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3.xml" ContentType="application/vnd.openxmlformats-officedocument.drawingml.diagramData+xml"/>
  <Override PartName="/ppt/diagrams/data1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409" r:id="rId2"/>
    <p:sldId id="442" r:id="rId3"/>
    <p:sldId id="443" r:id="rId4"/>
    <p:sldId id="490" r:id="rId5"/>
    <p:sldId id="491" r:id="rId6"/>
    <p:sldId id="492" r:id="rId7"/>
    <p:sldId id="440" r:id="rId8"/>
    <p:sldId id="445" r:id="rId9"/>
    <p:sldId id="453" r:id="rId10"/>
    <p:sldId id="454" r:id="rId11"/>
    <p:sldId id="455" r:id="rId12"/>
    <p:sldId id="448" r:id="rId13"/>
    <p:sldId id="449" r:id="rId14"/>
    <p:sldId id="450" r:id="rId15"/>
    <p:sldId id="400" r:id="rId16"/>
    <p:sldId id="451" r:id="rId17"/>
    <p:sldId id="452" r:id="rId18"/>
    <p:sldId id="470" r:id="rId19"/>
    <p:sldId id="473" r:id="rId20"/>
    <p:sldId id="460" r:id="rId21"/>
    <p:sldId id="331" r:id="rId22"/>
    <p:sldId id="462" r:id="rId23"/>
    <p:sldId id="494" r:id="rId24"/>
    <p:sldId id="475" r:id="rId25"/>
    <p:sldId id="476" r:id="rId26"/>
    <p:sldId id="469" r:id="rId27"/>
    <p:sldId id="474" r:id="rId28"/>
    <p:sldId id="477" r:id="rId29"/>
    <p:sldId id="496" r:id="rId30"/>
    <p:sldId id="478" r:id="rId31"/>
    <p:sldId id="495" r:id="rId32"/>
    <p:sldId id="479" r:id="rId33"/>
    <p:sldId id="482" r:id="rId34"/>
    <p:sldId id="497" r:id="rId35"/>
    <p:sldId id="483" r:id="rId36"/>
    <p:sldId id="488" r:id="rId37"/>
    <p:sldId id="485" r:id="rId38"/>
    <p:sldId id="484" r:id="rId39"/>
    <p:sldId id="489" r:id="rId40"/>
    <p:sldId id="43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C2D"/>
    <a:srgbClr val="EB11BC"/>
    <a:srgbClr val="487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8" autoAdjust="0"/>
    <p:restoredTop sz="89698" autoAdjust="0"/>
  </p:normalViewPr>
  <p:slideViewPr>
    <p:cSldViewPr snapToObjects="1">
      <p:cViewPr>
        <p:scale>
          <a:sx n="60" d="100"/>
          <a:sy n="60" d="100"/>
        </p:scale>
        <p:origin x="-1692"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82"/>
    </p:cViewPr>
  </p:sorterViewPr>
  <p:notesViewPr>
    <p:cSldViewPr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13.xml.rels><?xml version="1.0" encoding="UTF-8" standalone="yes"?>
<Relationships xmlns="http://schemas.openxmlformats.org/package/2006/relationships"><Relationship Id="rId2" Type="http://schemas.openxmlformats.org/officeDocument/2006/relationships/image" Target="../media/image441.png"/><Relationship Id="rId1" Type="http://schemas.openxmlformats.org/officeDocument/2006/relationships/image" Target="../media/image431.png"/></Relationships>
</file>

<file path=ppt/diagrams/_rels/data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49.jpg"/></Relationships>
</file>

<file path=ppt/diagrams/_rels/data1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image" Target="../media/image50.jpg"/></Relationships>
</file>

<file path=ppt/diagrams/_rels/data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image" Target="../media/image53.png"/></Relationships>
</file>

<file path=ppt/diagrams/_rels/data19.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image" Target="../media/image52.gif"/></Relationships>
</file>

<file path=ppt/diagrams/_rels/data2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image" Target="../media/image54.jpg"/></Relationships>
</file>

<file path=ppt/diagrams/_rels/data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49.jpg"/></Relationships>
</file>

<file path=ppt/diagrams/_rels/drawing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image" Target="../media/image50.jpg"/></Relationships>
</file>

<file path=ppt/diagrams/_rels/drawing1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image" Target="../media/image52.gif"/></Relationships>
</file>

<file path=ppt/diagrams/_rels/drawing1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image" Target="../media/image5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DA194-3A87-DA46-BD1E-5F062CB93FB7}" type="doc">
      <dgm:prSet loTypeId="urn:microsoft.com/office/officeart/2005/8/layout/vList3#1" loCatId="list" qsTypeId="urn:microsoft.com/office/officeart/2005/8/quickstyle/simple4" qsCatId="simple" csTypeId="urn:microsoft.com/office/officeart/2005/8/colors/colorful2" csCatId="colorful" phldr="1"/>
      <dgm:spPr/>
    </dgm:pt>
    <dgm:pt modelId="{D6AF703A-0EF1-164E-9538-AC01DF9459C5}">
      <dgm:prSet phldrT="[Text]"/>
      <dgm:spPr/>
      <dgm:t>
        <a:bodyPr/>
        <a:lstStyle/>
        <a:p>
          <a:r>
            <a:rPr lang="en-US" dirty="0" smtClean="0">
              <a:solidFill>
                <a:srgbClr val="000000"/>
              </a:solidFill>
            </a:rPr>
            <a:t>APOGEO CIENTÍFICO</a:t>
          </a:r>
          <a:endParaRPr lang="en-US" dirty="0">
            <a:solidFill>
              <a:srgbClr val="000000"/>
            </a:solidFill>
          </a:endParaRPr>
        </a:p>
      </dgm:t>
    </dgm:pt>
    <dgm:pt modelId="{A0737D2B-EE40-8D45-8F06-893D660F8E33}" type="parTrans" cxnId="{4C98F9B4-7DCE-8149-891F-D52DA00B2ED3}">
      <dgm:prSet/>
      <dgm:spPr/>
      <dgm:t>
        <a:bodyPr/>
        <a:lstStyle/>
        <a:p>
          <a:endParaRPr lang="en-US"/>
        </a:p>
      </dgm:t>
    </dgm:pt>
    <dgm:pt modelId="{6B70A07C-D3FD-2A43-8986-20E1BCAD527D}" type="sibTrans" cxnId="{4C98F9B4-7DCE-8149-891F-D52DA00B2ED3}">
      <dgm:prSet/>
      <dgm:spPr/>
      <dgm:t>
        <a:bodyPr/>
        <a:lstStyle/>
        <a:p>
          <a:endParaRPr lang="en-US"/>
        </a:p>
      </dgm:t>
    </dgm:pt>
    <dgm:pt modelId="{0E9F7C74-EE7A-394D-BDB5-FC984B718AF8}">
      <dgm:prSet phldrT="[Text]"/>
      <dgm:spPr/>
      <dgm:t>
        <a:bodyPr/>
        <a:lstStyle/>
        <a:p>
          <a:r>
            <a:rPr lang="en-US" dirty="0" smtClean="0">
              <a:solidFill>
                <a:srgbClr val="000000"/>
              </a:solidFill>
            </a:rPr>
            <a:t>AVANCES TECNOLÓGICOS</a:t>
          </a:r>
          <a:endParaRPr lang="en-US" dirty="0">
            <a:solidFill>
              <a:srgbClr val="000000"/>
            </a:solidFill>
          </a:endParaRPr>
        </a:p>
      </dgm:t>
    </dgm:pt>
    <dgm:pt modelId="{4AC5B7E6-33E6-FF4A-834D-A08D889A497F}" type="parTrans" cxnId="{057D2E66-22D7-FC45-B9D7-8371C39296D9}">
      <dgm:prSet/>
      <dgm:spPr/>
      <dgm:t>
        <a:bodyPr/>
        <a:lstStyle/>
        <a:p>
          <a:endParaRPr lang="en-US"/>
        </a:p>
      </dgm:t>
    </dgm:pt>
    <dgm:pt modelId="{42E12B7D-2D69-1B49-9230-2D8B060505BC}" type="sibTrans" cxnId="{057D2E66-22D7-FC45-B9D7-8371C39296D9}">
      <dgm:prSet/>
      <dgm:spPr/>
      <dgm:t>
        <a:bodyPr/>
        <a:lstStyle/>
        <a:p>
          <a:endParaRPr lang="en-US"/>
        </a:p>
      </dgm:t>
    </dgm:pt>
    <dgm:pt modelId="{6862A62B-8C1B-1C4F-8CA0-FABDE5093755}" type="pres">
      <dgm:prSet presAssocID="{2C6DA194-3A87-DA46-BD1E-5F062CB93FB7}" presName="linearFlow" presStyleCnt="0">
        <dgm:presLayoutVars>
          <dgm:dir/>
          <dgm:resizeHandles val="exact"/>
        </dgm:presLayoutVars>
      </dgm:prSet>
      <dgm:spPr/>
    </dgm:pt>
    <dgm:pt modelId="{E993F483-7525-F041-BD24-A60D88C77FBB}" type="pres">
      <dgm:prSet presAssocID="{D6AF703A-0EF1-164E-9538-AC01DF9459C5}" presName="composite" presStyleCnt="0"/>
      <dgm:spPr/>
    </dgm:pt>
    <dgm:pt modelId="{C7DEB15B-6F97-1E4C-BABE-F0C86E575CC8}" type="pres">
      <dgm:prSet presAssocID="{D6AF703A-0EF1-164E-9538-AC01DF9459C5}" presName="imgShp" presStyleLbl="fgImgPlace1" presStyleIdx="0" presStyleCnt="2"/>
      <dgm:spPr>
        <a:blipFill rotWithShape="0">
          <a:blip xmlns:r="http://schemas.openxmlformats.org/officeDocument/2006/relationships" r:embed="rId1"/>
          <a:stretch>
            <a:fillRect/>
          </a:stretch>
        </a:blipFill>
      </dgm:spPr>
    </dgm:pt>
    <dgm:pt modelId="{F73364FC-96E5-6649-8A45-7690920BBA6E}" type="pres">
      <dgm:prSet presAssocID="{D6AF703A-0EF1-164E-9538-AC01DF9459C5}" presName="txShp" presStyleLbl="node1" presStyleIdx="0" presStyleCnt="2">
        <dgm:presLayoutVars>
          <dgm:bulletEnabled val="1"/>
        </dgm:presLayoutVars>
      </dgm:prSet>
      <dgm:spPr/>
      <dgm:t>
        <a:bodyPr/>
        <a:lstStyle/>
        <a:p>
          <a:endParaRPr lang="en-US"/>
        </a:p>
      </dgm:t>
    </dgm:pt>
    <dgm:pt modelId="{DE9D6DE6-95D7-5D4C-A46B-F0981433FFFE}" type="pres">
      <dgm:prSet presAssocID="{6B70A07C-D3FD-2A43-8986-20E1BCAD527D}" presName="spacing" presStyleCnt="0"/>
      <dgm:spPr/>
    </dgm:pt>
    <dgm:pt modelId="{B27948D2-FE9B-ED4F-82A4-9DEBF3CD65DC}" type="pres">
      <dgm:prSet presAssocID="{0E9F7C74-EE7A-394D-BDB5-FC984B718AF8}" presName="composite" presStyleCnt="0"/>
      <dgm:spPr/>
    </dgm:pt>
    <dgm:pt modelId="{EC7FB308-89F5-8A42-B0E6-4A8E5D2FF51B}" type="pres">
      <dgm:prSet presAssocID="{0E9F7C74-EE7A-394D-BDB5-FC984B718AF8}" presName="imgShp" presStyleLbl="fgImgPlace1" presStyleIdx="1" presStyleCnt="2"/>
      <dgm:spPr>
        <a:blipFill rotWithShape="0">
          <a:blip xmlns:r="http://schemas.openxmlformats.org/officeDocument/2006/relationships" r:embed="rId2"/>
          <a:stretch>
            <a:fillRect/>
          </a:stretch>
        </a:blipFill>
      </dgm:spPr>
    </dgm:pt>
    <dgm:pt modelId="{94B06992-C124-DA4B-94B8-6A7A7B04173C}" type="pres">
      <dgm:prSet presAssocID="{0E9F7C74-EE7A-394D-BDB5-FC984B718AF8}" presName="txShp" presStyleLbl="node1" presStyleIdx="1" presStyleCnt="2">
        <dgm:presLayoutVars>
          <dgm:bulletEnabled val="1"/>
        </dgm:presLayoutVars>
      </dgm:prSet>
      <dgm:spPr/>
      <dgm:t>
        <a:bodyPr/>
        <a:lstStyle/>
        <a:p>
          <a:endParaRPr lang="en-US"/>
        </a:p>
      </dgm:t>
    </dgm:pt>
  </dgm:ptLst>
  <dgm:cxnLst>
    <dgm:cxn modelId="{4C98F9B4-7DCE-8149-891F-D52DA00B2ED3}" srcId="{2C6DA194-3A87-DA46-BD1E-5F062CB93FB7}" destId="{D6AF703A-0EF1-164E-9538-AC01DF9459C5}" srcOrd="0" destOrd="0" parTransId="{A0737D2B-EE40-8D45-8F06-893D660F8E33}" sibTransId="{6B70A07C-D3FD-2A43-8986-20E1BCAD527D}"/>
    <dgm:cxn modelId="{057D2E66-22D7-FC45-B9D7-8371C39296D9}" srcId="{2C6DA194-3A87-DA46-BD1E-5F062CB93FB7}" destId="{0E9F7C74-EE7A-394D-BDB5-FC984B718AF8}" srcOrd="1" destOrd="0" parTransId="{4AC5B7E6-33E6-FF4A-834D-A08D889A497F}" sibTransId="{42E12B7D-2D69-1B49-9230-2D8B060505BC}"/>
    <dgm:cxn modelId="{FA7DBA83-1846-4158-9648-A8BCECDC949D}" type="presOf" srcId="{0E9F7C74-EE7A-394D-BDB5-FC984B718AF8}" destId="{94B06992-C124-DA4B-94B8-6A7A7B04173C}" srcOrd="0" destOrd="0" presId="urn:microsoft.com/office/officeart/2005/8/layout/vList3#1"/>
    <dgm:cxn modelId="{C9D8D566-2218-4970-8D0F-103583A9714D}" type="presOf" srcId="{2C6DA194-3A87-DA46-BD1E-5F062CB93FB7}" destId="{6862A62B-8C1B-1C4F-8CA0-FABDE5093755}" srcOrd="0" destOrd="0" presId="urn:microsoft.com/office/officeart/2005/8/layout/vList3#1"/>
    <dgm:cxn modelId="{52722A7B-C43F-4E75-9C49-2C7871C1D276}" type="presOf" srcId="{D6AF703A-0EF1-164E-9538-AC01DF9459C5}" destId="{F73364FC-96E5-6649-8A45-7690920BBA6E}" srcOrd="0" destOrd="0" presId="urn:microsoft.com/office/officeart/2005/8/layout/vList3#1"/>
    <dgm:cxn modelId="{4EE44987-C2D6-4C4C-A1AD-3341F7C22D2A}" type="presParOf" srcId="{6862A62B-8C1B-1C4F-8CA0-FABDE5093755}" destId="{E993F483-7525-F041-BD24-A60D88C77FBB}" srcOrd="0" destOrd="0" presId="urn:microsoft.com/office/officeart/2005/8/layout/vList3#1"/>
    <dgm:cxn modelId="{B056665E-4BEF-4180-8B68-CBD078E2A4E1}" type="presParOf" srcId="{E993F483-7525-F041-BD24-A60D88C77FBB}" destId="{C7DEB15B-6F97-1E4C-BABE-F0C86E575CC8}" srcOrd="0" destOrd="0" presId="urn:microsoft.com/office/officeart/2005/8/layout/vList3#1"/>
    <dgm:cxn modelId="{0070AD09-01FF-41AB-B1E0-E559B9BACDA2}" type="presParOf" srcId="{E993F483-7525-F041-BD24-A60D88C77FBB}" destId="{F73364FC-96E5-6649-8A45-7690920BBA6E}" srcOrd="1" destOrd="0" presId="urn:microsoft.com/office/officeart/2005/8/layout/vList3#1"/>
    <dgm:cxn modelId="{D940A55E-E4FA-4FF1-9791-AD45463C53DA}" type="presParOf" srcId="{6862A62B-8C1B-1C4F-8CA0-FABDE5093755}" destId="{DE9D6DE6-95D7-5D4C-A46B-F0981433FFFE}" srcOrd="1" destOrd="0" presId="urn:microsoft.com/office/officeart/2005/8/layout/vList3#1"/>
    <dgm:cxn modelId="{74543ED1-60C7-4299-ABC2-5458D2E9498F}" type="presParOf" srcId="{6862A62B-8C1B-1C4F-8CA0-FABDE5093755}" destId="{B27948D2-FE9B-ED4F-82A4-9DEBF3CD65DC}" srcOrd="2" destOrd="0" presId="urn:microsoft.com/office/officeart/2005/8/layout/vList3#1"/>
    <dgm:cxn modelId="{F5A43C88-7498-4E95-9B22-3BD8373E1623}" type="presParOf" srcId="{B27948D2-FE9B-ED4F-82A4-9DEBF3CD65DC}" destId="{EC7FB308-89F5-8A42-B0E6-4A8E5D2FF51B}" srcOrd="0" destOrd="0" presId="urn:microsoft.com/office/officeart/2005/8/layout/vList3#1"/>
    <dgm:cxn modelId="{61CBC0F0-A364-4828-AD5D-057CCD0A21C8}" type="presParOf" srcId="{B27948D2-FE9B-ED4F-82A4-9DEBF3CD65DC}" destId="{94B06992-C124-DA4B-94B8-6A7A7B04173C}"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BC3562-7EFA-4295-97B5-D226B0B90C62}" type="doc">
      <dgm:prSet loTypeId="urn:microsoft.com/office/officeart/2005/8/layout/gear1" loCatId="process" qsTypeId="urn:microsoft.com/office/officeart/2005/8/quickstyle/3d1" qsCatId="3D" csTypeId="urn:microsoft.com/office/officeart/2005/8/colors/colorful1#1" csCatId="colorful" phldr="1"/>
      <dgm:spPr/>
    </dgm:pt>
    <mc:AlternateContent xmlns:mc="http://schemas.openxmlformats.org/markup-compatibility/2006" xmlns:a14="http://schemas.microsoft.com/office/drawing/2010/main">
      <mc:Choice Requires="a14">
        <dgm:pt modelId="{F498575B-1124-43A3-A7F2-C7A9E70AEFDE}">
          <dgm:prSet phldrT="[Texto]" custT="1"/>
          <dgm:spPr/>
          <dgm:t>
            <a:bodyPr/>
            <a:lstStyle/>
            <a:p>
              <a:r>
                <a:rPr lang="es-ES" sz="2400" b="0" dirty="0" smtClean="0">
                  <a:solidFill>
                    <a:srgbClr val="000000"/>
                  </a:solidFill>
                  <a:effectLst>
                    <a:outerShdw blurRad="38100" dist="38100" dir="2700000" algn="tl">
                      <a:srgbClr val="000000">
                        <a:alpha val="43137"/>
                      </a:srgbClr>
                    </a:outerShdw>
                  </a:effectLst>
                </a:rPr>
                <a:t>Señal de entrada </a:t>
              </a:r>
              <a14:m>
                <m:oMath xmlns:m="http://schemas.openxmlformats.org/officeDocument/2006/math">
                  <m:r>
                    <a:rPr lang="es-EC" sz="2400" b="1" i="1" smtClean="0">
                      <a:solidFill>
                        <a:srgbClr val="000000"/>
                      </a:solidFill>
                      <a:effectLst>
                        <a:outerShdw blurRad="38100" dist="38100" dir="2700000" algn="tl">
                          <a:srgbClr val="000000">
                            <a:alpha val="43137"/>
                          </a:srgbClr>
                        </a:outerShdw>
                      </a:effectLst>
                      <a:latin typeface="Cambria Math"/>
                    </a:rPr>
                    <m:t>𝒙</m:t>
                  </m:r>
                  <m:r>
                    <a:rPr lang="es-EC" sz="2400" b="1" i="1" smtClean="0">
                      <a:solidFill>
                        <a:srgbClr val="000000"/>
                      </a:solidFill>
                      <a:effectLst>
                        <a:outerShdw blurRad="38100" dist="38100" dir="2700000" algn="tl">
                          <a:srgbClr val="000000">
                            <a:alpha val="43137"/>
                          </a:srgbClr>
                        </a:outerShdw>
                      </a:effectLst>
                      <a:latin typeface="Cambria Math"/>
                    </a:rPr>
                    <m:t>(</m:t>
                  </m:r>
                  <m:r>
                    <a:rPr lang="es-EC" sz="2400" b="1" i="1" smtClean="0">
                      <a:solidFill>
                        <a:srgbClr val="000000"/>
                      </a:solidFill>
                      <a:effectLst>
                        <a:outerShdw blurRad="38100" dist="38100" dir="2700000" algn="tl">
                          <a:srgbClr val="000000">
                            <a:alpha val="43137"/>
                          </a:srgbClr>
                        </a:outerShdw>
                      </a:effectLst>
                      <a:latin typeface="Cambria Math"/>
                    </a:rPr>
                    <m:t>𝒌</m:t>
                  </m:r>
                  <m:r>
                    <a:rPr lang="es-EC" sz="2400" b="1" i="1" smtClean="0">
                      <a:solidFill>
                        <a:srgbClr val="000000"/>
                      </a:solidFill>
                      <a:effectLst>
                        <a:outerShdw blurRad="38100" dist="38100" dir="2700000" algn="tl">
                          <a:srgbClr val="000000">
                            <a:alpha val="43137"/>
                          </a:srgbClr>
                        </a:outerShdw>
                      </a:effectLst>
                      <a:latin typeface="Cambria Math"/>
                    </a:rPr>
                    <m:t>)</m:t>
                  </m:r>
                </m:oMath>
              </a14:m>
              <a:r>
                <a:rPr lang="es-ES" sz="2400" b="1" dirty="0" smtClean="0">
                  <a:solidFill>
                    <a:srgbClr val="000000"/>
                  </a:solidFill>
                  <a:effectLst>
                    <a:outerShdw blurRad="38100" dist="38100" dir="2700000" algn="tl">
                      <a:srgbClr val="000000">
                        <a:alpha val="43137"/>
                      </a:srgbClr>
                    </a:outerShdw>
                  </a:effectLst>
                </a:rPr>
                <a:t> </a:t>
              </a:r>
              <a:r>
                <a:rPr lang="es-ES" sz="2400" b="0" dirty="0" smtClean="0">
                  <a:solidFill>
                    <a:srgbClr val="000000"/>
                  </a:solidFill>
                  <a:effectLst>
                    <a:outerShdw blurRad="38100" dist="38100" dir="2700000" algn="tl">
                      <a:srgbClr val="000000">
                        <a:alpha val="43137"/>
                      </a:srgbClr>
                    </a:outerShdw>
                  </a:effectLst>
                </a:rPr>
                <a:t>y deseada </a:t>
              </a:r>
              <a14:m>
                <m:oMath xmlns:m="http://schemas.openxmlformats.org/officeDocument/2006/math">
                  <m:r>
                    <a:rPr lang="es-EC" sz="2400" b="1" i="1" smtClean="0">
                      <a:solidFill>
                        <a:srgbClr val="000000"/>
                      </a:solidFill>
                      <a:effectLst>
                        <a:outerShdw blurRad="38100" dist="38100" dir="2700000" algn="tl">
                          <a:srgbClr val="000000">
                            <a:alpha val="43137"/>
                          </a:srgbClr>
                        </a:outerShdw>
                      </a:effectLst>
                      <a:latin typeface="Cambria Math"/>
                    </a:rPr>
                    <m:t>𝒅</m:t>
                  </m:r>
                  <m:r>
                    <a:rPr lang="es-EC" sz="2400" b="1" i="1" smtClean="0">
                      <a:solidFill>
                        <a:srgbClr val="000000"/>
                      </a:solidFill>
                      <a:effectLst>
                        <a:outerShdw blurRad="38100" dist="38100" dir="2700000" algn="tl">
                          <a:srgbClr val="000000">
                            <a:alpha val="43137"/>
                          </a:srgbClr>
                        </a:outerShdw>
                      </a:effectLst>
                      <a:latin typeface="Cambria Math"/>
                    </a:rPr>
                    <m:t>(</m:t>
                  </m:r>
                  <m:r>
                    <a:rPr lang="es-EC" sz="2400" b="1" i="1" smtClean="0">
                      <a:solidFill>
                        <a:srgbClr val="000000"/>
                      </a:solidFill>
                      <a:effectLst>
                        <a:outerShdw blurRad="38100" dist="38100" dir="2700000" algn="tl">
                          <a:srgbClr val="000000">
                            <a:alpha val="43137"/>
                          </a:srgbClr>
                        </a:outerShdw>
                      </a:effectLst>
                      <a:latin typeface="Cambria Math"/>
                    </a:rPr>
                    <m:t>𝒌</m:t>
                  </m:r>
                  <m:r>
                    <a:rPr lang="es-EC" sz="2400" b="1" i="1" smtClean="0">
                      <a:solidFill>
                        <a:srgbClr val="000000"/>
                      </a:solidFill>
                      <a:effectLst>
                        <a:outerShdw blurRad="38100" dist="38100" dir="2700000" algn="tl">
                          <a:srgbClr val="000000">
                            <a:alpha val="43137"/>
                          </a:srgbClr>
                        </a:outerShdw>
                      </a:effectLst>
                      <a:latin typeface="Cambria Math"/>
                    </a:rPr>
                    <m:t>)</m:t>
                  </m:r>
                </m:oMath>
              </a14:m>
              <a:endParaRPr lang="es-ES" sz="2400" b="1" dirty="0">
                <a:solidFill>
                  <a:srgbClr val="000000"/>
                </a:solidFill>
                <a:effectLst>
                  <a:outerShdw blurRad="38100" dist="38100" dir="2700000" algn="tl">
                    <a:srgbClr val="000000">
                      <a:alpha val="43137"/>
                    </a:srgbClr>
                  </a:outerShdw>
                </a:effectLst>
              </a:endParaRPr>
            </a:p>
          </dgm:t>
        </dgm:pt>
      </mc:Choice>
      <mc:Fallback xmlns="">
        <dgm:pt modelId="{F498575B-1124-43A3-A7F2-C7A9E70AEFDE}">
          <dgm:prSet phldrT="[Texto]" custT="1"/>
          <dgm:spPr/>
          <dgm:t>
            <a:bodyPr/>
            <a:lstStyle/>
            <a:p>
              <a:r>
                <a:rPr lang="es-ES" sz="2400" b="0" dirty="0" smtClean="0">
                  <a:solidFill>
                    <a:srgbClr val="000000"/>
                  </a:solidFill>
                  <a:effectLst>
                    <a:outerShdw blurRad="38100" dist="38100" dir="2700000" algn="tl">
                      <a:srgbClr val="000000">
                        <a:alpha val="43137"/>
                      </a:srgbClr>
                    </a:outerShdw>
                  </a:effectLst>
                </a:rPr>
                <a:t>Señal de entrada </a:t>
              </a:r>
              <a:r>
                <a:rPr lang="es-EC" sz="2400" b="1" i="0" smtClean="0">
                  <a:solidFill>
                    <a:srgbClr val="000000"/>
                  </a:solidFill>
                  <a:effectLst>
                    <a:outerShdw blurRad="38100" dist="38100" dir="2700000" algn="tl">
                      <a:srgbClr val="000000">
                        <a:alpha val="43137"/>
                      </a:srgbClr>
                    </a:outerShdw>
                  </a:effectLst>
                  <a:latin typeface="Cambria Math"/>
                </a:rPr>
                <a:t>𝒙(𝒌)</a:t>
              </a:r>
              <a:r>
                <a:rPr lang="es-ES" sz="2400" b="1" dirty="0" smtClean="0">
                  <a:solidFill>
                    <a:srgbClr val="000000"/>
                  </a:solidFill>
                  <a:effectLst>
                    <a:outerShdw blurRad="38100" dist="38100" dir="2700000" algn="tl">
                      <a:srgbClr val="000000">
                        <a:alpha val="43137"/>
                      </a:srgbClr>
                    </a:outerShdw>
                  </a:effectLst>
                </a:rPr>
                <a:t> </a:t>
              </a:r>
              <a:r>
                <a:rPr lang="es-ES" sz="2400" b="0" dirty="0" smtClean="0">
                  <a:solidFill>
                    <a:srgbClr val="000000"/>
                  </a:solidFill>
                  <a:effectLst>
                    <a:outerShdw blurRad="38100" dist="38100" dir="2700000" algn="tl">
                      <a:srgbClr val="000000">
                        <a:alpha val="43137"/>
                      </a:srgbClr>
                    </a:outerShdw>
                  </a:effectLst>
                </a:rPr>
                <a:t>y deseada </a:t>
              </a:r>
              <a:r>
                <a:rPr lang="es-EC" sz="2400" b="1" i="0" smtClean="0">
                  <a:solidFill>
                    <a:srgbClr val="000000"/>
                  </a:solidFill>
                  <a:effectLst>
                    <a:outerShdw blurRad="38100" dist="38100" dir="2700000" algn="tl">
                      <a:srgbClr val="000000">
                        <a:alpha val="43137"/>
                      </a:srgbClr>
                    </a:outerShdw>
                  </a:effectLst>
                  <a:latin typeface="Cambria Math"/>
                </a:rPr>
                <a:t>𝒅(𝒌)</a:t>
              </a:r>
              <a:endParaRPr lang="es-ES" sz="2400" b="1" dirty="0">
                <a:solidFill>
                  <a:srgbClr val="000000"/>
                </a:solidFill>
                <a:effectLst>
                  <a:outerShdw blurRad="38100" dist="38100" dir="2700000" algn="tl">
                    <a:srgbClr val="000000">
                      <a:alpha val="43137"/>
                    </a:srgbClr>
                  </a:outerShdw>
                </a:effectLst>
              </a:endParaRPr>
            </a:p>
          </dgm:t>
        </dgm:pt>
      </mc:Fallback>
    </mc:AlternateContent>
    <dgm:pt modelId="{A94842F6-DAAA-4514-A598-D21660297DF2}" type="parTrans" cxnId="{18DAD265-99C7-4884-B4AC-D2C70F222F3D}">
      <dgm:prSet/>
      <dgm:spPr/>
      <dgm:t>
        <a:bodyPr/>
        <a:lstStyle/>
        <a:p>
          <a:endParaRPr lang="es-ES" b="1">
            <a:solidFill>
              <a:schemeClr val="bg1"/>
            </a:solidFill>
            <a:effectLst>
              <a:outerShdw blurRad="38100" dist="38100" dir="2700000" algn="tl">
                <a:srgbClr val="000000">
                  <a:alpha val="43137"/>
                </a:srgbClr>
              </a:outerShdw>
            </a:effectLst>
          </a:endParaRPr>
        </a:p>
      </dgm:t>
    </dgm:pt>
    <dgm:pt modelId="{AFD962BF-7A77-46D5-A42E-BA15F162EF92}" type="sibTrans" cxnId="{18DAD265-99C7-4884-B4AC-D2C70F222F3D}">
      <dgm:prSet/>
      <dgm:spPr/>
      <dgm:t>
        <a:bodyPr/>
        <a:lstStyle/>
        <a:p>
          <a:endParaRPr lang="es-ES" b="1">
            <a:solidFill>
              <a:schemeClr val="bg1"/>
            </a:solidFill>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2B70F935-443B-49C6-9D82-DDE7994E70EC}">
          <dgm:prSet phldrT="[Texto]"/>
          <dgm:spPr/>
          <dgm:t>
            <a:bodyPr/>
            <a:lstStyle/>
            <a:p>
              <a:r>
                <a:rPr lang="es-ES" b="0" dirty="0" smtClean="0">
                  <a:solidFill>
                    <a:srgbClr val="000000"/>
                  </a:solidFill>
                  <a:effectLst>
                    <a:outerShdw blurRad="38100" dist="38100" dir="2700000" algn="tl">
                      <a:srgbClr val="000000">
                        <a:alpha val="43137"/>
                      </a:srgbClr>
                    </a:outerShdw>
                  </a:effectLst>
                </a:rPr>
                <a:t>Señal de error</a:t>
              </a:r>
              <a14:m>
                <m:oMath xmlns:m="http://schemas.openxmlformats.org/officeDocument/2006/math">
                  <m:r>
                    <a:rPr lang="es-EC" b="0" i="0" smtClean="0">
                      <a:solidFill>
                        <a:srgbClr val="000000"/>
                      </a:solidFill>
                      <a:effectLst>
                        <a:outerShdw blurRad="38100" dist="38100" dir="2700000" algn="tl">
                          <a:srgbClr val="000000">
                            <a:alpha val="43137"/>
                          </a:srgbClr>
                        </a:outerShdw>
                      </a:effectLst>
                      <a:latin typeface="Cambria Math"/>
                    </a:rPr>
                    <m:t> </m:t>
                  </m:r>
                  <m:r>
                    <a:rPr lang="es-EC" b="1" i="1" smtClean="0">
                      <a:solidFill>
                        <a:srgbClr val="000000"/>
                      </a:solidFill>
                      <a:effectLst>
                        <a:outerShdw blurRad="38100" dist="38100" dir="2700000" algn="tl">
                          <a:srgbClr val="000000">
                            <a:alpha val="43137"/>
                          </a:srgbClr>
                        </a:outerShdw>
                      </a:effectLst>
                      <a:latin typeface="Cambria Math"/>
                    </a:rPr>
                    <m:t>𝒆</m:t>
                  </m:r>
                  <m:r>
                    <a:rPr lang="es-EC" b="0" i="1" smtClean="0">
                      <a:solidFill>
                        <a:srgbClr val="000000"/>
                      </a:solidFill>
                      <a:effectLst>
                        <a:outerShdw blurRad="38100" dist="38100" dir="2700000" algn="tl">
                          <a:srgbClr val="000000">
                            <a:alpha val="43137"/>
                          </a:srgbClr>
                        </a:outerShdw>
                      </a:effectLst>
                      <a:latin typeface="Cambria Math"/>
                    </a:rPr>
                    <m:t>(</m:t>
                  </m:r>
                  <m:r>
                    <a:rPr lang="es-EC" b="0" i="1" smtClean="0">
                      <a:solidFill>
                        <a:srgbClr val="000000"/>
                      </a:solidFill>
                      <a:effectLst>
                        <a:outerShdw blurRad="38100" dist="38100" dir="2700000" algn="tl">
                          <a:srgbClr val="000000">
                            <a:alpha val="43137"/>
                          </a:srgbClr>
                        </a:outerShdw>
                      </a:effectLst>
                      <a:latin typeface="Cambria Math"/>
                    </a:rPr>
                    <m:t>𝑘</m:t>
                  </m:r>
                  <m:r>
                    <a:rPr lang="es-EC" b="0" i="1" smtClean="0">
                      <a:solidFill>
                        <a:srgbClr val="000000"/>
                      </a:solidFill>
                      <a:effectLst>
                        <a:outerShdw blurRad="38100" dist="38100" dir="2700000" algn="tl">
                          <a:srgbClr val="000000">
                            <a:alpha val="43137"/>
                          </a:srgbClr>
                        </a:outerShdw>
                      </a:effectLst>
                      <a:latin typeface="Cambria Math"/>
                    </a:rPr>
                    <m:t>)</m:t>
                  </m:r>
                </m:oMath>
              </a14:m>
              <a:r>
                <a:rPr lang="es-ES" b="0" dirty="0" smtClean="0">
                  <a:solidFill>
                    <a:schemeClr val="tx1"/>
                  </a:solidFill>
                  <a:effectLst>
                    <a:outerShdw blurRad="38100" dist="38100" dir="2700000" algn="tl">
                      <a:srgbClr val="000000">
                        <a:alpha val="43137"/>
                      </a:srgbClr>
                    </a:outerShdw>
                  </a:effectLst>
                </a:rPr>
                <a:t> y salida </a:t>
              </a:r>
              <a14:m>
                <m:oMath xmlns:m="http://schemas.openxmlformats.org/officeDocument/2006/math">
                  <m:r>
                    <a:rPr lang="es-EC" b="1" i="1" smtClean="0">
                      <a:solidFill>
                        <a:schemeClr val="tx1"/>
                      </a:solidFill>
                      <a:effectLst>
                        <a:outerShdw blurRad="38100" dist="38100" dir="2700000" algn="tl">
                          <a:srgbClr val="000000">
                            <a:alpha val="43137"/>
                          </a:srgbClr>
                        </a:outerShdw>
                      </a:effectLst>
                      <a:latin typeface="Cambria Math"/>
                    </a:rPr>
                    <m:t>𝒚</m:t>
                  </m:r>
                  <m:r>
                    <a:rPr lang="es-EC" b="0" i="1" smtClean="0">
                      <a:solidFill>
                        <a:schemeClr val="tx1"/>
                      </a:solidFill>
                      <a:effectLst>
                        <a:outerShdw blurRad="38100" dist="38100" dir="2700000" algn="tl">
                          <a:srgbClr val="000000">
                            <a:alpha val="43137"/>
                          </a:srgbClr>
                        </a:outerShdw>
                      </a:effectLst>
                      <a:latin typeface="Cambria Math"/>
                    </a:rPr>
                    <m:t>(</m:t>
                  </m:r>
                  <m:r>
                    <a:rPr lang="es-EC" b="0" i="1" smtClean="0">
                      <a:solidFill>
                        <a:schemeClr val="tx1"/>
                      </a:solidFill>
                      <a:effectLst>
                        <a:outerShdw blurRad="38100" dist="38100" dir="2700000" algn="tl">
                          <a:srgbClr val="000000">
                            <a:alpha val="43137"/>
                          </a:srgbClr>
                        </a:outerShdw>
                      </a:effectLst>
                      <a:latin typeface="Cambria Math"/>
                    </a:rPr>
                    <m:t>𝑘</m:t>
                  </m:r>
                  <m:r>
                    <a:rPr lang="es-EC" b="0" i="1" smtClean="0">
                      <a:solidFill>
                        <a:schemeClr val="tx1"/>
                      </a:solidFill>
                      <a:effectLst>
                        <a:outerShdw blurRad="38100" dist="38100" dir="2700000" algn="tl">
                          <a:srgbClr val="000000">
                            <a:alpha val="43137"/>
                          </a:srgbClr>
                        </a:outerShdw>
                      </a:effectLst>
                      <a:latin typeface="Cambria Math"/>
                    </a:rPr>
                    <m:t>)</m:t>
                  </m:r>
                </m:oMath>
              </a14:m>
              <a:endParaRPr lang="es-ES" b="0" dirty="0">
                <a:solidFill>
                  <a:schemeClr val="tx1"/>
                </a:solidFill>
                <a:effectLst>
                  <a:outerShdw blurRad="38100" dist="38100" dir="2700000" algn="tl">
                    <a:srgbClr val="000000">
                      <a:alpha val="43137"/>
                    </a:srgbClr>
                  </a:outerShdw>
                </a:effectLst>
              </a:endParaRPr>
            </a:p>
          </dgm:t>
        </dgm:pt>
      </mc:Choice>
      <mc:Fallback xmlns="">
        <dgm:pt modelId="{2B70F935-443B-49C6-9D82-DDE7994E70EC}">
          <dgm:prSet phldrT="[Texto]"/>
          <dgm:spPr/>
          <dgm:t>
            <a:bodyPr/>
            <a:lstStyle/>
            <a:p>
              <a:r>
                <a:rPr lang="es-ES" b="0" dirty="0" smtClean="0">
                  <a:solidFill>
                    <a:srgbClr val="000000"/>
                  </a:solidFill>
                  <a:effectLst>
                    <a:outerShdw blurRad="38100" dist="38100" dir="2700000" algn="tl">
                      <a:srgbClr val="000000">
                        <a:alpha val="43137"/>
                      </a:srgbClr>
                    </a:outerShdw>
                  </a:effectLst>
                </a:rPr>
                <a:t>Señal de error</a:t>
              </a:r>
              <a:r>
                <a:rPr lang="es-EC" b="0" i="0" smtClean="0">
                  <a:solidFill>
                    <a:srgbClr val="000000"/>
                  </a:solidFill>
                  <a:effectLst>
                    <a:outerShdw blurRad="38100" dist="38100" dir="2700000" algn="tl">
                      <a:srgbClr val="000000">
                        <a:alpha val="43137"/>
                      </a:srgbClr>
                    </a:outerShdw>
                  </a:effectLst>
                  <a:latin typeface="Cambria Math"/>
                </a:rPr>
                <a:t> </a:t>
              </a:r>
              <a:r>
                <a:rPr lang="es-EC" b="1" i="0" smtClean="0">
                  <a:solidFill>
                    <a:srgbClr val="000000"/>
                  </a:solidFill>
                  <a:effectLst>
                    <a:outerShdw blurRad="38100" dist="38100" dir="2700000" algn="tl">
                      <a:srgbClr val="000000">
                        <a:alpha val="43137"/>
                      </a:srgbClr>
                    </a:outerShdw>
                  </a:effectLst>
                  <a:latin typeface="Cambria Math"/>
                </a:rPr>
                <a:t>𝒆</a:t>
              </a:r>
              <a:r>
                <a:rPr lang="es-EC" b="0" i="0" smtClean="0">
                  <a:solidFill>
                    <a:srgbClr val="000000"/>
                  </a:solidFill>
                  <a:effectLst>
                    <a:outerShdw blurRad="38100" dist="38100" dir="2700000" algn="tl">
                      <a:srgbClr val="000000">
                        <a:alpha val="43137"/>
                      </a:srgbClr>
                    </a:outerShdw>
                  </a:effectLst>
                  <a:latin typeface="Cambria Math"/>
                </a:rPr>
                <a:t>(𝑘)</a:t>
              </a:r>
              <a:r>
                <a:rPr lang="es-ES" b="0" dirty="0" smtClean="0">
                  <a:solidFill>
                    <a:schemeClr val="tx1"/>
                  </a:solidFill>
                  <a:effectLst>
                    <a:outerShdw blurRad="38100" dist="38100" dir="2700000" algn="tl">
                      <a:srgbClr val="000000">
                        <a:alpha val="43137"/>
                      </a:srgbClr>
                    </a:outerShdw>
                  </a:effectLst>
                </a:rPr>
                <a:t> y salida </a:t>
              </a:r>
              <a:r>
                <a:rPr lang="es-EC" b="1" i="0" smtClean="0">
                  <a:solidFill>
                    <a:schemeClr val="tx1"/>
                  </a:solidFill>
                  <a:effectLst>
                    <a:outerShdw blurRad="38100" dist="38100" dir="2700000" algn="tl">
                      <a:srgbClr val="000000">
                        <a:alpha val="43137"/>
                      </a:srgbClr>
                    </a:outerShdw>
                  </a:effectLst>
                  <a:latin typeface="Cambria Math"/>
                </a:rPr>
                <a:t>𝒚</a:t>
              </a:r>
              <a:r>
                <a:rPr lang="es-EC" b="0" i="0" smtClean="0">
                  <a:solidFill>
                    <a:schemeClr val="tx1"/>
                  </a:solidFill>
                  <a:effectLst>
                    <a:outerShdw blurRad="38100" dist="38100" dir="2700000" algn="tl">
                      <a:srgbClr val="000000">
                        <a:alpha val="43137"/>
                      </a:srgbClr>
                    </a:outerShdw>
                  </a:effectLst>
                  <a:latin typeface="Cambria Math"/>
                </a:rPr>
                <a:t>(𝑘)</a:t>
              </a:r>
              <a:endParaRPr lang="es-ES" b="0" dirty="0">
                <a:solidFill>
                  <a:schemeClr val="tx1"/>
                </a:solidFill>
                <a:effectLst>
                  <a:outerShdw blurRad="38100" dist="38100" dir="2700000" algn="tl">
                    <a:srgbClr val="000000">
                      <a:alpha val="43137"/>
                    </a:srgbClr>
                  </a:outerShdw>
                </a:effectLst>
              </a:endParaRPr>
            </a:p>
          </dgm:t>
        </dgm:pt>
      </mc:Fallback>
    </mc:AlternateContent>
    <dgm:pt modelId="{734AA611-15C9-428D-B7ED-FD8500A51B80}" type="sibTrans" cxnId="{765DA358-69D2-422F-9F99-2E3DEB7AAB4C}">
      <dgm:prSet/>
      <dgm:spPr/>
      <dgm:t>
        <a:bodyPr/>
        <a:lstStyle/>
        <a:p>
          <a:endParaRPr lang="es-ES" b="1">
            <a:solidFill>
              <a:schemeClr val="bg1"/>
            </a:solidFill>
            <a:effectLst>
              <a:outerShdw blurRad="38100" dist="38100" dir="2700000" algn="tl">
                <a:srgbClr val="000000">
                  <a:alpha val="43137"/>
                </a:srgbClr>
              </a:outerShdw>
            </a:effectLst>
          </a:endParaRPr>
        </a:p>
      </dgm:t>
    </dgm:pt>
    <dgm:pt modelId="{76AC881C-2DF3-4776-AC5B-B8F60D3DCFD1}" type="parTrans" cxnId="{765DA358-69D2-422F-9F99-2E3DEB7AAB4C}">
      <dgm:prSet/>
      <dgm:spPr/>
      <dgm:t>
        <a:bodyPr/>
        <a:lstStyle/>
        <a:p>
          <a:endParaRPr lang="es-ES" b="1">
            <a:solidFill>
              <a:schemeClr val="bg1"/>
            </a:solidFill>
            <a:effectLst>
              <a:outerShdw blurRad="38100" dist="38100" dir="2700000" algn="tl">
                <a:srgbClr val="000000">
                  <a:alpha val="43137"/>
                </a:srgbClr>
              </a:outerShdw>
            </a:effectLst>
          </a:endParaRPr>
        </a:p>
      </dgm:t>
    </dgm:pt>
    <dgm:pt modelId="{A8B5D82C-1871-407F-A2E5-85A4FE2CFCA5}">
      <dgm:prSet phldrT="[Texto]"/>
      <dgm:spPr/>
      <dgm:t>
        <a:bodyPr/>
        <a:lstStyle/>
        <a:p>
          <a:r>
            <a:rPr lang="es-ES" b="0" dirty="0" smtClean="0">
              <a:solidFill>
                <a:schemeClr val="tx1"/>
              </a:solidFill>
              <a:effectLst>
                <a:outerShdw blurRad="38100" dist="38100" dir="2700000" algn="tl">
                  <a:srgbClr val="000000">
                    <a:alpha val="43137"/>
                  </a:srgbClr>
                </a:outerShdw>
              </a:effectLst>
            </a:rPr>
            <a:t>Filtro y algoritmo adaptativo</a:t>
          </a:r>
          <a:endParaRPr lang="es-ES" b="0" dirty="0">
            <a:solidFill>
              <a:schemeClr val="tx1"/>
            </a:solidFill>
            <a:effectLst>
              <a:outerShdw blurRad="38100" dist="38100" dir="2700000" algn="tl">
                <a:srgbClr val="000000">
                  <a:alpha val="43137"/>
                </a:srgbClr>
              </a:outerShdw>
            </a:effectLst>
          </a:endParaRPr>
        </a:p>
      </dgm:t>
    </dgm:pt>
    <dgm:pt modelId="{4409EC8B-846F-4081-8113-47B9B707F4C8}" type="parTrans" cxnId="{ED188143-0D98-4332-B851-A8859E5BC4E0}">
      <dgm:prSet/>
      <dgm:spPr/>
      <dgm:t>
        <a:bodyPr/>
        <a:lstStyle/>
        <a:p>
          <a:endParaRPr lang="es-EC"/>
        </a:p>
      </dgm:t>
    </dgm:pt>
    <dgm:pt modelId="{E6B03412-BA14-437A-96DA-E7DD0CE68171}" type="sibTrans" cxnId="{ED188143-0D98-4332-B851-A8859E5BC4E0}">
      <dgm:prSet/>
      <dgm:spPr/>
      <dgm:t>
        <a:bodyPr/>
        <a:lstStyle/>
        <a:p>
          <a:endParaRPr lang="es-EC"/>
        </a:p>
      </dgm:t>
    </dgm:pt>
    <dgm:pt modelId="{13432E61-B5F6-497C-A7D9-F156AA0C446B}" type="pres">
      <dgm:prSet presAssocID="{68BC3562-7EFA-4295-97B5-D226B0B90C62}" presName="composite" presStyleCnt="0">
        <dgm:presLayoutVars>
          <dgm:chMax val="3"/>
          <dgm:animLvl val="lvl"/>
          <dgm:resizeHandles val="exact"/>
        </dgm:presLayoutVars>
      </dgm:prSet>
      <dgm:spPr/>
    </dgm:pt>
    <dgm:pt modelId="{6A630722-0E6D-4C8E-843F-F2736DE3E4FE}" type="pres">
      <dgm:prSet presAssocID="{F498575B-1124-43A3-A7F2-C7A9E70AEFDE}" presName="gear1" presStyleLbl="node1" presStyleIdx="0" presStyleCnt="3">
        <dgm:presLayoutVars>
          <dgm:chMax val="1"/>
          <dgm:bulletEnabled val="1"/>
        </dgm:presLayoutVars>
      </dgm:prSet>
      <dgm:spPr/>
      <dgm:t>
        <a:bodyPr/>
        <a:lstStyle/>
        <a:p>
          <a:endParaRPr lang="es-ES"/>
        </a:p>
      </dgm:t>
    </dgm:pt>
    <dgm:pt modelId="{7047B1F5-1E93-4A23-A65A-F09C9BAB1CD8}" type="pres">
      <dgm:prSet presAssocID="{F498575B-1124-43A3-A7F2-C7A9E70AEFDE}" presName="gear1srcNode" presStyleLbl="node1" presStyleIdx="0" presStyleCnt="3"/>
      <dgm:spPr/>
      <dgm:t>
        <a:bodyPr/>
        <a:lstStyle/>
        <a:p>
          <a:endParaRPr lang="en-US"/>
        </a:p>
      </dgm:t>
    </dgm:pt>
    <dgm:pt modelId="{182F9565-43EB-4366-8F5C-0B97A2A40EB1}" type="pres">
      <dgm:prSet presAssocID="{F498575B-1124-43A3-A7F2-C7A9E70AEFDE}" presName="gear1dstNode" presStyleLbl="node1" presStyleIdx="0" presStyleCnt="3"/>
      <dgm:spPr/>
      <dgm:t>
        <a:bodyPr/>
        <a:lstStyle/>
        <a:p>
          <a:endParaRPr lang="en-US"/>
        </a:p>
      </dgm:t>
    </dgm:pt>
    <dgm:pt modelId="{B96B247A-729A-4769-80F2-025E12879BDE}" type="pres">
      <dgm:prSet presAssocID="{2B70F935-443B-49C6-9D82-DDE7994E70EC}" presName="gear2" presStyleLbl="node1" presStyleIdx="1" presStyleCnt="3">
        <dgm:presLayoutVars>
          <dgm:chMax val="1"/>
          <dgm:bulletEnabled val="1"/>
        </dgm:presLayoutVars>
      </dgm:prSet>
      <dgm:spPr/>
      <dgm:t>
        <a:bodyPr/>
        <a:lstStyle/>
        <a:p>
          <a:endParaRPr lang="es-EC"/>
        </a:p>
      </dgm:t>
    </dgm:pt>
    <dgm:pt modelId="{8C584ED4-5FD0-458C-AC96-896EFD5E3D0F}" type="pres">
      <dgm:prSet presAssocID="{2B70F935-443B-49C6-9D82-DDE7994E70EC}" presName="gear2srcNode" presStyleLbl="node1" presStyleIdx="1" presStyleCnt="3"/>
      <dgm:spPr/>
      <dgm:t>
        <a:bodyPr/>
        <a:lstStyle/>
        <a:p>
          <a:endParaRPr lang="es-EC"/>
        </a:p>
      </dgm:t>
    </dgm:pt>
    <dgm:pt modelId="{FCD384C2-7DD5-41E1-B74D-9C3C5E6E5B1E}" type="pres">
      <dgm:prSet presAssocID="{2B70F935-443B-49C6-9D82-DDE7994E70EC}" presName="gear2dstNode" presStyleLbl="node1" presStyleIdx="1" presStyleCnt="3"/>
      <dgm:spPr/>
      <dgm:t>
        <a:bodyPr/>
        <a:lstStyle/>
        <a:p>
          <a:endParaRPr lang="es-EC"/>
        </a:p>
      </dgm:t>
    </dgm:pt>
    <dgm:pt modelId="{B67808A5-5CA8-4060-8374-3F35A740F000}" type="pres">
      <dgm:prSet presAssocID="{A8B5D82C-1871-407F-A2E5-85A4FE2CFCA5}" presName="gear3" presStyleLbl="node1" presStyleIdx="2" presStyleCnt="3"/>
      <dgm:spPr/>
      <dgm:t>
        <a:bodyPr/>
        <a:lstStyle/>
        <a:p>
          <a:endParaRPr lang="es-EC"/>
        </a:p>
      </dgm:t>
    </dgm:pt>
    <dgm:pt modelId="{A6D81FCE-483B-421D-A853-DAA8A93FF583}" type="pres">
      <dgm:prSet presAssocID="{A8B5D82C-1871-407F-A2E5-85A4FE2CFCA5}" presName="gear3tx" presStyleLbl="node1" presStyleIdx="2" presStyleCnt="3">
        <dgm:presLayoutVars>
          <dgm:chMax val="1"/>
          <dgm:bulletEnabled val="1"/>
        </dgm:presLayoutVars>
      </dgm:prSet>
      <dgm:spPr/>
      <dgm:t>
        <a:bodyPr/>
        <a:lstStyle/>
        <a:p>
          <a:endParaRPr lang="es-EC"/>
        </a:p>
      </dgm:t>
    </dgm:pt>
    <dgm:pt modelId="{470C8E89-6ED2-470A-B962-5F2DBB89D9AE}" type="pres">
      <dgm:prSet presAssocID="{A8B5D82C-1871-407F-A2E5-85A4FE2CFCA5}" presName="gear3srcNode" presStyleLbl="node1" presStyleIdx="2" presStyleCnt="3"/>
      <dgm:spPr/>
      <dgm:t>
        <a:bodyPr/>
        <a:lstStyle/>
        <a:p>
          <a:endParaRPr lang="es-EC"/>
        </a:p>
      </dgm:t>
    </dgm:pt>
    <dgm:pt modelId="{C7B706E3-3ED8-47B7-BFED-D17F78808F4C}" type="pres">
      <dgm:prSet presAssocID="{A8B5D82C-1871-407F-A2E5-85A4FE2CFCA5}" presName="gear3dstNode" presStyleLbl="node1" presStyleIdx="2" presStyleCnt="3"/>
      <dgm:spPr/>
      <dgm:t>
        <a:bodyPr/>
        <a:lstStyle/>
        <a:p>
          <a:endParaRPr lang="es-EC"/>
        </a:p>
      </dgm:t>
    </dgm:pt>
    <dgm:pt modelId="{A47CE2D2-D168-4410-A8C3-1AF957EDF0FE}" type="pres">
      <dgm:prSet presAssocID="{AFD962BF-7A77-46D5-A42E-BA15F162EF92}" presName="connector1" presStyleLbl="sibTrans2D1" presStyleIdx="0" presStyleCnt="3"/>
      <dgm:spPr/>
      <dgm:t>
        <a:bodyPr/>
        <a:lstStyle/>
        <a:p>
          <a:endParaRPr lang="en-US"/>
        </a:p>
      </dgm:t>
    </dgm:pt>
    <dgm:pt modelId="{9C54EB04-1068-404C-B05C-7AF07564B6E2}" type="pres">
      <dgm:prSet presAssocID="{734AA611-15C9-428D-B7ED-FD8500A51B80}" presName="connector2" presStyleLbl="sibTrans2D1" presStyleIdx="1" presStyleCnt="3"/>
      <dgm:spPr/>
      <dgm:t>
        <a:bodyPr/>
        <a:lstStyle/>
        <a:p>
          <a:endParaRPr lang="es-EC"/>
        </a:p>
      </dgm:t>
    </dgm:pt>
    <dgm:pt modelId="{07E34E60-D319-44A9-BDC8-24787CE0CDD6}" type="pres">
      <dgm:prSet presAssocID="{E6B03412-BA14-437A-96DA-E7DD0CE68171}" presName="connector3" presStyleLbl="sibTrans2D1" presStyleIdx="2" presStyleCnt="3"/>
      <dgm:spPr/>
      <dgm:t>
        <a:bodyPr/>
        <a:lstStyle/>
        <a:p>
          <a:endParaRPr lang="es-EC"/>
        </a:p>
      </dgm:t>
    </dgm:pt>
  </dgm:ptLst>
  <dgm:cxnLst>
    <dgm:cxn modelId="{E34849AE-2322-4F7D-990C-D02F5FAFECF8}" type="presOf" srcId="{68BC3562-7EFA-4295-97B5-D226B0B90C62}" destId="{13432E61-B5F6-497C-A7D9-F156AA0C446B}" srcOrd="0" destOrd="0" presId="urn:microsoft.com/office/officeart/2005/8/layout/gear1"/>
    <dgm:cxn modelId="{765DA358-69D2-422F-9F99-2E3DEB7AAB4C}" srcId="{68BC3562-7EFA-4295-97B5-D226B0B90C62}" destId="{2B70F935-443B-49C6-9D82-DDE7994E70EC}" srcOrd="1" destOrd="0" parTransId="{76AC881C-2DF3-4776-AC5B-B8F60D3DCFD1}" sibTransId="{734AA611-15C9-428D-B7ED-FD8500A51B80}"/>
    <dgm:cxn modelId="{75EFBF72-52B0-4793-B7FA-98350E9D127A}" type="presOf" srcId="{A8B5D82C-1871-407F-A2E5-85A4FE2CFCA5}" destId="{B67808A5-5CA8-4060-8374-3F35A740F000}" srcOrd="0" destOrd="0" presId="urn:microsoft.com/office/officeart/2005/8/layout/gear1"/>
    <dgm:cxn modelId="{96D13258-0AD2-4E75-A35A-4AE8E4330C9B}" type="presOf" srcId="{E6B03412-BA14-437A-96DA-E7DD0CE68171}" destId="{07E34E60-D319-44A9-BDC8-24787CE0CDD6}" srcOrd="0" destOrd="0" presId="urn:microsoft.com/office/officeart/2005/8/layout/gear1"/>
    <dgm:cxn modelId="{B151AA9A-EFB2-42D0-961D-E0267B4C2D25}" type="presOf" srcId="{734AA611-15C9-428D-B7ED-FD8500A51B80}" destId="{9C54EB04-1068-404C-B05C-7AF07564B6E2}" srcOrd="0" destOrd="0" presId="urn:microsoft.com/office/officeart/2005/8/layout/gear1"/>
    <dgm:cxn modelId="{09909671-3900-4072-A616-9CCC05E532E6}" type="presOf" srcId="{F498575B-1124-43A3-A7F2-C7A9E70AEFDE}" destId="{7047B1F5-1E93-4A23-A65A-F09C9BAB1CD8}" srcOrd="1" destOrd="0" presId="urn:microsoft.com/office/officeart/2005/8/layout/gear1"/>
    <dgm:cxn modelId="{18DAD265-99C7-4884-B4AC-D2C70F222F3D}" srcId="{68BC3562-7EFA-4295-97B5-D226B0B90C62}" destId="{F498575B-1124-43A3-A7F2-C7A9E70AEFDE}" srcOrd="0" destOrd="0" parTransId="{A94842F6-DAAA-4514-A598-D21660297DF2}" sibTransId="{AFD962BF-7A77-46D5-A42E-BA15F162EF92}"/>
    <dgm:cxn modelId="{6C2E6782-4CEB-4DE7-8D55-6E34F1B9ABDC}" type="presOf" srcId="{A8B5D82C-1871-407F-A2E5-85A4FE2CFCA5}" destId="{C7B706E3-3ED8-47B7-BFED-D17F78808F4C}" srcOrd="3" destOrd="0" presId="urn:microsoft.com/office/officeart/2005/8/layout/gear1"/>
    <dgm:cxn modelId="{845151BD-E79C-40A6-9903-B261E7713B25}" type="presOf" srcId="{A8B5D82C-1871-407F-A2E5-85A4FE2CFCA5}" destId="{A6D81FCE-483B-421D-A853-DAA8A93FF583}" srcOrd="1" destOrd="0" presId="urn:microsoft.com/office/officeart/2005/8/layout/gear1"/>
    <dgm:cxn modelId="{3F857D79-2DCA-4BC9-A8DE-87B11AB43957}" type="presOf" srcId="{F498575B-1124-43A3-A7F2-C7A9E70AEFDE}" destId="{6A630722-0E6D-4C8E-843F-F2736DE3E4FE}" srcOrd="0" destOrd="0" presId="urn:microsoft.com/office/officeart/2005/8/layout/gear1"/>
    <dgm:cxn modelId="{ED188143-0D98-4332-B851-A8859E5BC4E0}" srcId="{68BC3562-7EFA-4295-97B5-D226B0B90C62}" destId="{A8B5D82C-1871-407F-A2E5-85A4FE2CFCA5}" srcOrd="2" destOrd="0" parTransId="{4409EC8B-846F-4081-8113-47B9B707F4C8}" sibTransId="{E6B03412-BA14-437A-96DA-E7DD0CE68171}"/>
    <dgm:cxn modelId="{44193498-D994-41B7-910A-874AB4133AE9}" type="presOf" srcId="{2B70F935-443B-49C6-9D82-DDE7994E70EC}" destId="{B96B247A-729A-4769-80F2-025E12879BDE}" srcOrd="0" destOrd="0" presId="urn:microsoft.com/office/officeart/2005/8/layout/gear1"/>
    <dgm:cxn modelId="{9D2429F3-2036-4D58-926D-BB316CE224B5}" type="presOf" srcId="{F498575B-1124-43A3-A7F2-C7A9E70AEFDE}" destId="{182F9565-43EB-4366-8F5C-0B97A2A40EB1}" srcOrd="2" destOrd="0" presId="urn:microsoft.com/office/officeart/2005/8/layout/gear1"/>
    <dgm:cxn modelId="{29CDB92D-6993-4BBA-AD0C-6BC482A654EA}" type="presOf" srcId="{AFD962BF-7A77-46D5-A42E-BA15F162EF92}" destId="{A47CE2D2-D168-4410-A8C3-1AF957EDF0FE}" srcOrd="0" destOrd="0" presId="urn:microsoft.com/office/officeart/2005/8/layout/gear1"/>
    <dgm:cxn modelId="{DF1FAEC6-FB29-458C-9228-2B87DBF555D1}" type="presOf" srcId="{2B70F935-443B-49C6-9D82-DDE7994E70EC}" destId="{8C584ED4-5FD0-458C-AC96-896EFD5E3D0F}" srcOrd="1" destOrd="0" presId="urn:microsoft.com/office/officeart/2005/8/layout/gear1"/>
    <dgm:cxn modelId="{850387F3-0248-4B5D-BCBA-9D628E12E224}" type="presOf" srcId="{A8B5D82C-1871-407F-A2E5-85A4FE2CFCA5}" destId="{470C8E89-6ED2-470A-B962-5F2DBB89D9AE}" srcOrd="2" destOrd="0" presId="urn:microsoft.com/office/officeart/2005/8/layout/gear1"/>
    <dgm:cxn modelId="{9BAEF1F9-498E-44B4-AC64-357B0F66AE76}" type="presOf" srcId="{2B70F935-443B-49C6-9D82-DDE7994E70EC}" destId="{FCD384C2-7DD5-41E1-B74D-9C3C5E6E5B1E}" srcOrd="2" destOrd="0" presId="urn:microsoft.com/office/officeart/2005/8/layout/gear1"/>
    <dgm:cxn modelId="{AEDA7D00-0D73-495A-997A-29BC48084CA2}" type="presParOf" srcId="{13432E61-B5F6-497C-A7D9-F156AA0C446B}" destId="{6A630722-0E6D-4C8E-843F-F2736DE3E4FE}" srcOrd="0" destOrd="0" presId="urn:microsoft.com/office/officeart/2005/8/layout/gear1"/>
    <dgm:cxn modelId="{E307F824-B22E-4F66-B0A6-06A8E9AAC402}" type="presParOf" srcId="{13432E61-B5F6-497C-A7D9-F156AA0C446B}" destId="{7047B1F5-1E93-4A23-A65A-F09C9BAB1CD8}" srcOrd="1" destOrd="0" presId="urn:microsoft.com/office/officeart/2005/8/layout/gear1"/>
    <dgm:cxn modelId="{C61CBAB8-1BCE-4D24-962E-31A0D687BC54}" type="presParOf" srcId="{13432E61-B5F6-497C-A7D9-F156AA0C446B}" destId="{182F9565-43EB-4366-8F5C-0B97A2A40EB1}" srcOrd="2" destOrd="0" presId="urn:microsoft.com/office/officeart/2005/8/layout/gear1"/>
    <dgm:cxn modelId="{7BD1705C-BDB2-4C87-B135-6B9C8EE06A39}" type="presParOf" srcId="{13432E61-B5F6-497C-A7D9-F156AA0C446B}" destId="{B96B247A-729A-4769-80F2-025E12879BDE}" srcOrd="3" destOrd="0" presId="urn:microsoft.com/office/officeart/2005/8/layout/gear1"/>
    <dgm:cxn modelId="{3247268B-5B8D-4C79-B34A-F4DFBDB2D565}" type="presParOf" srcId="{13432E61-B5F6-497C-A7D9-F156AA0C446B}" destId="{8C584ED4-5FD0-458C-AC96-896EFD5E3D0F}" srcOrd="4" destOrd="0" presId="urn:microsoft.com/office/officeart/2005/8/layout/gear1"/>
    <dgm:cxn modelId="{A086B54D-1FAB-4F7F-AE35-0C49C13876B6}" type="presParOf" srcId="{13432E61-B5F6-497C-A7D9-F156AA0C446B}" destId="{FCD384C2-7DD5-41E1-B74D-9C3C5E6E5B1E}" srcOrd="5" destOrd="0" presId="urn:microsoft.com/office/officeart/2005/8/layout/gear1"/>
    <dgm:cxn modelId="{68B11E71-5B37-4B09-8F04-360BC96813D3}" type="presParOf" srcId="{13432E61-B5F6-497C-A7D9-F156AA0C446B}" destId="{B67808A5-5CA8-4060-8374-3F35A740F000}" srcOrd="6" destOrd="0" presId="urn:microsoft.com/office/officeart/2005/8/layout/gear1"/>
    <dgm:cxn modelId="{BA3F60AE-E908-48E7-9184-FF6CE210169E}" type="presParOf" srcId="{13432E61-B5F6-497C-A7D9-F156AA0C446B}" destId="{A6D81FCE-483B-421D-A853-DAA8A93FF583}" srcOrd="7" destOrd="0" presId="urn:microsoft.com/office/officeart/2005/8/layout/gear1"/>
    <dgm:cxn modelId="{1568B8DB-CEC2-4031-ABCA-38C5373FF096}" type="presParOf" srcId="{13432E61-B5F6-497C-A7D9-F156AA0C446B}" destId="{470C8E89-6ED2-470A-B962-5F2DBB89D9AE}" srcOrd="8" destOrd="0" presId="urn:microsoft.com/office/officeart/2005/8/layout/gear1"/>
    <dgm:cxn modelId="{DF6F8288-D6D2-4B5F-A43C-4540AC31D157}" type="presParOf" srcId="{13432E61-B5F6-497C-A7D9-F156AA0C446B}" destId="{C7B706E3-3ED8-47B7-BFED-D17F78808F4C}" srcOrd="9" destOrd="0" presId="urn:microsoft.com/office/officeart/2005/8/layout/gear1"/>
    <dgm:cxn modelId="{9924D883-611E-49B4-9377-B4E284A74024}" type="presParOf" srcId="{13432E61-B5F6-497C-A7D9-F156AA0C446B}" destId="{A47CE2D2-D168-4410-A8C3-1AF957EDF0FE}" srcOrd="10" destOrd="0" presId="urn:microsoft.com/office/officeart/2005/8/layout/gear1"/>
    <dgm:cxn modelId="{137C2F1B-C155-4FED-AD64-0A2A82143681}" type="presParOf" srcId="{13432E61-B5F6-497C-A7D9-F156AA0C446B}" destId="{9C54EB04-1068-404C-B05C-7AF07564B6E2}" srcOrd="11" destOrd="0" presId="urn:microsoft.com/office/officeart/2005/8/layout/gear1"/>
    <dgm:cxn modelId="{B228B96F-0BF8-4575-B3F4-40E89324BBED}" type="presParOf" srcId="{13432E61-B5F6-497C-A7D9-F156AA0C446B}" destId="{07E34E60-D319-44A9-BDC8-24787CE0CDD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B83D93-80EC-4564-B33E-F4E235D20D9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CC80E03B-E520-460F-BF01-216166B8D56B}">
      <dgm:prSet phldrT="[Texto]"/>
      <dgm:spPr>
        <a:solidFill>
          <a:schemeClr val="tx2">
            <a:lumMod val="75000"/>
          </a:schemeClr>
        </a:solidFill>
      </dgm:spPr>
      <dgm:t>
        <a:bodyPr/>
        <a:lstStyle/>
        <a:p>
          <a:r>
            <a:rPr lang="es-EC" dirty="0" smtClean="0"/>
            <a:t>Filtros FIR</a:t>
          </a:r>
          <a:endParaRPr lang="es-EC" dirty="0"/>
        </a:p>
      </dgm:t>
    </dgm:pt>
    <dgm:pt modelId="{BB6280C8-14B3-48B6-A944-028D37700A51}" type="parTrans" cxnId="{2379FB17-07AB-4AD4-81AF-3EEEE9BB745D}">
      <dgm:prSet/>
      <dgm:spPr/>
      <dgm:t>
        <a:bodyPr/>
        <a:lstStyle/>
        <a:p>
          <a:endParaRPr lang="es-EC"/>
        </a:p>
      </dgm:t>
    </dgm:pt>
    <dgm:pt modelId="{9F1766D8-C810-47F5-94AD-F87CACAA1D13}" type="sibTrans" cxnId="{2379FB17-07AB-4AD4-81AF-3EEEE9BB745D}">
      <dgm:prSet/>
      <dgm:spPr/>
      <dgm:t>
        <a:bodyPr/>
        <a:lstStyle/>
        <a:p>
          <a:endParaRPr lang="es-EC"/>
        </a:p>
      </dgm:t>
    </dgm:pt>
    <dgm:pt modelId="{9857A8ED-3759-4E63-9D92-767ADE92C3E5}">
      <dgm:prSet phldrT="[Texto]"/>
      <dgm:spPr>
        <a:solidFill>
          <a:schemeClr val="accent1">
            <a:lumMod val="75000"/>
          </a:schemeClr>
        </a:solidFill>
      </dgm:spPr>
      <dgm:t>
        <a:bodyPr/>
        <a:lstStyle/>
        <a:p>
          <a:r>
            <a:rPr lang="es-EC" dirty="0" smtClean="0"/>
            <a:t>Señal Aleatoria</a:t>
          </a:r>
          <a:endParaRPr lang="es-EC" dirty="0"/>
        </a:p>
      </dgm:t>
    </dgm:pt>
    <dgm:pt modelId="{8C999FC0-67AB-49BF-BB00-EDC116DDDCFC}" type="parTrans" cxnId="{B2FAABB6-5EF0-47C2-9E7A-3C0DE38A076B}">
      <dgm:prSet/>
      <dgm:spPr/>
      <dgm:t>
        <a:bodyPr/>
        <a:lstStyle/>
        <a:p>
          <a:endParaRPr lang="es-EC"/>
        </a:p>
      </dgm:t>
    </dgm:pt>
    <dgm:pt modelId="{183C43C5-DB2D-4FA6-ACA9-053468B254C0}" type="sibTrans" cxnId="{B2FAABB6-5EF0-47C2-9E7A-3C0DE38A076B}">
      <dgm:prSet/>
      <dgm:spPr/>
      <dgm:t>
        <a:bodyPr/>
        <a:lstStyle/>
        <a:p>
          <a:endParaRPr lang="es-EC"/>
        </a:p>
      </dgm:t>
    </dgm:pt>
    <dgm:pt modelId="{D84E7489-1735-4ACA-91D4-0CA6E423AEF1}">
      <dgm:prSet phldrT="[Texto]"/>
      <dgm:spPr>
        <a:solidFill>
          <a:schemeClr val="accent3">
            <a:lumMod val="75000"/>
          </a:schemeClr>
        </a:solidFill>
      </dgm:spPr>
      <dgm:t>
        <a:bodyPr/>
        <a:lstStyle/>
        <a:p>
          <a:r>
            <a:rPr lang="es-EC" dirty="0" smtClean="0"/>
            <a:t>Algoritmo LMS</a:t>
          </a:r>
          <a:endParaRPr lang="es-EC" dirty="0"/>
        </a:p>
      </dgm:t>
    </dgm:pt>
    <dgm:pt modelId="{2BF50EFC-9A1C-40F9-A705-28061562E12F}" type="parTrans" cxnId="{8D7766E6-0DD2-479A-82DB-8FFB5E1ED590}">
      <dgm:prSet/>
      <dgm:spPr/>
      <dgm:t>
        <a:bodyPr/>
        <a:lstStyle/>
        <a:p>
          <a:endParaRPr lang="es-EC"/>
        </a:p>
      </dgm:t>
    </dgm:pt>
    <dgm:pt modelId="{51D23FF4-01E0-4CB4-9EFE-A70C573870F4}" type="sibTrans" cxnId="{8D7766E6-0DD2-479A-82DB-8FFB5E1ED590}">
      <dgm:prSet/>
      <dgm:spPr/>
      <dgm:t>
        <a:bodyPr/>
        <a:lstStyle/>
        <a:p>
          <a:endParaRPr lang="es-EC"/>
        </a:p>
      </dgm:t>
    </dgm:pt>
    <dgm:pt modelId="{B533A87D-E77C-47CE-ACE8-E6DB9858A1E1}">
      <dgm:prSet phldrT="[Texto]"/>
      <dgm:spPr>
        <a:solidFill>
          <a:schemeClr val="accent2">
            <a:lumMod val="75000"/>
          </a:schemeClr>
        </a:solidFill>
      </dgm:spPr>
      <dgm:t>
        <a:bodyPr/>
        <a:lstStyle/>
        <a:p>
          <a:r>
            <a:rPr lang="es-EC" dirty="0" smtClean="0"/>
            <a:t>Algoritmo NLMS</a:t>
          </a:r>
          <a:endParaRPr lang="es-EC" dirty="0"/>
        </a:p>
      </dgm:t>
    </dgm:pt>
    <dgm:pt modelId="{E05DC910-BEA8-491D-8DF2-725CD3AF8B11}" type="parTrans" cxnId="{4B7F7A18-817D-497C-8448-B0CFB68A27D1}">
      <dgm:prSet/>
      <dgm:spPr/>
      <dgm:t>
        <a:bodyPr/>
        <a:lstStyle/>
        <a:p>
          <a:endParaRPr lang="es-EC"/>
        </a:p>
      </dgm:t>
    </dgm:pt>
    <dgm:pt modelId="{414C95A7-AA0C-4197-AFB2-66D8C429FBF9}" type="sibTrans" cxnId="{4B7F7A18-817D-497C-8448-B0CFB68A27D1}">
      <dgm:prSet/>
      <dgm:spPr/>
      <dgm:t>
        <a:bodyPr/>
        <a:lstStyle/>
        <a:p>
          <a:endParaRPr lang="es-EC"/>
        </a:p>
      </dgm:t>
    </dgm:pt>
    <dgm:pt modelId="{B05BA64A-8891-44C5-A941-C54D38F207E4}">
      <dgm:prSet phldrT="[Texto]"/>
      <dgm:spPr>
        <a:solidFill>
          <a:schemeClr val="accent4">
            <a:lumMod val="75000"/>
          </a:schemeClr>
        </a:solidFill>
      </dgm:spPr>
      <dgm:t>
        <a:bodyPr/>
        <a:lstStyle/>
        <a:p>
          <a:r>
            <a:rPr lang="es-EC" dirty="0" smtClean="0"/>
            <a:t>Algoritmo RLS</a:t>
          </a:r>
          <a:endParaRPr lang="es-EC" dirty="0"/>
        </a:p>
      </dgm:t>
    </dgm:pt>
    <dgm:pt modelId="{B3B1E76A-DDC5-4751-88A8-D5B00E7028EA}" type="parTrans" cxnId="{306F27A2-A1E1-4A0B-8971-2D7E68A7439E}">
      <dgm:prSet/>
      <dgm:spPr/>
      <dgm:t>
        <a:bodyPr/>
        <a:lstStyle/>
        <a:p>
          <a:endParaRPr lang="es-EC"/>
        </a:p>
      </dgm:t>
    </dgm:pt>
    <dgm:pt modelId="{321A1A8A-9A3A-4E56-BFC6-E5F819E67891}" type="sibTrans" cxnId="{306F27A2-A1E1-4A0B-8971-2D7E68A7439E}">
      <dgm:prSet/>
      <dgm:spPr/>
      <dgm:t>
        <a:bodyPr/>
        <a:lstStyle/>
        <a:p>
          <a:endParaRPr lang="es-EC"/>
        </a:p>
      </dgm:t>
    </dgm:pt>
    <dgm:pt modelId="{2F2B6404-6D0C-44B9-9942-ED13FB097204}" type="pres">
      <dgm:prSet presAssocID="{2AB83D93-80EC-4564-B33E-F4E235D20D95}" presName="diagram" presStyleCnt="0">
        <dgm:presLayoutVars>
          <dgm:dir/>
          <dgm:resizeHandles val="exact"/>
        </dgm:presLayoutVars>
      </dgm:prSet>
      <dgm:spPr/>
      <dgm:t>
        <a:bodyPr/>
        <a:lstStyle/>
        <a:p>
          <a:endParaRPr lang="es-EC"/>
        </a:p>
      </dgm:t>
    </dgm:pt>
    <dgm:pt modelId="{2942D07F-DB3D-496D-AAAC-C2AF1DEFE32E}" type="pres">
      <dgm:prSet presAssocID="{CC80E03B-E520-460F-BF01-216166B8D56B}" presName="node" presStyleLbl="node1" presStyleIdx="0" presStyleCnt="5">
        <dgm:presLayoutVars>
          <dgm:bulletEnabled val="1"/>
        </dgm:presLayoutVars>
      </dgm:prSet>
      <dgm:spPr/>
      <dgm:t>
        <a:bodyPr/>
        <a:lstStyle/>
        <a:p>
          <a:endParaRPr lang="es-EC"/>
        </a:p>
      </dgm:t>
    </dgm:pt>
    <dgm:pt modelId="{75EEBF3A-B3CB-4F62-AC75-A7E45D1FBCB1}" type="pres">
      <dgm:prSet presAssocID="{9F1766D8-C810-47F5-94AD-F87CACAA1D13}" presName="sibTrans" presStyleLbl="sibTrans2D1" presStyleIdx="0" presStyleCnt="4"/>
      <dgm:spPr/>
      <dgm:t>
        <a:bodyPr/>
        <a:lstStyle/>
        <a:p>
          <a:endParaRPr lang="es-EC"/>
        </a:p>
      </dgm:t>
    </dgm:pt>
    <dgm:pt modelId="{BC199A4D-1BAD-4D11-9012-57D3EC9FB1FA}" type="pres">
      <dgm:prSet presAssocID="{9F1766D8-C810-47F5-94AD-F87CACAA1D13}" presName="connectorText" presStyleLbl="sibTrans2D1" presStyleIdx="0" presStyleCnt="4"/>
      <dgm:spPr/>
      <dgm:t>
        <a:bodyPr/>
        <a:lstStyle/>
        <a:p>
          <a:endParaRPr lang="es-EC"/>
        </a:p>
      </dgm:t>
    </dgm:pt>
    <dgm:pt modelId="{D66C122D-8538-4084-82D9-92364DC40862}" type="pres">
      <dgm:prSet presAssocID="{9857A8ED-3759-4E63-9D92-767ADE92C3E5}" presName="node" presStyleLbl="node1" presStyleIdx="1" presStyleCnt="5">
        <dgm:presLayoutVars>
          <dgm:bulletEnabled val="1"/>
        </dgm:presLayoutVars>
      </dgm:prSet>
      <dgm:spPr/>
      <dgm:t>
        <a:bodyPr/>
        <a:lstStyle/>
        <a:p>
          <a:endParaRPr lang="es-EC"/>
        </a:p>
      </dgm:t>
    </dgm:pt>
    <dgm:pt modelId="{A4A8ED8A-E810-43F6-97DC-8857412F6A35}" type="pres">
      <dgm:prSet presAssocID="{183C43C5-DB2D-4FA6-ACA9-053468B254C0}" presName="sibTrans" presStyleLbl="sibTrans2D1" presStyleIdx="1" presStyleCnt="4"/>
      <dgm:spPr/>
      <dgm:t>
        <a:bodyPr/>
        <a:lstStyle/>
        <a:p>
          <a:endParaRPr lang="es-EC"/>
        </a:p>
      </dgm:t>
    </dgm:pt>
    <dgm:pt modelId="{C894C8ED-A8FE-48AD-BC83-1D43209A8D06}" type="pres">
      <dgm:prSet presAssocID="{183C43C5-DB2D-4FA6-ACA9-053468B254C0}" presName="connectorText" presStyleLbl="sibTrans2D1" presStyleIdx="1" presStyleCnt="4"/>
      <dgm:spPr/>
      <dgm:t>
        <a:bodyPr/>
        <a:lstStyle/>
        <a:p>
          <a:endParaRPr lang="es-EC"/>
        </a:p>
      </dgm:t>
    </dgm:pt>
    <dgm:pt modelId="{CA90A673-CCF7-4E5B-B2D4-BA3CA04B222E}" type="pres">
      <dgm:prSet presAssocID="{D84E7489-1735-4ACA-91D4-0CA6E423AEF1}" presName="node" presStyleLbl="node1" presStyleIdx="2" presStyleCnt="5">
        <dgm:presLayoutVars>
          <dgm:bulletEnabled val="1"/>
        </dgm:presLayoutVars>
      </dgm:prSet>
      <dgm:spPr/>
      <dgm:t>
        <a:bodyPr/>
        <a:lstStyle/>
        <a:p>
          <a:endParaRPr lang="es-EC"/>
        </a:p>
      </dgm:t>
    </dgm:pt>
    <dgm:pt modelId="{31A652BD-69D7-4B66-BD64-7365DDCF48AA}" type="pres">
      <dgm:prSet presAssocID="{51D23FF4-01E0-4CB4-9EFE-A70C573870F4}" presName="sibTrans" presStyleLbl="sibTrans2D1" presStyleIdx="2" presStyleCnt="4"/>
      <dgm:spPr/>
      <dgm:t>
        <a:bodyPr/>
        <a:lstStyle/>
        <a:p>
          <a:endParaRPr lang="es-EC"/>
        </a:p>
      </dgm:t>
    </dgm:pt>
    <dgm:pt modelId="{53A1A03A-8C32-4A70-970D-8954E7D141F8}" type="pres">
      <dgm:prSet presAssocID="{51D23FF4-01E0-4CB4-9EFE-A70C573870F4}" presName="connectorText" presStyleLbl="sibTrans2D1" presStyleIdx="2" presStyleCnt="4"/>
      <dgm:spPr/>
      <dgm:t>
        <a:bodyPr/>
        <a:lstStyle/>
        <a:p>
          <a:endParaRPr lang="es-EC"/>
        </a:p>
      </dgm:t>
    </dgm:pt>
    <dgm:pt modelId="{7B9C6036-946C-4F10-BCBF-F21216918F81}" type="pres">
      <dgm:prSet presAssocID="{B533A87D-E77C-47CE-ACE8-E6DB9858A1E1}" presName="node" presStyleLbl="node1" presStyleIdx="3" presStyleCnt="5">
        <dgm:presLayoutVars>
          <dgm:bulletEnabled val="1"/>
        </dgm:presLayoutVars>
      </dgm:prSet>
      <dgm:spPr/>
      <dgm:t>
        <a:bodyPr/>
        <a:lstStyle/>
        <a:p>
          <a:endParaRPr lang="es-EC"/>
        </a:p>
      </dgm:t>
    </dgm:pt>
    <dgm:pt modelId="{AD46E8A3-28BC-4839-A9AB-A0883AD7BFBB}" type="pres">
      <dgm:prSet presAssocID="{414C95A7-AA0C-4197-AFB2-66D8C429FBF9}" presName="sibTrans" presStyleLbl="sibTrans2D1" presStyleIdx="3" presStyleCnt="4"/>
      <dgm:spPr/>
      <dgm:t>
        <a:bodyPr/>
        <a:lstStyle/>
        <a:p>
          <a:endParaRPr lang="es-EC"/>
        </a:p>
      </dgm:t>
    </dgm:pt>
    <dgm:pt modelId="{7E5AEBAD-A9A5-401B-B822-B746F2FC9DAD}" type="pres">
      <dgm:prSet presAssocID="{414C95A7-AA0C-4197-AFB2-66D8C429FBF9}" presName="connectorText" presStyleLbl="sibTrans2D1" presStyleIdx="3" presStyleCnt="4"/>
      <dgm:spPr/>
      <dgm:t>
        <a:bodyPr/>
        <a:lstStyle/>
        <a:p>
          <a:endParaRPr lang="es-EC"/>
        </a:p>
      </dgm:t>
    </dgm:pt>
    <dgm:pt modelId="{3CE62AD3-D7B7-4FB7-926B-956800B071E8}" type="pres">
      <dgm:prSet presAssocID="{B05BA64A-8891-44C5-A941-C54D38F207E4}" presName="node" presStyleLbl="node1" presStyleIdx="4" presStyleCnt="5">
        <dgm:presLayoutVars>
          <dgm:bulletEnabled val="1"/>
        </dgm:presLayoutVars>
      </dgm:prSet>
      <dgm:spPr/>
      <dgm:t>
        <a:bodyPr/>
        <a:lstStyle/>
        <a:p>
          <a:endParaRPr lang="es-EC"/>
        </a:p>
      </dgm:t>
    </dgm:pt>
  </dgm:ptLst>
  <dgm:cxnLst>
    <dgm:cxn modelId="{768B7239-1082-4A0C-99AA-2A6B8363CD6C}" type="presOf" srcId="{D84E7489-1735-4ACA-91D4-0CA6E423AEF1}" destId="{CA90A673-CCF7-4E5B-B2D4-BA3CA04B222E}" srcOrd="0" destOrd="0" presId="urn:microsoft.com/office/officeart/2005/8/layout/process5"/>
    <dgm:cxn modelId="{BA9DE1EB-A718-4EA8-B4C4-332533D37FF9}" type="presOf" srcId="{B05BA64A-8891-44C5-A941-C54D38F207E4}" destId="{3CE62AD3-D7B7-4FB7-926B-956800B071E8}" srcOrd="0" destOrd="0" presId="urn:microsoft.com/office/officeart/2005/8/layout/process5"/>
    <dgm:cxn modelId="{8C0D68CB-B63B-4D0D-9FC4-DFC95FCDB0BD}" type="presOf" srcId="{183C43C5-DB2D-4FA6-ACA9-053468B254C0}" destId="{C894C8ED-A8FE-48AD-BC83-1D43209A8D06}" srcOrd="1" destOrd="0" presId="urn:microsoft.com/office/officeart/2005/8/layout/process5"/>
    <dgm:cxn modelId="{24D1242B-1779-4F8A-AFBA-B5B9DD3E43BB}" type="presOf" srcId="{414C95A7-AA0C-4197-AFB2-66D8C429FBF9}" destId="{7E5AEBAD-A9A5-401B-B822-B746F2FC9DAD}" srcOrd="1" destOrd="0" presId="urn:microsoft.com/office/officeart/2005/8/layout/process5"/>
    <dgm:cxn modelId="{CC2CBEF9-3038-49C3-801E-B6F5345775F3}" type="presOf" srcId="{9F1766D8-C810-47F5-94AD-F87CACAA1D13}" destId="{BC199A4D-1BAD-4D11-9012-57D3EC9FB1FA}" srcOrd="1" destOrd="0" presId="urn:microsoft.com/office/officeart/2005/8/layout/process5"/>
    <dgm:cxn modelId="{FD53F657-5330-4CC3-99FE-F2B41ED67A83}" type="presOf" srcId="{414C95A7-AA0C-4197-AFB2-66D8C429FBF9}" destId="{AD46E8A3-28BC-4839-A9AB-A0883AD7BFBB}" srcOrd="0" destOrd="0" presId="urn:microsoft.com/office/officeart/2005/8/layout/process5"/>
    <dgm:cxn modelId="{49BB191D-0254-4081-8157-EA8B4D683844}" type="presOf" srcId="{9857A8ED-3759-4E63-9D92-767ADE92C3E5}" destId="{D66C122D-8538-4084-82D9-92364DC40862}" srcOrd="0" destOrd="0" presId="urn:microsoft.com/office/officeart/2005/8/layout/process5"/>
    <dgm:cxn modelId="{05C71142-DEFE-42EF-9858-063260319066}" type="presOf" srcId="{51D23FF4-01E0-4CB4-9EFE-A70C573870F4}" destId="{31A652BD-69D7-4B66-BD64-7365DDCF48AA}" srcOrd="0" destOrd="0" presId="urn:microsoft.com/office/officeart/2005/8/layout/process5"/>
    <dgm:cxn modelId="{306F27A2-A1E1-4A0B-8971-2D7E68A7439E}" srcId="{2AB83D93-80EC-4564-B33E-F4E235D20D95}" destId="{B05BA64A-8891-44C5-A941-C54D38F207E4}" srcOrd="4" destOrd="0" parTransId="{B3B1E76A-DDC5-4751-88A8-D5B00E7028EA}" sibTransId="{321A1A8A-9A3A-4E56-BFC6-E5F819E67891}"/>
    <dgm:cxn modelId="{28090EF2-DC14-4E79-B083-D985691044DB}" type="presOf" srcId="{CC80E03B-E520-460F-BF01-216166B8D56B}" destId="{2942D07F-DB3D-496D-AAAC-C2AF1DEFE32E}" srcOrd="0" destOrd="0" presId="urn:microsoft.com/office/officeart/2005/8/layout/process5"/>
    <dgm:cxn modelId="{73D697D3-C452-4749-BABA-487B5B72CE72}" type="presOf" srcId="{183C43C5-DB2D-4FA6-ACA9-053468B254C0}" destId="{A4A8ED8A-E810-43F6-97DC-8857412F6A35}" srcOrd="0" destOrd="0" presId="urn:microsoft.com/office/officeart/2005/8/layout/process5"/>
    <dgm:cxn modelId="{23EF8FBA-58FE-4946-9F8F-43E80F641689}" type="presOf" srcId="{2AB83D93-80EC-4564-B33E-F4E235D20D95}" destId="{2F2B6404-6D0C-44B9-9942-ED13FB097204}" srcOrd="0" destOrd="0" presId="urn:microsoft.com/office/officeart/2005/8/layout/process5"/>
    <dgm:cxn modelId="{B2FAABB6-5EF0-47C2-9E7A-3C0DE38A076B}" srcId="{2AB83D93-80EC-4564-B33E-F4E235D20D95}" destId="{9857A8ED-3759-4E63-9D92-767ADE92C3E5}" srcOrd="1" destOrd="0" parTransId="{8C999FC0-67AB-49BF-BB00-EDC116DDDCFC}" sibTransId="{183C43C5-DB2D-4FA6-ACA9-053468B254C0}"/>
    <dgm:cxn modelId="{53BC1D4A-6F6F-4A35-8241-E753645D9284}" type="presOf" srcId="{51D23FF4-01E0-4CB4-9EFE-A70C573870F4}" destId="{53A1A03A-8C32-4A70-970D-8954E7D141F8}" srcOrd="1" destOrd="0" presId="urn:microsoft.com/office/officeart/2005/8/layout/process5"/>
    <dgm:cxn modelId="{79B5F91D-9ACD-4F2D-9FA1-CFF1AF1DDAF6}" type="presOf" srcId="{B533A87D-E77C-47CE-ACE8-E6DB9858A1E1}" destId="{7B9C6036-946C-4F10-BCBF-F21216918F81}" srcOrd="0" destOrd="0" presId="urn:microsoft.com/office/officeart/2005/8/layout/process5"/>
    <dgm:cxn modelId="{8D7766E6-0DD2-479A-82DB-8FFB5E1ED590}" srcId="{2AB83D93-80EC-4564-B33E-F4E235D20D95}" destId="{D84E7489-1735-4ACA-91D4-0CA6E423AEF1}" srcOrd="2" destOrd="0" parTransId="{2BF50EFC-9A1C-40F9-A705-28061562E12F}" sibTransId="{51D23FF4-01E0-4CB4-9EFE-A70C573870F4}"/>
    <dgm:cxn modelId="{DA1AF6B3-5C77-4D39-BB8C-EB2610E8FAF9}" type="presOf" srcId="{9F1766D8-C810-47F5-94AD-F87CACAA1D13}" destId="{75EEBF3A-B3CB-4F62-AC75-A7E45D1FBCB1}" srcOrd="0" destOrd="0" presId="urn:microsoft.com/office/officeart/2005/8/layout/process5"/>
    <dgm:cxn modelId="{2379FB17-07AB-4AD4-81AF-3EEEE9BB745D}" srcId="{2AB83D93-80EC-4564-B33E-F4E235D20D95}" destId="{CC80E03B-E520-460F-BF01-216166B8D56B}" srcOrd="0" destOrd="0" parTransId="{BB6280C8-14B3-48B6-A944-028D37700A51}" sibTransId="{9F1766D8-C810-47F5-94AD-F87CACAA1D13}"/>
    <dgm:cxn modelId="{4B7F7A18-817D-497C-8448-B0CFB68A27D1}" srcId="{2AB83D93-80EC-4564-B33E-F4E235D20D95}" destId="{B533A87D-E77C-47CE-ACE8-E6DB9858A1E1}" srcOrd="3" destOrd="0" parTransId="{E05DC910-BEA8-491D-8DF2-725CD3AF8B11}" sibTransId="{414C95A7-AA0C-4197-AFB2-66D8C429FBF9}"/>
    <dgm:cxn modelId="{5C504C97-AC92-4E81-9B91-B1A724F8B529}" type="presParOf" srcId="{2F2B6404-6D0C-44B9-9942-ED13FB097204}" destId="{2942D07F-DB3D-496D-AAAC-C2AF1DEFE32E}" srcOrd="0" destOrd="0" presId="urn:microsoft.com/office/officeart/2005/8/layout/process5"/>
    <dgm:cxn modelId="{BB058176-95D2-42C3-8A28-14071B369E0B}" type="presParOf" srcId="{2F2B6404-6D0C-44B9-9942-ED13FB097204}" destId="{75EEBF3A-B3CB-4F62-AC75-A7E45D1FBCB1}" srcOrd="1" destOrd="0" presId="urn:microsoft.com/office/officeart/2005/8/layout/process5"/>
    <dgm:cxn modelId="{48A5AE1A-BFB0-4EDE-85D4-CFFCFD491581}" type="presParOf" srcId="{75EEBF3A-B3CB-4F62-AC75-A7E45D1FBCB1}" destId="{BC199A4D-1BAD-4D11-9012-57D3EC9FB1FA}" srcOrd="0" destOrd="0" presId="urn:microsoft.com/office/officeart/2005/8/layout/process5"/>
    <dgm:cxn modelId="{00CBEDCE-DDB2-4D11-B714-9CFF3C18E56B}" type="presParOf" srcId="{2F2B6404-6D0C-44B9-9942-ED13FB097204}" destId="{D66C122D-8538-4084-82D9-92364DC40862}" srcOrd="2" destOrd="0" presId="urn:microsoft.com/office/officeart/2005/8/layout/process5"/>
    <dgm:cxn modelId="{864D2CF0-3385-4BF4-8E16-663B0252A856}" type="presParOf" srcId="{2F2B6404-6D0C-44B9-9942-ED13FB097204}" destId="{A4A8ED8A-E810-43F6-97DC-8857412F6A35}" srcOrd="3" destOrd="0" presId="urn:microsoft.com/office/officeart/2005/8/layout/process5"/>
    <dgm:cxn modelId="{C18A046F-E6E6-4A09-9C46-1C345A41D7E2}" type="presParOf" srcId="{A4A8ED8A-E810-43F6-97DC-8857412F6A35}" destId="{C894C8ED-A8FE-48AD-BC83-1D43209A8D06}" srcOrd="0" destOrd="0" presId="urn:microsoft.com/office/officeart/2005/8/layout/process5"/>
    <dgm:cxn modelId="{C0A68243-AB77-468E-A0AF-D99655289272}" type="presParOf" srcId="{2F2B6404-6D0C-44B9-9942-ED13FB097204}" destId="{CA90A673-CCF7-4E5B-B2D4-BA3CA04B222E}" srcOrd="4" destOrd="0" presId="urn:microsoft.com/office/officeart/2005/8/layout/process5"/>
    <dgm:cxn modelId="{E7F1712F-1747-4314-B087-32ABD0FEB825}" type="presParOf" srcId="{2F2B6404-6D0C-44B9-9942-ED13FB097204}" destId="{31A652BD-69D7-4B66-BD64-7365DDCF48AA}" srcOrd="5" destOrd="0" presId="urn:microsoft.com/office/officeart/2005/8/layout/process5"/>
    <dgm:cxn modelId="{89D66C8E-1824-4C8D-9E00-4E5ED26D47AE}" type="presParOf" srcId="{31A652BD-69D7-4B66-BD64-7365DDCF48AA}" destId="{53A1A03A-8C32-4A70-970D-8954E7D141F8}" srcOrd="0" destOrd="0" presId="urn:microsoft.com/office/officeart/2005/8/layout/process5"/>
    <dgm:cxn modelId="{CFCB9F3F-C05B-45A9-8536-2CB66E3F6C37}" type="presParOf" srcId="{2F2B6404-6D0C-44B9-9942-ED13FB097204}" destId="{7B9C6036-946C-4F10-BCBF-F21216918F81}" srcOrd="6" destOrd="0" presId="urn:microsoft.com/office/officeart/2005/8/layout/process5"/>
    <dgm:cxn modelId="{D582A3EC-CEC9-445D-B4C5-26BE6DC6A55D}" type="presParOf" srcId="{2F2B6404-6D0C-44B9-9942-ED13FB097204}" destId="{AD46E8A3-28BC-4839-A9AB-A0883AD7BFBB}" srcOrd="7" destOrd="0" presId="urn:microsoft.com/office/officeart/2005/8/layout/process5"/>
    <dgm:cxn modelId="{1A5CCC15-8188-420D-AC18-96642021D3D2}" type="presParOf" srcId="{AD46E8A3-28BC-4839-A9AB-A0883AD7BFBB}" destId="{7E5AEBAD-A9A5-401B-B822-B746F2FC9DAD}" srcOrd="0" destOrd="0" presId="urn:microsoft.com/office/officeart/2005/8/layout/process5"/>
    <dgm:cxn modelId="{3AB5D7C4-DC73-4200-B521-B2647E43DBFC}" type="presParOf" srcId="{2F2B6404-6D0C-44B9-9942-ED13FB097204}" destId="{3CE62AD3-D7B7-4FB7-926B-956800B071E8}" srcOrd="8" destOrd="0" presId="urn:microsoft.com/office/officeart/2005/8/layout/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B83D93-80EC-4564-B33E-F4E235D20D9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CC80E03B-E520-460F-BF01-216166B8D56B}">
      <dgm:prSet phldrT="[Texto]" custT="1"/>
      <dgm:spPr>
        <a:solidFill>
          <a:schemeClr val="tx2">
            <a:lumMod val="60000"/>
            <a:lumOff val="40000"/>
          </a:schemeClr>
        </a:solidFill>
      </dgm:spPr>
      <dgm:t>
        <a:bodyPr/>
        <a:lstStyle/>
        <a:p>
          <a:r>
            <a:rPr lang="es-EC" sz="2400" dirty="0" smtClean="0">
              <a:solidFill>
                <a:schemeClr val="tx1"/>
              </a:solidFill>
            </a:rPr>
            <a:t>Algoritmo Analizados</a:t>
          </a:r>
          <a:endParaRPr lang="es-EC" sz="2400" dirty="0">
            <a:solidFill>
              <a:schemeClr val="tx1"/>
            </a:solidFill>
          </a:endParaRPr>
        </a:p>
      </dgm:t>
    </dgm:pt>
    <dgm:pt modelId="{BB6280C8-14B3-48B6-A944-028D37700A51}" type="parTrans" cxnId="{2379FB17-07AB-4AD4-81AF-3EEEE9BB745D}">
      <dgm:prSet/>
      <dgm:spPr/>
      <dgm:t>
        <a:bodyPr/>
        <a:lstStyle/>
        <a:p>
          <a:endParaRPr lang="es-EC"/>
        </a:p>
      </dgm:t>
    </dgm:pt>
    <dgm:pt modelId="{9F1766D8-C810-47F5-94AD-F87CACAA1D13}" type="sibTrans" cxnId="{2379FB17-07AB-4AD4-81AF-3EEEE9BB745D}">
      <dgm:prSet/>
      <dgm:spPr/>
      <dgm:t>
        <a:bodyPr/>
        <a:lstStyle/>
        <a:p>
          <a:endParaRPr lang="es-EC"/>
        </a:p>
      </dgm:t>
    </dgm:pt>
    <dgm:pt modelId="{9857A8ED-3759-4E63-9D92-767ADE92C3E5}">
      <dgm:prSet phldrT="[Texto]" custT="1"/>
      <dgm:spPr>
        <a:solidFill>
          <a:schemeClr val="accent1">
            <a:lumMod val="60000"/>
            <a:lumOff val="40000"/>
          </a:schemeClr>
        </a:solidFill>
      </dgm:spPr>
      <dgm:t>
        <a:bodyPr/>
        <a:lstStyle/>
        <a:p>
          <a:r>
            <a:rPr lang="es-EC" sz="2400" dirty="0" smtClean="0">
              <a:solidFill>
                <a:schemeClr val="tx1"/>
              </a:solidFill>
            </a:rPr>
            <a:t>3 archivos de voz 8 KHz</a:t>
          </a:r>
          <a:endParaRPr lang="es-EC" sz="2400" dirty="0">
            <a:solidFill>
              <a:schemeClr val="tx1"/>
            </a:solidFill>
          </a:endParaRPr>
        </a:p>
      </dgm:t>
    </dgm:pt>
    <dgm:pt modelId="{8C999FC0-67AB-49BF-BB00-EDC116DDDCFC}" type="parTrans" cxnId="{B2FAABB6-5EF0-47C2-9E7A-3C0DE38A076B}">
      <dgm:prSet/>
      <dgm:spPr/>
      <dgm:t>
        <a:bodyPr/>
        <a:lstStyle/>
        <a:p>
          <a:endParaRPr lang="es-EC"/>
        </a:p>
      </dgm:t>
    </dgm:pt>
    <dgm:pt modelId="{183C43C5-DB2D-4FA6-ACA9-053468B254C0}" type="sibTrans" cxnId="{B2FAABB6-5EF0-47C2-9E7A-3C0DE38A076B}">
      <dgm:prSet/>
      <dgm:spPr/>
      <dgm:t>
        <a:bodyPr/>
        <a:lstStyle/>
        <a:p>
          <a:endParaRPr lang="es-EC"/>
        </a:p>
      </dgm:t>
    </dgm:pt>
    <dgm:pt modelId="{D84E7489-1735-4ACA-91D4-0CA6E423AEF1}">
      <dgm:prSet phldrT="[Texto]" custT="1"/>
      <dgm:spPr>
        <a:solidFill>
          <a:schemeClr val="accent3">
            <a:lumMod val="60000"/>
            <a:lumOff val="40000"/>
          </a:schemeClr>
        </a:solidFill>
      </dgm:spPr>
      <dgm:t>
        <a:bodyPr/>
        <a:lstStyle/>
        <a:p>
          <a:r>
            <a:rPr lang="es-EC" sz="2400" dirty="0" smtClean="0">
              <a:solidFill>
                <a:schemeClr val="tx1"/>
              </a:solidFill>
            </a:rPr>
            <a:t>Ruido de turbina de aeronave</a:t>
          </a:r>
          <a:endParaRPr lang="es-EC" sz="2400" dirty="0">
            <a:solidFill>
              <a:schemeClr val="tx1"/>
            </a:solidFill>
          </a:endParaRPr>
        </a:p>
      </dgm:t>
    </dgm:pt>
    <dgm:pt modelId="{2BF50EFC-9A1C-40F9-A705-28061562E12F}" type="parTrans" cxnId="{8D7766E6-0DD2-479A-82DB-8FFB5E1ED590}">
      <dgm:prSet/>
      <dgm:spPr/>
      <dgm:t>
        <a:bodyPr/>
        <a:lstStyle/>
        <a:p>
          <a:endParaRPr lang="es-EC"/>
        </a:p>
      </dgm:t>
    </dgm:pt>
    <dgm:pt modelId="{51D23FF4-01E0-4CB4-9EFE-A70C573870F4}" type="sibTrans" cxnId="{8D7766E6-0DD2-479A-82DB-8FFB5E1ED590}">
      <dgm:prSet/>
      <dgm:spPr/>
      <dgm:t>
        <a:bodyPr/>
        <a:lstStyle/>
        <a:p>
          <a:endParaRPr lang="es-EC"/>
        </a:p>
      </dgm:t>
    </dgm:pt>
    <dgm:pt modelId="{B533A87D-E77C-47CE-ACE8-E6DB9858A1E1}">
      <dgm:prSet phldrT="[Texto]"/>
      <dgm:spPr>
        <a:solidFill>
          <a:schemeClr val="accent2">
            <a:lumMod val="60000"/>
            <a:lumOff val="40000"/>
          </a:schemeClr>
        </a:solidFill>
      </dgm:spPr>
      <dgm:t>
        <a:bodyPr/>
        <a:lstStyle/>
        <a:p>
          <a:r>
            <a:rPr lang="es-EC" dirty="0" smtClean="0">
              <a:solidFill>
                <a:schemeClr val="tx1"/>
              </a:solidFill>
            </a:rPr>
            <a:t>Ruido de AWGN</a:t>
          </a:r>
          <a:endParaRPr lang="es-EC" dirty="0">
            <a:solidFill>
              <a:schemeClr val="tx1"/>
            </a:solidFill>
          </a:endParaRPr>
        </a:p>
      </dgm:t>
    </dgm:pt>
    <dgm:pt modelId="{E05DC910-BEA8-491D-8DF2-725CD3AF8B11}" type="parTrans" cxnId="{4B7F7A18-817D-497C-8448-B0CFB68A27D1}">
      <dgm:prSet/>
      <dgm:spPr/>
      <dgm:t>
        <a:bodyPr/>
        <a:lstStyle/>
        <a:p>
          <a:endParaRPr lang="es-EC"/>
        </a:p>
      </dgm:t>
    </dgm:pt>
    <dgm:pt modelId="{414C95A7-AA0C-4197-AFB2-66D8C429FBF9}" type="sibTrans" cxnId="{4B7F7A18-817D-497C-8448-B0CFB68A27D1}">
      <dgm:prSet/>
      <dgm:spPr/>
      <dgm:t>
        <a:bodyPr/>
        <a:lstStyle/>
        <a:p>
          <a:endParaRPr lang="es-EC"/>
        </a:p>
      </dgm:t>
    </dgm:pt>
    <dgm:pt modelId="{2F2B6404-6D0C-44B9-9942-ED13FB097204}" type="pres">
      <dgm:prSet presAssocID="{2AB83D93-80EC-4564-B33E-F4E235D20D95}" presName="diagram" presStyleCnt="0">
        <dgm:presLayoutVars>
          <dgm:dir/>
          <dgm:resizeHandles val="exact"/>
        </dgm:presLayoutVars>
      </dgm:prSet>
      <dgm:spPr/>
      <dgm:t>
        <a:bodyPr/>
        <a:lstStyle/>
        <a:p>
          <a:endParaRPr lang="es-EC"/>
        </a:p>
      </dgm:t>
    </dgm:pt>
    <dgm:pt modelId="{2942D07F-DB3D-496D-AAAC-C2AF1DEFE32E}" type="pres">
      <dgm:prSet presAssocID="{CC80E03B-E520-460F-BF01-216166B8D56B}" presName="node" presStyleLbl="node1" presStyleIdx="0" presStyleCnt="4">
        <dgm:presLayoutVars>
          <dgm:bulletEnabled val="1"/>
        </dgm:presLayoutVars>
      </dgm:prSet>
      <dgm:spPr/>
      <dgm:t>
        <a:bodyPr/>
        <a:lstStyle/>
        <a:p>
          <a:endParaRPr lang="es-EC"/>
        </a:p>
      </dgm:t>
    </dgm:pt>
    <dgm:pt modelId="{75EEBF3A-B3CB-4F62-AC75-A7E45D1FBCB1}" type="pres">
      <dgm:prSet presAssocID="{9F1766D8-C810-47F5-94AD-F87CACAA1D13}" presName="sibTrans" presStyleLbl="sibTrans2D1" presStyleIdx="0" presStyleCnt="3"/>
      <dgm:spPr/>
      <dgm:t>
        <a:bodyPr/>
        <a:lstStyle/>
        <a:p>
          <a:endParaRPr lang="es-EC"/>
        </a:p>
      </dgm:t>
    </dgm:pt>
    <dgm:pt modelId="{BC199A4D-1BAD-4D11-9012-57D3EC9FB1FA}" type="pres">
      <dgm:prSet presAssocID="{9F1766D8-C810-47F5-94AD-F87CACAA1D13}" presName="connectorText" presStyleLbl="sibTrans2D1" presStyleIdx="0" presStyleCnt="3"/>
      <dgm:spPr/>
      <dgm:t>
        <a:bodyPr/>
        <a:lstStyle/>
        <a:p>
          <a:endParaRPr lang="es-EC"/>
        </a:p>
      </dgm:t>
    </dgm:pt>
    <dgm:pt modelId="{D66C122D-8538-4084-82D9-92364DC40862}" type="pres">
      <dgm:prSet presAssocID="{9857A8ED-3759-4E63-9D92-767ADE92C3E5}" presName="node" presStyleLbl="node1" presStyleIdx="1" presStyleCnt="4">
        <dgm:presLayoutVars>
          <dgm:bulletEnabled val="1"/>
        </dgm:presLayoutVars>
      </dgm:prSet>
      <dgm:spPr/>
      <dgm:t>
        <a:bodyPr/>
        <a:lstStyle/>
        <a:p>
          <a:endParaRPr lang="es-EC"/>
        </a:p>
      </dgm:t>
    </dgm:pt>
    <dgm:pt modelId="{A4A8ED8A-E810-43F6-97DC-8857412F6A35}" type="pres">
      <dgm:prSet presAssocID="{183C43C5-DB2D-4FA6-ACA9-053468B254C0}" presName="sibTrans" presStyleLbl="sibTrans2D1" presStyleIdx="1" presStyleCnt="3"/>
      <dgm:spPr/>
      <dgm:t>
        <a:bodyPr/>
        <a:lstStyle/>
        <a:p>
          <a:endParaRPr lang="es-EC"/>
        </a:p>
      </dgm:t>
    </dgm:pt>
    <dgm:pt modelId="{C894C8ED-A8FE-48AD-BC83-1D43209A8D06}" type="pres">
      <dgm:prSet presAssocID="{183C43C5-DB2D-4FA6-ACA9-053468B254C0}" presName="connectorText" presStyleLbl="sibTrans2D1" presStyleIdx="1" presStyleCnt="3"/>
      <dgm:spPr/>
      <dgm:t>
        <a:bodyPr/>
        <a:lstStyle/>
        <a:p>
          <a:endParaRPr lang="es-EC"/>
        </a:p>
      </dgm:t>
    </dgm:pt>
    <dgm:pt modelId="{CA90A673-CCF7-4E5B-B2D4-BA3CA04B222E}" type="pres">
      <dgm:prSet presAssocID="{D84E7489-1735-4ACA-91D4-0CA6E423AEF1}" presName="node" presStyleLbl="node1" presStyleIdx="2" presStyleCnt="4">
        <dgm:presLayoutVars>
          <dgm:bulletEnabled val="1"/>
        </dgm:presLayoutVars>
      </dgm:prSet>
      <dgm:spPr/>
      <dgm:t>
        <a:bodyPr/>
        <a:lstStyle/>
        <a:p>
          <a:endParaRPr lang="es-EC"/>
        </a:p>
      </dgm:t>
    </dgm:pt>
    <dgm:pt modelId="{31A652BD-69D7-4B66-BD64-7365DDCF48AA}" type="pres">
      <dgm:prSet presAssocID="{51D23FF4-01E0-4CB4-9EFE-A70C573870F4}" presName="sibTrans" presStyleLbl="sibTrans2D1" presStyleIdx="2" presStyleCnt="3"/>
      <dgm:spPr/>
      <dgm:t>
        <a:bodyPr/>
        <a:lstStyle/>
        <a:p>
          <a:endParaRPr lang="es-EC"/>
        </a:p>
      </dgm:t>
    </dgm:pt>
    <dgm:pt modelId="{53A1A03A-8C32-4A70-970D-8954E7D141F8}" type="pres">
      <dgm:prSet presAssocID="{51D23FF4-01E0-4CB4-9EFE-A70C573870F4}" presName="connectorText" presStyleLbl="sibTrans2D1" presStyleIdx="2" presStyleCnt="3"/>
      <dgm:spPr/>
      <dgm:t>
        <a:bodyPr/>
        <a:lstStyle/>
        <a:p>
          <a:endParaRPr lang="es-EC"/>
        </a:p>
      </dgm:t>
    </dgm:pt>
    <dgm:pt modelId="{7B9C6036-946C-4F10-BCBF-F21216918F81}" type="pres">
      <dgm:prSet presAssocID="{B533A87D-E77C-47CE-ACE8-E6DB9858A1E1}" presName="node" presStyleLbl="node1" presStyleIdx="3" presStyleCnt="4">
        <dgm:presLayoutVars>
          <dgm:bulletEnabled val="1"/>
        </dgm:presLayoutVars>
      </dgm:prSet>
      <dgm:spPr/>
      <dgm:t>
        <a:bodyPr/>
        <a:lstStyle/>
        <a:p>
          <a:endParaRPr lang="es-EC"/>
        </a:p>
      </dgm:t>
    </dgm:pt>
  </dgm:ptLst>
  <dgm:cxnLst>
    <dgm:cxn modelId="{800238E2-0403-4F2D-978A-0179F8B2CF66}" type="presOf" srcId="{183C43C5-DB2D-4FA6-ACA9-053468B254C0}" destId="{A4A8ED8A-E810-43F6-97DC-8857412F6A35}" srcOrd="0" destOrd="0" presId="urn:microsoft.com/office/officeart/2005/8/layout/process5"/>
    <dgm:cxn modelId="{C6C6CD62-59AD-4959-B366-46CD577A86FC}" type="presOf" srcId="{B533A87D-E77C-47CE-ACE8-E6DB9858A1E1}" destId="{7B9C6036-946C-4F10-BCBF-F21216918F81}" srcOrd="0" destOrd="0" presId="urn:microsoft.com/office/officeart/2005/8/layout/process5"/>
    <dgm:cxn modelId="{63665E9D-7170-4B14-A565-E8ED6015745A}" type="presOf" srcId="{51D23FF4-01E0-4CB4-9EFE-A70C573870F4}" destId="{53A1A03A-8C32-4A70-970D-8954E7D141F8}" srcOrd="1" destOrd="0" presId="urn:microsoft.com/office/officeart/2005/8/layout/process5"/>
    <dgm:cxn modelId="{B2FAABB6-5EF0-47C2-9E7A-3C0DE38A076B}" srcId="{2AB83D93-80EC-4564-B33E-F4E235D20D95}" destId="{9857A8ED-3759-4E63-9D92-767ADE92C3E5}" srcOrd="1" destOrd="0" parTransId="{8C999FC0-67AB-49BF-BB00-EDC116DDDCFC}" sibTransId="{183C43C5-DB2D-4FA6-ACA9-053468B254C0}"/>
    <dgm:cxn modelId="{D2908AC2-DAE0-4A98-AEE0-22CC1840C3F2}" type="presOf" srcId="{51D23FF4-01E0-4CB4-9EFE-A70C573870F4}" destId="{31A652BD-69D7-4B66-BD64-7365DDCF48AA}" srcOrd="0" destOrd="0" presId="urn:microsoft.com/office/officeart/2005/8/layout/process5"/>
    <dgm:cxn modelId="{8D7766E6-0DD2-479A-82DB-8FFB5E1ED590}" srcId="{2AB83D93-80EC-4564-B33E-F4E235D20D95}" destId="{D84E7489-1735-4ACA-91D4-0CA6E423AEF1}" srcOrd="2" destOrd="0" parTransId="{2BF50EFC-9A1C-40F9-A705-28061562E12F}" sibTransId="{51D23FF4-01E0-4CB4-9EFE-A70C573870F4}"/>
    <dgm:cxn modelId="{13C21656-3D4C-48A9-9C74-AAF5291D00B9}" type="presOf" srcId="{183C43C5-DB2D-4FA6-ACA9-053468B254C0}" destId="{C894C8ED-A8FE-48AD-BC83-1D43209A8D06}" srcOrd="1" destOrd="0" presId="urn:microsoft.com/office/officeart/2005/8/layout/process5"/>
    <dgm:cxn modelId="{2379FB17-07AB-4AD4-81AF-3EEEE9BB745D}" srcId="{2AB83D93-80EC-4564-B33E-F4E235D20D95}" destId="{CC80E03B-E520-460F-BF01-216166B8D56B}" srcOrd="0" destOrd="0" parTransId="{BB6280C8-14B3-48B6-A944-028D37700A51}" sibTransId="{9F1766D8-C810-47F5-94AD-F87CACAA1D13}"/>
    <dgm:cxn modelId="{F64BE0A6-6002-429F-AA2E-CCB5590E0923}" type="presOf" srcId="{CC80E03B-E520-460F-BF01-216166B8D56B}" destId="{2942D07F-DB3D-496D-AAAC-C2AF1DEFE32E}" srcOrd="0" destOrd="0" presId="urn:microsoft.com/office/officeart/2005/8/layout/process5"/>
    <dgm:cxn modelId="{8D1A1799-F65D-46EE-9E9B-B7C5D6B72E4E}" type="presOf" srcId="{2AB83D93-80EC-4564-B33E-F4E235D20D95}" destId="{2F2B6404-6D0C-44B9-9942-ED13FB097204}" srcOrd="0" destOrd="0" presId="urn:microsoft.com/office/officeart/2005/8/layout/process5"/>
    <dgm:cxn modelId="{4B7F7A18-817D-497C-8448-B0CFB68A27D1}" srcId="{2AB83D93-80EC-4564-B33E-F4E235D20D95}" destId="{B533A87D-E77C-47CE-ACE8-E6DB9858A1E1}" srcOrd="3" destOrd="0" parTransId="{E05DC910-BEA8-491D-8DF2-725CD3AF8B11}" sibTransId="{414C95A7-AA0C-4197-AFB2-66D8C429FBF9}"/>
    <dgm:cxn modelId="{E0C5955E-7150-436F-9883-15580E50E718}" type="presOf" srcId="{9857A8ED-3759-4E63-9D92-767ADE92C3E5}" destId="{D66C122D-8538-4084-82D9-92364DC40862}" srcOrd="0" destOrd="0" presId="urn:microsoft.com/office/officeart/2005/8/layout/process5"/>
    <dgm:cxn modelId="{DCAB0487-5CDE-4B59-B4AA-023D7BE47A03}" type="presOf" srcId="{D84E7489-1735-4ACA-91D4-0CA6E423AEF1}" destId="{CA90A673-CCF7-4E5B-B2D4-BA3CA04B222E}" srcOrd="0" destOrd="0" presId="urn:microsoft.com/office/officeart/2005/8/layout/process5"/>
    <dgm:cxn modelId="{7E35BCE1-8BB9-40AA-ACE3-27581B6E5C6B}" type="presOf" srcId="{9F1766D8-C810-47F5-94AD-F87CACAA1D13}" destId="{BC199A4D-1BAD-4D11-9012-57D3EC9FB1FA}" srcOrd="1" destOrd="0" presId="urn:microsoft.com/office/officeart/2005/8/layout/process5"/>
    <dgm:cxn modelId="{4F3C1C67-23DD-4773-A721-B421F11FEF8F}" type="presOf" srcId="{9F1766D8-C810-47F5-94AD-F87CACAA1D13}" destId="{75EEBF3A-B3CB-4F62-AC75-A7E45D1FBCB1}" srcOrd="0" destOrd="0" presId="urn:microsoft.com/office/officeart/2005/8/layout/process5"/>
    <dgm:cxn modelId="{570FC64E-1527-4AFB-810F-919BC7A3A5D7}" type="presParOf" srcId="{2F2B6404-6D0C-44B9-9942-ED13FB097204}" destId="{2942D07F-DB3D-496D-AAAC-C2AF1DEFE32E}" srcOrd="0" destOrd="0" presId="urn:microsoft.com/office/officeart/2005/8/layout/process5"/>
    <dgm:cxn modelId="{0F0D7B53-88AE-42E4-8CC3-753448F34863}" type="presParOf" srcId="{2F2B6404-6D0C-44B9-9942-ED13FB097204}" destId="{75EEBF3A-B3CB-4F62-AC75-A7E45D1FBCB1}" srcOrd="1" destOrd="0" presId="urn:microsoft.com/office/officeart/2005/8/layout/process5"/>
    <dgm:cxn modelId="{A0076861-15AE-4964-BBD3-0E2133DB4F51}" type="presParOf" srcId="{75EEBF3A-B3CB-4F62-AC75-A7E45D1FBCB1}" destId="{BC199A4D-1BAD-4D11-9012-57D3EC9FB1FA}" srcOrd="0" destOrd="0" presId="urn:microsoft.com/office/officeart/2005/8/layout/process5"/>
    <dgm:cxn modelId="{1A30655E-6049-4AE0-B80A-BBF3827C7E81}" type="presParOf" srcId="{2F2B6404-6D0C-44B9-9942-ED13FB097204}" destId="{D66C122D-8538-4084-82D9-92364DC40862}" srcOrd="2" destOrd="0" presId="urn:microsoft.com/office/officeart/2005/8/layout/process5"/>
    <dgm:cxn modelId="{96288FFA-4562-419F-B664-1C8F08487B1C}" type="presParOf" srcId="{2F2B6404-6D0C-44B9-9942-ED13FB097204}" destId="{A4A8ED8A-E810-43F6-97DC-8857412F6A35}" srcOrd="3" destOrd="0" presId="urn:microsoft.com/office/officeart/2005/8/layout/process5"/>
    <dgm:cxn modelId="{1F4D133F-8DF7-4A63-BBB5-DC2E87913EE0}" type="presParOf" srcId="{A4A8ED8A-E810-43F6-97DC-8857412F6A35}" destId="{C894C8ED-A8FE-48AD-BC83-1D43209A8D06}" srcOrd="0" destOrd="0" presId="urn:microsoft.com/office/officeart/2005/8/layout/process5"/>
    <dgm:cxn modelId="{9E131E7F-1D3C-4228-808B-93EB1759BA93}" type="presParOf" srcId="{2F2B6404-6D0C-44B9-9942-ED13FB097204}" destId="{CA90A673-CCF7-4E5B-B2D4-BA3CA04B222E}" srcOrd="4" destOrd="0" presId="urn:microsoft.com/office/officeart/2005/8/layout/process5"/>
    <dgm:cxn modelId="{31297CBD-C420-4DA8-96CC-731668590A52}" type="presParOf" srcId="{2F2B6404-6D0C-44B9-9942-ED13FB097204}" destId="{31A652BD-69D7-4B66-BD64-7365DDCF48AA}" srcOrd="5" destOrd="0" presId="urn:microsoft.com/office/officeart/2005/8/layout/process5"/>
    <dgm:cxn modelId="{70C9A54A-AD8A-4769-83F5-A52034C6882A}" type="presParOf" srcId="{31A652BD-69D7-4B66-BD64-7365DDCF48AA}" destId="{53A1A03A-8C32-4A70-970D-8954E7D141F8}" srcOrd="0" destOrd="0" presId="urn:microsoft.com/office/officeart/2005/8/layout/process5"/>
    <dgm:cxn modelId="{B57FF6D1-EEB2-4141-AEC8-565230A98C73}" type="presParOf" srcId="{2F2B6404-6D0C-44B9-9942-ED13FB097204}" destId="{7B9C6036-946C-4F10-BCBF-F21216918F81}"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BC3562-7EFA-4295-97B5-D226B0B90C62}" type="doc">
      <dgm:prSet loTypeId="urn:microsoft.com/office/officeart/2005/8/layout/gear1" loCatId="process" qsTypeId="urn:microsoft.com/office/officeart/2005/8/quickstyle/3d1" qsCatId="3D" csTypeId="urn:microsoft.com/office/officeart/2005/8/colors/colorful1#1" csCatId="colorful" phldr="1"/>
      <dgm:spPr/>
    </dgm:pt>
    <dgm:pt modelId="{F498575B-1124-43A3-A7F2-C7A9E70AEFDE}">
      <dgm:prSet phldrT="[Texto]" custT="1"/>
      <dgm:spPr>
        <a:blipFill rotWithShape="1">
          <a:blip xmlns:r="http://schemas.openxmlformats.org/officeDocument/2006/relationships" r:embed="rId1"/>
          <a:stretch>
            <a:fillRect/>
          </a:stretch>
        </a:blipFill>
      </dgm:spPr>
      <dgm:t>
        <a:bodyPr/>
        <a:lstStyle/>
        <a:p>
          <a:r>
            <a:rPr lang="es-EC">
              <a:noFill/>
            </a:rPr>
            <a:t> </a:t>
          </a:r>
        </a:p>
      </dgm:t>
    </dgm:pt>
    <dgm:pt modelId="{A94842F6-DAAA-4514-A598-D21660297DF2}" type="parTrans" cxnId="{18DAD265-99C7-4884-B4AC-D2C70F222F3D}">
      <dgm:prSet/>
      <dgm:spPr/>
      <dgm:t>
        <a:bodyPr/>
        <a:lstStyle/>
        <a:p>
          <a:endParaRPr lang="es-ES" b="1">
            <a:solidFill>
              <a:schemeClr val="bg1"/>
            </a:solidFill>
            <a:effectLst>
              <a:outerShdw blurRad="38100" dist="38100" dir="2700000" algn="tl">
                <a:srgbClr val="000000">
                  <a:alpha val="43137"/>
                </a:srgbClr>
              </a:outerShdw>
            </a:effectLst>
          </a:endParaRPr>
        </a:p>
      </dgm:t>
    </dgm:pt>
    <dgm:pt modelId="{AFD962BF-7A77-46D5-A42E-BA15F162EF92}" type="sibTrans" cxnId="{18DAD265-99C7-4884-B4AC-D2C70F222F3D}">
      <dgm:prSet/>
      <dgm:spPr/>
      <dgm:t>
        <a:bodyPr/>
        <a:lstStyle/>
        <a:p>
          <a:endParaRPr lang="es-ES" b="1">
            <a:solidFill>
              <a:schemeClr val="bg1"/>
            </a:solidFill>
            <a:effectLst>
              <a:outerShdw blurRad="38100" dist="38100" dir="2700000" algn="tl">
                <a:srgbClr val="000000">
                  <a:alpha val="43137"/>
                </a:srgbClr>
              </a:outerShdw>
            </a:effectLst>
          </a:endParaRPr>
        </a:p>
      </dgm:t>
    </dgm:pt>
    <dgm:pt modelId="{2B70F935-443B-49C6-9D82-DDE7994E70EC}">
      <dgm:prSet phldrT="[Texto]"/>
      <dgm:spPr>
        <a:blipFill rotWithShape="1">
          <a:blip xmlns:r="http://schemas.openxmlformats.org/officeDocument/2006/relationships" r:embed="rId2"/>
          <a:stretch>
            <a:fillRect/>
          </a:stretch>
        </a:blipFill>
      </dgm:spPr>
      <dgm:t>
        <a:bodyPr/>
        <a:lstStyle/>
        <a:p>
          <a:r>
            <a:rPr lang="es-EC">
              <a:noFill/>
            </a:rPr>
            <a:t> </a:t>
          </a:r>
        </a:p>
      </dgm:t>
    </dgm:pt>
    <dgm:pt modelId="{734AA611-15C9-428D-B7ED-FD8500A51B80}" type="sibTrans" cxnId="{765DA358-69D2-422F-9F99-2E3DEB7AAB4C}">
      <dgm:prSet/>
      <dgm:spPr/>
      <dgm:t>
        <a:bodyPr/>
        <a:lstStyle/>
        <a:p>
          <a:endParaRPr lang="es-ES" b="1">
            <a:solidFill>
              <a:schemeClr val="bg1"/>
            </a:solidFill>
            <a:effectLst>
              <a:outerShdw blurRad="38100" dist="38100" dir="2700000" algn="tl">
                <a:srgbClr val="000000">
                  <a:alpha val="43137"/>
                </a:srgbClr>
              </a:outerShdw>
            </a:effectLst>
          </a:endParaRPr>
        </a:p>
      </dgm:t>
    </dgm:pt>
    <dgm:pt modelId="{76AC881C-2DF3-4776-AC5B-B8F60D3DCFD1}" type="parTrans" cxnId="{765DA358-69D2-422F-9F99-2E3DEB7AAB4C}">
      <dgm:prSet/>
      <dgm:spPr/>
      <dgm:t>
        <a:bodyPr/>
        <a:lstStyle/>
        <a:p>
          <a:endParaRPr lang="es-ES" b="1">
            <a:solidFill>
              <a:schemeClr val="bg1"/>
            </a:solidFill>
            <a:effectLst>
              <a:outerShdw blurRad="38100" dist="38100" dir="2700000" algn="tl">
                <a:srgbClr val="000000">
                  <a:alpha val="43137"/>
                </a:srgbClr>
              </a:outerShdw>
            </a:effectLst>
          </a:endParaRPr>
        </a:p>
      </dgm:t>
    </dgm:pt>
    <dgm:pt modelId="{A8B5D82C-1871-407F-A2E5-85A4FE2CFCA5}">
      <dgm:prSet phldrT="[Texto]"/>
      <dgm:spPr/>
      <dgm:t>
        <a:bodyPr/>
        <a:lstStyle/>
        <a:p>
          <a:r>
            <a:rPr lang="es-ES" b="0" dirty="0" smtClean="0">
              <a:solidFill>
                <a:schemeClr val="tx1"/>
              </a:solidFill>
              <a:effectLst>
                <a:outerShdw blurRad="38100" dist="38100" dir="2700000" algn="tl">
                  <a:srgbClr val="000000">
                    <a:alpha val="43137"/>
                  </a:srgbClr>
                </a:outerShdw>
              </a:effectLst>
            </a:rPr>
            <a:t>Filtro y algoritmo adaptativo</a:t>
          </a:r>
          <a:endParaRPr lang="es-ES" b="0" dirty="0">
            <a:solidFill>
              <a:schemeClr val="tx1"/>
            </a:solidFill>
            <a:effectLst>
              <a:outerShdw blurRad="38100" dist="38100" dir="2700000" algn="tl">
                <a:srgbClr val="000000">
                  <a:alpha val="43137"/>
                </a:srgbClr>
              </a:outerShdw>
            </a:effectLst>
          </a:endParaRPr>
        </a:p>
      </dgm:t>
    </dgm:pt>
    <dgm:pt modelId="{4409EC8B-846F-4081-8113-47B9B707F4C8}" type="parTrans" cxnId="{ED188143-0D98-4332-B851-A8859E5BC4E0}">
      <dgm:prSet/>
      <dgm:spPr/>
      <dgm:t>
        <a:bodyPr/>
        <a:lstStyle/>
        <a:p>
          <a:endParaRPr lang="es-EC"/>
        </a:p>
      </dgm:t>
    </dgm:pt>
    <dgm:pt modelId="{E6B03412-BA14-437A-96DA-E7DD0CE68171}" type="sibTrans" cxnId="{ED188143-0D98-4332-B851-A8859E5BC4E0}">
      <dgm:prSet/>
      <dgm:spPr/>
      <dgm:t>
        <a:bodyPr/>
        <a:lstStyle/>
        <a:p>
          <a:endParaRPr lang="es-EC"/>
        </a:p>
      </dgm:t>
    </dgm:pt>
    <dgm:pt modelId="{13432E61-B5F6-497C-A7D9-F156AA0C446B}" type="pres">
      <dgm:prSet presAssocID="{68BC3562-7EFA-4295-97B5-D226B0B90C62}" presName="composite" presStyleCnt="0">
        <dgm:presLayoutVars>
          <dgm:chMax val="3"/>
          <dgm:animLvl val="lvl"/>
          <dgm:resizeHandles val="exact"/>
        </dgm:presLayoutVars>
      </dgm:prSet>
      <dgm:spPr/>
    </dgm:pt>
    <dgm:pt modelId="{6A630722-0E6D-4C8E-843F-F2736DE3E4FE}" type="pres">
      <dgm:prSet presAssocID="{F498575B-1124-43A3-A7F2-C7A9E70AEFDE}" presName="gear1" presStyleLbl="node1" presStyleIdx="0" presStyleCnt="3">
        <dgm:presLayoutVars>
          <dgm:chMax val="1"/>
          <dgm:bulletEnabled val="1"/>
        </dgm:presLayoutVars>
      </dgm:prSet>
      <dgm:spPr/>
      <dgm:t>
        <a:bodyPr/>
        <a:lstStyle/>
        <a:p>
          <a:endParaRPr lang="es-ES"/>
        </a:p>
      </dgm:t>
    </dgm:pt>
    <dgm:pt modelId="{7047B1F5-1E93-4A23-A65A-F09C9BAB1CD8}" type="pres">
      <dgm:prSet presAssocID="{F498575B-1124-43A3-A7F2-C7A9E70AEFDE}" presName="gear1srcNode" presStyleLbl="node1" presStyleIdx="0" presStyleCnt="3"/>
      <dgm:spPr/>
      <dgm:t>
        <a:bodyPr/>
        <a:lstStyle/>
        <a:p>
          <a:endParaRPr lang="en-US"/>
        </a:p>
      </dgm:t>
    </dgm:pt>
    <dgm:pt modelId="{182F9565-43EB-4366-8F5C-0B97A2A40EB1}" type="pres">
      <dgm:prSet presAssocID="{F498575B-1124-43A3-A7F2-C7A9E70AEFDE}" presName="gear1dstNode" presStyleLbl="node1" presStyleIdx="0" presStyleCnt="3"/>
      <dgm:spPr/>
      <dgm:t>
        <a:bodyPr/>
        <a:lstStyle/>
        <a:p>
          <a:endParaRPr lang="en-US"/>
        </a:p>
      </dgm:t>
    </dgm:pt>
    <dgm:pt modelId="{B96B247A-729A-4769-80F2-025E12879BDE}" type="pres">
      <dgm:prSet presAssocID="{2B70F935-443B-49C6-9D82-DDE7994E70EC}" presName="gear2" presStyleLbl="node1" presStyleIdx="1" presStyleCnt="3">
        <dgm:presLayoutVars>
          <dgm:chMax val="1"/>
          <dgm:bulletEnabled val="1"/>
        </dgm:presLayoutVars>
      </dgm:prSet>
      <dgm:spPr/>
      <dgm:t>
        <a:bodyPr/>
        <a:lstStyle/>
        <a:p>
          <a:endParaRPr lang="es-EC"/>
        </a:p>
      </dgm:t>
    </dgm:pt>
    <dgm:pt modelId="{8C584ED4-5FD0-458C-AC96-896EFD5E3D0F}" type="pres">
      <dgm:prSet presAssocID="{2B70F935-443B-49C6-9D82-DDE7994E70EC}" presName="gear2srcNode" presStyleLbl="node1" presStyleIdx="1" presStyleCnt="3"/>
      <dgm:spPr/>
      <dgm:t>
        <a:bodyPr/>
        <a:lstStyle/>
        <a:p>
          <a:endParaRPr lang="es-EC"/>
        </a:p>
      </dgm:t>
    </dgm:pt>
    <dgm:pt modelId="{FCD384C2-7DD5-41E1-B74D-9C3C5E6E5B1E}" type="pres">
      <dgm:prSet presAssocID="{2B70F935-443B-49C6-9D82-DDE7994E70EC}" presName="gear2dstNode" presStyleLbl="node1" presStyleIdx="1" presStyleCnt="3"/>
      <dgm:spPr/>
      <dgm:t>
        <a:bodyPr/>
        <a:lstStyle/>
        <a:p>
          <a:endParaRPr lang="es-EC"/>
        </a:p>
      </dgm:t>
    </dgm:pt>
    <dgm:pt modelId="{B67808A5-5CA8-4060-8374-3F35A740F000}" type="pres">
      <dgm:prSet presAssocID="{A8B5D82C-1871-407F-A2E5-85A4FE2CFCA5}" presName="gear3" presStyleLbl="node1" presStyleIdx="2" presStyleCnt="3"/>
      <dgm:spPr/>
      <dgm:t>
        <a:bodyPr/>
        <a:lstStyle/>
        <a:p>
          <a:endParaRPr lang="es-EC"/>
        </a:p>
      </dgm:t>
    </dgm:pt>
    <dgm:pt modelId="{A6D81FCE-483B-421D-A853-DAA8A93FF583}" type="pres">
      <dgm:prSet presAssocID="{A8B5D82C-1871-407F-A2E5-85A4FE2CFCA5}" presName="gear3tx" presStyleLbl="node1" presStyleIdx="2" presStyleCnt="3">
        <dgm:presLayoutVars>
          <dgm:chMax val="1"/>
          <dgm:bulletEnabled val="1"/>
        </dgm:presLayoutVars>
      </dgm:prSet>
      <dgm:spPr/>
      <dgm:t>
        <a:bodyPr/>
        <a:lstStyle/>
        <a:p>
          <a:endParaRPr lang="es-EC"/>
        </a:p>
      </dgm:t>
    </dgm:pt>
    <dgm:pt modelId="{470C8E89-6ED2-470A-B962-5F2DBB89D9AE}" type="pres">
      <dgm:prSet presAssocID="{A8B5D82C-1871-407F-A2E5-85A4FE2CFCA5}" presName="gear3srcNode" presStyleLbl="node1" presStyleIdx="2" presStyleCnt="3"/>
      <dgm:spPr/>
      <dgm:t>
        <a:bodyPr/>
        <a:lstStyle/>
        <a:p>
          <a:endParaRPr lang="es-EC"/>
        </a:p>
      </dgm:t>
    </dgm:pt>
    <dgm:pt modelId="{C7B706E3-3ED8-47B7-BFED-D17F78808F4C}" type="pres">
      <dgm:prSet presAssocID="{A8B5D82C-1871-407F-A2E5-85A4FE2CFCA5}" presName="gear3dstNode" presStyleLbl="node1" presStyleIdx="2" presStyleCnt="3"/>
      <dgm:spPr/>
      <dgm:t>
        <a:bodyPr/>
        <a:lstStyle/>
        <a:p>
          <a:endParaRPr lang="es-EC"/>
        </a:p>
      </dgm:t>
    </dgm:pt>
    <dgm:pt modelId="{A47CE2D2-D168-4410-A8C3-1AF957EDF0FE}" type="pres">
      <dgm:prSet presAssocID="{AFD962BF-7A77-46D5-A42E-BA15F162EF92}" presName="connector1" presStyleLbl="sibTrans2D1" presStyleIdx="0" presStyleCnt="3"/>
      <dgm:spPr/>
      <dgm:t>
        <a:bodyPr/>
        <a:lstStyle/>
        <a:p>
          <a:endParaRPr lang="en-US"/>
        </a:p>
      </dgm:t>
    </dgm:pt>
    <dgm:pt modelId="{9C54EB04-1068-404C-B05C-7AF07564B6E2}" type="pres">
      <dgm:prSet presAssocID="{734AA611-15C9-428D-B7ED-FD8500A51B80}" presName="connector2" presStyleLbl="sibTrans2D1" presStyleIdx="1" presStyleCnt="3"/>
      <dgm:spPr/>
      <dgm:t>
        <a:bodyPr/>
        <a:lstStyle/>
        <a:p>
          <a:endParaRPr lang="es-EC"/>
        </a:p>
      </dgm:t>
    </dgm:pt>
    <dgm:pt modelId="{07E34E60-D319-44A9-BDC8-24787CE0CDD6}" type="pres">
      <dgm:prSet presAssocID="{E6B03412-BA14-437A-96DA-E7DD0CE68171}" presName="connector3" presStyleLbl="sibTrans2D1" presStyleIdx="2" presStyleCnt="3"/>
      <dgm:spPr/>
      <dgm:t>
        <a:bodyPr/>
        <a:lstStyle/>
        <a:p>
          <a:endParaRPr lang="es-EC"/>
        </a:p>
      </dgm:t>
    </dgm:pt>
  </dgm:ptLst>
  <dgm:cxnLst>
    <dgm:cxn modelId="{E34849AE-2322-4F7D-990C-D02F5FAFECF8}" type="presOf" srcId="{68BC3562-7EFA-4295-97B5-D226B0B90C62}" destId="{13432E61-B5F6-497C-A7D9-F156AA0C446B}" srcOrd="0" destOrd="0" presId="urn:microsoft.com/office/officeart/2005/8/layout/gear1"/>
    <dgm:cxn modelId="{765DA358-69D2-422F-9F99-2E3DEB7AAB4C}" srcId="{68BC3562-7EFA-4295-97B5-D226B0B90C62}" destId="{2B70F935-443B-49C6-9D82-DDE7994E70EC}" srcOrd="1" destOrd="0" parTransId="{76AC881C-2DF3-4776-AC5B-B8F60D3DCFD1}" sibTransId="{734AA611-15C9-428D-B7ED-FD8500A51B80}"/>
    <dgm:cxn modelId="{75EFBF72-52B0-4793-B7FA-98350E9D127A}" type="presOf" srcId="{A8B5D82C-1871-407F-A2E5-85A4FE2CFCA5}" destId="{B67808A5-5CA8-4060-8374-3F35A740F000}" srcOrd="0" destOrd="0" presId="urn:microsoft.com/office/officeart/2005/8/layout/gear1"/>
    <dgm:cxn modelId="{96D13258-0AD2-4E75-A35A-4AE8E4330C9B}" type="presOf" srcId="{E6B03412-BA14-437A-96DA-E7DD0CE68171}" destId="{07E34E60-D319-44A9-BDC8-24787CE0CDD6}" srcOrd="0" destOrd="0" presId="urn:microsoft.com/office/officeart/2005/8/layout/gear1"/>
    <dgm:cxn modelId="{B151AA9A-EFB2-42D0-961D-E0267B4C2D25}" type="presOf" srcId="{734AA611-15C9-428D-B7ED-FD8500A51B80}" destId="{9C54EB04-1068-404C-B05C-7AF07564B6E2}" srcOrd="0" destOrd="0" presId="urn:microsoft.com/office/officeart/2005/8/layout/gear1"/>
    <dgm:cxn modelId="{09909671-3900-4072-A616-9CCC05E532E6}" type="presOf" srcId="{F498575B-1124-43A3-A7F2-C7A9E70AEFDE}" destId="{7047B1F5-1E93-4A23-A65A-F09C9BAB1CD8}" srcOrd="1" destOrd="0" presId="urn:microsoft.com/office/officeart/2005/8/layout/gear1"/>
    <dgm:cxn modelId="{18DAD265-99C7-4884-B4AC-D2C70F222F3D}" srcId="{68BC3562-7EFA-4295-97B5-D226B0B90C62}" destId="{F498575B-1124-43A3-A7F2-C7A9E70AEFDE}" srcOrd="0" destOrd="0" parTransId="{A94842F6-DAAA-4514-A598-D21660297DF2}" sibTransId="{AFD962BF-7A77-46D5-A42E-BA15F162EF92}"/>
    <dgm:cxn modelId="{6C2E6782-4CEB-4DE7-8D55-6E34F1B9ABDC}" type="presOf" srcId="{A8B5D82C-1871-407F-A2E5-85A4FE2CFCA5}" destId="{C7B706E3-3ED8-47B7-BFED-D17F78808F4C}" srcOrd="3" destOrd="0" presId="urn:microsoft.com/office/officeart/2005/8/layout/gear1"/>
    <dgm:cxn modelId="{845151BD-E79C-40A6-9903-B261E7713B25}" type="presOf" srcId="{A8B5D82C-1871-407F-A2E5-85A4FE2CFCA5}" destId="{A6D81FCE-483B-421D-A853-DAA8A93FF583}" srcOrd="1" destOrd="0" presId="urn:microsoft.com/office/officeart/2005/8/layout/gear1"/>
    <dgm:cxn modelId="{3F857D79-2DCA-4BC9-A8DE-87B11AB43957}" type="presOf" srcId="{F498575B-1124-43A3-A7F2-C7A9E70AEFDE}" destId="{6A630722-0E6D-4C8E-843F-F2736DE3E4FE}" srcOrd="0" destOrd="0" presId="urn:microsoft.com/office/officeart/2005/8/layout/gear1"/>
    <dgm:cxn modelId="{ED188143-0D98-4332-B851-A8859E5BC4E0}" srcId="{68BC3562-7EFA-4295-97B5-D226B0B90C62}" destId="{A8B5D82C-1871-407F-A2E5-85A4FE2CFCA5}" srcOrd="2" destOrd="0" parTransId="{4409EC8B-846F-4081-8113-47B9B707F4C8}" sibTransId="{E6B03412-BA14-437A-96DA-E7DD0CE68171}"/>
    <dgm:cxn modelId="{44193498-D994-41B7-910A-874AB4133AE9}" type="presOf" srcId="{2B70F935-443B-49C6-9D82-DDE7994E70EC}" destId="{B96B247A-729A-4769-80F2-025E12879BDE}" srcOrd="0" destOrd="0" presId="urn:microsoft.com/office/officeart/2005/8/layout/gear1"/>
    <dgm:cxn modelId="{9D2429F3-2036-4D58-926D-BB316CE224B5}" type="presOf" srcId="{F498575B-1124-43A3-A7F2-C7A9E70AEFDE}" destId="{182F9565-43EB-4366-8F5C-0B97A2A40EB1}" srcOrd="2" destOrd="0" presId="urn:microsoft.com/office/officeart/2005/8/layout/gear1"/>
    <dgm:cxn modelId="{29CDB92D-6993-4BBA-AD0C-6BC482A654EA}" type="presOf" srcId="{AFD962BF-7A77-46D5-A42E-BA15F162EF92}" destId="{A47CE2D2-D168-4410-A8C3-1AF957EDF0FE}" srcOrd="0" destOrd="0" presId="urn:microsoft.com/office/officeart/2005/8/layout/gear1"/>
    <dgm:cxn modelId="{DF1FAEC6-FB29-458C-9228-2B87DBF555D1}" type="presOf" srcId="{2B70F935-443B-49C6-9D82-DDE7994E70EC}" destId="{8C584ED4-5FD0-458C-AC96-896EFD5E3D0F}" srcOrd="1" destOrd="0" presId="urn:microsoft.com/office/officeart/2005/8/layout/gear1"/>
    <dgm:cxn modelId="{850387F3-0248-4B5D-BCBA-9D628E12E224}" type="presOf" srcId="{A8B5D82C-1871-407F-A2E5-85A4FE2CFCA5}" destId="{470C8E89-6ED2-470A-B962-5F2DBB89D9AE}" srcOrd="2" destOrd="0" presId="urn:microsoft.com/office/officeart/2005/8/layout/gear1"/>
    <dgm:cxn modelId="{9BAEF1F9-498E-44B4-AC64-357B0F66AE76}" type="presOf" srcId="{2B70F935-443B-49C6-9D82-DDE7994E70EC}" destId="{FCD384C2-7DD5-41E1-B74D-9C3C5E6E5B1E}" srcOrd="2" destOrd="0" presId="urn:microsoft.com/office/officeart/2005/8/layout/gear1"/>
    <dgm:cxn modelId="{AEDA7D00-0D73-495A-997A-29BC48084CA2}" type="presParOf" srcId="{13432E61-B5F6-497C-A7D9-F156AA0C446B}" destId="{6A630722-0E6D-4C8E-843F-F2736DE3E4FE}" srcOrd="0" destOrd="0" presId="urn:microsoft.com/office/officeart/2005/8/layout/gear1"/>
    <dgm:cxn modelId="{E307F824-B22E-4F66-B0A6-06A8E9AAC402}" type="presParOf" srcId="{13432E61-B5F6-497C-A7D9-F156AA0C446B}" destId="{7047B1F5-1E93-4A23-A65A-F09C9BAB1CD8}" srcOrd="1" destOrd="0" presId="urn:microsoft.com/office/officeart/2005/8/layout/gear1"/>
    <dgm:cxn modelId="{C61CBAB8-1BCE-4D24-962E-31A0D687BC54}" type="presParOf" srcId="{13432E61-B5F6-497C-A7D9-F156AA0C446B}" destId="{182F9565-43EB-4366-8F5C-0B97A2A40EB1}" srcOrd="2" destOrd="0" presId="urn:microsoft.com/office/officeart/2005/8/layout/gear1"/>
    <dgm:cxn modelId="{7BD1705C-BDB2-4C87-B135-6B9C8EE06A39}" type="presParOf" srcId="{13432E61-B5F6-497C-A7D9-F156AA0C446B}" destId="{B96B247A-729A-4769-80F2-025E12879BDE}" srcOrd="3" destOrd="0" presId="urn:microsoft.com/office/officeart/2005/8/layout/gear1"/>
    <dgm:cxn modelId="{3247268B-5B8D-4C79-B34A-F4DFBDB2D565}" type="presParOf" srcId="{13432E61-B5F6-497C-A7D9-F156AA0C446B}" destId="{8C584ED4-5FD0-458C-AC96-896EFD5E3D0F}" srcOrd="4" destOrd="0" presId="urn:microsoft.com/office/officeart/2005/8/layout/gear1"/>
    <dgm:cxn modelId="{A086B54D-1FAB-4F7F-AE35-0C49C13876B6}" type="presParOf" srcId="{13432E61-B5F6-497C-A7D9-F156AA0C446B}" destId="{FCD384C2-7DD5-41E1-B74D-9C3C5E6E5B1E}" srcOrd="5" destOrd="0" presId="urn:microsoft.com/office/officeart/2005/8/layout/gear1"/>
    <dgm:cxn modelId="{68B11E71-5B37-4B09-8F04-360BC96813D3}" type="presParOf" srcId="{13432E61-B5F6-497C-A7D9-F156AA0C446B}" destId="{B67808A5-5CA8-4060-8374-3F35A740F000}" srcOrd="6" destOrd="0" presId="urn:microsoft.com/office/officeart/2005/8/layout/gear1"/>
    <dgm:cxn modelId="{BA3F60AE-E908-48E7-9184-FF6CE210169E}" type="presParOf" srcId="{13432E61-B5F6-497C-A7D9-F156AA0C446B}" destId="{A6D81FCE-483B-421D-A853-DAA8A93FF583}" srcOrd="7" destOrd="0" presId="urn:microsoft.com/office/officeart/2005/8/layout/gear1"/>
    <dgm:cxn modelId="{1568B8DB-CEC2-4031-ABCA-38C5373FF096}" type="presParOf" srcId="{13432E61-B5F6-497C-A7D9-F156AA0C446B}" destId="{470C8E89-6ED2-470A-B962-5F2DBB89D9AE}" srcOrd="8" destOrd="0" presId="urn:microsoft.com/office/officeart/2005/8/layout/gear1"/>
    <dgm:cxn modelId="{DF6F8288-D6D2-4B5F-A43C-4540AC31D157}" type="presParOf" srcId="{13432E61-B5F6-497C-A7D9-F156AA0C446B}" destId="{C7B706E3-3ED8-47B7-BFED-D17F78808F4C}" srcOrd="9" destOrd="0" presId="urn:microsoft.com/office/officeart/2005/8/layout/gear1"/>
    <dgm:cxn modelId="{9924D883-611E-49B4-9377-B4E284A74024}" type="presParOf" srcId="{13432E61-B5F6-497C-A7D9-F156AA0C446B}" destId="{A47CE2D2-D168-4410-A8C3-1AF957EDF0FE}" srcOrd="10" destOrd="0" presId="urn:microsoft.com/office/officeart/2005/8/layout/gear1"/>
    <dgm:cxn modelId="{137C2F1B-C155-4FED-AD64-0A2A82143681}" type="presParOf" srcId="{13432E61-B5F6-497C-A7D9-F156AA0C446B}" destId="{9C54EB04-1068-404C-B05C-7AF07564B6E2}" srcOrd="11" destOrd="0" presId="urn:microsoft.com/office/officeart/2005/8/layout/gear1"/>
    <dgm:cxn modelId="{B228B96F-0BF8-4575-B3F4-40E89324BBED}" type="presParOf" srcId="{13432E61-B5F6-497C-A7D9-F156AA0C446B}" destId="{07E34E60-D319-44A9-BDC8-24787CE0CDD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B83D93-80EC-4564-B33E-F4E235D20D9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CC80E03B-E520-460F-BF01-216166B8D56B}">
      <dgm:prSet phldrT="[Texto]" custT="1"/>
      <dgm:spPr>
        <a:solidFill>
          <a:schemeClr val="tx2">
            <a:lumMod val="75000"/>
          </a:schemeClr>
        </a:solidFill>
      </dgm:spPr>
      <dgm:t>
        <a:bodyPr/>
        <a:lstStyle/>
        <a:p>
          <a:r>
            <a:rPr lang="es-EC" sz="2400" dirty="0" smtClean="0"/>
            <a:t>3 archivos </a:t>
          </a:r>
          <a:r>
            <a:rPr lang="es-EC" sz="2400" i="1" dirty="0" smtClean="0"/>
            <a:t>SAF</a:t>
          </a:r>
          <a:endParaRPr lang="es-EC" sz="2400" dirty="0"/>
        </a:p>
      </dgm:t>
    </dgm:pt>
    <dgm:pt modelId="{BB6280C8-14B3-48B6-A944-028D37700A51}" type="parTrans" cxnId="{2379FB17-07AB-4AD4-81AF-3EEEE9BB745D}">
      <dgm:prSet/>
      <dgm:spPr/>
      <dgm:t>
        <a:bodyPr/>
        <a:lstStyle/>
        <a:p>
          <a:endParaRPr lang="es-EC"/>
        </a:p>
      </dgm:t>
    </dgm:pt>
    <dgm:pt modelId="{9F1766D8-C810-47F5-94AD-F87CACAA1D13}" type="sibTrans" cxnId="{2379FB17-07AB-4AD4-81AF-3EEEE9BB745D}">
      <dgm:prSet/>
      <dgm:spPr/>
      <dgm:t>
        <a:bodyPr/>
        <a:lstStyle/>
        <a:p>
          <a:endParaRPr lang="es-EC"/>
        </a:p>
      </dgm:t>
    </dgm:pt>
    <dgm:pt modelId="{9857A8ED-3759-4E63-9D92-767ADE92C3E5}">
      <dgm:prSet phldrT="[Texto]" custT="1"/>
      <dgm:spPr>
        <a:solidFill>
          <a:schemeClr val="accent1">
            <a:lumMod val="75000"/>
          </a:schemeClr>
        </a:solidFill>
      </dgm:spPr>
      <dgm:t>
        <a:bodyPr/>
        <a:lstStyle/>
        <a:p>
          <a:r>
            <a:rPr lang="es-EC" sz="2000" dirty="0" smtClean="0"/>
            <a:t>Algoritmo </a:t>
          </a:r>
          <a:r>
            <a:rPr lang="es-EC" sz="2000" dirty="0" err="1" smtClean="0"/>
            <a:t>Diniz</a:t>
          </a:r>
          <a:r>
            <a:rPr lang="es-EC" sz="2000" dirty="0" smtClean="0"/>
            <a:t>, coseno modulado</a:t>
          </a:r>
          <a:endParaRPr lang="es-EC" sz="2000" dirty="0"/>
        </a:p>
      </dgm:t>
    </dgm:pt>
    <dgm:pt modelId="{8C999FC0-67AB-49BF-BB00-EDC116DDDCFC}" type="parTrans" cxnId="{B2FAABB6-5EF0-47C2-9E7A-3C0DE38A076B}">
      <dgm:prSet/>
      <dgm:spPr/>
      <dgm:t>
        <a:bodyPr/>
        <a:lstStyle/>
        <a:p>
          <a:endParaRPr lang="es-EC"/>
        </a:p>
      </dgm:t>
    </dgm:pt>
    <dgm:pt modelId="{183C43C5-DB2D-4FA6-ACA9-053468B254C0}" type="sibTrans" cxnId="{B2FAABB6-5EF0-47C2-9E7A-3C0DE38A076B}">
      <dgm:prSet/>
      <dgm:spPr/>
      <dgm:t>
        <a:bodyPr/>
        <a:lstStyle/>
        <a:p>
          <a:endParaRPr lang="es-EC"/>
        </a:p>
      </dgm:t>
    </dgm:pt>
    <dgm:pt modelId="{D84E7489-1735-4ACA-91D4-0CA6E423AEF1}">
      <dgm:prSet phldrT="[Texto]" custT="1"/>
      <dgm:spPr>
        <a:solidFill>
          <a:schemeClr val="accent3">
            <a:lumMod val="75000"/>
          </a:schemeClr>
        </a:solidFill>
      </dgm:spPr>
      <dgm:t>
        <a:bodyPr/>
        <a:lstStyle/>
        <a:p>
          <a:r>
            <a:rPr lang="es-EC" sz="2000" dirty="0" smtClean="0"/>
            <a:t>Algoritmo Kong, coseno modulado</a:t>
          </a:r>
          <a:endParaRPr lang="es-EC" sz="2000" dirty="0"/>
        </a:p>
      </dgm:t>
    </dgm:pt>
    <dgm:pt modelId="{2BF50EFC-9A1C-40F9-A705-28061562E12F}" type="parTrans" cxnId="{8D7766E6-0DD2-479A-82DB-8FFB5E1ED590}">
      <dgm:prSet/>
      <dgm:spPr/>
      <dgm:t>
        <a:bodyPr/>
        <a:lstStyle/>
        <a:p>
          <a:endParaRPr lang="es-EC"/>
        </a:p>
      </dgm:t>
    </dgm:pt>
    <dgm:pt modelId="{51D23FF4-01E0-4CB4-9EFE-A70C573870F4}" type="sibTrans" cxnId="{8D7766E6-0DD2-479A-82DB-8FFB5E1ED590}">
      <dgm:prSet/>
      <dgm:spPr/>
      <dgm:t>
        <a:bodyPr/>
        <a:lstStyle/>
        <a:p>
          <a:endParaRPr lang="es-EC"/>
        </a:p>
      </dgm:t>
    </dgm:pt>
    <dgm:pt modelId="{B533A87D-E77C-47CE-ACE8-E6DB9858A1E1}">
      <dgm:prSet phldrT="[Texto]" custT="1"/>
      <dgm:spPr>
        <a:solidFill>
          <a:schemeClr val="accent2">
            <a:lumMod val="75000"/>
          </a:schemeClr>
        </a:solidFill>
      </dgm:spPr>
      <dgm:t>
        <a:bodyPr/>
        <a:lstStyle/>
        <a:p>
          <a:r>
            <a:rPr lang="es-EC" sz="2000" dirty="0" smtClean="0"/>
            <a:t>Algoritmo Kong, DFT o modulación compleja</a:t>
          </a:r>
          <a:endParaRPr lang="es-EC" sz="2000" i="1" dirty="0"/>
        </a:p>
      </dgm:t>
    </dgm:pt>
    <dgm:pt modelId="{E05DC910-BEA8-491D-8DF2-725CD3AF8B11}" type="parTrans" cxnId="{4B7F7A18-817D-497C-8448-B0CFB68A27D1}">
      <dgm:prSet/>
      <dgm:spPr/>
      <dgm:t>
        <a:bodyPr/>
        <a:lstStyle/>
        <a:p>
          <a:endParaRPr lang="es-EC"/>
        </a:p>
      </dgm:t>
    </dgm:pt>
    <dgm:pt modelId="{414C95A7-AA0C-4197-AFB2-66D8C429FBF9}" type="sibTrans" cxnId="{4B7F7A18-817D-497C-8448-B0CFB68A27D1}">
      <dgm:prSet/>
      <dgm:spPr/>
      <dgm:t>
        <a:bodyPr/>
        <a:lstStyle/>
        <a:p>
          <a:endParaRPr lang="es-EC"/>
        </a:p>
      </dgm:t>
    </dgm:pt>
    <dgm:pt modelId="{2F2B6404-6D0C-44B9-9942-ED13FB097204}" type="pres">
      <dgm:prSet presAssocID="{2AB83D93-80EC-4564-B33E-F4E235D20D95}" presName="diagram" presStyleCnt="0">
        <dgm:presLayoutVars>
          <dgm:dir/>
          <dgm:resizeHandles val="exact"/>
        </dgm:presLayoutVars>
      </dgm:prSet>
      <dgm:spPr/>
      <dgm:t>
        <a:bodyPr/>
        <a:lstStyle/>
        <a:p>
          <a:endParaRPr lang="es-EC"/>
        </a:p>
      </dgm:t>
    </dgm:pt>
    <dgm:pt modelId="{2942D07F-DB3D-496D-AAAC-C2AF1DEFE32E}" type="pres">
      <dgm:prSet presAssocID="{CC80E03B-E520-460F-BF01-216166B8D56B}" presName="node" presStyleLbl="node1" presStyleIdx="0" presStyleCnt="4">
        <dgm:presLayoutVars>
          <dgm:bulletEnabled val="1"/>
        </dgm:presLayoutVars>
      </dgm:prSet>
      <dgm:spPr/>
      <dgm:t>
        <a:bodyPr/>
        <a:lstStyle/>
        <a:p>
          <a:endParaRPr lang="es-EC"/>
        </a:p>
      </dgm:t>
    </dgm:pt>
    <dgm:pt modelId="{75EEBF3A-B3CB-4F62-AC75-A7E45D1FBCB1}" type="pres">
      <dgm:prSet presAssocID="{9F1766D8-C810-47F5-94AD-F87CACAA1D13}" presName="sibTrans" presStyleLbl="sibTrans2D1" presStyleIdx="0" presStyleCnt="3"/>
      <dgm:spPr/>
      <dgm:t>
        <a:bodyPr/>
        <a:lstStyle/>
        <a:p>
          <a:endParaRPr lang="es-EC"/>
        </a:p>
      </dgm:t>
    </dgm:pt>
    <dgm:pt modelId="{BC199A4D-1BAD-4D11-9012-57D3EC9FB1FA}" type="pres">
      <dgm:prSet presAssocID="{9F1766D8-C810-47F5-94AD-F87CACAA1D13}" presName="connectorText" presStyleLbl="sibTrans2D1" presStyleIdx="0" presStyleCnt="3"/>
      <dgm:spPr/>
      <dgm:t>
        <a:bodyPr/>
        <a:lstStyle/>
        <a:p>
          <a:endParaRPr lang="es-EC"/>
        </a:p>
      </dgm:t>
    </dgm:pt>
    <dgm:pt modelId="{D66C122D-8538-4084-82D9-92364DC40862}" type="pres">
      <dgm:prSet presAssocID="{9857A8ED-3759-4E63-9D92-767ADE92C3E5}" presName="node" presStyleLbl="node1" presStyleIdx="1" presStyleCnt="4">
        <dgm:presLayoutVars>
          <dgm:bulletEnabled val="1"/>
        </dgm:presLayoutVars>
      </dgm:prSet>
      <dgm:spPr/>
      <dgm:t>
        <a:bodyPr/>
        <a:lstStyle/>
        <a:p>
          <a:endParaRPr lang="es-EC"/>
        </a:p>
      </dgm:t>
    </dgm:pt>
    <dgm:pt modelId="{A4A8ED8A-E810-43F6-97DC-8857412F6A35}" type="pres">
      <dgm:prSet presAssocID="{183C43C5-DB2D-4FA6-ACA9-053468B254C0}" presName="sibTrans" presStyleLbl="sibTrans2D1" presStyleIdx="1" presStyleCnt="3"/>
      <dgm:spPr/>
      <dgm:t>
        <a:bodyPr/>
        <a:lstStyle/>
        <a:p>
          <a:endParaRPr lang="es-EC"/>
        </a:p>
      </dgm:t>
    </dgm:pt>
    <dgm:pt modelId="{C894C8ED-A8FE-48AD-BC83-1D43209A8D06}" type="pres">
      <dgm:prSet presAssocID="{183C43C5-DB2D-4FA6-ACA9-053468B254C0}" presName="connectorText" presStyleLbl="sibTrans2D1" presStyleIdx="1" presStyleCnt="3"/>
      <dgm:spPr/>
      <dgm:t>
        <a:bodyPr/>
        <a:lstStyle/>
        <a:p>
          <a:endParaRPr lang="es-EC"/>
        </a:p>
      </dgm:t>
    </dgm:pt>
    <dgm:pt modelId="{CA90A673-CCF7-4E5B-B2D4-BA3CA04B222E}" type="pres">
      <dgm:prSet presAssocID="{D84E7489-1735-4ACA-91D4-0CA6E423AEF1}" presName="node" presStyleLbl="node1" presStyleIdx="2" presStyleCnt="4">
        <dgm:presLayoutVars>
          <dgm:bulletEnabled val="1"/>
        </dgm:presLayoutVars>
      </dgm:prSet>
      <dgm:spPr/>
      <dgm:t>
        <a:bodyPr/>
        <a:lstStyle/>
        <a:p>
          <a:endParaRPr lang="es-EC"/>
        </a:p>
      </dgm:t>
    </dgm:pt>
    <dgm:pt modelId="{31A652BD-69D7-4B66-BD64-7365DDCF48AA}" type="pres">
      <dgm:prSet presAssocID="{51D23FF4-01E0-4CB4-9EFE-A70C573870F4}" presName="sibTrans" presStyleLbl="sibTrans2D1" presStyleIdx="2" presStyleCnt="3"/>
      <dgm:spPr/>
      <dgm:t>
        <a:bodyPr/>
        <a:lstStyle/>
        <a:p>
          <a:endParaRPr lang="es-EC"/>
        </a:p>
      </dgm:t>
    </dgm:pt>
    <dgm:pt modelId="{53A1A03A-8C32-4A70-970D-8954E7D141F8}" type="pres">
      <dgm:prSet presAssocID="{51D23FF4-01E0-4CB4-9EFE-A70C573870F4}" presName="connectorText" presStyleLbl="sibTrans2D1" presStyleIdx="2" presStyleCnt="3"/>
      <dgm:spPr/>
      <dgm:t>
        <a:bodyPr/>
        <a:lstStyle/>
        <a:p>
          <a:endParaRPr lang="es-EC"/>
        </a:p>
      </dgm:t>
    </dgm:pt>
    <dgm:pt modelId="{7B9C6036-946C-4F10-BCBF-F21216918F81}" type="pres">
      <dgm:prSet presAssocID="{B533A87D-E77C-47CE-ACE8-E6DB9858A1E1}" presName="node" presStyleLbl="node1" presStyleIdx="3" presStyleCnt="4">
        <dgm:presLayoutVars>
          <dgm:bulletEnabled val="1"/>
        </dgm:presLayoutVars>
      </dgm:prSet>
      <dgm:spPr/>
      <dgm:t>
        <a:bodyPr/>
        <a:lstStyle/>
        <a:p>
          <a:endParaRPr lang="es-EC"/>
        </a:p>
      </dgm:t>
    </dgm:pt>
  </dgm:ptLst>
  <dgm:cxnLst>
    <dgm:cxn modelId="{1BA23F56-7D6A-4D52-9C22-EA39F8E2E926}" type="presOf" srcId="{B533A87D-E77C-47CE-ACE8-E6DB9858A1E1}" destId="{7B9C6036-946C-4F10-BCBF-F21216918F81}" srcOrd="0" destOrd="0" presId="urn:microsoft.com/office/officeart/2005/8/layout/process5"/>
    <dgm:cxn modelId="{2C7DF381-FB08-4D1E-A8E2-AAE7F06CCA9D}" type="presOf" srcId="{2AB83D93-80EC-4564-B33E-F4E235D20D95}" destId="{2F2B6404-6D0C-44B9-9942-ED13FB097204}" srcOrd="0" destOrd="0" presId="urn:microsoft.com/office/officeart/2005/8/layout/process5"/>
    <dgm:cxn modelId="{A67513D9-E81E-4B1F-82D2-8FF88C8D3E88}" type="presOf" srcId="{CC80E03B-E520-460F-BF01-216166B8D56B}" destId="{2942D07F-DB3D-496D-AAAC-C2AF1DEFE32E}" srcOrd="0" destOrd="0" presId="urn:microsoft.com/office/officeart/2005/8/layout/process5"/>
    <dgm:cxn modelId="{21BE1295-A863-4B4A-BF16-6B639F694BC9}" type="presOf" srcId="{9857A8ED-3759-4E63-9D92-767ADE92C3E5}" destId="{D66C122D-8538-4084-82D9-92364DC40862}" srcOrd="0" destOrd="0" presId="urn:microsoft.com/office/officeart/2005/8/layout/process5"/>
    <dgm:cxn modelId="{0478269E-34E6-4DA0-A129-2F19F10E0F5A}" type="presOf" srcId="{183C43C5-DB2D-4FA6-ACA9-053468B254C0}" destId="{C894C8ED-A8FE-48AD-BC83-1D43209A8D06}" srcOrd="1" destOrd="0" presId="urn:microsoft.com/office/officeart/2005/8/layout/process5"/>
    <dgm:cxn modelId="{FC940243-133C-4B85-9364-F0F82AEF6A34}" type="presOf" srcId="{51D23FF4-01E0-4CB4-9EFE-A70C573870F4}" destId="{31A652BD-69D7-4B66-BD64-7365DDCF48AA}" srcOrd="0" destOrd="0" presId="urn:microsoft.com/office/officeart/2005/8/layout/process5"/>
    <dgm:cxn modelId="{B2FAABB6-5EF0-47C2-9E7A-3C0DE38A076B}" srcId="{2AB83D93-80EC-4564-B33E-F4E235D20D95}" destId="{9857A8ED-3759-4E63-9D92-767ADE92C3E5}" srcOrd="1" destOrd="0" parTransId="{8C999FC0-67AB-49BF-BB00-EDC116DDDCFC}" sibTransId="{183C43C5-DB2D-4FA6-ACA9-053468B254C0}"/>
    <dgm:cxn modelId="{8D7766E6-0DD2-479A-82DB-8FFB5E1ED590}" srcId="{2AB83D93-80EC-4564-B33E-F4E235D20D95}" destId="{D84E7489-1735-4ACA-91D4-0CA6E423AEF1}" srcOrd="2" destOrd="0" parTransId="{2BF50EFC-9A1C-40F9-A705-28061562E12F}" sibTransId="{51D23FF4-01E0-4CB4-9EFE-A70C573870F4}"/>
    <dgm:cxn modelId="{829B89F3-D758-489B-9329-5CF998863812}" type="presOf" srcId="{D84E7489-1735-4ACA-91D4-0CA6E423AEF1}" destId="{CA90A673-CCF7-4E5B-B2D4-BA3CA04B222E}" srcOrd="0" destOrd="0" presId="urn:microsoft.com/office/officeart/2005/8/layout/process5"/>
    <dgm:cxn modelId="{B1C69E68-ADE3-4A63-A06F-1300CD218E1D}" type="presOf" srcId="{9F1766D8-C810-47F5-94AD-F87CACAA1D13}" destId="{BC199A4D-1BAD-4D11-9012-57D3EC9FB1FA}" srcOrd="1" destOrd="0" presId="urn:microsoft.com/office/officeart/2005/8/layout/process5"/>
    <dgm:cxn modelId="{2379FB17-07AB-4AD4-81AF-3EEEE9BB745D}" srcId="{2AB83D93-80EC-4564-B33E-F4E235D20D95}" destId="{CC80E03B-E520-460F-BF01-216166B8D56B}" srcOrd="0" destOrd="0" parTransId="{BB6280C8-14B3-48B6-A944-028D37700A51}" sibTransId="{9F1766D8-C810-47F5-94AD-F87CACAA1D13}"/>
    <dgm:cxn modelId="{40ACA711-98CA-4A64-8630-6BEB83D1FEC3}" type="presOf" srcId="{183C43C5-DB2D-4FA6-ACA9-053468B254C0}" destId="{A4A8ED8A-E810-43F6-97DC-8857412F6A35}" srcOrd="0" destOrd="0" presId="urn:microsoft.com/office/officeart/2005/8/layout/process5"/>
    <dgm:cxn modelId="{4B7F7A18-817D-497C-8448-B0CFB68A27D1}" srcId="{2AB83D93-80EC-4564-B33E-F4E235D20D95}" destId="{B533A87D-E77C-47CE-ACE8-E6DB9858A1E1}" srcOrd="3" destOrd="0" parTransId="{E05DC910-BEA8-491D-8DF2-725CD3AF8B11}" sibTransId="{414C95A7-AA0C-4197-AFB2-66D8C429FBF9}"/>
    <dgm:cxn modelId="{5301E018-734E-4491-9C92-4AA796B1C5CB}" type="presOf" srcId="{51D23FF4-01E0-4CB4-9EFE-A70C573870F4}" destId="{53A1A03A-8C32-4A70-970D-8954E7D141F8}" srcOrd="1" destOrd="0" presId="urn:microsoft.com/office/officeart/2005/8/layout/process5"/>
    <dgm:cxn modelId="{6EFA0437-237F-4DDC-8DE6-E7DDE1590A68}" type="presOf" srcId="{9F1766D8-C810-47F5-94AD-F87CACAA1D13}" destId="{75EEBF3A-B3CB-4F62-AC75-A7E45D1FBCB1}" srcOrd="0" destOrd="0" presId="urn:microsoft.com/office/officeart/2005/8/layout/process5"/>
    <dgm:cxn modelId="{08EF4D2A-0879-4ACB-8C2E-AEBD1692048D}" type="presParOf" srcId="{2F2B6404-6D0C-44B9-9942-ED13FB097204}" destId="{2942D07F-DB3D-496D-AAAC-C2AF1DEFE32E}" srcOrd="0" destOrd="0" presId="urn:microsoft.com/office/officeart/2005/8/layout/process5"/>
    <dgm:cxn modelId="{9FE62D5B-C3F8-4D91-A3AE-3575370E2BDB}" type="presParOf" srcId="{2F2B6404-6D0C-44B9-9942-ED13FB097204}" destId="{75EEBF3A-B3CB-4F62-AC75-A7E45D1FBCB1}" srcOrd="1" destOrd="0" presId="urn:microsoft.com/office/officeart/2005/8/layout/process5"/>
    <dgm:cxn modelId="{E5B48E46-515B-4887-B781-7CF2105C36AC}" type="presParOf" srcId="{75EEBF3A-B3CB-4F62-AC75-A7E45D1FBCB1}" destId="{BC199A4D-1BAD-4D11-9012-57D3EC9FB1FA}" srcOrd="0" destOrd="0" presId="urn:microsoft.com/office/officeart/2005/8/layout/process5"/>
    <dgm:cxn modelId="{E6A18C43-B306-4A5F-85C9-745F51E17AB3}" type="presParOf" srcId="{2F2B6404-6D0C-44B9-9942-ED13FB097204}" destId="{D66C122D-8538-4084-82D9-92364DC40862}" srcOrd="2" destOrd="0" presId="urn:microsoft.com/office/officeart/2005/8/layout/process5"/>
    <dgm:cxn modelId="{7CBAD64F-E592-449A-976E-36F0BA53E8B2}" type="presParOf" srcId="{2F2B6404-6D0C-44B9-9942-ED13FB097204}" destId="{A4A8ED8A-E810-43F6-97DC-8857412F6A35}" srcOrd="3" destOrd="0" presId="urn:microsoft.com/office/officeart/2005/8/layout/process5"/>
    <dgm:cxn modelId="{8F7367CD-2B9A-4767-9F69-989F28809151}" type="presParOf" srcId="{A4A8ED8A-E810-43F6-97DC-8857412F6A35}" destId="{C894C8ED-A8FE-48AD-BC83-1D43209A8D06}" srcOrd="0" destOrd="0" presId="urn:microsoft.com/office/officeart/2005/8/layout/process5"/>
    <dgm:cxn modelId="{8968F3AF-855A-4119-9193-101BD1562095}" type="presParOf" srcId="{2F2B6404-6D0C-44B9-9942-ED13FB097204}" destId="{CA90A673-CCF7-4E5B-B2D4-BA3CA04B222E}" srcOrd="4" destOrd="0" presId="urn:microsoft.com/office/officeart/2005/8/layout/process5"/>
    <dgm:cxn modelId="{323EBCE2-6E51-4FD9-AD39-F3C5EC514B0F}" type="presParOf" srcId="{2F2B6404-6D0C-44B9-9942-ED13FB097204}" destId="{31A652BD-69D7-4B66-BD64-7365DDCF48AA}" srcOrd="5" destOrd="0" presId="urn:microsoft.com/office/officeart/2005/8/layout/process5"/>
    <dgm:cxn modelId="{47532B0D-ECD6-45E4-AE20-AB41F0198DF1}" type="presParOf" srcId="{31A652BD-69D7-4B66-BD64-7365DDCF48AA}" destId="{53A1A03A-8C32-4A70-970D-8954E7D141F8}" srcOrd="0" destOrd="0" presId="urn:microsoft.com/office/officeart/2005/8/layout/process5"/>
    <dgm:cxn modelId="{7199A5B3-2C6E-4D3F-8D8F-6552460C80E4}" type="presParOf" srcId="{2F2B6404-6D0C-44B9-9942-ED13FB097204}" destId="{7B9C6036-946C-4F10-BCBF-F21216918F81}"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0E43A1-EB17-4DD3-B642-0A65C01A3E24}" type="doc">
      <dgm:prSet loTypeId="urn:microsoft.com/office/officeart/2005/8/layout/vList6" loCatId="list" qsTypeId="urn:microsoft.com/office/officeart/2005/8/quickstyle/simple1" qsCatId="simple" csTypeId="urn:microsoft.com/office/officeart/2005/8/colors/accent1_2" csCatId="accent1" phldr="1"/>
      <dgm:spPr/>
    </dgm:pt>
    <dgm:pt modelId="{08E9C959-59EE-4466-91E9-AA0FBC7146D2}">
      <dgm:prSet phldrT="[Texto]" custT="1"/>
      <dgm:spPr>
        <a:solidFill>
          <a:schemeClr val="bg2">
            <a:lumMod val="75000"/>
          </a:schemeClr>
        </a:solidFill>
      </dgm:spPr>
      <dgm:t>
        <a:bodyPr/>
        <a:lstStyle/>
        <a:p>
          <a:r>
            <a:rPr lang="en-US" sz="2800" dirty="0" smtClean="0">
              <a:solidFill>
                <a:schemeClr val="tx1"/>
              </a:solidFill>
            </a:rPr>
            <a:t>1</a:t>
          </a:r>
          <a:endParaRPr lang="es-EC" sz="2800" dirty="0">
            <a:solidFill>
              <a:schemeClr val="tx1"/>
            </a:solidFill>
          </a:endParaRPr>
        </a:p>
      </dgm:t>
    </dgm:pt>
    <dgm:pt modelId="{E4018C06-8C03-464C-9C0A-921EAB6F9528}" type="parTrans" cxnId="{BDFB4E8E-E4A0-4A35-8BDA-9F0F3B2341EB}">
      <dgm:prSet/>
      <dgm:spPr/>
      <dgm:t>
        <a:bodyPr/>
        <a:lstStyle/>
        <a:p>
          <a:endParaRPr lang="es-EC"/>
        </a:p>
      </dgm:t>
    </dgm:pt>
    <dgm:pt modelId="{BD1A6796-2299-46DF-B140-CD18D7A39677}" type="sibTrans" cxnId="{BDFB4E8E-E4A0-4A35-8BDA-9F0F3B2341EB}">
      <dgm:prSet/>
      <dgm:spPr/>
      <dgm:t>
        <a:bodyPr/>
        <a:lstStyle/>
        <a:p>
          <a:endParaRPr lang="es-EC"/>
        </a:p>
      </dgm:t>
    </dgm:pt>
    <dgm:pt modelId="{2AC2E962-34DE-416D-B70D-3DC53E0E6418}">
      <dgm:prSet phldrT="[Texto]" custT="1"/>
      <dgm:spPr>
        <a:solidFill>
          <a:schemeClr val="bg2">
            <a:lumMod val="75000"/>
          </a:schemeClr>
        </a:solidFill>
      </dgm:spPr>
      <dgm:t>
        <a:bodyPr/>
        <a:lstStyle/>
        <a:p>
          <a:r>
            <a:rPr lang="en-US" sz="2800" dirty="0" smtClean="0">
              <a:solidFill>
                <a:schemeClr val="tx1"/>
              </a:solidFill>
            </a:rPr>
            <a:t>2</a:t>
          </a:r>
          <a:endParaRPr lang="es-EC" sz="2800" dirty="0">
            <a:solidFill>
              <a:schemeClr val="tx1"/>
            </a:solidFill>
          </a:endParaRPr>
        </a:p>
      </dgm:t>
    </dgm:pt>
    <dgm:pt modelId="{3394CA92-02EF-4C48-B6D8-F2E206042AE8}" type="parTrans" cxnId="{033E9E32-4CEC-4429-9EE4-19368E856BA4}">
      <dgm:prSet/>
      <dgm:spPr/>
      <dgm:t>
        <a:bodyPr/>
        <a:lstStyle/>
        <a:p>
          <a:endParaRPr lang="es-EC"/>
        </a:p>
      </dgm:t>
    </dgm:pt>
    <dgm:pt modelId="{3CF793CC-684C-4DE5-9B84-7BFFF7F54E74}" type="sibTrans" cxnId="{033E9E32-4CEC-4429-9EE4-19368E856BA4}">
      <dgm:prSet/>
      <dgm:spPr/>
      <dgm:t>
        <a:bodyPr/>
        <a:lstStyle/>
        <a:p>
          <a:endParaRPr lang="es-EC"/>
        </a:p>
      </dgm:t>
    </dgm:pt>
    <dgm:pt modelId="{A39F34F3-F1D4-4CF5-A56B-06DAF391CDA2}">
      <dgm:prSet custT="1"/>
      <dgm:spPr>
        <a:solidFill>
          <a:schemeClr val="accent5">
            <a:lumMod val="60000"/>
            <a:lumOff val="40000"/>
            <a:alpha val="90000"/>
          </a:schemeClr>
        </a:solidFill>
      </dgm:spPr>
      <dgm:t>
        <a:bodyPr/>
        <a:lstStyle/>
        <a:p>
          <a:r>
            <a:rPr lang="es-EC" sz="2000" dirty="0" smtClean="0">
              <a:solidFill>
                <a:schemeClr val="tx1"/>
              </a:solidFill>
            </a:rPr>
            <a:t>Reconstrucción Perfecta de la señal </a:t>
          </a:r>
          <a:endParaRPr lang="es-EC" sz="2000" dirty="0"/>
        </a:p>
      </dgm:t>
    </dgm:pt>
    <dgm:pt modelId="{A2E28038-4199-4687-8DE2-61D69A147F7C}" type="parTrans" cxnId="{B38CB7BA-363D-4485-ABD3-30CA91DACAAE}">
      <dgm:prSet/>
      <dgm:spPr/>
      <dgm:t>
        <a:bodyPr/>
        <a:lstStyle/>
        <a:p>
          <a:endParaRPr lang="es-EC"/>
        </a:p>
      </dgm:t>
    </dgm:pt>
    <dgm:pt modelId="{98B35271-36AB-4613-8301-A432F3EEAA30}" type="sibTrans" cxnId="{B38CB7BA-363D-4485-ABD3-30CA91DACAAE}">
      <dgm:prSet/>
      <dgm:spPr/>
      <dgm:t>
        <a:bodyPr/>
        <a:lstStyle/>
        <a:p>
          <a:endParaRPr lang="es-EC"/>
        </a:p>
      </dgm:t>
    </dgm:pt>
    <dgm:pt modelId="{8440B587-C387-425E-AB80-3F1E0308C1A5}">
      <dgm:prSet custT="1"/>
      <dgm:spPr>
        <a:solidFill>
          <a:schemeClr val="accent5">
            <a:lumMod val="60000"/>
            <a:lumOff val="40000"/>
            <a:alpha val="90000"/>
          </a:schemeClr>
        </a:solidFill>
      </dgm:spPr>
      <dgm:t>
        <a:bodyPr/>
        <a:lstStyle/>
        <a:p>
          <a:endParaRPr lang="es-EC" sz="2000" dirty="0"/>
        </a:p>
      </dgm:t>
    </dgm:pt>
    <dgm:pt modelId="{CDA49D98-3889-47EB-9846-8F6406B4C220}" type="parTrans" cxnId="{54A1AAB6-F769-4AEF-81F7-6371DC3C4E4B}">
      <dgm:prSet/>
      <dgm:spPr/>
      <dgm:t>
        <a:bodyPr/>
        <a:lstStyle/>
        <a:p>
          <a:endParaRPr lang="es-ES"/>
        </a:p>
      </dgm:t>
    </dgm:pt>
    <dgm:pt modelId="{7FDC8FC5-0585-4572-9284-F704532604D2}" type="sibTrans" cxnId="{54A1AAB6-F769-4AEF-81F7-6371DC3C4E4B}">
      <dgm:prSet/>
      <dgm:spPr/>
      <dgm:t>
        <a:bodyPr/>
        <a:lstStyle/>
        <a:p>
          <a:endParaRPr lang="es-ES"/>
        </a:p>
      </dgm:t>
    </dgm:pt>
    <dgm:pt modelId="{7853917E-2796-47CA-A8D5-2C25087A18A5}">
      <dgm:prSet custT="1"/>
      <dgm:spPr>
        <a:solidFill>
          <a:schemeClr val="accent5">
            <a:lumMod val="60000"/>
            <a:lumOff val="40000"/>
            <a:alpha val="90000"/>
          </a:schemeClr>
        </a:solidFill>
      </dgm:spPr>
      <dgm:t>
        <a:bodyPr/>
        <a:lstStyle/>
        <a:p>
          <a:r>
            <a:rPr lang="es-EC" sz="2400" dirty="0" smtClean="0">
              <a:solidFill>
                <a:schemeClr val="tx1"/>
              </a:solidFill>
            </a:rPr>
            <a:t>Selección de la frecuencia</a:t>
          </a:r>
          <a:endParaRPr lang="es-EC" sz="2400" dirty="0"/>
        </a:p>
      </dgm:t>
    </dgm:pt>
    <dgm:pt modelId="{CA70C75A-90A4-4A9F-9DF5-88DDF7040410}" type="parTrans" cxnId="{5FF93068-C7FF-4CB3-893E-83CE40225C51}">
      <dgm:prSet/>
      <dgm:spPr/>
      <dgm:t>
        <a:bodyPr/>
        <a:lstStyle/>
        <a:p>
          <a:endParaRPr lang="es-ES"/>
        </a:p>
      </dgm:t>
    </dgm:pt>
    <dgm:pt modelId="{10A8577B-173C-4B62-ADE0-D493738B1910}" type="sibTrans" cxnId="{5FF93068-C7FF-4CB3-893E-83CE40225C51}">
      <dgm:prSet/>
      <dgm:spPr/>
      <dgm:t>
        <a:bodyPr/>
        <a:lstStyle/>
        <a:p>
          <a:endParaRPr lang="es-ES"/>
        </a:p>
      </dgm:t>
    </dgm:pt>
    <dgm:pt modelId="{82A123AE-5551-4496-AE53-58A823B354C5}" type="pres">
      <dgm:prSet presAssocID="{2E0E43A1-EB17-4DD3-B642-0A65C01A3E24}" presName="Name0" presStyleCnt="0">
        <dgm:presLayoutVars>
          <dgm:dir/>
          <dgm:animLvl val="lvl"/>
          <dgm:resizeHandles/>
        </dgm:presLayoutVars>
      </dgm:prSet>
      <dgm:spPr/>
    </dgm:pt>
    <dgm:pt modelId="{023DCB88-FF4C-42D0-98D9-E635A245C231}" type="pres">
      <dgm:prSet presAssocID="{08E9C959-59EE-4466-91E9-AA0FBC7146D2}" presName="linNode" presStyleCnt="0"/>
      <dgm:spPr/>
    </dgm:pt>
    <dgm:pt modelId="{13036C97-3DBD-48C3-AF85-2A6A3F4AA159}" type="pres">
      <dgm:prSet presAssocID="{08E9C959-59EE-4466-91E9-AA0FBC7146D2}" presName="parentShp" presStyleLbl="node1" presStyleIdx="0" presStyleCnt="2">
        <dgm:presLayoutVars>
          <dgm:bulletEnabled val="1"/>
        </dgm:presLayoutVars>
      </dgm:prSet>
      <dgm:spPr/>
      <dgm:t>
        <a:bodyPr/>
        <a:lstStyle/>
        <a:p>
          <a:endParaRPr lang="es-EC"/>
        </a:p>
      </dgm:t>
    </dgm:pt>
    <dgm:pt modelId="{A86DC1F1-B0C3-4998-889E-58521C5B31E3}" type="pres">
      <dgm:prSet presAssocID="{08E9C959-59EE-4466-91E9-AA0FBC7146D2}" presName="childShp" presStyleLbl="bgAccFollowNode1" presStyleIdx="0" presStyleCnt="2" custScaleX="314303">
        <dgm:presLayoutVars>
          <dgm:bulletEnabled val="1"/>
        </dgm:presLayoutVars>
      </dgm:prSet>
      <dgm:spPr/>
      <dgm:t>
        <a:bodyPr/>
        <a:lstStyle/>
        <a:p>
          <a:endParaRPr lang="es-EC"/>
        </a:p>
      </dgm:t>
    </dgm:pt>
    <dgm:pt modelId="{F86FB266-0B78-4747-92E4-C0B705DD3FFB}" type="pres">
      <dgm:prSet presAssocID="{BD1A6796-2299-46DF-B140-CD18D7A39677}" presName="spacing" presStyleCnt="0"/>
      <dgm:spPr/>
    </dgm:pt>
    <dgm:pt modelId="{F5D2FE74-4B17-497D-863E-5140A28A0148}" type="pres">
      <dgm:prSet presAssocID="{2AC2E962-34DE-416D-B70D-3DC53E0E6418}" presName="linNode" presStyleCnt="0"/>
      <dgm:spPr/>
    </dgm:pt>
    <dgm:pt modelId="{A25E79CF-C3A6-414B-8216-03A25D90291C}" type="pres">
      <dgm:prSet presAssocID="{2AC2E962-34DE-416D-B70D-3DC53E0E6418}" presName="parentShp" presStyleLbl="node1" presStyleIdx="1" presStyleCnt="2">
        <dgm:presLayoutVars>
          <dgm:bulletEnabled val="1"/>
        </dgm:presLayoutVars>
      </dgm:prSet>
      <dgm:spPr/>
      <dgm:t>
        <a:bodyPr/>
        <a:lstStyle/>
        <a:p>
          <a:endParaRPr lang="es-EC"/>
        </a:p>
      </dgm:t>
    </dgm:pt>
    <dgm:pt modelId="{469B3DD9-1943-4723-A025-5951CCDF5C4B}" type="pres">
      <dgm:prSet presAssocID="{2AC2E962-34DE-416D-B70D-3DC53E0E6418}" presName="childShp" presStyleLbl="bgAccFollowNode1" presStyleIdx="1" presStyleCnt="2" custScaleX="375811">
        <dgm:presLayoutVars>
          <dgm:bulletEnabled val="1"/>
        </dgm:presLayoutVars>
      </dgm:prSet>
      <dgm:spPr/>
      <dgm:t>
        <a:bodyPr/>
        <a:lstStyle/>
        <a:p>
          <a:endParaRPr lang="es-EC"/>
        </a:p>
      </dgm:t>
    </dgm:pt>
  </dgm:ptLst>
  <dgm:cxnLst>
    <dgm:cxn modelId="{033E9E32-4CEC-4429-9EE4-19368E856BA4}" srcId="{2E0E43A1-EB17-4DD3-B642-0A65C01A3E24}" destId="{2AC2E962-34DE-416D-B70D-3DC53E0E6418}" srcOrd="1" destOrd="0" parTransId="{3394CA92-02EF-4C48-B6D8-F2E206042AE8}" sibTransId="{3CF793CC-684C-4DE5-9B84-7BFFF7F54E74}"/>
    <dgm:cxn modelId="{ECAF7666-A2B1-4AD2-89F5-F92BB567BFDE}" type="presOf" srcId="{7853917E-2796-47CA-A8D5-2C25087A18A5}" destId="{A86DC1F1-B0C3-4998-889E-58521C5B31E3}" srcOrd="0" destOrd="0" presId="urn:microsoft.com/office/officeart/2005/8/layout/vList6"/>
    <dgm:cxn modelId="{29155EBA-CD00-4655-BF84-F6EC57135EC1}" type="presOf" srcId="{08E9C959-59EE-4466-91E9-AA0FBC7146D2}" destId="{13036C97-3DBD-48C3-AF85-2A6A3F4AA159}" srcOrd="0" destOrd="0" presId="urn:microsoft.com/office/officeart/2005/8/layout/vList6"/>
    <dgm:cxn modelId="{121AAEEB-095E-4EA7-8389-3DA0D25AD6A2}" type="presOf" srcId="{A39F34F3-F1D4-4CF5-A56B-06DAF391CDA2}" destId="{469B3DD9-1943-4723-A025-5951CCDF5C4B}" srcOrd="0" destOrd="1" presId="urn:microsoft.com/office/officeart/2005/8/layout/vList6"/>
    <dgm:cxn modelId="{B38CB7BA-363D-4485-ABD3-30CA91DACAAE}" srcId="{2AC2E962-34DE-416D-B70D-3DC53E0E6418}" destId="{A39F34F3-F1D4-4CF5-A56B-06DAF391CDA2}" srcOrd="1" destOrd="0" parTransId="{A2E28038-4199-4687-8DE2-61D69A147F7C}" sibTransId="{98B35271-36AB-4613-8301-A432F3EEAA30}"/>
    <dgm:cxn modelId="{5FF93068-C7FF-4CB3-893E-83CE40225C51}" srcId="{08E9C959-59EE-4466-91E9-AA0FBC7146D2}" destId="{7853917E-2796-47CA-A8D5-2C25087A18A5}" srcOrd="0" destOrd="0" parTransId="{CA70C75A-90A4-4A9F-9DF5-88DDF7040410}" sibTransId="{10A8577B-173C-4B62-ADE0-D493738B1910}"/>
    <dgm:cxn modelId="{CFE6A81A-5CDD-4189-8821-ECE58FCA61EF}" type="presOf" srcId="{2E0E43A1-EB17-4DD3-B642-0A65C01A3E24}" destId="{82A123AE-5551-4496-AE53-58A823B354C5}" srcOrd="0" destOrd="0" presId="urn:microsoft.com/office/officeart/2005/8/layout/vList6"/>
    <dgm:cxn modelId="{54A1AAB6-F769-4AEF-81F7-6371DC3C4E4B}" srcId="{2AC2E962-34DE-416D-B70D-3DC53E0E6418}" destId="{8440B587-C387-425E-AB80-3F1E0308C1A5}" srcOrd="0" destOrd="0" parTransId="{CDA49D98-3889-47EB-9846-8F6406B4C220}" sibTransId="{7FDC8FC5-0585-4572-9284-F704532604D2}"/>
    <dgm:cxn modelId="{2E34D40E-C0EF-4429-A33F-F173D06F3D6C}" type="presOf" srcId="{8440B587-C387-425E-AB80-3F1E0308C1A5}" destId="{469B3DD9-1943-4723-A025-5951CCDF5C4B}" srcOrd="0" destOrd="0" presId="urn:microsoft.com/office/officeart/2005/8/layout/vList6"/>
    <dgm:cxn modelId="{4F1BCA94-3ED4-4510-8A44-B25BC254ADFA}" type="presOf" srcId="{2AC2E962-34DE-416D-B70D-3DC53E0E6418}" destId="{A25E79CF-C3A6-414B-8216-03A25D90291C}" srcOrd="0" destOrd="0" presId="urn:microsoft.com/office/officeart/2005/8/layout/vList6"/>
    <dgm:cxn modelId="{BDFB4E8E-E4A0-4A35-8BDA-9F0F3B2341EB}" srcId="{2E0E43A1-EB17-4DD3-B642-0A65C01A3E24}" destId="{08E9C959-59EE-4466-91E9-AA0FBC7146D2}" srcOrd="0" destOrd="0" parTransId="{E4018C06-8C03-464C-9C0A-921EAB6F9528}" sibTransId="{BD1A6796-2299-46DF-B140-CD18D7A39677}"/>
    <dgm:cxn modelId="{9E61E603-6F0A-4146-950F-5068A313F78E}" type="presParOf" srcId="{82A123AE-5551-4496-AE53-58A823B354C5}" destId="{023DCB88-FF4C-42D0-98D9-E635A245C231}" srcOrd="0" destOrd="0" presId="urn:microsoft.com/office/officeart/2005/8/layout/vList6"/>
    <dgm:cxn modelId="{814291DA-2F65-423A-B4EF-002FDC196B35}" type="presParOf" srcId="{023DCB88-FF4C-42D0-98D9-E635A245C231}" destId="{13036C97-3DBD-48C3-AF85-2A6A3F4AA159}" srcOrd="0" destOrd="0" presId="urn:microsoft.com/office/officeart/2005/8/layout/vList6"/>
    <dgm:cxn modelId="{2E9F13A2-CE57-4425-8283-1FAAC2C1FF54}" type="presParOf" srcId="{023DCB88-FF4C-42D0-98D9-E635A245C231}" destId="{A86DC1F1-B0C3-4998-889E-58521C5B31E3}" srcOrd="1" destOrd="0" presId="urn:microsoft.com/office/officeart/2005/8/layout/vList6"/>
    <dgm:cxn modelId="{AC19F5A5-5E5D-4277-810A-F2FB6E6EAEAF}" type="presParOf" srcId="{82A123AE-5551-4496-AE53-58A823B354C5}" destId="{F86FB266-0B78-4747-92E4-C0B705DD3FFB}" srcOrd="1" destOrd="0" presId="urn:microsoft.com/office/officeart/2005/8/layout/vList6"/>
    <dgm:cxn modelId="{E5F6BE68-E060-4C2F-B5B0-02A6306FCF21}" type="presParOf" srcId="{82A123AE-5551-4496-AE53-58A823B354C5}" destId="{F5D2FE74-4B17-497D-863E-5140A28A0148}" srcOrd="2" destOrd="0" presId="urn:microsoft.com/office/officeart/2005/8/layout/vList6"/>
    <dgm:cxn modelId="{DF134AE5-0BC9-4166-B5A0-114A54B60202}" type="presParOf" srcId="{F5D2FE74-4B17-497D-863E-5140A28A0148}" destId="{A25E79CF-C3A6-414B-8216-03A25D90291C}" srcOrd="0" destOrd="0" presId="urn:microsoft.com/office/officeart/2005/8/layout/vList6"/>
    <dgm:cxn modelId="{42813869-C992-477A-A4F7-D0E2C016C1DE}" type="presParOf" srcId="{F5D2FE74-4B17-497D-863E-5140A28A0148}" destId="{469B3DD9-1943-4723-A025-5951CCDF5C4B}"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4678FC-18C1-4243-B8D4-1AC0B6A2D676}"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s-EC"/>
        </a:p>
      </dgm:t>
    </dgm:pt>
    <dgm:pt modelId="{E9D767BB-7421-412E-9E54-DBEFD7A3A993}">
      <dgm:prSet custT="1">
        <dgm:style>
          <a:lnRef idx="1">
            <a:schemeClr val="accent5"/>
          </a:lnRef>
          <a:fillRef idx="2">
            <a:schemeClr val="accent5"/>
          </a:fillRef>
          <a:effectRef idx="1">
            <a:schemeClr val="accent5"/>
          </a:effectRef>
          <a:fontRef idx="minor">
            <a:schemeClr val="dk1"/>
          </a:fontRef>
        </dgm:style>
      </dgm:prSet>
      <dgm:spPr/>
      <dgm:t>
        <a:bodyPr/>
        <a:lstStyle/>
        <a:p>
          <a:pPr algn="just" rtl="0"/>
          <a:r>
            <a:rPr lang="es-EC" sz="2200" dirty="0" smtClean="0"/>
            <a:t>Para la cancelación de ruido usando </a:t>
          </a:r>
          <a:r>
            <a:rPr lang="es-EC" sz="2200" i="1" dirty="0" smtClean="0"/>
            <a:t>SAF, </a:t>
          </a:r>
          <a:r>
            <a:rPr lang="es-EC" sz="2200" dirty="0" smtClean="0"/>
            <a:t>se recomienda usar el algoritmo NLMS con un paso de adaptación de 0,001&lt;μ&lt;0,008 dado que garantiza una rápida convergencia y una mejor reducción del error cuadrático, estos valores son eficiente para la presente aplicación y pueden ser ineficientes para otras aplicaciones.</a:t>
          </a:r>
          <a:endParaRPr lang="es-EC" sz="2200" b="0" i="0" baseline="0" dirty="0"/>
        </a:p>
      </dgm:t>
    </dgm:pt>
    <dgm:pt modelId="{FA1FA535-6C77-48FD-BA58-69BF3C0F4109}" type="parTrans" cxnId="{D8CE28FA-3183-4EF1-A1B8-9439D55E4921}">
      <dgm:prSet/>
      <dgm:spPr/>
      <dgm:t>
        <a:bodyPr/>
        <a:lstStyle/>
        <a:p>
          <a:endParaRPr lang="es-EC" sz="2200"/>
        </a:p>
      </dgm:t>
    </dgm:pt>
    <dgm:pt modelId="{835BD29A-F893-43CF-A735-25CDDD39A309}" type="sibTrans" cxnId="{D8CE28FA-3183-4EF1-A1B8-9439D55E4921}">
      <dgm:prSet/>
      <dgm:spPr/>
      <dgm:t>
        <a:bodyPr/>
        <a:lstStyle/>
        <a:p>
          <a:endParaRPr lang="es-EC" sz="2200"/>
        </a:p>
      </dgm:t>
    </dgm:pt>
    <dgm:pt modelId="{4C1237A8-CE51-4E13-9ACD-7ED9FE3B74BD}">
      <dgm:prSet custT="1">
        <dgm:style>
          <a:lnRef idx="1">
            <a:schemeClr val="accent6"/>
          </a:lnRef>
          <a:fillRef idx="2">
            <a:schemeClr val="accent6"/>
          </a:fillRef>
          <a:effectRef idx="1">
            <a:schemeClr val="accent6"/>
          </a:effectRef>
          <a:fontRef idx="minor">
            <a:schemeClr val="dk1"/>
          </a:fontRef>
        </dgm:style>
      </dgm:prSet>
      <dgm:spPr/>
      <dgm:t>
        <a:bodyPr/>
        <a:lstStyle/>
        <a:p>
          <a:pPr algn="just" rtl="0"/>
          <a:r>
            <a:rPr lang="es-EC" sz="2200" dirty="0" smtClean="0"/>
            <a:t>Se verificó los niveles de ruido en el ambiente real, valores que permitieron tener una perspectiva de la potencia de ruido en que está expuesto un operador y el piloto.</a:t>
          </a:r>
          <a:endParaRPr lang="es-EC" sz="2200" b="0" i="0" baseline="0" dirty="0"/>
        </a:p>
      </dgm:t>
    </dgm:pt>
    <dgm:pt modelId="{284D74E3-0DCE-4DE6-823F-369CE819F0BE}" type="sibTrans" cxnId="{D63365C7-13F2-42BC-9438-56129A7022F9}">
      <dgm:prSet/>
      <dgm:spPr/>
      <dgm:t>
        <a:bodyPr/>
        <a:lstStyle/>
        <a:p>
          <a:endParaRPr lang="es-EC" sz="2200"/>
        </a:p>
      </dgm:t>
    </dgm:pt>
    <dgm:pt modelId="{52A2F6F6-8A80-47A9-887D-3DA4FAA6B5A3}" type="parTrans" cxnId="{D63365C7-13F2-42BC-9438-56129A7022F9}">
      <dgm:prSet/>
      <dgm:spPr/>
      <dgm:t>
        <a:bodyPr/>
        <a:lstStyle/>
        <a:p>
          <a:endParaRPr lang="es-EC" sz="2200"/>
        </a:p>
      </dgm:t>
    </dgm:pt>
    <dgm:pt modelId="{92663201-197F-47D2-A418-7FC25EE17A3C}" type="pres">
      <dgm:prSet presAssocID="{684678FC-18C1-4243-B8D4-1AC0B6A2D676}" presName="linearFlow" presStyleCnt="0">
        <dgm:presLayoutVars>
          <dgm:dir/>
          <dgm:resizeHandles val="exact"/>
        </dgm:presLayoutVars>
      </dgm:prSet>
      <dgm:spPr/>
      <dgm:t>
        <a:bodyPr/>
        <a:lstStyle/>
        <a:p>
          <a:endParaRPr lang="es-EC"/>
        </a:p>
      </dgm:t>
    </dgm:pt>
    <dgm:pt modelId="{DB1DCDBB-05FE-40F4-96B9-E6059BE1B70D}" type="pres">
      <dgm:prSet presAssocID="{4C1237A8-CE51-4E13-9ACD-7ED9FE3B74BD}" presName="composite" presStyleCnt="0"/>
      <dgm:spPr/>
    </dgm:pt>
    <dgm:pt modelId="{B58A5083-D311-4597-B2EE-BDC2694C241B}" type="pres">
      <dgm:prSet presAssocID="{4C1237A8-CE51-4E13-9ACD-7ED9FE3B74BD}" presName="imgShp" presStyleLbl="fgImgPlace1" presStyleIdx="0" presStyleCnt="2" custScaleX="77845" custScaleY="83170" custLinFactNeighborX="-46951"/>
      <dgm:spPr>
        <a:blipFill rotWithShape="0">
          <a:blip xmlns:r="http://schemas.openxmlformats.org/officeDocument/2006/relationships" r:embed="rId1"/>
          <a:stretch>
            <a:fillRect/>
          </a:stretch>
        </a:blipFill>
      </dgm:spPr>
      <dgm:t>
        <a:bodyPr/>
        <a:lstStyle/>
        <a:p>
          <a:endParaRPr lang="es-EC"/>
        </a:p>
      </dgm:t>
    </dgm:pt>
    <dgm:pt modelId="{1B3ED376-AD02-4F55-9447-E8264D9E8C05}" type="pres">
      <dgm:prSet presAssocID="{4C1237A8-CE51-4E13-9ACD-7ED9FE3B74BD}" presName="txShp" presStyleLbl="node1" presStyleIdx="0" presStyleCnt="2" custScaleX="140217">
        <dgm:presLayoutVars>
          <dgm:bulletEnabled val="1"/>
        </dgm:presLayoutVars>
      </dgm:prSet>
      <dgm:spPr/>
      <dgm:t>
        <a:bodyPr/>
        <a:lstStyle/>
        <a:p>
          <a:endParaRPr lang="es-EC"/>
        </a:p>
      </dgm:t>
    </dgm:pt>
    <dgm:pt modelId="{3AEFEF0B-D263-435B-95AF-F39E3293AF6F}" type="pres">
      <dgm:prSet presAssocID="{284D74E3-0DCE-4DE6-823F-369CE819F0BE}" presName="spacing" presStyleCnt="0"/>
      <dgm:spPr/>
    </dgm:pt>
    <dgm:pt modelId="{B509DEF4-C382-4ED2-95D5-7F4FB50D6C4C}" type="pres">
      <dgm:prSet presAssocID="{E9D767BB-7421-412E-9E54-DBEFD7A3A993}" presName="composite" presStyleCnt="0"/>
      <dgm:spPr/>
    </dgm:pt>
    <dgm:pt modelId="{73B7749E-B35D-4548-B132-8F7DA3277A9D}" type="pres">
      <dgm:prSet presAssocID="{E9D767BB-7421-412E-9E54-DBEFD7A3A993}" presName="imgShp" presStyleLbl="fgImgPlace1" presStyleIdx="1" presStyleCnt="2" custScaleX="77845" custScaleY="87053" custLinFactX="-202" custLinFactNeighborX="-100000"/>
      <dgm:spPr>
        <a:blipFill rotWithShape="0">
          <a:blip xmlns:r="http://schemas.openxmlformats.org/officeDocument/2006/relationships" r:embed="rId2"/>
          <a:stretch>
            <a:fillRect/>
          </a:stretch>
        </a:blipFill>
      </dgm:spPr>
      <dgm:t>
        <a:bodyPr/>
        <a:lstStyle/>
        <a:p>
          <a:endParaRPr lang="es-EC"/>
        </a:p>
      </dgm:t>
    </dgm:pt>
    <dgm:pt modelId="{B1C2CD9B-FA05-4F94-B0D7-6B94150FE04A}" type="pres">
      <dgm:prSet presAssocID="{E9D767BB-7421-412E-9E54-DBEFD7A3A993}" presName="txShp" presStyleLbl="node1" presStyleIdx="1" presStyleCnt="2" custScaleX="140217">
        <dgm:presLayoutVars>
          <dgm:bulletEnabled val="1"/>
        </dgm:presLayoutVars>
      </dgm:prSet>
      <dgm:spPr/>
      <dgm:t>
        <a:bodyPr/>
        <a:lstStyle/>
        <a:p>
          <a:endParaRPr lang="es-EC"/>
        </a:p>
      </dgm:t>
    </dgm:pt>
  </dgm:ptLst>
  <dgm:cxnLst>
    <dgm:cxn modelId="{D63365C7-13F2-42BC-9438-56129A7022F9}" srcId="{684678FC-18C1-4243-B8D4-1AC0B6A2D676}" destId="{4C1237A8-CE51-4E13-9ACD-7ED9FE3B74BD}" srcOrd="0" destOrd="0" parTransId="{52A2F6F6-8A80-47A9-887D-3DA4FAA6B5A3}" sibTransId="{284D74E3-0DCE-4DE6-823F-369CE819F0BE}"/>
    <dgm:cxn modelId="{D8CE28FA-3183-4EF1-A1B8-9439D55E4921}" srcId="{684678FC-18C1-4243-B8D4-1AC0B6A2D676}" destId="{E9D767BB-7421-412E-9E54-DBEFD7A3A993}" srcOrd="1" destOrd="0" parTransId="{FA1FA535-6C77-48FD-BA58-69BF3C0F4109}" sibTransId="{835BD29A-F893-43CF-A735-25CDDD39A309}"/>
    <dgm:cxn modelId="{D0645271-4C9C-45B2-8735-A8CFD62696A4}" type="presOf" srcId="{684678FC-18C1-4243-B8D4-1AC0B6A2D676}" destId="{92663201-197F-47D2-A418-7FC25EE17A3C}" srcOrd="0" destOrd="0" presId="urn:microsoft.com/office/officeart/2005/8/layout/vList3#5"/>
    <dgm:cxn modelId="{BA1B56E0-9726-4858-9472-06F0D8FB6C41}" type="presOf" srcId="{E9D767BB-7421-412E-9E54-DBEFD7A3A993}" destId="{B1C2CD9B-FA05-4F94-B0D7-6B94150FE04A}" srcOrd="0" destOrd="0" presId="urn:microsoft.com/office/officeart/2005/8/layout/vList3#5"/>
    <dgm:cxn modelId="{A4C93A11-E19C-492D-845F-C4CCBDAF5334}" type="presOf" srcId="{4C1237A8-CE51-4E13-9ACD-7ED9FE3B74BD}" destId="{1B3ED376-AD02-4F55-9447-E8264D9E8C05}" srcOrd="0" destOrd="0" presId="urn:microsoft.com/office/officeart/2005/8/layout/vList3#5"/>
    <dgm:cxn modelId="{21067852-1635-4FE7-BEB9-1B88AADE0B4E}" type="presParOf" srcId="{92663201-197F-47D2-A418-7FC25EE17A3C}" destId="{DB1DCDBB-05FE-40F4-96B9-E6059BE1B70D}" srcOrd="0" destOrd="0" presId="urn:microsoft.com/office/officeart/2005/8/layout/vList3#5"/>
    <dgm:cxn modelId="{2837301D-68DE-42C5-A205-9247D4D4DE35}" type="presParOf" srcId="{DB1DCDBB-05FE-40F4-96B9-E6059BE1B70D}" destId="{B58A5083-D311-4597-B2EE-BDC2694C241B}" srcOrd="0" destOrd="0" presId="urn:microsoft.com/office/officeart/2005/8/layout/vList3#5"/>
    <dgm:cxn modelId="{413BE51D-5C4C-4B9F-998F-550E76558F46}" type="presParOf" srcId="{DB1DCDBB-05FE-40F4-96B9-E6059BE1B70D}" destId="{1B3ED376-AD02-4F55-9447-E8264D9E8C05}" srcOrd="1" destOrd="0" presId="urn:microsoft.com/office/officeart/2005/8/layout/vList3#5"/>
    <dgm:cxn modelId="{93AFF935-A5F8-4E74-9AF5-831E15EA825F}" type="presParOf" srcId="{92663201-197F-47D2-A418-7FC25EE17A3C}" destId="{3AEFEF0B-D263-435B-95AF-F39E3293AF6F}" srcOrd="1" destOrd="0" presId="urn:microsoft.com/office/officeart/2005/8/layout/vList3#5"/>
    <dgm:cxn modelId="{7B7B1683-C553-4388-B3D9-70A03B4D7693}" type="presParOf" srcId="{92663201-197F-47D2-A418-7FC25EE17A3C}" destId="{B509DEF4-C382-4ED2-95D5-7F4FB50D6C4C}" srcOrd="2" destOrd="0" presId="urn:microsoft.com/office/officeart/2005/8/layout/vList3#5"/>
    <dgm:cxn modelId="{D87B5C56-06E9-4A97-BDD3-A462A00B80C6}" type="presParOf" srcId="{B509DEF4-C382-4ED2-95D5-7F4FB50D6C4C}" destId="{73B7749E-B35D-4548-B132-8F7DA3277A9D}" srcOrd="0" destOrd="0" presId="urn:microsoft.com/office/officeart/2005/8/layout/vList3#5"/>
    <dgm:cxn modelId="{434FF21B-5C06-4889-BA53-E6B8A6CC255E}" type="presParOf" srcId="{B509DEF4-C382-4ED2-95D5-7F4FB50D6C4C}" destId="{B1C2CD9B-FA05-4F94-B0D7-6B94150FE04A}" srcOrd="1"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322E84-0E8C-4AB8-BB0A-261F9EE3572C}"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1D812322-B40E-44C2-B532-90ED55DE9001}">
          <dgm:prSet custT="1">
            <dgm:style>
              <a:lnRef idx="1">
                <a:schemeClr val="accent4"/>
              </a:lnRef>
              <a:fillRef idx="2">
                <a:schemeClr val="accent4"/>
              </a:fillRef>
              <a:effectRef idx="1">
                <a:schemeClr val="accent4"/>
              </a:effectRef>
              <a:fontRef idx="minor">
                <a:schemeClr val="dk1"/>
              </a:fontRef>
            </dgm:style>
          </dgm:prSet>
          <dgm:spPr/>
          <dgm:t>
            <a:bodyPr/>
            <a:lstStyle/>
            <a:p>
              <a:pPr algn="just" rtl="0"/>
              <a:r>
                <a:rPr lang="es-EC" sz="2200" dirty="0" smtClean="0">
                  <a:solidFill>
                    <a:schemeClr val="bg1"/>
                  </a:solidFill>
                </a:rPr>
                <a:t>Los bancos de filtros con DFT en concordancia con el proceso de diezmado e interpolado, permitieron mejorar la carga computacional y reducir el efecto </a:t>
              </a:r>
              <a:r>
                <a:rPr lang="es-EC" sz="2200" i="1" dirty="0" err="1">
                  <a:solidFill>
                    <a:schemeClr val="bg1"/>
                  </a:solidFill>
                </a:rPr>
                <a:t>aliasing</a:t>
              </a:r>
              <a:r>
                <a:rPr lang="es-EC" sz="2200" dirty="0">
                  <a:solidFill>
                    <a:schemeClr val="bg1"/>
                  </a:solidFill>
                </a:rPr>
                <a:t> presente durante el procesamiento de la señal, el factor de </a:t>
              </a:r>
              <a:r>
                <a:rPr lang="es-EC" sz="2200" dirty="0" err="1">
                  <a:solidFill>
                    <a:schemeClr val="bg1"/>
                  </a:solidFill>
                </a:rPr>
                <a:t>decimación</a:t>
              </a:r>
              <a:r>
                <a:rPr lang="es-EC" sz="2200" dirty="0">
                  <a:solidFill>
                    <a:schemeClr val="bg1"/>
                  </a:solidFill>
                </a:rPr>
                <a:t> e interpolación L</a:t>
              </a:r>
              <a14:m>
                <m:oMath xmlns:m="http://schemas.openxmlformats.org/officeDocument/2006/math">
                  <m:r>
                    <a:rPr lang="es-EC" sz="2200" b="1" i="1">
                      <a:solidFill>
                        <a:schemeClr val="bg1"/>
                      </a:solidFill>
                      <a:latin typeface="Cambria Math"/>
                    </a:rPr>
                    <m:t>≤</m:t>
                  </m:r>
                </m:oMath>
              </a14:m>
              <a:r>
                <a:rPr lang="es-EC" sz="2200" dirty="0">
                  <a:solidFill>
                    <a:schemeClr val="bg1"/>
                  </a:solidFill>
                </a:rPr>
                <a:t>N (no máximamente decimado o </a:t>
              </a:r>
              <a:r>
                <a:rPr lang="es-EC" sz="2200" dirty="0" err="1">
                  <a:solidFill>
                    <a:schemeClr val="bg1"/>
                  </a:solidFill>
                </a:rPr>
                <a:t>sobremuestreado</a:t>
              </a:r>
              <a:r>
                <a:rPr lang="es-EC" sz="2200" dirty="0">
                  <a:solidFill>
                    <a:schemeClr val="bg1"/>
                  </a:solidFill>
                </a:rPr>
                <a:t>) permitió estabilizarse en el estado de equilibrio de -20 dB garantizando un modelamiento del sistema acorde a la aplicación de cancelación de ruido en aeronaves.</a:t>
              </a:r>
              <a:endParaRPr lang="es-EC" sz="2200" b="0" i="0" baseline="0" dirty="0">
                <a:solidFill>
                  <a:schemeClr val="bg1"/>
                </a:solidFill>
              </a:endParaRPr>
            </a:p>
          </dgm:t>
        </dgm:pt>
      </mc:Choice>
      <mc:Fallback xmlns="">
        <dgm:pt modelId="{1D812322-B40E-44C2-B532-90ED55DE9001}">
          <dgm:prSet custT="1">
            <dgm:style>
              <a:lnRef idx="1">
                <a:schemeClr val="accent4"/>
              </a:lnRef>
              <a:fillRef idx="2">
                <a:schemeClr val="accent4"/>
              </a:fillRef>
              <a:effectRef idx="1">
                <a:schemeClr val="accent4"/>
              </a:effectRef>
              <a:fontRef idx="minor">
                <a:schemeClr val="dk1"/>
              </a:fontRef>
            </dgm:style>
          </dgm:prSet>
          <dgm:spPr/>
          <dgm:t>
            <a:bodyPr/>
            <a:lstStyle/>
            <a:p>
              <a:pPr algn="just" rtl="0"/>
              <a:r>
                <a:rPr lang="es-EC" sz="2200" dirty="0" smtClean="0">
                  <a:solidFill>
                    <a:schemeClr val="bg1"/>
                  </a:solidFill>
                </a:rPr>
                <a:t>Los bancos de filtros con DFT en concordancia con el proceso de diezmado e interpolado, permitieron mejorar la carga computacional y reducir el efecto </a:t>
              </a:r>
              <a:r>
                <a:rPr lang="es-EC" sz="2200" i="1" dirty="0" err="1">
                  <a:solidFill>
                    <a:schemeClr val="bg1"/>
                  </a:solidFill>
                </a:rPr>
                <a:t>aliasing</a:t>
              </a:r>
              <a:r>
                <a:rPr lang="es-EC" sz="2200" dirty="0">
                  <a:solidFill>
                    <a:schemeClr val="bg1"/>
                  </a:solidFill>
                </a:rPr>
                <a:t> presente durante el procesamiento de la señal, el factor de </a:t>
              </a:r>
              <a:r>
                <a:rPr lang="es-EC" sz="2200" dirty="0" err="1">
                  <a:solidFill>
                    <a:schemeClr val="bg1"/>
                  </a:solidFill>
                </a:rPr>
                <a:t>decimación</a:t>
              </a:r>
              <a:r>
                <a:rPr lang="es-EC" sz="2200" dirty="0">
                  <a:solidFill>
                    <a:schemeClr val="bg1"/>
                  </a:solidFill>
                </a:rPr>
                <a:t> e interpolación L</a:t>
              </a:r>
              <a:r>
                <a:rPr lang="es-EC" sz="2200" b="1" i="0">
                  <a:solidFill>
                    <a:schemeClr val="bg1"/>
                  </a:solidFill>
                </a:rPr>
                <a:t>≤</a:t>
              </a:r>
              <a:r>
                <a:rPr lang="es-EC" sz="2200" dirty="0">
                  <a:solidFill>
                    <a:schemeClr val="bg1"/>
                  </a:solidFill>
                </a:rPr>
                <a:t>N (no máximamente decimado o </a:t>
              </a:r>
              <a:r>
                <a:rPr lang="es-EC" sz="2200" dirty="0" err="1">
                  <a:solidFill>
                    <a:schemeClr val="bg1"/>
                  </a:solidFill>
                </a:rPr>
                <a:t>sobremuestreado</a:t>
              </a:r>
              <a:r>
                <a:rPr lang="es-EC" sz="2200" dirty="0">
                  <a:solidFill>
                    <a:schemeClr val="bg1"/>
                  </a:solidFill>
                </a:rPr>
                <a:t>) permitió estabilizarse en el estado de equilibrio de -20 dB garantizando un modelamiento del sistema acorde a la aplicación de cancelación de ruido en aeronaves.</a:t>
              </a:r>
              <a:endParaRPr lang="es-EC" sz="2200" b="0" i="0" baseline="0" dirty="0">
                <a:solidFill>
                  <a:schemeClr val="bg1"/>
                </a:solidFill>
              </a:endParaRPr>
            </a:p>
          </dgm:t>
        </dgm:pt>
      </mc:Fallback>
    </mc:AlternateContent>
    <dgm:pt modelId="{A7F64BB6-F28C-410D-8E78-D6C6956CA95F}" type="parTrans" cxnId="{B3D0B38B-E468-434D-A727-FC0DC28F4CE2}">
      <dgm:prSet/>
      <dgm:spPr/>
      <dgm:t>
        <a:bodyPr/>
        <a:lstStyle/>
        <a:p>
          <a:endParaRPr lang="es-EC" sz="2200"/>
        </a:p>
      </dgm:t>
    </dgm:pt>
    <dgm:pt modelId="{B240CBC3-DE20-4599-AC2E-DA2FED63EA15}" type="sibTrans" cxnId="{B3D0B38B-E468-434D-A727-FC0DC28F4CE2}">
      <dgm:prSet/>
      <dgm:spPr/>
      <dgm:t>
        <a:bodyPr/>
        <a:lstStyle/>
        <a:p>
          <a:endParaRPr lang="es-EC" sz="2200"/>
        </a:p>
      </dgm:t>
    </dgm:pt>
    <dgm:pt modelId="{58A44262-70C5-4C1E-888C-C71EC6E35BBC}">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s-EC" sz="2200" dirty="0" smtClean="0"/>
            <a:t>Para la aplicación descrita, la comprensión del audio transmitido se dio entre N=4 bandas divididos uniformemente usando </a:t>
          </a:r>
          <a:r>
            <a:rPr lang="es-EC" sz="2200" i="1" dirty="0" smtClean="0"/>
            <a:t>SAF </a:t>
          </a:r>
          <a:r>
            <a:rPr lang="es-EC" sz="2200" dirty="0" smtClean="0"/>
            <a:t>DFT </a:t>
          </a:r>
          <a:r>
            <a:rPr lang="es-EC" sz="2200" dirty="0" err="1" smtClean="0"/>
            <a:t>sobremuestreado</a:t>
          </a:r>
          <a:r>
            <a:rPr lang="es-EC" sz="2200" dirty="0" smtClean="0"/>
            <a:t> con LMS y NLMS. Al aumentar el número de bandas divididos a N=64, se distorsionó el mensaje.</a:t>
          </a:r>
          <a:endParaRPr lang="es-EC" sz="2200" b="0" i="0" baseline="0" dirty="0"/>
        </a:p>
      </dgm:t>
    </dgm:pt>
    <dgm:pt modelId="{F583D961-9D1F-40B4-85C2-84CBD00AFCFE}" type="parTrans" cxnId="{7D1CC570-2227-4462-9404-FF9EA9953AA1}">
      <dgm:prSet/>
      <dgm:spPr/>
      <dgm:t>
        <a:bodyPr/>
        <a:lstStyle/>
        <a:p>
          <a:endParaRPr lang="es-EC" sz="2200"/>
        </a:p>
      </dgm:t>
    </dgm:pt>
    <dgm:pt modelId="{18A71D98-A598-4C63-90F6-A393879626A6}" type="sibTrans" cxnId="{7D1CC570-2227-4462-9404-FF9EA9953AA1}">
      <dgm:prSet/>
      <dgm:spPr/>
      <dgm:t>
        <a:bodyPr/>
        <a:lstStyle/>
        <a:p>
          <a:endParaRPr lang="es-EC" sz="2200"/>
        </a:p>
      </dgm:t>
    </dgm:pt>
    <dgm:pt modelId="{06B6CA5F-876D-4B16-B761-231DA150369D}" type="pres">
      <dgm:prSet presAssocID="{43322E84-0E8C-4AB8-BB0A-261F9EE3572C}" presName="linearFlow" presStyleCnt="0">
        <dgm:presLayoutVars>
          <dgm:dir/>
          <dgm:resizeHandles val="exact"/>
        </dgm:presLayoutVars>
      </dgm:prSet>
      <dgm:spPr/>
      <dgm:t>
        <a:bodyPr/>
        <a:lstStyle/>
        <a:p>
          <a:endParaRPr lang="es-EC"/>
        </a:p>
      </dgm:t>
    </dgm:pt>
    <dgm:pt modelId="{1B52E1F0-899D-40AB-85E4-78D9140AFB7C}" type="pres">
      <dgm:prSet presAssocID="{1D812322-B40E-44C2-B532-90ED55DE9001}" presName="composite" presStyleCnt="0"/>
      <dgm:spPr/>
    </dgm:pt>
    <dgm:pt modelId="{F9167529-E830-449B-80AE-755D4C69DD36}" type="pres">
      <dgm:prSet presAssocID="{1D812322-B40E-44C2-B532-90ED55DE9001}" presName="imgShp" presStyleLbl="fgImgPlace1" presStyleIdx="0" presStyleCnt="2" custScaleX="89436" custScaleY="93271" custLinFactNeighborX="-16615"/>
      <dgm:spPr>
        <a:blipFill rotWithShape="0">
          <a:blip xmlns:r="http://schemas.openxmlformats.org/officeDocument/2006/relationships" r:embed="rId1"/>
          <a:stretch>
            <a:fillRect/>
          </a:stretch>
        </a:blipFill>
      </dgm:spPr>
      <dgm:t>
        <a:bodyPr/>
        <a:lstStyle/>
        <a:p>
          <a:endParaRPr lang="es-EC"/>
        </a:p>
      </dgm:t>
    </dgm:pt>
    <dgm:pt modelId="{346F8376-5900-4A2D-A3B2-0055EAC45C64}" type="pres">
      <dgm:prSet presAssocID="{1D812322-B40E-44C2-B532-90ED55DE9001}" presName="txShp" presStyleLbl="node1" presStyleIdx="0" presStyleCnt="2" custScaleX="135962" custScaleY="151302" custLinFactNeighborX="1200" custLinFactNeighborY="5494">
        <dgm:presLayoutVars>
          <dgm:bulletEnabled val="1"/>
        </dgm:presLayoutVars>
      </dgm:prSet>
      <dgm:spPr/>
      <dgm:t>
        <a:bodyPr/>
        <a:lstStyle/>
        <a:p>
          <a:endParaRPr lang="es-EC"/>
        </a:p>
      </dgm:t>
    </dgm:pt>
    <dgm:pt modelId="{2DDDCAFA-C8F0-4ABE-A53E-45537AF1F3B1}" type="pres">
      <dgm:prSet presAssocID="{B240CBC3-DE20-4599-AC2E-DA2FED63EA15}" presName="spacing" presStyleCnt="0"/>
      <dgm:spPr/>
    </dgm:pt>
    <dgm:pt modelId="{322D3E6B-5392-41BB-A61F-FD2C622E33DF}" type="pres">
      <dgm:prSet presAssocID="{58A44262-70C5-4C1E-888C-C71EC6E35BBC}" presName="composite" presStyleCnt="0"/>
      <dgm:spPr/>
    </dgm:pt>
    <dgm:pt modelId="{21CADA47-AA34-4EFC-A748-01D8E01C194D}" type="pres">
      <dgm:prSet presAssocID="{58A44262-70C5-4C1E-888C-C71EC6E35BBC}" presName="imgShp" presStyleLbl="fgImgPlace1" presStyleIdx="1" presStyleCnt="2" custScaleX="75656" custScaleY="60213" custLinFactNeighborX="-21013" custLinFactNeighborY="-14369"/>
      <dgm:spPr>
        <a:blipFill rotWithShape="0">
          <a:blip xmlns:r="http://schemas.openxmlformats.org/officeDocument/2006/relationships" r:embed="rId2"/>
          <a:stretch>
            <a:fillRect/>
          </a:stretch>
        </a:blipFill>
      </dgm:spPr>
      <dgm:t>
        <a:bodyPr/>
        <a:lstStyle/>
        <a:p>
          <a:endParaRPr lang="es-EC"/>
        </a:p>
      </dgm:t>
    </dgm:pt>
    <dgm:pt modelId="{4DE553E8-2199-4008-9E27-D3848C53DF5C}" type="pres">
      <dgm:prSet presAssocID="{58A44262-70C5-4C1E-888C-C71EC6E35BBC}" presName="txShp" presStyleLbl="node1" presStyleIdx="1" presStyleCnt="2" custScaleX="131225" custScaleY="69049" custLinFactNeighborX="4117" custLinFactNeighborY="-13244">
        <dgm:presLayoutVars>
          <dgm:bulletEnabled val="1"/>
        </dgm:presLayoutVars>
      </dgm:prSet>
      <dgm:spPr/>
      <dgm:t>
        <a:bodyPr/>
        <a:lstStyle/>
        <a:p>
          <a:endParaRPr lang="es-EC"/>
        </a:p>
      </dgm:t>
    </dgm:pt>
  </dgm:ptLst>
  <dgm:cxnLst>
    <dgm:cxn modelId="{7D1CC570-2227-4462-9404-FF9EA9953AA1}" srcId="{43322E84-0E8C-4AB8-BB0A-261F9EE3572C}" destId="{58A44262-70C5-4C1E-888C-C71EC6E35BBC}" srcOrd="1" destOrd="0" parTransId="{F583D961-9D1F-40B4-85C2-84CBD00AFCFE}" sibTransId="{18A71D98-A598-4C63-90F6-A393879626A6}"/>
    <dgm:cxn modelId="{9E9DDF45-A2FA-41A0-8468-22F6893D53CF}" type="presOf" srcId="{1D812322-B40E-44C2-B532-90ED55DE9001}" destId="{346F8376-5900-4A2D-A3B2-0055EAC45C64}" srcOrd="0" destOrd="0" presId="urn:microsoft.com/office/officeart/2005/8/layout/vList3#6"/>
    <dgm:cxn modelId="{B3D0B38B-E468-434D-A727-FC0DC28F4CE2}" srcId="{43322E84-0E8C-4AB8-BB0A-261F9EE3572C}" destId="{1D812322-B40E-44C2-B532-90ED55DE9001}" srcOrd="0" destOrd="0" parTransId="{A7F64BB6-F28C-410D-8E78-D6C6956CA95F}" sibTransId="{B240CBC3-DE20-4599-AC2E-DA2FED63EA15}"/>
    <dgm:cxn modelId="{47720DFE-5275-4B52-9AEA-0BAEB98791F0}" type="presOf" srcId="{43322E84-0E8C-4AB8-BB0A-261F9EE3572C}" destId="{06B6CA5F-876D-4B16-B761-231DA150369D}" srcOrd="0" destOrd="0" presId="urn:microsoft.com/office/officeart/2005/8/layout/vList3#6"/>
    <dgm:cxn modelId="{BA18A86F-191F-4623-B3E4-02873C9B614D}" type="presOf" srcId="{58A44262-70C5-4C1E-888C-C71EC6E35BBC}" destId="{4DE553E8-2199-4008-9E27-D3848C53DF5C}" srcOrd="0" destOrd="0" presId="urn:microsoft.com/office/officeart/2005/8/layout/vList3#6"/>
    <dgm:cxn modelId="{125A66FD-4346-4A33-A0FB-B3AA4BF190C5}" type="presParOf" srcId="{06B6CA5F-876D-4B16-B761-231DA150369D}" destId="{1B52E1F0-899D-40AB-85E4-78D9140AFB7C}" srcOrd="0" destOrd="0" presId="urn:microsoft.com/office/officeart/2005/8/layout/vList3#6"/>
    <dgm:cxn modelId="{A399DE91-BF21-4B00-AC67-30ED8A3E872F}" type="presParOf" srcId="{1B52E1F0-899D-40AB-85E4-78D9140AFB7C}" destId="{F9167529-E830-449B-80AE-755D4C69DD36}" srcOrd="0" destOrd="0" presId="urn:microsoft.com/office/officeart/2005/8/layout/vList3#6"/>
    <dgm:cxn modelId="{4C35D363-C85A-4D18-9310-248F4ACC970B}" type="presParOf" srcId="{1B52E1F0-899D-40AB-85E4-78D9140AFB7C}" destId="{346F8376-5900-4A2D-A3B2-0055EAC45C64}" srcOrd="1" destOrd="0" presId="urn:microsoft.com/office/officeart/2005/8/layout/vList3#6"/>
    <dgm:cxn modelId="{C4B0C27D-4EB3-439D-84EC-1A9F76480D1B}" type="presParOf" srcId="{06B6CA5F-876D-4B16-B761-231DA150369D}" destId="{2DDDCAFA-C8F0-4ABE-A53E-45537AF1F3B1}" srcOrd="1" destOrd="0" presId="urn:microsoft.com/office/officeart/2005/8/layout/vList3#6"/>
    <dgm:cxn modelId="{7FE1CD96-6479-4AF4-B365-676CB3806068}" type="presParOf" srcId="{06B6CA5F-876D-4B16-B761-231DA150369D}" destId="{322D3E6B-5392-41BB-A61F-FD2C622E33DF}" srcOrd="2" destOrd="0" presId="urn:microsoft.com/office/officeart/2005/8/layout/vList3#6"/>
    <dgm:cxn modelId="{94E19D9C-96A1-484F-925F-8F7DBAAD4447}" type="presParOf" srcId="{322D3E6B-5392-41BB-A61F-FD2C622E33DF}" destId="{21CADA47-AA34-4EFC-A748-01D8E01C194D}" srcOrd="0" destOrd="0" presId="urn:microsoft.com/office/officeart/2005/8/layout/vList3#6"/>
    <dgm:cxn modelId="{C87CAFAA-EFBB-460F-A4E6-2FAF289E5CD3}" type="presParOf" srcId="{322D3E6B-5392-41BB-A61F-FD2C622E33DF}" destId="{4DE553E8-2199-4008-9E27-D3848C53DF5C}" srcOrd="1"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322E84-0E8C-4AB8-BB0A-261F9EE3572C}"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es-EC"/>
        </a:p>
      </dgm:t>
    </dgm:pt>
    <dgm:pt modelId="{1D812322-B40E-44C2-B532-90ED55DE9001}">
      <dgm:prSet custT="1">
        <dgm:style>
          <a:lnRef idx="1">
            <a:schemeClr val="accent4"/>
          </a:lnRef>
          <a:fillRef idx="2">
            <a:schemeClr val="accent4"/>
          </a:fillRef>
          <a:effectRef idx="1">
            <a:schemeClr val="accent4"/>
          </a:effectRef>
          <a:fontRef idx="minor">
            <a:schemeClr val="dk1"/>
          </a:fontRef>
        </dgm:style>
      </dgm:prSet>
      <dgm:spPr>
        <a:blipFill rotWithShape="1">
          <a:blip xmlns:r="http://schemas.openxmlformats.org/officeDocument/2006/relationships" r:embed="rId1"/>
          <a:stretch>
            <a:fillRect r="-74"/>
          </a:stretch>
        </a:blipFill>
      </dgm:spPr>
      <dgm:t>
        <a:bodyPr/>
        <a:lstStyle/>
        <a:p>
          <a:r>
            <a:rPr lang="es-ES">
              <a:noFill/>
            </a:rPr>
            <a:t> </a:t>
          </a:r>
        </a:p>
      </dgm:t>
    </dgm:pt>
    <dgm:pt modelId="{A7F64BB6-F28C-410D-8E78-D6C6956CA95F}" type="parTrans" cxnId="{B3D0B38B-E468-434D-A727-FC0DC28F4CE2}">
      <dgm:prSet/>
      <dgm:spPr/>
      <dgm:t>
        <a:bodyPr/>
        <a:lstStyle/>
        <a:p>
          <a:endParaRPr lang="es-EC" sz="2200"/>
        </a:p>
      </dgm:t>
    </dgm:pt>
    <dgm:pt modelId="{B240CBC3-DE20-4599-AC2E-DA2FED63EA15}" type="sibTrans" cxnId="{B3D0B38B-E468-434D-A727-FC0DC28F4CE2}">
      <dgm:prSet/>
      <dgm:spPr/>
      <dgm:t>
        <a:bodyPr/>
        <a:lstStyle/>
        <a:p>
          <a:endParaRPr lang="es-EC" sz="2200"/>
        </a:p>
      </dgm:t>
    </dgm:pt>
    <dgm:pt modelId="{58A44262-70C5-4C1E-888C-C71EC6E35BBC}">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s-EC" sz="2200" dirty="0" smtClean="0"/>
            <a:t>Para la aplicación descrita, la comprensión del audio transmitido se dio entre N=4 bandas divididos uniformemente usando </a:t>
          </a:r>
          <a:r>
            <a:rPr lang="es-EC" sz="2200" i="1" dirty="0" smtClean="0"/>
            <a:t>SAF </a:t>
          </a:r>
          <a:r>
            <a:rPr lang="es-EC" sz="2200" dirty="0" smtClean="0"/>
            <a:t>DFT </a:t>
          </a:r>
          <a:r>
            <a:rPr lang="es-EC" sz="2200" dirty="0" err="1" smtClean="0"/>
            <a:t>sobremuestreado</a:t>
          </a:r>
          <a:r>
            <a:rPr lang="es-EC" sz="2200" dirty="0" smtClean="0"/>
            <a:t> con LMS y NLMS. Al aumentar el número de bandas divididos a N=64, se distorsionó el mensaje.</a:t>
          </a:r>
          <a:endParaRPr lang="es-EC" sz="2200" b="0" i="0" baseline="0" dirty="0"/>
        </a:p>
      </dgm:t>
    </dgm:pt>
    <dgm:pt modelId="{F583D961-9D1F-40B4-85C2-84CBD00AFCFE}" type="parTrans" cxnId="{7D1CC570-2227-4462-9404-FF9EA9953AA1}">
      <dgm:prSet/>
      <dgm:spPr/>
      <dgm:t>
        <a:bodyPr/>
        <a:lstStyle/>
        <a:p>
          <a:endParaRPr lang="es-EC" sz="2200"/>
        </a:p>
      </dgm:t>
    </dgm:pt>
    <dgm:pt modelId="{18A71D98-A598-4C63-90F6-A393879626A6}" type="sibTrans" cxnId="{7D1CC570-2227-4462-9404-FF9EA9953AA1}">
      <dgm:prSet/>
      <dgm:spPr/>
      <dgm:t>
        <a:bodyPr/>
        <a:lstStyle/>
        <a:p>
          <a:endParaRPr lang="es-EC" sz="2200"/>
        </a:p>
      </dgm:t>
    </dgm:pt>
    <dgm:pt modelId="{06B6CA5F-876D-4B16-B761-231DA150369D}" type="pres">
      <dgm:prSet presAssocID="{43322E84-0E8C-4AB8-BB0A-261F9EE3572C}" presName="linearFlow" presStyleCnt="0">
        <dgm:presLayoutVars>
          <dgm:dir/>
          <dgm:resizeHandles val="exact"/>
        </dgm:presLayoutVars>
      </dgm:prSet>
      <dgm:spPr/>
      <dgm:t>
        <a:bodyPr/>
        <a:lstStyle/>
        <a:p>
          <a:endParaRPr lang="es-EC"/>
        </a:p>
      </dgm:t>
    </dgm:pt>
    <dgm:pt modelId="{1B52E1F0-899D-40AB-85E4-78D9140AFB7C}" type="pres">
      <dgm:prSet presAssocID="{1D812322-B40E-44C2-B532-90ED55DE9001}" presName="composite" presStyleCnt="0"/>
      <dgm:spPr/>
    </dgm:pt>
    <dgm:pt modelId="{F9167529-E830-449B-80AE-755D4C69DD36}" type="pres">
      <dgm:prSet presAssocID="{1D812322-B40E-44C2-B532-90ED55DE9001}" presName="imgShp" presStyleLbl="fgImgPlace1" presStyleIdx="0" presStyleCnt="2" custScaleX="89436" custScaleY="93271" custLinFactNeighborX="-16615"/>
      <dgm:spPr>
        <a:blipFill rotWithShape="0">
          <a:blip xmlns:r="http://schemas.openxmlformats.org/officeDocument/2006/relationships" r:embed="rId2"/>
          <a:stretch>
            <a:fillRect/>
          </a:stretch>
        </a:blipFill>
      </dgm:spPr>
      <dgm:t>
        <a:bodyPr/>
        <a:lstStyle/>
        <a:p>
          <a:endParaRPr lang="es-EC"/>
        </a:p>
      </dgm:t>
    </dgm:pt>
    <dgm:pt modelId="{346F8376-5900-4A2D-A3B2-0055EAC45C64}" type="pres">
      <dgm:prSet presAssocID="{1D812322-B40E-44C2-B532-90ED55DE9001}" presName="txShp" presStyleLbl="node1" presStyleIdx="0" presStyleCnt="2" custScaleX="135962" custScaleY="151302" custLinFactNeighborX="1200" custLinFactNeighborY="5494">
        <dgm:presLayoutVars>
          <dgm:bulletEnabled val="1"/>
        </dgm:presLayoutVars>
      </dgm:prSet>
      <dgm:spPr/>
      <dgm:t>
        <a:bodyPr/>
        <a:lstStyle/>
        <a:p>
          <a:endParaRPr lang="es-EC"/>
        </a:p>
      </dgm:t>
    </dgm:pt>
    <dgm:pt modelId="{2DDDCAFA-C8F0-4ABE-A53E-45537AF1F3B1}" type="pres">
      <dgm:prSet presAssocID="{B240CBC3-DE20-4599-AC2E-DA2FED63EA15}" presName="spacing" presStyleCnt="0"/>
      <dgm:spPr/>
    </dgm:pt>
    <dgm:pt modelId="{322D3E6B-5392-41BB-A61F-FD2C622E33DF}" type="pres">
      <dgm:prSet presAssocID="{58A44262-70C5-4C1E-888C-C71EC6E35BBC}" presName="composite" presStyleCnt="0"/>
      <dgm:spPr/>
    </dgm:pt>
    <dgm:pt modelId="{21CADA47-AA34-4EFC-A748-01D8E01C194D}" type="pres">
      <dgm:prSet presAssocID="{58A44262-70C5-4C1E-888C-C71EC6E35BBC}" presName="imgShp" presStyleLbl="fgImgPlace1" presStyleIdx="1" presStyleCnt="2" custScaleX="75656" custScaleY="60213" custLinFactNeighborX="-21013" custLinFactNeighborY="-14369"/>
      <dgm:spPr>
        <a:blipFill rotWithShape="0">
          <a:blip xmlns:r="http://schemas.openxmlformats.org/officeDocument/2006/relationships" r:embed="rId3"/>
          <a:stretch>
            <a:fillRect/>
          </a:stretch>
        </a:blipFill>
      </dgm:spPr>
      <dgm:t>
        <a:bodyPr/>
        <a:lstStyle/>
        <a:p>
          <a:endParaRPr lang="es-EC"/>
        </a:p>
      </dgm:t>
    </dgm:pt>
    <dgm:pt modelId="{4DE553E8-2199-4008-9E27-D3848C53DF5C}" type="pres">
      <dgm:prSet presAssocID="{58A44262-70C5-4C1E-888C-C71EC6E35BBC}" presName="txShp" presStyleLbl="node1" presStyleIdx="1" presStyleCnt="2" custScaleX="131225" custScaleY="69049" custLinFactNeighborX="4117" custLinFactNeighborY="-13244">
        <dgm:presLayoutVars>
          <dgm:bulletEnabled val="1"/>
        </dgm:presLayoutVars>
      </dgm:prSet>
      <dgm:spPr/>
      <dgm:t>
        <a:bodyPr/>
        <a:lstStyle/>
        <a:p>
          <a:endParaRPr lang="es-EC"/>
        </a:p>
      </dgm:t>
    </dgm:pt>
  </dgm:ptLst>
  <dgm:cxnLst>
    <dgm:cxn modelId="{7D1CC570-2227-4462-9404-FF9EA9953AA1}" srcId="{43322E84-0E8C-4AB8-BB0A-261F9EE3572C}" destId="{58A44262-70C5-4C1E-888C-C71EC6E35BBC}" srcOrd="1" destOrd="0" parTransId="{F583D961-9D1F-40B4-85C2-84CBD00AFCFE}" sibTransId="{18A71D98-A598-4C63-90F6-A393879626A6}"/>
    <dgm:cxn modelId="{9E9DDF45-A2FA-41A0-8468-22F6893D53CF}" type="presOf" srcId="{1D812322-B40E-44C2-B532-90ED55DE9001}" destId="{346F8376-5900-4A2D-A3B2-0055EAC45C64}" srcOrd="0" destOrd="0" presId="urn:microsoft.com/office/officeart/2005/8/layout/vList3#6"/>
    <dgm:cxn modelId="{B3D0B38B-E468-434D-A727-FC0DC28F4CE2}" srcId="{43322E84-0E8C-4AB8-BB0A-261F9EE3572C}" destId="{1D812322-B40E-44C2-B532-90ED55DE9001}" srcOrd="0" destOrd="0" parTransId="{A7F64BB6-F28C-410D-8E78-D6C6956CA95F}" sibTransId="{B240CBC3-DE20-4599-AC2E-DA2FED63EA15}"/>
    <dgm:cxn modelId="{47720DFE-5275-4B52-9AEA-0BAEB98791F0}" type="presOf" srcId="{43322E84-0E8C-4AB8-BB0A-261F9EE3572C}" destId="{06B6CA5F-876D-4B16-B761-231DA150369D}" srcOrd="0" destOrd="0" presId="urn:microsoft.com/office/officeart/2005/8/layout/vList3#6"/>
    <dgm:cxn modelId="{BA18A86F-191F-4623-B3E4-02873C9B614D}" type="presOf" srcId="{58A44262-70C5-4C1E-888C-C71EC6E35BBC}" destId="{4DE553E8-2199-4008-9E27-D3848C53DF5C}" srcOrd="0" destOrd="0" presId="urn:microsoft.com/office/officeart/2005/8/layout/vList3#6"/>
    <dgm:cxn modelId="{125A66FD-4346-4A33-A0FB-B3AA4BF190C5}" type="presParOf" srcId="{06B6CA5F-876D-4B16-B761-231DA150369D}" destId="{1B52E1F0-899D-40AB-85E4-78D9140AFB7C}" srcOrd="0" destOrd="0" presId="urn:microsoft.com/office/officeart/2005/8/layout/vList3#6"/>
    <dgm:cxn modelId="{A399DE91-BF21-4B00-AC67-30ED8A3E872F}" type="presParOf" srcId="{1B52E1F0-899D-40AB-85E4-78D9140AFB7C}" destId="{F9167529-E830-449B-80AE-755D4C69DD36}" srcOrd="0" destOrd="0" presId="urn:microsoft.com/office/officeart/2005/8/layout/vList3#6"/>
    <dgm:cxn modelId="{4C35D363-C85A-4D18-9310-248F4ACC970B}" type="presParOf" srcId="{1B52E1F0-899D-40AB-85E4-78D9140AFB7C}" destId="{346F8376-5900-4A2D-A3B2-0055EAC45C64}" srcOrd="1" destOrd="0" presId="urn:microsoft.com/office/officeart/2005/8/layout/vList3#6"/>
    <dgm:cxn modelId="{C4B0C27D-4EB3-439D-84EC-1A9F76480D1B}" type="presParOf" srcId="{06B6CA5F-876D-4B16-B761-231DA150369D}" destId="{2DDDCAFA-C8F0-4ABE-A53E-45537AF1F3B1}" srcOrd="1" destOrd="0" presId="urn:microsoft.com/office/officeart/2005/8/layout/vList3#6"/>
    <dgm:cxn modelId="{7FE1CD96-6479-4AF4-B365-676CB3806068}" type="presParOf" srcId="{06B6CA5F-876D-4B16-B761-231DA150369D}" destId="{322D3E6B-5392-41BB-A61F-FD2C622E33DF}" srcOrd="2" destOrd="0" presId="urn:microsoft.com/office/officeart/2005/8/layout/vList3#6"/>
    <dgm:cxn modelId="{94E19D9C-96A1-484F-925F-8F7DBAAD4447}" type="presParOf" srcId="{322D3E6B-5392-41BB-A61F-FD2C622E33DF}" destId="{21CADA47-AA34-4EFC-A748-01D8E01C194D}" srcOrd="0" destOrd="0" presId="urn:microsoft.com/office/officeart/2005/8/layout/vList3#6"/>
    <dgm:cxn modelId="{C87CAFAA-EFBB-460F-A4E6-2FAF289E5CD3}" type="presParOf" srcId="{322D3E6B-5392-41BB-A61F-FD2C622E33DF}" destId="{4DE553E8-2199-4008-9E27-D3848C53DF5C}" srcOrd="1"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84678FC-18C1-4243-B8D4-1AC0B6A2D676}"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s-EC"/>
        </a:p>
      </dgm:t>
    </dgm:pt>
    <dgm:pt modelId="{4C1237A8-CE51-4E13-9ACD-7ED9FE3B74BD}">
      <dgm:prSet custT="1">
        <dgm:style>
          <a:lnRef idx="1">
            <a:schemeClr val="accent6"/>
          </a:lnRef>
          <a:fillRef idx="2">
            <a:schemeClr val="accent6"/>
          </a:fillRef>
          <a:effectRef idx="1">
            <a:schemeClr val="accent6"/>
          </a:effectRef>
          <a:fontRef idx="minor">
            <a:schemeClr val="dk1"/>
          </a:fontRef>
        </dgm:style>
      </dgm:prSet>
      <dgm:spPr/>
      <dgm:t>
        <a:bodyPr/>
        <a:lstStyle/>
        <a:p>
          <a:pPr algn="just" rtl="0"/>
          <a:r>
            <a:rPr lang="es-EC" sz="2200" dirty="0" smtClean="0"/>
            <a:t>Con un tamaño de filtro M=256 y N=16 se tiene una mejora significativa comparado con un tamaño de filtro M=32 y M=64 usando </a:t>
          </a:r>
          <a:r>
            <a:rPr lang="es-EC" sz="2200" i="1" dirty="0" smtClean="0"/>
            <a:t>SAF</a:t>
          </a:r>
          <a:r>
            <a:rPr lang="es-EC" sz="2200" dirty="0" smtClean="0"/>
            <a:t> DFT </a:t>
          </a:r>
          <a:r>
            <a:rPr lang="es-EC" sz="2200" dirty="0" err="1" smtClean="0"/>
            <a:t>sobremuestreado</a:t>
          </a:r>
          <a:r>
            <a:rPr lang="es-EC" sz="2200" i="1" dirty="0" smtClean="0"/>
            <a:t> </a:t>
          </a:r>
          <a:r>
            <a:rPr lang="es-EC" sz="2200" dirty="0" smtClean="0"/>
            <a:t>NLMS, sin embargo, esta ganancia tiene un costo  computacional elevado.</a:t>
          </a:r>
          <a:endParaRPr lang="es-EC" sz="2200" b="0" i="0" baseline="0" dirty="0"/>
        </a:p>
      </dgm:t>
    </dgm:pt>
    <dgm:pt modelId="{52A2F6F6-8A80-47A9-887D-3DA4FAA6B5A3}" type="parTrans" cxnId="{D63365C7-13F2-42BC-9438-56129A7022F9}">
      <dgm:prSet/>
      <dgm:spPr/>
      <dgm:t>
        <a:bodyPr/>
        <a:lstStyle/>
        <a:p>
          <a:endParaRPr lang="es-EC" sz="2200"/>
        </a:p>
      </dgm:t>
    </dgm:pt>
    <dgm:pt modelId="{284D74E3-0DCE-4DE6-823F-369CE819F0BE}" type="sibTrans" cxnId="{D63365C7-13F2-42BC-9438-56129A7022F9}">
      <dgm:prSet/>
      <dgm:spPr/>
      <dgm:t>
        <a:bodyPr/>
        <a:lstStyle/>
        <a:p>
          <a:endParaRPr lang="es-EC" sz="2200"/>
        </a:p>
      </dgm:t>
    </dgm:pt>
    <dgm:pt modelId="{E9D767BB-7421-412E-9E54-DBEFD7A3A993}">
      <dgm:prSet custT="1">
        <dgm:style>
          <a:lnRef idx="1">
            <a:schemeClr val="accent5"/>
          </a:lnRef>
          <a:fillRef idx="2">
            <a:schemeClr val="accent5"/>
          </a:fillRef>
          <a:effectRef idx="1">
            <a:schemeClr val="accent5"/>
          </a:effectRef>
          <a:fontRef idx="minor">
            <a:schemeClr val="dk1"/>
          </a:fontRef>
        </dgm:style>
      </dgm:prSet>
      <dgm:spPr/>
      <dgm:t>
        <a:bodyPr/>
        <a:lstStyle/>
        <a:p>
          <a:pPr algn="just" rtl="0"/>
          <a:r>
            <a:rPr lang="es-EC" sz="2200" dirty="0" smtClean="0"/>
            <a:t>Con las mediciones de campo donde el operador de vuelo califico el grado de comprensión de la voz al final de su procesamiento, se pudo demostrar, que el algoritmo </a:t>
          </a:r>
          <a:r>
            <a:rPr lang="es-EC" sz="2200" i="1" dirty="0" smtClean="0"/>
            <a:t>SAF </a:t>
          </a:r>
          <a:r>
            <a:rPr lang="es-EC" sz="2200" dirty="0" smtClean="0"/>
            <a:t>DFT </a:t>
          </a:r>
          <a:r>
            <a:rPr lang="es-EC" sz="2200" dirty="0" err="1" smtClean="0"/>
            <a:t>sobremuestreado</a:t>
          </a:r>
          <a:r>
            <a:rPr lang="es-EC" sz="2200" dirty="0" smtClean="0"/>
            <a:t> NLMS presenta una ligera ventaja de comprensión del audio con respecto a </a:t>
          </a:r>
          <a:r>
            <a:rPr lang="es-EC" sz="2200" i="1" dirty="0" smtClean="0"/>
            <a:t>SAF </a:t>
          </a:r>
          <a:r>
            <a:rPr lang="es-EC" sz="2200" dirty="0" smtClean="0"/>
            <a:t>DFT </a:t>
          </a:r>
          <a:r>
            <a:rPr lang="es-EC" sz="2200" dirty="0" err="1" smtClean="0"/>
            <a:t>sobremuestreado</a:t>
          </a:r>
          <a:r>
            <a:rPr lang="es-EC" sz="2200" dirty="0" smtClean="0"/>
            <a:t> LMS, especialmente cuando se divide a la señal en N=4 y N=8 bandas.</a:t>
          </a:r>
          <a:endParaRPr lang="es-EC" sz="2200" b="0" i="0" baseline="0" dirty="0"/>
        </a:p>
      </dgm:t>
    </dgm:pt>
    <dgm:pt modelId="{FA1FA535-6C77-48FD-BA58-69BF3C0F4109}" type="parTrans" cxnId="{D8CE28FA-3183-4EF1-A1B8-9439D55E4921}">
      <dgm:prSet/>
      <dgm:spPr/>
      <dgm:t>
        <a:bodyPr/>
        <a:lstStyle/>
        <a:p>
          <a:endParaRPr lang="es-EC" sz="2200"/>
        </a:p>
      </dgm:t>
    </dgm:pt>
    <dgm:pt modelId="{835BD29A-F893-43CF-A735-25CDDD39A309}" type="sibTrans" cxnId="{D8CE28FA-3183-4EF1-A1B8-9439D55E4921}">
      <dgm:prSet/>
      <dgm:spPr/>
      <dgm:t>
        <a:bodyPr/>
        <a:lstStyle/>
        <a:p>
          <a:endParaRPr lang="es-EC" sz="2200"/>
        </a:p>
      </dgm:t>
    </dgm:pt>
    <dgm:pt modelId="{92663201-197F-47D2-A418-7FC25EE17A3C}" type="pres">
      <dgm:prSet presAssocID="{684678FC-18C1-4243-B8D4-1AC0B6A2D676}" presName="linearFlow" presStyleCnt="0">
        <dgm:presLayoutVars>
          <dgm:dir/>
          <dgm:resizeHandles val="exact"/>
        </dgm:presLayoutVars>
      </dgm:prSet>
      <dgm:spPr/>
      <dgm:t>
        <a:bodyPr/>
        <a:lstStyle/>
        <a:p>
          <a:endParaRPr lang="es-EC"/>
        </a:p>
      </dgm:t>
    </dgm:pt>
    <dgm:pt modelId="{DB1DCDBB-05FE-40F4-96B9-E6059BE1B70D}" type="pres">
      <dgm:prSet presAssocID="{4C1237A8-CE51-4E13-9ACD-7ED9FE3B74BD}" presName="composite" presStyleCnt="0"/>
      <dgm:spPr/>
    </dgm:pt>
    <dgm:pt modelId="{B58A5083-D311-4597-B2EE-BDC2694C241B}" type="pres">
      <dgm:prSet presAssocID="{4C1237A8-CE51-4E13-9ACD-7ED9FE3B74BD}" presName="imgShp" presStyleLbl="fgImgPlace1" presStyleIdx="0" presStyleCnt="2" custScaleX="73501" custScaleY="69630" custLinFactNeighborX="-46951"/>
      <dgm:spPr>
        <a:blipFill rotWithShape="0">
          <a:blip xmlns:r="http://schemas.openxmlformats.org/officeDocument/2006/relationships" r:embed="rId1"/>
          <a:stretch>
            <a:fillRect/>
          </a:stretch>
        </a:blipFill>
      </dgm:spPr>
      <dgm:t>
        <a:bodyPr/>
        <a:lstStyle/>
        <a:p>
          <a:endParaRPr lang="es-EC"/>
        </a:p>
      </dgm:t>
    </dgm:pt>
    <dgm:pt modelId="{1B3ED376-AD02-4F55-9447-E8264D9E8C05}" type="pres">
      <dgm:prSet presAssocID="{4C1237A8-CE51-4E13-9ACD-7ED9FE3B74BD}" presName="txShp" presStyleLbl="node1" presStyleIdx="0" presStyleCnt="2" custScaleX="140217" custScaleY="75928">
        <dgm:presLayoutVars>
          <dgm:bulletEnabled val="1"/>
        </dgm:presLayoutVars>
      </dgm:prSet>
      <dgm:spPr/>
      <dgm:t>
        <a:bodyPr/>
        <a:lstStyle/>
        <a:p>
          <a:endParaRPr lang="es-EC"/>
        </a:p>
      </dgm:t>
    </dgm:pt>
    <dgm:pt modelId="{3AEFEF0B-D263-435B-95AF-F39E3293AF6F}" type="pres">
      <dgm:prSet presAssocID="{284D74E3-0DCE-4DE6-823F-369CE819F0BE}" presName="spacing" presStyleCnt="0"/>
      <dgm:spPr/>
    </dgm:pt>
    <dgm:pt modelId="{B509DEF4-C382-4ED2-95D5-7F4FB50D6C4C}" type="pres">
      <dgm:prSet presAssocID="{E9D767BB-7421-412E-9E54-DBEFD7A3A993}" presName="composite" presStyleCnt="0"/>
      <dgm:spPr/>
    </dgm:pt>
    <dgm:pt modelId="{73B7749E-B35D-4548-B132-8F7DA3277A9D}" type="pres">
      <dgm:prSet presAssocID="{E9D767BB-7421-412E-9E54-DBEFD7A3A993}" presName="imgShp" presStyleLbl="fgImgPlace1" presStyleIdx="1" presStyleCnt="2" custScaleX="78573" custScaleY="78726" custLinFactNeighborX="-18306" custLinFactNeighborY="-8111"/>
      <dgm:spPr>
        <a:blipFill rotWithShape="0">
          <a:blip xmlns:r="http://schemas.openxmlformats.org/officeDocument/2006/relationships" r:embed="rId2"/>
          <a:stretch>
            <a:fillRect/>
          </a:stretch>
        </a:blipFill>
      </dgm:spPr>
      <dgm:t>
        <a:bodyPr/>
        <a:lstStyle/>
        <a:p>
          <a:endParaRPr lang="es-EC"/>
        </a:p>
      </dgm:t>
    </dgm:pt>
    <dgm:pt modelId="{B1C2CD9B-FA05-4F94-B0D7-6B94150FE04A}" type="pres">
      <dgm:prSet presAssocID="{E9D767BB-7421-412E-9E54-DBEFD7A3A993}" presName="txShp" presStyleLbl="node1" presStyleIdx="1" presStyleCnt="2" custScaleX="140217" custLinFactNeighborY="-11012">
        <dgm:presLayoutVars>
          <dgm:bulletEnabled val="1"/>
        </dgm:presLayoutVars>
      </dgm:prSet>
      <dgm:spPr/>
      <dgm:t>
        <a:bodyPr/>
        <a:lstStyle/>
        <a:p>
          <a:endParaRPr lang="es-EC"/>
        </a:p>
      </dgm:t>
    </dgm:pt>
  </dgm:ptLst>
  <dgm:cxnLst>
    <dgm:cxn modelId="{D63365C7-13F2-42BC-9438-56129A7022F9}" srcId="{684678FC-18C1-4243-B8D4-1AC0B6A2D676}" destId="{4C1237A8-CE51-4E13-9ACD-7ED9FE3B74BD}" srcOrd="0" destOrd="0" parTransId="{52A2F6F6-8A80-47A9-887D-3DA4FAA6B5A3}" sibTransId="{284D74E3-0DCE-4DE6-823F-369CE819F0BE}"/>
    <dgm:cxn modelId="{D8CE28FA-3183-4EF1-A1B8-9439D55E4921}" srcId="{684678FC-18C1-4243-B8D4-1AC0B6A2D676}" destId="{E9D767BB-7421-412E-9E54-DBEFD7A3A993}" srcOrd="1" destOrd="0" parTransId="{FA1FA535-6C77-48FD-BA58-69BF3C0F4109}" sibTransId="{835BD29A-F893-43CF-A735-25CDDD39A309}"/>
    <dgm:cxn modelId="{D83ECC61-4BCA-465F-8528-4C8B04310B83}" type="presOf" srcId="{4C1237A8-CE51-4E13-9ACD-7ED9FE3B74BD}" destId="{1B3ED376-AD02-4F55-9447-E8264D9E8C05}" srcOrd="0" destOrd="0" presId="urn:microsoft.com/office/officeart/2005/8/layout/vList3#5"/>
    <dgm:cxn modelId="{B7C5753A-4468-488A-BADE-6CCE4E3B4CFB}" type="presOf" srcId="{E9D767BB-7421-412E-9E54-DBEFD7A3A993}" destId="{B1C2CD9B-FA05-4F94-B0D7-6B94150FE04A}" srcOrd="0" destOrd="0" presId="urn:microsoft.com/office/officeart/2005/8/layout/vList3#5"/>
    <dgm:cxn modelId="{166FBDC2-016C-4A20-BD23-18EE064BF55F}" type="presOf" srcId="{684678FC-18C1-4243-B8D4-1AC0B6A2D676}" destId="{92663201-197F-47D2-A418-7FC25EE17A3C}" srcOrd="0" destOrd="0" presId="urn:microsoft.com/office/officeart/2005/8/layout/vList3#5"/>
    <dgm:cxn modelId="{9C5173A6-0260-4D1F-8001-40435B6A6B4B}" type="presParOf" srcId="{92663201-197F-47D2-A418-7FC25EE17A3C}" destId="{DB1DCDBB-05FE-40F4-96B9-E6059BE1B70D}" srcOrd="0" destOrd="0" presId="urn:microsoft.com/office/officeart/2005/8/layout/vList3#5"/>
    <dgm:cxn modelId="{FE7DBDCC-E56B-4810-A986-BF7EA6D80CE9}" type="presParOf" srcId="{DB1DCDBB-05FE-40F4-96B9-E6059BE1B70D}" destId="{B58A5083-D311-4597-B2EE-BDC2694C241B}" srcOrd="0" destOrd="0" presId="urn:microsoft.com/office/officeart/2005/8/layout/vList3#5"/>
    <dgm:cxn modelId="{B9D0A8D3-3A70-42A0-BBAF-37514C45A989}" type="presParOf" srcId="{DB1DCDBB-05FE-40F4-96B9-E6059BE1B70D}" destId="{1B3ED376-AD02-4F55-9447-E8264D9E8C05}" srcOrd="1" destOrd="0" presId="urn:microsoft.com/office/officeart/2005/8/layout/vList3#5"/>
    <dgm:cxn modelId="{20F6B52A-E302-4ADE-A5ED-8C309AC920AE}" type="presParOf" srcId="{92663201-197F-47D2-A418-7FC25EE17A3C}" destId="{3AEFEF0B-D263-435B-95AF-F39E3293AF6F}" srcOrd="1" destOrd="0" presId="urn:microsoft.com/office/officeart/2005/8/layout/vList3#5"/>
    <dgm:cxn modelId="{5465E32E-84D0-4353-AF96-03466E87A225}" type="presParOf" srcId="{92663201-197F-47D2-A418-7FC25EE17A3C}" destId="{B509DEF4-C382-4ED2-95D5-7F4FB50D6C4C}" srcOrd="2" destOrd="0" presId="urn:microsoft.com/office/officeart/2005/8/layout/vList3#5"/>
    <dgm:cxn modelId="{D58679C4-7824-481A-BF53-6882A6BF28CA}" type="presParOf" srcId="{B509DEF4-C382-4ED2-95D5-7F4FB50D6C4C}" destId="{73B7749E-B35D-4548-B132-8F7DA3277A9D}" srcOrd="0" destOrd="0" presId="urn:microsoft.com/office/officeart/2005/8/layout/vList3#5"/>
    <dgm:cxn modelId="{B0F89354-2F57-4D6B-ACE7-9E39C5E885C1}" type="presParOf" srcId="{B509DEF4-C382-4ED2-95D5-7F4FB50D6C4C}" destId="{B1C2CD9B-FA05-4F94-B0D7-6B94150FE04A}" srcOrd="1"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1C329-0256-4826-916A-7CF92FC28E98}" type="doc">
      <dgm:prSet loTypeId="urn:microsoft.com/office/officeart/2005/8/layout/arrow2" loCatId="process" qsTypeId="urn:microsoft.com/office/officeart/2005/8/quickstyle/simple1" qsCatId="simple" csTypeId="urn:microsoft.com/office/officeart/2005/8/colors/accent0_1" csCatId="mainScheme" phldr="1"/>
      <dgm:spPr/>
    </dgm:pt>
    <dgm:pt modelId="{9F68EB3B-5325-4AA2-B65C-38CDCD380057}">
      <dgm:prSet phldrT="[Texto]" custT="1"/>
      <dgm:spPr/>
      <dgm:t>
        <a:bodyPr/>
        <a:lstStyle/>
        <a:p>
          <a:r>
            <a:rPr lang="es-EC" sz="2400" dirty="0" smtClean="0">
              <a:solidFill>
                <a:schemeClr val="accent1"/>
              </a:solidFill>
            </a:rPr>
            <a:t>Lugares Afectados</a:t>
          </a:r>
          <a:endParaRPr lang="es-EC" sz="2800" dirty="0">
            <a:solidFill>
              <a:schemeClr val="accent1"/>
            </a:solidFill>
          </a:endParaRPr>
        </a:p>
      </dgm:t>
    </dgm:pt>
    <dgm:pt modelId="{9E07F951-48A5-45EE-A883-F4757F2F79C0}" type="parTrans" cxnId="{02B8632D-0E66-4601-82EB-722F84A5F918}">
      <dgm:prSet/>
      <dgm:spPr/>
      <dgm:t>
        <a:bodyPr/>
        <a:lstStyle/>
        <a:p>
          <a:endParaRPr lang="es-EC"/>
        </a:p>
      </dgm:t>
    </dgm:pt>
    <dgm:pt modelId="{6F7D23F7-C4CD-4695-AC4F-16F7544430CD}" type="sibTrans" cxnId="{02B8632D-0E66-4601-82EB-722F84A5F918}">
      <dgm:prSet/>
      <dgm:spPr/>
      <dgm:t>
        <a:bodyPr/>
        <a:lstStyle/>
        <a:p>
          <a:endParaRPr lang="es-EC"/>
        </a:p>
      </dgm:t>
    </dgm:pt>
    <dgm:pt modelId="{3DE34367-B2F7-4B07-BD2D-898D45D47783}">
      <dgm:prSet phldrT="[Texto]" custT="1"/>
      <dgm:spPr/>
      <dgm:t>
        <a:bodyPr/>
        <a:lstStyle/>
        <a:p>
          <a:r>
            <a:rPr lang="es-EC" sz="2000" dirty="0" smtClean="0">
              <a:solidFill>
                <a:schemeClr val="accent1"/>
              </a:solidFill>
            </a:rPr>
            <a:t>Seguridad y Salud ocupacional</a:t>
          </a:r>
          <a:endParaRPr lang="es-EC" sz="2000" dirty="0">
            <a:solidFill>
              <a:schemeClr val="accent1"/>
            </a:solidFill>
          </a:endParaRPr>
        </a:p>
      </dgm:t>
    </dgm:pt>
    <dgm:pt modelId="{8F66BABC-3C62-4626-91D3-9268D0493F9A}" type="parTrans" cxnId="{A94C418C-03D6-440D-8838-2DDA6A5F1F61}">
      <dgm:prSet/>
      <dgm:spPr/>
      <dgm:t>
        <a:bodyPr/>
        <a:lstStyle/>
        <a:p>
          <a:endParaRPr lang="es-EC"/>
        </a:p>
      </dgm:t>
    </dgm:pt>
    <dgm:pt modelId="{568B6C85-2ED4-4F58-85FB-FB60356B96C0}" type="sibTrans" cxnId="{A94C418C-03D6-440D-8838-2DDA6A5F1F61}">
      <dgm:prSet/>
      <dgm:spPr/>
      <dgm:t>
        <a:bodyPr/>
        <a:lstStyle/>
        <a:p>
          <a:endParaRPr lang="es-EC"/>
        </a:p>
      </dgm:t>
    </dgm:pt>
    <dgm:pt modelId="{0E1FE8E6-D2C2-46FB-ABC4-2DABE2FF4062}">
      <dgm:prSet phldrT="[Texto]"/>
      <dgm:spPr/>
      <dgm:t>
        <a:bodyPr/>
        <a:lstStyle/>
        <a:p>
          <a:r>
            <a:rPr lang="es-EC" dirty="0" smtClean="0">
              <a:solidFill>
                <a:schemeClr val="accent1"/>
              </a:solidFill>
            </a:rPr>
            <a:t>Factores de riesgos</a:t>
          </a:r>
          <a:endParaRPr lang="es-EC" dirty="0">
            <a:solidFill>
              <a:schemeClr val="accent1"/>
            </a:solidFill>
          </a:endParaRPr>
        </a:p>
      </dgm:t>
    </dgm:pt>
    <dgm:pt modelId="{5CADEB22-2CB3-4236-AE3C-007024C16A26}" type="parTrans" cxnId="{62CA1FBD-169F-486C-82F1-A72C46B49147}">
      <dgm:prSet/>
      <dgm:spPr/>
      <dgm:t>
        <a:bodyPr/>
        <a:lstStyle/>
        <a:p>
          <a:endParaRPr lang="es-EC"/>
        </a:p>
      </dgm:t>
    </dgm:pt>
    <dgm:pt modelId="{A9044C24-D547-4C04-AE07-57A08E4FF43B}" type="sibTrans" cxnId="{62CA1FBD-169F-486C-82F1-A72C46B49147}">
      <dgm:prSet/>
      <dgm:spPr/>
      <dgm:t>
        <a:bodyPr/>
        <a:lstStyle/>
        <a:p>
          <a:endParaRPr lang="es-EC"/>
        </a:p>
      </dgm:t>
    </dgm:pt>
    <dgm:pt modelId="{4CEBEF97-4E86-42CC-87A1-FC914FF284E7}" type="pres">
      <dgm:prSet presAssocID="{CCC1C329-0256-4826-916A-7CF92FC28E98}" presName="arrowDiagram" presStyleCnt="0">
        <dgm:presLayoutVars>
          <dgm:chMax val="5"/>
          <dgm:dir/>
          <dgm:resizeHandles val="exact"/>
        </dgm:presLayoutVars>
      </dgm:prSet>
      <dgm:spPr/>
    </dgm:pt>
    <dgm:pt modelId="{BE3188BA-AA6D-4E06-A2D1-4D8138F0BCF0}" type="pres">
      <dgm:prSet presAssocID="{CCC1C329-0256-4826-916A-7CF92FC28E98}" presName="arrow" presStyleLbl="bgShp" presStyleIdx="0" presStyleCnt="1" custLinFactNeighborX="-3107" custLinFactNeighborY="-5055"/>
      <dgm:spPr>
        <a:solidFill>
          <a:schemeClr val="bg2">
            <a:lumMod val="75000"/>
            <a:alpha val="67000"/>
          </a:schemeClr>
        </a:solidFill>
      </dgm:spPr>
    </dgm:pt>
    <dgm:pt modelId="{BCAF3AE1-1686-4486-A85C-D4FDCC2BF38E}" type="pres">
      <dgm:prSet presAssocID="{CCC1C329-0256-4826-916A-7CF92FC28E98}" presName="arrowDiagram3" presStyleCnt="0"/>
      <dgm:spPr/>
    </dgm:pt>
    <dgm:pt modelId="{B2865F66-E8A1-4D14-9939-88ED2475D1B7}" type="pres">
      <dgm:prSet presAssocID="{9F68EB3B-5325-4AA2-B65C-38CDCD380057}" presName="bullet3a" presStyleLbl="node1" presStyleIdx="0" presStyleCnt="3"/>
      <dgm:spPr>
        <a:solidFill>
          <a:schemeClr val="accent1">
            <a:lumMod val="60000"/>
            <a:lumOff val="40000"/>
          </a:schemeClr>
        </a:solidFill>
      </dgm:spPr>
    </dgm:pt>
    <dgm:pt modelId="{36616524-4CEE-49F4-85DF-0FD35899DC7B}" type="pres">
      <dgm:prSet presAssocID="{9F68EB3B-5325-4AA2-B65C-38CDCD380057}" presName="textBox3a" presStyleLbl="revTx" presStyleIdx="0" presStyleCnt="3" custScaleX="106660" custScaleY="73918" custLinFactNeighborX="9150" custLinFactNeighborY="-5369">
        <dgm:presLayoutVars>
          <dgm:bulletEnabled val="1"/>
        </dgm:presLayoutVars>
      </dgm:prSet>
      <dgm:spPr/>
      <dgm:t>
        <a:bodyPr/>
        <a:lstStyle/>
        <a:p>
          <a:endParaRPr lang="es-EC"/>
        </a:p>
      </dgm:t>
    </dgm:pt>
    <dgm:pt modelId="{0996F867-B381-45F9-A84A-6E138E804CC0}" type="pres">
      <dgm:prSet presAssocID="{3DE34367-B2F7-4B07-BD2D-898D45D47783}" presName="bullet3b" presStyleLbl="node1" presStyleIdx="1" presStyleCnt="3"/>
      <dgm:spPr>
        <a:solidFill>
          <a:schemeClr val="accent5">
            <a:lumMod val="40000"/>
            <a:lumOff val="60000"/>
          </a:schemeClr>
        </a:solidFill>
      </dgm:spPr>
    </dgm:pt>
    <dgm:pt modelId="{30452D2C-FF58-4B65-9597-883031A701EA}" type="pres">
      <dgm:prSet presAssocID="{3DE34367-B2F7-4B07-BD2D-898D45D47783}" presName="textBox3b" presStyleLbl="revTx" presStyleIdx="1" presStyleCnt="3" custScaleX="114888" custScaleY="48962" custLinFactNeighborX="1687" custLinFactNeighborY="-14310">
        <dgm:presLayoutVars>
          <dgm:bulletEnabled val="1"/>
        </dgm:presLayoutVars>
      </dgm:prSet>
      <dgm:spPr/>
      <dgm:t>
        <a:bodyPr/>
        <a:lstStyle/>
        <a:p>
          <a:endParaRPr lang="es-EC"/>
        </a:p>
      </dgm:t>
    </dgm:pt>
    <dgm:pt modelId="{873309F7-267E-4F43-AF80-F3502D4B5C69}" type="pres">
      <dgm:prSet presAssocID="{0E1FE8E6-D2C2-46FB-ABC4-2DABE2FF4062}" presName="bullet3c" presStyleLbl="node1" presStyleIdx="2" presStyleCnt="3"/>
      <dgm:spPr>
        <a:solidFill>
          <a:schemeClr val="accent5"/>
        </a:solidFill>
      </dgm:spPr>
    </dgm:pt>
    <dgm:pt modelId="{466E59F5-8A36-408D-B5A9-6AAA785CB36D}" type="pres">
      <dgm:prSet presAssocID="{0E1FE8E6-D2C2-46FB-ABC4-2DABE2FF4062}" presName="textBox3c" presStyleLbl="revTx" presStyleIdx="2" presStyleCnt="3" custScaleY="62208" custLinFactNeighborX="-1462" custLinFactNeighborY="-7751">
        <dgm:presLayoutVars>
          <dgm:bulletEnabled val="1"/>
        </dgm:presLayoutVars>
      </dgm:prSet>
      <dgm:spPr/>
      <dgm:t>
        <a:bodyPr/>
        <a:lstStyle/>
        <a:p>
          <a:endParaRPr lang="es-EC"/>
        </a:p>
      </dgm:t>
    </dgm:pt>
  </dgm:ptLst>
  <dgm:cxnLst>
    <dgm:cxn modelId="{F3085F59-26FA-46C7-B595-66EAD401916E}" type="presOf" srcId="{9F68EB3B-5325-4AA2-B65C-38CDCD380057}" destId="{36616524-4CEE-49F4-85DF-0FD35899DC7B}" srcOrd="0" destOrd="0" presId="urn:microsoft.com/office/officeart/2005/8/layout/arrow2"/>
    <dgm:cxn modelId="{02B8632D-0E66-4601-82EB-722F84A5F918}" srcId="{CCC1C329-0256-4826-916A-7CF92FC28E98}" destId="{9F68EB3B-5325-4AA2-B65C-38CDCD380057}" srcOrd="0" destOrd="0" parTransId="{9E07F951-48A5-45EE-A883-F4757F2F79C0}" sibTransId="{6F7D23F7-C4CD-4695-AC4F-16F7544430CD}"/>
    <dgm:cxn modelId="{EE11CE7E-9345-4C70-B1C4-371558390309}" type="presOf" srcId="{3DE34367-B2F7-4B07-BD2D-898D45D47783}" destId="{30452D2C-FF58-4B65-9597-883031A701EA}" srcOrd="0" destOrd="0" presId="urn:microsoft.com/office/officeart/2005/8/layout/arrow2"/>
    <dgm:cxn modelId="{A94C418C-03D6-440D-8838-2DDA6A5F1F61}" srcId="{CCC1C329-0256-4826-916A-7CF92FC28E98}" destId="{3DE34367-B2F7-4B07-BD2D-898D45D47783}" srcOrd="1" destOrd="0" parTransId="{8F66BABC-3C62-4626-91D3-9268D0493F9A}" sibTransId="{568B6C85-2ED4-4F58-85FB-FB60356B96C0}"/>
    <dgm:cxn modelId="{4C21E3B0-D7DA-44D8-9A6A-43D1F69021FA}" type="presOf" srcId="{CCC1C329-0256-4826-916A-7CF92FC28E98}" destId="{4CEBEF97-4E86-42CC-87A1-FC914FF284E7}" srcOrd="0" destOrd="0" presId="urn:microsoft.com/office/officeart/2005/8/layout/arrow2"/>
    <dgm:cxn modelId="{62CA1FBD-169F-486C-82F1-A72C46B49147}" srcId="{CCC1C329-0256-4826-916A-7CF92FC28E98}" destId="{0E1FE8E6-D2C2-46FB-ABC4-2DABE2FF4062}" srcOrd="2" destOrd="0" parTransId="{5CADEB22-2CB3-4236-AE3C-007024C16A26}" sibTransId="{A9044C24-D547-4C04-AE07-57A08E4FF43B}"/>
    <dgm:cxn modelId="{5C7B17F4-4CC6-48B1-884C-0105B4DFE60C}" type="presOf" srcId="{0E1FE8E6-D2C2-46FB-ABC4-2DABE2FF4062}" destId="{466E59F5-8A36-408D-B5A9-6AAA785CB36D}" srcOrd="0" destOrd="0" presId="urn:microsoft.com/office/officeart/2005/8/layout/arrow2"/>
    <dgm:cxn modelId="{CDCE7C93-99AA-4909-AEF9-6239BB0D83B9}" type="presParOf" srcId="{4CEBEF97-4E86-42CC-87A1-FC914FF284E7}" destId="{BE3188BA-AA6D-4E06-A2D1-4D8138F0BCF0}" srcOrd="0" destOrd="0" presId="urn:microsoft.com/office/officeart/2005/8/layout/arrow2"/>
    <dgm:cxn modelId="{52725D55-5F05-47D6-BEA2-1194C79AF9E6}" type="presParOf" srcId="{4CEBEF97-4E86-42CC-87A1-FC914FF284E7}" destId="{BCAF3AE1-1686-4486-A85C-D4FDCC2BF38E}" srcOrd="1" destOrd="0" presId="urn:microsoft.com/office/officeart/2005/8/layout/arrow2"/>
    <dgm:cxn modelId="{778535AF-A74D-48A0-BB89-C7A823A07457}" type="presParOf" srcId="{BCAF3AE1-1686-4486-A85C-D4FDCC2BF38E}" destId="{B2865F66-E8A1-4D14-9939-88ED2475D1B7}" srcOrd="0" destOrd="0" presId="urn:microsoft.com/office/officeart/2005/8/layout/arrow2"/>
    <dgm:cxn modelId="{BF396EEB-D22E-4112-985D-D2B89698F0EC}" type="presParOf" srcId="{BCAF3AE1-1686-4486-A85C-D4FDCC2BF38E}" destId="{36616524-4CEE-49F4-85DF-0FD35899DC7B}" srcOrd="1" destOrd="0" presId="urn:microsoft.com/office/officeart/2005/8/layout/arrow2"/>
    <dgm:cxn modelId="{25BD181C-4B98-4BDF-BA8B-A119D84ED032}" type="presParOf" srcId="{BCAF3AE1-1686-4486-A85C-D4FDCC2BF38E}" destId="{0996F867-B381-45F9-A84A-6E138E804CC0}" srcOrd="2" destOrd="0" presId="urn:microsoft.com/office/officeart/2005/8/layout/arrow2"/>
    <dgm:cxn modelId="{F5581335-68D5-4175-99D3-7AB4450B3C98}" type="presParOf" srcId="{BCAF3AE1-1686-4486-A85C-D4FDCC2BF38E}" destId="{30452D2C-FF58-4B65-9597-883031A701EA}" srcOrd="3" destOrd="0" presId="urn:microsoft.com/office/officeart/2005/8/layout/arrow2"/>
    <dgm:cxn modelId="{4110A82E-3456-4D7F-A5DB-473A49258163}" type="presParOf" srcId="{BCAF3AE1-1686-4486-A85C-D4FDCC2BF38E}" destId="{873309F7-267E-4F43-AF80-F3502D4B5C69}" srcOrd="4" destOrd="0" presId="urn:microsoft.com/office/officeart/2005/8/layout/arrow2"/>
    <dgm:cxn modelId="{1E1AF63A-8313-4CC7-B2F0-B5D40D49B0AA}" type="presParOf" srcId="{BCAF3AE1-1686-4486-A85C-D4FDCC2BF38E}" destId="{466E59F5-8A36-408D-B5A9-6AAA785CB36D}"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43322E84-0E8C-4AB8-BB0A-261F9EE3572C}"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es-EC"/>
        </a:p>
      </dgm:t>
    </dgm:pt>
    <dgm:pt modelId="{1D812322-B40E-44C2-B532-90ED55DE9001}">
      <dgm:prSet custT="1">
        <dgm:style>
          <a:lnRef idx="1">
            <a:schemeClr val="accent4"/>
          </a:lnRef>
          <a:fillRef idx="2">
            <a:schemeClr val="accent4"/>
          </a:fillRef>
          <a:effectRef idx="1">
            <a:schemeClr val="accent4"/>
          </a:effectRef>
          <a:fontRef idx="minor">
            <a:schemeClr val="dk1"/>
          </a:fontRef>
        </dgm:style>
      </dgm:prSet>
      <dgm:spPr/>
      <dgm:t>
        <a:bodyPr/>
        <a:lstStyle/>
        <a:p>
          <a:pPr algn="just" rtl="0"/>
          <a:r>
            <a:rPr lang="es-EC" sz="2200" dirty="0" smtClean="0">
              <a:solidFill>
                <a:schemeClr val="bg1"/>
              </a:solidFill>
            </a:rPr>
            <a:t>La medición de distorsión espectral </a:t>
          </a:r>
          <a:r>
            <a:rPr lang="es-EC" sz="2200" dirty="0" err="1" smtClean="0">
              <a:solidFill>
                <a:schemeClr val="bg1"/>
              </a:solidFill>
            </a:rPr>
            <a:t>mbsd.m</a:t>
          </a:r>
          <a:r>
            <a:rPr lang="es-EC" sz="2200" dirty="0" smtClean="0">
              <a:solidFill>
                <a:schemeClr val="bg1"/>
              </a:solidFill>
            </a:rPr>
            <a:t> permitió demostrar cuantitativamente la ganancia en dB del algoritmo </a:t>
          </a:r>
          <a:r>
            <a:rPr lang="es-EC" sz="2200" i="1" dirty="0" smtClean="0">
              <a:solidFill>
                <a:schemeClr val="bg1"/>
              </a:solidFill>
            </a:rPr>
            <a:t>SAF </a:t>
          </a:r>
          <a:r>
            <a:rPr lang="es-EC" sz="2200" dirty="0" smtClean="0">
              <a:solidFill>
                <a:schemeClr val="bg1"/>
              </a:solidFill>
            </a:rPr>
            <a:t>DFT </a:t>
          </a:r>
          <a:r>
            <a:rPr lang="es-EC" sz="2200" dirty="0" err="1" smtClean="0">
              <a:solidFill>
                <a:schemeClr val="bg1"/>
              </a:solidFill>
            </a:rPr>
            <a:t>sobremuestreado</a:t>
          </a:r>
          <a:r>
            <a:rPr lang="es-EC" sz="2200" dirty="0" smtClean="0">
              <a:solidFill>
                <a:schemeClr val="bg1"/>
              </a:solidFill>
            </a:rPr>
            <a:t> NLMS con respecto a </a:t>
          </a:r>
          <a:r>
            <a:rPr lang="es-EC" sz="2200" i="1" dirty="0" smtClean="0">
              <a:solidFill>
                <a:schemeClr val="bg1"/>
              </a:solidFill>
            </a:rPr>
            <a:t>SAF </a:t>
          </a:r>
          <a:r>
            <a:rPr lang="es-EC" sz="2200" dirty="0" smtClean="0">
              <a:solidFill>
                <a:schemeClr val="bg1"/>
              </a:solidFill>
            </a:rPr>
            <a:t>DFT </a:t>
          </a:r>
          <a:r>
            <a:rPr lang="es-EC" sz="2200" dirty="0" err="1" smtClean="0">
              <a:solidFill>
                <a:schemeClr val="bg1"/>
              </a:solidFill>
            </a:rPr>
            <a:t>sobremuestreado</a:t>
          </a:r>
          <a:r>
            <a:rPr lang="es-EC" sz="2200" dirty="0" smtClean="0">
              <a:solidFill>
                <a:schemeClr val="bg1"/>
              </a:solidFill>
            </a:rPr>
            <a:t> LMS, por tal motivo se recomienda utilizar el algoritmo </a:t>
          </a:r>
          <a:r>
            <a:rPr lang="es-EC" sz="2200" i="1" dirty="0" smtClean="0">
              <a:solidFill>
                <a:schemeClr val="bg1"/>
              </a:solidFill>
            </a:rPr>
            <a:t>SAF</a:t>
          </a:r>
          <a:r>
            <a:rPr lang="es-EC" sz="2200" dirty="0" smtClean="0">
              <a:solidFill>
                <a:schemeClr val="bg1"/>
              </a:solidFill>
            </a:rPr>
            <a:t> con el algoritmo NLMS con una división N=4 bandas.</a:t>
          </a:r>
          <a:endParaRPr lang="es-EC" sz="2200" b="0" i="0" baseline="0" dirty="0">
            <a:solidFill>
              <a:schemeClr val="bg1"/>
            </a:solidFill>
          </a:endParaRPr>
        </a:p>
      </dgm:t>
    </dgm:pt>
    <dgm:pt modelId="{A7F64BB6-F28C-410D-8E78-D6C6956CA95F}" type="parTrans" cxnId="{B3D0B38B-E468-434D-A727-FC0DC28F4CE2}">
      <dgm:prSet/>
      <dgm:spPr/>
      <dgm:t>
        <a:bodyPr/>
        <a:lstStyle/>
        <a:p>
          <a:endParaRPr lang="es-EC" sz="2200"/>
        </a:p>
      </dgm:t>
    </dgm:pt>
    <dgm:pt modelId="{B240CBC3-DE20-4599-AC2E-DA2FED63EA15}" type="sibTrans" cxnId="{B3D0B38B-E468-434D-A727-FC0DC28F4CE2}">
      <dgm:prSet/>
      <dgm:spPr/>
      <dgm:t>
        <a:bodyPr/>
        <a:lstStyle/>
        <a:p>
          <a:endParaRPr lang="es-EC" sz="2200"/>
        </a:p>
      </dgm:t>
    </dgm:pt>
    <dgm:pt modelId="{58A44262-70C5-4C1E-888C-C71EC6E35BBC}">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s-EC" sz="2200" dirty="0" smtClean="0"/>
            <a:t>Para conocer el buen desempeño del algoritmo, se recomienda hacer la evaluación en el entorno laboral, su implementación en un DSP (</a:t>
          </a:r>
          <a:r>
            <a:rPr lang="es-EC" sz="2200" i="1" dirty="0" smtClean="0"/>
            <a:t>Digital </a:t>
          </a:r>
          <a:r>
            <a:rPr lang="es-EC" sz="2200" i="1" dirty="0" err="1" smtClean="0"/>
            <a:t>Signal</a:t>
          </a:r>
          <a:r>
            <a:rPr lang="es-EC" sz="2200" i="1" dirty="0" smtClean="0"/>
            <a:t> </a:t>
          </a:r>
          <a:r>
            <a:rPr lang="es-EC" sz="2200" i="1" dirty="0" err="1" smtClean="0"/>
            <a:t>Processor</a:t>
          </a:r>
          <a:r>
            <a:rPr lang="es-EC" sz="2200" dirty="0" smtClean="0"/>
            <a:t>), FPGA (</a:t>
          </a:r>
          <a:r>
            <a:rPr lang="es-EC" sz="2200" i="1" dirty="0" smtClean="0"/>
            <a:t>Field </a:t>
          </a:r>
          <a:r>
            <a:rPr lang="es-EC" sz="2200" i="1" dirty="0" err="1" smtClean="0"/>
            <a:t>Programmable</a:t>
          </a:r>
          <a:r>
            <a:rPr lang="es-EC" sz="2200" i="1" dirty="0" smtClean="0"/>
            <a:t> </a:t>
          </a:r>
          <a:r>
            <a:rPr lang="es-EC" sz="2200" i="1" dirty="0" err="1" smtClean="0"/>
            <a:t>gate</a:t>
          </a:r>
          <a:r>
            <a:rPr lang="es-EC" sz="2200" i="1" dirty="0" smtClean="0"/>
            <a:t> </a:t>
          </a:r>
          <a:r>
            <a:rPr lang="es-EC" sz="2200" i="1" dirty="0" err="1" smtClean="0"/>
            <a:t>array</a:t>
          </a:r>
          <a:r>
            <a:rPr lang="es-EC" sz="2200" dirty="0" smtClean="0"/>
            <a:t>) o VLSI (</a:t>
          </a:r>
          <a:r>
            <a:rPr lang="es-EC" sz="2200" i="1" dirty="0" err="1" smtClean="0"/>
            <a:t>Very</a:t>
          </a:r>
          <a:r>
            <a:rPr lang="es-EC" sz="2200" i="1" dirty="0" smtClean="0"/>
            <a:t> </a:t>
          </a:r>
          <a:r>
            <a:rPr lang="es-EC" sz="2200" i="1" dirty="0" err="1" smtClean="0"/>
            <a:t>large</a:t>
          </a:r>
          <a:r>
            <a:rPr lang="es-EC" sz="2200" i="1" dirty="0" smtClean="0"/>
            <a:t> </a:t>
          </a:r>
          <a:r>
            <a:rPr lang="es-EC" sz="2200" i="1" dirty="0" err="1" smtClean="0"/>
            <a:t>scale</a:t>
          </a:r>
          <a:r>
            <a:rPr lang="es-EC" sz="2200" i="1" dirty="0" smtClean="0"/>
            <a:t> </a:t>
          </a:r>
          <a:r>
            <a:rPr lang="es-EC" sz="2200" i="1" dirty="0" err="1" smtClean="0"/>
            <a:t>integration</a:t>
          </a:r>
          <a:r>
            <a:rPr lang="es-EC" sz="2200" dirty="0" smtClean="0"/>
            <a:t>) validarán los resultados obtenidos en cada simulación.</a:t>
          </a:r>
          <a:endParaRPr lang="es-EC" sz="2200" b="0" i="0" baseline="0" dirty="0"/>
        </a:p>
      </dgm:t>
    </dgm:pt>
    <dgm:pt modelId="{F583D961-9D1F-40B4-85C2-84CBD00AFCFE}" type="parTrans" cxnId="{7D1CC570-2227-4462-9404-FF9EA9953AA1}">
      <dgm:prSet/>
      <dgm:spPr/>
      <dgm:t>
        <a:bodyPr/>
        <a:lstStyle/>
        <a:p>
          <a:endParaRPr lang="es-EC" sz="2200"/>
        </a:p>
      </dgm:t>
    </dgm:pt>
    <dgm:pt modelId="{18A71D98-A598-4C63-90F6-A393879626A6}" type="sibTrans" cxnId="{7D1CC570-2227-4462-9404-FF9EA9953AA1}">
      <dgm:prSet/>
      <dgm:spPr/>
      <dgm:t>
        <a:bodyPr/>
        <a:lstStyle/>
        <a:p>
          <a:endParaRPr lang="es-EC" sz="2200"/>
        </a:p>
      </dgm:t>
    </dgm:pt>
    <dgm:pt modelId="{06B6CA5F-876D-4B16-B761-231DA150369D}" type="pres">
      <dgm:prSet presAssocID="{43322E84-0E8C-4AB8-BB0A-261F9EE3572C}" presName="linearFlow" presStyleCnt="0">
        <dgm:presLayoutVars>
          <dgm:dir/>
          <dgm:resizeHandles val="exact"/>
        </dgm:presLayoutVars>
      </dgm:prSet>
      <dgm:spPr/>
      <dgm:t>
        <a:bodyPr/>
        <a:lstStyle/>
        <a:p>
          <a:endParaRPr lang="es-EC"/>
        </a:p>
      </dgm:t>
    </dgm:pt>
    <dgm:pt modelId="{1B52E1F0-899D-40AB-85E4-78D9140AFB7C}" type="pres">
      <dgm:prSet presAssocID="{1D812322-B40E-44C2-B532-90ED55DE9001}" presName="composite" presStyleCnt="0"/>
      <dgm:spPr/>
    </dgm:pt>
    <dgm:pt modelId="{F9167529-E830-449B-80AE-755D4C69DD36}" type="pres">
      <dgm:prSet presAssocID="{1D812322-B40E-44C2-B532-90ED55DE9001}" presName="imgShp" presStyleLbl="fgImgPlace1" presStyleIdx="0" presStyleCnt="2" custScaleX="79153" custScaleY="83751" custLinFactNeighborX="-28444"/>
      <dgm:spPr>
        <a:blipFill>
          <a:blip xmlns:r="http://schemas.openxmlformats.org/officeDocument/2006/relationships" r:embed="rId1"/>
          <a:stretch>
            <a:fillRect/>
          </a:stretch>
        </a:blipFill>
      </dgm:spPr>
      <dgm:t>
        <a:bodyPr/>
        <a:lstStyle/>
        <a:p>
          <a:endParaRPr lang="es-EC"/>
        </a:p>
      </dgm:t>
    </dgm:pt>
    <dgm:pt modelId="{346F8376-5900-4A2D-A3B2-0055EAC45C64}" type="pres">
      <dgm:prSet presAssocID="{1D812322-B40E-44C2-B532-90ED55DE9001}" presName="txShp" presStyleLbl="node1" presStyleIdx="0" presStyleCnt="2" custScaleX="135962">
        <dgm:presLayoutVars>
          <dgm:bulletEnabled val="1"/>
        </dgm:presLayoutVars>
      </dgm:prSet>
      <dgm:spPr/>
      <dgm:t>
        <a:bodyPr/>
        <a:lstStyle/>
        <a:p>
          <a:endParaRPr lang="es-EC"/>
        </a:p>
      </dgm:t>
    </dgm:pt>
    <dgm:pt modelId="{2DDDCAFA-C8F0-4ABE-A53E-45537AF1F3B1}" type="pres">
      <dgm:prSet presAssocID="{B240CBC3-DE20-4599-AC2E-DA2FED63EA15}" presName="spacing" presStyleCnt="0"/>
      <dgm:spPr/>
    </dgm:pt>
    <dgm:pt modelId="{322D3E6B-5392-41BB-A61F-FD2C622E33DF}" type="pres">
      <dgm:prSet presAssocID="{58A44262-70C5-4C1E-888C-C71EC6E35BBC}" presName="composite" presStyleCnt="0"/>
      <dgm:spPr/>
    </dgm:pt>
    <dgm:pt modelId="{21CADA47-AA34-4EFC-A748-01D8E01C194D}" type="pres">
      <dgm:prSet presAssocID="{58A44262-70C5-4C1E-888C-C71EC6E35BBC}" presName="imgShp" presStyleLbl="fgImgPlace1" presStyleIdx="1" presStyleCnt="2" custScaleX="86661" custScaleY="80558" custLinFactNeighborX="-39455"/>
      <dgm:spPr>
        <a:blipFill rotWithShape="0">
          <a:blip xmlns:r="http://schemas.openxmlformats.org/officeDocument/2006/relationships" r:embed="rId2"/>
          <a:stretch>
            <a:fillRect/>
          </a:stretch>
        </a:blipFill>
      </dgm:spPr>
      <dgm:t>
        <a:bodyPr/>
        <a:lstStyle/>
        <a:p>
          <a:endParaRPr lang="es-EC"/>
        </a:p>
      </dgm:t>
    </dgm:pt>
    <dgm:pt modelId="{4DE553E8-2199-4008-9E27-D3848C53DF5C}" type="pres">
      <dgm:prSet presAssocID="{58A44262-70C5-4C1E-888C-C71EC6E35BBC}" presName="txShp" presStyleLbl="node1" presStyleIdx="1" presStyleCnt="2" custScaleX="135962" custLinFactNeighborY="1372">
        <dgm:presLayoutVars>
          <dgm:bulletEnabled val="1"/>
        </dgm:presLayoutVars>
      </dgm:prSet>
      <dgm:spPr/>
      <dgm:t>
        <a:bodyPr/>
        <a:lstStyle/>
        <a:p>
          <a:endParaRPr lang="es-EC"/>
        </a:p>
      </dgm:t>
    </dgm:pt>
  </dgm:ptLst>
  <dgm:cxnLst>
    <dgm:cxn modelId="{7D1CC570-2227-4462-9404-FF9EA9953AA1}" srcId="{43322E84-0E8C-4AB8-BB0A-261F9EE3572C}" destId="{58A44262-70C5-4C1E-888C-C71EC6E35BBC}" srcOrd="1" destOrd="0" parTransId="{F583D961-9D1F-40B4-85C2-84CBD00AFCFE}" sibTransId="{18A71D98-A598-4C63-90F6-A393879626A6}"/>
    <dgm:cxn modelId="{B3D0B38B-E468-434D-A727-FC0DC28F4CE2}" srcId="{43322E84-0E8C-4AB8-BB0A-261F9EE3572C}" destId="{1D812322-B40E-44C2-B532-90ED55DE9001}" srcOrd="0" destOrd="0" parTransId="{A7F64BB6-F28C-410D-8E78-D6C6956CA95F}" sibTransId="{B240CBC3-DE20-4599-AC2E-DA2FED63EA15}"/>
    <dgm:cxn modelId="{CCD0AEDF-7D1B-4E67-9AA5-01AAA15248EE}" type="presOf" srcId="{1D812322-B40E-44C2-B532-90ED55DE9001}" destId="{346F8376-5900-4A2D-A3B2-0055EAC45C64}" srcOrd="0" destOrd="0" presId="urn:microsoft.com/office/officeart/2005/8/layout/vList3#6"/>
    <dgm:cxn modelId="{84A8E4B8-2C74-4802-B02F-2D7A1FD0E360}" type="presOf" srcId="{43322E84-0E8C-4AB8-BB0A-261F9EE3572C}" destId="{06B6CA5F-876D-4B16-B761-231DA150369D}" srcOrd="0" destOrd="0" presId="urn:microsoft.com/office/officeart/2005/8/layout/vList3#6"/>
    <dgm:cxn modelId="{FCB110D4-6F4D-428D-BA5A-C75564A6E2A1}" type="presOf" srcId="{58A44262-70C5-4C1E-888C-C71EC6E35BBC}" destId="{4DE553E8-2199-4008-9E27-D3848C53DF5C}" srcOrd="0" destOrd="0" presId="urn:microsoft.com/office/officeart/2005/8/layout/vList3#6"/>
    <dgm:cxn modelId="{57B865EE-4634-42EE-9328-ED8B4ECBCB87}" type="presParOf" srcId="{06B6CA5F-876D-4B16-B761-231DA150369D}" destId="{1B52E1F0-899D-40AB-85E4-78D9140AFB7C}" srcOrd="0" destOrd="0" presId="urn:microsoft.com/office/officeart/2005/8/layout/vList3#6"/>
    <dgm:cxn modelId="{FABED39C-2E41-4359-B2F9-8B91823A26DF}" type="presParOf" srcId="{1B52E1F0-899D-40AB-85E4-78D9140AFB7C}" destId="{F9167529-E830-449B-80AE-755D4C69DD36}" srcOrd="0" destOrd="0" presId="urn:microsoft.com/office/officeart/2005/8/layout/vList3#6"/>
    <dgm:cxn modelId="{475CAB62-1FB1-496C-A042-A54C59B0F066}" type="presParOf" srcId="{1B52E1F0-899D-40AB-85E4-78D9140AFB7C}" destId="{346F8376-5900-4A2D-A3B2-0055EAC45C64}" srcOrd="1" destOrd="0" presId="urn:microsoft.com/office/officeart/2005/8/layout/vList3#6"/>
    <dgm:cxn modelId="{0F709BDC-03A1-4944-88B6-7C51FA410EBA}" type="presParOf" srcId="{06B6CA5F-876D-4B16-B761-231DA150369D}" destId="{2DDDCAFA-C8F0-4ABE-A53E-45537AF1F3B1}" srcOrd="1" destOrd="0" presId="urn:microsoft.com/office/officeart/2005/8/layout/vList3#6"/>
    <dgm:cxn modelId="{6D4E7465-957A-4851-BB07-E00D6A0DEFCB}" type="presParOf" srcId="{06B6CA5F-876D-4B16-B761-231DA150369D}" destId="{322D3E6B-5392-41BB-A61F-FD2C622E33DF}" srcOrd="2" destOrd="0" presId="urn:microsoft.com/office/officeart/2005/8/layout/vList3#6"/>
    <dgm:cxn modelId="{474942EC-CF9A-40D5-A4FF-2F17D31DD0C5}" type="presParOf" srcId="{322D3E6B-5392-41BB-A61F-FD2C622E33DF}" destId="{21CADA47-AA34-4EFC-A748-01D8E01C194D}" srcOrd="0" destOrd="0" presId="urn:microsoft.com/office/officeart/2005/8/layout/vList3#6"/>
    <dgm:cxn modelId="{C25A0459-442B-473D-AA30-84A8A6E00133}" type="presParOf" srcId="{322D3E6B-5392-41BB-A61F-FD2C622E33DF}" destId="{4DE553E8-2199-4008-9E27-D3848C53DF5C}" srcOrd="1"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3BE8E-1AA3-435B-BB46-FA0AC803D171}" type="doc">
      <dgm:prSet loTypeId="urn:microsoft.com/office/officeart/2005/8/layout/cycle6" loCatId="cycle" qsTypeId="urn:microsoft.com/office/officeart/2005/8/quickstyle/3d2" qsCatId="3D" csTypeId="urn:microsoft.com/office/officeart/2005/8/colors/colorful4" csCatId="colorful" phldr="1"/>
      <dgm:spPr/>
      <dgm:t>
        <a:bodyPr/>
        <a:lstStyle/>
        <a:p>
          <a:endParaRPr lang="es-ES"/>
        </a:p>
      </dgm:t>
    </dgm:pt>
    <dgm:pt modelId="{AC10E89B-698F-4114-8AAF-0A8C56BBD8F6}">
      <dgm:prSet phldrT="[Texto]" custT="1"/>
      <dgm:spPr/>
      <dgm:t>
        <a:bodyPr/>
        <a:lstStyle/>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Constitución Política del Ecuador</a:t>
          </a:r>
        </a:p>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Art. 326 lit5</a:t>
          </a:r>
          <a:endParaRPr lang="es-ES" sz="2000" dirty="0">
            <a:solidFill>
              <a:srgbClr val="000000"/>
            </a:solidFill>
            <a:latin typeface="Arial" pitchFamily="34" charset="0"/>
            <a:cs typeface="Arial" pitchFamily="34" charset="0"/>
          </a:endParaRPr>
        </a:p>
      </dgm:t>
    </dgm:pt>
    <dgm:pt modelId="{A8C9CE93-5352-4CF2-AA3C-65964C613B1A}" type="parTrans" cxnId="{1A075150-ADD0-4A8F-A579-1D9F72194371}">
      <dgm:prSet/>
      <dgm:spPr/>
      <dgm:t>
        <a:bodyPr/>
        <a:lstStyle/>
        <a:p>
          <a:pPr algn="just"/>
          <a:endParaRPr lang="es-ES" sz="1400">
            <a:solidFill>
              <a:srgbClr val="000000"/>
            </a:solidFill>
            <a:latin typeface="Arial" pitchFamily="34" charset="0"/>
            <a:cs typeface="Arial" pitchFamily="34" charset="0"/>
          </a:endParaRPr>
        </a:p>
      </dgm:t>
    </dgm:pt>
    <dgm:pt modelId="{ECBC3D5F-CC36-4227-9316-9E5BC2374101}" type="sibTrans" cxnId="{1A075150-ADD0-4A8F-A579-1D9F72194371}">
      <dgm:prSet/>
      <dgm:spPr/>
      <dgm:t>
        <a:bodyPr/>
        <a:lstStyle/>
        <a:p>
          <a:pPr algn="just"/>
          <a:endParaRPr lang="es-ES" sz="1400">
            <a:solidFill>
              <a:srgbClr val="000000"/>
            </a:solidFill>
            <a:latin typeface="Arial" pitchFamily="34" charset="0"/>
            <a:cs typeface="Arial" pitchFamily="34" charset="0"/>
          </a:endParaRPr>
        </a:p>
      </dgm:t>
    </dgm:pt>
    <dgm:pt modelId="{A2420326-DB5E-464B-B310-64B354DDBC0D}">
      <dgm:prSet custT="1"/>
      <dgm:spPr/>
      <dgm:t>
        <a:bodyPr/>
        <a:lstStyle/>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Reglamento General del Seguro de riegos del trabajo.     Resolución 741</a:t>
          </a:r>
          <a:endParaRPr lang="es-ES" sz="20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dgm:t>
    </dgm:pt>
    <dgm:pt modelId="{6CBB64C0-52A0-41E9-9464-F34846E8A1B3}" type="parTrans" cxnId="{6C4CE36B-3E91-4628-ADFA-6CD0AE416BD4}">
      <dgm:prSet/>
      <dgm:spPr/>
      <dgm:t>
        <a:bodyPr/>
        <a:lstStyle/>
        <a:p>
          <a:pPr algn="just"/>
          <a:endParaRPr lang="es-ES" sz="1400">
            <a:solidFill>
              <a:srgbClr val="000000"/>
            </a:solidFill>
            <a:latin typeface="Arial" pitchFamily="34" charset="0"/>
            <a:cs typeface="Arial" pitchFamily="34" charset="0"/>
          </a:endParaRPr>
        </a:p>
      </dgm:t>
    </dgm:pt>
    <dgm:pt modelId="{7EB815E0-F9D8-4035-BB0D-BB0384106022}" type="sibTrans" cxnId="{6C4CE36B-3E91-4628-ADFA-6CD0AE416BD4}">
      <dgm:prSet/>
      <dgm:spPr/>
      <dgm:t>
        <a:bodyPr/>
        <a:lstStyle/>
        <a:p>
          <a:pPr algn="just"/>
          <a:endParaRPr lang="es-ES" sz="1400">
            <a:solidFill>
              <a:srgbClr val="000000"/>
            </a:solidFill>
            <a:latin typeface="Arial" pitchFamily="34" charset="0"/>
            <a:cs typeface="Arial" pitchFamily="34" charset="0"/>
          </a:endParaRPr>
        </a:p>
      </dgm:t>
    </dgm:pt>
    <dgm:pt modelId="{60AA5F3F-A4F0-4968-9FAF-E392FB13FC5E}">
      <dgm:prSet custT="1"/>
      <dgm:spPr/>
      <dgm:t>
        <a:bodyPr/>
        <a:lstStyle/>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Ley orgánica de Salud Pública (N° 2006-67)</a:t>
          </a:r>
          <a:endParaRPr lang="es-ES" sz="2000" dirty="0">
            <a:solidFill>
              <a:srgbClr val="000000"/>
            </a:solidFill>
            <a:latin typeface="Arial" pitchFamily="34" charset="0"/>
            <a:cs typeface="Arial" pitchFamily="34" charset="0"/>
          </a:endParaRPr>
        </a:p>
      </dgm:t>
    </dgm:pt>
    <dgm:pt modelId="{2977E9EF-7654-4F26-B189-29BB44FD8C55}" type="parTrans" cxnId="{F5202836-4620-46BC-BCB6-240B2E4D5E19}">
      <dgm:prSet/>
      <dgm:spPr/>
      <dgm:t>
        <a:bodyPr/>
        <a:lstStyle/>
        <a:p>
          <a:pPr algn="just"/>
          <a:endParaRPr lang="es-ES" sz="1400">
            <a:solidFill>
              <a:srgbClr val="000000"/>
            </a:solidFill>
            <a:latin typeface="Arial" pitchFamily="34" charset="0"/>
            <a:cs typeface="Arial" pitchFamily="34" charset="0"/>
          </a:endParaRPr>
        </a:p>
      </dgm:t>
    </dgm:pt>
    <dgm:pt modelId="{2C7B7FC2-3028-4E52-B78E-AE0DC031005D}" type="sibTrans" cxnId="{F5202836-4620-46BC-BCB6-240B2E4D5E19}">
      <dgm:prSet/>
      <dgm:spPr/>
      <dgm:t>
        <a:bodyPr/>
        <a:lstStyle/>
        <a:p>
          <a:pPr algn="just"/>
          <a:endParaRPr lang="es-ES" sz="1400">
            <a:solidFill>
              <a:srgbClr val="000000"/>
            </a:solidFill>
            <a:latin typeface="Arial" pitchFamily="34" charset="0"/>
            <a:cs typeface="Arial" pitchFamily="34" charset="0"/>
          </a:endParaRPr>
        </a:p>
      </dgm:t>
    </dgm:pt>
    <dgm:pt modelId="{725AE750-5FC8-46ED-BB7B-9085BE11419B}">
      <dgm:prSet custT="1"/>
      <dgm:spPr/>
      <dgm:t>
        <a:bodyPr/>
        <a:lstStyle/>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Acuerdos Ministeriales 219 y 220</a:t>
          </a:r>
          <a:endParaRPr lang="es-ES" sz="2000" dirty="0">
            <a:solidFill>
              <a:srgbClr val="000000"/>
            </a:solidFill>
            <a:latin typeface="Arial" pitchFamily="34" charset="0"/>
            <a:cs typeface="Arial" pitchFamily="34" charset="0"/>
          </a:endParaRPr>
        </a:p>
      </dgm:t>
    </dgm:pt>
    <dgm:pt modelId="{E9E63AC5-E4DC-419C-B6E8-3A92B242157B}" type="parTrans" cxnId="{71F4C68F-EE7C-46CD-8EF2-54767E4B1C40}">
      <dgm:prSet/>
      <dgm:spPr/>
      <dgm:t>
        <a:bodyPr/>
        <a:lstStyle/>
        <a:p>
          <a:pPr algn="just"/>
          <a:endParaRPr lang="es-ES" sz="1400">
            <a:solidFill>
              <a:srgbClr val="000000"/>
            </a:solidFill>
            <a:latin typeface="Arial" pitchFamily="34" charset="0"/>
            <a:cs typeface="Arial" pitchFamily="34" charset="0"/>
          </a:endParaRPr>
        </a:p>
      </dgm:t>
    </dgm:pt>
    <dgm:pt modelId="{6F94E31E-D992-4712-8076-3535FBA05240}" type="sibTrans" cxnId="{71F4C68F-EE7C-46CD-8EF2-54767E4B1C40}">
      <dgm:prSet/>
      <dgm:spPr/>
      <dgm:t>
        <a:bodyPr/>
        <a:lstStyle/>
        <a:p>
          <a:pPr algn="just"/>
          <a:endParaRPr lang="es-ES" sz="1400">
            <a:solidFill>
              <a:srgbClr val="000000"/>
            </a:solidFill>
            <a:latin typeface="Arial" pitchFamily="34" charset="0"/>
            <a:cs typeface="Arial" pitchFamily="34" charset="0"/>
          </a:endParaRPr>
        </a:p>
      </dgm:t>
    </dgm:pt>
    <dgm:pt modelId="{8527CF8D-570F-436A-86D2-FD65AB6241CB}">
      <dgm:prSet custT="1"/>
      <dgm:spPr/>
      <dgm:t>
        <a:bodyPr/>
        <a:lstStyle/>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Plan Nacional para el buen vivir (2009-2013)</a:t>
          </a:r>
          <a:endParaRPr lang="es-ES" sz="2000" dirty="0">
            <a:solidFill>
              <a:srgbClr val="000000"/>
            </a:solidFill>
            <a:latin typeface="Arial" pitchFamily="34" charset="0"/>
            <a:cs typeface="Arial" pitchFamily="34" charset="0"/>
          </a:endParaRPr>
        </a:p>
      </dgm:t>
    </dgm:pt>
    <dgm:pt modelId="{93260A93-9FA7-4CAA-80E9-1DB26966D4B6}" type="parTrans" cxnId="{16768500-002F-49A1-8776-BF94FB018662}">
      <dgm:prSet/>
      <dgm:spPr/>
      <dgm:t>
        <a:bodyPr/>
        <a:lstStyle/>
        <a:p>
          <a:pPr algn="just"/>
          <a:endParaRPr lang="es-ES" sz="1400">
            <a:solidFill>
              <a:srgbClr val="000000"/>
            </a:solidFill>
            <a:latin typeface="Arial" pitchFamily="34" charset="0"/>
            <a:cs typeface="Arial" pitchFamily="34" charset="0"/>
          </a:endParaRPr>
        </a:p>
      </dgm:t>
    </dgm:pt>
    <dgm:pt modelId="{E911B6AB-F3EB-4AC5-B32D-412D8F33588F}" type="sibTrans" cxnId="{16768500-002F-49A1-8776-BF94FB018662}">
      <dgm:prSet/>
      <dgm:spPr/>
      <dgm:t>
        <a:bodyPr/>
        <a:lstStyle/>
        <a:p>
          <a:pPr algn="just"/>
          <a:endParaRPr lang="es-ES" sz="1400">
            <a:solidFill>
              <a:srgbClr val="000000"/>
            </a:solidFill>
            <a:latin typeface="Arial" pitchFamily="34" charset="0"/>
            <a:cs typeface="Arial" pitchFamily="34" charset="0"/>
          </a:endParaRPr>
        </a:p>
      </dgm:t>
    </dgm:pt>
    <dgm:pt modelId="{3E237C67-CB86-45A4-BDA5-71E6F63E917A}">
      <dgm:prSet custT="1"/>
      <dgm:spPr/>
      <dgm:t>
        <a:bodyPr/>
        <a:lstStyle/>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Ordenanza 213 del Distrito Metropolitano de Quito</a:t>
          </a:r>
          <a:endParaRPr lang="es-ES" sz="2000" b="0" dirty="0">
            <a:solidFill>
              <a:srgbClr val="000000"/>
            </a:solidFill>
            <a:latin typeface="Arial" pitchFamily="34" charset="0"/>
            <a:cs typeface="Arial" pitchFamily="34" charset="0"/>
          </a:endParaRPr>
        </a:p>
      </dgm:t>
    </dgm:pt>
    <dgm:pt modelId="{6F647323-5DF4-43F3-8406-76B4B866C990}" type="parTrans" cxnId="{8C4263CB-C7E7-4003-91C5-E83BC6D82B37}">
      <dgm:prSet/>
      <dgm:spPr/>
      <dgm:t>
        <a:bodyPr/>
        <a:lstStyle/>
        <a:p>
          <a:pPr algn="just"/>
          <a:endParaRPr lang="es-ES" sz="1400">
            <a:solidFill>
              <a:srgbClr val="000000"/>
            </a:solidFill>
            <a:latin typeface="Arial" pitchFamily="34" charset="0"/>
            <a:cs typeface="Arial" pitchFamily="34" charset="0"/>
          </a:endParaRPr>
        </a:p>
      </dgm:t>
    </dgm:pt>
    <dgm:pt modelId="{9B915A47-847E-4D69-808B-4A6141DF9FC4}" type="sibTrans" cxnId="{8C4263CB-C7E7-4003-91C5-E83BC6D82B37}">
      <dgm:prSet/>
      <dgm:spPr/>
      <dgm:t>
        <a:bodyPr/>
        <a:lstStyle/>
        <a:p>
          <a:pPr algn="just"/>
          <a:endParaRPr lang="es-ES" sz="1400">
            <a:solidFill>
              <a:srgbClr val="000000"/>
            </a:solidFill>
            <a:latin typeface="Arial" pitchFamily="34" charset="0"/>
            <a:cs typeface="Arial" pitchFamily="34" charset="0"/>
          </a:endParaRPr>
        </a:p>
      </dgm:t>
    </dgm:pt>
    <dgm:pt modelId="{BC33CA86-B150-43F8-9B15-E9BBBA716DE9}">
      <dgm:prSet custT="1"/>
      <dgm:spPr/>
      <dgm:t>
        <a:bodyPr/>
        <a:lstStyle/>
        <a:p>
          <a:pPr algn="ctr"/>
          <a:r>
            <a:rPr lang="es-ES" sz="2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Libro sexto Anexo 5, limites permisibles de niveles de ruido</a:t>
          </a:r>
          <a:endParaRPr lang="es-ES" sz="20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dgm:t>
    </dgm:pt>
    <dgm:pt modelId="{58BA0CB2-6F62-4ADF-8FF5-98DCC67BD661}" type="parTrans" cxnId="{F83021A4-44E5-4D3F-B70C-12B7644F1E19}">
      <dgm:prSet/>
      <dgm:spPr/>
      <dgm:t>
        <a:bodyPr/>
        <a:lstStyle/>
        <a:p>
          <a:endParaRPr lang="es-EC"/>
        </a:p>
      </dgm:t>
    </dgm:pt>
    <dgm:pt modelId="{CB42A2A4-F079-49B0-9C94-0D60F62CF90C}" type="sibTrans" cxnId="{F83021A4-44E5-4D3F-B70C-12B7644F1E19}">
      <dgm:prSet/>
      <dgm:spPr/>
      <dgm:t>
        <a:bodyPr/>
        <a:lstStyle/>
        <a:p>
          <a:endParaRPr lang="es-EC"/>
        </a:p>
      </dgm:t>
    </dgm:pt>
    <dgm:pt modelId="{0936A1B6-7979-40B7-BAE6-A82314A3E4DF}" type="pres">
      <dgm:prSet presAssocID="{9CD3BE8E-1AA3-435B-BB46-FA0AC803D171}" presName="cycle" presStyleCnt="0">
        <dgm:presLayoutVars>
          <dgm:dir/>
          <dgm:resizeHandles val="exact"/>
        </dgm:presLayoutVars>
      </dgm:prSet>
      <dgm:spPr/>
      <dgm:t>
        <a:bodyPr/>
        <a:lstStyle/>
        <a:p>
          <a:endParaRPr lang="es-ES"/>
        </a:p>
      </dgm:t>
    </dgm:pt>
    <dgm:pt modelId="{FC935745-0417-4560-83F8-1C7CA08C22BA}" type="pres">
      <dgm:prSet presAssocID="{AC10E89B-698F-4114-8AAF-0A8C56BBD8F6}" presName="node" presStyleLbl="node1" presStyleIdx="0" presStyleCnt="7" custScaleX="158572" custScaleY="123581" custRadScaleRad="100206" custRadScaleInc="-9048">
        <dgm:presLayoutVars>
          <dgm:bulletEnabled val="1"/>
        </dgm:presLayoutVars>
      </dgm:prSet>
      <dgm:spPr/>
      <dgm:t>
        <a:bodyPr/>
        <a:lstStyle/>
        <a:p>
          <a:endParaRPr lang="es-ES"/>
        </a:p>
      </dgm:t>
    </dgm:pt>
    <dgm:pt modelId="{644AC5A6-F966-4BD6-8B78-989300CABDBA}" type="pres">
      <dgm:prSet presAssocID="{AC10E89B-698F-4114-8AAF-0A8C56BBD8F6}" presName="spNode" presStyleCnt="0"/>
      <dgm:spPr/>
      <dgm:t>
        <a:bodyPr/>
        <a:lstStyle/>
        <a:p>
          <a:endParaRPr lang="es-ES"/>
        </a:p>
      </dgm:t>
    </dgm:pt>
    <dgm:pt modelId="{4A20F7A7-A035-4B56-B383-5825BAD8B98A}" type="pres">
      <dgm:prSet presAssocID="{ECBC3D5F-CC36-4227-9316-9E5BC2374101}" presName="sibTrans" presStyleLbl="sibTrans1D1" presStyleIdx="0" presStyleCnt="7"/>
      <dgm:spPr/>
      <dgm:t>
        <a:bodyPr/>
        <a:lstStyle/>
        <a:p>
          <a:endParaRPr lang="es-ES"/>
        </a:p>
      </dgm:t>
    </dgm:pt>
    <dgm:pt modelId="{ADEFB033-CCCB-484D-B6D9-1E72F952F58C}" type="pres">
      <dgm:prSet presAssocID="{A2420326-DB5E-464B-B310-64B354DDBC0D}" presName="node" presStyleLbl="node1" presStyleIdx="1" presStyleCnt="7" custScaleX="181626" custScaleY="140828" custRadScaleRad="97732" custRadScaleInc="30751">
        <dgm:presLayoutVars>
          <dgm:bulletEnabled val="1"/>
        </dgm:presLayoutVars>
      </dgm:prSet>
      <dgm:spPr/>
      <dgm:t>
        <a:bodyPr/>
        <a:lstStyle/>
        <a:p>
          <a:endParaRPr lang="es-ES"/>
        </a:p>
      </dgm:t>
    </dgm:pt>
    <dgm:pt modelId="{1B31E475-239E-40F6-841C-7E99DEA4ED6C}" type="pres">
      <dgm:prSet presAssocID="{A2420326-DB5E-464B-B310-64B354DDBC0D}" presName="spNode" presStyleCnt="0"/>
      <dgm:spPr/>
      <dgm:t>
        <a:bodyPr/>
        <a:lstStyle/>
        <a:p>
          <a:endParaRPr lang="es-ES"/>
        </a:p>
      </dgm:t>
    </dgm:pt>
    <dgm:pt modelId="{AF22C5D0-3057-4E02-BD68-211AFF27DD91}" type="pres">
      <dgm:prSet presAssocID="{7EB815E0-F9D8-4035-BB0D-BB0384106022}" presName="sibTrans" presStyleLbl="sibTrans1D1" presStyleIdx="1" presStyleCnt="7"/>
      <dgm:spPr/>
      <dgm:t>
        <a:bodyPr/>
        <a:lstStyle/>
        <a:p>
          <a:endParaRPr lang="es-ES"/>
        </a:p>
      </dgm:t>
    </dgm:pt>
    <dgm:pt modelId="{82C521DF-7D28-4667-90ED-133A262AEA0F}" type="pres">
      <dgm:prSet presAssocID="{60AA5F3F-A4F0-4968-9FAF-E392FB13FC5E}" presName="node" presStyleLbl="node1" presStyleIdx="2" presStyleCnt="7" custScaleX="157438" custScaleY="98659">
        <dgm:presLayoutVars>
          <dgm:bulletEnabled val="1"/>
        </dgm:presLayoutVars>
      </dgm:prSet>
      <dgm:spPr/>
      <dgm:t>
        <a:bodyPr/>
        <a:lstStyle/>
        <a:p>
          <a:endParaRPr lang="es-ES"/>
        </a:p>
      </dgm:t>
    </dgm:pt>
    <dgm:pt modelId="{26867775-C8AA-4701-9E50-C439F4639DE7}" type="pres">
      <dgm:prSet presAssocID="{60AA5F3F-A4F0-4968-9FAF-E392FB13FC5E}" presName="spNode" presStyleCnt="0"/>
      <dgm:spPr/>
      <dgm:t>
        <a:bodyPr/>
        <a:lstStyle/>
        <a:p>
          <a:endParaRPr lang="es-ES"/>
        </a:p>
      </dgm:t>
    </dgm:pt>
    <dgm:pt modelId="{47F9836C-9D62-4F85-A16C-838B7F3ECF23}" type="pres">
      <dgm:prSet presAssocID="{2C7B7FC2-3028-4E52-B78E-AE0DC031005D}" presName="sibTrans" presStyleLbl="sibTrans1D1" presStyleIdx="2" presStyleCnt="7"/>
      <dgm:spPr/>
      <dgm:t>
        <a:bodyPr/>
        <a:lstStyle/>
        <a:p>
          <a:endParaRPr lang="es-ES"/>
        </a:p>
      </dgm:t>
    </dgm:pt>
    <dgm:pt modelId="{4DE7791C-12CA-4ED3-8258-1811F5F07C0D}" type="pres">
      <dgm:prSet presAssocID="{725AE750-5FC8-46ED-BB7B-9085BE11419B}" presName="node" presStyleLbl="node1" presStyleIdx="3" presStyleCnt="7" custScaleX="147086" custScaleY="100913" custRadScaleRad="101673" custRadScaleInc="-29247">
        <dgm:presLayoutVars>
          <dgm:bulletEnabled val="1"/>
        </dgm:presLayoutVars>
      </dgm:prSet>
      <dgm:spPr/>
      <dgm:t>
        <a:bodyPr/>
        <a:lstStyle/>
        <a:p>
          <a:endParaRPr lang="es-ES"/>
        </a:p>
      </dgm:t>
    </dgm:pt>
    <dgm:pt modelId="{06C1A645-BCA0-4025-B3B7-EF50CD39846D}" type="pres">
      <dgm:prSet presAssocID="{725AE750-5FC8-46ED-BB7B-9085BE11419B}" presName="spNode" presStyleCnt="0"/>
      <dgm:spPr/>
      <dgm:t>
        <a:bodyPr/>
        <a:lstStyle/>
        <a:p>
          <a:endParaRPr lang="es-ES"/>
        </a:p>
      </dgm:t>
    </dgm:pt>
    <dgm:pt modelId="{26D02D4E-F93B-47B6-B45A-EC6044292A04}" type="pres">
      <dgm:prSet presAssocID="{6F94E31E-D992-4712-8076-3535FBA05240}" presName="sibTrans" presStyleLbl="sibTrans1D1" presStyleIdx="3" presStyleCnt="7"/>
      <dgm:spPr/>
      <dgm:t>
        <a:bodyPr/>
        <a:lstStyle/>
        <a:p>
          <a:endParaRPr lang="es-ES"/>
        </a:p>
      </dgm:t>
    </dgm:pt>
    <dgm:pt modelId="{DD15BB3F-CF13-430F-B935-354A6AC5D7DC}" type="pres">
      <dgm:prSet presAssocID="{8527CF8D-570F-436A-86D2-FD65AB6241CB}" presName="node" presStyleLbl="node1" presStyleIdx="4" presStyleCnt="7" custScaleX="157739" custScaleY="91545" custRadScaleRad="103386" custRadScaleInc="30716">
        <dgm:presLayoutVars>
          <dgm:bulletEnabled val="1"/>
        </dgm:presLayoutVars>
      </dgm:prSet>
      <dgm:spPr/>
      <dgm:t>
        <a:bodyPr/>
        <a:lstStyle/>
        <a:p>
          <a:endParaRPr lang="es-ES"/>
        </a:p>
      </dgm:t>
    </dgm:pt>
    <dgm:pt modelId="{1BE4DE63-1E85-411C-8E17-236FF25E7A35}" type="pres">
      <dgm:prSet presAssocID="{8527CF8D-570F-436A-86D2-FD65AB6241CB}" presName="spNode" presStyleCnt="0"/>
      <dgm:spPr/>
      <dgm:t>
        <a:bodyPr/>
        <a:lstStyle/>
        <a:p>
          <a:endParaRPr lang="es-ES"/>
        </a:p>
      </dgm:t>
    </dgm:pt>
    <dgm:pt modelId="{D0E83970-AD43-455B-A501-AB3989AB5061}" type="pres">
      <dgm:prSet presAssocID="{E911B6AB-F3EB-4AC5-B32D-412D8F33588F}" presName="sibTrans" presStyleLbl="sibTrans1D1" presStyleIdx="4" presStyleCnt="7"/>
      <dgm:spPr/>
      <dgm:t>
        <a:bodyPr/>
        <a:lstStyle/>
        <a:p>
          <a:endParaRPr lang="es-ES"/>
        </a:p>
      </dgm:t>
    </dgm:pt>
    <dgm:pt modelId="{FD6B4927-4358-40DC-935E-14E02AC85742}" type="pres">
      <dgm:prSet presAssocID="{3E237C67-CB86-45A4-BDA5-71E6F63E917A}" presName="node" presStyleLbl="node1" presStyleIdx="5" presStyleCnt="7" custScaleX="151557" custScaleY="101568">
        <dgm:presLayoutVars>
          <dgm:bulletEnabled val="1"/>
        </dgm:presLayoutVars>
      </dgm:prSet>
      <dgm:spPr/>
      <dgm:t>
        <a:bodyPr/>
        <a:lstStyle/>
        <a:p>
          <a:endParaRPr lang="es-ES"/>
        </a:p>
      </dgm:t>
    </dgm:pt>
    <dgm:pt modelId="{61D3F232-E4A5-4DEB-8A81-6EF32EA5F22F}" type="pres">
      <dgm:prSet presAssocID="{3E237C67-CB86-45A4-BDA5-71E6F63E917A}" presName="spNode" presStyleCnt="0"/>
      <dgm:spPr/>
      <dgm:t>
        <a:bodyPr/>
        <a:lstStyle/>
        <a:p>
          <a:endParaRPr lang="es-ES"/>
        </a:p>
      </dgm:t>
    </dgm:pt>
    <dgm:pt modelId="{6A763784-0098-42C3-A6F0-B39FEBECCDA1}" type="pres">
      <dgm:prSet presAssocID="{9B915A47-847E-4D69-808B-4A6141DF9FC4}" presName="sibTrans" presStyleLbl="sibTrans1D1" presStyleIdx="5" presStyleCnt="7"/>
      <dgm:spPr/>
      <dgm:t>
        <a:bodyPr/>
        <a:lstStyle/>
        <a:p>
          <a:endParaRPr lang="es-ES"/>
        </a:p>
      </dgm:t>
    </dgm:pt>
    <dgm:pt modelId="{B9E3EB70-E0D6-4E46-B764-665E29BF5574}" type="pres">
      <dgm:prSet presAssocID="{BC33CA86-B150-43F8-9B15-E9BBBA716DE9}" presName="node" presStyleLbl="node1" presStyleIdx="6" presStyleCnt="7" custScaleX="175665" custScaleY="120365" custRadScaleRad="97516" custRadScaleInc="-26002">
        <dgm:presLayoutVars>
          <dgm:bulletEnabled val="1"/>
        </dgm:presLayoutVars>
      </dgm:prSet>
      <dgm:spPr/>
      <dgm:t>
        <a:bodyPr/>
        <a:lstStyle/>
        <a:p>
          <a:endParaRPr lang="es-EC"/>
        </a:p>
      </dgm:t>
    </dgm:pt>
    <dgm:pt modelId="{4CEFF718-874E-4F4A-A73F-B10618C55E79}" type="pres">
      <dgm:prSet presAssocID="{BC33CA86-B150-43F8-9B15-E9BBBA716DE9}" presName="spNode" presStyleCnt="0"/>
      <dgm:spPr/>
    </dgm:pt>
    <dgm:pt modelId="{B4BF6506-A4CA-421C-BBD5-85C07920AE07}" type="pres">
      <dgm:prSet presAssocID="{CB42A2A4-F079-49B0-9C94-0D60F62CF90C}" presName="sibTrans" presStyleLbl="sibTrans1D1" presStyleIdx="6" presStyleCnt="7"/>
      <dgm:spPr/>
      <dgm:t>
        <a:bodyPr/>
        <a:lstStyle/>
        <a:p>
          <a:endParaRPr lang="es-EC"/>
        </a:p>
      </dgm:t>
    </dgm:pt>
  </dgm:ptLst>
  <dgm:cxnLst>
    <dgm:cxn modelId="{14732A99-BF4F-471E-8A29-453B004A78F8}" type="presOf" srcId="{7EB815E0-F9D8-4035-BB0D-BB0384106022}" destId="{AF22C5D0-3057-4E02-BD68-211AFF27DD91}" srcOrd="0" destOrd="0" presId="urn:microsoft.com/office/officeart/2005/8/layout/cycle6"/>
    <dgm:cxn modelId="{06801646-4188-4773-AA6A-3152AFA1C5A1}" type="presOf" srcId="{ECBC3D5F-CC36-4227-9316-9E5BC2374101}" destId="{4A20F7A7-A035-4B56-B383-5825BAD8B98A}" srcOrd="0" destOrd="0" presId="urn:microsoft.com/office/officeart/2005/8/layout/cycle6"/>
    <dgm:cxn modelId="{6C4CE36B-3E91-4628-ADFA-6CD0AE416BD4}" srcId="{9CD3BE8E-1AA3-435B-BB46-FA0AC803D171}" destId="{A2420326-DB5E-464B-B310-64B354DDBC0D}" srcOrd="1" destOrd="0" parTransId="{6CBB64C0-52A0-41E9-9464-F34846E8A1B3}" sibTransId="{7EB815E0-F9D8-4035-BB0D-BB0384106022}"/>
    <dgm:cxn modelId="{F5202836-4620-46BC-BCB6-240B2E4D5E19}" srcId="{9CD3BE8E-1AA3-435B-BB46-FA0AC803D171}" destId="{60AA5F3F-A4F0-4968-9FAF-E392FB13FC5E}" srcOrd="2" destOrd="0" parTransId="{2977E9EF-7654-4F26-B189-29BB44FD8C55}" sibTransId="{2C7B7FC2-3028-4E52-B78E-AE0DC031005D}"/>
    <dgm:cxn modelId="{2404470D-3B2A-4588-944E-AD2E79B39AA9}" type="presOf" srcId="{CB42A2A4-F079-49B0-9C94-0D60F62CF90C}" destId="{B4BF6506-A4CA-421C-BBD5-85C07920AE07}" srcOrd="0" destOrd="0" presId="urn:microsoft.com/office/officeart/2005/8/layout/cycle6"/>
    <dgm:cxn modelId="{8C4263CB-C7E7-4003-91C5-E83BC6D82B37}" srcId="{9CD3BE8E-1AA3-435B-BB46-FA0AC803D171}" destId="{3E237C67-CB86-45A4-BDA5-71E6F63E917A}" srcOrd="5" destOrd="0" parTransId="{6F647323-5DF4-43F3-8406-76B4B866C990}" sibTransId="{9B915A47-847E-4D69-808B-4A6141DF9FC4}"/>
    <dgm:cxn modelId="{297DA0DD-B090-44BB-9F35-0E92FC6D6BDF}" type="presOf" srcId="{6F94E31E-D992-4712-8076-3535FBA05240}" destId="{26D02D4E-F93B-47B6-B45A-EC6044292A04}" srcOrd="0" destOrd="0" presId="urn:microsoft.com/office/officeart/2005/8/layout/cycle6"/>
    <dgm:cxn modelId="{16768500-002F-49A1-8776-BF94FB018662}" srcId="{9CD3BE8E-1AA3-435B-BB46-FA0AC803D171}" destId="{8527CF8D-570F-436A-86D2-FD65AB6241CB}" srcOrd="4" destOrd="0" parTransId="{93260A93-9FA7-4CAA-80E9-1DB26966D4B6}" sibTransId="{E911B6AB-F3EB-4AC5-B32D-412D8F33588F}"/>
    <dgm:cxn modelId="{71F4C68F-EE7C-46CD-8EF2-54767E4B1C40}" srcId="{9CD3BE8E-1AA3-435B-BB46-FA0AC803D171}" destId="{725AE750-5FC8-46ED-BB7B-9085BE11419B}" srcOrd="3" destOrd="0" parTransId="{E9E63AC5-E4DC-419C-B6E8-3A92B242157B}" sibTransId="{6F94E31E-D992-4712-8076-3535FBA05240}"/>
    <dgm:cxn modelId="{F83021A4-44E5-4D3F-B70C-12B7644F1E19}" srcId="{9CD3BE8E-1AA3-435B-BB46-FA0AC803D171}" destId="{BC33CA86-B150-43F8-9B15-E9BBBA716DE9}" srcOrd="6" destOrd="0" parTransId="{58BA0CB2-6F62-4ADF-8FF5-98DCC67BD661}" sibTransId="{CB42A2A4-F079-49B0-9C94-0D60F62CF90C}"/>
    <dgm:cxn modelId="{486A7EC6-8B33-4237-A60D-49626ADA095A}" type="presOf" srcId="{E911B6AB-F3EB-4AC5-B32D-412D8F33588F}" destId="{D0E83970-AD43-455B-A501-AB3989AB5061}" srcOrd="0" destOrd="0" presId="urn:microsoft.com/office/officeart/2005/8/layout/cycle6"/>
    <dgm:cxn modelId="{21E16D00-BDDE-4BBF-913C-2DE55D8882B0}" type="presOf" srcId="{3E237C67-CB86-45A4-BDA5-71E6F63E917A}" destId="{FD6B4927-4358-40DC-935E-14E02AC85742}" srcOrd="0" destOrd="0" presId="urn:microsoft.com/office/officeart/2005/8/layout/cycle6"/>
    <dgm:cxn modelId="{E8FDAD9F-1DCE-4B14-8F31-CF491847E47C}" type="presOf" srcId="{725AE750-5FC8-46ED-BB7B-9085BE11419B}" destId="{4DE7791C-12CA-4ED3-8258-1811F5F07C0D}" srcOrd="0" destOrd="0" presId="urn:microsoft.com/office/officeart/2005/8/layout/cycle6"/>
    <dgm:cxn modelId="{6E31FB99-0E81-4298-BDFD-E9E06D6F2CC1}" type="presOf" srcId="{A2420326-DB5E-464B-B310-64B354DDBC0D}" destId="{ADEFB033-CCCB-484D-B6D9-1E72F952F58C}" srcOrd="0" destOrd="0" presId="urn:microsoft.com/office/officeart/2005/8/layout/cycle6"/>
    <dgm:cxn modelId="{2171F518-D166-44A9-ACC1-43CBE80C8761}" type="presOf" srcId="{AC10E89B-698F-4114-8AAF-0A8C56BBD8F6}" destId="{FC935745-0417-4560-83F8-1C7CA08C22BA}" srcOrd="0" destOrd="0" presId="urn:microsoft.com/office/officeart/2005/8/layout/cycle6"/>
    <dgm:cxn modelId="{4FCDA345-34A7-4261-B3B8-1F7BB3CB17C2}" type="presOf" srcId="{BC33CA86-B150-43F8-9B15-E9BBBA716DE9}" destId="{B9E3EB70-E0D6-4E46-B764-665E29BF5574}" srcOrd="0" destOrd="0" presId="urn:microsoft.com/office/officeart/2005/8/layout/cycle6"/>
    <dgm:cxn modelId="{2A62D5B2-353C-4136-8A0B-8EC763E486F8}" type="presOf" srcId="{9CD3BE8E-1AA3-435B-BB46-FA0AC803D171}" destId="{0936A1B6-7979-40B7-BAE6-A82314A3E4DF}" srcOrd="0" destOrd="0" presId="urn:microsoft.com/office/officeart/2005/8/layout/cycle6"/>
    <dgm:cxn modelId="{1A075150-ADD0-4A8F-A579-1D9F72194371}" srcId="{9CD3BE8E-1AA3-435B-BB46-FA0AC803D171}" destId="{AC10E89B-698F-4114-8AAF-0A8C56BBD8F6}" srcOrd="0" destOrd="0" parTransId="{A8C9CE93-5352-4CF2-AA3C-65964C613B1A}" sibTransId="{ECBC3D5F-CC36-4227-9316-9E5BC2374101}"/>
    <dgm:cxn modelId="{5A13D85A-0F80-4149-973E-675C88D24693}" type="presOf" srcId="{2C7B7FC2-3028-4E52-B78E-AE0DC031005D}" destId="{47F9836C-9D62-4F85-A16C-838B7F3ECF23}" srcOrd="0" destOrd="0" presId="urn:microsoft.com/office/officeart/2005/8/layout/cycle6"/>
    <dgm:cxn modelId="{EB926381-DDD5-4941-883E-53ACF3766DB2}" type="presOf" srcId="{60AA5F3F-A4F0-4968-9FAF-E392FB13FC5E}" destId="{82C521DF-7D28-4667-90ED-133A262AEA0F}" srcOrd="0" destOrd="0" presId="urn:microsoft.com/office/officeart/2005/8/layout/cycle6"/>
    <dgm:cxn modelId="{AC04BB5E-F0FA-44B2-BD40-AC95A51438E2}" type="presOf" srcId="{9B915A47-847E-4D69-808B-4A6141DF9FC4}" destId="{6A763784-0098-42C3-A6F0-B39FEBECCDA1}" srcOrd="0" destOrd="0" presId="urn:microsoft.com/office/officeart/2005/8/layout/cycle6"/>
    <dgm:cxn modelId="{7F5956A6-00DE-4F04-9843-03EDFF244A3C}" type="presOf" srcId="{8527CF8D-570F-436A-86D2-FD65AB6241CB}" destId="{DD15BB3F-CF13-430F-B935-354A6AC5D7DC}" srcOrd="0" destOrd="0" presId="urn:microsoft.com/office/officeart/2005/8/layout/cycle6"/>
    <dgm:cxn modelId="{0429E494-CF1C-47DC-BDB7-50272977E8AC}" type="presParOf" srcId="{0936A1B6-7979-40B7-BAE6-A82314A3E4DF}" destId="{FC935745-0417-4560-83F8-1C7CA08C22BA}" srcOrd="0" destOrd="0" presId="urn:microsoft.com/office/officeart/2005/8/layout/cycle6"/>
    <dgm:cxn modelId="{892C3C82-6EB4-4523-AAF6-646C4A58D30E}" type="presParOf" srcId="{0936A1B6-7979-40B7-BAE6-A82314A3E4DF}" destId="{644AC5A6-F966-4BD6-8B78-989300CABDBA}" srcOrd="1" destOrd="0" presId="urn:microsoft.com/office/officeart/2005/8/layout/cycle6"/>
    <dgm:cxn modelId="{94BE845B-9CA2-4EB3-BAC4-5B8B44087842}" type="presParOf" srcId="{0936A1B6-7979-40B7-BAE6-A82314A3E4DF}" destId="{4A20F7A7-A035-4B56-B383-5825BAD8B98A}" srcOrd="2" destOrd="0" presId="urn:microsoft.com/office/officeart/2005/8/layout/cycle6"/>
    <dgm:cxn modelId="{58E74EC4-B520-430A-8D20-DA47388ECE65}" type="presParOf" srcId="{0936A1B6-7979-40B7-BAE6-A82314A3E4DF}" destId="{ADEFB033-CCCB-484D-B6D9-1E72F952F58C}" srcOrd="3" destOrd="0" presId="urn:microsoft.com/office/officeart/2005/8/layout/cycle6"/>
    <dgm:cxn modelId="{2FEF7E27-3816-43D0-8DD0-9ED8ABB2A84B}" type="presParOf" srcId="{0936A1B6-7979-40B7-BAE6-A82314A3E4DF}" destId="{1B31E475-239E-40F6-841C-7E99DEA4ED6C}" srcOrd="4" destOrd="0" presId="urn:microsoft.com/office/officeart/2005/8/layout/cycle6"/>
    <dgm:cxn modelId="{BD0BD3BD-1FFD-4EA0-A90A-CB2D435156FE}" type="presParOf" srcId="{0936A1B6-7979-40B7-BAE6-A82314A3E4DF}" destId="{AF22C5D0-3057-4E02-BD68-211AFF27DD91}" srcOrd="5" destOrd="0" presId="urn:microsoft.com/office/officeart/2005/8/layout/cycle6"/>
    <dgm:cxn modelId="{33BF355C-4028-4DCA-A2FA-AD69A9765D24}" type="presParOf" srcId="{0936A1B6-7979-40B7-BAE6-A82314A3E4DF}" destId="{82C521DF-7D28-4667-90ED-133A262AEA0F}" srcOrd="6" destOrd="0" presId="urn:microsoft.com/office/officeart/2005/8/layout/cycle6"/>
    <dgm:cxn modelId="{EFF786D9-A4B5-4265-BCDA-BD5297D0A654}" type="presParOf" srcId="{0936A1B6-7979-40B7-BAE6-A82314A3E4DF}" destId="{26867775-C8AA-4701-9E50-C439F4639DE7}" srcOrd="7" destOrd="0" presId="urn:microsoft.com/office/officeart/2005/8/layout/cycle6"/>
    <dgm:cxn modelId="{A6A3CDA8-91DE-4F42-88F5-A5B0FD78F3A4}" type="presParOf" srcId="{0936A1B6-7979-40B7-BAE6-A82314A3E4DF}" destId="{47F9836C-9D62-4F85-A16C-838B7F3ECF23}" srcOrd="8" destOrd="0" presId="urn:microsoft.com/office/officeart/2005/8/layout/cycle6"/>
    <dgm:cxn modelId="{D6D5D91A-F160-4149-8CDB-3AA7E48B909E}" type="presParOf" srcId="{0936A1B6-7979-40B7-BAE6-A82314A3E4DF}" destId="{4DE7791C-12CA-4ED3-8258-1811F5F07C0D}" srcOrd="9" destOrd="0" presId="urn:microsoft.com/office/officeart/2005/8/layout/cycle6"/>
    <dgm:cxn modelId="{B19328D3-C189-47D9-B274-376F7E5AE1C7}" type="presParOf" srcId="{0936A1B6-7979-40B7-BAE6-A82314A3E4DF}" destId="{06C1A645-BCA0-4025-B3B7-EF50CD39846D}" srcOrd="10" destOrd="0" presId="urn:microsoft.com/office/officeart/2005/8/layout/cycle6"/>
    <dgm:cxn modelId="{6553258F-9F30-458B-9045-98C0F3ADDA7B}" type="presParOf" srcId="{0936A1B6-7979-40B7-BAE6-A82314A3E4DF}" destId="{26D02D4E-F93B-47B6-B45A-EC6044292A04}" srcOrd="11" destOrd="0" presId="urn:microsoft.com/office/officeart/2005/8/layout/cycle6"/>
    <dgm:cxn modelId="{4AC644F8-9EAC-4413-944D-AC221E299B84}" type="presParOf" srcId="{0936A1B6-7979-40B7-BAE6-A82314A3E4DF}" destId="{DD15BB3F-CF13-430F-B935-354A6AC5D7DC}" srcOrd="12" destOrd="0" presId="urn:microsoft.com/office/officeart/2005/8/layout/cycle6"/>
    <dgm:cxn modelId="{FEA2D2D4-B005-4CF0-83CB-2052A5059300}" type="presParOf" srcId="{0936A1B6-7979-40B7-BAE6-A82314A3E4DF}" destId="{1BE4DE63-1E85-411C-8E17-236FF25E7A35}" srcOrd="13" destOrd="0" presId="urn:microsoft.com/office/officeart/2005/8/layout/cycle6"/>
    <dgm:cxn modelId="{19A36D92-B38F-4974-93D2-B816030B91EA}" type="presParOf" srcId="{0936A1B6-7979-40B7-BAE6-A82314A3E4DF}" destId="{D0E83970-AD43-455B-A501-AB3989AB5061}" srcOrd="14" destOrd="0" presId="urn:microsoft.com/office/officeart/2005/8/layout/cycle6"/>
    <dgm:cxn modelId="{705B0694-9C40-483C-8CE7-F0093A2350D2}" type="presParOf" srcId="{0936A1B6-7979-40B7-BAE6-A82314A3E4DF}" destId="{FD6B4927-4358-40DC-935E-14E02AC85742}" srcOrd="15" destOrd="0" presId="urn:microsoft.com/office/officeart/2005/8/layout/cycle6"/>
    <dgm:cxn modelId="{9FC352E0-5786-412E-A161-A4A206BE9E37}" type="presParOf" srcId="{0936A1B6-7979-40B7-BAE6-A82314A3E4DF}" destId="{61D3F232-E4A5-4DEB-8A81-6EF32EA5F22F}" srcOrd="16" destOrd="0" presId="urn:microsoft.com/office/officeart/2005/8/layout/cycle6"/>
    <dgm:cxn modelId="{39B8FB6E-8F0D-4A52-B788-FAF4E68E4BCB}" type="presParOf" srcId="{0936A1B6-7979-40B7-BAE6-A82314A3E4DF}" destId="{6A763784-0098-42C3-A6F0-B39FEBECCDA1}" srcOrd="17" destOrd="0" presId="urn:microsoft.com/office/officeart/2005/8/layout/cycle6"/>
    <dgm:cxn modelId="{F48B4F7C-0B45-4A3D-8771-CFC9C6DE5BAB}" type="presParOf" srcId="{0936A1B6-7979-40B7-BAE6-A82314A3E4DF}" destId="{B9E3EB70-E0D6-4E46-B764-665E29BF5574}" srcOrd="18" destOrd="0" presId="urn:microsoft.com/office/officeart/2005/8/layout/cycle6"/>
    <dgm:cxn modelId="{20D6AB61-36CF-435F-9AD9-010E23E4E6BF}" type="presParOf" srcId="{0936A1B6-7979-40B7-BAE6-A82314A3E4DF}" destId="{4CEFF718-874E-4F4A-A73F-B10618C55E79}" srcOrd="19" destOrd="0" presId="urn:microsoft.com/office/officeart/2005/8/layout/cycle6"/>
    <dgm:cxn modelId="{90127181-1888-4A9F-89C2-51854D44AB8B}" type="presParOf" srcId="{0936A1B6-7979-40B7-BAE6-A82314A3E4DF}" destId="{B4BF6506-A4CA-421C-BBD5-85C07920AE07}"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915DC8-ED67-4329-827D-963D01B3863F}" type="doc">
      <dgm:prSet loTypeId="urn:microsoft.com/office/officeart/2005/8/layout/cycle4" loCatId="matrix" qsTypeId="urn:microsoft.com/office/officeart/2005/8/quickstyle/simple5" qsCatId="simple" csTypeId="urn:microsoft.com/office/officeart/2005/8/colors/accent0_3" csCatId="mainScheme" phldr="1"/>
      <dgm:spPr/>
      <dgm:t>
        <a:bodyPr/>
        <a:lstStyle/>
        <a:p>
          <a:endParaRPr lang="es-EC"/>
        </a:p>
      </dgm:t>
    </dgm:pt>
    <dgm:pt modelId="{C24E545B-0E5C-47A3-A092-22283DFA0C65}">
      <dgm:prSet phldrT="[Texto]" custT="1"/>
      <dgm:spPr>
        <a:solidFill>
          <a:schemeClr val="accent4">
            <a:lumMod val="20000"/>
            <a:lumOff val="80000"/>
          </a:schemeClr>
        </a:solidFill>
      </dgm:spPr>
      <dgm:t>
        <a:bodyPr/>
        <a:lstStyle/>
        <a:p>
          <a:r>
            <a:rPr lang="es-EC" sz="1200" b="1" dirty="0" smtClean="0">
              <a:solidFill>
                <a:schemeClr val="tx1"/>
              </a:solidFill>
            </a:rPr>
            <a:t>IDENTIFICACION DE SISTEMAS</a:t>
          </a:r>
          <a:endParaRPr lang="es-EC" sz="1200" b="1" dirty="0">
            <a:solidFill>
              <a:schemeClr val="tx1"/>
            </a:solidFill>
          </a:endParaRPr>
        </a:p>
      </dgm:t>
    </dgm:pt>
    <dgm:pt modelId="{F35B2F4B-702C-407E-BF09-D96BABA08702}" type="parTrans" cxnId="{A91F2C2C-F2D6-4722-84FC-F54686FCF47B}">
      <dgm:prSet/>
      <dgm:spPr/>
      <dgm:t>
        <a:bodyPr/>
        <a:lstStyle/>
        <a:p>
          <a:endParaRPr lang="es-EC"/>
        </a:p>
      </dgm:t>
    </dgm:pt>
    <dgm:pt modelId="{377029AD-7C33-4F19-9E00-5664BE23694F}" type="sibTrans" cxnId="{A91F2C2C-F2D6-4722-84FC-F54686FCF47B}">
      <dgm:prSet/>
      <dgm:spPr/>
      <dgm:t>
        <a:bodyPr/>
        <a:lstStyle/>
        <a:p>
          <a:endParaRPr lang="es-EC"/>
        </a:p>
      </dgm:t>
    </dgm:pt>
    <dgm:pt modelId="{D0FF0385-51E6-4BD9-A24E-EC35AA897FD1}">
      <dgm:prSet phldrT="[Texto]" custT="1"/>
      <dgm:spPr>
        <a:solidFill>
          <a:schemeClr val="accent5">
            <a:lumMod val="60000"/>
            <a:lumOff val="40000"/>
            <a:alpha val="90000"/>
          </a:schemeClr>
        </a:solidFill>
      </dgm:spPr>
      <dgm:t>
        <a:bodyPr/>
        <a:lstStyle/>
        <a:p>
          <a:r>
            <a:rPr lang="es-EC" sz="1400" dirty="0" smtClean="0"/>
            <a:t>Cancelación del eco acústico</a:t>
          </a:r>
          <a:endParaRPr lang="es-EC" sz="1400" dirty="0"/>
        </a:p>
      </dgm:t>
    </dgm:pt>
    <dgm:pt modelId="{7B1524EE-0C5E-4F7E-BB7B-AF281E82F516}" type="parTrans" cxnId="{7C1FACF8-91E3-4930-9C6A-5D3F7FD72FF1}">
      <dgm:prSet/>
      <dgm:spPr/>
      <dgm:t>
        <a:bodyPr/>
        <a:lstStyle/>
        <a:p>
          <a:endParaRPr lang="es-EC"/>
        </a:p>
      </dgm:t>
    </dgm:pt>
    <dgm:pt modelId="{8396A6BB-7AE2-4CE7-A7D3-171B4C7BD279}" type="sibTrans" cxnId="{7C1FACF8-91E3-4930-9C6A-5D3F7FD72FF1}">
      <dgm:prSet/>
      <dgm:spPr/>
      <dgm:t>
        <a:bodyPr/>
        <a:lstStyle/>
        <a:p>
          <a:endParaRPr lang="es-EC"/>
        </a:p>
      </dgm:t>
    </dgm:pt>
    <dgm:pt modelId="{067EEA6C-FC0C-4490-93FA-E22B6066C183}">
      <dgm:prSet phldrT="[Texto]" custT="1"/>
      <dgm:spPr>
        <a:solidFill>
          <a:schemeClr val="accent1">
            <a:lumMod val="20000"/>
            <a:lumOff val="80000"/>
          </a:schemeClr>
        </a:solidFill>
      </dgm:spPr>
      <dgm:t>
        <a:bodyPr/>
        <a:lstStyle/>
        <a:p>
          <a:r>
            <a:rPr lang="es-EC" sz="1200" b="1" dirty="0" smtClean="0">
              <a:solidFill>
                <a:schemeClr val="tx1"/>
              </a:solidFill>
            </a:rPr>
            <a:t>IDENTIFICACION DE SISTEMA INVERSO</a:t>
          </a:r>
          <a:endParaRPr lang="es-EC" sz="1200" b="1" dirty="0">
            <a:solidFill>
              <a:schemeClr val="tx1"/>
            </a:solidFill>
          </a:endParaRPr>
        </a:p>
      </dgm:t>
    </dgm:pt>
    <dgm:pt modelId="{7505C704-2FD0-4A87-9190-E1CA8CF59015}" type="parTrans" cxnId="{E03C6940-7F2C-407D-BE5D-D015FAF9896D}">
      <dgm:prSet/>
      <dgm:spPr/>
      <dgm:t>
        <a:bodyPr/>
        <a:lstStyle/>
        <a:p>
          <a:endParaRPr lang="es-EC"/>
        </a:p>
      </dgm:t>
    </dgm:pt>
    <dgm:pt modelId="{3D5010B0-8133-4CB2-8A00-B79FFC64CAA8}" type="sibTrans" cxnId="{E03C6940-7F2C-407D-BE5D-D015FAF9896D}">
      <dgm:prSet/>
      <dgm:spPr/>
      <dgm:t>
        <a:bodyPr/>
        <a:lstStyle/>
        <a:p>
          <a:endParaRPr lang="es-EC"/>
        </a:p>
      </dgm:t>
    </dgm:pt>
    <dgm:pt modelId="{C7C06560-3B70-467A-9F01-F1B62342BA0E}">
      <dgm:prSet phldrT="[Texto]" custT="1"/>
      <dgm:spPr>
        <a:solidFill>
          <a:schemeClr val="accent5">
            <a:lumMod val="60000"/>
            <a:lumOff val="40000"/>
            <a:alpha val="90000"/>
          </a:schemeClr>
        </a:solidFill>
      </dgm:spPr>
      <dgm:t>
        <a:bodyPr/>
        <a:lstStyle/>
        <a:p>
          <a:r>
            <a:rPr lang="es-EC" sz="1200" dirty="0" smtClean="0"/>
            <a:t>Ecualización de canal para un sistema de comunicación</a:t>
          </a:r>
          <a:endParaRPr lang="es-EC" sz="1200" dirty="0"/>
        </a:p>
      </dgm:t>
    </dgm:pt>
    <dgm:pt modelId="{F8F4169E-6A51-4768-BEA9-59CBE6FDE8DC}" type="parTrans" cxnId="{45881A06-D906-447A-87AE-1AEC8003A72C}">
      <dgm:prSet/>
      <dgm:spPr/>
      <dgm:t>
        <a:bodyPr/>
        <a:lstStyle/>
        <a:p>
          <a:endParaRPr lang="es-EC"/>
        </a:p>
      </dgm:t>
    </dgm:pt>
    <dgm:pt modelId="{516A373B-30B0-48F8-B321-49EFA63AE6FE}" type="sibTrans" cxnId="{45881A06-D906-447A-87AE-1AEC8003A72C}">
      <dgm:prSet/>
      <dgm:spPr/>
      <dgm:t>
        <a:bodyPr/>
        <a:lstStyle/>
        <a:p>
          <a:endParaRPr lang="es-EC"/>
        </a:p>
      </dgm:t>
    </dgm:pt>
    <dgm:pt modelId="{83858BC5-964E-496D-87D1-58D3A089AFFF}">
      <dgm:prSet phldrT="[Texto]" custT="1"/>
      <dgm:spPr>
        <a:solidFill>
          <a:schemeClr val="accent2">
            <a:lumMod val="20000"/>
            <a:lumOff val="80000"/>
          </a:schemeClr>
        </a:solidFill>
      </dgm:spPr>
      <dgm:t>
        <a:bodyPr/>
        <a:lstStyle/>
        <a:p>
          <a:r>
            <a:rPr lang="es-EC" sz="1200" b="1" dirty="0" smtClean="0">
              <a:solidFill>
                <a:schemeClr val="tx1"/>
              </a:solidFill>
            </a:rPr>
            <a:t>MEJORAMIENTO DE LA SEÑAL</a:t>
          </a:r>
          <a:endParaRPr lang="es-EC" sz="1200" b="1" dirty="0">
            <a:solidFill>
              <a:schemeClr val="tx1"/>
            </a:solidFill>
          </a:endParaRPr>
        </a:p>
      </dgm:t>
    </dgm:pt>
    <dgm:pt modelId="{9F9DA14C-8CD5-4180-A827-D1B7C540D0DD}" type="parTrans" cxnId="{208A3229-9202-4284-A8A1-347C10A1724A}">
      <dgm:prSet/>
      <dgm:spPr/>
      <dgm:t>
        <a:bodyPr/>
        <a:lstStyle/>
        <a:p>
          <a:endParaRPr lang="es-EC"/>
        </a:p>
      </dgm:t>
    </dgm:pt>
    <dgm:pt modelId="{0498EC9C-AD96-46F1-9689-508AF7C577B5}" type="sibTrans" cxnId="{208A3229-9202-4284-A8A1-347C10A1724A}">
      <dgm:prSet/>
      <dgm:spPr/>
      <dgm:t>
        <a:bodyPr/>
        <a:lstStyle/>
        <a:p>
          <a:endParaRPr lang="es-EC"/>
        </a:p>
      </dgm:t>
    </dgm:pt>
    <dgm:pt modelId="{7C95C8A9-49C4-4430-A223-8DA1AAC95A67}">
      <dgm:prSet phldrT="[Texto]" custT="1"/>
      <dgm:spPr>
        <a:solidFill>
          <a:schemeClr val="accent5">
            <a:lumMod val="60000"/>
            <a:lumOff val="40000"/>
            <a:alpha val="90000"/>
          </a:schemeClr>
        </a:solidFill>
      </dgm:spPr>
      <dgm:t>
        <a:bodyPr/>
        <a:lstStyle/>
        <a:p>
          <a:r>
            <a:rPr lang="es-EC" sz="1400" dirty="0" smtClean="0"/>
            <a:t>Cancelación de ruido adaptativo</a:t>
          </a:r>
          <a:endParaRPr lang="es-EC" sz="1400" dirty="0"/>
        </a:p>
      </dgm:t>
    </dgm:pt>
    <dgm:pt modelId="{99FE13FB-D000-405A-958C-AA6B0486CA81}" type="parTrans" cxnId="{0283663A-5A93-4FC0-95DD-C3670E5A7638}">
      <dgm:prSet/>
      <dgm:spPr/>
      <dgm:t>
        <a:bodyPr/>
        <a:lstStyle/>
        <a:p>
          <a:endParaRPr lang="es-EC"/>
        </a:p>
      </dgm:t>
    </dgm:pt>
    <dgm:pt modelId="{0A0A2B5F-447F-4947-A69C-06CFBA63D52E}" type="sibTrans" cxnId="{0283663A-5A93-4FC0-95DD-C3670E5A7638}">
      <dgm:prSet/>
      <dgm:spPr/>
      <dgm:t>
        <a:bodyPr/>
        <a:lstStyle/>
        <a:p>
          <a:endParaRPr lang="es-EC"/>
        </a:p>
      </dgm:t>
    </dgm:pt>
    <dgm:pt modelId="{7E1C27A4-B7A8-469A-A8CB-75DC5B7AD9DF}">
      <dgm:prSet phldrT="[Texto]" custT="1"/>
      <dgm:spPr>
        <a:solidFill>
          <a:schemeClr val="accent3">
            <a:lumMod val="20000"/>
            <a:lumOff val="80000"/>
          </a:schemeClr>
        </a:solidFill>
      </dgm:spPr>
      <dgm:t>
        <a:bodyPr/>
        <a:lstStyle/>
        <a:p>
          <a:r>
            <a:rPr lang="es-EC" sz="1400" b="1" dirty="0" smtClean="0">
              <a:solidFill>
                <a:schemeClr val="tx1"/>
              </a:solidFill>
            </a:rPr>
            <a:t>PREDICCION</a:t>
          </a:r>
          <a:endParaRPr lang="es-EC" sz="1400" b="1" dirty="0">
            <a:solidFill>
              <a:schemeClr val="tx1"/>
            </a:solidFill>
          </a:endParaRPr>
        </a:p>
      </dgm:t>
    </dgm:pt>
    <dgm:pt modelId="{B83CC1CE-532E-49CA-8FE7-927B52BE45BA}" type="parTrans" cxnId="{21B6B9EE-B18E-496A-9143-E2D28654118C}">
      <dgm:prSet/>
      <dgm:spPr/>
      <dgm:t>
        <a:bodyPr/>
        <a:lstStyle/>
        <a:p>
          <a:endParaRPr lang="es-EC"/>
        </a:p>
      </dgm:t>
    </dgm:pt>
    <dgm:pt modelId="{C9831FD6-A4B0-40D9-B05F-F7FEF193BB8B}" type="sibTrans" cxnId="{21B6B9EE-B18E-496A-9143-E2D28654118C}">
      <dgm:prSet/>
      <dgm:spPr/>
      <dgm:t>
        <a:bodyPr/>
        <a:lstStyle/>
        <a:p>
          <a:endParaRPr lang="es-EC"/>
        </a:p>
      </dgm:t>
    </dgm:pt>
    <dgm:pt modelId="{3F3A8F99-0965-43D7-B1EB-EE83EA5614D7}">
      <dgm:prSet phldrT="[Texto]" custT="1"/>
      <dgm:spPr>
        <a:solidFill>
          <a:schemeClr val="accent5">
            <a:lumMod val="60000"/>
            <a:lumOff val="40000"/>
            <a:alpha val="90000"/>
          </a:schemeClr>
        </a:solidFill>
      </dgm:spPr>
      <dgm:t>
        <a:bodyPr/>
        <a:lstStyle/>
        <a:p>
          <a:r>
            <a:rPr lang="es-EC" sz="1600" smtClean="0"/>
            <a:t>Codificación diferencial adaptativa  </a:t>
          </a:r>
          <a:endParaRPr lang="es-EC" sz="1600" dirty="0"/>
        </a:p>
      </dgm:t>
    </dgm:pt>
    <dgm:pt modelId="{CF024B07-87EF-40F6-9DBC-F21DA197AC6C}" type="parTrans" cxnId="{63FAE1E2-6112-47C5-ADE9-85FD9F3FC24C}">
      <dgm:prSet/>
      <dgm:spPr/>
      <dgm:t>
        <a:bodyPr/>
        <a:lstStyle/>
        <a:p>
          <a:endParaRPr lang="es-EC"/>
        </a:p>
      </dgm:t>
    </dgm:pt>
    <dgm:pt modelId="{37BEAF5B-F5CD-4459-9018-D4002F1B9FEF}" type="sibTrans" cxnId="{63FAE1E2-6112-47C5-ADE9-85FD9F3FC24C}">
      <dgm:prSet/>
      <dgm:spPr/>
      <dgm:t>
        <a:bodyPr/>
        <a:lstStyle/>
        <a:p>
          <a:endParaRPr lang="es-EC"/>
        </a:p>
      </dgm:t>
    </dgm:pt>
    <dgm:pt modelId="{2431B88E-CB9C-485F-8040-B14B2178B1BF}">
      <dgm:prSet phldrT="[Texto]" custT="1"/>
      <dgm:spPr>
        <a:solidFill>
          <a:schemeClr val="accent5">
            <a:lumMod val="60000"/>
            <a:lumOff val="40000"/>
            <a:alpha val="90000"/>
          </a:schemeClr>
        </a:solidFill>
      </dgm:spPr>
      <dgm:t>
        <a:bodyPr/>
        <a:lstStyle/>
        <a:p>
          <a:r>
            <a:rPr lang="es-EC" sz="1400" dirty="0" smtClean="0"/>
            <a:t>Modelado de capas </a:t>
          </a:r>
          <a:r>
            <a:rPr lang="es-EC" sz="1400" dirty="0" err="1" smtClean="0"/>
            <a:t>subterraneas</a:t>
          </a:r>
          <a:endParaRPr lang="es-EC" sz="1400" dirty="0"/>
        </a:p>
      </dgm:t>
    </dgm:pt>
    <dgm:pt modelId="{48AC06FE-01EE-4E56-A70A-6F33020532F0}" type="parTrans" cxnId="{6581E5E1-BF9B-459E-89E4-371391FF9C67}">
      <dgm:prSet/>
      <dgm:spPr/>
      <dgm:t>
        <a:bodyPr/>
        <a:lstStyle/>
        <a:p>
          <a:endParaRPr lang="es-EC"/>
        </a:p>
      </dgm:t>
    </dgm:pt>
    <dgm:pt modelId="{AC3C2956-7BE1-46E0-93E9-F32A0CEBAB10}" type="sibTrans" cxnId="{6581E5E1-BF9B-459E-89E4-371391FF9C67}">
      <dgm:prSet/>
      <dgm:spPr/>
      <dgm:t>
        <a:bodyPr/>
        <a:lstStyle/>
        <a:p>
          <a:endParaRPr lang="es-EC"/>
        </a:p>
      </dgm:t>
    </dgm:pt>
    <dgm:pt modelId="{EEDD1125-DC07-4A38-8077-5E06A8D4270A}">
      <dgm:prSet phldrT="[Texto]" custT="1"/>
      <dgm:spPr>
        <a:solidFill>
          <a:schemeClr val="accent5">
            <a:lumMod val="60000"/>
            <a:lumOff val="40000"/>
            <a:alpha val="90000"/>
          </a:schemeClr>
        </a:solidFill>
      </dgm:spPr>
      <dgm:t>
        <a:bodyPr/>
        <a:lstStyle/>
        <a:p>
          <a:r>
            <a:rPr lang="es-EC" sz="1200" dirty="0" smtClean="0"/>
            <a:t>Ecualización adaptativa</a:t>
          </a:r>
          <a:endParaRPr lang="es-EC" sz="1200" dirty="0"/>
        </a:p>
      </dgm:t>
    </dgm:pt>
    <dgm:pt modelId="{813EFD69-6561-490F-840A-BC19E6E5A2FF}" type="parTrans" cxnId="{509D9AFC-0736-4E60-978E-DEEBD6380319}">
      <dgm:prSet/>
      <dgm:spPr/>
      <dgm:t>
        <a:bodyPr/>
        <a:lstStyle/>
        <a:p>
          <a:endParaRPr lang="es-EC"/>
        </a:p>
      </dgm:t>
    </dgm:pt>
    <dgm:pt modelId="{5D2ED7F1-47F3-4F8F-9A5B-A91A988E58EE}" type="sibTrans" cxnId="{509D9AFC-0736-4E60-978E-DEEBD6380319}">
      <dgm:prSet/>
      <dgm:spPr/>
      <dgm:t>
        <a:bodyPr/>
        <a:lstStyle/>
        <a:p>
          <a:endParaRPr lang="es-EC"/>
        </a:p>
      </dgm:t>
    </dgm:pt>
    <dgm:pt modelId="{9DB1AE12-AA4E-40C8-8BB6-21B393B478F3}">
      <dgm:prSet phldrT="[Texto]" custT="1"/>
      <dgm:spPr>
        <a:solidFill>
          <a:schemeClr val="accent5">
            <a:lumMod val="60000"/>
            <a:lumOff val="40000"/>
            <a:alpha val="90000"/>
          </a:schemeClr>
        </a:solidFill>
      </dgm:spPr>
      <dgm:t>
        <a:bodyPr/>
        <a:lstStyle/>
        <a:p>
          <a:r>
            <a:rPr lang="es-EC" sz="1400" dirty="0" smtClean="0"/>
            <a:t>Cancelación de interferencias</a:t>
          </a:r>
          <a:endParaRPr lang="es-EC" sz="1400" dirty="0"/>
        </a:p>
      </dgm:t>
    </dgm:pt>
    <dgm:pt modelId="{CFA61DFC-0EE6-4EE4-9099-B8D4381A32F8}" type="parTrans" cxnId="{58F30902-D3F6-43A4-B74D-C64E4FD851A2}">
      <dgm:prSet/>
      <dgm:spPr/>
      <dgm:t>
        <a:bodyPr/>
        <a:lstStyle/>
        <a:p>
          <a:endParaRPr lang="es-EC"/>
        </a:p>
      </dgm:t>
    </dgm:pt>
    <dgm:pt modelId="{5C100FE7-7618-42D7-9495-C74C4CAFBD31}" type="sibTrans" cxnId="{58F30902-D3F6-43A4-B74D-C64E4FD851A2}">
      <dgm:prSet/>
      <dgm:spPr/>
      <dgm:t>
        <a:bodyPr/>
        <a:lstStyle/>
        <a:p>
          <a:endParaRPr lang="es-EC"/>
        </a:p>
      </dgm:t>
    </dgm:pt>
    <dgm:pt modelId="{B0EB066C-D0C8-4B34-9F17-B3CA0BF29C2E}" type="pres">
      <dgm:prSet presAssocID="{1B915DC8-ED67-4329-827D-963D01B3863F}" presName="cycleMatrixDiagram" presStyleCnt="0">
        <dgm:presLayoutVars>
          <dgm:chMax val="1"/>
          <dgm:dir/>
          <dgm:animLvl val="lvl"/>
          <dgm:resizeHandles val="exact"/>
        </dgm:presLayoutVars>
      </dgm:prSet>
      <dgm:spPr/>
      <dgm:t>
        <a:bodyPr/>
        <a:lstStyle/>
        <a:p>
          <a:endParaRPr lang="es-EC"/>
        </a:p>
      </dgm:t>
    </dgm:pt>
    <dgm:pt modelId="{572CBFCA-40B1-4E5E-AC22-146D361E65B3}" type="pres">
      <dgm:prSet presAssocID="{1B915DC8-ED67-4329-827D-963D01B3863F}" presName="children" presStyleCnt="0"/>
      <dgm:spPr/>
    </dgm:pt>
    <dgm:pt modelId="{CB3FD4D9-9E14-4B57-9008-139F90B7022A}" type="pres">
      <dgm:prSet presAssocID="{1B915DC8-ED67-4329-827D-963D01B3863F}" presName="child1group" presStyleCnt="0"/>
      <dgm:spPr/>
    </dgm:pt>
    <dgm:pt modelId="{6CD04B1F-6128-4F66-9096-05730BCEABD1}" type="pres">
      <dgm:prSet presAssocID="{1B915DC8-ED67-4329-827D-963D01B3863F}" presName="child1" presStyleLbl="bgAcc1" presStyleIdx="0" presStyleCnt="4" custLinFactNeighborX="-19388" custLinFactNeighborY="-5277"/>
      <dgm:spPr/>
      <dgm:t>
        <a:bodyPr/>
        <a:lstStyle/>
        <a:p>
          <a:endParaRPr lang="es-EC"/>
        </a:p>
      </dgm:t>
    </dgm:pt>
    <dgm:pt modelId="{EEF69B08-42B8-4ABA-B3C4-E10331C27766}" type="pres">
      <dgm:prSet presAssocID="{1B915DC8-ED67-4329-827D-963D01B3863F}" presName="child1Text" presStyleLbl="bgAcc1" presStyleIdx="0" presStyleCnt="4">
        <dgm:presLayoutVars>
          <dgm:bulletEnabled val="1"/>
        </dgm:presLayoutVars>
      </dgm:prSet>
      <dgm:spPr/>
      <dgm:t>
        <a:bodyPr/>
        <a:lstStyle/>
        <a:p>
          <a:endParaRPr lang="es-EC"/>
        </a:p>
      </dgm:t>
    </dgm:pt>
    <dgm:pt modelId="{0B95B9AD-3ABB-4147-8A7E-2344DACBEF4F}" type="pres">
      <dgm:prSet presAssocID="{1B915DC8-ED67-4329-827D-963D01B3863F}" presName="child2group" presStyleCnt="0"/>
      <dgm:spPr/>
    </dgm:pt>
    <dgm:pt modelId="{4DAE9E92-D37A-4205-815C-745DFB3B1FE0}" type="pres">
      <dgm:prSet presAssocID="{1B915DC8-ED67-4329-827D-963D01B3863F}" presName="child2" presStyleLbl="bgAcc1" presStyleIdx="1" presStyleCnt="4" custLinFactNeighborX="22807"/>
      <dgm:spPr/>
      <dgm:t>
        <a:bodyPr/>
        <a:lstStyle/>
        <a:p>
          <a:endParaRPr lang="es-EC"/>
        </a:p>
      </dgm:t>
    </dgm:pt>
    <dgm:pt modelId="{E14D3A86-4C37-4C59-BACD-2E837A02A895}" type="pres">
      <dgm:prSet presAssocID="{1B915DC8-ED67-4329-827D-963D01B3863F}" presName="child2Text" presStyleLbl="bgAcc1" presStyleIdx="1" presStyleCnt="4">
        <dgm:presLayoutVars>
          <dgm:bulletEnabled val="1"/>
        </dgm:presLayoutVars>
      </dgm:prSet>
      <dgm:spPr/>
      <dgm:t>
        <a:bodyPr/>
        <a:lstStyle/>
        <a:p>
          <a:endParaRPr lang="es-EC"/>
        </a:p>
      </dgm:t>
    </dgm:pt>
    <dgm:pt modelId="{2B2C7380-9B77-4C07-AB12-A0FAAC3F13CF}" type="pres">
      <dgm:prSet presAssocID="{1B915DC8-ED67-4329-827D-963D01B3863F}" presName="child3group" presStyleCnt="0"/>
      <dgm:spPr/>
    </dgm:pt>
    <dgm:pt modelId="{7422F1BD-6E7E-451B-A322-94AE93D7DD6C}" type="pres">
      <dgm:prSet presAssocID="{1B915DC8-ED67-4329-827D-963D01B3863F}" presName="child3" presStyleLbl="bgAcc1" presStyleIdx="2" presStyleCnt="4" custScaleX="106837" custLinFactNeighborX="22807"/>
      <dgm:spPr/>
      <dgm:t>
        <a:bodyPr/>
        <a:lstStyle/>
        <a:p>
          <a:endParaRPr lang="es-EC"/>
        </a:p>
      </dgm:t>
    </dgm:pt>
    <dgm:pt modelId="{66F22EA8-3200-4EF2-8186-358FAE773F46}" type="pres">
      <dgm:prSet presAssocID="{1B915DC8-ED67-4329-827D-963D01B3863F}" presName="child3Text" presStyleLbl="bgAcc1" presStyleIdx="2" presStyleCnt="4">
        <dgm:presLayoutVars>
          <dgm:bulletEnabled val="1"/>
        </dgm:presLayoutVars>
      </dgm:prSet>
      <dgm:spPr/>
      <dgm:t>
        <a:bodyPr/>
        <a:lstStyle/>
        <a:p>
          <a:endParaRPr lang="es-EC"/>
        </a:p>
      </dgm:t>
    </dgm:pt>
    <dgm:pt modelId="{54EF5D80-76E3-4FB5-A5BD-11A3540F2DA1}" type="pres">
      <dgm:prSet presAssocID="{1B915DC8-ED67-4329-827D-963D01B3863F}" presName="child4group" presStyleCnt="0"/>
      <dgm:spPr/>
    </dgm:pt>
    <dgm:pt modelId="{66F6F180-1E0B-4AA8-9D91-C48FBD32A533}" type="pres">
      <dgm:prSet presAssocID="{1B915DC8-ED67-4329-827D-963D01B3863F}" presName="child4" presStyleLbl="bgAcc1" presStyleIdx="3" presStyleCnt="4" custLinFactNeighborX="-25101"/>
      <dgm:spPr/>
      <dgm:t>
        <a:bodyPr/>
        <a:lstStyle/>
        <a:p>
          <a:endParaRPr lang="es-EC"/>
        </a:p>
      </dgm:t>
    </dgm:pt>
    <dgm:pt modelId="{CB97917D-4401-4E07-AAA1-2D70887BD172}" type="pres">
      <dgm:prSet presAssocID="{1B915DC8-ED67-4329-827D-963D01B3863F}" presName="child4Text" presStyleLbl="bgAcc1" presStyleIdx="3" presStyleCnt="4">
        <dgm:presLayoutVars>
          <dgm:bulletEnabled val="1"/>
        </dgm:presLayoutVars>
      </dgm:prSet>
      <dgm:spPr/>
      <dgm:t>
        <a:bodyPr/>
        <a:lstStyle/>
        <a:p>
          <a:endParaRPr lang="es-EC"/>
        </a:p>
      </dgm:t>
    </dgm:pt>
    <dgm:pt modelId="{E6DBD9E3-DD14-4578-91CE-33C2C46BA54A}" type="pres">
      <dgm:prSet presAssocID="{1B915DC8-ED67-4329-827D-963D01B3863F}" presName="childPlaceholder" presStyleCnt="0"/>
      <dgm:spPr/>
    </dgm:pt>
    <dgm:pt modelId="{82776F17-7A3E-4D64-A5C1-CA5DED888AEA}" type="pres">
      <dgm:prSet presAssocID="{1B915DC8-ED67-4329-827D-963D01B3863F}" presName="circle" presStyleCnt="0"/>
      <dgm:spPr/>
    </dgm:pt>
    <dgm:pt modelId="{25941D1C-4F6A-4609-8889-AFAA83D02181}" type="pres">
      <dgm:prSet presAssocID="{1B915DC8-ED67-4329-827D-963D01B3863F}" presName="quadrant1" presStyleLbl="node1" presStyleIdx="0" presStyleCnt="4" custScaleX="112492" custLinFactNeighborX="-3900" custLinFactNeighborY="3832">
        <dgm:presLayoutVars>
          <dgm:chMax val="1"/>
          <dgm:bulletEnabled val="1"/>
        </dgm:presLayoutVars>
      </dgm:prSet>
      <dgm:spPr/>
      <dgm:t>
        <a:bodyPr/>
        <a:lstStyle/>
        <a:p>
          <a:endParaRPr lang="es-EC"/>
        </a:p>
      </dgm:t>
    </dgm:pt>
    <dgm:pt modelId="{E89447B3-F183-401E-948D-D8D0ED443A96}" type="pres">
      <dgm:prSet presAssocID="{1B915DC8-ED67-4329-827D-963D01B3863F}" presName="quadrant2" presStyleLbl="node1" presStyleIdx="1" presStyleCnt="4" custScaleX="115056" custLinFactNeighborX="7800">
        <dgm:presLayoutVars>
          <dgm:chMax val="1"/>
          <dgm:bulletEnabled val="1"/>
        </dgm:presLayoutVars>
      </dgm:prSet>
      <dgm:spPr/>
      <dgm:t>
        <a:bodyPr/>
        <a:lstStyle/>
        <a:p>
          <a:endParaRPr lang="es-EC"/>
        </a:p>
      </dgm:t>
    </dgm:pt>
    <dgm:pt modelId="{326C03B6-B439-4539-A175-535B2EDE4EB4}" type="pres">
      <dgm:prSet presAssocID="{1B915DC8-ED67-4329-827D-963D01B3863F}" presName="quadrant3" presStyleLbl="node1" presStyleIdx="2" presStyleCnt="4" custScaleX="122855" custLinFactNeighborX="9759" custLinFactNeighborY="-3290">
        <dgm:presLayoutVars>
          <dgm:chMax val="1"/>
          <dgm:bulletEnabled val="1"/>
        </dgm:presLayoutVars>
      </dgm:prSet>
      <dgm:spPr/>
      <dgm:t>
        <a:bodyPr/>
        <a:lstStyle/>
        <a:p>
          <a:endParaRPr lang="es-EC"/>
        </a:p>
      </dgm:t>
    </dgm:pt>
    <dgm:pt modelId="{5CFCF1AF-255C-451E-A1B4-4AB69FD08832}" type="pres">
      <dgm:prSet presAssocID="{1B915DC8-ED67-4329-827D-963D01B3863F}" presName="quadrant4" presStyleLbl="node1" presStyleIdx="3" presStyleCnt="4" custScaleX="112492">
        <dgm:presLayoutVars>
          <dgm:chMax val="1"/>
          <dgm:bulletEnabled val="1"/>
        </dgm:presLayoutVars>
      </dgm:prSet>
      <dgm:spPr/>
      <dgm:t>
        <a:bodyPr/>
        <a:lstStyle/>
        <a:p>
          <a:endParaRPr lang="es-EC"/>
        </a:p>
      </dgm:t>
    </dgm:pt>
    <dgm:pt modelId="{B46D8A7C-45A1-45E6-BB32-E3F295D2A75B}" type="pres">
      <dgm:prSet presAssocID="{1B915DC8-ED67-4329-827D-963D01B3863F}" presName="quadrantPlaceholder" presStyleCnt="0"/>
      <dgm:spPr/>
    </dgm:pt>
    <dgm:pt modelId="{CF5859A5-C15C-4EDB-9C75-C5661AFAA0C1}" type="pres">
      <dgm:prSet presAssocID="{1B915DC8-ED67-4329-827D-963D01B3863F}" presName="center1" presStyleLbl="fgShp" presStyleIdx="0" presStyleCnt="2"/>
      <dgm:spPr/>
    </dgm:pt>
    <dgm:pt modelId="{0A8C653D-D6A0-4C56-84BF-E11A69BD9CE7}" type="pres">
      <dgm:prSet presAssocID="{1B915DC8-ED67-4329-827D-963D01B3863F}" presName="center2" presStyleLbl="fgShp" presStyleIdx="1" presStyleCnt="2"/>
      <dgm:spPr/>
    </dgm:pt>
  </dgm:ptLst>
  <dgm:cxnLst>
    <dgm:cxn modelId="{E03C6940-7F2C-407D-BE5D-D015FAF9896D}" srcId="{1B915DC8-ED67-4329-827D-963D01B3863F}" destId="{067EEA6C-FC0C-4490-93FA-E22B6066C183}" srcOrd="1" destOrd="0" parTransId="{7505C704-2FD0-4A87-9190-E1CA8CF59015}" sibTransId="{3D5010B0-8133-4CB2-8A00-B79FFC64CAA8}"/>
    <dgm:cxn modelId="{21B6B9EE-B18E-496A-9143-E2D28654118C}" srcId="{1B915DC8-ED67-4329-827D-963D01B3863F}" destId="{7E1C27A4-B7A8-469A-A8CB-75DC5B7AD9DF}" srcOrd="3" destOrd="0" parTransId="{B83CC1CE-532E-49CA-8FE7-927B52BE45BA}" sibTransId="{C9831FD6-A4B0-40D9-B05F-F7FEF193BB8B}"/>
    <dgm:cxn modelId="{80C7B568-223E-48F2-899F-F39EF637A431}" type="presOf" srcId="{EEDD1125-DC07-4A38-8077-5E06A8D4270A}" destId="{E14D3A86-4C37-4C59-BACD-2E837A02A895}" srcOrd="1" destOrd="1" presId="urn:microsoft.com/office/officeart/2005/8/layout/cycle4"/>
    <dgm:cxn modelId="{AB2FA25B-209F-407D-BBCC-17C294E01631}" type="presOf" srcId="{2431B88E-CB9C-485F-8040-B14B2178B1BF}" destId="{6CD04B1F-6128-4F66-9096-05730BCEABD1}" srcOrd="0" destOrd="1" presId="urn:microsoft.com/office/officeart/2005/8/layout/cycle4"/>
    <dgm:cxn modelId="{910572AF-B575-4583-99E4-8449F2D2BFC9}" type="presOf" srcId="{067EEA6C-FC0C-4490-93FA-E22B6066C183}" destId="{E89447B3-F183-401E-948D-D8D0ED443A96}" srcOrd="0" destOrd="0" presId="urn:microsoft.com/office/officeart/2005/8/layout/cycle4"/>
    <dgm:cxn modelId="{A5E41DE2-BAA2-481E-BFFE-B003748D3DEA}" type="presOf" srcId="{D0FF0385-51E6-4BD9-A24E-EC35AA897FD1}" destId="{EEF69B08-42B8-4ABA-B3C4-E10331C27766}" srcOrd="1" destOrd="0" presId="urn:microsoft.com/office/officeart/2005/8/layout/cycle4"/>
    <dgm:cxn modelId="{216AFC50-8D8E-4FD6-8710-61889F415776}" type="presOf" srcId="{9DB1AE12-AA4E-40C8-8BB6-21B393B478F3}" destId="{66F22EA8-3200-4EF2-8186-358FAE773F46}" srcOrd="1" destOrd="1" presId="urn:microsoft.com/office/officeart/2005/8/layout/cycle4"/>
    <dgm:cxn modelId="{7C1FACF8-91E3-4930-9C6A-5D3F7FD72FF1}" srcId="{C24E545B-0E5C-47A3-A092-22283DFA0C65}" destId="{D0FF0385-51E6-4BD9-A24E-EC35AA897FD1}" srcOrd="0" destOrd="0" parTransId="{7B1524EE-0C5E-4F7E-BB7B-AF281E82F516}" sibTransId="{8396A6BB-7AE2-4CE7-A7D3-171B4C7BD279}"/>
    <dgm:cxn modelId="{CFB03A2C-B2DD-4967-858E-92D2710038E8}" type="presOf" srcId="{7E1C27A4-B7A8-469A-A8CB-75DC5B7AD9DF}" destId="{5CFCF1AF-255C-451E-A1B4-4AB69FD08832}" srcOrd="0" destOrd="0" presId="urn:microsoft.com/office/officeart/2005/8/layout/cycle4"/>
    <dgm:cxn modelId="{3AFE8575-8F0B-438C-B748-4E5A149EF320}" type="presOf" srcId="{D0FF0385-51E6-4BD9-A24E-EC35AA897FD1}" destId="{6CD04B1F-6128-4F66-9096-05730BCEABD1}" srcOrd="0" destOrd="0" presId="urn:microsoft.com/office/officeart/2005/8/layout/cycle4"/>
    <dgm:cxn modelId="{D1AC9242-E32E-4012-89A1-0CFAEF0FCB5C}" type="presOf" srcId="{3F3A8F99-0965-43D7-B1EB-EE83EA5614D7}" destId="{CB97917D-4401-4E07-AAA1-2D70887BD172}" srcOrd="1" destOrd="0" presId="urn:microsoft.com/office/officeart/2005/8/layout/cycle4"/>
    <dgm:cxn modelId="{94DC3BAF-05E1-4892-8448-9087E11920DC}" type="presOf" srcId="{7C95C8A9-49C4-4430-A223-8DA1AAC95A67}" destId="{66F22EA8-3200-4EF2-8186-358FAE773F46}" srcOrd="1" destOrd="0" presId="urn:microsoft.com/office/officeart/2005/8/layout/cycle4"/>
    <dgm:cxn modelId="{A6DF584C-6523-4F1D-836B-B9742133D8A6}" type="presOf" srcId="{C7C06560-3B70-467A-9F01-F1B62342BA0E}" destId="{E14D3A86-4C37-4C59-BACD-2E837A02A895}" srcOrd="1" destOrd="0" presId="urn:microsoft.com/office/officeart/2005/8/layout/cycle4"/>
    <dgm:cxn modelId="{35DDA003-AA75-424C-A492-29B6042CEB73}" type="presOf" srcId="{9DB1AE12-AA4E-40C8-8BB6-21B393B478F3}" destId="{7422F1BD-6E7E-451B-A322-94AE93D7DD6C}" srcOrd="0" destOrd="1" presId="urn:microsoft.com/office/officeart/2005/8/layout/cycle4"/>
    <dgm:cxn modelId="{85ACE6AA-38FF-49D2-9EE9-CE346E84CA94}" type="presOf" srcId="{C7C06560-3B70-467A-9F01-F1B62342BA0E}" destId="{4DAE9E92-D37A-4205-815C-745DFB3B1FE0}" srcOrd="0" destOrd="0" presId="urn:microsoft.com/office/officeart/2005/8/layout/cycle4"/>
    <dgm:cxn modelId="{B612717C-5F5A-4E4F-877D-AF74B5B1373B}" type="presOf" srcId="{1B915DC8-ED67-4329-827D-963D01B3863F}" destId="{B0EB066C-D0C8-4B34-9F17-B3CA0BF29C2E}" srcOrd="0" destOrd="0" presId="urn:microsoft.com/office/officeart/2005/8/layout/cycle4"/>
    <dgm:cxn modelId="{A91F2C2C-F2D6-4722-84FC-F54686FCF47B}" srcId="{1B915DC8-ED67-4329-827D-963D01B3863F}" destId="{C24E545B-0E5C-47A3-A092-22283DFA0C65}" srcOrd="0" destOrd="0" parTransId="{F35B2F4B-702C-407E-BF09-D96BABA08702}" sibTransId="{377029AD-7C33-4F19-9E00-5664BE23694F}"/>
    <dgm:cxn modelId="{58F30902-D3F6-43A4-B74D-C64E4FD851A2}" srcId="{83858BC5-964E-496D-87D1-58D3A089AFFF}" destId="{9DB1AE12-AA4E-40C8-8BB6-21B393B478F3}" srcOrd="1" destOrd="0" parTransId="{CFA61DFC-0EE6-4EE4-9099-B8D4381A32F8}" sibTransId="{5C100FE7-7618-42D7-9495-C74C4CAFBD31}"/>
    <dgm:cxn modelId="{B30F9D33-4B77-43EF-A256-B2A0E4EDFFB0}" type="presOf" srcId="{83858BC5-964E-496D-87D1-58D3A089AFFF}" destId="{326C03B6-B439-4539-A175-535B2EDE4EB4}" srcOrd="0" destOrd="0" presId="urn:microsoft.com/office/officeart/2005/8/layout/cycle4"/>
    <dgm:cxn modelId="{70E5E1A2-9FB3-4BF2-8C76-6FAD1D353BCE}" type="presOf" srcId="{3F3A8F99-0965-43D7-B1EB-EE83EA5614D7}" destId="{66F6F180-1E0B-4AA8-9D91-C48FBD32A533}" srcOrd="0" destOrd="0" presId="urn:microsoft.com/office/officeart/2005/8/layout/cycle4"/>
    <dgm:cxn modelId="{1A00141B-0F8A-4AF3-A933-9065D98CB9E2}" type="presOf" srcId="{2431B88E-CB9C-485F-8040-B14B2178B1BF}" destId="{EEF69B08-42B8-4ABA-B3C4-E10331C27766}" srcOrd="1" destOrd="1" presId="urn:microsoft.com/office/officeart/2005/8/layout/cycle4"/>
    <dgm:cxn modelId="{0283663A-5A93-4FC0-95DD-C3670E5A7638}" srcId="{83858BC5-964E-496D-87D1-58D3A089AFFF}" destId="{7C95C8A9-49C4-4430-A223-8DA1AAC95A67}" srcOrd="0" destOrd="0" parTransId="{99FE13FB-D000-405A-958C-AA6B0486CA81}" sibTransId="{0A0A2B5F-447F-4947-A69C-06CFBA63D52E}"/>
    <dgm:cxn modelId="{509D9AFC-0736-4E60-978E-DEEBD6380319}" srcId="{067EEA6C-FC0C-4490-93FA-E22B6066C183}" destId="{EEDD1125-DC07-4A38-8077-5E06A8D4270A}" srcOrd="1" destOrd="0" parTransId="{813EFD69-6561-490F-840A-BC19E6E5A2FF}" sibTransId="{5D2ED7F1-47F3-4F8F-9A5B-A91A988E58EE}"/>
    <dgm:cxn modelId="{6581E5E1-BF9B-459E-89E4-371391FF9C67}" srcId="{C24E545B-0E5C-47A3-A092-22283DFA0C65}" destId="{2431B88E-CB9C-485F-8040-B14B2178B1BF}" srcOrd="1" destOrd="0" parTransId="{48AC06FE-01EE-4E56-A70A-6F33020532F0}" sibTransId="{AC3C2956-7BE1-46E0-93E9-F32A0CEBAB10}"/>
    <dgm:cxn modelId="{208A3229-9202-4284-A8A1-347C10A1724A}" srcId="{1B915DC8-ED67-4329-827D-963D01B3863F}" destId="{83858BC5-964E-496D-87D1-58D3A089AFFF}" srcOrd="2" destOrd="0" parTransId="{9F9DA14C-8CD5-4180-A827-D1B7C540D0DD}" sibTransId="{0498EC9C-AD96-46F1-9689-508AF7C577B5}"/>
    <dgm:cxn modelId="{63FAE1E2-6112-47C5-ADE9-85FD9F3FC24C}" srcId="{7E1C27A4-B7A8-469A-A8CB-75DC5B7AD9DF}" destId="{3F3A8F99-0965-43D7-B1EB-EE83EA5614D7}" srcOrd="0" destOrd="0" parTransId="{CF024B07-87EF-40F6-9DBC-F21DA197AC6C}" sibTransId="{37BEAF5B-F5CD-4459-9018-D4002F1B9FEF}"/>
    <dgm:cxn modelId="{7B2F5661-6DD3-48FD-9A3D-4E44D6ED029D}" type="presOf" srcId="{EEDD1125-DC07-4A38-8077-5E06A8D4270A}" destId="{4DAE9E92-D37A-4205-815C-745DFB3B1FE0}" srcOrd="0" destOrd="1" presId="urn:microsoft.com/office/officeart/2005/8/layout/cycle4"/>
    <dgm:cxn modelId="{444E5FB6-A3A3-4BE8-8715-188194A1698D}" type="presOf" srcId="{C24E545B-0E5C-47A3-A092-22283DFA0C65}" destId="{25941D1C-4F6A-4609-8889-AFAA83D02181}" srcOrd="0" destOrd="0" presId="urn:microsoft.com/office/officeart/2005/8/layout/cycle4"/>
    <dgm:cxn modelId="{45881A06-D906-447A-87AE-1AEC8003A72C}" srcId="{067EEA6C-FC0C-4490-93FA-E22B6066C183}" destId="{C7C06560-3B70-467A-9F01-F1B62342BA0E}" srcOrd="0" destOrd="0" parTransId="{F8F4169E-6A51-4768-BEA9-59CBE6FDE8DC}" sibTransId="{516A373B-30B0-48F8-B321-49EFA63AE6FE}"/>
    <dgm:cxn modelId="{2797906B-D814-49A8-9302-2A99048888CC}" type="presOf" srcId="{7C95C8A9-49C4-4430-A223-8DA1AAC95A67}" destId="{7422F1BD-6E7E-451B-A322-94AE93D7DD6C}" srcOrd="0" destOrd="0" presId="urn:microsoft.com/office/officeart/2005/8/layout/cycle4"/>
    <dgm:cxn modelId="{82B312B3-76CD-44CE-84EE-DB7AB8B97969}" type="presParOf" srcId="{B0EB066C-D0C8-4B34-9F17-B3CA0BF29C2E}" destId="{572CBFCA-40B1-4E5E-AC22-146D361E65B3}" srcOrd="0" destOrd="0" presId="urn:microsoft.com/office/officeart/2005/8/layout/cycle4"/>
    <dgm:cxn modelId="{4E74A6FF-F2FF-4A30-AAC7-309C2C5CDB73}" type="presParOf" srcId="{572CBFCA-40B1-4E5E-AC22-146D361E65B3}" destId="{CB3FD4D9-9E14-4B57-9008-139F90B7022A}" srcOrd="0" destOrd="0" presId="urn:microsoft.com/office/officeart/2005/8/layout/cycle4"/>
    <dgm:cxn modelId="{40FC9C68-E663-4716-B76C-51533968245B}" type="presParOf" srcId="{CB3FD4D9-9E14-4B57-9008-139F90B7022A}" destId="{6CD04B1F-6128-4F66-9096-05730BCEABD1}" srcOrd="0" destOrd="0" presId="urn:microsoft.com/office/officeart/2005/8/layout/cycle4"/>
    <dgm:cxn modelId="{3984AACC-CF3D-40A1-97A2-896D79011849}" type="presParOf" srcId="{CB3FD4D9-9E14-4B57-9008-139F90B7022A}" destId="{EEF69B08-42B8-4ABA-B3C4-E10331C27766}" srcOrd="1" destOrd="0" presId="urn:microsoft.com/office/officeart/2005/8/layout/cycle4"/>
    <dgm:cxn modelId="{71F1C0AB-D2E2-4EB1-8C7F-018B04BF0222}" type="presParOf" srcId="{572CBFCA-40B1-4E5E-AC22-146D361E65B3}" destId="{0B95B9AD-3ABB-4147-8A7E-2344DACBEF4F}" srcOrd="1" destOrd="0" presId="urn:microsoft.com/office/officeart/2005/8/layout/cycle4"/>
    <dgm:cxn modelId="{22E29D3E-936C-4CF0-9926-17D1F7698332}" type="presParOf" srcId="{0B95B9AD-3ABB-4147-8A7E-2344DACBEF4F}" destId="{4DAE9E92-D37A-4205-815C-745DFB3B1FE0}" srcOrd="0" destOrd="0" presId="urn:microsoft.com/office/officeart/2005/8/layout/cycle4"/>
    <dgm:cxn modelId="{D6DF2074-D491-443B-A2E9-C71DADE89C3D}" type="presParOf" srcId="{0B95B9AD-3ABB-4147-8A7E-2344DACBEF4F}" destId="{E14D3A86-4C37-4C59-BACD-2E837A02A895}" srcOrd="1" destOrd="0" presId="urn:microsoft.com/office/officeart/2005/8/layout/cycle4"/>
    <dgm:cxn modelId="{C79484DD-8818-4F25-855F-411D2E091724}" type="presParOf" srcId="{572CBFCA-40B1-4E5E-AC22-146D361E65B3}" destId="{2B2C7380-9B77-4C07-AB12-A0FAAC3F13CF}" srcOrd="2" destOrd="0" presId="urn:microsoft.com/office/officeart/2005/8/layout/cycle4"/>
    <dgm:cxn modelId="{46A734A0-BD65-405C-91B0-91E83C937409}" type="presParOf" srcId="{2B2C7380-9B77-4C07-AB12-A0FAAC3F13CF}" destId="{7422F1BD-6E7E-451B-A322-94AE93D7DD6C}" srcOrd="0" destOrd="0" presId="urn:microsoft.com/office/officeart/2005/8/layout/cycle4"/>
    <dgm:cxn modelId="{99DA9D13-3389-404D-ADB2-05AE8EA4292D}" type="presParOf" srcId="{2B2C7380-9B77-4C07-AB12-A0FAAC3F13CF}" destId="{66F22EA8-3200-4EF2-8186-358FAE773F46}" srcOrd="1" destOrd="0" presId="urn:microsoft.com/office/officeart/2005/8/layout/cycle4"/>
    <dgm:cxn modelId="{BA2324A2-DAD1-4DE2-BAD2-C66BCDD98F89}" type="presParOf" srcId="{572CBFCA-40B1-4E5E-AC22-146D361E65B3}" destId="{54EF5D80-76E3-4FB5-A5BD-11A3540F2DA1}" srcOrd="3" destOrd="0" presId="urn:microsoft.com/office/officeart/2005/8/layout/cycle4"/>
    <dgm:cxn modelId="{23DF53E5-A225-407C-83C4-4F01CA193DAD}" type="presParOf" srcId="{54EF5D80-76E3-4FB5-A5BD-11A3540F2DA1}" destId="{66F6F180-1E0B-4AA8-9D91-C48FBD32A533}" srcOrd="0" destOrd="0" presId="urn:microsoft.com/office/officeart/2005/8/layout/cycle4"/>
    <dgm:cxn modelId="{274A3B8A-14EC-418D-A784-85626E219755}" type="presParOf" srcId="{54EF5D80-76E3-4FB5-A5BD-11A3540F2DA1}" destId="{CB97917D-4401-4E07-AAA1-2D70887BD172}" srcOrd="1" destOrd="0" presId="urn:microsoft.com/office/officeart/2005/8/layout/cycle4"/>
    <dgm:cxn modelId="{0E075348-00C4-4D48-B2A1-4B8CD421FE40}" type="presParOf" srcId="{572CBFCA-40B1-4E5E-AC22-146D361E65B3}" destId="{E6DBD9E3-DD14-4578-91CE-33C2C46BA54A}" srcOrd="4" destOrd="0" presId="urn:microsoft.com/office/officeart/2005/8/layout/cycle4"/>
    <dgm:cxn modelId="{E13A39EA-66AD-40D9-BC3B-97F4B99400DF}" type="presParOf" srcId="{B0EB066C-D0C8-4B34-9F17-B3CA0BF29C2E}" destId="{82776F17-7A3E-4D64-A5C1-CA5DED888AEA}" srcOrd="1" destOrd="0" presId="urn:microsoft.com/office/officeart/2005/8/layout/cycle4"/>
    <dgm:cxn modelId="{8E7B1BB2-0039-473A-8834-FEB295A233F5}" type="presParOf" srcId="{82776F17-7A3E-4D64-A5C1-CA5DED888AEA}" destId="{25941D1C-4F6A-4609-8889-AFAA83D02181}" srcOrd="0" destOrd="0" presId="urn:microsoft.com/office/officeart/2005/8/layout/cycle4"/>
    <dgm:cxn modelId="{0888244C-015B-4A2C-9FE0-802B8A185448}" type="presParOf" srcId="{82776F17-7A3E-4D64-A5C1-CA5DED888AEA}" destId="{E89447B3-F183-401E-948D-D8D0ED443A96}" srcOrd="1" destOrd="0" presId="urn:microsoft.com/office/officeart/2005/8/layout/cycle4"/>
    <dgm:cxn modelId="{3DD853E3-89DC-469E-93A4-7DD12F437DD5}" type="presParOf" srcId="{82776F17-7A3E-4D64-A5C1-CA5DED888AEA}" destId="{326C03B6-B439-4539-A175-535B2EDE4EB4}" srcOrd="2" destOrd="0" presId="urn:microsoft.com/office/officeart/2005/8/layout/cycle4"/>
    <dgm:cxn modelId="{ACB27D05-632F-41AB-AFAF-3EB9308FBDD7}" type="presParOf" srcId="{82776F17-7A3E-4D64-A5C1-CA5DED888AEA}" destId="{5CFCF1AF-255C-451E-A1B4-4AB69FD08832}" srcOrd="3" destOrd="0" presId="urn:microsoft.com/office/officeart/2005/8/layout/cycle4"/>
    <dgm:cxn modelId="{DB575006-D9EF-4AE0-B85F-8124EFF3D7C4}" type="presParOf" srcId="{82776F17-7A3E-4D64-A5C1-CA5DED888AEA}" destId="{B46D8A7C-45A1-45E6-BB32-E3F295D2A75B}" srcOrd="4" destOrd="0" presId="urn:microsoft.com/office/officeart/2005/8/layout/cycle4"/>
    <dgm:cxn modelId="{BFAF10DB-60A7-418E-B392-8B1AF3CCC445}" type="presParOf" srcId="{B0EB066C-D0C8-4B34-9F17-B3CA0BF29C2E}" destId="{CF5859A5-C15C-4EDB-9C75-C5661AFAA0C1}" srcOrd="2" destOrd="0" presId="urn:microsoft.com/office/officeart/2005/8/layout/cycle4"/>
    <dgm:cxn modelId="{FA2E2840-A4F6-4F93-8782-42E621018693}" type="presParOf" srcId="{B0EB066C-D0C8-4B34-9F17-B3CA0BF29C2E}" destId="{0A8C653D-D6A0-4C56-84BF-E11A69BD9CE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7022DC-DD19-42E6-A1E0-489C671D8166}" type="doc">
      <dgm:prSet loTypeId="urn:microsoft.com/office/officeart/2005/8/layout/vList3#3" loCatId="list" qsTypeId="urn:microsoft.com/office/officeart/2005/8/quickstyle/3d1" qsCatId="3D" csTypeId="urn:microsoft.com/office/officeart/2005/8/colors/accent0_3" csCatId="mainScheme" phldr="1"/>
      <dgm:spPr/>
    </dgm:pt>
    <dgm:pt modelId="{BDAFEDE3-6E8C-4331-9F78-03E89984FD0A}">
      <dgm:prSet phldrT="[Texto]" custT="1"/>
      <dgm:spPr/>
      <dgm:t>
        <a:bodyPr/>
        <a:lstStyle/>
        <a:p>
          <a:pPr algn="ctr"/>
          <a:r>
            <a:rPr lang="es-ES" sz="2000" dirty="0" smtClean="0">
              <a:solidFill>
                <a:srgbClr val="000000"/>
              </a:solidFill>
              <a:effectLst>
                <a:outerShdw blurRad="38100" dist="38100" dir="2700000" algn="tl">
                  <a:srgbClr val="000000">
                    <a:alpha val="43137"/>
                  </a:srgbClr>
                </a:outerShdw>
              </a:effectLst>
            </a:rPr>
            <a:t>“La señal de entrada es descompuesta en múltiples canales, con el fin de facilitar el procesamiento de la señal de manera rápida y eficiente</a:t>
          </a:r>
          <a:r>
            <a:rPr lang="en-US" sz="2000" dirty="0" smtClean="0">
              <a:solidFill>
                <a:srgbClr val="000000"/>
              </a:solidFill>
              <a:effectLst>
                <a:outerShdw blurRad="38100" dist="38100" dir="2700000" algn="tl">
                  <a:srgbClr val="000000">
                    <a:alpha val="43137"/>
                  </a:srgbClr>
                </a:outerShdw>
              </a:effectLst>
            </a:rPr>
            <a:t>”</a:t>
          </a:r>
          <a:endParaRPr lang="es-ES" sz="2000" dirty="0">
            <a:solidFill>
              <a:srgbClr val="000000"/>
            </a:solidFill>
            <a:effectLst>
              <a:outerShdw blurRad="38100" dist="38100" dir="2700000" algn="tl">
                <a:srgbClr val="000000">
                  <a:alpha val="43137"/>
                </a:srgbClr>
              </a:outerShdw>
            </a:effectLst>
          </a:endParaRPr>
        </a:p>
      </dgm:t>
    </dgm:pt>
    <dgm:pt modelId="{A3F4EA36-FA07-4071-8252-38A8B6B418BC}" type="parTrans" cxnId="{5FD6B731-3472-4D5F-98C4-D0D88AB0F209}">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EC89251F-8779-439D-8F2E-E4180F32C21E}" type="sibTrans" cxnId="{5FD6B731-3472-4D5F-98C4-D0D88AB0F209}">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D53B082D-DC15-46E1-B42B-CAAE17F9D370}">
      <dgm:prSet phldrT="[Texto]" custT="1"/>
      <dgm:spPr/>
      <dgm:t>
        <a:bodyPr/>
        <a:lstStyle/>
        <a:p>
          <a:r>
            <a:rPr lang="es-ES" sz="2000" dirty="0" smtClean="0">
              <a:solidFill>
                <a:srgbClr val="000000"/>
              </a:solidFill>
              <a:effectLst>
                <a:outerShdw blurRad="38100" dist="38100" dir="2700000" algn="tl">
                  <a:srgbClr val="000000">
                    <a:alpha val="43137"/>
                  </a:srgbClr>
                </a:outerShdw>
              </a:effectLst>
            </a:rPr>
            <a:t>Recientemente se proponen nuevas técnicas en </a:t>
          </a:r>
          <a:r>
            <a:rPr lang="es-ES" sz="2000" i="1" dirty="0" smtClean="0">
              <a:solidFill>
                <a:srgbClr val="000000"/>
              </a:solidFill>
              <a:effectLst>
                <a:outerShdw blurRad="38100" dist="38100" dir="2700000" algn="tl">
                  <a:srgbClr val="000000">
                    <a:alpha val="43137"/>
                  </a:srgbClr>
                </a:outerShdw>
              </a:effectLst>
            </a:rPr>
            <a:t>SAF</a:t>
          </a:r>
          <a:r>
            <a:rPr lang="en-US" sz="2000" i="1" dirty="0" smtClean="0">
              <a:solidFill>
                <a:srgbClr val="000000"/>
              </a:solidFill>
              <a:effectLst>
                <a:outerShdw blurRad="38100" dist="38100" dir="2700000" algn="tl">
                  <a:srgbClr val="000000">
                    <a:alpha val="43137"/>
                  </a:srgbClr>
                </a:outerShdw>
              </a:effectLst>
            </a:rPr>
            <a:t> </a:t>
          </a:r>
          <a:r>
            <a:rPr lang="en-US" sz="2000" i="0" dirty="0" smtClean="0">
              <a:solidFill>
                <a:srgbClr val="000000"/>
              </a:solidFill>
              <a:effectLst>
                <a:outerShdw blurRad="38100" dist="38100" dir="2700000" algn="tl">
                  <a:srgbClr val="000000">
                    <a:alpha val="43137"/>
                  </a:srgbClr>
                </a:outerShdw>
              </a:effectLst>
            </a:rPr>
            <a:t>a fin de </a:t>
          </a:r>
          <a:r>
            <a:rPr lang="es-EC" sz="2000" i="0" noProof="0" dirty="0" smtClean="0">
              <a:solidFill>
                <a:srgbClr val="000000"/>
              </a:solidFill>
              <a:effectLst>
                <a:outerShdw blurRad="38100" dist="38100" dir="2700000" algn="tl">
                  <a:srgbClr val="000000">
                    <a:alpha val="43137"/>
                  </a:srgbClr>
                </a:outerShdw>
              </a:effectLst>
            </a:rPr>
            <a:t>mejorar</a:t>
          </a:r>
          <a:r>
            <a:rPr lang="en-US" sz="2000" i="0" dirty="0" smtClean="0">
              <a:solidFill>
                <a:srgbClr val="000000"/>
              </a:solidFill>
              <a:effectLst>
                <a:outerShdw blurRad="38100" dist="38100" dir="2700000" algn="tl">
                  <a:srgbClr val="000000">
                    <a:alpha val="43137"/>
                  </a:srgbClr>
                </a:outerShdw>
              </a:effectLst>
            </a:rPr>
            <a:t> el MSE y la SNR a la </a:t>
          </a:r>
          <a:r>
            <a:rPr lang="en-US" sz="2000" i="0" dirty="0" err="1" smtClean="0">
              <a:solidFill>
                <a:srgbClr val="000000"/>
              </a:solidFill>
              <a:effectLst>
                <a:outerShdw blurRad="38100" dist="38100" dir="2700000" algn="tl">
                  <a:srgbClr val="000000">
                    <a:alpha val="43137"/>
                  </a:srgbClr>
                </a:outerShdw>
              </a:effectLst>
            </a:rPr>
            <a:t>salida</a:t>
          </a:r>
          <a:r>
            <a:rPr lang="en-US" sz="2000" i="0" dirty="0" smtClean="0">
              <a:solidFill>
                <a:srgbClr val="000000"/>
              </a:solidFill>
              <a:effectLst>
                <a:outerShdw blurRad="38100" dist="38100" dir="2700000" algn="tl">
                  <a:srgbClr val="000000">
                    <a:alpha val="43137"/>
                  </a:srgbClr>
                </a:outerShdw>
              </a:effectLst>
            </a:rPr>
            <a:t> de la se</a:t>
          </a:r>
          <a:r>
            <a:rPr lang="es-EC" sz="2000" i="0" dirty="0" err="1" smtClean="0">
              <a:solidFill>
                <a:srgbClr val="000000"/>
              </a:solidFill>
              <a:effectLst>
                <a:outerShdw blurRad="38100" dist="38100" dir="2700000" algn="tl">
                  <a:srgbClr val="000000">
                    <a:alpha val="43137"/>
                  </a:srgbClr>
                </a:outerShdw>
              </a:effectLst>
            </a:rPr>
            <a:t>ñal</a:t>
          </a:r>
          <a:r>
            <a:rPr lang="es-EC" sz="2000" i="0" dirty="0" smtClean="0">
              <a:solidFill>
                <a:srgbClr val="000000"/>
              </a:solidFill>
              <a:effectLst>
                <a:outerShdw blurRad="38100" dist="38100" dir="2700000" algn="tl">
                  <a:srgbClr val="000000">
                    <a:alpha val="43137"/>
                  </a:srgbClr>
                </a:outerShdw>
              </a:effectLst>
            </a:rPr>
            <a:t> de voz</a:t>
          </a:r>
          <a:endParaRPr lang="es-ES" sz="2000" dirty="0">
            <a:solidFill>
              <a:srgbClr val="000000"/>
            </a:solidFill>
            <a:effectLst>
              <a:outerShdw blurRad="38100" dist="38100" dir="2700000" algn="tl">
                <a:srgbClr val="000000">
                  <a:alpha val="43137"/>
                </a:srgbClr>
              </a:outerShdw>
            </a:effectLst>
          </a:endParaRPr>
        </a:p>
      </dgm:t>
    </dgm:pt>
    <dgm:pt modelId="{9B235FBF-914C-4449-9EEF-35AE3D05D5A9}" type="parTrans" cxnId="{8610BCB7-0FD4-4943-BDC1-8893C7B9D324}">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22D3A365-743E-4F61-9FF0-595E47A2BDD8}" type="sibTrans" cxnId="{8610BCB7-0FD4-4943-BDC1-8893C7B9D324}">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3F1C8A66-1B2B-481A-84D6-E1A875112E72}">
      <dgm:prSet phldrT="[Texto]" custT="1"/>
      <dgm:spPr/>
      <dgm:t>
        <a:bodyPr/>
        <a:lstStyle/>
        <a:p>
          <a:r>
            <a:rPr lang="es-ES" sz="2000" dirty="0" smtClean="0">
              <a:solidFill>
                <a:srgbClr val="000000"/>
              </a:solidFill>
              <a:effectLst>
                <a:outerShdw blurRad="38100" dist="38100" dir="2700000" algn="tl">
                  <a:srgbClr val="000000">
                    <a:alpha val="43137"/>
                  </a:srgbClr>
                </a:outerShdw>
              </a:effectLst>
            </a:rPr>
            <a:t>Pruebas realizadas determinan que la comunicación con manos libres usando </a:t>
          </a:r>
          <a:r>
            <a:rPr lang="es-ES" sz="2000" i="1" dirty="0" smtClean="0">
              <a:solidFill>
                <a:srgbClr val="000000"/>
              </a:solidFill>
              <a:effectLst>
                <a:outerShdw blurRad="38100" dist="38100" dir="2700000" algn="tl">
                  <a:srgbClr val="000000">
                    <a:alpha val="43137"/>
                  </a:srgbClr>
                </a:outerShdw>
              </a:effectLst>
            </a:rPr>
            <a:t>SAF  </a:t>
          </a:r>
          <a:r>
            <a:rPr lang="es-ES" sz="2000" i="0" dirty="0" smtClean="0">
              <a:solidFill>
                <a:srgbClr val="000000"/>
              </a:solidFill>
              <a:effectLst>
                <a:outerShdw blurRad="38100" dist="38100" dir="2700000" algn="tl">
                  <a:srgbClr val="000000">
                    <a:alpha val="43137"/>
                  </a:srgbClr>
                </a:outerShdw>
              </a:effectLst>
            </a:rPr>
            <a:t>mejoran </a:t>
          </a:r>
          <a:r>
            <a:rPr lang="es-ES" sz="2000" i="0" dirty="0" smtClean="0">
              <a:solidFill>
                <a:srgbClr val="000000"/>
              </a:solidFill>
              <a:effectLst>
                <a:outerShdw blurRad="38100" dist="38100" dir="2700000" algn="tl">
                  <a:srgbClr val="000000">
                    <a:alpha val="43137"/>
                  </a:srgbClr>
                </a:outerShdw>
              </a:effectLst>
            </a:rPr>
            <a:t>calidad del habla al final de la transmisión </a:t>
          </a:r>
          <a:endParaRPr lang="es-ES" sz="2000" dirty="0">
            <a:solidFill>
              <a:srgbClr val="000000"/>
            </a:solidFill>
            <a:effectLst>
              <a:outerShdw blurRad="38100" dist="38100" dir="2700000" algn="tl">
                <a:srgbClr val="000000">
                  <a:alpha val="43137"/>
                </a:srgbClr>
              </a:outerShdw>
            </a:effectLst>
          </a:endParaRPr>
        </a:p>
      </dgm:t>
    </dgm:pt>
    <dgm:pt modelId="{97C55669-AF82-4CE4-9F5D-0A81130ACC9D}" type="parTrans" cxnId="{A096323F-6DD6-484B-BABA-30B4B5F107B4}">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4C071DCE-6813-4B8D-A0EC-36F9DC9A97DE}" type="sibTrans" cxnId="{A096323F-6DD6-484B-BABA-30B4B5F107B4}">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5103101F-78B2-49B9-B841-75639312FF69}">
      <dgm:prSet phldrT="[Texto]" custT="1"/>
      <dgm:spPr/>
      <dgm:t>
        <a:bodyPr/>
        <a:lstStyle/>
        <a:p>
          <a:r>
            <a:rPr lang="es-ES" sz="2000" dirty="0" smtClean="0">
              <a:solidFill>
                <a:srgbClr val="000000"/>
              </a:solidFill>
              <a:effectLst>
                <a:outerShdw blurRad="38100" dist="38100" dir="2700000" algn="tl">
                  <a:srgbClr val="000000">
                    <a:alpha val="43137"/>
                  </a:srgbClr>
                </a:outerShdw>
              </a:effectLst>
            </a:rPr>
            <a:t>Actualmente, </a:t>
          </a:r>
          <a:r>
            <a:rPr lang="es-ES" sz="2000" i="1" dirty="0" smtClean="0">
              <a:solidFill>
                <a:srgbClr val="000000"/>
              </a:solidFill>
              <a:effectLst>
                <a:outerShdw blurRad="38100" dist="38100" dir="2700000" algn="tl">
                  <a:srgbClr val="000000">
                    <a:alpha val="43137"/>
                  </a:srgbClr>
                </a:outerShdw>
              </a:effectLst>
            </a:rPr>
            <a:t>SAF a</a:t>
          </a:r>
          <a:r>
            <a:rPr lang="es-ES" sz="2000" i="0" dirty="0" smtClean="0">
              <a:solidFill>
                <a:srgbClr val="000000"/>
              </a:solidFill>
              <a:effectLst>
                <a:outerShdw blurRad="38100" dist="38100" dir="2700000" algn="tl">
                  <a:srgbClr val="000000">
                    <a:alpha val="43137"/>
                  </a:srgbClr>
                </a:outerShdw>
              </a:effectLst>
            </a:rPr>
            <a:t>bre </a:t>
          </a:r>
          <a:r>
            <a:rPr lang="es-ES" sz="2000" i="0" dirty="0" smtClean="0">
              <a:solidFill>
                <a:srgbClr val="000000"/>
              </a:solidFill>
              <a:effectLst>
                <a:outerShdw blurRad="38100" dist="38100" dir="2700000" algn="tl">
                  <a:srgbClr val="000000">
                    <a:alpha val="43137"/>
                  </a:srgbClr>
                </a:outerShdw>
              </a:effectLst>
            </a:rPr>
            <a:t>campo al desarrollo de nuevos sistemas aportando a la innovación, investigación y el desarrollo.</a:t>
          </a:r>
          <a:endParaRPr lang="es-ES" sz="2000" dirty="0">
            <a:solidFill>
              <a:srgbClr val="000000"/>
            </a:solidFill>
            <a:effectLst>
              <a:outerShdw blurRad="38100" dist="38100" dir="2700000" algn="tl">
                <a:srgbClr val="000000">
                  <a:alpha val="43137"/>
                </a:srgbClr>
              </a:outerShdw>
            </a:effectLst>
          </a:endParaRPr>
        </a:p>
      </dgm:t>
    </dgm:pt>
    <dgm:pt modelId="{CC69C71D-F36F-4D73-9353-A7B6A957A945}" type="parTrans" cxnId="{6EC51679-F8BE-4654-A132-7ECCC370D3AB}">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DE18B161-DA08-4782-85BC-0D2B66D7F6F6}" type="sibTrans" cxnId="{6EC51679-F8BE-4654-A132-7ECCC370D3AB}">
      <dgm:prSet/>
      <dgm:spPr/>
      <dgm:t>
        <a:bodyPr/>
        <a:lstStyle/>
        <a:p>
          <a:endParaRPr lang="es-ES" sz="2000">
            <a:solidFill>
              <a:srgbClr val="000000"/>
            </a:solidFill>
            <a:effectLst>
              <a:outerShdw blurRad="38100" dist="38100" dir="2700000" algn="tl">
                <a:srgbClr val="000000">
                  <a:alpha val="43137"/>
                </a:srgbClr>
              </a:outerShdw>
            </a:effectLst>
          </a:endParaRPr>
        </a:p>
      </dgm:t>
    </dgm:pt>
    <dgm:pt modelId="{906080AA-D412-4B51-A68E-82F7E2889EE9}" type="pres">
      <dgm:prSet presAssocID="{0A7022DC-DD19-42E6-A1E0-489C671D8166}" presName="linearFlow" presStyleCnt="0">
        <dgm:presLayoutVars>
          <dgm:dir/>
          <dgm:resizeHandles val="exact"/>
        </dgm:presLayoutVars>
      </dgm:prSet>
      <dgm:spPr/>
    </dgm:pt>
    <dgm:pt modelId="{337745DE-B9CF-45E5-B358-2CCD290CC801}" type="pres">
      <dgm:prSet presAssocID="{BDAFEDE3-6E8C-4331-9F78-03E89984FD0A}" presName="composite" presStyleCnt="0"/>
      <dgm:spPr/>
    </dgm:pt>
    <dgm:pt modelId="{7708EC06-995C-4636-9DD0-1C9DFD4EC8D8}" type="pres">
      <dgm:prSet presAssocID="{BDAFEDE3-6E8C-4331-9F78-03E89984FD0A}" presName="imgShp" presStyleLbl="fgImgPlace1" presStyleIdx="0" presStyleCnt="4" custLinFactNeighborX="-61415" custLinFactNeighborY="370"/>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40EE242D-28C9-40F3-95A7-382C3B251BC3}" type="pres">
      <dgm:prSet presAssocID="{BDAFEDE3-6E8C-4331-9F78-03E89984FD0A}" presName="txShp" presStyleLbl="node1" presStyleIdx="0" presStyleCnt="4" custScaleX="126327">
        <dgm:presLayoutVars>
          <dgm:bulletEnabled val="1"/>
        </dgm:presLayoutVars>
      </dgm:prSet>
      <dgm:spPr/>
      <dgm:t>
        <a:bodyPr/>
        <a:lstStyle/>
        <a:p>
          <a:endParaRPr lang="es-ES"/>
        </a:p>
      </dgm:t>
    </dgm:pt>
    <dgm:pt modelId="{EACBBD16-E9E4-495F-A5BE-B5A3F434A2AE}" type="pres">
      <dgm:prSet presAssocID="{EC89251F-8779-439D-8F2E-E4180F32C21E}" presName="spacing" presStyleCnt="0"/>
      <dgm:spPr/>
    </dgm:pt>
    <dgm:pt modelId="{D96D6BCF-BD6B-401A-A3A6-016BC7106DE8}" type="pres">
      <dgm:prSet presAssocID="{D53B082D-DC15-46E1-B42B-CAAE17F9D370}" presName="composite" presStyleCnt="0"/>
      <dgm:spPr/>
    </dgm:pt>
    <dgm:pt modelId="{5BABCC33-A800-4A69-AB42-DA93FDB60CCB}" type="pres">
      <dgm:prSet presAssocID="{D53B082D-DC15-46E1-B42B-CAAE17F9D370}" presName="imgShp" presStyleLbl="fgImgPlace1" presStyleIdx="1" presStyleCnt="4" custLinFactNeighborX="-61415" custLinFactNeighborY="-5524"/>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AF09DCC3-5415-4C68-AED9-C3F37C287AFA}" type="pres">
      <dgm:prSet presAssocID="{D53B082D-DC15-46E1-B42B-CAAE17F9D370}" presName="txShp" presStyleLbl="node1" presStyleIdx="1" presStyleCnt="4" custScaleX="127418">
        <dgm:presLayoutVars>
          <dgm:bulletEnabled val="1"/>
        </dgm:presLayoutVars>
      </dgm:prSet>
      <dgm:spPr/>
      <dgm:t>
        <a:bodyPr/>
        <a:lstStyle/>
        <a:p>
          <a:endParaRPr lang="es-ES"/>
        </a:p>
      </dgm:t>
    </dgm:pt>
    <dgm:pt modelId="{8B31DCE2-C659-447D-A68C-BC5341AC3311}" type="pres">
      <dgm:prSet presAssocID="{22D3A365-743E-4F61-9FF0-595E47A2BDD8}" presName="spacing" presStyleCnt="0"/>
      <dgm:spPr/>
    </dgm:pt>
    <dgm:pt modelId="{F9C2551A-7484-43F8-95B2-5C23FC95B34D}" type="pres">
      <dgm:prSet presAssocID="{3F1C8A66-1B2B-481A-84D6-E1A875112E72}" presName="composite" presStyleCnt="0"/>
      <dgm:spPr/>
    </dgm:pt>
    <dgm:pt modelId="{07D68A45-EA6E-4EE8-886E-4BA41F5274D8}" type="pres">
      <dgm:prSet presAssocID="{3F1C8A66-1B2B-481A-84D6-E1A875112E72}" presName="imgShp" presStyleLbl="fgImgPlace1" presStyleIdx="2" presStyleCnt="4" custLinFactNeighborX="-61415" custLinFactNeighborY="-3618"/>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402017D4-DBA5-48D2-A048-CF0EF5B0C405}" type="pres">
      <dgm:prSet presAssocID="{3F1C8A66-1B2B-481A-84D6-E1A875112E72}" presName="txShp" presStyleLbl="node1" presStyleIdx="2" presStyleCnt="4" custScaleX="127442">
        <dgm:presLayoutVars>
          <dgm:bulletEnabled val="1"/>
        </dgm:presLayoutVars>
      </dgm:prSet>
      <dgm:spPr/>
      <dgm:t>
        <a:bodyPr/>
        <a:lstStyle/>
        <a:p>
          <a:endParaRPr lang="es-ES"/>
        </a:p>
      </dgm:t>
    </dgm:pt>
    <dgm:pt modelId="{96DE07F3-DF4F-46AC-8D1E-6B34E0B96C2C}" type="pres">
      <dgm:prSet presAssocID="{4C071DCE-6813-4B8D-A0EC-36F9DC9A97DE}" presName="spacing" presStyleCnt="0"/>
      <dgm:spPr/>
    </dgm:pt>
    <dgm:pt modelId="{7F546386-EF30-48AD-A400-0D48668E9110}" type="pres">
      <dgm:prSet presAssocID="{5103101F-78B2-49B9-B841-75639312FF69}" presName="composite" presStyleCnt="0"/>
      <dgm:spPr/>
    </dgm:pt>
    <dgm:pt modelId="{A6321B61-E260-44DA-9B44-B3F50A50FC48}" type="pres">
      <dgm:prSet presAssocID="{5103101F-78B2-49B9-B841-75639312FF69}" presName="imgShp" presStyleLbl="fgImgPlace1" presStyleIdx="3" presStyleCnt="4" custLinFactNeighborX="-58937" custLinFactNeighborY="-6553"/>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9959544A-E861-4E48-8153-3DB0886FF642}" type="pres">
      <dgm:prSet presAssocID="{5103101F-78B2-49B9-B841-75639312FF69}" presName="txShp" presStyleLbl="node1" presStyleIdx="3" presStyleCnt="4" custScaleX="127442">
        <dgm:presLayoutVars>
          <dgm:bulletEnabled val="1"/>
        </dgm:presLayoutVars>
      </dgm:prSet>
      <dgm:spPr/>
      <dgm:t>
        <a:bodyPr/>
        <a:lstStyle/>
        <a:p>
          <a:endParaRPr lang="es-ES"/>
        </a:p>
      </dgm:t>
    </dgm:pt>
  </dgm:ptLst>
  <dgm:cxnLst>
    <dgm:cxn modelId="{8610BCB7-0FD4-4943-BDC1-8893C7B9D324}" srcId="{0A7022DC-DD19-42E6-A1E0-489C671D8166}" destId="{D53B082D-DC15-46E1-B42B-CAAE17F9D370}" srcOrd="1" destOrd="0" parTransId="{9B235FBF-914C-4449-9EEF-35AE3D05D5A9}" sibTransId="{22D3A365-743E-4F61-9FF0-595E47A2BDD8}"/>
    <dgm:cxn modelId="{C2F61C44-CE17-485F-9829-128068F8E847}" type="presOf" srcId="{D53B082D-DC15-46E1-B42B-CAAE17F9D370}" destId="{AF09DCC3-5415-4C68-AED9-C3F37C287AFA}" srcOrd="0" destOrd="0" presId="urn:microsoft.com/office/officeart/2005/8/layout/vList3#3"/>
    <dgm:cxn modelId="{A096323F-6DD6-484B-BABA-30B4B5F107B4}" srcId="{0A7022DC-DD19-42E6-A1E0-489C671D8166}" destId="{3F1C8A66-1B2B-481A-84D6-E1A875112E72}" srcOrd="2" destOrd="0" parTransId="{97C55669-AF82-4CE4-9F5D-0A81130ACC9D}" sibTransId="{4C071DCE-6813-4B8D-A0EC-36F9DC9A97DE}"/>
    <dgm:cxn modelId="{74DB85AA-3D21-48AA-AB7F-7F000BC1D36B}" type="presOf" srcId="{3F1C8A66-1B2B-481A-84D6-E1A875112E72}" destId="{402017D4-DBA5-48D2-A048-CF0EF5B0C405}" srcOrd="0" destOrd="0" presId="urn:microsoft.com/office/officeart/2005/8/layout/vList3#3"/>
    <dgm:cxn modelId="{6EC51679-F8BE-4654-A132-7ECCC370D3AB}" srcId="{0A7022DC-DD19-42E6-A1E0-489C671D8166}" destId="{5103101F-78B2-49B9-B841-75639312FF69}" srcOrd="3" destOrd="0" parTransId="{CC69C71D-F36F-4D73-9353-A7B6A957A945}" sibTransId="{DE18B161-DA08-4782-85BC-0D2B66D7F6F6}"/>
    <dgm:cxn modelId="{458856FD-BC2B-41B7-B9F5-DCB1446CDA8B}" type="presOf" srcId="{0A7022DC-DD19-42E6-A1E0-489C671D8166}" destId="{906080AA-D412-4B51-A68E-82F7E2889EE9}" srcOrd="0" destOrd="0" presId="urn:microsoft.com/office/officeart/2005/8/layout/vList3#3"/>
    <dgm:cxn modelId="{6790DDA3-FFE8-4939-B4AA-C8A8DBBE991D}" type="presOf" srcId="{BDAFEDE3-6E8C-4331-9F78-03E89984FD0A}" destId="{40EE242D-28C9-40F3-95A7-382C3B251BC3}" srcOrd="0" destOrd="0" presId="urn:microsoft.com/office/officeart/2005/8/layout/vList3#3"/>
    <dgm:cxn modelId="{B6D284E4-336F-4907-91E3-0CF21B0F4328}" type="presOf" srcId="{5103101F-78B2-49B9-B841-75639312FF69}" destId="{9959544A-E861-4E48-8153-3DB0886FF642}" srcOrd="0" destOrd="0" presId="urn:microsoft.com/office/officeart/2005/8/layout/vList3#3"/>
    <dgm:cxn modelId="{5FD6B731-3472-4D5F-98C4-D0D88AB0F209}" srcId="{0A7022DC-DD19-42E6-A1E0-489C671D8166}" destId="{BDAFEDE3-6E8C-4331-9F78-03E89984FD0A}" srcOrd="0" destOrd="0" parTransId="{A3F4EA36-FA07-4071-8252-38A8B6B418BC}" sibTransId="{EC89251F-8779-439D-8F2E-E4180F32C21E}"/>
    <dgm:cxn modelId="{9693FA39-4577-43EB-BA8A-CA6E9E63E4EB}" type="presParOf" srcId="{906080AA-D412-4B51-A68E-82F7E2889EE9}" destId="{337745DE-B9CF-45E5-B358-2CCD290CC801}" srcOrd="0" destOrd="0" presId="urn:microsoft.com/office/officeart/2005/8/layout/vList3#3"/>
    <dgm:cxn modelId="{174AA722-0D18-4192-8E5D-7FE2AEC92100}" type="presParOf" srcId="{337745DE-B9CF-45E5-B358-2CCD290CC801}" destId="{7708EC06-995C-4636-9DD0-1C9DFD4EC8D8}" srcOrd="0" destOrd="0" presId="urn:microsoft.com/office/officeart/2005/8/layout/vList3#3"/>
    <dgm:cxn modelId="{520094E0-3001-4695-9250-2AE36C470664}" type="presParOf" srcId="{337745DE-B9CF-45E5-B358-2CCD290CC801}" destId="{40EE242D-28C9-40F3-95A7-382C3B251BC3}" srcOrd="1" destOrd="0" presId="urn:microsoft.com/office/officeart/2005/8/layout/vList3#3"/>
    <dgm:cxn modelId="{6A24B274-7FD2-4067-AD86-C11292C20BD6}" type="presParOf" srcId="{906080AA-D412-4B51-A68E-82F7E2889EE9}" destId="{EACBBD16-E9E4-495F-A5BE-B5A3F434A2AE}" srcOrd="1" destOrd="0" presId="urn:microsoft.com/office/officeart/2005/8/layout/vList3#3"/>
    <dgm:cxn modelId="{30FB74F3-D93F-4E86-BB9F-9A30CD5E38BB}" type="presParOf" srcId="{906080AA-D412-4B51-A68E-82F7E2889EE9}" destId="{D96D6BCF-BD6B-401A-A3A6-016BC7106DE8}" srcOrd="2" destOrd="0" presId="urn:microsoft.com/office/officeart/2005/8/layout/vList3#3"/>
    <dgm:cxn modelId="{7BF75939-2F81-42F3-9D9C-F692EFAB6240}" type="presParOf" srcId="{D96D6BCF-BD6B-401A-A3A6-016BC7106DE8}" destId="{5BABCC33-A800-4A69-AB42-DA93FDB60CCB}" srcOrd="0" destOrd="0" presId="urn:microsoft.com/office/officeart/2005/8/layout/vList3#3"/>
    <dgm:cxn modelId="{7BF8F166-1CBB-4604-87B7-B4E87E8B6D14}" type="presParOf" srcId="{D96D6BCF-BD6B-401A-A3A6-016BC7106DE8}" destId="{AF09DCC3-5415-4C68-AED9-C3F37C287AFA}" srcOrd="1" destOrd="0" presId="urn:microsoft.com/office/officeart/2005/8/layout/vList3#3"/>
    <dgm:cxn modelId="{5A6A45DB-BCA8-4254-98C7-5C787EF35DBA}" type="presParOf" srcId="{906080AA-D412-4B51-A68E-82F7E2889EE9}" destId="{8B31DCE2-C659-447D-A68C-BC5341AC3311}" srcOrd="3" destOrd="0" presId="urn:microsoft.com/office/officeart/2005/8/layout/vList3#3"/>
    <dgm:cxn modelId="{3DD5830E-C61B-4F99-825F-70FC99972F72}" type="presParOf" srcId="{906080AA-D412-4B51-A68E-82F7E2889EE9}" destId="{F9C2551A-7484-43F8-95B2-5C23FC95B34D}" srcOrd="4" destOrd="0" presId="urn:microsoft.com/office/officeart/2005/8/layout/vList3#3"/>
    <dgm:cxn modelId="{7A664E7F-9B79-4407-A98C-CBBEE623E004}" type="presParOf" srcId="{F9C2551A-7484-43F8-95B2-5C23FC95B34D}" destId="{07D68A45-EA6E-4EE8-886E-4BA41F5274D8}" srcOrd="0" destOrd="0" presId="urn:microsoft.com/office/officeart/2005/8/layout/vList3#3"/>
    <dgm:cxn modelId="{47BD3558-5C49-4ED2-B0E7-D8DACE46D461}" type="presParOf" srcId="{F9C2551A-7484-43F8-95B2-5C23FC95B34D}" destId="{402017D4-DBA5-48D2-A048-CF0EF5B0C405}" srcOrd="1" destOrd="0" presId="urn:microsoft.com/office/officeart/2005/8/layout/vList3#3"/>
    <dgm:cxn modelId="{BDC37FAB-95B1-4576-9EFB-A9DFB308B515}" type="presParOf" srcId="{906080AA-D412-4B51-A68E-82F7E2889EE9}" destId="{96DE07F3-DF4F-46AC-8D1E-6B34E0B96C2C}" srcOrd="5" destOrd="0" presId="urn:microsoft.com/office/officeart/2005/8/layout/vList3#3"/>
    <dgm:cxn modelId="{4CD3D580-E9D1-485C-BF89-07A8F72ADF53}" type="presParOf" srcId="{906080AA-D412-4B51-A68E-82F7E2889EE9}" destId="{7F546386-EF30-48AD-A400-0D48668E9110}" srcOrd="6" destOrd="0" presId="urn:microsoft.com/office/officeart/2005/8/layout/vList3#3"/>
    <dgm:cxn modelId="{37DCEAC3-3A62-4355-90A9-FC21E7658AF0}" type="presParOf" srcId="{7F546386-EF30-48AD-A400-0D48668E9110}" destId="{A6321B61-E260-44DA-9B44-B3F50A50FC48}" srcOrd="0" destOrd="0" presId="urn:microsoft.com/office/officeart/2005/8/layout/vList3#3"/>
    <dgm:cxn modelId="{8D7CEC54-88DD-48D9-84CC-14D5F8237448}" type="presParOf" srcId="{7F546386-EF30-48AD-A400-0D48668E9110}" destId="{9959544A-E861-4E48-8153-3DB0886FF642}"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D2BD5A-1ADE-45FB-866C-4FBE778F55FE}" type="doc">
      <dgm:prSet loTypeId="urn:microsoft.com/office/officeart/2005/8/layout/funnel1" loCatId="process" qsTypeId="urn:microsoft.com/office/officeart/2005/8/quickstyle/3d1" qsCatId="3D" csTypeId="urn:microsoft.com/office/officeart/2005/8/colors/colorful1#2" csCatId="colorful" phldr="1"/>
      <dgm:spPr/>
      <dgm:t>
        <a:bodyPr/>
        <a:lstStyle/>
        <a:p>
          <a:endParaRPr lang="es-ES"/>
        </a:p>
      </dgm:t>
    </dgm:pt>
    <dgm:pt modelId="{E924085A-9C7F-4DD2-9170-0C2EBA633C15}">
      <dgm:prSet phldrT="[Texto]" custT="1"/>
      <dgm:spPr/>
      <dgm:t>
        <a:bodyPr/>
        <a:lstStyle/>
        <a:p>
          <a:r>
            <a:rPr lang="es-ES" sz="1600" b="1" dirty="0" smtClean="0">
              <a:solidFill>
                <a:schemeClr val="tx1"/>
              </a:solidFill>
              <a:effectLst>
                <a:outerShdw blurRad="38100" dist="38100" dir="2700000" algn="tl">
                  <a:srgbClr val="000000">
                    <a:alpha val="43137"/>
                  </a:srgbClr>
                </a:outerShdw>
              </a:effectLst>
            </a:rPr>
            <a:t>Estructura de lazo Abierto</a:t>
          </a:r>
          <a:endParaRPr lang="es-ES" sz="1600" b="1" dirty="0">
            <a:solidFill>
              <a:schemeClr val="tx1"/>
            </a:solidFill>
            <a:effectLst>
              <a:outerShdw blurRad="38100" dist="38100" dir="2700000" algn="tl">
                <a:srgbClr val="000000">
                  <a:alpha val="43137"/>
                </a:srgbClr>
              </a:outerShdw>
            </a:effectLst>
          </a:endParaRPr>
        </a:p>
      </dgm:t>
    </dgm:pt>
    <dgm:pt modelId="{C7DB2D88-9A2A-4E26-9FE6-AD3DB7ECDC9C}" type="parTrans" cxnId="{79D568C5-442D-4929-B76A-A140433B1B75}">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170B735D-10F8-4EF0-8C55-3F67111B4D28}" type="sibTrans" cxnId="{79D568C5-442D-4929-B76A-A140433B1B75}">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50B2E20F-C904-41B4-8DA1-5E758D0D5D90}">
      <dgm:prSet phldrT="[Texto]" custT="1"/>
      <dgm:spPr/>
      <dgm:t>
        <a:bodyPr/>
        <a:lstStyle/>
        <a:p>
          <a:r>
            <a:rPr lang="es-ES" sz="1600" b="1" dirty="0" smtClean="0">
              <a:solidFill>
                <a:schemeClr val="tx1"/>
              </a:solidFill>
              <a:effectLst>
                <a:outerShdw blurRad="38100" dist="38100" dir="2700000" algn="tl">
                  <a:srgbClr val="000000">
                    <a:alpha val="43137"/>
                  </a:srgbClr>
                </a:outerShdw>
              </a:effectLst>
            </a:rPr>
            <a:t>Estructura de Lazo Cerrado</a:t>
          </a:r>
          <a:endParaRPr lang="es-ES" sz="1600" b="1" dirty="0">
            <a:solidFill>
              <a:schemeClr val="tx1"/>
            </a:solidFill>
            <a:effectLst>
              <a:outerShdw blurRad="38100" dist="38100" dir="2700000" algn="tl">
                <a:srgbClr val="000000">
                  <a:alpha val="43137"/>
                </a:srgbClr>
              </a:outerShdw>
            </a:effectLst>
          </a:endParaRPr>
        </a:p>
      </dgm:t>
    </dgm:pt>
    <dgm:pt modelId="{E00F8E88-117D-41A8-ADE6-BB174E3FA124}" type="parTrans" cxnId="{698C0A3D-4FA9-4CFF-9118-3904CCB0267C}">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1CE46883-C179-425E-B1DC-98A3F9B763F3}" type="sibTrans" cxnId="{698C0A3D-4FA9-4CFF-9118-3904CCB0267C}">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40ECC7D9-E10D-4CCF-976B-2B82A7D401C9}">
      <dgm:prSet phldrT="[Texto]" custT="1"/>
      <dgm:spPr/>
      <dgm:t>
        <a:bodyPr/>
        <a:lstStyle/>
        <a:p>
          <a:r>
            <a:rPr lang="es-ES" sz="2800" b="1" dirty="0" smtClean="0">
              <a:solidFill>
                <a:schemeClr val="bg1"/>
              </a:solidFill>
              <a:effectLst>
                <a:outerShdw blurRad="38100" dist="38100" dir="2700000" algn="tl">
                  <a:srgbClr val="000000">
                    <a:alpha val="43137"/>
                  </a:srgbClr>
                </a:outerShdw>
              </a:effectLst>
            </a:rPr>
            <a:t>Estructura de lazo Abierto</a:t>
          </a:r>
          <a:endParaRPr lang="es-ES" sz="2800" b="1" dirty="0">
            <a:solidFill>
              <a:schemeClr val="bg1"/>
            </a:solidFill>
            <a:effectLst>
              <a:outerShdw blurRad="38100" dist="38100" dir="2700000" algn="tl">
                <a:srgbClr val="000000">
                  <a:alpha val="43137"/>
                </a:srgbClr>
              </a:outerShdw>
            </a:effectLst>
          </a:endParaRPr>
        </a:p>
      </dgm:t>
    </dgm:pt>
    <dgm:pt modelId="{DA093567-0785-4D2B-8050-63193CED3CDE}" type="parTrans" cxnId="{0754330B-7DD6-45FE-93D0-D2B81418E28D}">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957878C8-A65F-414A-A878-707562D774D1}" type="sibTrans" cxnId="{0754330B-7DD6-45FE-93D0-D2B81418E28D}">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4B93EE2D-87FD-4957-A0AB-79ACAD4BA000}">
      <dgm:prSet phldrT="[Texto]" custT="1"/>
      <dgm:spPr/>
      <dgm:t>
        <a:bodyPr/>
        <a:lstStyle/>
        <a:p>
          <a:r>
            <a:rPr lang="es-ES" sz="1400" b="1" dirty="0" smtClean="0">
              <a:solidFill>
                <a:schemeClr val="tx1"/>
              </a:solidFill>
              <a:effectLst>
                <a:outerShdw blurRad="38100" dist="38100" dir="2700000" algn="tl">
                  <a:srgbClr val="000000">
                    <a:alpha val="43137"/>
                  </a:srgbClr>
                </a:outerShdw>
              </a:effectLst>
            </a:rPr>
            <a:t>Carga computacional</a:t>
          </a:r>
          <a:endParaRPr lang="es-ES" sz="1400" b="1" dirty="0">
            <a:solidFill>
              <a:schemeClr val="tx1"/>
            </a:solidFill>
            <a:effectLst>
              <a:outerShdw blurRad="38100" dist="38100" dir="2700000" algn="tl">
                <a:srgbClr val="000000">
                  <a:alpha val="43137"/>
                </a:srgbClr>
              </a:outerShdw>
            </a:effectLst>
          </a:endParaRPr>
        </a:p>
      </dgm:t>
    </dgm:pt>
    <dgm:pt modelId="{9B3BC1DA-E822-4371-9931-8905D62D8F4B}" type="sibTrans" cxnId="{2666F416-0BEB-4786-A628-80A70CD1598F}">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B936A385-978B-45BF-AFA2-B90E3CB6778C}" type="parTrans" cxnId="{2666F416-0BEB-4786-A628-80A70CD1598F}">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3AD0186C-CF06-47CB-8597-6D0563D3BE23}" type="pres">
      <dgm:prSet presAssocID="{BCD2BD5A-1ADE-45FB-866C-4FBE778F55FE}" presName="Name0" presStyleCnt="0">
        <dgm:presLayoutVars>
          <dgm:chMax val="4"/>
          <dgm:resizeHandles val="exact"/>
        </dgm:presLayoutVars>
      </dgm:prSet>
      <dgm:spPr/>
      <dgm:t>
        <a:bodyPr/>
        <a:lstStyle/>
        <a:p>
          <a:endParaRPr lang="en-US"/>
        </a:p>
      </dgm:t>
    </dgm:pt>
    <dgm:pt modelId="{9B8B6801-CFDE-4ACB-8D68-FBDC01369297}" type="pres">
      <dgm:prSet presAssocID="{BCD2BD5A-1ADE-45FB-866C-4FBE778F55FE}" presName="ellipse" presStyleLbl="trBgShp" presStyleIdx="0" presStyleCnt="1"/>
      <dgm:spPr/>
    </dgm:pt>
    <dgm:pt modelId="{1B221969-DC73-47F0-87E2-03A8AFB7297D}" type="pres">
      <dgm:prSet presAssocID="{BCD2BD5A-1ADE-45FB-866C-4FBE778F55FE}" presName="arrow1" presStyleLbl="fgShp" presStyleIdx="0" presStyleCnt="1"/>
      <dgm:spPr/>
    </dgm:pt>
    <dgm:pt modelId="{D4930AB4-E457-44EB-A0CA-46239D9EFCC2}" type="pres">
      <dgm:prSet presAssocID="{BCD2BD5A-1ADE-45FB-866C-4FBE778F55FE}" presName="rectangle" presStyleLbl="revTx" presStyleIdx="0" presStyleCnt="1">
        <dgm:presLayoutVars>
          <dgm:bulletEnabled val="1"/>
        </dgm:presLayoutVars>
      </dgm:prSet>
      <dgm:spPr/>
      <dgm:t>
        <a:bodyPr/>
        <a:lstStyle/>
        <a:p>
          <a:endParaRPr lang="es-ES"/>
        </a:p>
      </dgm:t>
    </dgm:pt>
    <dgm:pt modelId="{0A8713DB-F799-4D9E-8928-DFB56D802F31}" type="pres">
      <dgm:prSet presAssocID="{50B2E20F-C904-41B4-8DA1-5E758D0D5D90}" presName="item1" presStyleLbl="node1" presStyleIdx="0" presStyleCnt="3" custScaleX="118590">
        <dgm:presLayoutVars>
          <dgm:bulletEnabled val="1"/>
        </dgm:presLayoutVars>
      </dgm:prSet>
      <dgm:spPr/>
      <dgm:t>
        <a:bodyPr/>
        <a:lstStyle/>
        <a:p>
          <a:endParaRPr lang="es-ES"/>
        </a:p>
      </dgm:t>
    </dgm:pt>
    <dgm:pt modelId="{8368F167-5EE8-4FE1-B52F-E3250879CE51}" type="pres">
      <dgm:prSet presAssocID="{4B93EE2D-87FD-4957-A0AB-79ACAD4BA000}" presName="item2" presStyleLbl="node1" presStyleIdx="1" presStyleCnt="3" custLinFactNeighborY="1154">
        <dgm:presLayoutVars>
          <dgm:bulletEnabled val="1"/>
        </dgm:presLayoutVars>
      </dgm:prSet>
      <dgm:spPr/>
      <dgm:t>
        <a:bodyPr/>
        <a:lstStyle/>
        <a:p>
          <a:endParaRPr lang="es-ES"/>
        </a:p>
      </dgm:t>
    </dgm:pt>
    <dgm:pt modelId="{B6005624-644D-472B-B8C0-B8FCF2ED8A42}" type="pres">
      <dgm:prSet presAssocID="{40ECC7D9-E10D-4CCF-976B-2B82A7D401C9}" presName="item3" presStyleLbl="node1" presStyleIdx="2" presStyleCnt="3">
        <dgm:presLayoutVars>
          <dgm:bulletEnabled val="1"/>
        </dgm:presLayoutVars>
      </dgm:prSet>
      <dgm:spPr/>
      <dgm:t>
        <a:bodyPr/>
        <a:lstStyle/>
        <a:p>
          <a:endParaRPr lang="en-US"/>
        </a:p>
      </dgm:t>
    </dgm:pt>
    <dgm:pt modelId="{49C831E8-F5BE-4DE3-BC70-717F3757C8C4}" type="pres">
      <dgm:prSet presAssocID="{BCD2BD5A-1ADE-45FB-866C-4FBE778F55FE}" presName="funnel" presStyleLbl="trAlignAcc1" presStyleIdx="0" presStyleCnt="1" custLinFactNeighborX="1431" custLinFactNeighborY="-893"/>
      <dgm:spPr/>
    </dgm:pt>
  </dgm:ptLst>
  <dgm:cxnLst>
    <dgm:cxn modelId="{79D568C5-442D-4929-B76A-A140433B1B75}" srcId="{BCD2BD5A-1ADE-45FB-866C-4FBE778F55FE}" destId="{E924085A-9C7F-4DD2-9170-0C2EBA633C15}" srcOrd="0" destOrd="0" parTransId="{C7DB2D88-9A2A-4E26-9FE6-AD3DB7ECDC9C}" sibTransId="{170B735D-10F8-4EF0-8C55-3F67111B4D28}"/>
    <dgm:cxn modelId="{AFE65A4A-D49B-4814-B1B7-743011BD52EA}" type="presOf" srcId="{50B2E20F-C904-41B4-8DA1-5E758D0D5D90}" destId="{8368F167-5EE8-4FE1-B52F-E3250879CE51}" srcOrd="0" destOrd="0" presId="urn:microsoft.com/office/officeart/2005/8/layout/funnel1"/>
    <dgm:cxn modelId="{0754330B-7DD6-45FE-93D0-D2B81418E28D}" srcId="{BCD2BD5A-1ADE-45FB-866C-4FBE778F55FE}" destId="{40ECC7D9-E10D-4CCF-976B-2B82A7D401C9}" srcOrd="3" destOrd="0" parTransId="{DA093567-0785-4D2B-8050-63193CED3CDE}" sibTransId="{957878C8-A65F-414A-A878-707562D774D1}"/>
    <dgm:cxn modelId="{698C0A3D-4FA9-4CFF-9118-3904CCB0267C}" srcId="{BCD2BD5A-1ADE-45FB-866C-4FBE778F55FE}" destId="{50B2E20F-C904-41B4-8DA1-5E758D0D5D90}" srcOrd="1" destOrd="0" parTransId="{E00F8E88-117D-41A8-ADE6-BB174E3FA124}" sibTransId="{1CE46883-C179-425E-B1DC-98A3F9B763F3}"/>
    <dgm:cxn modelId="{2666F416-0BEB-4786-A628-80A70CD1598F}" srcId="{BCD2BD5A-1ADE-45FB-866C-4FBE778F55FE}" destId="{4B93EE2D-87FD-4957-A0AB-79ACAD4BA000}" srcOrd="2" destOrd="0" parTransId="{B936A385-978B-45BF-AFA2-B90E3CB6778C}" sibTransId="{9B3BC1DA-E822-4371-9931-8905D62D8F4B}"/>
    <dgm:cxn modelId="{3552445B-BEAB-42EB-920C-C4F16FC79318}" type="presOf" srcId="{E924085A-9C7F-4DD2-9170-0C2EBA633C15}" destId="{B6005624-644D-472B-B8C0-B8FCF2ED8A42}" srcOrd="0" destOrd="0" presId="urn:microsoft.com/office/officeart/2005/8/layout/funnel1"/>
    <dgm:cxn modelId="{735E2A66-8E34-4CB4-B580-C808B71EAFD1}" type="presOf" srcId="{4B93EE2D-87FD-4957-A0AB-79ACAD4BA000}" destId="{0A8713DB-F799-4D9E-8928-DFB56D802F31}" srcOrd="0" destOrd="0" presId="urn:microsoft.com/office/officeart/2005/8/layout/funnel1"/>
    <dgm:cxn modelId="{0269AD12-3A9A-43E0-B14D-492BC23CF9A7}" type="presOf" srcId="{BCD2BD5A-1ADE-45FB-866C-4FBE778F55FE}" destId="{3AD0186C-CF06-47CB-8597-6D0563D3BE23}" srcOrd="0" destOrd="0" presId="urn:microsoft.com/office/officeart/2005/8/layout/funnel1"/>
    <dgm:cxn modelId="{2B418C3C-DA31-4121-A6DC-947397A30DC6}" type="presOf" srcId="{40ECC7D9-E10D-4CCF-976B-2B82A7D401C9}" destId="{D4930AB4-E457-44EB-A0CA-46239D9EFCC2}" srcOrd="0" destOrd="0" presId="urn:microsoft.com/office/officeart/2005/8/layout/funnel1"/>
    <dgm:cxn modelId="{A1D066FA-D902-4CF3-86B8-F05D8B5397D7}" type="presParOf" srcId="{3AD0186C-CF06-47CB-8597-6D0563D3BE23}" destId="{9B8B6801-CFDE-4ACB-8D68-FBDC01369297}" srcOrd="0" destOrd="0" presId="urn:microsoft.com/office/officeart/2005/8/layout/funnel1"/>
    <dgm:cxn modelId="{F0465C15-EDDB-4F27-B077-C6D4CBAB7642}" type="presParOf" srcId="{3AD0186C-CF06-47CB-8597-6D0563D3BE23}" destId="{1B221969-DC73-47F0-87E2-03A8AFB7297D}" srcOrd="1" destOrd="0" presId="urn:microsoft.com/office/officeart/2005/8/layout/funnel1"/>
    <dgm:cxn modelId="{CE591A27-918C-446B-A406-5130CEBA3472}" type="presParOf" srcId="{3AD0186C-CF06-47CB-8597-6D0563D3BE23}" destId="{D4930AB4-E457-44EB-A0CA-46239D9EFCC2}" srcOrd="2" destOrd="0" presId="urn:microsoft.com/office/officeart/2005/8/layout/funnel1"/>
    <dgm:cxn modelId="{5AD0C704-D808-4361-B020-4832E33CA937}" type="presParOf" srcId="{3AD0186C-CF06-47CB-8597-6D0563D3BE23}" destId="{0A8713DB-F799-4D9E-8928-DFB56D802F31}" srcOrd="3" destOrd="0" presId="urn:microsoft.com/office/officeart/2005/8/layout/funnel1"/>
    <dgm:cxn modelId="{F20A18FD-3F68-434B-840C-518CAC13F473}" type="presParOf" srcId="{3AD0186C-CF06-47CB-8597-6D0563D3BE23}" destId="{8368F167-5EE8-4FE1-B52F-E3250879CE51}" srcOrd="4" destOrd="0" presId="urn:microsoft.com/office/officeart/2005/8/layout/funnel1"/>
    <dgm:cxn modelId="{E96CE5FA-478A-4528-AA0D-98FF06BCD559}" type="presParOf" srcId="{3AD0186C-CF06-47CB-8597-6D0563D3BE23}" destId="{B6005624-644D-472B-B8C0-B8FCF2ED8A42}" srcOrd="5" destOrd="0" presId="urn:microsoft.com/office/officeart/2005/8/layout/funnel1"/>
    <dgm:cxn modelId="{67370622-31F4-48E5-B1D2-18D07D4E8BA6}" type="presParOf" srcId="{3AD0186C-CF06-47CB-8597-6D0563D3BE23}" destId="{49C831E8-F5BE-4DE3-BC70-717F3757C8C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D2BD5A-1ADE-45FB-866C-4FBE778F55FE}" type="doc">
      <dgm:prSet loTypeId="urn:microsoft.com/office/officeart/2005/8/layout/funnel1" loCatId="process" qsTypeId="urn:microsoft.com/office/officeart/2005/8/quickstyle/3d1" qsCatId="3D" csTypeId="urn:microsoft.com/office/officeart/2005/8/colors/colorful1#2" csCatId="colorful" phldr="1"/>
      <dgm:spPr/>
      <dgm:t>
        <a:bodyPr/>
        <a:lstStyle/>
        <a:p>
          <a:endParaRPr lang="es-ES"/>
        </a:p>
      </dgm:t>
    </dgm:pt>
    <dgm:pt modelId="{E924085A-9C7F-4DD2-9170-0C2EBA633C15}">
      <dgm:prSet phldrT="[Texto]" custT="1"/>
      <dgm:spPr/>
      <dgm:t>
        <a:bodyPr/>
        <a:lstStyle/>
        <a:p>
          <a:r>
            <a:rPr lang="es-ES" sz="1600" b="1" dirty="0" smtClean="0">
              <a:solidFill>
                <a:schemeClr val="tx1"/>
              </a:solidFill>
              <a:effectLst>
                <a:outerShdw blurRad="38100" dist="38100" dir="2700000" algn="tl">
                  <a:srgbClr val="000000">
                    <a:alpha val="43137"/>
                  </a:srgbClr>
                </a:outerShdw>
              </a:effectLst>
            </a:rPr>
            <a:t>Número de bandas a descomponer</a:t>
          </a:r>
          <a:endParaRPr lang="es-ES" sz="1600" b="1" dirty="0">
            <a:solidFill>
              <a:schemeClr val="tx1"/>
            </a:solidFill>
            <a:effectLst>
              <a:outerShdw blurRad="38100" dist="38100" dir="2700000" algn="tl">
                <a:srgbClr val="000000">
                  <a:alpha val="43137"/>
                </a:srgbClr>
              </a:outerShdw>
            </a:effectLst>
          </a:endParaRPr>
        </a:p>
      </dgm:t>
    </dgm:pt>
    <dgm:pt modelId="{C7DB2D88-9A2A-4E26-9FE6-AD3DB7ECDC9C}" type="parTrans" cxnId="{79D568C5-442D-4929-B76A-A140433B1B75}">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170B735D-10F8-4EF0-8C55-3F67111B4D28}" type="sibTrans" cxnId="{79D568C5-442D-4929-B76A-A140433B1B75}">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50B2E20F-C904-41B4-8DA1-5E758D0D5D90}">
      <dgm:prSet phldrT="[Texto]" custT="1"/>
      <dgm:spPr/>
      <dgm:t>
        <a:bodyPr/>
        <a:lstStyle/>
        <a:p>
          <a:r>
            <a:rPr lang="es-ES" sz="1600" b="1" dirty="0" smtClean="0">
              <a:solidFill>
                <a:schemeClr val="tx1"/>
              </a:solidFill>
              <a:effectLst>
                <a:outerShdw blurRad="38100" dist="38100" dir="2700000" algn="tl">
                  <a:srgbClr val="000000">
                    <a:alpha val="43137"/>
                  </a:srgbClr>
                </a:outerShdw>
              </a:effectLst>
            </a:rPr>
            <a:t>Factor de solapamiento </a:t>
          </a:r>
          <a:r>
            <a:rPr lang="es-ES" sz="1600" b="1" i="1" dirty="0" smtClean="0">
              <a:solidFill>
                <a:schemeClr val="tx1"/>
              </a:solidFill>
              <a:effectLst>
                <a:outerShdw blurRad="38100" dist="38100" dir="2700000" algn="tl">
                  <a:srgbClr val="000000">
                    <a:alpha val="43137"/>
                  </a:srgbClr>
                </a:outerShdw>
              </a:effectLst>
            </a:rPr>
            <a:t>(</a:t>
          </a:r>
          <a:r>
            <a:rPr lang="es-ES" sz="1600" b="1" i="1" dirty="0" err="1" smtClean="0">
              <a:solidFill>
                <a:schemeClr val="tx1"/>
              </a:solidFill>
              <a:effectLst>
                <a:outerShdw blurRad="38100" dist="38100" dir="2700000" algn="tl">
                  <a:srgbClr val="000000">
                    <a:alpha val="43137"/>
                  </a:srgbClr>
                </a:outerShdw>
              </a:effectLst>
            </a:rPr>
            <a:t>overlapping</a:t>
          </a:r>
          <a:r>
            <a:rPr lang="es-ES" sz="1600" b="1" i="1" dirty="0" smtClean="0">
              <a:solidFill>
                <a:schemeClr val="tx1"/>
              </a:solidFill>
              <a:effectLst>
                <a:outerShdw blurRad="38100" dist="38100" dir="2700000" algn="tl">
                  <a:srgbClr val="000000">
                    <a:alpha val="43137"/>
                  </a:srgbClr>
                </a:outerShdw>
              </a:effectLst>
            </a:rPr>
            <a:t>)</a:t>
          </a:r>
          <a:endParaRPr lang="es-ES" sz="1600" b="1" i="1" dirty="0">
            <a:solidFill>
              <a:schemeClr val="tx1"/>
            </a:solidFill>
            <a:effectLst>
              <a:outerShdw blurRad="38100" dist="38100" dir="2700000" algn="tl">
                <a:srgbClr val="000000">
                  <a:alpha val="43137"/>
                </a:srgbClr>
              </a:outerShdw>
            </a:effectLst>
          </a:endParaRPr>
        </a:p>
      </dgm:t>
    </dgm:pt>
    <dgm:pt modelId="{E00F8E88-117D-41A8-ADE6-BB174E3FA124}" type="parTrans" cxnId="{698C0A3D-4FA9-4CFF-9118-3904CCB0267C}">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1CE46883-C179-425E-B1DC-98A3F9B763F3}" type="sibTrans" cxnId="{698C0A3D-4FA9-4CFF-9118-3904CCB0267C}">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40ECC7D9-E10D-4CCF-976B-2B82A7D401C9}">
      <dgm:prSet phldrT="[Texto]" custT="1"/>
      <dgm:spPr/>
      <dgm:t>
        <a:bodyPr/>
        <a:lstStyle/>
        <a:p>
          <a:endParaRPr lang="es-ES" sz="2800" b="1" dirty="0">
            <a:solidFill>
              <a:schemeClr val="bg1"/>
            </a:solidFill>
            <a:effectLst>
              <a:outerShdw blurRad="38100" dist="38100" dir="2700000" algn="tl">
                <a:srgbClr val="000000">
                  <a:alpha val="43137"/>
                </a:srgbClr>
              </a:outerShdw>
            </a:effectLst>
          </a:endParaRPr>
        </a:p>
      </dgm:t>
    </dgm:pt>
    <dgm:pt modelId="{DA093567-0785-4D2B-8050-63193CED3CDE}" type="parTrans" cxnId="{0754330B-7DD6-45FE-93D0-D2B81418E28D}">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957878C8-A65F-414A-A878-707562D774D1}" type="sibTrans" cxnId="{0754330B-7DD6-45FE-93D0-D2B81418E28D}">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4B93EE2D-87FD-4957-A0AB-79ACAD4BA000}">
      <dgm:prSet phldrT="[Texto]" custT="1"/>
      <dgm:spPr/>
      <dgm:t>
        <a:bodyPr/>
        <a:lstStyle/>
        <a:p>
          <a:r>
            <a:rPr lang="es-ES" sz="1400" b="1" dirty="0" smtClean="0">
              <a:solidFill>
                <a:schemeClr val="tx1"/>
              </a:solidFill>
              <a:effectLst>
                <a:outerShdw blurRad="38100" dist="38100" dir="2700000" algn="tl">
                  <a:srgbClr val="000000">
                    <a:alpha val="43137"/>
                  </a:srgbClr>
                </a:outerShdw>
              </a:effectLst>
            </a:rPr>
            <a:t>Tamaño del banco de filtros</a:t>
          </a:r>
          <a:endParaRPr lang="es-ES" sz="1400" b="1" dirty="0">
            <a:solidFill>
              <a:schemeClr val="tx1"/>
            </a:solidFill>
            <a:effectLst>
              <a:outerShdw blurRad="38100" dist="38100" dir="2700000" algn="tl">
                <a:srgbClr val="000000">
                  <a:alpha val="43137"/>
                </a:srgbClr>
              </a:outerShdw>
            </a:effectLst>
          </a:endParaRPr>
        </a:p>
      </dgm:t>
    </dgm:pt>
    <dgm:pt modelId="{9B3BC1DA-E822-4371-9931-8905D62D8F4B}" type="sibTrans" cxnId="{2666F416-0BEB-4786-A628-80A70CD1598F}">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B936A385-978B-45BF-AFA2-B90E3CB6778C}" type="parTrans" cxnId="{2666F416-0BEB-4786-A628-80A70CD1598F}">
      <dgm:prSet/>
      <dgm:spPr/>
      <dgm:t>
        <a:bodyPr/>
        <a:lstStyle/>
        <a:p>
          <a:endParaRPr lang="es-ES" sz="1600" b="1">
            <a:solidFill>
              <a:schemeClr val="tx1"/>
            </a:solidFill>
            <a:effectLst>
              <a:outerShdw blurRad="38100" dist="38100" dir="2700000" algn="tl">
                <a:srgbClr val="000000">
                  <a:alpha val="43137"/>
                </a:srgbClr>
              </a:outerShdw>
            </a:effectLst>
          </a:endParaRPr>
        </a:p>
      </dgm:t>
    </dgm:pt>
    <dgm:pt modelId="{3AD0186C-CF06-47CB-8597-6D0563D3BE23}" type="pres">
      <dgm:prSet presAssocID="{BCD2BD5A-1ADE-45FB-866C-4FBE778F55FE}" presName="Name0" presStyleCnt="0">
        <dgm:presLayoutVars>
          <dgm:chMax val="4"/>
          <dgm:resizeHandles val="exact"/>
        </dgm:presLayoutVars>
      </dgm:prSet>
      <dgm:spPr/>
      <dgm:t>
        <a:bodyPr/>
        <a:lstStyle/>
        <a:p>
          <a:endParaRPr lang="en-US"/>
        </a:p>
      </dgm:t>
    </dgm:pt>
    <dgm:pt modelId="{9B8B6801-CFDE-4ACB-8D68-FBDC01369297}" type="pres">
      <dgm:prSet presAssocID="{BCD2BD5A-1ADE-45FB-866C-4FBE778F55FE}" presName="ellipse" presStyleLbl="trBgShp" presStyleIdx="0" presStyleCnt="1"/>
      <dgm:spPr/>
    </dgm:pt>
    <dgm:pt modelId="{1B221969-DC73-47F0-87E2-03A8AFB7297D}" type="pres">
      <dgm:prSet presAssocID="{BCD2BD5A-1ADE-45FB-866C-4FBE778F55FE}" presName="arrow1" presStyleLbl="fgShp" presStyleIdx="0" presStyleCnt="1"/>
      <dgm:spPr/>
    </dgm:pt>
    <dgm:pt modelId="{D4930AB4-E457-44EB-A0CA-46239D9EFCC2}" type="pres">
      <dgm:prSet presAssocID="{BCD2BD5A-1ADE-45FB-866C-4FBE778F55FE}" presName="rectangle" presStyleLbl="revTx" presStyleIdx="0" presStyleCnt="1">
        <dgm:presLayoutVars>
          <dgm:bulletEnabled val="1"/>
        </dgm:presLayoutVars>
      </dgm:prSet>
      <dgm:spPr/>
      <dgm:t>
        <a:bodyPr/>
        <a:lstStyle/>
        <a:p>
          <a:endParaRPr lang="es-ES"/>
        </a:p>
      </dgm:t>
    </dgm:pt>
    <dgm:pt modelId="{0A8713DB-F799-4D9E-8928-DFB56D802F31}" type="pres">
      <dgm:prSet presAssocID="{50B2E20F-C904-41B4-8DA1-5E758D0D5D90}" presName="item1" presStyleLbl="node1" presStyleIdx="0" presStyleCnt="3" custScaleX="118590">
        <dgm:presLayoutVars>
          <dgm:bulletEnabled val="1"/>
        </dgm:presLayoutVars>
      </dgm:prSet>
      <dgm:spPr/>
      <dgm:t>
        <a:bodyPr/>
        <a:lstStyle/>
        <a:p>
          <a:endParaRPr lang="es-ES"/>
        </a:p>
      </dgm:t>
    </dgm:pt>
    <dgm:pt modelId="{8368F167-5EE8-4FE1-B52F-E3250879CE51}" type="pres">
      <dgm:prSet presAssocID="{4B93EE2D-87FD-4957-A0AB-79ACAD4BA000}" presName="item2" presStyleLbl="node1" presStyleIdx="1" presStyleCnt="3" custScaleX="123591" custLinFactNeighborY="1154">
        <dgm:presLayoutVars>
          <dgm:bulletEnabled val="1"/>
        </dgm:presLayoutVars>
      </dgm:prSet>
      <dgm:spPr/>
      <dgm:t>
        <a:bodyPr/>
        <a:lstStyle/>
        <a:p>
          <a:endParaRPr lang="es-ES"/>
        </a:p>
      </dgm:t>
    </dgm:pt>
    <dgm:pt modelId="{B6005624-644D-472B-B8C0-B8FCF2ED8A42}" type="pres">
      <dgm:prSet presAssocID="{40ECC7D9-E10D-4CCF-976B-2B82A7D401C9}" presName="item3" presStyleLbl="node1" presStyleIdx="2" presStyleCnt="3" custScaleX="137450">
        <dgm:presLayoutVars>
          <dgm:bulletEnabled val="1"/>
        </dgm:presLayoutVars>
      </dgm:prSet>
      <dgm:spPr/>
      <dgm:t>
        <a:bodyPr/>
        <a:lstStyle/>
        <a:p>
          <a:endParaRPr lang="en-US"/>
        </a:p>
      </dgm:t>
    </dgm:pt>
    <dgm:pt modelId="{49C831E8-F5BE-4DE3-BC70-717F3757C8C4}" type="pres">
      <dgm:prSet presAssocID="{BCD2BD5A-1ADE-45FB-866C-4FBE778F55FE}" presName="funnel" presStyleLbl="trAlignAcc1" presStyleIdx="0" presStyleCnt="1" custLinFactNeighborX="1431" custLinFactNeighborY="-893"/>
      <dgm:spPr/>
    </dgm:pt>
  </dgm:ptLst>
  <dgm:cxnLst>
    <dgm:cxn modelId="{E2726D6D-026F-4FF0-9A6F-AAC2DA2B4F85}" type="presOf" srcId="{40ECC7D9-E10D-4CCF-976B-2B82A7D401C9}" destId="{D4930AB4-E457-44EB-A0CA-46239D9EFCC2}" srcOrd="0" destOrd="0" presId="urn:microsoft.com/office/officeart/2005/8/layout/funnel1"/>
    <dgm:cxn modelId="{938178AB-DAB5-473E-A1EA-E96B348849D4}" type="presOf" srcId="{4B93EE2D-87FD-4957-A0AB-79ACAD4BA000}" destId="{0A8713DB-F799-4D9E-8928-DFB56D802F31}" srcOrd="0" destOrd="0" presId="urn:microsoft.com/office/officeart/2005/8/layout/funnel1"/>
    <dgm:cxn modelId="{79D568C5-442D-4929-B76A-A140433B1B75}" srcId="{BCD2BD5A-1ADE-45FB-866C-4FBE778F55FE}" destId="{E924085A-9C7F-4DD2-9170-0C2EBA633C15}" srcOrd="0" destOrd="0" parTransId="{C7DB2D88-9A2A-4E26-9FE6-AD3DB7ECDC9C}" sibTransId="{170B735D-10F8-4EF0-8C55-3F67111B4D28}"/>
    <dgm:cxn modelId="{0754330B-7DD6-45FE-93D0-D2B81418E28D}" srcId="{BCD2BD5A-1ADE-45FB-866C-4FBE778F55FE}" destId="{40ECC7D9-E10D-4CCF-976B-2B82A7D401C9}" srcOrd="3" destOrd="0" parTransId="{DA093567-0785-4D2B-8050-63193CED3CDE}" sibTransId="{957878C8-A65F-414A-A878-707562D774D1}"/>
    <dgm:cxn modelId="{698C0A3D-4FA9-4CFF-9118-3904CCB0267C}" srcId="{BCD2BD5A-1ADE-45FB-866C-4FBE778F55FE}" destId="{50B2E20F-C904-41B4-8DA1-5E758D0D5D90}" srcOrd="1" destOrd="0" parTransId="{E00F8E88-117D-41A8-ADE6-BB174E3FA124}" sibTransId="{1CE46883-C179-425E-B1DC-98A3F9B763F3}"/>
    <dgm:cxn modelId="{3637255E-47BD-47FA-A896-1313BAFC644A}" type="presOf" srcId="{BCD2BD5A-1ADE-45FB-866C-4FBE778F55FE}" destId="{3AD0186C-CF06-47CB-8597-6D0563D3BE23}" srcOrd="0" destOrd="0" presId="urn:microsoft.com/office/officeart/2005/8/layout/funnel1"/>
    <dgm:cxn modelId="{CB8DED8B-D3E4-4402-BA75-195301B36CC6}" type="presOf" srcId="{E924085A-9C7F-4DD2-9170-0C2EBA633C15}" destId="{B6005624-644D-472B-B8C0-B8FCF2ED8A42}" srcOrd="0" destOrd="0" presId="urn:microsoft.com/office/officeart/2005/8/layout/funnel1"/>
    <dgm:cxn modelId="{2666F416-0BEB-4786-A628-80A70CD1598F}" srcId="{BCD2BD5A-1ADE-45FB-866C-4FBE778F55FE}" destId="{4B93EE2D-87FD-4957-A0AB-79ACAD4BA000}" srcOrd="2" destOrd="0" parTransId="{B936A385-978B-45BF-AFA2-B90E3CB6778C}" sibTransId="{9B3BC1DA-E822-4371-9931-8905D62D8F4B}"/>
    <dgm:cxn modelId="{2BA7CBCD-E651-4536-88A0-EB36A4AB5B98}" type="presOf" srcId="{50B2E20F-C904-41B4-8DA1-5E758D0D5D90}" destId="{8368F167-5EE8-4FE1-B52F-E3250879CE51}" srcOrd="0" destOrd="0" presId="urn:microsoft.com/office/officeart/2005/8/layout/funnel1"/>
    <dgm:cxn modelId="{6D2BCD21-BE6F-4C74-BAE0-A5A1D0F4F4AC}" type="presParOf" srcId="{3AD0186C-CF06-47CB-8597-6D0563D3BE23}" destId="{9B8B6801-CFDE-4ACB-8D68-FBDC01369297}" srcOrd="0" destOrd="0" presId="urn:microsoft.com/office/officeart/2005/8/layout/funnel1"/>
    <dgm:cxn modelId="{4038ED26-BD0B-4F8F-8A68-B5E309979929}" type="presParOf" srcId="{3AD0186C-CF06-47CB-8597-6D0563D3BE23}" destId="{1B221969-DC73-47F0-87E2-03A8AFB7297D}" srcOrd="1" destOrd="0" presId="urn:microsoft.com/office/officeart/2005/8/layout/funnel1"/>
    <dgm:cxn modelId="{6480DCD9-867F-49CF-B9F7-C61AD8D3D8E0}" type="presParOf" srcId="{3AD0186C-CF06-47CB-8597-6D0563D3BE23}" destId="{D4930AB4-E457-44EB-A0CA-46239D9EFCC2}" srcOrd="2" destOrd="0" presId="urn:microsoft.com/office/officeart/2005/8/layout/funnel1"/>
    <dgm:cxn modelId="{815669E2-5941-4B38-8B70-26EAF362D770}" type="presParOf" srcId="{3AD0186C-CF06-47CB-8597-6D0563D3BE23}" destId="{0A8713DB-F799-4D9E-8928-DFB56D802F31}" srcOrd="3" destOrd="0" presId="urn:microsoft.com/office/officeart/2005/8/layout/funnel1"/>
    <dgm:cxn modelId="{38308013-9B47-4439-84D5-7693DF4AAEBC}" type="presParOf" srcId="{3AD0186C-CF06-47CB-8597-6D0563D3BE23}" destId="{8368F167-5EE8-4FE1-B52F-E3250879CE51}" srcOrd="4" destOrd="0" presId="urn:microsoft.com/office/officeart/2005/8/layout/funnel1"/>
    <dgm:cxn modelId="{3DDA4106-FFED-426D-BE16-859D74B62862}" type="presParOf" srcId="{3AD0186C-CF06-47CB-8597-6D0563D3BE23}" destId="{B6005624-644D-472B-B8C0-B8FCF2ED8A42}" srcOrd="5" destOrd="0" presId="urn:microsoft.com/office/officeart/2005/8/layout/funnel1"/>
    <dgm:cxn modelId="{84E5AEB3-8D36-4FF4-B76D-DC437B4ACD09}" type="presParOf" srcId="{3AD0186C-CF06-47CB-8597-6D0563D3BE23}" destId="{49C831E8-F5BE-4DE3-BC70-717F3757C8C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EE97BF-FAC7-464A-BA45-831FFF2B9C4B}" type="doc">
      <dgm:prSet loTypeId="urn:microsoft.com/office/officeart/2005/8/layout/process2" loCatId="process" qsTypeId="urn:microsoft.com/office/officeart/2005/8/quickstyle/simple1" qsCatId="simple" csTypeId="urn:microsoft.com/office/officeart/2005/8/colors/colorful3" csCatId="colorful" phldr="1"/>
      <dgm:spPr/>
    </dgm:pt>
    <dgm:pt modelId="{B4D085DA-93D9-4ABA-9424-2476EB201BE1}">
      <dgm:prSet phldrT="[Texto]" custT="1"/>
      <dgm:spPr/>
      <dgm:t>
        <a:bodyPr/>
        <a:lstStyle/>
        <a:p>
          <a:r>
            <a:rPr lang="es-ES" sz="1800" b="1" dirty="0" smtClean="0">
              <a:solidFill>
                <a:schemeClr val="tx1"/>
              </a:solidFill>
            </a:rPr>
            <a:t>Partiendo del estado del Arte se seleccionó  y </a:t>
          </a:r>
          <a:r>
            <a:rPr lang="es-ES" sz="1800" b="1" dirty="0" err="1" smtClean="0">
              <a:solidFill>
                <a:schemeClr val="tx1"/>
              </a:solidFill>
            </a:rPr>
            <a:t>realiz</a:t>
          </a:r>
          <a:r>
            <a:rPr lang="es-EC" sz="1800" b="1" dirty="0" err="1" smtClean="0">
              <a:solidFill>
                <a:schemeClr val="tx1"/>
              </a:solidFill>
            </a:rPr>
            <a:t>ó</a:t>
          </a:r>
          <a:r>
            <a:rPr lang="es-EC" sz="1800" b="1" dirty="0" smtClean="0">
              <a:solidFill>
                <a:schemeClr val="tx1"/>
              </a:solidFill>
            </a:rPr>
            <a:t> el estudio de cada sistema</a:t>
          </a:r>
          <a:endParaRPr lang="es-ES" sz="1800" b="1" dirty="0">
            <a:solidFill>
              <a:schemeClr val="tx1"/>
            </a:solidFill>
          </a:endParaRPr>
        </a:p>
      </dgm:t>
    </dgm:pt>
    <dgm:pt modelId="{070BAD1D-7802-4493-97BA-AE0A8D37853C}" type="parTrans" cxnId="{9AA00839-2CCC-4836-9D11-4D2E0477B339}">
      <dgm:prSet/>
      <dgm:spPr/>
      <dgm:t>
        <a:bodyPr/>
        <a:lstStyle/>
        <a:p>
          <a:endParaRPr lang="es-ES" sz="2800" b="1">
            <a:solidFill>
              <a:schemeClr val="tx1"/>
            </a:solidFill>
          </a:endParaRPr>
        </a:p>
      </dgm:t>
    </dgm:pt>
    <dgm:pt modelId="{DA662D6B-EFC5-4065-9818-F7344DA1B7A0}" type="sibTrans" cxnId="{9AA00839-2CCC-4836-9D11-4D2E0477B339}">
      <dgm:prSet custT="1"/>
      <dgm:spPr/>
      <dgm:t>
        <a:bodyPr/>
        <a:lstStyle/>
        <a:p>
          <a:endParaRPr lang="es-ES" sz="1600" b="1">
            <a:solidFill>
              <a:schemeClr val="tx1"/>
            </a:solidFill>
          </a:endParaRPr>
        </a:p>
      </dgm:t>
    </dgm:pt>
    <dgm:pt modelId="{CED4C51B-CF42-4B18-9706-595D6FC22DE0}">
      <dgm:prSet phldrT="[Texto]" custT="1"/>
      <dgm:spPr/>
      <dgm:t>
        <a:bodyPr/>
        <a:lstStyle/>
        <a:p>
          <a:r>
            <a:rPr lang="es-ES" sz="1800" b="1" dirty="0" smtClean="0">
              <a:solidFill>
                <a:schemeClr val="tx1"/>
              </a:solidFill>
            </a:rPr>
            <a:t>Varias alternativas surgen para dar solución a la misma aplicación</a:t>
          </a:r>
          <a:endParaRPr lang="es-ES" sz="1800" b="1" dirty="0">
            <a:solidFill>
              <a:schemeClr val="tx1"/>
            </a:solidFill>
          </a:endParaRPr>
        </a:p>
      </dgm:t>
    </dgm:pt>
    <dgm:pt modelId="{B8259BA2-A3EB-41B8-B3A1-947776664338}" type="parTrans" cxnId="{372E4E92-ADDA-40B2-896C-5DE37B879C3D}">
      <dgm:prSet/>
      <dgm:spPr/>
      <dgm:t>
        <a:bodyPr/>
        <a:lstStyle/>
        <a:p>
          <a:endParaRPr lang="es-ES" sz="2800" b="1">
            <a:solidFill>
              <a:schemeClr val="tx1"/>
            </a:solidFill>
          </a:endParaRPr>
        </a:p>
      </dgm:t>
    </dgm:pt>
    <dgm:pt modelId="{3108E436-3A98-423B-8912-BC1DA4022291}" type="sibTrans" cxnId="{372E4E92-ADDA-40B2-896C-5DE37B879C3D}">
      <dgm:prSet custT="1"/>
      <dgm:spPr/>
      <dgm:t>
        <a:bodyPr/>
        <a:lstStyle/>
        <a:p>
          <a:endParaRPr lang="es-ES" sz="1600" b="1">
            <a:solidFill>
              <a:schemeClr val="tx1"/>
            </a:solidFill>
          </a:endParaRPr>
        </a:p>
      </dgm:t>
    </dgm:pt>
    <dgm:pt modelId="{C0F10A02-F4F8-44D8-B8EF-9BB54598C396}">
      <dgm:prSet phldrT="[Texto]" custT="1"/>
      <dgm:spPr/>
      <dgm:t>
        <a:bodyPr/>
        <a:lstStyle/>
        <a:p>
          <a:r>
            <a:rPr lang="es-ES" sz="1800" b="1" dirty="0" smtClean="0">
              <a:solidFill>
                <a:schemeClr val="tx1"/>
              </a:solidFill>
            </a:rPr>
            <a:t>La herramienta usada es MATLAB</a:t>
          </a:r>
          <a:endParaRPr lang="es-ES" sz="1800" b="1" dirty="0">
            <a:solidFill>
              <a:schemeClr val="tx1"/>
            </a:solidFill>
          </a:endParaRPr>
        </a:p>
      </dgm:t>
    </dgm:pt>
    <dgm:pt modelId="{877AB2FB-00CC-43A7-A3B6-5DB5CF37800E}" type="parTrans" cxnId="{EFBD1B69-5CB6-4A34-903D-6A3D65F1253F}">
      <dgm:prSet/>
      <dgm:spPr/>
      <dgm:t>
        <a:bodyPr/>
        <a:lstStyle/>
        <a:p>
          <a:endParaRPr lang="es-ES" sz="2800" b="1">
            <a:solidFill>
              <a:schemeClr val="tx1"/>
            </a:solidFill>
          </a:endParaRPr>
        </a:p>
      </dgm:t>
    </dgm:pt>
    <dgm:pt modelId="{5129C05D-56FC-4D1A-943E-0825AA73C2A2}" type="sibTrans" cxnId="{EFBD1B69-5CB6-4A34-903D-6A3D65F1253F}">
      <dgm:prSet/>
      <dgm:spPr/>
      <dgm:t>
        <a:bodyPr/>
        <a:lstStyle/>
        <a:p>
          <a:endParaRPr lang="es-ES" sz="2800" b="1">
            <a:solidFill>
              <a:schemeClr val="tx1"/>
            </a:solidFill>
          </a:endParaRPr>
        </a:p>
      </dgm:t>
    </dgm:pt>
    <dgm:pt modelId="{CC387214-3CE9-4AD4-8BBD-27866ABD3645}" type="pres">
      <dgm:prSet presAssocID="{09EE97BF-FAC7-464A-BA45-831FFF2B9C4B}" presName="linearFlow" presStyleCnt="0">
        <dgm:presLayoutVars>
          <dgm:resizeHandles val="exact"/>
        </dgm:presLayoutVars>
      </dgm:prSet>
      <dgm:spPr/>
    </dgm:pt>
    <dgm:pt modelId="{BBCDAD7E-C8F0-4D25-9144-F1FE580C49A3}" type="pres">
      <dgm:prSet presAssocID="{B4D085DA-93D9-4ABA-9424-2476EB201BE1}" presName="node" presStyleLbl="node1" presStyleIdx="0" presStyleCnt="3">
        <dgm:presLayoutVars>
          <dgm:bulletEnabled val="1"/>
        </dgm:presLayoutVars>
      </dgm:prSet>
      <dgm:spPr/>
      <dgm:t>
        <a:bodyPr/>
        <a:lstStyle/>
        <a:p>
          <a:endParaRPr lang="es-ES"/>
        </a:p>
      </dgm:t>
    </dgm:pt>
    <dgm:pt modelId="{C2841D4C-6BF6-4357-841B-8623FC148E04}" type="pres">
      <dgm:prSet presAssocID="{DA662D6B-EFC5-4065-9818-F7344DA1B7A0}" presName="sibTrans" presStyleLbl="sibTrans2D1" presStyleIdx="0" presStyleCnt="2"/>
      <dgm:spPr/>
      <dgm:t>
        <a:bodyPr/>
        <a:lstStyle/>
        <a:p>
          <a:endParaRPr lang="en-US"/>
        </a:p>
      </dgm:t>
    </dgm:pt>
    <dgm:pt modelId="{28BA35DB-54B1-4FE6-95FC-DD62C9E44F0E}" type="pres">
      <dgm:prSet presAssocID="{DA662D6B-EFC5-4065-9818-F7344DA1B7A0}" presName="connectorText" presStyleLbl="sibTrans2D1" presStyleIdx="0" presStyleCnt="2"/>
      <dgm:spPr/>
      <dgm:t>
        <a:bodyPr/>
        <a:lstStyle/>
        <a:p>
          <a:endParaRPr lang="en-US"/>
        </a:p>
      </dgm:t>
    </dgm:pt>
    <dgm:pt modelId="{5CAAE677-9836-4D4F-872D-95AEB1B993F5}" type="pres">
      <dgm:prSet presAssocID="{CED4C51B-CF42-4B18-9706-595D6FC22DE0}" presName="node" presStyleLbl="node1" presStyleIdx="1" presStyleCnt="3">
        <dgm:presLayoutVars>
          <dgm:bulletEnabled val="1"/>
        </dgm:presLayoutVars>
      </dgm:prSet>
      <dgm:spPr/>
      <dgm:t>
        <a:bodyPr/>
        <a:lstStyle/>
        <a:p>
          <a:endParaRPr lang="es-ES"/>
        </a:p>
      </dgm:t>
    </dgm:pt>
    <dgm:pt modelId="{5C492CDB-0AD1-4B29-A8B0-9F400CE53A8C}" type="pres">
      <dgm:prSet presAssocID="{3108E436-3A98-423B-8912-BC1DA4022291}" presName="sibTrans" presStyleLbl="sibTrans2D1" presStyleIdx="1" presStyleCnt="2"/>
      <dgm:spPr/>
      <dgm:t>
        <a:bodyPr/>
        <a:lstStyle/>
        <a:p>
          <a:endParaRPr lang="en-US"/>
        </a:p>
      </dgm:t>
    </dgm:pt>
    <dgm:pt modelId="{D5915530-3D02-4205-A96F-5603EFC1B9EF}" type="pres">
      <dgm:prSet presAssocID="{3108E436-3A98-423B-8912-BC1DA4022291}" presName="connectorText" presStyleLbl="sibTrans2D1" presStyleIdx="1" presStyleCnt="2"/>
      <dgm:spPr/>
      <dgm:t>
        <a:bodyPr/>
        <a:lstStyle/>
        <a:p>
          <a:endParaRPr lang="en-US"/>
        </a:p>
      </dgm:t>
    </dgm:pt>
    <dgm:pt modelId="{F432D1C8-4C5C-45E4-92C2-8305C5182E34}" type="pres">
      <dgm:prSet presAssocID="{C0F10A02-F4F8-44D8-B8EF-9BB54598C396}" presName="node" presStyleLbl="node1" presStyleIdx="2" presStyleCnt="3">
        <dgm:presLayoutVars>
          <dgm:bulletEnabled val="1"/>
        </dgm:presLayoutVars>
      </dgm:prSet>
      <dgm:spPr/>
      <dgm:t>
        <a:bodyPr/>
        <a:lstStyle/>
        <a:p>
          <a:endParaRPr lang="es-ES"/>
        </a:p>
      </dgm:t>
    </dgm:pt>
  </dgm:ptLst>
  <dgm:cxnLst>
    <dgm:cxn modelId="{8696FCF5-13F3-43CD-94AD-36D0762BB477}" type="presOf" srcId="{C0F10A02-F4F8-44D8-B8EF-9BB54598C396}" destId="{F432D1C8-4C5C-45E4-92C2-8305C5182E34}" srcOrd="0" destOrd="0" presId="urn:microsoft.com/office/officeart/2005/8/layout/process2"/>
    <dgm:cxn modelId="{99992F3F-D991-4F25-9AD0-1AA9EF3F0D0F}" type="presOf" srcId="{DA662D6B-EFC5-4065-9818-F7344DA1B7A0}" destId="{C2841D4C-6BF6-4357-841B-8623FC148E04}" srcOrd="0" destOrd="0" presId="urn:microsoft.com/office/officeart/2005/8/layout/process2"/>
    <dgm:cxn modelId="{8B479E48-9AA9-4B54-86BE-E8EA138D9B00}" type="presOf" srcId="{3108E436-3A98-423B-8912-BC1DA4022291}" destId="{5C492CDB-0AD1-4B29-A8B0-9F400CE53A8C}" srcOrd="0" destOrd="0" presId="urn:microsoft.com/office/officeart/2005/8/layout/process2"/>
    <dgm:cxn modelId="{6E835461-7635-4F99-99ED-BD8BF82470BD}" type="presOf" srcId="{B4D085DA-93D9-4ABA-9424-2476EB201BE1}" destId="{BBCDAD7E-C8F0-4D25-9144-F1FE580C49A3}" srcOrd="0" destOrd="0" presId="urn:microsoft.com/office/officeart/2005/8/layout/process2"/>
    <dgm:cxn modelId="{9AA00839-2CCC-4836-9D11-4D2E0477B339}" srcId="{09EE97BF-FAC7-464A-BA45-831FFF2B9C4B}" destId="{B4D085DA-93D9-4ABA-9424-2476EB201BE1}" srcOrd="0" destOrd="0" parTransId="{070BAD1D-7802-4493-97BA-AE0A8D37853C}" sibTransId="{DA662D6B-EFC5-4065-9818-F7344DA1B7A0}"/>
    <dgm:cxn modelId="{D4EA3FCF-33C0-4173-83FB-26EAAB29EC0C}" type="presOf" srcId="{CED4C51B-CF42-4B18-9706-595D6FC22DE0}" destId="{5CAAE677-9836-4D4F-872D-95AEB1B993F5}" srcOrd="0" destOrd="0" presId="urn:microsoft.com/office/officeart/2005/8/layout/process2"/>
    <dgm:cxn modelId="{EFBD1B69-5CB6-4A34-903D-6A3D65F1253F}" srcId="{09EE97BF-FAC7-464A-BA45-831FFF2B9C4B}" destId="{C0F10A02-F4F8-44D8-B8EF-9BB54598C396}" srcOrd="2" destOrd="0" parTransId="{877AB2FB-00CC-43A7-A3B6-5DB5CF37800E}" sibTransId="{5129C05D-56FC-4D1A-943E-0825AA73C2A2}"/>
    <dgm:cxn modelId="{F1E2C66C-D101-45FB-AEAA-0851BA284244}" type="presOf" srcId="{DA662D6B-EFC5-4065-9818-F7344DA1B7A0}" destId="{28BA35DB-54B1-4FE6-95FC-DD62C9E44F0E}" srcOrd="1" destOrd="0" presId="urn:microsoft.com/office/officeart/2005/8/layout/process2"/>
    <dgm:cxn modelId="{404D670A-6E79-45B4-9E2F-7E89EF7F7634}" type="presOf" srcId="{3108E436-3A98-423B-8912-BC1DA4022291}" destId="{D5915530-3D02-4205-A96F-5603EFC1B9EF}" srcOrd="1" destOrd="0" presId="urn:microsoft.com/office/officeart/2005/8/layout/process2"/>
    <dgm:cxn modelId="{678A67A5-591F-494A-B301-0A6C0BCBDFEC}" type="presOf" srcId="{09EE97BF-FAC7-464A-BA45-831FFF2B9C4B}" destId="{CC387214-3CE9-4AD4-8BBD-27866ABD3645}" srcOrd="0" destOrd="0" presId="urn:microsoft.com/office/officeart/2005/8/layout/process2"/>
    <dgm:cxn modelId="{372E4E92-ADDA-40B2-896C-5DE37B879C3D}" srcId="{09EE97BF-FAC7-464A-BA45-831FFF2B9C4B}" destId="{CED4C51B-CF42-4B18-9706-595D6FC22DE0}" srcOrd="1" destOrd="0" parTransId="{B8259BA2-A3EB-41B8-B3A1-947776664338}" sibTransId="{3108E436-3A98-423B-8912-BC1DA4022291}"/>
    <dgm:cxn modelId="{72B13344-47E7-4EE7-8CE4-897BC27C19B0}" type="presParOf" srcId="{CC387214-3CE9-4AD4-8BBD-27866ABD3645}" destId="{BBCDAD7E-C8F0-4D25-9144-F1FE580C49A3}" srcOrd="0" destOrd="0" presId="urn:microsoft.com/office/officeart/2005/8/layout/process2"/>
    <dgm:cxn modelId="{66A50547-D0FB-4D10-8034-0E1C16BF7BD1}" type="presParOf" srcId="{CC387214-3CE9-4AD4-8BBD-27866ABD3645}" destId="{C2841D4C-6BF6-4357-841B-8623FC148E04}" srcOrd="1" destOrd="0" presId="urn:microsoft.com/office/officeart/2005/8/layout/process2"/>
    <dgm:cxn modelId="{9D2AC628-20C0-4EEC-AD81-309F55642252}" type="presParOf" srcId="{C2841D4C-6BF6-4357-841B-8623FC148E04}" destId="{28BA35DB-54B1-4FE6-95FC-DD62C9E44F0E}" srcOrd="0" destOrd="0" presId="urn:microsoft.com/office/officeart/2005/8/layout/process2"/>
    <dgm:cxn modelId="{1A61BB90-4199-4190-951F-E66CBE040AD0}" type="presParOf" srcId="{CC387214-3CE9-4AD4-8BBD-27866ABD3645}" destId="{5CAAE677-9836-4D4F-872D-95AEB1B993F5}" srcOrd="2" destOrd="0" presId="urn:microsoft.com/office/officeart/2005/8/layout/process2"/>
    <dgm:cxn modelId="{EC915A00-993A-4556-9E69-2B59984573DF}" type="presParOf" srcId="{CC387214-3CE9-4AD4-8BBD-27866ABD3645}" destId="{5C492CDB-0AD1-4B29-A8B0-9F400CE53A8C}" srcOrd="3" destOrd="0" presId="urn:microsoft.com/office/officeart/2005/8/layout/process2"/>
    <dgm:cxn modelId="{8C2062B1-8330-4FEF-96EE-7E1A8D9F1F56}" type="presParOf" srcId="{5C492CDB-0AD1-4B29-A8B0-9F400CE53A8C}" destId="{D5915530-3D02-4205-A96F-5603EFC1B9EF}" srcOrd="0" destOrd="0" presId="urn:microsoft.com/office/officeart/2005/8/layout/process2"/>
    <dgm:cxn modelId="{48B7343D-4C80-4E44-B4B6-099858664242}" type="presParOf" srcId="{CC387214-3CE9-4AD4-8BBD-27866ABD3645}" destId="{F432D1C8-4C5C-45E4-92C2-8305C5182E34}"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A32E6-6B30-4973-A0B4-70146513E7B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s-ES"/>
        </a:p>
      </dgm:t>
    </dgm:pt>
    <dgm:pt modelId="{86B0EE4E-198C-4EBD-9C9D-7A82804B7FC7}">
      <dgm:prSet phldrT="[Texto]"/>
      <dgm:spPr/>
      <dgm:t>
        <a:bodyPr/>
        <a:lstStyle/>
        <a:p>
          <a:r>
            <a:rPr lang="es-ES" b="1" smtClean="0">
              <a:solidFill>
                <a:schemeClr val="tx1"/>
              </a:solidFill>
            </a:rPr>
            <a:t>Siendo un trabajo de investigación y desarrollo</a:t>
          </a:r>
          <a:endParaRPr lang="es-ES" b="1" dirty="0">
            <a:solidFill>
              <a:schemeClr val="tx1"/>
            </a:solidFill>
          </a:endParaRPr>
        </a:p>
      </dgm:t>
    </dgm:pt>
    <dgm:pt modelId="{42C05E69-C6F3-4263-A52F-70B627941210}" type="parTrans" cxnId="{D2E49A32-341D-474B-9306-F6C61DB5690E}">
      <dgm:prSet/>
      <dgm:spPr/>
      <dgm:t>
        <a:bodyPr/>
        <a:lstStyle/>
        <a:p>
          <a:endParaRPr lang="es-ES" b="1">
            <a:solidFill>
              <a:schemeClr val="tx1"/>
            </a:solidFill>
          </a:endParaRPr>
        </a:p>
      </dgm:t>
    </dgm:pt>
    <dgm:pt modelId="{C4A67D7C-DE94-4DF5-9A1D-DC193A0428CE}" type="sibTrans" cxnId="{D2E49A32-341D-474B-9306-F6C61DB5690E}">
      <dgm:prSet/>
      <dgm:spPr/>
      <dgm:t>
        <a:bodyPr/>
        <a:lstStyle/>
        <a:p>
          <a:endParaRPr lang="es-ES" b="1">
            <a:solidFill>
              <a:schemeClr val="tx1"/>
            </a:solidFill>
          </a:endParaRPr>
        </a:p>
      </dgm:t>
    </dgm:pt>
    <dgm:pt modelId="{DBFDF6D2-4B59-4675-A769-4868B35B583F}">
      <dgm:prSet phldrT="[Texto]"/>
      <dgm:spPr/>
      <dgm:t>
        <a:bodyPr/>
        <a:lstStyle/>
        <a:p>
          <a:r>
            <a:rPr lang="es-ES" b="1" dirty="0" smtClean="0">
              <a:solidFill>
                <a:schemeClr val="tx1"/>
              </a:solidFill>
            </a:rPr>
            <a:t>MEDICIÓN, LOS NIVELES DE RUIDO</a:t>
          </a:r>
          <a:endParaRPr lang="es-ES" b="1" dirty="0">
            <a:solidFill>
              <a:schemeClr val="tx1"/>
            </a:solidFill>
          </a:endParaRPr>
        </a:p>
      </dgm:t>
    </dgm:pt>
    <dgm:pt modelId="{2A602B5D-AF39-43B7-8A6C-A85D72093A0F}" type="parTrans" cxnId="{6516C540-956B-4479-AB19-92FD202997FA}">
      <dgm:prSet/>
      <dgm:spPr/>
      <dgm:t>
        <a:bodyPr/>
        <a:lstStyle/>
        <a:p>
          <a:endParaRPr lang="es-ES" b="1">
            <a:solidFill>
              <a:schemeClr val="tx1"/>
            </a:solidFill>
          </a:endParaRPr>
        </a:p>
      </dgm:t>
    </dgm:pt>
    <dgm:pt modelId="{253A47CF-CB08-43EA-93D9-99785D0298A8}" type="sibTrans" cxnId="{6516C540-956B-4479-AB19-92FD202997FA}">
      <dgm:prSet/>
      <dgm:spPr/>
      <dgm:t>
        <a:bodyPr/>
        <a:lstStyle/>
        <a:p>
          <a:endParaRPr lang="es-ES" b="1">
            <a:solidFill>
              <a:schemeClr val="tx1"/>
            </a:solidFill>
          </a:endParaRPr>
        </a:p>
      </dgm:t>
    </dgm:pt>
    <dgm:pt modelId="{89DF46CE-1F6F-49A4-90B6-6A514F890B8D}">
      <dgm:prSet/>
      <dgm:spPr/>
      <dgm:t>
        <a:bodyPr/>
        <a:lstStyle/>
        <a:p>
          <a:r>
            <a:rPr lang="es-ES" b="1" dirty="0" smtClean="0">
              <a:solidFill>
                <a:schemeClr val="tx1"/>
              </a:solidFill>
            </a:rPr>
            <a:t>TEST CUALITATIVO Y CUANTITATIVO</a:t>
          </a:r>
          <a:endParaRPr lang="es-ES" b="1" dirty="0">
            <a:solidFill>
              <a:schemeClr val="tx1"/>
            </a:solidFill>
          </a:endParaRPr>
        </a:p>
      </dgm:t>
    </dgm:pt>
    <dgm:pt modelId="{CD54D4EA-2F4E-4751-9F2A-E02618192CD3}" type="parTrans" cxnId="{398E769C-7B0C-4E9D-80D4-F75A23FA3F54}">
      <dgm:prSet/>
      <dgm:spPr/>
      <dgm:t>
        <a:bodyPr/>
        <a:lstStyle/>
        <a:p>
          <a:endParaRPr lang="es-ES" b="1">
            <a:solidFill>
              <a:schemeClr val="tx1"/>
            </a:solidFill>
          </a:endParaRPr>
        </a:p>
      </dgm:t>
    </dgm:pt>
    <dgm:pt modelId="{4908ABF5-5B4D-4404-B197-18FF39FFAFB9}" type="sibTrans" cxnId="{398E769C-7B0C-4E9D-80D4-F75A23FA3F54}">
      <dgm:prSet/>
      <dgm:spPr/>
      <dgm:t>
        <a:bodyPr/>
        <a:lstStyle/>
        <a:p>
          <a:endParaRPr lang="es-ES" b="1">
            <a:solidFill>
              <a:schemeClr val="tx1"/>
            </a:solidFill>
          </a:endParaRPr>
        </a:p>
      </dgm:t>
    </dgm:pt>
    <dgm:pt modelId="{34444A94-612C-4C6E-9D95-04B540088DA3}">
      <dgm:prSet phldrT="[Texto]"/>
      <dgm:spPr/>
      <dgm:t>
        <a:bodyPr/>
        <a:lstStyle/>
        <a:p>
          <a:r>
            <a:rPr lang="es-ES" b="1" dirty="0" smtClean="0">
              <a:solidFill>
                <a:schemeClr val="tx1"/>
              </a:solidFill>
            </a:rPr>
            <a:t>ESTRUCTURA DEL MEJORAMIENTO DE LA SE</a:t>
          </a:r>
          <a:r>
            <a:rPr lang="es-EC" b="1" dirty="0" smtClean="0">
              <a:solidFill>
                <a:schemeClr val="tx1"/>
              </a:solidFill>
            </a:rPr>
            <a:t>ÑAL Y </a:t>
          </a:r>
          <a:r>
            <a:rPr lang="es-EC" b="1" i="1" dirty="0" smtClean="0">
              <a:solidFill>
                <a:schemeClr val="tx1"/>
              </a:solidFill>
            </a:rPr>
            <a:t>SAF</a:t>
          </a:r>
          <a:endParaRPr lang="es-ES" b="1" i="1" dirty="0">
            <a:solidFill>
              <a:schemeClr val="tx1"/>
            </a:solidFill>
          </a:endParaRPr>
        </a:p>
      </dgm:t>
    </dgm:pt>
    <dgm:pt modelId="{359F684B-0402-4A64-8786-DEFB8C5FCF49}" type="parTrans" cxnId="{3A48D49A-872B-4CA2-8FFF-E493DEA0FC19}">
      <dgm:prSet/>
      <dgm:spPr/>
      <dgm:t>
        <a:bodyPr/>
        <a:lstStyle/>
        <a:p>
          <a:endParaRPr lang="es-ES"/>
        </a:p>
      </dgm:t>
    </dgm:pt>
    <dgm:pt modelId="{EA6C6029-81D1-45A7-AB8C-2586FBE389E6}" type="sibTrans" cxnId="{3A48D49A-872B-4CA2-8FFF-E493DEA0FC19}">
      <dgm:prSet/>
      <dgm:spPr/>
      <dgm:t>
        <a:bodyPr/>
        <a:lstStyle/>
        <a:p>
          <a:endParaRPr lang="es-ES"/>
        </a:p>
      </dgm:t>
    </dgm:pt>
    <dgm:pt modelId="{5582440A-D1AD-4053-8F4E-88A0BCB5609A}" type="pres">
      <dgm:prSet presAssocID="{A74A32E6-6B30-4973-A0B4-70146513E7B0}" presName="CompostProcess" presStyleCnt="0">
        <dgm:presLayoutVars>
          <dgm:dir/>
          <dgm:resizeHandles val="exact"/>
        </dgm:presLayoutVars>
      </dgm:prSet>
      <dgm:spPr/>
      <dgm:t>
        <a:bodyPr/>
        <a:lstStyle/>
        <a:p>
          <a:endParaRPr lang="en-US"/>
        </a:p>
      </dgm:t>
    </dgm:pt>
    <dgm:pt modelId="{F34C1722-C284-47AE-81A6-242613DE2826}" type="pres">
      <dgm:prSet presAssocID="{A74A32E6-6B30-4973-A0B4-70146513E7B0}" presName="arrow" presStyleLbl="bgShp" presStyleIdx="0" presStyleCnt="1" custScaleX="117647" custLinFactNeighborX="19427" custLinFactNeighborY="34375"/>
      <dgm:spPr/>
    </dgm:pt>
    <dgm:pt modelId="{8147774C-D523-4A53-8331-5C7726C4B605}" type="pres">
      <dgm:prSet presAssocID="{A74A32E6-6B30-4973-A0B4-70146513E7B0}" presName="linearProcess" presStyleCnt="0"/>
      <dgm:spPr/>
    </dgm:pt>
    <dgm:pt modelId="{E305F046-8107-47D7-AD4B-7CC907776B15}" type="pres">
      <dgm:prSet presAssocID="{86B0EE4E-198C-4EBD-9C9D-7A82804B7FC7}" presName="textNode" presStyleLbl="node1" presStyleIdx="0" presStyleCnt="4">
        <dgm:presLayoutVars>
          <dgm:bulletEnabled val="1"/>
        </dgm:presLayoutVars>
      </dgm:prSet>
      <dgm:spPr/>
      <dgm:t>
        <a:bodyPr/>
        <a:lstStyle/>
        <a:p>
          <a:endParaRPr lang="es-ES"/>
        </a:p>
      </dgm:t>
    </dgm:pt>
    <dgm:pt modelId="{5351AF6A-5D97-456E-930F-8B3F9B91E052}" type="pres">
      <dgm:prSet presAssocID="{C4A67D7C-DE94-4DF5-9A1D-DC193A0428CE}" presName="sibTrans" presStyleCnt="0"/>
      <dgm:spPr/>
    </dgm:pt>
    <dgm:pt modelId="{137BD456-EDF1-405D-9898-FAF225701344}" type="pres">
      <dgm:prSet presAssocID="{DBFDF6D2-4B59-4675-A769-4868B35B583F}" presName="textNode" presStyleLbl="node1" presStyleIdx="1" presStyleCnt="4">
        <dgm:presLayoutVars>
          <dgm:bulletEnabled val="1"/>
        </dgm:presLayoutVars>
      </dgm:prSet>
      <dgm:spPr/>
      <dgm:t>
        <a:bodyPr/>
        <a:lstStyle/>
        <a:p>
          <a:endParaRPr lang="es-ES"/>
        </a:p>
      </dgm:t>
    </dgm:pt>
    <dgm:pt modelId="{B7146B9A-E0DB-41A5-B4B7-3CAA476A5A6A}" type="pres">
      <dgm:prSet presAssocID="{253A47CF-CB08-43EA-93D9-99785D0298A8}" presName="sibTrans" presStyleCnt="0"/>
      <dgm:spPr/>
    </dgm:pt>
    <dgm:pt modelId="{C8600E70-134A-4408-99A6-370787F1D58D}" type="pres">
      <dgm:prSet presAssocID="{34444A94-612C-4C6E-9D95-04B540088DA3}" presName="textNode" presStyleLbl="node1" presStyleIdx="2" presStyleCnt="4">
        <dgm:presLayoutVars>
          <dgm:bulletEnabled val="1"/>
        </dgm:presLayoutVars>
      </dgm:prSet>
      <dgm:spPr/>
      <dgm:t>
        <a:bodyPr/>
        <a:lstStyle/>
        <a:p>
          <a:endParaRPr lang="es-ES"/>
        </a:p>
      </dgm:t>
    </dgm:pt>
    <dgm:pt modelId="{5A9FD836-FDC9-436E-AE22-2089808A1E94}" type="pres">
      <dgm:prSet presAssocID="{EA6C6029-81D1-45A7-AB8C-2586FBE389E6}" presName="sibTrans" presStyleCnt="0"/>
      <dgm:spPr/>
    </dgm:pt>
    <dgm:pt modelId="{8D9667CD-F3F3-4E56-AA29-1494558228B0}" type="pres">
      <dgm:prSet presAssocID="{89DF46CE-1F6F-49A4-90B6-6A514F890B8D}" presName="textNode" presStyleLbl="node1" presStyleIdx="3" presStyleCnt="4">
        <dgm:presLayoutVars>
          <dgm:bulletEnabled val="1"/>
        </dgm:presLayoutVars>
      </dgm:prSet>
      <dgm:spPr/>
      <dgm:t>
        <a:bodyPr/>
        <a:lstStyle/>
        <a:p>
          <a:endParaRPr lang="es-ES"/>
        </a:p>
      </dgm:t>
    </dgm:pt>
  </dgm:ptLst>
  <dgm:cxnLst>
    <dgm:cxn modelId="{7AD907FB-E470-457D-AB74-12D38BB637AD}" type="presOf" srcId="{DBFDF6D2-4B59-4675-A769-4868B35B583F}" destId="{137BD456-EDF1-405D-9898-FAF225701344}" srcOrd="0" destOrd="0" presId="urn:microsoft.com/office/officeart/2005/8/layout/hProcess9"/>
    <dgm:cxn modelId="{1EE1D2EA-83CF-463B-AF4D-E0CB0591405B}" type="presOf" srcId="{89DF46CE-1F6F-49A4-90B6-6A514F890B8D}" destId="{8D9667CD-F3F3-4E56-AA29-1494558228B0}" srcOrd="0" destOrd="0" presId="urn:microsoft.com/office/officeart/2005/8/layout/hProcess9"/>
    <dgm:cxn modelId="{D2E49A32-341D-474B-9306-F6C61DB5690E}" srcId="{A74A32E6-6B30-4973-A0B4-70146513E7B0}" destId="{86B0EE4E-198C-4EBD-9C9D-7A82804B7FC7}" srcOrd="0" destOrd="0" parTransId="{42C05E69-C6F3-4263-A52F-70B627941210}" sibTransId="{C4A67D7C-DE94-4DF5-9A1D-DC193A0428CE}"/>
    <dgm:cxn modelId="{D3112C35-D13B-4FC1-B9AE-2CD8D33D3130}" type="presOf" srcId="{86B0EE4E-198C-4EBD-9C9D-7A82804B7FC7}" destId="{E305F046-8107-47D7-AD4B-7CC907776B15}" srcOrd="0" destOrd="0" presId="urn:microsoft.com/office/officeart/2005/8/layout/hProcess9"/>
    <dgm:cxn modelId="{6516C540-956B-4479-AB19-92FD202997FA}" srcId="{A74A32E6-6B30-4973-A0B4-70146513E7B0}" destId="{DBFDF6D2-4B59-4675-A769-4868B35B583F}" srcOrd="1" destOrd="0" parTransId="{2A602B5D-AF39-43B7-8A6C-A85D72093A0F}" sibTransId="{253A47CF-CB08-43EA-93D9-99785D0298A8}"/>
    <dgm:cxn modelId="{3A48D49A-872B-4CA2-8FFF-E493DEA0FC19}" srcId="{A74A32E6-6B30-4973-A0B4-70146513E7B0}" destId="{34444A94-612C-4C6E-9D95-04B540088DA3}" srcOrd="2" destOrd="0" parTransId="{359F684B-0402-4A64-8786-DEFB8C5FCF49}" sibTransId="{EA6C6029-81D1-45A7-AB8C-2586FBE389E6}"/>
    <dgm:cxn modelId="{078D5D36-D700-45FD-BE8F-C4EB96443A2F}" type="presOf" srcId="{A74A32E6-6B30-4973-A0B4-70146513E7B0}" destId="{5582440A-D1AD-4053-8F4E-88A0BCB5609A}" srcOrd="0" destOrd="0" presId="urn:microsoft.com/office/officeart/2005/8/layout/hProcess9"/>
    <dgm:cxn modelId="{398E769C-7B0C-4E9D-80D4-F75A23FA3F54}" srcId="{A74A32E6-6B30-4973-A0B4-70146513E7B0}" destId="{89DF46CE-1F6F-49A4-90B6-6A514F890B8D}" srcOrd="3" destOrd="0" parTransId="{CD54D4EA-2F4E-4751-9F2A-E02618192CD3}" sibTransId="{4908ABF5-5B4D-4404-B197-18FF39FFAFB9}"/>
    <dgm:cxn modelId="{196303C3-FC52-44E6-92B3-BECAC59FA448}" type="presOf" srcId="{34444A94-612C-4C6E-9D95-04B540088DA3}" destId="{C8600E70-134A-4408-99A6-370787F1D58D}" srcOrd="0" destOrd="0" presId="urn:microsoft.com/office/officeart/2005/8/layout/hProcess9"/>
    <dgm:cxn modelId="{6CD1A804-90BE-422F-890F-A66EFD88BCA1}" type="presParOf" srcId="{5582440A-D1AD-4053-8F4E-88A0BCB5609A}" destId="{F34C1722-C284-47AE-81A6-242613DE2826}" srcOrd="0" destOrd="0" presId="urn:microsoft.com/office/officeart/2005/8/layout/hProcess9"/>
    <dgm:cxn modelId="{FAE06E94-403E-42BB-9C11-C19DA4650F2C}" type="presParOf" srcId="{5582440A-D1AD-4053-8F4E-88A0BCB5609A}" destId="{8147774C-D523-4A53-8331-5C7726C4B605}" srcOrd="1" destOrd="0" presId="urn:microsoft.com/office/officeart/2005/8/layout/hProcess9"/>
    <dgm:cxn modelId="{6EA588EE-DB83-4E3B-874F-BC6B3BB5DFDF}" type="presParOf" srcId="{8147774C-D523-4A53-8331-5C7726C4B605}" destId="{E305F046-8107-47D7-AD4B-7CC907776B15}" srcOrd="0" destOrd="0" presId="urn:microsoft.com/office/officeart/2005/8/layout/hProcess9"/>
    <dgm:cxn modelId="{5CD059C3-4BFE-415A-8B51-FC32B76F88B5}" type="presParOf" srcId="{8147774C-D523-4A53-8331-5C7726C4B605}" destId="{5351AF6A-5D97-456E-930F-8B3F9B91E052}" srcOrd="1" destOrd="0" presId="urn:microsoft.com/office/officeart/2005/8/layout/hProcess9"/>
    <dgm:cxn modelId="{0507C988-ED7B-4D95-A454-968A44B0FB09}" type="presParOf" srcId="{8147774C-D523-4A53-8331-5C7726C4B605}" destId="{137BD456-EDF1-405D-9898-FAF225701344}" srcOrd="2" destOrd="0" presId="urn:microsoft.com/office/officeart/2005/8/layout/hProcess9"/>
    <dgm:cxn modelId="{F4BAB410-62CC-4329-8B00-ED459A909BE0}" type="presParOf" srcId="{8147774C-D523-4A53-8331-5C7726C4B605}" destId="{B7146B9A-E0DB-41A5-B4B7-3CAA476A5A6A}" srcOrd="3" destOrd="0" presId="urn:microsoft.com/office/officeart/2005/8/layout/hProcess9"/>
    <dgm:cxn modelId="{F6168BE9-502D-48BB-9365-BFB36CF2F13B}" type="presParOf" srcId="{8147774C-D523-4A53-8331-5C7726C4B605}" destId="{C8600E70-134A-4408-99A6-370787F1D58D}" srcOrd="4" destOrd="0" presId="urn:microsoft.com/office/officeart/2005/8/layout/hProcess9"/>
    <dgm:cxn modelId="{85B223D7-D5FB-4C14-81F3-7A3865E164F4}" type="presParOf" srcId="{8147774C-D523-4A53-8331-5C7726C4B605}" destId="{5A9FD836-FDC9-436E-AE22-2089808A1E94}" srcOrd="5" destOrd="0" presId="urn:microsoft.com/office/officeart/2005/8/layout/hProcess9"/>
    <dgm:cxn modelId="{EB5B9845-2F96-43CB-B2D9-F964315AB723}" type="presParOf" srcId="{8147774C-D523-4A53-8331-5C7726C4B605}" destId="{8D9667CD-F3F3-4E56-AA29-1494558228B0}" srcOrd="6"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364FC-96E5-6649-8A45-7690920BBA6E}">
      <dsp:nvSpPr>
        <dsp:cNvPr id="0" name=""/>
        <dsp:cNvSpPr/>
      </dsp:nvSpPr>
      <dsp:spPr>
        <a:xfrm rot="10800000">
          <a:off x="1802487" y="297"/>
          <a:ext cx="6080760" cy="1083468"/>
        </a:xfrm>
        <a:prstGeom prst="homePlate">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780"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0000"/>
              </a:solidFill>
            </a:rPr>
            <a:t>APOGEO CIENTÍFICO</a:t>
          </a:r>
          <a:endParaRPr lang="en-US" sz="3100" kern="1200" dirty="0">
            <a:solidFill>
              <a:srgbClr val="000000"/>
            </a:solidFill>
          </a:endParaRPr>
        </a:p>
      </dsp:txBody>
      <dsp:txXfrm rot="10800000">
        <a:off x="2073354" y="297"/>
        <a:ext cx="5809893" cy="1083468"/>
      </dsp:txXfrm>
    </dsp:sp>
    <dsp:sp modelId="{C7DEB15B-6F97-1E4C-BABE-F0C86E575CC8}">
      <dsp:nvSpPr>
        <dsp:cNvPr id="0" name=""/>
        <dsp:cNvSpPr/>
      </dsp:nvSpPr>
      <dsp:spPr>
        <a:xfrm>
          <a:off x="1260752" y="297"/>
          <a:ext cx="1083468" cy="1083468"/>
        </a:xfrm>
        <a:prstGeom prst="ellipse">
          <a:avLst/>
        </a:prstGeom>
        <a:blipFill rotWithShape="0">
          <a:blip xmlns:r="http://schemas.openxmlformats.org/officeDocument/2006/relationships" r:embed="rId1"/>
          <a:stretch>
            <a:fillRect/>
          </a:stretch>
        </a:blip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94B06992-C124-DA4B-94B8-6A7A7B04173C}">
      <dsp:nvSpPr>
        <dsp:cNvPr id="0" name=""/>
        <dsp:cNvSpPr/>
      </dsp:nvSpPr>
      <dsp:spPr>
        <a:xfrm rot="10800000">
          <a:off x="1802487" y="1354633"/>
          <a:ext cx="6080760" cy="1083468"/>
        </a:xfrm>
        <a:prstGeom prst="homePlate">
          <a:avLst/>
        </a:prstGeom>
        <a:gradFill rotWithShape="0">
          <a:gsLst>
            <a:gs pos="0">
              <a:schemeClr val="accent2">
                <a:hueOff val="7729367"/>
                <a:satOff val="-82653"/>
                <a:lumOff val="21569"/>
                <a:alphaOff val="0"/>
                <a:shade val="100000"/>
                <a:satMod val="120000"/>
              </a:schemeClr>
            </a:gs>
            <a:gs pos="69000">
              <a:schemeClr val="accent2">
                <a:hueOff val="7729367"/>
                <a:satOff val="-82653"/>
                <a:lumOff val="21569"/>
                <a:alphaOff val="0"/>
                <a:tint val="80000"/>
                <a:shade val="100000"/>
                <a:satMod val="150000"/>
              </a:schemeClr>
            </a:gs>
            <a:gs pos="100000">
              <a:schemeClr val="accent2">
                <a:hueOff val="7729367"/>
                <a:satOff val="-82653"/>
                <a:lumOff val="21569"/>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780"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0000"/>
              </a:solidFill>
            </a:rPr>
            <a:t>AVANCES TECNOLÓGICOS</a:t>
          </a:r>
          <a:endParaRPr lang="en-US" sz="3100" kern="1200" dirty="0">
            <a:solidFill>
              <a:srgbClr val="000000"/>
            </a:solidFill>
          </a:endParaRPr>
        </a:p>
      </dsp:txBody>
      <dsp:txXfrm rot="10800000">
        <a:off x="2073354" y="1354633"/>
        <a:ext cx="5809893" cy="1083468"/>
      </dsp:txXfrm>
    </dsp:sp>
    <dsp:sp modelId="{EC7FB308-89F5-8A42-B0E6-4A8E5D2FF51B}">
      <dsp:nvSpPr>
        <dsp:cNvPr id="0" name=""/>
        <dsp:cNvSpPr/>
      </dsp:nvSpPr>
      <dsp:spPr>
        <a:xfrm>
          <a:off x="1260752" y="1354633"/>
          <a:ext cx="1083468" cy="1083468"/>
        </a:xfrm>
        <a:prstGeom prst="ellipse">
          <a:avLst/>
        </a:prstGeom>
        <a:blipFill rotWithShape="0">
          <a:blip xmlns:r="http://schemas.openxmlformats.org/officeDocument/2006/relationships" r:embed="rId2"/>
          <a:stretch>
            <a:fillRect/>
          </a:stretch>
        </a:blip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30722-0E6D-4C8E-843F-F2736DE3E4FE}">
      <dsp:nvSpPr>
        <dsp:cNvPr id="0" name=""/>
        <dsp:cNvSpPr/>
      </dsp:nvSpPr>
      <dsp:spPr>
        <a:xfrm>
          <a:off x="2137433" y="2727184"/>
          <a:ext cx="2612418" cy="2612418"/>
        </a:xfrm>
        <a:prstGeom prst="gear9">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0" kern="1200" dirty="0" smtClean="0">
              <a:solidFill>
                <a:srgbClr val="000000"/>
              </a:solidFill>
              <a:effectLst>
                <a:outerShdw blurRad="38100" dist="38100" dir="2700000" algn="tl">
                  <a:srgbClr val="000000">
                    <a:alpha val="43137"/>
                  </a:srgbClr>
                </a:outerShdw>
              </a:effectLst>
            </a:rPr>
            <a:t>Señal de entrada </a:t>
          </a:r>
          <a14:m xmlns:a14="http://schemas.microsoft.com/office/drawing/2010/main">
            <m:oMath xmlns:m="http://schemas.openxmlformats.org/officeDocument/2006/math">
              <m:r>
                <a:rPr lang="es-EC" sz="2400" b="1" i="1" kern="1200" smtClean="0">
                  <a:solidFill>
                    <a:srgbClr val="000000"/>
                  </a:solidFill>
                  <a:effectLst>
                    <a:outerShdw blurRad="38100" dist="38100" dir="2700000" algn="tl">
                      <a:srgbClr val="000000">
                        <a:alpha val="43137"/>
                      </a:srgbClr>
                    </a:outerShdw>
                  </a:effectLst>
                  <a:latin typeface="Cambria Math"/>
                </a:rPr>
                <m:t>𝒙</m:t>
              </m:r>
              <m:r>
                <a:rPr lang="es-EC" sz="2400" b="1" i="1" kern="1200" smtClean="0">
                  <a:solidFill>
                    <a:srgbClr val="000000"/>
                  </a:solidFill>
                  <a:effectLst>
                    <a:outerShdw blurRad="38100" dist="38100" dir="2700000" algn="tl">
                      <a:srgbClr val="000000">
                        <a:alpha val="43137"/>
                      </a:srgbClr>
                    </a:outerShdw>
                  </a:effectLst>
                  <a:latin typeface="Cambria Math"/>
                </a:rPr>
                <m:t>(</m:t>
              </m:r>
              <m:r>
                <a:rPr lang="es-EC" sz="2400" b="1" i="1" kern="1200" smtClean="0">
                  <a:solidFill>
                    <a:srgbClr val="000000"/>
                  </a:solidFill>
                  <a:effectLst>
                    <a:outerShdw blurRad="38100" dist="38100" dir="2700000" algn="tl">
                      <a:srgbClr val="000000">
                        <a:alpha val="43137"/>
                      </a:srgbClr>
                    </a:outerShdw>
                  </a:effectLst>
                  <a:latin typeface="Cambria Math"/>
                </a:rPr>
                <m:t>𝒌</m:t>
              </m:r>
              <m:r>
                <a:rPr lang="es-EC" sz="2400" b="1" i="1" kern="1200" smtClean="0">
                  <a:solidFill>
                    <a:srgbClr val="000000"/>
                  </a:solidFill>
                  <a:effectLst>
                    <a:outerShdw blurRad="38100" dist="38100" dir="2700000" algn="tl">
                      <a:srgbClr val="000000">
                        <a:alpha val="43137"/>
                      </a:srgbClr>
                    </a:outerShdw>
                  </a:effectLst>
                  <a:latin typeface="Cambria Math"/>
                </a:rPr>
                <m:t>)</m:t>
              </m:r>
            </m:oMath>
          </a14:m>
          <a:r>
            <a:rPr lang="es-ES" sz="2400" b="1" kern="1200" dirty="0" smtClean="0">
              <a:solidFill>
                <a:srgbClr val="000000"/>
              </a:solidFill>
              <a:effectLst>
                <a:outerShdw blurRad="38100" dist="38100" dir="2700000" algn="tl">
                  <a:srgbClr val="000000">
                    <a:alpha val="43137"/>
                  </a:srgbClr>
                </a:outerShdw>
              </a:effectLst>
            </a:rPr>
            <a:t> </a:t>
          </a:r>
          <a:r>
            <a:rPr lang="es-ES" sz="2400" b="0" kern="1200" dirty="0" smtClean="0">
              <a:solidFill>
                <a:srgbClr val="000000"/>
              </a:solidFill>
              <a:effectLst>
                <a:outerShdw blurRad="38100" dist="38100" dir="2700000" algn="tl">
                  <a:srgbClr val="000000">
                    <a:alpha val="43137"/>
                  </a:srgbClr>
                </a:outerShdw>
              </a:effectLst>
            </a:rPr>
            <a:t>y deseada </a:t>
          </a:r>
          <a14:m xmlns:a14="http://schemas.microsoft.com/office/drawing/2010/main">
            <m:oMath xmlns:m="http://schemas.openxmlformats.org/officeDocument/2006/math">
              <m:r>
                <a:rPr lang="es-EC" sz="2400" b="1" i="1" kern="1200" smtClean="0">
                  <a:solidFill>
                    <a:srgbClr val="000000"/>
                  </a:solidFill>
                  <a:effectLst>
                    <a:outerShdw blurRad="38100" dist="38100" dir="2700000" algn="tl">
                      <a:srgbClr val="000000">
                        <a:alpha val="43137"/>
                      </a:srgbClr>
                    </a:outerShdw>
                  </a:effectLst>
                  <a:latin typeface="Cambria Math"/>
                </a:rPr>
                <m:t>𝒅</m:t>
              </m:r>
              <m:r>
                <a:rPr lang="es-EC" sz="2400" b="1" i="1" kern="1200" smtClean="0">
                  <a:solidFill>
                    <a:srgbClr val="000000"/>
                  </a:solidFill>
                  <a:effectLst>
                    <a:outerShdw blurRad="38100" dist="38100" dir="2700000" algn="tl">
                      <a:srgbClr val="000000">
                        <a:alpha val="43137"/>
                      </a:srgbClr>
                    </a:outerShdw>
                  </a:effectLst>
                  <a:latin typeface="Cambria Math"/>
                </a:rPr>
                <m:t>(</m:t>
              </m:r>
              <m:r>
                <a:rPr lang="es-EC" sz="2400" b="1" i="1" kern="1200" smtClean="0">
                  <a:solidFill>
                    <a:srgbClr val="000000"/>
                  </a:solidFill>
                  <a:effectLst>
                    <a:outerShdw blurRad="38100" dist="38100" dir="2700000" algn="tl">
                      <a:srgbClr val="000000">
                        <a:alpha val="43137"/>
                      </a:srgbClr>
                    </a:outerShdw>
                  </a:effectLst>
                  <a:latin typeface="Cambria Math"/>
                </a:rPr>
                <m:t>𝒌</m:t>
              </m:r>
              <m:r>
                <a:rPr lang="es-EC" sz="2400" b="1" i="1" kern="1200" smtClean="0">
                  <a:solidFill>
                    <a:srgbClr val="000000"/>
                  </a:solidFill>
                  <a:effectLst>
                    <a:outerShdw blurRad="38100" dist="38100" dir="2700000" algn="tl">
                      <a:srgbClr val="000000">
                        <a:alpha val="43137"/>
                      </a:srgbClr>
                    </a:outerShdw>
                  </a:effectLst>
                  <a:latin typeface="Cambria Math"/>
                </a:rPr>
                <m:t>)</m:t>
              </m:r>
            </m:oMath>
          </a14:m>
          <a:endParaRPr lang="es-ES" sz="2400" b="1" kern="1200" dirty="0">
            <a:solidFill>
              <a:srgbClr val="000000"/>
            </a:solidFill>
            <a:effectLst>
              <a:outerShdw blurRad="38100" dist="38100" dir="2700000" algn="tl">
                <a:srgbClr val="000000">
                  <a:alpha val="43137"/>
                </a:srgbClr>
              </a:outerShdw>
            </a:effectLst>
          </a:endParaRPr>
        </a:p>
      </dsp:txBody>
      <dsp:txXfrm>
        <a:off x="2662645" y="3339130"/>
        <a:ext cx="1561994" cy="1342837"/>
      </dsp:txXfrm>
    </dsp:sp>
    <dsp:sp modelId="{B96B247A-729A-4769-80F2-025E12879BDE}">
      <dsp:nvSpPr>
        <dsp:cNvPr id="0" name=""/>
        <dsp:cNvSpPr/>
      </dsp:nvSpPr>
      <dsp:spPr>
        <a:xfrm>
          <a:off x="617480" y="2109703"/>
          <a:ext cx="1899940" cy="1899940"/>
        </a:xfrm>
        <a:prstGeom prst="gear6">
          <a:avLst/>
        </a:prstGeom>
        <a:gradFill rotWithShape="0">
          <a:gsLst>
            <a:gs pos="0">
              <a:schemeClr val="accent3">
                <a:hueOff val="0"/>
                <a:satOff val="0"/>
                <a:lumOff val="0"/>
                <a:alphaOff val="0"/>
                <a:shade val="100000"/>
                <a:satMod val="120000"/>
              </a:schemeClr>
            </a:gs>
            <a:gs pos="69000">
              <a:schemeClr val="accent3">
                <a:hueOff val="0"/>
                <a:satOff val="0"/>
                <a:lumOff val="0"/>
                <a:alphaOff val="0"/>
                <a:tint val="80000"/>
                <a:shade val="100000"/>
                <a:satMod val="150000"/>
              </a:schemeClr>
            </a:gs>
            <a:gs pos="100000">
              <a:schemeClr val="accent3">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kern="1200" dirty="0" smtClean="0">
              <a:solidFill>
                <a:srgbClr val="000000"/>
              </a:solidFill>
              <a:effectLst>
                <a:outerShdw blurRad="38100" dist="38100" dir="2700000" algn="tl">
                  <a:srgbClr val="000000">
                    <a:alpha val="43137"/>
                  </a:srgbClr>
                </a:outerShdw>
              </a:effectLst>
            </a:rPr>
            <a:t>Señal de error</a:t>
          </a:r>
          <a14:m xmlns:a14="http://schemas.microsoft.com/office/drawing/2010/main">
            <m:oMath xmlns:m="http://schemas.openxmlformats.org/officeDocument/2006/math">
              <m:r>
                <a:rPr lang="es-EC" sz="1600" b="0" i="0" kern="1200" smtClean="0">
                  <a:solidFill>
                    <a:srgbClr val="000000"/>
                  </a:solidFill>
                  <a:effectLst>
                    <a:outerShdw blurRad="38100" dist="38100" dir="2700000" algn="tl">
                      <a:srgbClr val="000000">
                        <a:alpha val="43137"/>
                      </a:srgbClr>
                    </a:outerShdw>
                  </a:effectLst>
                  <a:latin typeface="Cambria Math"/>
                </a:rPr>
                <m:t> </m:t>
              </m:r>
              <m:r>
                <a:rPr lang="es-EC" sz="1600" b="1" i="1" kern="1200" smtClean="0">
                  <a:solidFill>
                    <a:srgbClr val="000000"/>
                  </a:solidFill>
                  <a:effectLst>
                    <a:outerShdw blurRad="38100" dist="38100" dir="2700000" algn="tl">
                      <a:srgbClr val="000000">
                        <a:alpha val="43137"/>
                      </a:srgbClr>
                    </a:outerShdw>
                  </a:effectLst>
                  <a:latin typeface="Cambria Math"/>
                </a:rPr>
                <m:t>𝒆</m:t>
              </m:r>
              <m:r>
                <a:rPr lang="es-EC" sz="1600" b="0" i="1" kern="1200" smtClean="0">
                  <a:solidFill>
                    <a:srgbClr val="000000"/>
                  </a:solidFill>
                  <a:effectLst>
                    <a:outerShdw blurRad="38100" dist="38100" dir="2700000" algn="tl">
                      <a:srgbClr val="000000">
                        <a:alpha val="43137"/>
                      </a:srgbClr>
                    </a:outerShdw>
                  </a:effectLst>
                  <a:latin typeface="Cambria Math"/>
                </a:rPr>
                <m:t>(</m:t>
              </m:r>
              <m:r>
                <a:rPr lang="es-EC" sz="1600" b="0" i="1" kern="1200" smtClean="0">
                  <a:solidFill>
                    <a:srgbClr val="000000"/>
                  </a:solidFill>
                  <a:effectLst>
                    <a:outerShdw blurRad="38100" dist="38100" dir="2700000" algn="tl">
                      <a:srgbClr val="000000">
                        <a:alpha val="43137"/>
                      </a:srgbClr>
                    </a:outerShdw>
                  </a:effectLst>
                  <a:latin typeface="Cambria Math"/>
                </a:rPr>
                <m:t>𝑘</m:t>
              </m:r>
              <m:r>
                <a:rPr lang="es-EC" sz="1600" b="0" i="1" kern="1200" smtClean="0">
                  <a:solidFill>
                    <a:srgbClr val="000000"/>
                  </a:solidFill>
                  <a:effectLst>
                    <a:outerShdw blurRad="38100" dist="38100" dir="2700000" algn="tl">
                      <a:srgbClr val="000000">
                        <a:alpha val="43137"/>
                      </a:srgbClr>
                    </a:outerShdw>
                  </a:effectLst>
                  <a:latin typeface="Cambria Math"/>
                </a:rPr>
                <m:t>)</m:t>
              </m:r>
            </m:oMath>
          </a14:m>
          <a:r>
            <a:rPr lang="es-ES" sz="1600" b="0" kern="1200" dirty="0" smtClean="0">
              <a:solidFill>
                <a:schemeClr val="tx1"/>
              </a:solidFill>
              <a:effectLst>
                <a:outerShdw blurRad="38100" dist="38100" dir="2700000" algn="tl">
                  <a:srgbClr val="000000">
                    <a:alpha val="43137"/>
                  </a:srgbClr>
                </a:outerShdw>
              </a:effectLst>
            </a:rPr>
            <a:t> y salida </a:t>
          </a:r>
          <a14:m xmlns:a14="http://schemas.microsoft.com/office/drawing/2010/main">
            <m:oMath xmlns:m="http://schemas.openxmlformats.org/officeDocument/2006/math">
              <m:r>
                <a:rPr lang="es-EC" sz="1600" b="1" i="1" kern="1200" smtClean="0">
                  <a:solidFill>
                    <a:schemeClr val="tx1"/>
                  </a:solidFill>
                  <a:effectLst>
                    <a:outerShdw blurRad="38100" dist="38100" dir="2700000" algn="tl">
                      <a:srgbClr val="000000">
                        <a:alpha val="43137"/>
                      </a:srgbClr>
                    </a:outerShdw>
                  </a:effectLst>
                  <a:latin typeface="Cambria Math"/>
                </a:rPr>
                <m:t>𝒚</m:t>
              </m:r>
              <m:r>
                <a:rPr lang="es-EC" sz="1600" b="0" i="1" kern="1200" smtClean="0">
                  <a:solidFill>
                    <a:schemeClr val="tx1"/>
                  </a:solidFill>
                  <a:effectLst>
                    <a:outerShdw blurRad="38100" dist="38100" dir="2700000" algn="tl">
                      <a:srgbClr val="000000">
                        <a:alpha val="43137"/>
                      </a:srgbClr>
                    </a:outerShdw>
                  </a:effectLst>
                  <a:latin typeface="Cambria Math"/>
                </a:rPr>
                <m:t>(</m:t>
              </m:r>
              <m:r>
                <a:rPr lang="es-EC" sz="1600" b="0" i="1" kern="1200" smtClean="0">
                  <a:solidFill>
                    <a:schemeClr val="tx1"/>
                  </a:solidFill>
                  <a:effectLst>
                    <a:outerShdw blurRad="38100" dist="38100" dir="2700000" algn="tl">
                      <a:srgbClr val="000000">
                        <a:alpha val="43137"/>
                      </a:srgbClr>
                    </a:outerShdw>
                  </a:effectLst>
                  <a:latin typeface="Cambria Math"/>
                </a:rPr>
                <m:t>𝑘</m:t>
              </m:r>
              <m:r>
                <a:rPr lang="es-EC" sz="1600" b="0" i="1" kern="1200" smtClean="0">
                  <a:solidFill>
                    <a:schemeClr val="tx1"/>
                  </a:solidFill>
                  <a:effectLst>
                    <a:outerShdw blurRad="38100" dist="38100" dir="2700000" algn="tl">
                      <a:srgbClr val="000000">
                        <a:alpha val="43137"/>
                      </a:srgbClr>
                    </a:outerShdw>
                  </a:effectLst>
                  <a:latin typeface="Cambria Math"/>
                </a:rPr>
                <m:t>)</m:t>
              </m:r>
            </m:oMath>
          </a14:m>
          <a:endParaRPr lang="es-ES" sz="1600" b="0" kern="1200" dirty="0">
            <a:solidFill>
              <a:schemeClr val="tx1"/>
            </a:solidFill>
            <a:effectLst>
              <a:outerShdw blurRad="38100" dist="38100" dir="2700000" algn="tl">
                <a:srgbClr val="000000">
                  <a:alpha val="43137"/>
                </a:srgbClr>
              </a:outerShdw>
            </a:effectLst>
          </a:endParaRPr>
        </a:p>
      </dsp:txBody>
      <dsp:txXfrm>
        <a:off x="1095796" y="2590910"/>
        <a:ext cx="943308" cy="937526"/>
      </dsp:txXfrm>
    </dsp:sp>
    <dsp:sp modelId="{B67808A5-5CA8-4060-8374-3F35A740F000}">
      <dsp:nvSpPr>
        <dsp:cNvPr id="0" name=""/>
        <dsp:cNvSpPr/>
      </dsp:nvSpPr>
      <dsp:spPr>
        <a:xfrm rot="20700000">
          <a:off x="1681641" y="798938"/>
          <a:ext cx="1861554" cy="1861554"/>
        </a:xfrm>
        <a:prstGeom prst="gear6">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effectLst>
                <a:outerShdw blurRad="38100" dist="38100" dir="2700000" algn="tl">
                  <a:srgbClr val="000000">
                    <a:alpha val="43137"/>
                  </a:srgbClr>
                </a:outerShdw>
              </a:effectLst>
            </a:rPr>
            <a:t>Filtro y algoritmo adaptativo</a:t>
          </a:r>
          <a:endParaRPr lang="es-ES" sz="1600" b="0" kern="1200" dirty="0">
            <a:solidFill>
              <a:schemeClr val="tx1"/>
            </a:solidFill>
            <a:effectLst>
              <a:outerShdw blurRad="38100" dist="38100" dir="2700000" algn="tl">
                <a:srgbClr val="000000">
                  <a:alpha val="43137"/>
                </a:srgbClr>
              </a:outerShdw>
            </a:effectLst>
          </a:endParaRPr>
        </a:p>
      </dsp:txBody>
      <dsp:txXfrm rot="-20700000">
        <a:off x="2089934" y="1207231"/>
        <a:ext cx="1044967" cy="1044967"/>
      </dsp:txXfrm>
    </dsp:sp>
    <dsp:sp modelId="{A47CE2D2-D168-4410-A8C3-1AF957EDF0FE}">
      <dsp:nvSpPr>
        <dsp:cNvPr id="0" name=""/>
        <dsp:cNvSpPr/>
      </dsp:nvSpPr>
      <dsp:spPr>
        <a:xfrm>
          <a:off x="1942700" y="2329472"/>
          <a:ext cx="3343895" cy="3343895"/>
        </a:xfrm>
        <a:prstGeom prst="circularArrow">
          <a:avLst>
            <a:gd name="adj1" fmla="val 4688"/>
            <a:gd name="adj2" fmla="val 299029"/>
            <a:gd name="adj3" fmla="val 2528007"/>
            <a:gd name="adj4" fmla="val 15836000"/>
            <a:gd name="adj5" fmla="val 5469"/>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C54EB04-1068-404C-B05C-7AF07564B6E2}">
      <dsp:nvSpPr>
        <dsp:cNvPr id="0" name=""/>
        <dsp:cNvSpPr/>
      </dsp:nvSpPr>
      <dsp:spPr>
        <a:xfrm>
          <a:off x="281004" y="1686934"/>
          <a:ext cx="2429549" cy="2429549"/>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100000"/>
                <a:satMod val="120000"/>
              </a:schemeClr>
            </a:gs>
            <a:gs pos="69000">
              <a:schemeClr val="accent3">
                <a:hueOff val="0"/>
                <a:satOff val="0"/>
                <a:lumOff val="0"/>
                <a:alphaOff val="0"/>
                <a:tint val="80000"/>
                <a:shade val="100000"/>
                <a:satMod val="150000"/>
              </a:schemeClr>
            </a:gs>
            <a:gs pos="100000">
              <a:schemeClr val="accent3">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E34E60-D319-44A9-BDC8-24787CE0CDD6}">
      <dsp:nvSpPr>
        <dsp:cNvPr id="0" name=""/>
        <dsp:cNvSpPr/>
      </dsp:nvSpPr>
      <dsp:spPr>
        <a:xfrm>
          <a:off x="1251044" y="388803"/>
          <a:ext cx="2619543" cy="2619543"/>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2D07F-DB3D-496D-AAAC-C2AF1DEFE32E}">
      <dsp:nvSpPr>
        <dsp:cNvPr id="0" name=""/>
        <dsp:cNvSpPr/>
      </dsp:nvSpPr>
      <dsp:spPr>
        <a:xfrm>
          <a:off x="710" y="515601"/>
          <a:ext cx="1514364" cy="908618"/>
        </a:xfrm>
        <a:prstGeom prst="roundRect">
          <a:avLst>
            <a:gd name="adj" fmla="val 10000"/>
          </a:avLst>
        </a:prstGeom>
        <a:solidFill>
          <a:schemeClr val="tx2">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Filtros FIR</a:t>
          </a:r>
          <a:endParaRPr lang="es-EC" sz="2300" kern="1200" dirty="0"/>
        </a:p>
      </dsp:txBody>
      <dsp:txXfrm>
        <a:off x="27323" y="542214"/>
        <a:ext cx="1461138" cy="855392"/>
      </dsp:txXfrm>
    </dsp:sp>
    <dsp:sp modelId="{75EEBF3A-B3CB-4F62-AC75-A7E45D1FBCB1}">
      <dsp:nvSpPr>
        <dsp:cNvPr id="0" name=""/>
        <dsp:cNvSpPr/>
      </dsp:nvSpPr>
      <dsp:spPr>
        <a:xfrm>
          <a:off x="1648339" y="782129"/>
          <a:ext cx="321045" cy="375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648339" y="857241"/>
        <a:ext cx="224732" cy="225338"/>
      </dsp:txXfrm>
    </dsp:sp>
    <dsp:sp modelId="{D66C122D-8538-4084-82D9-92364DC40862}">
      <dsp:nvSpPr>
        <dsp:cNvPr id="0" name=""/>
        <dsp:cNvSpPr/>
      </dsp:nvSpPr>
      <dsp:spPr>
        <a:xfrm>
          <a:off x="2120820" y="515601"/>
          <a:ext cx="1514364" cy="908618"/>
        </a:xfrm>
        <a:prstGeom prst="roundRect">
          <a:avLst>
            <a:gd name="adj" fmla="val 10000"/>
          </a:avLst>
        </a:prstGeom>
        <a:solidFill>
          <a:schemeClr val="accent1">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Señal Aleatoria</a:t>
          </a:r>
          <a:endParaRPr lang="es-EC" sz="2300" kern="1200" dirty="0"/>
        </a:p>
      </dsp:txBody>
      <dsp:txXfrm>
        <a:off x="2147433" y="542214"/>
        <a:ext cx="1461138" cy="855392"/>
      </dsp:txXfrm>
    </dsp:sp>
    <dsp:sp modelId="{A4A8ED8A-E810-43F6-97DC-8857412F6A35}">
      <dsp:nvSpPr>
        <dsp:cNvPr id="0" name=""/>
        <dsp:cNvSpPr/>
      </dsp:nvSpPr>
      <dsp:spPr>
        <a:xfrm rot="5400000">
          <a:off x="2717480" y="1530226"/>
          <a:ext cx="321045" cy="375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2765334" y="1557485"/>
        <a:ext cx="225338" cy="224732"/>
      </dsp:txXfrm>
    </dsp:sp>
    <dsp:sp modelId="{CA90A673-CCF7-4E5B-B2D4-BA3CA04B222E}">
      <dsp:nvSpPr>
        <dsp:cNvPr id="0" name=""/>
        <dsp:cNvSpPr/>
      </dsp:nvSpPr>
      <dsp:spPr>
        <a:xfrm>
          <a:off x="2120820" y="2029966"/>
          <a:ext cx="1514364" cy="908618"/>
        </a:xfrm>
        <a:prstGeom prst="roundRect">
          <a:avLst>
            <a:gd name="adj" fmla="val 10000"/>
          </a:avLst>
        </a:prstGeom>
        <a:solidFill>
          <a:schemeClr val="accent3">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Algoritmo LMS</a:t>
          </a:r>
          <a:endParaRPr lang="es-EC" sz="2300" kern="1200" dirty="0"/>
        </a:p>
      </dsp:txBody>
      <dsp:txXfrm>
        <a:off x="2147433" y="2056579"/>
        <a:ext cx="1461138" cy="855392"/>
      </dsp:txXfrm>
    </dsp:sp>
    <dsp:sp modelId="{31A652BD-69D7-4B66-BD64-7365DDCF48AA}">
      <dsp:nvSpPr>
        <dsp:cNvPr id="0" name=""/>
        <dsp:cNvSpPr/>
      </dsp:nvSpPr>
      <dsp:spPr>
        <a:xfrm rot="10800000">
          <a:off x="1666511" y="2296494"/>
          <a:ext cx="321045" cy="375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1762824" y="2371606"/>
        <a:ext cx="224732" cy="225338"/>
      </dsp:txXfrm>
    </dsp:sp>
    <dsp:sp modelId="{7B9C6036-946C-4F10-BCBF-F21216918F81}">
      <dsp:nvSpPr>
        <dsp:cNvPr id="0" name=""/>
        <dsp:cNvSpPr/>
      </dsp:nvSpPr>
      <dsp:spPr>
        <a:xfrm>
          <a:off x="710" y="2029966"/>
          <a:ext cx="1514364" cy="908618"/>
        </a:xfrm>
        <a:prstGeom prst="roundRect">
          <a:avLst>
            <a:gd name="adj" fmla="val 10000"/>
          </a:avLst>
        </a:prstGeom>
        <a:solidFill>
          <a:schemeClr val="accent2">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Algoritmo NLMS</a:t>
          </a:r>
          <a:endParaRPr lang="es-EC" sz="2300" kern="1200" dirty="0"/>
        </a:p>
      </dsp:txBody>
      <dsp:txXfrm>
        <a:off x="27323" y="2056579"/>
        <a:ext cx="1461138" cy="855392"/>
      </dsp:txXfrm>
    </dsp:sp>
    <dsp:sp modelId="{AD46E8A3-28BC-4839-A9AB-A0883AD7BFBB}">
      <dsp:nvSpPr>
        <dsp:cNvPr id="0" name=""/>
        <dsp:cNvSpPr/>
      </dsp:nvSpPr>
      <dsp:spPr>
        <a:xfrm rot="5400000">
          <a:off x="597369" y="3044591"/>
          <a:ext cx="321045" cy="375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645223" y="3071850"/>
        <a:ext cx="225338" cy="224732"/>
      </dsp:txXfrm>
    </dsp:sp>
    <dsp:sp modelId="{3CE62AD3-D7B7-4FB7-926B-956800B071E8}">
      <dsp:nvSpPr>
        <dsp:cNvPr id="0" name=""/>
        <dsp:cNvSpPr/>
      </dsp:nvSpPr>
      <dsp:spPr>
        <a:xfrm>
          <a:off x="710" y="3544331"/>
          <a:ext cx="1514364" cy="908618"/>
        </a:xfrm>
        <a:prstGeom prst="roundRect">
          <a:avLst>
            <a:gd name="adj" fmla="val 10000"/>
          </a:avLst>
        </a:prstGeom>
        <a:solidFill>
          <a:schemeClr val="accent4">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Algoritmo RLS</a:t>
          </a:r>
          <a:endParaRPr lang="es-EC" sz="2300" kern="1200" dirty="0"/>
        </a:p>
      </dsp:txBody>
      <dsp:txXfrm>
        <a:off x="27323" y="3570944"/>
        <a:ext cx="1461138" cy="8553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2D07F-DB3D-496D-AAAC-C2AF1DEFE32E}">
      <dsp:nvSpPr>
        <dsp:cNvPr id="0" name=""/>
        <dsp:cNvSpPr/>
      </dsp:nvSpPr>
      <dsp:spPr>
        <a:xfrm>
          <a:off x="850" y="1140863"/>
          <a:ext cx="1814281" cy="1088568"/>
        </a:xfrm>
        <a:prstGeom prst="roundRect">
          <a:avLst>
            <a:gd name="adj" fmla="val 10000"/>
          </a:avLst>
        </a:prstGeom>
        <a:solidFill>
          <a:schemeClr val="tx2">
            <a:lumMod val="60000"/>
            <a:lumOff val="4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Algoritmo Analizados</a:t>
          </a:r>
          <a:endParaRPr lang="es-EC" sz="2400" kern="1200" dirty="0">
            <a:solidFill>
              <a:schemeClr val="tx1"/>
            </a:solidFill>
          </a:endParaRPr>
        </a:p>
      </dsp:txBody>
      <dsp:txXfrm>
        <a:off x="32733" y="1172746"/>
        <a:ext cx="1750515" cy="1024802"/>
      </dsp:txXfrm>
    </dsp:sp>
    <dsp:sp modelId="{75EEBF3A-B3CB-4F62-AC75-A7E45D1FBCB1}">
      <dsp:nvSpPr>
        <dsp:cNvPr id="0" name=""/>
        <dsp:cNvSpPr/>
      </dsp:nvSpPr>
      <dsp:spPr>
        <a:xfrm>
          <a:off x="1974788" y="1460176"/>
          <a:ext cx="384627" cy="449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1974788" y="1550164"/>
        <a:ext cx="269239" cy="269965"/>
      </dsp:txXfrm>
    </dsp:sp>
    <dsp:sp modelId="{D66C122D-8538-4084-82D9-92364DC40862}">
      <dsp:nvSpPr>
        <dsp:cNvPr id="0" name=""/>
        <dsp:cNvSpPr/>
      </dsp:nvSpPr>
      <dsp:spPr>
        <a:xfrm>
          <a:off x="2540844" y="1140863"/>
          <a:ext cx="1814281" cy="1088568"/>
        </a:xfrm>
        <a:prstGeom prst="roundRect">
          <a:avLst>
            <a:gd name="adj" fmla="val 10000"/>
          </a:avLst>
        </a:prstGeom>
        <a:solidFill>
          <a:schemeClr val="accent1">
            <a:lumMod val="60000"/>
            <a:lumOff val="4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3 archivos de voz 8 KHz</a:t>
          </a:r>
          <a:endParaRPr lang="es-EC" sz="2400" kern="1200" dirty="0">
            <a:solidFill>
              <a:schemeClr val="tx1"/>
            </a:solidFill>
          </a:endParaRPr>
        </a:p>
      </dsp:txBody>
      <dsp:txXfrm>
        <a:off x="2572727" y="1172746"/>
        <a:ext cx="1750515" cy="1024802"/>
      </dsp:txXfrm>
    </dsp:sp>
    <dsp:sp modelId="{A4A8ED8A-E810-43F6-97DC-8857412F6A35}">
      <dsp:nvSpPr>
        <dsp:cNvPr id="0" name=""/>
        <dsp:cNvSpPr/>
      </dsp:nvSpPr>
      <dsp:spPr>
        <a:xfrm rot="5400000">
          <a:off x="3255670" y="2356431"/>
          <a:ext cx="384627" cy="449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3313001" y="2389088"/>
        <a:ext cx="269965" cy="269239"/>
      </dsp:txXfrm>
    </dsp:sp>
    <dsp:sp modelId="{CA90A673-CCF7-4E5B-B2D4-BA3CA04B222E}">
      <dsp:nvSpPr>
        <dsp:cNvPr id="0" name=""/>
        <dsp:cNvSpPr/>
      </dsp:nvSpPr>
      <dsp:spPr>
        <a:xfrm>
          <a:off x="2540844" y="2955144"/>
          <a:ext cx="1814281" cy="1088568"/>
        </a:xfrm>
        <a:prstGeom prst="roundRect">
          <a:avLst>
            <a:gd name="adj" fmla="val 10000"/>
          </a:avLst>
        </a:prstGeom>
        <a:solidFill>
          <a:schemeClr val="accent3">
            <a:lumMod val="60000"/>
            <a:lumOff val="4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Ruido de turbina de aeronave</a:t>
          </a:r>
          <a:endParaRPr lang="es-EC" sz="2400" kern="1200" dirty="0">
            <a:solidFill>
              <a:schemeClr val="tx1"/>
            </a:solidFill>
          </a:endParaRPr>
        </a:p>
      </dsp:txBody>
      <dsp:txXfrm>
        <a:off x="2572727" y="2987027"/>
        <a:ext cx="1750515" cy="1024802"/>
      </dsp:txXfrm>
    </dsp:sp>
    <dsp:sp modelId="{31A652BD-69D7-4B66-BD64-7365DDCF48AA}">
      <dsp:nvSpPr>
        <dsp:cNvPr id="0" name=""/>
        <dsp:cNvSpPr/>
      </dsp:nvSpPr>
      <dsp:spPr>
        <a:xfrm rot="10800000">
          <a:off x="1996559" y="3274457"/>
          <a:ext cx="384627" cy="449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10800000">
        <a:off x="2111947" y="3364445"/>
        <a:ext cx="269239" cy="269965"/>
      </dsp:txXfrm>
    </dsp:sp>
    <dsp:sp modelId="{7B9C6036-946C-4F10-BCBF-F21216918F81}">
      <dsp:nvSpPr>
        <dsp:cNvPr id="0" name=""/>
        <dsp:cNvSpPr/>
      </dsp:nvSpPr>
      <dsp:spPr>
        <a:xfrm>
          <a:off x="850" y="2955144"/>
          <a:ext cx="1814281" cy="1088568"/>
        </a:xfrm>
        <a:prstGeom prst="roundRect">
          <a:avLst>
            <a:gd name="adj" fmla="val 10000"/>
          </a:avLst>
        </a:prstGeom>
        <a:solidFill>
          <a:schemeClr val="accent2">
            <a:lumMod val="60000"/>
            <a:lumOff val="4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solidFill>
                <a:schemeClr val="tx1"/>
              </a:solidFill>
            </a:rPr>
            <a:t>Ruido de AWGN</a:t>
          </a:r>
          <a:endParaRPr lang="es-EC" sz="2900" kern="1200" dirty="0">
            <a:solidFill>
              <a:schemeClr val="tx1"/>
            </a:solidFill>
          </a:endParaRPr>
        </a:p>
      </dsp:txBody>
      <dsp:txXfrm>
        <a:off x="32733" y="2987027"/>
        <a:ext cx="1750515" cy="10248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2D07F-DB3D-496D-AAAC-C2AF1DEFE32E}">
      <dsp:nvSpPr>
        <dsp:cNvPr id="0" name=""/>
        <dsp:cNvSpPr/>
      </dsp:nvSpPr>
      <dsp:spPr>
        <a:xfrm>
          <a:off x="991" y="1008942"/>
          <a:ext cx="2114197" cy="1268518"/>
        </a:xfrm>
        <a:prstGeom prst="roundRect">
          <a:avLst>
            <a:gd name="adj" fmla="val 10000"/>
          </a:avLst>
        </a:prstGeom>
        <a:solidFill>
          <a:schemeClr val="tx2">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3 archivos </a:t>
          </a:r>
          <a:r>
            <a:rPr lang="es-EC" sz="2400" i="1" kern="1200" dirty="0" smtClean="0"/>
            <a:t>SAF</a:t>
          </a:r>
          <a:endParaRPr lang="es-EC" sz="2400" kern="1200" dirty="0"/>
        </a:p>
      </dsp:txBody>
      <dsp:txXfrm>
        <a:off x="38145" y="1046096"/>
        <a:ext cx="2039889" cy="1194210"/>
      </dsp:txXfrm>
    </dsp:sp>
    <dsp:sp modelId="{75EEBF3A-B3CB-4F62-AC75-A7E45D1FBCB1}">
      <dsp:nvSpPr>
        <dsp:cNvPr id="0" name=""/>
        <dsp:cNvSpPr/>
      </dsp:nvSpPr>
      <dsp:spPr>
        <a:xfrm>
          <a:off x="2301237" y="1381040"/>
          <a:ext cx="448209" cy="5243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2301237" y="1485904"/>
        <a:ext cx="313746" cy="314592"/>
      </dsp:txXfrm>
    </dsp:sp>
    <dsp:sp modelId="{D66C122D-8538-4084-82D9-92364DC40862}">
      <dsp:nvSpPr>
        <dsp:cNvPr id="0" name=""/>
        <dsp:cNvSpPr/>
      </dsp:nvSpPr>
      <dsp:spPr>
        <a:xfrm>
          <a:off x="2960867" y="1008942"/>
          <a:ext cx="2114197" cy="1268518"/>
        </a:xfrm>
        <a:prstGeom prst="roundRect">
          <a:avLst>
            <a:gd name="adj" fmla="val 10000"/>
          </a:avLst>
        </a:prstGeom>
        <a:solidFill>
          <a:schemeClr val="accent1">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Algoritmo </a:t>
          </a:r>
          <a:r>
            <a:rPr lang="es-EC" sz="2000" kern="1200" dirty="0" err="1" smtClean="0"/>
            <a:t>Diniz</a:t>
          </a:r>
          <a:r>
            <a:rPr lang="es-EC" sz="2000" kern="1200" dirty="0" smtClean="0"/>
            <a:t>, coseno modulado</a:t>
          </a:r>
          <a:endParaRPr lang="es-EC" sz="2000" kern="1200" dirty="0"/>
        </a:p>
      </dsp:txBody>
      <dsp:txXfrm>
        <a:off x="2998021" y="1046096"/>
        <a:ext cx="2039889" cy="1194210"/>
      </dsp:txXfrm>
    </dsp:sp>
    <dsp:sp modelId="{A4A8ED8A-E810-43F6-97DC-8857412F6A35}">
      <dsp:nvSpPr>
        <dsp:cNvPr id="0" name=""/>
        <dsp:cNvSpPr/>
      </dsp:nvSpPr>
      <dsp:spPr>
        <a:xfrm rot="5400000">
          <a:off x="3793861" y="2425454"/>
          <a:ext cx="448209" cy="5243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5400000">
        <a:off x="3860670" y="2463510"/>
        <a:ext cx="314592" cy="313746"/>
      </dsp:txXfrm>
    </dsp:sp>
    <dsp:sp modelId="{CA90A673-CCF7-4E5B-B2D4-BA3CA04B222E}">
      <dsp:nvSpPr>
        <dsp:cNvPr id="0" name=""/>
        <dsp:cNvSpPr/>
      </dsp:nvSpPr>
      <dsp:spPr>
        <a:xfrm>
          <a:off x="2960867" y="3123139"/>
          <a:ext cx="2114197" cy="1268518"/>
        </a:xfrm>
        <a:prstGeom prst="roundRect">
          <a:avLst>
            <a:gd name="adj" fmla="val 10000"/>
          </a:avLst>
        </a:prstGeom>
        <a:solidFill>
          <a:schemeClr val="accent3">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Algoritmo Kong, coseno modulado</a:t>
          </a:r>
          <a:endParaRPr lang="es-EC" sz="2000" kern="1200" dirty="0"/>
        </a:p>
      </dsp:txBody>
      <dsp:txXfrm>
        <a:off x="2998021" y="3160293"/>
        <a:ext cx="2039889" cy="1194210"/>
      </dsp:txXfrm>
    </dsp:sp>
    <dsp:sp modelId="{31A652BD-69D7-4B66-BD64-7365DDCF48AA}">
      <dsp:nvSpPr>
        <dsp:cNvPr id="0" name=""/>
        <dsp:cNvSpPr/>
      </dsp:nvSpPr>
      <dsp:spPr>
        <a:xfrm rot="10800000">
          <a:off x="2326608" y="3495238"/>
          <a:ext cx="448209" cy="5243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0800000">
        <a:off x="2461071" y="3600102"/>
        <a:ext cx="313746" cy="314592"/>
      </dsp:txXfrm>
    </dsp:sp>
    <dsp:sp modelId="{7B9C6036-946C-4F10-BCBF-F21216918F81}">
      <dsp:nvSpPr>
        <dsp:cNvPr id="0" name=""/>
        <dsp:cNvSpPr/>
      </dsp:nvSpPr>
      <dsp:spPr>
        <a:xfrm>
          <a:off x="991" y="3123139"/>
          <a:ext cx="2114197" cy="1268518"/>
        </a:xfrm>
        <a:prstGeom prst="roundRect">
          <a:avLst>
            <a:gd name="adj" fmla="val 10000"/>
          </a:avLst>
        </a:prstGeom>
        <a:solidFill>
          <a:schemeClr val="accent2">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Algoritmo Kong, DFT o modulación compleja</a:t>
          </a:r>
          <a:endParaRPr lang="es-EC" sz="2000" i="1" kern="1200" dirty="0"/>
        </a:p>
      </dsp:txBody>
      <dsp:txXfrm>
        <a:off x="38145" y="3160293"/>
        <a:ext cx="2039889" cy="11942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DC1F1-B0C3-4998-889E-58521C5B31E3}">
      <dsp:nvSpPr>
        <dsp:cNvPr id="0" name=""/>
        <dsp:cNvSpPr/>
      </dsp:nvSpPr>
      <dsp:spPr>
        <a:xfrm>
          <a:off x="580790" y="496"/>
          <a:ext cx="2729803" cy="1934765"/>
        </a:xfrm>
        <a:prstGeom prst="rightArrow">
          <a:avLst>
            <a:gd name="adj1" fmla="val 75000"/>
            <a:gd name="adj2" fmla="val 50000"/>
          </a:avLst>
        </a:prstGeom>
        <a:solidFill>
          <a:schemeClr val="accent5">
            <a:lumMod val="60000"/>
            <a:lumOff val="40000"/>
            <a:alpha val="9000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solidFill>
                <a:schemeClr val="tx1"/>
              </a:solidFill>
            </a:rPr>
            <a:t>Selección de la frecuencia</a:t>
          </a:r>
          <a:endParaRPr lang="es-EC" sz="2400" kern="1200" dirty="0"/>
        </a:p>
      </dsp:txBody>
      <dsp:txXfrm>
        <a:off x="580790" y="242342"/>
        <a:ext cx="2004266" cy="1451073"/>
      </dsp:txXfrm>
    </dsp:sp>
    <dsp:sp modelId="{13036C97-3DBD-48C3-AF85-2A6A3F4AA159}">
      <dsp:nvSpPr>
        <dsp:cNvPr id="0" name=""/>
        <dsp:cNvSpPr/>
      </dsp:nvSpPr>
      <dsp:spPr>
        <a:xfrm>
          <a:off x="1773" y="496"/>
          <a:ext cx="579017" cy="1934765"/>
        </a:xfrm>
        <a:prstGeom prst="roundRect">
          <a:avLst/>
        </a:prstGeom>
        <a:solidFill>
          <a:schemeClr val="bg2">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1</a:t>
          </a:r>
          <a:endParaRPr lang="es-EC" sz="2800" kern="1200" dirty="0">
            <a:solidFill>
              <a:schemeClr val="tx1"/>
            </a:solidFill>
          </a:endParaRPr>
        </a:p>
      </dsp:txBody>
      <dsp:txXfrm>
        <a:off x="30038" y="28761"/>
        <a:ext cx="522487" cy="1878235"/>
      </dsp:txXfrm>
    </dsp:sp>
    <dsp:sp modelId="{469B3DD9-1943-4723-A025-5951CCDF5C4B}">
      <dsp:nvSpPr>
        <dsp:cNvPr id="0" name=""/>
        <dsp:cNvSpPr/>
      </dsp:nvSpPr>
      <dsp:spPr>
        <a:xfrm>
          <a:off x="499684" y="2128738"/>
          <a:ext cx="2811795" cy="1934765"/>
        </a:xfrm>
        <a:prstGeom prst="rightArrow">
          <a:avLst>
            <a:gd name="adj1" fmla="val 75000"/>
            <a:gd name="adj2" fmla="val 50000"/>
          </a:avLst>
        </a:prstGeom>
        <a:solidFill>
          <a:schemeClr val="accent5">
            <a:lumMod val="60000"/>
            <a:lumOff val="40000"/>
            <a:alpha val="9000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s-EC" sz="2000" kern="1200" dirty="0"/>
        </a:p>
        <a:p>
          <a:pPr marL="228600" lvl="1" indent="-228600" algn="l" defTabSz="889000">
            <a:lnSpc>
              <a:spcPct val="90000"/>
            </a:lnSpc>
            <a:spcBef>
              <a:spcPct val="0"/>
            </a:spcBef>
            <a:spcAft>
              <a:spcPct val="15000"/>
            </a:spcAft>
            <a:buChar char="••"/>
          </a:pPr>
          <a:r>
            <a:rPr lang="es-EC" sz="2000" kern="1200" dirty="0" smtClean="0">
              <a:solidFill>
                <a:schemeClr val="tx1"/>
              </a:solidFill>
            </a:rPr>
            <a:t>Reconstrucción Perfecta de la señal </a:t>
          </a:r>
          <a:endParaRPr lang="es-EC" sz="2000" kern="1200" dirty="0"/>
        </a:p>
      </dsp:txBody>
      <dsp:txXfrm>
        <a:off x="499684" y="2370584"/>
        <a:ext cx="2086258" cy="1451073"/>
      </dsp:txXfrm>
    </dsp:sp>
    <dsp:sp modelId="{A25E79CF-C3A6-414B-8216-03A25D90291C}">
      <dsp:nvSpPr>
        <dsp:cNvPr id="0" name=""/>
        <dsp:cNvSpPr/>
      </dsp:nvSpPr>
      <dsp:spPr>
        <a:xfrm>
          <a:off x="888" y="2128738"/>
          <a:ext cx="498796" cy="1934765"/>
        </a:xfrm>
        <a:prstGeom prst="roundRect">
          <a:avLst/>
        </a:prstGeom>
        <a:solidFill>
          <a:schemeClr val="bg2">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2</a:t>
          </a:r>
          <a:endParaRPr lang="es-EC" sz="2800" kern="1200" dirty="0">
            <a:solidFill>
              <a:schemeClr val="tx1"/>
            </a:solidFill>
          </a:endParaRPr>
        </a:p>
      </dsp:txBody>
      <dsp:txXfrm>
        <a:off x="25237" y="2153087"/>
        <a:ext cx="450098" cy="18860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ED376-AD02-4F55-9447-E8264D9E8C05}">
      <dsp:nvSpPr>
        <dsp:cNvPr id="0" name=""/>
        <dsp:cNvSpPr/>
      </dsp:nvSpPr>
      <dsp:spPr>
        <a:xfrm rot="10800000">
          <a:off x="308870" y="2544"/>
          <a:ext cx="8526259" cy="2076063"/>
        </a:xfrm>
        <a:prstGeom prst="homePlate">
          <a:avLst/>
        </a:prstGeom>
        <a:gradFill rotWithShape="1">
          <a:gsLst>
            <a:gs pos="31000">
              <a:schemeClr val="accent6">
                <a:tint val="100000"/>
                <a:shade val="100000"/>
                <a:satMod val="120000"/>
              </a:schemeClr>
            </a:gs>
            <a:gs pos="100000">
              <a:schemeClr val="accent6">
                <a:tint val="50000"/>
                <a:satMod val="150000"/>
              </a:schemeClr>
            </a:gs>
          </a:gsLst>
          <a:lin ang="5400000" scaled="1"/>
        </a:gradFill>
        <a:ln w="12700"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5486"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t>Se verificó los niveles de ruido en el ambiente real, valores que permitieron tener una perspectiva de la potencia de ruido en que está expuesto un operador y el piloto.</a:t>
          </a:r>
          <a:endParaRPr lang="es-EC" sz="2200" b="0" i="0" kern="1200" baseline="0" dirty="0"/>
        </a:p>
      </dsp:txBody>
      <dsp:txXfrm rot="10800000">
        <a:off x="827886" y="2544"/>
        <a:ext cx="8007243" cy="2076063"/>
      </dsp:txXfrm>
    </dsp:sp>
    <dsp:sp modelId="{B58A5083-D311-4597-B2EE-BDC2694C241B}">
      <dsp:nvSpPr>
        <dsp:cNvPr id="0" name=""/>
        <dsp:cNvSpPr/>
      </dsp:nvSpPr>
      <dsp:spPr>
        <a:xfrm>
          <a:off x="0" y="177245"/>
          <a:ext cx="1616111" cy="1726661"/>
        </a:xfrm>
        <a:prstGeom prst="ellipse">
          <a:avLst/>
        </a:prstGeom>
        <a:blipFill rotWithShape="0">
          <a:blip xmlns:r="http://schemas.openxmlformats.org/officeDocument/2006/relationships" r:embed="rId1"/>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2CD9B-FA05-4F94-B0D7-6B94150FE04A}">
      <dsp:nvSpPr>
        <dsp:cNvPr id="0" name=""/>
        <dsp:cNvSpPr/>
      </dsp:nvSpPr>
      <dsp:spPr>
        <a:xfrm rot="10800000">
          <a:off x="308870" y="2698328"/>
          <a:ext cx="8526259" cy="2076063"/>
        </a:xfrm>
        <a:prstGeom prst="homePlate">
          <a:avLst/>
        </a:prstGeom>
        <a:gradFill rotWithShape="1">
          <a:gsLst>
            <a:gs pos="31000">
              <a:schemeClr val="accent5">
                <a:tint val="100000"/>
                <a:shade val="100000"/>
                <a:satMod val="120000"/>
              </a:schemeClr>
            </a:gs>
            <a:gs pos="100000">
              <a:schemeClr val="accent5">
                <a:tint val="50000"/>
                <a:satMod val="150000"/>
              </a:schemeClr>
            </a:gs>
          </a:gsLst>
          <a:lin ang="5400000" scaled="1"/>
        </a:gradFill>
        <a:ln w="12700" cap="flat" cmpd="sng" algn="ctr">
          <a:solidFill>
            <a:schemeClr val="accent5">
              <a:shade val="95000"/>
              <a:satMod val="105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5486"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t>Para la cancelación de ruido usando </a:t>
          </a:r>
          <a:r>
            <a:rPr lang="es-EC" sz="2200" i="1" kern="1200" dirty="0" smtClean="0"/>
            <a:t>SAF, </a:t>
          </a:r>
          <a:r>
            <a:rPr lang="es-EC" sz="2200" kern="1200" dirty="0" smtClean="0"/>
            <a:t>se recomienda usar el algoritmo NLMS con un paso de adaptación de 0,001&lt;μ&lt;0,008 dado que garantiza una rápida convergencia y una mejor reducción del error cuadrático, estos valores son eficiente para la presente aplicación y pueden ser ineficientes para otras aplicaciones.</a:t>
          </a:r>
          <a:endParaRPr lang="es-EC" sz="2200" b="0" i="0" kern="1200" baseline="0" dirty="0"/>
        </a:p>
      </dsp:txBody>
      <dsp:txXfrm rot="10800000">
        <a:off x="827886" y="2698328"/>
        <a:ext cx="8007243" cy="2076063"/>
      </dsp:txXfrm>
    </dsp:sp>
    <dsp:sp modelId="{73B7749E-B35D-4548-B132-8F7DA3277A9D}">
      <dsp:nvSpPr>
        <dsp:cNvPr id="0" name=""/>
        <dsp:cNvSpPr/>
      </dsp:nvSpPr>
      <dsp:spPr>
        <a:xfrm>
          <a:off x="0" y="2832722"/>
          <a:ext cx="1616111" cy="1807275"/>
        </a:xfrm>
        <a:prstGeom prst="ellipse">
          <a:avLst/>
        </a:prstGeom>
        <a:blipFill rotWithShape="0">
          <a:blip xmlns:r="http://schemas.openxmlformats.org/officeDocument/2006/relationships" r:embed="rId2"/>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F8376-5900-4A2D-A3B2-0055EAC45C64}">
      <dsp:nvSpPr>
        <dsp:cNvPr id="0" name=""/>
        <dsp:cNvSpPr/>
      </dsp:nvSpPr>
      <dsp:spPr>
        <a:xfrm rot="10800000">
          <a:off x="511207" y="120804"/>
          <a:ext cx="8267522" cy="3308591"/>
        </a:xfrm>
        <a:prstGeom prst="homePlate">
          <a:avLst/>
        </a:prstGeom>
        <a:gradFill rotWithShape="1">
          <a:gsLst>
            <a:gs pos="31000">
              <a:schemeClr val="accent4">
                <a:tint val="100000"/>
                <a:shade val="100000"/>
                <a:satMod val="120000"/>
              </a:schemeClr>
            </a:gs>
            <a:gs pos="100000">
              <a:schemeClr val="accent4">
                <a:tint val="50000"/>
                <a:satMod val="150000"/>
              </a:schemeClr>
            </a:gs>
          </a:gsLst>
          <a:lin ang="5400000" scaled="1"/>
        </a:gradFill>
        <a:ln w="12700"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64294"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solidFill>
                <a:schemeClr val="bg1"/>
              </a:solidFill>
            </a:rPr>
            <a:t>Los bancos de filtros con DFT en concordancia con el proceso de diezmado e interpolado, permitieron mejorar la carga computacional y reducir el efecto </a:t>
          </a:r>
          <a:r>
            <a:rPr lang="es-EC" sz="2200" i="1" kern="1200" dirty="0" err="1">
              <a:solidFill>
                <a:schemeClr val="bg1"/>
              </a:solidFill>
            </a:rPr>
            <a:t>aliasing</a:t>
          </a:r>
          <a:r>
            <a:rPr lang="es-EC" sz="2200" kern="1200" dirty="0">
              <a:solidFill>
                <a:schemeClr val="bg1"/>
              </a:solidFill>
            </a:rPr>
            <a:t> presente durante el procesamiento de la señal, el factor de </a:t>
          </a:r>
          <a:r>
            <a:rPr lang="es-EC" sz="2200" kern="1200" dirty="0" err="1">
              <a:solidFill>
                <a:schemeClr val="bg1"/>
              </a:solidFill>
            </a:rPr>
            <a:t>decimación</a:t>
          </a:r>
          <a:r>
            <a:rPr lang="es-EC" sz="2200" kern="1200" dirty="0">
              <a:solidFill>
                <a:schemeClr val="bg1"/>
              </a:solidFill>
            </a:rPr>
            <a:t> e interpolación L</a:t>
          </a:r>
          <a14:m xmlns:a14="http://schemas.microsoft.com/office/drawing/2010/main">
            <m:oMath xmlns:m="http://schemas.openxmlformats.org/officeDocument/2006/math">
              <m:r>
                <a:rPr lang="es-EC" sz="2200" b="1" i="1" kern="1200">
                  <a:solidFill>
                    <a:schemeClr val="bg1"/>
                  </a:solidFill>
                  <a:latin typeface="Cambria Math"/>
                </a:rPr>
                <m:t>≤</m:t>
              </m:r>
            </m:oMath>
          </a14:m>
          <a:r>
            <a:rPr lang="es-EC" sz="2200" kern="1200" dirty="0">
              <a:solidFill>
                <a:schemeClr val="bg1"/>
              </a:solidFill>
            </a:rPr>
            <a:t>N (no máximamente decimado o </a:t>
          </a:r>
          <a:r>
            <a:rPr lang="es-EC" sz="2200" kern="1200" dirty="0" err="1">
              <a:solidFill>
                <a:schemeClr val="bg1"/>
              </a:solidFill>
            </a:rPr>
            <a:t>sobremuestreado</a:t>
          </a:r>
          <a:r>
            <a:rPr lang="es-EC" sz="2200" kern="1200" dirty="0">
              <a:solidFill>
                <a:schemeClr val="bg1"/>
              </a:solidFill>
            </a:rPr>
            <a:t>) permitió estabilizarse en el estado de equilibrio de -20 dB garantizando un modelamiento del sistema acorde a la aplicación de cancelación de ruido en aeronaves.</a:t>
          </a:r>
          <a:endParaRPr lang="es-EC" sz="2200" b="0" i="0" kern="1200" baseline="0" dirty="0">
            <a:solidFill>
              <a:schemeClr val="bg1"/>
            </a:solidFill>
          </a:endParaRPr>
        </a:p>
      </dsp:txBody>
      <dsp:txXfrm rot="10800000">
        <a:off x="1338355" y="120804"/>
        <a:ext cx="7440374" cy="3308591"/>
      </dsp:txXfrm>
    </dsp:sp>
    <dsp:sp modelId="{F9167529-E830-449B-80AE-755D4C69DD36}">
      <dsp:nvSpPr>
        <dsp:cNvPr id="0" name=""/>
        <dsp:cNvSpPr/>
      </dsp:nvSpPr>
      <dsp:spPr>
        <a:xfrm>
          <a:off x="190422" y="635160"/>
          <a:ext cx="1955738" cy="2039600"/>
        </a:xfrm>
        <a:prstGeom prst="ellipse">
          <a:avLst/>
        </a:prstGeom>
        <a:blipFill rotWithShape="0">
          <a:blip xmlns:r="http://schemas.openxmlformats.org/officeDocument/2006/relationships" r:embed="rId1"/>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553E8-2199-4008-9E27-D3848C53DF5C}">
      <dsp:nvSpPr>
        <dsp:cNvPr id="0" name=""/>
        <dsp:cNvSpPr/>
      </dsp:nvSpPr>
      <dsp:spPr>
        <a:xfrm rot="10800000">
          <a:off x="832606" y="3672403"/>
          <a:ext cx="7979477" cy="1509926"/>
        </a:xfrm>
        <a:prstGeom prst="homePlate">
          <a:avLst/>
        </a:prstGeom>
        <a:gradFill rotWithShape="1">
          <a:gsLst>
            <a:gs pos="31000">
              <a:schemeClr val="accent3">
                <a:tint val="100000"/>
                <a:shade val="100000"/>
                <a:satMod val="120000"/>
              </a:schemeClr>
            </a:gs>
            <a:gs pos="100000">
              <a:schemeClr val="accent3">
                <a:tint val="50000"/>
                <a:satMod val="150000"/>
              </a:schemeClr>
            </a:gs>
          </a:gsLst>
          <a:lin ang="5400000" scaled="1"/>
        </a:gra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64294"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t>Para la aplicación descrita, la comprensión del audio transmitido se dio entre N=4 bandas divididos uniformemente usando </a:t>
          </a:r>
          <a:r>
            <a:rPr lang="es-EC" sz="2200" i="1" kern="1200" dirty="0" smtClean="0"/>
            <a:t>SAF </a:t>
          </a:r>
          <a:r>
            <a:rPr lang="es-EC" sz="2200" kern="1200" dirty="0" smtClean="0"/>
            <a:t>DFT </a:t>
          </a:r>
          <a:r>
            <a:rPr lang="es-EC" sz="2200" kern="1200" dirty="0" err="1" smtClean="0"/>
            <a:t>sobremuestreado</a:t>
          </a:r>
          <a:r>
            <a:rPr lang="es-EC" sz="2200" kern="1200" dirty="0" smtClean="0"/>
            <a:t> con LMS y NLMS. Al aumentar el número de bandas divididos a N=64, se distorsionó el mensaje.</a:t>
          </a:r>
          <a:endParaRPr lang="es-EC" sz="2200" b="0" i="0" kern="1200" baseline="0" dirty="0"/>
        </a:p>
      </dsp:txBody>
      <dsp:txXfrm rot="10800000">
        <a:off x="1210087" y="3672403"/>
        <a:ext cx="7601996" cy="1509926"/>
      </dsp:txXfrm>
    </dsp:sp>
    <dsp:sp modelId="{21CADA47-AA34-4EFC-A748-01D8E01C194D}">
      <dsp:nvSpPr>
        <dsp:cNvPr id="0" name=""/>
        <dsp:cNvSpPr/>
      </dsp:nvSpPr>
      <dsp:spPr>
        <a:xfrm>
          <a:off x="244916" y="3744413"/>
          <a:ext cx="1654404" cy="1316705"/>
        </a:xfrm>
        <a:prstGeom prst="ellipse">
          <a:avLst/>
        </a:prstGeom>
        <a:blipFill rotWithShape="0">
          <a:blip xmlns:r="http://schemas.openxmlformats.org/officeDocument/2006/relationships" r:embed="rId2"/>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ED376-AD02-4F55-9447-E8264D9E8C05}">
      <dsp:nvSpPr>
        <dsp:cNvPr id="0" name=""/>
        <dsp:cNvSpPr/>
      </dsp:nvSpPr>
      <dsp:spPr>
        <a:xfrm rot="10800000">
          <a:off x="308870" y="69"/>
          <a:ext cx="8526259" cy="2019225"/>
        </a:xfrm>
        <a:prstGeom prst="homePlate">
          <a:avLst/>
        </a:prstGeom>
        <a:gradFill rotWithShape="1">
          <a:gsLst>
            <a:gs pos="31000">
              <a:schemeClr val="accent6">
                <a:tint val="100000"/>
                <a:shade val="100000"/>
                <a:satMod val="120000"/>
              </a:schemeClr>
            </a:gs>
            <a:gs pos="100000">
              <a:schemeClr val="accent6">
                <a:tint val="50000"/>
                <a:satMod val="150000"/>
              </a:schemeClr>
            </a:gs>
          </a:gsLst>
          <a:lin ang="5400000" scaled="1"/>
        </a:gradFill>
        <a:ln w="12700"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72719"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t>Con un tamaño de filtro M=256 y N=16 se tiene una mejora significativa comparado con un tamaño de filtro M=32 y M=64 usando </a:t>
          </a:r>
          <a:r>
            <a:rPr lang="es-EC" sz="2200" i="1" kern="1200" dirty="0" smtClean="0"/>
            <a:t>SAF</a:t>
          </a:r>
          <a:r>
            <a:rPr lang="es-EC" sz="2200" kern="1200" dirty="0" smtClean="0"/>
            <a:t> DFT </a:t>
          </a:r>
          <a:r>
            <a:rPr lang="es-EC" sz="2200" kern="1200" dirty="0" err="1" smtClean="0"/>
            <a:t>sobremuestreado</a:t>
          </a:r>
          <a:r>
            <a:rPr lang="es-EC" sz="2200" i="1" kern="1200" dirty="0" smtClean="0"/>
            <a:t> </a:t>
          </a:r>
          <a:r>
            <a:rPr lang="es-EC" sz="2200" kern="1200" dirty="0" smtClean="0"/>
            <a:t>NLMS, sin embargo, esta ganancia tiene un costo  computacional elevado.</a:t>
          </a:r>
          <a:endParaRPr lang="es-EC" sz="2200" b="0" i="0" kern="1200" baseline="0" dirty="0"/>
        </a:p>
      </dsp:txBody>
      <dsp:txXfrm rot="10800000">
        <a:off x="813676" y="69"/>
        <a:ext cx="8021453" cy="2019225"/>
      </dsp:txXfrm>
    </dsp:sp>
    <dsp:sp modelId="{B58A5083-D311-4597-B2EE-BDC2694C241B}">
      <dsp:nvSpPr>
        <dsp:cNvPr id="0" name=""/>
        <dsp:cNvSpPr/>
      </dsp:nvSpPr>
      <dsp:spPr>
        <a:xfrm>
          <a:off x="0" y="83813"/>
          <a:ext cx="1954681" cy="1851736"/>
        </a:xfrm>
        <a:prstGeom prst="ellipse">
          <a:avLst/>
        </a:prstGeom>
        <a:blipFill rotWithShape="0">
          <a:blip xmlns:r="http://schemas.openxmlformats.org/officeDocument/2006/relationships" r:embed="rId1"/>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2CD9B-FA05-4F94-B0D7-6B94150FE04A}">
      <dsp:nvSpPr>
        <dsp:cNvPr id="0" name=""/>
        <dsp:cNvSpPr/>
      </dsp:nvSpPr>
      <dsp:spPr>
        <a:xfrm rot="10800000">
          <a:off x="308870" y="2520291"/>
          <a:ext cx="8526259" cy="2659394"/>
        </a:xfrm>
        <a:prstGeom prst="homePlate">
          <a:avLst/>
        </a:prstGeom>
        <a:gradFill rotWithShape="1">
          <a:gsLst>
            <a:gs pos="31000">
              <a:schemeClr val="accent5">
                <a:tint val="100000"/>
                <a:shade val="100000"/>
                <a:satMod val="120000"/>
              </a:schemeClr>
            </a:gs>
            <a:gs pos="100000">
              <a:schemeClr val="accent5">
                <a:tint val="50000"/>
                <a:satMod val="150000"/>
              </a:schemeClr>
            </a:gs>
          </a:gsLst>
          <a:lin ang="5400000" scaled="1"/>
        </a:gradFill>
        <a:ln w="12700" cap="flat" cmpd="sng" algn="ctr">
          <a:solidFill>
            <a:schemeClr val="accent5">
              <a:shade val="95000"/>
              <a:satMod val="105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72719"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t>Con las mediciones de campo donde el operador de vuelo califico el grado de comprensión de la voz al final de su procesamiento, se pudo demostrar, que el algoritmo </a:t>
          </a:r>
          <a:r>
            <a:rPr lang="es-EC" sz="2200" i="1" kern="1200" dirty="0" smtClean="0"/>
            <a:t>SAF </a:t>
          </a:r>
          <a:r>
            <a:rPr lang="es-EC" sz="2200" kern="1200" dirty="0" smtClean="0"/>
            <a:t>DFT </a:t>
          </a:r>
          <a:r>
            <a:rPr lang="es-EC" sz="2200" kern="1200" dirty="0" err="1" smtClean="0"/>
            <a:t>sobremuestreado</a:t>
          </a:r>
          <a:r>
            <a:rPr lang="es-EC" sz="2200" kern="1200" dirty="0" smtClean="0"/>
            <a:t> NLMS presenta una ligera ventaja de comprensión del audio con respecto a </a:t>
          </a:r>
          <a:r>
            <a:rPr lang="es-EC" sz="2200" i="1" kern="1200" dirty="0" smtClean="0"/>
            <a:t>SAF </a:t>
          </a:r>
          <a:r>
            <a:rPr lang="es-EC" sz="2200" kern="1200" dirty="0" smtClean="0"/>
            <a:t>DFT </a:t>
          </a:r>
          <a:r>
            <a:rPr lang="es-EC" sz="2200" kern="1200" dirty="0" err="1" smtClean="0"/>
            <a:t>sobremuestreado</a:t>
          </a:r>
          <a:r>
            <a:rPr lang="es-EC" sz="2200" kern="1200" dirty="0" smtClean="0"/>
            <a:t> LMS, especialmente cuando se divide a la señal en N=4 y N=8 bandas.</a:t>
          </a:r>
          <a:endParaRPr lang="es-EC" sz="2200" b="0" i="0" kern="1200" baseline="0" dirty="0"/>
        </a:p>
      </dsp:txBody>
      <dsp:txXfrm rot="10800000">
        <a:off x="973718" y="2520291"/>
        <a:ext cx="7861411" cy="2659394"/>
      </dsp:txXfrm>
    </dsp:sp>
    <dsp:sp modelId="{73B7749E-B35D-4548-B132-8F7DA3277A9D}">
      <dsp:nvSpPr>
        <dsp:cNvPr id="0" name=""/>
        <dsp:cNvSpPr/>
      </dsp:nvSpPr>
      <dsp:spPr>
        <a:xfrm>
          <a:off x="8" y="2880320"/>
          <a:ext cx="2089566" cy="2093635"/>
        </a:xfrm>
        <a:prstGeom prst="ellipse">
          <a:avLst/>
        </a:prstGeom>
        <a:blipFill rotWithShape="0">
          <a:blip xmlns:r="http://schemas.openxmlformats.org/officeDocument/2006/relationships" r:embed="rId2"/>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F8376-5900-4A2D-A3B2-0055EAC45C64}">
      <dsp:nvSpPr>
        <dsp:cNvPr id="0" name=""/>
        <dsp:cNvSpPr/>
      </dsp:nvSpPr>
      <dsp:spPr>
        <a:xfrm rot="10800000">
          <a:off x="438238" y="3189"/>
          <a:ext cx="8267522" cy="2105977"/>
        </a:xfrm>
        <a:prstGeom prst="homePlate">
          <a:avLst/>
        </a:prstGeom>
        <a:gradFill rotWithShape="1">
          <a:gsLst>
            <a:gs pos="31000">
              <a:schemeClr val="accent4">
                <a:tint val="100000"/>
                <a:shade val="100000"/>
                <a:satMod val="120000"/>
              </a:schemeClr>
            </a:gs>
            <a:gs pos="100000">
              <a:schemeClr val="accent4">
                <a:tint val="50000"/>
                <a:satMod val="150000"/>
              </a:schemeClr>
            </a:gs>
          </a:gsLst>
          <a:lin ang="5400000" scaled="1"/>
        </a:gradFill>
        <a:ln w="12700" cap="flat" cmpd="sng" algn="ctr">
          <a:solidFill>
            <a:schemeClr val="accent4">
              <a:shade val="95000"/>
              <a:satMod val="105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28678"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solidFill>
                <a:schemeClr val="bg1"/>
              </a:solidFill>
            </a:rPr>
            <a:t>La medición de distorsión espectral </a:t>
          </a:r>
          <a:r>
            <a:rPr lang="es-EC" sz="2200" kern="1200" dirty="0" err="1" smtClean="0">
              <a:solidFill>
                <a:schemeClr val="bg1"/>
              </a:solidFill>
            </a:rPr>
            <a:t>mbsd.m</a:t>
          </a:r>
          <a:r>
            <a:rPr lang="es-EC" sz="2200" kern="1200" dirty="0" smtClean="0">
              <a:solidFill>
                <a:schemeClr val="bg1"/>
              </a:solidFill>
            </a:rPr>
            <a:t> permitió demostrar cuantitativamente la ganancia en dB del algoritmo </a:t>
          </a:r>
          <a:r>
            <a:rPr lang="es-EC" sz="2200" i="1" kern="1200" dirty="0" smtClean="0">
              <a:solidFill>
                <a:schemeClr val="bg1"/>
              </a:solidFill>
            </a:rPr>
            <a:t>SAF </a:t>
          </a:r>
          <a:r>
            <a:rPr lang="es-EC" sz="2200" kern="1200" dirty="0" smtClean="0">
              <a:solidFill>
                <a:schemeClr val="bg1"/>
              </a:solidFill>
            </a:rPr>
            <a:t>DFT </a:t>
          </a:r>
          <a:r>
            <a:rPr lang="es-EC" sz="2200" kern="1200" dirty="0" err="1" smtClean="0">
              <a:solidFill>
                <a:schemeClr val="bg1"/>
              </a:solidFill>
            </a:rPr>
            <a:t>sobremuestreado</a:t>
          </a:r>
          <a:r>
            <a:rPr lang="es-EC" sz="2200" kern="1200" dirty="0" smtClean="0">
              <a:solidFill>
                <a:schemeClr val="bg1"/>
              </a:solidFill>
            </a:rPr>
            <a:t> NLMS con respecto a </a:t>
          </a:r>
          <a:r>
            <a:rPr lang="es-EC" sz="2200" i="1" kern="1200" dirty="0" smtClean="0">
              <a:solidFill>
                <a:schemeClr val="bg1"/>
              </a:solidFill>
            </a:rPr>
            <a:t>SAF </a:t>
          </a:r>
          <a:r>
            <a:rPr lang="es-EC" sz="2200" kern="1200" dirty="0" smtClean="0">
              <a:solidFill>
                <a:schemeClr val="bg1"/>
              </a:solidFill>
            </a:rPr>
            <a:t>DFT </a:t>
          </a:r>
          <a:r>
            <a:rPr lang="es-EC" sz="2200" kern="1200" dirty="0" err="1" smtClean="0">
              <a:solidFill>
                <a:schemeClr val="bg1"/>
              </a:solidFill>
            </a:rPr>
            <a:t>sobremuestreado</a:t>
          </a:r>
          <a:r>
            <a:rPr lang="es-EC" sz="2200" kern="1200" dirty="0" smtClean="0">
              <a:solidFill>
                <a:schemeClr val="bg1"/>
              </a:solidFill>
            </a:rPr>
            <a:t> LMS, por tal motivo se recomienda utilizar el algoritmo </a:t>
          </a:r>
          <a:r>
            <a:rPr lang="es-EC" sz="2200" i="1" kern="1200" dirty="0" smtClean="0">
              <a:solidFill>
                <a:schemeClr val="bg1"/>
              </a:solidFill>
            </a:rPr>
            <a:t>SAF</a:t>
          </a:r>
          <a:r>
            <a:rPr lang="es-EC" sz="2200" kern="1200" dirty="0" smtClean="0">
              <a:solidFill>
                <a:schemeClr val="bg1"/>
              </a:solidFill>
            </a:rPr>
            <a:t> con el algoritmo NLMS con una división N=4 bandas.</a:t>
          </a:r>
          <a:endParaRPr lang="es-EC" sz="2200" b="0" i="0" kern="1200" baseline="0" dirty="0">
            <a:solidFill>
              <a:schemeClr val="bg1"/>
            </a:solidFill>
          </a:endParaRPr>
        </a:p>
      </dsp:txBody>
      <dsp:txXfrm rot="10800000">
        <a:off x="964732" y="3189"/>
        <a:ext cx="7741028" cy="2105977"/>
      </dsp:txXfrm>
    </dsp:sp>
    <dsp:sp modelId="{F9167529-E830-449B-80AE-755D4C69DD36}">
      <dsp:nvSpPr>
        <dsp:cNvPr id="0" name=""/>
        <dsp:cNvSpPr/>
      </dsp:nvSpPr>
      <dsp:spPr>
        <a:xfrm>
          <a:off x="99123" y="174289"/>
          <a:ext cx="1666944" cy="1763777"/>
        </a:xfrm>
        <a:prstGeom prst="ellipse">
          <a:avLst/>
        </a:prstGeom>
        <a:blipFill>
          <a:blip xmlns:r="http://schemas.openxmlformats.org/officeDocument/2006/relationships" r:embed="rId1"/>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553E8-2199-4008-9E27-D3848C53DF5C}">
      <dsp:nvSpPr>
        <dsp:cNvPr id="0" name=""/>
        <dsp:cNvSpPr/>
      </dsp:nvSpPr>
      <dsp:spPr>
        <a:xfrm rot="10800000">
          <a:off x="438238" y="2741006"/>
          <a:ext cx="8267522" cy="2105977"/>
        </a:xfrm>
        <a:prstGeom prst="homePlate">
          <a:avLst/>
        </a:prstGeom>
        <a:gradFill rotWithShape="1">
          <a:gsLst>
            <a:gs pos="31000">
              <a:schemeClr val="accent3">
                <a:tint val="100000"/>
                <a:shade val="100000"/>
                <a:satMod val="120000"/>
              </a:schemeClr>
            </a:gs>
            <a:gs pos="100000">
              <a:schemeClr val="accent3">
                <a:tint val="50000"/>
                <a:satMod val="150000"/>
              </a:schemeClr>
            </a:gs>
          </a:gsLst>
          <a:lin ang="5400000" scaled="1"/>
        </a:gra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28678" tIns="83820" rIns="156464" bIns="83820" numCol="1" spcCol="1270" anchor="ctr" anchorCtr="0">
          <a:noAutofit/>
        </a:bodyPr>
        <a:lstStyle/>
        <a:p>
          <a:pPr lvl="0" algn="just" defTabSz="977900" rtl="0">
            <a:lnSpc>
              <a:spcPct val="90000"/>
            </a:lnSpc>
            <a:spcBef>
              <a:spcPct val="0"/>
            </a:spcBef>
            <a:spcAft>
              <a:spcPct val="35000"/>
            </a:spcAft>
          </a:pPr>
          <a:r>
            <a:rPr lang="es-EC" sz="2200" kern="1200" dirty="0" smtClean="0"/>
            <a:t>Para conocer el buen desempeño del algoritmo, se recomienda hacer la evaluación en el entorno laboral, su implementación en un DSP (</a:t>
          </a:r>
          <a:r>
            <a:rPr lang="es-EC" sz="2200" i="1" kern="1200" dirty="0" smtClean="0"/>
            <a:t>Digital </a:t>
          </a:r>
          <a:r>
            <a:rPr lang="es-EC" sz="2200" i="1" kern="1200" dirty="0" err="1" smtClean="0"/>
            <a:t>Signal</a:t>
          </a:r>
          <a:r>
            <a:rPr lang="es-EC" sz="2200" i="1" kern="1200" dirty="0" smtClean="0"/>
            <a:t> </a:t>
          </a:r>
          <a:r>
            <a:rPr lang="es-EC" sz="2200" i="1" kern="1200" dirty="0" err="1" smtClean="0"/>
            <a:t>Processor</a:t>
          </a:r>
          <a:r>
            <a:rPr lang="es-EC" sz="2200" kern="1200" dirty="0" smtClean="0"/>
            <a:t>), FPGA (</a:t>
          </a:r>
          <a:r>
            <a:rPr lang="es-EC" sz="2200" i="1" kern="1200" dirty="0" smtClean="0"/>
            <a:t>Field </a:t>
          </a:r>
          <a:r>
            <a:rPr lang="es-EC" sz="2200" i="1" kern="1200" dirty="0" err="1" smtClean="0"/>
            <a:t>Programmable</a:t>
          </a:r>
          <a:r>
            <a:rPr lang="es-EC" sz="2200" i="1" kern="1200" dirty="0" smtClean="0"/>
            <a:t> </a:t>
          </a:r>
          <a:r>
            <a:rPr lang="es-EC" sz="2200" i="1" kern="1200" dirty="0" err="1" smtClean="0"/>
            <a:t>gate</a:t>
          </a:r>
          <a:r>
            <a:rPr lang="es-EC" sz="2200" i="1" kern="1200" dirty="0" smtClean="0"/>
            <a:t> </a:t>
          </a:r>
          <a:r>
            <a:rPr lang="es-EC" sz="2200" i="1" kern="1200" dirty="0" err="1" smtClean="0"/>
            <a:t>array</a:t>
          </a:r>
          <a:r>
            <a:rPr lang="es-EC" sz="2200" kern="1200" dirty="0" smtClean="0"/>
            <a:t>) o VLSI (</a:t>
          </a:r>
          <a:r>
            <a:rPr lang="es-EC" sz="2200" i="1" kern="1200" dirty="0" err="1" smtClean="0"/>
            <a:t>Very</a:t>
          </a:r>
          <a:r>
            <a:rPr lang="es-EC" sz="2200" i="1" kern="1200" dirty="0" smtClean="0"/>
            <a:t> </a:t>
          </a:r>
          <a:r>
            <a:rPr lang="es-EC" sz="2200" i="1" kern="1200" dirty="0" err="1" smtClean="0"/>
            <a:t>large</a:t>
          </a:r>
          <a:r>
            <a:rPr lang="es-EC" sz="2200" i="1" kern="1200" dirty="0" smtClean="0"/>
            <a:t> </a:t>
          </a:r>
          <a:r>
            <a:rPr lang="es-EC" sz="2200" i="1" kern="1200" dirty="0" err="1" smtClean="0"/>
            <a:t>scale</a:t>
          </a:r>
          <a:r>
            <a:rPr lang="es-EC" sz="2200" i="1" kern="1200" dirty="0" smtClean="0"/>
            <a:t> </a:t>
          </a:r>
          <a:r>
            <a:rPr lang="es-EC" sz="2200" i="1" kern="1200" dirty="0" err="1" smtClean="0"/>
            <a:t>integration</a:t>
          </a:r>
          <a:r>
            <a:rPr lang="es-EC" sz="2200" kern="1200" dirty="0" smtClean="0"/>
            <a:t>) validarán los resultados obtenidos en cada simulación.</a:t>
          </a:r>
          <a:endParaRPr lang="es-EC" sz="2200" b="0" i="0" kern="1200" baseline="0" dirty="0"/>
        </a:p>
      </dsp:txBody>
      <dsp:txXfrm rot="10800000">
        <a:off x="964732" y="2741006"/>
        <a:ext cx="7741028" cy="2105977"/>
      </dsp:txXfrm>
    </dsp:sp>
    <dsp:sp modelId="{21CADA47-AA34-4EFC-A748-01D8E01C194D}">
      <dsp:nvSpPr>
        <dsp:cNvPr id="0" name=""/>
        <dsp:cNvSpPr/>
      </dsp:nvSpPr>
      <dsp:spPr>
        <a:xfrm>
          <a:off x="0" y="2942539"/>
          <a:ext cx="1825061" cy="1696533"/>
        </a:xfrm>
        <a:prstGeom prst="ellipse">
          <a:avLst/>
        </a:prstGeom>
        <a:blipFill rotWithShape="0">
          <a:blip xmlns:r="http://schemas.openxmlformats.org/officeDocument/2006/relationships" r:embed="rId2"/>
          <a:stretch>
            <a:fillRect/>
          </a:stretch>
        </a:blip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188BA-AA6D-4E06-A2D1-4D8138F0BCF0}">
      <dsp:nvSpPr>
        <dsp:cNvPr id="0" name=""/>
        <dsp:cNvSpPr/>
      </dsp:nvSpPr>
      <dsp:spPr>
        <a:xfrm>
          <a:off x="0" y="0"/>
          <a:ext cx="6096000" cy="3810000"/>
        </a:xfrm>
        <a:prstGeom prst="swooshArrow">
          <a:avLst>
            <a:gd name="adj1" fmla="val 25000"/>
            <a:gd name="adj2" fmla="val 25000"/>
          </a:avLst>
        </a:prstGeom>
        <a:solidFill>
          <a:schemeClr val="bg2">
            <a:lumMod val="75000"/>
            <a:alpha val="67000"/>
          </a:schemeClr>
        </a:solidFill>
        <a:ln>
          <a:noFill/>
        </a:ln>
        <a:effectLst/>
      </dsp:spPr>
      <dsp:style>
        <a:lnRef idx="0">
          <a:scrgbClr r="0" g="0" b="0"/>
        </a:lnRef>
        <a:fillRef idx="1">
          <a:scrgbClr r="0" g="0" b="0"/>
        </a:fillRef>
        <a:effectRef idx="0">
          <a:scrgbClr r="0" g="0" b="0"/>
        </a:effectRef>
        <a:fontRef idx="minor"/>
      </dsp:style>
    </dsp:sp>
    <dsp:sp modelId="{B2865F66-E8A1-4D14-9939-88ED2475D1B7}">
      <dsp:nvSpPr>
        <dsp:cNvPr id="0" name=""/>
        <dsp:cNvSpPr/>
      </dsp:nvSpPr>
      <dsp:spPr>
        <a:xfrm>
          <a:off x="774192" y="2756661"/>
          <a:ext cx="158496" cy="158496"/>
        </a:xfrm>
        <a:prstGeom prst="ellipse">
          <a:avLst/>
        </a:prstGeom>
        <a:solidFill>
          <a:schemeClr val="accent1">
            <a:lumMod val="60000"/>
            <a:lumOff val="40000"/>
          </a:schemeClr>
        </a:solidFill>
        <a:ln w="25400" cap="flat" cmpd="dbl"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16524-4CEE-49F4-85DF-0FD35899DC7B}">
      <dsp:nvSpPr>
        <dsp:cNvPr id="0" name=""/>
        <dsp:cNvSpPr/>
      </dsp:nvSpPr>
      <dsp:spPr>
        <a:xfrm>
          <a:off x="936105" y="2920385"/>
          <a:ext cx="1514964" cy="81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066800">
            <a:lnSpc>
              <a:spcPct val="90000"/>
            </a:lnSpc>
            <a:spcBef>
              <a:spcPct val="0"/>
            </a:spcBef>
            <a:spcAft>
              <a:spcPct val="35000"/>
            </a:spcAft>
          </a:pPr>
          <a:r>
            <a:rPr lang="es-EC" sz="2400" kern="1200" dirty="0" smtClean="0">
              <a:solidFill>
                <a:schemeClr val="accent1"/>
              </a:solidFill>
            </a:rPr>
            <a:t>Lugares Afectados</a:t>
          </a:r>
          <a:endParaRPr lang="es-EC" sz="2800" kern="1200" dirty="0">
            <a:solidFill>
              <a:schemeClr val="accent1"/>
            </a:solidFill>
          </a:endParaRPr>
        </a:p>
      </dsp:txBody>
      <dsp:txXfrm>
        <a:off x="936105" y="2920385"/>
        <a:ext cx="1514964" cy="813903"/>
      </dsp:txXfrm>
    </dsp:sp>
    <dsp:sp modelId="{0996F867-B381-45F9-A84A-6E138E804CC0}">
      <dsp:nvSpPr>
        <dsp:cNvPr id="0" name=""/>
        <dsp:cNvSpPr/>
      </dsp:nvSpPr>
      <dsp:spPr>
        <a:xfrm>
          <a:off x="2173224" y="1721104"/>
          <a:ext cx="286512" cy="286512"/>
        </a:xfrm>
        <a:prstGeom prst="ellipse">
          <a:avLst/>
        </a:prstGeom>
        <a:solidFill>
          <a:schemeClr val="accent5">
            <a:lumMod val="40000"/>
            <a:lumOff val="60000"/>
          </a:schemeClr>
        </a:solidFill>
        <a:ln w="25400" cap="flat" cmpd="dbl"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52D2C-FF58-4B65-9597-883031A701EA}">
      <dsp:nvSpPr>
        <dsp:cNvPr id="0" name=""/>
        <dsp:cNvSpPr/>
      </dsp:nvSpPr>
      <dsp:spPr>
        <a:xfrm>
          <a:off x="2232252" y="2096682"/>
          <a:ext cx="1680857" cy="1014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89000">
            <a:lnSpc>
              <a:spcPct val="90000"/>
            </a:lnSpc>
            <a:spcBef>
              <a:spcPct val="0"/>
            </a:spcBef>
            <a:spcAft>
              <a:spcPct val="35000"/>
            </a:spcAft>
          </a:pPr>
          <a:r>
            <a:rPr lang="es-EC" sz="2000" kern="1200" dirty="0" smtClean="0">
              <a:solidFill>
                <a:schemeClr val="accent1"/>
              </a:solidFill>
            </a:rPr>
            <a:t>Seguridad y Salud ocupacional</a:t>
          </a:r>
          <a:endParaRPr lang="es-EC" sz="2000" kern="1200" dirty="0">
            <a:solidFill>
              <a:schemeClr val="accent1"/>
            </a:solidFill>
          </a:endParaRPr>
        </a:p>
      </dsp:txBody>
      <dsp:txXfrm>
        <a:off x="2232252" y="2096682"/>
        <a:ext cx="1680857" cy="1014805"/>
      </dsp:txXfrm>
    </dsp:sp>
    <dsp:sp modelId="{873309F7-267E-4F43-AF80-F3502D4B5C69}">
      <dsp:nvSpPr>
        <dsp:cNvPr id="0" name=""/>
        <dsp:cNvSpPr/>
      </dsp:nvSpPr>
      <dsp:spPr>
        <a:xfrm>
          <a:off x="3855720" y="1090930"/>
          <a:ext cx="396240" cy="396240"/>
        </a:xfrm>
        <a:prstGeom prst="ellipse">
          <a:avLst/>
        </a:prstGeom>
        <a:solidFill>
          <a:schemeClr val="accent5"/>
        </a:solidFill>
        <a:ln w="25400" cap="flat" cmpd="dbl"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E59F5-8A36-408D-B5A9-6AAA785CB36D}">
      <dsp:nvSpPr>
        <dsp:cNvPr id="0" name=""/>
        <dsp:cNvSpPr/>
      </dsp:nvSpPr>
      <dsp:spPr>
        <a:xfrm>
          <a:off x="4032450" y="1584164"/>
          <a:ext cx="1463040" cy="164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111250">
            <a:lnSpc>
              <a:spcPct val="90000"/>
            </a:lnSpc>
            <a:spcBef>
              <a:spcPct val="0"/>
            </a:spcBef>
            <a:spcAft>
              <a:spcPct val="35000"/>
            </a:spcAft>
          </a:pPr>
          <a:r>
            <a:rPr lang="es-EC" sz="2500" kern="1200" dirty="0" smtClean="0">
              <a:solidFill>
                <a:schemeClr val="accent1"/>
              </a:solidFill>
            </a:rPr>
            <a:t>Factores de riesgos</a:t>
          </a:r>
          <a:endParaRPr lang="es-EC" sz="2500" kern="1200" dirty="0">
            <a:solidFill>
              <a:schemeClr val="accent1"/>
            </a:solidFill>
          </a:endParaRPr>
        </a:p>
      </dsp:txBody>
      <dsp:txXfrm>
        <a:off x="4032450" y="1584164"/>
        <a:ext cx="1463040" cy="1647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35745-0417-4560-83F8-1C7CA08C22BA}">
      <dsp:nvSpPr>
        <dsp:cNvPr id="0" name=""/>
        <dsp:cNvSpPr/>
      </dsp:nvSpPr>
      <dsp:spPr>
        <a:xfrm>
          <a:off x="2945473" y="-57267"/>
          <a:ext cx="2412376" cy="1222035"/>
        </a:xfrm>
        <a:prstGeom prst="roundRect">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Constitución Política del Ecuador</a:t>
          </a:r>
        </a:p>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Art. 326 lit5</a:t>
          </a:r>
          <a:endParaRPr lang="es-ES" sz="2000" kern="1200" dirty="0">
            <a:solidFill>
              <a:srgbClr val="000000"/>
            </a:solidFill>
            <a:latin typeface="Arial" pitchFamily="34" charset="0"/>
            <a:cs typeface="Arial" pitchFamily="34" charset="0"/>
          </a:endParaRPr>
        </a:p>
      </dsp:txBody>
      <dsp:txXfrm>
        <a:off x="3005128" y="2388"/>
        <a:ext cx="2293066" cy="1102725"/>
      </dsp:txXfrm>
    </dsp:sp>
    <dsp:sp modelId="{4A20F7A7-A035-4B56-B383-5825BAD8B98A}">
      <dsp:nvSpPr>
        <dsp:cNvPr id="0" name=""/>
        <dsp:cNvSpPr/>
      </dsp:nvSpPr>
      <dsp:spPr>
        <a:xfrm>
          <a:off x="1151055" y="424815"/>
          <a:ext cx="5641920" cy="5641920"/>
        </a:xfrm>
        <a:custGeom>
          <a:avLst/>
          <a:gdLst/>
          <a:ahLst/>
          <a:cxnLst/>
          <a:rect l="0" t="0" r="0" b="0"/>
          <a:pathLst>
            <a:path>
              <a:moveTo>
                <a:pt x="4212371" y="367026"/>
              </a:moveTo>
              <a:arcTo wR="2820960" hR="2820960" stAng="17973227" swAng="766863"/>
            </a:path>
          </a:pathLst>
        </a:custGeom>
        <a:noFill/>
        <a:ln w="127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DEFB033-CCCB-484D-B6D9-1E72F952F58C}">
      <dsp:nvSpPr>
        <dsp:cNvPr id="0" name=""/>
        <dsp:cNvSpPr/>
      </dsp:nvSpPr>
      <dsp:spPr>
        <a:xfrm>
          <a:off x="5150937" y="1164780"/>
          <a:ext cx="2763100" cy="1392582"/>
        </a:xfrm>
        <a:prstGeom prst="roundRect">
          <a:avLst/>
        </a:prstGeom>
        <a:gradFill rotWithShape="0">
          <a:gsLst>
            <a:gs pos="0">
              <a:schemeClr val="accent4">
                <a:hueOff val="914269"/>
                <a:satOff val="1241"/>
                <a:lumOff val="2092"/>
                <a:alphaOff val="0"/>
                <a:shade val="100000"/>
                <a:satMod val="120000"/>
              </a:schemeClr>
            </a:gs>
            <a:gs pos="69000">
              <a:schemeClr val="accent4">
                <a:hueOff val="914269"/>
                <a:satOff val="1241"/>
                <a:lumOff val="2092"/>
                <a:alphaOff val="0"/>
                <a:tint val="80000"/>
                <a:shade val="100000"/>
                <a:satMod val="150000"/>
              </a:schemeClr>
            </a:gs>
            <a:gs pos="100000">
              <a:schemeClr val="accent4">
                <a:hueOff val="914269"/>
                <a:satOff val="1241"/>
                <a:lumOff val="2092"/>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Reglamento General del Seguro de riegos del trabajo.     Resolución 741</a:t>
          </a:r>
          <a:endParaRPr lang="es-ES" sz="2000" b="1" kern="1200" dirty="0">
            <a:solidFill>
              <a:srgbClr val="000000"/>
            </a:solidFill>
            <a:effectLst>
              <a:outerShdw blurRad="38100" dist="38100" dir="2700000" algn="tl">
                <a:srgbClr val="000000">
                  <a:alpha val="43137"/>
                </a:srgbClr>
              </a:outerShdw>
            </a:effectLst>
            <a:latin typeface="Arial" pitchFamily="34" charset="0"/>
            <a:cs typeface="Arial" pitchFamily="34" charset="0"/>
          </a:endParaRPr>
        </a:p>
      </dsp:txBody>
      <dsp:txXfrm>
        <a:off x="5218917" y="1232760"/>
        <a:ext cx="2627140" cy="1256622"/>
      </dsp:txXfrm>
    </dsp:sp>
    <dsp:sp modelId="{AF22C5D0-3057-4E02-BD68-211AFF27DD91}">
      <dsp:nvSpPr>
        <dsp:cNvPr id="0" name=""/>
        <dsp:cNvSpPr/>
      </dsp:nvSpPr>
      <dsp:spPr>
        <a:xfrm>
          <a:off x="1404137" y="740744"/>
          <a:ext cx="5641920" cy="5641920"/>
        </a:xfrm>
        <a:custGeom>
          <a:avLst/>
          <a:gdLst/>
          <a:ahLst/>
          <a:cxnLst/>
          <a:rect l="0" t="0" r="0" b="0"/>
          <a:pathLst>
            <a:path>
              <a:moveTo>
                <a:pt x="5460533" y="1825734"/>
              </a:moveTo>
              <a:arcTo wR="2820960" hR="2820960" stAng="20360492" swAng="1170266"/>
            </a:path>
          </a:pathLst>
        </a:custGeom>
        <a:noFill/>
        <a:ln w="12700" cap="flat" cmpd="sng" algn="ctr">
          <a:solidFill>
            <a:schemeClr val="accent4">
              <a:hueOff val="914269"/>
              <a:satOff val="1241"/>
              <a:lumOff val="2092"/>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2C521DF-7D28-4667-90ED-133A262AEA0F}">
      <dsp:nvSpPr>
        <dsp:cNvPr id="0" name=""/>
        <dsp:cNvSpPr/>
      </dsp:nvSpPr>
      <dsp:spPr>
        <a:xfrm>
          <a:off x="5780848" y="3514637"/>
          <a:ext cx="2395125" cy="975593"/>
        </a:xfrm>
        <a:prstGeom prst="roundRect">
          <a:avLst/>
        </a:prstGeom>
        <a:gradFill rotWithShape="0">
          <a:gsLst>
            <a:gs pos="0">
              <a:schemeClr val="accent4">
                <a:hueOff val="1828538"/>
                <a:satOff val="2482"/>
                <a:lumOff val="4183"/>
                <a:alphaOff val="0"/>
                <a:shade val="100000"/>
                <a:satMod val="120000"/>
              </a:schemeClr>
            </a:gs>
            <a:gs pos="69000">
              <a:schemeClr val="accent4">
                <a:hueOff val="1828538"/>
                <a:satOff val="2482"/>
                <a:lumOff val="4183"/>
                <a:alphaOff val="0"/>
                <a:tint val="80000"/>
                <a:shade val="100000"/>
                <a:satMod val="150000"/>
              </a:schemeClr>
            </a:gs>
            <a:gs pos="100000">
              <a:schemeClr val="accent4">
                <a:hueOff val="1828538"/>
                <a:satOff val="2482"/>
                <a:lumOff val="4183"/>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Ley orgánica de Salud Pública (N° 2006-67)</a:t>
          </a:r>
          <a:endParaRPr lang="es-ES" sz="2000" kern="1200" dirty="0">
            <a:solidFill>
              <a:srgbClr val="000000"/>
            </a:solidFill>
            <a:latin typeface="Arial" pitchFamily="34" charset="0"/>
            <a:cs typeface="Arial" pitchFamily="34" charset="0"/>
          </a:endParaRPr>
        </a:p>
      </dsp:txBody>
      <dsp:txXfrm>
        <a:off x="5828473" y="3562262"/>
        <a:ext cx="2299875" cy="880343"/>
      </dsp:txXfrm>
    </dsp:sp>
    <dsp:sp modelId="{47F9836C-9D62-4F85-A16C-838B7F3ECF23}">
      <dsp:nvSpPr>
        <dsp:cNvPr id="0" name=""/>
        <dsp:cNvSpPr/>
      </dsp:nvSpPr>
      <dsp:spPr>
        <a:xfrm>
          <a:off x="1355984" y="681207"/>
          <a:ext cx="5641920" cy="5641920"/>
        </a:xfrm>
        <a:custGeom>
          <a:avLst/>
          <a:gdLst/>
          <a:ahLst/>
          <a:cxnLst/>
          <a:rect l="0" t="0" r="0" b="0"/>
          <a:pathLst>
            <a:path>
              <a:moveTo>
                <a:pt x="5459744" y="3818276"/>
              </a:moveTo>
              <a:arcTo wR="2820960" hR="2820960" stAng="1242231" swAng="1186966"/>
            </a:path>
          </a:pathLst>
        </a:custGeom>
        <a:noFill/>
        <a:ln w="12700" cap="flat" cmpd="sng" algn="ctr">
          <a:solidFill>
            <a:schemeClr val="accent4">
              <a:hueOff val="1828538"/>
              <a:satOff val="2482"/>
              <a:lumOff val="4183"/>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DE7791C-12CA-4ED3-8258-1811F5F07C0D}">
      <dsp:nvSpPr>
        <dsp:cNvPr id="0" name=""/>
        <dsp:cNvSpPr/>
      </dsp:nvSpPr>
      <dsp:spPr>
        <a:xfrm>
          <a:off x="4574882" y="5341242"/>
          <a:ext cx="2237638" cy="997881"/>
        </a:xfrm>
        <a:prstGeom prst="roundRect">
          <a:avLst/>
        </a:prstGeom>
        <a:gradFill rotWithShape="0">
          <a:gsLst>
            <a:gs pos="0">
              <a:schemeClr val="accent4">
                <a:hueOff val="2742807"/>
                <a:satOff val="3723"/>
                <a:lumOff val="6275"/>
                <a:alphaOff val="0"/>
                <a:shade val="100000"/>
                <a:satMod val="120000"/>
              </a:schemeClr>
            </a:gs>
            <a:gs pos="69000">
              <a:schemeClr val="accent4">
                <a:hueOff val="2742807"/>
                <a:satOff val="3723"/>
                <a:lumOff val="6275"/>
                <a:alphaOff val="0"/>
                <a:tint val="80000"/>
                <a:shade val="100000"/>
                <a:satMod val="150000"/>
              </a:schemeClr>
            </a:gs>
            <a:gs pos="100000">
              <a:schemeClr val="accent4">
                <a:hueOff val="2742807"/>
                <a:satOff val="3723"/>
                <a:lumOff val="6275"/>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Acuerdos Ministeriales 219 y 220</a:t>
          </a:r>
          <a:endParaRPr lang="es-ES" sz="2000" kern="1200" dirty="0">
            <a:solidFill>
              <a:srgbClr val="000000"/>
            </a:solidFill>
            <a:latin typeface="Arial" pitchFamily="34" charset="0"/>
            <a:cs typeface="Arial" pitchFamily="34" charset="0"/>
          </a:endParaRPr>
        </a:p>
      </dsp:txBody>
      <dsp:txXfrm>
        <a:off x="4623595" y="5389955"/>
        <a:ext cx="2140212" cy="900455"/>
      </dsp:txXfrm>
    </dsp:sp>
    <dsp:sp modelId="{26D02D4E-F93B-47B6-B45A-EC6044292A04}">
      <dsp:nvSpPr>
        <dsp:cNvPr id="0" name=""/>
        <dsp:cNvSpPr/>
      </dsp:nvSpPr>
      <dsp:spPr>
        <a:xfrm>
          <a:off x="1198305" y="635171"/>
          <a:ext cx="5641920" cy="5641920"/>
        </a:xfrm>
        <a:custGeom>
          <a:avLst/>
          <a:gdLst/>
          <a:ahLst/>
          <a:cxnLst/>
          <a:rect l="0" t="0" r="0" b="0"/>
          <a:pathLst>
            <a:path>
              <a:moveTo>
                <a:pt x="3370199" y="5587936"/>
              </a:moveTo>
              <a:arcTo wR="2820960" hR="2820960" stAng="4726371" swAng="778396"/>
            </a:path>
          </a:pathLst>
        </a:custGeom>
        <a:noFill/>
        <a:ln w="12700" cap="flat" cmpd="sng" algn="ctr">
          <a:solidFill>
            <a:schemeClr val="accent4">
              <a:hueOff val="2742807"/>
              <a:satOff val="3723"/>
              <a:lumOff val="6275"/>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D15BB3F-CF13-430F-B935-354A6AC5D7DC}">
      <dsp:nvSpPr>
        <dsp:cNvPr id="0" name=""/>
        <dsp:cNvSpPr/>
      </dsp:nvSpPr>
      <dsp:spPr>
        <a:xfrm>
          <a:off x="1527106" y="5422524"/>
          <a:ext cx="2399704" cy="905246"/>
        </a:xfrm>
        <a:prstGeom prst="roundRect">
          <a:avLst/>
        </a:prstGeom>
        <a:gradFill rotWithShape="0">
          <a:gsLst>
            <a:gs pos="0">
              <a:schemeClr val="accent4">
                <a:hueOff val="3657076"/>
                <a:satOff val="4963"/>
                <a:lumOff val="8366"/>
                <a:alphaOff val="0"/>
                <a:shade val="100000"/>
                <a:satMod val="120000"/>
              </a:schemeClr>
            </a:gs>
            <a:gs pos="69000">
              <a:schemeClr val="accent4">
                <a:hueOff val="3657076"/>
                <a:satOff val="4963"/>
                <a:lumOff val="8366"/>
                <a:alphaOff val="0"/>
                <a:tint val="80000"/>
                <a:shade val="100000"/>
                <a:satMod val="150000"/>
              </a:schemeClr>
            </a:gs>
            <a:gs pos="100000">
              <a:schemeClr val="accent4">
                <a:hueOff val="3657076"/>
                <a:satOff val="4963"/>
                <a:lumOff val="8366"/>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Plan Nacional para el buen vivir (2009-2013)</a:t>
          </a:r>
          <a:endParaRPr lang="es-ES" sz="2000" kern="1200" dirty="0">
            <a:solidFill>
              <a:srgbClr val="000000"/>
            </a:solidFill>
            <a:latin typeface="Arial" pitchFamily="34" charset="0"/>
            <a:cs typeface="Arial" pitchFamily="34" charset="0"/>
          </a:endParaRPr>
        </a:p>
      </dsp:txBody>
      <dsp:txXfrm>
        <a:off x="1571296" y="5466714"/>
        <a:ext cx="2311324" cy="816866"/>
      </dsp:txXfrm>
    </dsp:sp>
    <dsp:sp modelId="{D0E83970-AD43-455B-A501-AB3989AB5061}">
      <dsp:nvSpPr>
        <dsp:cNvPr id="0" name=""/>
        <dsp:cNvSpPr/>
      </dsp:nvSpPr>
      <dsp:spPr>
        <a:xfrm>
          <a:off x="1501448" y="800099"/>
          <a:ext cx="5641920" cy="5641920"/>
        </a:xfrm>
        <a:custGeom>
          <a:avLst/>
          <a:gdLst/>
          <a:ahLst/>
          <a:cxnLst/>
          <a:rect l="0" t="0" r="0" b="0"/>
          <a:pathLst>
            <a:path>
              <a:moveTo>
                <a:pt x="643435" y="4614338"/>
              </a:moveTo>
              <a:arcTo wR="2820960" hR="2820960" stAng="8431537" swAng="1260510"/>
            </a:path>
          </a:pathLst>
        </a:custGeom>
        <a:noFill/>
        <a:ln w="12700" cap="flat" cmpd="sng" algn="ctr">
          <a:solidFill>
            <a:schemeClr val="accent4">
              <a:hueOff val="3657076"/>
              <a:satOff val="4963"/>
              <a:lumOff val="8366"/>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D6B4927-4358-40DC-935E-14E02AC85742}">
      <dsp:nvSpPr>
        <dsp:cNvPr id="0" name=""/>
        <dsp:cNvSpPr/>
      </dsp:nvSpPr>
      <dsp:spPr>
        <a:xfrm>
          <a:off x="325116" y="3500254"/>
          <a:ext cx="2305656" cy="1004358"/>
        </a:xfrm>
        <a:prstGeom prst="roundRect">
          <a:avLst/>
        </a:prstGeom>
        <a:gradFill rotWithShape="0">
          <a:gsLst>
            <a:gs pos="0">
              <a:schemeClr val="accent4">
                <a:hueOff val="4571344"/>
                <a:satOff val="6204"/>
                <a:lumOff val="10458"/>
                <a:alphaOff val="0"/>
                <a:shade val="100000"/>
                <a:satMod val="120000"/>
              </a:schemeClr>
            </a:gs>
            <a:gs pos="69000">
              <a:schemeClr val="accent4">
                <a:hueOff val="4571344"/>
                <a:satOff val="6204"/>
                <a:lumOff val="10458"/>
                <a:alphaOff val="0"/>
                <a:tint val="80000"/>
                <a:shade val="100000"/>
                <a:satMod val="150000"/>
              </a:schemeClr>
            </a:gs>
            <a:gs pos="100000">
              <a:schemeClr val="accent4">
                <a:hueOff val="4571344"/>
                <a:satOff val="6204"/>
                <a:lumOff val="10458"/>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Ordenanza 213 del Distrito Metropolitano de Quito</a:t>
          </a:r>
          <a:endParaRPr lang="es-ES" sz="2000" b="0" kern="1200" dirty="0">
            <a:solidFill>
              <a:srgbClr val="000000"/>
            </a:solidFill>
            <a:latin typeface="Arial" pitchFamily="34" charset="0"/>
            <a:cs typeface="Arial" pitchFamily="34" charset="0"/>
          </a:endParaRPr>
        </a:p>
      </dsp:txBody>
      <dsp:txXfrm>
        <a:off x="374145" y="3549283"/>
        <a:ext cx="2207598" cy="906300"/>
      </dsp:txXfrm>
    </dsp:sp>
    <dsp:sp modelId="{6A763784-0098-42C3-A6F0-B39FEBECCDA1}">
      <dsp:nvSpPr>
        <dsp:cNvPr id="0" name=""/>
        <dsp:cNvSpPr/>
      </dsp:nvSpPr>
      <dsp:spPr>
        <a:xfrm>
          <a:off x="1409439" y="736134"/>
          <a:ext cx="5641920" cy="5641920"/>
        </a:xfrm>
        <a:custGeom>
          <a:avLst/>
          <a:gdLst/>
          <a:ahLst/>
          <a:cxnLst/>
          <a:rect l="0" t="0" r="0" b="0"/>
          <a:pathLst>
            <a:path>
              <a:moveTo>
                <a:pt x="815" y="2753134"/>
              </a:moveTo>
              <a:arcTo wR="2820960" hR="2820960" stAng="10882664" swAng="1320887"/>
            </a:path>
          </a:pathLst>
        </a:custGeom>
        <a:noFill/>
        <a:ln w="12700" cap="flat" cmpd="sng" algn="ctr">
          <a:solidFill>
            <a:schemeClr val="accent4">
              <a:hueOff val="4571344"/>
              <a:satOff val="6204"/>
              <a:lumOff val="10458"/>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9E3EB70-E0D6-4E46-B764-665E29BF5574}">
      <dsp:nvSpPr>
        <dsp:cNvPr id="0" name=""/>
        <dsp:cNvSpPr/>
      </dsp:nvSpPr>
      <dsp:spPr>
        <a:xfrm>
          <a:off x="614444" y="1236784"/>
          <a:ext cx="2672414" cy="1190233"/>
        </a:xfrm>
        <a:prstGeom prst="roundRect">
          <a:avLst/>
        </a:prstGeom>
        <a:gradFill rotWithShape="0">
          <a:gsLst>
            <a:gs pos="0">
              <a:schemeClr val="accent4">
                <a:hueOff val="5485613"/>
                <a:satOff val="7445"/>
                <a:lumOff val="12549"/>
                <a:alphaOff val="0"/>
                <a:shade val="100000"/>
                <a:satMod val="120000"/>
              </a:schemeClr>
            </a:gs>
            <a:gs pos="69000">
              <a:schemeClr val="accent4">
                <a:hueOff val="5485613"/>
                <a:satOff val="7445"/>
                <a:lumOff val="12549"/>
                <a:alphaOff val="0"/>
                <a:tint val="80000"/>
                <a:shade val="100000"/>
                <a:satMod val="150000"/>
              </a:schemeClr>
            </a:gs>
            <a:gs pos="100000">
              <a:schemeClr val="accent4">
                <a:hueOff val="5485613"/>
                <a:satOff val="7445"/>
                <a:lumOff val="12549"/>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Libro sexto Anexo 5, limites permisibles de niveles de ruido</a:t>
          </a:r>
          <a:endParaRPr lang="es-ES" sz="2000" b="1" kern="1200" dirty="0">
            <a:solidFill>
              <a:srgbClr val="000000"/>
            </a:solidFill>
            <a:effectLst>
              <a:outerShdw blurRad="38100" dist="38100" dir="2700000" algn="tl">
                <a:srgbClr val="000000">
                  <a:alpha val="43137"/>
                </a:srgbClr>
              </a:outerShdw>
            </a:effectLst>
            <a:latin typeface="Arial" pitchFamily="34" charset="0"/>
            <a:cs typeface="Arial" pitchFamily="34" charset="0"/>
          </a:endParaRPr>
        </a:p>
      </dsp:txBody>
      <dsp:txXfrm>
        <a:off x="672546" y="1294886"/>
        <a:ext cx="2556210" cy="1074029"/>
      </dsp:txXfrm>
    </dsp:sp>
    <dsp:sp modelId="{B4BF6506-A4CA-421C-BBD5-85C07920AE07}">
      <dsp:nvSpPr>
        <dsp:cNvPr id="0" name=""/>
        <dsp:cNvSpPr/>
      </dsp:nvSpPr>
      <dsp:spPr>
        <a:xfrm>
          <a:off x="1702332" y="378559"/>
          <a:ext cx="5641920" cy="5641920"/>
        </a:xfrm>
        <a:custGeom>
          <a:avLst/>
          <a:gdLst/>
          <a:ahLst/>
          <a:cxnLst/>
          <a:rect l="0" t="0" r="0" b="0"/>
          <a:pathLst>
            <a:path>
              <a:moveTo>
                <a:pt x="798834" y="854028"/>
              </a:moveTo>
              <a:arcTo wR="2820960" hR="2820960" stAng="13452437" swAng="699907"/>
            </a:path>
          </a:pathLst>
        </a:custGeom>
        <a:noFill/>
        <a:ln w="12700" cap="flat" cmpd="sng" algn="ctr">
          <a:solidFill>
            <a:schemeClr val="accent4">
              <a:hueOff val="5485613"/>
              <a:satOff val="7445"/>
              <a:lumOff val="1254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2F1BD-6E7E-451B-A322-94AE93D7DD6C}">
      <dsp:nvSpPr>
        <dsp:cNvPr id="0" name=""/>
        <dsp:cNvSpPr/>
      </dsp:nvSpPr>
      <dsp:spPr>
        <a:xfrm>
          <a:off x="4109805" y="2899688"/>
          <a:ext cx="2250562" cy="1364559"/>
        </a:xfrm>
        <a:prstGeom prst="roundRect">
          <a:avLst>
            <a:gd name="adj" fmla="val 10000"/>
          </a:avLst>
        </a:prstGeom>
        <a:solidFill>
          <a:schemeClr val="accent5">
            <a:lumMod val="60000"/>
            <a:lumOff val="40000"/>
            <a:alpha val="90000"/>
          </a:schemeClr>
        </a:solidFill>
        <a:ln w="12700" cap="flat" cmpd="sng" algn="ctr">
          <a:solidFill>
            <a:schemeClr val="dk2">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Cancelación de ruido adaptativo</a:t>
          </a:r>
          <a:endParaRPr lang="es-EC" sz="1400" kern="1200" dirty="0"/>
        </a:p>
        <a:p>
          <a:pPr marL="114300" lvl="1" indent="-114300" algn="l" defTabSz="622300">
            <a:lnSpc>
              <a:spcPct val="90000"/>
            </a:lnSpc>
            <a:spcBef>
              <a:spcPct val="0"/>
            </a:spcBef>
            <a:spcAft>
              <a:spcPct val="15000"/>
            </a:spcAft>
            <a:buChar char="••"/>
          </a:pPr>
          <a:r>
            <a:rPr lang="es-EC" sz="1400" kern="1200" dirty="0" smtClean="0"/>
            <a:t>Cancelación de interferencias</a:t>
          </a:r>
          <a:endParaRPr lang="es-EC" sz="1400" kern="1200" dirty="0"/>
        </a:p>
      </dsp:txBody>
      <dsp:txXfrm>
        <a:off x="4814949" y="3270803"/>
        <a:ext cx="1515443" cy="963469"/>
      </dsp:txXfrm>
    </dsp:sp>
    <dsp:sp modelId="{66F6F180-1E0B-4AA8-9D91-C48FBD32A533}">
      <dsp:nvSpPr>
        <dsp:cNvPr id="0" name=""/>
        <dsp:cNvSpPr/>
      </dsp:nvSpPr>
      <dsp:spPr>
        <a:xfrm>
          <a:off x="0" y="2899688"/>
          <a:ext cx="2106538" cy="1364559"/>
        </a:xfrm>
        <a:prstGeom prst="roundRect">
          <a:avLst>
            <a:gd name="adj" fmla="val 10000"/>
          </a:avLst>
        </a:prstGeom>
        <a:solidFill>
          <a:schemeClr val="accent5">
            <a:lumMod val="60000"/>
            <a:lumOff val="40000"/>
            <a:alpha val="90000"/>
          </a:schemeClr>
        </a:solidFill>
        <a:ln w="12700" cap="flat" cmpd="sng" algn="ctr">
          <a:solidFill>
            <a:schemeClr val="dk2">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smtClean="0"/>
            <a:t>Codificación diferencial adaptativa  </a:t>
          </a:r>
          <a:endParaRPr lang="es-EC" sz="1600" kern="1200" dirty="0"/>
        </a:p>
      </dsp:txBody>
      <dsp:txXfrm>
        <a:off x="29975" y="3270803"/>
        <a:ext cx="1414626" cy="963469"/>
      </dsp:txXfrm>
    </dsp:sp>
    <dsp:sp modelId="{4DAE9E92-D37A-4205-815C-745DFB3B1FE0}">
      <dsp:nvSpPr>
        <dsp:cNvPr id="0" name=""/>
        <dsp:cNvSpPr/>
      </dsp:nvSpPr>
      <dsp:spPr>
        <a:xfrm>
          <a:off x="4253829" y="0"/>
          <a:ext cx="2106538" cy="1364559"/>
        </a:xfrm>
        <a:prstGeom prst="roundRect">
          <a:avLst>
            <a:gd name="adj" fmla="val 10000"/>
          </a:avLst>
        </a:prstGeom>
        <a:solidFill>
          <a:schemeClr val="accent5">
            <a:lumMod val="60000"/>
            <a:lumOff val="40000"/>
            <a:alpha val="90000"/>
          </a:schemeClr>
        </a:solidFill>
        <a:ln w="12700" cap="flat" cmpd="sng" algn="ctr">
          <a:solidFill>
            <a:schemeClr val="dk2">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Ecualización de canal para un sistema de comunicación</a:t>
          </a:r>
          <a:endParaRPr lang="es-EC" sz="1200" kern="1200" dirty="0"/>
        </a:p>
        <a:p>
          <a:pPr marL="114300" lvl="1" indent="-114300" algn="l" defTabSz="533400">
            <a:lnSpc>
              <a:spcPct val="90000"/>
            </a:lnSpc>
            <a:spcBef>
              <a:spcPct val="0"/>
            </a:spcBef>
            <a:spcAft>
              <a:spcPct val="15000"/>
            </a:spcAft>
            <a:buChar char="••"/>
          </a:pPr>
          <a:r>
            <a:rPr lang="es-EC" sz="1200" kern="1200" dirty="0" smtClean="0"/>
            <a:t>Ecualización adaptativa</a:t>
          </a:r>
          <a:endParaRPr lang="es-EC" sz="1200" kern="1200" dirty="0"/>
        </a:p>
      </dsp:txBody>
      <dsp:txXfrm>
        <a:off x="4915766" y="29975"/>
        <a:ext cx="1414626" cy="963469"/>
      </dsp:txXfrm>
    </dsp:sp>
    <dsp:sp modelId="{6CD04B1F-6128-4F66-9096-05730BCEABD1}">
      <dsp:nvSpPr>
        <dsp:cNvPr id="0" name=""/>
        <dsp:cNvSpPr/>
      </dsp:nvSpPr>
      <dsp:spPr>
        <a:xfrm>
          <a:off x="0" y="0"/>
          <a:ext cx="2106538" cy="1364559"/>
        </a:xfrm>
        <a:prstGeom prst="roundRect">
          <a:avLst>
            <a:gd name="adj" fmla="val 10000"/>
          </a:avLst>
        </a:prstGeom>
        <a:solidFill>
          <a:schemeClr val="accent5">
            <a:lumMod val="60000"/>
            <a:lumOff val="40000"/>
            <a:alpha val="90000"/>
          </a:schemeClr>
        </a:solidFill>
        <a:ln w="12700" cap="flat" cmpd="sng" algn="ctr">
          <a:solidFill>
            <a:schemeClr val="dk2">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Cancelación del eco acústico</a:t>
          </a:r>
          <a:endParaRPr lang="es-EC" sz="1400" kern="1200" dirty="0"/>
        </a:p>
        <a:p>
          <a:pPr marL="114300" lvl="1" indent="-114300" algn="l" defTabSz="622300">
            <a:lnSpc>
              <a:spcPct val="90000"/>
            </a:lnSpc>
            <a:spcBef>
              <a:spcPct val="0"/>
            </a:spcBef>
            <a:spcAft>
              <a:spcPct val="15000"/>
            </a:spcAft>
            <a:buChar char="••"/>
          </a:pPr>
          <a:r>
            <a:rPr lang="es-EC" sz="1400" kern="1200" dirty="0" smtClean="0"/>
            <a:t>Modelado de capas </a:t>
          </a:r>
          <a:r>
            <a:rPr lang="es-EC" sz="1400" kern="1200" dirty="0" err="1" smtClean="0"/>
            <a:t>subterraneas</a:t>
          </a:r>
          <a:endParaRPr lang="es-EC" sz="1400" kern="1200" dirty="0"/>
        </a:p>
      </dsp:txBody>
      <dsp:txXfrm>
        <a:off x="29975" y="29975"/>
        <a:ext cx="1414626" cy="963469"/>
      </dsp:txXfrm>
    </dsp:sp>
    <dsp:sp modelId="{25941D1C-4F6A-4609-8889-AFAA83D02181}">
      <dsp:nvSpPr>
        <dsp:cNvPr id="0" name=""/>
        <dsp:cNvSpPr/>
      </dsp:nvSpPr>
      <dsp:spPr>
        <a:xfrm>
          <a:off x="1103784" y="313816"/>
          <a:ext cx="2077074" cy="1846419"/>
        </a:xfrm>
        <a:prstGeom prst="pieWedge">
          <a:avLst/>
        </a:prstGeom>
        <a:solidFill>
          <a:schemeClr val="accent4">
            <a:lumMod val="20000"/>
            <a:lumOff val="80000"/>
          </a:schemeClr>
        </a:soli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IDENTIFICACION DE SISTEMAS</a:t>
          </a:r>
          <a:endParaRPr lang="es-EC" sz="1200" b="1" kern="1200" dirty="0">
            <a:solidFill>
              <a:schemeClr val="tx1"/>
            </a:solidFill>
          </a:endParaRPr>
        </a:p>
      </dsp:txBody>
      <dsp:txXfrm>
        <a:off x="1712145" y="854620"/>
        <a:ext cx="1468713" cy="1305615"/>
      </dsp:txXfrm>
    </dsp:sp>
    <dsp:sp modelId="{E89447B3-F183-401E-948D-D8D0ED443A96}">
      <dsp:nvSpPr>
        <dsp:cNvPr id="0" name=""/>
        <dsp:cNvSpPr/>
      </dsp:nvSpPr>
      <dsp:spPr>
        <a:xfrm rot="5400000">
          <a:off x="3366847" y="104063"/>
          <a:ext cx="1846419" cy="2124416"/>
        </a:xfrm>
        <a:prstGeom prst="pieWedge">
          <a:avLst/>
        </a:prstGeom>
        <a:solidFill>
          <a:schemeClr val="accent1">
            <a:lumMod val="20000"/>
            <a:lumOff val="80000"/>
          </a:schemeClr>
        </a:soli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IDENTIFICACION DE SISTEMA INVERSO</a:t>
          </a:r>
          <a:endParaRPr lang="es-EC" sz="1200" b="1" kern="1200" dirty="0">
            <a:solidFill>
              <a:schemeClr val="tx1"/>
            </a:solidFill>
          </a:endParaRPr>
        </a:p>
      </dsp:txBody>
      <dsp:txXfrm rot="-5400000">
        <a:off x="3227849" y="783866"/>
        <a:ext cx="1502189" cy="1305615"/>
      </dsp:txXfrm>
    </dsp:sp>
    <dsp:sp modelId="{326C03B6-B439-4539-A175-535B2EDE4EB4}">
      <dsp:nvSpPr>
        <dsp:cNvPr id="0" name=""/>
        <dsp:cNvSpPr/>
      </dsp:nvSpPr>
      <dsp:spPr>
        <a:xfrm rot="10800000">
          <a:off x="3192018" y="2114019"/>
          <a:ext cx="2268418" cy="1846419"/>
        </a:xfrm>
        <a:prstGeom prst="pieWedge">
          <a:avLst/>
        </a:prstGeom>
        <a:solidFill>
          <a:schemeClr val="accent2">
            <a:lumMod val="20000"/>
            <a:lumOff val="80000"/>
          </a:schemeClr>
        </a:soli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MEJORAMIENTO DE LA SEÑAL</a:t>
          </a:r>
          <a:endParaRPr lang="es-EC" sz="1200" b="1" kern="1200" dirty="0">
            <a:solidFill>
              <a:schemeClr val="tx1"/>
            </a:solidFill>
          </a:endParaRPr>
        </a:p>
      </dsp:txBody>
      <dsp:txXfrm rot="10800000">
        <a:off x="3192018" y="2114019"/>
        <a:ext cx="1604014" cy="1305615"/>
      </dsp:txXfrm>
    </dsp:sp>
    <dsp:sp modelId="{5CFCF1AF-255C-451E-A1B4-4AB69FD08832}">
      <dsp:nvSpPr>
        <dsp:cNvPr id="0" name=""/>
        <dsp:cNvSpPr/>
      </dsp:nvSpPr>
      <dsp:spPr>
        <a:xfrm rot="16200000">
          <a:off x="1291122" y="2059439"/>
          <a:ext cx="1846419" cy="2077074"/>
        </a:xfrm>
        <a:prstGeom prst="pieWedge">
          <a:avLst/>
        </a:prstGeom>
        <a:solidFill>
          <a:schemeClr val="accent3">
            <a:lumMod val="20000"/>
            <a:lumOff val="80000"/>
          </a:schemeClr>
        </a:soli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PREDICCION</a:t>
          </a:r>
          <a:endParaRPr lang="es-EC" sz="1400" b="1" kern="1200" dirty="0">
            <a:solidFill>
              <a:schemeClr val="tx1"/>
            </a:solidFill>
          </a:endParaRPr>
        </a:p>
      </dsp:txBody>
      <dsp:txXfrm rot="5400000">
        <a:off x="1784156" y="2174767"/>
        <a:ext cx="1468713" cy="1305615"/>
      </dsp:txXfrm>
    </dsp:sp>
    <dsp:sp modelId="{CF5859A5-C15C-4EDB-9C75-C5661AFAA0C1}">
      <dsp:nvSpPr>
        <dsp:cNvPr id="0" name=""/>
        <dsp:cNvSpPr/>
      </dsp:nvSpPr>
      <dsp:spPr>
        <a:xfrm>
          <a:off x="2861431" y="1748341"/>
          <a:ext cx="637505" cy="554352"/>
        </a:xfrm>
        <a:prstGeom prst="circularArrow">
          <a:avLst/>
        </a:prstGeom>
        <a:gradFill rotWithShape="0">
          <a:gsLst>
            <a:gs pos="0">
              <a:schemeClr val="dk2">
                <a:tint val="60000"/>
                <a:hueOff val="0"/>
                <a:satOff val="0"/>
                <a:lumOff val="0"/>
                <a:alphaOff val="0"/>
                <a:shade val="100000"/>
                <a:satMod val="120000"/>
              </a:schemeClr>
            </a:gs>
            <a:gs pos="69000">
              <a:schemeClr val="dk2">
                <a:tint val="60000"/>
                <a:hueOff val="0"/>
                <a:satOff val="0"/>
                <a:lumOff val="0"/>
                <a:alphaOff val="0"/>
                <a:tint val="80000"/>
                <a:shade val="100000"/>
                <a:satMod val="150000"/>
              </a:schemeClr>
            </a:gs>
            <a:gs pos="100000">
              <a:schemeClr val="dk2">
                <a:tint val="60000"/>
                <a:hueOff val="0"/>
                <a:satOff val="0"/>
                <a:lumOff val="0"/>
                <a:alphaOff val="0"/>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dsp:style>
    </dsp:sp>
    <dsp:sp modelId="{0A8C653D-D6A0-4C56-84BF-E11A69BD9CE7}">
      <dsp:nvSpPr>
        <dsp:cNvPr id="0" name=""/>
        <dsp:cNvSpPr/>
      </dsp:nvSpPr>
      <dsp:spPr>
        <a:xfrm rot="10800000">
          <a:off x="2861431" y="1961554"/>
          <a:ext cx="637505" cy="554352"/>
        </a:xfrm>
        <a:prstGeom prst="circularArrow">
          <a:avLst/>
        </a:prstGeom>
        <a:gradFill rotWithShape="0">
          <a:gsLst>
            <a:gs pos="0">
              <a:schemeClr val="dk2">
                <a:tint val="60000"/>
                <a:hueOff val="0"/>
                <a:satOff val="0"/>
                <a:lumOff val="0"/>
                <a:alphaOff val="0"/>
                <a:shade val="100000"/>
                <a:satMod val="120000"/>
              </a:schemeClr>
            </a:gs>
            <a:gs pos="69000">
              <a:schemeClr val="dk2">
                <a:tint val="60000"/>
                <a:hueOff val="0"/>
                <a:satOff val="0"/>
                <a:lumOff val="0"/>
                <a:alphaOff val="0"/>
                <a:tint val="80000"/>
                <a:shade val="100000"/>
                <a:satMod val="150000"/>
              </a:schemeClr>
            </a:gs>
            <a:gs pos="100000">
              <a:schemeClr val="dk2">
                <a:tint val="60000"/>
                <a:hueOff val="0"/>
                <a:satOff val="0"/>
                <a:lumOff val="0"/>
                <a:alphaOff val="0"/>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E242D-28C9-40F3-95A7-382C3B251BC3}">
      <dsp:nvSpPr>
        <dsp:cNvPr id="0" name=""/>
        <dsp:cNvSpPr/>
      </dsp:nvSpPr>
      <dsp:spPr>
        <a:xfrm rot="10800000">
          <a:off x="645498" y="1989"/>
          <a:ext cx="6781496" cy="1012786"/>
        </a:xfrm>
        <a:prstGeom prst="homePlate">
          <a:avLst/>
        </a:prstGeom>
        <a:gradFill rotWithShape="0">
          <a:gsLst>
            <a:gs pos="0">
              <a:schemeClr val="dk2">
                <a:hueOff val="0"/>
                <a:satOff val="0"/>
                <a:lumOff val="0"/>
                <a:alphaOff val="0"/>
                <a:shade val="100000"/>
                <a:satMod val="120000"/>
              </a:schemeClr>
            </a:gs>
            <a:gs pos="69000">
              <a:schemeClr val="dk2">
                <a:hueOff val="0"/>
                <a:satOff val="0"/>
                <a:lumOff val="0"/>
                <a:alphaOff val="0"/>
                <a:tint val="80000"/>
                <a:shade val="100000"/>
                <a:satMod val="150000"/>
              </a:schemeClr>
            </a:gs>
            <a:gs pos="100000">
              <a:schemeClr val="dk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61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solidFill>
                <a:srgbClr val="000000"/>
              </a:solidFill>
              <a:effectLst>
                <a:outerShdw blurRad="38100" dist="38100" dir="2700000" algn="tl">
                  <a:srgbClr val="000000">
                    <a:alpha val="43137"/>
                  </a:srgbClr>
                </a:outerShdw>
              </a:effectLst>
            </a:rPr>
            <a:t>“La señal de entrada es descompuesta en múltiples canales, con el fin de facilitar el procesamiento de la señal de manera rápida y eficiente</a:t>
          </a:r>
          <a:r>
            <a:rPr lang="en-US" sz="2000" kern="1200" dirty="0" smtClean="0">
              <a:solidFill>
                <a:srgbClr val="000000"/>
              </a:solidFill>
              <a:effectLst>
                <a:outerShdw blurRad="38100" dist="38100" dir="2700000" algn="tl">
                  <a:srgbClr val="000000">
                    <a:alpha val="43137"/>
                  </a:srgbClr>
                </a:outerShdw>
              </a:effectLst>
            </a:rPr>
            <a:t>”</a:t>
          </a:r>
          <a:endParaRPr lang="es-ES" sz="2000" kern="1200" dirty="0">
            <a:solidFill>
              <a:srgbClr val="000000"/>
            </a:solidFill>
            <a:effectLst>
              <a:outerShdw blurRad="38100" dist="38100" dir="2700000" algn="tl">
                <a:srgbClr val="000000">
                  <a:alpha val="43137"/>
                </a:srgbClr>
              </a:outerShdw>
            </a:effectLst>
          </a:endParaRPr>
        </a:p>
      </dsp:txBody>
      <dsp:txXfrm rot="10800000">
        <a:off x="898694" y="1989"/>
        <a:ext cx="6528300" cy="1012786"/>
      </dsp:txXfrm>
    </dsp:sp>
    <dsp:sp modelId="{7708EC06-995C-4636-9DD0-1C9DFD4EC8D8}">
      <dsp:nvSpPr>
        <dsp:cNvPr id="0" name=""/>
        <dsp:cNvSpPr/>
      </dsp:nvSpPr>
      <dsp:spPr>
        <a:xfrm>
          <a:off x="223746" y="5736"/>
          <a:ext cx="1012786" cy="10127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a:noFill/>
        </a:ln>
        <a:effectLst>
          <a:outerShdw blurRad="63500" dist="25400" dir="5400000" sx="101000" sy="101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F09DCC3-5415-4C68-AED9-C3F37C287AFA}">
      <dsp:nvSpPr>
        <dsp:cNvPr id="0" name=""/>
        <dsp:cNvSpPr/>
      </dsp:nvSpPr>
      <dsp:spPr>
        <a:xfrm rot="10800000">
          <a:off x="616215" y="1317100"/>
          <a:ext cx="6840063" cy="1012786"/>
        </a:xfrm>
        <a:prstGeom prst="homePlate">
          <a:avLst/>
        </a:prstGeom>
        <a:gradFill rotWithShape="0">
          <a:gsLst>
            <a:gs pos="0">
              <a:schemeClr val="dk2">
                <a:hueOff val="0"/>
                <a:satOff val="0"/>
                <a:lumOff val="0"/>
                <a:alphaOff val="0"/>
                <a:shade val="100000"/>
                <a:satMod val="120000"/>
              </a:schemeClr>
            </a:gs>
            <a:gs pos="69000">
              <a:schemeClr val="dk2">
                <a:hueOff val="0"/>
                <a:satOff val="0"/>
                <a:lumOff val="0"/>
                <a:alphaOff val="0"/>
                <a:tint val="80000"/>
                <a:shade val="100000"/>
                <a:satMod val="150000"/>
              </a:schemeClr>
            </a:gs>
            <a:gs pos="100000">
              <a:schemeClr val="dk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61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solidFill>
                <a:srgbClr val="000000"/>
              </a:solidFill>
              <a:effectLst>
                <a:outerShdw blurRad="38100" dist="38100" dir="2700000" algn="tl">
                  <a:srgbClr val="000000">
                    <a:alpha val="43137"/>
                  </a:srgbClr>
                </a:outerShdw>
              </a:effectLst>
            </a:rPr>
            <a:t>Recientemente se proponen nuevas técnicas en </a:t>
          </a:r>
          <a:r>
            <a:rPr lang="es-ES" sz="2000" i="1" kern="1200" dirty="0" smtClean="0">
              <a:solidFill>
                <a:srgbClr val="000000"/>
              </a:solidFill>
              <a:effectLst>
                <a:outerShdw blurRad="38100" dist="38100" dir="2700000" algn="tl">
                  <a:srgbClr val="000000">
                    <a:alpha val="43137"/>
                  </a:srgbClr>
                </a:outerShdw>
              </a:effectLst>
            </a:rPr>
            <a:t>SAF</a:t>
          </a:r>
          <a:r>
            <a:rPr lang="en-US" sz="2000" i="1" kern="1200" dirty="0" smtClean="0">
              <a:solidFill>
                <a:srgbClr val="000000"/>
              </a:solidFill>
              <a:effectLst>
                <a:outerShdw blurRad="38100" dist="38100" dir="2700000" algn="tl">
                  <a:srgbClr val="000000">
                    <a:alpha val="43137"/>
                  </a:srgbClr>
                </a:outerShdw>
              </a:effectLst>
            </a:rPr>
            <a:t> </a:t>
          </a:r>
          <a:r>
            <a:rPr lang="en-US" sz="2000" i="0" kern="1200" dirty="0" smtClean="0">
              <a:solidFill>
                <a:srgbClr val="000000"/>
              </a:solidFill>
              <a:effectLst>
                <a:outerShdw blurRad="38100" dist="38100" dir="2700000" algn="tl">
                  <a:srgbClr val="000000">
                    <a:alpha val="43137"/>
                  </a:srgbClr>
                </a:outerShdw>
              </a:effectLst>
            </a:rPr>
            <a:t>a fin de </a:t>
          </a:r>
          <a:r>
            <a:rPr lang="es-EC" sz="2000" i="0" kern="1200" noProof="0" dirty="0" smtClean="0">
              <a:solidFill>
                <a:srgbClr val="000000"/>
              </a:solidFill>
              <a:effectLst>
                <a:outerShdw blurRad="38100" dist="38100" dir="2700000" algn="tl">
                  <a:srgbClr val="000000">
                    <a:alpha val="43137"/>
                  </a:srgbClr>
                </a:outerShdw>
              </a:effectLst>
            </a:rPr>
            <a:t>mejorar</a:t>
          </a:r>
          <a:r>
            <a:rPr lang="en-US" sz="2000" i="0" kern="1200" dirty="0" smtClean="0">
              <a:solidFill>
                <a:srgbClr val="000000"/>
              </a:solidFill>
              <a:effectLst>
                <a:outerShdw blurRad="38100" dist="38100" dir="2700000" algn="tl">
                  <a:srgbClr val="000000">
                    <a:alpha val="43137"/>
                  </a:srgbClr>
                </a:outerShdw>
              </a:effectLst>
            </a:rPr>
            <a:t> el MSE y la SNR a la </a:t>
          </a:r>
          <a:r>
            <a:rPr lang="en-US" sz="2000" i="0" kern="1200" dirty="0" err="1" smtClean="0">
              <a:solidFill>
                <a:srgbClr val="000000"/>
              </a:solidFill>
              <a:effectLst>
                <a:outerShdw blurRad="38100" dist="38100" dir="2700000" algn="tl">
                  <a:srgbClr val="000000">
                    <a:alpha val="43137"/>
                  </a:srgbClr>
                </a:outerShdw>
              </a:effectLst>
            </a:rPr>
            <a:t>salida</a:t>
          </a:r>
          <a:r>
            <a:rPr lang="en-US" sz="2000" i="0" kern="1200" dirty="0" smtClean="0">
              <a:solidFill>
                <a:srgbClr val="000000"/>
              </a:solidFill>
              <a:effectLst>
                <a:outerShdw blurRad="38100" dist="38100" dir="2700000" algn="tl">
                  <a:srgbClr val="000000">
                    <a:alpha val="43137"/>
                  </a:srgbClr>
                </a:outerShdw>
              </a:effectLst>
            </a:rPr>
            <a:t> de la se</a:t>
          </a:r>
          <a:r>
            <a:rPr lang="es-EC" sz="2000" i="0" kern="1200" dirty="0" err="1" smtClean="0">
              <a:solidFill>
                <a:srgbClr val="000000"/>
              </a:solidFill>
              <a:effectLst>
                <a:outerShdw blurRad="38100" dist="38100" dir="2700000" algn="tl">
                  <a:srgbClr val="000000">
                    <a:alpha val="43137"/>
                  </a:srgbClr>
                </a:outerShdw>
              </a:effectLst>
            </a:rPr>
            <a:t>ñal</a:t>
          </a:r>
          <a:r>
            <a:rPr lang="es-EC" sz="2000" i="0" kern="1200" dirty="0" smtClean="0">
              <a:solidFill>
                <a:srgbClr val="000000"/>
              </a:solidFill>
              <a:effectLst>
                <a:outerShdw blurRad="38100" dist="38100" dir="2700000" algn="tl">
                  <a:srgbClr val="000000">
                    <a:alpha val="43137"/>
                  </a:srgbClr>
                </a:outerShdw>
              </a:effectLst>
            </a:rPr>
            <a:t> de voz</a:t>
          </a:r>
          <a:endParaRPr lang="es-ES" sz="2000" kern="1200" dirty="0">
            <a:solidFill>
              <a:srgbClr val="000000"/>
            </a:solidFill>
            <a:effectLst>
              <a:outerShdw blurRad="38100" dist="38100" dir="2700000" algn="tl">
                <a:srgbClr val="000000">
                  <a:alpha val="43137"/>
                </a:srgbClr>
              </a:outerShdw>
            </a:effectLst>
          </a:endParaRPr>
        </a:p>
      </dsp:txBody>
      <dsp:txXfrm rot="10800000">
        <a:off x="869411" y="1317100"/>
        <a:ext cx="6586867" cy="1012786"/>
      </dsp:txXfrm>
    </dsp:sp>
    <dsp:sp modelId="{5BABCC33-A800-4A69-AB42-DA93FDB60CCB}">
      <dsp:nvSpPr>
        <dsp:cNvPr id="0" name=""/>
        <dsp:cNvSpPr/>
      </dsp:nvSpPr>
      <dsp:spPr>
        <a:xfrm>
          <a:off x="223746" y="1261153"/>
          <a:ext cx="1012786" cy="101278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a:noFill/>
        </a:ln>
        <a:effectLst>
          <a:outerShdw blurRad="63500" dist="25400" dir="5400000" sx="101000" sy="101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02017D4-DBA5-48D2-A048-CF0EF5B0C405}">
      <dsp:nvSpPr>
        <dsp:cNvPr id="0" name=""/>
        <dsp:cNvSpPr/>
      </dsp:nvSpPr>
      <dsp:spPr>
        <a:xfrm rot="10800000">
          <a:off x="615570" y="2632211"/>
          <a:ext cx="6841352" cy="1012786"/>
        </a:xfrm>
        <a:prstGeom prst="homePlate">
          <a:avLst/>
        </a:prstGeom>
        <a:gradFill rotWithShape="0">
          <a:gsLst>
            <a:gs pos="0">
              <a:schemeClr val="dk2">
                <a:hueOff val="0"/>
                <a:satOff val="0"/>
                <a:lumOff val="0"/>
                <a:alphaOff val="0"/>
                <a:shade val="100000"/>
                <a:satMod val="120000"/>
              </a:schemeClr>
            </a:gs>
            <a:gs pos="69000">
              <a:schemeClr val="dk2">
                <a:hueOff val="0"/>
                <a:satOff val="0"/>
                <a:lumOff val="0"/>
                <a:alphaOff val="0"/>
                <a:tint val="80000"/>
                <a:shade val="100000"/>
                <a:satMod val="150000"/>
              </a:schemeClr>
            </a:gs>
            <a:gs pos="100000">
              <a:schemeClr val="dk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61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solidFill>
                <a:srgbClr val="000000"/>
              </a:solidFill>
              <a:effectLst>
                <a:outerShdw blurRad="38100" dist="38100" dir="2700000" algn="tl">
                  <a:srgbClr val="000000">
                    <a:alpha val="43137"/>
                  </a:srgbClr>
                </a:outerShdw>
              </a:effectLst>
            </a:rPr>
            <a:t>Pruebas realizadas determinan que la comunicación con manos libres usando </a:t>
          </a:r>
          <a:r>
            <a:rPr lang="es-ES" sz="2000" i="1" kern="1200" dirty="0" smtClean="0">
              <a:solidFill>
                <a:srgbClr val="000000"/>
              </a:solidFill>
              <a:effectLst>
                <a:outerShdw blurRad="38100" dist="38100" dir="2700000" algn="tl">
                  <a:srgbClr val="000000">
                    <a:alpha val="43137"/>
                  </a:srgbClr>
                </a:outerShdw>
              </a:effectLst>
            </a:rPr>
            <a:t>SAF  </a:t>
          </a:r>
          <a:r>
            <a:rPr lang="es-ES" sz="2000" i="0" kern="1200" dirty="0" smtClean="0">
              <a:solidFill>
                <a:srgbClr val="000000"/>
              </a:solidFill>
              <a:effectLst>
                <a:outerShdw blurRad="38100" dist="38100" dir="2700000" algn="tl">
                  <a:srgbClr val="000000">
                    <a:alpha val="43137"/>
                  </a:srgbClr>
                </a:outerShdw>
              </a:effectLst>
            </a:rPr>
            <a:t>mejoran </a:t>
          </a:r>
          <a:r>
            <a:rPr lang="es-ES" sz="2000" i="0" kern="1200" dirty="0" smtClean="0">
              <a:solidFill>
                <a:srgbClr val="000000"/>
              </a:solidFill>
              <a:effectLst>
                <a:outerShdw blurRad="38100" dist="38100" dir="2700000" algn="tl">
                  <a:srgbClr val="000000">
                    <a:alpha val="43137"/>
                  </a:srgbClr>
                </a:outerShdw>
              </a:effectLst>
            </a:rPr>
            <a:t>calidad del habla al final de la transmisión </a:t>
          </a:r>
          <a:endParaRPr lang="es-ES" sz="2000" kern="1200" dirty="0">
            <a:solidFill>
              <a:srgbClr val="000000"/>
            </a:solidFill>
            <a:effectLst>
              <a:outerShdw blurRad="38100" dist="38100" dir="2700000" algn="tl">
                <a:srgbClr val="000000">
                  <a:alpha val="43137"/>
                </a:srgbClr>
              </a:outerShdw>
            </a:effectLst>
          </a:endParaRPr>
        </a:p>
      </dsp:txBody>
      <dsp:txXfrm rot="10800000">
        <a:off x="868766" y="2632211"/>
        <a:ext cx="6588156" cy="1012786"/>
      </dsp:txXfrm>
    </dsp:sp>
    <dsp:sp modelId="{07D68A45-EA6E-4EE8-886E-4BA41F5274D8}">
      <dsp:nvSpPr>
        <dsp:cNvPr id="0" name=""/>
        <dsp:cNvSpPr/>
      </dsp:nvSpPr>
      <dsp:spPr>
        <a:xfrm>
          <a:off x="223746" y="2595568"/>
          <a:ext cx="1012786" cy="10127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a:noFill/>
        </a:ln>
        <a:effectLst>
          <a:outerShdw blurRad="63500" dist="25400" dir="5400000" sx="101000" sy="101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959544A-E861-4E48-8153-3DB0886FF642}">
      <dsp:nvSpPr>
        <dsp:cNvPr id="0" name=""/>
        <dsp:cNvSpPr/>
      </dsp:nvSpPr>
      <dsp:spPr>
        <a:xfrm rot="10800000">
          <a:off x="615570" y="3947322"/>
          <a:ext cx="6841352" cy="1012786"/>
        </a:xfrm>
        <a:prstGeom prst="homePlate">
          <a:avLst/>
        </a:prstGeom>
        <a:gradFill rotWithShape="0">
          <a:gsLst>
            <a:gs pos="0">
              <a:schemeClr val="dk2">
                <a:hueOff val="0"/>
                <a:satOff val="0"/>
                <a:lumOff val="0"/>
                <a:alphaOff val="0"/>
                <a:shade val="100000"/>
                <a:satMod val="120000"/>
              </a:schemeClr>
            </a:gs>
            <a:gs pos="69000">
              <a:schemeClr val="dk2">
                <a:hueOff val="0"/>
                <a:satOff val="0"/>
                <a:lumOff val="0"/>
                <a:alphaOff val="0"/>
                <a:tint val="80000"/>
                <a:shade val="100000"/>
                <a:satMod val="150000"/>
              </a:schemeClr>
            </a:gs>
            <a:gs pos="100000">
              <a:schemeClr val="dk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61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solidFill>
                <a:srgbClr val="000000"/>
              </a:solidFill>
              <a:effectLst>
                <a:outerShdw blurRad="38100" dist="38100" dir="2700000" algn="tl">
                  <a:srgbClr val="000000">
                    <a:alpha val="43137"/>
                  </a:srgbClr>
                </a:outerShdw>
              </a:effectLst>
            </a:rPr>
            <a:t>Actualmente, </a:t>
          </a:r>
          <a:r>
            <a:rPr lang="es-ES" sz="2000" i="1" kern="1200" dirty="0" smtClean="0">
              <a:solidFill>
                <a:srgbClr val="000000"/>
              </a:solidFill>
              <a:effectLst>
                <a:outerShdw blurRad="38100" dist="38100" dir="2700000" algn="tl">
                  <a:srgbClr val="000000">
                    <a:alpha val="43137"/>
                  </a:srgbClr>
                </a:outerShdw>
              </a:effectLst>
            </a:rPr>
            <a:t>SAF a</a:t>
          </a:r>
          <a:r>
            <a:rPr lang="es-ES" sz="2000" i="0" kern="1200" dirty="0" smtClean="0">
              <a:solidFill>
                <a:srgbClr val="000000"/>
              </a:solidFill>
              <a:effectLst>
                <a:outerShdw blurRad="38100" dist="38100" dir="2700000" algn="tl">
                  <a:srgbClr val="000000">
                    <a:alpha val="43137"/>
                  </a:srgbClr>
                </a:outerShdw>
              </a:effectLst>
            </a:rPr>
            <a:t>bre </a:t>
          </a:r>
          <a:r>
            <a:rPr lang="es-ES" sz="2000" i="0" kern="1200" dirty="0" smtClean="0">
              <a:solidFill>
                <a:srgbClr val="000000"/>
              </a:solidFill>
              <a:effectLst>
                <a:outerShdw blurRad="38100" dist="38100" dir="2700000" algn="tl">
                  <a:srgbClr val="000000">
                    <a:alpha val="43137"/>
                  </a:srgbClr>
                </a:outerShdw>
              </a:effectLst>
            </a:rPr>
            <a:t>campo al desarrollo de nuevos sistemas aportando a la innovación, investigación y el desarrollo.</a:t>
          </a:r>
          <a:endParaRPr lang="es-ES" sz="2000" kern="1200" dirty="0">
            <a:solidFill>
              <a:srgbClr val="000000"/>
            </a:solidFill>
            <a:effectLst>
              <a:outerShdw blurRad="38100" dist="38100" dir="2700000" algn="tl">
                <a:srgbClr val="000000">
                  <a:alpha val="43137"/>
                </a:srgbClr>
              </a:outerShdw>
            </a:effectLst>
          </a:endParaRPr>
        </a:p>
      </dsp:txBody>
      <dsp:txXfrm rot="10800000">
        <a:off x="868766" y="3947322"/>
        <a:ext cx="6588156" cy="1012786"/>
      </dsp:txXfrm>
    </dsp:sp>
    <dsp:sp modelId="{A6321B61-E260-44DA-9B44-B3F50A50FC48}">
      <dsp:nvSpPr>
        <dsp:cNvPr id="0" name=""/>
        <dsp:cNvSpPr/>
      </dsp:nvSpPr>
      <dsp:spPr>
        <a:xfrm>
          <a:off x="248843" y="3880954"/>
          <a:ext cx="1012786" cy="101278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a:noFill/>
        </a:ln>
        <a:effectLst>
          <a:outerShdw blurRad="63500" dist="25400" dir="5400000" sx="101000" sy="101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6801-CFDE-4ACB-8D68-FBDC01369297}">
      <dsp:nvSpPr>
        <dsp:cNvPr id="0" name=""/>
        <dsp:cNvSpPr/>
      </dsp:nvSpPr>
      <dsp:spPr>
        <a:xfrm>
          <a:off x="1700477" y="233462"/>
          <a:ext cx="4633338" cy="1609097"/>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1B221969-DC73-47F0-87E2-03A8AFB7297D}">
      <dsp:nvSpPr>
        <dsp:cNvPr id="0" name=""/>
        <dsp:cNvSpPr/>
      </dsp:nvSpPr>
      <dsp:spPr>
        <a:xfrm>
          <a:off x="3575363" y="4173596"/>
          <a:ext cx="897933" cy="574677"/>
        </a:xfrm>
        <a:prstGeom prst="downArrow">
          <a:avLst/>
        </a:prstGeom>
        <a:solidFill>
          <a:schemeClr val="accent2">
            <a:tint val="40000"/>
            <a:hueOff val="0"/>
            <a:satOff val="0"/>
            <a:lumOff val="0"/>
            <a:alphaOff val="0"/>
          </a:schemeClr>
        </a:soli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D4930AB4-E457-44EB-A0CA-46239D9EFCC2}">
      <dsp:nvSpPr>
        <dsp:cNvPr id="0" name=""/>
        <dsp:cNvSpPr/>
      </dsp:nvSpPr>
      <dsp:spPr>
        <a:xfrm>
          <a:off x="1869289" y="4633338"/>
          <a:ext cx="4310082" cy="107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b="1" kern="1200" dirty="0" smtClean="0">
              <a:solidFill>
                <a:schemeClr val="bg1"/>
              </a:solidFill>
              <a:effectLst>
                <a:outerShdw blurRad="38100" dist="38100" dir="2700000" algn="tl">
                  <a:srgbClr val="000000">
                    <a:alpha val="43137"/>
                  </a:srgbClr>
                </a:outerShdw>
              </a:effectLst>
            </a:rPr>
            <a:t>Estructura de lazo Abierto</a:t>
          </a:r>
          <a:endParaRPr lang="es-ES" sz="2800" b="1" kern="1200" dirty="0">
            <a:solidFill>
              <a:schemeClr val="bg1"/>
            </a:solidFill>
            <a:effectLst>
              <a:outerShdw blurRad="38100" dist="38100" dir="2700000" algn="tl">
                <a:srgbClr val="000000">
                  <a:alpha val="43137"/>
                </a:srgbClr>
              </a:outerShdw>
            </a:effectLst>
          </a:endParaRPr>
        </a:p>
      </dsp:txBody>
      <dsp:txXfrm>
        <a:off x="1869289" y="4633338"/>
        <a:ext cx="4310082" cy="1077520"/>
      </dsp:txXfrm>
    </dsp:sp>
    <dsp:sp modelId="{0A8713DB-F799-4D9E-8928-DFB56D802F31}">
      <dsp:nvSpPr>
        <dsp:cNvPr id="0" name=""/>
        <dsp:cNvSpPr/>
      </dsp:nvSpPr>
      <dsp:spPr>
        <a:xfrm>
          <a:off x="3234767" y="1966834"/>
          <a:ext cx="1916747" cy="1616280"/>
        </a:xfrm>
        <a:prstGeom prst="ellipse">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effectLst>
                <a:outerShdw blurRad="38100" dist="38100" dir="2700000" algn="tl">
                  <a:srgbClr val="000000">
                    <a:alpha val="43137"/>
                  </a:srgbClr>
                </a:outerShdw>
              </a:effectLst>
            </a:rPr>
            <a:t>Carga computacional</a:t>
          </a:r>
          <a:endParaRPr lang="es-ES" sz="1400" b="1" kern="1200" dirty="0">
            <a:solidFill>
              <a:schemeClr val="tx1"/>
            </a:solidFill>
            <a:effectLst>
              <a:outerShdw blurRad="38100" dist="38100" dir="2700000" algn="tl">
                <a:srgbClr val="000000">
                  <a:alpha val="43137"/>
                </a:srgbClr>
              </a:outerShdw>
            </a:effectLst>
          </a:endParaRPr>
        </a:p>
      </dsp:txBody>
      <dsp:txXfrm>
        <a:off x="3515468" y="2203533"/>
        <a:ext cx="1355345" cy="1142882"/>
      </dsp:txXfrm>
    </dsp:sp>
    <dsp:sp modelId="{8368F167-5EE8-4FE1-B52F-E3250879CE51}">
      <dsp:nvSpPr>
        <dsp:cNvPr id="0" name=""/>
        <dsp:cNvSpPr/>
      </dsp:nvSpPr>
      <dsp:spPr>
        <a:xfrm>
          <a:off x="2228462" y="772916"/>
          <a:ext cx="1616280" cy="1616280"/>
        </a:xfrm>
        <a:prstGeom prst="ellipse">
          <a:avLst/>
        </a:prstGeom>
        <a:gradFill rotWithShape="0">
          <a:gsLst>
            <a:gs pos="0">
              <a:schemeClr val="accent3">
                <a:hueOff val="0"/>
                <a:satOff val="0"/>
                <a:lumOff val="0"/>
                <a:alphaOff val="0"/>
                <a:shade val="100000"/>
                <a:satMod val="120000"/>
              </a:schemeClr>
            </a:gs>
            <a:gs pos="69000">
              <a:schemeClr val="accent3">
                <a:hueOff val="0"/>
                <a:satOff val="0"/>
                <a:lumOff val="0"/>
                <a:alphaOff val="0"/>
                <a:tint val="80000"/>
                <a:shade val="100000"/>
                <a:satMod val="150000"/>
              </a:schemeClr>
            </a:gs>
            <a:gs pos="100000">
              <a:schemeClr val="accent3">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Estructura de Lazo Cerrado</a:t>
          </a:r>
          <a:endParaRPr lang="es-ES" sz="1600" b="1" kern="1200" dirty="0">
            <a:solidFill>
              <a:schemeClr val="tx1"/>
            </a:solidFill>
            <a:effectLst>
              <a:outerShdw blurRad="38100" dist="38100" dir="2700000" algn="tl">
                <a:srgbClr val="000000">
                  <a:alpha val="43137"/>
                </a:srgbClr>
              </a:outerShdw>
            </a:effectLst>
          </a:endParaRPr>
        </a:p>
      </dsp:txBody>
      <dsp:txXfrm>
        <a:off x="2465161" y="1009615"/>
        <a:ext cx="1142882" cy="1142882"/>
      </dsp:txXfrm>
    </dsp:sp>
    <dsp:sp modelId="{B6005624-644D-472B-B8C0-B8FCF2ED8A42}">
      <dsp:nvSpPr>
        <dsp:cNvPr id="0" name=""/>
        <dsp:cNvSpPr/>
      </dsp:nvSpPr>
      <dsp:spPr>
        <a:xfrm>
          <a:off x="3880660" y="363483"/>
          <a:ext cx="1616280" cy="1616280"/>
        </a:xfrm>
        <a:prstGeom prst="ellipse">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Estructura de lazo Abierto</a:t>
          </a:r>
          <a:endParaRPr lang="es-ES" sz="1600" b="1" kern="1200" dirty="0">
            <a:solidFill>
              <a:schemeClr val="tx1"/>
            </a:solidFill>
            <a:effectLst>
              <a:outerShdw blurRad="38100" dist="38100" dir="2700000" algn="tl">
                <a:srgbClr val="000000">
                  <a:alpha val="43137"/>
                </a:srgbClr>
              </a:outerShdw>
            </a:effectLst>
          </a:endParaRPr>
        </a:p>
      </dsp:txBody>
      <dsp:txXfrm>
        <a:off x="4117359" y="600182"/>
        <a:ext cx="1142882" cy="1142882"/>
      </dsp:txXfrm>
    </dsp:sp>
    <dsp:sp modelId="{49C831E8-F5BE-4DE3-BC70-717F3757C8C4}">
      <dsp:nvSpPr>
        <dsp:cNvPr id="0" name=""/>
        <dsp:cNvSpPr/>
      </dsp:nvSpPr>
      <dsp:spPr>
        <a:xfrm>
          <a:off x="1582072" y="0"/>
          <a:ext cx="5028429" cy="4022743"/>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6801-CFDE-4ACB-8D68-FBDC01369297}">
      <dsp:nvSpPr>
        <dsp:cNvPr id="0" name=""/>
        <dsp:cNvSpPr/>
      </dsp:nvSpPr>
      <dsp:spPr>
        <a:xfrm>
          <a:off x="1236123" y="299589"/>
          <a:ext cx="4517279" cy="1568791"/>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1B221969-DC73-47F0-87E2-03A8AFB7297D}">
      <dsp:nvSpPr>
        <dsp:cNvPr id="0" name=""/>
        <dsp:cNvSpPr/>
      </dsp:nvSpPr>
      <dsp:spPr>
        <a:xfrm>
          <a:off x="3064046" y="4141027"/>
          <a:ext cx="875441" cy="560282"/>
        </a:xfrm>
        <a:prstGeom prst="downArrow">
          <a:avLst/>
        </a:prstGeom>
        <a:solidFill>
          <a:schemeClr val="accent2">
            <a:tint val="40000"/>
            <a:hueOff val="0"/>
            <a:satOff val="0"/>
            <a:lumOff val="0"/>
            <a:alphaOff val="0"/>
          </a:schemeClr>
        </a:soli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D4930AB4-E457-44EB-A0CA-46239D9EFCC2}">
      <dsp:nvSpPr>
        <dsp:cNvPr id="0" name=""/>
        <dsp:cNvSpPr/>
      </dsp:nvSpPr>
      <dsp:spPr>
        <a:xfrm>
          <a:off x="1400706" y="4589253"/>
          <a:ext cx="4202120" cy="105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s-ES" sz="2800" b="1" kern="1200" dirty="0">
            <a:solidFill>
              <a:schemeClr val="bg1"/>
            </a:solidFill>
            <a:effectLst>
              <a:outerShdw blurRad="38100" dist="38100" dir="2700000" algn="tl">
                <a:srgbClr val="000000">
                  <a:alpha val="43137"/>
                </a:srgbClr>
              </a:outerShdw>
            </a:effectLst>
          </a:endParaRPr>
        </a:p>
      </dsp:txBody>
      <dsp:txXfrm>
        <a:off x="1400706" y="4589253"/>
        <a:ext cx="4202120" cy="1050530"/>
      </dsp:txXfrm>
    </dsp:sp>
    <dsp:sp modelId="{0A8713DB-F799-4D9E-8928-DFB56D802F31}">
      <dsp:nvSpPr>
        <dsp:cNvPr id="0" name=""/>
        <dsp:cNvSpPr/>
      </dsp:nvSpPr>
      <dsp:spPr>
        <a:xfrm>
          <a:off x="2731982" y="1989542"/>
          <a:ext cx="1868735" cy="1575795"/>
        </a:xfrm>
        <a:prstGeom prst="ellipse">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effectLst>
                <a:outerShdw blurRad="38100" dist="38100" dir="2700000" algn="tl">
                  <a:srgbClr val="000000">
                    <a:alpha val="43137"/>
                  </a:srgbClr>
                </a:outerShdw>
              </a:effectLst>
            </a:rPr>
            <a:t>Tamaño del banco de filtros</a:t>
          </a:r>
          <a:endParaRPr lang="es-ES" sz="1400" b="1" kern="1200" dirty="0">
            <a:solidFill>
              <a:schemeClr val="tx1"/>
            </a:solidFill>
            <a:effectLst>
              <a:outerShdw blurRad="38100" dist="38100" dir="2700000" algn="tl">
                <a:srgbClr val="000000">
                  <a:alpha val="43137"/>
                </a:srgbClr>
              </a:outerShdw>
            </a:effectLst>
          </a:endParaRPr>
        </a:p>
      </dsp:txBody>
      <dsp:txXfrm>
        <a:off x="3005652" y="2220312"/>
        <a:ext cx="1321395" cy="1114255"/>
      </dsp:txXfrm>
    </dsp:sp>
    <dsp:sp modelId="{8368F167-5EE8-4FE1-B52F-E3250879CE51}">
      <dsp:nvSpPr>
        <dsp:cNvPr id="0" name=""/>
        <dsp:cNvSpPr/>
      </dsp:nvSpPr>
      <dsp:spPr>
        <a:xfrm>
          <a:off x="1565010" y="825530"/>
          <a:ext cx="1947540" cy="1575795"/>
        </a:xfrm>
        <a:prstGeom prst="ellipse">
          <a:avLst/>
        </a:prstGeom>
        <a:gradFill rotWithShape="0">
          <a:gsLst>
            <a:gs pos="0">
              <a:schemeClr val="accent3">
                <a:hueOff val="0"/>
                <a:satOff val="0"/>
                <a:lumOff val="0"/>
                <a:alphaOff val="0"/>
                <a:shade val="100000"/>
                <a:satMod val="120000"/>
              </a:schemeClr>
            </a:gs>
            <a:gs pos="69000">
              <a:schemeClr val="accent3">
                <a:hueOff val="0"/>
                <a:satOff val="0"/>
                <a:lumOff val="0"/>
                <a:alphaOff val="0"/>
                <a:tint val="80000"/>
                <a:shade val="100000"/>
                <a:satMod val="150000"/>
              </a:schemeClr>
            </a:gs>
            <a:gs pos="100000">
              <a:schemeClr val="accent3">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Factor de solapamiento </a:t>
          </a:r>
          <a:r>
            <a:rPr lang="es-ES" sz="1600" b="1" i="1" kern="1200" dirty="0" smtClean="0">
              <a:solidFill>
                <a:schemeClr val="tx1"/>
              </a:solidFill>
              <a:effectLst>
                <a:outerShdw blurRad="38100" dist="38100" dir="2700000" algn="tl">
                  <a:srgbClr val="000000">
                    <a:alpha val="43137"/>
                  </a:srgbClr>
                </a:outerShdw>
              </a:effectLst>
            </a:rPr>
            <a:t>(</a:t>
          </a:r>
          <a:r>
            <a:rPr lang="es-ES" sz="1600" b="1" i="1" kern="1200" dirty="0" err="1" smtClean="0">
              <a:solidFill>
                <a:schemeClr val="tx1"/>
              </a:solidFill>
              <a:effectLst>
                <a:outerShdw blurRad="38100" dist="38100" dir="2700000" algn="tl">
                  <a:srgbClr val="000000">
                    <a:alpha val="43137"/>
                  </a:srgbClr>
                </a:outerShdw>
              </a:effectLst>
            </a:rPr>
            <a:t>overlapping</a:t>
          </a:r>
          <a:r>
            <a:rPr lang="es-ES" sz="1600" b="1" i="1" kern="1200" dirty="0" smtClean="0">
              <a:solidFill>
                <a:schemeClr val="tx1"/>
              </a:solidFill>
              <a:effectLst>
                <a:outerShdw blurRad="38100" dist="38100" dir="2700000" algn="tl">
                  <a:srgbClr val="000000">
                    <a:alpha val="43137"/>
                  </a:srgbClr>
                </a:outerShdw>
              </a:effectLst>
            </a:rPr>
            <a:t>)</a:t>
          </a:r>
          <a:endParaRPr lang="es-ES" sz="1600" b="1" i="1" kern="1200" dirty="0">
            <a:solidFill>
              <a:schemeClr val="tx1"/>
            </a:solidFill>
            <a:effectLst>
              <a:outerShdw blurRad="38100" dist="38100" dir="2700000" algn="tl">
                <a:srgbClr val="000000">
                  <a:alpha val="43137"/>
                </a:srgbClr>
              </a:outerShdw>
            </a:effectLst>
          </a:endParaRPr>
        </a:p>
      </dsp:txBody>
      <dsp:txXfrm>
        <a:off x="1850221" y="1056300"/>
        <a:ext cx="1377118" cy="1114255"/>
      </dsp:txXfrm>
    </dsp:sp>
    <dsp:sp modelId="{B6005624-644D-472B-B8C0-B8FCF2ED8A42}">
      <dsp:nvSpPr>
        <dsp:cNvPr id="0" name=""/>
        <dsp:cNvSpPr/>
      </dsp:nvSpPr>
      <dsp:spPr>
        <a:xfrm>
          <a:off x="3066628" y="426353"/>
          <a:ext cx="2165930" cy="1575795"/>
        </a:xfrm>
        <a:prstGeom prst="ellipse">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Número de bandas a descomponer</a:t>
          </a:r>
          <a:endParaRPr lang="es-ES" sz="1600" b="1" kern="1200" dirty="0">
            <a:solidFill>
              <a:schemeClr val="tx1"/>
            </a:solidFill>
            <a:effectLst>
              <a:outerShdw blurRad="38100" dist="38100" dir="2700000" algn="tl">
                <a:srgbClr val="000000">
                  <a:alpha val="43137"/>
                </a:srgbClr>
              </a:outerShdw>
            </a:effectLst>
          </a:endParaRPr>
        </a:p>
      </dsp:txBody>
      <dsp:txXfrm>
        <a:off x="3383821" y="657123"/>
        <a:ext cx="1531544" cy="1114255"/>
      </dsp:txXfrm>
    </dsp:sp>
    <dsp:sp modelId="{49C831E8-F5BE-4DE3-BC70-717F3757C8C4}">
      <dsp:nvSpPr>
        <dsp:cNvPr id="0" name=""/>
        <dsp:cNvSpPr/>
      </dsp:nvSpPr>
      <dsp:spPr>
        <a:xfrm>
          <a:off x="1120684" y="71968"/>
          <a:ext cx="4902473" cy="3921979"/>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DAD7E-C8F0-4D25-9144-F1FE580C49A3}">
      <dsp:nvSpPr>
        <dsp:cNvPr id="0" name=""/>
        <dsp:cNvSpPr/>
      </dsp:nvSpPr>
      <dsp:spPr>
        <a:xfrm>
          <a:off x="160422" y="1743"/>
          <a:ext cx="3567586" cy="891896"/>
        </a:xfrm>
        <a:prstGeom prst="roundRect">
          <a:avLst>
            <a:gd name="adj" fmla="val 10000"/>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Partiendo del estado del Arte se seleccionó  y </a:t>
          </a:r>
          <a:r>
            <a:rPr lang="es-ES" sz="1800" b="1" kern="1200" dirty="0" err="1" smtClean="0">
              <a:solidFill>
                <a:schemeClr val="tx1"/>
              </a:solidFill>
            </a:rPr>
            <a:t>realiz</a:t>
          </a:r>
          <a:r>
            <a:rPr lang="es-EC" sz="1800" b="1" kern="1200" dirty="0" err="1" smtClean="0">
              <a:solidFill>
                <a:schemeClr val="tx1"/>
              </a:solidFill>
            </a:rPr>
            <a:t>ó</a:t>
          </a:r>
          <a:r>
            <a:rPr lang="es-EC" sz="1800" b="1" kern="1200" dirty="0" smtClean="0">
              <a:solidFill>
                <a:schemeClr val="tx1"/>
              </a:solidFill>
            </a:rPr>
            <a:t> el estudio de cada sistema</a:t>
          </a:r>
          <a:endParaRPr lang="es-ES" sz="1800" b="1" kern="1200" dirty="0">
            <a:solidFill>
              <a:schemeClr val="tx1"/>
            </a:solidFill>
          </a:endParaRPr>
        </a:p>
      </dsp:txBody>
      <dsp:txXfrm>
        <a:off x="186545" y="27866"/>
        <a:ext cx="3515340" cy="839650"/>
      </dsp:txXfrm>
    </dsp:sp>
    <dsp:sp modelId="{C2841D4C-6BF6-4357-841B-8623FC148E04}">
      <dsp:nvSpPr>
        <dsp:cNvPr id="0" name=""/>
        <dsp:cNvSpPr/>
      </dsp:nvSpPr>
      <dsp:spPr>
        <a:xfrm rot="5400000">
          <a:off x="1776985" y="915937"/>
          <a:ext cx="334461" cy="4013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1" kern="1200">
            <a:solidFill>
              <a:schemeClr val="tx1"/>
            </a:solidFill>
          </a:endParaRPr>
        </a:p>
      </dsp:txBody>
      <dsp:txXfrm rot="-5400000">
        <a:off x="1823810" y="949383"/>
        <a:ext cx="240811" cy="234123"/>
      </dsp:txXfrm>
    </dsp:sp>
    <dsp:sp modelId="{5CAAE677-9836-4D4F-872D-95AEB1B993F5}">
      <dsp:nvSpPr>
        <dsp:cNvPr id="0" name=""/>
        <dsp:cNvSpPr/>
      </dsp:nvSpPr>
      <dsp:spPr>
        <a:xfrm>
          <a:off x="160422" y="1339588"/>
          <a:ext cx="3567586" cy="891896"/>
        </a:xfrm>
        <a:prstGeom prst="roundRect">
          <a:avLst>
            <a:gd name="adj" fmla="val 10000"/>
          </a:avLst>
        </a:prstGeom>
        <a:solidFill>
          <a:schemeClr val="accent3">
            <a:hueOff val="-4745762"/>
            <a:satOff val="-3118"/>
            <a:lumOff val="-6078"/>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Varias alternativas surgen para dar solución a la misma aplicación</a:t>
          </a:r>
          <a:endParaRPr lang="es-ES" sz="1800" b="1" kern="1200" dirty="0">
            <a:solidFill>
              <a:schemeClr val="tx1"/>
            </a:solidFill>
          </a:endParaRPr>
        </a:p>
      </dsp:txBody>
      <dsp:txXfrm>
        <a:off x="186545" y="1365711"/>
        <a:ext cx="3515340" cy="839650"/>
      </dsp:txXfrm>
    </dsp:sp>
    <dsp:sp modelId="{5C492CDB-0AD1-4B29-A8B0-9F400CE53A8C}">
      <dsp:nvSpPr>
        <dsp:cNvPr id="0" name=""/>
        <dsp:cNvSpPr/>
      </dsp:nvSpPr>
      <dsp:spPr>
        <a:xfrm rot="5400000">
          <a:off x="1776985" y="2253782"/>
          <a:ext cx="334461" cy="401353"/>
        </a:xfrm>
        <a:prstGeom prst="rightArrow">
          <a:avLst>
            <a:gd name="adj1" fmla="val 60000"/>
            <a:gd name="adj2" fmla="val 50000"/>
          </a:avLst>
        </a:prstGeom>
        <a:solidFill>
          <a:schemeClr val="accent3">
            <a:hueOff val="-9491525"/>
            <a:satOff val="-6236"/>
            <a:lumOff val="-1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b="1" kern="1200">
            <a:solidFill>
              <a:schemeClr val="tx1"/>
            </a:solidFill>
          </a:endParaRPr>
        </a:p>
      </dsp:txBody>
      <dsp:txXfrm rot="-5400000">
        <a:off x="1823810" y="2287228"/>
        <a:ext cx="240811" cy="234123"/>
      </dsp:txXfrm>
    </dsp:sp>
    <dsp:sp modelId="{F432D1C8-4C5C-45E4-92C2-8305C5182E34}">
      <dsp:nvSpPr>
        <dsp:cNvPr id="0" name=""/>
        <dsp:cNvSpPr/>
      </dsp:nvSpPr>
      <dsp:spPr>
        <a:xfrm>
          <a:off x="160422" y="2677433"/>
          <a:ext cx="3567586" cy="891896"/>
        </a:xfrm>
        <a:prstGeom prst="roundRect">
          <a:avLst>
            <a:gd name="adj" fmla="val 10000"/>
          </a:avLst>
        </a:prstGeom>
        <a:solidFill>
          <a:schemeClr val="accent3">
            <a:hueOff val="-9491525"/>
            <a:satOff val="-6236"/>
            <a:lumOff val="-12157"/>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La herramienta usada es MATLAB</a:t>
          </a:r>
          <a:endParaRPr lang="es-ES" sz="1800" b="1" kern="1200" dirty="0">
            <a:solidFill>
              <a:schemeClr val="tx1"/>
            </a:solidFill>
          </a:endParaRPr>
        </a:p>
      </dsp:txBody>
      <dsp:txXfrm>
        <a:off x="186545" y="2703556"/>
        <a:ext cx="3515340" cy="8396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C1722-C284-47AE-81A6-242613DE2826}">
      <dsp:nvSpPr>
        <dsp:cNvPr id="0" name=""/>
        <dsp:cNvSpPr/>
      </dsp:nvSpPr>
      <dsp:spPr>
        <a:xfrm>
          <a:off x="3" y="0"/>
          <a:ext cx="7632844" cy="241170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5F046-8107-47D7-AD4B-7CC907776B15}">
      <dsp:nvSpPr>
        <dsp:cNvPr id="0" name=""/>
        <dsp:cNvSpPr/>
      </dsp:nvSpPr>
      <dsp:spPr>
        <a:xfrm>
          <a:off x="3820" y="723510"/>
          <a:ext cx="1837399" cy="964680"/>
        </a:xfrm>
        <a:prstGeom prst="roundRect">
          <a:avLst/>
        </a:prstGeom>
        <a:solidFill>
          <a:schemeClr val="accent5">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smtClean="0">
              <a:solidFill>
                <a:schemeClr val="tx1"/>
              </a:solidFill>
            </a:rPr>
            <a:t>Siendo un trabajo de investigación y desarrollo</a:t>
          </a:r>
          <a:endParaRPr lang="es-ES" sz="1400" b="1" kern="1200" dirty="0">
            <a:solidFill>
              <a:schemeClr val="tx1"/>
            </a:solidFill>
          </a:endParaRPr>
        </a:p>
      </dsp:txBody>
      <dsp:txXfrm>
        <a:off x="50912" y="770602"/>
        <a:ext cx="1743215" cy="870496"/>
      </dsp:txXfrm>
    </dsp:sp>
    <dsp:sp modelId="{137BD456-EDF1-405D-9898-FAF225701344}">
      <dsp:nvSpPr>
        <dsp:cNvPr id="0" name=""/>
        <dsp:cNvSpPr/>
      </dsp:nvSpPr>
      <dsp:spPr>
        <a:xfrm>
          <a:off x="1933089" y="723510"/>
          <a:ext cx="1837399" cy="964680"/>
        </a:xfrm>
        <a:prstGeom prst="roundRect">
          <a:avLst/>
        </a:prstGeom>
        <a:solidFill>
          <a:schemeClr val="accent5">
            <a:hueOff val="-1673522"/>
            <a:satOff val="13698"/>
            <a:lumOff val="-2222"/>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MEDICIÓN, LOS NIVELES DE RUIDO</a:t>
          </a:r>
          <a:endParaRPr lang="es-ES" sz="1400" b="1" kern="1200" dirty="0">
            <a:solidFill>
              <a:schemeClr val="tx1"/>
            </a:solidFill>
          </a:endParaRPr>
        </a:p>
      </dsp:txBody>
      <dsp:txXfrm>
        <a:off x="1980181" y="770602"/>
        <a:ext cx="1743215" cy="870496"/>
      </dsp:txXfrm>
    </dsp:sp>
    <dsp:sp modelId="{C8600E70-134A-4408-99A6-370787F1D58D}">
      <dsp:nvSpPr>
        <dsp:cNvPr id="0" name=""/>
        <dsp:cNvSpPr/>
      </dsp:nvSpPr>
      <dsp:spPr>
        <a:xfrm>
          <a:off x="3862358" y="723510"/>
          <a:ext cx="1837399" cy="964680"/>
        </a:xfrm>
        <a:prstGeom prst="roundRect">
          <a:avLst/>
        </a:prstGeom>
        <a:solidFill>
          <a:schemeClr val="accent5">
            <a:hueOff val="-3347044"/>
            <a:satOff val="27395"/>
            <a:lumOff val="-4444"/>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ESTRUCTURA DEL MEJORAMIENTO DE LA SE</a:t>
          </a:r>
          <a:r>
            <a:rPr lang="es-EC" sz="1400" b="1" kern="1200" dirty="0" smtClean="0">
              <a:solidFill>
                <a:schemeClr val="tx1"/>
              </a:solidFill>
            </a:rPr>
            <a:t>ÑAL Y </a:t>
          </a:r>
          <a:r>
            <a:rPr lang="es-EC" sz="1400" b="1" i="1" kern="1200" dirty="0" smtClean="0">
              <a:solidFill>
                <a:schemeClr val="tx1"/>
              </a:solidFill>
            </a:rPr>
            <a:t>SAF</a:t>
          </a:r>
          <a:endParaRPr lang="es-ES" sz="1400" b="1" i="1" kern="1200" dirty="0">
            <a:solidFill>
              <a:schemeClr val="tx1"/>
            </a:solidFill>
          </a:endParaRPr>
        </a:p>
      </dsp:txBody>
      <dsp:txXfrm>
        <a:off x="3909450" y="770602"/>
        <a:ext cx="1743215" cy="870496"/>
      </dsp:txXfrm>
    </dsp:sp>
    <dsp:sp modelId="{8D9667CD-F3F3-4E56-AA29-1494558228B0}">
      <dsp:nvSpPr>
        <dsp:cNvPr id="0" name=""/>
        <dsp:cNvSpPr/>
      </dsp:nvSpPr>
      <dsp:spPr>
        <a:xfrm>
          <a:off x="5791628" y="723510"/>
          <a:ext cx="1837399" cy="964680"/>
        </a:xfrm>
        <a:prstGeom prst="roundRect">
          <a:avLst/>
        </a:prstGeom>
        <a:solidFill>
          <a:schemeClr val="accent5">
            <a:hueOff val="-5020566"/>
            <a:satOff val="41093"/>
            <a:lumOff val="-6666"/>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TEST CUALITATIVO Y CUANTITATIVO</a:t>
          </a:r>
          <a:endParaRPr lang="es-ES" sz="1400" b="1" kern="1200" dirty="0">
            <a:solidFill>
              <a:schemeClr val="tx1"/>
            </a:solidFill>
          </a:endParaRPr>
        </a:p>
      </dsp:txBody>
      <dsp:txXfrm>
        <a:off x="5838720" y="770602"/>
        <a:ext cx="1743215" cy="870496"/>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54995-FE7E-3F4A-BED2-3DFED2B37D5D}" type="datetimeFigureOut">
              <a:rPr lang="en-US" smtClean="0"/>
              <a:pPr/>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6C606-D101-3346-A92A-3E573DB1E69F}" type="slidenum">
              <a:rPr lang="en-US" smtClean="0"/>
              <a:pPr/>
              <a:t>‹Nº›</a:t>
            </a:fld>
            <a:endParaRPr lang="en-US"/>
          </a:p>
        </p:txBody>
      </p:sp>
    </p:spTree>
    <p:extLst>
      <p:ext uri="{BB962C8B-B14F-4D97-AF65-F5344CB8AC3E}">
        <p14:creationId xmlns:p14="http://schemas.microsoft.com/office/powerpoint/2010/main" val="3330781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1</a:t>
            </a:fld>
            <a:endParaRPr lang="en-US"/>
          </a:p>
        </p:txBody>
      </p:sp>
    </p:spTree>
    <p:extLst>
      <p:ext uri="{BB962C8B-B14F-4D97-AF65-F5344CB8AC3E}">
        <p14:creationId xmlns:p14="http://schemas.microsoft.com/office/powerpoint/2010/main" val="245170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10</a:t>
            </a:fld>
            <a:endParaRPr lang="en-US"/>
          </a:p>
        </p:txBody>
      </p:sp>
    </p:spTree>
    <p:extLst>
      <p:ext uri="{BB962C8B-B14F-4D97-AF65-F5344CB8AC3E}">
        <p14:creationId xmlns:p14="http://schemas.microsoft.com/office/powerpoint/2010/main" val="419385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C" sz="1200" b="0" kern="1200" dirty="0" smtClean="0">
                <a:solidFill>
                  <a:schemeClr val="tx1"/>
                </a:solidFill>
                <a:effectLst/>
                <a:latin typeface="+mn-lt"/>
                <a:ea typeface="+mn-ea"/>
                <a:cs typeface="+mn-cs"/>
              </a:rPr>
              <a:t> </a:t>
            </a:r>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11</a:t>
            </a:fld>
            <a:endParaRPr lang="en-US"/>
          </a:p>
        </p:txBody>
      </p:sp>
    </p:spTree>
    <p:extLst>
      <p:ext uri="{BB962C8B-B14F-4D97-AF65-F5344CB8AC3E}">
        <p14:creationId xmlns:p14="http://schemas.microsoft.com/office/powerpoint/2010/main" val="109335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sz="1200" dirty="0" smtClean="0">
                  <a:solidFill>
                    <a:srgbClr val="000000"/>
                  </a:solidFill>
                  <a:effectLst>
                    <a:outerShdw blurRad="38100" dist="38100" dir="2700000" algn="tl">
                      <a:srgbClr val="000000">
                        <a:alpha val="43137"/>
                      </a:srgbClr>
                    </a:outerShdw>
                  </a:effectLst>
                </a:endParaRPr>
              </a:p>
              <a:p>
                <a:endParaRPr lang="es-EC" dirty="0"/>
              </a:p>
            </p:txBody>
          </p:sp>
        </mc:Choice>
        <mc:Fallback xmlns="">
          <p:sp>
            <p:nvSpPr>
              <p:cNvPr id="3" name="2 Marcador de notas"/>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dirty="0" smtClean="0"/>
                  <a:t>TENGAMOS</a:t>
                </a:r>
                <a:r>
                  <a:rPr lang="es-EC" baseline="0" dirty="0" smtClean="0"/>
                  <a:t> EN CUENTA QUE EXISTE DIFERENCIA ENTRE UN FILTRO DIGITAL Y UN FILTRO ADAPTATIVO, </a:t>
                </a:r>
                <a:r>
                  <a:rPr lang="es-EC" sz="1200" kern="1200" dirty="0" smtClean="0">
                    <a:solidFill>
                      <a:schemeClr val="tx1"/>
                    </a:solidFill>
                    <a:effectLst/>
                    <a:latin typeface="+mn-lt"/>
                    <a:ea typeface="+mn-ea"/>
                    <a:cs typeface="+mn-cs"/>
                  </a:rPr>
                  <a:t>los filtros digitales, tienen coeficientes invariantes en el tiempo, mientras que, los filtros adaptativos varía sus coeficientes de acuerdo al algoritmo implementado, convirtiéndose en un filtro digital con coeficientes adaptable. El simple hecho de no ser invariante en el tiempo, hace que su estudio sea más complejo, en consecuencia, por tener características que dependen de la señal de entrada, un filtro adaptativo es un filtro no lineal.</a:t>
                </a:r>
                <a:r>
                  <a:rPr lang="es-EC" sz="1200" b="1" kern="1200" dirty="0" smtClean="0">
                    <a:solidFill>
                      <a:schemeClr val="tx1"/>
                    </a:solidFill>
                    <a:effectLst/>
                    <a:latin typeface="+mn-lt"/>
                    <a:ea typeface="+mn-ea"/>
                    <a:cs typeface="+mn-cs"/>
                  </a:rPr>
                  <a:t> POR ELLO EL</a:t>
                </a:r>
                <a:r>
                  <a:rPr lang="es-EC" sz="1200" b="1" kern="1200" baseline="0" dirty="0" smtClean="0">
                    <a:solidFill>
                      <a:schemeClr val="tx1"/>
                    </a:solidFill>
                    <a:effectLst/>
                    <a:latin typeface="+mn-lt"/>
                    <a:ea typeface="+mn-ea"/>
                    <a:cs typeface="+mn-cs"/>
                  </a:rPr>
                  <a:t> FILTRADO ADAPTATIVO </a:t>
                </a:r>
                <a:r>
                  <a:rPr lang="es-ES" sz="1200" dirty="0" smtClean="0">
                    <a:solidFill>
                      <a:srgbClr val="000000"/>
                    </a:solidFill>
                    <a:effectLst>
                      <a:outerShdw blurRad="38100" dist="38100" dir="2700000" algn="tl">
                        <a:srgbClr val="000000">
                          <a:alpha val="43137"/>
                        </a:srgbClr>
                      </a:outerShdw>
                    </a:effectLst>
                  </a:rPr>
                  <a:t>Crean algoritmos </a:t>
                </a:r>
                <a:r>
                  <a:rPr lang="es-ES" sz="1200" dirty="0" err="1" smtClean="0">
                    <a:solidFill>
                      <a:srgbClr val="000000"/>
                    </a:solidFill>
                    <a:effectLst>
                      <a:outerShdw blurRad="38100" dist="38100" dir="2700000" algn="tl">
                        <a:srgbClr val="000000">
                          <a:alpha val="43137"/>
                        </a:srgbClr>
                      </a:outerShdw>
                    </a:effectLst>
                  </a:rPr>
                  <a:t>matem</a:t>
                </a:r>
                <a:r>
                  <a:rPr lang="es-EC" sz="1200" dirty="0" smtClean="0">
                    <a:solidFill>
                      <a:srgbClr val="000000"/>
                    </a:solidFill>
                    <a:effectLst>
                      <a:outerShdw blurRad="38100" dist="38100" dir="2700000" algn="tl">
                        <a:srgbClr val="000000">
                          <a:alpha val="43137"/>
                        </a:srgbClr>
                      </a:outerShdw>
                    </a:effectLst>
                  </a:rPr>
                  <a:t>áticos mediante programación que pueden ingresar a un DPS, FPGA o VLSI, su </a:t>
                </a:r>
                <a:r>
                  <a:rPr lang="es-EC" sz="1200" dirty="0" err="1" smtClean="0">
                    <a:solidFill>
                      <a:srgbClr val="000000"/>
                    </a:solidFill>
                    <a:effectLst>
                      <a:outerShdw blurRad="38100" dist="38100" dir="2700000" algn="tl">
                        <a:srgbClr val="000000">
                          <a:alpha val="43137"/>
                        </a:srgbClr>
                      </a:outerShdw>
                    </a:effectLst>
                  </a:rPr>
                  <a:t>implementacion</a:t>
                </a:r>
                <a:r>
                  <a:rPr lang="es-EC" sz="1200" dirty="0" smtClean="0">
                    <a:solidFill>
                      <a:srgbClr val="000000"/>
                    </a:solidFill>
                    <a:effectLst>
                      <a:outerShdw blurRad="38100" dist="38100" dir="2700000" algn="tl">
                        <a:srgbClr val="000000">
                          <a:alpha val="43137"/>
                        </a:srgbClr>
                      </a:outerShdw>
                    </a:effectLst>
                  </a:rPr>
                  <a:t> en un medio </a:t>
                </a:r>
                <a:r>
                  <a:rPr lang="es-EC" sz="1200" dirty="0" err="1" smtClean="0">
                    <a:solidFill>
                      <a:srgbClr val="000000"/>
                    </a:solidFill>
                    <a:effectLst>
                      <a:outerShdw blurRad="38100" dist="38100" dir="2700000" algn="tl">
                        <a:srgbClr val="000000">
                          <a:alpha val="43137"/>
                        </a:srgbClr>
                      </a:outerShdw>
                    </a:effectLst>
                  </a:rPr>
                  <a:t>fisico</a:t>
                </a:r>
                <a:r>
                  <a:rPr lang="es-EC" sz="1200" dirty="0" smtClean="0">
                    <a:solidFill>
                      <a:srgbClr val="000000"/>
                    </a:solidFill>
                    <a:effectLst>
                      <a:outerShdw blurRad="38100" dist="38100" dir="2700000" algn="tl">
                        <a:srgbClr val="000000">
                          <a:alpha val="43137"/>
                        </a:srgbClr>
                      </a:outerShdw>
                    </a:effectLst>
                  </a:rPr>
                  <a:t> </a:t>
                </a:r>
                <a:r>
                  <a:rPr lang="es-EC" sz="1200" dirty="0" err="1" smtClean="0">
                    <a:solidFill>
                      <a:srgbClr val="000000"/>
                    </a:solidFill>
                    <a:effectLst>
                      <a:outerShdw blurRad="38100" dist="38100" dir="2700000" algn="tl">
                        <a:srgbClr val="000000">
                          <a:alpha val="43137"/>
                        </a:srgbClr>
                      </a:outerShdw>
                    </a:effectLst>
                  </a:rPr>
                  <a:t>dependera</a:t>
                </a:r>
                <a:r>
                  <a:rPr lang="es-EC" sz="1200" dirty="0" smtClean="0">
                    <a:solidFill>
                      <a:srgbClr val="000000"/>
                    </a:solidFill>
                    <a:effectLst>
                      <a:outerShdw blurRad="38100" dist="38100" dir="2700000" algn="tl">
                        <a:srgbClr val="000000">
                          <a:alpha val="43137"/>
                        </a:srgbClr>
                      </a:outerShdw>
                    </a:effectLst>
                  </a:rPr>
                  <a:t> de la aplicación</a:t>
                </a:r>
                <a:r>
                  <a:rPr lang="es-EC" sz="1200" baseline="0" dirty="0" smtClean="0">
                    <a:solidFill>
                      <a:srgbClr val="000000"/>
                    </a:solidFill>
                    <a:effectLst>
                      <a:outerShdw blurRad="38100" dist="38100" dir="2700000" algn="tl">
                        <a:srgbClr val="000000">
                          <a:alpha val="43137"/>
                        </a:srgbClr>
                      </a:outerShdw>
                    </a:effectLst>
                  </a:rPr>
                  <a:t> pretendida y de lo que se requiera COMO SE VISUALIZA EN LA FIGURA  EL FILTRADO ADAPTATIVO </a:t>
                </a:r>
                <a:r>
                  <a:rPr lang="es-EC" sz="1200" kern="1200" dirty="0" smtClean="0">
                    <a:solidFill>
                      <a:schemeClr val="tx1"/>
                    </a:solidFill>
                    <a:effectLst/>
                    <a:latin typeface="+mn-lt"/>
                    <a:ea typeface="+mn-ea"/>
                    <a:cs typeface="+mn-cs"/>
                  </a:rPr>
                  <a:t>Está formado por dos bloques funcionales básicos: Un filtro digital para el filtrado deseado y un algoritmo adaptativo que ajusta los </a:t>
                </a:r>
                <a:r>
                  <a:rPr lang="es-EC" sz="1200" i="1" kern="1200" dirty="0" err="1">
                    <a:solidFill>
                      <a:schemeClr val="tx1"/>
                    </a:solidFill>
                    <a:effectLst/>
                    <a:latin typeface="+mn-lt"/>
                    <a:ea typeface="+mn-ea"/>
                    <a:cs typeface="+mn-cs"/>
                  </a:rPr>
                  <a:t>weight</a:t>
                </a:r>
                <a:r>
                  <a:rPr lang="es-EC" sz="1200" kern="1200" dirty="0">
                    <a:solidFill>
                      <a:schemeClr val="tx1"/>
                    </a:solidFill>
                    <a:effectLst/>
                    <a:latin typeface="+mn-lt"/>
                    <a:ea typeface="+mn-ea"/>
                    <a:cs typeface="+mn-cs"/>
                  </a:rPr>
                  <a:t> (o también llamados pesos) del filtro. El filtro digital calcula señal de salida </a:t>
                </a:r>
                <a:r>
                  <a:rPr lang="es-EC" sz="1200" b="1" i="0" kern="1200">
                    <a:solidFill>
                      <a:schemeClr val="tx1"/>
                    </a:solidFill>
                    <a:effectLst/>
                    <a:latin typeface="+mn-lt"/>
                    <a:ea typeface="+mn-ea"/>
                    <a:cs typeface="+mn-cs"/>
                  </a:rPr>
                  <a:t>𝒚(𝒌)</a:t>
                </a:r>
                <a:r>
                  <a:rPr lang="es-EC" sz="1200" kern="1200" dirty="0">
                    <a:solidFill>
                      <a:schemeClr val="tx1"/>
                    </a:solidFill>
                    <a:effectLst/>
                    <a:latin typeface="+mn-lt"/>
                    <a:ea typeface="+mn-ea"/>
                    <a:cs typeface="+mn-cs"/>
                  </a:rPr>
                  <a:t> en respuesta a la señal de entrada </a:t>
                </a:r>
                <a:r>
                  <a:rPr lang="es-EC" sz="1200" b="1" i="0" kern="1200">
                    <a:solidFill>
                      <a:schemeClr val="tx1"/>
                    </a:solidFill>
                    <a:effectLst/>
                    <a:latin typeface="+mn-lt"/>
                    <a:ea typeface="+mn-ea"/>
                    <a:cs typeface="+mn-cs"/>
                  </a:rPr>
                  <a:t>𝒙(𝒌)</a:t>
                </a:r>
                <a:r>
                  <a:rPr lang="es-EC" sz="1200" kern="1200" dirty="0">
                    <a:solidFill>
                      <a:schemeClr val="tx1"/>
                    </a:solidFill>
                    <a:effectLst/>
                    <a:latin typeface="+mn-lt"/>
                    <a:ea typeface="+mn-ea"/>
                    <a:cs typeface="+mn-cs"/>
                  </a:rPr>
                  <a:t>, del cual genera una señal de error </a:t>
                </a:r>
                <a:r>
                  <a:rPr lang="es-EC" sz="1200" b="1" i="0" kern="1200">
                    <a:solidFill>
                      <a:schemeClr val="tx1"/>
                    </a:solidFill>
                    <a:effectLst/>
                    <a:latin typeface="+mn-lt"/>
                    <a:ea typeface="+mn-ea"/>
                    <a:cs typeface="+mn-cs"/>
                  </a:rPr>
                  <a:t>𝒆(𝒌)</a:t>
                </a:r>
                <a:r>
                  <a:rPr lang="es-EC" sz="1200" kern="1200" dirty="0">
                    <a:solidFill>
                      <a:schemeClr val="tx1"/>
                    </a:solidFill>
                    <a:effectLst/>
                    <a:latin typeface="+mn-lt"/>
                    <a:ea typeface="+mn-ea"/>
                    <a:cs typeface="+mn-cs"/>
                  </a:rPr>
                  <a:t> mediante la diferencia entre la señal deseada o señal de referencia </a:t>
                </a:r>
                <a:r>
                  <a:rPr lang="es-EC" sz="1200" b="1" i="0" kern="1200">
                    <a:solidFill>
                      <a:schemeClr val="tx1"/>
                    </a:solidFill>
                    <a:effectLst/>
                    <a:latin typeface="+mn-lt"/>
                    <a:ea typeface="+mn-ea"/>
                    <a:cs typeface="+mn-cs"/>
                  </a:rPr>
                  <a:t>𝒅(𝒌)</a:t>
                </a:r>
                <a:r>
                  <a:rPr lang="es-EC" sz="1200" kern="1200" dirty="0">
                    <a:solidFill>
                      <a:schemeClr val="tx1"/>
                    </a:solidFill>
                    <a:effectLst/>
                    <a:latin typeface="+mn-lt"/>
                    <a:ea typeface="+mn-ea"/>
                    <a:cs typeface="+mn-cs"/>
                  </a:rPr>
                  <a:t> y la señal de salida </a:t>
                </a:r>
                <a:r>
                  <a:rPr lang="es-EC" sz="1200" b="1" i="0" kern="1200">
                    <a:solidFill>
                      <a:schemeClr val="tx1"/>
                    </a:solidFill>
                    <a:effectLst/>
                    <a:latin typeface="+mn-lt"/>
                    <a:ea typeface="+mn-ea"/>
                    <a:cs typeface="+mn-cs"/>
                  </a:rPr>
                  <a:t>𝒚(𝒌)</a:t>
                </a:r>
                <a:r>
                  <a:rPr lang="es-EC" sz="1200" kern="1200" dirty="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SE DEBE TOMAR EN CUENTA PARA LA SELECCIÓN DEL SISTEMA ADAPTATIVO </a:t>
                </a:r>
                <a:r>
                  <a:rPr lang="en-US" sz="1200" dirty="0" err="1" smtClean="0">
                    <a:solidFill>
                      <a:srgbClr val="000000"/>
                    </a:solidFill>
                    <a:effectLst>
                      <a:outerShdw blurRad="38100" dist="38100" dir="2700000" algn="tl">
                        <a:srgbClr val="000000">
                          <a:alpha val="43137"/>
                        </a:srgbClr>
                      </a:outerShdw>
                    </a:effectLst>
                  </a:rPr>
                  <a:t>Velocidad</a:t>
                </a:r>
                <a:r>
                  <a:rPr lang="en-US" sz="1200" dirty="0" smtClean="0">
                    <a:solidFill>
                      <a:srgbClr val="000000"/>
                    </a:solidFill>
                    <a:effectLst>
                      <a:outerShdw blurRad="38100" dist="38100" dir="2700000" algn="tl">
                        <a:srgbClr val="000000">
                          <a:alpha val="43137"/>
                        </a:srgbClr>
                      </a:outerShdw>
                    </a:effectLst>
                  </a:rPr>
                  <a:t> de </a:t>
                </a:r>
                <a:r>
                  <a:rPr lang="en-US" sz="1200" dirty="0" err="1" smtClean="0">
                    <a:solidFill>
                      <a:srgbClr val="000000"/>
                    </a:solidFill>
                    <a:effectLst>
                      <a:outerShdw blurRad="38100" dist="38100" dir="2700000" algn="tl">
                        <a:srgbClr val="000000">
                          <a:alpha val="43137"/>
                        </a:srgbClr>
                      </a:outerShdw>
                    </a:effectLst>
                  </a:rPr>
                  <a:t>convergencia</a:t>
                </a:r>
                <a:r>
                  <a:rPr lang="en-US" sz="1200" dirty="0" smtClean="0">
                    <a:solidFill>
                      <a:srgbClr val="000000"/>
                    </a:solidFill>
                    <a:effectLst>
                      <a:outerShdw blurRad="38100" dist="38100" dir="2700000" algn="tl">
                        <a:srgbClr val="000000">
                          <a:alpha val="43137"/>
                        </a:srgbClr>
                      </a:outerShdw>
                    </a:effectLst>
                  </a:rPr>
                  <a:t> (</a:t>
                </a:r>
                <a:r>
                  <a:rPr lang="es-EC" sz="1200" kern="1200" dirty="0" smtClean="0">
                    <a:solidFill>
                      <a:schemeClr val="tx1"/>
                    </a:solidFill>
                    <a:effectLst/>
                    <a:latin typeface="+mn-lt"/>
                    <a:ea typeface="+mn-ea"/>
                    <a:cs typeface="+mn-cs"/>
                  </a:rPr>
                  <a:t>está definida como el número de interacciones necesarias para que el algoritmo, ante señales estacionarias, se aproxime lo suficiente a la solución óptima de Wiener. Cuanto mayor la velocidad de convergencia, el algoritmo más rápidamente se adaptará a un ambiente estacionario de característica desconocida.</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robustez</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estructura</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adaptativa</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complejidad</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num</a:t>
                </a:r>
                <a:r>
                  <a:rPr lang="es-EC" sz="1200" dirty="0" smtClean="0">
                    <a:solidFill>
                      <a:srgbClr val="000000"/>
                    </a:solidFill>
                    <a:effectLst>
                      <a:outerShdw blurRad="38100" dist="38100" dir="2700000" algn="tl">
                        <a:srgbClr val="000000">
                          <a:alpha val="43137"/>
                        </a:srgbClr>
                      </a:outerShdw>
                    </a:effectLst>
                  </a:rPr>
                  <a:t>é</a:t>
                </a:r>
                <a:r>
                  <a:rPr lang="en-US" sz="1200" dirty="0" err="1" smtClean="0">
                    <a:solidFill>
                      <a:srgbClr val="000000"/>
                    </a:solidFill>
                    <a:effectLst>
                      <a:outerShdw blurRad="38100" dist="38100" dir="2700000" algn="tl">
                        <a:srgbClr val="000000">
                          <a:alpha val="43137"/>
                        </a:srgbClr>
                      </a:outerShdw>
                    </a:effectLst>
                  </a:rPr>
                  <a:t>rica</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algoritmo</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adaptativo</a:t>
                </a:r>
                <a:r>
                  <a:rPr lang="en-US" sz="1200" dirty="0" smtClean="0">
                    <a:solidFill>
                      <a:srgbClr val="000000"/>
                    </a:solidFill>
                    <a:effectLst>
                      <a:outerShdw blurRad="38100" dist="38100" dir="2700000" algn="tl">
                        <a:srgbClr val="000000">
                          <a:alpha val="43137"/>
                        </a:srgbClr>
                      </a:outerShdw>
                    </a:effectLst>
                  </a:rPr>
                  <a:t> (</a:t>
                </a:r>
                <a:r>
                  <a:rPr lang="es-EC" sz="1200" b="0" kern="1200" dirty="0" smtClean="0">
                    <a:solidFill>
                      <a:schemeClr val="tx1"/>
                    </a:solidFill>
                    <a:effectLst/>
                    <a:latin typeface="+mn-lt"/>
                    <a:ea typeface="+mn-ea"/>
                    <a:cs typeface="+mn-cs"/>
                  </a:rPr>
                  <a:t>se refiere al número de operaciones que se deben efectuar para completar una interacción del algoritmo</a:t>
                </a:r>
                <a:r>
                  <a:rPr lang="en-US" sz="1200" dirty="0" smtClean="0">
                    <a:solidFill>
                      <a:srgbClr val="000000"/>
                    </a:solidFill>
                    <a:effectLst>
                      <a:outerShdw blurRad="38100" dist="38100" dir="2700000" algn="tl">
                        <a:srgbClr val="000000">
                          <a:alpha val="43137"/>
                        </a:srgbClr>
                      </a:outerShdw>
                    </a:effectLst>
                  </a:rPr>
                  <a:t>) </a:t>
                </a:r>
                <a:r>
                  <a:rPr lang="es-EC" sz="1200" kern="1200" dirty="0" smtClean="0">
                    <a:solidFill>
                      <a:schemeClr val="tx1"/>
                    </a:solidFill>
                    <a:effectLst/>
                    <a:latin typeface="+mn-lt"/>
                    <a:ea typeface="+mn-ea"/>
                    <a:cs typeface="+mn-cs"/>
                  </a:rPr>
                  <a:t>VARIAS APLICACIONES SON POSIBLES USANDO FILTROS ADAPTATIVOS, DICHAS APLICACIONES PUEDEN SER REALIZADAS, USANDO DIFERENTES ESTRUCTURAS, DIFERENCIANDO UNA ESTRUCTURA DE OTRA EN LA CALIDAD DE RESPUESTA, COSTO COMPUTACIONAL Y EL RENDIMIENTO. </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ALGORITMOS ADAPTATIVOS SON</a:t>
                </a:r>
                <a:r>
                  <a:rPr lang="es-EC" sz="1200" kern="1200" baseline="0" dirty="0" smtClean="0">
                    <a:solidFill>
                      <a:schemeClr val="tx1"/>
                    </a:solidFill>
                    <a:effectLst/>
                    <a:latin typeface="+mn-lt"/>
                    <a:ea typeface="+mn-ea"/>
                    <a:cs typeface="+mn-cs"/>
                  </a:rPr>
                  <a:t> USADOS </a:t>
                </a:r>
                <a:r>
                  <a:rPr lang="es-EC" sz="1200" kern="1200" dirty="0" smtClean="0">
                    <a:solidFill>
                      <a:schemeClr val="tx1"/>
                    </a:solidFill>
                    <a:effectLst/>
                    <a:latin typeface="+mn-lt"/>
                    <a:ea typeface="+mn-ea"/>
                    <a:cs typeface="+mn-cs"/>
                  </a:rPr>
                  <a:t>como procedimientos para ajustar los coeficientes del filtrado adaptativo (o también llamados pesos), a fin de, mejorar la calidad de rendimiento del sistema. Se puede usar varios algoritmos para un mismo sistema; sin embargo, su desempeño dependerá del tipo de algoritmo y del sistema, en otras palabras, un algoritmo puede responder de manera eficiente para un sistema e ineficiente para otro. SE DIVIDEN EN </a:t>
                </a:r>
                <a:r>
                  <a:rPr lang="en-US" sz="1200" dirty="0" err="1" smtClean="0">
                    <a:solidFill>
                      <a:srgbClr val="000000"/>
                    </a:solidFill>
                    <a:effectLst>
                      <a:outerShdw blurRad="38100" dist="38100" dir="2700000" algn="tl">
                        <a:srgbClr val="000000">
                          <a:alpha val="43137"/>
                        </a:srgbClr>
                      </a:outerShdw>
                    </a:effectLst>
                  </a:rPr>
                  <a:t>Algoritmo</a:t>
                </a:r>
                <a:r>
                  <a:rPr lang="en-US" sz="1200" dirty="0" smtClean="0">
                    <a:solidFill>
                      <a:srgbClr val="000000"/>
                    </a:solidFill>
                    <a:effectLst>
                      <a:outerShdw blurRad="38100" dist="38100" dir="2700000" algn="tl">
                        <a:srgbClr val="000000">
                          <a:alpha val="43137"/>
                        </a:srgbClr>
                      </a:outerShdw>
                    </a:effectLst>
                  </a:rPr>
                  <a:t> de </a:t>
                </a:r>
                <a:r>
                  <a:rPr lang="en-US" sz="1200" dirty="0" err="1" smtClean="0">
                    <a:solidFill>
                      <a:srgbClr val="000000"/>
                    </a:solidFill>
                    <a:effectLst>
                      <a:outerShdw blurRad="38100" dist="38100" dir="2700000" algn="tl">
                        <a:srgbClr val="000000">
                          <a:alpha val="43137"/>
                        </a:srgbClr>
                      </a:outerShdw>
                    </a:effectLst>
                  </a:rPr>
                  <a:t>gradiente</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estoc</a:t>
                </a:r>
                <a:r>
                  <a:rPr lang="es-EC" sz="1200" dirty="0" smtClean="0">
                    <a:solidFill>
                      <a:srgbClr val="000000"/>
                    </a:solidFill>
                    <a:effectLst>
                      <a:outerShdw blurRad="38100" dist="38100" dir="2700000" algn="tl">
                        <a:srgbClr val="000000">
                          <a:alpha val="43137"/>
                        </a:srgbClr>
                      </a:outerShdw>
                    </a:effectLst>
                  </a:rPr>
                  <a:t>á</a:t>
                </a:r>
                <a:r>
                  <a:rPr lang="en-US" sz="1200" dirty="0" err="1" smtClean="0">
                    <a:solidFill>
                      <a:srgbClr val="000000"/>
                    </a:solidFill>
                    <a:effectLst>
                      <a:outerShdw blurRad="38100" dist="38100" dir="2700000" algn="tl">
                        <a:srgbClr val="000000">
                          <a:alpha val="43137"/>
                        </a:srgbClr>
                      </a:outerShdw>
                    </a:effectLst>
                  </a:rPr>
                  <a:t>stico</a:t>
                </a:r>
                <a:r>
                  <a:rPr lang="en-US" sz="1200" dirty="0" smtClean="0">
                    <a:solidFill>
                      <a:srgbClr val="000000"/>
                    </a:solidFill>
                    <a:effectLst>
                      <a:outerShdw blurRad="38100" dist="38100" dir="2700000" algn="tl">
                        <a:srgbClr val="000000">
                          <a:alpha val="43137"/>
                        </a:srgbClr>
                      </a:outerShdw>
                    </a:effectLst>
                  </a:rPr>
                  <a:t> y </a:t>
                </a:r>
                <a:r>
                  <a:rPr lang="en-US" sz="1200" dirty="0" err="1" smtClean="0">
                    <a:solidFill>
                      <a:srgbClr val="000000"/>
                    </a:solidFill>
                    <a:effectLst>
                      <a:outerShdw blurRad="38100" dist="38100" dir="2700000" algn="tl">
                        <a:srgbClr val="000000">
                          <a:alpha val="43137"/>
                        </a:srgbClr>
                      </a:outerShdw>
                    </a:effectLst>
                  </a:rPr>
                  <a:t>algoritmo</a:t>
                </a:r>
                <a:r>
                  <a:rPr lang="en-US" sz="1200" dirty="0" smtClean="0">
                    <a:solidFill>
                      <a:srgbClr val="000000"/>
                    </a:solidFill>
                    <a:effectLst>
                      <a:outerShdw blurRad="38100" dist="38100" dir="2700000" algn="tl">
                        <a:srgbClr val="000000">
                          <a:alpha val="43137"/>
                        </a:srgbClr>
                      </a:outerShdw>
                    </a:effectLst>
                  </a:rPr>
                  <a:t> de </a:t>
                </a:r>
                <a:r>
                  <a:rPr lang="es-EC" sz="1200" dirty="0" smtClean="0">
                    <a:solidFill>
                      <a:srgbClr val="000000"/>
                    </a:solidFill>
                    <a:effectLst>
                      <a:outerShdw blurRad="38100" dist="38100" dir="2700000" algn="tl">
                        <a:srgbClr val="000000">
                          <a:alpha val="43137"/>
                        </a:srgbClr>
                      </a:outerShdw>
                    </a:effectLst>
                  </a:rPr>
                  <a:t>mínimos</a:t>
                </a:r>
                <a:r>
                  <a:rPr lang="en-US" sz="1200" dirty="0" smtClean="0">
                    <a:solidFill>
                      <a:srgbClr val="000000"/>
                    </a:solidFill>
                    <a:effectLst>
                      <a:outerShdw blurRad="38100" dist="38100" dir="2700000" algn="tl">
                        <a:srgbClr val="000000">
                          <a:alpha val="43137"/>
                        </a:srgbClr>
                      </a:outerShdw>
                    </a:effectLst>
                  </a:rPr>
                  <a:t> </a:t>
                </a:r>
                <a:r>
                  <a:rPr lang="en-US" sz="1200" dirty="0" err="1" smtClean="0">
                    <a:solidFill>
                      <a:srgbClr val="000000"/>
                    </a:solidFill>
                    <a:effectLst>
                      <a:outerShdw blurRad="38100" dist="38100" dir="2700000" algn="tl">
                        <a:srgbClr val="000000">
                          <a:alpha val="43137"/>
                        </a:srgbClr>
                      </a:outerShdw>
                    </a:effectLst>
                  </a:rPr>
                  <a:t>cuadrados</a:t>
                </a:r>
                <a:r>
                  <a:rPr lang="en-US" sz="1200" dirty="0" smtClean="0">
                    <a:solidFill>
                      <a:srgbClr val="000000"/>
                    </a:solidFill>
                    <a:effectLst>
                      <a:outerShdw blurRad="38100" dist="38100" dir="2700000" algn="tl">
                        <a:srgbClr val="000000">
                          <a:alpha val="43137"/>
                        </a:srgbClr>
                      </a:outerShdw>
                    </a:effectLst>
                  </a:rPr>
                  <a:t>, </a:t>
                </a:r>
                <a:r>
                  <a:rPr lang="es-EC" sz="1200" kern="1200" dirty="0" smtClean="0">
                    <a:solidFill>
                      <a:schemeClr val="tx1"/>
                    </a:solidFill>
                    <a:effectLst/>
                    <a:latin typeface="+mn-lt"/>
                    <a:ea typeface="+mn-ea"/>
                    <a:cs typeface="+mn-cs"/>
                  </a:rPr>
                  <a:t>El algoritmo de gradiente estocástico, está basado en el filtro de Wiener, cuya ventaja principal, es la reducción de la complejidad computacional. Unos ejemplos de algoritmos de gradiente estocástico, son los filtros transversales LMS  Y minimizan la suma de los cuadrados de los errores parciales. Una ventaja de estos algoritmos, es que tiene mayor velocidad de convergencia con respecto a los algoritmos de gradiente estocástico; sin embargo, presentan mayor exigencia computacional y problemas de estabilidad. Unos ejemplos de mínimos cuadrados son: Función de coste; Mínimos cuadrados ponderados, métodos bloque; LS (</a:t>
                </a:r>
                <a:r>
                  <a:rPr lang="es-EC" sz="1200" i="1" kern="1200" dirty="0" err="1" smtClean="0">
                    <a:solidFill>
                      <a:schemeClr val="tx1"/>
                    </a:solidFill>
                    <a:effectLst/>
                    <a:latin typeface="+mn-lt"/>
                    <a:ea typeface="+mn-ea"/>
                    <a:cs typeface="+mn-cs"/>
                  </a:rPr>
                  <a:t>Least</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Squares</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y métodos recursivos RLS (</a:t>
                </a:r>
                <a:r>
                  <a:rPr lang="es-EC" sz="1200" i="1" kern="1200" dirty="0" err="1" smtClean="0">
                    <a:solidFill>
                      <a:schemeClr val="tx1"/>
                    </a:solidFill>
                    <a:effectLst/>
                    <a:latin typeface="+mn-lt"/>
                    <a:ea typeface="+mn-ea"/>
                    <a:cs typeface="+mn-cs"/>
                  </a:rPr>
                  <a:t>Recursive</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Least</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Square</a:t>
                </a:r>
                <a:r>
                  <a:rPr lang="es-EC" sz="1200" kern="1200" dirty="0" smtClean="0">
                    <a:solidFill>
                      <a:schemeClr val="tx1"/>
                    </a:solidFill>
                    <a:effectLst/>
                    <a:latin typeface="+mn-lt"/>
                    <a:ea typeface="+mn-ea"/>
                    <a:cs typeface="+mn-cs"/>
                  </a:rPr>
                  <a:t> – Mínimos Cuadrados Recursivo</a:t>
                </a:r>
                <a:r>
                  <a:rPr lang="es-EC" sz="1200" i="1" kern="1200" dirty="0" smtClean="0">
                    <a:solidFill>
                      <a:schemeClr val="tx1"/>
                    </a:solidFill>
                    <a:effectLst/>
                    <a:latin typeface="+mn-lt"/>
                    <a:ea typeface="+mn-ea"/>
                    <a:cs typeface="+mn-cs"/>
                  </a:rPr>
                  <a:t>)</a:t>
                </a:r>
                <a:r>
                  <a:rPr lang="es-EC" sz="1200" kern="1200" dirty="0" smtClean="0">
                    <a:solidFill>
                      <a:schemeClr val="tx1"/>
                    </a:solidFill>
                    <a:effectLst/>
                    <a:latin typeface="+mn-lt"/>
                    <a:ea typeface="+mn-ea"/>
                    <a:cs typeface="+mn-cs"/>
                  </a:rPr>
                  <a:t>.</a:t>
                </a:r>
                <a:endParaRPr lang="es-ES" sz="1200" dirty="0" smtClean="0">
                  <a:solidFill>
                    <a:srgbClr val="000000"/>
                  </a:solidFill>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dirty="0" smtClean="0">
                  <a:solidFill>
                    <a:srgbClr val="000000"/>
                  </a:solidFill>
                  <a:effectLst>
                    <a:outerShdw blurRad="38100" dist="38100" dir="2700000" algn="tl">
                      <a:srgbClr val="000000">
                        <a:alpha val="43137"/>
                      </a:srgbClr>
                    </a:outerShdw>
                  </a:effectLst>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12</a:t>
            </a:fld>
            <a:endParaRPr lang="en-US"/>
          </a:p>
        </p:txBody>
      </p:sp>
    </p:spTree>
    <p:extLst>
      <p:ext uri="{BB962C8B-B14F-4D97-AF65-F5344CB8AC3E}">
        <p14:creationId xmlns:p14="http://schemas.microsoft.com/office/powerpoint/2010/main" val="336965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13</a:t>
            </a:fld>
            <a:endParaRPr lang="en-US"/>
          </a:p>
        </p:txBody>
      </p:sp>
    </p:spTree>
    <p:extLst>
      <p:ext uri="{BB962C8B-B14F-4D97-AF65-F5344CB8AC3E}">
        <p14:creationId xmlns:p14="http://schemas.microsoft.com/office/powerpoint/2010/main" val="7087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outerShdw blurRad="38100" dist="38100" dir="2700000" algn="tl">
                  <a:srgbClr val="000000">
                    <a:alpha val="43137"/>
                  </a:srgbClr>
                </a:outerShdw>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dirty="0" smtClean="0">
              <a:solidFill>
                <a:srgbClr val="000000"/>
              </a:solidFill>
              <a:effectLst>
                <a:outerShdw blurRad="38100" dist="38100" dir="2700000" algn="tl">
                  <a:srgbClr val="000000">
                    <a:alpha val="43137"/>
                  </a:srgbClr>
                </a:outerShdw>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dirty="0" smtClean="0">
              <a:solidFill>
                <a:srgbClr val="000000"/>
              </a:solidFill>
              <a:effectLst>
                <a:outerShdw blurRad="38100" dist="38100" dir="2700000" algn="tl">
                  <a:srgbClr val="000000">
                    <a:alpha val="43137"/>
                  </a:srgbClr>
                </a:outerShdw>
              </a:effectLst>
            </a:endParaRPr>
          </a:p>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14</a:t>
            </a:fld>
            <a:endParaRPr lang="en-US"/>
          </a:p>
        </p:txBody>
      </p:sp>
    </p:spTree>
    <p:extLst>
      <p:ext uri="{BB962C8B-B14F-4D97-AF65-F5344CB8AC3E}">
        <p14:creationId xmlns:p14="http://schemas.microsoft.com/office/powerpoint/2010/main" val="719946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dirty="0"/>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dirty="0" smtClean="0"/>
                  <a:t>EL PROCESO DE FILTRADO SE LO PUEDE VISUALIZAR EN LA FIGURA DONDE </a:t>
                </a:r>
                <a:r>
                  <a:rPr lang="es-EC" sz="1200" kern="1200" dirty="0" smtClean="0">
                    <a:solidFill>
                      <a:schemeClr val="tx1"/>
                    </a:solidFill>
                    <a:effectLst/>
                    <a:latin typeface="+mn-lt"/>
                    <a:ea typeface="+mn-ea"/>
                    <a:cs typeface="+mn-cs"/>
                  </a:rPr>
                  <a:t>Toda estructura </a:t>
                </a:r>
                <a:r>
                  <a:rPr lang="es-EC" sz="1200" kern="1200" dirty="0" err="1" smtClean="0">
                    <a:solidFill>
                      <a:schemeClr val="tx1"/>
                    </a:solidFill>
                    <a:effectLst/>
                    <a:latin typeface="+mn-lt"/>
                    <a:ea typeface="+mn-ea"/>
                    <a:cs typeface="+mn-cs"/>
                  </a:rPr>
                  <a:t>SAFs</a:t>
                </a:r>
                <a:r>
                  <a:rPr lang="es-EC" sz="1200" kern="1200" dirty="0" smtClean="0">
                    <a:solidFill>
                      <a:schemeClr val="tx1"/>
                    </a:solidFill>
                    <a:effectLst/>
                    <a:latin typeface="+mn-lt"/>
                    <a:ea typeface="+mn-ea"/>
                    <a:cs typeface="+mn-cs"/>
                  </a:rPr>
                  <a:t>, presentan una descomposición de la señal de entrada en </a:t>
                </a:r>
                <a:r>
                  <a:rPr lang="es-EC" sz="1200" i="1" kern="1200" dirty="0" smtClean="0">
                    <a:solidFill>
                      <a:schemeClr val="tx1"/>
                    </a:solidFill>
                    <a:effectLst/>
                    <a:latin typeface="+mn-lt"/>
                    <a:ea typeface="+mn-ea"/>
                    <a:cs typeface="+mn-cs"/>
                  </a:rPr>
                  <a:t>N</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subbandas</a:t>
                </a:r>
                <a:r>
                  <a:rPr lang="es-EC" sz="1200" kern="1200" dirty="0" smtClean="0">
                    <a:solidFill>
                      <a:schemeClr val="tx1"/>
                    </a:solidFill>
                    <a:effectLst/>
                    <a:latin typeface="+mn-lt"/>
                    <a:ea typeface="+mn-ea"/>
                    <a:cs typeface="+mn-cs"/>
                  </a:rPr>
                  <a:t>, dividiéndose en 3 bloques: El bloque llamado de análisis o filtro diezmador,  el bloque de </a:t>
                </a:r>
                <a:r>
                  <a:rPr lang="es-EC" sz="1200" kern="1200" dirty="0" err="1" smtClean="0">
                    <a:solidFill>
                      <a:schemeClr val="tx1"/>
                    </a:solidFill>
                    <a:effectLst/>
                    <a:latin typeface="+mn-lt"/>
                    <a:ea typeface="+mn-ea"/>
                    <a:cs typeface="+mn-cs"/>
                  </a:rPr>
                  <a:t>subfiltros</a:t>
                </a:r>
                <a:r>
                  <a:rPr lang="es-EC" sz="1200" kern="1200" dirty="0" smtClean="0">
                    <a:solidFill>
                      <a:schemeClr val="tx1"/>
                    </a:solidFill>
                    <a:effectLst/>
                    <a:latin typeface="+mn-lt"/>
                    <a:ea typeface="+mn-ea"/>
                    <a:cs typeface="+mn-cs"/>
                  </a:rPr>
                  <a:t> y el bloque de síntesis o filtro interpolador . </a:t>
                </a:r>
                <a:r>
                  <a:rPr lang="es-EC" sz="1200" b="0" kern="1200" dirty="0" smtClean="0">
                    <a:solidFill>
                      <a:schemeClr val="tx1"/>
                    </a:solidFill>
                    <a:effectLst/>
                    <a:latin typeface="+mn-lt"/>
                    <a:ea typeface="+mn-ea"/>
                    <a:cs typeface="+mn-cs"/>
                  </a:rPr>
                  <a:t>El bloque llamado de análisis o filtro diezmador, está formado por un banco de filtros que descomponen la señal de entrada </a:t>
                </a:r>
                <a:r>
                  <a:rPr lang="es-EC" sz="1200" b="1" i="0" kern="1200">
                    <a:solidFill>
                      <a:schemeClr val="tx1"/>
                    </a:solidFill>
                    <a:effectLst/>
                    <a:latin typeface="+mn-lt"/>
                    <a:ea typeface="+mn-ea"/>
                    <a:cs typeface="+mn-cs"/>
                  </a:rPr>
                  <a:t>𝒙(𝒌)</a:t>
                </a:r>
                <a:r>
                  <a:rPr lang="es-EC" sz="1200" b="0" kern="1200" dirty="0">
                    <a:solidFill>
                      <a:schemeClr val="tx1"/>
                    </a:solidFill>
                    <a:effectLst/>
                    <a:latin typeface="+mn-lt"/>
                    <a:ea typeface="+mn-ea"/>
                    <a:cs typeface="+mn-cs"/>
                  </a:rPr>
                  <a:t> y la señal deseada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 en </a:t>
                </a:r>
                <a:r>
                  <a:rPr lang="es-EC" sz="1200" b="0" i="1" kern="1200" dirty="0">
                    <a:solidFill>
                      <a:schemeClr val="tx1"/>
                    </a:solidFill>
                    <a:effectLst/>
                    <a:latin typeface="+mn-lt"/>
                    <a:ea typeface="+mn-ea"/>
                    <a:cs typeface="+mn-cs"/>
                  </a:rPr>
                  <a:t>N</a:t>
                </a:r>
                <a:r>
                  <a:rPr lang="es-EC" sz="1200" b="0" kern="1200" dirty="0">
                    <a:solidFill>
                      <a:schemeClr val="tx1"/>
                    </a:solidFill>
                    <a:effectLst/>
                    <a:latin typeface="+mn-lt"/>
                    <a:ea typeface="+mn-ea"/>
                    <a:cs typeface="+mn-cs"/>
                  </a:rPr>
                  <a:t> bandas espectrales denotados por </a:t>
                </a:r>
                <a:r>
                  <a:rPr lang="es-EC" sz="1200" b="1" i="0" kern="1200">
                    <a:solidFill>
                      <a:schemeClr val="tx1"/>
                    </a:solidFill>
                    <a:effectLst/>
                    <a:latin typeface="+mn-lt"/>
                    <a:ea typeface="+mn-ea"/>
                    <a:cs typeface="+mn-cs"/>
                  </a:rPr>
                  <a:t>𝑭</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𝒊</a:t>
                </a:r>
                <a:r>
                  <a:rPr lang="es-EC" sz="1200" b="0" i="0" kern="1200">
                    <a:solidFill>
                      <a:schemeClr val="tx1"/>
                    </a:solidFill>
                    <a:effectLst/>
                    <a:latin typeface="+mn-lt"/>
                    <a:ea typeface="+mn-ea"/>
                    <a:cs typeface="+mn-cs"/>
                  </a:rPr>
                  <a:t> (</a:t>
                </a:r>
                <a:r>
                  <a:rPr lang="es-EC" sz="1200" b="1" i="0" kern="1200">
                    <a:solidFill>
                      <a:schemeClr val="tx1"/>
                    </a:solidFill>
                    <a:effectLst/>
                    <a:latin typeface="+mn-lt"/>
                    <a:ea typeface="+mn-ea"/>
                    <a:cs typeface="+mn-cs"/>
                  </a:rPr>
                  <a:t>𝒛</a:t>
                </a:r>
                <a:r>
                  <a:rPr lang="es-EC" sz="1200" b="0" i="0" kern="1200">
                    <a:solidFill>
                      <a:schemeClr val="tx1"/>
                    </a:solidFill>
                    <a:effectLst/>
                    <a:latin typeface="+mn-lt"/>
                    <a:ea typeface="+mn-ea"/>
                    <a:cs typeface="+mn-cs"/>
                  </a:rPr>
                  <a:t>)</a:t>
                </a:r>
                <a:r>
                  <a:rPr lang="es-EC" sz="1200" b="1" i="0" kern="1200">
                    <a:solidFill>
                      <a:schemeClr val="tx1"/>
                    </a:solidFill>
                    <a:effectLst/>
                    <a:latin typeface="+mn-lt"/>
                    <a:ea typeface="+mn-ea"/>
                    <a:cs typeface="+mn-cs"/>
                  </a:rPr>
                  <a:t>, 𝒊=𝟎,𝟏,…….., 𝑴−𝟏</a:t>
                </a:r>
                <a:r>
                  <a:rPr lang="es-EC" sz="1200" b="0" kern="1200" dirty="0">
                    <a:solidFill>
                      <a:schemeClr val="tx1"/>
                    </a:solidFill>
                    <a:effectLst/>
                    <a:latin typeface="+mn-lt"/>
                    <a:ea typeface="+mn-ea"/>
                    <a:cs typeface="+mn-cs"/>
                  </a:rPr>
                  <a:t>, Estas señales que fueron divididas en </a:t>
                </a:r>
                <a:r>
                  <a:rPr lang="es-EC" sz="1200" b="0" kern="1200" dirty="0" err="1">
                    <a:solidFill>
                      <a:schemeClr val="tx1"/>
                    </a:solidFill>
                    <a:effectLst/>
                    <a:latin typeface="+mn-lt"/>
                    <a:ea typeface="+mn-ea"/>
                    <a:cs typeface="+mn-cs"/>
                  </a:rPr>
                  <a:t>subbandas</a:t>
                </a:r>
                <a:r>
                  <a:rPr lang="es-EC" sz="1200" b="0" kern="1200" dirty="0">
                    <a:solidFill>
                      <a:schemeClr val="tx1"/>
                    </a:solidFill>
                    <a:effectLst/>
                    <a:latin typeface="+mn-lt"/>
                    <a:ea typeface="+mn-ea"/>
                    <a:cs typeface="+mn-cs"/>
                  </a:rPr>
                  <a:t> a una tasa más baja, son diezmadas por un factor </a:t>
                </a:r>
                <a:r>
                  <a:rPr lang="es-EC" sz="1200" b="0" i="1" kern="1200" dirty="0">
                    <a:solidFill>
                      <a:schemeClr val="tx1"/>
                    </a:solidFill>
                    <a:effectLst/>
                    <a:latin typeface="+mn-lt"/>
                    <a:ea typeface="+mn-ea"/>
                    <a:cs typeface="+mn-cs"/>
                  </a:rPr>
                  <a:t>L</a:t>
                </a:r>
                <a:r>
                  <a:rPr lang="es-EC" sz="1200" b="0" kern="1200" dirty="0">
                    <a:solidFill>
                      <a:schemeClr val="tx1"/>
                    </a:solidFill>
                    <a:effectLst/>
                    <a:latin typeface="+mn-lt"/>
                    <a:ea typeface="+mn-ea"/>
                    <a:cs typeface="+mn-cs"/>
                  </a:rPr>
                  <a:t>. Posteriormente, son procesados por el bloque de </a:t>
                </a:r>
                <a:r>
                  <a:rPr lang="es-EC" sz="1200" b="0" kern="1200" dirty="0" err="1">
                    <a:solidFill>
                      <a:schemeClr val="tx1"/>
                    </a:solidFill>
                    <a:effectLst/>
                    <a:latin typeface="+mn-lt"/>
                    <a:ea typeface="+mn-ea"/>
                    <a:cs typeface="+mn-cs"/>
                  </a:rPr>
                  <a:t>subfiltros</a:t>
                </a:r>
                <a:r>
                  <a:rPr lang="es-EC" sz="1200" b="0" kern="1200" dirty="0">
                    <a:solidFill>
                      <a:schemeClr val="tx1"/>
                    </a:solidFill>
                    <a:effectLst/>
                    <a:latin typeface="+mn-lt"/>
                    <a:ea typeface="+mn-ea"/>
                    <a:cs typeface="+mn-cs"/>
                  </a:rPr>
                  <a:t> adaptativos, que modifican el contenido armónico de la señal de cada </a:t>
                </a:r>
                <a:r>
                  <a:rPr lang="es-EC" sz="1200" b="0" kern="1200" dirty="0" err="1">
                    <a:solidFill>
                      <a:schemeClr val="tx1"/>
                    </a:solidFill>
                    <a:effectLst/>
                    <a:latin typeface="+mn-lt"/>
                    <a:ea typeface="+mn-ea"/>
                    <a:cs typeface="+mn-cs"/>
                  </a:rPr>
                  <a:t>subbanda</a:t>
                </a:r>
                <a:r>
                  <a:rPr lang="es-EC" sz="1200" b="0" kern="1200" dirty="0">
                    <a:solidFill>
                      <a:schemeClr val="tx1"/>
                    </a:solidFill>
                    <a:effectLst/>
                    <a:latin typeface="+mn-lt"/>
                    <a:ea typeface="+mn-ea"/>
                    <a:cs typeface="+mn-cs"/>
                  </a:rPr>
                  <a:t> </a:t>
                </a:r>
                <a:r>
                  <a:rPr lang="es-EC" sz="1200" b="1" i="0" kern="1200">
                    <a:solidFill>
                      <a:schemeClr val="tx1"/>
                    </a:solidFill>
                    <a:effectLst/>
                    <a:latin typeface="+mn-lt"/>
                    <a:ea typeface="+mn-ea"/>
                    <a:cs typeface="+mn-cs"/>
                  </a:rPr>
                  <a:t>𝑾</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𝒊 (𝒛)</a:t>
                </a:r>
                <a:r>
                  <a:rPr lang="es-EC" sz="1200" b="0" kern="1200" dirty="0">
                    <a:solidFill>
                      <a:schemeClr val="tx1"/>
                    </a:solidFill>
                    <a:effectLst/>
                    <a:latin typeface="+mn-lt"/>
                    <a:ea typeface="+mn-ea"/>
                    <a:cs typeface="+mn-cs"/>
                  </a:rPr>
                  <a:t> y minimiza la señal de error. Por último, el bloque de análisis, formado por un bloque de interpolación y por un banco de filtros de síntesis </a:t>
                </a:r>
                <a:r>
                  <a:rPr lang="es-EC" sz="1200" b="1" i="0" kern="1200">
                    <a:solidFill>
                      <a:schemeClr val="tx1"/>
                    </a:solidFill>
                    <a:effectLst/>
                    <a:latin typeface="+mn-lt"/>
                    <a:ea typeface="+mn-ea"/>
                    <a:cs typeface="+mn-cs"/>
                  </a:rPr>
                  <a:t>𝑮</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𝒊 (𝒛)</a:t>
                </a:r>
                <a:r>
                  <a:rPr lang="es-EC" sz="1200" b="0" kern="1200" dirty="0">
                    <a:solidFill>
                      <a:schemeClr val="tx1"/>
                    </a:solidFill>
                    <a:effectLst/>
                    <a:latin typeface="+mn-lt"/>
                    <a:ea typeface="+mn-ea"/>
                    <a:cs typeface="+mn-cs"/>
                  </a:rPr>
                  <a:t>, permiten obtener la señal de error usando un factor de interpolación </a:t>
                </a:r>
                <a:r>
                  <a:rPr lang="es-EC" sz="1200" b="0" i="1" kern="1200" dirty="0">
                    <a:solidFill>
                      <a:schemeClr val="tx1"/>
                    </a:solidFill>
                    <a:effectLst/>
                    <a:latin typeface="+mn-lt"/>
                    <a:ea typeface="+mn-ea"/>
                    <a:cs typeface="+mn-cs"/>
                  </a:rPr>
                  <a:t>L, </a:t>
                </a:r>
                <a:r>
                  <a:rPr lang="es-EC" sz="1200" b="0" kern="1200" dirty="0">
                    <a:solidFill>
                      <a:schemeClr val="tx1"/>
                    </a:solidFill>
                    <a:effectLst/>
                    <a:latin typeface="+mn-lt"/>
                    <a:ea typeface="+mn-ea"/>
                    <a:cs typeface="+mn-cs"/>
                  </a:rPr>
                  <a:t>donde filtran todas las señales indeseadas del espectro de frecuencia que aparecieron en el proceso de diezmado e interpolado, para luego, reagrupar cada </a:t>
                </a:r>
                <a:r>
                  <a:rPr lang="es-EC" sz="1200" b="0" kern="1200" dirty="0" err="1">
                    <a:solidFill>
                      <a:schemeClr val="tx1"/>
                    </a:solidFill>
                    <a:effectLst/>
                    <a:latin typeface="+mn-lt"/>
                    <a:ea typeface="+mn-ea"/>
                    <a:cs typeface="+mn-cs"/>
                  </a:rPr>
                  <a:t>subbanda</a:t>
                </a:r>
                <a:r>
                  <a:rPr lang="es-EC" sz="1200" b="0" kern="1200" dirty="0">
                    <a:solidFill>
                      <a:schemeClr val="tx1"/>
                    </a:solidFill>
                    <a:effectLst/>
                    <a:latin typeface="+mn-lt"/>
                    <a:ea typeface="+mn-ea"/>
                    <a:cs typeface="+mn-cs"/>
                  </a:rPr>
                  <a:t> y formar una señal única a la salida del sistema.</a:t>
                </a:r>
                <a:endParaRPr lang="es-EC" sz="1200" b="1"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15</a:t>
            </a:fld>
            <a:endParaRPr lang="en-US"/>
          </a:p>
        </p:txBody>
      </p:sp>
    </p:spTree>
    <p:extLst>
      <p:ext uri="{BB962C8B-B14F-4D97-AF65-F5344CB8AC3E}">
        <p14:creationId xmlns:p14="http://schemas.microsoft.com/office/powerpoint/2010/main" val="184619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sz="1200" b="1" kern="1200" dirty="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r>
                  <a:rPr lang="es-EC" sz="1200" b="0" kern="1200" dirty="0" err="1" smtClean="0">
                    <a:solidFill>
                      <a:schemeClr val="tx1"/>
                    </a:solidFill>
                    <a:effectLst/>
                    <a:latin typeface="+mn-lt"/>
                    <a:ea typeface="+mn-ea"/>
                    <a:cs typeface="+mn-cs"/>
                  </a:rPr>
                  <a:t>SAFs</a:t>
                </a:r>
                <a:r>
                  <a:rPr lang="es-EC" sz="1200" b="0" kern="1200" dirty="0" smtClean="0">
                    <a:solidFill>
                      <a:schemeClr val="tx1"/>
                    </a:solidFill>
                    <a:effectLst/>
                    <a:latin typeface="+mn-lt"/>
                    <a:ea typeface="+mn-ea"/>
                    <a:cs typeface="+mn-cs"/>
                  </a:rPr>
                  <a:t> puede ser clasificado en dos estructuras: estructura de lazo abierto y estructura de lazo cerrado. En la estructura de lazo abierto; la señal de entrada, es descompuesta en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diezmada por un factor </a:t>
                </a:r>
                <a:r>
                  <a:rPr lang="es-EC" sz="1200" b="0" i="1" kern="1200" dirty="0">
                    <a:solidFill>
                      <a:schemeClr val="tx1"/>
                    </a:solidFill>
                    <a:effectLst/>
                    <a:latin typeface="+mn-lt"/>
                    <a:ea typeface="+mn-ea"/>
                    <a:cs typeface="+mn-cs"/>
                  </a:rPr>
                  <a:t>L</a:t>
                </a:r>
                <a:r>
                  <a:rPr lang="es-EC" sz="1200" b="0" kern="1200" dirty="0">
                    <a:solidFill>
                      <a:schemeClr val="tx1"/>
                    </a:solidFill>
                    <a:effectLst/>
                    <a:latin typeface="+mn-lt"/>
                    <a:ea typeface="+mn-ea"/>
                    <a:cs typeface="+mn-cs"/>
                  </a:rPr>
                  <a:t> y procesada por </a:t>
                </a:r>
                <a:r>
                  <a:rPr lang="es-EC" sz="1200" b="0" kern="1200" dirty="0" err="1">
                    <a:solidFill>
                      <a:schemeClr val="tx1"/>
                    </a:solidFill>
                    <a:effectLst/>
                    <a:latin typeface="+mn-lt"/>
                    <a:ea typeface="+mn-ea"/>
                    <a:cs typeface="+mn-cs"/>
                  </a:rPr>
                  <a:t>subfiltros</a:t>
                </a:r>
                <a:r>
                  <a:rPr lang="es-EC" sz="1200" b="0" kern="1200" dirty="0">
                    <a:solidFill>
                      <a:schemeClr val="tx1"/>
                    </a:solidFill>
                    <a:effectLst/>
                    <a:latin typeface="+mn-lt"/>
                    <a:ea typeface="+mn-ea"/>
                    <a:cs typeface="+mn-cs"/>
                  </a:rPr>
                  <a:t> adaptativos, para luego, ser comparada con la señal deseada, donde se obtiene la señal de error de </a:t>
                </a:r>
                <a:r>
                  <a:rPr lang="es-EC" sz="1200" b="0" kern="1200" dirty="0" err="1">
                    <a:solidFill>
                      <a:schemeClr val="tx1"/>
                    </a:solidFill>
                    <a:effectLst/>
                    <a:latin typeface="+mn-lt"/>
                    <a:ea typeface="+mn-ea"/>
                    <a:cs typeface="+mn-cs"/>
                  </a:rPr>
                  <a:t>subbanda</a:t>
                </a:r>
                <a:r>
                  <a:rPr lang="es-EC" sz="1200" b="0" kern="1200" dirty="0">
                    <a:solidFill>
                      <a:schemeClr val="tx1"/>
                    </a:solidFill>
                    <a:effectLst/>
                    <a:latin typeface="+mn-lt"/>
                    <a:ea typeface="+mn-ea"/>
                    <a:cs typeface="+mn-cs"/>
                  </a:rPr>
                  <a:t>, seguido, ésta señal es usada para formar la señal de error </a:t>
                </a:r>
                <a:r>
                  <a:rPr lang="es-EC" sz="1200" b="0" i="1" kern="1200" dirty="0" err="1">
                    <a:solidFill>
                      <a:schemeClr val="tx1"/>
                    </a:solidFill>
                    <a:effectLst/>
                    <a:latin typeface="+mn-lt"/>
                    <a:ea typeface="+mn-ea"/>
                    <a:cs typeface="+mn-cs"/>
                  </a:rPr>
                  <a:t>fullband</a:t>
                </a:r>
                <a:r>
                  <a:rPr lang="es-EC" sz="1200" b="0" kern="1200" dirty="0">
                    <a:solidFill>
                      <a:schemeClr val="tx1"/>
                    </a:solidFill>
                    <a:effectLst/>
                    <a:latin typeface="+mn-lt"/>
                    <a:ea typeface="+mn-ea"/>
                    <a:cs typeface="+mn-cs"/>
                  </a:rPr>
                  <a:t> </a:t>
                </a:r>
                <a:r>
                  <a:rPr lang="es-EC" sz="1200" b="1" i="0" kern="1200">
                    <a:solidFill>
                      <a:schemeClr val="tx1"/>
                    </a:solidFill>
                    <a:effectLst/>
                    <a:latin typeface="+mn-lt"/>
                    <a:ea typeface="+mn-ea"/>
                    <a:cs typeface="+mn-cs"/>
                  </a:rPr>
                  <a:t>𝒆(𝒌)</a:t>
                </a:r>
                <a:r>
                  <a:rPr lang="es-EC" sz="1200" b="0" kern="1200" dirty="0">
                    <a:solidFill>
                      <a:schemeClr val="tx1"/>
                    </a:solidFill>
                    <a:effectLst/>
                    <a:latin typeface="+mn-lt"/>
                    <a:ea typeface="+mn-ea"/>
                    <a:cs typeface="+mn-cs"/>
                  </a:rPr>
                  <a:t> con los bancos de filtros de síntesis. </a:t>
                </a:r>
                <a:endParaRPr lang="es-EC" sz="1200" b="1" kern="1200" dirty="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En </a:t>
                </a:r>
                <a:r>
                  <a:rPr lang="es-EC" sz="1200" b="0" kern="1200" dirty="0">
                    <a:solidFill>
                      <a:schemeClr val="tx1"/>
                    </a:solidFill>
                    <a:effectLst/>
                    <a:latin typeface="+mn-lt"/>
                    <a:ea typeface="+mn-ea"/>
                    <a:cs typeface="+mn-cs"/>
                  </a:rPr>
                  <a:t>la estructura en lazo cerrado, el procedimiento de separación en </a:t>
                </a:r>
                <a:r>
                  <a:rPr lang="es-EC" sz="1200" b="0" kern="1200" dirty="0" err="1">
                    <a:solidFill>
                      <a:schemeClr val="tx1"/>
                    </a:solidFill>
                    <a:effectLst/>
                    <a:latin typeface="+mn-lt"/>
                    <a:ea typeface="+mn-ea"/>
                    <a:cs typeface="+mn-cs"/>
                  </a:rPr>
                  <a:t>subbandas</a:t>
                </a:r>
                <a:r>
                  <a:rPr lang="es-EC" sz="1200" b="0" kern="1200" dirty="0">
                    <a:solidFill>
                      <a:schemeClr val="tx1"/>
                    </a:solidFill>
                    <a:effectLst/>
                    <a:latin typeface="+mn-lt"/>
                    <a:ea typeface="+mn-ea"/>
                    <a:cs typeface="+mn-cs"/>
                  </a:rPr>
                  <a:t> es similar al lazo abierto, con la diferencia, de que la señal de salida es reconstruida con los filtros de síntesis y luego, comparada con la versión retardada de la respuesta deseada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 para generar la señal de error </a:t>
                </a:r>
                <a:r>
                  <a:rPr lang="es-EC" sz="1200" b="1" i="0" kern="1200">
                    <a:solidFill>
                      <a:schemeClr val="tx1"/>
                    </a:solidFill>
                    <a:effectLst/>
                    <a:latin typeface="+mn-lt"/>
                    <a:ea typeface="+mn-ea"/>
                    <a:cs typeface="+mn-cs"/>
                  </a:rPr>
                  <a:t>𝒆(𝒌)</a:t>
                </a:r>
                <a:r>
                  <a:rPr lang="es-EC" sz="1200" b="0" kern="1200" dirty="0">
                    <a:solidFill>
                      <a:schemeClr val="tx1"/>
                    </a:solidFill>
                    <a:effectLst/>
                    <a:latin typeface="+mn-lt"/>
                    <a:ea typeface="+mn-ea"/>
                    <a:cs typeface="+mn-cs"/>
                  </a:rPr>
                  <a:t>. </a:t>
                </a:r>
                <a:endParaRPr lang="es-EC" sz="1200" b="0"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EL LAZO CERRADO ES LA ESTRUCTURA RECOMENDADA DEBIDO A LA</a:t>
                </a:r>
                <a:r>
                  <a:rPr lang="es-EC" sz="1200" b="0" kern="1200" baseline="0" dirty="0" smtClean="0">
                    <a:solidFill>
                      <a:schemeClr val="tx1"/>
                    </a:solidFill>
                    <a:effectLst/>
                    <a:latin typeface="+mn-lt"/>
                    <a:ea typeface="+mn-ea"/>
                    <a:cs typeface="+mn-cs"/>
                  </a:rPr>
                  <a:t> RETROALIMENTACION DEL SISTEMA QUE HACE QUE SE CONTROLEN LOS DATOS DE MEJOR MANERA SIN EMBARJO, NO USAREMOS  LA ESTRUCTURA DEBIDO AL ALTO COSTO ECONOMICO  Y CARGA COMPUTACIONAL QUE GENERA POR CONSIGUIENTE SOLO REALIZAREMOS LA ESTRUCTURA DE LAZO ABIERTO.</a:t>
                </a:r>
                <a:endParaRPr lang="es-EC" sz="1200" b="0" kern="1200" dirty="0" smtClean="0">
                  <a:solidFill>
                    <a:schemeClr val="tx1"/>
                  </a:solidFill>
                  <a:effectLst/>
                  <a:latin typeface="+mn-lt"/>
                  <a:ea typeface="+mn-ea"/>
                  <a:cs typeface="+mn-cs"/>
                </a:endParaRPr>
              </a:p>
              <a:p>
                <a:endParaRPr lang="es-EC" sz="1200" b="1" kern="1200" dirty="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16</a:t>
            </a:fld>
            <a:endParaRPr lang="en-US"/>
          </a:p>
        </p:txBody>
      </p:sp>
    </p:spTree>
    <p:extLst>
      <p:ext uri="{BB962C8B-B14F-4D97-AF65-F5344CB8AC3E}">
        <p14:creationId xmlns:p14="http://schemas.microsoft.com/office/powerpoint/2010/main" val="279637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Los bancos de filtros y los sistemas </a:t>
                </a:r>
                <a:r>
                  <a:rPr lang="es-EC" sz="1200" b="0" kern="1200" dirty="0" err="1" smtClean="0">
                    <a:solidFill>
                      <a:schemeClr val="tx1"/>
                    </a:solidFill>
                    <a:effectLst/>
                    <a:latin typeface="+mn-lt"/>
                    <a:ea typeface="+mn-ea"/>
                    <a:cs typeface="+mn-cs"/>
                  </a:rPr>
                  <a:t>multitasas</a:t>
                </a:r>
                <a:r>
                  <a:rPr lang="es-EC" sz="1200" b="0" kern="1200" dirty="0" smtClean="0">
                    <a:solidFill>
                      <a:schemeClr val="tx1"/>
                    </a:solidFill>
                    <a:effectLst/>
                    <a:latin typeface="+mn-lt"/>
                    <a:ea typeface="+mn-ea"/>
                    <a:cs typeface="+mn-cs"/>
                  </a:rPr>
                  <a:t>, son usados en </a:t>
                </a:r>
                <a:r>
                  <a:rPr lang="es-EC" sz="1200" b="0" kern="1200" dirty="0" err="1" smtClean="0">
                    <a:solidFill>
                      <a:schemeClr val="tx1"/>
                    </a:solidFill>
                    <a:effectLst/>
                    <a:latin typeface="+mn-lt"/>
                    <a:ea typeface="+mn-ea"/>
                    <a:cs typeface="+mn-cs"/>
                  </a:rPr>
                  <a:t>SAFs</a:t>
                </a:r>
                <a:r>
                  <a:rPr lang="es-EC" sz="1200" b="0" kern="1200" dirty="0" smtClean="0">
                    <a:solidFill>
                      <a:schemeClr val="tx1"/>
                    </a:solidFill>
                    <a:effectLst/>
                    <a:latin typeface="+mn-lt"/>
                    <a:ea typeface="+mn-ea"/>
                    <a:cs typeface="+mn-cs"/>
                  </a:rPr>
                  <a:t> para diezmar e interpolar, cuya misión es, modificar el número de muestras presentes en una señal. Este proceso es usado, cuando en la señal existe un </a:t>
                </a:r>
                <a:r>
                  <a:rPr lang="es-EC" sz="1200" b="0" kern="1200" dirty="0" err="1" smtClean="0">
                    <a:solidFill>
                      <a:schemeClr val="tx1"/>
                    </a:solidFill>
                    <a:effectLst/>
                    <a:latin typeface="+mn-lt"/>
                    <a:ea typeface="+mn-ea"/>
                    <a:cs typeface="+mn-cs"/>
                  </a:rPr>
                  <a:t>sobremuestreo</a:t>
                </a:r>
                <a:r>
                  <a:rPr lang="es-EC" sz="1200" b="0" kern="1200" dirty="0" smtClean="0">
                    <a:solidFill>
                      <a:schemeClr val="tx1"/>
                    </a:solidFill>
                    <a:effectLst/>
                    <a:latin typeface="+mn-lt"/>
                    <a:ea typeface="+mn-ea"/>
                    <a:cs typeface="+mn-cs"/>
                  </a:rPr>
                  <a:t>, haciendo que aumente o disminuya la tasa de muestreo, sin perder la información que se encuentra en la señal. COMO SE VISUALIZA EN LA FIGURA </a:t>
                </a:r>
                <a:r>
                  <a:rPr lang="es-EC" sz="1200" kern="1200" dirty="0" smtClean="0">
                    <a:solidFill>
                      <a:schemeClr val="tx1"/>
                    </a:solidFill>
                    <a:effectLst/>
                    <a:latin typeface="+mn-lt"/>
                    <a:ea typeface="+mn-ea"/>
                    <a:cs typeface="+mn-cs"/>
                  </a:rPr>
                  <a:t>La señal es dividida en N bandas uniformemente, donde, cada una de las </a:t>
                </a:r>
                <a:r>
                  <a:rPr lang="es-EC" sz="1200" kern="1200" dirty="0" err="1" smtClean="0">
                    <a:solidFill>
                      <a:schemeClr val="tx1"/>
                    </a:solidFill>
                    <a:effectLst/>
                    <a:latin typeface="+mn-lt"/>
                    <a:ea typeface="+mn-ea"/>
                    <a:cs typeface="+mn-cs"/>
                  </a:rPr>
                  <a:t>subbandas</a:t>
                </a:r>
                <a:r>
                  <a:rPr lang="es-EC" sz="1200" kern="1200" dirty="0" smtClean="0">
                    <a:solidFill>
                      <a:schemeClr val="tx1"/>
                    </a:solidFill>
                    <a:effectLst/>
                    <a:latin typeface="+mn-lt"/>
                    <a:ea typeface="+mn-ea"/>
                    <a:cs typeface="+mn-cs"/>
                  </a:rPr>
                  <a:t>, tienen por lo general, el mismo ancho de banda, manifestando que, cada </a:t>
                </a:r>
                <a:r>
                  <a:rPr lang="es-EC" sz="1200" kern="1200" dirty="0" err="1" smtClean="0">
                    <a:solidFill>
                      <a:schemeClr val="tx1"/>
                    </a:solidFill>
                    <a:effectLst/>
                    <a:latin typeface="+mn-lt"/>
                    <a:ea typeface="+mn-ea"/>
                    <a:cs typeface="+mn-cs"/>
                  </a:rPr>
                  <a:t>subbanda</a:t>
                </a:r>
                <a:r>
                  <a:rPr lang="es-EC" sz="1200" kern="1200" dirty="0" smtClean="0">
                    <a:solidFill>
                      <a:schemeClr val="tx1"/>
                    </a:solidFill>
                    <a:effectLst/>
                    <a:latin typeface="+mn-lt"/>
                    <a:ea typeface="+mn-ea"/>
                    <a:cs typeface="+mn-cs"/>
                  </a:rPr>
                  <a:t> </a:t>
                </a:r>
                <a:r>
                  <a:rPr lang="es-EC" sz="1200" b="1" i="0" kern="1200">
                    <a:solidFill>
                      <a:schemeClr val="tx1"/>
                    </a:solidFill>
                    <a:effectLst/>
                    <a:latin typeface="+mn-lt"/>
                    <a:ea typeface="+mn-ea"/>
                    <a:cs typeface="+mn-cs"/>
                  </a:rPr>
                  <a:t>𝒙</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𝒊 (𝒛)</a:t>
                </a:r>
                <a:r>
                  <a:rPr lang="es-EC" sz="1200" kern="1200" dirty="0">
                    <a:solidFill>
                      <a:schemeClr val="tx1"/>
                    </a:solidFill>
                    <a:effectLst/>
                    <a:latin typeface="+mn-lt"/>
                    <a:ea typeface="+mn-ea"/>
                    <a:cs typeface="+mn-cs"/>
                  </a:rPr>
                  <a:t> tiene </a:t>
                </a:r>
                <a:r>
                  <a:rPr lang="es-EC" sz="1200" b="1" i="0" kern="1200">
                    <a:solidFill>
                      <a:schemeClr val="tx1"/>
                    </a:solidFill>
                    <a:effectLst/>
                    <a:latin typeface="+mn-lt"/>
                    <a:ea typeface="+mn-ea"/>
                    <a:cs typeface="+mn-cs"/>
                  </a:rPr>
                  <a:t>𝟏</a:t>
                </a:r>
                <a:r>
                  <a:rPr lang="es-EC" sz="1200" b="0" i="0" kern="1200">
                    <a:solidFill>
                      <a:schemeClr val="tx1"/>
                    </a:solidFill>
                    <a:effectLst/>
                    <a:latin typeface="+mn-lt"/>
                    <a:ea typeface="+mn-ea"/>
                    <a:cs typeface="+mn-cs"/>
                  </a:rPr>
                  <a:t>⁄</a:t>
                </a:r>
                <a:r>
                  <a:rPr lang="es-EC" sz="1200" b="1" i="0" kern="1200">
                    <a:solidFill>
                      <a:schemeClr val="tx1"/>
                    </a:solidFill>
                    <a:effectLst/>
                    <a:latin typeface="+mn-lt"/>
                    <a:ea typeface="+mn-ea"/>
                    <a:cs typeface="+mn-cs"/>
                  </a:rPr>
                  <a:t>𝑵</a:t>
                </a:r>
                <a:r>
                  <a:rPr lang="es-EC" sz="1200" kern="1200" dirty="0">
                    <a:solidFill>
                      <a:schemeClr val="tx1"/>
                    </a:solidFill>
                    <a:effectLst/>
                    <a:latin typeface="+mn-lt"/>
                    <a:ea typeface="+mn-ea"/>
                    <a:cs typeface="+mn-cs"/>
                  </a:rPr>
                  <a:t> de banda espectral original </a:t>
                </a:r>
                <a:r>
                  <a:rPr lang="es-EC" sz="1200" b="1" i="0" kern="1200">
                    <a:solidFill>
                      <a:schemeClr val="tx1"/>
                    </a:solidFill>
                    <a:effectLst/>
                    <a:latin typeface="+mn-lt"/>
                    <a:ea typeface="+mn-ea"/>
                    <a:cs typeface="+mn-cs"/>
                  </a:rPr>
                  <a:t>𝒙(𝒛)</a:t>
                </a:r>
                <a:r>
                  <a:rPr lang="es-EC" sz="1200" kern="1200" dirty="0">
                    <a:solidFill>
                      <a:schemeClr val="tx1"/>
                    </a:solidFill>
                    <a:effectLst/>
                    <a:latin typeface="+mn-lt"/>
                    <a:ea typeface="+mn-ea"/>
                    <a:cs typeface="+mn-cs"/>
                  </a:rPr>
                  <a:t>, del cual se puede diezmar en un factor de </a:t>
                </a:r>
                <a:r>
                  <a:rPr lang="es-EC" sz="1200" b="1" i="0" kern="1200">
                    <a:solidFill>
                      <a:schemeClr val="tx1"/>
                    </a:solidFill>
                    <a:effectLst/>
                    <a:latin typeface="+mn-lt"/>
                    <a:ea typeface="+mn-ea"/>
                    <a:cs typeface="+mn-cs"/>
                  </a:rPr>
                  <a:t>𝟏</a:t>
                </a:r>
                <a:r>
                  <a:rPr lang="es-EC" sz="1200" b="0" i="0" kern="1200">
                    <a:solidFill>
                      <a:schemeClr val="tx1"/>
                    </a:solidFill>
                    <a:effectLst/>
                    <a:latin typeface="+mn-lt"/>
                    <a:ea typeface="+mn-ea"/>
                    <a:cs typeface="+mn-cs"/>
                  </a:rPr>
                  <a:t>⁄</a:t>
                </a:r>
                <a:r>
                  <a:rPr lang="es-EC" sz="1200" b="1" i="0" kern="1200">
                    <a:solidFill>
                      <a:schemeClr val="tx1"/>
                    </a:solidFill>
                    <a:effectLst/>
                    <a:latin typeface="+mn-lt"/>
                    <a:ea typeface="+mn-ea"/>
                    <a:cs typeface="+mn-cs"/>
                  </a:rPr>
                  <a:t>𝑵</a:t>
                </a:r>
                <a:r>
                  <a:rPr lang="es-EC" sz="1200" kern="1200" dirty="0">
                    <a:solidFill>
                      <a:schemeClr val="tx1"/>
                    </a:solidFill>
                    <a:effectLst/>
                    <a:latin typeface="+mn-lt"/>
                    <a:ea typeface="+mn-ea"/>
                    <a:cs typeface="+mn-cs"/>
                  </a:rPr>
                  <a:t> de tasa de muestreo, sin perder la señal de información original. El la Figura 4, se visualiza un banco de filtros en el bloque de análisis </a:t>
                </a:r>
                <a:r>
                  <a:rPr lang="es-EC" sz="1200" b="1" i="0" kern="1200">
                    <a:solidFill>
                      <a:schemeClr val="tx1"/>
                    </a:solidFill>
                    <a:effectLst/>
                    <a:latin typeface="+mn-lt"/>
                    <a:ea typeface="+mn-ea"/>
                    <a:cs typeface="+mn-cs"/>
                  </a:rPr>
                  <a:t>𝑭</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𝒊 (𝒛)</a:t>
                </a:r>
                <a:r>
                  <a:rPr lang="es-EC" sz="1200" kern="1200" dirty="0">
                    <a:solidFill>
                      <a:schemeClr val="tx1"/>
                    </a:solidFill>
                    <a:effectLst/>
                    <a:latin typeface="+mn-lt"/>
                    <a:ea typeface="+mn-ea"/>
                    <a:cs typeface="+mn-cs"/>
                  </a:rPr>
                  <a:t> y síntesis </a:t>
                </a:r>
                <a:r>
                  <a:rPr lang="es-EC" sz="1200" b="1" i="0" kern="1200">
                    <a:solidFill>
                      <a:schemeClr val="tx1"/>
                    </a:solidFill>
                    <a:effectLst/>
                    <a:latin typeface="+mn-lt"/>
                    <a:ea typeface="+mn-ea"/>
                    <a:cs typeface="+mn-cs"/>
                  </a:rPr>
                  <a:t>𝑮</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𝒊</a:t>
                </a:r>
                <a:r>
                  <a:rPr lang="es-EC" sz="1200" b="0" i="0" kern="1200">
                    <a:solidFill>
                      <a:schemeClr val="tx1"/>
                    </a:solidFill>
                    <a:effectLst/>
                    <a:latin typeface="+mn-lt"/>
                    <a:ea typeface="+mn-ea"/>
                    <a:cs typeface="+mn-cs"/>
                  </a:rPr>
                  <a:t> (</a:t>
                </a:r>
                <a:r>
                  <a:rPr lang="es-EC" sz="1200" b="1" i="0" kern="1200">
                    <a:solidFill>
                      <a:schemeClr val="tx1"/>
                    </a:solidFill>
                    <a:effectLst/>
                    <a:latin typeface="+mn-lt"/>
                    <a:ea typeface="+mn-ea"/>
                    <a:cs typeface="+mn-cs"/>
                  </a:rPr>
                  <a:t>𝒛</a:t>
                </a:r>
                <a:r>
                  <a:rPr lang="es-EC" sz="1200" b="0" i="0" kern="1200">
                    <a:solidFill>
                      <a:schemeClr val="tx1"/>
                    </a:solidFill>
                    <a:effectLst/>
                    <a:latin typeface="+mn-lt"/>
                    <a:ea typeface="+mn-ea"/>
                    <a:cs typeface="+mn-cs"/>
                  </a:rPr>
                  <a:t>)</a:t>
                </a:r>
                <a:r>
                  <a:rPr lang="es-EC" sz="1200" kern="1200" dirty="0">
                    <a:solidFill>
                      <a:schemeClr val="tx1"/>
                    </a:solidFill>
                    <a:effectLst/>
                    <a:latin typeface="+mn-lt"/>
                    <a:ea typeface="+mn-ea"/>
                    <a:cs typeface="+mn-cs"/>
                  </a:rPr>
                  <a:t> en el dominio </a:t>
                </a:r>
                <a:r>
                  <a:rPr lang="es-EC" sz="1200" i="1" kern="1200" dirty="0">
                    <a:solidFill>
                      <a:schemeClr val="tx1"/>
                    </a:solidFill>
                    <a:effectLst/>
                    <a:latin typeface="+mn-lt"/>
                    <a:ea typeface="+mn-ea"/>
                    <a:cs typeface="+mn-cs"/>
                  </a:rPr>
                  <a:t>z</a:t>
                </a:r>
                <a:r>
                  <a:rPr lang="es-EC" sz="1200" kern="1200" dirty="0">
                    <a:solidFill>
                      <a:schemeClr val="tx1"/>
                    </a:solidFill>
                    <a:effectLst/>
                    <a:latin typeface="+mn-lt"/>
                    <a:ea typeface="+mn-ea"/>
                    <a:cs typeface="+mn-cs"/>
                  </a:rPr>
                  <a:t>, donde, el proceso de diezmado e interpolado se hacen presente. El orden de diezmado y el número de filtros, obedece a 3 esquemas: Cuando el factor de </a:t>
                </a:r>
                <a:r>
                  <a:rPr lang="es-EC" sz="1200" kern="1200" dirty="0" err="1">
                    <a:solidFill>
                      <a:schemeClr val="tx1"/>
                    </a:solidFill>
                    <a:effectLst/>
                    <a:latin typeface="+mn-lt"/>
                    <a:ea typeface="+mn-ea"/>
                    <a:cs typeface="+mn-cs"/>
                  </a:rPr>
                  <a:t>decimación</a:t>
                </a:r>
                <a:r>
                  <a:rPr lang="es-EC" sz="1200" kern="1200" dirty="0">
                    <a:solidFill>
                      <a:schemeClr val="tx1"/>
                    </a:solidFill>
                    <a:effectLst/>
                    <a:latin typeface="+mn-lt"/>
                    <a:ea typeface="+mn-ea"/>
                    <a:cs typeface="+mn-cs"/>
                  </a:rPr>
                  <a:t> es igual al número de </a:t>
                </a:r>
                <a:r>
                  <a:rPr lang="es-EC" sz="1200" kern="1200" dirty="0" err="1">
                    <a:solidFill>
                      <a:schemeClr val="tx1"/>
                    </a:solidFill>
                    <a:effectLst/>
                    <a:latin typeface="+mn-lt"/>
                    <a:ea typeface="+mn-ea"/>
                    <a:cs typeface="+mn-cs"/>
                  </a:rPr>
                  <a:t>subbandas</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L = N</a:t>
                </a:r>
                <a:r>
                  <a:rPr lang="es-EC" sz="1200" kern="1200" dirty="0">
                    <a:solidFill>
                      <a:schemeClr val="tx1"/>
                    </a:solidFill>
                    <a:effectLst/>
                    <a:latin typeface="+mn-lt"/>
                    <a:ea typeface="+mn-ea"/>
                    <a:cs typeface="+mn-cs"/>
                  </a:rPr>
                  <a:t>, se habla de un filtro máximamente decimado, conservando la tasa de muestreo con N señales en </a:t>
                </a:r>
                <a:r>
                  <a:rPr lang="es-EC" sz="1200" kern="1200" dirty="0" err="1">
                    <a:solidFill>
                      <a:schemeClr val="tx1"/>
                    </a:solidFill>
                    <a:effectLst/>
                    <a:latin typeface="+mn-lt"/>
                    <a:ea typeface="+mn-ea"/>
                    <a:cs typeface="+mn-cs"/>
                  </a:rPr>
                  <a:t>subbandas</a:t>
                </a:r>
                <a:r>
                  <a:rPr lang="es-EC" sz="1200" kern="1200" dirty="0">
                    <a:solidFill>
                      <a:schemeClr val="tx1"/>
                    </a:solidFill>
                    <a:effectLst/>
                    <a:latin typeface="+mn-lt"/>
                    <a:ea typeface="+mn-ea"/>
                    <a:cs typeface="+mn-cs"/>
                  </a:rPr>
                  <a:t> decimadas </a:t>
                </a:r>
                <a:r>
                  <a:rPr lang="es-EC" sz="1200" b="1" i="0" kern="1200">
                    <a:solidFill>
                      <a:schemeClr val="tx1"/>
                    </a:solidFill>
                    <a:effectLst/>
                    <a:latin typeface="+mn-lt"/>
                    <a:ea typeface="+mn-ea"/>
                    <a:cs typeface="+mn-cs"/>
                  </a:rPr>
                  <a:t>𝒙</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𝒊 𝑫(𝒛)</a:t>
                </a:r>
                <a:r>
                  <a:rPr lang="es-EC" sz="1200" kern="1200" dirty="0">
                    <a:solidFill>
                      <a:schemeClr val="tx1"/>
                    </a:solidFill>
                    <a:effectLst/>
                    <a:latin typeface="+mn-lt"/>
                    <a:ea typeface="+mn-ea"/>
                    <a:cs typeface="+mn-cs"/>
                  </a:rPr>
                  <a:t>, por lo que el número de muestras en </a:t>
                </a:r>
                <a:r>
                  <a:rPr lang="es-EC" sz="1200" kern="1200" dirty="0" err="1">
                    <a:solidFill>
                      <a:schemeClr val="tx1"/>
                    </a:solidFill>
                    <a:effectLst/>
                    <a:latin typeface="+mn-lt"/>
                    <a:ea typeface="+mn-ea"/>
                    <a:cs typeface="+mn-cs"/>
                  </a:rPr>
                  <a:t>subbandas</a:t>
                </a:r>
                <a:r>
                  <a:rPr lang="es-EC" sz="1200" kern="1200" dirty="0">
                    <a:solidFill>
                      <a:schemeClr val="tx1"/>
                    </a:solidFill>
                    <a:effectLst/>
                    <a:latin typeface="+mn-lt"/>
                    <a:ea typeface="+mn-ea"/>
                    <a:cs typeface="+mn-cs"/>
                  </a:rPr>
                  <a:t>, es idéntica a la señal completa </a:t>
                </a:r>
                <a:r>
                  <a:rPr lang="es-EC" sz="1200" b="1" i="0" kern="1200">
                    <a:solidFill>
                      <a:schemeClr val="tx1"/>
                    </a:solidFill>
                    <a:effectLst/>
                    <a:latin typeface="+mn-lt"/>
                    <a:ea typeface="+mn-ea"/>
                    <a:cs typeface="+mn-cs"/>
                  </a:rPr>
                  <a:t>𝑿(𝒛)</a:t>
                </a:r>
                <a:r>
                  <a:rPr lang="es-EC" sz="1200" kern="1200" dirty="0">
                    <a:solidFill>
                      <a:schemeClr val="tx1"/>
                    </a:solidFill>
                    <a:effectLst/>
                    <a:latin typeface="+mn-lt"/>
                    <a:ea typeface="+mn-ea"/>
                    <a:cs typeface="+mn-cs"/>
                  </a:rPr>
                  <a:t>, esta señal pasa al bloque de síntesis, donde primero es diezmado, para luego, ser interpolado por el mismo factor </a:t>
                </a:r>
                <a:r>
                  <a:rPr lang="es-EC" sz="1200" i="1" kern="1200" dirty="0">
                    <a:solidFill>
                      <a:schemeClr val="tx1"/>
                    </a:solidFill>
                    <a:effectLst/>
                    <a:latin typeface="+mn-lt"/>
                    <a:ea typeface="+mn-ea"/>
                    <a:cs typeface="+mn-cs"/>
                  </a:rPr>
                  <a:t>L</a:t>
                </a:r>
                <a:r>
                  <a:rPr lang="es-EC" sz="1200" kern="1200" dirty="0" smtClean="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Si el factor de </a:t>
                </a:r>
                <a:r>
                  <a:rPr lang="es-EC" sz="1200" b="0" kern="1200" dirty="0" err="1" smtClean="0">
                    <a:solidFill>
                      <a:schemeClr val="tx1"/>
                    </a:solidFill>
                    <a:effectLst/>
                    <a:latin typeface="+mn-lt"/>
                    <a:ea typeface="+mn-ea"/>
                    <a:cs typeface="+mn-cs"/>
                  </a:rPr>
                  <a:t>decimación</a:t>
                </a:r>
                <a:r>
                  <a:rPr lang="es-EC" sz="1200" b="0" kern="1200" dirty="0" smtClean="0">
                    <a:solidFill>
                      <a:schemeClr val="tx1"/>
                    </a:solidFill>
                    <a:effectLst/>
                    <a:latin typeface="+mn-lt"/>
                    <a:ea typeface="+mn-ea"/>
                    <a:cs typeface="+mn-cs"/>
                  </a:rPr>
                  <a:t> es mayor al número de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a:t>
                </a:r>
                <a:r>
                  <a:rPr lang="es-EC" sz="1200" b="0" i="1" kern="1200" dirty="0" smtClean="0">
                    <a:solidFill>
                      <a:schemeClr val="tx1"/>
                    </a:solidFill>
                    <a:effectLst/>
                    <a:latin typeface="+mn-lt"/>
                    <a:ea typeface="+mn-ea"/>
                    <a:cs typeface="+mn-cs"/>
                  </a:rPr>
                  <a:t>L &gt; N</a:t>
                </a:r>
                <a:r>
                  <a:rPr lang="es-EC" sz="1200" b="0" kern="1200" dirty="0" smtClean="0">
                    <a:solidFill>
                      <a:schemeClr val="tx1"/>
                    </a:solidFill>
                    <a:effectLst/>
                    <a:latin typeface="+mn-lt"/>
                    <a:ea typeface="+mn-ea"/>
                    <a:cs typeface="+mn-cs"/>
                  </a:rPr>
                  <a:t>, la pérdida de información debido al efecto </a:t>
                </a:r>
                <a:r>
                  <a:rPr lang="es-EC" sz="1200" b="0" i="1" kern="1200" dirty="0" err="1" smtClean="0">
                    <a:solidFill>
                      <a:schemeClr val="tx1"/>
                    </a:solidFill>
                    <a:effectLst/>
                    <a:latin typeface="+mn-lt"/>
                    <a:ea typeface="+mn-ea"/>
                    <a:cs typeface="+mn-cs"/>
                  </a:rPr>
                  <a:t>aliasing</a:t>
                </a:r>
                <a:r>
                  <a:rPr lang="es-EC" sz="1200" b="0" kern="1200" dirty="0" smtClean="0">
                    <a:solidFill>
                      <a:schemeClr val="tx1"/>
                    </a:solidFill>
                    <a:effectLst/>
                    <a:latin typeface="+mn-lt"/>
                    <a:ea typeface="+mn-ea"/>
                    <a:cs typeface="+mn-cs"/>
                  </a:rPr>
                  <a:t>, se verá reflejado al momento de reconstruir la señal de origen. Por el contrario, si el factor de </a:t>
                </a:r>
                <a:r>
                  <a:rPr lang="es-EC" sz="1200" b="0" kern="1200" dirty="0" err="1" smtClean="0">
                    <a:solidFill>
                      <a:schemeClr val="tx1"/>
                    </a:solidFill>
                    <a:effectLst/>
                    <a:latin typeface="+mn-lt"/>
                    <a:ea typeface="+mn-ea"/>
                    <a:cs typeface="+mn-cs"/>
                  </a:rPr>
                  <a:t>decimación</a:t>
                </a:r>
                <a:r>
                  <a:rPr lang="es-EC" sz="1200" b="0" kern="1200" dirty="0" smtClean="0">
                    <a:solidFill>
                      <a:schemeClr val="tx1"/>
                    </a:solidFill>
                    <a:effectLst/>
                    <a:latin typeface="+mn-lt"/>
                    <a:ea typeface="+mn-ea"/>
                    <a:cs typeface="+mn-cs"/>
                  </a:rPr>
                  <a:t> es menor al número de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a:t>
                </a:r>
                <a:r>
                  <a:rPr lang="es-EC" sz="1200" b="0" i="1" kern="1200" dirty="0" smtClean="0">
                    <a:solidFill>
                      <a:schemeClr val="tx1"/>
                    </a:solidFill>
                    <a:effectLst/>
                    <a:latin typeface="+mn-lt"/>
                    <a:ea typeface="+mn-ea"/>
                    <a:cs typeface="+mn-cs"/>
                  </a:rPr>
                  <a:t>L &lt; N</a:t>
                </a:r>
                <a:r>
                  <a:rPr lang="es-EC" sz="1200" b="0" kern="1200" dirty="0" smtClean="0">
                    <a:solidFill>
                      <a:schemeClr val="tx1"/>
                    </a:solidFill>
                    <a:effectLst/>
                    <a:latin typeface="+mn-lt"/>
                    <a:ea typeface="+mn-ea"/>
                    <a:cs typeface="+mn-cs"/>
                  </a:rPr>
                  <a:t>, se dice que es un banco de filtro no máximamente decimado o </a:t>
                </a:r>
                <a:r>
                  <a:rPr lang="es-EC" sz="1200" b="0" kern="1200" dirty="0" err="1" smtClean="0">
                    <a:solidFill>
                      <a:schemeClr val="tx1"/>
                    </a:solidFill>
                    <a:effectLst/>
                    <a:latin typeface="+mn-lt"/>
                    <a:ea typeface="+mn-ea"/>
                    <a:cs typeface="+mn-cs"/>
                  </a:rPr>
                  <a:t>sobremuestreado</a:t>
                </a:r>
                <a:r>
                  <a:rPr lang="es-EC" sz="1200" b="0" kern="1200" dirty="0" smtClean="0">
                    <a:solidFill>
                      <a:schemeClr val="tx1"/>
                    </a:solidFill>
                    <a:effectLst/>
                    <a:latin typeface="+mn-lt"/>
                    <a:ea typeface="+mn-ea"/>
                    <a:cs typeface="+mn-cs"/>
                  </a:rPr>
                  <a:t>, es decir, evitará el solapamiento del espectro en la salida del filtro de análisis.</a:t>
                </a:r>
                <a:endParaRPr lang="es-EC"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17</a:t>
            </a:fld>
            <a:endParaRPr lang="en-US"/>
          </a:p>
        </p:txBody>
      </p:sp>
    </p:spTree>
    <p:extLst>
      <p:ext uri="{BB962C8B-B14F-4D97-AF65-F5344CB8AC3E}">
        <p14:creationId xmlns:p14="http://schemas.microsoft.com/office/powerpoint/2010/main" val="408095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a:t>
                </a:r>
                <a:r>
                  <a:rPr lang="es-EC" sz="1200" kern="1200" dirty="0">
                    <a:solidFill>
                      <a:schemeClr val="tx1"/>
                    </a:solidFill>
                    <a:effectLst/>
                    <a:latin typeface="+mn-lt"/>
                    <a:ea typeface="+mn-ea"/>
                    <a:cs typeface="+mn-cs"/>
                  </a:rPr>
                  <a:t>orden de diezmado y el número de filtros, obedece a 3 esquemas: Cuando el factor de </a:t>
                </a:r>
                <a:r>
                  <a:rPr lang="es-EC" sz="1200" kern="1200" dirty="0" err="1">
                    <a:solidFill>
                      <a:schemeClr val="tx1"/>
                    </a:solidFill>
                    <a:effectLst/>
                    <a:latin typeface="+mn-lt"/>
                    <a:ea typeface="+mn-ea"/>
                    <a:cs typeface="+mn-cs"/>
                  </a:rPr>
                  <a:t>decimación</a:t>
                </a:r>
                <a:r>
                  <a:rPr lang="es-EC" sz="1200" kern="1200" dirty="0">
                    <a:solidFill>
                      <a:schemeClr val="tx1"/>
                    </a:solidFill>
                    <a:effectLst/>
                    <a:latin typeface="+mn-lt"/>
                    <a:ea typeface="+mn-ea"/>
                    <a:cs typeface="+mn-cs"/>
                  </a:rPr>
                  <a:t> es igual al número de </a:t>
                </a:r>
                <a:r>
                  <a:rPr lang="es-EC" sz="1200" kern="1200" dirty="0" err="1">
                    <a:solidFill>
                      <a:schemeClr val="tx1"/>
                    </a:solidFill>
                    <a:effectLst/>
                    <a:latin typeface="+mn-lt"/>
                    <a:ea typeface="+mn-ea"/>
                    <a:cs typeface="+mn-cs"/>
                  </a:rPr>
                  <a:t>subbandas</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L = N</a:t>
                </a:r>
                <a:r>
                  <a:rPr lang="es-EC" sz="1200" kern="1200" dirty="0">
                    <a:solidFill>
                      <a:schemeClr val="tx1"/>
                    </a:solidFill>
                    <a:effectLst/>
                    <a:latin typeface="+mn-lt"/>
                    <a:ea typeface="+mn-ea"/>
                    <a:cs typeface="+mn-cs"/>
                  </a:rPr>
                  <a:t>, se habla de un filtro máximamente decimado, conservando la tasa de muestreo con N señales en </a:t>
                </a:r>
                <a:r>
                  <a:rPr lang="es-EC" sz="1200" kern="1200" dirty="0" err="1">
                    <a:solidFill>
                      <a:schemeClr val="tx1"/>
                    </a:solidFill>
                    <a:effectLst/>
                    <a:latin typeface="+mn-lt"/>
                    <a:ea typeface="+mn-ea"/>
                    <a:cs typeface="+mn-cs"/>
                  </a:rPr>
                  <a:t>subbandas</a:t>
                </a:r>
                <a:r>
                  <a:rPr lang="es-EC" sz="1200" kern="1200" dirty="0">
                    <a:solidFill>
                      <a:schemeClr val="tx1"/>
                    </a:solidFill>
                    <a:effectLst/>
                    <a:latin typeface="+mn-lt"/>
                    <a:ea typeface="+mn-ea"/>
                    <a:cs typeface="+mn-cs"/>
                  </a:rPr>
                  <a:t> decimadas </a:t>
                </a:r>
                <a:r>
                  <a:rPr lang="es-EC" sz="1200" b="1" i="0" kern="1200">
                    <a:solidFill>
                      <a:schemeClr val="tx1"/>
                    </a:solidFill>
                    <a:effectLst/>
                    <a:latin typeface="Cambria Math"/>
                    <a:ea typeface="+mn-ea"/>
                    <a:cs typeface="+mn-cs"/>
                  </a:rPr>
                  <a:t>𝒙</a:t>
                </a:r>
                <a:r>
                  <a:rPr lang="es-EC" sz="1200" b="0" i="0" kern="1200">
                    <a:solidFill>
                      <a:schemeClr val="tx1"/>
                    </a:solidFill>
                    <a:effectLst/>
                    <a:latin typeface="Cambria Math"/>
                    <a:ea typeface="+mn-ea"/>
                    <a:cs typeface="+mn-cs"/>
                  </a:rPr>
                  <a:t>_</a:t>
                </a:r>
                <a:r>
                  <a:rPr lang="es-EC" sz="1200" b="1" i="0" kern="1200">
                    <a:solidFill>
                      <a:schemeClr val="tx1"/>
                    </a:solidFill>
                    <a:effectLst/>
                    <a:latin typeface="Cambria Math"/>
                    <a:ea typeface="+mn-ea"/>
                    <a:cs typeface="+mn-cs"/>
                  </a:rPr>
                  <a:t>𝒊 𝑫(𝒛)</a:t>
                </a:r>
                <a:r>
                  <a:rPr lang="es-EC" sz="1200" kern="1200" dirty="0">
                    <a:solidFill>
                      <a:schemeClr val="tx1"/>
                    </a:solidFill>
                    <a:effectLst/>
                    <a:latin typeface="+mn-lt"/>
                    <a:ea typeface="+mn-ea"/>
                    <a:cs typeface="+mn-cs"/>
                  </a:rPr>
                  <a:t>, por lo que el número de muestras en </a:t>
                </a:r>
                <a:r>
                  <a:rPr lang="es-EC" sz="1200" kern="1200" dirty="0" err="1">
                    <a:solidFill>
                      <a:schemeClr val="tx1"/>
                    </a:solidFill>
                    <a:effectLst/>
                    <a:latin typeface="+mn-lt"/>
                    <a:ea typeface="+mn-ea"/>
                    <a:cs typeface="+mn-cs"/>
                  </a:rPr>
                  <a:t>subbandas</a:t>
                </a:r>
                <a:r>
                  <a:rPr lang="es-EC" sz="1200" kern="1200" dirty="0">
                    <a:solidFill>
                      <a:schemeClr val="tx1"/>
                    </a:solidFill>
                    <a:effectLst/>
                    <a:latin typeface="+mn-lt"/>
                    <a:ea typeface="+mn-ea"/>
                    <a:cs typeface="+mn-cs"/>
                  </a:rPr>
                  <a:t>, es idéntica a la señal completa </a:t>
                </a:r>
                <a:r>
                  <a:rPr lang="es-EC" sz="1200" b="1" i="0" kern="1200">
                    <a:solidFill>
                      <a:schemeClr val="tx1"/>
                    </a:solidFill>
                    <a:effectLst/>
                    <a:latin typeface="Cambria Math"/>
                    <a:ea typeface="+mn-ea"/>
                    <a:cs typeface="+mn-cs"/>
                  </a:rPr>
                  <a:t>𝑿(𝒛)</a:t>
                </a:r>
                <a:r>
                  <a:rPr lang="es-EC" sz="1200" kern="1200" dirty="0">
                    <a:solidFill>
                      <a:schemeClr val="tx1"/>
                    </a:solidFill>
                    <a:effectLst/>
                    <a:latin typeface="+mn-lt"/>
                    <a:ea typeface="+mn-ea"/>
                    <a:cs typeface="+mn-cs"/>
                  </a:rPr>
                  <a:t>, esta señal pasa al bloque de síntesis, donde primero es diezmado, para luego, ser interpolado por el mismo factor </a:t>
                </a:r>
                <a:r>
                  <a:rPr lang="es-EC" sz="1200" i="1" kern="1200" dirty="0">
                    <a:solidFill>
                      <a:schemeClr val="tx1"/>
                    </a:solidFill>
                    <a:effectLst/>
                    <a:latin typeface="+mn-lt"/>
                    <a:ea typeface="+mn-ea"/>
                    <a:cs typeface="+mn-cs"/>
                  </a:rPr>
                  <a:t>L</a:t>
                </a:r>
                <a:r>
                  <a:rPr lang="es-EC" sz="1200" kern="1200" dirty="0" smtClean="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Si el factor de </a:t>
                </a:r>
                <a:r>
                  <a:rPr lang="es-EC" sz="1200" b="0" kern="1200" dirty="0" err="1" smtClean="0">
                    <a:solidFill>
                      <a:schemeClr val="tx1"/>
                    </a:solidFill>
                    <a:effectLst/>
                    <a:latin typeface="+mn-lt"/>
                    <a:ea typeface="+mn-ea"/>
                    <a:cs typeface="+mn-cs"/>
                  </a:rPr>
                  <a:t>decimación</a:t>
                </a:r>
                <a:r>
                  <a:rPr lang="es-EC" sz="1200" b="0" kern="1200" dirty="0" smtClean="0">
                    <a:solidFill>
                      <a:schemeClr val="tx1"/>
                    </a:solidFill>
                    <a:effectLst/>
                    <a:latin typeface="+mn-lt"/>
                    <a:ea typeface="+mn-ea"/>
                    <a:cs typeface="+mn-cs"/>
                  </a:rPr>
                  <a:t> es mayor al número de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a:t>
                </a:r>
                <a:r>
                  <a:rPr lang="es-EC" sz="1200" b="0" i="1" kern="1200" dirty="0" smtClean="0">
                    <a:solidFill>
                      <a:schemeClr val="tx1"/>
                    </a:solidFill>
                    <a:effectLst/>
                    <a:latin typeface="+mn-lt"/>
                    <a:ea typeface="+mn-ea"/>
                    <a:cs typeface="+mn-cs"/>
                  </a:rPr>
                  <a:t>L &gt; N</a:t>
                </a:r>
                <a:r>
                  <a:rPr lang="es-EC" sz="1200" b="0" kern="1200" dirty="0" smtClean="0">
                    <a:solidFill>
                      <a:schemeClr val="tx1"/>
                    </a:solidFill>
                    <a:effectLst/>
                    <a:latin typeface="+mn-lt"/>
                    <a:ea typeface="+mn-ea"/>
                    <a:cs typeface="+mn-cs"/>
                  </a:rPr>
                  <a:t>, la pérdida de información debido al efecto </a:t>
                </a:r>
                <a:r>
                  <a:rPr lang="es-EC" sz="1200" b="0" i="1" kern="1200" dirty="0" err="1" smtClean="0">
                    <a:solidFill>
                      <a:schemeClr val="tx1"/>
                    </a:solidFill>
                    <a:effectLst/>
                    <a:latin typeface="+mn-lt"/>
                    <a:ea typeface="+mn-ea"/>
                    <a:cs typeface="+mn-cs"/>
                  </a:rPr>
                  <a:t>aliasing</a:t>
                </a:r>
                <a:r>
                  <a:rPr lang="es-EC" sz="1200" b="0" kern="1200" dirty="0" smtClean="0">
                    <a:solidFill>
                      <a:schemeClr val="tx1"/>
                    </a:solidFill>
                    <a:effectLst/>
                    <a:latin typeface="+mn-lt"/>
                    <a:ea typeface="+mn-ea"/>
                    <a:cs typeface="+mn-cs"/>
                  </a:rPr>
                  <a:t>, se verá reflejado al momento de reconstruir la señal de origen. Por el contrario, si el factor de </a:t>
                </a:r>
                <a:r>
                  <a:rPr lang="es-EC" sz="1200" b="0" kern="1200" dirty="0" err="1" smtClean="0">
                    <a:solidFill>
                      <a:schemeClr val="tx1"/>
                    </a:solidFill>
                    <a:effectLst/>
                    <a:latin typeface="+mn-lt"/>
                    <a:ea typeface="+mn-ea"/>
                    <a:cs typeface="+mn-cs"/>
                  </a:rPr>
                  <a:t>decimación</a:t>
                </a:r>
                <a:r>
                  <a:rPr lang="es-EC" sz="1200" b="0" kern="1200" dirty="0" smtClean="0">
                    <a:solidFill>
                      <a:schemeClr val="tx1"/>
                    </a:solidFill>
                    <a:effectLst/>
                    <a:latin typeface="+mn-lt"/>
                    <a:ea typeface="+mn-ea"/>
                    <a:cs typeface="+mn-cs"/>
                  </a:rPr>
                  <a:t> es menor al número de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a:t>
                </a:r>
                <a:r>
                  <a:rPr lang="es-EC" sz="1200" b="0" i="1" kern="1200" dirty="0" smtClean="0">
                    <a:solidFill>
                      <a:schemeClr val="tx1"/>
                    </a:solidFill>
                    <a:effectLst/>
                    <a:latin typeface="+mn-lt"/>
                    <a:ea typeface="+mn-ea"/>
                    <a:cs typeface="+mn-cs"/>
                  </a:rPr>
                  <a:t>L &lt; N</a:t>
                </a:r>
                <a:r>
                  <a:rPr lang="es-EC" sz="1200" b="0" kern="1200" dirty="0" smtClean="0">
                    <a:solidFill>
                      <a:schemeClr val="tx1"/>
                    </a:solidFill>
                    <a:effectLst/>
                    <a:latin typeface="+mn-lt"/>
                    <a:ea typeface="+mn-ea"/>
                    <a:cs typeface="+mn-cs"/>
                  </a:rPr>
                  <a:t>, se dice que es un banco de filtro no máximamente decimado o </a:t>
                </a:r>
                <a:r>
                  <a:rPr lang="es-EC" sz="1200" b="0" kern="1200" dirty="0" err="1" smtClean="0">
                    <a:solidFill>
                      <a:schemeClr val="tx1"/>
                    </a:solidFill>
                    <a:effectLst/>
                    <a:latin typeface="+mn-lt"/>
                    <a:ea typeface="+mn-ea"/>
                    <a:cs typeface="+mn-cs"/>
                  </a:rPr>
                  <a:t>sobremuestreado</a:t>
                </a:r>
                <a:r>
                  <a:rPr lang="es-EC" sz="1200" b="0" kern="1200" dirty="0" smtClean="0">
                    <a:solidFill>
                      <a:schemeClr val="tx1"/>
                    </a:solidFill>
                    <a:effectLst/>
                    <a:latin typeface="+mn-lt"/>
                    <a:ea typeface="+mn-ea"/>
                    <a:cs typeface="+mn-cs"/>
                  </a:rPr>
                  <a:t>, es decir, evitará el solapamiento del espectro en la salida del filtro de análisis.</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Con</a:t>
                </a:r>
                <a:r>
                  <a:rPr lang="es-EC" sz="1200" b="0" kern="1200" baseline="0" dirty="0" smtClean="0">
                    <a:solidFill>
                      <a:schemeClr val="tx1"/>
                    </a:solidFill>
                    <a:effectLst/>
                    <a:latin typeface="+mn-lt"/>
                    <a:ea typeface="+mn-ea"/>
                    <a:cs typeface="+mn-cs"/>
                  </a:rPr>
                  <a:t> las simulaciones se </a:t>
                </a:r>
                <a:r>
                  <a:rPr lang="es-EC" sz="1200" b="0" kern="1200" baseline="0" dirty="0" err="1" smtClean="0">
                    <a:solidFill>
                      <a:schemeClr val="tx1"/>
                    </a:solidFill>
                    <a:effectLst/>
                    <a:latin typeface="+mn-lt"/>
                    <a:ea typeface="+mn-ea"/>
                    <a:cs typeface="+mn-cs"/>
                  </a:rPr>
                  <a:t>comprobo</a:t>
                </a:r>
                <a:r>
                  <a:rPr lang="es-EC" sz="1200" b="0" kern="1200" baseline="0" smtClean="0">
                    <a:solidFill>
                      <a:schemeClr val="tx1"/>
                    </a:solidFill>
                    <a:effectLst/>
                    <a:latin typeface="+mn-lt"/>
                    <a:ea typeface="+mn-ea"/>
                    <a:cs typeface="+mn-cs"/>
                  </a:rPr>
                  <a:t> </a:t>
                </a:r>
                <a:r>
                  <a:rPr lang="es-EC" sz="1200" b="0" kern="1200" smtClean="0">
                    <a:solidFill>
                      <a:schemeClr val="tx1"/>
                    </a:solidFill>
                    <a:effectLst/>
                    <a:latin typeface="+mn-lt"/>
                    <a:ea typeface="+mn-ea"/>
                    <a:cs typeface="+mn-cs"/>
                  </a:rPr>
                  <a:t>que </a:t>
                </a:r>
                <a:r>
                  <a:rPr lang="es-EC" sz="1200" b="0" kern="1200" dirty="0" smtClean="0">
                    <a:solidFill>
                      <a:schemeClr val="tx1"/>
                    </a:solidFill>
                    <a:effectLst/>
                    <a:latin typeface="+mn-lt"/>
                    <a:ea typeface="+mn-ea"/>
                    <a:cs typeface="+mn-cs"/>
                  </a:rPr>
                  <a:t>el sistema converge rápidamente pero a un nivel más alto del estado de equilibrio (-20) cuando se tiene </a:t>
                </a:r>
                <a:r>
                  <a:rPr lang="es-EC" sz="1200" b="0" i="1" kern="1200" dirty="0" err="1" smtClean="0">
                    <a:solidFill>
                      <a:schemeClr val="tx1"/>
                    </a:solidFill>
                    <a:effectLst/>
                    <a:latin typeface="+mn-lt"/>
                    <a:ea typeface="+mn-ea"/>
                    <a:cs typeface="+mn-cs"/>
                  </a:rPr>
                  <a:t>SAF’s</a:t>
                </a:r>
                <a:r>
                  <a:rPr lang="es-EC" sz="1200" b="0" i="1" kern="1200" dirty="0" smtClean="0">
                    <a:solidFill>
                      <a:schemeClr val="tx1"/>
                    </a:solidFill>
                    <a:effectLst/>
                    <a:latin typeface="+mn-lt"/>
                    <a:ea typeface="+mn-ea"/>
                    <a:cs typeface="+mn-cs"/>
                  </a:rPr>
                  <a:t> </a:t>
                </a:r>
                <a:r>
                  <a:rPr lang="es-EC" sz="1200" b="0" kern="1200" dirty="0" err="1" smtClean="0">
                    <a:solidFill>
                      <a:schemeClr val="tx1"/>
                    </a:solidFill>
                    <a:effectLst/>
                    <a:latin typeface="+mn-lt"/>
                    <a:ea typeface="+mn-ea"/>
                    <a:cs typeface="+mn-cs"/>
                  </a:rPr>
                  <a:t>criticamnete</a:t>
                </a:r>
                <a:r>
                  <a:rPr lang="es-EC" sz="1200" b="0" kern="1200" dirty="0" smtClean="0">
                    <a:solidFill>
                      <a:schemeClr val="tx1"/>
                    </a:solidFill>
                    <a:effectLst/>
                    <a:latin typeface="+mn-lt"/>
                    <a:ea typeface="+mn-ea"/>
                    <a:cs typeface="+mn-cs"/>
                  </a:rPr>
                  <a:t> muestreado debido al efecto </a:t>
                </a:r>
                <a:r>
                  <a:rPr lang="es-EC" sz="1200" b="0" i="1" kern="1200" dirty="0" err="1" smtClean="0">
                    <a:solidFill>
                      <a:schemeClr val="tx1"/>
                    </a:solidFill>
                    <a:effectLst/>
                    <a:latin typeface="+mn-lt"/>
                    <a:ea typeface="+mn-ea"/>
                    <a:cs typeface="+mn-cs"/>
                  </a:rPr>
                  <a:t>aliasing</a:t>
                </a:r>
                <a:r>
                  <a:rPr lang="es-EC" sz="1200" b="0" kern="1200" dirty="0" smtClean="0">
                    <a:solidFill>
                      <a:schemeClr val="tx1"/>
                    </a:solidFill>
                    <a:effectLst/>
                    <a:latin typeface="+mn-lt"/>
                    <a:ea typeface="+mn-ea"/>
                    <a:cs typeface="+mn-cs"/>
                  </a:rPr>
                  <a:t> presente en el procesamiento, por tanto no está modelando a la aplicación o a una señal desconocida, la otra curva de aprendizaje MSE de </a:t>
                </a:r>
                <a:r>
                  <a:rPr lang="es-EC" sz="1200" b="0" i="1" kern="1200" dirty="0" err="1" smtClean="0">
                    <a:solidFill>
                      <a:schemeClr val="tx1"/>
                    </a:solidFill>
                    <a:effectLst/>
                    <a:latin typeface="+mn-lt"/>
                    <a:ea typeface="+mn-ea"/>
                    <a:cs typeface="+mn-cs"/>
                  </a:rPr>
                  <a:t>SAF’s</a:t>
                </a:r>
                <a:r>
                  <a:rPr lang="es-EC" sz="1200" b="0" i="1" kern="1200" dirty="0" smtClean="0">
                    <a:solidFill>
                      <a:schemeClr val="tx1"/>
                    </a:solidFill>
                    <a:effectLst/>
                    <a:latin typeface="+mn-lt"/>
                    <a:ea typeface="+mn-ea"/>
                    <a:cs typeface="+mn-cs"/>
                  </a:rPr>
                  <a:t> </a:t>
                </a:r>
                <a:r>
                  <a:rPr lang="es-EC" sz="1200" b="0" kern="1200" dirty="0" err="1" smtClean="0">
                    <a:solidFill>
                      <a:schemeClr val="tx1"/>
                    </a:solidFill>
                    <a:effectLst/>
                    <a:latin typeface="+mn-lt"/>
                    <a:ea typeface="+mn-ea"/>
                    <a:cs typeface="+mn-cs"/>
                  </a:rPr>
                  <a:t>sobremuestreado</a:t>
                </a:r>
                <a:r>
                  <a:rPr lang="es-EC" sz="1200" b="0" kern="1200" dirty="0" smtClean="0">
                    <a:solidFill>
                      <a:schemeClr val="tx1"/>
                    </a:solidFill>
                    <a:effectLst/>
                    <a:latin typeface="+mn-lt"/>
                    <a:ea typeface="+mn-ea"/>
                    <a:cs typeface="+mn-cs"/>
                  </a:rPr>
                  <a:t> fue adecuado debido a que converge en el estado de equilibrio insertado (- 50 dB) aunque su convergencia fue lenta por el efecto </a:t>
                </a:r>
                <a:r>
                  <a:rPr lang="es-EC" sz="1200" b="0" i="1" kern="1200" dirty="0" smtClean="0">
                    <a:solidFill>
                      <a:schemeClr val="tx1"/>
                    </a:solidFill>
                    <a:effectLst/>
                    <a:latin typeface="+mn-lt"/>
                    <a:ea typeface="+mn-ea"/>
                    <a:cs typeface="+mn-cs"/>
                  </a:rPr>
                  <a:t>band-</a:t>
                </a:r>
                <a:r>
                  <a:rPr lang="es-EC" sz="1200" b="0" i="1" kern="1200" dirty="0" err="1" smtClean="0">
                    <a:solidFill>
                      <a:schemeClr val="tx1"/>
                    </a:solidFill>
                    <a:effectLst/>
                    <a:latin typeface="+mn-lt"/>
                    <a:ea typeface="+mn-ea"/>
                    <a:cs typeface="+mn-cs"/>
                  </a:rPr>
                  <a:t>edge</a:t>
                </a:r>
                <a:endParaRPr lang="es-EC" sz="1200" b="1" kern="1200" dirty="0" smtClean="0">
                  <a:solidFill>
                    <a:schemeClr val="tx1"/>
                  </a:solidFill>
                  <a:effectLst/>
                  <a:latin typeface="+mn-lt"/>
                  <a:ea typeface="+mn-ea"/>
                  <a:cs typeface="+mn-cs"/>
                </a:endParaRPr>
              </a:p>
              <a:p>
                <a:r>
                  <a:rPr lang="es-EC" dirty="0" err="1" smtClean="0"/>
                  <a:t>obó</a:t>
                </a:r>
                <a:r>
                  <a:rPr lang="es-EC" baseline="0" dirty="0" smtClean="0"/>
                  <a:t> </a:t>
                </a:r>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18</a:t>
            </a:fld>
            <a:endParaRPr lang="en-US"/>
          </a:p>
        </p:txBody>
      </p:sp>
    </p:spTree>
    <p:extLst>
      <p:ext uri="{BB962C8B-B14F-4D97-AF65-F5344CB8AC3E}">
        <p14:creationId xmlns:p14="http://schemas.microsoft.com/office/powerpoint/2010/main" val="107434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sz="1200" b="1" kern="1200" dirty="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r>
                  <a:rPr lang="es-EC" sz="1200" b="0" kern="1200" dirty="0" err="1" smtClean="0">
                    <a:solidFill>
                      <a:schemeClr val="tx1"/>
                    </a:solidFill>
                    <a:effectLst/>
                    <a:latin typeface="+mn-lt"/>
                    <a:ea typeface="+mn-ea"/>
                    <a:cs typeface="+mn-cs"/>
                  </a:rPr>
                  <a:t>SAFs</a:t>
                </a:r>
                <a:r>
                  <a:rPr lang="es-EC" sz="1200" b="0" kern="1200" dirty="0" smtClean="0">
                    <a:solidFill>
                      <a:schemeClr val="tx1"/>
                    </a:solidFill>
                    <a:effectLst/>
                    <a:latin typeface="+mn-lt"/>
                    <a:ea typeface="+mn-ea"/>
                    <a:cs typeface="+mn-cs"/>
                  </a:rPr>
                  <a:t> puede ser clasificado en dos estructuras: estructura de lazo abierto y estructura de lazo cerrado. En la estructura de lazo abierto; la señal de entrada, es descompuesta en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diezmada por un factor </a:t>
                </a:r>
                <a:r>
                  <a:rPr lang="es-EC" sz="1200" b="0" i="1" kern="1200" dirty="0">
                    <a:solidFill>
                      <a:schemeClr val="tx1"/>
                    </a:solidFill>
                    <a:effectLst/>
                    <a:latin typeface="+mn-lt"/>
                    <a:ea typeface="+mn-ea"/>
                    <a:cs typeface="+mn-cs"/>
                  </a:rPr>
                  <a:t>L</a:t>
                </a:r>
                <a:r>
                  <a:rPr lang="es-EC" sz="1200" b="0" kern="1200" dirty="0">
                    <a:solidFill>
                      <a:schemeClr val="tx1"/>
                    </a:solidFill>
                    <a:effectLst/>
                    <a:latin typeface="+mn-lt"/>
                    <a:ea typeface="+mn-ea"/>
                    <a:cs typeface="+mn-cs"/>
                  </a:rPr>
                  <a:t> y procesada por </a:t>
                </a:r>
                <a:r>
                  <a:rPr lang="es-EC" sz="1200" b="0" kern="1200" dirty="0" err="1">
                    <a:solidFill>
                      <a:schemeClr val="tx1"/>
                    </a:solidFill>
                    <a:effectLst/>
                    <a:latin typeface="+mn-lt"/>
                    <a:ea typeface="+mn-ea"/>
                    <a:cs typeface="+mn-cs"/>
                  </a:rPr>
                  <a:t>subfiltros</a:t>
                </a:r>
                <a:r>
                  <a:rPr lang="es-EC" sz="1200" b="0" kern="1200" dirty="0">
                    <a:solidFill>
                      <a:schemeClr val="tx1"/>
                    </a:solidFill>
                    <a:effectLst/>
                    <a:latin typeface="+mn-lt"/>
                    <a:ea typeface="+mn-ea"/>
                    <a:cs typeface="+mn-cs"/>
                  </a:rPr>
                  <a:t> adaptativos, para luego, ser comparada con la señal deseada, donde se obtiene la señal de error de </a:t>
                </a:r>
                <a:r>
                  <a:rPr lang="es-EC" sz="1200" b="0" kern="1200" dirty="0" err="1">
                    <a:solidFill>
                      <a:schemeClr val="tx1"/>
                    </a:solidFill>
                    <a:effectLst/>
                    <a:latin typeface="+mn-lt"/>
                    <a:ea typeface="+mn-ea"/>
                    <a:cs typeface="+mn-cs"/>
                  </a:rPr>
                  <a:t>subbanda</a:t>
                </a:r>
                <a:r>
                  <a:rPr lang="es-EC" sz="1200" b="0" kern="1200" dirty="0">
                    <a:solidFill>
                      <a:schemeClr val="tx1"/>
                    </a:solidFill>
                    <a:effectLst/>
                    <a:latin typeface="+mn-lt"/>
                    <a:ea typeface="+mn-ea"/>
                    <a:cs typeface="+mn-cs"/>
                  </a:rPr>
                  <a:t>, seguido, ésta señal es usada para formar la señal de error </a:t>
                </a:r>
                <a:r>
                  <a:rPr lang="es-EC" sz="1200" b="0" i="1" kern="1200" dirty="0" err="1">
                    <a:solidFill>
                      <a:schemeClr val="tx1"/>
                    </a:solidFill>
                    <a:effectLst/>
                    <a:latin typeface="+mn-lt"/>
                    <a:ea typeface="+mn-ea"/>
                    <a:cs typeface="+mn-cs"/>
                  </a:rPr>
                  <a:t>fullband</a:t>
                </a:r>
                <a:r>
                  <a:rPr lang="es-EC" sz="1200" b="0" kern="1200" dirty="0">
                    <a:solidFill>
                      <a:schemeClr val="tx1"/>
                    </a:solidFill>
                    <a:effectLst/>
                    <a:latin typeface="+mn-lt"/>
                    <a:ea typeface="+mn-ea"/>
                    <a:cs typeface="+mn-cs"/>
                  </a:rPr>
                  <a:t> </a:t>
                </a:r>
                <a:r>
                  <a:rPr lang="es-EC" sz="1200" b="1" i="0" kern="1200">
                    <a:solidFill>
                      <a:schemeClr val="tx1"/>
                    </a:solidFill>
                    <a:effectLst/>
                    <a:latin typeface="+mn-lt"/>
                    <a:ea typeface="+mn-ea"/>
                    <a:cs typeface="+mn-cs"/>
                  </a:rPr>
                  <a:t>𝒆(𝒌)</a:t>
                </a:r>
                <a:r>
                  <a:rPr lang="es-EC" sz="1200" b="0" kern="1200" dirty="0">
                    <a:solidFill>
                      <a:schemeClr val="tx1"/>
                    </a:solidFill>
                    <a:effectLst/>
                    <a:latin typeface="+mn-lt"/>
                    <a:ea typeface="+mn-ea"/>
                    <a:cs typeface="+mn-cs"/>
                  </a:rPr>
                  <a:t> con los bancos de filtros de síntesis. </a:t>
                </a:r>
                <a:endParaRPr lang="es-EC" sz="1200" b="1" kern="1200" dirty="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En </a:t>
                </a:r>
                <a:r>
                  <a:rPr lang="es-EC" sz="1200" b="0" kern="1200" dirty="0">
                    <a:solidFill>
                      <a:schemeClr val="tx1"/>
                    </a:solidFill>
                    <a:effectLst/>
                    <a:latin typeface="+mn-lt"/>
                    <a:ea typeface="+mn-ea"/>
                    <a:cs typeface="+mn-cs"/>
                  </a:rPr>
                  <a:t>la estructura en lazo cerrado, el procedimiento de separación en </a:t>
                </a:r>
                <a:r>
                  <a:rPr lang="es-EC" sz="1200" b="0" kern="1200" dirty="0" err="1">
                    <a:solidFill>
                      <a:schemeClr val="tx1"/>
                    </a:solidFill>
                    <a:effectLst/>
                    <a:latin typeface="+mn-lt"/>
                    <a:ea typeface="+mn-ea"/>
                    <a:cs typeface="+mn-cs"/>
                  </a:rPr>
                  <a:t>subbandas</a:t>
                </a:r>
                <a:r>
                  <a:rPr lang="es-EC" sz="1200" b="0" kern="1200" dirty="0">
                    <a:solidFill>
                      <a:schemeClr val="tx1"/>
                    </a:solidFill>
                    <a:effectLst/>
                    <a:latin typeface="+mn-lt"/>
                    <a:ea typeface="+mn-ea"/>
                    <a:cs typeface="+mn-cs"/>
                  </a:rPr>
                  <a:t> es similar al lazo abierto, con la diferencia, de que la señal de salida es reconstruida con los filtros de síntesis y luego, comparada con la versión retardada de la respuesta deseada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 para generar la señal de error </a:t>
                </a:r>
                <a:r>
                  <a:rPr lang="es-EC" sz="1200" b="1" i="0" kern="1200">
                    <a:solidFill>
                      <a:schemeClr val="tx1"/>
                    </a:solidFill>
                    <a:effectLst/>
                    <a:latin typeface="+mn-lt"/>
                    <a:ea typeface="+mn-ea"/>
                    <a:cs typeface="+mn-cs"/>
                  </a:rPr>
                  <a:t>𝒆(𝒌)</a:t>
                </a:r>
                <a:r>
                  <a:rPr lang="es-EC" sz="1200" b="0" kern="1200" dirty="0">
                    <a:solidFill>
                      <a:schemeClr val="tx1"/>
                    </a:solidFill>
                    <a:effectLst/>
                    <a:latin typeface="+mn-lt"/>
                    <a:ea typeface="+mn-ea"/>
                    <a:cs typeface="+mn-cs"/>
                  </a:rPr>
                  <a:t>. </a:t>
                </a:r>
                <a:endParaRPr lang="es-EC" sz="1200" b="0"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EL LAZO CERRADO ES LA ESTRUCTURA RECOMENDADA DEBIDO A LA</a:t>
                </a:r>
                <a:r>
                  <a:rPr lang="es-EC" sz="1200" b="0" kern="1200" baseline="0" dirty="0" smtClean="0">
                    <a:solidFill>
                      <a:schemeClr val="tx1"/>
                    </a:solidFill>
                    <a:effectLst/>
                    <a:latin typeface="+mn-lt"/>
                    <a:ea typeface="+mn-ea"/>
                    <a:cs typeface="+mn-cs"/>
                  </a:rPr>
                  <a:t> RETROALIMENTACION DEL SISTEMA QUE HACE QUE SE CONTROLEN LOS DATOS DE MEJOR MANERA SIN EMBARJO, NO USAREMOS  LA ESTRUCTURA DEBIDO AL ALTO COSTO ECONOMICO  Y CARGA COMPUTACIONAL QUE GENERA POR CONSIGUIENTE SOLO REALIZAREMOS LA ESTRUCTURA DE LAZO ABIERTO.</a:t>
                </a:r>
                <a:endParaRPr lang="es-EC" sz="1200" b="0" kern="1200" dirty="0" smtClean="0">
                  <a:solidFill>
                    <a:schemeClr val="tx1"/>
                  </a:solidFill>
                  <a:effectLst/>
                  <a:latin typeface="+mn-lt"/>
                  <a:ea typeface="+mn-ea"/>
                  <a:cs typeface="+mn-cs"/>
                </a:endParaRPr>
              </a:p>
              <a:p>
                <a:endParaRPr lang="es-EC" sz="1200" b="1" kern="1200" dirty="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19</a:t>
            </a:fld>
            <a:endParaRPr lang="en-US"/>
          </a:p>
        </p:txBody>
      </p:sp>
    </p:spTree>
    <p:extLst>
      <p:ext uri="{BB962C8B-B14F-4D97-AF65-F5344CB8AC3E}">
        <p14:creationId xmlns:p14="http://schemas.microsoft.com/office/powerpoint/2010/main" val="279637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6C606-D101-3346-A92A-3E573DB1E69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20</a:t>
            </a:fld>
            <a:endParaRPr lang="en-US"/>
          </a:p>
        </p:txBody>
      </p:sp>
    </p:spTree>
    <p:extLst>
      <p:ext uri="{BB962C8B-B14F-4D97-AF65-F5344CB8AC3E}">
        <p14:creationId xmlns:p14="http://schemas.microsoft.com/office/powerpoint/2010/main" val="358076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a:solidFill>
                    <a:schemeClr val="tx1"/>
                  </a:solidFill>
                  <a:effectLst/>
                  <a:latin typeface="+mn-lt"/>
                  <a:ea typeface="+mn-ea"/>
                  <a:cs typeface="+mn-cs"/>
                </a:endParaRPr>
              </a:p>
              <a:p>
                <a:endParaRPr lang="es-EC" dirty="0"/>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La configuración del filtrado adaptativo contempla los componentes: señal de entrada, señal deseada, señal de error, señal de salida, filtro adaptativo y algoritmo adaptativo; cuyo objetivo en un sistema es, “hallar los coeficientes del filtro de salida </a:t>
                </a:r>
                <a:r>
                  <a:rPr lang="es-EC" sz="1200" b="1" i="0" kern="1200">
                    <a:solidFill>
                      <a:schemeClr val="tx1"/>
                    </a:solidFill>
                    <a:effectLst/>
                    <a:latin typeface="+mn-lt"/>
                    <a:ea typeface="+mn-ea"/>
                    <a:cs typeface="+mn-cs"/>
                  </a:rPr>
                  <a:t>𝒚(𝒌)</a:t>
                </a:r>
                <a:r>
                  <a:rPr lang="es-EC" sz="1200" b="0" kern="1200" dirty="0">
                    <a:solidFill>
                      <a:schemeClr val="tx1"/>
                    </a:solidFill>
                    <a:effectLst/>
                    <a:latin typeface="+mn-lt"/>
                    <a:ea typeface="+mn-ea"/>
                    <a:cs typeface="+mn-cs"/>
                  </a:rPr>
                  <a:t>, dada una señal de entrada </a:t>
                </a:r>
                <a:r>
                  <a:rPr lang="es-EC" sz="1200" b="1" i="0" kern="1200">
                    <a:solidFill>
                      <a:schemeClr val="tx1"/>
                    </a:solidFill>
                    <a:effectLst/>
                    <a:latin typeface="+mn-lt"/>
                    <a:ea typeface="+mn-ea"/>
                    <a:cs typeface="+mn-cs"/>
                  </a:rPr>
                  <a:t>𝒙(𝒌)</a:t>
                </a:r>
                <a:r>
                  <a:rPr lang="es-EC" sz="1200" b="0" kern="1200" dirty="0">
                    <a:solidFill>
                      <a:schemeClr val="tx1"/>
                    </a:solidFill>
                    <a:effectLst/>
                    <a:latin typeface="+mn-lt"/>
                    <a:ea typeface="+mn-ea"/>
                    <a:cs typeface="+mn-cs"/>
                  </a:rPr>
                  <a:t> y una señal deseada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 La señal de salida </a:t>
                </a:r>
                <a:r>
                  <a:rPr lang="es-EC" sz="1200" b="1" i="0" kern="1200">
                    <a:solidFill>
                      <a:schemeClr val="tx1"/>
                    </a:solidFill>
                    <a:effectLst/>
                    <a:latin typeface="+mn-lt"/>
                    <a:ea typeface="+mn-ea"/>
                    <a:cs typeface="+mn-cs"/>
                  </a:rPr>
                  <a:t>𝒚(𝒌)</a:t>
                </a:r>
                <a:r>
                  <a:rPr lang="es-EC" sz="1200" b="0" kern="1200" dirty="0">
                    <a:solidFill>
                      <a:schemeClr val="tx1"/>
                    </a:solidFill>
                    <a:effectLst/>
                    <a:latin typeface="+mn-lt"/>
                    <a:ea typeface="+mn-ea"/>
                    <a:cs typeface="+mn-cs"/>
                  </a:rPr>
                  <a:t> deberá parecerse lo más posible a la señal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a:t>
                </a:r>
                <a:r>
                  <a:rPr lang="es-EC" sz="1200" kern="1200" dirty="0" smtClean="0">
                    <a:solidFill>
                      <a:schemeClr val="tx1"/>
                    </a:solidFill>
                    <a:effectLst/>
                    <a:latin typeface="+mn-lt"/>
                    <a:ea typeface="+mn-ea"/>
                    <a:cs typeface="+mn-cs"/>
                  </a:rPr>
                  <a:t> Sin embargo, se debe tener en cuenta que la señal de error, puede ser considerada la respuesta deseada al sistema.</a:t>
                </a:r>
                <a:r>
                  <a:rPr lang="es-EC" dirty="0">
                    <a:effectLst/>
                  </a:rPr>
                  <a:t> </a:t>
                </a:r>
                <a:r>
                  <a:rPr lang="es-EC" sz="1200" kern="1200" dirty="0">
                    <a:solidFill>
                      <a:schemeClr val="tx1"/>
                    </a:solidFill>
                    <a:effectLst/>
                    <a:latin typeface="+mn-lt"/>
                    <a:ea typeface="+mn-ea"/>
                    <a:cs typeface="+mn-cs"/>
                  </a:rPr>
                  <a:t>En algunas aplicaciones como en ANC, la señal de error podría ser la salida deseada del sistema</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En algunas aplicaciones como en ANC, la señal de error podría ser la salida deseada del sistema.</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LO</a:t>
                </a:r>
                <a:r>
                  <a:rPr lang="es-EC" sz="1200" b="1" kern="1200" baseline="0" dirty="0" smtClean="0">
                    <a:solidFill>
                      <a:schemeClr val="tx1"/>
                    </a:solidFill>
                    <a:effectLst/>
                    <a:latin typeface="+mn-lt"/>
                    <a:ea typeface="+mn-ea"/>
                    <a:cs typeface="+mn-cs"/>
                  </a:rPr>
                  <a:t> QUE VAMOS A USAR  </a:t>
                </a:r>
                <a:r>
                  <a:rPr lang="es-EC" sz="1200" kern="1200" dirty="0" smtClean="0">
                    <a:solidFill>
                      <a:schemeClr val="tx1"/>
                    </a:solidFill>
                    <a:effectLst/>
                    <a:latin typeface="+mn-lt"/>
                    <a:ea typeface="+mn-ea"/>
                    <a:cs typeface="+mn-cs"/>
                  </a:rPr>
                  <a:t>El filtro adaptativo FIR, por brindar una mayor estabilidad que los filtros IIR y por su respuesta lineal en fase, son los más usados para la cancelación del ruido. </a:t>
                </a:r>
                <a:endParaRPr lang="es-EC"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Señal aleatoria o </a:t>
                </a:r>
                <a:r>
                  <a:rPr lang="es-EC" sz="1200" b="0" kern="1200" dirty="0" err="1" smtClean="0">
                    <a:solidFill>
                      <a:schemeClr val="tx1"/>
                    </a:solidFill>
                    <a:effectLst/>
                    <a:latin typeface="+mn-lt"/>
                    <a:ea typeface="+mn-ea"/>
                    <a:cs typeface="+mn-cs"/>
                  </a:rPr>
                  <a:t>randómica</a:t>
                </a:r>
                <a:r>
                  <a:rPr lang="es-EC" sz="1200" b="0" kern="1200" dirty="0" smtClean="0">
                    <a:solidFill>
                      <a:schemeClr val="tx1"/>
                    </a:solidFill>
                    <a:effectLst/>
                    <a:latin typeface="+mn-lt"/>
                    <a:ea typeface="+mn-ea"/>
                    <a:cs typeface="+mn-cs"/>
                  </a:rPr>
                  <a:t>, fueron usadas, debido que, muchas señales en aplicaciones reales son desconocidas. Por ejemplo, los valores de entrada de los sistemas de cancelación de ruido son en su mayoría desconocidos, por lo que es difícil predecir estos valores. Por tal motivo, las señales aleatorias, ayudan a crear estas señales. El algoritmo LMS es USADO POR SU BAJA COMPLEJIDAD  y robustez.</a:t>
                </a:r>
                <a:r>
                  <a:rPr lang="es-EC" sz="1200" b="0" kern="1200" baseline="0" dirty="0" smtClean="0">
                    <a:solidFill>
                      <a:schemeClr val="tx1"/>
                    </a:solidFill>
                    <a:effectLst/>
                    <a:latin typeface="+mn-lt"/>
                    <a:ea typeface="+mn-ea"/>
                    <a:cs typeface="+mn-cs"/>
                  </a:rPr>
                  <a:t> El NLMS a diferencia del </a:t>
                </a:r>
                <a:r>
                  <a:rPr lang="es-EC" sz="1200" b="0" kern="1200" baseline="0" dirty="0" err="1" smtClean="0">
                    <a:solidFill>
                      <a:schemeClr val="tx1"/>
                    </a:solidFill>
                    <a:effectLst/>
                    <a:latin typeface="+mn-lt"/>
                    <a:ea typeface="+mn-ea"/>
                    <a:cs typeface="+mn-cs"/>
                  </a:rPr>
                  <a:t>lms</a:t>
                </a:r>
                <a:r>
                  <a:rPr lang="es-EC" sz="1200" b="0" kern="1200" baseline="0" dirty="0" smtClean="0">
                    <a:solidFill>
                      <a:schemeClr val="tx1"/>
                    </a:solidFill>
                    <a:effectLst/>
                    <a:latin typeface="+mn-lt"/>
                    <a:ea typeface="+mn-ea"/>
                    <a:cs typeface="+mn-cs"/>
                  </a:rPr>
                  <a:t> permite acelerar la </a:t>
                </a:r>
                <a:r>
                  <a:rPr lang="es-EC" sz="1200" b="0" kern="1200" baseline="0" dirty="0" err="1" smtClean="0">
                    <a:solidFill>
                      <a:schemeClr val="tx1"/>
                    </a:solidFill>
                    <a:effectLst/>
                    <a:latin typeface="+mn-lt"/>
                    <a:ea typeface="+mn-ea"/>
                    <a:cs typeface="+mn-cs"/>
                  </a:rPr>
                  <a:t>convergenicia</a:t>
                </a:r>
                <a:r>
                  <a:rPr lang="es-EC" sz="1200" b="0" kern="1200" baseline="0" dirty="0" smtClean="0">
                    <a:solidFill>
                      <a:schemeClr val="tx1"/>
                    </a:solidFill>
                    <a:effectLst/>
                    <a:latin typeface="+mn-lt"/>
                    <a:ea typeface="+mn-ea"/>
                    <a:cs typeface="+mn-cs"/>
                  </a:rPr>
                  <a:t> del MSE para señales </a:t>
                </a:r>
                <a:r>
                  <a:rPr lang="es-EC" sz="1200" b="0" kern="1200" baseline="0" dirty="0" err="1" smtClean="0">
                    <a:solidFill>
                      <a:schemeClr val="tx1"/>
                    </a:solidFill>
                    <a:effectLst/>
                    <a:latin typeface="+mn-lt"/>
                    <a:ea typeface="+mn-ea"/>
                    <a:cs typeface="+mn-cs"/>
                  </a:rPr>
                  <a:t>corelacionadas</a:t>
                </a:r>
                <a:r>
                  <a:rPr lang="es-EC" sz="1200" b="0" kern="1200" baseline="0" dirty="0" smtClean="0">
                    <a:solidFill>
                      <a:schemeClr val="tx1"/>
                    </a:solidFill>
                    <a:effectLst/>
                    <a:latin typeface="+mn-lt"/>
                    <a:ea typeface="+mn-ea"/>
                    <a:cs typeface="+mn-cs"/>
                  </a:rPr>
                  <a:t> optimo para señales no estacionarias como el habla. Y el RLS que minimiza aun mas el MSE tiene una </a:t>
                </a:r>
                <a:r>
                  <a:rPr lang="es-EC" sz="1200" b="0" kern="1200" baseline="0" dirty="0" err="1" smtClean="0">
                    <a:solidFill>
                      <a:schemeClr val="tx1"/>
                    </a:solidFill>
                    <a:effectLst/>
                    <a:latin typeface="+mn-lt"/>
                    <a:ea typeface="+mn-ea"/>
                    <a:cs typeface="+mn-cs"/>
                  </a:rPr>
                  <a:t>rapida</a:t>
                </a:r>
                <a:r>
                  <a:rPr lang="es-EC" sz="1200" b="0" kern="1200" baseline="0" dirty="0" smtClean="0">
                    <a:solidFill>
                      <a:schemeClr val="tx1"/>
                    </a:solidFill>
                    <a:effectLst/>
                    <a:latin typeface="+mn-lt"/>
                    <a:ea typeface="+mn-ea"/>
                    <a:cs typeface="+mn-cs"/>
                  </a:rPr>
                  <a:t> convergencia pero trae consigo una alta complejidad computacional e inestabilidad al sistema.</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baseline="0" dirty="0" smtClean="0">
                    <a:solidFill>
                      <a:schemeClr val="tx1"/>
                    </a:solidFill>
                    <a:effectLst/>
                    <a:latin typeface="+mn-lt"/>
                    <a:ea typeface="+mn-ea"/>
                    <a:cs typeface="+mn-cs"/>
                  </a:rPr>
                  <a:t>A CONTINUACION VAMOS HABLAR DEL ALGORITMO LMS</a:t>
                </a: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22</a:t>
            </a:fld>
            <a:endParaRPr lang="en-US"/>
          </a:p>
        </p:txBody>
      </p:sp>
    </p:spTree>
    <p:extLst>
      <p:ext uri="{BB962C8B-B14F-4D97-AF65-F5344CB8AC3E}">
        <p14:creationId xmlns:p14="http://schemas.microsoft.com/office/powerpoint/2010/main" val="188292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a:solidFill>
                    <a:schemeClr val="tx1"/>
                  </a:solidFill>
                  <a:effectLst/>
                  <a:latin typeface="+mn-lt"/>
                  <a:ea typeface="+mn-ea"/>
                  <a:cs typeface="+mn-cs"/>
                </a:endParaRPr>
              </a:p>
              <a:p>
                <a:endParaRPr lang="es-EC" dirty="0"/>
              </a:p>
            </p:txBody>
          </p:sp>
        </mc:Choice>
        <mc:Fallback xmlns="">
          <p:sp>
            <p:nvSpPr>
              <p:cNvPr id="3" name="2 Marcador de notas"/>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 El esquema consiste de dos canales, del cual, solo en el canal primario se encuentra la señal deseada </a:t>
                </a:r>
                <a:r>
                  <a:rPr lang="es-EC" sz="1200" b="1" i="0" kern="1200">
                    <a:solidFill>
                      <a:schemeClr val="tx1"/>
                    </a:solidFill>
                    <a:effectLst/>
                    <a:latin typeface="+mn-lt"/>
                    <a:ea typeface="+mn-ea"/>
                    <a:cs typeface="+mn-cs"/>
                  </a:rPr>
                  <a:t>𝒙(𝒌)</a:t>
                </a:r>
                <a:r>
                  <a:rPr lang="es-EC" sz="1200" b="0" kern="1200" dirty="0">
                    <a:solidFill>
                      <a:schemeClr val="tx1"/>
                    </a:solidFill>
                    <a:effectLst/>
                    <a:latin typeface="+mn-lt"/>
                    <a:ea typeface="+mn-ea"/>
                    <a:cs typeface="+mn-cs"/>
                  </a:rPr>
                  <a:t>, misma que es corrompida por el ruido </a:t>
                </a:r>
                <a:r>
                  <a:rPr lang="es-EC" sz="1200" b="1" i="0" kern="1200">
                    <a:solidFill>
                      <a:schemeClr val="tx1"/>
                    </a:solidFill>
                    <a:effectLst/>
                    <a:latin typeface="+mn-lt"/>
                    <a:ea typeface="+mn-ea"/>
                    <a:cs typeface="+mn-cs"/>
                  </a:rPr>
                  <a:t>𝒏</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𝟏 (𝒌)</a:t>
                </a:r>
                <a:r>
                  <a:rPr lang="es-EC" sz="1200" b="0" kern="1200" dirty="0">
                    <a:solidFill>
                      <a:schemeClr val="tx1"/>
                    </a:solidFill>
                    <a:effectLst/>
                    <a:latin typeface="+mn-lt"/>
                    <a:ea typeface="+mn-ea"/>
                    <a:cs typeface="+mn-cs"/>
                  </a:rPr>
                  <a:t>. En el canal de referencia se encuentra la señal de entrada, del cual es el ruido </a:t>
                </a:r>
                <a:r>
                  <a:rPr lang="es-EC" sz="1200" b="1" i="0" kern="1200">
                    <a:solidFill>
                      <a:schemeClr val="tx1"/>
                    </a:solidFill>
                    <a:effectLst/>
                    <a:latin typeface="+mn-lt"/>
                    <a:ea typeface="+mn-ea"/>
                    <a:cs typeface="+mn-cs"/>
                  </a:rPr>
                  <a:t>𝒏</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𝟐 (𝒌)</a:t>
                </a:r>
                <a:r>
                  <a:rPr lang="es-EC" sz="1200" b="0" kern="1200" dirty="0">
                    <a:solidFill>
                      <a:schemeClr val="tx1"/>
                    </a:solidFill>
                    <a:effectLst/>
                    <a:latin typeface="+mn-lt"/>
                    <a:ea typeface="+mn-ea"/>
                    <a:cs typeface="+mn-cs"/>
                  </a:rPr>
                  <a:t>, mismo que está altamente correlacionada con el ruido </a:t>
                </a:r>
                <a:r>
                  <a:rPr lang="es-EC" sz="1200" b="1" i="0" kern="1200">
                    <a:solidFill>
                      <a:schemeClr val="tx1"/>
                    </a:solidFill>
                    <a:effectLst/>
                    <a:latin typeface="+mn-lt"/>
                    <a:ea typeface="+mn-ea"/>
                    <a:cs typeface="+mn-cs"/>
                  </a:rPr>
                  <a:t>𝒏</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𝟏 (𝒌)</a:t>
                </a:r>
                <a:r>
                  <a:rPr lang="es-EC" sz="1200" b="0" kern="1200" dirty="0">
                    <a:solidFill>
                      <a:schemeClr val="tx1"/>
                    </a:solidFill>
                    <a:effectLst/>
                    <a:latin typeface="+mn-lt"/>
                    <a:ea typeface="+mn-ea"/>
                    <a:cs typeface="+mn-cs"/>
                  </a:rPr>
                  <a:t>. Los pesos del filtrado adaptativo convergen a la función de transferencia diferencial resultando una señal de salida </a:t>
                </a:r>
                <a:r>
                  <a:rPr lang="es-EC" sz="1200" b="1" i="0" kern="1200">
                    <a:solidFill>
                      <a:schemeClr val="tx1"/>
                    </a:solidFill>
                    <a:effectLst/>
                    <a:latin typeface="+mn-lt"/>
                    <a:ea typeface="+mn-ea"/>
                    <a:cs typeface="+mn-cs"/>
                  </a:rPr>
                  <a:t>𝒚(𝒌)</a:t>
                </a:r>
                <a:r>
                  <a:rPr lang="es-EC" sz="1200" b="0" kern="1200" dirty="0">
                    <a:solidFill>
                      <a:schemeClr val="tx1"/>
                    </a:solidFill>
                    <a:effectLst/>
                    <a:latin typeface="+mn-lt"/>
                    <a:ea typeface="+mn-ea"/>
                    <a:cs typeface="+mn-cs"/>
                  </a:rPr>
                  <a:t> del cual es una estimación del ruido </a:t>
                </a:r>
                <a:r>
                  <a:rPr lang="es-EC" sz="1200" b="1" i="0" kern="1200">
                    <a:solidFill>
                      <a:schemeClr val="tx1"/>
                    </a:solidFill>
                    <a:effectLst/>
                    <a:latin typeface="+mn-lt"/>
                    <a:ea typeface="+mn-ea"/>
                    <a:cs typeface="+mn-cs"/>
                  </a:rPr>
                  <a:t>𝒏</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𝟏 (𝒌)</a:t>
                </a:r>
                <a:r>
                  <a:rPr lang="es-EC" sz="1200" b="0" kern="1200" dirty="0">
                    <a:solidFill>
                      <a:schemeClr val="tx1"/>
                    </a:solidFill>
                    <a:effectLst/>
                    <a:latin typeface="+mn-lt"/>
                    <a:ea typeface="+mn-ea"/>
                    <a:cs typeface="+mn-cs"/>
                  </a:rPr>
                  <a:t> presente en la señal deseada. Por lo tanto, la señal de error </a:t>
                </a:r>
                <a:r>
                  <a:rPr lang="es-EC" sz="1200" b="1" i="0" kern="1200">
                    <a:solidFill>
                      <a:schemeClr val="tx1"/>
                    </a:solidFill>
                    <a:effectLst/>
                    <a:latin typeface="+mn-lt"/>
                    <a:ea typeface="+mn-ea"/>
                    <a:cs typeface="+mn-cs"/>
                  </a:rPr>
                  <a:t>𝒆(𝒌)</a:t>
                </a:r>
                <a:r>
                  <a:rPr lang="es-EC" sz="1200" b="0" kern="1200" dirty="0">
                    <a:solidFill>
                      <a:schemeClr val="tx1"/>
                    </a:solidFill>
                    <a:effectLst/>
                    <a:latin typeface="+mn-lt"/>
                    <a:ea typeface="+mn-ea"/>
                    <a:cs typeface="+mn-cs"/>
                  </a:rPr>
                  <a:t> se aproxima a la señal de voz </a:t>
                </a:r>
                <a:r>
                  <a:rPr lang="es-EC" sz="1200" b="1" i="0" kern="1200">
                    <a:solidFill>
                      <a:schemeClr val="tx1"/>
                    </a:solidFill>
                    <a:effectLst/>
                    <a:latin typeface="+mn-lt"/>
                    <a:ea typeface="+mn-ea"/>
                    <a:cs typeface="+mn-cs"/>
                  </a:rPr>
                  <a:t>𝐱(𝒌)</a:t>
                </a:r>
                <a:r>
                  <a:rPr lang="es-EC" sz="1200" b="0" kern="1200" dirty="0">
                    <a:solidFill>
                      <a:schemeClr val="tx1"/>
                    </a:solidFill>
                    <a:effectLst/>
                    <a:latin typeface="+mn-lt"/>
                    <a:ea typeface="+mn-ea"/>
                    <a:cs typeface="+mn-cs"/>
                  </a:rPr>
                  <a:t>.</a:t>
                </a:r>
                <a:endParaRPr lang="es-EC" sz="1200" b="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ESTRUCTURA DEL MEJORAMIENTO DE LA SEÑAL FUE MODELADO DE ACUERDO A LA</a:t>
                </a:r>
                <a:r>
                  <a:rPr lang="es-EC" sz="1200" kern="1200" baseline="0" dirty="0" smtClean="0">
                    <a:solidFill>
                      <a:schemeClr val="tx1"/>
                    </a:solidFill>
                    <a:effectLst/>
                    <a:latin typeface="+mn-lt"/>
                    <a:ea typeface="+mn-ea"/>
                    <a:cs typeface="+mn-cs"/>
                  </a:rPr>
                  <a:t> ESTRUCTURA SAFS </a:t>
                </a:r>
              </a:p>
              <a:p>
                <a:r>
                  <a:rPr lang="es-EC" sz="1200" b="0" kern="1200" dirty="0" smtClean="0">
                    <a:solidFill>
                      <a:schemeClr val="tx1"/>
                    </a:solidFill>
                    <a:effectLst/>
                    <a:latin typeface="+mn-lt"/>
                    <a:ea typeface="+mn-ea"/>
                    <a:cs typeface="+mn-cs"/>
                  </a:rPr>
                  <a:t>Los algoritmos adaptativo anteriormente diseñados, permitieron complementar el esquema del mejoramiento de voz. Los algoritmos usados para la presente investigación fueron los algoritmos LMS y NLMS. A pesar de que el algoritmo RLS es una excelente alternativa para mejorar la señal de audio, dado que, minimiza el error cuadrático medio presente a la salida del filtro, no fue tomada en el desarrollo de la simulación, debido a su comportamiento inestable, al alto costo computacional y a su complejidad de cálculo, en comparación a los dos algoritmos usados, perjudicando al desempeño del sistema, sin embargo, como se manifestó anteriormente, el campo del DSP es muy amplio y abre estudio para muchos investigadores y muchas formas de solucionar un mismo problema (Benavides </a:t>
                </a:r>
                <a:r>
                  <a:rPr lang="es-EC" sz="1200" b="0" kern="1200" dirty="0" err="1" smtClean="0">
                    <a:solidFill>
                      <a:schemeClr val="tx1"/>
                    </a:solidFill>
                    <a:effectLst/>
                    <a:latin typeface="+mn-lt"/>
                    <a:ea typeface="+mn-ea"/>
                    <a:cs typeface="+mn-cs"/>
                  </a:rPr>
                  <a:t>Aspiazu</a:t>
                </a:r>
                <a:r>
                  <a:rPr lang="es-EC" sz="1200" b="0" kern="1200" dirty="0" smtClean="0">
                    <a:solidFill>
                      <a:schemeClr val="tx1"/>
                    </a:solidFill>
                    <a:effectLst/>
                    <a:latin typeface="+mn-lt"/>
                    <a:ea typeface="+mn-ea"/>
                    <a:cs typeface="+mn-cs"/>
                  </a:rPr>
                  <a:t>, </a:t>
                </a:r>
                <a:r>
                  <a:rPr lang="es-EC" sz="1200" b="0" kern="1200" dirty="0" err="1" smtClean="0">
                    <a:solidFill>
                      <a:schemeClr val="tx1"/>
                    </a:solidFill>
                    <a:effectLst/>
                    <a:latin typeface="+mn-lt"/>
                    <a:ea typeface="+mn-ea"/>
                    <a:cs typeface="+mn-cs"/>
                  </a:rPr>
                  <a:t>Calienes</a:t>
                </a:r>
                <a:r>
                  <a:rPr lang="es-EC" sz="1200" b="0" kern="1200" dirty="0" smtClean="0">
                    <a:solidFill>
                      <a:schemeClr val="tx1"/>
                    </a:solidFill>
                    <a:effectLst/>
                    <a:latin typeface="+mn-lt"/>
                    <a:ea typeface="+mn-ea"/>
                    <a:cs typeface="+mn-cs"/>
                  </a:rPr>
                  <a:t> Bartra, &amp; Silva Cárdenas, 2009). Tomando en consideración las recomendaciones de algunos autores referente a la convergencia del algoritmo y a la disminución del MSE,  se resume que; los parámetros para mejorar la convergencia, el número de bandas a dividir, el tamaño del filtro, el solapamiento de cada banda y el estudio de estos algoritmos, quedan a menester del investigador.</a:t>
                </a:r>
                <a:endParaRPr lang="es-EC" sz="1200" b="1"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 </a:t>
                </a:r>
                <a:endParaRPr lang="es-EC" sz="1200" b="1"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El estudio para la cancelación de ruido fue realizado con tres archivos de voz (</a:t>
                </a:r>
                <a:r>
                  <a:rPr lang="es-EC" sz="1200" b="0" i="1" kern="1200" dirty="0" smtClean="0">
                    <a:solidFill>
                      <a:schemeClr val="tx1"/>
                    </a:solidFill>
                    <a:effectLst/>
                    <a:latin typeface="+mn-lt"/>
                    <a:ea typeface="+mn-ea"/>
                    <a:cs typeface="+mn-cs"/>
                  </a:rPr>
                  <a:t>.</a:t>
                </a:r>
                <a:r>
                  <a:rPr lang="es-EC" sz="1200" b="0" i="1" kern="1200" dirty="0" err="1" smtClean="0">
                    <a:solidFill>
                      <a:schemeClr val="tx1"/>
                    </a:solidFill>
                    <a:effectLst/>
                    <a:latin typeface="+mn-lt"/>
                    <a:ea typeface="+mn-ea"/>
                    <a:cs typeface="+mn-cs"/>
                  </a:rPr>
                  <a:t>wav</a:t>
                </a:r>
                <a:r>
                  <a:rPr lang="es-EC" sz="1200" b="0" kern="1200" dirty="0" smtClean="0">
                    <a:solidFill>
                      <a:schemeClr val="tx1"/>
                    </a:solidFill>
                    <a:effectLst/>
                    <a:latin typeface="+mn-lt"/>
                    <a:ea typeface="+mn-ea"/>
                    <a:cs typeface="+mn-cs"/>
                  </a:rPr>
                  <a:t>), con una frecuencia de muestreo de 8 KHz, donde cada uno de las señales, fueron corrompidas por dos señales ruidosas; El AWGN (</a:t>
                </a:r>
                <a:r>
                  <a:rPr lang="es-EC" sz="1200" b="0" i="1" kern="1200" dirty="0" err="1" smtClean="0">
                    <a:solidFill>
                      <a:schemeClr val="tx1"/>
                    </a:solidFill>
                    <a:effectLst/>
                    <a:latin typeface="+mn-lt"/>
                    <a:ea typeface="+mn-ea"/>
                    <a:cs typeface="+mn-cs"/>
                  </a:rPr>
                  <a:t>Additive</a:t>
                </a:r>
                <a:r>
                  <a:rPr lang="es-EC" sz="1200" b="0" i="1" kern="1200" dirty="0" smtClean="0">
                    <a:solidFill>
                      <a:schemeClr val="tx1"/>
                    </a:solidFill>
                    <a:effectLst/>
                    <a:latin typeface="+mn-lt"/>
                    <a:ea typeface="+mn-ea"/>
                    <a:cs typeface="+mn-cs"/>
                  </a:rPr>
                  <a:t> </a:t>
                </a:r>
                <a:r>
                  <a:rPr lang="es-EC" sz="1200" b="0" i="1" kern="1200" dirty="0" err="1" smtClean="0">
                    <a:solidFill>
                      <a:schemeClr val="tx1"/>
                    </a:solidFill>
                    <a:effectLst/>
                    <a:latin typeface="+mn-lt"/>
                    <a:ea typeface="+mn-ea"/>
                    <a:cs typeface="+mn-cs"/>
                  </a:rPr>
                  <a:t>white</a:t>
                </a:r>
                <a:r>
                  <a:rPr lang="es-EC" sz="1200" b="0" i="1" kern="1200" dirty="0" smtClean="0">
                    <a:solidFill>
                      <a:schemeClr val="tx1"/>
                    </a:solidFill>
                    <a:effectLst/>
                    <a:latin typeface="+mn-lt"/>
                    <a:ea typeface="+mn-ea"/>
                    <a:cs typeface="+mn-cs"/>
                  </a:rPr>
                  <a:t> </a:t>
                </a:r>
                <a:r>
                  <a:rPr lang="es-EC" sz="1200" b="0" i="1" kern="1200" dirty="0" err="1" smtClean="0">
                    <a:solidFill>
                      <a:schemeClr val="tx1"/>
                    </a:solidFill>
                    <a:effectLst/>
                    <a:latin typeface="+mn-lt"/>
                    <a:ea typeface="+mn-ea"/>
                    <a:cs typeface="+mn-cs"/>
                  </a:rPr>
                  <a:t>Gaussian</a:t>
                </a:r>
                <a:r>
                  <a:rPr lang="es-EC" sz="1200" b="0" i="1" kern="1200" dirty="0" smtClean="0">
                    <a:solidFill>
                      <a:schemeClr val="tx1"/>
                    </a:solidFill>
                    <a:effectLst/>
                    <a:latin typeface="+mn-lt"/>
                    <a:ea typeface="+mn-ea"/>
                    <a:cs typeface="+mn-cs"/>
                  </a:rPr>
                  <a:t> </a:t>
                </a:r>
                <a:r>
                  <a:rPr lang="es-EC" sz="1200" b="0" i="1" kern="1200" dirty="0" err="1" smtClean="0">
                    <a:solidFill>
                      <a:schemeClr val="tx1"/>
                    </a:solidFill>
                    <a:effectLst/>
                    <a:latin typeface="+mn-lt"/>
                    <a:ea typeface="+mn-ea"/>
                    <a:cs typeface="+mn-cs"/>
                  </a:rPr>
                  <a:t>noise</a:t>
                </a:r>
                <a:r>
                  <a:rPr lang="es-EC" sz="1200" b="0" kern="1200" dirty="0" smtClean="0">
                    <a:solidFill>
                      <a:schemeClr val="tx1"/>
                    </a:solidFill>
                    <a:effectLst/>
                    <a:latin typeface="+mn-lt"/>
                    <a:ea typeface="+mn-ea"/>
                    <a:cs typeface="+mn-cs"/>
                  </a:rPr>
                  <a:t> - ruido gaussiano blanco aditivo) con SNR (</a:t>
                </a:r>
                <a:r>
                  <a:rPr lang="es-EC" sz="1200" b="0" i="1" kern="1200" dirty="0" err="1" smtClean="0">
                    <a:solidFill>
                      <a:schemeClr val="tx1"/>
                    </a:solidFill>
                    <a:effectLst/>
                    <a:latin typeface="+mn-lt"/>
                    <a:ea typeface="+mn-ea"/>
                    <a:cs typeface="+mn-cs"/>
                  </a:rPr>
                  <a:t>Signal</a:t>
                </a:r>
                <a:r>
                  <a:rPr lang="es-EC" sz="1200" b="0" i="1" kern="1200" dirty="0" smtClean="0">
                    <a:solidFill>
                      <a:schemeClr val="tx1"/>
                    </a:solidFill>
                    <a:effectLst/>
                    <a:latin typeface="+mn-lt"/>
                    <a:ea typeface="+mn-ea"/>
                    <a:cs typeface="+mn-cs"/>
                  </a:rPr>
                  <a:t>-to-</a:t>
                </a:r>
                <a:r>
                  <a:rPr lang="es-EC" sz="1200" b="0" i="1" kern="1200" dirty="0" err="1" smtClean="0">
                    <a:solidFill>
                      <a:schemeClr val="tx1"/>
                    </a:solidFill>
                    <a:effectLst/>
                    <a:latin typeface="+mn-lt"/>
                    <a:ea typeface="+mn-ea"/>
                    <a:cs typeface="+mn-cs"/>
                  </a:rPr>
                  <a:t>noise</a:t>
                </a:r>
                <a:r>
                  <a:rPr lang="es-EC" sz="1200" b="0" i="1" kern="1200" dirty="0" smtClean="0">
                    <a:solidFill>
                      <a:schemeClr val="tx1"/>
                    </a:solidFill>
                    <a:effectLst/>
                    <a:latin typeface="+mn-lt"/>
                    <a:ea typeface="+mn-ea"/>
                    <a:cs typeface="+mn-cs"/>
                  </a:rPr>
                  <a:t> ratio</a:t>
                </a:r>
                <a:r>
                  <a:rPr lang="es-EC" sz="1200" b="0" kern="1200" dirty="0" smtClean="0">
                    <a:solidFill>
                      <a:schemeClr val="tx1"/>
                    </a:solidFill>
                    <a:effectLst/>
                    <a:latin typeface="+mn-lt"/>
                    <a:ea typeface="+mn-ea"/>
                    <a:cs typeface="+mn-cs"/>
                  </a:rPr>
                  <a:t> - relación señal a ruido) acorde a las mediciones de campo realizadas en las aeronaves militares, y un ruido generado por las aeronaves. Cada señal de audio fue probada con cada algoritmo y con una SNR constante de 60 dB, este valor se obtuvo disminuyendo la señal de voz aumentando el ruido. El ruido de aeronave usado fue similar a la de un avión supersónico adquirido anteriormente por el suscrito.</a:t>
                </a:r>
                <a:endParaRPr lang="es-EC" sz="12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Avión que navega a una velocidad superior a la del sonido </a:t>
                </a: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24</a:t>
            </a:fld>
            <a:endParaRPr lang="en-US"/>
          </a:p>
        </p:txBody>
      </p:sp>
    </p:spTree>
    <p:extLst>
      <p:ext uri="{BB962C8B-B14F-4D97-AF65-F5344CB8AC3E}">
        <p14:creationId xmlns:p14="http://schemas.microsoft.com/office/powerpoint/2010/main" val="2174970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normAutofit fontScale="92500" lnSpcReduction="10000"/>
              </a:bodyPr>
              <a:lstStyle/>
              <a:p>
                <a:endParaRPr lang="es-EC" dirty="0"/>
              </a:p>
            </p:txBody>
          </p:sp>
        </mc:Choice>
        <mc:Fallback xmlns="">
          <p:sp>
            <p:nvSpPr>
              <p:cNvPr id="3" name="2 Marcador de notas"/>
              <p:cNvSpPr>
                <a:spLocks noGrp="1"/>
              </p:cNvSpPr>
              <p:nvPr>
                <p:ph type="body" idx="1"/>
              </p:nvPr>
            </p:nvSpPr>
            <p:spPr/>
            <p:txBody>
              <a:bodyPr>
                <a:normAutofit fontScale="92500" lnSpcReduction="10000"/>
              </a:bodyPr>
              <a:lstStyle/>
              <a:p>
                <a:r>
                  <a:rPr lang="es-EC" dirty="0" smtClean="0"/>
                  <a:t>EL PROCESO REALIZADO PARA </a:t>
                </a:r>
                <a:r>
                  <a:rPr lang="es-EC" dirty="0" err="1" smtClean="0"/>
                  <a:t>econtrar</a:t>
                </a:r>
                <a:r>
                  <a:rPr lang="es-EC" baseline="0" dirty="0" smtClean="0"/>
                  <a:t> el paso de </a:t>
                </a:r>
                <a:r>
                  <a:rPr lang="es-EC" baseline="0" dirty="0" err="1" smtClean="0"/>
                  <a:t>adaptacion</a:t>
                </a:r>
                <a:r>
                  <a:rPr lang="es-EC" baseline="0" dirty="0" smtClean="0"/>
                  <a:t> optimo con las tres señales de audio fue, una vez ingresada la señal deseada, y el ruido se ajusta el tamaño del filtro M</a:t>
                </a:r>
                <a:r>
                  <a:rPr lang="en-US" baseline="0" dirty="0" smtClean="0"/>
                  <a:t>=32, </a:t>
                </a:r>
                <a:r>
                  <a:rPr lang="en-US" baseline="0" dirty="0" err="1" smtClean="0"/>
                  <a:t>una</a:t>
                </a:r>
                <a:r>
                  <a:rPr lang="en-US" baseline="0" dirty="0" smtClean="0"/>
                  <a:t> </a:t>
                </a:r>
                <a:r>
                  <a:rPr lang="en-US" baseline="0" dirty="0" err="1" smtClean="0"/>
                  <a:t>vez</a:t>
                </a:r>
                <a:r>
                  <a:rPr lang="en-US" baseline="0" dirty="0" smtClean="0"/>
                  <a:t> </a:t>
                </a:r>
                <a:r>
                  <a:rPr lang="en-US" baseline="0" dirty="0" err="1" smtClean="0"/>
                  <a:t>que</a:t>
                </a:r>
                <a:r>
                  <a:rPr lang="en-US" baseline="0" dirty="0" smtClean="0"/>
                  <a:t> el </a:t>
                </a:r>
                <a:r>
                  <a:rPr lang="en-US" baseline="0" dirty="0" err="1" smtClean="0"/>
                  <a:t>sistema</a:t>
                </a:r>
                <a:r>
                  <a:rPr lang="en-US" baseline="0" dirty="0" smtClean="0"/>
                  <a:t> </a:t>
                </a:r>
                <a:r>
                  <a:rPr lang="en-US" baseline="0" dirty="0" err="1" smtClean="0"/>
                  <a:t>este</a:t>
                </a:r>
                <a:r>
                  <a:rPr lang="en-US" baseline="0" dirty="0" smtClean="0"/>
                  <a:t> </a:t>
                </a:r>
                <a:r>
                  <a:rPr lang="en-US" baseline="0" dirty="0" err="1" smtClean="0"/>
                  <a:t>estructurando</a:t>
                </a:r>
                <a:r>
                  <a:rPr lang="en-US" baseline="0" dirty="0" smtClean="0"/>
                  <a:t> para </a:t>
                </a:r>
                <a:r>
                  <a:rPr lang="en-US" baseline="0" dirty="0" err="1" smtClean="0"/>
                  <a:t>que</a:t>
                </a:r>
                <a:r>
                  <a:rPr lang="en-US" baseline="0" dirty="0" smtClean="0"/>
                  <a:t> </a:t>
                </a:r>
                <a:r>
                  <a:rPr lang="en-US" baseline="0" dirty="0" err="1" smtClean="0"/>
                  <a:t>varie</a:t>
                </a:r>
                <a:r>
                  <a:rPr lang="en-US" baseline="0" dirty="0" smtClean="0"/>
                  <a:t> el </a:t>
                </a:r>
                <a:r>
                  <a:rPr lang="en-US" baseline="0" dirty="0" err="1" smtClean="0"/>
                  <a:t>tama;o</a:t>
                </a:r>
                <a:r>
                  <a:rPr lang="en-US" baseline="0" dirty="0" smtClean="0"/>
                  <a:t> de </a:t>
                </a:r>
                <a:r>
                  <a:rPr lang="en-US" baseline="0" dirty="0" err="1" smtClean="0"/>
                  <a:t>paso</a:t>
                </a:r>
                <a:r>
                  <a:rPr lang="en-US" baseline="0" dirty="0" smtClean="0"/>
                  <a:t>, </a:t>
                </a:r>
                <a:r>
                  <a:rPr lang="en-US" baseline="0" dirty="0" err="1" smtClean="0"/>
                  <a:t>tenemos</a:t>
                </a:r>
                <a:r>
                  <a:rPr lang="en-US" baseline="0" dirty="0" smtClean="0"/>
                  <a:t> </a:t>
                </a:r>
                <a:r>
                  <a:rPr lang="en-US" baseline="0" dirty="0" err="1" smtClean="0"/>
                  <a:t>si</a:t>
                </a:r>
                <a:r>
                  <a:rPr lang="en-US" baseline="0" dirty="0" smtClean="0"/>
                  <a:t> el </a:t>
                </a:r>
                <a:r>
                  <a:rPr lang="en-US" baseline="0" dirty="0" err="1" smtClean="0"/>
                  <a:t>paso</a:t>
                </a:r>
                <a:r>
                  <a:rPr lang="en-US" baseline="0" dirty="0" smtClean="0"/>
                  <a:t> de </a:t>
                </a:r>
                <a:r>
                  <a:rPr lang="en-US" baseline="0" dirty="0" err="1" smtClean="0"/>
                  <a:t>adaptacion</a:t>
                </a:r>
                <a:r>
                  <a:rPr lang="en-US" baseline="0" dirty="0" smtClean="0"/>
                  <a:t> </a:t>
                </a:r>
                <a:r>
                  <a:rPr lang="en-US" baseline="0" dirty="0" err="1" smtClean="0"/>
                  <a:t>es</a:t>
                </a:r>
                <a:r>
                  <a:rPr lang="en-US" baseline="0" dirty="0" smtClean="0"/>
                  <a:t> </a:t>
                </a:r>
                <a:r>
                  <a:rPr lang="en-US" baseline="0" dirty="0" err="1" smtClean="0"/>
                  <a:t>pequeño</a:t>
                </a:r>
                <a:r>
                  <a:rPr lang="en-US" baseline="0" dirty="0" smtClean="0"/>
                  <a:t> el MSE </a:t>
                </a:r>
                <a:r>
                  <a:rPr lang="en-US" baseline="0" dirty="0" err="1" smtClean="0"/>
                  <a:t>es</a:t>
                </a:r>
                <a:r>
                  <a:rPr lang="en-US" baseline="0" dirty="0" smtClean="0"/>
                  <a:t> </a:t>
                </a:r>
                <a:r>
                  <a:rPr lang="en-US" baseline="0" dirty="0" err="1" smtClean="0"/>
                  <a:t>pequeno</a:t>
                </a:r>
                <a:r>
                  <a:rPr lang="en-US" baseline="0" dirty="0" smtClean="0"/>
                  <a:t> </a:t>
                </a:r>
                <a:r>
                  <a:rPr lang="en-US" baseline="0" dirty="0" err="1" smtClean="0"/>
                  <a:t>caso</a:t>
                </a:r>
                <a:r>
                  <a:rPr lang="en-US" baseline="0" dirty="0" smtClean="0"/>
                  <a:t> </a:t>
                </a:r>
                <a:r>
                  <a:rPr lang="en-US" baseline="0" dirty="0" err="1" smtClean="0"/>
                  <a:t>contrario</a:t>
                </a:r>
                <a:r>
                  <a:rPr lang="en-US" baseline="0" dirty="0" smtClean="0"/>
                  <a:t> </a:t>
                </a:r>
                <a:r>
                  <a:rPr lang="en-US" baseline="0" dirty="0" err="1" smtClean="0"/>
                  <a:t>aumenta</a:t>
                </a:r>
                <a:r>
                  <a:rPr lang="en-US" baseline="0" dirty="0" smtClean="0"/>
                  <a:t>, a </a:t>
                </a:r>
                <a:r>
                  <a:rPr lang="en-US" baseline="0" dirty="0" err="1" smtClean="0"/>
                  <a:t>pesar</a:t>
                </a:r>
                <a:r>
                  <a:rPr lang="en-US" baseline="0" dirty="0" smtClean="0"/>
                  <a:t> de </a:t>
                </a:r>
                <a:r>
                  <a:rPr lang="en-US" baseline="0" dirty="0" err="1" smtClean="0"/>
                  <a:t>eso</a:t>
                </a:r>
                <a:r>
                  <a:rPr lang="en-US" baseline="0" dirty="0" smtClean="0"/>
                  <a:t> en los dos </a:t>
                </a:r>
                <a:r>
                  <a:rPr lang="en-US" baseline="0" dirty="0" err="1" smtClean="0"/>
                  <a:t>casos</a:t>
                </a:r>
                <a:r>
                  <a:rPr lang="en-US" baseline="0" dirty="0" smtClean="0"/>
                  <a:t> el </a:t>
                </a:r>
                <a:r>
                  <a:rPr lang="en-US" baseline="0" dirty="0" err="1" smtClean="0"/>
                  <a:t>mensaje</a:t>
                </a:r>
                <a:r>
                  <a:rPr lang="en-US" baseline="0" dirty="0" smtClean="0"/>
                  <a:t> </a:t>
                </a:r>
                <a:r>
                  <a:rPr lang="en-US" baseline="0" dirty="0" err="1" smtClean="0"/>
                  <a:t>es</a:t>
                </a:r>
                <a:r>
                  <a:rPr lang="en-US" baseline="0" dirty="0" smtClean="0"/>
                  <a:t> </a:t>
                </a:r>
                <a:r>
                  <a:rPr lang="en-US" baseline="0" dirty="0" err="1" smtClean="0"/>
                  <a:t>entendible</a:t>
                </a:r>
                <a:r>
                  <a:rPr lang="en-US" baseline="0" dirty="0" smtClean="0"/>
                  <a:t> al final del </a:t>
                </a:r>
                <a:r>
                  <a:rPr lang="en-US" baseline="0" dirty="0" err="1" smtClean="0"/>
                  <a:t>sistmema</a:t>
                </a:r>
                <a:r>
                  <a:rPr lang="en-US" baseline="0" dirty="0" smtClean="0"/>
                  <a:t> , </a:t>
                </a:r>
                <a:r>
                  <a:rPr lang="en-US" baseline="0" dirty="0" err="1" smtClean="0"/>
                  <a:t>como</a:t>
                </a:r>
                <a:r>
                  <a:rPr lang="en-US" baseline="0" dirty="0" smtClean="0"/>
                  <a:t> SE OBSERVA EN LA FIGURA </a:t>
                </a:r>
              </a:p>
              <a:p>
                <a:r>
                  <a:rPr lang="es-EC" sz="1200" kern="1200" dirty="0" smtClean="0">
                    <a:solidFill>
                      <a:schemeClr val="tx1"/>
                    </a:solidFill>
                    <a:effectLst/>
                    <a:latin typeface="+mn-lt"/>
                    <a:ea typeface="+mn-ea"/>
                    <a:cs typeface="+mn-cs"/>
                  </a:rPr>
                  <a:t>Como se mencionó en la sección 3.4, los algoritmos utilizados fueron el LMS y NLMS. Se simuló con tres archivos de voz (.</a:t>
                </a:r>
                <a:r>
                  <a:rPr lang="es-EC" sz="1200" i="1" kern="1200" dirty="0" err="1">
                    <a:solidFill>
                      <a:schemeClr val="tx1"/>
                    </a:solidFill>
                    <a:effectLst/>
                    <a:latin typeface="+mn-lt"/>
                    <a:ea typeface="+mn-ea"/>
                    <a:cs typeface="+mn-cs"/>
                  </a:rPr>
                  <a:t>wav</a:t>
                </a:r>
                <a:r>
                  <a:rPr lang="es-EC" sz="1200" kern="1200" dirty="0">
                    <a:solidFill>
                      <a:schemeClr val="tx1"/>
                    </a:solidFill>
                    <a:effectLst/>
                    <a:latin typeface="+mn-lt"/>
                    <a:ea typeface="+mn-ea"/>
                    <a:cs typeface="+mn-cs"/>
                  </a:rPr>
                  <a:t>) donde cada señal fue corrompida por ruido AWGN y ruido generado por una aeronave. Para garantizar la eficiencia de la estructura, se atenuó a la señal de entrada </a:t>
                </a:r>
                <a:r>
                  <a:rPr lang="es-EC" sz="1200" b="1" i="0" kern="1200">
                    <a:solidFill>
                      <a:schemeClr val="tx1"/>
                    </a:solidFill>
                    <a:effectLst/>
                    <a:latin typeface="+mn-lt"/>
                    <a:ea typeface="+mn-ea"/>
                    <a:cs typeface="+mn-cs"/>
                  </a:rPr>
                  <a:t>𝒙(𝒌)</a:t>
                </a:r>
                <a:r>
                  <a:rPr lang="es-EC" sz="1200" kern="1200" dirty="0">
                    <a:solidFill>
                      <a:schemeClr val="tx1"/>
                    </a:solidFill>
                    <a:effectLst/>
                    <a:latin typeface="+mn-lt"/>
                    <a:ea typeface="+mn-ea"/>
                    <a:cs typeface="+mn-cs"/>
                  </a:rPr>
                  <a:t> hasta obtener un SNR de 60 dB. El ruido de aeronave se asemeja a un avión supersónico, del cual fue descargado y usado por su nitidez ante un ruido grabado en el ambiente. La Figura 33, muestra el MSE de las señales de audio usadas en cada corrida del sistema variando el tamaño de paso </a:t>
                </a:r>
                <a:r>
                  <a:rPr lang="es-EC" sz="1200" b="1" i="0" kern="1200">
                    <a:solidFill>
                      <a:schemeClr val="tx1"/>
                    </a:solidFill>
                    <a:effectLst/>
                    <a:latin typeface="+mn-lt"/>
                    <a:ea typeface="+mn-ea"/>
                    <a:cs typeface="+mn-cs"/>
                  </a:rPr>
                  <a:t>𝝁</a:t>
                </a:r>
                <a:r>
                  <a:rPr lang="es-EC" sz="1200" kern="1200" dirty="0">
                    <a:solidFill>
                      <a:schemeClr val="tx1"/>
                    </a:solidFill>
                    <a:effectLst/>
                    <a:latin typeface="+mn-lt"/>
                    <a:ea typeface="+mn-ea"/>
                    <a:cs typeface="+mn-cs"/>
                  </a:rPr>
                  <a:t>, con una longitud del filtro de M = 32. Lo que se visualiza en la Figura es el paso de adaptación y el desajuste del algoritmo LMS y NLMS, donde se comprobó que con un paso adaptativo µ pequeño se obtiene el menor MSE, más allá de estos valores, simplemente los algoritmos dejaron de ser óptimos</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CON LOS TRES ARCHIVOS SE TUVO RESULTADOS</a:t>
                </a:r>
                <a:r>
                  <a:rPr lang="es-EC" sz="1200" kern="1200" baseline="0" dirty="0" smtClean="0">
                    <a:solidFill>
                      <a:schemeClr val="tx1"/>
                    </a:solidFill>
                    <a:effectLst/>
                    <a:latin typeface="+mn-lt"/>
                    <a:ea typeface="+mn-ea"/>
                    <a:cs typeface="+mn-cs"/>
                  </a:rPr>
                  <a:t> SIMILARES POR TAL MOTIVO</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Realizando un análisis de los resultados obtenidos, se resume que; el rango del tamaño de paso </a:t>
                </a:r>
                <a:r>
                  <a:rPr lang="es-EC" sz="1200" b="1" i="0" kern="1200">
                    <a:solidFill>
                      <a:schemeClr val="tx1"/>
                    </a:solidFill>
                    <a:effectLst/>
                    <a:latin typeface="+mn-lt"/>
                    <a:ea typeface="+mn-ea"/>
                    <a:cs typeface="+mn-cs"/>
                  </a:rPr>
                  <a:t>𝝁</a:t>
                </a:r>
                <a:r>
                  <a:rPr lang="es-EC" sz="1200" b="0" kern="1200" dirty="0">
                    <a:solidFill>
                      <a:schemeClr val="tx1"/>
                    </a:solidFill>
                    <a:effectLst/>
                    <a:latin typeface="+mn-lt"/>
                    <a:ea typeface="+mn-ea"/>
                    <a:cs typeface="+mn-cs"/>
                  </a:rPr>
                  <a:t> óptimo la cancelación de ruido de aeronaves en la comunicación por radio es de: 0,0001 &lt;</a:t>
                </a:r>
                <a:r>
                  <a:rPr lang="es-EC" sz="1200" b="1" i="0" kern="1200">
                    <a:solidFill>
                      <a:schemeClr val="tx1"/>
                    </a:solidFill>
                    <a:effectLst/>
                    <a:latin typeface="+mn-lt"/>
                    <a:ea typeface="+mn-ea"/>
                    <a:cs typeface="+mn-cs"/>
                  </a:rPr>
                  <a:t> 𝝁 </a:t>
                </a:r>
                <a:r>
                  <a:rPr lang="es-EC" sz="1200" b="0" kern="1200" dirty="0">
                    <a:solidFill>
                      <a:schemeClr val="tx1"/>
                    </a:solidFill>
                    <a:effectLst/>
                    <a:latin typeface="+mn-lt"/>
                    <a:ea typeface="+mn-ea"/>
                    <a:cs typeface="+mn-cs"/>
                  </a:rPr>
                  <a:t>&lt; 0,008 para el algoritmo LMS, y 0,001 &lt;</a:t>
                </a:r>
                <a:r>
                  <a:rPr lang="es-EC" sz="1200" b="1" i="0" kern="1200">
                    <a:solidFill>
                      <a:schemeClr val="tx1"/>
                    </a:solidFill>
                    <a:effectLst/>
                    <a:latin typeface="+mn-lt"/>
                    <a:ea typeface="+mn-ea"/>
                    <a:cs typeface="+mn-cs"/>
                  </a:rPr>
                  <a:t> 𝝁 </a:t>
                </a:r>
                <a:r>
                  <a:rPr lang="es-EC" sz="1200" b="0" kern="1200" dirty="0">
                    <a:solidFill>
                      <a:schemeClr val="tx1"/>
                    </a:solidFill>
                    <a:effectLst/>
                    <a:latin typeface="+mn-lt"/>
                    <a:ea typeface="+mn-ea"/>
                    <a:cs typeface="+mn-cs"/>
                  </a:rPr>
                  <a:t>&lt; 0,008 para el algoritmo NLMS. Estos valores son de acuerdo a la simulación de la señal de audio y el ruido en aeronaves</a:t>
                </a:r>
                <a:r>
                  <a:rPr lang="es-EC" sz="1200" b="0" kern="1200" dirty="0" smtClean="0">
                    <a:solidFill>
                      <a:schemeClr val="tx1"/>
                    </a:solidFill>
                    <a:effectLst/>
                    <a:latin typeface="+mn-lt"/>
                    <a:ea typeface="+mn-ea"/>
                    <a:cs typeface="+mn-cs"/>
                  </a:rPr>
                  <a:t>. CON ESTOS VALORES TRABAJAMOS EN LOS SAFS</a:t>
                </a:r>
                <a:endParaRPr lang="es-EC" sz="1200" b="1" kern="1200" dirty="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Una vez identificado el rango del tamaño de paso </a:t>
                </a:r>
                <a:r>
                  <a:rPr lang="es-EC" sz="1200" b="1" i="0" kern="1200">
                    <a:solidFill>
                      <a:schemeClr val="tx1"/>
                    </a:solidFill>
                    <a:effectLst/>
                    <a:latin typeface="+mn-lt"/>
                    <a:ea typeface="+mn-ea"/>
                    <a:cs typeface="+mn-cs"/>
                  </a:rPr>
                  <a:t>𝝁</a:t>
                </a:r>
                <a:r>
                  <a:rPr lang="es-EC" sz="1200" kern="1200" dirty="0">
                    <a:solidFill>
                      <a:schemeClr val="tx1"/>
                    </a:solidFill>
                    <a:effectLst/>
                    <a:latin typeface="+mn-lt"/>
                    <a:ea typeface="+mn-ea"/>
                    <a:cs typeface="+mn-cs"/>
                  </a:rPr>
                  <a:t> óptimo para la aplicación deseada, se varió la longitud del filtro, a fin de obtener el tamaño mínimo óptimo para dicha comunicación por radio, misma que garantice la efectividad del sistema y que el costo computacional sea pequeño. </a:t>
                </a:r>
                <a:endParaRPr lang="es-EC"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De igual modo, se comprobó que la longitud del filtro no es un factor predominante para la eficiencia del sistema.</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CON</a:t>
                </a:r>
                <a:r>
                  <a:rPr lang="es-EC" sz="1200" b="0" kern="1200" baseline="0" dirty="0" smtClean="0">
                    <a:solidFill>
                      <a:schemeClr val="tx1"/>
                    </a:solidFill>
                    <a:effectLst/>
                    <a:latin typeface="+mn-lt"/>
                    <a:ea typeface="+mn-ea"/>
                    <a:cs typeface="+mn-cs"/>
                  </a:rPr>
                  <a:t> ESTOS RESULTADOS YA PODEMOS REALIZAR LOS ALGORITMO SAFS CON SOPORTE TECNICO AL OBTENER LOS PASO DE ADAPTACION OPTIMO Y EL TAMAÑO DEL FILTRO</a:t>
                </a:r>
                <a:endParaRPr lang="es-EC" sz="1200" b="1" kern="1200" dirty="0" smtClean="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25</a:t>
            </a:fld>
            <a:endParaRPr lang="en-US"/>
          </a:p>
        </p:txBody>
      </p:sp>
    </p:spTree>
    <p:extLst>
      <p:ext uri="{BB962C8B-B14F-4D97-AF65-F5344CB8AC3E}">
        <p14:creationId xmlns:p14="http://schemas.microsoft.com/office/powerpoint/2010/main" val="1186321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26</a:t>
            </a:fld>
            <a:endParaRPr lang="en-US"/>
          </a:p>
        </p:txBody>
      </p:sp>
    </p:spTree>
    <p:extLst>
      <p:ext uri="{BB962C8B-B14F-4D97-AF65-F5344CB8AC3E}">
        <p14:creationId xmlns:p14="http://schemas.microsoft.com/office/powerpoint/2010/main" val="299392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dirty="0"/>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La configuración del filtrado adaptativo contempla los componentes: señal de entrada, señal deseada, señal de error, señal de salida, filtro adaptativo y algoritmo adaptativo; cuyo objetivo en un sistema es, “hallar los coeficientes del filtro de salida </a:t>
                </a:r>
                <a:r>
                  <a:rPr lang="es-EC" sz="1200" b="1" i="0" kern="1200">
                    <a:solidFill>
                      <a:schemeClr val="tx1"/>
                    </a:solidFill>
                    <a:effectLst/>
                    <a:latin typeface="+mn-lt"/>
                    <a:ea typeface="+mn-ea"/>
                    <a:cs typeface="+mn-cs"/>
                  </a:rPr>
                  <a:t>𝒚(𝒌)</a:t>
                </a:r>
                <a:r>
                  <a:rPr lang="es-EC" sz="1200" b="0" kern="1200" dirty="0">
                    <a:solidFill>
                      <a:schemeClr val="tx1"/>
                    </a:solidFill>
                    <a:effectLst/>
                    <a:latin typeface="+mn-lt"/>
                    <a:ea typeface="+mn-ea"/>
                    <a:cs typeface="+mn-cs"/>
                  </a:rPr>
                  <a:t>, dada una señal de entrada </a:t>
                </a:r>
                <a:r>
                  <a:rPr lang="es-EC" sz="1200" b="1" i="0" kern="1200">
                    <a:solidFill>
                      <a:schemeClr val="tx1"/>
                    </a:solidFill>
                    <a:effectLst/>
                    <a:latin typeface="+mn-lt"/>
                    <a:ea typeface="+mn-ea"/>
                    <a:cs typeface="+mn-cs"/>
                  </a:rPr>
                  <a:t>𝒙(𝒌)</a:t>
                </a:r>
                <a:r>
                  <a:rPr lang="es-EC" sz="1200" b="0" kern="1200" dirty="0">
                    <a:solidFill>
                      <a:schemeClr val="tx1"/>
                    </a:solidFill>
                    <a:effectLst/>
                    <a:latin typeface="+mn-lt"/>
                    <a:ea typeface="+mn-ea"/>
                    <a:cs typeface="+mn-cs"/>
                  </a:rPr>
                  <a:t> y una señal deseada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 La señal de salida </a:t>
                </a:r>
                <a:r>
                  <a:rPr lang="es-EC" sz="1200" b="1" i="0" kern="1200">
                    <a:solidFill>
                      <a:schemeClr val="tx1"/>
                    </a:solidFill>
                    <a:effectLst/>
                    <a:latin typeface="+mn-lt"/>
                    <a:ea typeface="+mn-ea"/>
                    <a:cs typeface="+mn-cs"/>
                  </a:rPr>
                  <a:t>𝒚(𝒌)</a:t>
                </a:r>
                <a:r>
                  <a:rPr lang="es-EC" sz="1200" b="0" kern="1200" dirty="0">
                    <a:solidFill>
                      <a:schemeClr val="tx1"/>
                    </a:solidFill>
                    <a:effectLst/>
                    <a:latin typeface="+mn-lt"/>
                    <a:ea typeface="+mn-ea"/>
                    <a:cs typeface="+mn-cs"/>
                  </a:rPr>
                  <a:t> deberá parecerse lo más posible a la señal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a:t>
                </a:r>
                <a:r>
                  <a:rPr lang="es-EC" sz="1200" kern="1200" dirty="0" smtClean="0">
                    <a:solidFill>
                      <a:schemeClr val="tx1"/>
                    </a:solidFill>
                    <a:effectLst/>
                    <a:latin typeface="+mn-lt"/>
                    <a:ea typeface="+mn-ea"/>
                    <a:cs typeface="+mn-cs"/>
                  </a:rPr>
                  <a:t> Sin embargo, se debe tener en cuenta que la señal de error, puede ser considerada la respuesta deseada al sistema.</a:t>
                </a:r>
                <a:r>
                  <a:rPr lang="es-EC" dirty="0">
                    <a:effectLst/>
                  </a:rPr>
                  <a:t> </a:t>
                </a:r>
                <a:r>
                  <a:rPr lang="es-EC" sz="1200" kern="1200" dirty="0">
                    <a:solidFill>
                      <a:schemeClr val="tx1"/>
                    </a:solidFill>
                    <a:effectLst/>
                    <a:latin typeface="+mn-lt"/>
                    <a:ea typeface="+mn-ea"/>
                    <a:cs typeface="+mn-cs"/>
                  </a:rPr>
                  <a:t>En algunas aplicaciones como en ANC, la señal de error podría ser la salida deseada del sistema</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En algunas aplicaciones como en ANC, la señal de error podría ser la salida deseada del sistema.</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LO</a:t>
                </a:r>
                <a:r>
                  <a:rPr lang="es-EC" sz="1200" b="1" kern="1200" baseline="0" dirty="0" smtClean="0">
                    <a:solidFill>
                      <a:schemeClr val="tx1"/>
                    </a:solidFill>
                    <a:effectLst/>
                    <a:latin typeface="+mn-lt"/>
                    <a:ea typeface="+mn-ea"/>
                    <a:cs typeface="+mn-cs"/>
                  </a:rPr>
                  <a:t> QUE VAMOS A USAR  </a:t>
                </a:r>
                <a:r>
                  <a:rPr lang="es-EC" sz="1200" kern="1200" dirty="0" smtClean="0">
                    <a:solidFill>
                      <a:schemeClr val="tx1"/>
                    </a:solidFill>
                    <a:effectLst/>
                    <a:latin typeface="+mn-lt"/>
                    <a:ea typeface="+mn-ea"/>
                    <a:cs typeface="+mn-cs"/>
                  </a:rPr>
                  <a:t>El filtro adaptativo FIR, por brindar una mayor estabilidad que los filtros IIR y por su respuesta lineal en fase, son los más usados para la cancelación del ruido. </a:t>
                </a:r>
                <a:endParaRPr lang="es-EC"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Señal aleatoria o </a:t>
                </a:r>
                <a:r>
                  <a:rPr lang="es-EC" sz="1200" b="0" kern="1200" dirty="0" err="1" smtClean="0">
                    <a:solidFill>
                      <a:schemeClr val="tx1"/>
                    </a:solidFill>
                    <a:effectLst/>
                    <a:latin typeface="+mn-lt"/>
                    <a:ea typeface="+mn-ea"/>
                    <a:cs typeface="+mn-cs"/>
                  </a:rPr>
                  <a:t>randómica</a:t>
                </a:r>
                <a:r>
                  <a:rPr lang="es-EC" sz="1200" b="0" kern="1200" dirty="0" smtClean="0">
                    <a:solidFill>
                      <a:schemeClr val="tx1"/>
                    </a:solidFill>
                    <a:effectLst/>
                    <a:latin typeface="+mn-lt"/>
                    <a:ea typeface="+mn-ea"/>
                    <a:cs typeface="+mn-cs"/>
                  </a:rPr>
                  <a:t>, fueron usadas, debido que, muchas señales en aplicaciones reales son desconocidas. Por ejemplo, los valores de entrada de los sistemas de cancelación de ruido son en su mayoría desconocidos, por lo que es difícil predecir estos valores. Por tal motivo, las señales aleatorias, ayudan a crear estas señales. El algoritmo LMS es USADO POR SU BAJA COMPLEJIDAD  y robustez.</a:t>
                </a:r>
                <a:r>
                  <a:rPr lang="es-EC" sz="1200" b="0" kern="1200" baseline="0" dirty="0" smtClean="0">
                    <a:solidFill>
                      <a:schemeClr val="tx1"/>
                    </a:solidFill>
                    <a:effectLst/>
                    <a:latin typeface="+mn-lt"/>
                    <a:ea typeface="+mn-ea"/>
                    <a:cs typeface="+mn-cs"/>
                  </a:rPr>
                  <a:t> El NLMS a diferencia del </a:t>
                </a:r>
                <a:r>
                  <a:rPr lang="es-EC" sz="1200" b="0" kern="1200" baseline="0" dirty="0" err="1" smtClean="0">
                    <a:solidFill>
                      <a:schemeClr val="tx1"/>
                    </a:solidFill>
                    <a:effectLst/>
                    <a:latin typeface="+mn-lt"/>
                    <a:ea typeface="+mn-ea"/>
                    <a:cs typeface="+mn-cs"/>
                  </a:rPr>
                  <a:t>lms</a:t>
                </a:r>
                <a:r>
                  <a:rPr lang="es-EC" sz="1200" b="0" kern="1200" baseline="0" dirty="0" smtClean="0">
                    <a:solidFill>
                      <a:schemeClr val="tx1"/>
                    </a:solidFill>
                    <a:effectLst/>
                    <a:latin typeface="+mn-lt"/>
                    <a:ea typeface="+mn-ea"/>
                    <a:cs typeface="+mn-cs"/>
                  </a:rPr>
                  <a:t> permite acelerar la </a:t>
                </a:r>
                <a:r>
                  <a:rPr lang="es-EC" sz="1200" b="0" kern="1200" baseline="0" dirty="0" err="1" smtClean="0">
                    <a:solidFill>
                      <a:schemeClr val="tx1"/>
                    </a:solidFill>
                    <a:effectLst/>
                    <a:latin typeface="+mn-lt"/>
                    <a:ea typeface="+mn-ea"/>
                    <a:cs typeface="+mn-cs"/>
                  </a:rPr>
                  <a:t>convergenicia</a:t>
                </a:r>
                <a:r>
                  <a:rPr lang="es-EC" sz="1200" b="0" kern="1200" baseline="0" dirty="0" smtClean="0">
                    <a:solidFill>
                      <a:schemeClr val="tx1"/>
                    </a:solidFill>
                    <a:effectLst/>
                    <a:latin typeface="+mn-lt"/>
                    <a:ea typeface="+mn-ea"/>
                    <a:cs typeface="+mn-cs"/>
                  </a:rPr>
                  <a:t> del MSE para señales </a:t>
                </a:r>
                <a:r>
                  <a:rPr lang="es-EC" sz="1200" b="0" kern="1200" baseline="0" dirty="0" err="1" smtClean="0">
                    <a:solidFill>
                      <a:schemeClr val="tx1"/>
                    </a:solidFill>
                    <a:effectLst/>
                    <a:latin typeface="+mn-lt"/>
                    <a:ea typeface="+mn-ea"/>
                    <a:cs typeface="+mn-cs"/>
                  </a:rPr>
                  <a:t>corelacionadas</a:t>
                </a:r>
                <a:r>
                  <a:rPr lang="es-EC" sz="1200" b="0" kern="1200" baseline="0" dirty="0" smtClean="0">
                    <a:solidFill>
                      <a:schemeClr val="tx1"/>
                    </a:solidFill>
                    <a:effectLst/>
                    <a:latin typeface="+mn-lt"/>
                    <a:ea typeface="+mn-ea"/>
                    <a:cs typeface="+mn-cs"/>
                  </a:rPr>
                  <a:t> optimo para señales no estacionarias como el habla. Y el RLS que minimiza aun mas el MSE tiene una </a:t>
                </a:r>
                <a:r>
                  <a:rPr lang="es-EC" sz="1200" b="0" kern="1200" baseline="0" dirty="0" err="1" smtClean="0">
                    <a:solidFill>
                      <a:schemeClr val="tx1"/>
                    </a:solidFill>
                    <a:effectLst/>
                    <a:latin typeface="+mn-lt"/>
                    <a:ea typeface="+mn-ea"/>
                    <a:cs typeface="+mn-cs"/>
                  </a:rPr>
                  <a:t>rapida</a:t>
                </a:r>
                <a:r>
                  <a:rPr lang="es-EC" sz="1200" b="0" kern="1200" baseline="0" dirty="0" smtClean="0">
                    <a:solidFill>
                      <a:schemeClr val="tx1"/>
                    </a:solidFill>
                    <a:effectLst/>
                    <a:latin typeface="+mn-lt"/>
                    <a:ea typeface="+mn-ea"/>
                    <a:cs typeface="+mn-cs"/>
                  </a:rPr>
                  <a:t> convergencia pero trae consigo una alta complejidad computacional e inestabilidad al sistema.</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baseline="0" dirty="0" smtClean="0">
                    <a:solidFill>
                      <a:schemeClr val="tx1"/>
                    </a:solidFill>
                    <a:effectLst/>
                    <a:latin typeface="+mn-lt"/>
                    <a:ea typeface="+mn-ea"/>
                    <a:cs typeface="+mn-cs"/>
                  </a:rPr>
                  <a:t>A CONTINUACION VAMOS HABLAR DEL ALGORITMO LMS</a:t>
                </a: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b="1"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27</a:t>
            </a:fld>
            <a:endParaRPr lang="en-US"/>
          </a:p>
        </p:txBody>
      </p:sp>
    </p:spTree>
    <p:extLst>
      <p:ext uri="{BB962C8B-B14F-4D97-AF65-F5344CB8AC3E}">
        <p14:creationId xmlns:p14="http://schemas.microsoft.com/office/powerpoint/2010/main" val="188292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sz="1200" b="1" kern="1200" dirty="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r>
                  <a:rPr lang="es-EC" sz="1200" b="0" kern="1200" dirty="0" smtClean="0">
                    <a:solidFill>
                      <a:schemeClr val="tx1"/>
                    </a:solidFill>
                    <a:effectLst/>
                    <a:latin typeface="+mn-lt"/>
                    <a:ea typeface="+mn-ea"/>
                    <a:cs typeface="+mn-cs"/>
                  </a:rPr>
                  <a:t>Para la simulación y comprobación del filtrado adaptativo con Estructura en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en </a:t>
                </a:r>
                <a:r>
                  <a:rPr lang="es-EC" sz="1200" b="0" kern="1200" dirty="0" err="1" smtClean="0">
                    <a:solidFill>
                      <a:schemeClr val="tx1"/>
                    </a:solidFill>
                    <a:effectLst/>
                    <a:latin typeface="+mn-lt"/>
                    <a:ea typeface="+mn-ea"/>
                    <a:cs typeface="+mn-cs"/>
                  </a:rPr>
                  <a:t>Matlab</a:t>
                </a:r>
                <a:r>
                  <a:rPr lang="es-EC" sz="1200" b="0" kern="1200" dirty="0">
                    <a:solidFill>
                      <a:schemeClr val="tx1"/>
                    </a:solidFill>
                    <a:effectLst/>
                    <a:latin typeface="+mn-lt"/>
                    <a:ea typeface="+mn-ea"/>
                    <a:cs typeface="+mn-cs"/>
                  </a:rPr>
                  <a:t> ,  se inició con la generación </a:t>
                </a:r>
                <a:r>
                  <a:rPr lang="es-EC" sz="1200" b="0" kern="1200" dirty="0" err="1">
                    <a:solidFill>
                      <a:schemeClr val="tx1"/>
                    </a:solidFill>
                    <a:effectLst/>
                    <a:latin typeface="+mn-lt"/>
                    <a:ea typeface="+mn-ea"/>
                    <a:cs typeface="+mn-cs"/>
                  </a:rPr>
                  <a:t>randómica</a:t>
                </a:r>
                <a:r>
                  <a:rPr lang="es-EC" sz="1200" b="0" kern="1200" dirty="0">
                    <a:solidFill>
                      <a:schemeClr val="tx1"/>
                    </a:solidFill>
                    <a:effectLst/>
                    <a:latin typeface="+mn-lt"/>
                    <a:ea typeface="+mn-ea"/>
                    <a:cs typeface="+mn-cs"/>
                  </a:rPr>
                  <a:t> de la señal de entrada </a:t>
                </a:r>
                <a:r>
                  <a:rPr lang="es-EC" sz="1200" b="1" i="0" kern="1200">
                    <a:solidFill>
                      <a:schemeClr val="tx1"/>
                    </a:solidFill>
                    <a:effectLst/>
                    <a:latin typeface="+mn-lt"/>
                    <a:ea typeface="+mn-ea"/>
                    <a:cs typeface="+mn-cs"/>
                  </a:rPr>
                  <a:t>𝒙(𝒌)</a:t>
                </a:r>
                <a:r>
                  <a:rPr lang="es-EC" sz="1200" b="0" kern="1200" dirty="0">
                    <a:solidFill>
                      <a:schemeClr val="tx1"/>
                    </a:solidFill>
                    <a:effectLst/>
                    <a:latin typeface="+mn-lt"/>
                    <a:ea typeface="+mn-ea"/>
                    <a:cs typeface="+mn-cs"/>
                  </a:rPr>
                  <a:t>, misma que está altamente relacionada a través de un sistema lineal, para así generar la señal deseada </a:t>
                </a:r>
                <a:r>
                  <a:rPr lang="es-EC" sz="1200" b="1" i="0" kern="1200">
                    <a:solidFill>
                      <a:schemeClr val="tx1"/>
                    </a:solidFill>
                    <a:effectLst/>
                    <a:latin typeface="+mn-lt"/>
                    <a:ea typeface="+mn-ea"/>
                    <a:cs typeface="+mn-cs"/>
                  </a:rPr>
                  <a:t>𝒅(𝒌)</a:t>
                </a:r>
                <a:r>
                  <a:rPr lang="es-EC" sz="1200" b="0" kern="1200" dirty="0">
                    <a:solidFill>
                      <a:schemeClr val="tx1"/>
                    </a:solidFill>
                    <a:effectLst/>
                    <a:latin typeface="+mn-lt"/>
                    <a:ea typeface="+mn-ea"/>
                    <a:cs typeface="+mn-cs"/>
                  </a:rPr>
                  <a:t>. A la señal deseada, se le introdujo una señal ruidosa aleatoria por la presencia de ruido en ambientes reales</a:t>
                </a:r>
                <a:r>
                  <a:rPr lang="es-EC" sz="1200" b="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En la Figura 24, se visualiza la simulación realizada acorde al trabajo propuesto. La señal deseada </a:t>
                </a:r>
                <a:r>
                  <a:rPr lang="es-EC" sz="1200" b="1" i="0" kern="1200">
                    <a:solidFill>
                      <a:schemeClr val="tx1"/>
                    </a:solidFill>
                    <a:effectLst/>
                    <a:latin typeface="+mn-lt"/>
                    <a:ea typeface="+mn-ea"/>
                    <a:cs typeface="+mn-cs"/>
                  </a:rPr>
                  <a:t>𝒙(𝒌)</a:t>
                </a:r>
                <a:r>
                  <a:rPr lang="es-EC" sz="1200" kern="1200" dirty="0">
                    <a:solidFill>
                      <a:schemeClr val="tx1"/>
                    </a:solidFill>
                    <a:effectLst/>
                    <a:latin typeface="+mn-lt"/>
                    <a:ea typeface="+mn-ea"/>
                    <a:cs typeface="+mn-cs"/>
                  </a:rPr>
                  <a:t> corrompida por el ruido </a:t>
                </a:r>
                <a:r>
                  <a:rPr lang="es-EC" sz="1200" b="1" i="0" kern="1200">
                    <a:solidFill>
                      <a:schemeClr val="tx1"/>
                    </a:solidFill>
                    <a:effectLst/>
                    <a:latin typeface="+mn-lt"/>
                    <a:ea typeface="+mn-ea"/>
                    <a:cs typeface="+mn-cs"/>
                  </a:rPr>
                  <a:t>𝒏</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𝟏</a:t>
                </a:r>
                <a:r>
                  <a:rPr lang="es-EC" sz="1200" b="0" i="0" kern="1200">
                    <a:solidFill>
                      <a:schemeClr val="tx1"/>
                    </a:solidFill>
                    <a:effectLst/>
                    <a:latin typeface="+mn-lt"/>
                    <a:ea typeface="+mn-ea"/>
                    <a:cs typeface="+mn-cs"/>
                  </a:rPr>
                  <a:t> (</a:t>
                </a:r>
                <a:r>
                  <a:rPr lang="es-EC" sz="1200" b="1" i="0" kern="1200">
                    <a:solidFill>
                      <a:schemeClr val="tx1"/>
                    </a:solidFill>
                    <a:effectLst/>
                    <a:latin typeface="+mn-lt"/>
                    <a:ea typeface="+mn-ea"/>
                    <a:cs typeface="+mn-cs"/>
                  </a:rPr>
                  <a:t>𝒌</a:t>
                </a:r>
                <a:r>
                  <a:rPr lang="es-EC" sz="1200" b="0" i="0" kern="1200">
                    <a:solidFill>
                      <a:schemeClr val="tx1"/>
                    </a:solidFill>
                    <a:effectLst/>
                    <a:latin typeface="+mn-lt"/>
                    <a:ea typeface="+mn-ea"/>
                    <a:cs typeface="+mn-cs"/>
                  </a:rPr>
                  <a:t>)</a:t>
                </a:r>
                <a:r>
                  <a:rPr lang="es-EC" sz="1200" kern="1200" dirty="0">
                    <a:solidFill>
                      <a:schemeClr val="tx1"/>
                    </a:solidFill>
                    <a:effectLst/>
                    <a:latin typeface="+mn-lt"/>
                    <a:ea typeface="+mn-ea"/>
                    <a:cs typeface="+mn-cs"/>
                  </a:rPr>
                  <a:t> fue ingresada por el canal primario, y en el otro canal, se ingresó la señal de referencia, es decir el ruido </a:t>
                </a:r>
                <a:r>
                  <a:rPr lang="es-EC" sz="1200" b="1" i="0" kern="1200">
                    <a:solidFill>
                      <a:schemeClr val="tx1"/>
                    </a:solidFill>
                    <a:effectLst/>
                    <a:latin typeface="+mn-lt"/>
                    <a:ea typeface="+mn-ea"/>
                    <a:cs typeface="+mn-cs"/>
                  </a:rPr>
                  <a:t>𝒏</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𝟐</a:t>
                </a:r>
                <a:r>
                  <a:rPr lang="es-EC" sz="1200" b="0" i="0" kern="1200">
                    <a:solidFill>
                      <a:schemeClr val="tx1"/>
                    </a:solidFill>
                    <a:effectLst/>
                    <a:latin typeface="+mn-lt"/>
                    <a:ea typeface="+mn-ea"/>
                    <a:cs typeface="+mn-cs"/>
                  </a:rPr>
                  <a:t> (</a:t>
                </a:r>
                <a:r>
                  <a:rPr lang="es-EC" sz="1200" b="1" i="0" kern="1200">
                    <a:solidFill>
                      <a:schemeClr val="tx1"/>
                    </a:solidFill>
                    <a:effectLst/>
                    <a:latin typeface="+mn-lt"/>
                    <a:ea typeface="+mn-ea"/>
                    <a:cs typeface="+mn-cs"/>
                  </a:rPr>
                  <a:t>𝒌</a:t>
                </a:r>
                <a:r>
                  <a:rPr lang="es-EC" sz="1200" b="0" i="0" kern="1200">
                    <a:solidFill>
                      <a:schemeClr val="tx1"/>
                    </a:solidFill>
                    <a:effectLst/>
                    <a:latin typeface="+mn-lt"/>
                    <a:ea typeface="+mn-ea"/>
                    <a:cs typeface="+mn-cs"/>
                  </a:rPr>
                  <a:t>)</a:t>
                </a:r>
                <a:r>
                  <a:rPr lang="es-EC" sz="1200" kern="1200" dirty="0">
                    <a:solidFill>
                      <a:schemeClr val="tx1"/>
                    </a:solidFill>
                    <a:effectLst/>
                    <a:latin typeface="+mn-lt"/>
                    <a:ea typeface="+mn-ea"/>
                    <a:cs typeface="+mn-cs"/>
                  </a:rPr>
                  <a:t>, mismo que estuvo altamente correlacionado con </a:t>
                </a:r>
                <a:r>
                  <a:rPr lang="es-EC" sz="1200" b="1" i="0" kern="1200">
                    <a:solidFill>
                      <a:schemeClr val="tx1"/>
                    </a:solidFill>
                    <a:effectLst/>
                    <a:latin typeface="+mn-lt"/>
                    <a:ea typeface="+mn-ea"/>
                    <a:cs typeface="+mn-cs"/>
                  </a:rPr>
                  <a:t>𝒏</a:t>
                </a:r>
                <a:r>
                  <a:rPr lang="es-EC" sz="1200" b="0" i="0" kern="1200">
                    <a:solidFill>
                      <a:schemeClr val="tx1"/>
                    </a:solidFill>
                    <a:effectLst/>
                    <a:latin typeface="+mn-lt"/>
                    <a:ea typeface="+mn-ea"/>
                    <a:cs typeface="+mn-cs"/>
                  </a:rPr>
                  <a:t>_</a:t>
                </a:r>
                <a:r>
                  <a:rPr lang="es-EC" sz="1200" b="1" i="0" kern="1200">
                    <a:solidFill>
                      <a:schemeClr val="tx1"/>
                    </a:solidFill>
                    <a:effectLst/>
                    <a:latin typeface="+mn-lt"/>
                    <a:ea typeface="+mn-ea"/>
                    <a:cs typeface="+mn-cs"/>
                  </a:rPr>
                  <a:t>𝟏</a:t>
                </a:r>
                <a:r>
                  <a:rPr lang="es-EC" sz="1200" b="0" i="0" kern="1200">
                    <a:solidFill>
                      <a:schemeClr val="tx1"/>
                    </a:solidFill>
                    <a:effectLst/>
                    <a:latin typeface="+mn-lt"/>
                    <a:ea typeface="+mn-ea"/>
                    <a:cs typeface="+mn-cs"/>
                  </a:rPr>
                  <a:t> (</a:t>
                </a:r>
                <a:r>
                  <a:rPr lang="es-EC" sz="1200" b="1" i="0" kern="1200">
                    <a:solidFill>
                      <a:schemeClr val="tx1"/>
                    </a:solidFill>
                    <a:effectLst/>
                    <a:latin typeface="+mn-lt"/>
                    <a:ea typeface="+mn-ea"/>
                    <a:cs typeface="+mn-cs"/>
                  </a:rPr>
                  <a:t>𝒌</a:t>
                </a:r>
                <a:r>
                  <a:rPr lang="es-EC" sz="1200" b="0" i="0" kern="1200">
                    <a:solidFill>
                      <a:schemeClr val="tx1"/>
                    </a:solidFill>
                    <a:effectLst/>
                    <a:latin typeface="+mn-lt"/>
                    <a:ea typeface="+mn-ea"/>
                    <a:cs typeface="+mn-cs"/>
                  </a:rPr>
                  <a:t>)</a:t>
                </a:r>
                <a:r>
                  <a:rPr lang="es-EC" sz="1200" kern="1200" dirty="0">
                    <a:solidFill>
                      <a:schemeClr val="tx1"/>
                    </a:solidFill>
                    <a:effectLst/>
                    <a:latin typeface="+mn-lt"/>
                    <a:ea typeface="+mn-ea"/>
                    <a:cs typeface="+mn-cs"/>
                  </a:rPr>
                  <a:t>. Las señales ingresaron a los bancos de filtros con modulación compleja donde fueron decimadas a un factor </a:t>
                </a:r>
                <a:r>
                  <a:rPr lang="es-EC" sz="1200" i="1" kern="1200" dirty="0">
                    <a:solidFill>
                      <a:schemeClr val="tx1"/>
                    </a:solidFill>
                    <a:effectLst/>
                    <a:latin typeface="+mn-lt"/>
                    <a:ea typeface="+mn-ea"/>
                    <a:cs typeface="+mn-cs"/>
                  </a:rPr>
                  <a:t>L, </a:t>
                </a:r>
                <a:r>
                  <a:rPr lang="es-EC" sz="1200" kern="1200" dirty="0">
                    <a:solidFill>
                      <a:schemeClr val="tx1"/>
                    </a:solidFill>
                    <a:effectLst/>
                    <a:latin typeface="+mn-lt"/>
                    <a:ea typeface="+mn-ea"/>
                    <a:cs typeface="+mn-cs"/>
                  </a:rPr>
                  <a:t>el algoritmo usado fue el LMS y NLMS. </a:t>
                </a:r>
                <a:endParaRPr lang="es-EC"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Las simulaciones anteriormente diseñadas, fueron  analizadas dividiendo la señal de entrada y deseada en cuatro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y con un tamaño del filtro igual a M = 32. Posterior a eso, se varió en número de </a:t>
                </a:r>
                <a:r>
                  <a:rPr lang="es-EC" sz="1200" b="0" kern="1200" dirty="0" err="1" smtClean="0">
                    <a:solidFill>
                      <a:schemeClr val="tx1"/>
                    </a:solidFill>
                    <a:effectLst/>
                    <a:latin typeface="+mn-lt"/>
                    <a:ea typeface="+mn-ea"/>
                    <a:cs typeface="+mn-cs"/>
                  </a:rPr>
                  <a:t>subbandas</a:t>
                </a:r>
                <a:r>
                  <a:rPr lang="es-EC" sz="1200" b="0" kern="1200" dirty="0" smtClean="0">
                    <a:solidFill>
                      <a:schemeClr val="tx1"/>
                    </a:solidFill>
                    <a:effectLst/>
                    <a:latin typeface="+mn-lt"/>
                    <a:ea typeface="+mn-ea"/>
                    <a:cs typeface="+mn-cs"/>
                  </a:rPr>
                  <a:t> </a:t>
                </a:r>
                <a:r>
                  <a:rPr lang="es-EC" sz="1200" b="0" i="1" kern="1200" dirty="0" smtClean="0">
                    <a:solidFill>
                      <a:schemeClr val="tx1"/>
                    </a:solidFill>
                    <a:effectLst/>
                    <a:latin typeface="+mn-lt"/>
                    <a:ea typeface="+mn-ea"/>
                    <a:cs typeface="+mn-cs"/>
                  </a:rPr>
                  <a:t>N </a:t>
                </a:r>
                <a:r>
                  <a:rPr lang="es-EC" sz="1200" b="0" kern="1200" dirty="0" smtClean="0">
                    <a:solidFill>
                      <a:schemeClr val="tx1"/>
                    </a:solidFill>
                    <a:effectLst/>
                    <a:latin typeface="+mn-lt"/>
                    <a:ea typeface="+mn-ea"/>
                    <a:cs typeface="+mn-cs"/>
                  </a:rPr>
                  <a:t>a 8, 16, 64 y así analizar su comportamiento. De igual manera, se varió el tamaño del filtro M a 32,128, 256.</a:t>
                </a:r>
                <a:endParaRPr lang="es-EC" sz="1200" b="1" kern="1200" dirty="0" smtClean="0">
                  <a:solidFill>
                    <a:schemeClr val="tx1"/>
                  </a:solidFill>
                  <a:effectLst/>
                  <a:latin typeface="+mn-lt"/>
                  <a:ea typeface="+mn-ea"/>
                  <a:cs typeface="+mn-cs"/>
                </a:endParaRPr>
              </a:p>
              <a:p>
                <a:endParaRPr lang="es-EC" sz="1200" b="1" kern="1200" dirty="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28</a:t>
            </a:fld>
            <a:endParaRPr lang="en-US"/>
          </a:p>
        </p:txBody>
      </p:sp>
    </p:spTree>
    <p:extLst>
      <p:ext uri="{BB962C8B-B14F-4D97-AF65-F5344CB8AC3E}">
        <p14:creationId xmlns:p14="http://schemas.microsoft.com/office/powerpoint/2010/main" val="3113732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dirty="0"/>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EL GRAFICO SIGUIENTE SE VISUALIZA LOS RESULTADOS DEL MSE VARIANDO EL NUMERO DE BANDAS, RESUMIENDO</a:t>
                </a:r>
                <a:r>
                  <a:rPr lang="en-US" baseline="0" dirty="0" smtClean="0"/>
                  <a:t> QUE </a:t>
                </a:r>
                <a:r>
                  <a:rPr lang="es-EC" sz="1200" b="0" kern="1200" dirty="0" smtClean="0">
                    <a:solidFill>
                      <a:schemeClr val="tx1"/>
                    </a:solidFill>
                    <a:effectLst/>
                    <a:latin typeface="+mn-lt"/>
                    <a:ea typeface="+mn-ea"/>
                    <a:cs typeface="+mn-cs"/>
                  </a:rPr>
                  <a:t>En resumen, el mínimo error cuadrático para el sistema SAF con una señal </a:t>
                </a:r>
                <a:r>
                  <a:rPr lang="es-EC" sz="1200" b="0" kern="1200" dirty="0" err="1" smtClean="0">
                    <a:solidFill>
                      <a:schemeClr val="tx1"/>
                    </a:solidFill>
                    <a:effectLst/>
                    <a:latin typeface="+mn-lt"/>
                    <a:ea typeface="+mn-ea"/>
                    <a:cs typeface="+mn-cs"/>
                  </a:rPr>
                  <a:t>randómica</a:t>
                </a:r>
                <a:r>
                  <a:rPr lang="es-EC" sz="1200" b="0" kern="1200" dirty="0" smtClean="0">
                    <a:solidFill>
                      <a:schemeClr val="tx1"/>
                    </a:solidFill>
                    <a:effectLst/>
                    <a:latin typeface="+mn-lt"/>
                    <a:ea typeface="+mn-ea"/>
                    <a:cs typeface="+mn-cs"/>
                  </a:rPr>
                  <a:t> de entrada y tamaño de paso </a:t>
                </a:r>
                <a:r>
                  <a:rPr lang="es-EC" sz="1200" b="1" i="0" kern="1200">
                    <a:solidFill>
                      <a:schemeClr val="tx1"/>
                    </a:solidFill>
                    <a:effectLst/>
                    <a:latin typeface="+mn-lt"/>
                    <a:ea typeface="+mn-ea"/>
                    <a:cs typeface="+mn-cs"/>
                  </a:rPr>
                  <a:t>𝒖</a:t>
                </a:r>
                <a:r>
                  <a:rPr lang="es-EC" sz="1200" b="0" kern="1200" dirty="0">
                    <a:solidFill>
                      <a:schemeClr val="tx1"/>
                    </a:solidFill>
                    <a:effectLst/>
                    <a:latin typeface="+mn-lt"/>
                    <a:ea typeface="+mn-ea"/>
                    <a:cs typeface="+mn-cs"/>
                  </a:rPr>
                  <a:t> de 0.1, fue de 0.1924 dB, por lo tanto, para el sistema de cancelación de ruido descrito en el proyecto, el tamaño óptimo del filtro y el número de bandas a dividir fue de 32 y 4 bandas respectivamente</a:t>
                </a:r>
                <a:r>
                  <a:rPr lang="es-EC" sz="1200" b="0" kern="1200" dirty="0" smtClean="0">
                    <a:solidFill>
                      <a:schemeClr val="tx1"/>
                    </a:solidFill>
                    <a:effectLst/>
                    <a:latin typeface="+mn-lt"/>
                    <a:ea typeface="+mn-ea"/>
                    <a:cs typeface="+mn-cs"/>
                  </a:rPr>
                  <a:t>. SIN DESPRECIAR LOS OTRSORESULTADOS DONDE TB SON MINIMOS LOS RESULTADOS</a:t>
                </a:r>
                <a:endParaRPr lang="es-EC" sz="1200" b="1"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29</a:t>
            </a:fld>
            <a:endParaRPr lang="en-US"/>
          </a:p>
        </p:txBody>
      </p:sp>
    </p:spTree>
    <p:extLst>
      <p:ext uri="{BB962C8B-B14F-4D97-AF65-F5344CB8AC3E}">
        <p14:creationId xmlns:p14="http://schemas.microsoft.com/office/powerpoint/2010/main" val="2797280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30</a:t>
            </a:fld>
            <a:endParaRPr lang="en-US"/>
          </a:p>
        </p:txBody>
      </p:sp>
    </p:spTree>
    <p:extLst>
      <p:ext uri="{BB962C8B-B14F-4D97-AF65-F5344CB8AC3E}">
        <p14:creationId xmlns:p14="http://schemas.microsoft.com/office/powerpoint/2010/main" val="735519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31</a:t>
            </a:fld>
            <a:endParaRPr lang="en-US"/>
          </a:p>
        </p:txBody>
      </p:sp>
    </p:spTree>
    <p:extLst>
      <p:ext uri="{BB962C8B-B14F-4D97-AF65-F5344CB8AC3E}">
        <p14:creationId xmlns:p14="http://schemas.microsoft.com/office/powerpoint/2010/main" val="73551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6C606-D101-3346-A92A-3E573DB1E69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dirty="0"/>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EL GRAFICO SIGUIENTE SE VISUALIZA LOS RESULTADOS DEL MSE VARIANDO EL NUMERO DE BANDAS, RESUMIENDO</a:t>
                </a:r>
                <a:r>
                  <a:rPr lang="en-US" baseline="0" dirty="0" smtClean="0"/>
                  <a:t> QUE </a:t>
                </a:r>
                <a:r>
                  <a:rPr lang="es-EC" sz="1200" b="0" kern="1200" dirty="0" smtClean="0">
                    <a:solidFill>
                      <a:schemeClr val="tx1"/>
                    </a:solidFill>
                    <a:effectLst/>
                    <a:latin typeface="+mn-lt"/>
                    <a:ea typeface="+mn-ea"/>
                    <a:cs typeface="+mn-cs"/>
                  </a:rPr>
                  <a:t>En resumen, el mínimo error cuadrático para el sistema SAF con una señal </a:t>
                </a:r>
                <a:r>
                  <a:rPr lang="es-EC" sz="1200" b="0" kern="1200" dirty="0" err="1" smtClean="0">
                    <a:solidFill>
                      <a:schemeClr val="tx1"/>
                    </a:solidFill>
                    <a:effectLst/>
                    <a:latin typeface="+mn-lt"/>
                    <a:ea typeface="+mn-ea"/>
                    <a:cs typeface="+mn-cs"/>
                  </a:rPr>
                  <a:t>randómica</a:t>
                </a:r>
                <a:r>
                  <a:rPr lang="es-EC" sz="1200" b="0" kern="1200" dirty="0" smtClean="0">
                    <a:solidFill>
                      <a:schemeClr val="tx1"/>
                    </a:solidFill>
                    <a:effectLst/>
                    <a:latin typeface="+mn-lt"/>
                    <a:ea typeface="+mn-ea"/>
                    <a:cs typeface="+mn-cs"/>
                  </a:rPr>
                  <a:t> de entrada y tamaño de paso </a:t>
                </a:r>
                <a:r>
                  <a:rPr lang="es-EC" sz="1200" b="1" i="0" kern="1200">
                    <a:solidFill>
                      <a:schemeClr val="tx1"/>
                    </a:solidFill>
                    <a:effectLst/>
                    <a:latin typeface="+mn-lt"/>
                    <a:ea typeface="+mn-ea"/>
                    <a:cs typeface="+mn-cs"/>
                  </a:rPr>
                  <a:t>𝒖</a:t>
                </a:r>
                <a:r>
                  <a:rPr lang="es-EC" sz="1200" b="0" kern="1200" dirty="0">
                    <a:solidFill>
                      <a:schemeClr val="tx1"/>
                    </a:solidFill>
                    <a:effectLst/>
                    <a:latin typeface="+mn-lt"/>
                    <a:ea typeface="+mn-ea"/>
                    <a:cs typeface="+mn-cs"/>
                  </a:rPr>
                  <a:t> de 0.1, fue de 0.1924 dB, por lo tanto, para el sistema de cancelación de ruido descrito en el proyecto, el tamaño óptimo del filtro y el número de bandas a dividir fue de 32 y 4 bandas respectivamente</a:t>
                </a:r>
                <a:r>
                  <a:rPr lang="es-EC" sz="1200" b="0" kern="1200" dirty="0" smtClean="0">
                    <a:solidFill>
                      <a:schemeClr val="tx1"/>
                    </a:solidFill>
                    <a:effectLst/>
                    <a:latin typeface="+mn-lt"/>
                    <a:ea typeface="+mn-ea"/>
                    <a:cs typeface="+mn-cs"/>
                  </a:rPr>
                  <a:t>. SIN DESPRECIAR LOS OTRSORESULTADOS DONDE TB SON MINIMOS LOS RESULTADOS</a:t>
                </a:r>
                <a:endParaRPr lang="es-EC" sz="1200" b="1"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32</a:t>
            </a:fld>
            <a:endParaRPr lang="en-US"/>
          </a:p>
        </p:txBody>
      </p:sp>
    </p:spTree>
    <p:extLst>
      <p:ext uri="{BB962C8B-B14F-4D97-AF65-F5344CB8AC3E}">
        <p14:creationId xmlns:p14="http://schemas.microsoft.com/office/powerpoint/2010/main" val="2797280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33</a:t>
            </a:fld>
            <a:endParaRPr lang="en-US"/>
          </a:p>
        </p:txBody>
      </p:sp>
    </p:spTree>
    <p:extLst>
      <p:ext uri="{BB962C8B-B14F-4D97-AF65-F5344CB8AC3E}">
        <p14:creationId xmlns:p14="http://schemas.microsoft.com/office/powerpoint/2010/main" val="503363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s-EC" dirty="0"/>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EL GRAFICO SIGUIENTE SE VISUALIZA LOS RESULTADOS DEL MSE VARIANDO EL NUMERO DE BANDAS, RESUMIENDO</a:t>
                </a:r>
                <a:r>
                  <a:rPr lang="en-US" baseline="0" dirty="0" smtClean="0"/>
                  <a:t> QUE </a:t>
                </a:r>
                <a:r>
                  <a:rPr lang="es-EC" sz="1200" b="0" kern="1200" dirty="0" smtClean="0">
                    <a:solidFill>
                      <a:schemeClr val="tx1"/>
                    </a:solidFill>
                    <a:effectLst/>
                    <a:latin typeface="+mn-lt"/>
                    <a:ea typeface="+mn-ea"/>
                    <a:cs typeface="+mn-cs"/>
                  </a:rPr>
                  <a:t>En resumen, el mínimo error cuadrático para el sistema SAF con una señal </a:t>
                </a:r>
                <a:r>
                  <a:rPr lang="es-EC" sz="1200" b="0" kern="1200" dirty="0" err="1" smtClean="0">
                    <a:solidFill>
                      <a:schemeClr val="tx1"/>
                    </a:solidFill>
                    <a:effectLst/>
                    <a:latin typeface="+mn-lt"/>
                    <a:ea typeface="+mn-ea"/>
                    <a:cs typeface="+mn-cs"/>
                  </a:rPr>
                  <a:t>randómica</a:t>
                </a:r>
                <a:r>
                  <a:rPr lang="es-EC" sz="1200" b="0" kern="1200" dirty="0" smtClean="0">
                    <a:solidFill>
                      <a:schemeClr val="tx1"/>
                    </a:solidFill>
                    <a:effectLst/>
                    <a:latin typeface="+mn-lt"/>
                    <a:ea typeface="+mn-ea"/>
                    <a:cs typeface="+mn-cs"/>
                  </a:rPr>
                  <a:t> de entrada y tamaño de paso </a:t>
                </a:r>
                <a:r>
                  <a:rPr lang="es-EC" sz="1200" b="1" i="0" kern="1200">
                    <a:solidFill>
                      <a:schemeClr val="tx1"/>
                    </a:solidFill>
                    <a:effectLst/>
                    <a:latin typeface="+mn-lt"/>
                    <a:ea typeface="+mn-ea"/>
                    <a:cs typeface="+mn-cs"/>
                  </a:rPr>
                  <a:t>𝒖</a:t>
                </a:r>
                <a:r>
                  <a:rPr lang="es-EC" sz="1200" b="0" kern="1200" dirty="0">
                    <a:solidFill>
                      <a:schemeClr val="tx1"/>
                    </a:solidFill>
                    <a:effectLst/>
                    <a:latin typeface="+mn-lt"/>
                    <a:ea typeface="+mn-ea"/>
                    <a:cs typeface="+mn-cs"/>
                  </a:rPr>
                  <a:t> de 0.1, fue de 0.1924 dB, por lo tanto, para el sistema de cancelación de ruido descrito en el proyecto, el tamaño óptimo del filtro y el número de bandas a dividir fue de 32 y 4 bandas respectivamente</a:t>
                </a:r>
                <a:r>
                  <a:rPr lang="es-EC" sz="1200" b="0" kern="1200" dirty="0" smtClean="0">
                    <a:solidFill>
                      <a:schemeClr val="tx1"/>
                    </a:solidFill>
                    <a:effectLst/>
                    <a:latin typeface="+mn-lt"/>
                    <a:ea typeface="+mn-ea"/>
                    <a:cs typeface="+mn-cs"/>
                  </a:rPr>
                  <a:t>. SIN DESPRECIAR LOS OTRSORESULTADOS DONDE TB SON MINIMOS LOS RESULTADOS</a:t>
                </a:r>
                <a:endParaRPr lang="es-EC" sz="1200" b="1"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34</a:t>
            </a:fld>
            <a:endParaRPr lang="en-US"/>
          </a:p>
        </p:txBody>
      </p:sp>
    </p:spTree>
    <p:extLst>
      <p:ext uri="{BB962C8B-B14F-4D97-AF65-F5344CB8AC3E}">
        <p14:creationId xmlns:p14="http://schemas.microsoft.com/office/powerpoint/2010/main" val="2797280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35</a:t>
            </a:fld>
            <a:endParaRPr lang="en-US"/>
          </a:p>
        </p:txBody>
      </p:sp>
    </p:spTree>
    <p:extLst>
      <p:ext uri="{BB962C8B-B14F-4D97-AF65-F5344CB8AC3E}">
        <p14:creationId xmlns:p14="http://schemas.microsoft.com/office/powerpoint/2010/main" val="658337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36</a:t>
            </a:fld>
            <a:endParaRPr lang="en-US"/>
          </a:p>
        </p:txBody>
      </p:sp>
    </p:spTree>
    <p:extLst>
      <p:ext uri="{BB962C8B-B14F-4D97-AF65-F5344CB8AC3E}">
        <p14:creationId xmlns:p14="http://schemas.microsoft.com/office/powerpoint/2010/main" val="1285796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C" dirty="0"/>
              </a:p>
            </p:txBody>
          </p:sp>
        </mc:Choice>
        <mc:Fallback xmlns="">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dirty="0" smtClean="0"/>
                  <a:t>5.- </a:t>
                </a:r>
                <a:r>
                  <a:rPr lang="es-EC" sz="1200" b="0" kern="1200" dirty="0" smtClean="0">
                    <a:solidFill>
                      <a:schemeClr val="tx1"/>
                    </a:solidFill>
                    <a:effectLst/>
                    <a:latin typeface="+mn-lt"/>
                    <a:ea typeface="+mn-ea"/>
                    <a:cs typeface="+mn-cs"/>
                  </a:rPr>
                  <a:t>Las pruebas realizadas con </a:t>
                </a:r>
                <a:r>
                  <a:rPr lang="es-EC" sz="1200" b="0" kern="1200" dirty="0" err="1" smtClean="0">
                    <a:solidFill>
                      <a:schemeClr val="tx1"/>
                    </a:solidFill>
                    <a:effectLst/>
                    <a:latin typeface="+mn-lt"/>
                    <a:ea typeface="+mn-ea"/>
                    <a:cs typeface="+mn-cs"/>
                  </a:rPr>
                  <a:t>SAFs</a:t>
                </a:r>
                <a:r>
                  <a:rPr lang="es-EC" sz="1200" b="0" kern="1200" dirty="0" smtClean="0">
                    <a:solidFill>
                      <a:schemeClr val="tx1"/>
                    </a:solidFill>
                    <a:effectLst/>
                    <a:latin typeface="+mn-lt"/>
                    <a:ea typeface="+mn-ea"/>
                    <a:cs typeface="+mn-cs"/>
                  </a:rPr>
                  <a:t> y el ruido de la aeronave para la aplicación de  cancelación de ruido, dan como resultado que; se puede disminuir el tiempo de respuesta  cuando se aumenta el tamaño de paso </a:t>
                </a:r>
                <a:r>
                  <a:rPr lang="es-EC" sz="1200" b="0" i="0" kern="1200">
                    <a:solidFill>
                      <a:schemeClr val="tx1"/>
                    </a:solidFill>
                    <a:effectLst/>
                    <a:latin typeface="+mn-lt"/>
                    <a:ea typeface="+mn-ea"/>
                    <a:cs typeface="+mn-cs"/>
                  </a:rPr>
                  <a:t>𝑢</a:t>
                </a:r>
                <a:r>
                  <a:rPr lang="es-EC" sz="1200" b="0" kern="1200" dirty="0">
                    <a:solidFill>
                      <a:schemeClr val="tx1"/>
                    </a:solidFill>
                    <a:effectLst/>
                    <a:latin typeface="+mn-lt"/>
                    <a:ea typeface="+mn-ea"/>
                    <a:cs typeface="+mn-cs"/>
                  </a:rPr>
                  <a:t>, aunque, el ruido aumenta. Por consiguiente, lo que se buscó en la investigación es un audio entendible al final del sistema con una respuesta rápida y con un MSE mínimo acorde a la aplicación para así ser probado en un ambiente real. Los valores óptimos para la aplicación deseada fue de 0,0001 &lt; µ &lt; 0,008 para el algoritmo LMS, y 0,001 &lt; µ&lt; 0,008 para el algoritmo NLMS.</a:t>
                </a:r>
                <a:endParaRPr lang="es-EC" dirty="0">
                  <a:effectLst/>
                </a:endParaRPr>
              </a:p>
              <a:p>
                <a:r>
                  <a:rPr lang="es-EC" dirty="0" smtClean="0"/>
                  <a:t>6.- </a:t>
                </a:r>
                <a:r>
                  <a:rPr lang="es-EC" sz="1200" kern="1200" dirty="0" smtClean="0">
                    <a:solidFill>
                      <a:schemeClr val="tx1"/>
                    </a:solidFill>
                    <a:effectLst/>
                    <a:latin typeface="+mn-lt"/>
                    <a:ea typeface="+mn-ea"/>
                    <a:cs typeface="+mn-cs"/>
                  </a:rPr>
                  <a:t>La potencia de la señal de audio fue atenuada en un 30%, por lo que trabajar con filtros adaptativos en </a:t>
                </a:r>
                <a:r>
                  <a:rPr lang="es-EC" sz="1200" kern="1200" dirty="0" err="1" smtClean="0">
                    <a:solidFill>
                      <a:schemeClr val="tx1"/>
                    </a:solidFill>
                    <a:effectLst/>
                    <a:latin typeface="+mn-lt"/>
                    <a:ea typeface="+mn-ea"/>
                    <a:cs typeface="+mn-cs"/>
                  </a:rPr>
                  <a:t>subbandas</a:t>
                </a:r>
                <a:r>
                  <a:rPr lang="es-EC" sz="1200" kern="1200" dirty="0" smtClean="0">
                    <a:solidFill>
                      <a:schemeClr val="tx1"/>
                    </a:solidFill>
                    <a:effectLst/>
                    <a:latin typeface="+mn-lt"/>
                    <a:ea typeface="+mn-ea"/>
                    <a:cs typeface="+mn-cs"/>
                  </a:rPr>
                  <a:t> dio como resultado una reducción del ruido a tal punto de entender el mensaje al final de la simulación. por lo tanto se garantiza con 4 y 8 bandas que el mensaje se entienda </a:t>
                </a:r>
                <a:endParaRPr lang="es-EC" dirty="0"/>
              </a:p>
            </p:txBody>
          </p:sp>
        </mc:Fallback>
      </mc:AlternateContent>
      <p:sp>
        <p:nvSpPr>
          <p:cNvPr id="4" name="3 Marcador de número de diapositiva"/>
          <p:cNvSpPr>
            <a:spLocks noGrp="1"/>
          </p:cNvSpPr>
          <p:nvPr>
            <p:ph type="sldNum" sz="quarter" idx="10"/>
          </p:nvPr>
        </p:nvSpPr>
        <p:spPr/>
        <p:txBody>
          <a:bodyPr/>
          <a:lstStyle/>
          <a:p>
            <a:fld id="{3326C606-D101-3346-A92A-3E573DB1E69F}" type="slidenum">
              <a:rPr lang="en-US" smtClean="0"/>
              <a:pPr/>
              <a:t>37</a:t>
            </a:fld>
            <a:endParaRPr lang="en-US"/>
          </a:p>
        </p:txBody>
      </p:sp>
    </p:spTree>
    <p:extLst>
      <p:ext uri="{BB962C8B-B14F-4D97-AF65-F5344CB8AC3E}">
        <p14:creationId xmlns:p14="http://schemas.microsoft.com/office/powerpoint/2010/main" val="2814551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38</a:t>
            </a:fld>
            <a:endParaRPr lang="en-US"/>
          </a:p>
        </p:txBody>
      </p:sp>
    </p:spTree>
    <p:extLst>
      <p:ext uri="{BB962C8B-B14F-4D97-AF65-F5344CB8AC3E}">
        <p14:creationId xmlns:p14="http://schemas.microsoft.com/office/powerpoint/2010/main" val="1285796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39</a:t>
            </a:fld>
            <a:endParaRPr lang="en-US"/>
          </a:p>
        </p:txBody>
      </p:sp>
    </p:spTree>
    <p:extLst>
      <p:ext uri="{BB962C8B-B14F-4D97-AF65-F5344CB8AC3E}">
        <p14:creationId xmlns:p14="http://schemas.microsoft.com/office/powerpoint/2010/main" val="3788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4</a:t>
            </a:fld>
            <a:endParaRPr lang="en-US"/>
          </a:p>
        </p:txBody>
      </p:sp>
    </p:spTree>
    <p:extLst>
      <p:ext uri="{BB962C8B-B14F-4D97-AF65-F5344CB8AC3E}">
        <p14:creationId xmlns:p14="http://schemas.microsoft.com/office/powerpoint/2010/main" val="239840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5</a:t>
            </a:fld>
            <a:endParaRPr lang="en-US"/>
          </a:p>
        </p:txBody>
      </p:sp>
    </p:spTree>
    <p:extLst>
      <p:ext uri="{BB962C8B-B14F-4D97-AF65-F5344CB8AC3E}">
        <p14:creationId xmlns:p14="http://schemas.microsoft.com/office/powerpoint/2010/main" val="323359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6</a:t>
            </a:fld>
            <a:endParaRPr lang="en-US"/>
          </a:p>
        </p:txBody>
      </p:sp>
    </p:spTree>
    <p:extLst>
      <p:ext uri="{BB962C8B-B14F-4D97-AF65-F5344CB8AC3E}">
        <p14:creationId xmlns:p14="http://schemas.microsoft.com/office/powerpoint/2010/main" val="176515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aseline="0" dirty="0" smtClean="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7</a:t>
            </a:fld>
            <a:endParaRPr lang="en-US"/>
          </a:p>
        </p:txBody>
      </p:sp>
    </p:spTree>
    <p:extLst>
      <p:ext uri="{BB962C8B-B14F-4D97-AF65-F5344CB8AC3E}">
        <p14:creationId xmlns:p14="http://schemas.microsoft.com/office/powerpoint/2010/main" val="63146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8</a:t>
            </a:fld>
            <a:endParaRPr lang="en-US"/>
          </a:p>
        </p:txBody>
      </p:sp>
    </p:spTree>
    <p:extLst>
      <p:ext uri="{BB962C8B-B14F-4D97-AF65-F5344CB8AC3E}">
        <p14:creationId xmlns:p14="http://schemas.microsoft.com/office/powerpoint/2010/main" val="236017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326C606-D101-3346-A92A-3E573DB1E69F}" type="slidenum">
              <a:rPr lang="en-US" smtClean="0"/>
              <a:pPr/>
              <a:t>9</a:t>
            </a:fld>
            <a:endParaRPr lang="en-US"/>
          </a:p>
        </p:txBody>
      </p:sp>
    </p:spTree>
    <p:extLst>
      <p:ext uri="{BB962C8B-B14F-4D97-AF65-F5344CB8AC3E}">
        <p14:creationId xmlns:p14="http://schemas.microsoft.com/office/powerpoint/2010/main" val="390941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s-ES_tradnl"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a:p>
        </p:txBody>
      </p:sp>
      <p:sp>
        <p:nvSpPr>
          <p:cNvPr id="4" name="Date Placeholder 3"/>
          <p:cNvSpPr>
            <a:spLocks noGrp="1"/>
          </p:cNvSpPr>
          <p:nvPr>
            <p:ph type="dt" sz="half" idx="10"/>
          </p:nvPr>
        </p:nvSpPr>
        <p:spPr/>
        <p:txBody>
          <a:bodyPr/>
          <a:lstStyle/>
          <a:p>
            <a:fld id="{73FE7210-7C4E-5C48-8C46-4545EA6D66D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2582-9FC8-4B1B-8456-B27CC842DEE2}" type="slidenum">
              <a:rPr smtClean="0"/>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s-ES_tradnl"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3FE7210-7C4E-5C48-8C46-4545EA6D66D5}"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96646-5AC0-E249-BF9A-56295A7859E5}" type="slidenum">
              <a:rPr lang="en-US" smtClean="0"/>
              <a:pPr/>
              <a:t>‹Nº›</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10"/>
          </p:nvPr>
        </p:nvSpPr>
        <p:spPr/>
        <p:txBody>
          <a:bodyPr/>
          <a:lstStyle/>
          <a:p>
            <a:fld id="{73FE7210-7C4E-5C48-8C46-4545EA6D66D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s-ES_tradnl"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10"/>
          </p:nvPr>
        </p:nvSpPr>
        <p:spPr/>
        <p:txBody>
          <a:bodyPr/>
          <a:lstStyle/>
          <a:p>
            <a:fld id="{73FE7210-7C4E-5C48-8C46-4545EA6D66D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10"/>
          </p:nvPr>
        </p:nvSpPr>
        <p:spPr/>
        <p:txBody>
          <a:bodyPr/>
          <a:lstStyle/>
          <a:p>
            <a:fld id="{73FE7210-7C4E-5C48-8C46-4545EA6D66D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s-ES_tradnl"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a:p>
        </p:txBody>
      </p:sp>
      <p:sp>
        <p:nvSpPr>
          <p:cNvPr id="4" name="Date Placeholder 3"/>
          <p:cNvSpPr>
            <a:spLocks noGrp="1"/>
          </p:cNvSpPr>
          <p:nvPr>
            <p:ph type="dt" sz="half" idx="10"/>
          </p:nvPr>
        </p:nvSpPr>
        <p:spPr/>
        <p:txBody>
          <a:bodyPr/>
          <a:lstStyle/>
          <a:p>
            <a:fld id="{73FE7210-7C4E-5C48-8C46-4545EA6D66D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96646-5AC0-E249-BF9A-56295A7859E5}" type="slidenum">
              <a:rPr lang="en-US" smtClean="0"/>
              <a:pPr/>
              <a:t>‹Nº›</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s-ES_tradnl"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73FE7210-7C4E-5C48-8C46-4545EA6D66D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2582-9FC8-4B1B-8456-B27CC842DEE2}" type="slidenum">
              <a:rPr smtClean="0"/>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s-ES_tradnl"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5" name="Date Placeholder 4"/>
          <p:cNvSpPr>
            <a:spLocks noGrp="1"/>
          </p:cNvSpPr>
          <p:nvPr>
            <p:ph type="dt" sz="half" idx="10"/>
          </p:nvPr>
        </p:nvSpPr>
        <p:spPr/>
        <p:txBody>
          <a:bodyPr/>
          <a:lstStyle/>
          <a:p>
            <a:fld id="{73FE7210-7C4E-5C48-8C46-4545EA6D66D5}"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s-ES_tradnl"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7" name="Date Placeholder 6"/>
          <p:cNvSpPr>
            <a:spLocks noGrp="1"/>
          </p:cNvSpPr>
          <p:nvPr>
            <p:ph type="dt" sz="half" idx="10"/>
          </p:nvPr>
        </p:nvSpPr>
        <p:spPr/>
        <p:txBody>
          <a:bodyPr/>
          <a:lstStyle/>
          <a:p>
            <a:fld id="{73FE7210-7C4E-5C48-8C46-4545EA6D66D5}" type="datetimeFigureOut">
              <a:rPr lang="en-US" smtClean="0"/>
              <a:pPr/>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Date Placeholder 2"/>
          <p:cNvSpPr>
            <a:spLocks noGrp="1"/>
          </p:cNvSpPr>
          <p:nvPr>
            <p:ph type="dt" sz="half" idx="10"/>
          </p:nvPr>
        </p:nvSpPr>
        <p:spPr/>
        <p:txBody>
          <a:bodyPr/>
          <a:lstStyle/>
          <a:p>
            <a:fld id="{73FE7210-7C4E-5C48-8C46-4545EA6D66D5}" type="datetimeFigureOut">
              <a:rPr lang="en-US" smtClean="0"/>
              <a:pPr/>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E7210-7C4E-5C48-8C46-4545EA6D66D5}" type="datetimeFigureOut">
              <a:rPr lang="en-US" smtClean="0"/>
              <a:pPr/>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s-ES_tradnl"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3FE7210-7C4E-5C48-8C46-4545EA6D66D5}"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96646-5AC0-E249-BF9A-56295A7859E5}"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s-ES_tradnl"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3FE7210-7C4E-5C48-8C46-4545EA6D66D5}" type="datetimeFigureOut">
              <a:rPr lang="en-US" smtClean="0"/>
              <a:pPr/>
              <a:t>7/24/2014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AC96646-5AC0-E249-BF9A-56295A7859E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7.jp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Layout" Target="../diagrams/layout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Data" Target="../diagrams/data11.xml"/><Relationship Id="rId2" Type="http://schemas.openxmlformats.org/officeDocument/2006/relationships/notesSlide" Target="../notesSlides/notesSlide21.xml"/><Relationship Id="rId16" Type="http://schemas.microsoft.com/office/2007/relationships/diagramDrawing" Target="../diagrams/drawing11.xml"/><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openxmlformats.org/officeDocument/2006/relationships/diagramColors" Target="../diagrams/colors10.xml"/><Relationship Id="rId5" Type="http://schemas.openxmlformats.org/officeDocument/2006/relationships/diagramQuickStyle" Target="../diagrams/quickStyle10.xml"/><Relationship Id="rId15" Type="http://schemas.openxmlformats.org/officeDocument/2006/relationships/diagramColors" Target="../diagrams/colors11.xml"/><Relationship Id="rId10"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diagramLayout" Target="../diagrams/layout10.xml"/><Relationship Id="rId1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microsoft.com/office/2007/relationships/hdphoto" Target="../media/hdphoto4.wdp"/><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7.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18.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8202" y="4005064"/>
            <a:ext cx="5092070" cy="428723"/>
          </a:xfrm>
        </p:spPr>
        <p:txBody>
          <a:bodyPr>
            <a:normAutofit/>
          </a:bodyPr>
          <a:lstStyle/>
          <a:p>
            <a:r>
              <a:rPr lang="en-US" sz="2000" b="1" dirty="0" smtClean="0">
                <a:solidFill>
                  <a:schemeClr val="accent1">
                    <a:lumMod val="75000"/>
                  </a:schemeClr>
                </a:solidFill>
              </a:rPr>
              <a:t>PROYECTO DE GRADO</a:t>
            </a:r>
            <a:endParaRPr lang="en-US" sz="2000" b="1" dirty="0">
              <a:solidFill>
                <a:schemeClr val="accent1">
                  <a:lumMod val="75000"/>
                </a:schemeClr>
              </a:solidFill>
              <a:effectLst>
                <a:glow rad="228600">
                  <a:schemeClr val="accent1">
                    <a:satMod val="175000"/>
                    <a:alpha val="40000"/>
                  </a:schemeClr>
                </a:glow>
              </a:effectLst>
            </a:endParaRPr>
          </a:p>
        </p:txBody>
      </p:sp>
      <p:sp>
        <p:nvSpPr>
          <p:cNvPr id="3" name="Subtitle 2"/>
          <p:cNvSpPr>
            <a:spLocks noGrp="1"/>
          </p:cNvSpPr>
          <p:nvPr>
            <p:ph type="subTitle" idx="1"/>
          </p:nvPr>
        </p:nvSpPr>
        <p:spPr>
          <a:xfrm>
            <a:off x="1315427" y="1484784"/>
            <a:ext cx="6498159" cy="2160240"/>
          </a:xfrm>
        </p:spPr>
        <p:txBody>
          <a:bodyPr>
            <a:noAutofit/>
          </a:bodyPr>
          <a:lstStyle/>
          <a:p>
            <a:r>
              <a:rPr lang="en-US" sz="2800" b="1" dirty="0" smtClean="0">
                <a:effectLst>
                  <a:glow rad="228600">
                    <a:schemeClr val="accent3">
                      <a:satMod val="175000"/>
                      <a:alpha val="40000"/>
                    </a:schemeClr>
                  </a:glow>
                </a:effectLst>
              </a:rPr>
              <a:t>MEJORAMIENTO DE LA SE</a:t>
            </a:r>
            <a:r>
              <a:rPr lang="es-EC" sz="2800" b="1" dirty="0" smtClean="0">
                <a:effectLst>
                  <a:glow rad="228600">
                    <a:schemeClr val="accent3">
                      <a:satMod val="175000"/>
                      <a:alpha val="40000"/>
                    </a:schemeClr>
                  </a:glow>
                </a:effectLst>
              </a:rPr>
              <a:t>ÑAL DE VOZ USANDO FILTROS ADAPTATIVOS EN SUBBANDAS PARA AMBIENTES ALTAMENTE RUIDOSOS</a:t>
            </a:r>
            <a:endParaRPr lang="en-US" sz="2800" b="1" dirty="0">
              <a:effectLst>
                <a:glow rad="228600">
                  <a:schemeClr val="accent3">
                    <a:satMod val="175000"/>
                    <a:alpha val="40000"/>
                  </a:schemeClr>
                </a:glow>
              </a:effectLst>
            </a:endParaRPr>
          </a:p>
        </p:txBody>
      </p:sp>
      <p:sp>
        <p:nvSpPr>
          <p:cNvPr id="5" name="TextBox 4"/>
          <p:cNvSpPr txBox="1"/>
          <p:nvPr/>
        </p:nvSpPr>
        <p:spPr>
          <a:xfrm>
            <a:off x="3851920" y="4885039"/>
            <a:ext cx="1052532" cy="369332"/>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solidFill>
                  <a:schemeClr val="tx1"/>
                </a:solidFill>
              </a:rPr>
              <a:t>AUTOR:</a:t>
            </a:r>
            <a:endParaRPr lang="en-US" dirty="0">
              <a:solidFill>
                <a:schemeClr val="tx1"/>
              </a:solidFill>
            </a:endParaRPr>
          </a:p>
        </p:txBody>
      </p:sp>
      <p:sp>
        <p:nvSpPr>
          <p:cNvPr id="8" name="TextBox 4"/>
          <p:cNvSpPr txBox="1"/>
          <p:nvPr/>
        </p:nvSpPr>
        <p:spPr>
          <a:xfrm>
            <a:off x="2294102" y="5877272"/>
            <a:ext cx="4438138" cy="369332"/>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ES" b="1" dirty="0" smtClean="0"/>
              <a:t>MIGUEL ANGEL CASTILLO MARCILLO</a:t>
            </a:r>
            <a:endParaRPr lang="en-US"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924015" y="26760"/>
            <a:ext cx="5168265" cy="1242000"/>
          </a:xfrm>
          <a:prstGeom prst="rect">
            <a:avLst/>
          </a:prstGeom>
          <a:noFill/>
          <a:ln>
            <a:noFill/>
          </a:ln>
        </p:spPr>
      </p:pic>
    </p:spTree>
    <p:extLst>
      <p:ext uri="{BB962C8B-B14F-4D97-AF65-F5344CB8AC3E}">
        <p14:creationId xmlns:p14="http://schemas.microsoft.com/office/powerpoint/2010/main" val="3349335833"/>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773" y="32267"/>
            <a:ext cx="9144000" cy="76944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CONSECUENCIA DEL RUIDO</a:t>
            </a:r>
            <a:endParaRPr lang="es-E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80" y="1268760"/>
            <a:ext cx="4185847" cy="53447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11 Flecha doblada hacia arriba"/>
          <p:cNvSpPr/>
          <p:nvPr/>
        </p:nvSpPr>
        <p:spPr>
          <a:xfrm rot="10800000" flipH="1">
            <a:off x="6516216" y="1916831"/>
            <a:ext cx="1390925" cy="1008112"/>
          </a:xfrm>
          <a:prstGeom prst="bentUpArrow">
            <a:avLst>
              <a:gd name="adj1" fmla="val 25000"/>
              <a:gd name="adj2" fmla="val 26603"/>
              <a:gd name="adj3" fmla="val 2362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671" y="1157465"/>
            <a:ext cx="777538" cy="1800000"/>
          </a:xfrm>
          <a:prstGeom prst="rect">
            <a:avLst/>
          </a:prstGeom>
        </p:spPr>
      </p:pic>
      <p:sp>
        <p:nvSpPr>
          <p:cNvPr id="14" name="13 Flecha derecha"/>
          <p:cNvSpPr/>
          <p:nvPr/>
        </p:nvSpPr>
        <p:spPr>
          <a:xfrm>
            <a:off x="4644007" y="1844824"/>
            <a:ext cx="971663" cy="3600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pic>
        <p:nvPicPr>
          <p:cNvPr id="9" name="8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284984"/>
            <a:ext cx="3834650" cy="26642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117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32880702"/>
              </p:ext>
            </p:extLst>
          </p:nvPr>
        </p:nvGraphicFramePr>
        <p:xfrm>
          <a:off x="357158" y="285728"/>
          <a:ext cx="850109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3214678" y="2928934"/>
            <a:ext cx="2500330" cy="1143008"/>
          </a:xfrm>
          <a:prstGeom prst="roundRect">
            <a:avLst/>
          </a:prstGeom>
          <a:solidFill>
            <a:schemeClr val="accent4">
              <a:lumMod val="75000"/>
            </a:schemeClr>
          </a:solidFill>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2400" b="1" dirty="0" smtClean="0">
                <a:ln/>
                <a:solidFill>
                  <a:schemeClr val="accent3"/>
                </a:solidFill>
                <a:effectLst>
                  <a:glow rad="228600">
                    <a:schemeClr val="tx1">
                      <a:alpha val="40000"/>
                    </a:schemeClr>
                  </a:glow>
                  <a:outerShdw blurRad="38100" dist="38100" dir="2700000" algn="tl">
                    <a:srgbClr val="000000">
                      <a:alpha val="43137"/>
                    </a:srgbClr>
                  </a:outerShdw>
                </a:effectLst>
              </a:rPr>
              <a:t>SITUACIÓN LEGAL</a:t>
            </a:r>
            <a:endParaRPr lang="es-ES" sz="2400" b="1" dirty="0">
              <a:ln/>
              <a:solidFill>
                <a:schemeClr val="accent3"/>
              </a:solidFill>
              <a:effectLst>
                <a:glow rad="228600">
                  <a:schemeClr val="tx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067114"/>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6778"/>
            <a:ext cx="8072494" cy="707886"/>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FILTRADO ADAPTATIVO</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pSp>
        <p:nvGrpSpPr>
          <p:cNvPr id="38" name="37 Grupo"/>
          <p:cNvGrpSpPr/>
          <p:nvPr/>
        </p:nvGrpSpPr>
        <p:grpSpPr>
          <a:xfrm>
            <a:off x="3809130" y="916026"/>
            <a:ext cx="4969099" cy="5633389"/>
            <a:chOff x="3891461" y="1052736"/>
            <a:chExt cx="4969099" cy="5633389"/>
          </a:xfrm>
        </p:grpSpPr>
        <p:grpSp>
          <p:nvGrpSpPr>
            <p:cNvPr id="36" name="35 Grupo"/>
            <p:cNvGrpSpPr/>
            <p:nvPr/>
          </p:nvGrpSpPr>
          <p:grpSpPr>
            <a:xfrm>
              <a:off x="3891461" y="1052736"/>
              <a:ext cx="4969099" cy="5633389"/>
              <a:chOff x="3923928" y="1268760"/>
              <a:chExt cx="4969099" cy="5633389"/>
            </a:xfrm>
          </p:grpSpPr>
          <p:sp>
            <p:nvSpPr>
              <p:cNvPr id="32" name="31 CuadroTexto"/>
              <p:cNvSpPr txBox="1"/>
              <p:nvPr/>
            </p:nvSpPr>
            <p:spPr>
              <a:xfrm>
                <a:off x="3923928" y="1268760"/>
                <a:ext cx="4936632" cy="1123712"/>
              </a:xfrm>
              <a:prstGeom prst="roundRect">
                <a:avLst/>
              </a:prstGeom>
              <a:solidFill>
                <a:schemeClr val="accent4">
                  <a:lumMod val="60000"/>
                  <a:lumOff val="40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prst="divot"/>
              </a:sp3d>
            </p:spPr>
            <p:txBody>
              <a:bodyPr wrap="square" rtlCol="0">
                <a:spAutoFit/>
              </a:bodyPr>
              <a:lstStyle/>
              <a:p>
                <a:pPr algn="ctr"/>
                <a:r>
                  <a:rPr lang="es-ES" sz="2000" dirty="0">
                    <a:solidFill>
                      <a:srgbClr val="000000"/>
                    </a:solidFill>
                    <a:effectLst>
                      <a:outerShdw blurRad="38100" dist="38100" dir="2700000" algn="tl">
                        <a:srgbClr val="000000">
                          <a:alpha val="43137"/>
                        </a:srgbClr>
                      </a:outerShdw>
                    </a:effectLst>
                  </a:rPr>
                  <a:t>Crean algoritmos </a:t>
                </a:r>
                <a:r>
                  <a:rPr lang="es-ES" sz="2000" dirty="0" err="1">
                    <a:solidFill>
                      <a:srgbClr val="000000"/>
                    </a:solidFill>
                    <a:effectLst>
                      <a:outerShdw blurRad="38100" dist="38100" dir="2700000" algn="tl">
                        <a:srgbClr val="000000">
                          <a:alpha val="43137"/>
                        </a:srgbClr>
                      </a:outerShdw>
                    </a:effectLst>
                  </a:rPr>
                  <a:t>matem</a:t>
                </a:r>
                <a:r>
                  <a:rPr lang="es-EC" sz="2000" dirty="0">
                    <a:solidFill>
                      <a:srgbClr val="000000"/>
                    </a:solidFill>
                    <a:effectLst>
                      <a:outerShdw blurRad="38100" dist="38100" dir="2700000" algn="tl">
                        <a:srgbClr val="000000">
                          <a:alpha val="43137"/>
                        </a:srgbClr>
                      </a:outerShdw>
                    </a:effectLst>
                  </a:rPr>
                  <a:t>áticos mediante programación que pueden ingresar a un DPS, FPGA o </a:t>
                </a:r>
                <a:r>
                  <a:rPr lang="es-EC" sz="2000" dirty="0" smtClean="0">
                    <a:solidFill>
                      <a:srgbClr val="000000"/>
                    </a:solidFill>
                    <a:effectLst>
                      <a:outerShdw blurRad="38100" dist="38100" dir="2700000" algn="tl">
                        <a:srgbClr val="000000">
                          <a:alpha val="43137"/>
                        </a:srgbClr>
                      </a:outerShdw>
                    </a:effectLst>
                  </a:rPr>
                  <a:t>VLSI</a:t>
                </a:r>
                <a:endParaRPr lang="es-ES" sz="2000" dirty="0">
                  <a:solidFill>
                    <a:srgbClr val="000000"/>
                  </a:solidFill>
                  <a:effectLst>
                    <a:outerShdw blurRad="38100" dist="38100" dir="2700000" algn="tl">
                      <a:srgbClr val="000000">
                        <a:alpha val="43137"/>
                      </a:srgbClr>
                    </a:outerShdw>
                  </a:effectLst>
                </a:endParaRPr>
              </a:p>
            </p:txBody>
          </p:sp>
          <p:sp>
            <p:nvSpPr>
              <p:cNvPr id="33" name="32 CuadroTexto"/>
              <p:cNvSpPr txBox="1"/>
              <p:nvPr/>
            </p:nvSpPr>
            <p:spPr>
              <a:xfrm>
                <a:off x="3956395" y="2593320"/>
                <a:ext cx="4936632" cy="1123712"/>
              </a:xfrm>
              <a:prstGeom prst="roundRect">
                <a:avLst/>
              </a:prstGeom>
              <a:solidFill>
                <a:schemeClr val="accent4">
                  <a:lumMod val="60000"/>
                  <a:lumOff val="40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prst="divot"/>
              </a:sp3d>
            </p:spPr>
            <p:txBody>
              <a:bodyPr wrap="square" rtlCol="0">
                <a:spAutoFit/>
              </a:bodyPr>
              <a:lstStyle/>
              <a:p>
                <a:pPr algn="ctr"/>
                <a:r>
                  <a:rPr lang="es-EC" sz="2000" dirty="0" smtClean="0">
                    <a:solidFill>
                      <a:srgbClr val="000000"/>
                    </a:solidFill>
                    <a:effectLst>
                      <a:outerShdw blurRad="38100" dist="38100" dir="2700000" algn="tl">
                        <a:srgbClr val="000000">
                          <a:alpha val="43137"/>
                        </a:srgbClr>
                      </a:outerShdw>
                    </a:effectLst>
                  </a:rPr>
                  <a:t>Está formado por dos bloques</a:t>
                </a:r>
                <a:r>
                  <a:rPr lang="en-US" sz="2000" dirty="0" smtClean="0">
                    <a:solidFill>
                      <a:srgbClr val="000000"/>
                    </a:solidFill>
                    <a:effectLst>
                      <a:outerShdw blurRad="38100" dist="38100" dir="2700000" algn="tl">
                        <a:srgbClr val="000000">
                          <a:alpha val="43137"/>
                        </a:srgbClr>
                      </a:outerShdw>
                    </a:effectLst>
                  </a:rPr>
                  <a:t>; un </a:t>
                </a:r>
                <a:r>
                  <a:rPr lang="en-US" sz="2000" dirty="0" err="1" smtClean="0">
                    <a:solidFill>
                      <a:srgbClr val="000000"/>
                    </a:solidFill>
                    <a:effectLst>
                      <a:outerShdw blurRad="38100" dist="38100" dir="2700000" algn="tl">
                        <a:srgbClr val="000000">
                          <a:alpha val="43137"/>
                        </a:srgbClr>
                      </a:outerShdw>
                    </a:effectLst>
                  </a:rPr>
                  <a:t>filtro</a:t>
                </a:r>
                <a:r>
                  <a:rPr lang="en-US" sz="2000" dirty="0" smtClean="0">
                    <a:solidFill>
                      <a:srgbClr val="000000"/>
                    </a:solidFill>
                    <a:effectLst>
                      <a:outerShdw blurRad="38100" dist="38100" dir="2700000" algn="tl">
                        <a:srgbClr val="000000">
                          <a:alpha val="43137"/>
                        </a:srgbClr>
                      </a:outerShdw>
                    </a:effectLst>
                  </a:rPr>
                  <a:t> digital para el </a:t>
                </a:r>
                <a:r>
                  <a:rPr lang="en-US" sz="2000" dirty="0" err="1" smtClean="0">
                    <a:solidFill>
                      <a:srgbClr val="000000"/>
                    </a:solidFill>
                    <a:effectLst>
                      <a:outerShdw blurRad="38100" dist="38100" dir="2700000" algn="tl">
                        <a:srgbClr val="000000">
                          <a:alpha val="43137"/>
                        </a:srgbClr>
                      </a:outerShdw>
                    </a:effectLst>
                  </a:rPr>
                  <a:t>filtrado</a:t>
                </a:r>
                <a:r>
                  <a:rPr lang="en-US" sz="2000" dirty="0" smtClean="0">
                    <a:solidFill>
                      <a:srgbClr val="000000"/>
                    </a:solidFill>
                    <a:effectLst>
                      <a:outerShdw blurRad="38100" dist="38100" dir="2700000" algn="tl">
                        <a:srgbClr val="000000">
                          <a:alpha val="43137"/>
                        </a:srgbClr>
                      </a:outerShdw>
                    </a:effectLst>
                  </a:rPr>
                  <a:t> y un </a:t>
                </a:r>
                <a:r>
                  <a:rPr lang="en-US" sz="2000" dirty="0" err="1" smtClean="0">
                    <a:solidFill>
                      <a:srgbClr val="000000"/>
                    </a:solidFill>
                    <a:effectLst>
                      <a:outerShdw blurRad="38100" dist="38100" dir="2700000" algn="tl">
                        <a:srgbClr val="000000">
                          <a:alpha val="43137"/>
                        </a:srgbClr>
                      </a:outerShdw>
                    </a:effectLst>
                  </a:rPr>
                  <a:t>algoritmo</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que</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ajusta</a:t>
                </a:r>
                <a:r>
                  <a:rPr lang="en-US" sz="2000" dirty="0" smtClean="0">
                    <a:solidFill>
                      <a:srgbClr val="000000"/>
                    </a:solidFill>
                    <a:effectLst>
                      <a:outerShdw blurRad="38100" dist="38100" dir="2700000" algn="tl">
                        <a:srgbClr val="000000">
                          <a:alpha val="43137"/>
                        </a:srgbClr>
                      </a:outerShdw>
                    </a:effectLst>
                  </a:rPr>
                  <a:t> los </a:t>
                </a:r>
                <a:r>
                  <a:rPr lang="en-US" sz="2000" i="1" dirty="0" smtClean="0">
                    <a:solidFill>
                      <a:srgbClr val="000000"/>
                    </a:solidFill>
                    <a:effectLst>
                      <a:outerShdw blurRad="38100" dist="38100" dir="2700000" algn="tl">
                        <a:srgbClr val="000000">
                          <a:alpha val="43137"/>
                        </a:srgbClr>
                      </a:outerShdw>
                    </a:effectLst>
                  </a:rPr>
                  <a:t>weight.</a:t>
                </a:r>
                <a:endParaRPr lang="es-ES" sz="2000" dirty="0">
                  <a:solidFill>
                    <a:srgbClr val="000000"/>
                  </a:solidFill>
                  <a:effectLst>
                    <a:outerShdw blurRad="38100" dist="38100" dir="2700000" algn="tl">
                      <a:srgbClr val="000000">
                        <a:alpha val="43137"/>
                      </a:srgbClr>
                    </a:outerShdw>
                  </a:effectLst>
                </a:endParaRPr>
              </a:p>
            </p:txBody>
          </p:sp>
          <p:sp>
            <p:nvSpPr>
              <p:cNvPr id="35" name="34 CuadroTexto"/>
              <p:cNvSpPr txBox="1"/>
              <p:nvPr/>
            </p:nvSpPr>
            <p:spPr>
              <a:xfrm>
                <a:off x="3951027" y="5437918"/>
                <a:ext cx="4936632" cy="1464231"/>
              </a:xfrm>
              <a:prstGeom prst="roundRect">
                <a:avLst/>
              </a:prstGeom>
              <a:solidFill>
                <a:schemeClr val="accent4">
                  <a:lumMod val="60000"/>
                  <a:lumOff val="40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prst="divot"/>
              </a:sp3d>
            </p:spPr>
            <p:txBody>
              <a:bodyPr wrap="square" rtlCol="0">
                <a:spAutoFit/>
              </a:bodyPr>
              <a:lstStyle/>
              <a:p>
                <a:pPr algn="ctr"/>
                <a:r>
                  <a:rPr lang="es-EC" sz="2000" dirty="0" smtClean="0">
                    <a:solidFill>
                      <a:srgbClr val="000000"/>
                    </a:solidFill>
                    <a:effectLst>
                      <a:outerShdw blurRad="38100" dist="38100" dir="2700000" algn="tl">
                        <a:srgbClr val="000000">
                          <a:alpha val="43137"/>
                        </a:srgbClr>
                      </a:outerShdw>
                    </a:effectLst>
                  </a:rPr>
                  <a:t>Se debe tomar en cuenta</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Velocidad</a:t>
                </a:r>
                <a:r>
                  <a:rPr lang="en-US" sz="2000" dirty="0" smtClean="0">
                    <a:solidFill>
                      <a:srgbClr val="000000"/>
                    </a:solidFill>
                    <a:effectLst>
                      <a:outerShdw blurRad="38100" dist="38100" dir="2700000" algn="tl">
                        <a:srgbClr val="000000">
                          <a:alpha val="43137"/>
                        </a:srgbClr>
                      </a:outerShdw>
                    </a:effectLst>
                  </a:rPr>
                  <a:t> de </a:t>
                </a:r>
                <a:r>
                  <a:rPr lang="en-US" sz="2000" dirty="0" err="1" smtClean="0">
                    <a:solidFill>
                      <a:srgbClr val="000000"/>
                    </a:solidFill>
                    <a:effectLst>
                      <a:outerShdw blurRad="38100" dist="38100" dir="2700000" algn="tl">
                        <a:srgbClr val="000000">
                          <a:alpha val="43137"/>
                        </a:srgbClr>
                      </a:outerShdw>
                    </a:effectLst>
                  </a:rPr>
                  <a:t>convergencia</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robustez</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estructura</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adaptativa</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complejidad</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num</a:t>
                </a:r>
                <a:r>
                  <a:rPr lang="es-EC" sz="2000" dirty="0" smtClean="0">
                    <a:solidFill>
                      <a:srgbClr val="000000"/>
                    </a:solidFill>
                    <a:effectLst>
                      <a:outerShdw blurRad="38100" dist="38100" dir="2700000" algn="tl">
                        <a:srgbClr val="000000">
                          <a:alpha val="43137"/>
                        </a:srgbClr>
                      </a:outerShdw>
                    </a:effectLst>
                  </a:rPr>
                  <a:t>é</a:t>
                </a:r>
                <a:r>
                  <a:rPr lang="en-US" sz="2000" dirty="0" err="1" smtClean="0">
                    <a:solidFill>
                      <a:srgbClr val="000000"/>
                    </a:solidFill>
                    <a:effectLst>
                      <a:outerShdw blurRad="38100" dist="38100" dir="2700000" algn="tl">
                        <a:srgbClr val="000000">
                          <a:alpha val="43137"/>
                        </a:srgbClr>
                      </a:outerShdw>
                    </a:effectLst>
                  </a:rPr>
                  <a:t>rica</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algoritmo</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adaptativo</a:t>
                </a:r>
                <a:endParaRPr lang="es-ES" sz="2000" dirty="0">
                  <a:solidFill>
                    <a:srgbClr val="000000"/>
                  </a:solidFill>
                  <a:effectLst>
                    <a:outerShdw blurRad="38100" dist="38100" dir="2700000" algn="tl">
                      <a:srgbClr val="000000">
                        <a:alpha val="43137"/>
                      </a:srgbClr>
                    </a:outerShdw>
                  </a:effectLst>
                </a:endParaRPr>
              </a:p>
            </p:txBody>
          </p:sp>
        </p:grpSp>
        <p:sp>
          <p:nvSpPr>
            <p:cNvPr id="37" name="36 CuadroTexto"/>
            <p:cNvSpPr txBox="1"/>
            <p:nvPr/>
          </p:nvSpPr>
          <p:spPr>
            <a:xfrm>
              <a:off x="3891461" y="3831044"/>
              <a:ext cx="4936632" cy="1123712"/>
            </a:xfrm>
            <a:prstGeom prst="roundRect">
              <a:avLst/>
            </a:prstGeom>
            <a:solidFill>
              <a:schemeClr val="accent4">
                <a:lumMod val="60000"/>
                <a:lumOff val="40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prst="divot"/>
            </a:sp3d>
          </p:spPr>
          <p:txBody>
            <a:bodyPr wrap="square" rtlCol="0">
              <a:spAutoFit/>
            </a:bodyPr>
            <a:lstStyle/>
            <a:p>
              <a:pPr algn="ctr"/>
              <a:r>
                <a:rPr lang="es-EC" sz="2000" dirty="0" smtClean="0">
                  <a:solidFill>
                    <a:srgbClr val="000000"/>
                  </a:solidFill>
                  <a:effectLst>
                    <a:outerShdw blurRad="38100" dist="38100" dir="2700000" algn="tl">
                      <a:srgbClr val="000000">
                        <a:alpha val="43137"/>
                      </a:srgbClr>
                    </a:outerShdw>
                  </a:effectLst>
                </a:rPr>
                <a:t>Los algoritmos adaptativos se dividen en</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Algoritmo</a:t>
              </a:r>
              <a:r>
                <a:rPr lang="en-US" sz="2000" dirty="0" smtClean="0">
                  <a:solidFill>
                    <a:srgbClr val="000000"/>
                  </a:solidFill>
                  <a:effectLst>
                    <a:outerShdw blurRad="38100" dist="38100" dir="2700000" algn="tl">
                      <a:srgbClr val="000000">
                        <a:alpha val="43137"/>
                      </a:srgbClr>
                    </a:outerShdw>
                  </a:effectLst>
                </a:rPr>
                <a:t> de </a:t>
              </a:r>
              <a:r>
                <a:rPr lang="en-US" sz="2000" dirty="0" err="1" smtClean="0">
                  <a:solidFill>
                    <a:srgbClr val="000000"/>
                  </a:solidFill>
                  <a:effectLst>
                    <a:outerShdw blurRad="38100" dist="38100" dir="2700000" algn="tl">
                      <a:srgbClr val="000000">
                        <a:alpha val="43137"/>
                      </a:srgbClr>
                    </a:outerShdw>
                  </a:effectLst>
                </a:rPr>
                <a:t>gradiente</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estoc</a:t>
              </a:r>
              <a:r>
                <a:rPr lang="es-EC" sz="2000" dirty="0" smtClean="0">
                  <a:solidFill>
                    <a:srgbClr val="000000"/>
                  </a:solidFill>
                  <a:effectLst>
                    <a:outerShdw blurRad="38100" dist="38100" dir="2700000" algn="tl">
                      <a:srgbClr val="000000">
                        <a:alpha val="43137"/>
                      </a:srgbClr>
                    </a:outerShdw>
                  </a:effectLst>
                </a:rPr>
                <a:t>á</a:t>
              </a:r>
              <a:r>
                <a:rPr lang="en-US" sz="2000" dirty="0" err="1" smtClean="0">
                  <a:solidFill>
                    <a:srgbClr val="000000"/>
                  </a:solidFill>
                  <a:effectLst>
                    <a:outerShdw blurRad="38100" dist="38100" dir="2700000" algn="tl">
                      <a:srgbClr val="000000">
                        <a:alpha val="43137"/>
                      </a:srgbClr>
                    </a:outerShdw>
                  </a:effectLst>
                </a:rPr>
                <a:t>stico</a:t>
              </a:r>
              <a:r>
                <a:rPr lang="en-US" sz="2000" dirty="0" smtClean="0">
                  <a:solidFill>
                    <a:srgbClr val="000000"/>
                  </a:solidFill>
                  <a:effectLst>
                    <a:outerShdw blurRad="38100" dist="38100" dir="2700000" algn="tl">
                      <a:srgbClr val="000000">
                        <a:alpha val="43137"/>
                      </a:srgbClr>
                    </a:outerShdw>
                  </a:effectLst>
                </a:rPr>
                <a:t> y </a:t>
              </a:r>
              <a:r>
                <a:rPr lang="en-US" sz="2000" dirty="0" err="1" smtClean="0">
                  <a:solidFill>
                    <a:srgbClr val="000000"/>
                  </a:solidFill>
                  <a:effectLst>
                    <a:outerShdw blurRad="38100" dist="38100" dir="2700000" algn="tl">
                      <a:srgbClr val="000000">
                        <a:alpha val="43137"/>
                      </a:srgbClr>
                    </a:outerShdw>
                  </a:effectLst>
                </a:rPr>
                <a:t>algoritmo</a:t>
              </a:r>
              <a:r>
                <a:rPr lang="en-US" sz="2000" dirty="0" smtClean="0">
                  <a:solidFill>
                    <a:srgbClr val="000000"/>
                  </a:solidFill>
                  <a:effectLst>
                    <a:outerShdw blurRad="38100" dist="38100" dir="2700000" algn="tl">
                      <a:srgbClr val="000000">
                        <a:alpha val="43137"/>
                      </a:srgbClr>
                    </a:outerShdw>
                  </a:effectLst>
                </a:rPr>
                <a:t> de </a:t>
              </a:r>
              <a:r>
                <a:rPr lang="es-EC" sz="2000" dirty="0" smtClean="0">
                  <a:solidFill>
                    <a:srgbClr val="000000"/>
                  </a:solidFill>
                  <a:effectLst>
                    <a:outerShdw blurRad="38100" dist="38100" dir="2700000" algn="tl">
                      <a:srgbClr val="000000">
                        <a:alpha val="43137"/>
                      </a:srgbClr>
                    </a:outerShdw>
                  </a:effectLst>
                </a:rPr>
                <a:t>mínimos</a:t>
              </a:r>
              <a:r>
                <a:rPr lang="en-US" sz="2000" dirty="0" smtClean="0">
                  <a:solidFill>
                    <a:srgbClr val="000000"/>
                  </a:solidFill>
                  <a:effectLst>
                    <a:outerShdw blurRad="38100" dist="38100" dir="2700000" algn="tl">
                      <a:srgbClr val="000000">
                        <a:alpha val="43137"/>
                      </a:srgbClr>
                    </a:outerShdw>
                  </a:effectLst>
                </a:rPr>
                <a:t> </a:t>
              </a:r>
              <a:r>
                <a:rPr lang="en-US" sz="2000" dirty="0" err="1" smtClean="0">
                  <a:solidFill>
                    <a:srgbClr val="000000"/>
                  </a:solidFill>
                  <a:effectLst>
                    <a:outerShdw blurRad="38100" dist="38100" dir="2700000" algn="tl">
                      <a:srgbClr val="000000">
                        <a:alpha val="43137"/>
                      </a:srgbClr>
                    </a:outerShdw>
                  </a:effectLst>
                </a:rPr>
                <a:t>cuadrados</a:t>
              </a:r>
              <a:endParaRPr lang="es-ES" sz="2000" dirty="0">
                <a:solidFill>
                  <a:srgbClr val="000000"/>
                </a:solidFill>
                <a:effectLst>
                  <a:outerShdw blurRad="38100" dist="38100" dir="2700000" algn="tl">
                    <a:srgbClr val="000000">
                      <a:alpha val="43137"/>
                    </a:srgbClr>
                  </a:outerShdw>
                </a:effectLst>
              </a:endParaRPr>
            </a:p>
          </p:txBody>
        </p:sp>
      </p:grpSp>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88109"/>
            <a:ext cx="3695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80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6778"/>
            <a:ext cx="8072494" cy="707886"/>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APLICACIONES</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aphicFrame>
        <p:nvGraphicFramePr>
          <p:cNvPr id="3" name="2 Diagrama"/>
          <p:cNvGraphicFramePr/>
          <p:nvPr>
            <p:extLst>
              <p:ext uri="{D42A27DB-BD31-4B8C-83A1-F6EECF244321}">
                <p14:modId xmlns:p14="http://schemas.microsoft.com/office/powerpoint/2010/main" val="182866112"/>
              </p:ext>
            </p:extLst>
          </p:nvPr>
        </p:nvGraphicFramePr>
        <p:xfrm>
          <a:off x="1524000" y="1196752"/>
          <a:ext cx="6360368"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26 CuadroTexto"/>
          <p:cNvSpPr txBox="1"/>
          <p:nvPr/>
        </p:nvSpPr>
        <p:spPr>
          <a:xfrm>
            <a:off x="1907704" y="5736597"/>
            <a:ext cx="5328592" cy="783193"/>
          </a:xfrm>
          <a:prstGeom prst="roundRect">
            <a:avLst/>
          </a:prstGeom>
          <a:solidFill>
            <a:schemeClr val="accent4">
              <a:lumMod val="60000"/>
              <a:lumOff val="40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prst="divot"/>
          </a:sp3d>
        </p:spPr>
        <p:txBody>
          <a:bodyPr wrap="square" rtlCol="0">
            <a:spAutoFit/>
          </a:bodyPr>
          <a:lstStyle/>
          <a:p>
            <a:pPr algn="ctr"/>
            <a:r>
              <a:rPr lang="es-EC" sz="2000" dirty="0" smtClean="0">
                <a:solidFill>
                  <a:srgbClr val="000000"/>
                </a:solidFill>
                <a:effectLst>
                  <a:outerShdw blurRad="38100" dist="38100" dir="2700000" algn="tl">
                    <a:srgbClr val="000000">
                      <a:alpha val="43137"/>
                    </a:srgbClr>
                  </a:outerShdw>
                </a:effectLst>
              </a:rPr>
              <a:t>MEJORAMIENTO DE LA SEÑAL O CANCELACION DE INTERFERENCIAS</a:t>
            </a:r>
            <a:endParaRPr lang="es-ES" sz="2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76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6778"/>
            <a:ext cx="8072494" cy="1323439"/>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FILTRADO ADAPTATIVO EN SUBBANDAS</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aphicFrame>
        <p:nvGraphicFramePr>
          <p:cNvPr id="3" name="2 Diagrama"/>
          <p:cNvGraphicFramePr/>
          <p:nvPr>
            <p:extLst>
              <p:ext uri="{D42A27DB-BD31-4B8C-83A1-F6EECF244321}">
                <p14:modId xmlns:p14="http://schemas.microsoft.com/office/powerpoint/2010/main" val="497405504"/>
              </p:ext>
            </p:extLst>
          </p:nvPr>
        </p:nvGraphicFramePr>
        <p:xfrm>
          <a:off x="571472" y="1556792"/>
          <a:ext cx="8072494" cy="496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1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1 Rectángulo"/>
          <p:cNvSpPr/>
          <p:nvPr/>
        </p:nvSpPr>
        <p:spPr>
          <a:xfrm>
            <a:off x="0" y="272842"/>
            <a:ext cx="9144000" cy="707886"/>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PROCESO DEL FILTRADO </a:t>
            </a:r>
            <a:r>
              <a:rPr lang="es-ES" sz="40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SAF</a:t>
            </a:r>
            <a:endParaRPr lang="es-ES" sz="40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7" name="Picture 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1520" y="1988840"/>
            <a:ext cx="8568952" cy="3888432"/>
          </a:xfrm>
          <a:prstGeom prst="rect">
            <a:avLst/>
          </a:prstGeom>
          <a:pattFill prst="pct5">
            <a:fgClr>
              <a:schemeClr val="accent6">
                <a:lumMod val="75000"/>
              </a:schemeClr>
            </a:fgClr>
            <a:bgClr>
              <a:schemeClr val="bg1"/>
            </a:bgClr>
          </a:pattFill>
          <a:ln>
            <a:noFill/>
          </a:ln>
          <a:effectLst/>
        </p:spPr>
      </p:pic>
    </p:spTree>
    <p:extLst>
      <p:ext uri="{BB962C8B-B14F-4D97-AF65-F5344CB8AC3E}">
        <p14:creationId xmlns:p14="http://schemas.microsoft.com/office/powerpoint/2010/main" val="77088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76778"/>
            <a:ext cx="7776864" cy="92333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CLASIFICACI</a:t>
            </a:r>
            <a:r>
              <a:rPr lang="es-EC"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ÓN </a:t>
            </a:r>
            <a:r>
              <a:rPr lang="es-EC" sz="5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SAF</a:t>
            </a:r>
            <a:endParaRPr lang="es-E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aphicFrame>
        <p:nvGraphicFramePr>
          <p:cNvPr id="4" name="3 Diagrama"/>
          <p:cNvGraphicFramePr/>
          <p:nvPr>
            <p:extLst>
              <p:ext uri="{D42A27DB-BD31-4B8C-83A1-F6EECF244321}">
                <p14:modId xmlns:p14="http://schemas.microsoft.com/office/powerpoint/2010/main" val="1820936778"/>
              </p:ext>
            </p:extLst>
          </p:nvPr>
        </p:nvGraphicFramePr>
        <p:xfrm>
          <a:off x="428596" y="1254124"/>
          <a:ext cx="8048660" cy="574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0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3 Rectángulo"/>
          <p:cNvSpPr/>
          <p:nvPr/>
        </p:nvSpPr>
        <p:spPr>
          <a:xfrm>
            <a:off x="539552" y="76778"/>
            <a:ext cx="7776864" cy="92333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BANCO DE FILTROS</a:t>
            </a:r>
            <a:endParaRPr lang="es-E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2125"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8064895" cy="4038600"/>
          </a:xfrm>
          <a:prstGeom prst="roundRect">
            <a:avLst>
              <a:gd name="adj" fmla="val 8594"/>
            </a:avLst>
          </a:prstGeom>
          <a:solidFill>
            <a:srgbClr val="FFFFFF">
              <a:shade val="85000"/>
            </a:srgbClr>
          </a:solidFill>
          <a:ln w="57150">
            <a:solidFill>
              <a:schemeClr val="tx1"/>
            </a:solidFill>
            <a:miter lim="800000"/>
            <a:headEnd/>
            <a:tailEnd/>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6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a:blip r:embed="rId3">
            <a:extLst>
              <a:ext uri="{28A0092B-C50C-407E-A947-70E740481C1C}">
                <a14:useLocalDpi xmlns:a14="http://schemas.microsoft.com/office/drawing/2010/main" val="0"/>
              </a:ext>
            </a:extLst>
          </a:blip>
          <a:stretch>
            <a:fillRect/>
          </a:stretch>
        </p:blipFill>
        <p:spPr bwMode="auto">
          <a:xfrm>
            <a:off x="2195736" y="3343406"/>
            <a:ext cx="4968552" cy="2749890"/>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graphicFrame>
            <p:nvGraphicFramePr>
              <p:cNvPr id="3" name="2 Tabla"/>
              <p:cNvGraphicFramePr>
                <a:graphicFrameLocks noGrp="1"/>
              </p:cNvGraphicFramePr>
              <p:nvPr>
                <p:extLst>
                  <p:ext uri="{D42A27DB-BD31-4B8C-83A1-F6EECF244321}">
                    <p14:modId xmlns:p14="http://schemas.microsoft.com/office/powerpoint/2010/main" val="3981971773"/>
                  </p:ext>
                </p:extLst>
              </p:nvPr>
            </p:nvGraphicFramePr>
            <p:xfrm>
              <a:off x="803765" y="523379"/>
              <a:ext cx="7632847" cy="2041525"/>
            </p:xfrm>
            <a:graphic>
              <a:graphicData uri="http://schemas.openxmlformats.org/drawingml/2006/table">
                <a:tbl>
                  <a:tblPr firstRow="1" firstCol="1" bandRow="1">
                    <a:tableStyleId>{5C22544A-7EE6-4342-B048-85BDC9FD1C3A}</a:tableStyleId>
                  </a:tblPr>
                  <a:tblGrid>
                    <a:gridCol w="1224136"/>
                    <a:gridCol w="6408711"/>
                  </a:tblGrid>
                  <a:tr h="742315">
                    <a:tc>
                      <a:txBody>
                        <a:bodyPr/>
                        <a:lstStyle/>
                        <a:p>
                          <a:pPr algn="ctr">
                            <a:lnSpc>
                              <a:spcPct val="150000"/>
                            </a:lnSpc>
                            <a:spcAft>
                              <a:spcPts val="0"/>
                            </a:spcAft>
                          </a:pPr>
                          <a:r>
                            <a:rPr lang="es-EC" sz="1200" dirty="0">
                              <a:solidFill>
                                <a:schemeClr val="tx1"/>
                              </a:solidFill>
                              <a:effectLst/>
                            </a:rPr>
                            <a:t>L = N</a:t>
                          </a:r>
                          <a:endParaRPr lang="es-EC" sz="1400" b="1" dirty="0">
                            <a:solidFill>
                              <a:schemeClr val="tx1"/>
                            </a:solidFill>
                            <a:effectLst/>
                            <a:latin typeface="Times New Roman"/>
                            <a:ea typeface="Calibri"/>
                            <a:cs typeface="Times New Roman"/>
                          </a:endParaRPr>
                        </a:p>
                      </a:txBody>
                      <a:tcPr marL="68580" marR="68580" marT="0" marB="0">
                        <a:solidFill>
                          <a:schemeClr val="accent2"/>
                        </a:solidFill>
                      </a:tcPr>
                    </a:tc>
                    <a:tc>
                      <a:txBody>
                        <a:bodyPr/>
                        <a:lstStyle/>
                        <a:p>
                          <a:pPr algn="just">
                            <a:lnSpc>
                              <a:spcPct val="150000"/>
                            </a:lnSpc>
                            <a:spcAft>
                              <a:spcPts val="0"/>
                            </a:spcAft>
                            <a:tabLst>
                              <a:tab pos="2596515" algn="l"/>
                            </a:tabLst>
                          </a:pPr>
                          <a:r>
                            <a:rPr lang="es-EC" sz="1200" dirty="0" err="1">
                              <a:solidFill>
                                <a:schemeClr val="tx1"/>
                              </a:solidFill>
                              <a:effectLst/>
                            </a:rPr>
                            <a:t>Maximamente</a:t>
                          </a:r>
                          <a:r>
                            <a:rPr lang="es-EC" sz="1200" dirty="0">
                              <a:solidFill>
                                <a:schemeClr val="tx1"/>
                              </a:solidFill>
                              <a:effectLst/>
                            </a:rPr>
                            <a:t> o críticamente </a:t>
                          </a:r>
                          <a:r>
                            <a:rPr lang="es-EC" sz="1200" dirty="0" smtClean="0">
                              <a:solidFill>
                                <a:schemeClr val="tx1"/>
                              </a:solidFill>
                              <a:effectLst/>
                            </a:rPr>
                            <a:t>muestreada, </a:t>
                          </a:r>
                          <a:r>
                            <a:rPr lang="es-EC" sz="1200" dirty="0">
                              <a:solidFill>
                                <a:schemeClr val="tx1"/>
                              </a:solidFill>
                              <a:effectLst/>
                            </a:rPr>
                            <a:t>número de muestras en </a:t>
                          </a:r>
                          <a:r>
                            <a:rPr lang="es-EC" sz="1200" dirty="0" err="1">
                              <a:solidFill>
                                <a:schemeClr val="tx1"/>
                              </a:solidFill>
                              <a:effectLst/>
                            </a:rPr>
                            <a:t>subbandas</a:t>
                          </a:r>
                          <a:r>
                            <a:rPr lang="es-EC" sz="1200" dirty="0">
                              <a:solidFill>
                                <a:schemeClr val="tx1"/>
                              </a:solidFill>
                              <a:effectLst/>
                            </a:rPr>
                            <a:t> es idéntica al factor de </a:t>
                          </a:r>
                          <a:r>
                            <a:rPr lang="es-EC" sz="1200" dirty="0" err="1">
                              <a:solidFill>
                                <a:schemeClr val="tx1"/>
                              </a:solidFill>
                              <a:effectLst/>
                            </a:rPr>
                            <a:t>decimación</a:t>
                          </a:r>
                          <a:r>
                            <a:rPr lang="es-EC" sz="1200" dirty="0">
                              <a:solidFill>
                                <a:schemeClr val="tx1"/>
                              </a:solidFill>
                              <a:effectLst/>
                            </a:rPr>
                            <a:t>, no hay pérdida de información </a:t>
                          </a:r>
                          <a:endParaRPr lang="es-EC" sz="1400" b="1" dirty="0">
                            <a:solidFill>
                              <a:schemeClr val="tx1"/>
                            </a:solidFill>
                            <a:effectLst/>
                            <a:latin typeface="Times New Roman"/>
                            <a:ea typeface="Calibri"/>
                            <a:cs typeface="Times New Roman"/>
                          </a:endParaRPr>
                        </a:p>
                      </a:txBody>
                      <a:tcPr marL="68580" marR="68580" marT="0" marB="0">
                        <a:solidFill>
                          <a:schemeClr val="accent2"/>
                        </a:solidFill>
                      </a:tcPr>
                    </a:tc>
                  </a:tr>
                  <a:tr h="497840">
                    <a:tc>
                      <a:txBody>
                        <a:bodyPr/>
                        <a:lstStyle/>
                        <a:p>
                          <a:pPr algn="ctr">
                            <a:lnSpc>
                              <a:spcPct val="150000"/>
                            </a:lnSpc>
                            <a:spcAft>
                              <a:spcPts val="0"/>
                            </a:spcAft>
                          </a:pPr>
                          <a:r>
                            <a:rPr lang="es-EC" sz="1200" dirty="0">
                              <a:solidFill>
                                <a:schemeClr val="tx1"/>
                              </a:solidFill>
                              <a:effectLst/>
                            </a:rPr>
                            <a:t>L </a:t>
                          </a:r>
                          <a:r>
                            <a:rPr lang="en-US" sz="1200" dirty="0">
                              <a:solidFill>
                                <a:schemeClr val="tx1"/>
                              </a:solidFill>
                              <a:effectLst/>
                            </a:rPr>
                            <a:t>&gt; N</a:t>
                          </a:r>
                          <a:endParaRPr lang="es-EC" sz="1400" b="1" dirty="0">
                            <a:solidFill>
                              <a:schemeClr val="tx1"/>
                            </a:solidFill>
                            <a:effectLst/>
                            <a:latin typeface="Times New Roman"/>
                            <a:ea typeface="Calibri"/>
                            <a:cs typeface="Times New Roman"/>
                          </a:endParaRPr>
                        </a:p>
                      </a:txBody>
                      <a:tcPr marL="68580" marR="68580" marT="0" marB="0">
                        <a:solidFill>
                          <a:schemeClr val="accent4"/>
                        </a:solidFill>
                      </a:tcPr>
                    </a:tc>
                    <a:tc>
                      <a:txBody>
                        <a:bodyPr/>
                        <a:lstStyle/>
                        <a:p>
                          <a:pPr algn="just">
                            <a:lnSpc>
                              <a:spcPct val="150000"/>
                            </a:lnSpc>
                            <a:spcAft>
                              <a:spcPts val="0"/>
                            </a:spcAft>
                          </a:pPr>
                          <a:r>
                            <a:rPr lang="es-EC" sz="1200" b="1" dirty="0">
                              <a:effectLst/>
                            </a:rPr>
                            <a:t>Existe pérdida de información por el efecto </a:t>
                          </a:r>
                          <a:r>
                            <a:rPr lang="es-EC" sz="1200" b="1" i="1" dirty="0" err="1">
                              <a:effectLst/>
                            </a:rPr>
                            <a:t>aliasing</a:t>
                          </a:r>
                          <a:r>
                            <a:rPr lang="es-EC" sz="1200" b="1" dirty="0">
                              <a:effectLst/>
                            </a:rPr>
                            <a:t>,  no permite la recuperación de la señal original</a:t>
                          </a:r>
                          <a:endParaRPr lang="es-EC" sz="1400" b="1" dirty="0">
                            <a:effectLst/>
                            <a:latin typeface="Times New Roman"/>
                            <a:ea typeface="Calibri"/>
                            <a:cs typeface="Times New Roman"/>
                          </a:endParaRPr>
                        </a:p>
                      </a:txBody>
                      <a:tcPr marL="68580" marR="68580" marT="0" marB="0">
                        <a:solidFill>
                          <a:schemeClr val="accent4"/>
                        </a:solidFill>
                      </a:tcPr>
                    </a:tc>
                  </a:tr>
                  <a:tr h="750570">
                    <a:tc>
                      <a:txBody>
                        <a:bodyPr/>
                        <a:lstStyle/>
                        <a:p>
                          <a:pPr algn="ctr">
                            <a:lnSpc>
                              <a:spcPct val="150000"/>
                            </a:lnSpc>
                            <a:spcAft>
                              <a:spcPts val="0"/>
                            </a:spcAft>
                          </a:pPr>
                          <a:r>
                            <a:rPr lang="es-EC" sz="1200" dirty="0" smtClean="0">
                              <a:solidFill>
                                <a:schemeClr val="tx1"/>
                              </a:solidFill>
                              <a:effectLst/>
                            </a:rPr>
                            <a:t>L </a:t>
                          </a:r>
                          <a14:m>
                            <m:oMath xmlns:m="http://schemas.openxmlformats.org/officeDocument/2006/math">
                              <m:r>
                                <a:rPr lang="es-EC" sz="1200">
                                  <a:solidFill>
                                    <a:schemeClr val="tx1"/>
                                  </a:solidFill>
                                  <a:effectLst/>
                                  <a:latin typeface="Cambria Math"/>
                                </a:rPr>
                                <m:t>≤</m:t>
                              </m:r>
                            </m:oMath>
                          </a14:m>
                          <a:r>
                            <a:rPr lang="es-EC" sz="1200" dirty="0">
                              <a:solidFill>
                                <a:schemeClr val="tx1"/>
                              </a:solidFill>
                              <a:effectLst/>
                            </a:rPr>
                            <a:t> N</a:t>
                          </a:r>
                          <a:endParaRPr lang="es-EC" sz="1400" b="1" dirty="0">
                            <a:solidFill>
                              <a:schemeClr val="tx1"/>
                            </a:solidFill>
                            <a:effectLst/>
                            <a:latin typeface="Times New Roman"/>
                            <a:ea typeface="Calibri"/>
                            <a:cs typeface="Times New Roman"/>
                          </a:endParaRPr>
                        </a:p>
                      </a:txBody>
                      <a:tcPr marL="68580" marR="68580" marT="0" marB="0">
                        <a:solidFill>
                          <a:schemeClr val="accent5"/>
                        </a:solidFill>
                      </a:tcPr>
                    </a:tc>
                    <a:tc>
                      <a:txBody>
                        <a:bodyPr/>
                        <a:lstStyle/>
                        <a:p>
                          <a:pPr algn="just">
                            <a:lnSpc>
                              <a:spcPct val="150000"/>
                            </a:lnSpc>
                            <a:spcAft>
                              <a:spcPts val="0"/>
                            </a:spcAft>
                          </a:pPr>
                          <a:r>
                            <a:rPr lang="es-EC" sz="1200" b="1" dirty="0">
                              <a:effectLst/>
                            </a:rPr>
                            <a:t>No máximamente decimado o </a:t>
                          </a:r>
                          <a:r>
                            <a:rPr lang="es-EC" sz="1200" b="1" dirty="0" err="1">
                              <a:effectLst/>
                            </a:rPr>
                            <a:t>sobremuestreado</a:t>
                          </a:r>
                          <a:r>
                            <a:rPr lang="es-EC" sz="1200" b="1" dirty="0">
                              <a:effectLst/>
                            </a:rPr>
                            <a:t>, se puede mantener la información debido a la interacción entre la sección de análisis y síntesis. </a:t>
                          </a:r>
                          <a:endParaRPr lang="es-EC" sz="1400" b="1" dirty="0">
                            <a:effectLst/>
                            <a:latin typeface="Times New Roman"/>
                            <a:ea typeface="Calibri"/>
                            <a:cs typeface="Times New Roman"/>
                          </a:endParaRPr>
                        </a:p>
                      </a:txBody>
                      <a:tcPr marL="68580" marR="68580" marT="0" marB="0">
                        <a:solidFill>
                          <a:schemeClr val="accent5"/>
                        </a:solidFill>
                      </a:tcPr>
                    </a:tc>
                  </a:tr>
                </a:tbl>
              </a:graphicData>
            </a:graphic>
          </p:graphicFrame>
        </mc:Choice>
        <mc:Fallback>
          <p:graphicFrame>
            <p:nvGraphicFramePr>
              <p:cNvPr id="3" name="2 Tabla"/>
              <p:cNvGraphicFramePr>
                <a:graphicFrameLocks noGrp="1"/>
              </p:cNvGraphicFramePr>
              <p:nvPr>
                <p:extLst>
                  <p:ext uri="{D42A27DB-BD31-4B8C-83A1-F6EECF244321}">
                    <p14:modId xmlns:p14="http://schemas.microsoft.com/office/powerpoint/2010/main" val="3981971773"/>
                  </p:ext>
                </p:extLst>
              </p:nvPr>
            </p:nvGraphicFramePr>
            <p:xfrm>
              <a:off x="803765" y="523379"/>
              <a:ext cx="7632847" cy="2041525"/>
            </p:xfrm>
            <a:graphic>
              <a:graphicData uri="http://schemas.openxmlformats.org/drawingml/2006/table">
                <a:tbl>
                  <a:tblPr firstRow="1" firstCol="1" bandRow="1">
                    <a:tableStyleId>{5C22544A-7EE6-4342-B048-85BDC9FD1C3A}</a:tableStyleId>
                  </a:tblPr>
                  <a:tblGrid>
                    <a:gridCol w="1224136"/>
                    <a:gridCol w="6408711"/>
                  </a:tblGrid>
                  <a:tr h="742315">
                    <a:tc>
                      <a:txBody>
                        <a:bodyPr/>
                        <a:lstStyle/>
                        <a:p>
                          <a:pPr algn="ctr">
                            <a:lnSpc>
                              <a:spcPct val="150000"/>
                            </a:lnSpc>
                            <a:spcAft>
                              <a:spcPts val="0"/>
                            </a:spcAft>
                          </a:pPr>
                          <a:r>
                            <a:rPr lang="es-EC" sz="1200" dirty="0">
                              <a:solidFill>
                                <a:schemeClr val="tx1"/>
                              </a:solidFill>
                              <a:effectLst/>
                            </a:rPr>
                            <a:t>L = N</a:t>
                          </a:r>
                          <a:endParaRPr lang="es-EC" sz="1400" b="1" dirty="0">
                            <a:solidFill>
                              <a:schemeClr val="tx1"/>
                            </a:solidFill>
                            <a:effectLst/>
                            <a:latin typeface="Times New Roman"/>
                            <a:ea typeface="Calibri"/>
                            <a:cs typeface="Times New Roman"/>
                          </a:endParaRPr>
                        </a:p>
                      </a:txBody>
                      <a:tcPr marL="68580" marR="68580" marT="0" marB="0">
                        <a:solidFill>
                          <a:schemeClr val="accent2"/>
                        </a:solidFill>
                      </a:tcPr>
                    </a:tc>
                    <a:tc>
                      <a:txBody>
                        <a:bodyPr/>
                        <a:lstStyle/>
                        <a:p>
                          <a:pPr algn="just">
                            <a:lnSpc>
                              <a:spcPct val="150000"/>
                            </a:lnSpc>
                            <a:spcAft>
                              <a:spcPts val="0"/>
                            </a:spcAft>
                            <a:tabLst>
                              <a:tab pos="2596515" algn="l"/>
                            </a:tabLst>
                          </a:pPr>
                          <a:r>
                            <a:rPr lang="es-EC" sz="1200" dirty="0" err="1">
                              <a:solidFill>
                                <a:schemeClr val="tx1"/>
                              </a:solidFill>
                              <a:effectLst/>
                            </a:rPr>
                            <a:t>Maximamente</a:t>
                          </a:r>
                          <a:r>
                            <a:rPr lang="es-EC" sz="1200" dirty="0">
                              <a:solidFill>
                                <a:schemeClr val="tx1"/>
                              </a:solidFill>
                              <a:effectLst/>
                            </a:rPr>
                            <a:t> o críticamente </a:t>
                          </a:r>
                          <a:r>
                            <a:rPr lang="es-EC" sz="1200" dirty="0" smtClean="0">
                              <a:solidFill>
                                <a:schemeClr val="tx1"/>
                              </a:solidFill>
                              <a:effectLst/>
                            </a:rPr>
                            <a:t>muestreada, </a:t>
                          </a:r>
                          <a:r>
                            <a:rPr lang="es-EC" sz="1200" dirty="0">
                              <a:solidFill>
                                <a:schemeClr val="tx1"/>
                              </a:solidFill>
                              <a:effectLst/>
                            </a:rPr>
                            <a:t>número de muestras en </a:t>
                          </a:r>
                          <a:r>
                            <a:rPr lang="es-EC" sz="1200" dirty="0" err="1">
                              <a:solidFill>
                                <a:schemeClr val="tx1"/>
                              </a:solidFill>
                              <a:effectLst/>
                            </a:rPr>
                            <a:t>subbandas</a:t>
                          </a:r>
                          <a:r>
                            <a:rPr lang="es-EC" sz="1200" dirty="0">
                              <a:solidFill>
                                <a:schemeClr val="tx1"/>
                              </a:solidFill>
                              <a:effectLst/>
                            </a:rPr>
                            <a:t> es idéntica al factor de </a:t>
                          </a:r>
                          <a:r>
                            <a:rPr lang="es-EC" sz="1200" dirty="0" err="1">
                              <a:solidFill>
                                <a:schemeClr val="tx1"/>
                              </a:solidFill>
                              <a:effectLst/>
                            </a:rPr>
                            <a:t>decimación</a:t>
                          </a:r>
                          <a:r>
                            <a:rPr lang="es-EC" sz="1200" dirty="0">
                              <a:solidFill>
                                <a:schemeClr val="tx1"/>
                              </a:solidFill>
                              <a:effectLst/>
                            </a:rPr>
                            <a:t>, no hay pérdida de información </a:t>
                          </a:r>
                          <a:endParaRPr lang="es-EC" sz="1400" b="1" dirty="0">
                            <a:solidFill>
                              <a:schemeClr val="tx1"/>
                            </a:solidFill>
                            <a:effectLst/>
                            <a:latin typeface="Times New Roman"/>
                            <a:ea typeface="Calibri"/>
                            <a:cs typeface="Times New Roman"/>
                          </a:endParaRPr>
                        </a:p>
                      </a:txBody>
                      <a:tcPr marL="68580" marR="68580" marT="0" marB="0">
                        <a:solidFill>
                          <a:schemeClr val="accent2"/>
                        </a:solidFill>
                      </a:tcPr>
                    </a:tc>
                  </a:tr>
                  <a:tr h="548640">
                    <a:tc>
                      <a:txBody>
                        <a:bodyPr/>
                        <a:lstStyle/>
                        <a:p>
                          <a:pPr algn="ctr">
                            <a:lnSpc>
                              <a:spcPct val="150000"/>
                            </a:lnSpc>
                            <a:spcAft>
                              <a:spcPts val="0"/>
                            </a:spcAft>
                          </a:pPr>
                          <a:r>
                            <a:rPr lang="es-EC" sz="1200" dirty="0">
                              <a:solidFill>
                                <a:schemeClr val="tx1"/>
                              </a:solidFill>
                              <a:effectLst/>
                            </a:rPr>
                            <a:t>L </a:t>
                          </a:r>
                          <a:r>
                            <a:rPr lang="en-US" sz="1200" dirty="0">
                              <a:solidFill>
                                <a:schemeClr val="tx1"/>
                              </a:solidFill>
                              <a:effectLst/>
                            </a:rPr>
                            <a:t>&gt; N</a:t>
                          </a:r>
                          <a:endParaRPr lang="es-EC" sz="1400" b="1" dirty="0">
                            <a:solidFill>
                              <a:schemeClr val="tx1"/>
                            </a:solidFill>
                            <a:effectLst/>
                            <a:latin typeface="Times New Roman"/>
                            <a:ea typeface="Calibri"/>
                            <a:cs typeface="Times New Roman"/>
                          </a:endParaRPr>
                        </a:p>
                      </a:txBody>
                      <a:tcPr marL="68580" marR="68580" marT="0" marB="0">
                        <a:solidFill>
                          <a:schemeClr val="accent4"/>
                        </a:solidFill>
                      </a:tcPr>
                    </a:tc>
                    <a:tc>
                      <a:txBody>
                        <a:bodyPr/>
                        <a:lstStyle/>
                        <a:p>
                          <a:pPr algn="just">
                            <a:lnSpc>
                              <a:spcPct val="150000"/>
                            </a:lnSpc>
                            <a:spcAft>
                              <a:spcPts val="0"/>
                            </a:spcAft>
                          </a:pPr>
                          <a:r>
                            <a:rPr lang="es-EC" sz="1200" b="1" dirty="0">
                              <a:effectLst/>
                            </a:rPr>
                            <a:t>Existe pérdida de información por el efecto </a:t>
                          </a:r>
                          <a:r>
                            <a:rPr lang="es-EC" sz="1200" b="1" i="1" dirty="0" err="1">
                              <a:effectLst/>
                            </a:rPr>
                            <a:t>aliasing</a:t>
                          </a:r>
                          <a:r>
                            <a:rPr lang="es-EC" sz="1200" b="1" dirty="0">
                              <a:effectLst/>
                            </a:rPr>
                            <a:t>,  no permite la recuperación de la señal original</a:t>
                          </a:r>
                          <a:endParaRPr lang="es-EC" sz="1400" b="1" dirty="0">
                            <a:effectLst/>
                            <a:latin typeface="Times New Roman"/>
                            <a:ea typeface="Calibri"/>
                            <a:cs typeface="Times New Roman"/>
                          </a:endParaRPr>
                        </a:p>
                      </a:txBody>
                      <a:tcPr marL="68580" marR="68580" marT="0" marB="0">
                        <a:solidFill>
                          <a:schemeClr val="accent4"/>
                        </a:solidFill>
                      </a:tcPr>
                    </a:tc>
                  </a:tr>
                  <a:tr h="750570">
                    <a:tc>
                      <a:txBody>
                        <a:bodyPr/>
                        <a:lstStyle/>
                        <a:p>
                          <a:endParaRPr lang="es-ES"/>
                        </a:p>
                      </a:txBody>
                      <a:tcPr marL="68580" marR="68580" marT="0" marB="0">
                        <a:blipFill rotWithShape="1">
                          <a:blip r:embed="rId4"/>
                          <a:stretch>
                            <a:fillRect l="-498" t="-173171" r="-522886"/>
                          </a:stretch>
                        </a:blipFill>
                      </a:tcPr>
                    </a:tc>
                    <a:tc>
                      <a:txBody>
                        <a:bodyPr/>
                        <a:lstStyle/>
                        <a:p>
                          <a:pPr algn="just">
                            <a:lnSpc>
                              <a:spcPct val="150000"/>
                            </a:lnSpc>
                            <a:spcAft>
                              <a:spcPts val="0"/>
                            </a:spcAft>
                          </a:pPr>
                          <a:r>
                            <a:rPr lang="es-EC" sz="1200" b="1" dirty="0">
                              <a:effectLst/>
                            </a:rPr>
                            <a:t>No máximamente decimado o </a:t>
                          </a:r>
                          <a:r>
                            <a:rPr lang="es-EC" sz="1200" b="1" dirty="0" err="1">
                              <a:effectLst/>
                            </a:rPr>
                            <a:t>sobremuestreado</a:t>
                          </a:r>
                          <a:r>
                            <a:rPr lang="es-EC" sz="1200" b="1" dirty="0">
                              <a:effectLst/>
                            </a:rPr>
                            <a:t>, se puede mantener la información debido a la interacción entre la sección de análisis y síntesis. </a:t>
                          </a:r>
                          <a:endParaRPr lang="es-EC" sz="1400" b="1" dirty="0">
                            <a:effectLst/>
                            <a:latin typeface="Times New Roman"/>
                            <a:ea typeface="Calibri"/>
                            <a:cs typeface="Times New Roman"/>
                          </a:endParaRPr>
                        </a:p>
                      </a:txBody>
                      <a:tcPr marL="68580" marR="68580" marT="0" marB="0">
                        <a:solidFill>
                          <a:schemeClr val="accent5"/>
                        </a:solidFill>
                      </a:tcPr>
                    </a:tc>
                  </a:tr>
                </a:tbl>
              </a:graphicData>
            </a:graphic>
          </p:graphicFrame>
        </mc:Fallback>
      </mc:AlternateContent>
    </p:spTree>
    <p:extLst>
      <p:ext uri="{BB962C8B-B14F-4D97-AF65-F5344CB8AC3E}">
        <p14:creationId xmlns:p14="http://schemas.microsoft.com/office/powerpoint/2010/main" val="414035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76778"/>
            <a:ext cx="8604448" cy="92333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C"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SE DEBE CONSIDERAR</a:t>
            </a:r>
            <a:endParaRPr lang="es-E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aphicFrame>
        <p:nvGraphicFramePr>
          <p:cNvPr id="4" name="3 Diagrama"/>
          <p:cNvGraphicFramePr/>
          <p:nvPr>
            <p:extLst>
              <p:ext uri="{D42A27DB-BD31-4B8C-83A1-F6EECF244321}">
                <p14:modId xmlns:p14="http://schemas.microsoft.com/office/powerpoint/2010/main" val="2061591547"/>
              </p:ext>
            </p:extLst>
          </p:nvPr>
        </p:nvGraphicFramePr>
        <p:xfrm>
          <a:off x="1331640" y="1254124"/>
          <a:ext cx="7003534" cy="574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3" name="2 Rectángulo"/>
              <p:cNvSpPr/>
              <p:nvPr/>
            </p:nvSpPr>
            <p:spPr>
              <a:xfrm>
                <a:off x="3419872" y="6183940"/>
                <a:ext cx="280831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800" b="0" i="1">
                          <a:latin typeface="Cambria Math"/>
                        </a:rPr>
                        <m:t>𝑀</m:t>
                      </m:r>
                      <m:r>
                        <a:rPr lang="es-EC" sz="2800" b="0" i="1">
                          <a:latin typeface="Cambria Math"/>
                        </a:rPr>
                        <m:t>=2∗</m:t>
                      </m:r>
                      <m:r>
                        <a:rPr lang="es-EC" sz="2800" b="0" i="1">
                          <a:latin typeface="Cambria Math"/>
                        </a:rPr>
                        <m:t>𝐾</m:t>
                      </m:r>
                      <m:r>
                        <a:rPr lang="es-EC" sz="2800" b="0" i="1">
                          <a:latin typeface="Cambria Math"/>
                        </a:rPr>
                        <m:t>∗</m:t>
                      </m:r>
                      <m:r>
                        <a:rPr lang="es-EC" sz="2800" b="0" i="1">
                          <a:latin typeface="Cambria Math"/>
                        </a:rPr>
                        <m:t>𝑁</m:t>
                      </m:r>
                    </m:oMath>
                  </m:oMathPara>
                </a14:m>
                <a:endParaRPr lang="es-EC" sz="2800" dirty="0"/>
              </a:p>
            </p:txBody>
          </p:sp>
        </mc:Choice>
        <mc:Fallback xmlns="">
          <p:sp>
            <p:nvSpPr>
              <p:cNvPr id="3" name="2 Rectángulo"/>
              <p:cNvSpPr>
                <a:spLocks noRot="1" noChangeAspect="1" noMove="1" noResize="1" noEditPoints="1" noAdjustHandles="1" noChangeArrowheads="1" noChangeShapeType="1" noTextEdit="1"/>
              </p:cNvSpPr>
              <p:nvPr/>
            </p:nvSpPr>
            <p:spPr>
              <a:xfrm>
                <a:off x="3419872" y="6183940"/>
                <a:ext cx="2808312" cy="523220"/>
              </a:xfrm>
              <a:prstGeom prst="rect">
                <a:avLst/>
              </a:prstGeom>
              <a:blipFill rotWithShape="1">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6318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4283577"/>
            <a:ext cx="2614567" cy="18745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40849"/>
          <a:stretch/>
        </p:blipFill>
        <p:spPr bwMode="auto">
          <a:xfrm>
            <a:off x="5334000" y="4283577"/>
            <a:ext cx="2623325" cy="18745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8200" y="1454696"/>
            <a:ext cx="2614567" cy="17457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34000" y="1457858"/>
            <a:ext cx="2623326" cy="17393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533400" y="381000"/>
            <a:ext cx="75438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b="1" dirty="0" smtClean="0">
                <a:solidFill>
                  <a:srgbClr val="000000"/>
                </a:solidFill>
              </a:rPr>
              <a:t>MUNDO ACTUAL DIFERENTE AL PASADO</a:t>
            </a:r>
            <a:endParaRPr lang="en-US" sz="2400" b="1" dirty="0">
              <a:solidFill>
                <a:srgbClr val="000000"/>
              </a:solidFill>
            </a:endParaRPr>
          </a:p>
        </p:txBody>
      </p:sp>
      <p:sp>
        <p:nvSpPr>
          <p:cNvPr id="8" name="7 Distinto de"/>
          <p:cNvSpPr/>
          <p:nvPr/>
        </p:nvSpPr>
        <p:spPr>
          <a:xfrm>
            <a:off x="3635896" y="3284984"/>
            <a:ext cx="1482080" cy="891834"/>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992330887"/>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45457"/>
            <a:ext cx="4968552" cy="33063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1 Rectángulo"/>
          <p:cNvSpPr/>
          <p:nvPr/>
        </p:nvSpPr>
        <p:spPr>
          <a:xfrm>
            <a:off x="74174" y="44624"/>
            <a:ext cx="9069825" cy="76944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C"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MATERIALES Y MÉTODOS</a:t>
            </a:r>
            <a:endParaRPr lang="es-E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aphicFrame>
        <p:nvGraphicFramePr>
          <p:cNvPr id="7" name="6 Diagrama"/>
          <p:cNvGraphicFramePr/>
          <p:nvPr>
            <p:extLst>
              <p:ext uri="{D42A27DB-BD31-4B8C-83A1-F6EECF244321}">
                <p14:modId xmlns:p14="http://schemas.microsoft.com/office/powerpoint/2010/main" val="2215747185"/>
              </p:ext>
            </p:extLst>
          </p:nvPr>
        </p:nvGraphicFramePr>
        <p:xfrm>
          <a:off x="5148064" y="980728"/>
          <a:ext cx="3888432" cy="3571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agrama"/>
          <p:cNvGraphicFramePr/>
          <p:nvPr>
            <p:extLst>
              <p:ext uri="{D42A27DB-BD31-4B8C-83A1-F6EECF244321}">
                <p14:modId xmlns:p14="http://schemas.microsoft.com/office/powerpoint/2010/main" val="2078660725"/>
              </p:ext>
            </p:extLst>
          </p:nvPr>
        </p:nvGraphicFramePr>
        <p:xfrm>
          <a:off x="611560" y="4437112"/>
          <a:ext cx="7632848" cy="24117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6643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childTnLst>
                          </p:cTn>
                        </p:par>
                        <p:par>
                          <p:cTn id="18" fill="hold">
                            <p:stCondLst>
                              <p:cond delay="3000"/>
                            </p:stCondLst>
                            <p:childTnLst>
                              <p:par>
                                <p:cTn id="19" presetID="54" presetClass="entr" presetSubtype="0" accel="10000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05"/>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 calcmode="lin" valueType="num">
                                      <p:cBhvr>
                                        <p:cTn id="23" dur="500" fill="hold"/>
                                        <p:tgtEl>
                                          <p:spTgt spid="9"/>
                                        </p:tgtEl>
                                        <p:attrNameLst>
                                          <p:attrName>ppt_x</p:attrName>
                                        </p:attrNameLst>
                                      </p:cBhvr>
                                      <p:tavLst>
                                        <p:tav tm="0">
                                          <p:val>
                                            <p:strVal val="#ppt_x-.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368300" y="4479937"/>
            <a:ext cx="8416925" cy="1470025"/>
          </a:xfrm>
        </p:spPr>
        <p:txBody>
          <a:bodyPr/>
          <a:lstStyle/>
          <a:p>
            <a:r>
              <a:rPr lang="es-ES" sz="5400" dirty="0" smtClean="0">
                <a:effectLst>
                  <a:glow rad="228600">
                    <a:schemeClr val="accent1">
                      <a:satMod val="175000"/>
                      <a:alpha val="40000"/>
                    </a:schemeClr>
                  </a:glow>
                </a:effectLst>
              </a:rPr>
              <a:t>PRUEBAS Y RESULTADOS</a:t>
            </a:r>
            <a:endParaRPr lang="es-ES" sz="5400" dirty="0">
              <a:effectLst>
                <a:glow rad="228600">
                  <a:schemeClr val="accent1">
                    <a:satMod val="175000"/>
                    <a:alpha val="40000"/>
                  </a:schemeClr>
                </a:glow>
              </a:effectLst>
            </a:endParaRPr>
          </a:p>
        </p:txBody>
      </p:sp>
      <p:sp>
        <p:nvSpPr>
          <p:cNvPr id="3" name="AutoShape 2"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63500" y="-5619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215900" y="-4095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368300" y="-2571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05293" y="1149636"/>
            <a:ext cx="3839115" cy="2339016"/>
          </a:xfrm>
          <a:prstGeom prst="rect">
            <a:avLst/>
          </a:prstGeom>
          <a:solidFill>
            <a:srgbClr val="FFFFFF">
              <a:shade val="85000"/>
            </a:srgbClr>
          </a:solidFill>
          <a:ln w="190500" cap="rnd">
            <a:solidFill>
              <a:srgbClr val="FFFFFF"/>
            </a:solidFill>
          </a:ln>
          <a:effectLst>
            <a:outerShdw blurRad="152400" dist="317500" dir="5400000" sx="90000" sy="-19000" rotWithShape="0">
              <a:prstClr val="black">
                <a:alpha val="15000"/>
              </a:prstClr>
            </a:outerShdw>
          </a:effectLst>
          <a:scene3d>
            <a:camera prst="isometricLeftDown"/>
            <a:lightRig rig="soft" dir="t"/>
          </a:scene3d>
          <a:sp3d contourW="12700" prstMaterial="matte">
            <a:bevelT w="63500" h="50800"/>
            <a:contourClr>
              <a:srgbClr val="C0C0C0"/>
            </a:contourClr>
          </a:sp3d>
          <a:extLst/>
        </p:spPr>
      </p:pic>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500" y="1116318"/>
            <a:ext cx="3839115" cy="2339016"/>
          </a:xfrm>
          <a:prstGeom prst="rect">
            <a:avLst/>
          </a:prstGeom>
          <a:solidFill>
            <a:srgbClr val="FFFFFF">
              <a:shade val="85000"/>
            </a:srgbClr>
          </a:solidFill>
          <a:ln w="190500" cap="rnd">
            <a:solidFill>
              <a:srgbClr val="FFFFFF"/>
            </a:solidFill>
          </a:ln>
          <a:effectLst>
            <a:outerShdw blurRad="152400" dist="317500" dir="5400000" sx="90000" sy="-19000" rotWithShape="0">
              <a:prstClr val="black">
                <a:alpha val="15000"/>
              </a:prstClr>
            </a:outerShdw>
          </a:effectLst>
          <a:scene3d>
            <a:camera prst="isometricRightUp"/>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9728787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2 Diagrama"/>
              <p:cNvGraphicFramePr/>
              <p:nvPr>
                <p:extLst>
                  <p:ext uri="{D42A27DB-BD31-4B8C-83A1-F6EECF244321}">
                    <p14:modId xmlns:p14="http://schemas.microsoft.com/office/powerpoint/2010/main" val="2166381034"/>
                  </p:ext>
                </p:extLst>
              </p:nvPr>
            </p:nvGraphicFramePr>
            <p:xfrm>
              <a:off x="-327078" y="810650"/>
              <a:ext cx="4749852"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3" name="2 Diagrama"/>
              <p:cNvGraphicFramePr/>
              <p:nvPr>
                <p:extLst>
                  <p:ext uri="{D42A27DB-BD31-4B8C-83A1-F6EECF244321}">
                    <p14:modId xmlns:p14="http://schemas.microsoft.com/office/powerpoint/2010/main" val="2166381034"/>
                  </p:ext>
                </p:extLst>
              </p:nvPr>
            </p:nvGraphicFramePr>
            <p:xfrm>
              <a:off x="-327078" y="810650"/>
              <a:ext cx="4749852" cy="59293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4" name="3 Rectángulo"/>
          <p:cNvSpPr/>
          <p:nvPr/>
        </p:nvSpPr>
        <p:spPr>
          <a:xfrm>
            <a:off x="0" y="116766"/>
            <a:ext cx="9396536" cy="64633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ANÁLISIS DEL COMPORTAMIENTO</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aphicFrame>
        <p:nvGraphicFramePr>
          <p:cNvPr id="5" name="4 Diagrama"/>
          <p:cNvGraphicFramePr/>
          <p:nvPr>
            <p:extLst>
              <p:ext uri="{D42A27DB-BD31-4B8C-83A1-F6EECF244321}">
                <p14:modId xmlns:p14="http://schemas.microsoft.com/office/powerpoint/2010/main" val="1082763612"/>
              </p:ext>
            </p:extLst>
          </p:nvPr>
        </p:nvGraphicFramePr>
        <p:xfrm>
          <a:off x="5436096" y="1628800"/>
          <a:ext cx="3635896" cy="49685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5 Abrir llave"/>
          <p:cNvSpPr/>
          <p:nvPr/>
        </p:nvSpPr>
        <p:spPr>
          <a:xfrm>
            <a:off x="4860032" y="1844824"/>
            <a:ext cx="576064" cy="4392488"/>
          </a:xfrm>
          <a:prstGeom prst="leftBrace">
            <a:avLst/>
          </a:prstGeom>
          <a:ln w="762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369257744"/>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a:blip r:embed="rId2">
            <a:extLst>
              <a:ext uri="{28A0092B-C50C-407E-A947-70E740481C1C}">
                <a14:useLocalDpi xmlns:a14="http://schemas.microsoft.com/office/drawing/2010/main" val="0"/>
              </a:ext>
            </a:extLst>
          </a:blip>
          <a:stretch>
            <a:fillRect/>
          </a:stretch>
        </p:blipFill>
        <p:spPr bwMode="auto">
          <a:xfrm>
            <a:off x="1331640" y="1772816"/>
            <a:ext cx="6552728" cy="3862391"/>
          </a:xfrm>
          <a:prstGeom prst="roundRect">
            <a:avLst>
              <a:gd name="adj" fmla="val 8594"/>
            </a:avLst>
          </a:prstGeom>
          <a:solidFill>
            <a:srgbClr val="FFFFFF">
              <a:shade val="85000"/>
            </a:srgbClr>
          </a:solidFill>
          <a:ln w="38100">
            <a:solidFill>
              <a:schemeClr val="tx1"/>
            </a:solidFill>
          </a:ln>
          <a:effectLst/>
          <a:extLst>
            <a:ext uri="{53640926-AAD7-44D8-BBD7-CCE9431645EC}">
              <a14:shadowObscured xmlns:a14="http://schemas.microsoft.com/office/drawing/2010/main"/>
            </a:ext>
          </a:extLst>
        </p:spPr>
      </p:pic>
      <p:sp>
        <p:nvSpPr>
          <p:cNvPr id="3" name="2 Rectángulo"/>
          <p:cNvSpPr/>
          <p:nvPr/>
        </p:nvSpPr>
        <p:spPr>
          <a:xfrm>
            <a:off x="2849267" y="116766"/>
            <a:ext cx="3147015" cy="923330"/>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RESUME</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3406291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p:cNvSpPr/>
          <p:nvPr/>
        </p:nvSpPr>
        <p:spPr>
          <a:xfrm>
            <a:off x="74174" y="44624"/>
            <a:ext cx="9069825" cy="144655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C"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ESTRUCTURA PARA EL MEJORAMIENTO DE LA SEÑAL</a:t>
            </a:r>
            <a:endParaRPr lang="es-E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Diagrama"/>
          <p:cNvGraphicFramePr/>
          <p:nvPr>
            <p:extLst>
              <p:ext uri="{D42A27DB-BD31-4B8C-83A1-F6EECF244321}">
                <p14:modId xmlns:p14="http://schemas.microsoft.com/office/powerpoint/2010/main" val="1117781019"/>
              </p:ext>
            </p:extLst>
          </p:nvPr>
        </p:nvGraphicFramePr>
        <p:xfrm>
          <a:off x="4716016" y="1412776"/>
          <a:ext cx="435597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Abrir llave"/>
          <p:cNvSpPr/>
          <p:nvPr/>
        </p:nvSpPr>
        <p:spPr>
          <a:xfrm>
            <a:off x="4139952" y="2204864"/>
            <a:ext cx="576064" cy="3600400"/>
          </a:xfrm>
          <a:prstGeom prst="leftBrace">
            <a:avLst/>
          </a:prstGeom>
          <a:ln w="762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2"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65" y="3091433"/>
            <a:ext cx="3873046" cy="1827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7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839" t="2632" r="53961" b="16315"/>
          <a:stretch/>
        </p:blipFill>
        <p:spPr bwMode="auto">
          <a:xfrm>
            <a:off x="179512" y="973832"/>
            <a:ext cx="2057400" cy="52634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 name="0 Imagen"/>
          <p:cNvPicPr/>
          <p:nvPr/>
        </p:nvPicPr>
        <p:blipFill rotWithShape="1">
          <a:blip r:embed="rId5">
            <a:extLst>
              <a:ext uri="{28A0092B-C50C-407E-A947-70E740481C1C}">
                <a14:useLocalDpi xmlns:a14="http://schemas.microsoft.com/office/drawing/2010/main" val="0"/>
              </a:ext>
            </a:extLst>
          </a:blip>
          <a:srcRect l="4115" t="2412" r="8368" b="1287"/>
          <a:stretch/>
        </p:blipFill>
        <p:spPr bwMode="auto">
          <a:xfrm>
            <a:off x="3248625" y="421438"/>
            <a:ext cx="3540125" cy="287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prstMaterial="dkEdge"/>
          <a:extLst>
            <a:ext uri="{53640926-AAD7-44D8-BBD7-CCE9431645EC}">
              <a14:shadowObscured xmlns:a14="http://schemas.microsoft.com/office/drawing/2010/main"/>
            </a:ext>
          </a:extLst>
        </p:spPr>
      </p:pic>
      <p:pic>
        <p:nvPicPr>
          <p:cNvPr id="8" name="0 Imagen"/>
          <p:cNvPicPr/>
          <p:nvPr/>
        </p:nvPicPr>
        <p:blipFill rotWithShape="1">
          <a:blip r:embed="rId6">
            <a:extLst>
              <a:ext uri="{28A0092B-C50C-407E-A947-70E740481C1C}">
                <a14:useLocalDpi xmlns:a14="http://schemas.microsoft.com/office/drawing/2010/main" val="0"/>
              </a:ext>
            </a:extLst>
          </a:blip>
          <a:srcRect l="2606" t="2042" r="8230" b="1288"/>
          <a:stretch/>
        </p:blipFill>
        <p:spPr bwMode="auto">
          <a:xfrm>
            <a:off x="3211418" y="3630198"/>
            <a:ext cx="3592830" cy="287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redondeado"/>
              <p:cNvSpPr/>
              <p:nvPr/>
            </p:nvSpPr>
            <p:spPr>
              <a:xfrm>
                <a:off x="6891754" y="2060848"/>
                <a:ext cx="2195736" cy="936104"/>
              </a:xfrm>
              <a:prstGeom prst="roundRect">
                <a:avLst/>
              </a:prstGeom>
              <a:effectLst>
                <a:glow rad="63500">
                  <a:schemeClr val="accent5">
                    <a:satMod val="175000"/>
                    <a:alpha val="40000"/>
                  </a:schemeClr>
                </a:glow>
              </a:effectLst>
              <a:scene3d>
                <a:camera prst="orthographicFront"/>
                <a:lightRig rig="threePt" dir="t"/>
              </a:scene3d>
              <a:sp3d prstMaterial="dkEdge">
                <a:bevelT/>
                <a:bevelB/>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a:solidFill>
                      <a:schemeClr val="tx1"/>
                    </a:solidFill>
                  </a:rPr>
                  <a:t>0,0001&lt;</a:t>
                </a:r>
                <a14:m>
                  <m:oMath xmlns:m="http://schemas.openxmlformats.org/officeDocument/2006/math">
                    <m:r>
                      <a:rPr lang="es-EC" sz="2000" b="0" i="1">
                        <a:solidFill>
                          <a:schemeClr val="tx1"/>
                        </a:solidFill>
                        <a:latin typeface="Cambria Math"/>
                      </a:rPr>
                      <m:t>𝜇</m:t>
                    </m:r>
                  </m:oMath>
                </a14:m>
                <a:r>
                  <a:rPr lang="es-EC" sz="2000" dirty="0" smtClean="0">
                    <a:solidFill>
                      <a:schemeClr val="tx1"/>
                    </a:solidFill>
                  </a:rPr>
                  <a:t>&lt;0,008</a:t>
                </a:r>
              </a:p>
              <a:p>
                <a:pPr algn="ctr"/>
                <a:r>
                  <a:rPr lang="es-EC" sz="2000" b="1" dirty="0" smtClean="0">
                    <a:solidFill>
                      <a:schemeClr val="tx1"/>
                    </a:solidFill>
                  </a:rPr>
                  <a:t>LMS </a:t>
                </a:r>
                <a:endParaRPr lang="es-EC" sz="2000" b="1" dirty="0"/>
              </a:p>
            </p:txBody>
          </p:sp>
        </mc:Choice>
        <mc:Fallback xmlns="">
          <p:sp>
            <p:nvSpPr>
              <p:cNvPr id="5" name="4 Rectángulo redondeado"/>
              <p:cNvSpPr>
                <a:spLocks noRot="1" noChangeAspect="1" noMove="1" noResize="1" noEditPoints="1" noAdjustHandles="1" noChangeArrowheads="1" noChangeShapeType="1" noTextEdit="1"/>
              </p:cNvSpPr>
              <p:nvPr/>
            </p:nvSpPr>
            <p:spPr>
              <a:xfrm>
                <a:off x="6891754" y="2060848"/>
                <a:ext cx="2195736" cy="936104"/>
              </a:xfrm>
              <a:prstGeom prst="roundRect">
                <a:avLst/>
              </a:prstGeom>
              <a:blipFill rotWithShape="1">
                <a:blip r:embed="rId7"/>
                <a:stretch>
                  <a:fillRect/>
                </a:stretch>
              </a:blipFill>
              <a:effectLst>
                <a:glow rad="63500">
                  <a:schemeClr val="accent5">
                    <a:satMod val="175000"/>
                    <a:alpha val="40000"/>
                  </a:schemeClr>
                </a:glow>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redondeado"/>
              <p:cNvSpPr/>
              <p:nvPr/>
            </p:nvSpPr>
            <p:spPr>
              <a:xfrm>
                <a:off x="7092280" y="3906764"/>
                <a:ext cx="1880592" cy="89038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dirty="0">
                    <a:solidFill>
                      <a:schemeClr val="tx1"/>
                    </a:solidFill>
                  </a:rPr>
                  <a:t>0&lt;</a:t>
                </a:r>
                <a14:m>
                  <m:oMath xmlns:m="http://schemas.openxmlformats.org/officeDocument/2006/math">
                    <m:r>
                      <a:rPr lang="es-EC" sz="2000" b="0" i="1">
                        <a:solidFill>
                          <a:schemeClr val="tx1"/>
                        </a:solidFill>
                        <a:latin typeface="Cambria Math"/>
                      </a:rPr>
                      <m:t>𝜇</m:t>
                    </m:r>
                  </m:oMath>
                </a14:m>
                <a:r>
                  <a:rPr lang="es-EC" sz="2000" dirty="0" smtClean="0">
                    <a:solidFill>
                      <a:schemeClr val="tx1"/>
                    </a:solidFill>
                  </a:rPr>
                  <a:t>&lt;2</a:t>
                </a:r>
              </a:p>
              <a:p>
                <a:pPr algn="ctr"/>
                <a:r>
                  <a:rPr lang="es-EC" sz="2000" b="1" dirty="0" smtClean="0">
                    <a:solidFill>
                      <a:schemeClr val="tx1"/>
                    </a:solidFill>
                  </a:rPr>
                  <a:t>NLMS </a:t>
                </a:r>
                <a:endParaRPr lang="es-EC" sz="2000" b="1" dirty="0"/>
              </a:p>
            </p:txBody>
          </p:sp>
        </mc:Choice>
        <mc:Fallback xmlns="">
          <p:sp>
            <p:nvSpPr>
              <p:cNvPr id="10" name="9 Rectángulo redondeado"/>
              <p:cNvSpPr>
                <a:spLocks noRot="1" noChangeAspect="1" noMove="1" noResize="1" noEditPoints="1" noAdjustHandles="1" noChangeArrowheads="1" noChangeShapeType="1" noTextEdit="1"/>
              </p:cNvSpPr>
              <p:nvPr/>
            </p:nvSpPr>
            <p:spPr>
              <a:xfrm>
                <a:off x="7092280" y="3906764"/>
                <a:ext cx="1880592" cy="890388"/>
              </a:xfrm>
              <a:prstGeom prst="roundRect">
                <a:avLst/>
              </a:prstGeom>
              <a:blipFill rotWithShape="1">
                <a:blip r:embed="rId8"/>
                <a:stretch>
                  <a:fillRect/>
                </a:stretch>
              </a:blipFill>
            </p:spPr>
            <p:txBody>
              <a:bodyPr/>
              <a:lstStyle/>
              <a:p>
                <a:r>
                  <a:rPr lang="es-ES">
                    <a:noFill/>
                  </a:rPr>
                  <a:t> </a:t>
                </a:r>
              </a:p>
            </p:txBody>
          </p:sp>
        </mc:Fallback>
      </mc:AlternateContent>
      <p:sp>
        <p:nvSpPr>
          <p:cNvPr id="15" name="14 Flecha derecha"/>
          <p:cNvSpPr/>
          <p:nvPr/>
        </p:nvSpPr>
        <p:spPr>
          <a:xfrm>
            <a:off x="2339752" y="2204864"/>
            <a:ext cx="871666" cy="484632"/>
          </a:xfrm>
          <a:prstGeom prst="rightArrow">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8" name="17 Flecha derecha"/>
          <p:cNvSpPr/>
          <p:nvPr/>
        </p:nvSpPr>
        <p:spPr>
          <a:xfrm>
            <a:off x="2320449" y="4437112"/>
            <a:ext cx="871666" cy="484632"/>
          </a:xfrm>
          <a:prstGeom prst="rightArrow">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6" name="15 Rectángulo"/>
          <p:cNvSpPr/>
          <p:nvPr/>
        </p:nvSpPr>
        <p:spPr>
          <a:xfrm>
            <a:off x="-23609" y="236772"/>
            <a:ext cx="184731" cy="307777"/>
          </a:xfrm>
          <a:prstGeom prst="rect">
            <a:avLst/>
          </a:prstGeom>
        </p:spPr>
        <p:txBody>
          <a:bodyPr wrap="none">
            <a:spAutoFit/>
          </a:bodyPr>
          <a:lstStyle/>
          <a:p>
            <a:endParaRPr lang="es-EC" sz="1400" dirty="0"/>
          </a:p>
        </p:txBody>
      </p:sp>
      <p:sp>
        <p:nvSpPr>
          <p:cNvPr id="20" name="1 Rectángulo"/>
          <p:cNvSpPr/>
          <p:nvPr/>
        </p:nvSpPr>
        <p:spPr>
          <a:xfrm>
            <a:off x="-180528" y="44624"/>
            <a:ext cx="3345697" cy="76944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C"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PROCESO</a:t>
            </a:r>
            <a:endParaRPr lang="es-ES" sz="4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mc:AlternateContent xmlns:mc="http://schemas.openxmlformats.org/markup-compatibility/2006" xmlns:a14="http://schemas.microsoft.com/office/drawing/2010/main">
        <mc:Choice Requires="a14">
          <p:sp>
            <p:nvSpPr>
              <p:cNvPr id="11" name="10 Rectángulo redondeado"/>
              <p:cNvSpPr/>
              <p:nvPr/>
            </p:nvSpPr>
            <p:spPr>
              <a:xfrm>
                <a:off x="7155904" y="692696"/>
                <a:ext cx="1880592" cy="93610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dirty="0" smtClean="0">
                    <a:solidFill>
                      <a:schemeClr val="tx1"/>
                    </a:solidFill>
                  </a:rPr>
                  <a:t>0</a:t>
                </a:r>
                <a:r>
                  <a:rPr lang="es-EC" sz="2000" dirty="0">
                    <a:solidFill>
                      <a:schemeClr val="tx1"/>
                    </a:solidFill>
                  </a:rPr>
                  <a:t>&lt;</a:t>
                </a:r>
                <a14:m>
                  <m:oMath xmlns:m="http://schemas.openxmlformats.org/officeDocument/2006/math">
                    <m:r>
                      <a:rPr lang="es-EC" sz="2000" b="0" i="1">
                        <a:solidFill>
                          <a:schemeClr val="tx1"/>
                        </a:solidFill>
                        <a:latin typeface="Cambria Math"/>
                      </a:rPr>
                      <m:t>𝜇</m:t>
                    </m:r>
                  </m:oMath>
                </a14:m>
                <a:r>
                  <a:rPr lang="es-EC" sz="2000" dirty="0" smtClean="0">
                    <a:solidFill>
                      <a:schemeClr val="tx1"/>
                    </a:solidFill>
                  </a:rPr>
                  <a:t>&lt;0,00059</a:t>
                </a:r>
              </a:p>
              <a:p>
                <a:pPr algn="ctr"/>
                <a:r>
                  <a:rPr lang="es-EC" sz="2000" b="1" dirty="0" smtClean="0">
                    <a:solidFill>
                      <a:schemeClr val="tx1"/>
                    </a:solidFill>
                  </a:rPr>
                  <a:t>LMS </a:t>
                </a:r>
                <a:endParaRPr lang="es-EC" sz="2000" b="1" dirty="0"/>
              </a:p>
            </p:txBody>
          </p:sp>
        </mc:Choice>
        <mc:Fallback xmlns="">
          <p:sp>
            <p:nvSpPr>
              <p:cNvPr id="11" name="10 Rectángulo redondeado"/>
              <p:cNvSpPr>
                <a:spLocks noRot="1" noChangeAspect="1" noMove="1" noResize="1" noEditPoints="1" noAdjustHandles="1" noChangeArrowheads="1" noChangeShapeType="1" noTextEdit="1"/>
              </p:cNvSpPr>
              <p:nvPr/>
            </p:nvSpPr>
            <p:spPr>
              <a:xfrm>
                <a:off x="7155904" y="692696"/>
                <a:ext cx="1880592" cy="936104"/>
              </a:xfrm>
              <a:prstGeom prst="round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redondeado"/>
              <p:cNvSpPr/>
              <p:nvPr/>
            </p:nvSpPr>
            <p:spPr>
              <a:xfrm>
                <a:off x="6948264" y="5157192"/>
                <a:ext cx="2088232" cy="1152128"/>
              </a:xfrm>
              <a:prstGeom prst="roundRect">
                <a:avLst/>
              </a:prstGeom>
              <a:effectLst>
                <a:glow rad="101600">
                  <a:schemeClr val="accent5">
                    <a:satMod val="175000"/>
                    <a:alpha val="40000"/>
                  </a:schemeClr>
                </a:glow>
              </a:effectLst>
              <a:scene3d>
                <a:camera prst="orthographicFront"/>
                <a:lightRig rig="threePt" dir="t"/>
              </a:scene3d>
              <a:sp3d prstMaterial="dkEdge">
                <a:bevelT/>
                <a:bevelB/>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a:solidFill>
                      <a:schemeClr val="tx1"/>
                    </a:solidFill>
                  </a:rPr>
                  <a:t>0,001&lt;</a:t>
                </a:r>
                <a14:m>
                  <m:oMath xmlns:m="http://schemas.openxmlformats.org/officeDocument/2006/math">
                    <m:r>
                      <a:rPr lang="es-EC" sz="2000" b="0" i="1">
                        <a:solidFill>
                          <a:schemeClr val="tx1"/>
                        </a:solidFill>
                        <a:latin typeface="Cambria Math"/>
                      </a:rPr>
                      <m:t>𝜇</m:t>
                    </m:r>
                  </m:oMath>
                </a14:m>
                <a:r>
                  <a:rPr lang="es-EC" sz="2000" dirty="0" smtClean="0">
                    <a:solidFill>
                      <a:schemeClr val="tx1"/>
                    </a:solidFill>
                  </a:rPr>
                  <a:t>&lt;0,008</a:t>
                </a:r>
              </a:p>
              <a:p>
                <a:pPr algn="ctr"/>
                <a:r>
                  <a:rPr lang="es-EC" sz="2000" b="1" dirty="0" smtClean="0">
                    <a:solidFill>
                      <a:schemeClr val="tx1"/>
                    </a:solidFill>
                  </a:rPr>
                  <a:t>NLMS </a:t>
                </a:r>
                <a:endParaRPr lang="es-EC" sz="2000" b="1" dirty="0"/>
              </a:p>
            </p:txBody>
          </p:sp>
        </mc:Choice>
        <mc:Fallback xmlns="">
          <p:sp>
            <p:nvSpPr>
              <p:cNvPr id="12" name="11 Rectángulo redondeado"/>
              <p:cNvSpPr>
                <a:spLocks noRot="1" noChangeAspect="1" noMove="1" noResize="1" noEditPoints="1" noAdjustHandles="1" noChangeArrowheads="1" noChangeShapeType="1" noTextEdit="1"/>
              </p:cNvSpPr>
              <p:nvPr/>
            </p:nvSpPr>
            <p:spPr>
              <a:xfrm>
                <a:off x="6948264" y="5157192"/>
                <a:ext cx="2088232" cy="1152128"/>
              </a:xfrm>
              <a:prstGeom prst="roundRect">
                <a:avLst/>
              </a:prstGeom>
              <a:blipFill rotWithShape="1">
                <a:blip r:embed="rId10"/>
                <a:stretch>
                  <a:fillRect/>
                </a:stretch>
              </a:blipFill>
              <a:effectLst>
                <a:glow rad="101600">
                  <a:schemeClr val="accent5">
                    <a:satMod val="175000"/>
                    <a:alpha val="40000"/>
                  </a:schemeClr>
                </a:glow>
              </a:effectLst>
            </p:spPr>
            <p:txBody>
              <a:bodyPr/>
              <a:lstStyle/>
              <a:p>
                <a:r>
                  <a:rPr lang="es-ES">
                    <a:noFill/>
                  </a:rPr>
                  <a:t> </a:t>
                </a:r>
              </a:p>
            </p:txBody>
          </p:sp>
        </mc:Fallback>
      </mc:AlternateContent>
    </p:spTree>
    <p:extLst>
      <p:ext uri="{BB962C8B-B14F-4D97-AF65-F5344CB8AC3E}">
        <p14:creationId xmlns:p14="http://schemas.microsoft.com/office/powerpoint/2010/main" val="1603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363538" y="4479937"/>
            <a:ext cx="8416925" cy="1470025"/>
          </a:xfrm>
        </p:spPr>
        <p:txBody>
          <a:bodyPr/>
          <a:lstStyle/>
          <a:p>
            <a:r>
              <a:rPr lang="es-ES" sz="5400" dirty="0" smtClean="0">
                <a:effectLst>
                  <a:glow rad="228600">
                    <a:schemeClr val="accent1">
                      <a:satMod val="175000"/>
                      <a:alpha val="40000"/>
                    </a:schemeClr>
                  </a:glow>
                </a:effectLst>
              </a:rPr>
              <a:t>Diseño de filtros adaptativos en </a:t>
            </a:r>
            <a:r>
              <a:rPr lang="es-ES" sz="5400" dirty="0" err="1" smtClean="0">
                <a:effectLst>
                  <a:glow rad="228600">
                    <a:schemeClr val="accent1">
                      <a:satMod val="175000"/>
                      <a:alpha val="40000"/>
                    </a:schemeClr>
                  </a:glow>
                </a:effectLst>
              </a:rPr>
              <a:t>subbandas</a:t>
            </a:r>
            <a:endParaRPr lang="es-ES" sz="5400" dirty="0">
              <a:effectLst>
                <a:glow rad="228600">
                  <a:schemeClr val="accent1">
                    <a:satMod val="175000"/>
                    <a:alpha val="40000"/>
                  </a:schemeClr>
                </a:glow>
              </a:effectLst>
            </a:endParaRPr>
          </a:p>
        </p:txBody>
      </p:sp>
      <p:sp>
        <p:nvSpPr>
          <p:cNvPr id="3" name="AutoShape 2"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63500" y="-5619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215900" y="-4095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368300" y="-2571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t2.gstatic.com/images?q=tbn:ANd9GcQnmWTe2rhlxTkh7erscINT6uDt7UVWOFUTwBPimOtiOLb5-bk9-cWJaNzb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293" y="993264"/>
            <a:ext cx="3839115" cy="26517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LeftDown"/>
            <a:lightRig rig="soft" dir="t"/>
          </a:scene3d>
          <a:sp3d contourW="12700" prstMaterial="matte">
            <a:bevelT w="63500" h="50800"/>
            <a:contourClr>
              <a:srgbClr val="C0C0C0"/>
            </a:contourClr>
          </a:sp3d>
          <a:extLst/>
        </p:spPr>
      </p:pic>
      <p:pic>
        <p:nvPicPr>
          <p:cNvPr id="8196" name="Picture 4" descr="http://t2.gstatic.com/images?q=tbn:ANd9GcQnmWTe2rhlxTkh7erscINT6uDt7UVWOFUTwBPimOtiOLb5-bk9-cWJaNzb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908720"/>
            <a:ext cx="3839115" cy="26517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RightUp"/>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302263174"/>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37533" y="76778"/>
            <a:ext cx="4570482" cy="923330"/>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CONTEMPLA</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graphicFrame>
        <p:nvGraphicFramePr>
          <p:cNvPr id="5" name="4 Diagrama"/>
          <p:cNvGraphicFramePr/>
          <p:nvPr>
            <p:extLst>
              <p:ext uri="{D42A27DB-BD31-4B8C-83A1-F6EECF244321}">
                <p14:modId xmlns:p14="http://schemas.microsoft.com/office/powerpoint/2010/main" val="3211341939"/>
              </p:ext>
            </p:extLst>
          </p:nvPr>
        </p:nvGraphicFramePr>
        <p:xfrm>
          <a:off x="3995936" y="1196752"/>
          <a:ext cx="507605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Abrir llave"/>
          <p:cNvSpPr/>
          <p:nvPr/>
        </p:nvSpPr>
        <p:spPr>
          <a:xfrm>
            <a:off x="3491880" y="1916832"/>
            <a:ext cx="576064" cy="4176464"/>
          </a:xfrm>
          <a:prstGeom prst="leftBrace">
            <a:avLst/>
          </a:prstGeom>
          <a:ln w="762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graphicFrame>
        <p:nvGraphicFramePr>
          <p:cNvPr id="2" name="1 Diagrama"/>
          <p:cNvGraphicFramePr/>
          <p:nvPr>
            <p:extLst>
              <p:ext uri="{D42A27DB-BD31-4B8C-83A1-F6EECF244321}">
                <p14:modId xmlns:p14="http://schemas.microsoft.com/office/powerpoint/2010/main" val="1386515484"/>
              </p:ext>
            </p:extLst>
          </p:nvPr>
        </p:nvGraphicFramePr>
        <p:xfrm>
          <a:off x="395536" y="1973064"/>
          <a:ext cx="331236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6886427"/>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1 Rectángulo"/>
          <p:cNvSpPr/>
          <p:nvPr/>
        </p:nvSpPr>
        <p:spPr>
          <a:xfrm>
            <a:off x="0" y="272842"/>
            <a:ext cx="9144000" cy="707886"/>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PROCESO DEL FILTRADO </a:t>
            </a:r>
            <a:r>
              <a:rPr lang="es-ES" sz="40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SAF</a:t>
            </a:r>
            <a:endParaRPr lang="es-ES" sz="40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sp>
        <p:nvSpPr>
          <p:cNvPr id="5" name="4 Rectángulo"/>
          <p:cNvSpPr/>
          <p:nvPr/>
        </p:nvSpPr>
        <p:spPr>
          <a:xfrm>
            <a:off x="482419" y="5661248"/>
            <a:ext cx="4089581" cy="523220"/>
          </a:xfrm>
          <a:prstGeom prst="rect">
            <a:avLst/>
          </a:prstGeom>
          <a:noFill/>
        </p:spPr>
        <p:txBody>
          <a:bodyPr wrap="none" lIns="91440" tIns="45720" rIns="91440" bIns="45720">
            <a:spAutoFit/>
          </a:bodyPr>
          <a:lstStyle/>
          <a:p>
            <a:pPr algn="ctr"/>
            <a:r>
              <a:rPr lang="es-E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N</a:t>
            </a:r>
            <a:r>
              <a:rPr lang="es-EC"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ú</a:t>
            </a:r>
            <a:r>
              <a:rPr lang="en-US" sz="28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mero</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de </a:t>
            </a:r>
            <a:r>
              <a:rPr lang="en-US" sz="28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bandas</a:t>
            </a:r>
            <a:endParaRPr lang="es-E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5 Rectángulo"/>
          <p:cNvSpPr/>
          <p:nvPr/>
        </p:nvSpPr>
        <p:spPr>
          <a:xfrm>
            <a:off x="5230324" y="5714092"/>
            <a:ext cx="3662156" cy="523220"/>
          </a:xfrm>
          <a:prstGeom prst="rect">
            <a:avLst/>
          </a:prstGeom>
          <a:noFill/>
        </p:spPr>
        <p:txBody>
          <a:bodyPr wrap="none" lIns="91440" tIns="45720" rIns="91440" bIns="45720">
            <a:spAutoFit/>
          </a:bodyPr>
          <a:lstStyle/>
          <a:p>
            <a:pPr algn="ctr"/>
            <a:r>
              <a:rPr lang="es-E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=Tama</a:t>
            </a:r>
            <a:r>
              <a:rPr lang="es-EC" sz="28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ño</a:t>
            </a:r>
            <a:r>
              <a:rPr lang="es-EC"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del filtro</a:t>
            </a:r>
            <a:endParaRPr lang="es-E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150" name="Picture 6"/>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96093" y="1728081"/>
            <a:ext cx="8151813" cy="2971800"/>
          </a:xfrm>
          <a:prstGeom prst="rect">
            <a:avLst/>
          </a:prstGeom>
          <a:solidFill>
            <a:srgbClr val="92D050">
              <a:alpha val="25000"/>
            </a:srgbClr>
          </a:solidFill>
          <a:ln w="38100">
            <a:solidFill>
              <a:schemeClr val="tx1"/>
            </a:solidFill>
          </a:ln>
          <a:effectLst/>
        </p:spPr>
      </p:pic>
    </p:spTree>
    <p:extLst>
      <p:ext uri="{BB962C8B-B14F-4D97-AF65-F5344CB8AC3E}">
        <p14:creationId xmlns:p14="http://schemas.microsoft.com/office/powerpoint/2010/main" val="16810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0" y="44624"/>
            <a:ext cx="9144000" cy="64633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Audio filtrado con LMS y NLMS</a:t>
            </a:r>
            <a:endParaRPr lang="es-ES" sz="36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l="5399" t="3109" r="8767" b="3085"/>
          <a:stretch/>
        </p:blipFill>
        <p:spPr>
          <a:xfrm>
            <a:off x="51262" y="1556792"/>
            <a:ext cx="4360398" cy="3931920"/>
          </a:xfrm>
          <a:prstGeom prst="rect">
            <a:avLst/>
          </a:prstGeom>
          <a:ln w="38100" cap="sq">
            <a:solidFill>
              <a:srgbClr val="000000"/>
            </a:solidFill>
            <a:prstDash val="solid"/>
            <a:miter lim="800000"/>
          </a:ln>
          <a:effectLst/>
        </p:spPr>
      </p:pic>
      <p:pic>
        <p:nvPicPr>
          <p:cNvPr id="7" name="6 Imagen"/>
          <p:cNvPicPr>
            <a:picLocks noChangeAspect="1"/>
          </p:cNvPicPr>
          <p:nvPr/>
        </p:nvPicPr>
        <p:blipFill rotWithShape="1">
          <a:blip r:embed="rId4">
            <a:extLst>
              <a:ext uri="{28A0092B-C50C-407E-A947-70E740481C1C}">
                <a14:useLocalDpi xmlns:a14="http://schemas.microsoft.com/office/drawing/2010/main" val="0"/>
              </a:ext>
            </a:extLst>
          </a:blip>
          <a:srcRect l="4191" t="2505" r="9056" b="1862"/>
          <a:stretch/>
        </p:blipFill>
        <p:spPr>
          <a:xfrm>
            <a:off x="4574322" y="1556793"/>
            <a:ext cx="4522380" cy="3931919"/>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41808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16632"/>
          <a:ext cx="91440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304800" y="3621832"/>
            <a:ext cx="3352800" cy="609600"/>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CONDICIONES DE LAS PERSONAS</a:t>
            </a:r>
            <a:endParaRPr lang="en-US" dirty="0">
              <a:solidFill>
                <a:schemeClr val="bg1"/>
              </a:solidFill>
            </a:endParaRPr>
          </a:p>
        </p:txBody>
      </p:sp>
      <p:sp>
        <p:nvSpPr>
          <p:cNvPr id="4" name="Rounded Rectangle 3"/>
          <p:cNvSpPr/>
          <p:nvPr/>
        </p:nvSpPr>
        <p:spPr>
          <a:xfrm>
            <a:off x="5410200" y="3621832"/>
            <a:ext cx="3352800" cy="609600"/>
          </a:xfrm>
          <a:prstGeom prst="roundRect">
            <a:avLst/>
          </a:prstGeom>
          <a:solidFill>
            <a:srgbClr val="0000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solidFill>
                  <a:schemeClr val="bg1"/>
                </a:solidFill>
              </a:rPr>
              <a:t>DESARROLLO DE TRABAJOS EFICIENTES</a:t>
            </a:r>
            <a:endParaRPr lang="en-US" dirty="0">
              <a:solidFill>
                <a:schemeClr val="bg1"/>
              </a:solidFill>
            </a:endParaRPr>
          </a:p>
        </p:txBody>
      </p:sp>
      <p:sp>
        <p:nvSpPr>
          <p:cNvPr id="5" name="TextBox 4"/>
          <p:cNvSpPr txBox="1"/>
          <p:nvPr/>
        </p:nvSpPr>
        <p:spPr>
          <a:xfrm>
            <a:off x="3995936" y="2636912"/>
            <a:ext cx="1272080" cy="584775"/>
          </a:xfrm>
          <a:prstGeom prst="rect">
            <a:avLst/>
          </a:prstGeom>
          <a:noFill/>
        </p:spPr>
        <p:txBody>
          <a:bodyPr wrap="none" rtlCol="0">
            <a:spAutoFit/>
          </a:bodyPr>
          <a:lstStyle/>
          <a:p>
            <a:r>
              <a:rPr lang="en-US" sz="3200" b="1" dirty="0" smtClean="0">
                <a:solidFill>
                  <a:schemeClr val="accent3">
                    <a:lumMod val="50000"/>
                  </a:schemeClr>
                </a:solidFill>
              </a:rPr>
              <a:t>DSP :</a:t>
            </a:r>
            <a:endParaRPr lang="en-US" sz="3200" b="1" dirty="0">
              <a:solidFill>
                <a:schemeClr val="accent3">
                  <a:lumMod val="50000"/>
                </a:schemeClr>
              </a:solidFill>
            </a:endParaRPr>
          </a:p>
        </p:txBody>
      </p:sp>
      <p:sp>
        <p:nvSpPr>
          <p:cNvPr id="6" name="Left Arrow 5"/>
          <p:cNvSpPr/>
          <p:nvPr/>
        </p:nvSpPr>
        <p:spPr>
          <a:xfrm rot="18531398">
            <a:off x="3825782" y="3405680"/>
            <a:ext cx="712598" cy="2056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13723560">
            <a:off x="4615396" y="3421033"/>
            <a:ext cx="760653" cy="17299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7 Imagen" descr="transformacion-de-la.sociedad.jpg"/>
          <p:cNvPicPr>
            <a:picLocks noChangeAspect="1"/>
          </p:cNvPicPr>
          <p:nvPr/>
        </p:nvPicPr>
        <p:blipFill>
          <a:blip r:embed="rId8"/>
          <a:srcRect l="5675" t="4949" r="11854" b="9771"/>
          <a:stretch>
            <a:fillRect/>
          </a:stretch>
        </p:blipFill>
        <p:spPr>
          <a:xfrm>
            <a:off x="1010678" y="4365104"/>
            <a:ext cx="1761122" cy="20362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8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8246" y="4509120"/>
            <a:ext cx="2986202" cy="199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624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05"/>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fade">
                                      <p:cBhvr>
                                        <p:cTn id="14" dur="500"/>
                                        <p:tgtEl>
                                          <p:spTgt spid="3"/>
                                        </p:tgtEl>
                                      </p:cBhvr>
                                    </p:animEffect>
                                  </p:childTnLst>
                                </p:cTn>
                              </p:par>
                              <p:par>
                                <p:cTn id="15" presetID="54" presetClass="entr" presetSubtype="0" ac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0.05"/>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fade">
                                      <p:cBhvr>
                                        <p:cTn id="21" dur="500"/>
                                        <p:tgtEl>
                                          <p:spTgt spid="4"/>
                                        </p:tgtEl>
                                      </p:cBhvr>
                                    </p:animEffect>
                                  </p:childTnLst>
                                </p:cTn>
                              </p:par>
                              <p:par>
                                <p:cTn id="22" presetID="54" presetClass="entr" presetSubtype="0" ac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0.05"/>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anim calcmode="lin" valueType="num">
                                      <p:cBhvr>
                                        <p:cTn id="26" dur="500" fill="hold"/>
                                        <p:tgtEl>
                                          <p:spTgt spid="5"/>
                                        </p:tgtEl>
                                        <p:attrNameLst>
                                          <p:attrName>ppt_x</p:attrName>
                                        </p:attrNameLst>
                                      </p:cBhvr>
                                      <p:tavLst>
                                        <p:tav tm="0">
                                          <p:val>
                                            <p:strVal val="#ppt_x-.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Effect transition="in" filter="fade">
                                      <p:cBhvr>
                                        <p:cTn id="28" dur="500"/>
                                        <p:tgtEl>
                                          <p:spTgt spid="5"/>
                                        </p:tgtEl>
                                      </p:cBhvr>
                                    </p:animEffect>
                                  </p:childTnLst>
                                </p:cTn>
                              </p:par>
                              <p:par>
                                <p:cTn id="29" presetID="54" presetClass="entr" presetSubtype="0" ac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05"/>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 calcmode="lin" valueType="num">
                                      <p:cBhvr>
                                        <p:cTn id="33" dur="500" fill="hold"/>
                                        <p:tgtEl>
                                          <p:spTgt spid="6"/>
                                        </p:tgtEl>
                                        <p:attrNameLst>
                                          <p:attrName>ppt_x</p:attrName>
                                        </p:attrNameLst>
                                      </p:cBhvr>
                                      <p:tavLst>
                                        <p:tav tm="0">
                                          <p:val>
                                            <p:strVal val="#ppt_x-.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Effect transition="in" filter="fade">
                                      <p:cBhvr>
                                        <p:cTn id="35" dur="500"/>
                                        <p:tgtEl>
                                          <p:spTgt spid="6"/>
                                        </p:tgtEl>
                                      </p:cBhvr>
                                    </p:animEffect>
                                  </p:childTnLst>
                                </p:cTn>
                              </p:par>
                              <p:par>
                                <p:cTn id="36" presetID="54" presetClass="entr" presetSubtype="0" accel="10000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05"/>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 calcmode="lin" valueType="num">
                                      <p:cBhvr>
                                        <p:cTn id="40" dur="500" fill="hold"/>
                                        <p:tgtEl>
                                          <p:spTgt spid="7"/>
                                        </p:tgtEl>
                                        <p:attrNameLst>
                                          <p:attrName>ppt_x</p:attrName>
                                        </p:attrNameLst>
                                      </p:cBhvr>
                                      <p:tavLst>
                                        <p:tav tm="0">
                                          <p:val>
                                            <p:strVal val="#ppt_x-.2"/>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Effect transition="in" filter="fade">
                                      <p:cBhvr>
                                        <p:cTn id="42" dur="500"/>
                                        <p:tgtEl>
                                          <p:spTgt spid="7"/>
                                        </p:tgtEl>
                                      </p:cBhvr>
                                    </p:animEffect>
                                  </p:childTnLst>
                                </p:cTn>
                              </p:par>
                              <p:par>
                                <p:cTn id="43" presetID="54" presetClass="entr" presetSubtype="0" accel="10000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strVal val="#ppt_w*0.05"/>
                                          </p:val>
                                        </p:tav>
                                        <p:tav tm="100000">
                                          <p:val>
                                            <p:strVal val="#ppt_w"/>
                                          </p:val>
                                        </p:tav>
                                      </p:tavLst>
                                    </p:anim>
                                    <p:anim calcmode="lin" valueType="num">
                                      <p:cBhvr>
                                        <p:cTn id="46" dur="500" fill="hold"/>
                                        <p:tgtEl>
                                          <p:spTgt spid="8"/>
                                        </p:tgtEl>
                                        <p:attrNameLst>
                                          <p:attrName>ppt_h</p:attrName>
                                        </p:attrNameLst>
                                      </p:cBhvr>
                                      <p:tavLst>
                                        <p:tav tm="0">
                                          <p:val>
                                            <p:strVal val="#ppt_h"/>
                                          </p:val>
                                        </p:tav>
                                        <p:tav tm="100000">
                                          <p:val>
                                            <p:strVal val="#ppt_h"/>
                                          </p:val>
                                        </p:tav>
                                      </p:tavLst>
                                    </p:anim>
                                    <p:anim calcmode="lin" valueType="num">
                                      <p:cBhvr>
                                        <p:cTn id="47" dur="500" fill="hold"/>
                                        <p:tgtEl>
                                          <p:spTgt spid="8"/>
                                        </p:tgtEl>
                                        <p:attrNameLst>
                                          <p:attrName>ppt_x</p:attrName>
                                        </p:attrNameLst>
                                      </p:cBhvr>
                                      <p:tavLst>
                                        <p:tav tm="0">
                                          <p:val>
                                            <p:strVal val="#ppt_x-.2"/>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Effect transition="in" filter="fade">
                                      <p:cBhvr>
                                        <p:cTn id="49" dur="500"/>
                                        <p:tgtEl>
                                          <p:spTgt spid="8"/>
                                        </p:tgtEl>
                                      </p:cBhvr>
                                    </p:animEffect>
                                  </p:childTnLst>
                                </p:cTn>
                              </p:par>
                              <p:par>
                                <p:cTn id="50" presetID="54" presetClass="entr" presetSubtype="0" accel="10000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strVal val="#ppt_w*0.05"/>
                                          </p:val>
                                        </p:tav>
                                        <p:tav tm="100000">
                                          <p:val>
                                            <p:strVal val="#ppt_w"/>
                                          </p:val>
                                        </p:tav>
                                      </p:tavLst>
                                    </p:anim>
                                    <p:anim calcmode="lin" valueType="num">
                                      <p:cBhvr>
                                        <p:cTn id="53" dur="500" fill="hold"/>
                                        <p:tgtEl>
                                          <p:spTgt spid="9"/>
                                        </p:tgtEl>
                                        <p:attrNameLst>
                                          <p:attrName>ppt_h</p:attrName>
                                        </p:attrNameLst>
                                      </p:cBhvr>
                                      <p:tavLst>
                                        <p:tav tm="0">
                                          <p:val>
                                            <p:strVal val="#ppt_h"/>
                                          </p:val>
                                        </p:tav>
                                        <p:tav tm="100000">
                                          <p:val>
                                            <p:strVal val="#ppt_h"/>
                                          </p:val>
                                        </p:tav>
                                      </p:tavLst>
                                    </p:anim>
                                    <p:anim calcmode="lin" valueType="num">
                                      <p:cBhvr>
                                        <p:cTn id="54" dur="500" fill="hold"/>
                                        <p:tgtEl>
                                          <p:spTgt spid="9"/>
                                        </p:tgtEl>
                                        <p:attrNameLst>
                                          <p:attrName>ppt_x</p:attrName>
                                        </p:attrNameLst>
                                      </p:cBhvr>
                                      <p:tavLst>
                                        <p:tav tm="0">
                                          <p:val>
                                            <p:strVal val="#ppt_x-.2"/>
                                          </p:val>
                                        </p:tav>
                                        <p:tav tm="100000">
                                          <p:val>
                                            <p:strVal val="#ppt_x"/>
                                          </p:val>
                                        </p:tav>
                                      </p:tavLst>
                                    </p:anim>
                                    <p:anim calcmode="lin" valueType="num">
                                      <p:cBhvr>
                                        <p:cTn id="55" dur="500" fill="hold"/>
                                        <p:tgtEl>
                                          <p:spTgt spid="9"/>
                                        </p:tgtEl>
                                        <p:attrNameLst>
                                          <p:attrName>ppt_y</p:attrName>
                                        </p:attrNameLst>
                                      </p:cBhvr>
                                      <p:tavLst>
                                        <p:tav tm="0">
                                          <p:val>
                                            <p:strVal val="#ppt_y"/>
                                          </p:val>
                                        </p:tav>
                                        <p:tav tm="100000">
                                          <p:val>
                                            <p:strVal val="#ppt_y"/>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5" grpId="0"/>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44624"/>
            <a:ext cx="9144000" cy="52322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MSE de </a:t>
            </a:r>
            <a:r>
              <a:rPr lang="es-ES" sz="2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SAF</a:t>
            </a:r>
            <a:r>
              <a:rPr lang="es-E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 </a:t>
            </a:r>
            <a:r>
              <a:rPr lang="es-E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LMS</a:t>
            </a:r>
            <a:r>
              <a:rPr lang="es-E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 con N=4,8,16 y 64 </a:t>
            </a:r>
            <a:r>
              <a:rPr lang="es-ES" sz="2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Subbandas</a:t>
            </a:r>
            <a:endParaRPr lang="es-ES" sz="28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5" name="0 Imagen"/>
          <p:cNvPicPr/>
          <p:nvPr/>
        </p:nvPicPr>
        <p:blipFill rotWithShape="1">
          <a:blip r:embed="rId3" cstate="print">
            <a:extLst>
              <a:ext uri="{28A0092B-C50C-407E-A947-70E740481C1C}">
                <a14:useLocalDpi xmlns:a14="http://schemas.microsoft.com/office/drawing/2010/main" val="0"/>
              </a:ext>
            </a:extLst>
          </a:blip>
          <a:srcRect r="1201" b="1922"/>
          <a:stretch/>
        </p:blipFill>
        <p:spPr bwMode="auto">
          <a:xfrm>
            <a:off x="179512" y="980728"/>
            <a:ext cx="8712968"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817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44624"/>
            <a:ext cx="9144000" cy="52322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MSE de </a:t>
            </a:r>
            <a:r>
              <a:rPr lang="es-ES" sz="2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SAF</a:t>
            </a:r>
            <a:r>
              <a:rPr lang="es-E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 NLMS con N=4,8,16 y 64 </a:t>
            </a:r>
            <a:r>
              <a:rPr lang="es-ES" sz="2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Subbandas</a:t>
            </a:r>
            <a:endParaRPr lang="es-ES" sz="28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6" name="0 Imagen"/>
          <p:cNvPicPr/>
          <p:nvPr/>
        </p:nvPicPr>
        <p:blipFill rotWithShape="1">
          <a:blip r:embed="rId3" cstate="print">
            <a:extLst>
              <a:ext uri="{28A0092B-C50C-407E-A947-70E740481C1C}">
                <a14:useLocalDpi xmlns:a14="http://schemas.microsoft.com/office/drawing/2010/main" val="0"/>
              </a:ext>
            </a:extLst>
          </a:blip>
          <a:srcRect l="1" r="-429" b="4930"/>
          <a:stretch/>
        </p:blipFill>
        <p:spPr bwMode="auto">
          <a:xfrm>
            <a:off x="251520" y="1052736"/>
            <a:ext cx="8640960"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706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3">
            <a:extLst>
              <a:ext uri="{28A0092B-C50C-407E-A947-70E740481C1C}">
                <a14:useLocalDpi xmlns:a14="http://schemas.microsoft.com/office/drawing/2010/main" val="0"/>
              </a:ext>
            </a:extLst>
          </a:blip>
          <a:srcRect l="4835" r="9395"/>
          <a:stretch/>
        </p:blipFill>
        <p:spPr bwMode="auto">
          <a:xfrm>
            <a:off x="92006" y="1845196"/>
            <a:ext cx="4464496" cy="3384376"/>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3" name="1 Rectángulo"/>
          <p:cNvSpPr/>
          <p:nvPr/>
        </p:nvSpPr>
        <p:spPr>
          <a:xfrm>
            <a:off x="0" y="44624"/>
            <a:ext cx="9144000" cy="707886"/>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Desajuste (dB) de cada N-bandas</a:t>
            </a:r>
            <a:endParaRPr lang="es-ES" sz="40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4" name="0 Imagen"/>
          <p:cNvPicPr/>
          <p:nvPr/>
        </p:nvPicPr>
        <p:blipFill rotWithShape="1">
          <a:blip r:embed="rId4">
            <a:extLst>
              <a:ext uri="{28A0092B-C50C-407E-A947-70E740481C1C}">
                <a14:useLocalDpi xmlns:a14="http://schemas.microsoft.com/office/drawing/2010/main" val="0"/>
              </a:ext>
            </a:extLst>
          </a:blip>
          <a:srcRect l="4636" t="3637" r="6495" b="4078"/>
          <a:stretch/>
        </p:blipFill>
        <p:spPr bwMode="auto">
          <a:xfrm>
            <a:off x="4716016" y="1845196"/>
            <a:ext cx="4257536" cy="3384375"/>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452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Rectángulo"/>
          <p:cNvSpPr/>
          <p:nvPr/>
        </p:nvSpPr>
        <p:spPr>
          <a:xfrm>
            <a:off x="0" y="44624"/>
            <a:ext cx="9144000" cy="707886"/>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C"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Medidas Cualitativas</a:t>
            </a:r>
            <a:endParaRPr lang="es-ES" sz="40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9" name="0 Imagen"/>
          <p:cNvPicPr/>
          <p:nvPr/>
        </p:nvPicPr>
        <p:blipFill>
          <a:blip r:embed="rId3">
            <a:extLst>
              <a:ext uri="{28A0092B-C50C-407E-A947-70E740481C1C}">
                <a14:useLocalDpi xmlns:a14="http://schemas.microsoft.com/office/drawing/2010/main" val="0"/>
              </a:ext>
            </a:extLst>
          </a:blip>
          <a:stretch>
            <a:fillRect/>
          </a:stretch>
        </p:blipFill>
        <p:spPr>
          <a:xfrm>
            <a:off x="323528" y="1252007"/>
            <a:ext cx="3816424" cy="4121209"/>
          </a:xfrm>
          <a:prstGeom prst="roundRect">
            <a:avLst>
              <a:gd name="adj" fmla="val 8594"/>
            </a:avLst>
          </a:prstGeom>
          <a:solidFill>
            <a:srgbClr val="FFFFFF">
              <a:shade val="85000"/>
            </a:srgbClr>
          </a:solidFill>
          <a:ln w="38100">
            <a:solidFill>
              <a:schemeClr val="tx1"/>
            </a:solidFill>
          </a:ln>
          <a:effectLst/>
        </p:spPr>
      </p:pic>
      <p:pic>
        <p:nvPicPr>
          <p:cNvPr id="10" name="9 Imagen"/>
          <p:cNvPicPr/>
          <p:nvPr/>
        </p:nvPicPr>
        <p:blipFill>
          <a:blip r:embed="rId4">
            <a:extLst>
              <a:ext uri="{28A0092B-C50C-407E-A947-70E740481C1C}">
                <a14:useLocalDpi xmlns:a14="http://schemas.microsoft.com/office/drawing/2010/main" val="0"/>
              </a:ext>
            </a:extLst>
          </a:blip>
          <a:stretch>
            <a:fillRect/>
          </a:stretch>
        </p:blipFill>
        <p:spPr bwMode="auto">
          <a:xfrm>
            <a:off x="4572001" y="1252008"/>
            <a:ext cx="4032448" cy="4121207"/>
          </a:xfrm>
          <a:prstGeom prst="roundRect">
            <a:avLst>
              <a:gd name="adj" fmla="val 8594"/>
            </a:avLst>
          </a:prstGeom>
          <a:solidFill>
            <a:srgbClr val="FFFFFF">
              <a:shade val="85000"/>
            </a:srgbClr>
          </a:solidFill>
          <a:ln w="38100">
            <a:solidFill>
              <a:schemeClr val="tx1"/>
            </a:solidFill>
          </a:ln>
          <a:effectLst/>
        </p:spPr>
      </p:pic>
      <p:sp>
        <p:nvSpPr>
          <p:cNvPr id="2" name="1 Rectángulo"/>
          <p:cNvSpPr/>
          <p:nvPr/>
        </p:nvSpPr>
        <p:spPr>
          <a:xfrm>
            <a:off x="323528" y="6165304"/>
            <a:ext cx="8280921"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s-EC" sz="2000" dirty="0"/>
              <a:t>Pruebas de campo variando el número de </a:t>
            </a:r>
            <a:r>
              <a:rPr lang="es-EC" sz="2000" dirty="0" err="1"/>
              <a:t>subbandas</a:t>
            </a:r>
            <a:r>
              <a:rPr lang="es-EC" sz="2000" dirty="0"/>
              <a:t> con </a:t>
            </a:r>
            <a:r>
              <a:rPr lang="es-EC" sz="2000" dirty="0" smtClean="0"/>
              <a:t>LMS y NLMS</a:t>
            </a:r>
            <a:endParaRPr lang="es-ES" sz="2000" dirty="0"/>
          </a:p>
        </p:txBody>
      </p:sp>
    </p:spTree>
    <p:extLst>
      <p:ext uri="{BB962C8B-B14F-4D97-AF65-F5344CB8AC3E}">
        <p14:creationId xmlns:p14="http://schemas.microsoft.com/office/powerpoint/2010/main" val="15572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0" y="44624"/>
            <a:ext cx="9144000" cy="64633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Medición cuantitativa </a:t>
            </a:r>
            <a:r>
              <a:rPr lang="es-E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de </a:t>
            </a:r>
            <a:r>
              <a:rPr lang="es-ES" sz="3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SAF </a:t>
            </a:r>
            <a:endParaRPr lang="es-ES" sz="36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l="4445" r="16577"/>
          <a:stretch/>
        </p:blipFill>
        <p:spPr>
          <a:xfrm>
            <a:off x="35496" y="1915304"/>
            <a:ext cx="4358714" cy="3127248"/>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7" name="6 Imagen"/>
          <p:cNvPicPr>
            <a:picLocks noChangeAspect="1"/>
          </p:cNvPicPr>
          <p:nvPr/>
        </p:nvPicPr>
        <p:blipFill rotWithShape="1">
          <a:blip r:embed="rId4">
            <a:extLst>
              <a:ext uri="{28A0092B-C50C-407E-A947-70E740481C1C}">
                <a14:useLocalDpi xmlns:a14="http://schemas.microsoft.com/office/drawing/2010/main" val="0"/>
              </a:ext>
            </a:extLst>
          </a:blip>
          <a:srcRect l="5019" r="17682"/>
          <a:stretch/>
        </p:blipFill>
        <p:spPr>
          <a:xfrm>
            <a:off x="4572000" y="1915304"/>
            <a:ext cx="4499992" cy="3102186"/>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38206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363538" y="4479937"/>
            <a:ext cx="8416925" cy="1470025"/>
          </a:xfrm>
        </p:spPr>
        <p:txBody>
          <a:bodyPr/>
          <a:lstStyle/>
          <a:p>
            <a:r>
              <a:rPr lang="es-ES" sz="5400" dirty="0" smtClean="0">
                <a:effectLst>
                  <a:glow rad="228600">
                    <a:schemeClr val="accent1">
                      <a:satMod val="175000"/>
                      <a:alpha val="40000"/>
                    </a:schemeClr>
                  </a:glow>
                </a:effectLst>
              </a:rPr>
              <a:t>Conclusiones y Recomendaciones</a:t>
            </a:r>
            <a:endParaRPr lang="es-ES" sz="5400" dirty="0">
              <a:effectLst>
                <a:glow rad="228600">
                  <a:schemeClr val="accent1">
                    <a:satMod val="175000"/>
                    <a:alpha val="40000"/>
                  </a:schemeClr>
                </a:glow>
              </a:effectLst>
            </a:endParaRPr>
          </a:p>
        </p:txBody>
      </p:sp>
      <p:sp>
        <p:nvSpPr>
          <p:cNvPr id="3" name="AutoShape 2"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63500" y="-5619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215900" y="-4095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368300" y="-2571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t2.gstatic.com/images?q=tbn:ANd9GcQnmWTe2rhlxTkh7erscINT6uDt7UVWOFUTwBPimOtiOLb5-bk9-cWJaNzb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293" y="993264"/>
            <a:ext cx="3839115" cy="2651760"/>
          </a:xfrm>
          <a:prstGeom prst="rect">
            <a:avLst/>
          </a:prstGeom>
          <a:solidFill>
            <a:srgbClr val="FFFFFF">
              <a:shade val="85000"/>
            </a:srgbClr>
          </a:solidFill>
          <a:ln w="190500" cap="rnd">
            <a:solidFill>
              <a:srgbClr val="FFFFFF"/>
            </a:solidFill>
          </a:ln>
          <a:effectLst>
            <a:glow rad="228600">
              <a:schemeClr val="accent4">
                <a:satMod val="175000"/>
                <a:alpha val="40000"/>
              </a:schemeClr>
            </a:glow>
            <a:outerShdw blurRad="36195" dist="12700" dir="11400000" algn="tl" rotWithShape="0">
              <a:srgbClr val="000000">
                <a:alpha val="33000"/>
              </a:srgbClr>
            </a:outerShdw>
          </a:effectLst>
          <a:scene3d>
            <a:camera prst="isometricLeftDown"/>
            <a:lightRig rig="soft" dir="t"/>
          </a:scene3d>
          <a:sp3d contourW="12700" prstMaterial="matte">
            <a:bevelT w="63500" h="50800"/>
            <a:contourClr>
              <a:srgbClr val="C0C0C0"/>
            </a:contourClr>
          </a:sp3d>
          <a:extLst/>
        </p:spPr>
      </p:pic>
      <p:pic>
        <p:nvPicPr>
          <p:cNvPr id="8196" name="Picture 4" descr="http://t2.gstatic.com/images?q=tbn:ANd9GcQnmWTe2rhlxTkh7erscINT6uDt7UVWOFUTwBPimOtiOLb5-bk9-cWJaNzb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959946"/>
            <a:ext cx="3839115" cy="2651760"/>
          </a:xfrm>
          <a:prstGeom prst="rect">
            <a:avLst/>
          </a:prstGeom>
          <a:solidFill>
            <a:srgbClr val="FFFFFF">
              <a:shade val="85000"/>
            </a:srgbClr>
          </a:solidFill>
          <a:ln w="190500" cap="rnd">
            <a:solidFill>
              <a:srgbClr val="FFFFFF"/>
            </a:solidFill>
          </a:ln>
          <a:effectLst>
            <a:glow rad="228600">
              <a:schemeClr val="accent4">
                <a:satMod val="175000"/>
                <a:alpha val="40000"/>
              </a:schemeClr>
            </a:glow>
            <a:outerShdw blurRad="36195" dist="12700" dir="11400000" algn="tl" rotWithShape="0">
              <a:srgbClr val="000000">
                <a:alpha val="33000"/>
              </a:srgbClr>
            </a:outerShdw>
          </a:effectLst>
          <a:scene3d>
            <a:camera prst="isometricRightUp"/>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861258275"/>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656323882"/>
              </p:ext>
            </p:extLst>
          </p:nvPr>
        </p:nvGraphicFramePr>
        <p:xfrm>
          <a:off x="76200" y="1676400"/>
          <a:ext cx="9144000" cy="477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517576" y="221159"/>
            <a:ext cx="6559624" cy="769441"/>
          </a:xfrm>
          <a:prstGeom prst="rect">
            <a:avLst/>
          </a:prstGeom>
          <a:noFill/>
        </p:spPr>
        <p:txBody>
          <a:bodyPr wrap="square" rtlCol="0">
            <a:spAutoFit/>
          </a:bodyPr>
          <a:lstStyle/>
          <a:p>
            <a:pPr algn="ctr"/>
            <a:r>
              <a:rPr lang="es-EC" sz="4400" b="1" dirty="0" smtClean="0">
                <a:ln w="18000">
                  <a:solidFill>
                    <a:schemeClr val="accent5">
                      <a:lumMod val="50000"/>
                    </a:schemeClr>
                  </a:solidFill>
                  <a:prstDash val="solid"/>
                  <a:miter lim="800000"/>
                </a:ln>
                <a:noFill/>
                <a:effectLst>
                  <a:outerShdw blurRad="25500" dist="23000" dir="7020000" algn="tl">
                    <a:srgbClr val="000000">
                      <a:alpha val="50000"/>
                    </a:srgbClr>
                  </a:outerShdw>
                </a:effectLst>
              </a:rPr>
              <a:t>CONCLUSIONES</a:t>
            </a:r>
            <a:endParaRPr lang="es-EC" sz="4400" b="1" dirty="0">
              <a:ln w="18000">
                <a:solidFill>
                  <a:schemeClr val="accent5">
                    <a:lumMod val="5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49040878"/>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10 Diagrama"/>
              <p:cNvGraphicFramePr/>
              <p:nvPr>
                <p:extLst>
                  <p:ext uri="{D42A27DB-BD31-4B8C-83A1-F6EECF244321}">
                    <p14:modId xmlns:p14="http://schemas.microsoft.com/office/powerpoint/2010/main" val="3177378587"/>
                  </p:ext>
                </p:extLst>
              </p:nvPr>
            </p:nvGraphicFramePr>
            <p:xfrm>
              <a:off x="152400" y="1124744"/>
              <a:ext cx="9144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1" name="10 Diagrama"/>
              <p:cNvGraphicFramePr/>
              <p:nvPr>
                <p:extLst>
                  <p:ext uri="{D42A27DB-BD31-4B8C-83A1-F6EECF244321}">
                    <p14:modId xmlns:p14="http://schemas.microsoft.com/office/powerpoint/2010/main" val="3177378587"/>
                  </p:ext>
                </p:extLst>
              </p:nvPr>
            </p:nvGraphicFramePr>
            <p:xfrm>
              <a:off x="152400" y="1124744"/>
              <a:ext cx="9144000" cy="5472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3" name="5 CuadroTexto"/>
          <p:cNvSpPr txBox="1"/>
          <p:nvPr/>
        </p:nvSpPr>
        <p:spPr>
          <a:xfrm>
            <a:off x="1517576" y="221159"/>
            <a:ext cx="6559624" cy="769441"/>
          </a:xfrm>
          <a:prstGeom prst="rect">
            <a:avLst/>
          </a:prstGeom>
          <a:noFill/>
        </p:spPr>
        <p:txBody>
          <a:bodyPr wrap="square" rtlCol="0">
            <a:spAutoFit/>
          </a:bodyPr>
          <a:lstStyle/>
          <a:p>
            <a:pPr algn="ctr"/>
            <a:r>
              <a:rPr lang="es-EC" sz="4400" b="1" dirty="0" smtClean="0">
                <a:ln w="18000">
                  <a:solidFill>
                    <a:schemeClr val="accent5">
                      <a:lumMod val="50000"/>
                    </a:schemeClr>
                  </a:solidFill>
                  <a:prstDash val="solid"/>
                  <a:miter lim="800000"/>
                </a:ln>
                <a:noFill/>
                <a:effectLst>
                  <a:outerShdw blurRad="25500" dist="23000" dir="7020000" algn="tl">
                    <a:srgbClr val="000000">
                      <a:alpha val="50000"/>
                    </a:srgbClr>
                  </a:outerShdw>
                </a:effectLst>
              </a:rPr>
              <a:t>CONCLUSIONES</a:t>
            </a:r>
            <a:endParaRPr lang="es-EC" sz="4400" b="1" dirty="0">
              <a:ln w="18000">
                <a:solidFill>
                  <a:schemeClr val="accent5">
                    <a:lumMod val="5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054244302"/>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85966678"/>
              </p:ext>
            </p:extLst>
          </p:nvPr>
        </p:nvGraphicFramePr>
        <p:xfrm>
          <a:off x="76200" y="1196752"/>
          <a:ext cx="9144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517576" y="221159"/>
            <a:ext cx="6559624" cy="769441"/>
          </a:xfrm>
          <a:prstGeom prst="rect">
            <a:avLst/>
          </a:prstGeom>
          <a:noFill/>
        </p:spPr>
        <p:txBody>
          <a:bodyPr wrap="square" rtlCol="0">
            <a:spAutoFit/>
          </a:bodyPr>
          <a:lstStyle/>
          <a:p>
            <a:pPr algn="ctr"/>
            <a:r>
              <a:rPr lang="es-EC" sz="4400" b="1" dirty="0" smtClean="0">
                <a:ln w="18000">
                  <a:solidFill>
                    <a:schemeClr val="accent5">
                      <a:lumMod val="50000"/>
                    </a:schemeClr>
                  </a:solidFill>
                  <a:prstDash val="solid"/>
                  <a:miter lim="800000"/>
                </a:ln>
                <a:noFill/>
                <a:effectLst>
                  <a:outerShdw blurRad="25500" dist="23000" dir="7020000" algn="tl">
                    <a:srgbClr val="000000">
                      <a:alpha val="50000"/>
                    </a:srgbClr>
                  </a:outerShdw>
                </a:effectLst>
              </a:rPr>
              <a:t>CONCLUSIONES</a:t>
            </a:r>
            <a:endParaRPr lang="es-EC" sz="4400" b="1" dirty="0">
              <a:ln w="18000">
                <a:solidFill>
                  <a:schemeClr val="accent5">
                    <a:lumMod val="5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51471884"/>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01365124"/>
              </p:ext>
            </p:extLst>
          </p:nvPr>
        </p:nvGraphicFramePr>
        <p:xfrm>
          <a:off x="152400" y="1606352"/>
          <a:ext cx="9144000" cy="484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517576" y="221159"/>
            <a:ext cx="6559624" cy="769441"/>
          </a:xfrm>
          <a:prstGeom prst="rect">
            <a:avLst/>
          </a:prstGeom>
          <a:noFill/>
        </p:spPr>
        <p:txBody>
          <a:bodyPr wrap="square" rtlCol="0">
            <a:spAutoFit/>
          </a:bodyPr>
          <a:lstStyle/>
          <a:p>
            <a:pPr algn="ctr"/>
            <a:r>
              <a:rPr lang="es-EC" sz="4400" b="1" dirty="0" smtClean="0">
                <a:ln w="18000">
                  <a:solidFill>
                    <a:schemeClr val="accent5">
                      <a:lumMod val="50000"/>
                    </a:schemeClr>
                  </a:solidFill>
                  <a:prstDash val="solid"/>
                  <a:miter lim="800000"/>
                </a:ln>
                <a:noFill/>
                <a:effectLst>
                  <a:outerShdw blurRad="25500" dist="23000" dir="7020000" algn="tl">
                    <a:srgbClr val="000000">
                      <a:alpha val="50000"/>
                    </a:srgbClr>
                  </a:outerShdw>
                </a:effectLst>
              </a:rPr>
              <a:t>CONCLUSIONES</a:t>
            </a:r>
            <a:endParaRPr lang="es-EC" sz="4400" b="1" dirty="0">
              <a:ln w="18000">
                <a:solidFill>
                  <a:schemeClr val="accent5">
                    <a:lumMod val="5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33165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r="1851" b="12969"/>
          <a:stretch/>
        </p:blipFill>
        <p:spPr bwMode="auto">
          <a:xfrm>
            <a:off x="1305436" y="920015"/>
            <a:ext cx="6639409" cy="5966847"/>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1"/>
          <p:cNvSpPr txBox="1"/>
          <p:nvPr/>
        </p:nvSpPr>
        <p:spPr>
          <a:xfrm>
            <a:off x="1331640" y="230572"/>
            <a:ext cx="6624736" cy="646331"/>
          </a:xfrm>
          <a:prstGeom prst="rect">
            <a:avLst/>
          </a:prstGeom>
          <a:solidFill>
            <a:srgbClr val="0000FF"/>
          </a:solidFill>
        </p:spPr>
        <p:txBody>
          <a:bodyPr wrap="square" rtlCol="0">
            <a:spAutoFit/>
          </a:bodyPr>
          <a:lstStyle/>
          <a:p>
            <a:pPr algn="ctr"/>
            <a:r>
              <a:rPr lang="en-US" sz="3600" dirty="0" smtClean="0">
                <a:solidFill>
                  <a:schemeClr val="bg1"/>
                </a:solidFill>
              </a:rPr>
              <a:t>INTRODUCCION</a:t>
            </a:r>
            <a:endParaRPr lang="en-US" sz="3600" dirty="0">
              <a:solidFill>
                <a:schemeClr val="bg1"/>
              </a:solidFill>
            </a:endParaRPr>
          </a:p>
        </p:txBody>
      </p:sp>
      <p:sp>
        <p:nvSpPr>
          <p:cNvPr id="2" name="1 Elipse"/>
          <p:cNvSpPr/>
          <p:nvPr/>
        </p:nvSpPr>
        <p:spPr>
          <a:xfrm>
            <a:off x="4067944" y="918537"/>
            <a:ext cx="3456384" cy="1646367"/>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noFill/>
            </a:endParaRPr>
          </a:p>
        </p:txBody>
      </p:sp>
    </p:spTree>
    <p:extLst>
      <p:ext uri="{BB962C8B-B14F-4D97-AF65-F5344CB8AC3E}">
        <p14:creationId xmlns:p14="http://schemas.microsoft.com/office/powerpoint/2010/main" val="176517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edg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363538" y="3744925"/>
            <a:ext cx="8416925" cy="1470025"/>
          </a:xfrm>
        </p:spPr>
        <p:txBody>
          <a:bodyPr/>
          <a:lstStyle/>
          <a:p>
            <a:r>
              <a:rPr lang="es-ES" sz="5400" dirty="0" smtClean="0">
                <a:effectLst>
                  <a:glow rad="228600">
                    <a:schemeClr val="accent1">
                      <a:satMod val="175000"/>
                      <a:alpha val="40000"/>
                    </a:schemeClr>
                  </a:glow>
                </a:effectLst>
              </a:rPr>
              <a:t>Gracias por su atención</a:t>
            </a:r>
            <a:endParaRPr lang="es-ES" sz="5400" dirty="0">
              <a:effectLst>
                <a:glow rad="228600">
                  <a:schemeClr val="accent1">
                    <a:satMod val="175000"/>
                    <a:alpha val="40000"/>
                  </a:schemeClr>
                </a:glow>
              </a:effectLst>
            </a:endParaRPr>
          </a:p>
        </p:txBody>
      </p:sp>
      <p:sp>
        <p:nvSpPr>
          <p:cNvPr id="3" name="AutoShape 2"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63500" y="-5619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215900" y="-4095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QVEBQWFBUXFRQXFBAVFRcXFBcXFRQWFBcXHCYeFx0jGRUVHy8gJCcpLSwsFR4xNTAqNSYrLSkBCQoKDgwOGg8PGioeHBwpKS0sLSwyKSotKSwsLCkpLCksNS4sLCkpKSksLCwsKSwpKSwsKSwsKSwsKTAsKSkpKf/AABEIAHgAoAMBIgACEQEDEQH/xAAbAAABBQEBAAAAAAAAAAAAAAAFAAIDBAYBB//EAEIQAAECAwQFCAgFAwMFAAAAAAEAAgMEEQUSITEGQVGU0hMWIlRhcbGzJDJScnSBkcEUNJKh0RVCgjVDYiVTouHw/8QAGQEAAwEBAQAAAAAAAAAAAAAAAAEDAgQF/8QAJREAAgIBAwUAAgMAAAAAAAAAAAECEQMSEyEEFDFBUTKxM3GB/9oADAMBAAIRAxEAPwDRaPaPSrpOWJlpdxMtAJJl4BJJhMJJJbUkk1RDm1KdVlt2l+BP0aZ6DK/Cy/ksRK4vFk3bOZgrm1KdVlt2l+BLm1KdVlt2l+BFLqV1K2AL5tSnVZbdpfgS5tSnVZbdpfgRW4uXEWwBfNqU6rLbtL8CXNqU6rLbtL8CKXV24i2IFc2pTqstu0vwJc2pTqstu0vwIrcSENFsYK5tSnVZbdpfgS5tSnVZbdpfgRpksSpRJFaUZsKYA5tSnVZbdpfgS5tSvVZbdpfgWg/AFMdJlPTNBTAXNqV6rLbtL8CXNqU6rLbtL8CMOg0UZasXIOQXzalOqy27S/AlzalOqy27S/Ail1K6i2AL5tSnVZbdpfgQ/SHR6VbJzJEtLtIlo5BEvABBEJ5BBDaggiq0l1DdJR6DNfCzHkvTi3a5BE2jszDhyMpfNCZSWIwJw5Fg1IjDnYT3BrXVJyFCs4wehyHwMv5bVZsIekQ+8+BXsrpYOGr2Nvmg4+GnQ4NVZjw8VJLQ15qx80arkGC1IHt/+Lv4UsNzXtvMNRWlaEZLJrU6PM9H/wA3fZehn6WEIWjKdneTXYsVkMAvN2uWBKsCHih2lDaMh+8fBcmDCpzpj8KydlowSQA/EkAYO1/JWplzITbzzTYNZ7hrWbsizokR4LBUNcCSTQYGtO9WbcsyPUxYhDxtacGjUKHIJ9bFYFeNW/0K3V0Ka0lccIbQwbTi7+Ah77TinOI/9RHgp7LsZ8bH1WDNx8ANa0EGwYDBi0xDtcT4BeTDHnzrU3SMJSkZb8fE/wC5E/W/+VPBtyM3+8u7HUd4rSusqAf9po7rw+6oTeizSKwnEH2XYj5HMLT6bPDmMr/phokvA2V0hY7CI24faGLfnrCuvhVxGI1FC7K0cc555UFrWnEe0dg7O1EZy3IMM3Gguph0QA0U1CqtjlLRqzcfPppXVyG8mlcU8rMsjNJYcswcCF0wlXSmrXKHRXuobpM30Ga+FmfJejPJobpRD9Am/hZnyXpqPI0gQ38lIfAy/ltVqwPzMPvPgVWH5KQ+Bl/LarOj/wCZh958Cvfj/H/hl/ma2KxPgMUr2LrGLzVHktR5wtbo0PRv83fZZJbDRUej/wCbvsvR6hXAjDyXBDxQnSwdCH7zvAI9yeKCaYDoQ/ed4BcfTxqaKSXA7RadZyXJ1AcHE02g6xtRGbiN9RxxfVoGs1BGA+6z2j9jMjteX3hdIAodoRmV0ehw3h7S4kVpUjX8lXNCDbthG2ixDhhrQ1ooAKALharJhrnJrj0ejVFa4nNap+TUFoxDDgve3NraiuIzCccduhUTNYSKZYZ7FgZmWdDcWvFCP37RtCJc6I+1v6AtVJu5SExzwHEtBOAzOzYsdX0LmlbqjDSn4M7orJuLnPybdI7ySMu6ngtA6AqduWy6BdDWtJIJqa0FMMAEFOk8fa39ATw9MscFE3GFKjQzMJwaS2lcMwTmQNXegekcZzpKcBbdAk5rGhFSIbwKV/4kH6qLnPH2t/QFHaVrRI0lPB5BAkpkigAx5Nw+5VtpI1RTH5KQ+Bl/LarOj/5mH3nwKcyTJsuRiD+2Vlwe50FlD9fFUIEcsc1zcC01C9CHMKIS4kekFqVEIk9KoTm9M8m7WCCR8iFUtfSlpYWwauJFC6hAAOdNpXMsbuqLalRlVstER6Offd9ljUXsG3OQJa4EsJrhmDlXtXVki5RpEYNJm1uLPaZjoQ/ed4K+7SaBSt+vZddVZe27YMd4wutbW6NeOZKhjg9VlJyVBjQwdCJ7zfBErdjmHCvj+17D3i8Kj6IdoX6kT3m+CuaVflne83xCJK8g1+ARl4rXtDmmoIqCpLiwtk24+BgOkw5tPi06lppbSiA4YuLDscD4jBZliaCM0wpcVG3h6NE937hdNvQB/ut/dB7b0lhvhuhsBdeFL2QH3KIwd+BykqMwvQbHHo8P3Grz5ehWP+Xh+43wVs3gni8kM9YzY0Vrn4ta0i7jiSa4nYpH2JBLacm2nYKH65ps7bDYUVrX4Nc0m9sINMexSxLXghtTEbT3gT9BiuYuYy2LO5GKW1qKVaTsO1ErVDHWRNPDWtcZOZDiABWkJ4PgEOtq0eWilwwaBRtc6D/2r03/AKJNfDTflvTAJaIsDrMlGuFQZSXBB1jkWIZaeiz2kmF02+z/AHD+VZ0YnhDs+UqMPwUBwO0tgw+j34hE22uOjhSvrVPqm9dpliag/RKORxfBmST8mLfKPbgWOHe1wUsvZMWIeix3eRQfUrYm24YpUuFcRVpFQRWorqTf65DxqaDV2igJNNWatvv4T20UpPRNghkRDeeRmMm921Bp7R2LDOA5RvtNx+ozC1H9Yh1pX9uy935KWVn2vrdrhTVty8FNZpLk04Iwf4d3su/S7+FdktH40Q+qWN9p2H7ZlacWweibrQ1xwrEAcRW7WlKfKqkba7SMa6gSAS0EmgBNFt536RlY0PsyzmwGXW4k4udrJ+yknZRsVhY+tDswNRlRVDbLNVXGowpjQmlR9QuvtdoNKO2EUN4GoGI+ahqd2Ur0AJ3RSI3GHSIPo76HAoZEs+I31mPH+JW6iTYay+agAVxGPdTaqzraoypaQauDm1HRLW3s9dR4q0c79mHjXoxQl3ey79LlagWJGflDcO09EfutebZYDRxoant13fEJf1hmfSpjQ3XUNDQ3duJWnnfwW2gTI6IAYxnV/wCLcvmf4R90ZkJoBLYbchU0GGoKrFtdjfWvNzwLSDhSufeorZk+Xg9HEijm9uGXzBUXNyfJRJLwVbZkPxJDoL2OuihFdpqEKboxHJ9UDtvNVazbRfAeSB2OacK01HYUbfpi2mEM3u1wp+2KYwFaVnmC8NJDjdBNMsdSIzn+izXw035b0NiPfMRa+s9xyH7dwCO6Ry/J2VMszpJzFTtPIvJ/dJsCLRoNNnyV4XqS0s4dhEFmKJGEyruiOk4OOeJGAP8A9tQvRV3oEp8JLeSxE7wXG58mLOxGNIaKeqKChcKClKVHcmGXZh0adoc4HIDE1rqCRmhtXWxwcijWxWcMsyvq/K86mVK0rsUsrDa0mgzpiSTlWgx703lFwxaZ4I3B2N/CtzoaVrdvvu51yyzxXHSjDqpi3C88ZdmRXOXapGxq5FG4xWMErD2bKdJ/RxBFMcMQu/h2bP8AK86tag1rnnT6J99K+jcY7HPhNuAFoLRjTEjvxzz1qMy8PHoAd2AyOodhI+adyijMdu0I3GKzr5ZhJ6OeYvOAONcQM8U58JhaBdwFaCpwqmiaG1OEcHWjcYahjpdmw1x6V99TlgTWuoYK7DiUA1AAKtfUcw4kUGtG4FnJ2BBimrm1PtAlpP0zVf8Ao8v7J/W5PgQscforBpsCe6x6jsiIUPBjQ0nXmT3kqnpdErZ838JM+S9cjNoVW0kiVs6a+EmfJiI3LYWR6MxKSEr8LLeSxWnxCc0N0dd6DKfCy/ksRALlcuSbYgkpQ5ccapaxCbMEDaoy6q5VPhp6wGpAqW+o4gRrAsQo1QuxItAq8Mpz3YJah2Mc8nNcATmtT7yNYiO6di4pb6484I1gcZHI7VYERUlO12CHIdjo78lFdKfeXb6WoLIi6qqaRO/6fNfCzPkvVuJmqGkbvQJr4WZ8l6alyCYL0f0ilhJywdMy7SJaACDMQAQRCYCCC6oIIyRAaSynWpbeZfjSSXQ+mV+Teg7zmlOtS28y/GlznlOtS28y/Gkkl2y+j2xvOSU61LbzL8a6NJpTrUtvMvxrqSO2X0W2LnPKdalt5l+NcOk0p1qW3mX40kkdsvo9sQ0mlOtS28y/Gu85pTrUtvMvxpJI7ZfQ2xc5pTrUtvMvxpc55TrUtvMvxpJI7ZfQ2xc55TrUtvMvxpHSaU61LbzL8aSSO2X0NsbzklOtS28y/Gnc5pTrUtvMvxpJI7ZfRbZznNKdalt5l+NLnPKdalt5l+NdST7ZfQ0Decsr1qW3mX41R0h0ilnScy1szLuJlo4AExAJJMJ4AADqkknJJJC6ZX5DQf/Z"/>
          <p:cNvSpPr>
            <a:spLocks noChangeAspect="1" noChangeArrowheads="1"/>
          </p:cNvSpPr>
          <p:nvPr/>
        </p:nvSpPr>
        <p:spPr bwMode="auto">
          <a:xfrm>
            <a:off x="368300" y="-2571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2326" y="993264"/>
            <a:ext cx="2965048" cy="26517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LeftDown"/>
            <a:lightRig rig="soft" dir="t"/>
          </a:scene3d>
          <a:sp3d contourW="12700" prstMaterial="matte">
            <a:bevelT w="63500" h="50800"/>
            <a:contourClr>
              <a:srgbClr val="C0C0C0"/>
            </a:contourClr>
          </a:sp3d>
          <a:extLst/>
        </p:spPr>
      </p:pic>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2533" y="959946"/>
            <a:ext cx="2965048" cy="26517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isometricRightUp"/>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732908529"/>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899592" y="1505297"/>
            <a:ext cx="7294240" cy="4598978"/>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Lst>
        </p:spPr>
      </p:pic>
      <p:sp>
        <p:nvSpPr>
          <p:cNvPr id="3" name="TextBox 1"/>
          <p:cNvSpPr txBox="1"/>
          <p:nvPr/>
        </p:nvSpPr>
        <p:spPr>
          <a:xfrm>
            <a:off x="1331640" y="230572"/>
            <a:ext cx="6624736" cy="646331"/>
          </a:xfrm>
          <a:prstGeom prst="rect">
            <a:avLst/>
          </a:prstGeom>
          <a:solidFill>
            <a:srgbClr val="0000FF"/>
          </a:solidFill>
        </p:spPr>
        <p:txBody>
          <a:bodyPr wrap="square" rtlCol="0">
            <a:spAutoFit/>
          </a:bodyPr>
          <a:lstStyle/>
          <a:p>
            <a:pPr algn="ctr"/>
            <a:r>
              <a:rPr lang="en-US" sz="3600" dirty="0" smtClean="0">
                <a:solidFill>
                  <a:schemeClr val="bg1"/>
                </a:solidFill>
              </a:rPr>
              <a:t>INTRODUCCION</a:t>
            </a:r>
            <a:endParaRPr lang="en-US" sz="3600" dirty="0">
              <a:solidFill>
                <a:schemeClr val="bg1"/>
              </a:solidFill>
            </a:endParaRPr>
          </a:p>
        </p:txBody>
      </p:sp>
    </p:spTree>
    <p:extLst>
      <p:ext uri="{BB962C8B-B14F-4D97-AF65-F5344CB8AC3E}">
        <p14:creationId xmlns:p14="http://schemas.microsoft.com/office/powerpoint/2010/main" val="42293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edge">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331640" y="230572"/>
            <a:ext cx="6624736" cy="646331"/>
          </a:xfrm>
          <a:prstGeom prst="rect">
            <a:avLst/>
          </a:prstGeom>
          <a:solidFill>
            <a:srgbClr val="0000FF"/>
          </a:solidFill>
        </p:spPr>
        <p:txBody>
          <a:bodyPr wrap="square" rtlCol="0">
            <a:spAutoFit/>
          </a:bodyPr>
          <a:lstStyle/>
          <a:p>
            <a:pPr algn="ctr"/>
            <a:r>
              <a:rPr lang="en-US" sz="3600" dirty="0" smtClean="0">
                <a:solidFill>
                  <a:schemeClr val="bg1"/>
                </a:solidFill>
              </a:rPr>
              <a:t>INTRODUCCION</a:t>
            </a:r>
            <a:endParaRPr lang="en-US" sz="3600" dirty="0">
              <a:solidFill>
                <a:schemeClr val="bg1"/>
              </a:solidFill>
            </a:endParaRPr>
          </a:p>
        </p:txBody>
      </p:sp>
      <p:pic>
        <p:nvPicPr>
          <p:cNvPr id="7171"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046432" y="1412776"/>
            <a:ext cx="7195152"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09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wedge">
                                      <p:cBhvr>
                                        <p:cTn id="10"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3528" y="611872"/>
            <a:ext cx="4079545" cy="728896"/>
          </a:xfrm>
        </p:spPr>
        <p:txBody>
          <a:bodyPr anchor="t"/>
          <a:lstStyle/>
          <a:p>
            <a:r>
              <a:rPr lang="en-US" sz="4000" dirty="0" smtClean="0">
                <a:effectLst>
                  <a:glow rad="228600">
                    <a:schemeClr val="accent1">
                      <a:satMod val="175000"/>
                      <a:alpha val="40000"/>
                    </a:schemeClr>
                  </a:glow>
                </a:effectLst>
              </a:rPr>
              <a:t>SUMARIO</a:t>
            </a:r>
            <a:endParaRPr lang="en-US" sz="4000" dirty="0">
              <a:effectLst>
                <a:glow rad="228600">
                  <a:schemeClr val="accent1">
                    <a:satMod val="175000"/>
                    <a:alpha val="40000"/>
                  </a:schemeClr>
                </a:glow>
              </a:effectLst>
            </a:endParaRPr>
          </a:p>
        </p:txBody>
      </p:sp>
      <p:sp>
        <p:nvSpPr>
          <p:cNvPr id="5" name="4 Subtítulo"/>
          <p:cNvSpPr>
            <a:spLocks noGrp="1"/>
          </p:cNvSpPr>
          <p:nvPr>
            <p:ph type="body" sz="half" idx="2"/>
          </p:nvPr>
        </p:nvSpPr>
        <p:spPr>
          <a:xfrm>
            <a:off x="214282" y="1787856"/>
            <a:ext cx="4717758" cy="4665480"/>
          </a:xfrm>
        </p:spPr>
        <p:txBody>
          <a:bodyPr>
            <a:normAutofit fontScale="92500" lnSpcReduction="20000"/>
          </a:bodyPr>
          <a:lstStyle/>
          <a:p>
            <a:pPr marL="457200" indent="-457200" algn="l">
              <a:buFont typeface="Arial" pitchFamily="34" charset="0"/>
              <a:buChar char="•"/>
            </a:pPr>
            <a:r>
              <a:rPr lang="es-ES" sz="2800" b="1" dirty="0" smtClean="0"/>
              <a:t>MARCO TEORICO</a:t>
            </a:r>
            <a:endParaRPr lang="en-US" sz="2000" b="1" dirty="0" smtClean="0"/>
          </a:p>
          <a:p>
            <a:pPr marL="914400" lvl="1" indent="-457200">
              <a:lnSpc>
                <a:spcPct val="120000"/>
              </a:lnSpc>
              <a:buFont typeface="Arial" pitchFamily="34" charset="0"/>
              <a:buChar char="•"/>
            </a:pPr>
            <a:r>
              <a:rPr lang="es-ES" sz="2000" b="1" dirty="0"/>
              <a:t>Fuerza Aérea Ecuatoriana en ambientes ruidosos</a:t>
            </a:r>
          </a:p>
          <a:p>
            <a:pPr marL="914400" lvl="1" indent="-457200">
              <a:lnSpc>
                <a:spcPct val="120000"/>
              </a:lnSpc>
              <a:buFont typeface="Arial" pitchFamily="34" charset="0"/>
              <a:buChar char="•"/>
            </a:pPr>
            <a:r>
              <a:rPr lang="es-EC" sz="2000" b="1" dirty="0" smtClean="0"/>
              <a:t>Filtrado Adaptativo</a:t>
            </a:r>
            <a:endParaRPr lang="en-US" sz="2000" dirty="0"/>
          </a:p>
          <a:p>
            <a:pPr marL="914400" lvl="1" indent="-457200">
              <a:lnSpc>
                <a:spcPct val="120000"/>
              </a:lnSpc>
              <a:buFont typeface="Arial" pitchFamily="34" charset="0"/>
              <a:buChar char="•"/>
            </a:pPr>
            <a:r>
              <a:rPr lang="es-ES" sz="2000" b="1" dirty="0" smtClean="0"/>
              <a:t>Filtrado adaptativo en </a:t>
            </a:r>
            <a:r>
              <a:rPr lang="es-ES" sz="2000" b="1" dirty="0" err="1" smtClean="0"/>
              <a:t>subbandas</a:t>
            </a:r>
            <a:endParaRPr lang="es-ES" sz="2000" b="1" dirty="0" smtClean="0"/>
          </a:p>
          <a:p>
            <a:pPr marL="342900" indent="-342900" algn="l">
              <a:buFont typeface="Arial" pitchFamily="34" charset="0"/>
              <a:buChar char="•"/>
            </a:pPr>
            <a:r>
              <a:rPr lang="es-ES" sz="2800" b="1" dirty="0" smtClean="0"/>
              <a:t>MATERIALES Y METODO</a:t>
            </a:r>
          </a:p>
          <a:p>
            <a:pPr marL="342900" indent="-342900" algn="l">
              <a:buFont typeface="Arial" pitchFamily="34" charset="0"/>
              <a:buChar char="•"/>
            </a:pPr>
            <a:r>
              <a:rPr lang="es-ES" sz="2800" b="1" dirty="0" smtClean="0"/>
              <a:t>PRUEBAS Y </a:t>
            </a:r>
            <a:r>
              <a:rPr lang="es-ES" sz="2800" b="1" dirty="0" smtClean="0"/>
              <a:t>RESULTADOS</a:t>
            </a:r>
          </a:p>
          <a:p>
            <a:pPr marL="342900" indent="-342900" algn="l">
              <a:buFont typeface="Arial" pitchFamily="34" charset="0"/>
              <a:buChar char="•"/>
            </a:pPr>
            <a:r>
              <a:rPr lang="es-ES" sz="2800" b="1" dirty="0"/>
              <a:t>CONCLUSIONES Y RECOMENDACIONES</a:t>
            </a:r>
          </a:p>
          <a:p>
            <a:pPr marL="342900" indent="-342900" algn="l">
              <a:buFont typeface="Arial" pitchFamily="34" charset="0"/>
              <a:buChar char="•"/>
            </a:pPr>
            <a:endParaRPr lang="es-ES" sz="2800" b="1" dirty="0" smtClean="0"/>
          </a:p>
          <a:p>
            <a:pPr marL="342900" indent="-342900" algn="l">
              <a:buFont typeface="Arial" pitchFamily="34" charset="0"/>
              <a:buChar char="•"/>
            </a:pPr>
            <a:endParaRPr lang="es-ES" sz="2800" b="1"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20072" y="1344244"/>
            <a:ext cx="3582214" cy="43170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056586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5">
                                            <p:txEl>
                                              <p:pRg st="0" end="0"/>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5">
                                            <p:txEl>
                                              <p:pRg st="1" end="1"/>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5">
                                            <p:txEl>
                                              <p:pRg st="2" end="2"/>
                                            </p:txEl>
                                          </p:spTgt>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strVal val="#ppt_w*0.05"/>
                                          </p:val>
                                        </p:tav>
                                        <p:tav tm="100000">
                                          <p:val>
                                            <p:strVal val="#ppt_w"/>
                                          </p:val>
                                        </p:tav>
                                      </p:tavLst>
                                    </p:anim>
                                    <p:anim calcmode="lin" valueType="num">
                                      <p:cBhvr>
                                        <p:cTn id="36" dur="5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37" dur="5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38" dur="5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39" dur="500"/>
                                        <p:tgtEl>
                                          <p:spTgt spid="5">
                                            <p:txEl>
                                              <p:pRg st="3" end="3"/>
                                            </p:txEl>
                                          </p:spTgt>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strVal val="#ppt_w*0.05"/>
                                          </p:val>
                                        </p:tav>
                                        <p:tav tm="100000">
                                          <p:val>
                                            <p:strVal val="#ppt_w"/>
                                          </p:val>
                                        </p:tav>
                                      </p:tavLst>
                                    </p:anim>
                                    <p:anim calcmode="lin" valueType="num">
                                      <p:cBhvr>
                                        <p:cTn id="43" dur="5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44" dur="5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45" dur="500" fill="hold"/>
                                        <p:tgtEl>
                                          <p:spTgt spid="5">
                                            <p:txEl>
                                              <p:pRg st="4" end="4"/>
                                            </p:txEl>
                                          </p:spTgt>
                                        </p:tgtEl>
                                        <p:attrNameLst>
                                          <p:attrName>ppt_y</p:attrName>
                                        </p:attrNameLst>
                                      </p:cBhvr>
                                      <p:tavLst>
                                        <p:tav tm="0">
                                          <p:val>
                                            <p:strVal val="#ppt_y"/>
                                          </p:val>
                                        </p:tav>
                                        <p:tav tm="100000">
                                          <p:val>
                                            <p:strVal val="#ppt_y"/>
                                          </p:val>
                                        </p:tav>
                                      </p:tavLst>
                                    </p:anim>
                                    <p:animEffect transition="in" filter="fade">
                                      <p:cBhvr>
                                        <p:cTn id="46" dur="500"/>
                                        <p:tgtEl>
                                          <p:spTgt spid="5">
                                            <p:txEl>
                                              <p:pRg st="4" end="4"/>
                                            </p:txEl>
                                          </p:spTgt>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strVal val="#ppt_w*0.05"/>
                                          </p:val>
                                        </p:tav>
                                        <p:tav tm="100000">
                                          <p:val>
                                            <p:strVal val="#ppt_w"/>
                                          </p:val>
                                        </p:tav>
                                      </p:tavLst>
                                    </p:anim>
                                    <p:anim calcmode="lin" valueType="num">
                                      <p:cBhvr>
                                        <p:cTn id="50" dur="5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51" dur="5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52" dur="500" fill="hold"/>
                                        <p:tgtEl>
                                          <p:spTgt spid="5">
                                            <p:txEl>
                                              <p:pRg st="5" end="5"/>
                                            </p:txEl>
                                          </p:spTgt>
                                        </p:tgtEl>
                                        <p:attrNameLst>
                                          <p:attrName>ppt_y</p:attrName>
                                        </p:attrNameLst>
                                      </p:cBhvr>
                                      <p:tavLst>
                                        <p:tav tm="0">
                                          <p:val>
                                            <p:strVal val="#ppt_y"/>
                                          </p:val>
                                        </p:tav>
                                        <p:tav tm="100000">
                                          <p:val>
                                            <p:strVal val="#ppt_y"/>
                                          </p:val>
                                        </p:tav>
                                      </p:tavLst>
                                    </p:anim>
                                    <p:animEffect transition="in" filter="fade">
                                      <p:cBhvr>
                                        <p:cTn id="53" dur="500"/>
                                        <p:tgtEl>
                                          <p:spTgt spid="5">
                                            <p:txEl>
                                              <p:pRg st="5" end="5"/>
                                            </p:txEl>
                                          </p:spTgt>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p:cTn id="56" dur="500" fill="hold"/>
                                        <p:tgtEl>
                                          <p:spTgt spid="5">
                                            <p:txEl>
                                              <p:pRg st="6" end="6"/>
                                            </p:txEl>
                                          </p:spTgt>
                                        </p:tgtEl>
                                        <p:attrNameLst>
                                          <p:attrName>ppt_w</p:attrName>
                                        </p:attrNameLst>
                                      </p:cBhvr>
                                      <p:tavLst>
                                        <p:tav tm="0">
                                          <p:val>
                                            <p:strVal val="#ppt_w*0.05"/>
                                          </p:val>
                                        </p:tav>
                                        <p:tav tm="100000">
                                          <p:val>
                                            <p:strVal val="#ppt_w"/>
                                          </p:val>
                                        </p:tav>
                                      </p:tavLst>
                                    </p:anim>
                                    <p:anim calcmode="lin" valueType="num">
                                      <p:cBhvr>
                                        <p:cTn id="57" dur="5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58" dur="5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59" dur="500" fill="hold"/>
                                        <p:tgtEl>
                                          <p:spTgt spid="5">
                                            <p:txEl>
                                              <p:pRg st="6" end="6"/>
                                            </p:txEl>
                                          </p:spTgt>
                                        </p:tgtEl>
                                        <p:attrNameLst>
                                          <p:attrName>ppt_y</p:attrName>
                                        </p:attrNameLst>
                                      </p:cBhvr>
                                      <p:tavLst>
                                        <p:tav tm="0">
                                          <p:val>
                                            <p:strVal val="#ppt_y"/>
                                          </p:val>
                                        </p:tav>
                                        <p:tav tm="100000">
                                          <p:val>
                                            <p:strVal val="#ppt_y"/>
                                          </p:val>
                                        </p:tav>
                                      </p:tavLst>
                                    </p:anim>
                                    <p:animEffect transition="in" filter="fade">
                                      <p:cBhvr>
                                        <p:cTn id="6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363538" y="4149080"/>
            <a:ext cx="8416925" cy="1065870"/>
          </a:xfrm>
        </p:spPr>
        <p:txBody>
          <a:bodyPr/>
          <a:lstStyle/>
          <a:p>
            <a:r>
              <a:rPr lang="es-ES" sz="5400" dirty="0" smtClean="0">
                <a:effectLst>
                  <a:glow rad="228600">
                    <a:schemeClr val="accent1">
                      <a:satMod val="175000"/>
                      <a:alpha val="40000"/>
                    </a:schemeClr>
                  </a:glow>
                </a:effectLst>
              </a:rPr>
              <a:t>MARCO TEORICO</a:t>
            </a:r>
            <a:endParaRPr lang="es-ES" sz="5400" dirty="0">
              <a:effectLst>
                <a:glow rad="228600">
                  <a:schemeClr val="accent1">
                    <a:satMod val="175000"/>
                    <a:alpha val="40000"/>
                  </a:schemeClr>
                </a:glow>
              </a:effectLst>
            </a:endParaRPr>
          </a:p>
        </p:txBody>
      </p:sp>
      <p:pic>
        <p:nvPicPr>
          <p:cNvPr id="9" name="8 Marcador de posición de imagen"/>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b="31348"/>
          <a:stretch/>
        </p:blipFill>
        <p:spPr>
          <a:xfrm>
            <a:off x="994839" y="1196752"/>
            <a:ext cx="7137910" cy="19475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32361064"/>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423203850"/>
              </p:ext>
            </p:extLst>
          </p:nvPr>
        </p:nvGraphicFramePr>
        <p:xfrm>
          <a:off x="179512" y="16607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117" y="1851689"/>
            <a:ext cx="1765595" cy="1393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Elipse"/>
          <p:cNvSpPr/>
          <p:nvPr/>
        </p:nvSpPr>
        <p:spPr>
          <a:xfrm>
            <a:off x="6361050" y="1660745"/>
            <a:ext cx="2448297" cy="15841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400" b="1" dirty="0" smtClean="0"/>
              <a:t>REDUCIR EL RUIDO</a:t>
            </a:r>
            <a:endParaRPr lang="es-EC" sz="2400" b="1" dirty="0"/>
          </a:p>
        </p:txBody>
      </p:sp>
      <p:pic>
        <p:nvPicPr>
          <p:cNvPr id="11" name="10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3839" y="4757089"/>
            <a:ext cx="2619375" cy="1743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11 Flecha arriba"/>
          <p:cNvSpPr/>
          <p:nvPr/>
        </p:nvSpPr>
        <p:spPr>
          <a:xfrm rot="10800000">
            <a:off x="7117147" y="3577153"/>
            <a:ext cx="936104" cy="939024"/>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3" name="12 Rectángulo"/>
          <p:cNvSpPr/>
          <p:nvPr/>
        </p:nvSpPr>
        <p:spPr>
          <a:xfrm>
            <a:off x="-22773" y="32267"/>
            <a:ext cx="9144000" cy="144655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s-E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rPr>
              <a:t>FUERZA AEREA EN AMBIENTES RUIDOSOS</a:t>
            </a:r>
            <a:endParaRPr lang="es-E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117517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5816</TotalTime>
  <Words>1206</Words>
  <Application>Microsoft Office PowerPoint</Application>
  <PresentationFormat>Presentación en pantalla (4:3)</PresentationFormat>
  <Paragraphs>187</Paragraphs>
  <Slides>40</Slides>
  <Notes>37</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Breeze</vt:lpstr>
      <vt:lpstr>PROYECTO DE GRADO</vt:lpstr>
      <vt:lpstr>Presentación de PowerPoint</vt:lpstr>
      <vt:lpstr>Presentación de PowerPoint</vt:lpstr>
      <vt:lpstr>Presentación de PowerPoint</vt:lpstr>
      <vt:lpstr>Presentación de PowerPoint</vt:lpstr>
      <vt:lpstr>Presentación de PowerPoint</vt:lpstr>
      <vt:lpstr>SUMARIO</vt:lpstr>
      <vt:lpstr>MARCO TEORICO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Y RESULTADOS</vt:lpstr>
      <vt:lpstr>Presentación de PowerPoint</vt:lpstr>
      <vt:lpstr>Presentación de PowerPoint</vt:lpstr>
      <vt:lpstr>Presentación de PowerPoint</vt:lpstr>
      <vt:lpstr>Presentación de PowerPoint</vt:lpstr>
      <vt:lpstr>Diseño de filtros adaptativos en subbandas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lpstr>Presentación de PowerPoint</vt:lpstr>
      <vt:lpstr>Gracias por su atención</vt:lpstr>
    </vt:vector>
  </TitlesOfParts>
  <Company>trespupilasfilms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LIDERAZGO</dc:title>
  <dc:creator>Christian Velasco Alvarado</dc:creator>
  <cp:lastModifiedBy>Owner</cp:lastModifiedBy>
  <cp:revision>445</cp:revision>
  <dcterms:created xsi:type="dcterms:W3CDTF">2011-05-31T12:17:50Z</dcterms:created>
  <dcterms:modified xsi:type="dcterms:W3CDTF">2014-07-25T01:18:18Z</dcterms:modified>
</cp:coreProperties>
</file>