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sldIdLst>
    <p:sldId id="256" r:id="rId2"/>
    <p:sldId id="260" r:id="rId3"/>
    <p:sldId id="257" r:id="rId4"/>
    <p:sldId id="258" r:id="rId5"/>
    <p:sldId id="268" r:id="rId6"/>
    <p:sldId id="259" r:id="rId7"/>
    <p:sldId id="261" r:id="rId8"/>
    <p:sldId id="262" r:id="rId9"/>
    <p:sldId id="263" r:id="rId10"/>
    <p:sldId id="267" r:id="rId11"/>
    <p:sldId id="264" r:id="rId12"/>
    <p:sldId id="265" r:id="rId13"/>
    <p:sldId id="269" r:id="rId14"/>
    <p:sldId id="271" r:id="rId15"/>
    <p:sldId id="272" r:id="rId16"/>
    <p:sldId id="279" r:id="rId17"/>
    <p:sldId id="273" r:id="rId18"/>
    <p:sldId id="278" r:id="rId19"/>
    <p:sldId id="277" r:id="rId20"/>
    <p:sldId id="276" r:id="rId21"/>
    <p:sldId id="275" r:id="rId22"/>
    <p:sldId id="274" r:id="rId23"/>
    <p:sldId id="280" r:id="rId24"/>
    <p:sldId id="282"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307" r:id="rId38"/>
    <p:sldId id="294" r:id="rId39"/>
    <p:sldId id="295" r:id="rId40"/>
    <p:sldId id="308" r:id="rId41"/>
    <p:sldId id="296" r:id="rId42"/>
    <p:sldId id="297" r:id="rId43"/>
    <p:sldId id="298" r:id="rId44"/>
    <p:sldId id="299" r:id="rId45"/>
    <p:sldId id="300" r:id="rId46"/>
    <p:sldId id="301" r:id="rId47"/>
    <p:sldId id="302" r:id="rId48"/>
    <p:sldId id="303" r:id="rId49"/>
    <p:sldId id="304" r:id="rId50"/>
    <p:sldId id="305" r:id="rId51"/>
    <p:sldId id="306" r:id="rId52"/>
    <p:sldId id="312" r:id="rId53"/>
    <p:sldId id="311" r:id="rId54"/>
    <p:sldId id="310" r:id="rId55"/>
    <p:sldId id="313" r:id="rId56"/>
    <p:sldId id="314" r:id="rId57"/>
    <p:sldId id="315" r:id="rId58"/>
    <p:sldId id="316" r:id="rId59"/>
    <p:sldId id="319" r:id="rId60"/>
    <p:sldId id="320" r:id="rId61"/>
    <p:sldId id="321" r:id="rId62"/>
    <p:sldId id="323" r:id="rId63"/>
    <p:sldId id="322" r:id="rId64"/>
    <p:sldId id="324" r:id="rId65"/>
    <p:sldId id="326" r:id="rId66"/>
    <p:sldId id="325"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6" r:id="rId86"/>
    <p:sldId id="345" r:id="rId87"/>
    <p:sldId id="347" r:id="rId88"/>
    <p:sldId id="348" r:id="rId8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avezl\Desktop\tabla%20de%20serve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esi\Desktop\tesis\Info%20Financiera%20final%20febrero%20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esi\Desktop\tesis\Info%20Financiera%20final%20febrero%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pivotSource>
    <c:name>[tabla de servers.xlsx]Hoja4!Tabla dinámica1</c:name>
    <c:fmtId val="2"/>
  </c:pivotSource>
  <c:chart>
    <c:title>
      <c:tx>
        <c:rich>
          <a:bodyPr/>
          <a:lstStyle/>
          <a:p>
            <a:pPr>
              <a:defRPr/>
            </a:pPr>
            <a:r>
              <a:rPr lang="es-EC"/>
              <a:t>Porcentaje SW utilizado</a:t>
            </a:r>
          </a:p>
        </c:rich>
      </c:tx>
      <c:layout/>
      <c:overlay val="0"/>
    </c:title>
    <c:autoTitleDeleted val="0"/>
    <c:pivotFmts>
      <c:pivotFmt>
        <c:idx val="0"/>
        <c:dLbl>
          <c:idx val="0"/>
          <c:showLegendKey val="0"/>
          <c:showVal val="0"/>
          <c:showCatName val="0"/>
          <c:showSerName val="0"/>
          <c:showPercent val="1"/>
          <c:showBubbleSize val="0"/>
        </c:dLbl>
      </c:pivotFmt>
      <c:pivotFmt>
        <c:idx val="1"/>
      </c:pivotFmt>
      <c:pivotFmt>
        <c:idx val="2"/>
        <c:marker>
          <c:symbol val="none"/>
        </c:marker>
        <c:dLbl>
          <c:idx val="0"/>
          <c:spPr/>
          <c:txPr>
            <a:bodyPr/>
            <a:lstStyle/>
            <a:p>
              <a:pPr>
                <a:defRPr/>
              </a:pPr>
              <a:endParaRPr lang="es-EC"/>
            </a:p>
          </c:txPr>
          <c:showLegendKey val="0"/>
          <c:showVal val="0"/>
          <c:showCatName val="0"/>
          <c:showSerName val="0"/>
          <c:showPercent val="1"/>
          <c:showBubbleSize val="0"/>
        </c:dLbl>
      </c:pivotFmt>
    </c:pivotFmts>
    <c:plotArea>
      <c:layout/>
      <c:doughnutChart>
        <c:varyColors val="1"/>
        <c:ser>
          <c:idx val="0"/>
          <c:order val="0"/>
          <c:tx>
            <c:strRef>
              <c:f>Hoja4!$B$3</c:f>
              <c:strCache>
                <c:ptCount val="1"/>
                <c:pt idx="0">
                  <c:v>Total</c:v>
                </c:pt>
              </c:strCache>
            </c:strRef>
          </c:tx>
          <c:explosion val="25"/>
          <c:dPt>
            <c:idx val="1"/>
            <c:bubble3D val="0"/>
            <c:spPr>
              <a:solidFill>
                <a:srgbClr val="FFFF00"/>
              </a:solidFill>
            </c:spPr>
          </c:dPt>
          <c:dLbls>
            <c:txPr>
              <a:bodyPr/>
              <a:lstStyle/>
              <a:p>
                <a:pPr>
                  <a:defRPr sz="2400"/>
                </a:pPr>
                <a:endParaRPr lang="es-EC"/>
              </a:p>
            </c:txPr>
            <c:showLegendKey val="0"/>
            <c:showVal val="0"/>
            <c:showCatName val="0"/>
            <c:showSerName val="0"/>
            <c:showPercent val="1"/>
            <c:showBubbleSize val="0"/>
            <c:showLeaderLines val="1"/>
          </c:dLbls>
          <c:cat>
            <c:strRef>
              <c:f>Hoja4!$A$4:$A$9</c:f>
              <c:strCache>
                <c:ptCount val="5"/>
                <c:pt idx="0">
                  <c:v>IBMOS400</c:v>
                </c:pt>
                <c:pt idx="1">
                  <c:v>Linux</c:v>
                </c:pt>
                <c:pt idx="2">
                  <c:v>Vmware ESX</c:v>
                </c:pt>
                <c:pt idx="3">
                  <c:v>Windows Server 2000</c:v>
                </c:pt>
                <c:pt idx="4">
                  <c:v>Windows Server 2003 Enterprise R2</c:v>
                </c:pt>
              </c:strCache>
            </c:strRef>
          </c:cat>
          <c:val>
            <c:numRef>
              <c:f>Hoja4!$B$4:$B$9</c:f>
              <c:numCache>
                <c:formatCode>General</c:formatCode>
                <c:ptCount val="5"/>
                <c:pt idx="0">
                  <c:v>2</c:v>
                </c:pt>
                <c:pt idx="1">
                  <c:v>9</c:v>
                </c:pt>
                <c:pt idx="2">
                  <c:v>7</c:v>
                </c:pt>
                <c:pt idx="3">
                  <c:v>1</c:v>
                </c:pt>
                <c:pt idx="4">
                  <c:v>47</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txPr>
        <a:bodyPr/>
        <a:lstStyle/>
        <a:p>
          <a:pPr>
            <a:defRPr sz="16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trendlineType val="power"/>
            <c:dispRSqr val="1"/>
            <c:dispEq val="1"/>
            <c:trendlineLbl>
              <c:layout/>
              <c:numFmt formatCode="General" sourceLinked="0"/>
              <c:txPr>
                <a:bodyPr/>
                <a:lstStyle/>
                <a:p>
                  <a:pPr>
                    <a:defRPr sz="1800"/>
                  </a:pPr>
                  <a:endParaRPr lang="es-EC"/>
                </a:p>
              </c:txPr>
            </c:trendlineLbl>
          </c:trendline>
          <c:val>
            <c:numRef>
              <c:f>INGRESOS!$C$37:$C$42</c:f>
              <c:numCache>
                <c:formatCode>_("$"* #,##0.00_);_("$"* \(#,##0.00\);_("$"* "-"??_);_(@_)</c:formatCode>
                <c:ptCount val="6"/>
                <c:pt idx="0">
                  <c:v>9606929.1999999993</c:v>
                </c:pt>
                <c:pt idx="1">
                  <c:v>14646766.9</c:v>
                </c:pt>
                <c:pt idx="2">
                  <c:v>17560063</c:v>
                </c:pt>
                <c:pt idx="3">
                  <c:v>24426737.620000001</c:v>
                </c:pt>
                <c:pt idx="4">
                  <c:v>31951148.500096537</c:v>
                </c:pt>
                <c:pt idx="5">
                  <c:v>33718909.600000001</c:v>
                </c:pt>
              </c:numCache>
            </c:numRef>
          </c:val>
          <c:smooth val="0"/>
        </c:ser>
        <c:dLbls>
          <c:showLegendKey val="0"/>
          <c:showVal val="0"/>
          <c:showCatName val="0"/>
          <c:showSerName val="0"/>
          <c:showPercent val="0"/>
          <c:showBubbleSize val="0"/>
        </c:dLbls>
        <c:marker val="1"/>
        <c:smooth val="0"/>
        <c:axId val="90833664"/>
        <c:axId val="90835200"/>
      </c:lineChart>
      <c:catAx>
        <c:axId val="90833664"/>
        <c:scaling>
          <c:orientation val="minMax"/>
        </c:scaling>
        <c:delete val="0"/>
        <c:axPos val="b"/>
        <c:majorTickMark val="out"/>
        <c:minorTickMark val="none"/>
        <c:tickLblPos val="nextTo"/>
        <c:crossAx val="90835200"/>
        <c:crosses val="autoZero"/>
        <c:auto val="1"/>
        <c:lblAlgn val="ctr"/>
        <c:lblOffset val="100"/>
        <c:noMultiLvlLbl val="0"/>
      </c:catAx>
      <c:valAx>
        <c:axId val="90835200"/>
        <c:scaling>
          <c:orientation val="minMax"/>
        </c:scaling>
        <c:delete val="0"/>
        <c:axPos val="l"/>
        <c:majorGridlines/>
        <c:numFmt formatCode="_(&quot;$&quot;* #,##0.00_);_(&quot;$&quot;* \(#,##0.00\);_(&quot;$&quot;* &quot;-&quot;??_);_(@_)" sourceLinked="1"/>
        <c:majorTickMark val="out"/>
        <c:minorTickMark val="none"/>
        <c:tickLblPos val="nextTo"/>
        <c:crossAx val="90833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trendlineType val="linear"/>
            <c:dispRSqr val="1"/>
            <c:dispEq val="1"/>
            <c:trendlineLbl>
              <c:layout>
                <c:manualLayout>
                  <c:x val="-8.5409886264217E-2"/>
                  <c:y val="-1.6051691455234763E-2"/>
                </c:manualLayout>
              </c:layout>
              <c:numFmt formatCode="General" sourceLinked="0"/>
              <c:txPr>
                <a:bodyPr/>
                <a:lstStyle/>
                <a:p>
                  <a:pPr>
                    <a:defRPr sz="1600"/>
                  </a:pPr>
                  <a:endParaRPr lang="es-EC"/>
                </a:p>
              </c:txPr>
            </c:trendlineLbl>
          </c:trendline>
          <c:val>
            <c:numRef>
              <c:f>INGRESOS!$D$37:$D$42</c:f>
              <c:numCache>
                <c:formatCode>_("$"* #,##0.00_);_("$"* \(#,##0.00\);_("$"* "-"??_);_(@_)</c:formatCode>
                <c:ptCount val="6"/>
                <c:pt idx="0">
                  <c:v>11381250.470000001</c:v>
                </c:pt>
                <c:pt idx="1">
                  <c:v>12921302.439999999</c:v>
                </c:pt>
                <c:pt idx="2">
                  <c:v>16639200.869999999</c:v>
                </c:pt>
                <c:pt idx="3">
                  <c:v>19681093.760000002</c:v>
                </c:pt>
                <c:pt idx="4">
                  <c:v>27773112.07</c:v>
                </c:pt>
                <c:pt idx="5">
                  <c:v>31762073.719999999</c:v>
                </c:pt>
              </c:numCache>
            </c:numRef>
          </c:val>
          <c:smooth val="0"/>
        </c:ser>
        <c:dLbls>
          <c:showLegendKey val="0"/>
          <c:showVal val="0"/>
          <c:showCatName val="0"/>
          <c:showSerName val="0"/>
          <c:showPercent val="0"/>
          <c:showBubbleSize val="0"/>
        </c:dLbls>
        <c:marker val="1"/>
        <c:smooth val="0"/>
        <c:axId val="90851584"/>
        <c:axId val="90865664"/>
      </c:lineChart>
      <c:catAx>
        <c:axId val="90851584"/>
        <c:scaling>
          <c:orientation val="minMax"/>
        </c:scaling>
        <c:delete val="0"/>
        <c:axPos val="b"/>
        <c:majorTickMark val="out"/>
        <c:minorTickMark val="none"/>
        <c:tickLblPos val="nextTo"/>
        <c:crossAx val="90865664"/>
        <c:crosses val="autoZero"/>
        <c:auto val="1"/>
        <c:lblAlgn val="ctr"/>
        <c:lblOffset val="100"/>
        <c:noMultiLvlLbl val="0"/>
      </c:catAx>
      <c:valAx>
        <c:axId val="90865664"/>
        <c:scaling>
          <c:orientation val="minMax"/>
        </c:scaling>
        <c:delete val="0"/>
        <c:axPos val="l"/>
        <c:majorGridlines/>
        <c:numFmt formatCode="_(&quot;$&quot;* #,##0.00_);_(&quot;$&quot;* \(#,##0.00\);_(&quot;$&quot;* &quot;-&quot;??_);_(@_)" sourceLinked="1"/>
        <c:majorTickMark val="out"/>
        <c:minorTickMark val="none"/>
        <c:tickLblPos val="nextTo"/>
        <c:crossAx val="9085158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5C1BB6-888D-42D6-A3F5-39FE051DC1DC}" type="datetimeFigureOut">
              <a:rPr lang="es-EC" smtClean="0"/>
              <a:pPr/>
              <a:t>31/01/2014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2E033F2-2B1B-4922-8FA7-3DA68F05C98A}"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C1BB6-888D-42D6-A3F5-39FE051DC1DC}" type="datetimeFigureOut">
              <a:rPr lang="es-EC" smtClean="0"/>
              <a:pPr/>
              <a:t>31/01/2014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033F2-2B1B-4922-8FA7-3DA68F05C98A}"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ESIS/video-2012-07-27-15-29-19%20riesgos.mp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emf"/></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0.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628800"/>
            <a:ext cx="7772400" cy="1470025"/>
          </a:xfrm>
        </p:spPr>
        <p:txBody>
          <a:bodyPr>
            <a:normAutofit/>
          </a:bodyPr>
          <a:lstStyle/>
          <a:p>
            <a:r>
              <a:rPr lang="es-EC" sz="2800" b="1" dirty="0" smtClean="0"/>
              <a:t>MAESTRIA EN GESTION DE PROYECTOS</a:t>
            </a:r>
            <a:br>
              <a:rPr lang="es-EC" sz="2800" b="1" dirty="0" smtClean="0"/>
            </a:br>
            <a:r>
              <a:rPr lang="es-EC" sz="2800" b="1" dirty="0" smtClean="0"/>
              <a:t>Promoción II</a:t>
            </a:r>
            <a:endParaRPr lang="es-EC" sz="2800" b="1" dirty="0"/>
          </a:p>
        </p:txBody>
      </p:sp>
      <p:sp>
        <p:nvSpPr>
          <p:cNvPr id="3" name="2 Subtítulo"/>
          <p:cNvSpPr>
            <a:spLocks noGrp="1"/>
          </p:cNvSpPr>
          <p:nvPr>
            <p:ph type="subTitle" idx="1"/>
          </p:nvPr>
        </p:nvSpPr>
        <p:spPr>
          <a:xfrm>
            <a:off x="1331640" y="3140968"/>
            <a:ext cx="6400800" cy="2160240"/>
          </a:xfrm>
        </p:spPr>
        <p:txBody>
          <a:bodyPr>
            <a:normAutofit fontScale="85000" lnSpcReduction="20000"/>
          </a:bodyPr>
          <a:lstStyle/>
          <a:p>
            <a:pPr algn="l"/>
            <a:r>
              <a:rPr lang="es-ES" sz="2800" dirty="0" smtClean="0"/>
              <a:t>“ANÁLISIS DE FACTIBILIDAD PARA LA CONSTRUCCIÓN DE UN CENTRO DE CÓMPUTO ALTERNO PARA LA EMPRESA PÚBLICA CORREOS DEL ECUADOR CDE E.P.”.</a:t>
            </a:r>
            <a:endParaRPr lang="es-EC" sz="2800" dirty="0" smtClean="0"/>
          </a:p>
          <a:p>
            <a:pPr algn="l"/>
            <a:endParaRPr lang="es-EC" sz="2800" dirty="0" smtClean="0"/>
          </a:p>
          <a:p>
            <a:pPr algn="l"/>
            <a:r>
              <a:rPr lang="es-EC" sz="2800" dirty="0" smtClean="0"/>
              <a:t>Alumno: Luis Felipe Chávez Morales</a:t>
            </a:r>
          </a:p>
          <a:p>
            <a:pPr algn="l"/>
            <a:endParaRPr lang="es-EC" sz="2800" dirty="0" smtClean="0"/>
          </a:p>
          <a:p>
            <a:pPr algn="l"/>
            <a:endParaRPr lang="es-EC" sz="2800" dirty="0"/>
          </a:p>
        </p:txBody>
      </p:sp>
      <p:pic>
        <p:nvPicPr>
          <p:cNvPr id="4" name="3 Imagen" descr="http://www.espe.edu.ec/academico/images/login/logo_esp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88640"/>
            <a:ext cx="6192688" cy="165618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467544" y="1772816"/>
            <a:ext cx="3117289" cy="4869284"/>
          </a:xfrm>
          <a:prstGeom prst="rect">
            <a:avLst/>
          </a:prstGeom>
          <a:noFill/>
          <a:ln w="9525">
            <a:noFill/>
            <a:miter lim="800000"/>
            <a:headEnd/>
            <a:tailEnd/>
          </a:ln>
        </p:spPr>
      </p:pic>
      <p:sp>
        <p:nvSpPr>
          <p:cNvPr id="5" name="1 Título"/>
          <p:cNvSpPr txBox="1">
            <a:spLocks/>
          </p:cNvSpPr>
          <p:nvPr/>
        </p:nvSpPr>
        <p:spPr>
          <a:xfrm>
            <a:off x="179512" y="33265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1" i="1" u="none" strike="noStrike" kern="1200" cap="none" spc="0" normalizeH="0" baseline="0" noProof="0" dirty="0" smtClean="0">
                <a:ln>
                  <a:noFill/>
                </a:ln>
                <a:solidFill>
                  <a:schemeClr val="tx1"/>
                </a:solidFill>
                <a:effectLst/>
                <a:uLnTx/>
                <a:uFillTx/>
                <a:latin typeface="+mj-lt"/>
                <a:ea typeface="+mj-ea"/>
                <a:cs typeface="+mj-cs"/>
              </a:rPr>
              <a:t>DESCRIPCIÓN DE LA TECNOLOGÍA ACTUAL Y LEVANTAMIENTO DE DIAGRAMAS DE RED.</a:t>
            </a:r>
            <a:endParaRPr kumimoji="0" lang="es-EC"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467544" y="1268760"/>
            <a:ext cx="3665042" cy="369332"/>
          </a:xfrm>
          <a:prstGeom prst="rect">
            <a:avLst/>
          </a:prstGeom>
        </p:spPr>
        <p:txBody>
          <a:bodyPr wrap="none">
            <a:spAutoFit/>
          </a:bodyPr>
          <a:lstStyle/>
          <a:p>
            <a:r>
              <a:rPr lang="es-EC" i="1" dirty="0" smtClean="0"/>
              <a:t>Conectividad WAN – DATOS: servicio</a:t>
            </a:r>
            <a:endParaRPr lang="es-EC"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pic>
        <p:nvPicPr>
          <p:cNvPr id="9" name="Picture 6"/>
          <p:cNvPicPr>
            <a:picLocks noChangeAspect="1" noChangeArrowheads="1"/>
          </p:cNvPicPr>
          <p:nvPr/>
        </p:nvPicPr>
        <p:blipFill>
          <a:blip r:embed="rId3" cstate="print"/>
          <a:srcRect/>
          <a:stretch>
            <a:fillRect/>
          </a:stretch>
        </p:blipFill>
        <p:spPr bwMode="auto">
          <a:xfrm>
            <a:off x="4572000" y="1772816"/>
            <a:ext cx="2880320" cy="939596"/>
          </a:xfrm>
          <a:prstGeom prst="rect">
            <a:avLst/>
          </a:prstGeom>
          <a:noFill/>
          <a:ln w="9525" algn="ctr">
            <a:noFill/>
            <a:miter lim="800000"/>
            <a:headEnd/>
            <a:tailEnd/>
          </a:ln>
        </p:spPr>
      </p:pic>
      <p:sp>
        <p:nvSpPr>
          <p:cNvPr id="12" name="11 CuadroTexto"/>
          <p:cNvSpPr txBox="1"/>
          <p:nvPr/>
        </p:nvSpPr>
        <p:spPr>
          <a:xfrm>
            <a:off x="4355976" y="2852936"/>
            <a:ext cx="3672408" cy="369332"/>
          </a:xfrm>
          <a:prstGeom prst="rect">
            <a:avLst/>
          </a:prstGeom>
          <a:noFill/>
        </p:spPr>
        <p:txBody>
          <a:bodyPr wrap="square" rtlCol="0">
            <a:spAutoFit/>
          </a:bodyPr>
          <a:lstStyle/>
          <a:p>
            <a:r>
              <a:rPr lang="es-EC" b="1" dirty="0" smtClean="0"/>
              <a:t>Especificaciones Técnicas (mínimas)</a:t>
            </a:r>
            <a:endParaRPr lang="es-EC" b="1" dirty="0"/>
          </a:p>
        </p:txBody>
      </p:sp>
      <p:sp>
        <p:nvSpPr>
          <p:cNvPr id="13" name="12 Rectángulo"/>
          <p:cNvSpPr/>
          <p:nvPr/>
        </p:nvSpPr>
        <p:spPr>
          <a:xfrm>
            <a:off x="4355976" y="3212976"/>
            <a:ext cx="4572000" cy="3139321"/>
          </a:xfrm>
          <a:prstGeom prst="rect">
            <a:avLst/>
          </a:prstGeom>
        </p:spPr>
        <p:txBody>
          <a:bodyPr>
            <a:spAutoFit/>
          </a:bodyPr>
          <a:lstStyle/>
          <a:p>
            <a:r>
              <a:rPr lang="es-EC" b="1" dirty="0" smtClean="0"/>
              <a:t>Cisco 830</a:t>
            </a:r>
          </a:p>
          <a:p>
            <a:r>
              <a:rPr lang="es-EC" dirty="0" smtClean="0"/>
              <a:t>Procesador	Motorola RISC </a:t>
            </a:r>
          </a:p>
          <a:p>
            <a:r>
              <a:rPr lang="es-EC" dirty="0" smtClean="0"/>
              <a:t>Memoria DRAM 	</a:t>
            </a:r>
            <a:r>
              <a:rPr lang="es-EC" dirty="0" err="1" smtClean="0"/>
              <a:t>Memory</a:t>
            </a:r>
            <a:r>
              <a:rPr lang="es-EC" dirty="0" smtClean="0"/>
              <a:t>  64 MB </a:t>
            </a:r>
          </a:p>
          <a:p>
            <a:r>
              <a:rPr lang="es-EC" dirty="0" err="1" smtClean="0"/>
              <a:t>Maximum</a:t>
            </a:r>
            <a:r>
              <a:rPr lang="es-EC" dirty="0" smtClean="0"/>
              <a:t> DRAM 	</a:t>
            </a:r>
            <a:r>
              <a:rPr lang="es-EC" dirty="0" err="1" smtClean="0"/>
              <a:t>Memory</a:t>
            </a:r>
            <a:r>
              <a:rPr lang="es-EC" dirty="0" smtClean="0"/>
              <a:t>  80 MB </a:t>
            </a:r>
          </a:p>
          <a:p>
            <a:r>
              <a:rPr lang="es-EC" dirty="0" smtClean="0"/>
              <a:t>Memoria Flash 	</a:t>
            </a:r>
            <a:r>
              <a:rPr lang="es-EC" dirty="0" err="1" smtClean="0"/>
              <a:t>Memory</a:t>
            </a:r>
            <a:r>
              <a:rPr lang="es-EC" dirty="0" smtClean="0"/>
              <a:t>  24 MB </a:t>
            </a:r>
          </a:p>
          <a:p>
            <a:r>
              <a:rPr lang="es-EC" dirty="0" smtClean="0"/>
              <a:t>WAN   		10BASE-T Ethernet  </a:t>
            </a:r>
          </a:p>
          <a:p>
            <a:r>
              <a:rPr lang="es-EC" dirty="0" smtClean="0"/>
              <a:t>LAN  		</a:t>
            </a:r>
            <a:r>
              <a:rPr lang="es-EC" dirty="0" err="1" smtClean="0"/>
              <a:t>Four-port</a:t>
            </a:r>
            <a:r>
              <a:rPr lang="es-EC" dirty="0" smtClean="0"/>
              <a:t> 10/100BASE-T 		</a:t>
            </a:r>
            <a:r>
              <a:rPr lang="es-EC" dirty="0" err="1" smtClean="0"/>
              <a:t>with</a:t>
            </a:r>
            <a:r>
              <a:rPr lang="es-EC" dirty="0" smtClean="0"/>
              <a:t> </a:t>
            </a:r>
            <a:r>
              <a:rPr lang="es-EC" dirty="0" err="1" smtClean="0"/>
              <a:t>autosensing</a:t>
            </a:r>
            <a:r>
              <a:rPr lang="es-EC" dirty="0" smtClean="0"/>
              <a:t> 			MDI/MDX </a:t>
            </a:r>
          </a:p>
          <a:p>
            <a:r>
              <a:rPr lang="es-EC" dirty="0" err="1" smtClean="0"/>
              <a:t>LEDs</a:t>
            </a:r>
            <a:r>
              <a:rPr lang="es-EC" dirty="0" smtClean="0"/>
              <a:t>  		10 </a:t>
            </a:r>
          </a:p>
          <a:p>
            <a:r>
              <a:rPr lang="es-EC" dirty="0" smtClean="0"/>
              <a:t>Alimentación	100-240 VAC </a:t>
            </a:r>
            <a:endParaRPr lang="es-EC" dirty="0"/>
          </a:p>
        </p:txBody>
      </p:sp>
      <p:sp>
        <p:nvSpPr>
          <p:cNvPr id="14" name="13 Rectángulo"/>
          <p:cNvSpPr/>
          <p:nvPr/>
        </p:nvSpPr>
        <p:spPr>
          <a:xfrm>
            <a:off x="5292080" y="6427113"/>
            <a:ext cx="4051815" cy="861774"/>
          </a:xfrm>
          <a:prstGeom prst="rect">
            <a:avLst/>
          </a:prstGeom>
        </p:spPr>
        <p:txBody>
          <a:bodyPr wrap="square">
            <a:spAutoFit/>
          </a:bodyPr>
          <a:lstStyle/>
          <a:p>
            <a:r>
              <a:rPr lang="es-EC" sz="1600" dirty="0" smtClean="0"/>
              <a:t>Fuente: Datasheet http://www.cisco.com</a:t>
            </a:r>
          </a:p>
          <a:p>
            <a:endParaRPr lang="es-EC" sz="1600" u="sng" dirty="0" smtClean="0"/>
          </a:p>
          <a:p>
            <a:endParaRPr lang="es-EC" sz="1600"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i="1" dirty="0" smtClean="0"/>
              <a:t>DESCRIPCIÓN DE LA TECNOLOGÍA ACTUAL Y LEVANTAMIENTO DE DIAGRAMAS DE RED.</a:t>
            </a:r>
            <a:endParaRPr lang="es-EC" sz="2000" dirty="0"/>
          </a:p>
        </p:txBody>
      </p:sp>
      <p:sp>
        <p:nvSpPr>
          <p:cNvPr id="3" name="2 Marcador de contenido"/>
          <p:cNvSpPr>
            <a:spLocks noGrp="1"/>
          </p:cNvSpPr>
          <p:nvPr>
            <p:ph idx="1"/>
          </p:nvPr>
        </p:nvSpPr>
        <p:spPr/>
        <p:txBody>
          <a:bodyPr/>
          <a:lstStyle/>
          <a:p>
            <a:pPr marL="342900" lvl="2" indent="-342900"/>
            <a:r>
              <a:rPr lang="es-ES" sz="2000" i="1" dirty="0"/>
              <a:t>Conectividad WAN – </a:t>
            </a:r>
            <a:r>
              <a:rPr lang="es-ES" sz="2000" i="1" dirty="0" smtClean="0"/>
              <a:t>INTERNET : servicio</a:t>
            </a:r>
            <a:endParaRPr lang="es-EC" sz="1800" dirty="0"/>
          </a:p>
          <a:p>
            <a:endParaRPr lang="es-EC" dirty="0"/>
          </a:p>
        </p:txBody>
      </p:sp>
      <p:sp>
        <p:nvSpPr>
          <p:cNvPr id="6" name="5 Rectángulo"/>
          <p:cNvSpPr/>
          <p:nvPr/>
        </p:nvSpPr>
        <p:spPr>
          <a:xfrm>
            <a:off x="4067944" y="5445224"/>
            <a:ext cx="4176464" cy="1077218"/>
          </a:xfrm>
          <a:prstGeom prst="rect">
            <a:avLst/>
          </a:prstGeom>
        </p:spPr>
        <p:txBody>
          <a:bodyPr wrap="square">
            <a:spAutoFit/>
          </a:bodyPr>
          <a:lstStyle/>
          <a:p>
            <a:r>
              <a:rPr lang="es-EC" sz="1600" dirty="0" smtClean="0"/>
              <a:t>Fuente: Levantamiento equipamiento servicio de Internet CDE - julio de 2012. </a:t>
            </a:r>
            <a:r>
              <a:rPr lang="es-ES" sz="1600" i="1" dirty="0" smtClean="0"/>
              <a:t>Descripción </a:t>
            </a:r>
            <a:r>
              <a:rPr lang="es-ES" sz="1600" i="1" dirty="0"/>
              <a:t>de equipos instalados en agencias y </a:t>
            </a:r>
            <a:r>
              <a:rPr lang="es-ES" sz="1600" i="1" dirty="0" smtClean="0"/>
              <a:t>sucursales. Autor</a:t>
            </a:r>
            <a:endParaRPr lang="es-EC" sz="1600" dirty="0"/>
          </a:p>
        </p:txBody>
      </p:sp>
      <p:graphicFrame>
        <p:nvGraphicFramePr>
          <p:cNvPr id="7" name="6 Tabla"/>
          <p:cNvGraphicFramePr>
            <a:graphicFrameLocks noGrp="1"/>
          </p:cNvGraphicFramePr>
          <p:nvPr/>
        </p:nvGraphicFramePr>
        <p:xfrm>
          <a:off x="899592" y="2420888"/>
          <a:ext cx="7056785" cy="2448271"/>
        </p:xfrm>
        <a:graphic>
          <a:graphicData uri="http://schemas.openxmlformats.org/drawingml/2006/table">
            <a:tbl>
              <a:tblPr/>
              <a:tblGrid>
                <a:gridCol w="1537036"/>
                <a:gridCol w="663525"/>
                <a:gridCol w="1537036"/>
                <a:gridCol w="774374"/>
                <a:gridCol w="1451168"/>
                <a:gridCol w="1093646"/>
              </a:tblGrid>
              <a:tr h="272030">
                <a:tc rowSpan="2">
                  <a:txBody>
                    <a:bodyPr/>
                    <a:lstStyle/>
                    <a:p>
                      <a:pPr>
                        <a:lnSpc>
                          <a:spcPct val="115000"/>
                        </a:lnSpc>
                        <a:spcAft>
                          <a:spcPts val="0"/>
                        </a:spcAft>
                      </a:pPr>
                      <a:r>
                        <a:rPr lang="es-ES" sz="1200" b="1" dirty="0">
                          <a:latin typeface="+mj-lt"/>
                          <a:ea typeface="Times New Roman"/>
                          <a:cs typeface="Times New Roman"/>
                        </a:rPr>
                        <a:t>No.</a:t>
                      </a:r>
                      <a:endParaRPr lang="es-EC" sz="1200" dirty="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s-ES" sz="1200" b="1">
                          <a:latin typeface="+mj-lt"/>
                          <a:ea typeface="Times New Roman"/>
                          <a:cs typeface="Times New Roman"/>
                        </a:rPr>
                        <a:t>Piloto</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latin typeface="+mj-lt"/>
                          <a:ea typeface="Times New Roman"/>
                          <a:cs typeface="Times New Roman"/>
                        </a:rPr>
                        <a:t>Punto 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s-ES" sz="1200" b="1">
                          <a:latin typeface="+mj-lt"/>
                          <a:ea typeface="Times New Roman"/>
                          <a:cs typeface="Times New Roman"/>
                        </a:rPr>
                        <a:t>Agencia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s-ES" sz="1200" b="1">
                          <a:latin typeface="+mj-lt"/>
                          <a:ea typeface="Times New Roman"/>
                          <a:cs typeface="Times New Roman"/>
                        </a:rPr>
                        <a:t>Ancho de banda (Kbps)</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s-ES" sz="1200" b="1">
                          <a:latin typeface="+mj-lt"/>
                          <a:ea typeface="Times New Roman"/>
                          <a:cs typeface="Times New Roman"/>
                        </a:rPr>
                        <a:t>Tecnología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200" b="1">
                          <a:latin typeface="+mj-lt"/>
                          <a:ea typeface="Times New Roman"/>
                          <a:cs typeface="Times New Roman"/>
                        </a:rPr>
                        <a:t>Nodo</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544060">
                <a:tc>
                  <a:txBody>
                    <a:bodyPr/>
                    <a:lstStyle/>
                    <a:p>
                      <a:pPr>
                        <a:lnSpc>
                          <a:spcPct val="115000"/>
                        </a:lnSpc>
                        <a:spcAft>
                          <a:spcPts val="0"/>
                        </a:spcAft>
                      </a:pPr>
                      <a:r>
                        <a:rPr lang="es-ES" sz="1200">
                          <a:latin typeface="+mj-lt"/>
                          <a:ea typeface="Times New Roman"/>
                          <a:cs typeface="Times New Roman"/>
                        </a:rPr>
                        <a:t>1</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N/A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CDE Matriz (Quito)</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Matriz</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7000</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FIBRA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060">
                <a:tc>
                  <a:txBody>
                    <a:bodyPr/>
                    <a:lstStyle/>
                    <a:p>
                      <a:pPr>
                        <a:lnSpc>
                          <a:spcPct val="115000"/>
                        </a:lnSpc>
                        <a:spcAft>
                          <a:spcPts val="0"/>
                        </a:spcAft>
                      </a:pPr>
                      <a:r>
                        <a:rPr lang="es-ES" sz="1200">
                          <a:latin typeface="+mj-lt"/>
                          <a:ea typeface="Times New Roman"/>
                          <a:cs typeface="Times New Roman"/>
                        </a:rPr>
                        <a:t>2</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512276</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CDE Matriz (Quito)</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Matriz </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7000</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FIBRA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a:lnSpc>
                          <a:spcPct val="115000"/>
                        </a:lnSpc>
                        <a:spcAft>
                          <a:spcPts val="0"/>
                        </a:spcAft>
                      </a:pPr>
                      <a:r>
                        <a:rPr lang="es-ES" sz="1200" dirty="0">
                          <a:latin typeface="+mj-lt"/>
                          <a:ea typeface="Times New Roman"/>
                          <a:cs typeface="Times New Roman"/>
                        </a:rPr>
                        <a:t>3</a:t>
                      </a:r>
                      <a:endParaRPr lang="es-EC" sz="1200" dirty="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N/A</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CDE RED INTERMINISTERIAL</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Matriz</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mj-lt"/>
                          <a:ea typeface="Times New Roman"/>
                          <a:cs typeface="Times New Roman"/>
                        </a:rPr>
                        <a:t>5000</a:t>
                      </a:r>
                      <a:endParaRPr lang="es-EC" sz="120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latin typeface="+mj-lt"/>
                          <a:ea typeface="Times New Roman"/>
                          <a:cs typeface="Times New Roman"/>
                        </a:rPr>
                        <a:t>FIBRA</a:t>
                      </a:r>
                      <a:endParaRPr lang="es-EC" sz="1200" dirty="0">
                        <a:latin typeface="+mj-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i="1" dirty="0" smtClean="0"/>
              <a:t>DESCRIPCIÓN DE LA TECNOLOGÍA ACTUAL Y LEVANTAMIENTO DE DIAGRAMAS DE RED.</a:t>
            </a:r>
            <a:endParaRPr lang="es-EC" sz="2000" dirty="0"/>
          </a:p>
        </p:txBody>
      </p:sp>
      <p:graphicFrame>
        <p:nvGraphicFramePr>
          <p:cNvPr id="4" name="3 Tabla"/>
          <p:cNvGraphicFramePr>
            <a:graphicFrameLocks noGrp="1"/>
          </p:cNvGraphicFramePr>
          <p:nvPr/>
        </p:nvGraphicFramePr>
        <p:xfrm>
          <a:off x="1331640" y="2564904"/>
          <a:ext cx="6552729" cy="2560320"/>
        </p:xfrm>
        <a:graphic>
          <a:graphicData uri="http://schemas.openxmlformats.org/drawingml/2006/table">
            <a:tbl>
              <a:tblPr/>
              <a:tblGrid>
                <a:gridCol w="727823"/>
                <a:gridCol w="1677864"/>
                <a:gridCol w="852482"/>
                <a:gridCol w="787443"/>
                <a:gridCol w="2507117"/>
              </a:tblGrid>
              <a:tr h="139700">
                <a:tc>
                  <a:txBody>
                    <a:bodyPr/>
                    <a:lstStyle/>
                    <a:p>
                      <a:pPr>
                        <a:lnSpc>
                          <a:spcPct val="150000"/>
                        </a:lnSpc>
                        <a:spcAft>
                          <a:spcPts val="0"/>
                        </a:spcAft>
                      </a:pPr>
                      <a:r>
                        <a:rPr lang="es-ES" sz="1400" b="1" dirty="0">
                          <a:solidFill>
                            <a:srgbClr val="000000"/>
                          </a:solidFill>
                          <a:latin typeface="Times New Roman"/>
                          <a:ea typeface="Times New Roman"/>
                        </a:rPr>
                        <a:t>Ítem</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b="1" dirty="0">
                          <a:solidFill>
                            <a:srgbClr val="000000"/>
                          </a:solidFill>
                          <a:latin typeface="Times New Roman"/>
                          <a:ea typeface="Times New Roman"/>
                        </a:rPr>
                        <a:t>Modelo</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b="1">
                          <a:solidFill>
                            <a:srgbClr val="000000"/>
                          </a:solidFill>
                          <a:latin typeface="Times New Roman"/>
                          <a:ea typeface="Times New Roman"/>
                        </a:rPr>
                        <a:t>Cantidad</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b="1">
                          <a:solidFill>
                            <a:srgbClr val="000000"/>
                          </a:solidFill>
                          <a:latin typeface="Times New Roman"/>
                          <a:ea typeface="Times New Roman"/>
                        </a:rPr>
                        <a:t>Serial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b="1" dirty="0">
                          <a:solidFill>
                            <a:srgbClr val="000000"/>
                          </a:solidFill>
                          <a:latin typeface="Times New Roman"/>
                          <a:ea typeface="Times New Roman"/>
                        </a:rPr>
                        <a:t>Descripción</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30">
                <a:tc>
                  <a:txBody>
                    <a:bodyPr/>
                    <a:lstStyle/>
                    <a:p>
                      <a:pPr>
                        <a:lnSpc>
                          <a:spcPct val="150000"/>
                        </a:lnSpc>
                        <a:spcAft>
                          <a:spcPts val="0"/>
                        </a:spcAft>
                      </a:pPr>
                      <a:r>
                        <a:rPr lang="es-ES" sz="1400">
                          <a:solidFill>
                            <a:srgbClr val="000000"/>
                          </a:solidFill>
                          <a:latin typeface="Times New Roman"/>
                          <a:ea typeface="Times New Roman"/>
                        </a:rPr>
                        <a:t>Firewall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solidFill>
                            <a:srgbClr val="000000"/>
                          </a:solidFill>
                          <a:latin typeface="Times New Roman"/>
                          <a:ea typeface="Times New Roman"/>
                        </a:rPr>
                        <a:t>ASA5520-BUN-K9  </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solidFill>
                            <a:srgbClr val="000000"/>
                          </a:solidFill>
                          <a:latin typeface="Times New Roman"/>
                          <a:ea typeface="Times New Roman"/>
                        </a:rPr>
                        <a:t>1</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solidFill>
                            <a:srgbClr val="000000"/>
                          </a:solidFill>
                          <a:latin typeface="Times New Roman"/>
                          <a:ea typeface="Times New Roman"/>
                        </a:rPr>
                        <a:t>S/N: JMX1203L1JL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dirty="0">
                          <a:solidFill>
                            <a:srgbClr val="000000"/>
                          </a:solidFill>
                          <a:latin typeface="Times New Roman"/>
                          <a:ea typeface="Times New Roman"/>
                        </a:rPr>
                        <a:t>Equipo de frontera, conexión con proveedores de internet, socios estratégicos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30">
                <a:tc>
                  <a:txBody>
                    <a:bodyPr/>
                    <a:lstStyle/>
                    <a:p>
                      <a:pPr>
                        <a:lnSpc>
                          <a:spcPct val="150000"/>
                        </a:lnSpc>
                        <a:spcAft>
                          <a:spcPts val="0"/>
                        </a:spcAft>
                      </a:pPr>
                      <a:r>
                        <a:rPr lang="es-ES" sz="1400">
                          <a:solidFill>
                            <a:srgbClr val="000000"/>
                          </a:solidFill>
                          <a:latin typeface="Times New Roman"/>
                          <a:ea typeface="Times New Roman"/>
                        </a:rPr>
                        <a:t>Router</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solidFill>
                            <a:srgbClr val="000000"/>
                          </a:solidFill>
                          <a:latin typeface="Times New Roman"/>
                          <a:ea typeface="Times New Roman"/>
                        </a:rPr>
                        <a:t>Cisco 1841-ADVENTERPRISE-K9-M</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solidFill>
                            <a:srgbClr val="000000"/>
                          </a:solidFill>
                          <a:latin typeface="Times New Roman"/>
                          <a:ea typeface="Times New Roman"/>
                        </a:rPr>
                        <a:t>3</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dirty="0">
                          <a:solidFill>
                            <a:srgbClr val="000000"/>
                          </a:solidFill>
                          <a:latin typeface="Times New Roman"/>
                          <a:ea typeface="Times New Roman"/>
                        </a:rPr>
                        <a:t>-</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dirty="0">
                          <a:solidFill>
                            <a:srgbClr val="000000"/>
                          </a:solidFill>
                          <a:latin typeface="Times New Roman"/>
                          <a:ea typeface="Times New Roman"/>
                        </a:rPr>
                        <a:t>Equipos propiedad de CNT desde los que se obtienen los servicios de internet corporativo, red interministerial, </a:t>
                      </a:r>
                      <a:r>
                        <a:rPr lang="es-ES" sz="1400" dirty="0" smtClean="0">
                          <a:solidFill>
                            <a:srgbClr val="000000"/>
                          </a:solidFill>
                          <a:latin typeface="Times New Roman"/>
                          <a:ea typeface="Times New Roman"/>
                        </a:rPr>
                        <a:t>datos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755576" y="1628800"/>
            <a:ext cx="4526111" cy="400110"/>
          </a:xfrm>
          <a:prstGeom prst="rect">
            <a:avLst/>
          </a:prstGeom>
        </p:spPr>
        <p:txBody>
          <a:bodyPr wrap="none">
            <a:spAutoFit/>
          </a:bodyPr>
          <a:lstStyle/>
          <a:p>
            <a:pPr marL="342900" lvl="2" indent="-342900"/>
            <a:r>
              <a:rPr lang="es-ES" sz="2000" i="1" dirty="0" smtClean="0"/>
              <a:t>Conectividad WAN – INTERNET: seguridad</a:t>
            </a:r>
            <a:endParaRPr lang="es-EC" dirty="0"/>
          </a:p>
        </p:txBody>
      </p:sp>
      <p:sp>
        <p:nvSpPr>
          <p:cNvPr id="6" name="5 Rectángulo"/>
          <p:cNvSpPr/>
          <p:nvPr/>
        </p:nvSpPr>
        <p:spPr>
          <a:xfrm>
            <a:off x="3851920" y="5517232"/>
            <a:ext cx="4176464" cy="830997"/>
          </a:xfrm>
          <a:prstGeom prst="rect">
            <a:avLst/>
          </a:prstGeom>
        </p:spPr>
        <p:txBody>
          <a:bodyPr wrap="square">
            <a:spAutoFit/>
          </a:bodyPr>
          <a:lstStyle/>
          <a:p>
            <a:r>
              <a:rPr lang="es-EC" sz="1600" dirty="0" smtClean="0"/>
              <a:t>Fuente: Levantamiento seguridad CDE - julio de 2012. </a:t>
            </a:r>
            <a:r>
              <a:rPr lang="es-ES" sz="1600" i="1" dirty="0" smtClean="0"/>
              <a:t>Descripción </a:t>
            </a:r>
            <a:r>
              <a:rPr lang="es-ES" sz="1600" i="1" dirty="0"/>
              <a:t>de equipos instalados en agencias y </a:t>
            </a:r>
            <a:r>
              <a:rPr lang="es-ES" sz="1600" i="1" dirty="0" smtClean="0"/>
              <a:t>sucursales. Autor</a:t>
            </a:r>
            <a:endParaRPr lang="es-EC" sz="1600"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967536" y="6273225"/>
            <a:ext cx="4176464" cy="584775"/>
          </a:xfrm>
          <a:prstGeom prst="rect">
            <a:avLst/>
          </a:prstGeom>
        </p:spPr>
        <p:txBody>
          <a:bodyPr wrap="square">
            <a:spAutoFit/>
          </a:bodyPr>
          <a:lstStyle/>
          <a:p>
            <a:r>
              <a:rPr lang="es-EC" sz="1600" dirty="0" smtClean="0"/>
              <a:t>Fuente: Levantamiento Servers CDE - julio de 2012. </a:t>
            </a:r>
            <a:r>
              <a:rPr lang="es-ES" sz="1600" i="1" dirty="0" smtClean="0"/>
              <a:t>Servers. Autor</a:t>
            </a:r>
            <a:endParaRPr lang="es-EC" sz="1600" dirty="0"/>
          </a:p>
        </p:txBody>
      </p:sp>
      <p:sp>
        <p:nvSpPr>
          <p:cNvPr id="8" name="1 Título"/>
          <p:cNvSpPr>
            <a:spLocks noGrp="1"/>
          </p:cNvSpPr>
          <p:nvPr>
            <p:ph type="title"/>
          </p:nvPr>
        </p:nvSpPr>
        <p:spPr>
          <a:xfrm>
            <a:off x="395536" y="548680"/>
            <a:ext cx="8229600" cy="1143000"/>
          </a:xfrm>
        </p:spPr>
        <p:txBody>
          <a:bodyPr>
            <a:noAutofit/>
          </a:bodyPr>
          <a:lstStyle/>
          <a:p>
            <a:r>
              <a:rPr lang="es-ES" sz="2400" i="1" dirty="0" smtClean="0"/>
              <a:t>DESCRIPCIÓN DE LA TECNOLOGÍA ACTUAL Y LEVANTAMIENTO DE DIAGRAMAS DE RED</a:t>
            </a:r>
            <a:r>
              <a:rPr lang="es-EC" sz="2400" dirty="0" smtClean="0"/>
              <a:t/>
            </a:r>
            <a:br>
              <a:rPr lang="es-EC" sz="2400" dirty="0" smtClean="0"/>
            </a:br>
            <a:endParaRPr lang="es-EC" sz="2400" dirty="0"/>
          </a:p>
        </p:txBody>
      </p:sp>
      <p:sp>
        <p:nvSpPr>
          <p:cNvPr id="9" name="2 Marcador de contenido"/>
          <p:cNvSpPr txBox="1">
            <a:spLocks/>
          </p:cNvSpPr>
          <p:nvPr/>
        </p:nvSpPr>
        <p:spPr>
          <a:xfrm>
            <a:off x="467544" y="1196752"/>
            <a:ext cx="8229600"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Servidores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1404938"/>
            <a:ext cx="9144000" cy="0"/>
          </a:xfrm>
          <a:prstGeom prst="rect">
            <a:avLst/>
          </a:prstGeom>
          <a:noFill/>
          <a:ln w="9525">
            <a:noFill/>
            <a:miter lim="800000"/>
            <a:headEnd/>
            <a:tailEnd/>
          </a:ln>
        </p:spPr>
        <p:txBody>
          <a:bodyPr wrap="none" anchor="ctr">
            <a:spAutoFit/>
          </a:bodyPr>
          <a:lstStyle/>
          <a:p>
            <a:endParaRPr lang="es-EC"/>
          </a:p>
        </p:txBody>
      </p:sp>
      <p:graphicFrame>
        <p:nvGraphicFramePr>
          <p:cNvPr id="1026" name="Object 4"/>
          <p:cNvGraphicFramePr>
            <a:graphicFrameLocks noChangeAspect="1"/>
          </p:cNvGraphicFramePr>
          <p:nvPr/>
        </p:nvGraphicFramePr>
        <p:xfrm>
          <a:off x="899592" y="899780"/>
          <a:ext cx="8066608" cy="5266070"/>
        </p:xfrm>
        <a:graphic>
          <a:graphicData uri="http://schemas.openxmlformats.org/presentationml/2006/ole">
            <mc:AlternateContent xmlns:mc="http://schemas.openxmlformats.org/markup-compatibility/2006">
              <mc:Choice xmlns:v="urn:schemas-microsoft-com:vml" Requires="v">
                <p:oleObj spid="_x0000_s47117" name="Visio" r:id="rId3" imgW="10648897" imgH="7005046" progId="Visio.Drawing.11">
                  <p:embed/>
                </p:oleObj>
              </mc:Choice>
              <mc:Fallback>
                <p:oleObj name="Visio" r:id="rId3" imgW="10648897" imgH="7005046"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899780"/>
                        <a:ext cx="8066608" cy="5266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3 Rectángulo"/>
          <p:cNvSpPr/>
          <p:nvPr/>
        </p:nvSpPr>
        <p:spPr>
          <a:xfrm>
            <a:off x="1547664" y="476672"/>
            <a:ext cx="5361083" cy="461665"/>
          </a:xfrm>
          <a:prstGeom prst="rect">
            <a:avLst/>
          </a:prstGeom>
        </p:spPr>
        <p:txBody>
          <a:bodyPr wrap="none">
            <a:spAutoFit/>
          </a:bodyPr>
          <a:lstStyle/>
          <a:p>
            <a:r>
              <a:rPr lang="es-ES" sz="2400" i="1" dirty="0" smtClean="0"/>
              <a:t>LEVANTAMIENTO DE DIAGRAMAS DE RED</a:t>
            </a:r>
            <a:endParaRPr lang="es-EC" sz="2400" dirty="0"/>
          </a:p>
        </p:txBody>
      </p:sp>
      <p:sp>
        <p:nvSpPr>
          <p:cNvPr id="5" name="4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1276350"/>
            <a:ext cx="9144000" cy="0"/>
          </a:xfrm>
          <a:prstGeom prst="rect">
            <a:avLst/>
          </a:prstGeom>
          <a:noFill/>
          <a:ln w="9525">
            <a:noFill/>
            <a:miter lim="800000"/>
            <a:headEnd/>
            <a:tailEnd/>
          </a:ln>
        </p:spPr>
        <p:txBody>
          <a:bodyPr wrap="none" anchor="ctr">
            <a:spAutoFit/>
          </a:bodyPr>
          <a:lstStyle/>
          <a:p>
            <a:endParaRPr lang="es-EC"/>
          </a:p>
        </p:txBody>
      </p:sp>
      <p:graphicFrame>
        <p:nvGraphicFramePr>
          <p:cNvPr id="2050" name="Object 4"/>
          <p:cNvGraphicFramePr>
            <a:graphicFrameLocks noChangeAspect="1"/>
          </p:cNvGraphicFramePr>
          <p:nvPr/>
        </p:nvGraphicFramePr>
        <p:xfrm>
          <a:off x="900113" y="765174"/>
          <a:ext cx="7845386" cy="5400130"/>
        </p:xfrm>
        <a:graphic>
          <a:graphicData uri="http://schemas.openxmlformats.org/presentationml/2006/ole">
            <mc:AlternateContent xmlns:mc="http://schemas.openxmlformats.org/markup-compatibility/2006">
              <mc:Choice xmlns:v="urn:schemas-microsoft-com:vml" Requires="v">
                <p:oleObj spid="_x0000_s48141" name="Visio" r:id="rId3" imgW="10576823" imgH="6995599" progId="Visio.Drawing.11">
                  <p:embed/>
                </p:oleObj>
              </mc:Choice>
              <mc:Fallback>
                <p:oleObj name="Visio" r:id="rId3" imgW="10576823" imgH="6995599"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765174"/>
                        <a:ext cx="7845386" cy="5400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3 Rectángulo"/>
          <p:cNvSpPr/>
          <p:nvPr/>
        </p:nvSpPr>
        <p:spPr>
          <a:xfrm>
            <a:off x="1763688" y="404664"/>
            <a:ext cx="5361083" cy="461665"/>
          </a:xfrm>
          <a:prstGeom prst="rect">
            <a:avLst/>
          </a:prstGeom>
        </p:spPr>
        <p:txBody>
          <a:bodyPr wrap="none">
            <a:spAutoFit/>
          </a:bodyPr>
          <a:lstStyle/>
          <a:p>
            <a:r>
              <a:rPr lang="es-ES" sz="2400" i="1" dirty="0" smtClean="0"/>
              <a:t>LEVANTAMIENTO DE DIAGRAMAS DE RED</a:t>
            </a:r>
            <a:endParaRPr lang="es-EC" sz="2400" dirty="0"/>
          </a:p>
        </p:txBody>
      </p:sp>
      <p:sp>
        <p:nvSpPr>
          <p:cNvPr id="5" name="4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a:bodyPr>
          <a:lstStyle/>
          <a:p>
            <a:r>
              <a:rPr lang="es-EC" sz="3600" dirty="0" smtClean="0">
                <a:latin typeface="+mn-lt"/>
              </a:rPr>
              <a:t>CAPÍTULO II – RIESGOS</a:t>
            </a:r>
            <a:endParaRPr lang="es-EC" sz="3600" dirty="0">
              <a:latin typeface="+mn-lt"/>
            </a:endParaRPr>
          </a:p>
        </p:txBody>
      </p:sp>
      <p:sp>
        <p:nvSpPr>
          <p:cNvPr id="3" name="2 Marcador de contenido"/>
          <p:cNvSpPr>
            <a:spLocks noGrp="1"/>
          </p:cNvSpPr>
          <p:nvPr>
            <p:ph idx="1"/>
          </p:nvPr>
        </p:nvSpPr>
        <p:spPr>
          <a:xfrm>
            <a:off x="467544" y="1268760"/>
            <a:ext cx="8229600" cy="4525963"/>
          </a:xfrm>
        </p:spPr>
        <p:txBody>
          <a:bodyPr>
            <a:normAutofit/>
          </a:bodyPr>
          <a:lstStyle/>
          <a:p>
            <a:pPr lvl="1">
              <a:buNone/>
            </a:pPr>
            <a:endParaRPr lang="es-EC" sz="2400" dirty="0" smtClean="0"/>
          </a:p>
          <a:p>
            <a:pPr>
              <a:buNone/>
            </a:pPr>
            <a:r>
              <a:rPr lang="es-EC" sz="2400" dirty="0" smtClean="0"/>
              <a:t>	</a:t>
            </a:r>
            <a:r>
              <a:rPr lang="es-EC" sz="2400" b="1" dirty="0" smtClean="0"/>
              <a:t>2.1. </a:t>
            </a:r>
            <a:r>
              <a:rPr lang="es-ES" sz="2400" b="1" i="1" dirty="0" smtClean="0"/>
              <a:t>METODOLOGÍAS DE GESTIÓN DE RIESGOS</a:t>
            </a:r>
            <a:r>
              <a:rPr lang="es-EC" sz="2400" b="1" dirty="0" smtClean="0"/>
              <a:t> 	</a:t>
            </a:r>
          </a:p>
          <a:p>
            <a:pPr>
              <a:buNone/>
            </a:pPr>
            <a:r>
              <a:rPr lang="es-EC" sz="2400" b="1" dirty="0" smtClean="0"/>
              <a:t>	2.2. LEGISLACIÓN VINCULANTE</a:t>
            </a:r>
          </a:p>
          <a:p>
            <a:pPr>
              <a:buNone/>
            </a:pPr>
            <a:r>
              <a:rPr lang="es-EC" sz="2400" b="1" dirty="0" smtClean="0"/>
              <a:t>     2.3. IDENTIFICACIÓN DE RIESGOS</a:t>
            </a:r>
          </a:p>
          <a:p>
            <a:pPr>
              <a:buNone/>
            </a:pPr>
            <a:r>
              <a:rPr lang="es-EC" sz="2400" b="1" dirty="0" smtClean="0"/>
              <a:t>	2.4. ANÁLISIS CUALITATIVO</a:t>
            </a:r>
          </a:p>
          <a:p>
            <a:pPr>
              <a:buNone/>
            </a:pPr>
            <a:r>
              <a:rPr lang="es-EC" sz="2400" b="1" dirty="0" smtClean="0"/>
              <a:t>	2.5. ANÁLISIS CUANTITATIVO</a:t>
            </a:r>
          </a:p>
          <a:p>
            <a:pPr>
              <a:buNone/>
            </a:pPr>
            <a:r>
              <a:rPr lang="es-EC" sz="2400" b="1" dirty="0" smtClean="0"/>
              <a:t>	2.6. PLAN DE RESPUESTA AL RIESGO</a:t>
            </a:r>
            <a:endParaRPr lang="es-EC" sz="2400" dirty="0" smtClean="0"/>
          </a:p>
          <a:p>
            <a:pPr marL="342900" lvl="1" indent="-342900">
              <a:buNone/>
            </a:pPr>
            <a:endParaRPr lang="es-EC" sz="2400" dirty="0" smtClean="0"/>
          </a:p>
          <a:p>
            <a:pPr marL="342900" lvl="1" indent="-342900">
              <a:buNone/>
            </a:pPr>
            <a:endParaRPr lang="es-EC" sz="2400" dirty="0" smtClean="0"/>
          </a:p>
          <a:p>
            <a:pPr marL="342900" lvl="1" indent="-342900">
              <a:buNone/>
            </a:pPr>
            <a:endParaRPr lang="es-EC" sz="2400" b="1" i="1" dirty="0" smtClean="0"/>
          </a:p>
          <a:p>
            <a:pPr marL="342900" lvl="1" indent="-342900">
              <a:buNone/>
            </a:pPr>
            <a:endParaRPr lang="es-EC" sz="2400" dirty="0" smtClean="0"/>
          </a:p>
          <a:p>
            <a:pPr>
              <a:buNone/>
            </a:pP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Riesgos</a:t>
            </a:r>
            <a:endParaRPr lang="es-EC" dirty="0"/>
          </a:p>
        </p:txBody>
      </p:sp>
      <p:sp>
        <p:nvSpPr>
          <p:cNvPr id="3" name="2 Marcador de contenido"/>
          <p:cNvSpPr>
            <a:spLocks noGrp="1"/>
          </p:cNvSpPr>
          <p:nvPr>
            <p:ph idx="1"/>
          </p:nvPr>
        </p:nvSpPr>
        <p:spPr>
          <a:xfrm>
            <a:off x="467544" y="1988840"/>
            <a:ext cx="8229600" cy="4525963"/>
          </a:xfrm>
        </p:spPr>
        <p:txBody>
          <a:bodyPr/>
          <a:lstStyle/>
          <a:p>
            <a:r>
              <a:rPr lang="es-EC" dirty="0" smtClean="0"/>
              <a:t>Project Management Institute (2008): u</a:t>
            </a:r>
            <a:r>
              <a:rPr lang="es-ES" dirty="0" smtClean="0"/>
              <a:t>n riesgo es un evento o condición incierta que, si sucede, tiene un efecto en por lo menos uno de los objetivos del proyecto.</a:t>
            </a:r>
          </a:p>
          <a:p>
            <a:r>
              <a:rPr lang="es-ES" dirty="0" smtClean="0"/>
              <a:t>Se pueden dar en cualquier fase del proyecto: Inicio, Planificación, Ejecución, Monitoreo y Control y Cierre.</a:t>
            </a:r>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Riesgos</a:t>
            </a:r>
            <a:endParaRPr lang="es-EC" dirty="0"/>
          </a:p>
        </p:txBody>
      </p:sp>
      <p:sp>
        <p:nvSpPr>
          <p:cNvPr id="3" name="2 Marcador de contenido"/>
          <p:cNvSpPr>
            <a:spLocks noGrp="1"/>
          </p:cNvSpPr>
          <p:nvPr>
            <p:ph idx="1"/>
          </p:nvPr>
        </p:nvSpPr>
        <p:spPr/>
        <p:txBody>
          <a:bodyPr>
            <a:normAutofit fontScale="85000" lnSpcReduction="20000"/>
          </a:bodyPr>
          <a:lstStyle/>
          <a:p>
            <a:r>
              <a:rPr lang="es-ES" dirty="0" smtClean="0"/>
              <a:t>Los riesgos poseen dos características relevantes, </a:t>
            </a:r>
            <a:r>
              <a:rPr lang="es-ES" i="1" dirty="0" smtClean="0"/>
              <a:t>Incertidumbre</a:t>
            </a:r>
            <a:r>
              <a:rPr lang="es-ES" dirty="0" smtClean="0"/>
              <a:t> y </a:t>
            </a:r>
            <a:r>
              <a:rPr lang="es-ES" i="1" dirty="0" smtClean="0"/>
              <a:t>Pérdidas</a:t>
            </a:r>
            <a:r>
              <a:rPr lang="es-ES" dirty="0" smtClean="0"/>
              <a:t>:</a:t>
            </a:r>
          </a:p>
          <a:p>
            <a:pPr>
              <a:buNone/>
            </a:pPr>
            <a:endParaRPr lang="es-EC" dirty="0" smtClean="0"/>
          </a:p>
          <a:p>
            <a:pPr>
              <a:buNone/>
            </a:pPr>
            <a:r>
              <a:rPr lang="es-ES" i="1" dirty="0" smtClean="0"/>
              <a:t>	Incertidumbre</a:t>
            </a:r>
            <a:r>
              <a:rPr lang="es-ES" dirty="0" smtClean="0"/>
              <a:t>: imprevistos aleatorios. Se puede cuantificar en términos de la probabilidad de ocurrencia de los eventos. </a:t>
            </a:r>
            <a:r>
              <a:rPr lang="es-EC" dirty="0" smtClean="0"/>
              <a:t>Un Riesgo puede tener más de una Causa. La consecuencia de un Riesgo, si acontece, se denomina con el término</a:t>
            </a:r>
            <a:r>
              <a:rPr lang="es-EC" b="1" dirty="0" smtClean="0"/>
              <a:t> </a:t>
            </a:r>
            <a:r>
              <a:rPr lang="es-EC" i="1" dirty="0" smtClean="0"/>
              <a:t>Efecto</a:t>
            </a:r>
            <a:r>
              <a:rPr lang="es-EC" dirty="0" smtClean="0"/>
              <a:t> y este produce un</a:t>
            </a:r>
            <a:r>
              <a:rPr lang="es-EC" b="1" dirty="0" smtClean="0"/>
              <a:t> </a:t>
            </a:r>
            <a:r>
              <a:rPr lang="es-EC" i="1" dirty="0" smtClean="0"/>
              <a:t>Impacto.</a:t>
            </a:r>
            <a:endParaRPr lang="es-EC" dirty="0" smtClean="0"/>
          </a:p>
          <a:p>
            <a:endParaRPr lang="es-EC" dirty="0" smtClean="0"/>
          </a:p>
          <a:p>
            <a:pPr>
              <a:buNone/>
            </a:pPr>
            <a:r>
              <a:rPr lang="es-ES" i="1" dirty="0" smtClean="0"/>
              <a:t>	Pérdidas</a:t>
            </a:r>
            <a:r>
              <a:rPr lang="es-ES" dirty="0" smtClean="0"/>
              <a:t>: generadas por la ocurrencia de los eventos no favorables. Se cuantifica en términos monetarios.</a:t>
            </a:r>
            <a:endParaRPr lang="es-EC" dirty="0" smtClean="0"/>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mtClean="0"/>
              <a:t>Metodologías de Gestión de Riesgos</a:t>
            </a:r>
            <a:endParaRPr lang="es-EC" dirty="0"/>
          </a:p>
        </p:txBody>
      </p:sp>
      <p:sp>
        <p:nvSpPr>
          <p:cNvPr id="3" name="2 Marcador de contenido"/>
          <p:cNvSpPr>
            <a:spLocks noGrp="1"/>
          </p:cNvSpPr>
          <p:nvPr>
            <p:ph idx="1"/>
          </p:nvPr>
        </p:nvSpPr>
        <p:spPr/>
        <p:txBody>
          <a:bodyPr/>
          <a:lstStyle/>
          <a:p>
            <a:r>
              <a:rPr lang="es-ES" smtClean="0"/>
              <a:t>AS/NZ 4360</a:t>
            </a:r>
            <a:endParaRPr lang="es-EC"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6321" name="Object 1"/>
          <p:cNvGraphicFramePr>
            <a:graphicFrameLocks noChangeAspect="1"/>
          </p:cNvGraphicFramePr>
          <p:nvPr/>
        </p:nvGraphicFramePr>
        <p:xfrm>
          <a:off x="971550" y="1196752"/>
          <a:ext cx="7299325" cy="4675411"/>
        </p:xfrm>
        <a:graphic>
          <a:graphicData uri="http://schemas.openxmlformats.org/presentationml/2006/ole">
            <mc:AlternateContent xmlns:mc="http://schemas.openxmlformats.org/markup-compatibility/2006">
              <mc:Choice xmlns:v="urn:schemas-microsoft-com:vml" Requires="v">
                <p:oleObj spid="_x0000_s56332" name="Hoja de cálculo" r:id="rId3" imgW="6181646" imgH="6105628" progId="Excel.Sheet.12">
                  <p:embed/>
                </p:oleObj>
              </mc:Choice>
              <mc:Fallback>
                <p:oleObj name="Hoja de cálculo" r:id="rId3" imgW="6181646" imgH="6105628" progId="Excel.Shee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752"/>
                        <a:ext cx="7299325" cy="46754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3707904" y="5934670"/>
            <a:ext cx="5004048" cy="923330"/>
          </a:xfrm>
          <a:prstGeom prst="rect">
            <a:avLst/>
          </a:prstGeom>
        </p:spPr>
        <p:txBody>
          <a:bodyPr wrap="square">
            <a:spAutoFit/>
          </a:bodyPr>
          <a:lstStyle/>
          <a:p>
            <a:r>
              <a:rPr lang="es-ES" dirty="0" smtClean="0"/>
              <a:t>Fuente: Proceso para administración de riesgos. AS/NZ 4360</a:t>
            </a:r>
            <a:r>
              <a:rPr lang="es-EC" dirty="0" smtClean="0"/>
              <a:t> (1999). Traducción: Autor. </a:t>
            </a:r>
            <a:r>
              <a:rPr lang="en-US" dirty="0" smtClean="0"/>
              <a:t>Cooper, Grey, Raymond y Walker (2005)</a:t>
            </a:r>
            <a:endParaRPr lang="es-EC"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a:bodyPr>
          <a:lstStyle/>
          <a:p>
            <a:r>
              <a:rPr lang="es-EC" sz="3600" dirty="0" smtClean="0">
                <a:latin typeface="+mn-lt"/>
              </a:rPr>
              <a:t>CAPÍTULO I – LÍNEA BASE</a:t>
            </a:r>
            <a:endParaRPr lang="es-EC" sz="3600" dirty="0">
              <a:latin typeface="+mn-lt"/>
            </a:endParaRPr>
          </a:p>
        </p:txBody>
      </p:sp>
      <p:sp>
        <p:nvSpPr>
          <p:cNvPr id="3" name="2 Marcador de contenido"/>
          <p:cNvSpPr>
            <a:spLocks noGrp="1"/>
          </p:cNvSpPr>
          <p:nvPr>
            <p:ph idx="1"/>
          </p:nvPr>
        </p:nvSpPr>
        <p:spPr>
          <a:xfrm>
            <a:off x="467544" y="1268760"/>
            <a:ext cx="8229600" cy="4525963"/>
          </a:xfrm>
        </p:spPr>
        <p:txBody>
          <a:bodyPr>
            <a:normAutofit fontScale="85000" lnSpcReduction="20000"/>
          </a:bodyPr>
          <a:lstStyle/>
          <a:p>
            <a:pPr lvl="1">
              <a:buNone/>
            </a:pPr>
            <a:r>
              <a:rPr lang="es-ES" sz="2400" b="1" i="1" dirty="0" smtClean="0"/>
              <a:t>1.1 OBJETIVOS GENERALES Y ESPECÍFICOS</a:t>
            </a:r>
            <a:endParaRPr lang="es-EC" sz="2400" b="1" dirty="0" smtClean="0"/>
          </a:p>
          <a:p>
            <a:pPr lvl="2">
              <a:buNone/>
            </a:pPr>
            <a:r>
              <a:rPr lang="es-ES" i="1" dirty="0" smtClean="0"/>
              <a:t>1.1.1 Objetivo General</a:t>
            </a:r>
            <a:endParaRPr lang="es-EC" dirty="0" smtClean="0"/>
          </a:p>
          <a:p>
            <a:pPr>
              <a:buNone/>
            </a:pPr>
            <a:r>
              <a:rPr lang="es-EC" sz="2400" dirty="0" smtClean="0"/>
              <a:t>		1.1.2. Objetivos Específicos</a:t>
            </a:r>
          </a:p>
          <a:p>
            <a:pPr>
              <a:buNone/>
            </a:pPr>
            <a:r>
              <a:rPr lang="es-EC" sz="2400" dirty="0" smtClean="0"/>
              <a:t>	</a:t>
            </a:r>
            <a:r>
              <a:rPr lang="es-EC" sz="2400" b="1" dirty="0" smtClean="0"/>
              <a:t>1.2.  	ALCANCE</a:t>
            </a:r>
          </a:p>
          <a:p>
            <a:pPr marL="342900" lvl="1" indent="-342900">
              <a:buNone/>
            </a:pPr>
            <a:r>
              <a:rPr lang="es-ES" sz="2400" i="1" dirty="0" smtClean="0"/>
              <a:t>	</a:t>
            </a:r>
            <a:r>
              <a:rPr lang="es-ES" sz="2400" b="1" i="1" dirty="0" smtClean="0"/>
              <a:t>1.3. 	ESTADO TECNOLÓGICO ACTUAL DE LOS CENTROS 	DE CÓMPUTO 	DE CORREOS DEL ECUADOR CDE 	E.P.</a:t>
            </a:r>
          </a:p>
          <a:p>
            <a:pPr marL="342900" lvl="1" indent="-342900">
              <a:buNone/>
            </a:pPr>
            <a:r>
              <a:rPr lang="es-ES" sz="2400" b="1" i="1" dirty="0" smtClean="0"/>
              <a:t>	1.4.	DESCRIPCIÓN DE LA TECNOLOGÍA ACTUAL Y LEVANTAMIENTO DE 	DIAGRAMAS DE RED.</a:t>
            </a:r>
            <a:endParaRPr lang="es-EC" sz="2400" b="1" dirty="0" smtClean="0"/>
          </a:p>
          <a:p>
            <a:pPr marL="342900" lvl="1" indent="-342900">
              <a:buNone/>
            </a:pPr>
            <a:r>
              <a:rPr lang="es-EC" sz="2400" i="1" dirty="0" smtClean="0"/>
              <a:t>		1.4.1. Conectividad WAN – DATOS</a:t>
            </a:r>
          </a:p>
          <a:p>
            <a:pPr marL="342900" lvl="1" indent="-342900">
              <a:buNone/>
            </a:pPr>
            <a:r>
              <a:rPr lang="es-ES" sz="2400" i="1" dirty="0" smtClean="0"/>
              <a:t>		1.4.2. Conectividad WAN – INTERNET</a:t>
            </a:r>
          </a:p>
          <a:p>
            <a:pPr marL="342900" lvl="1" indent="-342900">
              <a:buNone/>
            </a:pPr>
            <a:r>
              <a:rPr lang="es-ES" sz="2400" i="1" dirty="0" smtClean="0"/>
              <a:t>		1.4.3. Servidores</a:t>
            </a:r>
          </a:p>
          <a:p>
            <a:pPr marL="342900" lvl="1" indent="-342900">
              <a:buNone/>
            </a:pPr>
            <a:r>
              <a:rPr lang="es-ES" sz="2400" i="1" dirty="0" smtClean="0"/>
              <a:t>	</a:t>
            </a:r>
            <a:r>
              <a:rPr lang="es-ES" sz="2400" b="1" i="1" dirty="0" smtClean="0"/>
              <a:t>1.5. LEVANTAMIENTO DE DIAGRAMAS DE RED</a:t>
            </a:r>
          </a:p>
          <a:p>
            <a:pPr marL="342900" lvl="1" indent="-342900">
              <a:buNone/>
            </a:pPr>
            <a:r>
              <a:rPr lang="es-ES" sz="2400" i="1" dirty="0" smtClean="0"/>
              <a:t>		1.5.1. Diagrama de Red UIO</a:t>
            </a:r>
          </a:p>
          <a:p>
            <a:pPr marL="342900" lvl="1" indent="-342900">
              <a:buNone/>
            </a:pPr>
            <a:r>
              <a:rPr lang="es-ES" sz="2400" i="1" dirty="0" smtClean="0"/>
              <a:t>		1.5.2. Diagrama de Red GYE</a:t>
            </a:r>
            <a:endParaRPr lang="es-EC" sz="2400" dirty="0" smtClean="0"/>
          </a:p>
          <a:p>
            <a:pPr marL="342900" lvl="1" indent="-342900">
              <a:buNone/>
            </a:pPr>
            <a:endParaRPr lang="es-EC" sz="2400" dirty="0" smtClean="0"/>
          </a:p>
          <a:p>
            <a:pPr marL="342900" lvl="1" indent="-342900">
              <a:buNone/>
            </a:pPr>
            <a:endParaRPr lang="es-EC" sz="2400" dirty="0" smtClean="0"/>
          </a:p>
          <a:p>
            <a:pPr marL="342900" lvl="1" indent="-342900">
              <a:buNone/>
            </a:pPr>
            <a:endParaRPr lang="es-EC" sz="2400" dirty="0" smtClean="0"/>
          </a:p>
          <a:p>
            <a:pPr marL="342900" lvl="1" indent="-342900">
              <a:buNone/>
            </a:pPr>
            <a:endParaRPr lang="es-EC" sz="2400" b="1" i="1" dirty="0" smtClean="0"/>
          </a:p>
          <a:p>
            <a:pPr marL="342900" lvl="1" indent="-342900">
              <a:buNone/>
            </a:pPr>
            <a:endParaRPr lang="es-EC" sz="2400" dirty="0" smtClean="0"/>
          </a:p>
          <a:p>
            <a:pPr>
              <a:buNone/>
            </a:pP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83568" y="1484784"/>
          <a:ext cx="7704856" cy="4937760"/>
        </p:xfrm>
        <a:graphic>
          <a:graphicData uri="http://schemas.openxmlformats.org/drawingml/2006/table">
            <a:tbl>
              <a:tblPr/>
              <a:tblGrid>
                <a:gridCol w="3852428"/>
                <a:gridCol w="3852428"/>
              </a:tblGrid>
              <a:tr h="732082">
                <a:tc>
                  <a:txBody>
                    <a:bodyPr/>
                    <a:lstStyle/>
                    <a:p>
                      <a:pPr>
                        <a:lnSpc>
                          <a:spcPct val="150000"/>
                        </a:lnSpc>
                        <a:spcAft>
                          <a:spcPts val="0"/>
                        </a:spcAft>
                      </a:pPr>
                      <a:r>
                        <a:rPr lang="es-ES" sz="1800" b="1" dirty="0">
                          <a:latin typeface="Times New Roman"/>
                          <a:ea typeface="Times New Roman"/>
                          <a:cs typeface="Times New Roman"/>
                        </a:rPr>
                        <a:t>Pasos para el proceso de administración de riesgos</a:t>
                      </a:r>
                      <a:endParaRPr lang="es-EC"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b="1">
                          <a:latin typeface="Times New Roman"/>
                          <a:ea typeface="Times New Roman"/>
                          <a:cs typeface="Times New Roman"/>
                        </a:rPr>
                        <a:t>Pregunta de administración</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lnSpc>
                          <a:spcPct val="150000"/>
                        </a:lnSpc>
                        <a:spcAft>
                          <a:spcPts val="0"/>
                        </a:spcAft>
                      </a:pPr>
                      <a:r>
                        <a:rPr lang="es-ES" sz="1800">
                          <a:latin typeface="Times New Roman"/>
                          <a:ea typeface="Times New Roman"/>
                          <a:cs typeface="Times New Roman"/>
                        </a:rPr>
                        <a:t>Establecer el contexto</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a:latin typeface="Times New Roman"/>
                          <a:ea typeface="Times New Roman"/>
                          <a:cs typeface="Times New Roman"/>
                        </a:rPr>
                        <a:t>¿Qué estamos tratando de conseguir?</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lnSpc>
                          <a:spcPct val="150000"/>
                        </a:lnSpc>
                        <a:spcAft>
                          <a:spcPts val="0"/>
                        </a:spcAft>
                      </a:pPr>
                      <a:r>
                        <a:rPr lang="es-ES" sz="1800">
                          <a:latin typeface="Times New Roman"/>
                          <a:ea typeface="Times New Roman"/>
                          <a:cs typeface="Times New Roman"/>
                        </a:rPr>
                        <a:t>Identificar los riesgos</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a:latin typeface="Times New Roman"/>
                          <a:ea typeface="Times New Roman"/>
                          <a:cs typeface="Times New Roman"/>
                        </a:rPr>
                        <a:t>¿Qué podría suceder?</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2">
                <a:tc>
                  <a:txBody>
                    <a:bodyPr/>
                    <a:lstStyle/>
                    <a:p>
                      <a:pPr>
                        <a:lnSpc>
                          <a:spcPct val="150000"/>
                        </a:lnSpc>
                        <a:spcAft>
                          <a:spcPts val="0"/>
                        </a:spcAft>
                      </a:pPr>
                      <a:r>
                        <a:rPr lang="es-ES" sz="1800">
                          <a:latin typeface="Times New Roman"/>
                          <a:ea typeface="Times New Roman"/>
                          <a:cs typeface="Times New Roman"/>
                        </a:rPr>
                        <a:t>Analizar los riesgos</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a:latin typeface="Times New Roman"/>
                          <a:ea typeface="Times New Roman"/>
                          <a:cs typeface="Times New Roman"/>
                        </a:rPr>
                        <a:t>¿Qué podría significar para los criterios claves del proyecto?</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lnSpc>
                          <a:spcPct val="150000"/>
                        </a:lnSpc>
                        <a:spcAft>
                          <a:spcPts val="0"/>
                        </a:spcAft>
                      </a:pPr>
                      <a:r>
                        <a:rPr lang="es-ES" sz="1800">
                          <a:latin typeface="Times New Roman"/>
                          <a:ea typeface="Times New Roman"/>
                          <a:cs typeface="Times New Roman"/>
                        </a:rPr>
                        <a:t>Evaluar los riesgos</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a:latin typeface="Times New Roman"/>
                          <a:ea typeface="Times New Roman"/>
                          <a:cs typeface="Times New Roman"/>
                        </a:rPr>
                        <a:t>¿Cuáles son las cosas más importantes?</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lnSpc>
                          <a:spcPct val="150000"/>
                        </a:lnSpc>
                        <a:spcAft>
                          <a:spcPts val="0"/>
                        </a:spcAft>
                      </a:pPr>
                      <a:r>
                        <a:rPr lang="es-ES" sz="1800">
                          <a:latin typeface="Times New Roman"/>
                          <a:ea typeface="Times New Roman"/>
                          <a:cs typeface="Times New Roman"/>
                        </a:rPr>
                        <a:t>Tratar los riesgos</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a:latin typeface="Times New Roman"/>
                          <a:ea typeface="Times New Roman"/>
                          <a:cs typeface="Times New Roman"/>
                        </a:rPr>
                        <a:t>¿Qué vamos a hacer al respecto?</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2">
                <a:tc>
                  <a:txBody>
                    <a:bodyPr/>
                    <a:lstStyle/>
                    <a:p>
                      <a:pPr>
                        <a:lnSpc>
                          <a:spcPct val="150000"/>
                        </a:lnSpc>
                        <a:spcAft>
                          <a:spcPts val="0"/>
                        </a:spcAft>
                      </a:pPr>
                      <a:r>
                        <a:rPr lang="es-ES" sz="1800">
                          <a:latin typeface="Times New Roman"/>
                          <a:ea typeface="Times New Roman"/>
                          <a:cs typeface="Times New Roman"/>
                        </a:rPr>
                        <a:t>Monitorear los riesgos</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a:latin typeface="Times New Roman"/>
                          <a:ea typeface="Times New Roman"/>
                          <a:cs typeface="Times New Roman"/>
                        </a:rPr>
                        <a:t>¿Cómo podríamos mantenerlos bajo control?</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2">
                <a:tc>
                  <a:txBody>
                    <a:bodyPr/>
                    <a:lstStyle/>
                    <a:p>
                      <a:pPr>
                        <a:lnSpc>
                          <a:spcPct val="150000"/>
                        </a:lnSpc>
                        <a:spcAft>
                          <a:spcPts val="0"/>
                        </a:spcAft>
                      </a:pPr>
                      <a:r>
                        <a:rPr lang="es-ES" sz="1800">
                          <a:latin typeface="Times New Roman"/>
                          <a:ea typeface="Times New Roman"/>
                          <a:cs typeface="Times New Roman"/>
                        </a:rPr>
                        <a:t>Comunicar y consultar</a:t>
                      </a:r>
                      <a:endParaRPr lang="es-EC"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800" dirty="0">
                          <a:latin typeface="Times New Roman"/>
                          <a:ea typeface="Times New Roman"/>
                          <a:cs typeface="Times New Roman"/>
                        </a:rPr>
                        <a:t>¿Quién debería estar involucrado en el proceso?</a:t>
                      </a:r>
                      <a:endParaRPr lang="es-EC"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4139952" y="6334780"/>
            <a:ext cx="5004048" cy="523220"/>
          </a:xfrm>
          <a:prstGeom prst="rect">
            <a:avLst/>
          </a:prstGeom>
        </p:spPr>
        <p:txBody>
          <a:bodyPr wrap="square">
            <a:spAutoFit/>
          </a:bodyPr>
          <a:lstStyle/>
          <a:p>
            <a:r>
              <a:rPr lang="es-ES" sz="1400" dirty="0" smtClean="0"/>
              <a:t>Fuente: Proceso para administración de riesgos. AS/NZ 4360</a:t>
            </a:r>
            <a:r>
              <a:rPr lang="es-EC" sz="1400" dirty="0" smtClean="0"/>
              <a:t> (1999). Traducción: Autor. </a:t>
            </a:r>
            <a:r>
              <a:rPr lang="en-US" sz="1400" dirty="0" smtClean="0"/>
              <a:t>Cooper, Grey, Raymond y Walker (2005)</a:t>
            </a:r>
            <a:endParaRPr lang="es-EC" sz="1400" dirty="0"/>
          </a:p>
        </p:txBody>
      </p:sp>
      <p:sp>
        <p:nvSpPr>
          <p:cNvPr id="6" name="1 Título"/>
          <p:cNvSpPr txBox="1">
            <a:spLocks/>
          </p:cNvSpPr>
          <p:nvPr/>
        </p:nvSpPr>
        <p:spPr>
          <a:xfrm>
            <a:off x="46754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0" i="0" u="none" strike="noStrike" kern="1200" cap="none" spc="0" normalizeH="0" baseline="0" noProof="0" dirty="0" smtClean="0">
                <a:ln>
                  <a:noFill/>
                </a:ln>
                <a:solidFill>
                  <a:schemeClr val="tx1"/>
                </a:solidFill>
                <a:effectLst/>
                <a:uLnTx/>
                <a:uFillTx/>
                <a:latin typeface="+mj-lt"/>
                <a:ea typeface="+mj-ea"/>
                <a:cs typeface="+mj-cs"/>
              </a:rPr>
              <a:t>Metodologías de Gestión de Riesgos</a:t>
            </a:r>
            <a:endParaRPr kumimoji="0" lang="es-EC"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txBox="1">
            <a:spLocks/>
          </p:cNvSpPr>
          <p:nvPr/>
        </p:nvSpPr>
        <p:spPr>
          <a:xfrm>
            <a:off x="539552" y="908720"/>
            <a:ext cx="8229600" cy="6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AS/NZ 4360</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755576" y="1772816"/>
          <a:ext cx="7920881" cy="4101084"/>
        </p:xfrm>
        <a:graphic>
          <a:graphicData uri="http://schemas.openxmlformats.org/drawingml/2006/table">
            <a:tbl>
              <a:tblPr/>
              <a:tblGrid>
                <a:gridCol w="1353033"/>
                <a:gridCol w="2823431"/>
                <a:gridCol w="3744417"/>
              </a:tblGrid>
              <a:tr h="581025">
                <a:tc>
                  <a:txBody>
                    <a:bodyPr/>
                    <a:lstStyle/>
                    <a:p>
                      <a:pPr>
                        <a:lnSpc>
                          <a:spcPct val="115000"/>
                        </a:lnSpc>
                        <a:spcAft>
                          <a:spcPts val="0"/>
                        </a:spcAft>
                      </a:pPr>
                      <a:r>
                        <a:rPr lang="es-EC" sz="1800" b="1">
                          <a:solidFill>
                            <a:srgbClr val="000000"/>
                          </a:solidFill>
                          <a:latin typeface="Times New Roman"/>
                          <a:ea typeface="Times New Roman"/>
                        </a:rPr>
                        <a:t>Área</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b="1">
                          <a:solidFill>
                            <a:srgbClr val="000000"/>
                          </a:solidFill>
                          <a:latin typeface="Times New Roman"/>
                          <a:ea typeface="Times New Roman"/>
                        </a:rPr>
                        <a:t>Proceso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b="1">
                          <a:solidFill>
                            <a:srgbClr val="000000"/>
                          </a:solidFill>
                          <a:latin typeface="Times New Roman"/>
                          <a:ea typeface="Times New Roman"/>
                        </a:rPr>
                        <a:t>Conceptos, Técnicas y Herramientas</a:t>
                      </a:r>
                      <a:br>
                        <a:rPr lang="es-EC" sz="1800" b="1">
                          <a:solidFill>
                            <a:srgbClr val="000000"/>
                          </a:solidFill>
                          <a:latin typeface="Times New Roman"/>
                          <a:ea typeface="Times New Roman"/>
                        </a:rPr>
                      </a:br>
                      <a:r>
                        <a:rPr lang="es-EC" sz="1800" b="1">
                          <a:solidFill>
                            <a:srgbClr val="000000"/>
                          </a:solidFill>
                          <a:latin typeface="Times New Roman"/>
                          <a:ea typeface="Times New Roman"/>
                        </a:rPr>
                        <a:t>C=concepto, T=técnicas y herramientas, O=salida</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nSpc>
                          <a:spcPct val="115000"/>
                        </a:lnSpc>
                        <a:spcAft>
                          <a:spcPts val="0"/>
                        </a:spcAft>
                      </a:pPr>
                      <a:r>
                        <a:rPr lang="es-EC" sz="1800">
                          <a:solidFill>
                            <a:srgbClr val="000000"/>
                          </a:solidFill>
                          <a:latin typeface="Times New Roman"/>
                          <a:ea typeface="Times New Roman"/>
                        </a:rPr>
                        <a:t>Riesgos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a:solidFill>
                            <a:srgbClr val="000000"/>
                          </a:solidFill>
                          <a:latin typeface="Times New Roman"/>
                          <a:ea typeface="Times New Roman"/>
                        </a:rPr>
                        <a:t>Identificación</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a:solidFill>
                            <a:srgbClr val="000000"/>
                          </a:solidFill>
                          <a:latin typeface="Times New Roman"/>
                          <a:ea typeface="Times New Roman"/>
                        </a:rPr>
                        <a:t>T: Listas de identificación de Riesgos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s-EC"/>
                    </a:p>
                  </a:txBody>
                  <a:tcPr/>
                </a:tc>
                <a:tc>
                  <a:txBody>
                    <a:bodyPr/>
                    <a:lstStyle/>
                    <a:p>
                      <a:pPr>
                        <a:lnSpc>
                          <a:spcPct val="115000"/>
                        </a:lnSpc>
                        <a:spcAft>
                          <a:spcPts val="0"/>
                        </a:spcAft>
                      </a:pPr>
                      <a:r>
                        <a:rPr lang="es-EC" sz="1800">
                          <a:solidFill>
                            <a:srgbClr val="000000"/>
                          </a:solidFill>
                          <a:latin typeface="Times New Roman"/>
                          <a:ea typeface="Times New Roman"/>
                        </a:rPr>
                        <a:t>Análisis Cualitativo </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a:solidFill>
                            <a:srgbClr val="000000"/>
                          </a:solidFill>
                          <a:latin typeface="Times New Roman"/>
                          <a:ea typeface="Times New Roman"/>
                        </a:rPr>
                        <a:t>T: Matriz de probabilidad por impacto</a:t>
                      </a:r>
                      <a:br>
                        <a:rPr lang="es-EC" sz="1800">
                          <a:solidFill>
                            <a:srgbClr val="000000"/>
                          </a:solidFill>
                          <a:latin typeface="Times New Roman"/>
                          <a:ea typeface="Times New Roman"/>
                        </a:rPr>
                      </a:br>
                      <a:r>
                        <a:rPr lang="es-EC" sz="1800">
                          <a:solidFill>
                            <a:srgbClr val="000000"/>
                          </a:solidFill>
                          <a:latin typeface="Times New Roman"/>
                          <a:ea typeface="Times New Roman"/>
                        </a:rPr>
                        <a:t>T: Priorización de Riesgos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s-EC"/>
                    </a:p>
                  </a:txBody>
                  <a:tcPr/>
                </a:tc>
                <a:tc>
                  <a:txBody>
                    <a:bodyPr/>
                    <a:lstStyle/>
                    <a:p>
                      <a:pPr>
                        <a:lnSpc>
                          <a:spcPct val="115000"/>
                        </a:lnSpc>
                        <a:spcAft>
                          <a:spcPts val="0"/>
                        </a:spcAft>
                      </a:pPr>
                      <a:r>
                        <a:rPr lang="es-EC" sz="1800">
                          <a:solidFill>
                            <a:srgbClr val="000000"/>
                          </a:solidFill>
                          <a:latin typeface="Times New Roman"/>
                          <a:ea typeface="Times New Roman"/>
                        </a:rPr>
                        <a:t>Análisis Cuantitativo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a:solidFill>
                            <a:srgbClr val="000000"/>
                          </a:solidFill>
                          <a:latin typeface="Times New Roman"/>
                          <a:ea typeface="Times New Roman"/>
                        </a:rPr>
                        <a:t>T: Análisis de EVM – Valor Monetario Esperado</a:t>
                      </a:r>
                      <a:endParaRPr lang="es-EC" sz="1800">
                        <a:latin typeface="Times New Roman"/>
                        <a:ea typeface="Times New Roman"/>
                      </a:endParaRPr>
                    </a:p>
                    <a:p>
                      <a:pPr>
                        <a:lnSpc>
                          <a:spcPct val="115000"/>
                        </a:lnSpc>
                        <a:spcAft>
                          <a:spcPts val="0"/>
                        </a:spcAft>
                      </a:pPr>
                      <a:r>
                        <a:rPr lang="es-EC" sz="1800">
                          <a:solidFill>
                            <a:srgbClr val="000000"/>
                          </a:solidFill>
                          <a:latin typeface="Times New Roman"/>
                          <a:ea typeface="Times New Roman"/>
                        </a:rPr>
                        <a:t>T: Juicio de expertos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s-EC"/>
                    </a:p>
                  </a:txBody>
                  <a:tcPr/>
                </a:tc>
                <a:tc>
                  <a:txBody>
                    <a:bodyPr/>
                    <a:lstStyle/>
                    <a:p>
                      <a:pPr>
                        <a:lnSpc>
                          <a:spcPct val="115000"/>
                        </a:lnSpc>
                        <a:spcAft>
                          <a:spcPts val="0"/>
                        </a:spcAft>
                      </a:pPr>
                      <a:r>
                        <a:rPr lang="es-EC" sz="1800">
                          <a:solidFill>
                            <a:srgbClr val="000000"/>
                          </a:solidFill>
                          <a:latin typeface="Times New Roman"/>
                          <a:ea typeface="Times New Roman"/>
                        </a:rPr>
                        <a:t>Planificación de Respuestas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a:solidFill>
                            <a:srgbClr val="000000"/>
                          </a:solidFill>
                          <a:latin typeface="Times New Roman"/>
                          <a:ea typeface="Times New Roman"/>
                        </a:rPr>
                        <a:t>O: Planes de Contingencia</a:t>
                      </a:r>
                      <a:br>
                        <a:rPr lang="es-EC" sz="1800">
                          <a:solidFill>
                            <a:srgbClr val="000000"/>
                          </a:solidFill>
                          <a:latin typeface="Times New Roman"/>
                          <a:ea typeface="Times New Roman"/>
                        </a:rPr>
                      </a:br>
                      <a:r>
                        <a:rPr lang="es-EC" sz="1800">
                          <a:solidFill>
                            <a:srgbClr val="000000"/>
                          </a:solidFill>
                          <a:latin typeface="Times New Roman"/>
                          <a:ea typeface="Times New Roman"/>
                        </a:rPr>
                        <a:t>O: Lista de observación</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vMerge="1">
                  <a:txBody>
                    <a:bodyPr/>
                    <a:lstStyle/>
                    <a:p>
                      <a:endParaRPr lang="es-EC"/>
                    </a:p>
                  </a:txBody>
                  <a:tcPr/>
                </a:tc>
                <a:tc>
                  <a:txBody>
                    <a:bodyPr/>
                    <a:lstStyle/>
                    <a:p>
                      <a:pPr>
                        <a:lnSpc>
                          <a:spcPct val="115000"/>
                        </a:lnSpc>
                        <a:spcAft>
                          <a:spcPts val="0"/>
                        </a:spcAft>
                      </a:pPr>
                      <a:r>
                        <a:rPr lang="es-EC" sz="1800">
                          <a:solidFill>
                            <a:srgbClr val="000000"/>
                          </a:solidFill>
                          <a:latin typeface="Times New Roman"/>
                          <a:ea typeface="Times New Roman"/>
                        </a:rPr>
                        <a:t>Monitorear y Controlar</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dirty="0">
                          <a:solidFill>
                            <a:srgbClr val="000000"/>
                          </a:solidFill>
                          <a:latin typeface="Times New Roman"/>
                          <a:ea typeface="Times New Roman"/>
                        </a:rPr>
                        <a:t>C: Supervisión de riesgos</a:t>
                      </a:r>
                      <a:br>
                        <a:rPr lang="es-EC" sz="1800" dirty="0">
                          <a:solidFill>
                            <a:srgbClr val="000000"/>
                          </a:solidFill>
                          <a:latin typeface="Times New Roman"/>
                          <a:ea typeface="Times New Roman"/>
                        </a:rPr>
                      </a:br>
                      <a:r>
                        <a:rPr lang="es-EC" sz="1800" dirty="0">
                          <a:solidFill>
                            <a:srgbClr val="000000"/>
                          </a:solidFill>
                          <a:latin typeface="Times New Roman"/>
                          <a:ea typeface="Times New Roman"/>
                        </a:rPr>
                        <a:t>C: Resolución o control de riesgos</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1 Título"/>
          <p:cNvSpPr>
            <a:spLocks noGrp="1"/>
          </p:cNvSpPr>
          <p:nvPr>
            <p:ph type="title"/>
          </p:nvPr>
        </p:nvSpPr>
        <p:spPr>
          <a:xfrm>
            <a:off x="467544" y="0"/>
            <a:ext cx="8229600" cy="1143000"/>
          </a:xfrm>
        </p:spPr>
        <p:txBody>
          <a:bodyPr>
            <a:normAutofit/>
          </a:bodyPr>
          <a:lstStyle/>
          <a:p>
            <a:r>
              <a:rPr lang="es-EC" sz="3200" dirty="0" smtClean="0"/>
              <a:t>Metodologías de Gestión de Riesgos</a:t>
            </a:r>
            <a:endParaRPr lang="es-EC" sz="3200" dirty="0"/>
          </a:p>
        </p:txBody>
      </p:sp>
      <p:sp>
        <p:nvSpPr>
          <p:cNvPr id="7" name="2 Marcador de contenido"/>
          <p:cNvSpPr txBox="1">
            <a:spLocks/>
          </p:cNvSpPr>
          <p:nvPr/>
        </p:nvSpPr>
        <p:spPr>
          <a:xfrm>
            <a:off x="539552" y="908720"/>
            <a:ext cx="8229600" cy="6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PMI (2008)</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Rectángulo"/>
          <p:cNvSpPr/>
          <p:nvPr/>
        </p:nvSpPr>
        <p:spPr>
          <a:xfrm>
            <a:off x="4139952" y="6093296"/>
            <a:ext cx="5004048" cy="523220"/>
          </a:xfrm>
          <a:prstGeom prst="rect">
            <a:avLst/>
          </a:prstGeom>
        </p:spPr>
        <p:txBody>
          <a:bodyPr wrap="square">
            <a:spAutoFit/>
          </a:bodyPr>
          <a:lstStyle/>
          <a:p>
            <a:r>
              <a:rPr lang="es-ES" sz="1400" dirty="0" smtClean="0"/>
              <a:t>Fuente: </a:t>
            </a:r>
            <a:r>
              <a:rPr lang="es-ES" sz="1400" i="1" dirty="0" smtClean="0"/>
              <a:t>Mapa de procesos para la administración de riesgos. </a:t>
            </a:r>
            <a:r>
              <a:rPr lang="es-EC" sz="1400" dirty="0" smtClean="0"/>
              <a:t>PMI (2008). Elaboración: Autor</a:t>
            </a:r>
            <a:endParaRPr lang="es-EC" sz="1400" dirty="0"/>
          </a:p>
        </p:txBody>
      </p:sp>
      <p:sp>
        <p:nvSpPr>
          <p:cNvPr id="9" name="8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sz="4000" dirty="0" smtClean="0"/>
              <a:t>PMI vs. </a:t>
            </a:r>
            <a:r>
              <a:rPr lang="es-ES" sz="4000" dirty="0" smtClean="0"/>
              <a:t>AS/NZ 4360</a:t>
            </a:r>
            <a:endParaRPr lang="es-EC" sz="4000" dirty="0"/>
          </a:p>
        </p:txBody>
      </p:sp>
      <p:graphicFrame>
        <p:nvGraphicFramePr>
          <p:cNvPr id="5" name="4 Tabla"/>
          <p:cNvGraphicFramePr>
            <a:graphicFrameLocks noGrp="1"/>
          </p:cNvGraphicFramePr>
          <p:nvPr/>
        </p:nvGraphicFramePr>
        <p:xfrm>
          <a:off x="467544" y="1340768"/>
          <a:ext cx="8064895" cy="4803248"/>
        </p:xfrm>
        <a:graphic>
          <a:graphicData uri="http://schemas.openxmlformats.org/drawingml/2006/table">
            <a:tbl>
              <a:tblPr firstRow="1" bandRow="1">
                <a:tableStyleId>{5C22544A-7EE6-4342-B048-85BDC9FD1C3A}</a:tableStyleId>
              </a:tblPr>
              <a:tblGrid>
                <a:gridCol w="1662409"/>
                <a:gridCol w="3201243"/>
                <a:gridCol w="3201243"/>
              </a:tblGrid>
              <a:tr h="324282">
                <a:tc>
                  <a:txBody>
                    <a:bodyPr/>
                    <a:lstStyle/>
                    <a:p>
                      <a:pPr algn="ctr"/>
                      <a:r>
                        <a:rPr lang="es-EC" sz="2000" b="1" dirty="0" smtClean="0"/>
                        <a:t>Metodología</a:t>
                      </a:r>
                      <a:endParaRPr lang="es-EC" sz="2000" b="1" dirty="0"/>
                    </a:p>
                  </a:txBody>
                  <a:tcPr/>
                </a:tc>
                <a:tc>
                  <a:txBody>
                    <a:bodyPr/>
                    <a:lstStyle/>
                    <a:p>
                      <a:pPr algn="ctr"/>
                      <a:r>
                        <a:rPr lang="es-EC" sz="2000" b="1" dirty="0" smtClean="0"/>
                        <a:t>PMI</a:t>
                      </a:r>
                      <a:endParaRPr lang="es-EC" sz="2000" b="1" dirty="0"/>
                    </a:p>
                  </a:txBody>
                  <a:tcPr/>
                </a:tc>
                <a:tc>
                  <a:txBody>
                    <a:bodyPr/>
                    <a:lstStyle/>
                    <a:p>
                      <a:pPr algn="ctr"/>
                      <a:r>
                        <a:rPr lang="es-ES" sz="2000" b="1" dirty="0" smtClean="0"/>
                        <a:t>AS/NZ 4360</a:t>
                      </a:r>
                      <a:endParaRPr lang="es-EC" sz="2000" b="1" dirty="0"/>
                    </a:p>
                  </a:txBody>
                  <a:tcPr/>
                </a:tc>
              </a:tr>
              <a:tr h="324282">
                <a:tc>
                  <a:txBody>
                    <a:bodyPr/>
                    <a:lstStyle/>
                    <a:p>
                      <a:pPr algn="ctr"/>
                      <a:r>
                        <a:rPr lang="es-EC" sz="2000" b="1" dirty="0" smtClean="0"/>
                        <a:t>Miembros</a:t>
                      </a:r>
                      <a:endParaRPr lang="es-EC" sz="2000" b="1" dirty="0"/>
                    </a:p>
                  </a:txBody>
                  <a:tcPr/>
                </a:tc>
                <a:tc>
                  <a:txBody>
                    <a:bodyPr/>
                    <a:lstStyle/>
                    <a:p>
                      <a:pPr algn="ctr"/>
                      <a:r>
                        <a:rPr lang="es-EC" sz="2000" dirty="0" smtClean="0"/>
                        <a:t>327.180 miembros</a:t>
                      </a:r>
                      <a:endParaRPr lang="es-EC" sz="2000" dirty="0"/>
                    </a:p>
                  </a:txBody>
                  <a:tcPr/>
                </a:tc>
                <a:tc>
                  <a:txBody>
                    <a:bodyPr/>
                    <a:lstStyle/>
                    <a:p>
                      <a:pPr algn="ctr"/>
                      <a:r>
                        <a:rPr lang="es-EC" sz="2000" dirty="0" smtClean="0"/>
                        <a:t>N/A</a:t>
                      </a:r>
                      <a:endParaRPr lang="es-EC" sz="2000" dirty="0"/>
                    </a:p>
                  </a:txBody>
                  <a:tcPr/>
                </a:tc>
              </a:tr>
              <a:tr h="496624">
                <a:tc>
                  <a:txBody>
                    <a:bodyPr/>
                    <a:lstStyle/>
                    <a:p>
                      <a:pPr algn="ctr"/>
                      <a:r>
                        <a:rPr lang="es-EC" sz="2000" b="1" dirty="0" smtClean="0"/>
                        <a:t>Alcance</a:t>
                      </a:r>
                      <a:endParaRPr lang="es-EC" sz="2000" b="1" dirty="0"/>
                    </a:p>
                  </a:txBody>
                  <a:tcPr/>
                </a:tc>
                <a:tc>
                  <a:txBody>
                    <a:bodyPr/>
                    <a:lstStyle/>
                    <a:p>
                      <a:pPr algn="ctr"/>
                      <a:r>
                        <a:rPr lang="es-EC" sz="2000" dirty="0" smtClean="0"/>
                        <a:t>Administración de proyectos</a:t>
                      </a:r>
                      <a:endParaRPr lang="es-EC" sz="2000" dirty="0"/>
                    </a:p>
                  </a:txBody>
                  <a:tcPr/>
                </a:tc>
                <a:tc>
                  <a:txBody>
                    <a:bodyPr/>
                    <a:lstStyle/>
                    <a:p>
                      <a:pPr algn="ctr"/>
                      <a:r>
                        <a:rPr lang="es-EC" sz="2000" dirty="0" smtClean="0"/>
                        <a:t>Administración</a:t>
                      </a:r>
                      <a:r>
                        <a:rPr lang="es-EC" sz="2000" baseline="0" dirty="0" smtClean="0"/>
                        <a:t> de riesgos</a:t>
                      </a:r>
                      <a:endParaRPr lang="es-EC" sz="2000" dirty="0"/>
                    </a:p>
                  </a:txBody>
                  <a:tcPr/>
                </a:tc>
              </a:tr>
              <a:tr h="324282">
                <a:tc>
                  <a:txBody>
                    <a:bodyPr/>
                    <a:lstStyle/>
                    <a:p>
                      <a:pPr algn="ctr"/>
                      <a:r>
                        <a:rPr lang="es-EC" sz="2000" b="1" dirty="0" smtClean="0"/>
                        <a:t>Año</a:t>
                      </a:r>
                      <a:endParaRPr lang="es-EC" sz="2000" b="1" dirty="0"/>
                    </a:p>
                  </a:txBody>
                  <a:tcPr/>
                </a:tc>
                <a:tc>
                  <a:txBody>
                    <a:bodyPr/>
                    <a:lstStyle/>
                    <a:p>
                      <a:pPr algn="ctr"/>
                      <a:r>
                        <a:rPr lang="es-EC" sz="2000" dirty="0" smtClean="0"/>
                        <a:t>1969</a:t>
                      </a:r>
                      <a:endParaRPr lang="es-EC" sz="2000" dirty="0"/>
                    </a:p>
                  </a:txBody>
                  <a:tcPr/>
                </a:tc>
                <a:tc>
                  <a:txBody>
                    <a:bodyPr/>
                    <a:lstStyle/>
                    <a:p>
                      <a:pPr algn="ctr"/>
                      <a:r>
                        <a:rPr lang="es-EC" sz="2000" dirty="0" smtClean="0"/>
                        <a:t>1999</a:t>
                      </a:r>
                      <a:endParaRPr lang="es-EC" sz="2000" dirty="0"/>
                    </a:p>
                  </a:txBody>
                  <a:tcPr/>
                </a:tc>
              </a:tr>
              <a:tr h="496624">
                <a:tc>
                  <a:txBody>
                    <a:bodyPr/>
                    <a:lstStyle/>
                    <a:p>
                      <a:pPr algn="ctr"/>
                      <a:r>
                        <a:rPr lang="es-EC" sz="2000" b="1" dirty="0" smtClean="0"/>
                        <a:t>Origen</a:t>
                      </a:r>
                      <a:endParaRPr lang="es-EC" sz="2000" b="1" dirty="0"/>
                    </a:p>
                  </a:txBody>
                  <a:tcPr/>
                </a:tc>
                <a:tc>
                  <a:txBody>
                    <a:bodyPr/>
                    <a:lstStyle/>
                    <a:p>
                      <a:pPr algn="ctr"/>
                      <a:r>
                        <a:rPr lang="es-EC" sz="2000" dirty="0" smtClean="0"/>
                        <a:t>USA</a:t>
                      </a:r>
                      <a:endParaRPr lang="es-EC" sz="2000" dirty="0"/>
                    </a:p>
                  </a:txBody>
                  <a:tcPr/>
                </a:tc>
                <a:tc>
                  <a:txBody>
                    <a:bodyPr/>
                    <a:lstStyle/>
                    <a:p>
                      <a:pPr algn="ctr"/>
                      <a:r>
                        <a:rPr lang="es-EC" sz="2000" dirty="0" smtClean="0"/>
                        <a:t>Australia,</a:t>
                      </a:r>
                      <a:r>
                        <a:rPr lang="es-EC" sz="2000" baseline="0" dirty="0" smtClean="0"/>
                        <a:t> Nueva Zelanda</a:t>
                      </a:r>
                      <a:endParaRPr lang="es-EC" sz="2000" dirty="0"/>
                    </a:p>
                  </a:txBody>
                  <a:tcPr/>
                </a:tc>
              </a:tr>
              <a:tr h="922301">
                <a:tc>
                  <a:txBody>
                    <a:bodyPr/>
                    <a:lstStyle/>
                    <a:p>
                      <a:pPr algn="ctr"/>
                      <a:r>
                        <a:rPr lang="es-EC" sz="2000" b="1" dirty="0" smtClean="0"/>
                        <a:t>Difusión </a:t>
                      </a:r>
                      <a:endParaRPr lang="es-EC" sz="2000" b="1" dirty="0"/>
                    </a:p>
                  </a:txBody>
                  <a:tcPr/>
                </a:tc>
                <a:tc>
                  <a:txBody>
                    <a:bodyPr/>
                    <a:lstStyle/>
                    <a:p>
                      <a:pPr algn="ctr"/>
                      <a:r>
                        <a:rPr lang="es-EC" sz="2000" dirty="0" smtClean="0"/>
                        <a:t>Europa,</a:t>
                      </a:r>
                      <a:r>
                        <a:rPr lang="es-EC" sz="2000" baseline="0" dirty="0" smtClean="0"/>
                        <a:t> USA, América Latina</a:t>
                      </a:r>
                      <a:endParaRPr lang="es-EC" sz="2000" dirty="0"/>
                    </a:p>
                  </a:txBody>
                  <a:tcPr/>
                </a:tc>
                <a:tc>
                  <a:txBody>
                    <a:bodyPr/>
                    <a:lstStyle/>
                    <a:p>
                      <a:pPr algn="ctr"/>
                      <a:r>
                        <a:rPr lang="es-EC" sz="2000" dirty="0" smtClean="0"/>
                        <a:t>Gran Bretaña</a:t>
                      </a:r>
                      <a:r>
                        <a:rPr lang="es-EC" sz="2000" baseline="0" dirty="0" smtClean="0"/>
                        <a:t>, Australia, Nueva Zelanda, Colombia, España</a:t>
                      </a:r>
                      <a:endParaRPr lang="es-EC" sz="2000" dirty="0"/>
                    </a:p>
                  </a:txBody>
                  <a:tcPr/>
                </a:tc>
              </a:tr>
              <a:tr h="1560818">
                <a:tc>
                  <a:txBody>
                    <a:bodyPr/>
                    <a:lstStyle/>
                    <a:p>
                      <a:pPr algn="ctr"/>
                      <a:r>
                        <a:rPr lang="es-EC" sz="2000" b="1" dirty="0" smtClean="0"/>
                        <a:t>Empresas</a:t>
                      </a:r>
                      <a:endParaRPr lang="es-EC" sz="2000" b="1" dirty="0"/>
                    </a:p>
                  </a:txBody>
                  <a:tcPr/>
                </a:tc>
                <a:tc>
                  <a:txBody>
                    <a:bodyPr/>
                    <a:lstStyle/>
                    <a:p>
                      <a:pPr algn="ctr"/>
                      <a:r>
                        <a:rPr lang="es-ES" sz="2000" kern="1200" dirty="0" smtClean="0">
                          <a:solidFill>
                            <a:schemeClr val="dk1"/>
                          </a:solidFill>
                          <a:latin typeface="+mn-lt"/>
                          <a:ea typeface="+mn-ea"/>
                          <a:cs typeface="+mn-cs"/>
                        </a:rPr>
                        <a:t>Hewlett Packard, Orange, Siemens, Honeywell, IBM</a:t>
                      </a:r>
                      <a:endParaRPr lang="es-EC" sz="2000" dirty="0"/>
                    </a:p>
                  </a:txBody>
                  <a:tcPr/>
                </a:tc>
                <a:tc>
                  <a:txBody>
                    <a:bodyPr/>
                    <a:lstStyle/>
                    <a:p>
                      <a:pPr algn="ctr"/>
                      <a:r>
                        <a:rPr lang="es-EC" sz="2000" dirty="0" smtClean="0"/>
                        <a:t>Empresas</a:t>
                      </a:r>
                      <a:r>
                        <a:rPr lang="es-EC" sz="2000" baseline="0" dirty="0" smtClean="0"/>
                        <a:t> Consultoras en España y Gran Bretaña especialmente, Administración Pública en Colombia</a:t>
                      </a:r>
                      <a:endParaRPr lang="es-EC" sz="2000" dirty="0"/>
                    </a:p>
                  </a:txBody>
                  <a:tcPr/>
                </a:tc>
              </a:tr>
            </a:tbl>
          </a:graphicData>
        </a:graphic>
      </p:graphicFrame>
      <p:sp>
        <p:nvSpPr>
          <p:cNvPr id="7" name="6 Rectángulo"/>
          <p:cNvSpPr/>
          <p:nvPr/>
        </p:nvSpPr>
        <p:spPr>
          <a:xfrm>
            <a:off x="4932040" y="6237312"/>
            <a:ext cx="5004048" cy="307777"/>
          </a:xfrm>
          <a:prstGeom prst="rect">
            <a:avLst/>
          </a:prstGeom>
        </p:spPr>
        <p:txBody>
          <a:bodyPr wrap="square">
            <a:spAutoFit/>
          </a:bodyPr>
          <a:lstStyle/>
          <a:p>
            <a:r>
              <a:rPr lang="es-ES" sz="1400" dirty="0" smtClean="0"/>
              <a:t>Fuente: </a:t>
            </a:r>
            <a:r>
              <a:rPr lang="es-EC" sz="1400" i="1" dirty="0" smtClean="0"/>
              <a:t>PMI vs As/NZ 4360</a:t>
            </a:r>
            <a:r>
              <a:rPr lang="es-EC" sz="1400" dirty="0" smtClean="0"/>
              <a:t>. Elaboración: Autor</a:t>
            </a:r>
            <a:endParaRPr lang="es-EC" sz="1400" dirty="0"/>
          </a:p>
        </p:txBody>
      </p:sp>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Legislación Vinculante</a:t>
            </a:r>
            <a:endParaRPr lang="es-EC" dirty="0"/>
          </a:p>
        </p:txBody>
      </p:sp>
      <p:sp>
        <p:nvSpPr>
          <p:cNvPr id="3" name="2 Marcador de contenido"/>
          <p:cNvSpPr>
            <a:spLocks noGrp="1"/>
          </p:cNvSpPr>
          <p:nvPr>
            <p:ph idx="1"/>
          </p:nvPr>
        </p:nvSpPr>
        <p:spPr/>
        <p:txBody>
          <a:bodyPr>
            <a:normAutofit fontScale="92500" lnSpcReduction="10000"/>
          </a:bodyPr>
          <a:lstStyle/>
          <a:p>
            <a:pPr algn="just"/>
            <a:r>
              <a:rPr lang="es-EC" sz="2400" b="1" dirty="0" smtClean="0"/>
              <a:t>Procesos de Contratación</a:t>
            </a:r>
            <a:r>
              <a:rPr lang="es-EC" sz="2400" dirty="0" smtClean="0"/>
              <a:t>: Agosto del 2008 se encuentra vigente la Ley Orgánica del Sistema Nacional de Contratación Pública aprobada por la Asamblea Nacional Constituyente.</a:t>
            </a:r>
          </a:p>
          <a:p>
            <a:pPr algn="just"/>
            <a:r>
              <a:rPr lang="es-EC" sz="2400" b="1" dirty="0" smtClean="0"/>
              <a:t>Constitución del Ecuador</a:t>
            </a:r>
            <a:r>
              <a:rPr lang="es-EC" sz="2400" dirty="0" smtClean="0"/>
              <a:t>: Sistema Nacional Descentralizado de Gestión de Riesgos y el mandato específico de la Constitución del Ecuador en el Artículo 389:  “las instituciones públicas y privadas incorporen obligatoria y de manera transversal, la gestión del riesgo en su planificación y gestión” (p. 175).</a:t>
            </a:r>
          </a:p>
          <a:p>
            <a:pPr algn="just"/>
            <a:r>
              <a:rPr lang="es-EC" sz="2400" b="1" dirty="0" smtClean="0"/>
              <a:t>Legislación</a:t>
            </a:r>
            <a:r>
              <a:rPr lang="es-EC" sz="2400" dirty="0" smtClean="0"/>
              <a:t>: En elaboración. No se cuenta con Legislación Vinculante o Ley para la Gestión de Riesgos, vinculada con la planificación de riesgos para proyectos de inversión. Existe un Proyecto de Ley Orgánica del Sistema Nacional Descentralizado de Gestión de Riesgos de Ecuador (2009), en la siguiente lámina un extracto:</a:t>
            </a: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Legislación Vinculante</a:t>
            </a:r>
            <a:endParaRPr lang="es-EC" dirty="0"/>
          </a:p>
        </p:txBody>
      </p:sp>
      <p:sp>
        <p:nvSpPr>
          <p:cNvPr id="3" name="2 Marcador de contenido"/>
          <p:cNvSpPr>
            <a:spLocks noGrp="1"/>
          </p:cNvSpPr>
          <p:nvPr>
            <p:ph idx="1"/>
          </p:nvPr>
        </p:nvSpPr>
        <p:spPr/>
        <p:txBody>
          <a:bodyPr>
            <a:normAutofit fontScale="70000" lnSpcReduction="20000"/>
          </a:bodyPr>
          <a:lstStyle/>
          <a:p>
            <a:pPr>
              <a:buNone/>
            </a:pPr>
            <a:r>
              <a:rPr lang="es-EC" i="1" dirty="0" smtClean="0"/>
              <a:t>	TÍTULO CUARTO</a:t>
            </a:r>
          </a:p>
          <a:p>
            <a:pPr>
              <a:buNone/>
            </a:pPr>
            <a:r>
              <a:rPr lang="es-EC" i="1" dirty="0" smtClean="0"/>
              <a:t>	DE LOS INSTRUMENTOS DE GESTIÓN DEL RIESGO </a:t>
            </a:r>
          </a:p>
          <a:p>
            <a:pPr>
              <a:buNone/>
            </a:pPr>
            <a:endParaRPr lang="es-EC" i="1" dirty="0" smtClean="0"/>
          </a:p>
          <a:p>
            <a:r>
              <a:rPr lang="es-EC" dirty="0" smtClean="0"/>
              <a:t>Art. 17.- DE LA PLANIFICACIÓN E INVERSIÓN.- El Sistema Nacional Descentralizado de Gestión de Riesgos es parte integrante del Sistema Nacional Descentralizado de Planificación Participativa. </a:t>
            </a:r>
          </a:p>
          <a:p>
            <a:r>
              <a:rPr lang="es-EC" dirty="0" smtClean="0"/>
              <a:t>La política y proceso de gestión de riesgos establecida por esta ley, será un criterio trasversal y se integrará obligatoriamente en los planes de desarrollo, de ordenamiento territorial y demás instrumentos de planificación de las instituciones y niveles del sistema nacional descentralizado de gestión de riesgos. </a:t>
            </a:r>
          </a:p>
          <a:p>
            <a:r>
              <a:rPr lang="es-EC" b="1" dirty="0" smtClean="0">
                <a:solidFill>
                  <a:srgbClr val="FF0000"/>
                </a:solidFill>
              </a:rPr>
              <a:t>Todo plan de inversión pública y privada deberá integrar el análisis y la reducción de riesgos desde la etapa de pre factibilidad hasta su operación.</a:t>
            </a:r>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Legislación Vinculante</a:t>
            </a:r>
            <a:endParaRPr lang="es-EC" dirty="0"/>
          </a:p>
        </p:txBody>
      </p:sp>
      <p:sp>
        <p:nvSpPr>
          <p:cNvPr id="3" name="2 Marcador de contenido"/>
          <p:cNvSpPr>
            <a:spLocks noGrp="1"/>
          </p:cNvSpPr>
          <p:nvPr>
            <p:ph idx="1"/>
          </p:nvPr>
        </p:nvSpPr>
        <p:spPr/>
        <p:txBody>
          <a:bodyPr>
            <a:normAutofit fontScale="85000" lnSpcReduction="20000"/>
          </a:bodyPr>
          <a:lstStyle/>
          <a:p>
            <a:r>
              <a:rPr lang="es-EC" sz="3300" b="1" dirty="0" smtClean="0"/>
              <a:t>BOT (</a:t>
            </a:r>
            <a:r>
              <a:rPr lang="es-EC" sz="3300" b="1" dirty="0" err="1" smtClean="0"/>
              <a:t>build</a:t>
            </a:r>
            <a:r>
              <a:rPr lang="es-EC" sz="3300" b="1" dirty="0" smtClean="0"/>
              <a:t>, </a:t>
            </a:r>
            <a:r>
              <a:rPr lang="es-EC" sz="3300" b="1" dirty="0" err="1" smtClean="0"/>
              <a:t>operate</a:t>
            </a:r>
            <a:r>
              <a:rPr lang="es-EC" sz="3300" b="1" dirty="0" smtClean="0"/>
              <a:t>, transfer) vs. EPC (</a:t>
            </a:r>
            <a:r>
              <a:rPr lang="es-EC" sz="3300" b="1" dirty="0" err="1" smtClean="0"/>
              <a:t>Engineering</a:t>
            </a:r>
            <a:r>
              <a:rPr lang="es-EC" sz="3300" b="1" dirty="0" smtClean="0"/>
              <a:t>, </a:t>
            </a:r>
            <a:r>
              <a:rPr lang="es-EC" sz="3300" b="1" dirty="0" err="1" smtClean="0"/>
              <a:t>Procurement</a:t>
            </a:r>
            <a:r>
              <a:rPr lang="es-EC" sz="3300" b="1" dirty="0" smtClean="0"/>
              <a:t>, </a:t>
            </a:r>
            <a:r>
              <a:rPr lang="es-EC" sz="3300" b="1" dirty="0" err="1" smtClean="0"/>
              <a:t>Contract</a:t>
            </a:r>
            <a:r>
              <a:rPr lang="es-EC" sz="3300" b="1" dirty="0" smtClean="0"/>
              <a:t>).</a:t>
            </a:r>
          </a:p>
          <a:p>
            <a:r>
              <a:rPr lang="es-EC" b="1" dirty="0" smtClean="0"/>
              <a:t>EPC</a:t>
            </a:r>
            <a:r>
              <a:rPr lang="es-EC" dirty="0" smtClean="0"/>
              <a:t> la institución contratante está dispuesta a pagar más por sus proyectos para tener mayor certeza que no se excederá el precio final y que se cumplirá con el plazo señalado. Además los riesgos vinculados a la planificación y ejecución del proyecto los absorbe el contratista. Ejemplo: Hidroeléctricas Coca Codo Sinclair, Sopladora.</a:t>
            </a:r>
          </a:p>
          <a:p>
            <a:r>
              <a:rPr lang="es-EC" dirty="0" smtClean="0"/>
              <a:t>Un proyecto tipo </a:t>
            </a:r>
            <a:r>
              <a:rPr lang="es-EC" b="1" dirty="0" smtClean="0"/>
              <a:t>BOT</a:t>
            </a:r>
            <a:r>
              <a:rPr lang="es-EC" dirty="0" smtClean="0"/>
              <a:t>, el período que la obra permanece bajo custodia del contratista puede ser algunos años o décadas. Ejemplo: Concesiones viales.</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t>Identificación de riesgos</a:t>
            </a:r>
            <a:endParaRPr lang="es-EC" sz="4000" b="1" dirty="0"/>
          </a:p>
        </p:txBody>
      </p:sp>
      <p:sp>
        <p:nvSpPr>
          <p:cNvPr id="3" name="2 Marcador de contenido"/>
          <p:cNvSpPr>
            <a:spLocks noGrp="1"/>
          </p:cNvSpPr>
          <p:nvPr>
            <p:ph idx="1"/>
          </p:nvPr>
        </p:nvSpPr>
        <p:spPr>
          <a:xfrm>
            <a:off x="467544" y="2060848"/>
            <a:ext cx="8229600" cy="4525963"/>
          </a:xfrm>
        </p:spPr>
        <p:txBody>
          <a:bodyPr/>
          <a:lstStyle/>
          <a:p>
            <a:r>
              <a:rPr lang="es-EC" dirty="0" smtClean="0"/>
              <a:t>PMI (2008): “La identificación de riesgos es el proceso por el cual se determinan los riesgos que pueden afectar el proyecto y en el cual se documentan sus características.” (p. 240).</a:t>
            </a:r>
          </a:p>
          <a:p>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Identificación de Riesgos</a:t>
            </a:r>
            <a:endParaRPr lang="es-EC" b="1" dirty="0"/>
          </a:p>
        </p:txBody>
      </p:sp>
      <p:sp>
        <p:nvSpPr>
          <p:cNvPr id="3" name="2 Marcador de contenido"/>
          <p:cNvSpPr>
            <a:spLocks noGrp="1"/>
          </p:cNvSpPr>
          <p:nvPr>
            <p:ph idx="1"/>
          </p:nvPr>
        </p:nvSpPr>
        <p:spPr/>
        <p:txBody>
          <a:bodyPr/>
          <a:lstStyle/>
          <a:p>
            <a:r>
              <a:rPr lang="es-EC" b="1" dirty="0" smtClean="0"/>
              <a:t>Herramientas</a:t>
            </a:r>
          </a:p>
          <a:p>
            <a:pPr>
              <a:buNone/>
            </a:pPr>
            <a:r>
              <a:rPr lang="es-EC" dirty="0" smtClean="0"/>
              <a:t>	Se ha empleado entrevistas con expertos técnicos y administradores de los centros de cómputo y equipamiento tecnológico de Correos del Ecuador CDE E.P., análisis causa efecto y listas de control con históricos de la operación de los centros de cómputo de la empresa.</a:t>
            </a:r>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Identificación de Riesgos</a:t>
            </a:r>
            <a:endParaRPr lang="es-EC" dirty="0"/>
          </a:p>
        </p:txBody>
      </p:sp>
      <p:pic>
        <p:nvPicPr>
          <p:cNvPr id="61444" name="Picture 4" descr="http://3.bp.blogspot.com/-DFyOxchBzAA/Tt-RbZOTN2I/AAAAAAAAFrY/wSV2fRi_-Nw/s1600/riesgos-laborales-trabajador-protegido-01.gif">
            <a:hlinkClick r:id="rId2" action="ppaction://hlinkfile"/>
          </p:cNvPr>
          <p:cNvPicPr>
            <a:picLocks noChangeAspect="1" noChangeArrowheads="1"/>
          </p:cNvPicPr>
          <p:nvPr/>
        </p:nvPicPr>
        <p:blipFill>
          <a:blip r:embed="rId3" cstate="print"/>
          <a:srcRect/>
          <a:stretch>
            <a:fillRect/>
          </a:stretch>
        </p:blipFill>
        <p:spPr bwMode="auto">
          <a:xfrm>
            <a:off x="1907704" y="1340768"/>
            <a:ext cx="5181600" cy="4457700"/>
          </a:xfrm>
          <a:prstGeom prst="rect">
            <a:avLst/>
          </a:prstGeom>
          <a:noFill/>
        </p:spPr>
      </p:pic>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Cualitativo</a:t>
            </a:r>
            <a:endParaRPr lang="es-EC" dirty="0"/>
          </a:p>
        </p:txBody>
      </p:sp>
      <p:sp>
        <p:nvSpPr>
          <p:cNvPr id="3" name="2 Marcador de contenido"/>
          <p:cNvSpPr>
            <a:spLocks noGrp="1"/>
          </p:cNvSpPr>
          <p:nvPr>
            <p:ph idx="1"/>
          </p:nvPr>
        </p:nvSpPr>
        <p:spPr/>
        <p:txBody>
          <a:bodyPr/>
          <a:lstStyle/>
          <a:p>
            <a:r>
              <a:rPr lang="es-EC" dirty="0" smtClean="0"/>
              <a:t>PMI (2008): proceso que consiste en priorizar los riesgos para realizar otros análisis o acciones posteriores, evaluando y combinando la probabilidad de ocurrencia y el impacto de dichos riesgos.” (p.240).</a:t>
            </a:r>
          </a:p>
          <a:p>
            <a:endParaRPr lang="es-EC" dirty="0" smtClean="0"/>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80728"/>
            <a:ext cx="8229600" cy="292894"/>
          </a:xfrm>
        </p:spPr>
        <p:txBody>
          <a:bodyPr>
            <a:noAutofit/>
          </a:bodyPr>
          <a:lstStyle/>
          <a:p>
            <a:pPr lvl="2" algn="ctr" rtl="0">
              <a:spcBef>
                <a:spcPct val="0"/>
              </a:spcBef>
            </a:pPr>
            <a:r>
              <a:rPr lang="es-ES" sz="3600" i="1" dirty="0" smtClean="0">
                <a:latin typeface="+mn-lt"/>
              </a:rPr>
              <a:t>Objetivo General</a:t>
            </a:r>
            <a:r>
              <a:rPr lang="es-EC" sz="3600" dirty="0" smtClean="0">
                <a:latin typeface="+mn-lt"/>
              </a:rPr>
              <a:t/>
            </a:r>
            <a:br>
              <a:rPr lang="es-EC" sz="3600" dirty="0" smtClean="0">
                <a:latin typeface="+mn-lt"/>
              </a:rPr>
            </a:br>
            <a:endParaRPr lang="es-EC" sz="3600" dirty="0">
              <a:latin typeface="+mn-lt"/>
            </a:endParaRPr>
          </a:p>
        </p:txBody>
      </p:sp>
      <p:sp>
        <p:nvSpPr>
          <p:cNvPr id="3" name="2 Marcador de contenido"/>
          <p:cNvSpPr>
            <a:spLocks noGrp="1"/>
          </p:cNvSpPr>
          <p:nvPr>
            <p:ph idx="1"/>
          </p:nvPr>
        </p:nvSpPr>
        <p:spPr>
          <a:xfrm>
            <a:off x="539552" y="1412776"/>
            <a:ext cx="8229600" cy="4525963"/>
          </a:xfrm>
        </p:spPr>
        <p:txBody>
          <a:bodyPr>
            <a:normAutofit/>
          </a:bodyPr>
          <a:lstStyle/>
          <a:p>
            <a:pPr algn="just"/>
            <a:r>
              <a:rPr lang="es-ES" sz="2400" dirty="0" smtClean="0"/>
              <a:t>Determinar </a:t>
            </a:r>
            <a:r>
              <a:rPr lang="es-ES" sz="2400" dirty="0"/>
              <a:t>la factibilidad técnica y financiera para la construcción de un centro de cómputo alterno; mediante el análisis cuantitativo y cualitativo de riesgos, disponibilidad de aplicativos actuales, costos de la implementación y origen del financiamiento; para proteger la información, y brindar servicios públicos de calidad.</a:t>
            </a:r>
            <a:endParaRPr lang="es-EC" sz="2400" dirty="0"/>
          </a:p>
          <a:p>
            <a:pPr algn="just"/>
            <a:endParaRPr lang="es-EC" sz="2800" dirty="0"/>
          </a:p>
        </p:txBody>
      </p:sp>
      <p:sp>
        <p:nvSpPr>
          <p:cNvPr id="5" name="4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0"/>
            <a:ext cx="8229600" cy="836712"/>
          </a:xfrm>
        </p:spPr>
        <p:txBody>
          <a:bodyPr/>
          <a:lstStyle/>
          <a:p>
            <a:r>
              <a:rPr lang="es-EC" dirty="0" smtClean="0"/>
              <a:t>Análisis Cualitativo</a:t>
            </a:r>
            <a:endParaRPr lang="es-EC" dirty="0"/>
          </a:p>
        </p:txBody>
      </p:sp>
      <p:graphicFrame>
        <p:nvGraphicFramePr>
          <p:cNvPr id="5" name="4 Tabla"/>
          <p:cNvGraphicFramePr>
            <a:graphicFrameLocks noGrp="1"/>
          </p:cNvGraphicFramePr>
          <p:nvPr/>
        </p:nvGraphicFramePr>
        <p:xfrm>
          <a:off x="827584" y="1340768"/>
          <a:ext cx="7704856" cy="4486656"/>
        </p:xfrm>
        <a:graphic>
          <a:graphicData uri="http://schemas.openxmlformats.org/drawingml/2006/table">
            <a:tbl>
              <a:tblPr/>
              <a:tblGrid>
                <a:gridCol w="1943735"/>
                <a:gridCol w="2897416"/>
                <a:gridCol w="1787598"/>
                <a:gridCol w="1076107"/>
              </a:tblGrid>
              <a:tr h="680723">
                <a:tc>
                  <a:txBody>
                    <a:bodyPr/>
                    <a:lstStyle/>
                    <a:p>
                      <a:pPr>
                        <a:lnSpc>
                          <a:spcPct val="115000"/>
                        </a:lnSpc>
                        <a:spcAft>
                          <a:spcPts val="0"/>
                        </a:spcAft>
                      </a:pPr>
                      <a:r>
                        <a:rPr lang="es-EC" sz="1600" b="1" dirty="0">
                          <a:solidFill>
                            <a:srgbClr val="000000"/>
                          </a:solidFill>
                          <a:latin typeface="Times New Roman"/>
                          <a:ea typeface="Times New Roman"/>
                        </a:rPr>
                        <a:t>Probabilidad de ocurrencia</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Times New Roman"/>
                          <a:ea typeface="Times New Roman"/>
                        </a:rPr>
                        <a:t>Descripción de la frecuencia (operación del centro de cómputo)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dirty="0">
                          <a:solidFill>
                            <a:srgbClr val="000000"/>
                          </a:solidFill>
                          <a:latin typeface="Times New Roman"/>
                          <a:ea typeface="Times New Roman"/>
                        </a:rPr>
                        <a:t>Probabilidad (ocurrencia desde el año 2007)</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Times New Roman"/>
                          <a:ea typeface="Times New Roman"/>
                        </a:rPr>
                        <a:t>Escala de Valores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815">
                <a:tc>
                  <a:txBody>
                    <a:bodyPr/>
                    <a:lstStyle/>
                    <a:p>
                      <a:pPr>
                        <a:lnSpc>
                          <a:spcPct val="115000"/>
                        </a:lnSpc>
                        <a:spcAft>
                          <a:spcPts val="0"/>
                        </a:spcAft>
                      </a:pPr>
                      <a:r>
                        <a:rPr lang="es-EC" sz="1600">
                          <a:solidFill>
                            <a:srgbClr val="000000"/>
                          </a:solidFill>
                          <a:latin typeface="Times New Roman"/>
                          <a:ea typeface="Times New Roman"/>
                        </a:rPr>
                        <a:t>Muy Alto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Ocurre muy a menudo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Ha ocurrido una vez al año </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100%</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815">
                <a:tc>
                  <a:txBody>
                    <a:bodyPr/>
                    <a:lstStyle/>
                    <a:p>
                      <a:pPr>
                        <a:lnSpc>
                          <a:spcPct val="115000"/>
                        </a:lnSpc>
                        <a:spcAft>
                          <a:spcPts val="0"/>
                        </a:spcAft>
                      </a:pPr>
                      <a:r>
                        <a:rPr lang="es-EC" sz="1600">
                          <a:solidFill>
                            <a:srgbClr val="000000"/>
                          </a:solidFill>
                          <a:latin typeface="Times New Roman"/>
                          <a:ea typeface="Times New Roman"/>
                        </a:rPr>
                        <a:t>Alto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Ha ocurrido varias veces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Ha ocurrido tres veces desde 2007</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&lt;=80%</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815">
                <a:tc>
                  <a:txBody>
                    <a:bodyPr/>
                    <a:lstStyle/>
                    <a:p>
                      <a:pPr>
                        <a:lnSpc>
                          <a:spcPct val="115000"/>
                        </a:lnSpc>
                        <a:spcAft>
                          <a:spcPts val="0"/>
                        </a:spcAft>
                      </a:pPr>
                      <a:r>
                        <a:rPr lang="es-EC" sz="1600">
                          <a:solidFill>
                            <a:srgbClr val="000000"/>
                          </a:solidFill>
                          <a:latin typeface="Times New Roman"/>
                          <a:ea typeface="Times New Roman"/>
                        </a:rPr>
                        <a:t>Medio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Ha ocurrido una vez</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Ha ocurrido una vez desde 2007</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&lt;=60%</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723">
                <a:tc>
                  <a:txBody>
                    <a:bodyPr/>
                    <a:lstStyle/>
                    <a:p>
                      <a:pPr>
                        <a:lnSpc>
                          <a:spcPct val="115000"/>
                        </a:lnSpc>
                        <a:spcAft>
                          <a:spcPts val="0"/>
                        </a:spcAft>
                      </a:pPr>
                      <a:r>
                        <a:rPr lang="es-EC" sz="1600">
                          <a:solidFill>
                            <a:srgbClr val="000000"/>
                          </a:solidFill>
                          <a:latin typeface="Times New Roman"/>
                          <a:ea typeface="Times New Roman"/>
                        </a:rPr>
                        <a:t>Bajo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Poco probable que ocurra </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No ha ocurrido hasta el momento pero podría suceder</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&lt;=40</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630">
                <a:tc>
                  <a:txBody>
                    <a:bodyPr/>
                    <a:lstStyle/>
                    <a:p>
                      <a:pPr>
                        <a:lnSpc>
                          <a:spcPct val="115000"/>
                        </a:lnSpc>
                        <a:spcAft>
                          <a:spcPts val="0"/>
                        </a:spcAft>
                      </a:pPr>
                      <a:r>
                        <a:rPr lang="es-EC" sz="1600">
                          <a:solidFill>
                            <a:srgbClr val="000000"/>
                          </a:solidFill>
                          <a:latin typeface="Times New Roman"/>
                          <a:ea typeface="Times New Roman"/>
                        </a:rPr>
                        <a:t>Muy Bajo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Suceso improbable, puede considerarse que no ocurrirá</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a:solidFill>
                            <a:srgbClr val="000000"/>
                          </a:solidFill>
                          <a:latin typeface="Times New Roman"/>
                          <a:ea typeface="Times New Roman"/>
                        </a:rPr>
                        <a:t>No ha ocurrido hasta el momento y probablemente no suceda</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dirty="0">
                          <a:solidFill>
                            <a:srgbClr val="000000"/>
                          </a:solidFill>
                          <a:latin typeface="Times New Roman"/>
                          <a:ea typeface="Times New Roman"/>
                        </a:rPr>
                        <a:t>&lt;=20%</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4572000" y="6396335"/>
            <a:ext cx="42474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Ponderación de probabilidad de ocurrencia de un riesgo.</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Elaboración: Autor.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580112" y="1052736"/>
          <a:ext cx="3240361" cy="4907280"/>
        </p:xfrm>
        <a:graphic>
          <a:graphicData uri="http://schemas.openxmlformats.org/drawingml/2006/table">
            <a:tbl>
              <a:tblPr/>
              <a:tblGrid>
                <a:gridCol w="738911"/>
                <a:gridCol w="808128"/>
                <a:gridCol w="808128"/>
                <a:gridCol w="885194"/>
              </a:tblGrid>
              <a:tr h="200022">
                <a:tc rowSpan="2">
                  <a:txBody>
                    <a:bodyPr/>
                    <a:lstStyle/>
                    <a:p>
                      <a:pPr algn="ctr">
                        <a:lnSpc>
                          <a:spcPct val="115000"/>
                        </a:lnSpc>
                        <a:spcAft>
                          <a:spcPts val="0"/>
                        </a:spcAft>
                      </a:pPr>
                      <a:r>
                        <a:rPr lang="es-EC" sz="1400" b="1">
                          <a:solidFill>
                            <a:srgbClr val="000000"/>
                          </a:solidFill>
                          <a:latin typeface="Times New Roman"/>
                          <a:ea typeface="Times New Roman"/>
                        </a:rPr>
                        <a:t>Impacto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400" b="1">
                          <a:solidFill>
                            <a:srgbClr val="000000"/>
                          </a:solidFill>
                          <a:latin typeface="Times New Roman"/>
                          <a:ea typeface="Times New Roman"/>
                        </a:rPr>
                        <a:t>Descripción de los efectos del riesgo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15000"/>
                        </a:lnSpc>
                        <a:spcAft>
                          <a:spcPts val="0"/>
                        </a:spcAft>
                      </a:pPr>
                      <a:r>
                        <a:rPr lang="es-EC" sz="1400" b="1">
                          <a:solidFill>
                            <a:srgbClr val="000000"/>
                          </a:solidFill>
                          <a:latin typeface="Times New Roman"/>
                          <a:ea typeface="Times New Roman"/>
                        </a:rPr>
                        <a:t>Escala de valores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vMerge="1">
                  <a:txBody>
                    <a:bodyPr/>
                    <a:lstStyle/>
                    <a:p>
                      <a:endParaRPr lang="es-EC"/>
                    </a:p>
                  </a:txBody>
                  <a:tcPr/>
                </a:tc>
                <a:tc>
                  <a:txBody>
                    <a:bodyPr/>
                    <a:lstStyle/>
                    <a:p>
                      <a:pPr>
                        <a:lnSpc>
                          <a:spcPct val="115000"/>
                        </a:lnSpc>
                        <a:spcAft>
                          <a:spcPts val="0"/>
                        </a:spcAft>
                      </a:pPr>
                      <a:r>
                        <a:rPr lang="es-EC" sz="1400" b="1">
                          <a:solidFill>
                            <a:srgbClr val="000000"/>
                          </a:solidFill>
                          <a:latin typeface="Times New Roman"/>
                          <a:ea typeface="Times New Roman"/>
                        </a:rPr>
                        <a:t>Costo (miles USD)</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rgbClr val="000000"/>
                          </a:solidFill>
                          <a:latin typeface="Times New Roman"/>
                          <a:ea typeface="Times New Roman"/>
                        </a:rPr>
                        <a:t>Retraso (meses)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00044">
                <a:tc>
                  <a:txBody>
                    <a:bodyPr/>
                    <a:lstStyle/>
                    <a:p>
                      <a:pPr>
                        <a:lnSpc>
                          <a:spcPct val="115000"/>
                        </a:lnSpc>
                        <a:spcAft>
                          <a:spcPts val="0"/>
                        </a:spcAft>
                      </a:pPr>
                      <a:r>
                        <a:rPr lang="es-EC" sz="1400">
                          <a:solidFill>
                            <a:srgbClr val="000000"/>
                          </a:solidFill>
                          <a:latin typeface="Times New Roman"/>
                          <a:ea typeface="Times New Roman"/>
                        </a:rPr>
                        <a:t>Muy Alto (catastrófico)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Times New Roman"/>
                          <a:ea typeface="Times New Roman"/>
                        </a:rPr>
                        <a:t>Hasta </a:t>
                      </a:r>
                      <a:r>
                        <a:rPr lang="es-EC" sz="1400" dirty="0" smtClean="0">
                          <a:solidFill>
                            <a:srgbClr val="000000"/>
                          </a:solidFill>
                          <a:latin typeface="Times New Roman"/>
                          <a:ea typeface="Times New Roman"/>
                        </a:rPr>
                        <a:t>1120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a:txBody>
                    <a:bodyPr/>
                    <a:lstStyle/>
                    <a:p>
                      <a:pPr>
                        <a:lnSpc>
                          <a:spcPct val="115000"/>
                        </a:lnSpc>
                        <a:spcAft>
                          <a:spcPts val="0"/>
                        </a:spcAft>
                      </a:pPr>
                      <a:r>
                        <a:rPr lang="es-EC" sz="1400">
                          <a:solidFill>
                            <a:srgbClr val="000000"/>
                          </a:solidFill>
                          <a:latin typeface="Times New Roman"/>
                          <a:ea typeface="Times New Roman"/>
                        </a:rPr>
                        <a:t>Alto (crítico)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Hasta 800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6</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4</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a:txBody>
                    <a:bodyPr/>
                    <a:lstStyle/>
                    <a:p>
                      <a:pPr>
                        <a:lnSpc>
                          <a:spcPct val="115000"/>
                        </a:lnSpc>
                        <a:spcAft>
                          <a:spcPts val="0"/>
                        </a:spcAft>
                      </a:pPr>
                      <a:r>
                        <a:rPr lang="es-EC" sz="1400">
                          <a:solidFill>
                            <a:srgbClr val="000000"/>
                          </a:solidFill>
                          <a:latin typeface="Times New Roman"/>
                          <a:ea typeface="Times New Roman"/>
                        </a:rPr>
                        <a:t>Medio (serio)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Hasta 500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4</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3</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a:txBody>
                    <a:bodyPr/>
                    <a:lstStyle/>
                    <a:p>
                      <a:pPr>
                        <a:lnSpc>
                          <a:spcPct val="115000"/>
                        </a:lnSpc>
                        <a:spcAft>
                          <a:spcPts val="0"/>
                        </a:spcAft>
                      </a:pPr>
                      <a:r>
                        <a:rPr lang="es-EC" sz="1400">
                          <a:solidFill>
                            <a:srgbClr val="000000"/>
                          </a:solidFill>
                          <a:latin typeface="Times New Roman"/>
                          <a:ea typeface="Times New Roman"/>
                        </a:rPr>
                        <a:t>Bajo (marginal)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Hasta 100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1</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2</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44">
                <a:tc>
                  <a:txBody>
                    <a:bodyPr/>
                    <a:lstStyle/>
                    <a:p>
                      <a:pPr>
                        <a:lnSpc>
                          <a:spcPct val="115000"/>
                        </a:lnSpc>
                        <a:spcAft>
                          <a:spcPts val="0"/>
                        </a:spcAft>
                      </a:pPr>
                      <a:r>
                        <a:rPr lang="es-EC" sz="1400">
                          <a:solidFill>
                            <a:srgbClr val="000000"/>
                          </a:solidFill>
                          <a:latin typeface="Times New Roman"/>
                          <a:ea typeface="Times New Roman"/>
                        </a:rPr>
                        <a:t>Muy Bajo (despreciable)</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Hasta 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Times New Roman"/>
                          <a:ea typeface="Times New Roman"/>
                        </a:rPr>
                        <a:t>0,5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Times New Roman"/>
                          <a:ea typeface="Times New Roman"/>
                        </a:rPr>
                        <a:t>1</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51520" y="908720"/>
          <a:ext cx="4392488" cy="5364538"/>
        </p:xfrm>
        <a:graphic>
          <a:graphicData uri="http://schemas.openxmlformats.org/drawingml/2006/table">
            <a:tbl>
              <a:tblPr/>
              <a:tblGrid>
                <a:gridCol w="1139496"/>
                <a:gridCol w="2484103"/>
                <a:gridCol w="768889"/>
              </a:tblGrid>
              <a:tr h="527688">
                <a:tc>
                  <a:txBody>
                    <a:bodyPr/>
                    <a:lstStyle/>
                    <a:p>
                      <a:pPr>
                        <a:lnSpc>
                          <a:spcPct val="115000"/>
                        </a:lnSpc>
                        <a:spcAft>
                          <a:spcPts val="0"/>
                        </a:spcAft>
                      </a:pPr>
                      <a:r>
                        <a:rPr lang="es-EC" sz="1050" b="1" dirty="0">
                          <a:solidFill>
                            <a:srgbClr val="000000"/>
                          </a:solidFill>
                          <a:latin typeface="Times New Roman"/>
                          <a:ea typeface="Times New Roman"/>
                        </a:rPr>
                        <a:t>Equipamiento</a:t>
                      </a:r>
                      <a:endParaRPr lang="es-EC" sz="1050" dirty="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b="1">
                          <a:solidFill>
                            <a:srgbClr val="000000"/>
                          </a:solidFill>
                          <a:latin typeface="Times New Roman"/>
                          <a:ea typeface="Times New Roman"/>
                        </a:rPr>
                        <a:t>Descripción</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b="1" dirty="0">
                          <a:solidFill>
                            <a:srgbClr val="000000"/>
                          </a:solidFill>
                          <a:latin typeface="Times New Roman"/>
                          <a:ea typeface="Times New Roman"/>
                        </a:rPr>
                        <a:t>Costo (</a:t>
                      </a:r>
                      <a:r>
                        <a:rPr lang="es-EC" sz="1200" b="1" dirty="0">
                          <a:solidFill>
                            <a:srgbClr val="000000"/>
                          </a:solidFill>
                          <a:latin typeface="Times New Roman"/>
                          <a:ea typeface="Times New Roman"/>
                        </a:rPr>
                        <a:t>miles</a:t>
                      </a:r>
                      <a:r>
                        <a:rPr lang="es-EC" sz="1050" b="1" dirty="0">
                          <a:solidFill>
                            <a:srgbClr val="000000"/>
                          </a:solidFill>
                          <a:latin typeface="Times New Roman"/>
                          <a:ea typeface="Times New Roman"/>
                        </a:rPr>
                        <a:t> USD)</a:t>
                      </a:r>
                      <a:endParaRPr lang="es-EC" sz="1050" dirty="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31">
                <a:tc>
                  <a:txBody>
                    <a:bodyPr/>
                    <a:lstStyle/>
                    <a:p>
                      <a:pPr>
                        <a:lnSpc>
                          <a:spcPct val="115000"/>
                        </a:lnSpc>
                        <a:spcAft>
                          <a:spcPts val="0"/>
                        </a:spcAft>
                      </a:pPr>
                      <a:r>
                        <a:rPr lang="es-EC" sz="1050">
                          <a:solidFill>
                            <a:srgbClr val="000000"/>
                          </a:solidFill>
                          <a:latin typeface="Times New Roman"/>
                          <a:ea typeface="Times New Roman"/>
                        </a:rPr>
                        <a:t>Blade Center</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Servidores con alto poder de procesamiento</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500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08">
                <a:tc>
                  <a:txBody>
                    <a:bodyPr/>
                    <a:lstStyle/>
                    <a:p>
                      <a:pPr>
                        <a:lnSpc>
                          <a:spcPct val="115000"/>
                        </a:lnSpc>
                        <a:spcAft>
                          <a:spcPts val="0"/>
                        </a:spcAft>
                      </a:pPr>
                      <a:r>
                        <a:rPr lang="es-EC" sz="1050">
                          <a:solidFill>
                            <a:srgbClr val="000000"/>
                          </a:solidFill>
                          <a:latin typeface="Times New Roman"/>
                          <a:ea typeface="Times New Roman"/>
                        </a:rPr>
                        <a:t>Subsistema de Aire Acondicionado</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Equipo de aire acondicionado de precisión</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50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703">
                <a:tc>
                  <a:txBody>
                    <a:bodyPr/>
                    <a:lstStyle/>
                    <a:p>
                      <a:pPr>
                        <a:lnSpc>
                          <a:spcPct val="115000"/>
                        </a:lnSpc>
                        <a:spcAft>
                          <a:spcPts val="0"/>
                        </a:spcAft>
                      </a:pPr>
                      <a:r>
                        <a:rPr lang="es-EC" sz="1050">
                          <a:solidFill>
                            <a:srgbClr val="000000"/>
                          </a:solidFill>
                          <a:latin typeface="Times New Roman"/>
                          <a:ea typeface="Times New Roman"/>
                        </a:rPr>
                        <a:t>Subsistema de Control de Incendios</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Equipos para detección y control de incendios</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20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16">
                <a:tc>
                  <a:txBody>
                    <a:bodyPr/>
                    <a:lstStyle/>
                    <a:p>
                      <a:pPr>
                        <a:lnSpc>
                          <a:spcPct val="115000"/>
                        </a:lnSpc>
                        <a:spcAft>
                          <a:spcPts val="0"/>
                        </a:spcAft>
                      </a:pPr>
                      <a:r>
                        <a:rPr lang="es-EC" sz="1050">
                          <a:solidFill>
                            <a:srgbClr val="000000"/>
                          </a:solidFill>
                          <a:latin typeface="Times New Roman"/>
                          <a:ea typeface="Times New Roman"/>
                        </a:rPr>
                        <a:t>Equipos UPS</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Baterías de emergencia para casos en los que la energía eléctrica tenga picos o cortes. Brindan el tiempo necesario, aproximadamente 30 minutos para poder realizar cualquier comando de emergencia en servidores y equipos de conectividad</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50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31">
                <a:tc>
                  <a:txBody>
                    <a:bodyPr/>
                    <a:lstStyle/>
                    <a:p>
                      <a:pPr>
                        <a:lnSpc>
                          <a:spcPct val="115000"/>
                        </a:lnSpc>
                        <a:spcAft>
                          <a:spcPts val="0"/>
                        </a:spcAft>
                      </a:pPr>
                      <a:r>
                        <a:rPr lang="es-EC" sz="1050">
                          <a:solidFill>
                            <a:srgbClr val="000000"/>
                          </a:solidFill>
                          <a:latin typeface="Times New Roman"/>
                          <a:ea typeface="Times New Roman"/>
                        </a:rPr>
                        <a:t>Conectividad</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Conectividad para estaciones de trabajo</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300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08">
                <a:tc>
                  <a:txBody>
                    <a:bodyPr/>
                    <a:lstStyle/>
                    <a:p>
                      <a:pPr>
                        <a:lnSpc>
                          <a:spcPct val="115000"/>
                        </a:lnSpc>
                        <a:spcAft>
                          <a:spcPts val="0"/>
                        </a:spcAft>
                      </a:pPr>
                      <a:r>
                        <a:rPr lang="es-EC" sz="1050">
                          <a:solidFill>
                            <a:srgbClr val="000000"/>
                          </a:solidFill>
                          <a:latin typeface="Times New Roman"/>
                          <a:ea typeface="Times New Roman"/>
                        </a:rPr>
                        <a:t>Almacenamiento</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Espacio en disco duro para almacenar información de transacciones en sistemas</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100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194">
                <a:tc>
                  <a:txBody>
                    <a:bodyPr/>
                    <a:lstStyle/>
                    <a:p>
                      <a:pPr>
                        <a:lnSpc>
                          <a:spcPct val="115000"/>
                        </a:lnSpc>
                        <a:spcAft>
                          <a:spcPts val="0"/>
                        </a:spcAft>
                      </a:pPr>
                      <a:r>
                        <a:rPr lang="es-EC" sz="1050">
                          <a:solidFill>
                            <a:srgbClr val="000000"/>
                          </a:solidFill>
                          <a:latin typeface="Times New Roman"/>
                          <a:ea typeface="Times New Roman"/>
                        </a:rPr>
                        <a:t>Reinstalación de licencias</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Las licencias cuentan con un período de vigencia y garantía, además de Acuerdos de Nivel de Servicio, por lo que solamente se consideran costos de reinstalación y administrativos. En cuanto a software libre se incluyen rubros para reinstalación y configuración de los mismos.</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a:solidFill>
                            <a:srgbClr val="000000"/>
                          </a:solidFill>
                          <a:latin typeface="Times New Roman"/>
                          <a:ea typeface="Times New Roman"/>
                        </a:rPr>
                        <a:t>100</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901">
                <a:tc>
                  <a:txBody>
                    <a:bodyPr/>
                    <a:lstStyle/>
                    <a:p>
                      <a:pPr>
                        <a:lnSpc>
                          <a:spcPct val="115000"/>
                        </a:lnSpc>
                      </a:pPr>
                      <a:endParaRPr lang="es-EC" sz="900">
                        <a:latin typeface="Times New Roman"/>
                        <a:ea typeface="Times New Roman"/>
                      </a:endParaRPr>
                    </a:p>
                  </a:txBody>
                  <a:tcPr marL="33291" marR="3329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050" b="1">
                          <a:solidFill>
                            <a:srgbClr val="000000"/>
                          </a:solidFill>
                          <a:latin typeface="Times New Roman"/>
                          <a:ea typeface="Times New Roman"/>
                        </a:rPr>
                        <a:t>Total</a:t>
                      </a:r>
                      <a:endParaRPr lang="es-EC" sz="105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50" dirty="0">
                          <a:solidFill>
                            <a:srgbClr val="000000"/>
                          </a:solidFill>
                          <a:latin typeface="Times New Roman"/>
                          <a:ea typeface="Times New Roman"/>
                        </a:rPr>
                        <a:t>1120</a:t>
                      </a:r>
                      <a:endParaRPr lang="es-EC" sz="1050" dirty="0">
                        <a:latin typeface="Times New Roman"/>
                        <a:ea typeface="Times New Roman"/>
                      </a:endParaRPr>
                    </a:p>
                  </a:txBody>
                  <a:tcPr marL="33291" marR="33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1 Título"/>
          <p:cNvSpPr>
            <a:spLocks noGrp="1"/>
          </p:cNvSpPr>
          <p:nvPr>
            <p:ph type="title"/>
          </p:nvPr>
        </p:nvSpPr>
        <p:spPr>
          <a:xfrm>
            <a:off x="467544" y="0"/>
            <a:ext cx="8229600" cy="836712"/>
          </a:xfrm>
        </p:spPr>
        <p:txBody>
          <a:bodyPr>
            <a:normAutofit/>
          </a:bodyPr>
          <a:lstStyle/>
          <a:p>
            <a:r>
              <a:rPr lang="es-EC" sz="4000" dirty="0" smtClean="0"/>
              <a:t>Análisis Cualitativo</a:t>
            </a:r>
            <a:endParaRPr lang="es-EC" sz="4000" dirty="0"/>
          </a:p>
        </p:txBody>
      </p:sp>
      <p:sp>
        <p:nvSpPr>
          <p:cNvPr id="7" name="6 Flecha derecha"/>
          <p:cNvSpPr/>
          <p:nvPr/>
        </p:nvSpPr>
        <p:spPr>
          <a:xfrm>
            <a:off x="4860032" y="2564904"/>
            <a:ext cx="576064" cy="18722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17140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0" i="0" u="none" strike="noStrike" kern="1200" cap="none" spc="0" normalizeH="0" baseline="0" noProof="0" dirty="0" smtClean="0">
                <a:ln>
                  <a:noFill/>
                </a:ln>
                <a:solidFill>
                  <a:schemeClr val="tx1"/>
                </a:solidFill>
                <a:effectLst/>
                <a:uLnTx/>
                <a:uFillTx/>
                <a:latin typeface="+mj-lt"/>
                <a:ea typeface="+mj-ea"/>
                <a:cs typeface="+mj-cs"/>
              </a:rPr>
              <a:t>Análisis Cualitativo</a:t>
            </a:r>
            <a:endParaRPr kumimoji="0" lang="es-EC"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9873" name="Object 1"/>
          <p:cNvGraphicFramePr>
            <a:graphicFrameLocks noChangeAspect="1"/>
          </p:cNvGraphicFramePr>
          <p:nvPr/>
        </p:nvGraphicFramePr>
        <p:xfrm>
          <a:off x="251520" y="620688"/>
          <a:ext cx="8640960" cy="5859462"/>
        </p:xfrm>
        <a:graphic>
          <a:graphicData uri="http://schemas.openxmlformats.org/presentationml/2006/ole">
            <mc:AlternateContent xmlns:mc="http://schemas.openxmlformats.org/markup-compatibility/2006">
              <mc:Choice xmlns:v="urn:schemas-microsoft-com:vml" Requires="v">
                <p:oleObj spid="_x0000_s79884" name="Hoja de cálculo" r:id="rId3" imgW="8705863" imgH="6410383" progId="Excel.Sheet.12">
                  <p:embed/>
                </p:oleObj>
              </mc:Choice>
              <mc:Fallback>
                <p:oleObj name="Hoja de cálculo" r:id="rId3" imgW="8705863" imgH="6410383" progId="Excel.Shee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20688"/>
                        <a:ext cx="8640960" cy="585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1143000"/>
          </a:xfrm>
        </p:spPr>
        <p:txBody>
          <a:bodyPr>
            <a:normAutofit fontScale="90000"/>
          </a:bodyPr>
          <a:lstStyle/>
          <a:p>
            <a:pPr lvl="0"/>
            <a:r>
              <a:rPr lang="es-EC" dirty="0" smtClean="0"/>
              <a:t>Análisis Cualitativo</a:t>
            </a:r>
            <a:br>
              <a:rPr lang="es-EC" dirty="0" smtClean="0"/>
            </a:br>
            <a:endParaRPr lang="es-EC" dirty="0"/>
          </a:p>
        </p:txBody>
      </p:sp>
      <p:sp>
        <p:nvSpPr>
          <p:cNvPr id="3" name="2 Marcador de contenido"/>
          <p:cNvSpPr>
            <a:spLocks noGrp="1"/>
          </p:cNvSpPr>
          <p:nvPr>
            <p:ph idx="1"/>
          </p:nvPr>
        </p:nvSpPr>
        <p:spPr/>
        <p:txBody>
          <a:bodyPr/>
          <a:lstStyle/>
          <a:p>
            <a:pPr lvl="0"/>
            <a:r>
              <a:rPr lang="es-EC" dirty="0" smtClean="0"/>
              <a:t>Roja: riesgos que necesitan mitigación. </a:t>
            </a:r>
          </a:p>
          <a:p>
            <a:pPr lvl="0"/>
            <a:r>
              <a:rPr lang="es-EC" dirty="0" smtClean="0"/>
              <a:t>Amarilla: riesgos que necesitan investigación. </a:t>
            </a:r>
          </a:p>
          <a:p>
            <a:pPr lvl="0"/>
            <a:r>
              <a:rPr lang="es-EC" dirty="0" smtClean="0"/>
              <a:t>Verde: riesgos que necesitan ser monitoreados.</a:t>
            </a:r>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634082"/>
          </a:xfrm>
        </p:spPr>
        <p:txBody>
          <a:bodyPr>
            <a:noAutofit/>
          </a:bodyPr>
          <a:lstStyle/>
          <a:p>
            <a:r>
              <a:rPr lang="es-ES" sz="3600" dirty="0" smtClean="0"/>
              <a:t>ANALISIS CUANTITATIVO</a:t>
            </a:r>
            <a:r>
              <a:rPr lang="es-EC" sz="3600" dirty="0" smtClean="0"/>
              <a:t/>
            </a:r>
            <a:br>
              <a:rPr lang="es-EC" sz="3600" dirty="0" smtClean="0"/>
            </a:br>
            <a:endParaRPr lang="es-EC" sz="3600" dirty="0"/>
          </a:p>
        </p:txBody>
      </p:sp>
      <p:sp>
        <p:nvSpPr>
          <p:cNvPr id="3" name="2 Marcador de contenido"/>
          <p:cNvSpPr>
            <a:spLocks noGrp="1"/>
          </p:cNvSpPr>
          <p:nvPr>
            <p:ph idx="1"/>
          </p:nvPr>
        </p:nvSpPr>
        <p:spPr>
          <a:xfrm>
            <a:off x="467544" y="1700808"/>
            <a:ext cx="8229600" cy="5001419"/>
          </a:xfrm>
        </p:spPr>
        <p:txBody>
          <a:bodyPr>
            <a:normAutofit/>
          </a:bodyPr>
          <a:lstStyle/>
          <a:p>
            <a:r>
              <a:rPr lang="es-EC" sz="2800" dirty="0" smtClean="0"/>
              <a:t>Según PMI (2008): “realizar el Análisis Cuantitativo de Riesgos es el proceso que consiste en analizar numéricamente el efecto de los riesgos identificados sobre los objetivos generales del proyecto. El proceso Realizar el Análisis Cuantitativo de Riesgos se aplica a los riesgos priorizados.” (p.251).</a:t>
            </a:r>
          </a:p>
          <a:p>
            <a:endParaRPr lang="es-EC" sz="28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ANALISIS CUANTITATIVO</a:t>
            </a:r>
            <a:endParaRPr lang="es-EC" sz="3600" dirty="0"/>
          </a:p>
        </p:txBody>
      </p:sp>
      <p:sp>
        <p:nvSpPr>
          <p:cNvPr id="3" name="2 Marcador de contenido"/>
          <p:cNvSpPr>
            <a:spLocks noGrp="1"/>
          </p:cNvSpPr>
          <p:nvPr>
            <p:ph idx="1"/>
          </p:nvPr>
        </p:nvSpPr>
        <p:spPr/>
        <p:txBody>
          <a:bodyPr>
            <a:normAutofit fontScale="92500" lnSpcReduction="20000"/>
          </a:bodyPr>
          <a:lstStyle/>
          <a:p>
            <a:r>
              <a:rPr lang="es-EC" dirty="0" smtClean="0"/>
              <a:t>La principal técnica para el análisis cuantitativo es el análisis de valor monetario  o </a:t>
            </a:r>
            <a:r>
              <a:rPr lang="es-EC" b="1" dirty="0" smtClean="0"/>
              <a:t>EMV</a:t>
            </a:r>
            <a:r>
              <a:rPr lang="es-EC" dirty="0" smtClean="0"/>
              <a:t>. En la presente investigación se realizó también entrevistas con expertos técnicos, en este caso administradores del servicio de Correos del Ecuador CDE E.P. Se determinó también que un riesgo es muy crítico cuantitativamente si es mayor a </a:t>
            </a:r>
            <a:r>
              <a:rPr lang="es-EC" b="1" dirty="0" smtClean="0"/>
              <a:t>20% del costo total invertido en la implementación del mismo, es decir superior a 220,000 dólares americanos</a:t>
            </a:r>
            <a:r>
              <a:rPr lang="es-EC" dirty="0" smtClean="0"/>
              <a:t>, en el análisis EMV o valor monetario esperado.</a:t>
            </a:r>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5777" name="Object 1"/>
          <p:cNvGraphicFramePr>
            <a:graphicFrameLocks noChangeAspect="1"/>
          </p:cNvGraphicFramePr>
          <p:nvPr/>
        </p:nvGraphicFramePr>
        <p:xfrm>
          <a:off x="297036" y="1196752"/>
          <a:ext cx="8523436" cy="4450661"/>
        </p:xfrm>
        <a:graphic>
          <a:graphicData uri="http://schemas.openxmlformats.org/presentationml/2006/ole">
            <mc:AlternateContent xmlns:mc="http://schemas.openxmlformats.org/markup-compatibility/2006">
              <mc:Choice xmlns:v="urn:schemas-microsoft-com:vml" Requires="v">
                <p:oleObj spid="_x0000_s75788" name="Hoja de cálculo" r:id="rId3" imgW="6924793" imgH="4010133" progId="Excel.Sheet.12">
                  <p:embed/>
                </p:oleObj>
              </mc:Choice>
              <mc:Fallback>
                <p:oleObj name="Hoja de cálculo" r:id="rId3" imgW="6924793" imgH="4010133" progId="Excel.Shee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36" y="1196752"/>
                        <a:ext cx="8523436" cy="4450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Título"/>
          <p:cNvSpPr>
            <a:spLocks noGrp="1"/>
          </p:cNvSpPr>
          <p:nvPr>
            <p:ph type="title"/>
          </p:nvPr>
        </p:nvSpPr>
        <p:spPr>
          <a:xfrm>
            <a:off x="395536" y="692696"/>
            <a:ext cx="8229600" cy="634082"/>
          </a:xfrm>
        </p:spPr>
        <p:txBody>
          <a:bodyPr>
            <a:noAutofit/>
          </a:bodyPr>
          <a:lstStyle/>
          <a:p>
            <a:r>
              <a:rPr lang="es-ES" sz="3600" dirty="0" smtClean="0"/>
              <a:t>ANALISIS CUANTITATIVO</a:t>
            </a:r>
            <a:r>
              <a:rPr lang="es-EC" sz="3600" dirty="0" smtClean="0"/>
              <a:t/>
            </a:r>
            <a:br>
              <a:rPr lang="es-EC" sz="3600" dirty="0" smtClean="0"/>
            </a:br>
            <a:endParaRPr lang="es-EC" sz="3600" dirty="0"/>
          </a:p>
        </p:txBody>
      </p:sp>
      <p:sp>
        <p:nvSpPr>
          <p:cNvPr id="75779" name="Rectangle 3"/>
          <p:cNvSpPr>
            <a:spLocks noChangeArrowheads="1"/>
          </p:cNvSpPr>
          <p:nvPr/>
        </p:nvSpPr>
        <p:spPr bwMode="auto">
          <a:xfrm>
            <a:off x="4572000" y="6021288"/>
            <a:ext cx="43204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Resultado análisis cuantitativo de riesgos.</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Elaboración: Autor.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r>
              <a:rPr lang="es-EC" sz="3600" dirty="0" smtClean="0"/>
              <a:t>PLAN DE RESPUESTA A RIESGOS CRÍTICOS</a:t>
            </a:r>
            <a:br>
              <a:rPr lang="es-EC" sz="3600" dirty="0" smtClean="0"/>
            </a:br>
            <a:r>
              <a:rPr lang="es-EC" sz="3600" dirty="0" smtClean="0"/>
              <a:t>Estrategias de respuesta a riesgos</a:t>
            </a:r>
            <a:endParaRPr lang="es-EC" sz="3600" dirty="0"/>
          </a:p>
        </p:txBody>
      </p:sp>
      <p:sp>
        <p:nvSpPr>
          <p:cNvPr id="3" name="2 Marcador de contenido"/>
          <p:cNvSpPr>
            <a:spLocks noGrp="1"/>
          </p:cNvSpPr>
          <p:nvPr>
            <p:ph idx="1"/>
          </p:nvPr>
        </p:nvSpPr>
        <p:spPr>
          <a:xfrm>
            <a:off x="467544" y="1916832"/>
            <a:ext cx="8229600" cy="4525963"/>
          </a:xfrm>
        </p:spPr>
        <p:txBody>
          <a:bodyPr>
            <a:normAutofit fontScale="92500" lnSpcReduction="20000"/>
          </a:bodyPr>
          <a:lstStyle/>
          <a:p>
            <a:pPr lvl="0"/>
            <a:r>
              <a:rPr lang="es-EC" b="1" dirty="0" smtClean="0"/>
              <a:t>Evitar </a:t>
            </a:r>
            <a:r>
              <a:rPr lang="es-EC" dirty="0" smtClean="0"/>
              <a:t>los riesgos o eliminar una amenaza específica, generalmente se logra al eliminar sus causas.</a:t>
            </a:r>
          </a:p>
          <a:p>
            <a:pPr lvl="0"/>
            <a:r>
              <a:rPr lang="es-EC" b="1" dirty="0" smtClean="0"/>
              <a:t>Aceptar</a:t>
            </a:r>
            <a:r>
              <a:rPr lang="es-EC" dirty="0" smtClean="0"/>
              <a:t> los riesgos o aceptar las consecuencias si el riesgo ocurriese.</a:t>
            </a:r>
          </a:p>
          <a:p>
            <a:pPr lvl="0"/>
            <a:r>
              <a:rPr lang="es-EC" b="1" dirty="0" smtClean="0"/>
              <a:t>Transferir</a:t>
            </a:r>
            <a:r>
              <a:rPr lang="es-EC" dirty="0" smtClean="0"/>
              <a:t> los riesgos o trasladar la consecuencia de un riesgo y la responsabilidad por su administración a terceros.</a:t>
            </a:r>
          </a:p>
          <a:p>
            <a:pPr lvl="0"/>
            <a:r>
              <a:rPr lang="es-EC" b="1" dirty="0" smtClean="0"/>
              <a:t>Mitigar</a:t>
            </a:r>
            <a:r>
              <a:rPr lang="es-EC" dirty="0" smtClean="0"/>
              <a:t> los riesgos o reducir el impacto de un evento riesgoso al reducir la probabilidad de su ocurrencia.</a:t>
            </a:r>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a:bodyPr>
          <a:lstStyle/>
          <a:p>
            <a:r>
              <a:rPr lang="es-EC" sz="3200" dirty="0" smtClean="0"/>
              <a:t>PLAN DE RESPUESTA A RIESGOS CRÍTICOS</a:t>
            </a:r>
            <a:endParaRPr lang="es-EC" sz="3200" dirty="0"/>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4753" name="Object 1"/>
          <p:cNvGraphicFramePr>
            <a:graphicFrameLocks noChangeAspect="1"/>
          </p:cNvGraphicFramePr>
          <p:nvPr/>
        </p:nvGraphicFramePr>
        <p:xfrm>
          <a:off x="395536" y="1556792"/>
          <a:ext cx="8375650" cy="4392265"/>
        </p:xfrm>
        <a:graphic>
          <a:graphicData uri="http://schemas.openxmlformats.org/presentationml/2006/ole">
            <mc:AlternateContent xmlns:mc="http://schemas.openxmlformats.org/markup-compatibility/2006">
              <mc:Choice xmlns:v="urn:schemas-microsoft-com:vml" Requires="v">
                <p:oleObj spid="_x0000_s74764" name="Hoja de cálculo" r:id="rId3" imgW="8905889" imgH="4505191" progId="Excel.Sheet.12">
                  <p:embed/>
                </p:oleObj>
              </mc:Choice>
              <mc:Fallback>
                <p:oleObj name="Hoja de cálculo" r:id="rId3" imgW="8905889" imgH="4505191" progId="Excel.Shee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8375650" cy="4392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5" name="Rectangle 3"/>
          <p:cNvSpPr>
            <a:spLocks noChangeArrowheads="1"/>
          </p:cNvSpPr>
          <p:nvPr/>
        </p:nvSpPr>
        <p:spPr bwMode="auto">
          <a:xfrm>
            <a:off x="4788024" y="6237312"/>
            <a:ext cx="396044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 de respuesta a riesgos críticos.</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Elaboración: Autor.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3729" name="Object 1"/>
          <p:cNvGraphicFramePr>
            <a:graphicFrameLocks noChangeAspect="1"/>
          </p:cNvGraphicFramePr>
          <p:nvPr/>
        </p:nvGraphicFramePr>
        <p:xfrm>
          <a:off x="323528" y="1844824"/>
          <a:ext cx="8208912" cy="3888432"/>
        </p:xfrm>
        <a:graphic>
          <a:graphicData uri="http://schemas.openxmlformats.org/presentationml/2006/ole">
            <mc:AlternateContent xmlns:mc="http://schemas.openxmlformats.org/markup-compatibility/2006">
              <mc:Choice xmlns:v="urn:schemas-microsoft-com:vml" Requires="v">
                <p:oleObj spid="_x0000_s73740" name="Hoja de cálculo" r:id="rId3" imgW="8963117" imgH="3829008" progId="Excel.Sheet.12">
                  <p:embed/>
                </p:oleObj>
              </mc:Choice>
              <mc:Fallback>
                <p:oleObj name="Hoja de cálculo" r:id="rId3" imgW="8963117" imgH="3829008" progId="Excel.Shee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44824"/>
                        <a:ext cx="8208912" cy="3888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1" name="Rectangle 3"/>
          <p:cNvSpPr>
            <a:spLocks noChangeArrowheads="1"/>
          </p:cNvSpPr>
          <p:nvPr/>
        </p:nvSpPr>
        <p:spPr bwMode="auto">
          <a:xfrm>
            <a:off x="2627784" y="6309320"/>
            <a:ext cx="630019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 de respuesta a riesgos de baja prioridad o Lista de Supervisión.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Elaboración: Autor.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p:txBody>
          <a:bodyPr>
            <a:normAutofit/>
          </a:bodyPr>
          <a:lstStyle/>
          <a:p>
            <a:r>
              <a:rPr lang="es-EC" sz="3200" dirty="0" smtClean="0"/>
              <a:t>PLAN DE RESPUESTA A RIESGOS CRÍTICOS</a:t>
            </a:r>
            <a:endParaRPr lang="es-EC" sz="3200" dirty="0"/>
          </a:p>
        </p:txBody>
      </p:sp>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2</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normAutofit/>
          </a:bodyPr>
          <a:lstStyle/>
          <a:p>
            <a:r>
              <a:rPr lang="es-ES" sz="3600" i="1" dirty="0" smtClean="0">
                <a:latin typeface="+mn-lt"/>
              </a:rPr>
              <a:t>Objetivos Específicos</a:t>
            </a:r>
            <a:endParaRPr lang="es-EC" sz="3600" dirty="0">
              <a:latin typeface="+mn-lt"/>
            </a:endParaRPr>
          </a:p>
        </p:txBody>
      </p:sp>
      <p:sp>
        <p:nvSpPr>
          <p:cNvPr id="3" name="2 Marcador de contenido"/>
          <p:cNvSpPr>
            <a:spLocks noGrp="1"/>
          </p:cNvSpPr>
          <p:nvPr>
            <p:ph idx="1"/>
          </p:nvPr>
        </p:nvSpPr>
        <p:spPr>
          <a:xfrm>
            <a:off x="539552" y="1412776"/>
            <a:ext cx="8003232" cy="4525963"/>
          </a:xfrm>
        </p:spPr>
        <p:txBody>
          <a:bodyPr>
            <a:noAutofit/>
          </a:bodyPr>
          <a:lstStyle/>
          <a:p>
            <a:pPr lvl="0" algn="just"/>
            <a:r>
              <a:rPr lang="es-ES" sz="2000" dirty="0"/>
              <a:t>Identificar los riesgos de alto impacto que afectan al diseño de la solución tecnológica; mediante la aplicación de metodologías de análisis cuantitativo y cualitativo; para lograr un diseño tecnológico eficiente</a:t>
            </a:r>
            <a:r>
              <a:rPr lang="es-ES" sz="2000" dirty="0" smtClean="0"/>
              <a:t>.</a:t>
            </a:r>
          </a:p>
          <a:p>
            <a:pPr lvl="0" algn="just">
              <a:buNone/>
            </a:pPr>
            <a:endParaRPr lang="es-EC" sz="2000" dirty="0"/>
          </a:p>
          <a:p>
            <a:pPr lvl="0" algn="just"/>
            <a:r>
              <a:rPr lang="es-ES" sz="2000" dirty="0"/>
              <a:t>Identificar los aplicativos operativos más relevantes; mediante la elaboración de una matriz de interesados </a:t>
            </a:r>
            <a:r>
              <a:rPr lang="es-ES" sz="2000" dirty="0" smtClean="0"/>
              <a:t>con </a:t>
            </a:r>
            <a:r>
              <a:rPr lang="es-ES" sz="2000" dirty="0"/>
              <a:t>estrategia colaborativa; para determinar los servicios que brindará el centro de cómputo alterno</a:t>
            </a:r>
            <a:r>
              <a:rPr lang="es-ES" sz="2000" dirty="0" smtClean="0"/>
              <a:t>.</a:t>
            </a:r>
          </a:p>
          <a:p>
            <a:pPr lvl="0" algn="just">
              <a:buNone/>
            </a:pPr>
            <a:endParaRPr lang="es-EC" sz="2000" dirty="0"/>
          </a:p>
          <a:p>
            <a:pPr lvl="0" algn="just"/>
            <a:r>
              <a:rPr lang="es-ES" sz="2000" dirty="0"/>
              <a:t>Determinar el costo de implementación y operación anual de la solución; mediante un análisis de costo y fuentes de financiamiento; para la implementación del proyecto.</a:t>
            </a:r>
            <a:endParaRPr lang="es-EC" sz="2000" dirty="0"/>
          </a:p>
          <a:p>
            <a:pPr algn="just"/>
            <a:endParaRPr lang="es-EC" sz="20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normAutofit/>
          </a:bodyPr>
          <a:lstStyle/>
          <a:p>
            <a:r>
              <a:rPr lang="es-EC" sz="3600" dirty="0" smtClean="0">
                <a:latin typeface="+mn-lt"/>
              </a:rPr>
              <a:t>CAPÍTULO III – DISEÑO DE LA SOLUCIÓN</a:t>
            </a:r>
            <a:endParaRPr lang="es-EC" sz="3600" dirty="0">
              <a:latin typeface="+mn-lt"/>
            </a:endParaRPr>
          </a:p>
        </p:txBody>
      </p:sp>
      <p:sp>
        <p:nvSpPr>
          <p:cNvPr id="3" name="2 Marcador de contenido"/>
          <p:cNvSpPr>
            <a:spLocks noGrp="1"/>
          </p:cNvSpPr>
          <p:nvPr>
            <p:ph idx="1"/>
          </p:nvPr>
        </p:nvSpPr>
        <p:spPr>
          <a:xfrm>
            <a:off x="467544" y="1916832"/>
            <a:ext cx="8229600" cy="4525963"/>
          </a:xfrm>
        </p:spPr>
        <p:txBody>
          <a:bodyPr>
            <a:normAutofit/>
          </a:bodyPr>
          <a:lstStyle/>
          <a:p>
            <a:pPr marL="342900" lvl="1" indent="-342900">
              <a:buNone/>
            </a:pPr>
            <a:r>
              <a:rPr lang="es-EC" sz="2400" dirty="0" smtClean="0"/>
              <a:t>	</a:t>
            </a:r>
            <a:r>
              <a:rPr lang="es-EC" sz="2400" b="1" dirty="0" smtClean="0"/>
              <a:t>3.1. </a:t>
            </a:r>
            <a:r>
              <a:rPr lang="es-ES" sz="2200" b="1" i="1" dirty="0" smtClean="0"/>
              <a:t>DESARROLLO DE LA MATRIZ DE MARCO LÓGICO </a:t>
            </a:r>
          </a:p>
          <a:p>
            <a:pPr marL="342900" lvl="1" indent="-342900">
              <a:buNone/>
            </a:pPr>
            <a:r>
              <a:rPr lang="es-ES" sz="2200" b="1" i="1" dirty="0" smtClean="0"/>
              <a:t>	3.2. DIMENSIONAMIENTO DE SOFTWARE</a:t>
            </a:r>
          </a:p>
          <a:p>
            <a:pPr marL="342900" lvl="1" indent="-342900">
              <a:buNone/>
            </a:pPr>
            <a:r>
              <a:rPr lang="es-ES" sz="2200" b="1" i="1" dirty="0" smtClean="0"/>
              <a:t>	3.3. DIMENSIONAMIENTO DE HARDWARE</a:t>
            </a:r>
          </a:p>
          <a:p>
            <a:pPr marL="342900" lvl="1" indent="-342900">
              <a:buNone/>
            </a:pPr>
            <a:r>
              <a:rPr lang="es-ES" sz="2200" b="1" i="1" dirty="0" smtClean="0"/>
              <a:t>	3.4. DIMENSIONAMIENTO DE ESPACIO FÍSICO</a:t>
            </a:r>
          </a:p>
          <a:p>
            <a:pPr marL="342900" lvl="1" indent="-342900">
              <a:buNone/>
            </a:pPr>
            <a:r>
              <a:rPr lang="es-ES" sz="2200" b="1" i="1" dirty="0" smtClean="0"/>
              <a:t>	3.5. DIMENSIONAMIENTO DE SISTEMAS COMPLEMENTARIOS</a:t>
            </a:r>
          </a:p>
          <a:p>
            <a:pPr marL="342900" lvl="1" indent="-342900">
              <a:buNone/>
            </a:pPr>
            <a:r>
              <a:rPr lang="es-ES" sz="2200" b="1" i="1" dirty="0" smtClean="0"/>
              <a:t>	3.6. DIMENSIONAMIENTO DE CONECTIVIDAD</a:t>
            </a:r>
            <a:endParaRPr lang="es-EC" sz="2600" b="1" i="1" dirty="0" smtClean="0"/>
          </a:p>
          <a:p>
            <a:pPr marL="342900" lvl="1" indent="-342900">
              <a:buNone/>
            </a:pPr>
            <a:endParaRPr lang="es-EC" sz="2400" dirty="0" smtClean="0"/>
          </a:p>
          <a:p>
            <a:pPr marL="342900" lvl="1" indent="-342900">
              <a:buNone/>
            </a:pPr>
            <a:endParaRPr lang="es-EC" sz="2400" dirty="0" smtClean="0"/>
          </a:p>
          <a:p>
            <a:pPr marL="342900" lvl="1" indent="-342900">
              <a:buNone/>
            </a:pPr>
            <a:endParaRPr lang="es-EC" sz="2400" dirty="0" smtClean="0"/>
          </a:p>
          <a:p>
            <a:pPr marL="342900" lvl="1" indent="-342900">
              <a:buNone/>
            </a:pPr>
            <a:endParaRPr lang="es-EC" sz="2400" b="1" i="1" dirty="0" smtClean="0"/>
          </a:p>
          <a:p>
            <a:pPr marL="342900" lvl="1" indent="-342900">
              <a:buNone/>
            </a:pPr>
            <a:endParaRPr lang="es-EC" sz="2400" dirty="0" smtClean="0"/>
          </a:p>
          <a:p>
            <a:pPr>
              <a:buNone/>
            </a:pP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smtClean="0"/>
              <a:t>DESARROLLO DE LA MATRIZ DE MARCO LÓGICO</a:t>
            </a:r>
            <a:endParaRPr lang="es-EC" sz="2800" dirty="0"/>
          </a:p>
        </p:txBody>
      </p:sp>
      <p:sp>
        <p:nvSpPr>
          <p:cNvPr id="3" name="2 Marcador de contenido"/>
          <p:cNvSpPr>
            <a:spLocks noGrp="1"/>
          </p:cNvSpPr>
          <p:nvPr>
            <p:ph idx="1"/>
          </p:nvPr>
        </p:nvSpPr>
        <p:spPr/>
        <p:txBody>
          <a:bodyPr/>
          <a:lstStyle/>
          <a:p>
            <a:r>
              <a:rPr lang="es-ES" dirty="0" smtClean="0"/>
              <a:t>Marco Lógico (</a:t>
            </a:r>
            <a:r>
              <a:rPr lang="es-ES" dirty="0" err="1" smtClean="0"/>
              <a:t>Logical</a:t>
            </a:r>
            <a:r>
              <a:rPr lang="es-ES" dirty="0" smtClean="0"/>
              <a:t> Framework), que fue concebida en el año 1969 por la firma consultora USAID – </a:t>
            </a:r>
            <a:r>
              <a:rPr lang="es-ES" dirty="0" err="1" smtClean="0"/>
              <a:t>United</a:t>
            </a:r>
            <a:r>
              <a:rPr lang="es-ES" dirty="0" smtClean="0"/>
              <a:t> </a:t>
            </a:r>
            <a:r>
              <a:rPr lang="es-ES" dirty="0" err="1" smtClean="0"/>
              <a:t>States</a:t>
            </a:r>
            <a:r>
              <a:rPr lang="es-ES" dirty="0" smtClean="0"/>
              <a:t> </a:t>
            </a:r>
            <a:r>
              <a:rPr lang="es-ES" dirty="0" err="1" smtClean="0"/>
              <a:t>Agency</a:t>
            </a:r>
            <a:r>
              <a:rPr lang="es-ES" dirty="0" smtClean="0"/>
              <a:t> </a:t>
            </a:r>
            <a:r>
              <a:rPr lang="es-ES" dirty="0" err="1" smtClean="0"/>
              <a:t>for</a:t>
            </a:r>
            <a:r>
              <a:rPr lang="es-ES" dirty="0" smtClean="0"/>
              <a:t> International </a:t>
            </a:r>
            <a:r>
              <a:rPr lang="es-ES" dirty="0" err="1" smtClean="0"/>
              <a:t>Development</a:t>
            </a:r>
            <a:r>
              <a:rPr lang="es-ES" dirty="0" smtClean="0"/>
              <a:t>. Esta herramienta dio respuesta a la preocupación de los analistas de organismos internacionales que debían evaluar y financiar proyectos de desarrollo.</a:t>
            </a:r>
            <a:endParaRPr lang="es-EC" dirty="0" smtClean="0"/>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S" dirty="0" smtClean="0"/>
              <a:t>Según Camacho (2001) </a:t>
            </a:r>
            <a:endParaRPr lang="es-EC" dirty="0" smtClean="0"/>
          </a:p>
          <a:p>
            <a:r>
              <a:rPr lang="es-ES" i="1" dirty="0" smtClean="0"/>
              <a:t>A nivel mundial, organizaciones como el BID – Banco Interamericano de Desarrollo, Banco Mundial, GTZ – Cooperación Técnica Alemana, UE- Unión Europea, PNUD – Programa de las Naciones Unidas para el Desarrollo, OEA – Organización de Estados Americanos, y muchos gobiernos de América Latina y el Caribe, utilizan el marco lógico para implementar y evaluar sus actividades institucionales.</a:t>
            </a:r>
            <a:endParaRPr lang="es-EC" i="1" dirty="0" smtClean="0"/>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
        <p:nvSpPr>
          <p:cNvPr id="5" name="1 Título"/>
          <p:cNvSpPr>
            <a:spLocks noGrp="1"/>
          </p:cNvSpPr>
          <p:nvPr>
            <p:ph type="title"/>
          </p:nvPr>
        </p:nvSpPr>
        <p:spPr/>
        <p:txBody>
          <a:bodyPr>
            <a:noAutofit/>
          </a:bodyPr>
          <a:lstStyle/>
          <a:p>
            <a:r>
              <a:rPr lang="es-ES" sz="2800" b="1" dirty="0" smtClean="0"/>
              <a:t>DESARROLLO DE LA MATRIZ DE MARCO LÓGICO</a:t>
            </a:r>
            <a:endParaRPr lang="es-EC"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pic>
        <p:nvPicPr>
          <p:cNvPr id="70660" name="Picture 4"/>
          <p:cNvPicPr>
            <a:picLocks noChangeAspect="1" noChangeArrowheads="1"/>
          </p:cNvPicPr>
          <p:nvPr/>
        </p:nvPicPr>
        <p:blipFill>
          <a:blip r:embed="rId2" cstate="print"/>
          <a:srcRect/>
          <a:stretch>
            <a:fillRect/>
          </a:stretch>
        </p:blipFill>
        <p:spPr bwMode="auto">
          <a:xfrm>
            <a:off x="899592" y="1772816"/>
            <a:ext cx="7250367" cy="3456384"/>
          </a:xfrm>
          <a:prstGeom prst="rect">
            <a:avLst/>
          </a:prstGeom>
          <a:noFill/>
          <a:ln w="9525">
            <a:noFill/>
            <a:miter lim="800000"/>
            <a:headEnd/>
            <a:tailEnd/>
          </a:ln>
        </p:spPr>
      </p:pic>
      <p:sp>
        <p:nvSpPr>
          <p:cNvPr id="10" name="9 Rectángulo"/>
          <p:cNvSpPr/>
          <p:nvPr/>
        </p:nvSpPr>
        <p:spPr>
          <a:xfrm>
            <a:off x="3923928" y="5805264"/>
            <a:ext cx="4572000" cy="646331"/>
          </a:xfrm>
          <a:prstGeom prst="rect">
            <a:avLst/>
          </a:prstGeom>
        </p:spPr>
        <p:txBody>
          <a:bodyPr>
            <a:spAutoFit/>
          </a:bodyPr>
          <a:lstStyle/>
          <a:p>
            <a:r>
              <a:rPr lang="es-ES" dirty="0" smtClean="0"/>
              <a:t>Lógica horizontal y vertical de la Matriz de Marco Lógico. Fuente</a:t>
            </a:r>
            <a:r>
              <a:rPr lang="es-EC" dirty="0" smtClean="0"/>
              <a:t>: Autor.</a:t>
            </a:r>
            <a:endParaRPr lang="es-EC" dirty="0"/>
          </a:p>
        </p:txBody>
      </p:sp>
      <p:sp>
        <p:nvSpPr>
          <p:cNvPr id="11" name="1 Título"/>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mj-lt"/>
                <a:ea typeface="+mj-ea"/>
                <a:cs typeface="+mj-cs"/>
              </a:rPr>
              <a:t>DESARROLLO DE LA MATRIZ DE MARCO LÓGICO</a:t>
            </a:r>
            <a:endParaRPr kumimoji="0" lang="es-EC"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Autofit/>
          </a:bodyPr>
          <a:lstStyle/>
          <a:p>
            <a:pPr lvl="0"/>
            <a:r>
              <a:rPr lang="es-ES" sz="2800" b="1" dirty="0" smtClean="0"/>
              <a:t>DESARROLLO DE LA MATRIZ DE MARCO LÓGICO</a:t>
            </a:r>
            <a:br>
              <a:rPr lang="es-ES" sz="2800" b="1" dirty="0" smtClean="0"/>
            </a:br>
            <a:r>
              <a:rPr lang="es-ES" sz="2800" b="1" dirty="0" smtClean="0"/>
              <a:t>Lógica Vertical</a:t>
            </a:r>
            <a:r>
              <a:rPr lang="es-EC" sz="2800" dirty="0" smtClean="0"/>
              <a:t/>
            </a:r>
            <a:br>
              <a:rPr lang="es-EC" sz="2800" dirty="0" smtClean="0"/>
            </a:br>
            <a:endParaRPr lang="es-EC" sz="2800" dirty="0"/>
          </a:p>
        </p:txBody>
      </p:sp>
      <p:sp>
        <p:nvSpPr>
          <p:cNvPr id="3" name="2 Marcador de contenido"/>
          <p:cNvSpPr>
            <a:spLocks noGrp="1"/>
          </p:cNvSpPr>
          <p:nvPr>
            <p:ph idx="1"/>
          </p:nvPr>
        </p:nvSpPr>
        <p:spPr/>
        <p:txBody>
          <a:bodyPr>
            <a:noAutofit/>
          </a:bodyPr>
          <a:lstStyle/>
          <a:p>
            <a:r>
              <a:rPr lang="es-ES" sz="2000" b="1" dirty="0" smtClean="0"/>
              <a:t>Resumen Narrativo</a:t>
            </a:r>
            <a:r>
              <a:rPr lang="es-ES" sz="2000" dirty="0" smtClean="0"/>
              <a:t>: son los objetivos del proyecto, de forma resumida, debe ser simple para que pueda ser leída por cualquier persona, no necesariamente por expertos en el tema. </a:t>
            </a:r>
            <a:endParaRPr lang="es-EC" sz="2000" dirty="0" smtClean="0"/>
          </a:p>
          <a:p>
            <a:r>
              <a:rPr lang="es-ES" sz="2000" b="1" dirty="0" smtClean="0"/>
              <a:t>Fin</a:t>
            </a:r>
            <a:r>
              <a:rPr lang="es-ES" sz="2000" dirty="0" smtClean="0"/>
              <a:t>: Corresponde a un objetivo superior al cual el proyecto contribuirá a su logro. </a:t>
            </a:r>
            <a:endParaRPr lang="es-EC" sz="2000" dirty="0" smtClean="0"/>
          </a:p>
          <a:p>
            <a:r>
              <a:rPr lang="es-ES" sz="2000" b="1" dirty="0" smtClean="0"/>
              <a:t>Propósito</a:t>
            </a:r>
            <a:r>
              <a:rPr lang="es-ES" sz="2000" dirty="0" smtClean="0"/>
              <a:t>: corresponde a la situación deseada que se quiere lograr con el proyecto.</a:t>
            </a:r>
            <a:endParaRPr lang="es-EC" sz="2000" dirty="0" smtClean="0"/>
          </a:p>
          <a:p>
            <a:r>
              <a:rPr lang="es-ES" sz="2000" b="1" dirty="0" smtClean="0"/>
              <a:t>Componentes:</a:t>
            </a:r>
            <a:r>
              <a:rPr lang="es-ES" sz="2000" dirty="0" smtClean="0"/>
              <a:t> corresponden a los bienes y servicios que produce el proyecto</a:t>
            </a:r>
            <a:endParaRPr lang="es-EC" sz="2000" dirty="0" smtClean="0"/>
          </a:p>
          <a:p>
            <a:r>
              <a:rPr lang="es-ES" sz="2000" b="1" dirty="0" smtClean="0"/>
              <a:t>Actividades:</a:t>
            </a:r>
            <a:r>
              <a:rPr lang="es-ES" sz="2000" dirty="0" smtClean="0"/>
              <a:t> son las tareas o acciones que debe realizar el equipo técnico del proyecto para conseguir el logro de sus componentes. </a:t>
            </a:r>
            <a:endParaRPr lang="es-EC" sz="20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smtClean="0"/>
              <a:t>DESARROLLO DE LA MATRIZ DE MARCO LÓGICO</a:t>
            </a:r>
            <a:br>
              <a:rPr lang="es-ES" sz="2800" b="1" dirty="0" smtClean="0"/>
            </a:br>
            <a:r>
              <a:rPr lang="es-ES" sz="2800" b="1" dirty="0" smtClean="0"/>
              <a:t>Lógica Horizontal</a:t>
            </a:r>
            <a:endParaRPr lang="es-EC" sz="2800" dirty="0"/>
          </a:p>
        </p:txBody>
      </p:sp>
      <p:sp>
        <p:nvSpPr>
          <p:cNvPr id="3" name="2 Marcador de contenido"/>
          <p:cNvSpPr>
            <a:spLocks noGrp="1"/>
          </p:cNvSpPr>
          <p:nvPr>
            <p:ph idx="1"/>
          </p:nvPr>
        </p:nvSpPr>
        <p:spPr>
          <a:xfrm>
            <a:off x="467544" y="1340768"/>
            <a:ext cx="8229600" cy="4525963"/>
          </a:xfrm>
        </p:spPr>
        <p:txBody>
          <a:bodyPr>
            <a:noAutofit/>
          </a:bodyPr>
          <a:lstStyle/>
          <a:p>
            <a:r>
              <a:rPr lang="es-ES" sz="1800" b="1" dirty="0" smtClean="0"/>
              <a:t>Indicadores</a:t>
            </a:r>
            <a:r>
              <a:rPr lang="es-ES" sz="1800" dirty="0" smtClean="0"/>
              <a:t>: son una herramienta de medición de objetivos. Permiten saber en qué punto se está entre la situación inicial y la situación deseada. Para un objetivo determinado se pueden medir muchos indicadores.</a:t>
            </a:r>
            <a:endParaRPr lang="es-EC" sz="1800" dirty="0" smtClean="0"/>
          </a:p>
          <a:p>
            <a:endParaRPr lang="es-EC" sz="1800" b="1" dirty="0" smtClean="0"/>
          </a:p>
          <a:p>
            <a:r>
              <a:rPr lang="es-EC" sz="1800" b="1" dirty="0" smtClean="0"/>
              <a:t>Medios de Verificación</a:t>
            </a:r>
            <a:r>
              <a:rPr lang="es-EC" sz="1800" i="1" dirty="0" smtClean="0"/>
              <a:t>: </a:t>
            </a:r>
            <a:r>
              <a:rPr lang="es-EC" sz="1800" dirty="0" smtClean="0"/>
              <a:t>los datos básicos de los indicadores deben ser sustentados en sistemas que puedan ser auditados. Por lo tanto, al momento de definir el indicador, los sistemas de recolección de información, regulares o más complejos deben quedar establecidos en los Medios de Verificación. Incluye material publicado, inspección visual, encuestas, etc.</a:t>
            </a:r>
          </a:p>
          <a:p>
            <a:pPr>
              <a:buNone/>
            </a:pPr>
            <a:r>
              <a:rPr lang="es-EC" sz="1800" dirty="0" smtClean="0"/>
              <a:t> </a:t>
            </a:r>
          </a:p>
          <a:p>
            <a:r>
              <a:rPr lang="es-EC" sz="1800" b="1" dirty="0" smtClean="0"/>
              <a:t>Supuestos</a:t>
            </a:r>
            <a:r>
              <a:rPr lang="es-EC" sz="1800" i="1" dirty="0" smtClean="0"/>
              <a:t>: </a:t>
            </a:r>
            <a:r>
              <a:rPr lang="es-EC" sz="1800" dirty="0" smtClean="0"/>
              <a:t>los supuestos o variables exógenas, son enunciados sobre la incertidumbre que existe en cada uno de los niveles de la jerarquía de objetivos. Representan las condiciones que deben existir para que el proyecto tenga éxito. La función de la columna de supuestos es tener una visión clara de las dificultades y sus posibles medios de neutralización. </a:t>
            </a:r>
          </a:p>
          <a:p>
            <a:endParaRPr lang="es-EC" sz="18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Autofit/>
          </a:bodyPr>
          <a:lstStyle/>
          <a:p>
            <a:r>
              <a:rPr lang="es-EC" sz="3200" i="1" dirty="0" smtClean="0"/>
              <a:t>Metodología Del Marco Lógico</a:t>
            </a:r>
            <a:r>
              <a:rPr lang="es-EC" sz="3200" dirty="0" smtClean="0"/>
              <a:t/>
            </a:r>
            <a:br>
              <a:rPr lang="es-EC" sz="3200" dirty="0" smtClean="0"/>
            </a:br>
            <a:endParaRPr lang="es-EC" sz="32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pic>
        <p:nvPicPr>
          <p:cNvPr id="5" name="4 Imagen"/>
          <p:cNvPicPr/>
          <p:nvPr/>
        </p:nvPicPr>
        <p:blipFill>
          <a:blip r:embed="rId2" cstate="print"/>
          <a:srcRect/>
          <a:stretch>
            <a:fillRect/>
          </a:stretch>
        </p:blipFill>
        <p:spPr bwMode="auto">
          <a:xfrm>
            <a:off x="323528" y="1844824"/>
            <a:ext cx="8280920" cy="2952328"/>
          </a:xfrm>
          <a:prstGeom prst="rect">
            <a:avLst/>
          </a:prstGeom>
          <a:noFill/>
          <a:ln w="9525">
            <a:solidFill>
              <a:schemeClr val="tx1"/>
            </a:solidFill>
            <a:miter lim="800000"/>
            <a:headEnd/>
            <a:tailEnd/>
          </a:ln>
        </p:spPr>
      </p:pic>
      <p:sp>
        <p:nvSpPr>
          <p:cNvPr id="67585" name="Rectangle 1"/>
          <p:cNvSpPr>
            <a:spLocks noChangeArrowheads="1"/>
          </p:cNvSpPr>
          <p:nvPr/>
        </p:nvSpPr>
        <p:spPr bwMode="auto">
          <a:xfrm>
            <a:off x="3491880" y="5136867"/>
            <a:ext cx="5076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C" sz="1200" dirty="0" smtClean="0"/>
              <a:t>GTZ denomina a este proceso ZOPP (</a:t>
            </a:r>
            <a:r>
              <a:rPr lang="es-EC" sz="1200" dirty="0" err="1" smtClean="0"/>
              <a:t>ZielOrientierte</a:t>
            </a:r>
            <a:r>
              <a:rPr lang="es-EC" sz="1200" dirty="0" smtClean="0"/>
              <a:t> </a:t>
            </a:r>
            <a:r>
              <a:rPr lang="es-EC" sz="1200" dirty="0" err="1" smtClean="0"/>
              <a:t>ProjektPlanung</a:t>
            </a:r>
            <a:r>
              <a:rPr lang="es-EC" sz="1200" dirty="0" smtClean="0"/>
              <a:t>) - Planificación de Proyectos Orientada a Objetivos</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Fuente</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Autor.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r>
              <a:rPr lang="es-EC" sz="3200" b="1" dirty="0" smtClean="0"/>
              <a:t>Análisis de problemas</a:t>
            </a:r>
            <a:r>
              <a:rPr lang="es-EC" sz="3200" dirty="0" smtClean="0"/>
              <a:t/>
            </a:r>
            <a:br>
              <a:rPr lang="es-EC" sz="3200" dirty="0" smtClean="0"/>
            </a:br>
            <a:endParaRPr lang="es-EC" sz="32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6561" name="Object 1"/>
          <p:cNvGraphicFramePr>
            <a:graphicFrameLocks noChangeAspect="1"/>
          </p:cNvGraphicFramePr>
          <p:nvPr/>
        </p:nvGraphicFramePr>
        <p:xfrm>
          <a:off x="1187624" y="908720"/>
          <a:ext cx="6948557" cy="5949280"/>
        </p:xfrm>
        <a:graphic>
          <a:graphicData uri="http://schemas.openxmlformats.org/presentationml/2006/ole">
            <mc:AlternateContent xmlns:mc="http://schemas.openxmlformats.org/markup-compatibility/2006">
              <mc:Choice xmlns:v="urn:schemas-microsoft-com:vml" Requires="v">
                <p:oleObj spid="_x0000_s66572" name="Visio" r:id="rId3" imgW="10471816" imgH="7246907" progId="Visio.Drawing.11">
                  <p:embed/>
                </p:oleObj>
              </mc:Choice>
              <mc:Fallback>
                <p:oleObj name="Visio" r:id="rId3" imgW="10471816" imgH="7246907"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908720"/>
                        <a:ext cx="6948557" cy="5949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dirty="0" smtClean="0"/>
              <a:t>Análisis de Participación</a:t>
            </a:r>
            <a:r>
              <a:rPr lang="es-EC" sz="3600" dirty="0" smtClean="0"/>
              <a:t/>
            </a:r>
            <a:br>
              <a:rPr lang="es-EC" sz="3600" dirty="0" smtClean="0"/>
            </a:br>
            <a:endParaRPr lang="es-EC" sz="36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graphicFrame>
        <p:nvGraphicFramePr>
          <p:cNvPr id="5" name="4 Tabla"/>
          <p:cNvGraphicFramePr>
            <a:graphicFrameLocks noGrp="1"/>
          </p:cNvGraphicFramePr>
          <p:nvPr/>
        </p:nvGraphicFramePr>
        <p:xfrm>
          <a:off x="899592" y="1052736"/>
          <a:ext cx="7488832" cy="5347524"/>
        </p:xfrm>
        <a:graphic>
          <a:graphicData uri="http://schemas.openxmlformats.org/drawingml/2006/table">
            <a:tbl>
              <a:tblPr/>
              <a:tblGrid>
                <a:gridCol w="1318181"/>
                <a:gridCol w="689135"/>
                <a:gridCol w="1779129"/>
                <a:gridCol w="1692968"/>
                <a:gridCol w="774148"/>
                <a:gridCol w="1235271"/>
              </a:tblGrid>
              <a:tr h="1695461">
                <a:tc>
                  <a:txBody>
                    <a:bodyPr/>
                    <a:lstStyle/>
                    <a:p>
                      <a:pPr>
                        <a:lnSpc>
                          <a:spcPct val="115000"/>
                        </a:lnSpc>
                        <a:spcAft>
                          <a:spcPts val="0"/>
                        </a:spcAft>
                      </a:pPr>
                      <a:r>
                        <a:rPr lang="es-EC" sz="1200" b="1" dirty="0">
                          <a:solidFill>
                            <a:srgbClr val="000000"/>
                          </a:solidFill>
                          <a:latin typeface="Times New Roman"/>
                          <a:ea typeface="Times New Roman"/>
                        </a:rPr>
                        <a:t>Implicados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Times New Roman"/>
                        </a:rPr>
                        <a:t>Tipo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Times New Roman"/>
                        </a:rPr>
                        <a:t>Principales Intereses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dirty="0">
                          <a:solidFill>
                            <a:srgbClr val="000000"/>
                          </a:solidFill>
                          <a:latin typeface="Times New Roman"/>
                          <a:ea typeface="Times New Roman"/>
                        </a:rPr>
                        <a:t>Categorización (Beneficiarios Directos, Beneficiarios Indirectos, Cooperantes, </a:t>
                      </a:r>
                      <a:r>
                        <a:rPr lang="es-EC" sz="1200" b="1" dirty="0" err="1">
                          <a:solidFill>
                            <a:srgbClr val="000000"/>
                          </a:solidFill>
                          <a:latin typeface="Times New Roman"/>
                          <a:ea typeface="Times New Roman"/>
                        </a:rPr>
                        <a:t>Excluídos</a:t>
                      </a:r>
                      <a:r>
                        <a:rPr lang="es-EC" sz="1200" b="1" dirty="0">
                          <a:solidFill>
                            <a:srgbClr val="000000"/>
                          </a:solidFill>
                          <a:latin typeface="Times New Roman"/>
                          <a:ea typeface="Times New Roman"/>
                        </a:rPr>
                        <a:t>/Neutrales, Perjudicados/Oponentes Potenciales)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dirty="0">
                          <a:solidFill>
                            <a:srgbClr val="000000"/>
                          </a:solidFill>
                          <a:latin typeface="Times New Roman"/>
                          <a:ea typeface="Times New Roman"/>
                        </a:rPr>
                        <a:t>Posible impacto para la implementación (Alta/Baja)</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Times New Roman"/>
                        </a:rPr>
                        <a:t>Influencia (Alta/Baja)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835">
                <a:tc>
                  <a:txBody>
                    <a:bodyPr/>
                    <a:lstStyle/>
                    <a:p>
                      <a:pPr>
                        <a:lnSpc>
                          <a:spcPct val="115000"/>
                        </a:lnSpc>
                        <a:spcAft>
                          <a:spcPts val="0"/>
                        </a:spcAft>
                      </a:pPr>
                      <a:r>
                        <a:rPr lang="es-EC" sz="1200">
                          <a:solidFill>
                            <a:srgbClr val="000000"/>
                          </a:solidFill>
                          <a:latin typeface="Times New Roman"/>
                          <a:ea typeface="Times New Roman"/>
                        </a:rPr>
                        <a:t>Clientes servicios postales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Externo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Contar con servicios postales confiables, económicos, y con tiempo de espera en ventanilla corto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Beneficiarios Directos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1044">
                <a:tc>
                  <a:txBody>
                    <a:bodyPr/>
                    <a:lstStyle/>
                    <a:p>
                      <a:pPr>
                        <a:lnSpc>
                          <a:spcPct val="115000"/>
                        </a:lnSpc>
                        <a:spcAft>
                          <a:spcPts val="0"/>
                        </a:spcAft>
                      </a:pPr>
                      <a:r>
                        <a:rPr lang="es-EC" sz="1200">
                          <a:solidFill>
                            <a:srgbClr val="000000"/>
                          </a:solidFill>
                          <a:latin typeface="Times New Roman"/>
                          <a:ea typeface="Times New Roman"/>
                        </a:rPr>
                        <a:t>Gerencia Nacional de Tecnología CDE</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Interno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Contar con sistemas que aseguren una alta disponibilidad de los aplicativos del negocio (SION, SAC, IPS, Tel. IP)</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Beneficiarios Indirectos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3252">
                <a:tc>
                  <a:txBody>
                    <a:bodyPr/>
                    <a:lstStyle/>
                    <a:p>
                      <a:pPr>
                        <a:lnSpc>
                          <a:spcPct val="115000"/>
                        </a:lnSpc>
                        <a:spcAft>
                          <a:spcPts val="0"/>
                        </a:spcAft>
                      </a:pPr>
                      <a:r>
                        <a:rPr lang="es-EC" sz="1200">
                          <a:solidFill>
                            <a:srgbClr val="000000"/>
                          </a:solidFill>
                          <a:latin typeface="Times New Roman"/>
                          <a:ea typeface="Times New Roman"/>
                        </a:rPr>
                        <a:t>Gerencia Nacional de Filiales CDE</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Interno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Brindar servicios postales en las 48 agencias y sucursales a nivel nacional. Contar con los aplicativos del negocio (SION, SAC, IPS, Tel. IP) disponibles para  los clientes.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Beneficiarios Indirectos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Baja</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683568" y="785241"/>
          <a:ext cx="7704856" cy="5542267"/>
        </p:xfrm>
        <a:graphic>
          <a:graphicData uri="http://schemas.openxmlformats.org/drawingml/2006/table">
            <a:tbl>
              <a:tblPr/>
              <a:tblGrid>
                <a:gridCol w="1461688"/>
                <a:gridCol w="1010451"/>
                <a:gridCol w="3006870"/>
                <a:gridCol w="596934"/>
                <a:gridCol w="772818"/>
                <a:gridCol w="856095"/>
              </a:tblGrid>
              <a:tr h="1156500">
                <a:tc>
                  <a:txBody>
                    <a:bodyPr/>
                    <a:lstStyle/>
                    <a:p>
                      <a:pPr>
                        <a:lnSpc>
                          <a:spcPct val="115000"/>
                        </a:lnSpc>
                        <a:spcAft>
                          <a:spcPts val="0"/>
                        </a:spcAft>
                      </a:pPr>
                      <a:r>
                        <a:rPr lang="es-EC" sz="1200" dirty="0">
                          <a:solidFill>
                            <a:srgbClr val="000000"/>
                          </a:solidFill>
                          <a:latin typeface="Times New Roman"/>
                          <a:ea typeface="Times New Roman"/>
                        </a:rPr>
                        <a:t>Gerencia General de CDE</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Interno</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Contar con servicios tecnológicos necesarios para brindar servicios postales a la ciudadanía y clientes de CDE, de acuerdo a estándares internacionales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Beneficiarios Indirectos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500">
                <a:tc>
                  <a:txBody>
                    <a:bodyPr/>
                    <a:lstStyle/>
                    <a:p>
                      <a:pPr>
                        <a:lnSpc>
                          <a:spcPct val="115000"/>
                        </a:lnSpc>
                        <a:spcAft>
                          <a:spcPts val="0"/>
                        </a:spcAft>
                      </a:pPr>
                      <a:r>
                        <a:rPr lang="es-EC" sz="1200">
                          <a:solidFill>
                            <a:srgbClr val="000000"/>
                          </a:solidFill>
                          <a:latin typeface="Times New Roman"/>
                          <a:ea typeface="Times New Roman"/>
                        </a:rPr>
                        <a:t>Gerencia Nacional Servicio al Cliente de CDE</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Interno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Contar con los aplicativos del negocio disponibles, para poder atender las consultas por parte de los clientes a nivel nacional que acceden a la línea 1700 - CORREO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Beneficiarios Indirectos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Alta</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Alta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143">
                <a:tc>
                  <a:txBody>
                    <a:bodyPr/>
                    <a:lstStyle/>
                    <a:p>
                      <a:pPr>
                        <a:lnSpc>
                          <a:spcPct val="115000"/>
                        </a:lnSpc>
                        <a:spcAft>
                          <a:spcPts val="0"/>
                        </a:spcAft>
                      </a:pPr>
                      <a:r>
                        <a:rPr lang="es-EC" sz="1200">
                          <a:solidFill>
                            <a:srgbClr val="000000"/>
                          </a:solidFill>
                          <a:latin typeface="Times New Roman"/>
                          <a:ea typeface="Times New Roman"/>
                        </a:rPr>
                        <a:t>Unión Postal Universal</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Externo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Mejorar la calidad de servicio, la interoperabilidad y la seguridad de las redes, a través de la promoción y aplicación de la tecnología de información que permita la medición del desempeño de los servicios postales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Neutrales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Baja</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Baja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429">
                <a:tc>
                  <a:txBody>
                    <a:bodyPr/>
                    <a:lstStyle/>
                    <a:p>
                      <a:pPr>
                        <a:lnSpc>
                          <a:spcPct val="115000"/>
                        </a:lnSpc>
                        <a:spcAft>
                          <a:spcPts val="0"/>
                        </a:spcAft>
                      </a:pPr>
                      <a:r>
                        <a:rPr lang="es-EC" sz="1200">
                          <a:solidFill>
                            <a:srgbClr val="000000"/>
                          </a:solidFill>
                          <a:latin typeface="Times New Roman"/>
                          <a:ea typeface="Times New Roman"/>
                        </a:rPr>
                        <a:t>Ministerio de Telecomunicaciones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Externo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Servicios de calidad de las entidades adscritas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Neutrales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Baja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Baja</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500">
                <a:tc>
                  <a:txBody>
                    <a:bodyPr/>
                    <a:lstStyle/>
                    <a:p>
                      <a:pPr>
                        <a:lnSpc>
                          <a:spcPct val="115000"/>
                        </a:lnSpc>
                        <a:spcAft>
                          <a:spcPts val="0"/>
                        </a:spcAft>
                      </a:pPr>
                      <a:r>
                        <a:rPr lang="es-EC" sz="1200">
                          <a:solidFill>
                            <a:srgbClr val="000000"/>
                          </a:solidFill>
                          <a:latin typeface="Times New Roman"/>
                          <a:ea typeface="Times New Roman"/>
                        </a:rPr>
                        <a:t>Ministerio Coordinador de Sectores Estratégicos</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rPr>
                        <a:t>Externo</a:t>
                      </a:r>
                      <a:endParaRPr lang="es-EC" sz="120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Conseguir que la  prestación de los servicios públicos sea efectiva y llegue a toda la población, a través de la generación y aplicación de políticas públicas adecuadas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Neutrales</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Baja</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rPr>
                        <a:t>Baja</a:t>
                      </a:r>
                      <a:endParaRPr lang="es-EC" sz="1200" dirty="0">
                        <a:latin typeface="Times New Roman"/>
                        <a:ea typeface="Times New Roman"/>
                      </a:endParaRPr>
                    </a:p>
                  </a:txBody>
                  <a:tcPr marL="8504" marR="8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
        <p:nvSpPr>
          <p:cNvPr id="6" name="1 Título"/>
          <p:cNvSpPr>
            <a:spLocks noGrp="1"/>
          </p:cNvSpPr>
          <p:nvPr>
            <p:ph type="title"/>
          </p:nvPr>
        </p:nvSpPr>
        <p:spPr>
          <a:xfrm>
            <a:off x="467544" y="0"/>
            <a:ext cx="8229600" cy="1143000"/>
          </a:xfrm>
        </p:spPr>
        <p:txBody>
          <a:bodyPr>
            <a:noAutofit/>
          </a:bodyPr>
          <a:lstStyle/>
          <a:p>
            <a:r>
              <a:rPr lang="es-EC" sz="3600" b="1" dirty="0" smtClean="0"/>
              <a:t>Análisis de Participación</a:t>
            </a:r>
            <a:r>
              <a:rPr lang="es-EC" sz="3600" dirty="0" smtClean="0"/>
              <a:t/>
            </a:r>
            <a:br>
              <a:rPr lang="es-EC" sz="3600" dirty="0" smtClean="0"/>
            </a:br>
            <a:endParaRPr lang="es-EC"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i="1" dirty="0" smtClean="0"/>
              <a:t>Alcance</a:t>
            </a:r>
            <a:endParaRPr lang="es-EC" i="1" dirty="0"/>
          </a:p>
        </p:txBody>
      </p:sp>
      <p:sp>
        <p:nvSpPr>
          <p:cNvPr id="3" name="2 Marcador de contenido"/>
          <p:cNvSpPr>
            <a:spLocks noGrp="1"/>
          </p:cNvSpPr>
          <p:nvPr>
            <p:ph idx="1"/>
          </p:nvPr>
        </p:nvSpPr>
        <p:spPr>
          <a:xfrm>
            <a:off x="457200" y="1600200"/>
            <a:ext cx="4906888" cy="4525963"/>
          </a:xfrm>
        </p:spPr>
        <p:txBody>
          <a:bodyPr>
            <a:normAutofit fontScale="77500" lnSpcReduction="20000"/>
          </a:bodyPr>
          <a:lstStyle/>
          <a:p>
            <a:pPr algn="just"/>
            <a:r>
              <a:rPr lang="es-ES" dirty="0" smtClean="0"/>
              <a:t>Empresa pública ecuatoriana</a:t>
            </a:r>
          </a:p>
          <a:p>
            <a:pPr algn="just"/>
            <a:r>
              <a:rPr lang="es-ES" dirty="0" smtClean="0"/>
              <a:t>Brinda servicios postales a nivel local, nacional e internacional, </a:t>
            </a:r>
          </a:p>
          <a:p>
            <a:pPr algn="just"/>
            <a:r>
              <a:rPr lang="es-ES" dirty="0" smtClean="0"/>
              <a:t>Impacto nacional e internacional. Al ser miembro de la Unión Postal Universal (UPU) y la Unión Postal de las Américas, España y El Caribe (UPAEP), y al estar regida bajo estas instituciones internacionales, en lo que se refiere a la utilización de software especializado y estándares internacionales para empresas postales a nivel mundial.</a:t>
            </a:r>
            <a:endParaRPr lang="es-EC" dirty="0" smtClean="0"/>
          </a:p>
          <a:p>
            <a:pPr algn="just"/>
            <a:endParaRPr lang="es-EC" dirty="0"/>
          </a:p>
        </p:txBody>
      </p:sp>
      <p:sp>
        <p:nvSpPr>
          <p:cNvPr id="46082" name="AutoShape 2" descr="data:image/jpeg;base64,/9j/4AAQSkZJRgABAQAAAQABAAD/2wCEAAkGBhIQEBUNDxIUEBMUEBYRGBYQFRUSEhURFRUZGBQRFBgXGyYeFxkjGhUSIC8gKiopLTgsFR49ODwqNScuOCkBCQoKDgwOGg8PGjUkHCQqKSkpLDUvNSw0NSksLCwwLDUqKikxLy80NSwsLC8sNS0sLCwsLCwsKSwsLDQtLC0vKf/AABEIAGYAsQMBIgACEQEDEQH/xAAcAAEAAgIDAQAAAAAAAAAAAAAABAcFBgEDCAL/xABBEAACAQMABQcJCAEBCQAAAAABAgMABBEFBhIhMQcTFzNBUZIiVGFxc4GRsrMUIzJCUmJyg7GhFTVDU4KiwcLR/8QAGgEBAAMBAQEAAAAAAAAAAAAAAAMEBQIBBv/EADARAAICAAQEBAQGAwAAAAAAAAABAgMEERMxEiFBURQyUpEicbHwM0JhgZKhBRUk/9oADAMBAAIRAxEAPwCVq3yJ8/Alxc3DRmRQ4SNQcKwyuWJ44PdWW6BrfzmbwpVkaMUCGMDgIkHu2RUmrLxVrfmIVRX2Ku6BrfzqbwpToGt/OpvClWjSvPE2+oaFfYq7oGt/OpvClOga386m8KVaNKeJt9Q0K+xV3QNb+dTeFKdA1v51N4Uq0aU8Tb6hoV9iruga386m8KU6BrfzqbwpVjaS0rDbIZriRIkH5nIUZ7h3n0CtB0vy4WsZK20MlyR+YkQx+4kFv+2u423z8rZxKFMPMR+ga385m8KU6BrfzmbwpWDuOXS7J+7t4FHc/OOfiGX/ABXNvy73II5y2hcduw0iH3ElsVL/ANPci48P2M30DW/nM3hSnQNb+czeFKmaG5brKUhbhJLUntb7yPxLv+IrfbG/jnQTQusqNwZCGU+8VDK6+O7ZNGFMtkVt0DW/nM3hSnQNb+czeFKtGlc+Jt9R1oV9iruga385m8KU6BrfzmbwpVo0p4m31DRr7FXdA1v5zN4Up0DW/nM3hSrRpTxNvqGhX2Ku6BrfzqbwpWra9clJ0fB9rimM0asFYMoVlDHAbcd4zj41fVatynIDom5z/wAsH3h1NSVYm3jWb6nM6YcLyR5tzXFc4pW9mZh6z0f1Ufs1+UVIqPo/qo/Zr8oqRXyptilKUApSlAK07XvlFi0cvMxgTXLDITPkoDweXG8DuXifQN9T9etbF0dambc0r+REp7ZCOJ/ao3n1Y7a8/SSvK7TzMZJHYszNxJPbV3C4bVeb2KWKxOkslufeltKXF5Jz91I0rdmfwqD+VF4KPVUMxVJIrL6B1QuL0M8QVIlOGlkOyinGSO8kAg7q2XGFcefJGMpTsl3ZrbJXS61Zc/JdizluUZnKRF0ZhsiTZ3nm04hcbWGY792ABxxdxyVXSW/PuyCRjhYlO0clSyhmG7LYKgDPlMvfVV3VvqWlRYuhoTVk9Xtarmwk522kKb/KU743Hc68D6+NfWhtV7q9Z0tYjKYwC29V2cnAyWI37ju9FTI+Te/ZpFMSpzQBcySxqiZGRls4G4Z9RHfUU5R2ZLCMt0XjqLygQ6UjwPup0GXiJzu/Wh/MufeO307VXk+1vZLC5WW3mVpImyHhJZM9q5IG2pG49hzXpbVDWaPSNol3HuJ8l147Eo/En+CPQRWfdVw81saFVnFye5mqUpUBOKUpQCtY5S/91XXsv/YVs9YvWS2WS3aKRQ6O8asp4FTIoINdReUkzySzTR5ZpXpXo30Z5lD8D/8AaVr/AOwh2ZQ8LLuZ3R/VR+zX5RUio+j+qj9mvyipFYxoClKUApSui+uhFE8x4JGzn1KpJ/xQFD8p+nzd6ReMHMdv9yo7NodY3rLbvUorW1NRROXZpG3s7Fz/ACY5P+pNTLS1eU7Malj6K+jq4aq+bySPm7s7Js5ijLsEUZZmCgd5JwB8asbRGsVvHdW2hwA1ujc27Z8mS6PBj+pOc3Y4HI7BWnW2q98GDpA4I3g5UYPfvO411nVK+U7Qt3BU5BBU4I3jGGqndjcHZyd0f5Lf36E9NV9fNQfs9j0XKgKkEZBGCD2g8RWrxuqQSWsxO1EREuz1jq2+2ZO98gD+UZ7Bms/om5aW3ildSrNErMp3EMR5QPvzWJ09YnbS7jXakizuHF42GHQfuxvHpGOBNZUWjaltmRIzHo+2nu5FRXIa4m5sbKtJs4Cr6OCjvJJ4mqN1m11nvF5nJjh2jIyA75JWOWklI/Ec4AHABVA4Zqw+VzTYNjFHE2VuJNrI7Y4xnBH8iu7vWqbartMM1xPcp3TyfCtjrJqyORLWQwXps2P3dyuAOwTKMqfeNpfetVuan6DvjBcxXC8Y5kcf9LA1LKPEmiKMuFpnralfKNkAjtGa+qyzUFKUoBUDTfVf2xfVWp9QNN9V/bF9VaAn0pSgI+j+qj9mvyipFR9H9VH7NflFSKAUpSgFYnW3P+z7rZ4/Y58Y455psVlq6L+1EsTwng8bIfUykH/Nep5M8azR5TiapAYdoqNJEY2aNtzKxQ/yU4I+INZLQWg572XmLZDI2MnsVV/UzHcBW6+Fx+Lb55fQxqrbKpZ15Z/JP6pi10jJFvilki/gxA+FbBo3lCu490hS5X9w2Hx/Jf8AyDXVJybXwuBaKiO5jEpZHzEsZYqGdiBjerbuO41xe8m19FNFAURjOxVHjfMZZVLEE4yp2VY8OysvE4DC4hZTyfz5/wB+b2ZrVf5Ca/Fq/ePwP2Xw+8S4tUdaI7myE4BjCsysHIypU5O/uwRvrWtZeVq2hJSEG5cbvIOIwfS/b7s1plxqRpVBFYZXm55H2QkoMZkVCzByP2oeO7d31Bn5Mr9ZYoCkZM23sMsilCUGWBbsOBSjC1VRUc+SXJZ9F+u5DffKUnpp5d2ufsuR0ae1jgvYHkmRo7oTZjWLPMBG2dtm2ifLODkgDJC+nOpNW39Gd+bj7IqIz82JWZZAY0QkgF37CSrbt53V1aU5NL+CWKAxCQztsRtCwdCwGSCd2zgAnfuwD3VcUoLkmVHGb5tGpEV9KO7u/wBazms2qE+jyguDEec2sczIJPwnDZGARvqBoaxM9xFbjjJMkfiYCvU0+aOWmnkz1bY9UmePNr8orvr5RMAKOAGPcK+qyDXFKUoBUDTfVf2xfVWp9QNN9V/bF9VaAn0pSgI+j+qj9mvyipFR9H9VH7NflFSKAUpSgFKUoDz1ys6vG00g0qriK4++U9m3/wAVfWG3+pxXfyeaTt/s15YS3C2UlwiBJn8lcLnaQtuxnOOI3MatzXvVJdJWjQZCyKduJj2SAcD+08D6/RVF6H0oNHO8FzA7SLONuMlQpUIyNG+Qc/jLDG4kKa0a56lfD1Rn2Q07OLozbtDLaJa3ehRpCON2aNkuCdiCRdlWeJWzjYDbYxnftkjO+svq9p+xseY0aLpJlgEtw8zHZi54ghYYidx3SNw7u84FfXWt0bzxXGxITFzh8orvaRSA+DnBU82QM48jszXB1vjYYeOVgVVSNtAuEdXyo2dzMV8o57TxFeuty3+2cqxR2+0WTa612Ymt7mOe3ito7Sab7OGCypdyEFg4zkk7Ug9ZPHNfWj9Y7T7RDNHc2sFslg5SEkIYrmZlLiQZycjPd+bv3162vynD/ZgGVjhQ33TRYfEcoIJYbUsjHhk44VHvdd9uJoFjJDLIC8rCSQ7bbQydkDADSpjHBhjBFc6LOtZG5x39tcQXujTdWllJJJE6y26mG0lTYTKgk794cHJ3k7sivuw0rDarbaLtL+EPbGS5a4uFb7MZGVlFuu8AKRI2TtDAG4k7ho0euIVs81Iw22cq82VIYEFMbG5VBOyO8A+ioR1iDCRXRm5xwzYZASoXZ2Pwbh+LhjjXWkznVRm+VO8tJZ4jaiEyc0TO9spWF5SRvU/m4N5W/iN5qdyK6ume9N4y/d26kgngZnGFHuXaPr2a1XM+kriOGNNqRiVVRjABYtk7twA4k93ZXonVHVlNH2qWse8jynbteU/ib1dgHcBXFstOHD1O6o6k+LoZqlKVQL4pSlAKgab6r+2L6q1PqBpvqv7YvqrQE+lKUBH0f1Ufs1+UVIqPo/qo/Zr8oqRQClKUApSlAK03X7k5i0kvOoRFcqMK+PJcDgkmOI7jxFbia6JZGHAV1GTi80cyipLJnlzTer9xZSmC5iaNuzI8lh+pG4MPVWOr0xpqDn0MU0KTIfyyKGGe8Z4H01WemeS9CS0CyRftzzieoZ8ofE1ehiovzFGeFa8pWdK2qbk4ux+FQ3xFIeTe7J8obPuzUuvX3ItCzsaqayuruq9zfyc1axl9+Gc+TGnpduA9XHuBretB8mcaMGnjec9zHZT3hd5+NWZooNEgiiiWJBwWNQqj3CoZ4pflJoYV/mI+ouoMOi4933s7jy5SMHH6E/Smfj29mNpqNDKx4ipAqjKTk82XoxUVkjmlKV4eilKUAqBpvqv7YvqrU+oGm+q/ti+qtAT6UpQEfR/VJ7NflFSKUoBSlKAUpSgFKUoDjFcc2O4UpQHHNL3D4U5le4fClKA55sdwrnFKUBzSlKAUpSgFKUoBUDTfVf2xfVWlKAn0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6084" name="AutoShape 4" descr="data:image/jpeg;base64,/9j/4AAQSkZJRgABAQAAAQABAAD/2wCEAAkGBhIQEBUNDxIUEBMUEBYRGBYQFRUSEhURFRUZGBQRFBgXGyYeFxkjGhUSIC8gKiopLTgsFR49ODwqNScuOCkBCQoKDgwOGg8PGjUkHCQqKSkpLDUvNSw0NSksLCwwLDUqKikxLy80NSwsLC8sNS0sLCwsLCwsKSwsLDQtLC0vKf/AABEIAGYAsQMBIgACEQEDEQH/xAAcAAEAAgIDAQAAAAAAAAAAAAAABAcFBgEDCAL/xABBEAACAQMABQcJCAEBCQAAAAABAgMABBEFBhIhMQcTFzNBUZIiVGFxc4GRsrMUIzJCUmJyg7GhFTVDU4KiwcLR/8QAGgEBAAMBAQEAAAAAAAAAAAAAAAMEBQIBBv/EADARAAICAAQEBAQGAwAAAAAAAAABAgMEERMxEiFBURQyUpEicbHwM0JhgZKhBRUk/9oADAMBAAIRAxEAPwCVq3yJ8/Alxc3DRmRQ4SNQcKwyuWJ44PdWW6BrfzmbwpVkaMUCGMDgIkHu2RUmrLxVrfmIVRX2Ku6BrfzqbwpToGt/OpvClWjSvPE2+oaFfYq7oGt/OpvClOga386m8KVaNKeJt9Q0K+xV3QNb+dTeFKdA1v51N4Uq0aU8Tb6hoV9iruga386m8KU6BrfzqbwpVjaS0rDbIZriRIkH5nIUZ7h3n0CtB0vy4WsZK20MlyR+YkQx+4kFv+2u423z8rZxKFMPMR+ga385m8KU6BrfzmbwpWDuOXS7J+7t4FHc/OOfiGX/ABXNvy73II5y2hcduw0iH3ElsVL/ANPci48P2M30DW/nM3hSnQNb+czeFKmaG5brKUhbhJLUntb7yPxLv+IrfbG/jnQTQusqNwZCGU+8VDK6+O7ZNGFMtkVt0DW/nM3hSnQNb+czeFKtGlc+Jt9R1oV9iruga385m8KU6BrfzmbwpVo0p4m31DRr7FXdA1v5zN4Up0DW/nM3hSrRpTxNvqGhX2Ku6BrfzqbwpWra9clJ0fB9rimM0asFYMoVlDHAbcd4zj41fVatynIDom5z/wAsH3h1NSVYm3jWb6nM6YcLyR5tzXFc4pW9mZh6z0f1Ufs1+UVIqPo/qo/Zr8oqRXyptilKUApSlAK07XvlFi0cvMxgTXLDITPkoDweXG8DuXifQN9T9etbF0dambc0r+REp7ZCOJ/ao3n1Y7a8/SSvK7TzMZJHYszNxJPbV3C4bVeb2KWKxOkslufeltKXF5Jz91I0rdmfwqD+VF4KPVUMxVJIrL6B1QuL0M8QVIlOGlkOyinGSO8kAg7q2XGFcefJGMpTsl3ZrbJXS61Zc/JdizluUZnKRF0ZhsiTZ3nm04hcbWGY792ABxxdxyVXSW/PuyCRjhYlO0clSyhmG7LYKgDPlMvfVV3VvqWlRYuhoTVk9Xtarmwk522kKb/KU743Hc68D6+NfWhtV7q9Z0tYjKYwC29V2cnAyWI37ju9FTI+Te/ZpFMSpzQBcySxqiZGRls4G4Z9RHfUU5R2ZLCMt0XjqLygQ6UjwPup0GXiJzu/Wh/MufeO307VXk+1vZLC5WW3mVpImyHhJZM9q5IG2pG49hzXpbVDWaPSNol3HuJ8l147Eo/En+CPQRWfdVw81saFVnFye5mqUpUBOKUpQCtY5S/91XXsv/YVs9YvWS2WS3aKRQ6O8asp4FTIoINdReUkzySzTR5ZpXpXo30Z5lD8D/8AaVr/AOwh2ZQ8LLuZ3R/VR+zX5RUio+j+qj9mvyipFYxoClKUApSui+uhFE8x4JGzn1KpJ/xQFD8p+nzd6ReMHMdv9yo7NodY3rLbvUorW1NRROXZpG3s7Fz/ACY5P+pNTLS1eU7Malj6K+jq4aq+bySPm7s7Js5ijLsEUZZmCgd5JwB8asbRGsVvHdW2hwA1ujc27Z8mS6PBj+pOc3Y4HI7BWnW2q98GDpA4I3g5UYPfvO411nVK+U7Qt3BU5BBU4I3jGGqndjcHZyd0f5Lf36E9NV9fNQfs9j0XKgKkEZBGCD2g8RWrxuqQSWsxO1EREuz1jq2+2ZO98gD+UZ7Bms/om5aW3ildSrNErMp3EMR5QPvzWJ09YnbS7jXakizuHF42GHQfuxvHpGOBNZUWjaltmRIzHo+2nu5FRXIa4m5sbKtJs4Cr6OCjvJJ4mqN1m11nvF5nJjh2jIyA75JWOWklI/Ec4AHABVA4Zqw+VzTYNjFHE2VuJNrI7Y4xnBH8iu7vWqbartMM1xPcp3TyfCtjrJqyORLWQwXps2P3dyuAOwTKMqfeNpfetVuan6DvjBcxXC8Y5kcf9LA1LKPEmiKMuFpnralfKNkAjtGa+qyzUFKUoBUDTfVf2xfVWp9QNN9V/bF9VaAn0pSgI+j+qj9mvyipFR9H9VH7NflFSKAUpSgFYnW3P+z7rZ4/Y58Y455psVlq6L+1EsTwng8bIfUykH/Nep5M8azR5TiapAYdoqNJEY2aNtzKxQ/yU4I+INZLQWg572XmLZDI2MnsVV/UzHcBW6+Fx+Lb55fQxqrbKpZ15Z/JP6pi10jJFvilki/gxA+FbBo3lCu490hS5X9w2Hx/Jf8AyDXVJybXwuBaKiO5jEpZHzEsZYqGdiBjerbuO41xe8m19FNFAURjOxVHjfMZZVLEE4yp2VY8OysvE4DC4hZTyfz5/wB+b2ZrVf5Ca/Fq/ePwP2Xw+8S4tUdaI7myE4BjCsysHIypU5O/uwRvrWtZeVq2hJSEG5cbvIOIwfS/b7s1plxqRpVBFYZXm55H2QkoMZkVCzByP2oeO7d31Bn5Mr9ZYoCkZM23sMsilCUGWBbsOBSjC1VRUc+SXJZ9F+u5DffKUnpp5d2ufsuR0ae1jgvYHkmRo7oTZjWLPMBG2dtm2ifLODkgDJC+nOpNW39Gd+bj7IqIz82JWZZAY0QkgF37CSrbt53V1aU5NL+CWKAxCQztsRtCwdCwGSCd2zgAnfuwD3VcUoLkmVHGb5tGpEV9KO7u/wBazms2qE+jyguDEec2sczIJPwnDZGARvqBoaxM9xFbjjJMkfiYCvU0+aOWmnkz1bY9UmePNr8orvr5RMAKOAGPcK+qyDXFKUoBUDTfVf2xfVWp9QNN9V/bF9VaAn0pSgI+j+qj9mvyipFR9H9VH7NflFSKAUpSgFKUoDz1ys6vG00g0qriK4++U9m3/wAVfWG3+pxXfyeaTt/s15YS3C2UlwiBJn8lcLnaQtuxnOOI3MatzXvVJdJWjQZCyKduJj2SAcD+08D6/RVF6H0oNHO8FzA7SLONuMlQpUIyNG+Qc/jLDG4kKa0a56lfD1Rn2Q07OLozbtDLaJa3ehRpCON2aNkuCdiCRdlWeJWzjYDbYxnftkjO+svq9p+xseY0aLpJlgEtw8zHZi54ghYYidx3SNw7u84FfXWt0bzxXGxITFzh8orvaRSA+DnBU82QM48jszXB1vjYYeOVgVVSNtAuEdXyo2dzMV8o57TxFeuty3+2cqxR2+0WTa612Ymt7mOe3ito7Sab7OGCypdyEFg4zkk7Ug9ZPHNfWj9Y7T7RDNHc2sFslg5SEkIYrmZlLiQZycjPd+bv3162vynD/ZgGVjhQ33TRYfEcoIJYbUsjHhk44VHvdd9uJoFjJDLIC8rCSQ7bbQydkDADSpjHBhjBFc6LOtZG5x39tcQXujTdWllJJJE6y26mG0lTYTKgk794cHJ3k7sivuw0rDarbaLtL+EPbGS5a4uFb7MZGVlFuu8AKRI2TtDAG4k7ho0euIVs81Iw22cq82VIYEFMbG5VBOyO8A+ioR1iDCRXRm5xwzYZASoXZ2Pwbh+LhjjXWkznVRm+VO8tJZ4jaiEyc0TO9spWF5SRvU/m4N5W/iN5qdyK6ume9N4y/d26kgngZnGFHuXaPr2a1XM+kriOGNNqRiVVRjABYtk7twA4k93ZXonVHVlNH2qWse8jynbteU/ib1dgHcBXFstOHD1O6o6k+LoZqlKVQL4pSlAKgab6r+2L6q1PqBpvqv7YvqrQE+lKUBH0f1Ufs1+UVIqPo/qo/Zr8oqRQClKUApSlAK03X7k5i0kvOoRFcqMK+PJcDgkmOI7jxFbia6JZGHAV1GTi80cyipLJnlzTer9xZSmC5iaNuzI8lh+pG4MPVWOr0xpqDn0MU0KTIfyyKGGe8Z4H01WemeS9CS0CyRftzzieoZ8ofE1ehiovzFGeFa8pWdK2qbk4ux+FQ3xFIeTe7J8obPuzUuvX3ItCzsaqayuruq9zfyc1axl9+Gc+TGnpduA9XHuBretB8mcaMGnjec9zHZT3hd5+NWZooNEgiiiWJBwWNQqj3CoZ4pflJoYV/mI+ouoMOi4933s7jy5SMHH6E/Smfj29mNpqNDKx4ipAqjKTk82XoxUVkjmlKV4eilKUAqBpvqv7YvqrU+oGm+q/ti+qtAT6UpQEfR/VJ7NflFSKUoBSlKAUpSgFKUoDjFcc2O4UpQHHNL3D4U5le4fClKA55sdwrnFKUBzSlKAUpSgFKUoBUDTfVf2xfVWlKAn0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6086" name="Picture 6" descr="http://www.correosdelecuador.com.ec/images/logotipo.jpg"/>
          <p:cNvPicPr>
            <a:picLocks noChangeAspect="1" noChangeArrowheads="1"/>
          </p:cNvPicPr>
          <p:nvPr/>
        </p:nvPicPr>
        <p:blipFill>
          <a:blip r:embed="rId2" cstate="print"/>
          <a:srcRect/>
          <a:stretch>
            <a:fillRect/>
          </a:stretch>
        </p:blipFill>
        <p:spPr bwMode="auto">
          <a:xfrm>
            <a:off x="5580112" y="2492896"/>
            <a:ext cx="3122218" cy="1800200"/>
          </a:xfrm>
          <a:prstGeom prst="rect">
            <a:avLst/>
          </a:prstGeom>
          <a:noFill/>
        </p:spPr>
      </p:pic>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t>Análisis de Objetivos</a:t>
            </a:r>
            <a:r>
              <a:rPr lang="es-EC" dirty="0" smtClean="0"/>
              <a:t/>
            </a:r>
            <a:br>
              <a:rPr lang="es-EC" dirty="0" smtClean="0"/>
            </a:br>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3489" name="Object 1"/>
          <p:cNvGraphicFramePr>
            <a:graphicFrameLocks noChangeAspect="1"/>
          </p:cNvGraphicFramePr>
          <p:nvPr/>
        </p:nvGraphicFramePr>
        <p:xfrm>
          <a:off x="467544" y="836712"/>
          <a:ext cx="8280920" cy="5760640"/>
        </p:xfrm>
        <a:graphic>
          <a:graphicData uri="http://schemas.openxmlformats.org/presentationml/2006/ole">
            <mc:AlternateContent xmlns:mc="http://schemas.openxmlformats.org/markup-compatibility/2006">
              <mc:Choice xmlns:v="urn:schemas-microsoft-com:vml" Requires="v">
                <p:oleObj spid="_x0000_s63500" name="Visio" r:id="rId3" imgW="10421607" imgH="7246907" progId="Visio.Drawing.11">
                  <p:embed/>
                </p:oleObj>
              </mc:Choice>
              <mc:Fallback>
                <p:oleObj name="Visio" r:id="rId3" imgW="10421607" imgH="7246907"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8280920" cy="5760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Alternativas</a:t>
            </a:r>
            <a:endParaRPr lang="es-EC" dirty="0"/>
          </a:p>
        </p:txBody>
      </p:sp>
      <p:sp>
        <p:nvSpPr>
          <p:cNvPr id="3" name="2 Marcador de contenido"/>
          <p:cNvSpPr>
            <a:spLocks noGrp="1"/>
          </p:cNvSpPr>
          <p:nvPr>
            <p:ph idx="1"/>
          </p:nvPr>
        </p:nvSpPr>
        <p:spPr/>
        <p:txBody>
          <a:bodyPr>
            <a:normAutofit fontScale="85000" lnSpcReduction="10000"/>
          </a:bodyPr>
          <a:lstStyle/>
          <a:p>
            <a:r>
              <a:rPr lang="es-EC" b="1" dirty="0" smtClean="0"/>
              <a:t>Análisis de </a:t>
            </a:r>
            <a:r>
              <a:rPr lang="es-EC" b="1" dirty="0" smtClean="0"/>
              <a:t>Alternativas</a:t>
            </a:r>
            <a:endParaRPr lang="es-EC" dirty="0" smtClean="0"/>
          </a:p>
          <a:p>
            <a:r>
              <a:rPr lang="es-EC" dirty="0" smtClean="0"/>
              <a:t>El propósito del análisis de alternativas es identificar posibles opciones, valorar sus posibilidades de ser llevados adecuadamente a la práctica y acordar una estrategia de proyecto.</a:t>
            </a:r>
          </a:p>
          <a:p>
            <a:r>
              <a:rPr lang="es-EC" dirty="0" smtClean="0"/>
              <a:t>Almacenamiento en nube, es decir no construir el centro de cómputo, sino almacenar la información más importante en un centro de cómputo virtual, en un proveedor de servicios portadores y de valor agregado, del cual se realizará un análisis como valor agregado a la presente investigación. </a:t>
            </a:r>
          </a:p>
          <a:p>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2400" i="1" dirty="0"/>
              <a:t>DIMENSIONAMIENTO DE SOFTWARE </a:t>
            </a:r>
            <a:r>
              <a:rPr lang="es-EC" sz="2000" dirty="0"/>
              <a:t/>
            </a:r>
            <a:br>
              <a:rPr lang="es-EC" sz="2000" dirty="0"/>
            </a:b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pic>
        <p:nvPicPr>
          <p:cNvPr id="5" name="4 Imagen"/>
          <p:cNvPicPr/>
          <p:nvPr/>
        </p:nvPicPr>
        <p:blipFill>
          <a:blip r:embed="rId2" cstate="print"/>
          <a:srcRect/>
          <a:stretch>
            <a:fillRect/>
          </a:stretch>
        </p:blipFill>
        <p:spPr bwMode="auto">
          <a:xfrm>
            <a:off x="755576" y="1052736"/>
            <a:ext cx="79208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i="1" dirty="0"/>
              <a:t>DIMENSIONAMIENTO DE HARDWARE </a:t>
            </a:r>
            <a:r>
              <a:rPr lang="es-EC" dirty="0"/>
              <a:t/>
            </a:r>
            <a:br>
              <a:rPr lang="es-EC" dirty="0"/>
            </a:br>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pic>
        <p:nvPicPr>
          <p:cNvPr id="5" name="4 Imagen"/>
          <p:cNvPicPr/>
          <p:nvPr/>
        </p:nvPicPr>
        <p:blipFill>
          <a:blip r:embed="rId2" cstate="print"/>
          <a:srcRect/>
          <a:stretch>
            <a:fillRect/>
          </a:stretch>
        </p:blipFill>
        <p:spPr bwMode="auto">
          <a:xfrm>
            <a:off x="1043608" y="984564"/>
            <a:ext cx="6524836" cy="5873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fontScale="90000"/>
          </a:bodyPr>
          <a:lstStyle/>
          <a:p>
            <a:pPr lvl="1" algn="ctr" rtl="0">
              <a:spcBef>
                <a:spcPct val="0"/>
              </a:spcBef>
            </a:pPr>
            <a:r>
              <a:rPr lang="es-ES" i="1" dirty="0"/>
              <a:t>DIMENSIONAMIENTO DE SISTEMAS </a:t>
            </a:r>
            <a:r>
              <a:rPr lang="es-ES" i="1" dirty="0" smtClean="0"/>
              <a:t>COMPLEMENTARIOS</a:t>
            </a:r>
            <a:br>
              <a:rPr lang="es-ES" i="1" dirty="0" smtClean="0"/>
            </a:br>
            <a:r>
              <a:rPr lang="es-ES" i="1" dirty="0" smtClean="0"/>
              <a:t/>
            </a:r>
            <a:br>
              <a:rPr lang="es-ES" i="1" dirty="0" smtClean="0"/>
            </a:br>
            <a:r>
              <a:rPr lang="es-ES" i="1" dirty="0" smtClean="0"/>
              <a:t>Aire Acondicionado</a:t>
            </a:r>
            <a:r>
              <a:rPr lang="es-EC" dirty="0"/>
              <a:t/>
            </a:r>
            <a:br>
              <a:rPr lang="es-EC" dirty="0"/>
            </a:br>
            <a:endParaRPr lang="es-EC"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3</a:t>
            </a:r>
            <a:endParaRPr lang="es-EC" dirty="0"/>
          </a:p>
        </p:txBody>
      </p:sp>
      <p:pic>
        <p:nvPicPr>
          <p:cNvPr id="5" name="4 Imagen"/>
          <p:cNvPicPr/>
          <p:nvPr/>
        </p:nvPicPr>
        <p:blipFill>
          <a:blip r:embed="rId2" cstate="print"/>
          <a:srcRect/>
          <a:stretch>
            <a:fillRect/>
          </a:stretch>
        </p:blipFill>
        <p:spPr bwMode="auto">
          <a:xfrm>
            <a:off x="1043608" y="1484784"/>
            <a:ext cx="7200800" cy="4608512"/>
          </a:xfrm>
          <a:prstGeom prst="rect">
            <a:avLst/>
          </a:prstGeom>
          <a:noFill/>
          <a:ln w="9525">
            <a:noFill/>
            <a:miter lim="800000"/>
            <a:headEnd/>
            <a:tailEnd/>
          </a:ln>
        </p:spPr>
      </p:pic>
      <p:sp>
        <p:nvSpPr>
          <p:cNvPr id="6" name="5 CuadroTexto"/>
          <p:cNvSpPr txBox="1"/>
          <p:nvPr/>
        </p:nvSpPr>
        <p:spPr>
          <a:xfrm>
            <a:off x="2843808" y="6093296"/>
            <a:ext cx="2592288" cy="307777"/>
          </a:xfrm>
          <a:prstGeom prst="rect">
            <a:avLst/>
          </a:prstGeom>
          <a:noFill/>
        </p:spPr>
        <p:txBody>
          <a:bodyPr wrap="square" rtlCol="0">
            <a:spAutoFit/>
          </a:bodyPr>
          <a:lstStyle/>
          <a:p>
            <a:r>
              <a:rPr lang="es-EC" sz="1400" dirty="0" smtClean="0"/>
              <a:t>Costo= 21400,00</a:t>
            </a:r>
            <a:endParaRPr lang="es-EC"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Autofit/>
          </a:bodyPr>
          <a:lstStyle/>
          <a:p>
            <a:r>
              <a:rPr lang="es-ES" sz="2400" i="1" dirty="0" smtClean="0"/>
              <a:t>DIMENSIONAMIENTO DE SISTEMAS COMPLEMENTARIOS</a:t>
            </a:r>
            <a:br>
              <a:rPr lang="es-ES" sz="2400" i="1" dirty="0" smtClean="0"/>
            </a:br>
            <a:r>
              <a:rPr lang="es-ES" sz="2400" i="1" dirty="0" smtClean="0"/>
              <a:t>Resto de subsistemas</a:t>
            </a:r>
            <a:br>
              <a:rPr lang="es-ES" sz="2400" i="1" dirty="0" smtClean="0"/>
            </a:br>
            <a:r>
              <a:rPr lang="es-ES" sz="2400" i="1" dirty="0" smtClean="0"/>
              <a:t/>
            </a:r>
            <a:br>
              <a:rPr lang="es-ES" sz="2400" i="1" dirty="0" smtClean="0"/>
            </a:br>
            <a:endParaRPr lang="es-EC" sz="2400" dirty="0"/>
          </a:p>
        </p:txBody>
      </p:sp>
      <p:graphicFrame>
        <p:nvGraphicFramePr>
          <p:cNvPr id="4" name="3 Tabla"/>
          <p:cNvGraphicFramePr>
            <a:graphicFrameLocks noGrp="1"/>
          </p:cNvGraphicFramePr>
          <p:nvPr/>
        </p:nvGraphicFramePr>
        <p:xfrm>
          <a:off x="1547664" y="1916832"/>
          <a:ext cx="6264695" cy="3900270"/>
        </p:xfrm>
        <a:graphic>
          <a:graphicData uri="http://schemas.openxmlformats.org/drawingml/2006/table">
            <a:tbl>
              <a:tblPr/>
              <a:tblGrid>
                <a:gridCol w="1751309"/>
                <a:gridCol w="1054713"/>
                <a:gridCol w="1050038"/>
                <a:gridCol w="1358597"/>
                <a:gridCol w="1050038"/>
              </a:tblGrid>
              <a:tr h="1167677">
                <a:tc>
                  <a:txBody>
                    <a:bodyPr/>
                    <a:lstStyle/>
                    <a:p>
                      <a:pPr>
                        <a:lnSpc>
                          <a:spcPct val="115000"/>
                        </a:lnSpc>
                        <a:spcAft>
                          <a:spcPts val="0"/>
                        </a:spcAft>
                      </a:pPr>
                      <a:r>
                        <a:rPr lang="es-ES" sz="1200" b="1">
                          <a:solidFill>
                            <a:srgbClr val="000000"/>
                          </a:solidFill>
                          <a:latin typeface="Times New Roman"/>
                          <a:ea typeface="Times New Roman"/>
                          <a:cs typeface="Times New Roman"/>
                        </a:rPr>
                        <a:t>Subsistema</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Times New Roman"/>
                          <a:ea typeface="Times New Roman"/>
                          <a:cs typeface="Times New Roman"/>
                        </a:rPr>
                        <a:t>Cantidad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Times New Roman"/>
                          <a:ea typeface="Times New Roman"/>
                          <a:cs typeface="Times New Roman"/>
                        </a:rPr>
                        <a:t>Costo unitario (USD)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Times New Roman"/>
                          <a:ea typeface="Times New Roman"/>
                          <a:cs typeface="Times New Roman"/>
                        </a:rPr>
                        <a:t>Costo Instalación y mantenimiento Anual (USD)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Times New Roman"/>
                          <a:ea typeface="Times New Roman"/>
                          <a:cs typeface="Times New Roman"/>
                        </a:rPr>
                        <a:t>Costo total (USD)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627">
                <a:tc>
                  <a:txBody>
                    <a:bodyPr/>
                    <a:lstStyle/>
                    <a:p>
                      <a:pPr>
                        <a:lnSpc>
                          <a:spcPct val="115000"/>
                        </a:lnSpc>
                        <a:spcAft>
                          <a:spcPts val="0"/>
                        </a:spcAft>
                      </a:pPr>
                      <a:r>
                        <a:rPr lang="es-ES" sz="1200">
                          <a:solidFill>
                            <a:srgbClr val="000000"/>
                          </a:solidFill>
                          <a:latin typeface="Times New Roman"/>
                          <a:ea typeface="Times New Roman"/>
                          <a:cs typeface="Times New Roman"/>
                        </a:rPr>
                        <a:t>Detección/Extinción de incendios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9012,00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9012,00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9012,00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Control de acceso</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2312,00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2312,00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2312,00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Racks / Gabinetes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3625,00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3625,00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3625,00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Puerta de Seguridad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2187,00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2187,00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2187,00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Monitoreo</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2500,00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2500,00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2500,00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Instalación</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2187,00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2187,00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2187,00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Sistema Eléctrico</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17409,00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17409,00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17409,00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4">
                <a:tc>
                  <a:txBody>
                    <a:bodyPr/>
                    <a:lstStyle/>
                    <a:p>
                      <a:pPr>
                        <a:lnSpc>
                          <a:spcPct val="115000"/>
                        </a:lnSpc>
                        <a:spcAft>
                          <a:spcPts val="0"/>
                        </a:spcAft>
                      </a:pPr>
                      <a:r>
                        <a:rPr lang="es-ES" sz="1200">
                          <a:solidFill>
                            <a:srgbClr val="000000"/>
                          </a:solidFill>
                          <a:latin typeface="Times New Roman"/>
                          <a:ea typeface="Times New Roman"/>
                          <a:cs typeface="Times New Roman"/>
                        </a:rPr>
                        <a:t>UPS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22645,00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22645,00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22645,00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454">
                <a:tc>
                  <a:txBody>
                    <a:bodyPr/>
                    <a:lstStyle/>
                    <a:p>
                      <a:pPr>
                        <a:lnSpc>
                          <a:spcPct val="115000"/>
                        </a:lnSpc>
                      </a:pPr>
                      <a:endParaRPr lang="es-EC"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0314">
                <a:tc>
                  <a:txBody>
                    <a:bodyPr/>
                    <a:lstStyle/>
                    <a:p>
                      <a:pPr>
                        <a:lnSpc>
                          <a:spcPct val="115000"/>
                        </a:lnSpc>
                      </a:pPr>
                      <a:endParaRPr lang="es-EC"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S" sz="1200" b="1">
                          <a:solidFill>
                            <a:srgbClr val="000000"/>
                          </a:solidFill>
                          <a:latin typeface="Times New Roman"/>
                          <a:ea typeface="Times New Roman"/>
                          <a:cs typeface="Times New Roman"/>
                        </a:rPr>
                        <a:t>TOTAL</a:t>
                      </a:r>
                      <a:endParaRPr lang="es-EC"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S" sz="1200" dirty="0">
                          <a:solidFill>
                            <a:srgbClr val="000000"/>
                          </a:solidFill>
                          <a:latin typeface="Times New Roman"/>
                          <a:ea typeface="Times New Roman"/>
                          <a:cs typeface="Times New Roman"/>
                        </a:rPr>
                        <a:t>61877,00 </a:t>
                      </a:r>
                      <a:endParaRPr lang="es-EC" sz="1200" dirty="0">
                        <a:latin typeface="Times New Roman"/>
                        <a:ea typeface="Times New Roman"/>
                        <a:cs typeface="Times New Roman"/>
                      </a:endParaRPr>
                    </a:p>
                  </a:txBody>
                  <a:tcPr marL="44450" marR="4445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6732240" y="1340768"/>
            <a:ext cx="136815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457200" y="274638"/>
            <a:ext cx="8229600" cy="778098"/>
          </a:xfrm>
        </p:spPr>
        <p:txBody>
          <a:bodyPr/>
          <a:lstStyle/>
          <a:p>
            <a:pPr lvl="1" algn="ctr" rtl="0">
              <a:spcBef>
                <a:spcPct val="0"/>
              </a:spcBef>
            </a:pPr>
            <a:r>
              <a:rPr lang="es-ES" i="1" dirty="0"/>
              <a:t>DIMENSIONAMIENTO DE CONECTIVIDAD</a:t>
            </a:r>
            <a:r>
              <a:rPr lang="es-EC" dirty="0"/>
              <a:t/>
            </a:r>
            <a:br>
              <a:rPr lang="es-EC" dirty="0"/>
            </a:br>
            <a:endParaRPr lang="es-EC" dirty="0"/>
          </a:p>
        </p:txBody>
      </p:sp>
      <p:graphicFrame>
        <p:nvGraphicFramePr>
          <p:cNvPr id="4" name="3 Marcador de contenido"/>
          <p:cNvGraphicFramePr>
            <a:graphicFrameLocks noGrp="1"/>
          </p:cNvGraphicFramePr>
          <p:nvPr>
            <p:ph idx="1"/>
          </p:nvPr>
        </p:nvGraphicFramePr>
        <p:xfrm>
          <a:off x="611560" y="1196752"/>
          <a:ext cx="4006850" cy="2355088"/>
        </p:xfrm>
        <a:graphic>
          <a:graphicData uri="http://schemas.openxmlformats.org/drawingml/2006/table">
            <a:tbl>
              <a:tblPr/>
              <a:tblGrid>
                <a:gridCol w="2088515"/>
                <a:gridCol w="1244600"/>
                <a:gridCol w="673735"/>
              </a:tblGrid>
              <a:tr h="340995">
                <a:tc>
                  <a:txBody>
                    <a:bodyPr/>
                    <a:lstStyle/>
                    <a:p>
                      <a:pPr>
                        <a:lnSpc>
                          <a:spcPct val="115000"/>
                        </a:lnSpc>
                        <a:spcAft>
                          <a:spcPts val="0"/>
                        </a:spcAft>
                      </a:pPr>
                      <a:r>
                        <a:rPr lang="es-ES" sz="1200" b="1" dirty="0">
                          <a:solidFill>
                            <a:srgbClr val="000000"/>
                          </a:solidFill>
                          <a:latin typeface="Times New Roman"/>
                          <a:ea typeface="Times New Roman"/>
                          <a:cs typeface="Times New Roman"/>
                        </a:rPr>
                        <a:t>Aplicativo Postal</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Times New Roman"/>
                          <a:ea typeface="Times New Roman"/>
                          <a:cs typeface="Times New Roman"/>
                        </a:rPr>
                        <a:t>Espacio en sistema de almacenamiento </a:t>
                      </a:r>
                      <a:br>
                        <a:rPr lang="es-ES" sz="1200" b="1">
                          <a:solidFill>
                            <a:srgbClr val="000000"/>
                          </a:solidFill>
                          <a:latin typeface="Times New Roman"/>
                          <a:ea typeface="Times New Roman"/>
                          <a:cs typeface="Times New Roman"/>
                        </a:rPr>
                      </a:br>
                      <a:r>
                        <a:rPr lang="es-ES" sz="1200" b="1">
                          <a:solidFill>
                            <a:srgbClr val="000000"/>
                          </a:solidFill>
                          <a:latin typeface="Times New Roman"/>
                          <a:ea typeface="Times New Roman"/>
                          <a:cs typeface="Times New Roman"/>
                        </a:rPr>
                        <a:t>(GB)</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rgbClr val="000000"/>
                          </a:solidFill>
                          <a:latin typeface="Times New Roman"/>
                          <a:ea typeface="Times New Roman"/>
                          <a:cs typeface="Times New Roman"/>
                        </a:rPr>
                        <a:t>Total</a:t>
                      </a:r>
                      <a:br>
                        <a:rPr lang="es-ES" sz="1200" b="1" dirty="0">
                          <a:solidFill>
                            <a:srgbClr val="000000"/>
                          </a:solidFill>
                          <a:latin typeface="Times New Roman"/>
                          <a:ea typeface="Times New Roman"/>
                          <a:cs typeface="Times New Roman"/>
                        </a:rPr>
                      </a:br>
                      <a:r>
                        <a:rPr lang="es-ES" sz="1200" b="1" dirty="0">
                          <a:solidFill>
                            <a:srgbClr val="000000"/>
                          </a:solidFill>
                          <a:latin typeface="Times New Roman"/>
                          <a:ea typeface="Times New Roman"/>
                          <a:cs typeface="Times New Roman"/>
                        </a:rPr>
                        <a:t>(GB)</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80">
                <a:tc>
                  <a:txBody>
                    <a:bodyPr/>
                    <a:lstStyle/>
                    <a:p>
                      <a:pPr>
                        <a:lnSpc>
                          <a:spcPct val="115000"/>
                        </a:lnSpc>
                        <a:spcAft>
                          <a:spcPts val="0"/>
                        </a:spcAft>
                      </a:pPr>
                      <a:r>
                        <a:rPr lang="es-ES" sz="1200">
                          <a:solidFill>
                            <a:srgbClr val="000000"/>
                          </a:solidFill>
                          <a:latin typeface="Times New Roman"/>
                          <a:ea typeface="Times New Roman"/>
                          <a:cs typeface="Times New Roman"/>
                        </a:rPr>
                        <a:t>SION – Sistema Integrado de Operaciones y Negocios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800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es-ES" sz="1200">
                          <a:solidFill>
                            <a:srgbClr val="000000"/>
                          </a:solidFill>
                          <a:latin typeface="Times New Roman"/>
                          <a:ea typeface="Times New Roman"/>
                          <a:cs typeface="Times New Roman"/>
                        </a:rPr>
                        <a:t>1980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25">
                <a:tc>
                  <a:txBody>
                    <a:bodyPr/>
                    <a:lstStyle/>
                    <a:p>
                      <a:pPr>
                        <a:lnSpc>
                          <a:spcPct val="115000"/>
                        </a:lnSpc>
                        <a:spcAft>
                          <a:spcPts val="0"/>
                        </a:spcAft>
                      </a:pPr>
                      <a:r>
                        <a:rPr lang="es-ES" sz="1200">
                          <a:solidFill>
                            <a:srgbClr val="000000"/>
                          </a:solidFill>
                          <a:latin typeface="Times New Roman"/>
                          <a:ea typeface="Times New Roman"/>
                          <a:cs typeface="Times New Roman"/>
                        </a:rPr>
                        <a:t>IPS - International Postal System</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300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66040">
                <a:tc>
                  <a:txBody>
                    <a:bodyPr/>
                    <a:lstStyle/>
                    <a:p>
                      <a:pPr>
                        <a:lnSpc>
                          <a:spcPct val="115000"/>
                        </a:lnSpc>
                        <a:spcAft>
                          <a:spcPts val="0"/>
                        </a:spcAft>
                      </a:pPr>
                      <a:r>
                        <a:rPr lang="es-ES" sz="1200">
                          <a:solidFill>
                            <a:srgbClr val="000000"/>
                          </a:solidFill>
                          <a:latin typeface="Times New Roman"/>
                          <a:ea typeface="Times New Roman"/>
                          <a:cs typeface="Times New Roman"/>
                        </a:rPr>
                        <a:t>SAC</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600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32080">
                <a:tc>
                  <a:txBody>
                    <a:bodyPr/>
                    <a:lstStyle/>
                    <a:p>
                      <a:pPr>
                        <a:lnSpc>
                          <a:spcPct val="115000"/>
                        </a:lnSpc>
                        <a:spcAft>
                          <a:spcPts val="0"/>
                        </a:spcAft>
                      </a:pPr>
                      <a:r>
                        <a:rPr lang="es-ES" sz="1200">
                          <a:solidFill>
                            <a:srgbClr val="000000"/>
                          </a:solidFill>
                          <a:latin typeface="Times New Roman"/>
                          <a:ea typeface="Times New Roman"/>
                          <a:cs typeface="Times New Roman"/>
                        </a:rPr>
                        <a:t>Domain Server</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80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66040">
                <a:tc>
                  <a:txBody>
                    <a:bodyPr/>
                    <a:lstStyle/>
                    <a:p>
                      <a:pPr>
                        <a:lnSpc>
                          <a:spcPct val="115000"/>
                        </a:lnSpc>
                        <a:spcAft>
                          <a:spcPts val="0"/>
                        </a:spcAft>
                      </a:pPr>
                      <a:r>
                        <a:rPr lang="es-ES" sz="1200">
                          <a:solidFill>
                            <a:srgbClr val="000000"/>
                          </a:solidFill>
                          <a:latin typeface="Times New Roman"/>
                          <a:ea typeface="Times New Roman"/>
                          <a:cs typeface="Times New Roman"/>
                        </a:rPr>
                        <a:t>Asterisk</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Times New Roman"/>
                          <a:ea typeface="Times New Roman"/>
                          <a:cs typeface="Times New Roman"/>
                        </a:rPr>
                        <a:t>200</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5" name="4 Flecha derecha"/>
          <p:cNvSpPr/>
          <p:nvPr/>
        </p:nvSpPr>
        <p:spPr>
          <a:xfrm>
            <a:off x="5292080" y="1556792"/>
            <a:ext cx="792088"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6804248" y="1556792"/>
            <a:ext cx="1440160" cy="369332"/>
          </a:xfrm>
          <a:prstGeom prst="rect">
            <a:avLst/>
          </a:prstGeom>
          <a:noFill/>
        </p:spPr>
        <p:txBody>
          <a:bodyPr wrap="square" rtlCol="0">
            <a:spAutoFit/>
          </a:bodyPr>
          <a:lstStyle/>
          <a:p>
            <a:r>
              <a:rPr lang="es-EC" dirty="0" smtClean="0"/>
              <a:t>2 TB Actual</a:t>
            </a:r>
            <a:endParaRPr lang="es-EC" dirty="0"/>
          </a:p>
        </p:txBody>
      </p:sp>
      <p:graphicFrame>
        <p:nvGraphicFramePr>
          <p:cNvPr id="7" name="6 Tabla"/>
          <p:cNvGraphicFramePr>
            <a:graphicFrameLocks noGrp="1"/>
          </p:cNvGraphicFramePr>
          <p:nvPr/>
        </p:nvGraphicFramePr>
        <p:xfrm>
          <a:off x="6516216" y="3284984"/>
          <a:ext cx="2376263" cy="3379470"/>
        </p:xfrm>
        <a:graphic>
          <a:graphicData uri="http://schemas.openxmlformats.org/drawingml/2006/table">
            <a:tbl>
              <a:tblPr/>
              <a:tblGrid>
                <a:gridCol w="1086008"/>
                <a:gridCol w="817934"/>
                <a:gridCol w="472321"/>
              </a:tblGrid>
              <a:tr h="580390">
                <a:tc>
                  <a:txBody>
                    <a:bodyPr/>
                    <a:lstStyle/>
                    <a:p>
                      <a:pPr>
                        <a:lnSpc>
                          <a:spcPct val="115000"/>
                        </a:lnSpc>
                        <a:spcAft>
                          <a:spcPts val="0"/>
                        </a:spcAft>
                      </a:pPr>
                      <a:r>
                        <a:rPr lang="es-ES" sz="1200" b="1" dirty="0">
                          <a:solidFill>
                            <a:srgbClr val="000000"/>
                          </a:solidFill>
                          <a:latin typeface="Times New Roman"/>
                          <a:ea typeface="Times New Roman"/>
                          <a:cs typeface="Times New Roman"/>
                        </a:rPr>
                        <a:t>Aplicativo Postal</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rgbClr val="000000"/>
                          </a:solidFill>
                          <a:latin typeface="Times New Roman"/>
                          <a:ea typeface="Times New Roman"/>
                          <a:cs typeface="Times New Roman"/>
                        </a:rPr>
                        <a:t>Incremento aproximado mensual </a:t>
                      </a:r>
                      <a:br>
                        <a:rPr lang="es-ES" sz="1200" b="1" dirty="0">
                          <a:solidFill>
                            <a:srgbClr val="000000"/>
                          </a:solidFill>
                          <a:latin typeface="Times New Roman"/>
                          <a:ea typeface="Times New Roman"/>
                          <a:cs typeface="Times New Roman"/>
                        </a:rPr>
                      </a:br>
                      <a:r>
                        <a:rPr lang="es-ES" sz="1200" b="1" dirty="0">
                          <a:solidFill>
                            <a:srgbClr val="000000"/>
                          </a:solidFill>
                          <a:latin typeface="Times New Roman"/>
                          <a:ea typeface="Times New Roman"/>
                          <a:cs typeface="Times New Roman"/>
                        </a:rPr>
                        <a:t>(GB)</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rgbClr val="000000"/>
                          </a:solidFill>
                          <a:latin typeface="Times New Roman"/>
                          <a:ea typeface="Times New Roman"/>
                          <a:cs typeface="Times New Roman"/>
                        </a:rPr>
                        <a:t>Total</a:t>
                      </a:r>
                      <a:br>
                        <a:rPr lang="es-ES" sz="1200" b="1" dirty="0">
                          <a:solidFill>
                            <a:srgbClr val="000000"/>
                          </a:solidFill>
                          <a:latin typeface="Times New Roman"/>
                          <a:ea typeface="Times New Roman"/>
                          <a:cs typeface="Times New Roman"/>
                        </a:rPr>
                      </a:br>
                      <a:r>
                        <a:rPr lang="es-ES" sz="1200" b="1" dirty="0">
                          <a:solidFill>
                            <a:srgbClr val="000000"/>
                          </a:solidFill>
                          <a:latin typeface="Times New Roman"/>
                          <a:ea typeface="Times New Roman"/>
                          <a:cs typeface="Times New Roman"/>
                        </a:rPr>
                        <a:t>(GB)</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130">
                <a:tc>
                  <a:txBody>
                    <a:bodyPr/>
                    <a:lstStyle/>
                    <a:p>
                      <a:pPr>
                        <a:lnSpc>
                          <a:spcPct val="115000"/>
                        </a:lnSpc>
                        <a:spcAft>
                          <a:spcPts val="0"/>
                        </a:spcAft>
                      </a:pPr>
                      <a:r>
                        <a:rPr lang="es-ES" sz="1200">
                          <a:solidFill>
                            <a:srgbClr val="000000"/>
                          </a:solidFill>
                          <a:latin typeface="Times New Roman"/>
                          <a:ea typeface="Times New Roman"/>
                          <a:cs typeface="Times New Roman"/>
                        </a:rPr>
                        <a:t>SION – Sistema Integrado de Operaciones y Negocios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es-ES" sz="1200">
                          <a:solidFill>
                            <a:srgbClr val="000000"/>
                          </a:solidFill>
                          <a:latin typeface="Times New Roman"/>
                          <a:ea typeface="Times New Roman"/>
                          <a:cs typeface="Times New Roman"/>
                        </a:rPr>
                        <a:t>27</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45">
                <a:tc>
                  <a:txBody>
                    <a:bodyPr/>
                    <a:lstStyle/>
                    <a:p>
                      <a:pPr>
                        <a:lnSpc>
                          <a:spcPct val="115000"/>
                        </a:lnSpc>
                        <a:spcAft>
                          <a:spcPts val="0"/>
                        </a:spcAft>
                      </a:pPr>
                      <a:r>
                        <a:rPr lang="es-ES" sz="1200">
                          <a:solidFill>
                            <a:srgbClr val="000000"/>
                          </a:solidFill>
                          <a:latin typeface="Times New Roman"/>
                          <a:ea typeface="Times New Roman"/>
                          <a:cs typeface="Times New Roman"/>
                        </a:rPr>
                        <a:t>IPS - International Postal System</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12395">
                <a:tc>
                  <a:txBody>
                    <a:bodyPr/>
                    <a:lstStyle/>
                    <a:p>
                      <a:pPr>
                        <a:lnSpc>
                          <a:spcPct val="115000"/>
                        </a:lnSpc>
                        <a:spcAft>
                          <a:spcPts val="0"/>
                        </a:spcAft>
                      </a:pPr>
                      <a:r>
                        <a:rPr lang="es-ES" sz="1200">
                          <a:solidFill>
                            <a:srgbClr val="000000"/>
                          </a:solidFill>
                          <a:latin typeface="Times New Roman"/>
                          <a:ea typeface="Times New Roman"/>
                          <a:cs typeface="Times New Roman"/>
                        </a:rPr>
                        <a:t>SAC</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10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24790">
                <a:tc>
                  <a:txBody>
                    <a:bodyPr/>
                    <a:lstStyle/>
                    <a:p>
                      <a:pPr>
                        <a:lnSpc>
                          <a:spcPct val="115000"/>
                        </a:lnSpc>
                        <a:spcAft>
                          <a:spcPts val="0"/>
                        </a:spcAft>
                      </a:pPr>
                      <a:r>
                        <a:rPr lang="es-ES" sz="1200">
                          <a:solidFill>
                            <a:srgbClr val="000000"/>
                          </a:solidFill>
                          <a:latin typeface="Times New Roman"/>
                          <a:ea typeface="Times New Roman"/>
                          <a:cs typeface="Times New Roman"/>
                        </a:rPr>
                        <a:t>Domain Server</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Times New Roman"/>
                          <a:ea typeface="Times New Roman"/>
                          <a:cs typeface="Times New Roman"/>
                        </a:rPr>
                        <a:t>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12395">
                <a:tc>
                  <a:txBody>
                    <a:bodyPr/>
                    <a:lstStyle/>
                    <a:p>
                      <a:pPr>
                        <a:lnSpc>
                          <a:spcPct val="115000"/>
                        </a:lnSpc>
                        <a:spcAft>
                          <a:spcPts val="0"/>
                        </a:spcAft>
                      </a:pPr>
                      <a:r>
                        <a:rPr lang="es-ES" sz="1200" dirty="0">
                          <a:solidFill>
                            <a:srgbClr val="000000"/>
                          </a:solidFill>
                          <a:latin typeface="Times New Roman"/>
                          <a:ea typeface="Times New Roman"/>
                          <a:cs typeface="Times New Roman"/>
                        </a:rPr>
                        <a:t>Telefonía IP - </a:t>
                      </a:r>
                      <a:r>
                        <a:rPr lang="es-ES" sz="1200" dirty="0" err="1">
                          <a:solidFill>
                            <a:srgbClr val="000000"/>
                          </a:solidFill>
                          <a:latin typeface="Times New Roman"/>
                          <a:ea typeface="Times New Roman"/>
                          <a:cs typeface="Times New Roman"/>
                        </a:rPr>
                        <a:t>Asterisk</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Times New Roman"/>
                          <a:ea typeface="Times New Roman"/>
                          <a:cs typeface="Times New Roman"/>
                        </a:rPr>
                        <a:t>2</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8" name="7 Flecha derecha"/>
          <p:cNvSpPr/>
          <p:nvPr/>
        </p:nvSpPr>
        <p:spPr>
          <a:xfrm rot="5400000">
            <a:off x="7128284" y="2240868"/>
            <a:ext cx="648072"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erecha"/>
          <p:cNvSpPr/>
          <p:nvPr/>
        </p:nvSpPr>
        <p:spPr>
          <a:xfrm rot="10800000">
            <a:off x="5364088" y="4365104"/>
            <a:ext cx="648072"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11 Tabla"/>
          <p:cNvGraphicFramePr>
            <a:graphicFrameLocks noGrp="1"/>
          </p:cNvGraphicFramePr>
          <p:nvPr/>
        </p:nvGraphicFramePr>
        <p:xfrm>
          <a:off x="539552" y="4221088"/>
          <a:ext cx="4490720" cy="945261"/>
        </p:xfrm>
        <a:graphic>
          <a:graphicData uri="http://schemas.openxmlformats.org/drawingml/2006/table">
            <a:tbl>
              <a:tblPr/>
              <a:tblGrid>
                <a:gridCol w="746760"/>
                <a:gridCol w="940435"/>
                <a:gridCol w="934085"/>
                <a:gridCol w="938530"/>
                <a:gridCol w="930910"/>
              </a:tblGrid>
              <a:tr h="314325">
                <a:tc>
                  <a:txBody>
                    <a:bodyPr/>
                    <a:lstStyle/>
                    <a:p>
                      <a:pPr>
                        <a:lnSpc>
                          <a:spcPct val="115000"/>
                        </a:lnSpc>
                        <a:spcAft>
                          <a:spcPts val="0"/>
                        </a:spcAft>
                      </a:pPr>
                      <a:r>
                        <a:rPr lang="es-EC" sz="1200" b="1" dirty="0">
                          <a:solidFill>
                            <a:srgbClr val="000000"/>
                          </a:solidFill>
                          <a:latin typeface="Times New Roman"/>
                          <a:ea typeface="Times New Roman"/>
                          <a:cs typeface="Times New Roman"/>
                        </a:rPr>
                        <a:t>Velocidad (</a:t>
                      </a:r>
                      <a:r>
                        <a:rPr lang="es-EC" sz="1200" b="1" dirty="0" err="1">
                          <a:solidFill>
                            <a:srgbClr val="000000"/>
                          </a:solidFill>
                          <a:latin typeface="Times New Roman"/>
                          <a:ea typeface="Times New Roman"/>
                          <a:cs typeface="Times New Roman"/>
                        </a:rPr>
                        <a:t>kbps</a:t>
                      </a:r>
                      <a:r>
                        <a:rPr lang="es-EC" sz="1200" b="1" dirty="0">
                          <a:solidFill>
                            <a:srgbClr val="000000"/>
                          </a:solidFill>
                          <a:latin typeface="Times New Roman"/>
                          <a:ea typeface="Times New Roman"/>
                          <a:cs typeface="Times New Roman"/>
                        </a:rPr>
                        <a:t>)</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Times New Roman"/>
                          <a:cs typeface="Times New Roman"/>
                        </a:rPr>
                        <a:t>Medio de transmisión</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Times New Roman"/>
                          <a:cs typeface="Times New Roman"/>
                        </a:rPr>
                        <a:t>Costo mensual (USD)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Times New Roman"/>
                          <a:cs typeface="Times New Roman"/>
                        </a:rPr>
                        <a:t>Costo de instalación</a:t>
                      </a:r>
                      <a:endParaRPr lang="es-EC" sz="1200">
                        <a:latin typeface="Times New Roman"/>
                        <a:ea typeface="Times New Roman"/>
                        <a:cs typeface="Times New Roman"/>
                      </a:endParaRPr>
                    </a:p>
                    <a:p>
                      <a:pPr>
                        <a:lnSpc>
                          <a:spcPct val="115000"/>
                        </a:lnSpc>
                        <a:spcAft>
                          <a:spcPts val="0"/>
                        </a:spcAft>
                      </a:pPr>
                      <a:r>
                        <a:rPr lang="es-EC" sz="1200" b="1">
                          <a:solidFill>
                            <a:srgbClr val="000000"/>
                          </a:solidFill>
                          <a:latin typeface="Times New Roman"/>
                          <a:ea typeface="Times New Roman"/>
                          <a:cs typeface="Times New Roman"/>
                        </a:rPr>
                        <a:t>(USD)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dirty="0">
                          <a:solidFill>
                            <a:srgbClr val="000000"/>
                          </a:solidFill>
                          <a:latin typeface="Times New Roman"/>
                          <a:ea typeface="Times New Roman"/>
                          <a:cs typeface="Times New Roman"/>
                        </a:rPr>
                        <a:t>Costo</a:t>
                      </a:r>
                      <a:endParaRPr lang="es-EC" sz="1200" dirty="0">
                        <a:latin typeface="Times New Roman"/>
                        <a:ea typeface="Times New Roman"/>
                        <a:cs typeface="Times New Roman"/>
                      </a:endParaRPr>
                    </a:p>
                    <a:p>
                      <a:pPr>
                        <a:lnSpc>
                          <a:spcPct val="115000"/>
                        </a:lnSpc>
                        <a:spcAft>
                          <a:spcPts val="0"/>
                        </a:spcAft>
                      </a:pPr>
                      <a:r>
                        <a:rPr lang="es-EC" sz="1200" b="1" dirty="0">
                          <a:solidFill>
                            <a:srgbClr val="000000"/>
                          </a:solidFill>
                          <a:latin typeface="Times New Roman"/>
                          <a:ea typeface="Times New Roman"/>
                          <a:cs typeface="Times New Roman"/>
                        </a:rPr>
                        <a:t>Anual</a:t>
                      </a:r>
                      <a:endParaRPr lang="es-EC" sz="1200" dirty="0">
                        <a:latin typeface="Times New Roman"/>
                        <a:ea typeface="Times New Roman"/>
                        <a:cs typeface="Times New Roman"/>
                      </a:endParaRPr>
                    </a:p>
                    <a:p>
                      <a:pPr>
                        <a:lnSpc>
                          <a:spcPct val="115000"/>
                        </a:lnSpc>
                        <a:spcAft>
                          <a:spcPts val="0"/>
                        </a:spcAft>
                      </a:pPr>
                      <a:r>
                        <a:rPr lang="es-EC" sz="1200" b="1" dirty="0">
                          <a:solidFill>
                            <a:srgbClr val="000000"/>
                          </a:solidFill>
                          <a:latin typeface="Times New Roman"/>
                          <a:ea typeface="Times New Roman"/>
                          <a:cs typeface="Times New Roman"/>
                        </a:rPr>
                        <a:t>(USD)</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a:lnSpc>
                          <a:spcPct val="115000"/>
                        </a:lnSpc>
                        <a:spcAft>
                          <a:spcPts val="0"/>
                        </a:spcAft>
                      </a:pPr>
                      <a:r>
                        <a:rPr lang="es-EC" sz="1200">
                          <a:solidFill>
                            <a:srgbClr val="000000"/>
                          </a:solidFill>
                          <a:latin typeface="Times New Roman"/>
                          <a:ea typeface="Times New Roman"/>
                          <a:cs typeface="Times New Roman"/>
                        </a:rPr>
                        <a:t>256</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COBRE</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120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80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Times New Roman"/>
                          <a:ea typeface="Times New Roman"/>
                          <a:cs typeface="Times New Roman"/>
                        </a:rPr>
                        <a:t>1520</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2 Elipse"/>
          <p:cNvSpPr/>
          <p:nvPr/>
        </p:nvSpPr>
        <p:spPr>
          <a:xfrm>
            <a:off x="1907704" y="5445224"/>
            <a:ext cx="136815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1979712" y="5589240"/>
            <a:ext cx="1368152" cy="646331"/>
          </a:xfrm>
          <a:prstGeom prst="rect">
            <a:avLst/>
          </a:prstGeom>
          <a:noFill/>
        </p:spPr>
        <p:txBody>
          <a:bodyPr wrap="square" rtlCol="0">
            <a:spAutoFit/>
          </a:bodyPr>
          <a:lstStyle/>
          <a:p>
            <a:r>
              <a:rPr lang="es-EC" dirty="0" smtClean="0"/>
              <a:t>5 TB Futuro (5 años)</a:t>
            </a:r>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i="1" dirty="0" smtClean="0"/>
              <a:t>DIMENSIONAMIENTO DE  ESPACIO FÍSICO</a:t>
            </a:r>
            <a:r>
              <a:rPr lang="es-EC" sz="2400" dirty="0" smtClean="0"/>
              <a:t/>
            </a:r>
            <a:br>
              <a:rPr lang="es-EC" sz="2400" dirty="0" smtClean="0"/>
            </a:br>
            <a:endParaRPr lang="es-EC" sz="2400" dirty="0"/>
          </a:p>
        </p:txBody>
      </p:sp>
      <p:pic>
        <p:nvPicPr>
          <p:cNvPr id="97282" name="Picture 2"/>
          <p:cNvPicPr>
            <a:picLocks noChangeAspect="1" noChangeArrowheads="1"/>
          </p:cNvPicPr>
          <p:nvPr/>
        </p:nvPicPr>
        <p:blipFill>
          <a:blip r:embed="rId2" cstate="print"/>
          <a:srcRect/>
          <a:stretch>
            <a:fillRect/>
          </a:stretch>
        </p:blipFill>
        <p:spPr bwMode="auto">
          <a:xfrm>
            <a:off x="2138363" y="1252538"/>
            <a:ext cx="4867275" cy="4352925"/>
          </a:xfrm>
          <a:prstGeom prst="rect">
            <a:avLst/>
          </a:prstGeom>
          <a:noFill/>
          <a:ln w="9525">
            <a:noFill/>
            <a:miter lim="800000"/>
            <a:headEnd/>
            <a:tailEnd/>
          </a:ln>
        </p:spPr>
      </p:pic>
      <p:sp>
        <p:nvSpPr>
          <p:cNvPr id="5" name="4 CuadroTexto"/>
          <p:cNvSpPr txBox="1"/>
          <p:nvPr/>
        </p:nvSpPr>
        <p:spPr>
          <a:xfrm>
            <a:off x="2627784" y="5445224"/>
            <a:ext cx="3744416" cy="369332"/>
          </a:xfrm>
          <a:prstGeom prst="rect">
            <a:avLst/>
          </a:prstGeom>
          <a:noFill/>
        </p:spPr>
        <p:txBody>
          <a:bodyPr wrap="square" rtlCol="0">
            <a:spAutoFit/>
          </a:bodyPr>
          <a:lstStyle/>
          <a:p>
            <a:r>
              <a:rPr lang="es-EC" dirty="0" smtClean="0"/>
              <a:t>Total Obra Civil = 5000,00</a:t>
            </a:r>
            <a:endParaRPr lang="es-EC"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r>
              <a:rPr lang="es-EC" sz="3200" dirty="0" smtClean="0"/>
              <a:t>Comparación Construcción Centro de Cómputo Alterno Vs. Alternativa Clouding. Costos Implementación.</a:t>
            </a:r>
            <a:endParaRPr lang="es-EC" sz="3200" dirty="0"/>
          </a:p>
        </p:txBody>
      </p:sp>
      <p:graphicFrame>
        <p:nvGraphicFramePr>
          <p:cNvPr id="4" name="3 Tabla"/>
          <p:cNvGraphicFramePr>
            <a:graphicFrameLocks noGrp="1"/>
          </p:cNvGraphicFramePr>
          <p:nvPr/>
        </p:nvGraphicFramePr>
        <p:xfrm>
          <a:off x="755576" y="1700808"/>
          <a:ext cx="3667596" cy="3544790"/>
        </p:xfrm>
        <a:graphic>
          <a:graphicData uri="http://schemas.openxmlformats.org/drawingml/2006/table">
            <a:tbl>
              <a:tblPr/>
              <a:tblGrid>
                <a:gridCol w="2277039"/>
                <a:gridCol w="1390557"/>
              </a:tblGrid>
              <a:tr h="354479">
                <a:tc>
                  <a:txBody>
                    <a:bodyPr/>
                    <a:lstStyle/>
                    <a:p>
                      <a:pPr algn="l" fontAlgn="b"/>
                      <a:r>
                        <a:rPr lang="es-EC" sz="2000" b="1" i="1" u="none" strike="noStrike" dirty="0">
                          <a:solidFill>
                            <a:srgbClr val="000000"/>
                          </a:solidFill>
                          <a:latin typeface="Calibri"/>
                        </a:rPr>
                        <a:t>Elemento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2000" b="1" i="1" u="none" strike="noStrike" dirty="0">
                          <a:solidFill>
                            <a:srgbClr val="000000"/>
                          </a:solidFill>
                          <a:latin typeface="Calibri"/>
                        </a:rPr>
                        <a:t>Costo USD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a:solidFill>
                            <a:srgbClr val="000000"/>
                          </a:solidFill>
                          <a:latin typeface="Calibri"/>
                        </a:rPr>
                        <a:t>Software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143000,00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a:solidFill>
                            <a:srgbClr val="000000"/>
                          </a:solidFill>
                          <a:latin typeface="Calibri"/>
                        </a:rPr>
                        <a:t>Hardware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97500,00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8958">
                <a:tc>
                  <a:txBody>
                    <a:bodyPr/>
                    <a:lstStyle/>
                    <a:p>
                      <a:pPr algn="l" fontAlgn="b"/>
                      <a:r>
                        <a:rPr lang="es-EC" sz="2000" b="0" i="1" u="none" strike="noStrike">
                          <a:solidFill>
                            <a:srgbClr val="000000"/>
                          </a:solidFill>
                          <a:latin typeface="Calibri"/>
                        </a:rPr>
                        <a:t>Sistemas Complementarios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83277,00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a:solidFill>
                            <a:srgbClr val="000000"/>
                          </a:solidFill>
                          <a:latin typeface="Calibri"/>
                        </a:rPr>
                        <a:t>Conectividad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1520,00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a:solidFill>
                            <a:srgbClr val="000000"/>
                          </a:solidFill>
                          <a:latin typeface="Calibri"/>
                        </a:rPr>
                        <a:t>Obra Civil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dirty="0">
                          <a:solidFill>
                            <a:srgbClr val="000000"/>
                          </a:solidFill>
                          <a:latin typeface="Calibri"/>
                        </a:rPr>
                        <a:t>Administración*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18000,00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dirty="0">
                          <a:solidFill>
                            <a:srgbClr val="000000"/>
                          </a:solidFill>
                          <a:latin typeface="Calibri"/>
                        </a:rPr>
                        <a:t>Electricidad*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0" i="1" u="none" strike="noStrike">
                          <a:solidFill>
                            <a:srgbClr val="000000"/>
                          </a:solidFill>
                          <a:latin typeface="Calibri"/>
                        </a:rPr>
                        <a:t>6000,00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79">
                <a:tc>
                  <a:txBody>
                    <a:bodyPr/>
                    <a:lstStyle/>
                    <a:p>
                      <a:pPr algn="l" fontAlgn="b"/>
                      <a:r>
                        <a:rPr lang="es-EC" sz="2000" b="0" i="1"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000" b="1" i="1" u="none" strike="noStrike" dirty="0">
                          <a:solidFill>
                            <a:srgbClr val="000000"/>
                          </a:solidFill>
                          <a:latin typeface="Calibri"/>
                        </a:rPr>
                        <a:t>354297,00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5580112" y="2060848"/>
            <a:ext cx="3240360" cy="369332"/>
          </a:xfrm>
          <a:prstGeom prst="rect">
            <a:avLst/>
          </a:prstGeom>
          <a:noFill/>
        </p:spPr>
        <p:txBody>
          <a:bodyPr wrap="square" rtlCol="0">
            <a:spAutoFit/>
          </a:bodyPr>
          <a:lstStyle/>
          <a:p>
            <a:r>
              <a:rPr lang="es-EC" dirty="0" smtClean="0"/>
              <a:t>TELCONET = </a:t>
            </a:r>
            <a:r>
              <a:rPr lang="es-EC" b="1" dirty="0" smtClean="0"/>
              <a:t>540.759,38 (anual)</a:t>
            </a:r>
            <a:endParaRPr lang="es-EC" dirty="0"/>
          </a:p>
        </p:txBody>
      </p:sp>
      <p:sp>
        <p:nvSpPr>
          <p:cNvPr id="6" name="5 Rectángulo"/>
          <p:cNvSpPr/>
          <p:nvPr/>
        </p:nvSpPr>
        <p:spPr>
          <a:xfrm>
            <a:off x="5364088" y="2852936"/>
            <a:ext cx="3409203" cy="369332"/>
          </a:xfrm>
          <a:prstGeom prst="rect">
            <a:avLst/>
          </a:prstGeom>
        </p:spPr>
        <p:txBody>
          <a:bodyPr wrap="none">
            <a:spAutoFit/>
          </a:bodyPr>
          <a:lstStyle/>
          <a:p>
            <a:r>
              <a:rPr lang="es-EC" dirty="0" smtClean="0"/>
              <a:t>NEW ACCESS = </a:t>
            </a:r>
            <a:r>
              <a:rPr lang="es-EC" b="1" dirty="0" smtClean="0"/>
              <a:t>350.000,00 (anual)</a:t>
            </a:r>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idx="1"/>
          </p:nvPr>
        </p:nvPicPr>
        <p:blipFill>
          <a:blip r:embed="rId2" cstate="print"/>
          <a:srcRect/>
          <a:stretch>
            <a:fillRect/>
          </a:stretch>
        </p:blipFill>
        <p:spPr bwMode="auto">
          <a:xfrm>
            <a:off x="2771800" y="1556792"/>
            <a:ext cx="3194250" cy="4525963"/>
          </a:xfrm>
          <a:prstGeom prst="rect">
            <a:avLst/>
          </a:prstGeom>
          <a:noFill/>
          <a:ln w="9525">
            <a:noFill/>
            <a:miter lim="800000"/>
            <a:headEnd/>
            <a:tailEnd/>
          </a:ln>
        </p:spPr>
      </p:pic>
      <p:sp>
        <p:nvSpPr>
          <p:cNvPr id="5" name="4 Rectángulo"/>
          <p:cNvSpPr/>
          <p:nvPr/>
        </p:nvSpPr>
        <p:spPr>
          <a:xfrm>
            <a:off x="827584" y="548680"/>
            <a:ext cx="7272808" cy="830997"/>
          </a:xfrm>
          <a:prstGeom prst="rect">
            <a:avLst/>
          </a:prstGeom>
        </p:spPr>
        <p:txBody>
          <a:bodyPr wrap="square">
            <a:spAutoFit/>
          </a:bodyPr>
          <a:lstStyle/>
          <a:p>
            <a:r>
              <a:rPr lang="es-ES_tradnl" sz="2400" b="1" i="1" dirty="0" smtClean="0"/>
              <a:t>Productividad de las agencias y sucursales de Correos del Ecuador CDE E.P. Año 2011. </a:t>
            </a:r>
            <a:endParaRPr lang="es-EC"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r>
              <a:rPr lang="es-ES" smtClean="0"/>
              <a:t>ESTADO TECNOLÓGICO ACTUAL DE LOS CENTROS DE CÓMPUTO DE CORREOS DEL ECUADOR CDE E.P.</a:t>
            </a:r>
            <a:r>
              <a:rPr lang="es-EC" smtClean="0"/>
              <a:t/>
            </a:r>
            <a:br>
              <a:rPr lang="es-EC" smtClean="0"/>
            </a:br>
            <a:endParaRPr lang="es-EC" dirty="0"/>
          </a:p>
        </p:txBody>
      </p:sp>
      <p:sp>
        <p:nvSpPr>
          <p:cNvPr id="7" name="6 Marcador de contenido"/>
          <p:cNvSpPr>
            <a:spLocks noGrp="1"/>
          </p:cNvSpPr>
          <p:nvPr>
            <p:ph idx="1"/>
          </p:nvPr>
        </p:nvSpPr>
        <p:spPr/>
        <p:txBody>
          <a:bodyPr/>
          <a:lstStyle/>
          <a:p>
            <a:endParaRPr lang="es-EC"/>
          </a:p>
        </p:txBody>
      </p:sp>
      <p:graphicFrame>
        <p:nvGraphicFramePr>
          <p:cNvPr id="4" name="3 Tabla"/>
          <p:cNvGraphicFramePr>
            <a:graphicFrameLocks noGrp="1"/>
          </p:cNvGraphicFramePr>
          <p:nvPr/>
        </p:nvGraphicFramePr>
        <p:xfrm>
          <a:off x="395536" y="1268760"/>
          <a:ext cx="8496944" cy="4762316"/>
        </p:xfrm>
        <a:graphic>
          <a:graphicData uri="http://schemas.openxmlformats.org/drawingml/2006/table">
            <a:tbl>
              <a:tblPr/>
              <a:tblGrid>
                <a:gridCol w="1400596"/>
                <a:gridCol w="7096348"/>
              </a:tblGrid>
              <a:tr h="313749">
                <a:tc>
                  <a:txBody>
                    <a:bodyPr/>
                    <a:lstStyle/>
                    <a:p>
                      <a:pPr>
                        <a:lnSpc>
                          <a:spcPct val="200000"/>
                        </a:lnSpc>
                        <a:spcAft>
                          <a:spcPts val="0"/>
                        </a:spcAft>
                      </a:pPr>
                      <a:r>
                        <a:rPr lang="es-ES" sz="1300" b="1" dirty="0">
                          <a:latin typeface="Times New Roman"/>
                          <a:ea typeface="Times New Roman"/>
                        </a:rPr>
                        <a:t>Localidad</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S" sz="1300" b="1" dirty="0" smtClean="0">
                          <a:latin typeface="Times New Roman"/>
                          <a:ea typeface="Times New Roman"/>
                        </a:rPr>
                        <a:t>Descripción Equipo/Marca</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rowSpan="4">
                  <a:txBody>
                    <a:bodyPr/>
                    <a:lstStyle/>
                    <a:p>
                      <a:pPr>
                        <a:lnSpc>
                          <a:spcPct val="200000"/>
                        </a:lnSpc>
                        <a:spcAft>
                          <a:spcPts val="0"/>
                        </a:spcAft>
                      </a:pPr>
                      <a:r>
                        <a:rPr lang="es-ES" sz="1300" b="1" dirty="0">
                          <a:latin typeface="Times New Roman"/>
                          <a:ea typeface="Times New Roman"/>
                        </a:rPr>
                        <a:t>Quito - Matriz</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300" dirty="0" smtClean="0">
                          <a:latin typeface="Times New Roman"/>
                          <a:ea typeface="Times New Roman"/>
                        </a:rPr>
                        <a:t>Subsistema Aire acondicionado LIEBERT modelo DATAMATE.  47 Kbtu/h</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n-US" sz="1300" dirty="0">
                          <a:latin typeface="Times New Roman"/>
                          <a:ea typeface="Times New Roman"/>
                        </a:rPr>
                        <a:t>Subsistema Control de acceso Radio Key 600 (RK600)</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a:latin typeface="Times New Roman"/>
                          <a:ea typeface="Times New Roman"/>
                        </a:rPr>
                        <a:t>Subsistema Control de incendio CHEMETRON,  Gas FM-200</a:t>
                      </a:r>
                      <a:endParaRPr lang="es-EC" sz="130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a:latin typeface="Times New Roman"/>
                          <a:ea typeface="Times New Roman"/>
                        </a:rPr>
                        <a:t>Subsistema Aire acondicionado de Confort</a:t>
                      </a:r>
                      <a:endParaRPr lang="es-EC" sz="130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rowSpan="4">
                  <a:txBody>
                    <a:bodyPr/>
                    <a:lstStyle/>
                    <a:p>
                      <a:pPr>
                        <a:lnSpc>
                          <a:spcPct val="200000"/>
                        </a:lnSpc>
                        <a:spcAft>
                          <a:spcPts val="0"/>
                        </a:spcAft>
                      </a:pPr>
                      <a:r>
                        <a:rPr lang="es-ES" sz="1300" b="1">
                          <a:latin typeface="Times New Roman"/>
                          <a:ea typeface="Times New Roman"/>
                        </a:rPr>
                        <a:t>Quito - Beltrán</a:t>
                      </a:r>
                      <a:endParaRPr lang="es-EC" sz="130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300" dirty="0">
                          <a:latin typeface="Times New Roman"/>
                          <a:ea typeface="Times New Roman"/>
                        </a:rPr>
                        <a:t>Subsistema de Aire Acondicionado Marca: STULZ Tipo:  CCU 121 A </a:t>
                      </a:r>
                      <a:r>
                        <a:rPr lang="es-ES" sz="1300" dirty="0" smtClean="0">
                          <a:latin typeface="Times New Roman"/>
                          <a:ea typeface="Times New Roman"/>
                        </a:rPr>
                        <a:t>0530110648/01CC121A. 47 Kbtu/h</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C" sz="1300">
                          <a:latin typeface="Times New Roman"/>
                          <a:ea typeface="Times New Roman"/>
                        </a:rPr>
                        <a:t>Subsistema Control de acceso Soyal AR716EI</a:t>
                      </a: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dirty="0">
                          <a:latin typeface="Times New Roman"/>
                          <a:ea typeface="Times New Roman"/>
                        </a:rPr>
                        <a:t>Subsistema Control de incendio FIKE, gas FM200 HFC125 (</a:t>
                      </a:r>
                      <a:r>
                        <a:rPr lang="es-ES" sz="1300" dirty="0" err="1">
                          <a:latin typeface="Times New Roman"/>
                          <a:ea typeface="Times New Roman"/>
                        </a:rPr>
                        <a:t>Ecaro</a:t>
                      </a:r>
                      <a:r>
                        <a:rPr lang="es-ES" sz="1300" dirty="0">
                          <a:latin typeface="Times New Roman"/>
                          <a:ea typeface="Times New Roman"/>
                        </a:rPr>
                        <a:t> 25)</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a:latin typeface="Times New Roman"/>
                          <a:ea typeface="Times New Roman"/>
                        </a:rPr>
                        <a:t>Subsistema de Monitoreo Netbotz 300</a:t>
                      </a:r>
                      <a:endParaRPr lang="es-EC" sz="130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498">
                <a:tc rowSpan="4">
                  <a:txBody>
                    <a:bodyPr/>
                    <a:lstStyle/>
                    <a:p>
                      <a:pPr>
                        <a:lnSpc>
                          <a:spcPct val="200000"/>
                        </a:lnSpc>
                        <a:spcAft>
                          <a:spcPts val="0"/>
                        </a:spcAft>
                      </a:pPr>
                      <a:r>
                        <a:rPr lang="es-ES" sz="1300" b="1">
                          <a:latin typeface="Times New Roman"/>
                          <a:ea typeface="Times New Roman"/>
                        </a:rPr>
                        <a:t>Guayaquil</a:t>
                      </a:r>
                      <a:endParaRPr lang="es-EC" sz="130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300" dirty="0">
                          <a:latin typeface="Times New Roman"/>
                          <a:ea typeface="Times New Roman"/>
                        </a:rPr>
                        <a:t>Subsistema de Aire Acondicionado de Control 1002  Precisión, Unidad interior Tipo: A72040-CCD121A, exterior Tipo: M23127 </a:t>
                      </a:r>
                      <a:r>
                        <a:rPr lang="es-ES" sz="1300" dirty="0" smtClean="0">
                          <a:latin typeface="Times New Roman"/>
                          <a:ea typeface="Times New Roman"/>
                        </a:rPr>
                        <a:t>.</a:t>
                      </a:r>
                      <a:r>
                        <a:rPr lang="es-ES" sz="1300" baseline="0" dirty="0" smtClean="0">
                          <a:latin typeface="Times New Roman"/>
                          <a:ea typeface="Times New Roman"/>
                        </a:rPr>
                        <a:t> 25 Kbtu/h</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dirty="0">
                          <a:latin typeface="Times New Roman"/>
                          <a:ea typeface="Times New Roman"/>
                        </a:rPr>
                        <a:t>Subsistema  de Control de Acceso, Marca: SOYAL  AR716EI, Unidad </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dirty="0">
                          <a:latin typeface="Times New Roman"/>
                          <a:ea typeface="Times New Roman"/>
                        </a:rPr>
                        <a:t>Subsistema Contra Incendios, Panel de incendios FIKE SAP-PRO </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vMerge="1">
                  <a:txBody>
                    <a:bodyPr/>
                    <a:lstStyle/>
                    <a:p>
                      <a:endParaRPr lang="es-EC"/>
                    </a:p>
                  </a:txBody>
                  <a:tcPr/>
                </a:tc>
                <a:tc>
                  <a:txBody>
                    <a:bodyPr/>
                    <a:lstStyle/>
                    <a:p>
                      <a:pPr>
                        <a:lnSpc>
                          <a:spcPct val="200000"/>
                        </a:lnSpc>
                        <a:spcAft>
                          <a:spcPts val="0"/>
                        </a:spcAft>
                      </a:pPr>
                      <a:r>
                        <a:rPr lang="es-ES" sz="1300" dirty="0">
                          <a:latin typeface="Times New Roman"/>
                          <a:ea typeface="Times New Roman"/>
                        </a:rPr>
                        <a:t>Subsistema de Monitoreo, Temperatura/Humedad Probe, Sensor de vibración</a:t>
                      </a:r>
                      <a:endParaRPr lang="es-EC" sz="1300" dirty="0">
                        <a:latin typeface="Times New Roman"/>
                        <a:ea typeface="Times New Roman"/>
                      </a:endParaRPr>
                    </a:p>
                  </a:txBody>
                  <a:tcPr marL="12245" marR="12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4572000" y="6211669"/>
            <a:ext cx="4392488" cy="646331"/>
          </a:xfrm>
          <a:prstGeom prst="rect">
            <a:avLst/>
          </a:prstGeom>
          <a:noFill/>
        </p:spPr>
        <p:txBody>
          <a:bodyPr wrap="square" rtlCol="0">
            <a:spAutoFit/>
          </a:bodyPr>
          <a:lstStyle/>
          <a:p>
            <a:r>
              <a:rPr lang="es-EC" sz="1200" dirty="0" smtClean="0"/>
              <a:t>Fuente: Levantamiento equipamiento CDE - julio de 2012. Autor. Todos los subsistemas cuentan con mantenimiento preventivos correctivos de al menos 9x5x4 (horas x días x respuesta). Autor</a:t>
            </a:r>
            <a:endParaRPr lang="es-EC" sz="1200" dirty="0"/>
          </a:p>
        </p:txBody>
      </p:sp>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b="1" dirty="0"/>
              <a:t/>
            </a:r>
            <a:br>
              <a:rPr lang="es-EC" sz="2400" b="1" dirty="0"/>
            </a:br>
            <a:r>
              <a:rPr lang="es-ES_tradnl" sz="2400" b="1" i="1" dirty="0" smtClean="0"/>
              <a:t>Plan de respuesta a riesgos de baja prioridad o Lista de Supervisión. </a:t>
            </a:r>
            <a:endParaRPr lang="es-EC" sz="2400" b="1" dirty="0"/>
          </a:p>
        </p:txBody>
      </p:sp>
      <p:sp>
        <p:nvSpPr>
          <p:cNvPr id="1075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75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7523" name="Object 3"/>
          <p:cNvGraphicFramePr>
            <a:graphicFrameLocks noChangeAspect="1"/>
          </p:cNvGraphicFramePr>
          <p:nvPr/>
        </p:nvGraphicFramePr>
        <p:xfrm>
          <a:off x="1043608" y="1700808"/>
          <a:ext cx="7344816" cy="4198850"/>
        </p:xfrm>
        <a:graphic>
          <a:graphicData uri="http://schemas.openxmlformats.org/presentationml/2006/ole">
            <mc:AlternateContent xmlns:mc="http://schemas.openxmlformats.org/markup-compatibility/2006">
              <mc:Choice xmlns:v="urn:schemas-microsoft-com:vml" Requires="v">
                <p:oleObj spid="_x0000_s107534" name="Hoja de cálculo" r:id="rId3" imgW="8963117" imgH="5229153" progId="Excel.Sheet.12">
                  <p:embed/>
                </p:oleObj>
              </mc:Choice>
              <mc:Fallback>
                <p:oleObj name="Hoja de cálculo" r:id="rId3" imgW="8963117" imgH="5229153" progId="Excel.Shee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700808"/>
                        <a:ext cx="7344816" cy="419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dirty="0" smtClean="0"/>
              <a:t>Capítulo III. </a:t>
            </a:r>
            <a:r>
              <a:rPr lang="es-ES_tradnl" sz="2800" i="1" dirty="0" smtClean="0"/>
              <a:t>Especificaciones técnicas de Proveedor Clouding.</a:t>
            </a:r>
            <a:r>
              <a:rPr lang="es-ES_tradnl" sz="2800" dirty="0" smtClean="0"/>
              <a:t> </a:t>
            </a:r>
            <a:r>
              <a:rPr lang="es-EC" sz="2800" dirty="0" smtClean="0"/>
              <a:t/>
            </a:r>
            <a:br>
              <a:rPr lang="es-EC" sz="2800" dirty="0" smtClean="0"/>
            </a:br>
            <a:endParaRPr lang="es-EC" sz="2800" dirty="0"/>
          </a:p>
        </p:txBody>
      </p:sp>
      <p:pic>
        <p:nvPicPr>
          <p:cNvPr id="118785" name="Picture 1"/>
          <p:cNvPicPr>
            <a:picLocks noChangeAspect="1" noChangeArrowheads="1"/>
          </p:cNvPicPr>
          <p:nvPr/>
        </p:nvPicPr>
        <p:blipFill>
          <a:blip r:embed="rId2" cstate="print"/>
          <a:srcRect/>
          <a:stretch>
            <a:fillRect/>
          </a:stretch>
        </p:blipFill>
        <p:spPr bwMode="auto">
          <a:xfrm>
            <a:off x="1547664" y="1340768"/>
            <a:ext cx="5804296" cy="4827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Capítulo III. Análisis de Micro y Macrolocalización</a:t>
            </a:r>
            <a:endParaRPr lang="es-EC" sz="3200" dirty="0"/>
          </a:p>
        </p:txBody>
      </p:sp>
      <p:pic>
        <p:nvPicPr>
          <p:cNvPr id="119810" name="Picture 2"/>
          <p:cNvPicPr>
            <a:picLocks noGrp="1" noChangeAspect="1" noChangeArrowheads="1"/>
          </p:cNvPicPr>
          <p:nvPr>
            <p:ph idx="1"/>
          </p:nvPr>
        </p:nvPicPr>
        <p:blipFill>
          <a:blip r:embed="rId2" cstate="print"/>
          <a:srcRect/>
          <a:stretch>
            <a:fillRect/>
          </a:stretch>
        </p:blipFill>
        <p:spPr bwMode="auto">
          <a:xfrm>
            <a:off x="1852612" y="1624806"/>
            <a:ext cx="543877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Capítulo III. Análisis de Micro y Macrolocalización</a:t>
            </a:r>
            <a:endParaRPr lang="es-EC" sz="3200" dirty="0"/>
          </a:p>
        </p:txBody>
      </p:sp>
      <p:pic>
        <p:nvPicPr>
          <p:cNvPr id="120834" name="Picture 2"/>
          <p:cNvPicPr>
            <a:picLocks noChangeAspect="1" noChangeArrowheads="1"/>
          </p:cNvPicPr>
          <p:nvPr/>
        </p:nvPicPr>
        <p:blipFill>
          <a:blip r:embed="rId2" cstate="print"/>
          <a:srcRect/>
          <a:stretch>
            <a:fillRect/>
          </a:stretch>
        </p:blipFill>
        <p:spPr bwMode="auto">
          <a:xfrm>
            <a:off x="1547664" y="1340768"/>
            <a:ext cx="6334645" cy="5144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Capítulo III. Análisis de Micro y Macrolocalización</a:t>
            </a:r>
            <a:endParaRPr lang="es-EC" sz="3600" dirty="0"/>
          </a:p>
        </p:txBody>
      </p:sp>
      <p:sp>
        <p:nvSpPr>
          <p:cNvPr id="3" name="2 Marcador de contenido"/>
          <p:cNvSpPr>
            <a:spLocks noGrp="1"/>
          </p:cNvSpPr>
          <p:nvPr>
            <p:ph idx="1"/>
          </p:nvPr>
        </p:nvSpPr>
        <p:spPr/>
        <p:txBody>
          <a:bodyPr>
            <a:normAutofit/>
          </a:bodyPr>
          <a:lstStyle/>
          <a:p>
            <a:r>
              <a:rPr lang="es-ES_tradnl" sz="2800" dirty="0" smtClean="0"/>
              <a:t>Mejor opción : </a:t>
            </a:r>
            <a:r>
              <a:rPr lang="es-ES_tradnl" sz="2800" b="1" dirty="0" smtClean="0"/>
              <a:t>Agencia Sangolquí</a:t>
            </a:r>
          </a:p>
          <a:p>
            <a:r>
              <a:rPr lang="es-ES_tradnl" sz="2800" dirty="0" smtClean="0"/>
              <a:t>Válidas: Agencias Mitad del Mundo y Agencia 21 como opciones válidas para la construcción del centro de cómputo Alterno en la ciudad de Quito, Provincia de Pichincha. En la provincia de Guayas, en la ciudad de Guayaquil se considera como opción la Agencia Albán Borja.</a:t>
            </a:r>
            <a:endParaRPr lang="es-EC" sz="2800" dirty="0" smtClean="0"/>
          </a:p>
          <a:p>
            <a:endParaRPr lang="es-EC"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normAutofit fontScale="90000"/>
          </a:bodyPr>
          <a:lstStyle/>
          <a:p>
            <a:r>
              <a:rPr lang="es-EC" sz="3600" dirty="0" smtClean="0">
                <a:latin typeface="+mn-lt"/>
              </a:rPr>
              <a:t>CAPÍTULO IV – PLANIFICACION DEL PROYECTO</a:t>
            </a:r>
            <a:endParaRPr lang="es-EC" sz="3600" dirty="0">
              <a:latin typeface="+mn-lt"/>
            </a:endParaRPr>
          </a:p>
        </p:txBody>
      </p:sp>
      <p:sp>
        <p:nvSpPr>
          <p:cNvPr id="3" name="2 Marcador de contenido"/>
          <p:cNvSpPr>
            <a:spLocks noGrp="1"/>
          </p:cNvSpPr>
          <p:nvPr>
            <p:ph idx="1"/>
          </p:nvPr>
        </p:nvSpPr>
        <p:spPr>
          <a:xfrm>
            <a:off x="467544" y="1916832"/>
            <a:ext cx="8229600" cy="4525963"/>
          </a:xfrm>
        </p:spPr>
        <p:txBody>
          <a:bodyPr>
            <a:normAutofit/>
          </a:bodyPr>
          <a:lstStyle/>
          <a:p>
            <a:pPr marL="342900" lvl="1" indent="-342900">
              <a:buNone/>
            </a:pPr>
            <a:r>
              <a:rPr lang="es-EC" sz="2400" dirty="0" smtClean="0"/>
              <a:t>	</a:t>
            </a:r>
            <a:r>
              <a:rPr lang="es-EC" sz="2200" b="1" i="1" dirty="0" smtClean="0"/>
              <a:t>4.1. GESTION DEL ALCANCE</a:t>
            </a:r>
            <a:endParaRPr lang="es-ES" sz="2200" b="1" i="1" dirty="0" smtClean="0"/>
          </a:p>
          <a:p>
            <a:pPr marL="342900" lvl="1" indent="-342900">
              <a:buNone/>
            </a:pPr>
            <a:r>
              <a:rPr lang="es-ES" sz="2200" b="1" i="1" dirty="0" smtClean="0"/>
              <a:t>	4.2. GESTION DEL CRONOGRAMA</a:t>
            </a:r>
          </a:p>
          <a:p>
            <a:pPr marL="342900" lvl="1" indent="-342900">
              <a:buNone/>
            </a:pPr>
            <a:r>
              <a:rPr lang="es-ES" sz="2200" b="1" i="1" dirty="0" smtClean="0"/>
              <a:t>	4.3. ANALISIS FINANCIERO</a:t>
            </a:r>
          </a:p>
          <a:p>
            <a:pPr marL="342900" lvl="1" indent="-342900">
              <a:buNone/>
            </a:pPr>
            <a:r>
              <a:rPr lang="es-ES" sz="2200" b="1" i="1" dirty="0" smtClean="0"/>
              <a:t>	</a:t>
            </a:r>
            <a:endParaRPr lang="es-EC" sz="2400" dirty="0" smtClean="0"/>
          </a:p>
          <a:p>
            <a:pPr marL="342900" lvl="1" indent="-342900">
              <a:buNone/>
            </a:pPr>
            <a:endParaRPr lang="es-EC" sz="2400" dirty="0" smtClean="0"/>
          </a:p>
          <a:p>
            <a:pPr marL="342900" lvl="1" indent="-342900">
              <a:buNone/>
            </a:pPr>
            <a:endParaRPr lang="es-EC" sz="2400" dirty="0" smtClean="0"/>
          </a:p>
          <a:p>
            <a:pPr marL="342900" lvl="1" indent="-342900">
              <a:buNone/>
            </a:pPr>
            <a:endParaRPr lang="es-EC" sz="2400" b="1" i="1" dirty="0" smtClean="0"/>
          </a:p>
          <a:p>
            <a:pPr marL="342900" lvl="1" indent="-342900">
              <a:buNone/>
            </a:pPr>
            <a:endParaRPr lang="es-EC" sz="2400" dirty="0" smtClean="0"/>
          </a:p>
          <a:p>
            <a:pPr>
              <a:buNone/>
            </a:pP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1143000"/>
          </a:xfrm>
        </p:spPr>
        <p:txBody>
          <a:bodyPr>
            <a:normAutofit/>
          </a:bodyPr>
          <a:lstStyle/>
          <a:p>
            <a:pPr algn="l"/>
            <a:r>
              <a:rPr lang="es-EC" sz="2400" b="1" i="1" dirty="0" smtClean="0"/>
              <a:t>4.1. GESTION DEL ALCANCE</a:t>
            </a:r>
            <a:endParaRPr lang="es-EC" sz="2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pic>
        <p:nvPicPr>
          <p:cNvPr id="121858" name="Picture 2"/>
          <p:cNvPicPr>
            <a:picLocks noGrp="1" noChangeAspect="1" noChangeArrowheads="1"/>
          </p:cNvPicPr>
          <p:nvPr>
            <p:ph idx="1"/>
          </p:nvPr>
        </p:nvPicPr>
        <p:blipFill>
          <a:blip r:embed="rId2" cstate="print"/>
          <a:srcRect l="4472" t="41366" r="57959" b="10904"/>
          <a:stretch>
            <a:fillRect/>
          </a:stretch>
        </p:blipFill>
        <p:spPr bwMode="auto">
          <a:xfrm>
            <a:off x="611560" y="1412776"/>
            <a:ext cx="2721902" cy="19442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5 Rectángulo"/>
          <p:cNvSpPr/>
          <p:nvPr/>
        </p:nvSpPr>
        <p:spPr>
          <a:xfrm>
            <a:off x="611560" y="6165304"/>
            <a:ext cx="5976664" cy="430887"/>
          </a:xfrm>
          <a:prstGeom prst="rect">
            <a:avLst/>
          </a:prstGeom>
        </p:spPr>
        <p:txBody>
          <a:bodyPr wrap="square">
            <a:spAutoFit/>
          </a:bodyPr>
          <a:lstStyle/>
          <a:p>
            <a:r>
              <a:rPr lang="es-ES_tradnl" sz="1100" dirty="0" smtClean="0"/>
              <a:t>* Acta de Constitución y Declaración de Alcance del Proyecto Construcción de un Centro de Cómputo Alterno para la Empresa Pública Correos del Ecuador CDE E.P. Según PMI (2008)</a:t>
            </a:r>
            <a:endParaRPr lang="es-EC" sz="1100" dirty="0"/>
          </a:p>
        </p:txBody>
      </p:sp>
      <p:sp>
        <p:nvSpPr>
          <p:cNvPr id="7" name="6 Rectángulo"/>
          <p:cNvSpPr/>
          <p:nvPr/>
        </p:nvSpPr>
        <p:spPr>
          <a:xfrm>
            <a:off x="4211960" y="1412776"/>
            <a:ext cx="4572000" cy="4247317"/>
          </a:xfrm>
          <a:prstGeom prst="rect">
            <a:avLst/>
          </a:prstGeom>
        </p:spPr>
        <p:txBody>
          <a:bodyPr>
            <a:spAutoFit/>
          </a:bodyPr>
          <a:lstStyle/>
          <a:p>
            <a:pPr lvl="0">
              <a:buFont typeface="Arial" pitchFamily="34" charset="0"/>
              <a:buChar char="•"/>
            </a:pPr>
            <a:r>
              <a:rPr lang="es-ES" dirty="0" smtClean="0"/>
              <a:t> Recopilar Requisitos: consiste en definir y documentar las necesidades de los interesados a fin de que los objetivos del proyecto se cumplan.</a:t>
            </a:r>
            <a:endParaRPr lang="es-EC" dirty="0" smtClean="0"/>
          </a:p>
          <a:p>
            <a:pPr lvl="0">
              <a:buFont typeface="Arial" pitchFamily="34" charset="0"/>
              <a:buChar char="•"/>
            </a:pPr>
            <a:r>
              <a:rPr lang="es-ES" dirty="0" smtClean="0"/>
              <a:t> Definir el Alcance: en este proceso se desarrolla una descripción detallada del proyecto y del producto.</a:t>
            </a:r>
            <a:endParaRPr lang="es-EC" dirty="0" smtClean="0"/>
          </a:p>
          <a:p>
            <a:pPr lvl="0">
              <a:buFont typeface="Arial" pitchFamily="34" charset="0"/>
              <a:buChar char="•"/>
            </a:pPr>
            <a:r>
              <a:rPr lang="es-ES" dirty="0" smtClean="0"/>
              <a:t> Crear la EDT: en este proceso se subdividen los entregables y el trabajo del proyecto en componentes más pequeños.</a:t>
            </a:r>
            <a:endParaRPr lang="es-EC" dirty="0" smtClean="0"/>
          </a:p>
          <a:p>
            <a:pPr lvl="0">
              <a:buFont typeface="Arial" pitchFamily="34" charset="0"/>
              <a:buChar char="•"/>
            </a:pPr>
            <a:r>
              <a:rPr lang="es-ES" dirty="0" smtClean="0"/>
              <a:t> Verificar el Alcance: para formalizar la aceptación de los entregables del proyecto.</a:t>
            </a:r>
            <a:endParaRPr lang="es-EC" dirty="0" smtClean="0"/>
          </a:p>
          <a:p>
            <a:pPr lvl="0">
              <a:buFont typeface="Arial" pitchFamily="34" charset="0"/>
              <a:buChar char="•"/>
            </a:pPr>
            <a:r>
              <a:rPr lang="es-ES" dirty="0" smtClean="0"/>
              <a:t> Controlar el Alcance: se monitorea el alcance del proyecto y del producto y en gestionar cambios a la línea base del alcance.</a:t>
            </a:r>
            <a:endParaRPr lang="es-EC" dirty="0"/>
          </a:p>
        </p:txBody>
      </p:sp>
      <p:pic>
        <p:nvPicPr>
          <p:cNvPr id="121859" name="Picture 3"/>
          <p:cNvPicPr>
            <a:picLocks noChangeAspect="1" noChangeArrowheads="1"/>
          </p:cNvPicPr>
          <p:nvPr/>
        </p:nvPicPr>
        <p:blipFill>
          <a:blip r:embed="rId3" cstate="print"/>
          <a:srcRect l="2514" t="22809" r="58105" b="25030"/>
          <a:stretch>
            <a:fillRect/>
          </a:stretch>
        </p:blipFill>
        <p:spPr bwMode="auto">
          <a:xfrm>
            <a:off x="611560" y="3789041"/>
            <a:ext cx="2808312" cy="20912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a:bodyPr>
          <a:lstStyle/>
          <a:p>
            <a:pPr algn="l"/>
            <a:r>
              <a:rPr lang="es-EC" sz="2800" b="1" i="1" dirty="0" smtClean="0"/>
              <a:t>4.1. GESTION DEL ALCANCE</a:t>
            </a:r>
            <a:endParaRPr lang="es-EC" sz="2800" dirty="0">
              <a:latin typeface="+mn-lt"/>
            </a:endParaRPr>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pic>
        <p:nvPicPr>
          <p:cNvPr id="6" name="5 Marcador de contenido"/>
          <p:cNvPicPr>
            <a:picLocks noGrp="1"/>
          </p:cNvPicPr>
          <p:nvPr>
            <p:ph idx="1"/>
          </p:nvPr>
        </p:nvPicPr>
        <p:blipFill>
          <a:blip r:embed="rId2" cstate="print"/>
          <a:srcRect/>
          <a:stretch>
            <a:fillRect/>
          </a:stretch>
        </p:blipFill>
        <p:spPr bwMode="auto">
          <a:xfrm>
            <a:off x="1259632" y="1340768"/>
            <a:ext cx="6966047" cy="4525963"/>
          </a:xfrm>
          <a:prstGeom prst="rect">
            <a:avLst/>
          </a:prstGeom>
          <a:noFill/>
          <a:ln w="9525">
            <a:noFill/>
            <a:miter lim="800000"/>
            <a:headEnd/>
            <a:tailEnd/>
          </a:ln>
        </p:spPr>
      </p:pic>
      <p:sp>
        <p:nvSpPr>
          <p:cNvPr id="7" name="6 Rectángulo"/>
          <p:cNvSpPr/>
          <p:nvPr/>
        </p:nvSpPr>
        <p:spPr>
          <a:xfrm>
            <a:off x="611560" y="6165304"/>
            <a:ext cx="5976664" cy="430887"/>
          </a:xfrm>
          <a:prstGeom prst="rect">
            <a:avLst/>
          </a:prstGeom>
        </p:spPr>
        <p:txBody>
          <a:bodyPr wrap="square">
            <a:spAutoFit/>
          </a:bodyPr>
          <a:lstStyle/>
          <a:p>
            <a:r>
              <a:rPr lang="es-ES_tradnl" sz="1100" dirty="0" smtClean="0"/>
              <a:t>* EDT del Proyecto Construcción de un Centro de Cómputo Alterno para la Empresa Pública Correos del Ecuador CDE E.P. Según PMI (2008)</a:t>
            </a:r>
            <a:endParaRPr lang="es-EC" sz="11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
        <p:nvSpPr>
          <p:cNvPr id="5" name="4 Marcador de contenido"/>
          <p:cNvSpPr>
            <a:spLocks noGrp="1"/>
          </p:cNvSpPr>
          <p:nvPr>
            <p:ph idx="1"/>
          </p:nvPr>
        </p:nvSpPr>
        <p:spPr>
          <a:xfrm>
            <a:off x="467544" y="1196753"/>
            <a:ext cx="8229600" cy="1368151"/>
          </a:xfrm>
        </p:spPr>
        <p:txBody>
          <a:bodyPr>
            <a:normAutofit/>
          </a:bodyPr>
          <a:lstStyle/>
          <a:p>
            <a:pPr marL="342900" lvl="3" indent="-342900">
              <a:buFont typeface="Arial" pitchFamily="34" charset="0"/>
              <a:buChar char="•"/>
            </a:pPr>
            <a:r>
              <a:rPr lang="es-ES" sz="1600" b="1" i="1" dirty="0" smtClean="0"/>
              <a:t>Definir las actividades</a:t>
            </a:r>
            <a:endParaRPr lang="es-EC" sz="1600" dirty="0" smtClean="0"/>
          </a:p>
          <a:p>
            <a:pPr marL="342900" lvl="3" indent="-342900">
              <a:buFont typeface="Arial" pitchFamily="34" charset="0"/>
              <a:buChar char="•"/>
            </a:pPr>
            <a:r>
              <a:rPr lang="es-ES" sz="1600" b="1" i="1" dirty="0" smtClean="0"/>
              <a:t>Secuenciar las Actividades</a:t>
            </a:r>
            <a:endParaRPr lang="es-EC" sz="1600" dirty="0" smtClean="0"/>
          </a:p>
          <a:p>
            <a:pPr marL="342900" lvl="3" indent="-342900">
              <a:buFont typeface="Arial" pitchFamily="34" charset="0"/>
              <a:buChar char="•"/>
            </a:pPr>
            <a:r>
              <a:rPr lang="es-ES" sz="1600" b="1" i="1" dirty="0" smtClean="0"/>
              <a:t>Estimar Recursos para las actividades</a:t>
            </a:r>
            <a:endParaRPr lang="es-EC" sz="1600" dirty="0" smtClean="0"/>
          </a:p>
          <a:p>
            <a:pPr marL="342900" lvl="3" indent="-342900">
              <a:buFont typeface="Arial" pitchFamily="34" charset="0"/>
              <a:buChar char="•"/>
            </a:pPr>
            <a:r>
              <a:rPr lang="es-ES" sz="1600" b="1" i="1" dirty="0" smtClean="0"/>
              <a:t>Estimar Duración de las actividades</a:t>
            </a:r>
            <a:endParaRPr lang="es-EC" sz="1600" dirty="0" smtClean="0"/>
          </a:p>
          <a:p>
            <a:endParaRPr lang="es-EC" sz="2400" dirty="0"/>
          </a:p>
        </p:txBody>
      </p:sp>
      <p:sp>
        <p:nvSpPr>
          <p:cNvPr id="6" name="5 Título"/>
          <p:cNvSpPr>
            <a:spLocks noGrp="1"/>
          </p:cNvSpPr>
          <p:nvPr>
            <p:ph type="title"/>
          </p:nvPr>
        </p:nvSpPr>
        <p:spPr>
          <a:xfrm>
            <a:off x="457200" y="476672"/>
            <a:ext cx="8229600" cy="940966"/>
          </a:xfrm>
        </p:spPr>
        <p:txBody>
          <a:bodyPr>
            <a:noAutofit/>
          </a:bodyPr>
          <a:lstStyle/>
          <a:p>
            <a:pPr lvl="0" algn="l"/>
            <a:r>
              <a:rPr lang="es-EC" sz="2800" b="1" i="1" dirty="0" smtClean="0"/>
              <a:t/>
            </a:r>
            <a:br>
              <a:rPr lang="es-EC" sz="2800" b="1" i="1" dirty="0" smtClean="0"/>
            </a:br>
            <a:r>
              <a:rPr lang="es-EC" sz="2800" b="1" i="1" dirty="0" smtClean="0"/>
              <a:t>4.1. GESTION DEL CRONOGRAMA</a:t>
            </a:r>
            <a:r>
              <a:rPr lang="es-EC" sz="3600" dirty="0" smtClean="0"/>
              <a:t/>
            </a:r>
            <a:br>
              <a:rPr lang="es-EC" sz="3600" dirty="0" smtClean="0"/>
            </a:br>
            <a:endParaRPr lang="es-EC" sz="3600" dirty="0"/>
          </a:p>
        </p:txBody>
      </p:sp>
      <p:sp>
        <p:nvSpPr>
          <p:cNvPr id="9" name="8 Rectángulo"/>
          <p:cNvSpPr/>
          <p:nvPr/>
        </p:nvSpPr>
        <p:spPr>
          <a:xfrm>
            <a:off x="611560" y="6165304"/>
            <a:ext cx="5976664" cy="430887"/>
          </a:xfrm>
          <a:prstGeom prst="rect">
            <a:avLst/>
          </a:prstGeom>
        </p:spPr>
        <p:txBody>
          <a:bodyPr wrap="square">
            <a:spAutoFit/>
          </a:bodyPr>
          <a:lstStyle/>
          <a:p>
            <a:r>
              <a:rPr lang="es-ES_tradnl" sz="1100" dirty="0" smtClean="0"/>
              <a:t>* Actividades, secuencias, recursos, duración y costo del Proyecto Construcción de un Centro de Cómputo Alterno para la Empresa Pública Correos del Ecuador CDE E.P. Según PMI (2008)</a:t>
            </a:r>
            <a:endParaRPr lang="es-EC" sz="1100" dirty="0"/>
          </a:p>
        </p:txBody>
      </p:sp>
      <p:pic>
        <p:nvPicPr>
          <p:cNvPr id="10" name="9 Imagen"/>
          <p:cNvPicPr/>
          <p:nvPr/>
        </p:nvPicPr>
        <p:blipFill>
          <a:blip r:embed="rId2" cstate="print"/>
          <a:srcRect/>
          <a:stretch>
            <a:fillRect/>
          </a:stretch>
        </p:blipFill>
        <p:spPr bwMode="auto">
          <a:xfrm>
            <a:off x="1331640" y="2564904"/>
            <a:ext cx="6696744"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4929" name="Rectangle 1"/>
          <p:cNvSpPr>
            <a:spLocks noChangeArrowheads="1"/>
          </p:cNvSpPr>
          <p:nvPr/>
        </p:nvSpPr>
        <p:spPr bwMode="auto">
          <a:xfrm>
            <a:off x="1763688" y="5445224"/>
            <a:ext cx="522880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Tiempo Pert: (Op+4m+1p)/6  ( probabilidad del 50%)</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1" dirty="0" smtClean="0">
                <a:solidFill>
                  <a:srgbClr val="000000"/>
                </a:solidFill>
                <a:latin typeface="Arial" pitchFamily="34" charset="0"/>
                <a:cs typeface="Arial" pitchFamily="34" charset="0"/>
              </a:rPr>
              <a:t>Juicio de expertos</a:t>
            </a:r>
            <a:endParaRPr kumimoji="0" lang="es-E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normAutofit/>
          </a:bodyPr>
          <a:lstStyle/>
          <a:p>
            <a:pPr algn="l"/>
            <a:r>
              <a:rPr lang="es-EC" sz="2800" b="1" i="1" dirty="0" smtClean="0"/>
              <a:t>4.1. GESTION DEL CRONOGRAMA</a:t>
            </a:r>
            <a:r>
              <a:rPr lang="es-EC" sz="2800" dirty="0" smtClean="0"/>
              <a:t/>
            </a:r>
            <a:br>
              <a:rPr lang="es-EC" sz="2800" dirty="0" smtClean="0"/>
            </a:br>
            <a:endParaRPr lang="es-EC" sz="2800" dirty="0">
              <a:latin typeface="+mn-lt"/>
            </a:endParaRPr>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pic>
        <p:nvPicPr>
          <p:cNvPr id="6" name="5 Imagen"/>
          <p:cNvPicPr/>
          <p:nvPr/>
        </p:nvPicPr>
        <p:blipFill>
          <a:blip r:embed="rId2" cstate="print"/>
          <a:srcRect/>
          <a:stretch>
            <a:fillRect/>
          </a:stretch>
        </p:blipFill>
        <p:spPr bwMode="auto">
          <a:xfrm>
            <a:off x="755576" y="1412776"/>
            <a:ext cx="741682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CuadroTexto"/>
          <p:cNvSpPr txBox="1"/>
          <p:nvPr/>
        </p:nvSpPr>
        <p:spPr>
          <a:xfrm>
            <a:off x="2195736" y="5085184"/>
            <a:ext cx="2880320" cy="1477328"/>
          </a:xfrm>
          <a:prstGeom prst="rect">
            <a:avLst/>
          </a:prstGeom>
          <a:noFill/>
        </p:spPr>
        <p:txBody>
          <a:bodyPr wrap="square" rtlCol="0">
            <a:spAutoFit/>
          </a:bodyPr>
          <a:lstStyle/>
          <a:p>
            <a:r>
              <a:rPr lang="es-EC" b="1" dirty="0" smtClean="0">
                <a:solidFill>
                  <a:srgbClr val="FF0000"/>
                </a:solidFill>
              </a:rPr>
              <a:t>Construcción</a:t>
            </a:r>
          </a:p>
          <a:p>
            <a:r>
              <a:rPr lang="es-EC" b="1" dirty="0" smtClean="0"/>
              <a:t>Duración: 281 días</a:t>
            </a:r>
          </a:p>
          <a:p>
            <a:r>
              <a:rPr lang="es-EC" b="1" dirty="0" smtClean="0"/>
              <a:t>Inversión: 329.559,00 USD</a:t>
            </a:r>
          </a:p>
          <a:p>
            <a:r>
              <a:rPr lang="es-EC" b="1" dirty="0" smtClean="0"/>
              <a:t>O&amp;M: 212,000USD</a:t>
            </a:r>
          </a:p>
          <a:p>
            <a:endParaRPr lang="es-EC" dirty="0"/>
          </a:p>
        </p:txBody>
      </p:sp>
      <p:sp>
        <p:nvSpPr>
          <p:cNvPr id="8" name="7 Rectángulo"/>
          <p:cNvSpPr/>
          <p:nvPr/>
        </p:nvSpPr>
        <p:spPr>
          <a:xfrm>
            <a:off x="683568" y="6427113"/>
            <a:ext cx="5976664" cy="430887"/>
          </a:xfrm>
          <a:prstGeom prst="rect">
            <a:avLst/>
          </a:prstGeom>
        </p:spPr>
        <p:txBody>
          <a:bodyPr wrap="square">
            <a:spAutoFit/>
          </a:bodyPr>
          <a:lstStyle/>
          <a:p>
            <a:r>
              <a:rPr lang="es-ES_tradnl" sz="1100" dirty="0" smtClean="0"/>
              <a:t>* Cronograma del Proyecto Construcción de un Centro de Cómputo Alterno para la Empresa Pública Correos del Ecuador CDE E.P. Según PMI (2008)</a:t>
            </a:r>
            <a:endParaRPr lang="es-EC" sz="1100" dirty="0"/>
          </a:p>
        </p:txBody>
      </p:sp>
      <p:sp>
        <p:nvSpPr>
          <p:cNvPr id="9" name="8 CuadroTexto"/>
          <p:cNvSpPr txBox="1"/>
          <p:nvPr/>
        </p:nvSpPr>
        <p:spPr>
          <a:xfrm>
            <a:off x="5220072" y="5085184"/>
            <a:ext cx="2736304" cy="1477328"/>
          </a:xfrm>
          <a:prstGeom prst="rect">
            <a:avLst/>
          </a:prstGeom>
          <a:noFill/>
        </p:spPr>
        <p:txBody>
          <a:bodyPr wrap="square" rtlCol="0">
            <a:spAutoFit/>
          </a:bodyPr>
          <a:lstStyle/>
          <a:p>
            <a:r>
              <a:rPr lang="es-EC" b="1" dirty="0" smtClean="0">
                <a:solidFill>
                  <a:srgbClr val="FF0000"/>
                </a:solidFill>
              </a:rPr>
              <a:t>Clouding</a:t>
            </a:r>
          </a:p>
          <a:p>
            <a:r>
              <a:rPr lang="es-EC" b="1" dirty="0" smtClean="0"/>
              <a:t>Duración: 120 días</a:t>
            </a:r>
          </a:p>
          <a:p>
            <a:r>
              <a:rPr lang="es-EC" b="1" dirty="0" smtClean="0"/>
              <a:t>Inversión: 329.559,00 USD</a:t>
            </a:r>
          </a:p>
          <a:p>
            <a:r>
              <a:rPr lang="es-EC" b="1" dirty="0" smtClean="0"/>
              <a:t>O&amp;M= 0,00 USD</a:t>
            </a:r>
          </a:p>
          <a:p>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229600" cy="1143000"/>
          </a:xfrm>
        </p:spPr>
        <p:txBody>
          <a:bodyPr>
            <a:noAutofit/>
          </a:bodyPr>
          <a:lstStyle/>
          <a:p>
            <a:r>
              <a:rPr lang="es-ES" sz="2000" i="1" dirty="0" smtClean="0"/>
              <a:t>ESTADO TECNOLÓGICO ACTUAL DE LOS CENTROS DE CÓMPUTO DE CORREOS DEL ECUADOR CDE E.P.</a:t>
            </a:r>
            <a:r>
              <a:rPr lang="es-EC" sz="1800" dirty="0" smtClean="0"/>
              <a:t/>
            </a:r>
            <a:br>
              <a:rPr lang="es-EC" sz="1800" dirty="0" smtClean="0"/>
            </a:br>
            <a:endParaRPr lang="es-EC" sz="2000" dirty="0"/>
          </a:p>
        </p:txBody>
      </p:sp>
      <p:pic>
        <p:nvPicPr>
          <p:cNvPr id="17410" name="Picture 2"/>
          <p:cNvPicPr>
            <a:picLocks noChangeAspect="1" noChangeArrowheads="1"/>
          </p:cNvPicPr>
          <p:nvPr/>
        </p:nvPicPr>
        <p:blipFill>
          <a:blip r:embed="rId2" cstate="print"/>
          <a:srcRect/>
          <a:stretch>
            <a:fillRect/>
          </a:stretch>
        </p:blipFill>
        <p:spPr bwMode="auto">
          <a:xfrm>
            <a:off x="1043608" y="1196752"/>
            <a:ext cx="1416835" cy="1512168"/>
          </a:xfrm>
          <a:prstGeom prst="rect">
            <a:avLst/>
          </a:prstGeom>
          <a:noFill/>
          <a:ln w="9525">
            <a:noFill/>
            <a:miter lim="800000"/>
            <a:headEnd/>
            <a:tailEnd/>
          </a:ln>
        </p:spPr>
      </p:pic>
      <p:sp>
        <p:nvSpPr>
          <p:cNvPr id="5" name="4 Rectángulo"/>
          <p:cNvSpPr/>
          <p:nvPr/>
        </p:nvSpPr>
        <p:spPr>
          <a:xfrm>
            <a:off x="2627784" y="2060848"/>
            <a:ext cx="2016224" cy="369332"/>
          </a:xfrm>
          <a:prstGeom prst="rect">
            <a:avLst/>
          </a:prstGeom>
        </p:spPr>
        <p:txBody>
          <a:bodyPr wrap="square">
            <a:spAutoFit/>
          </a:bodyPr>
          <a:lstStyle/>
          <a:p>
            <a:r>
              <a:rPr lang="es-ES" dirty="0" smtClean="0"/>
              <a:t>Aire acondicionado</a:t>
            </a:r>
            <a:endParaRPr lang="es-EC" dirty="0"/>
          </a:p>
        </p:txBody>
      </p:sp>
      <p:pic>
        <p:nvPicPr>
          <p:cNvPr id="17411" name="Picture 3"/>
          <p:cNvPicPr>
            <a:picLocks noChangeAspect="1" noChangeArrowheads="1"/>
          </p:cNvPicPr>
          <p:nvPr/>
        </p:nvPicPr>
        <p:blipFill>
          <a:blip r:embed="rId3" cstate="print"/>
          <a:srcRect/>
          <a:stretch>
            <a:fillRect/>
          </a:stretch>
        </p:blipFill>
        <p:spPr bwMode="auto">
          <a:xfrm>
            <a:off x="1043608" y="2924944"/>
            <a:ext cx="1440160" cy="1872208"/>
          </a:xfrm>
          <a:prstGeom prst="rect">
            <a:avLst/>
          </a:prstGeom>
          <a:noFill/>
          <a:ln w="9525">
            <a:noFill/>
            <a:miter lim="800000"/>
            <a:headEnd/>
            <a:tailEnd/>
          </a:ln>
        </p:spPr>
      </p:pic>
      <p:sp>
        <p:nvSpPr>
          <p:cNvPr id="8" name="7 Rectángulo"/>
          <p:cNvSpPr/>
          <p:nvPr/>
        </p:nvSpPr>
        <p:spPr>
          <a:xfrm>
            <a:off x="2699792" y="3356992"/>
            <a:ext cx="1728192" cy="646331"/>
          </a:xfrm>
          <a:prstGeom prst="rect">
            <a:avLst/>
          </a:prstGeom>
        </p:spPr>
        <p:txBody>
          <a:bodyPr wrap="square">
            <a:spAutoFit/>
          </a:bodyPr>
          <a:lstStyle/>
          <a:p>
            <a:r>
              <a:rPr lang="es-ES" dirty="0" smtClean="0"/>
              <a:t>Puerta de acceso</a:t>
            </a:r>
            <a:endParaRPr lang="es-EC" dirty="0"/>
          </a:p>
        </p:txBody>
      </p:sp>
      <p:pic>
        <p:nvPicPr>
          <p:cNvPr id="17414" name="Picture 6"/>
          <p:cNvPicPr>
            <a:picLocks noChangeAspect="1" noChangeArrowheads="1"/>
          </p:cNvPicPr>
          <p:nvPr/>
        </p:nvPicPr>
        <p:blipFill>
          <a:blip r:embed="rId4" cstate="print"/>
          <a:srcRect/>
          <a:stretch>
            <a:fillRect/>
          </a:stretch>
        </p:blipFill>
        <p:spPr bwMode="auto">
          <a:xfrm>
            <a:off x="4932040" y="1484784"/>
            <a:ext cx="1400636" cy="1872208"/>
          </a:xfrm>
          <a:prstGeom prst="rect">
            <a:avLst/>
          </a:prstGeom>
          <a:noFill/>
        </p:spPr>
      </p:pic>
      <p:pic>
        <p:nvPicPr>
          <p:cNvPr id="17412" name="Picture 4"/>
          <p:cNvPicPr>
            <a:picLocks noChangeAspect="1" noChangeArrowheads="1"/>
          </p:cNvPicPr>
          <p:nvPr/>
        </p:nvPicPr>
        <p:blipFill>
          <a:blip r:embed="rId5" cstate="print"/>
          <a:srcRect/>
          <a:stretch>
            <a:fillRect/>
          </a:stretch>
        </p:blipFill>
        <p:spPr bwMode="auto">
          <a:xfrm>
            <a:off x="6300192" y="2060848"/>
            <a:ext cx="1000125" cy="1304925"/>
          </a:xfrm>
          <a:prstGeom prst="rect">
            <a:avLst/>
          </a:prstGeom>
          <a:noFill/>
        </p:spPr>
      </p:pic>
      <p:sp>
        <p:nvSpPr>
          <p:cNvPr id="174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449263" y="552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7417" name="Rectangle 9"/>
          <p:cNvSpPr>
            <a:spLocks noChangeArrowheads="1"/>
          </p:cNvSpPr>
          <p:nvPr/>
        </p:nvSpPr>
        <p:spPr bwMode="auto">
          <a:xfrm>
            <a:off x="449263" y="6829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8" name="Picture 10"/>
          <p:cNvPicPr>
            <a:picLocks noChangeAspect="1" noChangeArrowheads="1"/>
          </p:cNvPicPr>
          <p:nvPr/>
        </p:nvPicPr>
        <p:blipFill>
          <a:blip r:embed="rId6" cstate="print"/>
          <a:srcRect/>
          <a:stretch>
            <a:fillRect/>
          </a:stretch>
        </p:blipFill>
        <p:spPr bwMode="auto">
          <a:xfrm>
            <a:off x="899592" y="5013176"/>
            <a:ext cx="1628584" cy="1440160"/>
          </a:xfrm>
          <a:prstGeom prst="rect">
            <a:avLst/>
          </a:prstGeom>
          <a:noFill/>
          <a:ln w="9525">
            <a:noFill/>
            <a:miter lim="800000"/>
            <a:headEnd/>
            <a:tailEnd/>
          </a:ln>
        </p:spPr>
      </p:pic>
      <p:sp>
        <p:nvSpPr>
          <p:cNvPr id="16" name="15 Rectángulo"/>
          <p:cNvSpPr/>
          <p:nvPr/>
        </p:nvSpPr>
        <p:spPr>
          <a:xfrm>
            <a:off x="7452320" y="2132856"/>
            <a:ext cx="1167884" cy="646331"/>
          </a:xfrm>
          <a:prstGeom prst="rect">
            <a:avLst/>
          </a:prstGeom>
        </p:spPr>
        <p:txBody>
          <a:bodyPr wrap="none">
            <a:spAutoFit/>
          </a:bodyPr>
          <a:lstStyle/>
          <a:p>
            <a:r>
              <a:rPr lang="es-ES" dirty="0" smtClean="0"/>
              <a:t>Control de</a:t>
            </a:r>
          </a:p>
          <a:p>
            <a:r>
              <a:rPr lang="es-ES" dirty="0" smtClean="0"/>
              <a:t>acceso</a:t>
            </a:r>
            <a:endParaRPr lang="es-EC" dirty="0"/>
          </a:p>
        </p:txBody>
      </p:sp>
      <p:sp>
        <p:nvSpPr>
          <p:cNvPr id="17" name="16 Rectángulo"/>
          <p:cNvSpPr/>
          <p:nvPr/>
        </p:nvSpPr>
        <p:spPr>
          <a:xfrm>
            <a:off x="2771800" y="5445224"/>
            <a:ext cx="1413657" cy="646331"/>
          </a:xfrm>
          <a:prstGeom prst="rect">
            <a:avLst/>
          </a:prstGeom>
        </p:spPr>
        <p:txBody>
          <a:bodyPr wrap="none">
            <a:spAutoFit/>
          </a:bodyPr>
          <a:lstStyle/>
          <a:p>
            <a:r>
              <a:rPr lang="es-EC" dirty="0" smtClean="0"/>
              <a:t>Detección de</a:t>
            </a:r>
          </a:p>
          <a:p>
            <a:r>
              <a:rPr lang="es-EC" dirty="0" smtClean="0"/>
              <a:t>incendios</a:t>
            </a:r>
            <a:endParaRPr lang="es-EC" dirty="0"/>
          </a:p>
        </p:txBody>
      </p:sp>
      <p:pic>
        <p:nvPicPr>
          <p:cNvPr id="17419" name="Picture 11"/>
          <p:cNvPicPr>
            <a:picLocks noChangeAspect="1" noChangeArrowheads="1"/>
          </p:cNvPicPr>
          <p:nvPr/>
        </p:nvPicPr>
        <p:blipFill>
          <a:blip r:embed="rId7" cstate="print"/>
          <a:srcRect/>
          <a:stretch>
            <a:fillRect/>
          </a:stretch>
        </p:blipFill>
        <p:spPr bwMode="auto">
          <a:xfrm>
            <a:off x="4716016" y="4509120"/>
            <a:ext cx="2232248" cy="1108296"/>
          </a:xfrm>
          <a:prstGeom prst="rect">
            <a:avLst/>
          </a:prstGeom>
          <a:noFill/>
          <a:ln w="9525">
            <a:noFill/>
            <a:miter lim="800000"/>
            <a:headEnd/>
            <a:tailEnd/>
          </a:ln>
        </p:spPr>
      </p:pic>
      <p:sp>
        <p:nvSpPr>
          <p:cNvPr id="19" name="18 Rectángulo"/>
          <p:cNvSpPr/>
          <p:nvPr/>
        </p:nvSpPr>
        <p:spPr>
          <a:xfrm>
            <a:off x="7236296" y="4941168"/>
            <a:ext cx="1189300" cy="369332"/>
          </a:xfrm>
          <a:prstGeom prst="rect">
            <a:avLst/>
          </a:prstGeom>
        </p:spPr>
        <p:txBody>
          <a:bodyPr wrap="none">
            <a:spAutoFit/>
          </a:bodyPr>
          <a:lstStyle/>
          <a:p>
            <a:r>
              <a:rPr lang="es-EC" dirty="0" smtClean="0"/>
              <a:t>Monitoreo</a:t>
            </a:r>
            <a:endParaRPr lang="es-EC" dirty="0"/>
          </a:p>
        </p:txBody>
      </p:sp>
      <p:sp>
        <p:nvSpPr>
          <p:cNvPr id="18" name="17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
        <p:nvSpPr>
          <p:cNvPr id="7" name="6 Rectángulo"/>
          <p:cNvSpPr/>
          <p:nvPr/>
        </p:nvSpPr>
        <p:spPr>
          <a:xfrm>
            <a:off x="1331640" y="5301208"/>
            <a:ext cx="5976664" cy="430887"/>
          </a:xfrm>
          <a:prstGeom prst="rect">
            <a:avLst/>
          </a:prstGeom>
        </p:spPr>
        <p:txBody>
          <a:bodyPr wrap="square">
            <a:spAutoFit/>
          </a:bodyPr>
          <a:lstStyle/>
          <a:p>
            <a:r>
              <a:rPr lang="es-ES_tradnl" sz="1100" dirty="0" smtClean="0"/>
              <a:t>* Inversión inicial del Proyecto Construcción de un Centro de Cómputo Alterno para la Empresa Pública Correos del Ecuador CDE E.P. </a:t>
            </a:r>
            <a:endParaRPr lang="es-EC" sz="1100" dirty="0"/>
          </a:p>
        </p:txBody>
      </p:sp>
      <p:sp>
        <p:nvSpPr>
          <p:cNvPr id="9" name="8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10" name="9 Tabla"/>
          <p:cNvGraphicFramePr>
            <a:graphicFrameLocks noGrp="1"/>
          </p:cNvGraphicFramePr>
          <p:nvPr/>
        </p:nvGraphicFramePr>
        <p:xfrm>
          <a:off x="1331640" y="1628800"/>
          <a:ext cx="5850210" cy="2821980"/>
        </p:xfrm>
        <a:graphic>
          <a:graphicData uri="http://schemas.openxmlformats.org/drawingml/2006/table">
            <a:tbl>
              <a:tblPr/>
              <a:tblGrid>
                <a:gridCol w="3697304"/>
                <a:gridCol w="1120223"/>
                <a:gridCol w="1032683"/>
              </a:tblGrid>
              <a:tr h="258033">
                <a:tc gridSpan="3">
                  <a:txBody>
                    <a:bodyPr/>
                    <a:lstStyle/>
                    <a:p>
                      <a:pPr algn="ctr">
                        <a:spcAft>
                          <a:spcPts val="0"/>
                        </a:spcAft>
                      </a:pPr>
                      <a:r>
                        <a:rPr lang="es-ES_tradnl" sz="1200" b="1">
                          <a:latin typeface="Calibri"/>
                          <a:ea typeface="Calibri"/>
                          <a:cs typeface="Times New Roman"/>
                        </a:rPr>
                        <a:t>Resumen de inversión inicial </a:t>
                      </a:r>
                      <a:endParaRPr lang="es-EC" sz="120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58033">
                <a:tc>
                  <a:txBody>
                    <a:bodyPr/>
                    <a:lstStyle/>
                    <a:p>
                      <a:pPr>
                        <a:spcAft>
                          <a:spcPts val="0"/>
                        </a:spcAft>
                      </a:pPr>
                      <a:r>
                        <a:rPr lang="es-ES_tradnl" sz="1200" b="1">
                          <a:latin typeface="Calibri"/>
                          <a:ea typeface="Calibri"/>
                          <a:cs typeface="Times New Roman"/>
                        </a:rPr>
                        <a:t>Concepto </a:t>
                      </a:r>
                      <a:endParaRPr lang="es-EC" sz="120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_tradnl" sz="1200" b="1">
                          <a:latin typeface="Calibri"/>
                          <a:ea typeface="Calibri"/>
                          <a:cs typeface="Times New Roman"/>
                        </a:rPr>
                        <a:t> </a:t>
                      </a:r>
                      <a:endParaRPr lang="es-EC" sz="120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_tradnl" sz="1200" b="1">
                          <a:latin typeface="Calibri"/>
                          <a:ea typeface="Calibri"/>
                          <a:cs typeface="Times New Roman"/>
                        </a:rPr>
                        <a:t> Costo Total  </a:t>
                      </a:r>
                      <a:endParaRPr lang="es-EC" sz="120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r>
              <a:tr h="258033">
                <a:tc>
                  <a:txBody>
                    <a:bodyPr/>
                    <a:lstStyle/>
                    <a:p>
                      <a:pPr>
                        <a:spcAft>
                          <a:spcPts val="0"/>
                        </a:spcAft>
                      </a:pPr>
                      <a:r>
                        <a:rPr lang="es-ES_tradnl" sz="1200" b="1">
                          <a:latin typeface="Calibri"/>
                          <a:ea typeface="Calibri"/>
                          <a:cs typeface="Times New Roman"/>
                        </a:rPr>
                        <a:t>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s-ES_tradnl" sz="1200">
                          <a:latin typeface="Calibri"/>
                          <a:ea typeface="Calibri"/>
                          <a:cs typeface="Times New Roman"/>
                        </a:rPr>
                        <a:t>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s-ES_tradnl" sz="1200">
                          <a:latin typeface="Calibri"/>
                          <a:ea typeface="Calibri"/>
                          <a:cs typeface="Times New Roman"/>
                        </a:rPr>
                        <a:t> </a:t>
                      </a:r>
                      <a:endParaRPr lang="es-EC" sz="1200">
                        <a:latin typeface="Times New Roman"/>
                        <a:ea typeface="Times New Roman"/>
                        <a:cs typeface="Times New Roman"/>
                      </a:endParaRPr>
                    </a:p>
                  </a:txBody>
                  <a:tcPr marL="68580" marR="68580" marT="0" marB="0">
                    <a:lnL>
                      <a:noFill/>
                    </a:lnL>
                    <a:lnR>
                      <a:noFill/>
                    </a:lnR>
                    <a:lnT>
                      <a:noFill/>
                    </a:lnT>
                    <a:lnB>
                      <a:noFill/>
                    </a:lnB>
                  </a:tcPr>
                </a:tc>
              </a:tr>
              <a:tr h="258033">
                <a:tc>
                  <a:txBody>
                    <a:bodyPr/>
                    <a:lstStyle/>
                    <a:p>
                      <a:pPr>
                        <a:spcAft>
                          <a:spcPts val="0"/>
                        </a:spcAft>
                      </a:pPr>
                      <a:r>
                        <a:rPr lang="es-ES_tradnl" sz="1200" b="1">
                          <a:latin typeface="Calibri"/>
                          <a:ea typeface="Calibri"/>
                          <a:cs typeface="Times New Roman"/>
                        </a:rPr>
                        <a:t> Gastos Pre operacionales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s-ES_tradnl" sz="1200">
                          <a:latin typeface="Calibri"/>
                          <a:ea typeface="Calibri"/>
                          <a:cs typeface="Times New Roman"/>
                        </a:rPr>
                        <a:t>4.842,00</a:t>
                      </a:r>
                      <a:endParaRPr lang="es-EC" sz="1200">
                        <a:latin typeface="Times New Roman"/>
                        <a:ea typeface="Times New Roman"/>
                        <a:cs typeface="Times New Roman"/>
                      </a:endParaRPr>
                    </a:p>
                  </a:txBody>
                  <a:tcPr marL="68580" marR="68580" marT="0" marB="0" anchor="ctr">
                    <a:lnL>
                      <a:noFill/>
                    </a:lnL>
                    <a:lnR>
                      <a:noFill/>
                    </a:lnR>
                    <a:lnT>
                      <a:noFill/>
                    </a:lnT>
                    <a:lnB>
                      <a:noFill/>
                    </a:lnB>
                  </a:tcPr>
                </a:tc>
                <a:tc>
                  <a:txBody>
                    <a:bodyPr/>
                    <a:lstStyle/>
                    <a:p>
                      <a:endParaRPr lang="es-EC" sz="1100">
                        <a:latin typeface="Calibri"/>
                        <a:ea typeface="Calibri"/>
                        <a:cs typeface="Times New Roman"/>
                      </a:endParaRPr>
                    </a:p>
                  </a:txBody>
                  <a:tcPr marL="68580" marR="68580" marT="0" marB="0" anchor="ctr">
                    <a:lnL>
                      <a:noFill/>
                    </a:lnL>
                    <a:lnR>
                      <a:noFill/>
                    </a:lnR>
                    <a:lnT>
                      <a:noFill/>
                    </a:lnT>
                    <a:lnB>
                      <a:noFill/>
                    </a:lnB>
                  </a:tcPr>
                </a:tc>
              </a:tr>
              <a:tr h="258033">
                <a:tc>
                  <a:txBody>
                    <a:bodyPr/>
                    <a:lstStyle/>
                    <a:p>
                      <a:pPr>
                        <a:spcAft>
                          <a:spcPts val="0"/>
                        </a:spcAft>
                      </a:pPr>
                      <a:r>
                        <a:rPr lang="es-ES_tradnl" sz="1200" b="1">
                          <a:latin typeface="Calibri"/>
                          <a:ea typeface="Calibri"/>
                          <a:cs typeface="Times New Roman"/>
                        </a:rPr>
                        <a:t> Gastos Amortizables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s-ES_tradnl" sz="1200">
                          <a:latin typeface="Calibri"/>
                          <a:ea typeface="Calibri"/>
                          <a:cs typeface="Times New Roman"/>
                        </a:rPr>
                        <a:t>143.000,00</a:t>
                      </a:r>
                      <a:endParaRPr lang="es-EC" sz="1200">
                        <a:latin typeface="Times New Roman"/>
                        <a:ea typeface="Times New Roman"/>
                        <a:cs typeface="Times New Roman"/>
                      </a:endParaRPr>
                    </a:p>
                  </a:txBody>
                  <a:tcPr marL="68580" marR="68580" marT="0" marB="0" anchor="ctr">
                    <a:lnL>
                      <a:noFill/>
                    </a:lnL>
                    <a:lnR>
                      <a:noFill/>
                    </a:lnR>
                    <a:lnT>
                      <a:noFill/>
                    </a:lnT>
                    <a:lnB>
                      <a:noFill/>
                    </a:lnB>
                  </a:tcPr>
                </a:tc>
                <a:tc>
                  <a:txBody>
                    <a:bodyPr/>
                    <a:lstStyle/>
                    <a:p>
                      <a:endParaRPr lang="es-EC" sz="1100">
                        <a:latin typeface="Calibri"/>
                        <a:ea typeface="Calibri"/>
                        <a:cs typeface="Times New Roman"/>
                      </a:endParaRPr>
                    </a:p>
                  </a:txBody>
                  <a:tcPr marL="68580" marR="68580" marT="0" marB="0" anchor="ctr">
                    <a:lnL>
                      <a:noFill/>
                    </a:lnL>
                    <a:lnR>
                      <a:noFill/>
                    </a:lnR>
                    <a:lnT>
                      <a:noFill/>
                    </a:lnT>
                    <a:lnB>
                      <a:noFill/>
                    </a:lnB>
                  </a:tcPr>
                </a:tc>
              </a:tr>
              <a:tr h="258033">
                <a:tc>
                  <a:txBody>
                    <a:bodyPr/>
                    <a:lstStyle/>
                    <a:p>
                      <a:pPr>
                        <a:spcAft>
                          <a:spcPts val="0"/>
                        </a:spcAft>
                      </a:pPr>
                      <a:r>
                        <a:rPr lang="es-ES_tradnl" sz="1200" b="1">
                          <a:latin typeface="Calibri"/>
                          <a:ea typeface="Calibri"/>
                          <a:cs typeface="Times New Roman"/>
                        </a:rPr>
                        <a:t> Activos Fijos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s-ES_tradnl" sz="1200">
                          <a:latin typeface="Calibri"/>
                          <a:ea typeface="Calibri"/>
                          <a:cs typeface="Times New Roman"/>
                        </a:rPr>
                        <a:t>181.717,00</a:t>
                      </a:r>
                      <a:endParaRPr lang="es-EC" sz="1200">
                        <a:latin typeface="Times New Roman"/>
                        <a:ea typeface="Times New Roman"/>
                        <a:cs typeface="Times New Roman"/>
                      </a:endParaRPr>
                    </a:p>
                  </a:txBody>
                  <a:tcPr marL="68580" marR="68580" marT="0" marB="0" anchor="ctr">
                    <a:lnL>
                      <a:noFill/>
                    </a:lnL>
                    <a:lnR>
                      <a:noFill/>
                    </a:lnR>
                    <a:lnT>
                      <a:noFill/>
                    </a:lnT>
                    <a:lnB>
                      <a:noFill/>
                    </a:lnB>
                  </a:tcPr>
                </a:tc>
                <a:tc>
                  <a:txBody>
                    <a:bodyPr/>
                    <a:lstStyle/>
                    <a:p>
                      <a:endParaRPr lang="es-EC" sz="1100">
                        <a:latin typeface="Calibri"/>
                        <a:ea typeface="Calibri"/>
                        <a:cs typeface="Times New Roman"/>
                      </a:endParaRPr>
                    </a:p>
                  </a:txBody>
                  <a:tcPr marL="68580" marR="68580" marT="0" marB="0" anchor="ctr">
                    <a:lnL>
                      <a:noFill/>
                    </a:lnL>
                    <a:lnR>
                      <a:noFill/>
                    </a:lnR>
                    <a:lnT>
                      <a:noFill/>
                    </a:lnT>
                    <a:lnB>
                      <a:noFill/>
                    </a:lnB>
                  </a:tcPr>
                </a:tc>
              </a:tr>
              <a:tr h="258033">
                <a:tc>
                  <a:txBody>
                    <a:bodyPr/>
                    <a:lstStyle/>
                    <a:p>
                      <a:pPr>
                        <a:spcAft>
                          <a:spcPts val="0"/>
                        </a:spcAft>
                      </a:pPr>
                      <a:r>
                        <a:rPr lang="es-ES_tradnl" sz="1200" b="1">
                          <a:latin typeface="Calibri"/>
                          <a:ea typeface="Calibri"/>
                          <a:cs typeface="Times New Roman"/>
                        </a:rPr>
                        <a:t> Inversión en activos fijos tangibles e intangibles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endParaRPr lang="es-EC" sz="11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s-ES_tradnl" sz="1200">
                          <a:latin typeface="Calibri"/>
                          <a:ea typeface="Calibri"/>
                          <a:cs typeface="Times New Roman"/>
                        </a:rPr>
                        <a:t>329.559,00</a:t>
                      </a:r>
                      <a:endParaRPr lang="es-EC" sz="1200">
                        <a:latin typeface="Times New Roman"/>
                        <a:ea typeface="Times New Roman"/>
                        <a:cs typeface="Times New Roman"/>
                      </a:endParaRPr>
                    </a:p>
                  </a:txBody>
                  <a:tcPr marL="68580" marR="68580" marT="0" marB="0" anchor="ctr">
                    <a:lnL>
                      <a:noFill/>
                    </a:lnL>
                    <a:lnR>
                      <a:noFill/>
                    </a:lnR>
                    <a:lnT>
                      <a:noFill/>
                    </a:lnT>
                    <a:lnB>
                      <a:noFill/>
                    </a:lnB>
                  </a:tcPr>
                </a:tc>
              </a:tr>
              <a:tr h="499683">
                <a:tc>
                  <a:txBody>
                    <a:bodyPr/>
                    <a:lstStyle/>
                    <a:p>
                      <a:pPr>
                        <a:spcAft>
                          <a:spcPts val="0"/>
                        </a:spcAft>
                      </a:pPr>
                      <a:r>
                        <a:rPr lang="es-ES_tradnl" sz="1200" b="1">
                          <a:latin typeface="Calibri"/>
                          <a:ea typeface="Calibri"/>
                          <a:cs typeface="Times New Roman"/>
                        </a:rPr>
                        <a:t> Total de Inversión Fija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endParaRPr lang="es-EC" sz="11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s-ES_tradnl" sz="1200">
                          <a:latin typeface="Calibri"/>
                          <a:ea typeface="Calibri"/>
                          <a:cs typeface="Times New Roman"/>
                        </a:rPr>
                        <a:t>329.559,00</a:t>
                      </a:r>
                      <a:endParaRPr lang="es-EC" sz="1200">
                        <a:latin typeface="Times New Roman"/>
                        <a:ea typeface="Times New Roman"/>
                        <a:cs typeface="Times New Roman"/>
                      </a:endParaRPr>
                    </a:p>
                  </a:txBody>
                  <a:tcPr marL="68580" marR="68580" marT="0" marB="0" anchor="ctr">
                    <a:lnL>
                      <a:noFill/>
                    </a:lnL>
                    <a:lnR>
                      <a:noFill/>
                    </a:lnR>
                    <a:lnT>
                      <a:noFill/>
                    </a:lnT>
                    <a:lnB>
                      <a:noFill/>
                    </a:lnB>
                  </a:tcPr>
                </a:tc>
              </a:tr>
              <a:tr h="258033">
                <a:tc>
                  <a:txBody>
                    <a:bodyPr/>
                    <a:lstStyle/>
                    <a:p>
                      <a:pPr>
                        <a:spcAft>
                          <a:spcPts val="0"/>
                        </a:spcAft>
                      </a:pPr>
                      <a:r>
                        <a:rPr lang="es-ES_tradnl" sz="1200" b="1">
                          <a:latin typeface="Calibri"/>
                          <a:ea typeface="Calibri"/>
                          <a:cs typeface="Times New Roman"/>
                        </a:rPr>
                        <a:t> Capital de trabajo </a:t>
                      </a:r>
                      <a:endParaRPr lang="es-EC" sz="1200">
                        <a:latin typeface="Times New Roman"/>
                        <a:ea typeface="Times New Roman"/>
                        <a:cs typeface="Times New Roman"/>
                      </a:endParaRPr>
                    </a:p>
                  </a:txBody>
                  <a:tcPr marL="68580" marR="68580" marT="0" marB="0">
                    <a:lnL>
                      <a:noFill/>
                    </a:lnL>
                    <a:lnR>
                      <a:noFill/>
                    </a:lnR>
                    <a:lnT>
                      <a:noFill/>
                    </a:lnT>
                    <a:lnB>
                      <a:noFill/>
                    </a:lnB>
                  </a:tcPr>
                </a:tc>
                <a:tc>
                  <a:txBody>
                    <a:bodyPr/>
                    <a:lstStyle/>
                    <a:p>
                      <a:endParaRPr lang="es-EC" sz="11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s-ES_tradnl" sz="1200">
                          <a:latin typeface="Calibri"/>
                          <a:ea typeface="Calibri"/>
                          <a:cs typeface="Times New Roman"/>
                        </a:rPr>
                        <a:t>0,00</a:t>
                      </a:r>
                      <a:endParaRPr lang="es-EC" sz="1200">
                        <a:latin typeface="Times New Roman"/>
                        <a:ea typeface="Times New Roman"/>
                        <a:cs typeface="Times New Roman"/>
                      </a:endParaRPr>
                    </a:p>
                  </a:txBody>
                  <a:tcPr marL="68580" marR="68580" marT="0" marB="0" anchor="ctr">
                    <a:lnL>
                      <a:noFill/>
                    </a:lnL>
                    <a:lnR>
                      <a:noFill/>
                    </a:lnR>
                    <a:lnT>
                      <a:noFill/>
                    </a:lnT>
                    <a:lnB>
                      <a:noFill/>
                    </a:lnB>
                  </a:tcPr>
                </a:tc>
              </a:tr>
              <a:tr h="258033">
                <a:tc>
                  <a:txBody>
                    <a:bodyPr/>
                    <a:lstStyle/>
                    <a:p>
                      <a:pPr>
                        <a:spcAft>
                          <a:spcPts val="0"/>
                        </a:spcAft>
                      </a:pPr>
                      <a:r>
                        <a:rPr lang="es-ES_tradnl" sz="1200" b="1">
                          <a:latin typeface="Calibri"/>
                          <a:ea typeface="Calibri"/>
                          <a:cs typeface="Times New Roman"/>
                        </a:rPr>
                        <a:t> INVERSIÓN INICIAL </a:t>
                      </a:r>
                      <a:endParaRPr lang="es-EC" sz="1200">
                        <a:latin typeface="Times New Roman"/>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_tradnl" sz="1200" b="1" dirty="0">
                          <a:latin typeface="Calibri"/>
                          <a:ea typeface="Calibri"/>
                          <a:cs typeface="Times New Roman"/>
                        </a:rPr>
                        <a:t>329.559,00</a:t>
                      </a:r>
                      <a:endParaRPr lang="es-EC" sz="1200" dirty="0">
                        <a:latin typeface="Times New Roman"/>
                        <a:ea typeface="Times New Roman"/>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
        <p:nvSpPr>
          <p:cNvPr id="7" name="6 Rectángulo"/>
          <p:cNvSpPr/>
          <p:nvPr/>
        </p:nvSpPr>
        <p:spPr>
          <a:xfrm>
            <a:off x="1259632" y="5733256"/>
            <a:ext cx="5976664" cy="430887"/>
          </a:xfrm>
          <a:prstGeom prst="rect">
            <a:avLst/>
          </a:prstGeom>
        </p:spPr>
        <p:txBody>
          <a:bodyPr wrap="square">
            <a:spAutoFit/>
          </a:bodyPr>
          <a:lstStyle/>
          <a:p>
            <a:r>
              <a:rPr lang="es-ES_tradnl" sz="1100" dirty="0" smtClean="0"/>
              <a:t>* Activos Fijos del Proyecto Construcción de un Centro de Cómputo Alterno para la Empresa Pública Correos del Ecuador CDE E.P. </a:t>
            </a:r>
            <a:endParaRPr lang="es-EC" sz="1100" dirty="0"/>
          </a:p>
        </p:txBody>
      </p:sp>
      <p:sp>
        <p:nvSpPr>
          <p:cNvPr id="9" name="8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6" name="5 Tabla"/>
          <p:cNvGraphicFramePr>
            <a:graphicFrameLocks noGrp="1"/>
          </p:cNvGraphicFramePr>
          <p:nvPr/>
        </p:nvGraphicFramePr>
        <p:xfrm>
          <a:off x="2483768" y="1988840"/>
          <a:ext cx="3888432" cy="1512169"/>
        </p:xfrm>
        <a:graphic>
          <a:graphicData uri="http://schemas.openxmlformats.org/drawingml/2006/table">
            <a:tbl>
              <a:tblPr/>
              <a:tblGrid>
                <a:gridCol w="1621180"/>
                <a:gridCol w="811090"/>
                <a:gridCol w="1456162"/>
              </a:tblGrid>
              <a:tr h="502498">
                <a:tc>
                  <a:txBody>
                    <a:bodyPr/>
                    <a:lstStyle/>
                    <a:p>
                      <a:pPr algn="ctr">
                        <a:lnSpc>
                          <a:spcPct val="150000"/>
                        </a:lnSpc>
                        <a:spcAft>
                          <a:spcPts val="0"/>
                        </a:spcAft>
                      </a:pPr>
                      <a:r>
                        <a:rPr lang="es-ES_tradnl" sz="1200" b="1" dirty="0">
                          <a:solidFill>
                            <a:srgbClr val="000000"/>
                          </a:solidFill>
                          <a:latin typeface="Times New Roman"/>
                          <a:ea typeface="Times New Roman"/>
                        </a:rPr>
                        <a:t>Ítem</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dirty="0">
                          <a:solidFill>
                            <a:srgbClr val="000000"/>
                          </a:solidFill>
                          <a:latin typeface="Times New Roman"/>
                          <a:ea typeface="Times New Roman"/>
                        </a:rPr>
                        <a:t>Cantidad</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a:solidFill>
                            <a:srgbClr val="000000"/>
                          </a:solidFill>
                          <a:latin typeface="Times New Roman"/>
                          <a:ea typeface="Times New Roman"/>
                        </a:rPr>
                        <a:t>costo total $</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57">
                <a:tc>
                  <a:txBody>
                    <a:bodyPr/>
                    <a:lstStyle/>
                    <a:p>
                      <a:pPr algn="ctr">
                        <a:lnSpc>
                          <a:spcPct val="150000"/>
                        </a:lnSpc>
                        <a:spcAft>
                          <a:spcPts val="0"/>
                        </a:spcAft>
                      </a:pPr>
                      <a:r>
                        <a:rPr lang="es-ES_tradnl" sz="1200">
                          <a:solidFill>
                            <a:srgbClr val="000000"/>
                          </a:solidFill>
                          <a:latin typeface="Times New Roman"/>
                          <a:ea typeface="Times New Roman"/>
                        </a:rPr>
                        <a:t>Equipo Tecnológico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$ 180.777,00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57">
                <a:tc>
                  <a:txBody>
                    <a:bodyPr/>
                    <a:lstStyle/>
                    <a:p>
                      <a:pPr algn="ctr">
                        <a:lnSpc>
                          <a:spcPct val="150000"/>
                        </a:lnSpc>
                        <a:spcAft>
                          <a:spcPts val="0"/>
                        </a:spcAft>
                      </a:pPr>
                      <a:r>
                        <a:rPr lang="es-ES_tradnl" sz="1200">
                          <a:solidFill>
                            <a:srgbClr val="000000"/>
                          </a:solidFill>
                          <a:latin typeface="Times New Roman"/>
                          <a:ea typeface="Times New Roman"/>
                        </a:rPr>
                        <a:t>Muebles y Enseres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$ 940,00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57">
                <a:tc gridSpan="2">
                  <a:txBody>
                    <a:bodyPr/>
                    <a:lstStyle/>
                    <a:p>
                      <a:pPr algn="ctr">
                        <a:lnSpc>
                          <a:spcPct val="150000"/>
                        </a:lnSpc>
                        <a:spcAft>
                          <a:spcPts val="0"/>
                        </a:spcAft>
                      </a:pPr>
                      <a:r>
                        <a:rPr lang="es-ES_tradnl" sz="1200" b="1" dirty="0">
                          <a:solidFill>
                            <a:srgbClr val="000000"/>
                          </a:solidFill>
                          <a:latin typeface="Times New Roman"/>
                          <a:ea typeface="Times New Roman"/>
                        </a:rPr>
                        <a:t>Total Activos Fijos</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200" b="1" dirty="0">
                          <a:solidFill>
                            <a:srgbClr val="000000"/>
                          </a:solidFill>
                          <a:latin typeface="Times New Roman"/>
                          <a:ea typeface="Times New Roman"/>
                        </a:rPr>
                        <a:t>$ 181.717,00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1115616" y="3789040"/>
          <a:ext cx="5616623" cy="1440160"/>
        </p:xfrm>
        <a:graphic>
          <a:graphicData uri="http://schemas.openxmlformats.org/drawingml/2006/table">
            <a:tbl>
              <a:tblPr/>
              <a:tblGrid>
                <a:gridCol w="1850933"/>
                <a:gridCol w="765903"/>
                <a:gridCol w="1748812"/>
                <a:gridCol w="1250975"/>
              </a:tblGrid>
              <a:tr h="288032">
                <a:tc rowSpan="2">
                  <a:txBody>
                    <a:bodyPr/>
                    <a:lstStyle/>
                    <a:p>
                      <a:pPr algn="ctr">
                        <a:lnSpc>
                          <a:spcPct val="150000"/>
                        </a:lnSpc>
                        <a:spcAft>
                          <a:spcPts val="0"/>
                        </a:spcAft>
                      </a:pPr>
                      <a:r>
                        <a:rPr lang="es-ES_tradnl" sz="1200" b="1" dirty="0">
                          <a:solidFill>
                            <a:srgbClr val="000000"/>
                          </a:solidFill>
                          <a:latin typeface="Times New Roman"/>
                          <a:ea typeface="Times New Roman"/>
                        </a:rPr>
                        <a:t>Ítem</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S_tradnl" sz="1200" b="1">
                          <a:solidFill>
                            <a:srgbClr val="000000"/>
                          </a:solidFill>
                          <a:latin typeface="Times New Roman"/>
                          <a:ea typeface="Times New Roman"/>
                        </a:rPr>
                        <a:t>Cantidad</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dirty="0">
                          <a:solidFill>
                            <a:srgbClr val="000000"/>
                          </a:solidFill>
                          <a:latin typeface="Times New Roman"/>
                          <a:ea typeface="Times New Roman"/>
                        </a:rPr>
                        <a:t>Costo Unitario</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200" b="1">
                          <a:solidFill>
                            <a:srgbClr val="000000"/>
                          </a:solidFill>
                          <a:latin typeface="Times New Roman"/>
                          <a:ea typeface="Times New Roman"/>
                        </a:rPr>
                        <a:t>Costo Total</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8032">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b="1">
                          <a:solidFill>
                            <a:srgbClr val="000000"/>
                          </a:solidFill>
                          <a:latin typeface="Times New Roman"/>
                          <a:ea typeface="Times New Roman"/>
                        </a:rPr>
                        <a:t>$ USD</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latin typeface="Times New Roman"/>
                          <a:ea typeface="Times New Roman"/>
                        </a:rPr>
                        <a:t>$ USD</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8032">
                <a:tc>
                  <a:txBody>
                    <a:bodyPr/>
                    <a:lstStyle/>
                    <a:p>
                      <a:pPr algn="ctr">
                        <a:lnSpc>
                          <a:spcPct val="150000"/>
                        </a:lnSpc>
                        <a:spcAft>
                          <a:spcPts val="0"/>
                        </a:spcAft>
                      </a:pPr>
                      <a:r>
                        <a:rPr lang="es-ES_tradnl" sz="1200">
                          <a:solidFill>
                            <a:srgbClr val="000000"/>
                          </a:solidFill>
                          <a:latin typeface="Times New Roman"/>
                          <a:ea typeface="Times New Roman"/>
                        </a:rPr>
                        <a:t>Hardware</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$ 97.500,00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$ 97.500,00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50000"/>
                        </a:lnSpc>
                        <a:spcAft>
                          <a:spcPts val="0"/>
                        </a:spcAft>
                      </a:pPr>
                      <a:r>
                        <a:rPr lang="es-ES_tradnl" sz="1200">
                          <a:solidFill>
                            <a:srgbClr val="000000"/>
                          </a:solidFill>
                          <a:latin typeface="Times New Roman"/>
                          <a:ea typeface="Times New Roman"/>
                        </a:rPr>
                        <a:t>Sistemas Complementarios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$ 83.277,00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$ 83.277,00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gridSpan="3">
                  <a:txBody>
                    <a:bodyPr/>
                    <a:lstStyle/>
                    <a:p>
                      <a:pPr algn="ctr">
                        <a:lnSpc>
                          <a:spcPct val="150000"/>
                        </a:lnSpc>
                        <a:spcAft>
                          <a:spcPts val="0"/>
                        </a:spcAft>
                      </a:pPr>
                      <a:r>
                        <a:rPr lang="es-ES_tradnl" sz="1200" b="1">
                          <a:solidFill>
                            <a:srgbClr val="000000"/>
                          </a:solidFill>
                          <a:latin typeface="Times New Roman"/>
                          <a:ea typeface="Times New Roman"/>
                        </a:rPr>
                        <a:t>Total Equipo Tecnológico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_tradnl" sz="1200" b="1" dirty="0">
                          <a:solidFill>
                            <a:srgbClr val="000000"/>
                          </a:solidFill>
                          <a:latin typeface="Times New Roman"/>
                          <a:ea typeface="Times New Roman"/>
                        </a:rPr>
                        <a:t>$ 180.777,00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0 Flecha curvada hacia la izquierda"/>
          <p:cNvSpPr/>
          <p:nvPr/>
        </p:nvSpPr>
        <p:spPr>
          <a:xfrm>
            <a:off x="6876256" y="2636912"/>
            <a:ext cx="1944216" cy="17281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4" name="3 Tabla"/>
          <p:cNvGraphicFramePr>
            <a:graphicFrameLocks noGrp="1"/>
          </p:cNvGraphicFramePr>
          <p:nvPr/>
        </p:nvGraphicFramePr>
        <p:xfrm>
          <a:off x="1403648" y="2060848"/>
          <a:ext cx="6277942" cy="2400279"/>
        </p:xfrm>
        <a:graphic>
          <a:graphicData uri="http://schemas.openxmlformats.org/drawingml/2006/table">
            <a:tbl>
              <a:tblPr/>
              <a:tblGrid>
                <a:gridCol w="2160308"/>
                <a:gridCol w="1464370"/>
                <a:gridCol w="1290385"/>
                <a:gridCol w="1362879"/>
              </a:tblGrid>
              <a:tr h="342897">
                <a:tc gridSpan="4">
                  <a:txBody>
                    <a:bodyPr/>
                    <a:lstStyle/>
                    <a:p>
                      <a:pPr algn="ctr">
                        <a:lnSpc>
                          <a:spcPct val="150000"/>
                        </a:lnSpc>
                        <a:spcAft>
                          <a:spcPts val="0"/>
                        </a:spcAft>
                      </a:pPr>
                      <a:r>
                        <a:rPr lang="es-ES_tradnl" sz="1200" b="1">
                          <a:latin typeface="Times New Roman"/>
                          <a:ea typeface="Times New Roman"/>
                        </a:rPr>
                        <a:t>Costos Depreciación</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685794">
                <a:tc>
                  <a:txBody>
                    <a:bodyPr/>
                    <a:lstStyle/>
                    <a:p>
                      <a:pPr algn="ctr">
                        <a:lnSpc>
                          <a:spcPct val="150000"/>
                        </a:lnSpc>
                        <a:spcAft>
                          <a:spcPts val="0"/>
                        </a:spcAft>
                      </a:pPr>
                      <a:r>
                        <a:rPr lang="es-ES_tradnl" sz="1200" b="1">
                          <a:latin typeface="Times New Roman"/>
                          <a:ea typeface="Times New Roman"/>
                        </a:rPr>
                        <a:t>Ítem</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a:latin typeface="Times New Roman"/>
                          <a:ea typeface="Times New Roman"/>
                        </a:rPr>
                        <a:t>Costo</a:t>
                      </a:r>
                      <a:endParaRPr lang="es-EC" sz="1200">
                        <a:latin typeface="Times New Roman"/>
                        <a:ea typeface="Times New Roman"/>
                      </a:endParaRPr>
                    </a:p>
                    <a:p>
                      <a:pPr algn="ctr">
                        <a:lnSpc>
                          <a:spcPct val="150000"/>
                        </a:lnSpc>
                        <a:spcAft>
                          <a:spcPts val="0"/>
                        </a:spcAft>
                      </a:pPr>
                      <a:r>
                        <a:rPr lang="es-ES_tradnl" sz="1200" b="1">
                          <a:latin typeface="Times New Roman"/>
                          <a:ea typeface="Times New Roman"/>
                        </a:rPr>
                        <a:t>$</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a:latin typeface="Times New Roman"/>
                          <a:ea typeface="Times New Roman"/>
                        </a:rPr>
                        <a:t>Vida Útil Años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a:latin typeface="Times New Roman"/>
                          <a:ea typeface="Times New Roman"/>
                        </a:rPr>
                        <a:t>Depreciación Anual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7">
                <a:tc>
                  <a:txBody>
                    <a:bodyPr/>
                    <a:lstStyle/>
                    <a:p>
                      <a:pPr algn="ctr">
                        <a:lnSpc>
                          <a:spcPct val="150000"/>
                        </a:lnSpc>
                        <a:spcAft>
                          <a:spcPts val="0"/>
                        </a:spcAft>
                      </a:pPr>
                      <a:r>
                        <a:rPr lang="es-ES_tradnl" sz="1200" b="1">
                          <a:latin typeface="Times New Roman"/>
                          <a:ea typeface="Times New Roman"/>
                        </a:rPr>
                        <a:t> Adecuaciones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$ 4.842,00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$ 10,00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$ 484,20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7">
                <a:tc>
                  <a:txBody>
                    <a:bodyPr/>
                    <a:lstStyle/>
                    <a:p>
                      <a:pPr algn="ctr">
                        <a:lnSpc>
                          <a:spcPct val="150000"/>
                        </a:lnSpc>
                        <a:spcAft>
                          <a:spcPts val="0"/>
                        </a:spcAft>
                      </a:pPr>
                      <a:r>
                        <a:rPr lang="es-ES_tradnl" sz="1200" b="1">
                          <a:latin typeface="Times New Roman"/>
                          <a:ea typeface="Times New Roman"/>
                        </a:rPr>
                        <a:t> Equipos Tecnológicos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$ 180.777,00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$ 5,00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$ 36.155,40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7">
                <a:tc>
                  <a:txBody>
                    <a:bodyPr/>
                    <a:lstStyle/>
                    <a:p>
                      <a:pPr algn="ctr">
                        <a:lnSpc>
                          <a:spcPct val="150000"/>
                        </a:lnSpc>
                        <a:spcAft>
                          <a:spcPts val="0"/>
                        </a:spcAft>
                      </a:pPr>
                      <a:r>
                        <a:rPr lang="es-ES_tradnl" sz="1200" b="1">
                          <a:latin typeface="Times New Roman"/>
                          <a:ea typeface="Times New Roman"/>
                        </a:rPr>
                        <a:t> Muebles y Enseres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$ 940,00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$ 10,00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latin typeface="Times New Roman"/>
                          <a:ea typeface="Times New Roman"/>
                        </a:rPr>
                        <a:t>$ 94,00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7">
                <a:tc gridSpan="3">
                  <a:txBody>
                    <a:bodyPr/>
                    <a:lstStyle/>
                    <a:p>
                      <a:pPr algn="ctr">
                        <a:lnSpc>
                          <a:spcPct val="150000"/>
                        </a:lnSpc>
                        <a:spcAft>
                          <a:spcPts val="0"/>
                        </a:spcAft>
                      </a:pPr>
                      <a:r>
                        <a:rPr lang="es-EC" sz="1200" b="1">
                          <a:latin typeface="Times New Roman"/>
                          <a:ea typeface="Times New Roman"/>
                        </a:rPr>
                        <a:t>Total Costos Depreciación</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_tradnl" sz="1200" dirty="0">
                          <a:latin typeface="Times New Roman"/>
                          <a:ea typeface="Times New Roman"/>
                        </a:rPr>
                        <a:t>$ 36.733,60 </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259632" y="5445224"/>
            <a:ext cx="5976664" cy="430887"/>
          </a:xfrm>
          <a:prstGeom prst="rect">
            <a:avLst/>
          </a:prstGeom>
        </p:spPr>
        <p:txBody>
          <a:bodyPr wrap="square">
            <a:spAutoFit/>
          </a:bodyPr>
          <a:lstStyle/>
          <a:p>
            <a:r>
              <a:rPr lang="es-ES_tradnl" sz="1100" dirty="0" smtClean="0"/>
              <a:t>* </a:t>
            </a:r>
            <a:r>
              <a:rPr lang="es-ES_tradnl" sz="1100" dirty="0" err="1" smtClean="0"/>
              <a:t>Depreciiación</a:t>
            </a:r>
            <a:r>
              <a:rPr lang="es-ES_tradnl" sz="1100" dirty="0" smtClean="0"/>
              <a:t> del Proyecto Construcción de un Centro de Cómputo Alterno para la Empresa Pública Correos del Ecuador CDE E.P. </a:t>
            </a:r>
            <a:endParaRPr lang="es-EC" sz="1100" dirty="0"/>
          </a:p>
        </p:txBody>
      </p:sp>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i="1" dirty="0" smtClean="0"/>
              <a:t>4.1. ANALISIS FINANCIERO</a:t>
            </a:r>
            <a:endParaRPr lang="es-EC" sz="3200" dirty="0"/>
          </a:p>
        </p:txBody>
      </p:sp>
      <p:graphicFrame>
        <p:nvGraphicFramePr>
          <p:cNvPr id="4" name="3 Tabla"/>
          <p:cNvGraphicFramePr>
            <a:graphicFrameLocks noGrp="1"/>
          </p:cNvGraphicFramePr>
          <p:nvPr/>
        </p:nvGraphicFramePr>
        <p:xfrm>
          <a:off x="1187624" y="1412776"/>
          <a:ext cx="6718868" cy="3122653"/>
        </p:xfrm>
        <a:graphic>
          <a:graphicData uri="http://schemas.openxmlformats.org/drawingml/2006/table">
            <a:tbl>
              <a:tblPr/>
              <a:tblGrid>
                <a:gridCol w="1147216"/>
                <a:gridCol w="940632"/>
                <a:gridCol w="78891"/>
                <a:gridCol w="925013"/>
                <a:gridCol w="836275"/>
                <a:gridCol w="78891"/>
                <a:gridCol w="859702"/>
                <a:gridCol w="78891"/>
                <a:gridCol w="815688"/>
                <a:gridCol w="957669"/>
              </a:tblGrid>
              <a:tr h="307146">
                <a:tc>
                  <a:txBody>
                    <a:bodyPr/>
                    <a:lstStyle/>
                    <a:p>
                      <a:pPr algn="ctr">
                        <a:lnSpc>
                          <a:spcPct val="150000"/>
                        </a:lnSpc>
                        <a:spcAft>
                          <a:spcPts val="0"/>
                        </a:spcAft>
                      </a:pPr>
                      <a:endParaRPr lang="es-ES_tradnl" sz="1200" dirty="0">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latin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endParaRPr lang="es-EC" sz="1000">
                        <a:latin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000">
                        <a:latin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endParaRPr lang="es-EC" sz="1000">
                        <a:latin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1000">
                        <a:latin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s-EC" sz="1000">
                        <a:latin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1551">
                <a:tc gridSpan="10">
                  <a:txBody>
                    <a:bodyPr/>
                    <a:lstStyle/>
                    <a:p>
                      <a:pPr algn="ctr">
                        <a:lnSpc>
                          <a:spcPct val="150000"/>
                        </a:lnSpc>
                        <a:spcAft>
                          <a:spcPts val="0"/>
                        </a:spcAft>
                      </a:pPr>
                      <a:r>
                        <a:rPr lang="es-ES_tradnl" sz="1100" b="1">
                          <a:latin typeface="Times New Roman"/>
                          <a:ea typeface="Times New Roman"/>
                        </a:rPr>
                        <a:t>Proyección Depreciación</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63101">
                <a:tc>
                  <a:txBody>
                    <a:bodyPr/>
                    <a:lstStyle/>
                    <a:p>
                      <a:pPr algn="ctr">
                        <a:lnSpc>
                          <a:spcPct val="150000"/>
                        </a:lnSpc>
                        <a:spcAft>
                          <a:spcPts val="0"/>
                        </a:spcAft>
                      </a:pPr>
                      <a:r>
                        <a:rPr lang="es-ES_tradnl" sz="1100" b="1">
                          <a:latin typeface="Times New Roman"/>
                          <a:ea typeface="Times New Roman"/>
                        </a:rPr>
                        <a:t>Ítem</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b="1">
                          <a:latin typeface="Times New Roman"/>
                          <a:ea typeface="Times New Roman"/>
                        </a:rPr>
                        <a:t>Año 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b="1">
                          <a:latin typeface="Times New Roman"/>
                          <a:ea typeface="Times New Roman"/>
                        </a:rPr>
                        <a:t>Año 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b="1">
                          <a:latin typeface="Times New Roman"/>
                          <a:ea typeface="Times New Roman"/>
                        </a:rPr>
                        <a:t>Año 3</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b="1">
                          <a:latin typeface="Times New Roman"/>
                          <a:ea typeface="Times New Roman"/>
                        </a:rPr>
                        <a:t>Año 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b="1">
                          <a:latin typeface="Times New Roman"/>
                          <a:ea typeface="Times New Roman"/>
                        </a:rPr>
                        <a:t>Año 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b="1">
                          <a:latin typeface="Times New Roman"/>
                          <a:ea typeface="Times New Roman"/>
                        </a:rPr>
                        <a:t>Valor de Salvamento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1">
                <a:tc>
                  <a:txBody>
                    <a:bodyPr/>
                    <a:lstStyle/>
                    <a:p>
                      <a:pPr algn="ctr">
                        <a:lnSpc>
                          <a:spcPct val="150000"/>
                        </a:lnSpc>
                        <a:spcAft>
                          <a:spcPts val="0"/>
                        </a:spcAft>
                      </a:pPr>
                      <a:r>
                        <a:rPr lang="es-ES_tradnl" sz="1100" b="1">
                          <a:latin typeface="Times New Roman"/>
                          <a:ea typeface="Times New Roman"/>
                        </a:rPr>
                        <a:t>Adecuaciones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$ 484,20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dirty="0">
                          <a:latin typeface="Times New Roman"/>
                          <a:ea typeface="Times New Roman"/>
                        </a:rPr>
                        <a:t>$ 484,20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$ 484,20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$ 484,20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$ 484,20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$ 2.421,00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101">
                <a:tc>
                  <a:txBody>
                    <a:bodyPr/>
                    <a:lstStyle/>
                    <a:p>
                      <a:pPr algn="ctr">
                        <a:lnSpc>
                          <a:spcPct val="150000"/>
                        </a:lnSpc>
                        <a:spcAft>
                          <a:spcPts val="0"/>
                        </a:spcAft>
                      </a:pPr>
                      <a:r>
                        <a:rPr lang="es-ES_tradnl" sz="1100" b="1">
                          <a:latin typeface="Times New Roman"/>
                          <a:ea typeface="Times New Roman"/>
                        </a:rPr>
                        <a:t>Equipos Tecnológicos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$ 36.155,40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$ 36.155,40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$ 36.155,40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$ 36.155,40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$ 36.155,40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101">
                <a:tc>
                  <a:txBody>
                    <a:bodyPr/>
                    <a:lstStyle/>
                    <a:p>
                      <a:pPr algn="ctr">
                        <a:lnSpc>
                          <a:spcPct val="150000"/>
                        </a:lnSpc>
                        <a:spcAft>
                          <a:spcPts val="0"/>
                        </a:spcAft>
                      </a:pPr>
                      <a:r>
                        <a:rPr lang="es-ES_tradnl" sz="1100" b="1">
                          <a:latin typeface="Times New Roman"/>
                          <a:ea typeface="Times New Roman"/>
                        </a:rPr>
                        <a:t>Muebles y Enseres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$ 94,00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$ 94,00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$ 94,00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$ 94,00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$ 94,00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$ 470,00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1">
                <a:tc>
                  <a:txBody>
                    <a:bodyPr/>
                    <a:lstStyle/>
                    <a:p>
                      <a:pPr algn="ctr">
                        <a:lnSpc>
                          <a:spcPct val="150000"/>
                        </a:lnSpc>
                        <a:spcAft>
                          <a:spcPts val="0"/>
                        </a:spcAft>
                      </a:pPr>
                      <a:r>
                        <a:rPr lang="es-ES_tradnl" sz="1100" b="1">
                          <a:latin typeface="Times New Roman"/>
                          <a:ea typeface="Times New Roman"/>
                        </a:rPr>
                        <a:t>TOTAL</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_tradnl" sz="1100">
                          <a:latin typeface="Times New Roman"/>
                          <a:ea typeface="Times New Roman"/>
                        </a:rPr>
                        <a:t>$ 2.891,00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1">
                <a:tc gridSpan="9">
                  <a:txBody>
                    <a:bodyPr/>
                    <a:lstStyle/>
                    <a:p>
                      <a:pPr algn="ctr">
                        <a:lnSpc>
                          <a:spcPct val="150000"/>
                        </a:lnSpc>
                        <a:spcAft>
                          <a:spcPts val="0"/>
                        </a:spcAft>
                      </a:pPr>
                      <a:r>
                        <a:rPr lang="es-ES_tradnl" sz="1100" b="1">
                          <a:latin typeface="Times New Roman"/>
                          <a:ea typeface="Times New Roman"/>
                        </a:rPr>
                        <a:t>Total Salvamento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_tradnl" sz="1100" b="1" dirty="0">
                          <a:latin typeface="Times New Roman"/>
                          <a:ea typeface="Times New Roman"/>
                        </a:rPr>
                        <a:t>$ 5.782,00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1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1259632" y="5157192"/>
            <a:ext cx="5976664" cy="430887"/>
          </a:xfrm>
          <a:prstGeom prst="rect">
            <a:avLst/>
          </a:prstGeom>
        </p:spPr>
        <p:txBody>
          <a:bodyPr wrap="square">
            <a:spAutoFit/>
          </a:bodyPr>
          <a:lstStyle/>
          <a:p>
            <a:r>
              <a:rPr lang="es-ES_tradnl" sz="1100" dirty="0" smtClean="0"/>
              <a:t>* Depreciación del Proyecto Construcción de un Centro de Cómputo Alterno para la Empresa Pública Correos del Ecuador CDE E.P. </a:t>
            </a:r>
            <a:endParaRPr lang="es-EC" sz="1100"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i="1" dirty="0" smtClean="0"/>
              <a:t>4.1. ANALISIS FINANCIERO</a:t>
            </a:r>
            <a:endParaRPr lang="es-EC" sz="3200" dirty="0"/>
          </a:p>
        </p:txBody>
      </p:sp>
      <p:sp>
        <p:nvSpPr>
          <p:cNvPr id="131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1259632" y="5157192"/>
            <a:ext cx="5976664" cy="430887"/>
          </a:xfrm>
          <a:prstGeom prst="rect">
            <a:avLst/>
          </a:prstGeom>
        </p:spPr>
        <p:txBody>
          <a:bodyPr wrap="square">
            <a:spAutoFit/>
          </a:bodyPr>
          <a:lstStyle/>
          <a:p>
            <a:r>
              <a:rPr lang="es-ES_tradnl" sz="1100" dirty="0" smtClean="0"/>
              <a:t>Amortización  del Proyecto Construcción de un Centro de Cómputo Alterno para la Empresa Pública Correos del Ecuador CDE E.P. </a:t>
            </a:r>
            <a:endParaRPr lang="es-EC" sz="1100" dirty="0"/>
          </a:p>
        </p:txBody>
      </p:sp>
      <p:graphicFrame>
        <p:nvGraphicFramePr>
          <p:cNvPr id="7" name="6 Tabla"/>
          <p:cNvGraphicFramePr>
            <a:graphicFrameLocks noGrp="1"/>
          </p:cNvGraphicFramePr>
          <p:nvPr/>
        </p:nvGraphicFramePr>
        <p:xfrm>
          <a:off x="1763688" y="2636912"/>
          <a:ext cx="5499100" cy="1097280"/>
        </p:xfrm>
        <a:graphic>
          <a:graphicData uri="http://schemas.openxmlformats.org/drawingml/2006/table">
            <a:tbl>
              <a:tblPr/>
              <a:tblGrid>
                <a:gridCol w="1892300"/>
                <a:gridCol w="1282700"/>
                <a:gridCol w="1130300"/>
                <a:gridCol w="1193800"/>
              </a:tblGrid>
              <a:tr h="200025">
                <a:tc rowSpan="2">
                  <a:txBody>
                    <a:bodyPr/>
                    <a:lstStyle/>
                    <a:p>
                      <a:pPr algn="ctr">
                        <a:lnSpc>
                          <a:spcPct val="150000"/>
                        </a:lnSpc>
                        <a:spcAft>
                          <a:spcPts val="0"/>
                        </a:spcAft>
                      </a:pPr>
                      <a:r>
                        <a:rPr lang="es-ES_tradnl" sz="1200" b="1">
                          <a:latin typeface="Times New Roman"/>
                          <a:ea typeface="Times New Roman"/>
                        </a:rPr>
                        <a:t>Detalle</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latin typeface="Times New Roman"/>
                          <a:ea typeface="Times New Roman"/>
                        </a:rPr>
                        <a:t>Costo </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lnSpc>
                          <a:spcPct val="150000"/>
                        </a:lnSpc>
                        <a:spcAft>
                          <a:spcPts val="0"/>
                        </a:spcAft>
                      </a:pPr>
                      <a:r>
                        <a:rPr lang="es-ES_tradnl" sz="1200" b="1">
                          <a:latin typeface="Times New Roman"/>
                          <a:ea typeface="Times New Roman"/>
                        </a:rPr>
                        <a:t>Vida Útil Años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es-ES_tradnl" sz="1200" b="1">
                          <a:latin typeface="Times New Roman"/>
                          <a:ea typeface="Times New Roman"/>
                        </a:rPr>
                        <a:t>Amortización Anual</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vMerge="1">
                  <a:txBody>
                    <a:bodyPr/>
                    <a:lstStyle/>
                    <a:p>
                      <a:endParaRPr lang="es-EC"/>
                    </a:p>
                  </a:txBody>
                  <a:tcPr/>
                </a:tc>
                <a:tc>
                  <a:txBody>
                    <a:bodyPr/>
                    <a:lstStyle/>
                    <a:p>
                      <a:pPr algn="ctr">
                        <a:lnSpc>
                          <a:spcPct val="150000"/>
                        </a:lnSpc>
                        <a:spcAft>
                          <a:spcPts val="0"/>
                        </a:spcAft>
                      </a:pPr>
                      <a:r>
                        <a:rPr lang="es-ES_tradnl" sz="1200" b="1">
                          <a:latin typeface="Times New Roman"/>
                          <a:ea typeface="Times New Roman"/>
                        </a:rPr>
                        <a:t>$</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r>
              <a:tr h="209550">
                <a:tc>
                  <a:txBody>
                    <a:bodyPr/>
                    <a:lstStyle/>
                    <a:p>
                      <a:pPr algn="ctr">
                        <a:lnSpc>
                          <a:spcPct val="150000"/>
                        </a:lnSpc>
                        <a:spcAft>
                          <a:spcPts val="0"/>
                        </a:spcAft>
                      </a:pPr>
                      <a:r>
                        <a:rPr lang="es-ES_tradnl" sz="1200">
                          <a:latin typeface="Times New Roman"/>
                          <a:ea typeface="Times New Roman"/>
                        </a:rPr>
                        <a:t>Software Operativo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latin typeface="Times New Roman"/>
                          <a:ea typeface="Times New Roman"/>
                        </a:rPr>
                        <a:t>$ 143.000,00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latin typeface="Times New Roman"/>
                          <a:ea typeface="Times New Roman"/>
                        </a:rPr>
                        <a:t>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latin typeface="Times New Roman"/>
                          <a:ea typeface="Times New Roman"/>
                        </a:rPr>
                        <a:t>$ 28.600,00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gridSpan="3">
                  <a:txBody>
                    <a:bodyPr/>
                    <a:lstStyle/>
                    <a:p>
                      <a:pPr algn="ctr">
                        <a:lnSpc>
                          <a:spcPct val="150000"/>
                        </a:lnSpc>
                        <a:spcAft>
                          <a:spcPts val="0"/>
                        </a:spcAft>
                      </a:pPr>
                      <a:r>
                        <a:rPr lang="es-ES_tradnl" sz="1200" b="1">
                          <a:latin typeface="Times New Roman"/>
                          <a:ea typeface="Times New Roman"/>
                        </a:rPr>
                        <a:t>Total Amortización</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_tradnl" sz="1200" b="1" dirty="0">
                          <a:latin typeface="Times New Roman"/>
                          <a:ea typeface="Times New Roman"/>
                        </a:rPr>
                        <a:t>$ 28.600,00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4" name="3 Tabla"/>
          <p:cNvGraphicFramePr>
            <a:graphicFrameLocks noGrp="1"/>
          </p:cNvGraphicFramePr>
          <p:nvPr/>
        </p:nvGraphicFramePr>
        <p:xfrm>
          <a:off x="1331640" y="1628800"/>
          <a:ext cx="6531243" cy="2943200"/>
        </p:xfrm>
        <a:graphic>
          <a:graphicData uri="http://schemas.openxmlformats.org/drawingml/2006/table">
            <a:tbl>
              <a:tblPr/>
              <a:tblGrid>
                <a:gridCol w="1516952"/>
                <a:gridCol w="1002575"/>
                <a:gridCol w="1003283"/>
                <a:gridCol w="1002575"/>
                <a:gridCol w="1003283"/>
                <a:gridCol w="1002575"/>
              </a:tblGrid>
              <a:tr h="294320">
                <a:tc gridSpan="6">
                  <a:txBody>
                    <a:bodyPr/>
                    <a:lstStyle/>
                    <a:p>
                      <a:pPr algn="ctr">
                        <a:lnSpc>
                          <a:spcPct val="150000"/>
                        </a:lnSpc>
                        <a:spcAft>
                          <a:spcPts val="0"/>
                        </a:spcAft>
                      </a:pPr>
                      <a:r>
                        <a:rPr lang="es-EC" sz="1000" b="1">
                          <a:latin typeface="Times New Roman"/>
                          <a:ea typeface="Times New Roman"/>
                        </a:rPr>
                        <a:t>Resumen de gastos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4320">
                <a:tc>
                  <a:txBody>
                    <a:bodyPr/>
                    <a:lstStyle/>
                    <a:p>
                      <a:pPr algn="ctr">
                        <a:lnSpc>
                          <a:spcPct val="150000"/>
                        </a:lnSpc>
                        <a:spcAft>
                          <a:spcPts val="0"/>
                        </a:spcAft>
                      </a:pPr>
                      <a:r>
                        <a:rPr lang="es-EC" sz="1000" b="1">
                          <a:latin typeface="Times New Roman"/>
                          <a:ea typeface="Times New Roman"/>
                        </a:rPr>
                        <a:t>Ítem</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Año 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Año 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Año 3</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Año 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Año 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20">
                <a:tc>
                  <a:txBody>
                    <a:bodyPr/>
                    <a:lstStyle/>
                    <a:p>
                      <a:pPr algn="ctr">
                        <a:lnSpc>
                          <a:spcPct val="150000"/>
                        </a:lnSpc>
                        <a:spcAft>
                          <a:spcPts val="0"/>
                        </a:spcAft>
                      </a:pPr>
                      <a:r>
                        <a:rPr lang="es-EC" sz="1000" b="1">
                          <a:latin typeface="Times New Roman"/>
                          <a:ea typeface="Times New Roman"/>
                        </a:rPr>
                        <a:t>Gastos administrativos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$ 103.518,67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$ 106.584,23</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$ 107.780,50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$ 109.011,46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$ 110.278,11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20">
                <a:tc>
                  <a:txBody>
                    <a:bodyPr/>
                    <a:lstStyle/>
                    <a:p>
                      <a:pPr algn="ctr">
                        <a:lnSpc>
                          <a:spcPct val="150000"/>
                        </a:lnSpc>
                        <a:spcAft>
                          <a:spcPts val="0"/>
                        </a:spcAft>
                      </a:pPr>
                      <a:r>
                        <a:rPr lang="es-EC" sz="1000">
                          <a:latin typeface="Times New Roman"/>
                          <a:ea typeface="Times New Roman"/>
                        </a:rPr>
                        <a:t>Gasto nómina</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$ 28.945,07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$ 31.742,67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$ 32.663,21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$ 33.610,44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$ 34.585,14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8640">
                <a:tc>
                  <a:txBody>
                    <a:bodyPr/>
                    <a:lstStyle/>
                    <a:p>
                      <a:pPr algn="ctr">
                        <a:lnSpc>
                          <a:spcPct val="150000"/>
                        </a:lnSpc>
                        <a:spcAft>
                          <a:spcPts val="0"/>
                        </a:spcAft>
                      </a:pPr>
                      <a:r>
                        <a:rPr lang="es-EC" sz="1000">
                          <a:latin typeface="Times New Roman"/>
                          <a:ea typeface="Times New Roman"/>
                        </a:rPr>
                        <a:t>Gasto suministros y materiales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$ 1.200,00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$ 1.234,80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$ 1.270,61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$ 1.307,46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$ 1.345,37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20">
                <a:tc>
                  <a:txBody>
                    <a:bodyPr/>
                    <a:lstStyle/>
                    <a:p>
                      <a:pPr algn="ctr">
                        <a:lnSpc>
                          <a:spcPct val="150000"/>
                        </a:lnSpc>
                        <a:spcAft>
                          <a:spcPts val="0"/>
                        </a:spcAft>
                      </a:pPr>
                      <a:r>
                        <a:rPr lang="es-EC" sz="1000">
                          <a:latin typeface="Times New Roman"/>
                          <a:ea typeface="Times New Roman"/>
                        </a:rPr>
                        <a:t>Gasto servicios básicos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$ 8.040,00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$ 8.273,16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$ 8.513,08</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$ 8.759,96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Times New Roman"/>
                          <a:ea typeface="Times New Roman"/>
                        </a:rPr>
                        <a:t>$ 9.014,00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20">
                <a:tc>
                  <a:txBody>
                    <a:bodyPr/>
                    <a:lstStyle/>
                    <a:p>
                      <a:pPr algn="ctr">
                        <a:lnSpc>
                          <a:spcPct val="150000"/>
                        </a:lnSpc>
                        <a:spcAft>
                          <a:spcPts val="0"/>
                        </a:spcAft>
                      </a:pPr>
                      <a:r>
                        <a:rPr lang="es-EC" sz="1000" b="1">
                          <a:latin typeface="Times New Roman"/>
                          <a:ea typeface="Times New Roman"/>
                        </a:rPr>
                        <a:t>Gastos Operativos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$ 212.000,00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$ 218.148,00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$ 224.474,29</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$ 230.984,05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$ 237.682,58</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20">
                <a:tc>
                  <a:txBody>
                    <a:bodyPr/>
                    <a:lstStyle/>
                    <a:p>
                      <a:pPr algn="ctr">
                        <a:lnSpc>
                          <a:spcPct val="150000"/>
                        </a:lnSpc>
                        <a:spcAft>
                          <a:spcPts val="0"/>
                        </a:spcAft>
                      </a:pPr>
                      <a:r>
                        <a:rPr lang="es-EC" sz="1000" b="1">
                          <a:latin typeface="Times New Roman"/>
                          <a:ea typeface="Times New Roman"/>
                        </a:rPr>
                        <a:t>Gasto depreciación</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$ 36.733,60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20">
                <a:tc>
                  <a:txBody>
                    <a:bodyPr/>
                    <a:lstStyle/>
                    <a:p>
                      <a:pPr algn="ctr">
                        <a:lnSpc>
                          <a:spcPct val="150000"/>
                        </a:lnSpc>
                        <a:spcAft>
                          <a:spcPts val="0"/>
                        </a:spcAft>
                      </a:pPr>
                      <a:r>
                        <a:rPr lang="es-EC" sz="1000" b="1">
                          <a:latin typeface="Times New Roman"/>
                          <a:ea typeface="Times New Roman"/>
                        </a:rPr>
                        <a:t>Gasto amortización</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$ 28.600,00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$ 28.600,00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$ 28.600,00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Times New Roman"/>
                          <a:ea typeface="Times New Roman"/>
                        </a:rPr>
                        <a:t>$ 28.600,00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latin typeface="Times New Roman"/>
                          <a:ea typeface="Times New Roman"/>
                        </a:rPr>
                        <a:t>$ 28.600,00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1259632" y="5157192"/>
            <a:ext cx="5976664" cy="830997"/>
          </a:xfrm>
          <a:prstGeom prst="rect">
            <a:avLst/>
          </a:prstGeom>
        </p:spPr>
        <p:txBody>
          <a:bodyPr wrap="square">
            <a:spAutoFit/>
          </a:bodyPr>
          <a:lstStyle/>
          <a:p>
            <a:r>
              <a:rPr lang="es-ES_tradnl" sz="1600" dirty="0" smtClean="0"/>
              <a:t>Proyección de gastos del Proyecto Construcción de un Centro de Cómputo Alterno para la Empresa Pública Correos del Ecuador CDE E.P. </a:t>
            </a:r>
            <a:endParaRPr lang="es-EC" sz="1600" dirty="0"/>
          </a:p>
        </p:txBody>
      </p:sp>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4" name="3 Tabla"/>
          <p:cNvGraphicFramePr>
            <a:graphicFrameLocks noGrp="1"/>
          </p:cNvGraphicFramePr>
          <p:nvPr/>
        </p:nvGraphicFramePr>
        <p:xfrm>
          <a:off x="755576" y="1700808"/>
          <a:ext cx="7152455" cy="3424395"/>
        </p:xfrm>
        <a:graphic>
          <a:graphicData uri="http://schemas.openxmlformats.org/drawingml/2006/table">
            <a:tbl>
              <a:tblPr/>
              <a:tblGrid>
                <a:gridCol w="1465410"/>
                <a:gridCol w="938777"/>
                <a:gridCol w="938777"/>
                <a:gridCol w="938777"/>
                <a:gridCol w="937347"/>
                <a:gridCol w="937347"/>
                <a:gridCol w="996020"/>
              </a:tblGrid>
              <a:tr h="559085">
                <a:tc>
                  <a:txBody>
                    <a:bodyPr/>
                    <a:lstStyle/>
                    <a:p>
                      <a:pPr>
                        <a:lnSpc>
                          <a:spcPct val="150000"/>
                        </a:lnSpc>
                        <a:spcAft>
                          <a:spcPts val="0"/>
                        </a:spcAft>
                      </a:pPr>
                      <a:r>
                        <a:rPr lang="es-EC" sz="1050" b="1">
                          <a:latin typeface="Arial"/>
                          <a:ea typeface="Times New Roman"/>
                        </a:rPr>
                        <a:t>FLUJO NORMAL DE COMPRA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b="1">
                          <a:latin typeface="Arial"/>
                          <a:ea typeface="Times New Roman"/>
                        </a:rPr>
                        <a:t>AÑO 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b="1">
                          <a:latin typeface="Arial"/>
                          <a:ea typeface="Times New Roman"/>
                        </a:rPr>
                        <a:t>1ER AÑO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b="1">
                          <a:latin typeface="Arial"/>
                          <a:ea typeface="Times New Roman"/>
                        </a:rPr>
                        <a:t>2DO AÑO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b="1">
                          <a:latin typeface="Arial"/>
                          <a:ea typeface="Times New Roman"/>
                        </a:rPr>
                        <a:t>3ER AÑO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b="1">
                          <a:latin typeface="Arial"/>
                          <a:ea typeface="Times New Roman"/>
                        </a:rPr>
                        <a:t>4TO AÑO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b="1">
                          <a:latin typeface="Arial"/>
                          <a:ea typeface="Times New Roman"/>
                        </a:rPr>
                        <a:t>5TO AÑO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90">
                <a:tc>
                  <a:txBody>
                    <a:bodyPr/>
                    <a:lstStyle/>
                    <a:p>
                      <a:pPr>
                        <a:lnSpc>
                          <a:spcPct val="150000"/>
                        </a:lnSpc>
                        <a:spcAft>
                          <a:spcPts val="0"/>
                        </a:spcAft>
                      </a:pPr>
                      <a:r>
                        <a:rPr lang="es-EC" sz="1050" b="1">
                          <a:latin typeface="Arial"/>
                          <a:ea typeface="Times New Roman"/>
                        </a:rPr>
                        <a:t>(-) EGRESOS</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085">
                <a:tc>
                  <a:txBody>
                    <a:bodyPr/>
                    <a:lstStyle/>
                    <a:p>
                      <a:pPr>
                        <a:lnSpc>
                          <a:spcPct val="150000"/>
                        </a:lnSpc>
                        <a:spcAft>
                          <a:spcPts val="0"/>
                        </a:spcAft>
                      </a:pPr>
                      <a:r>
                        <a:rPr lang="es-EC" sz="1050">
                          <a:latin typeface="Arial"/>
                          <a:ea typeface="Times New Roman"/>
                        </a:rPr>
                        <a:t>Gastos de Administración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-$ 103.518,67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-$ 106.584,23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-$ 107.780,50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-$ 109.011,46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-$ 110.278,11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90">
                <a:tc>
                  <a:txBody>
                    <a:bodyPr/>
                    <a:lstStyle/>
                    <a:p>
                      <a:pPr>
                        <a:lnSpc>
                          <a:spcPct val="150000"/>
                        </a:lnSpc>
                        <a:spcAft>
                          <a:spcPts val="0"/>
                        </a:spcAft>
                      </a:pPr>
                      <a:r>
                        <a:rPr lang="es-EC" sz="1050">
                          <a:latin typeface="Arial"/>
                          <a:ea typeface="Times New Roman"/>
                        </a:rPr>
                        <a:t>Gastos Operativos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-$ 212.000,00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-$ 218.148,00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-$ 224.474,29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-$ 230.984,05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-$ 237.682,58</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90">
                <a:tc>
                  <a:txBody>
                    <a:bodyPr/>
                    <a:lstStyle/>
                    <a:p>
                      <a:pPr>
                        <a:lnSpc>
                          <a:spcPct val="150000"/>
                        </a:lnSpc>
                        <a:spcAft>
                          <a:spcPts val="0"/>
                        </a:spcAft>
                      </a:pPr>
                      <a:r>
                        <a:rPr lang="es-EC" sz="1050" b="1">
                          <a:latin typeface="Arial"/>
                          <a:ea typeface="Times New Roman"/>
                        </a:rPr>
                        <a:t>(=) UTILIDAD NETA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-$ 315.518,67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-$ 324.732,23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-$ 332.254,79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-$ 339.995,50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-$ 347.960,70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90">
                <a:tc>
                  <a:txBody>
                    <a:bodyPr/>
                    <a:lstStyle/>
                    <a:p>
                      <a:pPr>
                        <a:lnSpc>
                          <a:spcPct val="150000"/>
                        </a:lnSpc>
                        <a:spcAft>
                          <a:spcPts val="0"/>
                        </a:spcAft>
                      </a:pPr>
                      <a:r>
                        <a:rPr lang="es-EC" sz="1050">
                          <a:latin typeface="Arial"/>
                          <a:ea typeface="Times New Roman"/>
                        </a:rPr>
                        <a:t>(-) Inversión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-$ 329.559,00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90">
                <a:tc>
                  <a:txBody>
                    <a:bodyPr/>
                    <a:lstStyle/>
                    <a:p>
                      <a:pPr>
                        <a:lnSpc>
                          <a:spcPct val="150000"/>
                        </a:lnSpc>
                        <a:spcAft>
                          <a:spcPts val="0"/>
                        </a:spcAft>
                      </a:pPr>
                      <a:r>
                        <a:rPr lang="es-EC" sz="1050">
                          <a:latin typeface="Arial"/>
                          <a:ea typeface="Times New Roman"/>
                        </a:rPr>
                        <a:t> - Depreciación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$ 36.733,60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$ 36.733,60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$ 36.733,60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$ 36.733,60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$ 36.733,60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90">
                <a:tc>
                  <a:txBody>
                    <a:bodyPr/>
                    <a:lstStyle/>
                    <a:p>
                      <a:pPr>
                        <a:lnSpc>
                          <a:spcPct val="150000"/>
                        </a:lnSpc>
                        <a:spcAft>
                          <a:spcPts val="0"/>
                        </a:spcAft>
                      </a:pPr>
                      <a:r>
                        <a:rPr lang="es-EC" sz="1050">
                          <a:latin typeface="Arial"/>
                          <a:ea typeface="Times New Roman"/>
                        </a:rPr>
                        <a:t> - Amortización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$ 28.600,00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$ 28.600,00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$ 28.600,00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$ 28.600,00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a:latin typeface="Arial"/>
                          <a:ea typeface="Times New Roman"/>
                        </a:rPr>
                        <a:t>$ 28.600,00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085">
                <a:tc>
                  <a:txBody>
                    <a:bodyPr/>
                    <a:lstStyle/>
                    <a:p>
                      <a:pPr>
                        <a:lnSpc>
                          <a:spcPct val="150000"/>
                        </a:lnSpc>
                        <a:spcAft>
                          <a:spcPts val="0"/>
                        </a:spcAft>
                      </a:pPr>
                      <a:r>
                        <a:rPr lang="es-EC" sz="1050" b="1">
                          <a:latin typeface="Arial"/>
                          <a:ea typeface="Times New Roman"/>
                        </a:rPr>
                        <a:t>TOTAL FLUJO FINANCIERO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b="1">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b="1">
                          <a:latin typeface="Arial"/>
                          <a:ea typeface="Times New Roman"/>
                        </a:rPr>
                        <a:t>-$ 250.185,07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b="1">
                          <a:latin typeface="Arial"/>
                          <a:ea typeface="Times New Roman"/>
                        </a:rPr>
                        <a:t>-$ 259.398,63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b="1">
                          <a:latin typeface="Arial"/>
                          <a:ea typeface="Times New Roman"/>
                        </a:rPr>
                        <a:t>-$ 266.921,19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b="1">
                          <a:latin typeface="Arial"/>
                          <a:ea typeface="Times New Roman"/>
                        </a:rPr>
                        <a:t>-$ 274.661,90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050" b="1" dirty="0">
                          <a:latin typeface="Arial"/>
                          <a:ea typeface="Times New Roman"/>
                        </a:rPr>
                        <a:t>-$ 282.627,10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259632" y="5373216"/>
            <a:ext cx="5976664" cy="830997"/>
          </a:xfrm>
          <a:prstGeom prst="rect">
            <a:avLst/>
          </a:prstGeom>
        </p:spPr>
        <p:txBody>
          <a:bodyPr wrap="square">
            <a:spAutoFit/>
          </a:bodyPr>
          <a:lstStyle/>
          <a:p>
            <a:r>
              <a:rPr lang="es-ES_tradnl" sz="1600" dirty="0" smtClean="0"/>
              <a:t>Flujo de Caja de Construcción del centro de Cómputo del Proyecto Construcción de un Centro de Cómputo Alterno para la Empresa Pública Correos del Ecuador CDE E.P. </a:t>
            </a:r>
            <a:endParaRPr lang="es-EC" sz="1600"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4" name="3 Tabla"/>
          <p:cNvGraphicFramePr>
            <a:graphicFrameLocks noGrp="1"/>
          </p:cNvGraphicFramePr>
          <p:nvPr/>
        </p:nvGraphicFramePr>
        <p:xfrm>
          <a:off x="827584" y="1340768"/>
          <a:ext cx="7200800" cy="4248471"/>
        </p:xfrm>
        <a:graphic>
          <a:graphicData uri="http://schemas.openxmlformats.org/drawingml/2006/table">
            <a:tbl>
              <a:tblPr/>
              <a:tblGrid>
                <a:gridCol w="1317974"/>
                <a:gridCol w="1065578"/>
                <a:gridCol w="952752"/>
                <a:gridCol w="952752"/>
                <a:gridCol w="952752"/>
                <a:gridCol w="952752"/>
                <a:gridCol w="1006240"/>
              </a:tblGrid>
              <a:tr h="902330">
                <a:tc>
                  <a:txBody>
                    <a:bodyPr/>
                    <a:lstStyle/>
                    <a:p>
                      <a:pPr>
                        <a:lnSpc>
                          <a:spcPct val="150000"/>
                        </a:lnSpc>
                        <a:spcAft>
                          <a:spcPts val="0"/>
                        </a:spcAft>
                      </a:pPr>
                      <a:r>
                        <a:rPr lang="es-EC" sz="1100" b="1">
                          <a:solidFill>
                            <a:srgbClr val="000000"/>
                          </a:solidFill>
                          <a:latin typeface="Arial"/>
                          <a:ea typeface="Times New Roman"/>
                        </a:rPr>
                        <a:t>FLUJO INCREMENTAL DE COMPRA</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AÑO 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1ER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2DO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3ER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4TO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5TO AÑO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09">
                <a:tc>
                  <a:txBody>
                    <a:bodyPr/>
                    <a:lstStyle/>
                    <a:p>
                      <a:pPr>
                        <a:lnSpc>
                          <a:spcPct val="150000"/>
                        </a:lnSpc>
                        <a:spcAft>
                          <a:spcPts val="0"/>
                        </a:spcAft>
                      </a:pPr>
                      <a:r>
                        <a:rPr lang="es-EC" sz="1100">
                          <a:solidFill>
                            <a:srgbClr val="000000"/>
                          </a:solidFill>
                          <a:latin typeface="Arial"/>
                          <a:ea typeface="Times New Roman"/>
                        </a:rPr>
                        <a:t>Inversión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-$ 329.559,00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54">
                <a:tc>
                  <a:txBody>
                    <a:bodyPr/>
                    <a:lstStyle/>
                    <a:p>
                      <a:pPr>
                        <a:lnSpc>
                          <a:spcPct val="150000"/>
                        </a:lnSpc>
                        <a:spcAft>
                          <a:spcPts val="0"/>
                        </a:spcAft>
                      </a:pPr>
                      <a:r>
                        <a:rPr lang="es-EC" sz="1100">
                          <a:solidFill>
                            <a:srgbClr val="000000"/>
                          </a:solidFill>
                          <a:latin typeface="Arial"/>
                          <a:ea typeface="Times New Roman"/>
                        </a:rPr>
                        <a:t>Ingresos Operativos</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09">
                <a:tc>
                  <a:txBody>
                    <a:bodyPr/>
                    <a:lstStyle/>
                    <a:p>
                      <a:pPr>
                        <a:lnSpc>
                          <a:spcPct val="150000"/>
                        </a:lnSpc>
                        <a:spcAft>
                          <a:spcPts val="0"/>
                        </a:spcAft>
                      </a:pPr>
                      <a:r>
                        <a:rPr lang="es-EC" sz="1100">
                          <a:solidFill>
                            <a:srgbClr val="000000"/>
                          </a:solidFill>
                          <a:latin typeface="Arial"/>
                          <a:ea typeface="Times New Roman"/>
                        </a:rPr>
                        <a:t>Compra</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-$ 315.518,67</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-$ 324.732,23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-$ 332.254,79</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-$ 339.995,50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-$ 347.960,70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330">
                <a:tc>
                  <a:txBody>
                    <a:bodyPr/>
                    <a:lstStyle/>
                    <a:p>
                      <a:pPr>
                        <a:lnSpc>
                          <a:spcPct val="150000"/>
                        </a:lnSpc>
                        <a:spcAft>
                          <a:spcPts val="0"/>
                        </a:spcAft>
                      </a:pPr>
                      <a:r>
                        <a:rPr lang="es-EC" sz="1100">
                          <a:solidFill>
                            <a:srgbClr val="000000"/>
                          </a:solidFill>
                          <a:latin typeface="Arial"/>
                          <a:ea typeface="Times New Roman"/>
                        </a:rPr>
                        <a:t>Beneficio tributario de la depreciación y amortización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$ 15.026,73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$ 15.026,73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$ 15.026,73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$ 15.026,73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$ 15.026,73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330">
                <a:tc>
                  <a:txBody>
                    <a:bodyPr/>
                    <a:lstStyle/>
                    <a:p>
                      <a:pPr>
                        <a:lnSpc>
                          <a:spcPct val="150000"/>
                        </a:lnSpc>
                        <a:spcAft>
                          <a:spcPts val="0"/>
                        </a:spcAft>
                      </a:pPr>
                      <a:r>
                        <a:rPr lang="es-EC" sz="1100">
                          <a:solidFill>
                            <a:srgbClr val="000000"/>
                          </a:solidFill>
                          <a:latin typeface="Arial"/>
                          <a:ea typeface="Times New Roman"/>
                        </a:rPr>
                        <a:t>Ahorros operativos después de impuesto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09">
                <a:tc>
                  <a:txBody>
                    <a:bodyPr/>
                    <a:lstStyle/>
                    <a:p>
                      <a:pPr>
                        <a:lnSpc>
                          <a:spcPct val="150000"/>
                        </a:lnSpc>
                        <a:spcAft>
                          <a:spcPts val="0"/>
                        </a:spcAft>
                      </a:pPr>
                      <a:r>
                        <a:rPr lang="es-EC" sz="1100" b="1">
                          <a:solidFill>
                            <a:srgbClr val="000000"/>
                          </a:solidFill>
                          <a:latin typeface="Arial"/>
                          <a:ea typeface="Times New Roman"/>
                        </a:rPr>
                        <a:t>Total compra</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-$ 329.559,00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-$ 300.491,95</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-$ 309.705,50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-$ 317.228,06</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-$ 324.968,77</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latin typeface="Arial"/>
                          <a:ea typeface="Times New Roman"/>
                        </a:rPr>
                        <a:t>-$ 332.933,97</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259632" y="5733256"/>
            <a:ext cx="5976664" cy="830997"/>
          </a:xfrm>
          <a:prstGeom prst="rect">
            <a:avLst/>
          </a:prstGeom>
        </p:spPr>
        <p:txBody>
          <a:bodyPr wrap="square">
            <a:spAutoFit/>
          </a:bodyPr>
          <a:lstStyle/>
          <a:p>
            <a:r>
              <a:rPr lang="es-ES_tradnl" sz="1600" dirty="0" smtClean="0"/>
              <a:t>Flujo Incremental de Construcción del centro de Cómputo del Proyecto Construcción de un Centro de Cómputo Alterno para la Empresa Pública Correos del Ecuador CDE E.P.</a:t>
            </a:r>
            <a:endParaRPr lang="es-EC" sz="1600" dirty="0"/>
          </a:p>
        </p:txBody>
      </p:sp>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i="1" dirty="0" smtClean="0"/>
              <a:t>4.1. ANALISIS FINANCIERO</a:t>
            </a:r>
            <a:endParaRPr lang="es-EC" sz="3200" dirty="0"/>
          </a:p>
        </p:txBody>
      </p:sp>
      <p:graphicFrame>
        <p:nvGraphicFramePr>
          <p:cNvPr id="4" name="3 Tabla"/>
          <p:cNvGraphicFramePr>
            <a:graphicFrameLocks noGrp="1"/>
          </p:cNvGraphicFramePr>
          <p:nvPr/>
        </p:nvGraphicFramePr>
        <p:xfrm>
          <a:off x="971600" y="1412776"/>
          <a:ext cx="7056785" cy="4122814"/>
        </p:xfrm>
        <a:graphic>
          <a:graphicData uri="http://schemas.openxmlformats.org/drawingml/2006/table">
            <a:tbl>
              <a:tblPr/>
              <a:tblGrid>
                <a:gridCol w="1304025"/>
                <a:gridCol w="638369"/>
                <a:gridCol w="1002206"/>
                <a:gridCol w="942668"/>
                <a:gridCol w="942668"/>
                <a:gridCol w="1055128"/>
                <a:gridCol w="1171721"/>
              </a:tblGrid>
              <a:tr h="773390">
                <a:tc>
                  <a:txBody>
                    <a:bodyPr/>
                    <a:lstStyle/>
                    <a:p>
                      <a:pPr>
                        <a:lnSpc>
                          <a:spcPct val="150000"/>
                        </a:lnSpc>
                        <a:spcAft>
                          <a:spcPts val="0"/>
                        </a:spcAft>
                      </a:pPr>
                      <a:r>
                        <a:rPr lang="es-EC" sz="1100" b="1" dirty="0">
                          <a:solidFill>
                            <a:srgbClr val="000000"/>
                          </a:solidFill>
                          <a:latin typeface="Arial"/>
                          <a:ea typeface="Times New Roman"/>
                        </a:rPr>
                        <a:t>FLUJO INCREMENTAL DE ARRIENDO</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AÑO 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1ER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2DO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3ER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4TO AÑO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b="1">
                          <a:solidFill>
                            <a:srgbClr val="000000"/>
                          </a:solidFill>
                          <a:latin typeface="Arial"/>
                          <a:ea typeface="Times New Roman"/>
                        </a:rPr>
                        <a:t>5TO AÑO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38">
                <a:tc>
                  <a:txBody>
                    <a:bodyPr/>
                    <a:lstStyle/>
                    <a:p>
                      <a:pPr>
                        <a:lnSpc>
                          <a:spcPct val="150000"/>
                        </a:lnSpc>
                        <a:spcAft>
                          <a:spcPts val="0"/>
                        </a:spcAft>
                      </a:pPr>
                      <a:r>
                        <a:rPr lang="es-EC" sz="1100">
                          <a:solidFill>
                            <a:srgbClr val="000000"/>
                          </a:solidFill>
                          <a:latin typeface="Arial"/>
                          <a:ea typeface="Times New Roman"/>
                        </a:rPr>
                        <a:t>Inversión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593">
                <a:tc>
                  <a:txBody>
                    <a:bodyPr/>
                    <a:lstStyle/>
                    <a:p>
                      <a:pPr>
                        <a:lnSpc>
                          <a:spcPct val="150000"/>
                        </a:lnSpc>
                        <a:spcAft>
                          <a:spcPts val="0"/>
                        </a:spcAft>
                      </a:pPr>
                      <a:r>
                        <a:rPr lang="es-EC" sz="1100">
                          <a:solidFill>
                            <a:srgbClr val="000000"/>
                          </a:solidFill>
                          <a:latin typeface="Arial"/>
                          <a:ea typeface="Times New Roman"/>
                        </a:rPr>
                        <a:t>Ingresos Operativos</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38">
                <a:tc>
                  <a:txBody>
                    <a:bodyPr/>
                    <a:lstStyle/>
                    <a:p>
                      <a:pPr>
                        <a:lnSpc>
                          <a:spcPct val="150000"/>
                        </a:lnSpc>
                        <a:spcAft>
                          <a:spcPts val="0"/>
                        </a:spcAft>
                      </a:pPr>
                      <a:r>
                        <a:rPr lang="es-EC" sz="1100">
                          <a:solidFill>
                            <a:srgbClr val="000000"/>
                          </a:solidFill>
                          <a:latin typeface="Arial"/>
                          <a:ea typeface="Times New Roman"/>
                        </a:rPr>
                        <a:t>Arrendamiento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latin typeface="Arial"/>
                          <a:ea typeface="Times New Roman"/>
                        </a:rPr>
                        <a:t>-$ 350.000,00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latin typeface="Arial"/>
                          <a:ea typeface="Times New Roman"/>
                        </a:rPr>
                        <a:t>-$ 360.150,00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latin typeface="Arial"/>
                          <a:ea typeface="Times New Roman"/>
                        </a:rPr>
                        <a:t>-$ 370.594,35</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latin typeface="Arial"/>
                          <a:ea typeface="Times New Roman"/>
                        </a:rPr>
                        <a:t>-$ 381.341,59</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latin typeface="Arial"/>
                          <a:ea typeface="Times New Roman"/>
                        </a:rPr>
                        <a:t>-$ 392.400,49</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390">
                <a:tc>
                  <a:txBody>
                    <a:bodyPr/>
                    <a:lstStyle/>
                    <a:p>
                      <a:pPr>
                        <a:lnSpc>
                          <a:spcPct val="150000"/>
                        </a:lnSpc>
                        <a:spcAft>
                          <a:spcPts val="0"/>
                        </a:spcAft>
                      </a:pPr>
                      <a:r>
                        <a:rPr lang="es-EC" sz="1100">
                          <a:solidFill>
                            <a:srgbClr val="000000"/>
                          </a:solidFill>
                          <a:latin typeface="Arial"/>
                          <a:ea typeface="Times New Roman"/>
                        </a:rPr>
                        <a:t>Beneficio tributario de los pagos de arrendamiento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$ 80.500,00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$ 82.834,50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$ 85.236,70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$ 87.708,56</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$ 90.252,11</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390">
                <a:tc>
                  <a:txBody>
                    <a:bodyPr/>
                    <a:lstStyle/>
                    <a:p>
                      <a:pPr>
                        <a:lnSpc>
                          <a:spcPct val="150000"/>
                        </a:lnSpc>
                        <a:spcAft>
                          <a:spcPts val="0"/>
                        </a:spcAft>
                      </a:pPr>
                      <a:r>
                        <a:rPr lang="es-EC" sz="1100">
                          <a:solidFill>
                            <a:srgbClr val="000000"/>
                          </a:solidFill>
                          <a:latin typeface="Arial"/>
                          <a:ea typeface="Times New Roman"/>
                        </a:rPr>
                        <a:t>Ahorros operativos después de impuestos</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rPr>
                        <a:t> </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593">
                <a:tc>
                  <a:txBody>
                    <a:bodyPr/>
                    <a:lstStyle/>
                    <a:p>
                      <a:pPr>
                        <a:lnSpc>
                          <a:spcPct val="150000"/>
                        </a:lnSpc>
                        <a:spcAft>
                          <a:spcPts val="0"/>
                        </a:spcAft>
                      </a:pPr>
                      <a:r>
                        <a:rPr lang="es-EC" sz="1100">
                          <a:solidFill>
                            <a:srgbClr val="000000"/>
                          </a:solidFill>
                          <a:latin typeface="Arial"/>
                          <a:ea typeface="Times New Roman"/>
                        </a:rPr>
                        <a:t>Total arrendamiento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$ 0,00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-$ 269.500,00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latin typeface="Arial"/>
                          <a:ea typeface="Times New Roman"/>
                        </a:rPr>
                        <a:t>-$ 277.315,50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-$ 285.357,65</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latin typeface="Arial"/>
                          <a:ea typeface="Times New Roman"/>
                        </a:rPr>
                        <a:t>-$ 293.633,02</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latin typeface="Arial"/>
                          <a:ea typeface="Times New Roman"/>
                        </a:rPr>
                        <a:t>-$ 302.148,38</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259632" y="5733256"/>
            <a:ext cx="5976664" cy="584775"/>
          </a:xfrm>
          <a:prstGeom prst="rect">
            <a:avLst/>
          </a:prstGeom>
        </p:spPr>
        <p:txBody>
          <a:bodyPr wrap="square">
            <a:spAutoFit/>
          </a:bodyPr>
          <a:lstStyle/>
          <a:p>
            <a:r>
              <a:rPr lang="es-ES_tradnl" sz="1600" dirty="0" smtClean="0"/>
              <a:t>Flujo Incremental de Contratación de servicios de clouding para la Empresa Pública Correos del Ecuador CDE E.P. </a:t>
            </a:r>
            <a:endParaRPr lang="es-EC" sz="1600" dirty="0"/>
          </a:p>
        </p:txBody>
      </p:sp>
      <p:sp>
        <p:nvSpPr>
          <p:cNvPr id="6" name="5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i="1" dirty="0" smtClean="0"/>
              <a:t>4.1. ANALISIS FINANCIERO</a:t>
            </a:r>
            <a:endParaRPr lang="es-EC" sz="2800" dirty="0"/>
          </a:p>
        </p:txBody>
      </p:sp>
      <p:graphicFrame>
        <p:nvGraphicFramePr>
          <p:cNvPr id="4" name="3 Tabla"/>
          <p:cNvGraphicFramePr>
            <a:graphicFrameLocks noGrp="1"/>
          </p:cNvGraphicFramePr>
          <p:nvPr/>
        </p:nvGraphicFramePr>
        <p:xfrm>
          <a:off x="1259633" y="1700809"/>
          <a:ext cx="3384374" cy="2880315"/>
        </p:xfrm>
        <a:graphic>
          <a:graphicData uri="http://schemas.openxmlformats.org/drawingml/2006/table">
            <a:tbl>
              <a:tblPr/>
              <a:tblGrid>
                <a:gridCol w="1013963"/>
                <a:gridCol w="1242286"/>
                <a:gridCol w="1128125"/>
              </a:tblGrid>
              <a:tr h="320035">
                <a:tc rowSpan="2">
                  <a:txBody>
                    <a:bodyPr/>
                    <a:lstStyle/>
                    <a:p>
                      <a:pPr algn="ctr">
                        <a:lnSpc>
                          <a:spcPct val="150000"/>
                        </a:lnSpc>
                        <a:spcAft>
                          <a:spcPts val="0"/>
                        </a:spcAft>
                      </a:pPr>
                      <a:r>
                        <a:rPr lang="es-EC" sz="1200" b="1" dirty="0">
                          <a:solidFill>
                            <a:srgbClr val="000000"/>
                          </a:solidFill>
                          <a:latin typeface="Times New Roman"/>
                          <a:ea typeface="Times New Roman"/>
                        </a:rPr>
                        <a:t>Años</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200" b="1">
                          <a:solidFill>
                            <a:srgbClr val="000000"/>
                          </a:solidFill>
                          <a:latin typeface="Times New Roman"/>
                          <a:ea typeface="Times New Roman"/>
                        </a:rPr>
                        <a:t>F.F.N</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latin typeface="Times New Roman"/>
                          <a:ea typeface="Times New Roman"/>
                        </a:rPr>
                        <a:t>VAN</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b="1" dirty="0">
                          <a:solidFill>
                            <a:srgbClr val="000000"/>
                          </a:solidFill>
                          <a:latin typeface="Times New Roman"/>
                          <a:ea typeface="Times New Roman"/>
                        </a:rPr>
                        <a:t>17%</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lgn="ctr">
                        <a:lnSpc>
                          <a:spcPct val="150000"/>
                        </a:lnSpc>
                        <a:spcAft>
                          <a:spcPts val="0"/>
                        </a:spcAft>
                      </a:pPr>
                      <a:r>
                        <a:rPr lang="es-EC" sz="1200">
                          <a:solidFill>
                            <a:srgbClr val="000000"/>
                          </a:solidFill>
                          <a:latin typeface="Times New Roman"/>
                          <a:ea typeface="Times New Roman"/>
                        </a:rPr>
                        <a:t>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-329559,00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-329559,00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lgn="ctr">
                        <a:lnSpc>
                          <a:spcPct val="150000"/>
                        </a:lnSpc>
                        <a:spcAft>
                          <a:spcPts val="0"/>
                        </a:spcAft>
                      </a:pPr>
                      <a:r>
                        <a:rPr lang="es-EC" sz="1200">
                          <a:solidFill>
                            <a:srgbClr val="000000"/>
                          </a:solidFill>
                          <a:latin typeface="Times New Roman"/>
                          <a:ea typeface="Times New Roman"/>
                        </a:rPr>
                        <a:t>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-300491,95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-256589,49</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lgn="ctr">
                        <a:lnSpc>
                          <a:spcPct val="150000"/>
                        </a:lnSpc>
                        <a:spcAft>
                          <a:spcPts val="0"/>
                        </a:spcAft>
                      </a:pPr>
                      <a:r>
                        <a:rPr lang="es-EC" sz="1200">
                          <a:solidFill>
                            <a:srgbClr val="000000"/>
                          </a:solidFill>
                          <a:latin typeface="Times New Roman"/>
                          <a:ea typeface="Times New Roman"/>
                        </a:rPr>
                        <a:t>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-309705,50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-225819,25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lgn="ctr">
                        <a:lnSpc>
                          <a:spcPct val="150000"/>
                        </a:lnSpc>
                        <a:spcAft>
                          <a:spcPts val="0"/>
                        </a:spcAft>
                      </a:pPr>
                      <a:r>
                        <a:rPr lang="es-EC" sz="1200">
                          <a:solidFill>
                            <a:srgbClr val="000000"/>
                          </a:solidFill>
                          <a:latin typeface="Times New Roman"/>
                          <a:ea typeface="Times New Roman"/>
                        </a:rPr>
                        <a:t>3</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-317228,06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-197510,26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lgn="ctr">
                        <a:lnSpc>
                          <a:spcPct val="150000"/>
                        </a:lnSpc>
                        <a:spcAft>
                          <a:spcPts val="0"/>
                        </a:spcAft>
                      </a:pPr>
                      <a:r>
                        <a:rPr lang="es-EC" sz="1200">
                          <a:solidFill>
                            <a:srgbClr val="000000"/>
                          </a:solidFill>
                          <a:latin typeface="Times New Roman"/>
                          <a:ea typeface="Times New Roman"/>
                        </a:rPr>
                        <a:t>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-324968,77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-172768,96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lgn="ctr">
                        <a:lnSpc>
                          <a:spcPct val="150000"/>
                        </a:lnSpc>
                        <a:spcAft>
                          <a:spcPts val="0"/>
                        </a:spcAft>
                      </a:pPr>
                      <a:r>
                        <a:rPr lang="es-EC" sz="1200">
                          <a:solidFill>
                            <a:srgbClr val="000000"/>
                          </a:solidFill>
                          <a:latin typeface="Times New Roman"/>
                          <a:ea typeface="Times New Roman"/>
                        </a:rPr>
                        <a:t>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-332933,97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-151143,06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endParaRPr lang="es-EC" sz="1000">
                        <a:latin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latin typeface="Times New Roman"/>
                          <a:ea typeface="Times New Roman"/>
                        </a:rPr>
                        <a:t>Total</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latin typeface="Times New Roman"/>
                          <a:ea typeface="Times New Roman"/>
                        </a:rPr>
                        <a:t>-  1.333.390,00</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860033" y="1700808"/>
          <a:ext cx="3672407" cy="2880324"/>
        </p:xfrm>
        <a:graphic>
          <a:graphicData uri="http://schemas.openxmlformats.org/drawingml/2006/table">
            <a:tbl>
              <a:tblPr/>
              <a:tblGrid>
                <a:gridCol w="1100293"/>
                <a:gridCol w="1471821"/>
                <a:gridCol w="1100293"/>
              </a:tblGrid>
              <a:tr h="320036">
                <a:tc rowSpan="2">
                  <a:txBody>
                    <a:bodyPr/>
                    <a:lstStyle/>
                    <a:p>
                      <a:pPr algn="ctr">
                        <a:lnSpc>
                          <a:spcPct val="150000"/>
                        </a:lnSpc>
                        <a:spcAft>
                          <a:spcPts val="0"/>
                        </a:spcAft>
                      </a:pPr>
                      <a:r>
                        <a:rPr lang="es-EC" sz="1200" b="1" dirty="0">
                          <a:solidFill>
                            <a:srgbClr val="000000"/>
                          </a:solidFill>
                          <a:latin typeface="Times New Roman"/>
                          <a:ea typeface="Times New Roman"/>
                        </a:rPr>
                        <a:t>Años</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200" b="1" dirty="0">
                          <a:solidFill>
                            <a:srgbClr val="000000"/>
                          </a:solidFill>
                          <a:latin typeface="Times New Roman"/>
                          <a:ea typeface="Times New Roman"/>
                        </a:rPr>
                        <a:t>F.F.N</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latin typeface="Times New Roman"/>
                          <a:ea typeface="Times New Roman"/>
                        </a:rPr>
                        <a:t>VAN</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b="1">
                          <a:solidFill>
                            <a:srgbClr val="000000"/>
                          </a:solidFill>
                          <a:latin typeface="Times New Roman"/>
                          <a:ea typeface="Times New Roman"/>
                        </a:rPr>
                        <a:t>17%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ctr">
                        <a:lnSpc>
                          <a:spcPct val="150000"/>
                        </a:lnSpc>
                        <a:spcAft>
                          <a:spcPts val="0"/>
                        </a:spcAft>
                      </a:pPr>
                      <a:r>
                        <a:rPr lang="es-EC" sz="1200">
                          <a:solidFill>
                            <a:srgbClr val="000000"/>
                          </a:solidFill>
                          <a:latin typeface="Times New Roman"/>
                          <a:ea typeface="Times New Roman"/>
                        </a:rPr>
                        <a:t>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Times New Roman"/>
                        </a:rPr>
                        <a:t>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ctr">
                        <a:lnSpc>
                          <a:spcPct val="150000"/>
                        </a:lnSpc>
                        <a:spcAft>
                          <a:spcPts val="0"/>
                        </a:spcAft>
                      </a:pPr>
                      <a:r>
                        <a:rPr lang="es-EC" sz="1200" dirty="0">
                          <a:solidFill>
                            <a:srgbClr val="000000"/>
                          </a:solidFill>
                          <a:latin typeface="Times New Roman"/>
                          <a:ea typeface="Times New Roman"/>
                        </a:rPr>
                        <a:t>1</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-269500,00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-230125,52</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ctr">
                        <a:lnSpc>
                          <a:spcPct val="150000"/>
                        </a:lnSpc>
                        <a:spcAft>
                          <a:spcPts val="0"/>
                        </a:spcAft>
                      </a:pPr>
                      <a:r>
                        <a:rPr lang="es-EC" sz="1200">
                          <a:solidFill>
                            <a:srgbClr val="000000"/>
                          </a:solidFill>
                          <a:latin typeface="Times New Roman"/>
                          <a:ea typeface="Times New Roman"/>
                        </a:rPr>
                        <a:t>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-277315,50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-202202,34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ctr">
                        <a:lnSpc>
                          <a:spcPct val="150000"/>
                        </a:lnSpc>
                        <a:spcAft>
                          <a:spcPts val="0"/>
                        </a:spcAft>
                      </a:pPr>
                      <a:r>
                        <a:rPr lang="es-EC" sz="1200">
                          <a:solidFill>
                            <a:srgbClr val="000000"/>
                          </a:solidFill>
                          <a:latin typeface="Times New Roman"/>
                          <a:ea typeface="Times New Roman"/>
                        </a:rPr>
                        <a:t>3</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-285357,64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-177667,33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ctr">
                        <a:lnSpc>
                          <a:spcPct val="150000"/>
                        </a:lnSpc>
                        <a:spcAft>
                          <a:spcPts val="0"/>
                        </a:spcAft>
                      </a:pPr>
                      <a:r>
                        <a:rPr lang="es-EC" sz="1200">
                          <a:solidFill>
                            <a:srgbClr val="000000"/>
                          </a:solidFill>
                          <a:latin typeface="Times New Roman"/>
                          <a:ea typeface="Times New Roman"/>
                        </a:rPr>
                        <a:t>4</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-293633,02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-156109,37</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ctr">
                        <a:lnSpc>
                          <a:spcPct val="150000"/>
                        </a:lnSpc>
                        <a:spcAft>
                          <a:spcPts val="0"/>
                        </a:spcAft>
                      </a:pPr>
                      <a:r>
                        <a:rPr lang="es-EC" sz="1200">
                          <a:solidFill>
                            <a:srgbClr val="000000"/>
                          </a:solidFill>
                          <a:latin typeface="Times New Roman"/>
                          <a:ea typeface="Times New Roman"/>
                        </a:rPr>
                        <a:t>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-302148,37</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latin typeface="Times New Roman"/>
                          <a:ea typeface="Times New Roman"/>
                        </a:rPr>
                        <a:t>-137167,23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endParaRPr lang="es-EC" sz="1000">
                        <a:latin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latin typeface="Times New Roman"/>
                          <a:ea typeface="Times New Roman"/>
                        </a:rPr>
                        <a:t>Total</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latin typeface="Times New Roman"/>
                          <a:ea typeface="Times New Roman"/>
                        </a:rPr>
                        <a:t>-903.271,79</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2123728" y="5661248"/>
            <a:ext cx="5184576" cy="923330"/>
          </a:xfrm>
          <a:prstGeom prst="rect">
            <a:avLst/>
          </a:prstGeom>
        </p:spPr>
        <p:txBody>
          <a:bodyPr wrap="square">
            <a:spAutoFit/>
          </a:bodyPr>
          <a:lstStyle/>
          <a:p>
            <a:r>
              <a:rPr lang="es-ES_tradnl" i="1" dirty="0" smtClean="0"/>
              <a:t>* Cálculo de VAN solución tecnológica </a:t>
            </a:r>
            <a:r>
              <a:rPr lang="es-ES_tradnl" dirty="0" smtClean="0"/>
              <a:t>para la Empresa Pública Correos del Ecuador CDE E.P.  TMAR=17%</a:t>
            </a:r>
            <a:endParaRPr lang="es-EC" dirty="0"/>
          </a:p>
        </p:txBody>
      </p:sp>
      <p:sp>
        <p:nvSpPr>
          <p:cNvPr id="10" name="9 CuadroTexto"/>
          <p:cNvSpPr txBox="1"/>
          <p:nvPr/>
        </p:nvSpPr>
        <p:spPr>
          <a:xfrm>
            <a:off x="1403648" y="1196752"/>
            <a:ext cx="2160240" cy="369332"/>
          </a:xfrm>
          <a:prstGeom prst="rect">
            <a:avLst/>
          </a:prstGeom>
          <a:noFill/>
        </p:spPr>
        <p:txBody>
          <a:bodyPr wrap="square" rtlCol="0">
            <a:spAutoFit/>
          </a:bodyPr>
          <a:lstStyle/>
          <a:p>
            <a:r>
              <a:rPr lang="es-EC" dirty="0" smtClean="0"/>
              <a:t>Construcción</a:t>
            </a:r>
            <a:endParaRPr lang="es-EC" dirty="0"/>
          </a:p>
        </p:txBody>
      </p:sp>
      <p:sp>
        <p:nvSpPr>
          <p:cNvPr id="11" name="10 CuadroTexto"/>
          <p:cNvSpPr txBox="1"/>
          <p:nvPr/>
        </p:nvSpPr>
        <p:spPr>
          <a:xfrm>
            <a:off x="5436096" y="1196752"/>
            <a:ext cx="2160240" cy="369332"/>
          </a:xfrm>
          <a:prstGeom prst="rect">
            <a:avLst/>
          </a:prstGeom>
          <a:noFill/>
        </p:spPr>
        <p:txBody>
          <a:bodyPr wrap="square" rtlCol="0">
            <a:spAutoFit/>
          </a:bodyPr>
          <a:lstStyle/>
          <a:p>
            <a:r>
              <a:rPr lang="es-EC" dirty="0" smtClean="0"/>
              <a:t>Servicio Clouding</a:t>
            </a:r>
            <a:endParaRPr lang="es-EC" dirty="0"/>
          </a:p>
        </p:txBody>
      </p:sp>
      <p:sp>
        <p:nvSpPr>
          <p:cNvPr id="12" name="11 Flecha derecha"/>
          <p:cNvSpPr/>
          <p:nvPr/>
        </p:nvSpPr>
        <p:spPr>
          <a:xfrm>
            <a:off x="3707904" y="5013176"/>
            <a:ext cx="194421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a:bodyPr>
          <a:lstStyle/>
          <a:p>
            <a:pPr lvl="1" algn="ctr" rtl="0">
              <a:spcBef>
                <a:spcPct val="0"/>
              </a:spcBef>
            </a:pPr>
            <a:r>
              <a:rPr lang="es-ES" i="1" dirty="0" smtClean="0"/>
              <a:t>DESCRIPCIÓN DE LA TECNOLOGÍA ACTUAL Y LEVANTAMIENTO DE DIAGRAMAS DE RED.</a:t>
            </a:r>
            <a:r>
              <a:rPr lang="es-EC" sz="2400" dirty="0" smtClean="0"/>
              <a:t/>
            </a:r>
            <a:br>
              <a:rPr lang="es-EC" sz="2400" dirty="0" smtClean="0"/>
            </a:br>
            <a:endParaRPr lang="es-EC" dirty="0"/>
          </a:p>
        </p:txBody>
      </p:sp>
      <p:sp>
        <p:nvSpPr>
          <p:cNvPr id="3" name="2 Marcador de contenido"/>
          <p:cNvSpPr>
            <a:spLocks noGrp="1"/>
          </p:cNvSpPr>
          <p:nvPr>
            <p:ph idx="1"/>
          </p:nvPr>
        </p:nvSpPr>
        <p:spPr>
          <a:xfrm>
            <a:off x="467544" y="1340769"/>
            <a:ext cx="8229600" cy="504056"/>
          </a:xfrm>
        </p:spPr>
        <p:txBody>
          <a:bodyPr>
            <a:normAutofit/>
          </a:bodyPr>
          <a:lstStyle/>
          <a:p>
            <a:pPr marL="342900" lvl="2" indent="-342900"/>
            <a:r>
              <a:rPr lang="es-EC" sz="1800" i="1" dirty="0"/>
              <a:t>Conectividad WAN </a:t>
            </a:r>
            <a:r>
              <a:rPr lang="es-EC" sz="1800" i="1" dirty="0" smtClean="0"/>
              <a:t>– DATOS: 74 enlaces de comunicaciones</a:t>
            </a:r>
            <a:endParaRPr lang="es-EC" sz="1800" b="1" i="1" dirty="0"/>
          </a:p>
          <a:p>
            <a:endParaRPr lang="es-EC" sz="2800" dirty="0"/>
          </a:p>
        </p:txBody>
      </p:sp>
      <p:sp>
        <p:nvSpPr>
          <p:cNvPr id="215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506" name="Object 2"/>
          <p:cNvGraphicFramePr>
            <a:graphicFrameLocks noChangeAspect="1"/>
          </p:cNvGraphicFramePr>
          <p:nvPr/>
        </p:nvGraphicFramePr>
        <p:xfrm>
          <a:off x="1475656" y="1771375"/>
          <a:ext cx="6264696" cy="5086625"/>
        </p:xfrm>
        <a:graphic>
          <a:graphicData uri="http://schemas.openxmlformats.org/presentationml/2006/ole">
            <mc:AlternateContent xmlns:mc="http://schemas.openxmlformats.org/markup-compatibility/2006">
              <mc:Choice xmlns:v="urn:schemas-microsoft-com:vml" Requires="v">
                <p:oleObj spid="_x0000_s21517" name="Visio" r:id="rId3" imgW="9766731" imgH="7875042" progId="Visio.Drawing.11">
                  <p:embed/>
                </p:oleObj>
              </mc:Choice>
              <mc:Fallback>
                <p:oleObj name="Visio" r:id="rId3" imgW="9766731" imgH="7875042"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71375"/>
                        <a:ext cx="6264696" cy="508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CuadroTexto"/>
          <p:cNvSpPr txBox="1"/>
          <p:nvPr/>
        </p:nvSpPr>
        <p:spPr>
          <a:xfrm>
            <a:off x="5004048" y="6021288"/>
            <a:ext cx="3960440" cy="646331"/>
          </a:xfrm>
          <a:prstGeom prst="rect">
            <a:avLst/>
          </a:prstGeom>
          <a:noFill/>
        </p:spPr>
        <p:txBody>
          <a:bodyPr wrap="square" rtlCol="0">
            <a:spAutoFit/>
          </a:bodyPr>
          <a:lstStyle/>
          <a:p>
            <a:r>
              <a:rPr lang="es-EC" sz="1200" dirty="0" smtClean="0"/>
              <a:t>Fuente: Levantamiento equipamiento CDE - julio de 2012. Autor. Tecnologías ADSL cobre, fibra , radio WIMAX, </a:t>
            </a:r>
            <a:r>
              <a:rPr lang="es-EC" sz="1200" dirty="0" err="1" smtClean="0"/>
              <a:t>satelital.Autor</a:t>
            </a:r>
            <a:endParaRPr lang="es-EC" sz="1200" dirty="0"/>
          </a:p>
        </p:txBody>
      </p:sp>
      <p:sp>
        <p:nvSpPr>
          <p:cNvPr id="8" name="7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i="1" dirty="0" smtClean="0"/>
              <a:t>4.1. ANALISIS FINANCIERO</a:t>
            </a:r>
            <a:endParaRPr lang="es-EC" sz="3200" dirty="0"/>
          </a:p>
        </p:txBody>
      </p:sp>
      <p:pic>
        <p:nvPicPr>
          <p:cNvPr id="4" name="3 Imagen" descr="http://1.bp.blogspot.com/-dGuh3iL9ltg/TbxIERRzfPI/AAAAAAAAAPI/mg4XmIajSYI/s400/Ayuda+Excel+2010+-+Proyecciones+lineal+exponencial+logaritmicas+3.JPG"/>
          <p:cNvPicPr/>
          <p:nvPr/>
        </p:nvPicPr>
        <p:blipFill>
          <a:blip r:embed="rId2" cstate="print"/>
          <a:srcRect t="2941"/>
          <a:stretch>
            <a:fillRect/>
          </a:stretch>
        </p:blipFill>
        <p:spPr bwMode="auto">
          <a:xfrm>
            <a:off x="611560" y="1628800"/>
            <a:ext cx="3804861" cy="2105247"/>
          </a:xfrm>
          <a:prstGeom prst="rect">
            <a:avLst/>
          </a:prstGeom>
          <a:noFill/>
          <a:ln w="9525">
            <a:noFill/>
            <a:miter lim="800000"/>
            <a:headEnd/>
            <a:tailEnd/>
          </a:ln>
        </p:spPr>
      </p:pic>
      <p:pic>
        <p:nvPicPr>
          <p:cNvPr id="5" name="4 Marcador de contenido" descr="http://3.bp.blogspot.com/-wuAFXhqxyPA/TbxJ6UJ5j8I/AAAAAAAAAPY/F9uzlYk-fM4/s320/Ayuda+Excel+2010+-+Proyecciones+lineal+exponencial+logaritmicas+5.JPG"/>
          <p:cNvPicPr>
            <a:picLocks noGrp="1"/>
          </p:cNvPicPr>
          <p:nvPr>
            <p:ph idx="1"/>
          </p:nvPr>
        </p:nvPicPr>
        <p:blipFill>
          <a:blip r:embed="rId3" cstate="print"/>
          <a:srcRect/>
          <a:stretch>
            <a:fillRect/>
          </a:stretch>
        </p:blipFill>
        <p:spPr bwMode="auto">
          <a:xfrm>
            <a:off x="4788024" y="1628800"/>
            <a:ext cx="3048000" cy="3019425"/>
          </a:xfrm>
          <a:prstGeom prst="rect">
            <a:avLst/>
          </a:prstGeom>
          <a:noFill/>
          <a:ln w="9525">
            <a:noFill/>
            <a:miter lim="800000"/>
            <a:headEnd/>
            <a:tailEnd/>
          </a:ln>
        </p:spPr>
      </p:pic>
      <p:sp>
        <p:nvSpPr>
          <p:cNvPr id="6" name="5 Rectángulo"/>
          <p:cNvSpPr/>
          <p:nvPr/>
        </p:nvSpPr>
        <p:spPr>
          <a:xfrm>
            <a:off x="2267744" y="5013176"/>
            <a:ext cx="4572000" cy="646331"/>
          </a:xfrm>
          <a:prstGeom prst="rect">
            <a:avLst/>
          </a:prstGeom>
        </p:spPr>
        <p:txBody>
          <a:bodyPr>
            <a:spAutoFit/>
          </a:bodyPr>
          <a:lstStyle/>
          <a:p>
            <a:r>
              <a:rPr lang="es-ES_tradnl" i="1" dirty="0" smtClean="0"/>
              <a:t>Proyecciones Polinómicas, Logarítmicas, Lineales – Microsoft Excel.</a:t>
            </a:r>
            <a:endParaRPr lang="es-EC"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pPr algn="l"/>
            <a:r>
              <a:rPr lang="es-EC" sz="2400" b="1" i="1" dirty="0" smtClean="0"/>
              <a:t>4.1. ANALISIS FINANCIERO</a:t>
            </a:r>
            <a:endParaRPr lang="es-EC" sz="2400" dirty="0"/>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Gráfico"/>
          <p:cNvGraphicFramePr/>
          <p:nvPr/>
        </p:nvGraphicFramePr>
        <p:xfrm>
          <a:off x="683568" y="1268760"/>
          <a:ext cx="5184576"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nvGraphicFramePr>
        <p:xfrm>
          <a:off x="3707904" y="386104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2771800" y="908720"/>
            <a:ext cx="1512168" cy="369332"/>
          </a:xfrm>
          <a:prstGeom prst="rect">
            <a:avLst/>
          </a:prstGeom>
          <a:noFill/>
        </p:spPr>
        <p:txBody>
          <a:bodyPr wrap="square" rtlCol="0">
            <a:spAutoFit/>
          </a:bodyPr>
          <a:lstStyle/>
          <a:p>
            <a:r>
              <a:rPr lang="es-EC" b="1" dirty="0" smtClean="0"/>
              <a:t>INGRESOS</a:t>
            </a:r>
            <a:endParaRPr lang="es-EC" b="1" dirty="0"/>
          </a:p>
        </p:txBody>
      </p:sp>
      <p:sp>
        <p:nvSpPr>
          <p:cNvPr id="9" name="8 CuadroTexto"/>
          <p:cNvSpPr txBox="1"/>
          <p:nvPr/>
        </p:nvSpPr>
        <p:spPr>
          <a:xfrm>
            <a:off x="5940152" y="3429000"/>
            <a:ext cx="1512168" cy="369332"/>
          </a:xfrm>
          <a:prstGeom prst="rect">
            <a:avLst/>
          </a:prstGeom>
          <a:noFill/>
        </p:spPr>
        <p:txBody>
          <a:bodyPr wrap="square" rtlCol="0">
            <a:spAutoFit/>
          </a:bodyPr>
          <a:lstStyle/>
          <a:p>
            <a:r>
              <a:rPr lang="es-EC" b="1" dirty="0" smtClean="0"/>
              <a:t>GASTOS</a:t>
            </a:r>
            <a:endParaRPr lang="es-EC"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971600" y="1412776"/>
          <a:ext cx="7560214" cy="3960440"/>
        </p:xfrm>
        <a:graphic>
          <a:graphicData uri="http://schemas.openxmlformats.org/presentationml/2006/ole">
            <mc:AlternateContent xmlns:mc="http://schemas.openxmlformats.org/markup-compatibility/2006">
              <mc:Choice xmlns:v="urn:schemas-microsoft-com:vml" Requires="v">
                <p:oleObj spid="_x0000_s140301" name="Hoja de cálculo" r:id="rId3" imgW="5334032" imgH="3057538" progId="Excel.Sheet.12">
                  <p:embed/>
                </p:oleObj>
              </mc:Choice>
              <mc:Fallback>
                <p:oleObj name="Hoja de cálculo" r:id="rId3" imgW="5334032" imgH="3057538"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2776"/>
                        <a:ext cx="7560214" cy="3960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1 Título"/>
          <p:cNvSpPr>
            <a:spLocks noGrp="1"/>
          </p:cNvSpPr>
          <p:nvPr>
            <p:ph type="title"/>
          </p:nvPr>
        </p:nvSpPr>
        <p:spPr>
          <a:xfrm>
            <a:off x="457200" y="274638"/>
            <a:ext cx="8229600" cy="1143000"/>
          </a:xfrm>
        </p:spPr>
        <p:txBody>
          <a:bodyPr>
            <a:normAutofit/>
          </a:bodyPr>
          <a:lstStyle/>
          <a:p>
            <a:pPr algn="l"/>
            <a:r>
              <a:rPr lang="es-EC" sz="2800" b="1" i="1" dirty="0" smtClean="0"/>
              <a:t>4.1. ANALISIS FINANCIERO</a:t>
            </a:r>
            <a:endParaRPr lang="es-EC" sz="2800" dirty="0"/>
          </a:p>
        </p:txBody>
      </p:sp>
      <p:sp>
        <p:nvSpPr>
          <p:cNvPr id="6" name="5 Rectángulo"/>
          <p:cNvSpPr/>
          <p:nvPr/>
        </p:nvSpPr>
        <p:spPr>
          <a:xfrm>
            <a:off x="2123728" y="5661248"/>
            <a:ext cx="5184576" cy="369332"/>
          </a:xfrm>
          <a:prstGeom prst="rect">
            <a:avLst/>
          </a:prstGeom>
        </p:spPr>
        <p:txBody>
          <a:bodyPr wrap="square">
            <a:spAutoFit/>
          </a:bodyPr>
          <a:lstStyle/>
          <a:p>
            <a:r>
              <a:rPr lang="es-ES_tradnl" i="1" dirty="0" smtClean="0"/>
              <a:t>* Estado de resultados proyectados.</a:t>
            </a:r>
            <a:endParaRPr lang="es-EC"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4</a:t>
            </a:r>
            <a:endParaRPr lang="es-EC"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i="1" dirty="0" smtClean="0"/>
              <a:t>4.1. ANALISIS FINANCIERO</a:t>
            </a:r>
            <a:endParaRPr lang="es-EC" sz="2800" dirty="0"/>
          </a:p>
        </p:txBody>
      </p:sp>
      <p:graphicFrame>
        <p:nvGraphicFramePr>
          <p:cNvPr id="4" name="3 Marcador de contenido"/>
          <p:cNvGraphicFramePr>
            <a:graphicFrameLocks noGrp="1"/>
          </p:cNvGraphicFramePr>
          <p:nvPr>
            <p:ph idx="1"/>
          </p:nvPr>
        </p:nvGraphicFramePr>
        <p:xfrm>
          <a:off x="611560" y="1628800"/>
          <a:ext cx="7560839" cy="3240361"/>
        </p:xfrm>
        <a:graphic>
          <a:graphicData uri="http://schemas.openxmlformats.org/drawingml/2006/table">
            <a:tbl>
              <a:tblPr/>
              <a:tblGrid>
                <a:gridCol w="347160"/>
                <a:gridCol w="556610"/>
                <a:gridCol w="1258354"/>
                <a:gridCol w="1285566"/>
                <a:gridCol w="1397712"/>
                <a:gridCol w="1245159"/>
                <a:gridCol w="1470278"/>
              </a:tblGrid>
              <a:tr h="925816">
                <a:tc>
                  <a:txBody>
                    <a:bodyPr/>
                    <a:lstStyle/>
                    <a:p>
                      <a:pPr>
                        <a:lnSpc>
                          <a:spcPct val="150000"/>
                        </a:lnSpc>
                        <a:spcAft>
                          <a:spcPts val="0"/>
                        </a:spcAft>
                      </a:pPr>
                      <a:r>
                        <a:rPr lang="es-EC" sz="1100" b="1" dirty="0">
                          <a:latin typeface="Arial"/>
                          <a:ea typeface="Times New Roman"/>
                        </a:rPr>
                        <a:t>No.</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b="1">
                          <a:latin typeface="Calibri"/>
                          <a:ea typeface="Times New Roman"/>
                        </a:rPr>
                        <a:t>AÑO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b="1">
                          <a:latin typeface="Calibri"/>
                          <a:ea typeface="Times New Roman"/>
                        </a:rPr>
                        <a:t> TOTAL INGRESOS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b="1" dirty="0">
                          <a:latin typeface="Calibri"/>
                          <a:ea typeface="Times New Roman"/>
                        </a:rPr>
                        <a:t> TOTAL GASTOS </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b="1">
                          <a:latin typeface="Calibri"/>
                          <a:ea typeface="Times New Roman"/>
                        </a:rPr>
                        <a:t> Resultados antes de impuestos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b="1">
                          <a:latin typeface="Arial"/>
                          <a:ea typeface="Times New Roman"/>
                        </a:rPr>
                        <a:t>Resultados con compra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spcAft>
                          <a:spcPts val="0"/>
                        </a:spcAft>
                      </a:pPr>
                      <a:r>
                        <a:rPr lang="es-EC" sz="1100" b="1">
                          <a:latin typeface="Arial"/>
                          <a:ea typeface="Times New Roman"/>
                        </a:rPr>
                        <a:t>Resultados con arriendo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62909">
                <a:tc>
                  <a:txBody>
                    <a:bodyPr/>
                    <a:lstStyle/>
                    <a:p>
                      <a:pPr algn="r">
                        <a:lnSpc>
                          <a:spcPct val="150000"/>
                        </a:lnSpc>
                        <a:spcAft>
                          <a:spcPts val="0"/>
                        </a:spcAft>
                      </a:pPr>
                      <a:r>
                        <a:rPr lang="es-EC" sz="1100">
                          <a:latin typeface="Arial"/>
                          <a:ea typeface="Times New Roman"/>
                        </a:rPr>
                        <a:t>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rPr>
                        <a:t>2013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Calibri"/>
                          <a:ea typeface="Times New Roman"/>
                        </a:rPr>
                        <a:t> $    36.863.838,03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33.000.000,00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3.863.838,03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$ 3.548.319,36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$ 3.513.838,03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909">
                <a:tc>
                  <a:txBody>
                    <a:bodyPr/>
                    <a:lstStyle/>
                    <a:p>
                      <a:pPr algn="r">
                        <a:lnSpc>
                          <a:spcPct val="150000"/>
                        </a:lnSpc>
                        <a:spcAft>
                          <a:spcPts val="0"/>
                        </a:spcAft>
                      </a:pPr>
                      <a:r>
                        <a:rPr lang="es-EC" sz="1100">
                          <a:latin typeface="Arial"/>
                          <a:ea typeface="Times New Roman"/>
                        </a:rPr>
                        <a:t>8</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rPr>
                        <a:t>2014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Calibri"/>
                          <a:ea typeface="Times New Roman"/>
                        </a:rPr>
                        <a:t> $    40.608.926,97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37.000.000,00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3.608.926,97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$ 3.293.408,29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$ 3.258.926,97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909">
                <a:tc>
                  <a:txBody>
                    <a:bodyPr/>
                    <a:lstStyle/>
                    <a:p>
                      <a:pPr algn="r">
                        <a:lnSpc>
                          <a:spcPct val="150000"/>
                        </a:lnSpc>
                        <a:spcAft>
                          <a:spcPts val="0"/>
                        </a:spcAft>
                      </a:pPr>
                      <a:r>
                        <a:rPr lang="es-EC" sz="1100">
                          <a:latin typeface="Arial"/>
                          <a:ea typeface="Times New Roman"/>
                        </a:rPr>
                        <a:t>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rPr>
                        <a:t>2015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Calibri"/>
                          <a:ea typeface="Times New Roman"/>
                        </a:rPr>
                        <a:t> $    44.226.913,48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41.000.000,00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3.226.913,48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$ 2.911.394,81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$ 2.876.913,48</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909">
                <a:tc>
                  <a:txBody>
                    <a:bodyPr/>
                    <a:lstStyle/>
                    <a:p>
                      <a:pPr algn="r">
                        <a:lnSpc>
                          <a:spcPct val="150000"/>
                        </a:lnSpc>
                        <a:spcAft>
                          <a:spcPts val="0"/>
                        </a:spcAft>
                      </a:pPr>
                      <a:r>
                        <a:rPr lang="es-EC" sz="1100">
                          <a:latin typeface="Arial"/>
                          <a:ea typeface="Times New Roman"/>
                        </a:rPr>
                        <a:t>10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rPr>
                        <a:t>2016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Calibri"/>
                          <a:ea typeface="Times New Roman"/>
                        </a:rPr>
                        <a:t> $    47.735.613,60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45.000.000,00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2.735.613,60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$ 2.420.094,93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$ 2.385.613,60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909">
                <a:tc>
                  <a:txBody>
                    <a:bodyPr/>
                    <a:lstStyle/>
                    <a:p>
                      <a:pPr algn="r">
                        <a:lnSpc>
                          <a:spcPct val="150000"/>
                        </a:lnSpc>
                        <a:spcAft>
                          <a:spcPts val="0"/>
                        </a:spcAft>
                      </a:pPr>
                      <a:r>
                        <a:rPr lang="es-EC" sz="1100">
                          <a:latin typeface="Arial"/>
                          <a:ea typeface="Times New Roman"/>
                        </a:rPr>
                        <a:t>11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rPr>
                        <a:t>2017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Calibri"/>
                          <a:ea typeface="Times New Roman"/>
                        </a:rPr>
                        <a:t> $   51.148.823,54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49.000.000,00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a:ea typeface="Times New Roman"/>
                        </a:rPr>
                        <a:t> $  2.148.823,54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latin typeface="Arial"/>
                          <a:ea typeface="Times New Roman"/>
                        </a:rPr>
                        <a:t>$ 1.833.304,87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dirty="0">
                          <a:latin typeface="Arial"/>
                          <a:ea typeface="Times New Roman"/>
                        </a:rPr>
                        <a:t>$ 1.798.823,54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979712" y="5301208"/>
            <a:ext cx="6295378" cy="369332"/>
          </a:xfrm>
          <a:prstGeom prst="rect">
            <a:avLst/>
          </a:prstGeom>
        </p:spPr>
        <p:txBody>
          <a:bodyPr wrap="none">
            <a:spAutoFit/>
          </a:bodyPr>
          <a:lstStyle/>
          <a:p>
            <a:r>
              <a:rPr lang="es-ES_tradnl" i="1" dirty="0" smtClean="0"/>
              <a:t>* Estado de resultados proyectados. Compra vs Arriendo Clouding</a:t>
            </a:r>
            <a:endParaRPr lang="es-EC"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normAutofit/>
          </a:bodyPr>
          <a:lstStyle/>
          <a:p>
            <a:pPr algn="l"/>
            <a:r>
              <a:rPr lang="es-EC" sz="2700" b="1" dirty="0" smtClean="0">
                <a:latin typeface="+mn-lt"/>
              </a:rPr>
              <a:t>CAPÍTULO V – </a:t>
            </a:r>
            <a:r>
              <a:rPr lang="es-ES_tradnl" sz="2700" b="1" dirty="0" smtClean="0"/>
              <a:t>EVALUACION CUALITATIVA DE HIPOTESIS</a:t>
            </a:r>
            <a:r>
              <a:rPr lang="es-EC" sz="3600" dirty="0" smtClean="0"/>
              <a:t/>
            </a:r>
            <a:br>
              <a:rPr lang="es-EC" sz="3600" dirty="0" smtClean="0"/>
            </a:br>
            <a:endParaRPr lang="es-EC" sz="3600" dirty="0">
              <a:latin typeface="+mn-lt"/>
            </a:endParaRPr>
          </a:p>
        </p:txBody>
      </p:sp>
      <p:sp>
        <p:nvSpPr>
          <p:cNvPr id="3" name="2 Marcador de contenido"/>
          <p:cNvSpPr>
            <a:spLocks noGrp="1"/>
          </p:cNvSpPr>
          <p:nvPr>
            <p:ph idx="1"/>
          </p:nvPr>
        </p:nvSpPr>
        <p:spPr>
          <a:xfrm>
            <a:off x="539552" y="1556792"/>
            <a:ext cx="8229600" cy="4525963"/>
          </a:xfrm>
        </p:spPr>
        <p:txBody>
          <a:bodyPr>
            <a:noAutofit/>
          </a:bodyPr>
          <a:lstStyle/>
          <a:p>
            <a:endParaRPr lang="es-ES_tradnl" sz="1600" b="1" dirty="0" smtClean="0"/>
          </a:p>
          <a:p>
            <a:r>
              <a:rPr lang="es-ES_tradnl" sz="1600" b="1" dirty="0" smtClean="0"/>
              <a:t>Evaluación de plan de respuesta a riesgos de alto impacto</a:t>
            </a:r>
            <a:endParaRPr lang="es-EC" sz="1600" dirty="0" smtClean="0"/>
          </a:p>
          <a:p>
            <a:pPr>
              <a:buNone/>
            </a:pPr>
            <a:endParaRPr lang="es-EC" sz="1600" dirty="0" smtClean="0"/>
          </a:p>
          <a:p>
            <a:r>
              <a:rPr lang="es-ES_tradnl" sz="1600" dirty="0" smtClean="0"/>
              <a:t>H1: La construcción de un centro de cómputo alterno, mitigará el riesgo de pérdida de información. </a:t>
            </a:r>
            <a:endParaRPr lang="es-EC" sz="1600" dirty="0" smtClean="0"/>
          </a:p>
          <a:p>
            <a:pPr>
              <a:buNone/>
            </a:pPr>
            <a:r>
              <a:rPr lang="es-ES" sz="1600" dirty="0" smtClean="0"/>
              <a:t>	</a:t>
            </a:r>
          </a:p>
          <a:p>
            <a:pPr>
              <a:buNone/>
            </a:pPr>
            <a:r>
              <a:rPr lang="es-ES" sz="1600" dirty="0" smtClean="0"/>
              <a:t>	</a:t>
            </a:r>
            <a:r>
              <a:rPr lang="es-ES" sz="1600" b="1" dirty="0" smtClean="0"/>
              <a:t>Con cualquiera de la opciones, sea construcción o contratación de servicios, se mitigará el riesgo, con el respaldo de la información clave para la empresa, en este caso los sistemas SION, IPS, SAC, y Telefonía IP, de acuerdo a la matriz de marco Lógico y al Diseño del proyecto.</a:t>
            </a:r>
            <a:r>
              <a:rPr lang="es-ES" sz="1600" dirty="0" smtClean="0"/>
              <a:t> </a:t>
            </a:r>
            <a:endParaRPr lang="es-EC" sz="1600" dirty="0" smtClean="0"/>
          </a:p>
          <a:p>
            <a:pPr>
              <a:buNone/>
            </a:pPr>
            <a:r>
              <a:rPr lang="es-ES_tradnl" sz="1800" dirty="0" smtClean="0"/>
              <a:t> </a:t>
            </a:r>
            <a:endParaRPr lang="es-EC" sz="1800" dirty="0" smtClean="0"/>
          </a:p>
          <a:p>
            <a:pPr marL="342900" lvl="1" indent="-342900">
              <a:buNone/>
            </a:pPr>
            <a:endParaRPr lang="es-EC" sz="1400" dirty="0" smtClean="0"/>
          </a:p>
          <a:p>
            <a:pPr marL="342900" lvl="1" indent="-342900">
              <a:buNone/>
            </a:pPr>
            <a:endParaRPr lang="es-EC" sz="1400" dirty="0" smtClean="0"/>
          </a:p>
          <a:p>
            <a:pPr marL="342900" lvl="1" indent="-342900">
              <a:buNone/>
            </a:pPr>
            <a:endParaRPr lang="es-EC" sz="1400" b="1" i="1" dirty="0" smtClean="0"/>
          </a:p>
          <a:p>
            <a:pPr marL="342900" lvl="1" indent="-342900">
              <a:buNone/>
            </a:pPr>
            <a:endParaRPr lang="es-EC" sz="1400" dirty="0" smtClean="0"/>
          </a:p>
          <a:p>
            <a:pPr>
              <a:buNone/>
            </a:pPr>
            <a:endParaRPr lang="es-EC" sz="1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5</a:t>
            </a:r>
            <a:endParaRPr lang="es-EC" dirty="0"/>
          </a:p>
        </p:txBody>
      </p:sp>
      <p:sp>
        <p:nvSpPr>
          <p:cNvPr id="142338" name="AutoShape 2" descr="https://encrypted-tbn2.gstatic.com/images?q=tbn:ANd9GcSk0WnwTL6TUbqXrXGCTfQmw_pAU5OD4_TYGMbzW91hR_K6SKZ1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42339" name="Picture 3"/>
          <p:cNvPicPr>
            <a:picLocks noChangeAspect="1" noChangeArrowheads="1"/>
          </p:cNvPicPr>
          <p:nvPr/>
        </p:nvPicPr>
        <p:blipFill>
          <a:blip r:embed="rId2" cstate="print"/>
          <a:srcRect/>
          <a:stretch>
            <a:fillRect/>
          </a:stretch>
        </p:blipFill>
        <p:spPr bwMode="auto">
          <a:xfrm>
            <a:off x="4139952" y="2780928"/>
            <a:ext cx="468725"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algn="l"/>
            <a:r>
              <a:rPr lang="es-EC" sz="2400" b="1" dirty="0" smtClean="0">
                <a:latin typeface="+mn-lt"/>
              </a:rPr>
              <a:t>CAPÍTULO V – </a:t>
            </a:r>
            <a:r>
              <a:rPr lang="es-ES_tradnl" sz="2400" b="1" dirty="0" smtClean="0"/>
              <a:t>EVALUACION CUALITATIVA DE HIPOTESIS</a:t>
            </a:r>
            <a:r>
              <a:rPr lang="es-EC" sz="3200" dirty="0" smtClean="0"/>
              <a:t/>
            </a:r>
            <a:br>
              <a:rPr lang="es-EC" sz="3200" dirty="0" smtClean="0"/>
            </a:br>
            <a:endParaRPr lang="es-EC" sz="3200" dirty="0">
              <a:latin typeface="+mn-lt"/>
            </a:endParaRPr>
          </a:p>
        </p:txBody>
      </p:sp>
      <p:sp>
        <p:nvSpPr>
          <p:cNvPr id="5" name="4 Rectángulo"/>
          <p:cNvSpPr/>
          <p:nvPr/>
        </p:nvSpPr>
        <p:spPr>
          <a:xfrm>
            <a:off x="1331640" y="2060848"/>
            <a:ext cx="6264696" cy="646331"/>
          </a:xfrm>
          <a:prstGeom prst="rect">
            <a:avLst/>
          </a:prstGeom>
        </p:spPr>
        <p:txBody>
          <a:bodyPr wrap="square">
            <a:spAutoFit/>
          </a:bodyPr>
          <a:lstStyle/>
          <a:p>
            <a:r>
              <a:rPr lang="es-ES_tradnl" dirty="0" smtClean="0"/>
              <a:t>H3. El origen de financiamiento será cargado al Gasto Corriente o con financiamiento propio.</a:t>
            </a:r>
            <a:endParaRPr lang="es-EC" dirty="0"/>
          </a:p>
        </p:txBody>
      </p:sp>
      <p:sp>
        <p:nvSpPr>
          <p:cNvPr id="143362" name="Rectangle 2"/>
          <p:cNvSpPr>
            <a:spLocks noChangeArrowheads="1"/>
          </p:cNvSpPr>
          <p:nvPr/>
        </p:nvSpPr>
        <p:spPr bwMode="auto">
          <a:xfrm>
            <a:off x="1187624" y="2936559"/>
            <a:ext cx="70922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Según la Ley Orgánica de Empresas Públicas</a:t>
            </a:r>
            <a:r>
              <a:rPr kumimoji="0" lang="es-ES_tradnl"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ES_tradnl"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“Art. 4.- DEFINICIONES.- Las empresas públicas son entidades que pertenecen al Estado en los términos que establece la Constitución de la República, personas jurídicas de derecho público, con patrimonio propio, dotadas de autonomía presupuestaria, financiera, económica, administrativa y de gestión. Estarán destinadas a la gestión de sectores estratégicos, la prestación de servicios públicos, el aprovechamiento sustentable de recursos naturales o de bienes públicos y en general al desarrollo de actividades económicas que corresponden al Estado”.</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Por lo que el origen de los recursos serían autogestión.</a:t>
            </a:r>
            <a:endParaRPr kumimoji="0" lang="es-ES_tradn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827584" y="1412776"/>
            <a:ext cx="3993209" cy="369332"/>
          </a:xfrm>
          <a:prstGeom prst="rect">
            <a:avLst/>
          </a:prstGeom>
        </p:spPr>
        <p:txBody>
          <a:bodyPr wrap="none">
            <a:spAutoFit/>
          </a:bodyPr>
          <a:lstStyle/>
          <a:p>
            <a:r>
              <a:rPr lang="es-ES_tradnl" b="1" dirty="0" smtClean="0"/>
              <a:t>Evaluación del origen de financiamiento</a:t>
            </a:r>
            <a:endParaRPr lang="es-EC" dirty="0"/>
          </a:p>
        </p:txBody>
      </p:sp>
      <p:pic>
        <p:nvPicPr>
          <p:cNvPr id="9" name="Picture 3"/>
          <p:cNvPicPr>
            <a:picLocks noChangeAspect="1" noChangeArrowheads="1"/>
          </p:cNvPicPr>
          <p:nvPr/>
        </p:nvPicPr>
        <p:blipFill>
          <a:blip r:embed="rId2" cstate="print"/>
          <a:srcRect/>
          <a:stretch>
            <a:fillRect/>
          </a:stretch>
        </p:blipFill>
        <p:spPr bwMode="auto">
          <a:xfrm>
            <a:off x="4211960" y="2564904"/>
            <a:ext cx="401765"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buNone/>
            </a:pPr>
            <a:endParaRPr lang="es-EC" sz="1100" dirty="0" smtClean="0"/>
          </a:p>
          <a:p>
            <a:r>
              <a:rPr lang="es-ES_tradnl" sz="1400" b="1" dirty="0" smtClean="0"/>
              <a:t>Evaluación de Disponibilidad de servicios</a:t>
            </a:r>
            <a:endParaRPr lang="es-EC" sz="1400" dirty="0" smtClean="0"/>
          </a:p>
          <a:p>
            <a:pPr>
              <a:buNone/>
            </a:pPr>
            <a:endParaRPr lang="es-EC" sz="1400" dirty="0" smtClean="0"/>
          </a:p>
          <a:p>
            <a:pPr>
              <a:buNone/>
            </a:pPr>
            <a:r>
              <a:rPr lang="es-ES_tradnl" sz="1400" dirty="0" smtClean="0"/>
              <a:t>	H2. La construcción de un centro de cómputo incrementará la disponibilidad de los aplicativos postales en las agencias y sucursales.</a:t>
            </a:r>
            <a:endParaRPr lang="es-EC" sz="1400" dirty="0" smtClean="0"/>
          </a:p>
          <a:p>
            <a:pPr>
              <a:buNone/>
            </a:pPr>
            <a:r>
              <a:rPr lang="es-ES_tradnl" sz="1400" dirty="0" smtClean="0"/>
              <a:t> </a:t>
            </a:r>
            <a:endParaRPr lang="es-EC" sz="1400" dirty="0" smtClean="0"/>
          </a:p>
          <a:p>
            <a:r>
              <a:rPr lang="es-ES_tradnl" sz="1400" dirty="0" smtClean="0"/>
              <a:t>Actualmente la disponibilidad de los servicios postales a nivel nacional es de 98,2% promedio mensuales. En el capítulo II – RIESGOS, se obtuvo que por problemas en los enlaces de comunicaciones se tenga 1837,50 USD dólares americanos, de pérdida por hora. Lo que se traduce en aproximadamente 29.400,00 USD en 16 horas de corte de servicio de comunicaciones, que es el máximo tiempo en que se ha reportado un daño a nivel nacional en el servicio de comunicaciones brindado por CNT E.P.</a:t>
            </a:r>
            <a:endParaRPr lang="es-EC" sz="1400" dirty="0" smtClean="0"/>
          </a:p>
          <a:p>
            <a:endParaRPr lang="es-EC" sz="1400" dirty="0" smtClean="0"/>
          </a:p>
          <a:p>
            <a:r>
              <a:rPr lang="es-ES_tradnl" sz="1400" dirty="0" smtClean="0"/>
              <a:t>Con este antecedente se podría decir que en mes de 720 horas o 30 días, la empresa pierde en promedio 24.000,00 promedio. Al contar con una solución de las características propuestas sea la construcción de un centro de cómputo alterno o la contratación del servicio a un proveedor, se contará con características similares a un TIER 1, de disponibilidad 99,6%.</a:t>
            </a:r>
            <a:endParaRPr lang="es-EC" sz="1400" dirty="0" smtClean="0"/>
          </a:p>
          <a:p>
            <a:r>
              <a:rPr lang="es-ES_tradnl" sz="1400" dirty="0" smtClean="0"/>
              <a:t>Es decir se incrementaría la disponibilidad en 1.4% al mes, lo que en recursos monetarios es aproximadamente 18.522,00 USD.</a:t>
            </a:r>
            <a:endParaRPr lang="es-EC" sz="1400" dirty="0" smtClean="0"/>
          </a:p>
          <a:p>
            <a:endParaRPr lang="es-EC" sz="1600" dirty="0"/>
          </a:p>
        </p:txBody>
      </p:sp>
      <p:sp>
        <p:nvSpPr>
          <p:cNvPr id="4" name="1 Título"/>
          <p:cNvSpPr>
            <a:spLocks noGrp="1"/>
          </p:cNvSpPr>
          <p:nvPr>
            <p:ph type="title"/>
          </p:nvPr>
        </p:nvSpPr>
        <p:spPr>
          <a:xfrm>
            <a:off x="539552" y="692696"/>
            <a:ext cx="8229600" cy="1143000"/>
          </a:xfrm>
        </p:spPr>
        <p:txBody>
          <a:bodyPr>
            <a:normAutofit/>
          </a:bodyPr>
          <a:lstStyle/>
          <a:p>
            <a:pPr algn="l"/>
            <a:r>
              <a:rPr lang="es-EC" sz="2700" b="1" dirty="0" smtClean="0">
                <a:latin typeface="+mn-lt"/>
              </a:rPr>
              <a:t>CAPÍTULO V – </a:t>
            </a:r>
            <a:r>
              <a:rPr lang="es-ES_tradnl" sz="2700" b="1" dirty="0" smtClean="0"/>
              <a:t>EVALUACION CUALITATIVA DE HIPOTESIS</a:t>
            </a:r>
            <a:r>
              <a:rPr lang="es-EC" sz="3600" dirty="0" smtClean="0"/>
              <a:t/>
            </a:r>
            <a:br>
              <a:rPr lang="es-EC" sz="3600" dirty="0" smtClean="0"/>
            </a:br>
            <a:endParaRPr lang="es-EC" sz="3600" dirty="0">
              <a:latin typeface="+mn-lt"/>
            </a:endParaRPr>
          </a:p>
        </p:txBody>
      </p:sp>
      <p:pic>
        <p:nvPicPr>
          <p:cNvPr id="5" name="Picture 3"/>
          <p:cNvPicPr>
            <a:picLocks noChangeAspect="1" noChangeArrowheads="1"/>
          </p:cNvPicPr>
          <p:nvPr/>
        </p:nvPicPr>
        <p:blipFill>
          <a:blip r:embed="rId2" cstate="print"/>
          <a:srcRect/>
          <a:stretch>
            <a:fillRect/>
          </a:stretch>
        </p:blipFill>
        <p:spPr bwMode="auto">
          <a:xfrm>
            <a:off x="4211960" y="2564904"/>
            <a:ext cx="401765"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normAutofit/>
          </a:bodyPr>
          <a:lstStyle/>
          <a:p>
            <a:pPr algn="l"/>
            <a:r>
              <a:rPr lang="es-EC" sz="2400" b="1" dirty="0" smtClean="0"/>
              <a:t>CAPÍTULO VI – </a:t>
            </a:r>
            <a:r>
              <a:rPr lang="es-ES_tradnl" sz="2400" b="1" dirty="0" smtClean="0"/>
              <a:t>CONCLUSIONES Y RECOMENDACIONES </a:t>
            </a:r>
            <a:r>
              <a:rPr lang="es-EC" sz="2400" dirty="0" smtClean="0"/>
              <a:t/>
            </a:r>
            <a:br>
              <a:rPr lang="es-EC" sz="2400" dirty="0" smtClean="0"/>
            </a:br>
            <a:endParaRPr lang="es-EC" sz="2400" dirty="0">
              <a:latin typeface="+mn-lt"/>
            </a:endParaRPr>
          </a:p>
        </p:txBody>
      </p:sp>
      <p:sp>
        <p:nvSpPr>
          <p:cNvPr id="3" name="2 Marcador de contenido"/>
          <p:cNvSpPr>
            <a:spLocks noGrp="1"/>
          </p:cNvSpPr>
          <p:nvPr>
            <p:ph idx="1"/>
          </p:nvPr>
        </p:nvSpPr>
        <p:spPr>
          <a:xfrm>
            <a:off x="539552" y="1556792"/>
            <a:ext cx="8229600" cy="4525963"/>
          </a:xfrm>
        </p:spPr>
        <p:txBody>
          <a:bodyPr>
            <a:noAutofit/>
          </a:bodyPr>
          <a:lstStyle/>
          <a:p>
            <a:endParaRPr lang="es-ES_tradnl" sz="1600" b="1" dirty="0" smtClean="0"/>
          </a:p>
          <a:p>
            <a:pPr marL="342900" lvl="1" indent="-342900">
              <a:buNone/>
            </a:pPr>
            <a:endParaRPr lang="es-EC" sz="1400" dirty="0" smtClean="0"/>
          </a:p>
          <a:p>
            <a:pPr marL="342900" lvl="1" indent="-342900">
              <a:buNone/>
            </a:pPr>
            <a:endParaRPr lang="es-EC" sz="1400" dirty="0" smtClean="0"/>
          </a:p>
          <a:p>
            <a:pPr marL="342900" lvl="1" indent="-342900">
              <a:buNone/>
            </a:pPr>
            <a:endParaRPr lang="es-EC" sz="1400" b="1" i="1" dirty="0" smtClean="0"/>
          </a:p>
          <a:p>
            <a:pPr marL="342900" lvl="1" indent="-342900">
              <a:buNone/>
            </a:pPr>
            <a:endParaRPr lang="es-EC" sz="1400" dirty="0" smtClean="0"/>
          </a:p>
          <a:p>
            <a:pPr>
              <a:buNone/>
            </a:pPr>
            <a:endParaRPr lang="es-EC" sz="1400" dirty="0"/>
          </a:p>
        </p:txBody>
      </p:sp>
      <p:sp>
        <p:nvSpPr>
          <p:cNvPr id="4" name="3 CuadroTexto"/>
          <p:cNvSpPr txBox="1"/>
          <p:nvPr/>
        </p:nvSpPr>
        <p:spPr>
          <a:xfrm>
            <a:off x="395536" y="116632"/>
            <a:ext cx="1368152" cy="369332"/>
          </a:xfrm>
          <a:prstGeom prst="rect">
            <a:avLst/>
          </a:prstGeom>
          <a:noFill/>
        </p:spPr>
        <p:txBody>
          <a:bodyPr wrap="square" rtlCol="0">
            <a:spAutoFit/>
          </a:bodyPr>
          <a:lstStyle/>
          <a:p>
            <a:r>
              <a:rPr lang="es-EC" dirty="0" smtClean="0"/>
              <a:t>Capítulo 6</a:t>
            </a:r>
            <a:endParaRPr lang="es-EC" dirty="0"/>
          </a:p>
        </p:txBody>
      </p:sp>
      <p:sp>
        <p:nvSpPr>
          <p:cNvPr id="142338" name="AutoShape 2" descr="https://encrypted-tbn2.gstatic.com/images?q=tbn:ANd9GcSk0WnwTL6TUbqXrXGCTfQmw_pAU5OD4_TYGMbzW91hR_K6SKZ1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45409" name="Rectangle 1"/>
          <p:cNvSpPr>
            <a:spLocks noChangeArrowheads="1"/>
          </p:cNvSpPr>
          <p:nvPr/>
        </p:nvSpPr>
        <p:spPr bwMode="auto">
          <a:xfrm>
            <a:off x="323528" y="1283571"/>
            <a:ext cx="78123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Conclusiones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ES_trad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Los aplicativos del negocio principales son: IPS (rastreo), SAC (estadística), Telefonía IP (</a:t>
            </a:r>
            <a:r>
              <a:rPr kumimoji="0" lang="es-ES_tradnl"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Call</a:t>
            </a:r>
            <a:r>
              <a:rPr kumimoji="0" lang="es-ES_trad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Center 1700- CORREOS) y SION (facturación).</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ES_trad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presupuesto del proyecto en cuanto tiene que ver a construcción es de 329.559,00 de inversión y 212.000 USD por operación y mantenimiento anuales; y en cuanto a costos de arrendamiento o contratación de servicios es de 350.000 USD anuales.</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ES_trad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costo de operación y mantenimiento anual de la solución si se construyese el centro de cómputo es 212.000,00 USD anuales.</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smtClean="0"/>
              <a:t>CAPÍTULO VI – </a:t>
            </a:r>
            <a:r>
              <a:rPr lang="es-ES_tradnl" sz="2800" b="1" dirty="0" smtClean="0"/>
              <a:t>CONCLUSIONES Y RECOMENDACIONES </a:t>
            </a:r>
            <a:r>
              <a:rPr lang="es-EC" sz="2800" dirty="0" smtClean="0"/>
              <a:t/>
            </a:r>
            <a:br>
              <a:rPr lang="es-EC" sz="2800" dirty="0" smtClean="0"/>
            </a:br>
            <a:endParaRPr lang="es-EC" sz="2800" dirty="0"/>
          </a:p>
        </p:txBody>
      </p:sp>
      <p:sp>
        <p:nvSpPr>
          <p:cNvPr id="3" name="2 Marcador de contenido"/>
          <p:cNvSpPr>
            <a:spLocks noGrp="1"/>
          </p:cNvSpPr>
          <p:nvPr>
            <p:ph idx="1"/>
          </p:nvPr>
        </p:nvSpPr>
        <p:spPr/>
        <p:txBody>
          <a:bodyPr>
            <a:normAutofit/>
          </a:bodyPr>
          <a:lstStyle/>
          <a:p>
            <a:pPr marL="0" lvl="0" indent="0" eaLnBrk="0" fontAlgn="base" hangingPunct="0">
              <a:spcBef>
                <a:spcPct val="0"/>
              </a:spcBef>
              <a:spcAft>
                <a:spcPct val="0"/>
              </a:spcAft>
              <a:buNone/>
            </a:pPr>
            <a:r>
              <a:rPr lang="es-ES_tradnl" sz="2400" b="1" i="1" dirty="0" smtClean="0">
                <a:latin typeface="Arial" pitchFamily="34" charset="0"/>
                <a:ea typeface="Times New Roman" pitchFamily="18" charset="0"/>
                <a:cs typeface="Arial" pitchFamily="34" charset="0"/>
              </a:rPr>
              <a:t>Recomendaciones</a:t>
            </a:r>
          </a:p>
          <a:p>
            <a:pPr marL="0" lvl="0" indent="0" eaLnBrk="0" fontAlgn="base" hangingPunct="0">
              <a:spcBef>
                <a:spcPct val="0"/>
              </a:spcBef>
              <a:spcAft>
                <a:spcPct val="0"/>
              </a:spcAft>
              <a:buNone/>
            </a:pPr>
            <a:endParaRPr lang="es-EC" sz="1200" dirty="0" smtClean="0">
              <a:latin typeface="Arial" pitchFamily="34" charset="0"/>
              <a:cs typeface="Arial" pitchFamily="34" charset="0"/>
            </a:endParaRPr>
          </a:p>
          <a:p>
            <a:pPr marL="0" lvl="0" indent="0" eaLnBrk="0" fontAlgn="base" hangingPunct="0">
              <a:spcBef>
                <a:spcPct val="0"/>
              </a:spcBef>
              <a:spcAft>
                <a:spcPct val="0"/>
              </a:spcAft>
              <a:buFontTx/>
              <a:buAutoNum type="arabicPeriod"/>
            </a:pPr>
            <a:r>
              <a:rPr lang="es-ES_tradnl" sz="2400" dirty="0" smtClean="0">
                <a:latin typeface="Arial" pitchFamily="34" charset="0"/>
                <a:ea typeface="Times New Roman" pitchFamily="18" charset="0"/>
                <a:cs typeface="Arial" pitchFamily="34" charset="0"/>
              </a:rPr>
              <a:t>    Aunque las dos opciones: construcción y contratación del servicio de centro de cómputo, debido al análisis expuesto en el Capítulo IV – Planificación del Proyecto, al tener un VAN de menor valor negativo, como proyectista se debe elegir la opción de la contratación del servicio.</a:t>
            </a:r>
          </a:p>
          <a:p>
            <a:pPr marL="0" lvl="0" indent="0" eaLnBrk="0" fontAlgn="base" hangingPunct="0">
              <a:spcBef>
                <a:spcPct val="0"/>
              </a:spcBef>
              <a:spcAft>
                <a:spcPct val="0"/>
              </a:spcAft>
              <a:buFontTx/>
              <a:buAutoNum type="arabicPeriod"/>
            </a:pPr>
            <a:r>
              <a:rPr lang="es-ES_tradnl" sz="2400" dirty="0" smtClean="0">
                <a:latin typeface="Arial" pitchFamily="34" charset="0"/>
                <a:ea typeface="Times New Roman" pitchFamily="18" charset="0"/>
                <a:cs typeface="Arial" pitchFamily="34" charset="0"/>
              </a:rPr>
              <a:t>    Se recomienda contratar el servicio, además porque el tiempo de vida útil de los equipos tecnológicos es de 5 años, tiempo después del cual, se tendría que hacer una inversión y un proceso administrativo de cerca de un año de duración.</a:t>
            </a:r>
            <a:endParaRPr lang="es-EC" sz="1200" dirty="0" smtClean="0">
              <a:latin typeface="Arial" pitchFamily="34" charset="0"/>
              <a:cs typeface="Arial" pitchFamily="34" charset="0"/>
            </a:endParaRPr>
          </a:p>
          <a:p>
            <a:endParaRPr lang="es-EC"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1800" i="1" dirty="0" smtClean="0"/>
              <a:t>DESCRIPCIÓN DE LA TECNOLOGÍA ACTUAL Y LEVANTAMIENTO DE DIAGRAMAS DE RED.</a:t>
            </a:r>
            <a:endParaRPr lang="es-EC" sz="1800" dirty="0"/>
          </a:p>
        </p:txBody>
      </p:sp>
      <p:graphicFrame>
        <p:nvGraphicFramePr>
          <p:cNvPr id="4" name="3 Tabla"/>
          <p:cNvGraphicFramePr>
            <a:graphicFrameLocks noGrp="1"/>
          </p:cNvGraphicFramePr>
          <p:nvPr/>
        </p:nvGraphicFramePr>
        <p:xfrm>
          <a:off x="2123728" y="2132856"/>
          <a:ext cx="5688632" cy="2933905"/>
        </p:xfrm>
        <a:graphic>
          <a:graphicData uri="http://schemas.openxmlformats.org/drawingml/2006/table">
            <a:tbl>
              <a:tblPr/>
              <a:tblGrid>
                <a:gridCol w="1962527"/>
                <a:gridCol w="630337"/>
                <a:gridCol w="834372"/>
                <a:gridCol w="2261396"/>
              </a:tblGrid>
              <a:tr h="425907">
                <a:tc>
                  <a:txBody>
                    <a:bodyPr/>
                    <a:lstStyle/>
                    <a:p>
                      <a:pPr algn="just">
                        <a:lnSpc>
                          <a:spcPct val="200000"/>
                        </a:lnSpc>
                        <a:spcAft>
                          <a:spcPts val="0"/>
                        </a:spcAft>
                      </a:pPr>
                      <a:r>
                        <a:rPr lang="es-ES" sz="1200" b="1" dirty="0">
                          <a:latin typeface="Times New Roman"/>
                          <a:ea typeface="Times New Roman"/>
                        </a:rPr>
                        <a:t>Agencia/sucursal</a:t>
                      </a:r>
                      <a:endParaRPr lang="es-EC"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a:latin typeface="Times New Roman"/>
                          <a:ea typeface="Times New Roman"/>
                        </a:rPr>
                        <a:t>Tipo</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a:latin typeface="Times New Roman"/>
                          <a:ea typeface="Times New Roman"/>
                        </a:rPr>
                        <a:t>Marca</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a:latin typeface="Times New Roman"/>
                          <a:ea typeface="Times New Roman"/>
                        </a:rPr>
                        <a:t>Modelo</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197">
                <a:tc>
                  <a:txBody>
                    <a:bodyPr/>
                    <a:lstStyle/>
                    <a:p>
                      <a:pPr algn="just">
                        <a:lnSpc>
                          <a:spcPct val="200000"/>
                        </a:lnSpc>
                        <a:spcAft>
                          <a:spcPts val="0"/>
                        </a:spcAft>
                      </a:pPr>
                      <a:r>
                        <a:rPr lang="es-ES" sz="1200" dirty="0">
                          <a:latin typeface="Times New Roman"/>
                          <a:ea typeface="Times New Roman"/>
                        </a:rPr>
                        <a:t>Matriz Pichincha - Quito</a:t>
                      </a:r>
                      <a:endParaRPr lang="es-EC"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Router</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CISCO</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C1841-ADVENTERPRISEK9-M</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just">
                        <a:lnSpc>
                          <a:spcPct val="200000"/>
                        </a:lnSpc>
                        <a:spcAft>
                          <a:spcPts val="0"/>
                        </a:spcAft>
                      </a:pPr>
                      <a:r>
                        <a:rPr lang="es-ES" sz="1200">
                          <a:latin typeface="Times New Roman"/>
                          <a:ea typeface="Times New Roman"/>
                        </a:rPr>
                        <a:t>Dirección Provincial Guayas – Guayaquil</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Router</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CISCO</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C1841-IPBASE-M</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07">
                <a:tc>
                  <a:txBody>
                    <a:bodyPr/>
                    <a:lstStyle/>
                    <a:p>
                      <a:pPr algn="just">
                        <a:lnSpc>
                          <a:spcPct val="200000"/>
                        </a:lnSpc>
                        <a:spcAft>
                          <a:spcPts val="0"/>
                        </a:spcAft>
                      </a:pPr>
                      <a:r>
                        <a:rPr lang="es-ES" sz="1200">
                          <a:latin typeface="Times New Roman"/>
                          <a:ea typeface="Times New Roman"/>
                        </a:rPr>
                        <a:t>Sucursal Azuay - Cuenca</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Router</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CISCO</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C1841-IPBASE-M</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814">
                <a:tc>
                  <a:txBody>
                    <a:bodyPr/>
                    <a:lstStyle/>
                    <a:p>
                      <a:pPr algn="just">
                        <a:lnSpc>
                          <a:spcPct val="200000"/>
                        </a:lnSpc>
                        <a:spcAft>
                          <a:spcPts val="0"/>
                        </a:spcAft>
                      </a:pPr>
                      <a:r>
                        <a:rPr lang="es-ES" sz="1200">
                          <a:latin typeface="Times New Roman"/>
                          <a:ea typeface="Times New Roman"/>
                        </a:rPr>
                        <a:t>Resto de Sucursales y agencias</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Router</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a:latin typeface="Times New Roman"/>
                          <a:ea typeface="Times New Roman"/>
                        </a:rPr>
                        <a:t>CISCO</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dirty="0">
                          <a:latin typeface="Times New Roman"/>
                          <a:ea typeface="Times New Roman"/>
                        </a:rPr>
                        <a:t>C870-ADIPSERVICESK9-M</a:t>
                      </a:r>
                      <a:endParaRPr lang="es-EC"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611560" y="1196752"/>
            <a:ext cx="3665042" cy="369332"/>
          </a:xfrm>
          <a:prstGeom prst="rect">
            <a:avLst/>
          </a:prstGeom>
        </p:spPr>
        <p:txBody>
          <a:bodyPr wrap="none">
            <a:spAutoFit/>
          </a:bodyPr>
          <a:lstStyle/>
          <a:p>
            <a:r>
              <a:rPr lang="es-EC" i="1" dirty="0" smtClean="0"/>
              <a:t>Conectividad WAN – DATOS: servicio</a:t>
            </a:r>
            <a:endParaRPr lang="es-EC" dirty="0"/>
          </a:p>
        </p:txBody>
      </p:sp>
      <p:sp>
        <p:nvSpPr>
          <p:cNvPr id="6" name="5 Rectángulo"/>
          <p:cNvSpPr/>
          <p:nvPr/>
        </p:nvSpPr>
        <p:spPr>
          <a:xfrm>
            <a:off x="3851920" y="5805264"/>
            <a:ext cx="4176464" cy="1077218"/>
          </a:xfrm>
          <a:prstGeom prst="rect">
            <a:avLst/>
          </a:prstGeom>
        </p:spPr>
        <p:txBody>
          <a:bodyPr wrap="square">
            <a:spAutoFit/>
          </a:bodyPr>
          <a:lstStyle/>
          <a:p>
            <a:r>
              <a:rPr lang="es-EC" sz="1600" dirty="0" smtClean="0"/>
              <a:t>Fuente: Levantamiento equipamiento agencias y sucursales CDE - julio de 2012. </a:t>
            </a:r>
            <a:r>
              <a:rPr lang="es-ES" sz="1600" i="1" dirty="0" smtClean="0"/>
              <a:t>Descripción </a:t>
            </a:r>
            <a:r>
              <a:rPr lang="es-ES" sz="1600" i="1" dirty="0"/>
              <a:t>de equipos instalados en agencias y </a:t>
            </a:r>
            <a:r>
              <a:rPr lang="es-ES" sz="1600" i="1" dirty="0" smtClean="0"/>
              <a:t>sucursales. Autor</a:t>
            </a:r>
            <a:endParaRPr lang="es-EC" sz="1600" dirty="0"/>
          </a:p>
        </p:txBody>
      </p:sp>
      <p:sp>
        <p:nvSpPr>
          <p:cNvPr id="7" name="6 CuadroTexto"/>
          <p:cNvSpPr txBox="1"/>
          <p:nvPr/>
        </p:nvSpPr>
        <p:spPr>
          <a:xfrm>
            <a:off x="395536" y="116632"/>
            <a:ext cx="1368152" cy="369332"/>
          </a:xfrm>
          <a:prstGeom prst="rect">
            <a:avLst/>
          </a:prstGeom>
          <a:noFill/>
        </p:spPr>
        <p:txBody>
          <a:bodyPr wrap="square" rtlCol="0">
            <a:spAutoFit/>
          </a:bodyPr>
          <a:lstStyle/>
          <a:p>
            <a:r>
              <a:rPr lang="es-EC" dirty="0" smtClean="0"/>
              <a:t>Capítulo 1</a:t>
            </a:r>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5166</Words>
  <Application>Microsoft Office PowerPoint</Application>
  <PresentationFormat>Presentación en pantalla (4:3)</PresentationFormat>
  <Paragraphs>1169</Paragraphs>
  <Slides>88</Slides>
  <Notes>0</Notes>
  <HiddenSlides>16</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88</vt:i4>
      </vt:variant>
    </vt:vector>
  </HeadingPairs>
  <TitlesOfParts>
    <vt:vector size="91" baseType="lpstr">
      <vt:lpstr>Tema de Office</vt:lpstr>
      <vt:lpstr>Visio</vt:lpstr>
      <vt:lpstr>Hoja de cálculo</vt:lpstr>
      <vt:lpstr>MAESTRIA EN GESTION DE PROYECTOS Promoción II</vt:lpstr>
      <vt:lpstr>CAPÍTULO I – LÍNEA BASE</vt:lpstr>
      <vt:lpstr>Objetivo General </vt:lpstr>
      <vt:lpstr>Objetivos Específicos</vt:lpstr>
      <vt:lpstr>Alcance</vt:lpstr>
      <vt:lpstr>ESTADO TECNOLÓGICO ACTUAL DE LOS CENTROS DE CÓMPUTO DE CORREOS DEL ECUADOR CDE E.P. </vt:lpstr>
      <vt:lpstr>ESTADO TECNOLÓGICO ACTUAL DE LOS CENTROS DE CÓMPUTO DE CORREOS DEL ECUADOR CDE E.P. </vt:lpstr>
      <vt:lpstr>DESCRIPCIÓN DE LA TECNOLOGÍA ACTUAL Y LEVANTAMIENTO DE DIAGRAMAS DE RED. </vt:lpstr>
      <vt:lpstr>DESCRIPCIÓN DE LA TECNOLOGÍA ACTUAL Y LEVANTAMIENTO DE DIAGRAMAS DE RED.</vt:lpstr>
      <vt:lpstr>Presentación de PowerPoint</vt:lpstr>
      <vt:lpstr>DESCRIPCIÓN DE LA TECNOLOGÍA ACTUAL Y LEVANTAMIENTO DE DIAGRAMAS DE RED.</vt:lpstr>
      <vt:lpstr>DESCRIPCIÓN DE LA TECNOLOGÍA ACTUAL Y LEVANTAMIENTO DE DIAGRAMAS DE RED.</vt:lpstr>
      <vt:lpstr>DESCRIPCIÓN DE LA TECNOLOGÍA ACTUAL Y LEVANTAMIENTO DE DIAGRAMAS DE RED </vt:lpstr>
      <vt:lpstr>Presentación de PowerPoint</vt:lpstr>
      <vt:lpstr>Presentación de PowerPoint</vt:lpstr>
      <vt:lpstr>CAPÍTULO II – RIESGOS</vt:lpstr>
      <vt:lpstr>Riesgos</vt:lpstr>
      <vt:lpstr>Riesgos</vt:lpstr>
      <vt:lpstr>Metodologías de Gestión de Riesgos</vt:lpstr>
      <vt:lpstr>Presentación de PowerPoint</vt:lpstr>
      <vt:lpstr>Metodologías de Gestión de Riesgos</vt:lpstr>
      <vt:lpstr>PMI vs. AS/NZ 4360</vt:lpstr>
      <vt:lpstr>Legislación Vinculante</vt:lpstr>
      <vt:lpstr>Legislación Vinculante</vt:lpstr>
      <vt:lpstr>Legislación Vinculante</vt:lpstr>
      <vt:lpstr>Identificación de riesgos</vt:lpstr>
      <vt:lpstr>Identificación de Riesgos</vt:lpstr>
      <vt:lpstr>Identificación de Riesgos</vt:lpstr>
      <vt:lpstr>Análisis Cualitativo</vt:lpstr>
      <vt:lpstr>Análisis Cualitativo</vt:lpstr>
      <vt:lpstr>Análisis Cualitativo</vt:lpstr>
      <vt:lpstr>Presentación de PowerPoint</vt:lpstr>
      <vt:lpstr>Análisis Cualitativo </vt:lpstr>
      <vt:lpstr>ANALISIS CUANTITATIVO </vt:lpstr>
      <vt:lpstr>ANALISIS CUANTITATIVO</vt:lpstr>
      <vt:lpstr>ANALISIS CUANTITATIVO </vt:lpstr>
      <vt:lpstr>PLAN DE RESPUESTA A RIESGOS CRÍTICOS Estrategias de respuesta a riesgos</vt:lpstr>
      <vt:lpstr>PLAN DE RESPUESTA A RIESGOS CRÍTICOS</vt:lpstr>
      <vt:lpstr>PLAN DE RESPUESTA A RIESGOS CRÍTICOS</vt:lpstr>
      <vt:lpstr>CAPÍTULO III – DISEÑO DE LA SOLUCIÓN</vt:lpstr>
      <vt:lpstr>DESARROLLO DE LA MATRIZ DE MARCO LÓGICO</vt:lpstr>
      <vt:lpstr>DESARROLLO DE LA MATRIZ DE MARCO LÓGICO</vt:lpstr>
      <vt:lpstr>Presentación de PowerPoint</vt:lpstr>
      <vt:lpstr>DESARROLLO DE LA MATRIZ DE MARCO LÓGICO Lógica Vertical </vt:lpstr>
      <vt:lpstr>DESARROLLO DE LA MATRIZ DE MARCO LÓGICO Lógica Horizontal</vt:lpstr>
      <vt:lpstr>Metodología Del Marco Lógico </vt:lpstr>
      <vt:lpstr>Análisis de problemas </vt:lpstr>
      <vt:lpstr>Análisis de Participación </vt:lpstr>
      <vt:lpstr>Análisis de Participación </vt:lpstr>
      <vt:lpstr> Análisis de Objetivos </vt:lpstr>
      <vt:lpstr>Análisis de Alternativas</vt:lpstr>
      <vt:lpstr>DIMENSIONAMIENTO DE SOFTWARE  </vt:lpstr>
      <vt:lpstr>DIMENSIONAMIENTO DE HARDWARE  </vt:lpstr>
      <vt:lpstr>DIMENSIONAMIENTO DE SISTEMAS COMPLEMENTARIOS  Aire Acondicionado </vt:lpstr>
      <vt:lpstr>DIMENSIONAMIENTO DE SISTEMAS COMPLEMENTARIOS Resto de subsistemas  </vt:lpstr>
      <vt:lpstr>DIMENSIONAMIENTO DE CONECTIVIDAD </vt:lpstr>
      <vt:lpstr>DIMENSIONAMIENTO DE  ESPACIO FÍSICO </vt:lpstr>
      <vt:lpstr>Comparación Construcción Centro de Cómputo Alterno Vs. Alternativa Clouding. Costos Implementación.</vt:lpstr>
      <vt:lpstr>Presentación de PowerPoint</vt:lpstr>
      <vt:lpstr> Plan de respuesta a riesgos de baja prioridad o Lista de Supervisión. </vt:lpstr>
      <vt:lpstr>Capítulo III. Especificaciones técnicas de Proveedor Clouding.  </vt:lpstr>
      <vt:lpstr>Capítulo III. Análisis de Micro y Macrolocalización</vt:lpstr>
      <vt:lpstr>Capítulo III. Análisis de Micro y Macrolocalización</vt:lpstr>
      <vt:lpstr>Capítulo III. Análisis de Micro y Macrolocalización</vt:lpstr>
      <vt:lpstr>CAPÍTULO IV – PLANIFICACION DEL PROYECTO</vt:lpstr>
      <vt:lpstr>4.1. GESTION DEL ALCANCE</vt:lpstr>
      <vt:lpstr>4.1. GESTION DEL ALCANCE</vt:lpstr>
      <vt:lpstr> 4.1. GESTION DEL CRONOGRAMA </vt:lpstr>
      <vt:lpstr>4.1. GESTION DEL CRONOGRAMA </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4.1. ANALISIS FINANCIERO</vt:lpstr>
      <vt:lpstr>CAPÍTULO V – EVALUACION CUALITATIVA DE HIPOTESIS </vt:lpstr>
      <vt:lpstr>CAPÍTULO V – EVALUACION CUALITATIVA DE HIPOTESIS </vt:lpstr>
      <vt:lpstr>CAPÍTULO V – EVALUACION CUALITATIVA DE HIPOTESIS </vt:lpstr>
      <vt:lpstr>CAPÍTULO VI – CONCLUSIONES Y RECOMENDACIONES  </vt:lpstr>
      <vt:lpstr>CAPÍTULO VI – CONCLUSIONES Y 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chavezl</dc:creator>
  <cp:lastModifiedBy>Felipe Chavez</cp:lastModifiedBy>
  <cp:revision>340</cp:revision>
  <dcterms:created xsi:type="dcterms:W3CDTF">2012-08-23T15:29:15Z</dcterms:created>
  <dcterms:modified xsi:type="dcterms:W3CDTF">2014-01-31T20:41:38Z</dcterms:modified>
</cp:coreProperties>
</file>