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81" r:id="rId3"/>
    <p:sldId id="283" r:id="rId4"/>
    <p:sldId id="290" r:id="rId5"/>
    <p:sldId id="291" r:id="rId6"/>
    <p:sldId id="300" r:id="rId7"/>
    <p:sldId id="292" r:id="rId8"/>
    <p:sldId id="293" r:id="rId9"/>
    <p:sldId id="301" r:id="rId10"/>
    <p:sldId id="302" r:id="rId11"/>
    <p:sldId id="303" r:id="rId12"/>
    <p:sldId id="304" r:id="rId13"/>
    <p:sldId id="317" r:id="rId14"/>
    <p:sldId id="316" r:id="rId15"/>
    <p:sldId id="315" r:id="rId16"/>
    <p:sldId id="314" r:id="rId17"/>
    <p:sldId id="313" r:id="rId18"/>
    <p:sldId id="312" r:id="rId19"/>
    <p:sldId id="311" r:id="rId20"/>
    <p:sldId id="309" r:id="rId21"/>
    <p:sldId id="310" r:id="rId22"/>
    <p:sldId id="308" r:id="rId23"/>
    <p:sldId id="334" r:id="rId24"/>
    <p:sldId id="333" r:id="rId25"/>
    <p:sldId id="307" r:id="rId26"/>
    <p:sldId id="306" r:id="rId27"/>
    <p:sldId id="305" r:id="rId28"/>
    <p:sldId id="318" r:id="rId29"/>
    <p:sldId id="332" r:id="rId30"/>
    <p:sldId id="331" r:id="rId31"/>
    <p:sldId id="330" r:id="rId32"/>
    <p:sldId id="278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1D7F8D9-EA3E-4094-B6D6-F810B8D4BB44}">
          <p14:sldIdLst>
            <p14:sldId id="281"/>
            <p14:sldId id="283"/>
            <p14:sldId id="290"/>
            <p14:sldId id="291"/>
            <p14:sldId id="300"/>
            <p14:sldId id="292"/>
            <p14:sldId id="293"/>
            <p14:sldId id="301"/>
            <p14:sldId id="302"/>
            <p14:sldId id="303"/>
            <p14:sldId id="304"/>
            <p14:sldId id="317"/>
            <p14:sldId id="316"/>
            <p14:sldId id="315"/>
            <p14:sldId id="314"/>
            <p14:sldId id="313"/>
            <p14:sldId id="312"/>
            <p14:sldId id="311"/>
            <p14:sldId id="309"/>
            <p14:sldId id="310"/>
            <p14:sldId id="308"/>
            <p14:sldId id="334"/>
            <p14:sldId id="333"/>
            <p14:sldId id="307"/>
            <p14:sldId id="306"/>
            <p14:sldId id="305"/>
            <p14:sldId id="318"/>
            <p14:sldId id="332"/>
            <p14:sldId id="331"/>
            <p14:sldId id="330"/>
          </p14:sldIdLst>
        </p14:section>
        <p14:section name="Sección sin título" id="{B1A0F844-1EC4-43B1-9579-AD1F06176A19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C08"/>
    <a:srgbClr val="009900"/>
    <a:srgbClr val="154E12"/>
    <a:srgbClr val="00CC66"/>
    <a:srgbClr val="3366FF"/>
    <a:srgbClr val="367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4660"/>
  </p:normalViewPr>
  <p:slideViewPr>
    <p:cSldViewPr>
      <p:cViewPr>
        <p:scale>
          <a:sx n="90" d="100"/>
          <a:sy n="90" d="100"/>
        </p:scale>
        <p:origin x="-642" y="27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s-ES" sz="800">
                <a:latin typeface="Times New Roman" pitchFamily="18" charset="0"/>
                <a:cs typeface="Times New Roman" pitchFamily="18" charset="0"/>
              </a:rPr>
              <a:t>Pregunta 1: Utilización de</a:t>
            </a:r>
            <a:r>
              <a:rPr lang="es-ES" sz="800" baseline="0">
                <a:latin typeface="Times New Roman" pitchFamily="18" charset="0"/>
                <a:cs typeface="Times New Roman" pitchFamily="18" charset="0"/>
              </a:rPr>
              <a:t> recursos tecnológicos por parte de los docentes, según estudiantes de 1ro al 3er año de bachillerato del </a:t>
            </a:r>
            <a:r>
              <a:rPr lang="es-ES" sz="800" b="1" i="0" u="none" strike="noStrike" baseline="0">
                <a:effectLst/>
                <a:latin typeface="Times New Roman" pitchFamily="18" charset="0"/>
                <a:cs typeface="Times New Roman" pitchFamily="18" charset="0"/>
              </a:rPr>
              <a:t>Colegio Fuerte Militar Huancavilca de Guayaquil  Primer quimestre 2014</a:t>
            </a:r>
            <a:endParaRPr lang="es-ES" sz="8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029364394977322"/>
          <c:y val="4.474272930648769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158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Estudiantes!$D$3:$E$3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Estudiantes!$D$183:$E$183</c:f>
              <c:numCache>
                <c:formatCode>General</c:formatCode>
                <c:ptCount val="2"/>
                <c:pt idx="0">
                  <c:v>169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ayout>
        <c:manualLayout>
          <c:xMode val="edge"/>
          <c:yMode val="edge"/>
          <c:x val="0.77670247406973081"/>
          <c:y val="0.4734907548195183"/>
          <c:w val="0.13497442231485768"/>
          <c:h val="0.1854050616838211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19050" cap="flat" cmpd="sng" algn="ctr">
      <a:solidFill>
        <a:srgbClr val="000000">
          <a:lumMod val="25000"/>
          <a:lumOff val="75000"/>
        </a:srgb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s-ES" sz="9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Pregunta 4: ¿Ha escuchado a los docentes explicar sobre el “uso efectivo” de las TIC en su asignatura? E</a:t>
            </a:r>
            <a:r>
              <a:rPr lang="es-ES" sz="900" baseline="0">
                <a:latin typeface="Times New Roman" pitchFamily="18" charset="0"/>
                <a:cs typeface="Times New Roman" pitchFamily="18" charset="0"/>
              </a:rPr>
              <a:t>studiantes de 1ro al 3er año de bachillerato del </a:t>
            </a:r>
            <a:r>
              <a:rPr lang="es-ES" sz="900" b="1" i="0" u="none" strike="noStrike" baseline="0">
                <a:effectLst/>
                <a:latin typeface="Times New Roman" pitchFamily="18" charset="0"/>
                <a:cs typeface="Times New Roman" pitchFamily="18" charset="0"/>
              </a:rPr>
              <a:t>Colegio Fuerte Militar Huancavilca de Guayaquil. Primer quimestre 2014</a:t>
            </a:r>
            <a:endParaRPr lang="es-ES" sz="900">
              <a:latin typeface="Times New Roman" pitchFamily="18" charset="0"/>
              <a:cs typeface="Times New Roman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228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252662070090982E-2"/>
          <c:y val="0.26920556570662391"/>
          <c:w val="0.73952569905139864"/>
          <c:h val="0.584415127528584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Estudiantes!$S$3:$T$3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Estudiantes!$S$183:$T$183</c:f>
              <c:numCache>
                <c:formatCode>General</c:formatCode>
                <c:ptCount val="2"/>
                <c:pt idx="0">
                  <c:v>11</c:v>
                </c:pt>
                <c:pt idx="1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ayout>
        <c:manualLayout>
          <c:xMode val="edge"/>
          <c:yMode val="edge"/>
          <c:x val="0.74505689393564367"/>
          <c:y val="0.47033493667117843"/>
          <c:w val="0.21936267628913789"/>
          <c:h val="0.147535243903742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769DE-CF88-4726-812C-4E151E358914}" type="datetimeFigureOut">
              <a:rPr lang="es-ES" smtClean="0"/>
              <a:pPr/>
              <a:t>11/12/2014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5810B-5621-4DBE-ABB9-6A4A57FC9D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73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45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810B-5621-4DBE-ABB9-6A4A57FC9DE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8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486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811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904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23528" y="44624"/>
            <a:ext cx="2736304" cy="7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27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2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40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69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82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07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1222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21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97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03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00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19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565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042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552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54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760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908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340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FF0BD-D852-49ED-916F-21C5709B3C12}" type="datetimeFigureOut">
              <a:rPr lang="es-EC" smtClean="0"/>
              <a:pPr/>
              <a:t>11/12/2014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4BC8-5C1E-45EF-8A21-110445C330B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688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 cstate="print">
            <a:alphaModFix amt="11000"/>
          </a:blip>
          <a:stretch>
            <a:fillRect/>
          </a:stretch>
        </p:blipFill>
        <p:spPr>
          <a:xfrm>
            <a:off x="1691680" y="2204864"/>
            <a:ext cx="5855036" cy="15121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804248" y="6237312"/>
            <a:ext cx="201622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2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979711" y="1556792"/>
            <a:ext cx="6192687" cy="25202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TEMA: </a:t>
            </a:r>
            <a:b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LAS TECNOLOGÍAS DE INFORMACIÓN Y COMUNICACIÓN Y SU RELACIÓN CON EL  RENDIMIENTO ACADÉMICO DE LOS ESTUDIANTES DE  BACHILLERATO DEL COLEGIO NOCTURNO FUERTE MILITAR HUANCAVILCA DE LA CIUDAD DE GUAYAQUIL EN EL PRIMER QUIMESTRE DEL AÑO 2014.</a:t>
            </a:r>
            <a:b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es-EC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/>
            </a:r>
            <a:br>
              <a:rPr kumimoji="0" lang="es-EC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87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7744" y="332656"/>
            <a:ext cx="4392488" cy="8640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>
                <a:solidFill>
                  <a:sysClr val="windowText" lastClr="000000"/>
                </a:solidFill>
                <a:latin typeface="Century Gothic"/>
              </a:rPr>
              <a:t>COMPETENCIAS DOCENTES QUE DEBEN POSEER EN EL EMPLEO DE TIC</a:t>
            </a:r>
          </a:p>
        </p:txBody>
      </p:sp>
      <p:sp>
        <p:nvSpPr>
          <p:cNvPr id="3" name="2 Elipse"/>
          <p:cNvSpPr/>
          <p:nvPr/>
        </p:nvSpPr>
        <p:spPr>
          <a:xfrm>
            <a:off x="1691680" y="2492896"/>
            <a:ext cx="1767864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/>
              <a:t>INVESTIGATIVA</a:t>
            </a:r>
          </a:p>
        </p:txBody>
      </p:sp>
      <p:sp>
        <p:nvSpPr>
          <p:cNvPr id="4" name="3 Elipse"/>
          <p:cNvSpPr/>
          <p:nvPr/>
        </p:nvSpPr>
        <p:spPr>
          <a:xfrm>
            <a:off x="3651662" y="1412776"/>
            <a:ext cx="1832536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TECNOLÓGICA</a:t>
            </a:r>
            <a:endParaRPr lang="es-EC" sz="1100" dirty="0"/>
          </a:p>
        </p:txBody>
      </p:sp>
      <p:sp>
        <p:nvSpPr>
          <p:cNvPr id="5" name="4 Elipse"/>
          <p:cNvSpPr/>
          <p:nvPr/>
        </p:nvSpPr>
        <p:spPr>
          <a:xfrm>
            <a:off x="5969701" y="2276872"/>
            <a:ext cx="1800200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COMUNICATIVA</a:t>
            </a:r>
            <a:endParaRPr lang="es-EC" sz="1100" dirty="0"/>
          </a:p>
        </p:txBody>
      </p:sp>
      <p:sp>
        <p:nvSpPr>
          <p:cNvPr id="6" name="5 Elipse"/>
          <p:cNvSpPr/>
          <p:nvPr/>
        </p:nvSpPr>
        <p:spPr>
          <a:xfrm>
            <a:off x="5436096" y="3933056"/>
            <a:ext cx="1728192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/>
              <a:t>PEDAGÓGICA</a:t>
            </a:r>
          </a:p>
        </p:txBody>
      </p:sp>
      <p:sp>
        <p:nvSpPr>
          <p:cNvPr id="7" name="6 Elipse"/>
          <p:cNvSpPr/>
          <p:nvPr/>
        </p:nvSpPr>
        <p:spPr>
          <a:xfrm>
            <a:off x="2739464" y="3969022"/>
            <a:ext cx="1440160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/>
              <a:t>GESTIÓN</a:t>
            </a:r>
          </a:p>
        </p:txBody>
      </p:sp>
      <p:sp>
        <p:nvSpPr>
          <p:cNvPr id="8" name="7 Flecha abajo"/>
          <p:cNvSpPr/>
          <p:nvPr/>
        </p:nvSpPr>
        <p:spPr>
          <a:xfrm rot="19061434">
            <a:off x="5492570" y="2013838"/>
            <a:ext cx="533801" cy="6328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abajo"/>
          <p:cNvSpPr/>
          <p:nvPr/>
        </p:nvSpPr>
        <p:spPr>
          <a:xfrm rot="1641439">
            <a:off x="6318071" y="3354951"/>
            <a:ext cx="379848" cy="56859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abajo"/>
          <p:cNvSpPr/>
          <p:nvPr/>
        </p:nvSpPr>
        <p:spPr>
          <a:xfrm rot="5400000" flipH="1">
            <a:off x="4571004" y="4111785"/>
            <a:ext cx="468477" cy="68110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abajo"/>
          <p:cNvSpPr/>
          <p:nvPr/>
        </p:nvSpPr>
        <p:spPr>
          <a:xfrm rot="8185379" flipH="1">
            <a:off x="2932837" y="3447482"/>
            <a:ext cx="356235" cy="53981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abajo"/>
          <p:cNvSpPr/>
          <p:nvPr/>
        </p:nvSpPr>
        <p:spPr>
          <a:xfrm rot="2866224" flipH="1" flipV="1">
            <a:off x="3174662" y="1971676"/>
            <a:ext cx="424606" cy="62292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0162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476672"/>
            <a:ext cx="4392488" cy="8640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>
                <a:solidFill>
                  <a:sysClr val="windowText" lastClr="000000"/>
                </a:solidFill>
                <a:latin typeface="Century Gothic"/>
              </a:rPr>
              <a:t>FUNDAMENTACIÓN LEGAL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482453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476672"/>
            <a:ext cx="4392488" cy="8640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DISEÑO DE LA INVESTIGACIÓN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3" name="2 Explosión 1"/>
          <p:cNvSpPr/>
          <p:nvPr/>
        </p:nvSpPr>
        <p:spPr>
          <a:xfrm>
            <a:off x="395536" y="2060848"/>
            <a:ext cx="3240360" cy="1224136"/>
          </a:xfrm>
          <a:prstGeom prst="irregularSeal1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kern="0" dirty="0" smtClean="0">
                <a:solidFill>
                  <a:sysClr val="windowText" lastClr="000000"/>
                </a:solidFill>
                <a:latin typeface="Century Gothic"/>
              </a:rPr>
              <a:t>ETNOMETODOLOGÍA</a:t>
            </a:r>
            <a:endParaRPr lang="es-EC" sz="1100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5" name="4 Cinta perforada"/>
          <p:cNvSpPr/>
          <p:nvPr/>
        </p:nvSpPr>
        <p:spPr>
          <a:xfrm>
            <a:off x="3635896" y="1772816"/>
            <a:ext cx="4752528" cy="18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/>
          </a:p>
        </p:txBody>
      </p:sp>
      <p:sp>
        <p:nvSpPr>
          <p:cNvPr id="4" name="3 Rectángulo"/>
          <p:cNvSpPr/>
          <p:nvPr/>
        </p:nvSpPr>
        <p:spPr>
          <a:xfrm>
            <a:off x="3816424" y="2131457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400" dirty="0"/>
              <a:t>Se interesa por la cuestión de cómo, sobre el curso temporal de sus compromisos reales, y “conociendo” la sociedad solamente desde adentro, los miembros producen actividades prácticas estables, es decir, las estructuras sociales de las actividades diarias. </a:t>
            </a:r>
          </a:p>
        </p:txBody>
      </p:sp>
      <p:sp>
        <p:nvSpPr>
          <p:cNvPr id="6" name="5 O"/>
          <p:cNvSpPr/>
          <p:nvPr/>
        </p:nvSpPr>
        <p:spPr>
          <a:xfrm>
            <a:off x="2627784" y="3933056"/>
            <a:ext cx="3474640" cy="1944216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420359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INVESTIGACIÓN DE CAMPO</a:t>
            </a:r>
            <a:endParaRPr lang="es-EC" sz="9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520671" y="4351659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BIBLIOGRÁFICA</a:t>
            </a:r>
            <a:endParaRPr lang="es-EC" sz="9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95836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SE ESTABLECE VARIABLES</a:t>
            </a:r>
            <a:endParaRPr lang="es-EC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550296" y="5036326"/>
            <a:ext cx="1080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APOYO DE LA COMUNIDAD EDUCATIVA</a:t>
            </a:r>
            <a:endParaRPr lang="es-EC" sz="900" dirty="0"/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96225" y="332656"/>
            <a:ext cx="4392488" cy="8640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POBLACIÓN Y MUESTRA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75474"/>
            <a:ext cx="6552728" cy="21135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</p:pic>
      <p:grpSp>
        <p:nvGrpSpPr>
          <p:cNvPr id="5" name="4 Grupo"/>
          <p:cNvGrpSpPr/>
          <p:nvPr/>
        </p:nvGrpSpPr>
        <p:grpSpPr>
          <a:xfrm>
            <a:off x="2392182" y="4365104"/>
            <a:ext cx="5007707" cy="1338828"/>
            <a:chOff x="2228589" y="4098414"/>
            <a:chExt cx="5007707" cy="1338828"/>
          </a:xfrm>
        </p:grpSpPr>
        <p:sp>
          <p:nvSpPr>
            <p:cNvPr id="4" name="3 Rectángulo"/>
            <p:cNvSpPr/>
            <p:nvPr/>
          </p:nvSpPr>
          <p:spPr>
            <a:xfrm>
              <a:off x="2228589" y="4098414"/>
              <a:ext cx="5007707" cy="13388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2228589" y="4098414"/>
              <a:ext cx="4572000" cy="13388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252095" algn="just">
                <a:lnSpc>
                  <a:spcPct val="150000"/>
                </a:lnSpc>
                <a:spcAft>
                  <a:spcPts val="1600"/>
                </a:spcAft>
              </a:pPr>
              <a:r>
                <a:rPr lang="es-ES" dirty="0">
                  <a:latin typeface="Times New Roman"/>
                  <a:ea typeface="Calibri"/>
                  <a:cs typeface="Times New Roman"/>
                </a:rPr>
                <a:t>Se estima una muestra de 179 encuestas, con un margen de error máximo admitido de 5% y un nivel de confianza del 95%</a:t>
              </a:r>
              <a:endParaRPr lang="es-EC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163094"/>
            <a:ext cx="5544616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ANÁLISIS E INTERPRETACIÓN DE RESULTADOS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719453227"/>
              </p:ext>
            </p:extLst>
          </p:nvPr>
        </p:nvGraphicFramePr>
        <p:xfrm>
          <a:off x="683568" y="1628800"/>
          <a:ext cx="360039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191472337"/>
              </p:ext>
            </p:extLst>
          </p:nvPr>
        </p:nvGraphicFramePr>
        <p:xfrm>
          <a:off x="4788024" y="1556792"/>
          <a:ext cx="38164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Rectángulo"/>
          <p:cNvSpPr/>
          <p:nvPr/>
        </p:nvSpPr>
        <p:spPr>
          <a:xfrm>
            <a:off x="1756428" y="908720"/>
            <a:ext cx="5544616" cy="504056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ENCUESTAS A ESTUDIANTES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28453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12776"/>
            <a:ext cx="3456385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58114" y="477371"/>
            <a:ext cx="5544616" cy="504056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ENCUESTAS A ESTUDIANTES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656692"/>
            <a:ext cx="5544616" cy="504056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ENCUESTAS A DOCENTES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96044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80" y="1908949"/>
            <a:ext cx="3816424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1"/>
            <a:ext cx="59766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07704" y="656692"/>
            <a:ext cx="5544616" cy="504056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ENCUESTAS A DOCENTES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96225" y="476672"/>
            <a:ext cx="4392488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COMPROBACIÓN DE LA HIPÒTESIS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23616"/>
              </p:ext>
            </p:extLst>
          </p:nvPr>
        </p:nvGraphicFramePr>
        <p:xfrm>
          <a:off x="1960394" y="1196752"/>
          <a:ext cx="5264150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2035542"/>
                <a:gridCol w="1296144"/>
                <a:gridCol w="1310164"/>
                <a:gridCol w="622300"/>
              </a:tblGrid>
              <a:tr h="28575">
                <a:tc gridSpan="4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FRECUENCIAS OBSERVADAS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57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INTERROGANTE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Afirmativa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Negativa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Utilización de recursos tecnológicos, según estudiantes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Los docentes explican el uso efectivo de las TIC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Tiempo dedicado al uso de las TIC es conveniente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Considera que el uso de las TIC fomenta la capacidad de razonamiento crítico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Utilización de recursos tecnológicos, según docentes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Necesidad de formación en TIC,  según docentes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Conocimiento de Uso efectivo de las TIC, según docentes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480720" cy="517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contenido"/>
          <p:cNvSpPr txBox="1">
            <a:spLocks/>
          </p:cNvSpPr>
          <p:nvPr/>
        </p:nvSpPr>
        <p:spPr>
          <a:xfrm>
            <a:off x="683568" y="1124744"/>
            <a:ext cx="8229600" cy="38884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4524" y="1254427"/>
            <a:ext cx="7197875" cy="41954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Planteamiento: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200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¿</a:t>
            </a:r>
            <a:r>
              <a:rPr kumimoji="0" lang="es-EC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 </a:t>
            </a:r>
            <a:r>
              <a:rPr kumimoji="0" lang="es-EC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qué manera se relacionan el empleo de las TIC  y el rendimiento académico de los estudiantes de Bachillerato del Colegio  Nocturno Fuerte Militar “Huancavilca” de la ciudad de Guayaquil, durante el primer quimestre del año 2014?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35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30" y="764704"/>
            <a:ext cx="6336704" cy="3168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4 Grupo"/>
          <p:cNvGrpSpPr/>
          <p:nvPr/>
        </p:nvGrpSpPr>
        <p:grpSpPr>
          <a:xfrm>
            <a:off x="1524638" y="4149080"/>
            <a:ext cx="6264696" cy="1754326"/>
            <a:chOff x="1452630" y="3933056"/>
            <a:chExt cx="6264696" cy="1754326"/>
          </a:xfrm>
        </p:grpSpPr>
        <p:sp>
          <p:nvSpPr>
            <p:cNvPr id="3" name="2 Rectángulo"/>
            <p:cNvSpPr/>
            <p:nvPr/>
          </p:nvSpPr>
          <p:spPr>
            <a:xfrm>
              <a:off x="1452630" y="3933056"/>
              <a:ext cx="6264696" cy="1754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1452630" y="3933056"/>
              <a:ext cx="626469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s-EC" sz="1200" dirty="0"/>
            </a:p>
            <a:p>
              <a:pPr algn="just"/>
              <a:r>
                <a:rPr lang="es-EC" sz="1200" dirty="0"/>
                <a:t>X2 = 244,57</a:t>
              </a:r>
            </a:p>
            <a:p>
              <a:pPr algn="just"/>
              <a:r>
                <a:rPr lang="es-EC" sz="1200" dirty="0"/>
                <a:t>Alfa (α): El nivel de confianza de la prueba es del 95%  ya que el valor de alfa debe ser porcentual de la confianza  0,05 lo cual corresponde al complemento.</a:t>
              </a:r>
            </a:p>
            <a:p>
              <a:pPr algn="just"/>
              <a:endParaRPr lang="es-EC" sz="1200" dirty="0"/>
            </a:p>
            <a:p>
              <a:pPr algn="just"/>
              <a:r>
                <a:rPr lang="es-EC" sz="1200" dirty="0"/>
                <a:t>f) Verificación</a:t>
              </a:r>
            </a:p>
            <a:p>
              <a:pPr algn="just"/>
              <a:r>
                <a:rPr lang="es-EC" sz="1200" dirty="0"/>
                <a:t>Como  = 244,57 es mayor que  = 12,59; por lo tanto se rechaza la hipótesis nula (Ho) y se acepta la hipótesis específica  (Hi), es decir: existe una relación significativa entre el uso de las TIC y el rendimiento académico de los estudiantes.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96225" y="476672"/>
            <a:ext cx="4392488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CONCLUSIONES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1528891"/>
            <a:ext cx="7632848" cy="1036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/>
              <a:t>(94%) afirman que usan tecnologías de información y comunicación en el proceso de enseñanza aprendizaje, con una frecuencia de al menos 3 veces por mes. </a:t>
            </a:r>
            <a:endParaRPr lang="es-EC" sz="1600" dirty="0"/>
          </a:p>
        </p:txBody>
      </p:sp>
      <p:sp>
        <p:nvSpPr>
          <p:cNvPr id="4" name="3 Rectángulo"/>
          <p:cNvSpPr/>
          <p:nvPr/>
        </p:nvSpPr>
        <p:spPr>
          <a:xfrm>
            <a:off x="698893" y="2564904"/>
            <a:ext cx="7632848" cy="1036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/>
              <a:t>El tiempo empleado en el uso de las TIC es percibido por los estudiantes como conveniente. Sin embargo, </a:t>
            </a:r>
            <a:r>
              <a:rPr lang="es-ES" sz="1600" dirty="0" smtClean="0"/>
              <a:t>deben </a:t>
            </a:r>
            <a:r>
              <a:rPr lang="es-ES" sz="1600" dirty="0"/>
              <a:t>implementarse políticas públicas que incentiven su uso en la enseñanza</a:t>
            </a:r>
            <a:r>
              <a:rPr lang="es-ES" sz="1600" dirty="0" smtClean="0"/>
              <a:t> </a:t>
            </a:r>
            <a:endParaRPr lang="es-EC" sz="1600" dirty="0"/>
          </a:p>
        </p:txBody>
      </p:sp>
      <p:sp>
        <p:nvSpPr>
          <p:cNvPr id="5" name="4 Rectángulo"/>
          <p:cNvSpPr/>
          <p:nvPr/>
        </p:nvSpPr>
        <p:spPr>
          <a:xfrm>
            <a:off x="718106" y="3600917"/>
            <a:ext cx="7632848" cy="1036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 smtClean="0"/>
              <a:t>Mejoramiento </a:t>
            </a:r>
            <a:r>
              <a:rPr lang="es-ES" sz="1600" dirty="0"/>
              <a:t>al acceso a equipos tecnológicos, como computadoras, proyectores y televisores inteligentes</a:t>
            </a:r>
            <a:endParaRPr lang="es-EC" sz="1600" dirty="0"/>
          </a:p>
        </p:txBody>
      </p:sp>
      <p:sp>
        <p:nvSpPr>
          <p:cNvPr id="6" name="5 Rectángulo"/>
          <p:cNvSpPr/>
          <p:nvPr/>
        </p:nvSpPr>
        <p:spPr>
          <a:xfrm>
            <a:off x="735557" y="4636930"/>
            <a:ext cx="7632848" cy="1036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sz="1600" dirty="0"/>
              <a:t>P</a:t>
            </a:r>
            <a:r>
              <a:rPr lang="es-EC" sz="1600" dirty="0" smtClean="0"/>
              <a:t>erciben </a:t>
            </a:r>
            <a:r>
              <a:rPr lang="es-EC" sz="1600" dirty="0"/>
              <a:t>a las TIC no sólo como meros instrumentos de acceso a información, sino como herramientas que ayudan a mejorar su rendimiento académico, su razonamiento y análisis crítico.</a:t>
            </a:r>
          </a:p>
          <a:p>
            <a:pPr algn="just"/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96225" y="476672"/>
            <a:ext cx="4392488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RECOMENDACIONES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1528891"/>
            <a:ext cx="7632848" cy="1036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/>
              <a:t>D</a:t>
            </a:r>
            <a:r>
              <a:rPr lang="es-ES" sz="1600" dirty="0" smtClean="0"/>
              <a:t>ocentes </a:t>
            </a:r>
            <a:r>
              <a:rPr lang="es-ES" sz="1600" dirty="0"/>
              <a:t>puedan acceder a programas de formación continua en el uso de las TIC en la enseñanza, </a:t>
            </a:r>
            <a:r>
              <a:rPr lang="es-ES" sz="1600" dirty="0" smtClean="0"/>
              <a:t>. </a:t>
            </a:r>
            <a:endParaRPr lang="es-EC" sz="1600" dirty="0"/>
          </a:p>
        </p:txBody>
      </p:sp>
      <p:sp>
        <p:nvSpPr>
          <p:cNvPr id="4" name="3 Rectángulo"/>
          <p:cNvSpPr/>
          <p:nvPr/>
        </p:nvSpPr>
        <p:spPr>
          <a:xfrm>
            <a:off x="698893" y="2564904"/>
            <a:ext cx="7632848" cy="1036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/>
              <a:t>E</a:t>
            </a:r>
            <a:r>
              <a:rPr lang="es-ES" sz="1600" dirty="0" smtClean="0"/>
              <a:t>l </a:t>
            </a:r>
            <a:r>
              <a:rPr lang="es-ES" sz="1600" dirty="0"/>
              <a:t>uso de aplicaciones y portales digitales que permitan el trabajo coordinado entre lo que el estudiante ve en clases y el uso de las TIC, tanto en el aula como en el hogar.</a:t>
            </a:r>
            <a:endParaRPr lang="es-EC" sz="1600" dirty="0"/>
          </a:p>
        </p:txBody>
      </p:sp>
      <p:sp>
        <p:nvSpPr>
          <p:cNvPr id="5" name="4 Rectángulo"/>
          <p:cNvSpPr/>
          <p:nvPr/>
        </p:nvSpPr>
        <p:spPr>
          <a:xfrm>
            <a:off x="718106" y="3600917"/>
            <a:ext cx="7632848" cy="1036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/>
              <a:t>L</a:t>
            </a:r>
            <a:r>
              <a:rPr lang="es-ES" sz="1600" dirty="0" smtClean="0"/>
              <a:t>a </a:t>
            </a:r>
            <a:r>
              <a:rPr lang="es-ES" sz="1600" dirty="0"/>
              <a:t>utilización de programas informáticos de protección a </a:t>
            </a:r>
            <a:r>
              <a:rPr lang="es-ES" sz="1600" dirty="0" smtClean="0"/>
              <a:t>menores.</a:t>
            </a:r>
            <a:endParaRPr lang="es-EC" sz="1600" dirty="0"/>
          </a:p>
        </p:txBody>
      </p:sp>
      <p:sp>
        <p:nvSpPr>
          <p:cNvPr id="6" name="5 Rectángulo"/>
          <p:cNvSpPr/>
          <p:nvPr/>
        </p:nvSpPr>
        <p:spPr>
          <a:xfrm>
            <a:off x="735557" y="4636930"/>
            <a:ext cx="7632848" cy="1036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1600" dirty="0" smtClean="0"/>
          </a:p>
          <a:p>
            <a:pPr algn="just"/>
            <a:r>
              <a:rPr lang="es-EC" sz="1600" dirty="0" smtClean="0"/>
              <a:t>Debe </a:t>
            </a:r>
            <a:r>
              <a:rPr lang="es-EC" sz="1600" dirty="0"/>
              <a:t>tomarse en cuenta el adiestramiento en el uso seguro de las TIC, en especial la supervisión efectiva y control del </a:t>
            </a:r>
            <a:r>
              <a:rPr lang="es-EC" sz="1600" dirty="0" err="1"/>
              <a:t>cyber-bullying</a:t>
            </a:r>
            <a:r>
              <a:rPr lang="es-EC" sz="1600" dirty="0"/>
              <a:t>. </a:t>
            </a:r>
          </a:p>
          <a:p>
            <a:pPr lvl="0" algn="just"/>
            <a:endParaRPr lang="es-EC" sz="1600" dirty="0"/>
          </a:p>
          <a:p>
            <a:pPr algn="just"/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9059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96225" y="731966"/>
            <a:ext cx="4392488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PROPUESTA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352109" y="1844824"/>
            <a:ext cx="4011979" cy="3456383"/>
            <a:chOff x="1488338" y="2551837"/>
            <a:chExt cx="6480720" cy="2749371"/>
          </a:xfrm>
        </p:grpSpPr>
        <p:sp>
          <p:nvSpPr>
            <p:cNvPr id="4" name="3 Rectángulo redondeado"/>
            <p:cNvSpPr/>
            <p:nvPr/>
          </p:nvSpPr>
          <p:spPr>
            <a:xfrm>
              <a:off x="1547664" y="2551837"/>
              <a:ext cx="6421394" cy="27493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1488338" y="2551837"/>
              <a:ext cx="6480720" cy="2440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52095" algn="ctr">
                <a:lnSpc>
                  <a:spcPct val="150000"/>
                </a:lnSpc>
                <a:spcAft>
                  <a:spcPts val="1600"/>
                </a:spcAft>
              </a:pPr>
              <a:r>
                <a:rPr lang="es-ES" sz="2000" dirty="0" smtClean="0">
                  <a:latin typeface="Times New Roman"/>
                  <a:ea typeface="Calibri"/>
                  <a:cs typeface="Times New Roman"/>
                </a:rPr>
                <a:t>Tema</a:t>
              </a:r>
              <a:r>
                <a:rPr lang="es-ES" sz="2000" dirty="0">
                  <a:latin typeface="Times New Roman"/>
                  <a:ea typeface="Calibri"/>
                  <a:cs typeface="Times New Roman"/>
                </a:rPr>
                <a:t>:	 </a:t>
              </a:r>
              <a:endParaRPr lang="es-ES" sz="2000" dirty="0" smtClean="0">
                <a:latin typeface="Times New Roman"/>
                <a:ea typeface="Calibri"/>
                <a:cs typeface="Times New Roman"/>
              </a:endParaRPr>
            </a:p>
            <a:p>
              <a:pPr indent="252095" algn="just">
                <a:lnSpc>
                  <a:spcPct val="150000"/>
                </a:lnSpc>
                <a:spcAft>
                  <a:spcPts val="1600"/>
                </a:spcAft>
              </a:pPr>
              <a:r>
                <a:rPr lang="es-ES" sz="2000" dirty="0" smtClean="0">
                  <a:latin typeface="Times New Roman"/>
                  <a:ea typeface="Calibri"/>
                  <a:cs typeface="Times New Roman"/>
                </a:rPr>
                <a:t>Propuesta </a:t>
              </a:r>
              <a:r>
                <a:rPr lang="es-ES" sz="2000" dirty="0">
                  <a:latin typeface="Times New Roman"/>
                  <a:ea typeface="Calibri"/>
                  <a:cs typeface="Times New Roman"/>
                </a:rPr>
                <a:t>de utilización de Tablet para actividades en el aula en el Colegio Nocturno “Fuerte Militar </a:t>
              </a:r>
              <a:r>
                <a:rPr lang="es-ES" sz="2000" dirty="0" err="1">
                  <a:latin typeface="Times New Roman"/>
                  <a:ea typeface="Calibri"/>
                  <a:cs typeface="Times New Roman"/>
                </a:rPr>
                <a:t>Huancavilca</a:t>
              </a:r>
              <a:r>
                <a:rPr lang="es-ES" sz="2000" dirty="0">
                  <a:latin typeface="Times New Roman"/>
                  <a:ea typeface="Calibri"/>
                  <a:cs typeface="Times New Roman"/>
                </a:rPr>
                <a:t>” de Guayaquil. Segundo </a:t>
              </a:r>
              <a:r>
                <a:rPr lang="es-ES" sz="2000" dirty="0" err="1">
                  <a:latin typeface="Times New Roman"/>
                  <a:ea typeface="Calibri"/>
                  <a:cs typeface="Times New Roman"/>
                </a:rPr>
                <a:t>Quimestre</a:t>
              </a:r>
              <a:r>
                <a:rPr lang="es-ES" sz="2000" dirty="0">
                  <a:latin typeface="Times New Roman"/>
                  <a:ea typeface="Calibri"/>
                  <a:cs typeface="Times New Roman"/>
                </a:rPr>
                <a:t> 2014.</a:t>
              </a:r>
              <a:endParaRPr lang="es-EC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95232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96225" y="731966"/>
            <a:ext cx="4392488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 smtClean="0">
                <a:solidFill>
                  <a:sysClr val="windowText" lastClr="000000"/>
                </a:solidFill>
                <a:latin typeface="Century Gothic"/>
              </a:rPr>
              <a:t>ANTECEDENTES DE LA PROPUESTA</a:t>
            </a:r>
            <a:endParaRPr lang="es-EC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827584" y="1844824"/>
            <a:ext cx="24482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EDITORIAL SANTILLANA</a:t>
            </a:r>
            <a:endParaRPr lang="es-EC" sz="1400" dirty="0">
              <a:solidFill>
                <a:schemeClr val="tx1"/>
              </a:solidFill>
            </a:endParaRPr>
          </a:p>
        </p:txBody>
      </p:sp>
      <p:cxnSp>
        <p:nvCxnSpPr>
          <p:cNvPr id="6" name="5 Conector recto de flecha"/>
          <p:cNvCxnSpPr>
            <a:stCxn id="3" idx="3"/>
          </p:cNvCxnSpPr>
          <p:nvPr/>
        </p:nvCxnSpPr>
        <p:spPr>
          <a:xfrm>
            <a:off x="3275856" y="2240868"/>
            <a:ext cx="576064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076449" y="2071591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SISTEMA</a:t>
            </a:r>
            <a:r>
              <a:rPr lang="es-EC" sz="1600" dirty="0" smtClean="0"/>
              <a:t> </a:t>
            </a:r>
            <a:r>
              <a:rPr lang="es-EC" sz="1400" dirty="0" smtClean="0"/>
              <a:t>UNO</a:t>
            </a:r>
            <a:endParaRPr lang="es-EC" sz="14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868537" y="2410144"/>
            <a:ext cx="0" cy="44279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084561" y="2818313"/>
            <a:ext cx="576064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300192" y="255670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8 PAÍSES DE AMÉRICA </a:t>
            </a:r>
            <a:endParaRPr lang="es-EC" sz="1400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636520" y="2263429"/>
            <a:ext cx="576064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212584" y="1948480"/>
            <a:ext cx="181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ENTREGA DE UNA TABLET</a:t>
            </a:r>
            <a:endParaRPr lang="es-EC" sz="12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827584" y="3356992"/>
            <a:ext cx="24482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SALAMANCA ESPAÑA</a:t>
            </a:r>
            <a:endParaRPr lang="es-EC" sz="1400" dirty="0">
              <a:solidFill>
                <a:schemeClr val="tx1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3380838" y="3755041"/>
            <a:ext cx="576064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228849" y="3379639"/>
            <a:ext cx="15841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EBOOK</a:t>
            </a:r>
            <a:r>
              <a:rPr lang="es-EC" sz="1600" dirty="0" smtClean="0"/>
              <a:t>, </a:t>
            </a:r>
            <a:r>
              <a:rPr lang="es-EC" sz="1400" dirty="0" smtClean="0"/>
              <a:t>TABLET DIGITALES EN EL AULA </a:t>
            </a:r>
            <a:endParaRPr lang="es-EC" sz="1400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733086" y="3740975"/>
            <a:ext cx="479498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362341" y="3533526"/>
            <a:ext cx="181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USO EDUCATIVO DE TABLET DIGITALES</a:t>
            </a:r>
            <a:endParaRPr lang="es-EC" sz="12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827584" y="4725144"/>
            <a:ext cx="24482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GOBIERNO DE </a:t>
            </a:r>
            <a:r>
              <a:rPr lang="es-ES" sz="1400" dirty="0" smtClean="0">
                <a:solidFill>
                  <a:schemeClr val="tx1"/>
                </a:solidFill>
              </a:rPr>
              <a:t>O’HIGGINS CHILE</a:t>
            </a:r>
            <a:endParaRPr lang="es-EC" sz="1400" dirty="0">
              <a:solidFill>
                <a:schemeClr val="tx1"/>
              </a:solidFill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3380838" y="5121188"/>
            <a:ext cx="576064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4052344" y="4644134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DOTACIÓN Y FORMACIÓN PARA USO DE TABLETS</a:t>
            </a:r>
            <a:endParaRPr lang="es-EC" sz="1400" dirty="0"/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5597256" y="4941168"/>
            <a:ext cx="479498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306495" y="4696362"/>
            <a:ext cx="18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DESARROLLAR COMPETENCIAS EN LOS DOCENTES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5776" y="766886"/>
            <a:ext cx="4392488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kern="0" dirty="0" smtClean="0">
                <a:solidFill>
                  <a:sysClr val="windowText" lastClr="000000"/>
                </a:solidFill>
                <a:latin typeface="Century Gothic"/>
              </a:rPr>
              <a:t>OBJETIVO GENERAL</a:t>
            </a:r>
            <a:endParaRPr lang="es-EC" sz="2000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429825" y="1921655"/>
            <a:ext cx="6804756" cy="2821639"/>
            <a:chOff x="1619672" y="2344088"/>
            <a:chExt cx="6804756" cy="2249142"/>
          </a:xfrm>
        </p:grpSpPr>
        <p:sp>
          <p:nvSpPr>
            <p:cNvPr id="4" name="3 Rectángulo redondeado"/>
            <p:cNvSpPr/>
            <p:nvPr/>
          </p:nvSpPr>
          <p:spPr>
            <a:xfrm>
              <a:off x="1619672" y="2344088"/>
              <a:ext cx="6804756" cy="20663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2400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1619672" y="2344088"/>
              <a:ext cx="6336704" cy="2249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52095" algn="just">
                <a:lnSpc>
                  <a:spcPct val="150000"/>
                </a:lnSpc>
                <a:spcAft>
                  <a:spcPts val="1600"/>
                </a:spcAft>
              </a:pPr>
              <a:r>
                <a:rPr lang="es-ES" sz="2400" dirty="0">
                  <a:latin typeface="Times New Roman"/>
                  <a:ea typeface="Calibri"/>
                  <a:cs typeface="Times New Roman"/>
                </a:rPr>
                <a:t>Diseñar una propuesta de utilización de </a:t>
              </a:r>
              <a:r>
                <a:rPr lang="es-ES" sz="2400" dirty="0" err="1">
                  <a:latin typeface="Times New Roman"/>
                  <a:ea typeface="Calibri"/>
                  <a:cs typeface="Times New Roman"/>
                </a:rPr>
                <a:t>tablets</a:t>
              </a:r>
              <a:r>
                <a:rPr lang="es-ES" sz="2400" dirty="0">
                  <a:latin typeface="Times New Roman"/>
                  <a:ea typeface="Calibri"/>
                  <a:cs typeface="Times New Roman"/>
                </a:rPr>
                <a:t> como recurso tecnológico en el aula, Colegio Nocturno “Fuerte Militar </a:t>
              </a:r>
              <a:r>
                <a:rPr lang="es-ES" sz="2400" dirty="0" err="1">
                  <a:latin typeface="Times New Roman"/>
                  <a:ea typeface="Calibri"/>
                  <a:cs typeface="Times New Roman"/>
                </a:rPr>
                <a:t>Huancavilca</a:t>
              </a:r>
              <a:r>
                <a:rPr lang="es-ES" sz="2400" dirty="0">
                  <a:latin typeface="Times New Roman"/>
                  <a:ea typeface="Calibri"/>
                  <a:cs typeface="Times New Roman"/>
                </a:rPr>
                <a:t>” de Guayaquil durante el Segundo </a:t>
              </a:r>
              <a:r>
                <a:rPr lang="es-ES" sz="2400" dirty="0" err="1">
                  <a:latin typeface="Times New Roman"/>
                  <a:ea typeface="Calibri"/>
                  <a:cs typeface="Times New Roman"/>
                </a:rPr>
                <a:t>Quimestre</a:t>
              </a:r>
              <a:r>
                <a:rPr lang="es-ES" sz="2400" dirty="0">
                  <a:latin typeface="Times New Roman"/>
                  <a:ea typeface="Calibri"/>
                  <a:cs typeface="Times New Roman"/>
                </a:rPr>
                <a:t> 2014.</a:t>
              </a:r>
              <a:endParaRPr lang="es-EC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5776" y="766886"/>
            <a:ext cx="4392488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kern="0" dirty="0" smtClean="0">
                <a:solidFill>
                  <a:sysClr val="windowText" lastClr="000000"/>
                </a:solidFill>
                <a:latin typeface="Century Gothic"/>
              </a:rPr>
              <a:t>OBJETIVOS ESPECÍFICOS</a:t>
            </a:r>
            <a:endParaRPr lang="es-EC" sz="2000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75656" y="198884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dirty="0" smtClean="0">
                <a:latin typeface="Times New Roman"/>
                <a:ea typeface="Calibri"/>
              </a:rPr>
              <a:t>Diagnosticar </a:t>
            </a:r>
            <a:r>
              <a:rPr lang="es-ES" dirty="0">
                <a:latin typeface="Times New Roman"/>
                <a:ea typeface="Calibri"/>
              </a:rPr>
              <a:t>las oportunidades de utilización de las </a:t>
            </a:r>
            <a:r>
              <a:rPr lang="es-ES" dirty="0" err="1">
                <a:latin typeface="Times New Roman"/>
                <a:ea typeface="Calibri"/>
              </a:rPr>
              <a:t>tablets</a:t>
            </a:r>
            <a:r>
              <a:rPr lang="es-ES" dirty="0">
                <a:latin typeface="Times New Roman"/>
                <a:ea typeface="Calibri"/>
              </a:rPr>
              <a:t> como recurso educativo en el aula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1547664" y="310961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dirty="0">
                <a:latin typeface="Times New Roman"/>
                <a:ea typeface="Calibri"/>
              </a:rPr>
              <a:t>Proponer una estrategia de implantación de la Tablet en las aulas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1475656" y="3884833"/>
            <a:ext cx="6519511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600"/>
              </a:spcAft>
              <a:buFont typeface="Wingdings" pitchFamily="2" charset="2"/>
              <a:buChar char="q"/>
            </a:pPr>
            <a:r>
              <a:rPr lang="es-ES" dirty="0">
                <a:latin typeface="Times New Roman"/>
                <a:ea typeface="Calibri"/>
                <a:cs typeface="Times New Roman"/>
              </a:rPr>
              <a:t>Diseñar una guía de orientación para el docente sobre la estrategia de utilización de la Tablet en el aula.</a:t>
            </a:r>
            <a:endParaRPr lang="es-EC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1720" y="620688"/>
            <a:ext cx="5472608" cy="7200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kern="0" dirty="0" smtClean="0">
                <a:solidFill>
                  <a:sysClr val="windowText" lastClr="000000"/>
                </a:solidFill>
                <a:latin typeface="Century Gothic"/>
              </a:rPr>
              <a:t>TABLETS EN CONTEXTOS EDUCATIVOS</a:t>
            </a:r>
            <a:endParaRPr lang="es-EC" sz="2000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28192" y="1698673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dirty="0" err="1" smtClean="0">
                <a:latin typeface="Calibri"/>
                <a:ea typeface="Calibri"/>
                <a:cs typeface="Times New Roman"/>
              </a:rPr>
              <a:t>Tablets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  bajo </a:t>
            </a:r>
            <a:r>
              <a:rPr lang="es-ES" dirty="0">
                <a:latin typeface="Calibri"/>
                <a:ea typeface="Calibri"/>
                <a:cs typeface="Times New Roman"/>
              </a:rPr>
              <a:t>peso, (entre 400 y 900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gramos)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1140768" y="2076989"/>
            <a:ext cx="67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Uso </a:t>
            </a:r>
            <a:r>
              <a:rPr lang="es-ES" dirty="0">
                <a:latin typeface="Calibri"/>
                <a:ea typeface="Calibri"/>
                <a:cs typeface="Times New Roman"/>
              </a:rPr>
              <a:t>como cámara de fotos y de video, de forma similar a un teléfono inteligente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148651" y="2732486"/>
            <a:ext cx="67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dirty="0">
                <a:latin typeface="Calibri"/>
                <a:ea typeface="Calibri"/>
                <a:cs typeface="Times New Roman"/>
              </a:rPr>
              <a:t>D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esventaja </a:t>
            </a:r>
            <a:r>
              <a:rPr lang="es-ES" dirty="0">
                <a:latin typeface="Calibri"/>
                <a:ea typeface="Calibri"/>
                <a:cs typeface="Times New Roman"/>
              </a:rPr>
              <a:t>de las </a:t>
            </a:r>
            <a:r>
              <a:rPr lang="es-ES" dirty="0" err="1">
                <a:latin typeface="Calibri"/>
                <a:ea typeface="Calibri"/>
                <a:cs typeface="Times New Roman"/>
              </a:rPr>
              <a:t>tablets</a:t>
            </a:r>
            <a:r>
              <a:rPr lang="es-ES" dirty="0">
                <a:latin typeface="Calibri"/>
                <a:ea typeface="Calibri"/>
                <a:cs typeface="Times New Roman"/>
              </a:rPr>
              <a:t> sobre otros equipos, puede ser su resistencia a caídas y ralladuras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1223628" y="3378817"/>
            <a:ext cx="6804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dirty="0">
                <a:latin typeface="Calibri"/>
                <a:ea typeface="Calibri"/>
                <a:cs typeface="Times New Roman"/>
              </a:rPr>
              <a:t>V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ida </a:t>
            </a:r>
            <a:r>
              <a:rPr lang="es-ES" dirty="0">
                <a:latin typeface="Calibri"/>
                <a:ea typeface="Calibri"/>
                <a:cs typeface="Times New Roman"/>
              </a:rPr>
              <a:t>útil del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equipo, </a:t>
            </a:r>
            <a:r>
              <a:rPr lang="es-ES" dirty="0">
                <a:latin typeface="Calibri"/>
                <a:ea typeface="Calibri"/>
                <a:cs typeface="Times New Roman"/>
              </a:rPr>
              <a:t>tecnología no es vista como sólo un costo, sino como una oportunidad y un recurso más que necesario </a:t>
            </a:r>
            <a:endParaRPr lang="es-EC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44086" y="4014324"/>
            <a:ext cx="6652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Experiencia </a:t>
            </a:r>
            <a:r>
              <a:rPr lang="es-ES" dirty="0">
                <a:latin typeface="Calibri"/>
                <a:ea typeface="Calibri"/>
                <a:cs typeface="Times New Roman"/>
              </a:rPr>
              <a:t>y facilidad de uso. La </a:t>
            </a:r>
            <a:r>
              <a:rPr lang="es-ES" dirty="0" err="1">
                <a:latin typeface="Calibri"/>
                <a:ea typeface="Calibri"/>
                <a:cs typeface="Times New Roman"/>
              </a:rPr>
              <a:t>tablet</a:t>
            </a:r>
            <a:r>
              <a:rPr lang="es-ES" dirty="0">
                <a:latin typeface="Calibri"/>
                <a:ea typeface="Calibri"/>
                <a:cs typeface="Times New Roman"/>
              </a:rPr>
              <a:t> está orientada a brindar una experiencia motivante y simplificada al usuario, con aplicaciones sencillas orientada a mostrar contenidos multimedia dinámicos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27890" y="476672"/>
            <a:ext cx="5472608" cy="7200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kern="0" dirty="0" smtClean="0">
                <a:solidFill>
                  <a:sysClr val="windowText" lastClr="000000"/>
                </a:solidFill>
                <a:latin typeface="Century Gothic"/>
              </a:rPr>
              <a:t>OPORTUNIDADES DE LA UTILIZACIÓN DE TABLETS</a:t>
            </a:r>
            <a:endParaRPr lang="es-EC" sz="2000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1726" y="2492896"/>
            <a:ext cx="1728192" cy="86409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TABLETS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2665330" y="1412776"/>
            <a:ext cx="432048" cy="30243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ln cmpd="sng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25275" y="1574024"/>
            <a:ext cx="2526654" cy="417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600"/>
              </a:spcAft>
              <a:buFont typeface="Wingdings" pitchFamily="2" charset="2"/>
              <a:buChar char="Ø"/>
            </a:pPr>
            <a:r>
              <a:rPr lang="es-ES" sz="1600" b="1" dirty="0">
                <a:latin typeface="Times New Roman"/>
              </a:rPr>
              <a:t>Lectura de documentos</a:t>
            </a:r>
            <a:endParaRPr lang="es-EC" sz="1600" b="1" dirty="0"/>
          </a:p>
        </p:txBody>
      </p:sp>
      <p:sp>
        <p:nvSpPr>
          <p:cNvPr id="11" name="10 Rectángulo"/>
          <p:cNvSpPr/>
          <p:nvPr/>
        </p:nvSpPr>
        <p:spPr>
          <a:xfrm>
            <a:off x="3182795" y="2151732"/>
            <a:ext cx="3276859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600"/>
              </a:spcAft>
              <a:buFont typeface="Wingdings" pitchFamily="2" charset="2"/>
              <a:buChar char="Ø"/>
            </a:pPr>
            <a:r>
              <a:rPr lang="es-ES" sz="1600" b="1" dirty="0">
                <a:latin typeface="Times New Roman"/>
              </a:rPr>
              <a:t>Acceso a contenidos multimedia</a:t>
            </a:r>
            <a:endParaRPr lang="es-EC" sz="1600" b="1" dirty="0">
              <a:latin typeface="Times New Roman"/>
            </a:endParaRPr>
          </a:p>
        </p:txBody>
      </p:sp>
      <p:sp>
        <p:nvSpPr>
          <p:cNvPr id="12" name="11 Abrir llave"/>
          <p:cNvSpPr/>
          <p:nvPr/>
        </p:nvSpPr>
        <p:spPr>
          <a:xfrm>
            <a:off x="6459654" y="2151732"/>
            <a:ext cx="212752" cy="732285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6672406" y="217613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ANIMACIONES 3 D</a:t>
            </a:r>
          </a:p>
          <a:p>
            <a:r>
              <a:rPr lang="es-EC" sz="1000" dirty="0" smtClean="0"/>
              <a:t>AUDIOTECAS</a:t>
            </a:r>
          </a:p>
          <a:p>
            <a:r>
              <a:rPr lang="es-EC" sz="1000" dirty="0" smtClean="0"/>
              <a:t>AUDIO LIBROS</a:t>
            </a:r>
          </a:p>
          <a:p>
            <a:r>
              <a:rPr lang="es-EC" sz="1000" dirty="0" smtClean="0"/>
              <a:t>IMÁGENES Y SONIDOS</a:t>
            </a:r>
            <a:endParaRPr lang="es-EC" sz="1000" dirty="0"/>
          </a:p>
        </p:txBody>
      </p:sp>
      <p:sp>
        <p:nvSpPr>
          <p:cNvPr id="14" name="13 Abrir llave"/>
          <p:cNvSpPr/>
          <p:nvPr/>
        </p:nvSpPr>
        <p:spPr>
          <a:xfrm>
            <a:off x="5751929" y="1412776"/>
            <a:ext cx="212752" cy="732285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6084092" y="1505607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COSTOS LIBROS</a:t>
            </a:r>
          </a:p>
          <a:p>
            <a:r>
              <a:rPr lang="es-EC" sz="1000" dirty="0" smtClean="0"/>
              <a:t>PORTABILIDAD</a:t>
            </a:r>
          </a:p>
          <a:p>
            <a:r>
              <a:rPr lang="es-EC" sz="1000" dirty="0" smtClean="0"/>
              <a:t>BIBLIOGRAFÍA</a:t>
            </a:r>
            <a:endParaRPr lang="es-EC" sz="1000" dirty="0"/>
          </a:p>
        </p:txBody>
      </p:sp>
      <p:sp>
        <p:nvSpPr>
          <p:cNvPr id="16" name="15 Rectángulo"/>
          <p:cNvSpPr/>
          <p:nvPr/>
        </p:nvSpPr>
        <p:spPr>
          <a:xfrm>
            <a:off x="3231654" y="3200315"/>
            <a:ext cx="2143536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600"/>
              </a:spcAft>
              <a:buFont typeface="Wingdings" pitchFamily="2" charset="2"/>
              <a:buChar char="Ø"/>
            </a:pPr>
            <a:r>
              <a:rPr lang="es-ES" sz="1600" b="1" dirty="0">
                <a:latin typeface="Times New Roman"/>
              </a:rPr>
              <a:t>Conectividad web. </a:t>
            </a:r>
            <a:endParaRPr lang="es-EC" sz="1600" b="1" dirty="0">
              <a:latin typeface="Times New Roman"/>
            </a:endParaRPr>
          </a:p>
        </p:txBody>
      </p:sp>
      <p:sp>
        <p:nvSpPr>
          <p:cNvPr id="17" name="16 Abrir llave"/>
          <p:cNvSpPr/>
          <p:nvPr/>
        </p:nvSpPr>
        <p:spPr>
          <a:xfrm>
            <a:off x="5377510" y="3042883"/>
            <a:ext cx="212752" cy="732285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5751928" y="3132027"/>
            <a:ext cx="2276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E.MAIL, PAG. WEB.</a:t>
            </a:r>
          </a:p>
          <a:p>
            <a:r>
              <a:rPr lang="es-EC" sz="1000" dirty="0" smtClean="0"/>
              <a:t>COMPARTIR INFORMACIÓN DENTRO Y FUERA DEL AULA</a:t>
            </a:r>
            <a:endParaRPr lang="es-EC" sz="1000" dirty="0"/>
          </a:p>
        </p:txBody>
      </p:sp>
      <p:sp>
        <p:nvSpPr>
          <p:cNvPr id="19" name="18 Rectángulo"/>
          <p:cNvSpPr/>
          <p:nvPr/>
        </p:nvSpPr>
        <p:spPr>
          <a:xfrm>
            <a:off x="3379931" y="4019690"/>
            <a:ext cx="2529860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600"/>
              </a:spcAft>
              <a:buFont typeface="Wingdings" pitchFamily="2" charset="2"/>
              <a:buChar char="Ø"/>
            </a:pPr>
            <a:r>
              <a:rPr lang="es-ES" sz="1400" b="1" dirty="0">
                <a:latin typeface="Times New Roman"/>
              </a:rPr>
              <a:t>Aplicaciones de escritorio</a:t>
            </a:r>
            <a:r>
              <a:rPr lang="es-ES" sz="1400" b="1" dirty="0" smtClean="0">
                <a:latin typeface="Times New Roman"/>
              </a:rPr>
              <a:t>. </a:t>
            </a:r>
            <a:endParaRPr lang="es-EC" sz="1400" b="1" dirty="0">
              <a:latin typeface="Times New Roman"/>
            </a:endParaRPr>
          </a:p>
        </p:txBody>
      </p:sp>
      <p:sp>
        <p:nvSpPr>
          <p:cNvPr id="20" name="19 Abrir llave"/>
          <p:cNvSpPr/>
          <p:nvPr/>
        </p:nvSpPr>
        <p:spPr>
          <a:xfrm>
            <a:off x="5858305" y="3841964"/>
            <a:ext cx="212752" cy="732285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CuadroTexto"/>
          <p:cNvSpPr txBox="1"/>
          <p:nvPr/>
        </p:nvSpPr>
        <p:spPr>
          <a:xfrm>
            <a:off x="6084092" y="3890518"/>
            <a:ext cx="2276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HERRAMIENTAS OFIMÁTICAS, </a:t>
            </a:r>
          </a:p>
          <a:p>
            <a:r>
              <a:rPr lang="es-EC" sz="1000" dirty="0" smtClean="0"/>
              <a:t>OFFICE</a:t>
            </a:r>
          </a:p>
          <a:p>
            <a:r>
              <a:rPr lang="es-EC" sz="1000" dirty="0" smtClean="0"/>
              <a:t>SOFTWARE LIBRE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6283" y="476672"/>
            <a:ext cx="5472608" cy="7200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kern="0" dirty="0" smtClean="0">
                <a:solidFill>
                  <a:sysClr val="windowText" lastClr="000000"/>
                </a:solidFill>
                <a:latin typeface="Century Gothic"/>
              </a:rPr>
              <a:t>ESTRATEGIA DE IMPLEMENTACIÓN</a:t>
            </a:r>
            <a:endParaRPr lang="es-EC" sz="2000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2484875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Times New Roman"/>
                <a:ea typeface="Calibri"/>
              </a:rPr>
              <a:t>Infraestructura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010409" y="2055863"/>
            <a:ext cx="2236190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1400" b="1" kern="50" dirty="0">
                <a:latin typeface="Times New Roman"/>
                <a:ea typeface="SimSun"/>
                <a:cs typeface="Times New Roman"/>
              </a:rPr>
              <a:t>Adecuación de espacios</a:t>
            </a:r>
            <a:endParaRPr lang="es-EC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91363" y="2669541"/>
            <a:ext cx="2239396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2095" algn="just">
              <a:lnSpc>
                <a:spcPct val="150000"/>
              </a:lnSpc>
            </a:pPr>
            <a:r>
              <a:rPr lang="es-EC" sz="1400" b="1" kern="50" dirty="0">
                <a:latin typeface="Times New Roman"/>
                <a:ea typeface="SimSun"/>
                <a:cs typeface="Times New Roman"/>
              </a:rPr>
              <a:t>Adecuación tecnológica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96136" y="2599702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VELOCIDAD MAYOR A 10 MB</a:t>
            </a:r>
          </a:p>
          <a:p>
            <a:r>
              <a:rPr lang="es-EC" sz="1000" dirty="0" smtClean="0"/>
              <a:t>ROUTER CON WIFI</a:t>
            </a:r>
          </a:p>
          <a:p>
            <a:r>
              <a:rPr lang="es-EC" sz="1000" dirty="0" smtClean="0"/>
              <a:t>RED WPA O WPA2 SEGURIDAD</a:t>
            </a:r>
            <a:endParaRPr lang="es-EC" sz="1000" dirty="0"/>
          </a:p>
        </p:txBody>
      </p:sp>
      <p:sp>
        <p:nvSpPr>
          <p:cNvPr id="7" name="6 Abrir llave"/>
          <p:cNvSpPr/>
          <p:nvPr/>
        </p:nvSpPr>
        <p:spPr>
          <a:xfrm>
            <a:off x="5436096" y="2484875"/>
            <a:ext cx="216024" cy="77757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9" name="8 Conector recto"/>
          <p:cNvCxnSpPr>
            <a:stCxn id="3" idx="3"/>
          </p:cNvCxnSpPr>
          <p:nvPr/>
        </p:nvCxnSpPr>
        <p:spPr>
          <a:xfrm>
            <a:off x="2371596" y="2669541"/>
            <a:ext cx="40020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2724098" y="2317522"/>
            <a:ext cx="0" cy="3520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2724098" y="2593063"/>
            <a:ext cx="7580" cy="3923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2727888" y="2317522"/>
            <a:ext cx="363475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2771799" y="2985445"/>
            <a:ext cx="315773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763305" y="4401254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Times New Roman"/>
                <a:ea typeface="Calibri"/>
              </a:rPr>
              <a:t>Formación </a:t>
            </a:r>
            <a:r>
              <a:rPr lang="es-ES" dirty="0">
                <a:latin typeface="Times New Roman"/>
                <a:ea typeface="Calibri"/>
              </a:rPr>
              <a:t>docente</a:t>
            </a:r>
            <a:endParaRPr lang="es-EC" dirty="0"/>
          </a:p>
        </p:txBody>
      </p:sp>
      <p:sp>
        <p:nvSpPr>
          <p:cNvPr id="26" name="25 Rectángulo"/>
          <p:cNvSpPr/>
          <p:nvPr/>
        </p:nvSpPr>
        <p:spPr>
          <a:xfrm>
            <a:off x="3258108" y="3501008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s-EC" sz="1000" dirty="0"/>
              <a:t>FAMILIARIZACIÓN CON </a:t>
            </a:r>
            <a:r>
              <a:rPr lang="es-EC" sz="1000"/>
              <a:t>EL </a:t>
            </a:r>
            <a:r>
              <a:rPr lang="es-EC" sz="1000" smtClean="0"/>
              <a:t>DISPOSITIVO </a:t>
            </a:r>
            <a:endParaRPr lang="es-EC" sz="1000" dirty="0"/>
          </a:p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s-EC" sz="1000" dirty="0"/>
              <a:t>SELECCIÓN DE HERRAMIENTAS, PROTECCIÓN INFANTIL Y PRODUCTIVIDAD.</a:t>
            </a:r>
          </a:p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s-EC" sz="1000" dirty="0"/>
              <a:t>PRESENTACIÓN DE UN PROYECTO PEDAGÓGICO QUE CONTENGA LA UTILIZACIÓN DE LA TABLET</a:t>
            </a:r>
          </a:p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s-EC" sz="1000" dirty="0"/>
              <a:t>DESCRIPCIÓN DE CÓMO APROVECHAN LOS ALUMNOS LAS TABLETS DENTRO Y FUERA DEL AULA.</a:t>
            </a: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s-EC" sz="1000" dirty="0"/>
              <a:t>CREACIÓN DE UN BANCO DE RECURSOS Y APLICACIONES EDUCATIVAS</a:t>
            </a:r>
          </a:p>
        </p:txBody>
      </p:sp>
      <p:sp>
        <p:nvSpPr>
          <p:cNvPr id="27" name="26 Abrir llave"/>
          <p:cNvSpPr/>
          <p:nvPr/>
        </p:nvSpPr>
        <p:spPr>
          <a:xfrm>
            <a:off x="2929685" y="3501008"/>
            <a:ext cx="216024" cy="2169825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99592" y="682579"/>
            <a:ext cx="7272808" cy="7984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Objetivo General:</a:t>
            </a:r>
            <a:br>
              <a:rPr kumimoji="0" lang="es-EC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es-EC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/>
            </a:r>
            <a:br>
              <a:rPr kumimoji="0" lang="es-EC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es-EC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55576" y="1481070"/>
            <a:ext cx="7776671" cy="415987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Establecer el grado de relación entre el empleo de las TIC y el rendimiento académico de los estudiantes de Bachillerato del Colegio  Nocturno Fuerte Militar “Huancavilca” de la ciudad de Guayaquil durante el primer quimestre del año 2014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”</a:t>
            </a:r>
            <a:r>
              <a:rPr kumimoji="0" lang="es-EC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s-EC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67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9501" y="692696"/>
            <a:ext cx="5472608" cy="7200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kern="0" dirty="0" smtClean="0">
                <a:solidFill>
                  <a:sysClr val="windowText" lastClr="000000"/>
                </a:solidFill>
                <a:latin typeface="Century Gothic"/>
              </a:rPr>
              <a:t>CONCLUSIONES Y RECOMENDACIONES</a:t>
            </a:r>
            <a:endParaRPr lang="es-EC" sz="2000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05425" y="162880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600"/>
              </a:spcAft>
              <a:buFont typeface="Wingdings" pitchFamily="2" charset="2"/>
              <a:buChar char="q"/>
            </a:pPr>
            <a:r>
              <a:rPr lang="es-ES" sz="1200" dirty="0">
                <a:latin typeface="Times New Roman"/>
                <a:ea typeface="Calibri"/>
                <a:cs typeface="Times New Roman"/>
              </a:rPr>
              <a:t>La implementación de la </a:t>
            </a:r>
            <a:r>
              <a:rPr lang="es-ES" sz="1200" dirty="0" err="1">
                <a:latin typeface="Times New Roman"/>
                <a:ea typeface="Calibri"/>
                <a:cs typeface="Times New Roman"/>
              </a:rPr>
              <a:t>tablets</a:t>
            </a:r>
            <a:r>
              <a:rPr lang="es-ES" sz="1200" dirty="0">
                <a:latin typeface="Times New Roman"/>
                <a:ea typeface="Calibri"/>
                <a:cs typeface="Times New Roman"/>
              </a:rPr>
              <a:t> en el aula permitirá el aprovechamiento de los recursos en la dinamización de las actividades docentes y el máximo provecho en el proceso de </a:t>
            </a:r>
            <a:r>
              <a:rPr lang="es-ES" sz="1200" dirty="0" smtClean="0">
                <a:latin typeface="Times New Roman"/>
                <a:ea typeface="Calibri"/>
                <a:cs typeface="Times New Roman"/>
              </a:rPr>
              <a:t>enseñanza-aprendizaje.</a:t>
            </a:r>
            <a:endParaRPr lang="es-EC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78679" y="2554098"/>
            <a:ext cx="6748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1600"/>
              </a:spcAft>
              <a:buFont typeface="Wingdings" pitchFamily="2" charset="2"/>
              <a:buChar char="q"/>
            </a:pPr>
            <a:r>
              <a:rPr lang="es-ES" sz="1200" dirty="0">
                <a:latin typeface="Times New Roman"/>
                <a:ea typeface="Calibri"/>
                <a:cs typeface="Times New Roman"/>
              </a:rPr>
              <a:t>Los dispositivos tecnológicos propuestos implican el menor costo para la institución, en comparación con salas de computación tradicionales. El modelo plantea el traslado de costos que actualmente están a cargo del estudiante, como los libros escolares, hacia la institución. Los libros y recursos tecnológicos serán adquiridos por la institución, dando más facilidades al estudiante de menores recursos.</a:t>
            </a:r>
            <a:endParaRPr lang="es-EC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52942" y="3933056"/>
            <a:ext cx="6745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1600"/>
              </a:spcAft>
              <a:buFont typeface="Wingdings" pitchFamily="2" charset="2"/>
              <a:buChar char="q"/>
            </a:pPr>
            <a:r>
              <a:rPr lang="es-ES" sz="1200" dirty="0">
                <a:latin typeface="Times New Roman"/>
                <a:ea typeface="Calibri"/>
                <a:cs typeface="Times New Roman"/>
              </a:rPr>
              <a:t>Se recomienda el apoyo de la propuesta, a través de su presentación a los entes de decisión para lograr la pronta implantación de este proyecto y su multiplicación en otros espacios e instituciones educativas en el Ecuador, en pro de la mejora de la calidad educativa en nuestro país.</a:t>
            </a:r>
            <a:r>
              <a:rPr lang="es-ES" sz="1200" b="1" dirty="0">
                <a:latin typeface="Times New Roman"/>
                <a:ea typeface="Calibri"/>
                <a:cs typeface="Times New Roman"/>
              </a:rPr>
              <a:t> </a:t>
            </a:r>
            <a:endParaRPr lang="es-EC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786182" y="114298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2 Imagen" descr="https://scontent-a-atl.xx.fbcdn.net/hphotos-xfp1/v/t1.0-9/69790_292861070814284_1169112526_n.jpg?oh=9a3373a523b6def18564a67eca7d1a4c&amp;oe=54D65D8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34" y="2204864"/>
            <a:ext cx="6262449" cy="409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475656" y="465130"/>
            <a:ext cx="68299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 POR SU ATENCIÓN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3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46945" y="452718"/>
            <a:ext cx="8227432" cy="770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Objetivos específicos: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6112" y="1772816"/>
            <a:ext cx="745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dirty="0" smtClean="0"/>
              <a:t>Verificar </a:t>
            </a:r>
            <a:r>
              <a:rPr lang="es-ES" dirty="0"/>
              <a:t>con qué frecuencia los docentes y estudiantes utilizan el internet para solucionar problemas educativos.</a:t>
            </a:r>
            <a:br>
              <a:rPr lang="es-ES" dirty="0"/>
            </a:b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661513" y="2505488"/>
            <a:ext cx="759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dirty="0" smtClean="0"/>
              <a:t>Identificar </a:t>
            </a:r>
            <a:r>
              <a:rPr lang="es-ES" dirty="0"/>
              <a:t>cómo influyen las TIC utilizadas por los docentes en su rendimiento académico.</a:t>
            </a:r>
            <a:br>
              <a:rPr lang="es-ES" dirty="0"/>
            </a:b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646112" y="3429000"/>
            <a:ext cx="7078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dirty="0" smtClean="0"/>
              <a:t>Determinar </a:t>
            </a:r>
            <a:r>
              <a:rPr lang="es-ES" dirty="0"/>
              <a:t>si en el establecimiento educativo, ofrecen espacios suficientes para uso de las TIC y la navegación por internet. </a:t>
            </a:r>
            <a:br>
              <a:rPr lang="es-ES" dirty="0"/>
            </a:b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690113" y="4352330"/>
            <a:ext cx="706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dirty="0" smtClean="0"/>
              <a:t>Proponer </a:t>
            </a:r>
            <a:r>
              <a:rPr lang="es-ES" dirty="0"/>
              <a:t>la implementación de las TIC en el aula como herramienta didáctica para mejorar la calidad de la enseñanza aprendizaje.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848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13642" y="546156"/>
            <a:ext cx="7939400" cy="770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MARCO TEÓRICO CONTEXTUAL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6744" y="1708916"/>
            <a:ext cx="2419350" cy="10477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ANTECEDENTES DE LA INVESTIGACIÓN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99577" y="1708916"/>
            <a:ext cx="2419350" cy="10477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>
                <a:solidFill>
                  <a:sysClr val="windowText" lastClr="000000"/>
                </a:solidFill>
                <a:latin typeface="Century Gothic"/>
              </a:rPr>
              <a:t>TEORÍAS DEL APRENDIZAJE DESDE EL PUNTO DE VISTA DE LAS TIC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306570" y="1742391"/>
            <a:ext cx="2316397" cy="10477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>
                <a:solidFill>
                  <a:sysClr val="windowText" lastClr="000000"/>
                </a:solidFill>
                <a:latin typeface="Century Gothic"/>
              </a:rPr>
              <a:t>IMPORTANCIA EN EL PROCESO DE ENSEÑANZA APRENDIZAJE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36744" y="3994916"/>
            <a:ext cx="2419350" cy="10477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>
                <a:solidFill>
                  <a:sysClr val="windowText" lastClr="000000"/>
                </a:solidFill>
                <a:latin typeface="Century Gothic"/>
              </a:rPr>
              <a:t>LAS TIC EN EL AULA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334920" y="3994916"/>
            <a:ext cx="2419350" cy="10477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>
                <a:solidFill>
                  <a:sysClr val="windowText" lastClr="000000"/>
                </a:solidFill>
                <a:latin typeface="Century Gothic"/>
              </a:rPr>
              <a:t>COMPETENCIAS DOCENTES QUE DEBEN POSEER EN EL EMPLEO DE TIC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06570" y="4010682"/>
            <a:ext cx="2441894" cy="10477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>
                <a:solidFill>
                  <a:sysClr val="windowText" lastClr="000000"/>
                </a:solidFill>
                <a:latin typeface="Century Gothic"/>
              </a:rPr>
              <a:t>FUNDAMENTACIÓN LEGAL</a:t>
            </a:r>
          </a:p>
        </p:txBody>
      </p:sp>
    </p:spTree>
    <p:extLst>
      <p:ext uri="{BB962C8B-B14F-4D97-AF65-F5344CB8AC3E}">
        <p14:creationId xmlns:p14="http://schemas.microsoft.com/office/powerpoint/2010/main" val="7548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1124744"/>
            <a:ext cx="309634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DIARIO EL MERCURIO DE LA CIUDAD DE CUENCA PUBLICA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 rot="16200000">
            <a:off x="1907085" y="2789469"/>
            <a:ext cx="612068" cy="11521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01" y="1124744"/>
            <a:ext cx="12557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01" y="2636912"/>
            <a:ext cx="18002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01" y="4005064"/>
            <a:ext cx="12557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04248" y="3059498"/>
            <a:ext cx="1224136" cy="441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80%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6804248" y="4284371"/>
            <a:ext cx="1368152" cy="441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27%</a:t>
            </a:r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1331640" y="4505126"/>
            <a:ext cx="2376264" cy="1012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40% UTILIZA PARA FINES DE INVESTIGACIÓN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6619801" y="1336037"/>
            <a:ext cx="1224136" cy="441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100%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743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431540" y="1700808"/>
            <a:ext cx="1800200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SISTEMA EDUCATIVO ECUATORIANO</a:t>
            </a:r>
            <a:endParaRPr lang="es-EC" sz="1100" dirty="0"/>
          </a:p>
        </p:txBody>
      </p:sp>
      <p:cxnSp>
        <p:nvCxnSpPr>
          <p:cNvPr id="4" name="3 Conector recto de flecha"/>
          <p:cNvCxnSpPr>
            <a:stCxn id="2" idx="6"/>
          </p:cNvCxnSpPr>
          <p:nvPr/>
        </p:nvCxnSpPr>
        <p:spPr>
          <a:xfrm>
            <a:off x="2231740" y="2276872"/>
            <a:ext cx="75608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3130231" y="1954218"/>
            <a:ext cx="136815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SISTEMA BANCARIO</a:t>
            </a:r>
            <a:endParaRPr lang="es-EC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608004" y="1806994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RELACIÓN VERTICAL</a:t>
            </a:r>
            <a:endParaRPr lang="es-EC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092280" y="233929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SUJETO PASIVO</a:t>
            </a:r>
            <a:endParaRPr lang="es-EC" sz="1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572000" y="233929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EL DOCENTE ES QUE SABE</a:t>
            </a:r>
            <a:endParaRPr lang="es-EC" sz="1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572000" y="2858900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CLASE MAGISTRAL</a:t>
            </a:r>
            <a:endParaRPr lang="es-EC" sz="1100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4193958" y="1962418"/>
            <a:ext cx="378042" cy="26854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endCxn id="9" idx="1"/>
          </p:cNvCxnSpPr>
          <p:nvPr/>
        </p:nvCxnSpPr>
        <p:spPr>
          <a:xfrm>
            <a:off x="4346358" y="2383358"/>
            <a:ext cx="225642" cy="1713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endCxn id="10" idx="1"/>
          </p:cNvCxnSpPr>
          <p:nvPr/>
        </p:nvCxnSpPr>
        <p:spPr>
          <a:xfrm>
            <a:off x="4241585" y="2422909"/>
            <a:ext cx="330415" cy="56679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6516216" y="1844936"/>
            <a:ext cx="0" cy="115809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6156176" y="1834425"/>
            <a:ext cx="360040" cy="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6156176" y="2989705"/>
            <a:ext cx="36004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endCxn id="8" idx="1"/>
          </p:cNvCxnSpPr>
          <p:nvPr/>
        </p:nvCxnSpPr>
        <p:spPr>
          <a:xfrm>
            <a:off x="6516216" y="2429272"/>
            <a:ext cx="576064" cy="4083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2" idx="5"/>
          </p:cNvCxnSpPr>
          <p:nvPr/>
        </p:nvCxnSpPr>
        <p:spPr>
          <a:xfrm>
            <a:off x="1968107" y="2684211"/>
            <a:ext cx="1955821" cy="8167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41 Elipse"/>
          <p:cNvSpPr/>
          <p:nvPr/>
        </p:nvSpPr>
        <p:spPr>
          <a:xfrm>
            <a:off x="3946590" y="3356991"/>
            <a:ext cx="1800200" cy="8877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LAS </a:t>
            </a:r>
            <a:r>
              <a:rPr lang="es-EC" sz="1100" dirty="0" err="1" smtClean="0"/>
              <a:t>TICs</a:t>
            </a:r>
            <a:endParaRPr lang="es-EC" sz="1100" dirty="0"/>
          </a:p>
        </p:txBody>
      </p:sp>
      <p:sp>
        <p:nvSpPr>
          <p:cNvPr id="49" name="48 Cinta perforada"/>
          <p:cNvSpPr/>
          <p:nvPr/>
        </p:nvSpPr>
        <p:spPr>
          <a:xfrm>
            <a:off x="1196277" y="3793785"/>
            <a:ext cx="1872208" cy="10564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 smtClean="0"/>
              <a:t>INSTRUMENTOS O HERRAMIENTAS TECNOLÓGICAS AVANZANDAS</a:t>
            </a:r>
            <a:endParaRPr lang="es-EC" sz="1050" dirty="0"/>
          </a:p>
        </p:txBody>
      </p:sp>
      <p:cxnSp>
        <p:nvCxnSpPr>
          <p:cNvPr id="50" name="49 Conector recto de flecha"/>
          <p:cNvCxnSpPr/>
          <p:nvPr/>
        </p:nvCxnSpPr>
        <p:spPr>
          <a:xfrm flipH="1">
            <a:off x="3275856" y="3784539"/>
            <a:ext cx="629105" cy="408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2403085" y="4725144"/>
            <a:ext cx="0" cy="3858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Explosión 2"/>
          <p:cNvSpPr/>
          <p:nvPr/>
        </p:nvSpPr>
        <p:spPr>
          <a:xfrm>
            <a:off x="1196277" y="5111015"/>
            <a:ext cx="2258768" cy="910273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USO EFECTIVO</a:t>
            </a:r>
            <a:endParaRPr lang="es-EC" sz="1100" dirty="0"/>
          </a:p>
        </p:txBody>
      </p:sp>
      <p:cxnSp>
        <p:nvCxnSpPr>
          <p:cNvPr id="59" name="58 Conector recto de flecha"/>
          <p:cNvCxnSpPr/>
          <p:nvPr/>
        </p:nvCxnSpPr>
        <p:spPr>
          <a:xfrm flipH="1">
            <a:off x="4660910" y="4277515"/>
            <a:ext cx="1" cy="572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3684024" y="4850257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EDUCACIÓN LIBERADORA</a:t>
            </a:r>
            <a:endParaRPr lang="es-EC" sz="1400" dirty="0"/>
          </a:p>
        </p:txBody>
      </p:sp>
      <p:cxnSp>
        <p:nvCxnSpPr>
          <p:cNvPr id="64" name="63 Conector recto de flecha"/>
          <p:cNvCxnSpPr/>
          <p:nvPr/>
        </p:nvCxnSpPr>
        <p:spPr>
          <a:xfrm flipV="1">
            <a:off x="6062560" y="4333292"/>
            <a:ext cx="892316" cy="609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>
            <a:off x="6077556" y="4918079"/>
            <a:ext cx="877320" cy="1377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70 Rectángulo"/>
          <p:cNvSpPr/>
          <p:nvPr/>
        </p:nvSpPr>
        <p:spPr>
          <a:xfrm>
            <a:off x="7138323" y="4110873"/>
            <a:ext cx="1368152" cy="3332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RELACIÓN HORIZONTAL</a:t>
            </a:r>
            <a:endParaRPr lang="es-EC" sz="1100" dirty="0"/>
          </a:p>
        </p:txBody>
      </p:sp>
      <p:sp>
        <p:nvSpPr>
          <p:cNvPr id="72" name="71 Rectángulo"/>
          <p:cNvSpPr/>
          <p:nvPr/>
        </p:nvSpPr>
        <p:spPr>
          <a:xfrm>
            <a:off x="7112002" y="4563886"/>
            <a:ext cx="1368152" cy="491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DOCENTE MEDIADOR DEL CONOCIMIENTO</a:t>
            </a:r>
            <a:endParaRPr lang="es-EC" sz="1100" dirty="0"/>
          </a:p>
        </p:txBody>
      </p:sp>
      <p:sp>
        <p:nvSpPr>
          <p:cNvPr id="73" name="72 Rectángulo"/>
          <p:cNvSpPr/>
          <p:nvPr/>
        </p:nvSpPr>
        <p:spPr>
          <a:xfrm>
            <a:off x="7073431" y="5158034"/>
            <a:ext cx="1368152" cy="575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IINTERVIENE LA COMUNIDD EDUCATIVA</a:t>
            </a:r>
            <a:endParaRPr lang="es-EC" sz="1100" dirty="0"/>
          </a:p>
        </p:txBody>
      </p:sp>
      <p:cxnSp>
        <p:nvCxnSpPr>
          <p:cNvPr id="75" name="74 Conector recto de flecha"/>
          <p:cNvCxnSpPr/>
          <p:nvPr/>
        </p:nvCxnSpPr>
        <p:spPr>
          <a:xfrm>
            <a:off x="6062560" y="4942302"/>
            <a:ext cx="892316" cy="5033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79 Rectángulo"/>
          <p:cNvSpPr/>
          <p:nvPr/>
        </p:nvSpPr>
        <p:spPr>
          <a:xfrm>
            <a:off x="2231740" y="188640"/>
            <a:ext cx="4572508" cy="10477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>
                <a:solidFill>
                  <a:sysClr val="windowText" lastClr="000000"/>
                </a:solidFill>
                <a:latin typeface="Century Gothic"/>
              </a:rPr>
              <a:t>TEORÍAS DEL APRENDIZAJE DESDE EL PUNTO DE VISTA DE LAS TIC</a:t>
            </a:r>
          </a:p>
        </p:txBody>
      </p:sp>
    </p:spTree>
    <p:extLst>
      <p:ext uri="{BB962C8B-B14F-4D97-AF65-F5344CB8AC3E}">
        <p14:creationId xmlns:p14="http://schemas.microsoft.com/office/powerpoint/2010/main" val="208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32" y="1324773"/>
            <a:ext cx="2536899" cy="1318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24" y="1412776"/>
            <a:ext cx="2592288" cy="1318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9" y="3894816"/>
            <a:ext cx="2628874" cy="1421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24" y="3755566"/>
            <a:ext cx="2739752" cy="1527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3648" y="2730971"/>
            <a:ext cx="2016224" cy="554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PARTICIPACIÓN ACTIVA DEL ESTUDIANTE</a:t>
            </a:r>
            <a:endParaRPr lang="es-EC" sz="1100" dirty="0"/>
          </a:p>
        </p:txBody>
      </p:sp>
      <p:sp>
        <p:nvSpPr>
          <p:cNvPr id="8" name="7 Rectángulo"/>
          <p:cNvSpPr/>
          <p:nvPr/>
        </p:nvSpPr>
        <p:spPr>
          <a:xfrm>
            <a:off x="5578388" y="2801808"/>
            <a:ext cx="2016224" cy="554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INTERACCIÓN MAESTRO ESTUDIANTE</a:t>
            </a:r>
            <a:endParaRPr lang="es-EC" sz="1100" dirty="0"/>
          </a:p>
        </p:txBody>
      </p:sp>
      <p:sp>
        <p:nvSpPr>
          <p:cNvPr id="9" name="8 Rectángulo"/>
          <p:cNvSpPr/>
          <p:nvPr/>
        </p:nvSpPr>
        <p:spPr>
          <a:xfrm>
            <a:off x="1457364" y="5517232"/>
            <a:ext cx="2016224" cy="554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COLABORACIÓN EN GRUPO</a:t>
            </a:r>
            <a:endParaRPr lang="es-EC" sz="1100" dirty="0"/>
          </a:p>
        </p:txBody>
      </p:sp>
      <p:sp>
        <p:nvSpPr>
          <p:cNvPr id="10" name="9 Rectángulo"/>
          <p:cNvSpPr/>
          <p:nvPr/>
        </p:nvSpPr>
        <p:spPr>
          <a:xfrm>
            <a:off x="5578388" y="5392625"/>
            <a:ext cx="2016224" cy="554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CONEXIÓN CON EL MUNDO REAL</a:t>
            </a:r>
            <a:endParaRPr lang="es-EC" sz="1100" dirty="0"/>
          </a:p>
        </p:txBody>
      </p:sp>
      <p:sp>
        <p:nvSpPr>
          <p:cNvPr id="12" name="11 Rectángulo"/>
          <p:cNvSpPr/>
          <p:nvPr/>
        </p:nvSpPr>
        <p:spPr>
          <a:xfrm>
            <a:off x="2267744" y="277023"/>
            <a:ext cx="4536505" cy="6316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>
                <a:solidFill>
                  <a:sysClr val="windowText" lastClr="000000"/>
                </a:solidFill>
                <a:latin typeface="Century Gothic"/>
              </a:rPr>
              <a:t>IMPORTANCIA EN EL PROCESO DE ENSEÑANZA APRENDIZAJE</a:t>
            </a:r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5776" y="692696"/>
            <a:ext cx="3528392" cy="6480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kern="0" dirty="0">
                <a:solidFill>
                  <a:sysClr val="windowText" lastClr="000000"/>
                </a:solidFill>
                <a:latin typeface="Century Gothic"/>
              </a:rPr>
              <a:t>LAS TIC EN EL AULA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13" y="2204864"/>
            <a:ext cx="3640757" cy="2376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580112" y="1986091"/>
            <a:ext cx="259228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HERRAMIENTA ÚTIL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04747" y="2996952"/>
            <a:ext cx="259228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DINÁMICAS DIFERENTES Y ATRACTIVAS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550631" y="4025705"/>
            <a:ext cx="259228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RENOVACIÓN  METODOLÓGICA</a:t>
            </a:r>
          </a:p>
        </p:txBody>
      </p:sp>
    </p:spTree>
    <p:extLst>
      <p:ext uri="{BB962C8B-B14F-4D97-AF65-F5344CB8AC3E}">
        <p14:creationId xmlns:p14="http://schemas.microsoft.com/office/powerpoint/2010/main" val="3775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4031</TotalTime>
  <Words>1390</Words>
  <Application>Microsoft Office PowerPoint</Application>
  <PresentationFormat>Presentación en pantalla (4:3)</PresentationFormat>
  <Paragraphs>214</Paragraphs>
  <Slides>31</Slides>
  <Notes>30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Tema de Office</vt:lpstr>
      <vt:lpstr>Diseño predeterminado</vt:lpstr>
      <vt:lpstr>CorelDRAW</vt:lpstr>
      <vt:lpstr>Presentación de PowerPoint</vt:lpstr>
      <vt:lpstr>Presentación de PowerPoint</vt:lpstr>
      <vt:lpstr> “Establecer el grado de relación entre el empleo de las TIC y el rendimiento académico de los estudiantes de Bachillerato del Colegio  Nocturno Fuerte Militar “Huancavilca” de la ciudad de Guayaquil durante el primer quimestre del año 2014”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Erick</dc:creator>
  <cp:lastModifiedBy>Maquina8</cp:lastModifiedBy>
  <cp:revision>190</cp:revision>
  <dcterms:created xsi:type="dcterms:W3CDTF">2013-11-20T03:24:12Z</dcterms:created>
  <dcterms:modified xsi:type="dcterms:W3CDTF">2014-12-11T23:09:31Z</dcterms:modified>
</cp:coreProperties>
</file>