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87" r:id="rId3"/>
    <p:sldId id="289" r:id="rId4"/>
    <p:sldId id="290" r:id="rId5"/>
    <p:sldId id="258" r:id="rId6"/>
    <p:sldId id="260" r:id="rId7"/>
    <p:sldId id="261" r:id="rId8"/>
    <p:sldId id="262" r:id="rId9"/>
    <p:sldId id="263" r:id="rId10"/>
    <p:sldId id="264" r:id="rId11"/>
    <p:sldId id="285" r:id="rId12"/>
    <p:sldId id="265" r:id="rId13"/>
    <p:sldId id="266" r:id="rId14"/>
    <p:sldId id="267" r:id="rId15"/>
    <p:sldId id="268" r:id="rId16"/>
    <p:sldId id="269" r:id="rId17"/>
    <p:sldId id="271" r:id="rId18"/>
    <p:sldId id="284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2" r:id="rId27"/>
    <p:sldId id="283" r:id="rId28"/>
    <p:sldId id="286" r:id="rId2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D9071-E08C-43A2-A3F1-7D62D1419EED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ABA71-3C25-4336-B362-24942CE7810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444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E62107-3E09-434D-A646-47C5311FD997}" type="slidenum">
              <a:rPr lang="es-EC" smtClean="0"/>
              <a:pPr>
                <a:defRPr/>
              </a:pPr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98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A18E-4CF4-43CC-8B27-51D265933362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A66E-8634-423E-9BBF-841B4A7D3A5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A18E-4CF4-43CC-8B27-51D265933362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A66E-8634-423E-9BBF-841B4A7D3A5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A18E-4CF4-43CC-8B27-51D265933362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A66E-8634-423E-9BBF-841B4A7D3A5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A18E-4CF4-43CC-8B27-51D265933362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A66E-8634-423E-9BBF-841B4A7D3A5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A18E-4CF4-43CC-8B27-51D265933362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A66E-8634-423E-9BBF-841B4A7D3A5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A18E-4CF4-43CC-8B27-51D265933362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A66E-8634-423E-9BBF-841B4A7D3A5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A18E-4CF4-43CC-8B27-51D265933362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A66E-8634-423E-9BBF-841B4A7D3A5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A18E-4CF4-43CC-8B27-51D265933362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A66E-8634-423E-9BBF-841B4A7D3A5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A18E-4CF4-43CC-8B27-51D265933362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A66E-8634-423E-9BBF-841B4A7D3A5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A18E-4CF4-43CC-8B27-51D265933362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A66E-8634-423E-9BBF-841B4A7D3A5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A18E-4CF4-43CC-8B27-51D265933362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8A66E-8634-423E-9BBF-841B4A7D3A5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9A18E-4CF4-43CC-8B27-51D265933362}" type="datetimeFigureOut">
              <a:rPr lang="es-EC" smtClean="0"/>
              <a:t>09/03/2015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8A66E-8634-423E-9BBF-841B4A7D3A5B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5.jpeg"/><Relationship Id="rId7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1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/>
          <p:cNvSpPr>
            <a:spLocks/>
          </p:cNvSpPr>
          <p:nvPr/>
        </p:nvSpPr>
        <p:spPr bwMode="auto">
          <a:xfrm>
            <a:off x="0" y="14288"/>
            <a:ext cx="9144000" cy="6843711"/>
          </a:xfrm>
          <a:custGeom>
            <a:avLst/>
            <a:gdLst>
              <a:gd name="T0" fmla="*/ 0 w 812"/>
              <a:gd name="T1" fmla="*/ 2147483647 h 475"/>
              <a:gd name="T2" fmla="*/ 2147483647 w 812"/>
              <a:gd name="T3" fmla="*/ 2147483647 h 475"/>
              <a:gd name="T4" fmla="*/ 2147483647 w 812"/>
              <a:gd name="T5" fmla="*/ 2147483647 h 475"/>
              <a:gd name="T6" fmla="*/ 2147483647 w 812"/>
              <a:gd name="T7" fmla="*/ 2147483647 h 475"/>
              <a:gd name="T8" fmla="*/ 2147483647 w 812"/>
              <a:gd name="T9" fmla="*/ 2147483647 h 475"/>
              <a:gd name="T10" fmla="*/ 2147483647 w 812"/>
              <a:gd name="T11" fmla="*/ 2147483647 h 475"/>
              <a:gd name="T12" fmla="*/ 2147483647 w 812"/>
              <a:gd name="T13" fmla="*/ 0 h 475"/>
              <a:gd name="T14" fmla="*/ 2147483647 w 812"/>
              <a:gd name="T15" fmla="*/ 2147483647 h 475"/>
              <a:gd name="T16" fmla="*/ 2147483647 w 812"/>
              <a:gd name="T17" fmla="*/ 2147483647 h 475"/>
              <a:gd name="T18" fmla="*/ 2147483647 w 812"/>
              <a:gd name="T19" fmla="*/ 2147483647 h 475"/>
              <a:gd name="T20" fmla="*/ 2147483647 w 812"/>
              <a:gd name="T21" fmla="*/ 2147483647 h 475"/>
              <a:gd name="T22" fmla="*/ 2147483647 w 812"/>
              <a:gd name="T23" fmla="*/ 2147483647 h 475"/>
              <a:gd name="T24" fmla="*/ 2147483647 w 812"/>
              <a:gd name="T25" fmla="*/ 2147483647 h 475"/>
              <a:gd name="T26" fmla="*/ 2147483647 w 812"/>
              <a:gd name="T27" fmla="*/ 2147483647 h 475"/>
              <a:gd name="T28" fmla="*/ 0 w 812"/>
              <a:gd name="T29" fmla="*/ 2147483647 h 475"/>
              <a:gd name="T30" fmla="*/ 0 w 812"/>
              <a:gd name="T31" fmla="*/ 2147483647 h 4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12"/>
              <a:gd name="T49" fmla="*/ 0 h 475"/>
              <a:gd name="T50" fmla="*/ 812 w 812"/>
              <a:gd name="T51" fmla="*/ 475 h 4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12" h="475">
                <a:moveTo>
                  <a:pt x="0" y="364"/>
                </a:moveTo>
                <a:cubicBezTo>
                  <a:pt x="1" y="363"/>
                  <a:pt x="1" y="362"/>
                  <a:pt x="1" y="362"/>
                </a:cubicBezTo>
                <a:cubicBezTo>
                  <a:pt x="4" y="357"/>
                  <a:pt x="7" y="352"/>
                  <a:pt x="10" y="346"/>
                </a:cubicBezTo>
                <a:cubicBezTo>
                  <a:pt x="21" y="320"/>
                  <a:pt x="31" y="280"/>
                  <a:pt x="40" y="207"/>
                </a:cubicBezTo>
                <a:lnTo>
                  <a:pt x="40" y="2"/>
                </a:lnTo>
                <a:cubicBezTo>
                  <a:pt x="43" y="5"/>
                  <a:pt x="48" y="6"/>
                  <a:pt x="54" y="6"/>
                </a:cubicBezTo>
                <a:cubicBezTo>
                  <a:pt x="59" y="6"/>
                  <a:pt x="65" y="6"/>
                  <a:pt x="69" y="0"/>
                </a:cubicBezTo>
                <a:lnTo>
                  <a:pt x="69" y="207"/>
                </a:lnTo>
                <a:cubicBezTo>
                  <a:pt x="71" y="375"/>
                  <a:pt x="200" y="448"/>
                  <a:pt x="433" y="438"/>
                </a:cubicBezTo>
                <a:lnTo>
                  <a:pt x="812" y="438"/>
                </a:lnTo>
                <a:lnTo>
                  <a:pt x="812" y="475"/>
                </a:lnTo>
                <a:lnTo>
                  <a:pt x="69" y="475"/>
                </a:lnTo>
                <a:lnTo>
                  <a:pt x="40" y="475"/>
                </a:lnTo>
                <a:lnTo>
                  <a:pt x="4" y="475"/>
                </a:lnTo>
                <a:lnTo>
                  <a:pt x="0" y="475"/>
                </a:lnTo>
                <a:lnTo>
                  <a:pt x="0" y="364"/>
                </a:lnTo>
                <a:close/>
              </a:path>
            </a:pathLst>
          </a:custGeom>
          <a:solidFill>
            <a:srgbClr val="9EB7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C">
              <a:latin typeface="Calibri" pitchFamily="34" charset="0"/>
            </a:endParaRPr>
          </a:p>
        </p:txBody>
      </p:sp>
      <p:sp>
        <p:nvSpPr>
          <p:cNvPr id="3075" name="1 Título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8072438" cy="1292926"/>
          </a:xfrm>
        </p:spPr>
        <p:txBody>
          <a:bodyPr>
            <a:normAutofit/>
          </a:bodyPr>
          <a:lstStyle/>
          <a:p>
            <a:r>
              <a:rPr lang="es-EC" sz="1800" b="1" dirty="0">
                <a:latin typeface="Britannic Bold" panose="020B0903060703020204" pitchFamily="34" charset="0"/>
              </a:rPr>
              <a:t>“</a:t>
            </a:r>
            <a:r>
              <a:rPr lang="es-EC" sz="1800" b="1" cap="all" dirty="0">
                <a:latin typeface="Britannic Bold" panose="020B0903060703020204" pitchFamily="34" charset="0"/>
              </a:rPr>
              <a:t>Comparación productiva, sanitaria y sensorial de clones de cacao obtenidos a partir de selecciones avanzadas de híbridos del cruce CCN 51 x variedad Nacional</a:t>
            </a:r>
            <a:r>
              <a:rPr lang="es-EC" sz="1800" dirty="0">
                <a:latin typeface="Britannic Bold" panose="020B0903060703020204" pitchFamily="34" charset="0"/>
              </a:rPr>
              <a:t>” </a:t>
            </a:r>
            <a:endParaRPr lang="es-EC" sz="1800" dirty="0" smtClean="0">
              <a:latin typeface="Britannic Bold" panose="020B0903060703020204" pitchFamily="34" charset="0"/>
              <a:cs typeface="Times New Roman" pitchFamily="18" charset="0"/>
            </a:endParaRPr>
          </a:p>
        </p:txBody>
      </p:sp>
      <p:sp>
        <p:nvSpPr>
          <p:cNvPr id="3076" name="2 Subtítulo"/>
          <p:cNvSpPr>
            <a:spLocks noGrp="1"/>
          </p:cNvSpPr>
          <p:nvPr>
            <p:ph type="subTitle" idx="1"/>
          </p:nvPr>
        </p:nvSpPr>
        <p:spPr>
          <a:xfrm>
            <a:off x="2908124" y="4626093"/>
            <a:ext cx="3900487" cy="515558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s-EC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JORGE LEONARDO AGUIRRE OCHOA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143743" y="1500317"/>
            <a:ext cx="5429250" cy="9925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11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DEPARTAMENTO DE CIENCIAS DE LA VIDA </a:t>
            </a:r>
          </a:p>
          <a:p>
            <a:pPr algn="ctr">
              <a:lnSpc>
                <a:spcPct val="150000"/>
              </a:lnSpc>
            </a:pPr>
            <a:r>
              <a:rPr lang="es-EC" sz="11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CARRERA DE INGENIERÍA AGROPECUARIA</a:t>
            </a:r>
          </a:p>
          <a:p>
            <a:pPr algn="ctr">
              <a:lnSpc>
                <a:spcPct val="150000"/>
              </a:lnSpc>
            </a:pPr>
            <a:r>
              <a:rPr lang="es-EC" sz="11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SANTO DOMINGO  </a:t>
            </a:r>
          </a:p>
          <a:p>
            <a:pPr algn="ctr" defTabSz="95726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900" b="1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3080" name="6 Rectángulo"/>
          <p:cNvSpPr>
            <a:spLocks noChangeArrowheads="1"/>
          </p:cNvSpPr>
          <p:nvPr/>
        </p:nvSpPr>
        <p:spPr bwMode="auto">
          <a:xfrm>
            <a:off x="4577323" y="2564904"/>
            <a:ext cx="8755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2" r="5750"/>
          <a:stretch/>
        </p:blipFill>
        <p:spPr>
          <a:xfrm>
            <a:off x="3419872" y="476670"/>
            <a:ext cx="3024336" cy="1008113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42" y="620688"/>
            <a:ext cx="855103" cy="864094"/>
          </a:xfrm>
          <a:prstGeom prst="rect">
            <a:avLst/>
          </a:prstGeom>
        </p:spPr>
      </p:pic>
      <p:sp>
        <p:nvSpPr>
          <p:cNvPr id="16" name="6 Rectángulo"/>
          <p:cNvSpPr>
            <a:spLocks noChangeArrowheads="1"/>
          </p:cNvSpPr>
          <p:nvPr/>
        </p:nvSpPr>
        <p:spPr bwMode="auto">
          <a:xfrm>
            <a:off x="4302957" y="4201311"/>
            <a:ext cx="996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AUTOR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F7B2-9E7E-4DA1-93C5-F4BDBD5BEF3C}" type="datetime1">
              <a:rPr lang="es-EC" smtClean="0"/>
              <a:pPr/>
              <a:t>09/03/2015</a:t>
            </a:fld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2240" y="6467476"/>
            <a:ext cx="2133600" cy="365125"/>
          </a:xfrm>
        </p:spPr>
        <p:txBody>
          <a:bodyPr/>
          <a:lstStyle/>
          <a:p>
            <a:fld id="{161258B8-DC84-414A-BA10-D2AE2EBA1FF9}" type="slidenum">
              <a:rPr lang="es-EC" smtClean="0"/>
              <a:pPr/>
              <a:t>1</a:t>
            </a:fld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2955591" y="5435156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SANTO DOMINGO-ECUADOR</a:t>
            </a:r>
          </a:p>
          <a:p>
            <a:pPr algn="ctr"/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5" y="100805"/>
            <a:ext cx="97132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68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1" algn="ctr"/>
            <a:r>
              <a:rPr lang="es-EC" sz="3100" b="1" dirty="0"/>
              <a:t> </a:t>
            </a:r>
            <a:r>
              <a:rPr lang="es-EC" sz="3100" b="1" dirty="0" smtClean="0"/>
              <a:t/>
            </a:r>
            <a:br>
              <a:rPr lang="es-EC" sz="3100" b="1" dirty="0" smtClean="0"/>
            </a:br>
            <a:r>
              <a:rPr lang="es-EC" sz="3100" b="1" dirty="0" smtClean="0">
                <a:latin typeface="Times New Roman" pitchFamily="18" charset="0"/>
                <a:cs typeface="Times New Roman" pitchFamily="18" charset="0"/>
              </a:rPr>
              <a:t>METODOLOGÍA</a:t>
            </a:r>
            <a:r>
              <a:rPr lang="es-EC" sz="2000" b="1" dirty="0"/>
              <a:t/>
            </a:r>
            <a:br>
              <a:rPr lang="es-EC" sz="2000" b="1" dirty="0"/>
            </a:br>
            <a:r>
              <a:rPr lang="es-EC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sp>
        <p:nvSpPr>
          <p:cNvPr id="5" name="8 CuadroTexto"/>
          <p:cNvSpPr txBox="1"/>
          <p:nvPr/>
        </p:nvSpPr>
        <p:spPr>
          <a:xfrm>
            <a:off x="4613228" y="228612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rebuchet MS" pitchFamily="34" charset="0"/>
              </a:rPr>
              <a:t>Sabores Básicos</a:t>
            </a:r>
            <a:endParaRPr lang="es-EC" b="1" dirty="0">
              <a:latin typeface="Trebuchet MS" pitchFamily="34" charset="0"/>
            </a:endParaRPr>
          </a:p>
        </p:txBody>
      </p:sp>
      <p:sp>
        <p:nvSpPr>
          <p:cNvPr id="6" name="11 Abrir llave"/>
          <p:cNvSpPr/>
          <p:nvPr/>
        </p:nvSpPr>
        <p:spPr>
          <a:xfrm>
            <a:off x="6542054" y="1928934"/>
            <a:ext cx="500066" cy="1214446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12 CuadroTexto"/>
          <p:cNvSpPr txBox="1"/>
          <p:nvPr/>
        </p:nvSpPr>
        <p:spPr>
          <a:xfrm>
            <a:off x="7113558" y="1928934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rebuchet MS" pitchFamily="34" charset="0"/>
              </a:rPr>
              <a:t>Acidez</a:t>
            </a:r>
          </a:p>
          <a:p>
            <a:r>
              <a:rPr lang="es-EC" dirty="0" smtClean="0">
                <a:latin typeface="Trebuchet MS" pitchFamily="34" charset="0"/>
              </a:rPr>
              <a:t>Amargo</a:t>
            </a:r>
          </a:p>
          <a:p>
            <a:r>
              <a:rPr lang="es-EC" dirty="0" smtClean="0">
                <a:latin typeface="Trebuchet MS" pitchFamily="34" charset="0"/>
              </a:rPr>
              <a:t>Astringencia</a:t>
            </a:r>
          </a:p>
          <a:p>
            <a:r>
              <a:rPr lang="es-EC" dirty="0" smtClean="0">
                <a:latin typeface="Trebuchet MS" pitchFamily="34" charset="0"/>
              </a:rPr>
              <a:t>Dulce</a:t>
            </a:r>
            <a:endParaRPr lang="es-EC" dirty="0">
              <a:latin typeface="Trebuchet MS" pitchFamily="34" charset="0"/>
            </a:endParaRPr>
          </a:p>
        </p:txBody>
      </p:sp>
      <p:sp>
        <p:nvSpPr>
          <p:cNvPr id="8" name="13 CuadroTexto"/>
          <p:cNvSpPr txBox="1"/>
          <p:nvPr/>
        </p:nvSpPr>
        <p:spPr>
          <a:xfrm>
            <a:off x="1043608" y="218914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rebuchet MS" pitchFamily="34" charset="0"/>
              </a:rPr>
              <a:t>Sabores Específicos</a:t>
            </a:r>
            <a:endParaRPr lang="es-EC" b="1" dirty="0">
              <a:latin typeface="Trebuchet MS" pitchFamily="34" charset="0"/>
            </a:endParaRPr>
          </a:p>
        </p:txBody>
      </p:sp>
      <p:sp>
        <p:nvSpPr>
          <p:cNvPr id="9" name="14 Abrir llave"/>
          <p:cNvSpPr/>
          <p:nvPr/>
        </p:nvSpPr>
        <p:spPr>
          <a:xfrm>
            <a:off x="2615244" y="1974834"/>
            <a:ext cx="500066" cy="1214446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15 CuadroTexto"/>
          <p:cNvSpPr txBox="1"/>
          <p:nvPr/>
        </p:nvSpPr>
        <p:spPr>
          <a:xfrm>
            <a:off x="3186748" y="1974834"/>
            <a:ext cx="114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rebuchet MS" pitchFamily="34" charset="0"/>
              </a:rPr>
              <a:t>Cacao </a:t>
            </a:r>
          </a:p>
          <a:p>
            <a:r>
              <a:rPr lang="es-EC" dirty="0" smtClean="0">
                <a:latin typeface="Trebuchet MS" pitchFamily="34" charset="0"/>
              </a:rPr>
              <a:t>Floral</a:t>
            </a:r>
          </a:p>
          <a:p>
            <a:r>
              <a:rPr lang="es-EC" dirty="0" smtClean="0">
                <a:latin typeface="Trebuchet MS" pitchFamily="34" charset="0"/>
              </a:rPr>
              <a:t>Frutal</a:t>
            </a:r>
          </a:p>
          <a:p>
            <a:r>
              <a:rPr lang="es-EC" dirty="0" smtClean="0">
                <a:latin typeface="Trebuchet MS" pitchFamily="34" charset="0"/>
              </a:rPr>
              <a:t>Nuez</a:t>
            </a:r>
            <a:endParaRPr lang="es-EC" dirty="0">
              <a:latin typeface="Trebuchet MS" pitchFamily="34" charset="0"/>
            </a:endParaRPr>
          </a:p>
        </p:txBody>
      </p:sp>
      <p:sp>
        <p:nvSpPr>
          <p:cNvPr id="11" name="20 CuadroTexto"/>
          <p:cNvSpPr txBox="1"/>
          <p:nvPr/>
        </p:nvSpPr>
        <p:spPr>
          <a:xfrm>
            <a:off x="464059" y="3815088"/>
            <a:ext cx="3098574" cy="181588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rebuchet MS" pitchFamily="34" charset="0"/>
              </a:rPr>
              <a:t> </a:t>
            </a:r>
          </a:p>
          <a:p>
            <a:r>
              <a:rPr lang="es-EC" sz="1400" i="1" dirty="0" smtClean="0">
                <a:latin typeface="Trebuchet MS" pitchFamily="34" charset="0"/>
              </a:rPr>
              <a:t>Escala             Criterio    </a:t>
            </a:r>
            <a:endParaRPr lang="es-EC" sz="1400" dirty="0" smtClean="0">
              <a:latin typeface="Trebuchet MS" pitchFamily="34" charset="0"/>
            </a:endParaRPr>
          </a:p>
          <a:p>
            <a:r>
              <a:rPr lang="es-EC" sz="1400" i="1" dirty="0" smtClean="0">
                <a:latin typeface="Trebuchet MS" pitchFamily="34" charset="0"/>
              </a:rPr>
              <a:t>     0           =    Ausente</a:t>
            </a:r>
            <a:endParaRPr lang="es-EC" sz="1400" dirty="0" smtClean="0">
              <a:latin typeface="Trebuchet MS" pitchFamily="34" charset="0"/>
            </a:endParaRPr>
          </a:p>
          <a:p>
            <a:r>
              <a:rPr lang="es-EC" sz="1400" i="1" dirty="0" smtClean="0">
                <a:latin typeface="Trebuchet MS" pitchFamily="34" charset="0"/>
              </a:rPr>
              <a:t>1   a   2      =    Intensidad baja   </a:t>
            </a:r>
            <a:endParaRPr lang="es-EC" sz="1400" dirty="0" smtClean="0">
              <a:latin typeface="Trebuchet MS" pitchFamily="34" charset="0"/>
            </a:endParaRPr>
          </a:p>
          <a:p>
            <a:r>
              <a:rPr lang="es-EC" sz="1400" i="1" dirty="0" smtClean="0">
                <a:latin typeface="Trebuchet MS" pitchFamily="34" charset="0"/>
              </a:rPr>
              <a:t>3   a   5      =    Intensidad media  </a:t>
            </a:r>
            <a:endParaRPr lang="es-EC" sz="1400" dirty="0" smtClean="0">
              <a:latin typeface="Trebuchet MS" pitchFamily="34" charset="0"/>
            </a:endParaRPr>
          </a:p>
          <a:p>
            <a:r>
              <a:rPr lang="es-EC" sz="1400" i="1" dirty="0" smtClean="0">
                <a:latin typeface="Trebuchet MS" pitchFamily="34" charset="0"/>
              </a:rPr>
              <a:t>6   a   8      =    Intensidad alta</a:t>
            </a:r>
            <a:endParaRPr lang="es-EC" sz="1400" dirty="0" smtClean="0">
              <a:latin typeface="Trebuchet MS" pitchFamily="34" charset="0"/>
            </a:endParaRPr>
          </a:p>
          <a:p>
            <a:r>
              <a:rPr lang="es-EC" sz="1400" i="1" dirty="0" smtClean="0">
                <a:latin typeface="Trebuchet MS" pitchFamily="34" charset="0"/>
              </a:rPr>
              <a:t>9   a   10    =    Intensidad muy alta o fuerte</a:t>
            </a:r>
            <a:endParaRPr lang="es-EC" sz="1400" dirty="0">
              <a:latin typeface="Trebuchet MS" pitchFamily="34" charset="0"/>
            </a:endParaRPr>
          </a:p>
        </p:txBody>
      </p:sp>
      <p:sp>
        <p:nvSpPr>
          <p:cNvPr id="12" name="7 CuadroTexto"/>
          <p:cNvSpPr txBox="1"/>
          <p:nvPr/>
        </p:nvSpPr>
        <p:spPr>
          <a:xfrm>
            <a:off x="755576" y="1268904"/>
            <a:ext cx="735811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Trebuchet MS" pitchFamily="34" charset="0"/>
              </a:rPr>
              <a:t>VARIABLES </a:t>
            </a:r>
            <a:r>
              <a:rPr lang="es-EC" sz="2400" b="1" dirty="0" smtClean="0">
                <a:latin typeface="Trebuchet MS" pitchFamily="34" charset="0"/>
              </a:rPr>
              <a:t>SENSORIALES</a:t>
            </a:r>
            <a:endParaRPr lang="es-EC" sz="2400" dirty="0">
              <a:latin typeface="Trebuchet MS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r="5034" b="2702"/>
          <a:stretch>
            <a:fillRect/>
          </a:stretch>
        </p:blipFill>
        <p:spPr bwMode="auto">
          <a:xfrm>
            <a:off x="5616058" y="3294057"/>
            <a:ext cx="2751671" cy="253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6 CuadroTexto"/>
          <p:cNvSpPr txBox="1"/>
          <p:nvPr/>
        </p:nvSpPr>
        <p:spPr>
          <a:xfrm>
            <a:off x="3861444" y="4252336"/>
            <a:ext cx="150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Trebuchet MS" pitchFamily="34" charset="0"/>
              </a:rPr>
              <a:t>Zona sensible al sabor amargo</a:t>
            </a:r>
            <a:endParaRPr lang="es-EC" sz="1400" b="1" dirty="0">
              <a:latin typeface="Trebuchet MS" pitchFamily="34" charset="0"/>
            </a:endParaRPr>
          </a:p>
        </p:txBody>
      </p:sp>
      <p:cxnSp>
        <p:nvCxnSpPr>
          <p:cNvPr id="20" name="8 Conector recto de flecha"/>
          <p:cNvCxnSpPr/>
          <p:nvPr/>
        </p:nvCxnSpPr>
        <p:spPr>
          <a:xfrm flipV="1">
            <a:off x="5396650" y="4477809"/>
            <a:ext cx="867443" cy="661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11 CuadroTexto"/>
          <p:cNvSpPr txBox="1"/>
          <p:nvPr/>
        </p:nvSpPr>
        <p:spPr>
          <a:xfrm>
            <a:off x="3866110" y="4769483"/>
            <a:ext cx="193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Trebuchet MS" pitchFamily="34" charset="0"/>
              </a:rPr>
              <a:t>Zona sensible al sabor ácido</a:t>
            </a:r>
            <a:endParaRPr lang="es-EC" sz="1400" b="1" dirty="0">
              <a:latin typeface="Trebuchet MS" pitchFamily="34" charset="0"/>
            </a:endParaRPr>
          </a:p>
        </p:txBody>
      </p:sp>
      <p:cxnSp>
        <p:nvCxnSpPr>
          <p:cNvPr id="22" name="12 Conector recto de flecha"/>
          <p:cNvCxnSpPr/>
          <p:nvPr/>
        </p:nvCxnSpPr>
        <p:spPr>
          <a:xfrm flipV="1">
            <a:off x="5423339" y="4914193"/>
            <a:ext cx="636125" cy="397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15 CuadroTexto"/>
          <p:cNvSpPr txBox="1"/>
          <p:nvPr/>
        </p:nvSpPr>
        <p:spPr>
          <a:xfrm>
            <a:off x="3813679" y="5204514"/>
            <a:ext cx="170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Trebuchet MS" pitchFamily="34" charset="0"/>
              </a:rPr>
              <a:t>Zona sensible al sabor dulce</a:t>
            </a:r>
            <a:endParaRPr lang="es-EC" sz="1400" b="1" dirty="0">
              <a:latin typeface="Trebuchet MS" pitchFamily="34" charset="0"/>
            </a:endParaRPr>
          </a:p>
        </p:txBody>
      </p:sp>
      <p:cxnSp>
        <p:nvCxnSpPr>
          <p:cNvPr id="24" name="16 Conector recto de flecha"/>
          <p:cNvCxnSpPr/>
          <p:nvPr/>
        </p:nvCxnSpPr>
        <p:spPr>
          <a:xfrm flipV="1">
            <a:off x="5365012" y="5356458"/>
            <a:ext cx="801904" cy="529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18 CuadroTexto"/>
          <p:cNvSpPr txBox="1"/>
          <p:nvPr/>
        </p:nvSpPr>
        <p:spPr>
          <a:xfrm>
            <a:off x="5473273" y="5969721"/>
            <a:ext cx="181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Trebuchet MS" pitchFamily="34" charset="0"/>
              </a:rPr>
              <a:t>Zona sensible al sabor salado</a:t>
            </a:r>
            <a:endParaRPr lang="es-EC" sz="1400" b="1" dirty="0">
              <a:latin typeface="Trebuchet MS" pitchFamily="34" charset="0"/>
            </a:endParaRPr>
          </a:p>
        </p:txBody>
      </p:sp>
      <p:cxnSp>
        <p:nvCxnSpPr>
          <p:cNvPr id="26" name="19 Conector recto de flecha"/>
          <p:cNvCxnSpPr/>
          <p:nvPr/>
        </p:nvCxnSpPr>
        <p:spPr>
          <a:xfrm flipV="1">
            <a:off x="6264093" y="5683788"/>
            <a:ext cx="115659" cy="547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0" y="5791977"/>
            <a:ext cx="38614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0215" algn="ctr">
              <a:lnSpc>
                <a:spcPct val="115000"/>
              </a:lnSpc>
              <a:spcAft>
                <a:spcPts val="0"/>
              </a:spcAft>
            </a:pPr>
            <a:r>
              <a:rPr lang="es-EC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Programa Nacional de Cacao de la EET-</a:t>
            </a:r>
            <a:r>
              <a:rPr lang="es-EC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Pichilingue</a:t>
            </a:r>
            <a:r>
              <a:rPr lang="es-EC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(2013)</a:t>
            </a:r>
            <a:endParaRPr lang="es-EC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7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1" algn="ctr"/>
            <a:r>
              <a:rPr lang="es-EC" sz="3100" b="1" dirty="0"/>
              <a:t> </a:t>
            </a:r>
            <a:r>
              <a:rPr lang="es-EC" sz="3100" b="1" dirty="0" smtClean="0"/>
              <a:t/>
            </a:r>
            <a:br>
              <a:rPr lang="es-EC" sz="3100" b="1" dirty="0" smtClean="0"/>
            </a:br>
            <a:r>
              <a:rPr lang="es-EC" sz="3100" b="1" dirty="0" smtClean="0">
                <a:latin typeface="Times New Roman" pitchFamily="18" charset="0"/>
                <a:cs typeface="Times New Roman" pitchFamily="18" charset="0"/>
              </a:rPr>
              <a:t>METODOLOGÍA</a:t>
            </a:r>
            <a:r>
              <a:rPr lang="es-EC" sz="2000" b="1" dirty="0"/>
              <a:t/>
            </a:r>
            <a:br>
              <a:rPr lang="es-EC" sz="2000" b="1" dirty="0"/>
            </a:br>
            <a:r>
              <a:rPr lang="es-EC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D13E-DE11-4BAD-9E83-1AA927737FE6}" type="datetime1">
              <a:rPr lang="es-EC" smtClean="0"/>
              <a:t>09/03/2015</a:t>
            </a:fld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58B8-DC84-414A-BA10-D2AE2EBA1FF9}" type="slidenum">
              <a:rPr lang="es-EC" smtClean="0"/>
              <a:t>11</a:t>
            </a:fld>
            <a:endParaRPr lang="es-EC"/>
          </a:p>
        </p:txBody>
      </p:sp>
      <p:pic>
        <p:nvPicPr>
          <p:cNvPr id="20" name="Imagen 19" descr="C:\Users\Jorge\Desktop\Finales finales\IMAGENES TESIS JA\IMG01143-20130219-1127.jpg"/>
          <p:cNvPicPr/>
          <p:nvPr/>
        </p:nvPicPr>
        <p:blipFill>
          <a:blip r:embed="rId2" cstate="print"/>
          <a:srcRect l="27989" t="23333" b="15417"/>
          <a:stretch>
            <a:fillRect/>
          </a:stretch>
        </p:blipFill>
        <p:spPr bwMode="auto">
          <a:xfrm>
            <a:off x="1266081" y="2256978"/>
            <a:ext cx="2857078" cy="1738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Imagen 20" descr="C:\Users\Jorge\Desktop\Finales finales\IMAGENES TESIS JA\IMG01144-20130219-11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56978"/>
            <a:ext cx="2859018" cy="1743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n 21" descr="C:\Users\Jorge\Desktop\Finales finales\IMAGENES TESIS JA\IMG01153-20130221-0921.jpg"/>
          <p:cNvPicPr/>
          <p:nvPr/>
        </p:nvPicPr>
        <p:blipFill>
          <a:blip r:embed="rId4" cstate="print"/>
          <a:srcRect l="6387" r="5661"/>
          <a:stretch>
            <a:fillRect/>
          </a:stretch>
        </p:blipFill>
        <p:spPr bwMode="auto">
          <a:xfrm>
            <a:off x="1550318" y="4787346"/>
            <a:ext cx="2448273" cy="1737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n 22" descr="C:\Users\Jorge\Desktop\Finales finales\IMAGENES TESIS JA\Foto0539.jpg"/>
          <p:cNvPicPr/>
          <p:nvPr/>
        </p:nvPicPr>
        <p:blipFill>
          <a:blip r:embed="rId5" cstate="print"/>
          <a:srcRect l="13306" r="8179"/>
          <a:stretch>
            <a:fillRect/>
          </a:stretch>
        </p:blipFill>
        <p:spPr bwMode="auto">
          <a:xfrm>
            <a:off x="5292079" y="4787346"/>
            <a:ext cx="2931045" cy="1737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1619672" y="944831"/>
            <a:ext cx="1426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Fase </a:t>
            </a:r>
            <a:r>
              <a:rPr lang="es-EC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2:</a:t>
            </a:r>
            <a:endParaRPr lang="es-EC" sz="3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40993" y="1006387"/>
            <a:ext cx="407196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rebuchet MS" pitchFamily="34" charset="0"/>
              </a:rPr>
              <a:t>MANEJO DEL EXPERIMENTO</a:t>
            </a:r>
            <a:endParaRPr lang="es-EC" sz="2400" b="1" dirty="0">
              <a:latin typeface="Trebuchet MS" pitchFamily="34" charset="0"/>
            </a:endParaRPr>
          </a:p>
        </p:txBody>
      </p:sp>
      <p:sp>
        <p:nvSpPr>
          <p:cNvPr id="12" name="10 CuadroTexto"/>
          <p:cNvSpPr txBox="1"/>
          <p:nvPr/>
        </p:nvSpPr>
        <p:spPr>
          <a:xfrm>
            <a:off x="4716016" y="1642822"/>
            <a:ext cx="4176463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rebuchet MS" pitchFamily="34" charset="0"/>
              </a:rPr>
              <a:t>Identificación de tratamientos </a:t>
            </a:r>
            <a:endParaRPr lang="es-EC" sz="2200" b="1" dirty="0">
              <a:latin typeface="Trebuchet MS" pitchFamily="34" charset="0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5013737" y="4095915"/>
            <a:ext cx="3581020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rebuchet MS" pitchFamily="34" charset="0"/>
              </a:rPr>
              <a:t>Base de datos</a:t>
            </a:r>
            <a:endParaRPr lang="es-EC" sz="2200" b="1" dirty="0">
              <a:latin typeface="Trebuchet MS" pitchFamily="34" charset="0"/>
            </a:endParaRPr>
          </a:p>
        </p:txBody>
      </p:sp>
      <p:sp>
        <p:nvSpPr>
          <p:cNvPr id="14" name="8 CuadroTexto"/>
          <p:cNvSpPr txBox="1"/>
          <p:nvPr/>
        </p:nvSpPr>
        <p:spPr>
          <a:xfrm>
            <a:off x="1139998" y="4112476"/>
            <a:ext cx="3384376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rebuchet MS" pitchFamily="34" charset="0"/>
              </a:rPr>
              <a:t>Registro de datos</a:t>
            </a:r>
            <a:endParaRPr lang="es-EC" sz="2200" b="1" dirty="0">
              <a:latin typeface="Trebuchet MS" pitchFamily="34" charset="0"/>
            </a:endParaRPr>
          </a:p>
        </p:txBody>
      </p:sp>
      <p:sp>
        <p:nvSpPr>
          <p:cNvPr id="15" name="10 CuadroTexto"/>
          <p:cNvSpPr txBox="1"/>
          <p:nvPr/>
        </p:nvSpPr>
        <p:spPr>
          <a:xfrm>
            <a:off x="457200" y="1642822"/>
            <a:ext cx="4176463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rebuchet MS" pitchFamily="34" charset="0"/>
              </a:rPr>
              <a:t>Identificación de ensayo </a:t>
            </a:r>
            <a:endParaRPr lang="es-EC" sz="22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1" algn="ctr"/>
            <a:r>
              <a:rPr lang="es-EC" sz="3100" b="1" dirty="0"/>
              <a:t> </a:t>
            </a:r>
            <a:r>
              <a:rPr lang="es-EC" sz="3100" b="1" dirty="0" smtClean="0"/>
              <a:t/>
            </a:r>
            <a:br>
              <a:rPr lang="es-EC" sz="3100" b="1" dirty="0" smtClean="0"/>
            </a:br>
            <a:r>
              <a:rPr lang="es-EC" sz="3100" b="1" dirty="0" smtClean="0">
                <a:latin typeface="Times New Roman" pitchFamily="18" charset="0"/>
                <a:cs typeface="Times New Roman" pitchFamily="18" charset="0"/>
              </a:rPr>
              <a:t>METODOLOGÍA</a:t>
            </a:r>
            <a:r>
              <a:rPr lang="es-EC" sz="2000" b="1" dirty="0"/>
              <a:t/>
            </a:r>
            <a:br>
              <a:rPr lang="es-EC" sz="2000" b="1" dirty="0"/>
            </a:br>
            <a:r>
              <a:rPr lang="es-EC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1043608" y="1135196"/>
            <a:ext cx="1426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Fase </a:t>
            </a:r>
            <a:r>
              <a:rPr lang="es-EC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2:</a:t>
            </a:r>
            <a:endParaRPr lang="es-EC" sz="3200" dirty="0"/>
          </a:p>
        </p:txBody>
      </p:sp>
      <p:sp>
        <p:nvSpPr>
          <p:cNvPr id="6" name="9 CuadroTexto"/>
          <p:cNvSpPr txBox="1"/>
          <p:nvPr/>
        </p:nvSpPr>
        <p:spPr>
          <a:xfrm>
            <a:off x="2664929" y="1196752"/>
            <a:ext cx="407196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rebuchet MS" pitchFamily="34" charset="0"/>
              </a:rPr>
              <a:t>MANEJO DEL EXPERIMENTO</a:t>
            </a:r>
            <a:endParaRPr lang="es-EC" sz="2400" b="1" dirty="0">
              <a:latin typeface="Trebuchet MS" pitchFamily="34" charset="0"/>
            </a:endParaRPr>
          </a:p>
        </p:txBody>
      </p:sp>
      <p:sp>
        <p:nvSpPr>
          <p:cNvPr id="7" name="9 CuadroTexto"/>
          <p:cNvSpPr txBox="1"/>
          <p:nvPr/>
        </p:nvSpPr>
        <p:spPr>
          <a:xfrm>
            <a:off x="611560" y="1990001"/>
            <a:ext cx="3384376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rebuchet MS" pitchFamily="34" charset="0"/>
              </a:rPr>
              <a:t>Control de Maleza </a:t>
            </a:r>
            <a:endParaRPr lang="es-EC" sz="2200" b="1" dirty="0">
              <a:latin typeface="Trebuchet MS" pitchFamily="34" charset="0"/>
            </a:endParaRPr>
          </a:p>
        </p:txBody>
      </p:sp>
      <p:sp>
        <p:nvSpPr>
          <p:cNvPr id="8" name="10 CuadroTexto"/>
          <p:cNvSpPr txBox="1"/>
          <p:nvPr/>
        </p:nvSpPr>
        <p:spPr>
          <a:xfrm>
            <a:off x="4879412" y="1990001"/>
            <a:ext cx="3581020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rebuchet MS" pitchFamily="34" charset="0"/>
              </a:rPr>
              <a:t>Poda </a:t>
            </a:r>
            <a:endParaRPr lang="es-EC" sz="2200" b="1" dirty="0">
              <a:latin typeface="Trebuchet MS" pitchFamily="34" charset="0"/>
            </a:endParaRPr>
          </a:p>
        </p:txBody>
      </p:sp>
      <p:sp>
        <p:nvSpPr>
          <p:cNvPr id="9" name="11 CuadroTexto"/>
          <p:cNvSpPr txBox="1"/>
          <p:nvPr/>
        </p:nvSpPr>
        <p:spPr>
          <a:xfrm>
            <a:off x="4879412" y="4221088"/>
            <a:ext cx="3581020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rebuchet MS" pitchFamily="34" charset="0"/>
              </a:rPr>
              <a:t>Fertilización</a:t>
            </a:r>
            <a:endParaRPr lang="es-EC" sz="2200" b="1" dirty="0">
              <a:latin typeface="Trebuchet MS" pitchFamily="34" charset="0"/>
            </a:endParaRPr>
          </a:p>
        </p:txBody>
      </p:sp>
      <p:sp>
        <p:nvSpPr>
          <p:cNvPr id="10" name="8 CuadroTexto"/>
          <p:cNvSpPr txBox="1"/>
          <p:nvPr/>
        </p:nvSpPr>
        <p:spPr>
          <a:xfrm>
            <a:off x="611560" y="4221088"/>
            <a:ext cx="3384376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rebuchet MS" pitchFamily="34" charset="0"/>
              </a:rPr>
              <a:t>Cosecha</a:t>
            </a:r>
            <a:endParaRPr lang="es-EC" sz="2200" b="1" dirty="0">
              <a:latin typeface="Trebuchet MS" pitchFamily="34" charset="0"/>
            </a:endParaRPr>
          </a:p>
        </p:txBody>
      </p:sp>
      <p:pic>
        <p:nvPicPr>
          <p:cNvPr id="12" name="Picture 2" descr="C:\Users\User\Downloads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10" y="2557463"/>
            <a:ext cx="2619375" cy="144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Downloads\descarga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0" y="2709763"/>
            <a:ext cx="3076575" cy="12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C:\Users\Jorge\Desktop\Finales finales\IMAGENES TESIS JA\Foto05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167" y="4867999"/>
            <a:ext cx="2487160" cy="187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n 15" descr="C:\Users\User\Desktop\Jorge\img bb\IMG00375-20120829-09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752469"/>
            <a:ext cx="2711328" cy="198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17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1" algn="ctr"/>
            <a:r>
              <a:rPr lang="es-EC" sz="3100" b="1" dirty="0"/>
              <a:t> </a:t>
            </a:r>
            <a:r>
              <a:rPr lang="es-EC" sz="3100" b="1" dirty="0" smtClean="0"/>
              <a:t/>
            </a:r>
            <a:br>
              <a:rPr lang="es-EC" sz="3100" b="1" dirty="0" smtClean="0"/>
            </a:br>
            <a:r>
              <a:rPr lang="es-EC" sz="3100" b="1" dirty="0" smtClean="0">
                <a:latin typeface="Times New Roman" pitchFamily="18" charset="0"/>
                <a:cs typeface="Times New Roman" pitchFamily="18" charset="0"/>
              </a:rPr>
              <a:t>METODOLOGÍA</a:t>
            </a:r>
            <a:r>
              <a:rPr lang="es-EC" sz="2000" b="1" dirty="0"/>
              <a:t/>
            </a:r>
            <a:br>
              <a:rPr lang="es-EC" sz="2000" b="1" dirty="0"/>
            </a:br>
            <a:r>
              <a:rPr lang="es-EC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pic>
        <p:nvPicPr>
          <p:cNvPr id="3" name="Imagen 2" descr="C:\Users\Jorge\Desktop\Finales finales\IMAGENES TESIS JA\Foto0539.jpg"/>
          <p:cNvPicPr/>
          <p:nvPr/>
        </p:nvPicPr>
        <p:blipFill>
          <a:blip r:embed="rId2" cstate="print"/>
          <a:srcRect l="13306" r="8179"/>
          <a:stretch>
            <a:fillRect/>
          </a:stretch>
        </p:blipFill>
        <p:spPr bwMode="auto">
          <a:xfrm>
            <a:off x="281676" y="3140968"/>
            <a:ext cx="23132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0 CuadroTexto"/>
          <p:cNvSpPr txBox="1"/>
          <p:nvPr/>
        </p:nvSpPr>
        <p:spPr>
          <a:xfrm>
            <a:off x="106152" y="1851157"/>
            <a:ext cx="2664296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rebuchet MS" pitchFamily="34" charset="0"/>
              </a:rPr>
              <a:t>Selección de clones productivos </a:t>
            </a:r>
            <a:endParaRPr lang="es-EC" sz="2200" b="1" dirty="0">
              <a:latin typeface="Trebuchet MS" pitchFamily="34" charset="0"/>
            </a:endParaRPr>
          </a:p>
        </p:txBody>
      </p:sp>
      <p:pic>
        <p:nvPicPr>
          <p:cNvPr id="6" name="Imagen 5" descr="C:\Users\User\Desktop\tesis\Imgs tesis\IMG00806-20121227-12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3862" y="4649237"/>
            <a:ext cx="268414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 descr="C:\Users\User\Desktop\tesis\Imgs tesis\IMG00799-20121227-12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2847" y="4649237"/>
            <a:ext cx="26765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 descr="C:\Users\User\Desktop\tesis\Imgs tesis\IMG00801-20121227-12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9092" y="1692042"/>
            <a:ext cx="2604770" cy="212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 descr="C:\Users\Jorge\Desktop\Finales finales\IMAGENES TESIS JA\IMG00803-20121227-12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704107"/>
            <a:ext cx="2637155" cy="211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0 CuadroTexto"/>
          <p:cNvSpPr txBox="1"/>
          <p:nvPr/>
        </p:nvSpPr>
        <p:spPr>
          <a:xfrm>
            <a:off x="3563888" y="1052736"/>
            <a:ext cx="4752528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rebuchet MS" pitchFamily="34" charset="0"/>
              </a:rPr>
              <a:t>Fermentación – Cajas </a:t>
            </a:r>
            <a:r>
              <a:rPr lang="es-EC" sz="2200" b="1" dirty="0" err="1" smtClean="0">
                <a:latin typeface="Trebuchet MS" pitchFamily="34" charset="0"/>
              </a:rPr>
              <a:t>Rohan</a:t>
            </a:r>
            <a:r>
              <a:rPr lang="es-EC" sz="2200" b="1" dirty="0" smtClean="0">
                <a:latin typeface="Trebuchet MS" pitchFamily="34" charset="0"/>
              </a:rPr>
              <a:t> </a:t>
            </a:r>
            <a:endParaRPr lang="es-EC" sz="2200" b="1" dirty="0">
              <a:latin typeface="Trebuchet MS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63888" y="4010143"/>
            <a:ext cx="4752528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rebuchet MS" pitchFamily="34" charset="0"/>
              </a:rPr>
              <a:t>Remoción</a:t>
            </a:r>
            <a:endParaRPr lang="es-EC" sz="22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70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1" algn="ctr"/>
            <a:r>
              <a:rPr lang="es-EC" sz="3100" b="1" dirty="0"/>
              <a:t> </a:t>
            </a:r>
            <a:r>
              <a:rPr lang="es-EC" sz="3100" b="1" dirty="0" smtClean="0"/>
              <a:t/>
            </a:r>
            <a:br>
              <a:rPr lang="es-EC" sz="3100" b="1" dirty="0" smtClean="0"/>
            </a:br>
            <a:r>
              <a:rPr lang="es-EC" sz="3100" b="1" dirty="0" smtClean="0">
                <a:latin typeface="Times New Roman" pitchFamily="18" charset="0"/>
                <a:cs typeface="Times New Roman" pitchFamily="18" charset="0"/>
              </a:rPr>
              <a:t>METODOLOGÍA</a:t>
            </a:r>
            <a:r>
              <a:rPr lang="es-EC" sz="2000" b="1" dirty="0"/>
              <a:t/>
            </a:r>
            <a:br>
              <a:rPr lang="es-EC" sz="2000" b="1" dirty="0"/>
            </a:br>
            <a:r>
              <a:rPr lang="es-EC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pic>
        <p:nvPicPr>
          <p:cNvPr id="3" name="Picture 2" descr="C:\Users\User\IMG01051-20130226-0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81" y="3500636"/>
            <a:ext cx="359018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8" y="2897711"/>
            <a:ext cx="3563888" cy="287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0 CuadroTexto"/>
          <p:cNvSpPr txBox="1"/>
          <p:nvPr/>
        </p:nvSpPr>
        <p:spPr>
          <a:xfrm>
            <a:off x="2324648" y="2148267"/>
            <a:ext cx="4752528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rebuchet MS" pitchFamily="34" charset="0"/>
              </a:rPr>
              <a:t>Secado de Almendras</a:t>
            </a:r>
            <a:endParaRPr lang="es-EC" sz="2200" b="1" dirty="0">
              <a:latin typeface="Trebuchet MS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1135196"/>
            <a:ext cx="1426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Fase 3</a:t>
            </a:r>
            <a:r>
              <a:rPr lang="es-EC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s-EC" sz="3200" dirty="0"/>
          </a:p>
        </p:txBody>
      </p:sp>
      <p:sp>
        <p:nvSpPr>
          <p:cNvPr id="8" name="9 CuadroTexto"/>
          <p:cNvSpPr txBox="1"/>
          <p:nvPr/>
        </p:nvSpPr>
        <p:spPr>
          <a:xfrm>
            <a:off x="2664929" y="1196752"/>
            <a:ext cx="407196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rebuchet MS" pitchFamily="34" charset="0"/>
              </a:rPr>
              <a:t>LABORATORIO</a:t>
            </a:r>
            <a:endParaRPr lang="es-EC" sz="24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86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1" algn="ctr"/>
            <a:r>
              <a:rPr lang="es-EC" sz="3100" b="1" dirty="0"/>
              <a:t> </a:t>
            </a:r>
            <a:r>
              <a:rPr lang="es-EC" sz="3100" b="1" dirty="0" smtClean="0"/>
              <a:t/>
            </a:r>
            <a:br>
              <a:rPr lang="es-EC" sz="3100" b="1" dirty="0" smtClean="0"/>
            </a:br>
            <a:r>
              <a:rPr lang="es-EC" sz="3100" b="1" dirty="0" smtClean="0">
                <a:latin typeface="Times New Roman" pitchFamily="18" charset="0"/>
                <a:cs typeface="Times New Roman" pitchFamily="18" charset="0"/>
              </a:rPr>
              <a:t>METODOLOGÍA</a:t>
            </a:r>
            <a:r>
              <a:rPr lang="es-EC" sz="2000" b="1" dirty="0"/>
              <a:t/>
            </a:r>
            <a:br>
              <a:rPr lang="es-EC" sz="2000" b="1" dirty="0"/>
            </a:br>
            <a:r>
              <a:rPr lang="es-EC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pic>
        <p:nvPicPr>
          <p:cNvPr id="3" name="Picture 2" descr="C:\Users\User\IMG01057-20130226-0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79" y="1730177"/>
            <a:ext cx="2663515" cy="17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0 CuadroTexto"/>
          <p:cNvSpPr txBox="1"/>
          <p:nvPr/>
        </p:nvSpPr>
        <p:spPr>
          <a:xfrm>
            <a:off x="394755" y="1109087"/>
            <a:ext cx="3240360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rebuchet MS" pitchFamily="34" charset="0"/>
              </a:rPr>
              <a:t>Almacenamiento</a:t>
            </a:r>
            <a:endParaRPr lang="es-EC" sz="2200" b="1" dirty="0">
              <a:latin typeface="Trebuchet MS" pitchFamily="34" charset="0"/>
            </a:endParaRPr>
          </a:p>
        </p:txBody>
      </p:sp>
      <p:sp>
        <p:nvSpPr>
          <p:cNvPr id="6" name="6 Flecha derecha"/>
          <p:cNvSpPr/>
          <p:nvPr/>
        </p:nvSpPr>
        <p:spPr>
          <a:xfrm>
            <a:off x="3635115" y="1953535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4 CuadroTexto"/>
          <p:cNvSpPr txBox="1"/>
          <p:nvPr/>
        </p:nvSpPr>
        <p:spPr>
          <a:xfrm>
            <a:off x="4507849" y="1611390"/>
            <a:ext cx="3203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Trebuchet MS" pitchFamily="34" charset="0"/>
              </a:rPr>
              <a:t>Almendras alcanzaron de 6 a 7 % de humedad, lo que se comprobó con un determinador de humedad marca “KPM Aqua – Boy”.</a:t>
            </a:r>
            <a:endParaRPr lang="es-EC" sz="1400" dirty="0">
              <a:latin typeface="Trebuchet MS" pitchFamily="34" charset="0"/>
            </a:endParaRPr>
          </a:p>
        </p:txBody>
      </p:sp>
      <p:pic>
        <p:nvPicPr>
          <p:cNvPr id="10" name="Imagen 9" descr="C:\Users\eddyn\Pictures\tesis\DSC027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7595" y="2940680"/>
            <a:ext cx="1731010" cy="20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 descr="C:\Documents and Settings\Administrador\Mis documentos\Mis imágenes\andreina\280520135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371" y="3630017"/>
            <a:ext cx="2360930" cy="1875790"/>
          </a:xfrm>
          <a:prstGeom prst="rect">
            <a:avLst/>
          </a:prstGeom>
          <a:noFill/>
        </p:spPr>
      </p:pic>
      <p:pic>
        <p:nvPicPr>
          <p:cNvPr id="12" name="Imagen 11" descr="C:\Users\eddyn\Pictures\tesis\DSC027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7952" y="5022221"/>
            <a:ext cx="2308225" cy="187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 descr="C:\Users\eddyn\Pictures\tesis\DSC0273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6218" y="4628294"/>
            <a:ext cx="2177415" cy="23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3" descr="C:\Users\eddyn\Pictures\tesis\040320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949790"/>
            <a:ext cx="1852106" cy="222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54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1" algn="ctr"/>
            <a:r>
              <a:rPr lang="es-EC" sz="3100" b="1" dirty="0"/>
              <a:t> </a:t>
            </a:r>
            <a:r>
              <a:rPr lang="es-EC" sz="3100" b="1" dirty="0" smtClean="0"/>
              <a:t/>
            </a:r>
            <a:br>
              <a:rPr lang="es-EC" sz="3100" b="1" dirty="0" smtClean="0"/>
            </a:br>
            <a:r>
              <a:rPr lang="es-EC" sz="3100" b="1" dirty="0" smtClean="0">
                <a:latin typeface="Times New Roman" pitchFamily="18" charset="0"/>
                <a:cs typeface="Times New Roman" pitchFamily="18" charset="0"/>
              </a:rPr>
              <a:t>METODOLOGÍA</a:t>
            </a:r>
            <a:r>
              <a:rPr lang="es-EC" sz="2000" b="1" dirty="0"/>
              <a:t/>
            </a:r>
            <a:br>
              <a:rPr lang="es-EC" sz="2000" b="1" dirty="0"/>
            </a:br>
            <a:r>
              <a:rPr lang="es-EC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4602832" y="1772816"/>
            <a:ext cx="2057400" cy="5715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Muestra de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Cacao en grano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5652120" y="2348880"/>
            <a:ext cx="0" cy="50405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3779912" y="3284984"/>
            <a:ext cx="0" cy="50405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788024" y="2852936"/>
            <a:ext cx="1714500" cy="6858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Selección</a:t>
            </a:r>
            <a:r>
              <a:rPr kumimoji="0" lang="es-EC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pesado de 200 gr.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203848" y="3806180"/>
            <a:ext cx="1143000" cy="3429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Tostado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6012160" y="5517232"/>
            <a:ext cx="864096" cy="14401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843808" y="4437112"/>
            <a:ext cx="2057400" cy="576064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Descascarillado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 triturado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7524328" y="4941168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72808" y="5445224"/>
            <a:ext cx="1371600" cy="5715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Licor de cacao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282356" y="5425777"/>
            <a:ext cx="1714500" cy="3429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Conservación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5082456" y="577979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350618" y="6254452"/>
            <a:ext cx="1485900" cy="3429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Degustación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851920" y="4149080"/>
            <a:ext cx="0" cy="31943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cxnSp>
        <p:nvCxnSpPr>
          <p:cNvPr id="17" name="33 Conector recto"/>
          <p:cNvCxnSpPr/>
          <p:nvPr/>
        </p:nvCxnSpPr>
        <p:spPr>
          <a:xfrm flipV="1">
            <a:off x="3779912" y="3284984"/>
            <a:ext cx="1017240" cy="27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34 CuadroTexto"/>
          <p:cNvSpPr txBox="1"/>
          <p:nvPr/>
        </p:nvSpPr>
        <p:spPr>
          <a:xfrm>
            <a:off x="467544" y="1916832"/>
            <a:ext cx="2592288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rebuchet MS" pitchFamily="34" charset="0"/>
              </a:rPr>
              <a:t>PROCESO PARA LA ELABORACION DEL LICOR DE CACAO</a:t>
            </a:r>
            <a:endParaRPr lang="es-EC" b="1" dirty="0">
              <a:latin typeface="Trebuchet MS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372200" y="4437112"/>
            <a:ext cx="2057400" cy="576064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b="1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Molienda de </a:t>
            </a:r>
            <a:r>
              <a:rPr lang="es-EC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 almendra de cacao</a:t>
            </a: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4860032" y="4725144"/>
            <a:ext cx="151216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1" name="Imagen 20" descr="C:\Documents and Settings\Administrador\Mis documentos\Mis imágenes\andreina\270520135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37" y="4502755"/>
            <a:ext cx="2367280" cy="2172970"/>
          </a:xfrm>
          <a:prstGeom prst="rect">
            <a:avLst/>
          </a:prstGeom>
          <a:noFill/>
        </p:spPr>
      </p:pic>
      <p:pic>
        <p:nvPicPr>
          <p:cNvPr id="22" name="Imagen 21" descr="C:\Users\Toshiba\Pictures\lab\IMG_3370.JPG"/>
          <p:cNvPicPr/>
          <p:nvPr/>
        </p:nvPicPr>
        <p:blipFill>
          <a:blip r:embed="rId3" cstate="print"/>
          <a:srcRect r="12558"/>
          <a:stretch>
            <a:fillRect/>
          </a:stretch>
        </p:blipFill>
        <p:spPr bwMode="auto">
          <a:xfrm rot="5400000">
            <a:off x="6732507" y="1501106"/>
            <a:ext cx="2180590" cy="1859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04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ANÁLISIS ESTADÍSTICO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lvl="3" indent="0">
              <a:buNone/>
            </a:pP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971600" y="1656316"/>
            <a:ext cx="748883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0" lvl="3">
              <a:lnSpc>
                <a:spcPct val="20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s-EC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Características de las Unidades Experimentales (UE)</a:t>
            </a:r>
            <a:endParaRPr lang="es-EC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Distancia de siembra: 			3m x 3m </a:t>
            </a:r>
            <a:endParaRPr lang="es-EC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Plantas por unidad experimental: 		5 plantas</a:t>
            </a:r>
            <a:endParaRPr lang="es-EC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tratamientos:			30</a:t>
            </a:r>
            <a:endParaRPr lang="es-EC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repeticiones:			2</a:t>
            </a:r>
            <a:endParaRPr lang="es-EC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Superficie por parcela útil: 	                     	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C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C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Superficie  total del experimento: 		3,366 m</a:t>
            </a:r>
            <a:r>
              <a:rPr lang="es-EC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C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de plantas observadas: 			300</a:t>
            </a:r>
            <a:endParaRPr lang="es-EC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Unidades experimentales:			60</a:t>
            </a:r>
            <a:endParaRPr lang="es-EC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plantas bordes:			74</a:t>
            </a:r>
            <a:endParaRPr lang="es-EC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User\Downloads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65" y="4920051"/>
            <a:ext cx="1995119" cy="1363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56176" y="764704"/>
            <a:ext cx="2530624" cy="6529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CROQUIS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lvl="3" indent="0">
              <a:buNone/>
            </a:pP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6" name="Imagen 5"/>
          <p:cNvPicPr/>
          <p:nvPr/>
        </p:nvPicPr>
        <p:blipFill>
          <a:blip r:embed="rId2" cstate="print"/>
          <a:srcRect l="2969" t="1791" r="1132"/>
          <a:stretch>
            <a:fillRect/>
          </a:stretch>
        </p:blipFill>
        <p:spPr bwMode="auto">
          <a:xfrm>
            <a:off x="89127" y="116632"/>
            <a:ext cx="606704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 descr="C:\Users\Jorge\Desktop\Finales finales\IMAGENES TESIS JA\IMG01143-20130219-1127.jpg"/>
          <p:cNvPicPr/>
          <p:nvPr/>
        </p:nvPicPr>
        <p:blipFill>
          <a:blip r:embed="rId3" cstate="print"/>
          <a:srcRect l="27989" t="23333" b="15417"/>
          <a:stretch>
            <a:fillRect/>
          </a:stretch>
        </p:blipFill>
        <p:spPr bwMode="auto">
          <a:xfrm>
            <a:off x="6156176" y="1600200"/>
            <a:ext cx="2687955" cy="2030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C:\Users\Jorge\Desktop\Finales finales\IMAGENES TESIS JA\IMG00173-20120702-08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4462" y="3846765"/>
            <a:ext cx="2657475" cy="200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26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52"/>
            <a:ext cx="8229600" cy="538728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CLONES EVALUADOS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208441"/>
              </p:ext>
            </p:extLst>
          </p:nvPr>
        </p:nvGraphicFramePr>
        <p:xfrm>
          <a:off x="467544" y="671322"/>
          <a:ext cx="8229601" cy="6186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1135"/>
                <a:gridCol w="1777616"/>
                <a:gridCol w="1659532"/>
                <a:gridCol w="1659532"/>
                <a:gridCol w="1393390"/>
                <a:gridCol w="838396"/>
              </a:tblGrid>
              <a:tr h="1958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Tratamiento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Cruce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Procedencia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6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Experimento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Tratamiento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Repetición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Árbol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/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233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233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233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1.2.2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233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1.2.2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EC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CCN 51 x EET 233</a:t>
                      </a: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1.2.2</a:t>
                      </a: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233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1.2.2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CCN 51 x EET 233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1.2.2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233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1.2.2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416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CCN 51 x EET 416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416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Borde 14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12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450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450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14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450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1.2.3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15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450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1.2.3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462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17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CCN 51 x EET 462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18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462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CCN 51 x EET  534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20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534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CCN 51 x EET 534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22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534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23 </a:t>
                      </a:r>
                      <a:endParaRPr lang="es-EC" sz="1100" dirty="0" smtClean="0">
                        <a:solidFill>
                          <a:schemeClr val="tx1"/>
                        </a:solidFill>
                        <a:effectLst/>
                        <a:sym typeface="Symbol" panose="05050102010706020507" pitchFamily="18" charset="2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534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24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534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25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534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26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EET-103 x EET 387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27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EET 233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28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x CCAT 21-19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29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EET 103 (T)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77" marR="29377" marT="0" marB="0" anchor="ctr">
                    <a:solidFill>
                      <a:srgbClr val="FFFF00"/>
                    </a:solidFill>
                  </a:tcPr>
                </a:tc>
              </a:tr>
              <a:tr h="19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CCN 51 (T)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77" marR="29377" marT="0" marB="0" anchor="ctr"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214" y="0"/>
            <a:ext cx="8229600" cy="764704"/>
          </a:xfrm>
        </p:spPr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D13E-DE11-4BAD-9E83-1AA927737FE6}" type="datetime1">
              <a:rPr lang="es-EC" smtClean="0"/>
              <a:t>09/03/2015</a:t>
            </a:fld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58B8-DC84-414A-BA10-D2AE2EBA1FF9}" type="slidenum">
              <a:rPr lang="es-EC" smtClean="0"/>
              <a:t>2</a:t>
            </a:fld>
            <a:endParaRPr lang="es-EC"/>
          </a:p>
        </p:txBody>
      </p:sp>
      <p:sp>
        <p:nvSpPr>
          <p:cNvPr id="3" name="Flecha derecha 2"/>
          <p:cNvSpPr/>
          <p:nvPr/>
        </p:nvSpPr>
        <p:spPr>
          <a:xfrm>
            <a:off x="3347864" y="1792487"/>
            <a:ext cx="720080" cy="369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8" name="Picture 4" descr="http://ecuadorcostaaventura.com/images/ecuador_costa_aventura_cacao_ruta_mapa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4" y="974062"/>
            <a:ext cx="2683277" cy="20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Q3csqsWtSoFsCsPmsmJ5EHdqj0Pl4KrL9OQT3czMrn0AhtSLdg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06686"/>
            <a:ext cx="332422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398280" y="2635603"/>
            <a:ext cx="3538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(ICCO, 1999 citado por Peña, 2003)</a:t>
            </a:r>
            <a:endParaRPr lang="es-EC" dirty="0"/>
          </a:p>
        </p:txBody>
      </p:sp>
      <p:pic>
        <p:nvPicPr>
          <p:cNvPr id="1034" name="Picture 10" descr="http://www.iniap.gob.ec/sitio/images/stories/noticias/super%20clones%20roll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0" y="3717031"/>
            <a:ext cx="4098669" cy="16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 derecha 11"/>
          <p:cNvSpPr/>
          <p:nvPr/>
        </p:nvSpPr>
        <p:spPr>
          <a:xfrm>
            <a:off x="4661594" y="4355486"/>
            <a:ext cx="720080" cy="369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1403648" y="5490341"/>
            <a:ext cx="1355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(Loor, 1998)</a:t>
            </a:r>
            <a:endParaRPr lang="es-EC" dirty="0"/>
          </a:p>
        </p:txBody>
      </p:sp>
      <p:pic>
        <p:nvPicPr>
          <p:cNvPr id="1036" name="Picture 12" descr="http://3.bp.blogspot.com/_xBURsypBY5E/SqCbEtnG8xI/AAAAAAAAAAU/9Kg-tHWSWRc/s320/CACAO+NACIO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56" y="3419616"/>
            <a:ext cx="3048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82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2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1858"/>
            <a:ext cx="8229600" cy="4548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s-ES_tradnl" sz="2800" b="1" dirty="0" smtClean="0"/>
              <a:t/>
            </a:r>
            <a:br>
              <a:rPr lang="es-ES_tradnl" sz="2800" b="1" dirty="0" smtClean="0"/>
            </a:b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RESULTADOS 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y DISCUSIÓN</a:t>
            </a:r>
            <a:r>
              <a:rPr lang="es-EC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800" b="1" dirty="0">
                <a:latin typeface="Times New Roman" pitchFamily="18" charset="0"/>
                <a:cs typeface="Times New Roman" pitchFamily="18" charset="0"/>
              </a:rPr>
            </a:br>
            <a:endParaRPr lang="es-EC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47664" y="476672"/>
            <a:ext cx="5891356" cy="41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tabLst>
                <a:tab pos="900430" algn="l"/>
              </a:tabLst>
            </a:pPr>
            <a:r>
              <a:rPr lang="es-EC" sz="2000" b="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VARIABLES PRODUCTIVAS Y SANITARIAS</a:t>
            </a:r>
            <a:endParaRPr lang="es-EC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010045"/>
              </p:ext>
            </p:extLst>
          </p:nvPr>
        </p:nvGraphicFramePr>
        <p:xfrm>
          <a:off x="1377988" y="890030"/>
          <a:ext cx="6552728" cy="5958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975"/>
                <a:gridCol w="2960220"/>
                <a:gridCol w="649314"/>
                <a:gridCol w="837375"/>
                <a:gridCol w="484469"/>
                <a:gridCol w="837375"/>
              </a:tblGrid>
              <a:tr h="293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N° </a:t>
                      </a:r>
                      <a:r>
                        <a:rPr lang="es-EC" sz="1000" dirty="0" err="1">
                          <a:effectLst/>
                        </a:rPr>
                        <a:t>Trat</a:t>
                      </a:r>
                      <a:r>
                        <a:rPr lang="es-EC" sz="1000" dirty="0">
                          <a:effectLst/>
                        </a:rPr>
                        <a:t>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Clon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Peso fresco (g)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(PF)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N° Mazorcas Sanas (MS)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CCN-51 x EET-534   E5/T2/R3/A2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6689,6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a*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68,0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ab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>
                    <a:solidFill>
                      <a:srgbClr val="FFFF00"/>
                    </a:solidFill>
                  </a:tcPr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EET-450   E1.2.3./T7/R4/A5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6140,0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ab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31,2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efgh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EET-416   E5/T3/Borde 14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6130,5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ab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45,6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EET-462   E5/T5/R3/A1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6018,0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ab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51,9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EET-416   E5/T3/R3/A10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5996,5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ab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37,4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cdefg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CCN-51 x EET-534  E5/T2/R3/A6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5992,5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ab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54,4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EET-462   E5/T5/R2/A2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5832,6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ab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44,7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CCN-51 x EET-450   E5/T4/R3/A9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5470,6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abc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33,2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efg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EET-416   E5/T3/R4/A2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5193,1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abcd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32,1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efgh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EET-450   E1.2.3./T7/R4/A9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5008,5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abcd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24,9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4930,0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abcde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37,7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cdefg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CCN-51 x EET-233   E5/T1/R3/A8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4903,5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abcde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43,5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E1.2.2/T1/R4/A10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4740,0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abcdef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39,0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cdefg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E5/T1/R2/A3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4657,5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abcdefg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42,8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4602,5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bcdefgh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EET-103x EET- 387   E5/T7/R1/A9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4519,9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75,3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T30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0000"/>
                          </a:solidFill>
                          <a:effectLst/>
                        </a:rPr>
                        <a:t>CCN-51 (Control)</a:t>
                      </a:r>
                      <a:endParaRPr lang="es-EC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0000"/>
                          </a:solidFill>
                          <a:effectLst/>
                        </a:rPr>
                        <a:t>4463,1</a:t>
                      </a:r>
                      <a:endParaRPr lang="es-EC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0000"/>
                          </a:solidFill>
                          <a:effectLst/>
                        </a:rPr>
                        <a:t>  bcdefghi</a:t>
                      </a:r>
                      <a:endParaRPr lang="es-EC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0000"/>
                          </a:solidFill>
                          <a:effectLst/>
                        </a:rPr>
                        <a:t>27,3</a:t>
                      </a:r>
                      <a:endParaRPr lang="es-EC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0000"/>
                          </a:solidFill>
                          <a:effectLst/>
                        </a:rPr>
                        <a:t>          </a:t>
                      </a:r>
                      <a:r>
                        <a:rPr lang="es-EC" sz="1000" dirty="0" err="1">
                          <a:solidFill>
                            <a:srgbClr val="FF0000"/>
                          </a:solidFill>
                          <a:effectLst/>
                        </a:rPr>
                        <a:t>fghi</a:t>
                      </a:r>
                      <a:endParaRPr lang="es-EC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E5/T1/R2/A9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3764,0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35,5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defg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3677,5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cdefghij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33,1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efg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EET-450   E5/T4/R3/A14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3469,5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cdefghij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28,9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efghi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3284,0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defghij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29,2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efghi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3165,0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defghij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34,9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defg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E5/T2/R1/A6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2898,8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efghij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23,6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0000"/>
                          </a:solidFill>
                          <a:effectLst/>
                        </a:rPr>
                        <a:t>EET-103 (Control)</a:t>
                      </a:r>
                      <a:endParaRPr lang="es-EC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0000"/>
                          </a:solidFill>
                          <a:effectLst/>
                        </a:rPr>
                        <a:t>2717,5</a:t>
                      </a:r>
                      <a:endParaRPr lang="es-EC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0000"/>
                          </a:solidFill>
                          <a:effectLst/>
                        </a:rPr>
                        <a:t>          </a:t>
                      </a:r>
                      <a:r>
                        <a:rPr lang="es-EC" sz="1000" dirty="0" err="1">
                          <a:solidFill>
                            <a:srgbClr val="FF0000"/>
                          </a:solidFill>
                          <a:effectLst/>
                        </a:rPr>
                        <a:t>fghij</a:t>
                      </a:r>
                      <a:endParaRPr lang="es-EC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0000"/>
                          </a:solidFill>
                          <a:effectLst/>
                        </a:rPr>
                        <a:t>25,0</a:t>
                      </a:r>
                      <a:endParaRPr lang="es-EC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0000"/>
                          </a:solidFill>
                          <a:effectLst/>
                        </a:rPr>
                        <a:t>           </a:t>
                      </a:r>
                      <a:r>
                        <a:rPr lang="es-EC" sz="1000" dirty="0" err="1">
                          <a:solidFill>
                            <a:srgbClr val="FF0000"/>
                          </a:solidFill>
                          <a:effectLst/>
                        </a:rPr>
                        <a:t>ghi</a:t>
                      </a:r>
                      <a:endParaRPr lang="es-EC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E5/T2/R1/A4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2655,0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ghij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22,8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E5/T2/R1/A8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2593,6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hij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13,4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  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EET-462   E5/T5/R3/A3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2565,0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hij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21,4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CCAT 21-19  E1/T11/R4/A10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2488,0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  ij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27,8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E5/T6/R1/A13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2466,0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  ij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28,5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        </a:t>
                      </a:r>
                      <a:r>
                        <a:rPr lang="es-EC" sz="1000" dirty="0" err="1">
                          <a:effectLst/>
                        </a:rPr>
                        <a:t>efghi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CCN-51 x EET-534   E5/T2/R1/A10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1702,5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                j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15,5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             hi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>
                    <a:solidFill>
                      <a:srgbClr val="FFFF00"/>
                    </a:solidFill>
                  </a:tcPr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Promedio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4291,2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36,0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  <a:tr h="14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CV%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44,1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44,2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92" marR="3069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62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39552" y="21858"/>
            <a:ext cx="8229600" cy="4548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s-ES_tradnl" sz="2800" b="1" dirty="0" smtClean="0"/>
              <a:t/>
            </a:r>
            <a:br>
              <a:rPr lang="es-ES_tradnl" sz="2800" b="1" dirty="0" smtClean="0"/>
            </a:b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RESULTADOS 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y DISCUSIÓN</a:t>
            </a:r>
            <a:r>
              <a:rPr lang="es-EC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800" b="1" dirty="0">
                <a:latin typeface="Times New Roman" pitchFamily="18" charset="0"/>
                <a:cs typeface="Times New Roman" pitchFamily="18" charset="0"/>
              </a:rPr>
            </a:br>
            <a:endParaRPr lang="es-EC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47664" y="476672"/>
            <a:ext cx="5891356" cy="41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tabLst>
                <a:tab pos="900430" algn="l"/>
              </a:tabLst>
            </a:pPr>
            <a:r>
              <a:rPr lang="es-EC" sz="2000" b="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VARIABLES PRODUCTIVAS Y SANITARIAS</a:t>
            </a:r>
            <a:endParaRPr lang="es-EC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302187"/>
              </p:ext>
            </p:extLst>
          </p:nvPr>
        </p:nvGraphicFramePr>
        <p:xfrm>
          <a:off x="546448" y="894222"/>
          <a:ext cx="8352928" cy="5982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6523"/>
                <a:gridCol w="4004037"/>
                <a:gridCol w="720080"/>
                <a:gridCol w="1152128"/>
                <a:gridCol w="1440160"/>
              </a:tblGrid>
              <a:tr h="374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N° </a:t>
                      </a:r>
                      <a:r>
                        <a:rPr lang="es-EC" sz="1000" dirty="0" err="1">
                          <a:effectLst/>
                        </a:rPr>
                        <a:t>Trat</a:t>
                      </a:r>
                      <a:r>
                        <a:rPr lang="es-EC" sz="1000" dirty="0">
                          <a:effectLst/>
                        </a:rPr>
                        <a:t>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Clon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N° Mazorcas Enfermas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(ME)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% Mazorcas Enfermas (%ME)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ctr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T23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E5/T2/R3/A2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10,4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13,3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T14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EET-450   E1.2.3./T7/R4/A5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T11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CCN-51 x EET-416   E5/T3/Borde 14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17,5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T17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EET-462   E5/T5/R3/A1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EET-416   E5/T3/R3/A10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T24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E5/T2/R3/A6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12,3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T16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EET-462   E5/T5/R2/A2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T12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EET-450   E5/T4/R3/A9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bcdefg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22,2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T10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EET-416   E5/T3/R4/A2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efghi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12,4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T15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CCN-51 x EET-450   E1.2.3./T7/R4/A9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13,9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abc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35,8</a:t>
                      </a:r>
                    </a:p>
                  </a:txBody>
                  <a:tcPr marL="6286" marR="6286" marT="0" marB="0" anchor="b">
                    <a:solidFill>
                      <a:srgbClr val="FFFF00"/>
                    </a:solidFill>
                  </a:tcPr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T8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T27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E5/T1/R3/A8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12,3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T3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E1.2.2/T1/R4/A10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T1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E5/T1/R2/A3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17,2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28,7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T6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11,3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T26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EET-103x EET- 387   E5/T7/R1/A9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T30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0000"/>
                          </a:solidFill>
                          <a:effectLst/>
                        </a:rPr>
                        <a:t>CCN-51 (Control)</a:t>
                      </a:r>
                      <a:endParaRPr lang="es-EC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0000"/>
                          </a:solidFill>
                          <a:effectLst/>
                        </a:rPr>
                        <a:t>9,4</a:t>
                      </a:r>
                      <a:endParaRPr lang="es-EC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0000"/>
                          </a:solidFill>
                          <a:effectLst/>
                        </a:rPr>
                        <a:t>  bcdefg</a:t>
                      </a:r>
                      <a:endParaRPr lang="es-EC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0000"/>
                          </a:solidFill>
                          <a:effectLst/>
                        </a:rPr>
                        <a:t>25,6</a:t>
                      </a:r>
                      <a:endParaRPr lang="es-EC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T2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CCN-51 x EET-233   E5/T1/R2/A9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bcdefgh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T5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22,7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T13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EET-450   E5/T4/R3/A14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bcdefgh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23,5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T7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14,3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ab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32,9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T4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4,3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T20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E5/T2/R1/A6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32,0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T29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0000"/>
                          </a:solidFill>
                          <a:effectLst/>
                        </a:rPr>
                        <a:t>EET-103 (Control)</a:t>
                      </a:r>
                      <a:endParaRPr lang="es-EC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0000"/>
                          </a:solidFill>
                          <a:effectLst/>
                        </a:rPr>
                        <a:t>5,9</a:t>
                      </a:r>
                      <a:endParaRPr lang="es-EC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0000"/>
                          </a:solidFill>
                          <a:effectLst/>
                        </a:rPr>
                        <a:t>      defghi</a:t>
                      </a:r>
                      <a:endParaRPr lang="es-EC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0000"/>
                          </a:solidFill>
                          <a:effectLst/>
                        </a:rPr>
                        <a:t>19,1</a:t>
                      </a:r>
                      <a:endParaRPr lang="es-EC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T19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E5/T2/R1/A4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T21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CCN-51 x EET-534   E5/T2/R1/A8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2,9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                i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17,9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>
                    <a:solidFill>
                      <a:srgbClr val="FFFF00"/>
                    </a:solidFill>
                  </a:tcPr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T18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EET-462   E5/T5/R3/A3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4,8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18,3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T18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CCAT 21-19  E1/T11/R4/A10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8,9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T25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E5/T6/R1/A13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bcdefgh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24,2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T22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E5/T2/R1/A10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  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8,8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Promedio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18,6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  <a:tr h="1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CV%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74,0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73,9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" marR="628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1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39552" y="21858"/>
            <a:ext cx="8229600" cy="4548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s-ES_tradnl" sz="2800" b="1" dirty="0" smtClean="0"/>
              <a:t/>
            </a:r>
            <a:br>
              <a:rPr lang="es-ES_tradnl" sz="2800" b="1" dirty="0" smtClean="0"/>
            </a:b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RESULTADOS 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y DISCUSIÓN</a:t>
            </a:r>
            <a:r>
              <a:rPr lang="es-EC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800" b="1" dirty="0">
                <a:latin typeface="Times New Roman" pitchFamily="18" charset="0"/>
                <a:cs typeface="Times New Roman" pitchFamily="18" charset="0"/>
              </a:rPr>
            </a:br>
            <a:endParaRPr lang="es-EC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47664" y="476672"/>
            <a:ext cx="5891356" cy="41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tabLst>
                <a:tab pos="900430" algn="l"/>
              </a:tabLst>
            </a:pPr>
            <a:r>
              <a:rPr lang="es-EC" sz="2000" b="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VARIABLES PRODUCTIVAS Y SANITARIAS</a:t>
            </a:r>
            <a:endParaRPr lang="es-EC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041104"/>
              </p:ext>
            </p:extLst>
          </p:nvPr>
        </p:nvGraphicFramePr>
        <p:xfrm>
          <a:off x="1331640" y="894222"/>
          <a:ext cx="6408712" cy="5958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748"/>
                <a:gridCol w="3153381"/>
                <a:gridCol w="1175536"/>
                <a:gridCol w="1234047"/>
              </a:tblGrid>
              <a:tr h="266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N° </a:t>
                      </a:r>
                      <a:r>
                        <a:rPr lang="es-EC" sz="1000" dirty="0" err="1">
                          <a:effectLst/>
                        </a:rPr>
                        <a:t>Trat</a:t>
                      </a:r>
                      <a:r>
                        <a:rPr lang="es-EC" sz="1000" dirty="0">
                          <a:effectLst/>
                        </a:rPr>
                        <a:t>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Clon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Cherelles wilt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(CHE)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E5/T2/R3/A2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86,1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 smtClean="0">
                          <a:effectLst/>
                        </a:rPr>
                        <a:t>cde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EET-450   E1.2.3./T7/R4/A5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34,6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 smtClean="0">
                          <a:effectLst/>
                        </a:rPr>
                        <a:t>hij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EET-416   E5/T3/Borde 14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121,5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 smtClean="0">
                          <a:effectLst/>
                        </a:rPr>
                        <a:t>bc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EET-462   E5/T5/R3/A1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 smtClean="0">
                          <a:effectLst/>
                        </a:rPr>
                        <a:t>efghi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EET-416   E5/T3/R3/A10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81,4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 smtClean="0">
                          <a:effectLst/>
                        </a:rPr>
                        <a:t>defg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E5/T2/R3/A6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67,5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efgh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EET-462   E5/T5/R2/A2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52,1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efghi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EET-450   E5/T4/R3/A9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41,8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ghij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EET-416   E5/T3/R4/A2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68,0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efgh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EET-450   E1.2.3./T7/R4/A9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51,3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63,3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efgh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E5/T1/R3/A8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37,1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hij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E1.2.2/T1/R4/A10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71,1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defgh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E5/T1/R2/A3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128,9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109,3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bcd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EET-103x EET- 387   E5/T7/R1/A9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55,1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T30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0000"/>
                          </a:solidFill>
                          <a:effectLst/>
                        </a:rPr>
                        <a:t>CCN-51 (Control)</a:t>
                      </a:r>
                      <a:endParaRPr lang="es-EC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0000"/>
                          </a:solidFill>
                          <a:effectLst/>
                        </a:rPr>
                        <a:t>83,7</a:t>
                      </a:r>
                      <a:endParaRPr lang="es-EC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solidFill>
                            <a:srgbClr val="FF0000"/>
                          </a:solidFill>
                          <a:effectLst/>
                        </a:rPr>
                        <a:t>def</a:t>
                      </a:r>
                      <a:endParaRPr lang="es-EC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E5/T1/R2/A9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49,8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efghij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58,5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efghi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EET-450   E5/T4/R3/A14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36,6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hij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171,5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>
                    <a:solidFill>
                      <a:srgbClr val="FFFF00"/>
                    </a:solidFill>
                  </a:tcPr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ghij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E5/T2/R1/A6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121,5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bc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0000"/>
                          </a:solidFill>
                          <a:effectLst/>
                        </a:rPr>
                        <a:t>EET-103 (Control)</a:t>
                      </a:r>
                      <a:endParaRPr lang="es-EC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0000"/>
                          </a:solidFill>
                          <a:effectLst/>
                        </a:rPr>
                        <a:t>37,3</a:t>
                      </a:r>
                      <a:endParaRPr lang="es-EC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solidFill>
                            <a:srgbClr val="FF0000"/>
                          </a:solidFill>
                          <a:effectLst/>
                        </a:rPr>
                        <a:t>hij</a:t>
                      </a:r>
                      <a:endParaRPr lang="es-EC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E5/T2/R1/A4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51,3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efghi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E5/T2/R1/A8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46,5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efghij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CCN-51 x EET-462   E5/T5/R3/A3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42,7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fghij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CCAT 21-19  E1/T11/R4/A10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ij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E5/T6/R1/A13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72,5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effectLst/>
                        </a:rPr>
                        <a:t>defgh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32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E5/T2/R1/A10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j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45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Promedio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65,7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  <a:tr h="145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CV%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57,2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7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39552" y="21858"/>
            <a:ext cx="8229600" cy="4548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s-ES_tradnl" sz="2800" b="1" dirty="0" smtClean="0"/>
              <a:t/>
            </a:r>
            <a:br>
              <a:rPr lang="es-ES_tradnl" sz="2800" b="1" dirty="0" smtClean="0"/>
            </a:b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RESULTADOS 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y DISCUSIÓN</a:t>
            </a:r>
            <a:r>
              <a:rPr lang="es-EC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800" b="1" dirty="0">
                <a:latin typeface="Times New Roman" pitchFamily="18" charset="0"/>
                <a:cs typeface="Times New Roman" pitchFamily="18" charset="0"/>
              </a:rPr>
            </a:br>
            <a:endParaRPr lang="es-EC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47664" y="476672"/>
            <a:ext cx="5891356" cy="41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tabLst>
                <a:tab pos="900430" algn="l"/>
              </a:tabLst>
            </a:pPr>
            <a:r>
              <a:rPr lang="es-EC" sz="2000" b="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VARIABLES PRODUCTIVAS Y SANITARIAS</a:t>
            </a:r>
            <a:endParaRPr lang="es-EC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76013"/>
              </p:ext>
            </p:extLst>
          </p:nvPr>
        </p:nvGraphicFramePr>
        <p:xfrm>
          <a:off x="1259633" y="894223"/>
          <a:ext cx="7128790" cy="5990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425"/>
                <a:gridCol w="3304800"/>
                <a:gridCol w="810967"/>
                <a:gridCol w="1126774"/>
                <a:gridCol w="647914"/>
                <a:gridCol w="641910"/>
              </a:tblGrid>
              <a:tr h="383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N° </a:t>
                      </a:r>
                      <a:r>
                        <a:rPr lang="es-EC" sz="1000" dirty="0" err="1">
                          <a:effectLst/>
                        </a:rPr>
                        <a:t>Trat</a:t>
                      </a:r>
                      <a:r>
                        <a:rPr lang="es-EC" sz="1000" dirty="0">
                          <a:effectLst/>
                        </a:rPr>
                        <a:t>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Clon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N° Escoba Vegetativa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(EBV)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N° Escoba Cojinete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(EBC)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E5/T2/R3/A2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9,3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EET-450   E1.2.3./T7/R4/A5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EET-416   E5/T3/Borde 14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EET-462   E5/T5/R3/A1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4,8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EET-416   E5/T3/R3/A10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E5/T2/R3/A6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ab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EET-462   E5/T5/R2/A2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EET-450   E5/T4/R3/A9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EET-416   E5/T3/R4/A2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EET-450   E1.2.3./T7/R4/A9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ab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E5/T1/R3/A8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          f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E1.2.2/T1/R4/A10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E5/T1/R2/A3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21,8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>
                    <a:solidFill>
                      <a:srgbClr val="FFFF00"/>
                    </a:solidFill>
                  </a:tcPr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0000"/>
                          </a:solidFill>
                          <a:effectLst/>
                        </a:rPr>
                        <a:t>EET-103x EET- 387   E5/T7/R1/A9</a:t>
                      </a:r>
                      <a:endParaRPr lang="es-EC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0000"/>
                          </a:solidFill>
                          <a:effectLst/>
                        </a:rPr>
                        <a:t>6,6</a:t>
                      </a:r>
                      <a:endParaRPr lang="es-EC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s-EC" sz="1000" dirty="0" err="1">
                          <a:solidFill>
                            <a:srgbClr val="FF0000"/>
                          </a:solidFill>
                          <a:effectLst/>
                        </a:rPr>
                        <a:t>bcd</a:t>
                      </a:r>
                      <a:endParaRPr lang="es-EC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0000"/>
                          </a:solidFill>
                          <a:effectLst/>
                        </a:rPr>
                        <a:t>15,0</a:t>
                      </a:r>
                      <a:endParaRPr lang="es-EC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s-EC" sz="1000" dirty="0" err="1">
                          <a:solidFill>
                            <a:srgbClr val="FF0000"/>
                          </a:solidFill>
                          <a:effectLst/>
                        </a:rPr>
                        <a:t>bc</a:t>
                      </a:r>
                      <a:endParaRPr lang="es-EC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T30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(Control)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4,8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      </a:t>
                      </a:r>
                      <a:r>
                        <a:rPr lang="es-EC" sz="1000" dirty="0" err="1">
                          <a:effectLst/>
                        </a:rPr>
                        <a:t>def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E5/T1/R2/A9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EET-450   E5/T4/R3/A14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          f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>
                    <a:solidFill>
                      <a:srgbClr val="FFFF00"/>
                    </a:solidFill>
                  </a:tcPr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EET-233   E1.2.2/T4/R1/A1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E5/T2/R1/A6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0000"/>
                          </a:solidFill>
                          <a:effectLst/>
                        </a:rPr>
                        <a:t>EET-103 (Control)</a:t>
                      </a:r>
                      <a:endParaRPr lang="es-EC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0000"/>
                          </a:solidFill>
                          <a:effectLst/>
                        </a:rPr>
                        <a:t>9,3</a:t>
                      </a:r>
                      <a:endParaRPr lang="es-EC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0000"/>
                          </a:solidFill>
                          <a:effectLst/>
                        </a:rPr>
                        <a:t>  b     </a:t>
                      </a:r>
                      <a:endParaRPr lang="es-EC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0000"/>
                          </a:solidFill>
                          <a:effectLst/>
                        </a:rPr>
                        <a:t>4,6</a:t>
                      </a:r>
                      <a:endParaRPr lang="es-EC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FF0000"/>
                          </a:solidFill>
                          <a:effectLst/>
                        </a:rPr>
                        <a:t>      </a:t>
                      </a:r>
                      <a:r>
                        <a:rPr lang="es-EC" sz="1000" dirty="0" err="1">
                          <a:solidFill>
                            <a:srgbClr val="FF0000"/>
                          </a:solidFill>
                          <a:effectLst/>
                        </a:rPr>
                        <a:t>def</a:t>
                      </a:r>
                      <a:endParaRPr lang="es-EC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E5/T2/R1/A4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bcde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E5/T2/R1/A8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EET-462   E5/T5/R3/A3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7,8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bc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T18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CCAT 21-19  E1/T11/R4/A10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E5/T6/R1/A13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6,8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T22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CCN-51 x EET-534   E5/T2/R1/A10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cdef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f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Promedio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  <a:tr h="17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CV%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95,9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109,7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815" marR="2981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9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39552" y="21858"/>
            <a:ext cx="8229600" cy="4548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s-ES_tradnl" sz="2800" b="1" dirty="0" smtClean="0"/>
              <a:t/>
            </a:r>
            <a:br>
              <a:rPr lang="es-ES_tradnl" sz="2800" b="1" dirty="0" smtClean="0"/>
            </a:b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RESULTADOS 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y DISCUSIÓN</a:t>
            </a:r>
            <a:r>
              <a:rPr lang="es-EC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800" b="1" dirty="0">
                <a:latin typeface="Times New Roman" pitchFamily="18" charset="0"/>
                <a:cs typeface="Times New Roman" pitchFamily="18" charset="0"/>
              </a:rPr>
            </a:br>
            <a:endParaRPr lang="es-EC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47664" y="522630"/>
            <a:ext cx="5891356" cy="41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tabLst>
                <a:tab pos="900430" algn="l"/>
              </a:tabLst>
            </a:pPr>
            <a:r>
              <a:rPr lang="es-EC" sz="2000" b="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VARIABLES PRODUCTIVAS Y SANITARIAS</a:t>
            </a:r>
            <a:endParaRPr lang="es-EC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áfico 2"/>
          <p:cNvPicPr/>
          <p:nvPr/>
        </p:nvPicPr>
        <p:blipFill>
          <a:blip r:embed="rId2" cstate="print"/>
          <a:srcRect l="4019" t="11860" r="2489" b="4501"/>
          <a:stretch>
            <a:fillRect/>
          </a:stretch>
        </p:blipFill>
        <p:spPr bwMode="auto">
          <a:xfrm>
            <a:off x="352882" y="1995186"/>
            <a:ext cx="8280920" cy="3882086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8 CuadroTexto"/>
          <p:cNvSpPr txBox="1"/>
          <p:nvPr/>
        </p:nvSpPr>
        <p:spPr>
          <a:xfrm>
            <a:off x="755576" y="10753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ü"/>
            </a:pPr>
            <a:r>
              <a:rPr lang="es-ES" b="1" dirty="0" smtClean="0">
                <a:latin typeface="Trebuchet MS" pitchFamily="34" charset="0"/>
              </a:rPr>
              <a:t>  </a:t>
            </a:r>
            <a:r>
              <a:rPr lang="es-EC" b="1" dirty="0"/>
              <a:t>Índice de mazorca (IM</a:t>
            </a:r>
            <a:r>
              <a:rPr lang="es-EC" b="1" dirty="0" smtClean="0"/>
              <a:t>)</a:t>
            </a:r>
            <a:endParaRPr lang="es-EC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1263"/>
            <a:ext cx="364732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4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39552" y="21858"/>
            <a:ext cx="8229600" cy="4548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s-ES_tradnl" sz="2800" b="1" dirty="0" smtClean="0"/>
              <a:t/>
            </a:r>
            <a:br>
              <a:rPr lang="es-ES_tradnl" sz="2800" b="1" dirty="0" smtClean="0"/>
            </a:b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RESULTADOS </a:t>
            </a:r>
            <a:r>
              <a:rPr lang="es-ES_tradnl" sz="2800" b="1" dirty="0">
                <a:latin typeface="Times New Roman" pitchFamily="18" charset="0"/>
                <a:cs typeface="Times New Roman" pitchFamily="18" charset="0"/>
              </a:rPr>
              <a:t>y DISCUSIÓN</a:t>
            </a:r>
            <a:r>
              <a:rPr lang="es-EC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800" b="1" dirty="0">
                <a:latin typeface="Times New Roman" pitchFamily="18" charset="0"/>
                <a:cs typeface="Times New Roman" pitchFamily="18" charset="0"/>
              </a:rPr>
            </a:br>
            <a:endParaRPr lang="es-EC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83768" y="587799"/>
            <a:ext cx="3976345" cy="41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tabLst>
                <a:tab pos="900430" algn="l"/>
              </a:tabLst>
            </a:pPr>
            <a:r>
              <a:rPr lang="es-EC" sz="2000" b="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VARIABLES </a:t>
            </a:r>
            <a:r>
              <a:rPr lang="es-EC" sz="2000" b="1" dirty="0" smtClean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SENSORIALES</a:t>
            </a:r>
            <a:endParaRPr lang="es-EC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áfico 8"/>
          <p:cNvPicPr/>
          <p:nvPr/>
        </p:nvPicPr>
        <p:blipFill>
          <a:blip r:embed="rId2" cstate="print"/>
          <a:srcRect l="13409" t="1730" r="15517" b="3206"/>
          <a:stretch>
            <a:fillRect/>
          </a:stretch>
        </p:blipFill>
        <p:spPr bwMode="auto">
          <a:xfrm>
            <a:off x="971600" y="1349036"/>
            <a:ext cx="3024336" cy="2223980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Gráfico 9"/>
          <p:cNvPicPr/>
          <p:nvPr/>
        </p:nvPicPr>
        <p:blipFill>
          <a:blip r:embed="rId3" cstate="print"/>
          <a:srcRect l="15025" t="2768" r="16580" b="2348"/>
          <a:stretch>
            <a:fillRect/>
          </a:stretch>
        </p:blipFill>
        <p:spPr bwMode="auto">
          <a:xfrm>
            <a:off x="5436096" y="1349036"/>
            <a:ext cx="2808312" cy="2223980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" name="Gráfico 10"/>
          <p:cNvPicPr/>
          <p:nvPr/>
        </p:nvPicPr>
        <p:blipFill>
          <a:blip r:embed="rId4" cstate="print"/>
          <a:srcRect l="9732" t="3471" r="10318" b="2499"/>
          <a:stretch>
            <a:fillRect/>
          </a:stretch>
        </p:blipFill>
        <p:spPr bwMode="auto">
          <a:xfrm>
            <a:off x="3306924" y="3933056"/>
            <a:ext cx="2993268" cy="2304256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01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clones </a:t>
            </a:r>
            <a:r>
              <a:rPr lang="es-EC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T23, T14 y </a:t>
            </a:r>
            <a:r>
              <a:rPr lang="es-EC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T11 </a:t>
            </a:r>
            <a:r>
              <a:rPr lang="es-EC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presentaron </a:t>
            </a:r>
            <a:r>
              <a:rPr lang="es-EC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mayor rendimiento.  </a:t>
            </a:r>
            <a:r>
              <a:rPr lang="es-EC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testigo CCN 51  duplicó  al EET- </a:t>
            </a:r>
            <a:r>
              <a:rPr lang="es-EC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103, </a:t>
            </a:r>
            <a:r>
              <a:rPr lang="es-EC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ambos </a:t>
            </a:r>
            <a:r>
              <a:rPr lang="es-EC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fueron estadísticamente inferiores a los clones </a:t>
            </a:r>
            <a:r>
              <a:rPr lang="es-EC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antes mencionados, que presentaron </a:t>
            </a:r>
            <a:r>
              <a:rPr lang="es-EC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mayor rendimiento, y buenas </a:t>
            </a:r>
            <a:r>
              <a:rPr lang="es-EC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características sanitarias e IM.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s-EC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Estos mismos clones tienen las </a:t>
            </a:r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mejores características productivas </a:t>
            </a:r>
            <a:r>
              <a:rPr lang="es-EC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sanitarias y </a:t>
            </a:r>
            <a:r>
              <a:rPr lang="es-ES_tradn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sensoriales, compartiendo buenas propiedades </a:t>
            </a:r>
            <a:r>
              <a:rPr lang="es-ES_trad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_tradn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sabores, ubicándolos </a:t>
            </a:r>
            <a:r>
              <a:rPr lang="es-ES_trad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ámbito </a:t>
            </a:r>
            <a:r>
              <a:rPr lang="es-ES_tradn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S_trad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cacao fino </a:t>
            </a:r>
            <a:r>
              <a:rPr lang="es-ES_tradn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aroma.</a:t>
            </a:r>
            <a:endParaRPr lang="es-EC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Validar </a:t>
            </a:r>
            <a:r>
              <a:rPr lang="es-EC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estas </a:t>
            </a: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selecciones </a:t>
            </a:r>
            <a:r>
              <a:rPr lang="es-EC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mediante parcelas y seguir evaluando </a:t>
            </a: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s-EC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comportamiento previo a  la producción de materiales </a:t>
            </a: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siembra </a:t>
            </a:r>
            <a:r>
              <a:rPr lang="es-EC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beneficio </a:t>
            </a: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sector productor.</a:t>
            </a:r>
            <a:endParaRPr lang="es-EC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EC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s-EC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Continuar generando información </a:t>
            </a:r>
            <a:r>
              <a:rPr lang="es-EC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de estos materiales, </a:t>
            </a:r>
            <a:r>
              <a:rPr lang="es-EC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dado que la plantación </a:t>
            </a:r>
            <a:r>
              <a:rPr lang="es-EC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evaluada es </a:t>
            </a:r>
            <a:r>
              <a:rPr lang="es-EC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joven </a:t>
            </a:r>
            <a:r>
              <a:rPr lang="es-EC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existiendo </a:t>
            </a:r>
            <a:r>
              <a:rPr lang="es-EC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buenas perspectivas para </a:t>
            </a:r>
            <a:r>
              <a:rPr lang="es-EC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seleccionar varios </a:t>
            </a:r>
            <a:r>
              <a:rPr lang="es-EC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clones </a:t>
            </a:r>
            <a:r>
              <a:rPr lang="es-EC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homogéneos en </a:t>
            </a:r>
            <a:r>
              <a:rPr lang="es-EC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base a las características de producción, calidad y resistencia a enfermedades.</a:t>
            </a:r>
            <a:endParaRPr lang="es-EC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EC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Realizar futuros cruzamientos entre los clones </a:t>
            </a:r>
            <a:r>
              <a:rPr lang="es-EC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T23, T11 </a:t>
            </a: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T17 </a:t>
            </a:r>
            <a:r>
              <a:rPr lang="es-EC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debido a sus favorables características agronómicas encontradas en esta investigación. </a:t>
            </a:r>
            <a:endParaRPr lang="es-EC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C:\Documents and Settings\Administrador\Mis documentos\Mis imágenes\andreina\270520135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3918" y="4377184"/>
            <a:ext cx="2549094" cy="1934343"/>
          </a:xfrm>
          <a:prstGeom prst="rect">
            <a:avLst/>
          </a:prstGeom>
          <a:noFill/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D13E-DE11-4BAD-9E83-1AA927737FE6}" type="datetime1">
              <a:rPr lang="es-EC" smtClean="0"/>
              <a:t>09/03/2015</a:t>
            </a:fld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58B8-DC84-414A-BA10-D2AE2EBA1FF9}" type="slidenum">
              <a:rPr lang="es-EC" smtClean="0"/>
              <a:t>28</a:t>
            </a:fld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 rot="258536">
            <a:off x="2478816" y="2267460"/>
            <a:ext cx="3655967" cy="1938992"/>
          </a:xfrm>
          <a:prstGeom prst="rect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6000" dirty="0" smtClean="0"/>
              <a:t>¡GRACIAS!</a:t>
            </a:r>
          </a:p>
          <a:p>
            <a:endParaRPr lang="es-EC" sz="6000" dirty="0"/>
          </a:p>
        </p:txBody>
      </p:sp>
      <p:pic>
        <p:nvPicPr>
          <p:cNvPr id="9" name="Picture 3" descr="C:\Users\User\Downloads\images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39" y="3215996"/>
            <a:ext cx="1995119" cy="1363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C:\Users\Jorge\Desktop\Finales finales\IMAGENES TESIS JA\Foto05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761" y="126256"/>
            <a:ext cx="287793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 descr="C:\Users\Jorge\Desktop\Finales finales\IMAGENES TESIS JA\IMG00803-20121227-12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9239" y="126256"/>
            <a:ext cx="260144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 descr="C:\Documents and Settings\Administrador\Mis documentos\Mis imágenes\andreina\2805201356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538" y="4148150"/>
            <a:ext cx="2508650" cy="2199506"/>
          </a:xfrm>
          <a:prstGeom prst="rect">
            <a:avLst/>
          </a:prstGeom>
          <a:noFill/>
        </p:spPr>
      </p:pic>
      <p:pic>
        <p:nvPicPr>
          <p:cNvPr id="14" name="Imagen 13" descr="C:\Users\Toshiba\Pictures\lab\IMG_3370.JPG"/>
          <p:cNvPicPr/>
          <p:nvPr/>
        </p:nvPicPr>
        <p:blipFill>
          <a:blip r:embed="rId7" cstate="print"/>
          <a:srcRect r="12558"/>
          <a:stretch>
            <a:fillRect/>
          </a:stretch>
        </p:blipFill>
        <p:spPr bwMode="auto">
          <a:xfrm rot="5400000">
            <a:off x="6463219" y="4087947"/>
            <a:ext cx="2450478" cy="1996683"/>
          </a:xfrm>
          <a:prstGeom prst="rect">
            <a:avLst/>
          </a:prstGeom>
          <a:noFill/>
        </p:spPr>
      </p:pic>
      <p:pic>
        <p:nvPicPr>
          <p:cNvPr id="15" name="Imagen 14" descr="C:\Users\Jorge\Desktop\Finales finales\IMAGENES TESIS JA\IMG01143-20130219-1127.jpg"/>
          <p:cNvPicPr/>
          <p:nvPr/>
        </p:nvPicPr>
        <p:blipFill>
          <a:blip r:embed="rId8" cstate="print"/>
          <a:srcRect l="27989" t="23333" b="15417"/>
          <a:stretch>
            <a:fillRect/>
          </a:stretch>
        </p:blipFill>
        <p:spPr bwMode="auto">
          <a:xfrm>
            <a:off x="6225224" y="114508"/>
            <a:ext cx="2687955" cy="203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276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D13E-DE11-4BAD-9E83-1AA927737FE6}" type="datetime1">
              <a:rPr lang="es-EC" smtClean="0"/>
              <a:t>09/03/2015</a:t>
            </a:fld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58B8-DC84-414A-BA10-D2AE2EBA1FF9}" type="slidenum">
              <a:rPr lang="es-EC" smtClean="0"/>
              <a:t>3</a:t>
            </a:fld>
            <a:endParaRPr lang="es-EC"/>
          </a:p>
        </p:txBody>
      </p:sp>
      <p:pic>
        <p:nvPicPr>
          <p:cNvPr id="3074" name="Picture 2" descr="http://static.cdn-seekingalpha.com/uploads/2013/2/462107_13612711583144_rId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0" y="943805"/>
            <a:ext cx="1720159" cy="23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rs.usda.gov/is/kids/farm/story3/k8634-1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84092"/>
            <a:ext cx="1690117" cy="230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ropdata.org/cocoa/cocoa_pics/Cushion_gall_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/>
          <a:stretch/>
        </p:blipFill>
        <p:spPr bwMode="auto">
          <a:xfrm>
            <a:off x="4506399" y="984092"/>
            <a:ext cx="1833360" cy="233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339759" y="1556792"/>
            <a:ext cx="2672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 err="1"/>
              <a:t>Moniliophthora</a:t>
            </a:r>
            <a:r>
              <a:rPr lang="es-EC" i="1" dirty="0"/>
              <a:t> perniciosa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553200" y="2066777"/>
            <a:ext cx="2172614" cy="498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Escoba de bruja</a:t>
            </a:r>
            <a:endParaRPr lang="es-EC" dirty="0"/>
          </a:p>
        </p:txBody>
      </p:sp>
      <p:pic>
        <p:nvPicPr>
          <p:cNvPr id="3080" name="Picture 8" descr="http://www.monografias.com/trabajos42/dos-hongos-antagonicos/Image389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4" y="3717033"/>
            <a:ext cx="3115992" cy="220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fundesyram.info/biblioteca/imgs/900247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13" y="3678427"/>
            <a:ext cx="2942546" cy="255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402970" y="4235940"/>
            <a:ext cx="2283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 err="1"/>
              <a:t>Moniliophthora</a:t>
            </a:r>
            <a:r>
              <a:rPr lang="es-EC" i="1" dirty="0"/>
              <a:t> </a:t>
            </a:r>
            <a:r>
              <a:rPr lang="es-EC" i="1" dirty="0" err="1"/>
              <a:t>roreri</a:t>
            </a:r>
            <a:r>
              <a:rPr lang="es-EC" i="1" dirty="0"/>
              <a:t>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458578" y="4785918"/>
            <a:ext cx="2172614" cy="498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 smtClean="0"/>
              <a:t>Monilia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472850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D13E-DE11-4BAD-9E83-1AA927737FE6}" type="datetime1">
              <a:rPr lang="es-EC" smtClean="0"/>
              <a:t>09/03/2015</a:t>
            </a:fld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58B8-DC84-414A-BA10-D2AE2EBA1FF9}" type="slidenum">
              <a:rPr lang="es-EC" smtClean="0"/>
              <a:t>4</a:t>
            </a:fld>
            <a:endParaRPr lang="es-EC"/>
          </a:p>
        </p:txBody>
      </p:sp>
      <p:sp>
        <p:nvSpPr>
          <p:cNvPr id="14" name="35 CuadroTexto"/>
          <p:cNvSpPr txBox="1"/>
          <p:nvPr/>
        </p:nvSpPr>
        <p:spPr>
          <a:xfrm>
            <a:off x="523696" y="1561728"/>
            <a:ext cx="300039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rebuchet MS" pitchFamily="34" charset="0"/>
              </a:rPr>
              <a:t>Caracterización</a:t>
            </a:r>
            <a:endParaRPr lang="es-EC" sz="2400" b="1" dirty="0">
              <a:latin typeface="Trebuchet MS" pitchFamily="34" charset="0"/>
            </a:endParaRPr>
          </a:p>
        </p:txBody>
      </p:sp>
      <p:sp>
        <p:nvSpPr>
          <p:cNvPr id="15" name="36 CuadroTexto"/>
          <p:cNvSpPr txBox="1"/>
          <p:nvPr/>
        </p:nvSpPr>
        <p:spPr>
          <a:xfrm>
            <a:off x="5018956" y="764704"/>
            <a:ext cx="1306489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rebuchet MS" pitchFamily="34" charset="0"/>
              </a:rPr>
              <a:t> Fenotípica</a:t>
            </a:r>
            <a:endParaRPr lang="es-EC" sz="1600" i="1" dirty="0">
              <a:latin typeface="Trebuchet MS" pitchFamily="34" charset="0"/>
            </a:endParaRPr>
          </a:p>
        </p:txBody>
      </p:sp>
      <p:cxnSp>
        <p:nvCxnSpPr>
          <p:cNvPr id="17" name="38 Conector recto de flecha"/>
          <p:cNvCxnSpPr>
            <a:endCxn id="19" idx="1"/>
          </p:cNvCxnSpPr>
          <p:nvPr/>
        </p:nvCxnSpPr>
        <p:spPr>
          <a:xfrm flipV="1">
            <a:off x="3524092" y="1436429"/>
            <a:ext cx="1494863" cy="356133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41 Conector recto de flecha"/>
          <p:cNvCxnSpPr/>
          <p:nvPr/>
        </p:nvCxnSpPr>
        <p:spPr>
          <a:xfrm>
            <a:off x="3524092" y="1863999"/>
            <a:ext cx="1500198" cy="716101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36 CuadroTexto"/>
          <p:cNvSpPr txBox="1"/>
          <p:nvPr/>
        </p:nvSpPr>
        <p:spPr>
          <a:xfrm>
            <a:off x="5018955" y="1267152"/>
            <a:ext cx="1306489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rebuchet MS" pitchFamily="34" charset="0"/>
              </a:rPr>
              <a:t> Genética</a:t>
            </a:r>
            <a:endParaRPr lang="es-EC" sz="1600" i="1" dirty="0">
              <a:latin typeface="Trebuchet MS" pitchFamily="34" charset="0"/>
            </a:endParaRPr>
          </a:p>
        </p:txBody>
      </p:sp>
      <p:sp>
        <p:nvSpPr>
          <p:cNvPr id="20" name="36 CuadroTexto"/>
          <p:cNvSpPr txBox="1"/>
          <p:nvPr/>
        </p:nvSpPr>
        <p:spPr>
          <a:xfrm>
            <a:off x="5018956" y="1793622"/>
            <a:ext cx="1306489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rebuchet MS" pitchFamily="34" charset="0"/>
              </a:rPr>
              <a:t> Bioquímica</a:t>
            </a:r>
            <a:endParaRPr lang="es-EC" sz="1600" i="1" dirty="0">
              <a:latin typeface="Trebuchet MS" pitchFamily="34" charset="0"/>
            </a:endParaRPr>
          </a:p>
        </p:txBody>
      </p:sp>
      <p:sp>
        <p:nvSpPr>
          <p:cNvPr id="21" name="36 CuadroTexto"/>
          <p:cNvSpPr txBox="1"/>
          <p:nvPr/>
        </p:nvSpPr>
        <p:spPr>
          <a:xfrm>
            <a:off x="5037716" y="2370558"/>
            <a:ext cx="1515484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rebuchet MS" pitchFamily="34" charset="0"/>
              </a:rPr>
              <a:t>Organoléptica</a:t>
            </a:r>
            <a:endParaRPr lang="es-EC" sz="1600" b="1" dirty="0">
              <a:latin typeface="Trebuchet MS" pitchFamily="34" charset="0"/>
            </a:endParaRPr>
          </a:p>
        </p:txBody>
      </p:sp>
      <p:cxnSp>
        <p:nvCxnSpPr>
          <p:cNvPr id="22" name="38 Conector recto de flecha"/>
          <p:cNvCxnSpPr>
            <a:stCxn id="14" idx="3"/>
          </p:cNvCxnSpPr>
          <p:nvPr/>
        </p:nvCxnSpPr>
        <p:spPr>
          <a:xfrm>
            <a:off x="3524092" y="1792561"/>
            <a:ext cx="1506911" cy="153823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38 Conector recto de flecha"/>
          <p:cNvCxnSpPr>
            <a:stCxn id="14" idx="3"/>
            <a:endCxn id="15" idx="1"/>
          </p:cNvCxnSpPr>
          <p:nvPr/>
        </p:nvCxnSpPr>
        <p:spPr>
          <a:xfrm flipV="1">
            <a:off x="3524092" y="933981"/>
            <a:ext cx="1494864" cy="858580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elproductor.com/wp-content/uploads/2012/11/cacao_huert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7" y="4819355"/>
            <a:ext cx="54673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iap.gob.ec/sitio/images/stories/noticias/eeca%20cacao%20ing.%20pico%20ro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7" y="2936522"/>
            <a:ext cx="5467350" cy="182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/>
          <p:cNvSpPr/>
          <p:nvPr/>
        </p:nvSpPr>
        <p:spPr>
          <a:xfrm>
            <a:off x="6192205" y="3656240"/>
            <a:ext cx="2855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Huertas de cacao tradicional</a:t>
            </a:r>
            <a:endParaRPr lang="es-EC" dirty="0"/>
          </a:p>
        </p:txBody>
      </p:sp>
      <p:sp>
        <p:nvSpPr>
          <p:cNvPr id="32" name="Rectángulo 31"/>
          <p:cNvSpPr/>
          <p:nvPr/>
        </p:nvSpPr>
        <p:spPr>
          <a:xfrm>
            <a:off x="6257767" y="5317773"/>
            <a:ext cx="2370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Mejoramiento genético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1782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0" grpId="0" animBg="1"/>
      <p:bldP spid="21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" y="260648"/>
            <a:ext cx="3178696" cy="70609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OBJETIVO GENERAL: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052736"/>
            <a:ext cx="7920879" cy="815617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Font typeface="Symbol" panose="05050102010706020507" pitchFamily="18" charset="2"/>
              <a:buChar char=""/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Comparar clones sobresalientes con capacidad productiva, sanitaria y sensoriales para continuar su proceso de desarrollo como nuevas variedades de cacao fino de aroma para la zona central del litoral del Ecuador.</a:t>
            </a:r>
            <a:endParaRPr lang="es-EC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D13E-DE11-4BAD-9E83-1AA927737FE6}" type="datetime1">
              <a:rPr lang="es-EC" smtClean="0"/>
              <a:t>09/03/2015</a:t>
            </a:fld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58B8-DC84-414A-BA10-D2AE2EBA1FF9}" type="slidenum">
              <a:rPr lang="es-EC" smtClean="0"/>
              <a:t>5</a:t>
            </a:fld>
            <a:endParaRPr lang="es-EC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58842" y="2539455"/>
            <a:ext cx="3257333" cy="5760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OBJETIVOS ESPECIFICOS: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3170192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"/>
            </a:pP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Evaluar el comportamiento productivo y sanitario de clones de cacao obtenidos a partir de árboles híbridos provenientes de varios cruces de CCN 51 x variedad Nacional.</a:t>
            </a:r>
            <a:endParaRPr lang="es-EC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"/>
            </a:pP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Seleccionar los mejores clones productivos y con mayor resistencia a enfermedades para determinar la expresión sensorial en el laboratorio de calidad de la EET-</a:t>
            </a:r>
            <a:r>
              <a:rPr lang="es-EC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Pichilingue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C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User\Downloads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05" y="4987629"/>
            <a:ext cx="1995119" cy="1363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943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es-ES_tradnl" sz="2200" b="1" dirty="0" smtClean="0"/>
              <a:t/>
            </a:r>
            <a:br>
              <a:rPr lang="es-ES_tradnl" sz="2200" b="1" dirty="0" smtClean="0"/>
            </a:br>
            <a:r>
              <a:rPr lang="es-ES_tradnl" sz="2200" b="1" dirty="0" smtClean="0"/>
              <a:t/>
            </a:r>
            <a:br>
              <a:rPr lang="es-ES_tradnl" sz="2200" b="1" dirty="0" smtClean="0"/>
            </a:br>
            <a:r>
              <a:rPr lang="es-ES_tradnl" sz="2200" b="1" dirty="0" smtClean="0">
                <a:latin typeface="Times New Roman" pitchFamily="18" charset="0"/>
                <a:cs typeface="Times New Roman" pitchFamily="18" charset="0"/>
              </a:rPr>
              <a:t>MATERIALES </a:t>
            </a:r>
            <a:r>
              <a:rPr lang="es-ES_tradnl" sz="2200" b="1" dirty="0">
                <a:latin typeface="Times New Roman" pitchFamily="18" charset="0"/>
                <a:cs typeface="Times New Roman" pitchFamily="18" charset="0"/>
              </a:rPr>
              <a:t>Y MÉTODOS</a:t>
            </a:r>
            <a:r>
              <a:rPr lang="es-EC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s-ES_tradnl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200" dirty="0">
                <a:latin typeface="Times New Roman" pitchFamily="18" charset="0"/>
                <a:cs typeface="Times New Roman" pitchFamily="18" charset="0"/>
              </a:rPr>
            </a:br>
            <a:r>
              <a:rPr lang="es-EC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200" b="1" dirty="0">
                <a:latin typeface="Times New Roman" pitchFamily="18" charset="0"/>
                <a:cs typeface="Times New Roman" pitchFamily="18" charset="0"/>
              </a:rPr>
              <a:t>UBICACIÓN DEL LUGAR DE INVESTIGACIÓN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b="1" dirty="0">
                <a:latin typeface="Times New Roman" pitchFamily="18" charset="0"/>
                <a:cs typeface="Times New Roman" pitchFamily="18" charset="0"/>
              </a:rPr>
            </a:b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D13E-DE11-4BAD-9E83-1AA927737FE6}" type="datetime1">
              <a:rPr lang="es-EC" smtClean="0"/>
              <a:t>09/03/2015</a:t>
            </a:fld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58B8-DC84-414A-BA10-D2AE2EBA1FF9}" type="slidenum">
              <a:rPr lang="es-EC" smtClean="0"/>
              <a:t>6</a:t>
            </a:fld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395536" y="148478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C" dirty="0"/>
              <a:t> 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Ubicación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Geográfica </a:t>
            </a:r>
          </a:p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El  área de la investigación está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ubicada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geográficamente en las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siguientes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oordenadas:</a:t>
            </a:r>
          </a:p>
          <a:p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Coordenadas Geográficas: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01°05’39,3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Sur 	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79°28’01,8”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Oeste.</a:t>
            </a:r>
          </a:p>
          <a:p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Coordenadas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UTM	: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670553,7632 </a:t>
            </a: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   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9879837,87</a:t>
            </a: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Norte</a:t>
            </a:r>
            <a:endParaRPr lang="es-EC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Fuente: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(INIAP, 2012)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34" y="3686456"/>
            <a:ext cx="6900290" cy="30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1" algn="ctr"/>
            <a:r>
              <a:rPr lang="es-EC" sz="3100" b="1" dirty="0"/>
              <a:t> </a:t>
            </a:r>
            <a:r>
              <a:rPr lang="es-EC" sz="3100" b="1" dirty="0" smtClean="0"/>
              <a:t/>
            </a:r>
            <a:br>
              <a:rPr lang="es-EC" sz="3100" b="1" dirty="0" smtClean="0"/>
            </a:br>
            <a:r>
              <a:rPr lang="es-EC" sz="3100" b="1" dirty="0" smtClean="0">
                <a:latin typeface="Times New Roman" pitchFamily="18" charset="0"/>
                <a:cs typeface="Times New Roman" pitchFamily="18" charset="0"/>
              </a:rPr>
              <a:t>METODOLOGÍA</a:t>
            </a:r>
            <a:r>
              <a:rPr lang="es-EC" sz="2000" b="1" dirty="0"/>
              <a:t/>
            </a:r>
            <a:br>
              <a:rPr lang="es-EC" sz="2000" b="1" dirty="0"/>
            </a:br>
            <a:r>
              <a:rPr lang="es-EC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980728"/>
            <a:ext cx="8229600" cy="52565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s-EC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Fase 1:</a:t>
            </a:r>
            <a:endParaRPr lang="es-EC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D13E-DE11-4BAD-9E83-1AA927737FE6}" type="datetime1">
              <a:rPr lang="es-EC" smtClean="0"/>
              <a:t>09/03/2015</a:t>
            </a:fld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58B8-DC84-414A-BA10-D2AE2EBA1FF9}" type="slidenum">
              <a:rPr lang="es-EC" smtClean="0"/>
              <a:t>7</a:t>
            </a:fld>
            <a:endParaRPr lang="es-EC"/>
          </a:p>
        </p:txBody>
      </p:sp>
      <p:sp>
        <p:nvSpPr>
          <p:cNvPr id="6" name="21 CuadroTexto"/>
          <p:cNvSpPr txBox="1"/>
          <p:nvPr/>
        </p:nvSpPr>
        <p:spPr>
          <a:xfrm>
            <a:off x="705323" y="2481527"/>
            <a:ext cx="338437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rebuchet MS" pitchFamily="34" charset="0"/>
              </a:rPr>
              <a:t>Características Productivas y Sanitarias </a:t>
            </a:r>
            <a:endParaRPr lang="es-EC" b="1" dirty="0">
              <a:latin typeface="Trebuchet MS" pitchFamily="34" charset="0"/>
            </a:endParaRPr>
          </a:p>
        </p:txBody>
      </p:sp>
      <p:sp>
        <p:nvSpPr>
          <p:cNvPr id="7" name="22 CuadroTexto"/>
          <p:cNvSpPr txBox="1"/>
          <p:nvPr/>
        </p:nvSpPr>
        <p:spPr>
          <a:xfrm>
            <a:off x="4950945" y="2542502"/>
            <a:ext cx="350046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latin typeface="Trebuchet MS" pitchFamily="34" charset="0"/>
              </a:rPr>
              <a:t>Características Sensoriales  </a:t>
            </a:r>
            <a:endParaRPr lang="es-EC" b="1" dirty="0">
              <a:latin typeface="Trebuchet MS" pitchFamily="34" charset="0"/>
            </a:endParaRPr>
          </a:p>
        </p:txBody>
      </p:sp>
      <p:cxnSp>
        <p:nvCxnSpPr>
          <p:cNvPr id="8" name="26 Conector recto"/>
          <p:cNvCxnSpPr/>
          <p:nvPr/>
        </p:nvCxnSpPr>
        <p:spPr>
          <a:xfrm rot="5400000">
            <a:off x="4414366" y="1874619"/>
            <a:ext cx="357190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7 Conector recto"/>
          <p:cNvCxnSpPr/>
          <p:nvPr/>
        </p:nvCxnSpPr>
        <p:spPr>
          <a:xfrm rot="10800000">
            <a:off x="2236301" y="2054008"/>
            <a:ext cx="2349518" cy="15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30 Conector recto"/>
          <p:cNvCxnSpPr/>
          <p:nvPr/>
        </p:nvCxnSpPr>
        <p:spPr>
          <a:xfrm rot="10800000">
            <a:off x="4593755" y="2052420"/>
            <a:ext cx="2071702" cy="1589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35 CuadroTexto"/>
          <p:cNvSpPr txBox="1"/>
          <p:nvPr/>
        </p:nvSpPr>
        <p:spPr>
          <a:xfrm>
            <a:off x="450351" y="4125710"/>
            <a:ext cx="300039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rebuchet MS" pitchFamily="34" charset="0"/>
              </a:rPr>
              <a:t>TRATAMIENTOS</a:t>
            </a:r>
            <a:endParaRPr lang="es-EC" sz="2400" b="1" dirty="0">
              <a:latin typeface="Trebuchet MS" pitchFamily="34" charset="0"/>
            </a:endParaRPr>
          </a:p>
        </p:txBody>
      </p:sp>
      <p:sp>
        <p:nvSpPr>
          <p:cNvPr id="12" name="36 CuadroTexto"/>
          <p:cNvSpPr txBox="1"/>
          <p:nvPr/>
        </p:nvSpPr>
        <p:spPr>
          <a:xfrm>
            <a:off x="4848350" y="3325491"/>
            <a:ext cx="3429024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rebuchet MS" pitchFamily="34" charset="0"/>
              </a:rPr>
              <a:t> CLONES EXPERIMENTALES</a:t>
            </a:r>
          </a:p>
          <a:p>
            <a:r>
              <a:rPr lang="es-EC" sz="1400" i="1" dirty="0" smtClean="0">
                <a:latin typeface="Trebuchet MS" pitchFamily="34" charset="0"/>
              </a:rPr>
              <a:t>28 clones provenientes del cruce CCN 51 x EET (cacao Nacional)</a:t>
            </a:r>
            <a:endParaRPr lang="es-EC" sz="1600" i="1" dirty="0">
              <a:latin typeface="Trebuchet MS" pitchFamily="34" charset="0"/>
            </a:endParaRPr>
          </a:p>
        </p:txBody>
      </p:sp>
      <p:sp>
        <p:nvSpPr>
          <p:cNvPr id="13" name="37 CuadroTexto"/>
          <p:cNvSpPr txBox="1"/>
          <p:nvPr/>
        </p:nvSpPr>
        <p:spPr>
          <a:xfrm>
            <a:off x="5022383" y="4625776"/>
            <a:ext cx="292895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>
                <a:latin typeface="Trebuchet MS" pitchFamily="34" charset="0"/>
              </a:rPr>
              <a:t>TESTIGOS</a:t>
            </a:r>
            <a:r>
              <a:rPr lang="es-EC" dirty="0" smtClean="0">
                <a:latin typeface="Trebuchet MS" pitchFamily="34" charset="0"/>
              </a:rPr>
              <a:t> </a:t>
            </a:r>
          </a:p>
          <a:p>
            <a:r>
              <a:rPr lang="es-EC" dirty="0">
                <a:latin typeface="Trebuchet MS" pitchFamily="34" charset="0"/>
              </a:rPr>
              <a:t>2</a:t>
            </a:r>
            <a:r>
              <a:rPr lang="es-EC" dirty="0" smtClean="0">
                <a:latin typeface="Trebuchet MS" pitchFamily="34" charset="0"/>
              </a:rPr>
              <a:t> Clones comerciales </a:t>
            </a:r>
          </a:p>
        </p:txBody>
      </p:sp>
      <p:cxnSp>
        <p:nvCxnSpPr>
          <p:cNvPr id="14" name="38 Conector recto de flecha"/>
          <p:cNvCxnSpPr/>
          <p:nvPr/>
        </p:nvCxnSpPr>
        <p:spPr>
          <a:xfrm flipV="1">
            <a:off x="3450747" y="3982834"/>
            <a:ext cx="1428760" cy="373709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41 Conector recto de flecha"/>
          <p:cNvCxnSpPr/>
          <p:nvPr/>
        </p:nvCxnSpPr>
        <p:spPr>
          <a:xfrm>
            <a:off x="3450747" y="4427981"/>
            <a:ext cx="1500198" cy="716101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9 CuadroTexto"/>
          <p:cNvSpPr txBox="1"/>
          <p:nvPr/>
        </p:nvSpPr>
        <p:spPr>
          <a:xfrm>
            <a:off x="2664929" y="1196752"/>
            <a:ext cx="407196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rebuchet MS" pitchFamily="34" charset="0"/>
              </a:rPr>
              <a:t>FACTORES EN ESTUDIO</a:t>
            </a:r>
            <a:endParaRPr lang="es-EC" sz="2400" b="1" dirty="0">
              <a:latin typeface="Trebuchet MS" pitchFamily="34" charset="0"/>
            </a:endParaRPr>
          </a:p>
        </p:txBody>
      </p:sp>
      <p:cxnSp>
        <p:nvCxnSpPr>
          <p:cNvPr id="17" name="33 Conector recto de flecha"/>
          <p:cNvCxnSpPr/>
          <p:nvPr/>
        </p:nvCxnSpPr>
        <p:spPr>
          <a:xfrm rot="5400000">
            <a:off x="2057706" y="2232603"/>
            <a:ext cx="357190" cy="1588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34 Conector recto de flecha"/>
          <p:cNvCxnSpPr/>
          <p:nvPr/>
        </p:nvCxnSpPr>
        <p:spPr>
          <a:xfrm rot="5400000">
            <a:off x="6486068" y="2231809"/>
            <a:ext cx="357190" cy="1588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6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1" algn="ctr"/>
            <a:r>
              <a:rPr lang="es-EC" sz="3100" b="1" dirty="0"/>
              <a:t> </a:t>
            </a:r>
            <a:r>
              <a:rPr lang="es-EC" sz="3100" b="1" dirty="0" smtClean="0"/>
              <a:t/>
            </a:r>
            <a:br>
              <a:rPr lang="es-EC" sz="3100" b="1" dirty="0" smtClean="0"/>
            </a:br>
            <a:r>
              <a:rPr lang="es-EC" sz="3100" b="1" dirty="0" smtClean="0">
                <a:latin typeface="Times New Roman" pitchFamily="18" charset="0"/>
                <a:cs typeface="Times New Roman" pitchFamily="18" charset="0"/>
              </a:rPr>
              <a:t>METODOLOGÍA</a:t>
            </a:r>
            <a:r>
              <a:rPr lang="es-EC" sz="2000" b="1" dirty="0"/>
              <a:t/>
            </a:r>
            <a:br>
              <a:rPr lang="es-EC" sz="2000" b="1" dirty="0"/>
            </a:br>
            <a:r>
              <a:rPr lang="es-EC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D13E-DE11-4BAD-9E83-1AA927737FE6}" type="datetime1">
              <a:rPr lang="es-EC" smtClean="0"/>
              <a:t>09/03/2015</a:t>
            </a:fld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58B8-DC84-414A-BA10-D2AE2EBA1FF9}" type="slidenum">
              <a:rPr lang="es-EC" smtClean="0"/>
              <a:t>8</a:t>
            </a:fld>
            <a:endParaRPr lang="es-EC" dirty="0"/>
          </a:p>
        </p:txBody>
      </p:sp>
      <p:sp>
        <p:nvSpPr>
          <p:cNvPr id="20" name="7 CuadroTexto"/>
          <p:cNvSpPr txBox="1"/>
          <p:nvPr/>
        </p:nvSpPr>
        <p:spPr>
          <a:xfrm>
            <a:off x="755576" y="1268904"/>
            <a:ext cx="735811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Trebuchet MS" pitchFamily="34" charset="0"/>
              </a:rPr>
              <a:t>VARIABLES </a:t>
            </a:r>
            <a:r>
              <a:rPr lang="es-EC" sz="2400" b="1" dirty="0" smtClean="0">
                <a:latin typeface="Trebuchet MS" pitchFamily="34" charset="0"/>
              </a:rPr>
              <a:t>PRODUCTIVAS Y SANITARIAS</a:t>
            </a:r>
            <a:endParaRPr lang="es-EC" sz="2400" dirty="0">
              <a:latin typeface="Trebuchet MS" pitchFamily="34" charset="0"/>
            </a:endParaRPr>
          </a:p>
        </p:txBody>
      </p:sp>
      <p:sp>
        <p:nvSpPr>
          <p:cNvPr id="21" name="9 CuadroTexto"/>
          <p:cNvSpPr txBox="1"/>
          <p:nvPr/>
        </p:nvSpPr>
        <p:spPr>
          <a:xfrm>
            <a:off x="2917645" y="1818529"/>
            <a:ext cx="235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Peso Fresco</a:t>
            </a:r>
          </a:p>
        </p:txBody>
      </p:sp>
      <p:sp>
        <p:nvSpPr>
          <p:cNvPr id="22" name="2 CuadroTexto"/>
          <p:cNvSpPr txBox="1"/>
          <p:nvPr/>
        </p:nvSpPr>
        <p:spPr>
          <a:xfrm>
            <a:off x="402185" y="183128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Mazorcas Sanas</a:t>
            </a:r>
            <a:endParaRPr lang="es-EC" b="1" dirty="0"/>
          </a:p>
        </p:txBody>
      </p:sp>
      <p:sp>
        <p:nvSpPr>
          <p:cNvPr id="23" name="3 CuadroTexto"/>
          <p:cNvSpPr txBox="1"/>
          <p:nvPr/>
        </p:nvSpPr>
        <p:spPr>
          <a:xfrm>
            <a:off x="258169" y="391952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Mazorcas Enfermas</a:t>
            </a:r>
            <a:endParaRPr lang="es-EC" b="1" dirty="0"/>
          </a:p>
        </p:txBody>
      </p:sp>
      <p:pic>
        <p:nvPicPr>
          <p:cNvPr id="24" name="Picture 5" descr="C:\Users\Mayra Lopez\Desktop\FOTOSTESIS\IMG00348-20130201-1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217" y="4904837"/>
            <a:ext cx="1008112" cy="1563086"/>
          </a:xfrm>
          <a:prstGeom prst="rect">
            <a:avLst/>
          </a:prstGeom>
          <a:noFill/>
        </p:spPr>
      </p:pic>
      <p:sp>
        <p:nvSpPr>
          <p:cNvPr id="25" name="5 CuadroTexto"/>
          <p:cNvSpPr txBox="1"/>
          <p:nvPr/>
        </p:nvSpPr>
        <p:spPr>
          <a:xfrm>
            <a:off x="3912587" y="4328295"/>
            <a:ext cx="254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Escoba de  Bruja</a:t>
            </a:r>
            <a:endParaRPr lang="es-EC" b="1" dirty="0"/>
          </a:p>
        </p:txBody>
      </p:sp>
      <p:pic>
        <p:nvPicPr>
          <p:cNvPr id="26" name="Picture 3" descr="C:\Users\User\Pictures\FITO\DSC035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85" y="4433078"/>
            <a:ext cx="2237484" cy="156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User\IMG01082-20130301-13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8" y="2200622"/>
            <a:ext cx="2211441" cy="165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6" y="2200622"/>
            <a:ext cx="1620091" cy="173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329" y="4895545"/>
            <a:ext cx="936104" cy="156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6" descr="C:\Users\Mayra Lopez\Desktop\FOTOSTESIS\IMG00353-20130201-10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434" y="4900251"/>
            <a:ext cx="1008112" cy="1567882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168" y="2240618"/>
            <a:ext cx="2047011" cy="1758862"/>
          </a:xfrm>
          <a:prstGeom prst="rect">
            <a:avLst/>
          </a:prstGeom>
        </p:spPr>
      </p:pic>
      <p:sp>
        <p:nvSpPr>
          <p:cNvPr id="33" name="9 CuadroTexto"/>
          <p:cNvSpPr txBox="1"/>
          <p:nvPr/>
        </p:nvSpPr>
        <p:spPr>
          <a:xfrm>
            <a:off x="5913456" y="1834161"/>
            <a:ext cx="235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err="1" smtClean="0"/>
              <a:t>Cherelles</a:t>
            </a:r>
            <a:r>
              <a:rPr lang="es-EC" b="1" dirty="0" smtClean="0"/>
              <a:t> </a:t>
            </a:r>
            <a:r>
              <a:rPr lang="es-EC" b="1" dirty="0" err="1" smtClean="0"/>
              <a:t>wilt</a:t>
            </a:r>
            <a:endParaRPr lang="es-EC" b="1" dirty="0" smtClean="0"/>
          </a:p>
        </p:txBody>
      </p:sp>
    </p:spTree>
    <p:extLst>
      <p:ext uri="{BB962C8B-B14F-4D97-AF65-F5344CB8AC3E}">
        <p14:creationId xmlns:p14="http://schemas.microsoft.com/office/powerpoint/2010/main" val="29871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1" algn="ctr"/>
            <a:r>
              <a:rPr lang="es-EC" sz="3100" b="1" dirty="0"/>
              <a:t> </a:t>
            </a:r>
            <a:r>
              <a:rPr lang="es-EC" sz="3100" b="1" dirty="0" smtClean="0"/>
              <a:t/>
            </a:r>
            <a:br>
              <a:rPr lang="es-EC" sz="3100" b="1" dirty="0" smtClean="0"/>
            </a:br>
            <a:r>
              <a:rPr lang="es-EC" sz="3100" b="1" dirty="0" smtClean="0">
                <a:latin typeface="Times New Roman" pitchFamily="18" charset="0"/>
                <a:cs typeface="Times New Roman" pitchFamily="18" charset="0"/>
              </a:rPr>
              <a:t>METODOLOGÍA</a:t>
            </a:r>
            <a:r>
              <a:rPr lang="es-EC" sz="2000" b="1" dirty="0"/>
              <a:t/>
            </a:r>
            <a:br>
              <a:rPr lang="es-EC" sz="2000" b="1" dirty="0"/>
            </a:br>
            <a:r>
              <a:rPr lang="es-EC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sp>
        <p:nvSpPr>
          <p:cNvPr id="6" name="6 CuadroTexto"/>
          <p:cNvSpPr txBox="1"/>
          <p:nvPr/>
        </p:nvSpPr>
        <p:spPr>
          <a:xfrm flipH="1">
            <a:off x="4213584" y="3765335"/>
            <a:ext cx="337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ü"/>
            </a:pPr>
            <a:r>
              <a:rPr lang="es-ES" b="1" dirty="0" smtClean="0">
                <a:latin typeface="Trebuchet MS" pitchFamily="34" charset="0"/>
              </a:rPr>
              <a:t>  </a:t>
            </a:r>
            <a:r>
              <a:rPr lang="es-EC" b="1" dirty="0"/>
              <a:t>Índice de semilla (IS</a:t>
            </a:r>
            <a:r>
              <a:rPr lang="es-EC" b="1" dirty="0" smtClean="0"/>
              <a:t>)</a:t>
            </a:r>
            <a:endParaRPr lang="es-EC" sz="1600" dirty="0"/>
          </a:p>
        </p:txBody>
      </p:sp>
      <p:sp>
        <p:nvSpPr>
          <p:cNvPr id="7" name="8 CuadroTexto"/>
          <p:cNvSpPr txBox="1"/>
          <p:nvPr/>
        </p:nvSpPr>
        <p:spPr>
          <a:xfrm>
            <a:off x="4213584" y="5060339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ü"/>
            </a:pPr>
            <a:r>
              <a:rPr lang="es-ES" b="1" dirty="0" smtClean="0">
                <a:latin typeface="Trebuchet MS" pitchFamily="34" charset="0"/>
              </a:rPr>
              <a:t>  </a:t>
            </a:r>
            <a:r>
              <a:rPr lang="es-EC" b="1" dirty="0"/>
              <a:t>Índice de mazorca (IM</a:t>
            </a:r>
            <a:r>
              <a:rPr lang="es-EC" b="1" dirty="0" smtClean="0"/>
              <a:t>)</a:t>
            </a:r>
            <a:endParaRPr lang="es-EC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88" y="5630826"/>
            <a:ext cx="406620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73" y="4229024"/>
            <a:ext cx="3453123" cy="68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14 Imagen" descr="C:\Users\User\Pictures\P10509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51" y="3650936"/>
            <a:ext cx="2053590" cy="119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59" y="5429671"/>
            <a:ext cx="1949987" cy="105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7 CuadroTexto"/>
          <p:cNvSpPr txBox="1"/>
          <p:nvPr/>
        </p:nvSpPr>
        <p:spPr>
          <a:xfrm>
            <a:off x="707751" y="1094213"/>
            <a:ext cx="735811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Trebuchet MS" pitchFamily="34" charset="0"/>
              </a:rPr>
              <a:t>VARIABLES </a:t>
            </a:r>
            <a:r>
              <a:rPr lang="es-EC" sz="2400" b="1" dirty="0" smtClean="0">
                <a:latin typeface="Trebuchet MS" pitchFamily="34" charset="0"/>
              </a:rPr>
              <a:t>PRODUCTIVAS Y SANITARIAS</a:t>
            </a:r>
            <a:endParaRPr lang="es-EC" sz="2400" dirty="0">
              <a:latin typeface="Trebuchet MS" pitchFamily="34" charset="0"/>
            </a:endParaRPr>
          </a:p>
        </p:txBody>
      </p:sp>
      <p:sp>
        <p:nvSpPr>
          <p:cNvPr id="19" name="8 CuadroTexto"/>
          <p:cNvSpPr txBox="1"/>
          <p:nvPr/>
        </p:nvSpPr>
        <p:spPr>
          <a:xfrm>
            <a:off x="3805705" y="2199285"/>
            <a:ext cx="345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C" b="1" dirty="0"/>
              <a:t>Número de almendras por mazorca</a:t>
            </a:r>
            <a:endParaRPr lang="es-EC" sz="1600" dirty="0"/>
          </a:p>
        </p:txBody>
      </p:sp>
      <p:pic>
        <p:nvPicPr>
          <p:cNvPr id="20" name="Picture 2" descr="C:\Users\Mayra Lopez\Desktop\FOTOSTESIS\IMG01058-20130201-11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450" y="1741371"/>
            <a:ext cx="1728192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9309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2172</Words>
  <Application>Microsoft Office PowerPoint</Application>
  <PresentationFormat>Presentación en pantalla (4:3)</PresentationFormat>
  <Paragraphs>1055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“Comparación productiva, sanitaria y sensorial de clones de cacao obtenidos a partir de selecciones avanzadas de híbridos del cruce CCN 51 x variedad Nacional” </vt:lpstr>
      <vt:lpstr>INTRODUCCIÓN</vt:lpstr>
      <vt:lpstr>Presentación de PowerPoint</vt:lpstr>
      <vt:lpstr>Presentación de PowerPoint</vt:lpstr>
      <vt:lpstr>OBJETIVO GENERAL:</vt:lpstr>
      <vt:lpstr>  MATERIALES Y MÉTODOS    UBICACIÓN DEL LUGAR DE INVESTIGACIÓN </vt:lpstr>
      <vt:lpstr>  METODOLOGÍA   </vt:lpstr>
      <vt:lpstr>  METODOLOGÍA   </vt:lpstr>
      <vt:lpstr>  METODOLOGÍA   </vt:lpstr>
      <vt:lpstr>  METODOLOGÍA   </vt:lpstr>
      <vt:lpstr>  METODOLOGÍA   </vt:lpstr>
      <vt:lpstr>  METODOLOGÍA   </vt:lpstr>
      <vt:lpstr>  METODOLOGÍA   </vt:lpstr>
      <vt:lpstr>  METODOLOGÍA   </vt:lpstr>
      <vt:lpstr>  METODOLOGÍA   </vt:lpstr>
      <vt:lpstr>  METODOLOGÍA   </vt:lpstr>
      <vt:lpstr>ANÁLISIS ESTADÍSTICO</vt:lpstr>
      <vt:lpstr>CROQUIS</vt:lpstr>
      <vt:lpstr>CLONES EVALUADOS</vt:lpstr>
      <vt:lpstr> RESULTADOS y DISCUSIÓN </vt:lpstr>
      <vt:lpstr> RESULTADOS y DISCUSIÓN </vt:lpstr>
      <vt:lpstr> RESULTADOS y DISCUSIÓN </vt:lpstr>
      <vt:lpstr> RESULTADOS y DISCUSIÓN </vt:lpstr>
      <vt:lpstr> RESULTADOS y DISCUSIÓN </vt:lpstr>
      <vt:lpstr> RESULTADOS y DISCUSIÓN 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Jorge</dc:creator>
  <cp:lastModifiedBy>MiPC</cp:lastModifiedBy>
  <cp:revision>48</cp:revision>
  <dcterms:created xsi:type="dcterms:W3CDTF">2015-01-14T04:03:04Z</dcterms:created>
  <dcterms:modified xsi:type="dcterms:W3CDTF">2015-03-09T18:46:41Z</dcterms:modified>
</cp:coreProperties>
</file>