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sldIdLst>
    <p:sldId id="256" r:id="rId2"/>
    <p:sldId id="261" r:id="rId3"/>
    <p:sldId id="257" r:id="rId4"/>
    <p:sldId id="258" r:id="rId5"/>
    <p:sldId id="266" r:id="rId6"/>
    <p:sldId id="267" r:id="rId7"/>
    <p:sldId id="279" r:id="rId8"/>
    <p:sldId id="280" r:id="rId9"/>
    <p:sldId id="281" r:id="rId10"/>
    <p:sldId id="282" r:id="rId11"/>
    <p:sldId id="283" r:id="rId12"/>
    <p:sldId id="284" r:id="rId13"/>
    <p:sldId id="269" r:id="rId14"/>
    <p:sldId id="286" r:id="rId15"/>
    <p:sldId id="287" r:id="rId16"/>
    <p:sldId id="288" r:id="rId17"/>
    <p:sldId id="289" r:id="rId18"/>
    <p:sldId id="270" r:id="rId19"/>
    <p:sldId id="299" r:id="rId20"/>
    <p:sldId id="290" r:id="rId21"/>
    <p:sldId id="292" r:id="rId22"/>
    <p:sldId id="293" r:id="rId23"/>
    <p:sldId id="294" r:id="rId24"/>
    <p:sldId id="263" r:id="rId25"/>
    <p:sldId id="295" r:id="rId26"/>
    <p:sldId id="296" r:id="rId27"/>
    <p:sldId id="297" r:id="rId28"/>
    <p:sldId id="298" r:id="rId29"/>
    <p:sldId id="272" r:id="rId30"/>
    <p:sldId id="273" r:id="rId31"/>
    <p:sldId id="276" r:id="rId32"/>
    <p:sldId id="277" r:id="rId33"/>
    <p:sldId id="274" r:id="rId34"/>
    <p:sldId id="264" r:id="rId35"/>
    <p:sldId id="265" r:id="rId36"/>
    <p:sldId id="301" r:id="rId37"/>
    <p:sldId id="275" r:id="rId38"/>
    <p:sldId id="302" r:id="rId3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6775" autoAdjust="0"/>
  </p:normalViewPr>
  <p:slideViewPr>
    <p:cSldViewPr>
      <p:cViewPr varScale="1">
        <p:scale>
          <a:sx n="67" d="100"/>
          <a:sy n="67" d="100"/>
        </p:scale>
        <p:origin x="-1378"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slide" Target="../slides/slide29.xml"/><Relationship Id="rId1" Type="http://schemas.openxmlformats.org/officeDocument/2006/relationships/slide" Target="../slides/slide25.xml"/><Relationship Id="rId4"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4A328-1495-435A-B245-EE200C21542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BB9BC98A-06A2-4B38-A1F8-790777831087}">
      <dgm:prSet phldrT="[Texto]"/>
      <dgm:spPr/>
      <dgm:t>
        <a:bodyPr/>
        <a:lstStyle/>
        <a:p>
          <a:pPr algn="ctr"/>
          <a:r>
            <a:rPr lang="es-EC"/>
            <a:t>Objetivos de Control de la Norma PCI - DSS</a:t>
          </a:r>
        </a:p>
      </dgm:t>
    </dgm:pt>
    <dgm:pt modelId="{6B0C3A62-03C4-488B-989A-CFA367C65DB1}" type="parTrans" cxnId="{5F55F765-4FBE-44A7-AD49-4A519A8BBC1B}">
      <dgm:prSet/>
      <dgm:spPr/>
      <dgm:t>
        <a:bodyPr/>
        <a:lstStyle/>
        <a:p>
          <a:pPr algn="ctr"/>
          <a:endParaRPr lang="es-EC"/>
        </a:p>
      </dgm:t>
    </dgm:pt>
    <dgm:pt modelId="{AE0B1805-1959-470F-8265-42B5EC19DF50}" type="sibTrans" cxnId="{5F55F765-4FBE-44A7-AD49-4A519A8BBC1B}">
      <dgm:prSet/>
      <dgm:spPr/>
      <dgm:t>
        <a:bodyPr/>
        <a:lstStyle/>
        <a:p>
          <a:pPr algn="ctr"/>
          <a:endParaRPr lang="es-EC"/>
        </a:p>
      </dgm:t>
    </dgm:pt>
    <dgm:pt modelId="{8916FF19-B100-4285-85D2-16348292BC18}">
      <dgm:prSet phldrT="[Texto]" custT="1"/>
      <dgm:spPr/>
      <dgm:t>
        <a:bodyPr/>
        <a:lstStyle/>
        <a:p>
          <a:pPr algn="ctr"/>
          <a:r>
            <a:rPr lang="es-EC" sz="800"/>
            <a:t>Seguridad en la Red</a:t>
          </a:r>
        </a:p>
      </dgm:t>
    </dgm:pt>
    <dgm:pt modelId="{5D8ABB3A-E10E-49D4-B981-B8063A20CFE3}" type="parTrans" cxnId="{2F738BDB-BFD3-4A1B-BCB1-518607A0F20B}">
      <dgm:prSet/>
      <dgm:spPr/>
      <dgm:t>
        <a:bodyPr/>
        <a:lstStyle/>
        <a:p>
          <a:pPr algn="ctr"/>
          <a:endParaRPr lang="es-EC"/>
        </a:p>
      </dgm:t>
    </dgm:pt>
    <dgm:pt modelId="{52ACB8C1-80F3-4909-9A75-90C7DF7FE1B6}" type="sibTrans" cxnId="{2F738BDB-BFD3-4A1B-BCB1-518607A0F20B}">
      <dgm:prSet/>
      <dgm:spPr/>
      <dgm:t>
        <a:bodyPr/>
        <a:lstStyle/>
        <a:p>
          <a:pPr algn="ctr"/>
          <a:endParaRPr lang="es-EC"/>
        </a:p>
      </dgm:t>
    </dgm:pt>
    <dgm:pt modelId="{E6799628-DF55-4120-9472-AE31A0EA07C0}">
      <dgm:prSet phldrT="[Texto]" custT="1"/>
      <dgm:spPr/>
      <dgm:t>
        <a:bodyPr/>
        <a:lstStyle/>
        <a:p>
          <a:pPr algn="ctr"/>
          <a:r>
            <a:rPr lang="es-EC" sz="800"/>
            <a:t>Encriptación de los datos de la Tarjeta</a:t>
          </a:r>
        </a:p>
      </dgm:t>
    </dgm:pt>
    <dgm:pt modelId="{3D5C574D-C2B5-45F5-9E65-B57B8FE635D5}" type="parTrans" cxnId="{B5D2545C-0BB7-4303-8D3B-9655EDFFB148}">
      <dgm:prSet/>
      <dgm:spPr/>
      <dgm:t>
        <a:bodyPr/>
        <a:lstStyle/>
        <a:p>
          <a:pPr algn="ctr"/>
          <a:endParaRPr lang="es-EC"/>
        </a:p>
      </dgm:t>
    </dgm:pt>
    <dgm:pt modelId="{FD48E385-DDF8-4D63-90F3-DBA1485674F6}" type="sibTrans" cxnId="{B5D2545C-0BB7-4303-8D3B-9655EDFFB148}">
      <dgm:prSet/>
      <dgm:spPr/>
      <dgm:t>
        <a:bodyPr/>
        <a:lstStyle/>
        <a:p>
          <a:pPr algn="ctr"/>
          <a:endParaRPr lang="es-EC"/>
        </a:p>
      </dgm:t>
    </dgm:pt>
    <dgm:pt modelId="{3CD5DBE4-4898-4848-8B59-1C3BA4E1E1A2}">
      <dgm:prSet phldrT="[Texto]" custT="1"/>
      <dgm:spPr/>
      <dgm:t>
        <a:bodyPr/>
        <a:lstStyle/>
        <a:p>
          <a:pPr algn="ctr"/>
          <a:r>
            <a:rPr lang="es-EC" sz="800"/>
            <a:t>Manejo de Vulnerabilidades</a:t>
          </a:r>
        </a:p>
      </dgm:t>
    </dgm:pt>
    <dgm:pt modelId="{19973B86-AF87-40B0-8B13-F98F9FEC8746}" type="parTrans" cxnId="{EF626BCF-A212-4BF2-88FF-B1C9B4CCECB8}">
      <dgm:prSet/>
      <dgm:spPr/>
      <dgm:t>
        <a:bodyPr/>
        <a:lstStyle/>
        <a:p>
          <a:pPr algn="ctr"/>
          <a:endParaRPr lang="es-EC"/>
        </a:p>
      </dgm:t>
    </dgm:pt>
    <dgm:pt modelId="{FDAF0101-9EC2-4B51-8307-92E617686D20}" type="sibTrans" cxnId="{EF626BCF-A212-4BF2-88FF-B1C9B4CCECB8}">
      <dgm:prSet/>
      <dgm:spPr/>
      <dgm:t>
        <a:bodyPr/>
        <a:lstStyle/>
        <a:p>
          <a:pPr algn="ctr"/>
          <a:endParaRPr lang="es-EC"/>
        </a:p>
      </dgm:t>
    </dgm:pt>
    <dgm:pt modelId="{F53AEDF6-3880-41C2-A2C2-3BAA682E01C4}">
      <dgm:prSet phldrT="[Texto]" custT="1"/>
      <dgm:spPr/>
      <dgm:t>
        <a:bodyPr/>
        <a:lstStyle/>
        <a:p>
          <a:pPr algn="ctr"/>
          <a:r>
            <a:rPr lang="es-EC" sz="800"/>
            <a:t>Control de los Accesos Físicos y Lógicos</a:t>
          </a:r>
        </a:p>
      </dgm:t>
    </dgm:pt>
    <dgm:pt modelId="{28CCD438-EBE4-4D4C-9C35-97F125D2AAD6}" type="parTrans" cxnId="{237E91B1-347F-462A-A09A-6328A2606815}">
      <dgm:prSet/>
      <dgm:spPr/>
      <dgm:t>
        <a:bodyPr/>
        <a:lstStyle/>
        <a:p>
          <a:pPr algn="ctr"/>
          <a:endParaRPr lang="es-EC"/>
        </a:p>
      </dgm:t>
    </dgm:pt>
    <dgm:pt modelId="{49DC780C-61D6-44AD-9ABB-F4A09C5D5CBE}" type="sibTrans" cxnId="{237E91B1-347F-462A-A09A-6328A2606815}">
      <dgm:prSet/>
      <dgm:spPr/>
      <dgm:t>
        <a:bodyPr/>
        <a:lstStyle/>
        <a:p>
          <a:pPr algn="ctr"/>
          <a:endParaRPr lang="es-EC"/>
        </a:p>
      </dgm:t>
    </dgm:pt>
    <dgm:pt modelId="{8D6C4413-FA98-4663-938C-E53B756317BF}">
      <dgm:prSet phldrT="[Texto]" custT="1"/>
      <dgm:spPr/>
      <dgm:t>
        <a:bodyPr/>
        <a:lstStyle/>
        <a:p>
          <a:pPr algn="ctr"/>
          <a:r>
            <a:rPr lang="es-EC" sz="800"/>
            <a:t>Testing y Monitoreo de las Seguridades</a:t>
          </a:r>
        </a:p>
      </dgm:t>
    </dgm:pt>
    <dgm:pt modelId="{214E4C09-3BA2-4301-AD6E-85218DFD9512}" type="parTrans" cxnId="{6331B497-AD52-497D-B511-4DBB5A1F8C8F}">
      <dgm:prSet/>
      <dgm:spPr/>
      <dgm:t>
        <a:bodyPr/>
        <a:lstStyle/>
        <a:p>
          <a:pPr algn="ctr"/>
          <a:endParaRPr lang="es-EC"/>
        </a:p>
      </dgm:t>
    </dgm:pt>
    <dgm:pt modelId="{0B0B07C1-AC5A-4A27-BDAE-30A5B991DFBD}" type="sibTrans" cxnId="{6331B497-AD52-497D-B511-4DBB5A1F8C8F}">
      <dgm:prSet/>
      <dgm:spPr/>
      <dgm:t>
        <a:bodyPr/>
        <a:lstStyle/>
        <a:p>
          <a:pPr algn="ctr"/>
          <a:endParaRPr lang="es-EC"/>
        </a:p>
      </dgm:t>
    </dgm:pt>
    <dgm:pt modelId="{1DD1CDAB-004F-42F1-A41C-1D96A86EF79F}">
      <dgm:prSet phldrT="[Texto]" custT="1"/>
      <dgm:spPr/>
      <dgm:t>
        <a:bodyPr/>
        <a:lstStyle/>
        <a:p>
          <a:pPr algn="ctr"/>
          <a:r>
            <a:rPr lang="es-EC" sz="800"/>
            <a:t>Politicas de la Seguridad de la Información</a:t>
          </a:r>
        </a:p>
      </dgm:t>
    </dgm:pt>
    <dgm:pt modelId="{F31A1618-59CE-40E3-912E-319CBEAED558}" type="parTrans" cxnId="{90C4C32F-708C-4E0D-9A72-D3216AEDEFE1}">
      <dgm:prSet/>
      <dgm:spPr/>
      <dgm:t>
        <a:bodyPr/>
        <a:lstStyle/>
        <a:p>
          <a:pPr algn="ctr"/>
          <a:endParaRPr lang="es-EC"/>
        </a:p>
      </dgm:t>
    </dgm:pt>
    <dgm:pt modelId="{8FC413AD-5B1B-49B0-986B-CCB7DFF3DE1F}" type="sibTrans" cxnId="{90C4C32F-708C-4E0D-9A72-D3216AEDEFE1}">
      <dgm:prSet/>
      <dgm:spPr/>
      <dgm:t>
        <a:bodyPr/>
        <a:lstStyle/>
        <a:p>
          <a:pPr algn="ctr"/>
          <a:endParaRPr lang="es-EC"/>
        </a:p>
      </dgm:t>
    </dgm:pt>
    <dgm:pt modelId="{C62AF43F-09B5-4FF1-8806-20980DDF2D2A}" type="pres">
      <dgm:prSet presAssocID="{4A44A328-1495-435A-B245-EE200C215421}" presName="diagram" presStyleCnt="0">
        <dgm:presLayoutVars>
          <dgm:chPref val="1"/>
          <dgm:dir/>
          <dgm:animOne val="branch"/>
          <dgm:animLvl val="lvl"/>
          <dgm:resizeHandles/>
        </dgm:presLayoutVars>
      </dgm:prSet>
      <dgm:spPr/>
      <dgm:t>
        <a:bodyPr/>
        <a:lstStyle/>
        <a:p>
          <a:endParaRPr lang="es-EC"/>
        </a:p>
      </dgm:t>
    </dgm:pt>
    <dgm:pt modelId="{B0F229A0-91AF-4CD3-BB7A-5A1A5BAEBCB5}" type="pres">
      <dgm:prSet presAssocID="{BB9BC98A-06A2-4B38-A1F8-790777831087}" presName="root" presStyleCnt="0"/>
      <dgm:spPr/>
    </dgm:pt>
    <dgm:pt modelId="{54A4875C-FBCE-4E78-9940-6D352EA48E70}" type="pres">
      <dgm:prSet presAssocID="{BB9BC98A-06A2-4B38-A1F8-790777831087}" presName="rootComposite" presStyleCnt="0"/>
      <dgm:spPr/>
    </dgm:pt>
    <dgm:pt modelId="{3A8521DF-16C7-4C8F-91C2-088CEEB9221B}" type="pres">
      <dgm:prSet presAssocID="{BB9BC98A-06A2-4B38-A1F8-790777831087}" presName="rootText" presStyleLbl="node1" presStyleIdx="0" presStyleCnt="1" custScaleX="236869"/>
      <dgm:spPr/>
      <dgm:t>
        <a:bodyPr/>
        <a:lstStyle/>
        <a:p>
          <a:endParaRPr lang="es-EC"/>
        </a:p>
      </dgm:t>
    </dgm:pt>
    <dgm:pt modelId="{9116263E-C1B1-4790-8218-305EA7469AA9}" type="pres">
      <dgm:prSet presAssocID="{BB9BC98A-06A2-4B38-A1F8-790777831087}" presName="rootConnector" presStyleLbl="node1" presStyleIdx="0" presStyleCnt="1"/>
      <dgm:spPr/>
      <dgm:t>
        <a:bodyPr/>
        <a:lstStyle/>
        <a:p>
          <a:endParaRPr lang="es-EC"/>
        </a:p>
      </dgm:t>
    </dgm:pt>
    <dgm:pt modelId="{331A1A0A-9EFD-4907-A5E8-F74BBEC8F0FD}" type="pres">
      <dgm:prSet presAssocID="{BB9BC98A-06A2-4B38-A1F8-790777831087}" presName="childShape" presStyleCnt="0"/>
      <dgm:spPr/>
    </dgm:pt>
    <dgm:pt modelId="{9BED355A-41F9-4BD9-A028-706CBDD2C501}" type="pres">
      <dgm:prSet presAssocID="{5D8ABB3A-E10E-49D4-B981-B8063A20CFE3}" presName="Name13" presStyleLbl="parChTrans1D2" presStyleIdx="0" presStyleCnt="6"/>
      <dgm:spPr/>
      <dgm:t>
        <a:bodyPr/>
        <a:lstStyle/>
        <a:p>
          <a:endParaRPr lang="es-EC"/>
        </a:p>
      </dgm:t>
    </dgm:pt>
    <dgm:pt modelId="{0AF1E364-F5C5-44F0-BC17-0A7F2C85D0F3}" type="pres">
      <dgm:prSet presAssocID="{8916FF19-B100-4285-85D2-16348292BC18}" presName="childText" presStyleLbl="bgAcc1" presStyleIdx="0" presStyleCnt="6" custScaleX="216410">
        <dgm:presLayoutVars>
          <dgm:bulletEnabled val="1"/>
        </dgm:presLayoutVars>
      </dgm:prSet>
      <dgm:spPr/>
      <dgm:t>
        <a:bodyPr/>
        <a:lstStyle/>
        <a:p>
          <a:endParaRPr lang="es-EC"/>
        </a:p>
      </dgm:t>
    </dgm:pt>
    <dgm:pt modelId="{722AC289-F75E-4126-A94D-8A32D88D533A}" type="pres">
      <dgm:prSet presAssocID="{3D5C574D-C2B5-45F5-9E65-B57B8FE635D5}" presName="Name13" presStyleLbl="parChTrans1D2" presStyleIdx="1" presStyleCnt="6"/>
      <dgm:spPr/>
      <dgm:t>
        <a:bodyPr/>
        <a:lstStyle/>
        <a:p>
          <a:endParaRPr lang="es-EC"/>
        </a:p>
      </dgm:t>
    </dgm:pt>
    <dgm:pt modelId="{90B7451B-A91B-4737-BC5B-35541CB37399}" type="pres">
      <dgm:prSet presAssocID="{E6799628-DF55-4120-9472-AE31A0EA07C0}" presName="childText" presStyleLbl="bgAcc1" presStyleIdx="1" presStyleCnt="6" custScaleX="216410">
        <dgm:presLayoutVars>
          <dgm:bulletEnabled val="1"/>
        </dgm:presLayoutVars>
      </dgm:prSet>
      <dgm:spPr/>
      <dgm:t>
        <a:bodyPr/>
        <a:lstStyle/>
        <a:p>
          <a:endParaRPr lang="es-EC"/>
        </a:p>
      </dgm:t>
    </dgm:pt>
    <dgm:pt modelId="{6F79ACF9-8867-49B0-8D75-43D0B46577E3}" type="pres">
      <dgm:prSet presAssocID="{19973B86-AF87-40B0-8B13-F98F9FEC8746}" presName="Name13" presStyleLbl="parChTrans1D2" presStyleIdx="2" presStyleCnt="6"/>
      <dgm:spPr/>
      <dgm:t>
        <a:bodyPr/>
        <a:lstStyle/>
        <a:p>
          <a:endParaRPr lang="es-EC"/>
        </a:p>
      </dgm:t>
    </dgm:pt>
    <dgm:pt modelId="{CC78866E-4601-4FE1-8E85-7D0AE9DFF213}" type="pres">
      <dgm:prSet presAssocID="{3CD5DBE4-4898-4848-8B59-1C3BA4E1E1A2}" presName="childText" presStyleLbl="bgAcc1" presStyleIdx="2" presStyleCnt="6" custScaleX="216410">
        <dgm:presLayoutVars>
          <dgm:bulletEnabled val="1"/>
        </dgm:presLayoutVars>
      </dgm:prSet>
      <dgm:spPr/>
      <dgm:t>
        <a:bodyPr/>
        <a:lstStyle/>
        <a:p>
          <a:endParaRPr lang="es-EC"/>
        </a:p>
      </dgm:t>
    </dgm:pt>
    <dgm:pt modelId="{3CD8228B-B26F-4A19-9CCB-3125388C787C}" type="pres">
      <dgm:prSet presAssocID="{28CCD438-EBE4-4D4C-9C35-97F125D2AAD6}" presName="Name13" presStyleLbl="parChTrans1D2" presStyleIdx="3" presStyleCnt="6"/>
      <dgm:spPr/>
      <dgm:t>
        <a:bodyPr/>
        <a:lstStyle/>
        <a:p>
          <a:endParaRPr lang="es-EC"/>
        </a:p>
      </dgm:t>
    </dgm:pt>
    <dgm:pt modelId="{6E4B4ED2-9483-43C9-B41F-A7461A1FD97E}" type="pres">
      <dgm:prSet presAssocID="{F53AEDF6-3880-41C2-A2C2-3BAA682E01C4}" presName="childText" presStyleLbl="bgAcc1" presStyleIdx="3" presStyleCnt="6" custScaleX="216410">
        <dgm:presLayoutVars>
          <dgm:bulletEnabled val="1"/>
        </dgm:presLayoutVars>
      </dgm:prSet>
      <dgm:spPr/>
      <dgm:t>
        <a:bodyPr/>
        <a:lstStyle/>
        <a:p>
          <a:endParaRPr lang="es-EC"/>
        </a:p>
      </dgm:t>
    </dgm:pt>
    <dgm:pt modelId="{C3AF7BBA-9B26-4005-8896-9427D8CCD7A9}" type="pres">
      <dgm:prSet presAssocID="{214E4C09-3BA2-4301-AD6E-85218DFD9512}" presName="Name13" presStyleLbl="parChTrans1D2" presStyleIdx="4" presStyleCnt="6"/>
      <dgm:spPr/>
      <dgm:t>
        <a:bodyPr/>
        <a:lstStyle/>
        <a:p>
          <a:endParaRPr lang="es-EC"/>
        </a:p>
      </dgm:t>
    </dgm:pt>
    <dgm:pt modelId="{4150F119-1B87-411C-BE68-B93EF990932E}" type="pres">
      <dgm:prSet presAssocID="{8D6C4413-FA98-4663-938C-E53B756317BF}" presName="childText" presStyleLbl="bgAcc1" presStyleIdx="4" presStyleCnt="6" custScaleX="216410">
        <dgm:presLayoutVars>
          <dgm:bulletEnabled val="1"/>
        </dgm:presLayoutVars>
      </dgm:prSet>
      <dgm:spPr/>
      <dgm:t>
        <a:bodyPr/>
        <a:lstStyle/>
        <a:p>
          <a:endParaRPr lang="es-EC"/>
        </a:p>
      </dgm:t>
    </dgm:pt>
    <dgm:pt modelId="{D2E925D2-301E-40EE-BBED-34E7B0904D40}" type="pres">
      <dgm:prSet presAssocID="{F31A1618-59CE-40E3-912E-319CBEAED558}" presName="Name13" presStyleLbl="parChTrans1D2" presStyleIdx="5" presStyleCnt="6"/>
      <dgm:spPr/>
      <dgm:t>
        <a:bodyPr/>
        <a:lstStyle/>
        <a:p>
          <a:endParaRPr lang="es-EC"/>
        </a:p>
      </dgm:t>
    </dgm:pt>
    <dgm:pt modelId="{45252E78-F4C4-4BE7-9F61-AB64652B2EDA}" type="pres">
      <dgm:prSet presAssocID="{1DD1CDAB-004F-42F1-A41C-1D96A86EF79F}" presName="childText" presStyleLbl="bgAcc1" presStyleIdx="5" presStyleCnt="6" custScaleX="216410">
        <dgm:presLayoutVars>
          <dgm:bulletEnabled val="1"/>
        </dgm:presLayoutVars>
      </dgm:prSet>
      <dgm:spPr/>
      <dgm:t>
        <a:bodyPr/>
        <a:lstStyle/>
        <a:p>
          <a:endParaRPr lang="es-EC"/>
        </a:p>
      </dgm:t>
    </dgm:pt>
  </dgm:ptLst>
  <dgm:cxnLst>
    <dgm:cxn modelId="{2F5991B5-A897-4B4E-BE5D-F1E1FFC86859}" type="presOf" srcId="{F53AEDF6-3880-41C2-A2C2-3BAA682E01C4}" destId="{6E4B4ED2-9483-43C9-B41F-A7461A1FD97E}" srcOrd="0" destOrd="0" presId="urn:microsoft.com/office/officeart/2005/8/layout/hierarchy3"/>
    <dgm:cxn modelId="{5F55F765-4FBE-44A7-AD49-4A519A8BBC1B}" srcId="{4A44A328-1495-435A-B245-EE200C215421}" destId="{BB9BC98A-06A2-4B38-A1F8-790777831087}" srcOrd="0" destOrd="0" parTransId="{6B0C3A62-03C4-488B-989A-CFA367C65DB1}" sibTransId="{AE0B1805-1959-470F-8265-42B5EC19DF50}"/>
    <dgm:cxn modelId="{B5D2545C-0BB7-4303-8D3B-9655EDFFB148}" srcId="{BB9BC98A-06A2-4B38-A1F8-790777831087}" destId="{E6799628-DF55-4120-9472-AE31A0EA07C0}" srcOrd="1" destOrd="0" parTransId="{3D5C574D-C2B5-45F5-9E65-B57B8FE635D5}" sibTransId="{FD48E385-DDF8-4D63-90F3-DBA1485674F6}"/>
    <dgm:cxn modelId="{C6636EFE-A1D4-425B-98AF-985667557D6D}" type="presOf" srcId="{19973B86-AF87-40B0-8B13-F98F9FEC8746}" destId="{6F79ACF9-8867-49B0-8D75-43D0B46577E3}" srcOrd="0" destOrd="0" presId="urn:microsoft.com/office/officeart/2005/8/layout/hierarchy3"/>
    <dgm:cxn modelId="{90AF8EB9-A42F-4AB0-A652-2CB7D3C0A29D}" type="presOf" srcId="{8D6C4413-FA98-4663-938C-E53B756317BF}" destId="{4150F119-1B87-411C-BE68-B93EF990932E}" srcOrd="0" destOrd="0" presId="urn:microsoft.com/office/officeart/2005/8/layout/hierarchy3"/>
    <dgm:cxn modelId="{594A5D09-CAE8-4D9D-A2C0-B17CA7BD43B1}" type="presOf" srcId="{BB9BC98A-06A2-4B38-A1F8-790777831087}" destId="{3A8521DF-16C7-4C8F-91C2-088CEEB9221B}" srcOrd="0" destOrd="0" presId="urn:microsoft.com/office/officeart/2005/8/layout/hierarchy3"/>
    <dgm:cxn modelId="{6FF9D03C-ECA7-4747-8B94-B95EA9D1FE59}" type="presOf" srcId="{3CD5DBE4-4898-4848-8B59-1C3BA4E1E1A2}" destId="{CC78866E-4601-4FE1-8E85-7D0AE9DFF213}" srcOrd="0" destOrd="0" presId="urn:microsoft.com/office/officeart/2005/8/layout/hierarchy3"/>
    <dgm:cxn modelId="{6331B497-AD52-497D-B511-4DBB5A1F8C8F}" srcId="{BB9BC98A-06A2-4B38-A1F8-790777831087}" destId="{8D6C4413-FA98-4663-938C-E53B756317BF}" srcOrd="4" destOrd="0" parTransId="{214E4C09-3BA2-4301-AD6E-85218DFD9512}" sibTransId="{0B0B07C1-AC5A-4A27-BDAE-30A5B991DFBD}"/>
    <dgm:cxn modelId="{E74A5840-6504-4A03-B18E-084EED45D01E}" type="presOf" srcId="{28CCD438-EBE4-4D4C-9C35-97F125D2AAD6}" destId="{3CD8228B-B26F-4A19-9CCB-3125388C787C}" srcOrd="0" destOrd="0" presId="urn:microsoft.com/office/officeart/2005/8/layout/hierarchy3"/>
    <dgm:cxn modelId="{486570C3-A0FF-45C6-93EE-D539A17A239F}" type="presOf" srcId="{214E4C09-3BA2-4301-AD6E-85218DFD9512}" destId="{C3AF7BBA-9B26-4005-8896-9427D8CCD7A9}" srcOrd="0" destOrd="0" presId="urn:microsoft.com/office/officeart/2005/8/layout/hierarchy3"/>
    <dgm:cxn modelId="{32B953E3-D264-4094-A1AB-851722E96EED}" type="presOf" srcId="{5D8ABB3A-E10E-49D4-B981-B8063A20CFE3}" destId="{9BED355A-41F9-4BD9-A028-706CBDD2C501}" srcOrd="0" destOrd="0" presId="urn:microsoft.com/office/officeart/2005/8/layout/hierarchy3"/>
    <dgm:cxn modelId="{B694897B-D4B2-4A5E-A523-378DC96AB9C0}" type="presOf" srcId="{F31A1618-59CE-40E3-912E-319CBEAED558}" destId="{D2E925D2-301E-40EE-BBED-34E7B0904D40}" srcOrd="0" destOrd="0" presId="urn:microsoft.com/office/officeart/2005/8/layout/hierarchy3"/>
    <dgm:cxn modelId="{90C4C32F-708C-4E0D-9A72-D3216AEDEFE1}" srcId="{BB9BC98A-06A2-4B38-A1F8-790777831087}" destId="{1DD1CDAB-004F-42F1-A41C-1D96A86EF79F}" srcOrd="5" destOrd="0" parTransId="{F31A1618-59CE-40E3-912E-319CBEAED558}" sibTransId="{8FC413AD-5B1B-49B0-986B-CCB7DFF3DE1F}"/>
    <dgm:cxn modelId="{EF626BCF-A212-4BF2-88FF-B1C9B4CCECB8}" srcId="{BB9BC98A-06A2-4B38-A1F8-790777831087}" destId="{3CD5DBE4-4898-4848-8B59-1C3BA4E1E1A2}" srcOrd="2" destOrd="0" parTransId="{19973B86-AF87-40B0-8B13-F98F9FEC8746}" sibTransId="{FDAF0101-9EC2-4B51-8307-92E617686D20}"/>
    <dgm:cxn modelId="{2F738BDB-BFD3-4A1B-BCB1-518607A0F20B}" srcId="{BB9BC98A-06A2-4B38-A1F8-790777831087}" destId="{8916FF19-B100-4285-85D2-16348292BC18}" srcOrd="0" destOrd="0" parTransId="{5D8ABB3A-E10E-49D4-B981-B8063A20CFE3}" sibTransId="{52ACB8C1-80F3-4909-9A75-90C7DF7FE1B6}"/>
    <dgm:cxn modelId="{237E91B1-347F-462A-A09A-6328A2606815}" srcId="{BB9BC98A-06A2-4B38-A1F8-790777831087}" destId="{F53AEDF6-3880-41C2-A2C2-3BAA682E01C4}" srcOrd="3" destOrd="0" parTransId="{28CCD438-EBE4-4D4C-9C35-97F125D2AAD6}" sibTransId="{49DC780C-61D6-44AD-9ABB-F4A09C5D5CBE}"/>
    <dgm:cxn modelId="{ED67E97F-3068-4215-AC01-3C78C137DA68}" type="presOf" srcId="{E6799628-DF55-4120-9472-AE31A0EA07C0}" destId="{90B7451B-A91B-4737-BC5B-35541CB37399}" srcOrd="0" destOrd="0" presId="urn:microsoft.com/office/officeart/2005/8/layout/hierarchy3"/>
    <dgm:cxn modelId="{B87B0345-405F-4B17-B176-BC958AC2EF9F}" type="presOf" srcId="{1DD1CDAB-004F-42F1-A41C-1D96A86EF79F}" destId="{45252E78-F4C4-4BE7-9F61-AB64652B2EDA}" srcOrd="0" destOrd="0" presId="urn:microsoft.com/office/officeart/2005/8/layout/hierarchy3"/>
    <dgm:cxn modelId="{19952A15-04C5-4AF1-A4B6-4BA5664173F5}" type="presOf" srcId="{BB9BC98A-06A2-4B38-A1F8-790777831087}" destId="{9116263E-C1B1-4790-8218-305EA7469AA9}" srcOrd="1" destOrd="0" presId="urn:microsoft.com/office/officeart/2005/8/layout/hierarchy3"/>
    <dgm:cxn modelId="{E9CDB91E-DEE2-4C10-81F1-5EACBBFEDAAD}" type="presOf" srcId="{4A44A328-1495-435A-B245-EE200C215421}" destId="{C62AF43F-09B5-4FF1-8806-20980DDF2D2A}" srcOrd="0" destOrd="0" presId="urn:microsoft.com/office/officeart/2005/8/layout/hierarchy3"/>
    <dgm:cxn modelId="{16FB84A0-13E1-4612-B371-414540A0F36B}" type="presOf" srcId="{8916FF19-B100-4285-85D2-16348292BC18}" destId="{0AF1E364-F5C5-44F0-BC17-0A7F2C85D0F3}" srcOrd="0" destOrd="0" presId="urn:microsoft.com/office/officeart/2005/8/layout/hierarchy3"/>
    <dgm:cxn modelId="{4A493DF7-D897-40D3-9325-33402CA08287}" type="presOf" srcId="{3D5C574D-C2B5-45F5-9E65-B57B8FE635D5}" destId="{722AC289-F75E-4126-A94D-8A32D88D533A}" srcOrd="0" destOrd="0" presId="urn:microsoft.com/office/officeart/2005/8/layout/hierarchy3"/>
    <dgm:cxn modelId="{BD820355-3907-4151-A936-C720370E07FB}" type="presParOf" srcId="{C62AF43F-09B5-4FF1-8806-20980DDF2D2A}" destId="{B0F229A0-91AF-4CD3-BB7A-5A1A5BAEBCB5}" srcOrd="0" destOrd="0" presId="urn:microsoft.com/office/officeart/2005/8/layout/hierarchy3"/>
    <dgm:cxn modelId="{5BE8286B-4AF0-40FE-9765-65B78D0E9F3C}" type="presParOf" srcId="{B0F229A0-91AF-4CD3-BB7A-5A1A5BAEBCB5}" destId="{54A4875C-FBCE-4E78-9940-6D352EA48E70}" srcOrd="0" destOrd="0" presId="urn:microsoft.com/office/officeart/2005/8/layout/hierarchy3"/>
    <dgm:cxn modelId="{BE68ABA3-C275-4204-BE54-9AC22F3B4A93}" type="presParOf" srcId="{54A4875C-FBCE-4E78-9940-6D352EA48E70}" destId="{3A8521DF-16C7-4C8F-91C2-088CEEB9221B}" srcOrd="0" destOrd="0" presId="urn:microsoft.com/office/officeart/2005/8/layout/hierarchy3"/>
    <dgm:cxn modelId="{F3BEDB86-A80D-46EC-BC9C-D9DC110F03F9}" type="presParOf" srcId="{54A4875C-FBCE-4E78-9940-6D352EA48E70}" destId="{9116263E-C1B1-4790-8218-305EA7469AA9}" srcOrd="1" destOrd="0" presId="urn:microsoft.com/office/officeart/2005/8/layout/hierarchy3"/>
    <dgm:cxn modelId="{8DEB3848-9D26-45CD-9E11-43107EE191EF}" type="presParOf" srcId="{B0F229A0-91AF-4CD3-BB7A-5A1A5BAEBCB5}" destId="{331A1A0A-9EFD-4907-A5E8-F74BBEC8F0FD}" srcOrd="1" destOrd="0" presId="urn:microsoft.com/office/officeart/2005/8/layout/hierarchy3"/>
    <dgm:cxn modelId="{E5DA0F78-BDB9-4F62-ADFC-8E235923E4C4}" type="presParOf" srcId="{331A1A0A-9EFD-4907-A5E8-F74BBEC8F0FD}" destId="{9BED355A-41F9-4BD9-A028-706CBDD2C501}" srcOrd="0" destOrd="0" presId="urn:microsoft.com/office/officeart/2005/8/layout/hierarchy3"/>
    <dgm:cxn modelId="{E59B0025-86C8-4315-9D89-7FC6B5D803FC}" type="presParOf" srcId="{331A1A0A-9EFD-4907-A5E8-F74BBEC8F0FD}" destId="{0AF1E364-F5C5-44F0-BC17-0A7F2C85D0F3}" srcOrd="1" destOrd="0" presId="urn:microsoft.com/office/officeart/2005/8/layout/hierarchy3"/>
    <dgm:cxn modelId="{784382F4-2A5A-4F9C-B7CF-FE5749980CE2}" type="presParOf" srcId="{331A1A0A-9EFD-4907-A5E8-F74BBEC8F0FD}" destId="{722AC289-F75E-4126-A94D-8A32D88D533A}" srcOrd="2" destOrd="0" presId="urn:microsoft.com/office/officeart/2005/8/layout/hierarchy3"/>
    <dgm:cxn modelId="{3770A559-E541-4DF2-A304-E12052ED2456}" type="presParOf" srcId="{331A1A0A-9EFD-4907-A5E8-F74BBEC8F0FD}" destId="{90B7451B-A91B-4737-BC5B-35541CB37399}" srcOrd="3" destOrd="0" presId="urn:microsoft.com/office/officeart/2005/8/layout/hierarchy3"/>
    <dgm:cxn modelId="{E96A9E67-0939-4937-84FC-AACCE040E511}" type="presParOf" srcId="{331A1A0A-9EFD-4907-A5E8-F74BBEC8F0FD}" destId="{6F79ACF9-8867-49B0-8D75-43D0B46577E3}" srcOrd="4" destOrd="0" presId="urn:microsoft.com/office/officeart/2005/8/layout/hierarchy3"/>
    <dgm:cxn modelId="{0475B614-51F2-4E13-81A8-5498A4587B13}" type="presParOf" srcId="{331A1A0A-9EFD-4907-A5E8-F74BBEC8F0FD}" destId="{CC78866E-4601-4FE1-8E85-7D0AE9DFF213}" srcOrd="5" destOrd="0" presId="urn:microsoft.com/office/officeart/2005/8/layout/hierarchy3"/>
    <dgm:cxn modelId="{EDA8B759-4B4C-4806-A977-57814DCB4CEF}" type="presParOf" srcId="{331A1A0A-9EFD-4907-A5E8-F74BBEC8F0FD}" destId="{3CD8228B-B26F-4A19-9CCB-3125388C787C}" srcOrd="6" destOrd="0" presId="urn:microsoft.com/office/officeart/2005/8/layout/hierarchy3"/>
    <dgm:cxn modelId="{E50D77EA-06CD-492F-866D-A6C3A86D4B8C}" type="presParOf" srcId="{331A1A0A-9EFD-4907-A5E8-F74BBEC8F0FD}" destId="{6E4B4ED2-9483-43C9-B41F-A7461A1FD97E}" srcOrd="7" destOrd="0" presId="urn:microsoft.com/office/officeart/2005/8/layout/hierarchy3"/>
    <dgm:cxn modelId="{1594B436-B634-47E9-A977-8628AD489BB2}" type="presParOf" srcId="{331A1A0A-9EFD-4907-A5E8-F74BBEC8F0FD}" destId="{C3AF7BBA-9B26-4005-8896-9427D8CCD7A9}" srcOrd="8" destOrd="0" presId="urn:microsoft.com/office/officeart/2005/8/layout/hierarchy3"/>
    <dgm:cxn modelId="{7214E700-35F5-4E7F-8167-FD2B31C83784}" type="presParOf" srcId="{331A1A0A-9EFD-4907-A5E8-F74BBEC8F0FD}" destId="{4150F119-1B87-411C-BE68-B93EF990932E}" srcOrd="9" destOrd="0" presId="urn:microsoft.com/office/officeart/2005/8/layout/hierarchy3"/>
    <dgm:cxn modelId="{D300DD31-4348-48FC-9B66-EA20CDE0E26C}" type="presParOf" srcId="{331A1A0A-9EFD-4907-A5E8-F74BBEC8F0FD}" destId="{D2E925D2-301E-40EE-BBED-34E7B0904D40}" srcOrd="10" destOrd="0" presId="urn:microsoft.com/office/officeart/2005/8/layout/hierarchy3"/>
    <dgm:cxn modelId="{CCA61540-35F5-4015-B356-217E25FA2DF7}" type="presParOf" srcId="{331A1A0A-9EFD-4907-A5E8-F74BBEC8F0FD}" destId="{45252E78-F4C4-4BE7-9F61-AB64652B2EDA}"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9AC44-2592-490D-B739-6266A20EE047}" type="doc">
      <dgm:prSet loTypeId="urn:microsoft.com/office/officeart/2005/8/layout/chevron1" loCatId="process" qsTypeId="urn:microsoft.com/office/officeart/2005/8/quickstyle/simple1" qsCatId="simple" csTypeId="urn:microsoft.com/office/officeart/2005/8/colors/colorful1" csCatId="colorful" phldr="1"/>
      <dgm:spPr>
        <a:scene3d>
          <a:camera prst="orthographicFront">
            <a:rot lat="0" lon="0" rev="0"/>
          </a:camera>
          <a:lightRig rig="glow" dir="t">
            <a:rot lat="0" lon="0" rev="4800000"/>
          </a:lightRig>
        </a:scene3d>
      </dgm:spPr>
      <dgm:t>
        <a:bodyPr/>
        <a:lstStyle/>
        <a:p>
          <a:endParaRPr lang="en-US"/>
        </a:p>
      </dgm:t>
    </dgm:pt>
    <dgm:pt modelId="{D388FAF8-1965-46A9-A3D3-AA735090EA16}">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a:t>Identificación</a:t>
          </a:r>
        </a:p>
      </dgm:t>
    </dgm:pt>
    <dgm:pt modelId="{0693CC52-2207-460C-A730-011EB52DB2BB}" type="parTrans" cxnId="{7AEFE858-9234-4B60-95FB-D1E01D9A4B14}">
      <dgm:prSet/>
      <dgm:spPr/>
      <dgm:t>
        <a:bodyPr/>
        <a:lstStyle/>
        <a:p>
          <a:endParaRPr lang="en-US"/>
        </a:p>
      </dgm:t>
    </dgm:pt>
    <dgm:pt modelId="{DC0F79BD-D7A3-4C29-8B3E-14B2156F2F87}" type="sibTrans" cxnId="{7AEFE858-9234-4B60-95FB-D1E01D9A4B14}">
      <dgm:prSet/>
      <dgm:spPr/>
      <dgm:t>
        <a:bodyPr/>
        <a:lstStyle/>
        <a:p>
          <a:endParaRPr lang="en-US"/>
        </a:p>
      </dgm:t>
    </dgm:pt>
    <dgm:pt modelId="{1384DED3-2F0A-48CE-B331-842A219E667E}">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a:t>Anáisis</a:t>
          </a:r>
        </a:p>
      </dgm:t>
    </dgm:pt>
    <dgm:pt modelId="{2F04A34C-D13E-4404-9F2D-D35121907AE1}" type="parTrans" cxnId="{D20A88B3-C286-4E94-BD93-5A2F06E56A4F}">
      <dgm:prSet/>
      <dgm:spPr/>
      <dgm:t>
        <a:bodyPr/>
        <a:lstStyle/>
        <a:p>
          <a:endParaRPr lang="en-US"/>
        </a:p>
      </dgm:t>
    </dgm:pt>
    <dgm:pt modelId="{2A85DFFF-DEBD-4CCC-A9BE-785D291BF41D}" type="sibTrans" cxnId="{D20A88B3-C286-4E94-BD93-5A2F06E56A4F}">
      <dgm:prSet/>
      <dgm:spPr/>
      <dgm:t>
        <a:bodyPr/>
        <a:lstStyle/>
        <a:p>
          <a:endParaRPr lang="en-US"/>
        </a:p>
      </dgm:t>
    </dgm:pt>
    <dgm:pt modelId="{DA772009-8370-4AEB-9D11-5BE94E39A4E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a:t>Elaboración de informes y conclusiones</a:t>
          </a:r>
        </a:p>
      </dgm:t>
    </dgm:pt>
    <dgm:pt modelId="{46A49862-37CB-4E51-950D-E7FED2FB5C2B}" type="parTrans" cxnId="{2A1EAC5F-C76A-4D52-ACC5-CB5B3574C290}">
      <dgm:prSet/>
      <dgm:spPr/>
      <dgm:t>
        <a:bodyPr/>
        <a:lstStyle/>
        <a:p>
          <a:endParaRPr lang="en-US"/>
        </a:p>
      </dgm:t>
    </dgm:pt>
    <dgm:pt modelId="{F13B5C83-36E2-4BE6-907F-F80A5E0E0508}" type="sibTrans" cxnId="{2A1EAC5F-C76A-4D52-ACC5-CB5B3574C290}">
      <dgm:prSet/>
      <dgm:spPr/>
      <dgm:t>
        <a:bodyPr/>
        <a:lstStyle/>
        <a:p>
          <a:endParaRPr lang="en-US"/>
        </a:p>
      </dgm:t>
    </dgm:pt>
    <dgm:pt modelId="{1C426CC9-1D3A-40DE-80DD-B8E2A0FA96AB}">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a:t>Preservación</a:t>
          </a:r>
        </a:p>
      </dgm:t>
    </dgm:pt>
    <dgm:pt modelId="{3A90C48A-8357-4583-84A3-97467AA9BE41}" type="parTrans" cxnId="{A3CF3E55-F3B3-443A-B5E0-FB10B728BED9}">
      <dgm:prSet/>
      <dgm:spPr/>
      <dgm:t>
        <a:bodyPr/>
        <a:lstStyle/>
        <a:p>
          <a:endParaRPr lang="es-EC"/>
        </a:p>
      </dgm:t>
    </dgm:pt>
    <dgm:pt modelId="{AEAA124A-82EF-4481-920D-94CA60D88635}" type="sibTrans" cxnId="{A3CF3E55-F3B3-443A-B5E0-FB10B728BED9}">
      <dgm:prSet/>
      <dgm:spPr/>
      <dgm:t>
        <a:bodyPr/>
        <a:lstStyle/>
        <a:p>
          <a:endParaRPr lang="es-EC"/>
        </a:p>
      </dgm:t>
    </dgm:pt>
    <dgm:pt modelId="{D310626D-1074-45C9-BAE0-9E08B3187D1F}" type="pres">
      <dgm:prSet presAssocID="{A7A9AC44-2592-490D-B739-6266A20EE047}" presName="Name0" presStyleCnt="0">
        <dgm:presLayoutVars>
          <dgm:dir/>
          <dgm:animLvl val="lvl"/>
          <dgm:resizeHandles val="exact"/>
        </dgm:presLayoutVars>
      </dgm:prSet>
      <dgm:spPr/>
      <dgm:t>
        <a:bodyPr/>
        <a:lstStyle/>
        <a:p>
          <a:endParaRPr lang="en-US"/>
        </a:p>
      </dgm:t>
    </dgm:pt>
    <dgm:pt modelId="{AAA81B8A-4CE2-469C-A562-FDD616F44B8E}" type="pres">
      <dgm:prSet presAssocID="{D388FAF8-1965-46A9-A3D3-AA735090EA16}" presName="parTxOnly" presStyleLbl="node1" presStyleIdx="0" presStyleCnt="4">
        <dgm:presLayoutVars>
          <dgm:chMax val="0"/>
          <dgm:chPref val="0"/>
          <dgm:bulletEnabled val="1"/>
        </dgm:presLayoutVars>
      </dgm:prSet>
      <dgm:spPr/>
      <dgm:t>
        <a:bodyPr/>
        <a:lstStyle/>
        <a:p>
          <a:endParaRPr lang="en-US"/>
        </a:p>
      </dgm:t>
    </dgm:pt>
    <dgm:pt modelId="{B43795FF-F214-49FB-AA5F-A2CF60D9DCFB}" type="pres">
      <dgm:prSet presAssocID="{DC0F79BD-D7A3-4C29-8B3E-14B2156F2F87}" presName="parTxOnly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36A610A-D03D-4FC3-9CEA-88240FD27AD6}" type="pres">
      <dgm:prSet presAssocID="{1C426CC9-1D3A-40DE-80DD-B8E2A0FA96AB}" presName="parTxOnly" presStyleLbl="node1" presStyleIdx="1" presStyleCnt="4">
        <dgm:presLayoutVars>
          <dgm:chMax val="0"/>
          <dgm:chPref val="0"/>
          <dgm:bulletEnabled val="1"/>
        </dgm:presLayoutVars>
      </dgm:prSet>
      <dgm:spPr/>
      <dgm:t>
        <a:bodyPr/>
        <a:lstStyle/>
        <a:p>
          <a:endParaRPr lang="es-EC"/>
        </a:p>
      </dgm:t>
    </dgm:pt>
    <dgm:pt modelId="{9D1F1A8A-68E5-4AC7-B6A5-9C2AF028AAFF}" type="pres">
      <dgm:prSet presAssocID="{AEAA124A-82EF-4481-920D-94CA60D88635}" presName="parTxOnlySpace" presStyleCnt="0"/>
      <dgm:spPr/>
    </dgm:pt>
    <dgm:pt modelId="{8E090D29-1822-43D6-A9B6-8EC5F8E29EE2}" type="pres">
      <dgm:prSet presAssocID="{1384DED3-2F0A-48CE-B331-842A219E667E}" presName="parTxOnly" presStyleLbl="node1" presStyleIdx="2" presStyleCnt="4">
        <dgm:presLayoutVars>
          <dgm:chMax val="0"/>
          <dgm:chPref val="0"/>
          <dgm:bulletEnabled val="1"/>
        </dgm:presLayoutVars>
      </dgm:prSet>
      <dgm:spPr/>
      <dgm:t>
        <a:bodyPr/>
        <a:lstStyle/>
        <a:p>
          <a:endParaRPr lang="en-US"/>
        </a:p>
      </dgm:t>
    </dgm:pt>
    <dgm:pt modelId="{EF917297-13EF-4E0C-B179-9C9FDF660FD7}" type="pres">
      <dgm:prSet presAssocID="{2A85DFFF-DEBD-4CCC-A9BE-785D291BF41D}" presName="parTxOnly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A46F2F0-34E4-4EC2-8AAF-3368AC1733C3}" type="pres">
      <dgm:prSet presAssocID="{DA772009-8370-4AEB-9D11-5BE94E39A4E6}" presName="parTxOnly" presStyleLbl="node1" presStyleIdx="3" presStyleCnt="4">
        <dgm:presLayoutVars>
          <dgm:chMax val="0"/>
          <dgm:chPref val="0"/>
          <dgm:bulletEnabled val="1"/>
        </dgm:presLayoutVars>
      </dgm:prSet>
      <dgm:spPr/>
      <dgm:t>
        <a:bodyPr/>
        <a:lstStyle/>
        <a:p>
          <a:endParaRPr lang="en-US"/>
        </a:p>
      </dgm:t>
    </dgm:pt>
  </dgm:ptLst>
  <dgm:cxnLst>
    <dgm:cxn modelId="{A3CF3E55-F3B3-443A-B5E0-FB10B728BED9}" srcId="{A7A9AC44-2592-490D-B739-6266A20EE047}" destId="{1C426CC9-1D3A-40DE-80DD-B8E2A0FA96AB}" srcOrd="1" destOrd="0" parTransId="{3A90C48A-8357-4583-84A3-97467AA9BE41}" sibTransId="{AEAA124A-82EF-4481-920D-94CA60D88635}"/>
    <dgm:cxn modelId="{C2B62A13-2672-4F6E-80A7-D478203C3C04}" type="presOf" srcId="{1384DED3-2F0A-48CE-B331-842A219E667E}" destId="{8E090D29-1822-43D6-A9B6-8EC5F8E29EE2}" srcOrd="0" destOrd="0" presId="urn:microsoft.com/office/officeart/2005/8/layout/chevron1"/>
    <dgm:cxn modelId="{D20A88B3-C286-4E94-BD93-5A2F06E56A4F}" srcId="{A7A9AC44-2592-490D-B739-6266A20EE047}" destId="{1384DED3-2F0A-48CE-B331-842A219E667E}" srcOrd="2" destOrd="0" parTransId="{2F04A34C-D13E-4404-9F2D-D35121907AE1}" sibTransId="{2A85DFFF-DEBD-4CCC-A9BE-785D291BF41D}"/>
    <dgm:cxn modelId="{7AEFE858-9234-4B60-95FB-D1E01D9A4B14}" srcId="{A7A9AC44-2592-490D-B739-6266A20EE047}" destId="{D388FAF8-1965-46A9-A3D3-AA735090EA16}" srcOrd="0" destOrd="0" parTransId="{0693CC52-2207-460C-A730-011EB52DB2BB}" sibTransId="{DC0F79BD-D7A3-4C29-8B3E-14B2156F2F87}"/>
    <dgm:cxn modelId="{EE58DD80-FEEA-4A17-9C8B-912F700C4546}" type="presOf" srcId="{D388FAF8-1965-46A9-A3D3-AA735090EA16}" destId="{AAA81B8A-4CE2-469C-A562-FDD616F44B8E}" srcOrd="0" destOrd="0" presId="urn:microsoft.com/office/officeart/2005/8/layout/chevron1"/>
    <dgm:cxn modelId="{2A1EAC5F-C76A-4D52-ACC5-CB5B3574C290}" srcId="{A7A9AC44-2592-490D-B739-6266A20EE047}" destId="{DA772009-8370-4AEB-9D11-5BE94E39A4E6}" srcOrd="3" destOrd="0" parTransId="{46A49862-37CB-4E51-950D-E7FED2FB5C2B}" sibTransId="{F13B5C83-36E2-4BE6-907F-F80A5E0E0508}"/>
    <dgm:cxn modelId="{43AB83FB-3F1E-4A91-9864-FBB51976BA63}" type="presOf" srcId="{DA772009-8370-4AEB-9D11-5BE94E39A4E6}" destId="{DA46F2F0-34E4-4EC2-8AAF-3368AC1733C3}" srcOrd="0" destOrd="0" presId="urn:microsoft.com/office/officeart/2005/8/layout/chevron1"/>
    <dgm:cxn modelId="{86F7D042-1DA0-4DF4-89D9-559A6511FD7B}" type="presOf" srcId="{1C426CC9-1D3A-40DE-80DD-B8E2A0FA96AB}" destId="{F36A610A-D03D-4FC3-9CEA-88240FD27AD6}" srcOrd="0" destOrd="0" presId="urn:microsoft.com/office/officeart/2005/8/layout/chevron1"/>
    <dgm:cxn modelId="{F98C0EE2-82F0-4209-A630-098804D23B2E}" type="presOf" srcId="{A7A9AC44-2592-490D-B739-6266A20EE047}" destId="{D310626D-1074-45C9-BAE0-9E08B3187D1F}" srcOrd="0" destOrd="0" presId="urn:microsoft.com/office/officeart/2005/8/layout/chevron1"/>
    <dgm:cxn modelId="{FAF9CD02-33D4-43BB-A4FF-5C68CCA17A18}" type="presParOf" srcId="{D310626D-1074-45C9-BAE0-9E08B3187D1F}" destId="{AAA81B8A-4CE2-469C-A562-FDD616F44B8E}" srcOrd="0" destOrd="0" presId="urn:microsoft.com/office/officeart/2005/8/layout/chevron1"/>
    <dgm:cxn modelId="{635E8AD4-84A1-40AA-BC29-ED388F625C7D}" type="presParOf" srcId="{D310626D-1074-45C9-BAE0-9E08B3187D1F}" destId="{B43795FF-F214-49FB-AA5F-A2CF60D9DCFB}" srcOrd="1" destOrd="0" presId="urn:microsoft.com/office/officeart/2005/8/layout/chevron1"/>
    <dgm:cxn modelId="{CE553275-83A9-4822-9D45-FC1680BD9666}" type="presParOf" srcId="{D310626D-1074-45C9-BAE0-9E08B3187D1F}" destId="{F36A610A-D03D-4FC3-9CEA-88240FD27AD6}" srcOrd="2" destOrd="0" presId="urn:microsoft.com/office/officeart/2005/8/layout/chevron1"/>
    <dgm:cxn modelId="{2828B563-BAFF-422D-8983-678FFB0BD1E2}" type="presParOf" srcId="{D310626D-1074-45C9-BAE0-9E08B3187D1F}" destId="{9D1F1A8A-68E5-4AC7-B6A5-9C2AF028AAFF}" srcOrd="3" destOrd="0" presId="urn:microsoft.com/office/officeart/2005/8/layout/chevron1"/>
    <dgm:cxn modelId="{5CD78440-A957-4AAE-AF71-0668AC3A814D}" type="presParOf" srcId="{D310626D-1074-45C9-BAE0-9E08B3187D1F}" destId="{8E090D29-1822-43D6-A9B6-8EC5F8E29EE2}" srcOrd="4" destOrd="0" presId="urn:microsoft.com/office/officeart/2005/8/layout/chevron1"/>
    <dgm:cxn modelId="{0D9C3371-605F-4E52-BEC2-3DA5E97AA8FC}" type="presParOf" srcId="{D310626D-1074-45C9-BAE0-9E08B3187D1F}" destId="{EF917297-13EF-4E0C-B179-9C9FDF660FD7}" srcOrd="5" destOrd="0" presId="urn:microsoft.com/office/officeart/2005/8/layout/chevron1"/>
    <dgm:cxn modelId="{5A5A0A8B-F576-4CF4-9DD0-C01273685DC9}" type="presParOf" srcId="{D310626D-1074-45C9-BAE0-9E08B3187D1F}" destId="{DA46F2F0-34E4-4EC2-8AAF-3368AC1733C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B04555-C276-4910-875B-BDB4814BA78B}" type="doc">
      <dgm:prSet loTypeId="urn:microsoft.com/office/officeart/2005/8/layout/arrow2" loCatId="process" qsTypeId="urn:microsoft.com/office/officeart/2005/8/quickstyle/simple1" qsCatId="simple" csTypeId="urn:microsoft.com/office/officeart/2005/8/colors/accent1_2" csCatId="accent1" phldr="1"/>
      <dgm:spPr/>
    </dgm:pt>
    <dgm:pt modelId="{36AE169B-2501-408A-9D4E-4AD5043EF9D6}">
      <dgm:prSet phldrT="[Texto]"/>
      <dgm:spPr/>
      <dgm:t>
        <a:bodyPr/>
        <a:lstStyle/>
        <a:p>
          <a:r>
            <a:rPr lang="es-EC" dirty="0">
              <a:hlinkClick xmlns:r="http://schemas.openxmlformats.org/officeDocument/2006/relationships" r:id="rId1" action="ppaction://hlinksldjump"/>
            </a:rPr>
            <a:t>Identificación</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AB51D96-0E47-4FB7-80CC-35D1819BD7A9}" type="parTrans" cxnId="{5B6306EF-A826-45C5-901C-1A7C0C607335}">
      <dgm:prSet/>
      <dgm:spPr/>
      <dgm:t>
        <a:bodyPr/>
        <a:lstStyle/>
        <a:p>
          <a:endParaRPr lang="es-EC"/>
        </a:p>
      </dgm:t>
    </dgm:pt>
    <dgm:pt modelId="{80BA960C-12AC-4514-A58E-14ED217F8ED2}" type="sibTrans" cxnId="{5B6306EF-A826-45C5-901C-1A7C0C607335}">
      <dgm:prSet/>
      <dgm:spPr/>
      <dgm:t>
        <a:bodyPr/>
        <a:lstStyle/>
        <a:p>
          <a:endParaRPr lang="es-EC"/>
        </a:p>
      </dgm:t>
    </dgm:pt>
    <dgm:pt modelId="{70C8FACD-BDF4-4868-9EFA-77269CF6BFA3}">
      <dgm:prSet phldrT="[Texto]"/>
      <dgm:spPr/>
      <dgm:t>
        <a:bodyPr/>
        <a:lstStyle/>
        <a:p>
          <a:r>
            <a:rPr lang="es-EC" dirty="0">
              <a:hlinkClick xmlns:r="http://schemas.openxmlformats.org/officeDocument/2006/relationships" r:id="rId2" action="ppaction://hlinksldjump"/>
            </a:rPr>
            <a:t>Conservación</a:t>
          </a:r>
          <a:endParaRPr lang="es-EC" dirty="0"/>
        </a:p>
      </dgm:t>
    </dgm:pt>
    <dgm:pt modelId="{8C4A422E-78D2-4D48-82AA-F7F640662A18}" type="parTrans" cxnId="{A1F604D6-A2BC-44C7-BFA8-49EB2F4933BD}">
      <dgm:prSet/>
      <dgm:spPr/>
      <dgm:t>
        <a:bodyPr/>
        <a:lstStyle/>
        <a:p>
          <a:endParaRPr lang="es-EC"/>
        </a:p>
      </dgm:t>
    </dgm:pt>
    <dgm:pt modelId="{59129968-FC15-4BEF-8737-A619E198EA9D}" type="sibTrans" cxnId="{A1F604D6-A2BC-44C7-BFA8-49EB2F4933BD}">
      <dgm:prSet/>
      <dgm:spPr/>
      <dgm:t>
        <a:bodyPr/>
        <a:lstStyle/>
        <a:p>
          <a:endParaRPr lang="es-EC"/>
        </a:p>
      </dgm:t>
    </dgm:pt>
    <dgm:pt modelId="{D884AE62-3176-4757-9E24-AA196A8F949C}">
      <dgm:prSet phldrT="[Texto]"/>
      <dgm:spPr/>
      <dgm:t>
        <a:bodyPr/>
        <a:lstStyle/>
        <a:p>
          <a:r>
            <a:rPr lang="es-EC" dirty="0">
              <a:hlinkClick xmlns:r="http://schemas.openxmlformats.org/officeDocument/2006/relationships" r:id="rId3" action="ppaction://hlinksldjump"/>
            </a:rPr>
            <a:t>Análisis</a:t>
          </a:r>
          <a:endParaRPr lang="es-EC"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CB8027F-1D5F-4818-BFEE-B29162CD871C}" type="parTrans" cxnId="{36D56281-F3EF-46CF-815C-F9EA57FA890A}">
      <dgm:prSet/>
      <dgm:spPr/>
      <dgm:t>
        <a:bodyPr/>
        <a:lstStyle/>
        <a:p>
          <a:endParaRPr lang="es-EC"/>
        </a:p>
      </dgm:t>
    </dgm:pt>
    <dgm:pt modelId="{225FC346-1D18-45AD-92C2-329CFD362AE9}" type="sibTrans" cxnId="{36D56281-F3EF-46CF-815C-F9EA57FA890A}">
      <dgm:prSet/>
      <dgm:spPr/>
      <dgm:t>
        <a:bodyPr/>
        <a:lstStyle/>
        <a:p>
          <a:endParaRPr lang="es-EC"/>
        </a:p>
      </dgm:t>
    </dgm:pt>
    <dgm:pt modelId="{F4CEBA00-2E26-4FF6-97A9-04E820B62ED9}">
      <dgm:prSet phldrT="[Texto]"/>
      <dgm:spPr/>
      <dgm:t>
        <a:bodyPr/>
        <a:lstStyle/>
        <a:p>
          <a:r>
            <a:rPr lang="es-EC" dirty="0">
              <a:hlinkClick xmlns:r="http://schemas.openxmlformats.org/officeDocument/2006/relationships" r:id="rId4" action="ppaction://hlinksldjump"/>
            </a:rPr>
            <a:t>Presentación</a:t>
          </a:r>
          <a:endParaRPr lang="es-EC"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8B2F371-3F59-4F95-9967-A9C9BE02A54E}" type="parTrans" cxnId="{AD64F4A2-C95A-4E0B-A11B-E6E60CCFA686}">
      <dgm:prSet/>
      <dgm:spPr/>
      <dgm:t>
        <a:bodyPr/>
        <a:lstStyle/>
        <a:p>
          <a:endParaRPr lang="es-EC"/>
        </a:p>
      </dgm:t>
    </dgm:pt>
    <dgm:pt modelId="{8C0ABA61-0388-4A69-BFDF-7FAEBAB68843}" type="sibTrans" cxnId="{AD64F4A2-C95A-4E0B-A11B-E6E60CCFA686}">
      <dgm:prSet/>
      <dgm:spPr/>
      <dgm:t>
        <a:bodyPr/>
        <a:lstStyle/>
        <a:p>
          <a:endParaRPr lang="es-EC"/>
        </a:p>
      </dgm:t>
    </dgm:pt>
    <dgm:pt modelId="{6EAD9658-D54D-411F-8618-9D4B9429BE62}" type="pres">
      <dgm:prSet presAssocID="{C2B04555-C276-4910-875B-BDB4814BA78B}" presName="arrowDiagram" presStyleCnt="0">
        <dgm:presLayoutVars>
          <dgm:chMax val="5"/>
          <dgm:dir/>
          <dgm:resizeHandles val="exact"/>
        </dgm:presLayoutVars>
      </dgm:prSet>
      <dgm:spPr/>
    </dgm:pt>
    <dgm:pt modelId="{C74FB23A-DAF6-45B7-B9F4-A3ABF8FDCA35}" type="pres">
      <dgm:prSet presAssocID="{C2B04555-C276-4910-875B-BDB4814BA78B}" presName="arrow" presStyleLbl="bgShp" presStyleIdx="0" presStyleCnt="1"/>
      <dgm:spPr/>
    </dgm:pt>
    <dgm:pt modelId="{E7A424FB-1B7C-47DD-99A3-E37E1A5A6FF1}" type="pres">
      <dgm:prSet presAssocID="{C2B04555-C276-4910-875B-BDB4814BA78B}" presName="arrowDiagram4" presStyleCnt="0"/>
      <dgm:spPr/>
    </dgm:pt>
    <dgm:pt modelId="{2CC236B1-1681-403B-8656-60F800BFF85E}" type="pres">
      <dgm:prSet presAssocID="{36AE169B-2501-408A-9D4E-4AD5043EF9D6}" presName="bullet4a" presStyleLbl="node1" presStyleIdx="0" presStyleCnt="4"/>
      <dgm:spPr/>
    </dgm:pt>
    <dgm:pt modelId="{24D8AB02-E8E8-4D8C-8B8F-C7A80336068D}" type="pres">
      <dgm:prSet presAssocID="{36AE169B-2501-408A-9D4E-4AD5043EF9D6}" presName="textBox4a" presStyleLbl="revTx" presStyleIdx="0" presStyleCnt="4">
        <dgm:presLayoutVars>
          <dgm:bulletEnabled val="1"/>
        </dgm:presLayoutVars>
      </dgm:prSet>
      <dgm:spPr/>
      <dgm:t>
        <a:bodyPr/>
        <a:lstStyle/>
        <a:p>
          <a:endParaRPr lang="es-EC"/>
        </a:p>
      </dgm:t>
    </dgm:pt>
    <dgm:pt modelId="{54AA7F9E-8956-4CB9-9637-BAD1A8947275}" type="pres">
      <dgm:prSet presAssocID="{70C8FACD-BDF4-4868-9EFA-77269CF6BFA3}" presName="bullet4b" presStyleLbl="node1" presStyleIdx="1" presStyleCnt="4"/>
      <dgm:spPr/>
    </dgm:pt>
    <dgm:pt modelId="{47FCE09E-79DC-4093-AB06-D5113352C274}" type="pres">
      <dgm:prSet presAssocID="{70C8FACD-BDF4-4868-9EFA-77269CF6BFA3}" presName="textBox4b" presStyleLbl="revTx" presStyleIdx="1" presStyleCnt="4">
        <dgm:presLayoutVars>
          <dgm:bulletEnabled val="1"/>
        </dgm:presLayoutVars>
      </dgm:prSet>
      <dgm:spPr/>
      <dgm:t>
        <a:bodyPr/>
        <a:lstStyle/>
        <a:p>
          <a:endParaRPr lang="es-EC"/>
        </a:p>
      </dgm:t>
    </dgm:pt>
    <dgm:pt modelId="{BE61B987-6539-4245-9EC7-16495CF75044}" type="pres">
      <dgm:prSet presAssocID="{D884AE62-3176-4757-9E24-AA196A8F949C}" presName="bullet4c" presStyleLbl="node1" presStyleIdx="2" presStyleCnt="4"/>
      <dgm:spPr/>
    </dgm:pt>
    <dgm:pt modelId="{E9FFDAA9-5353-41DE-BDBE-D686911B2FF6}" type="pres">
      <dgm:prSet presAssocID="{D884AE62-3176-4757-9E24-AA196A8F949C}" presName="textBox4c" presStyleLbl="revTx" presStyleIdx="2" presStyleCnt="4">
        <dgm:presLayoutVars>
          <dgm:bulletEnabled val="1"/>
        </dgm:presLayoutVars>
      </dgm:prSet>
      <dgm:spPr/>
      <dgm:t>
        <a:bodyPr/>
        <a:lstStyle/>
        <a:p>
          <a:endParaRPr lang="es-EC"/>
        </a:p>
      </dgm:t>
    </dgm:pt>
    <dgm:pt modelId="{1B1D17B2-7F7B-40EF-880E-5608247D99C4}" type="pres">
      <dgm:prSet presAssocID="{F4CEBA00-2E26-4FF6-97A9-04E820B62ED9}" presName="bullet4d" presStyleLbl="node1" presStyleIdx="3" presStyleCnt="4"/>
      <dgm:spPr/>
    </dgm:pt>
    <dgm:pt modelId="{9BF92BD5-B266-4C8D-A503-D2D78C33F355}" type="pres">
      <dgm:prSet presAssocID="{F4CEBA00-2E26-4FF6-97A9-04E820B62ED9}" presName="textBox4d" presStyleLbl="revTx" presStyleIdx="3" presStyleCnt="4">
        <dgm:presLayoutVars>
          <dgm:bulletEnabled val="1"/>
        </dgm:presLayoutVars>
      </dgm:prSet>
      <dgm:spPr/>
      <dgm:t>
        <a:bodyPr/>
        <a:lstStyle/>
        <a:p>
          <a:endParaRPr lang="es-EC"/>
        </a:p>
      </dgm:t>
    </dgm:pt>
  </dgm:ptLst>
  <dgm:cxnLst>
    <dgm:cxn modelId="{AD64F4A2-C95A-4E0B-A11B-E6E60CCFA686}" srcId="{C2B04555-C276-4910-875B-BDB4814BA78B}" destId="{F4CEBA00-2E26-4FF6-97A9-04E820B62ED9}" srcOrd="3" destOrd="0" parTransId="{48B2F371-3F59-4F95-9967-A9C9BE02A54E}" sibTransId="{8C0ABA61-0388-4A69-BFDF-7FAEBAB68843}"/>
    <dgm:cxn modelId="{67B20F42-C134-4818-B8C8-A264EF172A10}" type="presOf" srcId="{C2B04555-C276-4910-875B-BDB4814BA78B}" destId="{6EAD9658-D54D-411F-8618-9D4B9429BE62}" srcOrd="0" destOrd="0" presId="urn:microsoft.com/office/officeart/2005/8/layout/arrow2"/>
    <dgm:cxn modelId="{5B6306EF-A826-45C5-901C-1A7C0C607335}" srcId="{C2B04555-C276-4910-875B-BDB4814BA78B}" destId="{36AE169B-2501-408A-9D4E-4AD5043EF9D6}" srcOrd="0" destOrd="0" parTransId="{6AB51D96-0E47-4FB7-80CC-35D1819BD7A9}" sibTransId="{80BA960C-12AC-4514-A58E-14ED217F8ED2}"/>
    <dgm:cxn modelId="{36D56281-F3EF-46CF-815C-F9EA57FA890A}" srcId="{C2B04555-C276-4910-875B-BDB4814BA78B}" destId="{D884AE62-3176-4757-9E24-AA196A8F949C}" srcOrd="2" destOrd="0" parTransId="{5CB8027F-1D5F-4818-BFEE-B29162CD871C}" sibTransId="{225FC346-1D18-45AD-92C2-329CFD362AE9}"/>
    <dgm:cxn modelId="{F668AE3E-9E6C-4119-AC7A-ECB83DABEAA3}" type="presOf" srcId="{36AE169B-2501-408A-9D4E-4AD5043EF9D6}" destId="{24D8AB02-E8E8-4D8C-8B8F-C7A80336068D}" srcOrd="0" destOrd="0" presId="urn:microsoft.com/office/officeart/2005/8/layout/arrow2"/>
    <dgm:cxn modelId="{2CCA9FF9-456B-43C8-BC99-A86B61475A27}" type="presOf" srcId="{70C8FACD-BDF4-4868-9EFA-77269CF6BFA3}" destId="{47FCE09E-79DC-4093-AB06-D5113352C274}" srcOrd="0" destOrd="0" presId="urn:microsoft.com/office/officeart/2005/8/layout/arrow2"/>
    <dgm:cxn modelId="{A1F604D6-A2BC-44C7-BFA8-49EB2F4933BD}" srcId="{C2B04555-C276-4910-875B-BDB4814BA78B}" destId="{70C8FACD-BDF4-4868-9EFA-77269CF6BFA3}" srcOrd="1" destOrd="0" parTransId="{8C4A422E-78D2-4D48-82AA-F7F640662A18}" sibTransId="{59129968-FC15-4BEF-8737-A619E198EA9D}"/>
    <dgm:cxn modelId="{C3DB0A25-BFBD-4FC4-8DBA-CFF55B6A083F}" type="presOf" srcId="{D884AE62-3176-4757-9E24-AA196A8F949C}" destId="{E9FFDAA9-5353-41DE-BDBE-D686911B2FF6}" srcOrd="0" destOrd="0" presId="urn:microsoft.com/office/officeart/2005/8/layout/arrow2"/>
    <dgm:cxn modelId="{36EA489D-DBAA-4B0D-B9F0-1C7E52FD00AD}" type="presOf" srcId="{F4CEBA00-2E26-4FF6-97A9-04E820B62ED9}" destId="{9BF92BD5-B266-4C8D-A503-D2D78C33F355}" srcOrd="0" destOrd="0" presId="urn:microsoft.com/office/officeart/2005/8/layout/arrow2"/>
    <dgm:cxn modelId="{1354B5B4-31F6-40EE-967A-BCCC00F60242}" type="presParOf" srcId="{6EAD9658-D54D-411F-8618-9D4B9429BE62}" destId="{C74FB23A-DAF6-45B7-B9F4-A3ABF8FDCA35}" srcOrd="0" destOrd="0" presId="urn:microsoft.com/office/officeart/2005/8/layout/arrow2"/>
    <dgm:cxn modelId="{75E67684-7DCE-4373-9C87-BA9B268DE4DB}" type="presParOf" srcId="{6EAD9658-D54D-411F-8618-9D4B9429BE62}" destId="{E7A424FB-1B7C-47DD-99A3-E37E1A5A6FF1}" srcOrd="1" destOrd="0" presId="urn:microsoft.com/office/officeart/2005/8/layout/arrow2"/>
    <dgm:cxn modelId="{E48565C2-14E3-44A5-9A8A-E5EDA218D55F}" type="presParOf" srcId="{E7A424FB-1B7C-47DD-99A3-E37E1A5A6FF1}" destId="{2CC236B1-1681-403B-8656-60F800BFF85E}" srcOrd="0" destOrd="0" presId="urn:microsoft.com/office/officeart/2005/8/layout/arrow2"/>
    <dgm:cxn modelId="{519D8D0D-B38F-4AD2-B247-39426A6B99A7}" type="presParOf" srcId="{E7A424FB-1B7C-47DD-99A3-E37E1A5A6FF1}" destId="{24D8AB02-E8E8-4D8C-8B8F-C7A80336068D}" srcOrd="1" destOrd="0" presId="urn:microsoft.com/office/officeart/2005/8/layout/arrow2"/>
    <dgm:cxn modelId="{69AFBBB1-7F74-4339-9CA0-EC23CC503EAC}" type="presParOf" srcId="{E7A424FB-1B7C-47DD-99A3-E37E1A5A6FF1}" destId="{54AA7F9E-8956-4CB9-9637-BAD1A8947275}" srcOrd="2" destOrd="0" presId="urn:microsoft.com/office/officeart/2005/8/layout/arrow2"/>
    <dgm:cxn modelId="{10D3B57E-FB90-428E-856F-771A3B86D1E3}" type="presParOf" srcId="{E7A424FB-1B7C-47DD-99A3-E37E1A5A6FF1}" destId="{47FCE09E-79DC-4093-AB06-D5113352C274}" srcOrd="3" destOrd="0" presId="urn:microsoft.com/office/officeart/2005/8/layout/arrow2"/>
    <dgm:cxn modelId="{603EBFF0-8C29-454C-9F8B-DE73C8E48A73}" type="presParOf" srcId="{E7A424FB-1B7C-47DD-99A3-E37E1A5A6FF1}" destId="{BE61B987-6539-4245-9EC7-16495CF75044}" srcOrd="4" destOrd="0" presId="urn:microsoft.com/office/officeart/2005/8/layout/arrow2"/>
    <dgm:cxn modelId="{962E05E9-1808-49BD-8BA4-027A7E371623}" type="presParOf" srcId="{E7A424FB-1B7C-47DD-99A3-E37E1A5A6FF1}" destId="{E9FFDAA9-5353-41DE-BDBE-D686911B2FF6}" srcOrd="5" destOrd="0" presId="urn:microsoft.com/office/officeart/2005/8/layout/arrow2"/>
    <dgm:cxn modelId="{7697EA61-3EA3-423D-A0BF-27D17564277D}" type="presParOf" srcId="{E7A424FB-1B7C-47DD-99A3-E37E1A5A6FF1}" destId="{1B1D17B2-7F7B-40EF-880E-5608247D99C4}" srcOrd="6" destOrd="0" presId="urn:microsoft.com/office/officeart/2005/8/layout/arrow2"/>
    <dgm:cxn modelId="{32B23327-D42F-4EBC-A561-EBE6AB120D36}" type="presParOf" srcId="{E7A424FB-1B7C-47DD-99A3-E37E1A5A6FF1}" destId="{9BF92BD5-B266-4C8D-A503-D2D78C33F35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521DF-16C7-4C8F-91C2-088CEEB9221B}">
      <dsp:nvSpPr>
        <dsp:cNvPr id="0" name=""/>
        <dsp:cNvSpPr/>
      </dsp:nvSpPr>
      <dsp:spPr>
        <a:xfrm>
          <a:off x="2853632" y="142"/>
          <a:ext cx="2522335" cy="5324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kern="1200"/>
            <a:t>Objetivos de Control de la Norma PCI - DSS</a:t>
          </a:r>
        </a:p>
      </dsp:txBody>
      <dsp:txXfrm>
        <a:off x="2869226" y="15736"/>
        <a:ext cx="2491147" cy="501244"/>
      </dsp:txXfrm>
    </dsp:sp>
    <dsp:sp modelId="{9BED355A-41F9-4BD9-A028-706CBDD2C501}">
      <dsp:nvSpPr>
        <dsp:cNvPr id="0" name=""/>
        <dsp:cNvSpPr/>
      </dsp:nvSpPr>
      <dsp:spPr>
        <a:xfrm>
          <a:off x="3105865" y="532575"/>
          <a:ext cx="252233" cy="399324"/>
        </a:xfrm>
        <a:custGeom>
          <a:avLst/>
          <a:gdLst/>
          <a:ahLst/>
          <a:cxnLst/>
          <a:rect l="0" t="0" r="0" b="0"/>
          <a:pathLst>
            <a:path>
              <a:moveTo>
                <a:pt x="0" y="0"/>
              </a:moveTo>
              <a:lnTo>
                <a:pt x="0" y="399324"/>
              </a:lnTo>
              <a:lnTo>
                <a:pt x="252233" y="39932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1E364-F5C5-44F0-BC17-0A7F2C85D0F3}">
      <dsp:nvSpPr>
        <dsp:cNvPr id="0" name=""/>
        <dsp:cNvSpPr/>
      </dsp:nvSpPr>
      <dsp:spPr>
        <a:xfrm>
          <a:off x="3358099" y="665683"/>
          <a:ext cx="1843579" cy="53243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EC" sz="800" kern="1200"/>
            <a:t>Seguridad en la Red</a:t>
          </a:r>
        </a:p>
      </dsp:txBody>
      <dsp:txXfrm>
        <a:off x="3373693" y="681277"/>
        <a:ext cx="1812391" cy="501244"/>
      </dsp:txXfrm>
    </dsp:sp>
    <dsp:sp modelId="{722AC289-F75E-4126-A94D-8A32D88D533A}">
      <dsp:nvSpPr>
        <dsp:cNvPr id="0" name=""/>
        <dsp:cNvSpPr/>
      </dsp:nvSpPr>
      <dsp:spPr>
        <a:xfrm>
          <a:off x="3105865" y="532575"/>
          <a:ext cx="252233" cy="1064865"/>
        </a:xfrm>
        <a:custGeom>
          <a:avLst/>
          <a:gdLst/>
          <a:ahLst/>
          <a:cxnLst/>
          <a:rect l="0" t="0" r="0" b="0"/>
          <a:pathLst>
            <a:path>
              <a:moveTo>
                <a:pt x="0" y="0"/>
              </a:moveTo>
              <a:lnTo>
                <a:pt x="0" y="1064865"/>
              </a:lnTo>
              <a:lnTo>
                <a:pt x="252233" y="106486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B7451B-A91B-4737-BC5B-35541CB37399}">
      <dsp:nvSpPr>
        <dsp:cNvPr id="0" name=""/>
        <dsp:cNvSpPr/>
      </dsp:nvSpPr>
      <dsp:spPr>
        <a:xfrm>
          <a:off x="3358099" y="1331224"/>
          <a:ext cx="1843579" cy="53243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EC" sz="800" kern="1200"/>
            <a:t>Encriptación de los datos de la Tarjeta</a:t>
          </a:r>
        </a:p>
      </dsp:txBody>
      <dsp:txXfrm>
        <a:off x="3373693" y="1346818"/>
        <a:ext cx="1812391" cy="501244"/>
      </dsp:txXfrm>
    </dsp:sp>
    <dsp:sp modelId="{6F79ACF9-8867-49B0-8D75-43D0B46577E3}">
      <dsp:nvSpPr>
        <dsp:cNvPr id="0" name=""/>
        <dsp:cNvSpPr/>
      </dsp:nvSpPr>
      <dsp:spPr>
        <a:xfrm>
          <a:off x="3105865" y="532575"/>
          <a:ext cx="252233" cy="1730406"/>
        </a:xfrm>
        <a:custGeom>
          <a:avLst/>
          <a:gdLst/>
          <a:ahLst/>
          <a:cxnLst/>
          <a:rect l="0" t="0" r="0" b="0"/>
          <a:pathLst>
            <a:path>
              <a:moveTo>
                <a:pt x="0" y="0"/>
              </a:moveTo>
              <a:lnTo>
                <a:pt x="0" y="1730406"/>
              </a:lnTo>
              <a:lnTo>
                <a:pt x="252233" y="173040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8866E-4601-4FE1-8E85-7D0AE9DFF213}">
      <dsp:nvSpPr>
        <dsp:cNvPr id="0" name=""/>
        <dsp:cNvSpPr/>
      </dsp:nvSpPr>
      <dsp:spPr>
        <a:xfrm>
          <a:off x="3358099" y="1996765"/>
          <a:ext cx="1843579" cy="53243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EC" sz="800" kern="1200"/>
            <a:t>Manejo de Vulnerabilidades</a:t>
          </a:r>
        </a:p>
      </dsp:txBody>
      <dsp:txXfrm>
        <a:off x="3373693" y="2012359"/>
        <a:ext cx="1812391" cy="501244"/>
      </dsp:txXfrm>
    </dsp:sp>
    <dsp:sp modelId="{3CD8228B-B26F-4A19-9CCB-3125388C787C}">
      <dsp:nvSpPr>
        <dsp:cNvPr id="0" name=""/>
        <dsp:cNvSpPr/>
      </dsp:nvSpPr>
      <dsp:spPr>
        <a:xfrm>
          <a:off x="3105865" y="532575"/>
          <a:ext cx="252233" cy="2395946"/>
        </a:xfrm>
        <a:custGeom>
          <a:avLst/>
          <a:gdLst/>
          <a:ahLst/>
          <a:cxnLst/>
          <a:rect l="0" t="0" r="0" b="0"/>
          <a:pathLst>
            <a:path>
              <a:moveTo>
                <a:pt x="0" y="0"/>
              </a:moveTo>
              <a:lnTo>
                <a:pt x="0" y="2395946"/>
              </a:lnTo>
              <a:lnTo>
                <a:pt x="252233" y="239594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B4ED2-9483-43C9-B41F-A7461A1FD97E}">
      <dsp:nvSpPr>
        <dsp:cNvPr id="0" name=""/>
        <dsp:cNvSpPr/>
      </dsp:nvSpPr>
      <dsp:spPr>
        <a:xfrm>
          <a:off x="3358099" y="2662305"/>
          <a:ext cx="1843579" cy="53243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EC" sz="800" kern="1200"/>
            <a:t>Control de los Accesos Físicos y Lógicos</a:t>
          </a:r>
        </a:p>
      </dsp:txBody>
      <dsp:txXfrm>
        <a:off x="3373693" y="2677899"/>
        <a:ext cx="1812391" cy="501244"/>
      </dsp:txXfrm>
    </dsp:sp>
    <dsp:sp modelId="{C3AF7BBA-9B26-4005-8896-9427D8CCD7A9}">
      <dsp:nvSpPr>
        <dsp:cNvPr id="0" name=""/>
        <dsp:cNvSpPr/>
      </dsp:nvSpPr>
      <dsp:spPr>
        <a:xfrm>
          <a:off x="3105865" y="532575"/>
          <a:ext cx="252233" cy="3061487"/>
        </a:xfrm>
        <a:custGeom>
          <a:avLst/>
          <a:gdLst/>
          <a:ahLst/>
          <a:cxnLst/>
          <a:rect l="0" t="0" r="0" b="0"/>
          <a:pathLst>
            <a:path>
              <a:moveTo>
                <a:pt x="0" y="0"/>
              </a:moveTo>
              <a:lnTo>
                <a:pt x="0" y="3061487"/>
              </a:lnTo>
              <a:lnTo>
                <a:pt x="252233" y="306148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50F119-1B87-411C-BE68-B93EF990932E}">
      <dsp:nvSpPr>
        <dsp:cNvPr id="0" name=""/>
        <dsp:cNvSpPr/>
      </dsp:nvSpPr>
      <dsp:spPr>
        <a:xfrm>
          <a:off x="3358099" y="3327846"/>
          <a:ext cx="1843579" cy="53243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EC" sz="800" kern="1200"/>
            <a:t>Testing y Monitoreo de las Seguridades</a:t>
          </a:r>
        </a:p>
      </dsp:txBody>
      <dsp:txXfrm>
        <a:off x="3373693" y="3343440"/>
        <a:ext cx="1812391" cy="501244"/>
      </dsp:txXfrm>
    </dsp:sp>
    <dsp:sp modelId="{D2E925D2-301E-40EE-BBED-34E7B0904D40}">
      <dsp:nvSpPr>
        <dsp:cNvPr id="0" name=""/>
        <dsp:cNvSpPr/>
      </dsp:nvSpPr>
      <dsp:spPr>
        <a:xfrm>
          <a:off x="3105865" y="532575"/>
          <a:ext cx="252233" cy="3727028"/>
        </a:xfrm>
        <a:custGeom>
          <a:avLst/>
          <a:gdLst/>
          <a:ahLst/>
          <a:cxnLst/>
          <a:rect l="0" t="0" r="0" b="0"/>
          <a:pathLst>
            <a:path>
              <a:moveTo>
                <a:pt x="0" y="0"/>
              </a:moveTo>
              <a:lnTo>
                <a:pt x="0" y="3727028"/>
              </a:lnTo>
              <a:lnTo>
                <a:pt x="252233" y="372702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252E78-F4C4-4BE7-9F61-AB64652B2EDA}">
      <dsp:nvSpPr>
        <dsp:cNvPr id="0" name=""/>
        <dsp:cNvSpPr/>
      </dsp:nvSpPr>
      <dsp:spPr>
        <a:xfrm>
          <a:off x="3358099" y="3993387"/>
          <a:ext cx="1843579" cy="53243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EC" sz="800" kern="1200"/>
            <a:t>Politicas de la Seguridad de la Información</a:t>
          </a:r>
        </a:p>
      </dsp:txBody>
      <dsp:txXfrm>
        <a:off x="3373693" y="4008981"/>
        <a:ext cx="1812391" cy="501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81B8A-4CE2-469C-A562-FDD616F44B8E}">
      <dsp:nvSpPr>
        <dsp:cNvPr id="0" name=""/>
        <dsp:cNvSpPr/>
      </dsp:nvSpPr>
      <dsp:spPr>
        <a:xfrm>
          <a:off x="3817" y="1408206"/>
          <a:ext cx="2222152" cy="888861"/>
        </a:xfrm>
        <a:prstGeom prst="chevron">
          <a:avLst/>
        </a:prstGeom>
        <a:solidFill>
          <a:schemeClr val="accent2">
            <a:hueOff val="0"/>
            <a:satOff val="0"/>
            <a:lumOff val="0"/>
            <a:alphaOff val="0"/>
          </a:schemeClr>
        </a:solidFill>
        <a:ln w="55000" cap="flat" cmpd="thickThin"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a:t>Identificación</a:t>
          </a:r>
        </a:p>
      </dsp:txBody>
      <dsp:txXfrm>
        <a:off x="448248" y="1408206"/>
        <a:ext cx="1333291" cy="888861"/>
      </dsp:txXfrm>
    </dsp:sp>
    <dsp:sp modelId="{F36A610A-D03D-4FC3-9CEA-88240FD27AD6}">
      <dsp:nvSpPr>
        <dsp:cNvPr id="0" name=""/>
        <dsp:cNvSpPr/>
      </dsp:nvSpPr>
      <dsp:spPr>
        <a:xfrm>
          <a:off x="2003754" y="1408206"/>
          <a:ext cx="2222152" cy="888861"/>
        </a:xfrm>
        <a:prstGeom prst="chevron">
          <a:avLst/>
        </a:prstGeom>
        <a:solidFill>
          <a:schemeClr val="accent3">
            <a:hueOff val="0"/>
            <a:satOff val="0"/>
            <a:lumOff val="0"/>
            <a:alphaOff val="0"/>
          </a:schemeClr>
        </a:solidFill>
        <a:ln w="55000" cap="flat" cmpd="thickThin"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a:t>Preservación</a:t>
          </a:r>
        </a:p>
      </dsp:txBody>
      <dsp:txXfrm>
        <a:off x="2448185" y="1408206"/>
        <a:ext cx="1333291" cy="888861"/>
      </dsp:txXfrm>
    </dsp:sp>
    <dsp:sp modelId="{8E090D29-1822-43D6-A9B6-8EC5F8E29EE2}">
      <dsp:nvSpPr>
        <dsp:cNvPr id="0" name=""/>
        <dsp:cNvSpPr/>
      </dsp:nvSpPr>
      <dsp:spPr>
        <a:xfrm>
          <a:off x="4003692" y="1408206"/>
          <a:ext cx="2222152" cy="888861"/>
        </a:xfrm>
        <a:prstGeom prst="chevron">
          <a:avLst/>
        </a:prstGeom>
        <a:solidFill>
          <a:schemeClr val="accent4">
            <a:hueOff val="0"/>
            <a:satOff val="0"/>
            <a:lumOff val="0"/>
            <a:alphaOff val="0"/>
          </a:schemeClr>
        </a:solidFill>
        <a:ln w="55000" cap="flat" cmpd="thickThin"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a:t>Anáisis</a:t>
          </a:r>
        </a:p>
      </dsp:txBody>
      <dsp:txXfrm>
        <a:off x="4448123" y="1408206"/>
        <a:ext cx="1333291" cy="888861"/>
      </dsp:txXfrm>
    </dsp:sp>
    <dsp:sp modelId="{DA46F2F0-34E4-4EC2-8AAF-3368AC1733C3}">
      <dsp:nvSpPr>
        <dsp:cNvPr id="0" name=""/>
        <dsp:cNvSpPr/>
      </dsp:nvSpPr>
      <dsp:spPr>
        <a:xfrm>
          <a:off x="6003629" y="1408206"/>
          <a:ext cx="2222152" cy="888861"/>
        </a:xfrm>
        <a:prstGeom prst="chevron">
          <a:avLst/>
        </a:prstGeom>
        <a:solidFill>
          <a:schemeClr val="accent5">
            <a:hueOff val="0"/>
            <a:satOff val="0"/>
            <a:lumOff val="0"/>
            <a:alphaOff val="0"/>
          </a:schemeClr>
        </a:solidFill>
        <a:ln w="55000" cap="flat" cmpd="thickThin"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a:t>Elaboración de informes y conclusiones</a:t>
          </a:r>
        </a:p>
      </dsp:txBody>
      <dsp:txXfrm>
        <a:off x="6448060" y="1408206"/>
        <a:ext cx="1333291" cy="888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FB23A-DAF6-45B7-B9F4-A3ABF8FDCA35}">
      <dsp:nvSpPr>
        <dsp:cNvPr id="0" name=""/>
        <dsp:cNvSpPr/>
      </dsp:nvSpPr>
      <dsp:spPr>
        <a:xfrm>
          <a:off x="226059" y="0"/>
          <a:ext cx="2875280" cy="17970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236B1-1681-403B-8656-60F800BFF85E}">
      <dsp:nvSpPr>
        <dsp:cNvPr id="0" name=""/>
        <dsp:cNvSpPr/>
      </dsp:nvSpPr>
      <dsp:spPr>
        <a:xfrm>
          <a:off x="509275" y="1336286"/>
          <a:ext cx="66131" cy="6613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8AB02-E8E8-4D8C-8B8F-C7A80336068D}">
      <dsp:nvSpPr>
        <dsp:cNvPr id="0" name=""/>
        <dsp:cNvSpPr/>
      </dsp:nvSpPr>
      <dsp:spPr>
        <a:xfrm>
          <a:off x="542340" y="1369352"/>
          <a:ext cx="491672" cy="427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42" tIns="0" rIns="0" bIns="0" numCol="1" spcCol="1270" anchor="t" anchorCtr="0">
          <a:noAutofit/>
        </a:bodyPr>
        <a:lstStyle/>
        <a:p>
          <a:pPr lvl="0" algn="l" defTabSz="222250">
            <a:lnSpc>
              <a:spcPct val="90000"/>
            </a:lnSpc>
            <a:spcBef>
              <a:spcPct val="0"/>
            </a:spcBef>
            <a:spcAft>
              <a:spcPct val="35000"/>
            </a:spcAft>
          </a:pPr>
          <a:r>
            <a:rPr lang="es-EC" sz="500" kern="1200" dirty="0">
              <a:hlinkClick xmlns:r="http://schemas.openxmlformats.org/officeDocument/2006/relationships" r:id="" action="ppaction://hlinksldjump"/>
            </a:rPr>
            <a:t>Identificación</a:t>
          </a:r>
          <a:endParaRPr lang="es-EC" sz="500" kern="1200" dirty="0"/>
        </a:p>
      </dsp:txBody>
      <dsp:txXfrm>
        <a:off x="542340" y="1369352"/>
        <a:ext cx="491672" cy="427697"/>
      </dsp:txXfrm>
    </dsp:sp>
    <dsp:sp modelId="{54AA7F9E-8956-4CB9-9637-BAD1A8947275}">
      <dsp:nvSpPr>
        <dsp:cNvPr id="0" name=""/>
        <dsp:cNvSpPr/>
      </dsp:nvSpPr>
      <dsp:spPr>
        <a:xfrm>
          <a:off x="976508" y="918292"/>
          <a:ext cx="115011" cy="11501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FCE09E-79DC-4093-AB06-D5113352C274}">
      <dsp:nvSpPr>
        <dsp:cNvPr id="0" name=""/>
        <dsp:cNvSpPr/>
      </dsp:nvSpPr>
      <dsp:spPr>
        <a:xfrm>
          <a:off x="1034013" y="975798"/>
          <a:ext cx="603808" cy="821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42" tIns="0" rIns="0" bIns="0" numCol="1" spcCol="1270" anchor="t" anchorCtr="0">
          <a:noAutofit/>
        </a:bodyPr>
        <a:lstStyle/>
        <a:p>
          <a:pPr lvl="0" algn="l" defTabSz="222250">
            <a:lnSpc>
              <a:spcPct val="90000"/>
            </a:lnSpc>
            <a:spcBef>
              <a:spcPct val="0"/>
            </a:spcBef>
            <a:spcAft>
              <a:spcPct val="35000"/>
            </a:spcAft>
          </a:pPr>
          <a:r>
            <a:rPr lang="es-EC" sz="500" kern="1200" dirty="0">
              <a:hlinkClick xmlns:r="http://schemas.openxmlformats.org/officeDocument/2006/relationships" r:id="" action="ppaction://hlinksldjump"/>
            </a:rPr>
            <a:t>Conservación</a:t>
          </a:r>
          <a:endParaRPr lang="es-EC" sz="500" kern="1200" dirty="0"/>
        </a:p>
      </dsp:txBody>
      <dsp:txXfrm>
        <a:off x="1034013" y="975798"/>
        <a:ext cx="603808" cy="821251"/>
      </dsp:txXfrm>
    </dsp:sp>
    <dsp:sp modelId="{BE61B987-6539-4245-9EC7-16495CF75044}">
      <dsp:nvSpPr>
        <dsp:cNvPr id="0" name=""/>
        <dsp:cNvSpPr/>
      </dsp:nvSpPr>
      <dsp:spPr>
        <a:xfrm>
          <a:off x="1573128" y="610278"/>
          <a:ext cx="152389" cy="15238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FDAA9-5353-41DE-BDBE-D686911B2FF6}">
      <dsp:nvSpPr>
        <dsp:cNvPr id="0" name=""/>
        <dsp:cNvSpPr/>
      </dsp:nvSpPr>
      <dsp:spPr>
        <a:xfrm>
          <a:off x="1649323" y="686473"/>
          <a:ext cx="603808" cy="111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8" tIns="0" rIns="0" bIns="0" numCol="1" spcCol="1270" anchor="t" anchorCtr="0">
          <a:noAutofit/>
        </a:bodyPr>
        <a:lstStyle/>
        <a:p>
          <a:pPr lvl="0" algn="l" defTabSz="222250">
            <a:lnSpc>
              <a:spcPct val="90000"/>
            </a:lnSpc>
            <a:spcBef>
              <a:spcPct val="0"/>
            </a:spcBef>
            <a:spcAft>
              <a:spcPct val="35000"/>
            </a:spcAft>
          </a:pPr>
          <a:r>
            <a:rPr lang="es-EC" sz="500" kern="1200" dirty="0">
              <a:hlinkClick xmlns:r="http://schemas.openxmlformats.org/officeDocument/2006/relationships" r:id="" action="ppaction://hlinksldjump"/>
            </a:rPr>
            <a:t>Análisis</a:t>
          </a:r>
          <a:endParaRPr lang="es-EC" sz="500" kern="1200" dirty="0"/>
        </a:p>
      </dsp:txBody>
      <dsp:txXfrm>
        <a:off x="1649323" y="686473"/>
        <a:ext cx="603808" cy="1110576"/>
      </dsp:txXfrm>
    </dsp:sp>
    <dsp:sp modelId="{1B1D17B2-7F7B-40EF-880E-5608247D99C4}">
      <dsp:nvSpPr>
        <dsp:cNvPr id="0" name=""/>
        <dsp:cNvSpPr/>
      </dsp:nvSpPr>
      <dsp:spPr>
        <a:xfrm>
          <a:off x="2222941" y="406492"/>
          <a:ext cx="204144" cy="20414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F92BD5-B266-4C8D-A503-D2D78C33F355}">
      <dsp:nvSpPr>
        <dsp:cNvPr id="0" name=""/>
        <dsp:cNvSpPr/>
      </dsp:nvSpPr>
      <dsp:spPr>
        <a:xfrm>
          <a:off x="2325014" y="508565"/>
          <a:ext cx="603808" cy="128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72" tIns="0" rIns="0" bIns="0" numCol="1" spcCol="1270" anchor="t" anchorCtr="0">
          <a:noAutofit/>
        </a:bodyPr>
        <a:lstStyle/>
        <a:p>
          <a:pPr lvl="0" algn="l" defTabSz="222250">
            <a:lnSpc>
              <a:spcPct val="90000"/>
            </a:lnSpc>
            <a:spcBef>
              <a:spcPct val="0"/>
            </a:spcBef>
            <a:spcAft>
              <a:spcPct val="35000"/>
            </a:spcAft>
          </a:pPr>
          <a:r>
            <a:rPr lang="es-EC" sz="500" kern="1200" dirty="0">
              <a:hlinkClick xmlns:r="http://schemas.openxmlformats.org/officeDocument/2006/relationships" r:id="" action="ppaction://hlinksldjump"/>
            </a:rPr>
            <a:t>Presentación</a:t>
          </a:r>
          <a:endParaRPr lang="es-EC" sz="500" kern="1200" dirty="0"/>
        </a:p>
      </dsp:txBody>
      <dsp:txXfrm>
        <a:off x="2325014" y="508565"/>
        <a:ext cx="603808" cy="12884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441AD-850C-4643-81E9-E83EE9F08226}" type="datetimeFigureOut">
              <a:rPr lang="es-EC" smtClean="0"/>
              <a:t>28/05/2014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AAE97-3AF0-482B-B78E-476F206A6654}" type="slidenum">
              <a:rPr lang="es-EC" smtClean="0"/>
              <a:t>‹Nº›</a:t>
            </a:fld>
            <a:endParaRPr lang="es-EC"/>
          </a:p>
        </p:txBody>
      </p:sp>
    </p:spTree>
    <p:extLst>
      <p:ext uri="{BB962C8B-B14F-4D97-AF65-F5344CB8AC3E}">
        <p14:creationId xmlns:p14="http://schemas.microsoft.com/office/powerpoint/2010/main" val="2503789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93AAE97-3AF0-482B-B78E-476F206A6654}" type="slidenum">
              <a:rPr lang="es-EC" smtClean="0"/>
              <a:t>3</a:t>
            </a:fld>
            <a:endParaRPr lang="es-EC"/>
          </a:p>
        </p:txBody>
      </p:sp>
    </p:spTree>
    <p:extLst>
      <p:ext uri="{BB962C8B-B14F-4D97-AF65-F5344CB8AC3E}">
        <p14:creationId xmlns:p14="http://schemas.microsoft.com/office/powerpoint/2010/main" val="58410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informática forense se habla ya no sólo de recuperación de información sino de  descubrimiento de información dado que no hubo necesariamente una falla del dispositivo ni un error humano sino una actividad encubierta para borrar, adulterar,  ocultar o capturar información para acciones delictivas fraudulentas. Es por lo tanto esperable que el mismo hecho  pase por desapercibido.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De tal manera previamente definiendo que es el análisis forense el cual se encarga  de analizar sistemas informáticos en busca de evidencias mediante la aplicación de técnicas y herramientas de hardware y software para determinar datos potenciales o relevantes dentro de una exploración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14</a:t>
            </a:fld>
            <a:endParaRPr lang="en-US"/>
          </a:p>
        </p:txBody>
      </p:sp>
    </p:spTree>
    <p:extLst>
      <p:ext uri="{BB962C8B-B14F-4D97-AF65-F5344CB8AC3E}">
        <p14:creationId xmlns:p14="http://schemas.microsoft.com/office/powerpoint/2010/main" val="370012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smtClean="0">
                <a:solidFill>
                  <a:schemeClr val="tx1"/>
                </a:solidFill>
                <a:effectLst/>
                <a:latin typeface="+mn-lt"/>
                <a:ea typeface="+mn-ea"/>
                <a:cs typeface="+mn-cs"/>
              </a:rPr>
              <a:t>Un proceso forense informático sigue una metodología particular y específica, que generalmente se divide en 4 fases.</a:t>
            </a:r>
          </a:p>
          <a:p>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15</a:t>
            </a:fld>
            <a:endParaRPr lang="en-US"/>
          </a:p>
        </p:txBody>
      </p:sp>
    </p:spTree>
    <p:extLst>
      <p:ext uri="{BB962C8B-B14F-4D97-AF65-F5344CB8AC3E}">
        <p14:creationId xmlns:p14="http://schemas.microsoft.com/office/powerpoint/2010/main" val="30905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Evidencia digital(reunión</a:t>
            </a:r>
            <a:r>
              <a:rPr lang="es-ES" baseline="0" dirty="0" smtClean="0"/>
              <a:t> de pruebas)</a:t>
            </a:r>
          </a:p>
          <a:p>
            <a:r>
              <a:rPr lang="es-ES" baseline="0" dirty="0" err="1" smtClean="0"/>
              <a:t>Analisis</a:t>
            </a:r>
            <a:r>
              <a:rPr lang="es-ES" baseline="0" dirty="0" smtClean="0"/>
              <a:t> de pruebas: a</a:t>
            </a:r>
            <a:r>
              <a:rPr lang="es-EC" sz="1200" kern="1200" dirty="0" err="1" smtClean="0">
                <a:solidFill>
                  <a:schemeClr val="tx1"/>
                </a:solidFill>
                <a:effectLst/>
                <a:latin typeface="+mn-lt"/>
                <a:ea typeface="+mn-ea"/>
                <a:cs typeface="+mn-cs"/>
              </a:rPr>
              <a:t>nálisis</a:t>
            </a:r>
            <a:r>
              <a:rPr lang="es-EC" sz="1200" kern="1200" dirty="0" smtClean="0">
                <a:solidFill>
                  <a:schemeClr val="tx1"/>
                </a:solidFill>
                <a:effectLst/>
                <a:latin typeface="+mn-lt"/>
                <a:ea typeface="+mn-ea"/>
                <a:cs typeface="+mn-cs"/>
              </a:rPr>
              <a:t> de Malware (por ejemplo, </a:t>
            </a:r>
            <a:r>
              <a:rPr lang="es-EC" sz="1200" kern="1200" dirty="0" err="1" smtClean="0">
                <a:solidFill>
                  <a:schemeClr val="tx1"/>
                </a:solidFill>
                <a:effectLst/>
                <a:latin typeface="+mn-lt"/>
                <a:ea typeface="+mn-ea"/>
                <a:cs typeface="+mn-cs"/>
              </a:rPr>
              <a:t>rootkits</a:t>
            </a:r>
            <a:r>
              <a:rPr lang="es-EC" sz="1200" kern="1200" dirty="0" smtClean="0">
                <a:solidFill>
                  <a:schemeClr val="tx1"/>
                </a:solidFill>
                <a:effectLst/>
                <a:latin typeface="+mn-lt"/>
                <a:ea typeface="+mn-ea"/>
                <a:cs typeface="+mn-cs"/>
              </a:rPr>
              <a:t>, troyanos, spyware, etc.)</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Malware: software que tiene como objetivo infiltrarse o dañar una computadora o Sistema de información sin el consentimiento de su propietario.</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16</a:t>
            </a:fld>
            <a:endParaRPr lang="en-US"/>
          </a:p>
        </p:txBody>
      </p:sp>
    </p:spTree>
    <p:extLst>
      <p:ext uri="{BB962C8B-B14F-4D97-AF65-F5344CB8AC3E}">
        <p14:creationId xmlns:p14="http://schemas.microsoft.com/office/powerpoint/2010/main" val="180664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smtClean="0">
                <a:solidFill>
                  <a:schemeClr val="tx1"/>
                </a:solidFill>
                <a:effectLst/>
                <a:latin typeface="+mn-lt"/>
                <a:ea typeface="+mn-ea"/>
                <a:cs typeface="+mn-cs"/>
              </a:rPr>
              <a:t>Registros de los cortafuegos, Aplicación de Firewalls</a:t>
            </a:r>
          </a:p>
          <a:p>
            <a:r>
              <a:rPr lang="es-EC" sz="1200" kern="1200" dirty="0" smtClean="0">
                <a:solidFill>
                  <a:schemeClr val="tx1"/>
                </a:solidFill>
                <a:effectLst/>
                <a:latin typeface="+mn-lt"/>
                <a:ea typeface="+mn-ea"/>
                <a:cs typeface="+mn-cs"/>
              </a:rPr>
              <a:t>Los protocolos de transferencia de hipertexto HTTP </a:t>
            </a:r>
          </a:p>
          <a:p>
            <a:r>
              <a:rPr lang="es-EC" sz="1200" kern="1200" dirty="0" smtClean="0">
                <a:solidFill>
                  <a:schemeClr val="tx1"/>
                </a:solidFill>
                <a:effectLst/>
                <a:latin typeface="+mn-lt"/>
                <a:ea typeface="+mn-ea"/>
                <a:cs typeface="+mn-cs"/>
              </a:rPr>
              <a:t>En el protocolo de transferencias de archivos FTP</a:t>
            </a:r>
          </a:p>
          <a:p>
            <a:r>
              <a:rPr lang="es-EC" sz="1200" kern="1200" dirty="0" smtClean="0">
                <a:solidFill>
                  <a:schemeClr val="tx1"/>
                </a:solidFill>
                <a:effectLst/>
                <a:latin typeface="+mn-lt"/>
                <a:ea typeface="+mn-ea"/>
                <a:cs typeface="+mn-cs"/>
              </a:rPr>
              <a:t>En los protocolos de los correos electrónicos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Y es debido básicamente al espacio temporal de la información de la red. Cuando un ordenador está apagado, los datos de su disco duro permanecen intactos y estáticos (pueden darse excepciones como con los discos SSD). Pero en una red todo está en constante movimiento. SSD: abreviatura de unidad de estado  sólido a nivel de disco duro</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17</a:t>
            </a:fld>
            <a:endParaRPr lang="en-US"/>
          </a:p>
        </p:txBody>
      </p:sp>
    </p:spTree>
    <p:extLst>
      <p:ext uri="{BB962C8B-B14F-4D97-AF65-F5344CB8AC3E}">
        <p14:creationId xmlns:p14="http://schemas.microsoft.com/office/powerpoint/2010/main" val="50743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r>
              <a:rPr lang="es-EC" sz="1200" b="0" i="0" kern="1200" dirty="0" smtClean="0">
                <a:solidFill>
                  <a:schemeClr val="tx1"/>
                </a:solidFill>
                <a:effectLst/>
                <a:latin typeface="+mn-lt"/>
                <a:ea typeface="+mn-ea"/>
                <a:cs typeface="+mn-cs"/>
              </a:rPr>
              <a:t>Probar</a:t>
            </a:r>
          </a:p>
          <a:p>
            <a:pPr fontAlgn="base"/>
            <a:r>
              <a:rPr lang="es-EC" sz="1200" b="0" i="0" kern="1200" dirty="0" smtClean="0">
                <a:solidFill>
                  <a:schemeClr val="tx1"/>
                </a:solidFill>
                <a:effectLst/>
                <a:latin typeface="+mn-lt"/>
                <a:ea typeface="+mn-ea"/>
                <a:cs typeface="+mn-cs"/>
              </a:rPr>
              <a:t>El análisis de vulnerabilidades se debe realizar cada cierto tiempo definido</a:t>
            </a:r>
            <a:r>
              <a:rPr lang="es-EC" sz="1200" b="0" i="0" kern="1200" baseline="0" dirty="0" smtClean="0">
                <a:solidFill>
                  <a:schemeClr val="tx1"/>
                </a:solidFill>
                <a:effectLst/>
                <a:latin typeface="+mn-lt"/>
                <a:ea typeface="+mn-ea"/>
                <a:cs typeface="+mn-cs"/>
              </a:rPr>
              <a:t> por la institución</a:t>
            </a:r>
            <a:r>
              <a:rPr lang="es-EC" sz="1200" b="0" i="0" kern="1200" dirty="0" smtClean="0">
                <a:solidFill>
                  <a:schemeClr val="tx1"/>
                </a:solidFill>
                <a:effectLst/>
                <a:latin typeface="+mn-lt"/>
                <a:ea typeface="+mn-ea"/>
                <a:cs typeface="+mn-cs"/>
              </a:rPr>
              <a:t>.</a:t>
            </a:r>
          </a:p>
          <a:p>
            <a:pPr fontAlgn="base"/>
            <a:r>
              <a:rPr lang="es-EC" sz="1200" b="0" i="0" kern="1200" dirty="0" smtClean="0">
                <a:solidFill>
                  <a:schemeClr val="tx1"/>
                </a:solidFill>
                <a:effectLst/>
                <a:latin typeface="+mn-lt"/>
                <a:ea typeface="+mn-ea"/>
                <a:cs typeface="+mn-cs"/>
              </a:rPr>
              <a:t>3. Las pruebas hacia servicios </a:t>
            </a:r>
            <a:r>
              <a:rPr lang="es-EC" sz="1200" b="0" i="1" kern="1200" dirty="0" smtClean="0">
                <a:solidFill>
                  <a:schemeClr val="tx1"/>
                </a:solidFill>
                <a:effectLst/>
                <a:latin typeface="+mn-lt"/>
                <a:ea typeface="+mn-ea"/>
                <a:cs typeface="+mn-cs"/>
              </a:rPr>
              <a:t>internos</a:t>
            </a:r>
            <a:r>
              <a:rPr lang="es-EC" sz="1200" b="0" i="0" kern="1200" dirty="0" smtClean="0">
                <a:solidFill>
                  <a:schemeClr val="tx1"/>
                </a:solidFill>
                <a:effectLst/>
                <a:latin typeface="+mn-lt"/>
                <a:ea typeface="+mn-ea"/>
                <a:cs typeface="+mn-cs"/>
              </a:rPr>
              <a:t> (servidores, clientes, bases de datos, intranets, voz y video), las puede efectuar personal de la empresa, siempre y cuando tenga experiencia amplia en </a:t>
            </a:r>
            <a:r>
              <a:rPr lang="es-EC" sz="1200" b="0" i="0" kern="1200" dirty="0" err="1" smtClean="0">
                <a:solidFill>
                  <a:schemeClr val="tx1"/>
                </a:solidFill>
                <a:effectLst/>
                <a:latin typeface="+mn-lt"/>
                <a:ea typeface="+mn-ea"/>
                <a:cs typeface="+mn-cs"/>
              </a:rPr>
              <a:t>pentesting</a:t>
            </a:r>
            <a:r>
              <a:rPr lang="es-EC" sz="1200" b="0" i="0" kern="1200" dirty="0" smtClean="0">
                <a:solidFill>
                  <a:schemeClr val="tx1"/>
                </a:solidFill>
                <a:effectLst/>
                <a:latin typeface="+mn-lt"/>
                <a:ea typeface="+mn-ea"/>
                <a:cs typeface="+mn-cs"/>
              </a:rPr>
              <a:t> y su puesto sea </a:t>
            </a:r>
            <a:r>
              <a:rPr lang="es-EC" sz="1200" b="0" i="1" kern="1200" dirty="0" smtClean="0">
                <a:solidFill>
                  <a:schemeClr val="tx1"/>
                </a:solidFill>
                <a:effectLst/>
                <a:latin typeface="+mn-lt"/>
                <a:ea typeface="+mn-ea"/>
                <a:cs typeface="+mn-cs"/>
              </a:rPr>
              <a:t>independiente</a:t>
            </a:r>
            <a:r>
              <a:rPr lang="es-EC" sz="1200" b="0" i="0" kern="1200" dirty="0" smtClean="0">
                <a:solidFill>
                  <a:schemeClr val="tx1"/>
                </a:solidFill>
                <a:effectLst/>
                <a:latin typeface="+mn-lt"/>
                <a:ea typeface="+mn-ea"/>
                <a:cs typeface="+mn-cs"/>
              </a:rPr>
              <a:t> de los sistemas a revisar (es decir, el </a:t>
            </a:r>
            <a:r>
              <a:rPr lang="es-EC" sz="1200" b="0" i="0" kern="1200" dirty="0" err="1" smtClean="0">
                <a:solidFill>
                  <a:schemeClr val="tx1"/>
                </a:solidFill>
                <a:effectLst/>
                <a:latin typeface="+mn-lt"/>
                <a:ea typeface="+mn-ea"/>
                <a:cs typeface="+mn-cs"/>
              </a:rPr>
              <a:t>pentesting</a:t>
            </a:r>
            <a:r>
              <a:rPr lang="es-EC" sz="1200" b="0" i="0" kern="1200" dirty="0" smtClean="0">
                <a:solidFill>
                  <a:schemeClr val="tx1"/>
                </a:solidFill>
                <a:effectLst/>
                <a:latin typeface="+mn-lt"/>
                <a:ea typeface="+mn-ea"/>
                <a:cs typeface="+mn-cs"/>
              </a:rPr>
              <a:t> no lo puede efectuar el mismo administrador del sistema a revisar).</a:t>
            </a:r>
          </a:p>
          <a:p>
            <a:pPr fontAlgn="base"/>
            <a:r>
              <a:rPr lang="es-EC" sz="1200" b="0" i="0" kern="1200" dirty="0" smtClean="0">
                <a:solidFill>
                  <a:schemeClr val="tx1"/>
                </a:solidFill>
                <a:effectLst/>
                <a:latin typeface="+mn-lt"/>
                <a:ea typeface="+mn-ea"/>
                <a:cs typeface="+mn-cs"/>
              </a:rPr>
              <a:t>4. Las pruebas externas (aplicaciones web, redes inalámbricas, firewalls, </a:t>
            </a:r>
            <a:r>
              <a:rPr lang="es-EC" sz="1200" b="0" i="0" kern="1200" dirty="0" err="1" smtClean="0">
                <a:solidFill>
                  <a:schemeClr val="tx1"/>
                </a:solidFill>
                <a:effectLst/>
                <a:latin typeface="+mn-lt"/>
                <a:ea typeface="+mn-ea"/>
                <a:cs typeface="+mn-cs"/>
              </a:rPr>
              <a:t>voip</a:t>
            </a:r>
            <a:r>
              <a:rPr lang="es-EC" sz="1200" b="0" i="0" kern="1200" dirty="0" smtClean="0">
                <a:solidFill>
                  <a:schemeClr val="tx1"/>
                </a:solidFill>
                <a:effectLst/>
                <a:latin typeface="+mn-lt"/>
                <a:ea typeface="+mn-ea"/>
                <a:cs typeface="+mn-cs"/>
              </a:rPr>
              <a:t>, </a:t>
            </a:r>
            <a:r>
              <a:rPr lang="es-EC" sz="1200" b="0" i="0" kern="1200" dirty="0" err="1" smtClean="0">
                <a:solidFill>
                  <a:schemeClr val="tx1"/>
                </a:solidFill>
                <a:effectLst/>
                <a:latin typeface="+mn-lt"/>
                <a:ea typeface="+mn-ea"/>
                <a:cs typeface="+mn-cs"/>
              </a:rPr>
              <a:t>vpn</a:t>
            </a:r>
            <a:r>
              <a:rPr lang="es-EC" sz="1200" b="0" i="0" kern="1200" dirty="0" smtClean="0">
                <a:solidFill>
                  <a:schemeClr val="tx1"/>
                </a:solidFill>
                <a:effectLst/>
                <a:latin typeface="+mn-lt"/>
                <a:ea typeface="+mn-ea"/>
                <a:cs typeface="+mn-cs"/>
              </a:rPr>
              <a:t>, </a:t>
            </a:r>
            <a:r>
              <a:rPr lang="es-EC" sz="1200" b="0" i="0" kern="1200" dirty="0" err="1" smtClean="0">
                <a:solidFill>
                  <a:schemeClr val="tx1"/>
                </a:solidFill>
                <a:effectLst/>
                <a:latin typeface="+mn-lt"/>
                <a:ea typeface="+mn-ea"/>
                <a:cs typeface="+mn-cs"/>
              </a:rPr>
              <a:t>ruteadores</a:t>
            </a:r>
            <a:r>
              <a:rPr lang="es-EC" sz="1200" b="0" i="0" kern="1200" dirty="0" smtClean="0">
                <a:solidFill>
                  <a:schemeClr val="tx1"/>
                </a:solidFill>
                <a:effectLst/>
                <a:latin typeface="+mn-lt"/>
                <a:ea typeface="+mn-ea"/>
                <a:cs typeface="+mn-cs"/>
              </a:rPr>
              <a:t> y cualquier otro servicio que esté expuesto en </a:t>
            </a:r>
            <a:r>
              <a:rPr lang="es-EC" sz="1200" b="0" i="0" kern="1200" dirty="0" err="1" smtClean="0">
                <a:solidFill>
                  <a:schemeClr val="tx1"/>
                </a:solidFill>
                <a:effectLst/>
                <a:latin typeface="+mn-lt"/>
                <a:ea typeface="+mn-ea"/>
                <a:cs typeface="+mn-cs"/>
              </a:rPr>
              <a:t>IPs</a:t>
            </a:r>
            <a:r>
              <a:rPr lang="es-EC" sz="1200" b="0" i="0" kern="1200" dirty="0" smtClean="0">
                <a:solidFill>
                  <a:schemeClr val="tx1"/>
                </a:solidFill>
                <a:effectLst/>
                <a:latin typeface="+mn-lt"/>
                <a:ea typeface="+mn-ea"/>
                <a:cs typeface="+mn-cs"/>
              </a:rPr>
              <a:t> públicas hacia Internet), las debe realizar </a:t>
            </a:r>
            <a:r>
              <a:rPr lang="es-EC" sz="1200" b="0" i="0" kern="1200" dirty="0" err="1" smtClean="0">
                <a:solidFill>
                  <a:schemeClr val="tx1"/>
                </a:solidFill>
                <a:effectLst/>
                <a:latin typeface="+mn-lt"/>
                <a:ea typeface="+mn-ea"/>
                <a:cs typeface="+mn-cs"/>
              </a:rPr>
              <a:t>un</a:t>
            </a:r>
            <a:r>
              <a:rPr lang="es-EC" sz="1200" b="0" i="1" kern="1200" dirty="0" err="1" smtClean="0">
                <a:solidFill>
                  <a:schemeClr val="tx1"/>
                </a:solidFill>
                <a:effectLst/>
                <a:latin typeface="+mn-lt"/>
                <a:ea typeface="+mn-ea"/>
                <a:cs typeface="+mn-cs"/>
              </a:rPr>
              <a:t>tercero</a:t>
            </a:r>
            <a:r>
              <a:rPr lang="es-EC" sz="1200" b="0" i="0" kern="1200" dirty="0" smtClean="0">
                <a:solidFill>
                  <a:schemeClr val="tx1"/>
                </a:solidFill>
                <a:effectLst/>
                <a:latin typeface="+mn-lt"/>
                <a:ea typeface="+mn-ea"/>
                <a:cs typeface="+mn-cs"/>
              </a:rPr>
              <a:t>, independiente de la empresa.</a:t>
            </a:r>
          </a:p>
          <a:p>
            <a:pPr fontAlgn="base"/>
            <a:r>
              <a:rPr lang="es-EC" sz="1200" b="0" i="0" kern="1200" dirty="0" smtClean="0">
                <a:solidFill>
                  <a:schemeClr val="tx1"/>
                </a:solidFill>
                <a:effectLst/>
                <a:latin typeface="+mn-lt"/>
                <a:ea typeface="+mn-ea"/>
                <a:cs typeface="+mn-cs"/>
              </a:rPr>
              <a:t>También, recordemos que los estándares internacionales como PCI-DSS por su propia naturaleza son </a:t>
            </a:r>
            <a:r>
              <a:rPr lang="es-EC" sz="1200" b="0" i="1" kern="1200" dirty="0" smtClean="0">
                <a:solidFill>
                  <a:schemeClr val="tx1"/>
                </a:solidFill>
                <a:effectLst/>
                <a:latin typeface="+mn-lt"/>
                <a:ea typeface="+mn-ea"/>
                <a:cs typeface="+mn-cs"/>
              </a:rPr>
              <a:t>genéricos</a:t>
            </a:r>
            <a:r>
              <a:rPr lang="es-EC" sz="1200" b="0" i="0" kern="1200" dirty="0" smtClean="0">
                <a:solidFill>
                  <a:schemeClr val="tx1"/>
                </a:solidFill>
                <a:effectLst/>
                <a:latin typeface="+mn-lt"/>
                <a:ea typeface="+mn-ea"/>
                <a:cs typeface="+mn-cs"/>
              </a:rPr>
              <a:t>: describen </a:t>
            </a:r>
            <a:r>
              <a:rPr lang="es-EC" sz="1200" b="0" i="0" u="sng" kern="1200" dirty="0" smtClean="0">
                <a:solidFill>
                  <a:schemeClr val="tx1"/>
                </a:solidFill>
                <a:effectLst/>
                <a:latin typeface="+mn-lt"/>
                <a:ea typeface="+mn-ea"/>
                <a:cs typeface="+mn-cs"/>
              </a:rPr>
              <a:t>qué</a:t>
            </a:r>
            <a:r>
              <a:rPr lang="es-EC" sz="1200" b="0" i="0" kern="1200" dirty="0" smtClean="0">
                <a:solidFill>
                  <a:schemeClr val="tx1"/>
                </a:solidFill>
                <a:effectLst/>
                <a:latin typeface="+mn-lt"/>
                <a:ea typeface="+mn-ea"/>
                <a:cs typeface="+mn-cs"/>
              </a:rPr>
              <a:t> hacer, pero no </a:t>
            </a:r>
            <a:r>
              <a:rPr lang="es-EC" sz="1200" b="0" i="0" u="sng" kern="1200" dirty="0" smtClean="0">
                <a:solidFill>
                  <a:schemeClr val="tx1"/>
                </a:solidFill>
                <a:effectLst/>
                <a:latin typeface="+mn-lt"/>
                <a:ea typeface="+mn-ea"/>
                <a:cs typeface="+mn-cs"/>
              </a:rPr>
              <a:t>cómo</a:t>
            </a:r>
            <a:r>
              <a:rPr lang="es-EC" sz="1200" b="0" i="0" kern="1200" dirty="0" smtClean="0">
                <a:solidFill>
                  <a:schemeClr val="tx1"/>
                </a:solidFill>
                <a:effectLst/>
                <a:latin typeface="+mn-lt"/>
                <a:ea typeface="+mn-ea"/>
                <a:cs typeface="+mn-cs"/>
              </a:rPr>
              <a:t> hacerlo. No existe un mapeo universal que pueda aplicar rápidamente a su entorno. Mapear los requisitos genéricos a productos, herramientas y acciones concretas es labor de cada empresa, de acuerdo a las condiciones específicas de su infraestructura tecnológica.</a:t>
            </a:r>
          </a:p>
          <a:p>
            <a:pPr fontAlgn="base"/>
            <a:r>
              <a:rPr lang="es-EC" sz="1200" b="0" i="0" kern="1200" dirty="0" smtClean="0">
                <a:solidFill>
                  <a:schemeClr val="tx1"/>
                </a:solidFill>
                <a:effectLst/>
                <a:latin typeface="+mn-lt"/>
                <a:ea typeface="+mn-ea"/>
                <a:cs typeface="+mn-cs"/>
              </a:rPr>
              <a:t>Es aquí donde se recomienda apoyarse de terceros, para obtener una opinión independiente y neutral sobre cómo mapear PCI-DSS a las tecnologías específicas que existen en su organización.</a:t>
            </a:r>
          </a:p>
          <a:p>
            <a:endParaRPr lang="es-EC" dirty="0"/>
          </a:p>
        </p:txBody>
      </p:sp>
      <p:sp>
        <p:nvSpPr>
          <p:cNvPr id="4" name="3 Marcador de número de diapositiva"/>
          <p:cNvSpPr>
            <a:spLocks noGrp="1"/>
          </p:cNvSpPr>
          <p:nvPr>
            <p:ph type="sldNum" sz="quarter" idx="10"/>
          </p:nvPr>
        </p:nvSpPr>
        <p:spPr/>
        <p:txBody>
          <a:bodyPr/>
          <a:lstStyle/>
          <a:p>
            <a:fld id="{193AAE97-3AF0-482B-B78E-476F206A6654}" type="slidenum">
              <a:rPr lang="es-EC" smtClean="0"/>
              <a:t>18</a:t>
            </a:fld>
            <a:endParaRPr lang="es-EC"/>
          </a:p>
        </p:txBody>
      </p:sp>
    </p:spTree>
    <p:extLst>
      <p:ext uri="{BB962C8B-B14F-4D97-AF65-F5344CB8AC3E}">
        <p14:creationId xmlns:p14="http://schemas.microsoft.com/office/powerpoint/2010/main" val="2387791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Es software </a:t>
            </a:r>
            <a:r>
              <a:rPr lang="es-EC" sz="1200" kern="1200" dirty="0" err="1" smtClean="0">
                <a:solidFill>
                  <a:schemeClr val="tx1"/>
                </a:solidFill>
                <a:effectLst/>
                <a:latin typeface="+mn-lt"/>
                <a:ea typeface="+mn-ea"/>
                <a:cs typeface="+mn-cs"/>
              </a:rPr>
              <a:t>OpenSource</a:t>
            </a:r>
            <a:r>
              <a:rPr lang="es-EC"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Existe versiones para Windows y Linux,</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Permite realizar filtrado de paquetes,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Permite registrar el tráfico de la red en archivos,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Maneja interfaz gráfica amigable,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Maneja diferentes formatos *.</a:t>
            </a:r>
            <a:r>
              <a:rPr lang="es-EC" sz="1200" kern="1200" dirty="0" err="1" smtClean="0">
                <a:solidFill>
                  <a:schemeClr val="tx1"/>
                </a:solidFill>
                <a:effectLst/>
                <a:latin typeface="+mn-lt"/>
                <a:ea typeface="+mn-ea"/>
                <a:cs typeface="+mn-cs"/>
              </a:rPr>
              <a:t>pcap</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21</a:t>
            </a:fld>
            <a:endParaRPr lang="en-US"/>
          </a:p>
        </p:txBody>
      </p:sp>
    </p:spTree>
    <p:extLst>
      <p:ext uri="{BB962C8B-B14F-4D97-AF65-F5344CB8AC3E}">
        <p14:creationId xmlns:p14="http://schemas.microsoft.com/office/powerpoint/2010/main" val="3773556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 un software gratuito para la realización de análisis forense, el cual trabaja de la siguiente manera: extrae datos de la tarjeta de crédito y la información de sesión de red de archivos </a:t>
            </a:r>
            <a:r>
              <a:rPr lang="es-EC" sz="1200" kern="1200" dirty="0" err="1" smtClean="0">
                <a:solidFill>
                  <a:schemeClr val="tx1"/>
                </a:solidFill>
                <a:effectLst/>
                <a:latin typeface="+mn-lt"/>
                <a:ea typeface="+mn-ea"/>
                <a:cs typeface="+mn-cs"/>
              </a:rPr>
              <a:t>pcap</a:t>
            </a:r>
            <a:r>
              <a:rPr lang="es-EC" sz="1200" kern="1200" dirty="0" smtClean="0">
                <a:solidFill>
                  <a:schemeClr val="tx1"/>
                </a:solidFill>
                <a:effectLst/>
                <a:latin typeface="+mn-lt"/>
                <a:ea typeface="+mn-ea"/>
                <a:cs typeface="+mn-cs"/>
              </a:rPr>
              <a:t> y analiza los datos capturados. </a:t>
            </a:r>
            <a:r>
              <a:rPr lang="es-EC" sz="1200" kern="1200" dirty="0" err="1" smtClean="0">
                <a:solidFill>
                  <a:schemeClr val="tx1"/>
                </a:solidFill>
                <a:effectLst/>
                <a:latin typeface="+mn-lt"/>
                <a:ea typeface="+mn-ea"/>
                <a:cs typeface="+mn-cs"/>
              </a:rPr>
              <a:t>BreachProbe</a:t>
            </a:r>
            <a:r>
              <a:rPr lang="es-EC" sz="1200" kern="1200" dirty="0" smtClean="0">
                <a:solidFill>
                  <a:schemeClr val="tx1"/>
                </a:solidFill>
                <a:effectLst/>
                <a:latin typeface="+mn-lt"/>
                <a:ea typeface="+mn-ea"/>
                <a:cs typeface="+mn-cs"/>
              </a:rPr>
              <a:t> permitió importar archivos </a:t>
            </a:r>
            <a:r>
              <a:rPr lang="es-EC" sz="1200" kern="1200" dirty="0" err="1" smtClean="0">
                <a:solidFill>
                  <a:schemeClr val="tx1"/>
                </a:solidFill>
                <a:effectLst/>
                <a:latin typeface="+mn-lt"/>
                <a:ea typeface="+mn-ea"/>
                <a:cs typeface="+mn-cs"/>
              </a:rPr>
              <a:t>pcap</a:t>
            </a:r>
            <a:r>
              <a:rPr lang="es-EC" sz="1200" kern="1200" dirty="0" smtClean="0">
                <a:solidFill>
                  <a:schemeClr val="tx1"/>
                </a:solidFill>
                <a:effectLst/>
                <a:latin typeface="+mn-lt"/>
                <a:ea typeface="+mn-ea"/>
                <a:cs typeface="+mn-cs"/>
              </a:rPr>
              <a:t> capturados desde </a:t>
            </a:r>
            <a:r>
              <a:rPr lang="es-EC" sz="1200" kern="1200" dirty="0" err="1" smtClean="0">
                <a:solidFill>
                  <a:schemeClr val="tx1"/>
                </a:solidFill>
                <a:effectLst/>
                <a:latin typeface="+mn-lt"/>
                <a:ea typeface="+mn-ea"/>
                <a:cs typeface="+mn-cs"/>
              </a:rPr>
              <a:t>WireShark</a:t>
            </a:r>
            <a:r>
              <a:rPr lang="es-EC" sz="1200" kern="1200" dirty="0" smtClean="0">
                <a:solidFill>
                  <a:schemeClr val="tx1"/>
                </a:solidFill>
                <a:effectLst/>
                <a:latin typeface="+mn-lt"/>
                <a:ea typeface="+mn-ea"/>
                <a:cs typeface="+mn-cs"/>
              </a:rPr>
              <a:t>, por lo cual como primera acción se tuvo que transformar el archivo </a:t>
            </a:r>
            <a:r>
              <a:rPr lang="es-EC" sz="1200" kern="1200" dirty="0" err="1" smtClean="0">
                <a:solidFill>
                  <a:schemeClr val="tx1"/>
                </a:solidFill>
                <a:effectLst/>
                <a:latin typeface="+mn-lt"/>
                <a:ea typeface="+mn-ea"/>
                <a:cs typeface="+mn-cs"/>
              </a:rPr>
              <a:t>pcapng</a:t>
            </a:r>
            <a:r>
              <a:rPr lang="es-EC" sz="1200" kern="1200" dirty="0" smtClean="0">
                <a:solidFill>
                  <a:schemeClr val="tx1"/>
                </a:solidFill>
                <a:effectLst/>
                <a:latin typeface="+mn-lt"/>
                <a:ea typeface="+mn-ea"/>
                <a:cs typeface="+mn-cs"/>
              </a:rPr>
              <a:t> a PCAP ya que este formato contiene mayor información sobre la captura, como el momento, estadísticas, nombres resueltos, comentarios entre otros. </a:t>
            </a:r>
            <a:r>
              <a:rPr lang="en-US" sz="1200" kern="1200" dirty="0" smtClean="0">
                <a:solidFill>
                  <a:schemeClr val="tx1"/>
                </a:solidFill>
                <a:effectLst/>
                <a:latin typeface="+mn-lt"/>
                <a:ea typeface="+mn-ea"/>
                <a:cs typeface="+mn-cs"/>
              </a:rPr>
              <a:t>PCAP Next Generation Dump File Format (or </a:t>
            </a:r>
            <a:r>
              <a:rPr lang="en-US" sz="1200" kern="1200" dirty="0" err="1" smtClean="0">
                <a:solidFill>
                  <a:schemeClr val="tx1"/>
                </a:solidFill>
                <a:effectLst/>
                <a:latin typeface="+mn-lt"/>
                <a:ea typeface="+mn-ea"/>
                <a:cs typeface="+mn-cs"/>
              </a:rPr>
              <a:t>pcapng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abreviado</a:t>
            </a:r>
            <a:r>
              <a:rPr lang="en-US" sz="1200" kern="1200" dirty="0" smtClean="0">
                <a:solidFill>
                  <a:schemeClr val="tx1"/>
                </a:solidFill>
                <a:effectLst/>
                <a:latin typeface="+mn-lt"/>
                <a:ea typeface="+mn-ea"/>
                <a:cs typeface="+mn-cs"/>
              </a:rPr>
              <a:t> ) </a:t>
            </a:r>
          </a:p>
          <a:p>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22</a:t>
            </a:fld>
            <a:endParaRPr lang="en-US"/>
          </a:p>
        </p:txBody>
      </p:sp>
    </p:spTree>
    <p:extLst>
      <p:ext uri="{BB962C8B-B14F-4D97-AF65-F5344CB8AC3E}">
        <p14:creationId xmlns:p14="http://schemas.microsoft.com/office/powerpoint/2010/main" val="3301304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No requiere instalación</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Para sistemas operativos no soportados permite acceso al código y se puede compilar para la plataforma deseada</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Tasa media/baja de falsos positivos (detecta números repetidos en patrones </a:t>
            </a:r>
            <a:r>
              <a:rPr lang="es-EC" sz="1200" kern="1200" dirty="0" err="1" smtClean="0">
                <a:solidFill>
                  <a:schemeClr val="tx1"/>
                </a:solidFill>
                <a:effectLst/>
                <a:latin typeface="+mn-lt"/>
                <a:ea typeface="+mn-ea"/>
                <a:cs typeface="+mn-cs"/>
              </a:rPr>
              <a:t>p.e</a:t>
            </a:r>
            <a:r>
              <a:rPr lang="es-EC" sz="1200" kern="1200" dirty="0" smtClean="0">
                <a:solidFill>
                  <a:schemeClr val="tx1"/>
                </a:solidFill>
                <a:effectLst/>
                <a:latin typeface="+mn-lt"/>
                <a:ea typeface="+mn-ea"/>
                <a:cs typeface="+mn-cs"/>
              </a:rPr>
              <a:t>. 5454545454545454)</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Buena velocidad en la detección</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Permite perfilar las búsquedas en archivos con base en exclusión de determinadas extensiones</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Permite que en los resultados simplemente se muestre el nombre del archivo que contiene datos de tarjetas, para evitar extracción y almacenamiento de PAN y datos de bandas magnéticas durante la búsqueda siendo de mucha importancia en el manejo reservado de esta información.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23</a:t>
            </a:fld>
            <a:endParaRPr lang="en-US"/>
          </a:p>
        </p:txBody>
      </p:sp>
    </p:spTree>
    <p:extLst>
      <p:ext uri="{BB962C8B-B14F-4D97-AF65-F5344CB8AC3E}">
        <p14:creationId xmlns:p14="http://schemas.microsoft.com/office/powerpoint/2010/main" val="535212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Identificación: </a:t>
            </a:r>
            <a:r>
              <a:rPr lang="es-EC" sz="1200" kern="1200" dirty="0" smtClean="0">
                <a:solidFill>
                  <a:schemeClr val="tx1"/>
                </a:solidFill>
                <a:effectLst/>
                <a:latin typeface="+mn-lt"/>
                <a:ea typeface="+mn-ea"/>
                <a:cs typeface="+mn-cs"/>
              </a:rPr>
              <a:t>La fuente de información es el lugar donde se encuentran los datos requeridos, que posteriormente se pueden convertir en información útil para la investigación.</a:t>
            </a:r>
          </a:p>
          <a:p>
            <a:r>
              <a:rPr lang="es-EC" sz="1200" kern="1200" dirty="0" smtClean="0">
                <a:solidFill>
                  <a:schemeClr val="tx1"/>
                </a:solidFill>
                <a:effectLst/>
                <a:latin typeface="+mn-lt"/>
                <a:ea typeface="+mn-ea"/>
                <a:cs typeface="+mn-cs"/>
              </a:rPr>
              <a:t>Entrevistas: con</a:t>
            </a:r>
            <a:r>
              <a:rPr lang="es-EC" sz="1200" kern="1200" baseline="0" dirty="0" smtClean="0">
                <a:solidFill>
                  <a:schemeClr val="tx1"/>
                </a:solidFill>
                <a:effectLst/>
                <a:latin typeface="+mn-lt"/>
                <a:ea typeface="+mn-ea"/>
                <a:cs typeface="+mn-cs"/>
              </a:rPr>
              <a:t> las áreas de </a:t>
            </a:r>
            <a:r>
              <a:rPr lang="es-EC" sz="1200" kern="1200" baseline="0" dirty="0" err="1" smtClean="0">
                <a:solidFill>
                  <a:schemeClr val="tx1"/>
                </a:solidFill>
                <a:effectLst/>
                <a:latin typeface="+mn-lt"/>
                <a:ea typeface="+mn-ea"/>
                <a:cs typeface="+mn-cs"/>
              </a:rPr>
              <a:t>tesoreria</a:t>
            </a:r>
            <a:r>
              <a:rPr lang="es-EC" sz="1200" kern="1200" baseline="0" dirty="0" smtClean="0">
                <a:solidFill>
                  <a:schemeClr val="tx1"/>
                </a:solidFill>
                <a:effectLst/>
                <a:latin typeface="+mn-lt"/>
                <a:ea typeface="+mn-ea"/>
                <a:cs typeface="+mn-cs"/>
              </a:rPr>
              <a:t>, contabilidad y sistemas</a:t>
            </a:r>
          </a:p>
          <a:p>
            <a:r>
              <a:rPr lang="es-EC" sz="1200" kern="1200" baseline="0" dirty="0" smtClean="0">
                <a:solidFill>
                  <a:schemeClr val="tx1"/>
                </a:solidFill>
                <a:effectLst/>
                <a:latin typeface="+mn-lt"/>
                <a:ea typeface="+mn-ea"/>
                <a:cs typeface="+mn-cs"/>
              </a:rPr>
              <a:t>Identificación del proceso de pago : </a:t>
            </a:r>
            <a:endParaRPr lang="en-US" dirty="0" smtClean="0"/>
          </a:p>
          <a:p>
            <a:endParaRPr lang="es-EC" dirty="0"/>
          </a:p>
        </p:txBody>
      </p:sp>
      <p:sp>
        <p:nvSpPr>
          <p:cNvPr id="4" name="3 Marcador de número de diapositiva"/>
          <p:cNvSpPr>
            <a:spLocks noGrp="1"/>
          </p:cNvSpPr>
          <p:nvPr>
            <p:ph type="sldNum" sz="quarter" idx="10"/>
          </p:nvPr>
        </p:nvSpPr>
        <p:spPr/>
        <p:txBody>
          <a:bodyPr/>
          <a:lstStyle/>
          <a:p>
            <a:fld id="{193AAE97-3AF0-482B-B78E-476F206A6654}" type="slidenum">
              <a:rPr lang="es-EC" smtClean="0"/>
              <a:t>24</a:t>
            </a:fld>
            <a:endParaRPr lang="es-EC"/>
          </a:p>
        </p:txBody>
      </p:sp>
    </p:spTree>
    <p:extLst>
      <p:ext uri="{BB962C8B-B14F-4D97-AF65-F5344CB8AC3E}">
        <p14:creationId xmlns:p14="http://schemas.microsoft.com/office/powerpoint/2010/main" val="1097717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Hablar sobre la segmentación</a:t>
            </a:r>
            <a:r>
              <a:rPr lang="es-ES" baseline="0" dirty="0" smtClean="0"/>
              <a:t> de la red dentro de la Universidad en general</a:t>
            </a:r>
          </a:p>
          <a:p>
            <a:endParaRPr lang="es-ES" baseline="0" dirty="0" smtClean="0"/>
          </a:p>
          <a:p>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25</a:t>
            </a:fld>
            <a:endParaRPr lang="en-US"/>
          </a:p>
        </p:txBody>
      </p:sp>
    </p:spTree>
    <p:extLst>
      <p:ext uri="{BB962C8B-B14F-4D97-AF65-F5344CB8AC3E}">
        <p14:creationId xmlns:p14="http://schemas.microsoft.com/office/powerpoint/2010/main" val="344627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Es un foro global abierto para el continuo desarrollo, mejora, almacenamiento, divulgación e implementación de normas de seguridad para la protección de los datos de tarjetahabiente.</a:t>
            </a: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A partir del año 2005 las principales entidades emisoras de tarjetas de crédito integrado por American Express, </a:t>
            </a:r>
            <a:r>
              <a:rPr lang="es-EC" dirty="0" err="1" smtClean="0"/>
              <a:t>Discover</a:t>
            </a:r>
            <a:r>
              <a:rPr lang="es-EC" dirty="0" smtClean="0"/>
              <a:t> </a:t>
            </a:r>
            <a:r>
              <a:rPr lang="es-EC" dirty="0" err="1" smtClean="0"/>
              <a:t>Financial</a:t>
            </a:r>
            <a:r>
              <a:rPr lang="es-EC" dirty="0" smtClean="0"/>
              <a:t> </a:t>
            </a:r>
            <a:r>
              <a:rPr lang="es-EC" dirty="0" err="1" smtClean="0"/>
              <a:t>Services</a:t>
            </a:r>
            <a:r>
              <a:rPr lang="es-EC" dirty="0" smtClean="0"/>
              <a:t>,  JCB International,  </a:t>
            </a:r>
            <a:r>
              <a:rPr lang="es-EC" dirty="0" err="1" smtClean="0"/>
              <a:t>Mastercard</a:t>
            </a:r>
            <a:r>
              <a:rPr lang="es-EC" dirty="0" smtClean="0"/>
              <a:t> </a:t>
            </a:r>
            <a:r>
              <a:rPr lang="es-EC" dirty="0" err="1" smtClean="0"/>
              <a:t>Worldwide</a:t>
            </a:r>
            <a:r>
              <a:rPr lang="es-EC" dirty="0" smtClean="0"/>
              <a:t> y Visa Inc. toman medidas para mejorar la seguridad, como la instauración de un foro para definir estrategias comunes para evitar fraudes y perdidas de datos relacionados con tarjetas de crédito para lo cual creó el estándar </a:t>
            </a:r>
            <a:r>
              <a:rPr lang="es-EC" dirty="0" err="1" smtClean="0"/>
              <a:t>Payment</a:t>
            </a:r>
            <a:r>
              <a:rPr lang="es-EC" dirty="0" smtClean="0"/>
              <a:t> </a:t>
            </a:r>
            <a:r>
              <a:rPr lang="es-EC" dirty="0" err="1" smtClean="0"/>
              <a:t>Card</a:t>
            </a:r>
            <a:r>
              <a:rPr lang="es-EC" dirty="0" smtClean="0"/>
              <a:t> </a:t>
            </a:r>
            <a:r>
              <a:rPr lang="es-EC" dirty="0" err="1" smtClean="0"/>
              <a:t>Industry</a:t>
            </a:r>
            <a:r>
              <a:rPr lang="es-EC" dirty="0" smtClean="0"/>
              <a:t> – Data Security Standard (PCI-DSS) , el cual está dirigido a entidades bancarias, comerciantes y proveedores de servicios implicados en el procesamiento, almacenamiento y/o transmisión de datos de tarjetas de pago.</a:t>
            </a:r>
          </a:p>
          <a:p>
            <a:endParaRPr lang="es-EC" dirty="0"/>
          </a:p>
        </p:txBody>
      </p:sp>
      <p:sp>
        <p:nvSpPr>
          <p:cNvPr id="4" name="3 Marcador de número de diapositiva"/>
          <p:cNvSpPr>
            <a:spLocks noGrp="1"/>
          </p:cNvSpPr>
          <p:nvPr>
            <p:ph type="sldNum" sz="quarter" idx="10"/>
          </p:nvPr>
        </p:nvSpPr>
        <p:spPr/>
        <p:txBody>
          <a:bodyPr/>
          <a:lstStyle/>
          <a:p>
            <a:fld id="{193AAE97-3AF0-482B-B78E-476F206A6654}" type="slidenum">
              <a:rPr lang="es-EC" smtClean="0"/>
              <a:t>5</a:t>
            </a:fld>
            <a:endParaRPr lang="es-EC"/>
          </a:p>
        </p:txBody>
      </p:sp>
    </p:spTree>
    <p:extLst>
      <p:ext uri="{BB962C8B-B14F-4D97-AF65-F5344CB8AC3E}">
        <p14:creationId xmlns:p14="http://schemas.microsoft.com/office/powerpoint/2010/main" val="197896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ea typeface="+mn-ea"/>
                <a:cs typeface="+mn-cs"/>
              </a:rPr>
              <a:t>Capa de Acceso</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la capa de acceso está compuesta por las capas Física y de  Enlace de acuerdo al Modelo TCP/IP, la capa física en donde se determina las características físicas de la comunicación, como también se sobreentiende por naturaleza los medios físicos Y en la capa de enlace en donde se detalla cómo son transmitidos los paquetes sobre el nivel físico, incluyendo los delimitadores. Dentro de la Universidad esta capa se refiere a la comunicación de las maquinas hacia los </a:t>
            </a:r>
            <a:r>
              <a:rPr lang="es-ES" sz="1200" kern="1200" dirty="0" err="1" smtClean="0">
                <a:solidFill>
                  <a:schemeClr val="tx1"/>
                </a:solidFill>
                <a:effectLst/>
                <a:latin typeface="+mn-lt"/>
                <a:ea typeface="+mn-ea"/>
                <a:cs typeface="+mn-cs"/>
              </a:rPr>
              <a:t>switch</a:t>
            </a:r>
            <a:r>
              <a:rPr lang="es-ES" sz="1200" kern="1200" dirty="0" smtClean="0">
                <a:solidFill>
                  <a:schemeClr val="tx1"/>
                </a:solidFill>
                <a:effectLst/>
                <a:latin typeface="+mn-lt"/>
                <a:ea typeface="+mn-ea"/>
                <a:cs typeface="+mn-cs"/>
              </a:rPr>
              <a:t> de acceso que serían los </a:t>
            </a:r>
            <a:r>
              <a:rPr lang="es-ES" sz="1200" kern="1200" dirty="0" err="1" smtClean="0">
                <a:solidFill>
                  <a:schemeClr val="tx1"/>
                </a:solidFill>
                <a:effectLst/>
                <a:latin typeface="+mn-lt"/>
                <a:ea typeface="+mn-ea"/>
                <a:cs typeface="+mn-cs"/>
              </a:rPr>
              <a:t>switch</a:t>
            </a:r>
            <a:r>
              <a:rPr lang="es-ES" sz="1200" kern="1200" dirty="0" smtClean="0">
                <a:solidFill>
                  <a:schemeClr val="tx1"/>
                </a:solidFill>
                <a:effectLst/>
                <a:latin typeface="+mn-lt"/>
                <a:ea typeface="+mn-ea"/>
                <a:cs typeface="+mn-cs"/>
              </a:rPr>
              <a:t> de contabilidad y tesorería mediante tramas, las mismas que incluyen cabeceras o identificadores de la maquina o máquinas de la red.</a:t>
            </a:r>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Capa de Distribución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la capa de distribución comprende únicamente la capa de enlace de acuerdo al modelo TCP/IP, en donde la comunicación se la realiza por medio de las MAC entre los </a:t>
            </a:r>
            <a:r>
              <a:rPr lang="es-ES" sz="1200" kern="1200" dirty="0" err="1" smtClean="0">
                <a:solidFill>
                  <a:schemeClr val="tx1"/>
                </a:solidFill>
                <a:effectLst/>
                <a:latin typeface="+mn-lt"/>
                <a:ea typeface="+mn-ea"/>
                <a:cs typeface="+mn-cs"/>
              </a:rPr>
              <a:t>switch</a:t>
            </a:r>
            <a:r>
              <a:rPr lang="es-ES" sz="1200" kern="1200" dirty="0" smtClean="0">
                <a:solidFill>
                  <a:schemeClr val="tx1"/>
                </a:solidFill>
                <a:effectLst/>
                <a:latin typeface="+mn-lt"/>
                <a:ea typeface="+mn-ea"/>
                <a:cs typeface="+mn-cs"/>
              </a:rPr>
              <a:t> de la capa de acceso hacia los </a:t>
            </a:r>
            <a:r>
              <a:rPr lang="es-ES" sz="1200" kern="1200" dirty="0" err="1" smtClean="0">
                <a:solidFill>
                  <a:schemeClr val="tx1"/>
                </a:solidFill>
                <a:effectLst/>
                <a:latin typeface="+mn-lt"/>
                <a:ea typeface="+mn-ea"/>
                <a:cs typeface="+mn-cs"/>
              </a:rPr>
              <a:t>switch</a:t>
            </a:r>
            <a:r>
              <a:rPr lang="es-ES" sz="1200" kern="1200" dirty="0" smtClean="0">
                <a:solidFill>
                  <a:schemeClr val="tx1"/>
                </a:solidFill>
                <a:effectLst/>
                <a:latin typeface="+mn-lt"/>
                <a:ea typeface="+mn-ea"/>
                <a:cs typeface="+mn-cs"/>
              </a:rPr>
              <a:t> de Distribución (Sur y  de Educación a Distancia).</a:t>
            </a:r>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Capa de Núcleo</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capa comprende la capa de Red de acuerdo al modelo TCP/IP, aquí se maneja la transmisión de datos mediante direccionamiento lógico que viene a ser las </a:t>
            </a:r>
            <a:r>
              <a:rPr lang="es-ES" sz="1200" kern="1200" dirty="0" err="1" smtClean="0">
                <a:solidFill>
                  <a:schemeClr val="tx1"/>
                </a:solidFill>
                <a:effectLst/>
                <a:latin typeface="+mn-lt"/>
                <a:ea typeface="+mn-ea"/>
                <a:cs typeface="+mn-cs"/>
              </a:rPr>
              <a:t>ip’s</a:t>
            </a:r>
            <a:r>
              <a:rPr lang="es-ES" sz="1200" kern="1200" dirty="0" smtClean="0">
                <a:solidFill>
                  <a:schemeClr val="tx1"/>
                </a:solidFill>
                <a:effectLst/>
                <a:latin typeface="+mn-lt"/>
                <a:ea typeface="+mn-ea"/>
                <a:cs typeface="+mn-cs"/>
              </a:rPr>
              <a:t> de los equipos, dentro de la Universidad se manejan los </a:t>
            </a:r>
            <a:r>
              <a:rPr lang="es-ES" sz="1200" kern="1200" dirty="0" err="1" smtClean="0">
                <a:solidFill>
                  <a:schemeClr val="tx1"/>
                </a:solidFill>
                <a:effectLst/>
                <a:latin typeface="+mn-lt"/>
                <a:ea typeface="+mn-ea"/>
                <a:cs typeface="+mn-cs"/>
              </a:rPr>
              <a:t>switch</a:t>
            </a:r>
            <a:r>
              <a:rPr lang="es-ES" sz="1200" kern="1200" dirty="0" smtClean="0">
                <a:solidFill>
                  <a:schemeClr val="tx1"/>
                </a:solidFill>
                <a:effectLst/>
                <a:latin typeface="+mn-lt"/>
                <a:ea typeface="+mn-ea"/>
                <a:cs typeface="+mn-cs"/>
              </a:rPr>
              <a:t> de capa tres donde los paquetes transmitidos desde la capa de distribución hacia los </a:t>
            </a:r>
            <a:r>
              <a:rPr lang="es-ES" sz="1200" kern="1200" dirty="0" err="1" smtClean="0">
                <a:solidFill>
                  <a:schemeClr val="tx1"/>
                </a:solidFill>
                <a:effectLst/>
                <a:latin typeface="+mn-lt"/>
                <a:ea typeface="+mn-ea"/>
                <a:cs typeface="+mn-cs"/>
              </a:rPr>
              <a:t>switch</a:t>
            </a:r>
            <a:r>
              <a:rPr lang="es-ES" sz="1200" kern="1200" dirty="0" smtClean="0">
                <a:solidFill>
                  <a:schemeClr val="tx1"/>
                </a:solidFill>
                <a:effectLst/>
                <a:latin typeface="+mn-lt"/>
                <a:ea typeface="+mn-ea"/>
                <a:cs typeface="+mn-cs"/>
              </a:rPr>
              <a:t> de </a:t>
            </a:r>
            <a:r>
              <a:rPr lang="es-ES" sz="1200" kern="1200" dirty="0" err="1" smtClean="0">
                <a:solidFill>
                  <a:schemeClr val="tx1"/>
                </a:solidFill>
                <a:effectLst/>
                <a:latin typeface="+mn-lt"/>
                <a:ea typeface="+mn-ea"/>
                <a:cs typeface="+mn-cs"/>
              </a:rPr>
              <a:t>core</a:t>
            </a:r>
            <a:r>
              <a:rPr lang="es-ES" sz="1200" kern="1200" dirty="0" smtClean="0">
                <a:solidFill>
                  <a:schemeClr val="tx1"/>
                </a:solidFill>
                <a:effectLst/>
                <a:latin typeface="+mn-lt"/>
                <a:ea typeface="+mn-ea"/>
                <a:cs typeface="+mn-cs"/>
              </a:rPr>
              <a:t> tanto de la matriz como del campus occidental para ser almacenados dentro de los servidores.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26</a:t>
            </a:fld>
            <a:endParaRPr lang="en-US"/>
          </a:p>
        </p:txBody>
      </p:sp>
    </p:spTree>
    <p:extLst>
      <p:ext uri="{BB962C8B-B14F-4D97-AF65-F5344CB8AC3E}">
        <p14:creationId xmlns:p14="http://schemas.microsoft.com/office/powerpoint/2010/main" val="3999039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escogió a </a:t>
            </a:r>
            <a:r>
              <a:rPr lang="es-EC" sz="1200" kern="1200" dirty="0" err="1" smtClean="0">
                <a:solidFill>
                  <a:schemeClr val="tx1"/>
                </a:solidFill>
                <a:effectLst/>
                <a:latin typeface="+mn-lt"/>
                <a:ea typeface="+mn-ea"/>
                <a:cs typeface="+mn-cs"/>
              </a:rPr>
              <a:t>TrueCrypt</a:t>
            </a:r>
            <a:r>
              <a:rPr lang="es-EC" sz="1200" kern="1200" dirty="0" smtClean="0">
                <a:solidFill>
                  <a:schemeClr val="tx1"/>
                </a:solidFill>
                <a:effectLst/>
                <a:latin typeface="+mn-lt"/>
                <a:ea typeface="+mn-ea"/>
                <a:cs typeface="+mn-cs"/>
              </a:rPr>
              <a:t> ya que es una aplicación gratuita, dentro de sus características permite crear volúmenes cifrados (ya que se trata de un disco virtual contenido en un fichero, una partición de disco o una unidad de almacenamiento USB), de tal forma que únicamente se puede acceder si se conoce la contraseña y/o fichero clave que se usó para la creación. Además de no ocupar mucho espacio en disco y fácil de instalar,  Además usa diferentes algoritmos de cifrado,  </a:t>
            </a:r>
            <a:r>
              <a:rPr lang="es-EC" sz="1200" kern="1200" dirty="0" err="1" smtClean="0">
                <a:solidFill>
                  <a:schemeClr val="tx1"/>
                </a:solidFill>
                <a:effectLst/>
                <a:latin typeface="+mn-lt"/>
                <a:ea typeface="+mn-ea"/>
                <a:cs typeface="+mn-cs"/>
              </a:rPr>
              <a:t>TrueCrypt</a:t>
            </a:r>
            <a:r>
              <a:rPr lang="es-EC" sz="1200" kern="1200" dirty="0" smtClean="0">
                <a:solidFill>
                  <a:schemeClr val="tx1"/>
                </a:solidFill>
                <a:effectLst/>
                <a:latin typeface="+mn-lt"/>
                <a:ea typeface="+mn-ea"/>
                <a:cs typeface="+mn-cs"/>
              </a:rPr>
              <a:t> está disponible tanto en Windows como en Linux. </a:t>
            </a:r>
          </a:p>
          <a:p>
            <a:endParaRPr lang="es-EC" dirty="0"/>
          </a:p>
        </p:txBody>
      </p:sp>
      <p:sp>
        <p:nvSpPr>
          <p:cNvPr id="4" name="3 Marcador de número de diapositiva"/>
          <p:cNvSpPr>
            <a:spLocks noGrp="1"/>
          </p:cNvSpPr>
          <p:nvPr>
            <p:ph type="sldNum" sz="quarter" idx="10"/>
          </p:nvPr>
        </p:nvSpPr>
        <p:spPr/>
        <p:txBody>
          <a:bodyPr/>
          <a:lstStyle/>
          <a:p>
            <a:fld id="{193AAE97-3AF0-482B-B78E-476F206A6654}" type="slidenum">
              <a:rPr lang="es-EC" smtClean="0"/>
              <a:t>29</a:t>
            </a:fld>
            <a:endParaRPr lang="es-EC"/>
          </a:p>
        </p:txBody>
      </p:sp>
    </p:spTree>
    <p:extLst>
      <p:ext uri="{BB962C8B-B14F-4D97-AF65-F5344CB8AC3E}">
        <p14:creationId xmlns:p14="http://schemas.microsoft.com/office/powerpoint/2010/main" val="2448465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Una vez que se dispone de los datos capturados y almacenados de forma adecuada, se continúa a la siguiente fase más laboriosa dentro del Análisis Forense propiamente dicho.</a:t>
            </a:r>
          </a:p>
          <a:p>
            <a:r>
              <a:rPr lang="es-EC" sz="1200" kern="1200" dirty="0" smtClean="0">
                <a:solidFill>
                  <a:schemeClr val="tx1"/>
                </a:solidFill>
                <a:effectLst/>
                <a:latin typeface="+mn-lt"/>
                <a:ea typeface="+mn-ea"/>
                <a:cs typeface="+mn-cs"/>
              </a:rPr>
              <a:t>El análisis se dará por concluido cuando se encuentre dentro de la captura de datos, información de número de tarjetas de crédito.</a:t>
            </a:r>
          </a:p>
          <a:p>
            <a:endParaRPr lang="es-EC" dirty="0" smtClean="0"/>
          </a:p>
          <a:p>
            <a:endParaRPr lang="es-EC" dirty="0" smtClean="0"/>
          </a:p>
          <a:p>
            <a:r>
              <a:rPr lang="es-EC" sz="1200" kern="1200" dirty="0" smtClean="0">
                <a:solidFill>
                  <a:schemeClr val="tx1"/>
                </a:solidFill>
                <a:effectLst/>
                <a:latin typeface="+mn-lt"/>
                <a:ea typeface="+mn-ea"/>
                <a:cs typeface="+mn-cs"/>
              </a:rPr>
              <a:t>Dentro del análisis, es necesario realizar acciones sobre los datos a analizar, fue necesario ejecutar procedimientos para centrarse únicamente en datos potenciales. Este proceso de filtrar datos irrelevantes, confidenciales o privilegiados incluye:</a:t>
            </a:r>
          </a:p>
          <a:p>
            <a:pPr lvl="0"/>
            <a:r>
              <a:rPr lang="es-EC" sz="1200" kern="1200" dirty="0" smtClean="0">
                <a:solidFill>
                  <a:schemeClr val="tx1"/>
                </a:solidFill>
                <a:effectLst/>
                <a:latin typeface="+mn-lt"/>
                <a:ea typeface="+mn-ea"/>
                <a:cs typeface="+mn-cs"/>
              </a:rPr>
              <a:t>Identificar información válida y descartar la que no tiene relevancia en la investigación</a:t>
            </a:r>
          </a:p>
          <a:p>
            <a:pPr lvl="0"/>
            <a:r>
              <a:rPr lang="es-EC" sz="1200" kern="1200" dirty="0" smtClean="0">
                <a:solidFill>
                  <a:schemeClr val="tx1"/>
                </a:solidFill>
                <a:effectLst/>
                <a:latin typeface="+mn-lt"/>
                <a:ea typeface="+mn-ea"/>
                <a:cs typeface="+mn-cs"/>
              </a:rPr>
              <a:t>Enfocar el análisis en los datos que pueden contener la información necesario para la investigación como los número de bines de las tarjetas de crédito o débito.</a:t>
            </a:r>
          </a:p>
          <a:p>
            <a:endParaRPr lang="es-EC" dirty="0"/>
          </a:p>
        </p:txBody>
      </p:sp>
      <p:sp>
        <p:nvSpPr>
          <p:cNvPr id="4" name="3 Marcador de número de diapositiva"/>
          <p:cNvSpPr>
            <a:spLocks noGrp="1"/>
          </p:cNvSpPr>
          <p:nvPr>
            <p:ph type="sldNum" sz="quarter" idx="10"/>
          </p:nvPr>
        </p:nvSpPr>
        <p:spPr/>
        <p:txBody>
          <a:bodyPr/>
          <a:lstStyle/>
          <a:p>
            <a:fld id="{193AAE97-3AF0-482B-B78E-476F206A6654}" type="slidenum">
              <a:rPr lang="es-EC" smtClean="0"/>
              <a:t>30</a:t>
            </a:fld>
            <a:endParaRPr lang="es-EC"/>
          </a:p>
        </p:txBody>
      </p:sp>
    </p:spTree>
    <p:extLst>
      <p:ext uri="{BB962C8B-B14F-4D97-AF65-F5344CB8AC3E}">
        <p14:creationId xmlns:p14="http://schemas.microsoft.com/office/powerpoint/2010/main" val="3695002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Extrae número</a:t>
            </a:r>
            <a:r>
              <a:rPr lang="es-EC" baseline="0" dirty="0" smtClean="0"/>
              <a:t>s de tarjeta de crédito de archivos PCAP </a:t>
            </a:r>
            <a:r>
              <a:rPr lang="es-EC" baseline="0" dirty="0" err="1" smtClean="0"/>
              <a:t>BreachProbe</a:t>
            </a:r>
            <a:r>
              <a:rPr lang="es-EC" baseline="0" dirty="0" smtClean="0"/>
              <a:t> puede extraer VISA, Master </a:t>
            </a:r>
            <a:r>
              <a:rPr lang="es-EC" baseline="0" dirty="0" err="1" smtClean="0"/>
              <a:t>Card</a:t>
            </a:r>
            <a:r>
              <a:rPr lang="es-EC" baseline="0" dirty="0" smtClean="0"/>
              <a:t>, American Express, JCB, </a:t>
            </a:r>
            <a:r>
              <a:rPr lang="es-EC" baseline="0" dirty="0" err="1" smtClean="0"/>
              <a:t>Discover</a:t>
            </a:r>
            <a:r>
              <a:rPr lang="es-EC" baseline="0" dirty="0" smtClean="0"/>
              <a:t> y tarjetas de crédito </a:t>
            </a:r>
            <a:r>
              <a:rPr lang="es-EC" baseline="0" dirty="0" err="1" smtClean="0"/>
              <a:t>Diners</a:t>
            </a:r>
            <a:r>
              <a:rPr lang="es-EC" baseline="0" dirty="0" smtClean="0"/>
              <a:t> Club a partir de archivos </a:t>
            </a:r>
            <a:r>
              <a:rPr lang="es-EC" baseline="0" dirty="0" err="1" smtClean="0"/>
              <a:t>pcap</a:t>
            </a:r>
            <a:r>
              <a:rPr lang="es-EC" baseline="0" dirty="0" smtClean="0"/>
              <a:t>. </a:t>
            </a:r>
            <a:endParaRPr lang="es-EC" dirty="0"/>
          </a:p>
        </p:txBody>
      </p:sp>
      <p:sp>
        <p:nvSpPr>
          <p:cNvPr id="4" name="3 Marcador de número de diapositiva"/>
          <p:cNvSpPr>
            <a:spLocks noGrp="1"/>
          </p:cNvSpPr>
          <p:nvPr>
            <p:ph type="sldNum" sz="quarter" idx="10"/>
          </p:nvPr>
        </p:nvSpPr>
        <p:spPr/>
        <p:txBody>
          <a:bodyPr/>
          <a:lstStyle/>
          <a:p>
            <a:fld id="{193AAE97-3AF0-482B-B78E-476F206A6654}" type="slidenum">
              <a:rPr lang="es-EC" smtClean="0"/>
              <a:t>31</a:t>
            </a:fld>
            <a:endParaRPr lang="es-EC"/>
          </a:p>
        </p:txBody>
      </p:sp>
    </p:spTree>
    <p:extLst>
      <p:ext uri="{BB962C8B-B14F-4D97-AF65-F5344CB8AC3E}">
        <p14:creationId xmlns:p14="http://schemas.microsoft.com/office/powerpoint/2010/main" val="422904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Se analizó la herramienta CCSRCH que como se indico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es un software libre, y maneja las siguientes suposiciones dentro de la búsqueda de números de tarjeta de crédito:</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Las tarjetas pueden ser de un mínimo de 14 números y un máximo de 16 números. </a:t>
            </a:r>
          </a:p>
          <a:p>
            <a:pPr lvl="0"/>
            <a:r>
              <a:rPr lang="es-EC" sz="1200" kern="1200" dirty="0" smtClean="0">
                <a:solidFill>
                  <a:schemeClr val="tx1"/>
                </a:solidFill>
                <a:effectLst/>
                <a:latin typeface="+mn-lt"/>
                <a:ea typeface="+mn-ea"/>
                <a:cs typeface="+mn-cs"/>
              </a:rPr>
              <a:t>Números de tarjetas deben ser contiguos. </a:t>
            </a:r>
          </a:p>
          <a:p>
            <a:pPr lvl="0"/>
            <a:r>
              <a:rPr lang="es-EC" sz="1200" kern="1200" dirty="0" smtClean="0">
                <a:solidFill>
                  <a:schemeClr val="tx1"/>
                </a:solidFill>
                <a:effectLst/>
                <a:latin typeface="+mn-lt"/>
                <a:ea typeface="+mn-ea"/>
                <a:cs typeface="+mn-cs"/>
              </a:rPr>
              <a:t>Los archivos se tratan como objetos binarios crudos y procesados.</a:t>
            </a:r>
          </a:p>
          <a:p>
            <a:endParaRPr lang="es-EC" dirty="0" smtClean="0"/>
          </a:p>
          <a:p>
            <a:endParaRPr lang="es-EC" dirty="0" smtClean="0"/>
          </a:p>
          <a:p>
            <a:r>
              <a:rPr lang="es-EC" sz="1200" kern="1200" dirty="0" smtClean="0">
                <a:solidFill>
                  <a:schemeClr val="tx1"/>
                </a:solidFill>
                <a:effectLst/>
                <a:latin typeface="+mn-lt"/>
                <a:ea typeface="+mn-ea"/>
                <a:cs typeface="+mn-cs"/>
              </a:rPr>
              <a:t>Es así que al analizar con esta herramienta los archivos obtenidos dentro del proceso de captura de datos se encontraron los resultados que se encuentran reflejados en las imágenes pero que por motivos de seguridad y de confidencialidad de los datos las imágenes se adulteraron las mismas para que el número de la tarjeta de crédito no sea legible por terceras personas además</a:t>
            </a:r>
            <a:r>
              <a:rPr lang="es-EC" sz="1200" kern="1200" baseline="0" dirty="0" smtClean="0">
                <a:solidFill>
                  <a:schemeClr val="tx1"/>
                </a:solidFill>
                <a:effectLst/>
                <a:latin typeface="+mn-lt"/>
                <a:ea typeface="+mn-ea"/>
                <a:cs typeface="+mn-cs"/>
              </a:rPr>
              <a:t> con esto no se incumple la norma al mostrar números de tarjeta de </a:t>
            </a:r>
            <a:r>
              <a:rPr lang="es-EC" sz="1200" kern="1200" baseline="0" dirty="0" err="1" smtClean="0">
                <a:solidFill>
                  <a:schemeClr val="tx1"/>
                </a:solidFill>
                <a:effectLst/>
                <a:latin typeface="+mn-lt"/>
                <a:ea typeface="+mn-ea"/>
                <a:cs typeface="+mn-cs"/>
              </a:rPr>
              <a:t>credito</a:t>
            </a:r>
            <a:endParaRPr lang="es-EC" dirty="0"/>
          </a:p>
        </p:txBody>
      </p:sp>
      <p:sp>
        <p:nvSpPr>
          <p:cNvPr id="4" name="3 Marcador de número de diapositiva"/>
          <p:cNvSpPr>
            <a:spLocks noGrp="1"/>
          </p:cNvSpPr>
          <p:nvPr>
            <p:ph type="sldNum" sz="quarter" idx="10"/>
          </p:nvPr>
        </p:nvSpPr>
        <p:spPr/>
        <p:txBody>
          <a:bodyPr/>
          <a:lstStyle/>
          <a:p>
            <a:fld id="{193AAE97-3AF0-482B-B78E-476F206A6654}" type="slidenum">
              <a:rPr lang="es-EC" smtClean="0"/>
              <a:t>32</a:t>
            </a:fld>
            <a:endParaRPr lang="es-EC"/>
          </a:p>
        </p:txBody>
      </p:sp>
    </p:spTree>
    <p:extLst>
      <p:ext uri="{BB962C8B-B14F-4D97-AF65-F5344CB8AC3E}">
        <p14:creationId xmlns:p14="http://schemas.microsoft.com/office/powerpoint/2010/main" val="4103638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Luego, con todo este portafolio de proyectos, lo que debes hacer es priorizarlos dependiendo del tiempo, presupuesto y alcance de cada proyecto (aquí es en donde entra la gestión de proyectos).</a:t>
            </a:r>
          </a:p>
          <a:p>
            <a:endParaRPr lang="es-EC" dirty="0"/>
          </a:p>
        </p:txBody>
      </p:sp>
      <p:sp>
        <p:nvSpPr>
          <p:cNvPr id="4" name="3 Marcador de número de diapositiva"/>
          <p:cNvSpPr>
            <a:spLocks noGrp="1"/>
          </p:cNvSpPr>
          <p:nvPr>
            <p:ph type="sldNum" sz="quarter" idx="10"/>
          </p:nvPr>
        </p:nvSpPr>
        <p:spPr/>
        <p:txBody>
          <a:bodyPr/>
          <a:lstStyle/>
          <a:p>
            <a:fld id="{193AAE97-3AF0-482B-B78E-476F206A6654}" type="slidenum">
              <a:rPr lang="es-EC" smtClean="0"/>
              <a:t>34</a:t>
            </a:fld>
            <a:endParaRPr lang="es-EC"/>
          </a:p>
        </p:txBody>
      </p:sp>
    </p:spTree>
    <p:extLst>
      <p:ext uri="{BB962C8B-B14F-4D97-AF65-F5344CB8AC3E}">
        <p14:creationId xmlns:p14="http://schemas.microsoft.com/office/powerpoint/2010/main" val="131520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1" kern="1200" dirty="0" smtClean="0">
                <a:solidFill>
                  <a:schemeClr val="tx1"/>
                </a:solidFill>
                <a:effectLst/>
                <a:latin typeface="+mn-lt"/>
                <a:ea typeface="+mn-ea"/>
                <a:cs typeface="+mn-cs"/>
              </a:rPr>
              <a:t>Desarrollar y mantener una red segura:</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Requisito 1.- </a:t>
            </a:r>
            <a:r>
              <a:rPr lang="es-EC" sz="1200" kern="1200" dirty="0" smtClean="0">
                <a:solidFill>
                  <a:schemeClr val="tx1"/>
                </a:solidFill>
                <a:effectLst/>
                <a:latin typeface="+mn-lt"/>
                <a:ea typeface="+mn-ea"/>
                <a:cs typeface="+mn-cs"/>
              </a:rPr>
              <a:t>Instalar y mantener una configuración de cortafuegos para proteger los datos de los propietarios de tarjetas.</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Requisito 2.- </a:t>
            </a:r>
            <a:r>
              <a:rPr lang="es-EC" sz="1200" kern="1200" dirty="0" smtClean="0">
                <a:solidFill>
                  <a:schemeClr val="tx1"/>
                </a:solidFill>
                <a:effectLst/>
                <a:latin typeface="+mn-lt"/>
                <a:ea typeface="+mn-ea"/>
                <a:cs typeface="+mn-cs"/>
              </a:rPr>
              <a:t>No usar contraseñas del sistema y otros parámetros de seguridad provistos por los proveedores.</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Proteger los datos de la tarjeta habientes:</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Requisito 3.- </a:t>
            </a:r>
            <a:r>
              <a:rPr lang="es-EC" sz="1200" kern="1200" dirty="0" smtClean="0">
                <a:solidFill>
                  <a:schemeClr val="tx1"/>
                </a:solidFill>
                <a:effectLst/>
                <a:latin typeface="+mn-lt"/>
                <a:ea typeface="+mn-ea"/>
                <a:cs typeface="+mn-cs"/>
              </a:rPr>
              <a:t>Proteger los datos almacenados de los propietarios de tarjetas.</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Requisito 4.- </a:t>
            </a:r>
            <a:r>
              <a:rPr lang="es-EC" sz="1200" kern="1200" dirty="0" smtClean="0">
                <a:solidFill>
                  <a:schemeClr val="tx1"/>
                </a:solidFill>
                <a:effectLst/>
                <a:latin typeface="+mn-lt"/>
                <a:ea typeface="+mn-ea"/>
                <a:cs typeface="+mn-cs"/>
              </a:rPr>
              <a:t>Cifrar los datos de los propietarios de tarjetas e información confidencial transmitida a través de redes públicas abiertas.</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Mantener un programa de gestión de vulnerabilidades:</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Requisito 5.- </a:t>
            </a:r>
            <a:r>
              <a:rPr lang="es-EC" sz="1200" kern="1200" dirty="0" smtClean="0">
                <a:solidFill>
                  <a:schemeClr val="tx1"/>
                </a:solidFill>
                <a:effectLst/>
                <a:latin typeface="+mn-lt"/>
                <a:ea typeface="+mn-ea"/>
                <a:cs typeface="+mn-cs"/>
              </a:rPr>
              <a:t>Usar y actualizar regularmente un software antivirus.</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Requisito 6.- </a:t>
            </a:r>
            <a:r>
              <a:rPr lang="es-EC" sz="1200" kern="1200" dirty="0" smtClean="0">
                <a:solidFill>
                  <a:schemeClr val="tx1"/>
                </a:solidFill>
                <a:effectLst/>
                <a:latin typeface="+mn-lt"/>
                <a:ea typeface="+mn-ea"/>
                <a:cs typeface="+mn-cs"/>
              </a:rPr>
              <a:t>Desarrollar  y mantener sistemas y aplicaciones seguras.</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Implementar medidas solidas de control de acceso:</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Requisito 7.- </a:t>
            </a:r>
            <a:r>
              <a:rPr lang="es-EC" sz="1200" kern="1200" dirty="0" smtClean="0">
                <a:solidFill>
                  <a:schemeClr val="tx1"/>
                </a:solidFill>
                <a:effectLst/>
                <a:latin typeface="+mn-lt"/>
                <a:ea typeface="+mn-ea"/>
                <a:cs typeface="+mn-cs"/>
              </a:rPr>
              <a:t>Restringir el acceso a los datos tomando como base la necesidad del funcionario de conocer la información.</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Requisito 8.- </a:t>
            </a:r>
            <a:r>
              <a:rPr lang="es-EC" sz="1200" kern="1200" dirty="0" smtClean="0">
                <a:solidFill>
                  <a:schemeClr val="tx1"/>
                </a:solidFill>
                <a:effectLst/>
                <a:latin typeface="+mn-lt"/>
                <a:ea typeface="+mn-ea"/>
                <a:cs typeface="+mn-cs"/>
              </a:rPr>
              <a:t>Asignar una identificación única a cada persona que tenga acceso a un computador.</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Requisito 9.- </a:t>
            </a:r>
            <a:r>
              <a:rPr lang="es-EC" sz="1200" kern="1200" dirty="0" smtClean="0">
                <a:solidFill>
                  <a:schemeClr val="tx1"/>
                </a:solidFill>
                <a:effectLst/>
                <a:latin typeface="+mn-lt"/>
                <a:ea typeface="+mn-ea"/>
                <a:cs typeface="+mn-cs"/>
              </a:rPr>
              <a:t>Restringir el acceso físico a los datos de los propietarios de tarjetas.</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Monitorear y probar regularmente las redes:</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Requisito 10.- </a:t>
            </a:r>
            <a:r>
              <a:rPr lang="es-EC" sz="1200" kern="1200" dirty="0" smtClean="0">
                <a:solidFill>
                  <a:schemeClr val="tx1"/>
                </a:solidFill>
                <a:effectLst/>
                <a:latin typeface="+mn-lt"/>
                <a:ea typeface="+mn-ea"/>
                <a:cs typeface="+mn-cs"/>
              </a:rPr>
              <a:t>Rastrear y monitorizar todo el acceso a los recursos de la red y datos de los propietarios de tarjetas.</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Requisito 11.- </a:t>
            </a:r>
            <a:r>
              <a:rPr lang="es-EC" sz="1200" kern="1200" dirty="0" smtClean="0">
                <a:solidFill>
                  <a:schemeClr val="tx1"/>
                </a:solidFill>
                <a:effectLst/>
                <a:latin typeface="+mn-lt"/>
                <a:ea typeface="+mn-ea"/>
                <a:cs typeface="+mn-cs"/>
              </a:rPr>
              <a:t>Probar regularmente los sistemas y procesos de seguridad.</a:t>
            </a: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Mantener políticas de seguridad de la información:</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b="1" kern="1200" dirty="0" smtClean="0">
                <a:solidFill>
                  <a:schemeClr val="tx1"/>
                </a:solidFill>
                <a:effectLst/>
                <a:latin typeface="+mn-lt"/>
                <a:ea typeface="+mn-ea"/>
                <a:cs typeface="+mn-cs"/>
              </a:rPr>
              <a:t>Requisito 12.- </a:t>
            </a:r>
            <a:r>
              <a:rPr lang="es-EC" sz="1200" kern="1200" dirty="0" smtClean="0">
                <a:solidFill>
                  <a:schemeClr val="tx1"/>
                </a:solidFill>
                <a:effectLst/>
                <a:latin typeface="+mn-lt"/>
                <a:ea typeface="+mn-ea"/>
                <a:cs typeface="+mn-cs"/>
              </a:rPr>
              <a:t>Mantener una política que contemple la seguridad de la información.</a:t>
            </a:r>
            <a:endParaRPr lang="es-EC"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93AAE97-3AF0-482B-B78E-476F206A6654}" type="slidenum">
              <a:rPr lang="es-EC" smtClean="0"/>
              <a:t>6</a:t>
            </a:fld>
            <a:endParaRPr lang="es-EC"/>
          </a:p>
        </p:txBody>
      </p:sp>
    </p:spTree>
    <p:extLst>
      <p:ext uri="{BB962C8B-B14F-4D97-AF65-F5344CB8AC3E}">
        <p14:creationId xmlns:p14="http://schemas.microsoft.com/office/powerpoint/2010/main" val="322028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smtClean="0">
                <a:solidFill>
                  <a:schemeClr val="tx1"/>
                </a:solidFill>
                <a:effectLst/>
                <a:latin typeface="+mn-lt"/>
                <a:ea typeface="+mn-ea"/>
                <a:cs typeface="+mn-cs"/>
              </a:rPr>
              <a:t>Dentro de una red de cómputo existen varios tipos de elementos que la integran, estos elementos ya sea finales o intermedios, sirven de fuente de información útil para la realización de un análisis forense. Antes de utilizar cualquier herramienta de monitoreo o análisis de red, se debe entender la arquitectura general de una red de cómputo. El primer punto para los administradores de la red es saber dónde está el tráfico de interés. </a:t>
            </a:r>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7</a:t>
            </a:fld>
            <a:endParaRPr lang="en-US"/>
          </a:p>
        </p:txBody>
      </p:sp>
    </p:spTree>
    <p:extLst>
      <p:ext uri="{BB962C8B-B14F-4D97-AF65-F5344CB8AC3E}">
        <p14:creationId xmlns:p14="http://schemas.microsoft.com/office/powerpoint/2010/main" val="34385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b="1" kern="1200" dirty="0" smtClean="0">
                <a:solidFill>
                  <a:schemeClr val="tx1"/>
                </a:solidFill>
                <a:effectLst/>
                <a:latin typeface="+mn-lt"/>
                <a:ea typeface="+mn-ea"/>
                <a:cs typeface="+mn-cs"/>
              </a:rPr>
              <a:t>Firewall</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Un Firewall simplemente es un filtro que controla todas las comunicaciones que pasan de una red a otra y está en función de permitir o negar todo a su paso basado en un conjunto de normas dictadas por el administrador de la red. </a:t>
            </a:r>
          </a:p>
          <a:p>
            <a:r>
              <a:rPr lang="es-EC" sz="1200" b="1" kern="1200" dirty="0" err="1" smtClean="0">
                <a:solidFill>
                  <a:schemeClr val="tx1"/>
                </a:solidFill>
                <a:effectLst/>
                <a:latin typeface="+mn-lt"/>
                <a:ea typeface="+mn-ea"/>
                <a:cs typeface="+mn-cs"/>
              </a:rPr>
              <a:t>Router</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Un </a:t>
            </a:r>
            <a:r>
              <a:rPr lang="es-EC" sz="1200" kern="1200" dirty="0" err="1" smtClean="0">
                <a:solidFill>
                  <a:schemeClr val="tx1"/>
                </a:solidFill>
                <a:effectLst/>
                <a:latin typeface="+mn-lt"/>
                <a:ea typeface="+mn-ea"/>
                <a:cs typeface="+mn-cs"/>
              </a:rPr>
              <a:t>router</a:t>
            </a:r>
            <a:r>
              <a:rPr lang="es-EC" sz="1200" kern="1200" dirty="0" smtClean="0">
                <a:solidFill>
                  <a:schemeClr val="tx1"/>
                </a:solidFill>
                <a:effectLst/>
                <a:latin typeface="+mn-lt"/>
                <a:ea typeface="+mn-ea"/>
                <a:cs typeface="+mn-cs"/>
              </a:rPr>
              <a:t> es un dispositivo de hardware que se utiliza para la interconexión de redes de cómputo, opera en la capa tres (nivel de red). </a:t>
            </a:r>
          </a:p>
          <a:p>
            <a:r>
              <a:rPr lang="es-EC" sz="1200" b="1" kern="1200" dirty="0" err="1" smtClean="0">
                <a:solidFill>
                  <a:schemeClr val="tx1"/>
                </a:solidFill>
                <a:effectLst/>
                <a:latin typeface="+mn-lt"/>
                <a:ea typeface="+mn-ea"/>
                <a:cs typeface="+mn-cs"/>
              </a:rPr>
              <a:t>Switches</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Un </a:t>
            </a:r>
            <a:r>
              <a:rPr lang="es-EC" sz="1200" kern="1200" dirty="0" err="1" smtClean="0">
                <a:solidFill>
                  <a:schemeClr val="tx1"/>
                </a:solidFill>
                <a:effectLst/>
                <a:latin typeface="+mn-lt"/>
                <a:ea typeface="+mn-ea"/>
                <a:cs typeface="+mn-cs"/>
              </a:rPr>
              <a:t>switch</a:t>
            </a:r>
            <a:r>
              <a:rPr lang="es-EC" sz="1200" kern="1200" dirty="0" smtClean="0">
                <a:solidFill>
                  <a:schemeClr val="tx1"/>
                </a:solidFill>
                <a:effectLst/>
                <a:latin typeface="+mn-lt"/>
                <a:ea typeface="+mn-ea"/>
                <a:cs typeface="+mn-cs"/>
              </a:rPr>
              <a:t> es un dispositivo de interconexión de redes de cómputo que opera en la capa 2 (nivel de enlace de datos) del modelo OSI. Su función es interconectar dos o más segmentos de red, de manera similar a los puentes, pasando datos de un segmento a otro </a:t>
            </a:r>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8</a:t>
            </a:fld>
            <a:endParaRPr lang="en-US"/>
          </a:p>
        </p:txBody>
      </p:sp>
    </p:spTree>
    <p:extLst>
      <p:ext uri="{BB962C8B-B14F-4D97-AF65-F5344CB8AC3E}">
        <p14:creationId xmlns:p14="http://schemas.microsoft.com/office/powerpoint/2010/main" val="145407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smtClean="0">
                <a:solidFill>
                  <a:schemeClr val="tx1"/>
                </a:solidFill>
                <a:effectLst/>
                <a:latin typeface="+mn-lt"/>
                <a:ea typeface="+mn-ea"/>
                <a:cs typeface="+mn-cs"/>
              </a:rPr>
              <a:t>El modelo TCP/IP se encuentra dividido en 5 capas que están jerarquizadas en cada una de ellas, sus servicios y funciones son variables para cada tipo de red. Sin embargo, en cualquier red, la misión de cada capa es proveer servicios a las capas superiores haciendo transparente el modo en que los servicios se llevan a cabo.</a:t>
            </a:r>
          </a:p>
          <a:p>
            <a:r>
              <a:rPr lang="es-EC" sz="1200" kern="1200" dirty="0" smtClean="0">
                <a:solidFill>
                  <a:schemeClr val="tx1"/>
                </a:solidFill>
                <a:effectLst/>
                <a:latin typeface="+mn-lt"/>
                <a:ea typeface="+mn-ea"/>
                <a:cs typeface="+mn-cs"/>
              </a:rPr>
              <a:t>Cada una de las 5 capas del protocolo TCP/IP contiene información importante. La capa de acceso al medio proporciona información acerca de componentes físicos mientras que otras capas describen los aspectos lógicos.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Cuando los analistas comienzan a examinar los datos, es típico que inicien por la dirección IP de interés y tal vez el protocolo y la información del puerto. Esta información es suficiente para apoyar la búsqueda de fuentes de datos para obtener más información. En la mayoría de los casos, la capa de aplicación contiene la actividad de interés, muchos de los atacantes encuentran las vulnerabilidades en las aplicaciones (incluidos los servicios). Los analistas tienen la necesidad de examinar las direcciones IP a fin de identificar a los usuarios que puedan haber participado en la actividad.</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C98CC0-3AB3-4179-B631-7FC445139E80}" type="slidenum">
              <a:rPr lang="en-US" smtClean="0"/>
              <a:t>9</a:t>
            </a:fld>
            <a:endParaRPr lang="en-US"/>
          </a:p>
        </p:txBody>
      </p:sp>
    </p:spTree>
    <p:extLst>
      <p:ext uri="{BB962C8B-B14F-4D97-AF65-F5344CB8AC3E}">
        <p14:creationId xmlns:p14="http://schemas.microsoft.com/office/powerpoint/2010/main" val="97354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Datagrama: encaminar paquetes</a:t>
            </a:r>
            <a:r>
              <a:rPr lang="es-ES" baseline="0" dirty="0" smtClean="0"/>
              <a:t> en una red </a:t>
            </a:r>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11</a:t>
            </a:fld>
            <a:endParaRPr lang="en-US"/>
          </a:p>
        </p:txBody>
      </p:sp>
    </p:spTree>
    <p:extLst>
      <p:ext uri="{BB962C8B-B14F-4D97-AF65-F5344CB8AC3E}">
        <p14:creationId xmlns:p14="http://schemas.microsoft.com/office/powerpoint/2010/main" val="343796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C98CC0-3AB3-4179-B631-7FC445139E80}" type="slidenum">
              <a:rPr lang="en-US" smtClean="0"/>
              <a:t>12</a:t>
            </a:fld>
            <a:endParaRPr lang="en-US"/>
          </a:p>
        </p:txBody>
      </p:sp>
    </p:spTree>
    <p:extLst>
      <p:ext uri="{BB962C8B-B14F-4D97-AF65-F5344CB8AC3E}">
        <p14:creationId xmlns:p14="http://schemas.microsoft.com/office/powerpoint/2010/main" val="408093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Una Tarjeta de Crédito es un documento de plástico que contiene la identificación del usuario, así como un número asignado por el emisor de la Tarjeta, un logo de la Marca de la Tarjeta y del Emisor,  además de varias seguridades, que generalmente son de uso universal ya que provienen de regulaciones internacionales emanadas por acuerdo de las principales marcas de Tarjetas de Crédito a nivel mundial (PCI </a:t>
            </a:r>
            <a:r>
              <a:rPr lang="es-EC" sz="1200" kern="1200" dirty="0" err="1" smtClean="0">
                <a:solidFill>
                  <a:schemeClr val="tx1"/>
                </a:solidFill>
                <a:effectLst/>
                <a:latin typeface="+mn-lt"/>
                <a:ea typeface="+mn-ea"/>
                <a:cs typeface="+mn-cs"/>
              </a:rPr>
              <a:t>Payment</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Card</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Industry</a:t>
            </a:r>
            <a:r>
              <a:rPr lang="es-EC" sz="1200" kern="1200" dirty="0" smtClean="0">
                <a:solidFill>
                  <a:schemeClr val="tx1"/>
                </a:solidFill>
                <a:effectLst/>
                <a:latin typeface="+mn-lt"/>
                <a:ea typeface="+mn-ea"/>
                <a:cs typeface="+mn-cs"/>
              </a:rPr>
              <a:t>).  Entre las cuales tenemos en el anverso de la tarjeta:</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El nombre de la entidad emisora en la parte superior (una entidad financiera).</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Los logos de marca y aceptación en la parte derecha.</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El chip (si lo hubiese).</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El Personal </a:t>
            </a:r>
            <a:r>
              <a:rPr lang="es-EC" sz="1200" kern="1200" dirty="0" err="1" smtClean="0">
                <a:solidFill>
                  <a:schemeClr val="tx1"/>
                </a:solidFill>
                <a:effectLst/>
                <a:latin typeface="+mn-lt"/>
                <a:ea typeface="+mn-ea"/>
                <a:cs typeface="+mn-cs"/>
              </a:rPr>
              <a:t>Account</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Number</a:t>
            </a:r>
            <a:r>
              <a:rPr lang="es-EC" sz="1200" kern="1200" dirty="0" smtClean="0">
                <a:solidFill>
                  <a:schemeClr val="tx1"/>
                </a:solidFill>
                <a:effectLst/>
                <a:latin typeface="+mn-lt"/>
                <a:ea typeface="+mn-ea"/>
                <a:cs typeface="+mn-cs"/>
              </a:rPr>
              <a:t> (PAN), o número de tarjeta.</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La fecha de caducidad de la tarjeta.</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El nombre del titular.</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En el reverso de la tarjeta figurará:</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La banda magnética</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El panel de firmas.</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Carácter especial CVV (número de seguridad)</a:t>
            </a:r>
          </a:p>
          <a:p>
            <a:pPr marL="171450" lvl="0" indent="-171450">
              <a:buFont typeface="Arial" panose="020B0604020202020204" pitchFamily="34" charset="0"/>
              <a:buChar char="•"/>
            </a:pPr>
            <a:r>
              <a:rPr lang="es-EC" sz="1200" kern="1200" dirty="0" smtClean="0">
                <a:solidFill>
                  <a:schemeClr val="tx1"/>
                </a:solidFill>
                <a:effectLst/>
                <a:latin typeface="+mn-lt"/>
                <a:ea typeface="+mn-ea"/>
                <a:cs typeface="+mn-cs"/>
              </a:rPr>
              <a:t>Firma. </a:t>
            </a:r>
            <a:endParaRPr lang="es-EC" dirty="0" smtClean="0"/>
          </a:p>
          <a:p>
            <a:endParaRPr lang="es-EC" dirty="0" smtClean="0"/>
          </a:p>
          <a:p>
            <a:r>
              <a:rPr lang="es-EC" dirty="0" smtClean="0"/>
              <a:t>Las Normas de Seguridad de Datos de la Industria de Tarjetas de Pago (PCI DSS) se aplica cada vez se almacenan, procesan o transmiten </a:t>
            </a:r>
          </a:p>
          <a:p>
            <a:r>
              <a:rPr lang="es-EC" dirty="0" smtClean="0"/>
              <a:t>datos de tarjetas de crédito. Estos datos se</a:t>
            </a:r>
            <a:r>
              <a:rPr lang="es-EC" baseline="0" dirty="0" smtClean="0"/>
              <a:t> dividen en dos grupos de titulares y confidenciales</a:t>
            </a:r>
            <a:r>
              <a:rPr lang="es-EC" dirty="0" smtClean="0"/>
              <a:t>, como se detalla a continuación:</a:t>
            </a:r>
          </a:p>
          <a:p>
            <a:endParaRPr lang="es-EC" dirty="0" smtClean="0"/>
          </a:p>
          <a:p>
            <a:endParaRPr lang="es-EC" dirty="0" smtClean="0"/>
          </a:p>
          <a:p>
            <a:r>
              <a:rPr lang="es-EC" dirty="0" smtClean="0"/>
              <a:t>El número de la</a:t>
            </a:r>
            <a:r>
              <a:rPr lang="es-EC" baseline="0" dirty="0" smtClean="0"/>
              <a:t> tarjeta o </a:t>
            </a:r>
            <a:r>
              <a:rPr lang="es-EC" dirty="0" smtClean="0"/>
              <a:t>(PAN) es el factor que define la aplicabilidad de los requisitos de las PCI DSS. Los requisitos de las PCI DSS se aplican si se almacena, procesa o transmite un número de cuenta principal (PAN). Si no se almacena, procesa ni transmite el PAN, no se aplicarán las PCI DSS.</a:t>
            </a:r>
          </a:p>
          <a:p>
            <a:endParaRPr lang="es-EC" dirty="0"/>
          </a:p>
        </p:txBody>
      </p:sp>
      <p:sp>
        <p:nvSpPr>
          <p:cNvPr id="4" name="3 Marcador de número de diapositiva"/>
          <p:cNvSpPr>
            <a:spLocks noGrp="1"/>
          </p:cNvSpPr>
          <p:nvPr>
            <p:ph type="sldNum" sz="quarter" idx="10"/>
          </p:nvPr>
        </p:nvSpPr>
        <p:spPr/>
        <p:txBody>
          <a:bodyPr/>
          <a:lstStyle/>
          <a:p>
            <a:fld id="{193AAE97-3AF0-482B-B78E-476F206A6654}" type="slidenum">
              <a:rPr lang="es-EC" smtClean="0"/>
              <a:t>13</a:t>
            </a:fld>
            <a:endParaRPr lang="es-EC"/>
          </a:p>
        </p:txBody>
      </p:sp>
    </p:spTree>
    <p:extLst>
      <p:ext uri="{BB962C8B-B14F-4D97-AF65-F5344CB8AC3E}">
        <p14:creationId xmlns:p14="http://schemas.microsoft.com/office/powerpoint/2010/main" val="2968950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64FCA07-5B34-4542-B555-6897FB13E0DC}" type="datetimeFigureOut">
              <a:rPr lang="es-EC" smtClean="0"/>
              <a:t>28/05/2014</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4B303CDB-28A2-4BFB-A5A6-F2A3C8D4C2B9}"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64FCA07-5B34-4542-B555-6897FB13E0DC}" type="datetimeFigureOut">
              <a:rPr lang="es-EC" smtClean="0"/>
              <a:t>28/05/2014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B303CDB-28A2-4BFB-A5A6-F2A3C8D4C2B9}"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64FCA07-5B34-4542-B555-6897FB13E0DC}" type="datetimeFigureOut">
              <a:rPr lang="es-EC" smtClean="0"/>
              <a:t>28/05/2014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B303CDB-28A2-4BFB-A5A6-F2A3C8D4C2B9}"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64FCA07-5B34-4542-B555-6897FB13E0DC}" type="datetimeFigureOut">
              <a:rPr lang="es-EC" smtClean="0"/>
              <a:t>28/05/2014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B303CDB-28A2-4BFB-A5A6-F2A3C8D4C2B9}" type="slidenum">
              <a:rPr lang="es-EC" smtClean="0"/>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64FCA07-5B34-4542-B555-6897FB13E0DC}" type="datetimeFigureOut">
              <a:rPr lang="es-EC" smtClean="0"/>
              <a:t>28/05/2014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4B303CDB-28A2-4BFB-A5A6-F2A3C8D4C2B9}" type="slidenum">
              <a:rPr lang="es-EC" smtClean="0"/>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64FCA07-5B34-4542-B555-6897FB13E0DC}" type="datetimeFigureOut">
              <a:rPr lang="es-EC" smtClean="0"/>
              <a:t>28/05/2014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4B303CDB-28A2-4BFB-A5A6-F2A3C8D4C2B9}" type="slidenum">
              <a:rPr lang="es-EC" smtClean="0"/>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64FCA07-5B34-4542-B555-6897FB13E0DC}" type="datetimeFigureOut">
              <a:rPr lang="es-EC" smtClean="0"/>
              <a:t>28/05/2014</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4B303CDB-28A2-4BFB-A5A6-F2A3C8D4C2B9}"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64FCA07-5B34-4542-B555-6897FB13E0DC}" type="datetimeFigureOut">
              <a:rPr lang="es-EC" smtClean="0"/>
              <a:t>28/05/2014</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4B303CDB-28A2-4BFB-A5A6-F2A3C8D4C2B9}" type="slidenum">
              <a:rPr lang="es-EC" smtClean="0"/>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64FCA07-5B34-4542-B555-6897FB13E0DC}" type="datetimeFigureOut">
              <a:rPr lang="es-EC" smtClean="0"/>
              <a:t>28/05/2014</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4B303CDB-28A2-4BFB-A5A6-F2A3C8D4C2B9}"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B64FCA07-5B34-4542-B555-6897FB13E0DC}" type="datetimeFigureOut">
              <a:rPr lang="es-EC" smtClean="0"/>
              <a:t>28/05/2014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4B303CDB-28A2-4BFB-A5A6-F2A3C8D4C2B9}"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64FCA07-5B34-4542-B555-6897FB13E0DC}" type="datetimeFigureOut">
              <a:rPr lang="es-EC" smtClean="0"/>
              <a:t>28/05/2014</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4B303CDB-28A2-4BFB-A5A6-F2A3C8D4C2B9}" type="slidenum">
              <a:rPr lang="es-EC" smtClean="0"/>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64FCA07-5B34-4542-B555-6897FB13E0DC}" type="datetimeFigureOut">
              <a:rPr lang="es-EC" smtClean="0"/>
              <a:t>28/05/2014</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B303CDB-28A2-4BFB-A5A6-F2A3C8D4C2B9}"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hyperlink" Target="file:///C:\Users\Miguel\Documents\AnalisisForense\Tesis\Informe%20An&#225;lisis%20Forense.doc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file:///C:\Users\Miguel\Documents\AnalisisForense\Tesis\Proyectos.doc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81250" y="476672"/>
            <a:ext cx="6583238" cy="1614041"/>
          </a:xfrm>
        </p:spPr>
        <p:txBody>
          <a:bodyPr vert="horz" lIns="91440" tIns="45720" rIns="91440" bIns="45720" rtlCol="0" anchor="ctr">
            <a:normAutofit fontScale="90000"/>
          </a:bodyPr>
          <a:lstStyle/>
          <a:p>
            <a:pPr marR="64008" algn="ctr">
              <a:buClr>
                <a:schemeClr val="accent1"/>
              </a:buClr>
              <a:buSzPct val="68000"/>
              <a:buFont typeface="Wingdings 3"/>
            </a:pPr>
            <a:r>
              <a:rPr lang="es-EC" sz="4400" dirty="0">
                <a:solidFill>
                  <a:schemeClr val="tx1"/>
                </a:solidFill>
                <a:latin typeface="Aharoni" panose="02010803020104030203" pitchFamily="2" charset="-79"/>
                <a:ea typeface="FangSong" panose="02010609060101010101" pitchFamily="49" charset="-122"/>
                <a:cs typeface="Aharoni" panose="02010803020104030203" pitchFamily="2" charset="-79"/>
              </a:rPr>
              <a:t>Maestría </a:t>
            </a:r>
            <a:r>
              <a:rPr lang="es-EC" sz="4400" dirty="0">
                <a:solidFill>
                  <a:schemeClr val="tx1"/>
                </a:solidFill>
                <a:latin typeface="Aharoni" panose="02010803020104030203" pitchFamily="2" charset="-79"/>
                <a:ea typeface="FangSong" panose="02010609060101010101" pitchFamily="49" charset="-122"/>
                <a:cs typeface="Aharoni" panose="02010803020104030203" pitchFamily="2" charset="-79"/>
              </a:rPr>
              <a:t>en Evaluación y Auditoría de Sistemas </a:t>
            </a:r>
            <a:r>
              <a:rPr lang="es-EC" sz="4400" dirty="0">
                <a:solidFill>
                  <a:schemeClr val="tx1"/>
                </a:solidFill>
                <a:latin typeface="Aharoni" panose="02010803020104030203" pitchFamily="2" charset="-79"/>
                <a:ea typeface="FangSong" panose="02010609060101010101" pitchFamily="49" charset="-122"/>
                <a:cs typeface="Aharoni" panose="02010803020104030203" pitchFamily="2" charset="-79"/>
              </a:rPr>
              <a:t>Tecnológicos</a:t>
            </a:r>
            <a:endParaRPr lang="es-EC" sz="4400" dirty="0">
              <a:solidFill>
                <a:schemeClr val="tx1"/>
              </a:solidFill>
              <a:latin typeface="Aharoni" panose="02010803020104030203" pitchFamily="2" charset="-79"/>
              <a:ea typeface="FangSong" panose="02010609060101010101" pitchFamily="49" charset="-122"/>
              <a:cs typeface="Aharoni" panose="02010803020104030203" pitchFamily="2" charset="-79"/>
            </a:endParaRPr>
          </a:p>
        </p:txBody>
      </p:sp>
      <p:sp>
        <p:nvSpPr>
          <p:cNvPr id="3" name="2 Subtítulo"/>
          <p:cNvSpPr>
            <a:spLocks noGrp="1"/>
          </p:cNvSpPr>
          <p:nvPr>
            <p:ph type="subTitle" idx="1"/>
          </p:nvPr>
        </p:nvSpPr>
        <p:spPr>
          <a:xfrm>
            <a:off x="755576" y="2780928"/>
            <a:ext cx="8064896" cy="1752600"/>
          </a:xfrm>
        </p:spPr>
        <p:txBody>
          <a:bodyPr vert="horz" lIns="91440" tIns="45720" rIns="91440" bIns="45720" rtlCol="0" anchor="ctr">
            <a:normAutofit fontScale="60000" lnSpcReduction="20000"/>
            <a:scene3d>
              <a:camera prst="orthographicFront"/>
              <a:lightRig rig="soft" dir="t"/>
            </a:scene3d>
            <a:sp3d prstMaterial="softEdge">
              <a:bevelT w="25400" h="25400"/>
            </a:sp3d>
          </a:bodyPr>
          <a:lstStyle/>
          <a:p>
            <a:pPr algn="ctr">
              <a:spcBef>
                <a:spcPct val="0"/>
              </a:spcBef>
            </a:pPr>
            <a:r>
              <a:rPr lang="es-EC" sz="4400" b="1" dirty="0">
                <a:solidFill>
                  <a:schemeClr val="tx1"/>
                </a:solidFill>
                <a:effectLst>
                  <a:outerShdw blurRad="31750" dist="25400" dir="5400000" algn="tl" rotWithShape="0">
                    <a:srgbClr val="000000">
                      <a:alpha val="25000"/>
                    </a:srgbClr>
                  </a:outerShdw>
                </a:effectLst>
                <a:latin typeface="Aharoni" panose="02010803020104030203" pitchFamily="2" charset="-79"/>
                <a:ea typeface="FangSong" panose="02010609060101010101" pitchFamily="49" charset="-122"/>
                <a:cs typeface="Aharoni" panose="02010803020104030203" pitchFamily="2" charset="-79"/>
              </a:rPr>
              <a:t>ANÁLISIS FORENSE A PAQUETES DE DATOS EN LA RED LAN DE LA UNIVERSIDAD TECNÓLOGICA EQUINOCCIAL COMO APORTE AL CUMPLIMIENTO DE LAS NORMAS PCI-DSS</a:t>
            </a:r>
            <a:endParaRPr lang="es-EC" sz="4400" b="1" dirty="0">
              <a:solidFill>
                <a:schemeClr val="tx1"/>
              </a:solidFill>
              <a:effectLst>
                <a:outerShdw blurRad="31750" dist="25400" dir="5400000" algn="tl" rotWithShape="0">
                  <a:srgbClr val="000000">
                    <a:alpha val="25000"/>
                  </a:srgbClr>
                </a:outerShdw>
              </a:effectLst>
              <a:latin typeface="Aharoni" panose="02010803020104030203" pitchFamily="2" charset="-79"/>
              <a:ea typeface="FangSong" panose="02010609060101010101" pitchFamily="49" charset="-122"/>
              <a:cs typeface="Aharoni" panose="02010803020104030203" pitchFamily="2" charset="-79"/>
            </a:endParaRPr>
          </a:p>
        </p:txBody>
      </p:sp>
      <p:pic>
        <p:nvPicPr>
          <p:cNvPr id="1026" name="Picture 2" descr="https://encrypted-tbn2.gstatic.com/images?q=tbn:ANd9GcTMKkRlxzfZ7ZSw7LuRDxWxO3dW4YKFnP_2iZh0wc2rD-PrLynx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81250" cy="1924051"/>
          </a:xfrm>
          <a:prstGeom prst="rect">
            <a:avLst/>
          </a:prstGeom>
          <a:noFill/>
          <a:extLst>
            <a:ext uri="{909E8E84-426E-40DD-AFC4-6F175D3DCCD1}">
              <a14:hiddenFill xmlns:a14="http://schemas.microsoft.com/office/drawing/2010/main">
                <a:solidFill>
                  <a:srgbClr val="FFFFFF"/>
                </a:solidFill>
              </a14:hiddenFill>
            </a:ext>
          </a:extLst>
        </p:spPr>
      </p:pic>
      <p:sp>
        <p:nvSpPr>
          <p:cNvPr id="5" name="2 Subtítulo"/>
          <p:cNvSpPr txBox="1">
            <a:spLocks/>
          </p:cNvSpPr>
          <p:nvPr/>
        </p:nvSpPr>
        <p:spPr>
          <a:xfrm>
            <a:off x="611560" y="5301208"/>
            <a:ext cx="4824536" cy="1453910"/>
          </a:xfrm>
          <a:prstGeom prst="rect">
            <a:avLst/>
          </a:prstGeom>
        </p:spPr>
        <p:txBody>
          <a:bodyPr vert="horz" lIns="91440" tIns="45720" rIns="91440" bIns="45720" rtlCol="0" anchor="ctr">
            <a:normAutofit fontScale="97500"/>
            <a:scene3d>
              <a:camera prst="orthographicFront"/>
              <a:lightRig rig="soft" dir="t"/>
            </a:scene3d>
            <a:sp3d prstMaterial="softEdge">
              <a:bevelT w="25400" h="25400"/>
            </a:sp3d>
          </a:bodyPr>
          <a:lstStyle>
            <a:lvl1pPr marR="64008" indent="0" algn="ctr">
              <a:spcBef>
                <a:spcPct val="0"/>
              </a:spcBef>
              <a:spcAft>
                <a:spcPts val="0"/>
              </a:spcAft>
              <a:buClr>
                <a:schemeClr val="accent1"/>
              </a:buClr>
              <a:buSzPct val="68000"/>
              <a:buFont typeface="Wingdings 3"/>
              <a:buNone/>
              <a:defRPr kumimoji="0" sz="4400" b="1">
                <a:effectLst>
                  <a:outerShdw blurRad="31750" dist="25400" dir="5400000" algn="tl" rotWithShape="0">
                    <a:srgbClr val="000000">
                      <a:alpha val="25000"/>
                    </a:srgbClr>
                  </a:outerShdw>
                </a:effectLst>
                <a:latin typeface="Aharoni" panose="02010803020104030203" pitchFamily="2" charset="-79"/>
                <a:ea typeface="FangSong" panose="02010609060101010101" pitchFamily="49" charset="-122"/>
                <a:cs typeface="Aharoni" panose="02010803020104030203" pitchFamily="2" charset="-79"/>
              </a:defRPr>
            </a:lvl1pPr>
            <a:lvl2pPr indent="0" algn="ctr">
              <a:spcBef>
                <a:spcPts val="324"/>
              </a:spcBef>
              <a:buClr>
                <a:schemeClr val="accent1"/>
              </a:buClr>
              <a:buFont typeface="Verdana"/>
              <a:buNone/>
              <a:defRPr kumimoji="0" sz="2300"/>
            </a:lvl2pPr>
            <a:lvl3pPr indent="0" algn="ctr">
              <a:spcBef>
                <a:spcPts val="350"/>
              </a:spcBef>
              <a:buClr>
                <a:schemeClr val="accent2"/>
              </a:buClr>
              <a:buSzPct val="100000"/>
              <a:buFont typeface="Wingdings 2"/>
              <a:buNone/>
              <a:defRPr kumimoji="0" sz="2100"/>
            </a:lvl3pPr>
            <a:lvl4pPr indent="0" algn="ctr">
              <a:spcBef>
                <a:spcPts val="350"/>
              </a:spcBef>
              <a:buClr>
                <a:schemeClr val="accent2"/>
              </a:buClr>
              <a:buFont typeface="Wingdings 2"/>
              <a:buNone/>
              <a:defRPr kumimoji="0" sz="1900"/>
            </a:lvl4pPr>
            <a:lvl5pPr indent="0" algn="ctr">
              <a:spcBef>
                <a:spcPts val="350"/>
              </a:spcBef>
              <a:buClr>
                <a:schemeClr val="accent2"/>
              </a:buClr>
              <a:buFont typeface="Wingdings 2"/>
              <a:buNone/>
              <a:defRPr kumimoji="0"/>
            </a:lvl5pPr>
            <a:lvl6pPr indent="0" algn="ctr">
              <a:spcBef>
                <a:spcPts val="350"/>
              </a:spcBef>
              <a:buClr>
                <a:schemeClr val="accent3"/>
              </a:buClr>
              <a:buFont typeface="Wingdings 2"/>
              <a:buNone/>
              <a:defRPr kumimoji="0"/>
            </a:lvl6pPr>
            <a:lvl7pPr indent="0" algn="ctr">
              <a:spcBef>
                <a:spcPts val="350"/>
              </a:spcBef>
              <a:buClr>
                <a:schemeClr val="accent3"/>
              </a:buClr>
              <a:buFont typeface="Wingdings 2"/>
              <a:buNone/>
              <a:defRPr kumimoji="0" sz="1600"/>
            </a:lvl7pPr>
            <a:lvl8pPr indent="0" algn="ctr">
              <a:spcBef>
                <a:spcPts val="350"/>
              </a:spcBef>
              <a:buClr>
                <a:schemeClr val="accent3"/>
              </a:buClr>
              <a:buFont typeface="Wingdings 2"/>
              <a:buNone/>
              <a:defRPr kumimoji="0" sz="1600"/>
            </a:lvl8pPr>
            <a:lvl9pPr indent="0" algn="ctr">
              <a:spcBef>
                <a:spcPts val="350"/>
              </a:spcBef>
              <a:buClr>
                <a:schemeClr val="accent3"/>
              </a:buClr>
              <a:buFont typeface="Wingdings 2"/>
              <a:buNone/>
              <a:defRPr kumimoji="0" sz="1600" baseline="0"/>
            </a:lvl9pPr>
            <a:extLst/>
          </a:lstStyle>
          <a:p>
            <a:pPr algn="l"/>
            <a:r>
              <a:rPr lang="es-EC" sz="2800" dirty="0"/>
              <a:t>Ing. William </a:t>
            </a:r>
            <a:r>
              <a:rPr lang="es-EC" sz="2800" dirty="0" err="1"/>
              <a:t>Chumi</a:t>
            </a:r>
            <a:r>
              <a:rPr lang="es-EC" sz="2800" dirty="0"/>
              <a:t> S.</a:t>
            </a:r>
            <a:endParaRPr lang="es-EC" sz="2800" dirty="0"/>
          </a:p>
          <a:p>
            <a:pPr algn="l"/>
            <a:r>
              <a:rPr lang="es-EC" sz="2800" dirty="0"/>
              <a:t>Ing. Daniel Flores E.</a:t>
            </a:r>
            <a:endParaRPr lang="es-EC" sz="2800" dirty="0"/>
          </a:p>
        </p:txBody>
      </p:sp>
    </p:spTree>
    <p:extLst>
      <p:ext uri="{BB962C8B-B14F-4D97-AF65-F5344CB8AC3E}">
        <p14:creationId xmlns:p14="http://schemas.microsoft.com/office/powerpoint/2010/main" val="425228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4525963"/>
          </a:xfrm>
        </p:spPr>
        <p:txBody>
          <a:bodyPr>
            <a:normAutofit fontScale="92500"/>
          </a:bodyPr>
          <a:lstStyle/>
          <a:p>
            <a:pPr marL="0" indent="0">
              <a:buNone/>
            </a:pPr>
            <a:r>
              <a:rPr lang="es-EC" b="1" dirty="0">
                <a:latin typeface="Aharoni" panose="02010803020104030203" pitchFamily="2" charset="-79"/>
                <a:cs typeface="Aharoni" panose="02010803020104030203" pitchFamily="2" charset="-79"/>
              </a:rPr>
              <a:t>Vulnerabilidades de la capa de red</a:t>
            </a:r>
            <a:endParaRPr lang="en-US" dirty="0">
              <a:latin typeface="Aharoni" panose="02010803020104030203" pitchFamily="2" charset="-79"/>
              <a:cs typeface="Aharoni" panose="02010803020104030203" pitchFamily="2" charset="-79"/>
            </a:endParaRPr>
          </a:p>
          <a:p>
            <a:r>
              <a:rPr lang="es-EC" dirty="0">
                <a:latin typeface="Aharoni" panose="02010803020104030203" pitchFamily="2" charset="-79"/>
                <a:cs typeface="Aharoni" panose="02010803020104030203" pitchFamily="2" charset="-79"/>
              </a:rPr>
              <a:t>Están estrechamente ligadas al medio sobre el que se realiza la conexión, </a:t>
            </a:r>
            <a:endParaRPr lang="es-EC" dirty="0" smtClean="0">
              <a:latin typeface="Aharoni" panose="02010803020104030203" pitchFamily="2" charset="-79"/>
              <a:cs typeface="Aharoni" panose="02010803020104030203" pitchFamily="2" charset="-79"/>
            </a:endParaRPr>
          </a:p>
          <a:p>
            <a:r>
              <a:rPr lang="es-EC" dirty="0" smtClean="0">
                <a:latin typeface="Aharoni" panose="02010803020104030203" pitchFamily="2" charset="-79"/>
                <a:cs typeface="Aharoni" panose="02010803020104030203" pitchFamily="2" charset="-79"/>
              </a:rPr>
              <a:t>Esta </a:t>
            </a:r>
            <a:r>
              <a:rPr lang="es-EC" dirty="0">
                <a:latin typeface="Aharoni" panose="02010803020104030203" pitchFamily="2" charset="-79"/>
                <a:cs typeface="Aharoni" panose="02010803020104030203" pitchFamily="2" charset="-79"/>
              </a:rPr>
              <a:t>capa presenta problemas de control de acceso y de confidencialidad, las vulnerabilidades a este nivel pueden ser las siguientes:</a:t>
            </a:r>
            <a:endParaRPr lang="en-US" dirty="0">
              <a:latin typeface="Aharoni" panose="02010803020104030203" pitchFamily="2" charset="-79"/>
              <a:cs typeface="Aharoni" panose="02010803020104030203" pitchFamily="2" charset="-79"/>
            </a:endParaRPr>
          </a:p>
          <a:p>
            <a:pPr lvl="1"/>
            <a:r>
              <a:rPr lang="es-EC" dirty="0">
                <a:latin typeface="Aharoni" panose="02010803020104030203" pitchFamily="2" charset="-79"/>
                <a:cs typeface="Aharoni" panose="02010803020104030203" pitchFamily="2" charset="-79"/>
              </a:rPr>
              <a:t>Desvío de los cables de conexión hacia otros sistemas.</a:t>
            </a:r>
            <a:endParaRPr lang="en-US" dirty="0">
              <a:latin typeface="Aharoni" panose="02010803020104030203" pitchFamily="2" charset="-79"/>
              <a:cs typeface="Aharoni" panose="02010803020104030203" pitchFamily="2" charset="-79"/>
            </a:endParaRPr>
          </a:p>
          <a:p>
            <a:pPr lvl="1"/>
            <a:r>
              <a:rPr lang="es-EC" dirty="0">
                <a:latin typeface="Aharoni" panose="02010803020104030203" pitchFamily="2" charset="-79"/>
                <a:cs typeface="Aharoni" panose="02010803020104030203" pitchFamily="2" charset="-79"/>
              </a:rPr>
              <a:t>Interceptación intrusiva de las comunicaciones (pinchar las líneas)</a:t>
            </a:r>
            <a:endParaRPr lang="en-US" dirty="0">
              <a:latin typeface="Aharoni" panose="02010803020104030203" pitchFamily="2" charset="-79"/>
              <a:cs typeface="Aharoni" panose="02010803020104030203" pitchFamily="2" charset="-79"/>
            </a:endParaRPr>
          </a:p>
          <a:p>
            <a:pPr lvl="1"/>
            <a:r>
              <a:rPr lang="es-EC" dirty="0">
                <a:latin typeface="Aharoni" panose="02010803020104030203" pitchFamily="2" charset="-79"/>
                <a:cs typeface="Aharoni" panose="02010803020104030203" pitchFamily="2" charset="-79"/>
              </a:rPr>
              <a:t>Escuchas no intrusivas en medios de transmisión sin cables, etc.</a:t>
            </a:r>
            <a:endParaRPr lang="en-US" dirty="0">
              <a:latin typeface="Aharoni" panose="02010803020104030203" pitchFamily="2" charset="-79"/>
              <a:cs typeface="Aharoni" panose="02010803020104030203" pitchFamily="2" charset="-79"/>
            </a:endParaRPr>
          </a:p>
          <a:p>
            <a:endParaRPr lang="en-US" dirty="0">
              <a:latin typeface="Aharoni" panose="02010803020104030203" pitchFamily="2" charset="-79"/>
              <a:cs typeface="Aharoni" panose="02010803020104030203" pitchFamily="2" charset="-79"/>
            </a:endParaRPr>
          </a:p>
        </p:txBody>
      </p:sp>
      <p:sp>
        <p:nvSpPr>
          <p:cNvPr id="2" name="Title 1"/>
          <p:cNvSpPr>
            <a:spLocks noGrp="1"/>
          </p:cNvSpPr>
          <p:nvPr>
            <p:ph type="title"/>
          </p:nvPr>
        </p:nvSpPr>
        <p:spPr>
          <a:xfrm>
            <a:off x="395536" y="332656"/>
            <a:ext cx="8229600" cy="1143000"/>
          </a:xfrm>
        </p:spPr>
        <p:txBody>
          <a:bodyPr>
            <a:normAutofit fontScale="90000"/>
          </a:bodyPr>
          <a:lstStyle/>
          <a:p>
            <a:r>
              <a:rPr lang="es-ES" b="1" dirty="0" smtClean="0">
                <a:latin typeface="Aharoni" panose="02010803020104030203" pitchFamily="2" charset="-79"/>
                <a:cs typeface="Aharoni" panose="02010803020104030203" pitchFamily="2" charset="-79"/>
              </a:rPr>
              <a:t>REDES DE DATOS</a:t>
            </a:r>
            <a:r>
              <a:rPr lang="es-ES" dirty="0" smtClean="0">
                <a:latin typeface="Aharoni" panose="02010803020104030203" pitchFamily="2" charset="-79"/>
                <a:cs typeface="Aharoni" panose="02010803020104030203" pitchFamily="2" charset="-79"/>
              </a:rPr>
              <a:t/>
            </a:r>
            <a:br>
              <a:rPr lang="es-ES" dirty="0" smtClean="0">
                <a:latin typeface="Aharoni" panose="02010803020104030203" pitchFamily="2" charset="-79"/>
                <a:cs typeface="Aharoni" panose="02010803020104030203" pitchFamily="2" charset="-79"/>
              </a:rPr>
            </a:br>
            <a:r>
              <a:rPr lang="es-ES" sz="3600" dirty="0" smtClean="0">
                <a:latin typeface="Aharoni" panose="02010803020104030203" pitchFamily="2" charset="-79"/>
                <a:cs typeface="Aharoni" panose="02010803020104030203" pitchFamily="2" charset="-79"/>
              </a:rPr>
              <a:t>Ataque contra Redes</a:t>
            </a:r>
            <a:endParaRPr lang="en-US"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07801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s-EC" b="1" dirty="0">
                <a:latin typeface="Aharoni" panose="02010803020104030203" pitchFamily="2" charset="-79"/>
                <a:cs typeface="Aharoni" panose="02010803020104030203" pitchFamily="2" charset="-79"/>
              </a:rPr>
              <a:t>Vulnerabilidades de la capa de internet</a:t>
            </a:r>
            <a:endParaRPr lang="en-US" dirty="0">
              <a:latin typeface="Aharoni" panose="02010803020104030203" pitchFamily="2" charset="-79"/>
              <a:cs typeface="Aharoni" panose="02010803020104030203" pitchFamily="2" charset="-79"/>
            </a:endParaRPr>
          </a:p>
          <a:p>
            <a:r>
              <a:rPr lang="es-EC" dirty="0">
                <a:latin typeface="Aharoni" panose="02010803020104030203" pitchFamily="2" charset="-79"/>
                <a:cs typeface="Aharoni" panose="02010803020104030203" pitchFamily="2" charset="-79"/>
              </a:rPr>
              <a:t>En esta capa se puede realizar cualquier ataque que afecte un datagrama IP, se incluyen como ataques contra esta capa las técnicas de:</a:t>
            </a:r>
            <a:endParaRPr lang="en-US" dirty="0">
              <a:latin typeface="Aharoni" panose="02010803020104030203" pitchFamily="2" charset="-79"/>
              <a:cs typeface="Aharoni" panose="02010803020104030203" pitchFamily="2" charset="-79"/>
            </a:endParaRPr>
          </a:p>
          <a:p>
            <a:pPr lvl="1"/>
            <a:r>
              <a:rPr lang="es-EC" dirty="0" err="1">
                <a:latin typeface="Aharoni" panose="02010803020104030203" pitchFamily="2" charset="-79"/>
                <a:cs typeface="Aharoni" panose="02010803020104030203" pitchFamily="2" charset="-79"/>
              </a:rPr>
              <a:t>Sniffing</a:t>
            </a:r>
            <a:r>
              <a:rPr lang="es-EC" dirty="0">
                <a:latin typeface="Aharoni" panose="02010803020104030203" pitchFamily="2" charset="-79"/>
                <a:cs typeface="Aharoni" panose="02010803020104030203" pitchFamily="2" charset="-79"/>
              </a:rPr>
              <a:t>,</a:t>
            </a:r>
            <a:endParaRPr lang="en-US" dirty="0">
              <a:latin typeface="Aharoni" panose="02010803020104030203" pitchFamily="2" charset="-79"/>
              <a:cs typeface="Aharoni" panose="02010803020104030203" pitchFamily="2" charset="-79"/>
            </a:endParaRPr>
          </a:p>
          <a:p>
            <a:pPr lvl="1"/>
            <a:r>
              <a:rPr lang="es-EC" dirty="0">
                <a:latin typeface="Aharoni" panose="02010803020104030203" pitchFamily="2" charset="-79"/>
                <a:cs typeface="Aharoni" panose="02010803020104030203" pitchFamily="2" charset="-79"/>
              </a:rPr>
              <a:t>Suplantación de mensajes.</a:t>
            </a:r>
            <a:endParaRPr lang="en-US" dirty="0">
              <a:latin typeface="Aharoni" panose="02010803020104030203" pitchFamily="2" charset="-79"/>
              <a:cs typeface="Aharoni" panose="02010803020104030203" pitchFamily="2" charset="-79"/>
            </a:endParaRPr>
          </a:p>
          <a:p>
            <a:pPr lvl="1"/>
            <a:r>
              <a:rPr lang="es-EC" dirty="0">
                <a:latin typeface="Aharoni" panose="02010803020104030203" pitchFamily="2" charset="-79"/>
                <a:cs typeface="Aharoni" panose="02010803020104030203" pitchFamily="2" charset="-79"/>
              </a:rPr>
              <a:t>Modificación de datos</a:t>
            </a:r>
            <a:endParaRPr lang="en-US" dirty="0">
              <a:latin typeface="Aharoni" panose="02010803020104030203" pitchFamily="2" charset="-79"/>
              <a:cs typeface="Aharoni" panose="02010803020104030203" pitchFamily="2" charset="-79"/>
            </a:endParaRPr>
          </a:p>
          <a:p>
            <a:pPr lvl="1"/>
            <a:r>
              <a:rPr lang="es-EC" dirty="0">
                <a:latin typeface="Aharoni" panose="02010803020104030203" pitchFamily="2" charset="-79"/>
                <a:cs typeface="Aharoni" panose="02010803020104030203" pitchFamily="2" charset="-79"/>
              </a:rPr>
              <a:t>Retrasos de mensajes y denegación de mensajes</a:t>
            </a:r>
            <a:endParaRPr lang="en-US" dirty="0">
              <a:latin typeface="Aharoni" panose="02010803020104030203" pitchFamily="2" charset="-79"/>
              <a:cs typeface="Aharoni" panose="02010803020104030203" pitchFamily="2" charset="-79"/>
            </a:endParaRPr>
          </a:p>
          <a:p>
            <a:endParaRPr lang="en-US" dirty="0">
              <a:latin typeface="Aharoni" panose="02010803020104030203" pitchFamily="2" charset="-79"/>
              <a:cs typeface="Aharoni" panose="02010803020104030203" pitchFamily="2" charset="-79"/>
            </a:endParaRPr>
          </a:p>
        </p:txBody>
      </p:sp>
      <p:sp>
        <p:nvSpPr>
          <p:cNvPr id="2" name="Title 1"/>
          <p:cNvSpPr>
            <a:spLocks noGrp="1"/>
          </p:cNvSpPr>
          <p:nvPr>
            <p:ph type="title"/>
          </p:nvPr>
        </p:nvSpPr>
        <p:spPr/>
        <p:txBody>
          <a:bodyPr>
            <a:normAutofit fontScale="90000"/>
          </a:bodyPr>
          <a:lstStyle/>
          <a:p>
            <a:r>
              <a:rPr lang="es-ES" b="1" dirty="0">
                <a:latin typeface="Aharoni" panose="02010803020104030203" pitchFamily="2" charset="-79"/>
                <a:cs typeface="Aharoni" panose="02010803020104030203" pitchFamily="2" charset="-79"/>
              </a:rPr>
              <a:t>REDES DE DATOS</a:t>
            </a:r>
            <a:r>
              <a:rPr lang="es-ES" dirty="0">
                <a:latin typeface="Aharoni" panose="02010803020104030203" pitchFamily="2" charset="-79"/>
                <a:cs typeface="Aharoni" panose="02010803020104030203" pitchFamily="2" charset="-79"/>
              </a:rPr>
              <a:t/>
            </a:r>
            <a:br>
              <a:rPr lang="es-ES" dirty="0">
                <a:latin typeface="Aharoni" panose="02010803020104030203" pitchFamily="2" charset="-79"/>
                <a:cs typeface="Aharoni" panose="02010803020104030203" pitchFamily="2" charset="-79"/>
              </a:rPr>
            </a:br>
            <a:r>
              <a:rPr lang="es-ES" dirty="0">
                <a:latin typeface="Aharoni" panose="02010803020104030203" pitchFamily="2" charset="-79"/>
                <a:cs typeface="Aharoni" panose="02010803020104030203" pitchFamily="2" charset="-79"/>
              </a:rPr>
              <a:t>Ataque contra Redes</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92344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s-EC" b="1" dirty="0">
                <a:latin typeface="Aharoni" panose="02010803020104030203" pitchFamily="2" charset="-79"/>
                <a:cs typeface="Aharoni" panose="02010803020104030203" pitchFamily="2" charset="-79"/>
              </a:rPr>
              <a:t>Vulnerabilidad de la capa de transporte</a:t>
            </a:r>
            <a:endParaRPr lang="en-US" dirty="0">
              <a:latin typeface="Aharoni" panose="02010803020104030203" pitchFamily="2" charset="-79"/>
              <a:cs typeface="Aharoni" panose="02010803020104030203" pitchFamily="2" charset="-79"/>
            </a:endParaRPr>
          </a:p>
          <a:p>
            <a:r>
              <a:rPr lang="es-EC" dirty="0">
                <a:latin typeface="Aharoni" panose="02010803020104030203" pitchFamily="2" charset="-79"/>
                <a:cs typeface="Aharoni" panose="02010803020104030203" pitchFamily="2" charset="-79"/>
              </a:rPr>
              <a:t>En esta capa podemos encontrar problemas de autenticación, de integridad y de </a:t>
            </a:r>
            <a:r>
              <a:rPr lang="es-EC" dirty="0" smtClean="0">
                <a:latin typeface="Aharoni" panose="02010803020104030203" pitchFamily="2" charset="-79"/>
                <a:cs typeface="Aharoni" panose="02010803020104030203" pitchFamily="2" charset="-79"/>
              </a:rPr>
              <a:t>confidencialidad</a:t>
            </a:r>
          </a:p>
          <a:p>
            <a:pPr marL="0" indent="0">
              <a:buNone/>
            </a:pPr>
            <a:endParaRPr lang="es-EC" dirty="0">
              <a:latin typeface="Aharoni" panose="02010803020104030203" pitchFamily="2" charset="-79"/>
              <a:cs typeface="Aharoni" panose="02010803020104030203" pitchFamily="2" charset="-79"/>
            </a:endParaRPr>
          </a:p>
          <a:p>
            <a:pPr marL="0" indent="0">
              <a:buNone/>
            </a:pPr>
            <a:r>
              <a:rPr lang="es-EC" b="1" dirty="0">
                <a:latin typeface="Aharoni" panose="02010803020104030203" pitchFamily="2" charset="-79"/>
                <a:cs typeface="Aharoni" panose="02010803020104030203" pitchFamily="2" charset="-79"/>
              </a:rPr>
              <a:t>Vulnerabilidad de  la capa de aplicación</a:t>
            </a:r>
            <a:endParaRPr lang="en-US" dirty="0">
              <a:latin typeface="Aharoni" panose="02010803020104030203" pitchFamily="2" charset="-79"/>
              <a:cs typeface="Aharoni" panose="02010803020104030203" pitchFamily="2" charset="-79"/>
            </a:endParaRPr>
          </a:p>
          <a:p>
            <a:r>
              <a:rPr lang="es-EC" dirty="0">
                <a:latin typeface="Aharoni" panose="02010803020104030203" pitchFamily="2" charset="-79"/>
                <a:cs typeface="Aharoni" panose="02010803020104030203" pitchFamily="2" charset="-79"/>
              </a:rPr>
              <a:t>En esta capa contiene varias deficiencias en seguridad esto se debe a la gran variedad de protocolos que actúan en ella algunas de las </a:t>
            </a:r>
            <a:r>
              <a:rPr lang="es-EC" dirty="0" smtClean="0">
                <a:latin typeface="Aharoni" panose="02010803020104030203" pitchFamily="2" charset="-79"/>
                <a:cs typeface="Aharoni" panose="02010803020104030203" pitchFamily="2" charset="-79"/>
              </a:rPr>
              <a:t>debilidades como:</a:t>
            </a:r>
            <a:endParaRPr lang="en-US" dirty="0">
              <a:latin typeface="Aharoni" panose="02010803020104030203" pitchFamily="2" charset="-79"/>
              <a:cs typeface="Aharoni" panose="02010803020104030203" pitchFamily="2" charset="-79"/>
            </a:endParaRPr>
          </a:p>
          <a:p>
            <a:pPr lvl="1"/>
            <a:r>
              <a:rPr lang="es-EC" dirty="0">
                <a:latin typeface="Aharoni" panose="02010803020104030203" pitchFamily="2" charset="-79"/>
                <a:cs typeface="Aharoni" panose="02010803020104030203" pitchFamily="2" charset="-79"/>
              </a:rPr>
              <a:t>Servicio de nombres de dominio</a:t>
            </a:r>
            <a:endParaRPr lang="en-US" dirty="0">
              <a:latin typeface="Aharoni" panose="02010803020104030203" pitchFamily="2" charset="-79"/>
              <a:cs typeface="Aharoni" panose="02010803020104030203" pitchFamily="2" charset="-79"/>
            </a:endParaRPr>
          </a:p>
          <a:p>
            <a:pPr lvl="1"/>
            <a:r>
              <a:rPr lang="es-EC" dirty="0">
                <a:latin typeface="Aharoni" panose="02010803020104030203" pitchFamily="2" charset="-79"/>
                <a:cs typeface="Aharoni" panose="02010803020104030203" pitchFamily="2" charset="-79"/>
              </a:rPr>
              <a:t>Telnet</a:t>
            </a:r>
            <a:endParaRPr lang="en-US" dirty="0">
              <a:latin typeface="Aharoni" panose="02010803020104030203" pitchFamily="2" charset="-79"/>
              <a:cs typeface="Aharoni" panose="02010803020104030203" pitchFamily="2" charset="-79"/>
            </a:endParaRPr>
          </a:p>
          <a:p>
            <a:pPr lvl="1"/>
            <a:r>
              <a:rPr lang="es-EC" dirty="0" smtClean="0">
                <a:latin typeface="Aharoni" panose="02010803020104030203" pitchFamily="2" charset="-79"/>
                <a:cs typeface="Aharoni" panose="02010803020104030203" pitchFamily="2" charset="-79"/>
              </a:rPr>
              <a:t>FTP</a:t>
            </a:r>
            <a:endParaRPr lang="en-US" dirty="0">
              <a:latin typeface="Aharoni" panose="02010803020104030203" pitchFamily="2" charset="-79"/>
              <a:cs typeface="Aharoni" panose="02010803020104030203" pitchFamily="2" charset="-79"/>
            </a:endParaRPr>
          </a:p>
          <a:p>
            <a:pPr lvl="1"/>
            <a:r>
              <a:rPr lang="es-EC" dirty="0" smtClean="0">
                <a:latin typeface="Aharoni" panose="02010803020104030203" pitchFamily="2" charset="-79"/>
                <a:cs typeface="Aharoni" panose="02010803020104030203" pitchFamily="2" charset="-79"/>
              </a:rPr>
              <a:t>HTTP</a:t>
            </a:r>
            <a:endParaRPr lang="en-US" dirty="0">
              <a:latin typeface="Aharoni" panose="02010803020104030203" pitchFamily="2" charset="-79"/>
              <a:cs typeface="Aharoni" panose="02010803020104030203" pitchFamily="2" charset="-79"/>
            </a:endParaRPr>
          </a:p>
          <a:p>
            <a:pPr marL="0" indent="0">
              <a:buNone/>
            </a:pPr>
            <a:endParaRPr lang="es-EC" dirty="0" smtClean="0">
              <a:latin typeface="Aharoni" panose="02010803020104030203" pitchFamily="2" charset="-79"/>
              <a:cs typeface="Aharoni" panose="02010803020104030203" pitchFamily="2" charset="-79"/>
            </a:endParaRPr>
          </a:p>
        </p:txBody>
      </p:sp>
      <p:sp>
        <p:nvSpPr>
          <p:cNvPr id="2" name="Title 1"/>
          <p:cNvSpPr>
            <a:spLocks noGrp="1"/>
          </p:cNvSpPr>
          <p:nvPr>
            <p:ph type="title"/>
          </p:nvPr>
        </p:nvSpPr>
        <p:spPr/>
        <p:txBody>
          <a:bodyPr>
            <a:normAutofit fontScale="90000"/>
          </a:bodyPr>
          <a:lstStyle/>
          <a:p>
            <a:r>
              <a:rPr lang="es-ES" b="1" dirty="0">
                <a:latin typeface="Aharoni" panose="02010803020104030203" pitchFamily="2" charset="-79"/>
                <a:cs typeface="Aharoni" panose="02010803020104030203" pitchFamily="2" charset="-79"/>
              </a:rPr>
              <a:t>REDES DE DATOS</a:t>
            </a:r>
            <a:r>
              <a:rPr lang="es-ES" dirty="0">
                <a:latin typeface="Aharoni" panose="02010803020104030203" pitchFamily="2" charset="-79"/>
                <a:cs typeface="Aharoni" panose="02010803020104030203" pitchFamily="2" charset="-79"/>
              </a:rPr>
              <a:t/>
            </a:r>
            <a:br>
              <a:rPr lang="es-ES" dirty="0">
                <a:latin typeface="Aharoni" panose="02010803020104030203" pitchFamily="2" charset="-79"/>
                <a:cs typeface="Aharoni" panose="02010803020104030203" pitchFamily="2" charset="-79"/>
              </a:rPr>
            </a:br>
            <a:r>
              <a:rPr lang="es-ES" dirty="0">
                <a:latin typeface="Aharoni" panose="02010803020104030203" pitchFamily="2" charset="-79"/>
                <a:cs typeface="Aharoni" panose="02010803020104030203" pitchFamily="2" charset="-79"/>
              </a:rPr>
              <a:t>Ataque contra Redes</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38935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229600" cy="1143000"/>
          </a:xfrm>
        </p:spPr>
        <p:txBody>
          <a:bodyPr/>
          <a:lstStyle/>
          <a:p>
            <a:r>
              <a:rPr lang="es-EC" dirty="0" smtClean="0">
                <a:latin typeface="Aharoni" panose="02010803020104030203" pitchFamily="2" charset="-79"/>
                <a:cs typeface="Aharoni" panose="02010803020104030203" pitchFamily="2" charset="-79"/>
              </a:rPr>
              <a:t>Tarjetas de Crédito</a:t>
            </a:r>
            <a:endParaRPr lang="es-EC" dirty="0">
              <a:latin typeface="Aharoni" panose="02010803020104030203" pitchFamily="2" charset="-79"/>
              <a:cs typeface="Aharoni" panose="02010803020104030203" pitchFamily="2" charset="-79"/>
            </a:endParaRPr>
          </a:p>
        </p:txBody>
      </p:sp>
      <p:graphicFrame>
        <p:nvGraphicFramePr>
          <p:cNvPr id="4" name="3 Tabla"/>
          <p:cNvGraphicFramePr>
            <a:graphicFrameLocks noGrp="1"/>
          </p:cNvGraphicFramePr>
          <p:nvPr>
            <p:extLst>
              <p:ext uri="{D42A27DB-BD31-4B8C-83A1-F6EECF244321}">
                <p14:modId xmlns:p14="http://schemas.microsoft.com/office/powerpoint/2010/main" val="1546519802"/>
              </p:ext>
            </p:extLst>
          </p:nvPr>
        </p:nvGraphicFramePr>
        <p:xfrm>
          <a:off x="1583060" y="3631724"/>
          <a:ext cx="6336704" cy="2964627"/>
        </p:xfrm>
        <a:graphic>
          <a:graphicData uri="http://schemas.openxmlformats.org/drawingml/2006/table">
            <a:tbl>
              <a:tblPr firstRow="1" bandRow="1">
                <a:tableStyleId>{5C22544A-7EE6-4342-B048-85BDC9FD1C3A}</a:tableStyleId>
              </a:tblPr>
              <a:tblGrid>
                <a:gridCol w="3168352"/>
                <a:gridCol w="3168352"/>
              </a:tblGrid>
              <a:tr h="1227267">
                <a:tc>
                  <a:txBody>
                    <a:bodyPr/>
                    <a:lstStyle/>
                    <a:p>
                      <a:r>
                        <a:rPr lang="es-EC" dirty="0" smtClean="0"/>
                        <a:t>Datos de titulares de cuentas incluyen:</a:t>
                      </a:r>
                      <a:endParaRPr lang="es-EC" dirty="0"/>
                    </a:p>
                  </a:txBody>
                  <a:tcPr/>
                </a:tc>
                <a:tc>
                  <a:txBody>
                    <a:bodyPr/>
                    <a:lstStyle/>
                    <a:p>
                      <a:r>
                        <a:rPr lang="es-EC" dirty="0" smtClean="0"/>
                        <a:t>Datos confidenciales</a:t>
                      </a:r>
                      <a:r>
                        <a:rPr lang="es-EC" baseline="0" dirty="0" smtClean="0"/>
                        <a:t> de autenticación incluyen:</a:t>
                      </a:r>
                      <a:endParaRPr lang="es-EC" dirty="0"/>
                    </a:p>
                  </a:txBody>
                  <a:tcPr/>
                </a:tc>
              </a:tr>
              <a:tr h="1653053">
                <a:tc>
                  <a:txBody>
                    <a:bodyPr/>
                    <a:lstStyle/>
                    <a:p>
                      <a:r>
                        <a:rPr lang="es-EC" dirty="0" smtClean="0"/>
                        <a:t>Número</a:t>
                      </a:r>
                      <a:r>
                        <a:rPr lang="es-EC" baseline="0" dirty="0" smtClean="0"/>
                        <a:t> de tarjeta de crédito (PAN)</a:t>
                      </a:r>
                    </a:p>
                    <a:p>
                      <a:r>
                        <a:rPr lang="es-EC" baseline="0" dirty="0" smtClean="0"/>
                        <a:t>Nombre del titular de la tarjeta</a:t>
                      </a:r>
                    </a:p>
                    <a:p>
                      <a:r>
                        <a:rPr lang="es-EC" baseline="0" dirty="0" smtClean="0"/>
                        <a:t>Fecha de Vencimiento</a:t>
                      </a:r>
                    </a:p>
                  </a:txBody>
                  <a:tcPr/>
                </a:tc>
                <a:tc>
                  <a:txBody>
                    <a:bodyPr/>
                    <a:lstStyle/>
                    <a:p>
                      <a:r>
                        <a:rPr lang="es-EC" dirty="0" smtClean="0"/>
                        <a:t>Datos de la banda magnética o datos</a:t>
                      </a:r>
                      <a:r>
                        <a:rPr lang="es-EC" baseline="0" dirty="0" smtClean="0"/>
                        <a:t> o equivalentes que están en el chip.</a:t>
                      </a:r>
                    </a:p>
                    <a:p>
                      <a:r>
                        <a:rPr lang="es-EC" baseline="0" dirty="0" smtClean="0"/>
                        <a:t>PIN</a:t>
                      </a:r>
                    </a:p>
                    <a:p>
                      <a:endParaRPr lang="es-EC" dirty="0"/>
                    </a:p>
                  </a:txBody>
                  <a:tcPr/>
                </a:tc>
              </a:tr>
            </a:tbl>
          </a:graphicData>
        </a:graphic>
      </p:graphicFrame>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1583060" y="1124744"/>
            <a:ext cx="5966460" cy="2506980"/>
          </a:xfrm>
          <a:prstGeom prst="rect">
            <a:avLst/>
          </a:prstGeom>
          <a:noFill/>
          <a:ln>
            <a:noFill/>
          </a:ln>
        </p:spPr>
      </p:pic>
    </p:spTree>
    <p:extLst>
      <p:ext uri="{BB962C8B-B14F-4D97-AF65-F5344CB8AC3E}">
        <p14:creationId xmlns:p14="http://schemas.microsoft.com/office/powerpoint/2010/main" val="4222409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1412776"/>
            <a:ext cx="5616623" cy="4104456"/>
          </a:xfrm>
        </p:spPr>
      </p:pic>
      <p:sp>
        <p:nvSpPr>
          <p:cNvPr id="2" name="Title 1"/>
          <p:cNvSpPr>
            <a:spLocks noGrp="1"/>
          </p:cNvSpPr>
          <p:nvPr>
            <p:ph type="title"/>
          </p:nvPr>
        </p:nvSpPr>
        <p:spPr/>
        <p:txBody>
          <a:bodyPr/>
          <a:lstStyle/>
          <a:p>
            <a:r>
              <a:rPr lang="es-ES" dirty="0" smtClean="0">
                <a:latin typeface="Aharoni" panose="02010803020104030203" pitchFamily="2" charset="-79"/>
                <a:cs typeface="Aharoni" panose="02010803020104030203" pitchFamily="2" charset="-79"/>
              </a:rPr>
              <a:t>INFORMÁTICA FORENSE</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27670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6"/>
          <p:cNvGraphicFramePr>
            <a:graphicFrameLocks noGrp="1"/>
          </p:cNvGraphicFramePr>
          <p:nvPr>
            <p:ph idx="1"/>
            <p:extLst>
              <p:ext uri="{D42A27DB-BD31-4B8C-83A1-F6EECF244321}">
                <p14:modId xmlns:p14="http://schemas.microsoft.com/office/powerpoint/2010/main" val="2552420639"/>
              </p:ext>
            </p:extLst>
          </p:nvPr>
        </p:nvGraphicFramePr>
        <p:xfrm>
          <a:off x="395536" y="1844824"/>
          <a:ext cx="8229600" cy="370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s-ES" dirty="0" smtClean="0">
                <a:latin typeface="Aharoni" panose="02010803020104030203" pitchFamily="2" charset="-79"/>
                <a:cs typeface="Aharoni" panose="02010803020104030203" pitchFamily="2" charset="-79"/>
              </a:rPr>
              <a:t>METODOLOGÍA DEL ANÁLISIS FORENSE </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21649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fontScale="92500"/>
          </a:bodyPr>
          <a:lstStyle/>
          <a:p>
            <a:pPr marL="0" indent="0">
              <a:buNone/>
            </a:pPr>
            <a:r>
              <a:rPr lang="es-ES" b="1" dirty="0" smtClean="0">
                <a:latin typeface="Aharoni" panose="02010803020104030203" pitchFamily="2" charset="-79"/>
                <a:cs typeface="Aharoni" panose="02010803020104030203" pitchFamily="2" charset="-79"/>
              </a:rPr>
              <a:t>IDENTIFICACIÓN</a:t>
            </a:r>
          </a:p>
          <a:p>
            <a:r>
              <a:rPr lang="es-ES" dirty="0" smtClean="0">
                <a:latin typeface="Aharoni" panose="02010803020104030203" pitchFamily="2" charset="-79"/>
                <a:cs typeface="Aharoni" panose="02010803020104030203" pitchFamily="2" charset="-79"/>
              </a:rPr>
              <a:t>Inicio de la investigación </a:t>
            </a:r>
          </a:p>
          <a:p>
            <a:pPr marL="0" indent="0">
              <a:buNone/>
            </a:pPr>
            <a:endParaRPr lang="es-ES" dirty="0" smtClean="0">
              <a:latin typeface="Aharoni" panose="02010803020104030203" pitchFamily="2" charset="-79"/>
              <a:cs typeface="Aharoni" panose="02010803020104030203" pitchFamily="2" charset="-79"/>
            </a:endParaRPr>
          </a:p>
          <a:p>
            <a:pPr marL="0" indent="0">
              <a:buNone/>
            </a:pPr>
            <a:r>
              <a:rPr lang="es-ES" b="1" dirty="0" smtClean="0">
                <a:latin typeface="Aharoni" panose="02010803020104030203" pitchFamily="2" charset="-79"/>
                <a:cs typeface="Aharoni" panose="02010803020104030203" pitchFamily="2" charset="-79"/>
              </a:rPr>
              <a:t>REUNIÓN DE PRUEBAS</a:t>
            </a:r>
          </a:p>
          <a:p>
            <a:r>
              <a:rPr lang="es-EC" dirty="0">
                <a:latin typeface="Aharoni" panose="02010803020104030203" pitchFamily="2" charset="-79"/>
                <a:cs typeface="Aharoni" panose="02010803020104030203" pitchFamily="2" charset="-79"/>
              </a:rPr>
              <a:t>S</a:t>
            </a:r>
            <a:r>
              <a:rPr lang="es-EC" dirty="0" smtClean="0">
                <a:latin typeface="Aharoni" panose="02010803020104030203" pitchFamily="2" charset="-79"/>
                <a:cs typeface="Aharoni" panose="02010803020104030203" pitchFamily="2" charset="-79"/>
              </a:rPr>
              <a:t>e </a:t>
            </a:r>
            <a:r>
              <a:rPr lang="es-EC" dirty="0">
                <a:latin typeface="Aharoni" panose="02010803020104030203" pitchFamily="2" charset="-79"/>
                <a:cs typeface="Aharoni" panose="02010803020104030203" pitchFamily="2" charset="-79"/>
              </a:rPr>
              <a:t>recogen las pruebas </a:t>
            </a:r>
            <a:r>
              <a:rPr lang="es-EC" dirty="0" smtClean="0">
                <a:latin typeface="Aharoni" panose="02010803020104030203" pitchFamily="2" charset="-79"/>
                <a:cs typeface="Aharoni" panose="02010803020104030203" pitchFamily="2" charset="-79"/>
              </a:rPr>
              <a:t>digitales</a:t>
            </a:r>
          </a:p>
          <a:p>
            <a:endParaRPr lang="es-EC" dirty="0">
              <a:latin typeface="Aharoni" panose="02010803020104030203" pitchFamily="2" charset="-79"/>
              <a:cs typeface="Aharoni" panose="02010803020104030203" pitchFamily="2" charset="-79"/>
            </a:endParaRPr>
          </a:p>
          <a:p>
            <a:endParaRPr lang="es-EC" dirty="0" smtClean="0">
              <a:latin typeface="Aharoni" panose="02010803020104030203" pitchFamily="2" charset="-79"/>
              <a:cs typeface="Aharoni" panose="02010803020104030203" pitchFamily="2" charset="-79"/>
            </a:endParaRPr>
          </a:p>
          <a:p>
            <a:endParaRPr lang="es-EC" dirty="0" smtClean="0">
              <a:latin typeface="Aharoni" panose="02010803020104030203" pitchFamily="2" charset="-79"/>
              <a:cs typeface="Aharoni" panose="02010803020104030203" pitchFamily="2" charset="-79"/>
            </a:endParaRPr>
          </a:p>
          <a:p>
            <a:endParaRPr lang="es-EC" dirty="0" smtClean="0">
              <a:latin typeface="Aharoni" panose="02010803020104030203" pitchFamily="2" charset="-79"/>
              <a:cs typeface="Aharoni" panose="02010803020104030203" pitchFamily="2" charset="-79"/>
            </a:endParaRPr>
          </a:p>
          <a:p>
            <a:pPr marL="0" indent="0">
              <a:buNone/>
            </a:pPr>
            <a:r>
              <a:rPr lang="es-EC" b="1" dirty="0" smtClean="0">
                <a:latin typeface="Aharoni" panose="02010803020104030203" pitchFamily="2" charset="-79"/>
                <a:cs typeface="Aharoni" panose="02010803020104030203" pitchFamily="2" charset="-79"/>
              </a:rPr>
              <a:t>ANALISIS DE LAS PRUEBAS</a:t>
            </a:r>
          </a:p>
          <a:p>
            <a:r>
              <a:rPr lang="es-EC" dirty="0" smtClean="0">
                <a:latin typeface="Aharoni" panose="02010803020104030203" pitchFamily="2" charset="-79"/>
                <a:cs typeface="Aharoni" panose="02010803020104030203" pitchFamily="2" charset="-79"/>
              </a:rPr>
              <a:t>Análisis de procesos, registros , información</a:t>
            </a:r>
          </a:p>
          <a:p>
            <a:pPr marL="0" indent="0">
              <a:buNone/>
            </a:pPr>
            <a:r>
              <a:rPr lang="es-EC" b="1" dirty="0" smtClean="0">
                <a:latin typeface="Aharoni" panose="02010803020104030203" pitchFamily="2" charset="-79"/>
                <a:cs typeface="Aharoni" panose="02010803020104030203" pitchFamily="2" charset="-79"/>
              </a:rPr>
              <a:t>INFORMES Y CONCLUSIONES</a:t>
            </a:r>
          </a:p>
          <a:p>
            <a:r>
              <a:rPr lang="es-EC" dirty="0">
                <a:latin typeface="Aharoni" panose="02010803020104030203" pitchFamily="2" charset="-79"/>
                <a:cs typeface="Aharoni" panose="02010803020104030203" pitchFamily="2" charset="-79"/>
              </a:rPr>
              <a:t>I</a:t>
            </a:r>
            <a:r>
              <a:rPr lang="es-EC" dirty="0" smtClean="0">
                <a:latin typeface="Aharoni" panose="02010803020104030203" pitchFamily="2" charset="-79"/>
                <a:cs typeface="Aharoni" panose="02010803020104030203" pitchFamily="2" charset="-79"/>
              </a:rPr>
              <a:t>nformes </a:t>
            </a:r>
            <a:r>
              <a:rPr lang="es-EC" dirty="0">
                <a:latin typeface="Aharoni" panose="02010803020104030203" pitchFamily="2" charset="-79"/>
                <a:cs typeface="Aharoni" panose="02010803020104030203" pitchFamily="2" charset="-79"/>
              </a:rPr>
              <a:t>con los resultados de los análisis realizados</a:t>
            </a:r>
            <a:endParaRPr lang="es-EC" dirty="0" smtClean="0">
              <a:latin typeface="Aharoni" panose="02010803020104030203" pitchFamily="2" charset="-79"/>
              <a:cs typeface="Aharoni" panose="02010803020104030203" pitchFamily="2" charset="-79"/>
            </a:endParaRPr>
          </a:p>
          <a:p>
            <a:pPr marL="0" indent="0">
              <a:buNone/>
            </a:pPr>
            <a:endParaRPr lang="es-EC" dirty="0" smtClean="0">
              <a:latin typeface="Aharoni" panose="02010803020104030203" pitchFamily="2" charset="-79"/>
              <a:cs typeface="Aharoni" panose="02010803020104030203" pitchFamily="2" charset="-79"/>
            </a:endParaRPr>
          </a:p>
          <a:p>
            <a:pPr marL="0" indent="0">
              <a:buNone/>
            </a:pPr>
            <a:endParaRPr lang="es-ES" dirty="0">
              <a:latin typeface="Aharoni" panose="02010803020104030203" pitchFamily="2" charset="-79"/>
              <a:cs typeface="Aharoni" panose="02010803020104030203" pitchFamily="2" charset="-79"/>
            </a:endParaRPr>
          </a:p>
        </p:txBody>
      </p:sp>
      <p:sp>
        <p:nvSpPr>
          <p:cNvPr id="2" name="Title 1"/>
          <p:cNvSpPr>
            <a:spLocks noGrp="1"/>
          </p:cNvSpPr>
          <p:nvPr>
            <p:ph type="title"/>
          </p:nvPr>
        </p:nvSpPr>
        <p:spPr/>
        <p:txBody>
          <a:bodyPr>
            <a:normAutofit/>
          </a:bodyPr>
          <a:lstStyle/>
          <a:p>
            <a:r>
              <a:rPr lang="es-ES" dirty="0" smtClean="0">
                <a:latin typeface="Aharoni" panose="02010803020104030203" pitchFamily="2" charset="-79"/>
                <a:cs typeface="Aharoni" panose="02010803020104030203" pitchFamily="2" charset="-79"/>
              </a:rPr>
              <a:t>FASES DEL ANÁLISIS FORENSE</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554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4"/>
            <a:ext cx="8229600" cy="2667752"/>
          </a:xfrm>
        </p:spPr>
        <p:txBody>
          <a:bodyPr/>
          <a:lstStyle/>
          <a:p>
            <a:pPr marL="0" indent="0">
              <a:buNone/>
            </a:pPr>
            <a:r>
              <a:rPr lang="es-EC" dirty="0" smtClean="0">
                <a:latin typeface="Aharoni" panose="02010803020104030203" pitchFamily="2" charset="-79"/>
                <a:cs typeface="Aharoni" panose="02010803020104030203" pitchFamily="2" charset="-79"/>
              </a:rPr>
              <a:t>Técnica </a:t>
            </a:r>
            <a:r>
              <a:rPr lang="es-EC" dirty="0">
                <a:latin typeface="Aharoni" panose="02010803020104030203" pitchFamily="2" charset="-79"/>
                <a:cs typeface="Aharoni" panose="02010803020104030203" pitchFamily="2" charset="-79"/>
              </a:rPr>
              <a:t>de investigación de datos capturados  a través del tráfico de red generado por un sistema</a:t>
            </a:r>
            <a:r>
              <a:rPr lang="es-EC" dirty="0" smtClean="0">
                <a:latin typeface="Aharoni" panose="02010803020104030203" pitchFamily="2" charset="-79"/>
                <a:cs typeface="Aharoni" panose="02010803020104030203" pitchFamily="2" charset="-79"/>
              </a:rPr>
              <a:t>.</a:t>
            </a:r>
          </a:p>
          <a:p>
            <a:r>
              <a:rPr lang="es-EC" dirty="0">
                <a:latin typeface="Aharoni" panose="02010803020104030203" pitchFamily="2" charset="-79"/>
                <a:cs typeface="Aharoni" panose="02010803020104030203" pitchFamily="2" charset="-79"/>
              </a:rPr>
              <a:t>E</a:t>
            </a:r>
            <a:r>
              <a:rPr lang="es-EC" dirty="0" smtClean="0">
                <a:latin typeface="Aharoni" panose="02010803020104030203" pitchFamily="2" charset="-79"/>
                <a:cs typeface="Aharoni" panose="02010803020104030203" pitchFamily="2" charset="-79"/>
              </a:rPr>
              <a:t>ventos </a:t>
            </a:r>
            <a:r>
              <a:rPr lang="es-EC" dirty="0">
                <a:latin typeface="Aharoni" panose="02010803020104030203" pitchFamily="2" charset="-79"/>
                <a:cs typeface="Aharoni" panose="02010803020104030203" pitchFamily="2" charset="-79"/>
              </a:rPr>
              <a:t>de la información observada en la captura de las tramas de red.</a:t>
            </a:r>
            <a:endParaRPr lang="en-US" dirty="0">
              <a:latin typeface="Aharoni" panose="02010803020104030203" pitchFamily="2" charset="-79"/>
              <a:cs typeface="Aharoni" panose="02010803020104030203" pitchFamily="2" charset="-79"/>
            </a:endParaRPr>
          </a:p>
        </p:txBody>
      </p:sp>
      <p:sp>
        <p:nvSpPr>
          <p:cNvPr id="2" name="Title 1"/>
          <p:cNvSpPr>
            <a:spLocks noGrp="1"/>
          </p:cNvSpPr>
          <p:nvPr>
            <p:ph type="title"/>
          </p:nvPr>
        </p:nvSpPr>
        <p:spPr/>
        <p:txBody>
          <a:bodyPr>
            <a:normAutofit/>
          </a:bodyPr>
          <a:lstStyle/>
          <a:p>
            <a:r>
              <a:rPr lang="es-ES" dirty="0" smtClean="0">
                <a:latin typeface="Aharoni" panose="02010803020104030203" pitchFamily="2" charset="-79"/>
                <a:cs typeface="Aharoni" panose="02010803020104030203" pitchFamily="2" charset="-79"/>
              </a:rPr>
              <a:t>ANÁLISIS FORENSE EN REDES </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94523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556792"/>
            <a:ext cx="8229600" cy="3773016"/>
          </a:xfrm>
        </p:spPr>
        <p:txBody>
          <a:bodyPr>
            <a:noAutofit/>
          </a:bodyPr>
          <a:lstStyle/>
          <a:p>
            <a:pPr algn="just"/>
            <a:r>
              <a:rPr lang="es-EC" sz="2300" b="1" dirty="0" smtClean="0">
                <a:latin typeface="Aharoni" panose="02010803020104030203" pitchFamily="2" charset="-79"/>
                <a:cs typeface="Aharoni" panose="02010803020104030203" pitchFamily="2" charset="-79"/>
              </a:rPr>
              <a:t>Requisito 10 </a:t>
            </a:r>
            <a:r>
              <a:rPr lang="es-EC" sz="2300" dirty="0" smtClean="0">
                <a:latin typeface="Aharoni" panose="02010803020104030203" pitchFamily="2" charset="-79"/>
                <a:cs typeface="Aharoni" panose="02010803020104030203" pitchFamily="2" charset="-79"/>
              </a:rPr>
              <a:t>Los mecanismos de registro y la posibilidad de rastrear las actividades del usuario son críticos para la prevención, detección o minimización del impacto de los riesgos de datos. La presencia de los registros en todos los entornos permite el rastreo, alertas y análisis cuando algo no funciona bien. La determinación de la causa de algún riesgo es muy difícil sin los registros de la actividad del sistema</a:t>
            </a:r>
            <a:r>
              <a:rPr lang="es-EC" sz="2300" dirty="0" smtClean="0">
                <a:latin typeface="Aharoni" panose="02010803020104030203" pitchFamily="2" charset="-79"/>
                <a:cs typeface="Aharoni" panose="02010803020104030203" pitchFamily="2" charset="-79"/>
              </a:rPr>
              <a:t>.</a:t>
            </a:r>
            <a:endParaRPr lang="es-EC" sz="2300" dirty="0" smtClean="0">
              <a:latin typeface="Aharoni" panose="02010803020104030203" pitchFamily="2" charset="-79"/>
              <a:cs typeface="Aharoni" panose="02010803020104030203" pitchFamily="2" charset="-79"/>
            </a:endParaRPr>
          </a:p>
        </p:txBody>
      </p:sp>
      <p:sp>
        <p:nvSpPr>
          <p:cNvPr id="2" name="1 Título"/>
          <p:cNvSpPr>
            <a:spLocks noGrp="1"/>
          </p:cNvSpPr>
          <p:nvPr>
            <p:ph type="title"/>
          </p:nvPr>
        </p:nvSpPr>
        <p:spPr/>
        <p:txBody>
          <a:bodyPr>
            <a:normAutofit fontScale="90000"/>
          </a:bodyPr>
          <a:lstStyle/>
          <a:p>
            <a:r>
              <a:rPr lang="es-EC" dirty="0" smtClean="0">
                <a:latin typeface="Aharoni" panose="02010803020104030203" pitchFamily="2" charset="-79"/>
                <a:cs typeface="Aharoni" panose="02010803020104030203" pitchFamily="2" charset="-79"/>
              </a:rPr>
              <a:t>Probar y Monitoreo continuo de las Seguridades</a:t>
            </a:r>
            <a:endParaRPr lang="es-EC"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0455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95536" y="1556792"/>
            <a:ext cx="8229600" cy="324036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es-EC" sz="2300" b="1" dirty="0" smtClean="0">
                <a:latin typeface="Aharoni" panose="02010803020104030203" pitchFamily="2" charset="-79"/>
                <a:cs typeface="Aharoni" panose="02010803020104030203" pitchFamily="2" charset="-79"/>
              </a:rPr>
              <a:t>Requisito 11 </a:t>
            </a:r>
            <a:r>
              <a:rPr lang="es-EC" sz="2300" dirty="0" smtClean="0">
                <a:latin typeface="Aharoni" panose="02010803020104030203" pitchFamily="2" charset="-79"/>
                <a:cs typeface="Aharoni" panose="02010803020104030203" pitchFamily="2" charset="-79"/>
              </a:rPr>
              <a:t>Las vulnerabilidades ocasionadas por personas malintencionadas e investigadores se descubren continuamente, y se introducen mediante software nuevo. Los componentes, procesos y software personalizado del sistema se deben probar con frecuencia para garantizar que los controles de seguridad continúen reflejando un entorno dinámico.</a:t>
            </a:r>
            <a:endParaRPr lang="es-EC" sz="2300" dirty="0">
              <a:latin typeface="Aharoni" panose="02010803020104030203" pitchFamily="2" charset="-79"/>
              <a:cs typeface="Aharoni" panose="02010803020104030203" pitchFamily="2" charset="-79"/>
            </a:endParaRPr>
          </a:p>
        </p:txBody>
      </p:sp>
      <p:sp>
        <p:nvSpPr>
          <p:cNvPr id="5" name="1 Título"/>
          <p:cNvSpPr>
            <a:spLocks noGrp="1"/>
          </p:cNvSpPr>
          <p:nvPr>
            <p:ph type="title"/>
          </p:nvPr>
        </p:nvSpPr>
        <p:spPr>
          <a:xfrm>
            <a:off x="457200" y="274638"/>
            <a:ext cx="8229600" cy="1143000"/>
          </a:xfrm>
        </p:spPr>
        <p:txBody>
          <a:bodyPr>
            <a:normAutofit fontScale="90000"/>
          </a:bodyPr>
          <a:lstStyle/>
          <a:p>
            <a:r>
              <a:rPr lang="es-EC" dirty="0" smtClean="0">
                <a:latin typeface="Aharoni" panose="02010803020104030203" pitchFamily="2" charset="-79"/>
                <a:cs typeface="Aharoni" panose="02010803020104030203" pitchFamily="2" charset="-79"/>
              </a:rPr>
              <a:t>Probar y Monitoreo continuo de las Seguridades</a:t>
            </a:r>
            <a:endParaRPr lang="es-EC"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9226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dirty="0" smtClean="0">
                <a:latin typeface="Aharoni" panose="02010803020104030203" pitchFamily="2" charset="-79"/>
                <a:cs typeface="Aharoni" panose="02010803020104030203" pitchFamily="2" charset="-79"/>
              </a:rPr>
              <a:t>OBJETIVOS</a:t>
            </a:r>
            <a:endParaRPr lang="es-EC"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1092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60648"/>
            <a:ext cx="8363272" cy="901402"/>
          </a:xfrm>
        </p:spPr>
        <p:txBody>
          <a:bodyPr vert="horz" rtlCol="0" anchor="ctr">
            <a:normAutofit/>
            <a:scene3d>
              <a:camera prst="orthographicFront"/>
              <a:lightRig rig="soft" dir="t"/>
            </a:scene3d>
            <a:sp3d prstMaterial="softEdge">
              <a:bevelT w="25400" h="25400"/>
            </a:sp3d>
          </a:bodyPr>
          <a:lstStyle/>
          <a:p>
            <a:pPr algn="l"/>
            <a:r>
              <a:rPr lang="es-ES" sz="4100" b="1" dirty="0">
                <a:solidFill>
                  <a:schemeClr val="tx2"/>
                </a:solidFill>
                <a:effectLst>
                  <a:outerShdw blurRad="31750" dist="25400" dir="5400000" algn="tl" rotWithShape="0">
                    <a:srgbClr val="000000">
                      <a:alpha val="25000"/>
                    </a:srgbClr>
                  </a:outerShdw>
                </a:effectLst>
                <a:latin typeface="Aharoni" panose="02010803020104030203" pitchFamily="2" charset="-79"/>
                <a:cs typeface="Aharoni" panose="02010803020104030203" pitchFamily="2" charset="-79"/>
              </a:rPr>
              <a:t>ANÁLISIS DE HERRAMIENTAS</a:t>
            </a:r>
            <a:endParaRPr lang="en-US" sz="4100" b="1" dirty="0">
              <a:solidFill>
                <a:schemeClr val="tx2"/>
              </a:solidFill>
              <a:effectLst>
                <a:outerShdw blurRad="31750" dist="25400" dir="5400000" algn="tl" rotWithShape="0">
                  <a:srgbClr val="000000">
                    <a:alpha val="25000"/>
                  </a:srgbClr>
                </a:outerShdw>
              </a:effectLst>
              <a:latin typeface="Aharoni" panose="02010803020104030203" pitchFamily="2" charset="-79"/>
              <a:cs typeface="Aharoni" panose="02010803020104030203" pitchFamily="2" charset="-79"/>
            </a:endParaRPr>
          </a:p>
        </p:txBody>
      </p:sp>
      <p:sp>
        <p:nvSpPr>
          <p:cNvPr id="6" name="Text Placeholder 5"/>
          <p:cNvSpPr>
            <a:spLocks noGrp="1"/>
          </p:cNvSpPr>
          <p:nvPr>
            <p:ph type="body" idx="2"/>
          </p:nvPr>
        </p:nvSpPr>
        <p:spPr>
          <a:xfrm>
            <a:off x="457200" y="1435100"/>
            <a:ext cx="4042792" cy="4946228"/>
          </a:xfrm>
        </p:spPr>
        <p:txBody>
          <a:bodyPr>
            <a:normAutofit fontScale="92500" lnSpcReduction="20000"/>
          </a:bodyPr>
          <a:lstStyle/>
          <a:p>
            <a:pPr marL="285750" indent="-285750" algn="just">
              <a:buFont typeface="Arial" panose="020B0604020202020204" pitchFamily="34" charset="0"/>
              <a:buChar char="•"/>
            </a:pPr>
            <a:r>
              <a:rPr lang="es-ES" sz="3500" dirty="0">
                <a:latin typeface="Aharoni" panose="02010803020104030203" pitchFamily="2" charset="-79"/>
                <a:cs typeface="Aharoni" panose="02010803020104030203" pitchFamily="2" charset="-79"/>
              </a:rPr>
              <a:t> </a:t>
            </a:r>
            <a:r>
              <a:rPr lang="es-ES" sz="3500" dirty="0" smtClean="0">
                <a:latin typeface="Aharoni" panose="02010803020104030203" pitchFamily="2" charset="-79"/>
                <a:cs typeface="Aharoni" panose="02010803020104030203" pitchFamily="2" charset="-79"/>
              </a:rPr>
              <a:t>“Escuchar</a:t>
            </a:r>
            <a:r>
              <a:rPr lang="es-ES" sz="3500" dirty="0">
                <a:latin typeface="Aharoni" panose="02010803020104030203" pitchFamily="2" charset="-79"/>
                <a:cs typeface="Aharoni" panose="02010803020104030203" pitchFamily="2" charset="-79"/>
              </a:rPr>
              <a:t>" todo lo que circula por una </a:t>
            </a:r>
            <a:r>
              <a:rPr lang="es-ES" sz="3500" dirty="0" smtClean="0">
                <a:latin typeface="Aharoni" panose="02010803020104030203" pitchFamily="2" charset="-79"/>
                <a:cs typeface="Aharoni" panose="02010803020104030203" pitchFamily="2" charset="-79"/>
              </a:rPr>
              <a:t>red</a:t>
            </a:r>
          </a:p>
          <a:p>
            <a:pPr marL="285750" indent="-285750" algn="just">
              <a:buFont typeface="Arial" panose="020B0604020202020204" pitchFamily="34" charset="0"/>
              <a:buChar char="•"/>
            </a:pPr>
            <a:r>
              <a:rPr lang="es-ES" sz="3500" dirty="0" smtClean="0">
                <a:latin typeface="Aharoni" panose="02010803020104030203" pitchFamily="2" charset="-79"/>
                <a:cs typeface="Aharoni" panose="02010803020104030203" pitchFamily="2" charset="-79"/>
              </a:rPr>
              <a:t>Absorber </a:t>
            </a:r>
            <a:r>
              <a:rPr lang="es-ES" sz="3500" dirty="0">
                <a:latin typeface="Aharoni" panose="02010803020104030203" pitchFamily="2" charset="-79"/>
                <a:cs typeface="Aharoni" panose="02010803020104030203" pitchFamily="2" charset="-79"/>
              </a:rPr>
              <a:t>indiscriminadamente todo el tráfico que esté dentro del umbral de audición del sistema de escucha</a:t>
            </a:r>
            <a:endParaRPr lang="en-US" sz="3500" dirty="0">
              <a:latin typeface="Aharoni" panose="02010803020104030203" pitchFamily="2" charset="-79"/>
              <a:cs typeface="Aharoni" panose="02010803020104030203" pitchFamily="2" charset="-79"/>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96136" y="2204864"/>
            <a:ext cx="3048000" cy="2743200"/>
          </a:xfrm>
        </p:spPr>
      </p:pic>
    </p:spTree>
    <p:extLst>
      <p:ext uri="{BB962C8B-B14F-4D97-AF65-F5344CB8AC3E}">
        <p14:creationId xmlns:p14="http://schemas.microsoft.com/office/powerpoint/2010/main" val="3248188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5576" y="332656"/>
            <a:ext cx="7772400" cy="1829761"/>
          </a:xfrm>
        </p:spPr>
        <p:txBody>
          <a:bodyPr>
            <a:normAutofit fontScale="90000"/>
          </a:bodyPr>
          <a:lstStyle/>
          <a:p>
            <a:pPr algn="ctr"/>
            <a:r>
              <a:rPr lang="es-ES" dirty="0" smtClean="0"/>
              <a:t>HERRAMIENTA DE ANÁLISIS </a:t>
            </a:r>
            <a:br>
              <a:rPr lang="es-ES" dirty="0" smtClean="0"/>
            </a:br>
            <a:r>
              <a:rPr lang="es-ES" dirty="0" smtClean="0"/>
              <a:t>“</a:t>
            </a:r>
            <a:r>
              <a:rPr lang="es-ES" i="1" dirty="0" err="1" smtClean="0"/>
              <a:t>Wireshark</a:t>
            </a:r>
            <a:r>
              <a:rPr lang="es-ES" i="1" dirty="0" smtClean="0"/>
              <a:t>”</a:t>
            </a:r>
            <a:endParaRPr lang="en-US"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04864"/>
            <a:ext cx="5994921" cy="275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731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476672"/>
            <a:ext cx="7772400" cy="1829761"/>
          </a:xfrm>
        </p:spPr>
        <p:txBody>
          <a:bodyPr>
            <a:normAutofit fontScale="90000"/>
          </a:bodyPr>
          <a:lstStyle/>
          <a:p>
            <a:r>
              <a:rPr lang="es-ES" dirty="0" smtClean="0">
                <a:latin typeface="Aharoni" panose="02010803020104030203" pitchFamily="2" charset="-79"/>
                <a:cs typeface="Aharoni" panose="02010803020104030203" pitchFamily="2" charset="-79"/>
              </a:rPr>
              <a:t>HERRAMIENTA DE ANALISIS</a:t>
            </a:r>
            <a:br>
              <a:rPr lang="es-ES" dirty="0" smtClean="0">
                <a:latin typeface="Aharoni" panose="02010803020104030203" pitchFamily="2" charset="-79"/>
                <a:cs typeface="Aharoni" panose="02010803020104030203" pitchFamily="2" charset="-79"/>
              </a:rPr>
            </a:br>
            <a:r>
              <a:rPr lang="es-ES" i="1" dirty="0" smtClean="0">
                <a:latin typeface="Aharoni" panose="02010803020104030203" pitchFamily="2" charset="-79"/>
                <a:cs typeface="Aharoni" panose="02010803020104030203" pitchFamily="2" charset="-79"/>
              </a:rPr>
              <a:t>“</a:t>
            </a:r>
            <a:r>
              <a:rPr lang="es-ES" i="1" dirty="0" err="1">
                <a:latin typeface="Aharoni" panose="02010803020104030203" pitchFamily="2" charset="-79"/>
                <a:cs typeface="Aharoni" panose="02010803020104030203" pitchFamily="2" charset="-79"/>
              </a:rPr>
              <a:t>B</a:t>
            </a:r>
            <a:r>
              <a:rPr lang="es-ES" i="1" dirty="0" err="1" smtClean="0">
                <a:latin typeface="Aharoni" panose="02010803020104030203" pitchFamily="2" charset="-79"/>
                <a:cs typeface="Aharoni" panose="02010803020104030203" pitchFamily="2" charset="-79"/>
              </a:rPr>
              <a:t>reachProbe</a:t>
            </a:r>
            <a:r>
              <a:rPr lang="es-ES" i="1" dirty="0" smtClean="0">
                <a:latin typeface="Aharoni" panose="02010803020104030203" pitchFamily="2" charset="-79"/>
                <a:cs typeface="Aharoni" panose="02010803020104030203" pitchFamily="2" charset="-79"/>
              </a:rPr>
              <a:t>”</a:t>
            </a:r>
            <a:endParaRPr lang="en-US" i="1" dirty="0">
              <a:latin typeface="Aharoni" panose="02010803020104030203" pitchFamily="2" charset="-79"/>
              <a:cs typeface="Aharoni" panose="02010803020104030203" pitchFamily="2" charset="-79"/>
            </a:endParaRPr>
          </a:p>
        </p:txBody>
      </p:sp>
      <p:pic>
        <p:nvPicPr>
          <p:cNvPr id="2050"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1835696" y="2636912"/>
            <a:ext cx="6408712" cy="339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723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640" y="1844824"/>
            <a:ext cx="640871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s-ES" dirty="0" smtClean="0">
                <a:latin typeface="Aharoni" panose="02010803020104030203" pitchFamily="2" charset="-79"/>
                <a:cs typeface="Aharoni" panose="02010803020104030203" pitchFamily="2" charset="-79"/>
              </a:rPr>
              <a:t>HERRAMIENTA DE ANÁLISIS</a:t>
            </a:r>
            <a:br>
              <a:rPr lang="es-ES" dirty="0" smtClean="0">
                <a:latin typeface="Aharoni" panose="02010803020104030203" pitchFamily="2" charset="-79"/>
                <a:cs typeface="Aharoni" panose="02010803020104030203" pitchFamily="2" charset="-79"/>
              </a:rPr>
            </a:br>
            <a:r>
              <a:rPr lang="es-ES" i="1" dirty="0" smtClean="0">
                <a:latin typeface="Aharoni" panose="02010803020104030203" pitchFamily="2" charset="-79"/>
                <a:cs typeface="Aharoni" panose="02010803020104030203" pitchFamily="2" charset="-79"/>
              </a:rPr>
              <a:t>“</a:t>
            </a:r>
            <a:r>
              <a:rPr lang="es-ES" i="1" dirty="0" smtClean="0">
                <a:latin typeface="Aharoni" panose="02010803020104030203" pitchFamily="2" charset="-79"/>
                <a:cs typeface="Aharoni" panose="02010803020104030203" pitchFamily="2" charset="-79"/>
              </a:rPr>
              <a:t>CCSRCH”</a:t>
            </a:r>
            <a:endParaRPr lang="en-US"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70939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772816"/>
            <a:ext cx="8229600" cy="4525963"/>
          </a:xfrm>
        </p:spPr>
        <p:txBody>
          <a:bodyPr/>
          <a:lstStyle/>
          <a:p>
            <a:pPr marL="0" indent="0" algn="just">
              <a:buNone/>
            </a:pPr>
            <a:r>
              <a:rPr lang="es-EC" dirty="0">
                <a:latin typeface="Aharoni" panose="02010803020104030203" pitchFamily="2" charset="-79"/>
                <a:cs typeface="Aharoni" panose="02010803020104030203" pitchFamily="2" charset="-79"/>
              </a:rPr>
              <a:t>Se aplica el método de investigación de un análisis forense como también técnicas e instrumentos de recolección y procesamiento de datos e información.</a:t>
            </a:r>
          </a:p>
        </p:txBody>
      </p:sp>
      <p:sp>
        <p:nvSpPr>
          <p:cNvPr id="2" name="1 Título"/>
          <p:cNvSpPr>
            <a:spLocks noGrp="1"/>
          </p:cNvSpPr>
          <p:nvPr>
            <p:ph type="title"/>
          </p:nvPr>
        </p:nvSpPr>
        <p:spPr/>
        <p:txBody>
          <a:bodyPr>
            <a:normAutofit fontScale="90000"/>
          </a:bodyPr>
          <a:lstStyle/>
          <a:p>
            <a:r>
              <a:rPr lang="es-EC" dirty="0" smtClean="0">
                <a:latin typeface="Aharoni" panose="02010803020104030203" pitchFamily="2" charset="-79"/>
                <a:cs typeface="Aharoni" panose="02010803020104030203" pitchFamily="2" charset="-79"/>
              </a:rPr>
              <a:t>EVALUACION DE CUMPLIMIENTO EN LA UNIVERSIDAD TECNOLOGICA EQUINOCCIAL</a:t>
            </a:r>
            <a:endParaRPr lang="es-EC" dirty="0">
              <a:latin typeface="Aharoni" panose="02010803020104030203" pitchFamily="2" charset="-79"/>
              <a:cs typeface="Aharoni" panose="02010803020104030203" pitchFamily="2" charset="-79"/>
            </a:endParaRPr>
          </a:p>
        </p:txBody>
      </p:sp>
      <p:graphicFrame>
        <p:nvGraphicFramePr>
          <p:cNvPr id="4" name="3 Diagrama"/>
          <p:cNvGraphicFramePr/>
          <p:nvPr>
            <p:extLst>
              <p:ext uri="{D42A27DB-BD31-4B8C-83A1-F6EECF244321}">
                <p14:modId xmlns:p14="http://schemas.microsoft.com/office/powerpoint/2010/main" val="3212996453"/>
              </p:ext>
            </p:extLst>
          </p:nvPr>
        </p:nvGraphicFramePr>
        <p:xfrm>
          <a:off x="3203848" y="3429000"/>
          <a:ext cx="3327400" cy="1797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5795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4" descr="C:\Users\Miguel\AppData\Local\Microsoft\Windows\Temporary Internet Files\Content.IE5\CZU1V13E\imagen2.gif"/>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763688" y="1844824"/>
            <a:ext cx="6411779" cy="4525962"/>
          </a:xfrm>
          <a:prstGeom prst="rect">
            <a:avLst/>
          </a:prstGeom>
          <a:noFill/>
          <a:ln>
            <a:noFill/>
          </a:ln>
        </p:spPr>
      </p:pic>
      <p:sp>
        <p:nvSpPr>
          <p:cNvPr id="2" name="Title 1"/>
          <p:cNvSpPr>
            <a:spLocks noGrp="1"/>
          </p:cNvSpPr>
          <p:nvPr>
            <p:ph type="title"/>
          </p:nvPr>
        </p:nvSpPr>
        <p:spPr>
          <a:xfrm>
            <a:off x="457200" y="908720"/>
            <a:ext cx="8219256" cy="508918"/>
          </a:xfrm>
        </p:spPr>
        <p:txBody>
          <a:bodyPr>
            <a:noAutofit/>
          </a:bodyPr>
          <a:lstStyle/>
          <a:p>
            <a:r>
              <a:rPr lang="es-ES" sz="3200" dirty="0" smtClean="0">
                <a:latin typeface="Aharoni" panose="02010803020104030203" pitchFamily="2" charset="-79"/>
                <a:cs typeface="Aharoni" panose="02010803020104030203" pitchFamily="2" charset="-79"/>
              </a:rPr>
              <a:t/>
            </a:r>
            <a:br>
              <a:rPr lang="es-ES" sz="3200" dirty="0" smtClean="0">
                <a:latin typeface="Aharoni" panose="02010803020104030203" pitchFamily="2" charset="-79"/>
                <a:cs typeface="Aharoni" panose="02010803020104030203" pitchFamily="2" charset="-79"/>
              </a:rPr>
            </a:br>
            <a:r>
              <a:rPr lang="es-ES" sz="3200" dirty="0" smtClean="0">
                <a:latin typeface="Aharoni" panose="02010803020104030203" pitchFamily="2" charset="-79"/>
                <a:cs typeface="Aharoni" panose="02010803020104030203" pitchFamily="2" charset="-79"/>
              </a:rPr>
              <a:t>SEGMENTACIÓN </a:t>
            </a:r>
            <a:r>
              <a:rPr lang="es-ES" sz="3200" dirty="0" smtClean="0">
                <a:latin typeface="Aharoni" panose="02010803020104030203" pitchFamily="2" charset="-79"/>
                <a:cs typeface="Aharoni" panose="02010803020104030203" pitchFamily="2" charset="-79"/>
              </a:rPr>
              <a:t>DE LA RED</a:t>
            </a:r>
            <a:endParaRPr lang="en-US" sz="3200" dirty="0">
              <a:latin typeface="Aharoni" panose="02010803020104030203" pitchFamily="2" charset="-79"/>
              <a:cs typeface="Aharoni" panose="02010803020104030203" pitchFamily="2" charset="-79"/>
            </a:endParaRPr>
          </a:p>
        </p:txBody>
      </p:sp>
      <p:sp>
        <p:nvSpPr>
          <p:cNvPr id="5" name="Title 1"/>
          <p:cNvSpPr txBox="1">
            <a:spLocks/>
          </p:cNvSpPr>
          <p:nvPr/>
        </p:nvSpPr>
        <p:spPr>
          <a:xfrm>
            <a:off x="609600" y="183778"/>
            <a:ext cx="8229600" cy="724942"/>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ES" sz="3200" dirty="0" smtClean="0">
                <a:latin typeface="Aharoni" panose="02010803020104030203" pitchFamily="2" charset="-79"/>
                <a:cs typeface="Aharoni" panose="02010803020104030203" pitchFamily="2" charset="-79"/>
              </a:rPr>
              <a:t/>
            </a:r>
            <a:br>
              <a:rPr lang="es-ES" sz="3200" dirty="0" smtClean="0">
                <a:latin typeface="Aharoni" panose="02010803020104030203" pitchFamily="2" charset="-79"/>
                <a:cs typeface="Aharoni" panose="02010803020104030203" pitchFamily="2" charset="-79"/>
              </a:rPr>
            </a:br>
            <a:r>
              <a:rPr lang="es-ES" sz="3200" dirty="0" smtClean="0">
                <a:latin typeface="Aharoni" panose="02010803020104030203" pitchFamily="2" charset="-79"/>
                <a:cs typeface="Aharoni" panose="02010803020104030203" pitchFamily="2" charset="-79"/>
              </a:rPr>
              <a:t>IDENTIFICACIÓN</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62942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4016" y="116632"/>
            <a:ext cx="7772400" cy="1829761"/>
          </a:xfrm>
        </p:spPr>
        <p:txBody>
          <a:bodyPr>
            <a:noAutofit/>
          </a:bodyPr>
          <a:lstStyle/>
          <a:p>
            <a:r>
              <a:rPr lang="es-ES" sz="3200" dirty="0" smtClean="0">
                <a:latin typeface="Aharoni" panose="02010803020104030203" pitchFamily="2" charset="-79"/>
                <a:cs typeface="Aharoni" panose="02010803020104030203" pitchFamily="2" charset="-79"/>
              </a:rPr>
              <a:t>MODELO JERÁRQUICO DE LA RED DE LA UNIVERSIDAD TECNOLÓGICA EQUINOCCIAL</a:t>
            </a:r>
            <a:endParaRPr lang="en-US" sz="3200" dirty="0">
              <a:latin typeface="Aharoni" panose="02010803020104030203" pitchFamily="2" charset="-79"/>
              <a:cs typeface="Aharoni" panose="02010803020104030203" pitchFamily="2" charset="-79"/>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99154"/>
            <a:ext cx="7488832" cy="400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299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829761"/>
          </a:xfrm>
        </p:spPr>
        <p:txBody>
          <a:bodyPr>
            <a:noAutofit/>
          </a:bodyPr>
          <a:lstStyle/>
          <a:p>
            <a:pPr algn="l"/>
            <a:r>
              <a:rPr lang="en-US" sz="3700" dirty="0" err="1">
                <a:latin typeface="Aharoni" panose="02010803020104030203" pitchFamily="2" charset="-79"/>
                <a:cs typeface="Aharoni" panose="02010803020104030203" pitchFamily="2" charset="-79"/>
              </a:rPr>
              <a:t>Aplicativo</a:t>
            </a:r>
            <a:r>
              <a:rPr lang="en-US" sz="3700" dirty="0">
                <a:latin typeface="Aharoni" panose="02010803020104030203" pitchFamily="2" charset="-79"/>
                <a:cs typeface="Aharoni" panose="02010803020104030203" pitchFamily="2" charset="-79"/>
              </a:rPr>
              <a:t> Sistema SICAF (Sistema </a:t>
            </a:r>
            <a:r>
              <a:rPr lang="en-US" sz="3700" dirty="0" err="1">
                <a:latin typeface="Aharoni" panose="02010803020104030203" pitchFamily="2" charset="-79"/>
                <a:cs typeface="Aharoni" panose="02010803020104030203" pitchFamily="2" charset="-79"/>
              </a:rPr>
              <a:t>Integrado</a:t>
            </a:r>
            <a:r>
              <a:rPr lang="en-US" sz="3700" dirty="0">
                <a:latin typeface="Aharoni" panose="02010803020104030203" pitchFamily="2" charset="-79"/>
                <a:cs typeface="Aharoni" panose="02010803020104030203" pitchFamily="2" charset="-79"/>
              </a:rPr>
              <a:t> Control </a:t>
            </a:r>
            <a:r>
              <a:rPr lang="en-US" sz="3700" dirty="0" err="1">
                <a:latin typeface="Aharoni" panose="02010803020104030203" pitchFamily="2" charset="-79"/>
                <a:cs typeface="Aharoni" panose="02010803020104030203" pitchFamily="2" charset="-79"/>
              </a:rPr>
              <a:t>Académico</a:t>
            </a:r>
            <a:r>
              <a:rPr lang="en-US" sz="3700" dirty="0">
                <a:latin typeface="Aharoni" panose="02010803020104030203" pitchFamily="2" charset="-79"/>
                <a:cs typeface="Aharoni" panose="02010803020104030203" pitchFamily="2" charset="-79"/>
              </a:rPr>
              <a:t> </a:t>
            </a:r>
            <a:r>
              <a:rPr lang="en-US" sz="3700" dirty="0" err="1">
                <a:latin typeface="Aharoni" panose="02010803020104030203" pitchFamily="2" charset="-79"/>
                <a:cs typeface="Aharoni" panose="02010803020104030203" pitchFamily="2" charset="-79"/>
              </a:rPr>
              <a:t>Financiero</a:t>
            </a:r>
            <a:r>
              <a:rPr lang="en-US" sz="3700" dirty="0">
                <a:latin typeface="Aharoni" panose="02010803020104030203" pitchFamily="2" charset="-79"/>
                <a:cs typeface="Aharoni" panose="02010803020104030203" pitchFamily="2" charset="-79"/>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09508"/>
            <a:ext cx="799288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37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a:p>
        </p:txBody>
      </p:sp>
      <p:sp>
        <p:nvSpPr>
          <p:cNvPr id="2" name="Title 1"/>
          <p:cNvSpPr>
            <a:spLocks noGrp="1"/>
          </p:cNvSpPr>
          <p:nvPr>
            <p:ph type="title"/>
          </p:nvPr>
        </p:nvSpPr>
        <p:spPr/>
        <p:txBody>
          <a:bodyPr>
            <a:normAutofit/>
          </a:bodyPr>
          <a:lstStyle/>
          <a:p>
            <a:r>
              <a:rPr lang="es-ES" sz="3600" dirty="0" smtClean="0">
                <a:latin typeface="Aharoni" panose="02010803020104030203" pitchFamily="2" charset="-79"/>
                <a:cs typeface="Aharoni" panose="02010803020104030203" pitchFamily="2" charset="-79"/>
              </a:rPr>
              <a:t>APLICACIÓN DEL SNIFFER</a:t>
            </a:r>
            <a:endParaRPr lang="en-US" sz="3600" dirty="0">
              <a:latin typeface="Aharoni" panose="02010803020104030203" pitchFamily="2" charset="-79"/>
              <a:cs typeface="Aharoni" panose="02010803020104030203" pitchFamily="2" charset="-79"/>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488831" cy="467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Botón de acción: Volver">
            <a:hlinkClick r:id="rId3" action="ppaction://hlinksldjump" highlightClick="1"/>
          </p:cNvPr>
          <p:cNvSpPr/>
          <p:nvPr/>
        </p:nvSpPr>
        <p:spPr>
          <a:xfrm>
            <a:off x="8028384" y="6309320"/>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02339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143397"/>
            <a:ext cx="8229600" cy="3661867"/>
          </a:xfrm>
        </p:spPr>
        <p:txBody>
          <a:bodyPr/>
          <a:lstStyle/>
          <a:p>
            <a:pPr algn="just"/>
            <a:r>
              <a:rPr lang="es-EC" dirty="0" smtClean="0">
                <a:latin typeface="Aharoni" panose="02010803020104030203" pitchFamily="2" charset="-79"/>
                <a:cs typeface="Aharoni" panose="02010803020104030203" pitchFamily="2" charset="-79"/>
              </a:rPr>
              <a:t>Teniendo presente </a:t>
            </a:r>
            <a:r>
              <a:rPr lang="es-EC" dirty="0">
                <a:latin typeface="Aharoni" panose="02010803020104030203" pitchFamily="2" charset="-79"/>
                <a:cs typeface="Aharoni" panose="02010803020104030203" pitchFamily="2" charset="-79"/>
              </a:rPr>
              <a:t>que </a:t>
            </a:r>
            <a:r>
              <a:rPr lang="es-EC" dirty="0" smtClean="0">
                <a:latin typeface="Aharoni" panose="02010803020104030203" pitchFamily="2" charset="-79"/>
                <a:cs typeface="Aharoni" panose="02010803020104030203" pitchFamily="2" charset="-79"/>
              </a:rPr>
              <a:t>al obtener la información de capturas </a:t>
            </a:r>
            <a:r>
              <a:rPr lang="es-EC" dirty="0">
                <a:latin typeface="Aharoni" panose="02010803020104030203" pitchFamily="2" charset="-79"/>
                <a:cs typeface="Aharoni" panose="02010803020104030203" pitchFamily="2" charset="-79"/>
              </a:rPr>
              <a:t>de </a:t>
            </a:r>
            <a:r>
              <a:rPr lang="es-EC" dirty="0" smtClean="0">
                <a:latin typeface="Aharoni" panose="02010803020104030203" pitchFamily="2" charset="-79"/>
                <a:cs typeface="Aharoni" panose="02010803020104030203" pitchFamily="2" charset="-79"/>
              </a:rPr>
              <a:t>tráfico estos </a:t>
            </a:r>
            <a:r>
              <a:rPr lang="es-EC" dirty="0">
                <a:latin typeface="Aharoni" panose="02010803020104030203" pitchFamily="2" charset="-79"/>
                <a:cs typeface="Aharoni" panose="02010803020104030203" pitchFamily="2" charset="-79"/>
              </a:rPr>
              <a:t>elementos también incumplirían el </a:t>
            </a:r>
            <a:r>
              <a:rPr lang="es-EC" dirty="0" smtClean="0">
                <a:latin typeface="Aharoni" panose="02010803020104030203" pitchFamily="2" charset="-79"/>
                <a:cs typeface="Aharoni" panose="02010803020104030203" pitchFamily="2" charset="-79"/>
              </a:rPr>
              <a:t>estándar PCI-DSS, </a:t>
            </a:r>
            <a:r>
              <a:rPr lang="es-EC" dirty="0">
                <a:latin typeface="Aharoni" panose="02010803020104030203" pitchFamily="2" charset="-79"/>
                <a:cs typeface="Aharoni" panose="02010803020104030203" pitchFamily="2" charset="-79"/>
              </a:rPr>
              <a:t>por lo cual </a:t>
            </a:r>
            <a:r>
              <a:rPr lang="es-EC" dirty="0" smtClean="0">
                <a:latin typeface="Aharoni" panose="02010803020104030203" pitchFamily="2" charset="-79"/>
                <a:cs typeface="Aharoni" panose="02010803020104030203" pitchFamily="2" charset="-79"/>
              </a:rPr>
              <a:t>se debe </a:t>
            </a:r>
            <a:r>
              <a:rPr lang="es-EC" dirty="0">
                <a:latin typeface="Aharoni" panose="02010803020104030203" pitchFamily="2" charset="-79"/>
                <a:cs typeface="Aharoni" panose="02010803020104030203" pitchFamily="2" charset="-79"/>
              </a:rPr>
              <a:t>almacenarlos de forma cifrada </a:t>
            </a:r>
            <a:r>
              <a:rPr lang="es-EC" dirty="0" smtClean="0">
                <a:latin typeface="Aharoni" panose="02010803020104030203" pitchFamily="2" charset="-79"/>
                <a:cs typeface="Aharoni" panose="02010803020104030203" pitchFamily="2" charset="-79"/>
              </a:rPr>
              <a:t>(para lo cual se utilizó un </a:t>
            </a:r>
            <a:r>
              <a:rPr lang="es-EC" dirty="0">
                <a:latin typeface="Aharoni" panose="02010803020104030203" pitchFamily="2" charset="-79"/>
                <a:cs typeface="Aharoni" panose="02010803020104030203" pitchFamily="2" charset="-79"/>
              </a:rPr>
              <a:t>contenedor cifrado </a:t>
            </a:r>
            <a:r>
              <a:rPr lang="es-EC" dirty="0" smtClean="0">
                <a:latin typeface="Aharoni" panose="02010803020104030203" pitchFamily="2" charset="-79"/>
                <a:cs typeface="Aharoni" panose="02010803020104030203" pitchFamily="2" charset="-79"/>
              </a:rPr>
              <a:t>como es </a:t>
            </a:r>
            <a:r>
              <a:rPr lang="es-EC" dirty="0" err="1" smtClean="0">
                <a:latin typeface="Aharoni" panose="02010803020104030203" pitchFamily="2" charset="-79"/>
                <a:cs typeface="Aharoni" panose="02010803020104030203" pitchFamily="2" charset="-79"/>
              </a:rPr>
              <a:t>TrueCrypt</a:t>
            </a:r>
            <a:r>
              <a:rPr lang="es-EC" dirty="0" smtClean="0">
                <a:latin typeface="Aharoni" panose="02010803020104030203" pitchFamily="2" charset="-79"/>
                <a:cs typeface="Aharoni" panose="02010803020104030203" pitchFamily="2" charset="-79"/>
              </a:rPr>
              <a:t>).</a:t>
            </a:r>
            <a:endParaRPr lang="es-EC" dirty="0">
              <a:latin typeface="Aharoni" panose="02010803020104030203" pitchFamily="2" charset="-79"/>
              <a:cs typeface="Aharoni" panose="02010803020104030203" pitchFamily="2" charset="-79"/>
            </a:endParaRPr>
          </a:p>
        </p:txBody>
      </p:sp>
      <p:sp>
        <p:nvSpPr>
          <p:cNvPr id="2" name="1 Título"/>
          <p:cNvSpPr>
            <a:spLocks noGrp="1"/>
          </p:cNvSpPr>
          <p:nvPr>
            <p:ph type="title"/>
          </p:nvPr>
        </p:nvSpPr>
        <p:spPr/>
        <p:txBody>
          <a:bodyPr/>
          <a:lstStyle/>
          <a:p>
            <a:pPr algn="ctr"/>
            <a:r>
              <a:rPr lang="es-EC" dirty="0" smtClean="0">
                <a:latin typeface="Aharoni" panose="02010803020104030203" pitchFamily="2" charset="-79"/>
                <a:cs typeface="Aharoni" panose="02010803020104030203" pitchFamily="2" charset="-79"/>
              </a:rPr>
              <a:t>Conservación</a:t>
            </a:r>
            <a:endParaRPr lang="es-EC" dirty="0">
              <a:latin typeface="Aharoni" panose="02010803020104030203" pitchFamily="2" charset="-79"/>
              <a:cs typeface="Aharoni" panose="02010803020104030203" pitchFamily="2" charset="-79"/>
            </a:endParaRPr>
          </a:p>
        </p:txBody>
      </p:sp>
      <p:sp>
        <p:nvSpPr>
          <p:cNvPr id="4" name="3 Botón de acción: Volver">
            <a:hlinkClick r:id="rId3" action="ppaction://hlinksldjump" highlightClick="1"/>
          </p:cNvPr>
          <p:cNvSpPr/>
          <p:nvPr/>
        </p:nvSpPr>
        <p:spPr>
          <a:xfrm>
            <a:off x="8028384" y="6309320"/>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descr="https://encrypted-tbn1.gstatic.com/images?q=tbn:ANd9GcThixlrCPsJxMZDHnl3vNi2myvTyO9moa-fkty_D_XL0PBxlYY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5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8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700808"/>
            <a:ext cx="8229600" cy="4035904"/>
          </a:xfrm>
        </p:spPr>
        <p:txBody>
          <a:bodyPr/>
          <a:lstStyle/>
          <a:p>
            <a:pPr algn="just"/>
            <a:r>
              <a:rPr lang="es-EC" dirty="0">
                <a:latin typeface="Aharoni" panose="02010803020104030203" pitchFamily="2" charset="-79"/>
                <a:cs typeface="Aharoni" panose="02010803020104030203" pitchFamily="2" charset="-79"/>
              </a:rPr>
              <a:t>Identificar procesos y procedimientos, estructurales y funcionales a través de un análisis forense para verificar la seguridad de la información en la red LAN de la Universidad Tecnológica Equinoccial para la implementación de los requisitos 10 y 11 de la Norma PCI-DSS.</a:t>
            </a:r>
          </a:p>
          <a:p>
            <a:pPr algn="just"/>
            <a:endParaRPr lang="es-EC" dirty="0">
              <a:latin typeface="Aharoni" panose="02010803020104030203" pitchFamily="2" charset="-79"/>
              <a:cs typeface="Aharoni" panose="02010803020104030203" pitchFamily="2" charset="-79"/>
            </a:endParaRPr>
          </a:p>
        </p:txBody>
      </p:sp>
      <p:sp>
        <p:nvSpPr>
          <p:cNvPr id="2" name="1 Título"/>
          <p:cNvSpPr>
            <a:spLocks noGrp="1"/>
          </p:cNvSpPr>
          <p:nvPr>
            <p:ph type="title"/>
          </p:nvPr>
        </p:nvSpPr>
        <p:spPr/>
        <p:txBody>
          <a:bodyPr>
            <a:normAutofit/>
          </a:bodyPr>
          <a:lstStyle/>
          <a:p>
            <a:r>
              <a:rPr lang="es-EC" dirty="0" smtClean="0">
                <a:latin typeface="Aharoni" panose="02010803020104030203" pitchFamily="2" charset="-79"/>
                <a:cs typeface="Aharoni" panose="02010803020104030203" pitchFamily="2" charset="-79"/>
              </a:rPr>
              <a:t>OBJETIVO GENERAL</a:t>
            </a:r>
            <a:endParaRPr lang="es-EC"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52795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EC" dirty="0" smtClean="0">
                <a:latin typeface="Aharoni" panose="02010803020104030203" pitchFamily="2" charset="-79"/>
                <a:cs typeface="Aharoni" panose="02010803020104030203" pitchFamily="2" charset="-79"/>
              </a:rPr>
              <a:t>Como primera </a:t>
            </a:r>
            <a:r>
              <a:rPr lang="es-EC" dirty="0">
                <a:latin typeface="Aharoni" panose="02010803020104030203" pitchFamily="2" charset="-79"/>
                <a:cs typeface="Aharoni" panose="02010803020104030203" pitchFamily="2" charset="-79"/>
              </a:rPr>
              <a:t>tarea se realizó filtros de búsqueda en el aplicativo </a:t>
            </a:r>
            <a:r>
              <a:rPr lang="es-EC" dirty="0" err="1">
                <a:latin typeface="Aharoni" panose="02010803020104030203" pitchFamily="2" charset="-79"/>
                <a:cs typeface="Aharoni" panose="02010803020104030203" pitchFamily="2" charset="-79"/>
              </a:rPr>
              <a:t>WireShark</a:t>
            </a:r>
            <a:r>
              <a:rPr lang="es-EC" dirty="0">
                <a:latin typeface="Aharoni" panose="02010803020104030203" pitchFamily="2" charset="-79"/>
                <a:cs typeface="Aharoni" panose="02010803020104030203" pitchFamily="2" charset="-79"/>
              </a:rPr>
              <a:t> mediante las </a:t>
            </a:r>
            <a:r>
              <a:rPr lang="es-EC" dirty="0" err="1">
                <a:latin typeface="Aharoni" panose="02010803020104030203" pitchFamily="2" charset="-79"/>
                <a:cs typeface="Aharoni" panose="02010803020104030203" pitchFamily="2" charset="-79"/>
              </a:rPr>
              <a:t>ip’s</a:t>
            </a:r>
            <a:r>
              <a:rPr lang="es-EC" dirty="0">
                <a:latin typeface="Aharoni" panose="02010803020104030203" pitchFamily="2" charset="-79"/>
                <a:cs typeface="Aharoni" panose="02010803020104030203" pitchFamily="2" charset="-79"/>
              </a:rPr>
              <a:t> identificadas de las estaciones de trabajo </a:t>
            </a:r>
            <a:r>
              <a:rPr lang="es-EC" dirty="0" smtClean="0">
                <a:latin typeface="Aharoni" panose="02010803020104030203" pitchFamily="2" charset="-79"/>
                <a:cs typeface="Aharoni" panose="02010803020104030203" pitchFamily="2" charset="-79"/>
              </a:rPr>
              <a:t>las </a:t>
            </a:r>
            <a:r>
              <a:rPr lang="es-EC" dirty="0">
                <a:latin typeface="Aharoni" panose="02010803020104030203" pitchFamily="2" charset="-79"/>
                <a:cs typeface="Aharoni" panose="02010803020104030203" pitchFamily="2" charset="-79"/>
              </a:rPr>
              <a:t>cuales son las siguientes:</a:t>
            </a:r>
          </a:p>
          <a:p>
            <a:pPr lvl="0"/>
            <a:r>
              <a:rPr lang="es-EC" dirty="0">
                <a:latin typeface="Aharoni" panose="02010803020104030203" pitchFamily="2" charset="-79"/>
                <a:cs typeface="Aharoni" panose="02010803020104030203" pitchFamily="2" charset="-79"/>
              </a:rPr>
              <a:t>Maquina 1: 172.17.2.148,  </a:t>
            </a:r>
          </a:p>
          <a:p>
            <a:pPr lvl="0"/>
            <a:r>
              <a:rPr lang="es-EC" dirty="0">
                <a:latin typeface="Aharoni" panose="02010803020104030203" pitchFamily="2" charset="-79"/>
                <a:cs typeface="Aharoni" panose="02010803020104030203" pitchFamily="2" charset="-79"/>
              </a:rPr>
              <a:t>Maquina 2: 172.17.2.155, </a:t>
            </a:r>
          </a:p>
          <a:p>
            <a:pPr lvl="0"/>
            <a:r>
              <a:rPr lang="es-EC" dirty="0">
                <a:latin typeface="Aharoni" panose="02010803020104030203" pitchFamily="2" charset="-79"/>
                <a:cs typeface="Aharoni" panose="02010803020104030203" pitchFamily="2" charset="-79"/>
              </a:rPr>
              <a:t>Maquina 3: 172.17.2.81, </a:t>
            </a:r>
          </a:p>
          <a:p>
            <a:pPr lvl="0"/>
            <a:r>
              <a:rPr lang="es-EC" dirty="0">
                <a:latin typeface="Aharoni" panose="02010803020104030203" pitchFamily="2" charset="-79"/>
                <a:cs typeface="Aharoni" panose="02010803020104030203" pitchFamily="2" charset="-79"/>
              </a:rPr>
              <a:t>Maquina 4: 172.17.1.93</a:t>
            </a:r>
          </a:p>
        </p:txBody>
      </p:sp>
      <p:sp>
        <p:nvSpPr>
          <p:cNvPr id="2" name="1 Título"/>
          <p:cNvSpPr>
            <a:spLocks noGrp="1"/>
          </p:cNvSpPr>
          <p:nvPr>
            <p:ph type="title"/>
          </p:nvPr>
        </p:nvSpPr>
        <p:spPr/>
        <p:txBody>
          <a:bodyPr/>
          <a:lstStyle/>
          <a:p>
            <a:r>
              <a:rPr lang="es-EC" dirty="0" smtClean="0">
                <a:latin typeface="Aharoni" panose="02010803020104030203" pitchFamily="2" charset="-79"/>
                <a:cs typeface="Aharoni" panose="02010803020104030203" pitchFamily="2" charset="-79"/>
              </a:rPr>
              <a:t>Análisis</a:t>
            </a:r>
            <a:endParaRPr lang="es-EC" dirty="0">
              <a:latin typeface="Aharoni" panose="02010803020104030203" pitchFamily="2" charset="-79"/>
              <a:cs typeface="Aharoni" panose="02010803020104030203" pitchFamily="2" charset="-79"/>
            </a:endParaRPr>
          </a:p>
        </p:txBody>
      </p:sp>
      <p:sp>
        <p:nvSpPr>
          <p:cNvPr id="4" name="3 Botón de acción: Volver">
            <a:hlinkClick r:id="rId3" action="ppaction://hlinksldjump" highlightClick="1"/>
          </p:cNvPr>
          <p:cNvSpPr/>
          <p:nvPr/>
        </p:nvSpPr>
        <p:spPr>
          <a:xfrm>
            <a:off x="8028384" y="6309320"/>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4 Imagen"/>
          <p:cNvPicPr/>
          <p:nvPr/>
        </p:nvPicPr>
        <p:blipFill>
          <a:blip r:embed="rId4"/>
          <a:stretch>
            <a:fillRect/>
          </a:stretch>
        </p:blipFill>
        <p:spPr>
          <a:xfrm>
            <a:off x="6156176" y="4221088"/>
            <a:ext cx="2362200" cy="929640"/>
          </a:xfrm>
          <a:prstGeom prst="rect">
            <a:avLst/>
          </a:prstGeom>
        </p:spPr>
      </p:pic>
    </p:spTree>
    <p:extLst>
      <p:ext uri="{BB962C8B-B14F-4D97-AF65-F5344CB8AC3E}">
        <p14:creationId xmlns:p14="http://schemas.microsoft.com/office/powerpoint/2010/main" val="2799672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3"/>
          <a:stretch>
            <a:fillRect/>
          </a:stretch>
        </p:blipFill>
        <p:spPr>
          <a:xfrm>
            <a:off x="457200" y="1524829"/>
            <a:ext cx="8229600" cy="4438580"/>
          </a:xfrm>
          <a:prstGeom prst="rect">
            <a:avLst/>
          </a:prstGeom>
        </p:spPr>
      </p:pic>
      <p:sp>
        <p:nvSpPr>
          <p:cNvPr id="2" name="1 Título"/>
          <p:cNvSpPr>
            <a:spLocks noGrp="1"/>
          </p:cNvSpPr>
          <p:nvPr>
            <p:ph type="title"/>
          </p:nvPr>
        </p:nvSpPr>
        <p:spPr>
          <a:xfrm>
            <a:off x="1613971" y="332656"/>
            <a:ext cx="6486421" cy="1143000"/>
          </a:xfrm>
        </p:spPr>
        <p:txBody>
          <a:bodyPr/>
          <a:lstStyle/>
          <a:p>
            <a:r>
              <a:rPr lang="es-EC" dirty="0" err="1" smtClean="0">
                <a:latin typeface="Aharoni" panose="02010803020104030203" pitchFamily="2" charset="-79"/>
                <a:cs typeface="Aharoni" panose="02010803020104030203" pitchFamily="2" charset="-79"/>
              </a:rPr>
              <a:t>BreachProbe</a:t>
            </a:r>
            <a:endParaRPr lang="es-EC" dirty="0">
              <a:latin typeface="Aharoni" panose="02010803020104030203" pitchFamily="2" charset="-79"/>
              <a:cs typeface="Aharoni" panose="02010803020104030203" pitchFamily="2" charset="-79"/>
            </a:endParaRPr>
          </a:p>
        </p:txBody>
      </p:sp>
      <p:pic>
        <p:nvPicPr>
          <p:cNvPr id="4098" name="Picture 2" descr="https://encrypted-tbn0.gstatic.com/images?q=tbn:ANd9GcRgvZNvCjw6wRenwBKoDmshLb6mg46URAvAriCcznMnS4ah7WX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58" y="-13533"/>
            <a:ext cx="1019413" cy="101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44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700808"/>
            <a:ext cx="6624736" cy="2311245"/>
          </a:xfrm>
          <a:prstGeom prst="rect">
            <a:avLst/>
          </a:prstGeom>
          <a:noFill/>
          <a:ln>
            <a:noFill/>
          </a:ln>
        </p:spPr>
      </p:pic>
      <p:sp>
        <p:nvSpPr>
          <p:cNvPr id="2" name="1 Título"/>
          <p:cNvSpPr>
            <a:spLocks noGrp="1"/>
          </p:cNvSpPr>
          <p:nvPr>
            <p:ph type="title"/>
          </p:nvPr>
        </p:nvSpPr>
        <p:spPr/>
        <p:txBody>
          <a:bodyPr/>
          <a:lstStyle/>
          <a:p>
            <a:r>
              <a:rPr lang="es-EC" dirty="0" smtClean="0">
                <a:latin typeface="Aharoni" panose="02010803020104030203" pitchFamily="2" charset="-79"/>
                <a:cs typeface="Aharoni" panose="02010803020104030203" pitchFamily="2" charset="-79"/>
              </a:rPr>
              <a:t>CCSRCH</a:t>
            </a:r>
            <a:endParaRPr lang="es-EC" dirty="0">
              <a:latin typeface="Aharoni" panose="02010803020104030203" pitchFamily="2" charset="-79"/>
              <a:cs typeface="Aharoni" panose="02010803020104030203" pitchFamily="2" charset="-79"/>
            </a:endParaRPr>
          </a:p>
        </p:txBody>
      </p:sp>
      <p:sp>
        <p:nvSpPr>
          <p:cNvPr id="5" name="4 Rectángulo"/>
          <p:cNvSpPr/>
          <p:nvPr/>
        </p:nvSpPr>
        <p:spPr>
          <a:xfrm>
            <a:off x="1115616" y="4869160"/>
            <a:ext cx="7128792" cy="923330"/>
          </a:xfrm>
          <a:prstGeom prst="rect">
            <a:avLst/>
          </a:prstGeom>
        </p:spPr>
        <p:txBody>
          <a:bodyPr wrap="square">
            <a:spAutoFit/>
          </a:bodyPr>
          <a:lstStyle/>
          <a:p>
            <a:pPr algn="just"/>
            <a:r>
              <a:rPr lang="es-EC" dirty="0">
                <a:latin typeface="Aharoni" panose="02010803020104030203" pitchFamily="2" charset="-79"/>
                <a:cs typeface="Aharoni" panose="02010803020104030203" pitchFamily="2" charset="-79"/>
              </a:rPr>
              <a:t>En resumen al analizar los datos a través de la herramienta CCSRCH se determinó que los datos de números de tarjeta de crédito pasan a través de la red sin ninguna encriptación.</a:t>
            </a:r>
          </a:p>
        </p:txBody>
      </p:sp>
    </p:spTree>
    <p:extLst>
      <p:ext uri="{BB962C8B-B14F-4D97-AF65-F5344CB8AC3E}">
        <p14:creationId xmlns:p14="http://schemas.microsoft.com/office/powerpoint/2010/main" val="2014982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marL="0" indent="0" algn="just">
              <a:buNone/>
            </a:pPr>
            <a:r>
              <a:rPr lang="es-EC" dirty="0">
                <a:latin typeface="Aharoni" panose="02010803020104030203" pitchFamily="2" charset="-79"/>
                <a:cs typeface="Aharoni" panose="02010803020104030203" pitchFamily="2" charset="-79"/>
              </a:rPr>
              <a:t>Por otro lado, el informe de diagnóstico y verificación de </a:t>
            </a:r>
            <a:r>
              <a:rPr lang="es-EC" dirty="0" smtClean="0">
                <a:latin typeface="Aharoni" panose="02010803020104030203" pitchFamily="2" charset="-79"/>
                <a:cs typeface="Aharoni" panose="02010803020104030203" pitchFamily="2" charset="-79"/>
              </a:rPr>
              <a:t>esta Fase en la que se realizo el diagnostico y la verificación en la que incluyendo las siguientes parte forenses:</a:t>
            </a:r>
            <a:endParaRPr lang="es-EC" dirty="0">
              <a:latin typeface="Aharoni" panose="02010803020104030203" pitchFamily="2" charset="-79"/>
              <a:cs typeface="Aharoni" panose="02010803020104030203" pitchFamily="2" charset="-79"/>
            </a:endParaRPr>
          </a:p>
          <a:p>
            <a:pPr algn="just"/>
            <a:r>
              <a:rPr lang="es-EC" dirty="0" smtClean="0">
                <a:latin typeface="Aharoni" panose="02010803020104030203" pitchFamily="2" charset="-79"/>
                <a:cs typeface="Aharoni" panose="02010803020104030203" pitchFamily="2" charset="-79"/>
              </a:rPr>
              <a:t>Identificación </a:t>
            </a:r>
            <a:r>
              <a:rPr lang="es-EC" dirty="0">
                <a:latin typeface="Aharoni" panose="02010803020104030203" pitchFamily="2" charset="-79"/>
                <a:cs typeface="Aharoni" panose="02010803020104030203" pitchFamily="2" charset="-79"/>
              </a:rPr>
              <a:t>de los canales y flujos operativos por donde pasan datos de tarjeta</a:t>
            </a:r>
          </a:p>
          <a:p>
            <a:pPr algn="just"/>
            <a:r>
              <a:rPr lang="es-EC" dirty="0" smtClean="0">
                <a:latin typeface="Aharoni" panose="02010803020104030203" pitchFamily="2" charset="-79"/>
                <a:cs typeface="Aharoni" panose="02010803020104030203" pitchFamily="2" charset="-79"/>
              </a:rPr>
              <a:t>Identificación </a:t>
            </a:r>
            <a:r>
              <a:rPr lang="es-EC" dirty="0">
                <a:latin typeface="Aharoni" panose="02010803020104030203" pitchFamily="2" charset="-79"/>
                <a:cs typeface="Aharoni" panose="02010803020104030203" pitchFamily="2" charset="-79"/>
              </a:rPr>
              <a:t>de todos los activos (SO, BBDD, equipos de red, aplicaciones, personal, instalaciones) afectados por el cumplimiento</a:t>
            </a:r>
          </a:p>
          <a:p>
            <a:pPr algn="just"/>
            <a:r>
              <a:rPr lang="es-EC" dirty="0" smtClean="0">
                <a:latin typeface="Aharoni" panose="02010803020104030203" pitchFamily="2" charset="-79"/>
                <a:cs typeface="Aharoni" panose="02010803020104030203" pitchFamily="2" charset="-79"/>
              </a:rPr>
              <a:t>Diagrama </a:t>
            </a:r>
            <a:r>
              <a:rPr lang="es-EC" dirty="0">
                <a:latin typeface="Aharoni" panose="02010803020104030203" pitchFamily="2" charset="-79"/>
                <a:cs typeface="Aharoni" panose="02010803020104030203" pitchFamily="2" charset="-79"/>
              </a:rPr>
              <a:t>de red</a:t>
            </a:r>
          </a:p>
          <a:p>
            <a:pPr algn="just"/>
            <a:r>
              <a:rPr lang="es-EC" dirty="0" smtClean="0">
                <a:latin typeface="Aharoni" panose="02010803020104030203" pitchFamily="2" charset="-79"/>
                <a:cs typeface="Aharoni" panose="02010803020104030203" pitchFamily="2" charset="-79"/>
              </a:rPr>
              <a:t>Hallazgos </a:t>
            </a:r>
            <a:r>
              <a:rPr lang="es-EC" dirty="0">
                <a:latin typeface="Aharoni" panose="02010803020104030203" pitchFamily="2" charset="-79"/>
                <a:cs typeface="Aharoni" panose="02010803020104030203" pitchFamily="2" charset="-79"/>
              </a:rPr>
              <a:t>forenses </a:t>
            </a:r>
            <a:r>
              <a:rPr lang="es-EC" dirty="0" smtClean="0">
                <a:latin typeface="Aharoni" panose="02010803020104030203" pitchFamily="2" charset="-79"/>
                <a:cs typeface="Aharoni" panose="02010803020104030203" pitchFamily="2" charset="-79"/>
              </a:rPr>
              <a:t>- </a:t>
            </a:r>
            <a:r>
              <a:rPr lang="es-EC" dirty="0">
                <a:latin typeface="Aharoni" panose="02010803020104030203" pitchFamily="2" charset="-79"/>
                <a:cs typeface="Aharoni" panose="02010803020104030203" pitchFamily="2" charset="-79"/>
              </a:rPr>
              <a:t>Recomendaciones generales</a:t>
            </a:r>
          </a:p>
          <a:p>
            <a:pPr algn="just"/>
            <a:endParaRPr lang="es-EC" dirty="0">
              <a:latin typeface="Aharoni" panose="02010803020104030203" pitchFamily="2" charset="-79"/>
              <a:cs typeface="Aharoni" panose="02010803020104030203" pitchFamily="2" charset="-79"/>
            </a:endParaRPr>
          </a:p>
        </p:txBody>
      </p:sp>
      <p:sp>
        <p:nvSpPr>
          <p:cNvPr id="2" name="1 Título"/>
          <p:cNvSpPr>
            <a:spLocks noGrp="1"/>
          </p:cNvSpPr>
          <p:nvPr>
            <p:ph type="title"/>
          </p:nvPr>
        </p:nvSpPr>
        <p:spPr/>
        <p:txBody>
          <a:bodyPr/>
          <a:lstStyle/>
          <a:p>
            <a:r>
              <a:rPr lang="es-EC" dirty="0" smtClean="0">
                <a:latin typeface="Aharoni" panose="02010803020104030203" pitchFamily="2" charset="-79"/>
                <a:cs typeface="Aharoni" panose="02010803020104030203" pitchFamily="2" charset="-79"/>
              </a:rPr>
              <a:t>Presentación</a:t>
            </a:r>
            <a:endParaRPr lang="es-EC" dirty="0">
              <a:latin typeface="Aharoni" panose="02010803020104030203" pitchFamily="2" charset="-79"/>
              <a:cs typeface="Aharoni" panose="02010803020104030203" pitchFamily="2" charset="-79"/>
            </a:endParaRPr>
          </a:p>
        </p:txBody>
      </p:sp>
      <p:sp>
        <p:nvSpPr>
          <p:cNvPr id="4" name="3 Botón de acción: Volver">
            <a:hlinkClick r:id="rId2" action="ppaction://hlinksldjump" highlightClick="1"/>
          </p:cNvPr>
          <p:cNvSpPr/>
          <p:nvPr/>
        </p:nvSpPr>
        <p:spPr>
          <a:xfrm>
            <a:off x="8028384" y="6309320"/>
            <a:ext cx="72008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Documento">
            <a:hlinkClick r:id="rId4" action="ppaction://hlinkfile" highlightClick="1">
              <a:snd r:embed="rId3" name="click.wav"/>
            </a:hlinkClick>
          </p:cNvPr>
          <p:cNvSpPr/>
          <p:nvPr/>
        </p:nvSpPr>
        <p:spPr>
          <a:xfrm>
            <a:off x="8028384" y="836712"/>
            <a:ext cx="432048" cy="36004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21536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marL="0" indent="0" algn="just">
              <a:buNone/>
            </a:pPr>
            <a:r>
              <a:rPr lang="es-EC" dirty="0" smtClean="0">
                <a:latin typeface="Aharoni" panose="02010803020104030203" pitchFamily="2" charset="-79"/>
                <a:cs typeface="Aharoni" panose="02010803020104030203" pitchFamily="2" charset="-79"/>
              </a:rPr>
              <a:t>Lo </a:t>
            </a:r>
            <a:r>
              <a:rPr lang="es-EC" dirty="0">
                <a:latin typeface="Aharoni" panose="02010803020104030203" pitchFamily="2" charset="-79"/>
                <a:cs typeface="Aharoni" panose="02010803020104030203" pitchFamily="2" charset="-79"/>
              </a:rPr>
              <a:t>que </a:t>
            </a:r>
            <a:r>
              <a:rPr lang="es-EC" dirty="0" smtClean="0">
                <a:latin typeface="Aharoni" panose="02010803020104030203" pitchFamily="2" charset="-79"/>
                <a:cs typeface="Aharoni" panose="02010803020104030203" pitchFamily="2" charset="-79"/>
              </a:rPr>
              <a:t>se requiere </a:t>
            </a:r>
            <a:r>
              <a:rPr lang="es-EC" dirty="0">
                <a:latin typeface="Aharoni" panose="02010803020104030203" pitchFamily="2" charset="-79"/>
                <a:cs typeface="Aharoni" panose="02010803020104030203" pitchFamily="2" charset="-79"/>
              </a:rPr>
              <a:t>es establecer una estrategia para implementar los controles para gestionar los riesgos identificados, que sería la Fase </a:t>
            </a:r>
            <a:r>
              <a:rPr lang="es-EC" dirty="0" smtClean="0">
                <a:latin typeface="Aharoni" panose="02010803020104030203" pitchFamily="2" charset="-79"/>
                <a:cs typeface="Aharoni" panose="02010803020104030203" pitchFamily="2" charset="-79"/>
              </a:rPr>
              <a:t>II. La </a:t>
            </a:r>
            <a:r>
              <a:rPr lang="es-EC" dirty="0">
                <a:latin typeface="Aharoni" panose="02010803020104030203" pitchFamily="2" charset="-79"/>
                <a:cs typeface="Aharoni" panose="02010803020104030203" pitchFamily="2" charset="-79"/>
              </a:rPr>
              <a:t>idea </a:t>
            </a:r>
            <a:r>
              <a:rPr lang="es-EC">
                <a:latin typeface="Aharoni" panose="02010803020104030203" pitchFamily="2" charset="-79"/>
                <a:cs typeface="Aharoni" panose="02010803020104030203" pitchFamily="2" charset="-79"/>
              </a:rPr>
              <a:t>es </a:t>
            </a:r>
            <a:r>
              <a:rPr lang="es-EC" smtClean="0">
                <a:latin typeface="Aharoni" panose="02010803020104030203" pitchFamily="2" charset="-79"/>
                <a:cs typeface="Aharoni" panose="02010803020104030203" pitchFamily="2" charset="-79"/>
              </a:rPr>
              <a:t>definir los </a:t>
            </a:r>
            <a:r>
              <a:rPr lang="es-EC" dirty="0">
                <a:latin typeface="Aharoni" panose="02010803020104030203" pitchFamily="2" charset="-79"/>
                <a:cs typeface="Aharoni" panose="02010803020104030203" pitchFamily="2" charset="-79"/>
              </a:rPr>
              <a:t>6 objetivos (metas) con base en el riesgo. </a:t>
            </a:r>
            <a:r>
              <a:rPr lang="es-EC" dirty="0" smtClean="0">
                <a:latin typeface="Aharoni" panose="02010803020104030203" pitchFamily="2" charset="-79"/>
                <a:cs typeface="Aharoni" panose="02010803020104030203" pitchFamily="2" charset="-79"/>
              </a:rPr>
              <a:t>Como se ha </a:t>
            </a:r>
            <a:r>
              <a:rPr lang="es-EC" dirty="0">
                <a:latin typeface="Aharoni" panose="02010803020104030203" pitchFamily="2" charset="-79"/>
                <a:cs typeface="Aharoni" panose="02010803020104030203" pitchFamily="2" charset="-79"/>
              </a:rPr>
              <a:t>identificado datos de </a:t>
            </a:r>
            <a:r>
              <a:rPr lang="es-EC" dirty="0" smtClean="0">
                <a:latin typeface="Aharoni" panose="02010803020104030203" pitchFamily="2" charset="-79"/>
                <a:cs typeface="Aharoni" panose="02010803020104030203" pitchFamily="2" charset="-79"/>
              </a:rPr>
              <a:t>tarjetas de crédito transmitidos en </a:t>
            </a:r>
            <a:r>
              <a:rPr lang="es-EC" dirty="0">
                <a:latin typeface="Aharoni" panose="02010803020104030203" pitchFamily="2" charset="-79"/>
                <a:cs typeface="Aharoni" panose="02010803020104030203" pitchFamily="2" charset="-79"/>
              </a:rPr>
              <a:t>texto claro, </a:t>
            </a:r>
            <a:r>
              <a:rPr lang="es-EC" dirty="0" smtClean="0">
                <a:latin typeface="Aharoni" panose="02010803020104030203" pitchFamily="2" charset="-79"/>
                <a:cs typeface="Aharoni" panose="02010803020104030203" pitchFamily="2" charset="-79"/>
              </a:rPr>
              <a:t>la primera tarea será asumir todos los controles y organizarlos en proyectos que la universidad tiene  la potestad de ejecutarlos o no </a:t>
            </a:r>
          </a:p>
          <a:p>
            <a:pPr algn="just"/>
            <a:endParaRPr lang="es-EC" dirty="0" smtClean="0">
              <a:latin typeface="Aharoni" panose="02010803020104030203" pitchFamily="2" charset="-79"/>
              <a:cs typeface="Aharoni" panose="02010803020104030203" pitchFamily="2" charset="-79"/>
            </a:endParaRPr>
          </a:p>
          <a:p>
            <a:pPr algn="just"/>
            <a:r>
              <a:rPr lang="es-EC" dirty="0" smtClean="0">
                <a:latin typeface="Aharoni" panose="02010803020104030203" pitchFamily="2" charset="-79"/>
                <a:cs typeface="Aharoni" panose="02010803020104030203" pitchFamily="2" charset="-79"/>
              </a:rPr>
              <a:t> </a:t>
            </a:r>
            <a:r>
              <a:rPr lang="es-EC" dirty="0">
                <a:latin typeface="Aharoni" panose="02010803020104030203" pitchFamily="2" charset="-79"/>
                <a:cs typeface="Aharoni" panose="02010803020104030203" pitchFamily="2" charset="-79"/>
              </a:rPr>
              <a:t>Eliminar/proteger datos de tarjetas de pago almacenados</a:t>
            </a:r>
          </a:p>
          <a:p>
            <a:pPr algn="just"/>
            <a:r>
              <a:rPr lang="es-EC" dirty="0" smtClean="0">
                <a:latin typeface="Aharoni" panose="02010803020104030203" pitchFamily="2" charset="-79"/>
                <a:cs typeface="Aharoni" panose="02010803020104030203" pitchFamily="2" charset="-79"/>
              </a:rPr>
              <a:t> </a:t>
            </a:r>
            <a:r>
              <a:rPr lang="es-EC" dirty="0">
                <a:latin typeface="Aharoni" panose="02010803020104030203" pitchFamily="2" charset="-79"/>
                <a:cs typeface="Aharoni" panose="02010803020104030203" pitchFamily="2" charset="-79"/>
              </a:rPr>
              <a:t>Segmentación de red</a:t>
            </a:r>
          </a:p>
          <a:p>
            <a:pPr algn="just"/>
            <a:r>
              <a:rPr lang="es-EC" dirty="0" smtClean="0">
                <a:latin typeface="Aharoni" panose="02010803020104030203" pitchFamily="2" charset="-79"/>
                <a:cs typeface="Aharoni" panose="02010803020104030203" pitchFamily="2" charset="-79"/>
              </a:rPr>
              <a:t> Endurecimiento de controles de acceso a los </a:t>
            </a:r>
            <a:r>
              <a:rPr lang="es-EC" dirty="0">
                <a:latin typeface="Aharoni" panose="02010803020104030203" pitchFamily="2" charset="-79"/>
                <a:cs typeface="Aharoni" panose="02010803020104030203" pitchFamily="2" charset="-79"/>
              </a:rPr>
              <a:t>servidores</a:t>
            </a:r>
          </a:p>
          <a:p>
            <a:pPr algn="just"/>
            <a:r>
              <a:rPr lang="es-EC" dirty="0" smtClean="0">
                <a:latin typeface="Aharoni" panose="02010803020104030203" pitchFamily="2" charset="-79"/>
                <a:cs typeface="Aharoni" panose="02010803020104030203" pitchFamily="2" charset="-79"/>
              </a:rPr>
              <a:t> </a:t>
            </a:r>
            <a:r>
              <a:rPr lang="es-EC" dirty="0">
                <a:latin typeface="Aharoni" panose="02010803020104030203" pitchFamily="2" charset="-79"/>
                <a:cs typeface="Aharoni" panose="02010803020104030203" pitchFamily="2" charset="-79"/>
              </a:rPr>
              <a:t>Creación del marco documental</a:t>
            </a:r>
          </a:p>
          <a:p>
            <a:pPr marL="0" indent="0" algn="just">
              <a:buNone/>
            </a:pPr>
            <a:r>
              <a:rPr lang="es-EC" dirty="0">
                <a:latin typeface="Aharoni" panose="02010803020104030203" pitchFamily="2" charset="-79"/>
                <a:cs typeface="Aharoni" panose="02010803020104030203" pitchFamily="2" charset="-79"/>
              </a:rPr>
              <a:t> </a:t>
            </a:r>
          </a:p>
          <a:p>
            <a:pPr marL="0" indent="0" algn="just">
              <a:buNone/>
            </a:pPr>
            <a:r>
              <a:rPr lang="es-EC" dirty="0">
                <a:latin typeface="Aharoni" panose="02010803020104030203" pitchFamily="2" charset="-79"/>
                <a:cs typeface="Aharoni" panose="02010803020104030203" pitchFamily="2" charset="-79"/>
              </a:rPr>
              <a:t> </a:t>
            </a:r>
          </a:p>
          <a:p>
            <a:pPr algn="just"/>
            <a:endParaRPr lang="es-EC" dirty="0">
              <a:latin typeface="Aharoni" panose="02010803020104030203" pitchFamily="2" charset="-79"/>
              <a:cs typeface="Aharoni" panose="02010803020104030203" pitchFamily="2" charset="-79"/>
            </a:endParaRPr>
          </a:p>
        </p:txBody>
      </p:sp>
      <p:sp>
        <p:nvSpPr>
          <p:cNvPr id="2" name="1 Título"/>
          <p:cNvSpPr>
            <a:spLocks noGrp="1"/>
          </p:cNvSpPr>
          <p:nvPr>
            <p:ph type="title"/>
          </p:nvPr>
        </p:nvSpPr>
        <p:spPr/>
        <p:txBody>
          <a:bodyPr/>
          <a:lstStyle/>
          <a:p>
            <a:r>
              <a:rPr lang="es-EC" dirty="0" smtClean="0">
                <a:latin typeface="Aharoni" panose="02010803020104030203" pitchFamily="2" charset="-79"/>
                <a:cs typeface="Aharoni" panose="02010803020104030203" pitchFamily="2" charset="-79"/>
              </a:rPr>
              <a:t>PLAN DE ACCION</a:t>
            </a:r>
            <a:endParaRPr lang="es-EC" dirty="0">
              <a:latin typeface="Aharoni" panose="02010803020104030203" pitchFamily="2" charset="-79"/>
              <a:cs typeface="Aharoni" panose="02010803020104030203" pitchFamily="2" charset="-79"/>
            </a:endParaRPr>
          </a:p>
        </p:txBody>
      </p:sp>
      <p:sp>
        <p:nvSpPr>
          <p:cNvPr id="4" name="3 Botón de acción: Documento">
            <a:hlinkClick r:id="rId3" action="ppaction://hlinkfile" highlightClick="1"/>
          </p:cNvPr>
          <p:cNvSpPr/>
          <p:nvPr/>
        </p:nvSpPr>
        <p:spPr>
          <a:xfrm>
            <a:off x="8604448" y="1556792"/>
            <a:ext cx="288032" cy="576064"/>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07116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8229600" cy="4525963"/>
          </a:xfrm>
        </p:spPr>
        <p:txBody>
          <a:bodyPr>
            <a:normAutofit fontScale="70000" lnSpcReduction="20000"/>
          </a:bodyPr>
          <a:lstStyle/>
          <a:p>
            <a:pPr lvl="0" algn="just"/>
            <a:r>
              <a:rPr lang="es-EC" dirty="0">
                <a:latin typeface="Aharoni" panose="02010803020104030203" pitchFamily="2" charset="-79"/>
                <a:cs typeface="Aharoni" panose="02010803020104030203" pitchFamily="2" charset="-79"/>
              </a:rPr>
              <a:t>De acuerdo al análisis realizado a los medios de comunicación (</a:t>
            </a:r>
            <a:r>
              <a:rPr lang="es-EC" dirty="0" err="1">
                <a:latin typeface="Aharoni" panose="02010803020104030203" pitchFamily="2" charset="-79"/>
                <a:cs typeface="Aharoni" panose="02010803020104030203" pitchFamily="2" charset="-79"/>
              </a:rPr>
              <a:t>Lan</a:t>
            </a:r>
            <a:r>
              <a:rPr lang="es-EC" dirty="0">
                <a:latin typeface="Aharoni" panose="02010803020104030203" pitchFamily="2" charset="-79"/>
                <a:cs typeface="Aharoni" panose="02010803020104030203" pitchFamily="2" charset="-79"/>
              </a:rPr>
              <a:t>) se identifica que no existe un proceso establecido formal ni documentado para el manejo de la </a:t>
            </a:r>
            <a:r>
              <a:rPr lang="es-EC" dirty="0" err="1">
                <a:latin typeface="Aharoni" panose="02010803020104030203" pitchFamily="2" charset="-79"/>
                <a:cs typeface="Aharoni" panose="02010803020104030203" pitchFamily="2" charset="-79"/>
              </a:rPr>
              <a:t>transaccionalidad</a:t>
            </a:r>
            <a:r>
              <a:rPr lang="es-EC" dirty="0">
                <a:latin typeface="Aharoni" panose="02010803020104030203" pitchFamily="2" charset="-79"/>
                <a:cs typeface="Aharoni" panose="02010803020104030203" pitchFamily="2" charset="-79"/>
              </a:rPr>
              <a:t> de los procesos contables. </a:t>
            </a:r>
          </a:p>
          <a:p>
            <a:pPr lvl="0" algn="just"/>
            <a:r>
              <a:rPr lang="es-EC" dirty="0">
                <a:latin typeface="Aharoni" panose="02010803020104030203" pitchFamily="2" charset="-79"/>
                <a:cs typeface="Aharoni" panose="02010803020104030203" pitchFamily="2" charset="-79"/>
              </a:rPr>
              <a:t>Al realizar la segmentación de la red se analizó e identificó los diferentes componentes de la red (servidores,  </a:t>
            </a:r>
            <a:r>
              <a:rPr lang="es-EC" dirty="0" err="1">
                <a:latin typeface="Aharoni" panose="02010803020104030203" pitchFamily="2" charset="-79"/>
                <a:cs typeface="Aharoni" panose="02010803020104030203" pitchFamily="2" charset="-79"/>
              </a:rPr>
              <a:t>switchs</a:t>
            </a:r>
            <a:r>
              <a:rPr lang="es-EC" dirty="0">
                <a:latin typeface="Aharoni" panose="02010803020104030203" pitchFamily="2" charset="-79"/>
                <a:cs typeface="Aharoni" panose="02010803020104030203" pitchFamily="2" charset="-79"/>
              </a:rPr>
              <a:t>, máquinas conectadas a la red, entre otras) de acuerdo como manifiesta la Norma PCI-DSS, para reducir el alcance y costo del análisis forense al aislar los componentes que almacenan, transmiten o procesan información de los tarjetahabientes como aconseja el </a:t>
            </a:r>
            <a:r>
              <a:rPr lang="es-EC" dirty="0" err="1">
                <a:latin typeface="Aharoni" panose="02010803020104030203" pitchFamily="2" charset="-79"/>
                <a:cs typeface="Aharoni" panose="02010803020104030203" pitchFamily="2" charset="-79"/>
              </a:rPr>
              <a:t>estandar</a:t>
            </a:r>
            <a:r>
              <a:rPr lang="es-EC" dirty="0">
                <a:latin typeface="Aharoni" panose="02010803020104030203" pitchFamily="2" charset="-79"/>
                <a:cs typeface="Aharoni" panose="02010803020104030203" pitchFamily="2" charset="-79"/>
              </a:rPr>
              <a:t> PCI-DSS.</a:t>
            </a:r>
          </a:p>
          <a:p>
            <a:pPr lvl="0" algn="just"/>
            <a:r>
              <a:rPr lang="es-EC" dirty="0">
                <a:latin typeface="Aharoni" panose="02010803020104030203" pitchFamily="2" charset="-79"/>
                <a:cs typeface="Aharoni" panose="02010803020104030203" pitchFamily="2" charset="-79"/>
              </a:rPr>
              <a:t>De acuerdo al análisis y evaluación de la red de la Universidad, se determinó que no cuenta con técnicas ni herramientas de análisis forense de detección y prevención  por lo que se aconseja la utilización de las herramientas expuestas en el presente proyecto para garantizar que los controles de seguridad continúen reflejando un entorno dinámico de acuerdo como expone el requisito 11 de la norma PCI-DSS</a:t>
            </a:r>
            <a:r>
              <a:rPr lang="es-EC" dirty="0" smtClean="0">
                <a:latin typeface="Aharoni" panose="02010803020104030203" pitchFamily="2" charset="-79"/>
                <a:cs typeface="Aharoni" panose="02010803020104030203" pitchFamily="2" charset="-79"/>
              </a:rPr>
              <a:t>.</a:t>
            </a:r>
            <a:endParaRPr lang="es-EC" dirty="0">
              <a:latin typeface="Aharoni" panose="02010803020104030203" pitchFamily="2" charset="-79"/>
              <a:cs typeface="Aharoni" panose="02010803020104030203" pitchFamily="2" charset="-79"/>
            </a:endParaRPr>
          </a:p>
        </p:txBody>
      </p:sp>
      <p:sp>
        <p:nvSpPr>
          <p:cNvPr id="2" name="1 Título"/>
          <p:cNvSpPr>
            <a:spLocks noGrp="1"/>
          </p:cNvSpPr>
          <p:nvPr>
            <p:ph type="title"/>
          </p:nvPr>
        </p:nvSpPr>
        <p:spPr/>
        <p:txBody>
          <a:bodyPr>
            <a:normAutofit/>
          </a:bodyPr>
          <a:lstStyle/>
          <a:p>
            <a:r>
              <a:rPr lang="es-EC" dirty="0" smtClean="0">
                <a:latin typeface="Aharoni" panose="02010803020104030203" pitchFamily="2" charset="-79"/>
                <a:cs typeface="Aharoni" panose="02010803020104030203" pitchFamily="2" charset="-79"/>
              </a:rPr>
              <a:t>CONCLUSIONES</a:t>
            </a:r>
            <a:endParaRPr lang="es-EC"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34080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8229600" cy="4525963"/>
          </a:xfrm>
        </p:spPr>
        <p:txBody>
          <a:bodyPr>
            <a:normAutofit fontScale="70000" lnSpcReduction="20000"/>
          </a:bodyPr>
          <a:lstStyle/>
          <a:p>
            <a:pPr lvl="0" algn="just"/>
            <a:r>
              <a:rPr lang="es-EC" dirty="0" smtClean="0">
                <a:latin typeface="Aharoni" panose="02010803020104030203" pitchFamily="2" charset="-79"/>
                <a:cs typeface="Aharoni" panose="02010803020104030203" pitchFamily="2" charset="-79"/>
              </a:rPr>
              <a:t>Se </a:t>
            </a:r>
            <a:r>
              <a:rPr lang="es-EC" dirty="0">
                <a:latin typeface="Aharoni" panose="02010803020104030203" pitchFamily="2" charset="-79"/>
                <a:cs typeface="Aharoni" panose="02010803020104030203" pitchFamily="2" charset="-79"/>
              </a:rPr>
              <a:t>identificó que la Universidad no cuenta con mecanismos que permitan rastrear y analizar comportamientos anómalos dentro de la red, y no se realizan pruebas con regularidad de los componentes de la red y procesos de seguridad de acuerdo como se menciona en los requisitos 10 y 11 de la norma. PCI-DSS.</a:t>
            </a:r>
          </a:p>
          <a:p>
            <a:pPr lvl="0" algn="just"/>
            <a:r>
              <a:rPr lang="es-EC" dirty="0">
                <a:latin typeface="Aharoni" panose="02010803020104030203" pitchFamily="2" charset="-79"/>
                <a:cs typeface="Aharoni" panose="02010803020104030203" pitchFamily="2" charset="-79"/>
              </a:rPr>
              <a:t>Se propuso un plan de acción para implementar políticas se seguridad de acuerdo a normas internacionales establecidas como es el estándar PCI-DSS que la Universidad  tiene la facultad de implementarlo pero que se aconseja aplicarlo a corto plazo ya que de acuerdo al mandato 007-DN-DINARDAP-2013 indica que toda institución debe implementar políticas de seguridad de la información. </a:t>
            </a:r>
          </a:p>
          <a:p>
            <a:pPr lvl="0" algn="just"/>
            <a:r>
              <a:rPr lang="es-EC" dirty="0">
                <a:latin typeface="Aharoni" panose="02010803020104030203" pitchFamily="2" charset="-79"/>
                <a:cs typeface="Aharoni" panose="02010803020104030203" pitchFamily="2" charset="-79"/>
              </a:rPr>
              <a:t>Luego de realizado el análisis de la norma PCI-DSS se identificó que la Universidad Tecnológica Equinoccial cumple ciertos requisitos de acuerdo a sus políticas de seguridad interna por lo que únicamente es necesario alinearlos al estándar</a:t>
            </a:r>
            <a:r>
              <a:rPr lang="es-EC" dirty="0" smtClean="0">
                <a:latin typeface="Aharoni" panose="02010803020104030203" pitchFamily="2" charset="-79"/>
                <a:cs typeface="Aharoni" panose="02010803020104030203" pitchFamily="2" charset="-79"/>
              </a:rPr>
              <a:t>.</a:t>
            </a:r>
            <a:endParaRPr lang="es-EC" dirty="0">
              <a:latin typeface="Aharoni" panose="02010803020104030203" pitchFamily="2" charset="-79"/>
              <a:cs typeface="Aharoni" panose="02010803020104030203" pitchFamily="2" charset="-79"/>
            </a:endParaRPr>
          </a:p>
        </p:txBody>
      </p:sp>
      <p:sp>
        <p:nvSpPr>
          <p:cNvPr id="2" name="1 Título"/>
          <p:cNvSpPr>
            <a:spLocks noGrp="1"/>
          </p:cNvSpPr>
          <p:nvPr>
            <p:ph type="title"/>
          </p:nvPr>
        </p:nvSpPr>
        <p:spPr/>
        <p:txBody>
          <a:bodyPr>
            <a:normAutofit/>
          </a:bodyPr>
          <a:lstStyle/>
          <a:p>
            <a:r>
              <a:rPr lang="es-EC" dirty="0" smtClean="0">
                <a:latin typeface="Aharoni" panose="02010803020104030203" pitchFamily="2" charset="-79"/>
                <a:cs typeface="Aharoni" panose="02010803020104030203" pitchFamily="2" charset="-79"/>
              </a:rPr>
              <a:t>CONCLUSIONES</a:t>
            </a:r>
            <a:endParaRPr lang="es-EC"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75807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55000" lnSpcReduction="20000"/>
          </a:bodyPr>
          <a:lstStyle/>
          <a:p>
            <a:pPr marL="0" indent="0" algn="just">
              <a:buNone/>
            </a:pPr>
            <a:r>
              <a:rPr lang="es-EC" dirty="0" smtClean="0">
                <a:latin typeface="Aharoni" panose="02010803020104030203" pitchFamily="2" charset="-79"/>
                <a:cs typeface="Aharoni" panose="02010803020104030203" pitchFamily="2" charset="-79"/>
              </a:rPr>
              <a:t> </a:t>
            </a:r>
          </a:p>
          <a:p>
            <a:pPr lvl="0" algn="just"/>
            <a:r>
              <a:rPr lang="es-EC" dirty="0" smtClean="0">
                <a:latin typeface="Aharoni" panose="02010803020104030203" pitchFamily="2" charset="-79"/>
                <a:cs typeface="Aharoni" panose="02010803020104030203" pitchFamily="2" charset="-79"/>
              </a:rPr>
              <a:t>Establecer políticas de seguridad informática de acuerdo a la norma PCI-DSS  dentro de la Universidad, las mismas que deben apuntar a prever casos de intrusiones a los sistemas de información a través de la seguridad, monitoreo y auditorias informáticas permanentes.</a:t>
            </a:r>
          </a:p>
          <a:p>
            <a:pPr lvl="0" algn="just"/>
            <a:r>
              <a:rPr lang="es-EC" dirty="0" smtClean="0">
                <a:latin typeface="Aharoni" panose="02010803020104030203" pitchFamily="2" charset="-79"/>
                <a:cs typeface="Aharoni" panose="02010803020104030203" pitchFamily="2" charset="-79"/>
              </a:rPr>
              <a:t>Implementar controles de seguridad de acuerdo al estándar de PCI-DSS para evitar fraudes a nivel de procesos informáticos.</a:t>
            </a:r>
          </a:p>
          <a:p>
            <a:pPr lvl="0" algn="just"/>
            <a:r>
              <a:rPr lang="es-EC" dirty="0" smtClean="0">
                <a:latin typeface="Aharoni" panose="02010803020104030203" pitchFamily="2" charset="-79"/>
                <a:cs typeface="Aharoni" panose="02010803020104030203" pitchFamily="2" charset="-79"/>
              </a:rPr>
              <a:t>Se recomienda que el software que maneja la Universidad y en especial el sistema SICAF maneje cifrado o encriptación de datos.</a:t>
            </a:r>
          </a:p>
          <a:p>
            <a:pPr lvl="0" algn="just"/>
            <a:r>
              <a:rPr lang="es-EC" dirty="0" smtClean="0">
                <a:latin typeface="Aharoni" panose="02010803020104030203" pitchFamily="2" charset="-79"/>
                <a:cs typeface="Aharoni" panose="02010803020104030203" pitchFamily="2" charset="-79"/>
              </a:rPr>
              <a:t>Se recomienda a la Universidad la recolección de los diferentes </a:t>
            </a:r>
            <a:r>
              <a:rPr lang="es-EC" dirty="0" err="1" smtClean="0">
                <a:latin typeface="Aharoni" panose="02010803020104030203" pitchFamily="2" charset="-79"/>
                <a:cs typeface="Aharoni" panose="02010803020104030203" pitchFamily="2" charset="-79"/>
              </a:rPr>
              <a:t>logs</a:t>
            </a:r>
            <a:r>
              <a:rPr lang="es-EC" dirty="0" smtClean="0">
                <a:latin typeface="Aharoni" panose="02010803020104030203" pitchFamily="2" charset="-79"/>
                <a:cs typeface="Aharoni" panose="02010803020104030203" pitchFamily="2" charset="-79"/>
              </a:rPr>
              <a:t> generados por las aplicaciones, registro de usuarios, de transacciones entre otras que se encuentran en servidores en puntos diferentes en un solo servidor centralizado tal como indica la norma PCI-DSS y con esto facilitar para la determinación de la causa de un incidente.</a:t>
            </a:r>
          </a:p>
          <a:p>
            <a:pPr lvl="0" algn="just"/>
            <a:r>
              <a:rPr lang="es-EC" dirty="0" smtClean="0">
                <a:latin typeface="Aharoni" panose="02010803020104030203" pitchFamily="2" charset="-79"/>
                <a:cs typeface="Aharoni" panose="02010803020104030203" pitchFamily="2" charset="-79"/>
              </a:rPr>
              <a:t>Se recomienda a la Universidad la implementación del plan expuesto con la finalidad de salvaguardar la información y prevenir fraudes informáticos.  La cual servirá a la institución para auditar, mediante la práctica de diversas pruebas técnicas, a los mecanismos de protección instalados y a las condiciones de seguridad aplicadas a los sistemas de información. Asimismo, permitirá detectar las vulnerabilidades de seguridad con el fin de corregirlas.</a:t>
            </a:r>
          </a:p>
          <a:p>
            <a:pPr algn="just"/>
            <a:endParaRPr lang="es-EC" dirty="0">
              <a:latin typeface="Aharoni" panose="02010803020104030203" pitchFamily="2" charset="-79"/>
              <a:cs typeface="Aharoni" panose="02010803020104030203" pitchFamily="2" charset="-79"/>
            </a:endParaRPr>
          </a:p>
        </p:txBody>
      </p:sp>
      <p:sp>
        <p:nvSpPr>
          <p:cNvPr id="2" name="1 Título"/>
          <p:cNvSpPr>
            <a:spLocks noGrp="1"/>
          </p:cNvSpPr>
          <p:nvPr>
            <p:ph type="title"/>
          </p:nvPr>
        </p:nvSpPr>
        <p:spPr/>
        <p:txBody>
          <a:bodyPr/>
          <a:lstStyle/>
          <a:p>
            <a:r>
              <a:rPr lang="es-EC" dirty="0" smtClean="0">
                <a:latin typeface="Aharoni" panose="02010803020104030203" pitchFamily="2" charset="-79"/>
                <a:cs typeface="Aharoni" panose="02010803020104030203" pitchFamily="2" charset="-79"/>
              </a:rPr>
              <a:t>RECOMENDACIONES</a:t>
            </a:r>
            <a:endParaRPr lang="es-EC"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04238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1916832"/>
            <a:ext cx="8229600" cy="1143000"/>
          </a:xfrm>
        </p:spPr>
        <p:txBody>
          <a:bodyPr/>
          <a:lstStyle/>
          <a:p>
            <a:pPr algn="ctr"/>
            <a:r>
              <a:rPr lang="es-EC" dirty="0" smtClean="0">
                <a:latin typeface="Aharoni" panose="02010803020104030203" pitchFamily="2" charset="-79"/>
                <a:cs typeface="Aharoni" panose="02010803020104030203" pitchFamily="2" charset="-79"/>
              </a:rPr>
              <a:t>GRACIAS POR SU ATENCION</a:t>
            </a:r>
            <a:endParaRPr lang="es-EC"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56989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lvl="0" algn="just"/>
            <a:r>
              <a:rPr lang="es-EC" dirty="0">
                <a:latin typeface="Aharoni" panose="02010803020104030203" pitchFamily="2" charset="-79"/>
                <a:cs typeface="Aharoni" panose="02010803020104030203" pitchFamily="2" charset="-79"/>
              </a:rPr>
              <a:t>Identificar los procesos transaccionales de la red informática dentro de la Universidad Tecnológica Equinoccial y los canales involucrados en la información de los tarjetahabientes. </a:t>
            </a:r>
          </a:p>
          <a:p>
            <a:pPr lvl="0" algn="just"/>
            <a:r>
              <a:rPr lang="es-EC" dirty="0">
                <a:latin typeface="Aharoni" panose="02010803020104030203" pitchFamily="2" charset="-79"/>
                <a:cs typeface="Aharoni" panose="02010803020104030203" pitchFamily="2" charset="-79"/>
              </a:rPr>
              <a:t>Analizar la infraestructura de la red de la UTE que soporta las transacciones que se realizan con tarjeta de crédito, cuantificando el número de transacciones que se genera con esta forma de pago.</a:t>
            </a:r>
          </a:p>
          <a:p>
            <a:pPr lvl="0" algn="just"/>
            <a:r>
              <a:rPr lang="es-EC" dirty="0">
                <a:latin typeface="Aharoni" panose="02010803020104030203" pitchFamily="2" charset="-79"/>
                <a:cs typeface="Aharoni" panose="02010803020104030203" pitchFamily="2" charset="-79"/>
              </a:rPr>
              <a:t>Determinar  técnicas y herramientas de análisis forense en la transmisión de datos dentro de la red LAN de la Universidad.</a:t>
            </a:r>
          </a:p>
          <a:p>
            <a:pPr lvl="0" algn="just"/>
            <a:r>
              <a:rPr lang="es-EC" dirty="0">
                <a:latin typeface="Aharoni" panose="02010803020104030203" pitchFamily="2" charset="-79"/>
                <a:cs typeface="Aharoni" panose="02010803020104030203" pitchFamily="2" charset="-79"/>
              </a:rPr>
              <a:t>Identificar, preservar y analizar el flujo de paquetes de datos en las áreas donde se genera la transmisión de datos con información de tarjetas de crédito dentro de la Universidad.</a:t>
            </a:r>
          </a:p>
          <a:p>
            <a:pPr lvl="0" algn="just"/>
            <a:r>
              <a:rPr lang="es-EC" dirty="0">
                <a:latin typeface="Aharoni" panose="02010803020104030203" pitchFamily="2" charset="-79"/>
                <a:cs typeface="Aharoni" panose="02010803020104030203" pitchFamily="2" charset="-79"/>
              </a:rPr>
              <a:t>Evaluar la seguridad de la información trasmitida por las redes LAN, donde se genera información de las tarjetas de crédito dentro de la Universidad,  basados en los  requisitos 10 y 11 de la norma PCI-DSS.</a:t>
            </a:r>
          </a:p>
          <a:p>
            <a:pPr lvl="0" algn="just"/>
            <a:r>
              <a:rPr lang="es-EC" dirty="0">
                <a:latin typeface="Aharoni" panose="02010803020104030203" pitchFamily="2" charset="-79"/>
                <a:cs typeface="Aharoni" panose="02010803020104030203" pitchFamily="2" charset="-79"/>
              </a:rPr>
              <a:t>Proponer un plan de acción con los controles evaluados de los requisitos 10 y 11 de la Norma PCI-DSS.</a:t>
            </a:r>
          </a:p>
          <a:p>
            <a:pPr algn="just"/>
            <a:endParaRPr lang="es-EC" dirty="0">
              <a:latin typeface="Aharoni" panose="02010803020104030203" pitchFamily="2" charset="-79"/>
              <a:cs typeface="Aharoni" panose="02010803020104030203" pitchFamily="2" charset="-79"/>
            </a:endParaRPr>
          </a:p>
        </p:txBody>
      </p:sp>
      <p:sp>
        <p:nvSpPr>
          <p:cNvPr id="2" name="1 Título"/>
          <p:cNvSpPr>
            <a:spLocks noGrp="1"/>
          </p:cNvSpPr>
          <p:nvPr>
            <p:ph type="title"/>
          </p:nvPr>
        </p:nvSpPr>
        <p:spPr/>
        <p:txBody>
          <a:bodyPr>
            <a:normAutofit/>
          </a:bodyPr>
          <a:lstStyle/>
          <a:p>
            <a:r>
              <a:rPr lang="es-EC" dirty="0" smtClean="0">
                <a:latin typeface="Aharoni" panose="02010803020104030203" pitchFamily="2" charset="-79"/>
                <a:cs typeface="Aharoni" panose="02010803020104030203" pitchFamily="2" charset="-79"/>
              </a:rPr>
              <a:t>OBJETIVOS ESPECIFICOS</a:t>
            </a:r>
            <a:endParaRPr lang="es-EC"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0940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marL="0" indent="0" algn="just">
              <a:buNone/>
            </a:pPr>
            <a:r>
              <a:rPr lang="es-EC" dirty="0" smtClean="0">
                <a:latin typeface="Aharoni" panose="02010803020104030203" pitchFamily="2" charset="-79"/>
                <a:cs typeface="Aharoni" panose="02010803020104030203" pitchFamily="2" charset="-79"/>
              </a:rPr>
              <a:t>La norma PCI-DSS y sus requisitos que expone son un conjunto de herramientas y medidas comunes que se utilizan en la industria de pagos, con la finalidad de asegurar la información confidencial de los tarjetahabientes.</a:t>
            </a:r>
          </a:p>
          <a:p>
            <a:pPr marL="0" indent="0" algn="just">
              <a:buNone/>
            </a:pPr>
            <a:r>
              <a:rPr lang="es-EC" dirty="0" smtClean="0">
                <a:latin typeface="Aharoni" panose="02010803020104030203" pitchFamily="2" charset="-79"/>
                <a:cs typeface="Aharoni" panose="02010803020104030203" pitchFamily="2" charset="-79"/>
              </a:rPr>
              <a:t>Esta norma entrega un marco de requisitos para desarrollar procesos de seguridad dirigido a entidades bancarias, comerciantes y proveedores involucrados en el procesamiento, almacenamiento y/o transmisión de información relacionada de tarjetas de crédito, a fin de prevenir y detectar incidentes de seguridad, para:</a:t>
            </a:r>
          </a:p>
          <a:p>
            <a:pPr algn="just"/>
            <a:r>
              <a:rPr lang="es-EC" dirty="0" smtClean="0">
                <a:latin typeface="Aharoni" panose="02010803020104030203" pitchFamily="2" charset="-79"/>
                <a:cs typeface="Aharoni" panose="02010803020104030203" pitchFamily="2" charset="-79"/>
              </a:rPr>
              <a:t> Reducir el riesgo de involucrar información confidencial de tarjetas de crédito.</a:t>
            </a:r>
          </a:p>
          <a:p>
            <a:pPr algn="just"/>
            <a:r>
              <a:rPr lang="es-EC" dirty="0" smtClean="0">
                <a:latin typeface="Aharoni" panose="02010803020104030203" pitchFamily="2" charset="-79"/>
                <a:cs typeface="Aharoni" panose="02010803020104030203" pitchFamily="2" charset="-79"/>
              </a:rPr>
              <a:t> Mitigar y reducir el impacto si llega a ocurrir.</a:t>
            </a:r>
            <a:endParaRPr lang="es-EC" dirty="0">
              <a:latin typeface="Aharoni" panose="02010803020104030203" pitchFamily="2" charset="-79"/>
              <a:cs typeface="Aharoni" panose="02010803020104030203" pitchFamily="2" charset="-79"/>
            </a:endParaRPr>
          </a:p>
        </p:txBody>
      </p:sp>
      <p:sp>
        <p:nvSpPr>
          <p:cNvPr id="2" name="1 Título"/>
          <p:cNvSpPr>
            <a:spLocks noGrp="1"/>
          </p:cNvSpPr>
          <p:nvPr>
            <p:ph type="title"/>
          </p:nvPr>
        </p:nvSpPr>
        <p:spPr>
          <a:xfrm>
            <a:off x="2852162" y="220514"/>
            <a:ext cx="5554960" cy="1143000"/>
          </a:xfrm>
        </p:spPr>
        <p:txBody>
          <a:bodyPr/>
          <a:lstStyle/>
          <a:p>
            <a:r>
              <a:rPr lang="es-EC" dirty="0" smtClean="0">
                <a:latin typeface="Aharoni" panose="02010803020104030203" pitchFamily="2" charset="-79"/>
                <a:cs typeface="Aharoni" panose="02010803020104030203" pitchFamily="2" charset="-79"/>
              </a:rPr>
              <a:t>NORMAS PCI - DSS</a:t>
            </a:r>
            <a:endParaRPr lang="es-EC" dirty="0">
              <a:latin typeface="Aharoni" panose="02010803020104030203" pitchFamily="2" charset="-79"/>
              <a:cs typeface="Aharoni" panose="02010803020104030203" pitchFamily="2" charset="-79"/>
            </a:endParaRPr>
          </a:p>
        </p:txBody>
      </p:sp>
      <p:pic>
        <p:nvPicPr>
          <p:cNvPr id="4" name="Picture 4" descr="PCI SSC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26035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48778" y="5445224"/>
            <a:ext cx="9652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347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733550189"/>
              </p:ext>
            </p:extLst>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PCI SSC logo.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404664"/>
            <a:ext cx="26035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007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008" y="476672"/>
            <a:ext cx="7772400" cy="792088"/>
          </a:xfrm>
        </p:spPr>
        <p:txBody>
          <a:bodyPr>
            <a:normAutofit fontScale="90000"/>
          </a:bodyPr>
          <a:lstStyle/>
          <a:p>
            <a:pPr algn="l"/>
            <a:r>
              <a:rPr lang="es-ES" b="1" dirty="0" smtClean="0">
                <a:latin typeface="Aharoni" panose="02010803020104030203" pitchFamily="2" charset="-79"/>
                <a:cs typeface="Aharoni" panose="02010803020104030203" pitchFamily="2" charset="-79"/>
              </a:rPr>
              <a:t>REDES DE DATOS </a:t>
            </a:r>
            <a:endParaRPr lang="en-US" b="1" dirty="0">
              <a:latin typeface="Aharoni" panose="02010803020104030203" pitchFamily="2" charset="-79"/>
              <a:cs typeface="Aharoni" panose="02010803020104030203" pitchFamily="2" charset="-79"/>
            </a:endParaRPr>
          </a:p>
        </p:txBody>
      </p:sp>
      <p:pic>
        <p:nvPicPr>
          <p:cNvPr id="4" name="Imagen 16" descr="C:\Users\Miguel\AppData\Local\Microsoft\Windows\Temporary Internet Files\Content.IE5\REXC5F2P\infraestructura.jpg"/>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56792"/>
            <a:ext cx="7272808" cy="3838922"/>
          </a:xfrm>
          <a:prstGeom prst="rect">
            <a:avLst/>
          </a:prstGeom>
          <a:noFill/>
          <a:ln>
            <a:noFill/>
          </a:ln>
        </p:spPr>
      </p:pic>
    </p:spTree>
    <p:extLst>
      <p:ext uri="{BB962C8B-B14F-4D97-AF65-F5344CB8AC3E}">
        <p14:creationId xmlns:p14="http://schemas.microsoft.com/office/powerpoint/2010/main" val="2857646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9"/>
            <a:ext cx="7772400" cy="864096"/>
          </a:xfrm>
        </p:spPr>
        <p:txBody>
          <a:bodyPr/>
          <a:lstStyle/>
          <a:p>
            <a:pPr algn="l"/>
            <a:r>
              <a:rPr lang="es-ES" b="1" dirty="0" smtClean="0">
                <a:latin typeface="Aharoni" panose="02010803020104030203" pitchFamily="2" charset="-79"/>
                <a:cs typeface="Aharoni" panose="02010803020104030203" pitchFamily="2" charset="-79"/>
              </a:rPr>
              <a:t>REDES DE DATOS</a:t>
            </a:r>
            <a:endParaRPr lang="en-US" b="1" dirty="0">
              <a:latin typeface="Aharoni" panose="02010803020104030203" pitchFamily="2" charset="-79"/>
              <a:cs typeface="Aharoni" panose="02010803020104030203" pitchFamily="2" charset="-79"/>
            </a:endParaRPr>
          </a:p>
        </p:txBody>
      </p:sp>
      <p:sp>
        <p:nvSpPr>
          <p:cNvPr id="16" name="Subtitle 15"/>
          <p:cNvSpPr>
            <a:spLocks noGrp="1"/>
          </p:cNvSpPr>
          <p:nvPr>
            <p:ph type="subTitle" idx="1"/>
          </p:nvPr>
        </p:nvSpPr>
        <p:spPr>
          <a:xfrm>
            <a:off x="755576" y="1484784"/>
            <a:ext cx="7992888" cy="3600400"/>
          </a:xfrm>
        </p:spPr>
        <p:txBody>
          <a:bodyPr/>
          <a:lstStyle/>
          <a:p>
            <a:pPr algn="just"/>
            <a:r>
              <a:rPr lang="es-ES" dirty="0" smtClean="0">
                <a:latin typeface="Aharoni" panose="02010803020104030203" pitchFamily="2" charset="-79"/>
                <a:cs typeface="Aharoni" panose="02010803020104030203" pitchFamily="2" charset="-79"/>
              </a:rPr>
              <a:t>Existen varios elementos:</a:t>
            </a:r>
          </a:p>
          <a:p>
            <a:pPr marL="457200" indent="-457200" algn="just">
              <a:buFont typeface="Arial" panose="020B0604020202020204" pitchFamily="34" charset="0"/>
              <a:buChar char="•"/>
            </a:pPr>
            <a:r>
              <a:rPr lang="es-ES" dirty="0" smtClean="0">
                <a:latin typeface="Aharoni" panose="02010803020104030203" pitchFamily="2" charset="-79"/>
                <a:cs typeface="Aharoni" panose="02010803020104030203" pitchFamily="2" charset="-79"/>
              </a:rPr>
              <a:t>Firewalls</a:t>
            </a:r>
          </a:p>
          <a:p>
            <a:pPr marL="457200" indent="-457200" algn="just">
              <a:buFont typeface="Arial" panose="020B0604020202020204" pitchFamily="34" charset="0"/>
              <a:buChar char="•"/>
            </a:pPr>
            <a:r>
              <a:rPr lang="es-ES" dirty="0" err="1" smtClean="0">
                <a:latin typeface="Aharoni" panose="02010803020104030203" pitchFamily="2" charset="-79"/>
                <a:cs typeface="Aharoni" panose="02010803020104030203" pitchFamily="2" charset="-79"/>
              </a:rPr>
              <a:t>Switchs</a:t>
            </a:r>
            <a:endParaRPr lang="es-ES" dirty="0" smtClean="0">
              <a:latin typeface="Aharoni" panose="02010803020104030203" pitchFamily="2" charset="-79"/>
              <a:cs typeface="Aharoni" panose="02010803020104030203" pitchFamily="2" charset="-79"/>
            </a:endParaRPr>
          </a:p>
          <a:p>
            <a:pPr marL="457200" indent="-457200" algn="just">
              <a:buFont typeface="Arial" panose="020B0604020202020204" pitchFamily="34" charset="0"/>
              <a:buChar char="•"/>
            </a:pPr>
            <a:r>
              <a:rPr lang="es-ES" dirty="0" err="1" smtClean="0">
                <a:latin typeface="Aharoni" panose="02010803020104030203" pitchFamily="2" charset="-79"/>
                <a:cs typeface="Aharoni" panose="02010803020104030203" pitchFamily="2" charset="-79"/>
              </a:rPr>
              <a:t>Routers</a:t>
            </a:r>
            <a:endParaRPr lang="es-ES" dirty="0" smtClean="0">
              <a:latin typeface="Aharoni" panose="02010803020104030203" pitchFamily="2" charset="-79"/>
              <a:cs typeface="Aharoni" panose="02010803020104030203" pitchFamily="2" charset="-79"/>
            </a:endParaRPr>
          </a:p>
          <a:p>
            <a:pPr marL="457200" indent="-457200" algn="just">
              <a:buFont typeface="Arial" panose="020B0604020202020204" pitchFamily="34" charset="0"/>
              <a:buChar char="•"/>
            </a:pPr>
            <a:r>
              <a:rPr lang="es-ES" dirty="0" err="1" smtClean="0">
                <a:latin typeface="Aharoni" panose="02010803020104030203" pitchFamily="2" charset="-79"/>
                <a:cs typeface="Aharoni" panose="02010803020104030203" pitchFamily="2" charset="-79"/>
              </a:rPr>
              <a:t>IDS´s</a:t>
            </a:r>
            <a:r>
              <a:rPr lang="es-ES" dirty="0" smtClean="0">
                <a:latin typeface="Aharoni" panose="02010803020104030203" pitchFamily="2" charset="-79"/>
                <a:cs typeface="Aharoni" panose="02010803020104030203" pitchFamily="2" charset="-79"/>
              </a:rPr>
              <a:t> (Sistemas de Detección de Intrusos)</a:t>
            </a:r>
          </a:p>
          <a:p>
            <a:pPr marL="457200" indent="-457200" algn="just">
              <a:buFont typeface="Arial" panose="020B0604020202020204" pitchFamily="34" charset="0"/>
              <a:buChar char="•"/>
            </a:pPr>
            <a:r>
              <a:rPr lang="es-ES" dirty="0" smtClean="0">
                <a:latin typeface="Aharoni" panose="02010803020104030203" pitchFamily="2" charset="-79"/>
                <a:cs typeface="Aharoni" panose="02010803020104030203" pitchFamily="2" charset="-79"/>
              </a:rPr>
              <a:t>Servidores</a:t>
            </a:r>
          </a:p>
          <a:p>
            <a:pPr marL="457200" indent="-457200" algn="just">
              <a:buFont typeface="Arial" panose="020B0604020202020204" pitchFamily="34" charset="0"/>
              <a:buChar char="•"/>
            </a:pPr>
            <a:r>
              <a:rPr lang="es-ES" dirty="0" smtClean="0">
                <a:latin typeface="Aharoni" panose="02010803020104030203" pitchFamily="2" charset="-79"/>
                <a:cs typeface="Aharoni" panose="02010803020104030203" pitchFamily="2" charset="-79"/>
              </a:rPr>
              <a:t>Estaciones de Trabajo</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60084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5" descr="http://www.portaleso.com/usuarios/Toni/web_redes/imagenes/modelo_de_capas.jpg"/>
          <p:cNvPicPr>
            <a:picLocks noGrp="1"/>
          </p:cNvPicPr>
          <p:nvPr>
            <p:ph idx="1"/>
          </p:nvPr>
        </p:nvPicPr>
        <p:blipFill>
          <a:blip r:embed="rId3">
            <a:grayscl/>
            <a:extLst>
              <a:ext uri="{28A0092B-C50C-407E-A947-70E740481C1C}">
                <a14:useLocalDpi xmlns:a14="http://schemas.microsoft.com/office/drawing/2010/main" val="0"/>
              </a:ext>
            </a:extLst>
          </a:blip>
          <a:stretch>
            <a:fillRect/>
          </a:stretch>
        </p:blipFill>
        <p:spPr bwMode="auto">
          <a:xfrm>
            <a:off x="457200" y="1736899"/>
            <a:ext cx="8229600" cy="4014439"/>
          </a:xfrm>
          <a:prstGeom prst="rect">
            <a:avLst/>
          </a:prstGeom>
          <a:noFill/>
          <a:ln w="9525">
            <a:solidFill>
              <a:schemeClr val="tx1">
                <a:lumMod val="75000"/>
                <a:lumOff val="25000"/>
              </a:schemeClr>
            </a:solidFill>
            <a:miter lim="800000"/>
            <a:headEnd/>
            <a:tailEnd/>
          </a:ln>
        </p:spPr>
      </p:pic>
      <p:sp>
        <p:nvSpPr>
          <p:cNvPr id="2" name="Title 1"/>
          <p:cNvSpPr>
            <a:spLocks noGrp="1"/>
          </p:cNvSpPr>
          <p:nvPr>
            <p:ph type="title"/>
          </p:nvPr>
        </p:nvSpPr>
        <p:spPr/>
        <p:txBody>
          <a:bodyPr>
            <a:normAutofit fontScale="90000"/>
          </a:bodyPr>
          <a:lstStyle/>
          <a:p>
            <a:r>
              <a:rPr lang="es-ES" b="1" dirty="0" smtClean="0">
                <a:latin typeface="Aharoni" panose="02010803020104030203" pitchFamily="2" charset="-79"/>
                <a:cs typeface="Aharoni" panose="02010803020104030203" pitchFamily="2" charset="-79"/>
              </a:rPr>
              <a:t>REDES DE DATOS</a:t>
            </a:r>
            <a:r>
              <a:rPr lang="es-ES" dirty="0" smtClean="0">
                <a:latin typeface="Aharoni" panose="02010803020104030203" pitchFamily="2" charset="-79"/>
                <a:cs typeface="Aharoni" panose="02010803020104030203" pitchFamily="2" charset="-79"/>
              </a:rPr>
              <a:t/>
            </a:r>
            <a:br>
              <a:rPr lang="es-ES" dirty="0" smtClean="0">
                <a:latin typeface="Aharoni" panose="02010803020104030203" pitchFamily="2" charset="-79"/>
                <a:cs typeface="Aharoni" panose="02010803020104030203" pitchFamily="2" charset="-79"/>
              </a:rPr>
            </a:br>
            <a:r>
              <a:rPr lang="es-ES" sz="3600" dirty="0" smtClean="0">
                <a:latin typeface="Aharoni" panose="02010803020104030203" pitchFamily="2" charset="-79"/>
                <a:cs typeface="Aharoni" panose="02010803020104030203" pitchFamily="2" charset="-79"/>
              </a:rPr>
              <a:t>MODELO TCP/IP</a:t>
            </a:r>
            <a:endParaRPr lang="en-US"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368112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9210</TotalTime>
  <Words>3423</Words>
  <Application>Microsoft Office PowerPoint</Application>
  <PresentationFormat>Presentación en pantalla (4:3)</PresentationFormat>
  <Paragraphs>305</Paragraphs>
  <Slides>38</Slides>
  <Notes>25</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Concurrencia</vt:lpstr>
      <vt:lpstr>Maestría en Evaluación y Auditoría de Sistemas Tecnológicos</vt:lpstr>
      <vt:lpstr>OBJETIVOS</vt:lpstr>
      <vt:lpstr>OBJETIVO GENERAL</vt:lpstr>
      <vt:lpstr>OBJETIVOS ESPECIFICOS</vt:lpstr>
      <vt:lpstr>NORMAS PCI - DSS</vt:lpstr>
      <vt:lpstr>Presentación de PowerPoint</vt:lpstr>
      <vt:lpstr>REDES DE DATOS </vt:lpstr>
      <vt:lpstr>REDES DE DATOS</vt:lpstr>
      <vt:lpstr>REDES DE DATOS MODELO TCP/IP</vt:lpstr>
      <vt:lpstr>REDES DE DATOS Ataque contra Redes</vt:lpstr>
      <vt:lpstr>REDES DE DATOS Ataque contra Redes</vt:lpstr>
      <vt:lpstr>REDES DE DATOS Ataque contra Redes</vt:lpstr>
      <vt:lpstr>Tarjetas de Crédito</vt:lpstr>
      <vt:lpstr>INFORMÁTICA FORENSE</vt:lpstr>
      <vt:lpstr>METODOLOGÍA DEL ANÁLISIS FORENSE </vt:lpstr>
      <vt:lpstr>FASES DEL ANÁLISIS FORENSE</vt:lpstr>
      <vt:lpstr>ANÁLISIS FORENSE EN REDES </vt:lpstr>
      <vt:lpstr>Probar y Monitoreo continuo de las Seguridades</vt:lpstr>
      <vt:lpstr>Probar y Monitoreo continuo de las Seguridades</vt:lpstr>
      <vt:lpstr>ANÁLISIS DE HERRAMIENTAS</vt:lpstr>
      <vt:lpstr>HERRAMIENTA DE ANÁLISIS  “Wireshark”</vt:lpstr>
      <vt:lpstr>HERRAMIENTA DE ANALISIS “BreachProbe”</vt:lpstr>
      <vt:lpstr>HERRAMIENTA DE ANÁLISIS “CCSRCH”</vt:lpstr>
      <vt:lpstr>EVALUACION DE CUMPLIMIENTO EN LA UNIVERSIDAD TECNOLOGICA EQUINOCCIAL</vt:lpstr>
      <vt:lpstr> SEGMENTACIÓN DE LA RED</vt:lpstr>
      <vt:lpstr>MODELO JERÁRQUICO DE LA RED DE LA UNIVERSIDAD TECNOLÓGICA EQUINOCCIAL</vt:lpstr>
      <vt:lpstr>Aplicativo Sistema SICAF (Sistema Integrado Control Académico Financiero)</vt:lpstr>
      <vt:lpstr>APLICACIÓN DEL SNIFFER</vt:lpstr>
      <vt:lpstr>Conservación</vt:lpstr>
      <vt:lpstr>Análisis</vt:lpstr>
      <vt:lpstr>BreachProbe</vt:lpstr>
      <vt:lpstr>CCSRCH</vt:lpstr>
      <vt:lpstr>Presentación</vt:lpstr>
      <vt:lpstr>PLAN DE ACCION</vt:lpstr>
      <vt:lpstr>CONCLUSIONES</vt:lpstr>
      <vt:lpstr>CONCLUSIONES</vt:lpstr>
      <vt:lpstr>RECOMENDACIONES</vt:lpstr>
      <vt:lpstr>GRACIAS POR SU ATENCION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Maestría en Evaluación y Auditoría de Sistemas Tecnológicos</dc:title>
  <dc:creator>Miguel</dc:creator>
  <cp:lastModifiedBy>Miguel</cp:lastModifiedBy>
  <cp:revision>31</cp:revision>
  <dcterms:created xsi:type="dcterms:W3CDTF">2014-05-27T00:20:22Z</dcterms:created>
  <dcterms:modified xsi:type="dcterms:W3CDTF">2014-06-02T09:55:32Z</dcterms:modified>
</cp:coreProperties>
</file>