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0">
  <p:sldMasterIdLst>
    <p:sldMasterId id="2147483768" r:id="rId1"/>
  </p:sldMasterIdLst>
  <p:notesMasterIdLst>
    <p:notesMasterId r:id="rId45"/>
  </p:notesMasterIdLst>
  <p:sldIdLst>
    <p:sldId id="256" r:id="rId2"/>
    <p:sldId id="259" r:id="rId3"/>
    <p:sldId id="261" r:id="rId4"/>
    <p:sldId id="307" r:id="rId5"/>
    <p:sldId id="263" r:id="rId6"/>
    <p:sldId id="264" r:id="rId7"/>
    <p:sldId id="265" r:id="rId8"/>
    <p:sldId id="268" r:id="rId9"/>
    <p:sldId id="269" r:id="rId10"/>
    <p:sldId id="270" r:id="rId11"/>
    <p:sldId id="271" r:id="rId12"/>
    <p:sldId id="272" r:id="rId13"/>
    <p:sldId id="290" r:id="rId14"/>
    <p:sldId id="321" r:id="rId15"/>
    <p:sldId id="291" r:id="rId16"/>
    <p:sldId id="308" r:id="rId17"/>
    <p:sldId id="312" r:id="rId18"/>
    <p:sldId id="276" r:id="rId19"/>
    <p:sldId id="277" r:id="rId20"/>
    <p:sldId id="313" r:id="rId21"/>
    <p:sldId id="279" r:id="rId22"/>
    <p:sldId id="306" r:id="rId23"/>
    <p:sldId id="280" r:id="rId24"/>
    <p:sldId id="315" r:id="rId25"/>
    <p:sldId id="314" r:id="rId26"/>
    <p:sldId id="281" r:id="rId27"/>
    <p:sldId id="282" r:id="rId28"/>
    <p:sldId id="283" r:id="rId29"/>
    <p:sldId id="316" r:id="rId30"/>
    <p:sldId id="295" r:id="rId31"/>
    <p:sldId id="297" r:id="rId32"/>
    <p:sldId id="317" r:id="rId33"/>
    <p:sldId id="319" r:id="rId34"/>
    <p:sldId id="289" r:id="rId35"/>
    <p:sldId id="299" r:id="rId36"/>
    <p:sldId id="320" r:id="rId37"/>
    <p:sldId id="300" r:id="rId38"/>
    <p:sldId id="302" r:id="rId39"/>
    <p:sldId id="303" r:id="rId40"/>
    <p:sldId id="304" r:id="rId41"/>
    <p:sldId id="305" r:id="rId42"/>
    <p:sldId id="287" r:id="rId43"/>
    <p:sldId id="288" r:id="rId44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11B246-432E-4E53-AFA8-B38F6DD8DB49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0D678E57-7B88-48DB-ADFA-E05D59984308}">
      <dgm:prSet phldrT="[Text]"/>
      <dgm:spPr/>
      <dgm:t>
        <a:bodyPr/>
        <a:lstStyle/>
        <a:p>
          <a:pPr algn="ctr"/>
          <a:r>
            <a:rPr lang="es-EC" dirty="0"/>
            <a:t>Hostería </a:t>
          </a:r>
        </a:p>
      </dgm:t>
    </dgm:pt>
    <dgm:pt modelId="{037437D8-D5EC-4517-A393-75D2A1D3974E}" type="parTrans" cxnId="{585C7949-8F0E-4A95-A3E8-509A8911EAE6}">
      <dgm:prSet/>
      <dgm:spPr/>
      <dgm:t>
        <a:bodyPr/>
        <a:lstStyle/>
        <a:p>
          <a:pPr algn="ctr"/>
          <a:endParaRPr lang="es-EC"/>
        </a:p>
      </dgm:t>
    </dgm:pt>
    <dgm:pt modelId="{FB182709-83A1-4C30-865C-3DB12DC8257E}" type="sibTrans" cxnId="{585C7949-8F0E-4A95-A3E8-509A8911EAE6}">
      <dgm:prSet/>
      <dgm:spPr/>
      <dgm:t>
        <a:bodyPr/>
        <a:lstStyle/>
        <a:p>
          <a:pPr algn="ctr"/>
          <a:endParaRPr lang="es-EC"/>
        </a:p>
      </dgm:t>
    </dgm:pt>
    <dgm:pt modelId="{EA18B540-0D03-4529-9E81-0AFFCE700700}">
      <dgm:prSet phldrT="[Text]"/>
      <dgm:spPr/>
      <dgm:t>
        <a:bodyPr/>
        <a:lstStyle/>
        <a:p>
          <a:pPr algn="ctr"/>
          <a:r>
            <a:rPr lang="es-EC" dirty="0" smtClean="0"/>
            <a:t>Página </a:t>
          </a:r>
          <a:r>
            <a:rPr lang="es-EC" dirty="0"/>
            <a:t>Web</a:t>
          </a:r>
        </a:p>
      </dgm:t>
    </dgm:pt>
    <dgm:pt modelId="{C22B20CB-A1C7-4222-BE90-4AF7823F6C2C}" type="parTrans" cxnId="{899E5EED-5493-46B9-AD33-5815BE0EA44D}">
      <dgm:prSet/>
      <dgm:spPr/>
      <dgm:t>
        <a:bodyPr/>
        <a:lstStyle/>
        <a:p>
          <a:pPr algn="ctr"/>
          <a:endParaRPr lang="es-EC"/>
        </a:p>
      </dgm:t>
    </dgm:pt>
    <dgm:pt modelId="{58465AA4-355A-44FC-95C5-6A668E8ABF33}" type="sibTrans" cxnId="{899E5EED-5493-46B9-AD33-5815BE0EA44D}">
      <dgm:prSet/>
      <dgm:spPr/>
      <dgm:t>
        <a:bodyPr/>
        <a:lstStyle/>
        <a:p>
          <a:pPr algn="ctr"/>
          <a:endParaRPr lang="es-EC"/>
        </a:p>
      </dgm:t>
    </dgm:pt>
    <dgm:pt modelId="{12F22502-B370-4200-9501-387FF8650D4C}">
      <dgm:prSet phldrT="[Text]"/>
      <dgm:spPr/>
      <dgm:t>
        <a:bodyPr/>
        <a:lstStyle/>
        <a:p>
          <a:pPr algn="ctr"/>
          <a:r>
            <a:rPr lang="es-EC" dirty="0"/>
            <a:t>Cliente</a:t>
          </a:r>
        </a:p>
      </dgm:t>
    </dgm:pt>
    <dgm:pt modelId="{8BFBF136-0781-4220-9F35-584F1BE7A8E4}" type="parTrans" cxnId="{B70BA004-1387-42F7-B223-4A7B50AC987F}">
      <dgm:prSet/>
      <dgm:spPr/>
      <dgm:t>
        <a:bodyPr/>
        <a:lstStyle/>
        <a:p>
          <a:pPr algn="ctr"/>
          <a:endParaRPr lang="es-EC"/>
        </a:p>
      </dgm:t>
    </dgm:pt>
    <dgm:pt modelId="{9154C0DD-009C-4727-ADEC-E8C45F60C8DD}" type="sibTrans" cxnId="{B70BA004-1387-42F7-B223-4A7B50AC987F}">
      <dgm:prSet/>
      <dgm:spPr/>
      <dgm:t>
        <a:bodyPr/>
        <a:lstStyle/>
        <a:p>
          <a:pPr algn="ctr"/>
          <a:endParaRPr lang="es-EC"/>
        </a:p>
      </dgm:t>
    </dgm:pt>
    <dgm:pt modelId="{FA46D8DB-E9D9-448C-BC4C-941542817EB5}" type="pres">
      <dgm:prSet presAssocID="{2611B246-432E-4E53-AFA8-B38F6DD8DB49}" presName="CompostProcess" presStyleCnt="0">
        <dgm:presLayoutVars>
          <dgm:dir/>
          <dgm:resizeHandles val="exact"/>
        </dgm:presLayoutVars>
      </dgm:prSet>
      <dgm:spPr/>
    </dgm:pt>
    <dgm:pt modelId="{22BC0AA1-60F4-489F-B675-B8D75642CFEE}" type="pres">
      <dgm:prSet presAssocID="{2611B246-432E-4E53-AFA8-B38F6DD8DB49}" presName="arrow" presStyleLbl="bgShp" presStyleIdx="0" presStyleCnt="1"/>
      <dgm:spPr/>
    </dgm:pt>
    <dgm:pt modelId="{C19453F7-E407-45E1-A91F-4C88FA16CCCF}" type="pres">
      <dgm:prSet presAssocID="{2611B246-432E-4E53-AFA8-B38F6DD8DB49}" presName="linearProcess" presStyleCnt="0"/>
      <dgm:spPr/>
    </dgm:pt>
    <dgm:pt modelId="{4B8B12C3-0B3A-4C1B-8A84-F2F1919B7FEE}" type="pres">
      <dgm:prSet presAssocID="{0D678E57-7B88-48DB-ADFA-E05D5998430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8DCF365-8EF0-4196-A385-B7841D03A6F6}" type="pres">
      <dgm:prSet presAssocID="{FB182709-83A1-4C30-865C-3DB12DC8257E}" presName="sibTrans" presStyleCnt="0"/>
      <dgm:spPr/>
    </dgm:pt>
    <dgm:pt modelId="{F0549094-B6BF-49BD-92E8-A024904B4320}" type="pres">
      <dgm:prSet presAssocID="{EA18B540-0D03-4529-9E81-0AFFCE70070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8C05890-47C9-4FA4-938F-2CEF5E355530}" type="pres">
      <dgm:prSet presAssocID="{58465AA4-355A-44FC-95C5-6A668E8ABF33}" presName="sibTrans" presStyleCnt="0"/>
      <dgm:spPr/>
    </dgm:pt>
    <dgm:pt modelId="{90105427-5860-423C-976C-B8DE4404E9F4}" type="pres">
      <dgm:prSet presAssocID="{12F22502-B370-4200-9501-387FF8650D4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70BA004-1387-42F7-B223-4A7B50AC987F}" srcId="{2611B246-432E-4E53-AFA8-B38F6DD8DB49}" destId="{12F22502-B370-4200-9501-387FF8650D4C}" srcOrd="2" destOrd="0" parTransId="{8BFBF136-0781-4220-9F35-584F1BE7A8E4}" sibTransId="{9154C0DD-009C-4727-ADEC-E8C45F60C8DD}"/>
    <dgm:cxn modelId="{899E5EED-5493-46B9-AD33-5815BE0EA44D}" srcId="{2611B246-432E-4E53-AFA8-B38F6DD8DB49}" destId="{EA18B540-0D03-4529-9E81-0AFFCE700700}" srcOrd="1" destOrd="0" parTransId="{C22B20CB-A1C7-4222-BE90-4AF7823F6C2C}" sibTransId="{58465AA4-355A-44FC-95C5-6A668E8ABF33}"/>
    <dgm:cxn modelId="{585C7949-8F0E-4A95-A3E8-509A8911EAE6}" srcId="{2611B246-432E-4E53-AFA8-B38F6DD8DB49}" destId="{0D678E57-7B88-48DB-ADFA-E05D59984308}" srcOrd="0" destOrd="0" parTransId="{037437D8-D5EC-4517-A393-75D2A1D3974E}" sibTransId="{FB182709-83A1-4C30-865C-3DB12DC8257E}"/>
    <dgm:cxn modelId="{84CE839D-A0C8-4AB4-98DD-23404D4FF40E}" type="presOf" srcId="{2611B246-432E-4E53-AFA8-B38F6DD8DB49}" destId="{FA46D8DB-E9D9-448C-BC4C-941542817EB5}" srcOrd="0" destOrd="0" presId="urn:microsoft.com/office/officeart/2005/8/layout/hProcess9"/>
    <dgm:cxn modelId="{16D38190-79DE-4881-AEB2-794B90769153}" type="presOf" srcId="{12F22502-B370-4200-9501-387FF8650D4C}" destId="{90105427-5860-423C-976C-B8DE4404E9F4}" srcOrd="0" destOrd="0" presId="urn:microsoft.com/office/officeart/2005/8/layout/hProcess9"/>
    <dgm:cxn modelId="{C160F8CF-2227-4AAB-9833-DC9846F6390E}" type="presOf" srcId="{0D678E57-7B88-48DB-ADFA-E05D59984308}" destId="{4B8B12C3-0B3A-4C1B-8A84-F2F1919B7FEE}" srcOrd="0" destOrd="0" presId="urn:microsoft.com/office/officeart/2005/8/layout/hProcess9"/>
    <dgm:cxn modelId="{960E4881-A22C-4062-AE02-A673CE74081C}" type="presOf" srcId="{EA18B540-0D03-4529-9E81-0AFFCE700700}" destId="{F0549094-B6BF-49BD-92E8-A024904B4320}" srcOrd="0" destOrd="0" presId="urn:microsoft.com/office/officeart/2005/8/layout/hProcess9"/>
    <dgm:cxn modelId="{9D5F5886-A212-420B-A9DF-588B7E310328}" type="presParOf" srcId="{FA46D8DB-E9D9-448C-BC4C-941542817EB5}" destId="{22BC0AA1-60F4-489F-B675-B8D75642CFEE}" srcOrd="0" destOrd="0" presId="urn:microsoft.com/office/officeart/2005/8/layout/hProcess9"/>
    <dgm:cxn modelId="{EDF4F4C5-3A82-4024-B81E-A432BB5A9044}" type="presParOf" srcId="{FA46D8DB-E9D9-448C-BC4C-941542817EB5}" destId="{C19453F7-E407-45E1-A91F-4C88FA16CCCF}" srcOrd="1" destOrd="0" presId="urn:microsoft.com/office/officeart/2005/8/layout/hProcess9"/>
    <dgm:cxn modelId="{5E0027CC-CD3D-4F5C-88D2-90F54E5E24B6}" type="presParOf" srcId="{C19453F7-E407-45E1-A91F-4C88FA16CCCF}" destId="{4B8B12C3-0B3A-4C1B-8A84-F2F1919B7FEE}" srcOrd="0" destOrd="0" presId="urn:microsoft.com/office/officeart/2005/8/layout/hProcess9"/>
    <dgm:cxn modelId="{C32278E6-CE93-4BD8-9BCC-34E6E7506143}" type="presParOf" srcId="{C19453F7-E407-45E1-A91F-4C88FA16CCCF}" destId="{08DCF365-8EF0-4196-A385-B7841D03A6F6}" srcOrd="1" destOrd="0" presId="urn:microsoft.com/office/officeart/2005/8/layout/hProcess9"/>
    <dgm:cxn modelId="{73EF474D-26C3-4694-9988-4DC8C4B0BB62}" type="presParOf" srcId="{C19453F7-E407-45E1-A91F-4C88FA16CCCF}" destId="{F0549094-B6BF-49BD-92E8-A024904B4320}" srcOrd="2" destOrd="0" presId="urn:microsoft.com/office/officeart/2005/8/layout/hProcess9"/>
    <dgm:cxn modelId="{D4AB8D8B-932B-4A7F-8C7D-F32EC54DEE13}" type="presParOf" srcId="{C19453F7-E407-45E1-A91F-4C88FA16CCCF}" destId="{28C05890-47C9-4FA4-938F-2CEF5E355530}" srcOrd="3" destOrd="0" presId="urn:microsoft.com/office/officeart/2005/8/layout/hProcess9"/>
    <dgm:cxn modelId="{95C47982-81AD-416A-8ABC-ACD17ED671DB}" type="presParOf" srcId="{C19453F7-E407-45E1-A91F-4C88FA16CCCF}" destId="{90105427-5860-423C-976C-B8DE4404E9F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037161-97A9-42D1-BC46-1562ED8D549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15B6CF3D-0C66-415A-83C9-81854DF49F40}">
      <dgm:prSet phldrT="[Text]"/>
      <dgm:spPr/>
      <dgm:t>
        <a:bodyPr/>
        <a:lstStyle/>
        <a:p>
          <a:r>
            <a:rPr lang="es-EC" dirty="0"/>
            <a:t>Gerencia Administrativa</a:t>
          </a:r>
        </a:p>
      </dgm:t>
    </dgm:pt>
    <dgm:pt modelId="{B659784B-1586-4DA6-BC64-3B6E31757B3F}" type="parTrans" cxnId="{6FD00E3C-4A35-4DDD-B3B0-1310FCD85EDE}">
      <dgm:prSet/>
      <dgm:spPr/>
      <dgm:t>
        <a:bodyPr/>
        <a:lstStyle/>
        <a:p>
          <a:endParaRPr lang="es-EC"/>
        </a:p>
      </dgm:t>
    </dgm:pt>
    <dgm:pt modelId="{8A2A14B6-6501-4DA0-B0BD-80536E9ACA60}" type="sibTrans" cxnId="{6FD00E3C-4A35-4DDD-B3B0-1310FCD85EDE}">
      <dgm:prSet/>
      <dgm:spPr/>
      <dgm:t>
        <a:bodyPr/>
        <a:lstStyle/>
        <a:p>
          <a:endParaRPr lang="es-EC"/>
        </a:p>
      </dgm:t>
    </dgm:pt>
    <dgm:pt modelId="{86E07DDC-D206-40CC-840B-EBB02A961925}">
      <dgm:prSet phldrT="[Text]"/>
      <dgm:spPr/>
      <dgm:t>
        <a:bodyPr/>
        <a:lstStyle/>
        <a:p>
          <a:r>
            <a:rPr lang="es-EC" dirty="0"/>
            <a:t>Departamento de servicios</a:t>
          </a:r>
        </a:p>
      </dgm:t>
    </dgm:pt>
    <dgm:pt modelId="{C627718F-9697-48D1-AEBE-35D72A215E0A}" type="parTrans" cxnId="{177B20A1-D513-41EF-8688-D9CF4E0B85EF}">
      <dgm:prSet/>
      <dgm:spPr/>
      <dgm:t>
        <a:bodyPr/>
        <a:lstStyle/>
        <a:p>
          <a:endParaRPr lang="es-EC" dirty="0"/>
        </a:p>
      </dgm:t>
    </dgm:pt>
    <dgm:pt modelId="{6BFC2458-CDA1-4310-BEA9-58C13F0EAC01}" type="sibTrans" cxnId="{177B20A1-D513-41EF-8688-D9CF4E0B85EF}">
      <dgm:prSet/>
      <dgm:spPr/>
      <dgm:t>
        <a:bodyPr/>
        <a:lstStyle/>
        <a:p>
          <a:endParaRPr lang="es-EC"/>
        </a:p>
      </dgm:t>
    </dgm:pt>
    <dgm:pt modelId="{30CC32E9-BAA8-438B-87B3-59AD17CAFF48}">
      <dgm:prSet phldrT="[Text]"/>
      <dgm:spPr/>
      <dgm:t>
        <a:bodyPr/>
        <a:lstStyle/>
        <a:p>
          <a:r>
            <a:rPr lang="es-EC" dirty="0"/>
            <a:t>Departamento de marketing y seguridad</a:t>
          </a:r>
        </a:p>
      </dgm:t>
    </dgm:pt>
    <dgm:pt modelId="{04D075DD-D8CA-4F55-971A-E8F9A61E7EF6}" type="parTrans" cxnId="{1F7D6B60-3F8D-401E-B72E-F2962BE4CF7C}">
      <dgm:prSet/>
      <dgm:spPr/>
      <dgm:t>
        <a:bodyPr/>
        <a:lstStyle/>
        <a:p>
          <a:endParaRPr lang="es-EC" dirty="0"/>
        </a:p>
      </dgm:t>
    </dgm:pt>
    <dgm:pt modelId="{49643846-C3A1-4662-9737-0EEE18DCFA72}" type="sibTrans" cxnId="{1F7D6B60-3F8D-401E-B72E-F2962BE4CF7C}">
      <dgm:prSet/>
      <dgm:spPr/>
      <dgm:t>
        <a:bodyPr/>
        <a:lstStyle/>
        <a:p>
          <a:endParaRPr lang="es-EC"/>
        </a:p>
      </dgm:t>
    </dgm:pt>
    <dgm:pt modelId="{8976C37D-69B3-4DD7-8F3E-D46236065209}">
      <dgm:prSet phldrT="[Text]"/>
      <dgm:spPr/>
      <dgm:t>
        <a:bodyPr/>
        <a:lstStyle/>
        <a:p>
          <a:r>
            <a:rPr lang="es-EC" dirty="0"/>
            <a:t>Departamento financiero</a:t>
          </a:r>
        </a:p>
      </dgm:t>
    </dgm:pt>
    <dgm:pt modelId="{2FAFE996-6F09-4D84-AF87-D75313295F14}" type="parTrans" cxnId="{94610145-1FCB-4389-BF9F-1678600AEA62}">
      <dgm:prSet/>
      <dgm:spPr/>
      <dgm:t>
        <a:bodyPr/>
        <a:lstStyle/>
        <a:p>
          <a:endParaRPr lang="es-EC" dirty="0"/>
        </a:p>
      </dgm:t>
    </dgm:pt>
    <dgm:pt modelId="{5D8165D2-440D-4C25-86CD-402BF1455D25}" type="sibTrans" cxnId="{94610145-1FCB-4389-BF9F-1678600AEA62}">
      <dgm:prSet/>
      <dgm:spPr/>
      <dgm:t>
        <a:bodyPr/>
        <a:lstStyle/>
        <a:p>
          <a:endParaRPr lang="es-EC"/>
        </a:p>
      </dgm:t>
    </dgm:pt>
    <dgm:pt modelId="{AB908171-69D8-44F1-A266-213330DB8F3B}" type="pres">
      <dgm:prSet presAssocID="{89037161-97A9-42D1-BC46-1562ED8D54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4903E29E-F1AF-4B43-B79F-39CB0EFE10E3}" type="pres">
      <dgm:prSet presAssocID="{15B6CF3D-0C66-415A-83C9-81854DF49F40}" presName="hierRoot1" presStyleCnt="0"/>
      <dgm:spPr/>
    </dgm:pt>
    <dgm:pt modelId="{598E0917-0B6E-4CBB-9CF8-53245D8E0948}" type="pres">
      <dgm:prSet presAssocID="{15B6CF3D-0C66-415A-83C9-81854DF49F40}" presName="composite" presStyleCnt="0"/>
      <dgm:spPr/>
    </dgm:pt>
    <dgm:pt modelId="{E02238C3-958B-42A5-8C90-AF0FB1D9F445}" type="pres">
      <dgm:prSet presAssocID="{15B6CF3D-0C66-415A-83C9-81854DF49F40}" presName="background" presStyleLbl="node0" presStyleIdx="0" presStyleCnt="1"/>
      <dgm:spPr/>
    </dgm:pt>
    <dgm:pt modelId="{9E0B375D-CF76-4571-91B5-F17D7DC2BA1C}" type="pres">
      <dgm:prSet presAssocID="{15B6CF3D-0C66-415A-83C9-81854DF49F4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7C6630A8-B5A9-435B-B333-F1121B8A5656}" type="pres">
      <dgm:prSet presAssocID="{15B6CF3D-0C66-415A-83C9-81854DF49F40}" presName="hierChild2" presStyleCnt="0"/>
      <dgm:spPr/>
    </dgm:pt>
    <dgm:pt modelId="{0B0268BA-CB65-49DD-B14A-14FF94B54517}" type="pres">
      <dgm:prSet presAssocID="{C627718F-9697-48D1-AEBE-35D72A215E0A}" presName="Name10" presStyleLbl="parChTrans1D2" presStyleIdx="0" presStyleCnt="3"/>
      <dgm:spPr/>
      <dgm:t>
        <a:bodyPr/>
        <a:lstStyle/>
        <a:p>
          <a:endParaRPr lang="es-EC"/>
        </a:p>
      </dgm:t>
    </dgm:pt>
    <dgm:pt modelId="{F741AEB7-615F-4351-8586-6E8687A89F9E}" type="pres">
      <dgm:prSet presAssocID="{86E07DDC-D206-40CC-840B-EBB02A961925}" presName="hierRoot2" presStyleCnt="0"/>
      <dgm:spPr/>
    </dgm:pt>
    <dgm:pt modelId="{CE254F7A-0106-4168-83AC-72EDC92426EF}" type="pres">
      <dgm:prSet presAssocID="{86E07DDC-D206-40CC-840B-EBB02A961925}" presName="composite2" presStyleCnt="0"/>
      <dgm:spPr/>
    </dgm:pt>
    <dgm:pt modelId="{514FAABB-7AA5-45DE-9955-0929442A2D8A}" type="pres">
      <dgm:prSet presAssocID="{86E07DDC-D206-40CC-840B-EBB02A961925}" presName="background2" presStyleLbl="node2" presStyleIdx="0" presStyleCnt="3"/>
      <dgm:spPr/>
    </dgm:pt>
    <dgm:pt modelId="{4C5A6C03-E9E0-4DD7-A81D-E74E014E8FB7}" type="pres">
      <dgm:prSet presAssocID="{86E07DDC-D206-40CC-840B-EBB02A961925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4072A4E1-B271-4EE3-B76C-113AC2532845}" type="pres">
      <dgm:prSet presAssocID="{86E07DDC-D206-40CC-840B-EBB02A961925}" presName="hierChild3" presStyleCnt="0"/>
      <dgm:spPr/>
    </dgm:pt>
    <dgm:pt modelId="{829741DE-263D-42E3-96C1-6C34DEEC1876}" type="pres">
      <dgm:prSet presAssocID="{04D075DD-D8CA-4F55-971A-E8F9A61E7EF6}" presName="Name10" presStyleLbl="parChTrans1D2" presStyleIdx="1" presStyleCnt="3"/>
      <dgm:spPr/>
      <dgm:t>
        <a:bodyPr/>
        <a:lstStyle/>
        <a:p>
          <a:endParaRPr lang="es-EC"/>
        </a:p>
      </dgm:t>
    </dgm:pt>
    <dgm:pt modelId="{491CDC7B-F48D-4D3F-8928-30A6673ED395}" type="pres">
      <dgm:prSet presAssocID="{30CC32E9-BAA8-438B-87B3-59AD17CAFF48}" presName="hierRoot2" presStyleCnt="0"/>
      <dgm:spPr/>
    </dgm:pt>
    <dgm:pt modelId="{6E6EA629-D8AF-4E8F-A18A-F863E371D348}" type="pres">
      <dgm:prSet presAssocID="{30CC32E9-BAA8-438B-87B3-59AD17CAFF48}" presName="composite2" presStyleCnt="0"/>
      <dgm:spPr/>
    </dgm:pt>
    <dgm:pt modelId="{D1CE3070-D381-4AD8-A527-16E70AF541E1}" type="pres">
      <dgm:prSet presAssocID="{30CC32E9-BAA8-438B-87B3-59AD17CAFF48}" presName="background2" presStyleLbl="node2" presStyleIdx="1" presStyleCnt="3"/>
      <dgm:spPr/>
    </dgm:pt>
    <dgm:pt modelId="{D5097A13-9752-484C-9DEC-DAEFCAA63B47}" type="pres">
      <dgm:prSet presAssocID="{30CC32E9-BAA8-438B-87B3-59AD17CAFF48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E81E39C-3C8B-4DE1-9C6E-3047A94BC58A}" type="pres">
      <dgm:prSet presAssocID="{30CC32E9-BAA8-438B-87B3-59AD17CAFF48}" presName="hierChild3" presStyleCnt="0"/>
      <dgm:spPr/>
    </dgm:pt>
    <dgm:pt modelId="{99C7C572-DBB1-4AF0-BF20-6DBDDD56E525}" type="pres">
      <dgm:prSet presAssocID="{2FAFE996-6F09-4D84-AF87-D75313295F14}" presName="Name10" presStyleLbl="parChTrans1D2" presStyleIdx="2" presStyleCnt="3"/>
      <dgm:spPr/>
      <dgm:t>
        <a:bodyPr/>
        <a:lstStyle/>
        <a:p>
          <a:endParaRPr lang="es-EC"/>
        </a:p>
      </dgm:t>
    </dgm:pt>
    <dgm:pt modelId="{D0FA3BD5-D8CF-44B0-B18F-E196BA5C6144}" type="pres">
      <dgm:prSet presAssocID="{8976C37D-69B3-4DD7-8F3E-D46236065209}" presName="hierRoot2" presStyleCnt="0"/>
      <dgm:spPr/>
    </dgm:pt>
    <dgm:pt modelId="{4D3DAB59-03EC-4CDB-8CD0-881D0B01EA5D}" type="pres">
      <dgm:prSet presAssocID="{8976C37D-69B3-4DD7-8F3E-D46236065209}" presName="composite2" presStyleCnt="0"/>
      <dgm:spPr/>
    </dgm:pt>
    <dgm:pt modelId="{52C80162-5DEC-49E0-B218-71ED71B2A17A}" type="pres">
      <dgm:prSet presAssocID="{8976C37D-69B3-4DD7-8F3E-D46236065209}" presName="background2" presStyleLbl="node2" presStyleIdx="2" presStyleCnt="3"/>
      <dgm:spPr/>
    </dgm:pt>
    <dgm:pt modelId="{6241E853-0F99-469E-9F71-A248D31A489B}" type="pres">
      <dgm:prSet presAssocID="{8976C37D-69B3-4DD7-8F3E-D46236065209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ED7DADB-EA77-4354-B26C-058BC1A00CF6}" type="pres">
      <dgm:prSet presAssocID="{8976C37D-69B3-4DD7-8F3E-D46236065209}" presName="hierChild3" presStyleCnt="0"/>
      <dgm:spPr/>
    </dgm:pt>
  </dgm:ptLst>
  <dgm:cxnLst>
    <dgm:cxn modelId="{88307B4C-7659-4413-BDCE-328DB6051D52}" type="presOf" srcId="{2FAFE996-6F09-4D84-AF87-D75313295F14}" destId="{99C7C572-DBB1-4AF0-BF20-6DBDDD56E525}" srcOrd="0" destOrd="0" presId="urn:microsoft.com/office/officeart/2005/8/layout/hierarchy1"/>
    <dgm:cxn modelId="{6E2D5F0D-221D-48AB-B3F2-4064BC5A11F7}" type="presOf" srcId="{30CC32E9-BAA8-438B-87B3-59AD17CAFF48}" destId="{D5097A13-9752-484C-9DEC-DAEFCAA63B47}" srcOrd="0" destOrd="0" presId="urn:microsoft.com/office/officeart/2005/8/layout/hierarchy1"/>
    <dgm:cxn modelId="{94610145-1FCB-4389-BF9F-1678600AEA62}" srcId="{15B6CF3D-0C66-415A-83C9-81854DF49F40}" destId="{8976C37D-69B3-4DD7-8F3E-D46236065209}" srcOrd="2" destOrd="0" parTransId="{2FAFE996-6F09-4D84-AF87-D75313295F14}" sibTransId="{5D8165D2-440D-4C25-86CD-402BF1455D25}"/>
    <dgm:cxn modelId="{E7563F2B-A028-41FD-977C-B3D87EF03CFD}" type="presOf" srcId="{04D075DD-D8CA-4F55-971A-E8F9A61E7EF6}" destId="{829741DE-263D-42E3-96C1-6C34DEEC1876}" srcOrd="0" destOrd="0" presId="urn:microsoft.com/office/officeart/2005/8/layout/hierarchy1"/>
    <dgm:cxn modelId="{1F7D6B60-3F8D-401E-B72E-F2962BE4CF7C}" srcId="{15B6CF3D-0C66-415A-83C9-81854DF49F40}" destId="{30CC32E9-BAA8-438B-87B3-59AD17CAFF48}" srcOrd="1" destOrd="0" parTransId="{04D075DD-D8CA-4F55-971A-E8F9A61E7EF6}" sibTransId="{49643846-C3A1-4662-9737-0EEE18DCFA72}"/>
    <dgm:cxn modelId="{11FF73C5-20F2-4625-AEE6-812E3E0AB40E}" type="presOf" srcId="{8976C37D-69B3-4DD7-8F3E-D46236065209}" destId="{6241E853-0F99-469E-9F71-A248D31A489B}" srcOrd="0" destOrd="0" presId="urn:microsoft.com/office/officeart/2005/8/layout/hierarchy1"/>
    <dgm:cxn modelId="{6FD00E3C-4A35-4DDD-B3B0-1310FCD85EDE}" srcId="{89037161-97A9-42D1-BC46-1562ED8D549F}" destId="{15B6CF3D-0C66-415A-83C9-81854DF49F40}" srcOrd="0" destOrd="0" parTransId="{B659784B-1586-4DA6-BC64-3B6E31757B3F}" sibTransId="{8A2A14B6-6501-4DA0-B0BD-80536E9ACA60}"/>
    <dgm:cxn modelId="{9A28EC11-53C7-4F6C-A787-234AE580B85C}" type="presOf" srcId="{89037161-97A9-42D1-BC46-1562ED8D549F}" destId="{AB908171-69D8-44F1-A266-213330DB8F3B}" srcOrd="0" destOrd="0" presId="urn:microsoft.com/office/officeart/2005/8/layout/hierarchy1"/>
    <dgm:cxn modelId="{177B20A1-D513-41EF-8688-D9CF4E0B85EF}" srcId="{15B6CF3D-0C66-415A-83C9-81854DF49F40}" destId="{86E07DDC-D206-40CC-840B-EBB02A961925}" srcOrd="0" destOrd="0" parTransId="{C627718F-9697-48D1-AEBE-35D72A215E0A}" sibTransId="{6BFC2458-CDA1-4310-BEA9-58C13F0EAC01}"/>
    <dgm:cxn modelId="{EEBF35FB-0C28-4A4E-98C9-897C8913B2A2}" type="presOf" srcId="{C627718F-9697-48D1-AEBE-35D72A215E0A}" destId="{0B0268BA-CB65-49DD-B14A-14FF94B54517}" srcOrd="0" destOrd="0" presId="urn:microsoft.com/office/officeart/2005/8/layout/hierarchy1"/>
    <dgm:cxn modelId="{2F546B15-5797-4AFA-ADDE-DA387101E438}" type="presOf" srcId="{15B6CF3D-0C66-415A-83C9-81854DF49F40}" destId="{9E0B375D-CF76-4571-91B5-F17D7DC2BA1C}" srcOrd="0" destOrd="0" presId="urn:microsoft.com/office/officeart/2005/8/layout/hierarchy1"/>
    <dgm:cxn modelId="{6067E79C-D3A3-4E64-B435-EF841674723A}" type="presOf" srcId="{86E07DDC-D206-40CC-840B-EBB02A961925}" destId="{4C5A6C03-E9E0-4DD7-A81D-E74E014E8FB7}" srcOrd="0" destOrd="0" presId="urn:microsoft.com/office/officeart/2005/8/layout/hierarchy1"/>
    <dgm:cxn modelId="{8A7E5B5C-959C-45F6-958D-6AA9641FE91B}" type="presParOf" srcId="{AB908171-69D8-44F1-A266-213330DB8F3B}" destId="{4903E29E-F1AF-4B43-B79F-39CB0EFE10E3}" srcOrd="0" destOrd="0" presId="urn:microsoft.com/office/officeart/2005/8/layout/hierarchy1"/>
    <dgm:cxn modelId="{CEFAC581-700B-40FC-971C-3DCE38536835}" type="presParOf" srcId="{4903E29E-F1AF-4B43-B79F-39CB0EFE10E3}" destId="{598E0917-0B6E-4CBB-9CF8-53245D8E0948}" srcOrd="0" destOrd="0" presId="urn:microsoft.com/office/officeart/2005/8/layout/hierarchy1"/>
    <dgm:cxn modelId="{200A0573-8AC9-4BD5-A765-A1798CC85D55}" type="presParOf" srcId="{598E0917-0B6E-4CBB-9CF8-53245D8E0948}" destId="{E02238C3-958B-42A5-8C90-AF0FB1D9F445}" srcOrd="0" destOrd="0" presId="urn:microsoft.com/office/officeart/2005/8/layout/hierarchy1"/>
    <dgm:cxn modelId="{AF1CDA1A-459D-415F-8B5A-A8B6B69E2741}" type="presParOf" srcId="{598E0917-0B6E-4CBB-9CF8-53245D8E0948}" destId="{9E0B375D-CF76-4571-91B5-F17D7DC2BA1C}" srcOrd="1" destOrd="0" presId="urn:microsoft.com/office/officeart/2005/8/layout/hierarchy1"/>
    <dgm:cxn modelId="{C3D1D7BD-6D7B-406B-AAE6-6ADFB1337FBC}" type="presParOf" srcId="{4903E29E-F1AF-4B43-B79F-39CB0EFE10E3}" destId="{7C6630A8-B5A9-435B-B333-F1121B8A5656}" srcOrd="1" destOrd="0" presId="urn:microsoft.com/office/officeart/2005/8/layout/hierarchy1"/>
    <dgm:cxn modelId="{D328EB72-221C-4790-87E6-0AB4A29A51AE}" type="presParOf" srcId="{7C6630A8-B5A9-435B-B333-F1121B8A5656}" destId="{0B0268BA-CB65-49DD-B14A-14FF94B54517}" srcOrd="0" destOrd="0" presId="urn:microsoft.com/office/officeart/2005/8/layout/hierarchy1"/>
    <dgm:cxn modelId="{3B1E4CC0-8E60-40E5-A93C-807FEB31C5E8}" type="presParOf" srcId="{7C6630A8-B5A9-435B-B333-F1121B8A5656}" destId="{F741AEB7-615F-4351-8586-6E8687A89F9E}" srcOrd="1" destOrd="0" presId="urn:microsoft.com/office/officeart/2005/8/layout/hierarchy1"/>
    <dgm:cxn modelId="{A83EAB04-4455-4000-8231-1DD0287CB3AA}" type="presParOf" srcId="{F741AEB7-615F-4351-8586-6E8687A89F9E}" destId="{CE254F7A-0106-4168-83AC-72EDC92426EF}" srcOrd="0" destOrd="0" presId="urn:microsoft.com/office/officeart/2005/8/layout/hierarchy1"/>
    <dgm:cxn modelId="{CC7C7E59-64AF-4BE6-A639-8700F0B646A2}" type="presParOf" srcId="{CE254F7A-0106-4168-83AC-72EDC92426EF}" destId="{514FAABB-7AA5-45DE-9955-0929442A2D8A}" srcOrd="0" destOrd="0" presId="urn:microsoft.com/office/officeart/2005/8/layout/hierarchy1"/>
    <dgm:cxn modelId="{7EA86576-F452-44D6-A780-790D9A3F5258}" type="presParOf" srcId="{CE254F7A-0106-4168-83AC-72EDC92426EF}" destId="{4C5A6C03-E9E0-4DD7-A81D-E74E014E8FB7}" srcOrd="1" destOrd="0" presId="urn:microsoft.com/office/officeart/2005/8/layout/hierarchy1"/>
    <dgm:cxn modelId="{E7A74985-12FE-431A-AA84-F88C8546BB79}" type="presParOf" srcId="{F741AEB7-615F-4351-8586-6E8687A89F9E}" destId="{4072A4E1-B271-4EE3-B76C-113AC2532845}" srcOrd="1" destOrd="0" presId="urn:microsoft.com/office/officeart/2005/8/layout/hierarchy1"/>
    <dgm:cxn modelId="{9DF7FACB-B266-4F65-BAD6-127864EF4E6E}" type="presParOf" srcId="{7C6630A8-B5A9-435B-B333-F1121B8A5656}" destId="{829741DE-263D-42E3-96C1-6C34DEEC1876}" srcOrd="2" destOrd="0" presId="urn:microsoft.com/office/officeart/2005/8/layout/hierarchy1"/>
    <dgm:cxn modelId="{0369AB42-31BB-4F68-8FDB-D1547BC1F9C9}" type="presParOf" srcId="{7C6630A8-B5A9-435B-B333-F1121B8A5656}" destId="{491CDC7B-F48D-4D3F-8928-30A6673ED395}" srcOrd="3" destOrd="0" presId="urn:microsoft.com/office/officeart/2005/8/layout/hierarchy1"/>
    <dgm:cxn modelId="{71CB0EE4-DB06-43EC-950F-7795BC05EC8F}" type="presParOf" srcId="{491CDC7B-F48D-4D3F-8928-30A6673ED395}" destId="{6E6EA629-D8AF-4E8F-A18A-F863E371D348}" srcOrd="0" destOrd="0" presId="urn:microsoft.com/office/officeart/2005/8/layout/hierarchy1"/>
    <dgm:cxn modelId="{53D27590-F671-442C-8AEA-70E108BD184B}" type="presParOf" srcId="{6E6EA629-D8AF-4E8F-A18A-F863E371D348}" destId="{D1CE3070-D381-4AD8-A527-16E70AF541E1}" srcOrd="0" destOrd="0" presId="urn:microsoft.com/office/officeart/2005/8/layout/hierarchy1"/>
    <dgm:cxn modelId="{EE22A35F-D298-494B-9BD3-D08EA7E99DC4}" type="presParOf" srcId="{6E6EA629-D8AF-4E8F-A18A-F863E371D348}" destId="{D5097A13-9752-484C-9DEC-DAEFCAA63B47}" srcOrd="1" destOrd="0" presId="urn:microsoft.com/office/officeart/2005/8/layout/hierarchy1"/>
    <dgm:cxn modelId="{EFB43FDE-2D3D-44D7-A6EF-434572458C7D}" type="presParOf" srcId="{491CDC7B-F48D-4D3F-8928-30A6673ED395}" destId="{0E81E39C-3C8B-4DE1-9C6E-3047A94BC58A}" srcOrd="1" destOrd="0" presId="urn:microsoft.com/office/officeart/2005/8/layout/hierarchy1"/>
    <dgm:cxn modelId="{DB9034EB-D3B4-432E-879D-40091BAFAE0D}" type="presParOf" srcId="{7C6630A8-B5A9-435B-B333-F1121B8A5656}" destId="{99C7C572-DBB1-4AF0-BF20-6DBDDD56E525}" srcOrd="4" destOrd="0" presId="urn:microsoft.com/office/officeart/2005/8/layout/hierarchy1"/>
    <dgm:cxn modelId="{518A6904-346C-426C-B445-97F312AE4F70}" type="presParOf" srcId="{7C6630A8-B5A9-435B-B333-F1121B8A5656}" destId="{D0FA3BD5-D8CF-44B0-B18F-E196BA5C6144}" srcOrd="5" destOrd="0" presId="urn:microsoft.com/office/officeart/2005/8/layout/hierarchy1"/>
    <dgm:cxn modelId="{B6E59E38-2122-46C9-8DFD-799753064DE5}" type="presParOf" srcId="{D0FA3BD5-D8CF-44B0-B18F-E196BA5C6144}" destId="{4D3DAB59-03EC-4CDB-8CD0-881D0B01EA5D}" srcOrd="0" destOrd="0" presId="urn:microsoft.com/office/officeart/2005/8/layout/hierarchy1"/>
    <dgm:cxn modelId="{327494D4-92CA-49E3-9B90-723F9A4EBAC5}" type="presParOf" srcId="{4D3DAB59-03EC-4CDB-8CD0-881D0B01EA5D}" destId="{52C80162-5DEC-49E0-B218-71ED71B2A17A}" srcOrd="0" destOrd="0" presId="urn:microsoft.com/office/officeart/2005/8/layout/hierarchy1"/>
    <dgm:cxn modelId="{5958FF42-C477-4D47-8790-6327861DF4CE}" type="presParOf" srcId="{4D3DAB59-03EC-4CDB-8CD0-881D0B01EA5D}" destId="{6241E853-0F99-469E-9F71-A248D31A489B}" srcOrd="1" destOrd="0" presId="urn:microsoft.com/office/officeart/2005/8/layout/hierarchy1"/>
    <dgm:cxn modelId="{8325007F-341A-4BF1-BB93-833F6372486A}" type="presParOf" srcId="{D0FA3BD5-D8CF-44B0-B18F-E196BA5C6144}" destId="{AED7DADB-EA77-4354-B26C-058BC1A00CF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BC0AA1-60F4-489F-B675-B8D75642CFEE}">
      <dsp:nvSpPr>
        <dsp:cNvPr id="0" name=""/>
        <dsp:cNvSpPr/>
      </dsp:nvSpPr>
      <dsp:spPr>
        <a:xfrm>
          <a:off x="287264" y="0"/>
          <a:ext cx="3255662" cy="1639441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8B12C3-0B3A-4C1B-8A84-F2F1919B7FEE}">
      <dsp:nvSpPr>
        <dsp:cNvPr id="0" name=""/>
        <dsp:cNvSpPr/>
      </dsp:nvSpPr>
      <dsp:spPr>
        <a:xfrm>
          <a:off x="4114" y="491832"/>
          <a:ext cx="1232842" cy="65577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/>
            <a:t>Hostería </a:t>
          </a:r>
        </a:p>
      </dsp:txBody>
      <dsp:txXfrm>
        <a:off x="4114" y="491832"/>
        <a:ext cx="1232842" cy="655776"/>
      </dsp:txXfrm>
    </dsp:sp>
    <dsp:sp modelId="{F0549094-B6BF-49BD-92E8-A024904B4320}">
      <dsp:nvSpPr>
        <dsp:cNvPr id="0" name=""/>
        <dsp:cNvSpPr/>
      </dsp:nvSpPr>
      <dsp:spPr>
        <a:xfrm>
          <a:off x="1298674" y="491832"/>
          <a:ext cx="1232842" cy="655776"/>
        </a:xfrm>
        <a:prstGeom prst="roundRect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Página </a:t>
          </a:r>
          <a:r>
            <a:rPr lang="es-EC" sz="1400" kern="1200" dirty="0"/>
            <a:t>Web</a:t>
          </a:r>
        </a:p>
      </dsp:txBody>
      <dsp:txXfrm>
        <a:off x="1298674" y="491832"/>
        <a:ext cx="1232842" cy="655776"/>
      </dsp:txXfrm>
    </dsp:sp>
    <dsp:sp modelId="{90105427-5860-423C-976C-B8DE4404E9F4}">
      <dsp:nvSpPr>
        <dsp:cNvPr id="0" name=""/>
        <dsp:cNvSpPr/>
      </dsp:nvSpPr>
      <dsp:spPr>
        <a:xfrm>
          <a:off x="2593233" y="491832"/>
          <a:ext cx="1232842" cy="655776"/>
        </a:xfrm>
        <a:prstGeom prst="round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/>
            <a:t>Cliente</a:t>
          </a:r>
        </a:p>
      </dsp:txBody>
      <dsp:txXfrm>
        <a:off x="2593233" y="491832"/>
        <a:ext cx="1232842" cy="65577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C7C572-DBB1-4AF0-BF20-6DBDDD56E525}">
      <dsp:nvSpPr>
        <dsp:cNvPr id="0" name=""/>
        <dsp:cNvSpPr/>
      </dsp:nvSpPr>
      <dsp:spPr>
        <a:xfrm>
          <a:off x="2720552" y="1199085"/>
          <a:ext cx="1930714" cy="459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082"/>
              </a:lnTo>
              <a:lnTo>
                <a:pt x="1930714" y="313082"/>
              </a:lnTo>
              <a:lnTo>
                <a:pt x="1930714" y="4594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741DE-263D-42E3-96C1-6C34DEEC1876}">
      <dsp:nvSpPr>
        <dsp:cNvPr id="0" name=""/>
        <dsp:cNvSpPr/>
      </dsp:nvSpPr>
      <dsp:spPr>
        <a:xfrm>
          <a:off x="2674832" y="1199085"/>
          <a:ext cx="91440" cy="4594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94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0268BA-CB65-49DD-B14A-14FF94B54517}">
      <dsp:nvSpPr>
        <dsp:cNvPr id="0" name=""/>
        <dsp:cNvSpPr/>
      </dsp:nvSpPr>
      <dsp:spPr>
        <a:xfrm>
          <a:off x="789837" y="1199085"/>
          <a:ext cx="1930714" cy="459422"/>
        </a:xfrm>
        <a:custGeom>
          <a:avLst/>
          <a:gdLst/>
          <a:ahLst/>
          <a:cxnLst/>
          <a:rect l="0" t="0" r="0" b="0"/>
          <a:pathLst>
            <a:path>
              <a:moveTo>
                <a:pt x="1930714" y="0"/>
              </a:moveTo>
              <a:lnTo>
                <a:pt x="1930714" y="313082"/>
              </a:lnTo>
              <a:lnTo>
                <a:pt x="0" y="313082"/>
              </a:lnTo>
              <a:lnTo>
                <a:pt x="0" y="4594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2238C3-958B-42A5-8C90-AF0FB1D9F445}">
      <dsp:nvSpPr>
        <dsp:cNvPr id="0" name=""/>
        <dsp:cNvSpPr/>
      </dsp:nvSpPr>
      <dsp:spPr>
        <a:xfrm>
          <a:off x="1930714" y="195991"/>
          <a:ext cx="1579675" cy="100309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B375D-CF76-4571-91B5-F17D7DC2BA1C}">
      <dsp:nvSpPr>
        <dsp:cNvPr id="0" name=""/>
        <dsp:cNvSpPr/>
      </dsp:nvSpPr>
      <dsp:spPr>
        <a:xfrm>
          <a:off x="2106234" y="362734"/>
          <a:ext cx="1579675" cy="10030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/>
            <a:t>Gerencia Administrativa</a:t>
          </a:r>
        </a:p>
      </dsp:txBody>
      <dsp:txXfrm>
        <a:off x="2106234" y="362734"/>
        <a:ext cx="1579675" cy="1003093"/>
      </dsp:txXfrm>
    </dsp:sp>
    <dsp:sp modelId="{514FAABB-7AA5-45DE-9955-0929442A2D8A}">
      <dsp:nvSpPr>
        <dsp:cNvPr id="0" name=""/>
        <dsp:cNvSpPr/>
      </dsp:nvSpPr>
      <dsp:spPr>
        <a:xfrm>
          <a:off x="0" y="1658507"/>
          <a:ext cx="1579675" cy="10030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5A6C03-E9E0-4DD7-A81D-E74E014E8FB7}">
      <dsp:nvSpPr>
        <dsp:cNvPr id="0" name=""/>
        <dsp:cNvSpPr/>
      </dsp:nvSpPr>
      <dsp:spPr>
        <a:xfrm>
          <a:off x="175519" y="1825250"/>
          <a:ext cx="1579675" cy="10030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/>
            <a:t>Departamento de servicios</a:t>
          </a:r>
        </a:p>
      </dsp:txBody>
      <dsp:txXfrm>
        <a:off x="175519" y="1825250"/>
        <a:ext cx="1579675" cy="1003093"/>
      </dsp:txXfrm>
    </dsp:sp>
    <dsp:sp modelId="{D1CE3070-D381-4AD8-A527-16E70AF541E1}">
      <dsp:nvSpPr>
        <dsp:cNvPr id="0" name=""/>
        <dsp:cNvSpPr/>
      </dsp:nvSpPr>
      <dsp:spPr>
        <a:xfrm>
          <a:off x="1930714" y="1658507"/>
          <a:ext cx="1579675" cy="10030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097A13-9752-484C-9DEC-DAEFCAA63B47}">
      <dsp:nvSpPr>
        <dsp:cNvPr id="0" name=""/>
        <dsp:cNvSpPr/>
      </dsp:nvSpPr>
      <dsp:spPr>
        <a:xfrm>
          <a:off x="2106234" y="1825250"/>
          <a:ext cx="1579675" cy="10030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/>
            <a:t>Departamento de marketing y seguridad</a:t>
          </a:r>
        </a:p>
      </dsp:txBody>
      <dsp:txXfrm>
        <a:off x="2106234" y="1825250"/>
        <a:ext cx="1579675" cy="1003093"/>
      </dsp:txXfrm>
    </dsp:sp>
    <dsp:sp modelId="{52C80162-5DEC-49E0-B218-71ED71B2A17A}">
      <dsp:nvSpPr>
        <dsp:cNvPr id="0" name=""/>
        <dsp:cNvSpPr/>
      </dsp:nvSpPr>
      <dsp:spPr>
        <a:xfrm>
          <a:off x="3861429" y="1658507"/>
          <a:ext cx="1579675" cy="10030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41E853-0F99-469E-9F71-A248D31A489B}">
      <dsp:nvSpPr>
        <dsp:cNvPr id="0" name=""/>
        <dsp:cNvSpPr/>
      </dsp:nvSpPr>
      <dsp:spPr>
        <a:xfrm>
          <a:off x="4036948" y="1825250"/>
          <a:ext cx="1579675" cy="10030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/>
            <a:t>Departamento financiero</a:t>
          </a:r>
        </a:p>
      </dsp:txBody>
      <dsp:txXfrm>
        <a:off x="4036948" y="1825250"/>
        <a:ext cx="1579675" cy="1003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A2D9A-76C3-4CDD-BFEF-B998F369B736}" type="datetimeFigureOut">
              <a:rPr lang="es-EC" smtClean="0"/>
              <a:pPr/>
              <a:t>15/04/2014</a:t>
            </a:fld>
            <a:endParaRPr lang="es-EC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C69AA-DCFD-4956-BC5B-60A473642A1F}" type="slidenum">
              <a:rPr lang="es-EC" smtClean="0"/>
              <a:pPr/>
              <a:t>‹#›</a:t>
            </a:fld>
            <a:endParaRPr lang="es-EC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C69AA-DCFD-4956-BC5B-60A473642A1F}" type="slidenum">
              <a:rPr lang="es-EC" smtClean="0"/>
              <a:pPr/>
              <a:t>8</a:t>
            </a:fld>
            <a:endParaRPr lang="es-EC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C69AA-DCFD-4956-BC5B-60A473642A1F}" type="slidenum">
              <a:rPr lang="es-EC" smtClean="0"/>
              <a:pPr/>
              <a:t>26</a:t>
            </a:fld>
            <a:endParaRPr lang="es-EC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9EE04B-0960-4BCC-8BC8-C4368F6D8760}" type="datetimeFigureOut">
              <a:rPr lang="es-EC" smtClean="0"/>
              <a:pPr/>
              <a:t>15/04/2014</a:t>
            </a:fld>
            <a:endParaRPr lang="es-EC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C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C35C2D-7DEA-4D33-8956-3C8B3FDF4F47}" type="slidenum">
              <a:rPr lang="es-EC" smtClean="0"/>
              <a:pPr/>
              <a:t>‹#›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E04B-0960-4BCC-8BC8-C4368F6D8760}" type="datetimeFigureOut">
              <a:rPr lang="es-EC" smtClean="0"/>
              <a:pPr/>
              <a:t>15/04/2014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35C2D-7DEA-4D33-8956-3C8B3FDF4F47}" type="slidenum">
              <a:rPr lang="es-EC" smtClean="0"/>
              <a:pPr/>
              <a:t>‹#›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E04B-0960-4BCC-8BC8-C4368F6D8760}" type="datetimeFigureOut">
              <a:rPr lang="es-EC" smtClean="0"/>
              <a:pPr/>
              <a:t>15/04/2014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35C2D-7DEA-4D33-8956-3C8B3FDF4F47}" type="slidenum">
              <a:rPr lang="es-EC" smtClean="0"/>
              <a:pPr/>
              <a:t>‹#›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E04B-0960-4BCC-8BC8-C4368F6D8760}" type="datetimeFigureOut">
              <a:rPr lang="es-EC" smtClean="0"/>
              <a:pPr/>
              <a:t>15/04/2014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35C2D-7DEA-4D33-8956-3C8B3FDF4F47}" type="slidenum">
              <a:rPr lang="es-EC" smtClean="0"/>
              <a:pPr/>
              <a:t>‹#›</a:t>
            </a:fld>
            <a:endParaRPr lang="es-EC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E04B-0960-4BCC-8BC8-C4368F6D8760}" type="datetimeFigureOut">
              <a:rPr lang="es-EC" smtClean="0"/>
              <a:pPr/>
              <a:t>15/04/2014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35C2D-7DEA-4D33-8956-3C8B3FDF4F47}" type="slidenum">
              <a:rPr lang="es-EC" smtClean="0"/>
              <a:pPr/>
              <a:t>‹#›</a:t>
            </a:fld>
            <a:endParaRPr lang="es-EC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E04B-0960-4BCC-8BC8-C4368F6D8760}" type="datetimeFigureOut">
              <a:rPr lang="es-EC" smtClean="0"/>
              <a:pPr/>
              <a:t>15/04/2014</a:t>
            </a:fld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35C2D-7DEA-4D33-8956-3C8B3FDF4F47}" type="slidenum">
              <a:rPr lang="es-EC" smtClean="0"/>
              <a:pPr/>
              <a:t>‹#›</a:t>
            </a:fld>
            <a:endParaRPr lang="es-EC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E04B-0960-4BCC-8BC8-C4368F6D8760}" type="datetimeFigureOut">
              <a:rPr lang="es-EC" smtClean="0"/>
              <a:pPr/>
              <a:t>15/04/2014</a:t>
            </a:fld>
            <a:endParaRPr lang="es-EC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35C2D-7DEA-4D33-8956-3C8B3FDF4F47}" type="slidenum">
              <a:rPr lang="es-EC" smtClean="0"/>
              <a:pPr/>
              <a:t>‹#›</a:t>
            </a:fld>
            <a:endParaRPr lang="es-EC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E04B-0960-4BCC-8BC8-C4368F6D8760}" type="datetimeFigureOut">
              <a:rPr lang="es-EC" smtClean="0"/>
              <a:pPr/>
              <a:t>15/04/2014</a:t>
            </a:fld>
            <a:endParaRPr lang="es-EC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35C2D-7DEA-4D33-8956-3C8B3FDF4F47}" type="slidenum">
              <a:rPr lang="es-EC" smtClean="0"/>
              <a:pPr/>
              <a:t>‹#›</a:t>
            </a:fld>
            <a:endParaRPr lang="es-EC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E04B-0960-4BCC-8BC8-C4368F6D8760}" type="datetimeFigureOut">
              <a:rPr lang="es-EC" smtClean="0"/>
              <a:pPr/>
              <a:t>15/04/2014</a:t>
            </a:fld>
            <a:endParaRPr lang="es-EC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35C2D-7DEA-4D33-8956-3C8B3FDF4F47}" type="slidenum">
              <a:rPr lang="es-EC" smtClean="0"/>
              <a:pPr/>
              <a:t>‹#›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9EE04B-0960-4BCC-8BC8-C4368F6D8760}" type="datetimeFigureOut">
              <a:rPr lang="es-EC" smtClean="0"/>
              <a:pPr/>
              <a:t>15/04/2014</a:t>
            </a:fld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C35C2D-7DEA-4D33-8956-3C8B3FDF4F47}" type="slidenum">
              <a:rPr lang="es-EC" smtClean="0"/>
              <a:pPr/>
              <a:t>‹#›</a:t>
            </a:fld>
            <a:endParaRPr lang="es-EC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9EE04B-0960-4BCC-8BC8-C4368F6D8760}" type="datetimeFigureOut">
              <a:rPr lang="es-EC" smtClean="0"/>
              <a:pPr/>
              <a:t>15/04/2014</a:t>
            </a:fld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C35C2D-7DEA-4D33-8956-3C8B3FDF4F47}" type="slidenum">
              <a:rPr lang="es-EC" smtClean="0"/>
              <a:pPr/>
              <a:t>‹#›</a:t>
            </a:fld>
            <a:endParaRPr lang="es-EC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C9EE04B-0960-4BCC-8BC8-C4368F6D8760}" type="datetimeFigureOut">
              <a:rPr lang="es-EC" smtClean="0"/>
              <a:pPr/>
              <a:t>15/04/2014</a:t>
            </a:fld>
            <a:endParaRPr lang="es-EC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C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C35C2D-7DEA-4D33-8956-3C8B3FDF4F47}" type="slidenum">
              <a:rPr lang="es-EC" smtClean="0"/>
              <a:pPr/>
              <a:t>‹#›</a:t>
            </a:fld>
            <a:endParaRPr lang="es-EC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doc.%20Power%20Point.xls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s://www.google.com.ec/url?q=http://inghenia.com/wordpress/2009/10/02/como-definir-una-buena-vision/&amp;sa=U&amp;ei=IhYdU5_JGeHQ0wHjhIG4BA&amp;ved=0CD0Q9QEwCDgo&amp;usg=AFQjCNGv7fF3qQQT-4JTpzC1BWFkncOFu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s://www.google.com.ec/url?q=http://blank-angy21.wix.com/macro-empresa&amp;sa=U&amp;ei=jhcdU9CTHoGH1AGu0oDwDQ&amp;ved=0CDEQ9QEwAjjIAQ&amp;usg=AFQjCNE6JW-r6Il6pAnjgXMIuoRxl7NW4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s://www.google.com.ec/url?q=http://www.abusoemocional.com/2010/04/la-medida-del-dinero/&amp;sa=U&amp;ei=uBwdU7G0CYn40wH51YDoDw&amp;ved=0CDkQ9QEwBjgU&amp;usg=AFQjCNHyxEPVzlIj4JtTGDoRcdgdiVtkxQ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doc.%20Power%20Point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doc.%20Power%20Point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.ec/url?q=http://tiie.com.mx/tasa-de-interes/&amp;sa=U&amp;ei=KukdU53KJuz70wG84oGIBA&amp;ved=0CC0Q9QEwAA&amp;usg=AFQjCNFY1KU86BOikcGqVRTF9YIETFKRqQ" TargetMode="External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3.png"/><Relationship Id="rId4" Type="http://schemas.openxmlformats.org/officeDocument/2006/relationships/image" Target="../media/image28.png"/><Relationship Id="rId9" Type="http://schemas.openxmlformats.org/officeDocument/2006/relationships/image" Target="../media/image32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s://www.google.com.ec/url?q=http://estadisticaparaadministracion.blogspot.com/2011/10/poblacion-y-muestra-parametro-y.html&amp;sa=U&amp;ei=gx4dU7mfDYf00QHxtYG4Dg&amp;ved=0CD0Q9QEwCDgU&amp;usg=AFQjCNGwhpp1gVHw7h4fPXAwerknI5tDog" TargetMode="Externa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doc.%20Power%20Point.xls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296143"/>
          </a:xfrm>
        </p:spPr>
        <p:txBody>
          <a:bodyPr>
            <a:normAutofit/>
          </a:bodyPr>
          <a:lstStyle/>
          <a:p>
            <a:r>
              <a:rPr lang="es-EC" sz="3200" b="1" dirty="0" smtClean="0"/>
              <a:t>TESIS PREVIO A LA OBTENCIÓN DEL TÍTULO DE INGENIERO EN COMERCIAL </a:t>
            </a:r>
            <a:endParaRPr lang="es-EC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573016"/>
            <a:ext cx="7416824" cy="158417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C" b="1" dirty="0">
                <a:solidFill>
                  <a:schemeClr val="tx1"/>
                </a:solidFill>
              </a:rPr>
              <a:t>TEMA: ESTUDIO DE FACTIBILIDAD PARA LA CREACIÓN DE UNA HOSTERÍA DESTINADA A LOS ADULTOS MAYORES EN LA PARROQUIA BRICEÑO, CANTÓN SAN VICENTE PROVINCIA DE </a:t>
            </a:r>
            <a:r>
              <a:rPr lang="es-EC" b="1" dirty="0" smtClean="0">
                <a:solidFill>
                  <a:schemeClr val="tx1"/>
                </a:solidFill>
              </a:rPr>
              <a:t>MANABÍ.</a:t>
            </a:r>
            <a:endParaRPr lang="es-EC" b="1" dirty="0">
              <a:solidFill>
                <a:schemeClr val="tx1"/>
              </a:solidFill>
            </a:endParaRPr>
          </a:p>
          <a:p>
            <a:pPr algn="just"/>
            <a:endParaRPr lang="es-EC" b="1" dirty="0">
              <a:solidFill>
                <a:schemeClr val="tx1"/>
              </a:solidFill>
            </a:endParaRPr>
          </a:p>
        </p:txBody>
      </p:sp>
      <p:pic>
        <p:nvPicPr>
          <p:cNvPr id="4" name="Imagen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48680"/>
            <a:ext cx="5168346" cy="12642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pPr algn="ctr"/>
            <a:r>
              <a:rPr lang="es-EC" dirty="0" smtClean="0"/>
              <a:t>OFERTA PROYECTADA</a:t>
            </a:r>
            <a:endParaRPr lang="es-EC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4" y="2492896"/>
          <a:ext cx="8712960" cy="2523744"/>
        </p:xfrm>
        <a:graphic>
          <a:graphicData uri="http://schemas.openxmlformats.org/drawingml/2006/table">
            <a:tbl>
              <a:tblPr/>
              <a:tblGrid>
                <a:gridCol w="1453324"/>
                <a:gridCol w="660442"/>
                <a:gridCol w="660442"/>
                <a:gridCol w="660442"/>
                <a:gridCol w="660442"/>
                <a:gridCol w="660442"/>
                <a:gridCol w="660442"/>
                <a:gridCol w="660442"/>
                <a:gridCol w="660442"/>
                <a:gridCol w="660442"/>
                <a:gridCol w="660442"/>
                <a:gridCol w="655216"/>
              </a:tblGrid>
              <a:tr h="95250">
                <a:tc>
                  <a:txBody>
                    <a:bodyPr/>
                    <a:lstStyle/>
                    <a:p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2013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2014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2015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2016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2017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2018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2019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2020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2021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2022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2023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Oferta</a:t>
                      </a:r>
                      <a:endParaRPr lang="es-EC" sz="18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1.147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1.172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1.198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1.224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1.251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1.279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1.307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1.336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1.365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1.395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1.426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95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Tasa de crecimiento (2,2%)</a:t>
                      </a:r>
                      <a:endParaRPr lang="es-EC" sz="18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2,20%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2,20%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2,20%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2,20%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2,20%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2,20%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2,20%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2,20%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2,20%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2,20%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2,20%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Oferta proyectada</a:t>
                      </a:r>
                      <a:endParaRPr lang="es-EC" sz="18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1.172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1.198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1.224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1.251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1.279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1.307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1.336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1.365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1.395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1.426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1.457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979712" y="1772816"/>
            <a:ext cx="540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000" b="1" i="0" u="none" strike="noStrike" cap="none" normalizeH="0" baseline="0" dirty="0" smtClean="0" bmk="_Toc38104345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Tabla 44 Proyección de la oferta</a:t>
            </a:r>
            <a:endParaRPr kumimoji="0" lang="es-EC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6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DEMANDA INSATISFECHA</a:t>
            </a:r>
            <a:endParaRPr lang="es-EC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1340768"/>
          <a:ext cx="6912768" cy="5468112"/>
        </p:xfrm>
        <a:graphic>
          <a:graphicData uri="http://schemas.openxmlformats.org/drawingml/2006/table">
            <a:tbl>
              <a:tblPr/>
              <a:tblGrid>
                <a:gridCol w="1672023"/>
                <a:gridCol w="1672023"/>
                <a:gridCol w="1672023"/>
                <a:gridCol w="1896699"/>
              </a:tblGrid>
              <a:tr h="775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Demanda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Oferta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Demanda insatisfecha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es-EC" sz="24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7.140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1.172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5.968</a:t>
                      </a:r>
                      <a:endParaRPr lang="es-EC" sz="2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es-EC" sz="24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7.297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1.198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6.099</a:t>
                      </a:r>
                      <a:endParaRPr lang="es-EC" sz="2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es-EC" sz="24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7.458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1.224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6.233</a:t>
                      </a:r>
                      <a:endParaRPr lang="es-EC" sz="2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es-EC" sz="24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7.622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1.251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6.371</a:t>
                      </a:r>
                      <a:endParaRPr lang="es-EC" sz="2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es-EC" sz="24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7.790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1.279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6.511</a:t>
                      </a:r>
                      <a:endParaRPr lang="es-EC" sz="2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es-EC" sz="24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7.961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1.307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6.654</a:t>
                      </a:r>
                      <a:endParaRPr lang="es-EC" sz="2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es-EC" sz="24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8.136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1.336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6.800</a:t>
                      </a:r>
                      <a:endParaRPr lang="es-EC" sz="2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es-EC" sz="24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8.315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1.365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6.950</a:t>
                      </a:r>
                      <a:endParaRPr lang="es-EC" sz="2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es-EC" sz="24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8.498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1.395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7.103</a:t>
                      </a:r>
                      <a:endParaRPr lang="es-EC" sz="2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es-EC" sz="24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8.685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1.426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7.259</a:t>
                      </a:r>
                      <a:endParaRPr lang="es-EC" sz="2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es-EC" sz="24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8.876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1.457</a:t>
                      </a:r>
                      <a:endParaRPr lang="es-EC" sz="2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7.419</a:t>
                      </a:r>
                      <a:endParaRPr lang="es-EC" sz="2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992" y="4365104"/>
            <a:ext cx="3744416" cy="7200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C" sz="2000" b="1" dirty="0" smtClean="0"/>
              <a:t>Estrategia de plaza distribución:</a:t>
            </a:r>
          </a:p>
          <a:p>
            <a:pPr>
              <a:buNone/>
            </a:pPr>
            <a:endParaRPr lang="es-EC" sz="2000" dirty="0" smtClean="0"/>
          </a:p>
          <a:p>
            <a:pPr>
              <a:buNone/>
            </a:pPr>
            <a:endParaRPr lang="es-EC" sz="2000" dirty="0" smtClean="0"/>
          </a:p>
          <a:p>
            <a:pPr>
              <a:buNone/>
            </a:pPr>
            <a:endParaRPr lang="es-EC" sz="2000" b="1" dirty="0" smtClean="0"/>
          </a:p>
          <a:p>
            <a:pPr>
              <a:buNone/>
            </a:pPr>
            <a:endParaRPr lang="es-EC" sz="2000" dirty="0" smtClean="0"/>
          </a:p>
          <a:p>
            <a:pPr>
              <a:buNone/>
            </a:pPr>
            <a:endParaRPr lang="es-EC" sz="2000" dirty="0" smtClean="0"/>
          </a:p>
          <a:p>
            <a:pPr>
              <a:buNone/>
            </a:pPr>
            <a:endParaRPr lang="es-EC" sz="2000" b="1" dirty="0" smtClean="0"/>
          </a:p>
          <a:p>
            <a:pPr>
              <a:buNone/>
            </a:pPr>
            <a:endParaRPr lang="es-EC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80728"/>
          </a:xfrm>
        </p:spPr>
        <p:txBody>
          <a:bodyPr>
            <a:normAutofit/>
          </a:bodyPr>
          <a:lstStyle/>
          <a:p>
            <a:pPr algn="ctr"/>
            <a:r>
              <a:rPr lang="es-EC" b="1" dirty="0" smtClean="0"/>
              <a:t>COMERCIALIZACIÓN</a:t>
            </a:r>
            <a:endParaRPr lang="es-EC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644008" y="5029919"/>
          <a:ext cx="3830191" cy="1639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1353543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C" sz="2000" b="1" dirty="0" smtClean="0"/>
              <a:t>Estrategia de precios:</a:t>
            </a:r>
          </a:p>
          <a:p>
            <a:pPr>
              <a:buFont typeface="Wingdings" pitchFamily="2" charset="2"/>
              <a:buChar char="Ø"/>
            </a:pPr>
            <a:r>
              <a:rPr lang="es-EC" sz="2000" dirty="0" smtClean="0"/>
              <a:t>Competencia y Temporada</a:t>
            </a:r>
          </a:p>
          <a:p>
            <a:endParaRPr lang="es-EC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1988840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C" sz="2000" b="1" dirty="0" smtClean="0"/>
              <a:t>Estrategia de promoción </a:t>
            </a:r>
          </a:p>
          <a:p>
            <a:pPr>
              <a:buNone/>
            </a:pPr>
            <a:endParaRPr lang="es-EC" sz="2000" b="1" dirty="0" smtClean="0"/>
          </a:p>
          <a:p>
            <a:pPr>
              <a:buFont typeface="Wingdings" pitchFamily="2" charset="2"/>
              <a:buChar char="Ø"/>
            </a:pPr>
            <a:r>
              <a:rPr lang="es-EC" sz="2000" dirty="0" smtClean="0"/>
              <a:t>Pagina Web.</a:t>
            </a:r>
          </a:p>
          <a:p>
            <a:pPr>
              <a:buFont typeface="Wingdings" pitchFamily="2" charset="2"/>
              <a:buChar char="Ø"/>
            </a:pPr>
            <a:r>
              <a:rPr lang="es-EC" sz="2000" dirty="0" smtClean="0"/>
              <a:t>Redes Sociales</a:t>
            </a:r>
          </a:p>
          <a:p>
            <a:pPr>
              <a:buFont typeface="Wingdings" pitchFamily="2" charset="2"/>
              <a:buChar char="Ø"/>
            </a:pPr>
            <a:r>
              <a:rPr lang="es-EC" sz="2000" dirty="0" smtClean="0"/>
              <a:t>Revistas Especializadas.</a:t>
            </a:r>
          </a:p>
          <a:p>
            <a:endParaRPr lang="es-EC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3717032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C" sz="2000" b="1" dirty="0" smtClean="0"/>
              <a:t>Estrategia de productos:</a:t>
            </a:r>
          </a:p>
          <a:p>
            <a:pPr>
              <a:buFont typeface="Wingdings" pitchFamily="2" charset="2"/>
              <a:buChar char="Ø"/>
            </a:pPr>
            <a:r>
              <a:rPr lang="es-EC" sz="2000" dirty="0" smtClean="0"/>
              <a:t>Estrategia de diferenciación</a:t>
            </a:r>
          </a:p>
        </p:txBody>
      </p:sp>
      <p:pic>
        <p:nvPicPr>
          <p:cNvPr id="41986" name="Picture 2" descr="https://encrypted-tbn1.gstatic.com/images?q=tbn:ANd9GcTE9FJ2FFEO_MAQ6CFd4kzqSrpHM3rWobnxCUe_QdXHhwgt4OL0e8uR7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688" y="2204864"/>
            <a:ext cx="1152525" cy="1133476"/>
          </a:xfrm>
          <a:prstGeom prst="rect">
            <a:avLst/>
          </a:prstGeom>
          <a:noFill/>
        </p:spPr>
      </p:pic>
      <p:pic>
        <p:nvPicPr>
          <p:cNvPr id="41988" name="Picture 4" descr="https://encrypted-tbn0.gstatic.com/images?q=tbn:ANd9GcQY8Hf8-cCsZDBxo87_xbCoUaxYJkPuAE4-xREgje42Mo3a5ank1jJKgvM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41136" y="2232992"/>
            <a:ext cx="1307328" cy="1051992"/>
          </a:xfrm>
          <a:prstGeom prst="rect">
            <a:avLst/>
          </a:prstGeom>
          <a:noFill/>
        </p:spPr>
      </p:pic>
      <p:pic>
        <p:nvPicPr>
          <p:cNvPr id="41990" name="Picture 6" descr="https://encrypted-tbn3.gstatic.com/images?q=tbn:ANd9GcQ6wUjISewsNzNflcxsNZq_W7K0D_tEEMUFWwdV_sVNq_Rm3DFjm1PvC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75656" y="4581128"/>
            <a:ext cx="1728192" cy="1152128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Graphic spid="4" grpId="0">
        <p:bldAsOne/>
      </p:bldGraphic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2448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C" sz="2400" dirty="0" smtClean="0">
                <a:cs typeface="Times New Roman" pitchFamily="18" charset="0"/>
              </a:rPr>
              <a:t>   El principal condicionante para el proyecto es el recurso financiero.</a:t>
            </a:r>
          </a:p>
          <a:p>
            <a:pPr>
              <a:buNone/>
            </a:pPr>
            <a:endParaRPr lang="es-EC" sz="24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s-EC" sz="2400" dirty="0" smtClean="0">
                <a:cs typeface="Times New Roman" pitchFamily="18" charset="0"/>
              </a:rPr>
              <a:t>   Inversión inicial de $391.565, de los cuales el 60% será financiado mediante crédito bancario y el 40% restante serán recursos propios. </a:t>
            </a:r>
          </a:p>
          <a:p>
            <a:pPr>
              <a:buNone/>
            </a:pPr>
            <a:endParaRPr lang="es-EC" sz="2400" dirty="0" smtClean="0"/>
          </a:p>
          <a:p>
            <a:endParaRPr lang="es-EC" sz="2400" dirty="0" smtClean="0"/>
          </a:p>
          <a:p>
            <a:endParaRPr lang="es-EC" sz="2400" dirty="0" smtClean="0"/>
          </a:p>
          <a:p>
            <a:endParaRPr lang="es-EC" sz="2400" dirty="0" smtClean="0"/>
          </a:p>
          <a:p>
            <a:endParaRPr lang="es-EC" sz="2400" dirty="0" smtClean="0"/>
          </a:p>
          <a:p>
            <a:endParaRPr lang="es-EC" sz="2400" dirty="0" smtClean="0"/>
          </a:p>
          <a:p>
            <a:endParaRPr lang="es-EC" sz="2400" dirty="0" smtClean="0"/>
          </a:p>
          <a:p>
            <a:endParaRPr lang="es-EC" sz="2400" dirty="0" smtClean="0"/>
          </a:p>
          <a:p>
            <a:pPr>
              <a:buNone/>
            </a:pPr>
            <a:endParaRPr lang="es-EC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C" dirty="0" smtClean="0"/>
              <a:t>TAMAÑO Y CAPACIDAD DE PRODUCCIÓN</a:t>
            </a:r>
            <a:endParaRPr lang="es-EC" dirty="0"/>
          </a:p>
        </p:txBody>
      </p:sp>
      <p:grpSp>
        <p:nvGrpSpPr>
          <p:cNvPr id="16" name="Group 15"/>
          <p:cNvGrpSpPr/>
          <p:nvPr/>
        </p:nvGrpSpPr>
        <p:grpSpPr>
          <a:xfrm>
            <a:off x="1547664" y="4077072"/>
            <a:ext cx="5616624" cy="1872208"/>
            <a:chOff x="1547664" y="4005064"/>
            <a:chExt cx="5616624" cy="1872208"/>
          </a:xfrm>
        </p:grpSpPr>
        <p:sp>
          <p:nvSpPr>
            <p:cNvPr id="5" name="TextBox 4"/>
            <p:cNvSpPr txBox="1"/>
            <p:nvPr/>
          </p:nvSpPr>
          <p:spPr>
            <a:xfrm>
              <a:off x="1547664" y="4509120"/>
              <a:ext cx="15841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sz="2000" dirty="0" smtClean="0"/>
                <a:t>10 Cabañas</a:t>
              </a:r>
              <a:endParaRPr lang="es-EC" sz="2000" dirty="0"/>
            </a:p>
          </p:txBody>
        </p:sp>
        <p:sp>
          <p:nvSpPr>
            <p:cNvPr id="6" name="Left Brace 5"/>
            <p:cNvSpPr/>
            <p:nvPr/>
          </p:nvSpPr>
          <p:spPr>
            <a:xfrm>
              <a:off x="3203848" y="4077072"/>
              <a:ext cx="144016" cy="1584176"/>
            </a:xfrm>
            <a:prstGeom prst="lef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C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19872" y="4077072"/>
              <a:ext cx="19442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C" sz="2000" dirty="0" smtClean="0"/>
                <a:t>5 cabañas</a:t>
              </a:r>
              <a:endParaRPr lang="es-EC" sz="2000" dirty="0"/>
            </a:p>
          </p:txBody>
        </p:sp>
        <p:sp>
          <p:nvSpPr>
            <p:cNvPr id="8" name="Left Brace 7"/>
            <p:cNvSpPr/>
            <p:nvPr/>
          </p:nvSpPr>
          <p:spPr>
            <a:xfrm>
              <a:off x="4860032" y="4005064"/>
              <a:ext cx="72008" cy="504056"/>
            </a:xfrm>
            <a:prstGeom prst="lef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C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32040" y="4005064"/>
              <a:ext cx="22322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C" sz="2000" dirty="0" smtClean="0"/>
                <a:t>Dos personas</a:t>
              </a:r>
              <a:endParaRPr lang="es-EC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91880" y="4715852"/>
              <a:ext cx="19442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C" sz="2000" dirty="0" smtClean="0"/>
                <a:t>3 cabañas</a:t>
              </a:r>
              <a:endParaRPr lang="es-EC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32040" y="4653136"/>
              <a:ext cx="22322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C" sz="2000" dirty="0" smtClean="0"/>
                <a:t>Cinco personas</a:t>
              </a:r>
              <a:endParaRPr lang="es-EC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19872" y="5373216"/>
              <a:ext cx="19442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C" sz="2000" dirty="0" smtClean="0"/>
                <a:t>2 cabañas</a:t>
              </a:r>
              <a:endParaRPr lang="es-EC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32040" y="5301208"/>
              <a:ext cx="22322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C" sz="2000" dirty="0" smtClean="0"/>
                <a:t>tres personas</a:t>
              </a:r>
              <a:endParaRPr lang="es-EC" sz="2000" dirty="0"/>
            </a:p>
          </p:txBody>
        </p:sp>
        <p:sp>
          <p:nvSpPr>
            <p:cNvPr id="14" name="Left Brace 13"/>
            <p:cNvSpPr/>
            <p:nvPr/>
          </p:nvSpPr>
          <p:spPr>
            <a:xfrm>
              <a:off x="4860032" y="4581128"/>
              <a:ext cx="72008" cy="576064"/>
            </a:xfrm>
            <a:prstGeom prst="lef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C" dirty="0"/>
            </a:p>
          </p:txBody>
        </p:sp>
        <p:sp>
          <p:nvSpPr>
            <p:cNvPr id="15" name="Left Brace 14"/>
            <p:cNvSpPr/>
            <p:nvPr/>
          </p:nvSpPr>
          <p:spPr>
            <a:xfrm>
              <a:off x="4860032" y="5229200"/>
              <a:ext cx="72008" cy="648072"/>
            </a:xfrm>
            <a:prstGeom prst="lef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C" dirty="0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PLAYA DE SAN VICEN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556792"/>
            <a:ext cx="4512498" cy="3816424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11960" y="1481329"/>
            <a:ext cx="4360568" cy="3733621"/>
          </a:xfrm>
        </p:spPr>
        <p:txBody>
          <a:bodyPr>
            <a:normAutofit/>
          </a:bodyPr>
          <a:lstStyle/>
          <a:p>
            <a:pPr algn="just"/>
            <a:r>
              <a:rPr lang="es-EC" dirty="0" smtClean="0">
                <a:solidFill>
                  <a:schemeClr val="bg1"/>
                </a:solidFill>
              </a:rPr>
              <a:t>Manabí</a:t>
            </a:r>
          </a:p>
          <a:p>
            <a:pPr algn="just"/>
            <a:r>
              <a:rPr lang="es-EC" dirty="0" smtClean="0">
                <a:solidFill>
                  <a:schemeClr val="bg1"/>
                </a:solidFill>
              </a:rPr>
              <a:t>350 kilómetros de playa, desde Ayampe hasta Pedernales.</a:t>
            </a:r>
          </a:p>
          <a:p>
            <a:pPr algn="just"/>
            <a:endParaRPr lang="es-EC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s-EC" dirty="0" smtClean="0">
                <a:solidFill>
                  <a:schemeClr val="bg1"/>
                </a:solidFill>
              </a:rPr>
              <a:t>Microlocalización</a:t>
            </a:r>
          </a:p>
          <a:p>
            <a:pPr algn="just"/>
            <a:r>
              <a:rPr lang="es-EC" dirty="0" smtClean="0">
                <a:solidFill>
                  <a:schemeClr val="bg1"/>
                </a:solidFill>
              </a:rPr>
              <a:t>San Vicente</a:t>
            </a:r>
          </a:p>
          <a:p>
            <a:pPr algn="just"/>
            <a:r>
              <a:rPr lang="es-EC" dirty="0" smtClean="0">
                <a:solidFill>
                  <a:schemeClr val="bg1"/>
                </a:solidFill>
              </a:rPr>
              <a:t>Playa Briceño</a:t>
            </a:r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 smtClean="0"/>
          </a:p>
          <a:p>
            <a:pPr algn="just"/>
            <a:endParaRPr lang="es-EC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LOCALIZACIÓN DEL PROYECTO</a:t>
            </a:r>
            <a:endParaRPr lang="es-EC" dirty="0"/>
          </a:p>
        </p:txBody>
      </p:sp>
      <p:pic>
        <p:nvPicPr>
          <p:cNvPr id="4" name="Imagen 4" descr="Archivo: Cantones de Manabí.pn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rto="http://schemas.microsoft.com/office/word/2006/arto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3384376" cy="2978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82960"/>
          </a:xfrm>
        </p:spPr>
        <p:txBody>
          <a:bodyPr>
            <a:normAutofit/>
          </a:bodyPr>
          <a:lstStyle/>
          <a:p>
            <a:pPr algn="ctr"/>
            <a:r>
              <a:rPr lang="es-EC" sz="3700" dirty="0" smtClean="0"/>
              <a:t>INGENIERÍA DEL PROYECTO</a:t>
            </a:r>
            <a:endParaRPr lang="es-EC" sz="37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3567" y="1162530"/>
          <a:ext cx="7848873" cy="5218798"/>
        </p:xfrm>
        <a:graphic>
          <a:graphicData uri="http://schemas.openxmlformats.org/drawingml/2006/table">
            <a:tbl>
              <a:tblPr/>
              <a:tblGrid>
                <a:gridCol w="1096232"/>
                <a:gridCol w="1931456"/>
                <a:gridCol w="1338597"/>
                <a:gridCol w="1106486"/>
                <a:gridCol w="1204364"/>
                <a:gridCol w="1171738"/>
              </a:tblGrid>
              <a:tr h="267944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REQUERIMIENTO DE MANO DE OBRA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756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Cantidad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Detalle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Unidad de medida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Cantidad de medida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Costo mensual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Costo total anual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56294"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Administrador General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12.000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67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Recepcionista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18.000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Contador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6.600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67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Guía turístico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6.600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Camareras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16.200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67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Chef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9.600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Meseros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8.160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67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Ayudante de Cocina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8.160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3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Instructor de actividades de esparcimiento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6.000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67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Conserje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8.160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4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5.370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99.480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3608" y="764704"/>
          <a:ext cx="7416824" cy="5256582"/>
        </p:xfrm>
        <a:graphic>
          <a:graphicData uri="http://schemas.openxmlformats.org/drawingml/2006/table">
            <a:tbl>
              <a:tblPr/>
              <a:tblGrid>
                <a:gridCol w="2294532"/>
                <a:gridCol w="1445943"/>
                <a:gridCol w="1578589"/>
                <a:gridCol w="1162202"/>
                <a:gridCol w="935558"/>
              </a:tblGrid>
              <a:tr h="41189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REQUERIMIENTO SERVICIOS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823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DETALLE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Unidad de medida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Cantidad de medida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Costo mensual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Costo anual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11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Luz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2.160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Internet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11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Agua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Tv Cable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11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Teléfono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4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Mantenimiento piscina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2.400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774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Servicio de seguridad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2.400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28.800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89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3.050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36.600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15616" y="1412776"/>
          <a:ext cx="6984776" cy="3364992"/>
        </p:xfrm>
        <a:graphic>
          <a:graphicData uri="http://schemas.openxmlformats.org/drawingml/2006/table">
            <a:tbl>
              <a:tblPr/>
              <a:tblGrid>
                <a:gridCol w="4872792"/>
                <a:gridCol w="2111984"/>
              </a:tblGrid>
              <a:tr h="1905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REQUERIMIENTO POR ÁREAS</a:t>
                      </a:r>
                      <a:endParaRPr lang="es-EC" sz="2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Detalle</a:t>
                      </a:r>
                      <a:endParaRPr lang="es-EC" sz="2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Costo Anual</a:t>
                      </a:r>
                      <a:endParaRPr lang="es-EC" sz="2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Área alojamiento</a:t>
                      </a:r>
                      <a:endParaRPr lang="es-EC" sz="2400" b="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160.185</a:t>
                      </a:r>
                      <a:endParaRPr lang="es-EC" sz="2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Área Oficina Administrativa</a:t>
                      </a:r>
                      <a:endParaRPr lang="es-EC" sz="2400" b="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5.974</a:t>
                      </a:r>
                      <a:endParaRPr lang="es-EC" sz="2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Área Personal Mantenimiento</a:t>
                      </a:r>
                      <a:endParaRPr lang="es-EC" sz="2400" b="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11.510</a:t>
                      </a:r>
                      <a:endParaRPr lang="es-EC" sz="2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Área Recepción</a:t>
                      </a:r>
                      <a:endParaRPr lang="es-EC" sz="2400" b="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20.951</a:t>
                      </a:r>
                      <a:endParaRPr lang="es-EC" sz="2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Área Piscina</a:t>
                      </a:r>
                      <a:endParaRPr lang="es-EC" sz="2400" b="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2.201</a:t>
                      </a:r>
                      <a:endParaRPr lang="es-EC" sz="2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TOTAL</a:t>
                      </a:r>
                      <a:endParaRPr lang="es-EC" sz="2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200.821</a:t>
                      </a:r>
                      <a:endParaRPr lang="es-EC" sz="2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3" name="2 Flecha derecha">
            <a:hlinkClick r:id="rId2" action="ppaction://hlinkfile"/>
          </p:cNvPr>
          <p:cNvSpPr/>
          <p:nvPr/>
        </p:nvSpPr>
        <p:spPr>
          <a:xfrm>
            <a:off x="8072462" y="5643578"/>
            <a:ext cx="714380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1180728"/>
          </a:xfrm>
        </p:spPr>
        <p:txBody>
          <a:bodyPr/>
          <a:lstStyle/>
          <a:p>
            <a:pPr algn="just">
              <a:buNone/>
            </a:pPr>
            <a:r>
              <a:rPr lang="es-EC" dirty="0" smtClean="0"/>
              <a:t>  El nombre o razón social con la que se registrará la empresa es “Hostería Briceño”.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b="1" dirty="0" smtClean="0"/>
              <a:t>RAZÓN SOCIAL</a:t>
            </a:r>
            <a:endParaRPr lang="es-EC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27089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logotipo</a:t>
            </a:r>
            <a:endParaRPr kumimoji="0" lang="es-EC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573016"/>
            <a:ext cx="3600400" cy="24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1008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C" sz="3600" b="1" dirty="0" smtClean="0"/>
              <a:t>Visión</a:t>
            </a:r>
            <a:endParaRPr lang="es-EC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EC" sz="4000" b="1" dirty="0" smtClean="0"/>
              <a:t>BASE </a:t>
            </a:r>
            <a:r>
              <a:rPr lang="es-EC" sz="4000" b="1" dirty="0" smtClean="0"/>
              <a:t>FILOSÓFICA </a:t>
            </a:r>
            <a:r>
              <a:rPr lang="es-EC" sz="4000" b="1" dirty="0" smtClean="0"/>
              <a:t>DE LA EMPRESA</a:t>
            </a:r>
            <a:endParaRPr lang="es-EC" sz="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2924944"/>
            <a:ext cx="8443664" cy="22322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s-EC" sz="2700" b="1" dirty="0" smtClean="0"/>
              <a:t>  </a:t>
            </a:r>
            <a:r>
              <a:rPr kumimoji="0" lang="es-EC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 una de las mejores Hosterías en el país, marcando diferencia por la atención y cuidado de sus huéspedes convirtiéndonos en una importante opción en el mercado por la calidad en el servicio brindado</a:t>
            </a:r>
            <a:r>
              <a:rPr kumimoji="0" lang="es-EC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lang="es-EC" sz="27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s-EC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7650" name="Picture 2" descr="https://encrypted-tbn0.gstatic.com/images?q=tbn:ANd9GcQ390OKYfQy-PY1iC_pgtaBuNOw9CiHOV0bFcQBRSKiv95dEiylD50lU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33825">
            <a:off x="7092280" y="5031566"/>
            <a:ext cx="1633339" cy="163334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187624" y="2060849"/>
          <a:ext cx="6552728" cy="3528391"/>
        </p:xfrm>
        <a:graphic>
          <a:graphicData uri="http://schemas.openxmlformats.org/drawingml/2006/table">
            <a:tbl>
              <a:tblPr/>
              <a:tblGrid>
                <a:gridCol w="2905728"/>
                <a:gridCol w="3647000"/>
              </a:tblGrid>
              <a:tr h="96665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VARIABLES:</a:t>
                      </a:r>
                      <a:endParaRPr lang="es-EC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CRITERIOS DE SEGMENTACIÓN</a:t>
                      </a:r>
                      <a:endParaRPr lang="es-EC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GEOGRÁFICAS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Países, regiones, provincias, departamentos, municipios, ciudades, barrios.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523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DEMOGRÁFICAS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Edad, sexo, Ingresos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9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SICOGRÁFICAS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Clase social, Estilo de Vida, Personalidad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579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CONDUCTUALES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Ocasión de compra, Beneficios buscados, Tasas de uso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40466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es-EC" sz="3600" dirty="0" smtClean="0"/>
              <a:t>INVESTIGACIÓN DE MERCADOS.</a:t>
            </a:r>
            <a:br>
              <a:rPr lang="es-EC" sz="3600" dirty="0" smtClean="0"/>
            </a:br>
            <a:r>
              <a:rPr lang="es-EC" sz="3600" dirty="0" smtClean="0"/>
              <a:t>SEGMENTACIÓN</a:t>
            </a:r>
            <a:endParaRPr lang="es-EC" sz="36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8864" y="2348880"/>
            <a:ext cx="8229600" cy="2304256"/>
          </a:xfrm>
        </p:spPr>
        <p:txBody>
          <a:bodyPr/>
          <a:lstStyle/>
          <a:p>
            <a:pPr algn="ctr">
              <a:buNone/>
            </a:pPr>
            <a:r>
              <a:rPr lang="es-EC" dirty="0" smtClean="0"/>
              <a:t>  Brindar servicios de alojamiento y actividades recreativas de calidad y     diferenciados, buscando la satisfacción total de sus clientes y fomentar el turismo en la Provincia de Manabí.</a:t>
            </a:r>
          </a:p>
          <a:p>
            <a:pPr algn="ctr"/>
            <a:endParaRPr lang="es-EC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9898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C" dirty="0" smtClean="0"/>
              <a:t>Misión </a:t>
            </a:r>
            <a:endParaRPr lang="es-EC" dirty="0"/>
          </a:p>
        </p:txBody>
      </p:sp>
      <p:pic>
        <p:nvPicPr>
          <p:cNvPr id="60418" name="Picture 2" descr="https://encrypted-tbn3.gstatic.com/images?q=tbn:ANd9GcTPmZYuVg6594leMjY5f8nLB4I_v3h6WbEpEYiXoqq4SRAwTpQZrmPzJS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725144"/>
            <a:ext cx="1584176" cy="146231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604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ORGANIGRAMA ESTRUCTURAL</a:t>
            </a:r>
            <a:endParaRPr lang="es-EC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835696" y="1772816"/>
          <a:ext cx="5616624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algn="ctr"/>
            <a:r>
              <a:rPr lang="es-EC" dirty="0" smtClean="0"/>
              <a:t>Diseño del servicio</a:t>
            </a:r>
            <a:endParaRPr lang="es-EC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1067626"/>
          <a:ext cx="2880320" cy="2453640"/>
        </p:xfrm>
        <a:graphic>
          <a:graphicData uri="http://schemas.openxmlformats.org/drawingml/2006/table">
            <a:tbl>
              <a:tblPr/>
              <a:tblGrid>
                <a:gridCol w="2221961"/>
                <a:gridCol w="658359"/>
              </a:tblGrid>
              <a:tr h="50057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Cabañas para dos personas (incluye alojamiento, alimentación y actividades turísticas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59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Paquete 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Valor 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30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Paquete 1 (dos días una noche)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165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Paquete 2 (tres días dos noches)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290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30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Paquete 3 (cuatro días tres noches)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75856" y="1052736"/>
          <a:ext cx="2808312" cy="2474982"/>
        </p:xfrm>
        <a:graphic>
          <a:graphicData uri="http://schemas.openxmlformats.org/drawingml/2006/table">
            <a:tbl>
              <a:tblPr/>
              <a:tblGrid>
                <a:gridCol w="2083587"/>
                <a:gridCol w="724725"/>
              </a:tblGrid>
              <a:tr h="73098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Cabañas para tres personas (incluye alojamiento, alimentación y actividades turísticas)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331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Paquete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Valor </a:t>
                      </a:r>
                      <a:endParaRPr lang="es-EC" sz="14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97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Paquete 1 (dos días una noche)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7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Paquete 2 (tres días dos noches)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97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Paquete 3 (cuatro días tres noches)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650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Left Brace 6"/>
          <p:cNvSpPr/>
          <p:nvPr/>
        </p:nvSpPr>
        <p:spPr>
          <a:xfrm>
            <a:off x="3131840" y="3852256"/>
            <a:ext cx="360040" cy="28803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9" name="TextBox 8"/>
          <p:cNvSpPr txBox="1"/>
          <p:nvPr/>
        </p:nvSpPr>
        <p:spPr>
          <a:xfrm>
            <a:off x="3419872" y="3924264"/>
            <a:ext cx="28803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C" dirty="0" smtClean="0"/>
              <a:t>Alojamiento</a:t>
            </a:r>
          </a:p>
          <a:p>
            <a:pPr>
              <a:buFont typeface="Wingdings" pitchFamily="2" charset="2"/>
              <a:buChar char="ü"/>
            </a:pPr>
            <a:endParaRPr lang="es-EC" dirty="0" smtClean="0"/>
          </a:p>
          <a:p>
            <a:endParaRPr lang="es-EC" dirty="0" smtClean="0"/>
          </a:p>
          <a:p>
            <a:pPr>
              <a:buFont typeface="Wingdings" pitchFamily="2" charset="2"/>
              <a:buChar char="ü"/>
            </a:pPr>
            <a:r>
              <a:rPr lang="es-EC" dirty="0" smtClean="0"/>
              <a:t>3 comidas</a:t>
            </a:r>
          </a:p>
          <a:p>
            <a:pPr>
              <a:buFont typeface="Wingdings" pitchFamily="2" charset="2"/>
              <a:buChar char="ü"/>
            </a:pPr>
            <a:endParaRPr lang="es-EC" dirty="0" smtClean="0"/>
          </a:p>
          <a:p>
            <a:pPr>
              <a:buFont typeface="Wingdings" pitchFamily="2" charset="2"/>
              <a:buChar char="ü"/>
            </a:pPr>
            <a:endParaRPr lang="es-EC" dirty="0" smtClean="0"/>
          </a:p>
          <a:p>
            <a:pPr>
              <a:buFont typeface="Wingdings" pitchFamily="2" charset="2"/>
              <a:buChar char="ü"/>
            </a:pPr>
            <a:endParaRPr lang="es-EC" dirty="0" smtClean="0"/>
          </a:p>
          <a:p>
            <a:pPr>
              <a:buFont typeface="Wingdings" pitchFamily="2" charset="2"/>
              <a:buChar char="ü"/>
            </a:pPr>
            <a:r>
              <a:rPr lang="es-EC" dirty="0" smtClean="0"/>
              <a:t>Visita turística</a:t>
            </a:r>
          </a:p>
          <a:p>
            <a:pPr>
              <a:buFont typeface="Wingdings" pitchFamily="2" charset="2"/>
              <a:buChar char="ü"/>
            </a:pPr>
            <a:endParaRPr lang="es-EC" dirty="0" smtClean="0"/>
          </a:p>
          <a:p>
            <a:pPr>
              <a:buFont typeface="Wingdings" pitchFamily="2" charset="2"/>
              <a:buChar char="ü"/>
            </a:pPr>
            <a:r>
              <a:rPr lang="es-EC" dirty="0" smtClean="0"/>
              <a:t>Actividad recreativa</a:t>
            </a:r>
            <a:endParaRPr lang="es-EC" dirty="0"/>
          </a:p>
        </p:txBody>
      </p:sp>
      <p:sp>
        <p:nvSpPr>
          <p:cNvPr id="10" name="Left Brace 9"/>
          <p:cNvSpPr/>
          <p:nvPr/>
        </p:nvSpPr>
        <p:spPr>
          <a:xfrm>
            <a:off x="4788024" y="4356312"/>
            <a:ext cx="288032" cy="11521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1" name="TextBox 10"/>
          <p:cNvSpPr txBox="1"/>
          <p:nvPr/>
        </p:nvSpPr>
        <p:spPr>
          <a:xfrm>
            <a:off x="5004048" y="4500328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600" dirty="0" smtClean="0"/>
              <a:t> Desayuno: 7am – 8am</a:t>
            </a:r>
          </a:p>
          <a:p>
            <a:r>
              <a:rPr lang="es-EC" sz="1600" dirty="0" smtClean="0"/>
              <a:t>Almuerzo: 12pm – 1pm</a:t>
            </a:r>
          </a:p>
          <a:p>
            <a:r>
              <a:rPr lang="es-EC" sz="1600" dirty="0" smtClean="0"/>
              <a:t>Cena: 7 pm- 8pm</a:t>
            </a:r>
            <a:endParaRPr lang="es-EC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835696" y="500438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Paquetes</a:t>
            </a:r>
            <a:endParaRPr lang="es-EC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228184" y="1062110"/>
          <a:ext cx="2736304" cy="2462893"/>
        </p:xfrm>
        <a:graphic>
          <a:graphicData uri="http://schemas.openxmlformats.org/drawingml/2006/table">
            <a:tbl>
              <a:tblPr/>
              <a:tblGrid>
                <a:gridCol w="1695931"/>
                <a:gridCol w="1040373"/>
              </a:tblGrid>
              <a:tr h="634983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Cabañas para cinco personas (incluye alojamiento, alimentación y actividades turísticas)</a:t>
                      </a:r>
                      <a:r>
                        <a:rPr lang="es-EC" sz="1400" b="0" i="0" u="none" strike="noStrike" dirty="0">
                          <a:solidFill>
                            <a:srgbClr val="365F91"/>
                          </a:solidFill>
                          <a:latin typeface="Calibri"/>
                        </a:rPr>
                        <a:t> 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28495">
                <a:tc>
                  <a:txBody>
                    <a:bodyPr/>
                    <a:lstStyle/>
                    <a:p>
                      <a:pPr algn="ctr" rtl="0" fontAlgn="t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Paquete</a:t>
                      </a:r>
                      <a:r>
                        <a:rPr lang="es-EC" sz="1400" b="1" i="0" u="none" strike="noStrike" dirty="0">
                          <a:solidFill>
                            <a:srgbClr val="365F91"/>
                          </a:solidFill>
                          <a:latin typeface="Calibri"/>
                        </a:rPr>
                        <a:t> 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Valor </a:t>
                      </a:r>
                      <a:r>
                        <a:rPr lang="es-EC" sz="1400" b="1" i="0" u="none" strike="noStrike" dirty="0">
                          <a:solidFill>
                            <a:srgbClr val="365F91"/>
                          </a:solidFill>
                          <a:latin typeface="Calibri"/>
                        </a:rPr>
                        <a:t> 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92741">
                <a:tc>
                  <a:txBody>
                    <a:bodyPr/>
                    <a:lstStyle/>
                    <a:p>
                      <a:pPr algn="l" rtl="0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Paquete 1 (dos días una noche)</a:t>
                      </a:r>
                      <a:r>
                        <a:rPr lang="es-EC" sz="1400" b="0" i="0" u="none" strike="noStrike" dirty="0">
                          <a:solidFill>
                            <a:srgbClr val="365F91"/>
                          </a:solidFill>
                          <a:latin typeface="Calibri"/>
                        </a:rPr>
                        <a:t> 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2741">
                <a:tc>
                  <a:txBody>
                    <a:bodyPr/>
                    <a:lstStyle/>
                    <a:p>
                      <a:pPr algn="l" rtl="0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Paquete 2 (tres días dos noches)</a:t>
                      </a:r>
                      <a:r>
                        <a:rPr lang="es-EC" sz="1400" b="0" i="0" u="none" strike="noStrike" dirty="0">
                          <a:solidFill>
                            <a:srgbClr val="365F91"/>
                          </a:solidFill>
                          <a:latin typeface="Calibri"/>
                        </a:rPr>
                        <a:t> 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99311">
                <a:tc>
                  <a:txBody>
                    <a:bodyPr/>
                    <a:lstStyle/>
                    <a:p>
                      <a:pPr algn="l" rtl="0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Paquete 3 (cuatro días tres noches)</a:t>
                      </a:r>
                      <a:r>
                        <a:rPr lang="es-EC" sz="1400" b="0" i="0" u="none" strike="noStrike" dirty="0">
                          <a:solidFill>
                            <a:srgbClr val="365F91"/>
                          </a:solidFill>
                          <a:latin typeface="Calibri"/>
                        </a:rPr>
                        <a:t> 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1.100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9" grpId="0"/>
      <p:bldP spid="10" grpId="0" animBg="1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1720" y="865848"/>
          <a:ext cx="5472608" cy="4887410"/>
        </p:xfrm>
        <a:graphic>
          <a:graphicData uri="http://schemas.openxmlformats.org/drawingml/2006/table">
            <a:tbl>
              <a:tblPr/>
              <a:tblGrid>
                <a:gridCol w="2304256"/>
                <a:gridCol w="1263381"/>
                <a:gridCol w="930397"/>
                <a:gridCol w="974574"/>
              </a:tblGrid>
              <a:tr h="42404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ACTIVOS FIJOS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272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CONCEPTO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UNIDAD DE MEDIDA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CANT.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COSTO TOTAL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24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Equipos de Computación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Unidades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2476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Maquinaria y Equipo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Unidades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26623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24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Muebles y enseres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Unidades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16784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Edificio (Cabañas)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Unidades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187200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40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Vehículo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Unidades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30000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Terreno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Unidades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90840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24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de Activos Fijos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353923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2" y="548680"/>
          <a:ext cx="3528392" cy="4212768"/>
        </p:xfrm>
        <a:graphic>
          <a:graphicData uri="http://schemas.openxmlformats.org/drawingml/2006/table">
            <a:tbl>
              <a:tblPr/>
              <a:tblGrid>
                <a:gridCol w="2110223"/>
                <a:gridCol w="1418169"/>
              </a:tblGrid>
              <a:tr h="28803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ACTIVOS DIFERIDOS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CONCEPTO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VALOR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772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Gastos de Constitución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1400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Patente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1.200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Capacitación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1.900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Software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3.000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Publicidad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2.000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2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Diseño Arquitectónico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700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8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10.200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0" y="548680"/>
          <a:ext cx="4248472" cy="4131948"/>
        </p:xfrm>
        <a:graphic>
          <a:graphicData uri="http://schemas.openxmlformats.org/drawingml/2006/table">
            <a:tbl>
              <a:tblPr/>
              <a:tblGrid>
                <a:gridCol w="3268666"/>
                <a:gridCol w="979806"/>
              </a:tblGrid>
              <a:tr h="28539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CAPITAL DE TRABAJO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85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CONCEPTO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VALOR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85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COSTO FIJO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107.356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COSTO VARIABLE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22.261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85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GASTOS ADMINISTRATIVOS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37.319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0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COSTOS Y GASTOS ANUAL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166.936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48165"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Número de días en un año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365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48165"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Número de días de desfase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48165"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8165"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570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CAPITAL DE TRABAJO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27442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88024" y="4941168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Método del periodo de desfase</a:t>
            </a:r>
            <a:endParaRPr lang="es-EC" b="1" dirty="0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5661248"/>
            <a:ext cx="1250156" cy="7200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6" name="Picture 6" descr="https://encrypted-tbn1.gstatic.com/images?q=tbn:ANd9GcSmfIpGxMh8XYsQTo5aOfSypTETCQPyOL6-2zqP0oLl_M9VQFO3BVTYlwQX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1" y="3751850"/>
            <a:ext cx="3816423" cy="3061526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9" name="TextBox 8"/>
          <p:cNvSpPr txBox="1"/>
          <p:nvPr/>
        </p:nvSpPr>
        <p:spPr>
          <a:xfrm>
            <a:off x="2195736" y="1881406"/>
            <a:ext cx="47525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de inversión: $391.565</a:t>
            </a:r>
            <a:endParaRPr lang="es-EC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614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50106"/>
          </a:xfrm>
        </p:spPr>
        <p:txBody>
          <a:bodyPr/>
          <a:lstStyle/>
          <a:p>
            <a:r>
              <a:rPr lang="es-EC" dirty="0" smtClean="0"/>
              <a:t>PRESUPUESTO DE OPERACIÓN</a:t>
            </a:r>
            <a:endParaRPr lang="es-EC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27584" y="1810896"/>
          <a:ext cx="7560841" cy="1402080"/>
        </p:xfrm>
        <a:graphic>
          <a:graphicData uri="http://schemas.openxmlformats.org/drawingml/2006/table">
            <a:tbl>
              <a:tblPr/>
              <a:tblGrid>
                <a:gridCol w="3303386"/>
                <a:gridCol w="851491"/>
                <a:gridCol w="851491"/>
                <a:gridCol w="851491"/>
                <a:gridCol w="851491"/>
                <a:gridCol w="851491"/>
              </a:tblGrid>
              <a:tr h="17399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PRESUPUESTO TOTAL DE INGRESOS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CONCEPTO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1 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AÑO2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AÑO3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4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5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Ingresos por hospedaje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176331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245516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262818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280120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280120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Ingresos por restaurante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32256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43008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48384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53760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53760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DE INGRESOS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208587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288524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311202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3568" y="3683104"/>
          <a:ext cx="7776866" cy="1402080"/>
        </p:xfrm>
        <a:graphic>
          <a:graphicData uri="http://schemas.openxmlformats.org/drawingml/2006/table">
            <a:tbl>
              <a:tblPr/>
              <a:tblGrid>
                <a:gridCol w="3300841"/>
                <a:gridCol w="895205"/>
                <a:gridCol w="895205"/>
                <a:gridCol w="895205"/>
                <a:gridCol w="895205"/>
                <a:gridCol w="895205"/>
              </a:tblGrid>
              <a:tr h="16637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PRESUPUESTO TOTAL DE INGRESOS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66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CONCEPTO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6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7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8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9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10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66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Ingresos por hospedaje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280120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280120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280120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280120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280120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Ingresos por restaurante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53760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53760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53760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53760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53760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66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DE INGRESOS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Flecha derecha">
            <a:hlinkClick r:id="rId3" action="ppaction://hlinkfile"/>
          </p:cNvPr>
          <p:cNvSpPr/>
          <p:nvPr/>
        </p:nvSpPr>
        <p:spPr>
          <a:xfrm>
            <a:off x="7858148" y="5786454"/>
            <a:ext cx="714380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37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C" b="1" dirty="0" smtClean="0"/>
              <a:t>PRESUPUESTO DE EGRESOS</a:t>
            </a:r>
            <a:endParaRPr lang="es-EC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6" y="980727"/>
          <a:ext cx="8496945" cy="5759618"/>
        </p:xfrm>
        <a:graphic>
          <a:graphicData uri="http://schemas.openxmlformats.org/drawingml/2006/table">
            <a:tbl>
              <a:tblPr/>
              <a:tblGrid>
                <a:gridCol w="2340058"/>
                <a:gridCol w="1624616"/>
                <a:gridCol w="1568535"/>
                <a:gridCol w="1714683"/>
                <a:gridCol w="1249053"/>
              </a:tblGrid>
              <a:tr h="20385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COSTOS FIJOS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407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CONCEPTO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UNIDAD DE MEDIDA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CANTIDAD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COSTO MENSUAL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COSTO ANUAL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20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Insumos área del servicio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7.521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Insumos de limpieza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17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Sueldos Personal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62.880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Guía Turístico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6.600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17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Camarera 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5.400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Camarera 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5.400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3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Camarera 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5.400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Chef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9.600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3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Mesero 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4.080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Mesero 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4.080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3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Ayudante Cocina 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4.080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Ayudante Cocina 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4.080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3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Instructor de actividades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6.000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Conserje 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4.080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38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conserje 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4.080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Servicios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36.240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17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luz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internet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17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Agua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Tv Cable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17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Servicio de seguridad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2.400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28.800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Servicio mantenimiento piscina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2.400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385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107.356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483" marR="414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71600" y="548681"/>
          <a:ext cx="7488831" cy="5835064"/>
        </p:xfrm>
        <a:graphic>
          <a:graphicData uri="http://schemas.openxmlformats.org/drawingml/2006/table">
            <a:tbl>
              <a:tblPr/>
              <a:tblGrid>
                <a:gridCol w="1837647"/>
                <a:gridCol w="1706145"/>
                <a:gridCol w="1272865"/>
                <a:gridCol w="1457473"/>
                <a:gridCol w="1214701"/>
              </a:tblGrid>
              <a:tr h="28576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GASTOS ADMINISTRATIVOS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591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CONCEPTO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UNIDAD DE MEDIDA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CANTIDAD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COSTO MENSUAL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COSTO ANUAL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591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Gasto Personal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8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36.600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1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Administrado General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1.000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12.000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591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Recepcionista 1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6.000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1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Recepcionista 2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6.000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591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Recepcionista 3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6.000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Contador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6.600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591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Suministros de oficina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8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359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Servicios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8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85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Teléfono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Mes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360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6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37.319</a:t>
                      </a:r>
                      <a:endParaRPr lang="es-EC" sz="18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1052736"/>
          <a:ext cx="7632847" cy="2103120"/>
        </p:xfrm>
        <a:graphic>
          <a:graphicData uri="http://schemas.openxmlformats.org/drawingml/2006/table">
            <a:tbl>
              <a:tblPr/>
              <a:tblGrid>
                <a:gridCol w="2770492"/>
                <a:gridCol w="972471"/>
                <a:gridCol w="972471"/>
                <a:gridCol w="972471"/>
                <a:gridCol w="972471"/>
                <a:gridCol w="972471"/>
              </a:tblGrid>
              <a:tr h="20002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COSTO VARIABLE TOTAL DEL PROYECTO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CONCEPTO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1 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2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3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4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5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CVT hospedaje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11755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16704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17941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19483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19483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CVT restaurante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10506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14008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15759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17510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17510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COSTO VARIABLE TOTAL 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22261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30712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33701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36993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36993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3567" y="3429000"/>
          <a:ext cx="7776865" cy="2103120"/>
        </p:xfrm>
        <a:graphic>
          <a:graphicData uri="http://schemas.openxmlformats.org/drawingml/2006/table">
            <a:tbl>
              <a:tblPr/>
              <a:tblGrid>
                <a:gridCol w="2873865"/>
                <a:gridCol w="980600"/>
                <a:gridCol w="980600"/>
                <a:gridCol w="980600"/>
                <a:gridCol w="980600"/>
                <a:gridCol w="980600"/>
              </a:tblGrid>
              <a:tr h="19558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COSTO VARIABLE TOTAL DEL PROYECTO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5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CONCEPTO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6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7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8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9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AÑO10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CVT hospedaje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19483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19483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19483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19483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19483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CVT restaurante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17510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17510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17510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17510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17510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COSTO VARIABLE TOTAL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36993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36993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36993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36993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36993</a:t>
                      </a:r>
                      <a:endParaRPr lang="es-EC" sz="20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Flecha derecha">
            <a:hlinkClick r:id="rId2" action="ppaction://hlinkfile"/>
          </p:cNvPr>
          <p:cNvSpPr/>
          <p:nvPr/>
        </p:nvSpPr>
        <p:spPr>
          <a:xfrm>
            <a:off x="8072462" y="5929330"/>
            <a:ext cx="500066" cy="7143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C" sz="2800" dirty="0" smtClean="0"/>
              <a:t>Población adulto mayor, según censo 2010: 121.485.</a:t>
            </a:r>
          </a:p>
          <a:p>
            <a:pPr>
              <a:buFont typeface="Wingdings" pitchFamily="2" charset="2"/>
              <a:buChar char="Ø"/>
            </a:pPr>
            <a:r>
              <a:rPr lang="es-EC" sz="2800" dirty="0" smtClean="0"/>
              <a:t>Proyección de la población:</a:t>
            </a:r>
          </a:p>
          <a:p>
            <a:pPr>
              <a:buNone/>
            </a:pPr>
            <a:endParaRPr lang="es-EC" dirty="0" smtClean="0"/>
          </a:p>
          <a:p>
            <a:pPr>
              <a:buNone/>
            </a:pPr>
            <a:endParaRPr lang="es-EC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b="1" dirty="0" smtClean="0"/>
              <a:t>TAMAÑO DEL UNIVERSO</a:t>
            </a:r>
            <a:endParaRPr lang="es-EC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3933056"/>
            <a:ext cx="1872208" cy="792088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407707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140968"/>
            <a:ext cx="415096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070992"/>
          </a:xfrm>
        </p:spPr>
        <p:txBody>
          <a:bodyPr>
            <a:noAutofit/>
          </a:bodyPr>
          <a:lstStyle/>
          <a:p>
            <a:pPr algn="ctr"/>
            <a:r>
              <a:rPr lang="es-EC" sz="3600" dirty="0" smtClean="0"/>
              <a:t>ESTRUCTURA DEL FINANCIAMIENTO Y AMORTIZACIÓN DE LA DEUDA</a:t>
            </a:r>
            <a:endParaRPr lang="es-EC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1340768"/>
          <a:ext cx="4032448" cy="1121664"/>
        </p:xfrm>
        <a:graphic>
          <a:graphicData uri="http://schemas.openxmlformats.org/drawingml/2006/table">
            <a:tbl>
              <a:tblPr/>
              <a:tblGrid>
                <a:gridCol w="2087348"/>
                <a:gridCol w="844001"/>
                <a:gridCol w="1101099"/>
              </a:tblGrid>
              <a:tr h="19050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Estructura financiamiento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Capital Propio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40%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156.565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Capital Financiado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235.000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inversión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391.565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020272" y="1412776"/>
          <a:ext cx="1689100" cy="962025"/>
        </p:xfrm>
        <a:graphic>
          <a:graphicData uri="http://schemas.openxmlformats.org/drawingml/2006/table">
            <a:tbl>
              <a:tblPr/>
              <a:tblGrid>
                <a:gridCol w="979234"/>
                <a:gridCol w="70986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Valor préstamo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235.000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Tasa de interés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Plazo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Interés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Cuota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37428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8298" y="1772816"/>
            <a:ext cx="188595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03651" y="2819742"/>
          <a:ext cx="6624733" cy="3417570"/>
        </p:xfrm>
        <a:graphic>
          <a:graphicData uri="http://schemas.openxmlformats.org/drawingml/2006/table">
            <a:tbl>
              <a:tblPr/>
              <a:tblGrid>
                <a:gridCol w="598821"/>
                <a:gridCol w="2061243"/>
                <a:gridCol w="718936"/>
                <a:gridCol w="824146"/>
                <a:gridCol w="1554480"/>
                <a:gridCol w="867107"/>
              </a:tblGrid>
              <a:tr h="20002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AMORTIZACIÓN DE LA DEUDA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Años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Saldo de la deuda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Cuota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Interés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Amortización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Capital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5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235000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235000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37428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22325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15103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219897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219897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37428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20890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16537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203360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203360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37428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19319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18108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185252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185252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37428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17599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19829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165423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165423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37428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15715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21712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143711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143711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37428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13653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23775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119936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119936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37428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11394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26034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93902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93902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37428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8921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28507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65395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65395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37428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6213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31215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34180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34180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37428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3247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34180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C" sz="15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Punto de equilibrio</a:t>
            </a:r>
            <a:endParaRPr lang="es-EC" dirty="0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1628800"/>
            <a:ext cx="4104456" cy="666648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47664" y="2636912"/>
          <a:ext cx="6408714" cy="1682496"/>
        </p:xfrm>
        <a:graphic>
          <a:graphicData uri="http://schemas.openxmlformats.org/drawingml/2006/table">
            <a:tbl>
              <a:tblPr/>
              <a:tblGrid>
                <a:gridCol w="2159804"/>
                <a:gridCol w="850694"/>
                <a:gridCol w="849554"/>
                <a:gridCol w="849554"/>
                <a:gridCol w="849554"/>
                <a:gridCol w="849554"/>
              </a:tblGrid>
              <a:tr h="19050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PUNTO DE EQUILIBRIO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Años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Costo fijo total 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107356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107356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107356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107356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107356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costo variable total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22261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30712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33701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36993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36993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Ventas totales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208587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288524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311202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Punto de equilibrio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120182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120145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120394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120733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120733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47664" y="4581128"/>
          <a:ext cx="6408709" cy="1682496"/>
        </p:xfrm>
        <a:graphic>
          <a:graphicData uri="http://schemas.openxmlformats.org/drawingml/2006/table">
            <a:tbl>
              <a:tblPr/>
              <a:tblGrid>
                <a:gridCol w="2159803"/>
                <a:gridCol w="850694"/>
                <a:gridCol w="849553"/>
                <a:gridCol w="849553"/>
                <a:gridCol w="849553"/>
                <a:gridCol w="849553"/>
              </a:tblGrid>
              <a:tr h="19050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PUNTO DE EQUILIBRIO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Años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Costo fijo total 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107356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107356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107356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107356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107356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costo variable total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36993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36993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36993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36993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36993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Ventas totales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Punto de equilibrio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120733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120733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120733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120733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120733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723536"/>
          </a:xfrm>
        </p:spPr>
        <p:txBody>
          <a:bodyPr/>
          <a:lstStyle/>
          <a:p>
            <a:pPr algn="ctr">
              <a:buNone/>
            </a:pPr>
            <a:r>
              <a:rPr lang="es-EC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 de resultados del proyecto puro</a:t>
            </a:r>
          </a:p>
          <a:p>
            <a:endParaRPr lang="es-EC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EC" sz="3200" dirty="0" smtClean="0"/>
              <a:t>ESTADOS FINANCIEROS PRO FORMA</a:t>
            </a:r>
            <a:endParaRPr lang="es-EC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23520" y="1700808"/>
          <a:ext cx="8640967" cy="4680523"/>
        </p:xfrm>
        <a:graphic>
          <a:graphicData uri="http://schemas.openxmlformats.org/drawingml/2006/table">
            <a:tbl>
              <a:tblPr/>
              <a:tblGrid>
                <a:gridCol w="1748367"/>
                <a:gridCol w="689260"/>
                <a:gridCol w="689260"/>
                <a:gridCol w="689260"/>
                <a:gridCol w="689260"/>
                <a:gridCol w="689260"/>
                <a:gridCol w="689260"/>
                <a:gridCol w="689260"/>
                <a:gridCol w="689260"/>
                <a:gridCol w="689260"/>
                <a:gridCol w="689260"/>
              </a:tblGrid>
              <a:tr h="237820">
                <a:tc>
                  <a:txBody>
                    <a:bodyPr/>
                    <a:lstStyle/>
                    <a:p>
                      <a:endParaRPr lang="es-EC" sz="13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Años.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37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Concepto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80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Ingresos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208587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288524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311202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Costos fijos totales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-107356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-107356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-107356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-107356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-107356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-107356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-107356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-107356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-107356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-107356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45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Costos variables totales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-22261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-30712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-33701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-36993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-36993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-36993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-36993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-36993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-36993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-36993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Gastos administrativos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-37319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-37319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-37319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-37319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-37319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-37319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-37319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-37319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-37319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-37319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37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Depreciaciones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-9960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-9960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-9960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-9960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-9960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-9960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-9960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-9960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-9960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-9960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Amortizaciones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-2040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-2040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-2040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-2040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-2040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80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Utilidad bruta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29651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101136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120826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140211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140211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142251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142251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142251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142251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142251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15%trabajadores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-4448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-15170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-18124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-21032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-21032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-21338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-21338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-21338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-21338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-21338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75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Utilidad Neta antes de impuestos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25203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85966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102702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119180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119180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120914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120914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120914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120914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120914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5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22% de Impuesto a la renta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-5545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-18913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-22594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-26220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-26220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-26601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-26601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-26601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-26601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-26601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37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Utilidad Neta 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19658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67053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80108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92960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92960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94313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94313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94313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94313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94313</a:t>
                      </a:r>
                      <a:endParaRPr lang="es-EC" sz="13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44" marR="640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C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Flujo de fondos del proyecto puro</a:t>
            </a:r>
            <a:endParaRPr lang="es-EC" sz="3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3907" y="980728"/>
          <a:ext cx="8698573" cy="5489876"/>
        </p:xfrm>
        <a:graphic>
          <a:graphicData uri="http://schemas.openxmlformats.org/drawingml/2006/table">
            <a:tbl>
              <a:tblPr/>
              <a:tblGrid>
                <a:gridCol w="1619672"/>
                <a:gridCol w="640957"/>
                <a:gridCol w="640957"/>
                <a:gridCol w="640957"/>
                <a:gridCol w="640957"/>
                <a:gridCol w="640957"/>
                <a:gridCol w="640957"/>
                <a:gridCol w="640957"/>
                <a:gridCol w="640957"/>
                <a:gridCol w="640957"/>
                <a:gridCol w="640957"/>
                <a:gridCol w="669331"/>
              </a:tblGrid>
              <a:tr h="131097"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Años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31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Concepto</a:t>
                      </a:r>
                      <a:endParaRPr lang="es-EC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62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Ingresos</a:t>
                      </a:r>
                      <a:endParaRPr lang="es-EC" sz="12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208587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288524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311202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Costos fijos totales</a:t>
                      </a:r>
                      <a:endParaRPr lang="es-EC" sz="12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-107356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-107356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-107356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-107356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-107356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-107356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-107356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-107356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-107356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-107356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62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Costos variables totales</a:t>
                      </a:r>
                      <a:endParaRPr lang="es-EC" sz="12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-22261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-30712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-33701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-36993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-36993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-36993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-36993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-36993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-36993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-36993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Gastos administrativos</a:t>
                      </a:r>
                      <a:endParaRPr lang="es-EC" sz="12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-37319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-37319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-37319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-37319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-37319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-37319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-37319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-37319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-37319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-37319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Depreciaciones</a:t>
                      </a:r>
                      <a:endParaRPr lang="es-EC" sz="12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-9960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-9960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-9960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-9960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-9960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-9960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-9960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-9960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-9960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-9960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Amortizaciones</a:t>
                      </a:r>
                      <a:endParaRPr lang="es-EC" sz="12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-2040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-2040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-2040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-2040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-2040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62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Utilidad bruta</a:t>
                      </a:r>
                      <a:endParaRPr lang="es-EC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29651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101136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120826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140211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140211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142251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142251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142251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142251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142251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15%trabajadores</a:t>
                      </a:r>
                      <a:endParaRPr lang="es-EC" sz="12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-4448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-15170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-18124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-21032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-21032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-21338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-21338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-21338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-21338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-21338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62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Utilidad Neta antes de impuestos</a:t>
                      </a:r>
                      <a:endParaRPr lang="es-EC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25203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85966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102702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119180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119180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120914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120914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120914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120914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120914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22% de Impuesto a la renta</a:t>
                      </a:r>
                      <a:endParaRPr lang="es-EC" sz="12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-5545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-18913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-22594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-26220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-26220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-26601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-26601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-26601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-26601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-26601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Utilidad Neta </a:t>
                      </a:r>
                      <a:endParaRPr lang="es-EC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19658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67053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80108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94313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94313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94313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94313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94313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Depreciaciones</a:t>
                      </a:r>
                      <a:endParaRPr lang="es-EC" sz="12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9960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Amortizaciones</a:t>
                      </a:r>
                      <a:endParaRPr lang="es-EC" sz="12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2040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2040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2040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2040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2040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Inversión inicial</a:t>
                      </a:r>
                      <a:endParaRPr lang="es-EC" sz="12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-391565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Reinversiones</a:t>
                      </a:r>
                      <a:endParaRPr lang="es-EC" sz="12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-5306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-30000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-5306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-5306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-70577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Recuperación de capital de trabajo</a:t>
                      </a:r>
                      <a:endParaRPr lang="es-EC" sz="12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27442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Venta de activos</a:t>
                      </a:r>
                      <a:endParaRPr lang="es-EC" sz="12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531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6000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531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531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Valor de desecho</a:t>
                      </a:r>
                      <a:endParaRPr lang="es-EC" sz="1200" b="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3184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62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FNF</a:t>
                      </a:r>
                      <a:endParaRPr lang="es-EC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-391565</a:t>
                      </a:r>
                      <a:endParaRPr lang="es-EC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31658</a:t>
                      </a:r>
                      <a:endParaRPr lang="es-EC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79053</a:t>
                      </a:r>
                      <a:endParaRPr lang="es-EC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87332</a:t>
                      </a:r>
                      <a:endParaRPr lang="es-EC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104960</a:t>
                      </a:r>
                      <a:endParaRPr lang="es-EC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104960</a:t>
                      </a:r>
                      <a:endParaRPr lang="es-EC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99497</a:t>
                      </a:r>
                      <a:endParaRPr lang="es-EC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104272</a:t>
                      </a:r>
                      <a:endParaRPr lang="es-EC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104272</a:t>
                      </a:r>
                      <a:endParaRPr lang="es-EC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99497</a:t>
                      </a:r>
                      <a:endParaRPr lang="es-EC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134898</a:t>
                      </a:r>
                      <a:endParaRPr lang="es-EC" sz="12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35" marR="466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s-EC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Flujo de caja del inversionista</a:t>
            </a:r>
            <a:endParaRPr lang="es-EC" sz="3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836712"/>
          <a:ext cx="9143995" cy="5805270"/>
        </p:xfrm>
        <a:graphic>
          <a:graphicData uri="http://schemas.openxmlformats.org/drawingml/2006/table">
            <a:tbl>
              <a:tblPr/>
              <a:tblGrid>
                <a:gridCol w="1894698"/>
                <a:gridCol w="659027"/>
                <a:gridCol w="659027"/>
                <a:gridCol w="659027"/>
                <a:gridCol w="659027"/>
                <a:gridCol w="659027"/>
                <a:gridCol w="659027"/>
                <a:gridCol w="659027"/>
                <a:gridCol w="659027"/>
                <a:gridCol w="659027"/>
                <a:gridCol w="659027"/>
                <a:gridCol w="659027"/>
              </a:tblGrid>
              <a:tr h="224076"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Años</a:t>
                      </a:r>
                      <a:endParaRPr lang="es-EC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Concepto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Ingresos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208587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288524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311202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333880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333880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333880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333880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333880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333880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333880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Costos fijos totales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-107356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-107356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-107356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-107356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-107356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-107356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-107356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-107356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-107356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-107356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Costos variables totales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-22261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-30712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-33701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-36993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-36993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-36993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-36993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-36993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-36993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-36993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Gastos administrativos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-37319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-37319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-37319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-37319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-37319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-37319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-37319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-37319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-37319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-37319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Pago de interés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-22325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-20890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-19319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-17599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-15715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-13653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-11394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-8921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-6213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-3247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Depreciaciones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-9960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-9960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-9960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-9960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-9960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-9960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-9960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-9960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-9960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-9960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Amortizaciones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-2040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-2040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-2040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-2040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-2040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Utilidad bruta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7326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80246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101507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122612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124496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128599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130857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133331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136039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139004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15%trabajadores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-1099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-12037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-15226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-18392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-18674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-19290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-19629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-20000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-20406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-20851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Utilidad Neta antes de impuestos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6227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68209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86281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104220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105822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109309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111229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113331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115633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118154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22% de Impuesto a la renta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-1370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-15006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-18982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-22929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-23281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-24048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-24470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-24933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-25439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-25994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Utilidad Neta 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4857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53203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67299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81292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82541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85261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86758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88398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90194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92160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Depreciaciones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9960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9960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9960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9960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9960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9960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9960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9960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9960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9960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Amortizaciones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2040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2040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2040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2040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2040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Inversión inicial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-391565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Préstamo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235.000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Pago de Capital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-15103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-16537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-18108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-19829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-21712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-23775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-26034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-28507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-31215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-34180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Reinversiones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-5306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-30000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-5306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-5306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-70577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4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Recuperación de capital de trabajo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27442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Venta de activos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531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6000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531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531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Valor de desecho</a:t>
                      </a: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3184</a:t>
                      </a:r>
                      <a:endParaRPr lang="es-EC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FNF</a:t>
                      </a:r>
                      <a:endParaRPr lang="es-EC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-156565</a:t>
                      </a:r>
                      <a:endParaRPr lang="es-EC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1754</a:t>
                      </a:r>
                      <a:endParaRPr lang="es-EC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48666</a:t>
                      </a:r>
                      <a:endParaRPr lang="es-EC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56415</a:t>
                      </a:r>
                      <a:endParaRPr lang="es-EC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73463</a:t>
                      </a:r>
                      <a:endParaRPr lang="es-EC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48828</a:t>
                      </a:r>
                      <a:endParaRPr lang="es-EC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66670</a:t>
                      </a:r>
                      <a:endParaRPr lang="es-EC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70685</a:t>
                      </a:r>
                      <a:endParaRPr lang="es-EC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69851</a:t>
                      </a:r>
                      <a:endParaRPr lang="es-EC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64163</a:t>
                      </a:r>
                      <a:endParaRPr lang="es-EC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71575" algn="l"/>
                        </a:tabLst>
                      </a:pPr>
                      <a:r>
                        <a:rPr lang="es-EC" sz="12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98565</a:t>
                      </a:r>
                      <a:endParaRPr lang="es-EC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95" marR="240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604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C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Tasa de descuento para el proyecto puro</a:t>
            </a:r>
            <a:r>
              <a:rPr lang="es-EC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endParaRPr lang="es-EC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es-EC" sz="4000" b="1" dirty="0" smtClean="0"/>
              <a:t>EVALUACIÓN </a:t>
            </a:r>
            <a:r>
              <a:rPr lang="es-EC" sz="4000" b="1" dirty="0" smtClean="0"/>
              <a:t>FINANCIERA</a:t>
            </a:r>
            <a:endParaRPr lang="es-EC" sz="4000" dirty="0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1870348"/>
            <a:ext cx="1752600" cy="478532"/>
          </a:xfrm>
          <a:prstGeom prst="rect">
            <a:avLst/>
          </a:prstGeom>
          <a:noFill/>
        </p:spPr>
      </p:pic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2276872"/>
            <a:ext cx="342900" cy="342900"/>
          </a:xfrm>
          <a:prstGeom prst="rect">
            <a:avLst/>
          </a:prstGeom>
          <a:noFill/>
        </p:spPr>
      </p:pic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2564904"/>
            <a:ext cx="342900" cy="190500"/>
          </a:xfrm>
          <a:prstGeom prst="rect">
            <a:avLst/>
          </a:prstGeom>
          <a:noFill/>
        </p:spPr>
      </p:pic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827584" y="2204864"/>
            <a:ext cx="13265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Tasa de inflación</a:t>
            </a:r>
            <a:endParaRPr kumimoji="0" lang="es-EC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827584" y="2492896"/>
            <a:ext cx="13099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Prima por riesgo</a:t>
            </a:r>
            <a:endParaRPr kumimoji="0" lang="es-EC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pic>
        <p:nvPicPr>
          <p:cNvPr id="51208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62808" y="1844824"/>
            <a:ext cx="5181600" cy="360040"/>
          </a:xfrm>
          <a:prstGeom prst="rect">
            <a:avLst/>
          </a:prstGeom>
          <a:noFill/>
        </p:spPr>
      </p:pic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pic>
        <p:nvPicPr>
          <p:cNvPr id="51210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2348880"/>
            <a:ext cx="1619250" cy="360040"/>
          </a:xfrm>
          <a:prstGeom prst="rect">
            <a:avLst/>
          </a:prstGeom>
          <a:noFill/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539552" y="2996952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C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Tasa de descuento del</a:t>
            </a:r>
            <a:r>
              <a:rPr kumimoji="0" lang="es-EC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inversionista</a:t>
            </a:r>
            <a:endParaRPr kumimoji="0" lang="es-EC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755576" y="3583469"/>
            <a:ext cx="777686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Se consideró la tasa promedio ponderado de capital, la cual se la determina con la siguiente fórmula: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2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286256"/>
            <a:ext cx="4613910" cy="504056"/>
          </a:xfrm>
          <a:prstGeom prst="rect">
            <a:avLst/>
          </a:prstGeom>
          <a:noFill/>
        </p:spPr>
      </p:pic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91440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5324188" y="4643446"/>
            <a:ext cx="367696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Donde:</a:t>
            </a:r>
            <a:endParaRPr kumimoji="0" lang="es-EC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p1 = Proporción de recursos propios</a:t>
            </a:r>
            <a:endParaRPr kumimoji="0" lang="es-EC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p2 = Proporción de la deuda</a:t>
            </a:r>
            <a:endParaRPr kumimoji="0" lang="es-EC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r1 = Costo de oportunidad del inversionista (12%)</a:t>
            </a:r>
            <a:endParaRPr kumimoji="0" lang="es-EC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r2 = Tasa de interés que cobra el Banco (9,5%)</a:t>
            </a:r>
            <a:endParaRPr kumimoji="0" lang="es-EC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= Tasa impositiva (3,37%)</a:t>
            </a:r>
            <a:endParaRPr kumimoji="0" lang="es-EC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pic>
        <p:nvPicPr>
          <p:cNvPr id="11266" name="Picture 2" descr="https://encrypted-tbn1.gstatic.com/images?q=tbn:ANd9GcSH3XG_kkeJvTA4ulmyL2kLihQBrYlHMcHy3CYRShCIAeMKghQeyOOay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5720" y="5429264"/>
            <a:ext cx="1152128" cy="1249951"/>
          </a:xfrm>
          <a:prstGeom prst="rect">
            <a:avLst/>
          </a:prstGeom>
          <a:noFill/>
        </p:spPr>
      </p:pic>
      <p:pic>
        <p:nvPicPr>
          <p:cNvPr id="51216" name="Picture 1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996646"/>
            <a:ext cx="3093071" cy="504056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51205" grpId="0"/>
      <p:bldP spid="51206" grpId="0"/>
      <p:bldP spid="15" grpId="0"/>
      <p:bldP spid="51213" grpId="0"/>
      <p:bldP spid="5121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5020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C" dirty="0" smtClean="0"/>
              <a:t>CRITERIOS DE </a:t>
            </a:r>
            <a:r>
              <a:rPr lang="es-EC" dirty="0" smtClean="0"/>
              <a:t>EVALUACIÓN</a:t>
            </a:r>
            <a:endParaRPr lang="es-EC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1124744"/>
            <a:ext cx="2089644" cy="72008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300192" y="476672"/>
            <a:ext cx="2520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400" dirty="0" smtClean="0"/>
              <a:t>Donde:</a:t>
            </a:r>
          </a:p>
          <a:p>
            <a:pPr algn="just"/>
            <a:r>
              <a:rPr lang="es-EC" sz="1400" dirty="0" smtClean="0"/>
              <a:t>BNt = Beneficio neto del flujo en    el periodo t</a:t>
            </a:r>
          </a:p>
          <a:p>
            <a:pPr algn="just"/>
            <a:r>
              <a:rPr lang="es-EC" sz="1400" dirty="0" smtClean="0"/>
              <a:t>i =  Tasa de descuento</a:t>
            </a:r>
          </a:p>
          <a:p>
            <a:pPr algn="just"/>
            <a:r>
              <a:rPr lang="es-EC" sz="1400" dirty="0" smtClean="0"/>
              <a:t>I0 = Inversión inicial</a:t>
            </a:r>
          </a:p>
          <a:p>
            <a:pPr algn="just"/>
            <a:endParaRPr lang="es-EC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67744" y="116632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 Actual Neto (VAN)</a:t>
            </a:r>
            <a:endParaRPr lang="es-EC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7544" y="1988841"/>
          <a:ext cx="4104456" cy="4536502"/>
        </p:xfrm>
        <a:graphic>
          <a:graphicData uri="http://schemas.openxmlformats.org/drawingml/2006/table">
            <a:tbl>
              <a:tblPr/>
              <a:tblGrid>
                <a:gridCol w="589821"/>
                <a:gridCol w="706323"/>
                <a:gridCol w="576064"/>
                <a:gridCol w="864096"/>
                <a:gridCol w="720080"/>
                <a:gridCol w="648072"/>
              </a:tblGrid>
              <a:tr h="200848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VAN </a:t>
                      </a:r>
                      <a:r>
                        <a:rPr lang="es-ES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DEL</a:t>
                      </a:r>
                      <a:r>
                        <a:rPr lang="es-ES" sz="11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PROYECTO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629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Periodos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inversión inicial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FNF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tasa de </a:t>
                      </a:r>
                      <a:r>
                        <a:rPr lang="es-ES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descuento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valor presente de FNF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Van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18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391.565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107147</a:t>
                      </a:r>
                      <a:endParaRPr lang="es-EC" sz="1100" b="1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31658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28266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18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79053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63021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87332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62161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18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104960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66704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104960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59557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18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99497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50408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104272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47168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18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104272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42114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99497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35880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18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80218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43434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0848"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498712</a:t>
                      </a:r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788023" y="1988840"/>
          <a:ext cx="4104457" cy="4560765"/>
        </p:xfrm>
        <a:graphic>
          <a:graphicData uri="http://schemas.openxmlformats.org/drawingml/2006/table">
            <a:tbl>
              <a:tblPr/>
              <a:tblGrid>
                <a:gridCol w="504057"/>
                <a:gridCol w="720080"/>
                <a:gridCol w="576064"/>
                <a:gridCol w="864096"/>
                <a:gridCol w="720080"/>
                <a:gridCol w="720080"/>
              </a:tblGrid>
              <a:tr h="156308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VAN PROYECTO INVERSIONISTA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692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Periodos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inversión inicial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FNF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tasa de </a:t>
                      </a:r>
                      <a:r>
                        <a:rPr lang="es-ES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descuento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valor presente de FNF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Van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156.565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207592</a:t>
                      </a:r>
                      <a:endParaRPr lang="es-EC" sz="1100" b="1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1754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0,085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1617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48666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0,085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41339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56415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0,085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44168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73463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0,085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53009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48828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0,085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32473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66670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0,085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40865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70685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0,085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39932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6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69851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0,085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36369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64163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0,085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30791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43885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0,085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43594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308"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364156</a:t>
                      </a:r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1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0970" marR="5097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s-EC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Tasa Interna de Retorno (TIR)</a:t>
            </a:r>
            <a:endParaRPr lang="es-EC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pic>
        <p:nvPicPr>
          <p:cNvPr id="552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5572140"/>
            <a:ext cx="2071289" cy="818882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536" y="1736594"/>
          <a:ext cx="4176464" cy="3642314"/>
        </p:xfrm>
        <a:graphic>
          <a:graphicData uri="http://schemas.openxmlformats.org/drawingml/2006/table">
            <a:tbl>
              <a:tblPr/>
              <a:tblGrid>
                <a:gridCol w="1088228"/>
                <a:gridCol w="1476881"/>
                <a:gridCol w="771865"/>
                <a:gridCol w="839490"/>
              </a:tblGrid>
              <a:tr h="588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PERIODOS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INVERSION INICIAL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FNF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TIR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-391565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17%</a:t>
                      </a:r>
                      <a:endParaRPr lang="es-EC" sz="1400" b="1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80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31658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79053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80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87332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104960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80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104960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99497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80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104272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104272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80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99497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134898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rgbClr val="365F9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827584" y="1319388"/>
            <a:ext cx="33843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  <a:r>
              <a:rPr kumimoji="0" lang="es-EC" sz="16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abla </a:t>
            </a:r>
            <a:r>
              <a:rPr kumimoji="0" lang="es-EC" sz="1600" b="1" i="0" u="none" strike="noStrike" cap="none" normalizeH="0" baseline="0" dirty="0" smtClean="0" bmk="_Toc38104349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85 TIR del proyecto puro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716016" y="1730516"/>
          <a:ext cx="4176463" cy="3645408"/>
        </p:xfrm>
        <a:graphic>
          <a:graphicData uri="http://schemas.openxmlformats.org/drawingml/2006/table">
            <a:tbl>
              <a:tblPr/>
              <a:tblGrid>
                <a:gridCol w="1094953"/>
                <a:gridCol w="1486007"/>
                <a:gridCol w="750825"/>
                <a:gridCol w="844678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PERIODOS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INVERSION INICIAL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FNF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TIR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-156565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1754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48666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56415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73463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48828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66670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70685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69851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64163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98565</a:t>
                      </a:r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6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932040" y="1283094"/>
            <a:ext cx="37079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  <a:r>
              <a:rPr kumimoji="0" lang="es-EC" sz="16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abla </a:t>
            </a:r>
            <a:r>
              <a:rPr kumimoji="0" lang="es-EC" sz="1600" b="1" i="0" u="none" strike="noStrike" cap="none" normalizeH="0" baseline="0" dirty="0" smtClean="0" bmk="_Toc381043492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86 TIR del inversionista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5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5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5299" grpId="0"/>
      <p:bldP spid="5530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Periodo de recuperación de la inversión</a:t>
            </a:r>
            <a:endParaRPr lang="es-EC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3" y="1700808"/>
          <a:ext cx="4429154" cy="3154680"/>
        </p:xfrm>
        <a:graphic>
          <a:graphicData uri="http://schemas.openxmlformats.org/drawingml/2006/table">
            <a:tbl>
              <a:tblPr/>
              <a:tblGrid>
                <a:gridCol w="857255"/>
                <a:gridCol w="785818"/>
                <a:gridCol w="1143008"/>
                <a:gridCol w="1643073"/>
              </a:tblGrid>
              <a:tr h="19050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PERIODO DE 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RECUPERACIÓN 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 LA 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INVERSIÓN 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DEL 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PROYECTO PURO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Periodos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inversión inicial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valor presente de FNF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FLUJO DE FONDOS ACUMULADOS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391565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28266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28266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63021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91287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62161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153448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66704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220152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59557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279709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50408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330117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47168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377285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42114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419399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35880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455278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43434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498712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5301208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 La inversión se recupera en siete años cuatro meses.</a:t>
            </a:r>
            <a:endParaRPr lang="es-EC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5302949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 La inversión se recupera en cuatro años cinco mese.</a:t>
            </a:r>
            <a:endParaRPr lang="es-EC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751511" y="1700808"/>
          <a:ext cx="4140969" cy="3364992"/>
        </p:xfrm>
        <a:graphic>
          <a:graphicData uri="http://schemas.openxmlformats.org/drawingml/2006/table">
            <a:tbl>
              <a:tblPr/>
              <a:tblGrid>
                <a:gridCol w="892059"/>
                <a:gridCol w="928694"/>
                <a:gridCol w="1000132"/>
                <a:gridCol w="1320084"/>
              </a:tblGrid>
              <a:tr h="23876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PERIODO DE </a:t>
                      </a:r>
                      <a:r>
                        <a:rPr lang="es-EC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RECUPERACIÓN </a:t>
                      </a: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 LA </a:t>
                      </a:r>
                      <a:r>
                        <a:rPr lang="es-EC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INVERSIÓN </a:t>
                      </a: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DEL INVERSIONISTA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s-EC" sz="1200" b="1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EC" sz="12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Periodo</a:t>
                      </a:r>
                      <a:r>
                        <a:rPr lang="es-EC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Inversión inicial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valor presente de FNF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FLUJO DE FONDOS ACUMULADOS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156565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1616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1617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41339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42956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44168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87124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53009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140133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32473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172606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40865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213471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39932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253403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36369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289772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30791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320563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43594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364156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C" sz="2800" dirty="0" smtClean="0"/>
              <a:t>Proyección población 2013 = 127.072 adultos mayores</a:t>
            </a:r>
          </a:p>
          <a:p>
            <a:pPr algn="just"/>
            <a:endParaRPr lang="es-EC" sz="2800" dirty="0" smtClean="0"/>
          </a:p>
          <a:p>
            <a:pPr algn="ctr">
              <a:buNone/>
            </a:pPr>
            <a:r>
              <a:rPr lang="es-EC" sz="2800" dirty="0" smtClean="0"/>
              <a:t>      Quintiles 4 y 5 =13,10%.</a:t>
            </a:r>
          </a:p>
          <a:p>
            <a:pPr algn="just">
              <a:buNone/>
            </a:pPr>
            <a:endParaRPr lang="es-EC" sz="2800" dirty="0" smtClean="0"/>
          </a:p>
          <a:p>
            <a:pPr algn="just"/>
            <a:endParaRPr lang="es-EC" sz="2800" dirty="0" smtClean="0"/>
          </a:p>
          <a:p>
            <a:pPr algn="ctr">
              <a:buNone/>
            </a:pPr>
            <a:r>
              <a:rPr lang="es-EC" sz="2800" dirty="0" smtClean="0"/>
              <a:t>Universo = 16.647 adultos mayores</a:t>
            </a:r>
          </a:p>
          <a:p>
            <a:endParaRPr lang="es-EC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es-EC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Relación costo beneficio.</a:t>
            </a:r>
            <a:endParaRPr lang="es-EC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773916"/>
          <a:ext cx="4391347" cy="3154680"/>
        </p:xfrm>
        <a:graphic>
          <a:graphicData uri="http://schemas.openxmlformats.org/drawingml/2006/table">
            <a:tbl>
              <a:tblPr/>
              <a:tblGrid>
                <a:gridCol w="753263"/>
                <a:gridCol w="673314"/>
                <a:gridCol w="746392"/>
                <a:gridCol w="725780"/>
                <a:gridCol w="746392"/>
                <a:gridCol w="746206"/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PERIODOS</a:t>
                      </a:r>
                      <a:endParaRPr lang="es-EC" sz="9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EGRESOS</a:t>
                      </a:r>
                      <a:endParaRPr lang="es-EC" sz="9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EGRESOS VALOR PRESENTE</a:t>
                      </a:r>
                      <a:endParaRPr lang="es-EC" sz="9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INGRESOS</a:t>
                      </a:r>
                      <a:endParaRPr lang="es-EC" sz="9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INGRESOS VALOR PRESENTE</a:t>
                      </a:r>
                      <a:endParaRPr lang="es-EC" sz="9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RELACIÓN BENEFICIO COSTO</a:t>
                      </a:r>
                      <a:endParaRPr lang="es-EC" sz="9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391565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1,12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176929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157972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208587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186238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209471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166989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288524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230010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224401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159724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311733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221885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228920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145483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212187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258920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146918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339880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192857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234914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119015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334411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169423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14895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6738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151030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229608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92735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134849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234914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84712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334411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120592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229608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73928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364506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117361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1545777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1736431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323528" y="1181363"/>
            <a:ext cx="4392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  <a:r>
              <a:rPr kumimoji="0" lang="es-EC" sz="1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abla </a:t>
            </a:r>
            <a:r>
              <a:rPr kumimoji="0" lang="es-EC" sz="1400" b="1" i="0" u="none" strike="noStrike" cap="none" normalizeH="0" baseline="0" dirty="0" smtClean="0" bmk="_Toc381043495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89 Relación Costo Beneficio del proyecto puro</a:t>
            </a:r>
            <a:endParaRPr kumimoji="0" lang="es-EC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5232102"/>
            <a:ext cx="4032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600" dirty="0" smtClean="0"/>
              <a:t>El proyecto se acepta puesto que por cada dólar invertido se obtendría 0,12 centavos de ganancia.</a:t>
            </a:r>
          </a:p>
          <a:p>
            <a:pPr algn="just"/>
            <a:endParaRPr lang="es-EC" sz="1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14877" y="1757427"/>
          <a:ext cx="4357114" cy="3154680"/>
        </p:xfrm>
        <a:graphic>
          <a:graphicData uri="http://schemas.openxmlformats.org/drawingml/2006/table">
            <a:tbl>
              <a:tblPr/>
              <a:tblGrid>
                <a:gridCol w="742178"/>
                <a:gridCol w="662659"/>
                <a:gridCol w="725744"/>
                <a:gridCol w="735816"/>
                <a:gridCol w="735816"/>
                <a:gridCol w="754901"/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PERIODOS</a:t>
                      </a:r>
                      <a:endParaRPr lang="es-EC" sz="9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EGRESOS</a:t>
                      </a:r>
                      <a:endParaRPr lang="es-EC" sz="9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EGRESOS VALOR PRESENTE</a:t>
                      </a:r>
                      <a:endParaRPr lang="es-EC" sz="9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INGRESOS</a:t>
                      </a:r>
                      <a:endParaRPr lang="es-EC" sz="9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INGRESOS VALOR PRESENTE</a:t>
                      </a:r>
                      <a:endParaRPr lang="es-EC" sz="9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RELACIÓN BENEFICIO COSTO</a:t>
                      </a:r>
                      <a:endParaRPr lang="es-EC" sz="9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391565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235000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1,11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204364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188354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208587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192246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239858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203749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288524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245088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237209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185713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311733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244058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260417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187910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240919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291052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193563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339880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226036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267740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164110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334411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204975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263195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148686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188618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264029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137472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333880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173841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270248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129686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334411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160477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265941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 pitchFamily="18" charset="0"/>
                        </a:rPr>
                        <a:t>117622</a:t>
                      </a:r>
                      <a:endParaRPr lang="es-EC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 pitchFamily="18" charset="0"/>
                        </a:rPr>
                        <a:t>364506</a:t>
                      </a:r>
                      <a:endParaRPr lang="es-EC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161216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2079644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2272474</a:t>
                      </a:r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4932040" y="1124744"/>
            <a:ext cx="42119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  <a:r>
              <a:rPr kumimoji="0" lang="es-EC" sz="1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abla </a:t>
            </a:r>
            <a:r>
              <a:rPr kumimoji="0" lang="es-EC" sz="1400" b="1" i="0" u="none" strike="noStrike" cap="none" normalizeH="0" baseline="0" dirty="0" smtClean="0" bmk="_Toc381043496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90 Relación Costo Beneficio del inversionista</a:t>
            </a:r>
            <a:endParaRPr kumimoji="0" lang="es-EC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5229201"/>
            <a:ext cx="4032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600" dirty="0" smtClean="0"/>
              <a:t>El proyecto se acepta puesto que por cada dólar invertido se obtendría 0,11 centavos de ganancia.</a:t>
            </a:r>
          </a:p>
          <a:p>
            <a:pPr algn="just"/>
            <a:endParaRPr lang="es-EC" sz="1600" dirty="0" smtClean="0"/>
          </a:p>
          <a:p>
            <a:pPr algn="just"/>
            <a:endParaRPr lang="es-EC" sz="16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6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6321" grpId="0"/>
      <p:bldP spid="6" grpId="0"/>
      <p:bldP spid="56323" grpId="0"/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368"/>
            <a:ext cx="8229600" cy="666328"/>
          </a:xfrm>
        </p:spPr>
        <p:txBody>
          <a:bodyPr>
            <a:normAutofit/>
          </a:bodyPr>
          <a:lstStyle/>
          <a:p>
            <a:pPr algn="ctr"/>
            <a:r>
              <a:rPr lang="es-EC" sz="3200" b="1" dirty="0" smtClean="0"/>
              <a:t>Análisis de sensibilidad</a:t>
            </a:r>
            <a:endParaRPr lang="es-EC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2" y="764704"/>
          <a:ext cx="8640958" cy="2555954"/>
        </p:xfrm>
        <a:graphic>
          <a:graphicData uri="http://schemas.openxmlformats.org/drawingml/2006/table">
            <a:tbl>
              <a:tblPr/>
              <a:tblGrid>
                <a:gridCol w="2296899"/>
                <a:gridCol w="1287171"/>
                <a:gridCol w="1278919"/>
                <a:gridCol w="1278919"/>
                <a:gridCol w="1278919"/>
                <a:gridCol w="1220131"/>
              </a:tblGrid>
              <a:tr h="183428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ANÁLISIS 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 SENSIBILIDAD DEL PROYECTO  PURO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550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CONCEPTO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es-ES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VARIACIÓN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VAN SIN </a:t>
                      </a:r>
                      <a:r>
                        <a:rPr lang="es-ES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VARIACIÓN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VAN CON </a:t>
                      </a:r>
                      <a:r>
                        <a:rPr lang="es-ES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VARIACIÓN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TIR SIN </a:t>
                      </a:r>
                      <a:r>
                        <a:rPr lang="es-ES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VARIACIÓN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TIR CON </a:t>
                      </a:r>
                      <a:r>
                        <a:rPr lang="es-ES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VARIACIÓN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6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DISMINUCION DE PRECIOS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107147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2071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17%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12%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AUMENTO DE COSTOS FIJOS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107147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65734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17%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15%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550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AUMENTO DE GASTOS ADMINISTRATIVOS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107147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92751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17%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17%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AUMENTO EN EL COSTO VARIABLE UNITARIO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107147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94401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17%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17%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9514" y="3573016"/>
          <a:ext cx="8712964" cy="2718960"/>
        </p:xfrm>
        <a:graphic>
          <a:graphicData uri="http://schemas.openxmlformats.org/drawingml/2006/table">
            <a:tbl>
              <a:tblPr/>
              <a:tblGrid>
                <a:gridCol w="2072769"/>
                <a:gridCol w="1328039"/>
                <a:gridCol w="1328039"/>
                <a:gridCol w="1328039"/>
                <a:gridCol w="1328039"/>
                <a:gridCol w="1328039"/>
              </a:tblGrid>
              <a:tr h="18573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ANÁLISIS </a:t>
                      </a: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DE SENSIBILIDAD DEL INVERSIONISTA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511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CONCEPTO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es-ES" sz="1400" b="1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VARIACIÓN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VAN SIN </a:t>
                      </a:r>
                      <a:r>
                        <a:rPr lang="es-ES" sz="1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VARIACIÓN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VAN CON </a:t>
                      </a:r>
                      <a:r>
                        <a:rPr lang="es-ES" sz="1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VARIACIÓN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TIR SIN </a:t>
                      </a:r>
                      <a:r>
                        <a:rPr lang="es-ES" sz="1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VARIACIÓN 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TIR CON </a:t>
                      </a:r>
                      <a:r>
                        <a:rPr lang="es-ES" sz="14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VARIACIÓN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71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DISMINUCION DE PRECIOS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207592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80807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27%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16%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AUMENTO DE COSTOS FIJOS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207592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158847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27%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23%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557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AUMENTO DE GASTOS ADMINISTRATIVOS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207592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191015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27%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26%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7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AUMENTO EN EL COSTO VARIABLE UNITARIO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207592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192720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27%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Times New Roman"/>
                        </a:rPr>
                        <a:t>26%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dirty="0" smtClean="0"/>
              <a:t>CONCLUSIONES</a:t>
            </a:r>
            <a:endParaRPr lang="es-EC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34076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s-EC" dirty="0" smtClean="0"/>
              <a:t>De acuerdo a la investigación de mercado realizada, existe un mercado potencial insatisfecho, frente a la escaza oferta de establecimientos que se preocupan por el cuidado del adulto mayor, por lo tanto el proyecto es viable y ejecutable.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568" y="2588711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s-EC" dirty="0" smtClean="0"/>
              <a:t>Mediante el estudio técnico se determinó que la adquisición de insumos, materia prima, tecnología y recurso humano no es un impedimento para la puesta en marcha de la empresa, facilitando el ofrecer un servicio de calidad a los clientes.</a:t>
            </a:r>
            <a:endParaRPr lang="es-EC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3934430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s-EC" dirty="0" smtClean="0"/>
              <a:t>La Hostería funcionará como sociedad anónima, cumpliendo con todos las responsabilidades legales y jurídicos exigidos para su funcionamiento del mercado turístico.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576" y="4941168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s-EC" dirty="0" smtClean="0"/>
              <a:t>En cuanto a los resultados de los indicadores financieros, VAN mayor que cero y  TIR mayor a la tasa de descuento , se evidenció que el proyecto también es viable desde el punto de vista financiero y de los inversionistas.</a:t>
            </a:r>
          </a:p>
          <a:p>
            <a:endParaRPr lang="es-EC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ctr"/>
            <a:r>
              <a:rPr lang="es-EC" dirty="0" smtClean="0"/>
              <a:t>RECOMENDACIONES</a:t>
            </a:r>
            <a:endParaRPr lang="es-EC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700808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s-EC" dirty="0" smtClean="0"/>
              <a:t>Invertir en el proyecto, puesto que al realizar los análisis de los estudios de mercado, técnico, organizacional y financiero se determina que el proyecto es viable.</a:t>
            </a:r>
            <a:endParaRPr lang="es-EC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2780928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s-EC" dirty="0" smtClean="0"/>
              <a:t>Realizar campañas publicitarias intensivas para informar el tipo de servicio que se ofrece y las ventajas frente a la competencia, contrarrestando las barreras de ingreso al mercado.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3933056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s-EC" dirty="0" smtClean="0"/>
              <a:t>Contratar al personal idóneo para brindar un servicio de calidad, dar la debida capacitación antes de la puesta en marcha de las operaciones de la Hostería.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9592" y="4941168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s-EC" dirty="0" smtClean="0"/>
              <a:t>Adoptar una estrategia de diferenciación, frente a la competencia, brindando un servicio de calidad en mejora continua para poder captar el mercado creciente que presenta el servicio.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3567" y="1700808"/>
          <a:ext cx="4896545" cy="4032447"/>
        </p:xfrm>
        <a:graphic>
          <a:graphicData uri="http://schemas.openxmlformats.org/drawingml/2006/table">
            <a:tbl>
              <a:tblPr/>
              <a:tblGrid>
                <a:gridCol w="3240360"/>
                <a:gridCol w="720080"/>
                <a:gridCol w="936105"/>
              </a:tblGrid>
              <a:tr h="336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PREGUNTAS</a:t>
                      </a:r>
                      <a:endParaRPr lang="es-EC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SI</a:t>
                      </a:r>
                      <a:endParaRPr lang="es-EC" sz="1600" u="sng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b="1" u="sng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es-EC" sz="1600" u="sng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0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¿Le gustaría hacer turismo en las playas de Manabí?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5401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¿Le gustaría que exista una hostería exclusiva que destine todo el esfuerzo de sus servicios a la satisfacción de adultos mayores?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01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¿Cuánto estaría dispuesto a pagar por un servicio de hospedaje, alimentación y realización de actividades recreativas por día?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DETERMINACIÓN DE P Y Q</a:t>
            </a:r>
            <a:endParaRPr lang="es-EC" dirty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1988840"/>
            <a:ext cx="2762153" cy="576064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2924944"/>
            <a:ext cx="2448272" cy="672413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3" y="3789040"/>
            <a:ext cx="1368152" cy="449244"/>
          </a:xfrm>
          <a:prstGeom prst="rect">
            <a:avLst/>
          </a:prstGeom>
          <a:noFill/>
        </p:spPr>
      </p:pic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4509120"/>
            <a:ext cx="2448273" cy="628668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b="1" dirty="0" smtClean="0"/>
              <a:t>TAMAÑO DE LA MUESTRA</a:t>
            </a:r>
            <a:endParaRPr lang="es-EC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1700808"/>
            <a:ext cx="2664296" cy="646368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2996952"/>
            <a:ext cx="5459213" cy="720080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 dirty="0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4365104"/>
            <a:ext cx="2448272" cy="504056"/>
          </a:xfrm>
          <a:prstGeom prst="rect">
            <a:avLst/>
          </a:prstGeom>
          <a:noFill/>
        </p:spPr>
      </p:pic>
      <p:pic>
        <p:nvPicPr>
          <p:cNvPr id="9" name="Picture 2" descr="https://encrypted-tbn1.gstatic.com/images?q=tbn:ANd9GcQlmAy2RsnlFGlKl8nROsUJpNMK4QHhCOoT6AAYNqhOCPUh6cyzKcbDpXLlD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4797152"/>
            <a:ext cx="1800200" cy="180020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es-EC" sz="3600" dirty="0" smtClean="0"/>
              <a:t>DEMANDA ACTUAL DEL SERVICIO.</a:t>
            </a:r>
            <a:endParaRPr lang="es-EC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052737"/>
          <a:ext cx="8064896" cy="5256585"/>
        </p:xfrm>
        <a:graphic>
          <a:graphicData uri="http://schemas.openxmlformats.org/drawingml/2006/table">
            <a:tbl>
              <a:tblPr/>
              <a:tblGrid>
                <a:gridCol w="6371808"/>
                <a:gridCol w="1693088"/>
              </a:tblGrid>
              <a:tr h="716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Personas de 60 años en adelante que se encuentran en un estrato económico alto y medio-alto (Quintiles 4 y 5) de la ciudad de Quito (urbano) – Universo.</a:t>
                      </a:r>
                    </a:p>
                  </a:txBody>
                  <a:tcPr marL="55209" marR="5520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C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16.647</a:t>
                      </a:r>
                      <a:endParaRPr lang="es-EC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55209" marR="5520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37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% de personas que </a:t>
                      </a:r>
                      <a:r>
                        <a:rPr lang="es-EC" sz="15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si </a:t>
                      </a:r>
                      <a:r>
                        <a:rPr lang="es-EC" sz="15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asistirían a la hostería. 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es-EC" sz="15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tabla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6)</a:t>
                      </a:r>
                      <a:endParaRPr lang="es-EC" sz="15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55209" marR="5520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59,8%</a:t>
                      </a:r>
                      <a:endParaRPr lang="es-EC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55209" marR="5520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73862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Personas de 60 años en adelante que se encuentran en un estrato económico alto y medio-alto (Quintiles 4 y 5) de la ciudad de Quito (urbano) que asistirían a la hostería.</a:t>
                      </a:r>
                    </a:p>
                  </a:txBody>
                  <a:tcPr marL="55209" marR="552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9.955</a:t>
                      </a:r>
                      <a:endParaRPr lang="es-EC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55209" marR="552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676">
                <a:tc>
                  <a:txBody>
                    <a:bodyPr/>
                    <a:lstStyle/>
                    <a:p>
                      <a:r>
                        <a:rPr lang="es-EC" sz="15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% de personas que asistirían a la hostería y tienen capacidad de pago. 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( </a:t>
                      </a:r>
                      <a:r>
                        <a:rPr lang="es-EC" sz="15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tabla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33, </a:t>
                      </a:r>
                      <a:r>
                        <a:rPr lang="es-EC" sz="15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Análisis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)</a:t>
                      </a:r>
                      <a:endParaRPr lang="es-EC" sz="15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55209" marR="552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53,13%</a:t>
                      </a:r>
                      <a:endParaRPr lang="es-EC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55209" marR="552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95535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Personas de 60 años en adelante que se encuentran en un estrato económico alto y medio-alto (Quintiles 4 y 5) de la ciudad de Quito (urbano) que asistirían a la hostería y cuentan con capacidad de pago</a:t>
                      </a:r>
                    </a:p>
                  </a:txBody>
                  <a:tcPr marL="55209" marR="552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5.289</a:t>
                      </a:r>
                      <a:endParaRPr lang="es-EC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55209" marR="552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31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Promedio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de </a:t>
                      </a:r>
                      <a:r>
                        <a:rPr lang="es-EC" sz="15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acompañantes</a:t>
                      </a:r>
                    </a:p>
                  </a:txBody>
                  <a:tcPr marL="55209" marR="552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1,35</a:t>
                      </a:r>
                      <a:endParaRPr lang="es-EC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55209" marR="552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149273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Total de personas de 60 años en adelante que se encuentran en un estrato económico alto y medio-alto (Quintiles 4 y 5) de la ciudad de Quito (urbano) que asistirían a la hostería y cuentan con capacidad de </a:t>
                      </a:r>
                      <a:r>
                        <a:rPr lang="es-EC" sz="15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pago.</a:t>
                      </a: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DEMANDA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ACTUAL DEL PROYECTO</a:t>
                      </a:r>
                      <a:endParaRPr lang="es-EC" sz="15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55209" marR="552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C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/>
                      <a:endParaRPr lang="en-US" sz="16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/>
                      <a:endParaRPr lang="en-US" sz="16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/>
                      <a:endParaRPr lang="en-US" sz="16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/>
                      <a:endParaRPr lang="en-US" sz="16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7.140</a:t>
                      </a:r>
                      <a:endParaRPr lang="es-EC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55209" marR="5520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Estrella de 5 puntas">
            <a:hlinkClick r:id="rId2" action="ppaction://hlinkfile"/>
          </p:cNvPr>
          <p:cNvSpPr/>
          <p:nvPr/>
        </p:nvSpPr>
        <p:spPr>
          <a:xfrm>
            <a:off x="214282" y="6215082"/>
            <a:ext cx="857256" cy="6429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648072"/>
          </a:xfrm>
        </p:spPr>
        <p:txBody>
          <a:bodyPr>
            <a:normAutofit/>
          </a:bodyPr>
          <a:lstStyle/>
          <a:p>
            <a:pPr algn="ctr"/>
            <a:r>
              <a:rPr lang="es-EC" sz="3600" dirty="0" smtClean="0"/>
              <a:t>DEMANDA PROYECTADA.</a:t>
            </a:r>
            <a:endParaRPr lang="es-EC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017" y="836712"/>
          <a:ext cx="8892479" cy="5760640"/>
        </p:xfrm>
        <a:graphic>
          <a:graphicData uri="http://schemas.openxmlformats.org/drawingml/2006/table">
            <a:tbl>
              <a:tblPr/>
              <a:tblGrid>
                <a:gridCol w="1402015"/>
                <a:gridCol w="651189"/>
                <a:gridCol w="697449"/>
                <a:gridCol w="697449"/>
                <a:gridCol w="697449"/>
                <a:gridCol w="736592"/>
                <a:gridCol w="668981"/>
                <a:gridCol w="670763"/>
                <a:gridCol w="670763"/>
                <a:gridCol w="668981"/>
                <a:gridCol w="670763"/>
                <a:gridCol w="660085"/>
              </a:tblGrid>
              <a:tr h="443126">
                <a:tc>
                  <a:txBody>
                    <a:bodyPr/>
                    <a:lstStyle/>
                    <a:p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2013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2014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2015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2016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2017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2018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2019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2020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2021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2022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Año 2023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Población de 60 años en adelante en Q4 y Q5 en la ciudad de </a:t>
                      </a: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Quito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16.647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17.013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17.388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17.770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18.161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18.561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18.969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19.386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19.813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20.249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20.694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664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de personas que si asistirían a la hostería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59,80%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59,80%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59,80%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59,80%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59,80%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59,80%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59,80%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59,80%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59,80%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59,80%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59,80%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4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N° Personas que asistirían a la hostería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9.955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10.174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10.398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10.626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10.860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11.099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11.343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11.593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11.848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12.109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12.375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886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de personas que asistirían a la hostería con capacidad de pago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53,13%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53,13%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53,13%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53,13%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53,13%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53,13%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53,13%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53,13%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53,13%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53,13%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53,13%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6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n° de personas que asistirían a la hostería con capacidad de pago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5.289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5.405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5.524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5.646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5.770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5.897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6.027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6.159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6.295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6.433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6.575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43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Promedio de acompañante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1,35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6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N° personas que irían acompañados, con capacidad de pago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7.140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7.297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7.458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7.622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7.790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7.961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8.136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8.315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8.498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8.685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8.876</a:t>
                      </a:r>
                      <a:endParaRPr lang="es-EC" sz="12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s-EC" sz="3600" dirty="0" smtClean="0"/>
              <a:t>OFERTA ACTUAL.</a:t>
            </a:r>
            <a:endParaRPr lang="es-EC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1340765"/>
          <a:ext cx="8892480" cy="5184579"/>
        </p:xfrm>
        <a:graphic>
          <a:graphicData uri="http://schemas.openxmlformats.org/drawingml/2006/table">
            <a:tbl>
              <a:tblPr/>
              <a:tblGrid>
                <a:gridCol w="2086583"/>
                <a:gridCol w="1364263"/>
                <a:gridCol w="1389588"/>
                <a:gridCol w="4052046"/>
              </a:tblGrid>
              <a:tr h="846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ESTABLECIMIENTO DE HOSPEDAJE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LUGAR EN </a:t>
                      </a:r>
                      <a:r>
                        <a:rPr lang="es-EC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MANABÍ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CAPACIDAD POR PERSONA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DIRECCIÓN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Hotel La Piedra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Bahía de Caráquez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Av. Virgilio Ratti 802, Bahía de Caráquez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02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Hotel Oro Verde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Manta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Malecón y calle 23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Hotel Canoa´s  Inn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Canoa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Calle Marcos Quinto Andrade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82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Hotel Sundown Inn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Canoa-Manabí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Malecón de Canoa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Hotel Howard Johnson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Manta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Km 1.5 Vía A Barbasquillo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82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Boulevard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Manta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Playa Tarqui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Hotel </a:t>
                      </a:r>
                      <a:r>
                        <a:rPr lang="es-EC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Lastmar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Pedernales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Av. Eloy Alfaro y Malecón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82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Hotel Pacifico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Puerto López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Puerto López- Manabí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4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Hostería Costa del Sol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San Clemente Manabí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118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Pasaje Costa del Sol y Av. Quito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564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Hotel Palmazul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San Clemente Manabí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Av.  Quito S/N y secundaria, a 500 mts de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 calle principal vía Punta Bikini.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Hotel San Jacinto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San Jacinto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Avenida Quito, Malecón San Jacinto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98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5790" algn="ctr"/>
                        </a:tabLst>
                      </a:pPr>
                      <a:r>
                        <a:rPr lang="es-EC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CAPACIDAD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1.147</a:t>
                      </a:r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rgbClr val="365F9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275856" y="836712"/>
            <a:ext cx="25202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6425" algn="ctr"/>
              </a:tabLst>
            </a:pPr>
            <a:r>
              <a:rPr kumimoji="0" lang="es-EC" sz="1600" b="1" i="0" u="none" strike="noStrike" cap="none" normalizeH="0" baseline="0" dirty="0" smtClean="0" bmk="_Toc381043449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Tabla 43 Oferta actual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60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1620</TotalTime>
  <Words>3967</Words>
  <Application>Microsoft Office PowerPoint</Application>
  <PresentationFormat>On-screen Show (4:3)</PresentationFormat>
  <Paragraphs>1995</Paragraphs>
  <Slides>43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Concourse</vt:lpstr>
      <vt:lpstr>TESIS PREVIO A LA OBTENCIÓN DEL TÍTULO DE INGENIERO EN COMERCIAL </vt:lpstr>
      <vt:lpstr>INVESTIGACIÓN DE MERCADOS. SEGMENTACIÓN</vt:lpstr>
      <vt:lpstr>TAMAÑO DEL UNIVERSO</vt:lpstr>
      <vt:lpstr>Slide 4</vt:lpstr>
      <vt:lpstr>DETERMINACIÓN DE P Y Q</vt:lpstr>
      <vt:lpstr>TAMAÑO DE LA MUESTRA</vt:lpstr>
      <vt:lpstr>DEMANDA ACTUAL DEL SERVICIO.</vt:lpstr>
      <vt:lpstr>DEMANDA PROYECTADA.</vt:lpstr>
      <vt:lpstr>OFERTA ACTUAL.</vt:lpstr>
      <vt:lpstr>OFERTA PROYECTADA</vt:lpstr>
      <vt:lpstr>DEMANDA INSATISFECHA</vt:lpstr>
      <vt:lpstr>COMERCIALIZACIÓN</vt:lpstr>
      <vt:lpstr>TAMAÑO Y CAPACIDAD DE PRODUCCIÓN</vt:lpstr>
      <vt:lpstr>LOCALIZACIÓN DEL PROYECTO</vt:lpstr>
      <vt:lpstr>INGENIERÍA DEL PROYECTO</vt:lpstr>
      <vt:lpstr>Slide 16</vt:lpstr>
      <vt:lpstr>Slide 17</vt:lpstr>
      <vt:lpstr>RAZÓN SOCIAL</vt:lpstr>
      <vt:lpstr>BASE FILOSÓFICA DE LA EMPRESA</vt:lpstr>
      <vt:lpstr>Misión </vt:lpstr>
      <vt:lpstr>ORGANIGRAMA ESTRUCTURAL</vt:lpstr>
      <vt:lpstr>Diseño del servicio</vt:lpstr>
      <vt:lpstr>Slide 23</vt:lpstr>
      <vt:lpstr>Slide 24</vt:lpstr>
      <vt:lpstr>Slide 25</vt:lpstr>
      <vt:lpstr>PRESUPUESTO DE OPERACIÓN</vt:lpstr>
      <vt:lpstr>PRESUPUESTO DE EGRESOS</vt:lpstr>
      <vt:lpstr>Slide 28</vt:lpstr>
      <vt:lpstr>Slide 29</vt:lpstr>
      <vt:lpstr>ESTRUCTURA DEL FINANCIAMIENTO Y AMORTIZACIÓN DE LA DEUDA</vt:lpstr>
      <vt:lpstr>Punto de equilibrio</vt:lpstr>
      <vt:lpstr>ESTADOS FINANCIEROS PRO FORMA</vt:lpstr>
      <vt:lpstr>Flujo de fondos del proyecto puro</vt:lpstr>
      <vt:lpstr>Flujo de caja del inversionista</vt:lpstr>
      <vt:lpstr>EVALUACIÓN FINANCIERA</vt:lpstr>
      <vt:lpstr>CRITERIOS DE EVALUACIÓN</vt:lpstr>
      <vt:lpstr>Slide 37</vt:lpstr>
      <vt:lpstr>Tasa Interna de Retorno (TIR)</vt:lpstr>
      <vt:lpstr>Periodo de recuperación de la inversión</vt:lpstr>
      <vt:lpstr>Relación costo beneficio.</vt:lpstr>
      <vt:lpstr>Análisis de sensibilidad</vt:lpstr>
      <vt:lpstr>CONCLUSIONES</vt:lpstr>
      <vt:lpstr>RECOMENDACIONES</vt:lpstr>
    </vt:vector>
  </TitlesOfParts>
  <Company>Jaira Andrade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TESIS PREVIO A LA OBTENCIÓN DEL TÍTULO DE INGENIERO EN COMERCIAL</dc:title>
  <dc:creator>Jaira Andrade</dc:creator>
  <cp:lastModifiedBy>Jaira Andrade</cp:lastModifiedBy>
  <cp:revision>203</cp:revision>
  <dcterms:created xsi:type="dcterms:W3CDTF">2014-02-25T02:54:25Z</dcterms:created>
  <dcterms:modified xsi:type="dcterms:W3CDTF">2014-04-15T17:32:50Z</dcterms:modified>
</cp:coreProperties>
</file>