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7"/>
  </p:notesMasterIdLst>
  <p:sldIdLst>
    <p:sldId id="256" r:id="rId2"/>
    <p:sldId id="308" r:id="rId3"/>
    <p:sldId id="311" r:id="rId4"/>
    <p:sldId id="323" r:id="rId5"/>
    <p:sldId id="313" r:id="rId6"/>
    <p:sldId id="314" r:id="rId7"/>
    <p:sldId id="315" r:id="rId8"/>
    <p:sldId id="317" r:id="rId9"/>
    <p:sldId id="316" r:id="rId10"/>
    <p:sldId id="257" r:id="rId11"/>
    <p:sldId id="258" r:id="rId12"/>
    <p:sldId id="320" r:id="rId13"/>
    <p:sldId id="322" r:id="rId14"/>
    <p:sldId id="324" r:id="rId15"/>
    <p:sldId id="325" r:id="rId16"/>
    <p:sldId id="326" r:id="rId17"/>
    <p:sldId id="327" r:id="rId18"/>
    <p:sldId id="328" r:id="rId19"/>
    <p:sldId id="330" r:id="rId20"/>
    <p:sldId id="357" r:id="rId21"/>
    <p:sldId id="331" r:id="rId22"/>
    <p:sldId id="332" r:id="rId23"/>
    <p:sldId id="333" r:id="rId24"/>
    <p:sldId id="334" r:id="rId25"/>
    <p:sldId id="335" r:id="rId26"/>
    <p:sldId id="336" r:id="rId27"/>
    <p:sldId id="338" r:id="rId28"/>
    <p:sldId id="339" r:id="rId29"/>
    <p:sldId id="341" r:id="rId30"/>
    <p:sldId id="342" r:id="rId31"/>
    <p:sldId id="343" r:id="rId32"/>
    <p:sldId id="345" r:id="rId33"/>
    <p:sldId id="346" r:id="rId34"/>
    <p:sldId id="347" r:id="rId35"/>
    <p:sldId id="344" r:id="rId36"/>
    <p:sldId id="348" r:id="rId37"/>
    <p:sldId id="349" r:id="rId38"/>
    <p:sldId id="350" r:id="rId39"/>
    <p:sldId id="351" r:id="rId40"/>
    <p:sldId id="352" r:id="rId41"/>
    <p:sldId id="355" r:id="rId42"/>
    <p:sldId id="353" r:id="rId43"/>
    <p:sldId id="354" r:id="rId44"/>
    <p:sldId id="356" r:id="rId45"/>
    <p:sldId id="309" r:id="rId4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06" autoAdjust="0"/>
  </p:normalViewPr>
  <p:slideViewPr>
    <p:cSldViewPr>
      <p:cViewPr>
        <p:scale>
          <a:sx n="77" d="100"/>
          <a:sy n="77" d="100"/>
        </p:scale>
        <p:origin x="-1176" y="-7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2DCA81-128C-436A-9C31-6DC41DFEFBA8}" type="datetimeFigureOut">
              <a:rPr lang="es-EC" smtClean="0"/>
              <a:t>28/05/2014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F5997-6C43-4380-8FA8-948D16F2ACED}" type="slidenum">
              <a:rPr lang="es-EC" smtClean="0"/>
              <a:t>‹Nº›</a:t>
            </a:fld>
            <a:endParaRPr lang="es-EC"/>
          </a:p>
        </p:txBody>
      </p:sp>
    </p:spTree>
    <p:extLst>
      <p:ext uri="{BB962C8B-B14F-4D97-AF65-F5344CB8AC3E}">
        <p14:creationId xmlns:p14="http://schemas.microsoft.com/office/powerpoint/2010/main" val="609805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a:t>
            </a:fld>
            <a:endParaRPr lang="es-EC"/>
          </a:p>
        </p:txBody>
      </p:sp>
    </p:spTree>
    <p:extLst>
      <p:ext uri="{BB962C8B-B14F-4D97-AF65-F5344CB8AC3E}">
        <p14:creationId xmlns:p14="http://schemas.microsoft.com/office/powerpoint/2010/main" val="143065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22</a:t>
            </a:fld>
            <a:endParaRPr lang="es-EC"/>
          </a:p>
        </p:txBody>
      </p:sp>
    </p:spTree>
    <p:extLst>
      <p:ext uri="{BB962C8B-B14F-4D97-AF65-F5344CB8AC3E}">
        <p14:creationId xmlns:p14="http://schemas.microsoft.com/office/powerpoint/2010/main" val="388417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24</a:t>
            </a:fld>
            <a:endParaRPr lang="es-EC"/>
          </a:p>
        </p:txBody>
      </p:sp>
    </p:spTree>
    <p:extLst>
      <p:ext uri="{BB962C8B-B14F-4D97-AF65-F5344CB8AC3E}">
        <p14:creationId xmlns:p14="http://schemas.microsoft.com/office/powerpoint/2010/main" val="129794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28</a:t>
            </a:fld>
            <a:endParaRPr lang="es-EC"/>
          </a:p>
        </p:txBody>
      </p:sp>
    </p:spTree>
    <p:extLst>
      <p:ext uri="{BB962C8B-B14F-4D97-AF65-F5344CB8AC3E}">
        <p14:creationId xmlns:p14="http://schemas.microsoft.com/office/powerpoint/2010/main" val="1816986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31</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32</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33</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34</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35</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36</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37</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8</a:t>
            </a:fld>
            <a:endParaRPr lang="es-EC"/>
          </a:p>
        </p:txBody>
      </p:sp>
    </p:spTree>
    <p:extLst>
      <p:ext uri="{BB962C8B-B14F-4D97-AF65-F5344CB8AC3E}">
        <p14:creationId xmlns:p14="http://schemas.microsoft.com/office/powerpoint/2010/main" val="421947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38</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39</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40</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41</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42</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43</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44</a:t>
            </a:fld>
            <a:endParaRPr lang="es-EC"/>
          </a:p>
        </p:txBody>
      </p:sp>
    </p:spTree>
    <p:extLst>
      <p:ext uri="{BB962C8B-B14F-4D97-AF65-F5344CB8AC3E}">
        <p14:creationId xmlns:p14="http://schemas.microsoft.com/office/powerpoint/2010/main" val="196847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9</a:t>
            </a:fld>
            <a:endParaRPr lang="es-EC"/>
          </a:p>
        </p:txBody>
      </p:sp>
    </p:spTree>
    <p:extLst>
      <p:ext uri="{BB962C8B-B14F-4D97-AF65-F5344CB8AC3E}">
        <p14:creationId xmlns:p14="http://schemas.microsoft.com/office/powerpoint/2010/main" val="155649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12</a:t>
            </a:fld>
            <a:endParaRPr lang="es-EC"/>
          </a:p>
        </p:txBody>
      </p:sp>
    </p:spTree>
    <p:extLst>
      <p:ext uri="{BB962C8B-B14F-4D97-AF65-F5344CB8AC3E}">
        <p14:creationId xmlns:p14="http://schemas.microsoft.com/office/powerpoint/2010/main" val="45735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14</a:t>
            </a:fld>
            <a:endParaRPr lang="es-EC"/>
          </a:p>
        </p:txBody>
      </p:sp>
    </p:spTree>
    <p:extLst>
      <p:ext uri="{BB962C8B-B14F-4D97-AF65-F5344CB8AC3E}">
        <p14:creationId xmlns:p14="http://schemas.microsoft.com/office/powerpoint/2010/main" val="97243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15</a:t>
            </a:fld>
            <a:endParaRPr lang="es-EC"/>
          </a:p>
        </p:txBody>
      </p:sp>
    </p:spTree>
    <p:extLst>
      <p:ext uri="{BB962C8B-B14F-4D97-AF65-F5344CB8AC3E}">
        <p14:creationId xmlns:p14="http://schemas.microsoft.com/office/powerpoint/2010/main" val="1025399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17</a:t>
            </a:fld>
            <a:endParaRPr lang="es-EC"/>
          </a:p>
        </p:txBody>
      </p:sp>
    </p:spTree>
    <p:extLst>
      <p:ext uri="{BB962C8B-B14F-4D97-AF65-F5344CB8AC3E}">
        <p14:creationId xmlns:p14="http://schemas.microsoft.com/office/powerpoint/2010/main" val="9928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19</a:t>
            </a:fld>
            <a:endParaRPr lang="es-EC"/>
          </a:p>
        </p:txBody>
      </p:sp>
    </p:spTree>
    <p:extLst>
      <p:ext uri="{BB962C8B-B14F-4D97-AF65-F5344CB8AC3E}">
        <p14:creationId xmlns:p14="http://schemas.microsoft.com/office/powerpoint/2010/main" val="188669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1DF5997-6C43-4380-8FA8-948D16F2ACED}" type="slidenum">
              <a:rPr lang="es-EC" smtClean="0"/>
              <a:t>20</a:t>
            </a:fld>
            <a:endParaRPr lang="es-EC"/>
          </a:p>
        </p:txBody>
      </p:sp>
    </p:spTree>
    <p:extLst>
      <p:ext uri="{BB962C8B-B14F-4D97-AF65-F5344CB8AC3E}">
        <p14:creationId xmlns:p14="http://schemas.microsoft.com/office/powerpoint/2010/main" val="188669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2" name="1 Marcador de pie de página"/>
          <p:cNvSpPr>
            <a:spLocks noGrp="1"/>
          </p:cNvSpPr>
          <p:nvPr>
            <p:ph type="ftr" sz="quarter" idx="11"/>
          </p:nvPr>
        </p:nvSpPr>
        <p:spPr/>
        <p:txBody>
          <a:bodyPr/>
          <a:lstStyle/>
          <a:p>
            <a:endParaRPr lang="es-ES"/>
          </a:p>
        </p:txBody>
      </p:sp>
      <p:sp>
        <p:nvSpPr>
          <p:cNvPr id="15" name="14 Marcador de número de diapositiva"/>
          <p:cNvSpPr>
            <a:spLocks noGrp="1"/>
          </p:cNvSpPr>
          <p:nvPr>
            <p:ph type="sldNum" sz="quarter" idx="12"/>
          </p:nvPr>
        </p:nvSpPr>
        <p:spPr>
          <a:xfrm>
            <a:off x="8229600" y="6473952"/>
            <a:ext cx="758952" cy="246888"/>
          </a:xfrm>
        </p:spPr>
        <p:txBody>
          <a:bodyPr/>
          <a:lstStyle/>
          <a:p>
            <a:fld id="{0A446725-B094-4156-94B1-A782B9A5758E}"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19" name="18 Marcador de pie de página"/>
          <p:cNvSpPr>
            <a:spLocks noGrp="1"/>
          </p:cNvSpPr>
          <p:nvPr>
            <p:ph type="ftr" sz="quarter" idx="11"/>
          </p:nvPr>
        </p:nvSpPr>
        <p:spPr>
          <a:xfrm>
            <a:off x="3581400" y="76200"/>
            <a:ext cx="2895600" cy="288925"/>
          </a:xfrm>
        </p:spPr>
        <p:txBody>
          <a:bodyPr/>
          <a:lstStyle/>
          <a:p>
            <a:endParaRPr lang="es-ES"/>
          </a:p>
        </p:txBody>
      </p:sp>
      <p:sp>
        <p:nvSpPr>
          <p:cNvPr id="16" name="15 Marcador de número de diapositiva"/>
          <p:cNvSpPr>
            <a:spLocks noGrp="1"/>
          </p:cNvSpPr>
          <p:nvPr>
            <p:ph type="sldNum" sz="quarter" idx="12"/>
          </p:nvPr>
        </p:nvSpPr>
        <p:spPr>
          <a:xfrm>
            <a:off x="8229600" y="6473952"/>
            <a:ext cx="758952" cy="246888"/>
          </a:xfrm>
        </p:spPr>
        <p:txBody>
          <a:bodyPr/>
          <a:lstStyle/>
          <a:p>
            <a:fld id="{0A446725-B094-4156-94B1-A782B9A5758E}"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11" name="10 Marcador de pie de página"/>
          <p:cNvSpPr>
            <a:spLocks noGrp="1"/>
          </p:cNvSpPr>
          <p:nvPr>
            <p:ph type="ftr" sz="quarter" idx="11"/>
          </p:nvPr>
        </p:nvSpPr>
        <p:spPr/>
        <p:txBody>
          <a:bodyPr/>
          <a:lstStyle/>
          <a:p>
            <a:endParaRPr lang="es-ES"/>
          </a:p>
        </p:txBody>
      </p:sp>
      <p:sp>
        <p:nvSpPr>
          <p:cNvPr id="16" name="15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10" name="9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229600" y="6477000"/>
            <a:ext cx="762000" cy="246888"/>
          </a:xfrm>
        </p:spPr>
        <p:txBody>
          <a:bodyPr/>
          <a:lstStyle/>
          <a:p>
            <a:fld id="{0A446725-B094-4156-94B1-A782B9A5758E}" type="slidenum">
              <a:rPr lang="es-ES" smtClean="0"/>
              <a:pPr/>
              <a:t>‹Nº›</a:t>
            </a:fld>
            <a:endParaRPr lang="es-ES"/>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21" name="20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24" name="23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29" name="28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8C06E2CE-820C-497E-8069-D694E01CFE90}" type="datetimeFigureOut">
              <a:rPr lang="es-ES" smtClean="0"/>
              <a:pPr/>
              <a:t>28/05/2014</a:t>
            </a:fld>
            <a:endParaRPr lang="es-ES"/>
          </a:p>
        </p:txBody>
      </p:sp>
      <p:sp>
        <p:nvSpPr>
          <p:cNvPr id="5" name="4 Marcador de pie de página"/>
          <p:cNvSpPr>
            <a:spLocks noGrp="1"/>
          </p:cNvSpPr>
          <p:nvPr>
            <p:ph type="ftr" sz="quarter" idx="11"/>
          </p:nvPr>
        </p:nvSpPr>
        <p:spPr/>
        <p:txBody>
          <a:bodyPr/>
          <a:lstStyle/>
          <a:p>
            <a:endParaRPr lang="es-ES"/>
          </a:p>
        </p:txBody>
      </p:sp>
      <p:sp>
        <p:nvSpPr>
          <p:cNvPr id="31" name="30 Marcador de número de diapositiva"/>
          <p:cNvSpPr>
            <a:spLocks noGrp="1"/>
          </p:cNvSpPr>
          <p:nvPr>
            <p:ph type="sldNum" sz="quarter" idx="12"/>
          </p:nvPr>
        </p:nvSpPr>
        <p:spPr/>
        <p:txBody>
          <a:bodyPr/>
          <a:lstStyle/>
          <a:p>
            <a:fld id="{0A446725-B094-4156-94B1-A782B9A5758E}" type="slidenum">
              <a:rPr lang="es-ES" smtClean="0"/>
              <a:pPr/>
              <a:t>‹Nº›</a:t>
            </a:fld>
            <a:endParaRPr lang="es-ES"/>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C06E2CE-820C-497E-8069-D694E01CFE90}" type="datetimeFigureOut">
              <a:rPr lang="es-ES" smtClean="0"/>
              <a:pPr/>
              <a:t>28/05/2014</a:t>
            </a:fld>
            <a:endParaRPr lang="es-ES"/>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S"/>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A446725-B094-4156-94B1-A782B9A5758E}" type="slidenum">
              <a:rPr lang="es-ES" smtClean="0"/>
              <a:pPr/>
              <a:t>‹Nº›</a:t>
            </a:fld>
            <a:endParaRPr lang="es-ES"/>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hyperlink" Target="http://www.google.com.ec/imgres?imgurl=http://construpages.com/userfiles/image/autopista.jpg&amp;imgrefurl=http://construpages.com/nl/noticia_nl.php?language=00&amp;id_noticia=2037&amp;PHPSESSID=smv4tn0d18esa80299rjjvvn12&amp;h=295&amp;w=450&amp;sz=23&amp;tbnid=1IKISCYkEJ1rcM:&amp;tbnh=83&amp;tbnw=127&amp;prev=/images?q=FOTOS+DEcarreteras&amp;zoom=1&amp;hl=es&amp;usg=__EHXk0sr5x0vwvWMTjnJZ2S5jJak=&amp;sa=X&amp;ei=q8x1TPXFA9mVOLuZucoG&amp;ved=0CB8Q9QEwAQ"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0"/>
            <a:ext cx="7772400" cy="1844824"/>
          </a:xfrm>
        </p:spPr>
        <p:txBody>
          <a:bodyPr>
            <a:normAutofit/>
          </a:bodyPr>
          <a:lstStyle/>
          <a:p>
            <a:pPr algn="ctr"/>
            <a:r>
              <a:rPr lang="es-ES" sz="2600" dirty="0" smtClean="0"/>
              <a:t/>
            </a:r>
            <a:br>
              <a:rPr lang="es-ES" sz="2600" dirty="0" smtClean="0"/>
            </a:br>
            <a:r>
              <a:rPr lang="es-ES" sz="2600" dirty="0" smtClean="0"/>
              <a:t>Evaluación Y REHABILITACIÓN DEL PAVIMENTO FLEXIBLE MEDIANTE LA TÉCNICA DEL RECICLADO EN FRÍO</a:t>
            </a:r>
            <a:endParaRPr lang="es-ES" sz="2600" dirty="0"/>
          </a:p>
        </p:txBody>
      </p:sp>
      <p:sp>
        <p:nvSpPr>
          <p:cNvPr id="4" name="3 CuadroTexto"/>
          <p:cNvSpPr txBox="1"/>
          <p:nvPr/>
        </p:nvSpPr>
        <p:spPr>
          <a:xfrm>
            <a:off x="0" y="5572140"/>
            <a:ext cx="5500694" cy="400110"/>
          </a:xfrm>
          <a:prstGeom prst="rect">
            <a:avLst/>
          </a:prstGeom>
          <a:noFill/>
        </p:spPr>
        <p:txBody>
          <a:bodyPr wrap="square" rtlCol="0">
            <a:spAutoFit/>
          </a:bodyPr>
          <a:lstStyle/>
          <a:p>
            <a:r>
              <a:rPr lang="es-ES" sz="2000" dirty="0" smtClean="0"/>
              <a:t>AUTORES:   CAPT. DIEGO LÓPEZ</a:t>
            </a:r>
            <a:endParaRPr lang="es-ES" sz="2000" dirty="0"/>
          </a:p>
        </p:txBody>
      </p:sp>
      <p:sp>
        <p:nvSpPr>
          <p:cNvPr id="5" name="4 CuadroTexto"/>
          <p:cNvSpPr txBox="1"/>
          <p:nvPr/>
        </p:nvSpPr>
        <p:spPr>
          <a:xfrm>
            <a:off x="4214810" y="5572140"/>
            <a:ext cx="4643470" cy="707886"/>
          </a:xfrm>
          <a:prstGeom prst="rect">
            <a:avLst/>
          </a:prstGeom>
          <a:noFill/>
        </p:spPr>
        <p:txBody>
          <a:bodyPr wrap="square" rtlCol="0">
            <a:spAutoFit/>
          </a:bodyPr>
          <a:lstStyle/>
          <a:p>
            <a:r>
              <a:rPr lang="es-ES" sz="2000" dirty="0" smtClean="0"/>
              <a:t>DIRECTOR:          ING. PATRICIO ROMERO</a:t>
            </a:r>
          </a:p>
          <a:p>
            <a:r>
              <a:rPr lang="es-ES" sz="2000" dirty="0" smtClean="0"/>
              <a:t>CODIRECTOR:     ING. HUGO BONIFAZ</a:t>
            </a:r>
            <a:endParaRPr lang="es-ES"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662" t="28175" r="41493" b="30951"/>
          <a:stretch/>
        </p:blipFill>
        <p:spPr bwMode="auto">
          <a:xfrm>
            <a:off x="2411760" y="1901699"/>
            <a:ext cx="4392487" cy="298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9693" y="1605952"/>
            <a:ext cx="7572428" cy="3600986"/>
          </a:xfrm>
          <a:prstGeom prst="rect">
            <a:avLst/>
          </a:prstGeom>
        </p:spPr>
        <p:txBody>
          <a:bodyPr wrap="square">
            <a:spAutoFit/>
          </a:bodyPr>
          <a:lstStyle/>
          <a:p>
            <a:pPr algn="ctr"/>
            <a:r>
              <a:rPr lang="es-EC" sz="2400" dirty="0" smtClean="0">
                <a:solidFill>
                  <a:srgbClr val="0070C0"/>
                </a:solidFill>
              </a:rPr>
              <a:t>La </a:t>
            </a:r>
            <a:r>
              <a:rPr lang="es-EC" sz="2400" dirty="0" err="1" smtClean="0">
                <a:solidFill>
                  <a:srgbClr val="0070C0"/>
                </a:solidFill>
              </a:rPr>
              <a:t>Serviciabilidad</a:t>
            </a:r>
            <a:r>
              <a:rPr lang="es-EC" sz="2400" dirty="0" smtClean="0">
                <a:solidFill>
                  <a:srgbClr val="0070C0"/>
                </a:solidFill>
              </a:rPr>
              <a:t> y la Confiabilidad</a:t>
            </a:r>
          </a:p>
          <a:p>
            <a:pPr algn="ctr"/>
            <a:endParaRPr lang="es-EC" sz="2400" dirty="0" smtClean="0">
              <a:solidFill>
                <a:srgbClr val="0070C0"/>
              </a:solidFill>
            </a:endParaRPr>
          </a:p>
          <a:p>
            <a:pPr algn="just"/>
            <a:r>
              <a:rPr lang="es-EC" sz="2000" dirty="0">
                <a:solidFill>
                  <a:schemeClr val="tx2"/>
                </a:solidFill>
              </a:rPr>
              <a:t>La </a:t>
            </a:r>
            <a:r>
              <a:rPr lang="es-EC" sz="2000" dirty="0" err="1">
                <a:solidFill>
                  <a:schemeClr val="tx2"/>
                </a:solidFill>
              </a:rPr>
              <a:t>Serviciabilidad</a:t>
            </a:r>
            <a:r>
              <a:rPr lang="es-EC" sz="2000" dirty="0">
                <a:solidFill>
                  <a:schemeClr val="tx2"/>
                </a:solidFill>
              </a:rPr>
              <a:t> de un pavimento está definida como la habilidad de servicio del pavimento medida por índice de </a:t>
            </a:r>
            <a:r>
              <a:rPr lang="es-EC" sz="2000" dirty="0" err="1">
                <a:solidFill>
                  <a:schemeClr val="tx2"/>
                </a:solidFill>
              </a:rPr>
              <a:t>Serviciabilidad</a:t>
            </a:r>
            <a:r>
              <a:rPr lang="es-EC" sz="2000" dirty="0">
                <a:solidFill>
                  <a:schemeClr val="tx2"/>
                </a:solidFill>
              </a:rPr>
              <a:t> Presente </a:t>
            </a:r>
            <a:r>
              <a:rPr lang="es-EC" sz="2000" dirty="0" smtClean="0">
                <a:solidFill>
                  <a:schemeClr val="tx2"/>
                </a:solidFill>
              </a:rPr>
              <a:t>PSI.</a:t>
            </a:r>
          </a:p>
          <a:p>
            <a:pPr algn="just"/>
            <a:r>
              <a:rPr lang="es-EC" sz="2000" dirty="0">
                <a:solidFill>
                  <a:schemeClr val="tx2"/>
                </a:solidFill>
              </a:rPr>
              <a:t> Los valores </a:t>
            </a:r>
            <a:r>
              <a:rPr lang="es-ES" sz="2000" dirty="0">
                <a:solidFill>
                  <a:schemeClr val="tx2"/>
                </a:solidFill>
              </a:rPr>
              <a:t>recomendados en la literatura del modelo de cálculo de la AASHTO 1993, indican que se debe tomar </a:t>
            </a:r>
            <a:r>
              <a:rPr lang="es-EC" sz="2000" dirty="0">
                <a:solidFill>
                  <a:schemeClr val="tx2"/>
                </a:solidFill>
              </a:rPr>
              <a:t>4.2 </a:t>
            </a:r>
            <a:r>
              <a:rPr lang="es-ES" sz="2000" dirty="0">
                <a:solidFill>
                  <a:schemeClr val="tx2"/>
                </a:solidFill>
              </a:rPr>
              <a:t>como PSI inicial y 2.5 como PSI </a:t>
            </a:r>
            <a:r>
              <a:rPr lang="es-ES" sz="2000" dirty="0" smtClean="0">
                <a:solidFill>
                  <a:schemeClr val="tx2"/>
                </a:solidFill>
              </a:rPr>
              <a:t>final.</a:t>
            </a:r>
          </a:p>
          <a:p>
            <a:pPr algn="just"/>
            <a:r>
              <a:rPr lang="es-EC" sz="2000" dirty="0" smtClean="0">
                <a:solidFill>
                  <a:schemeClr val="tx2"/>
                </a:solidFill>
              </a:rPr>
              <a:t>El porcentaje </a:t>
            </a:r>
            <a:r>
              <a:rPr lang="es-EC" sz="2000" dirty="0">
                <a:solidFill>
                  <a:schemeClr val="tx2"/>
                </a:solidFill>
              </a:rPr>
              <a:t>de confiabilidad</a:t>
            </a:r>
            <a:r>
              <a:rPr lang="es-EC" sz="2000" dirty="0" smtClean="0">
                <a:solidFill>
                  <a:schemeClr val="tx2"/>
                </a:solidFill>
              </a:rPr>
              <a:t> recomendado será del 90</a:t>
            </a:r>
            <a:r>
              <a:rPr lang="es-EC" sz="2000" dirty="0">
                <a:solidFill>
                  <a:schemeClr val="tx2"/>
                </a:solidFill>
              </a:rPr>
              <a:t>%, por la importancia de la vía y el alto Número de Ejes Equivalentes a ser considerados en el diseño.</a:t>
            </a:r>
          </a:p>
        </p:txBody>
      </p:sp>
      <p:sp>
        <p:nvSpPr>
          <p:cNvPr id="3" name="1 Título"/>
          <p:cNvSpPr txBox="1">
            <a:spLocks/>
          </p:cNvSpPr>
          <p:nvPr/>
        </p:nvSpPr>
        <p:spPr>
          <a:xfrm>
            <a:off x="457200" y="764704"/>
            <a:ext cx="8686800" cy="841248"/>
          </a:xfrm>
          <a:prstGeom prst="rect">
            <a:avLst/>
          </a:prstGeom>
        </p:spPr>
        <p:txBody>
          <a:bodyPr>
            <a:normAutofit fontScale="825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smtClean="0">
                <a:solidFill>
                  <a:srgbClr val="FF0000"/>
                </a:solidFill>
              </a:rPr>
              <a:t>CAPÍTULO I</a:t>
            </a:r>
            <a:br>
              <a:rPr lang="es-ES" smtClean="0">
                <a:solidFill>
                  <a:srgbClr val="FF0000"/>
                </a:solidFill>
              </a:rPr>
            </a:br>
            <a:endParaRPr lang="es-EC"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7224" y="214290"/>
            <a:ext cx="7572428" cy="5940088"/>
          </a:xfrm>
          <a:prstGeom prst="rect">
            <a:avLst/>
          </a:prstGeom>
        </p:spPr>
        <p:txBody>
          <a:bodyPr wrap="square">
            <a:spAutoFit/>
          </a:bodyPr>
          <a:lstStyle/>
          <a:p>
            <a:pPr algn="ctr"/>
            <a:endParaRPr lang="es-ES" sz="2800" dirty="0" smtClean="0"/>
          </a:p>
          <a:p>
            <a:pPr algn="just"/>
            <a:endParaRPr lang="es-EC" sz="2400" dirty="0" smtClean="0">
              <a:solidFill>
                <a:srgbClr val="0070C0"/>
              </a:solidFill>
            </a:endParaRPr>
          </a:p>
          <a:p>
            <a:pPr algn="ctr"/>
            <a:r>
              <a:rPr lang="es-EC" sz="2400" dirty="0" smtClean="0">
                <a:solidFill>
                  <a:srgbClr val="0070C0"/>
                </a:solidFill>
              </a:rPr>
              <a:t>Condiciones ambientales</a:t>
            </a:r>
          </a:p>
          <a:p>
            <a:pPr algn="ctr"/>
            <a:endParaRPr lang="es-EC" sz="2400" dirty="0" smtClean="0">
              <a:solidFill>
                <a:srgbClr val="0070C0"/>
              </a:solidFill>
            </a:endParaRPr>
          </a:p>
          <a:p>
            <a:r>
              <a:rPr lang="es-ES" sz="2000" b="1" dirty="0" smtClean="0"/>
              <a:t>Altitud</a:t>
            </a:r>
            <a:endParaRPr lang="es-EC" sz="2000" dirty="0"/>
          </a:p>
          <a:p>
            <a:r>
              <a:rPr lang="es-EC" sz="2000" dirty="0"/>
              <a:t>      Con respecto a la altitud, el tramo se encuentran ubicado entre la cota 2577m.s.n.m.  de la ciudad de Ambato, y 4200m.s.n.m. del sector El Arenal.</a:t>
            </a:r>
          </a:p>
          <a:p>
            <a:r>
              <a:rPr lang="es-ES" sz="2000" b="1" dirty="0"/>
              <a:t>Precipitación</a:t>
            </a:r>
            <a:endParaRPr lang="es-EC" sz="2000" dirty="0"/>
          </a:p>
          <a:p>
            <a:r>
              <a:rPr lang="es-ES" sz="2000" dirty="0"/>
              <a:t>     La precipitación media anual en Ambato es de 457 mm, y de 1500 mm en el sector de El Arenal, esto sucede más en época de invierno. </a:t>
            </a:r>
            <a:endParaRPr lang="es-EC" sz="2000" dirty="0"/>
          </a:p>
          <a:p>
            <a:r>
              <a:rPr lang="es-ES" sz="2000" b="1" dirty="0"/>
              <a:t>Temperatura</a:t>
            </a:r>
            <a:endParaRPr lang="es-EC" sz="2000" dirty="0"/>
          </a:p>
          <a:p>
            <a:r>
              <a:rPr lang="es-ES" sz="2000" dirty="0"/>
              <a:t>     El valor medio de la temperatura es de 13°C,  las máximas están alrededor de 25°C y las mínimas en 4°C. En el Sector de El Arenal la temperatura máxima esta alrededor de 10°C y la mínima en 0°C, debido a la cercanía del Volcán Chimborazo.</a:t>
            </a:r>
            <a:endParaRPr lang="es-EC" sz="2000" dirty="0"/>
          </a:p>
          <a:p>
            <a:endParaRPr lang="es-ES" sz="2000" dirty="0">
              <a:solidFill>
                <a:schemeClr val="tx2"/>
              </a:solidFill>
            </a:endParaRPr>
          </a:p>
        </p:txBody>
      </p:sp>
      <p:sp>
        <p:nvSpPr>
          <p:cNvPr id="3" name="1 Título"/>
          <p:cNvSpPr txBox="1">
            <a:spLocks/>
          </p:cNvSpPr>
          <p:nvPr/>
        </p:nvSpPr>
        <p:spPr>
          <a:xfrm>
            <a:off x="301752" y="457200"/>
            <a:ext cx="8686800" cy="841248"/>
          </a:xfrm>
          <a:prstGeom prst="rect">
            <a:avLst/>
          </a:prstGeom>
        </p:spPr>
        <p:txBody>
          <a:bodyPr>
            <a:normAutofit fontScale="825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dirty="0" smtClean="0">
                <a:solidFill>
                  <a:srgbClr val="FF0000"/>
                </a:solidFill>
              </a:rPr>
              <a:t>CAPÍTULO I</a:t>
            </a:r>
            <a:br>
              <a:rPr lang="es-ES" dirty="0" smtClean="0">
                <a:solidFill>
                  <a:srgbClr val="FF0000"/>
                </a:solidFill>
              </a:rPr>
            </a:br>
            <a:endParaRPr lang="es-EC"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67544" y="1196752"/>
            <a:ext cx="4191000" cy="4441548"/>
          </a:xfrm>
        </p:spPr>
        <p:txBody>
          <a:bodyPr/>
          <a:lstStyle/>
          <a:p>
            <a:pPr marL="0" indent="0">
              <a:buNone/>
            </a:pPr>
            <a:r>
              <a:rPr lang="es-EC" sz="2000" dirty="0" smtClean="0">
                <a:solidFill>
                  <a:schemeClr val="tx1"/>
                </a:solidFill>
              </a:rPr>
              <a:t>        </a:t>
            </a:r>
          </a:p>
          <a:p>
            <a:pPr marL="0" indent="0">
              <a:buNone/>
            </a:pPr>
            <a:r>
              <a:rPr lang="es-EC" sz="2000" dirty="0">
                <a:solidFill>
                  <a:schemeClr val="tx1"/>
                </a:solidFill>
              </a:rPr>
              <a:t>	</a:t>
            </a:r>
            <a:r>
              <a:rPr lang="es-EC" sz="2000" dirty="0" smtClean="0">
                <a:solidFill>
                  <a:schemeClr val="tx1"/>
                </a:solidFill>
              </a:rPr>
              <a:t> Bache descubiertos </a:t>
            </a:r>
          </a:p>
          <a:p>
            <a:pPr marL="0" indent="0">
              <a:buNone/>
            </a:pPr>
            <a:endParaRPr lang="es-EC" sz="2000" dirty="0" smtClean="0">
              <a:solidFill>
                <a:schemeClr val="tx1"/>
              </a:solidFill>
            </a:endParaRPr>
          </a:p>
          <a:p>
            <a:pPr marL="0" indent="0">
              <a:buNone/>
            </a:pPr>
            <a:endParaRPr lang="es-EC" sz="2000" dirty="0" smtClean="0">
              <a:solidFill>
                <a:schemeClr val="tx1"/>
              </a:solidFill>
            </a:endParaRPr>
          </a:p>
          <a:p>
            <a:pPr marL="0" indent="0">
              <a:buNone/>
            </a:pPr>
            <a:endParaRPr lang="es-EC" sz="2000" dirty="0" smtClean="0">
              <a:solidFill>
                <a:schemeClr val="tx1"/>
              </a:solidFill>
            </a:endParaRPr>
          </a:p>
          <a:p>
            <a:pPr marL="0" indent="0">
              <a:buNone/>
            </a:pPr>
            <a:endParaRPr lang="es-EC" sz="2000" dirty="0" smtClean="0">
              <a:solidFill>
                <a:schemeClr val="tx1"/>
              </a:solidFill>
            </a:endParaRPr>
          </a:p>
          <a:p>
            <a:pPr marL="0" indent="0">
              <a:buNone/>
            </a:pPr>
            <a:endParaRPr lang="es-EC" sz="2000" dirty="0" smtClean="0">
              <a:solidFill>
                <a:schemeClr val="tx1"/>
              </a:solidFill>
            </a:endParaRPr>
          </a:p>
          <a:p>
            <a:pPr marL="0" indent="0">
              <a:buNone/>
            </a:pPr>
            <a:r>
              <a:rPr lang="es-EC" sz="2000" dirty="0" smtClean="0">
                <a:solidFill>
                  <a:schemeClr val="tx1"/>
                </a:solidFill>
              </a:rPr>
              <a:t>           Fisura piel de cocodrilo</a:t>
            </a:r>
          </a:p>
        </p:txBody>
      </p:sp>
      <p:sp>
        <p:nvSpPr>
          <p:cNvPr id="4" name="3 Marcador de contenido"/>
          <p:cNvSpPr>
            <a:spLocks noGrp="1"/>
          </p:cNvSpPr>
          <p:nvPr>
            <p:ph sz="half" idx="2"/>
          </p:nvPr>
        </p:nvSpPr>
        <p:spPr>
          <a:xfrm>
            <a:off x="4649441" y="1289088"/>
            <a:ext cx="4343400" cy="4444168"/>
          </a:xfrm>
        </p:spPr>
        <p:txBody>
          <a:bodyPr/>
          <a:lstStyle/>
          <a:p>
            <a:pPr marL="0" indent="0">
              <a:buNone/>
            </a:pPr>
            <a:r>
              <a:rPr lang="es-EC" sz="2000" dirty="0" smtClean="0">
                <a:solidFill>
                  <a:schemeClr val="tx1"/>
                </a:solidFill>
              </a:rPr>
              <a:t>	</a:t>
            </a:r>
          </a:p>
          <a:p>
            <a:pPr marL="0" indent="0">
              <a:buNone/>
            </a:pPr>
            <a:r>
              <a:rPr lang="es-EC" sz="2000" dirty="0">
                <a:solidFill>
                  <a:schemeClr val="tx1"/>
                </a:solidFill>
              </a:rPr>
              <a:t>	</a:t>
            </a:r>
            <a:r>
              <a:rPr lang="es-EC" sz="2000" dirty="0" smtClean="0">
                <a:solidFill>
                  <a:schemeClr val="tx1"/>
                </a:solidFill>
              </a:rPr>
              <a:t>Fisura longitudinal </a:t>
            </a:r>
            <a:endParaRPr lang="es-EC" sz="2000" dirty="0">
              <a:solidFill>
                <a:schemeClr val="tx1"/>
              </a:solidFill>
            </a:endParaRPr>
          </a:p>
          <a:p>
            <a:pPr marL="0" indent="0">
              <a:buNone/>
            </a:pPr>
            <a:endParaRPr lang="es-EC" sz="2000" dirty="0" smtClean="0">
              <a:solidFill>
                <a:schemeClr val="tx1"/>
              </a:solidFill>
            </a:endParaRPr>
          </a:p>
          <a:p>
            <a:pPr marL="0" indent="0">
              <a:buNone/>
            </a:pPr>
            <a:endParaRPr lang="es-EC" sz="2000" dirty="0">
              <a:solidFill>
                <a:schemeClr val="tx1"/>
              </a:solidFill>
            </a:endParaRPr>
          </a:p>
          <a:p>
            <a:pPr marL="0" indent="0">
              <a:buNone/>
            </a:pPr>
            <a:endParaRPr lang="es-EC" sz="2000" dirty="0" smtClean="0">
              <a:solidFill>
                <a:schemeClr val="tx1"/>
              </a:solidFill>
            </a:endParaRPr>
          </a:p>
          <a:p>
            <a:pPr marL="0" indent="0">
              <a:buNone/>
            </a:pPr>
            <a:endParaRPr lang="es-EC" sz="2000" dirty="0">
              <a:solidFill>
                <a:schemeClr val="tx1"/>
              </a:solidFill>
            </a:endParaRPr>
          </a:p>
          <a:p>
            <a:pPr marL="0" indent="0">
              <a:buNone/>
            </a:pPr>
            <a:endParaRPr lang="es-EC" sz="2000" dirty="0">
              <a:solidFill>
                <a:schemeClr val="tx1"/>
              </a:solidFill>
            </a:endParaRPr>
          </a:p>
          <a:p>
            <a:pPr marL="0" indent="0">
              <a:buNone/>
            </a:pPr>
            <a:r>
              <a:rPr lang="es-EC" sz="2000" dirty="0" smtClean="0">
                <a:solidFill>
                  <a:schemeClr val="tx1"/>
                </a:solidFill>
              </a:rPr>
              <a:t>           Defecto </a:t>
            </a:r>
            <a:r>
              <a:rPr lang="es-EC" sz="2000" dirty="0">
                <a:solidFill>
                  <a:schemeClr val="tx1"/>
                </a:solidFill>
              </a:rPr>
              <a:t>de superficie  </a:t>
            </a:r>
          </a:p>
          <a:p>
            <a:pPr marL="0" indent="0">
              <a:buNone/>
            </a:pPr>
            <a:endParaRPr lang="es-EC" dirty="0"/>
          </a:p>
        </p:txBody>
      </p:sp>
      <p:sp>
        <p:nvSpPr>
          <p:cNvPr id="5" name="1 Título"/>
          <p:cNvSpPr txBox="1">
            <a:spLocks noGrp="1"/>
          </p:cNvSpPr>
          <p:nvPr>
            <p:ph type="title"/>
          </p:nvPr>
        </p:nvSpPr>
        <p:spPr>
          <a:prstGeom prst="rect">
            <a:avLst/>
          </a:prstGeom>
        </p:spPr>
        <p:txBody>
          <a:bodyPr>
            <a:normAutofit fontScale="9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dirty="0" smtClean="0">
                <a:solidFill>
                  <a:srgbClr val="FF0000"/>
                </a:solidFill>
              </a:rPr>
              <a:t>CAPÍTULO II</a:t>
            </a:r>
            <a:br>
              <a:rPr lang="es-ES" dirty="0" smtClean="0">
                <a:solidFill>
                  <a:srgbClr val="FF0000"/>
                </a:solidFill>
              </a:rPr>
            </a:br>
            <a:endParaRPr lang="es-EC"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77" y="2132856"/>
            <a:ext cx="22288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604" y="4113787"/>
            <a:ext cx="2131417"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898" y="2085231"/>
            <a:ext cx="2414486"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325" y="4214590"/>
            <a:ext cx="2236043" cy="149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323528" y="5949280"/>
            <a:ext cx="8686800" cy="576064"/>
          </a:xfrm>
          <a:prstGeom prst="rect">
            <a:avLst/>
          </a:prstGeom>
        </p:spPr>
        <p:txBody>
          <a:bodyPr vert="horz" anchor="ctr">
            <a:normAutofit fontScale="750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just"/>
            <a:r>
              <a:rPr lang="es-EC" sz="1700" dirty="0">
                <a:effectLst/>
              </a:rPr>
              <a:t>Un simple ejemplo: </a:t>
            </a:r>
            <a:r>
              <a:rPr lang="es-EC" sz="1700" dirty="0" smtClean="0">
                <a:effectLst/>
              </a:rPr>
              <a:t>ES El </a:t>
            </a:r>
            <a:r>
              <a:rPr lang="es-EC" sz="1700" dirty="0">
                <a:effectLst/>
              </a:rPr>
              <a:t>permanente mantenimiento de los taludes y sistemas de drenaje facilitan la inmediata evacuación del agua desde la calzada y evitan su ingreso desde </a:t>
            </a:r>
            <a:r>
              <a:rPr lang="es-EC" sz="1700" dirty="0" smtClean="0">
                <a:effectLst/>
              </a:rPr>
              <a:t>los costados</a:t>
            </a:r>
            <a:r>
              <a:rPr lang="es-EC" sz="1700" dirty="0">
                <a:effectLst/>
              </a:rPr>
              <a:t>, preservando así a la capa de </a:t>
            </a:r>
            <a:r>
              <a:rPr lang="es-EC" sz="1700" dirty="0" smtClean="0">
                <a:effectLst/>
              </a:rPr>
              <a:t>rodadura.</a:t>
            </a:r>
            <a:endParaRPr lang="es-EC" sz="1700" dirty="0">
              <a:effectLst/>
            </a:endParaRPr>
          </a:p>
          <a:p>
            <a:pPr algn="ctr"/>
            <a:endParaRPr lang="es-EC" dirty="0"/>
          </a:p>
        </p:txBody>
      </p:sp>
      <p:sp>
        <p:nvSpPr>
          <p:cNvPr id="2" name="1 Rectángulo"/>
          <p:cNvSpPr/>
          <p:nvPr/>
        </p:nvSpPr>
        <p:spPr>
          <a:xfrm>
            <a:off x="2249799" y="1119595"/>
            <a:ext cx="5818095" cy="646331"/>
          </a:xfrm>
          <a:prstGeom prst="rect">
            <a:avLst/>
          </a:prstGeom>
        </p:spPr>
        <p:txBody>
          <a:bodyPr wrap="square">
            <a:spAutoFit/>
          </a:bodyPr>
          <a:lstStyle/>
          <a:p>
            <a:pPr algn="ctr"/>
            <a:r>
              <a:rPr lang="es-EC" dirty="0">
                <a:solidFill>
                  <a:srgbClr val="0070C0"/>
                </a:solidFill>
              </a:rPr>
              <a:t>Análisis e Interpretación de las fisuras del pavimento </a:t>
            </a:r>
            <a:endParaRPr lang="es-EC" dirty="0" smtClean="0">
              <a:solidFill>
                <a:srgbClr val="0070C0"/>
              </a:solidFill>
            </a:endParaRPr>
          </a:p>
          <a:p>
            <a:pPr algn="ctr"/>
            <a:endParaRPr lang="es-EC" dirty="0">
              <a:solidFill>
                <a:srgbClr val="0070C0"/>
              </a:solidFill>
            </a:endParaRPr>
          </a:p>
        </p:txBody>
      </p:sp>
    </p:spTree>
    <p:extLst>
      <p:ext uri="{BB962C8B-B14F-4D97-AF65-F5344CB8AC3E}">
        <p14:creationId xmlns:p14="http://schemas.microsoft.com/office/powerpoint/2010/main" val="4239844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4585871"/>
          </a:xfrm>
          <a:prstGeom prst="rect">
            <a:avLst/>
          </a:prstGeom>
        </p:spPr>
        <p:txBody>
          <a:bodyPr wrap="square">
            <a:spAutoFit/>
          </a:bodyPr>
          <a:lstStyle/>
          <a:p>
            <a:pPr algn="just"/>
            <a:r>
              <a:rPr lang="es-EC" sz="2400" dirty="0" smtClean="0">
                <a:solidFill>
                  <a:srgbClr val="0070C0"/>
                </a:solidFill>
              </a:rPr>
              <a:t>Proceso </a:t>
            </a:r>
            <a:r>
              <a:rPr lang="es-EC" sz="2400" dirty="0">
                <a:solidFill>
                  <a:srgbClr val="0070C0"/>
                </a:solidFill>
              </a:rPr>
              <a:t>de Toma y Transporte de Muestras hacia el </a:t>
            </a:r>
            <a:r>
              <a:rPr lang="es-EC" sz="2400" dirty="0" smtClean="0">
                <a:solidFill>
                  <a:srgbClr val="0070C0"/>
                </a:solidFill>
              </a:rPr>
              <a:t>Laboratorio</a:t>
            </a:r>
          </a:p>
          <a:p>
            <a:pPr algn="just"/>
            <a:endParaRPr lang="es-EC" sz="2400" dirty="0">
              <a:solidFill>
                <a:srgbClr val="0070C0"/>
              </a:solidFill>
            </a:endParaRPr>
          </a:p>
          <a:p>
            <a:pPr marL="342900" indent="-342900" algn="just">
              <a:buFont typeface="Arial" panose="020B0604020202020204" pitchFamily="34" charset="0"/>
              <a:buChar char="•"/>
            </a:pPr>
            <a:r>
              <a:rPr lang="es-EC" sz="2000" dirty="0"/>
              <a:t>Para efectos de ensayos en el laboratorio se procederá a tomar muestras del tramo vial, Ambato – Guaranda, específicamente en el sector de </a:t>
            </a:r>
            <a:r>
              <a:rPr lang="es-EC" sz="2000" dirty="0" err="1"/>
              <a:t>Yatzapuzán</a:t>
            </a:r>
            <a:r>
              <a:rPr lang="es-EC" sz="2000" dirty="0"/>
              <a:t>, comprendido desde el (Dm 34.000 al Dm 35.000).</a:t>
            </a:r>
          </a:p>
          <a:p>
            <a:pPr marL="342900" indent="-342900" algn="just">
              <a:buFont typeface="Arial" panose="020B0604020202020204" pitchFamily="34" charset="0"/>
              <a:buChar char="•"/>
            </a:pPr>
            <a:r>
              <a:rPr lang="es-EC" sz="2000" dirty="0"/>
              <a:t>Consiste en la obtención de una porción del material con el que se pretende rehabilitar la estructura del pavimento flexible, que ya forma parte de la misma, de tal manera que las características de la porción de suelo obtenida se constituya en un elemento representativo. </a:t>
            </a:r>
            <a:endParaRPr lang="es-EC" sz="2000" dirty="0" smtClean="0"/>
          </a:p>
          <a:p>
            <a:pPr marL="342900" indent="-342900" algn="just">
              <a:buFont typeface="Arial" panose="020B0604020202020204" pitchFamily="34" charset="0"/>
              <a:buChar char="•"/>
            </a:pPr>
            <a:r>
              <a:rPr lang="es-EC" sz="2000" dirty="0" smtClean="0"/>
              <a:t>La </a:t>
            </a:r>
            <a:r>
              <a:rPr lang="es-EC" sz="2000" dirty="0"/>
              <a:t>fase de muestreo además incluye las operaciones de envasado en fundas, identificación y transporte de las </a:t>
            </a:r>
            <a:r>
              <a:rPr lang="es-EC" sz="2000" dirty="0" smtClean="0"/>
              <a:t>muestras.</a:t>
            </a:r>
            <a:endParaRPr lang="es-EC" sz="2000" dirty="0"/>
          </a:p>
        </p:txBody>
      </p:sp>
    </p:spTree>
    <p:extLst>
      <p:ext uri="{BB962C8B-B14F-4D97-AF65-F5344CB8AC3E}">
        <p14:creationId xmlns:p14="http://schemas.microsoft.com/office/powerpoint/2010/main" val="3911413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61372" y="1412776"/>
            <a:ext cx="7572428" cy="4893647"/>
          </a:xfrm>
          <a:prstGeom prst="rect">
            <a:avLst/>
          </a:prstGeom>
        </p:spPr>
        <p:txBody>
          <a:bodyPr wrap="square">
            <a:spAutoFit/>
          </a:bodyPr>
          <a:lstStyle/>
          <a:p>
            <a:pPr algn="ctr"/>
            <a:r>
              <a:rPr lang="es-EC" sz="2400" dirty="0" smtClean="0">
                <a:solidFill>
                  <a:srgbClr val="0070C0"/>
                </a:solidFill>
              </a:rPr>
              <a:t>Identificación </a:t>
            </a:r>
            <a:r>
              <a:rPr lang="es-EC" sz="2400" dirty="0">
                <a:solidFill>
                  <a:srgbClr val="0070C0"/>
                </a:solidFill>
              </a:rPr>
              <a:t>de los suelos mediante ensayos</a:t>
            </a:r>
          </a:p>
          <a:p>
            <a:pPr algn="just"/>
            <a:endParaRPr lang="es-EC" sz="2400" dirty="0">
              <a:solidFill>
                <a:srgbClr val="0070C0"/>
              </a:solidFill>
            </a:endParaRPr>
          </a:p>
          <a:p>
            <a:pPr algn="just"/>
            <a:endParaRPr lang="es-EC" sz="2200" dirty="0" smtClean="0"/>
          </a:p>
          <a:p>
            <a:pPr algn="just"/>
            <a:endParaRPr lang="es-EC" sz="2200" dirty="0" smtClean="0"/>
          </a:p>
          <a:p>
            <a:pPr algn="just"/>
            <a:endParaRPr lang="es-EC" sz="2200" dirty="0"/>
          </a:p>
          <a:p>
            <a:pPr algn="just"/>
            <a:endParaRPr lang="es-EC" sz="2200" dirty="0" smtClean="0"/>
          </a:p>
          <a:p>
            <a:pPr algn="just"/>
            <a:endParaRPr lang="es-EC" sz="2200" dirty="0"/>
          </a:p>
          <a:p>
            <a:pPr algn="just"/>
            <a:endParaRPr lang="es-EC" sz="2200" dirty="0" smtClean="0"/>
          </a:p>
          <a:p>
            <a:pPr algn="just"/>
            <a:r>
              <a:rPr lang="es-EC" sz="2200" dirty="0" smtClean="0"/>
              <a:t>Ensayos que detallo a continuación:</a:t>
            </a:r>
          </a:p>
          <a:p>
            <a:pPr algn="just"/>
            <a:endParaRPr lang="es-EC" sz="2200" dirty="0" smtClean="0"/>
          </a:p>
          <a:p>
            <a:pPr algn="ctr"/>
            <a:r>
              <a:rPr lang="es-EC" sz="2200" dirty="0" smtClean="0"/>
              <a:t>Ensayo </a:t>
            </a:r>
            <a:r>
              <a:rPr lang="es-EC" sz="2200" dirty="0"/>
              <a:t>de </a:t>
            </a:r>
            <a:r>
              <a:rPr lang="es-EC" sz="2200" dirty="0" smtClean="0"/>
              <a:t>Granulometría</a:t>
            </a:r>
          </a:p>
          <a:p>
            <a:pPr algn="ctr"/>
            <a:r>
              <a:rPr lang="es-EC" sz="2200" dirty="0"/>
              <a:t>Ensayo de Abrasión </a:t>
            </a:r>
            <a:endParaRPr lang="es-EC" sz="2200" dirty="0" smtClean="0"/>
          </a:p>
          <a:p>
            <a:pPr algn="ctr"/>
            <a:r>
              <a:rPr lang="es-EC" sz="2200" dirty="0" smtClean="0"/>
              <a:t>Ensayo </a:t>
            </a:r>
            <a:r>
              <a:rPr lang="es-EC" sz="2200" dirty="0"/>
              <a:t>de </a:t>
            </a:r>
            <a:r>
              <a:rPr lang="es-EC" sz="2200" dirty="0" smtClean="0"/>
              <a:t>Compactación</a:t>
            </a:r>
          </a:p>
          <a:p>
            <a:pPr algn="ctr"/>
            <a:r>
              <a:rPr lang="es-EC" sz="2200" dirty="0"/>
              <a:t>Ensayo CBR.</a:t>
            </a:r>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00" t="8985" r="10725" b="11719"/>
          <a:stretch/>
        </p:blipFill>
        <p:spPr bwMode="auto">
          <a:xfrm>
            <a:off x="2839374" y="1916832"/>
            <a:ext cx="3816424" cy="2179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057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1692771"/>
          </a:xfrm>
          <a:prstGeom prst="rect">
            <a:avLst/>
          </a:prstGeom>
        </p:spPr>
        <p:txBody>
          <a:bodyPr wrap="square">
            <a:spAutoFit/>
          </a:bodyPr>
          <a:lstStyle/>
          <a:p>
            <a:pPr algn="just"/>
            <a:endParaRPr lang="es-EC" sz="2400" dirty="0">
              <a:solidFill>
                <a:srgbClr val="0070C0"/>
              </a:solidFill>
            </a:endParaRPr>
          </a:p>
          <a:p>
            <a:pPr algn="ctr"/>
            <a:r>
              <a:rPr lang="es-EC" sz="2000" b="1" dirty="0" smtClean="0">
                <a:solidFill>
                  <a:srgbClr val="0070C0"/>
                </a:solidFill>
              </a:rPr>
              <a:t>Ensayo </a:t>
            </a:r>
            <a:r>
              <a:rPr lang="es-EC" sz="2000" b="1" dirty="0">
                <a:solidFill>
                  <a:srgbClr val="0070C0"/>
                </a:solidFill>
              </a:rPr>
              <a:t>de </a:t>
            </a:r>
            <a:r>
              <a:rPr lang="es-EC" sz="2000" b="1" dirty="0" smtClean="0">
                <a:solidFill>
                  <a:srgbClr val="0070C0"/>
                </a:solidFill>
              </a:rPr>
              <a:t>Granulometría</a:t>
            </a:r>
          </a:p>
          <a:p>
            <a:pPr algn="just"/>
            <a:endParaRPr lang="es-EC" sz="2000" b="1" dirty="0" smtClean="0"/>
          </a:p>
          <a:p>
            <a:pPr algn="just"/>
            <a:endParaRPr lang="es-EC" sz="2000" dirty="0"/>
          </a:p>
          <a:p>
            <a:pPr algn="just"/>
            <a:endParaRPr lang="es-EC" sz="20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33" r="47209"/>
          <a:stretch/>
        </p:blipFill>
        <p:spPr bwMode="auto">
          <a:xfrm>
            <a:off x="3203848" y="4514169"/>
            <a:ext cx="3312368" cy="19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68" t="8789" r="15117" b="11553"/>
          <a:stretch/>
        </p:blipFill>
        <p:spPr bwMode="auto">
          <a:xfrm>
            <a:off x="1573462" y="2012356"/>
            <a:ext cx="3062776" cy="185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573462" y="4077072"/>
            <a:ext cx="2392386" cy="369332"/>
          </a:xfrm>
          <a:prstGeom prst="rect">
            <a:avLst/>
          </a:prstGeom>
        </p:spPr>
        <p:txBody>
          <a:bodyPr wrap="none">
            <a:spAutoFit/>
          </a:bodyPr>
          <a:lstStyle/>
          <a:p>
            <a:pPr algn="just"/>
            <a:r>
              <a:rPr lang="es-EC" b="1" dirty="0"/>
              <a:t>EQUIPO Y MATERIALES</a:t>
            </a:r>
          </a:p>
        </p:txBody>
      </p:sp>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27" t="14679" r="23380" b="11836"/>
          <a:stretch/>
        </p:blipFill>
        <p:spPr bwMode="auto">
          <a:xfrm>
            <a:off x="5292080" y="2026522"/>
            <a:ext cx="2635812" cy="189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348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3231654"/>
          </a:xfrm>
          <a:prstGeom prst="rect">
            <a:avLst/>
          </a:prstGeom>
        </p:spPr>
        <p:txBody>
          <a:bodyPr wrap="square">
            <a:spAutoFit/>
          </a:bodyPr>
          <a:lstStyle/>
          <a:p>
            <a:pPr algn="just"/>
            <a:r>
              <a:rPr lang="es-EC" sz="2000" b="1" dirty="0" smtClean="0"/>
              <a:t>Ensayo </a:t>
            </a:r>
            <a:r>
              <a:rPr lang="es-EC" sz="2000" b="1" dirty="0"/>
              <a:t>de Granulometría del Material Reciclado.</a:t>
            </a:r>
            <a:endParaRPr lang="es-EC" sz="2000" dirty="0"/>
          </a:p>
          <a:p>
            <a:pPr algn="just"/>
            <a:r>
              <a:rPr lang="es-EC" sz="2000" dirty="0" smtClean="0"/>
              <a:t>La </a:t>
            </a:r>
            <a:r>
              <a:rPr lang="es-EC" sz="2000" dirty="0"/>
              <a:t>distribución granulométrica </a:t>
            </a:r>
            <a:r>
              <a:rPr lang="es-EC" sz="2000" dirty="0" smtClean="0"/>
              <a:t>nos </a:t>
            </a:r>
            <a:r>
              <a:rPr lang="es-EC" sz="2000" dirty="0"/>
              <a:t>ayuda a la clasificación de suelos en función del tamaño de sus </a:t>
            </a:r>
            <a:r>
              <a:rPr lang="es-EC" sz="2000" dirty="0" smtClean="0"/>
              <a:t>partículas según la norma NEVI </a:t>
            </a:r>
            <a:r>
              <a:rPr lang="es-EC" sz="2000" dirty="0"/>
              <a:t>12, M.T.O.P</a:t>
            </a:r>
            <a:r>
              <a:rPr lang="es-EC" sz="2000" dirty="0" smtClean="0"/>
              <a:t>. es un material de SUB-BASE </a:t>
            </a:r>
            <a:r>
              <a:rPr lang="es-EC" sz="2000" dirty="0"/>
              <a:t>CLASE 1 </a:t>
            </a:r>
            <a:endParaRPr lang="es-EC" sz="2000" dirty="0" smtClean="0"/>
          </a:p>
          <a:p>
            <a:pPr algn="just"/>
            <a:endParaRPr lang="es-EC" sz="2000" dirty="0"/>
          </a:p>
          <a:p>
            <a:pPr algn="just"/>
            <a:r>
              <a:rPr lang="es-EC" sz="2000" b="1" dirty="0" smtClean="0"/>
              <a:t>Ensayo </a:t>
            </a:r>
            <a:r>
              <a:rPr lang="es-EC" sz="2000" b="1" dirty="0"/>
              <a:t>de Granulometría del Material Identificado para Base.</a:t>
            </a:r>
            <a:endParaRPr lang="es-EC" sz="2000" dirty="0"/>
          </a:p>
          <a:p>
            <a:pPr algn="just"/>
            <a:r>
              <a:rPr lang="es-EC" sz="2000" dirty="0"/>
              <a:t>La distribución granulométrica nos ayuda a la clasificación de suelos en función del tamaño de sus partículas según la norma NEVI 12, M.T.O.P. es un material de </a:t>
            </a:r>
            <a:r>
              <a:rPr lang="es-EC" sz="2000" dirty="0" smtClean="0"/>
              <a:t>BASE </a:t>
            </a:r>
            <a:r>
              <a:rPr lang="es-EC" sz="2000" dirty="0"/>
              <a:t>CLASE 3</a:t>
            </a:r>
            <a:r>
              <a:rPr lang="es-EC" sz="2000" dirty="0" smtClean="0"/>
              <a:t> TIPO A.</a:t>
            </a:r>
            <a:endParaRPr lang="es-EC" sz="2000" dirty="0"/>
          </a:p>
          <a:p>
            <a:pPr algn="just"/>
            <a:endParaRPr lang="es-EC" sz="2400" dirty="0">
              <a:solidFill>
                <a:srgbClr val="0070C0"/>
              </a:solidFill>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277" r="5991"/>
          <a:stretch/>
        </p:blipFill>
        <p:spPr bwMode="auto">
          <a:xfrm>
            <a:off x="3275856" y="4141326"/>
            <a:ext cx="3096343" cy="190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659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3785652"/>
          </a:xfrm>
          <a:prstGeom prst="rect">
            <a:avLst/>
          </a:prstGeom>
        </p:spPr>
        <p:txBody>
          <a:bodyPr wrap="square">
            <a:spAutoFit/>
          </a:bodyPr>
          <a:lstStyle/>
          <a:p>
            <a:pPr algn="ctr"/>
            <a:r>
              <a:rPr lang="es-EC" sz="2000" b="1" dirty="0" smtClean="0">
                <a:solidFill>
                  <a:srgbClr val="0070C0"/>
                </a:solidFill>
              </a:rPr>
              <a:t>Ensayo </a:t>
            </a:r>
            <a:r>
              <a:rPr lang="es-EC" sz="2000" b="1" dirty="0">
                <a:solidFill>
                  <a:srgbClr val="0070C0"/>
                </a:solidFill>
              </a:rPr>
              <a:t>de Abrasión </a:t>
            </a:r>
          </a:p>
          <a:p>
            <a:pPr algn="just"/>
            <a:r>
              <a:rPr lang="es-EC" sz="2000" dirty="0" smtClean="0"/>
              <a:t> </a:t>
            </a:r>
          </a:p>
          <a:p>
            <a:pPr algn="just"/>
            <a:endParaRPr lang="es-EC" sz="2000" b="1" dirty="0"/>
          </a:p>
          <a:p>
            <a:pPr algn="just"/>
            <a:endParaRPr lang="es-EC" sz="2000" b="1" dirty="0" smtClean="0"/>
          </a:p>
          <a:p>
            <a:pPr algn="just"/>
            <a:endParaRPr lang="es-EC" sz="2000" b="1" dirty="0"/>
          </a:p>
          <a:p>
            <a:pPr algn="just"/>
            <a:endParaRPr lang="es-EC" sz="2000" b="1" dirty="0" smtClean="0"/>
          </a:p>
          <a:p>
            <a:pPr algn="just"/>
            <a:endParaRPr lang="es-EC" sz="2000" b="1" dirty="0" smtClean="0"/>
          </a:p>
          <a:p>
            <a:pPr algn="just"/>
            <a:endParaRPr lang="es-EC" sz="2000" b="1" dirty="0" smtClean="0"/>
          </a:p>
          <a:p>
            <a:pPr algn="just"/>
            <a:endParaRPr lang="es-EC" sz="2000" b="1" dirty="0"/>
          </a:p>
          <a:p>
            <a:pPr algn="just"/>
            <a:r>
              <a:rPr lang="es-EC" sz="2000" b="1" dirty="0" smtClean="0"/>
              <a:t>EQUIPO </a:t>
            </a:r>
            <a:r>
              <a:rPr lang="es-EC" sz="2000" b="1" dirty="0"/>
              <a:t>Y </a:t>
            </a:r>
            <a:r>
              <a:rPr lang="es-EC" sz="2000" b="1" dirty="0" smtClean="0"/>
              <a:t>MATERIALES</a:t>
            </a:r>
          </a:p>
          <a:p>
            <a:pPr algn="just"/>
            <a:endParaRPr lang="es-EC" sz="2000" dirty="0"/>
          </a:p>
          <a:p>
            <a:pPr algn="just"/>
            <a:endParaRPr lang="es-EC" sz="2000" dirty="0"/>
          </a:p>
        </p:txBody>
      </p:sp>
      <p:pic>
        <p:nvPicPr>
          <p:cNvPr id="6" name="5 Imagen"/>
          <p:cNvPicPr/>
          <p:nvPr/>
        </p:nvPicPr>
        <p:blipFill>
          <a:blip r:embed="rId3" cstate="print">
            <a:extLst>
              <a:ext uri="{28A0092B-C50C-407E-A947-70E740481C1C}">
                <a14:useLocalDpi xmlns:a14="http://schemas.microsoft.com/office/drawing/2010/main" val="0"/>
              </a:ext>
            </a:extLst>
          </a:blip>
          <a:srcRect l="11206" t="16290" r="27844" b="15158"/>
          <a:stretch>
            <a:fillRect/>
          </a:stretch>
        </p:blipFill>
        <p:spPr bwMode="auto">
          <a:xfrm>
            <a:off x="1832007" y="4493203"/>
            <a:ext cx="2304256" cy="1728192"/>
          </a:xfrm>
          <a:prstGeom prst="rect">
            <a:avLst/>
          </a:prstGeom>
          <a:noFill/>
          <a:ln>
            <a:noFill/>
          </a:ln>
        </p:spPr>
      </p:pic>
      <p:pic>
        <p:nvPicPr>
          <p:cNvPr id="7" name="6 Imagen"/>
          <p:cNvPicPr/>
          <p:nvPr/>
        </p:nvPicPr>
        <p:blipFill>
          <a:blip r:embed="rId4">
            <a:extLst>
              <a:ext uri="{28A0092B-C50C-407E-A947-70E740481C1C}">
                <a14:useLocalDpi xmlns:a14="http://schemas.microsoft.com/office/drawing/2010/main" val="0"/>
              </a:ext>
            </a:extLst>
          </a:blip>
          <a:srcRect l="1527" t="34616" r="27504" b="31221"/>
          <a:stretch>
            <a:fillRect/>
          </a:stretch>
        </p:blipFill>
        <p:spPr bwMode="auto">
          <a:xfrm>
            <a:off x="5020103" y="4531303"/>
            <a:ext cx="2232248" cy="1690092"/>
          </a:xfrm>
          <a:prstGeom prst="rect">
            <a:avLst/>
          </a:prstGeom>
          <a:noFill/>
          <a:ln>
            <a:noFill/>
          </a:ln>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327" t="10743" r="33346" b="13446"/>
          <a:stretch/>
        </p:blipFill>
        <p:spPr bwMode="auto">
          <a:xfrm>
            <a:off x="1907703" y="1624964"/>
            <a:ext cx="222855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71" t="25391" r="31152" b="18087"/>
          <a:stretch/>
        </p:blipFill>
        <p:spPr bwMode="auto">
          <a:xfrm>
            <a:off x="4644007" y="1628801"/>
            <a:ext cx="2615399" cy="172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429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3231654"/>
          </a:xfrm>
          <a:prstGeom prst="rect">
            <a:avLst/>
          </a:prstGeom>
        </p:spPr>
        <p:txBody>
          <a:bodyPr wrap="square">
            <a:spAutoFit/>
          </a:bodyPr>
          <a:lstStyle/>
          <a:p>
            <a:pPr algn="just"/>
            <a:r>
              <a:rPr lang="es-EC" sz="2000" b="1" dirty="0" smtClean="0"/>
              <a:t>Ensayo </a:t>
            </a:r>
            <a:r>
              <a:rPr lang="es-EC" sz="2000" b="1" dirty="0"/>
              <a:t>de </a:t>
            </a:r>
            <a:r>
              <a:rPr lang="es-EC" sz="2000" b="1" dirty="0" smtClean="0"/>
              <a:t>Abrasión del </a:t>
            </a:r>
            <a:r>
              <a:rPr lang="es-EC" sz="2000" b="1" dirty="0"/>
              <a:t>Material Reciclado.</a:t>
            </a:r>
            <a:endParaRPr lang="es-EC" sz="2000" dirty="0"/>
          </a:p>
          <a:p>
            <a:pPr algn="just"/>
            <a:r>
              <a:rPr lang="es-EC" sz="2000" dirty="0" smtClean="0"/>
              <a:t>Por </a:t>
            </a:r>
            <a:r>
              <a:rPr lang="es-EC" sz="2000" dirty="0"/>
              <a:t>medio de la Abrasión </a:t>
            </a:r>
            <a:r>
              <a:rPr lang="es-EC" sz="2000" dirty="0" smtClean="0"/>
              <a:t>se obtuvo un </a:t>
            </a:r>
            <a:r>
              <a:rPr lang="es-EC" sz="2000" dirty="0"/>
              <a:t>desgaste del </a:t>
            </a:r>
            <a:r>
              <a:rPr lang="es-EC" sz="2000" dirty="0" smtClean="0"/>
              <a:t>35% </a:t>
            </a:r>
            <a:r>
              <a:rPr lang="es-EC" sz="2000" dirty="0"/>
              <a:t>utilizando el Método </a:t>
            </a:r>
            <a:r>
              <a:rPr lang="es-EC" sz="2000" dirty="0" smtClean="0"/>
              <a:t>A, </a:t>
            </a:r>
            <a:r>
              <a:rPr lang="es-EC" sz="2000" dirty="0"/>
              <a:t>debido a</a:t>
            </a:r>
            <a:r>
              <a:rPr lang="es-EC" sz="2000" dirty="0" smtClean="0"/>
              <a:t> </a:t>
            </a:r>
            <a:r>
              <a:rPr lang="es-EC" sz="2000" dirty="0"/>
              <a:t>la carga abrasiva </a:t>
            </a:r>
            <a:r>
              <a:rPr lang="es-EC" sz="2000" dirty="0" smtClean="0"/>
              <a:t>y peso de la muestra después del secado </a:t>
            </a:r>
            <a:r>
              <a:rPr lang="es-EC" sz="2000" dirty="0"/>
              <a:t>al </a:t>
            </a:r>
            <a:r>
              <a:rPr lang="es-EC" sz="2000" dirty="0" smtClean="0"/>
              <a:t>horno. (5000gr)</a:t>
            </a:r>
          </a:p>
          <a:p>
            <a:pPr algn="just"/>
            <a:endParaRPr lang="es-EC" sz="2000" b="1" dirty="0"/>
          </a:p>
          <a:p>
            <a:pPr algn="just"/>
            <a:r>
              <a:rPr lang="es-EC" sz="2000" b="1" dirty="0" smtClean="0"/>
              <a:t>Ensayo </a:t>
            </a:r>
            <a:r>
              <a:rPr lang="es-EC" sz="2000" b="1" dirty="0"/>
              <a:t>de </a:t>
            </a:r>
            <a:r>
              <a:rPr lang="es-EC" sz="2000" b="1" dirty="0" smtClean="0"/>
              <a:t>Abrasión del </a:t>
            </a:r>
            <a:r>
              <a:rPr lang="es-EC" sz="2000" b="1" dirty="0"/>
              <a:t>Material Identificado para Base.</a:t>
            </a:r>
            <a:endParaRPr lang="es-EC" sz="2000" dirty="0"/>
          </a:p>
          <a:p>
            <a:pPr algn="just"/>
            <a:r>
              <a:rPr lang="es-EC" sz="2000" dirty="0"/>
              <a:t>Por medio de la Abrasión se obtuvo un desgaste del </a:t>
            </a:r>
            <a:r>
              <a:rPr lang="es-EC" sz="2000" dirty="0" smtClean="0"/>
              <a:t>22% </a:t>
            </a:r>
            <a:r>
              <a:rPr lang="es-EC" sz="2000" dirty="0"/>
              <a:t>utilizando el Método </a:t>
            </a:r>
            <a:r>
              <a:rPr lang="es-EC" sz="2000" dirty="0" smtClean="0"/>
              <a:t>A, </a:t>
            </a:r>
            <a:r>
              <a:rPr lang="es-EC" sz="2000" dirty="0"/>
              <a:t>debido </a:t>
            </a:r>
            <a:r>
              <a:rPr lang="es-EC" sz="2000" dirty="0" smtClean="0"/>
              <a:t>a la </a:t>
            </a:r>
            <a:r>
              <a:rPr lang="es-EC" sz="2000" dirty="0"/>
              <a:t>carga abrasiva y peso de la muestra después del secado al horno. (5000gr)</a:t>
            </a:r>
          </a:p>
          <a:p>
            <a:pPr algn="just"/>
            <a:endParaRPr lang="es-EC" sz="2400" dirty="0">
              <a:solidFill>
                <a:srgbClr val="0070C0"/>
              </a:solidFill>
            </a:endParaRPr>
          </a:p>
        </p:txBody>
      </p:sp>
      <p:pic>
        <p:nvPicPr>
          <p:cNvPr id="6" name="Imagen 1"/>
          <p:cNvPicPr>
            <a:picLocks noChangeAspect="1" noChangeArrowheads="1"/>
          </p:cNvPicPr>
          <p:nvPr/>
        </p:nvPicPr>
        <p:blipFill>
          <a:blip r:embed="rId2">
            <a:extLst>
              <a:ext uri="{28A0092B-C50C-407E-A947-70E740481C1C}">
                <a14:useLocalDpi xmlns:a14="http://schemas.microsoft.com/office/drawing/2010/main" val="0"/>
              </a:ext>
            </a:extLst>
          </a:blip>
          <a:srcRect l="43294" t="10406" r="31409" b="24434"/>
          <a:stretch>
            <a:fillRect/>
          </a:stretch>
        </p:blipFill>
        <p:spPr bwMode="auto">
          <a:xfrm>
            <a:off x="2569468" y="4293096"/>
            <a:ext cx="1858516" cy="21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Imagen 1"/>
          <p:cNvPicPr>
            <a:picLocks noChangeAspect="1" noChangeArrowheads="1"/>
          </p:cNvPicPr>
          <p:nvPr/>
        </p:nvPicPr>
        <p:blipFill>
          <a:blip r:embed="rId3" cstate="print">
            <a:extLst>
              <a:ext uri="{28A0092B-C50C-407E-A947-70E740481C1C}">
                <a14:useLocalDpi xmlns:a14="http://schemas.microsoft.com/office/drawing/2010/main" val="0"/>
              </a:ext>
            </a:extLst>
          </a:blip>
          <a:srcRect l="18167" t="9276" r="25636" b="15158"/>
          <a:stretch>
            <a:fillRect/>
          </a:stretch>
        </p:blipFill>
        <p:spPr bwMode="auto">
          <a:xfrm>
            <a:off x="5141881" y="4293096"/>
            <a:ext cx="2000250" cy="207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586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4278094"/>
          </a:xfrm>
          <a:prstGeom prst="rect">
            <a:avLst/>
          </a:prstGeom>
        </p:spPr>
        <p:txBody>
          <a:bodyPr wrap="square">
            <a:spAutoFit/>
          </a:bodyPr>
          <a:lstStyle/>
          <a:p>
            <a:pPr algn="ctr"/>
            <a:r>
              <a:rPr lang="es-EC" sz="2000" b="1" dirty="0" smtClean="0">
                <a:solidFill>
                  <a:srgbClr val="0070C0"/>
                </a:solidFill>
              </a:rPr>
              <a:t>Determinación </a:t>
            </a:r>
            <a:r>
              <a:rPr lang="es-EC" sz="2000" b="1" dirty="0">
                <a:solidFill>
                  <a:srgbClr val="0070C0"/>
                </a:solidFill>
              </a:rPr>
              <a:t>del Índice Plástico y Limite Líquido</a:t>
            </a:r>
            <a:r>
              <a:rPr lang="es-EC" sz="2000" b="1" dirty="0" smtClean="0">
                <a:solidFill>
                  <a:srgbClr val="0070C0"/>
                </a:solidFill>
              </a:rPr>
              <a:t>.</a:t>
            </a:r>
          </a:p>
          <a:p>
            <a:pPr algn="just"/>
            <a:endParaRPr lang="es-EC" sz="1600" b="1" dirty="0" smtClean="0"/>
          </a:p>
          <a:p>
            <a:pPr algn="just"/>
            <a:r>
              <a:rPr lang="es-EC" sz="1600" b="1" dirty="0" smtClean="0"/>
              <a:t>Límite </a:t>
            </a:r>
            <a:r>
              <a:rPr lang="es-EC" sz="1600" b="1" dirty="0"/>
              <a:t>líquido</a:t>
            </a:r>
            <a:endParaRPr lang="es-EC" sz="1600" dirty="0"/>
          </a:p>
          <a:p>
            <a:r>
              <a:rPr lang="es-EC" sz="1600" dirty="0"/>
              <a:t> </a:t>
            </a:r>
            <a:endParaRPr lang="es-EC" sz="1600" dirty="0" smtClean="0"/>
          </a:p>
          <a:p>
            <a:endParaRPr lang="es-EC" sz="1600" dirty="0"/>
          </a:p>
          <a:p>
            <a:endParaRPr lang="es-EC" sz="1600" dirty="0" smtClean="0"/>
          </a:p>
          <a:p>
            <a:endParaRPr lang="es-EC" sz="1600" dirty="0" smtClean="0"/>
          </a:p>
          <a:p>
            <a:endParaRPr lang="es-EC" sz="1600" dirty="0"/>
          </a:p>
          <a:p>
            <a:r>
              <a:rPr lang="es-EC" sz="1600" dirty="0" smtClean="0"/>
              <a:t>    </a:t>
            </a:r>
            <a:endParaRPr lang="es-EC" sz="1600" dirty="0"/>
          </a:p>
          <a:p>
            <a:endParaRPr lang="es-EC" sz="1600" b="1" dirty="0" smtClean="0"/>
          </a:p>
          <a:p>
            <a:endParaRPr lang="es-EC" sz="1600" b="1" dirty="0" smtClean="0"/>
          </a:p>
          <a:p>
            <a:r>
              <a:rPr lang="es-EC" sz="1600" b="1" dirty="0" smtClean="0"/>
              <a:t>Límite </a:t>
            </a:r>
            <a:r>
              <a:rPr lang="es-EC" sz="1600" b="1" dirty="0"/>
              <a:t>plástico</a:t>
            </a:r>
            <a:endParaRPr lang="es-EC" sz="1600" dirty="0"/>
          </a:p>
          <a:p>
            <a:r>
              <a:rPr lang="es-EC" sz="1600" dirty="0"/>
              <a:t>     </a:t>
            </a:r>
            <a:endParaRPr lang="es-EC" sz="2000" b="1" dirty="0" smtClean="0"/>
          </a:p>
          <a:p>
            <a:pPr algn="just"/>
            <a:endParaRPr lang="es-EC" sz="2000" b="1" dirty="0"/>
          </a:p>
          <a:p>
            <a:pPr algn="just"/>
            <a:endParaRPr lang="es-EC" sz="2000" dirty="0"/>
          </a:p>
          <a:p>
            <a:pPr algn="just"/>
            <a:endParaRPr lang="es-EC" sz="2000"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42" t="9571" r="28514" b="11742"/>
          <a:stretch/>
        </p:blipFill>
        <p:spPr bwMode="auto">
          <a:xfrm>
            <a:off x="5436096" y="2107562"/>
            <a:ext cx="2776661" cy="181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78" t="9180" r="34333" b="13826"/>
          <a:stretch/>
        </p:blipFill>
        <p:spPr bwMode="auto">
          <a:xfrm>
            <a:off x="3379515" y="4365104"/>
            <a:ext cx="2554840" cy="209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453" t="9375" r="30088" b="17519"/>
          <a:stretch/>
        </p:blipFill>
        <p:spPr bwMode="auto">
          <a:xfrm>
            <a:off x="2555776" y="2107562"/>
            <a:ext cx="2455071" cy="181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96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28662" y="285728"/>
            <a:ext cx="7286676" cy="3046988"/>
          </a:xfrm>
          <a:prstGeom prst="rect">
            <a:avLst/>
          </a:prstGeom>
          <a:noFill/>
        </p:spPr>
        <p:txBody>
          <a:bodyPr wrap="square" rtlCol="0">
            <a:spAutoFit/>
          </a:bodyPr>
          <a:lstStyle/>
          <a:p>
            <a:pPr algn="ctr"/>
            <a:r>
              <a:rPr lang="es-ES" sz="2400" dirty="0" smtClean="0">
                <a:solidFill>
                  <a:srgbClr val="FF0000"/>
                </a:solidFill>
              </a:rPr>
              <a:t>CONTENIDO:</a:t>
            </a:r>
          </a:p>
          <a:p>
            <a:pPr algn="ctr"/>
            <a:endParaRPr lang="es-ES" sz="2400" dirty="0" smtClean="0"/>
          </a:p>
          <a:p>
            <a:r>
              <a:rPr lang="es-ES" sz="2400" dirty="0" smtClean="0"/>
              <a:t>CAPÍTULO I.- INTRODUCCIÓN</a:t>
            </a:r>
          </a:p>
          <a:p>
            <a:r>
              <a:rPr lang="es-ES" sz="2400" dirty="0" smtClean="0"/>
              <a:t>CAPÍTULO II.- </a:t>
            </a:r>
            <a:r>
              <a:rPr lang="es-ES" sz="2400" dirty="0"/>
              <a:t>RECOPILACIÓN DE INFORMACIÓN Y ENSAYOS DE LABORATORIO</a:t>
            </a:r>
            <a:endParaRPr lang="es-EC" sz="2400" dirty="0"/>
          </a:p>
          <a:p>
            <a:r>
              <a:rPr lang="es-ES" sz="2400" dirty="0" smtClean="0"/>
              <a:t>CAPÍTULO III.- IDENTIFICACIÓN Y DISEÑO DEL PAVIMENTO</a:t>
            </a:r>
          </a:p>
          <a:p>
            <a:r>
              <a:rPr lang="es-ES" sz="2400" dirty="0" smtClean="0"/>
              <a:t>CAPÍTULO IV.- CONCLUSIONES Y RECOMENDACIONES.</a:t>
            </a:r>
          </a:p>
        </p:txBody>
      </p:sp>
      <p:pic>
        <p:nvPicPr>
          <p:cNvPr id="4" name="Picture 2" descr="http://www.diputaciondevalladolid.es/imagenes/img_not_prensa/2006/carreteras1G.jpg"/>
          <p:cNvPicPr>
            <a:picLocks noChangeAspect="1" noChangeArrowheads="1"/>
          </p:cNvPicPr>
          <p:nvPr/>
        </p:nvPicPr>
        <p:blipFill>
          <a:blip r:embed="rId2"/>
          <a:srcRect/>
          <a:stretch>
            <a:fillRect/>
          </a:stretch>
        </p:blipFill>
        <p:spPr bwMode="auto">
          <a:xfrm>
            <a:off x="2341653" y="3374561"/>
            <a:ext cx="4750627" cy="315078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1877437"/>
          </a:xfrm>
          <a:prstGeom prst="rect">
            <a:avLst/>
          </a:prstGeom>
        </p:spPr>
        <p:txBody>
          <a:bodyPr wrap="square">
            <a:spAutoFit/>
          </a:bodyPr>
          <a:lstStyle/>
          <a:p>
            <a:pPr algn="ctr"/>
            <a:endParaRPr lang="es-EC" sz="2000" b="1" dirty="0" smtClean="0">
              <a:solidFill>
                <a:srgbClr val="0070C0"/>
              </a:solidFill>
            </a:endParaRPr>
          </a:p>
          <a:p>
            <a:pPr algn="ctr"/>
            <a:r>
              <a:rPr lang="es-EC" sz="2000" b="1" dirty="0" smtClean="0">
                <a:solidFill>
                  <a:srgbClr val="0070C0"/>
                </a:solidFill>
              </a:rPr>
              <a:t>Determinación </a:t>
            </a:r>
            <a:r>
              <a:rPr lang="es-EC" sz="2000" b="1" dirty="0">
                <a:solidFill>
                  <a:srgbClr val="0070C0"/>
                </a:solidFill>
              </a:rPr>
              <a:t>del Índice Plástico y Limite Líquido</a:t>
            </a:r>
            <a:r>
              <a:rPr lang="es-EC" sz="2000" b="1" dirty="0" smtClean="0">
                <a:solidFill>
                  <a:srgbClr val="0070C0"/>
                </a:solidFill>
              </a:rPr>
              <a:t>.</a:t>
            </a:r>
          </a:p>
          <a:p>
            <a:pPr algn="just"/>
            <a:endParaRPr lang="es-EC" sz="1600" b="1" dirty="0" smtClean="0"/>
          </a:p>
          <a:p>
            <a:pPr algn="just"/>
            <a:r>
              <a:rPr lang="es-EC" sz="2000" b="1" dirty="0" smtClean="0"/>
              <a:t>EQUIPO </a:t>
            </a:r>
            <a:r>
              <a:rPr lang="es-EC" sz="2000" b="1" dirty="0"/>
              <a:t>Y </a:t>
            </a:r>
            <a:r>
              <a:rPr lang="es-EC" sz="2000" b="1" dirty="0" smtClean="0"/>
              <a:t>MATERIALES</a:t>
            </a:r>
          </a:p>
          <a:p>
            <a:pPr algn="just"/>
            <a:endParaRPr lang="es-EC" sz="2000" dirty="0"/>
          </a:p>
          <a:p>
            <a:pPr algn="just"/>
            <a:endParaRPr lang="es-EC" sz="2000" dirty="0"/>
          </a:p>
        </p:txBody>
      </p:sp>
      <p:pic>
        <p:nvPicPr>
          <p:cNvPr id="1026" name="Imagen 1"/>
          <p:cNvPicPr>
            <a:picLocks noChangeAspect="1" noChangeArrowheads="1"/>
          </p:cNvPicPr>
          <p:nvPr/>
        </p:nvPicPr>
        <p:blipFill>
          <a:blip r:embed="rId3">
            <a:extLst>
              <a:ext uri="{28A0092B-C50C-407E-A947-70E740481C1C}">
                <a14:useLocalDpi xmlns:a14="http://schemas.microsoft.com/office/drawing/2010/main" val="0"/>
              </a:ext>
            </a:extLst>
          </a:blip>
          <a:srcRect l="39728" t="31221" r="33786" b="24887"/>
          <a:stretch>
            <a:fillRect/>
          </a:stretch>
        </p:blipFill>
        <p:spPr bwMode="auto">
          <a:xfrm>
            <a:off x="2447443" y="2708920"/>
            <a:ext cx="2047875" cy="18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n 1"/>
          <p:cNvPicPr>
            <a:picLocks noChangeAspect="1" noChangeArrowheads="1"/>
          </p:cNvPicPr>
          <p:nvPr/>
        </p:nvPicPr>
        <p:blipFill>
          <a:blip r:embed="rId4">
            <a:extLst>
              <a:ext uri="{28A0092B-C50C-407E-A947-70E740481C1C}">
                <a14:useLocalDpi xmlns:a14="http://schemas.microsoft.com/office/drawing/2010/main" val="0"/>
              </a:ext>
            </a:extLst>
          </a:blip>
          <a:srcRect l="80473" t="53619" r="2377" b="18507"/>
          <a:stretch>
            <a:fillRect/>
          </a:stretch>
        </p:blipFill>
        <p:spPr bwMode="auto">
          <a:xfrm>
            <a:off x="5076056" y="2708920"/>
            <a:ext cx="2244849" cy="18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207" t="18750" r="24451" b="30493"/>
          <a:stretch/>
        </p:blipFill>
        <p:spPr bwMode="auto">
          <a:xfrm>
            <a:off x="3389662" y="4869160"/>
            <a:ext cx="2736304" cy="1491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128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normAutofit/>
          </a:bodyPr>
          <a:lstStyle/>
          <a:p>
            <a:r>
              <a:rPr lang="es-EC" sz="1600" b="1" dirty="0">
                <a:solidFill>
                  <a:schemeClr val="tx1"/>
                </a:solidFill>
                <a:latin typeface="+mn-lt"/>
                <a:ea typeface="+mn-ea"/>
                <a:cs typeface="+mn-cs"/>
              </a:rPr>
              <a:t>Ensayo de Límites y Matrices del Material </a:t>
            </a:r>
            <a:r>
              <a:rPr lang="es-EC" sz="1600" b="1" dirty="0" smtClean="0">
                <a:solidFill>
                  <a:schemeClr val="tx1"/>
                </a:solidFill>
                <a:latin typeface="+mn-lt"/>
                <a:ea typeface="+mn-ea"/>
                <a:cs typeface="+mn-cs"/>
              </a:rPr>
              <a:t>Reciclado </a:t>
            </a:r>
            <a:endParaRPr lang="es-EC" sz="1600" b="1" dirty="0">
              <a:solidFill>
                <a:schemeClr val="tx1"/>
              </a:solidFill>
              <a:latin typeface="+mn-lt"/>
              <a:ea typeface="+mn-ea"/>
              <a:cs typeface="+mn-cs"/>
            </a:endParaRPr>
          </a:p>
          <a:p>
            <a:endParaRPr lang="es-EC" dirty="0"/>
          </a:p>
        </p:txBody>
      </p:sp>
      <p:sp>
        <p:nvSpPr>
          <p:cNvPr id="4" name="3 Marcador de texto"/>
          <p:cNvSpPr>
            <a:spLocks noGrp="1"/>
          </p:cNvSpPr>
          <p:nvPr>
            <p:ph type="body" sz="half" idx="3"/>
          </p:nvPr>
        </p:nvSpPr>
        <p:spPr/>
        <p:txBody>
          <a:bodyPr>
            <a:normAutofit/>
          </a:bodyPr>
          <a:lstStyle/>
          <a:p>
            <a:r>
              <a:rPr lang="es-EC" sz="1600" b="1" dirty="0">
                <a:solidFill>
                  <a:schemeClr val="tx1"/>
                </a:solidFill>
                <a:latin typeface="+mn-lt"/>
                <a:ea typeface="+mn-ea"/>
                <a:cs typeface="+mn-cs"/>
              </a:rPr>
              <a:t>Ensayo de Límites y Matrices del Material Identificado para Base</a:t>
            </a:r>
          </a:p>
          <a:p>
            <a:endParaRPr lang="es-EC" dirty="0"/>
          </a:p>
        </p:txBody>
      </p:sp>
      <p:sp>
        <p:nvSpPr>
          <p:cNvPr id="5" name="4 Marcador de contenido"/>
          <p:cNvSpPr>
            <a:spLocks noGrp="1"/>
          </p:cNvSpPr>
          <p:nvPr>
            <p:ph sz="quarter" idx="2"/>
          </p:nvPr>
        </p:nvSpPr>
        <p:spPr>
          <a:xfrm>
            <a:off x="281444" y="1316037"/>
            <a:ext cx="4290556" cy="3121075"/>
          </a:xfrm>
        </p:spPr>
        <p:txBody>
          <a:bodyPr>
            <a:normAutofit lnSpcReduction="10000"/>
          </a:bodyPr>
          <a:lstStyle/>
          <a:p>
            <a:pPr algn="just"/>
            <a:r>
              <a:rPr lang="es-EC" sz="1900" dirty="0" smtClean="0"/>
              <a:t>Pasante </a:t>
            </a:r>
            <a:r>
              <a:rPr lang="es-EC" sz="1900" dirty="0"/>
              <a:t>del Tamiz No 40</a:t>
            </a:r>
          </a:p>
          <a:p>
            <a:pPr algn="just"/>
            <a:r>
              <a:rPr lang="es-EC" sz="1900" dirty="0"/>
              <a:t>El suelo al momento de realizar el rollo de suelo se desmenuza</a:t>
            </a:r>
          </a:p>
          <a:p>
            <a:pPr algn="just"/>
            <a:r>
              <a:rPr lang="es-EC" sz="1900" dirty="0"/>
              <a:t>El número de golpes obtenidos es de 10, por lo tanto el ensayo se considera incorrecto y no se registra los golpes </a:t>
            </a:r>
            <a:r>
              <a:rPr lang="es-EC" sz="1900" dirty="0" smtClean="0"/>
              <a:t>obtenidos.</a:t>
            </a:r>
          </a:p>
          <a:p>
            <a:pPr algn="just"/>
            <a:r>
              <a:rPr lang="es-EC" sz="1900" dirty="0" smtClean="0"/>
              <a:t>Por lo tanto se </a:t>
            </a:r>
            <a:r>
              <a:rPr lang="es-EC" sz="1900" dirty="0"/>
              <a:t>considera un suelo con cierta característica: Matriz Arenosa sin plasticidad.</a:t>
            </a:r>
          </a:p>
          <a:p>
            <a:pPr marL="0" indent="0">
              <a:buNone/>
            </a:pPr>
            <a:endParaRPr lang="es-EC" dirty="0"/>
          </a:p>
        </p:txBody>
      </p:sp>
      <p:sp>
        <p:nvSpPr>
          <p:cNvPr id="6" name="5 Marcador de contenido"/>
          <p:cNvSpPr>
            <a:spLocks noGrp="1"/>
          </p:cNvSpPr>
          <p:nvPr>
            <p:ph sz="quarter" idx="4"/>
          </p:nvPr>
        </p:nvSpPr>
        <p:spPr>
          <a:xfrm>
            <a:off x="4648730" y="1316037"/>
            <a:ext cx="4288536" cy="3049067"/>
          </a:xfrm>
        </p:spPr>
        <p:txBody>
          <a:bodyPr>
            <a:normAutofit lnSpcReduction="10000"/>
          </a:bodyPr>
          <a:lstStyle/>
          <a:p>
            <a:pPr algn="just"/>
            <a:r>
              <a:rPr lang="es-EC" sz="1900" dirty="0" smtClean="0"/>
              <a:t>Pasante </a:t>
            </a:r>
            <a:r>
              <a:rPr lang="es-EC" sz="1900" dirty="0"/>
              <a:t>del Tamiz No 40</a:t>
            </a:r>
          </a:p>
          <a:p>
            <a:pPr algn="just"/>
            <a:r>
              <a:rPr lang="es-EC" sz="1900" dirty="0"/>
              <a:t>El suelo al momento de realizar el rollo de suelo se desmenuza</a:t>
            </a:r>
          </a:p>
          <a:p>
            <a:pPr algn="just"/>
            <a:r>
              <a:rPr lang="es-EC" sz="1900" dirty="0"/>
              <a:t>El número de golpes obtenidos es de 12, por lo tanto el ensayo se considera incorrecto y no se registra los golpes </a:t>
            </a:r>
            <a:r>
              <a:rPr lang="es-EC" sz="1900" dirty="0" smtClean="0"/>
              <a:t>obtenidos.</a:t>
            </a:r>
          </a:p>
          <a:p>
            <a:pPr algn="just"/>
            <a:r>
              <a:rPr lang="es-EC" sz="1900" dirty="0" smtClean="0"/>
              <a:t>Por lo tanto </a:t>
            </a:r>
            <a:r>
              <a:rPr lang="es-EC" sz="1900" dirty="0"/>
              <a:t>se considera un suelo con cierta característica: Matriz Arenosa sin plasticidad.</a:t>
            </a:r>
          </a:p>
          <a:p>
            <a:endParaRPr lang="es-EC" dirty="0"/>
          </a:p>
        </p:txBody>
      </p:sp>
      <p:pic>
        <p:nvPicPr>
          <p:cNvPr id="2050" name="Imagen 1"/>
          <p:cNvPicPr>
            <a:picLocks noChangeAspect="1" noChangeArrowheads="1"/>
          </p:cNvPicPr>
          <p:nvPr/>
        </p:nvPicPr>
        <p:blipFill>
          <a:blip r:embed="rId2" cstate="print">
            <a:extLst>
              <a:ext uri="{28A0092B-C50C-407E-A947-70E740481C1C}">
                <a14:useLocalDpi xmlns:a14="http://schemas.microsoft.com/office/drawing/2010/main" val="0"/>
              </a:ext>
            </a:extLst>
          </a:blip>
          <a:srcRect l="13243" t="12669" r="26994" b="16290"/>
          <a:stretch>
            <a:fillRect/>
          </a:stretch>
        </p:blipFill>
        <p:spPr bwMode="auto">
          <a:xfrm>
            <a:off x="899592" y="4287819"/>
            <a:ext cx="2076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Imagen 1"/>
          <p:cNvPicPr>
            <a:picLocks noChangeAspect="1" noChangeArrowheads="1"/>
          </p:cNvPicPr>
          <p:nvPr/>
        </p:nvPicPr>
        <p:blipFill>
          <a:blip r:embed="rId3">
            <a:extLst>
              <a:ext uri="{28A0092B-C50C-407E-A947-70E740481C1C}">
                <a14:useLocalDpi xmlns:a14="http://schemas.microsoft.com/office/drawing/2010/main" val="0"/>
              </a:ext>
            </a:extLst>
          </a:blip>
          <a:srcRect l="33199" t="18971" r="32797" b="12935"/>
          <a:stretch>
            <a:fillRect/>
          </a:stretch>
        </p:blipFill>
        <p:spPr bwMode="auto">
          <a:xfrm>
            <a:off x="3295650" y="4297344"/>
            <a:ext cx="19812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Imagen 1"/>
          <p:cNvPicPr>
            <a:picLocks noChangeAspect="1" noChangeArrowheads="1"/>
          </p:cNvPicPr>
          <p:nvPr/>
        </p:nvPicPr>
        <p:blipFill>
          <a:blip r:embed="rId4" cstate="print">
            <a:extLst>
              <a:ext uri="{28A0092B-C50C-407E-A947-70E740481C1C}">
                <a14:useLocalDpi xmlns:a14="http://schemas.microsoft.com/office/drawing/2010/main" val="0"/>
              </a:ext>
            </a:extLst>
          </a:blip>
          <a:srcRect l="11017" t="8838" r="32820" b="16920"/>
          <a:stretch>
            <a:fillRect/>
          </a:stretch>
        </p:blipFill>
        <p:spPr bwMode="auto">
          <a:xfrm>
            <a:off x="5652120" y="4297344"/>
            <a:ext cx="2304256"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658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3477875"/>
          </a:xfrm>
          <a:prstGeom prst="rect">
            <a:avLst/>
          </a:prstGeom>
        </p:spPr>
        <p:txBody>
          <a:bodyPr wrap="square">
            <a:spAutoFit/>
          </a:bodyPr>
          <a:lstStyle/>
          <a:p>
            <a:pPr algn="ctr"/>
            <a:r>
              <a:rPr lang="es-EC" sz="2000" b="1" dirty="0" smtClean="0">
                <a:solidFill>
                  <a:srgbClr val="0070C0"/>
                </a:solidFill>
              </a:rPr>
              <a:t>Ensayo </a:t>
            </a:r>
            <a:r>
              <a:rPr lang="es-EC" sz="2000" b="1" dirty="0">
                <a:solidFill>
                  <a:srgbClr val="0070C0"/>
                </a:solidFill>
              </a:rPr>
              <a:t>de </a:t>
            </a:r>
            <a:r>
              <a:rPr lang="es-EC" sz="2000" b="1" dirty="0" smtClean="0">
                <a:solidFill>
                  <a:srgbClr val="0070C0"/>
                </a:solidFill>
              </a:rPr>
              <a:t>Compactación</a:t>
            </a:r>
          </a:p>
          <a:p>
            <a:pPr algn="ctr"/>
            <a:endParaRPr lang="es-EC" sz="2000" b="1" dirty="0">
              <a:solidFill>
                <a:srgbClr val="0070C0"/>
              </a:solidFill>
            </a:endParaRPr>
          </a:p>
          <a:p>
            <a:pPr algn="just"/>
            <a:endParaRPr lang="es-EC" sz="2000" b="1" dirty="0" smtClean="0"/>
          </a:p>
          <a:p>
            <a:pPr algn="just"/>
            <a:endParaRPr lang="es-EC" sz="2000" b="1" dirty="0" smtClean="0"/>
          </a:p>
          <a:p>
            <a:pPr algn="just"/>
            <a:endParaRPr lang="es-EC" sz="2000" b="1" dirty="0"/>
          </a:p>
          <a:p>
            <a:pPr algn="just"/>
            <a:endParaRPr lang="es-EC" sz="2000" b="1" dirty="0" smtClean="0"/>
          </a:p>
          <a:p>
            <a:pPr algn="just"/>
            <a:endParaRPr lang="es-EC" sz="2000" b="1" dirty="0"/>
          </a:p>
          <a:p>
            <a:pPr algn="just"/>
            <a:endParaRPr lang="es-EC" sz="2000" b="1" dirty="0" smtClean="0"/>
          </a:p>
          <a:p>
            <a:pPr algn="just"/>
            <a:r>
              <a:rPr lang="es-EC" sz="2000" b="1" dirty="0" smtClean="0"/>
              <a:t>EQUIPO </a:t>
            </a:r>
            <a:r>
              <a:rPr lang="es-EC" sz="2000" b="1" dirty="0"/>
              <a:t>Y </a:t>
            </a:r>
            <a:r>
              <a:rPr lang="es-EC" sz="2000" b="1" dirty="0" smtClean="0"/>
              <a:t>MATERIALES</a:t>
            </a:r>
          </a:p>
          <a:p>
            <a:pPr algn="just"/>
            <a:endParaRPr lang="es-EC" sz="2000" dirty="0"/>
          </a:p>
          <a:p>
            <a:pPr algn="just"/>
            <a:endParaRPr lang="es-EC" sz="2000" dirty="0"/>
          </a:p>
        </p:txBody>
      </p:sp>
      <p:pic>
        <p:nvPicPr>
          <p:cNvPr id="3074" name="Imagen 1"/>
          <p:cNvPicPr>
            <a:picLocks noChangeAspect="1" noChangeArrowheads="1"/>
          </p:cNvPicPr>
          <p:nvPr/>
        </p:nvPicPr>
        <p:blipFill>
          <a:blip r:embed="rId3">
            <a:extLst>
              <a:ext uri="{28A0092B-C50C-407E-A947-70E740481C1C}">
                <a14:useLocalDpi xmlns:a14="http://schemas.microsoft.com/office/drawing/2010/main" val="0"/>
              </a:ext>
            </a:extLst>
          </a:blip>
          <a:srcRect l="39098" t="16664" r="38327" b="26271"/>
          <a:stretch>
            <a:fillRect/>
          </a:stretch>
        </p:blipFill>
        <p:spPr bwMode="auto">
          <a:xfrm>
            <a:off x="6372200" y="1827133"/>
            <a:ext cx="1872208" cy="158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491" t="12596" r="22847" b="24526"/>
          <a:stretch/>
        </p:blipFill>
        <p:spPr bwMode="auto">
          <a:xfrm>
            <a:off x="3779912" y="1827134"/>
            <a:ext cx="2197179" cy="159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57" t="13163" r="23167" b="16762"/>
          <a:stretch/>
        </p:blipFill>
        <p:spPr bwMode="auto">
          <a:xfrm>
            <a:off x="1403648" y="1844645"/>
            <a:ext cx="2201385" cy="158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861" t="14867" r="18694" b="11079"/>
          <a:stretch/>
        </p:blipFill>
        <p:spPr bwMode="auto">
          <a:xfrm>
            <a:off x="3115040" y="4149080"/>
            <a:ext cx="3526921" cy="220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205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3170099"/>
          </a:xfrm>
          <a:prstGeom prst="rect">
            <a:avLst/>
          </a:prstGeom>
        </p:spPr>
        <p:txBody>
          <a:bodyPr wrap="square">
            <a:spAutoFit/>
          </a:bodyPr>
          <a:lstStyle/>
          <a:p>
            <a:pPr algn="just"/>
            <a:r>
              <a:rPr lang="es-EC" sz="2000" b="1" dirty="0" smtClean="0"/>
              <a:t>Ensayo </a:t>
            </a:r>
            <a:r>
              <a:rPr lang="es-EC" sz="2000" b="1" dirty="0"/>
              <a:t>de </a:t>
            </a:r>
            <a:r>
              <a:rPr lang="es-EC" sz="2000" b="1" dirty="0" smtClean="0"/>
              <a:t>Compactación del </a:t>
            </a:r>
            <a:r>
              <a:rPr lang="es-EC" sz="2000" b="1" dirty="0"/>
              <a:t>Material </a:t>
            </a:r>
            <a:r>
              <a:rPr lang="es-EC" sz="2000" b="1" dirty="0" smtClean="0"/>
              <a:t>Reciclado </a:t>
            </a:r>
            <a:endParaRPr lang="es-EC" sz="2000" dirty="0"/>
          </a:p>
          <a:p>
            <a:pPr algn="just"/>
            <a:endParaRPr lang="es-EC" sz="2000" b="1" dirty="0"/>
          </a:p>
          <a:p>
            <a:pPr algn="just"/>
            <a:endParaRPr lang="es-EC" sz="2000" b="1" dirty="0" smtClean="0"/>
          </a:p>
          <a:p>
            <a:pPr algn="just"/>
            <a:endParaRPr lang="es-EC" sz="2000" b="1" dirty="0"/>
          </a:p>
          <a:p>
            <a:pPr algn="just"/>
            <a:endParaRPr lang="es-EC" sz="2000" b="1" dirty="0" smtClean="0"/>
          </a:p>
          <a:p>
            <a:pPr algn="just"/>
            <a:endParaRPr lang="es-EC" sz="2000" b="1" dirty="0"/>
          </a:p>
          <a:p>
            <a:pPr algn="just"/>
            <a:endParaRPr lang="es-EC" sz="2000" b="1" dirty="0" smtClean="0"/>
          </a:p>
          <a:p>
            <a:pPr algn="just"/>
            <a:endParaRPr lang="es-EC" sz="2000" b="1" dirty="0"/>
          </a:p>
          <a:p>
            <a:pPr algn="just"/>
            <a:endParaRPr lang="es-EC" sz="2000" b="1" dirty="0" smtClean="0"/>
          </a:p>
          <a:p>
            <a:pPr algn="just"/>
            <a:r>
              <a:rPr lang="es-EC" sz="2000" b="1" dirty="0" smtClean="0"/>
              <a:t>Ensayo </a:t>
            </a:r>
            <a:r>
              <a:rPr lang="es-EC" sz="2000" b="1" dirty="0"/>
              <a:t>de </a:t>
            </a:r>
            <a:r>
              <a:rPr lang="es-EC" sz="2000" b="1" dirty="0" smtClean="0"/>
              <a:t>Compactación del </a:t>
            </a:r>
            <a:r>
              <a:rPr lang="es-EC" sz="2000" b="1" dirty="0"/>
              <a:t>Material Identificado para Base</a:t>
            </a:r>
            <a:r>
              <a:rPr lang="es-EC" sz="2000" b="1" dirty="0" smtClean="0"/>
              <a:t>.</a:t>
            </a:r>
            <a:endParaRPr lang="es-EC" sz="2000" dirty="0"/>
          </a:p>
        </p:txBody>
      </p:sp>
      <p:graphicFrame>
        <p:nvGraphicFramePr>
          <p:cNvPr id="4" name="3 Tabla"/>
          <p:cNvGraphicFramePr>
            <a:graphicFrameLocks noGrp="1"/>
          </p:cNvGraphicFramePr>
          <p:nvPr>
            <p:extLst>
              <p:ext uri="{D42A27DB-BD31-4B8C-83A1-F6EECF244321}">
                <p14:modId xmlns:p14="http://schemas.microsoft.com/office/powerpoint/2010/main" val="26586963"/>
              </p:ext>
            </p:extLst>
          </p:nvPr>
        </p:nvGraphicFramePr>
        <p:xfrm>
          <a:off x="1301430" y="1628800"/>
          <a:ext cx="6912768" cy="2063496"/>
        </p:xfrm>
        <a:graphic>
          <a:graphicData uri="http://schemas.openxmlformats.org/drawingml/2006/table">
            <a:tbl>
              <a:tblPr firstRow="1" firstCol="1" bandRow="1">
                <a:tableStyleId>{5C22544A-7EE6-4342-B048-85BDC9FD1C3A}</a:tableStyleId>
              </a:tblPr>
              <a:tblGrid>
                <a:gridCol w="1994507"/>
                <a:gridCol w="517155"/>
                <a:gridCol w="1189048"/>
                <a:gridCol w="435712"/>
                <a:gridCol w="2062917"/>
                <a:gridCol w="713429"/>
              </a:tblGrid>
              <a:tr h="662446">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GOLPES POR CAPA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56</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NÚMERO DE CAPAS</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5</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PESO DE MARTILLO </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10 Lbs</a:t>
                      </a:r>
                      <a:endParaRPr lang="es-EC" sz="1200">
                        <a:solidFill>
                          <a:schemeClr val="tx1"/>
                        </a:solidFill>
                        <a:effectLst/>
                        <a:latin typeface="Calibri"/>
                        <a:ea typeface="Calibri"/>
                        <a:cs typeface="Times New Roman"/>
                      </a:endParaRPr>
                    </a:p>
                  </a:txBody>
                  <a:tcPr marL="68580" marR="68580" marT="0" marB="0"/>
                </a:tc>
              </a:tr>
              <a:tr h="662446">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DIÁMETRO MOLDE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6"</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ALTURA DE CAIDA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18"</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VOLUMEN cm³         </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2120</a:t>
                      </a:r>
                      <a:endParaRPr lang="es-EC" sz="1200">
                        <a:solidFill>
                          <a:schemeClr val="tx1"/>
                        </a:solidFill>
                        <a:effectLst/>
                        <a:latin typeface="Calibri"/>
                        <a:ea typeface="Calibri"/>
                        <a:cs typeface="Times New Roman"/>
                      </a:endParaRPr>
                    </a:p>
                  </a:txBody>
                  <a:tcPr marL="68580" marR="68580" marT="0" marB="0"/>
                </a:tc>
              </a:tr>
              <a:tr h="475307">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DENSIDAD MÁXIMA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1910</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Kg/m³</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ÓPTIMA HUMEDAD %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13,50</a:t>
                      </a:r>
                      <a:endParaRPr lang="es-EC" sz="1200" dirty="0">
                        <a:solidFill>
                          <a:schemeClr val="tx1"/>
                        </a:solidFill>
                        <a:effectLst/>
                        <a:latin typeface="Calibri"/>
                        <a:ea typeface="Calibri"/>
                        <a:cs typeface="Times New Roman"/>
                      </a:endParaRPr>
                    </a:p>
                  </a:txBody>
                  <a:tcPr marL="68580" marR="68580" marT="0" marB="0"/>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566206476"/>
              </p:ext>
            </p:extLst>
          </p:nvPr>
        </p:nvGraphicFramePr>
        <p:xfrm>
          <a:off x="1301430" y="4509120"/>
          <a:ext cx="6912768" cy="2063496"/>
        </p:xfrm>
        <a:graphic>
          <a:graphicData uri="http://schemas.openxmlformats.org/drawingml/2006/table">
            <a:tbl>
              <a:tblPr firstRow="1" firstCol="1" bandRow="1">
                <a:tableStyleId>{5C22544A-7EE6-4342-B048-85BDC9FD1C3A}</a:tableStyleId>
              </a:tblPr>
              <a:tblGrid>
                <a:gridCol w="1995076"/>
                <a:gridCol w="516952"/>
                <a:gridCol w="1188756"/>
                <a:gridCol w="435616"/>
                <a:gridCol w="2063115"/>
                <a:gridCol w="713253"/>
              </a:tblGrid>
              <a:tr h="504056">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GOLPES POR CAPA     :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56</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NÚMERO DE CAPAS:</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5</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PESO DE MARTILLO : </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10 Lbs</a:t>
                      </a:r>
                      <a:endParaRPr lang="es-EC" sz="1200">
                        <a:solidFill>
                          <a:schemeClr val="tx1"/>
                        </a:solidFill>
                        <a:effectLst/>
                        <a:latin typeface="Calibri"/>
                        <a:ea typeface="Calibri"/>
                        <a:cs typeface="Times New Roman"/>
                      </a:endParaRPr>
                    </a:p>
                  </a:txBody>
                  <a:tcPr marL="68580" marR="68580" marT="0" marB="0"/>
                </a:tc>
              </a:tr>
              <a:tr h="504056">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DIÁMETRO MOLDE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6"</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ALTURA DE CAIDA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18"</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VOLUMEN cm³         :</a:t>
                      </a:r>
                      <a:endParaRPr lang="es-EC" sz="120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a:solidFill>
                            <a:schemeClr val="tx1"/>
                          </a:solidFill>
                          <a:effectLst/>
                        </a:rPr>
                        <a:t> </a:t>
                      </a:r>
                    </a:p>
                    <a:p>
                      <a:pPr>
                        <a:lnSpc>
                          <a:spcPct val="115000"/>
                        </a:lnSpc>
                        <a:spcAft>
                          <a:spcPts val="1000"/>
                        </a:spcAft>
                      </a:pPr>
                      <a:r>
                        <a:rPr lang="es-EC" sz="1200">
                          <a:solidFill>
                            <a:schemeClr val="tx1"/>
                          </a:solidFill>
                          <a:effectLst/>
                        </a:rPr>
                        <a:t>2120</a:t>
                      </a:r>
                      <a:endParaRPr lang="es-EC" sz="1200">
                        <a:solidFill>
                          <a:schemeClr val="tx1"/>
                        </a:solidFill>
                        <a:effectLst/>
                        <a:latin typeface="Calibri"/>
                        <a:ea typeface="Calibri"/>
                        <a:cs typeface="Times New Roman"/>
                      </a:endParaRPr>
                    </a:p>
                  </a:txBody>
                  <a:tcPr marL="68580" marR="68580" marT="0" marB="0"/>
                </a:tc>
              </a:tr>
              <a:tr h="504056">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DENSIDAD MÁXIMA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2080</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Kg/m³</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ÓPTIMA HUMEDAD % :</a:t>
                      </a:r>
                      <a:endParaRPr lang="es-EC" sz="12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1000"/>
                        </a:spcAft>
                      </a:pPr>
                      <a:r>
                        <a:rPr lang="es-EC" sz="1200" dirty="0">
                          <a:solidFill>
                            <a:schemeClr val="tx1"/>
                          </a:solidFill>
                          <a:effectLst/>
                        </a:rPr>
                        <a:t> </a:t>
                      </a:r>
                    </a:p>
                    <a:p>
                      <a:pPr>
                        <a:lnSpc>
                          <a:spcPct val="115000"/>
                        </a:lnSpc>
                        <a:spcAft>
                          <a:spcPts val="1000"/>
                        </a:spcAft>
                      </a:pPr>
                      <a:r>
                        <a:rPr lang="es-EC" sz="1200" dirty="0">
                          <a:solidFill>
                            <a:schemeClr val="tx1"/>
                          </a:solidFill>
                          <a:effectLst/>
                        </a:rPr>
                        <a:t>11.60</a:t>
                      </a:r>
                      <a:endParaRPr lang="es-EC" sz="1200" dirty="0">
                        <a:solidFill>
                          <a:schemeClr val="tx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685818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971600" y="1169216"/>
            <a:ext cx="7572428" cy="2862322"/>
          </a:xfrm>
          <a:prstGeom prst="rect">
            <a:avLst/>
          </a:prstGeom>
        </p:spPr>
        <p:txBody>
          <a:bodyPr wrap="square">
            <a:spAutoFit/>
          </a:bodyPr>
          <a:lstStyle/>
          <a:p>
            <a:pPr algn="ctr"/>
            <a:r>
              <a:rPr lang="es-EC" sz="2000" b="1" dirty="0" smtClean="0">
                <a:solidFill>
                  <a:srgbClr val="0070C0"/>
                </a:solidFill>
              </a:rPr>
              <a:t>Ensayo CBR</a:t>
            </a:r>
            <a:endParaRPr lang="es-EC" sz="2000" b="1" dirty="0">
              <a:solidFill>
                <a:srgbClr val="0070C0"/>
              </a:solidFill>
            </a:endParaRPr>
          </a:p>
          <a:p>
            <a:pPr algn="just"/>
            <a:endParaRPr lang="es-EC" sz="2000" b="1" dirty="0" smtClean="0"/>
          </a:p>
          <a:p>
            <a:pPr algn="just"/>
            <a:endParaRPr lang="es-EC" sz="2000" b="1" dirty="0"/>
          </a:p>
          <a:p>
            <a:pPr algn="just"/>
            <a:endParaRPr lang="es-EC" sz="2000" b="1" dirty="0" smtClean="0"/>
          </a:p>
          <a:p>
            <a:pPr algn="just"/>
            <a:endParaRPr lang="es-EC" sz="2000" b="1" dirty="0" smtClean="0"/>
          </a:p>
          <a:p>
            <a:pPr algn="just"/>
            <a:endParaRPr lang="es-EC" sz="2000" b="1" dirty="0"/>
          </a:p>
          <a:p>
            <a:pPr algn="just"/>
            <a:r>
              <a:rPr lang="es-EC" sz="2000" b="1" dirty="0" smtClean="0"/>
              <a:t>EQUIPO </a:t>
            </a:r>
            <a:r>
              <a:rPr lang="es-EC" sz="2000" b="1" dirty="0"/>
              <a:t>Y </a:t>
            </a:r>
            <a:r>
              <a:rPr lang="es-EC" sz="2000" b="1" dirty="0" smtClean="0"/>
              <a:t>MATERIALES</a:t>
            </a:r>
          </a:p>
          <a:p>
            <a:pPr algn="just"/>
            <a:endParaRPr lang="es-EC" sz="2000" dirty="0"/>
          </a:p>
          <a:p>
            <a:pPr algn="just"/>
            <a:endParaRPr lang="es-EC" sz="2000" dirty="0"/>
          </a:p>
        </p:txBody>
      </p:sp>
      <p:pic>
        <p:nvPicPr>
          <p:cNvPr id="3074" name="Imagen 1"/>
          <p:cNvPicPr>
            <a:picLocks noChangeAspect="1" noChangeArrowheads="1"/>
          </p:cNvPicPr>
          <p:nvPr/>
        </p:nvPicPr>
        <p:blipFill>
          <a:blip r:embed="rId3">
            <a:extLst>
              <a:ext uri="{28A0092B-C50C-407E-A947-70E740481C1C}">
                <a14:useLocalDpi xmlns:a14="http://schemas.microsoft.com/office/drawing/2010/main" val="0"/>
              </a:ext>
            </a:extLst>
          </a:blip>
          <a:srcRect l="39098" t="16664" r="38327" b="26271"/>
          <a:stretch>
            <a:fillRect/>
          </a:stretch>
        </p:blipFill>
        <p:spPr bwMode="auto">
          <a:xfrm>
            <a:off x="1715010" y="1676723"/>
            <a:ext cx="1284335" cy="131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Imagen 1"/>
          <p:cNvPicPr>
            <a:picLocks noChangeAspect="1" noChangeArrowheads="1"/>
          </p:cNvPicPr>
          <p:nvPr/>
        </p:nvPicPr>
        <p:blipFill>
          <a:blip r:embed="rId4">
            <a:extLst>
              <a:ext uri="{28A0092B-C50C-407E-A947-70E740481C1C}">
                <a14:useLocalDpi xmlns:a14="http://schemas.microsoft.com/office/drawing/2010/main" val="0"/>
              </a:ext>
            </a:extLst>
          </a:blip>
          <a:srcRect l="40799" t="9351" r="33397" b="14131"/>
          <a:stretch>
            <a:fillRect/>
          </a:stretch>
        </p:blipFill>
        <p:spPr bwMode="auto">
          <a:xfrm>
            <a:off x="4266045" y="3411437"/>
            <a:ext cx="172819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997821" y="5304821"/>
            <a:ext cx="4572000" cy="646331"/>
          </a:xfrm>
          <a:prstGeom prst="rect">
            <a:avLst/>
          </a:prstGeom>
        </p:spPr>
        <p:txBody>
          <a:bodyPr>
            <a:spAutoFit/>
          </a:bodyPr>
          <a:lstStyle/>
          <a:p>
            <a:pPr lvl="0"/>
            <a:r>
              <a:rPr lang="es-EC" dirty="0" smtClean="0"/>
              <a:t>Medimos el esponjamiento de la muestra del suelo</a:t>
            </a:r>
            <a:endParaRPr lang="es-EC" dirty="0"/>
          </a:p>
        </p:txBody>
      </p:sp>
      <p:pic>
        <p:nvPicPr>
          <p:cNvPr id="5125" name="Imagen 1"/>
          <p:cNvPicPr>
            <a:picLocks noChangeAspect="1" noChangeArrowheads="1"/>
          </p:cNvPicPr>
          <p:nvPr/>
        </p:nvPicPr>
        <p:blipFill>
          <a:blip r:embed="rId5">
            <a:extLst>
              <a:ext uri="{28A0092B-C50C-407E-A947-70E740481C1C}">
                <a14:useLocalDpi xmlns:a14="http://schemas.microsoft.com/office/drawing/2010/main" val="0"/>
              </a:ext>
            </a:extLst>
          </a:blip>
          <a:srcRect l="19923" t="23993" r="42691" b="24989"/>
          <a:stretch>
            <a:fillRect/>
          </a:stretch>
        </p:blipFill>
        <p:spPr bwMode="auto">
          <a:xfrm>
            <a:off x="6581975" y="4827886"/>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884" t="9571" r="24670" b="9280"/>
          <a:stretch/>
        </p:blipFill>
        <p:spPr bwMode="auto">
          <a:xfrm>
            <a:off x="3793382" y="1595974"/>
            <a:ext cx="1776439" cy="129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478" t="10133" r="23617" b="15522"/>
          <a:stretch/>
        </p:blipFill>
        <p:spPr bwMode="auto">
          <a:xfrm>
            <a:off x="6156176" y="1592421"/>
            <a:ext cx="1806395" cy="120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61" t="14867" r="18694" b="11079"/>
          <a:stretch/>
        </p:blipFill>
        <p:spPr bwMode="auto">
          <a:xfrm>
            <a:off x="1846399" y="3573016"/>
            <a:ext cx="2015101" cy="140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3755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normAutofit/>
          </a:bodyPr>
          <a:lstStyle/>
          <a:p>
            <a:r>
              <a:rPr lang="es-EC" b="1" dirty="0">
                <a:solidFill>
                  <a:schemeClr val="tx1"/>
                </a:solidFill>
                <a:latin typeface="+mn-lt"/>
                <a:ea typeface="+mn-ea"/>
                <a:cs typeface="+mn-cs"/>
              </a:rPr>
              <a:t>Ensayo </a:t>
            </a:r>
            <a:r>
              <a:rPr lang="es-EC" b="1" dirty="0" smtClean="0">
                <a:solidFill>
                  <a:schemeClr val="tx1"/>
                </a:solidFill>
                <a:latin typeface="+mn-lt"/>
                <a:ea typeface="+mn-ea"/>
                <a:cs typeface="+mn-cs"/>
              </a:rPr>
              <a:t>CBR del </a:t>
            </a:r>
            <a:r>
              <a:rPr lang="es-EC" b="1" dirty="0">
                <a:solidFill>
                  <a:schemeClr val="tx1"/>
                </a:solidFill>
                <a:latin typeface="+mn-lt"/>
                <a:ea typeface="+mn-ea"/>
                <a:cs typeface="+mn-cs"/>
              </a:rPr>
              <a:t>Material Reciclado</a:t>
            </a:r>
          </a:p>
          <a:p>
            <a:endParaRPr lang="es-EC" dirty="0"/>
          </a:p>
        </p:txBody>
      </p:sp>
      <p:sp>
        <p:nvSpPr>
          <p:cNvPr id="4" name="3 Marcador de texto"/>
          <p:cNvSpPr>
            <a:spLocks noGrp="1"/>
          </p:cNvSpPr>
          <p:nvPr>
            <p:ph type="body" sz="half" idx="3"/>
          </p:nvPr>
        </p:nvSpPr>
        <p:spPr>
          <a:xfrm>
            <a:off x="5003450" y="692696"/>
            <a:ext cx="3455367" cy="639762"/>
          </a:xfrm>
        </p:spPr>
        <p:txBody>
          <a:bodyPr>
            <a:normAutofit lnSpcReduction="10000"/>
          </a:bodyPr>
          <a:lstStyle/>
          <a:p>
            <a:r>
              <a:rPr lang="es-EC" b="1" dirty="0">
                <a:solidFill>
                  <a:schemeClr val="tx1"/>
                </a:solidFill>
                <a:latin typeface="+mn-lt"/>
                <a:ea typeface="+mn-ea"/>
                <a:cs typeface="+mn-cs"/>
              </a:rPr>
              <a:t>Ensayo </a:t>
            </a:r>
            <a:r>
              <a:rPr lang="es-EC" b="1" dirty="0" smtClean="0">
                <a:solidFill>
                  <a:schemeClr val="tx1"/>
                </a:solidFill>
                <a:latin typeface="+mn-lt"/>
                <a:ea typeface="+mn-ea"/>
                <a:cs typeface="+mn-cs"/>
              </a:rPr>
              <a:t>CBR del </a:t>
            </a:r>
            <a:r>
              <a:rPr lang="es-EC" b="1" dirty="0">
                <a:solidFill>
                  <a:schemeClr val="tx1"/>
                </a:solidFill>
                <a:latin typeface="+mn-lt"/>
                <a:ea typeface="+mn-ea"/>
                <a:cs typeface="+mn-cs"/>
              </a:rPr>
              <a:t>Material Identificado para Base</a:t>
            </a:r>
          </a:p>
          <a:p>
            <a:endParaRPr lang="es-EC" dirty="0"/>
          </a:p>
        </p:txBody>
      </p:sp>
      <p:sp>
        <p:nvSpPr>
          <p:cNvPr id="5" name="4 Marcador de contenido"/>
          <p:cNvSpPr>
            <a:spLocks noGrp="1"/>
          </p:cNvSpPr>
          <p:nvPr>
            <p:ph sz="quarter" idx="2"/>
          </p:nvPr>
        </p:nvSpPr>
        <p:spPr>
          <a:xfrm>
            <a:off x="281444" y="1316037"/>
            <a:ext cx="4290556" cy="1104851"/>
          </a:xfrm>
        </p:spPr>
        <p:txBody>
          <a:bodyPr>
            <a:normAutofit/>
          </a:bodyPr>
          <a:lstStyle/>
          <a:p>
            <a:pPr algn="just"/>
            <a:r>
              <a:rPr lang="es-EC" sz="2000" dirty="0" smtClean="0"/>
              <a:t>El </a:t>
            </a:r>
            <a:r>
              <a:rPr lang="es-EC" sz="2000" dirty="0"/>
              <a:t>valor </a:t>
            </a:r>
            <a:r>
              <a:rPr lang="es-EC" sz="2000" dirty="0" smtClean="0"/>
              <a:t>del C.B.R de la muestra es de </a:t>
            </a:r>
            <a:r>
              <a:rPr lang="es-EC" sz="2000" dirty="0"/>
              <a:t>37 </a:t>
            </a:r>
            <a:r>
              <a:rPr lang="es-EC" sz="2000" dirty="0" smtClean="0"/>
              <a:t>%.</a:t>
            </a:r>
            <a:endParaRPr lang="es-EC" sz="1900" dirty="0"/>
          </a:p>
          <a:p>
            <a:pPr marL="0" indent="0">
              <a:buNone/>
            </a:pPr>
            <a:endParaRPr lang="es-EC" dirty="0"/>
          </a:p>
        </p:txBody>
      </p:sp>
      <p:sp>
        <p:nvSpPr>
          <p:cNvPr id="6" name="5 Marcador de contenido"/>
          <p:cNvSpPr>
            <a:spLocks noGrp="1"/>
          </p:cNvSpPr>
          <p:nvPr>
            <p:ph sz="quarter" idx="4"/>
          </p:nvPr>
        </p:nvSpPr>
        <p:spPr>
          <a:xfrm>
            <a:off x="4648730" y="1316037"/>
            <a:ext cx="4288536" cy="3049067"/>
          </a:xfrm>
        </p:spPr>
        <p:txBody>
          <a:bodyPr>
            <a:normAutofit/>
          </a:bodyPr>
          <a:lstStyle/>
          <a:p>
            <a:r>
              <a:rPr lang="es-EC" sz="2000" dirty="0"/>
              <a:t>El valor </a:t>
            </a:r>
            <a:r>
              <a:rPr lang="es-EC" sz="2000" dirty="0" smtClean="0"/>
              <a:t>del C.B.R de la muestra es de 66 </a:t>
            </a:r>
            <a:r>
              <a:rPr lang="es-EC" sz="2000" dirty="0"/>
              <a:t>%.</a:t>
            </a:r>
          </a:p>
          <a:p>
            <a:endParaRPr lang="es-EC" dirty="0"/>
          </a:p>
        </p:txBody>
      </p:sp>
      <p:sp>
        <p:nvSpPr>
          <p:cNvPr id="2" name="1 Rectángulo"/>
          <p:cNvSpPr/>
          <p:nvPr/>
        </p:nvSpPr>
        <p:spPr>
          <a:xfrm>
            <a:off x="971600" y="4684494"/>
            <a:ext cx="3219609" cy="1200329"/>
          </a:xfrm>
          <a:prstGeom prst="rect">
            <a:avLst/>
          </a:prstGeom>
        </p:spPr>
        <p:txBody>
          <a:bodyPr wrap="square">
            <a:spAutoFit/>
          </a:bodyPr>
          <a:lstStyle/>
          <a:p>
            <a:r>
              <a:rPr lang="es-EC" dirty="0"/>
              <a:t>Detalle </a:t>
            </a:r>
            <a:r>
              <a:rPr lang="es-EC" dirty="0" smtClean="0"/>
              <a:t>del esponjamiento</a:t>
            </a:r>
          </a:p>
          <a:p>
            <a:r>
              <a:rPr lang="es-ES" dirty="0" smtClean="0"/>
              <a:t>En este material no </a:t>
            </a:r>
            <a:r>
              <a:rPr lang="es-ES" dirty="0"/>
              <a:t>existió esponjamiento.</a:t>
            </a:r>
            <a:endParaRPr lang="es-EC" dirty="0"/>
          </a:p>
          <a:p>
            <a:endParaRPr lang="es-EC" dirty="0"/>
          </a:p>
        </p:txBody>
      </p:sp>
      <p:pic>
        <p:nvPicPr>
          <p:cNvPr id="6146" name="Imagen 1"/>
          <p:cNvPicPr>
            <a:picLocks noChangeAspect="1" noChangeArrowheads="1"/>
          </p:cNvPicPr>
          <p:nvPr/>
        </p:nvPicPr>
        <p:blipFill>
          <a:blip r:embed="rId2">
            <a:extLst>
              <a:ext uri="{28A0092B-C50C-407E-A947-70E740481C1C}">
                <a14:useLocalDpi xmlns:a14="http://schemas.microsoft.com/office/drawing/2010/main" val="0"/>
              </a:ext>
            </a:extLst>
          </a:blip>
          <a:srcRect l="33221" t="6575" r="34904" b="13120"/>
          <a:stretch>
            <a:fillRect/>
          </a:stretch>
        </p:blipFill>
        <p:spPr bwMode="auto">
          <a:xfrm>
            <a:off x="1243012" y="2276872"/>
            <a:ext cx="1857375" cy="206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Imagen 1"/>
          <p:cNvPicPr>
            <a:picLocks noChangeAspect="1" noChangeArrowheads="1"/>
          </p:cNvPicPr>
          <p:nvPr/>
        </p:nvPicPr>
        <p:blipFill>
          <a:blip r:embed="rId3">
            <a:extLst>
              <a:ext uri="{28A0092B-C50C-407E-A947-70E740481C1C}">
                <a14:useLocalDpi xmlns:a14="http://schemas.microsoft.com/office/drawing/2010/main" val="0"/>
              </a:ext>
            </a:extLst>
          </a:blip>
          <a:srcRect l="41183" t="25259" r="38327" b="14388"/>
          <a:stretch>
            <a:fillRect/>
          </a:stretch>
        </p:blipFill>
        <p:spPr bwMode="auto">
          <a:xfrm>
            <a:off x="3472752" y="2314292"/>
            <a:ext cx="1714500" cy="205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p:nvPr/>
        </p:nvSpPr>
        <p:spPr>
          <a:xfrm>
            <a:off x="5508104" y="4650803"/>
            <a:ext cx="2952328" cy="1200329"/>
          </a:xfrm>
          <a:prstGeom prst="rect">
            <a:avLst/>
          </a:prstGeom>
        </p:spPr>
        <p:txBody>
          <a:bodyPr wrap="square">
            <a:spAutoFit/>
          </a:bodyPr>
          <a:lstStyle/>
          <a:p>
            <a:r>
              <a:rPr lang="es-EC" dirty="0"/>
              <a:t>Detalle </a:t>
            </a:r>
            <a:r>
              <a:rPr lang="es-EC" dirty="0" smtClean="0"/>
              <a:t>del esponjamiento</a:t>
            </a:r>
          </a:p>
          <a:p>
            <a:r>
              <a:rPr lang="es-ES" dirty="0"/>
              <a:t>En este material no existió esponjamiento.</a:t>
            </a:r>
            <a:endParaRPr lang="es-EC" dirty="0"/>
          </a:p>
          <a:p>
            <a:endParaRPr lang="es-EC" dirty="0"/>
          </a:p>
        </p:txBody>
      </p:sp>
      <p:pic>
        <p:nvPicPr>
          <p:cNvPr id="6149" name="Picture 5" descr="DSC027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297" y="2633564"/>
            <a:ext cx="19716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584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5601533"/>
          </a:xfrm>
          <a:prstGeom prst="rect">
            <a:avLst/>
          </a:prstGeom>
        </p:spPr>
        <p:txBody>
          <a:bodyPr wrap="square">
            <a:spAutoFit/>
          </a:bodyPr>
          <a:lstStyle/>
          <a:p>
            <a:pPr algn="just"/>
            <a:endParaRPr lang="es-EC" sz="2400" dirty="0">
              <a:solidFill>
                <a:srgbClr val="0070C0"/>
              </a:solidFill>
            </a:endParaRPr>
          </a:p>
          <a:p>
            <a:pPr algn="ctr"/>
            <a:r>
              <a:rPr lang="es-EC" sz="2200" b="1" dirty="0">
                <a:solidFill>
                  <a:srgbClr val="0070C0"/>
                </a:solidFill>
              </a:rPr>
              <a:t>Identificar los materiales para las diferentes capas del pavimento</a:t>
            </a:r>
            <a:r>
              <a:rPr lang="es-EC" sz="2200" dirty="0">
                <a:solidFill>
                  <a:srgbClr val="0070C0"/>
                </a:solidFill>
              </a:rPr>
              <a:t>. </a:t>
            </a:r>
            <a:endParaRPr lang="es-EC" sz="2200" dirty="0" smtClean="0">
              <a:solidFill>
                <a:srgbClr val="0070C0"/>
              </a:solidFill>
            </a:endParaRPr>
          </a:p>
          <a:p>
            <a:endParaRPr lang="es-EC" sz="2000" b="1" dirty="0" smtClean="0"/>
          </a:p>
          <a:p>
            <a:pPr marL="342900" indent="-342900">
              <a:buFont typeface="Arial" panose="020B0604020202020204" pitchFamily="34" charset="0"/>
              <a:buChar char="•"/>
            </a:pPr>
            <a:r>
              <a:rPr lang="es-EC" b="1" dirty="0" smtClean="0"/>
              <a:t>Material reciclado (Sub-base  Clase 1)</a:t>
            </a:r>
            <a:endParaRPr lang="es-EC" dirty="0"/>
          </a:p>
          <a:p>
            <a:pPr algn="just"/>
            <a:r>
              <a:rPr lang="es-EC" dirty="0" smtClean="0"/>
              <a:t>	Este </a:t>
            </a:r>
            <a:r>
              <a:rPr lang="es-EC" dirty="0"/>
              <a:t>trabajo consiste en la provisión, mezclado, colocación, humedecido o aireación, extensión y conformación, compactación y terminado del material de sub-base granular compuestas por agregados obtenidos de </a:t>
            </a:r>
            <a:r>
              <a:rPr lang="es-EC" dirty="0" smtClean="0"/>
              <a:t>trituración </a:t>
            </a:r>
            <a:r>
              <a:rPr lang="es-EC" dirty="0"/>
              <a:t>o de cribado</a:t>
            </a:r>
            <a:r>
              <a:rPr lang="es-EC" dirty="0" smtClean="0"/>
              <a:t>.</a:t>
            </a:r>
          </a:p>
          <a:p>
            <a:pPr marL="342900" indent="-342900">
              <a:buFont typeface="Arial" panose="020B0604020202020204" pitchFamily="34" charset="0"/>
              <a:buChar char="•"/>
            </a:pPr>
            <a:r>
              <a:rPr lang="es-EC" b="1" dirty="0" smtClean="0"/>
              <a:t>Material Identificado como base (Base </a:t>
            </a:r>
            <a:r>
              <a:rPr lang="es-EC" b="1" dirty="0"/>
              <a:t>de </a:t>
            </a:r>
            <a:r>
              <a:rPr lang="es-EC" b="1" dirty="0" smtClean="0"/>
              <a:t>Agregados  Clase 3 Tipo A )</a:t>
            </a:r>
            <a:endParaRPr lang="es-EC" b="1" dirty="0"/>
          </a:p>
          <a:p>
            <a:pPr algn="just"/>
            <a:r>
              <a:rPr lang="es-EC" dirty="0" smtClean="0"/>
              <a:t>	Este </a:t>
            </a:r>
            <a:r>
              <a:rPr lang="es-EC" dirty="0"/>
              <a:t>trabajo consiste en la construcción de capas de base compuestas por agregados triturados total o parcialmente o cribados, estabilizados con agregado fino procedente de la trituración, o suelos finos seleccionados, o ambos. </a:t>
            </a:r>
          </a:p>
          <a:p>
            <a:pPr marL="342900" indent="-342900">
              <a:buFont typeface="Arial" panose="020B0604020202020204" pitchFamily="34" charset="0"/>
              <a:buChar char="•"/>
            </a:pPr>
            <a:r>
              <a:rPr lang="es-EC" b="1" dirty="0"/>
              <a:t>Carpeta Asfáltica. </a:t>
            </a:r>
          </a:p>
          <a:p>
            <a:pPr algn="just"/>
            <a:r>
              <a:rPr lang="es-EC" dirty="0" smtClean="0"/>
              <a:t>	Este </a:t>
            </a:r>
            <a:r>
              <a:rPr lang="es-EC" dirty="0"/>
              <a:t>trabajo </a:t>
            </a:r>
            <a:r>
              <a:rPr lang="es-EC" dirty="0" smtClean="0"/>
              <a:t>consiste </a:t>
            </a:r>
            <a:r>
              <a:rPr lang="es-EC" dirty="0"/>
              <a:t>en la colocación de una capa asfáltica bituminosa fabricada en caliente, y construida sobre una superficie debidamente preparada e </a:t>
            </a:r>
            <a:r>
              <a:rPr lang="es-EC" dirty="0" smtClean="0"/>
              <a:t>imprimada.</a:t>
            </a:r>
            <a:endParaRPr lang="es-EC" b="1" dirty="0" smtClean="0"/>
          </a:p>
          <a:p>
            <a:pPr algn="just"/>
            <a:endParaRPr lang="es-EC" sz="2000" dirty="0"/>
          </a:p>
          <a:p>
            <a:pPr algn="just"/>
            <a:endParaRPr lang="es-EC" sz="2000" dirty="0"/>
          </a:p>
        </p:txBody>
      </p:sp>
    </p:spTree>
    <p:extLst>
      <p:ext uri="{BB962C8B-B14F-4D97-AF65-F5344CB8AC3E}">
        <p14:creationId xmlns:p14="http://schemas.microsoft.com/office/powerpoint/2010/main" val="2494708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4770537"/>
          </a:xfrm>
          <a:prstGeom prst="rect">
            <a:avLst/>
          </a:prstGeom>
        </p:spPr>
        <p:txBody>
          <a:bodyPr wrap="square">
            <a:spAutoFit/>
          </a:bodyPr>
          <a:lstStyle/>
          <a:p>
            <a:pPr algn="ctr"/>
            <a:r>
              <a:rPr lang="es-EC" sz="2200" b="1" dirty="0" smtClean="0">
                <a:solidFill>
                  <a:srgbClr val="0070C0"/>
                </a:solidFill>
              </a:rPr>
              <a:t>Diseño </a:t>
            </a:r>
            <a:r>
              <a:rPr lang="es-EC" sz="2200" b="1" dirty="0">
                <a:solidFill>
                  <a:srgbClr val="0070C0"/>
                </a:solidFill>
              </a:rPr>
              <a:t>del Pavimento</a:t>
            </a:r>
            <a:r>
              <a:rPr lang="es-EC" sz="2200" b="1" dirty="0" smtClean="0">
                <a:solidFill>
                  <a:srgbClr val="0070C0"/>
                </a:solidFill>
              </a:rPr>
              <a:t>.</a:t>
            </a:r>
          </a:p>
          <a:p>
            <a:pPr algn="ctr"/>
            <a:endParaRPr lang="es-EC" sz="2200" b="1" dirty="0">
              <a:solidFill>
                <a:srgbClr val="0070C0"/>
              </a:solidFill>
            </a:endParaRPr>
          </a:p>
          <a:p>
            <a:pPr algn="just"/>
            <a:r>
              <a:rPr lang="es-MX" sz="2000" dirty="0"/>
              <a:t>El diseño de pavimentos tanto en los pavimentos flexibles como en los pavimentos rígidos </a:t>
            </a:r>
            <a:r>
              <a:rPr lang="es-MX" sz="2000" dirty="0" smtClean="0"/>
              <a:t>en </a:t>
            </a:r>
            <a:r>
              <a:rPr lang="es-MX" sz="2000" dirty="0"/>
              <a:t>carreteras y aeropuertos requiere del estudio a detalle y preciso de los materiales empleados en las capas del pavimento, su comportamiento bajo cargas y bajo todas las condiciones climatológicas del sitio para el cual se desea el </a:t>
            </a:r>
            <a:r>
              <a:rPr lang="es-MX" sz="2000" dirty="0" smtClean="0"/>
              <a:t>pavimento</a:t>
            </a:r>
          </a:p>
          <a:p>
            <a:pPr algn="just"/>
            <a:endParaRPr lang="es-EC" sz="2000" b="1" dirty="0" smtClean="0"/>
          </a:p>
          <a:p>
            <a:pPr algn="just"/>
            <a:r>
              <a:rPr lang="es-EC" sz="2000" b="1" dirty="0" smtClean="0"/>
              <a:t>Cálculo para el </a:t>
            </a:r>
            <a:r>
              <a:rPr lang="es-EC" sz="2000" b="1" dirty="0"/>
              <a:t>Diseño del Pavimento</a:t>
            </a:r>
            <a:r>
              <a:rPr lang="es-EC" sz="2000" b="1" dirty="0" smtClean="0"/>
              <a:t>.</a:t>
            </a:r>
          </a:p>
          <a:p>
            <a:pPr algn="just"/>
            <a:endParaRPr lang="es-EC" sz="2000" b="1" dirty="0" smtClean="0"/>
          </a:p>
          <a:p>
            <a:r>
              <a:rPr lang="es-EC" sz="2000" dirty="0" smtClean="0"/>
              <a:t>Periodo </a:t>
            </a:r>
            <a:r>
              <a:rPr lang="es-EC" sz="2000" dirty="0"/>
              <a:t>de Diseño		=	20 años</a:t>
            </a:r>
            <a:r>
              <a:rPr lang="es-EC" sz="2000" dirty="0" smtClean="0"/>
              <a:t>.</a:t>
            </a:r>
          </a:p>
          <a:p>
            <a:r>
              <a:rPr lang="es-EC" sz="2000" dirty="0" smtClean="0"/>
              <a:t>Desviación </a:t>
            </a:r>
            <a:r>
              <a:rPr lang="es-EC" sz="2000" dirty="0"/>
              <a:t>Estándar 		=	0.44</a:t>
            </a:r>
          </a:p>
          <a:p>
            <a:r>
              <a:rPr lang="es-EC" sz="2000" dirty="0"/>
              <a:t>Confiabilidad	(R)</a:t>
            </a:r>
            <a:r>
              <a:rPr lang="es-EC" sz="2000" b="1" dirty="0"/>
              <a:t>		= 	</a:t>
            </a:r>
            <a:r>
              <a:rPr lang="es-EC" sz="2000" dirty="0"/>
              <a:t>90%</a:t>
            </a:r>
          </a:p>
          <a:p>
            <a:pPr algn="just"/>
            <a:endParaRPr lang="es-EC" sz="2000" dirty="0"/>
          </a:p>
          <a:p>
            <a:pPr algn="just"/>
            <a:endParaRPr lang="es-EC" sz="2000" dirty="0"/>
          </a:p>
        </p:txBody>
      </p:sp>
    </p:spTree>
    <p:extLst>
      <p:ext uri="{BB962C8B-B14F-4D97-AF65-F5344CB8AC3E}">
        <p14:creationId xmlns:p14="http://schemas.microsoft.com/office/powerpoint/2010/main" val="1596425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1723549"/>
          </a:xfrm>
          <a:prstGeom prst="rect">
            <a:avLst/>
          </a:prstGeom>
        </p:spPr>
        <p:txBody>
          <a:bodyPr wrap="square">
            <a:spAutoFit/>
          </a:bodyPr>
          <a:lstStyle/>
          <a:p>
            <a:pPr algn="just"/>
            <a:endParaRPr lang="es-EC" sz="2400" dirty="0">
              <a:solidFill>
                <a:srgbClr val="0070C0"/>
              </a:solidFill>
            </a:endParaRPr>
          </a:p>
          <a:p>
            <a:r>
              <a:rPr lang="es-EC" sz="2200" b="1" dirty="0"/>
              <a:t>Cálculo del TPDA final ( </a:t>
            </a:r>
            <a:r>
              <a:rPr lang="es-EC" sz="2200" b="1" dirty="0" err="1"/>
              <a:t>TPDA</a:t>
            </a:r>
            <a:r>
              <a:rPr lang="es-EC" sz="2200" b="1" baseline="-25000" dirty="0" err="1"/>
              <a:t>f</a:t>
            </a:r>
            <a:r>
              <a:rPr lang="es-EC" sz="2200" b="1" baseline="-25000" dirty="0"/>
              <a:t> </a:t>
            </a:r>
            <a:r>
              <a:rPr lang="es-EC" sz="2200" b="1" dirty="0"/>
              <a:t>) </a:t>
            </a:r>
            <a:endParaRPr lang="es-EC" sz="2200" b="1" dirty="0" smtClean="0"/>
          </a:p>
          <a:p>
            <a:pPr algn="just"/>
            <a:endParaRPr lang="es-EC" sz="2000" b="1" dirty="0" smtClean="0"/>
          </a:p>
          <a:p>
            <a:pPr algn="just"/>
            <a:endParaRPr lang="es-EC" sz="2000" dirty="0"/>
          </a:p>
          <a:p>
            <a:pPr algn="just"/>
            <a:endParaRPr lang="es-EC" sz="2000" dirty="0"/>
          </a:p>
        </p:txBody>
      </p:sp>
      <p:pic>
        <p:nvPicPr>
          <p:cNvPr id="717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776" y="2091429"/>
            <a:ext cx="367240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184142497"/>
              </p:ext>
            </p:extLst>
          </p:nvPr>
        </p:nvGraphicFramePr>
        <p:xfrm>
          <a:off x="1619672" y="2606997"/>
          <a:ext cx="5623556" cy="630936"/>
        </p:xfrm>
        <a:graphic>
          <a:graphicData uri="http://schemas.openxmlformats.org/drawingml/2006/table">
            <a:tbl>
              <a:tblPr firstRow="1" firstCol="1" bandRow="1">
                <a:tableStyleId>{5C22544A-7EE6-4342-B048-85BDC9FD1C3A}</a:tableStyleId>
              </a:tblPr>
              <a:tblGrid>
                <a:gridCol w="2242626"/>
                <a:gridCol w="1080686"/>
                <a:gridCol w="1150122"/>
                <a:gridCol w="1150122"/>
              </a:tblGrid>
              <a:tr h="200025">
                <a:tc rowSpan="3">
                  <a:txBody>
                    <a:bodyPr/>
                    <a:lstStyle/>
                    <a:p>
                      <a:pPr algn="ctr">
                        <a:lnSpc>
                          <a:spcPct val="115000"/>
                        </a:lnSpc>
                        <a:spcAft>
                          <a:spcPts val="0"/>
                        </a:spcAft>
                      </a:pPr>
                      <a:r>
                        <a:rPr lang="es-EC" sz="1200" dirty="0">
                          <a:solidFill>
                            <a:schemeClr val="tx1"/>
                          </a:solidFill>
                          <a:effectLst/>
                        </a:rPr>
                        <a:t>Carretera de 2 Carriles</a:t>
                      </a:r>
                      <a:endParaRPr lang="es-EC" sz="1100" dirty="0">
                        <a:solidFill>
                          <a:schemeClr val="tx1"/>
                        </a:solidFill>
                        <a:effectLst/>
                        <a:latin typeface="Calibri"/>
                        <a:ea typeface="Calibri"/>
                        <a:cs typeface="Times New Roman"/>
                      </a:endParaRPr>
                    </a:p>
                  </a:txBody>
                  <a:tcPr marL="44450" marR="44450" marT="0" marB="0" anchor="ctr"/>
                </a:tc>
                <a:tc>
                  <a:txBody>
                    <a:bodyPr/>
                    <a:lstStyle/>
                    <a:p>
                      <a:pPr algn="ctr">
                        <a:lnSpc>
                          <a:spcPct val="115000"/>
                        </a:lnSpc>
                        <a:spcAft>
                          <a:spcPts val="0"/>
                        </a:spcAft>
                      </a:pPr>
                      <a:r>
                        <a:rPr lang="es-EC" sz="1200">
                          <a:solidFill>
                            <a:schemeClr val="tx1"/>
                          </a:solidFill>
                          <a:effectLst/>
                        </a:rPr>
                        <a:t>C1</a:t>
                      </a:r>
                      <a:endParaRPr lang="es-EC" sz="1100">
                        <a:solidFill>
                          <a:schemeClr val="tx1"/>
                        </a:solidFill>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solidFill>
                            <a:schemeClr val="tx1"/>
                          </a:solidFill>
                          <a:effectLst/>
                        </a:rPr>
                        <a:t>1000</a:t>
                      </a:r>
                      <a:endParaRPr lang="es-EC" sz="1100">
                        <a:solidFill>
                          <a:schemeClr val="tx1"/>
                        </a:solidFill>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solidFill>
                            <a:schemeClr val="tx1"/>
                          </a:solidFill>
                          <a:effectLst/>
                        </a:rPr>
                        <a:t>8000</a:t>
                      </a:r>
                      <a:endParaRPr lang="es-EC" sz="1100">
                        <a:solidFill>
                          <a:schemeClr val="tx1"/>
                        </a:solidFill>
                        <a:effectLst/>
                        <a:latin typeface="Calibri"/>
                        <a:ea typeface="Calibri"/>
                        <a:cs typeface="Times New Roman"/>
                      </a:endParaRPr>
                    </a:p>
                  </a:txBody>
                  <a:tcPr marL="44450" marR="44450" marT="0" marB="0" anchor="b"/>
                </a:tc>
              </a:tr>
              <a:tr h="200025">
                <a:tc vMerge="1">
                  <a:txBody>
                    <a:bodyPr/>
                    <a:lstStyle/>
                    <a:p>
                      <a:endParaRPr lang="es-EC"/>
                    </a:p>
                  </a:txBody>
                  <a:tcPr/>
                </a:tc>
                <a:tc>
                  <a:txBody>
                    <a:bodyPr/>
                    <a:lstStyle/>
                    <a:p>
                      <a:pPr algn="ctr">
                        <a:lnSpc>
                          <a:spcPct val="115000"/>
                        </a:lnSpc>
                        <a:spcAft>
                          <a:spcPts val="0"/>
                        </a:spcAft>
                      </a:pPr>
                      <a:r>
                        <a:rPr lang="es-EC" sz="1200" dirty="0">
                          <a:solidFill>
                            <a:schemeClr val="tx1"/>
                          </a:solidFill>
                          <a:effectLst/>
                        </a:rPr>
                        <a:t>C2</a:t>
                      </a:r>
                      <a:endParaRPr lang="es-EC" sz="1100" dirty="0">
                        <a:solidFill>
                          <a:schemeClr val="tx1"/>
                        </a:solidFill>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solidFill>
                            <a:schemeClr val="tx1"/>
                          </a:solidFill>
                          <a:effectLst/>
                        </a:rPr>
                        <a:t>500</a:t>
                      </a:r>
                      <a:endParaRPr lang="es-EC" sz="1100" dirty="0">
                        <a:solidFill>
                          <a:schemeClr val="tx1"/>
                        </a:solidFill>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solidFill>
                            <a:schemeClr val="tx1"/>
                          </a:solidFill>
                          <a:effectLst/>
                        </a:rPr>
                        <a:t>1000</a:t>
                      </a:r>
                      <a:endParaRPr lang="es-EC" sz="1100" dirty="0">
                        <a:solidFill>
                          <a:schemeClr val="tx1"/>
                        </a:solidFill>
                        <a:effectLst/>
                        <a:latin typeface="Calibri"/>
                        <a:ea typeface="Calibri"/>
                        <a:cs typeface="Times New Roman"/>
                      </a:endParaRPr>
                    </a:p>
                  </a:txBody>
                  <a:tcPr marL="44450" marR="44450" marT="0" marB="0" anchor="b"/>
                </a:tc>
              </a:tr>
              <a:tr h="200025">
                <a:tc vMerge="1">
                  <a:txBody>
                    <a:bodyPr/>
                    <a:lstStyle/>
                    <a:p>
                      <a:endParaRPr lang="es-EC"/>
                    </a:p>
                  </a:txBody>
                  <a:tcPr/>
                </a:tc>
                <a:tc>
                  <a:txBody>
                    <a:bodyPr/>
                    <a:lstStyle/>
                    <a:p>
                      <a:pPr algn="ctr">
                        <a:lnSpc>
                          <a:spcPct val="115000"/>
                        </a:lnSpc>
                        <a:spcAft>
                          <a:spcPts val="0"/>
                        </a:spcAft>
                      </a:pPr>
                      <a:r>
                        <a:rPr lang="es-EC" sz="1200" dirty="0">
                          <a:effectLst/>
                        </a:rPr>
                        <a:t>C3</a:t>
                      </a:r>
                      <a:endParaRPr lang="es-EC" sz="1100" dirty="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a:effectLst/>
                        </a:rPr>
                        <a:t>0</a:t>
                      </a:r>
                      <a:endParaRPr lang="es-EC"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C" sz="1200" dirty="0">
                          <a:effectLst/>
                        </a:rPr>
                        <a:t>500</a:t>
                      </a:r>
                      <a:endParaRPr lang="es-EC" sz="1100" dirty="0">
                        <a:effectLst/>
                        <a:latin typeface="Calibri"/>
                        <a:ea typeface="Calibri"/>
                        <a:cs typeface="Times New Roman"/>
                      </a:endParaRPr>
                    </a:p>
                  </a:txBody>
                  <a:tcPr marL="44450" marR="44450" marT="0" marB="0" anchor="b"/>
                </a:tc>
              </a:tr>
            </a:tbl>
          </a:graphicData>
        </a:graphic>
      </p:graphicFrame>
      <p:sp>
        <p:nvSpPr>
          <p:cNvPr id="4" name="3 Rectángulo"/>
          <p:cNvSpPr/>
          <p:nvPr/>
        </p:nvSpPr>
        <p:spPr>
          <a:xfrm>
            <a:off x="663022" y="3312851"/>
            <a:ext cx="7632848" cy="369332"/>
          </a:xfrm>
          <a:prstGeom prst="rect">
            <a:avLst/>
          </a:prstGeom>
        </p:spPr>
        <p:txBody>
          <a:bodyPr wrap="square">
            <a:spAutoFit/>
          </a:bodyPr>
          <a:lstStyle/>
          <a:p>
            <a:r>
              <a:rPr lang="es-EC" dirty="0"/>
              <a:t>C1=Equivale a una carretera de mediana capacidad.</a:t>
            </a:r>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186" t="24405" r="33514" b="35038"/>
          <a:stretch/>
        </p:blipFill>
        <p:spPr bwMode="auto">
          <a:xfrm>
            <a:off x="2687967" y="3696128"/>
            <a:ext cx="4476321" cy="254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315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2646878"/>
          </a:xfrm>
          <a:prstGeom prst="rect">
            <a:avLst/>
          </a:prstGeom>
        </p:spPr>
        <p:txBody>
          <a:bodyPr wrap="square">
            <a:spAutoFit/>
          </a:bodyPr>
          <a:lstStyle/>
          <a:p>
            <a:pPr algn="just"/>
            <a:endParaRPr lang="es-EC" sz="2400" dirty="0">
              <a:solidFill>
                <a:srgbClr val="0070C0"/>
              </a:solidFill>
            </a:endParaRPr>
          </a:p>
          <a:p>
            <a:r>
              <a:rPr lang="es-EC" sz="2200" b="1" dirty="0"/>
              <a:t>Factor  de Carga Equivalente.</a:t>
            </a:r>
            <a:endParaRPr lang="es-EC" sz="2200" dirty="0"/>
          </a:p>
          <a:p>
            <a:pPr algn="just"/>
            <a:endParaRPr lang="es-EC" sz="2000" b="1" dirty="0" smtClean="0"/>
          </a:p>
          <a:p>
            <a:pPr algn="just"/>
            <a:endParaRPr lang="es-EC" sz="2000" b="1" dirty="0"/>
          </a:p>
          <a:p>
            <a:pPr algn="just"/>
            <a:endParaRPr lang="es-EC" sz="2000" b="1" dirty="0" smtClean="0"/>
          </a:p>
          <a:p>
            <a:pPr algn="just"/>
            <a:endParaRPr lang="es-EC" sz="2000" b="1" dirty="0"/>
          </a:p>
          <a:p>
            <a:pPr algn="just"/>
            <a:endParaRPr lang="es-EC" sz="2000" dirty="0"/>
          </a:p>
          <a:p>
            <a:pPr algn="just"/>
            <a:endParaRPr lang="es-EC" sz="2000" dirty="0"/>
          </a:p>
        </p:txBody>
      </p:sp>
      <p:pic>
        <p:nvPicPr>
          <p:cNvPr id="10242" name="Image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247" y="3118815"/>
            <a:ext cx="2520280" cy="33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594" y="3134304"/>
            <a:ext cx="2763139" cy="330513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410" y="2204864"/>
            <a:ext cx="3636403" cy="46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7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8938" y="930476"/>
            <a:ext cx="7572428" cy="3416320"/>
          </a:xfrm>
          <a:prstGeom prst="rect">
            <a:avLst/>
          </a:prstGeom>
        </p:spPr>
        <p:txBody>
          <a:bodyPr wrap="square">
            <a:spAutoFit/>
          </a:bodyPr>
          <a:lstStyle/>
          <a:p>
            <a:pPr algn="ctr"/>
            <a:r>
              <a:rPr lang="es-ES" sz="2800" dirty="0" smtClean="0">
                <a:solidFill>
                  <a:srgbClr val="FF0000"/>
                </a:solidFill>
              </a:rPr>
              <a:t>INTRODUCCIÓN</a:t>
            </a:r>
            <a:endParaRPr lang="es-ES" sz="2800" dirty="0">
              <a:solidFill>
                <a:srgbClr val="FF0000"/>
              </a:solidFill>
            </a:endParaRPr>
          </a:p>
          <a:p>
            <a:pPr algn="ctr"/>
            <a:r>
              <a:rPr lang="es-EC" sz="2800" dirty="0" smtClean="0">
                <a:solidFill>
                  <a:srgbClr val="0070C0"/>
                </a:solidFill>
              </a:rPr>
              <a:t>Antecedentes</a:t>
            </a:r>
            <a:endParaRPr lang="es-ES" sz="2800" dirty="0">
              <a:solidFill>
                <a:srgbClr val="0070C0"/>
              </a:solidFill>
            </a:endParaRPr>
          </a:p>
          <a:p>
            <a:pPr algn="just"/>
            <a:endParaRPr lang="es-ES" sz="2000" dirty="0" smtClean="0"/>
          </a:p>
          <a:p>
            <a:pPr algn="just"/>
            <a:endParaRPr lang="es-ES" sz="2000" dirty="0"/>
          </a:p>
          <a:p>
            <a:pPr algn="just"/>
            <a:endParaRPr lang="es-ES" sz="2000" dirty="0" smtClean="0"/>
          </a:p>
          <a:p>
            <a:pPr algn="just"/>
            <a:endParaRPr lang="es-ES" sz="2000" dirty="0"/>
          </a:p>
          <a:p>
            <a:pPr algn="just"/>
            <a:endParaRPr lang="es-ES" sz="2000" dirty="0" smtClean="0"/>
          </a:p>
          <a:p>
            <a:pPr algn="just"/>
            <a:endParaRPr lang="es-ES" sz="2000" dirty="0"/>
          </a:p>
          <a:p>
            <a:pPr algn="just"/>
            <a:endParaRPr lang="es-ES" sz="2000" dirty="0" smtClean="0"/>
          </a:p>
          <a:p>
            <a:pPr algn="just"/>
            <a:endParaRPr lang="es-ES" sz="2000" dirty="0"/>
          </a:p>
        </p:txBody>
      </p:sp>
      <p:sp>
        <p:nvSpPr>
          <p:cNvPr id="3" name="1 Título"/>
          <p:cNvSpPr txBox="1">
            <a:spLocks/>
          </p:cNvSpPr>
          <p:nvPr/>
        </p:nvSpPr>
        <p:spPr>
          <a:xfrm>
            <a:off x="301752" y="457200"/>
            <a:ext cx="8686800" cy="841248"/>
          </a:xfrm>
          <a:prstGeom prst="rect">
            <a:avLst/>
          </a:prstGeom>
        </p:spPr>
        <p:txBody>
          <a:bodyPr>
            <a:normAutofit fontScale="300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dirty="0" smtClean="0">
                <a:solidFill>
                  <a:srgbClr val="FF0000"/>
                </a:solidFill>
              </a:rPr>
              <a:t/>
            </a:r>
            <a:br>
              <a:rPr lang="es-ES" dirty="0" smtClean="0">
                <a:solidFill>
                  <a:srgbClr val="FF0000"/>
                </a:solidFill>
              </a:rPr>
            </a:br>
            <a:r>
              <a:rPr lang="es-ES" sz="8700" dirty="0">
                <a:solidFill>
                  <a:srgbClr val="FF0000"/>
                </a:solidFill>
              </a:rPr>
              <a:t>CAPÍTULO I</a:t>
            </a:r>
            <a:br>
              <a:rPr lang="es-ES" sz="8700" dirty="0">
                <a:solidFill>
                  <a:srgbClr val="FF0000"/>
                </a:solidFill>
              </a:rPr>
            </a:br>
            <a:r>
              <a:rPr lang="es-ES" dirty="0" smtClean="0">
                <a:solidFill>
                  <a:srgbClr val="FF0000"/>
                </a:solidFill>
              </a:rPr>
              <a:t/>
            </a:r>
            <a:br>
              <a:rPr lang="es-ES" dirty="0" smtClean="0">
                <a:solidFill>
                  <a:srgbClr val="FF0000"/>
                </a:solidFill>
              </a:rPr>
            </a:br>
            <a:endParaRPr lang="es-EC"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278" t="34570" r="4027" b="42773"/>
          <a:stretch/>
        </p:blipFill>
        <p:spPr bwMode="auto">
          <a:xfrm>
            <a:off x="5292080" y="2072170"/>
            <a:ext cx="3456384" cy="207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74" t="56025" r="67020" b="19141"/>
          <a:stretch/>
        </p:blipFill>
        <p:spPr bwMode="auto">
          <a:xfrm>
            <a:off x="1001865" y="2072170"/>
            <a:ext cx="4086226" cy="2076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5718" t="28321" r="33748" b="40156"/>
          <a:stretch/>
        </p:blipFill>
        <p:spPr bwMode="auto">
          <a:xfrm>
            <a:off x="3503730" y="4346796"/>
            <a:ext cx="3516542" cy="230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604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2369880"/>
          </a:xfrm>
          <a:prstGeom prst="rect">
            <a:avLst/>
          </a:prstGeom>
        </p:spPr>
        <p:txBody>
          <a:bodyPr wrap="square">
            <a:spAutoFit/>
          </a:bodyPr>
          <a:lstStyle/>
          <a:p>
            <a:pPr algn="just"/>
            <a:endParaRPr lang="es-EC" sz="2400" dirty="0">
              <a:solidFill>
                <a:srgbClr val="0070C0"/>
              </a:solidFill>
            </a:endParaRPr>
          </a:p>
          <a:p>
            <a:pPr algn="ctr"/>
            <a:r>
              <a:rPr lang="es-EC" sz="2200" b="1" dirty="0">
                <a:solidFill>
                  <a:srgbClr val="0070C0"/>
                </a:solidFill>
              </a:rPr>
              <a:t>Número de Ejes Equivalentes de 8,2 Ton</a:t>
            </a:r>
            <a:r>
              <a:rPr lang="es-EC" sz="2400" b="1" dirty="0">
                <a:solidFill>
                  <a:srgbClr val="0070C0"/>
                </a:solidFill>
              </a:rPr>
              <a:t>.</a:t>
            </a:r>
            <a:endParaRPr lang="es-EC" sz="2000" b="1" dirty="0" smtClean="0">
              <a:solidFill>
                <a:srgbClr val="0070C0"/>
              </a:solidFill>
            </a:endParaRPr>
          </a:p>
          <a:p>
            <a:pPr algn="just"/>
            <a:endParaRPr lang="es-EC" sz="2000" b="1" dirty="0"/>
          </a:p>
          <a:p>
            <a:pPr algn="just"/>
            <a:endParaRPr lang="es-EC" sz="2000" b="1" dirty="0" smtClean="0"/>
          </a:p>
          <a:p>
            <a:pPr algn="just"/>
            <a:endParaRPr lang="es-EC" sz="2000" b="1" dirty="0"/>
          </a:p>
          <a:p>
            <a:pPr algn="just"/>
            <a:endParaRPr lang="es-EC" sz="2000" dirty="0"/>
          </a:p>
          <a:p>
            <a:pPr algn="just"/>
            <a:endParaRPr lang="es-EC" sz="2000" dirty="0"/>
          </a:p>
        </p:txBody>
      </p:sp>
      <p:pic>
        <p:nvPicPr>
          <p:cNvPr id="1126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022"/>
          <a:stretch/>
        </p:blipFill>
        <p:spPr bwMode="auto">
          <a:xfrm>
            <a:off x="2633566" y="2563852"/>
            <a:ext cx="4356929" cy="46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3239" y="3378296"/>
            <a:ext cx="5897585" cy="51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912" y="4077936"/>
            <a:ext cx="2064240" cy="34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5846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3908762"/>
          </a:xfrm>
          <a:prstGeom prst="rect">
            <a:avLst/>
          </a:prstGeom>
        </p:spPr>
        <p:txBody>
          <a:bodyPr wrap="square">
            <a:spAutoFit/>
          </a:bodyPr>
          <a:lstStyle/>
          <a:p>
            <a:pPr algn="just"/>
            <a:endParaRPr lang="es-EC" sz="2400" dirty="0">
              <a:solidFill>
                <a:srgbClr val="0070C0"/>
              </a:solidFill>
            </a:endParaRPr>
          </a:p>
          <a:p>
            <a:pPr algn="ctr"/>
            <a:r>
              <a:rPr lang="es-EC" sz="2200" b="1" dirty="0">
                <a:solidFill>
                  <a:srgbClr val="0070C0"/>
                </a:solidFill>
              </a:rPr>
              <a:t>Método del Diseño Elástico para Pavimentos </a:t>
            </a:r>
            <a:r>
              <a:rPr lang="es-EC" sz="2200" b="1" dirty="0" smtClean="0">
                <a:solidFill>
                  <a:srgbClr val="0070C0"/>
                </a:solidFill>
              </a:rPr>
              <a:t>Flexibles</a:t>
            </a:r>
          </a:p>
          <a:p>
            <a:pPr algn="ctr"/>
            <a:endParaRPr lang="es-EC" sz="2200" b="1" dirty="0" smtClean="0">
              <a:solidFill>
                <a:srgbClr val="0070C0"/>
              </a:solidFill>
            </a:endParaRPr>
          </a:p>
          <a:p>
            <a:r>
              <a:rPr lang="es-EC" sz="2000" dirty="0"/>
              <a:t>Está sustentado en resultados experimentales y consiste en la obtención de los espesores de cada una de las </a:t>
            </a:r>
            <a:r>
              <a:rPr lang="es-EC" sz="2000" dirty="0" smtClean="0"/>
              <a:t>capas.</a:t>
            </a:r>
          </a:p>
          <a:p>
            <a:r>
              <a:rPr lang="es-EC" sz="2000" b="1" dirty="0" smtClean="0"/>
              <a:t>Ejemplo:</a:t>
            </a:r>
          </a:p>
          <a:p>
            <a:pPr lvl="0"/>
            <a:r>
              <a:rPr lang="es-EC" sz="1600" b="1" dirty="0" smtClean="0"/>
              <a:t>1) Capacidad </a:t>
            </a:r>
            <a:r>
              <a:rPr lang="es-EC" sz="1600" b="1" dirty="0"/>
              <a:t>de Carga de la Sub-rasante</a:t>
            </a:r>
            <a:endParaRPr lang="es-EC" sz="1600" dirty="0"/>
          </a:p>
          <a:p>
            <a:endParaRPr lang="es-EC" sz="2000" b="1" dirty="0" smtClean="0"/>
          </a:p>
          <a:p>
            <a:pPr algn="just"/>
            <a:endParaRPr lang="es-EC" sz="2000" b="1" dirty="0" smtClean="0"/>
          </a:p>
          <a:p>
            <a:pPr algn="just"/>
            <a:endParaRPr lang="es-EC" sz="2000" b="1" dirty="0"/>
          </a:p>
          <a:p>
            <a:pPr algn="just"/>
            <a:endParaRPr lang="es-EC" sz="2000" dirty="0"/>
          </a:p>
          <a:p>
            <a:pPr algn="just"/>
            <a:endParaRPr lang="es-EC" sz="2000" dirty="0"/>
          </a:p>
        </p:txBody>
      </p:sp>
      <p:pic>
        <p:nvPicPr>
          <p:cNvPr id="1229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35" r="13077"/>
          <a:stretch/>
        </p:blipFill>
        <p:spPr bwMode="auto">
          <a:xfrm>
            <a:off x="179512" y="3887724"/>
            <a:ext cx="4176464" cy="206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390" t="30506" r="24543" b="34747"/>
          <a:stretch/>
        </p:blipFill>
        <p:spPr bwMode="auto">
          <a:xfrm>
            <a:off x="4572000" y="3153296"/>
            <a:ext cx="4320480" cy="3228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929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2923877"/>
          </a:xfrm>
          <a:prstGeom prst="rect">
            <a:avLst/>
          </a:prstGeom>
        </p:spPr>
        <p:txBody>
          <a:bodyPr wrap="square">
            <a:spAutoFit/>
          </a:bodyPr>
          <a:lstStyle/>
          <a:p>
            <a:pPr algn="just"/>
            <a:endParaRPr lang="es-EC" sz="2400" dirty="0">
              <a:solidFill>
                <a:srgbClr val="0070C0"/>
              </a:solidFill>
            </a:endParaRPr>
          </a:p>
          <a:p>
            <a:pPr lvl="0"/>
            <a:r>
              <a:rPr lang="es-EC" sz="2000" b="1" dirty="0" smtClean="0"/>
              <a:t>2) Espesor </a:t>
            </a:r>
            <a:r>
              <a:rPr lang="es-EC" sz="2000" b="1" dirty="0"/>
              <a:t>total  (ZT)</a:t>
            </a:r>
            <a:endParaRPr lang="es-EC" sz="2000" dirty="0"/>
          </a:p>
          <a:p>
            <a:r>
              <a:rPr lang="es-EC" sz="2000" dirty="0" smtClean="0"/>
              <a:t>Cálculo </a:t>
            </a:r>
            <a:r>
              <a:rPr lang="es-EC" sz="2000" dirty="0"/>
              <a:t>del espesor total del pavimento necesario para soportar las cargas generadas por el paso de vehículos, para lo cual necesitamos:</a:t>
            </a:r>
          </a:p>
          <a:p>
            <a:r>
              <a:rPr lang="es-EC" sz="2000" dirty="0"/>
              <a:t>Radio de huella 		  r = 15 cm </a:t>
            </a:r>
          </a:p>
          <a:p>
            <a:r>
              <a:rPr lang="es-EC" sz="2000" dirty="0"/>
              <a:t>Esfuerzo de contacto </a:t>
            </a:r>
            <a:r>
              <a:rPr lang="es-EC" sz="2000" dirty="0" smtClean="0"/>
              <a:t> es de 7 Kg/cm2  </a:t>
            </a:r>
            <a:r>
              <a:rPr lang="es-EC" sz="2000" dirty="0"/>
              <a:t>o su equivalente 0.686 </a:t>
            </a:r>
            <a:r>
              <a:rPr lang="es-EC" sz="2000" dirty="0" err="1"/>
              <a:t>MPa</a:t>
            </a:r>
            <a:r>
              <a:rPr lang="es-EC" sz="2000" dirty="0"/>
              <a:t>.</a:t>
            </a:r>
          </a:p>
          <a:p>
            <a:r>
              <a:rPr lang="es-EC" sz="2000" dirty="0" smtClean="0"/>
              <a:t>El </a:t>
            </a:r>
            <a:r>
              <a:rPr lang="es-EC" sz="2000" dirty="0"/>
              <a:t>esfuerzo de contacto se hace referencia al inflado de </a:t>
            </a:r>
            <a:r>
              <a:rPr lang="es-EC" sz="2000" dirty="0" smtClean="0"/>
              <a:t>la</a:t>
            </a:r>
            <a:endParaRPr lang="es-EC" sz="2000" b="1" dirty="0"/>
          </a:p>
          <a:p>
            <a:pPr algn="just"/>
            <a:endParaRPr lang="es-EC" sz="2000" dirty="0"/>
          </a:p>
          <a:p>
            <a:pPr algn="just"/>
            <a:endParaRPr lang="es-EC" sz="20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8" y="3645024"/>
            <a:ext cx="2425431" cy="145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5961" y="3645024"/>
            <a:ext cx="3458762" cy="145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1919" y="5585888"/>
            <a:ext cx="2098823" cy="50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719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1938992"/>
          </a:xfrm>
          <a:prstGeom prst="rect">
            <a:avLst/>
          </a:prstGeom>
        </p:spPr>
        <p:txBody>
          <a:bodyPr wrap="square">
            <a:spAutoFit/>
          </a:bodyPr>
          <a:lstStyle/>
          <a:p>
            <a:pPr lvl="0"/>
            <a:r>
              <a:rPr lang="es-EC" sz="2000" b="1" dirty="0" smtClean="0"/>
              <a:t>3) Espesor </a:t>
            </a:r>
            <a:r>
              <a:rPr lang="es-EC" sz="2000" b="1" dirty="0"/>
              <a:t>de la Capa de Mejoramiento (ZCM</a:t>
            </a:r>
            <a:r>
              <a:rPr lang="es-EC" sz="2000" b="1" dirty="0" smtClean="0"/>
              <a:t>)</a:t>
            </a:r>
          </a:p>
          <a:p>
            <a:pPr lvl="0"/>
            <a:endParaRPr lang="es-EC" sz="2000" dirty="0"/>
          </a:p>
          <a:p>
            <a:r>
              <a:rPr lang="es-EC" sz="2000" dirty="0"/>
              <a:t>Sólo se recomienda si el CBR de la sub-rasante es &lt; 10 caso contrario no es necesario tender una capa de mejoramiento. </a:t>
            </a:r>
            <a:endParaRPr lang="es-EC" sz="2000" b="1" dirty="0"/>
          </a:p>
          <a:p>
            <a:pPr algn="just"/>
            <a:endParaRPr lang="es-EC" sz="2000" dirty="0"/>
          </a:p>
          <a:p>
            <a:pPr algn="just"/>
            <a:endParaRPr lang="es-EC" sz="2000" dirty="0"/>
          </a:p>
        </p:txBody>
      </p:sp>
      <p:pic>
        <p:nvPicPr>
          <p:cNvPr id="1433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2845490"/>
            <a:ext cx="1991631" cy="79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767" y="2845490"/>
            <a:ext cx="3579663" cy="72752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55576" y="3755108"/>
            <a:ext cx="7344816" cy="369332"/>
          </a:xfrm>
          <a:prstGeom prst="rect">
            <a:avLst/>
          </a:prstGeom>
        </p:spPr>
        <p:txBody>
          <a:bodyPr wrap="square">
            <a:spAutoFit/>
          </a:bodyPr>
          <a:lstStyle/>
          <a:p>
            <a:r>
              <a:rPr lang="es-EC" dirty="0"/>
              <a:t>Cálculo del espesor de la capa de mejoramiento a través del cálculo de Z1</a:t>
            </a:r>
          </a:p>
        </p:txBody>
      </p:sp>
      <p:pic>
        <p:nvPicPr>
          <p:cNvPr id="14340"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7320" y="4293096"/>
            <a:ext cx="2319763"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3654" y="4430240"/>
            <a:ext cx="3452722" cy="13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7632" y="5971550"/>
            <a:ext cx="1604448" cy="43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1366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1077218"/>
          </a:xfrm>
          <a:prstGeom prst="rect">
            <a:avLst/>
          </a:prstGeom>
        </p:spPr>
        <p:txBody>
          <a:bodyPr wrap="square">
            <a:spAutoFit/>
          </a:bodyPr>
          <a:lstStyle/>
          <a:p>
            <a:pPr algn="just"/>
            <a:endParaRPr lang="es-EC" sz="2400" dirty="0">
              <a:solidFill>
                <a:srgbClr val="0070C0"/>
              </a:solidFill>
            </a:endParaRPr>
          </a:p>
          <a:p>
            <a:pPr algn="just"/>
            <a:r>
              <a:rPr lang="es-EC" sz="2000" dirty="0" smtClean="0"/>
              <a:t>Luego </a:t>
            </a:r>
            <a:r>
              <a:rPr lang="es-EC" sz="2000" dirty="0"/>
              <a:t>el espesor de la capa de mejoramiento es:</a:t>
            </a:r>
          </a:p>
          <a:p>
            <a:pPr algn="just"/>
            <a:endParaRPr lang="es-EC" sz="2000" dirty="0"/>
          </a:p>
        </p:txBody>
      </p:sp>
      <p:pic>
        <p:nvPicPr>
          <p:cNvPr id="1536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772" y="2353004"/>
            <a:ext cx="1960898" cy="36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5616" y="2931548"/>
            <a:ext cx="1845948" cy="3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2598" y="3527091"/>
            <a:ext cx="1634949" cy="32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648072" y="4149080"/>
            <a:ext cx="7308304" cy="646331"/>
          </a:xfrm>
          <a:prstGeom prst="rect">
            <a:avLst/>
          </a:prstGeom>
        </p:spPr>
        <p:txBody>
          <a:bodyPr wrap="square">
            <a:spAutoFit/>
          </a:bodyPr>
          <a:lstStyle/>
          <a:p>
            <a:r>
              <a:rPr lang="es-EC" dirty="0" smtClean="0"/>
              <a:t>Por </a:t>
            </a:r>
            <a:r>
              <a:rPr lang="es-EC" dirty="0"/>
              <a:t>método constructivo se considera un espesor de </a:t>
            </a:r>
            <a:r>
              <a:rPr lang="es-EC" dirty="0" err="1"/>
              <a:t>Zcm</a:t>
            </a:r>
            <a:r>
              <a:rPr lang="es-EC" dirty="0"/>
              <a:t>= 135cm para la capa de mejoramiento.</a:t>
            </a:r>
          </a:p>
        </p:txBody>
      </p:sp>
    </p:spTree>
    <p:extLst>
      <p:ext uri="{BB962C8B-B14F-4D97-AF65-F5344CB8AC3E}">
        <p14:creationId xmlns:p14="http://schemas.microsoft.com/office/powerpoint/2010/main" val="11105346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2031325"/>
          </a:xfrm>
          <a:prstGeom prst="rect">
            <a:avLst/>
          </a:prstGeom>
        </p:spPr>
        <p:txBody>
          <a:bodyPr wrap="square">
            <a:spAutoFit/>
          </a:bodyPr>
          <a:lstStyle/>
          <a:p>
            <a:pPr algn="just"/>
            <a:endParaRPr lang="es-EC" sz="2400" dirty="0">
              <a:solidFill>
                <a:srgbClr val="0070C0"/>
              </a:solidFill>
            </a:endParaRPr>
          </a:p>
          <a:p>
            <a:pPr algn="ctr"/>
            <a:r>
              <a:rPr lang="es-EC" sz="2200" b="1" dirty="0" smtClean="0">
                <a:solidFill>
                  <a:srgbClr val="0070C0"/>
                </a:solidFill>
              </a:rPr>
              <a:t>Diseño Propuesto de Estructura</a:t>
            </a:r>
            <a:endParaRPr lang="es-EC" sz="2000" b="1" dirty="0">
              <a:solidFill>
                <a:srgbClr val="0070C0"/>
              </a:solidFill>
            </a:endParaRPr>
          </a:p>
          <a:p>
            <a:pPr algn="just"/>
            <a:endParaRPr lang="es-EC" sz="2000" b="1" dirty="0" smtClean="0"/>
          </a:p>
          <a:p>
            <a:pPr algn="just"/>
            <a:endParaRPr lang="es-EC" sz="2000" b="1" dirty="0"/>
          </a:p>
          <a:p>
            <a:pPr algn="just"/>
            <a:endParaRPr lang="es-EC" sz="2000" dirty="0"/>
          </a:p>
          <a:p>
            <a:pPr algn="just"/>
            <a:endParaRPr lang="es-EC" sz="2000" dirty="0"/>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335" t="29929" r="26127" b="37029"/>
          <a:stretch/>
        </p:blipFill>
        <p:spPr bwMode="auto">
          <a:xfrm>
            <a:off x="1691680" y="2060848"/>
            <a:ext cx="583264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Cuadro de texto"/>
          <p:cNvSpPr txBox="1"/>
          <p:nvPr/>
        </p:nvSpPr>
        <p:spPr>
          <a:xfrm>
            <a:off x="2527176" y="4653136"/>
            <a:ext cx="1828800" cy="247650"/>
          </a:xfrm>
          <a:prstGeom prst="rect">
            <a:avLst/>
          </a:prstGeom>
          <a:solidFill>
            <a:srgbClr val="CCCC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dirty="0">
                <a:ln w="9525" cap="rnd" cmpd="sng" algn="ctr">
                  <a:solidFill>
                    <a:srgbClr val="FF0000"/>
                  </a:solidFill>
                  <a:prstDash val="solid"/>
                  <a:bevel/>
                </a:ln>
                <a:solidFill>
                  <a:srgbClr val="FFFF00"/>
                </a:solidFill>
                <a:effectLst/>
                <a:ea typeface="Calibri"/>
                <a:cs typeface="Times New Roman"/>
              </a:rPr>
              <a:t>MATERIAL RECICLADO</a:t>
            </a:r>
            <a:endParaRPr lang="es-EC" sz="1100" dirty="0">
              <a:effectLst/>
              <a:ea typeface="Calibri"/>
              <a:cs typeface="Times New Roman"/>
            </a:endParaRPr>
          </a:p>
        </p:txBody>
      </p:sp>
    </p:spTree>
    <p:extLst>
      <p:ext uri="{BB962C8B-B14F-4D97-AF65-F5344CB8AC3E}">
        <p14:creationId xmlns:p14="http://schemas.microsoft.com/office/powerpoint/2010/main" val="567629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3908762"/>
          </a:xfrm>
          <a:prstGeom prst="rect">
            <a:avLst/>
          </a:prstGeom>
        </p:spPr>
        <p:txBody>
          <a:bodyPr wrap="square">
            <a:spAutoFit/>
          </a:bodyPr>
          <a:lstStyle/>
          <a:p>
            <a:pPr algn="just"/>
            <a:endParaRPr lang="es-EC" sz="2400" dirty="0">
              <a:solidFill>
                <a:srgbClr val="0070C0"/>
              </a:solidFill>
            </a:endParaRPr>
          </a:p>
          <a:p>
            <a:pPr algn="ctr"/>
            <a:r>
              <a:rPr lang="es-EC" sz="2200" b="1" dirty="0">
                <a:solidFill>
                  <a:srgbClr val="0070C0"/>
                </a:solidFill>
              </a:rPr>
              <a:t>Criterios Fundamentales para el Diseño de un </a:t>
            </a:r>
            <a:r>
              <a:rPr lang="es-EC" sz="2200" b="1" dirty="0" smtClean="0">
                <a:solidFill>
                  <a:srgbClr val="0070C0"/>
                </a:solidFill>
              </a:rPr>
              <a:t>Pavimento</a:t>
            </a:r>
          </a:p>
          <a:p>
            <a:pPr algn="ctr"/>
            <a:endParaRPr lang="es-EC" sz="2200" b="1" dirty="0" smtClean="0">
              <a:solidFill>
                <a:srgbClr val="0070C0"/>
              </a:solidFill>
            </a:endParaRPr>
          </a:p>
          <a:p>
            <a:r>
              <a:rPr lang="es-EC" sz="2000" dirty="0"/>
              <a:t>En el diseño de una estructura de pavimento se deben controlar tres factores</a:t>
            </a:r>
            <a:r>
              <a:rPr lang="es-EC" sz="2000" dirty="0" smtClean="0"/>
              <a:t>:</a:t>
            </a:r>
          </a:p>
          <a:p>
            <a:endParaRPr lang="es-EC" sz="2000" dirty="0"/>
          </a:p>
          <a:p>
            <a:pPr lvl="0" algn="just"/>
            <a:r>
              <a:rPr lang="es-EC" sz="2000" b="1" dirty="0" smtClean="0"/>
              <a:t>1) Control </a:t>
            </a:r>
            <a:r>
              <a:rPr lang="es-EC" sz="2000" b="1" dirty="0"/>
              <a:t>de Fatiga</a:t>
            </a:r>
            <a:endParaRPr lang="es-EC" sz="2000" dirty="0"/>
          </a:p>
          <a:p>
            <a:endParaRPr lang="es-EC" sz="2000" b="1" dirty="0"/>
          </a:p>
          <a:p>
            <a:endParaRPr lang="es-EC" sz="2000" b="1" dirty="0"/>
          </a:p>
          <a:p>
            <a:r>
              <a:rPr lang="es-EC" sz="2000" b="1" dirty="0"/>
              <a:t> </a:t>
            </a:r>
            <a:r>
              <a:rPr lang="es-EC" sz="2000" b="1" dirty="0" smtClean="0"/>
              <a:t>              </a:t>
            </a:r>
            <a:r>
              <a:rPr lang="en-US" sz="2000" dirty="0" smtClean="0"/>
              <a:t>Є</a:t>
            </a:r>
            <a:r>
              <a:rPr lang="es-EC" sz="2000" dirty="0"/>
              <a:t>r &lt; </a:t>
            </a:r>
            <a:r>
              <a:rPr lang="en-US" sz="2000" dirty="0"/>
              <a:t>Є</a:t>
            </a:r>
            <a:r>
              <a:rPr lang="es-EC" sz="2000" dirty="0" err="1"/>
              <a:t>radm</a:t>
            </a:r>
            <a:endParaRPr lang="es-EC" sz="2000" dirty="0"/>
          </a:p>
          <a:p>
            <a:pPr algn="just"/>
            <a:endParaRPr lang="es-EC" sz="2000" dirty="0"/>
          </a:p>
          <a:p>
            <a:pPr algn="just"/>
            <a:r>
              <a:rPr lang="es-EC" sz="2000" dirty="0"/>
              <a:t>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88" t="34060" r="42350" b="45833"/>
          <a:stretch/>
        </p:blipFill>
        <p:spPr bwMode="auto">
          <a:xfrm>
            <a:off x="3391093" y="3636856"/>
            <a:ext cx="4646915" cy="166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5368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1384995"/>
          </a:xfrm>
          <a:prstGeom prst="rect">
            <a:avLst/>
          </a:prstGeom>
        </p:spPr>
        <p:txBody>
          <a:bodyPr wrap="square">
            <a:spAutoFit/>
          </a:bodyPr>
          <a:lstStyle/>
          <a:p>
            <a:pPr algn="just"/>
            <a:endParaRPr lang="es-EC" sz="2400" dirty="0">
              <a:solidFill>
                <a:srgbClr val="0070C0"/>
              </a:solidFill>
            </a:endParaRPr>
          </a:p>
          <a:p>
            <a:pPr algn="just"/>
            <a:r>
              <a:rPr lang="es-EC" sz="2000" b="1" dirty="0" smtClean="0"/>
              <a:t>Fórmula de </a:t>
            </a:r>
            <a:r>
              <a:rPr lang="es-EC" sz="2000" b="1" dirty="0"/>
              <a:t>Bélgica </a:t>
            </a:r>
            <a:r>
              <a:rPr lang="es-EC" sz="2000" dirty="0"/>
              <a:t>para calcular la deformación por tracción en la fibra inferior  de la capa asfáltica</a:t>
            </a:r>
            <a:r>
              <a:rPr lang="es-EC" sz="2000" dirty="0" smtClean="0"/>
              <a:t>.</a:t>
            </a:r>
          </a:p>
          <a:p>
            <a:pPr algn="just"/>
            <a:endParaRPr lang="es-EC" sz="20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427041"/>
            <a:ext cx="2861869" cy="49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2987468"/>
            <a:ext cx="3286183" cy="51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2694" y="3554298"/>
            <a:ext cx="1584176" cy="43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775" y="3903091"/>
            <a:ext cx="2088232" cy="4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3230" y="4509121"/>
            <a:ext cx="2520280"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2391948" y="5270416"/>
            <a:ext cx="4360104" cy="369332"/>
          </a:xfrm>
          <a:prstGeom prst="rect">
            <a:avLst/>
          </a:prstGeom>
        </p:spPr>
        <p:txBody>
          <a:bodyPr wrap="none">
            <a:spAutoFit/>
          </a:bodyPr>
          <a:lstStyle/>
          <a:p>
            <a:r>
              <a:rPr lang="es-EC" dirty="0"/>
              <a:t>Cumple con el criterio de Control de Fatiga.</a:t>
            </a:r>
          </a:p>
        </p:txBody>
      </p:sp>
    </p:spTree>
    <p:extLst>
      <p:ext uri="{BB962C8B-B14F-4D97-AF65-F5344CB8AC3E}">
        <p14:creationId xmlns:p14="http://schemas.microsoft.com/office/powerpoint/2010/main" val="302740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8352928" cy="2831544"/>
          </a:xfrm>
          <a:prstGeom prst="rect">
            <a:avLst/>
          </a:prstGeom>
        </p:spPr>
        <p:txBody>
          <a:bodyPr wrap="square">
            <a:spAutoFit/>
          </a:bodyPr>
          <a:lstStyle/>
          <a:p>
            <a:pPr lvl="0" algn="just"/>
            <a:r>
              <a:rPr lang="es-EC" sz="2000" b="1" dirty="0" smtClean="0"/>
              <a:t>2) Control </a:t>
            </a:r>
            <a:r>
              <a:rPr lang="es-EC" sz="2000" b="1" dirty="0"/>
              <a:t>de </a:t>
            </a:r>
            <a:r>
              <a:rPr lang="es-EC" sz="2000" b="1" dirty="0" err="1" smtClean="0"/>
              <a:t>Ahuellamiento</a:t>
            </a:r>
            <a:endParaRPr lang="es-EC" sz="2000" dirty="0"/>
          </a:p>
          <a:p>
            <a:pPr lvl="0" algn="just"/>
            <a:endParaRPr lang="es-EC" sz="2000" dirty="0"/>
          </a:p>
          <a:p>
            <a:pPr lvl="0" algn="just"/>
            <a:r>
              <a:rPr lang="en-US" dirty="0" smtClean="0"/>
              <a:t>Є</a:t>
            </a:r>
            <a:r>
              <a:rPr lang="es-EC" dirty="0"/>
              <a:t>z &lt; </a:t>
            </a:r>
            <a:r>
              <a:rPr lang="en-US" dirty="0"/>
              <a:t>Є</a:t>
            </a:r>
            <a:r>
              <a:rPr lang="es-EC" dirty="0"/>
              <a:t>z </a:t>
            </a:r>
            <a:r>
              <a:rPr lang="es-EC" dirty="0" err="1"/>
              <a:t>adm</a:t>
            </a:r>
            <a:endParaRPr lang="es-EC" dirty="0"/>
          </a:p>
          <a:p>
            <a:pPr algn="just"/>
            <a:r>
              <a:rPr lang="es-EC" sz="2000" dirty="0" smtClean="0"/>
              <a:t> </a:t>
            </a:r>
          </a:p>
          <a:p>
            <a:pPr algn="just"/>
            <a:endParaRPr lang="es-EC" sz="2000" dirty="0" smtClean="0"/>
          </a:p>
          <a:p>
            <a:pPr algn="just"/>
            <a:endParaRPr lang="es-EC" sz="2000" dirty="0"/>
          </a:p>
          <a:p>
            <a:pPr algn="just"/>
            <a:endParaRPr lang="es-EC" sz="2000" dirty="0" smtClean="0"/>
          </a:p>
          <a:p>
            <a:pPr algn="just"/>
            <a:r>
              <a:rPr lang="es-EC" sz="2000" dirty="0" smtClean="0"/>
              <a:t>Fórmula de </a:t>
            </a:r>
            <a:r>
              <a:rPr lang="es-EC" sz="2000" dirty="0"/>
              <a:t>Bélgica para calcular la deformación por compresión sobre la sub-rasante.</a:t>
            </a:r>
          </a:p>
        </p:txBody>
      </p:sp>
      <p:pic>
        <p:nvPicPr>
          <p:cNvPr id="184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9852" y="3998760"/>
            <a:ext cx="2448272" cy="4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8473" y="4506004"/>
            <a:ext cx="3069691" cy="4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7724" y="4990397"/>
            <a:ext cx="1512367" cy="38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225" y="5339211"/>
            <a:ext cx="2232248" cy="39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3268" y="5537234"/>
            <a:ext cx="2440099" cy="48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2411760" y="6021288"/>
            <a:ext cx="5238328" cy="369332"/>
          </a:xfrm>
          <a:prstGeom prst="rect">
            <a:avLst/>
          </a:prstGeom>
        </p:spPr>
        <p:txBody>
          <a:bodyPr wrap="square">
            <a:spAutoFit/>
          </a:bodyPr>
          <a:lstStyle/>
          <a:p>
            <a:r>
              <a:rPr lang="es-EC" dirty="0"/>
              <a:t>Cumple con el criterio de Control de </a:t>
            </a:r>
            <a:r>
              <a:rPr lang="es-EC" dirty="0" err="1"/>
              <a:t>Ahuellamiento</a:t>
            </a:r>
            <a:r>
              <a:rPr lang="es-EC" dirty="0"/>
              <a:t>.</a:t>
            </a:r>
          </a:p>
        </p:txBody>
      </p:sp>
      <p:pic>
        <p:nvPicPr>
          <p:cNvPr id="1229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69290" t="13811" r="2709" b="60782"/>
          <a:stretch/>
        </p:blipFill>
        <p:spPr bwMode="auto">
          <a:xfrm>
            <a:off x="4226508" y="1340768"/>
            <a:ext cx="3643312" cy="1858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239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2800767"/>
          </a:xfrm>
          <a:prstGeom prst="rect">
            <a:avLst/>
          </a:prstGeom>
        </p:spPr>
        <p:txBody>
          <a:bodyPr wrap="square">
            <a:spAutoFit/>
          </a:bodyPr>
          <a:lstStyle/>
          <a:p>
            <a:pPr lvl="0"/>
            <a:r>
              <a:rPr lang="es-EC" sz="2000" b="1" dirty="0" smtClean="0"/>
              <a:t>3) Control </a:t>
            </a:r>
            <a:r>
              <a:rPr lang="es-EC" sz="2000" b="1" dirty="0"/>
              <a:t>de la Deflexión</a:t>
            </a:r>
            <a:endParaRPr lang="es-EC" sz="2000" dirty="0"/>
          </a:p>
          <a:p>
            <a:endParaRPr lang="en-US" dirty="0" smtClean="0"/>
          </a:p>
          <a:p>
            <a:r>
              <a:rPr lang="en-US" dirty="0" smtClean="0"/>
              <a:t>∆</a:t>
            </a:r>
            <a:r>
              <a:rPr lang="es-EC" dirty="0"/>
              <a:t>z &lt; </a:t>
            </a:r>
            <a:r>
              <a:rPr lang="en-US" dirty="0"/>
              <a:t>∆</a:t>
            </a:r>
            <a:r>
              <a:rPr lang="es-EC" dirty="0"/>
              <a:t>z </a:t>
            </a:r>
            <a:r>
              <a:rPr lang="es-EC" dirty="0" err="1"/>
              <a:t>adm</a:t>
            </a:r>
            <a:endParaRPr lang="es-EC" dirty="0"/>
          </a:p>
          <a:p>
            <a:pPr algn="just"/>
            <a:endParaRPr lang="es-EC" sz="2000" dirty="0" smtClean="0"/>
          </a:p>
          <a:p>
            <a:pPr algn="just"/>
            <a:endParaRPr lang="es-EC" sz="2000" dirty="0"/>
          </a:p>
          <a:p>
            <a:pPr algn="just"/>
            <a:endParaRPr lang="es-EC" sz="2000" dirty="0" smtClean="0"/>
          </a:p>
          <a:p>
            <a:pPr algn="just"/>
            <a:endParaRPr lang="es-EC" sz="2000" dirty="0"/>
          </a:p>
          <a:p>
            <a:pPr algn="just"/>
            <a:r>
              <a:rPr lang="es-EC" sz="2000" dirty="0" smtClean="0"/>
              <a:t>Fórmula </a:t>
            </a:r>
            <a:r>
              <a:rPr lang="es-EC" sz="2000" dirty="0"/>
              <a:t>de </a:t>
            </a:r>
            <a:r>
              <a:rPr lang="es-EC" sz="2000" dirty="0" err="1"/>
              <a:t>Huang</a:t>
            </a:r>
            <a:r>
              <a:rPr lang="es-EC" sz="2000" dirty="0"/>
              <a:t> para calcular la deflexión vertical en la superficie de la estructura.</a:t>
            </a:r>
          </a:p>
        </p:txBody>
      </p:sp>
      <p:pic>
        <p:nvPicPr>
          <p:cNvPr id="1945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0931" y="4114042"/>
            <a:ext cx="2306282" cy="42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0197" y="4656642"/>
            <a:ext cx="2997987" cy="44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8071" y="5160438"/>
            <a:ext cx="1486191" cy="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78" y="5431181"/>
            <a:ext cx="1805792" cy="42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5373" y="5671894"/>
            <a:ext cx="1875586" cy="35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2177988" y="6156012"/>
            <a:ext cx="5490356" cy="369332"/>
          </a:xfrm>
          <a:prstGeom prst="rect">
            <a:avLst/>
          </a:prstGeom>
        </p:spPr>
        <p:txBody>
          <a:bodyPr wrap="square">
            <a:spAutoFit/>
          </a:bodyPr>
          <a:lstStyle/>
          <a:p>
            <a:r>
              <a:rPr lang="es-EC" dirty="0"/>
              <a:t>Cumple con el criterio de Control de la Deflexión</a:t>
            </a:r>
          </a:p>
        </p:txBody>
      </p:sp>
      <p:pic>
        <p:nvPicPr>
          <p:cNvPr id="1331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56223" t="66030" r="31149" b="20355"/>
          <a:stretch/>
        </p:blipFill>
        <p:spPr bwMode="auto">
          <a:xfrm>
            <a:off x="4326120" y="1484784"/>
            <a:ext cx="2982184" cy="154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23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8938" y="1412776"/>
            <a:ext cx="7572428" cy="4647426"/>
          </a:xfrm>
          <a:prstGeom prst="rect">
            <a:avLst/>
          </a:prstGeom>
        </p:spPr>
        <p:txBody>
          <a:bodyPr wrap="square">
            <a:spAutoFit/>
          </a:bodyPr>
          <a:lstStyle/>
          <a:p>
            <a:pPr algn="just"/>
            <a:r>
              <a:rPr lang="es-EC" sz="2400" dirty="0" smtClean="0">
                <a:solidFill>
                  <a:srgbClr val="0070C0"/>
                </a:solidFill>
              </a:rPr>
              <a:t>Objetivo </a:t>
            </a:r>
            <a:r>
              <a:rPr lang="es-EC" sz="2400" dirty="0">
                <a:solidFill>
                  <a:srgbClr val="0070C0"/>
                </a:solidFill>
              </a:rPr>
              <a:t>General del Proyecto</a:t>
            </a:r>
          </a:p>
          <a:p>
            <a:pPr algn="just"/>
            <a:r>
              <a:rPr lang="es-ES" sz="2000" dirty="0"/>
              <a:t>Proceso de evaluación y rehabilitación del pavimento flexible mediante la técnica del reciclado en frío, en el tramo (Dm 34.000 al Dm 35.000) de la vía Ambato – Guaranda, a fin de contar con una vía adecuada y dar seguridad al tráfico </a:t>
            </a:r>
            <a:r>
              <a:rPr lang="es-ES" sz="2000" dirty="0" smtClean="0"/>
              <a:t>como también </a:t>
            </a:r>
            <a:r>
              <a:rPr lang="es-ES" sz="2000" dirty="0"/>
              <a:t>a los usuarios de la misma.</a:t>
            </a:r>
          </a:p>
          <a:p>
            <a:pPr algn="just"/>
            <a:r>
              <a:rPr lang="es-EC" sz="2400" dirty="0">
                <a:solidFill>
                  <a:srgbClr val="0070C0"/>
                </a:solidFill>
              </a:rPr>
              <a:t>Objetivos Específicos del Proyecto</a:t>
            </a:r>
          </a:p>
          <a:p>
            <a:pPr marL="342900" lvl="0" indent="-342900">
              <a:buFont typeface="Arial" panose="020B0604020202020204" pitchFamily="34" charset="0"/>
              <a:buChar char="•"/>
            </a:pPr>
            <a:r>
              <a:rPr lang="es-ES" sz="2000" dirty="0"/>
              <a:t>Metodología para la evaluación del pavimento existente en el tramo (Dm 34.000 al Dm 35.000) de la vía Ambato – Guaranda.</a:t>
            </a:r>
            <a:endParaRPr lang="es-EC" sz="2000" dirty="0"/>
          </a:p>
          <a:p>
            <a:pPr marL="342900" lvl="0" indent="-342900">
              <a:buFont typeface="Arial" panose="020B0604020202020204" pitchFamily="34" charset="0"/>
              <a:buChar char="•"/>
            </a:pPr>
            <a:r>
              <a:rPr lang="es-ES" sz="2000" dirty="0"/>
              <a:t>Analizar la </a:t>
            </a:r>
            <a:r>
              <a:rPr lang="es-ES" sz="2000" dirty="0" err="1"/>
              <a:t>serviciabilidad</a:t>
            </a:r>
            <a:r>
              <a:rPr lang="es-ES" sz="2000" dirty="0"/>
              <a:t> y estructura del tramo en estudio.</a:t>
            </a:r>
            <a:endParaRPr lang="es-EC" sz="2000" dirty="0"/>
          </a:p>
          <a:p>
            <a:pPr marL="342900" lvl="0" indent="-342900">
              <a:buFont typeface="Arial" panose="020B0604020202020204" pitchFamily="34" charset="0"/>
              <a:buChar char="•"/>
            </a:pPr>
            <a:r>
              <a:rPr lang="es-ES" sz="2000" dirty="0"/>
              <a:t>Caracterizar el material para la rehabilitación del tramo en análisis. </a:t>
            </a:r>
            <a:endParaRPr lang="es-EC" sz="2000" dirty="0"/>
          </a:p>
          <a:p>
            <a:pPr marL="342900" lvl="0" indent="-342900">
              <a:buFont typeface="Arial" panose="020B0604020202020204" pitchFamily="34" charset="0"/>
              <a:buChar char="•"/>
            </a:pPr>
            <a:r>
              <a:rPr lang="es-ES" sz="2000" dirty="0"/>
              <a:t>Realizar el cálculo y diseño del </a:t>
            </a:r>
            <a:r>
              <a:rPr lang="es-EC" sz="2000" dirty="0" smtClean="0"/>
              <a:t>pavimento</a:t>
            </a:r>
            <a:endParaRPr lang="es-EC" sz="2000" dirty="0"/>
          </a:p>
          <a:p>
            <a:pPr algn="just"/>
            <a:endParaRPr lang="es-EC" sz="2800" dirty="0"/>
          </a:p>
        </p:txBody>
      </p:sp>
      <p:sp>
        <p:nvSpPr>
          <p:cNvPr id="35842" name="AutoShape 2" descr="data:image/jpg;base64,/9j/4AAQSkZJRgABAQAAAQABAAD/2wBDAAkGBwgHBgkIBwgKCgkLDRYPDQwMDRsUFRAWIB0iIiAdHx8kKDQsJCYxJx8fLT0tMTU3Ojo6Iys/RD84QzQ5Ojf/2wBDAQoKCg0MDRoPDxo3JR8lNzc3Nzc3Nzc3Nzc3Nzc3Nzc3Nzc3Nzc3Nzc3Nzc3Nzc3Nzc3Nzc3Nzc3Nzc3Nzc3Nzf/wAARCABUAIADASIAAhEBAxEB/8QAGwAAAgMBAQEAAAAAAAAAAAAABAUAAgMBBgf/xAA6EAACAQMCAwYFAwIDCQAAAAABAgMABBESIQUxURMUIkFhcQYyQoGRI1JiobFywfAVJTNjgqKy0eH/xAAZAQADAQEBAAAAAAAAAAAAAAAAAQIDBAX/xAAlEQACAgIBAwMFAAAAAAAAAAAAAQIRAyExEkFRBBNSIjJDYXH/2gAMAwEAAhEDEQA/APpHb1dLilHbVYXFes4I4bHYuKneKTi5qveqj20PqHK3FW7xSTvFX7fwfPScENSG3eKye4pW9ztWLXVCgHUNDLWUk1Le81w3FPpCwqSWsHloV56wkmqkgsKaSsjJQhmqnbUwsN1/yrRJOVL+0qyTZ2oY0Ed4qd4r558PfGMsiypxE6iMdm4AGeeQT+MbV63h16t/bdvb5K8vEfP3yaUMsJ8GcoSQ3FxVu8UD4+hqZk/afxV2hbGInqGZqXdqAezLKG6EjP4qxZ+lToYTJO1ZGasC79DWbPQAR2tc7ahi9ZsxoAJaasmlrAsaqWPQ0DNTJvXO1WsCDzwa4EJ8qdodMJE9Ifiv4iPDbZoLVz3p1ySp3jQ8j7k7CmpjPQ14/wCN3WO4t1EZMjKcsFBJHLAz589/X3rHO6hplwTvYrTg7CKNUWZSJDljzKkZ688054VLPZW/YoWHPnkaiCd/65+9DyzJHq1bALnA3q0N0zJ+msrLtuRjP5rxHlkt2dOhkZ7pk8ZkI6dof/dZSHX45YmLdS5rJbhs/QD6DJ/1tWiyIeYJb+W43qH6mfkPp7GSi1ifJiUOOmTvTGG+kk+XWPfOKwjLs2lFBPtTyys1tk7SYAzN8qt5DqavHkyz4dIWvBnBZNKEmuWaMeW/iomEG4yY3fSQdB1fgmuGQyXKpnchv/E0Bw+TNu8S/PAdQ9VPOulTlF1bH0o5PLcodDuy/fGaEZpX2aZiBTSeaB7ZpLpgEj31n6ff0pdoFxbrc2sgkgfOmRORrDI80dqTYdKMWkk0gCR9j1rNjkksT/WrkPkeH+tRlJ+cDPlXO/UZfkwpGWoBg2cEcjnFaGdm5sW9jVNI8RIIyMeEViy6WUKGK4GWKcqFmy/IevBq2l/mX8k0HPY2skvaSR6mVSq4Y4XJo2K3gdiTLG6gbq2VIrjWTjaK50IfLGcmq9zI+ZD6fCFiuoXwJpHXNdWVpHxnUepO1UtxD2WqSQj9qda4STtnT6A7D71g1RlwEDbnv0x5UTCjzSaQP8XRRVLa3eckKNKfU/X0FP8AhdjEYjLNlLSAjOnnI2+FHqefoN+mdsWFy2+AUW9s04dbR2sAupl1DfskP1kcyfQf32q73GtmeU6mbJ+5rO4ne4lMjkAEbKOSqPIelUlkjMQVRlwxLN+AB/rrXco0jQ0sH1cSgU/VIF/Ix/nSmC5ez4qrg+FiUfpzxvR1lIqX9vIxwqzxnPoGFLviaDsbu9jBZTHcPybG2c1GTlMTGl7EsE+Aokgk8SBhkFen2q9vIkCabeNEiJ3iwAtc4S44vwvu5wZ1/wCCfPVj5f8AqH9QKChn7J9hkjyYbVadoYwktIrsE2ww43Mf1f8A0UvlieLnGGXqKKeQMyvHqUc8HmD6VuJobolb3OocplB/7gOfvz96znhjPYxOcPyzGfLeqFXbZDrI+bTTaex7IrLFoBPijc+NHHUc8j+3nS25WWMvIU0ZOCI9wa45YpRAGleLJ1Jj1I3q0csenZ2z5KBmpiOYgFDoGcsNt6z7qMZiyQfImpQ1+gK1PdykrwLLjfRJuoPU9famCBr2Xtp4oo1PJYkVFH4oWyslZVknU5PMA03s4J7u5jtraIySyPpRFO5YnkD5f2FdWPDe5GaXkJ4baNdTLCNMMUaFpJDyiQc2P5AA64HnW/EbyOUiG3BS2hBWJG5jqW/kx3PtjkBWnEZ4LSD/AGdYyCSNH1TzINp5AMbfwAOF/PNhSoHOM+XKuqh2bg+HPn1qjPjltRNmo7pd3EihggEaAj6myc/YKfyKBdqQHHfAyPLB/wA6O+Mo/wDf16iHeZVmXSCcgqD9/OljHKGnHxhvecJvcIVubGIsT0HhNRk4sHwee4LfrZ8QMLOQSfER4cDyOfIjntXoePW2oLxKFQFlYpOqnZJuZI/iw8Q9zXkJo4459DCNZIyQoRgTt9z5V7LgN7Bc25gvXLQTqsFzgY7JSf0ZRtzU7Z6Gpg60JeBPHKF360QGDAad/Shr+1n4fezWl0oEkLaWI5E9QfMEYOa5BOYyrLgkHOG3rYoY2t7LbFlUB4mOp4nGVYjbPMEH1BB9xRaww3sebHU5Ay1u5zIo6jAw49QM9QOdBSJFcRNcW+xVdUsX7erDqvp5e3IZCVIYEqynw42Ioqws2ltVZf0/D0wcig5Iih8eF9hzpzDfQXZCcR/Tn+m6RSxY/wDMUbt/iXxeZ1HNcu7QqF7Xs2SRS0bqwZJV6qw2I9QTjkcHasZ4Iy2PkS8uW3tXobJVtPhaa9hAFxc3T2bPj5IgmohehbkT02GKlStiBE5J5mug+GpUpgMLjw8HslHJzLI3q2sp/ZFpY/KpUpDKU8+Kct8O/DhJOe6yLn0B2qVKif2sOx5jigVWQ6ATMEkfJO5Ix19KP+GgWuobcsTFdSC3lUgEFGByOXoMdDUqVh+RfwjuOOPjvXw1wPiU/iunMls7/vRPlz1I6151ee+9SpXUuDQItriW3lV4WKMjagRtg0RdupnDJEkYZUbSmQASBnAzt7DapUprkDM7g53orh3E57R44AEmtrmYLLBMCUY/u55DfyBBqVKsD//Z">
            <a:hlinkClick r:id="rId2"/>
          </p:cNvPr>
          <p:cNvSpPr>
            <a:spLocks noChangeAspect="1" noChangeArrowheads="1"/>
          </p:cNvSpPr>
          <p:nvPr/>
        </p:nvSpPr>
        <p:spPr bwMode="auto">
          <a:xfrm>
            <a:off x="155575" y="-381000"/>
            <a:ext cx="1219200" cy="8001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1 Título"/>
          <p:cNvSpPr txBox="1">
            <a:spLocks/>
          </p:cNvSpPr>
          <p:nvPr/>
        </p:nvSpPr>
        <p:spPr>
          <a:xfrm>
            <a:off x="301752" y="457200"/>
            <a:ext cx="8686800" cy="841248"/>
          </a:xfrm>
          <a:prstGeom prst="rect">
            <a:avLst/>
          </a:prstGeom>
        </p:spPr>
        <p:txBody>
          <a:bodyPr>
            <a:normAutofit fontScale="300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dirty="0" smtClean="0">
                <a:solidFill>
                  <a:srgbClr val="FF0000"/>
                </a:solidFill>
              </a:rPr>
              <a:t/>
            </a:r>
            <a:br>
              <a:rPr lang="es-ES" dirty="0" smtClean="0">
                <a:solidFill>
                  <a:srgbClr val="FF0000"/>
                </a:solidFill>
              </a:rPr>
            </a:br>
            <a:r>
              <a:rPr lang="es-ES" sz="8700" dirty="0">
                <a:solidFill>
                  <a:srgbClr val="FF0000"/>
                </a:solidFill>
              </a:rPr>
              <a:t>CAPÍTULO I</a:t>
            </a:r>
            <a:br>
              <a:rPr lang="es-ES" sz="8700" dirty="0">
                <a:solidFill>
                  <a:srgbClr val="FF0000"/>
                </a:solidFill>
              </a:rPr>
            </a:br>
            <a:r>
              <a:rPr lang="es-ES" dirty="0" smtClean="0">
                <a:solidFill>
                  <a:srgbClr val="FF0000"/>
                </a:solidFill>
              </a:rPr>
              <a:t/>
            </a:r>
            <a:br>
              <a:rPr lang="es-ES" dirty="0" smtClean="0">
                <a:solidFill>
                  <a:srgbClr val="FF0000"/>
                </a:solidFill>
              </a:rPr>
            </a:br>
            <a:endParaRPr lang="es-EC" dirty="0"/>
          </a:p>
        </p:txBody>
      </p:sp>
    </p:spTree>
    <p:extLst>
      <p:ext uri="{BB962C8B-B14F-4D97-AF65-F5344CB8AC3E}">
        <p14:creationId xmlns:p14="http://schemas.microsoft.com/office/powerpoint/2010/main" val="5560402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1785104"/>
          </a:xfrm>
          <a:prstGeom prst="rect">
            <a:avLst/>
          </a:prstGeom>
        </p:spPr>
        <p:txBody>
          <a:bodyPr wrap="square">
            <a:spAutoFit/>
          </a:bodyPr>
          <a:lstStyle/>
          <a:p>
            <a:pPr algn="ctr"/>
            <a:r>
              <a:rPr lang="es-EC" sz="2000" b="1" dirty="0">
                <a:solidFill>
                  <a:srgbClr val="0070C0"/>
                </a:solidFill>
              </a:rPr>
              <a:t>Diseño del Pavimento Flexible empleando el Método AASHTO </a:t>
            </a:r>
            <a:r>
              <a:rPr lang="es-EC" sz="2000" b="1" dirty="0" smtClean="0">
                <a:solidFill>
                  <a:srgbClr val="0070C0"/>
                </a:solidFill>
              </a:rPr>
              <a:t>1993</a:t>
            </a:r>
            <a:r>
              <a:rPr lang="es-EC" dirty="0" smtClean="0">
                <a:solidFill>
                  <a:srgbClr val="0070C0"/>
                </a:solidFill>
              </a:rPr>
              <a:t> </a:t>
            </a:r>
          </a:p>
          <a:p>
            <a:pPr algn="ctr"/>
            <a:r>
              <a:rPr lang="es-EC" b="1" dirty="0" smtClean="0"/>
              <a:t>Procedimiento</a:t>
            </a:r>
          </a:p>
          <a:p>
            <a:r>
              <a:rPr lang="es-EC" b="1" dirty="0" smtClean="0"/>
              <a:t>1)</a:t>
            </a:r>
          </a:p>
          <a:p>
            <a:pPr lvl="0"/>
            <a:r>
              <a:rPr lang="es-EC" dirty="0"/>
              <a:t>Índice de servicio inicial</a:t>
            </a:r>
            <a:r>
              <a:rPr lang="es-EC" b="1" dirty="0"/>
              <a:t> 	</a:t>
            </a:r>
            <a:r>
              <a:rPr lang="es-EC" dirty="0"/>
              <a:t>Po = 4.2</a:t>
            </a:r>
          </a:p>
          <a:p>
            <a:r>
              <a:rPr lang="es-EC" dirty="0"/>
              <a:t>Índice de servicio final</a:t>
            </a:r>
            <a:r>
              <a:rPr lang="es-EC" b="1" dirty="0"/>
              <a:t>	</a:t>
            </a:r>
            <a:r>
              <a:rPr lang="es-EC" dirty="0"/>
              <a:t>Pt = 2.5</a:t>
            </a:r>
          </a:p>
          <a:p>
            <a:endParaRPr lang="es-EC" dirty="0"/>
          </a:p>
        </p:txBody>
      </p:sp>
      <p:pic>
        <p:nvPicPr>
          <p:cNvPr id="2048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8937" y="2602246"/>
            <a:ext cx="1440160"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1262" y="2996952"/>
            <a:ext cx="2670842"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457200" y="3282752"/>
            <a:ext cx="5194920" cy="1107996"/>
          </a:xfrm>
          <a:prstGeom prst="rect">
            <a:avLst/>
          </a:prstGeom>
        </p:spPr>
        <p:txBody>
          <a:bodyPr wrap="square">
            <a:spAutoFit/>
          </a:bodyPr>
          <a:lstStyle/>
          <a:p>
            <a:pPr lvl="0"/>
            <a:r>
              <a:rPr lang="es-EC" b="1" dirty="0" smtClean="0"/>
              <a:t>2) CBR </a:t>
            </a:r>
            <a:r>
              <a:rPr lang="es-EC" b="1" dirty="0"/>
              <a:t>de los Materiales		</a:t>
            </a:r>
            <a:endParaRPr lang="es-EC" b="1" dirty="0" smtClean="0"/>
          </a:p>
          <a:p>
            <a:pPr lvl="0"/>
            <a:r>
              <a:rPr lang="es-EC" sz="1600" b="1" dirty="0"/>
              <a:t> </a:t>
            </a:r>
            <a:r>
              <a:rPr lang="es-EC" sz="1600" b="1" dirty="0" smtClean="0"/>
              <a:t>                </a:t>
            </a:r>
            <a:r>
              <a:rPr lang="es-EC" sz="1600" dirty="0" smtClean="0"/>
              <a:t>CBR </a:t>
            </a:r>
            <a:r>
              <a:rPr lang="es-EC" sz="1600" dirty="0"/>
              <a:t>de la Sub-rasante </a:t>
            </a:r>
            <a:r>
              <a:rPr lang="es-EC" sz="1600" dirty="0" smtClean="0"/>
              <a:t>   	                  3</a:t>
            </a:r>
            <a:r>
              <a:rPr lang="es-EC" sz="1600" dirty="0"/>
              <a:t>%</a:t>
            </a:r>
          </a:p>
          <a:p>
            <a:pPr algn="ctr"/>
            <a:r>
              <a:rPr lang="es-EC" sz="1600" dirty="0" smtClean="0"/>
              <a:t>       CBR del Material Reciclado    	37%</a:t>
            </a:r>
          </a:p>
          <a:p>
            <a:pPr algn="ctr"/>
            <a:r>
              <a:rPr lang="es-EC" sz="1600" dirty="0" smtClean="0"/>
              <a:t>          CBR </a:t>
            </a:r>
            <a:r>
              <a:rPr lang="es-EC" sz="1600" dirty="0"/>
              <a:t>de la Base	 </a:t>
            </a:r>
            <a:r>
              <a:rPr lang="es-EC" sz="1600" dirty="0" smtClean="0"/>
              <a:t>	                       66</a:t>
            </a:r>
            <a:r>
              <a:rPr lang="es-EC" sz="1600" dirty="0"/>
              <a:t>%</a:t>
            </a:r>
          </a:p>
        </p:txBody>
      </p:sp>
      <p:sp>
        <p:nvSpPr>
          <p:cNvPr id="6" name="Rectangle 5"/>
          <p:cNvSpPr>
            <a:spLocks noChangeArrowheads="1"/>
          </p:cNvSpPr>
          <p:nvPr/>
        </p:nvSpPr>
        <p:spPr bwMode="auto">
          <a:xfrm>
            <a:off x="428537" y="4340566"/>
            <a:ext cx="49535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es-EC" altLang="es-EC" b="1" dirty="0"/>
              <a:t>3) Número de Ejes Equivalentes de 8,2 Ton</a:t>
            </a:r>
            <a:r>
              <a:rPr kumimoji="0" lang="es-EC" altLang="es-EC"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s-EC" alt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484"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0" y="4485312"/>
            <a:ext cx="2108606" cy="3568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57200" y="666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7 Rectángulo"/>
          <p:cNvSpPr/>
          <p:nvPr/>
        </p:nvSpPr>
        <p:spPr>
          <a:xfrm>
            <a:off x="467544" y="4859330"/>
            <a:ext cx="2462597" cy="369332"/>
          </a:xfrm>
          <a:prstGeom prst="rect">
            <a:avLst/>
          </a:prstGeom>
        </p:spPr>
        <p:txBody>
          <a:bodyPr wrap="none">
            <a:spAutoFit/>
          </a:bodyPr>
          <a:lstStyle/>
          <a:p>
            <a:pPr lvl="0"/>
            <a:r>
              <a:rPr lang="es-EC" b="1" dirty="0" smtClean="0"/>
              <a:t>4) Módulos </a:t>
            </a:r>
            <a:r>
              <a:rPr lang="es-EC" b="1" dirty="0" err="1"/>
              <a:t>Resilientes</a:t>
            </a:r>
            <a:r>
              <a:rPr lang="es-EC" b="1" dirty="0"/>
              <a:t> </a:t>
            </a:r>
            <a:endParaRPr lang="es-EC" dirty="0"/>
          </a:p>
        </p:txBody>
      </p:sp>
      <p:pic>
        <p:nvPicPr>
          <p:cNvPr id="20487" name="Picture 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9790" y="5321032"/>
            <a:ext cx="4842315" cy="41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3031" y="5949156"/>
            <a:ext cx="4882651" cy="43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8435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8280920" cy="2215991"/>
          </a:xfrm>
          <a:prstGeom prst="rect">
            <a:avLst/>
          </a:prstGeom>
        </p:spPr>
        <p:txBody>
          <a:bodyPr wrap="square">
            <a:spAutoFit/>
          </a:bodyPr>
          <a:lstStyle/>
          <a:p>
            <a:pPr algn="just"/>
            <a:endParaRPr lang="es-EC" sz="2400" dirty="0">
              <a:solidFill>
                <a:srgbClr val="0070C0"/>
              </a:solidFill>
            </a:endParaRPr>
          </a:p>
          <a:p>
            <a:pPr lvl="0"/>
            <a:r>
              <a:rPr lang="es-EC" sz="2000" b="1" dirty="0" smtClean="0"/>
              <a:t>5) Números Estructurales Propuesto por la AASHTO 1993.</a:t>
            </a:r>
          </a:p>
          <a:p>
            <a:pPr algn="just"/>
            <a:r>
              <a:rPr lang="es-EC" dirty="0"/>
              <a:t>Una vez ejecutados los cálculos anteriores simplemente nos resta por determinar los números estructurales (SN) de cada una de las capas que </a:t>
            </a:r>
            <a:r>
              <a:rPr lang="es-EC" dirty="0" smtClean="0"/>
              <a:t>conforman </a:t>
            </a:r>
            <a:r>
              <a:rPr lang="es-EC" dirty="0"/>
              <a:t>el pavimento </a:t>
            </a:r>
            <a:r>
              <a:rPr lang="es-EC" dirty="0" smtClean="0"/>
              <a:t> para </a:t>
            </a:r>
            <a:r>
              <a:rPr lang="es-EC" dirty="0"/>
              <a:t>las cargas y solicitaciones del proyecto. </a:t>
            </a:r>
          </a:p>
          <a:p>
            <a:pPr algn="just"/>
            <a:r>
              <a:rPr lang="es-EC" sz="2000" b="1" dirty="0" smtClean="0"/>
              <a:t>Cálculo </a:t>
            </a:r>
            <a:r>
              <a:rPr lang="es-EC" sz="2000" b="1" dirty="0"/>
              <a:t>del Número estructural </a:t>
            </a:r>
            <a:r>
              <a:rPr lang="es-EC" sz="2000" b="1" dirty="0" smtClean="0"/>
              <a:t>del Material Reciclado (Sub-base Clase 1).</a:t>
            </a:r>
            <a:endParaRPr lang="es-EC" sz="2000" dirty="0"/>
          </a:p>
          <a:p>
            <a:pPr algn="just"/>
            <a:r>
              <a:rPr lang="es-EC" sz="2000" dirty="0"/>
              <a:t> </a:t>
            </a:r>
          </a:p>
        </p:txBody>
      </p:sp>
      <p:pic>
        <p:nvPicPr>
          <p:cNvPr id="6" name="Imagen 1"/>
          <p:cNvPicPr>
            <a:picLocks noChangeAspect="1" noChangeArrowheads="1"/>
          </p:cNvPicPr>
          <p:nvPr/>
        </p:nvPicPr>
        <p:blipFill>
          <a:blip r:embed="rId3">
            <a:extLst>
              <a:ext uri="{28A0092B-C50C-407E-A947-70E740481C1C}">
                <a14:useLocalDpi xmlns:a14="http://schemas.microsoft.com/office/drawing/2010/main" val="0"/>
              </a:ext>
            </a:extLst>
          </a:blip>
          <a:srcRect l="29980" t="14819" r="31108" b="16147"/>
          <a:stretch>
            <a:fillRect/>
          </a:stretch>
        </p:blipFill>
        <p:spPr bwMode="auto">
          <a:xfrm>
            <a:off x="2123728" y="3229718"/>
            <a:ext cx="4464496" cy="336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54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2308324"/>
          </a:xfrm>
          <a:prstGeom prst="rect">
            <a:avLst/>
          </a:prstGeom>
        </p:spPr>
        <p:txBody>
          <a:bodyPr wrap="square">
            <a:spAutoFit/>
          </a:bodyPr>
          <a:lstStyle/>
          <a:p>
            <a:pPr algn="just"/>
            <a:endParaRPr lang="es-EC" sz="2400" dirty="0">
              <a:solidFill>
                <a:srgbClr val="0070C0"/>
              </a:solidFill>
            </a:endParaRPr>
          </a:p>
          <a:p>
            <a:pPr lvl="0" algn="just"/>
            <a:r>
              <a:rPr lang="es-EC" sz="2000" dirty="0" smtClean="0"/>
              <a:t>Resumen de los Números </a:t>
            </a:r>
            <a:r>
              <a:rPr lang="es-EC" sz="2000" dirty="0"/>
              <a:t>Estructurales </a:t>
            </a:r>
            <a:r>
              <a:rPr lang="es-EC" sz="2000" dirty="0" smtClean="0"/>
              <a:t>de los diferentes materiales propuesto para el diseño de la estructura del pavimento según el programa </a:t>
            </a:r>
            <a:r>
              <a:rPr lang="es-EC" sz="2000" dirty="0"/>
              <a:t>AASHTO 1993.</a:t>
            </a:r>
          </a:p>
          <a:p>
            <a:pPr algn="just"/>
            <a:endParaRPr lang="es-EC" sz="2000" b="1" dirty="0"/>
          </a:p>
          <a:p>
            <a:pPr algn="just"/>
            <a:endParaRPr lang="es-EC" sz="2000" dirty="0"/>
          </a:p>
          <a:p>
            <a:pPr algn="just"/>
            <a:r>
              <a:rPr lang="es-EC" sz="2000" dirty="0"/>
              <a:t> </a:t>
            </a:r>
          </a:p>
        </p:txBody>
      </p:sp>
      <p:graphicFrame>
        <p:nvGraphicFramePr>
          <p:cNvPr id="4" name="3 Tabla"/>
          <p:cNvGraphicFramePr>
            <a:graphicFrameLocks noGrp="1"/>
          </p:cNvGraphicFramePr>
          <p:nvPr>
            <p:extLst>
              <p:ext uri="{D42A27DB-BD31-4B8C-83A1-F6EECF244321}">
                <p14:modId xmlns:p14="http://schemas.microsoft.com/office/powerpoint/2010/main" val="2948094647"/>
              </p:ext>
            </p:extLst>
          </p:nvPr>
        </p:nvGraphicFramePr>
        <p:xfrm>
          <a:off x="1583668" y="2780928"/>
          <a:ext cx="5760640" cy="2889949"/>
        </p:xfrm>
        <a:graphic>
          <a:graphicData uri="http://schemas.openxmlformats.org/drawingml/2006/table">
            <a:tbl>
              <a:tblPr firstRow="1" firstCol="1" bandRow="1">
                <a:tableStyleId>{5C22544A-7EE6-4342-B048-85BDC9FD1C3A}</a:tableStyleId>
              </a:tblPr>
              <a:tblGrid>
                <a:gridCol w="2880320"/>
                <a:gridCol w="2880320"/>
              </a:tblGrid>
              <a:tr h="0">
                <a:tc>
                  <a:txBody>
                    <a:bodyPr/>
                    <a:lstStyle/>
                    <a:p>
                      <a:pPr algn="ctr">
                        <a:lnSpc>
                          <a:spcPct val="115000"/>
                        </a:lnSpc>
                        <a:spcAft>
                          <a:spcPts val="1000"/>
                        </a:spcAft>
                      </a:pPr>
                      <a:r>
                        <a:rPr lang="es-EC" sz="1400" dirty="0">
                          <a:solidFill>
                            <a:schemeClr val="tx1"/>
                          </a:solidFill>
                          <a:effectLst/>
                        </a:rPr>
                        <a:t>Material	</a:t>
                      </a:r>
                      <a:endParaRPr lang="es-EC" sz="1400"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1000"/>
                        </a:spcAft>
                      </a:pPr>
                      <a:r>
                        <a:rPr lang="es-EC" sz="1400">
                          <a:solidFill>
                            <a:schemeClr val="tx1"/>
                          </a:solidFill>
                          <a:effectLst/>
                        </a:rPr>
                        <a:t>Programa AASHTO</a:t>
                      </a:r>
                    </a:p>
                    <a:p>
                      <a:pPr algn="ctr">
                        <a:lnSpc>
                          <a:spcPct val="115000"/>
                        </a:lnSpc>
                        <a:spcAft>
                          <a:spcPts val="1000"/>
                        </a:spcAft>
                      </a:pPr>
                      <a:r>
                        <a:rPr lang="es-EC" sz="1400">
                          <a:solidFill>
                            <a:schemeClr val="tx1"/>
                          </a:solidFill>
                          <a:effectLst/>
                        </a:rPr>
                        <a:t>1993  (SN)</a:t>
                      </a:r>
                      <a:endParaRPr lang="es-EC" sz="1400">
                        <a:solidFill>
                          <a:schemeClr val="tx1"/>
                        </a:solidFill>
                        <a:effectLst/>
                        <a:latin typeface="Calibri"/>
                        <a:ea typeface="Calibri"/>
                        <a:cs typeface="Times New Roman"/>
                      </a:endParaRPr>
                    </a:p>
                  </a:txBody>
                  <a:tcPr marL="68580" marR="68580" marT="0" marB="0"/>
                </a:tc>
              </a:tr>
              <a:tr h="0">
                <a:tc>
                  <a:txBody>
                    <a:bodyPr/>
                    <a:lstStyle/>
                    <a:p>
                      <a:pPr algn="ctr">
                        <a:lnSpc>
                          <a:spcPct val="200000"/>
                        </a:lnSpc>
                        <a:spcAft>
                          <a:spcPts val="1000"/>
                        </a:spcAft>
                      </a:pPr>
                      <a:r>
                        <a:rPr lang="es-EC" sz="1400" dirty="0">
                          <a:solidFill>
                            <a:schemeClr val="tx1"/>
                          </a:solidFill>
                          <a:effectLst/>
                        </a:rPr>
                        <a:t>Carpeta Asfáltica</a:t>
                      </a:r>
                    </a:p>
                    <a:p>
                      <a:pPr algn="ctr">
                        <a:lnSpc>
                          <a:spcPct val="200000"/>
                        </a:lnSpc>
                        <a:spcAft>
                          <a:spcPts val="1000"/>
                        </a:spcAft>
                      </a:pPr>
                      <a:r>
                        <a:rPr lang="es-MX" sz="1400" dirty="0" smtClean="0">
                          <a:solidFill>
                            <a:schemeClr val="tx1"/>
                          </a:solidFill>
                          <a:effectLst/>
                        </a:rPr>
                        <a:t>Material Reciclado</a:t>
                      </a:r>
                    </a:p>
                    <a:p>
                      <a:pPr algn="ctr">
                        <a:lnSpc>
                          <a:spcPct val="200000"/>
                        </a:lnSpc>
                        <a:spcAft>
                          <a:spcPts val="1000"/>
                        </a:spcAft>
                      </a:pPr>
                      <a:r>
                        <a:rPr lang="es-MX" sz="1400" dirty="0" smtClean="0">
                          <a:solidFill>
                            <a:schemeClr val="tx1"/>
                          </a:solidFill>
                          <a:effectLst/>
                        </a:rPr>
                        <a:t>(Sub-Base </a:t>
                      </a:r>
                      <a:r>
                        <a:rPr lang="es-MX" sz="1400" dirty="0">
                          <a:solidFill>
                            <a:schemeClr val="tx1"/>
                          </a:solidFill>
                          <a:effectLst/>
                        </a:rPr>
                        <a:t>Clase </a:t>
                      </a:r>
                      <a:r>
                        <a:rPr lang="es-MX" sz="1400" dirty="0" smtClean="0">
                          <a:solidFill>
                            <a:schemeClr val="tx1"/>
                          </a:solidFill>
                          <a:effectLst/>
                        </a:rPr>
                        <a:t>1)</a:t>
                      </a:r>
                      <a:endParaRPr lang="es-EC" sz="1400" dirty="0">
                        <a:solidFill>
                          <a:schemeClr val="tx1"/>
                        </a:solidFill>
                        <a:effectLst/>
                        <a:latin typeface="Calibri"/>
                        <a:ea typeface="Calibri"/>
                        <a:cs typeface="Times New Roman"/>
                      </a:endParaRPr>
                    </a:p>
                  </a:txBody>
                  <a:tcPr marL="68580" marR="68580" marT="0" marB="0"/>
                </a:tc>
                <a:tc>
                  <a:txBody>
                    <a:bodyPr/>
                    <a:lstStyle/>
                    <a:p>
                      <a:pPr algn="ctr">
                        <a:lnSpc>
                          <a:spcPct val="200000"/>
                        </a:lnSpc>
                        <a:spcAft>
                          <a:spcPts val="1000"/>
                        </a:spcAft>
                      </a:pPr>
                      <a:r>
                        <a:rPr lang="es-EC" sz="1400" dirty="0">
                          <a:solidFill>
                            <a:schemeClr val="tx1"/>
                          </a:solidFill>
                          <a:effectLst/>
                        </a:rPr>
                        <a:t>2.47</a:t>
                      </a:r>
                    </a:p>
                    <a:p>
                      <a:pPr algn="ctr">
                        <a:lnSpc>
                          <a:spcPct val="115000"/>
                        </a:lnSpc>
                        <a:spcAft>
                          <a:spcPts val="1000"/>
                        </a:spcAft>
                      </a:pPr>
                      <a:r>
                        <a:rPr lang="es-EC" sz="1400" dirty="0">
                          <a:solidFill>
                            <a:schemeClr val="tx1"/>
                          </a:solidFill>
                          <a:effectLst/>
                        </a:rPr>
                        <a:t>2.61</a:t>
                      </a:r>
                      <a:endParaRPr lang="es-EC" sz="1400" dirty="0">
                        <a:solidFill>
                          <a:schemeClr val="tx1"/>
                        </a:solidFill>
                        <a:effectLst/>
                        <a:latin typeface="Calibri"/>
                        <a:ea typeface="Calibri"/>
                        <a:cs typeface="Times New Roman"/>
                      </a:endParaRPr>
                    </a:p>
                  </a:txBody>
                  <a:tcPr marL="68580" marR="68580" marT="0" marB="0"/>
                </a:tc>
              </a:tr>
              <a:tr h="0">
                <a:tc>
                  <a:txBody>
                    <a:bodyPr/>
                    <a:lstStyle/>
                    <a:p>
                      <a:pPr algn="ctr">
                        <a:lnSpc>
                          <a:spcPct val="200000"/>
                        </a:lnSpc>
                        <a:spcAft>
                          <a:spcPts val="1000"/>
                        </a:spcAft>
                      </a:pPr>
                      <a:r>
                        <a:rPr lang="es-MX" sz="1400" dirty="0" smtClean="0">
                          <a:solidFill>
                            <a:schemeClr val="tx1"/>
                          </a:solidFill>
                          <a:effectLst/>
                        </a:rPr>
                        <a:t>Material Identificado como Base (Base </a:t>
                      </a:r>
                      <a:r>
                        <a:rPr lang="es-MX" sz="1400" dirty="0">
                          <a:solidFill>
                            <a:schemeClr val="tx1"/>
                          </a:solidFill>
                          <a:effectLst/>
                        </a:rPr>
                        <a:t>Clase 3 Tipo </a:t>
                      </a:r>
                      <a:r>
                        <a:rPr lang="es-MX" sz="1400" dirty="0" smtClean="0">
                          <a:solidFill>
                            <a:schemeClr val="tx1"/>
                          </a:solidFill>
                          <a:effectLst/>
                        </a:rPr>
                        <a:t>A )   </a:t>
                      </a:r>
                      <a:endParaRPr lang="es-EC" sz="1400" dirty="0">
                        <a:solidFill>
                          <a:schemeClr val="tx1"/>
                        </a:solidFill>
                        <a:effectLst/>
                        <a:latin typeface="Calibri"/>
                        <a:ea typeface="Calibri"/>
                        <a:cs typeface="Times New Roman"/>
                      </a:endParaRPr>
                    </a:p>
                  </a:txBody>
                  <a:tcPr marL="68580" marR="68580" marT="0" marB="0"/>
                </a:tc>
                <a:tc>
                  <a:txBody>
                    <a:bodyPr/>
                    <a:lstStyle/>
                    <a:p>
                      <a:pPr algn="ctr">
                        <a:lnSpc>
                          <a:spcPct val="200000"/>
                        </a:lnSpc>
                        <a:spcAft>
                          <a:spcPts val="1000"/>
                        </a:spcAft>
                      </a:pPr>
                      <a:r>
                        <a:rPr lang="es-EC" sz="1400" dirty="0">
                          <a:solidFill>
                            <a:schemeClr val="tx1"/>
                          </a:solidFill>
                          <a:effectLst/>
                        </a:rPr>
                        <a:t> </a:t>
                      </a:r>
                    </a:p>
                    <a:p>
                      <a:pPr algn="ctr">
                        <a:lnSpc>
                          <a:spcPct val="115000"/>
                        </a:lnSpc>
                        <a:spcAft>
                          <a:spcPts val="1000"/>
                        </a:spcAft>
                      </a:pPr>
                      <a:r>
                        <a:rPr lang="es-EC" sz="1400" dirty="0">
                          <a:solidFill>
                            <a:schemeClr val="tx1"/>
                          </a:solidFill>
                          <a:effectLst/>
                        </a:rPr>
                        <a:t>2.27</a:t>
                      </a:r>
                      <a:endParaRPr lang="es-EC" sz="1400" dirty="0">
                        <a:solidFill>
                          <a:schemeClr val="tx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6416291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err="1" smtClean="0">
                <a:solidFill>
                  <a:srgbClr val="FF0000"/>
                </a:solidFill>
              </a:rPr>
              <a:t>Iii</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8916"/>
            <a:ext cx="7992888" cy="1384995"/>
          </a:xfrm>
          <a:prstGeom prst="rect">
            <a:avLst/>
          </a:prstGeom>
        </p:spPr>
        <p:txBody>
          <a:bodyPr wrap="square">
            <a:spAutoFit/>
          </a:bodyPr>
          <a:lstStyle/>
          <a:p>
            <a:pPr algn="just"/>
            <a:endParaRPr lang="es-EC" sz="2400" dirty="0">
              <a:solidFill>
                <a:srgbClr val="0070C0"/>
              </a:solidFill>
            </a:endParaRPr>
          </a:p>
          <a:p>
            <a:pPr algn="just"/>
            <a:endParaRPr lang="es-EC" sz="2000" b="1" dirty="0"/>
          </a:p>
          <a:p>
            <a:pPr algn="just"/>
            <a:endParaRPr lang="es-EC" sz="2000" dirty="0"/>
          </a:p>
          <a:p>
            <a:pPr algn="just"/>
            <a:r>
              <a:rPr lang="es-EC" sz="2000" dirty="0"/>
              <a:t> </a:t>
            </a: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15" t="52325" r="28048" b="15152"/>
          <a:stretch/>
        </p:blipFill>
        <p:spPr bwMode="auto">
          <a:xfrm>
            <a:off x="1513143" y="2204864"/>
            <a:ext cx="6336704"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507080" y="1368131"/>
            <a:ext cx="6502424" cy="769441"/>
          </a:xfrm>
          <a:prstGeom prst="rect">
            <a:avLst/>
          </a:prstGeom>
        </p:spPr>
        <p:txBody>
          <a:bodyPr wrap="square">
            <a:spAutoFit/>
          </a:bodyPr>
          <a:lstStyle/>
          <a:p>
            <a:pPr algn="ctr"/>
            <a:r>
              <a:rPr lang="es-EC" sz="2200" b="1" dirty="0"/>
              <a:t>Diseño Propuesto de </a:t>
            </a:r>
            <a:r>
              <a:rPr lang="es-EC" sz="2200" b="1" dirty="0" smtClean="0"/>
              <a:t>la Estructura </a:t>
            </a:r>
            <a:r>
              <a:rPr lang="es-EC" sz="2200" b="1" dirty="0"/>
              <a:t>del </a:t>
            </a:r>
            <a:r>
              <a:rPr lang="es-EC" sz="2200" b="1" dirty="0" smtClean="0"/>
              <a:t>Pavimento (ASSHTO 1993) </a:t>
            </a:r>
            <a:endParaRPr lang="es-EC" sz="2200" dirty="0"/>
          </a:p>
        </p:txBody>
      </p:sp>
      <p:sp>
        <p:nvSpPr>
          <p:cNvPr id="7" name="1 Cuadro de texto"/>
          <p:cNvSpPr txBox="1"/>
          <p:nvPr/>
        </p:nvSpPr>
        <p:spPr>
          <a:xfrm>
            <a:off x="3419872" y="5301208"/>
            <a:ext cx="1828800" cy="247650"/>
          </a:xfrm>
          <a:prstGeom prst="rect">
            <a:avLst/>
          </a:prstGeom>
          <a:solidFill>
            <a:srgbClr val="CCCC0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a:ln w="9525" cap="rnd" cmpd="sng" algn="ctr">
                  <a:solidFill>
                    <a:srgbClr val="FF0000"/>
                  </a:solidFill>
                  <a:prstDash val="solid"/>
                  <a:bevel/>
                </a:ln>
                <a:solidFill>
                  <a:srgbClr val="FFFF00"/>
                </a:solidFill>
                <a:effectLst/>
                <a:ea typeface="Calibri"/>
                <a:cs typeface="Times New Roman"/>
              </a:rPr>
              <a:t>MATERIAL RECICLADO</a:t>
            </a:r>
            <a:endParaRPr lang="es-EC" sz="1100">
              <a:effectLst/>
              <a:ea typeface="Calibri"/>
              <a:cs typeface="Times New Roman"/>
            </a:endParaRPr>
          </a:p>
        </p:txBody>
      </p:sp>
    </p:spTree>
    <p:extLst>
      <p:ext uri="{BB962C8B-B14F-4D97-AF65-F5344CB8AC3E}">
        <p14:creationId xmlns:p14="http://schemas.microsoft.com/office/powerpoint/2010/main" val="37168926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a:t>
            </a:r>
            <a:r>
              <a:rPr lang="es-ES" dirty="0" smtClean="0">
                <a:solidFill>
                  <a:srgbClr val="FF0000"/>
                </a:solidFill>
              </a:rPr>
              <a:t>IV</a:t>
            </a:r>
            <a:r>
              <a:rPr lang="es-ES" dirty="0">
                <a:solidFill>
                  <a:srgbClr val="FF0000"/>
                </a:solidFill>
              </a:rPr>
              <a:t/>
            </a:r>
            <a:br>
              <a:rPr lang="es-ES" dirty="0">
                <a:solidFill>
                  <a:srgbClr val="FF0000"/>
                </a:solidFill>
              </a:rPr>
            </a:br>
            <a:endParaRPr lang="es-EC" dirty="0"/>
          </a:p>
        </p:txBody>
      </p:sp>
      <p:sp>
        <p:nvSpPr>
          <p:cNvPr id="5" name="4 Rectángulo"/>
          <p:cNvSpPr/>
          <p:nvPr/>
        </p:nvSpPr>
        <p:spPr>
          <a:xfrm>
            <a:off x="467544" y="1196752"/>
            <a:ext cx="7992888" cy="6340197"/>
          </a:xfrm>
          <a:prstGeom prst="rect">
            <a:avLst/>
          </a:prstGeom>
        </p:spPr>
        <p:txBody>
          <a:bodyPr wrap="square">
            <a:spAutoFit/>
          </a:bodyPr>
          <a:lstStyle/>
          <a:p>
            <a:pPr algn="ctr"/>
            <a:r>
              <a:rPr lang="es-ES" sz="2000" b="1" dirty="0" smtClean="0"/>
              <a:t>CONCLUSIONES </a:t>
            </a:r>
            <a:r>
              <a:rPr lang="es-ES" sz="2000" b="1" dirty="0"/>
              <a:t>Y </a:t>
            </a:r>
            <a:r>
              <a:rPr lang="es-ES" sz="2000" b="1" dirty="0" smtClean="0"/>
              <a:t>RECOMENDACIONES</a:t>
            </a:r>
          </a:p>
          <a:p>
            <a:r>
              <a:rPr lang="es-ES" b="1" dirty="0" smtClean="0"/>
              <a:t>Conclusiones</a:t>
            </a:r>
          </a:p>
          <a:p>
            <a:pPr marL="285750" lvl="0" indent="-285750" algn="just">
              <a:buFont typeface="Arial" panose="020B0604020202020204" pitchFamily="34" charset="0"/>
              <a:buChar char="•"/>
            </a:pPr>
            <a:r>
              <a:rPr lang="es-ES" sz="1600" dirty="0" smtClean="0"/>
              <a:t>En </a:t>
            </a:r>
            <a:r>
              <a:rPr lang="es-ES" sz="1600" dirty="0"/>
              <a:t>conclusión el reciclado de pavimento constituye un procedimiento técnico y práctico para la rehabilitación de pavimentos deteriorados que permiten aprovechar los materiales existentes en la estructura del pavimento.</a:t>
            </a:r>
            <a:endParaRPr lang="es-EC" sz="1600" dirty="0"/>
          </a:p>
          <a:p>
            <a:pPr marL="285750" lvl="0" indent="-285750" algn="just">
              <a:buFont typeface="Arial" panose="020B0604020202020204" pitchFamily="34" charset="0"/>
              <a:buChar char="•"/>
            </a:pPr>
            <a:r>
              <a:rPr lang="es-ES" sz="1600" dirty="0"/>
              <a:t>El reciclado permite un ahorro en las capas superiores que serán de menor espesor.</a:t>
            </a:r>
            <a:endParaRPr lang="es-EC" sz="1600" dirty="0"/>
          </a:p>
          <a:p>
            <a:pPr marL="285750" lvl="0" indent="-285750" algn="just">
              <a:buFont typeface="Arial" panose="020B0604020202020204" pitchFamily="34" charset="0"/>
              <a:buChar char="•"/>
            </a:pPr>
            <a:r>
              <a:rPr lang="es-ES" sz="1600" dirty="0"/>
              <a:t>Los aspectos socio ambientales más importantes del reciclado es que no existe desecho asfáltico, menor cantidad de material de canteras y menor uso de botaderos</a:t>
            </a:r>
            <a:r>
              <a:rPr lang="es-ES" sz="1600" dirty="0" smtClean="0"/>
              <a:t>.</a:t>
            </a:r>
          </a:p>
          <a:p>
            <a:pPr marL="285750" lvl="0" indent="-285750" algn="just">
              <a:buFont typeface="Arial" panose="020B0604020202020204" pitchFamily="34" charset="0"/>
              <a:buChar char="•"/>
            </a:pPr>
            <a:r>
              <a:rPr lang="es-ES" sz="1600" dirty="0" smtClean="0"/>
              <a:t>El tramo vial en análisis se debe realizar una ampliación de 9m de ancho a 14m de ancho incluido espaldones. </a:t>
            </a:r>
          </a:p>
          <a:p>
            <a:pPr lvl="0"/>
            <a:r>
              <a:rPr lang="es-ES" sz="1600" dirty="0" smtClean="0"/>
              <a:t> </a:t>
            </a:r>
          </a:p>
          <a:p>
            <a:r>
              <a:rPr lang="es-ES" b="1" dirty="0" smtClean="0"/>
              <a:t>Recomendaciones</a:t>
            </a:r>
          </a:p>
          <a:p>
            <a:pPr marL="285750" lvl="0" indent="-285750" algn="just">
              <a:buFont typeface="Arial" panose="020B0604020202020204" pitchFamily="34" charset="0"/>
              <a:buChar char="•"/>
            </a:pPr>
            <a:r>
              <a:rPr lang="es-ES" sz="1600" dirty="0" smtClean="0"/>
              <a:t>Es </a:t>
            </a:r>
            <a:r>
              <a:rPr lang="es-ES" sz="1600" dirty="0"/>
              <a:t>importante recomendar que se agregue material granular en un 20</a:t>
            </a:r>
            <a:r>
              <a:rPr lang="es-ES" sz="1600" dirty="0" smtClean="0"/>
              <a:t>%, en </a:t>
            </a:r>
            <a:r>
              <a:rPr lang="es-ES" sz="1600" dirty="0"/>
              <a:t>el material </a:t>
            </a:r>
            <a:r>
              <a:rPr lang="es-ES" sz="1600" dirty="0" smtClean="0"/>
              <a:t>reciclado.</a:t>
            </a:r>
            <a:endParaRPr lang="es-EC" sz="1600" dirty="0"/>
          </a:p>
          <a:p>
            <a:pPr marL="285750" lvl="0" indent="-285750" algn="just">
              <a:buFont typeface="Arial" panose="020B0604020202020204" pitchFamily="34" charset="0"/>
              <a:buChar char="•"/>
            </a:pPr>
            <a:r>
              <a:rPr lang="es-ES" sz="1600" dirty="0" smtClean="0"/>
              <a:t>Es </a:t>
            </a:r>
            <a:r>
              <a:rPr lang="es-ES" sz="1600" dirty="0"/>
              <a:t>importante recomendar que se agregue arena en un 10% para una mejor </a:t>
            </a:r>
            <a:r>
              <a:rPr lang="es-ES" sz="1600" dirty="0" smtClean="0"/>
              <a:t>cohesión, en el material de Base.</a:t>
            </a:r>
            <a:endParaRPr lang="es-EC" sz="1600" dirty="0"/>
          </a:p>
          <a:p>
            <a:pPr marL="285750" indent="-285750" algn="just">
              <a:buFont typeface="Arial" panose="020B0604020202020204" pitchFamily="34" charset="0"/>
              <a:buChar char="•"/>
            </a:pPr>
            <a:r>
              <a:rPr lang="es-ES" sz="1600" dirty="0"/>
              <a:t>Es importante recomendar que de acuerdo al </a:t>
            </a:r>
            <a:r>
              <a:rPr lang="es-ES" sz="1600" dirty="0" smtClean="0"/>
              <a:t>TPDA calculado, </a:t>
            </a:r>
            <a:r>
              <a:rPr lang="es-ES" sz="1600" dirty="0"/>
              <a:t>la Clasificación Funcional de la </a:t>
            </a:r>
            <a:r>
              <a:rPr lang="es-ES" sz="1600" dirty="0" smtClean="0"/>
              <a:t>vía, se debe considerar una </a:t>
            </a:r>
            <a:r>
              <a:rPr lang="es-ES" sz="1600" dirty="0"/>
              <a:t>Carretera de 2 Carriles C1: equivalente a una carretera de mediana capacidad para una velocidad de 100 Km/h y una pendiente máxima 8%</a:t>
            </a:r>
            <a:endParaRPr lang="es-EC" sz="1600" dirty="0"/>
          </a:p>
          <a:p>
            <a:pPr marL="285750" lvl="0" indent="-285750">
              <a:buFont typeface="Arial" panose="020B0604020202020204" pitchFamily="34" charset="0"/>
              <a:buChar char="•"/>
            </a:pPr>
            <a:endParaRPr lang="es-EC" dirty="0"/>
          </a:p>
          <a:p>
            <a:pPr algn="just"/>
            <a:endParaRPr lang="es-EC" sz="2000" b="1" dirty="0"/>
          </a:p>
          <a:p>
            <a:pPr algn="just"/>
            <a:endParaRPr lang="es-EC" sz="2000" dirty="0"/>
          </a:p>
          <a:p>
            <a:pPr algn="just"/>
            <a:r>
              <a:rPr lang="es-EC" sz="2000" dirty="0"/>
              <a:t> </a:t>
            </a:r>
          </a:p>
        </p:txBody>
      </p:sp>
    </p:spTree>
    <p:extLst>
      <p:ext uri="{BB962C8B-B14F-4D97-AF65-F5344CB8AC3E}">
        <p14:creationId xmlns:p14="http://schemas.microsoft.com/office/powerpoint/2010/main" val="333603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49" y="2000240"/>
            <a:ext cx="7786742" cy="1754326"/>
          </a:xfrm>
          <a:prstGeom prst="rect">
            <a:avLst/>
          </a:prstGeom>
          <a:solidFill>
            <a:schemeClr val="accent2">
              <a:lumMod val="50000"/>
            </a:schemeClr>
          </a:solidFill>
        </p:spPr>
        <p:txBody>
          <a:bodyPr wrap="square" lIns="91440" tIns="45720" rIns="91440" bIns="45720">
            <a:spAutoFit/>
          </a:bodyPr>
          <a:lstStyle/>
          <a:p>
            <a:pPr algn="ctr"/>
            <a:r>
              <a:rPr lang="es-E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GRACIAS POR SU ATENCIÓN</a:t>
            </a:r>
            <a:endParaRPr lang="es-E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solidFill>
                  <a:srgbClr val="FF0000"/>
                </a:solidFill>
              </a:rPr>
              <a:t/>
            </a:r>
            <a:br>
              <a:rPr lang="es-ES" dirty="0" smtClean="0">
                <a:solidFill>
                  <a:srgbClr val="FF0000"/>
                </a:solidFill>
              </a:rPr>
            </a:br>
            <a:r>
              <a:rPr lang="es-ES" dirty="0" smtClean="0">
                <a:solidFill>
                  <a:srgbClr val="FF0000"/>
                </a:solidFill>
              </a:rPr>
              <a:t>CAPÍTULO I</a:t>
            </a:r>
            <a:br>
              <a:rPr lang="es-ES" dirty="0" smtClean="0">
                <a:solidFill>
                  <a:srgbClr val="FF0000"/>
                </a:solidFill>
              </a:rPr>
            </a:br>
            <a:r>
              <a:rPr lang="es-ES" dirty="0">
                <a:solidFill>
                  <a:srgbClr val="FF0000"/>
                </a:solidFill>
              </a:rPr>
              <a:t/>
            </a:r>
            <a:br>
              <a:rPr lang="es-ES" dirty="0">
                <a:solidFill>
                  <a:srgbClr val="FF0000"/>
                </a:solidFill>
              </a:rPr>
            </a:br>
            <a:endParaRPr lang="es-EC" dirty="0"/>
          </a:p>
        </p:txBody>
      </p:sp>
      <p:sp>
        <p:nvSpPr>
          <p:cNvPr id="3" name="2 Marcador de contenido"/>
          <p:cNvSpPr>
            <a:spLocks noGrp="1"/>
          </p:cNvSpPr>
          <p:nvPr>
            <p:ph sz="half" idx="1"/>
          </p:nvPr>
        </p:nvSpPr>
        <p:spPr/>
        <p:txBody>
          <a:bodyPr>
            <a:normAutofit lnSpcReduction="10000"/>
          </a:bodyPr>
          <a:lstStyle/>
          <a:p>
            <a:pPr marL="0" indent="0" algn="just">
              <a:buNone/>
            </a:pPr>
            <a:r>
              <a:rPr lang="es-EC" sz="2600" dirty="0">
                <a:solidFill>
                  <a:srgbClr val="0070C0"/>
                </a:solidFill>
              </a:rPr>
              <a:t>Ubicación </a:t>
            </a:r>
            <a:r>
              <a:rPr lang="es-EC" sz="2600" dirty="0" smtClean="0">
                <a:solidFill>
                  <a:srgbClr val="0070C0"/>
                </a:solidFill>
              </a:rPr>
              <a:t>General del Proyecto</a:t>
            </a:r>
            <a:endParaRPr lang="es-ES" sz="2600" dirty="0">
              <a:solidFill>
                <a:srgbClr val="0070C0"/>
              </a:solidFill>
            </a:endParaRPr>
          </a:p>
          <a:p>
            <a:pPr marL="0" indent="0" algn="just">
              <a:buNone/>
            </a:pPr>
            <a:r>
              <a:rPr lang="es-EC" dirty="0"/>
              <a:t> </a:t>
            </a:r>
            <a:r>
              <a:rPr lang="es-EC" sz="2000" dirty="0"/>
              <a:t>La ubicación del proyecto en el contexto general se presenta </a:t>
            </a:r>
            <a:r>
              <a:rPr lang="es-EC" sz="2000" dirty="0" smtClean="0"/>
              <a:t>geográficamente localizada. </a:t>
            </a:r>
            <a:r>
              <a:rPr lang="es-EC" sz="2600" dirty="0" smtClean="0">
                <a:solidFill>
                  <a:srgbClr val="0070C0"/>
                </a:solidFill>
              </a:rPr>
              <a:t>Ubicación </a:t>
            </a:r>
            <a:r>
              <a:rPr lang="es-EC" sz="2600" dirty="0">
                <a:solidFill>
                  <a:srgbClr val="0070C0"/>
                </a:solidFill>
              </a:rPr>
              <a:t>del Tramo a </a:t>
            </a:r>
            <a:r>
              <a:rPr lang="es-EC" sz="2600" dirty="0" smtClean="0">
                <a:solidFill>
                  <a:srgbClr val="0070C0"/>
                </a:solidFill>
              </a:rPr>
              <a:t>estudiar</a:t>
            </a:r>
          </a:p>
          <a:p>
            <a:pPr marL="0" indent="0" algn="just">
              <a:buNone/>
            </a:pPr>
            <a:r>
              <a:rPr lang="es-EC" sz="2100" dirty="0"/>
              <a:t>El proyecto se encuentra localizado en las provincias de Tungurahua y Bolívar, en el tramo vial, Ambato – Guaranda, específicamente en el sector de </a:t>
            </a:r>
            <a:r>
              <a:rPr lang="es-EC" sz="2100" dirty="0" err="1"/>
              <a:t>Yatzapuzán</a:t>
            </a:r>
            <a:r>
              <a:rPr lang="es-EC" sz="2100" dirty="0"/>
              <a:t>, comprendido desde el (Dm 34.000 al Dm 35.000).</a:t>
            </a:r>
          </a:p>
          <a:p>
            <a:pPr marL="0" indent="0" algn="just">
              <a:buNone/>
            </a:pPr>
            <a:endParaRPr lang="es-ES" sz="2600" dirty="0">
              <a:solidFill>
                <a:srgbClr val="0070C0"/>
              </a:solidFill>
            </a:endParaRPr>
          </a:p>
        </p:txBody>
      </p:sp>
      <p:pic>
        <p:nvPicPr>
          <p:cNvPr id="5" name="Picture 4"/>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2479" t="24206" r="29933" b="8334"/>
          <a:stretch/>
        </p:blipFill>
        <p:spPr bwMode="auto">
          <a:xfrm>
            <a:off x="4648200" y="1268760"/>
            <a:ext cx="434340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717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solidFill>
                  <a:srgbClr val="FF0000"/>
                </a:solidFill>
              </a:rPr>
              <a:t>CAPÍTULO I</a:t>
            </a:r>
            <a:br>
              <a:rPr lang="es-ES" dirty="0">
                <a:solidFill>
                  <a:srgbClr val="FF0000"/>
                </a:solidFill>
              </a:rPr>
            </a:br>
            <a:endParaRPr lang="es-EC" dirty="0"/>
          </a:p>
        </p:txBody>
      </p:sp>
      <p:sp>
        <p:nvSpPr>
          <p:cNvPr id="3" name="2 Marcador de contenido"/>
          <p:cNvSpPr>
            <a:spLocks noGrp="1"/>
          </p:cNvSpPr>
          <p:nvPr>
            <p:ph sz="half" idx="1"/>
          </p:nvPr>
        </p:nvSpPr>
        <p:spPr>
          <a:xfrm>
            <a:off x="2685255" y="1412776"/>
            <a:ext cx="4191000" cy="4053881"/>
          </a:xfrm>
        </p:spPr>
        <p:txBody>
          <a:bodyPr>
            <a:normAutofit/>
          </a:bodyPr>
          <a:lstStyle/>
          <a:p>
            <a:pPr marL="0" indent="0" algn="ctr">
              <a:buNone/>
            </a:pPr>
            <a:r>
              <a:rPr lang="es-EC" sz="2600" dirty="0">
                <a:solidFill>
                  <a:srgbClr val="0070C0"/>
                </a:solidFill>
              </a:rPr>
              <a:t>Tramo a </a:t>
            </a:r>
            <a:r>
              <a:rPr lang="es-EC" sz="2600" dirty="0" smtClean="0">
                <a:solidFill>
                  <a:srgbClr val="0070C0"/>
                </a:solidFill>
              </a:rPr>
              <a:t>estudiar</a:t>
            </a:r>
            <a:endParaRPr lang="es-EC" sz="2600" dirty="0">
              <a:solidFill>
                <a:srgbClr val="0070C0"/>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954" t="40473" r="37977" b="23316"/>
          <a:stretch/>
        </p:blipFill>
        <p:spPr bwMode="auto">
          <a:xfrm>
            <a:off x="1979712" y="2204864"/>
            <a:ext cx="5832648" cy="386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469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7224" y="857233"/>
            <a:ext cx="7572428" cy="5509200"/>
          </a:xfrm>
          <a:prstGeom prst="rect">
            <a:avLst/>
          </a:prstGeom>
        </p:spPr>
        <p:txBody>
          <a:bodyPr wrap="square">
            <a:spAutoFit/>
          </a:bodyPr>
          <a:lstStyle/>
          <a:p>
            <a:pPr algn="just"/>
            <a:endParaRPr lang="es-EC" sz="2600" dirty="0" smtClean="0">
              <a:solidFill>
                <a:srgbClr val="0070C0"/>
              </a:solidFill>
            </a:endParaRPr>
          </a:p>
          <a:p>
            <a:pPr algn="ctr"/>
            <a:r>
              <a:rPr lang="es-EC" sz="2600" dirty="0" smtClean="0">
                <a:solidFill>
                  <a:srgbClr val="0070C0"/>
                </a:solidFill>
              </a:rPr>
              <a:t>Justificación del Proyecto</a:t>
            </a:r>
            <a:endParaRPr lang="es-ES" sz="2600" dirty="0">
              <a:solidFill>
                <a:srgbClr val="0070C0"/>
              </a:solidFill>
            </a:endParaRPr>
          </a:p>
          <a:p>
            <a:r>
              <a:rPr lang="es-EC" sz="2000" dirty="0"/>
              <a:t>Las condiciones y capacidad del tramo a estudiar, técnicamente se encuentran limitadas implicando molestias y riesgos a los usuarios. </a:t>
            </a:r>
          </a:p>
          <a:p>
            <a:r>
              <a:rPr lang="es-EC" sz="2000" b="1" dirty="0" smtClean="0"/>
              <a:t>Los </a:t>
            </a:r>
            <a:r>
              <a:rPr lang="es-EC" sz="2000" b="1" dirty="0"/>
              <a:t>factores que evidencian estas limitaciones son:</a:t>
            </a:r>
          </a:p>
          <a:p>
            <a:pPr marL="342900" lvl="0" indent="-342900">
              <a:buFont typeface="Arial" panose="020B0604020202020204" pitchFamily="34" charset="0"/>
              <a:buChar char="•"/>
            </a:pPr>
            <a:r>
              <a:rPr lang="es-EC" sz="2000" dirty="0"/>
              <a:t>Trazado vertical y horizontal en algunos puntos</a:t>
            </a:r>
          </a:p>
          <a:p>
            <a:pPr marL="342900" lvl="0" indent="-342900">
              <a:buFont typeface="Arial" panose="020B0604020202020204" pitchFamily="34" charset="0"/>
              <a:buChar char="•"/>
            </a:pPr>
            <a:r>
              <a:rPr lang="es-EC" sz="2000" dirty="0" smtClean="0"/>
              <a:t>Drenaje </a:t>
            </a:r>
          </a:p>
          <a:p>
            <a:pPr marL="342900" lvl="0" indent="-342900">
              <a:buFont typeface="Arial" panose="020B0604020202020204" pitchFamily="34" charset="0"/>
              <a:buChar char="•"/>
            </a:pPr>
            <a:endParaRPr lang="es-EC" sz="2000" dirty="0"/>
          </a:p>
          <a:p>
            <a:pPr marL="342900" lvl="0" indent="-342900">
              <a:buFont typeface="Arial" panose="020B0604020202020204" pitchFamily="34" charset="0"/>
              <a:buChar char="•"/>
            </a:pPr>
            <a:endParaRPr lang="es-EC" sz="2000" dirty="0" smtClean="0"/>
          </a:p>
          <a:p>
            <a:pPr marL="342900" lvl="0" indent="-342900">
              <a:buFont typeface="Arial" panose="020B0604020202020204" pitchFamily="34" charset="0"/>
              <a:buChar char="•"/>
            </a:pPr>
            <a:endParaRPr lang="es-EC" sz="2000" dirty="0"/>
          </a:p>
          <a:p>
            <a:pPr marL="342900" lvl="0" indent="-342900">
              <a:buFont typeface="Arial" panose="020B0604020202020204" pitchFamily="34" charset="0"/>
              <a:buChar char="•"/>
            </a:pPr>
            <a:r>
              <a:rPr lang="es-EC" sz="2000" dirty="0" smtClean="0"/>
              <a:t>Capa </a:t>
            </a:r>
            <a:r>
              <a:rPr lang="es-EC" sz="2000" dirty="0"/>
              <a:t>de rodadura </a:t>
            </a:r>
            <a:endParaRPr lang="es-EC" sz="2000" dirty="0" smtClean="0"/>
          </a:p>
          <a:p>
            <a:pPr marL="342900" lvl="0" indent="-342900">
              <a:buFont typeface="Arial" panose="020B0604020202020204" pitchFamily="34" charset="0"/>
              <a:buChar char="•"/>
            </a:pPr>
            <a:endParaRPr lang="es-EC" sz="2000" dirty="0"/>
          </a:p>
          <a:p>
            <a:pPr marL="342900" lvl="0" indent="-342900">
              <a:buFont typeface="Arial" panose="020B0604020202020204" pitchFamily="34" charset="0"/>
              <a:buChar char="•"/>
            </a:pPr>
            <a:endParaRPr lang="es-EC" sz="2000" dirty="0" smtClean="0"/>
          </a:p>
          <a:p>
            <a:pPr marL="342900" lvl="0" indent="-342900">
              <a:buFont typeface="Arial" panose="020B0604020202020204" pitchFamily="34" charset="0"/>
              <a:buChar char="•"/>
            </a:pPr>
            <a:r>
              <a:rPr lang="es-EC" sz="2000" dirty="0" smtClean="0"/>
              <a:t>Falta </a:t>
            </a:r>
            <a:r>
              <a:rPr lang="es-EC" sz="2000" dirty="0"/>
              <a:t>de señalización tanto horizontal como vertical que influye directamente en la circulación vehicular así como en la seguridad.</a:t>
            </a:r>
          </a:p>
          <a:p>
            <a:pPr algn="just"/>
            <a:r>
              <a:rPr lang="es-EC" sz="2000" dirty="0" smtClean="0"/>
              <a:t>. </a:t>
            </a:r>
          </a:p>
        </p:txBody>
      </p:sp>
      <p:sp>
        <p:nvSpPr>
          <p:cNvPr id="3" name="1 Título"/>
          <p:cNvSpPr txBox="1">
            <a:spLocks/>
          </p:cNvSpPr>
          <p:nvPr/>
        </p:nvSpPr>
        <p:spPr>
          <a:xfrm>
            <a:off x="301752" y="457200"/>
            <a:ext cx="8686800" cy="841248"/>
          </a:xfrm>
          <a:prstGeom prst="rect">
            <a:avLst/>
          </a:prstGeom>
        </p:spPr>
        <p:txBody>
          <a:bodyPr>
            <a:normAutofit fontScale="825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smtClean="0">
                <a:solidFill>
                  <a:srgbClr val="FF0000"/>
                </a:solidFill>
              </a:rPr>
              <a:t>CAPÍTULO I</a:t>
            </a:r>
            <a:br>
              <a:rPr lang="es-ES" smtClean="0">
                <a:solidFill>
                  <a:srgbClr val="FF0000"/>
                </a:solidFill>
              </a:rPr>
            </a:br>
            <a:endParaRPr lang="es-EC" dirty="0"/>
          </a:p>
        </p:txBody>
      </p:sp>
      <p:pic>
        <p:nvPicPr>
          <p:cNvPr id="4" name="3 Imagen"/>
          <p:cNvPicPr/>
          <p:nvPr/>
        </p:nvPicPr>
        <p:blipFill rotWithShape="1">
          <a:blip r:embed="rId2"/>
          <a:srcRect l="38558" t="33837" r="38511" b="35347"/>
          <a:stretch/>
        </p:blipFill>
        <p:spPr bwMode="auto">
          <a:xfrm>
            <a:off x="4860032" y="3861048"/>
            <a:ext cx="1944216" cy="1152128"/>
          </a:xfrm>
          <a:prstGeom prst="rect">
            <a:avLst/>
          </a:prstGeom>
          <a:ln>
            <a:noFill/>
          </a:ln>
          <a:extLst>
            <a:ext uri="{53640926-AAD7-44D8-BBD7-CCE9431645EC}">
              <a14:shadowObscured xmlns:a14="http://schemas.microsoft.com/office/drawing/2010/main"/>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604" y="3001144"/>
            <a:ext cx="161613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185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0258" y="476672"/>
            <a:ext cx="8686800" cy="841248"/>
          </a:xfrm>
        </p:spPr>
        <p:txBody>
          <a:bodyPr>
            <a:normAutofit fontScale="90000"/>
          </a:bodyPr>
          <a:lstStyle/>
          <a:p>
            <a:pPr algn="ctr"/>
            <a:r>
              <a:rPr lang="es-ES" dirty="0">
                <a:solidFill>
                  <a:srgbClr val="FF0000"/>
                </a:solidFill>
              </a:rPr>
              <a:t>CAPÍTULO I</a:t>
            </a:r>
            <a:br>
              <a:rPr lang="es-ES" dirty="0">
                <a:solidFill>
                  <a:srgbClr val="FF0000"/>
                </a:solidFill>
              </a:rPr>
            </a:br>
            <a:endParaRPr lang="es-EC" dirty="0"/>
          </a:p>
        </p:txBody>
      </p:sp>
      <p:sp>
        <p:nvSpPr>
          <p:cNvPr id="3" name="2 Marcador de contenido"/>
          <p:cNvSpPr>
            <a:spLocks noGrp="1"/>
          </p:cNvSpPr>
          <p:nvPr>
            <p:ph sz="half" idx="1"/>
          </p:nvPr>
        </p:nvSpPr>
        <p:spPr>
          <a:xfrm>
            <a:off x="251520" y="1656928"/>
            <a:ext cx="4555232" cy="4724400"/>
          </a:xfrm>
        </p:spPr>
        <p:txBody>
          <a:bodyPr>
            <a:normAutofit/>
          </a:bodyPr>
          <a:lstStyle/>
          <a:p>
            <a:pPr marL="0" indent="0" algn="just">
              <a:buNone/>
            </a:pPr>
            <a:r>
              <a:rPr lang="es-EC" sz="2400" dirty="0" smtClean="0">
                <a:solidFill>
                  <a:srgbClr val="0070C0"/>
                </a:solidFill>
              </a:rPr>
              <a:t>Un Proceso </a:t>
            </a:r>
            <a:r>
              <a:rPr lang="es-EC" sz="2400" dirty="0">
                <a:solidFill>
                  <a:srgbClr val="0070C0"/>
                </a:solidFill>
              </a:rPr>
              <a:t>del </a:t>
            </a:r>
            <a:r>
              <a:rPr lang="es-EC" sz="2400" dirty="0" smtClean="0">
                <a:solidFill>
                  <a:srgbClr val="0070C0"/>
                </a:solidFill>
              </a:rPr>
              <a:t>reciclado  en Frío</a:t>
            </a:r>
            <a:endParaRPr lang="es-EC" sz="2400" dirty="0"/>
          </a:p>
        </p:txBody>
      </p:sp>
      <p:sp>
        <p:nvSpPr>
          <p:cNvPr id="4" name="3 Marcador de contenido"/>
          <p:cNvSpPr>
            <a:spLocks noGrp="1"/>
          </p:cNvSpPr>
          <p:nvPr>
            <p:ph sz="half" idx="2"/>
          </p:nvPr>
        </p:nvSpPr>
        <p:spPr>
          <a:xfrm>
            <a:off x="5004048" y="1600200"/>
            <a:ext cx="3987552" cy="4724400"/>
          </a:xfrm>
        </p:spPr>
        <p:txBody>
          <a:bodyPr>
            <a:normAutofit/>
          </a:bodyPr>
          <a:lstStyle/>
          <a:p>
            <a:pPr marL="0" indent="0">
              <a:buNone/>
            </a:pPr>
            <a:r>
              <a:rPr lang="es-EC" sz="2400" dirty="0">
                <a:solidFill>
                  <a:srgbClr val="0070C0"/>
                </a:solidFill>
              </a:rPr>
              <a:t>Ventajas </a:t>
            </a:r>
            <a:r>
              <a:rPr lang="es-EC" sz="2400" dirty="0" smtClean="0">
                <a:solidFill>
                  <a:srgbClr val="0070C0"/>
                </a:solidFill>
              </a:rPr>
              <a:t>del Reciclado en Frío</a:t>
            </a:r>
          </a:p>
          <a:p>
            <a:pPr marL="0" indent="0">
              <a:buNone/>
            </a:pPr>
            <a:r>
              <a:rPr lang="es-EC" sz="3600" dirty="0" smtClean="0"/>
              <a:t>-</a:t>
            </a:r>
            <a:r>
              <a:rPr lang="es-EC" sz="2000" dirty="0" smtClean="0"/>
              <a:t> </a:t>
            </a:r>
            <a:r>
              <a:rPr lang="es-EC" sz="2000" dirty="0"/>
              <a:t>Un ahorro de agregados y de </a:t>
            </a:r>
            <a:r>
              <a:rPr lang="es-EC" sz="2000" dirty="0" err="1"/>
              <a:t>ligantes</a:t>
            </a:r>
            <a:endParaRPr lang="es-EC" sz="2000" dirty="0"/>
          </a:p>
          <a:p>
            <a:pPr marL="0" indent="0" algn="just">
              <a:buNone/>
            </a:pPr>
            <a:r>
              <a:rPr lang="es-EC" sz="2000" dirty="0"/>
              <a:t>- </a:t>
            </a:r>
            <a:r>
              <a:rPr lang="es-EC" sz="2000" dirty="0" smtClean="0"/>
              <a:t>Es una técnica respetuosa </a:t>
            </a:r>
            <a:r>
              <a:rPr lang="es-EC" sz="2000" dirty="0"/>
              <a:t>con el medio ambiente</a:t>
            </a:r>
          </a:p>
          <a:p>
            <a:pPr marL="0" indent="0" algn="just">
              <a:buNone/>
            </a:pPr>
            <a:r>
              <a:rPr lang="es-EC" sz="2000" dirty="0" smtClean="0"/>
              <a:t>- Es un procedimiento </a:t>
            </a:r>
            <a:r>
              <a:rPr lang="es-EC" sz="2000" dirty="0"/>
              <a:t>de bajo </a:t>
            </a:r>
            <a:r>
              <a:rPr lang="es-EC" sz="2000" dirty="0" smtClean="0"/>
              <a:t>costo</a:t>
            </a:r>
          </a:p>
          <a:p>
            <a:pPr marL="0" indent="0" algn="just">
              <a:buNone/>
            </a:pPr>
            <a:r>
              <a:rPr lang="es-EC" sz="3600" dirty="0" smtClean="0"/>
              <a:t>       -</a:t>
            </a:r>
            <a:r>
              <a:rPr lang="es-EC" sz="2000" dirty="0"/>
              <a:t>Menor uso de botaderos</a:t>
            </a:r>
          </a:p>
        </p:txBody>
      </p:sp>
      <p:sp>
        <p:nvSpPr>
          <p:cNvPr id="6" name="2 Marcador de contenido"/>
          <p:cNvSpPr txBox="1">
            <a:spLocks/>
          </p:cNvSpPr>
          <p:nvPr/>
        </p:nvSpPr>
        <p:spPr>
          <a:xfrm>
            <a:off x="2771800" y="1127272"/>
            <a:ext cx="4191000" cy="504056"/>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buFont typeface="Wingdings 2"/>
              <a:buNone/>
            </a:pPr>
            <a:r>
              <a:rPr lang="es-EC" sz="2400" dirty="0">
                <a:solidFill>
                  <a:srgbClr val="0070C0"/>
                </a:solidFill>
              </a:rPr>
              <a:t>Solución del Proyecto</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944" t="28515" r="41361" b="31060"/>
          <a:stretch/>
        </p:blipFill>
        <p:spPr bwMode="auto">
          <a:xfrm>
            <a:off x="437394" y="2245822"/>
            <a:ext cx="1617228" cy="199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8446" t="32617" r="38397" b="36742"/>
          <a:stretch/>
        </p:blipFill>
        <p:spPr bwMode="auto">
          <a:xfrm>
            <a:off x="3203848" y="4715146"/>
            <a:ext cx="2589104" cy="186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8607" t="33996" r="39139" b="35890"/>
          <a:stretch/>
        </p:blipFill>
        <p:spPr bwMode="auto">
          <a:xfrm>
            <a:off x="2427647" y="2378253"/>
            <a:ext cx="2448215" cy="186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38500" t="33826" r="38819" b="35890"/>
          <a:stretch/>
        </p:blipFill>
        <p:spPr bwMode="auto">
          <a:xfrm>
            <a:off x="452139" y="4715146"/>
            <a:ext cx="2478789" cy="186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71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7224" y="857233"/>
            <a:ext cx="7572428" cy="4832092"/>
          </a:xfrm>
          <a:prstGeom prst="rect">
            <a:avLst/>
          </a:prstGeom>
        </p:spPr>
        <p:txBody>
          <a:bodyPr wrap="square">
            <a:spAutoFit/>
          </a:bodyPr>
          <a:lstStyle/>
          <a:p>
            <a:pPr algn="just"/>
            <a:endParaRPr lang="es-EC" sz="2400" dirty="0" smtClean="0">
              <a:solidFill>
                <a:srgbClr val="0070C0"/>
              </a:solidFill>
            </a:endParaRPr>
          </a:p>
          <a:p>
            <a:pPr algn="ctr"/>
            <a:r>
              <a:rPr lang="es-EC" sz="2400" dirty="0" smtClean="0">
                <a:solidFill>
                  <a:srgbClr val="0070C0"/>
                </a:solidFill>
              </a:rPr>
              <a:t>Vía </a:t>
            </a:r>
            <a:r>
              <a:rPr lang="es-EC" sz="2400" dirty="0">
                <a:solidFill>
                  <a:srgbClr val="0070C0"/>
                </a:solidFill>
              </a:rPr>
              <a:t>existente </a:t>
            </a:r>
            <a:r>
              <a:rPr lang="es-EC" sz="2400" dirty="0" smtClean="0">
                <a:solidFill>
                  <a:srgbClr val="0070C0"/>
                </a:solidFill>
              </a:rPr>
              <a:t>del proyecto</a:t>
            </a:r>
          </a:p>
          <a:p>
            <a:pPr lvl="0" algn="just"/>
            <a:endParaRPr lang="es-EC" sz="2000" dirty="0" smtClean="0">
              <a:solidFill>
                <a:schemeClr val="tx2"/>
              </a:solidFill>
            </a:endParaRPr>
          </a:p>
          <a:p>
            <a:pPr lvl="0" algn="just"/>
            <a:endParaRPr lang="es-EC" sz="2000" dirty="0">
              <a:solidFill>
                <a:schemeClr val="tx2"/>
              </a:solidFill>
            </a:endParaRPr>
          </a:p>
          <a:p>
            <a:pPr lvl="0" algn="just"/>
            <a:endParaRPr lang="es-EC" sz="2000" dirty="0" smtClean="0">
              <a:solidFill>
                <a:schemeClr val="tx2"/>
              </a:solidFill>
            </a:endParaRPr>
          </a:p>
          <a:p>
            <a:pPr lvl="0" algn="just"/>
            <a:endParaRPr lang="es-EC" sz="2000" dirty="0">
              <a:solidFill>
                <a:schemeClr val="tx2"/>
              </a:solidFill>
            </a:endParaRPr>
          </a:p>
          <a:p>
            <a:pPr lvl="0" algn="just"/>
            <a:endParaRPr lang="es-EC" sz="2000" dirty="0" smtClean="0">
              <a:solidFill>
                <a:schemeClr val="tx2"/>
              </a:solidFill>
            </a:endParaRPr>
          </a:p>
          <a:p>
            <a:pPr lvl="0" algn="just"/>
            <a:endParaRPr lang="es-EC" sz="2000" dirty="0">
              <a:solidFill>
                <a:schemeClr val="tx2"/>
              </a:solidFill>
            </a:endParaRPr>
          </a:p>
          <a:p>
            <a:pPr lvl="0" algn="just"/>
            <a:endParaRPr lang="es-EC" sz="2000" dirty="0" smtClean="0">
              <a:solidFill>
                <a:schemeClr val="tx2"/>
              </a:solidFill>
            </a:endParaRPr>
          </a:p>
          <a:p>
            <a:pPr lvl="0" algn="just"/>
            <a:endParaRPr lang="es-EC" sz="2000" dirty="0" smtClean="0">
              <a:solidFill>
                <a:schemeClr val="tx2"/>
              </a:solidFill>
            </a:endParaRPr>
          </a:p>
          <a:p>
            <a:pPr lvl="0" algn="just"/>
            <a:r>
              <a:rPr lang="es-EC" sz="2000" dirty="0" smtClean="0">
                <a:solidFill>
                  <a:schemeClr val="tx2"/>
                </a:solidFill>
              </a:rPr>
              <a:t>Quito-Latacunga-Ambato-Guaranda </a:t>
            </a:r>
            <a:endParaRPr lang="es-EC" sz="2000" dirty="0">
              <a:solidFill>
                <a:schemeClr val="tx2"/>
              </a:solidFill>
            </a:endParaRPr>
          </a:p>
          <a:p>
            <a:pPr lvl="0" algn="just"/>
            <a:r>
              <a:rPr lang="es-EC" sz="2000" dirty="0">
                <a:solidFill>
                  <a:schemeClr val="tx2"/>
                </a:solidFill>
              </a:rPr>
              <a:t>Ambato-Guaranda-Babahoyo-Durán-Guayaquil.</a:t>
            </a:r>
          </a:p>
          <a:p>
            <a:pPr lvl="0" algn="just"/>
            <a:r>
              <a:rPr lang="es-EC" sz="2000" dirty="0">
                <a:solidFill>
                  <a:schemeClr val="tx2"/>
                </a:solidFill>
              </a:rPr>
              <a:t>Ambato-El Arenal-Riobamba-Azogues-Cuenca</a:t>
            </a:r>
          </a:p>
          <a:p>
            <a:pPr lvl="0" algn="just"/>
            <a:r>
              <a:rPr lang="es-EC" sz="2000" dirty="0">
                <a:solidFill>
                  <a:schemeClr val="tx2"/>
                </a:solidFill>
              </a:rPr>
              <a:t>Carreteras secundarias y caminos, que unen la mayor parte de los centros poblados que se encuentran a lo largo de la vía.</a:t>
            </a:r>
          </a:p>
        </p:txBody>
      </p:sp>
      <p:sp>
        <p:nvSpPr>
          <p:cNvPr id="3" name="1 Título"/>
          <p:cNvSpPr txBox="1">
            <a:spLocks/>
          </p:cNvSpPr>
          <p:nvPr/>
        </p:nvSpPr>
        <p:spPr>
          <a:xfrm>
            <a:off x="301752" y="457200"/>
            <a:ext cx="8686800" cy="841248"/>
          </a:xfrm>
          <a:prstGeom prst="rect">
            <a:avLst/>
          </a:prstGeom>
        </p:spPr>
        <p:txBody>
          <a:bodyPr>
            <a:normAutofit fontScale="825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ES" smtClean="0">
                <a:solidFill>
                  <a:srgbClr val="FF0000"/>
                </a:solidFill>
              </a:rPr>
              <a:t>CAPÍTULO I</a:t>
            </a:r>
            <a:br>
              <a:rPr lang="es-ES" smtClean="0">
                <a:solidFill>
                  <a:srgbClr val="FF0000"/>
                </a:solidFill>
              </a:rPr>
            </a:br>
            <a:endParaRPr lang="es-EC"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440" t="33594" r="38287" b="35606"/>
          <a:stretch/>
        </p:blipFill>
        <p:spPr bwMode="auto">
          <a:xfrm>
            <a:off x="3275856" y="1916833"/>
            <a:ext cx="3096344" cy="189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5181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1646</TotalTime>
  <Words>2055</Words>
  <Application>Microsoft Office PowerPoint</Application>
  <PresentationFormat>Presentación en pantalla (4:3)</PresentationFormat>
  <Paragraphs>495</Paragraphs>
  <Slides>45</Slides>
  <Notes>26</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Viajes</vt:lpstr>
      <vt:lpstr> Evaluación Y REHABILITACIÓN DEL PAVIMENTO FLEXIBLE MEDIANTE LA TÉCNICA DEL RECICLADO EN FRÍO</vt:lpstr>
      <vt:lpstr>Presentación de PowerPoint</vt:lpstr>
      <vt:lpstr>Presentación de PowerPoint</vt:lpstr>
      <vt:lpstr>Presentación de PowerPoint</vt:lpstr>
      <vt:lpstr> CAPÍTULO I  </vt:lpstr>
      <vt:lpstr>CAPÍTULO I </vt:lpstr>
      <vt:lpstr>Presentación de PowerPoint</vt:lpstr>
      <vt:lpstr>CAPÍTULO I </vt:lpstr>
      <vt:lpstr>Presentación de PowerPoint</vt:lpstr>
      <vt:lpstr>Presentación de PowerPoint</vt:lpstr>
      <vt:lpstr>Presentación de PowerPoint</vt:lpstr>
      <vt:lpstr>CAPÍTULO II </vt:lpstr>
      <vt:lpstr>CAPÍTULO iI </vt:lpstr>
      <vt:lpstr>CAPÍTULO iI </vt:lpstr>
      <vt:lpstr>CAPÍTULO iI </vt:lpstr>
      <vt:lpstr>CAPÍTULO iI </vt:lpstr>
      <vt:lpstr>CAPÍTULO iI </vt:lpstr>
      <vt:lpstr>CAPÍTULO iI </vt:lpstr>
      <vt:lpstr>CAPÍTULO iI </vt:lpstr>
      <vt:lpstr>CAPÍTULO iI </vt:lpstr>
      <vt:lpstr>Presentación de PowerPoint</vt:lpstr>
      <vt:lpstr>CAPÍTULO iI </vt:lpstr>
      <vt:lpstr>CAPÍTULO iI </vt:lpstr>
      <vt:lpstr>CAPÍTULO iI </vt:lpstr>
      <vt:lpstr>Presentación de PowerPoint</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Iii </vt:lpstr>
      <vt:lpstr>CAPÍTULO IV </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DE DISEÑO BÁSICO DE VÍAS</dc:title>
  <dc:creator>DIEGO</dc:creator>
  <cp:lastModifiedBy>Maquina 1</cp:lastModifiedBy>
  <cp:revision>129</cp:revision>
  <dcterms:created xsi:type="dcterms:W3CDTF">2010-08-21T14:03:42Z</dcterms:created>
  <dcterms:modified xsi:type="dcterms:W3CDTF">2014-05-28T17:01:08Z</dcterms:modified>
</cp:coreProperties>
</file>