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handoutMasterIdLst>
    <p:handoutMasterId r:id="rId45"/>
  </p:handoutMasterIdLst>
  <p:sldIdLst>
    <p:sldId id="258" r:id="rId2"/>
    <p:sldId id="399" r:id="rId3"/>
    <p:sldId id="347" r:id="rId4"/>
    <p:sldId id="348" r:id="rId5"/>
    <p:sldId id="381" r:id="rId6"/>
    <p:sldId id="420" r:id="rId7"/>
    <p:sldId id="428" r:id="rId8"/>
    <p:sldId id="421" r:id="rId9"/>
    <p:sldId id="422" r:id="rId10"/>
    <p:sldId id="423" r:id="rId11"/>
    <p:sldId id="430" r:id="rId12"/>
    <p:sldId id="419" r:id="rId13"/>
    <p:sldId id="425" r:id="rId14"/>
    <p:sldId id="405" r:id="rId15"/>
    <p:sldId id="406" r:id="rId16"/>
    <p:sldId id="407" r:id="rId17"/>
    <p:sldId id="383" r:id="rId18"/>
    <p:sldId id="384" r:id="rId19"/>
    <p:sldId id="385" r:id="rId20"/>
    <p:sldId id="386" r:id="rId21"/>
    <p:sldId id="388" r:id="rId22"/>
    <p:sldId id="389" r:id="rId23"/>
    <p:sldId id="387" r:id="rId24"/>
    <p:sldId id="410" r:id="rId25"/>
    <p:sldId id="411" r:id="rId26"/>
    <p:sldId id="413" r:id="rId27"/>
    <p:sldId id="414" r:id="rId28"/>
    <p:sldId id="412" r:id="rId29"/>
    <p:sldId id="393" r:id="rId30"/>
    <p:sldId id="415" r:id="rId31"/>
    <p:sldId id="416" r:id="rId32"/>
    <p:sldId id="417" r:id="rId33"/>
    <p:sldId id="431" r:id="rId34"/>
    <p:sldId id="432" r:id="rId35"/>
    <p:sldId id="394" r:id="rId36"/>
    <p:sldId id="395" r:id="rId37"/>
    <p:sldId id="418" r:id="rId38"/>
    <p:sldId id="391" r:id="rId39"/>
    <p:sldId id="368" r:id="rId40"/>
    <p:sldId id="375" r:id="rId41"/>
    <p:sldId id="400" r:id="rId42"/>
    <p:sldId id="408" r:id="rId43"/>
    <p:sldId id="409" r:id="rId44"/>
  </p:sldIdLst>
  <p:sldSz cx="9144000" cy="6858000" type="screen4x3"/>
  <p:notesSz cx="7077075" cy="90773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3300"/>
    <a:srgbClr val="33CCFF"/>
    <a:srgbClr val="FF9966"/>
    <a:srgbClr val="FFFF66"/>
    <a:srgbClr val="FF6600"/>
    <a:srgbClr val="66FF99"/>
    <a:srgbClr val="006600"/>
    <a:srgbClr val="CC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660"/>
  </p:normalViewPr>
  <p:slideViewPr>
    <p:cSldViewPr>
      <p:cViewPr>
        <p:scale>
          <a:sx n="100" d="100"/>
          <a:sy n="100" d="100"/>
        </p:scale>
        <p:origin x="-230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4D9C5-A6A0-4A94-9350-C04304B410D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AABBFC8-1EEE-4A80-92BE-A57D4AE3A21E}">
      <dgm:prSet phldrT="[Texto]"/>
      <dgm:spPr/>
      <dgm:t>
        <a:bodyPr/>
        <a:lstStyle/>
        <a:p>
          <a:r>
            <a:rPr lang="es-ES_tradnl" dirty="0" smtClean="0"/>
            <a:t>Teoría del “</a:t>
          </a:r>
          <a:r>
            <a:rPr lang="es-ES_tradnl" dirty="0" err="1" smtClean="0"/>
            <a:t>Peacking</a:t>
          </a:r>
          <a:r>
            <a:rPr lang="es-ES_tradnl" dirty="0" smtClean="0"/>
            <a:t> </a:t>
          </a:r>
          <a:r>
            <a:rPr lang="es-ES_tradnl" dirty="0" err="1" smtClean="0"/>
            <a:t>Order</a:t>
          </a:r>
          <a:r>
            <a:rPr lang="es-ES_tradnl" dirty="0" smtClean="0"/>
            <a:t>”</a:t>
          </a:r>
          <a:endParaRPr lang="es-EC" dirty="0"/>
        </a:p>
      </dgm:t>
    </dgm:pt>
    <dgm:pt modelId="{4D66A281-3DCB-4FE2-A03C-CFEC38CC854A}" type="parTrans" cxnId="{C8D85D86-E4C0-480C-AA1D-396CE67D3734}">
      <dgm:prSet/>
      <dgm:spPr/>
      <dgm:t>
        <a:bodyPr/>
        <a:lstStyle/>
        <a:p>
          <a:endParaRPr lang="es-EC"/>
        </a:p>
      </dgm:t>
    </dgm:pt>
    <dgm:pt modelId="{BB708A2F-631E-4EFF-B43E-A6DE4D850380}" type="sibTrans" cxnId="{C8D85D86-E4C0-480C-AA1D-396CE67D3734}">
      <dgm:prSet/>
      <dgm:spPr/>
      <dgm:t>
        <a:bodyPr/>
        <a:lstStyle/>
        <a:p>
          <a:endParaRPr lang="es-EC"/>
        </a:p>
      </dgm:t>
    </dgm:pt>
    <dgm:pt modelId="{6CDF8645-4049-472F-BF48-0797D2449CB5}">
      <dgm:prSet phldrT="[Texto]"/>
      <dgm:spPr/>
      <dgm:t>
        <a:bodyPr/>
        <a:lstStyle/>
        <a:p>
          <a:r>
            <a:rPr lang="es-ES_tradnl" dirty="0" smtClean="0"/>
            <a:t>Teoría del “</a:t>
          </a:r>
          <a:r>
            <a:rPr lang="es-ES_tradnl" dirty="0" err="1" smtClean="0"/>
            <a:t>Trade</a:t>
          </a:r>
          <a:r>
            <a:rPr lang="es-ES_tradnl" dirty="0" smtClean="0"/>
            <a:t>-off”</a:t>
          </a:r>
          <a:endParaRPr lang="es-EC" dirty="0"/>
        </a:p>
      </dgm:t>
    </dgm:pt>
    <dgm:pt modelId="{79895E77-7FDB-4349-8E00-1409867C88E3}" type="parTrans" cxnId="{6463921B-C626-4A7E-B3D5-38413C732012}">
      <dgm:prSet/>
      <dgm:spPr/>
      <dgm:t>
        <a:bodyPr/>
        <a:lstStyle/>
        <a:p>
          <a:endParaRPr lang="es-EC"/>
        </a:p>
      </dgm:t>
    </dgm:pt>
    <dgm:pt modelId="{74448050-2509-41CB-A980-1010621604BF}" type="sibTrans" cxnId="{6463921B-C626-4A7E-B3D5-38413C732012}">
      <dgm:prSet/>
      <dgm:spPr/>
      <dgm:t>
        <a:bodyPr/>
        <a:lstStyle/>
        <a:p>
          <a:endParaRPr lang="es-EC"/>
        </a:p>
      </dgm:t>
    </dgm:pt>
    <dgm:pt modelId="{F1950977-2DE9-4836-B754-530616B75F7B}">
      <dgm:prSet phldrT="[Texto]"/>
      <dgm:spPr/>
      <dgm:t>
        <a:bodyPr/>
        <a:lstStyle/>
        <a:p>
          <a:r>
            <a:rPr lang="es-EC" dirty="0" smtClean="0"/>
            <a:t>Teoría de </a:t>
          </a:r>
          <a:r>
            <a:rPr lang="es-EC" dirty="0" err="1" smtClean="0"/>
            <a:t>Modigliani</a:t>
          </a:r>
          <a:r>
            <a:rPr lang="es-EC" dirty="0" smtClean="0"/>
            <a:t> y Miller sobre la Estructura de Capital</a:t>
          </a:r>
          <a:endParaRPr lang="es-EC" dirty="0"/>
        </a:p>
      </dgm:t>
    </dgm:pt>
    <dgm:pt modelId="{B0F40357-7E81-411A-9EE2-6E1BD9353F9A}" type="parTrans" cxnId="{B413D738-AAF1-49A7-9BA7-5F721FD62D7D}">
      <dgm:prSet/>
      <dgm:spPr/>
      <dgm:t>
        <a:bodyPr/>
        <a:lstStyle/>
        <a:p>
          <a:endParaRPr lang="es-EC"/>
        </a:p>
      </dgm:t>
    </dgm:pt>
    <dgm:pt modelId="{32916021-B258-4B85-ADC8-D0770D00FB95}" type="sibTrans" cxnId="{B413D738-AAF1-49A7-9BA7-5F721FD62D7D}">
      <dgm:prSet/>
      <dgm:spPr/>
      <dgm:t>
        <a:bodyPr/>
        <a:lstStyle/>
        <a:p>
          <a:endParaRPr lang="es-EC"/>
        </a:p>
      </dgm:t>
    </dgm:pt>
    <dgm:pt modelId="{4E34742F-009D-41E2-9498-F86C93D5514A}" type="pres">
      <dgm:prSet presAssocID="{7D14D9C5-A6A0-4A94-9350-C04304B410D6}" presName="Name0" presStyleCnt="0">
        <dgm:presLayoutVars>
          <dgm:chMax val="7"/>
          <dgm:chPref val="7"/>
          <dgm:dir/>
        </dgm:presLayoutVars>
      </dgm:prSet>
      <dgm:spPr/>
      <dgm:t>
        <a:bodyPr/>
        <a:lstStyle/>
        <a:p>
          <a:endParaRPr lang="es-EC"/>
        </a:p>
      </dgm:t>
    </dgm:pt>
    <dgm:pt modelId="{61F9A696-C6C2-47B2-B942-C133B8FE73A5}" type="pres">
      <dgm:prSet presAssocID="{7D14D9C5-A6A0-4A94-9350-C04304B410D6}" presName="Name1" presStyleCnt="0"/>
      <dgm:spPr/>
    </dgm:pt>
    <dgm:pt modelId="{8100CC23-9173-4B96-97C4-B5A3AC28A0F0}" type="pres">
      <dgm:prSet presAssocID="{7D14D9C5-A6A0-4A94-9350-C04304B410D6}" presName="cycle" presStyleCnt="0"/>
      <dgm:spPr/>
    </dgm:pt>
    <dgm:pt modelId="{91EBDD1C-51D7-4144-BEC5-1E926D9BA794}" type="pres">
      <dgm:prSet presAssocID="{7D14D9C5-A6A0-4A94-9350-C04304B410D6}" presName="srcNode" presStyleLbl="node1" presStyleIdx="0" presStyleCnt="3"/>
      <dgm:spPr/>
    </dgm:pt>
    <dgm:pt modelId="{8AC05A75-B6A9-45C5-908D-9278CB4FED1C}" type="pres">
      <dgm:prSet presAssocID="{7D14D9C5-A6A0-4A94-9350-C04304B410D6}" presName="conn" presStyleLbl="parChTrans1D2" presStyleIdx="0" presStyleCnt="1"/>
      <dgm:spPr/>
      <dgm:t>
        <a:bodyPr/>
        <a:lstStyle/>
        <a:p>
          <a:endParaRPr lang="es-EC"/>
        </a:p>
      </dgm:t>
    </dgm:pt>
    <dgm:pt modelId="{3B1D0CA5-2B38-40E9-8817-CAE0D6D8514A}" type="pres">
      <dgm:prSet presAssocID="{7D14D9C5-A6A0-4A94-9350-C04304B410D6}" presName="extraNode" presStyleLbl="node1" presStyleIdx="0" presStyleCnt="3"/>
      <dgm:spPr/>
    </dgm:pt>
    <dgm:pt modelId="{AB28FD9B-F0D3-41C5-A3A1-2CD193DA7994}" type="pres">
      <dgm:prSet presAssocID="{7D14D9C5-A6A0-4A94-9350-C04304B410D6}" presName="dstNode" presStyleLbl="node1" presStyleIdx="0" presStyleCnt="3"/>
      <dgm:spPr/>
    </dgm:pt>
    <dgm:pt modelId="{73B96B8A-A85E-40FB-87B9-FB1D4C6BCDC1}" type="pres">
      <dgm:prSet presAssocID="{F1950977-2DE9-4836-B754-530616B75F7B}" presName="text_1" presStyleLbl="node1" presStyleIdx="0" presStyleCnt="3">
        <dgm:presLayoutVars>
          <dgm:bulletEnabled val="1"/>
        </dgm:presLayoutVars>
      </dgm:prSet>
      <dgm:spPr/>
      <dgm:t>
        <a:bodyPr/>
        <a:lstStyle/>
        <a:p>
          <a:endParaRPr lang="es-EC"/>
        </a:p>
      </dgm:t>
    </dgm:pt>
    <dgm:pt modelId="{FFF19CFA-4BBC-4237-833E-9D688B746D83}" type="pres">
      <dgm:prSet presAssocID="{F1950977-2DE9-4836-B754-530616B75F7B}" presName="accent_1" presStyleCnt="0"/>
      <dgm:spPr/>
    </dgm:pt>
    <dgm:pt modelId="{506E5A59-7E7F-4664-8094-AF2F159FD2AE}" type="pres">
      <dgm:prSet presAssocID="{F1950977-2DE9-4836-B754-530616B75F7B}" presName="accentRepeatNode" presStyleLbl="solidFgAcc1" presStyleIdx="0" presStyleCnt="3"/>
      <dgm:spPr/>
    </dgm:pt>
    <dgm:pt modelId="{8CFFDCCB-BD12-4BF9-A447-0F63EF9DDC30}" type="pres">
      <dgm:prSet presAssocID="{1AABBFC8-1EEE-4A80-92BE-A57D4AE3A21E}" presName="text_2" presStyleLbl="node1" presStyleIdx="1" presStyleCnt="3">
        <dgm:presLayoutVars>
          <dgm:bulletEnabled val="1"/>
        </dgm:presLayoutVars>
      </dgm:prSet>
      <dgm:spPr/>
      <dgm:t>
        <a:bodyPr/>
        <a:lstStyle/>
        <a:p>
          <a:endParaRPr lang="es-EC"/>
        </a:p>
      </dgm:t>
    </dgm:pt>
    <dgm:pt modelId="{EAC823BC-66BA-4C12-AF54-24C0330997F3}" type="pres">
      <dgm:prSet presAssocID="{1AABBFC8-1EEE-4A80-92BE-A57D4AE3A21E}" presName="accent_2" presStyleCnt="0"/>
      <dgm:spPr/>
    </dgm:pt>
    <dgm:pt modelId="{9412F1F9-90F8-4CEE-A45A-399E25A4FE92}" type="pres">
      <dgm:prSet presAssocID="{1AABBFC8-1EEE-4A80-92BE-A57D4AE3A21E}" presName="accentRepeatNode" presStyleLbl="solidFgAcc1" presStyleIdx="1" presStyleCnt="3"/>
      <dgm:spPr/>
    </dgm:pt>
    <dgm:pt modelId="{6A8BA2CC-1926-452E-9632-CD23983301B3}" type="pres">
      <dgm:prSet presAssocID="{6CDF8645-4049-472F-BF48-0797D2449CB5}" presName="text_3" presStyleLbl="node1" presStyleIdx="2" presStyleCnt="3">
        <dgm:presLayoutVars>
          <dgm:bulletEnabled val="1"/>
        </dgm:presLayoutVars>
      </dgm:prSet>
      <dgm:spPr/>
      <dgm:t>
        <a:bodyPr/>
        <a:lstStyle/>
        <a:p>
          <a:endParaRPr lang="es-EC"/>
        </a:p>
      </dgm:t>
    </dgm:pt>
    <dgm:pt modelId="{EF36894E-2FBE-4559-AFCD-CFEF4C618A05}" type="pres">
      <dgm:prSet presAssocID="{6CDF8645-4049-472F-BF48-0797D2449CB5}" presName="accent_3" presStyleCnt="0"/>
      <dgm:spPr/>
    </dgm:pt>
    <dgm:pt modelId="{EC537A08-CF1A-49D3-8ACE-EC4F58030A9D}" type="pres">
      <dgm:prSet presAssocID="{6CDF8645-4049-472F-BF48-0797D2449CB5}" presName="accentRepeatNode" presStyleLbl="solidFgAcc1" presStyleIdx="2" presStyleCnt="3"/>
      <dgm:spPr/>
    </dgm:pt>
  </dgm:ptLst>
  <dgm:cxnLst>
    <dgm:cxn modelId="{DC7F0410-DC7B-4604-B36D-6562A33A12B8}" type="presOf" srcId="{7D14D9C5-A6A0-4A94-9350-C04304B410D6}" destId="{4E34742F-009D-41E2-9498-F86C93D5514A}" srcOrd="0" destOrd="0" presId="urn:microsoft.com/office/officeart/2008/layout/VerticalCurvedList"/>
    <dgm:cxn modelId="{41A9120D-2811-4491-9AC0-09812602C4E9}" type="presOf" srcId="{F1950977-2DE9-4836-B754-530616B75F7B}" destId="{73B96B8A-A85E-40FB-87B9-FB1D4C6BCDC1}" srcOrd="0" destOrd="0" presId="urn:microsoft.com/office/officeart/2008/layout/VerticalCurvedList"/>
    <dgm:cxn modelId="{6463921B-C626-4A7E-B3D5-38413C732012}" srcId="{7D14D9C5-A6A0-4A94-9350-C04304B410D6}" destId="{6CDF8645-4049-472F-BF48-0797D2449CB5}" srcOrd="2" destOrd="0" parTransId="{79895E77-7FDB-4349-8E00-1409867C88E3}" sibTransId="{74448050-2509-41CB-A980-1010621604BF}"/>
    <dgm:cxn modelId="{B413D738-AAF1-49A7-9BA7-5F721FD62D7D}" srcId="{7D14D9C5-A6A0-4A94-9350-C04304B410D6}" destId="{F1950977-2DE9-4836-B754-530616B75F7B}" srcOrd="0" destOrd="0" parTransId="{B0F40357-7E81-411A-9EE2-6E1BD9353F9A}" sibTransId="{32916021-B258-4B85-ADC8-D0770D00FB95}"/>
    <dgm:cxn modelId="{26925F17-E9E3-4D5C-811C-ED6DBBAF0329}" type="presOf" srcId="{6CDF8645-4049-472F-BF48-0797D2449CB5}" destId="{6A8BA2CC-1926-452E-9632-CD23983301B3}" srcOrd="0" destOrd="0" presId="urn:microsoft.com/office/officeart/2008/layout/VerticalCurvedList"/>
    <dgm:cxn modelId="{C8D85D86-E4C0-480C-AA1D-396CE67D3734}" srcId="{7D14D9C5-A6A0-4A94-9350-C04304B410D6}" destId="{1AABBFC8-1EEE-4A80-92BE-A57D4AE3A21E}" srcOrd="1" destOrd="0" parTransId="{4D66A281-3DCB-4FE2-A03C-CFEC38CC854A}" sibTransId="{BB708A2F-631E-4EFF-B43E-A6DE4D850380}"/>
    <dgm:cxn modelId="{68A581D2-3C91-40E1-B7B9-032B3EF690AC}" type="presOf" srcId="{1AABBFC8-1EEE-4A80-92BE-A57D4AE3A21E}" destId="{8CFFDCCB-BD12-4BF9-A447-0F63EF9DDC30}" srcOrd="0" destOrd="0" presId="urn:microsoft.com/office/officeart/2008/layout/VerticalCurvedList"/>
    <dgm:cxn modelId="{77DD74D5-21D6-471A-91E3-D261DDD40AED}" type="presOf" srcId="{32916021-B258-4B85-ADC8-D0770D00FB95}" destId="{8AC05A75-B6A9-45C5-908D-9278CB4FED1C}" srcOrd="0" destOrd="0" presId="urn:microsoft.com/office/officeart/2008/layout/VerticalCurvedList"/>
    <dgm:cxn modelId="{B3B60C10-5381-4E11-B8A3-8E3087AA188C}" type="presParOf" srcId="{4E34742F-009D-41E2-9498-F86C93D5514A}" destId="{61F9A696-C6C2-47B2-B942-C133B8FE73A5}" srcOrd="0" destOrd="0" presId="urn:microsoft.com/office/officeart/2008/layout/VerticalCurvedList"/>
    <dgm:cxn modelId="{89042E31-03A1-4784-ADD3-CE7931CCCCB3}" type="presParOf" srcId="{61F9A696-C6C2-47B2-B942-C133B8FE73A5}" destId="{8100CC23-9173-4B96-97C4-B5A3AC28A0F0}" srcOrd="0" destOrd="0" presId="urn:microsoft.com/office/officeart/2008/layout/VerticalCurvedList"/>
    <dgm:cxn modelId="{0C6C6A02-87DE-4EDD-BDC2-A86AD82F9022}" type="presParOf" srcId="{8100CC23-9173-4B96-97C4-B5A3AC28A0F0}" destId="{91EBDD1C-51D7-4144-BEC5-1E926D9BA794}" srcOrd="0" destOrd="0" presId="urn:microsoft.com/office/officeart/2008/layout/VerticalCurvedList"/>
    <dgm:cxn modelId="{60CBE362-0D2F-4BF6-9B39-ECB37E439759}" type="presParOf" srcId="{8100CC23-9173-4B96-97C4-B5A3AC28A0F0}" destId="{8AC05A75-B6A9-45C5-908D-9278CB4FED1C}" srcOrd="1" destOrd="0" presId="urn:microsoft.com/office/officeart/2008/layout/VerticalCurvedList"/>
    <dgm:cxn modelId="{E9267936-6970-4DA6-8888-06F7C7384C08}" type="presParOf" srcId="{8100CC23-9173-4B96-97C4-B5A3AC28A0F0}" destId="{3B1D0CA5-2B38-40E9-8817-CAE0D6D8514A}" srcOrd="2" destOrd="0" presId="urn:microsoft.com/office/officeart/2008/layout/VerticalCurvedList"/>
    <dgm:cxn modelId="{DDC6E6CF-1B79-4203-BD85-C3F62ECAD073}" type="presParOf" srcId="{8100CC23-9173-4B96-97C4-B5A3AC28A0F0}" destId="{AB28FD9B-F0D3-41C5-A3A1-2CD193DA7994}" srcOrd="3" destOrd="0" presId="urn:microsoft.com/office/officeart/2008/layout/VerticalCurvedList"/>
    <dgm:cxn modelId="{FCD5A759-8670-4B35-85D2-6A6AACCA4090}" type="presParOf" srcId="{61F9A696-C6C2-47B2-B942-C133B8FE73A5}" destId="{73B96B8A-A85E-40FB-87B9-FB1D4C6BCDC1}" srcOrd="1" destOrd="0" presId="urn:microsoft.com/office/officeart/2008/layout/VerticalCurvedList"/>
    <dgm:cxn modelId="{92E0A681-C1D3-42DF-BE2C-4479B63706F9}" type="presParOf" srcId="{61F9A696-C6C2-47B2-B942-C133B8FE73A5}" destId="{FFF19CFA-4BBC-4237-833E-9D688B746D83}" srcOrd="2" destOrd="0" presId="urn:microsoft.com/office/officeart/2008/layout/VerticalCurvedList"/>
    <dgm:cxn modelId="{2999A2C8-FB78-4DD0-A311-F3EABD458944}" type="presParOf" srcId="{FFF19CFA-4BBC-4237-833E-9D688B746D83}" destId="{506E5A59-7E7F-4664-8094-AF2F159FD2AE}" srcOrd="0" destOrd="0" presId="urn:microsoft.com/office/officeart/2008/layout/VerticalCurvedList"/>
    <dgm:cxn modelId="{D369D1FC-B9F6-41BE-B3F6-2761F303395E}" type="presParOf" srcId="{61F9A696-C6C2-47B2-B942-C133B8FE73A5}" destId="{8CFFDCCB-BD12-4BF9-A447-0F63EF9DDC30}" srcOrd="3" destOrd="0" presId="urn:microsoft.com/office/officeart/2008/layout/VerticalCurvedList"/>
    <dgm:cxn modelId="{CAF221C4-C07C-447D-B921-FF8D0F695DBA}" type="presParOf" srcId="{61F9A696-C6C2-47B2-B942-C133B8FE73A5}" destId="{EAC823BC-66BA-4C12-AF54-24C0330997F3}" srcOrd="4" destOrd="0" presId="urn:microsoft.com/office/officeart/2008/layout/VerticalCurvedList"/>
    <dgm:cxn modelId="{D54EA3A4-B6C0-4F07-A7D5-3813FC91B7BF}" type="presParOf" srcId="{EAC823BC-66BA-4C12-AF54-24C0330997F3}" destId="{9412F1F9-90F8-4CEE-A45A-399E25A4FE92}" srcOrd="0" destOrd="0" presId="urn:microsoft.com/office/officeart/2008/layout/VerticalCurvedList"/>
    <dgm:cxn modelId="{2211152C-FA60-42C5-BF8B-3E4BDF9EBE09}" type="presParOf" srcId="{61F9A696-C6C2-47B2-B942-C133B8FE73A5}" destId="{6A8BA2CC-1926-452E-9632-CD23983301B3}" srcOrd="5" destOrd="0" presId="urn:microsoft.com/office/officeart/2008/layout/VerticalCurvedList"/>
    <dgm:cxn modelId="{F1A96CCF-C216-4504-852E-0C3CC2B62AAB}" type="presParOf" srcId="{61F9A696-C6C2-47B2-B942-C133B8FE73A5}" destId="{EF36894E-2FBE-4559-AFCD-CFEF4C618A05}" srcOrd="6" destOrd="0" presId="urn:microsoft.com/office/officeart/2008/layout/VerticalCurvedList"/>
    <dgm:cxn modelId="{A5C78EA3-7992-42A6-995F-43A2E5C18E2F}" type="presParOf" srcId="{EF36894E-2FBE-4559-AFCD-CFEF4C618A05}" destId="{EC537A08-CF1A-49D3-8ACE-EC4F58030A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5A75-B6A9-45C5-908D-9278CB4FED1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96B8A-A85E-40FB-87B9-FB1D4C6BCDC1}">
      <dsp:nvSpPr>
        <dsp:cNvPr id="0" name=""/>
        <dsp:cNvSpPr/>
      </dsp:nvSpPr>
      <dsp:spPr>
        <a:xfrm>
          <a:off x="564979" y="4064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Teoría de </a:t>
          </a:r>
          <a:r>
            <a:rPr lang="es-EC" sz="2500" kern="1200" dirty="0" err="1" smtClean="0"/>
            <a:t>Modigliani</a:t>
          </a:r>
          <a:r>
            <a:rPr lang="es-EC" sz="2500" kern="1200" dirty="0" smtClean="0"/>
            <a:t> y Miller sobre la Estructura de Capital</a:t>
          </a:r>
          <a:endParaRPr lang="es-EC" sz="2500" kern="1200" dirty="0"/>
        </a:p>
      </dsp:txBody>
      <dsp:txXfrm>
        <a:off x="564979" y="406400"/>
        <a:ext cx="5475833" cy="812800"/>
      </dsp:txXfrm>
    </dsp:sp>
    <dsp:sp modelId="{506E5A59-7E7F-4664-8094-AF2F159FD2AE}">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FDCCB-BD12-4BF9-A447-0F63EF9DDC30}">
      <dsp:nvSpPr>
        <dsp:cNvPr id="0" name=""/>
        <dsp:cNvSpPr/>
      </dsp:nvSpPr>
      <dsp:spPr>
        <a:xfrm>
          <a:off x="860432" y="1625599"/>
          <a:ext cx="51803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es-ES_tradnl" sz="2500" kern="1200" dirty="0" smtClean="0"/>
            <a:t>Teoría del “</a:t>
          </a:r>
          <a:r>
            <a:rPr lang="es-ES_tradnl" sz="2500" kern="1200" dirty="0" err="1" smtClean="0"/>
            <a:t>Peacking</a:t>
          </a:r>
          <a:r>
            <a:rPr lang="es-ES_tradnl" sz="2500" kern="1200" dirty="0" smtClean="0"/>
            <a:t> </a:t>
          </a:r>
          <a:r>
            <a:rPr lang="es-ES_tradnl" sz="2500" kern="1200" dirty="0" err="1" smtClean="0"/>
            <a:t>Order</a:t>
          </a:r>
          <a:r>
            <a:rPr lang="es-ES_tradnl" sz="2500" kern="1200" dirty="0" smtClean="0"/>
            <a:t>”</a:t>
          </a:r>
          <a:endParaRPr lang="es-EC" sz="2500" kern="1200" dirty="0"/>
        </a:p>
      </dsp:txBody>
      <dsp:txXfrm>
        <a:off x="860432" y="1625599"/>
        <a:ext cx="5180380" cy="812800"/>
      </dsp:txXfrm>
    </dsp:sp>
    <dsp:sp modelId="{9412F1F9-90F8-4CEE-A45A-399E25A4FE92}">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BA2CC-1926-452E-9632-CD23983301B3}">
      <dsp:nvSpPr>
        <dsp:cNvPr id="0" name=""/>
        <dsp:cNvSpPr/>
      </dsp:nvSpPr>
      <dsp:spPr>
        <a:xfrm>
          <a:off x="564979" y="28448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es-ES_tradnl" sz="2500" kern="1200" dirty="0" smtClean="0"/>
            <a:t>Teoría del “</a:t>
          </a:r>
          <a:r>
            <a:rPr lang="es-ES_tradnl" sz="2500" kern="1200" dirty="0" err="1" smtClean="0"/>
            <a:t>Trade</a:t>
          </a:r>
          <a:r>
            <a:rPr lang="es-ES_tradnl" sz="2500" kern="1200" dirty="0" smtClean="0"/>
            <a:t>-off”</a:t>
          </a:r>
          <a:endParaRPr lang="es-EC" sz="2500" kern="1200" dirty="0"/>
        </a:p>
      </dsp:txBody>
      <dsp:txXfrm>
        <a:off x="564979" y="2844800"/>
        <a:ext cx="5475833" cy="812800"/>
      </dsp:txXfrm>
    </dsp:sp>
    <dsp:sp modelId="{EC537A08-CF1A-49D3-8ACE-EC4F58030A9D}">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4008705" y="0"/>
            <a:ext cx="3066733" cy="453866"/>
          </a:xfrm>
          <a:prstGeom prst="rect">
            <a:avLst/>
          </a:prstGeom>
        </p:spPr>
        <p:txBody>
          <a:bodyPr vert="horz" lIns="91440" tIns="45720" rIns="91440" bIns="45720" rtlCol="0"/>
          <a:lstStyle>
            <a:lvl1pPr algn="r">
              <a:defRPr sz="1200"/>
            </a:lvl1pPr>
          </a:lstStyle>
          <a:p>
            <a:fld id="{12BECFC2-29E1-43AB-AC2D-DE5BD5F04D66}" type="datetimeFigureOut">
              <a:rPr lang="es-MX" smtClean="0"/>
              <a:pPr/>
              <a:t>23/07/2014</a:t>
            </a:fld>
            <a:endParaRPr lang="es-MX"/>
          </a:p>
        </p:txBody>
      </p:sp>
      <p:sp>
        <p:nvSpPr>
          <p:cNvPr id="4" name="3 Marcador de pie de página"/>
          <p:cNvSpPr>
            <a:spLocks noGrp="1"/>
          </p:cNvSpPr>
          <p:nvPr>
            <p:ph type="ftr" sz="quarter" idx="2"/>
          </p:nvPr>
        </p:nvSpPr>
        <p:spPr>
          <a:xfrm>
            <a:off x="0" y="8621883"/>
            <a:ext cx="3066733" cy="453866"/>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4008705" y="8621883"/>
            <a:ext cx="3066733" cy="453866"/>
          </a:xfrm>
          <a:prstGeom prst="rect">
            <a:avLst/>
          </a:prstGeom>
        </p:spPr>
        <p:txBody>
          <a:bodyPr vert="horz" lIns="91440" tIns="45720" rIns="91440" bIns="45720" rtlCol="0" anchor="b"/>
          <a:lstStyle>
            <a:lvl1pPr algn="r">
              <a:defRPr sz="1200"/>
            </a:lvl1pPr>
          </a:lstStyle>
          <a:p>
            <a:fld id="{52D09014-B924-4AD0-80A9-EDA88ED2713B}" type="slidenum">
              <a:rPr lang="es-MX" smtClean="0"/>
              <a:pPr/>
              <a:t>‹Nº›</a:t>
            </a:fld>
            <a:endParaRPr lang="es-MX"/>
          </a:p>
        </p:txBody>
      </p:sp>
    </p:spTree>
    <p:extLst>
      <p:ext uri="{BB962C8B-B14F-4D97-AF65-F5344CB8AC3E}">
        <p14:creationId xmlns:p14="http://schemas.microsoft.com/office/powerpoint/2010/main" val="11825298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8165" name="CorelDRAW" r:id="rId3" imgW="9151920" imgH="5621400" progId="">
                  <p:embed/>
                </p:oleObj>
              </mc:Choice>
              <mc:Fallback>
                <p:oleObj name="CorelDRAW" r:id="rId3" imgW="9151920" imgH="562140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MX"/>
          </a:p>
        </p:txBody>
      </p:sp>
      <p:pic>
        <p:nvPicPr>
          <p:cNvPr id="48138"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7725" y="116632"/>
            <a:ext cx="2876475" cy="84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MX" dirty="0"/>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newsfla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540544" y="776288"/>
            <a:ext cx="8062912" cy="1470025"/>
          </a:xfrm>
          <a:prstGeom prst="rect">
            <a:avLst/>
          </a:prstGeo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a:prstGeom prst="rect">
            <a:avLst/>
          </a:prstGeo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a:prstGeom prst="rect">
            <a:avLst/>
          </a:prstGeom>
        </p:spPr>
        <p:txBody>
          <a:bodyPr tIns="0" bIns="0" anchor="t"/>
          <a:lstStyle>
            <a:lvl1pPr algn="r">
              <a:defRPr sz="1000"/>
            </a:lvl1pPr>
          </a:lstStyle>
          <a:p>
            <a:pPr>
              <a:defRPr/>
            </a:pPr>
            <a:fld id="{9A70C04F-6F3A-4C65-ADF6-73580A4810DD}" type="datetimeFigureOut">
              <a:rPr lang="es-EC"/>
              <a:pPr>
                <a:defRPr/>
              </a:pPr>
              <a:t>23/07/2014</a:t>
            </a:fld>
            <a:endParaRPr lang="es-EC" dirty="0"/>
          </a:p>
        </p:txBody>
      </p:sp>
      <p:sp>
        <p:nvSpPr>
          <p:cNvPr id="6" name="16 Marcador de pie de página"/>
          <p:cNvSpPr>
            <a:spLocks noGrp="1"/>
          </p:cNvSpPr>
          <p:nvPr>
            <p:ph type="ftr" sz="quarter" idx="11"/>
          </p:nvPr>
        </p:nvSpPr>
        <p:spPr>
          <a:xfrm>
            <a:off x="1371600" y="5649913"/>
            <a:ext cx="5791200" cy="365125"/>
          </a:xfrm>
          <a:prstGeom prst="rect">
            <a:avLst/>
          </a:prstGeom>
        </p:spPr>
        <p:txBody>
          <a:bodyPr tIns="0" bIns="0"/>
          <a:lstStyle>
            <a:lvl1pPr algn="r">
              <a:defRPr sz="1100"/>
            </a:lvl1pPr>
          </a:lstStyle>
          <a:p>
            <a:pPr>
              <a:defRPr/>
            </a:pPr>
            <a:endParaRPr lang="es-EC"/>
          </a:p>
        </p:txBody>
      </p:sp>
      <p:sp>
        <p:nvSpPr>
          <p:cNvPr id="7" name="28 Marcador de número de diapositiva"/>
          <p:cNvSpPr>
            <a:spLocks noGrp="1"/>
          </p:cNvSpPr>
          <p:nvPr>
            <p:ph type="sldNum" sz="quarter" idx="12"/>
          </p:nvPr>
        </p:nvSpPr>
        <p:spPr>
          <a:xfrm>
            <a:off x="8391525" y="5753100"/>
            <a:ext cx="503238" cy="365125"/>
          </a:xfrm>
          <a:prstGeom prst="rect">
            <a:avLst/>
          </a:prstGeom>
        </p:spPr>
        <p:txBody>
          <a:bodyPr anchor="ctr"/>
          <a:lstStyle>
            <a:lvl1pPr algn="ctr">
              <a:defRPr sz="1300">
                <a:solidFill>
                  <a:srgbClr val="FFFFFF"/>
                </a:solidFill>
              </a:defRPr>
            </a:lvl1pPr>
          </a:lstStyle>
          <a:p>
            <a:pPr>
              <a:defRPr/>
            </a:pPr>
            <a:fld id="{7AC05442-D773-4DC5-9FE5-C805944E840C}" type="slidenum">
              <a:rPr lang="es-EC"/>
              <a:pPr>
                <a:defRPr/>
              </a:pPr>
              <a:t>‹Nº›</a:t>
            </a:fld>
            <a:endParaRPr lang="es-EC" dirty="0"/>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lgn="ctr" rtl="0" eaLnBrk="0" fontAlgn="base" hangingPunct="0">
              <a:spcBef>
                <a:spcPct val="0"/>
              </a:spcBef>
              <a:spcAft>
                <a:spcPct val="0"/>
              </a:spcAft>
              <a:defRPr lang="es-MX" sz="3600" b="1" i="1" dirty="0">
                <a:solidFill>
                  <a:srgbClr val="006600"/>
                </a:solidFill>
                <a:effectLst>
                  <a:outerShdw blurRad="38100" dist="38100" dir="2700000" algn="tl">
                    <a:srgbClr val="000000">
                      <a:alpha val="43137"/>
                    </a:srgbClr>
                  </a:outerShdw>
                </a:effectLst>
                <a:latin typeface="Broadway" pitchFamily="82" charset="0"/>
                <a:ea typeface="+mj-ea"/>
                <a:cs typeface="+mj-cs"/>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ctr" rtl="0" eaLnBrk="0" fontAlgn="base" hangingPunct="0">
              <a:spcBef>
                <a:spcPct val="0"/>
              </a:spcBef>
              <a:spcAft>
                <a:spcPct val="0"/>
              </a:spcAft>
              <a:defRPr lang="es-MX" sz="3600" b="1" i="1" dirty="0">
                <a:solidFill>
                  <a:srgbClr val="006600"/>
                </a:solidFill>
                <a:effectLst>
                  <a:outerShdw blurRad="38100" dist="38100" dir="2700000" algn="tl">
                    <a:srgbClr val="000000">
                      <a:alpha val="43137"/>
                    </a:srgbClr>
                  </a:outerShdw>
                </a:effectLst>
                <a:latin typeface="Broadway" pitchFamily="82" charset="0"/>
                <a:ea typeface="+mj-ea"/>
                <a:cs typeface="+mj-cs"/>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lgn="ctr" rtl="0" eaLnBrk="0" fontAlgn="base" hangingPunct="0">
              <a:spcBef>
                <a:spcPct val="0"/>
              </a:spcBef>
              <a:spcAft>
                <a:spcPct val="0"/>
              </a:spcAft>
              <a:defRPr lang="es-MX" sz="3600" b="1" i="1" dirty="0">
                <a:solidFill>
                  <a:srgbClr val="006600"/>
                </a:solidFill>
                <a:effectLst>
                  <a:outerShdw blurRad="38100" dist="38100" dir="2700000" algn="tl">
                    <a:srgbClr val="000000">
                      <a:alpha val="43137"/>
                    </a:srgbClr>
                  </a:outerShdw>
                </a:effectLst>
                <a:latin typeface="Broadway" pitchFamily="82" charset="0"/>
                <a:ea typeface="+mj-ea"/>
                <a:cs typeface="+mj-cs"/>
              </a:defRPr>
            </a:lvl1pPr>
          </a:lstStyle>
          <a:p>
            <a:r>
              <a:rPr lang="es-ES" dirty="0" smtClean="0"/>
              <a:t>Haga clic para modificar el estilo de título del patrón</a:t>
            </a:r>
            <a:endParaRPr lang="es-MX"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lgn="ctr" rtl="0" eaLnBrk="0" fontAlgn="base" hangingPunct="0">
              <a:spcBef>
                <a:spcPct val="0"/>
              </a:spcBef>
              <a:spcAft>
                <a:spcPct val="0"/>
              </a:spcAft>
              <a:defRPr lang="es-MX" sz="3600" b="1" i="1" dirty="0">
                <a:solidFill>
                  <a:srgbClr val="006600"/>
                </a:solidFill>
                <a:effectLst>
                  <a:outerShdw blurRad="38100" dist="38100" dir="2700000" algn="tl">
                    <a:srgbClr val="000000">
                      <a:alpha val="43137"/>
                    </a:srgbClr>
                  </a:outerShdw>
                </a:effectLst>
                <a:latin typeface="Broadway" pitchFamily="82" charset="0"/>
                <a:ea typeface="+mj-ea"/>
                <a:cs typeface="+mj-cs"/>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lgn="ctr" rtl="0" eaLnBrk="0" fontAlgn="base" hangingPunct="0">
              <a:spcBef>
                <a:spcPct val="0"/>
              </a:spcBef>
              <a:spcAft>
                <a:spcPct val="0"/>
              </a:spcAft>
              <a:defRPr lang="es-MX" sz="3600" b="1" i="1" dirty="0">
                <a:solidFill>
                  <a:srgbClr val="006600"/>
                </a:solidFill>
                <a:effectLst>
                  <a:outerShdw blurRad="38100" dist="38100" dir="2700000" algn="tl">
                    <a:srgbClr val="000000">
                      <a:alpha val="43137"/>
                    </a:srgbClr>
                  </a:outerShdw>
                </a:effectLst>
                <a:latin typeface="Broadway" pitchFamily="82" charset="0"/>
                <a:ea typeface="+mj-ea"/>
                <a:cs typeface="+mj-cs"/>
              </a:defRPr>
            </a:lvl1pPr>
          </a:lstStyle>
          <a:p>
            <a:r>
              <a:rPr lang="es-ES" dirty="0" smtClean="0"/>
              <a:t>Haga clic para modificar el estilo de título del patrón</a:t>
            </a:r>
            <a:endParaRPr lang="es-MX" dirty="0"/>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MX"/>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MX"/>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MX"/>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MX"/>
          </a:p>
        </p:txBody>
      </p:sp>
      <p:pic>
        <p:nvPicPr>
          <p:cNvPr id="49155"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15237" y="5953561"/>
            <a:ext cx="2339752" cy="68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ransition>
    <p:newsflash/>
  </p:transition>
  <p:timing>
    <p:tnLst>
      <p:par>
        <p:cTn id="1" dur="indefinite" restart="never" nodeType="tmRoot"/>
      </p:par>
    </p:tnLst>
  </p:timing>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slide" Target="slide2.xml"/><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4.xml"/><Relationship Id="rId7"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14.xml"/><Relationship Id="rId4" Type="http://schemas.openxmlformats.org/officeDocument/2006/relationships/slide" Target="slide6.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xml"/><Relationship Id="rId7" Type="http://schemas.openxmlformats.org/officeDocument/2006/relationships/slide" Target="slide4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4.jpg"/><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43608" y="1052736"/>
            <a:ext cx="2447925" cy="504280"/>
          </a:xfrm>
          <a:prstGeom prst="rect">
            <a:avLst/>
          </a:prstGeom>
        </p:spPr>
        <p:txBody>
          <a:bodyPr>
            <a:noAutofit/>
          </a:bodyPr>
          <a:lstStyle/>
          <a:p>
            <a:pPr marL="484632" fontAlgn="auto">
              <a:spcAft>
                <a:spcPts val="0"/>
              </a:spcAft>
              <a:defRPr/>
            </a:pPr>
            <a:r>
              <a:rPr lang="es-ES_tradnl" sz="2800" b="1" kern="0" dirty="0" smtClean="0">
                <a:solidFill>
                  <a:srgbClr val="006600"/>
                </a:solidFill>
                <a:effectLst>
                  <a:outerShdw blurRad="38100" dist="38100" dir="2700000" algn="tl">
                    <a:srgbClr val="C0C0C0"/>
                  </a:outerShdw>
                </a:effectLst>
                <a:latin typeface="Times New Roman" pitchFamily="18" charset="0"/>
                <a:ea typeface="+mj-ea"/>
                <a:cs typeface="Times New Roman" pitchFamily="18" charset="0"/>
              </a:rPr>
              <a:t>TEMA</a:t>
            </a:r>
            <a:r>
              <a:rPr lang="es-ES_tradnl" sz="2800" b="1" kern="0" dirty="0">
                <a:solidFill>
                  <a:srgbClr val="006600"/>
                </a:solidFill>
                <a:effectLst>
                  <a:outerShdw blurRad="38100" dist="38100" dir="2700000" algn="tl">
                    <a:srgbClr val="C0C0C0"/>
                  </a:outerShdw>
                </a:effectLst>
                <a:latin typeface="Times New Roman" pitchFamily="18" charset="0"/>
                <a:ea typeface="+mj-ea"/>
                <a:cs typeface="Times New Roman" pitchFamily="18" charset="0"/>
              </a:rPr>
              <a:t>:</a:t>
            </a:r>
            <a:endParaRPr lang="es-EC" sz="2800" b="1" kern="0" dirty="0">
              <a:solidFill>
                <a:srgbClr val="006600"/>
              </a:solidFill>
              <a:effectLst>
                <a:outerShdw blurRad="38100" dist="38100" dir="2700000" algn="tl">
                  <a:srgbClr val="C0C0C0"/>
                </a:outerShdw>
              </a:effectLst>
              <a:latin typeface="Times New Roman" pitchFamily="18" charset="0"/>
              <a:ea typeface="+mj-ea"/>
              <a:cs typeface="Times New Roman" pitchFamily="18" charset="0"/>
            </a:endParaRPr>
          </a:p>
        </p:txBody>
      </p:sp>
      <p:sp>
        <p:nvSpPr>
          <p:cNvPr id="3" name="2 Subtítulo"/>
          <p:cNvSpPr txBox="1">
            <a:spLocks/>
          </p:cNvSpPr>
          <p:nvPr/>
        </p:nvSpPr>
        <p:spPr>
          <a:xfrm>
            <a:off x="1115616" y="1556792"/>
            <a:ext cx="7851775" cy="2516187"/>
          </a:xfrm>
          <a:prstGeom prst="rect">
            <a:avLst/>
          </a:prstGeom>
        </p:spPr>
        <p:txBody>
          <a:bodyPr>
            <a:noAutofit/>
          </a:bodyPr>
          <a:lstStyle/>
          <a:p>
            <a:pPr marL="342900" indent="-342900" fontAlgn="auto">
              <a:spcBef>
                <a:spcPct val="20000"/>
              </a:spcBef>
              <a:spcAft>
                <a:spcPts val="0"/>
              </a:spcAft>
              <a:defRPr/>
            </a:pPr>
            <a:r>
              <a:rPr lang="es-ES" sz="2800" b="1" kern="0" dirty="0" smtClean="0">
                <a:solidFill>
                  <a:schemeClr val="tx1">
                    <a:lumMod val="85000"/>
                  </a:schemeClr>
                </a:solidFill>
                <a:latin typeface="Times New Roman" pitchFamily="18" charset="0"/>
                <a:cs typeface="Times New Roman" pitchFamily="18" charset="0"/>
              </a:rPr>
              <a:t>“</a:t>
            </a:r>
            <a:r>
              <a:rPr lang="es-EC" sz="2800" b="1" dirty="0">
                <a:latin typeface="Arial"/>
                <a:ea typeface="Times New Roman"/>
              </a:rPr>
              <a:t>DISEÑO DE UN MODELO DE GESTIÓN FINANCIERA PARA LA EMPRESA AGROCOMEXPORT CÍA. LTDA.</a:t>
            </a:r>
            <a:r>
              <a:rPr lang="es-EC" sz="2800" dirty="0" smtClean="0">
                <a:latin typeface="Times New Roman" pitchFamily="18" charset="0"/>
                <a:cs typeface="Times New Roman" pitchFamily="18" charset="0"/>
              </a:rPr>
              <a:t>.</a:t>
            </a:r>
          </a:p>
          <a:p>
            <a:pPr marL="342900" indent="-342900" fontAlgn="auto">
              <a:spcBef>
                <a:spcPct val="20000"/>
              </a:spcBef>
              <a:spcAft>
                <a:spcPts val="0"/>
              </a:spcAft>
              <a:defRPr/>
            </a:pPr>
            <a:endParaRPr lang="es-ES_tradnl" sz="2400" kern="0" dirty="0">
              <a:solidFill>
                <a:schemeClr val="bg1"/>
              </a:solidFill>
              <a:latin typeface="Times New Roman" pitchFamily="18" charset="0"/>
              <a:cs typeface="Times New Roman" pitchFamily="18" charset="0"/>
            </a:endParaRPr>
          </a:p>
          <a:p>
            <a:pPr marL="342900" indent="-342900" fontAlgn="auto">
              <a:spcBef>
                <a:spcPct val="20000"/>
              </a:spcBef>
              <a:spcAft>
                <a:spcPts val="0"/>
              </a:spcAft>
              <a:buFont typeface="Wingdings 2"/>
              <a:buNone/>
              <a:defRPr/>
            </a:pPr>
            <a:endParaRPr lang="es-ES" sz="1600" b="1" kern="0" dirty="0">
              <a:solidFill>
                <a:schemeClr val="bg1"/>
              </a:solidFill>
              <a:latin typeface="Times New Roman" pitchFamily="18" charset="0"/>
              <a:cs typeface="Times New Roman" pitchFamily="18" charset="0"/>
            </a:endParaRPr>
          </a:p>
          <a:p>
            <a:pPr marL="342900" indent="-342900" fontAlgn="auto">
              <a:spcBef>
                <a:spcPct val="20000"/>
              </a:spcBef>
              <a:spcAft>
                <a:spcPts val="0"/>
              </a:spcAft>
              <a:buFont typeface="Wingdings 2"/>
              <a:buNone/>
              <a:defRPr/>
            </a:pPr>
            <a:r>
              <a:rPr lang="es-ES" sz="2000" b="1" kern="0" dirty="0" smtClean="0">
                <a:solidFill>
                  <a:srgbClr val="006600"/>
                </a:solidFill>
                <a:latin typeface="Times New Roman" pitchFamily="18" charset="0"/>
                <a:cs typeface="Times New Roman" pitchFamily="18" charset="0"/>
              </a:rPr>
              <a:t>AUTOR: </a:t>
            </a:r>
            <a:r>
              <a:rPr lang="es-ES" b="1" kern="0" dirty="0" smtClean="0">
                <a:solidFill>
                  <a:schemeClr val="tx1">
                    <a:lumMod val="85000"/>
                  </a:schemeClr>
                </a:solidFill>
                <a:latin typeface="Times New Roman" pitchFamily="18" charset="0"/>
                <a:cs typeface="Times New Roman" pitchFamily="18" charset="0"/>
              </a:rPr>
              <a:t>JOSÉ MAURICIO QUILLUPANGUI CADENA</a:t>
            </a:r>
            <a:endParaRPr lang="es-EC" sz="2400" kern="0" dirty="0">
              <a:solidFill>
                <a:schemeClr val="bg1"/>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268760"/>
            <a:ext cx="53911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5652120" y="4946601"/>
            <a:ext cx="1728192" cy="147117"/>
          </a:xfrm>
          <a:prstGeom prst="rightArrow">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37186094"/>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28" y="836712"/>
            <a:ext cx="4016519" cy="234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5507"/>
            <a:ext cx="4205089" cy="227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45" y="3236094"/>
            <a:ext cx="3640284" cy="235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731" y="3429000"/>
            <a:ext cx="433762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92182"/>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2216" y="908720"/>
            <a:ext cx="8229600" cy="1143000"/>
          </a:xfrm>
        </p:spPr>
        <p:txBody>
          <a:bodyPr/>
          <a:lstStyle/>
          <a:p>
            <a:r>
              <a:rPr lang="es-EC" dirty="0" smtClean="0"/>
              <a:t>INDICES FINACIEROS</a:t>
            </a:r>
            <a:endParaRPr lang="es-EC" dirty="0"/>
          </a:p>
        </p:txBody>
      </p:sp>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666875"/>
            <a:ext cx="88773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28898"/>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143000"/>
          </a:xfrm>
        </p:spPr>
        <p:txBody>
          <a:bodyPr/>
          <a:lstStyle/>
          <a:p>
            <a:r>
              <a:rPr lang="es-EC" dirty="0" smtClean="0"/>
              <a:t>Análisis Dupont</a:t>
            </a:r>
            <a:endParaRPr lang="es-EC"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32" y="1948656"/>
            <a:ext cx="3886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945" y="1203821"/>
            <a:ext cx="50577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607" y="2338586"/>
            <a:ext cx="2076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457" y="3675881"/>
            <a:ext cx="14287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507" y="2857500"/>
            <a:ext cx="52006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769" y="4120505"/>
            <a:ext cx="2524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8781" y="4509120"/>
            <a:ext cx="53721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5144" y="4941168"/>
            <a:ext cx="2619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heurón">
            <a:hlinkClick r:id="rId10" action="ppaction://hlinksldjump"/>
          </p:cNvPr>
          <p:cNvSpPr/>
          <p:nvPr/>
        </p:nvSpPr>
        <p:spPr>
          <a:xfrm flipH="1">
            <a:off x="10132" y="6332734"/>
            <a:ext cx="363215" cy="288032"/>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871699877"/>
      </p:ext>
    </p:extLst>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effectLst/>
              </a:rPr>
              <a:t>Planteamiento del Modelo de Estructura Financiera</a:t>
            </a:r>
            <a:endParaRPr lang="es-EC" dirty="0"/>
          </a:p>
        </p:txBody>
      </p:sp>
      <p:pic>
        <p:nvPicPr>
          <p:cNvPr id="5529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69" y="5238750"/>
            <a:ext cx="3095780" cy="92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2" y="1484784"/>
            <a:ext cx="7992888" cy="3693319"/>
          </a:xfrm>
          <a:prstGeom prst="rect">
            <a:avLst/>
          </a:prstGeom>
          <a:noFill/>
        </p:spPr>
        <p:txBody>
          <a:bodyPr wrap="square" rtlCol="0">
            <a:spAutoFit/>
          </a:bodyPr>
          <a:lstStyle/>
          <a:p>
            <a:pPr marL="285750" indent="-285750">
              <a:buFont typeface="Arial" pitchFamily="34" charset="0"/>
              <a:buChar char="•"/>
            </a:pPr>
            <a:r>
              <a:rPr lang="es-EC" dirty="0"/>
              <a:t>E</a:t>
            </a:r>
            <a:r>
              <a:rPr lang="es-EC" dirty="0" smtClean="0"/>
              <a:t>l </a:t>
            </a:r>
            <a:r>
              <a:rPr lang="es-EC" dirty="0"/>
              <a:t>articulo 29 de el reglamento para la aplicación de la Ley de Régimen </a:t>
            </a:r>
            <a:r>
              <a:rPr lang="es-EC" dirty="0" smtClean="0"/>
              <a:t>Tributario Interno dice que </a:t>
            </a:r>
            <a:r>
              <a:rPr lang="es-EC" dirty="0"/>
              <a:t>son deducibles, siempre que estén vinculados directamente con la generación de los ingresos gravados, los </a:t>
            </a:r>
            <a:r>
              <a:rPr lang="es-EC" dirty="0" smtClean="0"/>
              <a:t>intereses </a:t>
            </a:r>
            <a:r>
              <a:rPr lang="es-EC" dirty="0"/>
              <a:t>de </a:t>
            </a:r>
            <a:r>
              <a:rPr lang="es-EC" dirty="0" smtClean="0"/>
              <a:t>deudas.</a:t>
            </a:r>
          </a:p>
          <a:p>
            <a:pPr marL="285750" indent="-285750">
              <a:buFont typeface="Arial" pitchFamily="34" charset="0"/>
              <a:buChar char="•"/>
            </a:pPr>
            <a:endParaRPr lang="es-EC" dirty="0" smtClean="0"/>
          </a:p>
          <a:p>
            <a:pPr marL="285750" indent="-285750">
              <a:buFont typeface="Arial" pitchFamily="34" charset="0"/>
              <a:buChar char="•"/>
            </a:pPr>
            <a:endParaRPr lang="es-EC" dirty="0"/>
          </a:p>
          <a:p>
            <a:pPr marL="285750" indent="-285750">
              <a:buFont typeface="Arial" pitchFamily="34" charset="0"/>
              <a:buChar char="•"/>
            </a:pPr>
            <a:endParaRPr lang="es-EC" dirty="0" smtClean="0"/>
          </a:p>
          <a:p>
            <a:pPr marL="285750" indent="-285750">
              <a:buFont typeface="Arial" pitchFamily="34" charset="0"/>
              <a:buChar char="•"/>
            </a:pPr>
            <a:endParaRPr lang="es-EC" dirty="0" smtClean="0"/>
          </a:p>
          <a:p>
            <a:pPr marL="285750" indent="-285750">
              <a:buFont typeface="Arial" pitchFamily="34" charset="0"/>
              <a:buChar char="•"/>
            </a:pPr>
            <a:endParaRPr lang="es-EC" dirty="0" smtClean="0"/>
          </a:p>
          <a:p>
            <a:pPr marL="285750" indent="-285750">
              <a:buFont typeface="Arial" pitchFamily="34" charset="0"/>
              <a:buChar char="•"/>
            </a:pPr>
            <a:r>
              <a:rPr lang="es-EC" dirty="0" smtClean="0"/>
              <a:t>Tasa </a:t>
            </a:r>
            <a:r>
              <a:rPr lang="es-EC" dirty="0"/>
              <a:t>activa referencial de Noviembre del </a:t>
            </a:r>
            <a:r>
              <a:rPr lang="es-EC" dirty="0" smtClean="0"/>
              <a:t>2013 : 11.2%</a:t>
            </a:r>
          </a:p>
          <a:p>
            <a:pPr marL="285750" indent="-285750">
              <a:buFont typeface="Arial" pitchFamily="34" charset="0"/>
              <a:buChar char="•"/>
            </a:pPr>
            <a:endParaRPr lang="es-EC" dirty="0" smtClean="0"/>
          </a:p>
          <a:p>
            <a:pPr marL="285750" indent="-285750">
              <a:buFont typeface="Arial" pitchFamily="34" charset="0"/>
              <a:buChar char="•"/>
            </a:pPr>
            <a:r>
              <a:rPr lang="es-EC" dirty="0" smtClean="0"/>
              <a:t>Tarifa </a:t>
            </a:r>
            <a:r>
              <a:rPr lang="es-EC" dirty="0"/>
              <a:t>impositiva </a:t>
            </a:r>
            <a:r>
              <a:rPr lang="es-EC" dirty="0" smtClean="0"/>
              <a:t>del </a:t>
            </a:r>
            <a:r>
              <a:rPr lang="es-EC" dirty="0"/>
              <a:t>23% para el año 2012 y </a:t>
            </a:r>
            <a:r>
              <a:rPr lang="es-EC" dirty="0" smtClean="0"/>
              <a:t>del </a:t>
            </a:r>
            <a:r>
              <a:rPr lang="es-EC" dirty="0"/>
              <a:t>22% aplicable para el período </a:t>
            </a:r>
            <a:r>
              <a:rPr lang="es-EC" dirty="0" smtClean="0"/>
              <a:t>2013.</a:t>
            </a:r>
            <a:endParaRPr lang="es-EC" dirty="0"/>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202" y="2564904"/>
            <a:ext cx="1287587" cy="1281864"/>
          </a:xfrm>
          <a:prstGeom prst="rect">
            <a:avLst/>
          </a:prstGeom>
        </p:spPr>
      </p:pic>
    </p:spTree>
    <p:extLst>
      <p:ext uri="{BB962C8B-B14F-4D97-AF65-F5344CB8AC3E}">
        <p14:creationId xmlns:p14="http://schemas.microsoft.com/office/powerpoint/2010/main" val="1935347710"/>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ECUACIÓN</a:t>
            </a:r>
            <a:endParaRPr lang="es-EC" dirty="0"/>
          </a:p>
        </p:txBody>
      </p:sp>
      <p:pic>
        <p:nvPicPr>
          <p:cNvPr id="5529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556792"/>
            <a:ext cx="27051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66417"/>
            <a:ext cx="36004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181312"/>
            <a:ext cx="2786497" cy="55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6710" y="2739839"/>
            <a:ext cx="3563119" cy="32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47511"/>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effectLst/>
              </a:rPr>
              <a:t>Planteamiento del Modelo de Estructura Financiera</a:t>
            </a:r>
            <a:endParaRPr lang="es-EC"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43113"/>
            <a:ext cx="32766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67544" y="1628800"/>
            <a:ext cx="3132584" cy="369332"/>
          </a:xfrm>
          <a:prstGeom prst="rect">
            <a:avLst/>
          </a:prstGeom>
          <a:noFill/>
        </p:spPr>
        <p:txBody>
          <a:bodyPr wrap="square" rtlCol="0">
            <a:spAutoFit/>
          </a:bodyPr>
          <a:lstStyle/>
          <a:p>
            <a:r>
              <a:rPr lang="es-EC" dirty="0" smtClean="0"/>
              <a:t>Estado de Resultados 2012</a:t>
            </a:r>
            <a:endParaRPr lang="es-EC" dirty="0"/>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941168"/>
            <a:ext cx="2857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855" y="4757738"/>
            <a:ext cx="27051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357" y="4669978"/>
            <a:ext cx="1130230" cy="1052910"/>
          </a:xfrm>
          <a:prstGeom prst="rect">
            <a:avLst/>
          </a:prstGeom>
        </p:spPr>
      </p:pic>
      <p:pic>
        <p:nvPicPr>
          <p:cNvPr id="491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1609750"/>
            <a:ext cx="46386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193" y="3789040"/>
            <a:ext cx="41624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418205"/>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POLÍTICA FINANCIERA DE CARTERA</a:t>
            </a:r>
          </a:p>
        </p:txBody>
      </p:sp>
      <p:sp>
        <p:nvSpPr>
          <p:cNvPr id="3" name="2 Marcador de contenido"/>
          <p:cNvSpPr>
            <a:spLocks noGrp="1"/>
          </p:cNvSpPr>
          <p:nvPr>
            <p:ph idx="1"/>
          </p:nvPr>
        </p:nvSpPr>
        <p:spPr/>
        <p:txBody>
          <a:bodyPr/>
          <a:lstStyle/>
          <a:p>
            <a:r>
              <a:rPr lang="es-EC" dirty="0">
                <a:solidFill>
                  <a:schemeClr val="tx1"/>
                </a:solidFill>
              </a:rPr>
              <a:t>El objetivo de la administración de las cuentas por cobrar es cobrarlas tan  rápido como sea posible, sin perder ventas debido a técnicas de cobranza muy agresivas</a:t>
            </a:r>
            <a:r>
              <a:rPr lang="es-EC" dirty="0" smtClean="0">
                <a:solidFill>
                  <a:schemeClr val="tx1"/>
                </a:solidFill>
              </a:rPr>
              <a:t>.</a:t>
            </a:r>
          </a:p>
          <a:p>
            <a:pPr marL="857250" lvl="1" indent="-457200">
              <a:buFont typeface="+mj-lt"/>
              <a:buAutoNum type="arabicPeriod"/>
            </a:pPr>
            <a:r>
              <a:rPr lang="es-EC" dirty="0" smtClean="0">
                <a:solidFill>
                  <a:schemeClr val="tx1"/>
                </a:solidFill>
              </a:rPr>
              <a:t>Situación Actual</a:t>
            </a:r>
          </a:p>
          <a:p>
            <a:pPr marL="857250" lvl="1" indent="-457200">
              <a:buFont typeface="+mj-lt"/>
              <a:buAutoNum type="arabicPeriod"/>
            </a:pPr>
            <a:endParaRPr lang="es-EC" dirty="0" smtClean="0">
              <a:solidFill>
                <a:schemeClr val="tx1"/>
              </a:solidFill>
            </a:endParaRPr>
          </a:p>
          <a:p>
            <a:pPr marL="857250" lvl="1" indent="-457200">
              <a:buFont typeface="+mj-lt"/>
              <a:buAutoNum type="arabicPeriod"/>
            </a:pPr>
            <a:r>
              <a:rPr lang="es-EC" dirty="0" smtClean="0">
                <a:solidFill>
                  <a:schemeClr val="tx1"/>
                </a:solidFill>
              </a:rPr>
              <a:t>Políticas de Crédito y Cobranza</a:t>
            </a:r>
          </a:p>
          <a:p>
            <a:pPr marL="857250" lvl="1" indent="-457200">
              <a:buFont typeface="+mj-lt"/>
              <a:buAutoNum type="arabicPeriod"/>
            </a:pPr>
            <a:endParaRPr lang="es-EC" dirty="0" smtClean="0">
              <a:solidFill>
                <a:schemeClr val="tx1"/>
              </a:solidFill>
            </a:endParaRPr>
          </a:p>
          <a:p>
            <a:pPr marL="857250" lvl="1" indent="-457200">
              <a:buFont typeface="+mj-lt"/>
              <a:buAutoNum type="arabicPeriod"/>
            </a:pPr>
            <a:r>
              <a:rPr lang="es-EC" dirty="0" smtClean="0">
                <a:solidFill>
                  <a:schemeClr val="tx1"/>
                </a:solidFill>
              </a:rPr>
              <a:t>Términos de Crédito</a:t>
            </a:r>
          </a:p>
          <a:p>
            <a:pPr marL="457200" indent="-457200">
              <a:buFont typeface="+mj-lt"/>
              <a:buAutoNum type="arabicPeriod"/>
            </a:pPr>
            <a:endParaRPr lang="es-EC" dirty="0">
              <a:solidFill>
                <a:schemeClr val="tx1"/>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300" y="2837904"/>
            <a:ext cx="1279029" cy="1279029"/>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87" y="3007271"/>
            <a:ext cx="1516559" cy="108012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581128"/>
            <a:ext cx="1115566" cy="1115566"/>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6487" y="4293096"/>
            <a:ext cx="1516559" cy="1263799"/>
          </a:xfrm>
          <a:prstGeom prst="rect">
            <a:avLst/>
          </a:prstGeom>
        </p:spPr>
      </p:pic>
    </p:spTree>
    <p:extLst>
      <p:ext uri="{BB962C8B-B14F-4D97-AF65-F5344CB8AC3E}">
        <p14:creationId xmlns:p14="http://schemas.microsoft.com/office/powerpoint/2010/main" val="653506097"/>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lgn="ctr"/>
            <a:r>
              <a:rPr lang="es-EC" sz="2800" dirty="0" smtClean="0" bmk="_Toc380758823">
                <a:solidFill>
                  <a:srgbClr val="006600"/>
                </a:solidFill>
                <a:effectLst>
                  <a:outerShdw blurRad="38100" dist="38100" dir="2700000" algn="tl">
                    <a:srgbClr val="000000">
                      <a:alpha val="43137"/>
                    </a:srgbClr>
                  </a:outerShdw>
                </a:effectLst>
                <a:latin typeface="Broadway" pitchFamily="82" charset="0"/>
              </a:rPr>
              <a:t>Términos </a:t>
            </a:r>
            <a:r>
              <a:rPr lang="es-EC" sz="2800" dirty="0" bmk="_Toc380758823">
                <a:solidFill>
                  <a:srgbClr val="006600"/>
                </a:solidFill>
                <a:effectLst>
                  <a:outerShdw blurRad="38100" dist="38100" dir="2700000" algn="tl">
                    <a:srgbClr val="000000">
                      <a:alpha val="43137"/>
                    </a:srgbClr>
                  </a:outerShdw>
                </a:effectLst>
                <a:latin typeface="Broadway" pitchFamily="82" charset="0"/>
              </a:rPr>
              <a:t>de crédito para la empresa Agrocomexport Cía. Ltda</a:t>
            </a:r>
            <a:r>
              <a:rPr lang="es-EC" sz="2800" dirty="0" smtClean="0" bmk="_Toc380758823">
                <a:solidFill>
                  <a:srgbClr val="006600"/>
                </a:solidFill>
                <a:effectLst>
                  <a:outerShdw blurRad="38100" dist="38100" dir="2700000" algn="tl">
                    <a:srgbClr val="000000">
                      <a:alpha val="43137"/>
                    </a:srgbClr>
                  </a:outerShdw>
                </a:effectLst>
                <a:latin typeface="Broadway" pitchFamily="82" charset="0"/>
              </a:rPr>
              <a:t>.</a:t>
            </a:r>
            <a:endParaRPr lang="es-EC" sz="2800" dirty="0">
              <a:solidFill>
                <a:srgbClr val="006600"/>
              </a:solidFill>
              <a:effectLst>
                <a:outerShdw blurRad="38100" dist="38100" dir="2700000" algn="tl">
                  <a:srgbClr val="000000">
                    <a:alpha val="43137"/>
                  </a:srgbClr>
                </a:outerShdw>
              </a:effectLst>
              <a:latin typeface="Broadway" pitchFamily="82" charset="0"/>
            </a:endParaRPr>
          </a:p>
        </p:txBody>
      </p:sp>
      <p:graphicFrame>
        <p:nvGraphicFramePr>
          <p:cNvPr id="4" name="3 Tabla"/>
          <p:cNvGraphicFramePr>
            <a:graphicFrameLocks noGrp="1"/>
          </p:cNvGraphicFramePr>
          <p:nvPr>
            <p:extLst>
              <p:ext uri="{D42A27DB-BD31-4B8C-83A1-F6EECF244321}">
                <p14:modId xmlns:p14="http://schemas.microsoft.com/office/powerpoint/2010/main" val="740912549"/>
              </p:ext>
            </p:extLst>
          </p:nvPr>
        </p:nvGraphicFramePr>
        <p:xfrm>
          <a:off x="1691680" y="2420888"/>
          <a:ext cx="5052020" cy="2878657"/>
        </p:xfrm>
        <a:graphic>
          <a:graphicData uri="http://schemas.openxmlformats.org/drawingml/2006/table">
            <a:tbl>
              <a:tblPr firstRow="1" firstCol="1" bandRow="1">
                <a:tableStyleId>{2A488322-F2BA-4B5B-9748-0D474271808F}</a:tableStyleId>
              </a:tblPr>
              <a:tblGrid>
                <a:gridCol w="1686223"/>
                <a:gridCol w="1120455"/>
                <a:gridCol w="1359023"/>
                <a:gridCol w="886319"/>
              </a:tblGrid>
              <a:tr h="1282229">
                <a:tc>
                  <a:txBody>
                    <a:bodyPr/>
                    <a:lstStyle/>
                    <a:p>
                      <a:pPr algn="ctr">
                        <a:lnSpc>
                          <a:spcPct val="115000"/>
                        </a:lnSpc>
                        <a:spcAft>
                          <a:spcPts val="0"/>
                        </a:spcAft>
                      </a:pPr>
                      <a:r>
                        <a:rPr lang="es-EC" sz="1100" dirty="0">
                          <a:effectLst/>
                        </a:rPr>
                        <a:t>Monto Facturado</a:t>
                      </a:r>
                      <a:br>
                        <a:rPr lang="es-EC" sz="1100" dirty="0">
                          <a:effectLst/>
                        </a:rPr>
                      </a:br>
                      <a:r>
                        <a:rPr lang="es-EC" sz="1100" dirty="0">
                          <a:effectLst/>
                        </a:rPr>
                        <a:t>(dólares americanos)</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dirty="0">
                          <a:effectLst/>
                        </a:rPr>
                        <a:t>Descuento por pago al Contado</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Mínimo pago al Contado en caso de Crédito (entrada)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Plazo máximo a conceder de crédito</a:t>
                      </a:r>
                      <a:endParaRPr lang="es-EC" sz="1100">
                        <a:effectLst/>
                        <a:latin typeface="Calibri"/>
                        <a:ea typeface="Times New Roman"/>
                        <a:cs typeface="Times New Roman"/>
                      </a:endParaRPr>
                    </a:p>
                  </a:txBody>
                  <a:tcPr marL="44450" marR="44450" marT="0" marB="0" anchor="ctr"/>
                </a:tc>
              </a:tr>
              <a:tr h="321925">
                <a:tc>
                  <a:txBody>
                    <a:bodyPr/>
                    <a:lstStyle/>
                    <a:p>
                      <a:pPr algn="ctr">
                        <a:lnSpc>
                          <a:spcPct val="115000"/>
                        </a:lnSpc>
                        <a:spcAft>
                          <a:spcPts val="0"/>
                        </a:spcAft>
                      </a:pPr>
                      <a:r>
                        <a:rPr lang="es-EC" sz="1100">
                          <a:effectLst/>
                        </a:rPr>
                        <a:t>&lt; 400</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0%</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a:t>
                      </a:r>
                      <a:endParaRPr lang="es-EC" sz="1100">
                        <a:effectLst/>
                        <a:latin typeface="Calibri"/>
                        <a:ea typeface="Times New Roman"/>
                        <a:cs typeface="Times New Roman"/>
                      </a:endParaRPr>
                    </a:p>
                  </a:txBody>
                  <a:tcPr marL="44450" marR="44450" marT="0" marB="0" anchor="ctr"/>
                </a:tc>
              </a:tr>
              <a:tr h="321925">
                <a:tc>
                  <a:txBody>
                    <a:bodyPr/>
                    <a:lstStyle/>
                    <a:p>
                      <a:pPr algn="ctr">
                        <a:lnSpc>
                          <a:spcPct val="115000"/>
                        </a:lnSpc>
                        <a:spcAft>
                          <a:spcPts val="0"/>
                        </a:spcAft>
                      </a:pPr>
                      <a:r>
                        <a:rPr lang="es-EC" sz="1100">
                          <a:effectLst/>
                        </a:rPr>
                        <a:t>&gt; 400 hasta los 1500</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2%</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20%</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100">
                          <a:effectLst/>
                        </a:rPr>
                        <a:t>7 días</a:t>
                      </a:r>
                      <a:endParaRPr lang="es-EC" sz="1100">
                        <a:effectLst/>
                        <a:latin typeface="Calibri"/>
                        <a:ea typeface="Times New Roman"/>
                        <a:cs typeface="Times New Roman"/>
                      </a:endParaRPr>
                    </a:p>
                  </a:txBody>
                  <a:tcPr marL="44450" marR="44450" marT="0" marB="0" anchor="b"/>
                </a:tc>
              </a:tr>
              <a:tr h="630653">
                <a:tc>
                  <a:txBody>
                    <a:bodyPr/>
                    <a:lstStyle/>
                    <a:p>
                      <a:pPr algn="ctr">
                        <a:lnSpc>
                          <a:spcPct val="115000"/>
                        </a:lnSpc>
                        <a:spcAft>
                          <a:spcPts val="0"/>
                        </a:spcAft>
                      </a:pPr>
                      <a:r>
                        <a:rPr lang="es-EC" sz="1100">
                          <a:effectLst/>
                        </a:rPr>
                        <a:t>&gt; 1500 hasta los 5000</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25%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100">
                          <a:effectLst/>
                        </a:rPr>
                        <a:t>15 días</a:t>
                      </a:r>
                      <a:endParaRPr lang="es-EC" sz="1100">
                        <a:effectLst/>
                        <a:latin typeface="Calibri"/>
                        <a:ea typeface="Times New Roman"/>
                        <a:cs typeface="Times New Roman"/>
                      </a:endParaRPr>
                    </a:p>
                  </a:txBody>
                  <a:tcPr marL="44450" marR="44450" marT="0" marB="0" anchor="b"/>
                </a:tc>
              </a:tr>
              <a:tr h="321925">
                <a:tc>
                  <a:txBody>
                    <a:bodyPr/>
                    <a:lstStyle/>
                    <a:p>
                      <a:pPr algn="ctr">
                        <a:lnSpc>
                          <a:spcPct val="115000"/>
                        </a:lnSpc>
                        <a:spcAft>
                          <a:spcPts val="0"/>
                        </a:spcAft>
                      </a:pPr>
                      <a:r>
                        <a:rPr lang="es-EC" sz="1100">
                          <a:effectLst/>
                        </a:rPr>
                        <a:t>&gt; 5000</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30%</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100" dirty="0">
                          <a:effectLst/>
                        </a:rPr>
                        <a:t>30 días</a:t>
                      </a:r>
                      <a:endParaRPr lang="es-EC" sz="1100" dirty="0">
                        <a:effectLst/>
                        <a:latin typeface="Calibri"/>
                        <a:ea typeface="Times New Roman"/>
                        <a:cs typeface="Times New Roman"/>
                      </a:endParaRPr>
                    </a:p>
                  </a:txBody>
                  <a:tcPr marL="44450" marR="44450" marT="0" marB="0" anchor="b"/>
                </a:tc>
              </a:tr>
            </a:tbl>
          </a:graphicData>
        </a:graphic>
      </p:graphicFrame>
      <p:sp>
        <p:nvSpPr>
          <p:cNvPr id="3" name="2 CuadroTexto"/>
          <p:cNvSpPr txBox="1"/>
          <p:nvPr/>
        </p:nvSpPr>
        <p:spPr>
          <a:xfrm>
            <a:off x="323528" y="1340768"/>
            <a:ext cx="8424936" cy="646331"/>
          </a:xfrm>
          <a:prstGeom prst="rect">
            <a:avLst/>
          </a:prstGeom>
          <a:noFill/>
        </p:spPr>
        <p:txBody>
          <a:bodyPr wrap="square" rtlCol="0">
            <a:spAutoFit/>
          </a:bodyPr>
          <a:lstStyle/>
          <a:p>
            <a:r>
              <a:rPr lang="es-EC" dirty="0"/>
              <a:t>Los términos de crédito son las condiciones de venta para clientes a quienes la empresa otorga un crédito</a:t>
            </a:r>
          </a:p>
        </p:txBody>
      </p:sp>
    </p:spTree>
    <p:extLst>
      <p:ext uri="{BB962C8B-B14F-4D97-AF65-F5344CB8AC3E}">
        <p14:creationId xmlns:p14="http://schemas.microsoft.com/office/powerpoint/2010/main" val="1952357644"/>
      </p:ext>
    </p:extLst>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006600"/>
                </a:solidFill>
                <a:effectLst>
                  <a:outerShdw blurRad="38100" dist="38100" dir="2700000" algn="tl">
                    <a:srgbClr val="000000">
                      <a:alpha val="43137"/>
                    </a:srgbClr>
                  </a:outerShdw>
                </a:effectLst>
                <a:latin typeface="Broadway" pitchFamily="82" charset="0"/>
              </a:rPr>
              <a:t>POLÍTICA FINANCIERA DE </a:t>
            </a:r>
            <a:r>
              <a:rPr lang="es-EC" dirty="0" smtClean="0">
                <a:solidFill>
                  <a:srgbClr val="006600"/>
                </a:solidFill>
                <a:effectLst>
                  <a:outerShdw blurRad="38100" dist="38100" dir="2700000" algn="tl">
                    <a:srgbClr val="000000">
                      <a:alpha val="43137"/>
                    </a:srgbClr>
                  </a:outerShdw>
                </a:effectLst>
                <a:latin typeface="Broadway" pitchFamily="82" charset="0"/>
              </a:rPr>
              <a:t>INVENTARIOS</a:t>
            </a:r>
            <a:endParaRPr lang="es-EC" dirty="0"/>
          </a:p>
        </p:txBody>
      </p:sp>
      <p:sp>
        <p:nvSpPr>
          <p:cNvPr id="3" name="2 Marcador de contenido"/>
          <p:cNvSpPr>
            <a:spLocks noGrp="1"/>
          </p:cNvSpPr>
          <p:nvPr>
            <p:ph idx="1"/>
          </p:nvPr>
        </p:nvSpPr>
        <p:spPr/>
        <p:txBody>
          <a:bodyPr/>
          <a:lstStyle/>
          <a:p>
            <a:r>
              <a:rPr lang="es-EC" dirty="0">
                <a:solidFill>
                  <a:schemeClr val="tx1"/>
                </a:solidFill>
              </a:rPr>
              <a:t>El objetivo de administrar el inventario es lograr la rotación del inventario tan  rápido como sea posible, sin perder </a:t>
            </a:r>
            <a:r>
              <a:rPr lang="es-EC" dirty="0" smtClean="0">
                <a:solidFill>
                  <a:schemeClr val="tx1"/>
                </a:solidFill>
              </a:rPr>
              <a:t>ventas </a:t>
            </a:r>
            <a:r>
              <a:rPr lang="es-EC" dirty="0">
                <a:solidFill>
                  <a:schemeClr val="tx1"/>
                </a:solidFill>
              </a:rPr>
              <a:t>debido a </a:t>
            </a:r>
            <a:r>
              <a:rPr lang="es-EC" dirty="0" smtClean="0">
                <a:solidFill>
                  <a:schemeClr val="tx1"/>
                </a:solidFill>
              </a:rPr>
              <a:t>desabastos.</a:t>
            </a:r>
          </a:p>
          <a:p>
            <a:endParaRPr lang="es-EC" dirty="0" smtClean="0">
              <a:solidFill>
                <a:schemeClr val="tx1"/>
              </a:solidFill>
            </a:endParaRPr>
          </a:p>
          <a:p>
            <a:pPr marL="971550" lvl="1" indent="-457200">
              <a:buFont typeface="+mj-lt"/>
              <a:buAutoNum type="arabicPeriod"/>
            </a:pPr>
            <a:r>
              <a:rPr lang="es-EC" dirty="0">
                <a:solidFill>
                  <a:schemeClr val="tx1"/>
                </a:solidFill>
              </a:rPr>
              <a:t>Situación </a:t>
            </a:r>
            <a:r>
              <a:rPr lang="es-EC" dirty="0" smtClean="0">
                <a:solidFill>
                  <a:schemeClr val="tx1"/>
                </a:solidFill>
              </a:rPr>
              <a:t>Actual</a:t>
            </a:r>
          </a:p>
          <a:p>
            <a:pPr marL="1371600" lvl="2" indent="-457200">
              <a:buFont typeface="+mj-lt"/>
              <a:buAutoNum type="arabicPeriod"/>
            </a:pPr>
            <a:endParaRPr lang="es-EC" dirty="0" smtClean="0">
              <a:solidFill>
                <a:schemeClr val="tx1"/>
              </a:solidFill>
            </a:endParaRPr>
          </a:p>
          <a:p>
            <a:pPr marL="971550" lvl="1" indent="-457200">
              <a:buFont typeface="+mj-lt"/>
              <a:buAutoNum type="arabicPeriod"/>
            </a:pPr>
            <a:r>
              <a:rPr lang="es-EC" dirty="0">
                <a:solidFill>
                  <a:schemeClr val="tx1"/>
                </a:solidFill>
              </a:rPr>
              <a:t>Modelo de cantidad económica de pedido (CEP</a:t>
            </a:r>
            <a:r>
              <a:rPr lang="es-EC" dirty="0" smtClean="0">
                <a:solidFill>
                  <a:schemeClr val="tx1"/>
                </a:solidFill>
              </a:rPr>
              <a:t>)</a:t>
            </a:r>
          </a:p>
          <a:p>
            <a:pPr marL="1371600" lvl="2" indent="-457200">
              <a:buFont typeface="+mj-lt"/>
              <a:buAutoNum type="arabicPeriod"/>
            </a:pPr>
            <a:endParaRPr lang="es-EC" dirty="0">
              <a:solidFill>
                <a:schemeClr val="tx1"/>
              </a:solidFill>
            </a:endParaRPr>
          </a:p>
          <a:p>
            <a:pPr marL="971550" lvl="1" indent="-457200">
              <a:buFont typeface="+mj-lt"/>
              <a:buAutoNum type="arabicPeriod"/>
            </a:pPr>
            <a:r>
              <a:rPr lang="es-EC" dirty="0">
                <a:solidFill>
                  <a:schemeClr val="tx1"/>
                </a:solidFill>
              </a:rPr>
              <a:t>Políticas para el manejo de inventarios</a:t>
            </a:r>
          </a:p>
          <a:p>
            <a:pPr marL="1371600" lvl="2" indent="-457200">
              <a:buFont typeface="+mj-lt"/>
              <a:buAutoNum type="arabicPeriod"/>
            </a:pPr>
            <a:endParaRPr lang="es-EC"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908814"/>
            <a:ext cx="1650678" cy="113293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805442"/>
            <a:ext cx="1728192" cy="1227926"/>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541862"/>
            <a:ext cx="1296144" cy="1296144"/>
          </a:xfrm>
          <a:prstGeom prst="rect">
            <a:avLst/>
          </a:prstGeom>
        </p:spPr>
      </p:pic>
    </p:spTree>
    <p:extLst>
      <p:ext uri="{BB962C8B-B14F-4D97-AF65-F5344CB8AC3E}">
        <p14:creationId xmlns:p14="http://schemas.microsoft.com/office/powerpoint/2010/main" val="44317001"/>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6950"/>
          </a:xfrm>
        </p:spPr>
        <p:txBody>
          <a:bodyPr/>
          <a:lstStyle/>
          <a:p>
            <a:r>
              <a:rPr lang="es-EC" dirty="0" smtClean="0"/>
              <a:t>ESTRUCTURA DEL PROYECTO</a:t>
            </a:r>
            <a:endParaRPr lang="es-EC" dirty="0"/>
          </a:p>
        </p:txBody>
      </p:sp>
      <p:sp>
        <p:nvSpPr>
          <p:cNvPr id="3" name="2 Marcador de contenido"/>
          <p:cNvSpPr>
            <a:spLocks noGrp="1"/>
          </p:cNvSpPr>
          <p:nvPr>
            <p:ph idx="1"/>
          </p:nvPr>
        </p:nvSpPr>
        <p:spPr/>
        <p:txBody>
          <a:bodyPr/>
          <a:lstStyle/>
          <a:p>
            <a:pPr marL="514350" indent="-514350">
              <a:buFont typeface="+mj-lt"/>
              <a:buAutoNum type="romanLcPeriod"/>
            </a:pPr>
            <a:r>
              <a:rPr lang="es-EC" dirty="0" smtClean="0">
                <a:hlinkClick r:id="rId2" action="ppaction://hlinksldjump"/>
              </a:rPr>
              <a:t>INTRODUCCIÓN</a:t>
            </a:r>
            <a:endParaRPr lang="es-EC" dirty="0" smtClean="0"/>
          </a:p>
          <a:p>
            <a:pPr marL="514350" indent="-514350">
              <a:buFont typeface="+mj-lt"/>
              <a:buAutoNum type="romanLcPeriod"/>
            </a:pPr>
            <a:endParaRPr lang="es-EC" dirty="0"/>
          </a:p>
          <a:p>
            <a:pPr marL="514350" indent="-514350">
              <a:buFont typeface="+mj-lt"/>
              <a:buAutoNum type="romanLcPeriod"/>
            </a:pPr>
            <a:r>
              <a:rPr lang="es-EC" dirty="0" smtClean="0">
                <a:hlinkClick r:id="rId3" action="ppaction://hlinksldjump"/>
              </a:rPr>
              <a:t>MARCO TEÓRICO</a:t>
            </a:r>
            <a:endParaRPr lang="es-EC" dirty="0" smtClean="0"/>
          </a:p>
          <a:p>
            <a:pPr marL="514350" indent="-514350">
              <a:buFont typeface="+mj-lt"/>
              <a:buAutoNum type="romanLcPeriod"/>
            </a:pPr>
            <a:endParaRPr lang="es-EC" dirty="0"/>
          </a:p>
          <a:p>
            <a:pPr marL="514350" indent="-514350">
              <a:buFont typeface="+mj-lt"/>
              <a:buAutoNum type="romanLcPeriod"/>
            </a:pPr>
            <a:r>
              <a:rPr lang="es-EC" dirty="0" smtClean="0">
                <a:hlinkClick r:id="rId4" action="ppaction://hlinksldjump"/>
              </a:rPr>
              <a:t>ANÁLISIS DE LA EMPRESA</a:t>
            </a:r>
            <a:endParaRPr lang="es-EC" dirty="0" smtClean="0"/>
          </a:p>
          <a:p>
            <a:pPr marL="514350" indent="-514350">
              <a:buFont typeface="+mj-lt"/>
              <a:buAutoNum type="romanLcPeriod"/>
            </a:pPr>
            <a:endParaRPr lang="es-EC" dirty="0"/>
          </a:p>
          <a:p>
            <a:pPr marL="514350" indent="-514350">
              <a:buFont typeface="+mj-lt"/>
              <a:buAutoNum type="romanLcPeriod"/>
            </a:pPr>
            <a:r>
              <a:rPr lang="es-EC" dirty="0" smtClean="0">
                <a:hlinkClick r:id="rId5" action="ppaction://hlinksldjump"/>
              </a:rPr>
              <a:t>DISEÑO DEL MODELO</a:t>
            </a:r>
            <a:endParaRPr lang="es-EC" dirty="0" smtClean="0"/>
          </a:p>
          <a:p>
            <a:pPr marL="514350" indent="-514350">
              <a:buFont typeface="+mj-lt"/>
              <a:buAutoNum type="romanLcPeriod"/>
            </a:pPr>
            <a:endParaRPr lang="es-EC" dirty="0"/>
          </a:p>
          <a:p>
            <a:pPr marL="514350" indent="-514350">
              <a:buFont typeface="+mj-lt"/>
              <a:buAutoNum type="romanLcPeriod"/>
            </a:pPr>
            <a:r>
              <a:rPr lang="es-EC" dirty="0" smtClean="0"/>
              <a:t>CONCLUSIONES Y RECOMENDACIONES</a:t>
            </a:r>
            <a:endParaRPr lang="es-EC" dirty="0"/>
          </a:p>
        </p:txBody>
      </p:sp>
      <p:sp>
        <p:nvSpPr>
          <p:cNvPr id="4" name="AutoShape 2" descr="data:image/jpeg;base64,/9j/4AAQSkZJRgABAQAAAQABAAD/2wCEAAkGBg8NDQ8NDQ4QDRANDw0QDQ0ODRAMEA8QFBAVFRQQEhIXHCYeFxklGRQSHy8gIygpLC4sFh8xNTA2NSYrLCkBCQoKDgwOGg8PGiwkHyUqKSwqLC0pLC01NC0vLCksKSosLCwsKSwsNCwpLyksLSwpLC81KTIpLCwsLCkqLC8sKf/AABEIAOEA4QMBIgACEQEDEQH/xAAcAAEAAQUBAQAAAAAAAAAAAAAAAQIDBAUGBwj/xABFEAACAQIDBQYDBQQHBwUAAAAAAQIDEQQFEgYhMUFRBxMiYXGRMoGhFCNSYrFCcqLBFUODktHh8GNzgpOywvEkJTM0U//EABsBAQACAwEBAAAAAAAAAAAAAAAEBQIDBgEH/8QALxEBAAICAQIEBAUEAwAAAAAAAAECAxEEBSESMUFRYXGhsRORwdHhIkKB8BQjMv/aAAwDAQACEQMRAD8A9xAAAAAAAAAAAApnNRTbaSW9tuyS6tgVA5fNO0jLcM3F4jvpLjDDxdb+JeH6mhrdtOFT8GFxEl1lKnD6XZqnNjjzlPx9N5WSN1xz9vu9GB53R7acI348NiI+cXTn/wByNzl/ablley+0dy3yrwlS/i+H6iM2OfKTJ03lY43bHP5b+zqwWsPiYVYqdOcakXwnCSnF/NF02oMxrtIAA8AAAAAAixIAAACCQAFgAAAAAAAAAAANBtftXSyzDOrK0qs7qhSvvnLq/wAq5s8taKxuWzFitlvFKRuZTtVthh8rpaqr11JJ91Qi/HPzfSPmeLbR7Z4vMpPvqjhSv4cPTbjTS5XX7T82azM8zq4utPEV5upUqO8pP6JLkl0MUqc2e2TtHk77p/ScXEiLW739/b5AAIy5AABmZbm+Iwk9eGrVKMvySaT/AHo8H8z0nZbteUnGjmUVBuyWKpxtH+0hy9V7HlQNuPLanlKDyuBg5UayV7+/q+oKNaNSMZwkpxkk4yi1KMk+DTXEuHhGw23lTLaipVW6mEm/HDi6Tf8AWU/5x5+p7jhsTCrCNSnJThUipQnF3UotXTTLXFmjJHZwfP6fk4d9W7xPlP8AvqvAA3K4AAAAAAAAAAAAAAAAAAAAAa/PM5pYHDzxFZ+GC3RXxTk+EI+bPn/aXP6uYYmdes/KEV8MI8ox8l/nzOo7T9pXicW8PCX3WEbircJVuE5fL4fk+pwRVcnN47eGPKHe9G6fHHxRltH9dvpHpH+fUABFXoWa+MhT+KVvLizOwuQY/G+HAYSrX5Sqxjppx8u8laN/mV1+x7PEtTwalzajicPKXtrJOLjzaNypeb1amC34dNTPq039M0vzf3TIoYuFTdCV304P2NVm2z+LwUlHF4athm/h72nKCl+7LhL5Mw6cXfcbJ49ULH1fLvcxEw6ckxcFiJSVp73ynz9H19TJIl6TSdSv+PyK56+KqT0bsn2vdKqstry+7qtvDNv4KnF0/SW9rz9Tzgrp1HCSnFuMotSjJbmpJ3TXzPcd5pbcMeZxqcrFOO3+PhPpL6iBqNlc7WPwNDFbtU4WqpcqkfDNe6fujbl3E7jcPmV6TjtNLecToAB6wQyQAAAAAAAAAAAAAAAa3aHM/seDxGJ50qUpR858IL+80bI0G22z1TM8BUwlGusNKcoPvHB1E1F30tJq2+2/yMbb12bMXh/Er4/Lcb+T5zzDOUqji7zd25yT/avv9WU0cdTnwkk+j8LNpn3ZJm2CvL7P9qpr+swj7/d1dOymvY42pBxbjJOMo7pRknFp9GnwIE8eutOup1fJa3ijUx7OlM3JssnjMTRwtP4q04wT46VxlJ+iTfyORo4ucPhk0uj3r2Z7f2N7J4iH/ueLpqlrpuOEg01Nxla9ZxfwppWXVNvha+FeNM2+CTm6zSuK061bXb5vTsuy+nhqFPD0Y6adGEYQXklxfm+L9TKALRwszMzuVjGYKlXpypVqcKtOatOnUgpxkvOL3HifaJ2VRwF8bgU3hm/vaLbk8O29zi3vcL7t+9enD3MtYihGrCVOpFThOMozi96lFqzT+TMbV3DbhyzituHywrQRVQq6k/JlzanLJYLHYnCO7VCrKMW+LhxhJ+sXFnT7FdmWKx0FXqv7LQnZwnOOqpUXWEOnm7eVyvyUm/aPN13F5FOP/wBl51WYcyD2vCdk+WU1aoq1d85TrOH0hYtY7sjy6on3Mq+Hlyaqd7H5xnvfujD/AImRvjr/ABd67/PX87YPYpmLlSxWFb/+OdOrBeU04y+sF7npp5xsHshicqzOtGparRq4aWivBPS5RqQajKPGMrN7vZno5OwRMUiJcv1W2O/JtfHO4nU/TuAA3qwAAAAAAAAAAAAAAAAAAA1OdbK4LMFbGYWlX3WU5QSqL92orSXyZtgHsTMeTz/LuxXK8PjI4qKq1IQ8UcLWkqtJTvuk7q8kujbO/SJB5Eae2va3nIAD1iAFutWjTjKc2oxhFylJuyjFK7b+VwPLMy2Xp4/afE1KsVKhhoYSdWL4VKjox0U35brvyjbmehKuclszmSxEcTjVu+2YutUV+PdxtTpp+kYL3Nz9qNeOI1v3S+Va3iik/wBsRH7/AFbTvye/NV9qH2o2IjbRxNuZn0ailFNf6ZzixJtMnr6tcelmBswAAAAAAAAABAJAAAAAAAAAAAAAAAANRtDtPhstpd5iZ2bv3dKO+pUf5V083uPJmIjcs6UtktFaRuZbLEYiFKEqlSUYQgm5zk1GMUubbPGu0HtIeN1YTBtxw17VKnCVez4W5Q8ufPoaTa/bvE5pPTJ91h4u8MPFu3lKb/al9OhzVyvzcjxf018nX9O6RGGYyZu9vSPb95ei7A5hfBunffSqzv6StJP/AKvY6X7UeVbN5x9lr3k/u6iUanl0l8n9GzvftV96d78GiTx7+KmvZSdX484uRNvS3eP1bn7UFiTXZfjaOpqvq3206ZafU29TKI1I68LVv/s6jt7SX8yQqFCxJv8AZnxKpLl4Yr6t/wAjTrZyppv3kVK3Bxdve50+TYWNGhGCeprfN9Zvj/ryAzgAAAAAAAAAAAAAAAAAAAAAAAADUbUZ/DLsJUxM/E14aUOGuo/hj+rfkmeTMRG5Z0pbJaKVjcy1u2m21PLKeiNquJqL7qlfdFf/AKVOkfLn7teF5xm9XGVpVq1SVWUnvlLn0SXKK5JFeb5nUxFSdatNzqVpNzk/0XRcEl0NaVWXLOSfg73g8DHw6a87T5z+kfD7pBANKw2k3GSZzWhKFBRlXUpKNOnFOVS74KC5+hj5HkGIzCsqGFpuctzlLhCnH8U5cl/pXPcNjNgMPlUFPdWxMlaeIkrab8YU1+zH6vn0JODHeZ3HZS9V5fHpjnHkjxT6R+vwcNi8rr05OFSm4Sja6dt11finYyMszCrTT3302577HaY5wq1ZzaTvuXolZGtxGztKq7wfdyfTg/kWbiVeWbQqdk3xOmyuF3Od3vUVpvu5u9uv+ByuW7OuhUvKKceOtNtX80+B0VWs6CjOPBNKceTiwNyC3QrKcVKLumXAAAAAAAAAAAAAAAAAAAAAAAeOdrudurjIYSL8GFgnNdatRXftHT7s9ibtvZ8053mLxOLxGIf9dWqTX7rk9K9rETlW1XXu6DoOGLZ5yT/bH1n+NtbWld+hbDe8Fe66Z3Jc3Wyey1bNcSqFLwxjaVes1eNKF+PnJ8EufomaQ9/7LskWEyujJxtUxS7+q+b1fAvlDT7s3Ycfjt3VfUuZPGw7r5z2j928yDZ7D5dQWHw0NMVvlJ751Jc5zlzf/hGfXTcJW46ZW9bFwFpEa7Q4e1ptPitO5ebyzKz3suU818yrOsmgsTVVnvm3GzfCW+31NdPIJcU3H1bv7HrFt4Z7KPCRW8+vFxm7ppo0UMnknZzl72NvgcvpU4tSjr1K0nPxNrp5AbnI8y07m7xlx8vM6VO+85SljKVNWjCKt0SOhyqq50YyfPVb01OwGWAAAAAAAAAAAAAAAAAAAAA1u0mK7nAYurwdPDV5L1VN2+tj5ok7Le7W5s+lNpsqnjcDiMLTmqUq9PQpyTko71e6W/hdfM8SzjsQze7cKmGxK5RhVlRf92cUvqRc+KbzHsvel87Hxcdt/wDqZckpX4bySvHdnOcYa+vL8RZcZUYrEL3ptmnksTTmqco1YzbSVOdOSk30UWrtkeePK2p1Wk+cflLb0qTnKMFxnKMV6ydl+p9TYXDqlThTjuVOEIR9Iqy/Q8N2C7McyrV6GKxkI4SjTqUquiqn39RRkpaVTXw3ta8reh7wSePjmm9qbq3MpyJrFJ8tgBaxU3GnNrioSa9UmSVK5fNsSu/nPq9Kfokr/Qw3WXUrnFVI7+ZrquVNvdUml0uBkyqxREsVq8MPE+b5L1ZirLF+3OUvJuy+hVOsoWjHdbkgOgyvZqlWpwrVZ1JN3vBSUYXUmrblfl1Olp01FKMUkkkkluSS5Gv2d/8Aq0311v8AjZsgAAAAAAAAAIJAAAAAAAAAAAAWcTioUoOpVnGnCO+U5yUIr1bOY2526hlkVTppVMTUV4wk/DTjw1ztv48FzseLbQ7TYrHTviK0qnPTfTCPlGC3Ij5ORFJ1HeVxw+k5ORX8S0+Gv1n5Q9ex/bBllGbhGVbEW3OdGleHycmr/IzMm7R8sx1SNONXu6jfghiId02+kZO8b+V7nz2CNHJvtbW6Lx/DqJnfu+ryTzfsi2xni6c8DiZOdXDxUqNSTvKdG9nGT5uLcd/RroekE+lovG4cxyMFsGScdvQIauSQZNDkKlLu5Th+GUor0T3FicjKx7++q/vz/UwqjAxcXX0pt8Enc1FGpKpLU+HJGRm1T4Yfid36InBUt6XWyA9Hyqjow9KPSnC/q1d/VmWRCNkl0SRIAAAAAAAAAEEgBcpuLgVApuLgVApuRcCsFOojUB84bY5tLE5ji6km39/VhHyhCThFe0UaJu50PaFlLwWaYmElaNWpKvRfKUKknLd6Sco/I5ynUU7pcVvt1XkVd6TEzLvOPyaWpWseWo0kEA1JbseyaUlnWHUeDhiVP93uZPf81E+gDyrsb2UnSU8zrxce9h3eFjJWbg2nOrbo7JLyu+DR6lqLLj1mKd3GdVy1ycifD6RpXcFGoidVRTk+CV2b1W5THv76r/vJ/qYNZmTi53nKX4pSfu7mBXqIDT4mWqs/y2Rs8rp3q011nBfxI1kF4n5tm7yOF8RRS/HF/Jb/AOQHfklFybgVAp1C4FQKbi4FQIuLgSCLgC3qI1Fu5DYFzWNZZcilyAyO8I7wxnMplVAyu8I70wnXLcsUBgbZbI4fN6HdVr06kLuhiIJOdNvirftRe68fLqeMZr2O5tRm1RhTxUU/DUo14U35NxqOLT9/U9uqZjbr7GPPObcpexjNYlvx570jUT2eUZJ2P5pVaeKq0cJDnqksTU+UYO3vJHoORdluXYRxnVU8bUjZ3r2VO/VUo7n/AMWo2X9Nr8MvYqWb35S9jGMVY76bLc3PaPD4p06Hvh35o45k3yfsXY4tvkzYiNv3xr85xlqaiuMnv9F/nYtxxDMDMpOTvySsgNRjMQ+oyvBSqxrVpfBRp1LfmqaHZfLj7GPVjKctMVdtpL59Tpa8I4fBypL8Eor80pLe/wBQOMprxHS7Lw/9Qn+GE39LfzNBToPVwOgyOoqM3Kp4fA0t17u63WQHXaxrNdRzOMuTXrYyo1LgZGonWWVMnUBd1E3LWonUBduLlvUTqAruCjUSBRYhorsRpAttEOJd0kaQLLgUuBfcSNIGO6ZS6K6GU4lLgBiuguhQ8Oui9jM0EOkBhPDrovYpdFdDOdIpdEDC7tFLSM50Cj7KBrq8/C0movk3wML+l4R8M7KXqmn6M3VTL4y4q5r8RsphqnxU16puL+gFiOdQirRUV6WRr84zHXTTgnKUX8Md7afHd7Ge9h8NydVelaX8y9htkqFN3jrb6ym5AcnTzGae+jV/5cmZCzrrSqr+yn/gdjHJ4Lgi5HLUgORpZ5yVOr6d1P8AwOny/FPu4qXG2/y33sZawJUsJ5AQqxUqpUsMSqABTKlIjuiruwCkVaiNBOgCdQGkAXrCxULAU2FiqwsBRYWKibAUaSNJXYWAo0jSV2FgLekaS5YWAt6BoLlhYC1oGgu2FgLWgnQXLCwFvSNJcsLAUaBpLlhYCjSNJXYAUaRoK7ACjSTpKrCwFOkFVgBJAAAAAAABJAAAAAAAAAAAAAGAABIAAAAAAAAAAAAAA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1920" y="1196752"/>
            <a:ext cx="1152128" cy="1152128"/>
          </a:xfrm>
          <a:prstGeom prst="rect">
            <a:avLst/>
          </a:prstGeom>
        </p:spPr>
      </p:pic>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1994756"/>
            <a:ext cx="1080120" cy="1080120"/>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1" y="3065351"/>
            <a:ext cx="1425285" cy="948705"/>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16" y="4043375"/>
            <a:ext cx="1495811" cy="907777"/>
          </a:xfrm>
          <a:prstGeom prst="rect">
            <a:avLst/>
          </a:prstGeom>
        </p:spPr>
      </p:pic>
    </p:spTree>
    <p:extLst>
      <p:ext uri="{BB962C8B-B14F-4D97-AF65-F5344CB8AC3E}">
        <p14:creationId xmlns:p14="http://schemas.microsoft.com/office/powerpoint/2010/main" val="1404945579"/>
      </p:ext>
    </p:extLst>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006600"/>
                </a:solidFill>
                <a:effectLst>
                  <a:outerShdw blurRad="38100" dist="38100" dir="2700000" algn="tl">
                    <a:srgbClr val="000000">
                      <a:alpha val="43137"/>
                    </a:srgbClr>
                  </a:outerShdw>
                </a:effectLst>
                <a:latin typeface="Broadway" pitchFamily="82" charset="0"/>
              </a:rPr>
              <a:t>POLÍTICA FINANCIERA DE </a:t>
            </a:r>
            <a:r>
              <a:rPr lang="es-EC" dirty="0" smtClean="0">
                <a:solidFill>
                  <a:srgbClr val="006600"/>
                </a:solidFill>
                <a:effectLst>
                  <a:outerShdw blurRad="38100" dist="38100" dir="2700000" algn="tl">
                    <a:srgbClr val="000000">
                      <a:alpha val="43137"/>
                    </a:srgbClr>
                  </a:outerShdw>
                </a:effectLst>
                <a:latin typeface="Broadway" pitchFamily="82" charset="0"/>
              </a:rPr>
              <a:t>RECURSOS LÍQUIDOS</a:t>
            </a:r>
            <a:endParaRPr lang="es-EC" dirty="0"/>
          </a:p>
        </p:txBody>
      </p:sp>
      <p:sp>
        <p:nvSpPr>
          <p:cNvPr id="3" name="2 Marcador de contenido"/>
          <p:cNvSpPr>
            <a:spLocks noGrp="1"/>
          </p:cNvSpPr>
          <p:nvPr>
            <p:ph idx="1"/>
          </p:nvPr>
        </p:nvSpPr>
        <p:spPr/>
        <p:txBody>
          <a:bodyPr/>
          <a:lstStyle/>
          <a:p>
            <a:r>
              <a:rPr lang="es-EC" dirty="0">
                <a:solidFill>
                  <a:schemeClr val="tx1"/>
                </a:solidFill>
              </a:rPr>
              <a:t>La administración de los flujos de efectivo </a:t>
            </a:r>
            <a:r>
              <a:rPr lang="es-EC" dirty="0" smtClean="0">
                <a:solidFill>
                  <a:schemeClr val="tx1"/>
                </a:solidFill>
              </a:rPr>
              <a:t>consistirá </a:t>
            </a:r>
            <a:r>
              <a:rPr lang="es-EC" dirty="0">
                <a:solidFill>
                  <a:schemeClr val="tx1"/>
                </a:solidFill>
              </a:rPr>
              <a:t>en determinar cuánto efectivo </a:t>
            </a:r>
            <a:r>
              <a:rPr lang="es-EC" dirty="0" smtClean="0">
                <a:solidFill>
                  <a:schemeClr val="tx1"/>
                </a:solidFill>
              </a:rPr>
              <a:t>deberá </a:t>
            </a:r>
            <a:r>
              <a:rPr lang="es-EC" dirty="0">
                <a:solidFill>
                  <a:schemeClr val="tx1"/>
                </a:solidFill>
              </a:rPr>
              <a:t>tener disponible </a:t>
            </a:r>
            <a:r>
              <a:rPr lang="es-EC" dirty="0" smtClean="0">
                <a:solidFill>
                  <a:schemeClr val="tx1"/>
                </a:solidFill>
              </a:rPr>
              <a:t>Agrocomexport Cía. Ltda. en </a:t>
            </a:r>
            <a:r>
              <a:rPr lang="es-EC" dirty="0">
                <a:solidFill>
                  <a:schemeClr val="tx1"/>
                </a:solidFill>
              </a:rPr>
              <a:t>un momento determinado para garantizar que sus operaciones de negocios normales </a:t>
            </a:r>
            <a:r>
              <a:rPr lang="es-EC" dirty="0" smtClean="0">
                <a:solidFill>
                  <a:schemeClr val="tx1"/>
                </a:solidFill>
              </a:rPr>
              <a:t>continúen </a:t>
            </a:r>
            <a:r>
              <a:rPr lang="es-EC" dirty="0">
                <a:solidFill>
                  <a:schemeClr val="tx1"/>
                </a:solidFill>
              </a:rPr>
              <a:t>sin interrupciones</a:t>
            </a:r>
            <a:endParaRPr lang="es-EC" dirty="0" smtClean="0">
              <a:solidFill>
                <a:schemeClr val="tx1"/>
              </a:solidFill>
            </a:endParaRPr>
          </a:p>
          <a:p>
            <a:pPr marL="1371600" lvl="2" indent="-457200">
              <a:buFont typeface="+mj-lt"/>
              <a:buAutoNum type="arabicPeriod"/>
            </a:pPr>
            <a:r>
              <a:rPr lang="es-EC" dirty="0">
                <a:solidFill>
                  <a:schemeClr val="tx1"/>
                </a:solidFill>
              </a:rPr>
              <a:t>Situación </a:t>
            </a:r>
            <a:r>
              <a:rPr lang="es-EC" dirty="0" smtClean="0">
                <a:solidFill>
                  <a:schemeClr val="tx1"/>
                </a:solidFill>
              </a:rPr>
              <a:t>Actual</a:t>
            </a:r>
          </a:p>
          <a:p>
            <a:pPr marL="1371600" lvl="2" indent="-457200">
              <a:buFont typeface="+mj-lt"/>
              <a:buAutoNum type="arabicPeriod"/>
            </a:pPr>
            <a:endParaRPr lang="es-EC" dirty="0" smtClean="0">
              <a:solidFill>
                <a:schemeClr val="tx1"/>
              </a:solidFill>
            </a:endParaRPr>
          </a:p>
          <a:p>
            <a:pPr marL="1371600" lvl="2" indent="-457200">
              <a:buFont typeface="+mj-lt"/>
              <a:buAutoNum type="arabicPeriod"/>
            </a:pPr>
            <a:r>
              <a:rPr lang="es-EC" dirty="0" smtClean="0">
                <a:solidFill>
                  <a:schemeClr val="tx1"/>
                </a:solidFill>
              </a:rPr>
              <a:t>Presupuesto de efectivo</a:t>
            </a:r>
          </a:p>
          <a:p>
            <a:pPr marL="1371600" lvl="2" indent="-457200">
              <a:buFont typeface="+mj-lt"/>
              <a:buAutoNum type="arabicPeriod"/>
            </a:pPr>
            <a:endParaRPr lang="es-EC" dirty="0">
              <a:solidFill>
                <a:schemeClr val="tx1"/>
              </a:solidFill>
            </a:endParaRPr>
          </a:p>
          <a:p>
            <a:pPr marL="1371600" lvl="2" indent="-457200">
              <a:buFont typeface="+mj-lt"/>
              <a:buAutoNum type="arabicPeriod"/>
            </a:pPr>
            <a:r>
              <a:rPr lang="es-EC" dirty="0" smtClean="0">
                <a:solidFill>
                  <a:schemeClr val="tx1"/>
                </a:solidFill>
              </a:rPr>
              <a:t>Políticas de Recursos Líquidos</a:t>
            </a:r>
            <a:endParaRPr lang="es-EC"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448422"/>
            <a:ext cx="1757403" cy="93610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75" y="3448422"/>
            <a:ext cx="1318013" cy="1054410"/>
          </a:xfrm>
          <a:prstGeom prst="rect">
            <a:avLst/>
          </a:prstGeom>
        </p:spPr>
      </p:pic>
    </p:spTree>
    <p:extLst>
      <p:ext uri="{BB962C8B-B14F-4D97-AF65-F5344CB8AC3E}">
        <p14:creationId xmlns:p14="http://schemas.microsoft.com/office/powerpoint/2010/main" val="3163909672"/>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400" dirty="0" bmk="_Toc380758823">
                <a:solidFill>
                  <a:srgbClr val="006600"/>
                </a:solidFill>
                <a:effectLst>
                  <a:outerShdw blurRad="38100" dist="38100" dir="2700000" algn="tl">
                    <a:srgbClr val="000000">
                      <a:alpha val="43137"/>
                    </a:srgbClr>
                  </a:outerShdw>
                </a:effectLst>
                <a:latin typeface="Broadway" pitchFamily="82" charset="0"/>
              </a:rPr>
              <a:t>Presupuesto de efectivo de Agrocomexport Cía. Ltda. de 2012 con condiciones </a:t>
            </a:r>
            <a:r>
              <a:rPr lang="es-EC" sz="2400" dirty="0" smtClean="0" bmk="_Toc380758823">
                <a:solidFill>
                  <a:srgbClr val="006600"/>
                </a:solidFill>
                <a:effectLst>
                  <a:outerShdw blurRad="38100" dist="38100" dir="2700000" algn="tl">
                    <a:srgbClr val="000000">
                      <a:alpha val="43137"/>
                    </a:srgbClr>
                  </a:outerShdw>
                </a:effectLst>
                <a:latin typeface="Broadway" pitchFamily="82" charset="0"/>
              </a:rPr>
              <a:t>anteriores</a:t>
            </a:r>
            <a:endParaRPr lang="es-EC" sz="2400" dirty="0">
              <a:solidFill>
                <a:srgbClr val="006600"/>
              </a:solidFill>
              <a:effectLst>
                <a:outerShdw blurRad="38100" dist="38100" dir="2700000" algn="tl">
                  <a:srgbClr val="000000">
                    <a:alpha val="43137"/>
                  </a:srgbClr>
                </a:outerShdw>
              </a:effectLst>
              <a:latin typeface="Broadway" pitchFamily="82" charset="0"/>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76375"/>
            <a:ext cx="82867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2523" y="5949280"/>
            <a:ext cx="1813173" cy="261610"/>
          </a:xfrm>
          <a:prstGeom prst="rect">
            <a:avLst/>
          </a:prstGeom>
          <a:noFill/>
        </p:spPr>
        <p:txBody>
          <a:bodyPr wrap="square" rtlCol="0">
            <a:spAutoFit/>
          </a:bodyPr>
          <a:lstStyle/>
          <a:p>
            <a:r>
              <a:rPr lang="es-EC" sz="1100" b="1" dirty="0" smtClean="0"/>
              <a:t>* </a:t>
            </a:r>
            <a:r>
              <a:rPr lang="es-EC" sz="1100" b="1" dirty="0" smtClean="0">
                <a:hlinkClick r:id="rId3" action="ppaction://hlinksldjump"/>
              </a:rPr>
              <a:t>Estibaje</a:t>
            </a:r>
            <a:r>
              <a:rPr lang="es-EC" sz="1100" b="1" dirty="0" smtClean="0"/>
              <a:t> y Transporte</a:t>
            </a:r>
            <a:endParaRPr lang="es-EC" sz="1100" b="1" dirty="0"/>
          </a:p>
        </p:txBody>
      </p:sp>
    </p:spTree>
    <p:extLst>
      <p:ext uri="{BB962C8B-B14F-4D97-AF65-F5344CB8AC3E}">
        <p14:creationId xmlns:p14="http://schemas.microsoft.com/office/powerpoint/2010/main" val="91099398"/>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400" dirty="0" smtClean="0" bmk="_Toc380758823">
                <a:solidFill>
                  <a:srgbClr val="006600"/>
                </a:solidFill>
                <a:effectLst>
                  <a:outerShdw blurRad="38100" dist="38100" dir="2700000" algn="tl">
                    <a:srgbClr val="000000">
                      <a:alpha val="43137"/>
                    </a:srgbClr>
                  </a:outerShdw>
                </a:effectLst>
                <a:latin typeface="Broadway" pitchFamily="82" charset="0"/>
              </a:rPr>
              <a:t>Presupuesto </a:t>
            </a:r>
            <a:r>
              <a:rPr lang="es-EC" sz="2400" dirty="0" bmk="_Toc380758823">
                <a:solidFill>
                  <a:srgbClr val="006600"/>
                </a:solidFill>
                <a:effectLst>
                  <a:outerShdw blurRad="38100" dist="38100" dir="2700000" algn="tl">
                    <a:srgbClr val="000000">
                      <a:alpha val="43137"/>
                    </a:srgbClr>
                  </a:outerShdw>
                </a:effectLst>
                <a:latin typeface="Broadway" pitchFamily="82" charset="0"/>
              </a:rPr>
              <a:t>de efectivo de Agrocomexport Cía. </a:t>
            </a:r>
            <a:r>
              <a:rPr lang="es-EC" sz="2400" dirty="0" err="1" bmk="_Toc380758823">
                <a:solidFill>
                  <a:srgbClr val="006600"/>
                </a:solidFill>
                <a:effectLst>
                  <a:outerShdw blurRad="38100" dist="38100" dir="2700000" algn="tl">
                    <a:srgbClr val="000000">
                      <a:alpha val="43137"/>
                    </a:srgbClr>
                  </a:outerShdw>
                </a:effectLst>
                <a:latin typeface="Broadway" pitchFamily="82" charset="0"/>
              </a:rPr>
              <a:t>Ltda</a:t>
            </a:r>
            <a:r>
              <a:rPr lang="es-EC" sz="2400" dirty="0" bmk="_Toc380758823">
                <a:solidFill>
                  <a:srgbClr val="006600"/>
                </a:solidFill>
                <a:effectLst>
                  <a:outerShdw blurRad="38100" dist="38100" dir="2700000" algn="tl">
                    <a:srgbClr val="000000">
                      <a:alpha val="43137"/>
                    </a:srgbClr>
                  </a:outerShdw>
                </a:effectLst>
                <a:latin typeface="Broadway" pitchFamily="82" charset="0"/>
              </a:rPr>
              <a:t> de 2012 con nuevas condiciones</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23988"/>
            <a:ext cx="7620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766553"/>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006600"/>
                </a:solidFill>
                <a:effectLst>
                  <a:outerShdw blurRad="38100" dist="38100" dir="2700000" algn="tl">
                    <a:srgbClr val="000000">
                      <a:alpha val="43137"/>
                    </a:srgbClr>
                  </a:outerShdw>
                </a:effectLst>
                <a:latin typeface="Broadway" pitchFamily="82" charset="0"/>
              </a:rPr>
              <a:t>Estados de Resultados proyectados con regresión lineal</a:t>
            </a: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709738"/>
            <a:ext cx="52006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528763"/>
            <a:ext cx="583882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687336"/>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S_tradnl" dirty="0" smtClean="0">
                <a:solidFill>
                  <a:srgbClr val="006600"/>
                </a:solidFill>
                <a:latin typeface="Cooper Black" pitchFamily="18" charset="0"/>
                <a:ea typeface="+mj-ea"/>
                <a:cs typeface="+mj-cs"/>
              </a:rPr>
              <a:t>PLANIFICACIÓN PRESUPUESTARIA</a:t>
            </a:r>
            <a:br>
              <a:rPr lang="es-ES_tradnl" dirty="0" smtClean="0">
                <a:solidFill>
                  <a:srgbClr val="006600"/>
                </a:solidFill>
                <a:latin typeface="Cooper Black" pitchFamily="18" charset="0"/>
                <a:ea typeface="+mj-ea"/>
                <a:cs typeface="+mj-cs"/>
              </a:rPr>
            </a:br>
            <a:r>
              <a:rPr lang="es-ES_tradnl" dirty="0" smtClean="0">
                <a:solidFill>
                  <a:srgbClr val="006600"/>
                </a:solidFill>
                <a:latin typeface="Cooper Black" pitchFamily="18" charset="0"/>
                <a:ea typeface="+mj-ea"/>
                <a:cs typeface="+mj-cs"/>
              </a:rPr>
              <a:t>ESTADO DE RESULTADOS</a:t>
            </a:r>
            <a:endParaRPr lang="es-EC" dirty="0">
              <a:solidFill>
                <a:srgbClr val="006600"/>
              </a:solidFill>
              <a:latin typeface="Cooper Black" pitchFamily="18" charset="0"/>
              <a:ea typeface="+mj-ea"/>
              <a:cs typeface="+mj-cs"/>
            </a:endParaRPr>
          </a:p>
        </p:txBody>
      </p:sp>
      <p:sp>
        <p:nvSpPr>
          <p:cNvPr id="13" name="2 Marcador de contenido"/>
          <p:cNvSpPr>
            <a:spLocks noGrp="1"/>
          </p:cNvSpPr>
          <p:nvPr>
            <p:ph idx="1"/>
          </p:nvPr>
        </p:nvSpPr>
        <p:spPr>
          <a:xfrm>
            <a:off x="467544" y="1700808"/>
            <a:ext cx="7859216" cy="1584176"/>
          </a:xfrm>
        </p:spPr>
        <p:txBody>
          <a:bodyPr>
            <a:normAutofit/>
          </a:bodyPr>
          <a:lstStyle/>
          <a:p>
            <a:pPr marL="0" lvl="0" indent="0" algn="just">
              <a:buNone/>
            </a:pPr>
            <a:r>
              <a:rPr lang="es-ES_tradnl" dirty="0">
                <a:solidFill>
                  <a:schemeClr val="tx1"/>
                </a:solidFill>
              </a:rPr>
              <a:t>Los estados financieros proyectados reflejan estimaciones esperadas de todos los activos y pasivos al igual que de los elementos del estado de pérdidas y ganancias. </a:t>
            </a:r>
            <a:endParaRPr lang="es-EC" dirty="0">
              <a:solidFill>
                <a:schemeClr val="tx1"/>
              </a:solidFill>
            </a:endParaRPr>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717032"/>
            <a:ext cx="46863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25391"/>
            <a:ext cx="38195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109" y="5516091"/>
            <a:ext cx="792088" cy="594066"/>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4478" y="5494421"/>
            <a:ext cx="901650" cy="641260"/>
          </a:xfrm>
          <a:prstGeom prst="rect">
            <a:avLst/>
          </a:prstGeom>
        </p:spPr>
      </p:pic>
    </p:spTree>
    <p:extLst>
      <p:ext uri="{BB962C8B-B14F-4D97-AF65-F5344CB8AC3E}">
        <p14:creationId xmlns:p14="http://schemas.microsoft.com/office/powerpoint/2010/main" val="3722740629"/>
      </p:ext>
    </p:extLst>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S_tradnl" dirty="0" smtClean="0">
                <a:solidFill>
                  <a:srgbClr val="006600"/>
                </a:solidFill>
                <a:latin typeface="Cooper Black" pitchFamily="18" charset="0"/>
                <a:ea typeface="+mj-ea"/>
                <a:cs typeface="+mj-cs"/>
              </a:rPr>
              <a:t>PLANIFICACIÓN PRESUPUESTARIA</a:t>
            </a:r>
            <a:br>
              <a:rPr lang="es-ES_tradnl" dirty="0" smtClean="0">
                <a:solidFill>
                  <a:srgbClr val="006600"/>
                </a:solidFill>
                <a:latin typeface="Cooper Black" pitchFamily="18" charset="0"/>
                <a:ea typeface="+mj-ea"/>
                <a:cs typeface="+mj-cs"/>
              </a:rPr>
            </a:br>
            <a:r>
              <a:rPr lang="es-ES_tradnl" dirty="0" smtClean="0">
                <a:solidFill>
                  <a:srgbClr val="006600"/>
                </a:solidFill>
                <a:latin typeface="Cooper Black" pitchFamily="18" charset="0"/>
                <a:ea typeface="+mj-ea"/>
                <a:cs typeface="+mj-cs"/>
              </a:rPr>
              <a:t>ESTADO DE RESULTADOS</a:t>
            </a:r>
            <a:endParaRPr lang="es-EC" dirty="0">
              <a:solidFill>
                <a:srgbClr val="006600"/>
              </a:solidFill>
              <a:latin typeface="Cooper Black" pitchFamily="18" charset="0"/>
              <a:ea typeface="+mj-ea"/>
              <a:cs typeface="+mj-cs"/>
            </a:endParaRPr>
          </a:p>
        </p:txBody>
      </p:sp>
      <p:sp>
        <p:nvSpPr>
          <p:cNvPr id="13" name="2 Marcador de contenido"/>
          <p:cNvSpPr>
            <a:spLocks noGrp="1"/>
          </p:cNvSpPr>
          <p:nvPr>
            <p:ph idx="1"/>
          </p:nvPr>
        </p:nvSpPr>
        <p:spPr>
          <a:xfrm>
            <a:off x="467544" y="1700808"/>
            <a:ext cx="7859216" cy="3456384"/>
          </a:xfrm>
        </p:spPr>
        <p:txBody>
          <a:bodyPr>
            <a:normAutofit/>
          </a:bodyPr>
          <a:lstStyle/>
          <a:p>
            <a:r>
              <a:rPr lang="es-ES_tradnl" dirty="0"/>
              <a:t>Para el presupuesto de gastos utilizaremos una tasa de crecimiento igual a la inflación registrada en el 2012 que es del 4.16%, sin embargo para el gasto de transporte presupuestaremos que este será del 6.63% es decir el promedio del 2012 y 2011, mediante las el uso de las estimaciones de la cantidad económica de pedido y el mayor control por parte de la sección financiera </a:t>
            </a:r>
            <a:r>
              <a:rPr lang="es-ES_tradnl" dirty="0" smtClean="0"/>
              <a:t>se pretende alcanzar esta cifra.</a:t>
            </a:r>
            <a:endParaRPr lang="es-EC"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109" y="5516091"/>
            <a:ext cx="792088" cy="594066"/>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478" y="5494421"/>
            <a:ext cx="901650" cy="641260"/>
          </a:xfrm>
          <a:prstGeom prst="rect">
            <a:avLst/>
          </a:prstGeom>
        </p:spPr>
      </p:pic>
    </p:spTree>
    <p:extLst>
      <p:ext uri="{BB962C8B-B14F-4D97-AF65-F5344CB8AC3E}">
        <p14:creationId xmlns:p14="http://schemas.microsoft.com/office/powerpoint/2010/main" val="3642173900"/>
      </p:ext>
    </p:extLst>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S_tradnl" dirty="0" smtClean="0">
                <a:solidFill>
                  <a:srgbClr val="006600"/>
                </a:solidFill>
                <a:latin typeface="Cooper Black" pitchFamily="18" charset="0"/>
                <a:ea typeface="+mj-ea"/>
                <a:cs typeface="+mj-cs"/>
              </a:rPr>
              <a:t>PLANIFICACIÓN PRESUPUESTARIA</a:t>
            </a:r>
            <a:br>
              <a:rPr lang="es-ES_tradnl" dirty="0" smtClean="0">
                <a:solidFill>
                  <a:srgbClr val="006600"/>
                </a:solidFill>
                <a:latin typeface="Cooper Black" pitchFamily="18" charset="0"/>
                <a:ea typeface="+mj-ea"/>
                <a:cs typeface="+mj-cs"/>
              </a:rPr>
            </a:br>
            <a:r>
              <a:rPr lang="es-ES_tradnl" dirty="0" smtClean="0">
                <a:solidFill>
                  <a:srgbClr val="006600"/>
                </a:solidFill>
                <a:latin typeface="Cooper Black" pitchFamily="18" charset="0"/>
                <a:ea typeface="+mj-ea"/>
                <a:cs typeface="+mj-cs"/>
              </a:rPr>
              <a:t>BALANCE GENERAL</a:t>
            </a:r>
            <a:endParaRPr lang="es-EC" dirty="0">
              <a:solidFill>
                <a:srgbClr val="006600"/>
              </a:solidFill>
              <a:latin typeface="Cooper Black" pitchFamily="18" charset="0"/>
              <a:ea typeface="+mj-ea"/>
              <a:cs typeface="+mj-cs"/>
            </a:endParaRPr>
          </a:p>
        </p:txBody>
      </p:sp>
      <p:sp>
        <p:nvSpPr>
          <p:cNvPr id="13" name="2 Marcador de contenido"/>
          <p:cNvSpPr>
            <a:spLocks noGrp="1"/>
          </p:cNvSpPr>
          <p:nvPr>
            <p:ph idx="1"/>
          </p:nvPr>
        </p:nvSpPr>
        <p:spPr>
          <a:xfrm>
            <a:off x="467544" y="1700808"/>
            <a:ext cx="7859216" cy="2376264"/>
          </a:xfrm>
        </p:spPr>
        <p:txBody>
          <a:bodyPr>
            <a:normAutofit/>
          </a:bodyPr>
          <a:lstStyle/>
          <a:p>
            <a:r>
              <a:rPr lang="es-ES_tradnl" dirty="0"/>
              <a:t>Para elaborar el balance general proforma utilizaremos el método crítico </a:t>
            </a:r>
            <a:r>
              <a:rPr lang="es-ES_tradnl" dirty="0" smtClean="0"/>
              <a:t>el, </a:t>
            </a:r>
            <a:r>
              <a:rPr lang="es-ES_tradnl" dirty="0"/>
              <a:t>cual calcula los valores de ciertas cuentas contables del balance general, y el financiamiento externo de la empresa se usa como una cifra de equilibrio o “ajuste” </a:t>
            </a:r>
            <a:r>
              <a:rPr lang="es-EC" dirty="0"/>
              <a:t>(</a:t>
            </a:r>
            <a:r>
              <a:rPr lang="es-EC" dirty="0" err="1"/>
              <a:t>Gitman</a:t>
            </a:r>
            <a:r>
              <a:rPr lang="es-EC" dirty="0"/>
              <a:t> &amp; </a:t>
            </a:r>
            <a:r>
              <a:rPr lang="es-EC" dirty="0" err="1"/>
              <a:t>Zutter</a:t>
            </a:r>
            <a:r>
              <a:rPr lang="es-EC" dirty="0"/>
              <a:t>, 2012)</a:t>
            </a:r>
            <a:r>
              <a:rPr lang="es-ES_tradnl" dirty="0"/>
              <a:t>.</a:t>
            </a:r>
            <a:endParaRPr lang="es-EC"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975323"/>
            <a:ext cx="1805186" cy="1805186"/>
          </a:xfrm>
          <a:prstGeom prst="rect">
            <a:avLst/>
          </a:prstGeom>
        </p:spPr>
      </p:pic>
    </p:spTree>
    <p:extLst>
      <p:ext uri="{BB962C8B-B14F-4D97-AF65-F5344CB8AC3E}">
        <p14:creationId xmlns:p14="http://schemas.microsoft.com/office/powerpoint/2010/main" val="344237868"/>
      </p:ext>
    </p:extLst>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200" dirty="0">
                <a:latin typeface="Cooper Black" pitchFamily="18" charset="0"/>
              </a:rPr>
              <a:t>PLANIFICACIÓN PRESUPUESTARIA</a:t>
            </a:r>
            <a:br>
              <a:rPr lang="es-ES_tradnl" sz="3200" dirty="0">
                <a:latin typeface="Cooper Black" pitchFamily="18" charset="0"/>
              </a:rPr>
            </a:br>
            <a:r>
              <a:rPr lang="es-ES_tradnl" sz="3200" dirty="0">
                <a:latin typeface="Cooper Black" pitchFamily="18" charset="0"/>
              </a:rPr>
              <a:t>BALANCE GENERAL</a:t>
            </a:r>
            <a:endParaRPr lang="es-EC" sz="3200" dirty="0"/>
          </a:p>
        </p:txBody>
      </p:sp>
      <p:sp>
        <p:nvSpPr>
          <p:cNvPr id="3" name="2 Marcador de contenido"/>
          <p:cNvSpPr>
            <a:spLocks noGrp="1"/>
          </p:cNvSpPr>
          <p:nvPr>
            <p:ph idx="1"/>
          </p:nvPr>
        </p:nvSpPr>
        <p:spPr/>
        <p:txBody>
          <a:bodyPr/>
          <a:lstStyle/>
          <a:p>
            <a:pPr lvl="0"/>
            <a:r>
              <a:rPr lang="es-ES_tradnl" sz="1600" dirty="0"/>
              <a:t>Se buscara un saldo mínimo de 12,000 dólares en los rubros de caja-bancos.</a:t>
            </a:r>
            <a:endParaRPr lang="es-EC" sz="1600" dirty="0"/>
          </a:p>
          <a:p>
            <a:pPr lvl="0"/>
            <a:r>
              <a:rPr lang="es-ES_tradnl" sz="1600" dirty="0"/>
              <a:t>Los valores negociables permanecen sin cambios con su nivel actual de 25,589 dólares</a:t>
            </a:r>
            <a:endParaRPr lang="es-EC" sz="1600" dirty="0"/>
          </a:p>
          <a:p>
            <a:pPr lvl="0"/>
            <a:r>
              <a:rPr lang="es-ES_tradnl" sz="1600" dirty="0"/>
              <a:t>En promedio, las cuentas por cobrar representan entre el 10% y 8% para los años 2012 y 2011 debido a las políticas de cobro que se implantaran estimaremos que las cuentas por cobrar serán de un 7% de las ventas totales. Además se presupuesta 1% como provisión de cuentas incobrables.</a:t>
            </a:r>
            <a:endParaRPr lang="es-EC" sz="1600" dirty="0"/>
          </a:p>
          <a:p>
            <a:pPr lvl="0"/>
            <a:r>
              <a:rPr lang="es-ES_tradnl" sz="1600" dirty="0"/>
              <a:t>El inventario final se mantendrá con la misma proporción respecto de las ventas en los dos últimos años, es decir un 5.04% de las ventas totales</a:t>
            </a:r>
            <a:endParaRPr lang="es-EC" sz="1600" dirty="0"/>
          </a:p>
          <a:p>
            <a:pPr lvl="0"/>
            <a:r>
              <a:rPr lang="es-ES_tradnl" sz="1600" dirty="0"/>
              <a:t>El activo fijo se mantendrá sin cambios</a:t>
            </a:r>
            <a:endParaRPr lang="es-EC" sz="1600" dirty="0"/>
          </a:p>
          <a:p>
            <a:pPr lvl="0"/>
            <a:r>
              <a:rPr lang="es-ES_tradnl" sz="1600" dirty="0"/>
              <a:t>En promedio, las cuentas por pagar representan entre el 6.74% y 6.27% de las ventas netas para los años 2012 y 2011 respectivamente por lo se pronostica que para el 2013 se tendrá cuentas por pagar por el 6.5% de las ventas.</a:t>
            </a:r>
            <a:endParaRPr lang="es-EC" sz="1600" dirty="0"/>
          </a:p>
          <a:p>
            <a:pPr lvl="0"/>
            <a:r>
              <a:rPr lang="es-ES_tradnl" sz="1600" dirty="0"/>
              <a:t>Otras cuentas seguirán los niveles que se ha tenido hasta el momento.</a:t>
            </a:r>
            <a:endParaRPr lang="es-EC" sz="1600" dirty="0"/>
          </a:p>
          <a:p>
            <a:pPr lvl="0"/>
            <a:r>
              <a:rPr lang="es-ES_tradnl" sz="1600" dirty="0"/>
              <a:t>Para estimar las utilidades utilizaremos los resultados del balance de resultados proyectado del mismo año</a:t>
            </a:r>
            <a:r>
              <a:rPr lang="es-ES_tradnl" sz="1600" dirty="0" smtClean="0"/>
              <a:t>.</a:t>
            </a:r>
            <a:endParaRPr lang="es-EC" sz="1600" dirty="0"/>
          </a:p>
        </p:txBody>
      </p:sp>
    </p:spTree>
    <p:extLst>
      <p:ext uri="{BB962C8B-B14F-4D97-AF65-F5344CB8AC3E}">
        <p14:creationId xmlns:p14="http://schemas.microsoft.com/office/powerpoint/2010/main" val="2148400901"/>
      </p:ext>
    </p:extLst>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Estados Financieros presupuestados 2013</a:t>
            </a:r>
            <a:endParaRPr lang="es-EC" dirty="0"/>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96826"/>
            <a:ext cx="26384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25336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662966"/>
      </p:ext>
    </p:extLst>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S_tradnl" dirty="0">
                <a:solidFill>
                  <a:srgbClr val="006600"/>
                </a:solidFill>
                <a:latin typeface="Cooper Black" pitchFamily="18" charset="0"/>
                <a:ea typeface="+mj-ea"/>
                <a:cs typeface="+mj-cs"/>
              </a:rPr>
              <a:t>Aplicación del Modelo de Estructura Financiera para los estados proforma de Agrocomexport Cía. Ltda. </a:t>
            </a:r>
            <a:endParaRPr lang="es-EC" dirty="0">
              <a:solidFill>
                <a:srgbClr val="006600"/>
              </a:solidFill>
              <a:latin typeface="Cooper Black" pitchFamily="18" charset="0"/>
              <a:ea typeface="+mj-ea"/>
              <a:cs typeface="+mj-cs"/>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46945"/>
            <a:ext cx="42767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32258" y="4077072"/>
            <a:ext cx="5663877" cy="2185214"/>
          </a:xfrm>
          <a:prstGeom prst="rect">
            <a:avLst/>
          </a:prstGeom>
          <a:noFill/>
        </p:spPr>
        <p:txBody>
          <a:bodyPr wrap="square" rtlCol="0">
            <a:spAutoFit/>
          </a:bodyPr>
          <a:lstStyle/>
          <a:p>
            <a:endParaRPr lang="es-EC" sz="1200" dirty="0" smtClean="0"/>
          </a:p>
          <a:p>
            <a:r>
              <a:rPr lang="es-EC" sz="1200" b="1" dirty="0" smtClean="0"/>
              <a:t>Valor </a:t>
            </a:r>
            <a:r>
              <a:rPr lang="es-EC" sz="1200" b="1" dirty="0"/>
              <a:t>deducido por gastos no operacionales </a:t>
            </a:r>
            <a:r>
              <a:rPr lang="es-EC" sz="1200" dirty="0"/>
              <a:t>=</a:t>
            </a:r>
            <a:r>
              <a:rPr lang="es-EC" sz="1200" b="1" dirty="0"/>
              <a:t> </a:t>
            </a:r>
            <a:r>
              <a:rPr lang="es-EC" sz="1200" dirty="0"/>
              <a:t>$2,005 * 34.55% = </a:t>
            </a:r>
            <a:r>
              <a:rPr lang="es-EC" sz="1200" dirty="0" smtClean="0"/>
              <a:t>692.81</a:t>
            </a:r>
          </a:p>
          <a:p>
            <a:endParaRPr lang="es-EC" sz="1200" dirty="0"/>
          </a:p>
          <a:p>
            <a:r>
              <a:rPr lang="es-EC" sz="1200" b="1" dirty="0" smtClean="0"/>
              <a:t>UADI </a:t>
            </a:r>
            <a:r>
              <a:rPr lang="es-EC" sz="1200" b="1" dirty="0"/>
              <a:t>= </a:t>
            </a:r>
            <a:r>
              <a:rPr lang="es-EC" sz="1200" dirty="0"/>
              <a:t>$24,981 + $2,005 -$692.81 = $</a:t>
            </a:r>
            <a:r>
              <a:rPr lang="es-EC" sz="1200" dirty="0" smtClean="0"/>
              <a:t>26,293.83</a:t>
            </a:r>
          </a:p>
          <a:p>
            <a:endParaRPr lang="es-EC" sz="1200" dirty="0"/>
          </a:p>
          <a:p>
            <a:r>
              <a:rPr lang="es-EC" sz="1200" b="1" dirty="0">
                <a:solidFill>
                  <a:srgbClr val="FF0000"/>
                </a:solidFill>
              </a:rPr>
              <a:t>ROI </a:t>
            </a:r>
            <a:r>
              <a:rPr lang="es-EC" sz="1200" dirty="0">
                <a:solidFill>
                  <a:srgbClr val="FF0000"/>
                </a:solidFill>
              </a:rPr>
              <a:t>= </a:t>
            </a:r>
            <a:r>
              <a:rPr lang="es-EC" sz="1200" dirty="0" smtClean="0">
                <a:solidFill>
                  <a:srgbClr val="FF0000"/>
                </a:solidFill>
              </a:rPr>
              <a:t>$</a:t>
            </a:r>
            <a:r>
              <a:rPr lang="es-EC" sz="1200" dirty="0">
                <a:solidFill>
                  <a:srgbClr val="FF0000"/>
                </a:solidFill>
              </a:rPr>
              <a:t>26,293 / $182,521.95 = 14.41% </a:t>
            </a:r>
            <a:endParaRPr lang="es-EC" sz="1200" dirty="0" smtClean="0">
              <a:solidFill>
                <a:srgbClr val="FF0000"/>
              </a:solidFill>
            </a:endParaRPr>
          </a:p>
          <a:p>
            <a:endParaRPr lang="es-EC" sz="1200" dirty="0" smtClean="0"/>
          </a:p>
          <a:p>
            <a:r>
              <a:rPr lang="es-EC" sz="1200" b="1" dirty="0"/>
              <a:t>Intereses </a:t>
            </a:r>
            <a:r>
              <a:rPr lang="es-EC" sz="1200" dirty="0"/>
              <a:t>=</a:t>
            </a:r>
            <a:r>
              <a:rPr lang="es-EC" sz="1200" b="1" dirty="0"/>
              <a:t> </a:t>
            </a:r>
            <a:r>
              <a:rPr lang="es-EC" sz="1200" dirty="0"/>
              <a:t>$40,356 * 11.20% = $4519.87</a:t>
            </a:r>
          </a:p>
          <a:p>
            <a:endParaRPr lang="es-EC" sz="1200" dirty="0"/>
          </a:p>
          <a:p>
            <a:r>
              <a:rPr lang="es-EC" sz="1200" b="1" dirty="0">
                <a:solidFill>
                  <a:srgbClr val="FF0000"/>
                </a:solidFill>
              </a:rPr>
              <a:t>Tasa de </a:t>
            </a:r>
            <a:r>
              <a:rPr lang="es-EC" sz="1200" b="1" dirty="0" smtClean="0">
                <a:solidFill>
                  <a:srgbClr val="FF0000"/>
                </a:solidFill>
              </a:rPr>
              <a:t>interés </a:t>
            </a:r>
            <a:r>
              <a:rPr lang="es-EC" sz="1200" b="1" dirty="0">
                <a:solidFill>
                  <a:srgbClr val="FF0000"/>
                </a:solidFill>
              </a:rPr>
              <a:t>(i)</a:t>
            </a:r>
            <a:r>
              <a:rPr lang="es-EC" sz="1200" dirty="0">
                <a:solidFill>
                  <a:srgbClr val="FF0000"/>
                </a:solidFill>
              </a:rPr>
              <a:t> = </a:t>
            </a:r>
            <a:r>
              <a:rPr lang="es-EC" sz="1200" dirty="0" smtClean="0">
                <a:solidFill>
                  <a:srgbClr val="FF0000"/>
                </a:solidFill>
              </a:rPr>
              <a:t>$</a:t>
            </a:r>
            <a:r>
              <a:rPr lang="es-EC" sz="1200" dirty="0">
                <a:solidFill>
                  <a:srgbClr val="FF0000"/>
                </a:solidFill>
              </a:rPr>
              <a:t>4,519 / $146,393 = 3.1%</a:t>
            </a:r>
          </a:p>
          <a:p>
            <a:endParaRPr lang="es-EC" sz="1600" dirty="0"/>
          </a:p>
        </p:txBody>
      </p:sp>
    </p:spTree>
    <p:extLst>
      <p:ext uri="{BB962C8B-B14F-4D97-AF65-F5344CB8AC3E}">
        <p14:creationId xmlns:p14="http://schemas.microsoft.com/office/powerpoint/2010/main" val="49399796"/>
      </p:ext>
    </p:extLst>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8388424" cy="1224136"/>
          </a:xfrm>
        </p:spPr>
        <p:txBody>
          <a:bodyPr>
            <a:noAutofit/>
          </a:bodyPr>
          <a:lstStyle/>
          <a:p>
            <a:r>
              <a:rPr lang="es-EC" sz="3600" dirty="0">
                <a:solidFill>
                  <a:srgbClr val="006600"/>
                </a:solidFill>
                <a:effectLst>
                  <a:outerShdw blurRad="38100" dist="38100" dir="2700000" algn="tl">
                    <a:srgbClr val="000000">
                      <a:alpha val="43137"/>
                    </a:srgbClr>
                  </a:outerShdw>
                </a:effectLst>
                <a:latin typeface="Broadway" pitchFamily="82" charset="0"/>
              </a:rPr>
              <a:t>AGROCOMEXPORT CÍA. LTDA.</a:t>
            </a:r>
          </a:p>
        </p:txBody>
      </p:sp>
      <p:sp>
        <p:nvSpPr>
          <p:cNvPr id="9" name="8 CuadroTexto"/>
          <p:cNvSpPr txBox="1"/>
          <p:nvPr/>
        </p:nvSpPr>
        <p:spPr>
          <a:xfrm>
            <a:off x="395536" y="1268760"/>
            <a:ext cx="8208912" cy="2554545"/>
          </a:xfrm>
          <a:prstGeom prst="rect">
            <a:avLst/>
          </a:prstGeom>
          <a:noFill/>
        </p:spPr>
        <p:txBody>
          <a:bodyPr wrap="square" rtlCol="0">
            <a:spAutoFit/>
          </a:bodyPr>
          <a:lstStyle/>
          <a:p>
            <a:pPr marL="342900" indent="-342900">
              <a:buFont typeface="Arial" pitchFamily="34" charset="0"/>
              <a:buChar char="•"/>
            </a:pPr>
            <a:r>
              <a:rPr lang="es-EC" sz="2000" dirty="0"/>
              <a:t>C</a:t>
            </a:r>
            <a:r>
              <a:rPr lang="es-EC" sz="2000" dirty="0" smtClean="0"/>
              <a:t>ompañía de responsabilidad limita</a:t>
            </a:r>
          </a:p>
          <a:p>
            <a:pPr marL="342900" indent="-342900">
              <a:buFont typeface="Arial" pitchFamily="34" charset="0"/>
              <a:buChar char="•"/>
            </a:pPr>
            <a:r>
              <a:rPr lang="es-ES_tradnl" sz="2000" dirty="0" smtClean="0"/>
              <a:t>Constituida legalmente </a:t>
            </a:r>
            <a:r>
              <a:rPr lang="es-ES_tradnl" sz="2000" dirty="0"/>
              <a:t>el 25 de Octubre del </a:t>
            </a:r>
            <a:r>
              <a:rPr lang="es-ES_tradnl" sz="2000" dirty="0" smtClean="0"/>
              <a:t>2007</a:t>
            </a:r>
          </a:p>
          <a:p>
            <a:pPr marL="342900" indent="-342900">
              <a:buFont typeface="Arial" pitchFamily="34" charset="0"/>
              <a:buChar char="•"/>
            </a:pPr>
            <a:r>
              <a:rPr lang="es-ES_tradnl" sz="2000" dirty="0" smtClean="0"/>
              <a:t>Productos:</a:t>
            </a:r>
          </a:p>
          <a:p>
            <a:pPr marL="800100" lvl="1" indent="-342900">
              <a:buFont typeface="Wingdings" pitchFamily="2" charset="2"/>
              <a:buChar char="§"/>
            </a:pPr>
            <a:r>
              <a:rPr lang="es-ES_tradnl" sz="2000" b="1" dirty="0"/>
              <a:t>Molido de </a:t>
            </a:r>
            <a:r>
              <a:rPr lang="es-ES_tradnl" sz="2000" b="1" dirty="0" smtClean="0"/>
              <a:t>Cebada</a:t>
            </a:r>
          </a:p>
          <a:p>
            <a:pPr marL="800100" lvl="1" indent="-342900">
              <a:buFont typeface="Wingdings" pitchFamily="2" charset="2"/>
              <a:buChar char="§"/>
            </a:pPr>
            <a:r>
              <a:rPr lang="es-ES_tradnl" sz="2000" b="1" dirty="0"/>
              <a:t>Cebada </a:t>
            </a:r>
            <a:r>
              <a:rPr lang="es-ES_tradnl" sz="2000" b="1" dirty="0" smtClean="0"/>
              <a:t>Partida</a:t>
            </a:r>
            <a:endParaRPr lang="es-ES_tradnl" sz="2000" dirty="0" smtClean="0"/>
          </a:p>
          <a:p>
            <a:pPr marL="342900" indent="-342900">
              <a:buFont typeface="Arial" pitchFamily="34" charset="0"/>
              <a:buChar char="•"/>
            </a:pPr>
            <a:r>
              <a:rPr lang="es-ES_tradnl" sz="2000" dirty="0" smtClean="0"/>
              <a:t>Comercia granos y productos agrícolas al por mayor.</a:t>
            </a:r>
            <a:endParaRPr lang="es-ES_tradnl" sz="2000" dirty="0"/>
          </a:p>
          <a:p>
            <a:pPr marL="342900" indent="-342900">
              <a:buFont typeface="Arial" pitchFamily="34" charset="0"/>
              <a:buChar char="•"/>
            </a:pPr>
            <a:endParaRPr lang="es-EC" sz="2000" dirty="0" smtClean="0"/>
          </a:p>
          <a:p>
            <a:pPr marL="342900" indent="-342900">
              <a:buFont typeface="Arial" pitchFamily="34" charset="0"/>
              <a:buChar char="•"/>
            </a:pPr>
            <a:endParaRPr lang="es-EC" sz="2000" dirty="0"/>
          </a:p>
        </p:txBody>
      </p:sp>
      <p:pic>
        <p:nvPicPr>
          <p:cNvPr id="49154" name="Picture 2" descr="https://encrypted-tbn2.gstatic.com/images?q=tbn:ANd9GcQKQRVlRfy50yXtO2IIqXXriUzKeB69A2KPoUZFbX_LktHLjEcc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01008"/>
            <a:ext cx="3095625" cy="20669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WFhUXGRsaGRcYGR0bHBwcGhoYGxwgGh8cHCggGx8lGxobITEhJSkrLi4uFx8zODMsNygtLisBCgoKDg0OGxAQGywkICQsLCwsLCwsLCwsLCwsLCwsLCwsLCwsLCwsLCwsLCwsLCwsLCwsLCwsLCwsLCwsLCwsLP/AABEIAMIBAwMBIgACEQEDEQH/xAAbAAACAwEBAQAAAAAAAAAAAAAEBQIDBgABB//EAD8QAAECBAQEBAMHBAIBAwUAAAECEQADITEEEkFRBSJhcQYTgZEyocEjQlKx0eHwFBVi8XKCMxYkwgeSorLS/8QAGQEAAwEBAQAAAAAAAAAAAAAAAAECAwQF/8QAJxEAAgIBBAEDBAMAAAAAAAAAAAECESEDEjFBURNhcSIygZFCofD/2gAMAwEAAhEDEQA/ANDM4WoAGYsBKAKJpT/5fKK1qcFMuWK/eVWhaoDP7NDyZgwoAL1rTT1+kAzsMpKTkGUCoD3A3erWpHmo7yjgc6ZLORbsTro1u37Q/TOCg93tGFl4idiVlIOtu/06RsMBh/LQlBLkBq6k3AhyQIuABKmqHYv/ADbSO8vWmwLX7/zWPVh+gaj9dDFahUAbVBH00iKGVY/C+YgpUGp8++ukIpfhRKQXXVVHIqK2FY0smTS5c/eud6mOmEtuq3qRv31hptCaRm18Bly0uVryJq3W1meCuHYxC1eWkApCaGrq76e8KOJcPnKPPnIq5zACn7dICweOmpORCQzAOnRtesXttCujcS5abZAA1Lex/wBxw4fLqcgD1OnvAvDZlB5igVnWwJB/WGiVuKEWprff9Yy2lWBjByiQ6UhzZta/z0j3+ll3A7UZ/wB/SCSjYv8AzpHoRZtbj0/MCFtHYCvDJvlBBu/51t2aLRISQBlfqb9OvqIIKSSdz/PePfK11hpCbB14NJeg9vS8ef0iacqaDb+e4gr569I5CN/eHQgWXhZdBlHt9dY8Vw6W9UDvBTR4pWkOgB/6VH4R6wPi+FypgZUtKtg1u0HKQ9f58498v0/nWAYixPhqWvLolP3AKQxlYFKRlSkAWtBiPWPCf1hiMR4smvMEvKKM4Zvb3izCqw+HlZgAom+77NppDviPCpU0Oq7O7aDelLQtHhiULlW+1Az1Ft9zFXGqFTuxLi8T56wpOVIslkgkHZ9TGtwE3ykJEwgNqeX2DVjPz+IycM4lAKXu1dRvytGfx2MMwk5qm1wx13JNbRW3dwK6Pp4mBQoXBtbpt9Yqmm/yvGT8KysSk5GAlipJe+mVxtGulSW6neEtK/gHOkUy5LkOBT/V9TBKUxOTKJLCHeC4U3MukbqFcGTl5EvkK2jodTeN4VBKSuW4peOgpeRZ8C2Y3vfpA06SVpUmrFLP326+m0TRiEEiocj2ERXNDkhj62N/TvHJTOkH4Tw6XISyS7XJNX1/1HTeJy0mqn3I+VYsxSc6MtHVv8vWsZfi8hEkZQyi6jV6O1QkAfwxSy8i4GMnjSps1kB2fMxu2xpDhCHckGos9y2+8ZbhkheUAcgqc1AQenT94dYLEiWlKCrMTUipd/w2fSkDQWMlqaum1fVut/1i0EEVIcWN9qH3aPMrtW/p0r1jwEgUFXsBdq2sDEDKOI4ATklJobG/61EZr+1SZaxKzzCoaMwJ0c+sa6TNeqm2frsT8qQPNwyTzZRnBq7gE2exLVvDUqFQPhuGIQDlS7t6GGKZgJ/y2fffSKJ+JASSS2wBG2u/eE3/AKhSVNLlqUoWKavuAbgQZkHBo0k2s38p0jsuv89Kwtw3EwXC0kENTV+0HyyL/wA6UgqgJhdT7U+ceBL306vEcx0GrN+7xLNVtasP2u8IZYC3WPGehgfFY5CHcsdhzKPoLdiYUYvjij8CWbVR+gb8zFqDJ3GgH+4h5nUe8YTFcWnKLZiB0AEATfMJus9XP6xW1E7mfRzMFa/OIpmF7g9jHzRMlepI9TF6cwtMX6KP6wUgtn0EmvS7v+ejQOtZJLXahb1fVvWMlJ4jPSKTCe4Bg2RxxbZVoBBux+kLbfDK3ew/VMYO5IsFag2b94oxTFOQukG4Btq5L/KPMArzi6FHNYg7VoBv1iWJ4dMFFOG+Fw7Uau5henLwG+JgcVwOcZpQR1zXDOK3dv2h5wrwoHCptmqlycyt62AjQSsOE1LqNaqvUv7PBKKx0Ri/5GTkuiSEgBgPSD8Fw9S9KQVguGBKfMmkJSK1p77RnvFHjvykNhUcthMIZP8A137xbaRCt8Gon4mThUutQzaAVPoIy3GeOzZyaHy5VurGznXsIU8LxInMtSipShzFZ5gWeie/aGkqSdSDXX9Ni0cupqyeFg6IaaWXkU/0KdfMB2zMPSlo8hjOwRJLJSeqqq9Y8jDJtguMliUrlZ06HKLasfpFeAmoQpX2nLoDp9Icpmiwd/zbZ4QY+SJaiohZBN9H+hO/SNkZDcMoOKgl6NUb6aQNMwSV1YHUKZn72rQB+kCYPiksCiVpZ8zJNHGwqBDGVOStLh2NdPetgIloYkx2HysFHMkvla6Sdtw4rE8BhkSznmB1uMsoVvYir+neGs+UCXDlWXlUQw2qTYv0hHgpnkzQZpzqPQuCHY7VMVF2iWhtN46hLg8qtmc6MSRrcwbh5oUAxKh1pS4cbsBeEnHJWYBzV+ZIL0Gqfev7Rdg+KFamlpcAcwLO1Pm3pA44tAmN1Ie97UNDt6vFONKyjkDl2Gjj83HW7iCVgEWJt86b6ROWrpbff9f0iRmXk8BnFJKypk1CQa2pemwjzA+dKSmXKku3MpTF66O1No1qTRvUlrXv7RTjJRUjKjkJtQNT5RW8VGWmYppifOIzmoSKlNavs9b7QXheMTlL+Al6Bns+oOtoLw3CpUtRmLOZTEBSq0/xTc7PFiMWVK8qSGJ9VHdzoO0VS7FfgMVPCA8w5S3/AIwxP5Mn+UhdM4kpbhPInpc9zc9ojjeEzEc0wFt3f3a0UFYAtQaw1XQiwS0xSqVmOVIKjsA/5Qtn8SGcJBqSAB1NI3PB+ES5AJSoqWoDMpR22Gg6RM5qKCj5xjcVknJlqBS6kguGIBIGvSPo5lypkvysoZmDCo6iBZuDw+Ncz5YV5SlJZyKgsXYhw+nSA8Ri5WCngFXLNRyZi7FNw5u7i+0c09W0mjVQ67F+H8LzykleVB0STf1FoQYiQpE7yW+0JAyjUmzRtpXG0TlplZt1EjQJ/W3vDxMuXQ5UvpQPDhquQSht5MzL8IKCHMxIVszj3f6Qu4dwKZOKmYBCikkmji7UrDHiPFp6Zq5SZS1EfCvKRLLhxzkZXqxAc0MC8N4+ZEpEqeUpnczh6KJUS6XZ7wlrZyP030dMwXkTEpXQmqSDdtjGqwXFQUhM0ZhvrCTiXCZmO8rMTLQg581MynDAJGl3c7C+keNKRhEJJUSkqCXLOCbEtHTp6xlOFjfiXDgBnQXSflFEvFSsLKM+bU2Qnc9IpwHFAnqg0I7wFxqdWWkVICmezAh3OlCPaN5an02jKMM0xD4j8SLWp8SRlB5ZANBq6vxU1NIy2M4uqcTmKQAwFLjTKD+cT8S4OYZtSFoV8D0Kkm4NKMXgngXA2bzWALFGYUL1YE2oLaRmmktzNa6RVJnqw8wryqZTAgPWru5t+8bXhOLTNSkp/wBXuTcdIomqlTElC1JqAMpoAehapc69Yp4UvDSF0UbNq3bp84zdSV0UvpHakbEe37R0Cf8AqSQKAj1S5joz2sqxlLmOHSwB9CPToKx6uS4yqAAb0I7hu/R46WjKaU3sTX9QmCGBAtmLh6Aj1PoIokQ4jhRQQqWJhCdEqTRtL7bxVhZ3lEhQUSfu0ca+0PynNymhf+Mb316RmcTgwiYFLmHOXY2psaX9tItO8APpGISphajkd9bfWIrlhSqAEixIvTe7gdoz+BxKAolRVT7rVSTWHqV5gGDgMR060iWqC7M/xuUc4GZSixCAm4qHBO1TF8nha5crMVZAA6w/zpeGmOwZmcyTlUHGhc/z84VYhCi6ZymbRJe4q1G7gxcXaJaDfD0/zA5FHrdupFdnh4lQD3rpf0PrtGSE4laZWbykUBqwJbXqW1jQ4GbyuQUoA+JV1bsPrBKNvAJhwWa6fzezM0LMdxEJollH/wDEe9zAuPxil8qaS9hr3OsIuI4sIS8CikJuxnPxRKVKKiTWL/A3BsZLmzcROSkJmIAQkq5wASahmDhtXoKQj8MKnTpsqZ5ZOHEznWSAKPZy6uZgWj6LP4oApnjPUnWCopvgnIxaZroId3BH5vA4nIQgypieX4Qki4sPeEnhzFKVicRRaAVqUc6Sks7BgoChYkd4dcQwMvEBClFQMtThlNVwz72sd457lRo4pMlieGqXJyAoBHwhqUtGa8O8fmT8UcOpORSM2c/8du5IjS4CRMzqTMUG+5kNVDcuKdonheE4eTNVMRLAmrfMsuVFy5qTuNNoW3dmQbttrkljcPKly5hQlKCylOAzqqXVu5iScHKISpaUqUE/ERUPUtsIq4phRi5UyVnKC4GcVsQfUEUI6xmvEeKxktfkypZmqKcyVJ+Hau1dIJPNpBFXhsKHhtE6YrEBS5eUqSBLYZspIcuC8O8FhypIVMXXRttCXF+kTkzVJSkZCAwoz+lIzWN4lPRiCjyllExYEvuQHd7B3L2aJbrqy1cux7isSqWuVK+ITVEO2wJI/eCeKSlFAKEpUUkFqON8r6tAx4VNChNzhRSDyNuKsp7+kVcLx65xJQk5UkpJVRiLjuILaxXJNJ5T4Jf3lLs7v8oxvjThWOx2ZMhMsSUqCgVLZSyBoGYB3uRaGnHPB06aJipCwiYpRLFTJLl2DAkQ64ZhZ8uWEzEhASGJCgoejV92iob4u2gltrDMNwPFTmUhctYVLoqhLHq1I0aJomSqgOnU6dW1/aNVLxqJYADNr1jG4HHJnYjGCWAUIIA2fK5+ZMdUZqVoypoo8sFbKDgMr/J6c4IPKHBDNWEPF8fNCy4SkAHmS7sWcpo4ci0aVRBOXKuuhqoPXnY0HSAcXgkKTlWl6aaFvue1oiLp5LasxedahXMpLu72qK9njQ4bhqcgUVCx5iQAO4Oh6Vg5UpCJY/CKNRjXUG56biM3NEyfOISCkfCHL216xup7vYz20afh6ZflpdKyWunI3pS0eQGeLSJP2Q805KOESyPcl48iLY6NrKwrOalRDKBLi9gk6XqYIRclLEij92oTq3TYRGdhSbMVgOa8p0DlnO7RaAxLakP9G/U3aJKJqAoNdKEP3b6wLiMMiZyrcsbFrmoNLGjAncwUFsHu+rXbY/6vFKlBViXFjR/W/wCtIYhRi8GU0lpCmFFE2dvlAUriP2jMzUZKqegb+NGiMkAMabml23Prfe8KMVJRKHIwKgWLA2rqa9uhhqXkVF0vFpmAJq7veorq0diSOblZbMlR1J62GntGIneIlhQKVJ1DJqabev5RtuCzJyZIXiP/ACKqEkB0jR2o/SK2C3A/D+BplfaTjnWWLE0fdVA8e8Tx4AUtZZIv6fSFPiTj2RaEvzLWlL7ZiA/zjfysRLloCAkMzF6v33hT1FHkSTYs4TwQTJSZkwlOYOEhnY2d7dooleHZImKTNAnm6QpNMvaz9YaTp01S1CUl0gBi4AfZ9fTeKMLjlypY88ZZpJJDg0csxFwze8c8tV17GigCS8EsBWHkywiUlIIuACol0jU7+sB8H4cZYWZqs6szXdkgBut3g7j3F5iJIXKlTJnNXIkqoxd2FoKkcNlqQFrJ8xaQSyiAHDs1qbmMk3dr9ml1yezgZ8tSJZAWkOkmwPXobRnfEH9VhEeYsoMoNmWkksdHBAYPrXS0A+GeLLk42fhFZ5hWAZakpJbLmfMwpQ3tTR40nGsQShWHmpUBOSU1TRiGNbP0iXx9S/JSw6R54Z44VyM6nBKixIZ0sGIe4vBHFcQuaEpkqSJlWzORbUA7tAyOFpmKRLMwhIDkBgWGgItDuXwyWgPJDEFwCSQehJhxUn8EylFO+xPwzAYyThwJuRc2ql5FE1JJLOBvFfCOKLzrM1JSU0AVetXhurGrEwIUkhSnKRcEC9RSjj3EKsTwwCeJs8AoAYVLOfxDXppA6u0CeMhn98Sm5vQdToBB8pAmFK5gDyy6ehIY/I2gSZ4ekzZkueAELSHSwoxGot6xRg+HYnz1ZykSbuC5UdG/D1eGlNPyT9DXgb8TxyZUszCQALvGa4L4jTMlmofMokDqXH5w18RcJlzpOUqUEoIWpL0WEucqumtNQIz/ABjhmEXJSvKJZQpHMjlJTmSCktcEUgnJqWWPTUWhv/eFCdLGRZllKnWEkpB0c2GsWzfECRyuCVEJA3KqCCZPEBRKQ9GAA/ICM9J8Fyv6k4qZMmp5wuXKBypQQzkgjUuWtWGreLDHaG+K4fITJKVueWqyo5rXG0Ynwdw7yMHMK1EeatTKdjlCvi9b+sNeKImTJyxMUBhEsSsHmmGv2aRvSp2I9CFKBKVjlJACALBIFgD01aNdO4xfuS8lKlZQQklyXBIHPTUiPMoZhpvQftHs3bLmBrl3I1BescUZgaa/Cb0/OsIopKApwQD09Td7DrCfE8PyJWZDDPT/AIufuHSHyJdXBffcMGrv2tSIBACzUV3P5hmFIalQmrPmU1awSA9C1jHR9JXhASTkfry/Uu0dG/rrwZ+n7mqFw1NlbaUG37wrxOKPmMhBJGoBZR6X7v0vDCXikkqFQU6O/YO8Emdawdr09Oh/SJGIkyFE5pysiA5oWJPV6v16CC0zEy3CAG0L69au+xA0inj2KaWTzZrJYB32bfWMMris1JYKfN90mo7AVJrFJNiujYY/GGqSHcaM5GhIXqL+kZPjGGMxKsynVdK1K1ZrC1fzizAYwzSPMT9oNSlXa9jrDThvDROWAfhSMylBIHKCOUvV1fD3MQk7od4sA8G+G8g8+cxZjLD0e+YixANB1HSNNiZ7uTFq5gXMTKQwLcqRQBKfyAH0gbxBwyZLlkpZTsOW7ksL9S0bSmuDNIwnGMF/XYyVh5awkqJdX4QkOT3AFOrR9PxXAR5ORGIX5oSwmKylyBdQAHyjM8H/APppMlTU4leKyzU1CEJcVDEKUTUMWoBDnhUrETJs1MwiWhFMwLkkh6Ahgwape8cuvK6VWa6a7sp8PeIR5aJa5jzUHyygMOYMmv4nU5frDvj/AAFOJEvOspKFZmS4ejEEggt+ggXhXh3CYYZkpEyYTm8yYyl3cMWp6QP4j4lMllJlpKwQSQGo3cxhJ7V5NEreMDSdxtCVCUgDMOUIG+g7N8oYyUBI0zGp6k39IyOC4MEKRjphV55GYpFhmRlY7kJN9xEMR4qQC+a2lX9rwvUrnkPTv7R5w2SEYqd5UsDOEmYo2BqAkegzMPxPrBXFcNMmpMoZQSxCzYMQ/V2jOcE47nVMW9FGnpQerQ/4bi5oK1TJakpYZSRRqv1Gl4qMrVMUotOxHP4POTNBXPCAlilSRVW4INAPe8PJvFEoSkOLCI43iKFIdgVJLpo5zWoN4zfi2cgIEyYpUtWZG4cFQBoejxF19pSW6lId8S4/kEpIBUuYvKAkE/dUTbs3rF+D4opZ8tSCFEfCoNTqDpFfh/Ey0ylFBcAsK1sDX3gjik6YuWFSUFS0kWZ2N7+/pFPi7yLF1RFE+ZIlkzMuUGhSSQE0ABcBo7+4KmylGWkqcEAga/tGT454lKZUyWUKUspKTLYlVQzNfWNDJ4uhCJYl0RlGUCjBvlCUr54KcK6yDcOx4nZ5WY6pURcGxFdYRzvBmKnZpa5yAgFwwLKD8uarg2pWsaeXgk4hZnIXkFlEB8yhR76Wfp0jxM9eHziYtJQ7iYaUpQi7jYPeHCDb4slyrgh4ZwC8FKIxC0rmKUwUH+EAZRUCt4s47xZAS0x3uEAso/8AL8I+cIuJ+Jyqkpx/mb/9R93veEsl1KcuSY6FFR5MnbdjZE1c5WddAkMhCRQdE1AHc/ODUKLGgO4Icfz5RRJAZITUXP7j6xcpQrYnQVPsdfWIcrZolSPJSXLUpvexo7VvYRJMl+tWsAaHpYU0pHqQbE0AuR9NbaMO8S8zlTWlKi9H126XrDEeLIYlQc/iDU2/5ekV+Wxct3Ad7fEN/wAomoUPo6vhaw3dP16RGYkpJynLqWYBmN9EDrrAFlkuSSHL1rqb9RHkcJgFGnBtEino4tHQBZbwzHpVyFJSoVIJJJ/5Pr+gg5SwxY3Yb9szVfq8ZfE4lc5SVBNUkgqq17gjQfSHQmMWqbOQCEsdX19I2lgzQTOUFMkta1QSPe4G8JsRh0FKyEjzFMHYj/iQSXA7R6ueutUpJURlBcvoabiKFzFKArl3BNeop0ibYwDBTkkBIWot8QUqz3FBvWsaNMlMqWSPjmMtR6NyD2dX/YQk4XgkKmjKeVanUCHYCrgvoAd498W8ZMtCl6qsNth6CnpGkaVsiWcCjw3xianiMxXlzJiShSCUJKghykh2FAcrQ+454lZCkJP2rghOoIILkbUgvwPxiT/QSigjMofaEX8z779X+TQs8aYwKMlUtAM1Swl/8TSvTM3zjl1qcqN9PjgZeH/FH9XP8kOleUqUC/KAwJexqQPWHM7g480lE9edbAgsUsBVgGNusK8D4ZlSZqJktZ89QKVLJLZTVXLbQEa0FYbzMIlChMRMVnS9FEZVOCGNKd/ziHtS/wB/Q+XgPmcPlhGQPQfE5fvtGZ4Xwtc7zDiJoDKUgJRsCQ9d7wz8Pzl4qWqaT5aHKQ9SWLHWz09DCLGcKxWFWlMknE+as3ZJDuolVWyjfteFJN06COLi3klxviJwnlSlkrCuVK2qW0IGre7G0aSZOkpTkypynoK9947h2HCZYViEoM3WmYJewSSNrnd4VYngU1eLlTEKT/TXWgmpYFsgaxLO5FHhPTfXI9yfIg4MZQ4mGChLGZqHIVhLitnFW6gRseJeIUywSohoPxSZagUGlGpAmHx0hSDLKU5Q6SkgG1NbxdUttktpu2ing8qVh0ZgHVMJW5rlSoulI2ABAptC3xzgpWORKkLUEkrCnHxBIfM3cFvXpBaOFqmLJE0CSGCKOqlCLswa/wCkey+Hy5K3mETFKDBZSHYadL2iYykvgbS57F03gcrDyVJwebMzlJUpebL3ND1hnheJZJUoEZTlDg3dqv6wvwmM8vFTJIQoeYxl5gQCG5gkm7VPrE+K+GytaFCYQygZiQSHSNB1+kDTk7XI7xUi/iElCj/UADMrKhXUOwL9H9h0hdjvCqF/aDEKSblIok/OneC+K+IJMlHlgBVGyBi3cxi+JcamTKE5U6JFB+/rG0dHNyM/UfQ8PG0YaUJMs+ZldiHyhySX/FUnpCDFcTVNOZaifyHYWELjMiyVXpG9UqI7sMll4dcMk8pUdmGorSsJ8Oh6fnD/AAicpo1aFgT8v09oym+i4hRt1Gx7e8WpIow6vp67HqYpQXcGgLilB73B7WaJlq1LAVHKWD3rRVtXMZlEly3qamzg/mdR8o9VKS7kgEChc5Nqt8J7V7xPCmiRWur3BrrUF92iSi2bps22rUEUlQmyCDYEsdBqx6adzWLGLEU+j9Nz0tE0yiRlILCrfkRuO+0ey0gJDqooi5FT3DfINFMRXXVvUn6R7E5uOCCUlZDaFh8jWOicDM1g8bOUr4TlLsEh6lyW/mkX4SctCyJqFMugzFr0el4cT5yZKU5qUsAwpq1wLe8JcXxETgE5SA9Ch6HXN0Jjfnoy4GGJSzkuw+JjlHQ3f06wuE4ksB8VGpQ6F+3SORiMwyk8xLVzFzcinR4tSHUkK+FuXPy3PwsKkgB37RFFHuACgpZsAjKBfmWpiXe2RKmH+UJ+IYmVMx2GkzgDKK+YGxoSkHoVABtXh0tQCX3U5NBYMH9zeEnBfDsrH4qaueVeVJy0ScpUouQHFQAz0rUVi7W3JPZr+Jqw6pkpKkhCQtPw8oOwLM4Jo1ou4rPRO/8AbqNFqZJo6eqeo0gvh2DkIKpiQ/3RnOZm2zVcvU9IU8X8N/1k+XNlL8pUpTqWPlyuyi++jxx7W8Wb2uxpxCRLQAZfxJFFEk1Zq11hT4dlLnmacQFS0oLZQSComrg3CW/PpDWRLTKnkqmZyE0BDVcVFdvzifEFqxSFS5SgJlCFGwrV+jRnWcrPgabrH7FgxBkKRhsPLWpKiopynM33lZio2fUnVojO4pPk4hKp6ckrKUpLvzEj4mtZhFmH4bOwRmYibORNQJbUSUlABcmpOYb2tAQk/wB1lLKZoEqqcyaklvu1aj3jSn+QTT+PJrcZhBMlKQtZSVpIJSzhxo+ogDEGcgoQgeYAGdwmlqubwoxvEJiViUy5kwihSm5FywtvtAXEeKTESQJgUhbqcGhvQ9maBVJ0EYscYXz1zsoSw/EapHqL9hHsvwbLGY/1M91OS2QBzUkOgt2eMz4G45OXMmJCVLCzQiwIF+2noIe4zic2TiJSJqClC1VVQpsSASDu0NqMccg9zeC/heBxMtBw7FQQ+WcopAUCSah3CqtZqRRgRPGMUcQEhEtH2ISc2ZSiMyjsQGAHUnsyxfGghyogDTf0EY7jfixSifLDaPr7/pGkNK3ZD1DW8V4+iWGWrm0A+IfQRjuL+JJs10pORJ0Gvc6xn/PUouTFuaN1FR4MuTgIgtLx6ZgjwnYEwDKZcsPeDsLh1LLIBJ3aw+vYQFO4POmMtNK1D6avSNMZ6JacrjMw5dO49rQpSxgaLOH4fKi7l6khn3L/AHYu/qQFABMwk1B0+Wnp7wPhpM9a3WTKDO2UORpqKdzpEEcQKJ6ZRAUDcgMwu5NCerAAdYy2jsdIQHH0D9K2f5RdltZjYNe+ujDQVgXzFElqPu5IApc/EL3btBUog7Nux/br0hDJykuSwZviOUOaVzMXNNX1i7KzBiKXb15VG/YRErIABBLmlPy0dhapjlJzjmo9NQfT7w9BDA5eoIGV6KIZyRonfqYllI+HKGGutPvGyfSK0oYXN/lsoVNtSRF8shSXzApFg4bSidNLF4YgOYhbnKtIGg8vN8yax0NZKaC/rmj2CmFizjOF81Ia6dCakChA/m0BnFSkIy5QXopJZmL3oB0eHJUatlNiW2330b0gbFISlKllAYXAA9nOhp7xafRIjXM85acoAOrCjaml7/6iM+TOYgECzFNQX3qC7UizBKmElaAAHqEigAD37GLpuKUhRJALAOqtPelgTFPkEBzJcwoIWUvoAKsN9zcw28C8GTJRNnTFEmaQAg2AQ4dtySfRoQYvibpK+VWXqxGxazfpE/7lO8kCUCogOUkgXNgfcj22iJbqpDSVjTi6ppnpl4VKSJhdYJyhIAqtwC2gZquIMTjjgpShOmJqrNmYgCgDFz0v1jA8G8Vz5OKWufKUlCkZA1Sggu53ex9I+jyeFSsThkzJ7rExOYJJIZJqNjaOeWnKNX+zTen8BMnhcieiXPmKUSpIWkpUUhlBx8N3B7VgDhM2XhVz5fm5lLUFJzEPkAZhuxev+QhPxDipk5cPLkzlplpCUCUlUxkpDAFnIYBnO0aDgk+UJCZqkNNWnmzp5k/41qG2g91heQ68+wRwjiaJ5mZikpSACDV8z3GzC0E4jEy8iglksCzAAD2jIYbgs1WMVMwmRCFD7d6JP4WAuq/8uP4wwmIkIotBkqotQJzAdjobO8FusDpWaDwZxtE/D+alipRIOrNp9fWAfF88TUeWE5pxLITqVHvozv0eDvBEpMjDvkKVrU9bsAAlhtr6x54i4tJQpMxQHmy3KTs4YgnsbD5Q1DdhE7knYP4b4evBS/tTLBYuUuwLvqK+kAcc8UA8qQFMXBI13G0Zvi/iCZOU5UW/ntCxMyOmOmlkzcrDsTjVTCSokwGuPfMECYueAPp/qNFyJlxXtEjiQBUtFXC5K5x5U5UMXOrjvyjuTB+C4WjDKKlTSoktZyA9ioCh7QSa4EjzDYOZMajPWt2o5bS4u0POF4ZKQQ1XqqmZg3S3Ue8EYWSkgkajUX6ga94vlkBugqwJLC/y2jnlJs0REzKHQaFxQX0vbaBcVw8TCFBQStLHNX0zBv49ovm1q3K+qegH/Q/nF+Y1INWASDygdx+lbQk6AXpRiCp5i0BNN2IZiQdDe7tAeK4vNVMyYV7AKmAJfuXPbqaQ4ltULCQGapIDGlfwudBUtCyXwhQURJVlSXYNQXbLf3oY0i0+SXZfMM2WjNMnh010ILWcBq9/pBfCeJGakpW5U55g7EUvoaHUt3hTjJCJZ/8AczFLUzhIyghVKA2rB2CRiF5ZaECTJZ63LfiDP/LxW20K8mhw80MzNdmJpoK3BZ6AQVLFC1MxqBq9O5jPqV5FVrEyYstlSTYC24Fdmh5gpmfKUguRXMaijMHokj5xntouy4SnJZ2AZgG3sSwo1mMemUANTmvqSOiiWDDaJEEJzVJraxItUuxbrBMtAJelKmhd260BrABFJU3KJbaZ0kq9TrHkSUSa1PZQHyePIKAFSoKyqbK4J56FL6FPXrvHuIQFpq5dxcij1YC5DOKRRL5eY5SkgAlVyKMrMWFg5YRMpIIULUurK4rXUkgfnDELMXMmBQlykkpAopiCr71RYEQLisPMWHnLCUq0Bc7VuAQ/zjRSfhclwa1GUAkmo1rS+3WFsvhZ84rmsRcIJdnqWpd/rFpiFn9lQtRaYt6KcqBzctQq6dfaPJnDRlYcrXAYAOa1IZQarQ8xCShOZCArQgAWBrro7No3SBEEmW81gpxlbqd+h+kQ02OzOqyTCUhnFHBca0JJcnr1aCcZ4gmSZSUFKjkDDKHoLP8AlFs3gyOZaQUrU5ygU6kDY0FWt1haviSEqEqcCAaBTPlIcVauXa8OlJbZA13E3PA+LIODlLSGVNSFK3zG4PUGnpGL8ey8bKHnSkr8t+egLJ1OW9IYcB+zxEplAynKmdw5BYj1aHnHONiojDUqEs5XgqFvgA/+ncyYpCklRWhas/nAUskZe9A3cw743wyXMAYnlIUpzylIIJCnoAWvCzgPFpRwUrySlEuWMpawIfMG3Jct1frGX8QeKDNdEskIHzO53P5aRcdNS6FKTsd+IvFSQSJV7Z9f+v4R1uelow2LnKWXUYHnYlncxUlS1/Am4+JRyprZyY6EkiCE6a0VS5/voBU+0Wng2IIUspBbZQA9HIMWJmTEIASUpa6UprT5k9ov4J+Q7C8PWtn+zc0qCo0chrgt0hvhOEpAdKVGn3k1T/ySK21PrHnB5agkqmIHN8PIxO5WAWfqSIcSxYUevTuFfda0c8m7NEJp+DoTnWADRCZd9GcU2o1PnE5+PTlcSFISkh9GtbMNegLw5QWPM6VMWAUD3KXDWawMUz+GZ15lFRzaFTg+lx6NDjOuROIhRxtanEqUgHRIJJYbWza33jSpUVBKmyltSzEjQhwPaLcPhwCRLSQkFyklND0alqkknWJrlUUS6hWoY6NXQX+7WJk0+ENWgWhagzXJJIG5dOjvcxRNKXYu4LpYUNny+11UrEFcWSg5VhQSBQkUV2Jq/wDy9IYy5QLOaO7Gv8/WE0+x2DFBc0fYWa9ep/y9oYYOWTlF6VOvrEDLDDKavoA23rBaCKgAk6XY633+UICzyEOCpKXNlFr2YdWGlLwvx2GxSpjIV9mx5gsAiruSz+g0hqiWm6mLhiCKWsq+a5tvFxUxygA9GqmwBQkBiHJuYuLoTQlHBZKcpnTCsmrFTJJL1vmJ0qdYDxPEEImNIU6Qw+EkOC5ABJ6a9YaYzgKVzCuYsqGgDcqeiqN2FaxdweXIL+QkZgWLmp6vV/SNLwSX4VRIQVEuwJSarPLZgcqS7920i+QwGaoNq8yqaFqPX5wSpLu166MNmO/eKpcs2JDaj9QKaXjJotMMRisoAzCm5rHRSVJ3/M/OPYoQFLTZIskOhShd9AA1Go0SSkkKBcFzlWoAqBL6MwYWfpF6ZNCDV9Xr3B7bRK5blA3ah3DWtvAgB0S1BQGwc6l7OCegqkDWJTcMFJZSQquz6vT10MWLLDck6u9dtTTQRUjM4qGD10pUgiwNg4cvAAuXJnFSgSiWkMAUggHtsXMLpsiUkgZs69lZjrsmn+40a5IUnKsO5tv1d6ir+kCTsMpAySZaQ9lPZhXq7GLsQtRKIVmWk5X5X02flqABeB8TglTFVUkpdqE1Ps3V+jQwOIClFCpvwmoQks7VFjSKZeMSlJCRQFnKk3HQm8RKNlJiuZw1SAWDpf4SwrV2Z8pN6UO2sIOMcPK1c+IXLQbpISF9h1bV2/KN9glJmJDHMNw1Nwz1AtaBP7BLzKUXUFfdIBA7BndtO0CbvKCkYTH4xOQSMOkplpHKlNq3KlG5OpMLpGBWpnUmWHYuQCfU/pH06ZwBArLSE00obaMQ29YznEPBZmLdISlLOS5dR7EUPWLU75JoUyeCoSl1MV0JJra/MdOwhvhZKfiAAYMCSVO9wMw6WZohhvCaWdZKjoHZhsQUvUdIaowqEAS3Slq3P8b0iJPwxoEQglkjbQAqFBu59IAw/Dkypj+UVkvzV36Ox6uPpD+WAoKqFEOKEEFu+nUCLBLNOUgB3zOkbXVRurViU2htC8oCRlSHLVQSQB/D3iRWFDMSxTQDMxTXR6kPqPpEsVKnK+AJFxnLfxu0Z7GyVImCXMmGdmHOkBjT4W3/AGiowsTlRp1TWSk5klIPMoKBGx0cV/KCJJSQSCFJa+Ue5ADHvGSXLVJZcsKDJ5syeU8wv0032hvwo52UuaBmD5UsA1K7ejEwPT8C3DHGSVFI8tQCnN0gg/o3SFkkTU5jOVQMH10ZjcEnYDaD8bOKEpWli/Shd+vT5x5jAt0yVpSCqpJDi5YCoezQ0mkDaE39QgnMxVQs6nN/wkXZ69rx4hCkrEzOpEtiSpZ+KlQlIABMHLkply1nIlRBDG6btYKOUht4WS8WSoJUnzZixYpytSwAUaANGiRLZpcHxaSSgMQVD8Ougeu/aG6JTUcuSaU2asYnhEiYPLMxRKiopCWzGiUWc8zPbtGinYqYnIMwS5YqXLCWAANa7k+8RKC6KUvI3MtjSpFm/MHSkWy5ZGW+UkMAcqbmo1foaVhCniZT5qHTNMtiCkMxJTser+hg1OIWFycykLC2FAzUDG5apuK0hbQsaKFAQM9E0KaU1SNFVFT0gdUhEpK1y0ByC6sr61faughWniczyzMzIICspQU3tU1r3vFs7i0zMVZwEAiqWUAD+Kr6s1IdBZ5w/HTlOc8pTlquhyx6V7wunz0hZzZ5UyvwrdJL01ZN4cT+Fy5wFcpISQoMASalg7k94HxKJOHJAkmYtgQSNRX0q1RFJoVAUyZiCTWZ8/pSOi1ePxxLpSkDQFD/AFjoKA1C5zCrlg5A06vr2gUTiUkqHIpmJpT/ACBolhvFhlhlG+lLiti2jNQRaFgDQMwAblUT00L1a4aMij3yg4NSEgMHqNbvzV7WiQljcvqqveu3+qRFAoE5SNSk9TcEdKx6lThwcr9W9FBqUbrWHYECDdruzNlA76R6hBdiTZ2pT/8AoekeYpKiFJQyFdnFblLhnfQxIS0pSaqWTUgh2voLH9IYhTi+Gkg+SrKVHmYmrAf/AGnu5tWBTIkIqqYVkaVL3sAzVPVoeLrVIfvb/IN8IL/lAP8ATIczAErNlAAGoY1NgX96QWAswuOTkJkSVKrRQDPtfV+7w0wWKCgApkryupL++ZmYv3gORi8QtZKJQCaAFTMBdjVzXYRYjhxzCZMWoqGhORNN9SH1EN0Ax87T3/jRypebQD5vts9NOserYiygzizGmu5B+kUCYFOHLGg+6/8Ax+9RozGCcTw04qSZcwAC6CGCvXXsekJv7IsTCtKEqSaMtQLaatTYRpnqzvf4aA7VrUR5iJwSFKIBYEjXNl0NKKfaKUmKhPw/hS0LzKWkCroSCw6OdOkNCgBy4S2o6V7+kDYTiQmICiGOrEE5ermlaPC/EcWLnKoZXAykMo9QwAs0DTYxsuSzEJ0qWFm3NSH6QjxOCy550tOaYVauKa7Ew5w0vMQtgk5Wpy0J0qdB+kXiWSxa2oq7uSATUg0oIE6EY6XgJuKCgqYgaiWHy2Dih5b9fzjpXAgpGUFcpjzZgLCrlTg1MaQYJCFlaQyzdAoFAXy/y8B43B4mYHzJQE/dBvrzFmAFKdI0UvBNFaVyUZJUzy1qTlF6UBc2YK773h3MkImAlSQTsS+U7OOlaRlmAR5YlHMWIo7qJckEDbalTGh4NKWlDE1GjuRrzXyuO7RMhoJ/ppWXL5aQDcBJbfm2oBUwOOGy01CEFNXBDkONCfienS8HCc7vlzMHH3auwfWsV5FOC73qaZHajAcw69IiygSdIloyfZkpCk5cqTmSSQ5UzMKBx09IA8ScQyywFBMxSiQkgMGINWroBXd4c/ib4jTptfTXlEK+H8NSVnMVLWb57AWpoDrqWa0NPyJoA4FNyoyy5BZSeZThiXOyaU3h9gJACcwQlCqvanqNI6Uk8xSKMXSaKOib/CPSLFiWoAlQ5DuwFNd4blYJUR/oJIUMstAIs/8A8fzj2bgwVFSpaVq3yglwPvPQaB6x03HyHJKkvUDmDigfKfugiC0rcZQGDX0Fgx3MLI8EcpynPZrMxbKBzKevcQQteUDVJ1r2DAVI7xTMSp+m9yNKDURZLYEAPUmmpdrOadoALvLHX0Uw9BmpHRFKEmoCPUF+vzjoAIrDLQ1Ob6iBJSzmn1NMrdKLjyOiALwHDmpCaE6cum0Fzw2VqUFut/eOjoaAg/NNGgyt0+K0eSjVB1IL9e8dHQ+gZCUP/INGdtHJMVSA+IANR5dj3jo6EApx85QKWUQ6qsTW94eG4/l7x0dFdCBpY+zB1cV9YBwpcVq0yYz6dto6OhFBWLSCKjUH1rWLEDMpQVUAAgGrGtQ+sdHQmIy3HpYEwMAHQklhc5jUw1wyR5S6fdJ9eWsex0W/tJQZLP2Sjrld+uWI8QURLUQWNK+gjo6M3wX2XzaANqA/q0RxJooaZD+cdHRXZIGmYfKJcvz67Wi3ELInS2JqS/Xl13jo6BljCekZF0tbpQW2itZog6lQBO4Y0MdHQiTl/fGgFPaPMX8aexPqBSOjoGBHKPLCm5iA51Pc6x7ipY8xKWGU5nDUNNRHR0NAfOsEkGYxD/aAemW3aPpSEgkAijO3UGOjo11CYkJJqOmb/wDYQOo/H3Jjo6Mii2dMIUan3jyOjo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8" descr="data:image/jpeg;base64,/9j/4AAQSkZJRgABAQAAAQABAAD/2wCEAAkGBxQTEhUUExQWFhUXGRsaGRcYGR0bHBwcGhoYGxwgGh8cHCggGx8lGxobITEhJSkrLi4uFx8zODMsNygtLisBCgoKDg0OGxAQGywkICQsLCwsLCwsLCwsLCwsLCwsLCwsLCwsLCwsLCwsLCwsLCwsLCwsLCwsLCwsLCwsLCwsLP/AABEIAMIBAwMBIgACEQEDEQH/xAAbAAACAwEBAQAAAAAAAAAAAAAEBQIDBgABB//EAD8QAAECBAQEBAMHBAIBAwUAAAECEQADITEEEkFRBSJhcQYTgZEyocEjQlKx0eHwFBVi8XKCMxYkwgeSorLS/8QAGQEAAwEBAQAAAAAAAAAAAAAAAAECAwQF/8QAJxEAAgIBBAEDBAMAAAAAAAAAAAECESEDEjFBURNhcSIygZFCofD/2gAMAwEAAhEDEQA/ANDM4WoAGYsBKAKJpT/5fKK1qcFMuWK/eVWhaoDP7NDyZgwoAL1rTT1+kAzsMpKTkGUCoD3A3erWpHmo7yjgc6ZLORbsTro1u37Q/TOCg93tGFl4idiVlIOtu/06RsMBh/LQlBLkBq6k3AhyQIuABKmqHYv/ADbSO8vWmwLX7/zWPVh+gaj9dDFahUAbVBH00iKGVY/C+YgpUGp8++ukIpfhRKQXXVVHIqK2FY0smTS5c/eud6mOmEtuq3qRv31hptCaRm18Bly0uVryJq3W1meCuHYxC1eWkApCaGrq76e8KOJcPnKPPnIq5zACn7dICweOmpORCQzAOnRtesXttCujcS5abZAA1Lex/wBxw4fLqcgD1OnvAvDZlB5igVnWwJB/WGiVuKEWprff9Yy2lWBjByiQ6UhzZta/z0j3+ll3A7UZ/wB/SCSjYv8AzpHoRZtbj0/MCFtHYCvDJvlBBu/51t2aLRISQBlfqb9OvqIIKSSdz/PePfK11hpCbB14NJeg9vS8ef0iacqaDb+e4gr569I5CN/eHQgWXhZdBlHt9dY8Vw6W9UDvBTR4pWkOgB/6VH4R6wPi+FypgZUtKtg1u0HKQ9f58498v0/nWAYixPhqWvLolP3AKQxlYFKRlSkAWtBiPWPCf1hiMR4smvMEvKKM4Zvb3izCqw+HlZgAom+77NppDviPCpU0Oq7O7aDelLQtHhiULlW+1Az1Ft9zFXGqFTuxLi8T56wpOVIslkgkHZ9TGtwE3ykJEwgNqeX2DVjPz+IycM4lAKXu1dRvytGfx2MMwk5qm1wx13JNbRW3dwK6Pp4mBQoXBtbpt9Yqmm/yvGT8KysSk5GAlipJe+mVxtGulSW6neEtK/gHOkUy5LkOBT/V9TBKUxOTKJLCHeC4U3MukbqFcGTl5EvkK2jodTeN4VBKSuW4peOgpeRZ8C2Y3vfpA06SVpUmrFLP326+m0TRiEEiocj2ERXNDkhj62N/TvHJTOkH4Tw6XISyS7XJNX1/1HTeJy0mqn3I+VYsxSc6MtHVv8vWsZfi8hEkZQyi6jV6O1QkAfwxSy8i4GMnjSps1kB2fMxu2xpDhCHckGos9y2+8ZbhkheUAcgqc1AQenT94dYLEiWlKCrMTUipd/w2fSkDQWMlqaum1fVut/1i0EEVIcWN9qH3aPMrtW/p0r1jwEgUFXsBdq2sDEDKOI4ATklJobG/61EZr+1SZaxKzzCoaMwJ0c+sa6TNeqm2frsT8qQPNwyTzZRnBq7gE2exLVvDUqFQPhuGIQDlS7t6GGKZgJ/y2fffSKJ+JASSS2wBG2u/eE3/AKhSVNLlqUoWKavuAbgQZkHBo0k2s38p0jsuv89Kwtw3EwXC0kENTV+0HyyL/wA6UgqgJhdT7U+ceBL306vEcx0GrN+7xLNVtasP2u8IZYC3WPGehgfFY5CHcsdhzKPoLdiYUYvjij8CWbVR+gb8zFqDJ3GgH+4h5nUe8YTFcWnKLZiB0AEATfMJus9XP6xW1E7mfRzMFa/OIpmF7g9jHzRMlepI9TF6cwtMX6KP6wUgtn0EmvS7v+ejQOtZJLXahb1fVvWMlJ4jPSKTCe4Bg2RxxbZVoBBux+kLbfDK3ew/VMYO5IsFag2b94oxTFOQukG4Btq5L/KPMArzi6FHNYg7VoBv1iWJ4dMFFOG+Fw7Uau5henLwG+JgcVwOcZpQR1zXDOK3dv2h5wrwoHCptmqlycyt62AjQSsOE1LqNaqvUv7PBKKx0Ri/5GTkuiSEgBgPSD8Fw9S9KQVguGBKfMmkJSK1p77RnvFHjvykNhUcthMIZP8A137xbaRCt8Gon4mThUutQzaAVPoIy3GeOzZyaHy5VurGznXsIU8LxInMtSipShzFZ5gWeie/aGkqSdSDXX9Ni0cupqyeFg6IaaWXkU/0KdfMB2zMPSlo8hjOwRJLJSeqqq9Y8jDJtguMliUrlZ06HKLasfpFeAmoQpX2nLoDp9Icpmiwd/zbZ4QY+SJaiohZBN9H+hO/SNkZDcMoOKgl6NUb6aQNMwSV1YHUKZn72rQB+kCYPiksCiVpZ8zJNHGwqBDGVOStLh2NdPetgIloYkx2HysFHMkvla6Sdtw4rE8BhkSznmB1uMsoVvYir+neGs+UCXDlWXlUQw2qTYv0hHgpnkzQZpzqPQuCHY7VMVF2iWhtN46hLg8qtmc6MSRrcwbh5oUAxKh1pS4cbsBeEnHJWYBzV+ZIL0Gqfev7Rdg+KFamlpcAcwLO1Pm3pA44tAmN1Ie97UNDt6vFONKyjkDl2Gjj83HW7iCVgEWJt86b6ROWrpbff9f0iRmXk8BnFJKypk1CQa2pemwjzA+dKSmXKku3MpTF66O1No1qTRvUlrXv7RTjJRUjKjkJtQNT5RW8VGWmYppifOIzmoSKlNavs9b7QXheMTlL+Al6Bns+oOtoLw3CpUtRmLOZTEBSq0/xTc7PFiMWVK8qSGJ9VHdzoO0VS7FfgMVPCA8w5S3/AIwxP5Mn+UhdM4kpbhPInpc9zc9ojjeEzEc0wFt3f3a0UFYAtQaw1XQiwS0xSqVmOVIKjsA/5Qtn8SGcJBqSAB1NI3PB+ES5AJSoqWoDMpR22Gg6RM5qKCj5xjcVknJlqBS6kguGIBIGvSPo5lypkvysoZmDCo6iBZuDw+Ncz5YV5SlJZyKgsXYhw+nSA8Ri5WCngFXLNRyZi7FNw5u7i+0c09W0mjVQ67F+H8LzykleVB0STf1FoQYiQpE7yW+0JAyjUmzRtpXG0TlplZt1EjQJ/W3vDxMuXQ5UvpQPDhquQSht5MzL8IKCHMxIVszj3f6Qu4dwKZOKmYBCikkmji7UrDHiPFp6Zq5SZS1EfCvKRLLhxzkZXqxAc0MC8N4+ZEpEqeUpnczh6KJUS6XZ7wlrZyP030dMwXkTEpXQmqSDdtjGqwXFQUhM0ZhvrCTiXCZmO8rMTLQg581MynDAJGl3c7C+keNKRhEJJUSkqCXLOCbEtHTp6xlOFjfiXDgBnQXSflFEvFSsLKM+bU2Qnc9IpwHFAnqg0I7wFxqdWWkVICmezAh3OlCPaN5an02jKMM0xD4j8SLWp8SRlB5ZANBq6vxU1NIy2M4uqcTmKQAwFLjTKD+cT8S4OYZtSFoV8D0Kkm4NKMXgngXA2bzWALFGYUL1YE2oLaRmmktzNa6RVJnqw8wryqZTAgPWru5t+8bXhOLTNSkp/wBXuTcdIomqlTElC1JqAMpoAehapc69Yp4UvDSF0UbNq3bp84zdSV0UvpHakbEe37R0Cf8AqSQKAj1S5joz2sqxlLmOHSwB9CPToKx6uS4yqAAb0I7hu/R46WjKaU3sTX9QmCGBAtmLh6Aj1PoIokQ4jhRQQqWJhCdEqTRtL7bxVhZ3lEhQUSfu0ca+0PynNymhf+Mb316RmcTgwiYFLmHOXY2psaX9tItO8APpGISphajkd9bfWIrlhSqAEixIvTe7gdoz+BxKAolRVT7rVSTWHqV5gGDgMR060iWqC7M/xuUc4GZSixCAm4qHBO1TF8nha5crMVZAA6w/zpeGmOwZmcyTlUHGhc/z84VYhCi6ZymbRJe4q1G7gxcXaJaDfD0/zA5FHrdupFdnh4lQD3rpf0PrtGSE4laZWbykUBqwJbXqW1jQ4GbyuQUoA+JV1bsPrBKNvAJhwWa6fzezM0LMdxEJollH/wDEe9zAuPxil8qaS9hr3OsIuI4sIS8CikJuxnPxRKVKKiTWL/A3BsZLmzcROSkJmIAQkq5wASahmDhtXoKQj8MKnTpsqZ5ZOHEznWSAKPZy6uZgWj6LP4oApnjPUnWCopvgnIxaZroId3BH5vA4nIQgypieX4Qki4sPeEnhzFKVicRRaAVqUc6Sks7BgoChYkd4dcQwMvEBClFQMtThlNVwz72sd457lRo4pMlieGqXJyAoBHwhqUtGa8O8fmT8UcOpORSM2c/8du5IjS4CRMzqTMUG+5kNVDcuKdonheE4eTNVMRLAmrfMsuVFy5qTuNNoW3dmQbttrkljcPKly5hQlKCylOAzqqXVu5iScHKISpaUqUE/ERUPUtsIq4phRi5UyVnKC4GcVsQfUEUI6xmvEeKxktfkypZmqKcyVJ+Hau1dIJPNpBFXhsKHhtE6YrEBS5eUqSBLYZspIcuC8O8FhypIVMXXRttCXF+kTkzVJSkZCAwoz+lIzWN4lPRiCjyllExYEvuQHd7B3L2aJbrqy1cux7isSqWuVK+ITVEO2wJI/eCeKSlFAKEpUUkFqON8r6tAx4VNChNzhRSDyNuKsp7+kVcLx65xJQk5UkpJVRiLjuILaxXJNJ5T4Jf3lLs7v8oxvjThWOx2ZMhMsSUqCgVLZSyBoGYB3uRaGnHPB06aJipCwiYpRLFTJLl2DAkQ64ZhZ8uWEzEhASGJCgoejV92iob4u2gltrDMNwPFTmUhctYVLoqhLHq1I0aJomSqgOnU6dW1/aNVLxqJYADNr1jG4HHJnYjGCWAUIIA2fK5+ZMdUZqVoypoo8sFbKDgMr/J6c4IPKHBDNWEPF8fNCy4SkAHmS7sWcpo4ci0aVRBOXKuuhqoPXnY0HSAcXgkKTlWl6aaFvue1oiLp5LasxedahXMpLu72qK9njQ4bhqcgUVCx5iQAO4Oh6Vg5UpCJY/CKNRjXUG56biM3NEyfOISCkfCHL216xup7vYz20afh6ZflpdKyWunI3pS0eQGeLSJP2Q805KOESyPcl48iLY6NrKwrOalRDKBLi9gk6XqYIRclLEij92oTq3TYRGdhSbMVgOa8p0DlnO7RaAxLakP9G/U3aJKJqAoNdKEP3b6wLiMMiZyrcsbFrmoNLGjAncwUFsHu+rXbY/6vFKlBViXFjR/W/wCtIYhRi8GU0lpCmFFE2dvlAUriP2jMzUZKqegb+NGiMkAMabml23Prfe8KMVJRKHIwKgWLA2rqa9uhhqXkVF0vFpmAJq7veorq0diSOblZbMlR1J62GntGIneIlhQKVJ1DJqabev5RtuCzJyZIXiP/ACKqEkB0jR2o/SK2C3A/D+BplfaTjnWWLE0fdVA8e8Tx4AUtZZIv6fSFPiTj2RaEvzLWlL7ZiA/zjfysRLloCAkMzF6v33hT1FHkSTYs4TwQTJSZkwlOYOEhnY2d7dooleHZImKTNAnm6QpNMvaz9YaTp01S1CUl0gBi4AfZ9fTeKMLjlypY88ZZpJJDg0csxFwze8c8tV17GigCS8EsBWHkywiUlIIuACol0jU7+sB8H4cZYWZqs6szXdkgBut3g7j3F5iJIXKlTJnNXIkqoxd2FoKkcNlqQFrJ8xaQSyiAHDs1qbmMk3dr9ml1yezgZ8tSJZAWkOkmwPXobRnfEH9VhEeYsoMoNmWkksdHBAYPrXS0A+GeLLk42fhFZ5hWAZakpJbLmfMwpQ3tTR40nGsQShWHmpUBOSU1TRiGNbP0iXx9S/JSw6R54Z44VyM6nBKixIZ0sGIe4vBHFcQuaEpkqSJlWzORbUA7tAyOFpmKRLMwhIDkBgWGgItDuXwyWgPJDEFwCSQehJhxUn8EylFO+xPwzAYyThwJuRc2ql5FE1JJLOBvFfCOKLzrM1JSU0AVetXhurGrEwIUkhSnKRcEC9RSjj3EKsTwwCeJs8AoAYVLOfxDXppA6u0CeMhn98Sm5vQdToBB8pAmFK5gDyy6ehIY/I2gSZ4ekzZkueAELSHSwoxGot6xRg+HYnz1ZykSbuC5UdG/D1eGlNPyT9DXgb8TxyZUszCQALvGa4L4jTMlmofMokDqXH5w18RcJlzpOUqUEoIWpL0WEucqumtNQIz/ABjhmEXJSvKJZQpHMjlJTmSCktcEUgnJqWWPTUWhv/eFCdLGRZllKnWEkpB0c2GsWzfECRyuCVEJA3KqCCZPEBRKQ9GAA/ICM9J8Fyv6k4qZMmp5wuXKBypQQzkgjUuWtWGreLDHaG+K4fITJKVueWqyo5rXG0Ynwdw7yMHMK1EeatTKdjlCvi9b+sNeKImTJyxMUBhEsSsHmmGv2aRvSp2I9CFKBKVjlJACALBIFgD01aNdO4xfuS8lKlZQQklyXBIHPTUiPMoZhpvQftHs3bLmBrl3I1BescUZgaa/Cb0/OsIopKApwQD09Td7DrCfE8PyJWZDDPT/AIufuHSHyJdXBffcMGrv2tSIBACzUV3P5hmFIalQmrPmU1awSA9C1jHR9JXhASTkfry/Uu0dG/rrwZ+n7mqFw1NlbaUG37wrxOKPmMhBJGoBZR6X7v0vDCXikkqFQU6O/YO8Emdawdr09Oh/SJGIkyFE5pysiA5oWJPV6v16CC0zEy3CAG0L69au+xA0inj2KaWTzZrJYB32bfWMMris1JYKfN90mo7AVJrFJNiujYY/GGqSHcaM5GhIXqL+kZPjGGMxKsynVdK1K1ZrC1fzizAYwzSPMT9oNSlXa9jrDThvDROWAfhSMylBIHKCOUvV1fD3MQk7od4sA8G+G8g8+cxZjLD0e+YixANB1HSNNiZ7uTFq5gXMTKQwLcqRQBKfyAH0gbxBwyZLlkpZTsOW7ksL9S0bSmuDNIwnGMF/XYyVh5awkqJdX4QkOT3AFOrR9PxXAR5ORGIX5oSwmKylyBdQAHyjM8H/APppMlTU4leKyzU1CEJcVDEKUTUMWoBDnhUrETJs1MwiWhFMwLkkh6Ahgwape8cuvK6VWa6a7sp8PeIR5aJa5jzUHyygMOYMmv4nU5frDvj/AAFOJEvOspKFZmS4ejEEggt+ggXhXh3CYYZkpEyYTm8yYyl3cMWp6QP4j4lMllJlpKwQSQGo3cxhJ7V5NEreMDSdxtCVCUgDMOUIG+g7N8oYyUBI0zGp6k39IyOC4MEKRjphV55GYpFhmRlY7kJN9xEMR4qQC+a2lX9rwvUrnkPTv7R5w2SEYqd5UsDOEmYo2BqAkegzMPxPrBXFcNMmpMoZQSxCzYMQ/V2jOcE47nVMW9FGnpQerQ/4bi5oK1TJakpYZSRRqv1Gl4qMrVMUotOxHP4POTNBXPCAlilSRVW4INAPe8PJvFEoSkOLCI43iKFIdgVJLpo5zWoN4zfi2cgIEyYpUtWZG4cFQBoejxF19pSW6lId8S4/kEpIBUuYvKAkE/dUTbs3rF+D4opZ8tSCFEfCoNTqDpFfh/Ey0ylFBcAsK1sDX3gjik6YuWFSUFS0kWZ2N7+/pFPi7yLF1RFE+ZIlkzMuUGhSSQE0ABcBo7+4KmylGWkqcEAga/tGT454lKZUyWUKUspKTLYlVQzNfWNDJ4uhCJYl0RlGUCjBvlCUr54KcK6yDcOx4nZ5WY6pURcGxFdYRzvBmKnZpa5yAgFwwLKD8uarg2pWsaeXgk4hZnIXkFlEB8yhR76Wfp0jxM9eHziYtJQ7iYaUpQi7jYPeHCDb4slyrgh4ZwC8FKIxC0rmKUwUH+EAZRUCt4s47xZAS0x3uEAso/8AL8I+cIuJ+Jyqkpx/mb/9R93veEsl1KcuSY6FFR5MnbdjZE1c5WddAkMhCRQdE1AHc/ODUKLGgO4Icfz5RRJAZITUXP7j6xcpQrYnQVPsdfWIcrZolSPJSXLUpvexo7VvYRJMl+tWsAaHpYU0pHqQbE0AuR9NbaMO8S8zlTWlKi9H126XrDEeLIYlQc/iDU2/5ekV+Wxct3Ad7fEN/wAomoUPo6vhaw3dP16RGYkpJynLqWYBmN9EDrrAFlkuSSHL1rqb9RHkcJgFGnBtEino4tHQBZbwzHpVyFJSoVIJJJ/5Pr+gg5SwxY3Yb9szVfq8ZfE4lc5SVBNUkgqq17gjQfSHQmMWqbOQCEsdX19I2lgzQTOUFMkta1QSPe4G8JsRh0FKyEjzFMHYj/iQSXA7R6ueutUpJURlBcvoabiKFzFKArl3BNeop0ibYwDBTkkBIWot8QUqz3FBvWsaNMlMqWSPjmMtR6NyD2dX/YQk4XgkKmjKeVanUCHYCrgvoAd498W8ZMtCl6qsNth6CnpGkaVsiWcCjw3xianiMxXlzJiShSCUJKghykh2FAcrQ+454lZCkJP2rghOoIILkbUgvwPxiT/QSigjMofaEX8z779X+TQs8aYwKMlUtAM1Swl/8TSvTM3zjl1qcqN9PjgZeH/FH9XP8kOleUqUC/KAwJexqQPWHM7g480lE9edbAgsUsBVgGNusK8D4ZlSZqJktZ89QKVLJLZTVXLbQEa0FYbzMIlChMRMVnS9FEZVOCGNKd/ziHtS/wB/Q+XgPmcPlhGQPQfE5fvtGZ4Xwtc7zDiJoDKUgJRsCQ9d7wz8Pzl4qWqaT5aHKQ9SWLHWz09DCLGcKxWFWlMknE+as3ZJDuolVWyjfteFJN06COLi3klxviJwnlSlkrCuVK2qW0IGre7G0aSZOkpTkypynoK9947h2HCZYViEoM3WmYJewSSNrnd4VYngU1eLlTEKT/TXWgmpYFsgaxLO5FHhPTfXI9yfIg4MZQ4mGChLGZqHIVhLitnFW6gRseJeIUywSohoPxSZagUGlGpAmHx0hSDLKU5Q6SkgG1NbxdUttktpu2ing8qVh0ZgHVMJW5rlSoulI2ABAptC3xzgpWORKkLUEkrCnHxBIfM3cFvXpBaOFqmLJE0CSGCKOqlCLswa/wCkey+Hy5K3mETFKDBZSHYadL2iYykvgbS57F03gcrDyVJwebMzlJUpebL3ND1hnheJZJUoEZTlDg3dqv6wvwmM8vFTJIQoeYxl5gQCG5gkm7VPrE+K+GytaFCYQygZiQSHSNB1+kDTk7XI7xUi/iElCj/UADMrKhXUOwL9H9h0hdjvCqF/aDEKSblIok/OneC+K+IJMlHlgBVGyBi3cxi+JcamTKE5U6JFB+/rG0dHNyM/UfQ8PG0YaUJMs+ZldiHyhySX/FUnpCDFcTVNOZaifyHYWELjMiyVXpG9UqI7sMll4dcMk8pUdmGorSsJ8Oh6fnD/AAicpo1aFgT8v09oym+i4hRt1Gx7e8WpIow6vp67HqYpQXcGgLilB73B7WaJlq1LAVHKWD3rRVtXMZlEly3qamzg/mdR8o9VKS7kgEChc5Nqt8J7V7xPCmiRWur3BrrUF92iSi2bps22rUEUlQmyCDYEsdBqx6adzWLGLEU+j9Nz0tE0yiRlILCrfkRuO+0ey0gJDqooi5FT3DfINFMRXXVvUn6R7E5uOCCUlZDaFh8jWOicDM1g8bOUr4TlLsEh6lyW/mkX4SctCyJqFMugzFr0el4cT5yZKU5qUsAwpq1wLe8JcXxETgE5SA9Ch6HXN0Jjfnoy4GGJSzkuw+JjlHQ3f06wuE4ksB8VGpQ6F+3SORiMwyk8xLVzFzcinR4tSHUkK+FuXPy3PwsKkgB37RFFHuACgpZsAjKBfmWpiXe2RKmH+UJ+IYmVMx2GkzgDKK+YGxoSkHoVABtXh0tQCX3U5NBYMH9zeEnBfDsrH4qaueVeVJy0ScpUouQHFQAz0rUVi7W3JPZr+Jqw6pkpKkhCQtPw8oOwLM4Jo1ou4rPRO/8AbqNFqZJo6eqeo0gvh2DkIKpiQ/3RnOZm2zVcvU9IU8X8N/1k+XNlL8pUpTqWPlyuyi++jxx7W8Wb2uxpxCRLQAZfxJFFEk1Zq11hT4dlLnmacQFS0oLZQSComrg3CW/PpDWRLTKnkqmZyE0BDVcVFdvzifEFqxSFS5SgJlCFGwrV+jRnWcrPgabrH7FgxBkKRhsPLWpKiopynM33lZio2fUnVojO4pPk4hKp6ckrKUpLvzEj4mtZhFmH4bOwRmYibORNQJbUSUlABcmpOYb2tAQk/wB1lLKZoEqqcyaklvu1aj3jSn+QTT+PJrcZhBMlKQtZSVpIJSzhxo+ogDEGcgoQgeYAGdwmlqubwoxvEJiViUy5kwihSm5FywtvtAXEeKTESQJgUhbqcGhvQ9maBVJ0EYscYXz1zsoSw/EapHqL9hHsvwbLGY/1M91OS2QBzUkOgt2eMz4G45OXMmJCVLCzQiwIF+2noIe4zic2TiJSJqClC1VVQpsSASDu0NqMccg9zeC/heBxMtBw7FQQ+WcopAUCSah3CqtZqRRgRPGMUcQEhEtH2ISc2ZSiMyjsQGAHUnsyxfGghyogDTf0EY7jfixSifLDaPr7/pGkNK3ZD1DW8V4+iWGWrm0A+IfQRjuL+JJs10pORJ0Gvc6xn/PUouTFuaN1FR4MuTgIgtLx6ZgjwnYEwDKZcsPeDsLh1LLIBJ3aw+vYQFO4POmMtNK1D6avSNMZ6JacrjMw5dO49rQpSxgaLOH4fKi7l6khn3L/AHYu/qQFABMwk1B0+Wnp7wPhpM9a3WTKDO2UORpqKdzpEEcQKJ6ZRAUDcgMwu5NCerAAdYy2jsdIQHH0D9K2f5RdltZjYNe+ujDQVgXzFElqPu5IApc/EL3btBUog7Nux/br0hDJykuSwZviOUOaVzMXNNX1i7KzBiKXb15VG/YRErIABBLmlPy0dhapjlJzjmo9NQfT7w9BDA5eoIGV6KIZyRonfqYllI+HKGGutPvGyfSK0oYXN/lsoVNtSRF8shSXzApFg4bSidNLF4YgOYhbnKtIGg8vN8yax0NZKaC/rmj2CmFizjOF81Ia6dCakChA/m0BnFSkIy5QXopJZmL3oB0eHJUatlNiW2330b0gbFISlKllAYXAA9nOhp7xafRIjXM85acoAOrCjaml7/6iM+TOYgECzFNQX3qC7UizBKmElaAAHqEigAD37GLpuKUhRJALAOqtPelgTFPkEBzJcwoIWUvoAKsN9zcw28C8GTJRNnTFEmaQAg2AQ4dtySfRoQYvibpK+VWXqxGxazfpE/7lO8kCUCogOUkgXNgfcj22iJbqpDSVjTi6ppnpl4VKSJhdYJyhIAqtwC2gZquIMTjjgpShOmJqrNmYgCgDFz0v1jA8G8Vz5OKWufKUlCkZA1Sggu53ex9I+jyeFSsThkzJ7rExOYJJIZJqNjaOeWnKNX+zTen8BMnhcieiXPmKUSpIWkpUUhlBx8N3B7VgDhM2XhVz5fm5lLUFJzEPkAZhuxev+QhPxDipk5cPLkzlplpCUCUlUxkpDAFnIYBnO0aDgk+UJCZqkNNWnmzp5k/41qG2g91heQ68+wRwjiaJ5mZikpSACDV8z3GzC0E4jEy8iglksCzAAD2jIYbgs1WMVMwmRCFD7d6JP4WAuq/8uP4wwmIkIotBkqotQJzAdjobO8FusDpWaDwZxtE/D+alipRIOrNp9fWAfF88TUeWE5pxLITqVHvozv0eDvBEpMjDvkKVrU9bsAAlhtr6x54i4tJQpMxQHmy3KTs4YgnsbD5Q1DdhE7knYP4b4evBS/tTLBYuUuwLvqK+kAcc8UA8qQFMXBI13G0Zvi/iCZOU5UW/ntCxMyOmOmlkzcrDsTjVTCSokwGuPfMECYueAPp/qNFyJlxXtEjiQBUtFXC5K5x5U5UMXOrjvyjuTB+C4WjDKKlTSoktZyA9ioCh7QSa4EjzDYOZMajPWt2o5bS4u0POF4ZKQQ1XqqmZg3S3Ue8EYWSkgkajUX6ga94vlkBugqwJLC/y2jnlJs0REzKHQaFxQX0vbaBcVw8TCFBQStLHNX0zBv49ovm1q3K+qegH/Q/nF+Y1INWASDygdx+lbQk6AXpRiCp5i0BNN2IZiQdDe7tAeK4vNVMyYV7AKmAJfuXPbqaQ4ltULCQGapIDGlfwudBUtCyXwhQURJVlSXYNQXbLf3oY0i0+SXZfMM2WjNMnh010ILWcBq9/pBfCeJGakpW5U55g7EUvoaHUt3hTjJCJZ/8AczFLUzhIyghVKA2rB2CRiF5ZaECTJZ63LfiDP/LxW20K8mhw80MzNdmJpoK3BZ6AQVLFC1MxqBq9O5jPqV5FVrEyYstlSTYC24Fdmh5gpmfKUguRXMaijMHokj5xntouy4SnJZ2AZgG3sSwo1mMemUANTmvqSOiiWDDaJEEJzVJraxItUuxbrBMtAJelKmhd260BrABFJU3KJbaZ0kq9TrHkSUSa1PZQHyePIKAFSoKyqbK4J56FL6FPXrvHuIQFpq5dxcij1YC5DOKRRL5eY5SkgAlVyKMrMWFg5YRMpIIULUurK4rXUkgfnDELMXMmBQlykkpAopiCr71RYEQLisPMWHnLCUq0Bc7VuAQ/zjRSfhclwa1GUAkmo1rS+3WFsvhZ84rmsRcIJdnqWpd/rFpiFn9lQtRaYt6KcqBzctQq6dfaPJnDRlYcrXAYAOa1IZQarQ8xCShOZCArQgAWBrro7No3SBEEmW81gpxlbqd+h+kQ02OzOqyTCUhnFHBca0JJcnr1aCcZ4gmSZSUFKjkDDKHoLP8AlFs3gyOZaQUrU5ygU6kDY0FWt1haviSEqEqcCAaBTPlIcVauXa8OlJbZA13E3PA+LIODlLSGVNSFK3zG4PUGnpGL8ey8bKHnSkr8t+egLJ1OW9IYcB+zxEplAynKmdw5BYj1aHnHONiojDUqEs5XgqFvgA/+ncyYpCklRWhas/nAUskZe9A3cw743wyXMAYnlIUpzylIIJCnoAWvCzgPFpRwUrySlEuWMpawIfMG3Jct1frGX8QeKDNdEskIHzO53P5aRcdNS6FKTsd+IvFSQSJV7Z9f+v4R1uelow2LnKWXUYHnYlncxUlS1/Am4+JRyprZyY6EkiCE6a0VS5/voBU+0Wng2IIUspBbZQA9HIMWJmTEIASUpa6UprT5k9ov4J+Q7C8PWtn+zc0qCo0chrgt0hvhOEpAdKVGn3k1T/ySK21PrHnB5agkqmIHN8PIxO5WAWfqSIcSxYUevTuFfda0c8m7NEJp+DoTnWADRCZd9GcU2o1PnE5+PTlcSFISkh9GtbMNegLw5QWPM6VMWAUD3KXDWawMUz+GZ15lFRzaFTg+lx6NDjOuROIhRxtanEqUgHRIJJYbWza33jSpUVBKmyltSzEjQhwPaLcPhwCRLSQkFyklND0alqkknWJrlUUS6hWoY6NXQX+7WJk0+ENWgWhagzXJJIG5dOjvcxRNKXYu4LpYUNny+11UrEFcWSg5VhQSBQkUV2Jq/wDy9IYy5QLOaO7Gv8/WE0+x2DFBc0fYWa9ep/y9oYYOWTlF6VOvrEDLDDKavoA23rBaCKgAk6XY633+UICzyEOCpKXNlFr2YdWGlLwvx2GxSpjIV9mx5gsAiruSz+g0hqiWm6mLhiCKWsq+a5tvFxUxygA9GqmwBQkBiHJuYuLoTQlHBZKcpnTCsmrFTJJL1vmJ0qdYDxPEEImNIU6Qw+EkOC5ABJ6a9YaYzgKVzCuYsqGgDcqeiqN2FaxdweXIL+QkZgWLmp6vV/SNLwSX4VRIQVEuwJSarPLZgcqS7920i+QwGaoNq8yqaFqPX5wSpLu166MNmO/eKpcs2JDaj9QKaXjJotMMRisoAzCm5rHRSVJ3/M/OPYoQFLTZIskOhShd9AA1Go0SSkkKBcFzlWoAqBL6MwYWfpF6ZNCDV9Xr3B7bRK5blA3ah3DWtvAgB0S1BQGwc6l7OCegqkDWJTcMFJZSQquz6vT10MWLLDck6u9dtTTQRUjM4qGD10pUgiwNg4cvAAuXJnFSgSiWkMAUggHtsXMLpsiUkgZs69lZjrsmn+40a5IUnKsO5tv1d6ir+kCTsMpAySZaQ9lPZhXq7GLsQtRKIVmWk5X5X02flqABeB8TglTFVUkpdqE1Ps3V+jQwOIClFCpvwmoQks7VFjSKZeMSlJCRQFnKk3HQm8RKNlJiuZw1SAWDpf4SwrV2Z8pN6UO2sIOMcPK1c+IXLQbpISF9h1bV2/KN9glJmJDHMNw1Nwz1AtaBP7BLzKUXUFfdIBA7BndtO0CbvKCkYTH4xOQSMOkplpHKlNq3KlG5OpMLpGBWpnUmWHYuQCfU/pH06ZwBArLSE00obaMQ29YznEPBZmLdISlLOS5dR7EUPWLU75JoUyeCoSl1MV0JJra/MdOwhvhZKfiAAYMCSVO9wMw6WZohhvCaWdZKjoHZhsQUvUdIaowqEAS3Slq3P8b0iJPwxoEQglkjbQAqFBu59IAw/Dkypj+UVkvzV36Ox6uPpD+WAoKqFEOKEEFu+nUCLBLNOUgB3zOkbXVRurViU2htC8oCRlSHLVQSQB/D3iRWFDMSxTQDMxTXR6kPqPpEsVKnK+AJFxnLfxu0Z7GyVImCXMmGdmHOkBjT4W3/AGiowsTlRp1TWSk5klIPMoKBGx0cV/KCJJSQSCFJa+Ue5ADHvGSXLVJZcsKDJ5syeU8wv0032hvwo52UuaBmD5UsA1K7ejEwPT8C3DHGSVFI8tQCnN0gg/o3SFkkTU5jOVQMH10ZjcEnYDaD8bOKEpWli/Shd+vT5x5jAt0yVpSCqpJDi5YCoezQ0mkDaE39QgnMxVQs6nN/wkXZ69rx4hCkrEzOpEtiSpZ+KlQlIABMHLkply1nIlRBDG6btYKOUht4WS8WSoJUnzZixYpytSwAUaANGiRLZpcHxaSSgMQVD8Ougeu/aG6JTUcuSaU2asYnhEiYPLMxRKiopCWzGiUWc8zPbtGinYqYnIMwS5YqXLCWAANa7k+8RKC6KUvI3MtjSpFm/MHSkWy5ZGW+UkMAcqbmo1foaVhCniZT5qHTNMtiCkMxJTser+hg1OIWFycykLC2FAzUDG5apuK0hbQsaKFAQM9E0KaU1SNFVFT0gdUhEpK1y0ByC6sr61faughWniczyzMzIICspQU3tU1r3vFs7i0zMVZwEAiqWUAD+Kr6s1IdBZ5w/HTlOc8pTlquhyx6V7wunz0hZzZ5UyvwrdJL01ZN4cT+Fy5wFcpISQoMASalg7k94HxKJOHJAkmYtgQSNRX0q1RFJoVAUyZiCTWZ8/pSOi1ePxxLpSkDQFD/AFjoKA1C5zCrlg5A06vr2gUTiUkqHIpmJpT/ACBolhvFhlhlG+lLiti2jNQRaFgDQMwAblUT00L1a4aMij3yg4NSEgMHqNbvzV7WiQljcvqqveu3+qRFAoE5SNSk9TcEdKx6lThwcr9W9FBqUbrWHYECDdruzNlA76R6hBdiTZ2pT/8AoekeYpKiFJQyFdnFblLhnfQxIS0pSaqWTUgh2voLH9IYhTi+Gkg+SrKVHmYmrAf/AGnu5tWBTIkIqqYVkaVL3sAzVPVoeLrVIfvb/IN8IL/lAP8ATIczAErNlAAGoY1NgX96QWAswuOTkJkSVKrRQDPtfV+7w0wWKCgApkryupL++ZmYv3gORi8QtZKJQCaAFTMBdjVzXYRYjhxzCZMWoqGhORNN9SH1EN0Ax87T3/jRypebQD5vts9NOserYiygzizGmu5B+kUCYFOHLGg+6/8Ax+9RozGCcTw04qSZcwAC6CGCvXXsekJv7IsTCtKEqSaMtQLaatTYRpnqzvf4aA7VrUR5iJwSFKIBYEjXNl0NKKfaKUmKhPw/hS0LzKWkCroSCw6OdOkNCgBy4S2o6V7+kDYTiQmICiGOrEE5ermlaPC/EcWLnKoZXAykMo9QwAs0DTYxsuSzEJ0qWFm3NSH6QjxOCy550tOaYVauKa7Ew5w0vMQtgk5Wpy0J0qdB+kXiWSxa2oq7uSATUg0oIE6EY6XgJuKCgqYgaiWHy2Dih5b9fzjpXAgpGUFcpjzZgLCrlTg1MaQYJCFlaQyzdAoFAXy/y8B43B4mYHzJQE/dBvrzFmAFKdI0UvBNFaVyUZJUzy1qTlF6UBc2YK773h3MkImAlSQTsS+U7OOlaRlmAR5YlHMWIo7qJckEDbalTGh4NKWlDE1GjuRrzXyuO7RMhoJ/ppWXL5aQDcBJbfm2oBUwOOGy01CEFNXBDkONCfienS8HCc7vlzMHH3auwfWsV5FOC73qaZHajAcw69IiygSdIloyfZkpCk5cqTmSSQ5UzMKBx09IA8ScQyywFBMxSiQkgMGINWroBXd4c/ib4jTptfTXlEK+H8NSVnMVLWb57AWpoDrqWa0NPyJoA4FNyoyy5BZSeZThiXOyaU3h9gJACcwQlCqvanqNI6Uk8xSKMXSaKOib/CPSLFiWoAlQ5DuwFNd4blYJUR/oJIUMstAIs/8A8fzj2bgwVFSpaVq3yglwPvPQaB6x03HyHJKkvUDmDigfKfugiC0rcZQGDX0Fgx3MLI8EcpynPZrMxbKBzKevcQQteUDVJ1r2DAVI7xTMSp+m9yNKDURZLYEAPUmmpdrOadoALvLHX0Uw9BmpHRFKEmoCPUF+vzjoAIrDLQ1Ob6iBJSzmn1NMrdKLjyOiALwHDmpCaE6cum0Fzw2VqUFut/eOjoaAg/NNGgyt0+K0eSjVB1IL9e8dHQ+gZCUP/INGdtHJMVSA+IANR5dj3jo6EApx85QKWUQ6qsTW94eG4/l7x0dFdCBpY+zB1cV9YBwpcVq0yYz6dto6OhFBWLSCKjUH1rWLEDMpQVUAAgGrGtQ+sdHQmIy3HpYEwMAHQklhc5jUw1wyR5S6fdJ9eWsex0W/tJQZLP2Sjrld+uWI8QURLUQWNK+gjo6M3wX2XzaANqA/q0RxJooaZD+cdHRXZIGmYfKJcvz67Wi3ELInS2JqS/Xl13jo6BljCekZF0tbpQW2itZog6lQBO4Y0MdHQiTl/fGgFPaPMX8aexPqBSOjoGBHKPLCm5iA51Pc6x7ipY8xKWGU5nDUNNRHR0NAfOsEkGYxD/aAemW3aPpSEgkAijO3UGOjo11CYkJJqOmb/wDYQOo/H3Jjo6Mii2dMIUan3jyOjo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496072"/>
            <a:ext cx="3095625" cy="2066925"/>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412775"/>
            <a:ext cx="2073821" cy="1887177"/>
          </a:xfrm>
          <a:prstGeom prst="rect">
            <a:avLst/>
          </a:prstGeom>
        </p:spPr>
      </p:pic>
      <p:sp>
        <p:nvSpPr>
          <p:cNvPr id="4" name="3 Cheurón">
            <a:hlinkClick r:id="rId5" action="ppaction://hlinksldjump"/>
          </p:cNvPr>
          <p:cNvSpPr/>
          <p:nvPr/>
        </p:nvSpPr>
        <p:spPr>
          <a:xfrm flipH="1">
            <a:off x="10132" y="6332734"/>
            <a:ext cx="363215" cy="288032"/>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15" y="1484784"/>
            <a:ext cx="69818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S_tradnl" dirty="0">
                <a:latin typeface="Cooper Black" pitchFamily="18" charset="0"/>
              </a:rPr>
              <a:t>Aplicación del Modelo de Estructura </a:t>
            </a:r>
            <a:r>
              <a:rPr lang="es-ES_tradnl" dirty="0" smtClean="0">
                <a:latin typeface="Cooper Black" pitchFamily="18" charset="0"/>
              </a:rPr>
              <a:t>Financiera</a:t>
            </a:r>
            <a:endParaRPr lang="es-EC" dirty="0"/>
          </a:p>
        </p:txBody>
      </p:sp>
      <p:pic>
        <p:nvPicPr>
          <p:cNvPr id="4" name="3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3645024"/>
            <a:ext cx="3384376" cy="2304256"/>
          </a:xfrm>
          <a:prstGeom prst="rect">
            <a:avLst/>
          </a:prstGeom>
          <a:noFill/>
          <a:ln>
            <a:noFill/>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294" y="1844824"/>
            <a:ext cx="31718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636846"/>
      </p:ext>
    </p:extLst>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latin typeface="Cooper Black" pitchFamily="18" charset="0"/>
              </a:rPr>
              <a:t>Aplicación del Modelo de Estructura </a:t>
            </a:r>
            <a:r>
              <a:rPr lang="es-ES_tradnl" dirty="0" smtClean="0">
                <a:latin typeface="Cooper Black" pitchFamily="18" charset="0"/>
              </a:rPr>
              <a:t>Financiera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701932" cy="3481105"/>
          </a:xfrm>
          <a:prstGeom prst="rect">
            <a:avLst/>
          </a:prstGeom>
          <a:noFill/>
          <a:ln>
            <a:noFill/>
          </a:ln>
        </p:spPr>
      </p:pic>
    </p:spTree>
    <p:extLst>
      <p:ext uri="{BB962C8B-B14F-4D97-AF65-F5344CB8AC3E}">
        <p14:creationId xmlns:p14="http://schemas.microsoft.com/office/powerpoint/2010/main" val="1515483448"/>
      </p:ext>
    </p:extLst>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latin typeface="Cooper Black" pitchFamily="18" charset="0"/>
              </a:rPr>
              <a:t>Aplicación del Modelo de Estructura </a:t>
            </a:r>
            <a:r>
              <a:rPr lang="es-ES_tradnl" dirty="0" smtClean="0">
                <a:latin typeface="Cooper Black" pitchFamily="18" charset="0"/>
              </a:rPr>
              <a:t>Financiera</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100008" cy="3600400"/>
          </a:xfrm>
          <a:prstGeom prst="rect">
            <a:avLst/>
          </a:prstGeom>
          <a:noFill/>
          <a:ln>
            <a:noFill/>
          </a:ln>
        </p:spPr>
      </p:pic>
    </p:spTree>
    <p:extLst>
      <p:ext uri="{BB962C8B-B14F-4D97-AF65-F5344CB8AC3E}">
        <p14:creationId xmlns:p14="http://schemas.microsoft.com/office/powerpoint/2010/main" val="2299630129"/>
      </p:ext>
    </p:extLst>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latin typeface="Cooper Black" pitchFamily="18" charset="0"/>
              </a:rPr>
              <a:t>Aplicación del Modelo de Estructura Financiera</a:t>
            </a:r>
            <a:endParaRPr lang="es-EC"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91" y="1412776"/>
            <a:ext cx="5905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806729"/>
      </p:ext>
    </p:extLst>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726" y="116632"/>
            <a:ext cx="8229600" cy="1143000"/>
          </a:xfrm>
        </p:spPr>
        <p:txBody>
          <a:bodyPr/>
          <a:lstStyle/>
          <a:p>
            <a:r>
              <a:rPr lang="es-EC" dirty="0" smtClean="0"/>
              <a:t>Planificación Presupuestaria</a:t>
            </a:r>
            <a:endParaRPr lang="es-EC"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38028" cy="386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483377"/>
      </p:ext>
    </p:extLst>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92907"/>
            <a:ext cx="51054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467544" y="53752"/>
            <a:ext cx="8229600" cy="5715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dirty="0">
                <a:solidFill>
                  <a:srgbClr val="006600"/>
                </a:solidFill>
                <a:latin typeface="Cooper Black" pitchFamily="18" charset="0"/>
              </a:rPr>
              <a:t>Estado de Resultados proyectado de </a:t>
            </a:r>
            <a:r>
              <a:rPr lang="es-EC" sz="1800" dirty="0">
                <a:solidFill>
                  <a:srgbClr val="006600"/>
                </a:solidFill>
                <a:latin typeface="Cooper Black" pitchFamily="18" charset="0"/>
              </a:rPr>
              <a:t>Agrocomexport</a:t>
            </a:r>
            <a:r>
              <a:rPr lang="es-EC" sz="2000" dirty="0">
                <a:solidFill>
                  <a:srgbClr val="006600"/>
                </a:solidFill>
                <a:latin typeface="Cooper Black" pitchFamily="18" charset="0"/>
              </a:rPr>
              <a:t> Cía. Ltda.</a:t>
            </a:r>
          </a:p>
        </p:txBody>
      </p:sp>
    </p:spTree>
    <p:extLst>
      <p:ext uri="{BB962C8B-B14F-4D97-AF65-F5344CB8AC3E}">
        <p14:creationId xmlns:p14="http://schemas.microsoft.com/office/powerpoint/2010/main" val="3834091133"/>
      </p:ext>
    </p:extLst>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000" kern="1200" dirty="0">
                <a:solidFill>
                  <a:srgbClr val="006600"/>
                </a:solidFill>
                <a:latin typeface="Cooper Black" pitchFamily="18" charset="0"/>
              </a:rPr>
              <a:t>Balance general proyectado de Agrocomexport Cía. Ltda.</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908720"/>
            <a:ext cx="4702845" cy="52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705910"/>
      </p:ext>
    </p:extLst>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effectLst/>
              </a:rPr>
              <a:t>Evaluación Financiera (VAN)</a:t>
            </a:r>
            <a:endParaRPr lang="es-EC"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184576" cy="137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39266"/>
            <a:ext cx="51339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1406" y="3234528"/>
            <a:ext cx="20383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04" y="4149080"/>
            <a:ext cx="50006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1406" y="4344342"/>
            <a:ext cx="1905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9552" y="3039266"/>
            <a:ext cx="7848872" cy="893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39552" y="4102235"/>
            <a:ext cx="7848872" cy="893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85041194"/>
      </p:ext>
    </p:extLst>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lstStyle/>
          <a:p>
            <a:pPr algn="l"/>
            <a:r>
              <a:rPr lang="es-EC" sz="6000" dirty="0" smtClean="0">
                <a:solidFill>
                  <a:srgbClr val="006600"/>
                </a:solidFill>
                <a:latin typeface="Times New Roman" pitchFamily="18" charset="0"/>
                <a:cs typeface="Times New Roman" pitchFamily="18" charset="0"/>
              </a:rPr>
              <a:t>CONCLUSIONES</a:t>
            </a:r>
            <a:endParaRPr lang="es-EC" sz="6000" dirty="0">
              <a:solidFill>
                <a:srgbClr val="006600"/>
              </a:solidFill>
              <a:latin typeface="Times New Roman" pitchFamily="18" charset="0"/>
              <a:cs typeface="Times New Roman" pitchFamily="18" charset="0"/>
            </a:endParaRPr>
          </a:p>
        </p:txBody>
      </p:sp>
      <p:sp>
        <p:nvSpPr>
          <p:cNvPr id="3" name="2 Marcador de contenido"/>
          <p:cNvSpPr>
            <a:spLocks noGrp="1"/>
          </p:cNvSpPr>
          <p:nvPr>
            <p:ph idx="1"/>
          </p:nvPr>
        </p:nvSpPr>
        <p:spPr>
          <a:xfrm>
            <a:off x="467544" y="1700808"/>
            <a:ext cx="7859216" cy="4369696"/>
          </a:xfrm>
        </p:spPr>
        <p:txBody>
          <a:bodyPr>
            <a:normAutofit fontScale="55000" lnSpcReduction="20000"/>
          </a:bodyPr>
          <a:lstStyle/>
          <a:p>
            <a:pPr lvl="0"/>
            <a:r>
              <a:rPr lang="es-ES_tradnl" dirty="0"/>
              <a:t>De los resultados del FODA de Agrocomexport Cía. Ltda. se identifica como la mayor fortaleza de esta compañía el hecho de que negocia directamente los productos agrícolas con productores, principales insumos para la elaboración de balanceados, conjuntamente con el crecimiento nacional de la producción de balanceados garantizan el giro del negocio en el futuro.</a:t>
            </a:r>
            <a:endParaRPr lang="es-EC" dirty="0"/>
          </a:p>
          <a:p>
            <a:pPr lvl="0"/>
            <a:endParaRPr lang="es-EC" dirty="0">
              <a:solidFill>
                <a:schemeClr val="tx1"/>
              </a:solidFill>
            </a:endParaRPr>
          </a:p>
          <a:p>
            <a:pPr lvl="0"/>
            <a:r>
              <a:rPr lang="es-ES_tradnl" dirty="0"/>
              <a:t>El estudio financiero y en especial el análisis Dupont demostró que la empresa cuenta con una buena rotación de activos y además un buena eficiencia de los activos y un excelente multiplicador de apalancamiento financiero sin embargo al presentar un margen de  utilidad de apenas el 0.13% vuelve inútiles todos los otros buenos signos que mantiene la empresa.</a:t>
            </a:r>
            <a:endParaRPr lang="es-EC" dirty="0"/>
          </a:p>
          <a:p>
            <a:pPr lvl="0"/>
            <a:endParaRPr lang="es-EC" dirty="0">
              <a:solidFill>
                <a:schemeClr val="tx1"/>
              </a:solidFill>
            </a:endParaRPr>
          </a:p>
          <a:p>
            <a:pPr lvl="0"/>
            <a:r>
              <a:rPr lang="es-ES_tradnl" dirty="0"/>
              <a:t>La evaluación de los cambios establecidos en las políticas financieras de recursos líquidos, inventarios, cartera establecidos por modelo de gestión financiera ha sido positiva y procuran la mejorara del manejo financiero de la empresa. Además la aplicación del modelo de estructura se establece como un elemento de juicio para la administración sobre las decisiones de cómo financiar los activos para sacar ventajas a los escudos fiscales.</a:t>
            </a:r>
            <a:endParaRPr lang="es-EC" dirty="0"/>
          </a:p>
          <a:p>
            <a:pPr lvl="0"/>
            <a:endParaRPr lang="es-ES_tradnl" dirty="0" smtClean="0">
              <a:solidFill>
                <a:schemeClr val="tx1"/>
              </a:solidFill>
            </a:endParaRPr>
          </a:p>
          <a:p>
            <a:pPr lvl="0"/>
            <a:r>
              <a:rPr lang="es-ES_tradnl" dirty="0"/>
              <a:t>De acuerdo al modelo de estructura financiera establecido por José Zacarías Mayorga (2011) para el 2013 la estructura optima del financiamiento de Agrocomexport Cía. Ltda.  es de 63.85% mediante pasivos y el otro 36.15% mediante capital, es decir se debe reducir el financiamiento de los socios a aproximadamente a 32000 dólares, con lo cual la empresa lograría maximizar sus activos alcanzado los $185,226.19 en los que consta el valor actual de los escudos fiscales por intereses de $2,704.24</a:t>
            </a:r>
            <a:endParaRPr lang="es-EC" dirty="0">
              <a:solidFill>
                <a:schemeClr val="tx1"/>
              </a:solidFill>
            </a:endParaRPr>
          </a:p>
        </p:txBody>
      </p:sp>
    </p:spTree>
    <p:extLst>
      <p:ext uri="{BB962C8B-B14F-4D97-AF65-F5344CB8AC3E}">
        <p14:creationId xmlns:p14="http://schemas.microsoft.com/office/powerpoint/2010/main" val="3951875736"/>
      </p:ext>
    </p:extLst>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lstStyle/>
          <a:p>
            <a:pPr algn="l"/>
            <a:r>
              <a:rPr lang="es-EC" sz="4800" dirty="0" smtClean="0">
                <a:solidFill>
                  <a:srgbClr val="006600"/>
                </a:solidFill>
                <a:latin typeface="Times New Roman" pitchFamily="18" charset="0"/>
                <a:cs typeface="Times New Roman" pitchFamily="18" charset="0"/>
              </a:rPr>
              <a:t>RECOMENDACIONES</a:t>
            </a:r>
            <a:endParaRPr lang="es-EC" sz="4800" dirty="0">
              <a:solidFill>
                <a:srgbClr val="006600"/>
              </a:solidFill>
              <a:latin typeface="Times New Roman" pitchFamily="18" charset="0"/>
              <a:cs typeface="Times New Roman" pitchFamily="18" charset="0"/>
            </a:endParaRPr>
          </a:p>
        </p:txBody>
      </p:sp>
      <p:sp>
        <p:nvSpPr>
          <p:cNvPr id="3" name="2 Marcador de contenido"/>
          <p:cNvSpPr>
            <a:spLocks noGrp="1"/>
          </p:cNvSpPr>
          <p:nvPr>
            <p:ph idx="1"/>
          </p:nvPr>
        </p:nvSpPr>
        <p:spPr>
          <a:xfrm>
            <a:off x="467544" y="1340768"/>
            <a:ext cx="8229600" cy="4525963"/>
          </a:xfrm>
        </p:spPr>
        <p:txBody>
          <a:bodyPr/>
          <a:lstStyle/>
          <a:p>
            <a:pPr lvl="0"/>
            <a:r>
              <a:rPr lang="es-ES_tradnl" sz="1600" dirty="0"/>
              <a:t>Se recomienda el uso del modelo presentado en este estudio para la aplicación dentro de pequeñas y medianas empresas para estimar su estructura financiera óptima.</a:t>
            </a:r>
            <a:endParaRPr lang="es-EC" sz="1600" dirty="0"/>
          </a:p>
          <a:p>
            <a:pPr lvl="0"/>
            <a:endParaRPr lang="es-EC" sz="1600" dirty="0">
              <a:solidFill>
                <a:schemeClr val="tx1"/>
              </a:solidFill>
            </a:endParaRPr>
          </a:p>
          <a:p>
            <a:pPr lvl="0"/>
            <a:r>
              <a:rPr lang="es-ES_tradnl" sz="1600" dirty="0"/>
              <a:t>Se recomienda a la gerencia de Agrocomexport Cía. Ltda. estudiar las estrategias producto del estudio FODA, para que se pueda enfrentar los factores externos y utilizar las características internas de la empresa.</a:t>
            </a:r>
            <a:endParaRPr lang="es-EC" sz="1600" dirty="0"/>
          </a:p>
          <a:p>
            <a:pPr lvl="0"/>
            <a:endParaRPr lang="es-EC" sz="1600" dirty="0">
              <a:solidFill>
                <a:schemeClr val="tx1"/>
              </a:solidFill>
            </a:endParaRPr>
          </a:p>
          <a:p>
            <a:r>
              <a:rPr lang="es-ES_tradnl" sz="1600" dirty="0"/>
              <a:t>Es necesario que para que se logre establecer en los estados financieros la realidad de la empresa incluir todos los costos y gastos que la empresa genera sean estos visibles o sean estos simples costos de oportunidad que se pierden por el mantener la empresa en funcionamiento, como fue el caso del rubro de arrendamiento que no se estaba tomando en cuenta dentro de los estados financieros de Agrocomexport Cía. Ltda. por lo que se recomienda tomar en cuenta estos valores.</a:t>
            </a:r>
            <a:endParaRPr lang="es-EC" sz="1600" dirty="0"/>
          </a:p>
          <a:p>
            <a:pPr lvl="0"/>
            <a:r>
              <a:rPr lang="es-ES_tradnl" sz="1600" dirty="0" smtClean="0">
                <a:solidFill>
                  <a:schemeClr val="tx1"/>
                </a:solidFill>
              </a:rPr>
              <a:t>.</a:t>
            </a:r>
            <a:endParaRPr lang="es-EC" sz="1600" dirty="0">
              <a:solidFill>
                <a:schemeClr val="tx1"/>
              </a:solidFill>
            </a:endParaRPr>
          </a:p>
          <a:p>
            <a:pPr lvl="0"/>
            <a:endParaRPr lang="es-EC" sz="1600" dirty="0">
              <a:solidFill>
                <a:schemeClr val="tx1"/>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lstStyle/>
          <a:p>
            <a:pPr algn="ctr"/>
            <a:r>
              <a:rPr lang="es-EC" dirty="0" smtClean="0">
                <a:solidFill>
                  <a:srgbClr val="006600"/>
                </a:solidFill>
                <a:latin typeface="Cooper Black" pitchFamily="18" charset="0"/>
              </a:rPr>
              <a:t>ESTRUCTURA FINANCIERA</a:t>
            </a:r>
            <a:endParaRPr lang="es-EC" dirty="0">
              <a:solidFill>
                <a:srgbClr val="006600"/>
              </a:solidFill>
              <a:latin typeface="Cooper Black" pitchFamily="18" charset="0"/>
            </a:endParaRPr>
          </a:p>
        </p:txBody>
      </p:sp>
      <p:graphicFrame>
        <p:nvGraphicFramePr>
          <p:cNvPr id="6" name="5 Diagrama"/>
          <p:cNvGraphicFramePr/>
          <p:nvPr>
            <p:extLst>
              <p:ext uri="{D42A27DB-BD31-4B8C-83A1-F6EECF244321}">
                <p14:modId xmlns:p14="http://schemas.microsoft.com/office/powerpoint/2010/main" val="29546252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3688" y="4403179"/>
            <a:ext cx="687637" cy="465981"/>
          </a:xfrm>
          <a:prstGeom prst="rect">
            <a:avLst/>
          </a:prstGeom>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720" y="3092790"/>
            <a:ext cx="687637" cy="672491"/>
          </a:xfrm>
          <a:prstGeom prst="rect">
            <a:avLst/>
          </a:prstGeom>
        </p:spPr>
      </p:pic>
      <p:pic>
        <p:nvPicPr>
          <p:cNvPr id="7" name="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2494" y="1916832"/>
            <a:ext cx="630957" cy="630957"/>
          </a:xfrm>
          <a:prstGeom prst="rect">
            <a:avLst/>
          </a:prstGeom>
        </p:spPr>
      </p:pic>
      <p:pic>
        <p:nvPicPr>
          <p:cNvPr id="8" name="7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93" y="2780928"/>
            <a:ext cx="1588278" cy="1056927"/>
          </a:xfrm>
          <a:prstGeom prst="rect">
            <a:avLst/>
          </a:prstGeom>
        </p:spPr>
      </p:pic>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2"/>
          <p:cNvSpPr>
            <a:spLocks noChangeArrowheads="1" noChangeShapeType="1" noTextEdit="1"/>
          </p:cNvSpPr>
          <p:nvPr/>
        </p:nvSpPr>
        <p:spPr bwMode="auto">
          <a:xfrm>
            <a:off x="467544" y="692696"/>
            <a:ext cx="8064896" cy="4680520"/>
          </a:xfrm>
          <a:prstGeom prst="rect">
            <a:avLst/>
          </a:prstGeom>
        </p:spPr>
        <p:txBody>
          <a:bodyPr wrap="none" fromWordArt="1">
            <a:prstTxWarp prst="textSlantUp">
              <a:avLst>
                <a:gd name="adj" fmla="val 32056"/>
              </a:avLst>
            </a:prstTxWarp>
          </a:bodyPr>
          <a:lstStyle/>
          <a:p>
            <a:pPr algn="ctr" rtl="0"/>
            <a:r>
              <a:rPr lang="es-EC" sz="3600" b="1" kern="1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oper Black" pitchFamily="18" charset="0"/>
              </a:rPr>
              <a:t>GRACIAS</a:t>
            </a:r>
            <a:endParaRPr lang="es-EC"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oper Black" pitchFamily="18" charset="0"/>
            </a:endParaRPr>
          </a:p>
        </p:txBody>
      </p:sp>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TRADE OFF</a:t>
            </a:r>
            <a:endParaRPr lang="es-EC"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052736"/>
            <a:ext cx="3658471" cy="2520280"/>
          </a:xfrm>
          <a:prstGeom prst="rect">
            <a:avLst/>
          </a:prstGeom>
        </p:spPr>
      </p:pic>
      <p:sp>
        <p:nvSpPr>
          <p:cNvPr id="5" name="4 CuadroTexto"/>
          <p:cNvSpPr txBox="1"/>
          <p:nvPr/>
        </p:nvSpPr>
        <p:spPr>
          <a:xfrm>
            <a:off x="539552" y="4005064"/>
            <a:ext cx="7992888" cy="2031325"/>
          </a:xfrm>
          <a:prstGeom prst="rect">
            <a:avLst/>
          </a:prstGeom>
          <a:noFill/>
        </p:spPr>
        <p:txBody>
          <a:bodyPr wrap="square" rtlCol="0">
            <a:spAutoFit/>
          </a:bodyPr>
          <a:lstStyle/>
          <a:p>
            <a:r>
              <a:rPr lang="es-EC" dirty="0"/>
              <a:t>Esta teoría, sugiere que la estructura financiera óptima de las empresas queda determinada por la interacción de fuerzas competitivas que presionan sobre las decisiones de financiamiento. Estas fuerzas son las ventajas impositivas del financiamiento con deuda y los costos de quiebra. Por un lado, como los intereses pagados por el endeudamiento son generalmente deducibles de la base impositiva del impuesto sobre la renta de las empresas, la solución óptima sería contratar el máximo posible de deuda.</a:t>
            </a:r>
          </a:p>
        </p:txBody>
      </p:sp>
      <p:sp>
        <p:nvSpPr>
          <p:cNvPr id="7" name="6 Flecha curvada hacia abajo">
            <a:hlinkClick r:id="rId3" action="ppaction://hlinksldjump"/>
          </p:cNvPr>
          <p:cNvSpPr/>
          <p:nvPr/>
        </p:nvSpPr>
        <p:spPr>
          <a:xfrm>
            <a:off x="323528" y="6453336"/>
            <a:ext cx="576064" cy="2160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479602772"/>
      </p:ext>
    </p:extLst>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400" dirty="0" bmk="_Toc380758823">
                <a:solidFill>
                  <a:srgbClr val="006600"/>
                </a:solidFill>
                <a:effectLst>
                  <a:outerShdw blurRad="38100" dist="38100" dir="2700000" algn="tl">
                    <a:srgbClr val="000000">
                      <a:alpha val="43137"/>
                    </a:srgbClr>
                  </a:outerShdw>
                </a:effectLst>
                <a:latin typeface="Broadway" pitchFamily="82" charset="0"/>
              </a:rPr>
              <a:t>Presupuesto de efectivo </a:t>
            </a:r>
            <a:r>
              <a:rPr lang="es-EC" sz="2400" dirty="0" smtClean="0" bmk="_Toc380758823">
                <a:solidFill>
                  <a:srgbClr val="006600"/>
                </a:solidFill>
                <a:effectLst>
                  <a:outerShdw blurRad="38100" dist="38100" dir="2700000" algn="tl">
                    <a:srgbClr val="000000">
                      <a:alpha val="43137"/>
                    </a:srgbClr>
                  </a:outerShdw>
                </a:effectLst>
                <a:latin typeface="Broadway" pitchFamily="82" charset="0"/>
              </a:rPr>
              <a:t> (</a:t>
            </a:r>
            <a:r>
              <a:rPr lang="es-EC" sz="2400" dirty="0" smtClean="0" bmk="_Toc380758823"/>
              <a:t>Gastos) </a:t>
            </a:r>
            <a:r>
              <a:rPr lang="es-EC" sz="2400" dirty="0" smtClean="0" bmk="_Toc380758823">
                <a:solidFill>
                  <a:srgbClr val="006600"/>
                </a:solidFill>
                <a:effectLst>
                  <a:outerShdw blurRad="38100" dist="38100" dir="2700000" algn="tl">
                    <a:srgbClr val="000000">
                      <a:alpha val="43137"/>
                    </a:srgbClr>
                  </a:outerShdw>
                </a:effectLst>
                <a:latin typeface="Broadway" pitchFamily="82" charset="0"/>
              </a:rPr>
              <a:t>Agrocomexport </a:t>
            </a:r>
            <a:r>
              <a:rPr lang="es-EC" sz="2400" dirty="0" bmk="_Toc380758823">
                <a:solidFill>
                  <a:srgbClr val="006600"/>
                </a:solidFill>
                <a:effectLst>
                  <a:outerShdw blurRad="38100" dist="38100" dir="2700000" algn="tl">
                    <a:srgbClr val="000000">
                      <a:alpha val="43137"/>
                    </a:srgbClr>
                  </a:outerShdw>
                </a:effectLst>
                <a:latin typeface="Broadway" pitchFamily="82" charset="0"/>
              </a:rPr>
              <a:t>Cía. Ltda. de 2012 con condiciones </a:t>
            </a:r>
            <a:r>
              <a:rPr lang="es-EC" sz="2400" dirty="0" smtClean="0" bmk="_Toc380758823">
                <a:solidFill>
                  <a:srgbClr val="006600"/>
                </a:solidFill>
                <a:effectLst>
                  <a:outerShdw blurRad="38100" dist="38100" dir="2700000" algn="tl">
                    <a:srgbClr val="000000">
                      <a:alpha val="43137"/>
                    </a:srgbClr>
                  </a:outerShdw>
                </a:effectLst>
                <a:latin typeface="Broadway" pitchFamily="82" charset="0"/>
              </a:rPr>
              <a:t>anteriores</a:t>
            </a:r>
            <a:endParaRPr lang="es-EC" sz="2400" dirty="0">
              <a:solidFill>
                <a:srgbClr val="006600"/>
              </a:solidFill>
              <a:effectLst>
                <a:outerShdw blurRad="38100" dist="38100" dir="2700000" algn="tl">
                  <a:srgbClr val="000000">
                    <a:alpha val="43137"/>
                  </a:srgbClr>
                </a:outerShdw>
              </a:effectLst>
              <a:latin typeface="Broadway" pitchFamily="82" charset="0"/>
            </a:endParaRP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8831907" cy="135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circular">
            <a:hlinkClick r:id="rId3" action="ppaction://hlinksldjump"/>
          </p:cNvPr>
          <p:cNvSpPr/>
          <p:nvPr/>
        </p:nvSpPr>
        <p:spPr>
          <a:xfrm>
            <a:off x="160140" y="5805264"/>
            <a:ext cx="307404" cy="50405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747538104"/>
      </p:ext>
    </p:extLst>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006600"/>
                </a:solidFill>
                <a:effectLst>
                  <a:outerShdw blurRad="38100" dist="38100" dir="2700000" algn="tl">
                    <a:srgbClr val="000000">
                      <a:alpha val="43137"/>
                    </a:srgbClr>
                  </a:outerShdw>
                </a:effectLst>
                <a:latin typeface="Broadway" pitchFamily="82" charset="0"/>
              </a:rPr>
              <a:t>Estados de Resultados proyectados con regresión lineal</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4295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curvada hacia arriba">
            <a:hlinkClick r:id="rId3" action="ppaction://hlinksldjump"/>
          </p:cNvPr>
          <p:cNvSpPr/>
          <p:nvPr/>
        </p:nvSpPr>
        <p:spPr>
          <a:xfrm>
            <a:off x="323528" y="6381328"/>
            <a:ext cx="648072"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38160323"/>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lstStyle/>
          <a:p>
            <a:pPr algn="ctr"/>
            <a:r>
              <a:rPr lang="es-EC" dirty="0" smtClean="0">
                <a:solidFill>
                  <a:srgbClr val="006600"/>
                </a:solidFill>
                <a:latin typeface="Cooper Black" pitchFamily="18" charset="0"/>
              </a:rPr>
              <a:t>ESTRUCTURA FINANCIERA</a:t>
            </a:r>
            <a:br>
              <a:rPr lang="es-EC" dirty="0" smtClean="0">
                <a:solidFill>
                  <a:srgbClr val="006600"/>
                </a:solidFill>
                <a:latin typeface="Cooper Black" pitchFamily="18" charset="0"/>
              </a:rPr>
            </a:br>
            <a:r>
              <a:rPr lang="es-ES" dirty="0">
                <a:solidFill>
                  <a:srgbClr val="006600"/>
                </a:solidFill>
                <a:latin typeface="Cooper Black" pitchFamily="18" charset="0"/>
              </a:rPr>
              <a:t>T</a:t>
            </a:r>
            <a:r>
              <a:rPr lang="es-ES" dirty="0" smtClean="0">
                <a:solidFill>
                  <a:srgbClr val="006600"/>
                </a:solidFill>
                <a:latin typeface="Cooper Black" pitchFamily="18" charset="0"/>
              </a:rPr>
              <a:t>rabajo </a:t>
            </a:r>
            <a:r>
              <a:rPr lang="es-ES" dirty="0">
                <a:solidFill>
                  <a:srgbClr val="006600"/>
                </a:solidFill>
                <a:latin typeface="Cooper Black" pitchFamily="18" charset="0"/>
              </a:rPr>
              <a:t>de  José </a:t>
            </a:r>
            <a:r>
              <a:rPr lang="es-ES" dirty="0" smtClean="0">
                <a:solidFill>
                  <a:srgbClr val="006600"/>
                </a:solidFill>
                <a:latin typeface="Cooper Black" pitchFamily="18" charset="0"/>
              </a:rPr>
              <a:t>Zacarías </a:t>
            </a:r>
            <a:r>
              <a:rPr lang="es-ES" dirty="0">
                <a:solidFill>
                  <a:srgbClr val="006600"/>
                </a:solidFill>
                <a:latin typeface="Cooper Black" pitchFamily="18" charset="0"/>
              </a:rPr>
              <a:t>Mayorga Sánchez</a:t>
            </a:r>
            <a:endParaRPr lang="es-EC" dirty="0">
              <a:solidFill>
                <a:srgbClr val="006600"/>
              </a:solidFill>
              <a:latin typeface="Cooper Black" pitchFamily="18" charset="0"/>
            </a:endParaRPr>
          </a:p>
        </p:txBody>
      </p:sp>
      <p:sp>
        <p:nvSpPr>
          <p:cNvPr id="4" name="3 CuadroTexto"/>
          <p:cNvSpPr txBox="1"/>
          <p:nvPr/>
        </p:nvSpPr>
        <p:spPr>
          <a:xfrm>
            <a:off x="395536" y="2519392"/>
            <a:ext cx="8208912" cy="3170099"/>
          </a:xfrm>
          <a:prstGeom prst="rect">
            <a:avLst/>
          </a:prstGeom>
          <a:noFill/>
        </p:spPr>
        <p:txBody>
          <a:bodyPr wrap="square" rtlCol="0">
            <a:spAutoFit/>
          </a:bodyPr>
          <a:lstStyle/>
          <a:p>
            <a:r>
              <a:rPr lang="es-ES" sz="2000" dirty="0" smtClean="0"/>
              <a:t>Titulado “La </a:t>
            </a:r>
            <a:r>
              <a:rPr lang="es-ES" sz="2000" dirty="0"/>
              <a:t>estructura financiera optima en las PYMES del sector </a:t>
            </a:r>
            <a:r>
              <a:rPr lang="es-ES" sz="2000" dirty="0" smtClean="0"/>
              <a:t>industrial </a:t>
            </a:r>
            <a:r>
              <a:rPr lang="es-ES" sz="2000" dirty="0"/>
              <a:t>de la ciudad de Bogotá”  presentado en el XVI congreso internacional de Contaduría Administración e Informática de la ciudad de México D.F. en el </a:t>
            </a:r>
            <a:r>
              <a:rPr lang="es-ES" sz="2000" dirty="0" smtClean="0"/>
              <a:t>2011</a:t>
            </a:r>
          </a:p>
          <a:p>
            <a:endParaRPr lang="es-EC" sz="2000" dirty="0" smtClean="0"/>
          </a:p>
          <a:p>
            <a:pPr marL="342900" indent="-342900">
              <a:buFont typeface="Wingdings" pitchFamily="2" charset="2"/>
              <a:buChar char="Ø"/>
            </a:pPr>
            <a:r>
              <a:rPr lang="es-EC" sz="2000" dirty="0" smtClean="0"/>
              <a:t>Escudos Financieros</a:t>
            </a:r>
          </a:p>
          <a:p>
            <a:pPr marL="342900" indent="-342900">
              <a:buFont typeface="Wingdings" pitchFamily="2" charset="2"/>
              <a:buChar char="Ø"/>
            </a:pPr>
            <a:r>
              <a:rPr lang="es-EC" sz="2000" dirty="0" smtClean="0"/>
              <a:t>Valor actual neto</a:t>
            </a:r>
          </a:p>
          <a:p>
            <a:pPr marL="342900" indent="-342900">
              <a:buFont typeface="Wingdings" pitchFamily="2" charset="2"/>
              <a:buChar char="Ø"/>
            </a:pPr>
            <a:r>
              <a:rPr lang="es-EC" sz="2000" dirty="0" smtClean="0"/>
              <a:t>Rendimiento sobre Activos (ROI)</a:t>
            </a:r>
          </a:p>
          <a:p>
            <a:pPr marL="342900" indent="-342900">
              <a:buFont typeface="Wingdings" pitchFamily="2" charset="2"/>
              <a:buChar char="Ø"/>
            </a:pPr>
            <a:r>
              <a:rPr lang="es-EC" sz="2000" dirty="0" smtClean="0"/>
              <a:t>Rendimiento sobre Patrimonio (ROE)</a:t>
            </a:r>
          </a:p>
          <a:p>
            <a:pPr marL="342900" indent="-342900">
              <a:buFont typeface="Arial" pitchFamily="34" charset="0"/>
              <a:buChar char="•"/>
            </a:pPr>
            <a:endParaRPr lang="es-EC" sz="2000" dirty="0"/>
          </a:p>
        </p:txBody>
      </p:sp>
      <p:sp>
        <p:nvSpPr>
          <p:cNvPr id="5" name="4 Cheurón">
            <a:hlinkClick r:id="rId2" action="ppaction://hlinksldjump"/>
          </p:cNvPr>
          <p:cNvSpPr/>
          <p:nvPr/>
        </p:nvSpPr>
        <p:spPr>
          <a:xfrm flipH="1">
            <a:off x="10132" y="6332734"/>
            <a:ext cx="363215" cy="288032"/>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840503586"/>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sp>
        <p:nvSpPr>
          <p:cNvPr id="3" name="2 Marcador de contenido"/>
          <p:cNvSpPr>
            <a:spLocks noGrp="1"/>
          </p:cNvSpPr>
          <p:nvPr>
            <p:ph idx="1"/>
          </p:nvPr>
        </p:nvSpPr>
        <p:spPr>
          <a:xfrm>
            <a:off x="395536" y="1124744"/>
            <a:ext cx="8229600" cy="4525963"/>
          </a:xfrm>
        </p:spPr>
        <p:txBody>
          <a:bodyPr/>
          <a:lstStyle/>
          <a:p>
            <a:r>
              <a:rPr lang="es-EC" sz="2000" dirty="0" smtClean="0">
                <a:solidFill>
                  <a:schemeClr val="tx1">
                    <a:lumMod val="65000"/>
                    <a:lumOff val="35000"/>
                  </a:schemeClr>
                </a:solidFill>
              </a:rPr>
              <a:t>Implica </a:t>
            </a:r>
            <a:r>
              <a:rPr lang="es-ES_tradnl" sz="2000" dirty="0">
                <a:solidFill>
                  <a:schemeClr val="tx1">
                    <a:lumMod val="65000"/>
                    <a:lumOff val="35000"/>
                  </a:schemeClr>
                </a:solidFill>
              </a:rPr>
              <a:t>exploración de su posición financiera con el fin de identificar sus fortalezas, y aprovecharlas, así como debilidades actuales, y corregirlas, para sugerirle las acciones que debe seguir. </a:t>
            </a:r>
            <a:endParaRPr lang="es-EC" sz="2000" dirty="0">
              <a:solidFill>
                <a:schemeClr val="tx1">
                  <a:lumMod val="65000"/>
                  <a:lumOff val="35000"/>
                </a:schemeClr>
              </a:solidFill>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5057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Elipse"/>
          <p:cNvSpPr/>
          <p:nvPr/>
        </p:nvSpPr>
        <p:spPr>
          <a:xfrm>
            <a:off x="6444208" y="3933056"/>
            <a:ext cx="172819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lecha derecha"/>
          <p:cNvSpPr/>
          <p:nvPr/>
        </p:nvSpPr>
        <p:spPr>
          <a:xfrm>
            <a:off x="5940152" y="2924944"/>
            <a:ext cx="1728192" cy="147117"/>
          </a:xfrm>
          <a:prstGeom prst="rightArrow">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34432518"/>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412776"/>
            <a:ext cx="64103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888360"/>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214438"/>
            <a:ext cx="85058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Elipse"/>
          <p:cNvSpPr/>
          <p:nvPr/>
        </p:nvSpPr>
        <p:spPr>
          <a:xfrm>
            <a:off x="5940152" y="3119636"/>
            <a:ext cx="2975385"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5940152" y="5229200"/>
            <a:ext cx="297538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rot="5400000">
            <a:off x="7990223" y="4133243"/>
            <a:ext cx="1728192" cy="147117"/>
          </a:xfrm>
          <a:prstGeom prst="rightArrow">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1230258"/>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sz="3600" dirty="0">
                <a:solidFill>
                  <a:srgbClr val="006600"/>
                </a:solidFill>
                <a:effectLst>
                  <a:outerShdw blurRad="38100" dist="38100" dir="2700000" algn="tl">
                    <a:srgbClr val="000000">
                      <a:alpha val="43137"/>
                    </a:srgbClr>
                  </a:outerShdw>
                </a:effectLst>
                <a:latin typeface="Broadway" pitchFamily="82" charset="0"/>
              </a:rPr>
              <a:t>Análisis Financiero</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6370"/>
            <a:ext cx="661233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5796136" y="3861048"/>
            <a:ext cx="236386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lecha derecha"/>
          <p:cNvSpPr/>
          <p:nvPr/>
        </p:nvSpPr>
        <p:spPr>
          <a:xfrm rot="5400000">
            <a:off x="7452319" y="3787490"/>
            <a:ext cx="1728192" cy="147117"/>
          </a:xfrm>
          <a:prstGeom prst="rightArrow">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1106170"/>
      </p:ext>
    </p:extLst>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3482</TotalTime>
  <Words>1573</Words>
  <Application>Microsoft Office PowerPoint</Application>
  <PresentationFormat>Presentación en pantalla (4:3)</PresentationFormat>
  <Paragraphs>158</Paragraphs>
  <Slides>43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Diseño predeterminado</vt:lpstr>
      <vt:lpstr>CorelDRAW</vt:lpstr>
      <vt:lpstr>Presentación de PowerPoint</vt:lpstr>
      <vt:lpstr>ESTRUCTURA DEL PROYECTO</vt:lpstr>
      <vt:lpstr>AGROCOMEXPORT CÍA. LTDA.</vt:lpstr>
      <vt:lpstr>ESTRUCTURA FINANCIERA</vt:lpstr>
      <vt:lpstr>ESTRUCTURA FINANCIERA Trabajo de  José Zacarías Mayorga Sánchez</vt:lpstr>
      <vt:lpstr>Análisis Financiero</vt:lpstr>
      <vt:lpstr>Análisis Financiero</vt:lpstr>
      <vt:lpstr>Análisis Financiero</vt:lpstr>
      <vt:lpstr>Análisis Financiero</vt:lpstr>
      <vt:lpstr>Análisis Financiero</vt:lpstr>
      <vt:lpstr>Análisis Financiero</vt:lpstr>
      <vt:lpstr>INDICES FINACIEROS</vt:lpstr>
      <vt:lpstr>Análisis Dupont</vt:lpstr>
      <vt:lpstr>Planteamiento del Modelo de Estructura Financiera</vt:lpstr>
      <vt:lpstr>ECUACIÓN</vt:lpstr>
      <vt:lpstr>Planteamiento del Modelo de Estructura Financiera</vt:lpstr>
      <vt:lpstr>POLÍTICA FINANCIERA DE CARTERA</vt:lpstr>
      <vt:lpstr>Términos de crédito para la empresa Agrocomexport Cía. Ltda.</vt:lpstr>
      <vt:lpstr>POLÍTICA FINANCIERA DE INVENTARIOS</vt:lpstr>
      <vt:lpstr>POLÍTICA FINANCIERA DE RECURSOS LÍQUIDOS</vt:lpstr>
      <vt:lpstr>Presupuesto de efectivo de Agrocomexport Cía. Ltda. de 2012 con condiciones anteriores</vt:lpstr>
      <vt:lpstr>Presupuesto de efectivo de Agrocomexport Cía. Ltda de 2012 con nuevas condiciones</vt:lpstr>
      <vt:lpstr>Estados de Resultados proyectados con regresión lineal</vt:lpstr>
      <vt:lpstr>PLANIFICACIÓN PRESUPUESTARIA ESTADO DE RESULTADOS</vt:lpstr>
      <vt:lpstr>PLANIFICACIÓN PRESUPUESTARIA ESTADO DE RESULTADOS</vt:lpstr>
      <vt:lpstr>PLANIFICACIÓN PRESUPUESTARIA BALANCE GENERAL</vt:lpstr>
      <vt:lpstr>PLANIFICACIÓN PRESUPUESTARIA BALANCE GENERAL</vt:lpstr>
      <vt:lpstr>Estados Financieros presupuestados 2013</vt:lpstr>
      <vt:lpstr>Aplicación del Modelo de Estructura Financiera para los estados proforma de Agrocomexport Cía. Ltda. </vt:lpstr>
      <vt:lpstr>Aplicación del Modelo de Estructura Financiera</vt:lpstr>
      <vt:lpstr>Aplicación del Modelo de Estructura Financiera</vt:lpstr>
      <vt:lpstr>Aplicación del Modelo de Estructura Financiera</vt:lpstr>
      <vt:lpstr>Aplicación del Modelo de Estructura Financiera</vt:lpstr>
      <vt:lpstr>Planificación Presupuestaria</vt:lpstr>
      <vt:lpstr>Presentación de PowerPoint</vt:lpstr>
      <vt:lpstr>Balance general proyectado de Agrocomexport Cía. Ltda.</vt:lpstr>
      <vt:lpstr>Evaluación Financiera (VAN)</vt:lpstr>
      <vt:lpstr>CONCLUSIONES</vt:lpstr>
      <vt:lpstr>RECOMENDACIONES</vt:lpstr>
      <vt:lpstr>Presentación de PowerPoint</vt:lpstr>
      <vt:lpstr>TRADE OFF</vt:lpstr>
      <vt:lpstr>Presupuesto de efectivo  (Gastos) Agrocomexport Cía. Ltda. de 2012 con condiciones anteriores</vt:lpstr>
      <vt:lpstr>Estados de Resultados proyectados con regresión lineal</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213</cp:revision>
  <dcterms:created xsi:type="dcterms:W3CDTF">2008-02-13T16:07:44Z</dcterms:created>
  <dcterms:modified xsi:type="dcterms:W3CDTF">2014-07-23T21:25:20Z</dcterms:modified>
</cp:coreProperties>
</file>