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88"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89"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Excel9.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100" dirty="0" smtClean="0">
                <a:latin typeface="Arial" pitchFamily="34" charset="0"/>
                <a:cs typeface="Arial" pitchFamily="34" charset="0"/>
              </a:rPr>
              <a:t>Prueba Información </a:t>
            </a:r>
            <a:r>
              <a:rPr lang="es-EC" sz="1100" dirty="0">
                <a:latin typeface="Arial" pitchFamily="34" charset="0"/>
                <a:cs typeface="Arial" pitchFamily="34" charset="0"/>
              </a:rPr>
              <a:t>del WPPSI en los niños de 4-5 años del Centro Infantil "Sueños y Caramelos" </a:t>
            </a:r>
          </a:p>
        </c:rich>
      </c:tx>
      <c:layout/>
      <c:overlay val="0"/>
    </c:title>
    <c:autoTitleDeleted val="0"/>
    <c:plotArea>
      <c:layout/>
      <c:lineChart>
        <c:grouping val="standard"/>
        <c:varyColors val="0"/>
        <c:ser>
          <c:idx val="0"/>
          <c:order val="0"/>
          <c:tx>
            <c:strRef>
              <c:f>'Pre y Postest'!$A$6:$B$6</c:f>
              <c:strCache>
                <c:ptCount val="1"/>
                <c:pt idx="0">
                  <c:v>Información Pretest</c:v>
                </c:pt>
              </c:strCache>
            </c:strRef>
          </c:tx>
          <c:val>
            <c:numRef>
              <c:f>'Pre y Postest'!$C$6:$AA$6</c:f>
              <c:numCache>
                <c:formatCode>General</c:formatCode>
                <c:ptCount val="25"/>
                <c:pt idx="0">
                  <c:v>12</c:v>
                </c:pt>
                <c:pt idx="1">
                  <c:v>11</c:v>
                </c:pt>
                <c:pt idx="2">
                  <c:v>11</c:v>
                </c:pt>
                <c:pt idx="3">
                  <c:v>12</c:v>
                </c:pt>
                <c:pt idx="4">
                  <c:v>13</c:v>
                </c:pt>
                <c:pt idx="5">
                  <c:v>13</c:v>
                </c:pt>
                <c:pt idx="6">
                  <c:v>14</c:v>
                </c:pt>
                <c:pt idx="7">
                  <c:v>12</c:v>
                </c:pt>
                <c:pt idx="8">
                  <c:v>11</c:v>
                </c:pt>
                <c:pt idx="9">
                  <c:v>13</c:v>
                </c:pt>
                <c:pt idx="10">
                  <c:v>11</c:v>
                </c:pt>
                <c:pt idx="11">
                  <c:v>11</c:v>
                </c:pt>
                <c:pt idx="12">
                  <c:v>13</c:v>
                </c:pt>
                <c:pt idx="13">
                  <c:v>9</c:v>
                </c:pt>
                <c:pt idx="14">
                  <c:v>12</c:v>
                </c:pt>
                <c:pt idx="15">
                  <c:v>13</c:v>
                </c:pt>
                <c:pt idx="16">
                  <c:v>14</c:v>
                </c:pt>
                <c:pt idx="17">
                  <c:v>11</c:v>
                </c:pt>
                <c:pt idx="18">
                  <c:v>12</c:v>
                </c:pt>
                <c:pt idx="19">
                  <c:v>8</c:v>
                </c:pt>
                <c:pt idx="20">
                  <c:v>15</c:v>
                </c:pt>
                <c:pt idx="21">
                  <c:v>9</c:v>
                </c:pt>
                <c:pt idx="22">
                  <c:v>12</c:v>
                </c:pt>
                <c:pt idx="23">
                  <c:v>13</c:v>
                </c:pt>
                <c:pt idx="24">
                  <c:v>12</c:v>
                </c:pt>
              </c:numCache>
            </c:numRef>
          </c:val>
          <c:smooth val="0"/>
        </c:ser>
        <c:ser>
          <c:idx val="1"/>
          <c:order val="1"/>
          <c:tx>
            <c:strRef>
              <c:f>'Pre y Postest'!$A$7:$B$7</c:f>
              <c:strCache>
                <c:ptCount val="1"/>
                <c:pt idx="0">
                  <c:v>Información Postest</c:v>
                </c:pt>
              </c:strCache>
            </c:strRef>
          </c:tx>
          <c:val>
            <c:numRef>
              <c:f>'Pre y Postest'!$C$7:$AA$7</c:f>
              <c:numCache>
                <c:formatCode>General</c:formatCode>
                <c:ptCount val="25"/>
                <c:pt idx="0">
                  <c:v>18</c:v>
                </c:pt>
                <c:pt idx="1">
                  <c:v>18</c:v>
                </c:pt>
                <c:pt idx="2">
                  <c:v>15</c:v>
                </c:pt>
                <c:pt idx="3">
                  <c:v>14</c:v>
                </c:pt>
                <c:pt idx="4">
                  <c:v>16</c:v>
                </c:pt>
                <c:pt idx="5">
                  <c:v>15</c:v>
                </c:pt>
                <c:pt idx="6">
                  <c:v>14</c:v>
                </c:pt>
                <c:pt idx="7">
                  <c:v>18</c:v>
                </c:pt>
                <c:pt idx="8">
                  <c:v>14</c:v>
                </c:pt>
                <c:pt idx="9">
                  <c:v>14</c:v>
                </c:pt>
                <c:pt idx="10">
                  <c:v>13</c:v>
                </c:pt>
                <c:pt idx="11">
                  <c:v>18</c:v>
                </c:pt>
                <c:pt idx="12">
                  <c:v>13</c:v>
                </c:pt>
                <c:pt idx="13">
                  <c:v>10</c:v>
                </c:pt>
                <c:pt idx="14">
                  <c:v>12</c:v>
                </c:pt>
                <c:pt idx="15">
                  <c:v>14</c:v>
                </c:pt>
                <c:pt idx="16">
                  <c:v>16</c:v>
                </c:pt>
                <c:pt idx="17">
                  <c:v>15</c:v>
                </c:pt>
                <c:pt idx="18">
                  <c:v>14</c:v>
                </c:pt>
                <c:pt idx="19">
                  <c:v>12</c:v>
                </c:pt>
                <c:pt idx="20">
                  <c:v>18</c:v>
                </c:pt>
                <c:pt idx="21">
                  <c:v>14</c:v>
                </c:pt>
                <c:pt idx="22">
                  <c:v>14</c:v>
                </c:pt>
                <c:pt idx="23">
                  <c:v>14</c:v>
                </c:pt>
                <c:pt idx="24">
                  <c:v>14</c:v>
                </c:pt>
              </c:numCache>
            </c:numRef>
          </c:val>
          <c:smooth val="0"/>
        </c:ser>
        <c:dLbls>
          <c:showLegendKey val="0"/>
          <c:showVal val="0"/>
          <c:showCatName val="0"/>
          <c:showSerName val="0"/>
          <c:showPercent val="0"/>
          <c:showBubbleSize val="0"/>
        </c:dLbls>
        <c:marker val="1"/>
        <c:smooth val="0"/>
        <c:axId val="123488512"/>
        <c:axId val="123494400"/>
      </c:lineChart>
      <c:catAx>
        <c:axId val="123488512"/>
        <c:scaling>
          <c:orientation val="minMax"/>
        </c:scaling>
        <c:delete val="0"/>
        <c:axPos val="b"/>
        <c:majorTickMark val="none"/>
        <c:minorTickMark val="none"/>
        <c:tickLblPos val="nextTo"/>
        <c:crossAx val="123494400"/>
        <c:crosses val="autoZero"/>
        <c:auto val="1"/>
        <c:lblAlgn val="ctr"/>
        <c:lblOffset val="100"/>
        <c:noMultiLvlLbl val="0"/>
      </c:catAx>
      <c:valAx>
        <c:axId val="123494400"/>
        <c:scaling>
          <c:orientation val="minMax"/>
        </c:scaling>
        <c:delete val="0"/>
        <c:axPos val="l"/>
        <c:majorGridlines/>
        <c:title>
          <c:tx>
            <c:rich>
              <a:bodyPr/>
              <a:lstStyle/>
              <a:p>
                <a:pPr>
                  <a:defRPr>
                    <a:latin typeface="Arial" pitchFamily="34" charset="0"/>
                    <a:cs typeface="Arial" pitchFamily="34" charset="0"/>
                  </a:defRPr>
                </a:pPr>
                <a:r>
                  <a:rPr lang="es-EC">
                    <a:latin typeface="Arial" pitchFamily="34" charset="0"/>
                    <a:cs typeface="Arial" pitchFamily="34" charset="0"/>
                  </a:rPr>
                  <a:t>Puntajes</a:t>
                </a:r>
              </a:p>
            </c:rich>
          </c:tx>
          <c:layout/>
          <c:overlay val="0"/>
        </c:title>
        <c:numFmt formatCode="General" sourceLinked="1"/>
        <c:majorTickMark val="none"/>
        <c:minorTickMark val="none"/>
        <c:tickLblPos val="nextTo"/>
        <c:txPr>
          <a:bodyPr/>
          <a:lstStyle/>
          <a:p>
            <a:pPr>
              <a:defRPr sz="900">
                <a:latin typeface="Arial" pitchFamily="34" charset="0"/>
                <a:cs typeface="Arial" pitchFamily="34" charset="0"/>
              </a:defRPr>
            </a:pPr>
            <a:endParaRPr lang="es-ES"/>
          </a:p>
        </c:txPr>
        <c:crossAx val="123488512"/>
        <c:crosses val="autoZero"/>
        <c:crossBetween val="between"/>
      </c:valAx>
      <c:dTable>
        <c:showHorzBorder val="1"/>
        <c:showVertBorder val="1"/>
        <c:showOutline val="1"/>
        <c:showKeys val="1"/>
        <c:txPr>
          <a:bodyPr/>
          <a:lstStyle/>
          <a:p>
            <a:pPr rtl="0">
              <a:defRPr sz="800">
                <a:latin typeface="Arial" pitchFamily="34" charset="0"/>
                <a:cs typeface="Arial" pitchFamily="34" charset="0"/>
              </a:defRPr>
            </a:pPr>
            <a:endParaRPr lang="es-ES"/>
          </a:p>
        </c:txPr>
      </c:dTable>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050">
                <a:latin typeface="Arial" pitchFamily="34" charset="0"/>
                <a:cs typeface="Arial" pitchFamily="34" charset="0"/>
              </a:rPr>
              <a:t>Resultados del pre y postest de la prueba Diseño con Prismas del WPPSI en los niños de 4-5 años del Centro Infantil "Sueños y Caramelos" </a:t>
            </a:r>
          </a:p>
        </c:rich>
      </c:tx>
      <c:layout/>
      <c:overlay val="0"/>
    </c:title>
    <c:autoTitleDeleted val="0"/>
    <c:plotArea>
      <c:layout/>
      <c:lineChart>
        <c:grouping val="standard"/>
        <c:varyColors val="0"/>
        <c:ser>
          <c:idx val="0"/>
          <c:order val="0"/>
          <c:tx>
            <c:strRef>
              <c:f>'Pre y Postest'!$A$32:$B$32</c:f>
              <c:strCache>
                <c:ptCount val="1"/>
                <c:pt idx="0">
                  <c:v>Diseño con prismas Pretest</c:v>
                </c:pt>
              </c:strCache>
            </c:strRef>
          </c:tx>
          <c:val>
            <c:numRef>
              <c:f>'Pre y Postest'!$C$32:$AA$32</c:f>
              <c:numCache>
                <c:formatCode>General</c:formatCode>
                <c:ptCount val="25"/>
                <c:pt idx="0">
                  <c:v>13</c:v>
                </c:pt>
                <c:pt idx="1">
                  <c:v>12</c:v>
                </c:pt>
                <c:pt idx="2">
                  <c:v>10</c:v>
                </c:pt>
                <c:pt idx="3">
                  <c:v>12</c:v>
                </c:pt>
                <c:pt idx="4">
                  <c:v>13</c:v>
                </c:pt>
                <c:pt idx="5">
                  <c:v>11</c:v>
                </c:pt>
                <c:pt idx="6">
                  <c:v>11</c:v>
                </c:pt>
                <c:pt idx="7">
                  <c:v>9</c:v>
                </c:pt>
                <c:pt idx="8">
                  <c:v>12</c:v>
                </c:pt>
                <c:pt idx="9">
                  <c:v>14</c:v>
                </c:pt>
                <c:pt idx="10">
                  <c:v>7</c:v>
                </c:pt>
                <c:pt idx="11">
                  <c:v>14</c:v>
                </c:pt>
                <c:pt idx="12">
                  <c:v>12</c:v>
                </c:pt>
                <c:pt idx="13">
                  <c:v>12</c:v>
                </c:pt>
                <c:pt idx="14">
                  <c:v>11</c:v>
                </c:pt>
                <c:pt idx="15">
                  <c:v>13</c:v>
                </c:pt>
                <c:pt idx="16">
                  <c:v>14</c:v>
                </c:pt>
                <c:pt idx="17">
                  <c:v>11</c:v>
                </c:pt>
                <c:pt idx="18">
                  <c:v>9</c:v>
                </c:pt>
                <c:pt idx="19">
                  <c:v>12</c:v>
                </c:pt>
                <c:pt idx="20">
                  <c:v>14</c:v>
                </c:pt>
                <c:pt idx="21">
                  <c:v>6</c:v>
                </c:pt>
                <c:pt idx="22">
                  <c:v>13</c:v>
                </c:pt>
                <c:pt idx="23">
                  <c:v>11</c:v>
                </c:pt>
                <c:pt idx="24">
                  <c:v>11</c:v>
                </c:pt>
              </c:numCache>
            </c:numRef>
          </c:val>
          <c:smooth val="0"/>
        </c:ser>
        <c:ser>
          <c:idx val="1"/>
          <c:order val="1"/>
          <c:tx>
            <c:strRef>
              <c:f>'Pre y Postest'!$A$33:$B$33</c:f>
              <c:strCache>
                <c:ptCount val="1"/>
                <c:pt idx="0">
                  <c:v>Diseño con prismas Postest</c:v>
                </c:pt>
              </c:strCache>
            </c:strRef>
          </c:tx>
          <c:val>
            <c:numRef>
              <c:f>'Pre y Postest'!$C$33:$AA$33</c:f>
              <c:numCache>
                <c:formatCode>General</c:formatCode>
                <c:ptCount val="25"/>
                <c:pt idx="0">
                  <c:v>14</c:v>
                </c:pt>
                <c:pt idx="1">
                  <c:v>14</c:v>
                </c:pt>
                <c:pt idx="2">
                  <c:v>14</c:v>
                </c:pt>
                <c:pt idx="3">
                  <c:v>11</c:v>
                </c:pt>
                <c:pt idx="4">
                  <c:v>13</c:v>
                </c:pt>
                <c:pt idx="5">
                  <c:v>12</c:v>
                </c:pt>
                <c:pt idx="6">
                  <c:v>10</c:v>
                </c:pt>
                <c:pt idx="7">
                  <c:v>12</c:v>
                </c:pt>
                <c:pt idx="8">
                  <c:v>15</c:v>
                </c:pt>
                <c:pt idx="9">
                  <c:v>12</c:v>
                </c:pt>
                <c:pt idx="10">
                  <c:v>10</c:v>
                </c:pt>
                <c:pt idx="11">
                  <c:v>15</c:v>
                </c:pt>
                <c:pt idx="12">
                  <c:v>14</c:v>
                </c:pt>
                <c:pt idx="13">
                  <c:v>14</c:v>
                </c:pt>
                <c:pt idx="14">
                  <c:v>14</c:v>
                </c:pt>
                <c:pt idx="15">
                  <c:v>14</c:v>
                </c:pt>
                <c:pt idx="16">
                  <c:v>15</c:v>
                </c:pt>
                <c:pt idx="17">
                  <c:v>13</c:v>
                </c:pt>
                <c:pt idx="18">
                  <c:v>13</c:v>
                </c:pt>
                <c:pt idx="19">
                  <c:v>12</c:v>
                </c:pt>
                <c:pt idx="20">
                  <c:v>14</c:v>
                </c:pt>
                <c:pt idx="21">
                  <c:v>10</c:v>
                </c:pt>
                <c:pt idx="22">
                  <c:v>13</c:v>
                </c:pt>
                <c:pt idx="23">
                  <c:v>13</c:v>
                </c:pt>
                <c:pt idx="24">
                  <c:v>13</c:v>
                </c:pt>
              </c:numCache>
            </c:numRef>
          </c:val>
          <c:smooth val="0"/>
        </c:ser>
        <c:dLbls>
          <c:showLegendKey val="0"/>
          <c:showVal val="0"/>
          <c:showCatName val="0"/>
          <c:showSerName val="0"/>
          <c:showPercent val="0"/>
          <c:showBubbleSize val="0"/>
        </c:dLbls>
        <c:marker val="1"/>
        <c:smooth val="0"/>
        <c:axId val="125790848"/>
        <c:axId val="125796736"/>
      </c:lineChart>
      <c:catAx>
        <c:axId val="125790848"/>
        <c:scaling>
          <c:orientation val="minMax"/>
        </c:scaling>
        <c:delete val="0"/>
        <c:axPos val="b"/>
        <c:majorTickMark val="none"/>
        <c:minorTickMark val="none"/>
        <c:tickLblPos val="nextTo"/>
        <c:crossAx val="125796736"/>
        <c:crosses val="autoZero"/>
        <c:auto val="1"/>
        <c:lblAlgn val="ctr"/>
        <c:lblOffset val="100"/>
        <c:noMultiLvlLbl val="0"/>
      </c:catAx>
      <c:valAx>
        <c:axId val="125796736"/>
        <c:scaling>
          <c:orientation val="minMax"/>
        </c:scaling>
        <c:delete val="0"/>
        <c:axPos val="l"/>
        <c:majorGridlines/>
        <c:title>
          <c:tx>
            <c:rich>
              <a:bodyPr/>
              <a:lstStyle/>
              <a:p>
                <a:pPr>
                  <a:defRPr sz="900">
                    <a:latin typeface="Arial" pitchFamily="34" charset="0"/>
                    <a:cs typeface="Arial" pitchFamily="34" charset="0"/>
                  </a:defRPr>
                </a:pPr>
                <a:r>
                  <a:rPr lang="es-EC" sz="900">
                    <a:latin typeface="Arial" pitchFamily="34" charset="0"/>
                    <a:cs typeface="Arial" pitchFamily="34" charset="0"/>
                  </a:rPr>
                  <a:t>Puntajes</a:t>
                </a:r>
              </a:p>
            </c:rich>
          </c:tx>
          <c:layout/>
          <c:overlay val="0"/>
        </c:title>
        <c:numFmt formatCode="General" sourceLinked="1"/>
        <c:majorTickMark val="none"/>
        <c:minorTickMark val="none"/>
        <c:tickLblPos val="nextTo"/>
        <c:txPr>
          <a:bodyPr/>
          <a:lstStyle/>
          <a:p>
            <a:pPr>
              <a:defRPr sz="900">
                <a:latin typeface="Arial" pitchFamily="34" charset="0"/>
                <a:cs typeface="Arial" pitchFamily="34" charset="0"/>
              </a:defRPr>
            </a:pPr>
            <a:endParaRPr lang="es-ES"/>
          </a:p>
        </c:txPr>
        <c:crossAx val="125790848"/>
        <c:crosses val="autoZero"/>
        <c:crossBetween val="between"/>
      </c:valAx>
      <c:dTable>
        <c:showHorzBorder val="1"/>
        <c:showVertBorder val="1"/>
        <c:showOutline val="1"/>
        <c:showKeys val="1"/>
        <c:txPr>
          <a:bodyPr/>
          <a:lstStyle/>
          <a:p>
            <a:pPr rtl="0">
              <a:defRPr sz="800">
                <a:latin typeface="Arial" pitchFamily="34" charset="0"/>
                <a:cs typeface="Arial" pitchFamily="34" charset="0"/>
              </a:defRPr>
            </a:pPr>
            <a:endParaRPr lang="es-ES"/>
          </a:p>
        </c:txPr>
      </c:dTable>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100">
                <a:latin typeface="Arial" pitchFamily="34" charset="0"/>
                <a:cs typeface="Arial" pitchFamily="34" charset="0"/>
              </a:defRPr>
            </a:pPr>
            <a:r>
              <a:rPr lang="es-EC" sz="1100">
                <a:latin typeface="Arial" pitchFamily="34" charset="0"/>
                <a:cs typeface="Arial" pitchFamily="34" charset="0"/>
              </a:rPr>
              <a:t>Resultados de la aplicación de la técnica mapa mental en los niños de 4-5 años del Centro Infantil "Sueños y Caramelos"</a:t>
            </a:r>
          </a:p>
        </c:rich>
      </c:tx>
      <c:layout>
        <c:manualLayout>
          <c:xMode val="edge"/>
          <c:yMode val="edge"/>
          <c:x val="0.13430886243386242"/>
          <c:y val="1.4749262536873156E-2"/>
        </c:manualLayout>
      </c:layout>
      <c:overlay val="0"/>
    </c:title>
    <c:autoTitleDeleted val="0"/>
    <c:plotArea>
      <c:layout/>
      <c:lineChart>
        <c:grouping val="standard"/>
        <c:varyColors val="0"/>
        <c:ser>
          <c:idx val="0"/>
          <c:order val="0"/>
          <c:cat>
            <c:multiLvlStrRef>
              <c:f>Hoja3!$AH$39:$BE$40</c:f>
              <c:multiLvlStrCache>
                <c:ptCount val="24"/>
                <c:lvl>
                  <c:pt idx="0">
                    <c:v>SI</c:v>
                  </c:pt>
                  <c:pt idx="1">
                    <c:v>NO</c:v>
                  </c:pt>
                  <c:pt idx="2">
                    <c:v>SI</c:v>
                  </c:pt>
                  <c:pt idx="3">
                    <c:v>NO</c:v>
                  </c:pt>
                  <c:pt idx="4">
                    <c:v>SI</c:v>
                  </c:pt>
                  <c:pt idx="5">
                    <c:v>NO</c:v>
                  </c:pt>
                  <c:pt idx="6">
                    <c:v>SI</c:v>
                  </c:pt>
                  <c:pt idx="7">
                    <c:v>NO</c:v>
                  </c:pt>
                  <c:pt idx="8">
                    <c:v>SI</c:v>
                  </c:pt>
                  <c:pt idx="9">
                    <c:v>NO</c:v>
                  </c:pt>
                  <c:pt idx="10">
                    <c:v>SI</c:v>
                  </c:pt>
                  <c:pt idx="11">
                    <c:v>NO</c:v>
                  </c:pt>
                  <c:pt idx="12">
                    <c:v>SI</c:v>
                  </c:pt>
                  <c:pt idx="13">
                    <c:v>NO</c:v>
                  </c:pt>
                  <c:pt idx="14">
                    <c:v>SI</c:v>
                  </c:pt>
                  <c:pt idx="15">
                    <c:v>NO</c:v>
                  </c:pt>
                  <c:pt idx="16">
                    <c:v>SI</c:v>
                  </c:pt>
                  <c:pt idx="17">
                    <c:v>NO</c:v>
                  </c:pt>
                  <c:pt idx="18">
                    <c:v>SI</c:v>
                  </c:pt>
                  <c:pt idx="19">
                    <c:v>NO</c:v>
                  </c:pt>
                  <c:pt idx="20">
                    <c:v>SI</c:v>
                  </c:pt>
                  <c:pt idx="21">
                    <c:v>NO</c:v>
                  </c:pt>
                  <c:pt idx="22">
                    <c:v>SI</c:v>
                  </c:pt>
                  <c:pt idx="23">
                    <c:v>NO</c:v>
                  </c:pt>
                </c:lvl>
                <c:lvl>
                  <c:pt idx="0">
                    <c:v>Sesión 1</c:v>
                  </c:pt>
                  <c:pt idx="2">
                    <c:v>Sesión 2</c:v>
                  </c:pt>
                  <c:pt idx="4">
                    <c:v>Sesión 3</c:v>
                  </c:pt>
                  <c:pt idx="6">
                    <c:v>Sesión 4</c:v>
                  </c:pt>
                  <c:pt idx="8">
                    <c:v>Sesión 5</c:v>
                  </c:pt>
                  <c:pt idx="10">
                    <c:v>Sesión 6</c:v>
                  </c:pt>
                  <c:pt idx="12">
                    <c:v>Sesión 7</c:v>
                  </c:pt>
                  <c:pt idx="14">
                    <c:v>Sesión 8</c:v>
                  </c:pt>
                  <c:pt idx="16">
                    <c:v>Sesión 9</c:v>
                  </c:pt>
                  <c:pt idx="18">
                    <c:v>Sesión 10</c:v>
                  </c:pt>
                  <c:pt idx="20">
                    <c:v>Sesión 11</c:v>
                  </c:pt>
                  <c:pt idx="22">
                    <c:v>Sesión 12</c:v>
                  </c:pt>
                </c:lvl>
              </c:multiLvlStrCache>
            </c:multiLvlStrRef>
          </c:cat>
          <c:val>
            <c:numRef>
              <c:f>Hoja3!$AH$41:$BE$41</c:f>
              <c:numCache>
                <c:formatCode>0</c:formatCode>
                <c:ptCount val="24"/>
                <c:pt idx="0">
                  <c:v>3.64</c:v>
                </c:pt>
                <c:pt idx="1">
                  <c:v>6.36</c:v>
                </c:pt>
                <c:pt idx="2">
                  <c:v>5</c:v>
                </c:pt>
                <c:pt idx="3">
                  <c:v>5</c:v>
                </c:pt>
                <c:pt idx="4">
                  <c:v>5.08</c:v>
                </c:pt>
                <c:pt idx="5">
                  <c:v>4.92</c:v>
                </c:pt>
                <c:pt idx="6">
                  <c:v>6</c:v>
                </c:pt>
                <c:pt idx="7">
                  <c:v>4</c:v>
                </c:pt>
                <c:pt idx="8">
                  <c:v>6.48</c:v>
                </c:pt>
                <c:pt idx="9">
                  <c:v>3.52</c:v>
                </c:pt>
                <c:pt idx="10">
                  <c:v>6.6</c:v>
                </c:pt>
                <c:pt idx="11">
                  <c:v>3.4</c:v>
                </c:pt>
                <c:pt idx="12">
                  <c:v>7.16</c:v>
                </c:pt>
                <c:pt idx="13">
                  <c:v>2.84</c:v>
                </c:pt>
                <c:pt idx="14">
                  <c:v>7.36</c:v>
                </c:pt>
                <c:pt idx="15">
                  <c:v>2.64</c:v>
                </c:pt>
                <c:pt idx="16">
                  <c:v>7.92</c:v>
                </c:pt>
                <c:pt idx="17">
                  <c:v>2.04</c:v>
                </c:pt>
                <c:pt idx="18">
                  <c:v>8.84</c:v>
                </c:pt>
                <c:pt idx="19">
                  <c:v>1.2</c:v>
                </c:pt>
                <c:pt idx="20">
                  <c:v>9.4</c:v>
                </c:pt>
                <c:pt idx="21">
                  <c:v>0.6</c:v>
                </c:pt>
                <c:pt idx="22">
                  <c:v>9.76</c:v>
                </c:pt>
                <c:pt idx="23">
                  <c:v>0.24</c:v>
                </c:pt>
              </c:numCache>
            </c:numRef>
          </c:val>
          <c:smooth val="0"/>
        </c:ser>
        <c:dLbls>
          <c:showLegendKey val="0"/>
          <c:showVal val="0"/>
          <c:showCatName val="0"/>
          <c:showSerName val="0"/>
          <c:showPercent val="0"/>
          <c:showBubbleSize val="0"/>
        </c:dLbls>
        <c:marker val="1"/>
        <c:smooth val="0"/>
        <c:axId val="124858368"/>
        <c:axId val="124859904"/>
      </c:lineChart>
      <c:catAx>
        <c:axId val="124858368"/>
        <c:scaling>
          <c:orientation val="minMax"/>
        </c:scaling>
        <c:delete val="0"/>
        <c:axPos val="b"/>
        <c:majorTickMark val="none"/>
        <c:minorTickMark val="none"/>
        <c:tickLblPos val="nextTo"/>
        <c:crossAx val="124859904"/>
        <c:crosses val="autoZero"/>
        <c:auto val="1"/>
        <c:lblAlgn val="ctr"/>
        <c:lblOffset val="100"/>
        <c:noMultiLvlLbl val="0"/>
      </c:catAx>
      <c:valAx>
        <c:axId val="124859904"/>
        <c:scaling>
          <c:orientation val="minMax"/>
        </c:scaling>
        <c:delete val="0"/>
        <c:axPos val="l"/>
        <c:majorGridlines/>
        <c:title>
          <c:tx>
            <c:rich>
              <a:bodyPr/>
              <a:lstStyle/>
              <a:p>
                <a:pPr>
                  <a:defRPr>
                    <a:latin typeface="Arial" pitchFamily="34" charset="0"/>
                    <a:cs typeface="Arial" pitchFamily="34" charset="0"/>
                  </a:defRPr>
                </a:pPr>
                <a:r>
                  <a:rPr lang="es-EC">
                    <a:latin typeface="Arial" pitchFamily="34" charset="0"/>
                    <a:cs typeface="Arial" pitchFamily="34" charset="0"/>
                  </a:rPr>
                  <a:t>Desempeño</a:t>
                </a:r>
              </a:p>
            </c:rich>
          </c:tx>
          <c:layout/>
          <c:overlay val="0"/>
        </c:title>
        <c:numFmt formatCode="0" sourceLinked="1"/>
        <c:majorTickMark val="none"/>
        <c:minorTickMark val="none"/>
        <c:tickLblPos val="nextTo"/>
        <c:crossAx val="124858368"/>
        <c:crosses val="autoZero"/>
        <c:crossBetween val="between"/>
      </c:valAx>
      <c:dTable>
        <c:showHorzBorder val="1"/>
        <c:showVertBorder val="1"/>
        <c:showOutline val="1"/>
        <c:showKeys val="1"/>
        <c:txPr>
          <a:bodyPr/>
          <a:lstStyle/>
          <a:p>
            <a:pPr rtl="0">
              <a:defRPr sz="900">
                <a:latin typeface="Arial" pitchFamily="34" charset="0"/>
                <a:cs typeface="Arial" pitchFamily="34" charset="0"/>
              </a:defRPr>
            </a:pPr>
            <a:endParaRPr lang="es-ES"/>
          </a:p>
        </c:txPr>
      </c:dTable>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100"/>
              <a:t>Resultados del pre y postest de la prueba Vocabulario del WPPSI en los niños de 4-5 años del Centro Infantil "Sueños y Caramelos"  </a:t>
            </a:r>
          </a:p>
        </c:rich>
      </c:tx>
      <c:layout/>
      <c:overlay val="0"/>
    </c:title>
    <c:autoTitleDeleted val="0"/>
    <c:plotArea>
      <c:layout/>
      <c:lineChart>
        <c:grouping val="standard"/>
        <c:varyColors val="0"/>
        <c:ser>
          <c:idx val="0"/>
          <c:order val="0"/>
          <c:tx>
            <c:strRef>
              <c:f>'Pre y Postest'!$A$8:$B$8</c:f>
              <c:strCache>
                <c:ptCount val="1"/>
                <c:pt idx="0">
                  <c:v>Vocabulario Pretest</c:v>
                </c:pt>
              </c:strCache>
            </c:strRef>
          </c:tx>
          <c:val>
            <c:numRef>
              <c:f>'Pre y Postest'!$C$8:$AA$8</c:f>
              <c:numCache>
                <c:formatCode>General</c:formatCode>
                <c:ptCount val="25"/>
                <c:pt idx="0">
                  <c:v>12</c:v>
                </c:pt>
                <c:pt idx="1">
                  <c:v>12</c:v>
                </c:pt>
                <c:pt idx="2">
                  <c:v>8</c:v>
                </c:pt>
                <c:pt idx="3">
                  <c:v>10</c:v>
                </c:pt>
                <c:pt idx="4">
                  <c:v>13</c:v>
                </c:pt>
                <c:pt idx="5">
                  <c:v>13</c:v>
                </c:pt>
                <c:pt idx="6">
                  <c:v>11</c:v>
                </c:pt>
                <c:pt idx="7">
                  <c:v>10</c:v>
                </c:pt>
                <c:pt idx="8">
                  <c:v>11</c:v>
                </c:pt>
                <c:pt idx="9">
                  <c:v>11</c:v>
                </c:pt>
                <c:pt idx="10">
                  <c:v>7</c:v>
                </c:pt>
                <c:pt idx="11">
                  <c:v>12</c:v>
                </c:pt>
                <c:pt idx="12">
                  <c:v>12</c:v>
                </c:pt>
                <c:pt idx="13">
                  <c:v>8</c:v>
                </c:pt>
                <c:pt idx="14">
                  <c:v>10</c:v>
                </c:pt>
                <c:pt idx="15">
                  <c:v>12</c:v>
                </c:pt>
                <c:pt idx="16">
                  <c:v>14</c:v>
                </c:pt>
                <c:pt idx="17">
                  <c:v>8</c:v>
                </c:pt>
                <c:pt idx="18">
                  <c:v>10</c:v>
                </c:pt>
                <c:pt idx="19">
                  <c:v>9</c:v>
                </c:pt>
                <c:pt idx="20">
                  <c:v>12</c:v>
                </c:pt>
                <c:pt idx="21">
                  <c:v>9</c:v>
                </c:pt>
                <c:pt idx="22">
                  <c:v>8</c:v>
                </c:pt>
                <c:pt idx="23">
                  <c:v>12</c:v>
                </c:pt>
                <c:pt idx="24">
                  <c:v>13</c:v>
                </c:pt>
              </c:numCache>
            </c:numRef>
          </c:val>
          <c:smooth val="0"/>
        </c:ser>
        <c:ser>
          <c:idx val="1"/>
          <c:order val="1"/>
          <c:tx>
            <c:strRef>
              <c:f>'Pre y Postest'!$A$9:$B$9</c:f>
              <c:strCache>
                <c:ptCount val="1"/>
                <c:pt idx="0">
                  <c:v>Vocabulario Postest</c:v>
                </c:pt>
              </c:strCache>
            </c:strRef>
          </c:tx>
          <c:val>
            <c:numRef>
              <c:f>'Pre y Postest'!$C$9:$AA$9</c:f>
              <c:numCache>
                <c:formatCode>General</c:formatCode>
                <c:ptCount val="25"/>
                <c:pt idx="0">
                  <c:v>16</c:v>
                </c:pt>
                <c:pt idx="1">
                  <c:v>14</c:v>
                </c:pt>
                <c:pt idx="2">
                  <c:v>14</c:v>
                </c:pt>
                <c:pt idx="3">
                  <c:v>13</c:v>
                </c:pt>
                <c:pt idx="4">
                  <c:v>15</c:v>
                </c:pt>
                <c:pt idx="5">
                  <c:v>13</c:v>
                </c:pt>
                <c:pt idx="6">
                  <c:v>11</c:v>
                </c:pt>
                <c:pt idx="7">
                  <c:v>14</c:v>
                </c:pt>
                <c:pt idx="8">
                  <c:v>12</c:v>
                </c:pt>
                <c:pt idx="9">
                  <c:v>10</c:v>
                </c:pt>
                <c:pt idx="10">
                  <c:v>11</c:v>
                </c:pt>
                <c:pt idx="11">
                  <c:v>13</c:v>
                </c:pt>
                <c:pt idx="12">
                  <c:v>13</c:v>
                </c:pt>
                <c:pt idx="13">
                  <c:v>11</c:v>
                </c:pt>
                <c:pt idx="14">
                  <c:v>11</c:v>
                </c:pt>
                <c:pt idx="15">
                  <c:v>15</c:v>
                </c:pt>
                <c:pt idx="16">
                  <c:v>17</c:v>
                </c:pt>
                <c:pt idx="17">
                  <c:v>15</c:v>
                </c:pt>
                <c:pt idx="18">
                  <c:v>13</c:v>
                </c:pt>
                <c:pt idx="19">
                  <c:v>12</c:v>
                </c:pt>
                <c:pt idx="20">
                  <c:v>19</c:v>
                </c:pt>
                <c:pt idx="21">
                  <c:v>12</c:v>
                </c:pt>
                <c:pt idx="22">
                  <c:v>13</c:v>
                </c:pt>
                <c:pt idx="23">
                  <c:v>14</c:v>
                </c:pt>
                <c:pt idx="24">
                  <c:v>15</c:v>
                </c:pt>
              </c:numCache>
            </c:numRef>
          </c:val>
          <c:smooth val="0"/>
        </c:ser>
        <c:dLbls>
          <c:showLegendKey val="0"/>
          <c:showVal val="0"/>
          <c:showCatName val="0"/>
          <c:showSerName val="0"/>
          <c:showPercent val="0"/>
          <c:showBubbleSize val="0"/>
        </c:dLbls>
        <c:marker val="1"/>
        <c:smooth val="0"/>
        <c:axId val="124060032"/>
        <c:axId val="124061568"/>
      </c:lineChart>
      <c:catAx>
        <c:axId val="124060032"/>
        <c:scaling>
          <c:orientation val="minMax"/>
        </c:scaling>
        <c:delete val="0"/>
        <c:axPos val="b"/>
        <c:majorTickMark val="none"/>
        <c:minorTickMark val="none"/>
        <c:tickLblPos val="nextTo"/>
        <c:crossAx val="124061568"/>
        <c:crosses val="autoZero"/>
        <c:auto val="1"/>
        <c:lblAlgn val="ctr"/>
        <c:lblOffset val="100"/>
        <c:noMultiLvlLbl val="0"/>
      </c:catAx>
      <c:valAx>
        <c:axId val="124061568"/>
        <c:scaling>
          <c:orientation val="minMax"/>
        </c:scaling>
        <c:delete val="0"/>
        <c:axPos val="l"/>
        <c:majorGridlines/>
        <c:title>
          <c:tx>
            <c:rich>
              <a:bodyPr/>
              <a:lstStyle/>
              <a:p>
                <a:pPr>
                  <a:defRPr/>
                </a:pPr>
                <a:r>
                  <a:rPr lang="es-EC"/>
                  <a:t>Puntajes</a:t>
                </a:r>
              </a:p>
            </c:rich>
          </c:tx>
          <c:layout/>
          <c:overlay val="0"/>
        </c:title>
        <c:numFmt formatCode="General" sourceLinked="1"/>
        <c:majorTickMark val="none"/>
        <c:minorTickMark val="none"/>
        <c:tickLblPos val="nextTo"/>
        <c:txPr>
          <a:bodyPr/>
          <a:lstStyle/>
          <a:p>
            <a:pPr>
              <a:defRPr sz="900"/>
            </a:pPr>
            <a:endParaRPr lang="es-ES"/>
          </a:p>
        </c:txPr>
        <c:crossAx val="124060032"/>
        <c:crosses val="autoZero"/>
        <c:crossBetween val="between"/>
      </c:valAx>
      <c:dTable>
        <c:showHorzBorder val="1"/>
        <c:showVertBorder val="1"/>
        <c:showOutline val="1"/>
        <c:showKeys val="1"/>
        <c:txPr>
          <a:bodyPr/>
          <a:lstStyle/>
          <a:p>
            <a:pPr rtl="0">
              <a:defRPr sz="800"/>
            </a:pPr>
            <a:endParaRPr lang="es-ES"/>
          </a:p>
        </c:txPr>
      </c:dTable>
    </c:plotArea>
    <c:plotVisOnly val="1"/>
    <c:dispBlanksAs val="gap"/>
    <c:showDLblsOverMax val="0"/>
  </c:chart>
  <c:txPr>
    <a:bodyPr/>
    <a:lstStyle/>
    <a:p>
      <a:pPr>
        <a:defRPr>
          <a:latin typeface="Arial" pitchFamily="34" charset="0"/>
          <a:cs typeface="Arial" pitchFamily="34" charset="0"/>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100"/>
              <a:t>Resultados del pre y postest de la prueba Aritmética del WPPSI en los niños de 4-5 años del Centro Infantil "Sueños y Caramelos"</a:t>
            </a:r>
          </a:p>
        </c:rich>
      </c:tx>
      <c:layout/>
      <c:overlay val="0"/>
    </c:title>
    <c:autoTitleDeleted val="0"/>
    <c:plotArea>
      <c:layout/>
      <c:lineChart>
        <c:grouping val="standard"/>
        <c:varyColors val="0"/>
        <c:ser>
          <c:idx val="0"/>
          <c:order val="0"/>
          <c:tx>
            <c:strRef>
              <c:f>'Pre y Postest'!$A$10:$B$10</c:f>
              <c:strCache>
                <c:ptCount val="1"/>
                <c:pt idx="0">
                  <c:v>Aritmética Pretest</c:v>
                </c:pt>
              </c:strCache>
            </c:strRef>
          </c:tx>
          <c:val>
            <c:numRef>
              <c:f>'Pre y Postest'!$C$10:$AA$10</c:f>
              <c:numCache>
                <c:formatCode>General</c:formatCode>
                <c:ptCount val="25"/>
                <c:pt idx="0">
                  <c:v>10</c:v>
                </c:pt>
                <c:pt idx="1">
                  <c:v>10</c:v>
                </c:pt>
                <c:pt idx="2">
                  <c:v>10</c:v>
                </c:pt>
                <c:pt idx="3">
                  <c:v>10</c:v>
                </c:pt>
                <c:pt idx="4">
                  <c:v>8</c:v>
                </c:pt>
                <c:pt idx="5">
                  <c:v>8</c:v>
                </c:pt>
                <c:pt idx="6">
                  <c:v>11</c:v>
                </c:pt>
                <c:pt idx="7">
                  <c:v>13</c:v>
                </c:pt>
                <c:pt idx="8">
                  <c:v>11</c:v>
                </c:pt>
                <c:pt idx="9">
                  <c:v>13</c:v>
                </c:pt>
                <c:pt idx="10">
                  <c:v>8</c:v>
                </c:pt>
                <c:pt idx="11">
                  <c:v>9</c:v>
                </c:pt>
                <c:pt idx="12">
                  <c:v>10</c:v>
                </c:pt>
                <c:pt idx="13">
                  <c:v>9</c:v>
                </c:pt>
                <c:pt idx="14">
                  <c:v>9</c:v>
                </c:pt>
                <c:pt idx="15">
                  <c:v>10</c:v>
                </c:pt>
                <c:pt idx="16">
                  <c:v>14</c:v>
                </c:pt>
                <c:pt idx="17">
                  <c:v>10</c:v>
                </c:pt>
                <c:pt idx="18">
                  <c:v>8</c:v>
                </c:pt>
                <c:pt idx="19">
                  <c:v>10</c:v>
                </c:pt>
                <c:pt idx="20">
                  <c:v>13</c:v>
                </c:pt>
                <c:pt idx="21">
                  <c:v>11</c:v>
                </c:pt>
                <c:pt idx="22">
                  <c:v>8</c:v>
                </c:pt>
                <c:pt idx="23">
                  <c:v>12</c:v>
                </c:pt>
                <c:pt idx="24">
                  <c:v>11</c:v>
                </c:pt>
              </c:numCache>
            </c:numRef>
          </c:val>
          <c:smooth val="0"/>
        </c:ser>
        <c:ser>
          <c:idx val="1"/>
          <c:order val="1"/>
          <c:tx>
            <c:strRef>
              <c:f>'Pre y Postest'!$A$11:$B$11</c:f>
              <c:strCache>
                <c:ptCount val="1"/>
                <c:pt idx="0">
                  <c:v>Aritmética Postest</c:v>
                </c:pt>
              </c:strCache>
            </c:strRef>
          </c:tx>
          <c:val>
            <c:numRef>
              <c:f>'Pre y Postest'!$C$11:$AA$11</c:f>
              <c:numCache>
                <c:formatCode>General</c:formatCode>
                <c:ptCount val="25"/>
                <c:pt idx="0">
                  <c:v>13</c:v>
                </c:pt>
                <c:pt idx="1">
                  <c:v>11</c:v>
                </c:pt>
                <c:pt idx="2">
                  <c:v>12</c:v>
                </c:pt>
                <c:pt idx="3">
                  <c:v>12</c:v>
                </c:pt>
                <c:pt idx="4">
                  <c:v>10</c:v>
                </c:pt>
                <c:pt idx="5">
                  <c:v>10</c:v>
                </c:pt>
                <c:pt idx="6">
                  <c:v>13</c:v>
                </c:pt>
                <c:pt idx="7">
                  <c:v>15</c:v>
                </c:pt>
                <c:pt idx="8">
                  <c:v>14</c:v>
                </c:pt>
                <c:pt idx="9">
                  <c:v>14</c:v>
                </c:pt>
                <c:pt idx="10">
                  <c:v>10</c:v>
                </c:pt>
                <c:pt idx="11">
                  <c:v>16</c:v>
                </c:pt>
                <c:pt idx="12">
                  <c:v>10</c:v>
                </c:pt>
                <c:pt idx="13">
                  <c:v>10</c:v>
                </c:pt>
                <c:pt idx="14">
                  <c:v>11</c:v>
                </c:pt>
                <c:pt idx="15">
                  <c:v>11</c:v>
                </c:pt>
                <c:pt idx="16">
                  <c:v>14</c:v>
                </c:pt>
                <c:pt idx="17">
                  <c:v>11</c:v>
                </c:pt>
                <c:pt idx="18">
                  <c:v>11</c:v>
                </c:pt>
                <c:pt idx="19">
                  <c:v>11</c:v>
                </c:pt>
                <c:pt idx="20">
                  <c:v>13</c:v>
                </c:pt>
                <c:pt idx="21">
                  <c:v>12</c:v>
                </c:pt>
                <c:pt idx="22">
                  <c:v>11</c:v>
                </c:pt>
                <c:pt idx="23">
                  <c:v>13</c:v>
                </c:pt>
                <c:pt idx="24">
                  <c:v>12</c:v>
                </c:pt>
              </c:numCache>
            </c:numRef>
          </c:val>
          <c:smooth val="0"/>
        </c:ser>
        <c:dLbls>
          <c:showLegendKey val="0"/>
          <c:showVal val="0"/>
          <c:showCatName val="0"/>
          <c:showSerName val="0"/>
          <c:showPercent val="0"/>
          <c:showBubbleSize val="0"/>
        </c:dLbls>
        <c:marker val="1"/>
        <c:smooth val="0"/>
        <c:axId val="124080512"/>
        <c:axId val="124082048"/>
      </c:lineChart>
      <c:catAx>
        <c:axId val="124080512"/>
        <c:scaling>
          <c:orientation val="minMax"/>
        </c:scaling>
        <c:delete val="0"/>
        <c:axPos val="b"/>
        <c:majorTickMark val="none"/>
        <c:minorTickMark val="none"/>
        <c:tickLblPos val="nextTo"/>
        <c:crossAx val="124082048"/>
        <c:crosses val="autoZero"/>
        <c:auto val="1"/>
        <c:lblAlgn val="ctr"/>
        <c:lblOffset val="100"/>
        <c:noMultiLvlLbl val="0"/>
      </c:catAx>
      <c:valAx>
        <c:axId val="124082048"/>
        <c:scaling>
          <c:orientation val="minMax"/>
        </c:scaling>
        <c:delete val="0"/>
        <c:axPos val="l"/>
        <c:majorGridlines/>
        <c:title>
          <c:tx>
            <c:rich>
              <a:bodyPr/>
              <a:lstStyle/>
              <a:p>
                <a:pPr>
                  <a:defRPr/>
                </a:pPr>
                <a:r>
                  <a:rPr lang="es-EC"/>
                  <a:t>Puntajes</a:t>
                </a:r>
              </a:p>
            </c:rich>
          </c:tx>
          <c:layout/>
          <c:overlay val="0"/>
        </c:title>
        <c:numFmt formatCode="General" sourceLinked="1"/>
        <c:majorTickMark val="none"/>
        <c:minorTickMark val="none"/>
        <c:tickLblPos val="nextTo"/>
        <c:txPr>
          <a:bodyPr/>
          <a:lstStyle/>
          <a:p>
            <a:pPr>
              <a:defRPr sz="900"/>
            </a:pPr>
            <a:endParaRPr lang="es-ES"/>
          </a:p>
        </c:txPr>
        <c:crossAx val="124080512"/>
        <c:crosses val="autoZero"/>
        <c:crossBetween val="between"/>
      </c:valAx>
      <c:dTable>
        <c:showHorzBorder val="1"/>
        <c:showVertBorder val="1"/>
        <c:showOutline val="1"/>
        <c:showKeys val="1"/>
        <c:txPr>
          <a:bodyPr/>
          <a:lstStyle/>
          <a:p>
            <a:pPr rtl="0">
              <a:defRPr sz="800"/>
            </a:pPr>
            <a:endParaRPr lang="es-ES"/>
          </a:p>
        </c:txPr>
      </c:dTable>
    </c:plotArea>
    <c:plotVisOnly val="1"/>
    <c:dispBlanksAs val="gap"/>
    <c:showDLblsOverMax val="0"/>
  </c:chart>
  <c:txPr>
    <a:bodyPr/>
    <a:lstStyle/>
    <a:p>
      <a:pPr>
        <a:defRPr>
          <a:latin typeface="Arial" pitchFamily="34" charset="0"/>
          <a:cs typeface="Arial" pitchFamily="34" charset="0"/>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100">
                <a:latin typeface="Arial" pitchFamily="34" charset="0"/>
                <a:cs typeface="Arial" pitchFamily="34" charset="0"/>
              </a:rPr>
              <a:t>Resultados del pre y postest de la prueba Semejanzas del WPPSI en los niños de 4-5 años del Centro Infantil "Sueños y Caramelos"  </a:t>
            </a:r>
          </a:p>
        </c:rich>
      </c:tx>
      <c:layout/>
      <c:overlay val="0"/>
    </c:title>
    <c:autoTitleDeleted val="0"/>
    <c:plotArea>
      <c:layout/>
      <c:lineChart>
        <c:grouping val="standard"/>
        <c:varyColors val="0"/>
        <c:ser>
          <c:idx val="0"/>
          <c:order val="0"/>
          <c:tx>
            <c:strRef>
              <c:f>'Pre y Postest'!$A$12:$B$12</c:f>
              <c:strCache>
                <c:ptCount val="1"/>
                <c:pt idx="0">
                  <c:v>Semejanzas Pretest</c:v>
                </c:pt>
              </c:strCache>
            </c:strRef>
          </c:tx>
          <c:val>
            <c:numRef>
              <c:f>'Pre y Postest'!$C$12:$AA$12</c:f>
              <c:numCache>
                <c:formatCode>General</c:formatCode>
                <c:ptCount val="25"/>
                <c:pt idx="0">
                  <c:v>17</c:v>
                </c:pt>
                <c:pt idx="1">
                  <c:v>14</c:v>
                </c:pt>
                <c:pt idx="2">
                  <c:v>9</c:v>
                </c:pt>
                <c:pt idx="3">
                  <c:v>12</c:v>
                </c:pt>
                <c:pt idx="4">
                  <c:v>13</c:v>
                </c:pt>
                <c:pt idx="5">
                  <c:v>16</c:v>
                </c:pt>
                <c:pt idx="6">
                  <c:v>15</c:v>
                </c:pt>
                <c:pt idx="7">
                  <c:v>14</c:v>
                </c:pt>
                <c:pt idx="8">
                  <c:v>14</c:v>
                </c:pt>
                <c:pt idx="9">
                  <c:v>14</c:v>
                </c:pt>
                <c:pt idx="10">
                  <c:v>6</c:v>
                </c:pt>
                <c:pt idx="11">
                  <c:v>15</c:v>
                </c:pt>
                <c:pt idx="12">
                  <c:v>13</c:v>
                </c:pt>
                <c:pt idx="13">
                  <c:v>12</c:v>
                </c:pt>
                <c:pt idx="14">
                  <c:v>14</c:v>
                </c:pt>
                <c:pt idx="15">
                  <c:v>13</c:v>
                </c:pt>
                <c:pt idx="16">
                  <c:v>15</c:v>
                </c:pt>
                <c:pt idx="17">
                  <c:v>12</c:v>
                </c:pt>
                <c:pt idx="18">
                  <c:v>17</c:v>
                </c:pt>
                <c:pt idx="19">
                  <c:v>14</c:v>
                </c:pt>
                <c:pt idx="20">
                  <c:v>19</c:v>
                </c:pt>
                <c:pt idx="21">
                  <c:v>15</c:v>
                </c:pt>
                <c:pt idx="22">
                  <c:v>12</c:v>
                </c:pt>
                <c:pt idx="23">
                  <c:v>13</c:v>
                </c:pt>
                <c:pt idx="24">
                  <c:v>13</c:v>
                </c:pt>
              </c:numCache>
            </c:numRef>
          </c:val>
          <c:smooth val="0"/>
        </c:ser>
        <c:ser>
          <c:idx val="1"/>
          <c:order val="1"/>
          <c:tx>
            <c:strRef>
              <c:f>'Pre y Postest'!$A$13:$B$13</c:f>
              <c:strCache>
                <c:ptCount val="1"/>
                <c:pt idx="0">
                  <c:v>Semejanzas Postest</c:v>
                </c:pt>
              </c:strCache>
            </c:strRef>
          </c:tx>
          <c:val>
            <c:numRef>
              <c:f>'Pre y Postest'!$C$13:$AA$13</c:f>
              <c:numCache>
                <c:formatCode>General</c:formatCode>
                <c:ptCount val="25"/>
                <c:pt idx="0">
                  <c:v>19</c:v>
                </c:pt>
                <c:pt idx="1">
                  <c:v>17</c:v>
                </c:pt>
                <c:pt idx="2">
                  <c:v>15</c:v>
                </c:pt>
                <c:pt idx="3">
                  <c:v>16</c:v>
                </c:pt>
                <c:pt idx="4">
                  <c:v>17</c:v>
                </c:pt>
                <c:pt idx="5">
                  <c:v>17</c:v>
                </c:pt>
                <c:pt idx="6">
                  <c:v>16</c:v>
                </c:pt>
                <c:pt idx="7">
                  <c:v>19</c:v>
                </c:pt>
                <c:pt idx="8">
                  <c:v>15</c:v>
                </c:pt>
                <c:pt idx="9">
                  <c:v>18</c:v>
                </c:pt>
                <c:pt idx="10">
                  <c:v>9</c:v>
                </c:pt>
                <c:pt idx="11">
                  <c:v>19</c:v>
                </c:pt>
                <c:pt idx="12">
                  <c:v>16</c:v>
                </c:pt>
                <c:pt idx="13">
                  <c:v>13</c:v>
                </c:pt>
                <c:pt idx="14">
                  <c:v>18</c:v>
                </c:pt>
                <c:pt idx="15">
                  <c:v>19</c:v>
                </c:pt>
                <c:pt idx="16">
                  <c:v>19</c:v>
                </c:pt>
                <c:pt idx="17">
                  <c:v>18</c:v>
                </c:pt>
                <c:pt idx="18">
                  <c:v>19</c:v>
                </c:pt>
                <c:pt idx="19">
                  <c:v>16</c:v>
                </c:pt>
                <c:pt idx="20">
                  <c:v>19</c:v>
                </c:pt>
                <c:pt idx="21">
                  <c:v>17</c:v>
                </c:pt>
                <c:pt idx="22">
                  <c:v>16</c:v>
                </c:pt>
                <c:pt idx="23">
                  <c:v>14</c:v>
                </c:pt>
                <c:pt idx="24">
                  <c:v>15</c:v>
                </c:pt>
              </c:numCache>
            </c:numRef>
          </c:val>
          <c:smooth val="0"/>
        </c:ser>
        <c:dLbls>
          <c:showLegendKey val="0"/>
          <c:showVal val="0"/>
          <c:showCatName val="0"/>
          <c:showSerName val="0"/>
          <c:showPercent val="0"/>
          <c:showBubbleSize val="0"/>
        </c:dLbls>
        <c:marker val="1"/>
        <c:smooth val="0"/>
        <c:axId val="123807616"/>
        <c:axId val="123809152"/>
      </c:lineChart>
      <c:catAx>
        <c:axId val="123807616"/>
        <c:scaling>
          <c:orientation val="minMax"/>
        </c:scaling>
        <c:delete val="0"/>
        <c:axPos val="b"/>
        <c:majorTickMark val="none"/>
        <c:minorTickMark val="none"/>
        <c:tickLblPos val="nextTo"/>
        <c:crossAx val="123809152"/>
        <c:crosses val="autoZero"/>
        <c:auto val="1"/>
        <c:lblAlgn val="ctr"/>
        <c:lblOffset val="100"/>
        <c:noMultiLvlLbl val="0"/>
      </c:catAx>
      <c:valAx>
        <c:axId val="123809152"/>
        <c:scaling>
          <c:orientation val="minMax"/>
        </c:scaling>
        <c:delete val="0"/>
        <c:axPos val="l"/>
        <c:majorGridlines/>
        <c:title>
          <c:tx>
            <c:rich>
              <a:bodyPr/>
              <a:lstStyle/>
              <a:p>
                <a:pPr>
                  <a:defRPr>
                    <a:latin typeface="Arial" pitchFamily="34" charset="0"/>
                    <a:cs typeface="Arial" pitchFamily="34" charset="0"/>
                  </a:defRPr>
                </a:pPr>
                <a:r>
                  <a:rPr lang="es-EC">
                    <a:latin typeface="Arial" pitchFamily="34" charset="0"/>
                    <a:cs typeface="Arial" pitchFamily="34" charset="0"/>
                  </a:rPr>
                  <a:t>Puntajes</a:t>
                </a:r>
              </a:p>
            </c:rich>
          </c:tx>
          <c:layout/>
          <c:overlay val="0"/>
        </c:title>
        <c:numFmt formatCode="General" sourceLinked="1"/>
        <c:majorTickMark val="none"/>
        <c:minorTickMark val="none"/>
        <c:tickLblPos val="nextTo"/>
        <c:txPr>
          <a:bodyPr/>
          <a:lstStyle/>
          <a:p>
            <a:pPr>
              <a:defRPr sz="900">
                <a:latin typeface="Arial" pitchFamily="34" charset="0"/>
                <a:cs typeface="Arial" pitchFamily="34" charset="0"/>
              </a:defRPr>
            </a:pPr>
            <a:endParaRPr lang="es-ES"/>
          </a:p>
        </c:txPr>
        <c:crossAx val="123807616"/>
        <c:crosses val="autoZero"/>
        <c:crossBetween val="between"/>
      </c:valAx>
      <c:dTable>
        <c:showHorzBorder val="1"/>
        <c:showVertBorder val="1"/>
        <c:showOutline val="1"/>
        <c:showKeys val="1"/>
        <c:txPr>
          <a:bodyPr/>
          <a:lstStyle/>
          <a:p>
            <a:pPr rtl="0">
              <a:defRPr sz="800">
                <a:latin typeface="Arial" pitchFamily="34" charset="0"/>
                <a:cs typeface="Arial" pitchFamily="34" charset="0"/>
              </a:defRPr>
            </a:pPr>
            <a:endParaRPr lang="es-ES"/>
          </a:p>
        </c:txPr>
      </c:dTable>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100">
                <a:latin typeface="Arial" pitchFamily="34" charset="0"/>
                <a:cs typeface="Arial" pitchFamily="34" charset="0"/>
              </a:rPr>
              <a:t>Resultados del pre y postest de la prueba  Comprensión del WPPSI en los niños de 4-5 años del Centro Infantil "Sueños y Caramelos"</a:t>
            </a:r>
          </a:p>
        </c:rich>
      </c:tx>
      <c:layout/>
      <c:overlay val="0"/>
    </c:title>
    <c:autoTitleDeleted val="0"/>
    <c:plotArea>
      <c:layout/>
      <c:lineChart>
        <c:grouping val="standard"/>
        <c:varyColors val="0"/>
        <c:ser>
          <c:idx val="0"/>
          <c:order val="0"/>
          <c:tx>
            <c:strRef>
              <c:f>'Pre y Postest'!$A$14:$B$14</c:f>
              <c:strCache>
                <c:ptCount val="1"/>
                <c:pt idx="0">
                  <c:v>Comprensión Pretest</c:v>
                </c:pt>
              </c:strCache>
            </c:strRef>
          </c:tx>
          <c:val>
            <c:numRef>
              <c:f>'Pre y Postest'!$C$14:$AA$14</c:f>
              <c:numCache>
                <c:formatCode>General</c:formatCode>
                <c:ptCount val="25"/>
                <c:pt idx="0">
                  <c:v>15</c:v>
                </c:pt>
                <c:pt idx="1">
                  <c:v>9</c:v>
                </c:pt>
                <c:pt idx="2">
                  <c:v>9</c:v>
                </c:pt>
                <c:pt idx="3">
                  <c:v>13</c:v>
                </c:pt>
                <c:pt idx="4">
                  <c:v>13</c:v>
                </c:pt>
                <c:pt idx="5">
                  <c:v>13</c:v>
                </c:pt>
                <c:pt idx="6">
                  <c:v>11</c:v>
                </c:pt>
                <c:pt idx="7">
                  <c:v>14</c:v>
                </c:pt>
                <c:pt idx="8">
                  <c:v>14</c:v>
                </c:pt>
                <c:pt idx="9">
                  <c:v>15</c:v>
                </c:pt>
                <c:pt idx="10">
                  <c:v>9</c:v>
                </c:pt>
                <c:pt idx="11">
                  <c:v>14</c:v>
                </c:pt>
                <c:pt idx="12">
                  <c:v>10</c:v>
                </c:pt>
                <c:pt idx="13">
                  <c:v>10</c:v>
                </c:pt>
                <c:pt idx="14">
                  <c:v>14</c:v>
                </c:pt>
                <c:pt idx="15">
                  <c:v>10</c:v>
                </c:pt>
                <c:pt idx="16">
                  <c:v>15</c:v>
                </c:pt>
                <c:pt idx="17">
                  <c:v>9</c:v>
                </c:pt>
                <c:pt idx="18">
                  <c:v>15</c:v>
                </c:pt>
                <c:pt idx="19">
                  <c:v>13</c:v>
                </c:pt>
                <c:pt idx="20">
                  <c:v>10</c:v>
                </c:pt>
                <c:pt idx="21">
                  <c:v>9</c:v>
                </c:pt>
                <c:pt idx="22">
                  <c:v>9</c:v>
                </c:pt>
                <c:pt idx="23">
                  <c:v>11</c:v>
                </c:pt>
                <c:pt idx="24">
                  <c:v>11</c:v>
                </c:pt>
              </c:numCache>
            </c:numRef>
          </c:val>
          <c:smooth val="0"/>
        </c:ser>
        <c:ser>
          <c:idx val="1"/>
          <c:order val="1"/>
          <c:tx>
            <c:strRef>
              <c:f>'Pre y Postest'!$A$15:$B$15</c:f>
              <c:strCache>
                <c:ptCount val="1"/>
                <c:pt idx="0">
                  <c:v>Comprensión Postest</c:v>
                </c:pt>
              </c:strCache>
            </c:strRef>
          </c:tx>
          <c:val>
            <c:numRef>
              <c:f>'Pre y Postest'!$C$15:$AA$15</c:f>
              <c:numCache>
                <c:formatCode>General</c:formatCode>
                <c:ptCount val="25"/>
                <c:pt idx="0">
                  <c:v>19</c:v>
                </c:pt>
                <c:pt idx="1">
                  <c:v>16</c:v>
                </c:pt>
                <c:pt idx="2">
                  <c:v>10</c:v>
                </c:pt>
                <c:pt idx="3">
                  <c:v>12</c:v>
                </c:pt>
                <c:pt idx="4">
                  <c:v>14</c:v>
                </c:pt>
                <c:pt idx="5">
                  <c:v>11</c:v>
                </c:pt>
                <c:pt idx="6">
                  <c:v>13</c:v>
                </c:pt>
                <c:pt idx="7">
                  <c:v>16</c:v>
                </c:pt>
                <c:pt idx="8">
                  <c:v>16</c:v>
                </c:pt>
                <c:pt idx="9">
                  <c:v>17</c:v>
                </c:pt>
                <c:pt idx="10">
                  <c:v>11</c:v>
                </c:pt>
                <c:pt idx="11">
                  <c:v>19</c:v>
                </c:pt>
                <c:pt idx="12">
                  <c:v>17</c:v>
                </c:pt>
                <c:pt idx="13">
                  <c:v>13</c:v>
                </c:pt>
                <c:pt idx="14">
                  <c:v>15</c:v>
                </c:pt>
                <c:pt idx="15">
                  <c:v>12</c:v>
                </c:pt>
                <c:pt idx="16">
                  <c:v>18</c:v>
                </c:pt>
                <c:pt idx="17">
                  <c:v>17</c:v>
                </c:pt>
                <c:pt idx="18">
                  <c:v>16</c:v>
                </c:pt>
                <c:pt idx="19">
                  <c:v>14</c:v>
                </c:pt>
                <c:pt idx="20">
                  <c:v>19</c:v>
                </c:pt>
                <c:pt idx="21">
                  <c:v>15</c:v>
                </c:pt>
                <c:pt idx="22">
                  <c:v>16</c:v>
                </c:pt>
                <c:pt idx="23">
                  <c:v>13</c:v>
                </c:pt>
                <c:pt idx="24">
                  <c:v>14</c:v>
                </c:pt>
              </c:numCache>
            </c:numRef>
          </c:val>
          <c:smooth val="0"/>
        </c:ser>
        <c:dLbls>
          <c:showLegendKey val="0"/>
          <c:showVal val="0"/>
          <c:showCatName val="0"/>
          <c:showSerName val="0"/>
          <c:showPercent val="0"/>
          <c:showBubbleSize val="0"/>
        </c:dLbls>
        <c:marker val="1"/>
        <c:smooth val="0"/>
        <c:axId val="124286848"/>
        <c:axId val="124288384"/>
      </c:lineChart>
      <c:catAx>
        <c:axId val="124286848"/>
        <c:scaling>
          <c:orientation val="minMax"/>
        </c:scaling>
        <c:delete val="0"/>
        <c:axPos val="b"/>
        <c:majorTickMark val="none"/>
        <c:minorTickMark val="none"/>
        <c:tickLblPos val="nextTo"/>
        <c:crossAx val="124288384"/>
        <c:crosses val="autoZero"/>
        <c:auto val="1"/>
        <c:lblAlgn val="ctr"/>
        <c:lblOffset val="100"/>
        <c:noMultiLvlLbl val="0"/>
      </c:catAx>
      <c:valAx>
        <c:axId val="124288384"/>
        <c:scaling>
          <c:orientation val="minMax"/>
        </c:scaling>
        <c:delete val="0"/>
        <c:axPos val="l"/>
        <c:majorGridlines/>
        <c:title>
          <c:tx>
            <c:rich>
              <a:bodyPr/>
              <a:lstStyle/>
              <a:p>
                <a:pPr>
                  <a:defRPr>
                    <a:latin typeface="Arial" pitchFamily="34" charset="0"/>
                    <a:cs typeface="Arial" pitchFamily="34" charset="0"/>
                  </a:defRPr>
                </a:pPr>
                <a:r>
                  <a:rPr lang="es-EC">
                    <a:latin typeface="Arial" pitchFamily="34" charset="0"/>
                    <a:cs typeface="Arial" pitchFamily="34" charset="0"/>
                  </a:rPr>
                  <a:t>Puntajes</a:t>
                </a:r>
              </a:p>
            </c:rich>
          </c:tx>
          <c:layout/>
          <c:overlay val="0"/>
        </c:title>
        <c:numFmt formatCode="General" sourceLinked="1"/>
        <c:majorTickMark val="none"/>
        <c:minorTickMark val="none"/>
        <c:tickLblPos val="nextTo"/>
        <c:txPr>
          <a:bodyPr/>
          <a:lstStyle/>
          <a:p>
            <a:pPr>
              <a:defRPr sz="900">
                <a:latin typeface="Arial" pitchFamily="34" charset="0"/>
                <a:cs typeface="Arial" pitchFamily="34" charset="0"/>
              </a:defRPr>
            </a:pPr>
            <a:endParaRPr lang="es-ES"/>
          </a:p>
        </c:txPr>
        <c:crossAx val="124286848"/>
        <c:crosses val="autoZero"/>
        <c:crossBetween val="between"/>
      </c:valAx>
      <c:dTable>
        <c:showHorzBorder val="1"/>
        <c:showVertBorder val="1"/>
        <c:showOutline val="1"/>
        <c:showKeys val="1"/>
        <c:txPr>
          <a:bodyPr/>
          <a:lstStyle/>
          <a:p>
            <a:pPr rtl="0">
              <a:defRPr sz="800">
                <a:latin typeface="Arial" pitchFamily="34" charset="0"/>
                <a:cs typeface="Arial" pitchFamily="34" charset="0"/>
              </a:defRPr>
            </a:pPr>
            <a:endParaRPr lang="es-ES"/>
          </a:p>
        </c:txPr>
      </c:dTable>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050" dirty="0">
                <a:latin typeface="Arial" pitchFamily="34" charset="0"/>
                <a:cs typeface="Arial" pitchFamily="34" charset="0"/>
              </a:rPr>
              <a:t>Resultados del pre y </a:t>
            </a:r>
            <a:r>
              <a:rPr lang="es-EC" sz="1050" dirty="0" smtClean="0">
                <a:latin typeface="Arial" pitchFamily="34" charset="0"/>
                <a:cs typeface="Arial" pitchFamily="34" charset="0"/>
              </a:rPr>
              <a:t>pos test </a:t>
            </a:r>
            <a:r>
              <a:rPr lang="es-EC" sz="1050" dirty="0">
                <a:latin typeface="Arial" pitchFamily="34" charset="0"/>
                <a:cs typeface="Arial" pitchFamily="34" charset="0"/>
              </a:rPr>
              <a:t>de la prueba Casa de Animales del WPPSI en los niños de 4-5 años del Centro Infantil "Sueños y Caramelos" </a:t>
            </a:r>
          </a:p>
        </c:rich>
      </c:tx>
      <c:layout/>
      <c:overlay val="0"/>
    </c:title>
    <c:autoTitleDeleted val="0"/>
    <c:plotArea>
      <c:layout/>
      <c:lineChart>
        <c:grouping val="standard"/>
        <c:varyColors val="0"/>
        <c:ser>
          <c:idx val="0"/>
          <c:order val="0"/>
          <c:tx>
            <c:strRef>
              <c:f>'Pre y Postest'!$A$24:$B$24</c:f>
              <c:strCache>
                <c:ptCount val="1"/>
                <c:pt idx="0">
                  <c:v>Casa de animales Pretest</c:v>
                </c:pt>
              </c:strCache>
            </c:strRef>
          </c:tx>
          <c:val>
            <c:numRef>
              <c:f>'Pre y Postest'!$C$24:$AA$24</c:f>
              <c:numCache>
                <c:formatCode>General</c:formatCode>
                <c:ptCount val="25"/>
                <c:pt idx="0">
                  <c:v>10</c:v>
                </c:pt>
                <c:pt idx="1">
                  <c:v>10</c:v>
                </c:pt>
                <c:pt idx="2">
                  <c:v>10</c:v>
                </c:pt>
                <c:pt idx="3">
                  <c:v>12</c:v>
                </c:pt>
                <c:pt idx="4">
                  <c:v>12</c:v>
                </c:pt>
                <c:pt idx="5">
                  <c:v>10</c:v>
                </c:pt>
                <c:pt idx="6">
                  <c:v>11</c:v>
                </c:pt>
                <c:pt idx="7">
                  <c:v>11</c:v>
                </c:pt>
                <c:pt idx="8">
                  <c:v>11</c:v>
                </c:pt>
                <c:pt idx="9">
                  <c:v>11</c:v>
                </c:pt>
                <c:pt idx="10">
                  <c:v>9</c:v>
                </c:pt>
                <c:pt idx="11">
                  <c:v>12</c:v>
                </c:pt>
                <c:pt idx="12">
                  <c:v>12</c:v>
                </c:pt>
                <c:pt idx="13">
                  <c:v>10</c:v>
                </c:pt>
                <c:pt idx="14">
                  <c:v>10</c:v>
                </c:pt>
                <c:pt idx="15">
                  <c:v>10</c:v>
                </c:pt>
                <c:pt idx="16">
                  <c:v>17</c:v>
                </c:pt>
                <c:pt idx="17">
                  <c:v>11</c:v>
                </c:pt>
                <c:pt idx="18">
                  <c:v>10</c:v>
                </c:pt>
                <c:pt idx="19">
                  <c:v>12</c:v>
                </c:pt>
                <c:pt idx="20">
                  <c:v>10</c:v>
                </c:pt>
                <c:pt idx="21">
                  <c:v>11</c:v>
                </c:pt>
                <c:pt idx="22">
                  <c:v>11</c:v>
                </c:pt>
                <c:pt idx="23">
                  <c:v>13</c:v>
                </c:pt>
                <c:pt idx="24">
                  <c:v>13</c:v>
                </c:pt>
              </c:numCache>
            </c:numRef>
          </c:val>
          <c:smooth val="0"/>
        </c:ser>
        <c:ser>
          <c:idx val="1"/>
          <c:order val="1"/>
          <c:tx>
            <c:strRef>
              <c:f>'Pre y Postest'!$A$25:$B$25</c:f>
              <c:strCache>
                <c:ptCount val="1"/>
                <c:pt idx="0">
                  <c:v>Casa de animales Postest</c:v>
                </c:pt>
              </c:strCache>
            </c:strRef>
          </c:tx>
          <c:val>
            <c:numRef>
              <c:f>'Pre y Postest'!$C$25:$AA$25</c:f>
              <c:numCache>
                <c:formatCode>General</c:formatCode>
                <c:ptCount val="25"/>
                <c:pt idx="0">
                  <c:v>12</c:v>
                </c:pt>
                <c:pt idx="1">
                  <c:v>12</c:v>
                </c:pt>
                <c:pt idx="2">
                  <c:v>11</c:v>
                </c:pt>
                <c:pt idx="3">
                  <c:v>9</c:v>
                </c:pt>
                <c:pt idx="4">
                  <c:v>12</c:v>
                </c:pt>
                <c:pt idx="5">
                  <c:v>10</c:v>
                </c:pt>
                <c:pt idx="6">
                  <c:v>10</c:v>
                </c:pt>
                <c:pt idx="7">
                  <c:v>11</c:v>
                </c:pt>
                <c:pt idx="8">
                  <c:v>12</c:v>
                </c:pt>
                <c:pt idx="9">
                  <c:v>11</c:v>
                </c:pt>
                <c:pt idx="10">
                  <c:v>11</c:v>
                </c:pt>
                <c:pt idx="11">
                  <c:v>14</c:v>
                </c:pt>
                <c:pt idx="12">
                  <c:v>14</c:v>
                </c:pt>
                <c:pt idx="13">
                  <c:v>13</c:v>
                </c:pt>
                <c:pt idx="14">
                  <c:v>10</c:v>
                </c:pt>
                <c:pt idx="15">
                  <c:v>9</c:v>
                </c:pt>
                <c:pt idx="16">
                  <c:v>17</c:v>
                </c:pt>
                <c:pt idx="17">
                  <c:v>13</c:v>
                </c:pt>
                <c:pt idx="18">
                  <c:v>11</c:v>
                </c:pt>
                <c:pt idx="19">
                  <c:v>12</c:v>
                </c:pt>
                <c:pt idx="20">
                  <c:v>11</c:v>
                </c:pt>
                <c:pt idx="21">
                  <c:v>11</c:v>
                </c:pt>
                <c:pt idx="22">
                  <c:v>13</c:v>
                </c:pt>
                <c:pt idx="23">
                  <c:v>14</c:v>
                </c:pt>
                <c:pt idx="24">
                  <c:v>14</c:v>
                </c:pt>
              </c:numCache>
            </c:numRef>
          </c:val>
          <c:smooth val="0"/>
        </c:ser>
        <c:dLbls>
          <c:showLegendKey val="0"/>
          <c:showVal val="0"/>
          <c:showCatName val="0"/>
          <c:showSerName val="0"/>
          <c:showPercent val="0"/>
          <c:showBubbleSize val="0"/>
        </c:dLbls>
        <c:marker val="1"/>
        <c:smooth val="0"/>
        <c:axId val="112340352"/>
        <c:axId val="112342144"/>
      </c:lineChart>
      <c:catAx>
        <c:axId val="112340352"/>
        <c:scaling>
          <c:orientation val="minMax"/>
        </c:scaling>
        <c:delete val="0"/>
        <c:axPos val="b"/>
        <c:majorTickMark val="none"/>
        <c:minorTickMark val="none"/>
        <c:tickLblPos val="nextTo"/>
        <c:crossAx val="112342144"/>
        <c:crosses val="autoZero"/>
        <c:auto val="1"/>
        <c:lblAlgn val="ctr"/>
        <c:lblOffset val="100"/>
        <c:noMultiLvlLbl val="0"/>
      </c:catAx>
      <c:valAx>
        <c:axId val="112342144"/>
        <c:scaling>
          <c:orientation val="minMax"/>
        </c:scaling>
        <c:delete val="0"/>
        <c:axPos val="l"/>
        <c:majorGridlines/>
        <c:title>
          <c:tx>
            <c:rich>
              <a:bodyPr/>
              <a:lstStyle/>
              <a:p>
                <a:pPr>
                  <a:defRPr/>
                </a:pPr>
                <a:r>
                  <a:rPr lang="es-EC"/>
                  <a:t>Puntajes</a:t>
                </a:r>
              </a:p>
            </c:rich>
          </c:tx>
          <c:layout/>
          <c:overlay val="0"/>
        </c:title>
        <c:numFmt formatCode="General" sourceLinked="1"/>
        <c:majorTickMark val="none"/>
        <c:minorTickMark val="none"/>
        <c:tickLblPos val="nextTo"/>
        <c:txPr>
          <a:bodyPr/>
          <a:lstStyle/>
          <a:p>
            <a:pPr>
              <a:defRPr sz="900">
                <a:latin typeface="Arial" pitchFamily="34" charset="0"/>
                <a:cs typeface="Arial" pitchFamily="34" charset="0"/>
              </a:defRPr>
            </a:pPr>
            <a:endParaRPr lang="es-ES"/>
          </a:p>
        </c:txPr>
        <c:crossAx val="112340352"/>
        <c:crosses val="autoZero"/>
        <c:crossBetween val="between"/>
      </c:valAx>
      <c:dTable>
        <c:showHorzBorder val="1"/>
        <c:showVertBorder val="1"/>
        <c:showOutline val="1"/>
        <c:showKeys val="1"/>
        <c:txPr>
          <a:bodyPr/>
          <a:lstStyle/>
          <a:p>
            <a:pPr rtl="0">
              <a:defRPr sz="800">
                <a:latin typeface="Arial" pitchFamily="34" charset="0"/>
                <a:cs typeface="Arial" pitchFamily="34" charset="0"/>
              </a:defRPr>
            </a:pPr>
            <a:endParaRPr lang="es-ES"/>
          </a:p>
        </c:txPr>
      </c:dTable>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050">
                <a:latin typeface="Arial" pitchFamily="34" charset="0"/>
                <a:cs typeface="Arial" pitchFamily="34" charset="0"/>
              </a:rPr>
              <a:t>Resultados del pre y postest de la prueba Figuras Incompletas del WPPSI en los niños de 4-5 años del Centro Infantil "Sueños y Caramelos" </a:t>
            </a:r>
          </a:p>
        </c:rich>
      </c:tx>
      <c:layout/>
      <c:overlay val="0"/>
    </c:title>
    <c:autoTitleDeleted val="0"/>
    <c:plotArea>
      <c:layout/>
      <c:lineChart>
        <c:grouping val="standard"/>
        <c:varyColors val="0"/>
        <c:ser>
          <c:idx val="0"/>
          <c:order val="0"/>
          <c:tx>
            <c:strRef>
              <c:f>'Pre y Postest'!$A$26:$B$26</c:f>
              <c:strCache>
                <c:ptCount val="1"/>
                <c:pt idx="0">
                  <c:v>Figuras incompletas Pretest</c:v>
                </c:pt>
              </c:strCache>
            </c:strRef>
          </c:tx>
          <c:val>
            <c:numRef>
              <c:f>'Pre y Postest'!$C$26:$AA$26</c:f>
              <c:numCache>
                <c:formatCode>General</c:formatCode>
                <c:ptCount val="25"/>
                <c:pt idx="0">
                  <c:v>11</c:v>
                </c:pt>
                <c:pt idx="1">
                  <c:v>11</c:v>
                </c:pt>
                <c:pt idx="2">
                  <c:v>15</c:v>
                </c:pt>
                <c:pt idx="3">
                  <c:v>11</c:v>
                </c:pt>
                <c:pt idx="4">
                  <c:v>15</c:v>
                </c:pt>
                <c:pt idx="5">
                  <c:v>12</c:v>
                </c:pt>
                <c:pt idx="6">
                  <c:v>11</c:v>
                </c:pt>
                <c:pt idx="7">
                  <c:v>13</c:v>
                </c:pt>
                <c:pt idx="8">
                  <c:v>12</c:v>
                </c:pt>
                <c:pt idx="9">
                  <c:v>11</c:v>
                </c:pt>
                <c:pt idx="10">
                  <c:v>15</c:v>
                </c:pt>
                <c:pt idx="11">
                  <c:v>15</c:v>
                </c:pt>
                <c:pt idx="12">
                  <c:v>12</c:v>
                </c:pt>
                <c:pt idx="13">
                  <c:v>8</c:v>
                </c:pt>
                <c:pt idx="14">
                  <c:v>8</c:v>
                </c:pt>
                <c:pt idx="15">
                  <c:v>11</c:v>
                </c:pt>
                <c:pt idx="16">
                  <c:v>15</c:v>
                </c:pt>
                <c:pt idx="17">
                  <c:v>8</c:v>
                </c:pt>
                <c:pt idx="18">
                  <c:v>9</c:v>
                </c:pt>
                <c:pt idx="19">
                  <c:v>15</c:v>
                </c:pt>
                <c:pt idx="20">
                  <c:v>10</c:v>
                </c:pt>
                <c:pt idx="21">
                  <c:v>11</c:v>
                </c:pt>
                <c:pt idx="22">
                  <c:v>11</c:v>
                </c:pt>
                <c:pt idx="23">
                  <c:v>14</c:v>
                </c:pt>
                <c:pt idx="24">
                  <c:v>12</c:v>
                </c:pt>
              </c:numCache>
            </c:numRef>
          </c:val>
          <c:smooth val="0"/>
        </c:ser>
        <c:ser>
          <c:idx val="1"/>
          <c:order val="1"/>
          <c:tx>
            <c:strRef>
              <c:f>'Pre y Postest'!$A$27:$B$27</c:f>
              <c:strCache>
                <c:ptCount val="1"/>
                <c:pt idx="0">
                  <c:v>Figuras incompletas Postest</c:v>
                </c:pt>
              </c:strCache>
            </c:strRef>
          </c:tx>
          <c:val>
            <c:numRef>
              <c:f>'Pre y Postest'!$C$27:$AA$27</c:f>
              <c:numCache>
                <c:formatCode>General</c:formatCode>
                <c:ptCount val="25"/>
                <c:pt idx="0">
                  <c:v>16</c:v>
                </c:pt>
                <c:pt idx="1">
                  <c:v>17</c:v>
                </c:pt>
                <c:pt idx="2">
                  <c:v>18</c:v>
                </c:pt>
                <c:pt idx="3">
                  <c:v>13</c:v>
                </c:pt>
                <c:pt idx="4">
                  <c:v>16</c:v>
                </c:pt>
                <c:pt idx="5">
                  <c:v>12</c:v>
                </c:pt>
                <c:pt idx="6">
                  <c:v>12</c:v>
                </c:pt>
                <c:pt idx="7">
                  <c:v>12</c:v>
                </c:pt>
                <c:pt idx="8">
                  <c:v>12</c:v>
                </c:pt>
                <c:pt idx="9">
                  <c:v>12</c:v>
                </c:pt>
                <c:pt idx="10">
                  <c:v>16</c:v>
                </c:pt>
                <c:pt idx="11">
                  <c:v>13</c:v>
                </c:pt>
                <c:pt idx="12">
                  <c:v>13</c:v>
                </c:pt>
                <c:pt idx="13">
                  <c:v>10</c:v>
                </c:pt>
                <c:pt idx="14">
                  <c:v>12</c:v>
                </c:pt>
                <c:pt idx="15">
                  <c:v>12</c:v>
                </c:pt>
                <c:pt idx="16">
                  <c:v>15</c:v>
                </c:pt>
                <c:pt idx="17">
                  <c:v>13</c:v>
                </c:pt>
                <c:pt idx="18">
                  <c:v>14</c:v>
                </c:pt>
                <c:pt idx="19">
                  <c:v>15</c:v>
                </c:pt>
                <c:pt idx="20">
                  <c:v>17</c:v>
                </c:pt>
                <c:pt idx="21">
                  <c:v>13</c:v>
                </c:pt>
                <c:pt idx="22">
                  <c:v>14</c:v>
                </c:pt>
                <c:pt idx="23">
                  <c:v>16</c:v>
                </c:pt>
                <c:pt idx="24">
                  <c:v>13</c:v>
                </c:pt>
              </c:numCache>
            </c:numRef>
          </c:val>
          <c:smooth val="0"/>
        </c:ser>
        <c:dLbls>
          <c:showLegendKey val="0"/>
          <c:showVal val="0"/>
          <c:showCatName val="0"/>
          <c:showSerName val="0"/>
          <c:showPercent val="0"/>
          <c:showBubbleSize val="0"/>
        </c:dLbls>
        <c:marker val="1"/>
        <c:smooth val="0"/>
        <c:axId val="112510080"/>
        <c:axId val="112511616"/>
      </c:lineChart>
      <c:catAx>
        <c:axId val="112510080"/>
        <c:scaling>
          <c:orientation val="minMax"/>
        </c:scaling>
        <c:delete val="0"/>
        <c:axPos val="b"/>
        <c:majorTickMark val="none"/>
        <c:minorTickMark val="none"/>
        <c:tickLblPos val="nextTo"/>
        <c:crossAx val="112511616"/>
        <c:crosses val="autoZero"/>
        <c:auto val="1"/>
        <c:lblAlgn val="ctr"/>
        <c:lblOffset val="100"/>
        <c:noMultiLvlLbl val="0"/>
      </c:catAx>
      <c:valAx>
        <c:axId val="112511616"/>
        <c:scaling>
          <c:orientation val="minMax"/>
        </c:scaling>
        <c:delete val="0"/>
        <c:axPos val="l"/>
        <c:majorGridlines/>
        <c:title>
          <c:tx>
            <c:rich>
              <a:bodyPr/>
              <a:lstStyle/>
              <a:p>
                <a:pPr>
                  <a:defRPr>
                    <a:latin typeface="Arial" pitchFamily="34" charset="0"/>
                    <a:cs typeface="Arial" pitchFamily="34" charset="0"/>
                  </a:defRPr>
                </a:pPr>
                <a:r>
                  <a:rPr lang="es-EC">
                    <a:latin typeface="Arial" pitchFamily="34" charset="0"/>
                    <a:cs typeface="Arial" pitchFamily="34" charset="0"/>
                  </a:rPr>
                  <a:t>Puntajes</a:t>
                </a:r>
              </a:p>
            </c:rich>
          </c:tx>
          <c:layout/>
          <c:overlay val="0"/>
        </c:title>
        <c:numFmt formatCode="General" sourceLinked="1"/>
        <c:majorTickMark val="none"/>
        <c:minorTickMark val="none"/>
        <c:tickLblPos val="nextTo"/>
        <c:txPr>
          <a:bodyPr/>
          <a:lstStyle/>
          <a:p>
            <a:pPr>
              <a:defRPr>
                <a:latin typeface="Arial" pitchFamily="34" charset="0"/>
                <a:cs typeface="Arial" pitchFamily="34" charset="0"/>
              </a:defRPr>
            </a:pPr>
            <a:endParaRPr lang="es-ES"/>
          </a:p>
        </c:txPr>
        <c:crossAx val="112510080"/>
        <c:crosses val="autoZero"/>
        <c:crossBetween val="between"/>
      </c:valAx>
      <c:dTable>
        <c:showHorzBorder val="1"/>
        <c:showVertBorder val="1"/>
        <c:showOutline val="1"/>
        <c:showKeys val="1"/>
        <c:txPr>
          <a:bodyPr/>
          <a:lstStyle/>
          <a:p>
            <a:pPr rtl="0">
              <a:defRPr sz="800">
                <a:latin typeface="Arial" pitchFamily="34" charset="0"/>
                <a:cs typeface="Arial" pitchFamily="34" charset="0"/>
              </a:defRPr>
            </a:pPr>
            <a:endParaRPr lang="es-ES"/>
          </a:p>
        </c:txPr>
      </c:dTable>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Resultados del pre y postest de la prueba Laberintos del WPPSI en los niños de 4-5 años del Centro Infantil "Sueños y Caramelos"</a:t>
            </a:r>
          </a:p>
        </c:rich>
      </c:tx>
      <c:layout/>
      <c:overlay val="0"/>
    </c:title>
    <c:autoTitleDeleted val="0"/>
    <c:plotArea>
      <c:layout/>
      <c:lineChart>
        <c:grouping val="standard"/>
        <c:varyColors val="0"/>
        <c:ser>
          <c:idx val="0"/>
          <c:order val="0"/>
          <c:tx>
            <c:strRef>
              <c:f>'Pre y Postest'!$A$28:$B$28</c:f>
              <c:strCache>
                <c:ptCount val="1"/>
                <c:pt idx="0">
                  <c:v>Laberintos Pretest</c:v>
                </c:pt>
              </c:strCache>
            </c:strRef>
          </c:tx>
          <c:val>
            <c:numRef>
              <c:f>'Pre y Postest'!$C$28:$AA$28</c:f>
              <c:numCache>
                <c:formatCode>General</c:formatCode>
                <c:ptCount val="25"/>
                <c:pt idx="0">
                  <c:v>8</c:v>
                </c:pt>
                <c:pt idx="1">
                  <c:v>10</c:v>
                </c:pt>
                <c:pt idx="2">
                  <c:v>8</c:v>
                </c:pt>
                <c:pt idx="3">
                  <c:v>12</c:v>
                </c:pt>
                <c:pt idx="4">
                  <c:v>10</c:v>
                </c:pt>
                <c:pt idx="5">
                  <c:v>9</c:v>
                </c:pt>
                <c:pt idx="6">
                  <c:v>11</c:v>
                </c:pt>
                <c:pt idx="7">
                  <c:v>10</c:v>
                </c:pt>
                <c:pt idx="8">
                  <c:v>9</c:v>
                </c:pt>
                <c:pt idx="9">
                  <c:v>12</c:v>
                </c:pt>
                <c:pt idx="10">
                  <c:v>10</c:v>
                </c:pt>
                <c:pt idx="11">
                  <c:v>12</c:v>
                </c:pt>
                <c:pt idx="12">
                  <c:v>11</c:v>
                </c:pt>
                <c:pt idx="13">
                  <c:v>10</c:v>
                </c:pt>
                <c:pt idx="14">
                  <c:v>7</c:v>
                </c:pt>
                <c:pt idx="15">
                  <c:v>12</c:v>
                </c:pt>
                <c:pt idx="16">
                  <c:v>14</c:v>
                </c:pt>
                <c:pt idx="17">
                  <c:v>8</c:v>
                </c:pt>
                <c:pt idx="18">
                  <c:v>11</c:v>
                </c:pt>
                <c:pt idx="19">
                  <c:v>9</c:v>
                </c:pt>
                <c:pt idx="20">
                  <c:v>10</c:v>
                </c:pt>
                <c:pt idx="21">
                  <c:v>11</c:v>
                </c:pt>
                <c:pt idx="22">
                  <c:v>11</c:v>
                </c:pt>
                <c:pt idx="23">
                  <c:v>12</c:v>
                </c:pt>
                <c:pt idx="24">
                  <c:v>10</c:v>
                </c:pt>
              </c:numCache>
            </c:numRef>
          </c:val>
          <c:smooth val="0"/>
        </c:ser>
        <c:ser>
          <c:idx val="1"/>
          <c:order val="1"/>
          <c:tx>
            <c:strRef>
              <c:f>'Pre y Postest'!$A$29:$B$29</c:f>
              <c:strCache>
                <c:ptCount val="1"/>
                <c:pt idx="0">
                  <c:v>Laberintos Postest</c:v>
                </c:pt>
              </c:strCache>
            </c:strRef>
          </c:tx>
          <c:val>
            <c:numRef>
              <c:f>'Pre y Postest'!$C$29:$AA$29</c:f>
              <c:numCache>
                <c:formatCode>General</c:formatCode>
                <c:ptCount val="25"/>
                <c:pt idx="0">
                  <c:v>13</c:v>
                </c:pt>
                <c:pt idx="1">
                  <c:v>12</c:v>
                </c:pt>
                <c:pt idx="2">
                  <c:v>12</c:v>
                </c:pt>
                <c:pt idx="3">
                  <c:v>13</c:v>
                </c:pt>
                <c:pt idx="4">
                  <c:v>14</c:v>
                </c:pt>
                <c:pt idx="5">
                  <c:v>12</c:v>
                </c:pt>
                <c:pt idx="6">
                  <c:v>13</c:v>
                </c:pt>
                <c:pt idx="7">
                  <c:v>12</c:v>
                </c:pt>
                <c:pt idx="8">
                  <c:v>13</c:v>
                </c:pt>
                <c:pt idx="9">
                  <c:v>13</c:v>
                </c:pt>
                <c:pt idx="10">
                  <c:v>12</c:v>
                </c:pt>
                <c:pt idx="11">
                  <c:v>15</c:v>
                </c:pt>
                <c:pt idx="12">
                  <c:v>12</c:v>
                </c:pt>
                <c:pt idx="13">
                  <c:v>12</c:v>
                </c:pt>
                <c:pt idx="14">
                  <c:v>13</c:v>
                </c:pt>
                <c:pt idx="15">
                  <c:v>13</c:v>
                </c:pt>
                <c:pt idx="16">
                  <c:v>14</c:v>
                </c:pt>
                <c:pt idx="17">
                  <c:v>13</c:v>
                </c:pt>
                <c:pt idx="18">
                  <c:v>12</c:v>
                </c:pt>
                <c:pt idx="19">
                  <c:v>13</c:v>
                </c:pt>
                <c:pt idx="20">
                  <c:v>14</c:v>
                </c:pt>
                <c:pt idx="21">
                  <c:v>11</c:v>
                </c:pt>
                <c:pt idx="22">
                  <c:v>12</c:v>
                </c:pt>
                <c:pt idx="23">
                  <c:v>13</c:v>
                </c:pt>
                <c:pt idx="24">
                  <c:v>12</c:v>
                </c:pt>
              </c:numCache>
            </c:numRef>
          </c:val>
          <c:smooth val="0"/>
        </c:ser>
        <c:dLbls>
          <c:showLegendKey val="0"/>
          <c:showVal val="0"/>
          <c:showCatName val="0"/>
          <c:showSerName val="0"/>
          <c:showPercent val="0"/>
          <c:showBubbleSize val="0"/>
        </c:dLbls>
        <c:marker val="1"/>
        <c:smooth val="0"/>
        <c:axId val="125203584"/>
        <c:axId val="125205120"/>
      </c:lineChart>
      <c:catAx>
        <c:axId val="125203584"/>
        <c:scaling>
          <c:orientation val="minMax"/>
        </c:scaling>
        <c:delete val="0"/>
        <c:axPos val="b"/>
        <c:majorTickMark val="none"/>
        <c:minorTickMark val="none"/>
        <c:tickLblPos val="nextTo"/>
        <c:crossAx val="125205120"/>
        <c:crosses val="autoZero"/>
        <c:auto val="1"/>
        <c:lblAlgn val="ctr"/>
        <c:lblOffset val="100"/>
        <c:noMultiLvlLbl val="0"/>
      </c:catAx>
      <c:valAx>
        <c:axId val="125205120"/>
        <c:scaling>
          <c:orientation val="minMax"/>
        </c:scaling>
        <c:delete val="0"/>
        <c:axPos val="l"/>
        <c:majorGridlines/>
        <c:title>
          <c:tx>
            <c:rich>
              <a:bodyPr/>
              <a:lstStyle/>
              <a:p>
                <a:pPr>
                  <a:defRPr/>
                </a:pPr>
                <a:r>
                  <a:rPr lang="es-EC"/>
                  <a:t>Puntajes</a:t>
                </a:r>
              </a:p>
            </c:rich>
          </c:tx>
          <c:layout/>
          <c:overlay val="0"/>
        </c:title>
        <c:numFmt formatCode="General" sourceLinked="1"/>
        <c:majorTickMark val="none"/>
        <c:minorTickMark val="none"/>
        <c:tickLblPos val="nextTo"/>
        <c:crossAx val="125203584"/>
        <c:crosses val="autoZero"/>
        <c:crossBetween val="between"/>
      </c:valAx>
      <c:dTable>
        <c:showHorzBorder val="1"/>
        <c:showVertBorder val="1"/>
        <c:showOutline val="1"/>
        <c:showKeys val="1"/>
        <c:txPr>
          <a:bodyPr/>
          <a:lstStyle/>
          <a:p>
            <a:pPr rtl="0">
              <a:defRPr sz="800"/>
            </a:pPr>
            <a:endParaRPr lang="es-ES"/>
          </a:p>
        </c:txPr>
      </c:dTable>
    </c:plotArea>
    <c:plotVisOnly val="1"/>
    <c:dispBlanksAs val="gap"/>
    <c:showDLblsOverMax val="0"/>
  </c:chart>
  <c:txPr>
    <a:bodyPr/>
    <a:lstStyle/>
    <a:p>
      <a:pPr>
        <a:defRPr sz="900">
          <a:latin typeface="Arial" pitchFamily="34" charset="0"/>
          <a:cs typeface="Arial" pitchFamily="34" charset="0"/>
        </a:defRPr>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050">
                <a:latin typeface="Arial" pitchFamily="34" charset="0"/>
                <a:cs typeface="Arial" pitchFamily="34" charset="0"/>
              </a:rPr>
              <a:t>Resultados del pre y postest de la prueba Diseños Geométricos del WPPSI en los niños de 4-5 años del Centro Infantil "Sueños y Caramelos" </a:t>
            </a:r>
          </a:p>
        </c:rich>
      </c:tx>
      <c:layout/>
      <c:overlay val="0"/>
    </c:title>
    <c:autoTitleDeleted val="0"/>
    <c:plotArea>
      <c:layout/>
      <c:lineChart>
        <c:grouping val="standard"/>
        <c:varyColors val="0"/>
        <c:ser>
          <c:idx val="0"/>
          <c:order val="0"/>
          <c:tx>
            <c:strRef>
              <c:f>'Pre y Postest'!$A$30:$B$30</c:f>
              <c:strCache>
                <c:ptCount val="1"/>
                <c:pt idx="0">
                  <c:v>Diseños Geométricos Pretest</c:v>
                </c:pt>
              </c:strCache>
            </c:strRef>
          </c:tx>
          <c:val>
            <c:numRef>
              <c:f>'Pre y Postest'!$C$30:$AA$30</c:f>
              <c:numCache>
                <c:formatCode>General</c:formatCode>
                <c:ptCount val="25"/>
                <c:pt idx="0">
                  <c:v>10</c:v>
                </c:pt>
                <c:pt idx="1">
                  <c:v>11</c:v>
                </c:pt>
                <c:pt idx="2">
                  <c:v>10</c:v>
                </c:pt>
                <c:pt idx="3">
                  <c:v>13</c:v>
                </c:pt>
                <c:pt idx="4">
                  <c:v>10</c:v>
                </c:pt>
                <c:pt idx="5">
                  <c:v>10</c:v>
                </c:pt>
                <c:pt idx="6">
                  <c:v>8</c:v>
                </c:pt>
                <c:pt idx="7">
                  <c:v>13</c:v>
                </c:pt>
                <c:pt idx="8">
                  <c:v>13</c:v>
                </c:pt>
                <c:pt idx="9">
                  <c:v>10</c:v>
                </c:pt>
                <c:pt idx="10">
                  <c:v>9</c:v>
                </c:pt>
                <c:pt idx="11">
                  <c:v>14</c:v>
                </c:pt>
                <c:pt idx="12">
                  <c:v>14</c:v>
                </c:pt>
                <c:pt idx="13">
                  <c:v>13</c:v>
                </c:pt>
                <c:pt idx="14">
                  <c:v>14</c:v>
                </c:pt>
                <c:pt idx="15">
                  <c:v>13</c:v>
                </c:pt>
                <c:pt idx="16">
                  <c:v>15</c:v>
                </c:pt>
                <c:pt idx="17">
                  <c:v>13</c:v>
                </c:pt>
                <c:pt idx="18">
                  <c:v>10</c:v>
                </c:pt>
                <c:pt idx="19">
                  <c:v>9</c:v>
                </c:pt>
                <c:pt idx="20">
                  <c:v>16</c:v>
                </c:pt>
                <c:pt idx="21">
                  <c:v>13</c:v>
                </c:pt>
                <c:pt idx="22">
                  <c:v>13</c:v>
                </c:pt>
                <c:pt idx="23">
                  <c:v>12</c:v>
                </c:pt>
                <c:pt idx="24">
                  <c:v>12</c:v>
                </c:pt>
              </c:numCache>
            </c:numRef>
          </c:val>
          <c:smooth val="0"/>
        </c:ser>
        <c:ser>
          <c:idx val="1"/>
          <c:order val="1"/>
          <c:tx>
            <c:strRef>
              <c:f>'Pre y Postest'!$A$31:$B$31</c:f>
              <c:strCache>
                <c:ptCount val="1"/>
                <c:pt idx="0">
                  <c:v>Diseños Geométricos Postest</c:v>
                </c:pt>
              </c:strCache>
            </c:strRef>
          </c:tx>
          <c:val>
            <c:numRef>
              <c:f>'Pre y Postest'!$C$31:$AA$31</c:f>
              <c:numCache>
                <c:formatCode>General</c:formatCode>
                <c:ptCount val="25"/>
                <c:pt idx="0">
                  <c:v>19</c:v>
                </c:pt>
                <c:pt idx="1">
                  <c:v>17</c:v>
                </c:pt>
                <c:pt idx="2">
                  <c:v>14</c:v>
                </c:pt>
                <c:pt idx="3">
                  <c:v>19</c:v>
                </c:pt>
                <c:pt idx="4">
                  <c:v>16</c:v>
                </c:pt>
                <c:pt idx="5">
                  <c:v>15</c:v>
                </c:pt>
                <c:pt idx="6">
                  <c:v>13</c:v>
                </c:pt>
                <c:pt idx="7">
                  <c:v>16</c:v>
                </c:pt>
                <c:pt idx="8">
                  <c:v>17</c:v>
                </c:pt>
                <c:pt idx="9">
                  <c:v>15</c:v>
                </c:pt>
                <c:pt idx="10">
                  <c:v>12</c:v>
                </c:pt>
                <c:pt idx="11">
                  <c:v>19</c:v>
                </c:pt>
                <c:pt idx="12">
                  <c:v>15</c:v>
                </c:pt>
                <c:pt idx="13">
                  <c:v>15</c:v>
                </c:pt>
                <c:pt idx="14">
                  <c:v>15</c:v>
                </c:pt>
                <c:pt idx="15">
                  <c:v>15</c:v>
                </c:pt>
                <c:pt idx="16">
                  <c:v>19</c:v>
                </c:pt>
                <c:pt idx="17">
                  <c:v>16</c:v>
                </c:pt>
                <c:pt idx="18">
                  <c:v>14</c:v>
                </c:pt>
                <c:pt idx="19">
                  <c:v>13</c:v>
                </c:pt>
                <c:pt idx="20">
                  <c:v>17</c:v>
                </c:pt>
                <c:pt idx="21">
                  <c:v>16</c:v>
                </c:pt>
                <c:pt idx="22">
                  <c:v>16</c:v>
                </c:pt>
                <c:pt idx="23">
                  <c:v>14</c:v>
                </c:pt>
                <c:pt idx="24">
                  <c:v>13</c:v>
                </c:pt>
              </c:numCache>
            </c:numRef>
          </c:val>
          <c:smooth val="0"/>
        </c:ser>
        <c:dLbls>
          <c:showLegendKey val="0"/>
          <c:showVal val="0"/>
          <c:showCatName val="0"/>
          <c:showSerName val="0"/>
          <c:showPercent val="0"/>
          <c:showBubbleSize val="0"/>
        </c:dLbls>
        <c:marker val="1"/>
        <c:smooth val="0"/>
        <c:axId val="125110912"/>
        <c:axId val="125112704"/>
      </c:lineChart>
      <c:catAx>
        <c:axId val="125110912"/>
        <c:scaling>
          <c:orientation val="minMax"/>
        </c:scaling>
        <c:delete val="0"/>
        <c:axPos val="b"/>
        <c:majorTickMark val="none"/>
        <c:minorTickMark val="none"/>
        <c:tickLblPos val="nextTo"/>
        <c:crossAx val="125112704"/>
        <c:crosses val="autoZero"/>
        <c:auto val="1"/>
        <c:lblAlgn val="ctr"/>
        <c:lblOffset val="100"/>
        <c:noMultiLvlLbl val="0"/>
      </c:catAx>
      <c:valAx>
        <c:axId val="125112704"/>
        <c:scaling>
          <c:orientation val="minMax"/>
        </c:scaling>
        <c:delete val="0"/>
        <c:axPos val="l"/>
        <c:majorGridlines/>
        <c:title>
          <c:tx>
            <c:rich>
              <a:bodyPr/>
              <a:lstStyle/>
              <a:p>
                <a:pPr>
                  <a:defRPr sz="900">
                    <a:latin typeface="Arial" pitchFamily="34" charset="0"/>
                    <a:cs typeface="Arial" pitchFamily="34" charset="0"/>
                  </a:defRPr>
                </a:pPr>
                <a:r>
                  <a:rPr lang="es-EC" sz="900">
                    <a:latin typeface="Arial" pitchFamily="34" charset="0"/>
                    <a:cs typeface="Arial" pitchFamily="34" charset="0"/>
                  </a:rPr>
                  <a:t>Puntajes</a:t>
                </a:r>
              </a:p>
            </c:rich>
          </c:tx>
          <c:layout/>
          <c:overlay val="0"/>
        </c:title>
        <c:numFmt formatCode="General" sourceLinked="1"/>
        <c:majorTickMark val="none"/>
        <c:minorTickMark val="none"/>
        <c:tickLblPos val="nextTo"/>
        <c:txPr>
          <a:bodyPr/>
          <a:lstStyle/>
          <a:p>
            <a:pPr>
              <a:defRPr sz="900">
                <a:latin typeface="Arial" pitchFamily="34" charset="0"/>
                <a:cs typeface="Arial" pitchFamily="34" charset="0"/>
              </a:defRPr>
            </a:pPr>
            <a:endParaRPr lang="es-ES"/>
          </a:p>
        </c:txPr>
        <c:crossAx val="125110912"/>
        <c:crosses val="autoZero"/>
        <c:crossBetween val="between"/>
      </c:valAx>
      <c:dTable>
        <c:showHorzBorder val="1"/>
        <c:showVertBorder val="1"/>
        <c:showOutline val="1"/>
        <c:showKeys val="1"/>
        <c:txPr>
          <a:bodyPr/>
          <a:lstStyle/>
          <a:p>
            <a:pPr rtl="0">
              <a:defRPr sz="800">
                <a:latin typeface="Arial" pitchFamily="34" charset="0"/>
                <a:cs typeface="Arial" pitchFamily="34" charset="0"/>
              </a:defRPr>
            </a:pPr>
            <a:endParaRPr lang="es-ES"/>
          </a:p>
        </c:txPr>
      </c:dTable>
    </c:plotArea>
    <c:plotVisOnly val="1"/>
    <c:dispBlanksAs val="gap"/>
    <c:showDLblsOverMax val="0"/>
  </c:chart>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ata3.xml.rels><?xml version="1.0" encoding="UTF-8" standalone="yes"?>
<Relationships xmlns="http://schemas.openxmlformats.org/package/2006/relationships"><Relationship Id="rId1" Type="http://schemas.openxmlformats.org/officeDocument/2006/relationships/image" Target="../media/image8.png"/></Relationships>
</file>

<file path=ppt/diagrams/_rels/data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image" Target="../media/image10.jpeg"/><Relationship Id="rId4"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8.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image" Target="../media/image10.jpeg"/><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0A83AC-903E-49CE-9BC1-BCE032E5D007}" type="doc">
      <dgm:prSet loTypeId="urn:microsoft.com/office/officeart/2005/8/layout/process5" loCatId="process" qsTypeId="urn:microsoft.com/office/officeart/2005/8/quickstyle/3d2" qsCatId="3D" csTypeId="urn:microsoft.com/office/officeart/2005/8/colors/colorful5" csCatId="colorful" phldr="1"/>
      <dgm:spPr/>
      <dgm:t>
        <a:bodyPr/>
        <a:lstStyle/>
        <a:p>
          <a:endParaRPr lang="es-ES"/>
        </a:p>
      </dgm:t>
    </dgm:pt>
    <dgm:pt modelId="{01FF5D18-04FF-47A5-A054-CDB37E817CBB}">
      <dgm:prSet phldrT="[Texto]"/>
      <dgm:spPr/>
      <dgm:t>
        <a:bodyPr/>
        <a:lstStyle/>
        <a:p>
          <a:r>
            <a:rPr lang="es-ES" dirty="0" smtClean="0"/>
            <a:t>Planteamiento del problema</a:t>
          </a:r>
          <a:endParaRPr lang="es-ES" dirty="0"/>
        </a:p>
      </dgm:t>
    </dgm:pt>
    <dgm:pt modelId="{62A8C155-EF49-497D-B6BD-97A29C94FE92}" type="parTrans" cxnId="{38D6A728-F636-4D46-8A08-30A7BC3D8669}">
      <dgm:prSet/>
      <dgm:spPr/>
      <dgm:t>
        <a:bodyPr/>
        <a:lstStyle/>
        <a:p>
          <a:endParaRPr lang="es-ES"/>
        </a:p>
      </dgm:t>
    </dgm:pt>
    <dgm:pt modelId="{3075E437-AD0A-465F-BB99-202ACA6C984B}" type="sibTrans" cxnId="{38D6A728-F636-4D46-8A08-30A7BC3D8669}">
      <dgm:prSet/>
      <dgm:spPr/>
      <dgm:t>
        <a:bodyPr/>
        <a:lstStyle/>
        <a:p>
          <a:endParaRPr lang="es-ES"/>
        </a:p>
      </dgm:t>
    </dgm:pt>
    <dgm:pt modelId="{857ABAF5-0AA8-44C2-A6F0-B5374FFF3986}">
      <dgm:prSet phldrT="[Texto]"/>
      <dgm:spPr/>
      <dgm:t>
        <a:bodyPr/>
        <a:lstStyle/>
        <a:p>
          <a:r>
            <a:rPr lang="es-ES" dirty="0" smtClean="0"/>
            <a:t>Revisión de literatura sobre el tema de investigación </a:t>
          </a:r>
          <a:endParaRPr lang="es-ES" dirty="0"/>
        </a:p>
      </dgm:t>
    </dgm:pt>
    <dgm:pt modelId="{D558CCB2-7F94-485C-9C94-5E90DB84A173}" type="parTrans" cxnId="{7E6D99CC-F84A-45BE-B418-DB3C18082376}">
      <dgm:prSet/>
      <dgm:spPr/>
      <dgm:t>
        <a:bodyPr/>
        <a:lstStyle/>
        <a:p>
          <a:endParaRPr lang="es-ES"/>
        </a:p>
      </dgm:t>
    </dgm:pt>
    <dgm:pt modelId="{253D52A6-4CEA-4CA9-9A08-C5818D3152E3}" type="sibTrans" cxnId="{7E6D99CC-F84A-45BE-B418-DB3C18082376}">
      <dgm:prSet/>
      <dgm:spPr/>
      <dgm:t>
        <a:bodyPr/>
        <a:lstStyle/>
        <a:p>
          <a:endParaRPr lang="es-ES"/>
        </a:p>
      </dgm:t>
    </dgm:pt>
    <dgm:pt modelId="{71E9AC68-FCCD-46F1-9CEF-B54180C8E039}">
      <dgm:prSet phldrT="[Texto]"/>
      <dgm:spPr/>
      <dgm:t>
        <a:bodyPr/>
        <a:lstStyle/>
        <a:p>
          <a:r>
            <a:rPr lang="es-ES" dirty="0" smtClean="0"/>
            <a:t>Construcción del marco teórico </a:t>
          </a:r>
          <a:endParaRPr lang="es-ES" dirty="0"/>
        </a:p>
      </dgm:t>
    </dgm:pt>
    <dgm:pt modelId="{19371262-3A7D-497D-AC81-976C2201CB07}" type="parTrans" cxnId="{BEBB6F57-F868-461A-B81C-B7717CD465E2}">
      <dgm:prSet/>
      <dgm:spPr/>
      <dgm:t>
        <a:bodyPr/>
        <a:lstStyle/>
        <a:p>
          <a:endParaRPr lang="es-ES"/>
        </a:p>
      </dgm:t>
    </dgm:pt>
    <dgm:pt modelId="{AB97494E-1D4B-4411-9C32-57001D27E3FE}" type="sibTrans" cxnId="{BEBB6F57-F868-461A-B81C-B7717CD465E2}">
      <dgm:prSet/>
      <dgm:spPr/>
      <dgm:t>
        <a:bodyPr/>
        <a:lstStyle/>
        <a:p>
          <a:endParaRPr lang="es-ES"/>
        </a:p>
      </dgm:t>
    </dgm:pt>
    <dgm:pt modelId="{8715BEAB-0102-4A26-9A6A-1E579D44FF02}">
      <dgm:prSet phldrT="[Texto]"/>
      <dgm:spPr/>
      <dgm:t>
        <a:bodyPr/>
        <a:lstStyle/>
        <a:p>
          <a:r>
            <a:rPr lang="es-ES" dirty="0" smtClean="0"/>
            <a:t>Determinación de hipótesis</a:t>
          </a:r>
          <a:endParaRPr lang="es-ES" dirty="0"/>
        </a:p>
      </dgm:t>
    </dgm:pt>
    <dgm:pt modelId="{B16E8A93-5C0E-4F78-94BE-D47992926271}" type="parTrans" cxnId="{42067C4D-52F3-4F36-A6C0-0CE31FAC0A51}">
      <dgm:prSet/>
      <dgm:spPr/>
      <dgm:t>
        <a:bodyPr/>
        <a:lstStyle/>
        <a:p>
          <a:endParaRPr lang="es-ES"/>
        </a:p>
      </dgm:t>
    </dgm:pt>
    <dgm:pt modelId="{2E282CFE-21CF-4FCB-9CF4-E84AAA808361}" type="sibTrans" cxnId="{42067C4D-52F3-4F36-A6C0-0CE31FAC0A51}">
      <dgm:prSet/>
      <dgm:spPr/>
      <dgm:t>
        <a:bodyPr/>
        <a:lstStyle/>
        <a:p>
          <a:endParaRPr lang="es-ES"/>
        </a:p>
      </dgm:t>
    </dgm:pt>
    <dgm:pt modelId="{F5F3A8C9-5D53-4FAE-9D7B-F630B985BAF1}">
      <dgm:prSet phldrT="[Texto]"/>
      <dgm:spPr/>
      <dgm:t>
        <a:bodyPr/>
        <a:lstStyle/>
        <a:p>
          <a:r>
            <a:rPr lang="es-ES" dirty="0" smtClean="0"/>
            <a:t>Someter la hipótesis a prueba a través de la recolección de datos  </a:t>
          </a:r>
          <a:endParaRPr lang="es-ES" dirty="0"/>
        </a:p>
      </dgm:t>
    </dgm:pt>
    <dgm:pt modelId="{3680A665-D9C2-424F-97C3-8AC953693B14}" type="parTrans" cxnId="{F4F986E7-65B9-4BED-A80B-D6F625A46748}">
      <dgm:prSet/>
      <dgm:spPr/>
      <dgm:t>
        <a:bodyPr/>
        <a:lstStyle/>
        <a:p>
          <a:endParaRPr lang="es-ES"/>
        </a:p>
      </dgm:t>
    </dgm:pt>
    <dgm:pt modelId="{3B82F5C8-D674-4BAB-913A-0C1EF4CD6E24}" type="sibTrans" cxnId="{F4F986E7-65B9-4BED-A80B-D6F625A46748}">
      <dgm:prSet/>
      <dgm:spPr/>
      <dgm:t>
        <a:bodyPr/>
        <a:lstStyle/>
        <a:p>
          <a:endParaRPr lang="es-ES"/>
        </a:p>
      </dgm:t>
    </dgm:pt>
    <dgm:pt modelId="{DE803A7A-7219-4220-A927-5AA875DD0752}">
      <dgm:prSet phldrT="[Texto]"/>
      <dgm:spPr/>
      <dgm:t>
        <a:bodyPr/>
        <a:lstStyle/>
        <a:p>
          <a:r>
            <a:rPr lang="es-ES" dirty="0" smtClean="0"/>
            <a:t>Análisis e interpretación de datos a través de procedimientos estadísticos</a:t>
          </a:r>
          <a:endParaRPr lang="es-ES" dirty="0"/>
        </a:p>
      </dgm:t>
    </dgm:pt>
    <dgm:pt modelId="{1F357CB6-CA54-417D-BA26-B503A0765C99}" type="parTrans" cxnId="{8293256E-5A58-428B-9A80-A04BDABAF045}">
      <dgm:prSet/>
      <dgm:spPr/>
      <dgm:t>
        <a:bodyPr/>
        <a:lstStyle/>
        <a:p>
          <a:endParaRPr lang="es-ES"/>
        </a:p>
      </dgm:t>
    </dgm:pt>
    <dgm:pt modelId="{7F4A812A-BD11-4160-8ABA-292AD1A33538}" type="sibTrans" cxnId="{8293256E-5A58-428B-9A80-A04BDABAF045}">
      <dgm:prSet/>
      <dgm:spPr/>
      <dgm:t>
        <a:bodyPr/>
        <a:lstStyle/>
        <a:p>
          <a:endParaRPr lang="es-ES"/>
        </a:p>
      </dgm:t>
    </dgm:pt>
    <dgm:pt modelId="{EA270C14-BDAA-4AE3-B62A-A8849DCB71AD}">
      <dgm:prSet phldrT="[Texto]"/>
      <dgm:spPr/>
      <dgm:t>
        <a:bodyPr/>
        <a:lstStyle/>
        <a:p>
          <a:r>
            <a:rPr lang="es-ES" dirty="0" smtClean="0"/>
            <a:t>Establecer conclusiones y recomendaciones</a:t>
          </a:r>
          <a:endParaRPr lang="es-ES" dirty="0"/>
        </a:p>
      </dgm:t>
    </dgm:pt>
    <dgm:pt modelId="{232CBBE9-75AE-411C-A31F-EC1DD7D8BFAA}" type="parTrans" cxnId="{6E1B165C-FE04-40B6-A2BD-15D6B5761BE3}">
      <dgm:prSet/>
      <dgm:spPr/>
      <dgm:t>
        <a:bodyPr/>
        <a:lstStyle/>
        <a:p>
          <a:endParaRPr lang="es-ES"/>
        </a:p>
      </dgm:t>
    </dgm:pt>
    <dgm:pt modelId="{7623295F-0CB2-4B1C-925D-3F32679A5157}" type="sibTrans" cxnId="{6E1B165C-FE04-40B6-A2BD-15D6B5761BE3}">
      <dgm:prSet/>
      <dgm:spPr/>
      <dgm:t>
        <a:bodyPr/>
        <a:lstStyle/>
        <a:p>
          <a:endParaRPr lang="es-ES"/>
        </a:p>
      </dgm:t>
    </dgm:pt>
    <dgm:pt modelId="{F67A3F44-8430-47E5-B157-728DA3C76BDD}">
      <dgm:prSet phldrT="[Texto]"/>
      <dgm:spPr/>
      <dgm:t>
        <a:bodyPr/>
        <a:lstStyle/>
        <a:p>
          <a:r>
            <a:rPr lang="es-ES" dirty="0" smtClean="0"/>
            <a:t> Propuesta </a:t>
          </a:r>
          <a:endParaRPr lang="es-ES" dirty="0"/>
        </a:p>
      </dgm:t>
    </dgm:pt>
    <dgm:pt modelId="{8EAAF297-61E3-42CB-B663-6F6F441B113D}" type="parTrans" cxnId="{45DC32C2-A5C2-42E6-B57C-B93E64A5BFEF}">
      <dgm:prSet/>
      <dgm:spPr/>
      <dgm:t>
        <a:bodyPr/>
        <a:lstStyle/>
        <a:p>
          <a:endParaRPr lang="es-ES"/>
        </a:p>
      </dgm:t>
    </dgm:pt>
    <dgm:pt modelId="{2B04BEE3-38D9-4B0C-90B2-427DBFF72A04}" type="sibTrans" cxnId="{45DC32C2-A5C2-42E6-B57C-B93E64A5BFEF}">
      <dgm:prSet/>
      <dgm:spPr/>
      <dgm:t>
        <a:bodyPr/>
        <a:lstStyle/>
        <a:p>
          <a:endParaRPr lang="es-ES"/>
        </a:p>
      </dgm:t>
    </dgm:pt>
    <dgm:pt modelId="{886F6BDA-251D-4FCC-9D55-C8AFC029B35B}" type="pres">
      <dgm:prSet presAssocID="{690A83AC-903E-49CE-9BC1-BCE032E5D007}" presName="diagram" presStyleCnt="0">
        <dgm:presLayoutVars>
          <dgm:dir/>
          <dgm:resizeHandles val="exact"/>
        </dgm:presLayoutVars>
      </dgm:prSet>
      <dgm:spPr/>
      <dgm:t>
        <a:bodyPr/>
        <a:lstStyle/>
        <a:p>
          <a:endParaRPr lang="es-ES"/>
        </a:p>
      </dgm:t>
    </dgm:pt>
    <dgm:pt modelId="{630E9ACE-59E9-463C-ACB4-37EBC86F072B}" type="pres">
      <dgm:prSet presAssocID="{01FF5D18-04FF-47A5-A054-CDB37E817CBB}" presName="node" presStyleLbl="node1" presStyleIdx="0" presStyleCnt="8">
        <dgm:presLayoutVars>
          <dgm:bulletEnabled val="1"/>
        </dgm:presLayoutVars>
      </dgm:prSet>
      <dgm:spPr/>
      <dgm:t>
        <a:bodyPr/>
        <a:lstStyle/>
        <a:p>
          <a:endParaRPr lang="es-ES"/>
        </a:p>
      </dgm:t>
    </dgm:pt>
    <dgm:pt modelId="{2E715A43-8243-4C1D-8754-2DA8C7A84550}" type="pres">
      <dgm:prSet presAssocID="{3075E437-AD0A-465F-BB99-202ACA6C984B}" presName="sibTrans" presStyleLbl="sibTrans2D1" presStyleIdx="0" presStyleCnt="7"/>
      <dgm:spPr/>
      <dgm:t>
        <a:bodyPr/>
        <a:lstStyle/>
        <a:p>
          <a:endParaRPr lang="es-ES"/>
        </a:p>
      </dgm:t>
    </dgm:pt>
    <dgm:pt modelId="{DBDA5F29-86FF-482B-8B2D-0AF36896F816}" type="pres">
      <dgm:prSet presAssocID="{3075E437-AD0A-465F-BB99-202ACA6C984B}" presName="connectorText" presStyleLbl="sibTrans2D1" presStyleIdx="0" presStyleCnt="7"/>
      <dgm:spPr/>
      <dgm:t>
        <a:bodyPr/>
        <a:lstStyle/>
        <a:p>
          <a:endParaRPr lang="es-ES"/>
        </a:p>
      </dgm:t>
    </dgm:pt>
    <dgm:pt modelId="{4A0B90A6-1871-4131-A587-D460A3648D18}" type="pres">
      <dgm:prSet presAssocID="{857ABAF5-0AA8-44C2-A6F0-B5374FFF3986}" presName="node" presStyleLbl="node1" presStyleIdx="1" presStyleCnt="8">
        <dgm:presLayoutVars>
          <dgm:bulletEnabled val="1"/>
        </dgm:presLayoutVars>
      </dgm:prSet>
      <dgm:spPr/>
      <dgm:t>
        <a:bodyPr/>
        <a:lstStyle/>
        <a:p>
          <a:endParaRPr lang="es-ES"/>
        </a:p>
      </dgm:t>
    </dgm:pt>
    <dgm:pt modelId="{456058BA-DDCF-41B8-A54F-C5D30C3CA0B2}" type="pres">
      <dgm:prSet presAssocID="{253D52A6-4CEA-4CA9-9A08-C5818D3152E3}" presName="sibTrans" presStyleLbl="sibTrans2D1" presStyleIdx="1" presStyleCnt="7"/>
      <dgm:spPr/>
      <dgm:t>
        <a:bodyPr/>
        <a:lstStyle/>
        <a:p>
          <a:endParaRPr lang="es-ES"/>
        </a:p>
      </dgm:t>
    </dgm:pt>
    <dgm:pt modelId="{04931E4A-8A29-4972-8F08-B93FAFE9A355}" type="pres">
      <dgm:prSet presAssocID="{253D52A6-4CEA-4CA9-9A08-C5818D3152E3}" presName="connectorText" presStyleLbl="sibTrans2D1" presStyleIdx="1" presStyleCnt="7"/>
      <dgm:spPr/>
      <dgm:t>
        <a:bodyPr/>
        <a:lstStyle/>
        <a:p>
          <a:endParaRPr lang="es-ES"/>
        </a:p>
      </dgm:t>
    </dgm:pt>
    <dgm:pt modelId="{33A57B94-2967-48F2-8E78-C3CE619E1ECB}" type="pres">
      <dgm:prSet presAssocID="{71E9AC68-FCCD-46F1-9CEF-B54180C8E039}" presName="node" presStyleLbl="node1" presStyleIdx="2" presStyleCnt="8">
        <dgm:presLayoutVars>
          <dgm:bulletEnabled val="1"/>
        </dgm:presLayoutVars>
      </dgm:prSet>
      <dgm:spPr/>
      <dgm:t>
        <a:bodyPr/>
        <a:lstStyle/>
        <a:p>
          <a:endParaRPr lang="es-ES"/>
        </a:p>
      </dgm:t>
    </dgm:pt>
    <dgm:pt modelId="{10159677-2415-4BF5-98D4-A7E505609CCE}" type="pres">
      <dgm:prSet presAssocID="{AB97494E-1D4B-4411-9C32-57001D27E3FE}" presName="sibTrans" presStyleLbl="sibTrans2D1" presStyleIdx="2" presStyleCnt="7"/>
      <dgm:spPr/>
      <dgm:t>
        <a:bodyPr/>
        <a:lstStyle/>
        <a:p>
          <a:endParaRPr lang="es-ES"/>
        </a:p>
      </dgm:t>
    </dgm:pt>
    <dgm:pt modelId="{A3620E35-EC3C-49B5-9E0E-A6633E1C7DA4}" type="pres">
      <dgm:prSet presAssocID="{AB97494E-1D4B-4411-9C32-57001D27E3FE}" presName="connectorText" presStyleLbl="sibTrans2D1" presStyleIdx="2" presStyleCnt="7"/>
      <dgm:spPr/>
      <dgm:t>
        <a:bodyPr/>
        <a:lstStyle/>
        <a:p>
          <a:endParaRPr lang="es-ES"/>
        </a:p>
      </dgm:t>
    </dgm:pt>
    <dgm:pt modelId="{7286C413-C3B7-461A-B334-80181E4FFB92}" type="pres">
      <dgm:prSet presAssocID="{8715BEAB-0102-4A26-9A6A-1E579D44FF02}" presName="node" presStyleLbl="node1" presStyleIdx="3" presStyleCnt="8">
        <dgm:presLayoutVars>
          <dgm:bulletEnabled val="1"/>
        </dgm:presLayoutVars>
      </dgm:prSet>
      <dgm:spPr/>
      <dgm:t>
        <a:bodyPr/>
        <a:lstStyle/>
        <a:p>
          <a:endParaRPr lang="es-ES"/>
        </a:p>
      </dgm:t>
    </dgm:pt>
    <dgm:pt modelId="{B500D24F-4357-48C9-A2B0-C8D18FE58E61}" type="pres">
      <dgm:prSet presAssocID="{2E282CFE-21CF-4FCB-9CF4-E84AAA808361}" presName="sibTrans" presStyleLbl="sibTrans2D1" presStyleIdx="3" presStyleCnt="7"/>
      <dgm:spPr/>
      <dgm:t>
        <a:bodyPr/>
        <a:lstStyle/>
        <a:p>
          <a:endParaRPr lang="es-ES"/>
        </a:p>
      </dgm:t>
    </dgm:pt>
    <dgm:pt modelId="{C8101C1B-1226-4F8A-9E54-D9057B8A0CFC}" type="pres">
      <dgm:prSet presAssocID="{2E282CFE-21CF-4FCB-9CF4-E84AAA808361}" presName="connectorText" presStyleLbl="sibTrans2D1" presStyleIdx="3" presStyleCnt="7"/>
      <dgm:spPr/>
      <dgm:t>
        <a:bodyPr/>
        <a:lstStyle/>
        <a:p>
          <a:endParaRPr lang="es-ES"/>
        </a:p>
      </dgm:t>
    </dgm:pt>
    <dgm:pt modelId="{F60F8628-F0EC-4DDE-9272-C60149D82A69}" type="pres">
      <dgm:prSet presAssocID="{F5F3A8C9-5D53-4FAE-9D7B-F630B985BAF1}" presName="node" presStyleLbl="node1" presStyleIdx="4" presStyleCnt="8">
        <dgm:presLayoutVars>
          <dgm:bulletEnabled val="1"/>
        </dgm:presLayoutVars>
      </dgm:prSet>
      <dgm:spPr/>
      <dgm:t>
        <a:bodyPr/>
        <a:lstStyle/>
        <a:p>
          <a:endParaRPr lang="es-ES"/>
        </a:p>
      </dgm:t>
    </dgm:pt>
    <dgm:pt modelId="{CA147E0D-201A-4A4C-A593-9F8FA7ED2531}" type="pres">
      <dgm:prSet presAssocID="{3B82F5C8-D674-4BAB-913A-0C1EF4CD6E24}" presName="sibTrans" presStyleLbl="sibTrans2D1" presStyleIdx="4" presStyleCnt="7"/>
      <dgm:spPr/>
      <dgm:t>
        <a:bodyPr/>
        <a:lstStyle/>
        <a:p>
          <a:endParaRPr lang="es-ES"/>
        </a:p>
      </dgm:t>
    </dgm:pt>
    <dgm:pt modelId="{D30173D4-6D10-4189-ACDC-8ECC2A51101B}" type="pres">
      <dgm:prSet presAssocID="{3B82F5C8-D674-4BAB-913A-0C1EF4CD6E24}" presName="connectorText" presStyleLbl="sibTrans2D1" presStyleIdx="4" presStyleCnt="7"/>
      <dgm:spPr/>
      <dgm:t>
        <a:bodyPr/>
        <a:lstStyle/>
        <a:p>
          <a:endParaRPr lang="es-ES"/>
        </a:p>
      </dgm:t>
    </dgm:pt>
    <dgm:pt modelId="{2C2E9E23-CA04-4689-ACDA-80DD6D5319E6}" type="pres">
      <dgm:prSet presAssocID="{DE803A7A-7219-4220-A927-5AA875DD0752}" presName="node" presStyleLbl="node1" presStyleIdx="5" presStyleCnt="8">
        <dgm:presLayoutVars>
          <dgm:bulletEnabled val="1"/>
        </dgm:presLayoutVars>
      </dgm:prSet>
      <dgm:spPr/>
      <dgm:t>
        <a:bodyPr/>
        <a:lstStyle/>
        <a:p>
          <a:endParaRPr lang="es-ES"/>
        </a:p>
      </dgm:t>
    </dgm:pt>
    <dgm:pt modelId="{1C627980-62BE-421B-9C1A-4F85165CD6E0}" type="pres">
      <dgm:prSet presAssocID="{7F4A812A-BD11-4160-8ABA-292AD1A33538}" presName="sibTrans" presStyleLbl="sibTrans2D1" presStyleIdx="5" presStyleCnt="7"/>
      <dgm:spPr/>
      <dgm:t>
        <a:bodyPr/>
        <a:lstStyle/>
        <a:p>
          <a:endParaRPr lang="es-ES"/>
        </a:p>
      </dgm:t>
    </dgm:pt>
    <dgm:pt modelId="{B35252EC-FCB8-4A1B-AC46-A789380A7153}" type="pres">
      <dgm:prSet presAssocID="{7F4A812A-BD11-4160-8ABA-292AD1A33538}" presName="connectorText" presStyleLbl="sibTrans2D1" presStyleIdx="5" presStyleCnt="7"/>
      <dgm:spPr/>
      <dgm:t>
        <a:bodyPr/>
        <a:lstStyle/>
        <a:p>
          <a:endParaRPr lang="es-ES"/>
        </a:p>
      </dgm:t>
    </dgm:pt>
    <dgm:pt modelId="{FE1724A5-AFB8-43E2-9576-73CAC7E2C8E6}" type="pres">
      <dgm:prSet presAssocID="{EA270C14-BDAA-4AE3-B62A-A8849DCB71AD}" presName="node" presStyleLbl="node1" presStyleIdx="6" presStyleCnt="8">
        <dgm:presLayoutVars>
          <dgm:bulletEnabled val="1"/>
        </dgm:presLayoutVars>
      </dgm:prSet>
      <dgm:spPr/>
      <dgm:t>
        <a:bodyPr/>
        <a:lstStyle/>
        <a:p>
          <a:endParaRPr lang="es-ES"/>
        </a:p>
      </dgm:t>
    </dgm:pt>
    <dgm:pt modelId="{1C6FD227-41B8-4E60-ABB3-3DD914AA0006}" type="pres">
      <dgm:prSet presAssocID="{7623295F-0CB2-4B1C-925D-3F32679A5157}" presName="sibTrans" presStyleLbl="sibTrans2D1" presStyleIdx="6" presStyleCnt="7"/>
      <dgm:spPr/>
      <dgm:t>
        <a:bodyPr/>
        <a:lstStyle/>
        <a:p>
          <a:endParaRPr lang="es-ES"/>
        </a:p>
      </dgm:t>
    </dgm:pt>
    <dgm:pt modelId="{C5AAB983-CA7F-4922-BDA8-48BACE8A4319}" type="pres">
      <dgm:prSet presAssocID="{7623295F-0CB2-4B1C-925D-3F32679A5157}" presName="connectorText" presStyleLbl="sibTrans2D1" presStyleIdx="6" presStyleCnt="7"/>
      <dgm:spPr/>
      <dgm:t>
        <a:bodyPr/>
        <a:lstStyle/>
        <a:p>
          <a:endParaRPr lang="es-ES"/>
        </a:p>
      </dgm:t>
    </dgm:pt>
    <dgm:pt modelId="{842CD3E1-16BA-4545-9155-BFF10668691F}" type="pres">
      <dgm:prSet presAssocID="{F67A3F44-8430-47E5-B157-728DA3C76BDD}" presName="node" presStyleLbl="node1" presStyleIdx="7" presStyleCnt="8">
        <dgm:presLayoutVars>
          <dgm:bulletEnabled val="1"/>
        </dgm:presLayoutVars>
      </dgm:prSet>
      <dgm:spPr/>
      <dgm:t>
        <a:bodyPr/>
        <a:lstStyle/>
        <a:p>
          <a:endParaRPr lang="es-ES"/>
        </a:p>
      </dgm:t>
    </dgm:pt>
  </dgm:ptLst>
  <dgm:cxnLst>
    <dgm:cxn modelId="{448A3FF6-66CF-477D-8ED1-0E0661A33D8C}" type="presOf" srcId="{7623295F-0CB2-4B1C-925D-3F32679A5157}" destId="{C5AAB983-CA7F-4922-BDA8-48BACE8A4319}" srcOrd="1" destOrd="0" presId="urn:microsoft.com/office/officeart/2005/8/layout/process5"/>
    <dgm:cxn modelId="{02DBCF7D-0126-4DD1-9E86-762549B3A7AE}" type="presOf" srcId="{3B82F5C8-D674-4BAB-913A-0C1EF4CD6E24}" destId="{D30173D4-6D10-4189-ACDC-8ECC2A51101B}" srcOrd="1" destOrd="0" presId="urn:microsoft.com/office/officeart/2005/8/layout/process5"/>
    <dgm:cxn modelId="{7E6D99CC-F84A-45BE-B418-DB3C18082376}" srcId="{690A83AC-903E-49CE-9BC1-BCE032E5D007}" destId="{857ABAF5-0AA8-44C2-A6F0-B5374FFF3986}" srcOrd="1" destOrd="0" parTransId="{D558CCB2-7F94-485C-9C94-5E90DB84A173}" sibTransId="{253D52A6-4CEA-4CA9-9A08-C5818D3152E3}"/>
    <dgm:cxn modelId="{663AFB5B-4BE6-4F83-9FA5-17FC83374E88}" type="presOf" srcId="{F67A3F44-8430-47E5-B157-728DA3C76BDD}" destId="{842CD3E1-16BA-4545-9155-BFF10668691F}" srcOrd="0" destOrd="0" presId="urn:microsoft.com/office/officeart/2005/8/layout/process5"/>
    <dgm:cxn modelId="{C620E515-7137-454A-B87C-BED7DD9BC7B8}" type="presOf" srcId="{8715BEAB-0102-4A26-9A6A-1E579D44FF02}" destId="{7286C413-C3B7-461A-B334-80181E4FFB92}" srcOrd="0" destOrd="0" presId="urn:microsoft.com/office/officeart/2005/8/layout/process5"/>
    <dgm:cxn modelId="{E884E9CD-D19E-4834-B6A0-106F2907EABA}" type="presOf" srcId="{AB97494E-1D4B-4411-9C32-57001D27E3FE}" destId="{A3620E35-EC3C-49B5-9E0E-A6633E1C7DA4}" srcOrd="1" destOrd="0" presId="urn:microsoft.com/office/officeart/2005/8/layout/process5"/>
    <dgm:cxn modelId="{DCA72B63-8E7A-4CCF-A18A-8EC28DFEFA08}" type="presOf" srcId="{253D52A6-4CEA-4CA9-9A08-C5818D3152E3}" destId="{04931E4A-8A29-4972-8F08-B93FAFE9A355}" srcOrd="1" destOrd="0" presId="urn:microsoft.com/office/officeart/2005/8/layout/process5"/>
    <dgm:cxn modelId="{F4F986E7-65B9-4BED-A80B-D6F625A46748}" srcId="{690A83AC-903E-49CE-9BC1-BCE032E5D007}" destId="{F5F3A8C9-5D53-4FAE-9D7B-F630B985BAF1}" srcOrd="4" destOrd="0" parTransId="{3680A665-D9C2-424F-97C3-8AC953693B14}" sibTransId="{3B82F5C8-D674-4BAB-913A-0C1EF4CD6E24}"/>
    <dgm:cxn modelId="{D8C9437E-4859-437A-9103-AF1FDB954BF5}" type="presOf" srcId="{690A83AC-903E-49CE-9BC1-BCE032E5D007}" destId="{886F6BDA-251D-4FCC-9D55-C8AFC029B35B}" srcOrd="0" destOrd="0" presId="urn:microsoft.com/office/officeart/2005/8/layout/process5"/>
    <dgm:cxn modelId="{42067C4D-52F3-4F36-A6C0-0CE31FAC0A51}" srcId="{690A83AC-903E-49CE-9BC1-BCE032E5D007}" destId="{8715BEAB-0102-4A26-9A6A-1E579D44FF02}" srcOrd="3" destOrd="0" parTransId="{B16E8A93-5C0E-4F78-94BE-D47992926271}" sibTransId="{2E282CFE-21CF-4FCB-9CF4-E84AAA808361}"/>
    <dgm:cxn modelId="{8293256E-5A58-428B-9A80-A04BDABAF045}" srcId="{690A83AC-903E-49CE-9BC1-BCE032E5D007}" destId="{DE803A7A-7219-4220-A927-5AA875DD0752}" srcOrd="5" destOrd="0" parTransId="{1F357CB6-CA54-417D-BA26-B503A0765C99}" sibTransId="{7F4A812A-BD11-4160-8ABA-292AD1A33538}"/>
    <dgm:cxn modelId="{297D0760-8F9A-4363-9C72-8723D56655A2}" type="presOf" srcId="{2E282CFE-21CF-4FCB-9CF4-E84AAA808361}" destId="{C8101C1B-1226-4F8A-9E54-D9057B8A0CFC}" srcOrd="1" destOrd="0" presId="urn:microsoft.com/office/officeart/2005/8/layout/process5"/>
    <dgm:cxn modelId="{3DD46A63-747A-487F-AA37-4C773783D761}" type="presOf" srcId="{3075E437-AD0A-465F-BB99-202ACA6C984B}" destId="{2E715A43-8243-4C1D-8754-2DA8C7A84550}" srcOrd="0" destOrd="0" presId="urn:microsoft.com/office/officeart/2005/8/layout/process5"/>
    <dgm:cxn modelId="{A9A8C11B-1EA3-4DE1-B39D-0DF226A80FDE}" type="presOf" srcId="{71E9AC68-FCCD-46F1-9CEF-B54180C8E039}" destId="{33A57B94-2967-48F2-8E78-C3CE619E1ECB}" srcOrd="0" destOrd="0" presId="urn:microsoft.com/office/officeart/2005/8/layout/process5"/>
    <dgm:cxn modelId="{41D03ED5-3A96-4168-B7FA-C24EDB7E5208}" type="presOf" srcId="{7F4A812A-BD11-4160-8ABA-292AD1A33538}" destId="{B35252EC-FCB8-4A1B-AC46-A789380A7153}" srcOrd="1" destOrd="0" presId="urn:microsoft.com/office/officeart/2005/8/layout/process5"/>
    <dgm:cxn modelId="{BBE75904-A0FA-40B8-9B16-D2CA52748469}" type="presOf" srcId="{EA270C14-BDAA-4AE3-B62A-A8849DCB71AD}" destId="{FE1724A5-AFB8-43E2-9576-73CAC7E2C8E6}" srcOrd="0" destOrd="0" presId="urn:microsoft.com/office/officeart/2005/8/layout/process5"/>
    <dgm:cxn modelId="{38D6A728-F636-4D46-8A08-30A7BC3D8669}" srcId="{690A83AC-903E-49CE-9BC1-BCE032E5D007}" destId="{01FF5D18-04FF-47A5-A054-CDB37E817CBB}" srcOrd="0" destOrd="0" parTransId="{62A8C155-EF49-497D-B6BD-97A29C94FE92}" sibTransId="{3075E437-AD0A-465F-BB99-202ACA6C984B}"/>
    <dgm:cxn modelId="{A1AA38CF-F128-4651-9F28-447B2332A24A}" type="presOf" srcId="{7623295F-0CB2-4B1C-925D-3F32679A5157}" destId="{1C6FD227-41B8-4E60-ABB3-3DD914AA0006}" srcOrd="0" destOrd="0" presId="urn:microsoft.com/office/officeart/2005/8/layout/process5"/>
    <dgm:cxn modelId="{ECF62851-4DDA-47DD-9547-8BE4CFF29C0C}" type="presOf" srcId="{F5F3A8C9-5D53-4FAE-9D7B-F630B985BAF1}" destId="{F60F8628-F0EC-4DDE-9272-C60149D82A69}" srcOrd="0" destOrd="0" presId="urn:microsoft.com/office/officeart/2005/8/layout/process5"/>
    <dgm:cxn modelId="{8F1C457E-CE30-4D8B-A659-654FA43777F5}" type="presOf" srcId="{253D52A6-4CEA-4CA9-9A08-C5818D3152E3}" destId="{456058BA-DDCF-41B8-A54F-C5D30C3CA0B2}" srcOrd="0" destOrd="0" presId="urn:microsoft.com/office/officeart/2005/8/layout/process5"/>
    <dgm:cxn modelId="{BEBB6F57-F868-461A-B81C-B7717CD465E2}" srcId="{690A83AC-903E-49CE-9BC1-BCE032E5D007}" destId="{71E9AC68-FCCD-46F1-9CEF-B54180C8E039}" srcOrd="2" destOrd="0" parTransId="{19371262-3A7D-497D-AC81-976C2201CB07}" sibTransId="{AB97494E-1D4B-4411-9C32-57001D27E3FE}"/>
    <dgm:cxn modelId="{179C6DE4-4A73-4161-8772-7D6A55BEE193}" type="presOf" srcId="{7F4A812A-BD11-4160-8ABA-292AD1A33538}" destId="{1C627980-62BE-421B-9C1A-4F85165CD6E0}" srcOrd="0" destOrd="0" presId="urn:microsoft.com/office/officeart/2005/8/layout/process5"/>
    <dgm:cxn modelId="{6E1B165C-FE04-40B6-A2BD-15D6B5761BE3}" srcId="{690A83AC-903E-49CE-9BC1-BCE032E5D007}" destId="{EA270C14-BDAA-4AE3-B62A-A8849DCB71AD}" srcOrd="6" destOrd="0" parTransId="{232CBBE9-75AE-411C-A31F-EC1DD7D8BFAA}" sibTransId="{7623295F-0CB2-4B1C-925D-3F32679A5157}"/>
    <dgm:cxn modelId="{52A9745C-363E-4B13-9CF1-2D4C4C8B99F9}" type="presOf" srcId="{3B82F5C8-D674-4BAB-913A-0C1EF4CD6E24}" destId="{CA147E0D-201A-4A4C-A593-9F8FA7ED2531}" srcOrd="0" destOrd="0" presId="urn:microsoft.com/office/officeart/2005/8/layout/process5"/>
    <dgm:cxn modelId="{45DC32C2-A5C2-42E6-B57C-B93E64A5BFEF}" srcId="{690A83AC-903E-49CE-9BC1-BCE032E5D007}" destId="{F67A3F44-8430-47E5-B157-728DA3C76BDD}" srcOrd="7" destOrd="0" parTransId="{8EAAF297-61E3-42CB-B663-6F6F441B113D}" sibTransId="{2B04BEE3-38D9-4B0C-90B2-427DBFF72A04}"/>
    <dgm:cxn modelId="{C5203797-0070-430C-998F-6A1E0DD2233B}" type="presOf" srcId="{DE803A7A-7219-4220-A927-5AA875DD0752}" destId="{2C2E9E23-CA04-4689-ACDA-80DD6D5319E6}" srcOrd="0" destOrd="0" presId="urn:microsoft.com/office/officeart/2005/8/layout/process5"/>
    <dgm:cxn modelId="{CF68059D-6993-44DE-B8BC-D190AC7D305C}" type="presOf" srcId="{857ABAF5-0AA8-44C2-A6F0-B5374FFF3986}" destId="{4A0B90A6-1871-4131-A587-D460A3648D18}" srcOrd="0" destOrd="0" presId="urn:microsoft.com/office/officeart/2005/8/layout/process5"/>
    <dgm:cxn modelId="{66372E9E-234C-468F-945F-DE428477577F}" type="presOf" srcId="{AB97494E-1D4B-4411-9C32-57001D27E3FE}" destId="{10159677-2415-4BF5-98D4-A7E505609CCE}" srcOrd="0" destOrd="0" presId="urn:microsoft.com/office/officeart/2005/8/layout/process5"/>
    <dgm:cxn modelId="{DA5D51C3-F4B9-4664-AB91-696685587200}" type="presOf" srcId="{3075E437-AD0A-465F-BB99-202ACA6C984B}" destId="{DBDA5F29-86FF-482B-8B2D-0AF36896F816}" srcOrd="1" destOrd="0" presId="urn:microsoft.com/office/officeart/2005/8/layout/process5"/>
    <dgm:cxn modelId="{3CFC432B-DF8F-49D9-939D-61842C7992F0}" type="presOf" srcId="{01FF5D18-04FF-47A5-A054-CDB37E817CBB}" destId="{630E9ACE-59E9-463C-ACB4-37EBC86F072B}" srcOrd="0" destOrd="0" presId="urn:microsoft.com/office/officeart/2005/8/layout/process5"/>
    <dgm:cxn modelId="{82CF898E-3CD7-4D5D-8C7D-A88920F97FBF}" type="presOf" srcId="{2E282CFE-21CF-4FCB-9CF4-E84AAA808361}" destId="{B500D24F-4357-48C9-A2B0-C8D18FE58E61}" srcOrd="0" destOrd="0" presId="urn:microsoft.com/office/officeart/2005/8/layout/process5"/>
    <dgm:cxn modelId="{08076396-1C21-48D0-8930-483B08DD08BC}" type="presParOf" srcId="{886F6BDA-251D-4FCC-9D55-C8AFC029B35B}" destId="{630E9ACE-59E9-463C-ACB4-37EBC86F072B}" srcOrd="0" destOrd="0" presId="urn:microsoft.com/office/officeart/2005/8/layout/process5"/>
    <dgm:cxn modelId="{625DE101-3654-433C-A867-5879358463DE}" type="presParOf" srcId="{886F6BDA-251D-4FCC-9D55-C8AFC029B35B}" destId="{2E715A43-8243-4C1D-8754-2DA8C7A84550}" srcOrd="1" destOrd="0" presId="urn:microsoft.com/office/officeart/2005/8/layout/process5"/>
    <dgm:cxn modelId="{FBC6ECB2-21B9-4176-80EE-62C215B07FCE}" type="presParOf" srcId="{2E715A43-8243-4C1D-8754-2DA8C7A84550}" destId="{DBDA5F29-86FF-482B-8B2D-0AF36896F816}" srcOrd="0" destOrd="0" presId="urn:microsoft.com/office/officeart/2005/8/layout/process5"/>
    <dgm:cxn modelId="{7368E157-4DCB-456D-BC28-67E14E211ACA}" type="presParOf" srcId="{886F6BDA-251D-4FCC-9D55-C8AFC029B35B}" destId="{4A0B90A6-1871-4131-A587-D460A3648D18}" srcOrd="2" destOrd="0" presId="urn:microsoft.com/office/officeart/2005/8/layout/process5"/>
    <dgm:cxn modelId="{A4E96144-9819-423D-81FA-C23C4FFF2318}" type="presParOf" srcId="{886F6BDA-251D-4FCC-9D55-C8AFC029B35B}" destId="{456058BA-DDCF-41B8-A54F-C5D30C3CA0B2}" srcOrd="3" destOrd="0" presId="urn:microsoft.com/office/officeart/2005/8/layout/process5"/>
    <dgm:cxn modelId="{02BC570F-1346-4E3D-A0AA-6080F922B061}" type="presParOf" srcId="{456058BA-DDCF-41B8-A54F-C5D30C3CA0B2}" destId="{04931E4A-8A29-4972-8F08-B93FAFE9A355}" srcOrd="0" destOrd="0" presId="urn:microsoft.com/office/officeart/2005/8/layout/process5"/>
    <dgm:cxn modelId="{5F119E60-A00C-4AAB-84A1-9EBD15F3986D}" type="presParOf" srcId="{886F6BDA-251D-4FCC-9D55-C8AFC029B35B}" destId="{33A57B94-2967-48F2-8E78-C3CE619E1ECB}" srcOrd="4" destOrd="0" presId="urn:microsoft.com/office/officeart/2005/8/layout/process5"/>
    <dgm:cxn modelId="{F920D790-82A6-4285-AF5E-CC102292E03B}" type="presParOf" srcId="{886F6BDA-251D-4FCC-9D55-C8AFC029B35B}" destId="{10159677-2415-4BF5-98D4-A7E505609CCE}" srcOrd="5" destOrd="0" presId="urn:microsoft.com/office/officeart/2005/8/layout/process5"/>
    <dgm:cxn modelId="{AB6F7ADB-D7AE-4E6D-83C0-C39C95F44035}" type="presParOf" srcId="{10159677-2415-4BF5-98D4-A7E505609CCE}" destId="{A3620E35-EC3C-49B5-9E0E-A6633E1C7DA4}" srcOrd="0" destOrd="0" presId="urn:microsoft.com/office/officeart/2005/8/layout/process5"/>
    <dgm:cxn modelId="{29394C40-B8DB-46DD-B442-596A4E35CB04}" type="presParOf" srcId="{886F6BDA-251D-4FCC-9D55-C8AFC029B35B}" destId="{7286C413-C3B7-461A-B334-80181E4FFB92}" srcOrd="6" destOrd="0" presId="urn:microsoft.com/office/officeart/2005/8/layout/process5"/>
    <dgm:cxn modelId="{95C5EDD6-23FA-4576-9B84-52545C2E2082}" type="presParOf" srcId="{886F6BDA-251D-4FCC-9D55-C8AFC029B35B}" destId="{B500D24F-4357-48C9-A2B0-C8D18FE58E61}" srcOrd="7" destOrd="0" presId="urn:microsoft.com/office/officeart/2005/8/layout/process5"/>
    <dgm:cxn modelId="{A187BDE9-C623-424C-9AE7-2FCC6B9A5121}" type="presParOf" srcId="{B500D24F-4357-48C9-A2B0-C8D18FE58E61}" destId="{C8101C1B-1226-4F8A-9E54-D9057B8A0CFC}" srcOrd="0" destOrd="0" presId="urn:microsoft.com/office/officeart/2005/8/layout/process5"/>
    <dgm:cxn modelId="{BA1298F3-68AE-4179-88C0-288502882FBE}" type="presParOf" srcId="{886F6BDA-251D-4FCC-9D55-C8AFC029B35B}" destId="{F60F8628-F0EC-4DDE-9272-C60149D82A69}" srcOrd="8" destOrd="0" presId="urn:microsoft.com/office/officeart/2005/8/layout/process5"/>
    <dgm:cxn modelId="{EFE539B6-5112-45E0-8980-8F669BAA7E2D}" type="presParOf" srcId="{886F6BDA-251D-4FCC-9D55-C8AFC029B35B}" destId="{CA147E0D-201A-4A4C-A593-9F8FA7ED2531}" srcOrd="9" destOrd="0" presId="urn:microsoft.com/office/officeart/2005/8/layout/process5"/>
    <dgm:cxn modelId="{9E2C5BED-A252-475B-A04A-0444118E8C46}" type="presParOf" srcId="{CA147E0D-201A-4A4C-A593-9F8FA7ED2531}" destId="{D30173D4-6D10-4189-ACDC-8ECC2A51101B}" srcOrd="0" destOrd="0" presId="urn:microsoft.com/office/officeart/2005/8/layout/process5"/>
    <dgm:cxn modelId="{46F52AF6-438E-4B80-BF50-E9D69C6C7321}" type="presParOf" srcId="{886F6BDA-251D-4FCC-9D55-C8AFC029B35B}" destId="{2C2E9E23-CA04-4689-ACDA-80DD6D5319E6}" srcOrd="10" destOrd="0" presId="urn:microsoft.com/office/officeart/2005/8/layout/process5"/>
    <dgm:cxn modelId="{C8436D8D-FBCA-488F-902F-C7F49AC44282}" type="presParOf" srcId="{886F6BDA-251D-4FCC-9D55-C8AFC029B35B}" destId="{1C627980-62BE-421B-9C1A-4F85165CD6E0}" srcOrd="11" destOrd="0" presId="urn:microsoft.com/office/officeart/2005/8/layout/process5"/>
    <dgm:cxn modelId="{FBE410D0-37E1-4030-A74A-1A692629F39C}" type="presParOf" srcId="{1C627980-62BE-421B-9C1A-4F85165CD6E0}" destId="{B35252EC-FCB8-4A1B-AC46-A789380A7153}" srcOrd="0" destOrd="0" presId="urn:microsoft.com/office/officeart/2005/8/layout/process5"/>
    <dgm:cxn modelId="{787B02FB-59DB-4BC0-84CC-9E71FFE528F3}" type="presParOf" srcId="{886F6BDA-251D-4FCC-9D55-C8AFC029B35B}" destId="{FE1724A5-AFB8-43E2-9576-73CAC7E2C8E6}" srcOrd="12" destOrd="0" presId="urn:microsoft.com/office/officeart/2005/8/layout/process5"/>
    <dgm:cxn modelId="{12C05D6A-5106-4402-BC6C-71DBBF8F5FBC}" type="presParOf" srcId="{886F6BDA-251D-4FCC-9D55-C8AFC029B35B}" destId="{1C6FD227-41B8-4E60-ABB3-3DD914AA0006}" srcOrd="13" destOrd="0" presId="urn:microsoft.com/office/officeart/2005/8/layout/process5"/>
    <dgm:cxn modelId="{4C0253EB-762A-4E42-9F78-6DAA76B0DCDF}" type="presParOf" srcId="{1C6FD227-41B8-4E60-ABB3-3DD914AA0006}" destId="{C5AAB983-CA7F-4922-BDA8-48BACE8A4319}" srcOrd="0" destOrd="0" presId="urn:microsoft.com/office/officeart/2005/8/layout/process5"/>
    <dgm:cxn modelId="{8FCC6DBA-480A-408C-B5D8-5AD8843E6337}" type="presParOf" srcId="{886F6BDA-251D-4FCC-9D55-C8AFC029B35B}" destId="{842CD3E1-16BA-4545-9155-BFF10668691F}" srcOrd="1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2E6AAE-E701-4654-A834-00C1A9FF6BD8}"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es-ES"/>
        </a:p>
      </dgm:t>
    </dgm:pt>
    <dgm:pt modelId="{2ADF2D49-FD09-46D2-B8EE-7A8352533C0F}">
      <dgm:prSet phldrT="[Texto]" custT="1"/>
      <dgm:spPr/>
      <dgm:t>
        <a:bodyPr/>
        <a:lstStyle/>
        <a:p>
          <a:pPr algn="ctr"/>
          <a:r>
            <a:rPr lang="es-ES" sz="1600" dirty="0" smtClean="0"/>
            <a:t>PENSAMIENTO SIMBÓLICO</a:t>
          </a:r>
        </a:p>
        <a:p>
          <a:pPr algn="just"/>
          <a:r>
            <a:rPr lang="es-ES" sz="1400" dirty="0" smtClean="0"/>
            <a:t>Los niños  y niñas (año y medio- dos años) tienen la capacidad de representar mentalmente los objetos concretos usando, gestos, palabras o el juego.</a:t>
          </a:r>
          <a:endParaRPr lang="es-ES" sz="1400" dirty="0"/>
        </a:p>
      </dgm:t>
    </dgm:pt>
    <dgm:pt modelId="{31AA5816-8F37-450C-884F-54E78FB397C8}" type="parTrans" cxnId="{187BEAA1-888D-4CAB-B3B7-0457BE475E1A}">
      <dgm:prSet/>
      <dgm:spPr/>
      <dgm:t>
        <a:bodyPr/>
        <a:lstStyle/>
        <a:p>
          <a:endParaRPr lang="es-ES"/>
        </a:p>
      </dgm:t>
    </dgm:pt>
    <dgm:pt modelId="{F55D399F-5679-4194-8C8D-DB4360057A60}" type="sibTrans" cxnId="{187BEAA1-888D-4CAB-B3B7-0457BE475E1A}">
      <dgm:prSet/>
      <dgm:spPr/>
      <dgm:t>
        <a:bodyPr/>
        <a:lstStyle/>
        <a:p>
          <a:endParaRPr lang="es-ES"/>
        </a:p>
      </dgm:t>
    </dgm:pt>
    <dgm:pt modelId="{883B813D-442E-4318-90D6-1DA5A13FCD6B}">
      <dgm:prSet phldrT="[Texto]" custT="1"/>
      <dgm:spPr/>
      <dgm:t>
        <a:bodyPr/>
        <a:lstStyle/>
        <a:p>
          <a:pPr algn="ctr"/>
          <a:r>
            <a:rPr lang="es-ES" sz="1600" dirty="0" smtClean="0"/>
            <a:t>PENSAMIENTO REPRESENTATIVO </a:t>
          </a:r>
        </a:p>
        <a:p>
          <a:pPr algn="just"/>
          <a:r>
            <a:rPr lang="es-ES" sz="1400" dirty="0" smtClean="0"/>
            <a:t>Se presenta entre los 3 a 6 años, los niños pueden evocar objetos ausentes utilizando símbolos y signos diferenciados</a:t>
          </a:r>
          <a:endParaRPr lang="es-ES" sz="1400" dirty="0"/>
        </a:p>
      </dgm:t>
    </dgm:pt>
    <dgm:pt modelId="{C5310A1C-AC14-4B6C-9081-C004702D2569}" type="parTrans" cxnId="{3D831149-5C95-4804-9BBB-A56BF7192BC9}">
      <dgm:prSet/>
      <dgm:spPr/>
      <dgm:t>
        <a:bodyPr/>
        <a:lstStyle/>
        <a:p>
          <a:endParaRPr lang="es-ES"/>
        </a:p>
      </dgm:t>
    </dgm:pt>
    <dgm:pt modelId="{36210C81-5BBD-4A13-A5D4-DAFCA342D79E}" type="sibTrans" cxnId="{3D831149-5C95-4804-9BBB-A56BF7192BC9}">
      <dgm:prSet/>
      <dgm:spPr/>
      <dgm:t>
        <a:bodyPr/>
        <a:lstStyle/>
        <a:p>
          <a:endParaRPr lang="es-ES"/>
        </a:p>
      </dgm:t>
    </dgm:pt>
    <dgm:pt modelId="{88D51965-E274-4C98-A4A3-1926373FA9E5}">
      <dgm:prSet phldrT="[Texto]" custT="1"/>
      <dgm:spPr/>
      <dgm:t>
        <a:bodyPr/>
        <a:lstStyle/>
        <a:p>
          <a:pPr algn="ctr"/>
          <a:r>
            <a:rPr lang="es-ES" sz="1600" dirty="0" smtClean="0"/>
            <a:t>PENSAMIENTO LÓGICO</a:t>
          </a:r>
        </a:p>
        <a:p>
          <a:pPr algn="just"/>
          <a:r>
            <a:rPr lang="es-ES" sz="1400" dirty="0" smtClean="0"/>
            <a:t>Le permite comprender a los niños (7 años) la reversibilidad del pensamiento, además que puede resolver problemas si el objeto esta presente </a:t>
          </a:r>
          <a:endParaRPr lang="es-ES" sz="1400" dirty="0"/>
        </a:p>
      </dgm:t>
    </dgm:pt>
    <dgm:pt modelId="{A32EB1B0-8EA5-4A9F-A242-3B93360B52A7}" type="parTrans" cxnId="{1BDE8849-8AEF-4CFC-B262-78F4315E2B00}">
      <dgm:prSet/>
      <dgm:spPr/>
      <dgm:t>
        <a:bodyPr/>
        <a:lstStyle/>
        <a:p>
          <a:endParaRPr lang="es-ES"/>
        </a:p>
      </dgm:t>
    </dgm:pt>
    <dgm:pt modelId="{8763603D-DEA1-4BAF-A834-2B5928CCD484}" type="sibTrans" cxnId="{1BDE8849-8AEF-4CFC-B262-78F4315E2B00}">
      <dgm:prSet/>
      <dgm:spPr/>
      <dgm:t>
        <a:bodyPr/>
        <a:lstStyle/>
        <a:p>
          <a:endParaRPr lang="es-ES"/>
        </a:p>
      </dgm:t>
    </dgm:pt>
    <dgm:pt modelId="{03A8D433-627A-48BC-9482-2C82DE5386B8}" type="pres">
      <dgm:prSet presAssocID="{F72E6AAE-E701-4654-A834-00C1A9FF6BD8}" presName="linearFlow" presStyleCnt="0">
        <dgm:presLayoutVars>
          <dgm:dir/>
          <dgm:resizeHandles val="exact"/>
        </dgm:presLayoutVars>
      </dgm:prSet>
      <dgm:spPr/>
      <dgm:t>
        <a:bodyPr/>
        <a:lstStyle/>
        <a:p>
          <a:endParaRPr lang="es-ES"/>
        </a:p>
      </dgm:t>
    </dgm:pt>
    <dgm:pt modelId="{A7055F44-5B04-481C-9270-7E5C5A32B515}" type="pres">
      <dgm:prSet presAssocID="{2ADF2D49-FD09-46D2-B8EE-7A8352533C0F}" presName="composite" presStyleCnt="0"/>
      <dgm:spPr/>
    </dgm:pt>
    <dgm:pt modelId="{FD3B868B-B7B8-4981-AEE2-2A697C2F46F2}" type="pres">
      <dgm:prSet presAssocID="{2ADF2D49-FD09-46D2-B8EE-7A8352533C0F}"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1000" r="-21000"/>
          </a:stretch>
        </a:blipFill>
      </dgm:spPr>
    </dgm:pt>
    <dgm:pt modelId="{342BE381-ED97-4829-9E0F-117A2A457C62}" type="pres">
      <dgm:prSet presAssocID="{2ADF2D49-FD09-46D2-B8EE-7A8352533C0F}" presName="txShp" presStyleLbl="node1" presStyleIdx="0" presStyleCnt="3" custScaleX="104213">
        <dgm:presLayoutVars>
          <dgm:bulletEnabled val="1"/>
        </dgm:presLayoutVars>
      </dgm:prSet>
      <dgm:spPr/>
      <dgm:t>
        <a:bodyPr/>
        <a:lstStyle/>
        <a:p>
          <a:endParaRPr lang="es-ES"/>
        </a:p>
      </dgm:t>
    </dgm:pt>
    <dgm:pt modelId="{9F0C4B74-E3A9-4A36-90D1-19C0D0E2F070}" type="pres">
      <dgm:prSet presAssocID="{F55D399F-5679-4194-8C8D-DB4360057A60}" presName="spacing" presStyleCnt="0"/>
      <dgm:spPr/>
    </dgm:pt>
    <dgm:pt modelId="{AAB38DC1-3979-4775-B2B6-E739E3B0D316}" type="pres">
      <dgm:prSet presAssocID="{883B813D-442E-4318-90D6-1DA5A13FCD6B}" presName="composite" presStyleCnt="0"/>
      <dgm:spPr/>
    </dgm:pt>
    <dgm:pt modelId="{696D01F1-E6A8-4F22-BD86-664446FC1C15}" type="pres">
      <dgm:prSet presAssocID="{883B813D-442E-4318-90D6-1DA5A13FCD6B}"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 r="-4000"/>
          </a:stretch>
        </a:blipFill>
      </dgm:spPr>
    </dgm:pt>
    <dgm:pt modelId="{F9ADB0FC-227F-4FF8-9245-09A8C5D37FCF}" type="pres">
      <dgm:prSet presAssocID="{883B813D-442E-4318-90D6-1DA5A13FCD6B}" presName="txShp" presStyleLbl="node1" presStyleIdx="1" presStyleCnt="3" custScaleX="105807">
        <dgm:presLayoutVars>
          <dgm:bulletEnabled val="1"/>
        </dgm:presLayoutVars>
      </dgm:prSet>
      <dgm:spPr/>
      <dgm:t>
        <a:bodyPr/>
        <a:lstStyle/>
        <a:p>
          <a:endParaRPr lang="es-ES"/>
        </a:p>
      </dgm:t>
    </dgm:pt>
    <dgm:pt modelId="{D70F3ECF-FC80-4635-9C77-D881D2B3DC59}" type="pres">
      <dgm:prSet presAssocID="{36210C81-5BBD-4A13-A5D4-DAFCA342D79E}" presName="spacing" presStyleCnt="0"/>
      <dgm:spPr/>
    </dgm:pt>
    <dgm:pt modelId="{7F548EE6-6F2F-4BDC-A8D1-F36676102F98}" type="pres">
      <dgm:prSet presAssocID="{88D51965-E274-4C98-A4A3-1926373FA9E5}" presName="composite" presStyleCnt="0"/>
      <dgm:spPr/>
    </dgm:pt>
    <dgm:pt modelId="{7B9BA61C-0099-4DBD-96D5-1C540C1A238C}" type="pres">
      <dgm:prSet presAssocID="{88D51965-E274-4C98-A4A3-1926373FA9E5}"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dgm:spPr>
    </dgm:pt>
    <dgm:pt modelId="{35BEED18-8A1A-4640-B05D-E0B2A00F37C6}" type="pres">
      <dgm:prSet presAssocID="{88D51965-E274-4C98-A4A3-1926373FA9E5}" presName="txShp" presStyleLbl="node1" presStyleIdx="2" presStyleCnt="3" custScaleX="102809">
        <dgm:presLayoutVars>
          <dgm:bulletEnabled val="1"/>
        </dgm:presLayoutVars>
      </dgm:prSet>
      <dgm:spPr/>
      <dgm:t>
        <a:bodyPr/>
        <a:lstStyle/>
        <a:p>
          <a:endParaRPr lang="es-ES"/>
        </a:p>
      </dgm:t>
    </dgm:pt>
  </dgm:ptLst>
  <dgm:cxnLst>
    <dgm:cxn modelId="{1BDE8849-8AEF-4CFC-B262-78F4315E2B00}" srcId="{F72E6AAE-E701-4654-A834-00C1A9FF6BD8}" destId="{88D51965-E274-4C98-A4A3-1926373FA9E5}" srcOrd="2" destOrd="0" parTransId="{A32EB1B0-8EA5-4A9F-A242-3B93360B52A7}" sibTransId="{8763603D-DEA1-4BAF-A834-2B5928CCD484}"/>
    <dgm:cxn modelId="{D80B7AFC-00D4-4F42-BEEE-9DD391973D68}" type="presOf" srcId="{2ADF2D49-FD09-46D2-B8EE-7A8352533C0F}" destId="{342BE381-ED97-4829-9E0F-117A2A457C62}" srcOrd="0" destOrd="0" presId="urn:microsoft.com/office/officeart/2005/8/layout/vList3"/>
    <dgm:cxn modelId="{79B12455-15B4-4D51-9C76-99ABC6F00972}" type="presOf" srcId="{883B813D-442E-4318-90D6-1DA5A13FCD6B}" destId="{F9ADB0FC-227F-4FF8-9245-09A8C5D37FCF}" srcOrd="0" destOrd="0" presId="urn:microsoft.com/office/officeart/2005/8/layout/vList3"/>
    <dgm:cxn modelId="{B5A14619-9173-4A5F-B103-33644E5443B0}" type="presOf" srcId="{F72E6AAE-E701-4654-A834-00C1A9FF6BD8}" destId="{03A8D433-627A-48BC-9482-2C82DE5386B8}" srcOrd="0" destOrd="0" presId="urn:microsoft.com/office/officeart/2005/8/layout/vList3"/>
    <dgm:cxn modelId="{858A26E8-8E05-4AB3-89ED-7D0C7EACC7C9}" type="presOf" srcId="{88D51965-E274-4C98-A4A3-1926373FA9E5}" destId="{35BEED18-8A1A-4640-B05D-E0B2A00F37C6}" srcOrd="0" destOrd="0" presId="urn:microsoft.com/office/officeart/2005/8/layout/vList3"/>
    <dgm:cxn modelId="{3D831149-5C95-4804-9BBB-A56BF7192BC9}" srcId="{F72E6AAE-E701-4654-A834-00C1A9FF6BD8}" destId="{883B813D-442E-4318-90D6-1DA5A13FCD6B}" srcOrd="1" destOrd="0" parTransId="{C5310A1C-AC14-4B6C-9081-C004702D2569}" sibTransId="{36210C81-5BBD-4A13-A5D4-DAFCA342D79E}"/>
    <dgm:cxn modelId="{187BEAA1-888D-4CAB-B3B7-0457BE475E1A}" srcId="{F72E6AAE-E701-4654-A834-00C1A9FF6BD8}" destId="{2ADF2D49-FD09-46D2-B8EE-7A8352533C0F}" srcOrd="0" destOrd="0" parTransId="{31AA5816-8F37-450C-884F-54E78FB397C8}" sibTransId="{F55D399F-5679-4194-8C8D-DB4360057A60}"/>
    <dgm:cxn modelId="{8CC838E2-0A09-4A76-AF95-3D10ACC83EB4}" type="presParOf" srcId="{03A8D433-627A-48BC-9482-2C82DE5386B8}" destId="{A7055F44-5B04-481C-9270-7E5C5A32B515}" srcOrd="0" destOrd="0" presId="urn:microsoft.com/office/officeart/2005/8/layout/vList3"/>
    <dgm:cxn modelId="{B1A5140F-1547-4B63-B854-F68A844A1357}" type="presParOf" srcId="{A7055F44-5B04-481C-9270-7E5C5A32B515}" destId="{FD3B868B-B7B8-4981-AEE2-2A697C2F46F2}" srcOrd="0" destOrd="0" presId="urn:microsoft.com/office/officeart/2005/8/layout/vList3"/>
    <dgm:cxn modelId="{243A9F56-D5FF-4682-ACC4-5F9A36E74797}" type="presParOf" srcId="{A7055F44-5B04-481C-9270-7E5C5A32B515}" destId="{342BE381-ED97-4829-9E0F-117A2A457C62}" srcOrd="1" destOrd="0" presId="urn:microsoft.com/office/officeart/2005/8/layout/vList3"/>
    <dgm:cxn modelId="{F329B3F9-EA3A-486A-9729-3B695BF761EC}" type="presParOf" srcId="{03A8D433-627A-48BC-9482-2C82DE5386B8}" destId="{9F0C4B74-E3A9-4A36-90D1-19C0D0E2F070}" srcOrd="1" destOrd="0" presId="urn:microsoft.com/office/officeart/2005/8/layout/vList3"/>
    <dgm:cxn modelId="{4E57E2C7-F2A3-437F-9C88-1E74DDDDD865}" type="presParOf" srcId="{03A8D433-627A-48BC-9482-2C82DE5386B8}" destId="{AAB38DC1-3979-4775-B2B6-E739E3B0D316}" srcOrd="2" destOrd="0" presId="urn:microsoft.com/office/officeart/2005/8/layout/vList3"/>
    <dgm:cxn modelId="{7E892D2A-90CF-4509-96A1-F5903C54871F}" type="presParOf" srcId="{AAB38DC1-3979-4775-B2B6-E739E3B0D316}" destId="{696D01F1-E6A8-4F22-BD86-664446FC1C15}" srcOrd="0" destOrd="0" presId="urn:microsoft.com/office/officeart/2005/8/layout/vList3"/>
    <dgm:cxn modelId="{F3D882A7-0974-413A-A178-17A820DAFB5E}" type="presParOf" srcId="{AAB38DC1-3979-4775-B2B6-E739E3B0D316}" destId="{F9ADB0FC-227F-4FF8-9245-09A8C5D37FCF}" srcOrd="1" destOrd="0" presId="urn:microsoft.com/office/officeart/2005/8/layout/vList3"/>
    <dgm:cxn modelId="{147DE5B4-77F9-4584-9D02-DA259E5CC3FA}" type="presParOf" srcId="{03A8D433-627A-48BC-9482-2C82DE5386B8}" destId="{D70F3ECF-FC80-4635-9C77-D881D2B3DC59}" srcOrd="3" destOrd="0" presId="urn:microsoft.com/office/officeart/2005/8/layout/vList3"/>
    <dgm:cxn modelId="{9E6410B9-E905-473C-BBC5-41B2B2837416}" type="presParOf" srcId="{03A8D433-627A-48BC-9482-2C82DE5386B8}" destId="{7F548EE6-6F2F-4BDC-A8D1-F36676102F98}" srcOrd="4" destOrd="0" presId="urn:microsoft.com/office/officeart/2005/8/layout/vList3"/>
    <dgm:cxn modelId="{C561E7E1-464B-47EF-9A56-1BBB1B74B6E0}" type="presParOf" srcId="{7F548EE6-6F2F-4BDC-A8D1-F36676102F98}" destId="{7B9BA61C-0099-4DBD-96D5-1C540C1A238C}" srcOrd="0" destOrd="0" presId="urn:microsoft.com/office/officeart/2005/8/layout/vList3"/>
    <dgm:cxn modelId="{BCA9F4F2-3A29-405E-A641-16793E7FBAEE}" type="presParOf" srcId="{7F548EE6-6F2F-4BDC-A8D1-F36676102F98}" destId="{35BEED18-8A1A-4640-B05D-E0B2A00F37C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D15A61-886A-4A34-B4F1-3EFC2428AAD4}" type="doc">
      <dgm:prSet loTypeId="urn:microsoft.com/office/officeart/2008/layout/TitledPictureBlocks" loCatId="picture" qsTypeId="urn:microsoft.com/office/officeart/2005/8/quickstyle/3d5" qsCatId="3D" csTypeId="urn:microsoft.com/office/officeart/2005/8/colors/accent1_2" csCatId="accent1" phldr="1"/>
      <dgm:spPr/>
      <dgm:t>
        <a:bodyPr/>
        <a:lstStyle/>
        <a:p>
          <a:endParaRPr lang="es-ES"/>
        </a:p>
      </dgm:t>
    </dgm:pt>
    <dgm:pt modelId="{1DE6762D-71FB-4B78-932F-BAC0C366EF8C}">
      <dgm:prSet phldrT="[Texto]"/>
      <dgm:spPr/>
      <dgm:t>
        <a:bodyPr/>
        <a:lstStyle/>
        <a:p>
          <a:r>
            <a:rPr lang="es-ES" dirty="0" smtClean="0"/>
            <a:t>MAPA MENTAL ,Tony Buzan </a:t>
          </a:r>
          <a:endParaRPr lang="es-ES" dirty="0"/>
        </a:p>
      </dgm:t>
    </dgm:pt>
    <dgm:pt modelId="{8902F007-7CF9-40C7-A164-DECC62543DE4}" type="parTrans" cxnId="{360CA6C0-2430-4A79-B6A2-3D61B3742DCD}">
      <dgm:prSet/>
      <dgm:spPr/>
      <dgm:t>
        <a:bodyPr/>
        <a:lstStyle/>
        <a:p>
          <a:endParaRPr lang="es-ES"/>
        </a:p>
      </dgm:t>
    </dgm:pt>
    <dgm:pt modelId="{26682BEE-4524-4532-9E02-E3F2074DA91B}" type="sibTrans" cxnId="{360CA6C0-2430-4A79-B6A2-3D61B3742DCD}">
      <dgm:prSet/>
      <dgm:spPr/>
      <dgm:t>
        <a:bodyPr/>
        <a:lstStyle/>
        <a:p>
          <a:endParaRPr lang="es-ES"/>
        </a:p>
      </dgm:t>
    </dgm:pt>
    <dgm:pt modelId="{0B2576A8-A1DD-4DAF-BBB4-38A99FE9AC7D}" type="pres">
      <dgm:prSet presAssocID="{CCD15A61-886A-4A34-B4F1-3EFC2428AAD4}" presName="rootNode" presStyleCnt="0">
        <dgm:presLayoutVars>
          <dgm:chMax/>
          <dgm:chPref/>
          <dgm:dir/>
          <dgm:animLvl val="lvl"/>
        </dgm:presLayoutVars>
      </dgm:prSet>
      <dgm:spPr/>
      <dgm:t>
        <a:bodyPr/>
        <a:lstStyle/>
        <a:p>
          <a:endParaRPr lang="es-ES"/>
        </a:p>
      </dgm:t>
    </dgm:pt>
    <dgm:pt modelId="{27253F92-296A-41E7-9790-41BF6DD3C234}" type="pres">
      <dgm:prSet presAssocID="{1DE6762D-71FB-4B78-932F-BAC0C366EF8C}" presName="composite" presStyleCnt="0"/>
      <dgm:spPr/>
    </dgm:pt>
    <dgm:pt modelId="{F41A099D-EB05-4DC3-903F-4C6E9E7BBFF6}" type="pres">
      <dgm:prSet presAssocID="{1DE6762D-71FB-4B78-932F-BAC0C366EF8C}" presName="ParentText" presStyleLbl="node1" presStyleIdx="0" presStyleCnt="1">
        <dgm:presLayoutVars>
          <dgm:chMax val="1"/>
          <dgm:chPref val="1"/>
          <dgm:bulletEnabled val="1"/>
        </dgm:presLayoutVars>
      </dgm:prSet>
      <dgm:spPr/>
      <dgm:t>
        <a:bodyPr/>
        <a:lstStyle/>
        <a:p>
          <a:endParaRPr lang="es-ES"/>
        </a:p>
      </dgm:t>
    </dgm:pt>
    <dgm:pt modelId="{5D726926-73D2-49B0-B879-9326C2527F89}" type="pres">
      <dgm:prSet presAssocID="{1DE6762D-71FB-4B78-932F-BAC0C366EF8C}" presName="Image" presStyleLbl="bgImgPlace1" presStyleIdx="0" presStyleCnt="1"/>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descr="C:\Users\Familia\Desktop\IMAGENES PROPUESTA\1475971_605380322854887_1027852434_n.jpg"/>
        </a:ext>
      </dgm:extLst>
    </dgm:pt>
    <dgm:pt modelId="{3E6C09CD-161A-4F22-8B88-1BF9FEE163AA}" type="pres">
      <dgm:prSet presAssocID="{1DE6762D-71FB-4B78-932F-BAC0C366EF8C}" presName="ChildText" presStyleLbl="fgAcc1" presStyleIdx="0" presStyleCnt="0">
        <dgm:presLayoutVars>
          <dgm:chMax val="0"/>
          <dgm:chPref val="0"/>
          <dgm:bulletEnabled val="1"/>
        </dgm:presLayoutVars>
      </dgm:prSet>
      <dgm:spPr/>
    </dgm:pt>
  </dgm:ptLst>
  <dgm:cxnLst>
    <dgm:cxn modelId="{AA99D5AA-375C-466D-984B-3C5D1B046C0A}" type="presOf" srcId="{1DE6762D-71FB-4B78-932F-BAC0C366EF8C}" destId="{F41A099D-EB05-4DC3-903F-4C6E9E7BBFF6}" srcOrd="0" destOrd="0" presId="urn:microsoft.com/office/officeart/2008/layout/TitledPictureBlocks"/>
    <dgm:cxn modelId="{AB8A9916-917D-4748-8BE6-C73A679DB0D6}" type="presOf" srcId="{CCD15A61-886A-4A34-B4F1-3EFC2428AAD4}" destId="{0B2576A8-A1DD-4DAF-BBB4-38A99FE9AC7D}" srcOrd="0" destOrd="0" presId="urn:microsoft.com/office/officeart/2008/layout/TitledPictureBlocks"/>
    <dgm:cxn modelId="{360CA6C0-2430-4A79-B6A2-3D61B3742DCD}" srcId="{CCD15A61-886A-4A34-B4F1-3EFC2428AAD4}" destId="{1DE6762D-71FB-4B78-932F-BAC0C366EF8C}" srcOrd="0" destOrd="0" parTransId="{8902F007-7CF9-40C7-A164-DECC62543DE4}" sibTransId="{26682BEE-4524-4532-9E02-E3F2074DA91B}"/>
    <dgm:cxn modelId="{23400554-D89A-4FFB-BC95-D9AF16F169F0}" type="presParOf" srcId="{0B2576A8-A1DD-4DAF-BBB4-38A99FE9AC7D}" destId="{27253F92-296A-41E7-9790-41BF6DD3C234}" srcOrd="0" destOrd="0" presId="urn:microsoft.com/office/officeart/2008/layout/TitledPictureBlocks"/>
    <dgm:cxn modelId="{55B0CFA0-70D3-40BA-9471-E98015B02B6C}" type="presParOf" srcId="{27253F92-296A-41E7-9790-41BF6DD3C234}" destId="{F41A099D-EB05-4DC3-903F-4C6E9E7BBFF6}" srcOrd="0" destOrd="0" presId="urn:microsoft.com/office/officeart/2008/layout/TitledPictureBlocks"/>
    <dgm:cxn modelId="{37800B5C-D0E1-458C-B4C8-4FBC0C285F0F}" type="presParOf" srcId="{27253F92-296A-41E7-9790-41BF6DD3C234}" destId="{5D726926-73D2-49B0-B879-9326C2527F89}" srcOrd="1" destOrd="0" presId="urn:microsoft.com/office/officeart/2008/layout/TitledPictureBlocks"/>
    <dgm:cxn modelId="{ADA8F6B8-379B-4434-A483-B2EA2B334DB7}" type="presParOf" srcId="{27253F92-296A-41E7-9790-41BF6DD3C234}" destId="{3E6C09CD-161A-4F22-8B88-1BF9FEE163AA}" srcOrd="2" destOrd="0" presId="urn:microsoft.com/office/officeart/2008/layout/Titled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7F52D7-4002-4670-B690-469E2DBFD76D}" type="doc">
      <dgm:prSet loTypeId="urn:microsoft.com/office/officeart/2005/8/layout/list1" loCatId="list" qsTypeId="urn:microsoft.com/office/officeart/2005/8/quickstyle/simple3"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es-ES"/>
        </a:p>
      </dgm:t>
    </dgm:pt>
    <dgm:pt modelId="{976F530F-9C7E-43CA-8983-244B4969C40B}">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dgm:spPr>
      <dgm:t>
        <a:bodyPr/>
        <a:lstStyle/>
        <a:p>
          <a:pPr algn="just"/>
          <a:r>
            <a:rPr lang="es-ES" sz="2000" dirty="0" smtClean="0"/>
            <a:t>CONSTITUCIÓN POLÍTICA DE LA REPÚBLICA DEL ECUADOR, SECCIÓN QUINTA NIÑAS, NIÑOS Y ADOLESCENTES. ARTÍCULOS N° 44, 45 Y 46</a:t>
          </a:r>
          <a:endParaRPr lang="es-ES" sz="2000" dirty="0"/>
        </a:p>
      </dgm:t>
    </dgm:pt>
    <dgm:pt modelId="{AFC8C01F-8CAE-4BDF-AE25-7A056008B3FB}" type="parTrans" cxnId="{5AD651BC-8CD3-4733-B000-30065AEDB042}">
      <dgm:prSet/>
      <dgm:spPr/>
      <dgm:t>
        <a:bodyPr/>
        <a:lstStyle/>
        <a:p>
          <a:endParaRPr lang="es-ES"/>
        </a:p>
      </dgm:t>
    </dgm:pt>
    <dgm:pt modelId="{0CEDEE6D-DE82-4624-9CFF-8F198D778F82}" type="sibTrans" cxnId="{5AD651BC-8CD3-4733-B000-30065AEDB042}">
      <dgm:prSet/>
      <dgm:spPr/>
      <dgm:t>
        <a:bodyPr/>
        <a:lstStyle/>
        <a:p>
          <a:endParaRPr lang="es-ES"/>
        </a:p>
      </dgm:t>
    </dgm:pt>
    <dgm:pt modelId="{638DAC74-D37E-4282-AC82-E69F389CF2BE}">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dgm:spPr>
      <dgm:t>
        <a:bodyPr/>
        <a:lstStyle/>
        <a:p>
          <a:pPr algn="just"/>
          <a:r>
            <a:rPr lang="es-ES" sz="2000" dirty="0" smtClean="0"/>
            <a:t>LEY ORGÁNICA DE EDUCACIÓN INTERCULTURAL, ARTÍCULO 40: NIVEL DE EDUCACIÓN INICIAL </a:t>
          </a:r>
          <a:endParaRPr lang="es-ES" sz="2000" dirty="0"/>
        </a:p>
      </dgm:t>
    </dgm:pt>
    <dgm:pt modelId="{BAB96CE4-EC4B-4540-BEE8-70A23C181FC6}" type="parTrans" cxnId="{527BC2DD-1281-4F76-8C59-9CF834A0A4EF}">
      <dgm:prSet/>
      <dgm:spPr/>
      <dgm:t>
        <a:bodyPr/>
        <a:lstStyle/>
        <a:p>
          <a:endParaRPr lang="es-ES"/>
        </a:p>
      </dgm:t>
    </dgm:pt>
    <dgm:pt modelId="{10F6EC6F-8758-4B4C-A3BA-9827EBA4183B}" type="sibTrans" cxnId="{527BC2DD-1281-4F76-8C59-9CF834A0A4EF}">
      <dgm:prSet/>
      <dgm:spPr/>
      <dgm:t>
        <a:bodyPr/>
        <a:lstStyle/>
        <a:p>
          <a:endParaRPr lang="es-ES"/>
        </a:p>
      </dgm:t>
    </dgm:pt>
    <dgm:pt modelId="{13709FA2-5A67-46EF-AD3A-3C3FFE56F24E}">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dgm:spPr>
      <dgm:t>
        <a:bodyPr/>
        <a:lstStyle/>
        <a:p>
          <a:pPr algn="just"/>
          <a:r>
            <a:rPr lang="es-ES" sz="2000" dirty="0" smtClean="0"/>
            <a:t>CÓDIGO DE LA NIÑEZ Y ADOLESCENCIA, ARTÍCULO N° 37: DERECHO A LA EDUCACIÓN</a:t>
          </a:r>
          <a:endParaRPr lang="es-ES" sz="2000" dirty="0"/>
        </a:p>
      </dgm:t>
    </dgm:pt>
    <dgm:pt modelId="{219A0AB6-FABA-4C0E-9553-D4310756C134}" type="parTrans" cxnId="{C727987C-CAFC-434C-A0BD-7F86C9359053}">
      <dgm:prSet/>
      <dgm:spPr/>
      <dgm:t>
        <a:bodyPr/>
        <a:lstStyle/>
        <a:p>
          <a:endParaRPr lang="es-ES"/>
        </a:p>
      </dgm:t>
    </dgm:pt>
    <dgm:pt modelId="{3A6C75A4-7C95-40F9-A300-462635D60935}" type="sibTrans" cxnId="{C727987C-CAFC-434C-A0BD-7F86C9359053}">
      <dgm:prSet/>
      <dgm:spPr/>
      <dgm:t>
        <a:bodyPr/>
        <a:lstStyle/>
        <a:p>
          <a:endParaRPr lang="es-ES"/>
        </a:p>
      </dgm:t>
    </dgm:pt>
    <dgm:pt modelId="{24BE06D0-C00F-4DFF-AB1F-611070C8B917}" type="pres">
      <dgm:prSet presAssocID="{8A7F52D7-4002-4670-B690-469E2DBFD76D}" presName="linear" presStyleCnt="0">
        <dgm:presLayoutVars>
          <dgm:dir/>
          <dgm:animLvl val="lvl"/>
          <dgm:resizeHandles val="exact"/>
        </dgm:presLayoutVars>
      </dgm:prSet>
      <dgm:spPr/>
      <dgm:t>
        <a:bodyPr/>
        <a:lstStyle/>
        <a:p>
          <a:endParaRPr lang="es-ES"/>
        </a:p>
      </dgm:t>
    </dgm:pt>
    <dgm:pt modelId="{E7626612-8FFA-4716-8E6E-0086410861DC}" type="pres">
      <dgm:prSet presAssocID="{976F530F-9C7E-43CA-8983-244B4969C40B}" presName="parentLin"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dgm:spPr>
    </dgm:pt>
    <dgm:pt modelId="{B027497A-2C37-480D-B7BD-7E2B8B2391BA}" type="pres">
      <dgm:prSet presAssocID="{976F530F-9C7E-43CA-8983-244B4969C40B}" presName="parentLeftMargin" presStyleLbl="node1" presStyleIdx="0" presStyleCnt="3"/>
      <dgm:spPr/>
      <dgm:t>
        <a:bodyPr/>
        <a:lstStyle/>
        <a:p>
          <a:endParaRPr lang="es-ES"/>
        </a:p>
      </dgm:t>
    </dgm:pt>
    <dgm:pt modelId="{BDA58073-6C61-4BED-95F9-80082498F7FC}" type="pres">
      <dgm:prSet presAssocID="{976F530F-9C7E-43CA-8983-244B4969C40B}" presName="parentText" presStyleLbl="node1" presStyleIdx="0" presStyleCnt="3" custScaleX="136815" custScaleY="455631">
        <dgm:presLayoutVars>
          <dgm:chMax val="0"/>
          <dgm:bulletEnabled val="1"/>
        </dgm:presLayoutVars>
      </dgm:prSet>
      <dgm:spPr/>
      <dgm:t>
        <a:bodyPr/>
        <a:lstStyle/>
        <a:p>
          <a:endParaRPr lang="es-ES"/>
        </a:p>
      </dgm:t>
    </dgm:pt>
    <dgm:pt modelId="{54979178-3B86-4EDA-97DB-D7942DAD16DD}" type="pres">
      <dgm:prSet presAssocID="{976F530F-9C7E-43CA-8983-244B4969C40B}" presName="negative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dgm:spPr>
    </dgm:pt>
    <dgm:pt modelId="{2AA91E6F-2BBE-4416-B5B6-05AC722FFD89}" type="pres">
      <dgm:prSet presAssocID="{976F530F-9C7E-43CA-8983-244B4969C40B}" presName="childText" presStyleLbl="conFgAcc1" presStyleIdx="0" presStyleCnt="3">
        <dgm:presLayoutVars>
          <dgm:bulletEnabled val="1"/>
        </dgm:presLayoutVars>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dgm:spPr>
    </dgm:pt>
    <dgm:pt modelId="{9D0D0B0E-80BB-4086-8305-B17B465E4BF3}" type="pres">
      <dgm:prSet presAssocID="{0CEDEE6D-DE82-4624-9CFF-8F198D778F82}" presName="spaceBetweenRectangle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dgm:spPr>
    </dgm:pt>
    <dgm:pt modelId="{D73A565B-8A70-48D0-A96A-1791BE3EB910}" type="pres">
      <dgm:prSet presAssocID="{638DAC74-D37E-4282-AC82-E69F389CF2BE}" presName="parentLin"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dgm:spPr>
    </dgm:pt>
    <dgm:pt modelId="{A020A526-6892-449C-A367-58B8EF8CCB0B}" type="pres">
      <dgm:prSet presAssocID="{638DAC74-D37E-4282-AC82-E69F389CF2BE}" presName="parentLeftMargin" presStyleLbl="node1" presStyleIdx="0" presStyleCnt="3"/>
      <dgm:spPr/>
      <dgm:t>
        <a:bodyPr/>
        <a:lstStyle/>
        <a:p>
          <a:endParaRPr lang="es-ES"/>
        </a:p>
      </dgm:t>
    </dgm:pt>
    <dgm:pt modelId="{8CECC64B-5323-4896-A4FA-B5B2B006B9A7}" type="pres">
      <dgm:prSet presAssocID="{638DAC74-D37E-4282-AC82-E69F389CF2BE}" presName="parentText" presStyleLbl="node1" presStyleIdx="1" presStyleCnt="3" custScaleX="142997" custScaleY="320265" custLinFactNeighborX="-12841" custLinFactNeighborY="-1587">
        <dgm:presLayoutVars>
          <dgm:chMax val="0"/>
          <dgm:bulletEnabled val="1"/>
        </dgm:presLayoutVars>
      </dgm:prSet>
      <dgm:spPr/>
      <dgm:t>
        <a:bodyPr/>
        <a:lstStyle/>
        <a:p>
          <a:endParaRPr lang="es-ES"/>
        </a:p>
      </dgm:t>
    </dgm:pt>
    <dgm:pt modelId="{E50C9269-FE2E-4872-81B0-BA96AE6FBF41}" type="pres">
      <dgm:prSet presAssocID="{638DAC74-D37E-4282-AC82-E69F389CF2BE}" presName="negative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dgm:spPr>
    </dgm:pt>
    <dgm:pt modelId="{CEF1216C-69AC-4B41-88D9-A4EB3A43367E}" type="pres">
      <dgm:prSet presAssocID="{638DAC74-D37E-4282-AC82-E69F389CF2BE}" presName="childText" presStyleLbl="conFgAcc1" presStyleIdx="1" presStyleCnt="3">
        <dgm:presLayoutVars>
          <dgm:bulletEnabled val="1"/>
        </dgm:presLayoutVars>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dgm:spPr>
    </dgm:pt>
    <dgm:pt modelId="{180D6021-EE0E-4426-8CE2-EA4978E13B8D}" type="pres">
      <dgm:prSet presAssocID="{10F6EC6F-8758-4B4C-A3BA-9827EBA4183B}" presName="spaceBetweenRectangle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dgm:spPr>
    </dgm:pt>
    <dgm:pt modelId="{5D46BC7D-4CFD-443E-AF25-6E4FED10160B}" type="pres">
      <dgm:prSet presAssocID="{13709FA2-5A67-46EF-AD3A-3C3FFE56F24E}" presName="parentLin"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dgm:spPr>
    </dgm:pt>
    <dgm:pt modelId="{97840A1E-86DC-4D81-B925-B90B738D6937}" type="pres">
      <dgm:prSet presAssocID="{13709FA2-5A67-46EF-AD3A-3C3FFE56F24E}" presName="parentLeftMargin" presStyleLbl="node1" presStyleIdx="1" presStyleCnt="3"/>
      <dgm:spPr/>
      <dgm:t>
        <a:bodyPr/>
        <a:lstStyle/>
        <a:p>
          <a:endParaRPr lang="es-ES"/>
        </a:p>
      </dgm:t>
    </dgm:pt>
    <dgm:pt modelId="{3B016A55-C2D5-4DAF-B95F-926CAA78E0F9}" type="pres">
      <dgm:prSet presAssocID="{13709FA2-5A67-46EF-AD3A-3C3FFE56F24E}" presName="parentText" presStyleLbl="node1" presStyleIdx="2" presStyleCnt="3" custScaleX="142997" custScaleY="438327">
        <dgm:presLayoutVars>
          <dgm:chMax val="0"/>
          <dgm:bulletEnabled val="1"/>
        </dgm:presLayoutVars>
      </dgm:prSet>
      <dgm:spPr/>
      <dgm:t>
        <a:bodyPr/>
        <a:lstStyle/>
        <a:p>
          <a:endParaRPr lang="es-ES"/>
        </a:p>
      </dgm:t>
    </dgm:pt>
    <dgm:pt modelId="{225F8879-8B20-4C55-B981-1E5F48C6CC56}" type="pres">
      <dgm:prSet presAssocID="{13709FA2-5A67-46EF-AD3A-3C3FFE56F24E}" presName="negative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dgm:spPr>
    </dgm:pt>
    <dgm:pt modelId="{CE453B28-76B4-4768-9F2A-56F559E2CB45}" type="pres">
      <dgm:prSet presAssocID="{13709FA2-5A67-46EF-AD3A-3C3FFE56F24E}" presName="childText" presStyleLbl="conFgAcc1" presStyleIdx="2" presStyleCnt="3">
        <dgm:presLayoutVars>
          <dgm:bulletEnabled val="1"/>
        </dgm:presLayoutVars>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dgm:spPr>
    </dgm:pt>
  </dgm:ptLst>
  <dgm:cxnLst>
    <dgm:cxn modelId="{6F2E5997-2E58-4561-B140-5DE48573DA20}" type="presOf" srcId="{13709FA2-5A67-46EF-AD3A-3C3FFE56F24E}" destId="{97840A1E-86DC-4D81-B925-B90B738D6937}" srcOrd="0" destOrd="0" presId="urn:microsoft.com/office/officeart/2005/8/layout/list1"/>
    <dgm:cxn modelId="{21D07B45-2740-4E31-8AC5-3189897C7854}" type="presOf" srcId="{638DAC74-D37E-4282-AC82-E69F389CF2BE}" destId="{A020A526-6892-449C-A367-58B8EF8CCB0B}" srcOrd="0" destOrd="0" presId="urn:microsoft.com/office/officeart/2005/8/layout/list1"/>
    <dgm:cxn modelId="{1431EF97-A6CA-431B-BA7C-3E4A4F6F2F4F}" type="presOf" srcId="{8A7F52D7-4002-4670-B690-469E2DBFD76D}" destId="{24BE06D0-C00F-4DFF-AB1F-611070C8B917}" srcOrd="0" destOrd="0" presId="urn:microsoft.com/office/officeart/2005/8/layout/list1"/>
    <dgm:cxn modelId="{527BC2DD-1281-4F76-8C59-9CF834A0A4EF}" srcId="{8A7F52D7-4002-4670-B690-469E2DBFD76D}" destId="{638DAC74-D37E-4282-AC82-E69F389CF2BE}" srcOrd="1" destOrd="0" parTransId="{BAB96CE4-EC4B-4540-BEE8-70A23C181FC6}" sibTransId="{10F6EC6F-8758-4B4C-A3BA-9827EBA4183B}"/>
    <dgm:cxn modelId="{C727987C-CAFC-434C-A0BD-7F86C9359053}" srcId="{8A7F52D7-4002-4670-B690-469E2DBFD76D}" destId="{13709FA2-5A67-46EF-AD3A-3C3FFE56F24E}" srcOrd="2" destOrd="0" parTransId="{219A0AB6-FABA-4C0E-9553-D4310756C134}" sibTransId="{3A6C75A4-7C95-40F9-A300-462635D60935}"/>
    <dgm:cxn modelId="{FBA1C2BB-4301-43F8-8331-47B0932245D7}" type="presOf" srcId="{976F530F-9C7E-43CA-8983-244B4969C40B}" destId="{B027497A-2C37-480D-B7BD-7E2B8B2391BA}" srcOrd="0" destOrd="0" presId="urn:microsoft.com/office/officeart/2005/8/layout/list1"/>
    <dgm:cxn modelId="{D18BB42E-1A74-4D9C-B022-5211354566E3}" type="presOf" srcId="{638DAC74-D37E-4282-AC82-E69F389CF2BE}" destId="{8CECC64B-5323-4896-A4FA-B5B2B006B9A7}" srcOrd="1" destOrd="0" presId="urn:microsoft.com/office/officeart/2005/8/layout/list1"/>
    <dgm:cxn modelId="{5AD651BC-8CD3-4733-B000-30065AEDB042}" srcId="{8A7F52D7-4002-4670-B690-469E2DBFD76D}" destId="{976F530F-9C7E-43CA-8983-244B4969C40B}" srcOrd="0" destOrd="0" parTransId="{AFC8C01F-8CAE-4BDF-AE25-7A056008B3FB}" sibTransId="{0CEDEE6D-DE82-4624-9CFF-8F198D778F82}"/>
    <dgm:cxn modelId="{91AB46B0-B809-41C2-B309-707B04C905E7}" type="presOf" srcId="{976F530F-9C7E-43CA-8983-244B4969C40B}" destId="{BDA58073-6C61-4BED-95F9-80082498F7FC}" srcOrd="1" destOrd="0" presId="urn:microsoft.com/office/officeart/2005/8/layout/list1"/>
    <dgm:cxn modelId="{78CB8FD2-438D-42AA-B610-03D0CB4F47DC}" type="presOf" srcId="{13709FA2-5A67-46EF-AD3A-3C3FFE56F24E}" destId="{3B016A55-C2D5-4DAF-B95F-926CAA78E0F9}" srcOrd="1" destOrd="0" presId="urn:microsoft.com/office/officeart/2005/8/layout/list1"/>
    <dgm:cxn modelId="{FF914668-026A-4644-A060-3BA5C0613C64}" type="presParOf" srcId="{24BE06D0-C00F-4DFF-AB1F-611070C8B917}" destId="{E7626612-8FFA-4716-8E6E-0086410861DC}" srcOrd="0" destOrd="0" presId="urn:microsoft.com/office/officeart/2005/8/layout/list1"/>
    <dgm:cxn modelId="{94D15273-2DDD-4817-90C8-AA1FE1B469A2}" type="presParOf" srcId="{E7626612-8FFA-4716-8E6E-0086410861DC}" destId="{B027497A-2C37-480D-B7BD-7E2B8B2391BA}" srcOrd="0" destOrd="0" presId="urn:microsoft.com/office/officeart/2005/8/layout/list1"/>
    <dgm:cxn modelId="{AF7FDB43-8742-47B9-83D1-CB4EE7C445C3}" type="presParOf" srcId="{E7626612-8FFA-4716-8E6E-0086410861DC}" destId="{BDA58073-6C61-4BED-95F9-80082498F7FC}" srcOrd="1" destOrd="0" presId="urn:microsoft.com/office/officeart/2005/8/layout/list1"/>
    <dgm:cxn modelId="{73B91A2B-8DF0-450A-9D7D-38640AFB43EA}" type="presParOf" srcId="{24BE06D0-C00F-4DFF-AB1F-611070C8B917}" destId="{54979178-3B86-4EDA-97DB-D7942DAD16DD}" srcOrd="1" destOrd="0" presId="urn:microsoft.com/office/officeart/2005/8/layout/list1"/>
    <dgm:cxn modelId="{8DB7AAD1-6B28-44E0-B87B-938639AEB2BB}" type="presParOf" srcId="{24BE06D0-C00F-4DFF-AB1F-611070C8B917}" destId="{2AA91E6F-2BBE-4416-B5B6-05AC722FFD89}" srcOrd="2" destOrd="0" presId="urn:microsoft.com/office/officeart/2005/8/layout/list1"/>
    <dgm:cxn modelId="{C9DB4DBA-6680-47B7-BA43-1948FC79EDDD}" type="presParOf" srcId="{24BE06D0-C00F-4DFF-AB1F-611070C8B917}" destId="{9D0D0B0E-80BB-4086-8305-B17B465E4BF3}" srcOrd="3" destOrd="0" presId="urn:microsoft.com/office/officeart/2005/8/layout/list1"/>
    <dgm:cxn modelId="{9119DB3E-B9C2-4419-AD11-B7716A5C9094}" type="presParOf" srcId="{24BE06D0-C00F-4DFF-AB1F-611070C8B917}" destId="{D73A565B-8A70-48D0-A96A-1791BE3EB910}" srcOrd="4" destOrd="0" presId="urn:microsoft.com/office/officeart/2005/8/layout/list1"/>
    <dgm:cxn modelId="{C23E5248-DB09-4189-97DA-CCF2A82C2A0A}" type="presParOf" srcId="{D73A565B-8A70-48D0-A96A-1791BE3EB910}" destId="{A020A526-6892-449C-A367-58B8EF8CCB0B}" srcOrd="0" destOrd="0" presId="urn:microsoft.com/office/officeart/2005/8/layout/list1"/>
    <dgm:cxn modelId="{0CE91635-B36D-452E-8AC0-E0A577D309AB}" type="presParOf" srcId="{D73A565B-8A70-48D0-A96A-1791BE3EB910}" destId="{8CECC64B-5323-4896-A4FA-B5B2B006B9A7}" srcOrd="1" destOrd="0" presId="urn:microsoft.com/office/officeart/2005/8/layout/list1"/>
    <dgm:cxn modelId="{CAE1FC7B-7D32-4AB0-BB3C-C7D6B534E7BC}" type="presParOf" srcId="{24BE06D0-C00F-4DFF-AB1F-611070C8B917}" destId="{E50C9269-FE2E-4872-81B0-BA96AE6FBF41}" srcOrd="5" destOrd="0" presId="urn:microsoft.com/office/officeart/2005/8/layout/list1"/>
    <dgm:cxn modelId="{3721C1B9-3BDC-4716-9CB2-ED7E535F6422}" type="presParOf" srcId="{24BE06D0-C00F-4DFF-AB1F-611070C8B917}" destId="{CEF1216C-69AC-4B41-88D9-A4EB3A43367E}" srcOrd="6" destOrd="0" presId="urn:microsoft.com/office/officeart/2005/8/layout/list1"/>
    <dgm:cxn modelId="{E6172955-5232-4A15-BE6D-693D52BD12FC}" type="presParOf" srcId="{24BE06D0-C00F-4DFF-AB1F-611070C8B917}" destId="{180D6021-EE0E-4426-8CE2-EA4978E13B8D}" srcOrd="7" destOrd="0" presId="urn:microsoft.com/office/officeart/2005/8/layout/list1"/>
    <dgm:cxn modelId="{5B409C5B-7B05-40F0-89B0-6C84D4964318}" type="presParOf" srcId="{24BE06D0-C00F-4DFF-AB1F-611070C8B917}" destId="{5D46BC7D-4CFD-443E-AF25-6E4FED10160B}" srcOrd="8" destOrd="0" presId="urn:microsoft.com/office/officeart/2005/8/layout/list1"/>
    <dgm:cxn modelId="{08C68E3E-1EEB-4395-AB89-194A0539723C}" type="presParOf" srcId="{5D46BC7D-4CFD-443E-AF25-6E4FED10160B}" destId="{97840A1E-86DC-4D81-B925-B90B738D6937}" srcOrd="0" destOrd="0" presId="urn:microsoft.com/office/officeart/2005/8/layout/list1"/>
    <dgm:cxn modelId="{60F3D899-B29A-4372-B473-1EE8956F6A41}" type="presParOf" srcId="{5D46BC7D-4CFD-443E-AF25-6E4FED10160B}" destId="{3B016A55-C2D5-4DAF-B95F-926CAA78E0F9}" srcOrd="1" destOrd="0" presId="urn:microsoft.com/office/officeart/2005/8/layout/list1"/>
    <dgm:cxn modelId="{B2C84519-8A47-4BAD-B330-601BE49D4176}" type="presParOf" srcId="{24BE06D0-C00F-4DFF-AB1F-611070C8B917}" destId="{225F8879-8B20-4C55-B981-1E5F48C6CC56}" srcOrd="9" destOrd="0" presId="urn:microsoft.com/office/officeart/2005/8/layout/list1"/>
    <dgm:cxn modelId="{0E61F65F-F76B-494B-B1D2-069BD6EF48F2}" type="presParOf" srcId="{24BE06D0-C00F-4DFF-AB1F-611070C8B917}" destId="{CE453B28-76B4-4768-9F2A-56F559E2CB45}" srcOrd="10" destOrd="0" presId="urn:microsoft.com/office/officeart/2005/8/layout/list1"/>
  </dgm:cxnLst>
  <dgm:bg>
    <a:effectLst>
      <a:glow rad="228600">
        <a:schemeClr val="accent1">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995659-1645-4C46-ABF4-FC297981C56D}"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s-ES"/>
        </a:p>
      </dgm:t>
    </dgm:pt>
    <dgm:pt modelId="{80BF6FAF-2919-4927-BB3E-A46E8E063570}">
      <dgm:prSet phldrT="[Texto]"/>
      <dgm:spPr/>
      <dgm:t>
        <a:bodyPr/>
        <a:lstStyle/>
        <a:p>
          <a:r>
            <a:rPr lang="es-ES" dirty="0" smtClean="0"/>
            <a:t>TIPO DE INVESTIGACIÓN </a:t>
          </a:r>
          <a:endParaRPr lang="es-ES" dirty="0"/>
        </a:p>
      </dgm:t>
    </dgm:pt>
    <dgm:pt modelId="{929A433C-82CF-4156-82E9-B79EFA4729C0}" type="parTrans" cxnId="{11E7E9FA-F8CE-4336-BA38-F9CD6D27908A}">
      <dgm:prSet/>
      <dgm:spPr/>
      <dgm:t>
        <a:bodyPr/>
        <a:lstStyle/>
        <a:p>
          <a:endParaRPr lang="es-ES"/>
        </a:p>
      </dgm:t>
    </dgm:pt>
    <dgm:pt modelId="{DEBA2DB4-48C2-4615-9C7D-43BC4534B12A}" type="sibTrans" cxnId="{11E7E9FA-F8CE-4336-BA38-F9CD6D27908A}">
      <dgm:prSet/>
      <dgm:spPr/>
      <dgm:t>
        <a:bodyPr/>
        <a:lstStyle/>
        <a:p>
          <a:endParaRPr lang="es-ES"/>
        </a:p>
      </dgm:t>
    </dgm:pt>
    <dgm:pt modelId="{AB9B9646-B9CA-40BC-8DC6-94E25F696D85}">
      <dgm:prSet phldrT="[Texto]" custT="1"/>
      <dgm:spPr/>
      <dgm:t>
        <a:bodyPr/>
        <a:lstStyle/>
        <a:p>
          <a:pPr algn="just"/>
          <a:r>
            <a:rPr lang="es-ES" sz="1600" dirty="0" smtClean="0"/>
            <a:t>De campo </a:t>
          </a:r>
          <a:endParaRPr lang="es-ES" sz="1600" dirty="0"/>
        </a:p>
      </dgm:t>
    </dgm:pt>
    <dgm:pt modelId="{04DF8A30-2978-4C38-8716-EDDF9D3B8DD8}" type="parTrans" cxnId="{AC50008E-DA45-4768-8A37-5A43796138EF}">
      <dgm:prSet/>
      <dgm:spPr/>
      <dgm:t>
        <a:bodyPr/>
        <a:lstStyle/>
        <a:p>
          <a:endParaRPr lang="es-ES"/>
        </a:p>
      </dgm:t>
    </dgm:pt>
    <dgm:pt modelId="{26E9FA86-EA7D-4BAA-B09C-D2F71A533B59}" type="sibTrans" cxnId="{AC50008E-DA45-4768-8A37-5A43796138EF}">
      <dgm:prSet/>
      <dgm:spPr/>
      <dgm:t>
        <a:bodyPr/>
        <a:lstStyle/>
        <a:p>
          <a:endParaRPr lang="es-ES"/>
        </a:p>
      </dgm:t>
    </dgm:pt>
    <dgm:pt modelId="{C47C7CB9-1517-4550-9606-81E0955C6A3E}">
      <dgm:prSet phldrT="[Texto]" custT="1"/>
      <dgm:spPr/>
      <dgm:t>
        <a:bodyPr/>
        <a:lstStyle/>
        <a:p>
          <a:r>
            <a:rPr lang="es-ES" sz="1600" dirty="0" smtClean="0"/>
            <a:t>Descriptivo </a:t>
          </a:r>
          <a:endParaRPr lang="es-ES" sz="1600" dirty="0"/>
        </a:p>
      </dgm:t>
    </dgm:pt>
    <dgm:pt modelId="{8B1AE097-91D3-499A-B398-4234BCB04107}" type="parTrans" cxnId="{B1CCEF12-C72E-4079-8384-FA5DD3A029D0}">
      <dgm:prSet/>
      <dgm:spPr/>
      <dgm:t>
        <a:bodyPr/>
        <a:lstStyle/>
        <a:p>
          <a:endParaRPr lang="es-ES"/>
        </a:p>
      </dgm:t>
    </dgm:pt>
    <dgm:pt modelId="{3CA3873C-333E-45FB-9F90-975C9A5487E2}" type="sibTrans" cxnId="{B1CCEF12-C72E-4079-8384-FA5DD3A029D0}">
      <dgm:prSet/>
      <dgm:spPr/>
      <dgm:t>
        <a:bodyPr/>
        <a:lstStyle/>
        <a:p>
          <a:endParaRPr lang="es-ES"/>
        </a:p>
      </dgm:t>
    </dgm:pt>
    <dgm:pt modelId="{86CDDB05-FEA3-4E50-A7E9-9426D3CBE903}">
      <dgm:prSet phldrT="[Texto]" custT="1"/>
      <dgm:spPr/>
      <dgm:t>
        <a:bodyPr/>
        <a:lstStyle/>
        <a:p>
          <a:r>
            <a:rPr lang="es-ES" sz="1600" dirty="0" smtClean="0"/>
            <a:t>Cuasi experimental </a:t>
          </a:r>
          <a:endParaRPr lang="es-ES" sz="1600" dirty="0"/>
        </a:p>
      </dgm:t>
    </dgm:pt>
    <dgm:pt modelId="{5579E2AF-07D5-4D63-B2EE-C6AFA671F418}" type="parTrans" cxnId="{BC16B0AA-B69B-4BFC-A39A-27CC22E7888D}">
      <dgm:prSet/>
      <dgm:spPr/>
      <dgm:t>
        <a:bodyPr/>
        <a:lstStyle/>
        <a:p>
          <a:endParaRPr lang="es-ES"/>
        </a:p>
      </dgm:t>
    </dgm:pt>
    <dgm:pt modelId="{FCBEC67F-F5B9-48DD-A547-6765CCD69B5E}" type="sibTrans" cxnId="{BC16B0AA-B69B-4BFC-A39A-27CC22E7888D}">
      <dgm:prSet/>
      <dgm:spPr/>
      <dgm:t>
        <a:bodyPr/>
        <a:lstStyle/>
        <a:p>
          <a:endParaRPr lang="es-ES"/>
        </a:p>
      </dgm:t>
    </dgm:pt>
    <dgm:pt modelId="{F4682366-D1E9-48D3-BADC-4BB25E9E6335}">
      <dgm:prSet phldrT="[Texto]"/>
      <dgm:spPr/>
      <dgm:t>
        <a:bodyPr/>
        <a:lstStyle/>
        <a:p>
          <a:r>
            <a:rPr lang="es-ES" dirty="0" smtClean="0"/>
            <a:t>POBLACIÓN </a:t>
          </a:r>
          <a:endParaRPr lang="es-ES" dirty="0"/>
        </a:p>
      </dgm:t>
    </dgm:pt>
    <dgm:pt modelId="{5B118AB0-10B4-49EB-B6EA-9D24D8BD90C4}" type="parTrans" cxnId="{8482A949-9C9B-4DD9-AB73-1D67891935AC}">
      <dgm:prSet/>
      <dgm:spPr/>
      <dgm:t>
        <a:bodyPr/>
        <a:lstStyle/>
        <a:p>
          <a:endParaRPr lang="es-ES"/>
        </a:p>
      </dgm:t>
    </dgm:pt>
    <dgm:pt modelId="{15BD2C7F-968D-497A-815A-EDCF3568E8A9}" type="sibTrans" cxnId="{8482A949-9C9B-4DD9-AB73-1D67891935AC}">
      <dgm:prSet/>
      <dgm:spPr/>
      <dgm:t>
        <a:bodyPr/>
        <a:lstStyle/>
        <a:p>
          <a:endParaRPr lang="es-ES"/>
        </a:p>
      </dgm:t>
    </dgm:pt>
    <dgm:pt modelId="{3140FA88-EFC3-4125-A167-99D0BCB80D4B}">
      <dgm:prSet phldrT="[Texto]" custT="1"/>
      <dgm:spPr/>
      <dgm:t>
        <a:bodyPr/>
        <a:lstStyle/>
        <a:p>
          <a:r>
            <a:rPr lang="es-ES" sz="1600" dirty="0" smtClean="0"/>
            <a:t>25 niñas y niños de 4 a 5 años del Centro Infantil “Sueños y Caramelos</a:t>
          </a:r>
          <a:endParaRPr lang="es-ES" sz="1600" dirty="0"/>
        </a:p>
      </dgm:t>
    </dgm:pt>
    <dgm:pt modelId="{C232CF73-D351-4D14-9BAD-F17BF697FEA2}" type="parTrans" cxnId="{C607E0A4-DC76-4B2E-8BD8-394A9CEBB2E1}">
      <dgm:prSet/>
      <dgm:spPr/>
      <dgm:t>
        <a:bodyPr/>
        <a:lstStyle/>
        <a:p>
          <a:endParaRPr lang="es-ES"/>
        </a:p>
      </dgm:t>
    </dgm:pt>
    <dgm:pt modelId="{26430903-04F4-41C0-A035-D1A97B7A8622}" type="sibTrans" cxnId="{C607E0A4-DC76-4B2E-8BD8-394A9CEBB2E1}">
      <dgm:prSet/>
      <dgm:spPr/>
      <dgm:t>
        <a:bodyPr/>
        <a:lstStyle/>
        <a:p>
          <a:endParaRPr lang="es-ES"/>
        </a:p>
      </dgm:t>
    </dgm:pt>
    <dgm:pt modelId="{ADD34BA2-1F35-40D5-BDBE-EA2BD10DA018}">
      <dgm:prSet phldrT="[Texto]"/>
      <dgm:spPr/>
      <dgm:t>
        <a:bodyPr/>
        <a:lstStyle/>
        <a:p>
          <a:r>
            <a:rPr lang="es-ES" dirty="0" smtClean="0"/>
            <a:t>TÉCNICAS E INSTRUMENTOS </a:t>
          </a:r>
          <a:endParaRPr lang="es-ES" dirty="0"/>
        </a:p>
      </dgm:t>
    </dgm:pt>
    <dgm:pt modelId="{2C2D7158-3976-4668-960B-781B590376E7}" type="parTrans" cxnId="{13C98999-2C7C-4BC4-B616-02A294BEBF7F}">
      <dgm:prSet/>
      <dgm:spPr/>
      <dgm:t>
        <a:bodyPr/>
        <a:lstStyle/>
        <a:p>
          <a:endParaRPr lang="es-ES"/>
        </a:p>
      </dgm:t>
    </dgm:pt>
    <dgm:pt modelId="{C91EA3EF-92EB-4E1A-957B-C58C6FBF971E}" type="sibTrans" cxnId="{13C98999-2C7C-4BC4-B616-02A294BEBF7F}">
      <dgm:prSet/>
      <dgm:spPr/>
      <dgm:t>
        <a:bodyPr/>
        <a:lstStyle/>
        <a:p>
          <a:endParaRPr lang="es-ES"/>
        </a:p>
      </dgm:t>
    </dgm:pt>
    <dgm:pt modelId="{5B56FF44-39EA-4C85-83A3-531F9A857A0C}">
      <dgm:prSet phldrT="[Texto]"/>
      <dgm:spPr/>
      <dgm:t>
        <a:bodyPr/>
        <a:lstStyle/>
        <a:p>
          <a:r>
            <a:rPr lang="es-ES" dirty="0" smtClean="0"/>
            <a:t>NIVEL DE INVESTIGACIÓN </a:t>
          </a:r>
          <a:endParaRPr lang="es-ES" dirty="0"/>
        </a:p>
      </dgm:t>
    </dgm:pt>
    <dgm:pt modelId="{3A382858-0385-4E8E-8651-D195E1E734D0}" type="sibTrans" cxnId="{E85C380F-B80D-49A8-A2AF-B6EF7CB77F65}">
      <dgm:prSet/>
      <dgm:spPr/>
      <dgm:t>
        <a:bodyPr/>
        <a:lstStyle/>
        <a:p>
          <a:endParaRPr lang="es-ES"/>
        </a:p>
      </dgm:t>
    </dgm:pt>
    <dgm:pt modelId="{C98A4828-F816-463A-A119-9C4076ADFF18}" type="parTrans" cxnId="{E85C380F-B80D-49A8-A2AF-B6EF7CB77F65}">
      <dgm:prSet/>
      <dgm:spPr/>
      <dgm:t>
        <a:bodyPr/>
        <a:lstStyle/>
        <a:p>
          <a:endParaRPr lang="es-ES"/>
        </a:p>
      </dgm:t>
    </dgm:pt>
    <dgm:pt modelId="{0C428364-A5EA-499D-85EB-24FCE441583F}">
      <dgm:prSet phldrT="[Texto]" custT="1"/>
      <dgm:spPr/>
      <dgm:t>
        <a:bodyPr/>
        <a:lstStyle/>
        <a:p>
          <a:pPr algn="just"/>
          <a:r>
            <a:rPr lang="en-US" sz="1600" dirty="0" err="1" smtClean="0"/>
            <a:t>Escala</a:t>
          </a:r>
          <a:r>
            <a:rPr lang="en-US" sz="1600" dirty="0" smtClean="0"/>
            <a:t> WPSSI (Wechsler Preschool and Primary Scale of Intelligence)</a:t>
          </a:r>
          <a:endParaRPr lang="es-ES" sz="1600" dirty="0"/>
        </a:p>
      </dgm:t>
    </dgm:pt>
    <dgm:pt modelId="{38F3B72E-6EF0-4D59-B219-DB87E8A4CB67}" type="parTrans" cxnId="{456F8ABB-9C97-4B80-B7D4-F92131421A65}">
      <dgm:prSet/>
      <dgm:spPr/>
      <dgm:t>
        <a:bodyPr/>
        <a:lstStyle/>
        <a:p>
          <a:endParaRPr lang="es-ES"/>
        </a:p>
      </dgm:t>
    </dgm:pt>
    <dgm:pt modelId="{3C739DFF-4376-41FF-9B64-96F0143B08DD}" type="sibTrans" cxnId="{456F8ABB-9C97-4B80-B7D4-F92131421A65}">
      <dgm:prSet/>
      <dgm:spPr/>
      <dgm:t>
        <a:bodyPr/>
        <a:lstStyle/>
        <a:p>
          <a:endParaRPr lang="es-ES"/>
        </a:p>
      </dgm:t>
    </dgm:pt>
    <dgm:pt modelId="{F60521B2-3EE9-49FF-80D9-BA010EEBD01B}">
      <dgm:prSet phldrT="[Texto]" custT="1"/>
      <dgm:spPr/>
      <dgm:t>
        <a:bodyPr/>
        <a:lstStyle/>
        <a:p>
          <a:pPr algn="l"/>
          <a:r>
            <a:rPr lang="es-ES" sz="1600" dirty="0" smtClean="0"/>
            <a:t>Ficha de observación</a:t>
          </a:r>
          <a:endParaRPr lang="es-ES" sz="1600" dirty="0"/>
        </a:p>
      </dgm:t>
    </dgm:pt>
    <dgm:pt modelId="{EB24C84A-FC6D-484D-95F3-62D1BD2E9874}" type="parTrans" cxnId="{F8247A23-29BC-43BC-952D-B56416FC4B39}">
      <dgm:prSet/>
      <dgm:spPr/>
      <dgm:t>
        <a:bodyPr/>
        <a:lstStyle/>
        <a:p>
          <a:endParaRPr lang="es-ES"/>
        </a:p>
      </dgm:t>
    </dgm:pt>
    <dgm:pt modelId="{872A2E8D-3EEE-45E8-B7B5-096852B84479}" type="sibTrans" cxnId="{F8247A23-29BC-43BC-952D-B56416FC4B39}">
      <dgm:prSet/>
      <dgm:spPr/>
      <dgm:t>
        <a:bodyPr/>
        <a:lstStyle/>
        <a:p>
          <a:endParaRPr lang="es-ES"/>
        </a:p>
      </dgm:t>
    </dgm:pt>
    <dgm:pt modelId="{01DE79F3-8AF2-442F-82CB-2B150CD83894}">
      <dgm:prSet phldrT="[Texto]"/>
      <dgm:spPr/>
      <dgm:t>
        <a:bodyPr/>
        <a:lstStyle/>
        <a:p>
          <a:r>
            <a:rPr lang="es-ES" dirty="0" smtClean="0"/>
            <a:t>TRATAMIENTO Y ANÁLISIS ESTADÍSTICO </a:t>
          </a:r>
          <a:endParaRPr lang="es-ES" dirty="0"/>
        </a:p>
      </dgm:t>
    </dgm:pt>
    <dgm:pt modelId="{F86D5992-B577-4A05-A69B-AA11757DB3F8}" type="parTrans" cxnId="{53505234-9DDF-429B-A29B-55E33E2A1553}">
      <dgm:prSet/>
      <dgm:spPr/>
      <dgm:t>
        <a:bodyPr/>
        <a:lstStyle/>
        <a:p>
          <a:endParaRPr lang="es-ES"/>
        </a:p>
      </dgm:t>
    </dgm:pt>
    <dgm:pt modelId="{89BD8353-FA4A-49F6-B674-ECA3202AE376}" type="sibTrans" cxnId="{53505234-9DDF-429B-A29B-55E33E2A1553}">
      <dgm:prSet/>
      <dgm:spPr/>
      <dgm:t>
        <a:bodyPr/>
        <a:lstStyle/>
        <a:p>
          <a:endParaRPr lang="es-ES"/>
        </a:p>
      </dgm:t>
    </dgm:pt>
    <dgm:pt modelId="{CB5D4534-1B1D-492F-AA05-2EC131BF746C}">
      <dgm:prSet phldrT="[Texto]" custT="1"/>
      <dgm:spPr/>
      <dgm:t>
        <a:bodyPr/>
        <a:lstStyle/>
        <a:p>
          <a:pPr algn="just"/>
          <a:r>
            <a:rPr lang="es-ES" sz="1600" dirty="0" smtClean="0"/>
            <a:t>Puntuaciones normalizadas pre y post test. </a:t>
          </a:r>
          <a:endParaRPr lang="es-ES" sz="1600" dirty="0"/>
        </a:p>
      </dgm:t>
    </dgm:pt>
    <dgm:pt modelId="{A47BF13D-BC12-4433-93A2-10BE7A249A8E}" type="parTrans" cxnId="{43D212B7-28CF-407A-9D53-49842FE31E3F}">
      <dgm:prSet/>
      <dgm:spPr/>
      <dgm:t>
        <a:bodyPr/>
        <a:lstStyle/>
        <a:p>
          <a:endParaRPr lang="es-ES"/>
        </a:p>
      </dgm:t>
    </dgm:pt>
    <dgm:pt modelId="{FF5B6E46-7400-45FA-93B0-71B08031C92C}" type="sibTrans" cxnId="{43D212B7-28CF-407A-9D53-49842FE31E3F}">
      <dgm:prSet/>
      <dgm:spPr/>
      <dgm:t>
        <a:bodyPr/>
        <a:lstStyle/>
        <a:p>
          <a:endParaRPr lang="es-ES"/>
        </a:p>
      </dgm:t>
    </dgm:pt>
    <dgm:pt modelId="{DB637659-3321-48DA-A159-B6E19FD9913B}">
      <dgm:prSet phldrT="[Texto]" custT="1"/>
      <dgm:spPr/>
      <dgm:t>
        <a:bodyPr/>
        <a:lstStyle/>
        <a:p>
          <a:pPr algn="just"/>
          <a:r>
            <a:rPr lang="es-ES" sz="1600" dirty="0" smtClean="0"/>
            <a:t>Prueba «t» definiendo el margen de confianza en el 95% con el 5% de error</a:t>
          </a:r>
          <a:endParaRPr lang="es-ES" sz="1600" dirty="0"/>
        </a:p>
      </dgm:t>
    </dgm:pt>
    <dgm:pt modelId="{EEBF9DC5-6414-4235-A6DF-15CFC411DAD1}" type="parTrans" cxnId="{C3430F5A-2750-447C-B374-A9945B21692E}">
      <dgm:prSet/>
      <dgm:spPr/>
      <dgm:t>
        <a:bodyPr/>
        <a:lstStyle/>
        <a:p>
          <a:endParaRPr lang="es-ES"/>
        </a:p>
      </dgm:t>
    </dgm:pt>
    <dgm:pt modelId="{2D1A9144-90DB-4BAD-A906-7112588E5791}" type="sibTrans" cxnId="{C3430F5A-2750-447C-B374-A9945B21692E}">
      <dgm:prSet/>
      <dgm:spPr/>
      <dgm:t>
        <a:bodyPr/>
        <a:lstStyle/>
        <a:p>
          <a:endParaRPr lang="es-ES"/>
        </a:p>
      </dgm:t>
    </dgm:pt>
    <dgm:pt modelId="{F214DB25-C1C6-4959-8BC8-554CD405A4E0}" type="pres">
      <dgm:prSet presAssocID="{F1995659-1645-4C46-ABF4-FC297981C56D}" presName="Name0" presStyleCnt="0">
        <dgm:presLayoutVars>
          <dgm:dir/>
          <dgm:animLvl val="lvl"/>
          <dgm:resizeHandles val="exact"/>
        </dgm:presLayoutVars>
      </dgm:prSet>
      <dgm:spPr/>
      <dgm:t>
        <a:bodyPr/>
        <a:lstStyle/>
        <a:p>
          <a:endParaRPr lang="es-ES"/>
        </a:p>
      </dgm:t>
    </dgm:pt>
    <dgm:pt modelId="{033EA9AD-3DCE-45BC-B5F7-C8704DD25447}" type="pres">
      <dgm:prSet presAssocID="{80BF6FAF-2919-4927-BB3E-A46E8E063570}" presName="linNode" presStyleCnt="0"/>
      <dgm:spPr/>
    </dgm:pt>
    <dgm:pt modelId="{5D525AF0-435C-431D-B040-72DA0B8D96F9}" type="pres">
      <dgm:prSet presAssocID="{80BF6FAF-2919-4927-BB3E-A46E8E063570}" presName="parentText" presStyleLbl="node1" presStyleIdx="0" presStyleCnt="5">
        <dgm:presLayoutVars>
          <dgm:chMax val="1"/>
          <dgm:bulletEnabled val="1"/>
        </dgm:presLayoutVars>
      </dgm:prSet>
      <dgm:spPr/>
      <dgm:t>
        <a:bodyPr/>
        <a:lstStyle/>
        <a:p>
          <a:endParaRPr lang="es-ES"/>
        </a:p>
      </dgm:t>
    </dgm:pt>
    <dgm:pt modelId="{43A1C219-1C31-4079-9341-4D77D49775B3}" type="pres">
      <dgm:prSet presAssocID="{80BF6FAF-2919-4927-BB3E-A46E8E063570}" presName="descendantText" presStyleLbl="alignAccFollowNode1" presStyleIdx="0" presStyleCnt="5">
        <dgm:presLayoutVars>
          <dgm:bulletEnabled val="1"/>
        </dgm:presLayoutVars>
      </dgm:prSet>
      <dgm:spPr/>
      <dgm:t>
        <a:bodyPr/>
        <a:lstStyle/>
        <a:p>
          <a:endParaRPr lang="es-ES"/>
        </a:p>
      </dgm:t>
    </dgm:pt>
    <dgm:pt modelId="{60B6D5A6-56FA-4369-BB2B-6D3F41E571F7}" type="pres">
      <dgm:prSet presAssocID="{DEBA2DB4-48C2-4615-9C7D-43BC4534B12A}" presName="sp" presStyleCnt="0"/>
      <dgm:spPr/>
    </dgm:pt>
    <dgm:pt modelId="{93BD15F5-26E4-448D-92DB-155AFB07ACBE}" type="pres">
      <dgm:prSet presAssocID="{5B56FF44-39EA-4C85-83A3-531F9A857A0C}" presName="linNode" presStyleCnt="0"/>
      <dgm:spPr/>
    </dgm:pt>
    <dgm:pt modelId="{0FDDA2F9-2352-42C1-803E-F50BC4193C0A}" type="pres">
      <dgm:prSet presAssocID="{5B56FF44-39EA-4C85-83A3-531F9A857A0C}" presName="parentText" presStyleLbl="node1" presStyleIdx="1" presStyleCnt="5">
        <dgm:presLayoutVars>
          <dgm:chMax val="1"/>
          <dgm:bulletEnabled val="1"/>
        </dgm:presLayoutVars>
      </dgm:prSet>
      <dgm:spPr/>
      <dgm:t>
        <a:bodyPr/>
        <a:lstStyle/>
        <a:p>
          <a:endParaRPr lang="es-ES"/>
        </a:p>
      </dgm:t>
    </dgm:pt>
    <dgm:pt modelId="{48191E2F-3013-445D-BD03-05CDEA08AB5C}" type="pres">
      <dgm:prSet presAssocID="{5B56FF44-39EA-4C85-83A3-531F9A857A0C}" presName="descendantText" presStyleLbl="alignAccFollowNode1" presStyleIdx="1" presStyleCnt="5">
        <dgm:presLayoutVars>
          <dgm:bulletEnabled val="1"/>
        </dgm:presLayoutVars>
      </dgm:prSet>
      <dgm:spPr/>
      <dgm:t>
        <a:bodyPr/>
        <a:lstStyle/>
        <a:p>
          <a:endParaRPr lang="es-ES"/>
        </a:p>
      </dgm:t>
    </dgm:pt>
    <dgm:pt modelId="{28B4A440-B2EC-4A28-B980-47CA8F603164}" type="pres">
      <dgm:prSet presAssocID="{3A382858-0385-4E8E-8651-D195E1E734D0}" presName="sp" presStyleCnt="0"/>
      <dgm:spPr/>
    </dgm:pt>
    <dgm:pt modelId="{5B203BB3-4149-4033-BB9E-DB0B15EE35E5}" type="pres">
      <dgm:prSet presAssocID="{F4682366-D1E9-48D3-BADC-4BB25E9E6335}" presName="linNode" presStyleCnt="0"/>
      <dgm:spPr/>
    </dgm:pt>
    <dgm:pt modelId="{C55CEA76-6462-45BC-BDD9-D422C1EBCE27}" type="pres">
      <dgm:prSet presAssocID="{F4682366-D1E9-48D3-BADC-4BB25E9E6335}" presName="parentText" presStyleLbl="node1" presStyleIdx="2" presStyleCnt="5">
        <dgm:presLayoutVars>
          <dgm:chMax val="1"/>
          <dgm:bulletEnabled val="1"/>
        </dgm:presLayoutVars>
      </dgm:prSet>
      <dgm:spPr/>
      <dgm:t>
        <a:bodyPr/>
        <a:lstStyle/>
        <a:p>
          <a:endParaRPr lang="es-ES"/>
        </a:p>
      </dgm:t>
    </dgm:pt>
    <dgm:pt modelId="{9903704A-6C83-4951-9265-7A33180BFCD1}" type="pres">
      <dgm:prSet presAssocID="{F4682366-D1E9-48D3-BADC-4BB25E9E6335}" presName="descendantText" presStyleLbl="alignAccFollowNode1" presStyleIdx="2" presStyleCnt="5">
        <dgm:presLayoutVars>
          <dgm:bulletEnabled val="1"/>
        </dgm:presLayoutVars>
      </dgm:prSet>
      <dgm:spPr/>
      <dgm:t>
        <a:bodyPr/>
        <a:lstStyle/>
        <a:p>
          <a:endParaRPr lang="es-ES"/>
        </a:p>
      </dgm:t>
    </dgm:pt>
    <dgm:pt modelId="{D51775E8-CC91-4B0C-8024-CD262752A3C3}" type="pres">
      <dgm:prSet presAssocID="{15BD2C7F-968D-497A-815A-EDCF3568E8A9}" presName="sp" presStyleCnt="0"/>
      <dgm:spPr/>
    </dgm:pt>
    <dgm:pt modelId="{7BD13E13-9555-405C-896A-4B1F705F2562}" type="pres">
      <dgm:prSet presAssocID="{ADD34BA2-1F35-40D5-BDBE-EA2BD10DA018}" presName="linNode" presStyleCnt="0"/>
      <dgm:spPr/>
    </dgm:pt>
    <dgm:pt modelId="{E2765A8D-0D91-4C34-BDEC-D8B1D57C613D}" type="pres">
      <dgm:prSet presAssocID="{ADD34BA2-1F35-40D5-BDBE-EA2BD10DA018}" presName="parentText" presStyleLbl="node1" presStyleIdx="3" presStyleCnt="5">
        <dgm:presLayoutVars>
          <dgm:chMax val="1"/>
          <dgm:bulletEnabled val="1"/>
        </dgm:presLayoutVars>
      </dgm:prSet>
      <dgm:spPr/>
      <dgm:t>
        <a:bodyPr/>
        <a:lstStyle/>
        <a:p>
          <a:endParaRPr lang="es-ES"/>
        </a:p>
      </dgm:t>
    </dgm:pt>
    <dgm:pt modelId="{9024C36E-1EE3-4938-96DC-BA4BF92D9F28}" type="pres">
      <dgm:prSet presAssocID="{ADD34BA2-1F35-40D5-BDBE-EA2BD10DA018}" presName="descendantText" presStyleLbl="alignAccFollowNode1" presStyleIdx="3" presStyleCnt="5">
        <dgm:presLayoutVars>
          <dgm:bulletEnabled val="1"/>
        </dgm:presLayoutVars>
      </dgm:prSet>
      <dgm:spPr/>
      <dgm:t>
        <a:bodyPr/>
        <a:lstStyle/>
        <a:p>
          <a:endParaRPr lang="es-ES"/>
        </a:p>
      </dgm:t>
    </dgm:pt>
    <dgm:pt modelId="{AE9E4C98-0BE0-4560-9FAD-801F03B3DD54}" type="pres">
      <dgm:prSet presAssocID="{C91EA3EF-92EB-4E1A-957B-C58C6FBF971E}" presName="sp" presStyleCnt="0"/>
      <dgm:spPr/>
    </dgm:pt>
    <dgm:pt modelId="{1828CC0B-588F-41BB-A69E-025B12A2E6C7}" type="pres">
      <dgm:prSet presAssocID="{01DE79F3-8AF2-442F-82CB-2B150CD83894}" presName="linNode" presStyleCnt="0"/>
      <dgm:spPr/>
    </dgm:pt>
    <dgm:pt modelId="{2DA0AC51-53B6-401C-8CC0-CDE717D99222}" type="pres">
      <dgm:prSet presAssocID="{01DE79F3-8AF2-442F-82CB-2B150CD83894}" presName="parentText" presStyleLbl="node1" presStyleIdx="4" presStyleCnt="5">
        <dgm:presLayoutVars>
          <dgm:chMax val="1"/>
          <dgm:bulletEnabled val="1"/>
        </dgm:presLayoutVars>
      </dgm:prSet>
      <dgm:spPr/>
      <dgm:t>
        <a:bodyPr/>
        <a:lstStyle/>
        <a:p>
          <a:endParaRPr lang="es-ES"/>
        </a:p>
      </dgm:t>
    </dgm:pt>
    <dgm:pt modelId="{B5B4D9BF-97DB-4D0A-8985-B761162DB373}" type="pres">
      <dgm:prSet presAssocID="{01DE79F3-8AF2-442F-82CB-2B150CD83894}" presName="descendantText" presStyleLbl="alignAccFollowNode1" presStyleIdx="4" presStyleCnt="5">
        <dgm:presLayoutVars>
          <dgm:bulletEnabled val="1"/>
        </dgm:presLayoutVars>
      </dgm:prSet>
      <dgm:spPr/>
      <dgm:t>
        <a:bodyPr/>
        <a:lstStyle/>
        <a:p>
          <a:endParaRPr lang="es-ES"/>
        </a:p>
      </dgm:t>
    </dgm:pt>
  </dgm:ptLst>
  <dgm:cxnLst>
    <dgm:cxn modelId="{C607E0A4-DC76-4B2E-8BD8-394A9CEBB2E1}" srcId="{F4682366-D1E9-48D3-BADC-4BB25E9E6335}" destId="{3140FA88-EFC3-4125-A167-99D0BCB80D4B}" srcOrd="0" destOrd="0" parTransId="{C232CF73-D351-4D14-9BAD-F17BF697FEA2}" sibTransId="{26430903-04F4-41C0-A035-D1A97B7A8622}"/>
    <dgm:cxn modelId="{8CE48406-059C-4324-AD28-CE588C3B277B}" type="presOf" srcId="{01DE79F3-8AF2-442F-82CB-2B150CD83894}" destId="{2DA0AC51-53B6-401C-8CC0-CDE717D99222}" srcOrd="0" destOrd="0" presId="urn:microsoft.com/office/officeart/2005/8/layout/vList5"/>
    <dgm:cxn modelId="{1FF7F731-AB9A-454E-9DEE-D6A1BCA99DE9}" type="presOf" srcId="{CB5D4534-1B1D-492F-AA05-2EC131BF746C}" destId="{B5B4D9BF-97DB-4D0A-8985-B761162DB373}" srcOrd="0" destOrd="0" presId="urn:microsoft.com/office/officeart/2005/8/layout/vList5"/>
    <dgm:cxn modelId="{48E314FC-D628-46D2-934B-EA5FA62B0242}" type="presOf" srcId="{86CDDB05-FEA3-4E50-A7E9-9426D3CBE903}" destId="{48191E2F-3013-445D-BD03-05CDEA08AB5C}" srcOrd="0" destOrd="1" presId="urn:microsoft.com/office/officeart/2005/8/layout/vList5"/>
    <dgm:cxn modelId="{67610302-59E6-4909-9CD0-33C9816A5A6F}" type="presOf" srcId="{80BF6FAF-2919-4927-BB3E-A46E8E063570}" destId="{5D525AF0-435C-431D-B040-72DA0B8D96F9}" srcOrd="0" destOrd="0" presId="urn:microsoft.com/office/officeart/2005/8/layout/vList5"/>
    <dgm:cxn modelId="{43D212B7-28CF-407A-9D53-49842FE31E3F}" srcId="{01DE79F3-8AF2-442F-82CB-2B150CD83894}" destId="{CB5D4534-1B1D-492F-AA05-2EC131BF746C}" srcOrd="0" destOrd="0" parTransId="{A47BF13D-BC12-4433-93A2-10BE7A249A8E}" sibTransId="{FF5B6E46-7400-45FA-93B0-71B08031C92C}"/>
    <dgm:cxn modelId="{13C98999-2C7C-4BC4-B616-02A294BEBF7F}" srcId="{F1995659-1645-4C46-ABF4-FC297981C56D}" destId="{ADD34BA2-1F35-40D5-BDBE-EA2BD10DA018}" srcOrd="3" destOrd="0" parTransId="{2C2D7158-3976-4668-960B-781B590376E7}" sibTransId="{C91EA3EF-92EB-4E1A-957B-C58C6FBF971E}"/>
    <dgm:cxn modelId="{F1948C12-189D-46A4-A3B7-E79A1ECF3667}" type="presOf" srcId="{AB9B9646-B9CA-40BC-8DC6-94E25F696D85}" destId="{43A1C219-1C31-4079-9341-4D77D49775B3}" srcOrd="0" destOrd="0" presId="urn:microsoft.com/office/officeart/2005/8/layout/vList5"/>
    <dgm:cxn modelId="{92206020-79B7-4615-85F1-0D2436302FE4}" type="presOf" srcId="{F1995659-1645-4C46-ABF4-FC297981C56D}" destId="{F214DB25-C1C6-4959-8BC8-554CD405A4E0}" srcOrd="0" destOrd="0" presId="urn:microsoft.com/office/officeart/2005/8/layout/vList5"/>
    <dgm:cxn modelId="{B1CCEF12-C72E-4079-8384-FA5DD3A029D0}" srcId="{5B56FF44-39EA-4C85-83A3-531F9A857A0C}" destId="{C47C7CB9-1517-4550-9606-81E0955C6A3E}" srcOrd="0" destOrd="0" parTransId="{8B1AE097-91D3-499A-B398-4234BCB04107}" sibTransId="{3CA3873C-333E-45FB-9F90-975C9A5487E2}"/>
    <dgm:cxn modelId="{456F8ABB-9C97-4B80-B7D4-F92131421A65}" srcId="{ADD34BA2-1F35-40D5-BDBE-EA2BD10DA018}" destId="{0C428364-A5EA-499D-85EB-24FCE441583F}" srcOrd="0" destOrd="0" parTransId="{38F3B72E-6EF0-4D59-B219-DB87E8A4CB67}" sibTransId="{3C739DFF-4376-41FF-9B64-96F0143B08DD}"/>
    <dgm:cxn modelId="{11E7E9FA-F8CE-4336-BA38-F9CD6D27908A}" srcId="{F1995659-1645-4C46-ABF4-FC297981C56D}" destId="{80BF6FAF-2919-4927-BB3E-A46E8E063570}" srcOrd="0" destOrd="0" parTransId="{929A433C-82CF-4156-82E9-B79EFA4729C0}" sibTransId="{DEBA2DB4-48C2-4615-9C7D-43BC4534B12A}"/>
    <dgm:cxn modelId="{BE8EBAB2-86D1-429F-B9EA-39111F272982}" type="presOf" srcId="{F4682366-D1E9-48D3-BADC-4BB25E9E6335}" destId="{C55CEA76-6462-45BC-BDD9-D422C1EBCE27}" srcOrd="0" destOrd="0" presId="urn:microsoft.com/office/officeart/2005/8/layout/vList5"/>
    <dgm:cxn modelId="{4F022FEA-65B8-42B5-B0B1-5A48423705B7}" type="presOf" srcId="{DB637659-3321-48DA-A159-B6E19FD9913B}" destId="{B5B4D9BF-97DB-4D0A-8985-B761162DB373}" srcOrd="0" destOrd="1" presId="urn:microsoft.com/office/officeart/2005/8/layout/vList5"/>
    <dgm:cxn modelId="{C3430F5A-2750-447C-B374-A9945B21692E}" srcId="{01DE79F3-8AF2-442F-82CB-2B150CD83894}" destId="{DB637659-3321-48DA-A159-B6E19FD9913B}" srcOrd="1" destOrd="0" parTransId="{EEBF9DC5-6414-4235-A6DF-15CFC411DAD1}" sibTransId="{2D1A9144-90DB-4BAD-A906-7112588E5791}"/>
    <dgm:cxn modelId="{05C8A166-6880-4C8E-965E-D1058D4E8F3A}" type="presOf" srcId="{0C428364-A5EA-499D-85EB-24FCE441583F}" destId="{9024C36E-1EE3-4938-96DC-BA4BF92D9F28}" srcOrd="0" destOrd="0" presId="urn:microsoft.com/office/officeart/2005/8/layout/vList5"/>
    <dgm:cxn modelId="{F8247A23-29BC-43BC-952D-B56416FC4B39}" srcId="{ADD34BA2-1F35-40D5-BDBE-EA2BD10DA018}" destId="{F60521B2-3EE9-49FF-80D9-BA010EEBD01B}" srcOrd="1" destOrd="0" parTransId="{EB24C84A-FC6D-484D-95F3-62D1BD2E9874}" sibTransId="{872A2E8D-3EEE-45E8-B7B5-096852B84479}"/>
    <dgm:cxn modelId="{BC16B0AA-B69B-4BFC-A39A-27CC22E7888D}" srcId="{5B56FF44-39EA-4C85-83A3-531F9A857A0C}" destId="{86CDDB05-FEA3-4E50-A7E9-9426D3CBE903}" srcOrd="1" destOrd="0" parTransId="{5579E2AF-07D5-4D63-B2EE-C6AFA671F418}" sibTransId="{FCBEC67F-F5B9-48DD-A547-6765CCD69B5E}"/>
    <dgm:cxn modelId="{E85C380F-B80D-49A8-A2AF-B6EF7CB77F65}" srcId="{F1995659-1645-4C46-ABF4-FC297981C56D}" destId="{5B56FF44-39EA-4C85-83A3-531F9A857A0C}" srcOrd="1" destOrd="0" parTransId="{C98A4828-F816-463A-A119-9C4076ADFF18}" sibTransId="{3A382858-0385-4E8E-8651-D195E1E734D0}"/>
    <dgm:cxn modelId="{7F626408-4827-420A-A08B-641B6C370F83}" type="presOf" srcId="{ADD34BA2-1F35-40D5-BDBE-EA2BD10DA018}" destId="{E2765A8D-0D91-4C34-BDEC-D8B1D57C613D}" srcOrd="0" destOrd="0" presId="urn:microsoft.com/office/officeart/2005/8/layout/vList5"/>
    <dgm:cxn modelId="{53505234-9DDF-429B-A29B-55E33E2A1553}" srcId="{F1995659-1645-4C46-ABF4-FC297981C56D}" destId="{01DE79F3-8AF2-442F-82CB-2B150CD83894}" srcOrd="4" destOrd="0" parTransId="{F86D5992-B577-4A05-A69B-AA11757DB3F8}" sibTransId="{89BD8353-FA4A-49F6-B674-ECA3202AE376}"/>
    <dgm:cxn modelId="{8482A949-9C9B-4DD9-AB73-1D67891935AC}" srcId="{F1995659-1645-4C46-ABF4-FC297981C56D}" destId="{F4682366-D1E9-48D3-BADC-4BB25E9E6335}" srcOrd="2" destOrd="0" parTransId="{5B118AB0-10B4-49EB-B6EA-9D24D8BD90C4}" sibTransId="{15BD2C7F-968D-497A-815A-EDCF3568E8A9}"/>
    <dgm:cxn modelId="{598299CE-4983-4BCA-9FF4-1A02AAAF81D7}" type="presOf" srcId="{3140FA88-EFC3-4125-A167-99D0BCB80D4B}" destId="{9903704A-6C83-4951-9265-7A33180BFCD1}" srcOrd="0" destOrd="0" presId="urn:microsoft.com/office/officeart/2005/8/layout/vList5"/>
    <dgm:cxn modelId="{8BF8784F-68D5-496C-BD3B-DB503893A8E4}" type="presOf" srcId="{5B56FF44-39EA-4C85-83A3-531F9A857A0C}" destId="{0FDDA2F9-2352-42C1-803E-F50BC4193C0A}" srcOrd="0" destOrd="0" presId="urn:microsoft.com/office/officeart/2005/8/layout/vList5"/>
    <dgm:cxn modelId="{8190F001-26F5-4D8A-81C3-E6A044DDAEB7}" type="presOf" srcId="{C47C7CB9-1517-4550-9606-81E0955C6A3E}" destId="{48191E2F-3013-445D-BD03-05CDEA08AB5C}" srcOrd="0" destOrd="0" presId="urn:microsoft.com/office/officeart/2005/8/layout/vList5"/>
    <dgm:cxn modelId="{AC50008E-DA45-4768-8A37-5A43796138EF}" srcId="{80BF6FAF-2919-4927-BB3E-A46E8E063570}" destId="{AB9B9646-B9CA-40BC-8DC6-94E25F696D85}" srcOrd="0" destOrd="0" parTransId="{04DF8A30-2978-4C38-8716-EDDF9D3B8DD8}" sibTransId="{26E9FA86-EA7D-4BAA-B09C-D2F71A533B59}"/>
    <dgm:cxn modelId="{2BF5426B-C4E7-4D44-914E-D12E00A98975}" type="presOf" srcId="{F60521B2-3EE9-49FF-80D9-BA010EEBD01B}" destId="{9024C36E-1EE3-4938-96DC-BA4BF92D9F28}" srcOrd="0" destOrd="1" presId="urn:microsoft.com/office/officeart/2005/8/layout/vList5"/>
    <dgm:cxn modelId="{84E8B275-92CE-41BB-A6F2-2AAA23FE5EB5}" type="presParOf" srcId="{F214DB25-C1C6-4959-8BC8-554CD405A4E0}" destId="{033EA9AD-3DCE-45BC-B5F7-C8704DD25447}" srcOrd="0" destOrd="0" presId="urn:microsoft.com/office/officeart/2005/8/layout/vList5"/>
    <dgm:cxn modelId="{D42C328E-DB5F-45E5-902E-1B886786AC32}" type="presParOf" srcId="{033EA9AD-3DCE-45BC-B5F7-C8704DD25447}" destId="{5D525AF0-435C-431D-B040-72DA0B8D96F9}" srcOrd="0" destOrd="0" presId="urn:microsoft.com/office/officeart/2005/8/layout/vList5"/>
    <dgm:cxn modelId="{E6437E2B-1C0F-4245-A00A-FBC76B1BDD4D}" type="presParOf" srcId="{033EA9AD-3DCE-45BC-B5F7-C8704DD25447}" destId="{43A1C219-1C31-4079-9341-4D77D49775B3}" srcOrd="1" destOrd="0" presId="urn:microsoft.com/office/officeart/2005/8/layout/vList5"/>
    <dgm:cxn modelId="{E1EB93D2-5054-4304-AC49-80725BCAACA7}" type="presParOf" srcId="{F214DB25-C1C6-4959-8BC8-554CD405A4E0}" destId="{60B6D5A6-56FA-4369-BB2B-6D3F41E571F7}" srcOrd="1" destOrd="0" presId="urn:microsoft.com/office/officeart/2005/8/layout/vList5"/>
    <dgm:cxn modelId="{6C04707E-7B13-43AC-A25E-2F8A147B1F84}" type="presParOf" srcId="{F214DB25-C1C6-4959-8BC8-554CD405A4E0}" destId="{93BD15F5-26E4-448D-92DB-155AFB07ACBE}" srcOrd="2" destOrd="0" presId="urn:microsoft.com/office/officeart/2005/8/layout/vList5"/>
    <dgm:cxn modelId="{FB175AC2-B069-4192-9290-9450F66670F1}" type="presParOf" srcId="{93BD15F5-26E4-448D-92DB-155AFB07ACBE}" destId="{0FDDA2F9-2352-42C1-803E-F50BC4193C0A}" srcOrd="0" destOrd="0" presId="urn:microsoft.com/office/officeart/2005/8/layout/vList5"/>
    <dgm:cxn modelId="{57A65FAE-FFA2-42AB-95FE-B5C13D75FE30}" type="presParOf" srcId="{93BD15F5-26E4-448D-92DB-155AFB07ACBE}" destId="{48191E2F-3013-445D-BD03-05CDEA08AB5C}" srcOrd="1" destOrd="0" presId="urn:microsoft.com/office/officeart/2005/8/layout/vList5"/>
    <dgm:cxn modelId="{AD5B929A-5B6A-4C16-BB4B-3AE714AE90CE}" type="presParOf" srcId="{F214DB25-C1C6-4959-8BC8-554CD405A4E0}" destId="{28B4A440-B2EC-4A28-B980-47CA8F603164}" srcOrd="3" destOrd="0" presId="urn:microsoft.com/office/officeart/2005/8/layout/vList5"/>
    <dgm:cxn modelId="{10AF1285-F539-4E77-BB10-DE56AE88BC4D}" type="presParOf" srcId="{F214DB25-C1C6-4959-8BC8-554CD405A4E0}" destId="{5B203BB3-4149-4033-BB9E-DB0B15EE35E5}" srcOrd="4" destOrd="0" presId="urn:microsoft.com/office/officeart/2005/8/layout/vList5"/>
    <dgm:cxn modelId="{7594262F-999A-422F-B8AF-B2324509FDBD}" type="presParOf" srcId="{5B203BB3-4149-4033-BB9E-DB0B15EE35E5}" destId="{C55CEA76-6462-45BC-BDD9-D422C1EBCE27}" srcOrd="0" destOrd="0" presId="urn:microsoft.com/office/officeart/2005/8/layout/vList5"/>
    <dgm:cxn modelId="{E1E7DEDB-DAB5-4CB7-B2C9-C66EF764E746}" type="presParOf" srcId="{5B203BB3-4149-4033-BB9E-DB0B15EE35E5}" destId="{9903704A-6C83-4951-9265-7A33180BFCD1}" srcOrd="1" destOrd="0" presId="urn:microsoft.com/office/officeart/2005/8/layout/vList5"/>
    <dgm:cxn modelId="{E138CFAB-169D-49F5-A848-9C241FB784BE}" type="presParOf" srcId="{F214DB25-C1C6-4959-8BC8-554CD405A4E0}" destId="{D51775E8-CC91-4B0C-8024-CD262752A3C3}" srcOrd="5" destOrd="0" presId="urn:microsoft.com/office/officeart/2005/8/layout/vList5"/>
    <dgm:cxn modelId="{FC0DE7CC-5656-4421-B7D9-4FD2D4155E17}" type="presParOf" srcId="{F214DB25-C1C6-4959-8BC8-554CD405A4E0}" destId="{7BD13E13-9555-405C-896A-4B1F705F2562}" srcOrd="6" destOrd="0" presId="urn:microsoft.com/office/officeart/2005/8/layout/vList5"/>
    <dgm:cxn modelId="{579ABCBD-BC12-4817-A9BE-256B2C019614}" type="presParOf" srcId="{7BD13E13-9555-405C-896A-4B1F705F2562}" destId="{E2765A8D-0D91-4C34-BDEC-D8B1D57C613D}" srcOrd="0" destOrd="0" presId="urn:microsoft.com/office/officeart/2005/8/layout/vList5"/>
    <dgm:cxn modelId="{4FCB0815-1B12-4CF7-BB6B-CFAC7BEF0964}" type="presParOf" srcId="{7BD13E13-9555-405C-896A-4B1F705F2562}" destId="{9024C36E-1EE3-4938-96DC-BA4BF92D9F28}" srcOrd="1" destOrd="0" presId="urn:microsoft.com/office/officeart/2005/8/layout/vList5"/>
    <dgm:cxn modelId="{27C25198-A87B-4AB0-BD39-30241CA8F4A0}" type="presParOf" srcId="{F214DB25-C1C6-4959-8BC8-554CD405A4E0}" destId="{AE9E4C98-0BE0-4560-9FAD-801F03B3DD54}" srcOrd="7" destOrd="0" presId="urn:microsoft.com/office/officeart/2005/8/layout/vList5"/>
    <dgm:cxn modelId="{5EF2F3C4-3F8E-4D48-BCDC-225651B601B0}" type="presParOf" srcId="{F214DB25-C1C6-4959-8BC8-554CD405A4E0}" destId="{1828CC0B-588F-41BB-A69E-025B12A2E6C7}" srcOrd="8" destOrd="0" presId="urn:microsoft.com/office/officeart/2005/8/layout/vList5"/>
    <dgm:cxn modelId="{5D279BBA-8B6A-4FCA-9EDD-1C81530155E3}" type="presParOf" srcId="{1828CC0B-588F-41BB-A69E-025B12A2E6C7}" destId="{2DA0AC51-53B6-401C-8CC0-CDE717D99222}" srcOrd="0" destOrd="0" presId="urn:microsoft.com/office/officeart/2005/8/layout/vList5"/>
    <dgm:cxn modelId="{646215ED-45F9-4743-8AA5-B3377EFFF79C}" type="presParOf" srcId="{1828CC0B-588F-41BB-A69E-025B12A2E6C7}" destId="{B5B4D9BF-97DB-4D0A-8985-B761162DB37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CF1E14-85F4-4347-8195-260BCE920528}" type="doc">
      <dgm:prSet loTypeId="urn:microsoft.com/office/officeart/2005/8/layout/list1" loCatId="list" qsTypeId="urn:microsoft.com/office/officeart/2005/8/quickstyle/3d3" qsCatId="3D" csTypeId="urn:microsoft.com/office/officeart/2005/8/colors/colorful5" csCatId="colorful" phldr="1"/>
      <dgm:spPr/>
      <dgm:t>
        <a:bodyPr/>
        <a:lstStyle/>
        <a:p>
          <a:endParaRPr lang="es-ES"/>
        </a:p>
      </dgm:t>
    </dgm:pt>
    <dgm:pt modelId="{A86D4337-9AB4-49BB-A9CF-965804E477BE}">
      <dgm:prSet phldrT="[Texto]" custT="1"/>
      <dgm:spPr/>
      <dgm:t>
        <a:bodyPr/>
        <a:lstStyle/>
        <a:p>
          <a:pPr algn="just"/>
          <a:r>
            <a:rPr lang="es-ES" sz="1100" dirty="0" smtClean="0"/>
            <a:t>Todas las sub escalas arrojan resultados negativos, lo que indica que las medias obtenidas en el pre test son menores a las medias obtenidas en el pos test, estableciendo que, de manera global, existe un mejoramiento del lenguaje y pensamiento de los niños y niñas de 4-5 años de edad del Centro Infantil “Sueños y Caramelos”</a:t>
          </a:r>
          <a:endParaRPr lang="es-ES" sz="1100" dirty="0"/>
        </a:p>
      </dgm:t>
    </dgm:pt>
    <dgm:pt modelId="{9AC173FA-0E84-4E4B-AAA6-05F6726DA7D5}" type="parTrans" cxnId="{417B5BA4-0334-41B5-A43E-EF9A1531FD0A}">
      <dgm:prSet/>
      <dgm:spPr/>
      <dgm:t>
        <a:bodyPr/>
        <a:lstStyle/>
        <a:p>
          <a:endParaRPr lang="es-ES"/>
        </a:p>
      </dgm:t>
    </dgm:pt>
    <dgm:pt modelId="{D073B398-0D61-4B4F-B616-70CACD51792B}" type="sibTrans" cxnId="{417B5BA4-0334-41B5-A43E-EF9A1531FD0A}">
      <dgm:prSet/>
      <dgm:spPr/>
      <dgm:t>
        <a:bodyPr/>
        <a:lstStyle/>
        <a:p>
          <a:endParaRPr lang="es-ES"/>
        </a:p>
      </dgm:t>
    </dgm:pt>
    <dgm:pt modelId="{CAFB5D72-C0E2-428C-BFD2-CE5DB7756D75}">
      <dgm:prSet phldrT="[Texto]" custT="1"/>
      <dgm:spPr/>
      <dgm:t>
        <a:bodyPr/>
        <a:lstStyle/>
        <a:p>
          <a:pPr algn="just"/>
          <a:r>
            <a:rPr lang="es-ES" sz="1100" dirty="0" smtClean="0"/>
            <a:t>Los valores </a:t>
          </a:r>
          <a:r>
            <a:rPr lang="es-ES" sz="1100" dirty="0" smtClean="0"/>
            <a:t>negativos en la prueba "t" </a:t>
          </a:r>
          <a:r>
            <a:rPr lang="es-ES" sz="1100" dirty="0" smtClean="0"/>
            <a:t>demuestran </a:t>
          </a:r>
          <a:r>
            <a:rPr lang="es-ES" sz="1100" dirty="0" smtClean="0"/>
            <a:t>que el desempeño antes de la aplicación del mapa mental era inferior al desempeño después de la aplicación de la técnica. Esto si bien es un resultado global, se observa que no en todas las sub escalas existió una mejoría significativa, es el caso de Casa de Animales y Diseños con Prismas; lo cual se hace necesario que se planteen estrategias dirigidas a mejorar el pensamiento lógico-matemático, razonamiento analógico, asociaciones y clasificación</a:t>
          </a:r>
          <a:endParaRPr lang="es-ES" sz="1100" dirty="0"/>
        </a:p>
      </dgm:t>
    </dgm:pt>
    <dgm:pt modelId="{9632BA00-8C80-4F62-A1A8-5C55AA64E772}" type="parTrans" cxnId="{DE545206-9390-446D-9FC2-FE93DAABD1DD}">
      <dgm:prSet/>
      <dgm:spPr/>
      <dgm:t>
        <a:bodyPr/>
        <a:lstStyle/>
        <a:p>
          <a:endParaRPr lang="es-ES"/>
        </a:p>
      </dgm:t>
    </dgm:pt>
    <dgm:pt modelId="{9EA65011-EB90-4938-82B0-A95F6552DF29}" type="sibTrans" cxnId="{DE545206-9390-446D-9FC2-FE93DAABD1DD}">
      <dgm:prSet/>
      <dgm:spPr/>
      <dgm:t>
        <a:bodyPr/>
        <a:lstStyle/>
        <a:p>
          <a:endParaRPr lang="es-ES"/>
        </a:p>
      </dgm:t>
    </dgm:pt>
    <dgm:pt modelId="{B70CE464-6980-4D2B-AB24-0AEF74597F7C}">
      <dgm:prSet phldrT="[Texto]" custT="1"/>
      <dgm:spPr/>
      <dgm:t>
        <a:bodyPr/>
        <a:lstStyle/>
        <a:p>
          <a:pPr algn="just"/>
          <a:r>
            <a:rPr lang="es-ES" sz="1100" dirty="0" smtClean="0"/>
            <a:t>Las áreas que mejoran significativamente son: el área verbal, en cuanto a Información (atención a la información del ambiente), vocabulario (conocimiento de palabras), comprensión (conocimiento de normas convencionales de conducta) semejanzas (asociación de palabras y formación de conceptos verbales); y en el área del pensamiento en cuanto a aritmética (habilidad para utilizar conceptos numéricos abstractos), figuras incompletas (discriminación visual, identificación de objetos), laberintos (rapidez y capacidad de planeación y previsión) y diseños geométricos (organización </a:t>
          </a:r>
          <a:r>
            <a:rPr lang="es-ES" sz="1100" dirty="0" smtClean="0"/>
            <a:t>perceptual)</a:t>
          </a:r>
          <a:endParaRPr lang="es-ES" sz="1100" dirty="0"/>
        </a:p>
      </dgm:t>
    </dgm:pt>
    <dgm:pt modelId="{60A64197-EEFF-47D1-AF9D-72944AC6001B}" type="sibTrans" cxnId="{4FF39034-95EF-489F-8623-EC691FD4A5F1}">
      <dgm:prSet/>
      <dgm:spPr/>
      <dgm:t>
        <a:bodyPr/>
        <a:lstStyle/>
        <a:p>
          <a:endParaRPr lang="es-ES"/>
        </a:p>
      </dgm:t>
    </dgm:pt>
    <dgm:pt modelId="{2C1814B2-2BF7-419A-AFD6-5F9FEE8F21C7}" type="parTrans" cxnId="{4FF39034-95EF-489F-8623-EC691FD4A5F1}">
      <dgm:prSet/>
      <dgm:spPr/>
      <dgm:t>
        <a:bodyPr/>
        <a:lstStyle/>
        <a:p>
          <a:endParaRPr lang="es-ES"/>
        </a:p>
      </dgm:t>
    </dgm:pt>
    <dgm:pt modelId="{D5457BDD-CC66-4981-9A42-A50BFC43E38C}">
      <dgm:prSet custT="1"/>
      <dgm:spPr/>
      <dgm:t>
        <a:bodyPr/>
        <a:lstStyle/>
        <a:p>
          <a:r>
            <a:rPr lang="es-ES" sz="1100" dirty="0" smtClean="0"/>
            <a:t>El mapa mental es una técnica muy eficaz para el aprendizaje, pudiendo ser utilizada en diversos contextos y situaciones. Los diferentes temas utilizados en la aplicación de la técnica, pusieron de manifiesto que la gran mayoría de niños y niñas comprendieron e interiorizaron el uso de los mapas mentales, aumentando su autoestima y sus ganas de </a:t>
          </a:r>
          <a:r>
            <a:rPr lang="es-ES" sz="1100" dirty="0" smtClean="0"/>
            <a:t>aprender </a:t>
          </a:r>
          <a:endParaRPr lang="es-ES" sz="1100" dirty="0"/>
        </a:p>
      </dgm:t>
    </dgm:pt>
    <dgm:pt modelId="{07E17E39-2DA3-4590-BA4D-718D575A7154}" type="parTrans" cxnId="{86109DAD-827B-47CA-8598-304FD26772E6}">
      <dgm:prSet/>
      <dgm:spPr/>
      <dgm:t>
        <a:bodyPr/>
        <a:lstStyle/>
        <a:p>
          <a:endParaRPr lang="es-ES"/>
        </a:p>
      </dgm:t>
    </dgm:pt>
    <dgm:pt modelId="{4EF78795-10C3-48DB-9F45-DC68F0D3E266}" type="sibTrans" cxnId="{86109DAD-827B-47CA-8598-304FD26772E6}">
      <dgm:prSet/>
      <dgm:spPr/>
      <dgm:t>
        <a:bodyPr/>
        <a:lstStyle/>
        <a:p>
          <a:endParaRPr lang="es-ES"/>
        </a:p>
      </dgm:t>
    </dgm:pt>
    <dgm:pt modelId="{9D1F18D0-5C1C-4026-A177-AE78E5173238}" type="pres">
      <dgm:prSet presAssocID="{96CF1E14-85F4-4347-8195-260BCE920528}" presName="linear" presStyleCnt="0">
        <dgm:presLayoutVars>
          <dgm:dir/>
          <dgm:animLvl val="lvl"/>
          <dgm:resizeHandles val="exact"/>
        </dgm:presLayoutVars>
      </dgm:prSet>
      <dgm:spPr/>
      <dgm:t>
        <a:bodyPr/>
        <a:lstStyle/>
        <a:p>
          <a:endParaRPr lang="es-ES"/>
        </a:p>
      </dgm:t>
    </dgm:pt>
    <dgm:pt modelId="{6B9901F3-DCEB-4357-98D1-D7D1CE747E4E}" type="pres">
      <dgm:prSet presAssocID="{A86D4337-9AB4-49BB-A9CF-965804E477BE}" presName="parentLin" presStyleCnt="0"/>
      <dgm:spPr/>
    </dgm:pt>
    <dgm:pt modelId="{204A0091-3284-4415-8C11-BC1B5C10B8BD}" type="pres">
      <dgm:prSet presAssocID="{A86D4337-9AB4-49BB-A9CF-965804E477BE}" presName="parentLeftMargin" presStyleLbl="node1" presStyleIdx="0" presStyleCnt="4"/>
      <dgm:spPr/>
      <dgm:t>
        <a:bodyPr/>
        <a:lstStyle/>
        <a:p>
          <a:endParaRPr lang="es-ES"/>
        </a:p>
      </dgm:t>
    </dgm:pt>
    <dgm:pt modelId="{6ED77FAD-964F-45B2-AB57-61BFD62A28AA}" type="pres">
      <dgm:prSet presAssocID="{A86D4337-9AB4-49BB-A9CF-965804E477BE}" presName="parentText" presStyleLbl="node1" presStyleIdx="0" presStyleCnt="4" custScaleX="142857" custScaleY="116579">
        <dgm:presLayoutVars>
          <dgm:chMax val="0"/>
          <dgm:bulletEnabled val="1"/>
        </dgm:presLayoutVars>
      </dgm:prSet>
      <dgm:spPr/>
      <dgm:t>
        <a:bodyPr/>
        <a:lstStyle/>
        <a:p>
          <a:endParaRPr lang="es-ES"/>
        </a:p>
      </dgm:t>
    </dgm:pt>
    <dgm:pt modelId="{2FC67D3C-ABCD-4DA0-B451-B95F6ECEC05B}" type="pres">
      <dgm:prSet presAssocID="{A86D4337-9AB4-49BB-A9CF-965804E477BE}" presName="negativeSpace" presStyleCnt="0"/>
      <dgm:spPr/>
    </dgm:pt>
    <dgm:pt modelId="{FEEFCE8D-F340-4F2B-BD78-FFA9FB80DA0E}" type="pres">
      <dgm:prSet presAssocID="{A86D4337-9AB4-49BB-A9CF-965804E477BE}" presName="childText" presStyleLbl="conFgAcc1" presStyleIdx="0" presStyleCnt="4">
        <dgm:presLayoutVars>
          <dgm:bulletEnabled val="1"/>
        </dgm:presLayoutVars>
      </dgm:prSet>
      <dgm:spPr/>
    </dgm:pt>
    <dgm:pt modelId="{01176928-045C-475F-8BDC-B46C60A74577}" type="pres">
      <dgm:prSet presAssocID="{D073B398-0D61-4B4F-B616-70CACD51792B}" presName="spaceBetweenRectangles" presStyleCnt="0"/>
      <dgm:spPr/>
    </dgm:pt>
    <dgm:pt modelId="{D4BD07F5-9A2F-49D7-AF1E-CE2D93DB6770}" type="pres">
      <dgm:prSet presAssocID="{B70CE464-6980-4D2B-AB24-0AEF74597F7C}" presName="parentLin" presStyleCnt="0"/>
      <dgm:spPr/>
    </dgm:pt>
    <dgm:pt modelId="{D7E82312-ACFF-4BAB-AECD-9014DE1A4BE6}" type="pres">
      <dgm:prSet presAssocID="{B70CE464-6980-4D2B-AB24-0AEF74597F7C}" presName="parentLeftMargin" presStyleLbl="node1" presStyleIdx="0" presStyleCnt="4"/>
      <dgm:spPr/>
      <dgm:t>
        <a:bodyPr/>
        <a:lstStyle/>
        <a:p>
          <a:endParaRPr lang="es-ES"/>
        </a:p>
      </dgm:t>
    </dgm:pt>
    <dgm:pt modelId="{F83FA144-6EBD-460C-BBB4-43DFA4F79865}" type="pres">
      <dgm:prSet presAssocID="{B70CE464-6980-4D2B-AB24-0AEF74597F7C}" presName="parentText" presStyleLbl="node1" presStyleIdx="1" presStyleCnt="4" custScaleX="142857" custScaleY="174808">
        <dgm:presLayoutVars>
          <dgm:chMax val="0"/>
          <dgm:bulletEnabled val="1"/>
        </dgm:presLayoutVars>
      </dgm:prSet>
      <dgm:spPr/>
      <dgm:t>
        <a:bodyPr/>
        <a:lstStyle/>
        <a:p>
          <a:endParaRPr lang="es-ES"/>
        </a:p>
      </dgm:t>
    </dgm:pt>
    <dgm:pt modelId="{9291169E-1675-4BD3-B2D0-537BD4F6832E}" type="pres">
      <dgm:prSet presAssocID="{B70CE464-6980-4D2B-AB24-0AEF74597F7C}" presName="negativeSpace" presStyleCnt="0"/>
      <dgm:spPr/>
    </dgm:pt>
    <dgm:pt modelId="{11DE16E1-F981-4E1F-B6B4-37E085205042}" type="pres">
      <dgm:prSet presAssocID="{B70CE464-6980-4D2B-AB24-0AEF74597F7C}" presName="childText" presStyleLbl="conFgAcc1" presStyleIdx="1" presStyleCnt="4">
        <dgm:presLayoutVars>
          <dgm:bulletEnabled val="1"/>
        </dgm:presLayoutVars>
      </dgm:prSet>
      <dgm:spPr/>
    </dgm:pt>
    <dgm:pt modelId="{DD939B13-7CFF-46ED-9AAE-84715E108245}" type="pres">
      <dgm:prSet presAssocID="{60A64197-EEFF-47D1-AF9D-72944AC6001B}" presName="spaceBetweenRectangles" presStyleCnt="0"/>
      <dgm:spPr/>
    </dgm:pt>
    <dgm:pt modelId="{2F453C81-C09A-4AED-9BFD-197986EDFF73}" type="pres">
      <dgm:prSet presAssocID="{CAFB5D72-C0E2-428C-BFD2-CE5DB7756D75}" presName="parentLin" presStyleCnt="0"/>
      <dgm:spPr/>
    </dgm:pt>
    <dgm:pt modelId="{E0D20776-B504-48AB-BEFA-D1D129BD81DD}" type="pres">
      <dgm:prSet presAssocID="{CAFB5D72-C0E2-428C-BFD2-CE5DB7756D75}" presName="parentLeftMargin" presStyleLbl="node1" presStyleIdx="1" presStyleCnt="4"/>
      <dgm:spPr/>
      <dgm:t>
        <a:bodyPr/>
        <a:lstStyle/>
        <a:p>
          <a:endParaRPr lang="es-ES"/>
        </a:p>
      </dgm:t>
    </dgm:pt>
    <dgm:pt modelId="{23751418-F2F4-4A3B-9417-F4797234E01C}" type="pres">
      <dgm:prSet presAssocID="{CAFB5D72-C0E2-428C-BFD2-CE5DB7756D75}" presName="parentText" presStyleLbl="node1" presStyleIdx="2" presStyleCnt="4" custScaleX="142857" custScaleY="168135" custLinFactNeighborX="17786" custLinFactNeighborY="57">
        <dgm:presLayoutVars>
          <dgm:chMax val="0"/>
          <dgm:bulletEnabled val="1"/>
        </dgm:presLayoutVars>
      </dgm:prSet>
      <dgm:spPr/>
      <dgm:t>
        <a:bodyPr/>
        <a:lstStyle/>
        <a:p>
          <a:endParaRPr lang="es-ES"/>
        </a:p>
      </dgm:t>
    </dgm:pt>
    <dgm:pt modelId="{77C7A83B-4595-40B9-903F-15D580AF5992}" type="pres">
      <dgm:prSet presAssocID="{CAFB5D72-C0E2-428C-BFD2-CE5DB7756D75}" presName="negativeSpace" presStyleCnt="0"/>
      <dgm:spPr/>
    </dgm:pt>
    <dgm:pt modelId="{D96B4045-CA61-422D-BAF0-E3D0EBB252A3}" type="pres">
      <dgm:prSet presAssocID="{CAFB5D72-C0E2-428C-BFD2-CE5DB7756D75}" presName="childText" presStyleLbl="conFgAcc1" presStyleIdx="2" presStyleCnt="4">
        <dgm:presLayoutVars>
          <dgm:bulletEnabled val="1"/>
        </dgm:presLayoutVars>
      </dgm:prSet>
      <dgm:spPr/>
    </dgm:pt>
    <dgm:pt modelId="{EC02F75B-F990-4E72-9613-A91628AC16A0}" type="pres">
      <dgm:prSet presAssocID="{9EA65011-EB90-4938-82B0-A95F6552DF29}" presName="spaceBetweenRectangles" presStyleCnt="0"/>
      <dgm:spPr/>
    </dgm:pt>
    <dgm:pt modelId="{5E8725BE-6FEB-44AA-BD25-97733AA55024}" type="pres">
      <dgm:prSet presAssocID="{D5457BDD-CC66-4981-9A42-A50BFC43E38C}" presName="parentLin" presStyleCnt="0"/>
      <dgm:spPr/>
    </dgm:pt>
    <dgm:pt modelId="{DA09FFA0-2F73-4528-A54F-FC410E3CFE52}" type="pres">
      <dgm:prSet presAssocID="{D5457BDD-CC66-4981-9A42-A50BFC43E38C}" presName="parentLeftMargin" presStyleLbl="node1" presStyleIdx="2" presStyleCnt="4"/>
      <dgm:spPr/>
      <dgm:t>
        <a:bodyPr/>
        <a:lstStyle/>
        <a:p>
          <a:endParaRPr lang="es-ES"/>
        </a:p>
      </dgm:t>
    </dgm:pt>
    <dgm:pt modelId="{A0689C39-F1BC-46CD-BC77-58566D3C28AE}" type="pres">
      <dgm:prSet presAssocID="{D5457BDD-CC66-4981-9A42-A50BFC43E38C}" presName="parentText" presStyleLbl="node1" presStyleIdx="3" presStyleCnt="4" custScaleX="142857">
        <dgm:presLayoutVars>
          <dgm:chMax val="0"/>
          <dgm:bulletEnabled val="1"/>
        </dgm:presLayoutVars>
      </dgm:prSet>
      <dgm:spPr/>
      <dgm:t>
        <a:bodyPr/>
        <a:lstStyle/>
        <a:p>
          <a:endParaRPr lang="es-ES"/>
        </a:p>
      </dgm:t>
    </dgm:pt>
    <dgm:pt modelId="{EBC6A8A2-C33E-4236-ACD4-4C378CEF3F23}" type="pres">
      <dgm:prSet presAssocID="{D5457BDD-CC66-4981-9A42-A50BFC43E38C}" presName="negativeSpace" presStyleCnt="0"/>
      <dgm:spPr/>
    </dgm:pt>
    <dgm:pt modelId="{A79F544D-1B7D-4F6E-8F4C-A1E11D1916CC}" type="pres">
      <dgm:prSet presAssocID="{D5457BDD-CC66-4981-9A42-A50BFC43E38C}" presName="childText" presStyleLbl="conFgAcc1" presStyleIdx="3" presStyleCnt="4">
        <dgm:presLayoutVars>
          <dgm:bulletEnabled val="1"/>
        </dgm:presLayoutVars>
      </dgm:prSet>
      <dgm:spPr/>
    </dgm:pt>
  </dgm:ptLst>
  <dgm:cxnLst>
    <dgm:cxn modelId="{05B4369F-FA64-43AE-AC6E-7163D5CF3779}" type="presOf" srcId="{CAFB5D72-C0E2-428C-BFD2-CE5DB7756D75}" destId="{23751418-F2F4-4A3B-9417-F4797234E01C}" srcOrd="1" destOrd="0" presId="urn:microsoft.com/office/officeart/2005/8/layout/list1"/>
    <dgm:cxn modelId="{8EAFF774-D62D-4D63-88BE-BCD495EF038E}" type="presOf" srcId="{A86D4337-9AB4-49BB-A9CF-965804E477BE}" destId="{204A0091-3284-4415-8C11-BC1B5C10B8BD}" srcOrd="0" destOrd="0" presId="urn:microsoft.com/office/officeart/2005/8/layout/list1"/>
    <dgm:cxn modelId="{A20CF7CD-5960-455F-A8AD-0FED3EFC3228}" type="presOf" srcId="{D5457BDD-CC66-4981-9A42-A50BFC43E38C}" destId="{DA09FFA0-2F73-4528-A54F-FC410E3CFE52}" srcOrd="0" destOrd="0" presId="urn:microsoft.com/office/officeart/2005/8/layout/list1"/>
    <dgm:cxn modelId="{86109DAD-827B-47CA-8598-304FD26772E6}" srcId="{96CF1E14-85F4-4347-8195-260BCE920528}" destId="{D5457BDD-CC66-4981-9A42-A50BFC43E38C}" srcOrd="3" destOrd="0" parTransId="{07E17E39-2DA3-4590-BA4D-718D575A7154}" sibTransId="{4EF78795-10C3-48DB-9F45-DC68F0D3E266}"/>
    <dgm:cxn modelId="{3A83F50F-BBF4-4A3F-8672-EF0E21E38000}" type="presOf" srcId="{D5457BDD-CC66-4981-9A42-A50BFC43E38C}" destId="{A0689C39-F1BC-46CD-BC77-58566D3C28AE}" srcOrd="1" destOrd="0" presId="urn:microsoft.com/office/officeart/2005/8/layout/list1"/>
    <dgm:cxn modelId="{4FF39034-95EF-489F-8623-EC691FD4A5F1}" srcId="{96CF1E14-85F4-4347-8195-260BCE920528}" destId="{B70CE464-6980-4D2B-AB24-0AEF74597F7C}" srcOrd="1" destOrd="0" parTransId="{2C1814B2-2BF7-419A-AFD6-5F9FEE8F21C7}" sibTransId="{60A64197-EEFF-47D1-AF9D-72944AC6001B}"/>
    <dgm:cxn modelId="{418FB87D-CD4B-4023-94FD-B83A3B3D22B3}" type="presOf" srcId="{96CF1E14-85F4-4347-8195-260BCE920528}" destId="{9D1F18D0-5C1C-4026-A177-AE78E5173238}" srcOrd="0" destOrd="0" presId="urn:microsoft.com/office/officeart/2005/8/layout/list1"/>
    <dgm:cxn modelId="{8ED676FA-682E-4FB2-A893-8AFE7EFF9482}" type="presOf" srcId="{B70CE464-6980-4D2B-AB24-0AEF74597F7C}" destId="{F83FA144-6EBD-460C-BBB4-43DFA4F79865}" srcOrd="1" destOrd="0" presId="urn:microsoft.com/office/officeart/2005/8/layout/list1"/>
    <dgm:cxn modelId="{DE545206-9390-446D-9FC2-FE93DAABD1DD}" srcId="{96CF1E14-85F4-4347-8195-260BCE920528}" destId="{CAFB5D72-C0E2-428C-BFD2-CE5DB7756D75}" srcOrd="2" destOrd="0" parTransId="{9632BA00-8C80-4F62-A1A8-5C55AA64E772}" sibTransId="{9EA65011-EB90-4938-82B0-A95F6552DF29}"/>
    <dgm:cxn modelId="{A59536B5-DE52-42F0-98B0-CA6DF9B0D54F}" type="presOf" srcId="{A86D4337-9AB4-49BB-A9CF-965804E477BE}" destId="{6ED77FAD-964F-45B2-AB57-61BFD62A28AA}" srcOrd="1" destOrd="0" presId="urn:microsoft.com/office/officeart/2005/8/layout/list1"/>
    <dgm:cxn modelId="{349CCD99-FB0B-43C7-98A2-0FC83EC4AA48}" type="presOf" srcId="{CAFB5D72-C0E2-428C-BFD2-CE5DB7756D75}" destId="{E0D20776-B504-48AB-BEFA-D1D129BD81DD}" srcOrd="0" destOrd="0" presId="urn:microsoft.com/office/officeart/2005/8/layout/list1"/>
    <dgm:cxn modelId="{417B5BA4-0334-41B5-A43E-EF9A1531FD0A}" srcId="{96CF1E14-85F4-4347-8195-260BCE920528}" destId="{A86D4337-9AB4-49BB-A9CF-965804E477BE}" srcOrd="0" destOrd="0" parTransId="{9AC173FA-0E84-4E4B-AAA6-05F6726DA7D5}" sibTransId="{D073B398-0D61-4B4F-B616-70CACD51792B}"/>
    <dgm:cxn modelId="{93ED59E8-1FC0-413D-B4E1-834354D269E5}" type="presOf" srcId="{B70CE464-6980-4D2B-AB24-0AEF74597F7C}" destId="{D7E82312-ACFF-4BAB-AECD-9014DE1A4BE6}" srcOrd="0" destOrd="0" presId="urn:microsoft.com/office/officeart/2005/8/layout/list1"/>
    <dgm:cxn modelId="{37C7A07E-BAD4-479B-8E00-65F417641FA4}" type="presParOf" srcId="{9D1F18D0-5C1C-4026-A177-AE78E5173238}" destId="{6B9901F3-DCEB-4357-98D1-D7D1CE747E4E}" srcOrd="0" destOrd="0" presId="urn:microsoft.com/office/officeart/2005/8/layout/list1"/>
    <dgm:cxn modelId="{7C050056-D14D-4C10-B9DF-7C6826ADE4C4}" type="presParOf" srcId="{6B9901F3-DCEB-4357-98D1-D7D1CE747E4E}" destId="{204A0091-3284-4415-8C11-BC1B5C10B8BD}" srcOrd="0" destOrd="0" presId="urn:microsoft.com/office/officeart/2005/8/layout/list1"/>
    <dgm:cxn modelId="{CCDDC688-8971-4812-806F-A32F3F62DD82}" type="presParOf" srcId="{6B9901F3-DCEB-4357-98D1-D7D1CE747E4E}" destId="{6ED77FAD-964F-45B2-AB57-61BFD62A28AA}" srcOrd="1" destOrd="0" presId="urn:microsoft.com/office/officeart/2005/8/layout/list1"/>
    <dgm:cxn modelId="{CAE0816A-F233-4893-8616-45D04A3E004C}" type="presParOf" srcId="{9D1F18D0-5C1C-4026-A177-AE78E5173238}" destId="{2FC67D3C-ABCD-4DA0-B451-B95F6ECEC05B}" srcOrd="1" destOrd="0" presId="urn:microsoft.com/office/officeart/2005/8/layout/list1"/>
    <dgm:cxn modelId="{DEE66F8D-E7A8-4804-8C25-98AC34BD049A}" type="presParOf" srcId="{9D1F18D0-5C1C-4026-A177-AE78E5173238}" destId="{FEEFCE8D-F340-4F2B-BD78-FFA9FB80DA0E}" srcOrd="2" destOrd="0" presId="urn:microsoft.com/office/officeart/2005/8/layout/list1"/>
    <dgm:cxn modelId="{4D488862-0324-4EFC-BC62-2DAB771A56B4}" type="presParOf" srcId="{9D1F18D0-5C1C-4026-A177-AE78E5173238}" destId="{01176928-045C-475F-8BDC-B46C60A74577}" srcOrd="3" destOrd="0" presId="urn:microsoft.com/office/officeart/2005/8/layout/list1"/>
    <dgm:cxn modelId="{4F4EB126-A119-4C66-ABBC-F806F9F040E0}" type="presParOf" srcId="{9D1F18D0-5C1C-4026-A177-AE78E5173238}" destId="{D4BD07F5-9A2F-49D7-AF1E-CE2D93DB6770}" srcOrd="4" destOrd="0" presId="urn:microsoft.com/office/officeart/2005/8/layout/list1"/>
    <dgm:cxn modelId="{1C624239-1158-4E6F-8D55-0939C417CBA9}" type="presParOf" srcId="{D4BD07F5-9A2F-49D7-AF1E-CE2D93DB6770}" destId="{D7E82312-ACFF-4BAB-AECD-9014DE1A4BE6}" srcOrd="0" destOrd="0" presId="urn:microsoft.com/office/officeart/2005/8/layout/list1"/>
    <dgm:cxn modelId="{8D8E13BD-2F2E-4181-9D13-5A82FB0D64FE}" type="presParOf" srcId="{D4BD07F5-9A2F-49D7-AF1E-CE2D93DB6770}" destId="{F83FA144-6EBD-460C-BBB4-43DFA4F79865}" srcOrd="1" destOrd="0" presId="urn:microsoft.com/office/officeart/2005/8/layout/list1"/>
    <dgm:cxn modelId="{984030AB-9AFC-41CD-A1FE-624745B88F47}" type="presParOf" srcId="{9D1F18D0-5C1C-4026-A177-AE78E5173238}" destId="{9291169E-1675-4BD3-B2D0-537BD4F6832E}" srcOrd="5" destOrd="0" presId="urn:microsoft.com/office/officeart/2005/8/layout/list1"/>
    <dgm:cxn modelId="{8544EF02-FE06-4E8F-9637-3D4F76AB48AE}" type="presParOf" srcId="{9D1F18D0-5C1C-4026-A177-AE78E5173238}" destId="{11DE16E1-F981-4E1F-B6B4-37E085205042}" srcOrd="6" destOrd="0" presId="urn:microsoft.com/office/officeart/2005/8/layout/list1"/>
    <dgm:cxn modelId="{DF995DC0-86EC-4010-9F77-A5991D5B6154}" type="presParOf" srcId="{9D1F18D0-5C1C-4026-A177-AE78E5173238}" destId="{DD939B13-7CFF-46ED-9AAE-84715E108245}" srcOrd="7" destOrd="0" presId="urn:microsoft.com/office/officeart/2005/8/layout/list1"/>
    <dgm:cxn modelId="{618D6026-A802-4E9D-BD68-AA0E9EEDB642}" type="presParOf" srcId="{9D1F18D0-5C1C-4026-A177-AE78E5173238}" destId="{2F453C81-C09A-4AED-9BFD-197986EDFF73}" srcOrd="8" destOrd="0" presId="urn:microsoft.com/office/officeart/2005/8/layout/list1"/>
    <dgm:cxn modelId="{6B98E4A1-0D9E-441D-AF4A-A729EFD16D51}" type="presParOf" srcId="{2F453C81-C09A-4AED-9BFD-197986EDFF73}" destId="{E0D20776-B504-48AB-BEFA-D1D129BD81DD}" srcOrd="0" destOrd="0" presId="urn:microsoft.com/office/officeart/2005/8/layout/list1"/>
    <dgm:cxn modelId="{CD9EAC9D-EA59-435F-8649-C73F22BE9674}" type="presParOf" srcId="{2F453C81-C09A-4AED-9BFD-197986EDFF73}" destId="{23751418-F2F4-4A3B-9417-F4797234E01C}" srcOrd="1" destOrd="0" presId="urn:microsoft.com/office/officeart/2005/8/layout/list1"/>
    <dgm:cxn modelId="{311D11F7-53BE-4F45-BB6E-A28D2C60E316}" type="presParOf" srcId="{9D1F18D0-5C1C-4026-A177-AE78E5173238}" destId="{77C7A83B-4595-40B9-903F-15D580AF5992}" srcOrd="9" destOrd="0" presId="urn:microsoft.com/office/officeart/2005/8/layout/list1"/>
    <dgm:cxn modelId="{794EA967-7AD7-4FCB-AD74-5867AE8087A7}" type="presParOf" srcId="{9D1F18D0-5C1C-4026-A177-AE78E5173238}" destId="{D96B4045-CA61-422D-BAF0-E3D0EBB252A3}" srcOrd="10" destOrd="0" presId="urn:microsoft.com/office/officeart/2005/8/layout/list1"/>
    <dgm:cxn modelId="{812663E5-FD30-4963-8DCF-AA8B085BF8FD}" type="presParOf" srcId="{9D1F18D0-5C1C-4026-A177-AE78E5173238}" destId="{EC02F75B-F990-4E72-9613-A91628AC16A0}" srcOrd="11" destOrd="0" presId="urn:microsoft.com/office/officeart/2005/8/layout/list1"/>
    <dgm:cxn modelId="{8AC9B5CB-7E00-4D67-A6A1-9C2706750A05}" type="presParOf" srcId="{9D1F18D0-5C1C-4026-A177-AE78E5173238}" destId="{5E8725BE-6FEB-44AA-BD25-97733AA55024}" srcOrd="12" destOrd="0" presId="urn:microsoft.com/office/officeart/2005/8/layout/list1"/>
    <dgm:cxn modelId="{CDDE53CD-10F9-42F9-A570-646C32A8D2F5}" type="presParOf" srcId="{5E8725BE-6FEB-44AA-BD25-97733AA55024}" destId="{DA09FFA0-2F73-4528-A54F-FC410E3CFE52}" srcOrd="0" destOrd="0" presId="urn:microsoft.com/office/officeart/2005/8/layout/list1"/>
    <dgm:cxn modelId="{B5126CCE-F818-4A00-842D-79E8C02C9D6E}" type="presParOf" srcId="{5E8725BE-6FEB-44AA-BD25-97733AA55024}" destId="{A0689C39-F1BC-46CD-BC77-58566D3C28AE}" srcOrd="1" destOrd="0" presId="urn:microsoft.com/office/officeart/2005/8/layout/list1"/>
    <dgm:cxn modelId="{BB83337A-2091-4152-825E-7F6ED4861B40}" type="presParOf" srcId="{9D1F18D0-5C1C-4026-A177-AE78E5173238}" destId="{EBC6A8A2-C33E-4236-ACD4-4C378CEF3F23}" srcOrd="13" destOrd="0" presId="urn:microsoft.com/office/officeart/2005/8/layout/list1"/>
    <dgm:cxn modelId="{4836CAB6-E737-4859-936F-E53367E5EEFD}" type="presParOf" srcId="{9D1F18D0-5C1C-4026-A177-AE78E5173238}" destId="{A79F544D-1B7D-4F6E-8F4C-A1E11D1916C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60980F-9231-404C-9C52-CFFEFB42C20B}" type="doc">
      <dgm:prSet loTypeId="urn:microsoft.com/office/officeart/2005/8/layout/hList7" loCatId="picture" qsTypeId="urn:microsoft.com/office/officeart/2005/8/quickstyle/simple1" qsCatId="simple" csTypeId="urn:microsoft.com/office/officeart/2005/8/colors/accent1_2" csCatId="accent1" phldr="1"/>
      <dgm:spPr/>
    </dgm:pt>
    <dgm:pt modelId="{CB8FD37D-F0FC-48DF-B440-AFEA6C5C503C}">
      <dgm:prSet phldrT="[Texto]" custT="1"/>
      <dgm:spPr/>
      <dgm:t>
        <a:bodyPr/>
        <a:lstStyle/>
        <a:p>
          <a:pPr algn="just"/>
          <a:r>
            <a:rPr lang="es-ES" sz="1100" dirty="0" smtClean="0"/>
            <a:t>                                           </a:t>
          </a:r>
        </a:p>
        <a:p>
          <a:pPr algn="just"/>
          <a:endParaRPr lang="es-ES" sz="1100" dirty="0" smtClean="0"/>
        </a:p>
        <a:p>
          <a:pPr algn="just"/>
          <a:r>
            <a:rPr lang="es-ES" sz="1200" dirty="0" smtClean="0"/>
            <a:t>Dentro del Proyecto Educativo Institucional (P.E.I.) se incluya la implementación de la técnica mapa mental para alcanzar los objetivos y destrezas planteadas en el currículo oficial, al ser los mapas mentales una herramienta flexible e innovadora, puede ser aplicada a cualquier ámbito de desarrollo y aprendizaje   </a:t>
          </a:r>
          <a:endParaRPr lang="es-ES" sz="1200" dirty="0"/>
        </a:p>
      </dgm:t>
    </dgm:pt>
    <dgm:pt modelId="{17CB5594-D3BF-4B10-9CEC-3F1E7A666BB3}" type="parTrans" cxnId="{123D21D8-7BC9-46F8-9F1B-609F10B43BAE}">
      <dgm:prSet/>
      <dgm:spPr/>
      <dgm:t>
        <a:bodyPr/>
        <a:lstStyle/>
        <a:p>
          <a:endParaRPr lang="es-ES"/>
        </a:p>
      </dgm:t>
    </dgm:pt>
    <dgm:pt modelId="{87CEE06F-F303-4C12-BCB1-348D9BCE1B0B}" type="sibTrans" cxnId="{123D21D8-7BC9-46F8-9F1B-609F10B43BAE}">
      <dgm:prSet/>
      <dgm:spPr/>
      <dgm:t>
        <a:bodyPr/>
        <a:lstStyle/>
        <a:p>
          <a:endParaRPr lang="es-ES"/>
        </a:p>
      </dgm:t>
    </dgm:pt>
    <dgm:pt modelId="{E841D9F2-55AB-4753-BD12-6383C0C49F34}">
      <dgm:prSet phldrT="[Texto]" custT="1"/>
      <dgm:spPr/>
      <dgm:t>
        <a:bodyPr/>
        <a:lstStyle/>
        <a:p>
          <a:pPr algn="just"/>
          <a:r>
            <a:rPr lang="es-ES" sz="1100" dirty="0" smtClean="0"/>
            <a:t>                                      </a:t>
          </a:r>
        </a:p>
        <a:p>
          <a:pPr algn="just"/>
          <a:endParaRPr lang="es-ES" sz="1100" dirty="0" smtClean="0"/>
        </a:p>
        <a:p>
          <a:pPr algn="just"/>
          <a:endParaRPr lang="es-ES" sz="1100" dirty="0" smtClean="0"/>
        </a:p>
        <a:p>
          <a:pPr algn="just"/>
          <a:r>
            <a:rPr lang="es-ES" sz="1200" dirty="0" smtClean="0"/>
            <a:t>Aprovechar tanto la gran cantidad de contenidos a trabajar dentro de la Educación Infantil como la flexibilidad de la técnica, para transmitir todo ámbito de aprendizaje a los niños y niñas, tomando en cuenta que los mapas mentales permiten el trabajo manipulativo, el cual es básico en esta etapa para una mejor adquisición de las destrezas</a:t>
          </a:r>
          <a:endParaRPr lang="es-ES" sz="1200" dirty="0"/>
        </a:p>
      </dgm:t>
    </dgm:pt>
    <dgm:pt modelId="{3F927CA5-BC1E-4EB3-BF30-CAEE7B9D1C10}" type="parTrans" cxnId="{94885695-F9FD-417E-9D7C-619D715BD78D}">
      <dgm:prSet/>
      <dgm:spPr/>
      <dgm:t>
        <a:bodyPr/>
        <a:lstStyle/>
        <a:p>
          <a:endParaRPr lang="es-ES"/>
        </a:p>
      </dgm:t>
    </dgm:pt>
    <dgm:pt modelId="{00D9F92A-DAB5-441B-97EE-04B0905DD072}" type="sibTrans" cxnId="{94885695-F9FD-417E-9D7C-619D715BD78D}">
      <dgm:prSet/>
      <dgm:spPr/>
      <dgm:t>
        <a:bodyPr/>
        <a:lstStyle/>
        <a:p>
          <a:endParaRPr lang="es-ES"/>
        </a:p>
      </dgm:t>
    </dgm:pt>
    <dgm:pt modelId="{A5C48608-9E04-4BE8-9626-7377C08FFC98}">
      <dgm:prSet phldrT="[Texto]" custT="1"/>
      <dgm:spPr/>
      <dgm:t>
        <a:bodyPr/>
        <a:lstStyle/>
        <a:p>
          <a:pPr algn="just"/>
          <a:r>
            <a:rPr lang="es-ES" sz="1200" dirty="0" smtClean="0"/>
            <a:t>Desarrollar una propuesta que faculte la implementación de la técnica mapa mental, dirigida a los niños y niñas de 4 a 5 años, permitiendo alcanzar destrezas del pensamiento tales como: razonamiento analógico, asociaciones y clasificación.</a:t>
          </a:r>
          <a:endParaRPr lang="es-ES" sz="1200" dirty="0"/>
        </a:p>
      </dgm:t>
    </dgm:pt>
    <dgm:pt modelId="{BAE5BF41-6673-4944-97A9-91925BB4C13B}" type="parTrans" cxnId="{3A0C11AD-FFB5-4E57-94FB-245875F0601D}">
      <dgm:prSet/>
      <dgm:spPr/>
      <dgm:t>
        <a:bodyPr/>
        <a:lstStyle/>
        <a:p>
          <a:endParaRPr lang="es-ES"/>
        </a:p>
      </dgm:t>
    </dgm:pt>
    <dgm:pt modelId="{92732BEB-2B3B-480C-AED2-1D860B539346}" type="sibTrans" cxnId="{3A0C11AD-FFB5-4E57-94FB-245875F0601D}">
      <dgm:prSet/>
      <dgm:spPr/>
      <dgm:t>
        <a:bodyPr/>
        <a:lstStyle/>
        <a:p>
          <a:endParaRPr lang="es-ES"/>
        </a:p>
      </dgm:t>
    </dgm:pt>
    <dgm:pt modelId="{0108C757-B787-4878-A299-1128B80F04DA}">
      <dgm:prSet phldrT="[Texto]" custT="1"/>
      <dgm:spPr/>
      <dgm:t>
        <a:bodyPr/>
        <a:lstStyle/>
        <a:p>
          <a:pPr algn="just"/>
          <a:r>
            <a:rPr lang="es-ES" sz="1200" dirty="0" smtClean="0"/>
            <a:t>Las educadoras del Centro de Desarrollo Infantil deben continuar con la aplicación de la técnica mapa mental, según lo planificado en la propuesta, para esto recibirán capacitación sobre el tema (diseño y aplicación de los mapas mentales) </a:t>
          </a:r>
          <a:endParaRPr lang="es-ES" sz="1200" dirty="0"/>
        </a:p>
      </dgm:t>
    </dgm:pt>
    <dgm:pt modelId="{C2ACE93E-5F25-4D94-AFF1-A4014C5D44EF}" type="parTrans" cxnId="{0F49F492-84CA-47DD-A0A5-38835DA53AFC}">
      <dgm:prSet/>
      <dgm:spPr/>
      <dgm:t>
        <a:bodyPr/>
        <a:lstStyle/>
        <a:p>
          <a:endParaRPr lang="es-ES"/>
        </a:p>
      </dgm:t>
    </dgm:pt>
    <dgm:pt modelId="{2B56B610-A27F-467C-A391-166B0F331839}" type="sibTrans" cxnId="{0F49F492-84CA-47DD-A0A5-38835DA53AFC}">
      <dgm:prSet/>
      <dgm:spPr/>
      <dgm:t>
        <a:bodyPr/>
        <a:lstStyle/>
        <a:p>
          <a:endParaRPr lang="es-ES"/>
        </a:p>
      </dgm:t>
    </dgm:pt>
    <dgm:pt modelId="{EB508EC0-56F6-4F34-B4AA-B2DE1AF05625}" type="pres">
      <dgm:prSet presAssocID="{A260980F-9231-404C-9C52-CFFEFB42C20B}" presName="Name0" presStyleCnt="0">
        <dgm:presLayoutVars>
          <dgm:dir/>
          <dgm:resizeHandles val="exact"/>
        </dgm:presLayoutVars>
      </dgm:prSet>
      <dgm:spPr/>
    </dgm:pt>
    <dgm:pt modelId="{BCC3FB8E-4097-4AB9-AA88-E71955C4463C}" type="pres">
      <dgm:prSet presAssocID="{A260980F-9231-404C-9C52-CFFEFB42C20B}" presName="fgShape" presStyleLbl="fgShp" presStyleIdx="0" presStyleCnt="1" custFlipVert="1" custScaleY="19743" custLinFactNeighborY="59061"/>
      <dgm:spPr/>
    </dgm:pt>
    <dgm:pt modelId="{100547C9-92D0-4306-B1E9-07DED6A55836}" type="pres">
      <dgm:prSet presAssocID="{A260980F-9231-404C-9C52-CFFEFB42C20B}" presName="linComp" presStyleCnt="0"/>
      <dgm:spPr/>
    </dgm:pt>
    <dgm:pt modelId="{3EFD4C51-4D14-497B-9F7E-2D44A2C1715C}" type="pres">
      <dgm:prSet presAssocID="{CB8FD37D-F0FC-48DF-B440-AFEA6C5C503C}" presName="compNode" presStyleCnt="0"/>
      <dgm:spPr/>
    </dgm:pt>
    <dgm:pt modelId="{8CF619AC-F563-4DF1-88F8-7ECF9065827E}" type="pres">
      <dgm:prSet presAssocID="{CB8FD37D-F0FC-48DF-B440-AFEA6C5C503C}" presName="bkgdShape" presStyleLbl="node1" presStyleIdx="0" presStyleCnt="4"/>
      <dgm:spPr/>
      <dgm:t>
        <a:bodyPr/>
        <a:lstStyle/>
        <a:p>
          <a:endParaRPr lang="es-ES"/>
        </a:p>
      </dgm:t>
    </dgm:pt>
    <dgm:pt modelId="{11DE8A72-54D8-43D8-BA87-802B361CF0A8}" type="pres">
      <dgm:prSet presAssocID="{CB8FD37D-F0FC-48DF-B440-AFEA6C5C503C}" presName="nodeTx" presStyleLbl="node1" presStyleIdx="0" presStyleCnt="4">
        <dgm:presLayoutVars>
          <dgm:bulletEnabled val="1"/>
        </dgm:presLayoutVars>
      </dgm:prSet>
      <dgm:spPr/>
      <dgm:t>
        <a:bodyPr/>
        <a:lstStyle/>
        <a:p>
          <a:endParaRPr lang="es-ES"/>
        </a:p>
      </dgm:t>
    </dgm:pt>
    <dgm:pt modelId="{CB9BBEFD-BB73-44D5-A156-B59C6E997111}" type="pres">
      <dgm:prSet presAssocID="{CB8FD37D-F0FC-48DF-B440-AFEA6C5C503C}" presName="invisiNode" presStyleLbl="node1" presStyleIdx="0" presStyleCnt="4"/>
      <dgm:spPr/>
    </dgm:pt>
    <dgm:pt modelId="{F5B3E4D2-D7AF-4C26-A703-FCE055492F42}" type="pres">
      <dgm:prSet presAssocID="{CB8FD37D-F0FC-48DF-B440-AFEA6C5C503C}" presName="imagNode" presStyleLbl="fgImgPlace1" presStyleIdx="0" presStyleCnt="4" custLinFactNeighborY="-621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2000" r="-52000"/>
          </a:stretch>
        </a:blipFill>
      </dgm:spPr>
    </dgm:pt>
    <dgm:pt modelId="{A7059FDB-A41A-429C-8381-A3FCB415A9FD}" type="pres">
      <dgm:prSet presAssocID="{87CEE06F-F303-4C12-BCB1-348D9BCE1B0B}" presName="sibTrans" presStyleLbl="sibTrans2D1" presStyleIdx="0" presStyleCnt="0"/>
      <dgm:spPr/>
      <dgm:t>
        <a:bodyPr/>
        <a:lstStyle/>
        <a:p>
          <a:endParaRPr lang="es-ES"/>
        </a:p>
      </dgm:t>
    </dgm:pt>
    <dgm:pt modelId="{23663355-FD05-4551-AEF4-7297B5912AF2}" type="pres">
      <dgm:prSet presAssocID="{E841D9F2-55AB-4753-BD12-6383C0C49F34}" presName="compNode" presStyleCnt="0"/>
      <dgm:spPr/>
    </dgm:pt>
    <dgm:pt modelId="{41449206-CDDF-4ADC-A89C-8C8188CFBADD}" type="pres">
      <dgm:prSet presAssocID="{E841D9F2-55AB-4753-BD12-6383C0C49F34}" presName="bkgdShape" presStyleLbl="node1" presStyleIdx="1" presStyleCnt="4"/>
      <dgm:spPr/>
      <dgm:t>
        <a:bodyPr/>
        <a:lstStyle/>
        <a:p>
          <a:endParaRPr lang="es-ES"/>
        </a:p>
      </dgm:t>
    </dgm:pt>
    <dgm:pt modelId="{0F580BFF-1358-426C-B6F4-10564E2CDA54}" type="pres">
      <dgm:prSet presAssocID="{E841D9F2-55AB-4753-BD12-6383C0C49F34}" presName="nodeTx" presStyleLbl="node1" presStyleIdx="1" presStyleCnt="4">
        <dgm:presLayoutVars>
          <dgm:bulletEnabled val="1"/>
        </dgm:presLayoutVars>
      </dgm:prSet>
      <dgm:spPr/>
      <dgm:t>
        <a:bodyPr/>
        <a:lstStyle/>
        <a:p>
          <a:endParaRPr lang="es-ES"/>
        </a:p>
      </dgm:t>
    </dgm:pt>
    <dgm:pt modelId="{84095EE4-5E97-44FB-A5A7-3D075572D7F1}" type="pres">
      <dgm:prSet presAssocID="{E841D9F2-55AB-4753-BD12-6383C0C49F34}" presName="invisiNode" presStyleLbl="node1" presStyleIdx="1" presStyleCnt="4"/>
      <dgm:spPr/>
    </dgm:pt>
    <dgm:pt modelId="{E4EF9454-98A9-4A26-90B3-7418C6D38EE6}" type="pres">
      <dgm:prSet presAssocID="{E841D9F2-55AB-4753-BD12-6383C0C49F34}" presName="imagNode" presStyleLbl="fgImgPlace1" presStyleIdx="1" presStyleCnt="4" custLinFactNeighborY="-8186"/>
      <dgm:spPr>
        <a:blipFill>
          <a:blip xmlns:r="http://schemas.openxmlformats.org/officeDocument/2006/relationships" r:embed="rId2">
            <a:extLst>
              <a:ext uri="{28A0092B-C50C-407E-A947-70E740481C1C}">
                <a14:useLocalDpi xmlns:a14="http://schemas.microsoft.com/office/drawing/2010/main" val="0"/>
              </a:ext>
            </a:extLst>
          </a:blip>
          <a:srcRect/>
          <a:stretch>
            <a:fillRect l="-36000" r="-36000"/>
          </a:stretch>
        </a:blipFill>
      </dgm:spPr>
    </dgm:pt>
    <dgm:pt modelId="{A0A1F4C7-FC16-4C6D-89F1-1E9AC281D27B}" type="pres">
      <dgm:prSet presAssocID="{00D9F92A-DAB5-441B-97EE-04B0905DD072}" presName="sibTrans" presStyleLbl="sibTrans2D1" presStyleIdx="0" presStyleCnt="0"/>
      <dgm:spPr/>
      <dgm:t>
        <a:bodyPr/>
        <a:lstStyle/>
        <a:p>
          <a:endParaRPr lang="es-ES"/>
        </a:p>
      </dgm:t>
    </dgm:pt>
    <dgm:pt modelId="{2ABACA50-A2B3-479E-B206-2E0D49DA5DA3}" type="pres">
      <dgm:prSet presAssocID="{A5C48608-9E04-4BE8-9626-7377C08FFC98}" presName="compNode" presStyleCnt="0"/>
      <dgm:spPr/>
    </dgm:pt>
    <dgm:pt modelId="{534EFB6E-3387-41EB-80D4-528F65834E42}" type="pres">
      <dgm:prSet presAssocID="{A5C48608-9E04-4BE8-9626-7377C08FFC98}" presName="bkgdShape" presStyleLbl="node1" presStyleIdx="2" presStyleCnt="4"/>
      <dgm:spPr/>
      <dgm:t>
        <a:bodyPr/>
        <a:lstStyle/>
        <a:p>
          <a:endParaRPr lang="es-ES"/>
        </a:p>
      </dgm:t>
    </dgm:pt>
    <dgm:pt modelId="{3D46B7C5-30E6-422F-91EC-448020532645}" type="pres">
      <dgm:prSet presAssocID="{A5C48608-9E04-4BE8-9626-7377C08FFC98}" presName="nodeTx" presStyleLbl="node1" presStyleIdx="2" presStyleCnt="4">
        <dgm:presLayoutVars>
          <dgm:bulletEnabled val="1"/>
        </dgm:presLayoutVars>
      </dgm:prSet>
      <dgm:spPr/>
      <dgm:t>
        <a:bodyPr/>
        <a:lstStyle/>
        <a:p>
          <a:endParaRPr lang="es-ES"/>
        </a:p>
      </dgm:t>
    </dgm:pt>
    <dgm:pt modelId="{9A38F2BE-D106-4AF7-A8AD-C2C94E77A84A}" type="pres">
      <dgm:prSet presAssocID="{A5C48608-9E04-4BE8-9626-7377C08FFC98}" presName="invisiNode" presStyleLbl="node1" presStyleIdx="2" presStyleCnt="4"/>
      <dgm:spPr/>
    </dgm:pt>
    <dgm:pt modelId="{04FE4322-048E-4127-9B15-337D535FE77D}" type="pres">
      <dgm:prSet presAssocID="{A5C48608-9E04-4BE8-9626-7377C08FFC98}" presName="imagNode" presStyleLbl="fgImgPlace1" presStyleIdx="2" presStyleCnt="4" custLinFactNeighborY="-621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 modelId="{156F24F5-A50F-4456-B767-967CC5A2D2C7}" type="pres">
      <dgm:prSet presAssocID="{92732BEB-2B3B-480C-AED2-1D860B539346}" presName="sibTrans" presStyleLbl="sibTrans2D1" presStyleIdx="0" presStyleCnt="0"/>
      <dgm:spPr/>
      <dgm:t>
        <a:bodyPr/>
        <a:lstStyle/>
        <a:p>
          <a:endParaRPr lang="es-ES"/>
        </a:p>
      </dgm:t>
    </dgm:pt>
    <dgm:pt modelId="{B4C669F7-9F4A-44D3-A4B0-81E188DAB6E2}" type="pres">
      <dgm:prSet presAssocID="{0108C757-B787-4878-A299-1128B80F04DA}" presName="compNode" presStyleCnt="0"/>
      <dgm:spPr/>
    </dgm:pt>
    <dgm:pt modelId="{E77A4658-FD0C-47E8-BE1E-29817AB6DAA1}" type="pres">
      <dgm:prSet presAssocID="{0108C757-B787-4878-A299-1128B80F04DA}" presName="bkgdShape" presStyleLbl="node1" presStyleIdx="3" presStyleCnt="4"/>
      <dgm:spPr/>
      <dgm:t>
        <a:bodyPr/>
        <a:lstStyle/>
        <a:p>
          <a:endParaRPr lang="es-ES"/>
        </a:p>
      </dgm:t>
    </dgm:pt>
    <dgm:pt modelId="{A55691E4-B752-4E9B-9639-D4D33BD9F73B}" type="pres">
      <dgm:prSet presAssocID="{0108C757-B787-4878-A299-1128B80F04DA}" presName="nodeTx" presStyleLbl="node1" presStyleIdx="3" presStyleCnt="4">
        <dgm:presLayoutVars>
          <dgm:bulletEnabled val="1"/>
        </dgm:presLayoutVars>
      </dgm:prSet>
      <dgm:spPr/>
      <dgm:t>
        <a:bodyPr/>
        <a:lstStyle/>
        <a:p>
          <a:endParaRPr lang="es-ES"/>
        </a:p>
      </dgm:t>
    </dgm:pt>
    <dgm:pt modelId="{76EC8842-D6BD-4972-8229-57DB4CC4C9D7}" type="pres">
      <dgm:prSet presAssocID="{0108C757-B787-4878-A299-1128B80F04DA}" presName="invisiNode" presStyleLbl="node1" presStyleIdx="3" presStyleCnt="4"/>
      <dgm:spPr/>
    </dgm:pt>
    <dgm:pt modelId="{0BFA2A4E-B6CB-4954-8008-0C2913E67818}" type="pres">
      <dgm:prSet presAssocID="{0108C757-B787-4878-A299-1128B80F04DA}" presName="imagNode" presStyleLbl="fgImgPlace1" presStyleIdx="3" presStyleCnt="4" custLinFactNeighborY="-818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1000" r="-31000"/>
          </a:stretch>
        </a:blipFill>
      </dgm:spPr>
    </dgm:pt>
  </dgm:ptLst>
  <dgm:cxnLst>
    <dgm:cxn modelId="{5B4711CF-D108-4E88-9D5B-0B72974C5138}" type="presOf" srcId="{A260980F-9231-404C-9C52-CFFEFB42C20B}" destId="{EB508EC0-56F6-4F34-B4AA-B2DE1AF05625}" srcOrd="0" destOrd="0" presId="urn:microsoft.com/office/officeart/2005/8/layout/hList7"/>
    <dgm:cxn modelId="{579C6D2D-A0DE-48F2-8E59-D46F79AA51BE}" type="presOf" srcId="{E841D9F2-55AB-4753-BD12-6383C0C49F34}" destId="{0F580BFF-1358-426C-B6F4-10564E2CDA54}" srcOrd="1" destOrd="0" presId="urn:microsoft.com/office/officeart/2005/8/layout/hList7"/>
    <dgm:cxn modelId="{00F13E03-2727-4240-9191-631475C4B1F7}" type="presOf" srcId="{0108C757-B787-4878-A299-1128B80F04DA}" destId="{A55691E4-B752-4E9B-9639-D4D33BD9F73B}" srcOrd="1" destOrd="0" presId="urn:microsoft.com/office/officeart/2005/8/layout/hList7"/>
    <dgm:cxn modelId="{123D21D8-7BC9-46F8-9F1B-609F10B43BAE}" srcId="{A260980F-9231-404C-9C52-CFFEFB42C20B}" destId="{CB8FD37D-F0FC-48DF-B440-AFEA6C5C503C}" srcOrd="0" destOrd="0" parTransId="{17CB5594-D3BF-4B10-9CEC-3F1E7A666BB3}" sibTransId="{87CEE06F-F303-4C12-BCB1-348D9BCE1B0B}"/>
    <dgm:cxn modelId="{DFC5F277-18A4-4773-B8F4-CABA8BC4BA53}" type="presOf" srcId="{A5C48608-9E04-4BE8-9626-7377C08FFC98}" destId="{3D46B7C5-30E6-422F-91EC-448020532645}" srcOrd="1" destOrd="0" presId="urn:microsoft.com/office/officeart/2005/8/layout/hList7"/>
    <dgm:cxn modelId="{0F49F492-84CA-47DD-A0A5-38835DA53AFC}" srcId="{A260980F-9231-404C-9C52-CFFEFB42C20B}" destId="{0108C757-B787-4878-A299-1128B80F04DA}" srcOrd="3" destOrd="0" parTransId="{C2ACE93E-5F25-4D94-AFF1-A4014C5D44EF}" sibTransId="{2B56B610-A27F-467C-A391-166B0F331839}"/>
    <dgm:cxn modelId="{D3465EBF-FAFA-4CB3-BA7E-AEB89EF07CEF}" type="presOf" srcId="{00D9F92A-DAB5-441B-97EE-04B0905DD072}" destId="{A0A1F4C7-FC16-4C6D-89F1-1E9AC281D27B}" srcOrd="0" destOrd="0" presId="urn:microsoft.com/office/officeart/2005/8/layout/hList7"/>
    <dgm:cxn modelId="{76CCF479-8F35-4F1C-BD58-7223C6AEABFA}" type="presOf" srcId="{0108C757-B787-4878-A299-1128B80F04DA}" destId="{E77A4658-FD0C-47E8-BE1E-29817AB6DAA1}" srcOrd="0" destOrd="0" presId="urn:microsoft.com/office/officeart/2005/8/layout/hList7"/>
    <dgm:cxn modelId="{1B2DE2BB-C634-465B-B12D-C6E2C715D541}" type="presOf" srcId="{A5C48608-9E04-4BE8-9626-7377C08FFC98}" destId="{534EFB6E-3387-41EB-80D4-528F65834E42}" srcOrd="0" destOrd="0" presId="urn:microsoft.com/office/officeart/2005/8/layout/hList7"/>
    <dgm:cxn modelId="{D0D15DA4-F6BF-4855-A96E-B03C419A499A}" type="presOf" srcId="{CB8FD37D-F0FC-48DF-B440-AFEA6C5C503C}" destId="{8CF619AC-F563-4DF1-88F8-7ECF9065827E}" srcOrd="0" destOrd="0" presId="urn:microsoft.com/office/officeart/2005/8/layout/hList7"/>
    <dgm:cxn modelId="{9C1B176E-7D42-4785-8290-D9C94A964826}" type="presOf" srcId="{92732BEB-2B3B-480C-AED2-1D860B539346}" destId="{156F24F5-A50F-4456-B767-967CC5A2D2C7}" srcOrd="0" destOrd="0" presId="urn:microsoft.com/office/officeart/2005/8/layout/hList7"/>
    <dgm:cxn modelId="{26BF298A-DF5C-4C48-9134-23189B7338F5}" type="presOf" srcId="{CB8FD37D-F0FC-48DF-B440-AFEA6C5C503C}" destId="{11DE8A72-54D8-43D8-BA87-802B361CF0A8}" srcOrd="1" destOrd="0" presId="urn:microsoft.com/office/officeart/2005/8/layout/hList7"/>
    <dgm:cxn modelId="{FA67672B-AA24-45D6-939C-EC69BD05B0D2}" type="presOf" srcId="{E841D9F2-55AB-4753-BD12-6383C0C49F34}" destId="{41449206-CDDF-4ADC-A89C-8C8188CFBADD}" srcOrd="0" destOrd="0" presId="urn:microsoft.com/office/officeart/2005/8/layout/hList7"/>
    <dgm:cxn modelId="{94885695-F9FD-417E-9D7C-619D715BD78D}" srcId="{A260980F-9231-404C-9C52-CFFEFB42C20B}" destId="{E841D9F2-55AB-4753-BD12-6383C0C49F34}" srcOrd="1" destOrd="0" parTransId="{3F927CA5-BC1E-4EB3-BF30-CAEE7B9D1C10}" sibTransId="{00D9F92A-DAB5-441B-97EE-04B0905DD072}"/>
    <dgm:cxn modelId="{BCBDF353-8C1D-4409-ADA0-D4CDD9BD0D72}" type="presOf" srcId="{87CEE06F-F303-4C12-BCB1-348D9BCE1B0B}" destId="{A7059FDB-A41A-429C-8381-A3FCB415A9FD}" srcOrd="0" destOrd="0" presId="urn:microsoft.com/office/officeart/2005/8/layout/hList7"/>
    <dgm:cxn modelId="{3A0C11AD-FFB5-4E57-94FB-245875F0601D}" srcId="{A260980F-9231-404C-9C52-CFFEFB42C20B}" destId="{A5C48608-9E04-4BE8-9626-7377C08FFC98}" srcOrd="2" destOrd="0" parTransId="{BAE5BF41-6673-4944-97A9-91925BB4C13B}" sibTransId="{92732BEB-2B3B-480C-AED2-1D860B539346}"/>
    <dgm:cxn modelId="{F8D51086-0765-4946-B914-05E4FDD28247}" type="presParOf" srcId="{EB508EC0-56F6-4F34-B4AA-B2DE1AF05625}" destId="{BCC3FB8E-4097-4AB9-AA88-E71955C4463C}" srcOrd="0" destOrd="0" presId="urn:microsoft.com/office/officeart/2005/8/layout/hList7"/>
    <dgm:cxn modelId="{27F4E731-3CAC-48E3-A935-969B2949F446}" type="presParOf" srcId="{EB508EC0-56F6-4F34-B4AA-B2DE1AF05625}" destId="{100547C9-92D0-4306-B1E9-07DED6A55836}" srcOrd="1" destOrd="0" presId="urn:microsoft.com/office/officeart/2005/8/layout/hList7"/>
    <dgm:cxn modelId="{B691D6FB-DAB0-4A90-9535-8717AA2BFDAD}" type="presParOf" srcId="{100547C9-92D0-4306-B1E9-07DED6A55836}" destId="{3EFD4C51-4D14-497B-9F7E-2D44A2C1715C}" srcOrd="0" destOrd="0" presId="urn:microsoft.com/office/officeart/2005/8/layout/hList7"/>
    <dgm:cxn modelId="{BB176A5B-3942-48DE-AF72-E31345BB2066}" type="presParOf" srcId="{3EFD4C51-4D14-497B-9F7E-2D44A2C1715C}" destId="{8CF619AC-F563-4DF1-88F8-7ECF9065827E}" srcOrd="0" destOrd="0" presId="urn:microsoft.com/office/officeart/2005/8/layout/hList7"/>
    <dgm:cxn modelId="{701F8A8B-D888-42B0-8D7E-518B7BDA5ED1}" type="presParOf" srcId="{3EFD4C51-4D14-497B-9F7E-2D44A2C1715C}" destId="{11DE8A72-54D8-43D8-BA87-802B361CF0A8}" srcOrd="1" destOrd="0" presId="urn:microsoft.com/office/officeart/2005/8/layout/hList7"/>
    <dgm:cxn modelId="{A86B3333-5864-46EB-B67C-C25F079E1ED9}" type="presParOf" srcId="{3EFD4C51-4D14-497B-9F7E-2D44A2C1715C}" destId="{CB9BBEFD-BB73-44D5-A156-B59C6E997111}" srcOrd="2" destOrd="0" presId="urn:microsoft.com/office/officeart/2005/8/layout/hList7"/>
    <dgm:cxn modelId="{57A61F8A-4DF9-406D-B0CA-6958929E3CFA}" type="presParOf" srcId="{3EFD4C51-4D14-497B-9F7E-2D44A2C1715C}" destId="{F5B3E4D2-D7AF-4C26-A703-FCE055492F42}" srcOrd="3" destOrd="0" presId="urn:microsoft.com/office/officeart/2005/8/layout/hList7"/>
    <dgm:cxn modelId="{E1D8F316-372E-44C9-AF43-5963EE20271D}" type="presParOf" srcId="{100547C9-92D0-4306-B1E9-07DED6A55836}" destId="{A7059FDB-A41A-429C-8381-A3FCB415A9FD}" srcOrd="1" destOrd="0" presId="urn:microsoft.com/office/officeart/2005/8/layout/hList7"/>
    <dgm:cxn modelId="{11FD39B6-AC52-4F38-8945-C2892791CC6F}" type="presParOf" srcId="{100547C9-92D0-4306-B1E9-07DED6A55836}" destId="{23663355-FD05-4551-AEF4-7297B5912AF2}" srcOrd="2" destOrd="0" presId="urn:microsoft.com/office/officeart/2005/8/layout/hList7"/>
    <dgm:cxn modelId="{097AAD66-6596-4488-8069-B46D4EE9CD67}" type="presParOf" srcId="{23663355-FD05-4551-AEF4-7297B5912AF2}" destId="{41449206-CDDF-4ADC-A89C-8C8188CFBADD}" srcOrd="0" destOrd="0" presId="urn:microsoft.com/office/officeart/2005/8/layout/hList7"/>
    <dgm:cxn modelId="{05611F8E-680A-47F5-895E-7CAEE52DFD54}" type="presParOf" srcId="{23663355-FD05-4551-AEF4-7297B5912AF2}" destId="{0F580BFF-1358-426C-B6F4-10564E2CDA54}" srcOrd="1" destOrd="0" presId="urn:microsoft.com/office/officeart/2005/8/layout/hList7"/>
    <dgm:cxn modelId="{4200C011-C329-4F44-BF67-231B705C65F1}" type="presParOf" srcId="{23663355-FD05-4551-AEF4-7297B5912AF2}" destId="{84095EE4-5E97-44FB-A5A7-3D075572D7F1}" srcOrd="2" destOrd="0" presId="urn:microsoft.com/office/officeart/2005/8/layout/hList7"/>
    <dgm:cxn modelId="{576F8C72-EAEE-45A5-85D6-29AD52F25931}" type="presParOf" srcId="{23663355-FD05-4551-AEF4-7297B5912AF2}" destId="{E4EF9454-98A9-4A26-90B3-7418C6D38EE6}" srcOrd="3" destOrd="0" presId="urn:microsoft.com/office/officeart/2005/8/layout/hList7"/>
    <dgm:cxn modelId="{5E0EDE3C-42AD-4E33-BA30-C21DC5F4051E}" type="presParOf" srcId="{100547C9-92D0-4306-B1E9-07DED6A55836}" destId="{A0A1F4C7-FC16-4C6D-89F1-1E9AC281D27B}" srcOrd="3" destOrd="0" presId="urn:microsoft.com/office/officeart/2005/8/layout/hList7"/>
    <dgm:cxn modelId="{E8817141-835F-4249-8AE4-5773B9B856FD}" type="presParOf" srcId="{100547C9-92D0-4306-B1E9-07DED6A55836}" destId="{2ABACA50-A2B3-479E-B206-2E0D49DA5DA3}" srcOrd="4" destOrd="0" presId="urn:microsoft.com/office/officeart/2005/8/layout/hList7"/>
    <dgm:cxn modelId="{D2A735F5-0EA1-43F0-B2C0-34C3A36A43DC}" type="presParOf" srcId="{2ABACA50-A2B3-479E-B206-2E0D49DA5DA3}" destId="{534EFB6E-3387-41EB-80D4-528F65834E42}" srcOrd="0" destOrd="0" presId="urn:microsoft.com/office/officeart/2005/8/layout/hList7"/>
    <dgm:cxn modelId="{AF693381-687A-4253-AED3-4D69897D83EB}" type="presParOf" srcId="{2ABACA50-A2B3-479E-B206-2E0D49DA5DA3}" destId="{3D46B7C5-30E6-422F-91EC-448020532645}" srcOrd="1" destOrd="0" presId="urn:microsoft.com/office/officeart/2005/8/layout/hList7"/>
    <dgm:cxn modelId="{1907B924-FD02-420A-A308-784114B8D918}" type="presParOf" srcId="{2ABACA50-A2B3-479E-B206-2E0D49DA5DA3}" destId="{9A38F2BE-D106-4AF7-A8AD-C2C94E77A84A}" srcOrd="2" destOrd="0" presId="urn:microsoft.com/office/officeart/2005/8/layout/hList7"/>
    <dgm:cxn modelId="{E041124E-0DDF-4052-B8D2-5AA4EE8E9E90}" type="presParOf" srcId="{2ABACA50-A2B3-479E-B206-2E0D49DA5DA3}" destId="{04FE4322-048E-4127-9B15-337D535FE77D}" srcOrd="3" destOrd="0" presId="urn:microsoft.com/office/officeart/2005/8/layout/hList7"/>
    <dgm:cxn modelId="{F1BA14AC-99FA-480A-BD19-7DC6F8A74D44}" type="presParOf" srcId="{100547C9-92D0-4306-B1E9-07DED6A55836}" destId="{156F24F5-A50F-4456-B767-967CC5A2D2C7}" srcOrd="5" destOrd="0" presId="urn:microsoft.com/office/officeart/2005/8/layout/hList7"/>
    <dgm:cxn modelId="{8841E894-E149-4AA5-B631-4224247C5268}" type="presParOf" srcId="{100547C9-92D0-4306-B1E9-07DED6A55836}" destId="{B4C669F7-9F4A-44D3-A4B0-81E188DAB6E2}" srcOrd="6" destOrd="0" presId="urn:microsoft.com/office/officeart/2005/8/layout/hList7"/>
    <dgm:cxn modelId="{3FE94A85-4285-4DBF-ADF6-67F9D33ED5A0}" type="presParOf" srcId="{B4C669F7-9F4A-44D3-A4B0-81E188DAB6E2}" destId="{E77A4658-FD0C-47E8-BE1E-29817AB6DAA1}" srcOrd="0" destOrd="0" presId="urn:microsoft.com/office/officeart/2005/8/layout/hList7"/>
    <dgm:cxn modelId="{76C120A7-3A0D-4E38-8E83-0784109104E5}" type="presParOf" srcId="{B4C669F7-9F4A-44D3-A4B0-81E188DAB6E2}" destId="{A55691E4-B752-4E9B-9639-D4D33BD9F73B}" srcOrd="1" destOrd="0" presId="urn:microsoft.com/office/officeart/2005/8/layout/hList7"/>
    <dgm:cxn modelId="{6F15D0C0-6D1F-457D-9BC0-3217A03DDE84}" type="presParOf" srcId="{B4C669F7-9F4A-44D3-A4B0-81E188DAB6E2}" destId="{76EC8842-D6BD-4972-8229-57DB4CC4C9D7}" srcOrd="2" destOrd="0" presId="urn:microsoft.com/office/officeart/2005/8/layout/hList7"/>
    <dgm:cxn modelId="{4F3A2172-DB48-4575-B8B9-6A6DD6155A3C}" type="presParOf" srcId="{B4C669F7-9F4A-44D3-A4B0-81E188DAB6E2}" destId="{0BFA2A4E-B6CB-4954-8008-0C2913E6781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BA31485-1E86-4E19-B73C-369FDCC1F05E}" type="doc">
      <dgm:prSet loTypeId="urn:microsoft.com/office/officeart/2009/3/layout/HorizontalOrganizationChart" loCatId="hierarchy" qsTypeId="urn:microsoft.com/office/officeart/2005/8/quickstyle/3d1" qsCatId="3D" csTypeId="urn:microsoft.com/office/officeart/2005/8/colors/colorful2" csCatId="colorful" phldr="1"/>
      <dgm:spPr/>
      <dgm:t>
        <a:bodyPr/>
        <a:lstStyle/>
        <a:p>
          <a:endParaRPr lang="es-ES"/>
        </a:p>
      </dgm:t>
    </dgm:pt>
    <dgm:pt modelId="{1F202291-5638-404C-83D1-809F2B8926C3}">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es-ES" sz="1100" b="1" dirty="0" smtClean="0"/>
            <a:t>OBJETIVO GENERAL</a:t>
          </a:r>
        </a:p>
        <a:p>
          <a:pPr algn="just"/>
          <a:r>
            <a:rPr lang="es-ES" sz="1100" dirty="0" smtClean="0"/>
            <a:t> Innovar la práctica didáctica de las y los Educadores Iniciales en el aula, al aplicar la técnica de los “mapas mentales”, permitiendo desarrollar destrezas verbales y de pensamiento en los niños y niñas</a:t>
          </a:r>
          <a:endParaRPr lang="es-ES" sz="1100" dirty="0"/>
        </a:p>
      </dgm:t>
    </dgm:pt>
    <dgm:pt modelId="{49DAEF5D-DCF1-4CDF-81B3-5BFD65EB46FE}" type="parTrans" cxnId="{2955C5DB-7335-4829-AE2D-6C8D60B895EB}">
      <dgm:prSet/>
      <dgm:spPr/>
      <dgm:t>
        <a:bodyPr/>
        <a:lstStyle/>
        <a:p>
          <a:endParaRPr lang="es-ES"/>
        </a:p>
      </dgm:t>
    </dgm:pt>
    <dgm:pt modelId="{C755FCDD-C47C-4339-8710-80BE71A350F8}" type="sibTrans" cxnId="{2955C5DB-7335-4829-AE2D-6C8D60B895EB}">
      <dgm:prSet/>
      <dgm:spPr/>
      <dgm:t>
        <a:bodyPr/>
        <a:lstStyle/>
        <a:p>
          <a:endParaRPr lang="es-ES"/>
        </a:p>
      </dgm:t>
    </dgm:pt>
    <dgm:pt modelId="{C55A4ECA-86B6-42C4-80EF-ADED07BBCD21}" type="asst">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ES" sz="1100" dirty="0" smtClean="0"/>
            <a:t>OBJETIVOS ESPECÍFICOS </a:t>
          </a:r>
          <a:endParaRPr lang="es-ES" sz="1100" dirty="0"/>
        </a:p>
      </dgm:t>
    </dgm:pt>
    <dgm:pt modelId="{AD0FBD40-3BAA-4DB8-B235-A34FCA6A6E1D}" type="parTrans" cxnId="{3C289119-F515-4179-B001-98F902C7B24F}">
      <dgm:prSet/>
      <dgm:spPr/>
      <dgm:t>
        <a:bodyPr/>
        <a:lstStyle/>
        <a:p>
          <a:endParaRPr lang="es-ES"/>
        </a:p>
      </dgm:t>
    </dgm:pt>
    <dgm:pt modelId="{DD9FE4E8-13AB-4D3B-A38B-67FB4E04B0B1}" type="sibTrans" cxnId="{3C289119-F515-4179-B001-98F902C7B24F}">
      <dgm:prSet/>
      <dgm:spPr/>
      <dgm:t>
        <a:bodyPr/>
        <a:lstStyle/>
        <a:p>
          <a:endParaRPr lang="es-ES"/>
        </a:p>
      </dgm:t>
    </dgm:pt>
    <dgm:pt modelId="{089BEFF6-C451-459B-BF7F-2F4DAD014060}">
      <dgm:prSet phldrT="[Texto]" custT="1">
        <dgm:style>
          <a:lnRef idx="2">
            <a:schemeClr val="accent3">
              <a:shade val="50000"/>
            </a:schemeClr>
          </a:lnRef>
          <a:fillRef idx="1">
            <a:schemeClr val="accent3"/>
          </a:fillRef>
          <a:effectRef idx="0">
            <a:schemeClr val="accent3"/>
          </a:effectRef>
          <a:fontRef idx="minor">
            <a:schemeClr val="lt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just"/>
          <a:r>
            <a:rPr lang="es-ES" sz="800" dirty="0" smtClean="0"/>
            <a:t> </a:t>
          </a:r>
          <a:r>
            <a:rPr lang="es-ES" sz="1100" dirty="0" smtClean="0"/>
            <a:t>Plantear el proceso a seguir y  los materiales que se utilizan para el diseño de los mapas mentales   </a:t>
          </a:r>
          <a:endParaRPr lang="es-ES" sz="1100" dirty="0"/>
        </a:p>
      </dgm:t>
    </dgm:pt>
    <dgm:pt modelId="{70E7FA6B-D230-4827-A258-C75963A09EB5}" type="parTrans" cxnId="{536054CA-83AB-4D7B-86AD-B5C018DC5992}">
      <dgm:prSet/>
      <dgm:spPr/>
      <dgm:t>
        <a:bodyPr/>
        <a:lstStyle/>
        <a:p>
          <a:endParaRPr lang="es-ES"/>
        </a:p>
      </dgm:t>
    </dgm:pt>
    <dgm:pt modelId="{346CE0A8-D8F7-41AA-A3DB-52D011308A08}" type="sibTrans" cxnId="{536054CA-83AB-4D7B-86AD-B5C018DC5992}">
      <dgm:prSet/>
      <dgm:spPr/>
      <dgm:t>
        <a:bodyPr/>
        <a:lstStyle/>
        <a:p>
          <a:endParaRPr lang="es-ES"/>
        </a:p>
      </dgm:t>
    </dgm:pt>
    <dgm:pt modelId="{47679BE6-2597-41D6-91BD-6D96675F80A4}">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just"/>
          <a:r>
            <a:rPr lang="es-ES" sz="1100" dirty="0" smtClean="0"/>
            <a:t> Sugerir una serie de actividades para la aplicación de los mapas mentales en el aula de clase de acuerdo a los ámbitos de desarrollo y aprendizaje para niños y niñas del subnivel Inicial 2</a:t>
          </a:r>
          <a:endParaRPr lang="es-ES" sz="1100" dirty="0"/>
        </a:p>
      </dgm:t>
    </dgm:pt>
    <dgm:pt modelId="{E9596797-E40E-4480-BE79-910987F175F3}" type="parTrans" cxnId="{40DAA728-952D-45EC-ABA9-819A91B3E0AE}">
      <dgm:prSet/>
      <dgm:spPr/>
      <dgm:t>
        <a:bodyPr/>
        <a:lstStyle/>
        <a:p>
          <a:endParaRPr lang="es-ES"/>
        </a:p>
      </dgm:t>
    </dgm:pt>
    <dgm:pt modelId="{E134ADD3-05BC-4539-A1E5-1AE5D197AAC1}" type="sibTrans" cxnId="{40DAA728-952D-45EC-ABA9-819A91B3E0AE}">
      <dgm:prSet/>
      <dgm:spPr/>
      <dgm:t>
        <a:bodyPr/>
        <a:lstStyle/>
        <a:p>
          <a:endParaRPr lang="es-ES"/>
        </a:p>
      </dgm:t>
    </dgm:pt>
    <dgm:pt modelId="{2A845934-D8B3-48B3-8F26-F4E11079C823}">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just"/>
          <a:r>
            <a:rPr lang="es-ES" sz="1000" dirty="0" smtClean="0"/>
            <a:t> </a:t>
          </a:r>
          <a:r>
            <a:rPr lang="es-ES" sz="1100" dirty="0" smtClean="0"/>
            <a:t>Fortalecer el desarrollo de habilidades y destrezas en el proceso cognitivo, motriz y verbal </a:t>
          </a:r>
          <a:endParaRPr lang="es-ES" sz="1100" dirty="0"/>
        </a:p>
      </dgm:t>
    </dgm:pt>
    <dgm:pt modelId="{3ECDA36F-E9F8-4537-B146-EE255913780A}" type="parTrans" cxnId="{AFDE829A-FB51-4546-846A-A775A6C42474}">
      <dgm:prSet/>
      <dgm:spPr/>
      <dgm:t>
        <a:bodyPr/>
        <a:lstStyle/>
        <a:p>
          <a:endParaRPr lang="es-ES"/>
        </a:p>
      </dgm:t>
    </dgm:pt>
    <dgm:pt modelId="{61958924-F78A-449D-ACE3-CB99B03F4F1B}" type="sibTrans" cxnId="{AFDE829A-FB51-4546-846A-A775A6C42474}">
      <dgm:prSet/>
      <dgm:spPr/>
      <dgm:t>
        <a:bodyPr/>
        <a:lstStyle/>
        <a:p>
          <a:endParaRPr lang="es-ES"/>
        </a:p>
      </dgm:t>
    </dgm:pt>
    <dgm:pt modelId="{B8DCA361-8733-406A-A208-0D1CCF450CEA}" type="pres">
      <dgm:prSet presAssocID="{9BA31485-1E86-4E19-B73C-369FDCC1F05E}" presName="hierChild1" presStyleCnt="0">
        <dgm:presLayoutVars>
          <dgm:orgChart val="1"/>
          <dgm:chPref val="1"/>
          <dgm:dir/>
          <dgm:animOne val="branch"/>
          <dgm:animLvl val="lvl"/>
          <dgm:resizeHandles/>
        </dgm:presLayoutVars>
      </dgm:prSet>
      <dgm:spPr/>
      <dgm:t>
        <a:bodyPr/>
        <a:lstStyle/>
        <a:p>
          <a:endParaRPr lang="es-ES"/>
        </a:p>
      </dgm:t>
    </dgm:pt>
    <dgm:pt modelId="{C5468429-257B-4966-9621-4FC8716E9064}" type="pres">
      <dgm:prSet presAssocID="{1F202291-5638-404C-83D1-809F2B8926C3}" presName="hierRoot1" presStyleCnt="0">
        <dgm:presLayoutVars>
          <dgm:hierBranch val="init"/>
        </dgm:presLayoutVars>
      </dgm:prSet>
      <dgm:spPr/>
    </dgm:pt>
    <dgm:pt modelId="{08F2E1F5-7CC1-495C-BA92-AE31DB9878CC}" type="pres">
      <dgm:prSet presAssocID="{1F202291-5638-404C-83D1-809F2B8926C3}" presName="rootComposite1" presStyleCnt="0"/>
      <dgm:spPr/>
    </dgm:pt>
    <dgm:pt modelId="{7A021A34-F358-43FC-8971-F5991DA4932D}" type="pres">
      <dgm:prSet presAssocID="{1F202291-5638-404C-83D1-809F2B8926C3}" presName="rootText1" presStyleLbl="node0" presStyleIdx="0" presStyleCnt="1" custScaleX="130884" custScaleY="255847">
        <dgm:presLayoutVars>
          <dgm:chPref val="3"/>
        </dgm:presLayoutVars>
      </dgm:prSet>
      <dgm:spPr/>
      <dgm:t>
        <a:bodyPr/>
        <a:lstStyle/>
        <a:p>
          <a:endParaRPr lang="es-ES"/>
        </a:p>
      </dgm:t>
    </dgm:pt>
    <dgm:pt modelId="{FD19896C-AB42-4233-BAC8-A47AA81FA072}" type="pres">
      <dgm:prSet presAssocID="{1F202291-5638-404C-83D1-809F2B8926C3}" presName="rootConnector1" presStyleLbl="node1" presStyleIdx="0" presStyleCnt="0"/>
      <dgm:spPr/>
      <dgm:t>
        <a:bodyPr/>
        <a:lstStyle/>
        <a:p>
          <a:endParaRPr lang="es-ES"/>
        </a:p>
      </dgm:t>
    </dgm:pt>
    <dgm:pt modelId="{D61B89BC-3BF7-40CB-8867-1C75AC5C79DA}" type="pres">
      <dgm:prSet presAssocID="{1F202291-5638-404C-83D1-809F2B8926C3}" presName="hierChild2" presStyleCnt="0"/>
      <dgm:spPr/>
    </dgm:pt>
    <dgm:pt modelId="{33BDFE4C-1DB0-46BA-A477-654387756F39}" type="pres">
      <dgm:prSet presAssocID="{70E7FA6B-D230-4827-A258-C75963A09EB5}" presName="Name64" presStyleLbl="parChTrans1D2" presStyleIdx="0" presStyleCnt="4"/>
      <dgm:spPr/>
      <dgm:t>
        <a:bodyPr/>
        <a:lstStyle/>
        <a:p>
          <a:endParaRPr lang="es-ES"/>
        </a:p>
      </dgm:t>
    </dgm:pt>
    <dgm:pt modelId="{E9A00D66-8B79-4A4F-80E8-A21A3345A563}" type="pres">
      <dgm:prSet presAssocID="{089BEFF6-C451-459B-BF7F-2F4DAD014060}" presName="hierRoot2" presStyleCnt="0">
        <dgm:presLayoutVars>
          <dgm:hierBranch val="init"/>
        </dgm:presLayoutVars>
      </dgm:prSet>
      <dgm:spPr/>
    </dgm:pt>
    <dgm:pt modelId="{7B49F7EF-A077-4ED0-AA8C-20BB05DB0842}" type="pres">
      <dgm:prSet presAssocID="{089BEFF6-C451-459B-BF7F-2F4DAD014060}" presName="rootComposite" presStyleCnt="0"/>
      <dgm:spPr/>
    </dgm:pt>
    <dgm:pt modelId="{D2B108C0-6355-4130-AE61-CFCB11E366FA}" type="pres">
      <dgm:prSet presAssocID="{089BEFF6-C451-459B-BF7F-2F4DAD014060}" presName="rootText" presStyleLbl="node2" presStyleIdx="0" presStyleCnt="3" custScaleY="185215">
        <dgm:presLayoutVars>
          <dgm:chPref val="3"/>
        </dgm:presLayoutVars>
      </dgm:prSet>
      <dgm:spPr/>
      <dgm:t>
        <a:bodyPr/>
        <a:lstStyle/>
        <a:p>
          <a:endParaRPr lang="es-ES"/>
        </a:p>
      </dgm:t>
    </dgm:pt>
    <dgm:pt modelId="{F9F9F3D8-8514-43A0-A353-E90F9FF3BA2F}" type="pres">
      <dgm:prSet presAssocID="{089BEFF6-C451-459B-BF7F-2F4DAD014060}" presName="rootConnector" presStyleLbl="node2" presStyleIdx="0" presStyleCnt="3"/>
      <dgm:spPr/>
      <dgm:t>
        <a:bodyPr/>
        <a:lstStyle/>
        <a:p>
          <a:endParaRPr lang="es-ES"/>
        </a:p>
      </dgm:t>
    </dgm:pt>
    <dgm:pt modelId="{388E8068-6760-40F7-A575-44FCE30D03E9}" type="pres">
      <dgm:prSet presAssocID="{089BEFF6-C451-459B-BF7F-2F4DAD014060}" presName="hierChild4" presStyleCnt="0"/>
      <dgm:spPr/>
    </dgm:pt>
    <dgm:pt modelId="{6D272CAC-459B-4A71-AB52-342ECE1D3B31}" type="pres">
      <dgm:prSet presAssocID="{089BEFF6-C451-459B-BF7F-2F4DAD014060}" presName="hierChild5" presStyleCnt="0"/>
      <dgm:spPr/>
    </dgm:pt>
    <dgm:pt modelId="{312539A9-8EF4-40D8-9980-0879EF7A4FD4}" type="pres">
      <dgm:prSet presAssocID="{E9596797-E40E-4480-BE79-910987F175F3}" presName="Name64" presStyleLbl="parChTrans1D2" presStyleIdx="1" presStyleCnt="4"/>
      <dgm:spPr/>
      <dgm:t>
        <a:bodyPr/>
        <a:lstStyle/>
        <a:p>
          <a:endParaRPr lang="es-ES"/>
        </a:p>
      </dgm:t>
    </dgm:pt>
    <dgm:pt modelId="{950F61AA-06E7-442D-83DC-87BF4C87D7FA}" type="pres">
      <dgm:prSet presAssocID="{47679BE6-2597-41D6-91BD-6D96675F80A4}" presName="hierRoot2" presStyleCnt="0">
        <dgm:presLayoutVars>
          <dgm:hierBranch val="init"/>
        </dgm:presLayoutVars>
      </dgm:prSet>
      <dgm:spPr/>
    </dgm:pt>
    <dgm:pt modelId="{46053C58-A44B-418C-A5A1-38A526DBC2F9}" type="pres">
      <dgm:prSet presAssocID="{47679BE6-2597-41D6-91BD-6D96675F80A4}" presName="rootComposite" presStyleCnt="0"/>
      <dgm:spPr/>
    </dgm:pt>
    <dgm:pt modelId="{F0FF5896-8716-4140-9F8A-41881ADD223F}" type="pres">
      <dgm:prSet presAssocID="{47679BE6-2597-41D6-91BD-6D96675F80A4}" presName="rootText" presStyleLbl="node2" presStyleIdx="1" presStyleCnt="3" custScaleY="201653">
        <dgm:presLayoutVars>
          <dgm:chPref val="3"/>
        </dgm:presLayoutVars>
      </dgm:prSet>
      <dgm:spPr/>
      <dgm:t>
        <a:bodyPr/>
        <a:lstStyle/>
        <a:p>
          <a:endParaRPr lang="es-ES"/>
        </a:p>
      </dgm:t>
    </dgm:pt>
    <dgm:pt modelId="{878DA3E6-8716-4793-9C84-01F50B4759F8}" type="pres">
      <dgm:prSet presAssocID="{47679BE6-2597-41D6-91BD-6D96675F80A4}" presName="rootConnector" presStyleLbl="node2" presStyleIdx="1" presStyleCnt="3"/>
      <dgm:spPr/>
      <dgm:t>
        <a:bodyPr/>
        <a:lstStyle/>
        <a:p>
          <a:endParaRPr lang="es-ES"/>
        </a:p>
      </dgm:t>
    </dgm:pt>
    <dgm:pt modelId="{9D841396-4BF3-41A5-A2BF-1AABB3E5D57A}" type="pres">
      <dgm:prSet presAssocID="{47679BE6-2597-41D6-91BD-6D96675F80A4}" presName="hierChild4" presStyleCnt="0"/>
      <dgm:spPr/>
    </dgm:pt>
    <dgm:pt modelId="{0E198588-C462-4710-A914-6F4A54F7E282}" type="pres">
      <dgm:prSet presAssocID="{47679BE6-2597-41D6-91BD-6D96675F80A4}" presName="hierChild5" presStyleCnt="0"/>
      <dgm:spPr/>
    </dgm:pt>
    <dgm:pt modelId="{D02FBFCE-C153-45A4-A2F3-73D83BE2207C}" type="pres">
      <dgm:prSet presAssocID="{3ECDA36F-E9F8-4537-B146-EE255913780A}" presName="Name64" presStyleLbl="parChTrans1D2" presStyleIdx="2" presStyleCnt="4"/>
      <dgm:spPr/>
      <dgm:t>
        <a:bodyPr/>
        <a:lstStyle/>
        <a:p>
          <a:endParaRPr lang="es-ES"/>
        </a:p>
      </dgm:t>
    </dgm:pt>
    <dgm:pt modelId="{A087D7B9-8F94-44F7-9176-92F530A3FCDB}" type="pres">
      <dgm:prSet presAssocID="{2A845934-D8B3-48B3-8F26-F4E11079C823}" presName="hierRoot2" presStyleCnt="0">
        <dgm:presLayoutVars>
          <dgm:hierBranch val="init"/>
        </dgm:presLayoutVars>
      </dgm:prSet>
      <dgm:spPr/>
    </dgm:pt>
    <dgm:pt modelId="{E801DAF8-C366-4B29-89D9-6638E77E578E}" type="pres">
      <dgm:prSet presAssocID="{2A845934-D8B3-48B3-8F26-F4E11079C823}" presName="rootComposite" presStyleCnt="0"/>
      <dgm:spPr/>
    </dgm:pt>
    <dgm:pt modelId="{CFE98F5F-E200-493B-93B1-33FEE8EDC965}" type="pres">
      <dgm:prSet presAssocID="{2A845934-D8B3-48B3-8F26-F4E11079C823}" presName="rootText" presStyleLbl="node2" presStyleIdx="2" presStyleCnt="3" custScaleY="155341">
        <dgm:presLayoutVars>
          <dgm:chPref val="3"/>
        </dgm:presLayoutVars>
      </dgm:prSet>
      <dgm:spPr/>
      <dgm:t>
        <a:bodyPr/>
        <a:lstStyle/>
        <a:p>
          <a:endParaRPr lang="es-ES"/>
        </a:p>
      </dgm:t>
    </dgm:pt>
    <dgm:pt modelId="{9F2DAB15-2559-4D47-BFA0-BA21719317A7}" type="pres">
      <dgm:prSet presAssocID="{2A845934-D8B3-48B3-8F26-F4E11079C823}" presName="rootConnector" presStyleLbl="node2" presStyleIdx="2" presStyleCnt="3"/>
      <dgm:spPr/>
      <dgm:t>
        <a:bodyPr/>
        <a:lstStyle/>
        <a:p>
          <a:endParaRPr lang="es-ES"/>
        </a:p>
      </dgm:t>
    </dgm:pt>
    <dgm:pt modelId="{55BC2399-1DA3-4028-A2CD-834A68FCD760}" type="pres">
      <dgm:prSet presAssocID="{2A845934-D8B3-48B3-8F26-F4E11079C823}" presName="hierChild4" presStyleCnt="0"/>
      <dgm:spPr/>
    </dgm:pt>
    <dgm:pt modelId="{230988C6-227F-4470-8996-8BDCE2A528CD}" type="pres">
      <dgm:prSet presAssocID="{2A845934-D8B3-48B3-8F26-F4E11079C823}" presName="hierChild5" presStyleCnt="0"/>
      <dgm:spPr/>
    </dgm:pt>
    <dgm:pt modelId="{E3A30D32-F664-45DE-8AEB-70F40DA3A4D8}" type="pres">
      <dgm:prSet presAssocID="{1F202291-5638-404C-83D1-809F2B8926C3}" presName="hierChild3" presStyleCnt="0"/>
      <dgm:spPr/>
    </dgm:pt>
    <dgm:pt modelId="{C3EF9242-D0F1-4C1E-A112-91C7FB6EC42E}" type="pres">
      <dgm:prSet presAssocID="{AD0FBD40-3BAA-4DB8-B235-A34FCA6A6E1D}" presName="Name115" presStyleLbl="parChTrans1D2" presStyleIdx="3" presStyleCnt="4"/>
      <dgm:spPr/>
      <dgm:t>
        <a:bodyPr/>
        <a:lstStyle/>
        <a:p>
          <a:endParaRPr lang="es-ES"/>
        </a:p>
      </dgm:t>
    </dgm:pt>
    <dgm:pt modelId="{475331F4-BA16-4F2C-9257-C2A6FBA5C2CC}" type="pres">
      <dgm:prSet presAssocID="{C55A4ECA-86B6-42C4-80EF-ADED07BBCD21}" presName="hierRoot3" presStyleCnt="0">
        <dgm:presLayoutVars>
          <dgm:hierBranch val="init"/>
        </dgm:presLayoutVars>
      </dgm:prSet>
      <dgm:spPr/>
    </dgm:pt>
    <dgm:pt modelId="{DEE2CB4D-0C2A-469F-A750-BC9B4DED9C81}" type="pres">
      <dgm:prSet presAssocID="{C55A4ECA-86B6-42C4-80EF-ADED07BBCD21}" presName="rootComposite3" presStyleCnt="0"/>
      <dgm:spPr/>
    </dgm:pt>
    <dgm:pt modelId="{F7CE2D40-DFCB-48A7-BC16-A4CAB88107E5}" type="pres">
      <dgm:prSet presAssocID="{C55A4ECA-86B6-42C4-80EF-ADED07BBCD21}" presName="rootText3" presStyleLbl="asst1" presStyleIdx="0" presStyleCnt="1">
        <dgm:presLayoutVars>
          <dgm:chPref val="3"/>
        </dgm:presLayoutVars>
      </dgm:prSet>
      <dgm:spPr/>
      <dgm:t>
        <a:bodyPr/>
        <a:lstStyle/>
        <a:p>
          <a:endParaRPr lang="es-ES"/>
        </a:p>
      </dgm:t>
    </dgm:pt>
    <dgm:pt modelId="{B1527BB6-C2A3-4285-B613-D3061C0C0DD5}" type="pres">
      <dgm:prSet presAssocID="{C55A4ECA-86B6-42C4-80EF-ADED07BBCD21}" presName="rootConnector3" presStyleLbl="asst1" presStyleIdx="0" presStyleCnt="1"/>
      <dgm:spPr/>
      <dgm:t>
        <a:bodyPr/>
        <a:lstStyle/>
        <a:p>
          <a:endParaRPr lang="es-ES"/>
        </a:p>
      </dgm:t>
    </dgm:pt>
    <dgm:pt modelId="{E69AC804-3CBC-45EA-B7AF-F190D6D26129}" type="pres">
      <dgm:prSet presAssocID="{C55A4ECA-86B6-42C4-80EF-ADED07BBCD21}" presName="hierChild6" presStyleCnt="0"/>
      <dgm:spPr/>
    </dgm:pt>
    <dgm:pt modelId="{8966D792-D5F0-492E-8E70-FE7B14CB8F92}" type="pres">
      <dgm:prSet presAssocID="{C55A4ECA-86B6-42C4-80EF-ADED07BBCD21}" presName="hierChild7" presStyleCnt="0"/>
      <dgm:spPr/>
    </dgm:pt>
  </dgm:ptLst>
  <dgm:cxnLst>
    <dgm:cxn modelId="{81B50FD0-1D9E-42A9-B67F-7D7815210685}" type="presOf" srcId="{C55A4ECA-86B6-42C4-80EF-ADED07BBCD21}" destId="{B1527BB6-C2A3-4285-B613-D3061C0C0DD5}" srcOrd="1" destOrd="0" presId="urn:microsoft.com/office/officeart/2009/3/layout/HorizontalOrganizationChart"/>
    <dgm:cxn modelId="{F8DDE377-F1AD-4E31-BC28-EB4AE4FEA10E}" type="presOf" srcId="{47679BE6-2597-41D6-91BD-6D96675F80A4}" destId="{F0FF5896-8716-4140-9F8A-41881ADD223F}" srcOrd="0" destOrd="0" presId="urn:microsoft.com/office/officeart/2009/3/layout/HorizontalOrganizationChart"/>
    <dgm:cxn modelId="{FB317BFC-5ABB-410D-AF2B-B37CB0F6A092}" type="presOf" srcId="{089BEFF6-C451-459B-BF7F-2F4DAD014060}" destId="{F9F9F3D8-8514-43A0-A353-E90F9FF3BA2F}" srcOrd="1" destOrd="0" presId="urn:microsoft.com/office/officeart/2009/3/layout/HorizontalOrganizationChart"/>
    <dgm:cxn modelId="{40DAA728-952D-45EC-ABA9-819A91B3E0AE}" srcId="{1F202291-5638-404C-83D1-809F2B8926C3}" destId="{47679BE6-2597-41D6-91BD-6D96675F80A4}" srcOrd="2" destOrd="0" parTransId="{E9596797-E40E-4480-BE79-910987F175F3}" sibTransId="{E134ADD3-05BC-4539-A1E5-1AE5D197AAC1}"/>
    <dgm:cxn modelId="{AFDE829A-FB51-4546-846A-A775A6C42474}" srcId="{1F202291-5638-404C-83D1-809F2B8926C3}" destId="{2A845934-D8B3-48B3-8F26-F4E11079C823}" srcOrd="3" destOrd="0" parTransId="{3ECDA36F-E9F8-4537-B146-EE255913780A}" sibTransId="{61958924-F78A-449D-ACE3-CB99B03F4F1B}"/>
    <dgm:cxn modelId="{C052506A-8A01-4799-9684-6D4680504B37}" type="presOf" srcId="{9BA31485-1E86-4E19-B73C-369FDCC1F05E}" destId="{B8DCA361-8733-406A-A208-0D1CCF450CEA}" srcOrd="0" destOrd="0" presId="urn:microsoft.com/office/officeart/2009/3/layout/HorizontalOrganizationChart"/>
    <dgm:cxn modelId="{BCA0552D-2321-491B-B209-47C1F48B5C39}" type="presOf" srcId="{AD0FBD40-3BAA-4DB8-B235-A34FCA6A6E1D}" destId="{C3EF9242-D0F1-4C1E-A112-91C7FB6EC42E}" srcOrd="0" destOrd="0" presId="urn:microsoft.com/office/officeart/2009/3/layout/HorizontalOrganizationChart"/>
    <dgm:cxn modelId="{0695F6A1-9396-40BF-9B30-56A1CB2E9C18}" type="presOf" srcId="{2A845934-D8B3-48B3-8F26-F4E11079C823}" destId="{9F2DAB15-2559-4D47-BFA0-BA21719317A7}" srcOrd="1" destOrd="0" presId="urn:microsoft.com/office/officeart/2009/3/layout/HorizontalOrganizationChart"/>
    <dgm:cxn modelId="{98923B1C-1DB9-4940-A201-3F2E9631FF30}" type="presOf" srcId="{E9596797-E40E-4480-BE79-910987F175F3}" destId="{312539A9-8EF4-40D8-9980-0879EF7A4FD4}" srcOrd="0" destOrd="0" presId="urn:microsoft.com/office/officeart/2009/3/layout/HorizontalOrganizationChart"/>
    <dgm:cxn modelId="{2955C5DB-7335-4829-AE2D-6C8D60B895EB}" srcId="{9BA31485-1E86-4E19-B73C-369FDCC1F05E}" destId="{1F202291-5638-404C-83D1-809F2B8926C3}" srcOrd="0" destOrd="0" parTransId="{49DAEF5D-DCF1-4CDF-81B3-5BFD65EB46FE}" sibTransId="{C755FCDD-C47C-4339-8710-80BE71A350F8}"/>
    <dgm:cxn modelId="{E87A7B5F-D463-45EF-9164-7AFD7641C5C3}" type="presOf" srcId="{70E7FA6B-D230-4827-A258-C75963A09EB5}" destId="{33BDFE4C-1DB0-46BA-A477-654387756F39}" srcOrd="0" destOrd="0" presId="urn:microsoft.com/office/officeart/2009/3/layout/HorizontalOrganizationChart"/>
    <dgm:cxn modelId="{536054CA-83AB-4D7B-86AD-B5C018DC5992}" srcId="{1F202291-5638-404C-83D1-809F2B8926C3}" destId="{089BEFF6-C451-459B-BF7F-2F4DAD014060}" srcOrd="1" destOrd="0" parTransId="{70E7FA6B-D230-4827-A258-C75963A09EB5}" sibTransId="{346CE0A8-D8F7-41AA-A3DB-52D011308A08}"/>
    <dgm:cxn modelId="{54F317C8-53A2-43F3-B8FE-76D550B23B20}" type="presOf" srcId="{089BEFF6-C451-459B-BF7F-2F4DAD014060}" destId="{D2B108C0-6355-4130-AE61-CFCB11E366FA}" srcOrd="0" destOrd="0" presId="urn:microsoft.com/office/officeart/2009/3/layout/HorizontalOrganizationChart"/>
    <dgm:cxn modelId="{14D89163-88C7-4A35-B4BD-36DD1AA959E3}" type="presOf" srcId="{1F202291-5638-404C-83D1-809F2B8926C3}" destId="{FD19896C-AB42-4233-BAC8-A47AA81FA072}" srcOrd="1" destOrd="0" presId="urn:microsoft.com/office/officeart/2009/3/layout/HorizontalOrganizationChart"/>
    <dgm:cxn modelId="{5FDC6CF1-BEC7-4F70-916E-A63B4CED5981}" type="presOf" srcId="{1F202291-5638-404C-83D1-809F2B8926C3}" destId="{7A021A34-F358-43FC-8971-F5991DA4932D}" srcOrd="0" destOrd="0" presId="urn:microsoft.com/office/officeart/2009/3/layout/HorizontalOrganizationChart"/>
    <dgm:cxn modelId="{7450842E-B1B4-4AC0-8818-BE7DB8329344}" type="presOf" srcId="{47679BE6-2597-41D6-91BD-6D96675F80A4}" destId="{878DA3E6-8716-4793-9C84-01F50B4759F8}" srcOrd="1" destOrd="0" presId="urn:microsoft.com/office/officeart/2009/3/layout/HorizontalOrganizationChart"/>
    <dgm:cxn modelId="{10691B42-3D5E-4FD5-95B3-C866BCEAB2D3}" type="presOf" srcId="{2A845934-D8B3-48B3-8F26-F4E11079C823}" destId="{CFE98F5F-E200-493B-93B1-33FEE8EDC965}" srcOrd="0" destOrd="0" presId="urn:microsoft.com/office/officeart/2009/3/layout/HorizontalOrganizationChart"/>
    <dgm:cxn modelId="{3C289119-F515-4179-B001-98F902C7B24F}" srcId="{1F202291-5638-404C-83D1-809F2B8926C3}" destId="{C55A4ECA-86B6-42C4-80EF-ADED07BBCD21}" srcOrd="0" destOrd="0" parTransId="{AD0FBD40-3BAA-4DB8-B235-A34FCA6A6E1D}" sibTransId="{DD9FE4E8-13AB-4D3B-A38B-67FB4E04B0B1}"/>
    <dgm:cxn modelId="{70EF4AB5-793A-4A18-A672-612536515749}" type="presOf" srcId="{3ECDA36F-E9F8-4537-B146-EE255913780A}" destId="{D02FBFCE-C153-45A4-A2F3-73D83BE2207C}" srcOrd="0" destOrd="0" presId="urn:microsoft.com/office/officeart/2009/3/layout/HorizontalOrganizationChart"/>
    <dgm:cxn modelId="{C11E17DE-4989-48A3-A9FB-DBD1CA24B22A}" type="presOf" srcId="{C55A4ECA-86B6-42C4-80EF-ADED07BBCD21}" destId="{F7CE2D40-DFCB-48A7-BC16-A4CAB88107E5}" srcOrd="0" destOrd="0" presId="urn:microsoft.com/office/officeart/2009/3/layout/HorizontalOrganizationChart"/>
    <dgm:cxn modelId="{37BB4A72-5612-4B55-8392-2E3DBE37B2F2}" type="presParOf" srcId="{B8DCA361-8733-406A-A208-0D1CCF450CEA}" destId="{C5468429-257B-4966-9621-4FC8716E9064}" srcOrd="0" destOrd="0" presId="urn:microsoft.com/office/officeart/2009/3/layout/HorizontalOrganizationChart"/>
    <dgm:cxn modelId="{90544912-1E1E-405D-B3CD-32EA6FF411A8}" type="presParOf" srcId="{C5468429-257B-4966-9621-4FC8716E9064}" destId="{08F2E1F5-7CC1-495C-BA92-AE31DB9878CC}" srcOrd="0" destOrd="0" presId="urn:microsoft.com/office/officeart/2009/3/layout/HorizontalOrganizationChart"/>
    <dgm:cxn modelId="{CC80EB81-8F06-4CE5-9920-12F8CCDC4377}" type="presParOf" srcId="{08F2E1F5-7CC1-495C-BA92-AE31DB9878CC}" destId="{7A021A34-F358-43FC-8971-F5991DA4932D}" srcOrd="0" destOrd="0" presId="urn:microsoft.com/office/officeart/2009/3/layout/HorizontalOrganizationChart"/>
    <dgm:cxn modelId="{DC39FF13-1A88-4D81-BBF9-8A505ECB3886}" type="presParOf" srcId="{08F2E1F5-7CC1-495C-BA92-AE31DB9878CC}" destId="{FD19896C-AB42-4233-BAC8-A47AA81FA072}" srcOrd="1" destOrd="0" presId="urn:microsoft.com/office/officeart/2009/3/layout/HorizontalOrganizationChart"/>
    <dgm:cxn modelId="{07AA17B5-A8DC-49AA-B865-AC01EE261CCD}" type="presParOf" srcId="{C5468429-257B-4966-9621-4FC8716E9064}" destId="{D61B89BC-3BF7-40CB-8867-1C75AC5C79DA}" srcOrd="1" destOrd="0" presId="urn:microsoft.com/office/officeart/2009/3/layout/HorizontalOrganizationChart"/>
    <dgm:cxn modelId="{065E47AD-0E78-4B3F-B18C-61EAF6781339}" type="presParOf" srcId="{D61B89BC-3BF7-40CB-8867-1C75AC5C79DA}" destId="{33BDFE4C-1DB0-46BA-A477-654387756F39}" srcOrd="0" destOrd="0" presId="urn:microsoft.com/office/officeart/2009/3/layout/HorizontalOrganizationChart"/>
    <dgm:cxn modelId="{03DE37CA-A1BB-412B-BC29-23A3FDD57EA5}" type="presParOf" srcId="{D61B89BC-3BF7-40CB-8867-1C75AC5C79DA}" destId="{E9A00D66-8B79-4A4F-80E8-A21A3345A563}" srcOrd="1" destOrd="0" presId="urn:microsoft.com/office/officeart/2009/3/layout/HorizontalOrganizationChart"/>
    <dgm:cxn modelId="{F3334F60-DB88-4071-9270-847211B66058}" type="presParOf" srcId="{E9A00D66-8B79-4A4F-80E8-A21A3345A563}" destId="{7B49F7EF-A077-4ED0-AA8C-20BB05DB0842}" srcOrd="0" destOrd="0" presId="urn:microsoft.com/office/officeart/2009/3/layout/HorizontalOrganizationChart"/>
    <dgm:cxn modelId="{BA8372E4-39A8-40A3-9F75-F357EF6D02F7}" type="presParOf" srcId="{7B49F7EF-A077-4ED0-AA8C-20BB05DB0842}" destId="{D2B108C0-6355-4130-AE61-CFCB11E366FA}" srcOrd="0" destOrd="0" presId="urn:microsoft.com/office/officeart/2009/3/layout/HorizontalOrganizationChart"/>
    <dgm:cxn modelId="{29DAD778-D786-4844-82A4-BA68510C4A8D}" type="presParOf" srcId="{7B49F7EF-A077-4ED0-AA8C-20BB05DB0842}" destId="{F9F9F3D8-8514-43A0-A353-E90F9FF3BA2F}" srcOrd="1" destOrd="0" presId="urn:microsoft.com/office/officeart/2009/3/layout/HorizontalOrganizationChart"/>
    <dgm:cxn modelId="{B59D067B-196E-4416-A99E-47623A09444A}" type="presParOf" srcId="{E9A00D66-8B79-4A4F-80E8-A21A3345A563}" destId="{388E8068-6760-40F7-A575-44FCE30D03E9}" srcOrd="1" destOrd="0" presId="urn:microsoft.com/office/officeart/2009/3/layout/HorizontalOrganizationChart"/>
    <dgm:cxn modelId="{DD847009-3690-4A3D-9376-00DE48951590}" type="presParOf" srcId="{E9A00D66-8B79-4A4F-80E8-A21A3345A563}" destId="{6D272CAC-459B-4A71-AB52-342ECE1D3B31}" srcOrd="2" destOrd="0" presId="urn:microsoft.com/office/officeart/2009/3/layout/HorizontalOrganizationChart"/>
    <dgm:cxn modelId="{D1523FD3-A250-46EC-91A2-1B9A40C93EB6}" type="presParOf" srcId="{D61B89BC-3BF7-40CB-8867-1C75AC5C79DA}" destId="{312539A9-8EF4-40D8-9980-0879EF7A4FD4}" srcOrd="2" destOrd="0" presId="urn:microsoft.com/office/officeart/2009/3/layout/HorizontalOrganizationChart"/>
    <dgm:cxn modelId="{5E902CF3-35C6-4BD9-82EE-868A0A0E7D0B}" type="presParOf" srcId="{D61B89BC-3BF7-40CB-8867-1C75AC5C79DA}" destId="{950F61AA-06E7-442D-83DC-87BF4C87D7FA}" srcOrd="3" destOrd="0" presId="urn:microsoft.com/office/officeart/2009/3/layout/HorizontalOrganizationChart"/>
    <dgm:cxn modelId="{0776A1C7-08B8-472E-9B55-F4051A22FFFC}" type="presParOf" srcId="{950F61AA-06E7-442D-83DC-87BF4C87D7FA}" destId="{46053C58-A44B-418C-A5A1-38A526DBC2F9}" srcOrd="0" destOrd="0" presId="urn:microsoft.com/office/officeart/2009/3/layout/HorizontalOrganizationChart"/>
    <dgm:cxn modelId="{27D29496-1D11-4640-81F4-F473C14E4A9B}" type="presParOf" srcId="{46053C58-A44B-418C-A5A1-38A526DBC2F9}" destId="{F0FF5896-8716-4140-9F8A-41881ADD223F}" srcOrd="0" destOrd="0" presId="urn:microsoft.com/office/officeart/2009/3/layout/HorizontalOrganizationChart"/>
    <dgm:cxn modelId="{888AAC9A-F592-4DF1-8A2B-011460DBBBE8}" type="presParOf" srcId="{46053C58-A44B-418C-A5A1-38A526DBC2F9}" destId="{878DA3E6-8716-4793-9C84-01F50B4759F8}" srcOrd="1" destOrd="0" presId="urn:microsoft.com/office/officeart/2009/3/layout/HorizontalOrganizationChart"/>
    <dgm:cxn modelId="{5E68CEED-4698-4AB6-A1D4-582686735F70}" type="presParOf" srcId="{950F61AA-06E7-442D-83DC-87BF4C87D7FA}" destId="{9D841396-4BF3-41A5-A2BF-1AABB3E5D57A}" srcOrd="1" destOrd="0" presId="urn:microsoft.com/office/officeart/2009/3/layout/HorizontalOrganizationChart"/>
    <dgm:cxn modelId="{47A9C3EF-D7F5-4228-9765-8542A27E64E3}" type="presParOf" srcId="{950F61AA-06E7-442D-83DC-87BF4C87D7FA}" destId="{0E198588-C462-4710-A914-6F4A54F7E282}" srcOrd="2" destOrd="0" presId="urn:microsoft.com/office/officeart/2009/3/layout/HorizontalOrganizationChart"/>
    <dgm:cxn modelId="{8A0DEAA1-A284-483D-90CC-1A0E32DC0E15}" type="presParOf" srcId="{D61B89BC-3BF7-40CB-8867-1C75AC5C79DA}" destId="{D02FBFCE-C153-45A4-A2F3-73D83BE2207C}" srcOrd="4" destOrd="0" presId="urn:microsoft.com/office/officeart/2009/3/layout/HorizontalOrganizationChart"/>
    <dgm:cxn modelId="{8E0019EF-0291-4C63-BAEC-638BEB3A2817}" type="presParOf" srcId="{D61B89BC-3BF7-40CB-8867-1C75AC5C79DA}" destId="{A087D7B9-8F94-44F7-9176-92F530A3FCDB}" srcOrd="5" destOrd="0" presId="urn:microsoft.com/office/officeart/2009/3/layout/HorizontalOrganizationChart"/>
    <dgm:cxn modelId="{7A449466-AEC0-403F-93A7-23918957C912}" type="presParOf" srcId="{A087D7B9-8F94-44F7-9176-92F530A3FCDB}" destId="{E801DAF8-C366-4B29-89D9-6638E77E578E}" srcOrd="0" destOrd="0" presId="urn:microsoft.com/office/officeart/2009/3/layout/HorizontalOrganizationChart"/>
    <dgm:cxn modelId="{98A9DEF7-4218-48FB-A66C-DFA6404C9B0D}" type="presParOf" srcId="{E801DAF8-C366-4B29-89D9-6638E77E578E}" destId="{CFE98F5F-E200-493B-93B1-33FEE8EDC965}" srcOrd="0" destOrd="0" presId="urn:microsoft.com/office/officeart/2009/3/layout/HorizontalOrganizationChart"/>
    <dgm:cxn modelId="{3BE3A6D8-FFE8-4369-AF35-5D4AD1AC9786}" type="presParOf" srcId="{E801DAF8-C366-4B29-89D9-6638E77E578E}" destId="{9F2DAB15-2559-4D47-BFA0-BA21719317A7}" srcOrd="1" destOrd="0" presId="urn:microsoft.com/office/officeart/2009/3/layout/HorizontalOrganizationChart"/>
    <dgm:cxn modelId="{CEDDD12A-3A67-421E-918E-3599D761A2E9}" type="presParOf" srcId="{A087D7B9-8F94-44F7-9176-92F530A3FCDB}" destId="{55BC2399-1DA3-4028-A2CD-834A68FCD760}" srcOrd="1" destOrd="0" presId="urn:microsoft.com/office/officeart/2009/3/layout/HorizontalOrganizationChart"/>
    <dgm:cxn modelId="{146D0577-0C82-4AF1-B361-3CBB268C92DC}" type="presParOf" srcId="{A087D7B9-8F94-44F7-9176-92F530A3FCDB}" destId="{230988C6-227F-4470-8996-8BDCE2A528CD}" srcOrd="2" destOrd="0" presId="urn:microsoft.com/office/officeart/2009/3/layout/HorizontalOrganizationChart"/>
    <dgm:cxn modelId="{BC1205A9-DA54-4EA2-9B29-EE97ECDFE992}" type="presParOf" srcId="{C5468429-257B-4966-9621-4FC8716E9064}" destId="{E3A30D32-F664-45DE-8AEB-70F40DA3A4D8}" srcOrd="2" destOrd="0" presId="urn:microsoft.com/office/officeart/2009/3/layout/HorizontalOrganizationChart"/>
    <dgm:cxn modelId="{707BA801-55D0-4A63-A307-A825A5F80D2C}" type="presParOf" srcId="{E3A30D32-F664-45DE-8AEB-70F40DA3A4D8}" destId="{C3EF9242-D0F1-4C1E-A112-91C7FB6EC42E}" srcOrd="0" destOrd="0" presId="urn:microsoft.com/office/officeart/2009/3/layout/HorizontalOrganizationChart"/>
    <dgm:cxn modelId="{DF0C1FFF-199C-4EC0-9255-ABCAC97B9D67}" type="presParOf" srcId="{E3A30D32-F664-45DE-8AEB-70F40DA3A4D8}" destId="{475331F4-BA16-4F2C-9257-C2A6FBA5C2CC}" srcOrd="1" destOrd="0" presId="urn:microsoft.com/office/officeart/2009/3/layout/HorizontalOrganizationChart"/>
    <dgm:cxn modelId="{5EC833D5-EEBE-43F2-8D4B-207FBF01EB44}" type="presParOf" srcId="{475331F4-BA16-4F2C-9257-C2A6FBA5C2CC}" destId="{DEE2CB4D-0C2A-469F-A750-BC9B4DED9C81}" srcOrd="0" destOrd="0" presId="urn:microsoft.com/office/officeart/2009/3/layout/HorizontalOrganizationChart"/>
    <dgm:cxn modelId="{D229EB51-8279-4B0B-BE19-A0F2D096D6C3}" type="presParOf" srcId="{DEE2CB4D-0C2A-469F-A750-BC9B4DED9C81}" destId="{F7CE2D40-DFCB-48A7-BC16-A4CAB88107E5}" srcOrd="0" destOrd="0" presId="urn:microsoft.com/office/officeart/2009/3/layout/HorizontalOrganizationChart"/>
    <dgm:cxn modelId="{B668896B-FE38-4019-959E-8E9D98CA112E}" type="presParOf" srcId="{DEE2CB4D-0C2A-469F-A750-BC9B4DED9C81}" destId="{B1527BB6-C2A3-4285-B613-D3061C0C0DD5}" srcOrd="1" destOrd="0" presId="urn:microsoft.com/office/officeart/2009/3/layout/HorizontalOrganizationChart"/>
    <dgm:cxn modelId="{AD7D7F93-E753-4B64-9AAE-1D286964A559}" type="presParOf" srcId="{475331F4-BA16-4F2C-9257-C2A6FBA5C2CC}" destId="{E69AC804-3CBC-45EA-B7AF-F190D6D26129}" srcOrd="1" destOrd="0" presId="urn:microsoft.com/office/officeart/2009/3/layout/HorizontalOrganizationChart"/>
    <dgm:cxn modelId="{02ACA8BC-4E06-4263-BE50-575CA6E00510}" type="presParOf" srcId="{475331F4-BA16-4F2C-9257-C2A6FBA5C2CC}" destId="{8966D792-D5F0-492E-8E70-FE7B14CB8F92}"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57E363-3758-414B-A665-55E86F36B51F}"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s-ES"/>
        </a:p>
      </dgm:t>
    </dgm:pt>
    <dgm:pt modelId="{75B299F0-FEE3-4CDD-B582-6999727E48A3}">
      <dgm:prSet phldrT="[Texto]" custT="1"/>
      <dgm:spPr/>
      <dgm:t>
        <a:bodyPr/>
        <a:lstStyle/>
        <a:p>
          <a:r>
            <a:rPr lang="es-ES" sz="2800" dirty="0" smtClean="0"/>
            <a:t>¿CÓMO APLICAR LOS MAPAS MENTALES?</a:t>
          </a:r>
          <a:endParaRPr lang="es-ES" sz="2800" dirty="0"/>
        </a:p>
      </dgm:t>
    </dgm:pt>
    <dgm:pt modelId="{0596AB39-DCB0-47D0-B8AE-B3C0AFC35F0B}" type="parTrans" cxnId="{396144D9-81E7-4E12-9018-DB70EF5A56A5}">
      <dgm:prSet/>
      <dgm:spPr/>
      <dgm:t>
        <a:bodyPr/>
        <a:lstStyle/>
        <a:p>
          <a:endParaRPr lang="es-ES"/>
        </a:p>
      </dgm:t>
    </dgm:pt>
    <dgm:pt modelId="{94E43D4B-9D5E-48DD-A5E0-BB0B8ED7AADC}" type="sibTrans" cxnId="{396144D9-81E7-4E12-9018-DB70EF5A56A5}">
      <dgm:prSet/>
      <dgm:spPr/>
      <dgm:t>
        <a:bodyPr/>
        <a:lstStyle/>
        <a:p>
          <a:endParaRPr lang="es-ES"/>
        </a:p>
      </dgm:t>
    </dgm:pt>
    <dgm:pt modelId="{794F5243-0D63-404E-A3FC-6094DC8C2315}">
      <dgm:prSet phldrT="[Texto]" custT="1"/>
      <dgm:spPr/>
      <dgm:t>
        <a:bodyPr/>
        <a:lstStyle/>
        <a:p>
          <a:r>
            <a:rPr lang="es-ES" sz="1400" dirty="0" smtClean="0"/>
            <a:t>Se introduce el tema a trabajar, utilizando la lluvia de ideas, preguntando a los niños y niñas que conocen sobre el tema</a:t>
          </a:r>
          <a:endParaRPr lang="es-ES" sz="1400" dirty="0"/>
        </a:p>
      </dgm:t>
    </dgm:pt>
    <dgm:pt modelId="{D0C9EF62-44B1-4F86-BDF2-0E3DC10DB6C9}" type="parTrans" cxnId="{21B7A0F8-A19B-4069-BF1E-51F279F26A55}">
      <dgm:prSet/>
      <dgm:spPr/>
      <dgm:t>
        <a:bodyPr/>
        <a:lstStyle/>
        <a:p>
          <a:endParaRPr lang="es-ES"/>
        </a:p>
      </dgm:t>
    </dgm:pt>
    <dgm:pt modelId="{1AF60673-7BB3-4D3D-BBE1-2824F5DC5BBA}" type="sibTrans" cxnId="{21B7A0F8-A19B-4069-BF1E-51F279F26A55}">
      <dgm:prSet/>
      <dgm:spPr/>
      <dgm:t>
        <a:bodyPr/>
        <a:lstStyle/>
        <a:p>
          <a:endParaRPr lang="es-ES"/>
        </a:p>
      </dgm:t>
    </dgm:pt>
    <dgm:pt modelId="{7233F065-4BB3-4401-940D-A9112D111043}">
      <dgm:prSet phldrT="[Texto]" custT="1"/>
      <dgm:spPr/>
      <dgm:t>
        <a:bodyPr/>
        <a:lstStyle/>
        <a:p>
          <a:r>
            <a:rPr lang="es-ES" sz="1400" dirty="0" smtClean="0"/>
            <a:t>Se presenta el mapa mental y se explica la estructura del mismo, determinando la idea central y la secuencia de las ideas secundarias (siguiendo el sentido de las manecillas del reloj, de derecha a izquierda)</a:t>
          </a:r>
          <a:endParaRPr lang="es-ES" sz="1400" dirty="0"/>
        </a:p>
      </dgm:t>
    </dgm:pt>
    <dgm:pt modelId="{3FD060E0-756B-4E99-8CB9-1BC288453BB3}" type="parTrans" cxnId="{93ABDA40-C925-47A3-B725-F2612C186FA7}">
      <dgm:prSet/>
      <dgm:spPr/>
      <dgm:t>
        <a:bodyPr/>
        <a:lstStyle/>
        <a:p>
          <a:endParaRPr lang="es-ES"/>
        </a:p>
      </dgm:t>
    </dgm:pt>
    <dgm:pt modelId="{97ABC0AD-EE48-47A6-BB02-A89465EBE46D}" type="sibTrans" cxnId="{93ABDA40-C925-47A3-B725-F2612C186FA7}">
      <dgm:prSet/>
      <dgm:spPr/>
      <dgm:t>
        <a:bodyPr/>
        <a:lstStyle/>
        <a:p>
          <a:endParaRPr lang="es-ES"/>
        </a:p>
      </dgm:t>
    </dgm:pt>
    <dgm:pt modelId="{3B56C0BF-D361-425C-81F6-DAB2E0EAC572}">
      <dgm:prSet phldrT="[Texto]" custT="1"/>
      <dgm:spPr/>
      <dgm:t>
        <a:bodyPr/>
        <a:lstStyle/>
        <a:p>
          <a:r>
            <a:rPr lang="es-ES" sz="1400" dirty="0" smtClean="0"/>
            <a:t>Se destaca el orden jerárquico de cada idea, permitiendo que los niños ubiquen las imágenes en el mapa mental </a:t>
          </a:r>
          <a:endParaRPr lang="es-ES" sz="1400" dirty="0"/>
        </a:p>
      </dgm:t>
    </dgm:pt>
    <dgm:pt modelId="{210F6CFB-F21F-43A3-9526-E3F2DD484602}" type="parTrans" cxnId="{05C05A41-20CE-47CB-979E-7E4401FF5B72}">
      <dgm:prSet/>
      <dgm:spPr/>
      <dgm:t>
        <a:bodyPr/>
        <a:lstStyle/>
        <a:p>
          <a:endParaRPr lang="es-ES"/>
        </a:p>
      </dgm:t>
    </dgm:pt>
    <dgm:pt modelId="{E2ABCCAD-8C69-46AF-A3A0-727FABEED57F}" type="sibTrans" cxnId="{05C05A41-20CE-47CB-979E-7E4401FF5B72}">
      <dgm:prSet/>
      <dgm:spPr/>
      <dgm:t>
        <a:bodyPr/>
        <a:lstStyle/>
        <a:p>
          <a:endParaRPr lang="es-ES"/>
        </a:p>
      </dgm:t>
    </dgm:pt>
    <dgm:pt modelId="{840916B6-1D02-4C83-894B-E074CB6B6241}" type="pres">
      <dgm:prSet presAssocID="{3F57E363-3758-414B-A665-55E86F36B51F}" presName="composite" presStyleCnt="0">
        <dgm:presLayoutVars>
          <dgm:chMax val="1"/>
          <dgm:dir/>
          <dgm:resizeHandles val="exact"/>
        </dgm:presLayoutVars>
      </dgm:prSet>
      <dgm:spPr/>
      <dgm:t>
        <a:bodyPr/>
        <a:lstStyle/>
        <a:p>
          <a:endParaRPr lang="es-ES"/>
        </a:p>
      </dgm:t>
    </dgm:pt>
    <dgm:pt modelId="{69C89219-ABC8-4003-A331-4F609ED0C127}" type="pres">
      <dgm:prSet presAssocID="{3F57E363-3758-414B-A665-55E86F36B51F}" presName="radial" presStyleCnt="0">
        <dgm:presLayoutVars>
          <dgm:animLvl val="ctr"/>
        </dgm:presLayoutVars>
      </dgm:prSet>
      <dgm:spPr/>
    </dgm:pt>
    <dgm:pt modelId="{009D2D20-F266-439F-956F-C61AE2C78A43}" type="pres">
      <dgm:prSet presAssocID="{75B299F0-FEE3-4CDD-B582-6999727E48A3}" presName="centerShape" presStyleLbl="vennNode1" presStyleIdx="0" presStyleCnt="4"/>
      <dgm:spPr/>
      <dgm:t>
        <a:bodyPr/>
        <a:lstStyle/>
        <a:p>
          <a:endParaRPr lang="es-ES"/>
        </a:p>
      </dgm:t>
    </dgm:pt>
    <dgm:pt modelId="{1811B949-425F-4D30-AEA7-037FBDD07A66}" type="pres">
      <dgm:prSet presAssocID="{794F5243-0D63-404E-A3FC-6094DC8C2315}" presName="node" presStyleLbl="vennNode1" presStyleIdx="1" presStyleCnt="4" custScaleX="204437">
        <dgm:presLayoutVars>
          <dgm:bulletEnabled val="1"/>
        </dgm:presLayoutVars>
      </dgm:prSet>
      <dgm:spPr/>
      <dgm:t>
        <a:bodyPr/>
        <a:lstStyle/>
        <a:p>
          <a:endParaRPr lang="es-ES"/>
        </a:p>
      </dgm:t>
    </dgm:pt>
    <dgm:pt modelId="{EA71DE78-5A56-4812-B94D-33A063D01C2E}" type="pres">
      <dgm:prSet presAssocID="{7233F065-4BB3-4401-940D-A9112D111043}" presName="node" presStyleLbl="vennNode1" presStyleIdx="2" presStyleCnt="4" custScaleX="196546" custScaleY="137733" custRadScaleRad="123230" custRadScaleInc="-3153">
        <dgm:presLayoutVars>
          <dgm:bulletEnabled val="1"/>
        </dgm:presLayoutVars>
      </dgm:prSet>
      <dgm:spPr/>
      <dgm:t>
        <a:bodyPr/>
        <a:lstStyle/>
        <a:p>
          <a:endParaRPr lang="es-ES"/>
        </a:p>
      </dgm:t>
    </dgm:pt>
    <dgm:pt modelId="{F514D4E8-66F7-4F39-AE4A-271A239D9B5B}" type="pres">
      <dgm:prSet presAssocID="{3B56C0BF-D361-425C-81F6-DAB2E0EAC572}" presName="node" presStyleLbl="vennNode1" presStyleIdx="3" presStyleCnt="4" custScaleX="174024" custScaleY="119332" custRadScaleRad="115992" custRadScaleInc="3721">
        <dgm:presLayoutVars>
          <dgm:bulletEnabled val="1"/>
        </dgm:presLayoutVars>
      </dgm:prSet>
      <dgm:spPr/>
      <dgm:t>
        <a:bodyPr/>
        <a:lstStyle/>
        <a:p>
          <a:endParaRPr lang="es-ES"/>
        </a:p>
      </dgm:t>
    </dgm:pt>
  </dgm:ptLst>
  <dgm:cxnLst>
    <dgm:cxn modelId="{93ABDA40-C925-47A3-B725-F2612C186FA7}" srcId="{75B299F0-FEE3-4CDD-B582-6999727E48A3}" destId="{7233F065-4BB3-4401-940D-A9112D111043}" srcOrd="1" destOrd="0" parTransId="{3FD060E0-756B-4E99-8CB9-1BC288453BB3}" sibTransId="{97ABC0AD-EE48-47A6-BB02-A89465EBE46D}"/>
    <dgm:cxn modelId="{21B7A0F8-A19B-4069-BF1E-51F279F26A55}" srcId="{75B299F0-FEE3-4CDD-B582-6999727E48A3}" destId="{794F5243-0D63-404E-A3FC-6094DC8C2315}" srcOrd="0" destOrd="0" parTransId="{D0C9EF62-44B1-4F86-BDF2-0E3DC10DB6C9}" sibTransId="{1AF60673-7BB3-4D3D-BBE1-2824F5DC5BBA}"/>
    <dgm:cxn modelId="{ED960464-5E8A-484E-BD1D-FBEE2C2563AD}" type="presOf" srcId="{3B56C0BF-D361-425C-81F6-DAB2E0EAC572}" destId="{F514D4E8-66F7-4F39-AE4A-271A239D9B5B}" srcOrd="0" destOrd="0" presId="urn:microsoft.com/office/officeart/2005/8/layout/radial3"/>
    <dgm:cxn modelId="{0F229C8B-C806-4919-B0E0-93B711B66389}" type="presOf" srcId="{75B299F0-FEE3-4CDD-B582-6999727E48A3}" destId="{009D2D20-F266-439F-956F-C61AE2C78A43}" srcOrd="0" destOrd="0" presId="urn:microsoft.com/office/officeart/2005/8/layout/radial3"/>
    <dgm:cxn modelId="{58ED9D6B-5800-4168-8FE1-36F3A561F775}" type="presOf" srcId="{3F57E363-3758-414B-A665-55E86F36B51F}" destId="{840916B6-1D02-4C83-894B-E074CB6B6241}" srcOrd="0" destOrd="0" presId="urn:microsoft.com/office/officeart/2005/8/layout/radial3"/>
    <dgm:cxn modelId="{05C05A41-20CE-47CB-979E-7E4401FF5B72}" srcId="{75B299F0-FEE3-4CDD-B582-6999727E48A3}" destId="{3B56C0BF-D361-425C-81F6-DAB2E0EAC572}" srcOrd="2" destOrd="0" parTransId="{210F6CFB-F21F-43A3-9526-E3F2DD484602}" sibTransId="{E2ABCCAD-8C69-46AF-A3A0-727FABEED57F}"/>
    <dgm:cxn modelId="{396144D9-81E7-4E12-9018-DB70EF5A56A5}" srcId="{3F57E363-3758-414B-A665-55E86F36B51F}" destId="{75B299F0-FEE3-4CDD-B582-6999727E48A3}" srcOrd="0" destOrd="0" parTransId="{0596AB39-DCB0-47D0-B8AE-B3C0AFC35F0B}" sibTransId="{94E43D4B-9D5E-48DD-A5E0-BB0B8ED7AADC}"/>
    <dgm:cxn modelId="{37EF90DD-0E5D-40B5-8BF0-2986D9DF6BEC}" type="presOf" srcId="{794F5243-0D63-404E-A3FC-6094DC8C2315}" destId="{1811B949-425F-4D30-AEA7-037FBDD07A66}" srcOrd="0" destOrd="0" presId="urn:microsoft.com/office/officeart/2005/8/layout/radial3"/>
    <dgm:cxn modelId="{E88C42F7-2D96-486F-AF3F-7363F077D8E2}" type="presOf" srcId="{7233F065-4BB3-4401-940D-A9112D111043}" destId="{EA71DE78-5A56-4812-B94D-33A063D01C2E}" srcOrd="0" destOrd="0" presId="urn:microsoft.com/office/officeart/2005/8/layout/radial3"/>
    <dgm:cxn modelId="{614D9518-747D-4808-A6FA-60DC5E90B384}" type="presParOf" srcId="{840916B6-1D02-4C83-894B-E074CB6B6241}" destId="{69C89219-ABC8-4003-A331-4F609ED0C127}" srcOrd="0" destOrd="0" presId="urn:microsoft.com/office/officeart/2005/8/layout/radial3"/>
    <dgm:cxn modelId="{AC823F8A-CDC8-4FD8-A39E-A8DF4E12368C}" type="presParOf" srcId="{69C89219-ABC8-4003-A331-4F609ED0C127}" destId="{009D2D20-F266-439F-956F-C61AE2C78A43}" srcOrd="0" destOrd="0" presId="urn:microsoft.com/office/officeart/2005/8/layout/radial3"/>
    <dgm:cxn modelId="{FBDE78AA-851B-4812-A3E8-F84F5D621A82}" type="presParOf" srcId="{69C89219-ABC8-4003-A331-4F609ED0C127}" destId="{1811B949-425F-4D30-AEA7-037FBDD07A66}" srcOrd="1" destOrd="0" presId="urn:microsoft.com/office/officeart/2005/8/layout/radial3"/>
    <dgm:cxn modelId="{43CFD1B5-FB87-43CE-9D4D-E06F7D37FEDC}" type="presParOf" srcId="{69C89219-ABC8-4003-A331-4F609ED0C127}" destId="{EA71DE78-5A56-4812-B94D-33A063D01C2E}" srcOrd="2" destOrd="0" presId="urn:microsoft.com/office/officeart/2005/8/layout/radial3"/>
    <dgm:cxn modelId="{336F857D-DFCC-4153-859F-466C5A0414E8}" type="presParOf" srcId="{69C89219-ABC8-4003-A331-4F609ED0C127}" destId="{F514D4E8-66F7-4F39-AE4A-271A239D9B5B}" srcOrd="3"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E9ACE-59E9-463C-ACB4-37EBC86F072B}">
      <dsp:nvSpPr>
        <dsp:cNvPr id="0" name=""/>
        <dsp:cNvSpPr/>
      </dsp:nvSpPr>
      <dsp:spPr>
        <a:xfrm>
          <a:off x="78878" y="496"/>
          <a:ext cx="1562695" cy="937617"/>
        </a:xfrm>
        <a:prstGeom prst="roundRect">
          <a:avLst>
            <a:gd name="adj" fmla="val 10000"/>
          </a:avLst>
        </a:prstGeom>
        <a:gradFill rotWithShape="0">
          <a:gsLst>
            <a:gs pos="0">
              <a:schemeClr val="accent5">
                <a:hueOff val="0"/>
                <a:satOff val="0"/>
                <a:lumOff val="0"/>
                <a:alphaOff val="0"/>
                <a:lumMod val="95000"/>
              </a:schemeClr>
            </a:gs>
            <a:gs pos="100000">
              <a:schemeClr val="accent5">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Planteamiento del problema</a:t>
          </a:r>
          <a:endParaRPr lang="es-ES" sz="1100" kern="1200" dirty="0"/>
        </a:p>
      </dsp:txBody>
      <dsp:txXfrm>
        <a:off x="106340" y="27958"/>
        <a:ext cx="1507771" cy="882693"/>
      </dsp:txXfrm>
    </dsp:sp>
    <dsp:sp modelId="{2E715A43-8243-4C1D-8754-2DA8C7A84550}">
      <dsp:nvSpPr>
        <dsp:cNvPr id="0" name=""/>
        <dsp:cNvSpPr/>
      </dsp:nvSpPr>
      <dsp:spPr>
        <a:xfrm>
          <a:off x="1779091" y="275530"/>
          <a:ext cx="331291" cy="387548"/>
        </a:xfrm>
        <a:prstGeom prst="rightArrow">
          <a:avLst>
            <a:gd name="adj1" fmla="val 60000"/>
            <a:gd name="adj2" fmla="val 50000"/>
          </a:avLst>
        </a:prstGeom>
        <a:solidFill>
          <a:schemeClr val="accent5">
            <a:hueOff val="0"/>
            <a:satOff val="0"/>
            <a:lumOff val="0"/>
            <a:alphaOff val="0"/>
          </a:schemeClr>
        </a:solidFill>
        <a:ln>
          <a:noFill/>
        </a:ln>
        <a:effectLst>
          <a:outerShdw blurRad="40005" dist="22984"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1779091" y="353040"/>
        <a:ext cx="231904" cy="232528"/>
      </dsp:txXfrm>
    </dsp:sp>
    <dsp:sp modelId="{4A0B90A6-1871-4131-A587-D460A3648D18}">
      <dsp:nvSpPr>
        <dsp:cNvPr id="0" name=""/>
        <dsp:cNvSpPr/>
      </dsp:nvSpPr>
      <dsp:spPr>
        <a:xfrm>
          <a:off x="2266652" y="496"/>
          <a:ext cx="1562695" cy="937617"/>
        </a:xfrm>
        <a:prstGeom prst="roundRect">
          <a:avLst>
            <a:gd name="adj" fmla="val 10000"/>
          </a:avLst>
        </a:prstGeom>
        <a:gradFill rotWithShape="0">
          <a:gsLst>
            <a:gs pos="0">
              <a:schemeClr val="accent5">
                <a:hueOff val="1491389"/>
                <a:satOff val="-3577"/>
                <a:lumOff val="280"/>
                <a:alphaOff val="0"/>
                <a:lumMod val="95000"/>
              </a:schemeClr>
            </a:gs>
            <a:gs pos="100000">
              <a:schemeClr val="accent5">
                <a:hueOff val="1491389"/>
                <a:satOff val="-3577"/>
                <a:lumOff val="28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Revisión de literatura sobre el tema de investigación </a:t>
          </a:r>
          <a:endParaRPr lang="es-ES" sz="1100" kern="1200" dirty="0"/>
        </a:p>
      </dsp:txBody>
      <dsp:txXfrm>
        <a:off x="2294114" y="27958"/>
        <a:ext cx="1507771" cy="882693"/>
      </dsp:txXfrm>
    </dsp:sp>
    <dsp:sp modelId="{456058BA-DDCF-41B8-A54F-C5D30C3CA0B2}">
      <dsp:nvSpPr>
        <dsp:cNvPr id="0" name=""/>
        <dsp:cNvSpPr/>
      </dsp:nvSpPr>
      <dsp:spPr>
        <a:xfrm>
          <a:off x="3966864" y="275530"/>
          <a:ext cx="331291" cy="387548"/>
        </a:xfrm>
        <a:prstGeom prst="rightArrow">
          <a:avLst>
            <a:gd name="adj1" fmla="val 60000"/>
            <a:gd name="adj2" fmla="val 50000"/>
          </a:avLst>
        </a:prstGeom>
        <a:solidFill>
          <a:schemeClr val="accent5">
            <a:hueOff val="1739954"/>
            <a:satOff val="-4173"/>
            <a:lumOff val="327"/>
            <a:alphaOff val="0"/>
          </a:schemeClr>
        </a:solidFill>
        <a:ln>
          <a:noFill/>
        </a:ln>
        <a:effectLst>
          <a:outerShdw blurRad="40005" dist="22984"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3966864" y="353040"/>
        <a:ext cx="231904" cy="232528"/>
      </dsp:txXfrm>
    </dsp:sp>
    <dsp:sp modelId="{33A57B94-2967-48F2-8E78-C3CE619E1ECB}">
      <dsp:nvSpPr>
        <dsp:cNvPr id="0" name=""/>
        <dsp:cNvSpPr/>
      </dsp:nvSpPr>
      <dsp:spPr>
        <a:xfrm>
          <a:off x="4454425" y="496"/>
          <a:ext cx="1562695" cy="937617"/>
        </a:xfrm>
        <a:prstGeom prst="roundRect">
          <a:avLst>
            <a:gd name="adj" fmla="val 10000"/>
          </a:avLst>
        </a:prstGeom>
        <a:gradFill rotWithShape="0">
          <a:gsLst>
            <a:gs pos="0">
              <a:schemeClr val="accent5">
                <a:hueOff val="2982778"/>
                <a:satOff val="-7154"/>
                <a:lumOff val="560"/>
                <a:alphaOff val="0"/>
                <a:lumMod val="95000"/>
              </a:schemeClr>
            </a:gs>
            <a:gs pos="100000">
              <a:schemeClr val="accent5">
                <a:hueOff val="2982778"/>
                <a:satOff val="-7154"/>
                <a:lumOff val="56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Construcción del marco teórico </a:t>
          </a:r>
          <a:endParaRPr lang="es-ES" sz="1100" kern="1200" dirty="0"/>
        </a:p>
      </dsp:txBody>
      <dsp:txXfrm>
        <a:off x="4481887" y="27958"/>
        <a:ext cx="1507771" cy="882693"/>
      </dsp:txXfrm>
    </dsp:sp>
    <dsp:sp modelId="{10159677-2415-4BF5-98D4-A7E505609CCE}">
      <dsp:nvSpPr>
        <dsp:cNvPr id="0" name=""/>
        <dsp:cNvSpPr/>
      </dsp:nvSpPr>
      <dsp:spPr>
        <a:xfrm rot="5400000">
          <a:off x="5070127" y="1047501"/>
          <a:ext cx="331291" cy="387548"/>
        </a:xfrm>
        <a:prstGeom prst="rightArrow">
          <a:avLst>
            <a:gd name="adj1" fmla="val 60000"/>
            <a:gd name="adj2" fmla="val 50000"/>
          </a:avLst>
        </a:prstGeom>
        <a:solidFill>
          <a:schemeClr val="accent5">
            <a:hueOff val="3479907"/>
            <a:satOff val="-8347"/>
            <a:lumOff val="654"/>
            <a:alphaOff val="0"/>
          </a:schemeClr>
        </a:solidFill>
        <a:ln>
          <a:noFill/>
        </a:ln>
        <a:effectLst>
          <a:outerShdw blurRad="40005" dist="22984"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rot="-5400000">
        <a:off x="5119509" y="1075630"/>
        <a:ext cx="232528" cy="231904"/>
      </dsp:txXfrm>
    </dsp:sp>
    <dsp:sp modelId="{7286C413-C3B7-461A-B334-80181E4FFB92}">
      <dsp:nvSpPr>
        <dsp:cNvPr id="0" name=""/>
        <dsp:cNvSpPr/>
      </dsp:nvSpPr>
      <dsp:spPr>
        <a:xfrm>
          <a:off x="4454425" y="1563191"/>
          <a:ext cx="1562695" cy="937617"/>
        </a:xfrm>
        <a:prstGeom prst="roundRect">
          <a:avLst>
            <a:gd name="adj" fmla="val 10000"/>
          </a:avLst>
        </a:prstGeom>
        <a:gradFill rotWithShape="0">
          <a:gsLst>
            <a:gs pos="0">
              <a:schemeClr val="accent5">
                <a:hueOff val="4474167"/>
                <a:satOff val="-10731"/>
                <a:lumOff val="840"/>
                <a:alphaOff val="0"/>
                <a:lumMod val="95000"/>
              </a:schemeClr>
            </a:gs>
            <a:gs pos="100000">
              <a:schemeClr val="accent5">
                <a:hueOff val="4474167"/>
                <a:satOff val="-10731"/>
                <a:lumOff val="84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Determinación de hipótesis</a:t>
          </a:r>
          <a:endParaRPr lang="es-ES" sz="1100" kern="1200" dirty="0"/>
        </a:p>
      </dsp:txBody>
      <dsp:txXfrm>
        <a:off x="4481887" y="1590653"/>
        <a:ext cx="1507771" cy="882693"/>
      </dsp:txXfrm>
    </dsp:sp>
    <dsp:sp modelId="{B500D24F-4357-48C9-A2B0-C8D18FE58E61}">
      <dsp:nvSpPr>
        <dsp:cNvPr id="0" name=""/>
        <dsp:cNvSpPr/>
      </dsp:nvSpPr>
      <dsp:spPr>
        <a:xfrm rot="10800000">
          <a:off x="3985617" y="1838225"/>
          <a:ext cx="331291" cy="387548"/>
        </a:xfrm>
        <a:prstGeom prst="rightArrow">
          <a:avLst>
            <a:gd name="adj1" fmla="val 60000"/>
            <a:gd name="adj2" fmla="val 50000"/>
          </a:avLst>
        </a:prstGeom>
        <a:solidFill>
          <a:schemeClr val="accent5">
            <a:hueOff val="5219861"/>
            <a:satOff val="-12520"/>
            <a:lumOff val="980"/>
            <a:alphaOff val="0"/>
          </a:schemeClr>
        </a:solidFill>
        <a:ln>
          <a:noFill/>
        </a:ln>
        <a:effectLst>
          <a:outerShdw blurRad="40005" dist="22984"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rot="10800000">
        <a:off x="4085004" y="1915735"/>
        <a:ext cx="231904" cy="232528"/>
      </dsp:txXfrm>
    </dsp:sp>
    <dsp:sp modelId="{F60F8628-F0EC-4DDE-9272-C60149D82A69}">
      <dsp:nvSpPr>
        <dsp:cNvPr id="0" name=""/>
        <dsp:cNvSpPr/>
      </dsp:nvSpPr>
      <dsp:spPr>
        <a:xfrm>
          <a:off x="2266652" y="1563191"/>
          <a:ext cx="1562695" cy="937617"/>
        </a:xfrm>
        <a:prstGeom prst="roundRect">
          <a:avLst>
            <a:gd name="adj" fmla="val 10000"/>
          </a:avLst>
        </a:prstGeom>
        <a:gradFill rotWithShape="0">
          <a:gsLst>
            <a:gs pos="0">
              <a:schemeClr val="accent5">
                <a:hueOff val="5965556"/>
                <a:satOff val="-14309"/>
                <a:lumOff val="1121"/>
                <a:alphaOff val="0"/>
                <a:lumMod val="95000"/>
              </a:schemeClr>
            </a:gs>
            <a:gs pos="100000">
              <a:schemeClr val="accent5">
                <a:hueOff val="5965556"/>
                <a:satOff val="-14309"/>
                <a:lumOff val="1121"/>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Someter la hipótesis a prueba a través de la recolección de datos  </a:t>
          </a:r>
          <a:endParaRPr lang="es-ES" sz="1100" kern="1200" dirty="0"/>
        </a:p>
      </dsp:txBody>
      <dsp:txXfrm>
        <a:off x="2294114" y="1590653"/>
        <a:ext cx="1507771" cy="882693"/>
      </dsp:txXfrm>
    </dsp:sp>
    <dsp:sp modelId="{CA147E0D-201A-4A4C-A593-9F8FA7ED2531}">
      <dsp:nvSpPr>
        <dsp:cNvPr id="0" name=""/>
        <dsp:cNvSpPr/>
      </dsp:nvSpPr>
      <dsp:spPr>
        <a:xfrm rot="10800000">
          <a:off x="1797843" y="1838225"/>
          <a:ext cx="331291" cy="387548"/>
        </a:xfrm>
        <a:prstGeom prst="rightArrow">
          <a:avLst>
            <a:gd name="adj1" fmla="val 60000"/>
            <a:gd name="adj2" fmla="val 50000"/>
          </a:avLst>
        </a:prstGeom>
        <a:solidFill>
          <a:schemeClr val="accent5">
            <a:hueOff val="6959815"/>
            <a:satOff val="-16693"/>
            <a:lumOff val="1307"/>
            <a:alphaOff val="0"/>
          </a:schemeClr>
        </a:solidFill>
        <a:ln>
          <a:noFill/>
        </a:ln>
        <a:effectLst>
          <a:outerShdw blurRad="40005" dist="22984"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rot="10800000">
        <a:off x="1897230" y="1915735"/>
        <a:ext cx="231904" cy="232528"/>
      </dsp:txXfrm>
    </dsp:sp>
    <dsp:sp modelId="{2C2E9E23-CA04-4689-ACDA-80DD6D5319E6}">
      <dsp:nvSpPr>
        <dsp:cNvPr id="0" name=""/>
        <dsp:cNvSpPr/>
      </dsp:nvSpPr>
      <dsp:spPr>
        <a:xfrm>
          <a:off x="78878" y="1563191"/>
          <a:ext cx="1562695" cy="937617"/>
        </a:xfrm>
        <a:prstGeom prst="roundRect">
          <a:avLst>
            <a:gd name="adj" fmla="val 10000"/>
          </a:avLst>
        </a:prstGeom>
        <a:gradFill rotWithShape="0">
          <a:gsLst>
            <a:gs pos="0">
              <a:schemeClr val="accent5">
                <a:hueOff val="7456944"/>
                <a:satOff val="-17886"/>
                <a:lumOff val="1401"/>
                <a:alphaOff val="0"/>
                <a:lumMod val="95000"/>
              </a:schemeClr>
            </a:gs>
            <a:gs pos="100000">
              <a:schemeClr val="accent5">
                <a:hueOff val="7456944"/>
                <a:satOff val="-17886"/>
                <a:lumOff val="1401"/>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Análisis e interpretación de datos a través de procedimientos estadísticos</a:t>
          </a:r>
          <a:endParaRPr lang="es-ES" sz="1100" kern="1200" dirty="0"/>
        </a:p>
      </dsp:txBody>
      <dsp:txXfrm>
        <a:off x="106340" y="1590653"/>
        <a:ext cx="1507771" cy="882693"/>
      </dsp:txXfrm>
    </dsp:sp>
    <dsp:sp modelId="{1C627980-62BE-421B-9C1A-4F85165CD6E0}">
      <dsp:nvSpPr>
        <dsp:cNvPr id="0" name=""/>
        <dsp:cNvSpPr/>
      </dsp:nvSpPr>
      <dsp:spPr>
        <a:xfrm rot="5400000">
          <a:off x="694580" y="2610197"/>
          <a:ext cx="331291" cy="387548"/>
        </a:xfrm>
        <a:prstGeom prst="rightArrow">
          <a:avLst>
            <a:gd name="adj1" fmla="val 60000"/>
            <a:gd name="adj2" fmla="val 50000"/>
          </a:avLst>
        </a:prstGeom>
        <a:solidFill>
          <a:schemeClr val="accent5">
            <a:hueOff val="8699767"/>
            <a:satOff val="-20867"/>
            <a:lumOff val="1634"/>
            <a:alphaOff val="0"/>
          </a:schemeClr>
        </a:solidFill>
        <a:ln>
          <a:noFill/>
        </a:ln>
        <a:effectLst>
          <a:outerShdw blurRad="40005" dist="22984"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rot="-5400000">
        <a:off x="743962" y="2638326"/>
        <a:ext cx="232528" cy="231904"/>
      </dsp:txXfrm>
    </dsp:sp>
    <dsp:sp modelId="{FE1724A5-AFB8-43E2-9576-73CAC7E2C8E6}">
      <dsp:nvSpPr>
        <dsp:cNvPr id="0" name=""/>
        <dsp:cNvSpPr/>
      </dsp:nvSpPr>
      <dsp:spPr>
        <a:xfrm>
          <a:off x="78878" y="3125886"/>
          <a:ext cx="1562695" cy="937617"/>
        </a:xfrm>
        <a:prstGeom prst="roundRect">
          <a:avLst>
            <a:gd name="adj" fmla="val 10000"/>
          </a:avLst>
        </a:prstGeom>
        <a:gradFill rotWithShape="0">
          <a:gsLst>
            <a:gs pos="0">
              <a:schemeClr val="accent5">
                <a:hueOff val="8948333"/>
                <a:satOff val="-21463"/>
                <a:lumOff val="1681"/>
                <a:alphaOff val="0"/>
                <a:lumMod val="95000"/>
              </a:schemeClr>
            </a:gs>
            <a:gs pos="100000">
              <a:schemeClr val="accent5">
                <a:hueOff val="8948333"/>
                <a:satOff val="-21463"/>
                <a:lumOff val="1681"/>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Establecer conclusiones y recomendaciones</a:t>
          </a:r>
          <a:endParaRPr lang="es-ES" sz="1100" kern="1200" dirty="0"/>
        </a:p>
      </dsp:txBody>
      <dsp:txXfrm>
        <a:off x="106340" y="3153348"/>
        <a:ext cx="1507771" cy="882693"/>
      </dsp:txXfrm>
    </dsp:sp>
    <dsp:sp modelId="{1C6FD227-41B8-4E60-ABB3-3DD914AA0006}">
      <dsp:nvSpPr>
        <dsp:cNvPr id="0" name=""/>
        <dsp:cNvSpPr/>
      </dsp:nvSpPr>
      <dsp:spPr>
        <a:xfrm>
          <a:off x="1779091" y="3400921"/>
          <a:ext cx="331291" cy="387548"/>
        </a:xfrm>
        <a:prstGeom prst="rightArrow">
          <a:avLst>
            <a:gd name="adj1" fmla="val 60000"/>
            <a:gd name="adj2" fmla="val 50000"/>
          </a:avLst>
        </a:prstGeom>
        <a:solidFill>
          <a:schemeClr val="accent5">
            <a:hueOff val="10439722"/>
            <a:satOff val="-25040"/>
            <a:lumOff val="1961"/>
            <a:alphaOff val="0"/>
          </a:schemeClr>
        </a:solidFill>
        <a:ln>
          <a:noFill/>
        </a:ln>
        <a:effectLst>
          <a:outerShdw blurRad="40005" dist="22984"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1779091" y="3478431"/>
        <a:ext cx="231904" cy="232528"/>
      </dsp:txXfrm>
    </dsp:sp>
    <dsp:sp modelId="{842CD3E1-16BA-4545-9155-BFF10668691F}">
      <dsp:nvSpPr>
        <dsp:cNvPr id="0" name=""/>
        <dsp:cNvSpPr/>
      </dsp:nvSpPr>
      <dsp:spPr>
        <a:xfrm>
          <a:off x="2266652" y="3125886"/>
          <a:ext cx="1562695" cy="937617"/>
        </a:xfrm>
        <a:prstGeom prst="roundRect">
          <a:avLst>
            <a:gd name="adj" fmla="val 10000"/>
          </a:avLst>
        </a:prstGeom>
        <a:gradFill rotWithShape="0">
          <a:gsLst>
            <a:gs pos="0">
              <a:schemeClr val="accent5">
                <a:hueOff val="10439722"/>
                <a:satOff val="-25040"/>
                <a:lumOff val="1961"/>
                <a:alphaOff val="0"/>
                <a:lumMod val="95000"/>
              </a:schemeClr>
            </a:gs>
            <a:gs pos="100000">
              <a:schemeClr val="accent5">
                <a:hueOff val="10439722"/>
                <a:satOff val="-25040"/>
                <a:lumOff val="1961"/>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 Propuesta </a:t>
          </a:r>
          <a:endParaRPr lang="es-ES" sz="1100" kern="1200" dirty="0"/>
        </a:p>
      </dsp:txBody>
      <dsp:txXfrm>
        <a:off x="2294114" y="3153348"/>
        <a:ext cx="1507771" cy="8826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BE381-ED97-4829-9E0F-117A2A457C62}">
      <dsp:nvSpPr>
        <dsp:cNvPr id="0" name=""/>
        <dsp:cNvSpPr/>
      </dsp:nvSpPr>
      <dsp:spPr>
        <a:xfrm rot="10800000">
          <a:off x="1277215" y="1770"/>
          <a:ext cx="4707256" cy="1128841"/>
        </a:xfrm>
        <a:prstGeom prst="homePlate">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7788" tIns="60960" rIns="113792" bIns="60960" numCol="1" spcCol="1270" anchor="ctr" anchorCtr="0">
          <a:noAutofit/>
        </a:bodyPr>
        <a:lstStyle/>
        <a:p>
          <a:pPr lvl="0" algn="ctr" defTabSz="711200">
            <a:lnSpc>
              <a:spcPct val="90000"/>
            </a:lnSpc>
            <a:spcBef>
              <a:spcPct val="0"/>
            </a:spcBef>
            <a:spcAft>
              <a:spcPct val="35000"/>
            </a:spcAft>
          </a:pPr>
          <a:r>
            <a:rPr lang="es-ES" sz="1600" kern="1200" dirty="0" smtClean="0"/>
            <a:t>PENSAMIENTO SIMBÓLICO</a:t>
          </a:r>
        </a:p>
        <a:p>
          <a:pPr lvl="0" algn="just" defTabSz="711200">
            <a:lnSpc>
              <a:spcPct val="90000"/>
            </a:lnSpc>
            <a:spcBef>
              <a:spcPct val="0"/>
            </a:spcBef>
            <a:spcAft>
              <a:spcPct val="35000"/>
            </a:spcAft>
          </a:pPr>
          <a:r>
            <a:rPr lang="es-ES" sz="1400" kern="1200" dirty="0" smtClean="0"/>
            <a:t>Los niños  y niñas (año y medio- dos años) tienen la capacidad de representar mentalmente los objetos concretos usando, gestos, palabras o el juego.</a:t>
          </a:r>
          <a:endParaRPr lang="es-ES" sz="1400" kern="1200" dirty="0"/>
        </a:p>
      </dsp:txBody>
      <dsp:txXfrm rot="10800000">
        <a:off x="1559425" y="1770"/>
        <a:ext cx="4425046" cy="1128841"/>
      </dsp:txXfrm>
    </dsp:sp>
    <dsp:sp modelId="{FD3B868B-B7B8-4981-AEE2-2A697C2F46F2}">
      <dsp:nvSpPr>
        <dsp:cNvPr id="0" name=""/>
        <dsp:cNvSpPr/>
      </dsp:nvSpPr>
      <dsp:spPr>
        <a:xfrm>
          <a:off x="807944" y="1770"/>
          <a:ext cx="1128841" cy="112884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1000" r="-21000"/>
          </a:stretch>
        </a:blipFill>
        <a:ln w="9525"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1">
          <a:scrgbClr r="0" g="0" b="0"/>
        </a:lnRef>
        <a:fillRef idx="1">
          <a:scrgbClr r="0" g="0" b="0"/>
        </a:fillRef>
        <a:effectRef idx="1">
          <a:scrgbClr r="0" g="0" b="0"/>
        </a:effectRef>
        <a:fontRef idx="minor"/>
      </dsp:style>
    </dsp:sp>
    <dsp:sp modelId="{F9ADB0FC-227F-4FF8-9245-09A8C5D37FCF}">
      <dsp:nvSpPr>
        <dsp:cNvPr id="0" name=""/>
        <dsp:cNvSpPr/>
      </dsp:nvSpPr>
      <dsp:spPr>
        <a:xfrm rot="10800000">
          <a:off x="1223215" y="1467579"/>
          <a:ext cx="4779256" cy="1128841"/>
        </a:xfrm>
        <a:prstGeom prst="homePlate">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7788" tIns="60960" rIns="113792" bIns="60960" numCol="1" spcCol="1270" anchor="ctr" anchorCtr="0">
          <a:noAutofit/>
        </a:bodyPr>
        <a:lstStyle/>
        <a:p>
          <a:pPr lvl="0" algn="ctr" defTabSz="711200">
            <a:lnSpc>
              <a:spcPct val="90000"/>
            </a:lnSpc>
            <a:spcBef>
              <a:spcPct val="0"/>
            </a:spcBef>
            <a:spcAft>
              <a:spcPct val="35000"/>
            </a:spcAft>
          </a:pPr>
          <a:r>
            <a:rPr lang="es-ES" sz="1600" kern="1200" dirty="0" smtClean="0"/>
            <a:t>PENSAMIENTO REPRESENTATIVO </a:t>
          </a:r>
        </a:p>
        <a:p>
          <a:pPr lvl="0" algn="just" defTabSz="711200">
            <a:lnSpc>
              <a:spcPct val="90000"/>
            </a:lnSpc>
            <a:spcBef>
              <a:spcPct val="0"/>
            </a:spcBef>
            <a:spcAft>
              <a:spcPct val="35000"/>
            </a:spcAft>
          </a:pPr>
          <a:r>
            <a:rPr lang="es-ES" sz="1400" kern="1200" dirty="0" smtClean="0"/>
            <a:t>Se presenta entre los 3 a 6 años, los niños pueden evocar objetos ausentes utilizando símbolos y signos diferenciados</a:t>
          </a:r>
          <a:endParaRPr lang="es-ES" sz="1400" kern="1200" dirty="0"/>
        </a:p>
      </dsp:txBody>
      <dsp:txXfrm rot="10800000">
        <a:off x="1505425" y="1467579"/>
        <a:ext cx="4497046" cy="1128841"/>
      </dsp:txXfrm>
    </dsp:sp>
    <dsp:sp modelId="{696D01F1-E6A8-4F22-BD86-664446FC1C15}">
      <dsp:nvSpPr>
        <dsp:cNvPr id="0" name=""/>
        <dsp:cNvSpPr/>
      </dsp:nvSpPr>
      <dsp:spPr>
        <a:xfrm>
          <a:off x="789944" y="1467579"/>
          <a:ext cx="1128841" cy="112884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 r="-4000"/>
          </a:stretch>
        </a:blipFill>
        <a:ln w="9525"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1">
          <a:scrgbClr r="0" g="0" b="0"/>
        </a:lnRef>
        <a:fillRef idx="1">
          <a:scrgbClr r="0" g="0" b="0"/>
        </a:fillRef>
        <a:effectRef idx="1">
          <a:scrgbClr r="0" g="0" b="0"/>
        </a:effectRef>
        <a:fontRef idx="minor"/>
      </dsp:style>
    </dsp:sp>
    <dsp:sp modelId="{35BEED18-8A1A-4640-B05D-E0B2A00F37C6}">
      <dsp:nvSpPr>
        <dsp:cNvPr id="0" name=""/>
        <dsp:cNvSpPr/>
      </dsp:nvSpPr>
      <dsp:spPr>
        <a:xfrm rot="10800000">
          <a:off x="1324778" y="2933388"/>
          <a:ext cx="4643837" cy="1128841"/>
        </a:xfrm>
        <a:prstGeom prst="homePlate">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7788" tIns="60960" rIns="113792" bIns="60960" numCol="1" spcCol="1270" anchor="ctr" anchorCtr="0">
          <a:noAutofit/>
        </a:bodyPr>
        <a:lstStyle/>
        <a:p>
          <a:pPr lvl="0" algn="ctr" defTabSz="711200">
            <a:lnSpc>
              <a:spcPct val="90000"/>
            </a:lnSpc>
            <a:spcBef>
              <a:spcPct val="0"/>
            </a:spcBef>
            <a:spcAft>
              <a:spcPct val="35000"/>
            </a:spcAft>
          </a:pPr>
          <a:r>
            <a:rPr lang="es-ES" sz="1600" kern="1200" dirty="0" smtClean="0"/>
            <a:t>PENSAMIENTO LÓGICO</a:t>
          </a:r>
        </a:p>
        <a:p>
          <a:pPr lvl="0" algn="just" defTabSz="711200">
            <a:lnSpc>
              <a:spcPct val="90000"/>
            </a:lnSpc>
            <a:spcBef>
              <a:spcPct val="0"/>
            </a:spcBef>
            <a:spcAft>
              <a:spcPct val="35000"/>
            </a:spcAft>
          </a:pPr>
          <a:r>
            <a:rPr lang="es-ES" sz="1400" kern="1200" dirty="0" smtClean="0"/>
            <a:t>Le permite comprender a los niños (7 años) la reversibilidad del pensamiento, además que puede resolver problemas si el objeto esta presente </a:t>
          </a:r>
          <a:endParaRPr lang="es-ES" sz="1400" kern="1200" dirty="0"/>
        </a:p>
      </dsp:txBody>
      <dsp:txXfrm rot="10800000">
        <a:off x="1606988" y="2933388"/>
        <a:ext cx="4361627" cy="1128841"/>
      </dsp:txXfrm>
    </dsp:sp>
    <dsp:sp modelId="{7B9BA61C-0099-4DBD-96D5-1C540C1A238C}">
      <dsp:nvSpPr>
        <dsp:cNvPr id="0" name=""/>
        <dsp:cNvSpPr/>
      </dsp:nvSpPr>
      <dsp:spPr>
        <a:xfrm>
          <a:off x="823799" y="2933388"/>
          <a:ext cx="1128841" cy="112884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a:ln w="9525"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26926-73D2-49B0-B879-9326C2527F89}">
      <dsp:nvSpPr>
        <dsp:cNvPr id="0" name=""/>
        <dsp:cNvSpPr/>
      </dsp:nvSpPr>
      <dsp:spPr>
        <a:xfrm>
          <a:off x="0" y="553177"/>
          <a:ext cx="3006996" cy="2547809"/>
        </a:xfrm>
        <a:prstGeom prst="rect">
          <a:avLst/>
        </a:prstGeom>
        <a:blipFill rotWithShape="1">
          <a:blip xmlns:r="http://schemas.openxmlformats.org/officeDocument/2006/relationships" r:embed="rId1"/>
          <a:stretch>
            <a:fillRect/>
          </a:stretch>
        </a:blipFill>
        <a:ln>
          <a:noFill/>
        </a:ln>
        <a:effectLst/>
        <a:sp3d z="-381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F41A099D-EB05-4DC3-903F-4C6E9E7BBFF6}">
      <dsp:nvSpPr>
        <dsp:cNvPr id="0" name=""/>
        <dsp:cNvSpPr/>
      </dsp:nvSpPr>
      <dsp:spPr>
        <a:xfrm>
          <a:off x="0" y="67364"/>
          <a:ext cx="3006996" cy="438722"/>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MAPA MENTAL ,Tony Buzan </a:t>
          </a:r>
          <a:endParaRPr lang="es-ES" sz="1900" kern="1200" dirty="0"/>
        </a:p>
      </dsp:txBody>
      <dsp:txXfrm>
        <a:off x="0" y="67364"/>
        <a:ext cx="3006996" cy="4387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91E6F-2BBE-4416-B5B6-05AC722FFD89}">
      <dsp:nvSpPr>
        <dsp:cNvPr id="0" name=""/>
        <dsp:cNvSpPr/>
      </dsp:nvSpPr>
      <dsp:spPr>
        <a:xfrm>
          <a:off x="0" y="1226629"/>
          <a:ext cx="6096000" cy="252000"/>
        </a:xfrm>
        <a:prstGeom prst="rect">
          <a:avLst/>
        </a:prstGeom>
        <a:solidFill>
          <a:schemeClr val="lt1">
            <a:alpha val="90000"/>
            <a:hueOff val="0"/>
            <a:satOff val="0"/>
            <a:lumOff val="0"/>
            <a:alphaOff val="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prst="angle"/>
        </a:sp3d>
      </dsp:spPr>
      <dsp:style>
        <a:lnRef idx="1">
          <a:scrgbClr r="0" g="0" b="0"/>
        </a:lnRef>
        <a:fillRef idx="1">
          <a:scrgbClr r="0" g="0" b="0"/>
        </a:fillRef>
        <a:effectRef idx="0">
          <a:scrgbClr r="0" g="0" b="0"/>
        </a:effectRef>
        <a:fontRef idx="minor"/>
      </dsp:style>
    </dsp:sp>
    <dsp:sp modelId="{BDA58073-6C61-4BED-95F9-80082498F7FC}">
      <dsp:nvSpPr>
        <dsp:cNvPr id="0" name=""/>
        <dsp:cNvSpPr/>
      </dsp:nvSpPr>
      <dsp:spPr>
        <a:xfrm>
          <a:off x="302418" y="29206"/>
          <a:ext cx="5792558" cy="1345022"/>
        </a:xfrm>
        <a:prstGeom prst="roundRect">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prst="angle"/>
        </a:sp3d>
      </dsp:spPr>
      <dsp:style>
        <a:lnRef idx="0">
          <a:scrgbClr r="0" g="0" b="0"/>
        </a:lnRef>
        <a:fillRef idx="2">
          <a:scrgbClr r="0" g="0" b="0"/>
        </a:fillRef>
        <a:effectRef idx="1">
          <a:scrgbClr r="0" g="0" b="0"/>
        </a:effectRef>
        <a:fontRef idx="minor">
          <a:schemeClr val="dk1"/>
        </a:fontRef>
      </dsp:style>
      <dsp:txBody>
        <a:bodyPr spcFirstLastPara="0" vert="horz" wrap="square" lIns="161290" tIns="0" rIns="161290" bIns="0" numCol="1" spcCol="1270" anchor="ctr" anchorCtr="0">
          <a:noAutofit/>
        </a:bodyPr>
        <a:lstStyle/>
        <a:p>
          <a:pPr lvl="0" algn="just" defTabSz="889000">
            <a:lnSpc>
              <a:spcPct val="90000"/>
            </a:lnSpc>
            <a:spcBef>
              <a:spcPct val="0"/>
            </a:spcBef>
            <a:spcAft>
              <a:spcPct val="35000"/>
            </a:spcAft>
          </a:pPr>
          <a:r>
            <a:rPr lang="es-ES" sz="2000" kern="1200" dirty="0" smtClean="0"/>
            <a:t>CONSTITUCIÓN POLÍTICA DE LA REPÚBLICA DEL ECUADOR, SECCIÓN QUINTA NIÑAS, NIÑOS Y ADOLESCENTES. ARTÍCULOS N° 44, 45 Y 46</a:t>
          </a:r>
          <a:endParaRPr lang="es-ES" sz="2000" kern="1200" dirty="0"/>
        </a:p>
      </dsp:txBody>
      <dsp:txXfrm>
        <a:off x="368077" y="94865"/>
        <a:ext cx="5661240" cy="1213704"/>
      </dsp:txXfrm>
    </dsp:sp>
    <dsp:sp modelId="{CEF1216C-69AC-4B41-88D9-A4EB3A43367E}">
      <dsp:nvSpPr>
        <dsp:cNvPr id="0" name=""/>
        <dsp:cNvSpPr/>
      </dsp:nvSpPr>
      <dsp:spPr>
        <a:xfrm>
          <a:off x="0" y="2330451"/>
          <a:ext cx="6096000" cy="252000"/>
        </a:xfrm>
        <a:prstGeom prst="rect">
          <a:avLst/>
        </a:prstGeom>
        <a:solidFill>
          <a:schemeClr val="lt1">
            <a:alpha val="90000"/>
            <a:hueOff val="0"/>
            <a:satOff val="0"/>
            <a:lumOff val="0"/>
            <a:alphaOff val="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prst="angle"/>
        </a:sp3d>
      </dsp:spPr>
      <dsp:style>
        <a:lnRef idx="1">
          <a:scrgbClr r="0" g="0" b="0"/>
        </a:lnRef>
        <a:fillRef idx="1">
          <a:scrgbClr r="0" g="0" b="0"/>
        </a:fillRef>
        <a:effectRef idx="0">
          <a:scrgbClr r="0" g="0" b="0"/>
        </a:effectRef>
        <a:fontRef idx="minor"/>
      </dsp:style>
    </dsp:sp>
    <dsp:sp modelId="{8CECC64B-5323-4896-A4FA-B5B2B006B9A7}">
      <dsp:nvSpPr>
        <dsp:cNvPr id="0" name=""/>
        <dsp:cNvSpPr/>
      </dsp:nvSpPr>
      <dsp:spPr>
        <a:xfrm>
          <a:off x="252688" y="1527944"/>
          <a:ext cx="5804020" cy="945422"/>
        </a:xfrm>
        <a:prstGeom prst="roundRect">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prst="angle"/>
        </a:sp3d>
      </dsp:spPr>
      <dsp:style>
        <a:lnRef idx="0">
          <a:scrgbClr r="0" g="0" b="0"/>
        </a:lnRef>
        <a:fillRef idx="2">
          <a:scrgbClr r="0" g="0" b="0"/>
        </a:fillRef>
        <a:effectRef idx="1">
          <a:scrgbClr r="0" g="0" b="0"/>
        </a:effectRef>
        <a:fontRef idx="minor">
          <a:schemeClr val="dk1"/>
        </a:fontRef>
      </dsp:style>
      <dsp:txBody>
        <a:bodyPr spcFirstLastPara="0" vert="horz" wrap="square" lIns="161290" tIns="0" rIns="161290" bIns="0" numCol="1" spcCol="1270" anchor="ctr" anchorCtr="0">
          <a:noAutofit/>
        </a:bodyPr>
        <a:lstStyle/>
        <a:p>
          <a:pPr lvl="0" algn="just" defTabSz="889000">
            <a:lnSpc>
              <a:spcPct val="90000"/>
            </a:lnSpc>
            <a:spcBef>
              <a:spcPct val="0"/>
            </a:spcBef>
            <a:spcAft>
              <a:spcPct val="35000"/>
            </a:spcAft>
          </a:pPr>
          <a:r>
            <a:rPr lang="es-ES" sz="2000" kern="1200" dirty="0" smtClean="0"/>
            <a:t>LEY ORGÁNICA DE EDUCACIÓN INTERCULTURAL, ARTÍCULO 40: NIVEL DE EDUCACIÓN INICIAL </a:t>
          </a:r>
          <a:endParaRPr lang="es-ES" sz="2000" kern="1200" dirty="0"/>
        </a:p>
      </dsp:txBody>
      <dsp:txXfrm>
        <a:off x="298840" y="1574096"/>
        <a:ext cx="5711716" cy="853118"/>
      </dsp:txXfrm>
    </dsp:sp>
    <dsp:sp modelId="{CE453B28-76B4-4768-9F2A-56F559E2CB45}">
      <dsp:nvSpPr>
        <dsp:cNvPr id="0" name=""/>
        <dsp:cNvSpPr/>
      </dsp:nvSpPr>
      <dsp:spPr>
        <a:xfrm>
          <a:off x="0" y="3782793"/>
          <a:ext cx="6096000" cy="252000"/>
        </a:xfrm>
        <a:prstGeom prst="rect">
          <a:avLst/>
        </a:prstGeom>
        <a:solidFill>
          <a:schemeClr val="lt1">
            <a:alpha val="90000"/>
            <a:hueOff val="0"/>
            <a:satOff val="0"/>
            <a:lumOff val="0"/>
            <a:alphaOff val="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prst="angle"/>
        </a:sp3d>
      </dsp:spPr>
      <dsp:style>
        <a:lnRef idx="1">
          <a:scrgbClr r="0" g="0" b="0"/>
        </a:lnRef>
        <a:fillRef idx="1">
          <a:scrgbClr r="0" g="0" b="0"/>
        </a:fillRef>
        <a:effectRef idx="0">
          <a:scrgbClr r="0" g="0" b="0"/>
        </a:effectRef>
        <a:fontRef idx="minor"/>
      </dsp:style>
    </dsp:sp>
    <dsp:sp modelId="{3B016A55-C2D5-4DAF-B95F-926CAA78E0F9}">
      <dsp:nvSpPr>
        <dsp:cNvPr id="0" name=""/>
        <dsp:cNvSpPr/>
      </dsp:nvSpPr>
      <dsp:spPr>
        <a:xfrm>
          <a:off x="289917" y="2636451"/>
          <a:ext cx="5804020" cy="1293941"/>
        </a:xfrm>
        <a:prstGeom prst="roundRect">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prst="angle"/>
        </a:sp3d>
      </dsp:spPr>
      <dsp:style>
        <a:lnRef idx="0">
          <a:scrgbClr r="0" g="0" b="0"/>
        </a:lnRef>
        <a:fillRef idx="2">
          <a:scrgbClr r="0" g="0" b="0"/>
        </a:fillRef>
        <a:effectRef idx="1">
          <a:scrgbClr r="0" g="0" b="0"/>
        </a:effectRef>
        <a:fontRef idx="minor">
          <a:schemeClr val="dk1"/>
        </a:fontRef>
      </dsp:style>
      <dsp:txBody>
        <a:bodyPr spcFirstLastPara="0" vert="horz" wrap="square" lIns="161290" tIns="0" rIns="161290" bIns="0" numCol="1" spcCol="1270" anchor="ctr" anchorCtr="0">
          <a:noAutofit/>
        </a:bodyPr>
        <a:lstStyle/>
        <a:p>
          <a:pPr lvl="0" algn="just" defTabSz="889000">
            <a:lnSpc>
              <a:spcPct val="90000"/>
            </a:lnSpc>
            <a:spcBef>
              <a:spcPct val="0"/>
            </a:spcBef>
            <a:spcAft>
              <a:spcPct val="35000"/>
            </a:spcAft>
          </a:pPr>
          <a:r>
            <a:rPr lang="es-ES" sz="2000" kern="1200" dirty="0" smtClean="0"/>
            <a:t>CÓDIGO DE LA NIÑEZ Y ADOLESCENCIA, ARTÍCULO N° 37: DERECHO A LA EDUCACIÓN</a:t>
          </a:r>
          <a:endParaRPr lang="es-ES" sz="2000" kern="1200" dirty="0"/>
        </a:p>
      </dsp:txBody>
      <dsp:txXfrm>
        <a:off x="353082" y="2699616"/>
        <a:ext cx="5677690" cy="11676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1C219-1C31-4079-9341-4D77D49775B3}">
      <dsp:nvSpPr>
        <dsp:cNvPr id="0" name=""/>
        <dsp:cNvSpPr/>
      </dsp:nvSpPr>
      <dsp:spPr>
        <a:xfrm rot="5400000">
          <a:off x="4698595" y="-1927722"/>
          <a:ext cx="721872" cy="476191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smtClean="0"/>
            <a:t>De campo </a:t>
          </a:r>
          <a:endParaRPr lang="es-ES" sz="1600" kern="1200" dirty="0"/>
        </a:p>
      </dsp:txBody>
      <dsp:txXfrm rot="-5400000">
        <a:off x="2678576" y="127536"/>
        <a:ext cx="4726673" cy="651394"/>
      </dsp:txXfrm>
    </dsp:sp>
    <dsp:sp modelId="{5D525AF0-435C-431D-B040-72DA0B8D96F9}">
      <dsp:nvSpPr>
        <dsp:cNvPr id="0" name=""/>
        <dsp:cNvSpPr/>
      </dsp:nvSpPr>
      <dsp:spPr>
        <a:xfrm>
          <a:off x="0" y="2063"/>
          <a:ext cx="2678575" cy="902340"/>
        </a:xfrm>
        <a:prstGeom prst="roundRect">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S" sz="1900" kern="1200" dirty="0" smtClean="0"/>
            <a:t>TIPO DE INVESTIGACIÓN </a:t>
          </a:r>
          <a:endParaRPr lang="es-ES" sz="1900" kern="1200" dirty="0"/>
        </a:p>
      </dsp:txBody>
      <dsp:txXfrm>
        <a:off x="44049" y="46112"/>
        <a:ext cx="2590477" cy="814242"/>
      </dsp:txXfrm>
    </dsp:sp>
    <dsp:sp modelId="{48191E2F-3013-445D-BD03-05CDEA08AB5C}">
      <dsp:nvSpPr>
        <dsp:cNvPr id="0" name=""/>
        <dsp:cNvSpPr/>
      </dsp:nvSpPr>
      <dsp:spPr>
        <a:xfrm rot="5400000">
          <a:off x="4698595" y="-980265"/>
          <a:ext cx="721872" cy="476191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Descriptivo </a:t>
          </a:r>
          <a:endParaRPr lang="es-ES" sz="1600" kern="1200" dirty="0"/>
        </a:p>
        <a:p>
          <a:pPr marL="171450" lvl="1" indent="-171450" algn="l" defTabSz="711200">
            <a:lnSpc>
              <a:spcPct val="90000"/>
            </a:lnSpc>
            <a:spcBef>
              <a:spcPct val="0"/>
            </a:spcBef>
            <a:spcAft>
              <a:spcPct val="15000"/>
            </a:spcAft>
            <a:buChar char="••"/>
          </a:pPr>
          <a:r>
            <a:rPr lang="es-ES" sz="1600" kern="1200" dirty="0" smtClean="0"/>
            <a:t>Cuasi experimental </a:t>
          </a:r>
          <a:endParaRPr lang="es-ES" sz="1600" kern="1200" dirty="0"/>
        </a:p>
      </dsp:txBody>
      <dsp:txXfrm rot="-5400000">
        <a:off x="2678576" y="1074993"/>
        <a:ext cx="4726673" cy="651394"/>
      </dsp:txXfrm>
    </dsp:sp>
    <dsp:sp modelId="{0FDDA2F9-2352-42C1-803E-F50BC4193C0A}">
      <dsp:nvSpPr>
        <dsp:cNvPr id="0" name=""/>
        <dsp:cNvSpPr/>
      </dsp:nvSpPr>
      <dsp:spPr>
        <a:xfrm>
          <a:off x="0" y="949520"/>
          <a:ext cx="2678575" cy="902340"/>
        </a:xfrm>
        <a:prstGeom prst="roundRect">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S" sz="1900" kern="1200" dirty="0" smtClean="0"/>
            <a:t>NIVEL DE INVESTIGACIÓN </a:t>
          </a:r>
          <a:endParaRPr lang="es-ES" sz="1900" kern="1200" dirty="0"/>
        </a:p>
      </dsp:txBody>
      <dsp:txXfrm>
        <a:off x="44049" y="993569"/>
        <a:ext cx="2590477" cy="814242"/>
      </dsp:txXfrm>
    </dsp:sp>
    <dsp:sp modelId="{9903704A-6C83-4951-9265-7A33180BFCD1}">
      <dsp:nvSpPr>
        <dsp:cNvPr id="0" name=""/>
        <dsp:cNvSpPr/>
      </dsp:nvSpPr>
      <dsp:spPr>
        <a:xfrm rot="5400000">
          <a:off x="4698595" y="-32808"/>
          <a:ext cx="721872" cy="476191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25 niñas y niños de 4 a 5 años del Centro Infantil “Sueños y Caramelos</a:t>
          </a:r>
          <a:endParaRPr lang="es-ES" sz="1600" kern="1200" dirty="0"/>
        </a:p>
      </dsp:txBody>
      <dsp:txXfrm rot="-5400000">
        <a:off x="2678576" y="2022450"/>
        <a:ext cx="4726673" cy="651394"/>
      </dsp:txXfrm>
    </dsp:sp>
    <dsp:sp modelId="{C55CEA76-6462-45BC-BDD9-D422C1EBCE27}">
      <dsp:nvSpPr>
        <dsp:cNvPr id="0" name=""/>
        <dsp:cNvSpPr/>
      </dsp:nvSpPr>
      <dsp:spPr>
        <a:xfrm>
          <a:off x="0" y="1896977"/>
          <a:ext cx="2678575" cy="902340"/>
        </a:xfrm>
        <a:prstGeom prst="roundRect">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S" sz="1900" kern="1200" dirty="0" smtClean="0"/>
            <a:t>POBLACIÓN </a:t>
          </a:r>
          <a:endParaRPr lang="es-ES" sz="1900" kern="1200" dirty="0"/>
        </a:p>
      </dsp:txBody>
      <dsp:txXfrm>
        <a:off x="44049" y="1941026"/>
        <a:ext cx="2590477" cy="814242"/>
      </dsp:txXfrm>
    </dsp:sp>
    <dsp:sp modelId="{9024C36E-1EE3-4938-96DC-BA4BF92D9F28}">
      <dsp:nvSpPr>
        <dsp:cNvPr id="0" name=""/>
        <dsp:cNvSpPr/>
      </dsp:nvSpPr>
      <dsp:spPr>
        <a:xfrm rot="5400000">
          <a:off x="4698595" y="914648"/>
          <a:ext cx="721872" cy="476191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US" sz="1600" kern="1200" dirty="0" err="1" smtClean="0"/>
            <a:t>Escala</a:t>
          </a:r>
          <a:r>
            <a:rPr lang="en-US" sz="1600" kern="1200" dirty="0" smtClean="0"/>
            <a:t> WPSSI (Wechsler Preschool and Primary Scale of Intelligence)</a:t>
          </a:r>
          <a:endParaRPr lang="es-ES" sz="1600" kern="1200" dirty="0"/>
        </a:p>
        <a:p>
          <a:pPr marL="171450" lvl="1" indent="-171450" algn="l" defTabSz="711200">
            <a:lnSpc>
              <a:spcPct val="90000"/>
            </a:lnSpc>
            <a:spcBef>
              <a:spcPct val="0"/>
            </a:spcBef>
            <a:spcAft>
              <a:spcPct val="15000"/>
            </a:spcAft>
            <a:buChar char="••"/>
          </a:pPr>
          <a:r>
            <a:rPr lang="es-ES" sz="1600" kern="1200" dirty="0" smtClean="0"/>
            <a:t>Ficha de observación</a:t>
          </a:r>
          <a:endParaRPr lang="es-ES" sz="1600" kern="1200" dirty="0"/>
        </a:p>
      </dsp:txBody>
      <dsp:txXfrm rot="-5400000">
        <a:off x="2678576" y="2969907"/>
        <a:ext cx="4726673" cy="651394"/>
      </dsp:txXfrm>
    </dsp:sp>
    <dsp:sp modelId="{E2765A8D-0D91-4C34-BDEC-D8B1D57C613D}">
      <dsp:nvSpPr>
        <dsp:cNvPr id="0" name=""/>
        <dsp:cNvSpPr/>
      </dsp:nvSpPr>
      <dsp:spPr>
        <a:xfrm>
          <a:off x="0" y="2844435"/>
          <a:ext cx="2678575" cy="902340"/>
        </a:xfrm>
        <a:prstGeom prst="roundRect">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S" sz="1900" kern="1200" dirty="0" smtClean="0"/>
            <a:t>TÉCNICAS E INSTRUMENTOS </a:t>
          </a:r>
          <a:endParaRPr lang="es-ES" sz="1900" kern="1200" dirty="0"/>
        </a:p>
      </dsp:txBody>
      <dsp:txXfrm>
        <a:off x="44049" y="2888484"/>
        <a:ext cx="2590477" cy="814242"/>
      </dsp:txXfrm>
    </dsp:sp>
    <dsp:sp modelId="{B5B4D9BF-97DB-4D0A-8985-B761162DB373}">
      <dsp:nvSpPr>
        <dsp:cNvPr id="0" name=""/>
        <dsp:cNvSpPr/>
      </dsp:nvSpPr>
      <dsp:spPr>
        <a:xfrm rot="5400000">
          <a:off x="4698595" y="1862105"/>
          <a:ext cx="721872" cy="476191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smtClean="0"/>
            <a:t>Puntuaciones normalizadas pre y post test. </a:t>
          </a:r>
          <a:endParaRPr lang="es-ES" sz="1600" kern="1200" dirty="0"/>
        </a:p>
        <a:p>
          <a:pPr marL="171450" lvl="1" indent="-171450" algn="just" defTabSz="711200">
            <a:lnSpc>
              <a:spcPct val="90000"/>
            </a:lnSpc>
            <a:spcBef>
              <a:spcPct val="0"/>
            </a:spcBef>
            <a:spcAft>
              <a:spcPct val="15000"/>
            </a:spcAft>
            <a:buChar char="••"/>
          </a:pPr>
          <a:r>
            <a:rPr lang="es-ES" sz="1600" kern="1200" dirty="0" smtClean="0"/>
            <a:t>Prueba «t» definiendo el margen de confianza en el 95% con el 5% de error</a:t>
          </a:r>
          <a:endParaRPr lang="es-ES" sz="1600" kern="1200" dirty="0"/>
        </a:p>
      </dsp:txBody>
      <dsp:txXfrm rot="-5400000">
        <a:off x="2678576" y="3917364"/>
        <a:ext cx="4726673" cy="651394"/>
      </dsp:txXfrm>
    </dsp:sp>
    <dsp:sp modelId="{2DA0AC51-53B6-401C-8CC0-CDE717D99222}">
      <dsp:nvSpPr>
        <dsp:cNvPr id="0" name=""/>
        <dsp:cNvSpPr/>
      </dsp:nvSpPr>
      <dsp:spPr>
        <a:xfrm>
          <a:off x="0" y="3791892"/>
          <a:ext cx="2678575" cy="902340"/>
        </a:xfrm>
        <a:prstGeom prst="roundRect">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S" sz="1900" kern="1200" dirty="0" smtClean="0"/>
            <a:t>TRATAMIENTO Y ANÁLISIS ESTADÍSTICO </a:t>
          </a:r>
          <a:endParaRPr lang="es-ES" sz="1900" kern="1200" dirty="0"/>
        </a:p>
      </dsp:txBody>
      <dsp:txXfrm>
        <a:off x="44049" y="3835941"/>
        <a:ext cx="2590477" cy="8142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FCE8D-F340-4F2B-BD78-FFA9FB80DA0E}">
      <dsp:nvSpPr>
        <dsp:cNvPr id="0" name=""/>
        <dsp:cNvSpPr/>
      </dsp:nvSpPr>
      <dsp:spPr>
        <a:xfrm>
          <a:off x="0" y="514331"/>
          <a:ext cx="7704856" cy="579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ED77FAD-964F-45B2-AB57-61BFD62A28AA}">
      <dsp:nvSpPr>
        <dsp:cNvPr id="0" name=""/>
        <dsp:cNvSpPr/>
      </dsp:nvSpPr>
      <dsp:spPr>
        <a:xfrm>
          <a:off x="366808" y="62286"/>
          <a:ext cx="7336159" cy="791524"/>
        </a:xfrm>
        <a:prstGeom prst="roundRect">
          <a:avLst/>
        </a:prstGeom>
        <a:solidFill>
          <a:schemeClr val="accent5">
            <a:hueOff val="0"/>
            <a:satOff val="0"/>
            <a:lumOff val="0"/>
            <a:alphaOff val="0"/>
          </a:schemeClr>
        </a:solidFill>
        <a:ln>
          <a:noFill/>
        </a:ln>
        <a:effectLst>
          <a:outerShdw blurRad="40005" dist="22984"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858" tIns="0" rIns="203858" bIns="0" numCol="1" spcCol="1270" anchor="ctr" anchorCtr="0">
          <a:noAutofit/>
        </a:bodyPr>
        <a:lstStyle/>
        <a:p>
          <a:pPr lvl="0" algn="just" defTabSz="488950">
            <a:lnSpc>
              <a:spcPct val="90000"/>
            </a:lnSpc>
            <a:spcBef>
              <a:spcPct val="0"/>
            </a:spcBef>
            <a:spcAft>
              <a:spcPct val="35000"/>
            </a:spcAft>
          </a:pPr>
          <a:r>
            <a:rPr lang="es-ES" sz="1100" kern="1200" dirty="0" smtClean="0"/>
            <a:t>Todas las sub escalas arrojan resultados negativos, lo que indica que las medias obtenidas en el pre test son menores a las medias obtenidas en el pos test, estableciendo que, de manera global, existe un mejoramiento del lenguaje y pensamiento de los niños y niñas de 4-5 años de edad del Centro Infantil “Sueños y Caramelos”</a:t>
          </a:r>
          <a:endParaRPr lang="es-ES" sz="1100" kern="1200" dirty="0"/>
        </a:p>
      </dsp:txBody>
      <dsp:txXfrm>
        <a:off x="405447" y="100925"/>
        <a:ext cx="7258881" cy="714246"/>
      </dsp:txXfrm>
    </dsp:sp>
    <dsp:sp modelId="{11DE16E1-F981-4E1F-B6B4-37E085205042}">
      <dsp:nvSpPr>
        <dsp:cNvPr id="0" name=""/>
        <dsp:cNvSpPr/>
      </dsp:nvSpPr>
      <dsp:spPr>
        <a:xfrm>
          <a:off x="0" y="2065527"/>
          <a:ext cx="7704856" cy="579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83FA144-6EBD-460C-BBB4-43DFA4F79865}">
      <dsp:nvSpPr>
        <dsp:cNvPr id="0" name=""/>
        <dsp:cNvSpPr/>
      </dsp:nvSpPr>
      <dsp:spPr>
        <a:xfrm>
          <a:off x="366808" y="1218131"/>
          <a:ext cx="7336159" cy="1186876"/>
        </a:xfrm>
        <a:prstGeom prst="roundRect">
          <a:avLst/>
        </a:prstGeom>
        <a:solidFill>
          <a:schemeClr val="accent5">
            <a:hueOff val="3479907"/>
            <a:satOff val="-8347"/>
            <a:lumOff val="654"/>
            <a:alphaOff val="0"/>
          </a:schemeClr>
        </a:solidFill>
        <a:ln>
          <a:noFill/>
        </a:ln>
        <a:effectLst>
          <a:outerShdw blurRad="40005" dist="22984"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858" tIns="0" rIns="203858" bIns="0" numCol="1" spcCol="1270" anchor="ctr" anchorCtr="0">
          <a:noAutofit/>
        </a:bodyPr>
        <a:lstStyle/>
        <a:p>
          <a:pPr lvl="0" algn="just" defTabSz="488950">
            <a:lnSpc>
              <a:spcPct val="90000"/>
            </a:lnSpc>
            <a:spcBef>
              <a:spcPct val="0"/>
            </a:spcBef>
            <a:spcAft>
              <a:spcPct val="35000"/>
            </a:spcAft>
          </a:pPr>
          <a:r>
            <a:rPr lang="es-ES" sz="1100" kern="1200" dirty="0" smtClean="0"/>
            <a:t>Las áreas que mejoran significativamente son: el área verbal, en cuanto a Información (atención a la información del ambiente), vocabulario (conocimiento de palabras), comprensión (conocimiento de normas convencionales de conducta) semejanzas (asociación de palabras y formación de conceptos verbales); y en el área del pensamiento en cuanto a aritmética (habilidad para utilizar conceptos numéricos abstractos), figuras incompletas (discriminación visual, identificación de objetos), laberintos (rapidez y capacidad de planeación y previsión) y diseños geométricos (organización </a:t>
          </a:r>
          <a:r>
            <a:rPr lang="es-ES" sz="1100" kern="1200" dirty="0" smtClean="0"/>
            <a:t>perceptual)</a:t>
          </a:r>
          <a:endParaRPr lang="es-ES" sz="1100" kern="1200" dirty="0"/>
        </a:p>
      </dsp:txBody>
      <dsp:txXfrm>
        <a:off x="424747" y="1276070"/>
        <a:ext cx="7220281" cy="1070998"/>
      </dsp:txXfrm>
    </dsp:sp>
    <dsp:sp modelId="{D96B4045-CA61-422D-BAF0-E3D0EBB252A3}">
      <dsp:nvSpPr>
        <dsp:cNvPr id="0" name=""/>
        <dsp:cNvSpPr/>
      </dsp:nvSpPr>
      <dsp:spPr>
        <a:xfrm>
          <a:off x="0" y="3571417"/>
          <a:ext cx="7704856" cy="579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3751418-F2F4-4A3B-9417-F4797234E01C}">
      <dsp:nvSpPr>
        <dsp:cNvPr id="0" name=""/>
        <dsp:cNvSpPr/>
      </dsp:nvSpPr>
      <dsp:spPr>
        <a:xfrm>
          <a:off x="368696" y="2769714"/>
          <a:ext cx="7336159" cy="1141569"/>
        </a:xfrm>
        <a:prstGeom prst="roundRect">
          <a:avLst/>
        </a:prstGeom>
        <a:solidFill>
          <a:schemeClr val="accent5">
            <a:hueOff val="6959815"/>
            <a:satOff val="-16693"/>
            <a:lumOff val="1307"/>
            <a:alphaOff val="0"/>
          </a:schemeClr>
        </a:solidFill>
        <a:ln>
          <a:noFill/>
        </a:ln>
        <a:effectLst>
          <a:outerShdw blurRad="40005" dist="22984"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858" tIns="0" rIns="203858" bIns="0" numCol="1" spcCol="1270" anchor="ctr" anchorCtr="0">
          <a:noAutofit/>
        </a:bodyPr>
        <a:lstStyle/>
        <a:p>
          <a:pPr lvl="0" algn="just" defTabSz="488950">
            <a:lnSpc>
              <a:spcPct val="90000"/>
            </a:lnSpc>
            <a:spcBef>
              <a:spcPct val="0"/>
            </a:spcBef>
            <a:spcAft>
              <a:spcPct val="35000"/>
            </a:spcAft>
          </a:pPr>
          <a:r>
            <a:rPr lang="es-ES" sz="1100" kern="1200" dirty="0" smtClean="0"/>
            <a:t>Los valores </a:t>
          </a:r>
          <a:r>
            <a:rPr lang="es-ES" sz="1100" kern="1200" dirty="0" smtClean="0"/>
            <a:t>negativos en la prueba "t" </a:t>
          </a:r>
          <a:r>
            <a:rPr lang="es-ES" sz="1100" kern="1200" dirty="0" smtClean="0"/>
            <a:t>demuestran </a:t>
          </a:r>
          <a:r>
            <a:rPr lang="es-ES" sz="1100" kern="1200" dirty="0" smtClean="0"/>
            <a:t>que el desempeño antes de la aplicación del mapa mental era inferior al desempeño después de la aplicación de la técnica. Esto si bien es un resultado global, se observa que no en todas las sub escalas existió una mejoría significativa, es el caso de Casa de Animales y Diseños con Prismas; lo cual se hace necesario que se planteen estrategias dirigidas a mejorar el pensamiento lógico-matemático, razonamiento analógico, asociaciones y clasificación</a:t>
          </a:r>
          <a:endParaRPr lang="es-ES" sz="1100" kern="1200" dirty="0"/>
        </a:p>
      </dsp:txBody>
      <dsp:txXfrm>
        <a:off x="424423" y="2825441"/>
        <a:ext cx="7224705" cy="1030115"/>
      </dsp:txXfrm>
    </dsp:sp>
    <dsp:sp modelId="{A79F544D-1B7D-4F6E-8F4C-A1E11D1916CC}">
      <dsp:nvSpPr>
        <dsp:cNvPr id="0" name=""/>
        <dsp:cNvSpPr/>
      </dsp:nvSpPr>
      <dsp:spPr>
        <a:xfrm>
          <a:off x="0" y="4614697"/>
          <a:ext cx="7704856" cy="579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0689C39-F1BC-46CD-BC77-58566D3C28AE}">
      <dsp:nvSpPr>
        <dsp:cNvPr id="0" name=""/>
        <dsp:cNvSpPr/>
      </dsp:nvSpPr>
      <dsp:spPr>
        <a:xfrm>
          <a:off x="366808" y="4275217"/>
          <a:ext cx="7336159" cy="678960"/>
        </a:xfrm>
        <a:prstGeom prst="roundRect">
          <a:avLst/>
        </a:prstGeom>
        <a:solidFill>
          <a:schemeClr val="accent5">
            <a:hueOff val="10439722"/>
            <a:satOff val="-25040"/>
            <a:lumOff val="1961"/>
            <a:alphaOff val="0"/>
          </a:schemeClr>
        </a:solidFill>
        <a:ln>
          <a:noFill/>
        </a:ln>
        <a:effectLst>
          <a:outerShdw blurRad="40005" dist="22984"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858" tIns="0" rIns="203858" bIns="0" numCol="1" spcCol="1270" anchor="ctr" anchorCtr="0">
          <a:noAutofit/>
        </a:bodyPr>
        <a:lstStyle/>
        <a:p>
          <a:pPr lvl="0" algn="l" defTabSz="488950">
            <a:lnSpc>
              <a:spcPct val="90000"/>
            </a:lnSpc>
            <a:spcBef>
              <a:spcPct val="0"/>
            </a:spcBef>
            <a:spcAft>
              <a:spcPct val="35000"/>
            </a:spcAft>
          </a:pPr>
          <a:r>
            <a:rPr lang="es-ES" sz="1100" kern="1200" dirty="0" smtClean="0"/>
            <a:t>El mapa mental es una técnica muy eficaz para el aprendizaje, pudiendo ser utilizada en diversos contextos y situaciones. Los diferentes temas utilizados en la aplicación de la técnica, pusieron de manifiesto que la gran mayoría de niños y niñas comprendieron e interiorizaron el uso de los mapas mentales, aumentando su autoestima y sus ganas de </a:t>
          </a:r>
          <a:r>
            <a:rPr lang="es-ES" sz="1100" kern="1200" dirty="0" smtClean="0"/>
            <a:t>aprender </a:t>
          </a:r>
          <a:endParaRPr lang="es-ES" sz="1100" kern="1200" dirty="0"/>
        </a:p>
      </dsp:txBody>
      <dsp:txXfrm>
        <a:off x="399952" y="4308361"/>
        <a:ext cx="7269871" cy="6126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619AC-F563-4DF1-88F8-7ECF9065827E}">
      <dsp:nvSpPr>
        <dsp:cNvPr id="0" name=""/>
        <dsp:cNvSpPr/>
      </dsp:nvSpPr>
      <dsp:spPr>
        <a:xfrm>
          <a:off x="1813" y="0"/>
          <a:ext cx="1900547" cy="47683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just" defTabSz="488950">
            <a:lnSpc>
              <a:spcPct val="90000"/>
            </a:lnSpc>
            <a:spcBef>
              <a:spcPct val="0"/>
            </a:spcBef>
            <a:spcAft>
              <a:spcPct val="35000"/>
            </a:spcAft>
          </a:pPr>
          <a:r>
            <a:rPr lang="es-ES" sz="1100" kern="1200" dirty="0" smtClean="0"/>
            <a:t>                                           </a:t>
          </a:r>
        </a:p>
        <a:p>
          <a:pPr lvl="0" algn="just" defTabSz="488950">
            <a:lnSpc>
              <a:spcPct val="90000"/>
            </a:lnSpc>
            <a:spcBef>
              <a:spcPct val="0"/>
            </a:spcBef>
            <a:spcAft>
              <a:spcPct val="35000"/>
            </a:spcAft>
          </a:pPr>
          <a:endParaRPr lang="es-ES" sz="1100" kern="1200" dirty="0" smtClean="0"/>
        </a:p>
        <a:p>
          <a:pPr lvl="0" algn="just" defTabSz="488950">
            <a:lnSpc>
              <a:spcPct val="90000"/>
            </a:lnSpc>
            <a:spcBef>
              <a:spcPct val="0"/>
            </a:spcBef>
            <a:spcAft>
              <a:spcPct val="35000"/>
            </a:spcAft>
          </a:pPr>
          <a:r>
            <a:rPr lang="es-ES" sz="1200" kern="1200" dirty="0" smtClean="0"/>
            <a:t>Dentro del Proyecto Educativo Institucional (P.E.I.) se incluya la implementación de la técnica mapa mental para alcanzar los objetivos y destrezas planteadas en el currículo oficial, al ser los mapas mentales una herramienta flexible e innovadora, puede ser aplicada a cualquier ámbito de desarrollo y aprendizaje   </a:t>
          </a:r>
          <a:endParaRPr lang="es-ES" sz="1200" kern="1200" dirty="0"/>
        </a:p>
      </dsp:txBody>
      <dsp:txXfrm>
        <a:off x="1813" y="1907321"/>
        <a:ext cx="1900547" cy="1907321"/>
      </dsp:txXfrm>
    </dsp:sp>
    <dsp:sp modelId="{F5B3E4D2-D7AF-4C26-A703-FCE055492F42}">
      <dsp:nvSpPr>
        <dsp:cNvPr id="0" name=""/>
        <dsp:cNvSpPr/>
      </dsp:nvSpPr>
      <dsp:spPr>
        <a:xfrm>
          <a:off x="158164" y="187477"/>
          <a:ext cx="1587845" cy="158784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2000" r="-5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449206-CDDF-4ADC-A89C-8C8188CFBADD}">
      <dsp:nvSpPr>
        <dsp:cNvPr id="0" name=""/>
        <dsp:cNvSpPr/>
      </dsp:nvSpPr>
      <dsp:spPr>
        <a:xfrm>
          <a:off x="1959376" y="0"/>
          <a:ext cx="1900547" cy="47683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just" defTabSz="488950">
            <a:lnSpc>
              <a:spcPct val="90000"/>
            </a:lnSpc>
            <a:spcBef>
              <a:spcPct val="0"/>
            </a:spcBef>
            <a:spcAft>
              <a:spcPct val="35000"/>
            </a:spcAft>
          </a:pPr>
          <a:r>
            <a:rPr lang="es-ES" sz="1100" kern="1200" dirty="0" smtClean="0"/>
            <a:t>                                      </a:t>
          </a:r>
        </a:p>
        <a:p>
          <a:pPr lvl="0" algn="just" defTabSz="488950">
            <a:lnSpc>
              <a:spcPct val="90000"/>
            </a:lnSpc>
            <a:spcBef>
              <a:spcPct val="0"/>
            </a:spcBef>
            <a:spcAft>
              <a:spcPct val="35000"/>
            </a:spcAft>
          </a:pPr>
          <a:endParaRPr lang="es-ES" sz="1100" kern="1200" dirty="0" smtClean="0"/>
        </a:p>
        <a:p>
          <a:pPr lvl="0" algn="just" defTabSz="488950">
            <a:lnSpc>
              <a:spcPct val="90000"/>
            </a:lnSpc>
            <a:spcBef>
              <a:spcPct val="0"/>
            </a:spcBef>
            <a:spcAft>
              <a:spcPct val="35000"/>
            </a:spcAft>
          </a:pPr>
          <a:endParaRPr lang="es-ES" sz="1100" kern="1200" dirty="0" smtClean="0"/>
        </a:p>
        <a:p>
          <a:pPr lvl="0" algn="just" defTabSz="488950">
            <a:lnSpc>
              <a:spcPct val="90000"/>
            </a:lnSpc>
            <a:spcBef>
              <a:spcPct val="0"/>
            </a:spcBef>
            <a:spcAft>
              <a:spcPct val="35000"/>
            </a:spcAft>
          </a:pPr>
          <a:r>
            <a:rPr lang="es-ES" sz="1200" kern="1200" dirty="0" smtClean="0"/>
            <a:t>Aprovechar tanto la gran cantidad de contenidos a trabajar dentro de la Educación Infantil como la flexibilidad de la técnica, para transmitir todo ámbito de aprendizaje a los niños y niñas, tomando en cuenta que los mapas mentales permiten el trabajo manipulativo, el cual es básico en esta etapa para una mejor adquisición de las destrezas</a:t>
          </a:r>
          <a:endParaRPr lang="es-ES" sz="1200" kern="1200" dirty="0"/>
        </a:p>
      </dsp:txBody>
      <dsp:txXfrm>
        <a:off x="1959376" y="1907321"/>
        <a:ext cx="1900547" cy="1907321"/>
      </dsp:txXfrm>
    </dsp:sp>
    <dsp:sp modelId="{E4EF9454-98A9-4A26-90B3-7418C6D38EE6}">
      <dsp:nvSpPr>
        <dsp:cNvPr id="0" name=""/>
        <dsp:cNvSpPr/>
      </dsp:nvSpPr>
      <dsp:spPr>
        <a:xfrm>
          <a:off x="2115728" y="156117"/>
          <a:ext cx="1587845" cy="158784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6000" r="-3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4EFB6E-3387-41EB-80D4-528F65834E42}">
      <dsp:nvSpPr>
        <dsp:cNvPr id="0" name=""/>
        <dsp:cNvSpPr/>
      </dsp:nvSpPr>
      <dsp:spPr>
        <a:xfrm>
          <a:off x="3916940" y="0"/>
          <a:ext cx="1900547" cy="47683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ES" sz="1200" kern="1200" dirty="0" smtClean="0"/>
            <a:t>Desarrollar una propuesta que faculte la implementación de la técnica mapa mental, dirigida a los niños y niñas de 4 a 5 años, permitiendo alcanzar destrezas del pensamiento tales como: razonamiento analógico, asociaciones y clasificación.</a:t>
          </a:r>
          <a:endParaRPr lang="es-ES" sz="1200" kern="1200" dirty="0"/>
        </a:p>
      </dsp:txBody>
      <dsp:txXfrm>
        <a:off x="3916940" y="1907321"/>
        <a:ext cx="1900547" cy="1907321"/>
      </dsp:txXfrm>
    </dsp:sp>
    <dsp:sp modelId="{04FE4322-048E-4127-9B15-337D535FE77D}">
      <dsp:nvSpPr>
        <dsp:cNvPr id="0" name=""/>
        <dsp:cNvSpPr/>
      </dsp:nvSpPr>
      <dsp:spPr>
        <a:xfrm>
          <a:off x="4073291" y="187477"/>
          <a:ext cx="1587845" cy="158784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7A4658-FD0C-47E8-BE1E-29817AB6DAA1}">
      <dsp:nvSpPr>
        <dsp:cNvPr id="0" name=""/>
        <dsp:cNvSpPr/>
      </dsp:nvSpPr>
      <dsp:spPr>
        <a:xfrm>
          <a:off x="5874504" y="0"/>
          <a:ext cx="1900547" cy="47683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ES" sz="1200" kern="1200" dirty="0" smtClean="0"/>
            <a:t>Las educadoras del Centro de Desarrollo Infantil deben continuar con la aplicación de la técnica mapa mental, según lo planificado en la propuesta, para esto recibirán capacitación sobre el tema (diseño y aplicación de los mapas mentales) </a:t>
          </a:r>
          <a:endParaRPr lang="es-ES" sz="1200" kern="1200" dirty="0"/>
        </a:p>
      </dsp:txBody>
      <dsp:txXfrm>
        <a:off x="5874504" y="1907321"/>
        <a:ext cx="1900547" cy="1907321"/>
      </dsp:txXfrm>
    </dsp:sp>
    <dsp:sp modelId="{0BFA2A4E-B6CB-4954-8008-0C2913E67818}">
      <dsp:nvSpPr>
        <dsp:cNvPr id="0" name=""/>
        <dsp:cNvSpPr/>
      </dsp:nvSpPr>
      <dsp:spPr>
        <a:xfrm>
          <a:off x="6030855" y="156117"/>
          <a:ext cx="1587845" cy="1587845"/>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1000" r="-3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C3FB8E-4097-4AB9-AA88-E71955C4463C}">
      <dsp:nvSpPr>
        <dsp:cNvPr id="0" name=""/>
        <dsp:cNvSpPr/>
      </dsp:nvSpPr>
      <dsp:spPr>
        <a:xfrm flipV="1">
          <a:off x="311074" y="4524091"/>
          <a:ext cx="7154715" cy="141210"/>
        </a:xfrm>
        <a:prstGeom prst="leftRight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F9242-D0F1-4C1E-A112-91C7FB6EC42E}">
      <dsp:nvSpPr>
        <dsp:cNvPr id="0" name=""/>
        <dsp:cNvSpPr/>
      </dsp:nvSpPr>
      <dsp:spPr>
        <a:xfrm>
          <a:off x="2567173" y="2153652"/>
          <a:ext cx="1371863" cy="122487"/>
        </a:xfrm>
        <a:custGeom>
          <a:avLst/>
          <a:gdLst/>
          <a:ahLst/>
          <a:cxnLst/>
          <a:rect l="0" t="0" r="0" b="0"/>
          <a:pathLst>
            <a:path>
              <a:moveTo>
                <a:pt x="0" y="122487"/>
              </a:moveTo>
              <a:lnTo>
                <a:pt x="1371863" y="122487"/>
              </a:lnTo>
              <a:lnTo>
                <a:pt x="1371863" y="0"/>
              </a:lnTo>
            </a:path>
          </a:pathLst>
        </a:custGeom>
        <a:noFill/>
        <a:ln w="1587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02FBFCE-C153-45A4-A2F3-73D83BE2207C}">
      <dsp:nvSpPr>
        <dsp:cNvPr id="0" name=""/>
        <dsp:cNvSpPr/>
      </dsp:nvSpPr>
      <dsp:spPr>
        <a:xfrm>
          <a:off x="2567173" y="2276139"/>
          <a:ext cx="2743727" cy="1401209"/>
        </a:xfrm>
        <a:custGeom>
          <a:avLst/>
          <a:gdLst/>
          <a:ahLst/>
          <a:cxnLst/>
          <a:rect l="0" t="0" r="0" b="0"/>
          <a:pathLst>
            <a:path>
              <a:moveTo>
                <a:pt x="0" y="0"/>
              </a:moveTo>
              <a:lnTo>
                <a:pt x="2547746" y="0"/>
              </a:lnTo>
              <a:lnTo>
                <a:pt x="2547746" y="1401209"/>
              </a:lnTo>
              <a:lnTo>
                <a:pt x="2743727" y="1401209"/>
              </a:lnTo>
            </a:path>
          </a:pathLst>
        </a:custGeom>
        <a:noFill/>
        <a:ln w="1587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12539A9-8EF4-40D8-9980-0879EF7A4FD4}">
      <dsp:nvSpPr>
        <dsp:cNvPr id="0" name=""/>
        <dsp:cNvSpPr/>
      </dsp:nvSpPr>
      <dsp:spPr>
        <a:xfrm>
          <a:off x="2567173" y="2230419"/>
          <a:ext cx="2743727" cy="91440"/>
        </a:xfrm>
        <a:custGeom>
          <a:avLst/>
          <a:gdLst/>
          <a:ahLst/>
          <a:cxnLst/>
          <a:rect l="0" t="0" r="0" b="0"/>
          <a:pathLst>
            <a:path>
              <a:moveTo>
                <a:pt x="0" y="45720"/>
              </a:moveTo>
              <a:lnTo>
                <a:pt x="2547746" y="45720"/>
              </a:lnTo>
              <a:lnTo>
                <a:pt x="2547746" y="135004"/>
              </a:lnTo>
              <a:lnTo>
                <a:pt x="2743727" y="135004"/>
              </a:lnTo>
            </a:path>
          </a:pathLst>
        </a:custGeom>
        <a:noFill/>
        <a:ln w="1587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3BDFE4C-1DB0-46BA-A477-654387756F39}">
      <dsp:nvSpPr>
        <dsp:cNvPr id="0" name=""/>
        <dsp:cNvSpPr/>
      </dsp:nvSpPr>
      <dsp:spPr>
        <a:xfrm>
          <a:off x="2567173" y="964215"/>
          <a:ext cx="2743727" cy="1311924"/>
        </a:xfrm>
        <a:custGeom>
          <a:avLst/>
          <a:gdLst/>
          <a:ahLst/>
          <a:cxnLst/>
          <a:rect l="0" t="0" r="0" b="0"/>
          <a:pathLst>
            <a:path>
              <a:moveTo>
                <a:pt x="0" y="1311924"/>
              </a:moveTo>
              <a:lnTo>
                <a:pt x="2547746" y="1311924"/>
              </a:lnTo>
              <a:lnTo>
                <a:pt x="2547746" y="0"/>
              </a:lnTo>
              <a:lnTo>
                <a:pt x="2743727" y="0"/>
              </a:lnTo>
            </a:path>
          </a:pathLst>
        </a:custGeom>
        <a:noFill/>
        <a:ln w="1587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A021A34-F358-43FC-8971-F5991DA4932D}">
      <dsp:nvSpPr>
        <dsp:cNvPr id="0" name=""/>
        <dsp:cNvSpPr/>
      </dsp:nvSpPr>
      <dsp:spPr>
        <a:xfrm>
          <a:off x="2102" y="1511489"/>
          <a:ext cx="2565071" cy="1529301"/>
        </a:xfrm>
        <a:prstGeom prst="rect">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b="1" kern="1200" dirty="0" smtClean="0"/>
            <a:t>OBJETIVO GENERAL</a:t>
          </a:r>
        </a:p>
        <a:p>
          <a:pPr lvl="0" algn="just" defTabSz="488950">
            <a:lnSpc>
              <a:spcPct val="90000"/>
            </a:lnSpc>
            <a:spcBef>
              <a:spcPct val="0"/>
            </a:spcBef>
            <a:spcAft>
              <a:spcPct val="35000"/>
            </a:spcAft>
          </a:pPr>
          <a:r>
            <a:rPr lang="es-ES" sz="1100" kern="1200" dirty="0" smtClean="0"/>
            <a:t> Innovar la práctica didáctica de las y los Educadores Iniciales en el aula, al aplicar la técnica de los “mapas mentales”, permitiendo desarrollar destrezas verbales y de pensamiento en los niños y niñas</a:t>
          </a:r>
          <a:endParaRPr lang="es-ES" sz="1100" kern="1200" dirty="0"/>
        </a:p>
      </dsp:txBody>
      <dsp:txXfrm>
        <a:off x="2102" y="1511489"/>
        <a:ext cx="2565071" cy="1529301"/>
      </dsp:txXfrm>
    </dsp:sp>
    <dsp:sp modelId="{D2B108C0-6355-4130-AE61-CFCB11E366FA}">
      <dsp:nvSpPr>
        <dsp:cNvPr id="0" name=""/>
        <dsp:cNvSpPr/>
      </dsp:nvSpPr>
      <dsp:spPr>
        <a:xfrm>
          <a:off x="5310900" y="410662"/>
          <a:ext cx="1959805" cy="1107105"/>
        </a:xfrm>
        <a:prstGeom prst="rect">
          <a:avLst/>
        </a:prstGeom>
        <a:solidFill>
          <a:schemeClr val="accent3"/>
        </a:solidFill>
        <a:ln w="1587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080" tIns="5080" rIns="5080" bIns="5080" numCol="1" spcCol="1270" anchor="ctr" anchorCtr="0">
          <a:noAutofit/>
        </a:bodyPr>
        <a:lstStyle/>
        <a:p>
          <a:pPr lvl="0" algn="just" defTabSz="355600">
            <a:lnSpc>
              <a:spcPct val="90000"/>
            </a:lnSpc>
            <a:spcBef>
              <a:spcPct val="0"/>
            </a:spcBef>
            <a:spcAft>
              <a:spcPct val="35000"/>
            </a:spcAft>
          </a:pPr>
          <a:r>
            <a:rPr lang="es-ES" sz="800" kern="1200" dirty="0" smtClean="0"/>
            <a:t> </a:t>
          </a:r>
          <a:r>
            <a:rPr lang="es-ES" sz="1100" kern="1200" dirty="0" smtClean="0"/>
            <a:t>Plantear el proceso a seguir y  los materiales que se utilizan para el diseño de los mapas mentales   </a:t>
          </a:r>
          <a:endParaRPr lang="es-ES" sz="1100" kern="1200" dirty="0"/>
        </a:p>
      </dsp:txBody>
      <dsp:txXfrm>
        <a:off x="5310900" y="410662"/>
        <a:ext cx="1959805" cy="1107105"/>
      </dsp:txXfrm>
    </dsp:sp>
    <dsp:sp modelId="{F0FF5896-8716-4140-9F8A-41881ADD223F}">
      <dsp:nvSpPr>
        <dsp:cNvPr id="0" name=""/>
        <dsp:cNvSpPr/>
      </dsp:nvSpPr>
      <dsp:spPr>
        <a:xfrm>
          <a:off x="5310900" y="1762743"/>
          <a:ext cx="1959805" cy="1205361"/>
        </a:xfrm>
        <a:prstGeom prst="rect">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just" defTabSz="488950">
            <a:lnSpc>
              <a:spcPct val="90000"/>
            </a:lnSpc>
            <a:spcBef>
              <a:spcPct val="0"/>
            </a:spcBef>
            <a:spcAft>
              <a:spcPct val="35000"/>
            </a:spcAft>
          </a:pPr>
          <a:r>
            <a:rPr lang="es-ES" sz="1100" kern="1200" dirty="0" smtClean="0"/>
            <a:t> Sugerir una serie de actividades para la aplicación de los mapas mentales en el aula de clase de acuerdo a los ámbitos de desarrollo y aprendizaje para niños y niñas del subnivel Inicial 2</a:t>
          </a:r>
          <a:endParaRPr lang="es-ES" sz="1100" kern="1200" dirty="0"/>
        </a:p>
      </dsp:txBody>
      <dsp:txXfrm>
        <a:off x="5310900" y="1762743"/>
        <a:ext cx="1959805" cy="1205361"/>
      </dsp:txXfrm>
    </dsp:sp>
    <dsp:sp modelId="{CFE98F5F-E200-493B-93B1-33FEE8EDC965}">
      <dsp:nvSpPr>
        <dsp:cNvPr id="0" name=""/>
        <dsp:cNvSpPr/>
      </dsp:nvSpPr>
      <dsp:spPr>
        <a:xfrm>
          <a:off x="5310900" y="3213081"/>
          <a:ext cx="1959805" cy="928536"/>
        </a:xfrm>
        <a:prstGeom prst="rect">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just" defTabSz="444500">
            <a:lnSpc>
              <a:spcPct val="90000"/>
            </a:lnSpc>
            <a:spcBef>
              <a:spcPct val="0"/>
            </a:spcBef>
            <a:spcAft>
              <a:spcPct val="35000"/>
            </a:spcAft>
          </a:pPr>
          <a:r>
            <a:rPr lang="es-ES" sz="1000" kern="1200" dirty="0" smtClean="0"/>
            <a:t> </a:t>
          </a:r>
          <a:r>
            <a:rPr lang="es-ES" sz="1100" kern="1200" dirty="0" smtClean="0"/>
            <a:t>Fortalecer el desarrollo de habilidades y destrezas en el proceso cognitivo, motriz y verbal </a:t>
          </a:r>
          <a:endParaRPr lang="es-ES" sz="1100" kern="1200" dirty="0"/>
        </a:p>
      </dsp:txBody>
      <dsp:txXfrm>
        <a:off x="5310900" y="3213081"/>
        <a:ext cx="1959805" cy="928536"/>
      </dsp:txXfrm>
    </dsp:sp>
    <dsp:sp modelId="{F7CE2D40-DFCB-48A7-BC16-A4CAB88107E5}">
      <dsp:nvSpPr>
        <dsp:cNvPr id="0" name=""/>
        <dsp:cNvSpPr/>
      </dsp:nvSpPr>
      <dsp:spPr>
        <a:xfrm>
          <a:off x="2959134" y="1555911"/>
          <a:ext cx="1959805" cy="597740"/>
        </a:xfrm>
        <a:prstGeom prst="rect">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OBJETIVOS ESPECÍFICOS </a:t>
          </a:r>
          <a:endParaRPr lang="es-ES" sz="1100" kern="1200" dirty="0"/>
        </a:p>
      </dsp:txBody>
      <dsp:txXfrm>
        <a:off x="2959134" y="1555911"/>
        <a:ext cx="1959805" cy="5977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D2D20-F266-439F-956F-C61AE2C78A43}">
      <dsp:nvSpPr>
        <dsp:cNvPr id="0" name=""/>
        <dsp:cNvSpPr/>
      </dsp:nvSpPr>
      <dsp:spPr>
        <a:xfrm>
          <a:off x="1969174" y="1314900"/>
          <a:ext cx="3061662" cy="306166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S" sz="2800" kern="1200" dirty="0" smtClean="0"/>
            <a:t>¿CÓMO APLICAR LOS MAPAS MENTALES?</a:t>
          </a:r>
          <a:endParaRPr lang="es-ES" sz="2800" kern="1200" dirty="0"/>
        </a:p>
      </dsp:txBody>
      <dsp:txXfrm>
        <a:off x="2417544" y="1763270"/>
        <a:ext cx="2164922" cy="2164922"/>
      </dsp:txXfrm>
    </dsp:sp>
    <dsp:sp modelId="{1811B949-425F-4D30-AEA7-037FBDD07A66}">
      <dsp:nvSpPr>
        <dsp:cNvPr id="0" name=""/>
        <dsp:cNvSpPr/>
      </dsp:nvSpPr>
      <dsp:spPr>
        <a:xfrm>
          <a:off x="1935213" y="88418"/>
          <a:ext cx="3129585" cy="153083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Se introduce el tema a trabajar, utilizando la lluvia de ideas, preguntando a los niños y niñas que conocen sobre el tema</a:t>
          </a:r>
          <a:endParaRPr lang="es-ES" sz="1400" kern="1200" dirty="0"/>
        </a:p>
      </dsp:txBody>
      <dsp:txXfrm>
        <a:off x="2393530" y="312603"/>
        <a:ext cx="2212951" cy="1082461"/>
      </dsp:txXfrm>
    </dsp:sp>
    <dsp:sp modelId="{EA71DE78-5A56-4812-B94D-33A063D01C2E}">
      <dsp:nvSpPr>
        <dsp:cNvPr id="0" name=""/>
        <dsp:cNvSpPr/>
      </dsp:nvSpPr>
      <dsp:spPr>
        <a:xfrm>
          <a:off x="4163611" y="2875858"/>
          <a:ext cx="3008787" cy="210845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Se presenta el mapa mental y se explica la estructura del mismo, determinando la idea central y la secuencia de las ideas secundarias (siguiendo el sentido de las manecillas del reloj, de derecha a izquierda)</a:t>
          </a:r>
          <a:endParaRPr lang="es-ES" sz="1400" kern="1200" dirty="0"/>
        </a:p>
      </dsp:txBody>
      <dsp:txXfrm>
        <a:off x="4604238" y="3184635"/>
        <a:ext cx="2127533" cy="1490905"/>
      </dsp:txXfrm>
    </dsp:sp>
    <dsp:sp modelId="{F514D4E8-66F7-4F39-AE4A-271A239D9B5B}">
      <dsp:nvSpPr>
        <dsp:cNvPr id="0" name=""/>
        <dsp:cNvSpPr/>
      </dsp:nvSpPr>
      <dsp:spPr>
        <a:xfrm>
          <a:off x="83232" y="2928282"/>
          <a:ext cx="2664013" cy="182677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Se destaca el orden jerárquico de cada idea, permitiendo que los niños ubiquen las imágenes en el mapa mental </a:t>
          </a:r>
          <a:endParaRPr lang="es-ES" sz="1400" kern="1200" dirty="0"/>
        </a:p>
      </dsp:txBody>
      <dsp:txXfrm>
        <a:off x="473368" y="3195806"/>
        <a:ext cx="1883741" cy="12917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7B1F28-0450-4DC4-B0BE-B4A997568519}" type="datetimeFigureOut">
              <a:rPr lang="es-ES" smtClean="0"/>
              <a:t>01/09/2014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740CC-50FD-46D3-BF5A-04ABD77A58E7}" type="slidenum">
              <a:rPr lang="es-ES" smtClean="0"/>
              <a:t>‹Nº›</a:t>
            </a:fld>
            <a:endParaRPr lang="es-ES"/>
          </a:p>
        </p:txBody>
      </p:sp>
    </p:spTree>
    <p:extLst>
      <p:ext uri="{BB962C8B-B14F-4D97-AF65-F5344CB8AC3E}">
        <p14:creationId xmlns:p14="http://schemas.microsoft.com/office/powerpoint/2010/main" val="1857112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58740CC-50FD-46D3-BF5A-04ABD77A58E7}" type="slidenum">
              <a:rPr lang="es-ES" smtClean="0"/>
              <a:t>24</a:t>
            </a:fld>
            <a:endParaRPr lang="es-ES"/>
          </a:p>
        </p:txBody>
      </p:sp>
    </p:spTree>
    <p:extLst>
      <p:ext uri="{BB962C8B-B14F-4D97-AF65-F5344CB8AC3E}">
        <p14:creationId xmlns:p14="http://schemas.microsoft.com/office/powerpoint/2010/main" val="2212759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58740CC-50FD-46D3-BF5A-04ABD77A58E7}" type="slidenum">
              <a:rPr lang="es-ES" smtClean="0"/>
              <a:t>29</a:t>
            </a:fld>
            <a:endParaRPr lang="es-ES"/>
          </a:p>
        </p:txBody>
      </p:sp>
    </p:spTree>
    <p:extLst>
      <p:ext uri="{BB962C8B-B14F-4D97-AF65-F5344CB8AC3E}">
        <p14:creationId xmlns:p14="http://schemas.microsoft.com/office/powerpoint/2010/main" val="2989835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92710FB-2256-4508-B163-B559CD6298AA}" type="datetimeFigureOut">
              <a:rPr lang="es-ES" smtClean="0"/>
              <a:t>01/09/2014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9D62C61C-3DA9-47D0-B8D2-38C93C477B93}" type="slidenum">
              <a:rPr lang="es-ES" smtClean="0"/>
              <a:t>‹Nº›</a:t>
            </a:fld>
            <a:endParaRPr lang="es-E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92710FB-2256-4508-B163-B559CD6298AA}" type="datetimeFigureOut">
              <a:rPr lang="es-ES" smtClean="0"/>
              <a:t>01/09/2014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9D62C61C-3DA9-47D0-B8D2-38C93C477B93}" type="slidenum">
              <a:rPr lang="es-ES" smtClean="0"/>
              <a:t>‹Nº›</a:t>
            </a:fld>
            <a:endParaRPr lang="es-E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92710FB-2256-4508-B163-B559CD6298AA}" type="datetimeFigureOut">
              <a:rPr lang="es-ES" smtClean="0"/>
              <a:t>01/09/2014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9D62C61C-3DA9-47D0-B8D2-38C93C477B93}" type="slidenum">
              <a:rPr lang="es-ES" smtClean="0"/>
              <a:t>‹Nº›</a:t>
            </a:fld>
            <a:endParaRPr lang="es-E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92710FB-2256-4508-B163-B559CD6298AA}" type="datetimeFigureOut">
              <a:rPr lang="es-ES" smtClean="0"/>
              <a:t>01/09/2014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9D62C61C-3DA9-47D0-B8D2-38C93C477B93}" type="slidenum">
              <a:rPr lang="es-ES" smtClean="0"/>
              <a:t>‹Nº›</a:t>
            </a:fld>
            <a:endParaRPr lang="es-ES" dirty="0"/>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92710FB-2256-4508-B163-B559CD6298AA}" type="datetimeFigureOut">
              <a:rPr lang="es-ES" smtClean="0"/>
              <a:t>01/09/2014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9D62C61C-3DA9-47D0-B8D2-38C93C477B93}" type="slidenum">
              <a:rPr lang="es-ES" smtClean="0"/>
              <a:t>‹Nº›</a:t>
            </a:fld>
            <a:endParaRPr lang="es-E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92710FB-2256-4508-B163-B559CD6298AA}" type="datetimeFigureOut">
              <a:rPr lang="es-ES" smtClean="0"/>
              <a:t>01/09/2014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9D62C61C-3DA9-47D0-B8D2-38C93C477B93}" type="slidenum">
              <a:rPr lang="es-ES" smtClean="0"/>
              <a:t>‹Nº›</a:t>
            </a:fld>
            <a:endParaRPr lang="es-ES" dirty="0"/>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92710FB-2256-4508-B163-B559CD6298AA}" type="datetimeFigureOut">
              <a:rPr lang="es-ES" smtClean="0"/>
              <a:t>01/09/2014</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9D62C61C-3DA9-47D0-B8D2-38C93C477B93}" type="slidenum">
              <a:rPr lang="es-ES" smtClean="0"/>
              <a:t>‹Nº›</a:t>
            </a:fld>
            <a:endParaRPr lang="es-ES" dirty="0"/>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92710FB-2256-4508-B163-B559CD6298AA}" type="datetimeFigureOut">
              <a:rPr lang="es-ES" smtClean="0"/>
              <a:t>01/09/2014</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9D62C61C-3DA9-47D0-B8D2-38C93C477B93}" type="slidenum">
              <a:rPr lang="es-ES" smtClean="0"/>
              <a:t>‹Nº›</a:t>
            </a:fld>
            <a:endParaRPr lang="es-E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710FB-2256-4508-B163-B559CD6298AA}" type="datetimeFigureOut">
              <a:rPr lang="es-ES" smtClean="0"/>
              <a:t>01/09/2014</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9D62C61C-3DA9-47D0-B8D2-38C93C477B93}" type="slidenum">
              <a:rPr lang="es-ES" smtClean="0"/>
              <a:t>‹Nº›</a:t>
            </a:fld>
            <a:endParaRPr lang="es-E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92710FB-2256-4508-B163-B559CD6298AA}" type="datetimeFigureOut">
              <a:rPr lang="es-ES" smtClean="0"/>
              <a:t>01/09/2014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9D62C61C-3DA9-47D0-B8D2-38C93C477B93}" type="slidenum">
              <a:rPr lang="es-ES" smtClean="0"/>
              <a:t>‹Nº›</a:t>
            </a:fld>
            <a:endParaRPr lang="es-E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92710FB-2256-4508-B163-B559CD6298AA}" type="datetimeFigureOut">
              <a:rPr lang="es-ES" smtClean="0"/>
              <a:t>01/09/2014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9D62C61C-3DA9-47D0-B8D2-38C93C477B93}" type="slidenum">
              <a:rPr lang="es-ES" smtClean="0"/>
              <a:t>‹Nº›</a:t>
            </a:fld>
            <a:endParaRPr lang="es-E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92710FB-2256-4508-B163-B559CD6298AA}" type="datetimeFigureOut">
              <a:rPr lang="es-ES" smtClean="0"/>
              <a:t>01/09/2014</a:t>
            </a:fld>
            <a:endParaRPr lang="es-E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E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D62C61C-3DA9-47D0-B8D2-38C93C477B93}"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jp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diagramLayout" Target="../diagrams/layout8.xml"/><Relationship Id="rId7" Type="http://schemas.openxmlformats.org/officeDocument/2006/relationships/image" Target="../media/image16.jp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9.xml"/><Relationship Id="rId5" Type="http://schemas.openxmlformats.org/officeDocument/2006/relationships/image" Target="../media/image23.JP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26.jpeg"/><Relationship Id="rId7" Type="http://schemas.openxmlformats.org/officeDocument/2006/relationships/diagramQuickStyle" Target="../diagrams/quickStyle9.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9.xml"/><Relationship Id="rId5" Type="http://schemas.openxmlformats.org/officeDocument/2006/relationships/diagramData" Target="../diagrams/data9.xml"/><Relationship Id="rId10" Type="http://schemas.openxmlformats.org/officeDocument/2006/relationships/image" Target="../media/image1.jpg"/><Relationship Id="rId4" Type="http://schemas.microsoft.com/office/2007/relationships/hdphoto" Target="../media/hdphoto1.wdp"/><Relationship Id="rId9" Type="http://schemas.microsoft.com/office/2007/relationships/diagramDrawing" Target="../diagrams/drawing9.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39552" y="1095486"/>
            <a:ext cx="8062912" cy="5429858"/>
          </a:xfrm>
          <a:prstGeom prst="rect">
            <a:avLst/>
          </a:prstGeom>
        </p:spPr>
        <p:txBody>
          <a:bodyPr vert="horz" lIns="0" tIns="0" rIns="0" bIns="0" anchor="t">
            <a:normAutofit fontScale="25000" lnSpcReduction="20000"/>
          </a:bodyPr>
          <a:lstStyle/>
          <a:p>
            <a:pPr algn="ctr">
              <a:lnSpc>
                <a:spcPct val="170000"/>
              </a:lnSpc>
              <a:spcBef>
                <a:spcPct val="0"/>
              </a:spcBef>
            </a:pPr>
            <a:r>
              <a:rPr lang="es-ES" sz="8000" b="1" cap="all"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UNIVERSIDAD DE LAS FUERZAS ARMADAS - ESPE</a:t>
            </a:r>
            <a:r>
              <a:rPr kumimoji="0" lang="es-ES" sz="8000" b="1" i="0" u="none" strike="noStrike" kern="1200" cap="none" spc="0" normalizeH="0" baseline="0" noProof="0" dirty="0" smtClean="0">
                <a:ln w="1905"/>
                <a:solidFill>
                  <a:sysClr val="windowText" lastClr="000000"/>
                </a:solidFill>
                <a:effectLst>
                  <a:innerShdw blurRad="69850" dist="43180" dir="5400000">
                    <a:srgbClr val="000000">
                      <a:alpha val="65000"/>
                    </a:srgbClr>
                  </a:innerShdw>
                </a:effectLst>
                <a:uLnTx/>
                <a:uFillTx/>
                <a:latin typeface="+mj-lt"/>
                <a:ea typeface="+mj-ea"/>
                <a:cs typeface="+mj-cs"/>
              </a:rPr>
              <a:t/>
            </a:r>
            <a:br>
              <a:rPr kumimoji="0" lang="es-ES" sz="8000" b="1" i="0" u="none" strike="noStrike" kern="1200" cap="none" spc="0" normalizeH="0" baseline="0" noProof="0" dirty="0" smtClean="0">
                <a:ln w="1905"/>
                <a:solidFill>
                  <a:sysClr val="windowText" lastClr="000000"/>
                </a:solidFill>
                <a:effectLst>
                  <a:innerShdw blurRad="69850" dist="43180" dir="5400000">
                    <a:srgbClr val="000000">
                      <a:alpha val="65000"/>
                    </a:srgbClr>
                  </a:innerShdw>
                </a:effectLst>
                <a:uLnTx/>
                <a:uFillTx/>
                <a:latin typeface="+mj-lt"/>
                <a:ea typeface="+mj-ea"/>
                <a:cs typeface="+mj-cs"/>
              </a:rPr>
            </a:br>
            <a:r>
              <a:rPr lang="es-ES" sz="8000" b="1" cap="all"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CARRERA DE EDUCACIÓN INFANTIL </a:t>
            </a:r>
            <a:endParaRPr kumimoji="0" lang="es-ES" sz="2200" b="1" i="0" u="none" strike="noStrike" kern="1200" cap="none" spc="0" normalizeH="0" baseline="0" noProof="0" dirty="0" smtClean="0">
              <a:ln w="1905"/>
              <a:solidFill>
                <a:sysClr val="windowText" lastClr="000000"/>
              </a:solidFill>
              <a:effectLst>
                <a:innerShdw blurRad="69850" dist="43180" dir="5400000">
                  <a:srgbClr val="000000">
                    <a:alpha val="65000"/>
                  </a:srgbClr>
                </a:innerShdw>
              </a:effectLst>
              <a:uLnTx/>
              <a:uFillTx/>
              <a:latin typeface="+mj-lt"/>
              <a:ea typeface="+mj-ea"/>
              <a:cs typeface="+mj-cs"/>
            </a:endParaRPr>
          </a:p>
          <a:p>
            <a:pPr algn="ctr">
              <a:lnSpc>
                <a:spcPct val="170000"/>
              </a:lnSpc>
              <a:spcBef>
                <a:spcPct val="0"/>
              </a:spcBef>
            </a:pPr>
            <a:endParaRPr kumimoji="0" lang="es-ES" sz="3400" b="1" i="0" u="none" strike="noStrike" kern="1200" cap="none" spc="0" normalizeH="0" baseline="0" noProof="0" dirty="0" smtClean="0">
              <a:ln w="1905"/>
              <a:solidFill>
                <a:sysClr val="windowText" lastClr="000000"/>
              </a:solidFill>
              <a:effectLst>
                <a:innerShdw blurRad="69850" dist="43180" dir="5400000">
                  <a:srgbClr val="000000">
                    <a:alpha val="65000"/>
                  </a:srgbClr>
                </a:innerShdw>
              </a:effectLst>
              <a:uLnTx/>
              <a:uFillTx/>
              <a:latin typeface="+mj-lt"/>
              <a:ea typeface="+mj-ea"/>
              <a:cs typeface="+mj-cs"/>
            </a:endParaRPr>
          </a:p>
          <a:p>
            <a:pPr algn="ctr">
              <a:lnSpc>
                <a:spcPct val="170000"/>
              </a:lnSpc>
              <a:spcBef>
                <a:spcPct val="0"/>
              </a:spcBef>
            </a:pPr>
            <a:r>
              <a:rPr kumimoji="0" lang="es-ES" sz="7200" b="1" i="0" u="none" strike="noStrike" kern="1200" cap="none" spc="0" normalizeH="0" baseline="0" noProof="0" dirty="0" smtClean="0">
                <a:ln w="1905"/>
                <a:solidFill>
                  <a:sysClr val="windowText" lastClr="000000"/>
                </a:solidFill>
                <a:effectLst>
                  <a:innerShdw blurRad="69850" dist="43180" dir="5400000">
                    <a:srgbClr val="000000">
                      <a:alpha val="65000"/>
                    </a:srgbClr>
                  </a:innerShdw>
                </a:effectLst>
                <a:uLnTx/>
                <a:uFillTx/>
                <a:latin typeface="+mj-lt"/>
                <a:ea typeface="+mj-ea"/>
                <a:cs typeface="+mj-cs"/>
              </a:rPr>
              <a:t>TEMA:</a:t>
            </a:r>
            <a:r>
              <a:rPr kumimoji="0" lang="es-ES" sz="2200" b="1" i="0" u="none" strike="noStrike" kern="1200" cap="none" spc="0" normalizeH="0" baseline="0" noProof="0" dirty="0" smtClean="0">
                <a:ln w="1905"/>
                <a:solidFill>
                  <a:sysClr val="windowText" lastClr="000000"/>
                </a:solidFill>
                <a:effectLst>
                  <a:innerShdw blurRad="69850" dist="43180" dir="5400000">
                    <a:srgbClr val="000000">
                      <a:alpha val="65000"/>
                    </a:srgbClr>
                  </a:innerShdw>
                </a:effectLst>
                <a:uLnTx/>
                <a:uFillTx/>
                <a:latin typeface="+mj-lt"/>
                <a:ea typeface="+mj-ea"/>
                <a:cs typeface="+mj-cs"/>
              </a:rPr>
              <a:t/>
            </a:r>
            <a:br>
              <a:rPr kumimoji="0" lang="es-ES" sz="2200" b="1" i="0" u="none" strike="noStrike" kern="1200" cap="none" spc="0" normalizeH="0" baseline="0" noProof="0" dirty="0" smtClean="0">
                <a:ln w="1905"/>
                <a:solidFill>
                  <a:sysClr val="windowText" lastClr="000000"/>
                </a:solidFill>
                <a:effectLst>
                  <a:innerShdw blurRad="69850" dist="43180" dir="5400000">
                    <a:srgbClr val="000000">
                      <a:alpha val="65000"/>
                    </a:srgbClr>
                  </a:innerShdw>
                </a:effectLst>
                <a:uLnTx/>
                <a:uFillTx/>
                <a:latin typeface="+mj-lt"/>
                <a:ea typeface="+mj-ea"/>
                <a:cs typeface="+mj-cs"/>
              </a:rPr>
            </a:br>
            <a:r>
              <a:rPr kumimoji="0" lang="es-ES" sz="2000" b="1" i="0" u="none" strike="noStrike" kern="1200" cap="none" spc="0" normalizeH="0" baseline="0" noProof="0" dirty="0" smtClean="0">
                <a:ln w="1905"/>
                <a:solidFill>
                  <a:sysClr val="windowText" lastClr="000000"/>
                </a:solidFill>
                <a:effectLst>
                  <a:innerShdw blurRad="69850" dist="43180" dir="5400000">
                    <a:srgbClr val="000000">
                      <a:alpha val="65000"/>
                    </a:srgbClr>
                  </a:innerShdw>
                </a:effectLst>
                <a:uLnTx/>
                <a:uFillTx/>
                <a:latin typeface="+mj-lt"/>
                <a:ea typeface="+mj-ea"/>
                <a:cs typeface="+mj-cs"/>
              </a:rPr>
              <a:t/>
            </a:r>
            <a:br>
              <a:rPr kumimoji="0" lang="es-ES" sz="2000" b="1" i="0" u="none" strike="noStrike" kern="1200" cap="none" spc="0" normalizeH="0" baseline="0" noProof="0" dirty="0" smtClean="0">
                <a:ln w="1905"/>
                <a:solidFill>
                  <a:sysClr val="windowText" lastClr="000000"/>
                </a:solidFill>
                <a:effectLst>
                  <a:innerShdw blurRad="69850" dist="43180" dir="5400000">
                    <a:srgbClr val="000000">
                      <a:alpha val="65000"/>
                    </a:srgbClr>
                  </a:innerShdw>
                </a:effectLst>
                <a:uLnTx/>
                <a:uFillTx/>
                <a:latin typeface="+mj-lt"/>
                <a:ea typeface="+mj-ea"/>
                <a:cs typeface="+mj-cs"/>
              </a:rPr>
            </a:br>
            <a:r>
              <a:rPr lang="es-ES" sz="7200" b="1" cap="all"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“INCIDENCIA DE LA UTILIZACIÓN DE LA TÉCNICA MAPA MENTAL PARA EL DESARROLLO DEL LENGUAJE Y PENSAMIENTO DE LOS NIÑOS Y NIÑAS DE 4 A 5 AÑOS DEL CENTRO INFANTIL SUEÑOS Y CARAMELOS, UBICADO EN EL SUR ORIENTE DE LA CIUDAD QUITO, AÑO LECTIVO 2013-2014” </a:t>
            </a:r>
          </a:p>
          <a:p>
            <a:pPr algn="ctr">
              <a:lnSpc>
                <a:spcPct val="170000"/>
              </a:lnSpc>
              <a:spcBef>
                <a:spcPct val="0"/>
              </a:spcBef>
            </a:pPr>
            <a:r>
              <a:rPr kumimoji="0" lang="es-ES" sz="72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72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kumimoji="0" lang="es-ES" sz="7200" b="1" i="0" u="none" strike="noStrike" kern="1200" cap="none" spc="0" normalizeH="0" baseline="0" noProof="0" dirty="0" smtClean="0">
                <a:ln w="1905"/>
                <a:solidFill>
                  <a:sysClr val="windowText" lastClr="000000"/>
                </a:solidFill>
                <a:effectLst>
                  <a:innerShdw blurRad="69850" dist="43180" dir="5400000">
                    <a:srgbClr val="000000">
                      <a:alpha val="65000"/>
                    </a:srgbClr>
                  </a:innerShdw>
                </a:effectLst>
                <a:uLnTx/>
                <a:uFillTx/>
                <a:latin typeface="+mj-lt"/>
                <a:ea typeface="+mj-ea"/>
                <a:cs typeface="+mj-cs"/>
              </a:rPr>
              <a:t>AUTORA</a:t>
            </a:r>
            <a:r>
              <a:rPr lang="es-ES" sz="7200" b="1" dirty="0" smtClean="0">
                <a:ln w="1905"/>
                <a:solidFill>
                  <a:sysClr val="windowText" lastClr="000000"/>
                </a:solidFill>
                <a:effectLst>
                  <a:innerShdw blurRad="69850" dist="43180" dir="5400000">
                    <a:srgbClr val="000000">
                      <a:alpha val="65000"/>
                    </a:srgbClr>
                  </a:innerShdw>
                </a:effectLst>
                <a:latin typeface="+mj-lt"/>
                <a:ea typeface="+mj-ea"/>
                <a:cs typeface="+mj-cs"/>
              </a:rPr>
              <a:t>:  VERÓNICA ELIZABETH JÁTIVA YÉPEZ</a:t>
            </a:r>
          </a:p>
          <a:p>
            <a:pPr lvl="0" algn="ctr">
              <a:lnSpc>
                <a:spcPct val="170000"/>
              </a:lnSpc>
              <a:spcBef>
                <a:spcPct val="0"/>
              </a:spcBef>
            </a:pPr>
            <a:r>
              <a:rPr kumimoji="0" lang="es-ES" sz="7200" b="1" i="0" u="none" strike="noStrike" kern="1200" cap="none" spc="0" normalizeH="0" baseline="0" noProof="0" dirty="0" smtClean="0">
                <a:ln w="1905"/>
                <a:solidFill>
                  <a:sysClr val="windowText" lastClr="000000"/>
                </a:solidFill>
                <a:effectLst>
                  <a:innerShdw blurRad="69850" dist="43180" dir="5400000">
                    <a:srgbClr val="000000">
                      <a:alpha val="65000"/>
                    </a:srgbClr>
                  </a:innerShdw>
                </a:effectLst>
                <a:uLnTx/>
                <a:uFillTx/>
                <a:latin typeface="+mj-lt"/>
                <a:ea typeface="+mj-ea"/>
                <a:cs typeface="+mj-cs"/>
              </a:rPr>
              <a:t>DIRECTORA DE TESIS</a:t>
            </a:r>
            <a:r>
              <a:rPr lang="es-ES" sz="7200" b="1" dirty="0" smtClean="0">
                <a:ln w="1905"/>
                <a:solidFill>
                  <a:sysClr val="windowText" lastClr="000000"/>
                </a:solidFill>
                <a:effectLst>
                  <a:innerShdw blurRad="69850" dist="43180" dir="5400000">
                    <a:srgbClr val="000000">
                      <a:alpha val="65000"/>
                    </a:srgbClr>
                  </a:innerShdw>
                </a:effectLst>
                <a:latin typeface="+mj-lt"/>
                <a:ea typeface="+mj-ea"/>
                <a:cs typeface="+mj-cs"/>
              </a:rPr>
              <a:t>: DRA. JACKELINE CHACÓN </a:t>
            </a:r>
            <a:br>
              <a:rPr lang="es-ES" sz="7200" b="1" dirty="0" smtClean="0">
                <a:ln w="1905"/>
                <a:solidFill>
                  <a:sysClr val="windowText" lastClr="000000"/>
                </a:solidFill>
                <a:effectLst>
                  <a:innerShdw blurRad="69850" dist="43180" dir="5400000">
                    <a:srgbClr val="000000">
                      <a:alpha val="65000"/>
                    </a:srgbClr>
                  </a:innerShdw>
                </a:effectLst>
                <a:latin typeface="+mj-lt"/>
                <a:ea typeface="+mj-ea"/>
                <a:cs typeface="+mj-cs"/>
              </a:rPr>
            </a:br>
            <a:r>
              <a:rPr lang="es-ES" sz="7200" b="1" dirty="0" smtClean="0">
                <a:ln w="1905"/>
                <a:solidFill>
                  <a:sysClr val="windowText" lastClr="000000"/>
                </a:solidFill>
                <a:effectLst>
                  <a:innerShdw blurRad="69850" dist="43180" dir="5400000">
                    <a:srgbClr val="000000">
                      <a:alpha val="65000"/>
                    </a:srgbClr>
                  </a:innerShdw>
                </a:effectLst>
                <a:latin typeface="+mj-lt"/>
                <a:ea typeface="+mj-ea"/>
                <a:cs typeface="+mj-cs"/>
              </a:rPr>
              <a:t>            CODIRECTORA: </a:t>
            </a:r>
            <a:r>
              <a:rPr lang="es-ES_tradnl" sz="7200" b="1" dirty="0" smtClean="0">
                <a:ln w="1905"/>
                <a:solidFill>
                  <a:sysClr val="windowText" lastClr="000000"/>
                </a:solidFill>
                <a:effectLst>
                  <a:innerShdw blurRad="69850" dist="43180" dir="5400000">
                    <a:srgbClr val="000000">
                      <a:alpha val="65000"/>
                    </a:srgbClr>
                  </a:innerShdw>
                </a:effectLst>
                <a:latin typeface="+mj-lt"/>
                <a:ea typeface="+mj-ea"/>
                <a:cs typeface="+mj-cs"/>
              </a:rPr>
              <a:t>MGS. ANITA TACURI </a:t>
            </a:r>
            <a:r>
              <a:rPr kumimoji="0" lang="es-ES" sz="7200" b="1" i="0" u="none" strike="noStrike" kern="1200" cap="none" spc="0" normalizeH="0" baseline="0" noProof="0" dirty="0" smtClean="0">
                <a:ln w="1905"/>
                <a:solidFill>
                  <a:sysClr val="windowText" lastClr="000000"/>
                </a:solidFill>
                <a:effectLst>
                  <a:innerShdw blurRad="69850" dist="43180" dir="5400000">
                    <a:srgbClr val="000000">
                      <a:alpha val="65000"/>
                    </a:srgbClr>
                  </a:innerShdw>
                </a:effectLst>
                <a:uLnTx/>
                <a:uFillTx/>
                <a:latin typeface="+mj-lt"/>
                <a:ea typeface="+mj-ea"/>
                <a:cs typeface="+mj-cs"/>
              </a:rPr>
              <a:t/>
            </a:r>
            <a:br>
              <a:rPr kumimoji="0" lang="es-ES" sz="7200" b="1" i="0" u="none" strike="noStrike" kern="1200" cap="none" spc="0" normalizeH="0" baseline="0" noProof="0" dirty="0" smtClean="0">
                <a:ln w="1905"/>
                <a:solidFill>
                  <a:sysClr val="windowText" lastClr="000000"/>
                </a:solidFill>
                <a:effectLst>
                  <a:innerShdw blurRad="69850" dist="43180" dir="5400000">
                    <a:srgbClr val="000000">
                      <a:alpha val="65000"/>
                    </a:srgbClr>
                  </a:innerShdw>
                </a:effectLst>
                <a:uLnTx/>
                <a:uFillTx/>
                <a:latin typeface="+mj-lt"/>
                <a:ea typeface="+mj-ea"/>
                <a:cs typeface="+mj-cs"/>
              </a:rPr>
            </a:br>
            <a:r>
              <a:rPr kumimoji="0" lang="es-ES" sz="7200" b="1" i="0" u="none" strike="noStrike" kern="1200" cap="none" spc="0" normalizeH="0" baseline="0" noProof="0" dirty="0" smtClean="0">
                <a:ln w="1905"/>
                <a:solidFill>
                  <a:sysClr val="windowText" lastClr="000000"/>
                </a:solidFill>
                <a:effectLst>
                  <a:innerShdw blurRad="69850" dist="43180" dir="5400000">
                    <a:srgbClr val="000000">
                      <a:alpha val="65000"/>
                    </a:srgbClr>
                  </a:innerShdw>
                </a:effectLst>
                <a:uLnTx/>
                <a:uFillTx/>
                <a:latin typeface="+mj-lt"/>
                <a:ea typeface="+mj-ea"/>
                <a:cs typeface="+mj-cs"/>
              </a:rPr>
              <a:t>QUITO,  AGOSTO 2014</a:t>
            </a:r>
            <a:r>
              <a:rPr kumimoji="0" lang="es-ES" sz="7200" b="1" i="0" u="none" strike="noStrike" kern="1200" cap="all" spc="0" normalizeH="0" baseline="0" noProof="0" dirty="0" smtClean="0">
                <a:ln w="500">
                  <a:solidFill>
                    <a:schemeClr val="tx2">
                      <a:shade val="20000"/>
                      <a:satMod val="350000"/>
                    </a:schemeClr>
                  </a:solidFill>
                </a:ln>
                <a:solidFill>
                  <a:schemeClr val="bg1"/>
                </a:solidFill>
                <a:effectLst/>
                <a:uLnTx/>
                <a:uFillTx/>
                <a:latin typeface="+mj-lt"/>
                <a:ea typeface="+mj-ea"/>
                <a:cs typeface="+mj-cs"/>
              </a:rPr>
              <a:t/>
            </a:r>
            <a:br>
              <a:rPr kumimoji="0" lang="es-ES" sz="7200" b="1" i="0" u="none" strike="noStrike" kern="1200" cap="all" spc="0" normalizeH="0" baseline="0" noProof="0" dirty="0" smtClean="0">
                <a:ln w="500">
                  <a:solidFill>
                    <a:schemeClr val="tx2">
                      <a:shade val="20000"/>
                      <a:satMod val="350000"/>
                    </a:schemeClr>
                  </a:solidFill>
                </a:ln>
                <a:solidFill>
                  <a:schemeClr val="bg1"/>
                </a:solidFill>
                <a:effectLst/>
                <a:uLnTx/>
                <a:uFillTx/>
                <a:latin typeface="+mj-lt"/>
                <a:ea typeface="+mj-ea"/>
                <a:cs typeface="+mj-cs"/>
              </a:rPr>
            </a:br>
            <a:r>
              <a:rPr kumimoji="0" lang="es-ES" sz="72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72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kumimoji="0" lang="es-ES" sz="7200" b="1" i="0" u="none" strike="noStrike" kern="1200" cap="all" spc="0" normalizeH="0" baseline="0" noProof="0" dirty="0" smtClean="0">
                <a:ln w="500">
                  <a:solidFill>
                    <a:schemeClr val="tx2">
                      <a:shade val="20000"/>
                      <a:satMod val="350000"/>
                    </a:schemeClr>
                  </a:solidFill>
                </a:ln>
                <a:solidFill>
                  <a:schemeClr val="bg1"/>
                </a:solidFill>
                <a:effectLst/>
                <a:uLnTx/>
                <a:uFillTx/>
                <a:latin typeface="+mj-lt"/>
                <a:ea typeface="+mj-ea"/>
                <a:cs typeface="+mj-cs"/>
              </a:rPr>
              <a:t/>
            </a:r>
            <a:br>
              <a:rPr kumimoji="0" lang="es-ES" sz="7200" b="1" i="0" u="none" strike="noStrike" kern="1200" cap="all" spc="0" normalizeH="0" baseline="0" noProof="0" dirty="0" smtClean="0">
                <a:ln w="500">
                  <a:solidFill>
                    <a:schemeClr val="tx2">
                      <a:shade val="20000"/>
                      <a:satMod val="350000"/>
                    </a:schemeClr>
                  </a:solidFill>
                </a:ln>
                <a:solidFill>
                  <a:schemeClr val="bg1"/>
                </a:solidFill>
                <a:effectLst/>
                <a:uLnTx/>
                <a:uFillTx/>
                <a:latin typeface="+mj-lt"/>
                <a:ea typeface="+mj-ea"/>
                <a:cs typeface="+mj-cs"/>
              </a:rPr>
            </a:br>
            <a:r>
              <a:rPr kumimoji="0" lang="es-ES" sz="7200" b="1" i="0" u="none" strike="noStrike" kern="1200" cap="all" spc="0" normalizeH="0" baseline="0" noProof="0" dirty="0" smtClean="0">
                <a:ln w="500">
                  <a:solidFill>
                    <a:schemeClr val="tx2">
                      <a:shade val="20000"/>
                      <a:satMod val="350000"/>
                    </a:schemeClr>
                  </a:solidFill>
                </a:ln>
                <a:solidFill>
                  <a:schemeClr val="bg1"/>
                </a:solidFill>
                <a:effectLst/>
                <a:uLnTx/>
                <a:uFillTx/>
                <a:latin typeface="+mj-lt"/>
                <a:ea typeface="+mj-ea"/>
                <a:cs typeface="+mj-cs"/>
              </a:rPr>
              <a:t/>
            </a:r>
            <a:br>
              <a:rPr kumimoji="0" lang="es-ES" sz="7200" b="1" i="0" u="none" strike="noStrike" kern="1200" cap="all" spc="0" normalizeH="0" baseline="0" noProof="0" dirty="0" smtClean="0">
                <a:ln w="500">
                  <a:solidFill>
                    <a:schemeClr val="tx2">
                      <a:shade val="20000"/>
                      <a:satMod val="350000"/>
                    </a:schemeClr>
                  </a:solidFill>
                </a:ln>
                <a:solidFill>
                  <a:schemeClr val="bg1"/>
                </a:solidFill>
                <a:effectLst/>
                <a:uLnTx/>
                <a:uFillTx/>
                <a:latin typeface="+mj-lt"/>
                <a:ea typeface="+mj-ea"/>
                <a:cs typeface="+mj-cs"/>
              </a:rPr>
            </a:br>
            <a:r>
              <a:rPr kumimoji="0" lang="es-ES" sz="7200" b="1" i="0" u="none" strike="noStrike" kern="1200" cap="all" spc="0" normalizeH="0" baseline="0" noProof="0" dirty="0" smtClean="0">
                <a:ln w="500">
                  <a:solidFill>
                    <a:schemeClr val="tx2">
                      <a:shade val="20000"/>
                      <a:satMod val="350000"/>
                    </a:schemeClr>
                  </a:solidFill>
                </a:ln>
                <a:solidFill>
                  <a:schemeClr val="bg1"/>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7200" b="1" i="0" u="none" strike="noStrike" kern="1200" cap="all" spc="0" normalizeH="0" baseline="0" noProof="0" dirty="0" smtClean="0">
                <a:ln w="500">
                  <a:solidFill>
                    <a:schemeClr val="tx2">
                      <a:shade val="20000"/>
                      <a:satMod val="350000"/>
                    </a:schemeClr>
                  </a:solidFill>
                </a:ln>
                <a:solidFill>
                  <a:schemeClr val="bg1"/>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endParaRPr kumimoji="0" lang="es-ES" sz="7200" b="1" i="0" u="none" strike="noStrike" kern="1200" cap="all" spc="0" normalizeH="0" baseline="0" noProof="0" dirty="0">
              <a:ln w="500">
                <a:solidFill>
                  <a:schemeClr val="tx2">
                    <a:shade val="20000"/>
                    <a:satMod val="350000"/>
                  </a:schemeClr>
                </a:solidFill>
              </a:ln>
              <a:solidFill>
                <a:schemeClr val="bg1"/>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pic>
        <p:nvPicPr>
          <p:cNvPr id="5" name="4 Imagen"/>
          <p:cNvPicPr>
            <a:picLocks noChangeAspect="1"/>
          </p:cNvPicPr>
          <p:nvPr/>
        </p:nvPicPr>
        <p:blipFill rotWithShape="1">
          <a:blip r:embed="rId2">
            <a:extLst>
              <a:ext uri="{28A0092B-C50C-407E-A947-70E740481C1C}">
                <a14:useLocalDpi xmlns:a14="http://schemas.microsoft.com/office/drawing/2010/main" val="0"/>
              </a:ext>
            </a:extLst>
          </a:blip>
          <a:srcRect b="13012"/>
          <a:stretch/>
        </p:blipFill>
        <p:spPr>
          <a:xfrm>
            <a:off x="539552" y="332656"/>
            <a:ext cx="2448272" cy="720080"/>
          </a:xfrm>
          <a:prstGeom prst="rect">
            <a:avLst/>
          </a:prstGeom>
        </p:spPr>
      </p:pic>
    </p:spTree>
    <p:extLst>
      <p:ext uri="{BB962C8B-B14F-4D97-AF65-F5344CB8AC3E}">
        <p14:creationId xmlns:p14="http://schemas.microsoft.com/office/powerpoint/2010/main" val="238957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63899" y="476672"/>
            <a:ext cx="8229600" cy="642918"/>
          </a:xfrm>
          <a:prstGeom prst="rect">
            <a:avLst/>
          </a:prstGeom>
        </p:spPr>
        <p:txBody>
          <a:bodyPr vert="horz" lIns="0" tIns="0" rIns="0" bIns="0" anchor="t">
            <a:normAutofit/>
            <a:scene3d>
              <a:camera prst="perspectiveAbove"/>
              <a:lightRig rig="flat" dir="tl">
                <a:rot lat="0" lon="0" rev="6600000"/>
              </a:lightRig>
            </a:scene3d>
            <a:sp3d extrusionH="25400" contourW="8890">
              <a:bevelT w="38100" h="31750"/>
              <a:contourClr>
                <a:schemeClr val="accent2">
                  <a:shade val="75000"/>
                </a:schemeClr>
              </a:contourClr>
            </a:sp3d>
          </a:bodyPr>
          <a:lstStyle/>
          <a:p>
            <a:pPr algn="ctr">
              <a:spcBef>
                <a:spcPct val="0"/>
              </a:spcBef>
            </a:pPr>
            <a:r>
              <a:rPr lang="es-EC"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rPr>
              <a:t>FUNDAMENTO TEÓRICO </a:t>
            </a:r>
          </a:p>
          <a:p>
            <a:pPr algn="ctr">
              <a:spcBef>
                <a:spcPct val="0"/>
              </a:spcBef>
            </a:pPr>
            <a:endParaRPr lang="es-EC"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endParaRPr>
          </a:p>
          <a:p>
            <a:pPr algn="ctr">
              <a:spcBef>
                <a:spcPct val="0"/>
              </a:spcBef>
            </a:pPr>
            <a:endParaRPr lang="es-EC"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endParaRPr>
          </a:p>
        </p:txBody>
      </p:sp>
      <p:graphicFrame>
        <p:nvGraphicFramePr>
          <p:cNvPr id="5" name="4 Diagrama"/>
          <p:cNvGraphicFramePr/>
          <p:nvPr>
            <p:extLst>
              <p:ext uri="{D42A27DB-BD31-4B8C-83A1-F6EECF244321}">
                <p14:modId xmlns:p14="http://schemas.microsoft.com/office/powerpoint/2010/main" val="3559973517"/>
              </p:ext>
            </p:extLst>
          </p:nvPr>
        </p:nvGraphicFramePr>
        <p:xfrm>
          <a:off x="2915816" y="1556792"/>
          <a:ext cx="4032448"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Llamada de flecha a la derecha"/>
          <p:cNvSpPr/>
          <p:nvPr/>
        </p:nvSpPr>
        <p:spPr>
          <a:xfrm>
            <a:off x="395536" y="2204864"/>
            <a:ext cx="2952327" cy="2232248"/>
          </a:xfrm>
          <a:prstGeom prst="rightArrowCallout">
            <a:avLst>
              <a:gd name="adj1" fmla="val 29774"/>
              <a:gd name="adj2" fmla="val 25796"/>
              <a:gd name="adj3" fmla="val 25000"/>
              <a:gd name="adj4" fmla="val 77171"/>
            </a:avLst>
          </a:prstGeom>
          <a:ln>
            <a:noFill/>
          </a:ln>
          <a:effectLst>
            <a:glow rad="1397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400" dirty="0" smtClean="0"/>
              <a:t>Permite la organización y representación de información en forma sencilla, espontanea y creativa, para que sea asimilada y recordada por el cerebro, logrando que el aprendizaje sea significativo </a:t>
            </a:r>
            <a:endParaRPr lang="es-ES" sz="1400" dirty="0"/>
          </a:p>
        </p:txBody>
      </p:sp>
      <p:sp>
        <p:nvSpPr>
          <p:cNvPr id="7" name="6 Llamada de flecha a la derecha"/>
          <p:cNvSpPr/>
          <p:nvPr/>
        </p:nvSpPr>
        <p:spPr>
          <a:xfrm flipH="1">
            <a:off x="5868144" y="2060848"/>
            <a:ext cx="2925354" cy="2448272"/>
          </a:xfrm>
          <a:prstGeom prst="rightArrowCallout">
            <a:avLst>
              <a:gd name="adj1" fmla="val 29115"/>
              <a:gd name="adj2" fmla="val 25796"/>
              <a:gd name="adj3" fmla="val 25000"/>
              <a:gd name="adj4" fmla="val 77186"/>
            </a:avLst>
          </a:prstGeom>
          <a:ln>
            <a:noFill/>
          </a:ln>
          <a:effectLst>
            <a:glow rad="101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400" dirty="0" smtClean="0"/>
              <a:t>Permite </a:t>
            </a:r>
            <a:r>
              <a:rPr lang="es-ES" sz="1400" dirty="0"/>
              <a:t>que el aprendizaje sea más equilibrado al usar los dos hemisferios</a:t>
            </a:r>
            <a:r>
              <a:rPr lang="es-ES" sz="1400" dirty="0" smtClean="0"/>
              <a:t>: El </a:t>
            </a:r>
            <a:r>
              <a:rPr lang="es-ES" sz="1400" dirty="0"/>
              <a:t>hemisferio izquierdo se encarga de la lógica y la capacidad analítica, mientras que el derecho lo hace de la imaginación, el color y la conciencia espacial. </a:t>
            </a:r>
          </a:p>
        </p:txBody>
      </p:sp>
      <p:sp>
        <p:nvSpPr>
          <p:cNvPr id="8" name="7 Llamada de flecha hacia arriba"/>
          <p:cNvSpPr/>
          <p:nvPr/>
        </p:nvSpPr>
        <p:spPr>
          <a:xfrm>
            <a:off x="2411760" y="4509120"/>
            <a:ext cx="4392488" cy="1512168"/>
          </a:xfrm>
          <a:prstGeom prst="upArrowCallout">
            <a:avLst>
              <a:gd name="adj1" fmla="val 25000"/>
              <a:gd name="adj2" fmla="val 25000"/>
              <a:gd name="adj3" fmla="val 20681"/>
              <a:gd name="adj4" fmla="val 73615"/>
            </a:avLst>
          </a:prstGeom>
          <a:ln>
            <a:noFill/>
          </a:ln>
          <a:effectLst>
            <a:glow rad="1397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just"/>
            <a:r>
              <a:rPr lang="es-ES" sz="1400" dirty="0" smtClean="0"/>
              <a:t>La </a:t>
            </a:r>
            <a:r>
              <a:rPr lang="es-ES" sz="1400" dirty="0"/>
              <a:t>técnica de los mapas mentales parte del pensamiento irradiante, que consiste en establecer múltiples relaciones ramificadas entre los conceptos e ideas, a partir de una idea-eje o núcleo central</a:t>
            </a:r>
          </a:p>
        </p:txBody>
      </p:sp>
    </p:spTree>
    <p:extLst>
      <p:ext uri="{BB962C8B-B14F-4D97-AF65-F5344CB8AC3E}">
        <p14:creationId xmlns:p14="http://schemas.microsoft.com/office/powerpoint/2010/main" val="337766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2">
            <a:clrChange>
              <a:clrFrom>
                <a:srgbClr val="1D1E18"/>
              </a:clrFrom>
              <a:clrTo>
                <a:srgbClr val="1D1E18">
                  <a:alpha val="0"/>
                </a:srgbClr>
              </a:clrTo>
            </a:clrChange>
            <a:extLst>
              <a:ext uri="{28A0092B-C50C-407E-A947-70E740481C1C}">
                <a14:useLocalDpi xmlns:a14="http://schemas.microsoft.com/office/drawing/2010/main" val="0"/>
              </a:ext>
            </a:extLst>
          </a:blip>
          <a:srcRect t="4732" b="17583"/>
          <a:stretch/>
        </p:blipFill>
        <p:spPr>
          <a:xfrm>
            <a:off x="563899" y="1196752"/>
            <a:ext cx="8040550" cy="5040559"/>
          </a:xfrm>
          <a:prstGeom prst="rect">
            <a:avLst/>
          </a:prstGeom>
        </p:spPr>
      </p:pic>
      <p:sp>
        <p:nvSpPr>
          <p:cNvPr id="2" name="1 Título"/>
          <p:cNvSpPr txBox="1">
            <a:spLocks/>
          </p:cNvSpPr>
          <p:nvPr/>
        </p:nvSpPr>
        <p:spPr>
          <a:xfrm>
            <a:off x="563899" y="553834"/>
            <a:ext cx="8229600" cy="642918"/>
          </a:xfrm>
          <a:prstGeom prst="rect">
            <a:avLst/>
          </a:prstGeom>
        </p:spPr>
        <p:txBody>
          <a:bodyPr vert="horz" lIns="0" tIns="0" rIns="0" bIns="0" anchor="t">
            <a:normAutofit/>
            <a:scene3d>
              <a:camera prst="perspectiveAbove"/>
              <a:lightRig rig="flat" dir="tl">
                <a:rot lat="0" lon="0" rev="6600000"/>
              </a:lightRig>
            </a:scene3d>
            <a:sp3d extrusionH="25400" contourW="8890">
              <a:bevelT w="38100" h="31750"/>
              <a:contourClr>
                <a:schemeClr val="accent2">
                  <a:shade val="75000"/>
                </a:schemeClr>
              </a:contourClr>
            </a:sp3d>
          </a:bodyPr>
          <a:lstStyle/>
          <a:p>
            <a:pPr algn="ctr">
              <a:spcBef>
                <a:spcPct val="0"/>
              </a:spcBef>
            </a:pPr>
            <a:r>
              <a:rPr lang="es-EC"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rPr>
              <a:t>FUNDAMENTO LEGAL </a:t>
            </a:r>
          </a:p>
          <a:p>
            <a:pPr algn="ctr">
              <a:spcBef>
                <a:spcPct val="0"/>
              </a:spcBef>
            </a:pPr>
            <a:endParaRPr lang="es-EC"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endParaRPr>
          </a:p>
          <a:p>
            <a:pPr algn="ctr">
              <a:spcBef>
                <a:spcPct val="0"/>
              </a:spcBef>
            </a:pPr>
            <a:endParaRPr lang="es-EC"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endParaRPr>
          </a:p>
        </p:txBody>
      </p:sp>
      <p:graphicFrame>
        <p:nvGraphicFramePr>
          <p:cNvPr id="3" name="2 Diagrama"/>
          <p:cNvGraphicFramePr/>
          <p:nvPr>
            <p:extLst>
              <p:ext uri="{D42A27DB-BD31-4B8C-83A1-F6EECF244321}">
                <p14:modId xmlns:p14="http://schemas.microsoft.com/office/powerpoint/2010/main" val="3651426734"/>
              </p:ext>
            </p:extLst>
          </p:nvPr>
        </p:nvGraphicFramePr>
        <p:xfrm>
          <a:off x="1524000" y="166925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898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63899" y="332656"/>
            <a:ext cx="8229600" cy="504056"/>
          </a:xfrm>
          <a:prstGeom prst="rect">
            <a:avLst/>
          </a:prstGeom>
        </p:spPr>
        <p:txBody>
          <a:bodyPr vert="horz" lIns="0" tIns="0" rIns="0" bIns="0" anchor="t">
            <a:normAutofit fontScale="92500" lnSpcReduction="20000"/>
            <a:scene3d>
              <a:camera prst="perspectiveAbove"/>
              <a:lightRig rig="flat" dir="tl">
                <a:rot lat="0" lon="0" rev="6600000"/>
              </a:lightRig>
            </a:scene3d>
            <a:sp3d extrusionH="25400" contourW="8890">
              <a:bevelT w="38100" h="31750"/>
              <a:contourClr>
                <a:schemeClr val="accent2">
                  <a:shade val="75000"/>
                </a:schemeClr>
              </a:contourClr>
            </a:sp3d>
          </a:bodyPr>
          <a:lstStyle/>
          <a:p>
            <a:pPr algn="ctr">
              <a:spcBef>
                <a:spcPct val="0"/>
              </a:spcBef>
            </a:pPr>
            <a:r>
              <a:rPr lang="es-EC"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rPr>
              <a:t>HIPÓTESIS  </a:t>
            </a:r>
          </a:p>
          <a:p>
            <a:pPr algn="ctr">
              <a:spcBef>
                <a:spcPct val="0"/>
              </a:spcBef>
            </a:pPr>
            <a:endParaRPr lang="es-EC"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endParaRPr>
          </a:p>
          <a:p>
            <a:pPr algn="ctr">
              <a:spcBef>
                <a:spcPct val="0"/>
              </a:spcBef>
            </a:pPr>
            <a:endParaRPr lang="es-EC"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endParaRPr>
          </a:p>
        </p:txBody>
      </p:sp>
      <p:graphicFrame>
        <p:nvGraphicFramePr>
          <p:cNvPr id="3" name="2 Tabla"/>
          <p:cNvGraphicFramePr>
            <a:graphicFrameLocks noGrp="1"/>
          </p:cNvGraphicFramePr>
          <p:nvPr>
            <p:extLst>
              <p:ext uri="{D42A27DB-BD31-4B8C-83A1-F6EECF244321}">
                <p14:modId xmlns:p14="http://schemas.microsoft.com/office/powerpoint/2010/main" val="481383152"/>
              </p:ext>
            </p:extLst>
          </p:nvPr>
        </p:nvGraphicFramePr>
        <p:xfrm>
          <a:off x="638533" y="2024820"/>
          <a:ext cx="8037923" cy="4210777"/>
        </p:xfrm>
        <a:graphic>
          <a:graphicData uri="http://schemas.openxmlformats.org/drawingml/2006/table">
            <a:tbl>
              <a:tblPr firstRow="1" firstCol="1" bandRow="1">
                <a:tableStyleId>{5C22544A-7EE6-4342-B048-85BDC9FD1C3A}</a:tableStyleId>
              </a:tblPr>
              <a:tblGrid>
                <a:gridCol w="1053147"/>
                <a:gridCol w="1296144"/>
                <a:gridCol w="1224136"/>
                <a:gridCol w="2054363"/>
                <a:gridCol w="1390762"/>
                <a:gridCol w="1019371"/>
              </a:tblGrid>
              <a:tr h="385724">
                <a:tc>
                  <a:txBody>
                    <a:bodyPr/>
                    <a:lstStyle/>
                    <a:p>
                      <a:pPr algn="ctr">
                        <a:spcAft>
                          <a:spcPts val="0"/>
                        </a:spcAft>
                      </a:pPr>
                      <a:r>
                        <a:rPr lang="es-ES" sz="1000" dirty="0">
                          <a:effectLst/>
                        </a:rPr>
                        <a:t>VARIABLE</a:t>
                      </a:r>
                      <a:endParaRPr lang="es-ES" sz="1000" dirty="0">
                        <a:effectLst/>
                        <a:latin typeface="Times New Roman"/>
                        <a:ea typeface="Times New Roman"/>
                        <a:cs typeface="Times New Roman"/>
                      </a:endParaRPr>
                    </a:p>
                  </a:txBody>
                  <a:tcPr marL="40512" marR="40512" marT="0" marB="0"/>
                </a:tc>
                <a:tc>
                  <a:txBody>
                    <a:bodyPr/>
                    <a:lstStyle/>
                    <a:p>
                      <a:pPr algn="ctr">
                        <a:spcAft>
                          <a:spcPts val="0"/>
                        </a:spcAft>
                      </a:pPr>
                      <a:r>
                        <a:rPr lang="es-ES" sz="900" dirty="0">
                          <a:effectLst/>
                        </a:rPr>
                        <a:t>CONCEPTUALIZACIÓN DE LA VARIABLE</a:t>
                      </a:r>
                      <a:endParaRPr lang="es-ES" sz="900" dirty="0">
                        <a:effectLst/>
                        <a:latin typeface="Times New Roman"/>
                        <a:ea typeface="Times New Roman"/>
                        <a:cs typeface="Times New Roman"/>
                      </a:endParaRPr>
                    </a:p>
                  </a:txBody>
                  <a:tcPr marL="40512" marR="40512" marT="0" marB="0"/>
                </a:tc>
                <a:tc>
                  <a:txBody>
                    <a:bodyPr/>
                    <a:lstStyle/>
                    <a:p>
                      <a:pPr algn="ctr">
                        <a:spcAft>
                          <a:spcPts val="0"/>
                        </a:spcAft>
                      </a:pPr>
                      <a:r>
                        <a:rPr lang="es-ES" sz="1000" dirty="0">
                          <a:effectLst/>
                        </a:rPr>
                        <a:t>DIMENSIONES</a:t>
                      </a:r>
                      <a:endParaRPr lang="es-ES" sz="1000" dirty="0">
                        <a:effectLst/>
                        <a:latin typeface="Times New Roman"/>
                        <a:ea typeface="Times New Roman"/>
                        <a:cs typeface="Times New Roman"/>
                      </a:endParaRPr>
                    </a:p>
                  </a:txBody>
                  <a:tcPr marL="40512" marR="40512" marT="0" marB="0"/>
                </a:tc>
                <a:tc>
                  <a:txBody>
                    <a:bodyPr/>
                    <a:lstStyle/>
                    <a:p>
                      <a:pPr algn="ctr">
                        <a:spcAft>
                          <a:spcPts val="0"/>
                        </a:spcAft>
                      </a:pPr>
                      <a:r>
                        <a:rPr lang="es-ES" sz="1000" dirty="0">
                          <a:effectLst/>
                        </a:rPr>
                        <a:t>INDICADORES</a:t>
                      </a:r>
                      <a:endParaRPr lang="es-ES" sz="1000" dirty="0">
                        <a:effectLst/>
                        <a:latin typeface="Times New Roman"/>
                        <a:ea typeface="Times New Roman"/>
                        <a:cs typeface="Times New Roman"/>
                      </a:endParaRPr>
                    </a:p>
                  </a:txBody>
                  <a:tcPr marL="40512" marR="40512" marT="0" marB="0"/>
                </a:tc>
                <a:tc>
                  <a:txBody>
                    <a:bodyPr/>
                    <a:lstStyle/>
                    <a:p>
                      <a:pPr algn="ctr">
                        <a:spcAft>
                          <a:spcPts val="0"/>
                        </a:spcAft>
                      </a:pPr>
                      <a:r>
                        <a:rPr lang="es-ES" sz="1000" dirty="0">
                          <a:effectLst/>
                        </a:rPr>
                        <a:t>ITEMS</a:t>
                      </a:r>
                      <a:endParaRPr lang="es-ES" sz="1000" dirty="0">
                        <a:effectLst/>
                        <a:latin typeface="Times New Roman"/>
                        <a:ea typeface="Times New Roman"/>
                        <a:cs typeface="Times New Roman"/>
                      </a:endParaRPr>
                    </a:p>
                  </a:txBody>
                  <a:tcPr marL="40512" marR="40512" marT="0" marB="0"/>
                </a:tc>
                <a:tc>
                  <a:txBody>
                    <a:bodyPr/>
                    <a:lstStyle/>
                    <a:p>
                      <a:pPr algn="ctr">
                        <a:spcAft>
                          <a:spcPts val="0"/>
                        </a:spcAft>
                      </a:pPr>
                      <a:r>
                        <a:rPr lang="es-ES" sz="1000" dirty="0">
                          <a:effectLst/>
                        </a:rPr>
                        <a:t>TÉCNICA/ INSTRUMENTOS</a:t>
                      </a:r>
                      <a:endParaRPr lang="es-ES" sz="1000" dirty="0">
                        <a:effectLst/>
                        <a:latin typeface="Times New Roman"/>
                        <a:ea typeface="Times New Roman"/>
                        <a:cs typeface="Times New Roman"/>
                      </a:endParaRPr>
                    </a:p>
                  </a:txBody>
                  <a:tcPr marL="40512" marR="40512" marT="0" marB="0"/>
                </a:tc>
              </a:tr>
              <a:tr h="944693">
                <a:tc>
                  <a:txBody>
                    <a:bodyPr/>
                    <a:lstStyle/>
                    <a:p>
                      <a:pPr algn="just">
                        <a:spcAft>
                          <a:spcPts val="0"/>
                        </a:spcAft>
                      </a:pPr>
                      <a:r>
                        <a:rPr lang="es-ES" sz="1000" dirty="0">
                          <a:effectLst/>
                        </a:rPr>
                        <a:t> </a:t>
                      </a:r>
                    </a:p>
                    <a:p>
                      <a:pPr algn="just">
                        <a:spcAft>
                          <a:spcPts val="0"/>
                        </a:spcAft>
                      </a:pPr>
                      <a:r>
                        <a:rPr lang="es-ES" sz="900" dirty="0">
                          <a:effectLst/>
                        </a:rPr>
                        <a:t>INDEPENDIENTE </a:t>
                      </a:r>
                    </a:p>
                    <a:p>
                      <a:pPr algn="just">
                        <a:spcAft>
                          <a:spcPts val="0"/>
                        </a:spcAft>
                      </a:pPr>
                      <a:r>
                        <a:rPr lang="es-ES" sz="1000" dirty="0">
                          <a:effectLst/>
                        </a:rPr>
                        <a:t>Técnica </a:t>
                      </a:r>
                    </a:p>
                    <a:p>
                      <a:pPr algn="just">
                        <a:spcAft>
                          <a:spcPts val="0"/>
                        </a:spcAft>
                      </a:pPr>
                      <a:r>
                        <a:rPr lang="es-ES" sz="1000" dirty="0">
                          <a:effectLst/>
                        </a:rPr>
                        <a:t>“Mapa mental”</a:t>
                      </a:r>
                      <a:endParaRPr lang="es-ES" sz="1000" dirty="0">
                        <a:effectLst/>
                        <a:latin typeface="Times New Roman"/>
                        <a:ea typeface="Times New Roman"/>
                        <a:cs typeface="Times New Roman"/>
                      </a:endParaRPr>
                    </a:p>
                  </a:txBody>
                  <a:tcPr marL="40512" marR="40512" marT="0" marB="0"/>
                </a:tc>
                <a:tc>
                  <a:txBody>
                    <a:bodyPr/>
                    <a:lstStyle/>
                    <a:p>
                      <a:pPr>
                        <a:spcAft>
                          <a:spcPts val="0"/>
                        </a:spcAft>
                      </a:pPr>
                      <a:r>
                        <a:rPr lang="es-ES" sz="1000" dirty="0">
                          <a:effectLst/>
                        </a:rPr>
                        <a:t> </a:t>
                      </a:r>
                    </a:p>
                    <a:p>
                      <a:pPr>
                        <a:spcAft>
                          <a:spcPts val="0"/>
                        </a:spcAft>
                      </a:pPr>
                      <a:r>
                        <a:rPr lang="es-ES" sz="1000" dirty="0">
                          <a:effectLst/>
                        </a:rPr>
                        <a:t>Técnica que permite graficar las ideas en relación a un tema central.</a:t>
                      </a:r>
                      <a:endParaRPr lang="es-ES" sz="1000" dirty="0">
                        <a:effectLst/>
                        <a:latin typeface="Times New Roman"/>
                        <a:ea typeface="Times New Roman"/>
                        <a:cs typeface="Times New Roman"/>
                      </a:endParaRPr>
                    </a:p>
                  </a:txBody>
                  <a:tcPr marL="40512" marR="40512" marT="0" marB="0"/>
                </a:tc>
                <a:tc>
                  <a:txBody>
                    <a:bodyPr/>
                    <a:lstStyle/>
                    <a:p>
                      <a:pPr>
                        <a:spcAft>
                          <a:spcPts val="0"/>
                        </a:spcAft>
                      </a:pPr>
                      <a:r>
                        <a:rPr lang="es-ES" sz="1000" b="0" dirty="0">
                          <a:effectLst/>
                        </a:rPr>
                        <a:t> </a:t>
                      </a:r>
                    </a:p>
                    <a:p>
                      <a:pPr>
                        <a:spcAft>
                          <a:spcPts val="0"/>
                        </a:spcAft>
                      </a:pPr>
                      <a:r>
                        <a:rPr lang="es-ES" sz="1000" b="0" dirty="0">
                          <a:effectLst/>
                        </a:rPr>
                        <a:t>Idea central</a:t>
                      </a:r>
                    </a:p>
                    <a:p>
                      <a:pPr>
                        <a:spcAft>
                          <a:spcPts val="0"/>
                        </a:spcAft>
                      </a:pPr>
                      <a:r>
                        <a:rPr lang="es-ES" sz="1000" b="0" dirty="0">
                          <a:effectLst/>
                        </a:rPr>
                        <a:t> </a:t>
                      </a:r>
                    </a:p>
                    <a:p>
                      <a:pPr>
                        <a:spcAft>
                          <a:spcPts val="0"/>
                        </a:spcAft>
                      </a:pPr>
                      <a:r>
                        <a:rPr lang="es-ES" sz="1000" b="0" dirty="0">
                          <a:effectLst/>
                        </a:rPr>
                        <a:t> </a:t>
                      </a:r>
                    </a:p>
                    <a:p>
                      <a:pPr>
                        <a:spcAft>
                          <a:spcPts val="0"/>
                        </a:spcAft>
                      </a:pPr>
                      <a:r>
                        <a:rPr lang="es-ES" sz="1000" b="0" dirty="0">
                          <a:effectLst/>
                        </a:rPr>
                        <a:t>Ideas irradiantes</a:t>
                      </a:r>
                    </a:p>
                    <a:p>
                      <a:pPr>
                        <a:spcAft>
                          <a:spcPts val="0"/>
                        </a:spcAft>
                      </a:pPr>
                      <a:r>
                        <a:rPr lang="es-ES" sz="1000" b="0" dirty="0">
                          <a:effectLst/>
                        </a:rPr>
                        <a:t> </a:t>
                      </a:r>
                      <a:endParaRPr lang="es-ES" sz="1000" b="0" dirty="0">
                        <a:effectLst/>
                        <a:latin typeface="Times New Roman"/>
                        <a:ea typeface="Times New Roman"/>
                        <a:cs typeface="Times New Roman"/>
                      </a:endParaRPr>
                    </a:p>
                  </a:txBody>
                  <a:tcPr marL="40512" marR="40512" marT="0" marB="0"/>
                </a:tc>
                <a:tc>
                  <a:txBody>
                    <a:bodyPr/>
                    <a:lstStyle/>
                    <a:p>
                      <a:pPr algn="l">
                        <a:spcAft>
                          <a:spcPts val="0"/>
                        </a:spcAft>
                      </a:pPr>
                      <a:r>
                        <a:rPr lang="es-ES" sz="900" dirty="0">
                          <a:effectLst/>
                        </a:rPr>
                        <a:t> </a:t>
                      </a:r>
                    </a:p>
                    <a:p>
                      <a:pPr algn="l">
                        <a:spcAft>
                          <a:spcPts val="0"/>
                        </a:spcAft>
                      </a:pPr>
                      <a:r>
                        <a:rPr lang="es-ES" sz="900" dirty="0">
                          <a:effectLst/>
                        </a:rPr>
                        <a:t>Manipulación del mapa mental de acuerdo a criterios establecidos, comprobado estadísticamente al 95% de confianza</a:t>
                      </a:r>
                    </a:p>
                    <a:p>
                      <a:pPr algn="l">
                        <a:spcAft>
                          <a:spcPts val="0"/>
                        </a:spcAft>
                      </a:pPr>
                      <a:r>
                        <a:rPr lang="es-ES" sz="900" dirty="0">
                          <a:effectLst/>
                        </a:rPr>
                        <a:t> </a:t>
                      </a:r>
                      <a:endParaRPr lang="es-ES" sz="900" dirty="0">
                        <a:effectLst/>
                        <a:latin typeface="Times New Roman"/>
                        <a:ea typeface="Times New Roman"/>
                        <a:cs typeface="Times New Roman"/>
                      </a:endParaRPr>
                    </a:p>
                  </a:txBody>
                  <a:tcPr marL="40512" marR="40512" marT="0" marB="0"/>
                </a:tc>
                <a:tc>
                  <a:txBody>
                    <a:bodyPr/>
                    <a:lstStyle/>
                    <a:p>
                      <a:pPr>
                        <a:spcAft>
                          <a:spcPts val="0"/>
                        </a:spcAft>
                      </a:pPr>
                      <a:r>
                        <a:rPr lang="es-ES" sz="900" dirty="0">
                          <a:effectLst/>
                        </a:rPr>
                        <a:t>Ordenación secuencial y lógica de las ideas.</a:t>
                      </a:r>
                    </a:p>
                    <a:p>
                      <a:pPr>
                        <a:spcAft>
                          <a:spcPts val="0"/>
                        </a:spcAft>
                      </a:pPr>
                      <a:r>
                        <a:rPr lang="es-ES" sz="900" dirty="0">
                          <a:effectLst/>
                        </a:rPr>
                        <a:t> </a:t>
                      </a:r>
                    </a:p>
                    <a:p>
                      <a:pPr>
                        <a:spcAft>
                          <a:spcPts val="0"/>
                        </a:spcAft>
                      </a:pPr>
                      <a:r>
                        <a:rPr lang="es-ES" sz="900" dirty="0">
                          <a:effectLst/>
                        </a:rPr>
                        <a:t>Verbalización de las imágenes en función del tema central.</a:t>
                      </a:r>
                      <a:endParaRPr lang="es-ES" sz="900" dirty="0">
                        <a:effectLst/>
                        <a:latin typeface="Times New Roman"/>
                        <a:ea typeface="Times New Roman"/>
                        <a:cs typeface="Times New Roman"/>
                      </a:endParaRPr>
                    </a:p>
                  </a:txBody>
                  <a:tcPr marL="40512" marR="40512" marT="0" marB="0"/>
                </a:tc>
                <a:tc>
                  <a:txBody>
                    <a:bodyPr/>
                    <a:lstStyle/>
                    <a:p>
                      <a:pPr>
                        <a:spcAft>
                          <a:spcPts val="0"/>
                        </a:spcAft>
                      </a:pPr>
                      <a:r>
                        <a:rPr lang="es-ES" sz="1000" dirty="0">
                          <a:effectLst/>
                        </a:rPr>
                        <a:t>Mapa mental </a:t>
                      </a:r>
                    </a:p>
                    <a:p>
                      <a:pPr>
                        <a:spcAft>
                          <a:spcPts val="0"/>
                        </a:spcAft>
                      </a:pPr>
                      <a:r>
                        <a:rPr lang="es-ES" sz="1000" dirty="0">
                          <a:effectLst/>
                        </a:rPr>
                        <a:t> </a:t>
                      </a:r>
                    </a:p>
                    <a:p>
                      <a:pPr>
                        <a:spcAft>
                          <a:spcPts val="0"/>
                        </a:spcAft>
                      </a:pPr>
                      <a:r>
                        <a:rPr lang="es-ES" sz="1000" dirty="0">
                          <a:effectLst/>
                        </a:rPr>
                        <a:t>Ficha de observación</a:t>
                      </a:r>
                    </a:p>
                    <a:p>
                      <a:pPr>
                        <a:spcAft>
                          <a:spcPts val="0"/>
                        </a:spcAft>
                      </a:pPr>
                      <a:r>
                        <a:rPr lang="es-ES" sz="1000" dirty="0">
                          <a:effectLst/>
                        </a:rPr>
                        <a:t> </a:t>
                      </a:r>
                      <a:endParaRPr lang="es-ES" sz="1000" dirty="0">
                        <a:effectLst/>
                        <a:latin typeface="Times New Roman"/>
                        <a:ea typeface="Times New Roman"/>
                        <a:cs typeface="Times New Roman"/>
                      </a:endParaRPr>
                    </a:p>
                  </a:txBody>
                  <a:tcPr marL="40512" marR="40512" marT="0" marB="0"/>
                </a:tc>
              </a:tr>
              <a:tr h="1340955">
                <a:tc>
                  <a:txBody>
                    <a:bodyPr/>
                    <a:lstStyle/>
                    <a:p>
                      <a:pPr>
                        <a:spcAft>
                          <a:spcPts val="0"/>
                        </a:spcAft>
                      </a:pPr>
                      <a:r>
                        <a:rPr lang="es-ES" sz="1000" dirty="0">
                          <a:effectLst/>
                        </a:rPr>
                        <a:t> </a:t>
                      </a:r>
                    </a:p>
                    <a:p>
                      <a:pPr>
                        <a:spcAft>
                          <a:spcPts val="0"/>
                        </a:spcAft>
                      </a:pPr>
                      <a:r>
                        <a:rPr lang="es-ES" sz="1000" dirty="0">
                          <a:effectLst/>
                        </a:rPr>
                        <a:t> </a:t>
                      </a:r>
                    </a:p>
                    <a:p>
                      <a:pPr>
                        <a:spcAft>
                          <a:spcPts val="0"/>
                        </a:spcAft>
                      </a:pPr>
                      <a:r>
                        <a:rPr lang="es-ES" sz="1000" dirty="0">
                          <a:effectLst/>
                        </a:rPr>
                        <a:t> </a:t>
                      </a:r>
                    </a:p>
                    <a:p>
                      <a:pPr>
                        <a:spcAft>
                          <a:spcPts val="0"/>
                        </a:spcAft>
                      </a:pPr>
                      <a:r>
                        <a:rPr lang="es-ES" sz="1000" dirty="0">
                          <a:effectLst/>
                        </a:rPr>
                        <a:t> </a:t>
                      </a:r>
                    </a:p>
                    <a:p>
                      <a:pPr>
                        <a:spcAft>
                          <a:spcPts val="0"/>
                        </a:spcAft>
                      </a:pPr>
                      <a:r>
                        <a:rPr lang="es-ES" sz="1000" dirty="0">
                          <a:effectLst/>
                        </a:rPr>
                        <a:t>DEPENDIENTE </a:t>
                      </a:r>
                    </a:p>
                    <a:p>
                      <a:pPr>
                        <a:spcAft>
                          <a:spcPts val="0"/>
                        </a:spcAft>
                      </a:pPr>
                      <a:r>
                        <a:rPr lang="es-ES" sz="1000" dirty="0">
                          <a:effectLst/>
                        </a:rPr>
                        <a:t>Lenguaje </a:t>
                      </a:r>
                      <a:endParaRPr lang="es-ES" sz="1000" dirty="0">
                        <a:effectLst/>
                        <a:latin typeface="Times New Roman"/>
                        <a:ea typeface="Times New Roman"/>
                        <a:cs typeface="Times New Roman"/>
                      </a:endParaRPr>
                    </a:p>
                  </a:txBody>
                  <a:tcPr marL="40512" marR="40512" marT="0" marB="0"/>
                </a:tc>
                <a:tc>
                  <a:txBody>
                    <a:bodyPr/>
                    <a:lstStyle/>
                    <a:p>
                      <a:pPr>
                        <a:spcAft>
                          <a:spcPts val="0"/>
                        </a:spcAft>
                      </a:pPr>
                      <a:r>
                        <a:rPr lang="es-ES" sz="1000" dirty="0">
                          <a:effectLst/>
                        </a:rPr>
                        <a:t> </a:t>
                      </a:r>
                    </a:p>
                    <a:p>
                      <a:pPr>
                        <a:spcAft>
                          <a:spcPts val="0"/>
                        </a:spcAft>
                      </a:pPr>
                      <a:r>
                        <a:rPr lang="es-ES" sz="1000" dirty="0" smtClean="0">
                          <a:effectLst/>
                        </a:rPr>
                        <a:t>Conjunto </a:t>
                      </a:r>
                      <a:r>
                        <a:rPr lang="es-ES" sz="1000" dirty="0">
                          <a:effectLst/>
                        </a:rPr>
                        <a:t>de medios que permiten expresar al ser humano sus vivencias y pensamientos </a:t>
                      </a:r>
                      <a:endParaRPr lang="es-ES" sz="1000" dirty="0">
                        <a:effectLst/>
                        <a:latin typeface="Times New Roman"/>
                        <a:ea typeface="Times New Roman"/>
                        <a:cs typeface="Times New Roman"/>
                      </a:endParaRPr>
                    </a:p>
                  </a:txBody>
                  <a:tcPr marL="40512" marR="40512" marT="0" marB="0"/>
                </a:tc>
                <a:tc>
                  <a:txBody>
                    <a:bodyPr/>
                    <a:lstStyle/>
                    <a:p>
                      <a:pPr>
                        <a:spcAft>
                          <a:spcPts val="0"/>
                        </a:spcAft>
                      </a:pPr>
                      <a:r>
                        <a:rPr lang="es-ES" sz="1000" b="0" dirty="0">
                          <a:effectLst/>
                        </a:rPr>
                        <a:t> </a:t>
                      </a:r>
                    </a:p>
                    <a:p>
                      <a:pPr>
                        <a:spcAft>
                          <a:spcPts val="0"/>
                        </a:spcAft>
                      </a:pPr>
                      <a:r>
                        <a:rPr lang="es-ES" sz="1000" b="0" dirty="0">
                          <a:effectLst/>
                        </a:rPr>
                        <a:t> </a:t>
                      </a:r>
                    </a:p>
                    <a:p>
                      <a:pPr>
                        <a:spcAft>
                          <a:spcPts val="0"/>
                        </a:spcAft>
                      </a:pPr>
                      <a:r>
                        <a:rPr lang="es-ES" sz="1000" b="0" dirty="0">
                          <a:effectLst/>
                        </a:rPr>
                        <a:t> </a:t>
                      </a:r>
                    </a:p>
                    <a:p>
                      <a:pPr>
                        <a:spcAft>
                          <a:spcPts val="0"/>
                        </a:spcAft>
                      </a:pPr>
                      <a:r>
                        <a:rPr lang="es-ES" sz="1000" b="0" dirty="0">
                          <a:effectLst/>
                        </a:rPr>
                        <a:t> </a:t>
                      </a:r>
                    </a:p>
                    <a:p>
                      <a:pPr>
                        <a:spcAft>
                          <a:spcPts val="0"/>
                        </a:spcAft>
                      </a:pPr>
                      <a:r>
                        <a:rPr lang="es-ES" sz="1000" b="0" dirty="0">
                          <a:effectLst/>
                        </a:rPr>
                        <a:t>Habilidades verbales </a:t>
                      </a:r>
                      <a:endParaRPr lang="es-ES" sz="1000" b="0" dirty="0">
                        <a:effectLst/>
                        <a:latin typeface="Times New Roman"/>
                        <a:ea typeface="Times New Roman"/>
                        <a:cs typeface="Times New Roman"/>
                      </a:endParaRPr>
                    </a:p>
                  </a:txBody>
                  <a:tcPr marL="40512" marR="40512" marT="0" marB="0"/>
                </a:tc>
                <a:tc>
                  <a:txBody>
                    <a:bodyPr/>
                    <a:lstStyle/>
                    <a:p>
                      <a:pPr algn="l">
                        <a:spcAft>
                          <a:spcPts val="0"/>
                        </a:spcAft>
                      </a:pPr>
                      <a:r>
                        <a:rPr lang="es-ES" sz="900" dirty="0">
                          <a:effectLst/>
                        </a:rPr>
                        <a:t>Conocimiento del entorno </a:t>
                      </a:r>
                      <a:endParaRPr lang="es-ES" sz="900" dirty="0" smtClean="0">
                        <a:effectLst/>
                      </a:endParaRPr>
                    </a:p>
                    <a:p>
                      <a:pPr algn="l">
                        <a:spcAft>
                          <a:spcPts val="0"/>
                        </a:spcAft>
                      </a:pPr>
                      <a:endParaRPr lang="es-ES" sz="900" dirty="0" smtClean="0">
                        <a:effectLst/>
                      </a:endParaRPr>
                    </a:p>
                    <a:p>
                      <a:pPr algn="l">
                        <a:spcAft>
                          <a:spcPts val="0"/>
                        </a:spcAft>
                      </a:pPr>
                      <a:r>
                        <a:rPr lang="es-ES" sz="900" dirty="0" smtClean="0">
                          <a:effectLst/>
                        </a:rPr>
                        <a:t>Conocimiento </a:t>
                      </a:r>
                      <a:r>
                        <a:rPr lang="es-ES" sz="900" dirty="0">
                          <a:effectLst/>
                        </a:rPr>
                        <a:t>de palabras </a:t>
                      </a:r>
                      <a:endParaRPr lang="es-ES" sz="900" dirty="0" smtClean="0">
                        <a:effectLst/>
                      </a:endParaRPr>
                    </a:p>
                    <a:p>
                      <a:pPr algn="l">
                        <a:spcAft>
                          <a:spcPts val="0"/>
                        </a:spcAft>
                      </a:pPr>
                      <a:endParaRPr lang="es-ES" sz="900" dirty="0">
                        <a:effectLst/>
                      </a:endParaRPr>
                    </a:p>
                    <a:p>
                      <a:pPr algn="l">
                        <a:spcAft>
                          <a:spcPts val="0"/>
                        </a:spcAft>
                      </a:pPr>
                      <a:r>
                        <a:rPr lang="es-ES" sz="900" dirty="0" smtClean="0">
                          <a:effectLst/>
                        </a:rPr>
                        <a:t>Habilidad </a:t>
                      </a:r>
                      <a:r>
                        <a:rPr lang="es-ES" sz="900" dirty="0">
                          <a:effectLst/>
                        </a:rPr>
                        <a:t>para utilizar conceptos numéricos abstractos</a:t>
                      </a:r>
                    </a:p>
                    <a:p>
                      <a:pPr algn="l">
                        <a:spcAft>
                          <a:spcPts val="0"/>
                        </a:spcAft>
                      </a:pPr>
                      <a:r>
                        <a:rPr lang="es-ES" sz="900" dirty="0" smtClean="0">
                          <a:effectLst/>
                        </a:rPr>
                        <a:t>Asociación </a:t>
                      </a:r>
                      <a:r>
                        <a:rPr lang="es-ES" sz="900" dirty="0">
                          <a:effectLst/>
                        </a:rPr>
                        <a:t>de palabras y formación de conceptos verbales</a:t>
                      </a:r>
                    </a:p>
                    <a:p>
                      <a:pPr algn="l">
                        <a:spcAft>
                          <a:spcPts val="0"/>
                        </a:spcAft>
                      </a:pPr>
                      <a:r>
                        <a:rPr lang="es-ES" sz="900" dirty="0" smtClean="0">
                          <a:effectLst/>
                        </a:rPr>
                        <a:t>Sentido </a:t>
                      </a:r>
                      <a:r>
                        <a:rPr lang="es-ES" sz="900" dirty="0">
                          <a:effectLst/>
                        </a:rPr>
                        <a:t>común e interiorización de elementos culturales  </a:t>
                      </a:r>
                      <a:endParaRPr lang="es-ES" sz="900" dirty="0" smtClean="0">
                        <a:effectLst/>
                      </a:endParaRPr>
                    </a:p>
                    <a:p>
                      <a:pPr algn="l">
                        <a:spcAft>
                          <a:spcPts val="0"/>
                        </a:spcAft>
                      </a:pPr>
                      <a:endParaRPr lang="es-ES" sz="900" dirty="0">
                        <a:effectLst/>
                        <a:latin typeface="Times New Roman"/>
                        <a:ea typeface="Times New Roman"/>
                        <a:cs typeface="Times New Roman"/>
                      </a:endParaRPr>
                    </a:p>
                  </a:txBody>
                  <a:tcPr marL="40512" marR="40512" marT="0" marB="0"/>
                </a:tc>
                <a:tc>
                  <a:txBody>
                    <a:bodyPr/>
                    <a:lstStyle/>
                    <a:p>
                      <a:pPr>
                        <a:spcAft>
                          <a:spcPts val="0"/>
                        </a:spcAft>
                      </a:pPr>
                      <a:r>
                        <a:rPr lang="es-ES" sz="900" dirty="0">
                          <a:effectLst/>
                        </a:rPr>
                        <a:t>Información </a:t>
                      </a:r>
                    </a:p>
                    <a:p>
                      <a:pPr>
                        <a:spcAft>
                          <a:spcPts val="0"/>
                        </a:spcAft>
                      </a:pPr>
                      <a:endParaRPr lang="es-ES" sz="900" dirty="0" smtClean="0">
                        <a:effectLst/>
                      </a:endParaRPr>
                    </a:p>
                    <a:p>
                      <a:pPr>
                        <a:spcAft>
                          <a:spcPts val="0"/>
                        </a:spcAft>
                      </a:pPr>
                      <a:r>
                        <a:rPr lang="es-ES" sz="900" dirty="0" smtClean="0">
                          <a:effectLst/>
                        </a:rPr>
                        <a:t>Vocabulario </a:t>
                      </a:r>
                      <a:endParaRPr lang="es-ES" sz="900" dirty="0">
                        <a:effectLst/>
                      </a:endParaRPr>
                    </a:p>
                    <a:p>
                      <a:pPr>
                        <a:spcAft>
                          <a:spcPts val="0"/>
                        </a:spcAft>
                      </a:pPr>
                      <a:r>
                        <a:rPr lang="es-ES" sz="900" dirty="0">
                          <a:effectLst/>
                        </a:rPr>
                        <a:t> </a:t>
                      </a:r>
                      <a:endParaRPr lang="es-ES" sz="900" dirty="0" smtClean="0">
                        <a:effectLst/>
                      </a:endParaRPr>
                    </a:p>
                    <a:p>
                      <a:pPr>
                        <a:spcAft>
                          <a:spcPts val="0"/>
                        </a:spcAft>
                      </a:pPr>
                      <a:r>
                        <a:rPr lang="es-ES" sz="900" dirty="0" smtClean="0">
                          <a:effectLst/>
                        </a:rPr>
                        <a:t>Aritmética</a:t>
                      </a:r>
                      <a:endParaRPr lang="es-ES" sz="900" dirty="0">
                        <a:effectLst/>
                      </a:endParaRPr>
                    </a:p>
                    <a:p>
                      <a:pPr>
                        <a:spcAft>
                          <a:spcPts val="0"/>
                        </a:spcAft>
                      </a:pPr>
                      <a:r>
                        <a:rPr lang="es-ES" sz="900" dirty="0">
                          <a:effectLst/>
                        </a:rPr>
                        <a:t> </a:t>
                      </a:r>
                    </a:p>
                    <a:p>
                      <a:pPr>
                        <a:spcAft>
                          <a:spcPts val="0"/>
                        </a:spcAft>
                      </a:pPr>
                      <a:r>
                        <a:rPr lang="es-ES" sz="900" dirty="0" smtClean="0">
                          <a:effectLst/>
                        </a:rPr>
                        <a:t>Semejanzas</a:t>
                      </a:r>
                      <a:endParaRPr lang="es-ES" sz="900" dirty="0">
                        <a:effectLst/>
                      </a:endParaRPr>
                    </a:p>
                    <a:p>
                      <a:pPr>
                        <a:spcAft>
                          <a:spcPts val="0"/>
                        </a:spcAft>
                      </a:pPr>
                      <a:r>
                        <a:rPr lang="es-ES" sz="900" dirty="0">
                          <a:effectLst/>
                        </a:rPr>
                        <a:t>  </a:t>
                      </a:r>
                    </a:p>
                    <a:p>
                      <a:pPr>
                        <a:spcAft>
                          <a:spcPts val="0"/>
                        </a:spcAft>
                      </a:pPr>
                      <a:r>
                        <a:rPr lang="es-ES" sz="900" dirty="0">
                          <a:effectLst/>
                        </a:rPr>
                        <a:t>Comprensión</a:t>
                      </a:r>
                      <a:endParaRPr lang="es-ES" sz="900" dirty="0">
                        <a:effectLst/>
                        <a:latin typeface="Times New Roman"/>
                        <a:ea typeface="Times New Roman"/>
                        <a:cs typeface="Times New Roman"/>
                      </a:endParaRPr>
                    </a:p>
                  </a:txBody>
                  <a:tcPr marL="40512" marR="40512" marT="0" marB="0"/>
                </a:tc>
                <a:tc>
                  <a:txBody>
                    <a:bodyPr/>
                    <a:lstStyle/>
                    <a:p>
                      <a:pPr>
                        <a:spcAft>
                          <a:spcPts val="0"/>
                        </a:spcAft>
                      </a:pPr>
                      <a:r>
                        <a:rPr lang="es-ES" sz="1000" dirty="0" smtClean="0">
                          <a:effectLst/>
                        </a:rPr>
                        <a:t>Sub escalas </a:t>
                      </a:r>
                      <a:r>
                        <a:rPr lang="es-ES" sz="1000" dirty="0">
                          <a:effectLst/>
                        </a:rPr>
                        <a:t>verbales del WPPSI </a:t>
                      </a:r>
                      <a:endParaRPr lang="es-ES" sz="1000" dirty="0">
                        <a:effectLst/>
                        <a:latin typeface="Times New Roman"/>
                        <a:ea typeface="Times New Roman"/>
                        <a:cs typeface="Times New Roman"/>
                      </a:endParaRPr>
                    </a:p>
                  </a:txBody>
                  <a:tcPr marL="40512" marR="40512" marT="0" marB="0"/>
                </a:tc>
              </a:tr>
              <a:tr h="1340955">
                <a:tc>
                  <a:txBody>
                    <a:bodyPr/>
                    <a:lstStyle/>
                    <a:p>
                      <a:pPr fontAlgn="base">
                        <a:spcAft>
                          <a:spcPts val="0"/>
                        </a:spcAft>
                        <a:tabLst>
                          <a:tab pos="450215" algn="l"/>
                        </a:tabLst>
                      </a:pPr>
                      <a:r>
                        <a:rPr lang="es-ES" sz="1000" dirty="0">
                          <a:effectLst/>
                        </a:rPr>
                        <a:t> </a:t>
                      </a:r>
                    </a:p>
                    <a:p>
                      <a:pPr fontAlgn="base">
                        <a:spcAft>
                          <a:spcPts val="0"/>
                        </a:spcAft>
                        <a:tabLst>
                          <a:tab pos="450215" algn="l"/>
                        </a:tabLst>
                      </a:pPr>
                      <a:r>
                        <a:rPr lang="es-ES" sz="1000" dirty="0">
                          <a:effectLst/>
                        </a:rPr>
                        <a:t> </a:t>
                      </a:r>
                    </a:p>
                    <a:p>
                      <a:pPr fontAlgn="base">
                        <a:spcAft>
                          <a:spcPts val="0"/>
                        </a:spcAft>
                        <a:tabLst>
                          <a:tab pos="450215" algn="l"/>
                        </a:tabLst>
                      </a:pPr>
                      <a:r>
                        <a:rPr lang="es-ES" sz="1000" dirty="0">
                          <a:effectLst/>
                        </a:rPr>
                        <a:t> </a:t>
                      </a:r>
                    </a:p>
                    <a:p>
                      <a:pPr fontAlgn="base">
                        <a:spcAft>
                          <a:spcPts val="0"/>
                        </a:spcAft>
                        <a:tabLst>
                          <a:tab pos="450215" algn="l"/>
                        </a:tabLst>
                      </a:pPr>
                      <a:r>
                        <a:rPr lang="es-ES" sz="1000" dirty="0">
                          <a:effectLst/>
                        </a:rPr>
                        <a:t> </a:t>
                      </a:r>
                    </a:p>
                    <a:p>
                      <a:pPr fontAlgn="base">
                        <a:spcAft>
                          <a:spcPts val="0"/>
                        </a:spcAft>
                        <a:tabLst>
                          <a:tab pos="450215" algn="l"/>
                        </a:tabLst>
                      </a:pPr>
                      <a:r>
                        <a:rPr lang="es-ES" sz="1000" dirty="0">
                          <a:effectLst/>
                        </a:rPr>
                        <a:t>DEPENDIENTE </a:t>
                      </a:r>
                    </a:p>
                    <a:p>
                      <a:pPr fontAlgn="base">
                        <a:spcAft>
                          <a:spcPts val="0"/>
                        </a:spcAft>
                        <a:tabLst>
                          <a:tab pos="450215" algn="l"/>
                        </a:tabLst>
                      </a:pPr>
                      <a:r>
                        <a:rPr lang="es-ES" sz="1000" dirty="0">
                          <a:effectLst/>
                        </a:rPr>
                        <a:t>Pensamiento </a:t>
                      </a:r>
                      <a:endParaRPr lang="es-ES" sz="1000" dirty="0">
                        <a:effectLst/>
                        <a:latin typeface="Calibri"/>
                        <a:cs typeface="Times New Roman"/>
                      </a:endParaRPr>
                    </a:p>
                  </a:txBody>
                  <a:tcPr marL="40512" marR="40512" marT="0" marB="0"/>
                </a:tc>
                <a:tc>
                  <a:txBody>
                    <a:bodyPr/>
                    <a:lstStyle/>
                    <a:p>
                      <a:pPr fontAlgn="base">
                        <a:spcAft>
                          <a:spcPts val="0"/>
                        </a:spcAft>
                        <a:tabLst>
                          <a:tab pos="450215" algn="l"/>
                        </a:tabLst>
                      </a:pPr>
                      <a:r>
                        <a:rPr lang="es-ES" sz="1000" dirty="0">
                          <a:effectLst/>
                        </a:rPr>
                        <a:t> </a:t>
                      </a:r>
                    </a:p>
                    <a:p>
                      <a:pPr fontAlgn="base">
                        <a:spcAft>
                          <a:spcPts val="0"/>
                        </a:spcAft>
                        <a:tabLst>
                          <a:tab pos="450215" algn="l"/>
                        </a:tabLst>
                      </a:pPr>
                      <a:r>
                        <a:rPr lang="es-ES" sz="1000" dirty="0" smtClean="0">
                          <a:effectLst/>
                        </a:rPr>
                        <a:t>Capacidad </a:t>
                      </a:r>
                      <a:r>
                        <a:rPr lang="es-ES" sz="1000" dirty="0">
                          <a:effectLst/>
                        </a:rPr>
                        <a:t>de dar significativo a las palabras e imágenes del entorno y a partir del mismo resolver problemas.</a:t>
                      </a:r>
                      <a:endParaRPr lang="es-ES" sz="1000" dirty="0">
                        <a:effectLst/>
                        <a:latin typeface="Calibri"/>
                        <a:cs typeface="Times New Roman"/>
                      </a:endParaRPr>
                    </a:p>
                  </a:txBody>
                  <a:tcPr marL="40512" marR="40512" marT="0" marB="0"/>
                </a:tc>
                <a:tc>
                  <a:txBody>
                    <a:bodyPr/>
                    <a:lstStyle/>
                    <a:p>
                      <a:pPr fontAlgn="base">
                        <a:spcAft>
                          <a:spcPts val="0"/>
                        </a:spcAft>
                        <a:tabLst>
                          <a:tab pos="450215" algn="l"/>
                        </a:tabLst>
                      </a:pPr>
                      <a:r>
                        <a:rPr lang="es-ES" sz="1000" b="0" dirty="0">
                          <a:effectLst/>
                        </a:rPr>
                        <a:t> </a:t>
                      </a:r>
                    </a:p>
                    <a:p>
                      <a:pPr fontAlgn="base">
                        <a:spcAft>
                          <a:spcPts val="0"/>
                        </a:spcAft>
                        <a:tabLst>
                          <a:tab pos="450215" algn="l"/>
                        </a:tabLst>
                      </a:pPr>
                      <a:r>
                        <a:rPr lang="es-ES" sz="1000" b="0" dirty="0">
                          <a:effectLst/>
                        </a:rPr>
                        <a:t> </a:t>
                      </a:r>
                    </a:p>
                    <a:p>
                      <a:pPr fontAlgn="base">
                        <a:spcAft>
                          <a:spcPts val="0"/>
                        </a:spcAft>
                        <a:tabLst>
                          <a:tab pos="450215" algn="l"/>
                        </a:tabLst>
                      </a:pPr>
                      <a:r>
                        <a:rPr lang="es-ES" sz="1000" b="0" dirty="0">
                          <a:effectLst/>
                        </a:rPr>
                        <a:t> </a:t>
                      </a:r>
                    </a:p>
                    <a:p>
                      <a:pPr fontAlgn="base">
                        <a:spcAft>
                          <a:spcPts val="0"/>
                        </a:spcAft>
                        <a:tabLst>
                          <a:tab pos="450215" algn="l"/>
                        </a:tabLst>
                      </a:pPr>
                      <a:r>
                        <a:rPr lang="es-ES" sz="1000" b="0" dirty="0">
                          <a:effectLst/>
                        </a:rPr>
                        <a:t> </a:t>
                      </a:r>
                    </a:p>
                    <a:p>
                      <a:pPr fontAlgn="base">
                        <a:spcAft>
                          <a:spcPts val="0"/>
                        </a:spcAft>
                        <a:tabLst>
                          <a:tab pos="450215" algn="l"/>
                        </a:tabLst>
                      </a:pPr>
                      <a:r>
                        <a:rPr lang="es-ES" sz="1000" b="0" dirty="0">
                          <a:effectLst/>
                        </a:rPr>
                        <a:t>Habilidades de ejecución</a:t>
                      </a:r>
                      <a:endParaRPr lang="es-ES" sz="1000" b="0" dirty="0">
                        <a:effectLst/>
                        <a:latin typeface="Calibri"/>
                        <a:cs typeface="Times New Roman"/>
                      </a:endParaRPr>
                    </a:p>
                  </a:txBody>
                  <a:tcPr marL="40512" marR="40512" marT="0" marB="0"/>
                </a:tc>
                <a:tc>
                  <a:txBody>
                    <a:bodyPr/>
                    <a:lstStyle/>
                    <a:p>
                      <a:pPr algn="l" fontAlgn="base">
                        <a:spcAft>
                          <a:spcPts val="0"/>
                        </a:spcAft>
                        <a:tabLst>
                          <a:tab pos="450215" algn="l"/>
                        </a:tabLst>
                      </a:pPr>
                      <a:r>
                        <a:rPr lang="es-ES" sz="900" dirty="0">
                          <a:effectLst/>
                        </a:rPr>
                        <a:t>Memoria asociativa y habilidad motora</a:t>
                      </a:r>
                    </a:p>
                    <a:p>
                      <a:pPr algn="l" fontAlgn="base">
                        <a:spcAft>
                          <a:spcPts val="0"/>
                        </a:spcAft>
                        <a:tabLst>
                          <a:tab pos="450215" algn="l"/>
                        </a:tabLst>
                      </a:pPr>
                      <a:r>
                        <a:rPr lang="es-ES" sz="900" dirty="0" smtClean="0">
                          <a:effectLst/>
                        </a:rPr>
                        <a:t>Discriminación </a:t>
                      </a:r>
                      <a:r>
                        <a:rPr lang="es-ES" sz="900" dirty="0">
                          <a:effectLst/>
                        </a:rPr>
                        <a:t>visual, identificación de objetos</a:t>
                      </a:r>
                    </a:p>
                    <a:p>
                      <a:pPr algn="l" fontAlgn="base">
                        <a:spcAft>
                          <a:spcPts val="0"/>
                        </a:spcAft>
                        <a:tabLst>
                          <a:tab pos="450215" algn="l"/>
                        </a:tabLst>
                      </a:pPr>
                      <a:r>
                        <a:rPr lang="es-ES" sz="900" dirty="0" smtClean="0">
                          <a:effectLst/>
                        </a:rPr>
                        <a:t>Rapidez </a:t>
                      </a:r>
                      <a:r>
                        <a:rPr lang="es-ES" sz="900" dirty="0">
                          <a:effectLst/>
                        </a:rPr>
                        <a:t>y capacidad de planeación y previsión </a:t>
                      </a:r>
                    </a:p>
                    <a:p>
                      <a:pPr algn="l" fontAlgn="base">
                        <a:spcAft>
                          <a:spcPts val="0"/>
                        </a:spcAft>
                        <a:tabLst>
                          <a:tab pos="450215" algn="l"/>
                        </a:tabLst>
                      </a:pPr>
                      <a:r>
                        <a:rPr lang="es-ES" sz="900" dirty="0" smtClean="0">
                          <a:effectLst/>
                        </a:rPr>
                        <a:t>Organización </a:t>
                      </a:r>
                      <a:r>
                        <a:rPr lang="es-ES" sz="900" dirty="0">
                          <a:effectLst/>
                        </a:rPr>
                        <a:t>perceptual y viso-motora</a:t>
                      </a:r>
                    </a:p>
                    <a:p>
                      <a:pPr algn="l" fontAlgn="base">
                        <a:spcAft>
                          <a:spcPts val="0"/>
                        </a:spcAft>
                        <a:tabLst>
                          <a:tab pos="450215" algn="l"/>
                        </a:tabLst>
                      </a:pPr>
                      <a:r>
                        <a:rPr lang="es-ES" sz="900" dirty="0" smtClean="0">
                          <a:effectLst/>
                        </a:rPr>
                        <a:t>Capacidad </a:t>
                      </a:r>
                      <a:r>
                        <a:rPr lang="es-ES" sz="900" dirty="0">
                          <a:effectLst/>
                        </a:rPr>
                        <a:t>de análisis y síntesis </a:t>
                      </a:r>
                    </a:p>
                    <a:p>
                      <a:pPr algn="l" fontAlgn="base">
                        <a:spcAft>
                          <a:spcPts val="0"/>
                        </a:spcAft>
                        <a:tabLst>
                          <a:tab pos="450215" algn="l"/>
                        </a:tabLst>
                      </a:pPr>
                      <a:r>
                        <a:rPr lang="es-ES" sz="900" dirty="0">
                          <a:effectLst/>
                        </a:rPr>
                        <a:t> </a:t>
                      </a:r>
                      <a:endParaRPr lang="es-ES" sz="900" dirty="0">
                        <a:effectLst/>
                        <a:latin typeface="Calibri"/>
                        <a:cs typeface="Times New Roman"/>
                      </a:endParaRPr>
                    </a:p>
                  </a:txBody>
                  <a:tcPr marL="40512" marR="40512" marT="0" marB="0"/>
                </a:tc>
                <a:tc>
                  <a:txBody>
                    <a:bodyPr/>
                    <a:lstStyle/>
                    <a:p>
                      <a:pPr fontAlgn="base">
                        <a:spcAft>
                          <a:spcPts val="0"/>
                        </a:spcAft>
                        <a:tabLst>
                          <a:tab pos="450215" algn="l"/>
                        </a:tabLst>
                      </a:pPr>
                      <a:r>
                        <a:rPr lang="es-ES" sz="900" dirty="0">
                          <a:effectLst/>
                        </a:rPr>
                        <a:t>Casa de animales</a:t>
                      </a:r>
                    </a:p>
                    <a:p>
                      <a:pPr fontAlgn="base">
                        <a:spcAft>
                          <a:spcPts val="0"/>
                        </a:spcAft>
                        <a:tabLst>
                          <a:tab pos="450215" algn="l"/>
                        </a:tabLst>
                      </a:pPr>
                      <a:r>
                        <a:rPr lang="es-ES" sz="900" dirty="0">
                          <a:effectLst/>
                        </a:rPr>
                        <a:t> </a:t>
                      </a:r>
                    </a:p>
                    <a:p>
                      <a:pPr fontAlgn="base">
                        <a:spcAft>
                          <a:spcPts val="0"/>
                        </a:spcAft>
                        <a:tabLst>
                          <a:tab pos="450215" algn="l"/>
                        </a:tabLst>
                      </a:pPr>
                      <a:r>
                        <a:rPr lang="es-ES" sz="900" dirty="0">
                          <a:effectLst/>
                        </a:rPr>
                        <a:t>Figuras incompletas </a:t>
                      </a:r>
                    </a:p>
                    <a:p>
                      <a:pPr fontAlgn="base">
                        <a:spcAft>
                          <a:spcPts val="0"/>
                        </a:spcAft>
                        <a:tabLst>
                          <a:tab pos="450215" algn="l"/>
                        </a:tabLst>
                      </a:pPr>
                      <a:r>
                        <a:rPr lang="es-ES" sz="900" dirty="0">
                          <a:effectLst/>
                        </a:rPr>
                        <a:t> </a:t>
                      </a:r>
                    </a:p>
                    <a:p>
                      <a:pPr fontAlgn="base">
                        <a:spcAft>
                          <a:spcPts val="0"/>
                        </a:spcAft>
                        <a:tabLst>
                          <a:tab pos="450215" algn="l"/>
                        </a:tabLst>
                      </a:pPr>
                      <a:r>
                        <a:rPr lang="es-ES" sz="900" dirty="0">
                          <a:effectLst/>
                        </a:rPr>
                        <a:t>Laberintos</a:t>
                      </a:r>
                    </a:p>
                    <a:p>
                      <a:pPr fontAlgn="base">
                        <a:spcAft>
                          <a:spcPts val="0"/>
                        </a:spcAft>
                        <a:tabLst>
                          <a:tab pos="450215" algn="l"/>
                        </a:tabLst>
                      </a:pPr>
                      <a:r>
                        <a:rPr lang="es-ES" sz="900" dirty="0">
                          <a:effectLst/>
                        </a:rPr>
                        <a:t> </a:t>
                      </a:r>
                    </a:p>
                    <a:p>
                      <a:pPr fontAlgn="base">
                        <a:spcAft>
                          <a:spcPts val="0"/>
                        </a:spcAft>
                        <a:tabLst>
                          <a:tab pos="450215" algn="l"/>
                        </a:tabLst>
                      </a:pPr>
                      <a:r>
                        <a:rPr lang="es-ES" sz="900" dirty="0">
                          <a:effectLst/>
                        </a:rPr>
                        <a:t>Diseños geométricos, </a:t>
                      </a:r>
                    </a:p>
                    <a:p>
                      <a:pPr fontAlgn="base">
                        <a:spcAft>
                          <a:spcPts val="0"/>
                        </a:spcAft>
                        <a:tabLst>
                          <a:tab pos="450215" algn="l"/>
                        </a:tabLst>
                      </a:pPr>
                      <a:r>
                        <a:rPr lang="es-ES" sz="900" dirty="0">
                          <a:effectLst/>
                        </a:rPr>
                        <a:t> </a:t>
                      </a:r>
                    </a:p>
                    <a:p>
                      <a:pPr fontAlgn="base">
                        <a:spcAft>
                          <a:spcPts val="0"/>
                        </a:spcAft>
                        <a:tabLst>
                          <a:tab pos="450215" algn="l"/>
                        </a:tabLst>
                      </a:pPr>
                      <a:r>
                        <a:rPr lang="es-ES" sz="900" dirty="0">
                          <a:effectLst/>
                        </a:rPr>
                        <a:t>Diseños con prismas</a:t>
                      </a:r>
                      <a:endParaRPr lang="es-ES" sz="900" dirty="0">
                        <a:effectLst/>
                        <a:latin typeface="Calibri"/>
                        <a:cs typeface="Times New Roman"/>
                      </a:endParaRPr>
                    </a:p>
                  </a:txBody>
                  <a:tcPr marL="40512" marR="40512" marT="0" marB="0"/>
                </a:tc>
                <a:tc>
                  <a:txBody>
                    <a:bodyPr/>
                    <a:lstStyle/>
                    <a:p>
                      <a:pPr fontAlgn="base">
                        <a:spcAft>
                          <a:spcPts val="0"/>
                        </a:spcAft>
                        <a:tabLst>
                          <a:tab pos="450215" algn="l"/>
                        </a:tabLst>
                      </a:pPr>
                      <a:r>
                        <a:rPr lang="es-ES" sz="1000" dirty="0" smtClean="0">
                          <a:effectLst/>
                        </a:rPr>
                        <a:t>Sub escalas de </a:t>
                      </a:r>
                      <a:r>
                        <a:rPr lang="es-ES" sz="1000" dirty="0">
                          <a:effectLst/>
                        </a:rPr>
                        <a:t>ejecución del WPPSI.</a:t>
                      </a:r>
                      <a:endParaRPr lang="es-ES" sz="1000" dirty="0">
                        <a:effectLst/>
                        <a:latin typeface="Calibri"/>
                        <a:cs typeface="Times New Roman"/>
                      </a:endParaRPr>
                    </a:p>
                  </a:txBody>
                  <a:tcPr marL="40512" marR="40512" marT="0" marB="0"/>
                </a:tc>
              </a:tr>
            </a:tbl>
          </a:graphicData>
        </a:graphic>
      </p:graphicFrame>
      <p:sp>
        <p:nvSpPr>
          <p:cNvPr id="5" name="4 Pentágono"/>
          <p:cNvSpPr/>
          <p:nvPr/>
        </p:nvSpPr>
        <p:spPr>
          <a:xfrm>
            <a:off x="755575" y="980728"/>
            <a:ext cx="7848873" cy="792088"/>
          </a:xfrm>
          <a:prstGeom prst="homePlate">
            <a:avLst>
              <a:gd name="adj" fmla="val 0"/>
            </a:avLst>
          </a:prstGeom>
          <a:ln>
            <a:noFill/>
          </a:ln>
          <a:effectLst>
            <a:glow rad="101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r">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400" dirty="0"/>
              <a:t>La aplicación de la técnica “mapa mental” incide en el nivel del lenguaje y </a:t>
            </a:r>
            <a:r>
              <a:rPr lang="es-ES" sz="1400" dirty="0" smtClean="0"/>
              <a:t>pensamiento</a:t>
            </a:r>
            <a:r>
              <a:rPr lang="es-ES" sz="1400" dirty="0"/>
              <a:t> </a:t>
            </a:r>
            <a:r>
              <a:rPr lang="es-ES" sz="1400" dirty="0" smtClean="0"/>
              <a:t>de los </a:t>
            </a:r>
            <a:r>
              <a:rPr lang="es-ES" sz="1400" dirty="0"/>
              <a:t>niños y niñas </a:t>
            </a:r>
            <a:r>
              <a:rPr lang="es-ES" sz="1400" dirty="0" smtClean="0"/>
              <a:t>de 4-5 </a:t>
            </a:r>
            <a:r>
              <a:rPr lang="es-ES" sz="1400" dirty="0"/>
              <a:t>años de edad del Centro de Desarrollo Infantil “Sueños y Caramelos” ubicado al sur oriente de la ciudad de Quito, año lectivo 2013-2014</a:t>
            </a:r>
          </a:p>
        </p:txBody>
      </p:sp>
    </p:spTree>
    <p:extLst>
      <p:ext uri="{BB962C8B-B14F-4D97-AF65-F5344CB8AC3E}">
        <p14:creationId xmlns:p14="http://schemas.microsoft.com/office/powerpoint/2010/main" val="69514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21042"/>
            <a:ext cx="2063750" cy="659686"/>
          </a:xfrm>
          <a:prstGeom prst="rect">
            <a:avLst/>
          </a:prstGeom>
        </p:spPr>
      </p:pic>
      <p:sp>
        <p:nvSpPr>
          <p:cNvPr id="3" name="1 Título"/>
          <p:cNvSpPr txBox="1">
            <a:spLocks/>
          </p:cNvSpPr>
          <p:nvPr/>
        </p:nvSpPr>
        <p:spPr>
          <a:xfrm>
            <a:off x="2771800" y="337810"/>
            <a:ext cx="5317763" cy="642918"/>
          </a:xfrm>
          <a:prstGeom prst="rect">
            <a:avLst/>
          </a:prstGeom>
        </p:spPr>
        <p:txBody>
          <a:bodyPr vert="horz" lIns="0" tIns="0" rIns="0" bIns="0" anchor="t">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spcBef>
                <a:spcPct val="0"/>
              </a:spcBef>
            </a:pPr>
            <a:r>
              <a:rPr lang="es-EC"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rPr>
              <a:t>METODOLOGÍA</a:t>
            </a:r>
            <a:endParaRPr lang="es-EC"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endParaRPr>
          </a:p>
          <a:p>
            <a:pPr algn="ctr">
              <a:spcBef>
                <a:spcPct val="0"/>
              </a:spcBef>
            </a:pPr>
            <a:endParaRPr lang="es-EC"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endParaRPr>
          </a:p>
        </p:txBody>
      </p:sp>
      <p:graphicFrame>
        <p:nvGraphicFramePr>
          <p:cNvPr id="5" name="4 Diagrama"/>
          <p:cNvGraphicFramePr/>
          <p:nvPr>
            <p:extLst>
              <p:ext uri="{D42A27DB-BD31-4B8C-83A1-F6EECF244321}">
                <p14:modId xmlns:p14="http://schemas.microsoft.com/office/powerpoint/2010/main" val="3646703084"/>
              </p:ext>
            </p:extLst>
          </p:nvPr>
        </p:nvGraphicFramePr>
        <p:xfrm>
          <a:off x="1043608" y="1397000"/>
          <a:ext cx="7440488"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0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21042"/>
            <a:ext cx="2063750" cy="659686"/>
          </a:xfrm>
          <a:prstGeom prst="rect">
            <a:avLst/>
          </a:prstGeom>
        </p:spPr>
      </p:pic>
      <p:sp>
        <p:nvSpPr>
          <p:cNvPr id="3" name="1 Título"/>
          <p:cNvSpPr txBox="1">
            <a:spLocks/>
          </p:cNvSpPr>
          <p:nvPr/>
        </p:nvSpPr>
        <p:spPr>
          <a:xfrm>
            <a:off x="2747318" y="337810"/>
            <a:ext cx="5785121" cy="642918"/>
          </a:xfrm>
          <a:prstGeom prst="rect">
            <a:avLst/>
          </a:prstGeom>
        </p:spPr>
        <p:txBody>
          <a:bodyPr vert="horz" lIns="0" tIns="0" rIns="0" bIns="0" anchor="t">
            <a:normAutofit fontScale="925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spcBef>
                <a:spcPct val="0"/>
              </a:spcBef>
            </a:pPr>
            <a:r>
              <a:rPr lang="es-EC"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rPr>
              <a:t>Análisis de resultados </a:t>
            </a:r>
          </a:p>
          <a:p>
            <a:pPr algn="ctr">
              <a:spcBef>
                <a:spcPct val="0"/>
              </a:spcBef>
            </a:pPr>
            <a:endParaRPr lang="es-EC"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endParaRPr>
          </a:p>
        </p:txBody>
      </p:sp>
      <p:graphicFrame>
        <p:nvGraphicFramePr>
          <p:cNvPr id="4" name="3 Gráfico"/>
          <p:cNvGraphicFramePr/>
          <p:nvPr>
            <p:extLst>
              <p:ext uri="{D42A27DB-BD31-4B8C-83A1-F6EECF244321}">
                <p14:modId xmlns:p14="http://schemas.microsoft.com/office/powerpoint/2010/main" val="3115947134"/>
              </p:ext>
            </p:extLst>
          </p:nvPr>
        </p:nvGraphicFramePr>
        <p:xfrm>
          <a:off x="655982" y="3140968"/>
          <a:ext cx="5326380" cy="2448272"/>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dondear rectángulo de esquina diagonal"/>
          <p:cNvSpPr/>
          <p:nvPr/>
        </p:nvSpPr>
        <p:spPr>
          <a:xfrm>
            <a:off x="2483768" y="1628800"/>
            <a:ext cx="4968552" cy="648072"/>
          </a:xfrm>
          <a:prstGeom prst="round2DiagRect">
            <a:avLst/>
          </a:prstGeom>
          <a:ln>
            <a:noFill/>
          </a:ln>
          <a:effectLst>
            <a:glow rad="101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t>Sub escalas </a:t>
            </a:r>
            <a:r>
              <a:rPr lang="es-ES" dirty="0"/>
              <a:t>verbales del WPPSI pre y </a:t>
            </a:r>
            <a:r>
              <a:rPr lang="es-ES" dirty="0" smtClean="0"/>
              <a:t>pos </a:t>
            </a:r>
            <a:r>
              <a:rPr lang="es-ES" dirty="0"/>
              <a:t>test</a:t>
            </a:r>
          </a:p>
        </p:txBody>
      </p:sp>
      <p:sp>
        <p:nvSpPr>
          <p:cNvPr id="6" name="5 CuadroTexto"/>
          <p:cNvSpPr txBox="1"/>
          <p:nvPr/>
        </p:nvSpPr>
        <p:spPr>
          <a:xfrm>
            <a:off x="6012161" y="3735903"/>
            <a:ext cx="2520278" cy="1277273"/>
          </a:xfrm>
          <a:prstGeom prst="rect">
            <a:avLst/>
          </a:prstGeom>
          <a:noFill/>
        </p:spPr>
        <p:txBody>
          <a:bodyPr wrap="square" rtlCol="0">
            <a:spAutoFit/>
          </a:bodyPr>
          <a:lstStyle/>
          <a:p>
            <a:pPr algn="just"/>
            <a:r>
              <a:rPr lang="es-ES" sz="1100" dirty="0" smtClean="0"/>
              <a:t>Se estableció que la </a:t>
            </a:r>
            <a:r>
              <a:rPr lang="es-ES" sz="1100" dirty="0"/>
              <a:t>media pre test que fue de 11,88 y la media pos test que fue de 14,68</a:t>
            </a:r>
            <a:r>
              <a:rPr lang="es-ES" sz="1100" dirty="0" smtClean="0"/>
              <a:t>; lo que </a:t>
            </a:r>
            <a:r>
              <a:rPr lang="es-ES" sz="1100" dirty="0"/>
              <a:t>permite determinar que los niños y niñas mejoraron estadísticamente de manera significativa con la aplicación del mapa </a:t>
            </a:r>
            <a:r>
              <a:rPr lang="es-ES" sz="1100" dirty="0" smtClean="0"/>
              <a:t>mental</a:t>
            </a:r>
            <a:endParaRPr lang="es-ES" sz="1100" dirty="0"/>
          </a:p>
        </p:txBody>
      </p:sp>
    </p:spTree>
    <p:extLst>
      <p:ext uri="{BB962C8B-B14F-4D97-AF65-F5344CB8AC3E}">
        <p14:creationId xmlns:p14="http://schemas.microsoft.com/office/powerpoint/2010/main" val="71290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dondear rectángulo de esquina diagonal"/>
          <p:cNvSpPr/>
          <p:nvPr/>
        </p:nvSpPr>
        <p:spPr>
          <a:xfrm>
            <a:off x="2339752" y="548680"/>
            <a:ext cx="4968552" cy="648072"/>
          </a:xfrm>
          <a:prstGeom prst="round2DiagRect">
            <a:avLst/>
          </a:prstGeom>
          <a:ln>
            <a:noFill/>
          </a:ln>
          <a:effectLst>
            <a:glow rad="101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t>Sub escalas </a:t>
            </a:r>
            <a:r>
              <a:rPr lang="es-ES" dirty="0"/>
              <a:t>verbales del WPPSI pre y </a:t>
            </a:r>
            <a:r>
              <a:rPr lang="es-ES" dirty="0" smtClean="0"/>
              <a:t>pos </a:t>
            </a:r>
            <a:r>
              <a:rPr lang="es-ES" dirty="0"/>
              <a:t>test</a:t>
            </a:r>
          </a:p>
        </p:txBody>
      </p:sp>
      <p:graphicFrame>
        <p:nvGraphicFramePr>
          <p:cNvPr id="3" name="2 Gráfico"/>
          <p:cNvGraphicFramePr/>
          <p:nvPr>
            <p:extLst>
              <p:ext uri="{D42A27DB-BD31-4B8C-83A1-F6EECF244321}">
                <p14:modId xmlns:p14="http://schemas.microsoft.com/office/powerpoint/2010/main" val="3567402145"/>
              </p:ext>
            </p:extLst>
          </p:nvPr>
        </p:nvGraphicFramePr>
        <p:xfrm>
          <a:off x="683568" y="1556792"/>
          <a:ext cx="5328592" cy="2088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3 Gráfico"/>
          <p:cNvGraphicFramePr/>
          <p:nvPr>
            <p:extLst>
              <p:ext uri="{D42A27DB-BD31-4B8C-83A1-F6EECF244321}">
                <p14:modId xmlns:p14="http://schemas.microsoft.com/office/powerpoint/2010/main" val="53058894"/>
              </p:ext>
            </p:extLst>
          </p:nvPr>
        </p:nvGraphicFramePr>
        <p:xfrm>
          <a:off x="3275856" y="3933056"/>
          <a:ext cx="5250180" cy="2357998"/>
        </p:xfrm>
        <a:graphic>
          <a:graphicData uri="http://schemas.openxmlformats.org/drawingml/2006/chart">
            <c:chart xmlns:c="http://schemas.openxmlformats.org/drawingml/2006/chart" xmlns:r="http://schemas.openxmlformats.org/officeDocument/2006/relationships" r:id="rId3"/>
          </a:graphicData>
        </a:graphic>
      </p:graphicFrame>
      <p:sp>
        <p:nvSpPr>
          <p:cNvPr id="5" name="4 CuadroTexto"/>
          <p:cNvSpPr txBox="1"/>
          <p:nvPr/>
        </p:nvSpPr>
        <p:spPr>
          <a:xfrm>
            <a:off x="6084168" y="2295743"/>
            <a:ext cx="2520278" cy="1277273"/>
          </a:xfrm>
          <a:prstGeom prst="rect">
            <a:avLst/>
          </a:prstGeom>
          <a:noFill/>
        </p:spPr>
        <p:txBody>
          <a:bodyPr wrap="square" rtlCol="0">
            <a:spAutoFit/>
          </a:bodyPr>
          <a:lstStyle/>
          <a:p>
            <a:pPr algn="just"/>
            <a:r>
              <a:rPr lang="es-ES" sz="1100" dirty="0" smtClean="0"/>
              <a:t>Se </a:t>
            </a:r>
            <a:r>
              <a:rPr lang="es-ES" sz="1100" dirty="0"/>
              <a:t>estableció </a:t>
            </a:r>
            <a:r>
              <a:rPr lang="es-ES" sz="1100" dirty="0" smtClean="0"/>
              <a:t>que </a:t>
            </a:r>
            <a:r>
              <a:rPr lang="es-ES" sz="1100" dirty="0"/>
              <a:t>la media pre test fue de 10,68 y la media pos test fue de 13,44</a:t>
            </a:r>
            <a:r>
              <a:rPr lang="es-ES" sz="1100" dirty="0" smtClean="0"/>
              <a:t>; lo que </a:t>
            </a:r>
            <a:r>
              <a:rPr lang="es-ES" sz="1100" dirty="0"/>
              <a:t>permite determinar que los niños y niñas mejoraron estadísticamente de manera significativa con la aplicación del mapa mental</a:t>
            </a:r>
          </a:p>
        </p:txBody>
      </p:sp>
      <p:sp>
        <p:nvSpPr>
          <p:cNvPr id="6" name="5 CuadroTexto"/>
          <p:cNvSpPr txBox="1"/>
          <p:nvPr/>
        </p:nvSpPr>
        <p:spPr>
          <a:xfrm>
            <a:off x="611560" y="4653136"/>
            <a:ext cx="2520278" cy="1277273"/>
          </a:xfrm>
          <a:prstGeom prst="rect">
            <a:avLst/>
          </a:prstGeom>
          <a:noFill/>
        </p:spPr>
        <p:txBody>
          <a:bodyPr wrap="square" rtlCol="0">
            <a:spAutoFit/>
          </a:bodyPr>
          <a:lstStyle/>
          <a:p>
            <a:pPr algn="just"/>
            <a:r>
              <a:rPr lang="es-ES" sz="1100" dirty="0" smtClean="0"/>
              <a:t>Se estableció </a:t>
            </a:r>
            <a:r>
              <a:rPr lang="es-ES" sz="1100" dirty="0"/>
              <a:t>que la media pre test que fue de 10,24 y la pos test fue de </a:t>
            </a:r>
            <a:r>
              <a:rPr lang="es-ES" sz="1100" dirty="0" smtClean="0"/>
              <a:t>12, lo que </a:t>
            </a:r>
            <a:r>
              <a:rPr lang="es-ES" sz="1100" dirty="0"/>
              <a:t>permite determinar que los niños y niñas mejoraron estadísticamente de manera significativa con la aplicación del mapa mental</a:t>
            </a:r>
          </a:p>
        </p:txBody>
      </p:sp>
    </p:spTree>
    <p:extLst>
      <p:ext uri="{BB962C8B-B14F-4D97-AF65-F5344CB8AC3E}">
        <p14:creationId xmlns:p14="http://schemas.microsoft.com/office/powerpoint/2010/main" val="1962979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2453284773"/>
              </p:ext>
            </p:extLst>
          </p:nvPr>
        </p:nvGraphicFramePr>
        <p:xfrm>
          <a:off x="683568" y="1605473"/>
          <a:ext cx="5242560" cy="2277988"/>
        </p:xfrm>
        <a:graphic>
          <a:graphicData uri="http://schemas.openxmlformats.org/drawingml/2006/chart">
            <c:chart xmlns:c="http://schemas.openxmlformats.org/drawingml/2006/chart" xmlns:r="http://schemas.openxmlformats.org/officeDocument/2006/relationships" r:id="rId2"/>
          </a:graphicData>
        </a:graphic>
      </p:graphicFrame>
      <p:sp>
        <p:nvSpPr>
          <p:cNvPr id="3" name="2 Redondear rectángulo de esquina diagonal"/>
          <p:cNvSpPr/>
          <p:nvPr/>
        </p:nvSpPr>
        <p:spPr>
          <a:xfrm>
            <a:off x="2339752" y="548680"/>
            <a:ext cx="4968552" cy="648072"/>
          </a:xfrm>
          <a:prstGeom prst="round2DiagRect">
            <a:avLst/>
          </a:prstGeom>
          <a:ln>
            <a:noFill/>
          </a:ln>
          <a:effectLst>
            <a:glow rad="101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t>Sub escalas </a:t>
            </a:r>
            <a:r>
              <a:rPr lang="es-ES" dirty="0"/>
              <a:t>verbales del WPPSI pre y </a:t>
            </a:r>
            <a:r>
              <a:rPr lang="es-ES" dirty="0" smtClean="0"/>
              <a:t>pos </a:t>
            </a:r>
            <a:r>
              <a:rPr lang="es-ES" dirty="0"/>
              <a:t>test</a:t>
            </a:r>
          </a:p>
        </p:txBody>
      </p:sp>
      <p:sp>
        <p:nvSpPr>
          <p:cNvPr id="4" name="3 CuadroTexto"/>
          <p:cNvSpPr txBox="1"/>
          <p:nvPr/>
        </p:nvSpPr>
        <p:spPr>
          <a:xfrm>
            <a:off x="6084168" y="2276872"/>
            <a:ext cx="2520278" cy="1277273"/>
          </a:xfrm>
          <a:prstGeom prst="rect">
            <a:avLst/>
          </a:prstGeom>
          <a:noFill/>
        </p:spPr>
        <p:txBody>
          <a:bodyPr wrap="square" rtlCol="0">
            <a:spAutoFit/>
          </a:bodyPr>
          <a:lstStyle/>
          <a:p>
            <a:pPr algn="just"/>
            <a:r>
              <a:rPr lang="es-ES" sz="1100" dirty="0" smtClean="0"/>
              <a:t>Se </a:t>
            </a:r>
            <a:r>
              <a:rPr lang="es-ES" sz="1100" dirty="0"/>
              <a:t>estableció que </a:t>
            </a:r>
            <a:r>
              <a:rPr lang="es-ES" sz="1100" dirty="0" smtClean="0"/>
              <a:t>la </a:t>
            </a:r>
            <a:r>
              <a:rPr lang="es-ES" sz="1100" dirty="0"/>
              <a:t>media pre test fue de 13.64 y la media pos test fue de </a:t>
            </a:r>
            <a:r>
              <a:rPr lang="es-ES" sz="1100" dirty="0" smtClean="0"/>
              <a:t>16.64; lo que permite </a:t>
            </a:r>
            <a:r>
              <a:rPr lang="es-ES" sz="1100" dirty="0"/>
              <a:t>determinar que los niños y niñas mejoraron estadísticamente de manera significativa con la aplicación del mapa mental</a:t>
            </a:r>
          </a:p>
        </p:txBody>
      </p:sp>
      <p:sp>
        <p:nvSpPr>
          <p:cNvPr id="5" name="4 CuadroTexto"/>
          <p:cNvSpPr txBox="1"/>
          <p:nvPr/>
        </p:nvSpPr>
        <p:spPr>
          <a:xfrm>
            <a:off x="611560" y="4888031"/>
            <a:ext cx="2520278" cy="1277273"/>
          </a:xfrm>
          <a:prstGeom prst="rect">
            <a:avLst/>
          </a:prstGeom>
          <a:noFill/>
        </p:spPr>
        <p:txBody>
          <a:bodyPr wrap="square" rtlCol="0">
            <a:spAutoFit/>
          </a:bodyPr>
          <a:lstStyle/>
          <a:p>
            <a:pPr algn="just"/>
            <a:r>
              <a:rPr lang="es-ES" sz="1100" dirty="0" smtClean="0"/>
              <a:t>Se estableció </a:t>
            </a:r>
            <a:r>
              <a:rPr lang="es-ES" sz="1100" dirty="0"/>
              <a:t>que la media pre test que fue de 10,24 y la pos test fue de 12</a:t>
            </a:r>
            <a:r>
              <a:rPr lang="es-ES" sz="1100" dirty="0" smtClean="0"/>
              <a:t>; lo que </a:t>
            </a:r>
            <a:r>
              <a:rPr lang="es-ES" sz="1100" dirty="0"/>
              <a:t>permite determinar que los niños y niñas mejoraron estadísticamente de manera significativa con la aplicación del mapa mental</a:t>
            </a:r>
          </a:p>
        </p:txBody>
      </p:sp>
      <p:graphicFrame>
        <p:nvGraphicFramePr>
          <p:cNvPr id="6" name="5 Gráfico"/>
          <p:cNvGraphicFramePr/>
          <p:nvPr>
            <p:extLst>
              <p:ext uri="{D42A27DB-BD31-4B8C-83A1-F6EECF244321}">
                <p14:modId xmlns:p14="http://schemas.microsoft.com/office/powerpoint/2010/main" val="4162488906"/>
              </p:ext>
            </p:extLst>
          </p:nvPr>
        </p:nvGraphicFramePr>
        <p:xfrm>
          <a:off x="3412433" y="4139817"/>
          <a:ext cx="5158275" cy="22250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77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1835696" y="481826"/>
            <a:ext cx="5785121" cy="642918"/>
          </a:xfrm>
          <a:prstGeom prst="rect">
            <a:avLst/>
          </a:prstGeom>
        </p:spPr>
        <p:txBody>
          <a:bodyPr vert="horz" lIns="0" tIns="0" rIns="0" bIns="0" anchor="t">
            <a:normAutofit fontScale="925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spcBef>
                <a:spcPct val="0"/>
              </a:spcBef>
            </a:pPr>
            <a:r>
              <a:rPr lang="es-EC"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rPr>
              <a:t>Análisis de resultados </a:t>
            </a:r>
          </a:p>
          <a:p>
            <a:pPr algn="ctr">
              <a:spcBef>
                <a:spcPct val="0"/>
              </a:spcBef>
            </a:pPr>
            <a:endParaRPr lang="es-EC"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endParaRPr>
          </a:p>
        </p:txBody>
      </p:sp>
      <p:sp>
        <p:nvSpPr>
          <p:cNvPr id="4" name="3 Redondear rectángulo de esquina diagonal"/>
          <p:cNvSpPr/>
          <p:nvPr/>
        </p:nvSpPr>
        <p:spPr>
          <a:xfrm>
            <a:off x="2483768" y="1628800"/>
            <a:ext cx="4968552" cy="648072"/>
          </a:xfrm>
          <a:prstGeom prst="round2DiagRect">
            <a:avLst/>
          </a:prstGeom>
          <a:ln>
            <a:noFill/>
          </a:ln>
          <a:effectLst>
            <a:glow rad="101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t>Sub escalas de ejecución del </a:t>
            </a:r>
            <a:r>
              <a:rPr lang="es-ES" dirty="0"/>
              <a:t>WPPSI pre y </a:t>
            </a:r>
            <a:r>
              <a:rPr lang="es-ES" dirty="0" smtClean="0"/>
              <a:t>pos </a:t>
            </a:r>
            <a:r>
              <a:rPr lang="es-ES" dirty="0"/>
              <a:t>test</a:t>
            </a:r>
          </a:p>
        </p:txBody>
      </p:sp>
      <p:sp>
        <p:nvSpPr>
          <p:cNvPr id="5" name="4 CuadroTexto"/>
          <p:cNvSpPr txBox="1"/>
          <p:nvPr/>
        </p:nvSpPr>
        <p:spPr>
          <a:xfrm>
            <a:off x="6012161" y="3490843"/>
            <a:ext cx="2520278" cy="1954381"/>
          </a:xfrm>
          <a:prstGeom prst="rect">
            <a:avLst/>
          </a:prstGeom>
          <a:noFill/>
        </p:spPr>
        <p:txBody>
          <a:bodyPr wrap="square" rtlCol="0">
            <a:spAutoFit/>
          </a:bodyPr>
          <a:lstStyle/>
          <a:p>
            <a:pPr algn="just"/>
            <a:r>
              <a:rPr lang="es-ES" sz="1100" dirty="0" smtClean="0"/>
              <a:t>Se estableció que la media pre test fue de 11.16 y la media pos test fue de 11.88; al ser contrapuestos con la prueba “t” dieron un valor de -1.02, valor que si se contrasta con el señalado en la Región de Rechazo de ± 2.06, se establece que aunque los niños y niñas mejoraron  con la aplicación del mapa mental (0.72), ésta mejora no es estadísticamente significativa</a:t>
            </a:r>
            <a:r>
              <a:rPr lang="es-ES" sz="1100" dirty="0"/>
              <a:t>.</a:t>
            </a:r>
          </a:p>
        </p:txBody>
      </p:sp>
      <p:graphicFrame>
        <p:nvGraphicFramePr>
          <p:cNvPr id="6" name="5 Gráfico"/>
          <p:cNvGraphicFramePr/>
          <p:nvPr>
            <p:extLst>
              <p:ext uri="{D42A27DB-BD31-4B8C-83A1-F6EECF244321}">
                <p14:modId xmlns:p14="http://schemas.microsoft.com/office/powerpoint/2010/main" val="962338677"/>
              </p:ext>
            </p:extLst>
          </p:nvPr>
        </p:nvGraphicFramePr>
        <p:xfrm>
          <a:off x="611560" y="3045371"/>
          <a:ext cx="5250943" cy="28963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78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dondear rectángulo de esquina diagonal"/>
          <p:cNvSpPr/>
          <p:nvPr/>
        </p:nvSpPr>
        <p:spPr>
          <a:xfrm>
            <a:off x="2483768" y="620688"/>
            <a:ext cx="4968552" cy="648072"/>
          </a:xfrm>
          <a:prstGeom prst="round2DiagRect">
            <a:avLst/>
          </a:prstGeom>
          <a:ln>
            <a:noFill/>
          </a:ln>
          <a:effectLst>
            <a:glow rad="101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t>Sub escalas de ejecución del </a:t>
            </a:r>
            <a:r>
              <a:rPr lang="es-ES" dirty="0"/>
              <a:t>WPPSI pre y </a:t>
            </a:r>
            <a:r>
              <a:rPr lang="es-ES" dirty="0" smtClean="0"/>
              <a:t>pos </a:t>
            </a:r>
            <a:r>
              <a:rPr lang="es-ES" dirty="0"/>
              <a:t>test</a:t>
            </a:r>
          </a:p>
        </p:txBody>
      </p:sp>
      <p:sp>
        <p:nvSpPr>
          <p:cNvPr id="3" name="2 CuadroTexto"/>
          <p:cNvSpPr txBox="1"/>
          <p:nvPr/>
        </p:nvSpPr>
        <p:spPr>
          <a:xfrm>
            <a:off x="6084168" y="2295743"/>
            <a:ext cx="2520278" cy="1277273"/>
          </a:xfrm>
          <a:prstGeom prst="rect">
            <a:avLst/>
          </a:prstGeom>
          <a:noFill/>
        </p:spPr>
        <p:txBody>
          <a:bodyPr wrap="square" rtlCol="0">
            <a:spAutoFit/>
          </a:bodyPr>
          <a:lstStyle/>
          <a:p>
            <a:pPr algn="just"/>
            <a:r>
              <a:rPr lang="es-ES" sz="1100" dirty="0" smtClean="0"/>
              <a:t>Se </a:t>
            </a:r>
            <a:r>
              <a:rPr lang="es-ES" sz="1100" dirty="0"/>
              <a:t>estableció que la media pre test que fue de 11.84 y la pos test fue de 13.84</a:t>
            </a:r>
            <a:r>
              <a:rPr lang="es-ES" sz="1100" dirty="0" smtClean="0"/>
              <a:t>; lo que </a:t>
            </a:r>
            <a:r>
              <a:rPr lang="es-ES" sz="1100" dirty="0"/>
              <a:t>permite determinar que los niños y niñas mejoraron estadísticamente de manera significativa con la aplicación del mapa mental</a:t>
            </a:r>
          </a:p>
        </p:txBody>
      </p:sp>
      <p:graphicFrame>
        <p:nvGraphicFramePr>
          <p:cNvPr id="4" name="3 Gráfico"/>
          <p:cNvGraphicFramePr/>
          <p:nvPr>
            <p:extLst>
              <p:ext uri="{D42A27DB-BD31-4B8C-83A1-F6EECF244321}">
                <p14:modId xmlns:p14="http://schemas.microsoft.com/office/powerpoint/2010/main" val="1334876548"/>
              </p:ext>
            </p:extLst>
          </p:nvPr>
        </p:nvGraphicFramePr>
        <p:xfrm>
          <a:off x="666348" y="1628800"/>
          <a:ext cx="5345812" cy="2232248"/>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611560" y="4653136"/>
            <a:ext cx="2520278" cy="1277273"/>
          </a:xfrm>
          <a:prstGeom prst="rect">
            <a:avLst/>
          </a:prstGeom>
          <a:noFill/>
        </p:spPr>
        <p:txBody>
          <a:bodyPr wrap="square" rtlCol="0">
            <a:spAutoFit/>
          </a:bodyPr>
          <a:lstStyle/>
          <a:p>
            <a:pPr algn="just"/>
            <a:r>
              <a:rPr lang="es-ES" sz="1100" dirty="0" smtClean="0"/>
              <a:t>Se estableció </a:t>
            </a:r>
            <a:r>
              <a:rPr lang="es-ES" sz="1100" dirty="0"/>
              <a:t>que la media pre test fue de 10.28 y la media pos test fue de 12.72; </a:t>
            </a:r>
            <a:r>
              <a:rPr lang="es-ES" sz="1100" dirty="0" smtClean="0"/>
              <a:t>lo que permite </a:t>
            </a:r>
            <a:r>
              <a:rPr lang="es-ES" sz="1100" dirty="0"/>
              <a:t>determinar que los niños y niñas mejoraron estadísticamente de manera significativa con la aplicación del mapa mental</a:t>
            </a:r>
          </a:p>
        </p:txBody>
      </p:sp>
      <p:graphicFrame>
        <p:nvGraphicFramePr>
          <p:cNvPr id="6" name="5 Gráfico"/>
          <p:cNvGraphicFramePr/>
          <p:nvPr>
            <p:extLst>
              <p:ext uri="{D42A27DB-BD31-4B8C-83A1-F6EECF244321}">
                <p14:modId xmlns:p14="http://schemas.microsoft.com/office/powerpoint/2010/main" val="969981743"/>
              </p:ext>
            </p:extLst>
          </p:nvPr>
        </p:nvGraphicFramePr>
        <p:xfrm>
          <a:off x="3275848" y="3992194"/>
          <a:ext cx="5328598" cy="22681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9489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dondear rectángulo de esquina diagonal"/>
          <p:cNvSpPr/>
          <p:nvPr/>
        </p:nvSpPr>
        <p:spPr>
          <a:xfrm>
            <a:off x="2483768" y="620688"/>
            <a:ext cx="4968552" cy="648072"/>
          </a:xfrm>
          <a:prstGeom prst="round2DiagRect">
            <a:avLst/>
          </a:prstGeom>
          <a:ln>
            <a:noFill/>
          </a:ln>
          <a:effectLst>
            <a:glow rad="101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t>Sub escalas de ejecución del </a:t>
            </a:r>
            <a:r>
              <a:rPr lang="es-ES" dirty="0"/>
              <a:t>WPPSI pre y </a:t>
            </a:r>
            <a:r>
              <a:rPr lang="es-ES" dirty="0" smtClean="0"/>
              <a:t>pos </a:t>
            </a:r>
            <a:r>
              <a:rPr lang="es-ES" dirty="0"/>
              <a:t>test</a:t>
            </a:r>
          </a:p>
        </p:txBody>
      </p:sp>
      <p:sp>
        <p:nvSpPr>
          <p:cNvPr id="3" name="2 CuadroTexto"/>
          <p:cNvSpPr txBox="1"/>
          <p:nvPr/>
        </p:nvSpPr>
        <p:spPr>
          <a:xfrm>
            <a:off x="6084168" y="2511767"/>
            <a:ext cx="2520278" cy="1277273"/>
          </a:xfrm>
          <a:prstGeom prst="rect">
            <a:avLst/>
          </a:prstGeom>
          <a:noFill/>
        </p:spPr>
        <p:txBody>
          <a:bodyPr wrap="square" rtlCol="0">
            <a:spAutoFit/>
          </a:bodyPr>
          <a:lstStyle/>
          <a:p>
            <a:pPr algn="just"/>
            <a:r>
              <a:rPr lang="es-ES" sz="1100" dirty="0" smtClean="0"/>
              <a:t>Se </a:t>
            </a:r>
            <a:r>
              <a:rPr lang="es-ES" sz="1100" dirty="0"/>
              <a:t>estableció que media pre test que fue de 11.92 y la pos test fue de 15.60</a:t>
            </a:r>
            <a:r>
              <a:rPr lang="es-ES" sz="1100" dirty="0" smtClean="0"/>
              <a:t>; lo que </a:t>
            </a:r>
            <a:r>
              <a:rPr lang="es-ES" sz="1100" dirty="0"/>
              <a:t>permite determinar que los niños y niñas mejoraron estadísticamente de manera significativa con la aplicación del mapa mental</a:t>
            </a:r>
          </a:p>
        </p:txBody>
      </p:sp>
      <p:sp>
        <p:nvSpPr>
          <p:cNvPr id="4" name="3 CuadroTexto"/>
          <p:cNvSpPr txBox="1"/>
          <p:nvPr/>
        </p:nvSpPr>
        <p:spPr>
          <a:xfrm>
            <a:off x="467544" y="4452208"/>
            <a:ext cx="2880320" cy="1785104"/>
          </a:xfrm>
          <a:prstGeom prst="rect">
            <a:avLst/>
          </a:prstGeom>
          <a:noFill/>
        </p:spPr>
        <p:txBody>
          <a:bodyPr wrap="square" rtlCol="0">
            <a:spAutoFit/>
          </a:bodyPr>
          <a:lstStyle/>
          <a:p>
            <a:pPr algn="just"/>
            <a:r>
              <a:rPr lang="es-ES" sz="1100" dirty="0" smtClean="0"/>
              <a:t>Se estableció </a:t>
            </a:r>
            <a:r>
              <a:rPr lang="es-ES" sz="1100" dirty="0"/>
              <a:t>que la </a:t>
            </a:r>
            <a:r>
              <a:rPr lang="es-ES" sz="1100" dirty="0" smtClean="0"/>
              <a:t>media </a:t>
            </a:r>
            <a:r>
              <a:rPr lang="es-ES" sz="1100" dirty="0"/>
              <a:t>pre test fue de 11.48 y la media pos test fue de 12.96; </a:t>
            </a:r>
            <a:r>
              <a:rPr lang="es-ES" sz="1100" dirty="0" smtClean="0"/>
              <a:t>al ser contrapuestos con la prueba “t” dieron un valor de  -1.84, valor que si se contrasta con el señalado en la Región de Rechazo de ± 2.06, se </a:t>
            </a:r>
            <a:r>
              <a:rPr lang="es-ES" sz="1100" dirty="0"/>
              <a:t>determina que aunque los niños y niñas mejoraron  con la aplicación del mapa mental un punto y medio (1.48), esta mejora no es estadísticamente </a:t>
            </a:r>
            <a:r>
              <a:rPr lang="es-ES" sz="1100" dirty="0" smtClean="0"/>
              <a:t>significativa</a:t>
            </a:r>
            <a:r>
              <a:rPr lang="es-ES" sz="1100" dirty="0"/>
              <a:t>.</a:t>
            </a:r>
          </a:p>
        </p:txBody>
      </p:sp>
      <p:graphicFrame>
        <p:nvGraphicFramePr>
          <p:cNvPr id="5" name="4 Gráfico"/>
          <p:cNvGraphicFramePr/>
          <p:nvPr>
            <p:extLst>
              <p:ext uri="{D42A27DB-BD31-4B8C-83A1-F6EECF244321}">
                <p14:modId xmlns:p14="http://schemas.microsoft.com/office/powerpoint/2010/main" val="4154823255"/>
              </p:ext>
            </p:extLst>
          </p:nvPr>
        </p:nvGraphicFramePr>
        <p:xfrm>
          <a:off x="611560" y="1772816"/>
          <a:ext cx="5417820" cy="2088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Gráfico"/>
          <p:cNvGraphicFramePr/>
          <p:nvPr>
            <p:extLst>
              <p:ext uri="{D42A27DB-BD31-4B8C-83A1-F6EECF244321}">
                <p14:modId xmlns:p14="http://schemas.microsoft.com/office/powerpoint/2010/main" val="1088272279"/>
              </p:ext>
            </p:extLst>
          </p:nvPr>
        </p:nvGraphicFramePr>
        <p:xfrm>
          <a:off x="3223455" y="4158410"/>
          <a:ext cx="5410200" cy="21385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9777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rotWithShape="1">
          <a:blip r:embed="rId2">
            <a:extLst>
              <a:ext uri="{28A0092B-C50C-407E-A947-70E740481C1C}">
                <a14:useLocalDpi xmlns:a14="http://schemas.microsoft.com/office/drawing/2010/main" val="0"/>
              </a:ext>
            </a:extLst>
          </a:blip>
          <a:srcRect b="13012"/>
          <a:stretch/>
        </p:blipFill>
        <p:spPr>
          <a:xfrm>
            <a:off x="539552" y="332656"/>
            <a:ext cx="2448272" cy="720080"/>
          </a:xfrm>
          <a:prstGeom prst="rect">
            <a:avLst/>
          </a:prstGeom>
        </p:spPr>
      </p:pic>
      <p:sp>
        <p:nvSpPr>
          <p:cNvPr id="3" name="1 Título"/>
          <p:cNvSpPr txBox="1">
            <a:spLocks/>
          </p:cNvSpPr>
          <p:nvPr/>
        </p:nvSpPr>
        <p:spPr>
          <a:xfrm>
            <a:off x="1200650" y="1340768"/>
            <a:ext cx="6813400" cy="642918"/>
          </a:xfrm>
          <a:prstGeom prst="rect">
            <a:avLst/>
          </a:prstGeom>
        </p:spPr>
        <p:txBody>
          <a:bodyPr vert="horz" lIns="0" tIns="0" rIns="0" bIns="0" anchor="t">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0"/>
              </a:spcBef>
            </a:pPr>
            <a:r>
              <a:rPr lang="es-EC"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rPr>
              <a:t>PROCEDIMIENTO DE LA INVESTIGACIÓN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endParaRPr>
          </a:p>
        </p:txBody>
      </p:sp>
      <p:graphicFrame>
        <p:nvGraphicFramePr>
          <p:cNvPr id="4" name="3 Diagrama"/>
          <p:cNvGraphicFramePr/>
          <p:nvPr>
            <p:extLst>
              <p:ext uri="{D42A27DB-BD31-4B8C-83A1-F6EECF244321}">
                <p14:modId xmlns:p14="http://schemas.microsoft.com/office/powerpoint/2010/main" val="602558502"/>
              </p:ext>
            </p:extLst>
          </p:nvPr>
        </p:nvGraphicFramePr>
        <p:xfrm>
          <a:off x="1559350" y="197462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999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835696" y="404664"/>
            <a:ext cx="5785121" cy="642918"/>
          </a:xfrm>
          <a:prstGeom prst="rect">
            <a:avLst/>
          </a:prstGeom>
        </p:spPr>
        <p:txBody>
          <a:bodyPr vert="horz" lIns="0" tIns="0" rIns="0" bIns="0" anchor="t">
            <a:normAutofit fontScale="925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spcBef>
                <a:spcPct val="0"/>
              </a:spcBef>
            </a:pPr>
            <a:r>
              <a:rPr lang="es-EC"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rPr>
              <a:t>Análisis de resultados </a:t>
            </a:r>
          </a:p>
          <a:p>
            <a:pPr algn="ctr">
              <a:spcBef>
                <a:spcPct val="0"/>
              </a:spcBef>
            </a:pPr>
            <a:endParaRPr lang="es-EC"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endParaRPr>
          </a:p>
        </p:txBody>
      </p:sp>
      <p:sp>
        <p:nvSpPr>
          <p:cNvPr id="3" name="2 Redondear rectángulo de esquina diagonal"/>
          <p:cNvSpPr/>
          <p:nvPr/>
        </p:nvSpPr>
        <p:spPr>
          <a:xfrm>
            <a:off x="2699792" y="1340768"/>
            <a:ext cx="3960440" cy="576064"/>
          </a:xfrm>
          <a:prstGeom prst="round2DiagRect">
            <a:avLst/>
          </a:prstGeom>
          <a:ln>
            <a:noFill/>
          </a:ln>
          <a:effectLst>
            <a:glow rad="101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t>Ficha de observación</a:t>
            </a:r>
            <a:endParaRPr lang="es-ES" dirty="0"/>
          </a:p>
        </p:txBody>
      </p:sp>
      <p:graphicFrame>
        <p:nvGraphicFramePr>
          <p:cNvPr id="4" name="3 Gráfico"/>
          <p:cNvGraphicFramePr/>
          <p:nvPr>
            <p:extLst>
              <p:ext uri="{D42A27DB-BD31-4B8C-83A1-F6EECF244321}">
                <p14:modId xmlns:p14="http://schemas.microsoft.com/office/powerpoint/2010/main" val="2238533127"/>
              </p:ext>
            </p:extLst>
          </p:nvPr>
        </p:nvGraphicFramePr>
        <p:xfrm>
          <a:off x="611560" y="2420888"/>
          <a:ext cx="5976664"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6516216" y="3055019"/>
            <a:ext cx="2160240" cy="2462213"/>
          </a:xfrm>
          <a:prstGeom prst="rect">
            <a:avLst/>
          </a:prstGeom>
          <a:noFill/>
        </p:spPr>
        <p:txBody>
          <a:bodyPr wrap="square" rtlCol="0">
            <a:spAutoFit/>
          </a:bodyPr>
          <a:lstStyle/>
          <a:p>
            <a:pPr algn="just"/>
            <a:r>
              <a:rPr lang="es-ES" sz="1100" dirty="0" smtClean="0"/>
              <a:t>Se observa que en la sesión 1 solamente se dieron </a:t>
            </a:r>
            <a:r>
              <a:rPr lang="es-ES" sz="1100" dirty="0"/>
              <a:t>4 desempeños favorables y 6 que indicaban falencias </a:t>
            </a:r>
            <a:r>
              <a:rPr lang="es-ES" sz="1100" dirty="0" smtClean="0"/>
              <a:t>especialmente </a:t>
            </a:r>
            <a:r>
              <a:rPr lang="es-ES" sz="1100" dirty="0"/>
              <a:t>en cuanto a comunicación de lo que perciben visualmente y organización de las imágenes de manera lógica y </a:t>
            </a:r>
            <a:r>
              <a:rPr lang="es-ES" sz="1100" dirty="0" smtClean="0"/>
              <a:t>secuenciada. A </a:t>
            </a:r>
            <a:r>
              <a:rPr lang="es-ES" sz="1100" dirty="0"/>
              <a:t>partir de la sesión 9</a:t>
            </a:r>
            <a:r>
              <a:rPr lang="es-ES" sz="1100" dirty="0" smtClean="0"/>
              <a:t> </a:t>
            </a:r>
            <a:r>
              <a:rPr lang="es-ES" sz="1100" dirty="0"/>
              <a:t>mejoraron significativamente, hasta alcanzar todos los criterios evaluados en la sesión 12. </a:t>
            </a:r>
          </a:p>
        </p:txBody>
      </p:sp>
    </p:spTree>
    <p:extLst>
      <p:ext uri="{BB962C8B-B14F-4D97-AF65-F5344CB8AC3E}">
        <p14:creationId xmlns:p14="http://schemas.microsoft.com/office/powerpoint/2010/main" val="11916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835696" y="625842"/>
            <a:ext cx="5785121" cy="642918"/>
          </a:xfrm>
          <a:prstGeom prst="rect">
            <a:avLst/>
          </a:prstGeom>
        </p:spPr>
        <p:txBody>
          <a:bodyPr vert="horz" lIns="0" tIns="0" rIns="0" bIns="0" anchor="t">
            <a:normAutofit fontScale="77500" lnSpcReduction="2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spcBef>
                <a:spcPct val="0"/>
              </a:spcBef>
            </a:pPr>
            <a:r>
              <a:rPr lang="es-EC"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rPr>
              <a:t>Comprobación de hipótesis </a:t>
            </a:r>
          </a:p>
          <a:p>
            <a:pPr algn="ctr">
              <a:spcBef>
                <a:spcPct val="0"/>
              </a:spcBef>
            </a:pPr>
            <a:endParaRPr lang="es-EC"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endParaRPr>
          </a:p>
        </p:txBody>
      </p:sp>
      <p:sp>
        <p:nvSpPr>
          <p:cNvPr id="3" name="2 Rectángulo"/>
          <p:cNvSpPr/>
          <p:nvPr/>
        </p:nvSpPr>
        <p:spPr>
          <a:xfrm>
            <a:off x="1817238" y="2420888"/>
            <a:ext cx="6120680" cy="523220"/>
          </a:xfrm>
          <a:prstGeom prst="rect">
            <a:avLst/>
          </a:prstGeom>
        </p:spPr>
        <p:txBody>
          <a:bodyPr wrap="square">
            <a:spAutoFit/>
          </a:bodyPr>
          <a:lstStyle/>
          <a:p>
            <a:r>
              <a:rPr lang="es-ES" sz="1400" b="1" dirty="0"/>
              <a:t>Resumen de la prueba “t” diseño pre y pos test de los niños y niñas de 4 a 5 años del Centro de desarrollo infantil “Sueños y Caramelos”</a:t>
            </a:r>
          </a:p>
        </p:txBody>
      </p:sp>
      <p:graphicFrame>
        <p:nvGraphicFramePr>
          <p:cNvPr id="4" name="3 Tabla"/>
          <p:cNvGraphicFramePr>
            <a:graphicFrameLocks noGrp="1"/>
          </p:cNvGraphicFramePr>
          <p:nvPr>
            <p:extLst>
              <p:ext uri="{D42A27DB-BD31-4B8C-83A1-F6EECF244321}">
                <p14:modId xmlns:p14="http://schemas.microsoft.com/office/powerpoint/2010/main" val="1122045163"/>
              </p:ext>
            </p:extLst>
          </p:nvPr>
        </p:nvGraphicFramePr>
        <p:xfrm>
          <a:off x="1855812" y="3140968"/>
          <a:ext cx="5524500" cy="1502664"/>
        </p:xfrm>
        <a:graphic>
          <a:graphicData uri="http://schemas.openxmlformats.org/drawingml/2006/table">
            <a:tbl>
              <a:tblPr firstRow="1" firstCol="1" bandRow="1">
                <a:tableStyleId>{5C22544A-7EE6-4342-B048-85BDC9FD1C3A}</a:tableStyleId>
              </a:tblPr>
              <a:tblGrid>
                <a:gridCol w="315177"/>
                <a:gridCol w="630355"/>
                <a:gridCol w="810819"/>
                <a:gridCol w="810184"/>
                <a:gridCol w="677377"/>
                <a:gridCol w="807007"/>
                <a:gridCol w="826705"/>
                <a:gridCol w="646876"/>
              </a:tblGrid>
              <a:tr h="365760">
                <a:tc>
                  <a:txBody>
                    <a:bodyPr/>
                    <a:lstStyle/>
                    <a:p>
                      <a:pPr algn="ctr">
                        <a:lnSpc>
                          <a:spcPct val="115000"/>
                        </a:lnSpc>
                        <a:spcAft>
                          <a:spcPts val="0"/>
                        </a:spcAft>
                      </a:pPr>
                      <a:r>
                        <a:rPr lang="es-EC" sz="900" dirty="0">
                          <a:effectLst/>
                        </a:rPr>
                        <a:t>Nº</a:t>
                      </a:r>
                      <a:endParaRPr lang="es-ES" sz="1100" dirty="0">
                        <a:effectLst/>
                        <a:latin typeface="Calibri"/>
                        <a:ea typeface="Times New Roman"/>
                        <a:cs typeface="Times New Roman"/>
                      </a:endParaRPr>
                    </a:p>
                  </a:txBody>
                  <a:tcPr marL="44450" marR="44450" marT="0" marB="0"/>
                </a:tc>
                <a:tc>
                  <a:txBody>
                    <a:bodyPr/>
                    <a:lstStyle/>
                    <a:p>
                      <a:pPr algn="ctr">
                        <a:lnSpc>
                          <a:spcPct val="115000"/>
                        </a:lnSpc>
                        <a:spcAft>
                          <a:spcPts val="0"/>
                        </a:spcAft>
                      </a:pPr>
                      <a:r>
                        <a:rPr lang="es-EC" sz="900">
                          <a:effectLst/>
                        </a:rPr>
                        <a:t>Sub escalas Verbales</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Información</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Vocabulario</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Aritmética</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Semejanzas</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dirty="0">
                          <a:effectLst/>
                        </a:rPr>
                        <a:t>Comprensión</a:t>
                      </a:r>
                      <a:endParaRPr lang="es-ES"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TOTAL</a:t>
                      </a:r>
                      <a:endParaRPr lang="es-ES" sz="1100">
                        <a:effectLst/>
                        <a:latin typeface="Calibri"/>
                        <a:ea typeface="Times New Roman"/>
                        <a:cs typeface="Times New Roman"/>
                      </a:endParaRPr>
                    </a:p>
                  </a:txBody>
                  <a:tcPr marL="44450" marR="44450" marT="0" marB="0" anchor="ctr"/>
                </a:tc>
              </a:tr>
              <a:tr h="266700">
                <a:tc>
                  <a:txBody>
                    <a:bodyPr/>
                    <a:lstStyle/>
                    <a:p>
                      <a:pPr algn="ctr">
                        <a:lnSpc>
                          <a:spcPct val="115000"/>
                        </a:lnSpc>
                        <a:spcAft>
                          <a:spcPts val="0"/>
                        </a:spcAft>
                      </a:pPr>
                      <a:r>
                        <a:rPr lang="es-EC" sz="900">
                          <a:effectLst/>
                        </a:rPr>
                        <a:t>1</a:t>
                      </a:r>
                      <a:endParaRPr lang="es-ES" sz="1100">
                        <a:effectLst/>
                        <a:latin typeface="Calibri"/>
                        <a:ea typeface="Times New Roman"/>
                        <a:cs typeface="Times New Roman"/>
                      </a:endParaRPr>
                    </a:p>
                  </a:txBody>
                  <a:tcPr marL="44450" marR="44450" marT="0" marB="0"/>
                </a:tc>
                <a:tc>
                  <a:txBody>
                    <a:bodyPr/>
                    <a:lstStyle/>
                    <a:p>
                      <a:pPr algn="ctr">
                        <a:lnSpc>
                          <a:spcPct val="115000"/>
                        </a:lnSpc>
                        <a:spcAft>
                          <a:spcPts val="0"/>
                        </a:spcAft>
                      </a:pPr>
                      <a:r>
                        <a:rPr lang="es-EC" sz="900" dirty="0">
                          <a:effectLst/>
                        </a:rPr>
                        <a:t> </a:t>
                      </a:r>
                      <a:r>
                        <a:rPr lang="es-EC" sz="900" dirty="0" smtClean="0">
                          <a:effectLst/>
                        </a:rPr>
                        <a:t>R= 2,06</a:t>
                      </a:r>
                      <a:endParaRPr lang="es-ES"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-3,05</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-3,05</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-2,33</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-3,60</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-2,94</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-8,65</a:t>
                      </a:r>
                      <a:endParaRPr lang="es-ES" sz="1100">
                        <a:effectLst/>
                        <a:latin typeface="Calibri"/>
                        <a:ea typeface="Times New Roman"/>
                        <a:cs typeface="Times New Roman"/>
                      </a:endParaRPr>
                    </a:p>
                  </a:txBody>
                  <a:tcPr marL="44450" marR="44450" marT="0" marB="0" anchor="ctr"/>
                </a:tc>
              </a:tr>
              <a:tr h="342900">
                <a:tc>
                  <a:txBody>
                    <a:bodyPr/>
                    <a:lstStyle/>
                    <a:p>
                      <a:pPr algn="ctr">
                        <a:lnSpc>
                          <a:spcPct val="115000"/>
                        </a:lnSpc>
                        <a:spcAft>
                          <a:spcPts val="0"/>
                        </a:spcAft>
                      </a:pPr>
                      <a:r>
                        <a:rPr lang="es-EC" sz="900">
                          <a:effectLst/>
                        </a:rPr>
                        <a:t>2</a:t>
                      </a:r>
                      <a:endParaRPr lang="es-ES" sz="1100">
                        <a:effectLst/>
                        <a:latin typeface="Calibri"/>
                        <a:ea typeface="Times New Roman"/>
                        <a:cs typeface="Times New Roman"/>
                      </a:endParaRPr>
                    </a:p>
                  </a:txBody>
                  <a:tcPr marL="44450" marR="44450" marT="0" marB="0"/>
                </a:tc>
                <a:tc>
                  <a:txBody>
                    <a:bodyPr/>
                    <a:lstStyle/>
                    <a:p>
                      <a:pPr algn="ctr">
                        <a:lnSpc>
                          <a:spcPct val="115000"/>
                        </a:lnSpc>
                        <a:spcAft>
                          <a:spcPts val="0"/>
                        </a:spcAft>
                      </a:pPr>
                      <a:r>
                        <a:rPr lang="es-EC" sz="900">
                          <a:effectLst/>
                        </a:rPr>
                        <a:t>Sub escalas de Ejecución</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Casa de animales</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Figuras incompletas</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Laberintos</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Diseños Geométricos</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Diseño con prismas</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TOTAL</a:t>
                      </a:r>
                      <a:endParaRPr lang="es-ES" sz="1100">
                        <a:effectLst/>
                        <a:latin typeface="Calibri"/>
                        <a:ea typeface="Times New Roman"/>
                        <a:cs typeface="Times New Roman"/>
                      </a:endParaRPr>
                    </a:p>
                  </a:txBody>
                  <a:tcPr marL="44450" marR="44450" marT="0" marB="0" anchor="ctr"/>
                </a:tc>
              </a:tr>
              <a:tr h="289560">
                <a:tc>
                  <a:txBody>
                    <a:bodyPr/>
                    <a:lstStyle/>
                    <a:p>
                      <a:pPr algn="ctr">
                        <a:lnSpc>
                          <a:spcPct val="115000"/>
                        </a:lnSpc>
                        <a:spcAft>
                          <a:spcPts val="0"/>
                        </a:spcAft>
                      </a:pPr>
                      <a:r>
                        <a:rPr lang="es-EC" sz="900">
                          <a:effectLst/>
                        </a:rPr>
                        <a:t>3</a:t>
                      </a:r>
                      <a:endParaRPr lang="es-ES" sz="1100">
                        <a:effectLst/>
                        <a:latin typeface="Calibri"/>
                        <a:ea typeface="Times New Roman"/>
                        <a:cs typeface="Times New Roman"/>
                      </a:endParaRPr>
                    </a:p>
                  </a:txBody>
                  <a:tcPr marL="44450" marR="44450" marT="0" marB="0"/>
                </a:tc>
                <a:tc>
                  <a:txBody>
                    <a:bodyPr/>
                    <a:lstStyle/>
                    <a:p>
                      <a:pPr algn="ctr">
                        <a:lnSpc>
                          <a:spcPct val="115000"/>
                        </a:lnSpc>
                        <a:spcAft>
                          <a:spcPts val="0"/>
                        </a:spcAft>
                      </a:pPr>
                      <a:r>
                        <a:rPr lang="es-EC" sz="900" dirty="0">
                          <a:effectLst/>
                        </a:rPr>
                        <a:t>R= 2,06</a:t>
                      </a:r>
                      <a:endParaRPr lang="es-ES"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-1,02</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-2,23</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-3,37</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-7,16</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-1,84</a:t>
                      </a:r>
                      <a:endParaRPr lang="es-ES"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dirty="0">
                          <a:effectLst/>
                        </a:rPr>
                        <a:t>-15,50</a:t>
                      </a:r>
                      <a:endParaRPr lang="es-ES" sz="1100" dirty="0">
                        <a:effectLst/>
                        <a:latin typeface="Calibri"/>
                        <a:ea typeface="Times New Roman"/>
                        <a:cs typeface="Times New Roman"/>
                      </a:endParaRPr>
                    </a:p>
                  </a:txBody>
                  <a:tcPr marL="44450" marR="44450" marT="0" marB="0" anchor="ctr"/>
                </a:tc>
              </a:tr>
            </a:tbl>
          </a:graphicData>
        </a:graphic>
      </p:graphicFrame>
      <p:sp>
        <p:nvSpPr>
          <p:cNvPr id="5" name="4 Pentágono"/>
          <p:cNvSpPr/>
          <p:nvPr/>
        </p:nvSpPr>
        <p:spPr>
          <a:xfrm>
            <a:off x="803819" y="1268760"/>
            <a:ext cx="7848873" cy="792088"/>
          </a:xfrm>
          <a:prstGeom prst="homePlate">
            <a:avLst>
              <a:gd name="adj" fmla="val 0"/>
            </a:avLst>
          </a:prstGeom>
          <a:ln>
            <a:noFill/>
          </a:ln>
          <a:effectLst>
            <a:glow rad="101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r">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400" dirty="0"/>
              <a:t>La aplicación de la técnica “mapa mental” incide en el nivel del lenguaje y pensamiento, </a:t>
            </a:r>
            <a:r>
              <a:rPr lang="es-ES" sz="1400" dirty="0" smtClean="0"/>
              <a:t>en los </a:t>
            </a:r>
            <a:r>
              <a:rPr lang="es-ES" sz="1400" dirty="0"/>
              <a:t>niños y niñas </a:t>
            </a:r>
            <a:r>
              <a:rPr lang="es-ES" sz="1400" dirty="0" smtClean="0"/>
              <a:t>de 4-5 </a:t>
            </a:r>
            <a:r>
              <a:rPr lang="es-ES" sz="1400" dirty="0"/>
              <a:t>años de edad del Centro de Desarrollo Infantil “Sueños y Caramelos” ubicado al sur oriente de la ciudad de Quito, año lectivo 2013-2014</a:t>
            </a:r>
          </a:p>
        </p:txBody>
      </p:sp>
      <p:sp>
        <p:nvSpPr>
          <p:cNvPr id="6" name="5 CuadroTexto"/>
          <p:cNvSpPr txBox="1"/>
          <p:nvPr/>
        </p:nvSpPr>
        <p:spPr>
          <a:xfrm>
            <a:off x="1259632" y="5085184"/>
            <a:ext cx="6768752" cy="1184940"/>
          </a:xfrm>
          <a:prstGeom prst="rect">
            <a:avLst/>
          </a:prstGeom>
          <a:noFill/>
        </p:spPr>
        <p:txBody>
          <a:bodyPr wrap="square" rtlCol="0">
            <a:spAutoFit/>
          </a:bodyPr>
          <a:lstStyle/>
          <a:p>
            <a:pPr algn="just"/>
            <a:r>
              <a:rPr lang="es-ES" sz="1200" b="1" dirty="0" smtClean="0"/>
              <a:t>INTERPRETACIÓN:</a:t>
            </a:r>
            <a:r>
              <a:rPr lang="es-ES" sz="1100" dirty="0"/>
              <a:t> </a:t>
            </a:r>
            <a:r>
              <a:rPr lang="es-ES" sz="1100" dirty="0" smtClean="0"/>
              <a:t>El total de</a:t>
            </a:r>
            <a:r>
              <a:rPr lang="es-ES" sz="1200" dirty="0" smtClean="0"/>
              <a:t> </a:t>
            </a:r>
            <a:r>
              <a:rPr lang="es-ES" sz="1200" dirty="0"/>
              <a:t>las sub escalas arrojan resultados negativos, lo que quiere decir que las medias obtenidas en el pre test son menores a las medias obtenidas en el pos </a:t>
            </a:r>
            <a:r>
              <a:rPr lang="es-ES" sz="1200" dirty="0" smtClean="0"/>
              <a:t>test, dicho resultado permite establecer que aunque existe un mejoramiento en todas las sub escalas </a:t>
            </a:r>
            <a:r>
              <a:rPr lang="es-ES" sz="1200" dirty="0"/>
              <a:t>la técnica mapa mental no incide de igual manera en </a:t>
            </a:r>
            <a:r>
              <a:rPr lang="es-ES" sz="1200" dirty="0" smtClean="0"/>
              <a:t>las </a:t>
            </a:r>
            <a:r>
              <a:rPr lang="es-ES" sz="1200" dirty="0"/>
              <a:t>áreas del lenguaje y del pensamiento</a:t>
            </a:r>
            <a:r>
              <a:rPr lang="es-ES" sz="1200" dirty="0" smtClean="0"/>
              <a:t> de los </a:t>
            </a:r>
            <a:r>
              <a:rPr lang="es-ES" sz="1200" dirty="0"/>
              <a:t>niños y niñas </a:t>
            </a:r>
            <a:r>
              <a:rPr lang="es-ES" sz="1200" dirty="0" smtClean="0"/>
              <a:t>de 4-5 </a:t>
            </a:r>
            <a:r>
              <a:rPr lang="es-ES" sz="1200" dirty="0"/>
              <a:t>años de edad del Centro de Desarrollo Infantil “Sueños y Caramelos”</a:t>
            </a:r>
          </a:p>
          <a:p>
            <a:pPr algn="just"/>
            <a:endParaRPr lang="es-ES" sz="1100" dirty="0"/>
          </a:p>
        </p:txBody>
      </p:sp>
    </p:spTree>
    <p:extLst>
      <p:ext uri="{BB962C8B-B14F-4D97-AF65-F5344CB8AC3E}">
        <p14:creationId xmlns:p14="http://schemas.microsoft.com/office/powerpoint/2010/main" val="169240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21042"/>
            <a:ext cx="2063750" cy="659686"/>
          </a:xfrm>
          <a:prstGeom prst="rect">
            <a:avLst/>
          </a:prstGeom>
        </p:spPr>
      </p:pic>
      <p:sp>
        <p:nvSpPr>
          <p:cNvPr id="4" name="1 Título"/>
          <p:cNvSpPr txBox="1">
            <a:spLocks/>
          </p:cNvSpPr>
          <p:nvPr/>
        </p:nvSpPr>
        <p:spPr>
          <a:xfrm>
            <a:off x="2771800" y="337810"/>
            <a:ext cx="5317763" cy="642918"/>
          </a:xfrm>
          <a:prstGeom prst="rect">
            <a:avLst/>
          </a:prstGeom>
        </p:spPr>
        <p:txBody>
          <a:bodyPr vert="horz" lIns="0" tIns="0" rIns="0" bIns="0" anchor="t">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spcBef>
                <a:spcPct val="0"/>
              </a:spcBef>
            </a:pPr>
            <a:r>
              <a:rPr lang="es-EC"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rPr>
              <a:t>Conclusiones </a:t>
            </a:r>
          </a:p>
          <a:p>
            <a:pPr algn="ctr">
              <a:spcBef>
                <a:spcPct val="0"/>
              </a:spcBef>
            </a:pPr>
            <a:endParaRPr lang="es-EC"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endParaRPr>
          </a:p>
        </p:txBody>
      </p:sp>
      <p:graphicFrame>
        <p:nvGraphicFramePr>
          <p:cNvPr id="5" name="4 Diagrama"/>
          <p:cNvGraphicFramePr/>
          <p:nvPr>
            <p:extLst>
              <p:ext uri="{D42A27DB-BD31-4B8C-83A1-F6EECF244321}">
                <p14:modId xmlns:p14="http://schemas.microsoft.com/office/powerpoint/2010/main" val="2788024080"/>
              </p:ext>
            </p:extLst>
          </p:nvPr>
        </p:nvGraphicFramePr>
        <p:xfrm>
          <a:off x="755576" y="1196752"/>
          <a:ext cx="770485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877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214972185"/>
              </p:ext>
            </p:extLst>
          </p:nvPr>
        </p:nvGraphicFramePr>
        <p:xfrm>
          <a:off x="683567" y="1397000"/>
          <a:ext cx="7776865"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568" y="393050"/>
            <a:ext cx="2063750" cy="659686"/>
          </a:xfrm>
          <a:prstGeom prst="rect">
            <a:avLst/>
          </a:prstGeom>
        </p:spPr>
      </p:pic>
      <p:sp>
        <p:nvSpPr>
          <p:cNvPr id="5" name="1 Título"/>
          <p:cNvSpPr txBox="1">
            <a:spLocks/>
          </p:cNvSpPr>
          <p:nvPr/>
        </p:nvSpPr>
        <p:spPr>
          <a:xfrm>
            <a:off x="2771800" y="337810"/>
            <a:ext cx="5317763" cy="642918"/>
          </a:xfrm>
          <a:prstGeom prst="rect">
            <a:avLst/>
          </a:prstGeom>
        </p:spPr>
        <p:txBody>
          <a:bodyPr vert="horz" lIns="0" tIns="0" rIns="0" bIns="0" anchor="t">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spcBef>
                <a:spcPct val="0"/>
              </a:spcBef>
            </a:pPr>
            <a:r>
              <a:rPr lang="es-EC"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rPr>
              <a:t>Recomendaciones</a:t>
            </a:r>
          </a:p>
          <a:p>
            <a:pPr algn="ctr">
              <a:spcBef>
                <a:spcPct val="0"/>
              </a:spcBef>
            </a:pPr>
            <a:endParaRPr lang="es-EC"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endParaRPr>
          </a:p>
        </p:txBody>
      </p:sp>
    </p:spTree>
    <p:extLst>
      <p:ext uri="{BB962C8B-B14F-4D97-AF65-F5344CB8AC3E}">
        <p14:creationId xmlns:p14="http://schemas.microsoft.com/office/powerpoint/2010/main" val="210930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93050"/>
            <a:ext cx="2063750" cy="659686"/>
          </a:xfrm>
          <a:prstGeom prst="rect">
            <a:avLst/>
          </a:prstGeom>
        </p:spPr>
      </p:pic>
      <p:sp>
        <p:nvSpPr>
          <p:cNvPr id="3" name="1 Título"/>
          <p:cNvSpPr txBox="1">
            <a:spLocks/>
          </p:cNvSpPr>
          <p:nvPr/>
        </p:nvSpPr>
        <p:spPr>
          <a:xfrm>
            <a:off x="2771800" y="337810"/>
            <a:ext cx="5317763" cy="642918"/>
          </a:xfrm>
          <a:prstGeom prst="rect">
            <a:avLst/>
          </a:prstGeom>
        </p:spPr>
        <p:txBody>
          <a:bodyPr vert="horz" lIns="0" tIns="0" rIns="0" bIns="0" anchor="t">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spcBef>
                <a:spcPct val="0"/>
              </a:spcBef>
            </a:pPr>
            <a:r>
              <a:rPr lang="es-EC"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rPr>
              <a:t>Propuesta</a:t>
            </a:r>
          </a:p>
          <a:p>
            <a:pPr algn="ctr">
              <a:spcBef>
                <a:spcPct val="0"/>
              </a:spcBef>
            </a:pPr>
            <a:endParaRPr lang="es-EC"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2277" t="10001" r="40976" b="6357"/>
          <a:stretch/>
        </p:blipFill>
        <p:spPr bwMode="auto">
          <a:xfrm>
            <a:off x="467544" y="1268760"/>
            <a:ext cx="3226501"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496" t="10000" r="22602" b="5837"/>
          <a:stretch/>
        </p:blipFill>
        <p:spPr bwMode="auto">
          <a:xfrm>
            <a:off x="3779912" y="1916832"/>
            <a:ext cx="496855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11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123475641"/>
              </p:ext>
            </p:extLst>
          </p:nvPr>
        </p:nvGraphicFramePr>
        <p:xfrm>
          <a:off x="1043608" y="1397000"/>
          <a:ext cx="7272808"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7744" y="620688"/>
            <a:ext cx="5040560" cy="936104"/>
          </a:xfrm>
          <a:prstGeom prst="rect">
            <a:avLst/>
          </a:prstGeom>
        </p:spPr>
      </p:pic>
      <p:pic>
        <p:nvPicPr>
          <p:cNvPr id="6" name="5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6665" y="4869160"/>
            <a:ext cx="2577503" cy="1288752"/>
          </a:xfrm>
          <a:prstGeom prst="rect">
            <a:avLst/>
          </a:prstGeom>
        </p:spPr>
      </p:pic>
    </p:spTree>
    <p:extLst>
      <p:ext uri="{BB962C8B-B14F-4D97-AF65-F5344CB8AC3E}">
        <p14:creationId xmlns:p14="http://schemas.microsoft.com/office/powerpoint/2010/main" val="1987457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93050"/>
            <a:ext cx="2063750" cy="659686"/>
          </a:xfrm>
          <a:prstGeom prst="rect">
            <a:avLst/>
          </a:prstGeom>
        </p:spPr>
      </p:pic>
      <p:sp>
        <p:nvSpPr>
          <p:cNvPr id="3" name="2 Llamada de nube"/>
          <p:cNvSpPr/>
          <p:nvPr/>
        </p:nvSpPr>
        <p:spPr>
          <a:xfrm>
            <a:off x="2843808" y="2204864"/>
            <a:ext cx="3816424" cy="2304256"/>
          </a:xfrm>
          <a:prstGeom prst="cloudCallout">
            <a:avLst>
              <a:gd name="adj1" fmla="val -13511"/>
              <a:gd name="adj2" fmla="val 34098"/>
            </a:avLst>
          </a:prstGeom>
          <a:ln>
            <a:noFill/>
          </a:ln>
          <a:effectLst>
            <a:outerShdw blurRad="190500" dist="228600" dir="2700000" algn="ctr">
              <a:srgbClr val="000000">
                <a:alpha val="30000"/>
              </a:srgbClr>
            </a:outerShdw>
          </a:effectLst>
          <a:scene3d>
            <a:camera prst="orthographicFront">
              <a:rot lat="0" lon="0" rev="0"/>
            </a:camera>
            <a:lightRig rig="glow" dir="tr">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smtClean="0"/>
              <a:t>¿PARA QUÉ SIRVEN LOS MAPAS MENTALES? </a:t>
            </a:r>
            <a:endParaRPr lang="es-ES" dirty="0"/>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2420888"/>
            <a:ext cx="720080" cy="576064"/>
          </a:xfrm>
          <a:prstGeom prst="rect">
            <a:avLst/>
          </a:prstGeom>
        </p:spPr>
      </p:pic>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9912" y="3645025"/>
            <a:ext cx="792088" cy="648072"/>
          </a:xfrm>
          <a:prstGeom prst="rect">
            <a:avLst/>
          </a:prstGeom>
        </p:spPr>
      </p:pic>
      <p:sp>
        <p:nvSpPr>
          <p:cNvPr id="7" name="6 Llamada de nube"/>
          <p:cNvSpPr/>
          <p:nvPr/>
        </p:nvSpPr>
        <p:spPr>
          <a:xfrm>
            <a:off x="5508104" y="393050"/>
            <a:ext cx="3204356" cy="1991834"/>
          </a:xfrm>
          <a:prstGeom prst="cloudCallout">
            <a:avLst>
              <a:gd name="adj1" fmla="val -15573"/>
              <a:gd name="adj2" fmla="val 6564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3"/>
          </a:fillRef>
          <a:effectRef idx="1">
            <a:schemeClr val="accent3"/>
          </a:effectRef>
          <a:fontRef idx="minor">
            <a:schemeClr val="lt1"/>
          </a:fontRef>
        </p:style>
        <p:txBody>
          <a:bodyPr rtlCol="0" anchor="ctr"/>
          <a:lstStyle/>
          <a:p>
            <a:pPr algn="just"/>
            <a:r>
              <a:rPr lang="es-ES" sz="1100" dirty="0"/>
              <a:t>A través del trabajo con los mapas mentales los niños y niñas aprenden a organizar las ideas, a estructurarlas y darles sentido, desarrollando el pensamiento conceptual, abstracto, categorial y simbólico</a:t>
            </a:r>
          </a:p>
        </p:txBody>
      </p:sp>
      <p:sp>
        <p:nvSpPr>
          <p:cNvPr id="9" name="8 Llamada de nube"/>
          <p:cNvSpPr/>
          <p:nvPr/>
        </p:nvSpPr>
        <p:spPr>
          <a:xfrm>
            <a:off x="683568" y="1340768"/>
            <a:ext cx="2448272" cy="1469776"/>
          </a:xfrm>
          <a:prstGeom prst="cloudCallout">
            <a:avLst>
              <a:gd name="adj1" fmla="val 48529"/>
              <a:gd name="adj2" fmla="val 55093"/>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2"/>
          </a:fillRef>
          <a:effectRef idx="1">
            <a:schemeClr val="accent2"/>
          </a:effectRef>
          <a:fontRef idx="minor">
            <a:schemeClr val="lt1"/>
          </a:fontRef>
        </p:style>
        <p:txBody>
          <a:bodyPr rtlCol="0" anchor="ctr"/>
          <a:lstStyle/>
          <a:p>
            <a:pPr algn="just"/>
            <a:r>
              <a:rPr lang="es-ES" sz="1100" dirty="0" smtClean="0"/>
              <a:t>Permite </a:t>
            </a:r>
            <a:r>
              <a:rPr lang="es-ES" sz="1100" dirty="0"/>
              <a:t>al </a:t>
            </a:r>
            <a:r>
              <a:rPr lang="es-ES" sz="1100" dirty="0" smtClean="0"/>
              <a:t>docente explorar </a:t>
            </a:r>
            <a:r>
              <a:rPr lang="es-ES" sz="1100" dirty="0"/>
              <a:t>los conocimientos previos de </a:t>
            </a:r>
            <a:r>
              <a:rPr lang="es-ES" sz="1100" dirty="0" smtClean="0"/>
              <a:t>sus niños y niñas</a:t>
            </a:r>
            <a:endParaRPr lang="es-ES" sz="1100" dirty="0"/>
          </a:p>
        </p:txBody>
      </p:sp>
      <p:sp>
        <p:nvSpPr>
          <p:cNvPr id="11" name="10 Llamada de nube"/>
          <p:cNvSpPr/>
          <p:nvPr/>
        </p:nvSpPr>
        <p:spPr>
          <a:xfrm>
            <a:off x="611560" y="4293096"/>
            <a:ext cx="3168352" cy="2016224"/>
          </a:xfrm>
          <a:prstGeom prst="cloudCallout">
            <a:avLst>
              <a:gd name="adj1" fmla="val 53723"/>
              <a:gd name="adj2" fmla="val -37632"/>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3"/>
          </a:fillRef>
          <a:effectRef idx="1">
            <a:schemeClr val="accent3"/>
          </a:effectRef>
          <a:fontRef idx="minor">
            <a:schemeClr val="lt1"/>
          </a:fontRef>
        </p:style>
        <p:txBody>
          <a:bodyPr rtlCol="0" anchor="ctr"/>
          <a:lstStyle/>
          <a:p>
            <a:pPr algn="just"/>
            <a:r>
              <a:rPr lang="es-ES" sz="1100" dirty="0" smtClean="0"/>
              <a:t>Los niños y niñas desarrollan los </a:t>
            </a:r>
            <a:r>
              <a:rPr lang="es-ES" sz="1100" dirty="0"/>
              <a:t>procesos </a:t>
            </a:r>
            <a:r>
              <a:rPr lang="es-ES" sz="1100" dirty="0" smtClean="0"/>
              <a:t>lógicos de </a:t>
            </a:r>
            <a:r>
              <a:rPr lang="es-ES" sz="1100" dirty="0"/>
              <a:t>la clasificación y de la seriación a través de la manipulación de </a:t>
            </a:r>
            <a:r>
              <a:rPr lang="es-ES" sz="1100" dirty="0" smtClean="0"/>
              <a:t>las imágenes de los mapas mentales</a:t>
            </a:r>
            <a:endParaRPr lang="es-ES" sz="1100" dirty="0"/>
          </a:p>
        </p:txBody>
      </p:sp>
      <p:sp>
        <p:nvSpPr>
          <p:cNvPr id="12" name="11 Llamada de nube"/>
          <p:cNvSpPr/>
          <p:nvPr/>
        </p:nvSpPr>
        <p:spPr>
          <a:xfrm>
            <a:off x="5760132" y="4473116"/>
            <a:ext cx="2952328" cy="1800200"/>
          </a:xfrm>
          <a:prstGeom prst="cloudCallout">
            <a:avLst>
              <a:gd name="adj1" fmla="val -45191"/>
              <a:gd name="adj2" fmla="val -63881"/>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2"/>
          </a:fillRef>
          <a:effectRef idx="1">
            <a:schemeClr val="accent2"/>
          </a:effectRef>
          <a:fontRef idx="minor">
            <a:schemeClr val="lt1"/>
          </a:fontRef>
        </p:style>
        <p:txBody>
          <a:bodyPr rtlCol="0" anchor="ctr"/>
          <a:lstStyle/>
          <a:p>
            <a:pPr algn="ctr"/>
            <a:r>
              <a:rPr lang="es-ES" sz="1100" dirty="0" smtClean="0"/>
              <a:t>El o la docente desarrolla el </a:t>
            </a:r>
            <a:r>
              <a:rPr lang="es-ES" sz="1100" dirty="0"/>
              <a:t>aprendizaje activo, </a:t>
            </a:r>
            <a:r>
              <a:rPr lang="es-ES" sz="1100" dirty="0" smtClean="0"/>
              <a:t>facilitando </a:t>
            </a:r>
            <a:r>
              <a:rPr lang="es-ES" sz="1100" dirty="0"/>
              <a:t>la obtención de habilidades de forma estimulante y motivadora</a:t>
            </a:r>
          </a:p>
        </p:txBody>
      </p:sp>
    </p:spTree>
    <p:extLst>
      <p:ext uri="{BB962C8B-B14F-4D97-AF65-F5344CB8AC3E}">
        <p14:creationId xmlns:p14="http://schemas.microsoft.com/office/powerpoint/2010/main" val="936286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692696"/>
            <a:ext cx="4896544" cy="936104"/>
          </a:xfrm>
          <a:prstGeom prst="rect">
            <a:avLst/>
          </a:prstGeom>
        </p:spPr>
      </p:pic>
      <p:graphicFrame>
        <p:nvGraphicFramePr>
          <p:cNvPr id="14" name="13 Tabla"/>
          <p:cNvGraphicFramePr>
            <a:graphicFrameLocks noGrp="1"/>
          </p:cNvGraphicFramePr>
          <p:nvPr>
            <p:extLst>
              <p:ext uri="{D42A27DB-BD31-4B8C-83A1-F6EECF244321}">
                <p14:modId xmlns:p14="http://schemas.microsoft.com/office/powerpoint/2010/main" val="710380473"/>
              </p:ext>
            </p:extLst>
          </p:nvPr>
        </p:nvGraphicFramePr>
        <p:xfrm>
          <a:off x="611560" y="1916832"/>
          <a:ext cx="2273724" cy="4370440"/>
        </p:xfrm>
        <a:graphic>
          <a:graphicData uri="http://schemas.openxmlformats.org/drawingml/2006/table">
            <a:tbl>
              <a:tblPr firstRow="1" firstCol="1" bandRow="1">
                <a:tableStyleId>{5C22544A-7EE6-4342-B048-85BDC9FD1C3A}</a:tableStyleId>
              </a:tblPr>
              <a:tblGrid>
                <a:gridCol w="2273724"/>
              </a:tblGrid>
              <a:tr h="609972">
                <a:tc>
                  <a:txBody>
                    <a:bodyPr/>
                    <a:lstStyle/>
                    <a:p>
                      <a:pPr algn="ctr">
                        <a:lnSpc>
                          <a:spcPct val="150000"/>
                        </a:lnSpc>
                        <a:spcAft>
                          <a:spcPts val="0"/>
                        </a:spcAft>
                      </a:pPr>
                      <a:r>
                        <a:rPr lang="es-EC" sz="1600" dirty="0" smtClean="0">
                          <a:effectLst/>
                        </a:rPr>
                        <a:t>MATERIALES</a:t>
                      </a:r>
                      <a:endParaRPr lang="es-ES" sz="900" dirty="0">
                        <a:effectLst/>
                        <a:latin typeface="Calibri"/>
                        <a:cs typeface="Times New Roman"/>
                      </a:endParaRPr>
                    </a:p>
                  </a:txBody>
                  <a:tcPr marL="58241" marR="58241" marT="0" marB="0"/>
                </a:tc>
              </a:tr>
              <a:tr h="281915">
                <a:tc>
                  <a:txBody>
                    <a:bodyPr/>
                    <a:lstStyle/>
                    <a:p>
                      <a:pPr marL="342900" lvl="0" indent="-342900" algn="just">
                        <a:lnSpc>
                          <a:spcPct val="150000"/>
                        </a:lnSpc>
                        <a:spcAft>
                          <a:spcPts val="0"/>
                        </a:spcAft>
                        <a:buFont typeface="Symbol"/>
                        <a:buBlip>
                          <a:blip r:embed="rId3"/>
                        </a:buBlip>
                      </a:pPr>
                      <a:r>
                        <a:rPr lang="es-ES" sz="1000">
                          <a:effectLst/>
                        </a:rPr>
                        <a:t>Carpetas de cartón </a:t>
                      </a:r>
                      <a:endParaRPr lang="es-ES" sz="900">
                        <a:effectLst/>
                        <a:latin typeface="Calibri"/>
                        <a:ea typeface="Times New Roman"/>
                        <a:cs typeface="Times New Roman"/>
                      </a:endParaRPr>
                    </a:p>
                  </a:txBody>
                  <a:tcPr marL="58241" marR="58241" marT="0" marB="0"/>
                </a:tc>
              </a:tr>
              <a:tr h="281915">
                <a:tc>
                  <a:txBody>
                    <a:bodyPr/>
                    <a:lstStyle/>
                    <a:p>
                      <a:pPr marL="342900" lvl="0" indent="-342900" algn="just">
                        <a:lnSpc>
                          <a:spcPct val="150000"/>
                        </a:lnSpc>
                        <a:spcAft>
                          <a:spcPts val="0"/>
                        </a:spcAft>
                        <a:buFont typeface="Symbol"/>
                        <a:buBlip>
                          <a:blip r:embed="rId3"/>
                        </a:buBlip>
                      </a:pPr>
                      <a:r>
                        <a:rPr lang="es-ES" sz="1000">
                          <a:effectLst/>
                        </a:rPr>
                        <a:t>Cartulinas pequeñas</a:t>
                      </a:r>
                      <a:endParaRPr lang="es-ES" sz="900">
                        <a:effectLst/>
                        <a:latin typeface="Calibri"/>
                        <a:ea typeface="Times New Roman"/>
                        <a:cs typeface="Times New Roman"/>
                      </a:endParaRPr>
                    </a:p>
                  </a:txBody>
                  <a:tcPr marL="58241" marR="58241" marT="0" marB="0"/>
                </a:tc>
              </a:tr>
              <a:tr h="563831">
                <a:tc>
                  <a:txBody>
                    <a:bodyPr/>
                    <a:lstStyle/>
                    <a:p>
                      <a:pPr marL="342900" lvl="0" indent="-342900" algn="just">
                        <a:lnSpc>
                          <a:spcPct val="150000"/>
                        </a:lnSpc>
                        <a:spcAft>
                          <a:spcPts val="0"/>
                        </a:spcAft>
                        <a:buFont typeface="Symbol"/>
                        <a:buBlip>
                          <a:blip r:embed="rId3"/>
                        </a:buBlip>
                      </a:pPr>
                      <a:r>
                        <a:rPr lang="es-ES" sz="1000">
                          <a:effectLst/>
                        </a:rPr>
                        <a:t>Imágenes  impresas de acuerdo al tema del mapa mental</a:t>
                      </a:r>
                      <a:endParaRPr lang="es-ES" sz="900">
                        <a:effectLst/>
                        <a:latin typeface="Calibri"/>
                        <a:ea typeface="Times New Roman"/>
                        <a:cs typeface="Times New Roman"/>
                      </a:endParaRPr>
                    </a:p>
                  </a:txBody>
                  <a:tcPr marL="58241" marR="58241" marT="0" marB="0"/>
                </a:tc>
              </a:tr>
              <a:tr h="281915">
                <a:tc>
                  <a:txBody>
                    <a:bodyPr/>
                    <a:lstStyle/>
                    <a:p>
                      <a:pPr marL="342900" lvl="0" indent="-342900" algn="just">
                        <a:lnSpc>
                          <a:spcPct val="150000"/>
                        </a:lnSpc>
                        <a:spcAft>
                          <a:spcPts val="0"/>
                        </a:spcAft>
                        <a:buFont typeface="Symbol"/>
                        <a:buBlip>
                          <a:blip r:embed="rId3"/>
                        </a:buBlip>
                      </a:pPr>
                      <a:r>
                        <a:rPr lang="es-ES" sz="1000">
                          <a:effectLst/>
                        </a:rPr>
                        <a:t>Forros plásticos </a:t>
                      </a:r>
                      <a:endParaRPr lang="es-ES" sz="900">
                        <a:effectLst/>
                        <a:latin typeface="Calibri"/>
                        <a:ea typeface="Times New Roman"/>
                        <a:cs typeface="Times New Roman"/>
                      </a:endParaRPr>
                    </a:p>
                  </a:txBody>
                  <a:tcPr marL="58241" marR="58241" marT="0" marB="0"/>
                </a:tc>
              </a:tr>
              <a:tr h="563831">
                <a:tc>
                  <a:txBody>
                    <a:bodyPr/>
                    <a:lstStyle/>
                    <a:p>
                      <a:pPr marL="342900" lvl="0" indent="-342900" algn="just">
                        <a:lnSpc>
                          <a:spcPct val="150000"/>
                        </a:lnSpc>
                        <a:spcAft>
                          <a:spcPts val="0"/>
                        </a:spcAft>
                        <a:buFont typeface="Symbol"/>
                        <a:buBlip>
                          <a:blip r:embed="rId3"/>
                        </a:buBlip>
                      </a:pPr>
                      <a:r>
                        <a:rPr lang="es-ES" sz="1000">
                          <a:effectLst/>
                        </a:rPr>
                        <a:t>Cinta de embalaje transparente, goma, tijeras </a:t>
                      </a:r>
                      <a:endParaRPr lang="es-ES" sz="900">
                        <a:effectLst/>
                        <a:latin typeface="Calibri"/>
                        <a:ea typeface="Times New Roman"/>
                        <a:cs typeface="Times New Roman"/>
                      </a:endParaRPr>
                    </a:p>
                  </a:txBody>
                  <a:tcPr marL="58241" marR="58241" marT="0" marB="0"/>
                </a:tc>
              </a:tr>
              <a:tr h="281915">
                <a:tc>
                  <a:txBody>
                    <a:bodyPr/>
                    <a:lstStyle/>
                    <a:p>
                      <a:pPr marL="342900" lvl="0" indent="-342900" algn="just">
                        <a:lnSpc>
                          <a:spcPct val="150000"/>
                        </a:lnSpc>
                        <a:spcAft>
                          <a:spcPts val="0"/>
                        </a:spcAft>
                        <a:buFont typeface="Symbol"/>
                        <a:buBlip>
                          <a:blip r:embed="rId3"/>
                        </a:buBlip>
                      </a:pPr>
                      <a:r>
                        <a:rPr lang="es-ES" sz="1000">
                          <a:effectLst/>
                        </a:rPr>
                        <a:t>Papel CONTAC transparente </a:t>
                      </a:r>
                      <a:endParaRPr lang="es-ES" sz="900">
                        <a:effectLst/>
                        <a:latin typeface="Calibri"/>
                        <a:ea typeface="Times New Roman"/>
                        <a:cs typeface="Times New Roman"/>
                      </a:endParaRPr>
                    </a:p>
                  </a:txBody>
                  <a:tcPr marL="58241" marR="58241" marT="0" marB="0"/>
                </a:tc>
              </a:tr>
              <a:tr h="1383177">
                <a:tc>
                  <a:txBody>
                    <a:bodyPr/>
                    <a:lstStyle/>
                    <a:p>
                      <a:pPr marL="342900" lvl="0" indent="-342900" algn="just">
                        <a:lnSpc>
                          <a:spcPct val="150000"/>
                        </a:lnSpc>
                        <a:spcAft>
                          <a:spcPts val="0"/>
                        </a:spcAft>
                        <a:buFont typeface="Symbol"/>
                        <a:buBlip>
                          <a:blip r:embed="rId3"/>
                        </a:buBlip>
                      </a:pPr>
                      <a:r>
                        <a:rPr lang="es-ES" sz="1000" dirty="0">
                          <a:effectLst/>
                        </a:rPr>
                        <a:t>Marcadores de colores, escarcha, adhesivos o cualquier material que se desee utilizar para decorar la portada del mapa mental </a:t>
                      </a:r>
                      <a:endParaRPr lang="es-ES" sz="900" dirty="0">
                        <a:effectLst/>
                        <a:latin typeface="Calibri"/>
                        <a:ea typeface="Times New Roman"/>
                        <a:cs typeface="Times New Roman"/>
                      </a:endParaRPr>
                    </a:p>
                  </a:txBody>
                  <a:tcPr marL="58241" marR="58241" marT="0" marB="0"/>
                </a:tc>
              </a:tr>
            </a:tbl>
          </a:graphicData>
        </a:graphic>
      </p:graphicFrame>
      <p:sp>
        <p:nvSpPr>
          <p:cNvPr id="15" name="Text Box 1"/>
          <p:cNvSpPr txBox="1">
            <a:spLocks noChangeArrowheads="1"/>
          </p:cNvSpPr>
          <p:nvPr/>
        </p:nvSpPr>
        <p:spPr bwMode="auto">
          <a:xfrm>
            <a:off x="2857500" y="749300"/>
            <a:ext cx="15716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6" name="15 Tabla"/>
          <p:cNvGraphicFramePr>
            <a:graphicFrameLocks noGrp="1"/>
          </p:cNvGraphicFramePr>
          <p:nvPr>
            <p:extLst>
              <p:ext uri="{D42A27DB-BD31-4B8C-83A1-F6EECF244321}">
                <p14:modId xmlns:p14="http://schemas.microsoft.com/office/powerpoint/2010/main" val="1039269924"/>
              </p:ext>
            </p:extLst>
          </p:nvPr>
        </p:nvGraphicFramePr>
        <p:xfrm>
          <a:off x="2987824" y="1916832"/>
          <a:ext cx="3456384" cy="4471126"/>
        </p:xfrm>
        <a:graphic>
          <a:graphicData uri="http://schemas.openxmlformats.org/drawingml/2006/table">
            <a:tbl>
              <a:tblPr firstRow="1" firstCol="1" bandRow="1">
                <a:tableStyleId>{5C22544A-7EE6-4342-B048-85BDC9FD1C3A}</a:tableStyleId>
              </a:tblPr>
              <a:tblGrid>
                <a:gridCol w="3456384"/>
              </a:tblGrid>
              <a:tr h="563210">
                <a:tc>
                  <a:txBody>
                    <a:bodyPr/>
                    <a:lstStyle/>
                    <a:p>
                      <a:pPr algn="ctr">
                        <a:lnSpc>
                          <a:spcPct val="150000"/>
                        </a:lnSpc>
                        <a:spcAft>
                          <a:spcPts val="0"/>
                        </a:spcAft>
                      </a:pPr>
                      <a:r>
                        <a:rPr lang="es-EC" sz="1500" dirty="0" smtClean="0">
                          <a:effectLst/>
                        </a:rPr>
                        <a:t>ELABORACIÓN</a:t>
                      </a:r>
                      <a:endParaRPr lang="es-ES" sz="1100" dirty="0">
                        <a:effectLst/>
                        <a:latin typeface="Calibri"/>
                        <a:ea typeface="Times New Roman"/>
                        <a:cs typeface="Times New Roman"/>
                      </a:endParaRPr>
                    </a:p>
                  </a:txBody>
                  <a:tcPr marL="65567" marR="65567" marT="0" marB="0"/>
                </a:tc>
              </a:tr>
              <a:tr h="1320029">
                <a:tc>
                  <a:txBody>
                    <a:bodyPr/>
                    <a:lstStyle/>
                    <a:p>
                      <a:pPr marL="342900" lvl="0" indent="-342900" algn="just">
                        <a:lnSpc>
                          <a:spcPct val="150000"/>
                        </a:lnSpc>
                        <a:spcAft>
                          <a:spcPts val="0"/>
                        </a:spcAft>
                        <a:buFont typeface="Symbol"/>
                        <a:buBlip>
                          <a:blip r:embed="rId3"/>
                        </a:buBlip>
                      </a:pPr>
                      <a:r>
                        <a:rPr lang="es-ES" sz="1000" dirty="0">
                          <a:effectLst/>
                        </a:rPr>
                        <a:t>Se utiliza la carpeta doblada en forma de tríptico, en donde se ubican los bolsillos creados a partir de los forros plásticos, uno en el centro (idea central) y alrededor (ideas secundarias), pegados a la </a:t>
                      </a:r>
                      <a:r>
                        <a:rPr lang="es-ES" sz="1000" dirty="0" smtClean="0">
                          <a:effectLst/>
                        </a:rPr>
                        <a:t>carpeta con </a:t>
                      </a:r>
                      <a:r>
                        <a:rPr lang="es-ES" sz="1000" dirty="0">
                          <a:effectLst/>
                        </a:rPr>
                        <a:t>la cinta de embalaje, en donde se </a:t>
                      </a:r>
                      <a:r>
                        <a:rPr lang="es-ES" sz="1000" dirty="0" smtClean="0">
                          <a:effectLst/>
                        </a:rPr>
                        <a:t>colocan </a:t>
                      </a:r>
                      <a:r>
                        <a:rPr lang="es-ES" sz="1000" dirty="0">
                          <a:effectLst/>
                        </a:rPr>
                        <a:t>las imágenes.</a:t>
                      </a:r>
                      <a:endParaRPr lang="es-ES" sz="1000" dirty="0">
                        <a:effectLst/>
                        <a:latin typeface="Calibri"/>
                        <a:ea typeface="Times New Roman"/>
                        <a:cs typeface="Times New Roman"/>
                      </a:endParaRPr>
                    </a:p>
                  </a:txBody>
                  <a:tcPr marL="65567" marR="65567" marT="0" marB="0"/>
                </a:tc>
              </a:tr>
              <a:tr h="250316">
                <a:tc>
                  <a:txBody>
                    <a:bodyPr/>
                    <a:lstStyle/>
                    <a:p>
                      <a:pPr marL="342900" lvl="0" indent="-342900" algn="just">
                        <a:lnSpc>
                          <a:spcPct val="150000"/>
                        </a:lnSpc>
                        <a:spcAft>
                          <a:spcPts val="0"/>
                        </a:spcAft>
                        <a:buFont typeface="Symbol"/>
                        <a:buBlip>
                          <a:blip r:embed="rId3"/>
                        </a:buBlip>
                      </a:pPr>
                      <a:r>
                        <a:rPr lang="es-ES" sz="1000" dirty="0">
                          <a:effectLst/>
                        </a:rPr>
                        <a:t>Luego se forra el mapa mental con papel CONTAC </a:t>
                      </a:r>
                      <a:endParaRPr lang="es-ES" sz="1000" dirty="0">
                        <a:effectLst/>
                        <a:latin typeface="Calibri"/>
                        <a:ea typeface="Times New Roman"/>
                        <a:cs typeface="Times New Roman"/>
                      </a:endParaRPr>
                    </a:p>
                  </a:txBody>
                  <a:tcPr marL="65567" marR="65567" marT="0" marB="0"/>
                </a:tc>
              </a:tr>
              <a:tr h="436365">
                <a:tc>
                  <a:txBody>
                    <a:bodyPr/>
                    <a:lstStyle/>
                    <a:p>
                      <a:pPr marL="342900" lvl="0" indent="-342900" algn="just">
                        <a:lnSpc>
                          <a:spcPct val="150000"/>
                        </a:lnSpc>
                        <a:spcAft>
                          <a:spcPts val="0"/>
                        </a:spcAft>
                        <a:buFont typeface="Symbol"/>
                        <a:buBlip>
                          <a:blip r:embed="rId3"/>
                        </a:buBlip>
                      </a:pPr>
                      <a:r>
                        <a:rPr lang="es-ES" sz="1000" dirty="0">
                          <a:effectLst/>
                        </a:rPr>
                        <a:t>La portada se decora de tal forma que sea llamativo para los niños y niñas </a:t>
                      </a:r>
                      <a:endParaRPr lang="es-ES" sz="1000" dirty="0">
                        <a:effectLst/>
                        <a:latin typeface="Calibri"/>
                        <a:ea typeface="Times New Roman"/>
                        <a:cs typeface="Times New Roman"/>
                      </a:endParaRPr>
                    </a:p>
                  </a:txBody>
                  <a:tcPr marL="65567" marR="65567" marT="0" marB="0"/>
                </a:tc>
              </a:tr>
              <a:tr h="654549">
                <a:tc>
                  <a:txBody>
                    <a:bodyPr/>
                    <a:lstStyle/>
                    <a:p>
                      <a:pPr marL="342900" lvl="0" indent="-342900" algn="just">
                        <a:lnSpc>
                          <a:spcPct val="150000"/>
                        </a:lnSpc>
                        <a:spcAft>
                          <a:spcPts val="0"/>
                        </a:spcAft>
                        <a:buFont typeface="Symbol"/>
                        <a:buBlip>
                          <a:blip r:embed="rId3"/>
                        </a:buBlip>
                      </a:pPr>
                      <a:r>
                        <a:rPr lang="es-ES" sz="1000" dirty="0">
                          <a:effectLst/>
                        </a:rPr>
                        <a:t>Las imágenes impresas se las pega en cartulinas, de esta manera se facilita la manipulación de los niños al colocarlas en los bolsillos </a:t>
                      </a:r>
                      <a:endParaRPr lang="es-ES" sz="1000" dirty="0">
                        <a:effectLst/>
                        <a:latin typeface="Calibri"/>
                        <a:ea typeface="Times New Roman"/>
                        <a:cs typeface="Times New Roman"/>
                      </a:endParaRPr>
                    </a:p>
                  </a:txBody>
                  <a:tcPr marL="65567" marR="65567" marT="0" marB="0"/>
                </a:tc>
              </a:tr>
              <a:tr h="1096011">
                <a:tc>
                  <a:txBody>
                    <a:bodyPr/>
                    <a:lstStyle/>
                    <a:p>
                      <a:pPr marL="342900" lvl="0" indent="-342900" algn="just">
                        <a:lnSpc>
                          <a:spcPct val="150000"/>
                        </a:lnSpc>
                        <a:spcAft>
                          <a:spcPts val="0"/>
                        </a:spcAft>
                        <a:buFont typeface="Symbol"/>
                        <a:buBlip>
                          <a:blip r:embed="rId3"/>
                        </a:buBlip>
                      </a:pPr>
                      <a:r>
                        <a:rPr lang="es-ES" sz="1000" dirty="0">
                          <a:effectLst/>
                        </a:rPr>
                        <a:t>Se colocan las imágenes en los bolsillos del mapa mental: la idea principal en el centro y las ocho ideas secundarias alrededor siguiendo el sentido de las manecillas del reloj (de derecha a izquierda) de forma secuenciada</a:t>
                      </a:r>
                      <a:endParaRPr lang="es-ES" sz="1000" dirty="0">
                        <a:effectLst/>
                        <a:latin typeface="Calibri"/>
                        <a:ea typeface="Times New Roman"/>
                        <a:cs typeface="Times New Roman"/>
                      </a:endParaRPr>
                    </a:p>
                  </a:txBody>
                  <a:tcPr marL="65567" marR="65567" marT="0" marB="0"/>
                </a:tc>
              </a:tr>
            </a:tbl>
          </a:graphicData>
        </a:graphic>
      </p:graphicFrame>
      <p:sp>
        <p:nvSpPr>
          <p:cNvPr id="17" name="10 Cuadro de texto"/>
          <p:cNvSpPr txBox="1">
            <a:spLocks noChangeArrowheads="1"/>
          </p:cNvSpPr>
          <p:nvPr/>
        </p:nvSpPr>
        <p:spPr bwMode="auto">
          <a:xfrm>
            <a:off x="1636713" y="730250"/>
            <a:ext cx="17621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18" name="1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077072"/>
            <a:ext cx="1800200" cy="21517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HeroicExtremeLeftFacing"/>
            <a:lightRig rig="threePt" dir="t"/>
          </a:scene3d>
        </p:spPr>
      </p:pic>
      <p:pic>
        <p:nvPicPr>
          <p:cNvPr id="19" name="18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3120" y="2216646"/>
            <a:ext cx="2236788" cy="15723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433405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Llamada de nube"/>
          <p:cNvSpPr/>
          <p:nvPr/>
        </p:nvSpPr>
        <p:spPr>
          <a:xfrm>
            <a:off x="3491880" y="2708920"/>
            <a:ext cx="2664296" cy="1692188"/>
          </a:xfrm>
          <a:prstGeom prst="cloudCallout">
            <a:avLst>
              <a:gd name="adj1" fmla="val -13511"/>
              <a:gd name="adj2" fmla="val 34098"/>
            </a:avLst>
          </a:prstGeom>
          <a:ln>
            <a:noFill/>
          </a:ln>
          <a:effectLst>
            <a:outerShdw blurRad="190500" dist="228600" dir="2700000" algn="ctr">
              <a:srgbClr val="000000">
                <a:alpha val="30000"/>
              </a:srgbClr>
            </a:outerShdw>
          </a:effectLst>
          <a:scene3d>
            <a:camera prst="orthographicFront">
              <a:rot lat="0" lon="0" rev="0"/>
            </a:camera>
            <a:lightRig rig="glow" dir="tr">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smtClean="0"/>
              <a:t>¿QUÉ TEMAS SE PUEDEN TRABAJAR? </a:t>
            </a:r>
            <a:endParaRPr lang="es-ES" dirty="0"/>
          </a:p>
        </p:txBody>
      </p:sp>
      <p:sp>
        <p:nvSpPr>
          <p:cNvPr id="6" name="5 Llamada de nube"/>
          <p:cNvSpPr/>
          <p:nvPr/>
        </p:nvSpPr>
        <p:spPr>
          <a:xfrm>
            <a:off x="3419872" y="476672"/>
            <a:ext cx="3024336" cy="1872208"/>
          </a:xfrm>
          <a:prstGeom prst="cloudCallout">
            <a:avLst>
              <a:gd name="adj1" fmla="val -9569"/>
              <a:gd name="adj2" fmla="val 73125"/>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2"/>
          </a:fillRef>
          <a:effectRef idx="1">
            <a:schemeClr val="accent2"/>
          </a:effectRef>
          <a:fontRef idx="minor">
            <a:schemeClr val="lt1"/>
          </a:fontRef>
        </p:style>
        <p:txBody>
          <a:bodyPr rtlCol="0" anchor="ctr"/>
          <a:lstStyle/>
          <a:p>
            <a:pPr algn="just"/>
            <a:r>
              <a:rPr lang="es-ES" sz="1100" dirty="0" smtClean="0"/>
              <a:t>A partir de los ámbitos de desarrollo y los objetivos de aprendizaje </a:t>
            </a:r>
            <a:r>
              <a:rPr lang="es-ES" sz="1100" dirty="0"/>
              <a:t>del Currículo Oficial del año 2013-2014  </a:t>
            </a: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93050"/>
            <a:ext cx="2063750" cy="659686"/>
          </a:xfrm>
          <a:prstGeom prst="rect">
            <a:avLst/>
          </a:prstGeom>
        </p:spPr>
      </p:pic>
      <p:sp>
        <p:nvSpPr>
          <p:cNvPr id="8" name="7 Llamada de nube"/>
          <p:cNvSpPr/>
          <p:nvPr/>
        </p:nvSpPr>
        <p:spPr>
          <a:xfrm>
            <a:off x="611560" y="4293096"/>
            <a:ext cx="3384376" cy="2232248"/>
          </a:xfrm>
          <a:prstGeom prst="cloudCallout">
            <a:avLst>
              <a:gd name="adj1" fmla="val 56377"/>
              <a:gd name="adj2" fmla="val -48082"/>
            </a:avLst>
          </a:prstGeom>
          <a:ln>
            <a:noFill/>
          </a:ln>
          <a:effectLst>
            <a:outerShdw blurRad="190500" dist="228600" dir="2700000" algn="ctr">
              <a:srgbClr val="000000">
                <a:alpha val="30000"/>
              </a:srgbClr>
            </a:outerShdw>
          </a:effectLst>
          <a:scene3d>
            <a:camera prst="orthographicFront">
              <a:rot lat="0" lon="0" rev="0"/>
            </a:camera>
            <a:lightRig rig="glow" dir="tr">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just"/>
            <a:endParaRPr lang="es-ES" sz="1100" dirty="0" smtClean="0"/>
          </a:p>
          <a:p>
            <a:pPr algn="just"/>
            <a:endParaRPr lang="es-ES" sz="1100" dirty="0"/>
          </a:p>
          <a:p>
            <a:pPr algn="just"/>
            <a:endParaRPr lang="es-ES" sz="1100" dirty="0" smtClean="0"/>
          </a:p>
          <a:p>
            <a:pPr algn="just"/>
            <a:r>
              <a:rPr lang="es-ES" sz="1100" dirty="0" smtClean="0"/>
              <a:t>De situaciones significativas  como: mi familia, mi barrio, me alimento saludable, mis tradiciones, entre otras</a:t>
            </a:r>
            <a:endParaRPr lang="es-ES" sz="1100" dirty="0"/>
          </a:p>
        </p:txBody>
      </p:sp>
      <p:sp>
        <p:nvSpPr>
          <p:cNvPr id="9" name="8 Llamada de nube"/>
          <p:cNvSpPr/>
          <p:nvPr/>
        </p:nvSpPr>
        <p:spPr>
          <a:xfrm>
            <a:off x="6156176" y="4255092"/>
            <a:ext cx="2790310" cy="1991834"/>
          </a:xfrm>
          <a:prstGeom prst="cloudCallout">
            <a:avLst>
              <a:gd name="adj1" fmla="val -60661"/>
              <a:gd name="adj2" fmla="val -60059"/>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3"/>
          </a:fillRef>
          <a:effectRef idx="1">
            <a:schemeClr val="accent3"/>
          </a:effectRef>
          <a:fontRef idx="minor">
            <a:schemeClr val="lt1"/>
          </a:fontRef>
        </p:style>
        <p:txBody>
          <a:bodyPr rtlCol="0" anchor="ctr"/>
          <a:lstStyle/>
          <a:p>
            <a:pPr algn="just"/>
            <a:r>
              <a:rPr lang="es-ES" sz="1100" dirty="0" smtClean="0"/>
              <a:t>Cuentos tradicionales,  historias inventadas  y canciones </a:t>
            </a:r>
          </a:p>
          <a:p>
            <a:pPr algn="just"/>
            <a:endParaRPr lang="es-ES" sz="1100" dirty="0"/>
          </a:p>
        </p:txBody>
      </p:sp>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6056" y="4581128"/>
            <a:ext cx="955824" cy="669881"/>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5301208"/>
            <a:ext cx="936104" cy="590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10490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435077" y="3140968"/>
            <a:ext cx="2505075" cy="1828800"/>
          </a:xfrm>
          <a:prstGeom prst="rect">
            <a:avLst/>
          </a:prstGeom>
        </p:spPr>
      </p:pic>
      <p:graphicFrame>
        <p:nvGraphicFramePr>
          <p:cNvPr id="2" name="1 Diagrama"/>
          <p:cNvGraphicFramePr/>
          <p:nvPr>
            <p:extLst>
              <p:ext uri="{D42A27DB-BD31-4B8C-83A1-F6EECF244321}">
                <p14:modId xmlns:p14="http://schemas.microsoft.com/office/powerpoint/2010/main" val="1840506511"/>
              </p:ext>
            </p:extLst>
          </p:nvPr>
        </p:nvGraphicFramePr>
        <p:xfrm>
          <a:off x="1144017" y="1180976"/>
          <a:ext cx="7172399" cy="49843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3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44208" y="506869"/>
            <a:ext cx="2063750" cy="659686"/>
          </a:xfrm>
          <a:prstGeom prst="rect">
            <a:avLst/>
          </a:prstGeom>
        </p:spPr>
      </p:pic>
    </p:spTree>
    <p:extLst>
      <p:ext uri="{BB962C8B-B14F-4D97-AF65-F5344CB8AC3E}">
        <p14:creationId xmlns:p14="http://schemas.microsoft.com/office/powerpoint/2010/main" val="1762534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1057890"/>
            <a:ext cx="8229600" cy="642918"/>
          </a:xfrm>
          <a:prstGeom prst="rect">
            <a:avLst/>
          </a:prstGeom>
        </p:spPr>
        <p:txBody>
          <a:bodyPr vert="horz" lIns="0" tIns="0" rIns="0" bIns="0" anchor="t">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spcBef>
                <a:spcPct val="0"/>
              </a:spcBef>
            </a:pPr>
            <a:r>
              <a:rPr lang="es-EC"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rPr>
              <a:t>EL PROBLEMA de investigación </a:t>
            </a:r>
          </a:p>
          <a:p>
            <a:pPr algn="ctr">
              <a:spcBef>
                <a:spcPct val="0"/>
              </a:spcBef>
            </a:pPr>
            <a:endParaRPr lang="es-EC"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endParaRPr>
          </a:p>
          <a:p>
            <a:pPr algn="ctr">
              <a:spcBef>
                <a:spcPct val="0"/>
              </a:spcBef>
            </a:pPr>
            <a:endParaRPr lang="es-EC"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endParaRPr>
          </a:p>
        </p:txBody>
      </p:sp>
      <p:sp>
        <p:nvSpPr>
          <p:cNvPr id="4" name="AutoShape 3"/>
          <p:cNvSpPr>
            <a:spLocks noChangeArrowheads="1"/>
          </p:cNvSpPr>
          <p:nvPr/>
        </p:nvSpPr>
        <p:spPr bwMode="auto">
          <a:xfrm>
            <a:off x="1071538" y="1929372"/>
            <a:ext cx="7072362" cy="1427620"/>
          </a:xfrm>
          <a:prstGeom prst="roundRect">
            <a:avLst>
              <a:gd name="adj" fmla="val 16667"/>
            </a:avLst>
          </a:prstGeom>
          <a:ln>
            <a:headEnd/>
            <a:tailEnd/>
          </a:ln>
          <a:effectLst>
            <a:glow rad="228600">
              <a:schemeClr val="accent1">
                <a:satMod val="175000"/>
                <a:alpha val="40000"/>
              </a:schemeClr>
            </a:glow>
            <a:reflection blurRad="38100" stA="26000" endPos="23000" dist="25400" dir="5400000" sy="-100000" rotWithShape="0"/>
          </a:effec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algn="just" fontAlgn="base">
              <a:spcBef>
                <a:spcPct val="0"/>
              </a:spcBef>
            </a:pPr>
            <a:r>
              <a:rPr lang="es-EC" sz="2400" b="1" i="1" dirty="0" smtClean="0">
                <a:solidFill>
                  <a:schemeClr val="bg1"/>
                </a:solidFill>
              </a:rPr>
              <a:t>“La técnica mapa mental y su influencia en el desarrollo del lenguaje y pensamiento </a:t>
            </a:r>
            <a:r>
              <a:rPr lang="es-ES" sz="2400" b="1" i="1" dirty="0" smtClean="0">
                <a:solidFill>
                  <a:schemeClr val="bg1"/>
                </a:solidFill>
              </a:rPr>
              <a:t>de los niños y niñas de 4 - 5 años de edad”</a:t>
            </a:r>
            <a:r>
              <a:rPr lang="es-EC" sz="2400" b="1" i="1" dirty="0" smtClean="0">
                <a:solidFill>
                  <a:schemeClr val="bg1"/>
                </a:solidFill>
              </a:rPr>
              <a:t>.</a:t>
            </a:r>
            <a:endParaRPr lang="es-ES" sz="2400" b="1" dirty="0" smtClean="0">
              <a:solidFill>
                <a:schemeClr val="bg1"/>
              </a:solidFill>
            </a:endParaRPr>
          </a:p>
          <a:p>
            <a:pPr algn="just" fontAlgn="base">
              <a:spcBef>
                <a:spcPct val="0"/>
              </a:spcBef>
              <a:spcAft>
                <a:spcPts val="1000"/>
              </a:spcAft>
            </a:pPr>
            <a:endParaRPr lang="es-ES" dirty="0" smtClean="0">
              <a:solidFill>
                <a:schemeClr val="bg1"/>
              </a:solidFill>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es-ES" b="0" i="0" u="none" strike="noStrike" cap="none" normalizeH="0" baseline="0" dirty="0" smtClean="0">
              <a:ln>
                <a:noFill/>
              </a:ln>
              <a:solidFill>
                <a:schemeClr val="bg1"/>
              </a:solidFill>
              <a:effectLst/>
            </a:endParaRPr>
          </a:p>
        </p:txBody>
      </p:sp>
      <p:sp>
        <p:nvSpPr>
          <p:cNvPr id="5" name="1 Título"/>
          <p:cNvSpPr txBox="1">
            <a:spLocks/>
          </p:cNvSpPr>
          <p:nvPr/>
        </p:nvSpPr>
        <p:spPr>
          <a:xfrm>
            <a:off x="1214984" y="3650178"/>
            <a:ext cx="6813400" cy="642918"/>
          </a:xfrm>
          <a:prstGeom prst="rect">
            <a:avLst/>
          </a:prstGeom>
        </p:spPr>
        <p:txBody>
          <a:bodyPr vert="horz" lIns="0" tIns="0" rIns="0" bIns="0" anchor="t">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0"/>
              </a:spcBef>
            </a:pPr>
            <a:r>
              <a:rPr lang="es-EC"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rPr>
              <a:t>FORMULACIÓN DEL PROBLEMA</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endParaRPr>
          </a:p>
        </p:txBody>
      </p:sp>
      <p:sp>
        <p:nvSpPr>
          <p:cNvPr id="6" name="AutoShape 3"/>
          <p:cNvSpPr>
            <a:spLocks noChangeArrowheads="1"/>
          </p:cNvSpPr>
          <p:nvPr/>
        </p:nvSpPr>
        <p:spPr bwMode="auto">
          <a:xfrm>
            <a:off x="899592" y="4365104"/>
            <a:ext cx="7560840" cy="1872208"/>
          </a:xfrm>
          <a:prstGeom prst="roundRect">
            <a:avLst>
              <a:gd name="adj" fmla="val 16667"/>
            </a:avLst>
          </a:prstGeom>
          <a:ln>
            <a:noFill/>
            <a:headEnd/>
            <a:tailEnd/>
          </a:ln>
          <a:effectLst>
            <a:outerShdw blurRad="190500" dist="228600" dir="2700000" algn="ctr">
              <a:srgbClr val="000000">
                <a:alpha val="30000"/>
              </a:srgbClr>
            </a:outerShdw>
          </a:effectLst>
          <a:scene3d>
            <a:camera prst="orthographicFront">
              <a:rot lat="0" lon="0" rev="0"/>
            </a:camera>
            <a:lightRig rig="glow" dir="tr">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algn="just" fontAlgn="base">
              <a:spcBef>
                <a:spcPct val="0"/>
              </a:spcBef>
            </a:pPr>
            <a:r>
              <a:rPr lang="es-ES" sz="2000" b="1" i="1" dirty="0" smtClean="0">
                <a:solidFill>
                  <a:schemeClr val="bg1"/>
                </a:solidFill>
              </a:rPr>
              <a:t>¿De qué manera la aplicación de la técnica mapa mental contribuye a mejorar el lenguaje y pensamiento, de los niños y niñas de 4 - 5 años de edad del Centro de Desarrollo Infantil “Sueños y Caramelos”, ubicado en el sur oriente de la ciudad de Quito, año lectivo 2013-2014?</a:t>
            </a:r>
            <a:endParaRPr lang="es-ES" dirty="0" smtClean="0">
              <a:solidFill>
                <a:schemeClr val="bg1"/>
              </a:solidFill>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es-ES" b="0" i="0" u="none" strike="noStrike" cap="none" normalizeH="0" baseline="0" dirty="0" smtClean="0">
              <a:ln>
                <a:noFill/>
              </a:ln>
              <a:solidFill>
                <a:schemeClr val="bg1"/>
              </a:solidFill>
              <a:effectLst/>
            </a:endParaRP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254188"/>
            <a:ext cx="2063750" cy="659686"/>
          </a:xfrm>
          <a:prstGeom prst="rect">
            <a:avLst/>
          </a:prstGeom>
        </p:spPr>
      </p:pic>
    </p:spTree>
    <p:extLst>
      <p:ext uri="{BB962C8B-B14F-4D97-AF65-F5344CB8AC3E}">
        <p14:creationId xmlns:p14="http://schemas.microsoft.com/office/powerpoint/2010/main" val="57252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slide(fromBottom)">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2">
            <a:extLst>
              <a:ext uri="{28A0092B-C50C-407E-A947-70E740481C1C}">
                <a14:useLocalDpi xmlns:a14="http://schemas.microsoft.com/office/drawing/2010/main" val="0"/>
              </a:ext>
            </a:extLst>
          </a:blip>
          <a:srcRect t="5512"/>
          <a:stretch/>
        </p:blipFill>
        <p:spPr>
          <a:xfrm>
            <a:off x="1979712" y="548680"/>
            <a:ext cx="5472608" cy="1331836"/>
          </a:xfrm>
          <a:prstGeom prst="rect">
            <a:avLst/>
          </a:prstGeom>
        </p:spPr>
      </p:pic>
      <p:graphicFrame>
        <p:nvGraphicFramePr>
          <p:cNvPr id="6" name="5 Tabla"/>
          <p:cNvGraphicFramePr>
            <a:graphicFrameLocks noGrp="1"/>
          </p:cNvGraphicFramePr>
          <p:nvPr>
            <p:extLst>
              <p:ext uri="{D42A27DB-BD31-4B8C-83A1-F6EECF244321}">
                <p14:modId xmlns:p14="http://schemas.microsoft.com/office/powerpoint/2010/main" val="1519601905"/>
              </p:ext>
            </p:extLst>
          </p:nvPr>
        </p:nvGraphicFramePr>
        <p:xfrm>
          <a:off x="1619672" y="2788640"/>
          <a:ext cx="5904655" cy="3520680"/>
        </p:xfrm>
        <a:graphic>
          <a:graphicData uri="http://schemas.openxmlformats.org/drawingml/2006/table">
            <a:tbl>
              <a:tblPr firstRow="1" firstCol="1" bandRow="1">
                <a:tableStyleId>{5C22544A-7EE6-4342-B048-85BDC9FD1C3A}</a:tableStyleId>
              </a:tblPr>
              <a:tblGrid>
                <a:gridCol w="4035143"/>
                <a:gridCol w="218856"/>
                <a:gridCol w="861372"/>
                <a:gridCol w="789284"/>
              </a:tblGrid>
              <a:tr h="217190">
                <a:tc>
                  <a:txBody>
                    <a:bodyPr/>
                    <a:lstStyle/>
                    <a:p>
                      <a:pPr>
                        <a:lnSpc>
                          <a:spcPct val="150000"/>
                        </a:lnSpc>
                        <a:spcAft>
                          <a:spcPts val="0"/>
                        </a:spcAft>
                      </a:pPr>
                      <a:r>
                        <a:rPr lang="es-EC" sz="1000" dirty="0">
                          <a:effectLst/>
                        </a:rPr>
                        <a:t>NOMBRE:</a:t>
                      </a:r>
                      <a:endParaRPr lang="es-ES" sz="900" dirty="0">
                        <a:effectLst/>
                        <a:latin typeface="Calibri"/>
                        <a:ea typeface="Times New Roman"/>
                        <a:cs typeface="Times New Roman"/>
                      </a:endParaRPr>
                    </a:p>
                  </a:txBody>
                  <a:tcPr marL="54297" marR="54297" marT="0" marB="0"/>
                </a:tc>
                <a:tc gridSpan="3">
                  <a:txBody>
                    <a:bodyPr/>
                    <a:lstStyle/>
                    <a:p>
                      <a:pPr>
                        <a:lnSpc>
                          <a:spcPct val="150000"/>
                        </a:lnSpc>
                        <a:spcAft>
                          <a:spcPts val="1000"/>
                        </a:spcAft>
                      </a:pPr>
                      <a:r>
                        <a:rPr lang="es-EC" sz="1000">
                          <a:effectLst/>
                        </a:rPr>
                        <a:t>FECHA: </a:t>
                      </a:r>
                      <a:endParaRPr lang="es-ES" sz="900">
                        <a:effectLst/>
                        <a:latin typeface="Calibri"/>
                        <a:ea typeface="Times New Roman"/>
                        <a:cs typeface="Times New Roman"/>
                      </a:endParaRPr>
                    </a:p>
                  </a:txBody>
                  <a:tcPr marL="54297" marR="54297" marT="0" marB="0"/>
                </a:tc>
                <a:tc hMerge="1">
                  <a:txBody>
                    <a:bodyPr/>
                    <a:lstStyle/>
                    <a:p>
                      <a:endParaRPr lang="es-ES"/>
                    </a:p>
                  </a:txBody>
                  <a:tcPr/>
                </a:tc>
                <a:tc hMerge="1">
                  <a:txBody>
                    <a:bodyPr/>
                    <a:lstStyle/>
                    <a:p>
                      <a:endParaRPr lang="es-ES"/>
                    </a:p>
                  </a:txBody>
                  <a:tcPr/>
                </a:tc>
              </a:tr>
              <a:tr h="217190">
                <a:tc gridSpan="2">
                  <a:txBody>
                    <a:bodyPr/>
                    <a:lstStyle/>
                    <a:p>
                      <a:pPr algn="ctr">
                        <a:lnSpc>
                          <a:spcPct val="150000"/>
                        </a:lnSpc>
                        <a:spcAft>
                          <a:spcPts val="0"/>
                        </a:spcAft>
                      </a:pPr>
                      <a:r>
                        <a:rPr lang="es-EC" sz="1000">
                          <a:effectLst/>
                        </a:rPr>
                        <a:t>INDICADORES</a:t>
                      </a:r>
                      <a:endParaRPr lang="es-ES" sz="900">
                        <a:effectLst/>
                        <a:latin typeface="Calibri"/>
                        <a:ea typeface="Times New Roman"/>
                        <a:cs typeface="Times New Roman"/>
                      </a:endParaRPr>
                    </a:p>
                  </a:txBody>
                  <a:tcPr marL="54297" marR="54297" marT="0" marB="0"/>
                </a:tc>
                <a:tc hMerge="1">
                  <a:txBody>
                    <a:bodyPr/>
                    <a:lstStyle/>
                    <a:p>
                      <a:endParaRPr lang="es-ES"/>
                    </a:p>
                  </a:txBody>
                  <a:tcPr/>
                </a:tc>
                <a:tc>
                  <a:txBody>
                    <a:bodyPr/>
                    <a:lstStyle/>
                    <a:p>
                      <a:pPr algn="ctr">
                        <a:lnSpc>
                          <a:spcPct val="150000"/>
                        </a:lnSpc>
                        <a:spcAft>
                          <a:spcPts val="0"/>
                        </a:spcAft>
                      </a:pPr>
                      <a:r>
                        <a:rPr lang="es-EC" sz="1000">
                          <a:effectLst/>
                        </a:rPr>
                        <a:t>SI</a:t>
                      </a:r>
                      <a:endParaRPr lang="es-ES" sz="900">
                        <a:effectLst/>
                        <a:latin typeface="Calibri"/>
                        <a:ea typeface="Times New Roman"/>
                        <a:cs typeface="Times New Roman"/>
                      </a:endParaRPr>
                    </a:p>
                  </a:txBody>
                  <a:tcPr marL="54297" marR="54297" marT="0" marB="0"/>
                </a:tc>
                <a:tc>
                  <a:txBody>
                    <a:bodyPr/>
                    <a:lstStyle/>
                    <a:p>
                      <a:pPr algn="ctr">
                        <a:lnSpc>
                          <a:spcPct val="150000"/>
                        </a:lnSpc>
                        <a:spcAft>
                          <a:spcPts val="0"/>
                        </a:spcAft>
                      </a:pPr>
                      <a:r>
                        <a:rPr lang="es-EC" sz="1000">
                          <a:effectLst/>
                        </a:rPr>
                        <a:t>NO</a:t>
                      </a:r>
                      <a:endParaRPr lang="es-ES" sz="900">
                        <a:effectLst/>
                        <a:latin typeface="Calibri"/>
                        <a:ea typeface="Times New Roman"/>
                        <a:cs typeface="Times New Roman"/>
                      </a:endParaRPr>
                    </a:p>
                  </a:txBody>
                  <a:tcPr marL="54297" marR="54297" marT="0" marB="0"/>
                </a:tc>
              </a:tr>
              <a:tr h="434380">
                <a:tc gridSpan="2">
                  <a:txBody>
                    <a:bodyPr/>
                    <a:lstStyle/>
                    <a:p>
                      <a:pPr algn="just">
                        <a:lnSpc>
                          <a:spcPct val="150000"/>
                        </a:lnSpc>
                        <a:spcAft>
                          <a:spcPts val="1000"/>
                        </a:spcAft>
                      </a:pPr>
                      <a:r>
                        <a:rPr lang="es-EC" sz="1000" dirty="0">
                          <a:effectLst/>
                        </a:rPr>
                        <a:t>Expresa lo que aprecia de forma visual en el mapa mental</a:t>
                      </a:r>
                      <a:endParaRPr lang="es-ES" sz="900" dirty="0">
                        <a:effectLst/>
                        <a:latin typeface="Calibri"/>
                        <a:ea typeface="Times New Roman"/>
                        <a:cs typeface="Times New Roman"/>
                      </a:endParaRPr>
                    </a:p>
                  </a:txBody>
                  <a:tcPr marL="54297" marR="54297" marT="0" marB="0"/>
                </a:tc>
                <a:tc hMerge="1">
                  <a:txBody>
                    <a:bodyPr/>
                    <a:lstStyle/>
                    <a:p>
                      <a:endParaRPr lang="es-ES"/>
                    </a:p>
                  </a:txBody>
                  <a:tcPr/>
                </a:tc>
                <a:tc>
                  <a:txBody>
                    <a:bodyPr/>
                    <a:lstStyle/>
                    <a:p>
                      <a:pPr>
                        <a:lnSpc>
                          <a:spcPct val="150000"/>
                        </a:lnSpc>
                        <a:spcAft>
                          <a:spcPts val="1000"/>
                        </a:spcAft>
                      </a:pPr>
                      <a:r>
                        <a:rPr lang="es-EC" sz="1000">
                          <a:effectLst/>
                        </a:rPr>
                        <a:t> </a:t>
                      </a:r>
                      <a:endParaRPr lang="es-ES" sz="900">
                        <a:effectLst/>
                        <a:latin typeface="Calibri"/>
                        <a:ea typeface="Times New Roman"/>
                        <a:cs typeface="Times New Roman"/>
                      </a:endParaRPr>
                    </a:p>
                  </a:txBody>
                  <a:tcPr marL="54297" marR="54297" marT="0" marB="0"/>
                </a:tc>
                <a:tc>
                  <a:txBody>
                    <a:bodyPr/>
                    <a:lstStyle/>
                    <a:p>
                      <a:pPr>
                        <a:lnSpc>
                          <a:spcPct val="150000"/>
                        </a:lnSpc>
                        <a:spcAft>
                          <a:spcPts val="1000"/>
                        </a:spcAft>
                      </a:pPr>
                      <a:r>
                        <a:rPr lang="es-EC" sz="1000">
                          <a:effectLst/>
                        </a:rPr>
                        <a:t> </a:t>
                      </a:r>
                      <a:endParaRPr lang="es-ES" sz="900">
                        <a:effectLst/>
                        <a:latin typeface="Calibri"/>
                        <a:ea typeface="Times New Roman"/>
                        <a:cs typeface="Times New Roman"/>
                      </a:endParaRPr>
                    </a:p>
                  </a:txBody>
                  <a:tcPr marL="54297" marR="54297" marT="0" marB="0"/>
                </a:tc>
              </a:tr>
              <a:tr h="434380">
                <a:tc gridSpan="2">
                  <a:txBody>
                    <a:bodyPr/>
                    <a:lstStyle/>
                    <a:p>
                      <a:pPr algn="just">
                        <a:lnSpc>
                          <a:spcPct val="150000"/>
                        </a:lnSpc>
                        <a:spcAft>
                          <a:spcPts val="1000"/>
                        </a:spcAft>
                      </a:pPr>
                      <a:r>
                        <a:rPr lang="es-EC" sz="1000">
                          <a:effectLst/>
                        </a:rPr>
                        <a:t>Comunica el pensamiento desde la observación de las imágenes</a:t>
                      </a:r>
                      <a:endParaRPr lang="es-ES" sz="900">
                        <a:effectLst/>
                        <a:latin typeface="Calibri"/>
                        <a:ea typeface="Times New Roman"/>
                        <a:cs typeface="Times New Roman"/>
                      </a:endParaRPr>
                    </a:p>
                  </a:txBody>
                  <a:tcPr marL="54297" marR="54297" marT="0" marB="0"/>
                </a:tc>
                <a:tc hMerge="1">
                  <a:txBody>
                    <a:bodyPr/>
                    <a:lstStyle/>
                    <a:p>
                      <a:endParaRPr lang="es-ES"/>
                    </a:p>
                  </a:txBody>
                  <a:tcPr/>
                </a:tc>
                <a:tc>
                  <a:txBody>
                    <a:bodyPr/>
                    <a:lstStyle/>
                    <a:p>
                      <a:pPr>
                        <a:lnSpc>
                          <a:spcPct val="150000"/>
                        </a:lnSpc>
                        <a:spcAft>
                          <a:spcPts val="1000"/>
                        </a:spcAft>
                      </a:pPr>
                      <a:r>
                        <a:rPr lang="es-EC" sz="1000">
                          <a:effectLst/>
                        </a:rPr>
                        <a:t> </a:t>
                      </a:r>
                      <a:endParaRPr lang="es-ES" sz="900">
                        <a:effectLst/>
                        <a:latin typeface="Calibri"/>
                        <a:ea typeface="Times New Roman"/>
                        <a:cs typeface="Times New Roman"/>
                      </a:endParaRPr>
                    </a:p>
                  </a:txBody>
                  <a:tcPr marL="54297" marR="54297" marT="0" marB="0"/>
                </a:tc>
                <a:tc>
                  <a:txBody>
                    <a:bodyPr/>
                    <a:lstStyle/>
                    <a:p>
                      <a:pPr>
                        <a:lnSpc>
                          <a:spcPct val="150000"/>
                        </a:lnSpc>
                        <a:spcAft>
                          <a:spcPts val="1000"/>
                        </a:spcAft>
                      </a:pPr>
                      <a:r>
                        <a:rPr lang="es-EC" sz="1000">
                          <a:effectLst/>
                        </a:rPr>
                        <a:t> </a:t>
                      </a:r>
                      <a:endParaRPr lang="es-ES" sz="900">
                        <a:effectLst/>
                        <a:latin typeface="Calibri"/>
                        <a:ea typeface="Times New Roman"/>
                        <a:cs typeface="Times New Roman"/>
                      </a:endParaRPr>
                    </a:p>
                  </a:txBody>
                  <a:tcPr marL="54297" marR="54297" marT="0" marB="0"/>
                </a:tc>
              </a:tr>
              <a:tr h="217190">
                <a:tc gridSpan="2">
                  <a:txBody>
                    <a:bodyPr/>
                    <a:lstStyle/>
                    <a:p>
                      <a:pPr algn="just">
                        <a:lnSpc>
                          <a:spcPct val="150000"/>
                        </a:lnSpc>
                        <a:spcAft>
                          <a:spcPts val="1000"/>
                        </a:spcAft>
                      </a:pPr>
                      <a:r>
                        <a:rPr lang="es-EC" sz="1000">
                          <a:effectLst/>
                        </a:rPr>
                        <a:t>Se complace al ordenar las imágenes</a:t>
                      </a:r>
                      <a:endParaRPr lang="es-ES" sz="900">
                        <a:effectLst/>
                        <a:latin typeface="Calibri"/>
                        <a:ea typeface="Times New Roman"/>
                        <a:cs typeface="Times New Roman"/>
                      </a:endParaRPr>
                    </a:p>
                  </a:txBody>
                  <a:tcPr marL="54297" marR="54297" marT="0" marB="0"/>
                </a:tc>
                <a:tc hMerge="1">
                  <a:txBody>
                    <a:bodyPr/>
                    <a:lstStyle/>
                    <a:p>
                      <a:endParaRPr lang="es-ES"/>
                    </a:p>
                  </a:txBody>
                  <a:tcPr/>
                </a:tc>
                <a:tc>
                  <a:txBody>
                    <a:bodyPr/>
                    <a:lstStyle/>
                    <a:p>
                      <a:pPr>
                        <a:lnSpc>
                          <a:spcPct val="150000"/>
                        </a:lnSpc>
                        <a:spcAft>
                          <a:spcPts val="1000"/>
                        </a:spcAft>
                      </a:pPr>
                      <a:r>
                        <a:rPr lang="es-EC" sz="1000">
                          <a:effectLst/>
                        </a:rPr>
                        <a:t> </a:t>
                      </a:r>
                      <a:endParaRPr lang="es-ES" sz="900">
                        <a:effectLst/>
                        <a:latin typeface="Calibri"/>
                        <a:ea typeface="Times New Roman"/>
                        <a:cs typeface="Times New Roman"/>
                      </a:endParaRPr>
                    </a:p>
                  </a:txBody>
                  <a:tcPr marL="54297" marR="54297" marT="0" marB="0"/>
                </a:tc>
                <a:tc>
                  <a:txBody>
                    <a:bodyPr/>
                    <a:lstStyle/>
                    <a:p>
                      <a:pPr>
                        <a:lnSpc>
                          <a:spcPct val="150000"/>
                        </a:lnSpc>
                        <a:spcAft>
                          <a:spcPts val="1000"/>
                        </a:spcAft>
                      </a:pPr>
                      <a:r>
                        <a:rPr lang="es-EC" sz="1000">
                          <a:effectLst/>
                        </a:rPr>
                        <a:t> </a:t>
                      </a:r>
                      <a:endParaRPr lang="es-ES" sz="900">
                        <a:effectLst/>
                        <a:latin typeface="Calibri"/>
                        <a:ea typeface="Times New Roman"/>
                        <a:cs typeface="Times New Roman"/>
                      </a:endParaRPr>
                    </a:p>
                  </a:txBody>
                  <a:tcPr marL="54297" marR="54297" marT="0" marB="0"/>
                </a:tc>
              </a:tr>
              <a:tr h="434380">
                <a:tc gridSpan="2">
                  <a:txBody>
                    <a:bodyPr/>
                    <a:lstStyle/>
                    <a:p>
                      <a:pPr algn="just">
                        <a:lnSpc>
                          <a:spcPct val="150000"/>
                        </a:lnSpc>
                        <a:spcAft>
                          <a:spcPts val="1000"/>
                        </a:spcAft>
                      </a:pPr>
                      <a:r>
                        <a:rPr lang="es-EC" sz="1000">
                          <a:effectLst/>
                        </a:rPr>
                        <a:t>Ordena las imágenes de forma lógica y asociativa</a:t>
                      </a:r>
                      <a:endParaRPr lang="es-ES" sz="900">
                        <a:effectLst/>
                        <a:latin typeface="Calibri"/>
                        <a:ea typeface="Times New Roman"/>
                        <a:cs typeface="Times New Roman"/>
                      </a:endParaRPr>
                    </a:p>
                  </a:txBody>
                  <a:tcPr marL="54297" marR="54297" marT="0" marB="0"/>
                </a:tc>
                <a:tc hMerge="1">
                  <a:txBody>
                    <a:bodyPr/>
                    <a:lstStyle/>
                    <a:p>
                      <a:endParaRPr lang="es-ES"/>
                    </a:p>
                  </a:txBody>
                  <a:tcPr/>
                </a:tc>
                <a:tc>
                  <a:txBody>
                    <a:bodyPr/>
                    <a:lstStyle/>
                    <a:p>
                      <a:pPr>
                        <a:lnSpc>
                          <a:spcPct val="150000"/>
                        </a:lnSpc>
                        <a:spcAft>
                          <a:spcPts val="1000"/>
                        </a:spcAft>
                      </a:pPr>
                      <a:r>
                        <a:rPr lang="es-EC" sz="1000">
                          <a:effectLst/>
                        </a:rPr>
                        <a:t> </a:t>
                      </a:r>
                      <a:endParaRPr lang="es-ES" sz="900">
                        <a:effectLst/>
                        <a:latin typeface="Calibri"/>
                        <a:ea typeface="Times New Roman"/>
                        <a:cs typeface="Times New Roman"/>
                      </a:endParaRPr>
                    </a:p>
                  </a:txBody>
                  <a:tcPr marL="54297" marR="54297" marT="0" marB="0"/>
                </a:tc>
                <a:tc>
                  <a:txBody>
                    <a:bodyPr/>
                    <a:lstStyle/>
                    <a:p>
                      <a:pPr>
                        <a:lnSpc>
                          <a:spcPct val="150000"/>
                        </a:lnSpc>
                        <a:spcAft>
                          <a:spcPts val="1000"/>
                        </a:spcAft>
                      </a:pPr>
                      <a:r>
                        <a:rPr lang="es-EC" sz="1000">
                          <a:effectLst/>
                        </a:rPr>
                        <a:t> </a:t>
                      </a:r>
                      <a:endParaRPr lang="es-ES" sz="900">
                        <a:effectLst/>
                        <a:latin typeface="Calibri"/>
                        <a:ea typeface="Times New Roman"/>
                        <a:cs typeface="Times New Roman"/>
                      </a:endParaRPr>
                    </a:p>
                  </a:txBody>
                  <a:tcPr marL="54297" marR="54297" marT="0" marB="0"/>
                </a:tc>
              </a:tr>
              <a:tr h="434380">
                <a:tc gridSpan="2">
                  <a:txBody>
                    <a:bodyPr/>
                    <a:lstStyle/>
                    <a:p>
                      <a:pPr algn="just">
                        <a:lnSpc>
                          <a:spcPct val="150000"/>
                        </a:lnSpc>
                        <a:spcAft>
                          <a:spcPts val="1000"/>
                        </a:spcAft>
                      </a:pPr>
                      <a:r>
                        <a:rPr lang="es-EC" sz="1000">
                          <a:effectLst/>
                        </a:rPr>
                        <a:t>Mantiene la jerarquía de las ideas propuestas</a:t>
                      </a:r>
                      <a:endParaRPr lang="es-ES" sz="900">
                        <a:effectLst/>
                        <a:latin typeface="Calibri"/>
                        <a:ea typeface="Times New Roman"/>
                        <a:cs typeface="Times New Roman"/>
                      </a:endParaRPr>
                    </a:p>
                  </a:txBody>
                  <a:tcPr marL="54297" marR="54297" marT="0" marB="0"/>
                </a:tc>
                <a:tc hMerge="1">
                  <a:txBody>
                    <a:bodyPr/>
                    <a:lstStyle/>
                    <a:p>
                      <a:endParaRPr lang="es-ES"/>
                    </a:p>
                  </a:txBody>
                  <a:tcPr/>
                </a:tc>
                <a:tc>
                  <a:txBody>
                    <a:bodyPr/>
                    <a:lstStyle/>
                    <a:p>
                      <a:pPr>
                        <a:lnSpc>
                          <a:spcPct val="150000"/>
                        </a:lnSpc>
                        <a:spcAft>
                          <a:spcPts val="1000"/>
                        </a:spcAft>
                      </a:pPr>
                      <a:r>
                        <a:rPr lang="es-EC" sz="1000">
                          <a:effectLst/>
                        </a:rPr>
                        <a:t> </a:t>
                      </a:r>
                      <a:endParaRPr lang="es-ES" sz="900">
                        <a:effectLst/>
                        <a:latin typeface="Calibri"/>
                        <a:ea typeface="Times New Roman"/>
                        <a:cs typeface="Times New Roman"/>
                      </a:endParaRPr>
                    </a:p>
                  </a:txBody>
                  <a:tcPr marL="54297" marR="54297" marT="0" marB="0"/>
                </a:tc>
                <a:tc>
                  <a:txBody>
                    <a:bodyPr/>
                    <a:lstStyle/>
                    <a:p>
                      <a:pPr>
                        <a:lnSpc>
                          <a:spcPct val="150000"/>
                        </a:lnSpc>
                        <a:spcAft>
                          <a:spcPts val="1000"/>
                        </a:spcAft>
                      </a:pPr>
                      <a:r>
                        <a:rPr lang="es-EC" sz="1000">
                          <a:effectLst/>
                        </a:rPr>
                        <a:t> </a:t>
                      </a:r>
                      <a:endParaRPr lang="es-ES" sz="900">
                        <a:effectLst/>
                        <a:latin typeface="Calibri"/>
                        <a:ea typeface="Times New Roman"/>
                        <a:cs typeface="Times New Roman"/>
                      </a:endParaRPr>
                    </a:p>
                  </a:txBody>
                  <a:tcPr marL="54297" marR="54297" marT="0" marB="0"/>
                </a:tc>
              </a:tr>
              <a:tr h="217190">
                <a:tc gridSpan="2">
                  <a:txBody>
                    <a:bodyPr/>
                    <a:lstStyle/>
                    <a:p>
                      <a:pPr algn="just">
                        <a:lnSpc>
                          <a:spcPct val="150000"/>
                        </a:lnSpc>
                        <a:spcAft>
                          <a:spcPts val="1000"/>
                        </a:spcAft>
                      </a:pPr>
                      <a:r>
                        <a:rPr lang="es-EC" sz="1000">
                          <a:effectLst/>
                        </a:rPr>
                        <a:t>Diferencia y expresa la idea central</a:t>
                      </a:r>
                      <a:endParaRPr lang="es-ES" sz="900">
                        <a:effectLst/>
                        <a:latin typeface="Calibri"/>
                        <a:ea typeface="Times New Roman"/>
                        <a:cs typeface="Times New Roman"/>
                      </a:endParaRPr>
                    </a:p>
                  </a:txBody>
                  <a:tcPr marL="54297" marR="54297" marT="0" marB="0"/>
                </a:tc>
                <a:tc hMerge="1">
                  <a:txBody>
                    <a:bodyPr/>
                    <a:lstStyle/>
                    <a:p>
                      <a:endParaRPr lang="es-ES"/>
                    </a:p>
                  </a:txBody>
                  <a:tcPr/>
                </a:tc>
                <a:tc>
                  <a:txBody>
                    <a:bodyPr/>
                    <a:lstStyle/>
                    <a:p>
                      <a:pPr>
                        <a:lnSpc>
                          <a:spcPct val="150000"/>
                        </a:lnSpc>
                        <a:spcAft>
                          <a:spcPts val="1000"/>
                        </a:spcAft>
                      </a:pPr>
                      <a:r>
                        <a:rPr lang="es-EC" sz="1000">
                          <a:effectLst/>
                        </a:rPr>
                        <a:t> </a:t>
                      </a:r>
                      <a:endParaRPr lang="es-ES" sz="900">
                        <a:effectLst/>
                        <a:latin typeface="Calibri"/>
                        <a:ea typeface="Times New Roman"/>
                        <a:cs typeface="Times New Roman"/>
                      </a:endParaRPr>
                    </a:p>
                  </a:txBody>
                  <a:tcPr marL="54297" marR="54297" marT="0" marB="0"/>
                </a:tc>
                <a:tc>
                  <a:txBody>
                    <a:bodyPr/>
                    <a:lstStyle/>
                    <a:p>
                      <a:pPr>
                        <a:lnSpc>
                          <a:spcPct val="150000"/>
                        </a:lnSpc>
                        <a:spcAft>
                          <a:spcPts val="1000"/>
                        </a:spcAft>
                      </a:pPr>
                      <a:r>
                        <a:rPr lang="es-EC" sz="1000">
                          <a:effectLst/>
                        </a:rPr>
                        <a:t> </a:t>
                      </a:r>
                      <a:endParaRPr lang="es-ES" sz="900">
                        <a:effectLst/>
                        <a:latin typeface="Calibri"/>
                        <a:ea typeface="Times New Roman"/>
                        <a:cs typeface="Times New Roman"/>
                      </a:endParaRPr>
                    </a:p>
                  </a:txBody>
                  <a:tcPr marL="54297" marR="54297" marT="0" marB="0"/>
                </a:tc>
              </a:tr>
              <a:tr h="434380">
                <a:tc gridSpan="2">
                  <a:txBody>
                    <a:bodyPr/>
                    <a:lstStyle/>
                    <a:p>
                      <a:pPr algn="just">
                        <a:lnSpc>
                          <a:spcPct val="150000"/>
                        </a:lnSpc>
                        <a:spcAft>
                          <a:spcPts val="1000"/>
                        </a:spcAft>
                      </a:pPr>
                      <a:r>
                        <a:rPr lang="es-EC" sz="1000">
                          <a:effectLst/>
                        </a:rPr>
                        <a:t>Diferencia y expresa como mínimo el 50% de las ideas “irradiantes”</a:t>
                      </a:r>
                      <a:endParaRPr lang="es-ES" sz="900">
                        <a:effectLst/>
                        <a:latin typeface="Calibri"/>
                        <a:ea typeface="Times New Roman"/>
                        <a:cs typeface="Times New Roman"/>
                      </a:endParaRPr>
                    </a:p>
                  </a:txBody>
                  <a:tcPr marL="54297" marR="54297" marT="0" marB="0"/>
                </a:tc>
                <a:tc hMerge="1">
                  <a:txBody>
                    <a:bodyPr/>
                    <a:lstStyle/>
                    <a:p>
                      <a:endParaRPr lang="es-ES"/>
                    </a:p>
                  </a:txBody>
                  <a:tcPr/>
                </a:tc>
                <a:tc>
                  <a:txBody>
                    <a:bodyPr/>
                    <a:lstStyle/>
                    <a:p>
                      <a:pPr>
                        <a:lnSpc>
                          <a:spcPct val="150000"/>
                        </a:lnSpc>
                        <a:spcAft>
                          <a:spcPts val="1000"/>
                        </a:spcAft>
                      </a:pPr>
                      <a:r>
                        <a:rPr lang="es-EC" sz="1000">
                          <a:effectLst/>
                        </a:rPr>
                        <a:t> </a:t>
                      </a:r>
                      <a:endParaRPr lang="es-ES" sz="900">
                        <a:effectLst/>
                        <a:latin typeface="Calibri"/>
                        <a:ea typeface="Times New Roman"/>
                        <a:cs typeface="Times New Roman"/>
                      </a:endParaRPr>
                    </a:p>
                  </a:txBody>
                  <a:tcPr marL="54297" marR="54297" marT="0" marB="0"/>
                </a:tc>
                <a:tc>
                  <a:txBody>
                    <a:bodyPr/>
                    <a:lstStyle/>
                    <a:p>
                      <a:pPr>
                        <a:lnSpc>
                          <a:spcPct val="150000"/>
                        </a:lnSpc>
                        <a:spcAft>
                          <a:spcPts val="1000"/>
                        </a:spcAft>
                      </a:pPr>
                      <a:r>
                        <a:rPr lang="es-EC" sz="1000">
                          <a:effectLst/>
                        </a:rPr>
                        <a:t> </a:t>
                      </a:r>
                      <a:endParaRPr lang="es-ES" sz="900">
                        <a:effectLst/>
                        <a:latin typeface="Calibri"/>
                        <a:ea typeface="Times New Roman"/>
                        <a:cs typeface="Times New Roman"/>
                      </a:endParaRPr>
                    </a:p>
                  </a:txBody>
                  <a:tcPr marL="54297" marR="54297" marT="0" marB="0"/>
                </a:tc>
              </a:tr>
              <a:tr h="434380">
                <a:tc gridSpan="2">
                  <a:txBody>
                    <a:bodyPr/>
                    <a:lstStyle/>
                    <a:p>
                      <a:pPr algn="just">
                        <a:lnSpc>
                          <a:spcPct val="150000"/>
                        </a:lnSpc>
                        <a:spcAft>
                          <a:spcPts val="1000"/>
                        </a:spcAft>
                      </a:pPr>
                      <a:r>
                        <a:rPr lang="es-EC" sz="1000">
                          <a:effectLst/>
                        </a:rPr>
                        <a:t>Expone descriptivamente la organización lógica de las imágenes</a:t>
                      </a:r>
                      <a:endParaRPr lang="es-ES" sz="900">
                        <a:effectLst/>
                        <a:latin typeface="Calibri"/>
                        <a:ea typeface="Times New Roman"/>
                        <a:cs typeface="Times New Roman"/>
                      </a:endParaRPr>
                    </a:p>
                  </a:txBody>
                  <a:tcPr marL="54297" marR="54297" marT="0" marB="0"/>
                </a:tc>
                <a:tc hMerge="1">
                  <a:txBody>
                    <a:bodyPr/>
                    <a:lstStyle/>
                    <a:p>
                      <a:endParaRPr lang="es-ES"/>
                    </a:p>
                  </a:txBody>
                  <a:tcPr/>
                </a:tc>
                <a:tc>
                  <a:txBody>
                    <a:bodyPr/>
                    <a:lstStyle/>
                    <a:p>
                      <a:pPr>
                        <a:lnSpc>
                          <a:spcPct val="150000"/>
                        </a:lnSpc>
                        <a:spcAft>
                          <a:spcPts val="1000"/>
                        </a:spcAft>
                      </a:pPr>
                      <a:r>
                        <a:rPr lang="es-EC" sz="1000">
                          <a:effectLst/>
                        </a:rPr>
                        <a:t> </a:t>
                      </a:r>
                      <a:endParaRPr lang="es-ES" sz="900">
                        <a:effectLst/>
                        <a:latin typeface="Calibri"/>
                        <a:ea typeface="Times New Roman"/>
                        <a:cs typeface="Times New Roman"/>
                      </a:endParaRPr>
                    </a:p>
                  </a:txBody>
                  <a:tcPr marL="54297" marR="54297" marT="0" marB="0"/>
                </a:tc>
                <a:tc>
                  <a:txBody>
                    <a:bodyPr/>
                    <a:lstStyle/>
                    <a:p>
                      <a:pPr>
                        <a:lnSpc>
                          <a:spcPct val="150000"/>
                        </a:lnSpc>
                        <a:spcAft>
                          <a:spcPts val="1000"/>
                        </a:spcAft>
                      </a:pPr>
                      <a:r>
                        <a:rPr lang="es-EC" sz="1000" dirty="0">
                          <a:effectLst/>
                        </a:rPr>
                        <a:t> </a:t>
                      </a:r>
                      <a:endParaRPr lang="es-ES" sz="900" dirty="0">
                        <a:effectLst/>
                        <a:latin typeface="Calibri"/>
                        <a:ea typeface="Times New Roman"/>
                        <a:cs typeface="Times New Roman"/>
                      </a:endParaRPr>
                    </a:p>
                  </a:txBody>
                  <a:tcPr marL="54297" marR="54297" marT="0" marB="0"/>
                </a:tc>
              </a:tr>
            </a:tbl>
          </a:graphicData>
        </a:graphic>
      </p:graphicFrame>
      <p:sp>
        <p:nvSpPr>
          <p:cNvPr id="7" name="6 CuadroTexto"/>
          <p:cNvSpPr txBox="1"/>
          <p:nvPr/>
        </p:nvSpPr>
        <p:spPr>
          <a:xfrm>
            <a:off x="2555776" y="2060848"/>
            <a:ext cx="4104456" cy="523220"/>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Ficha de observación </a:t>
            </a:r>
            <a:endParaRPr lang="es-E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5979237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93050"/>
            <a:ext cx="2063750" cy="659686"/>
          </a:xfrm>
          <a:prstGeom prst="rect">
            <a:avLst/>
          </a:prstGeom>
        </p:spPr>
      </p:pic>
      <p:sp>
        <p:nvSpPr>
          <p:cNvPr id="3" name="2 Explosión 1"/>
          <p:cNvSpPr/>
          <p:nvPr/>
        </p:nvSpPr>
        <p:spPr>
          <a:xfrm>
            <a:off x="2987824" y="2204864"/>
            <a:ext cx="3384376" cy="2952328"/>
          </a:xfrm>
          <a:prstGeom prst="irregularSeal1">
            <a:avLst/>
          </a:prstGeom>
          <a:ln>
            <a:noFill/>
          </a:ln>
          <a:effectLst>
            <a:glow rad="228600">
              <a:schemeClr val="accent1">
                <a:satMod val="175000"/>
                <a:alpha val="40000"/>
              </a:schemeClr>
            </a:glow>
            <a:outerShdw blurRad="190500" dist="228600" dir="2700000" algn="ctr">
              <a:srgbClr val="000000">
                <a:alpha val="30000"/>
              </a:srgbClr>
            </a:outerShdw>
          </a:effectLst>
          <a:scene3d>
            <a:camera prst="obliqueTopRight"/>
            <a:lightRig rig="glow" dir="tr">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2800" dirty="0" smtClean="0">
                <a:effectLst>
                  <a:glow rad="228600">
                    <a:schemeClr val="accent1">
                      <a:satMod val="175000"/>
                      <a:alpha val="40000"/>
                    </a:schemeClr>
                  </a:glow>
                </a:effectLst>
              </a:rPr>
              <a:t>MAPAS MENTALES</a:t>
            </a:r>
            <a:endParaRPr lang="es-ES" sz="2800" dirty="0">
              <a:effectLst>
                <a:glow rad="228600">
                  <a:schemeClr val="accent1">
                    <a:satMod val="175000"/>
                    <a:alpha val="40000"/>
                  </a:schemeClr>
                </a:glow>
              </a:effectLst>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554088"/>
            <a:ext cx="2086545" cy="13708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7" y="4053729"/>
            <a:ext cx="2086545" cy="1393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descr="C:\Users\Familia\Desktop\medios de t.png"/>
          <p:cNvPicPr/>
          <p:nvPr/>
        </p:nvPicPr>
        <p:blipFill rotWithShape="1">
          <a:blip r:embed="rId5" cstate="print">
            <a:extLst>
              <a:ext uri="{28A0092B-C50C-407E-A947-70E740481C1C}">
                <a14:useLocalDpi xmlns:a14="http://schemas.microsoft.com/office/drawing/2010/main" val="0"/>
              </a:ext>
            </a:extLst>
          </a:blip>
          <a:srcRect l="744"/>
          <a:stretch/>
        </p:blipFill>
        <p:spPr bwMode="auto">
          <a:xfrm>
            <a:off x="3635896" y="5191337"/>
            <a:ext cx="2114709"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819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5896" y="692696"/>
            <a:ext cx="2046511"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descr="C:\Users\Familia\Desktop\pim po.png"/>
          <p:cNvPicPr/>
          <p:nvPr/>
        </p:nvPicPr>
        <p:blipFill rotWithShape="1">
          <a:blip r:embed="rId7" cstate="print">
            <a:extLst>
              <a:ext uri="{28A0092B-C50C-407E-A947-70E740481C1C}">
                <a14:useLocalDpi xmlns:a14="http://schemas.microsoft.com/office/drawing/2010/main" val="0"/>
              </a:ext>
            </a:extLst>
          </a:blip>
          <a:srcRect l="628"/>
          <a:stretch/>
        </p:blipFill>
        <p:spPr bwMode="auto">
          <a:xfrm>
            <a:off x="6444208" y="1556792"/>
            <a:ext cx="2077833" cy="1393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9" name="8 Imagen"/>
          <p:cNvPicPr/>
          <p:nvPr/>
        </p:nvPicPr>
        <p:blipFill rotWithShape="1">
          <a:blip r:embed="rId8"/>
          <a:srcRect l="3318" t="11352" r="22749" b="7040"/>
          <a:stretch/>
        </p:blipFill>
        <p:spPr bwMode="auto">
          <a:xfrm>
            <a:off x="6438579" y="4418654"/>
            <a:ext cx="1980218" cy="13033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8907674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3289" y="4372168"/>
            <a:ext cx="6512511" cy="1505104"/>
          </a:xfrm>
        </p:spPr>
        <p:txBody>
          <a:bodyPr/>
          <a:lstStyle/>
          <a:p>
            <a:pPr marL="0" indent="0">
              <a:buNone/>
            </a:pPr>
            <a:r>
              <a:rPr lang="es-ES" dirty="0" smtClean="0"/>
              <a:t>Gracias por su atención </a:t>
            </a:r>
            <a:endParaRPr lang="es-ES" dirty="0"/>
          </a:p>
        </p:txBody>
      </p:sp>
      <p:pic>
        <p:nvPicPr>
          <p:cNvPr id="5" name="4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71644" y="731838"/>
            <a:ext cx="5943511" cy="3475037"/>
          </a:xfrm>
        </p:spPr>
      </p:pic>
    </p:spTree>
    <p:extLst>
      <p:ext uri="{BB962C8B-B14F-4D97-AF65-F5344CB8AC3E}">
        <p14:creationId xmlns:p14="http://schemas.microsoft.com/office/powerpoint/2010/main" val="1128082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481826"/>
            <a:ext cx="8229600" cy="642918"/>
          </a:xfrm>
          <a:prstGeom prst="rect">
            <a:avLst/>
          </a:prstGeom>
        </p:spPr>
        <p:txBody>
          <a:bodyPr vert="horz" lIns="0" tIns="0" rIns="0" bIns="0" anchor="t">
            <a:normAutofit/>
            <a:scene3d>
              <a:camera prst="perspectiveAbove"/>
              <a:lightRig rig="flat" dir="tl">
                <a:rot lat="0" lon="0" rev="6600000"/>
              </a:lightRig>
            </a:scene3d>
            <a:sp3d extrusionH="25400" contourW="8890">
              <a:bevelT w="38100" h="31750"/>
              <a:contourClr>
                <a:schemeClr val="accent2">
                  <a:shade val="75000"/>
                </a:schemeClr>
              </a:contourClr>
            </a:sp3d>
          </a:bodyPr>
          <a:lstStyle/>
          <a:p>
            <a:pPr algn="ctr">
              <a:spcBef>
                <a:spcPct val="0"/>
              </a:spcBef>
            </a:pPr>
            <a:r>
              <a:rPr lang="es-EC"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rPr>
              <a:t>ÁRBOL DEL PROBLEMA</a:t>
            </a:r>
          </a:p>
          <a:p>
            <a:pPr algn="ctr">
              <a:spcBef>
                <a:spcPct val="0"/>
              </a:spcBef>
            </a:pPr>
            <a:endParaRPr lang="es-EC"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endParaRPr>
          </a:p>
          <a:p>
            <a:pPr algn="ctr">
              <a:spcBef>
                <a:spcPct val="0"/>
              </a:spcBef>
            </a:pPr>
            <a:endParaRPr lang="es-EC"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endParaRPr>
          </a:p>
        </p:txBody>
      </p:sp>
      <p:sp>
        <p:nvSpPr>
          <p:cNvPr id="5" name="4 Redondear rectángulo de esquina diagonal"/>
          <p:cNvSpPr/>
          <p:nvPr/>
        </p:nvSpPr>
        <p:spPr>
          <a:xfrm>
            <a:off x="1979712" y="3140968"/>
            <a:ext cx="5040560" cy="1152128"/>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smtClean="0"/>
              <a:t>“La técnica mapa mental y su influencia en el desarrollo del lenguaje y pensamiento de los niños y niñas de 4 - 5 años de edad”</a:t>
            </a:r>
            <a:endParaRPr lang="es-ES" dirty="0"/>
          </a:p>
        </p:txBody>
      </p:sp>
      <p:sp>
        <p:nvSpPr>
          <p:cNvPr id="6" name="5 Recortar rectángulo de esquina diagonal"/>
          <p:cNvSpPr/>
          <p:nvPr/>
        </p:nvSpPr>
        <p:spPr>
          <a:xfrm>
            <a:off x="755576" y="1700808"/>
            <a:ext cx="2376264" cy="936104"/>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600" dirty="0" smtClean="0"/>
              <a:t>Mala utilización de las habilidades cognitivas de los niños y niñas</a:t>
            </a:r>
            <a:endParaRPr lang="es-ES" sz="1600" dirty="0"/>
          </a:p>
        </p:txBody>
      </p:sp>
      <p:sp>
        <p:nvSpPr>
          <p:cNvPr id="7" name="6 Recortar rectángulo de esquina diagonal"/>
          <p:cNvSpPr/>
          <p:nvPr/>
        </p:nvSpPr>
        <p:spPr>
          <a:xfrm>
            <a:off x="3606754" y="1700808"/>
            <a:ext cx="2117374" cy="936104"/>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600" dirty="0"/>
              <a:t>S</a:t>
            </a:r>
            <a:r>
              <a:rPr lang="es-ES" sz="1600" dirty="0" smtClean="0"/>
              <a:t>obreutilización del trabajo memorístico</a:t>
            </a:r>
            <a:endParaRPr lang="es-ES" sz="1600" dirty="0"/>
          </a:p>
        </p:txBody>
      </p:sp>
      <p:sp>
        <p:nvSpPr>
          <p:cNvPr id="8" name="7 Recortar rectángulo de esquina diagonal"/>
          <p:cNvSpPr/>
          <p:nvPr/>
        </p:nvSpPr>
        <p:spPr>
          <a:xfrm>
            <a:off x="6012160" y="1700808"/>
            <a:ext cx="1800200" cy="936104"/>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600" dirty="0" smtClean="0"/>
              <a:t>Desmotivación por aprender </a:t>
            </a:r>
            <a:endParaRPr lang="es-ES" sz="1600" dirty="0"/>
          </a:p>
        </p:txBody>
      </p:sp>
      <p:sp>
        <p:nvSpPr>
          <p:cNvPr id="9" name="8 Recortar rectángulo de esquina diagonal"/>
          <p:cNvSpPr/>
          <p:nvPr/>
        </p:nvSpPr>
        <p:spPr>
          <a:xfrm>
            <a:off x="827584" y="4869160"/>
            <a:ext cx="2573695" cy="936104"/>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600" dirty="0"/>
              <a:t>D</a:t>
            </a:r>
            <a:r>
              <a:rPr lang="es-ES" sz="1600" dirty="0" smtClean="0"/>
              <a:t>eficiente capacitación en técnicas novedosas hacia las y los docentes</a:t>
            </a:r>
            <a:endParaRPr lang="es-ES" sz="1600" dirty="0"/>
          </a:p>
        </p:txBody>
      </p:sp>
      <p:sp>
        <p:nvSpPr>
          <p:cNvPr id="10" name="9 Recortar rectángulo de esquina diagonal"/>
          <p:cNvSpPr/>
          <p:nvPr/>
        </p:nvSpPr>
        <p:spPr>
          <a:xfrm>
            <a:off x="3563888" y="4872406"/>
            <a:ext cx="2304256" cy="936104"/>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600" dirty="0"/>
              <a:t>E</a:t>
            </a:r>
            <a:r>
              <a:rPr lang="es-ES" sz="1600" dirty="0" smtClean="0"/>
              <a:t>scaso interés por parte de las y los docentes</a:t>
            </a:r>
            <a:endParaRPr lang="es-ES" sz="1600" dirty="0"/>
          </a:p>
        </p:txBody>
      </p:sp>
      <p:sp>
        <p:nvSpPr>
          <p:cNvPr id="11" name="10 Recortar rectángulo de esquina diagonal"/>
          <p:cNvSpPr/>
          <p:nvPr/>
        </p:nvSpPr>
        <p:spPr>
          <a:xfrm>
            <a:off x="6012160" y="4872406"/>
            <a:ext cx="2448272" cy="936104"/>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400" dirty="0"/>
              <a:t>L</a:t>
            </a:r>
            <a:r>
              <a:rPr lang="es-ES" sz="1400" dirty="0" smtClean="0"/>
              <a:t>imitada migración de la utilización de técnicas tradicionalistas a técnicas innovadoras</a:t>
            </a:r>
            <a:endParaRPr lang="es-ES" sz="1400" dirty="0"/>
          </a:p>
        </p:txBody>
      </p:sp>
      <p:sp>
        <p:nvSpPr>
          <p:cNvPr id="12" name="11 CuadroTexto"/>
          <p:cNvSpPr txBox="1"/>
          <p:nvPr/>
        </p:nvSpPr>
        <p:spPr>
          <a:xfrm>
            <a:off x="7020272" y="3140968"/>
            <a:ext cx="1008112" cy="369332"/>
          </a:xfrm>
          <a:prstGeom prst="rect">
            <a:avLst/>
          </a:prstGeom>
          <a:noFill/>
        </p:spPr>
        <p:txBody>
          <a:bodyPr wrap="square" rtlCol="0">
            <a:spAutoFit/>
          </a:bodyPr>
          <a:lstStyle/>
          <a:p>
            <a:pPr algn="ctr"/>
            <a:r>
              <a:rPr lang="es-ES" dirty="0" smtClean="0"/>
              <a:t>Efectos </a:t>
            </a:r>
            <a:endParaRPr lang="es-ES" dirty="0"/>
          </a:p>
        </p:txBody>
      </p:sp>
      <p:sp>
        <p:nvSpPr>
          <p:cNvPr id="13" name="12 CuadroTexto"/>
          <p:cNvSpPr txBox="1"/>
          <p:nvPr/>
        </p:nvSpPr>
        <p:spPr>
          <a:xfrm>
            <a:off x="7020272" y="3851756"/>
            <a:ext cx="1008112" cy="369332"/>
          </a:xfrm>
          <a:prstGeom prst="rect">
            <a:avLst/>
          </a:prstGeom>
          <a:noFill/>
        </p:spPr>
        <p:txBody>
          <a:bodyPr wrap="square" rtlCol="0">
            <a:spAutoFit/>
          </a:bodyPr>
          <a:lstStyle/>
          <a:p>
            <a:pPr algn="ctr"/>
            <a:r>
              <a:rPr lang="es-ES" dirty="0" smtClean="0"/>
              <a:t>Causas</a:t>
            </a:r>
            <a:endParaRPr lang="es-ES" dirty="0"/>
          </a:p>
        </p:txBody>
      </p:sp>
      <p:cxnSp>
        <p:nvCxnSpPr>
          <p:cNvPr id="15" name="14 Conector recto"/>
          <p:cNvCxnSpPr/>
          <p:nvPr/>
        </p:nvCxnSpPr>
        <p:spPr>
          <a:xfrm>
            <a:off x="7020272" y="3645024"/>
            <a:ext cx="108012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16 Conector recto"/>
          <p:cNvCxnSpPr/>
          <p:nvPr/>
        </p:nvCxnSpPr>
        <p:spPr>
          <a:xfrm>
            <a:off x="2051720" y="2924944"/>
            <a:ext cx="489654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18 Conector recto"/>
          <p:cNvCxnSpPr/>
          <p:nvPr/>
        </p:nvCxnSpPr>
        <p:spPr>
          <a:xfrm flipV="1">
            <a:off x="2051720" y="2636912"/>
            <a:ext cx="0" cy="288032"/>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19 Conector recto"/>
          <p:cNvCxnSpPr/>
          <p:nvPr/>
        </p:nvCxnSpPr>
        <p:spPr>
          <a:xfrm flipV="1">
            <a:off x="4702363" y="2636912"/>
            <a:ext cx="0" cy="288032"/>
          </a:xfrm>
          <a:prstGeom prst="line">
            <a:avLst/>
          </a:prstGeom>
        </p:spPr>
        <p:style>
          <a:lnRef idx="3">
            <a:schemeClr val="accent1"/>
          </a:lnRef>
          <a:fillRef idx="0">
            <a:schemeClr val="accent1"/>
          </a:fillRef>
          <a:effectRef idx="2">
            <a:schemeClr val="accent1"/>
          </a:effectRef>
          <a:fontRef idx="minor">
            <a:schemeClr val="tx1"/>
          </a:fontRef>
        </p:style>
      </p:cxnSp>
      <p:cxnSp>
        <p:nvCxnSpPr>
          <p:cNvPr id="21" name="20 Conector recto"/>
          <p:cNvCxnSpPr/>
          <p:nvPr/>
        </p:nvCxnSpPr>
        <p:spPr>
          <a:xfrm flipV="1">
            <a:off x="6948264" y="2645296"/>
            <a:ext cx="0" cy="288032"/>
          </a:xfrm>
          <a:prstGeom prst="line">
            <a:avLst/>
          </a:prstGeom>
        </p:spPr>
        <p:style>
          <a:lnRef idx="3">
            <a:schemeClr val="accent1"/>
          </a:lnRef>
          <a:fillRef idx="0">
            <a:schemeClr val="accent1"/>
          </a:fillRef>
          <a:effectRef idx="2">
            <a:schemeClr val="accent1"/>
          </a:effectRef>
          <a:fontRef idx="minor">
            <a:schemeClr val="tx1"/>
          </a:fontRef>
        </p:style>
      </p:cxnSp>
      <p:cxnSp>
        <p:nvCxnSpPr>
          <p:cNvPr id="22" name="21 Conector recto"/>
          <p:cNvCxnSpPr/>
          <p:nvPr/>
        </p:nvCxnSpPr>
        <p:spPr>
          <a:xfrm flipV="1">
            <a:off x="4707569" y="2873085"/>
            <a:ext cx="0" cy="288032"/>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22 Conector recto"/>
          <p:cNvCxnSpPr/>
          <p:nvPr/>
        </p:nvCxnSpPr>
        <p:spPr>
          <a:xfrm flipV="1">
            <a:off x="2204120" y="4581128"/>
            <a:ext cx="0" cy="288032"/>
          </a:xfrm>
          <a:prstGeom prst="line">
            <a:avLst/>
          </a:prstGeom>
        </p:spPr>
        <p:style>
          <a:lnRef idx="3">
            <a:schemeClr val="accent1"/>
          </a:lnRef>
          <a:fillRef idx="0">
            <a:schemeClr val="accent1"/>
          </a:fillRef>
          <a:effectRef idx="2">
            <a:schemeClr val="accent1"/>
          </a:effectRef>
          <a:fontRef idx="minor">
            <a:schemeClr val="tx1"/>
          </a:fontRef>
        </p:style>
      </p:cxnSp>
      <p:cxnSp>
        <p:nvCxnSpPr>
          <p:cNvPr id="24" name="23 Conector recto"/>
          <p:cNvCxnSpPr/>
          <p:nvPr/>
        </p:nvCxnSpPr>
        <p:spPr>
          <a:xfrm flipV="1">
            <a:off x="4716016" y="4581128"/>
            <a:ext cx="0" cy="288032"/>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24 Conector recto"/>
          <p:cNvCxnSpPr/>
          <p:nvPr/>
        </p:nvCxnSpPr>
        <p:spPr>
          <a:xfrm flipV="1">
            <a:off x="7236296" y="4581128"/>
            <a:ext cx="0" cy="288032"/>
          </a:xfrm>
          <a:prstGeom prst="line">
            <a:avLst/>
          </a:prstGeom>
        </p:spPr>
        <p:style>
          <a:lnRef idx="3">
            <a:schemeClr val="accent1"/>
          </a:lnRef>
          <a:fillRef idx="0">
            <a:schemeClr val="accent1"/>
          </a:fillRef>
          <a:effectRef idx="2">
            <a:schemeClr val="accent1"/>
          </a:effectRef>
          <a:fontRef idx="minor">
            <a:schemeClr val="tx1"/>
          </a:fontRef>
        </p:style>
      </p:cxnSp>
      <p:cxnSp>
        <p:nvCxnSpPr>
          <p:cNvPr id="26" name="25 Conector recto"/>
          <p:cNvCxnSpPr/>
          <p:nvPr/>
        </p:nvCxnSpPr>
        <p:spPr>
          <a:xfrm flipV="1">
            <a:off x="4720208" y="4293096"/>
            <a:ext cx="0" cy="288032"/>
          </a:xfrm>
          <a:prstGeom prst="line">
            <a:avLst/>
          </a:prstGeom>
        </p:spPr>
        <p:style>
          <a:lnRef idx="3">
            <a:schemeClr val="accent1"/>
          </a:lnRef>
          <a:fillRef idx="0">
            <a:schemeClr val="accent1"/>
          </a:fillRef>
          <a:effectRef idx="2">
            <a:schemeClr val="accent1"/>
          </a:effectRef>
          <a:fontRef idx="minor">
            <a:schemeClr val="tx1"/>
          </a:fontRef>
        </p:style>
      </p:cxnSp>
      <p:cxnSp>
        <p:nvCxnSpPr>
          <p:cNvPr id="27" name="26 Conector recto"/>
          <p:cNvCxnSpPr/>
          <p:nvPr/>
        </p:nvCxnSpPr>
        <p:spPr>
          <a:xfrm>
            <a:off x="2204120" y="4577815"/>
            <a:ext cx="50321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659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188640"/>
            <a:ext cx="8229600" cy="642918"/>
          </a:xfrm>
          <a:prstGeom prst="rect">
            <a:avLst/>
          </a:prstGeom>
        </p:spPr>
        <p:txBody>
          <a:bodyPr vert="horz" lIns="0" tIns="0" rIns="0" bIns="0" anchor="t">
            <a:normAutofit/>
            <a:scene3d>
              <a:camera prst="perspectiveAbove"/>
              <a:lightRig rig="flat" dir="tl">
                <a:rot lat="0" lon="0" rev="6600000"/>
              </a:lightRig>
            </a:scene3d>
            <a:sp3d extrusionH="25400" contourW="8890">
              <a:bevelT w="38100" h="31750"/>
              <a:contourClr>
                <a:schemeClr val="accent2">
                  <a:shade val="75000"/>
                </a:schemeClr>
              </a:contourClr>
            </a:sp3d>
          </a:bodyPr>
          <a:lstStyle/>
          <a:p>
            <a:pPr algn="ctr">
              <a:spcBef>
                <a:spcPct val="0"/>
              </a:spcBef>
            </a:pPr>
            <a:r>
              <a:rPr lang="es-EC"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rPr>
              <a:t>OBJETIVOS </a:t>
            </a:r>
          </a:p>
          <a:p>
            <a:pPr algn="ctr">
              <a:spcBef>
                <a:spcPct val="0"/>
              </a:spcBef>
            </a:pPr>
            <a:endParaRPr lang="es-EC"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endParaRPr>
          </a:p>
          <a:p>
            <a:pPr algn="ctr">
              <a:spcBef>
                <a:spcPct val="0"/>
              </a:spcBef>
            </a:pPr>
            <a:endParaRPr lang="es-EC"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endParaRPr>
          </a:p>
        </p:txBody>
      </p:sp>
      <p:sp>
        <p:nvSpPr>
          <p:cNvPr id="3" name="2 CuadroTexto"/>
          <p:cNvSpPr txBox="1"/>
          <p:nvPr/>
        </p:nvSpPr>
        <p:spPr>
          <a:xfrm>
            <a:off x="755576" y="807095"/>
            <a:ext cx="1800200" cy="461665"/>
          </a:xfrm>
          <a:prstGeom prst="rect">
            <a:avLst/>
          </a:prstGeom>
          <a:noFill/>
        </p:spPr>
        <p:txBody>
          <a:bodyPr wrap="square" rtlCol="0">
            <a:spAutoFit/>
          </a:bodyPr>
          <a:lstStyle/>
          <a:p>
            <a:pPr algn="ctr"/>
            <a:r>
              <a:rPr lang="es-E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GENERAL: </a:t>
            </a:r>
            <a:endParaRPr lang="es-E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3 Redondear rectángulo de esquina diagonal"/>
          <p:cNvSpPr/>
          <p:nvPr/>
        </p:nvSpPr>
        <p:spPr>
          <a:xfrm>
            <a:off x="899592" y="1298377"/>
            <a:ext cx="7704856" cy="1482551"/>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t>Establecer el impacto de la aplicación de la técnica mapa mental en el mejoramiento del lenguaje y pensamiento de los niños y niñas de 4-5 años de edad, mediante el análisis de los resultados pre y pos test en el Centro Infantil “Sueños y Caramelos”, ubicado en el sur de la ciudad de Quito, con el fin de establecer una propuesta alternativa </a:t>
            </a:r>
            <a:endParaRPr lang="es-ES" dirty="0"/>
          </a:p>
        </p:txBody>
      </p:sp>
      <p:sp>
        <p:nvSpPr>
          <p:cNvPr id="5" name="4 CuadroTexto"/>
          <p:cNvSpPr txBox="1"/>
          <p:nvPr/>
        </p:nvSpPr>
        <p:spPr>
          <a:xfrm>
            <a:off x="896414" y="2823319"/>
            <a:ext cx="2163418" cy="461665"/>
          </a:xfrm>
          <a:prstGeom prst="rect">
            <a:avLst/>
          </a:prstGeom>
          <a:noFill/>
        </p:spPr>
        <p:txBody>
          <a:bodyPr wrap="square" rtlCol="0">
            <a:spAutoFit/>
          </a:bodyPr>
          <a:lstStyle/>
          <a:p>
            <a:pPr algn="ctr"/>
            <a:r>
              <a:rPr lang="es-E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ESPECÍFICOS: </a:t>
            </a:r>
            <a:endParaRPr lang="es-E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6 Recortar rectángulo de esquina diagonal"/>
          <p:cNvSpPr/>
          <p:nvPr/>
        </p:nvSpPr>
        <p:spPr>
          <a:xfrm>
            <a:off x="899592" y="3314601"/>
            <a:ext cx="7632848" cy="1050503"/>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Blip>
                <a:blip r:embed="rId2"/>
              </a:buBlip>
            </a:pPr>
            <a:r>
              <a:rPr lang="es-ES" dirty="0" smtClean="0"/>
              <a:t>Identificar las áreas de lenguaje y del pensamiento que mejoran o no con la aplicación de la técnica mapa mental en los niños y niñas de 4-5 años de edad del C.D.I. “Sueños y Caramelos”</a:t>
            </a:r>
            <a:endParaRPr lang="es-ES" dirty="0"/>
          </a:p>
        </p:txBody>
      </p:sp>
      <p:sp>
        <p:nvSpPr>
          <p:cNvPr id="8" name="7 Recortar rectángulo de esquina diagonal"/>
          <p:cNvSpPr/>
          <p:nvPr/>
        </p:nvSpPr>
        <p:spPr>
          <a:xfrm>
            <a:off x="899592" y="4509120"/>
            <a:ext cx="7632848" cy="1050503"/>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Blip>
                <a:blip r:embed="rId2"/>
              </a:buBlip>
            </a:pPr>
            <a:r>
              <a:rPr lang="es-ES" dirty="0" smtClean="0"/>
              <a:t>Precisar las diferencias en el nivel de desarrollo entre las áreas verbales y de ejecución de los niños y niñas de 4-5 años de edad del C.D.I. “Sueños y Caramelos” antes y después de la aplicación de la técnica mapa mental</a:t>
            </a:r>
            <a:endParaRPr lang="es-ES" dirty="0"/>
          </a:p>
        </p:txBody>
      </p:sp>
      <p:sp>
        <p:nvSpPr>
          <p:cNvPr id="9" name="8 Recortar rectángulo de esquina diagonal"/>
          <p:cNvSpPr/>
          <p:nvPr/>
        </p:nvSpPr>
        <p:spPr>
          <a:xfrm>
            <a:off x="899592" y="5733256"/>
            <a:ext cx="7632848" cy="762471"/>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Blip>
                <a:blip r:embed="rId2"/>
              </a:buBlip>
            </a:pPr>
            <a:r>
              <a:rPr lang="es-ES" dirty="0" smtClean="0"/>
              <a:t>Analizar los resultados de la aplicación de la técnica mapa mental en los niños de 4-5 años de edad del C.D.I. “Sueños y Caramelos”. </a:t>
            </a:r>
            <a:endParaRPr lang="es-ES" dirty="0"/>
          </a:p>
        </p:txBody>
      </p:sp>
    </p:spTree>
    <p:extLst>
      <p:ext uri="{BB962C8B-B14F-4D97-AF65-F5344CB8AC3E}">
        <p14:creationId xmlns:p14="http://schemas.microsoft.com/office/powerpoint/2010/main" val="18437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472" y="188640"/>
            <a:ext cx="8229600" cy="642918"/>
          </a:xfrm>
          <a:prstGeom prst="rect">
            <a:avLst/>
          </a:prstGeom>
        </p:spPr>
        <p:txBody>
          <a:bodyPr vert="horz" lIns="0" tIns="0" rIns="0" bIns="0" anchor="t">
            <a:normAutofit/>
            <a:scene3d>
              <a:camera prst="perspectiveAbove"/>
              <a:lightRig rig="flat" dir="tl">
                <a:rot lat="0" lon="0" rev="6600000"/>
              </a:lightRig>
            </a:scene3d>
            <a:sp3d extrusionH="25400" contourW="8890">
              <a:bevelT w="38100" h="31750"/>
              <a:contourClr>
                <a:schemeClr val="accent2">
                  <a:shade val="75000"/>
                </a:schemeClr>
              </a:contourClr>
            </a:sp3d>
          </a:bodyPr>
          <a:lstStyle/>
          <a:p>
            <a:pPr algn="ctr">
              <a:spcBef>
                <a:spcPct val="0"/>
              </a:spcBef>
            </a:pPr>
            <a:r>
              <a:rPr lang="es-EC"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rPr>
              <a:t>JUSTIFICACIÓN </a:t>
            </a:r>
          </a:p>
          <a:p>
            <a:pPr algn="ctr">
              <a:spcBef>
                <a:spcPct val="0"/>
              </a:spcBef>
            </a:pPr>
            <a:endParaRPr lang="es-EC"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endParaRPr>
          </a:p>
          <a:p>
            <a:pPr algn="ctr">
              <a:spcBef>
                <a:spcPct val="0"/>
              </a:spcBef>
            </a:pPr>
            <a:endParaRPr lang="es-EC"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endParaRPr>
          </a:p>
        </p:txBody>
      </p:sp>
      <p:sp>
        <p:nvSpPr>
          <p:cNvPr id="3" name="2 Recortar rectángulo de esquina diagonal"/>
          <p:cNvSpPr/>
          <p:nvPr/>
        </p:nvSpPr>
        <p:spPr>
          <a:xfrm>
            <a:off x="467544" y="980728"/>
            <a:ext cx="5224664" cy="3744416"/>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dirty="0" smtClean="0"/>
          </a:p>
          <a:p>
            <a:pPr algn="ctr"/>
            <a:endParaRPr lang="es-ES" dirty="0"/>
          </a:p>
          <a:p>
            <a:pPr algn="just"/>
            <a:r>
              <a:rPr lang="es-ES" sz="1600" dirty="0" smtClean="0"/>
              <a:t>Uno de los objetivos primordiales de las y los educadores del nivel Inicial es buscar técnicas metodológicas que permitan a los niños y niñas alcanzar ciertas destrezas y habilidades de forma significativa y motivadora. Por ello la técnica de estudio propuesta, busca precisamente que los niños y niñas de 4 a 5 años de edad desarrollen tanto habilidades del lenguaje (vocabulario, comprensión, formación de conceptos) como del pensamiento (memoria, concentración, razonamiento) de una forma novedosa y por lo tanto motivadora, que permita desarrollar un aprendizaje significativo</a:t>
            </a:r>
          </a:p>
          <a:p>
            <a:pPr algn="ctr"/>
            <a:endParaRPr lang="es-ES" dirty="0" smtClean="0"/>
          </a:p>
          <a:p>
            <a:pPr algn="ctr"/>
            <a:endParaRPr lang="es-ES" dirty="0"/>
          </a:p>
        </p:txBody>
      </p:sp>
      <p:sp>
        <p:nvSpPr>
          <p:cNvPr id="4" name="3 Recortar rectángulo de esquina diagonal"/>
          <p:cNvSpPr/>
          <p:nvPr/>
        </p:nvSpPr>
        <p:spPr>
          <a:xfrm>
            <a:off x="683568" y="4869160"/>
            <a:ext cx="7992888" cy="1656184"/>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S" dirty="0" smtClean="0"/>
              <a:t>De ahí la importancia de poner a consideración la técnica mapa mental, que otorga no solo a los niños y niñas la posibilidad de explorar sus conocimientos previos, al realizarles preguntas y permitirles encontrar respuestas, sino también sentar las bases para futuros aprendizajes en otros niveles de educación. </a:t>
            </a:r>
            <a:endParaRPr lang="es-ES" dirty="0"/>
          </a:p>
        </p:txBody>
      </p:sp>
      <p:pic>
        <p:nvPicPr>
          <p:cNvPr id="1027" name="Picture 3" descr="C:\Users\Ely\Downloads\DSC0100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244" b="16349"/>
          <a:stretch/>
        </p:blipFill>
        <p:spPr bwMode="auto">
          <a:xfrm>
            <a:off x="5852864" y="1806151"/>
            <a:ext cx="2808312" cy="21989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80190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21042"/>
            <a:ext cx="2063750" cy="659686"/>
          </a:xfrm>
          <a:prstGeom prst="rect">
            <a:avLst/>
          </a:prstGeom>
        </p:spPr>
      </p:pic>
      <p:sp>
        <p:nvSpPr>
          <p:cNvPr id="3" name="1 Título"/>
          <p:cNvSpPr txBox="1">
            <a:spLocks/>
          </p:cNvSpPr>
          <p:nvPr/>
        </p:nvSpPr>
        <p:spPr>
          <a:xfrm>
            <a:off x="2771800" y="337810"/>
            <a:ext cx="5317763" cy="642918"/>
          </a:xfrm>
          <a:prstGeom prst="rect">
            <a:avLst/>
          </a:prstGeom>
        </p:spPr>
        <p:txBody>
          <a:bodyPr vert="horz" lIns="0" tIns="0" rIns="0" bIns="0" anchor="t">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spcBef>
                <a:spcPct val="0"/>
              </a:spcBef>
            </a:pPr>
            <a:r>
              <a:rPr lang="es-EC"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rPr>
              <a:t>Marco TEÓRICO</a:t>
            </a:r>
          </a:p>
          <a:p>
            <a:pPr algn="ctr">
              <a:spcBef>
                <a:spcPct val="0"/>
              </a:spcBef>
            </a:pPr>
            <a:endParaRPr lang="es-EC"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endParaRPr>
          </a:p>
          <a:p>
            <a:pPr algn="ctr">
              <a:spcBef>
                <a:spcPct val="0"/>
              </a:spcBef>
            </a:pPr>
            <a:endParaRPr lang="es-EC"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endParaRPr>
          </a:p>
        </p:txBody>
      </p:sp>
      <p:sp>
        <p:nvSpPr>
          <p:cNvPr id="4" name="1 Título"/>
          <p:cNvSpPr txBox="1">
            <a:spLocks/>
          </p:cNvSpPr>
          <p:nvPr/>
        </p:nvSpPr>
        <p:spPr>
          <a:xfrm>
            <a:off x="827584" y="1124744"/>
            <a:ext cx="8013576" cy="642918"/>
          </a:xfrm>
          <a:prstGeom prst="rect">
            <a:avLst/>
          </a:prstGeom>
        </p:spPr>
        <p:txBody>
          <a:bodyPr vert="horz" lIns="0" tIns="0" rIns="0" bIns="0" anchor="t">
            <a:normAutofit/>
            <a:scene3d>
              <a:camera prst="perspectiveAbove"/>
              <a:lightRig rig="flat" dir="tl">
                <a:rot lat="0" lon="0" rev="6600000"/>
              </a:lightRig>
            </a:scene3d>
            <a:sp3d extrusionH="25400" contourW="8890">
              <a:bevelT w="38100" h="31750"/>
              <a:contourClr>
                <a:schemeClr val="accent2">
                  <a:shade val="75000"/>
                </a:schemeClr>
              </a:contourClr>
            </a:sp3d>
          </a:bodyPr>
          <a:lstStyle/>
          <a:p>
            <a:pPr algn="ctr">
              <a:spcBef>
                <a:spcPct val="0"/>
              </a:spcBef>
            </a:pPr>
            <a:r>
              <a:rPr lang="es-EC"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rPr>
              <a:t>FUNDAMENTO TEÓRICO </a:t>
            </a:r>
          </a:p>
          <a:p>
            <a:pPr algn="ctr">
              <a:spcBef>
                <a:spcPct val="0"/>
              </a:spcBef>
            </a:pPr>
            <a:endParaRPr lang="es-EC"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endParaRPr>
          </a:p>
        </p:txBody>
      </p:sp>
      <p:graphicFrame>
        <p:nvGraphicFramePr>
          <p:cNvPr id="6" name="5 Tabla"/>
          <p:cNvGraphicFramePr>
            <a:graphicFrameLocks noGrp="1"/>
          </p:cNvGraphicFramePr>
          <p:nvPr>
            <p:extLst>
              <p:ext uri="{D42A27DB-BD31-4B8C-83A1-F6EECF244321}">
                <p14:modId xmlns:p14="http://schemas.microsoft.com/office/powerpoint/2010/main" val="3994078482"/>
              </p:ext>
            </p:extLst>
          </p:nvPr>
        </p:nvGraphicFramePr>
        <p:xfrm>
          <a:off x="2843808" y="1844824"/>
          <a:ext cx="5760639" cy="4519881"/>
        </p:xfrm>
        <a:graphic>
          <a:graphicData uri="http://schemas.openxmlformats.org/drawingml/2006/table">
            <a:tbl>
              <a:tblPr firstRow="1" firstCol="1" bandRow="1">
                <a:tableStyleId>{5C22544A-7EE6-4342-B048-85BDC9FD1C3A}</a:tableStyleId>
              </a:tblPr>
              <a:tblGrid>
                <a:gridCol w="1152128"/>
                <a:gridCol w="864096"/>
                <a:gridCol w="3744415"/>
              </a:tblGrid>
              <a:tr h="176222">
                <a:tc>
                  <a:txBody>
                    <a:bodyPr/>
                    <a:lstStyle/>
                    <a:p>
                      <a:pPr algn="ctr">
                        <a:lnSpc>
                          <a:spcPct val="150000"/>
                        </a:lnSpc>
                        <a:spcAft>
                          <a:spcPts val="0"/>
                        </a:spcAft>
                      </a:pPr>
                      <a:r>
                        <a:rPr lang="es-EC" sz="1100" dirty="0">
                          <a:effectLst/>
                        </a:rPr>
                        <a:t>TEORIA</a:t>
                      </a:r>
                      <a:endParaRPr lang="es-ES" sz="1100" dirty="0">
                        <a:effectLst/>
                        <a:latin typeface="Calibri"/>
                        <a:ea typeface="Times New Roman"/>
                        <a:cs typeface="Times New Roman"/>
                      </a:endParaRPr>
                    </a:p>
                  </a:txBody>
                  <a:tcPr marL="34854" marR="34854" marT="0" marB="0"/>
                </a:tc>
                <a:tc>
                  <a:txBody>
                    <a:bodyPr/>
                    <a:lstStyle/>
                    <a:p>
                      <a:pPr algn="ctr">
                        <a:lnSpc>
                          <a:spcPct val="150000"/>
                        </a:lnSpc>
                        <a:spcAft>
                          <a:spcPts val="0"/>
                        </a:spcAft>
                      </a:pPr>
                      <a:r>
                        <a:rPr lang="es-EC" sz="1100" dirty="0">
                          <a:effectLst/>
                        </a:rPr>
                        <a:t>AUTOR</a:t>
                      </a:r>
                      <a:endParaRPr lang="es-ES" sz="1100" dirty="0">
                        <a:effectLst/>
                        <a:latin typeface="Calibri"/>
                        <a:ea typeface="Times New Roman"/>
                        <a:cs typeface="Times New Roman"/>
                      </a:endParaRPr>
                    </a:p>
                  </a:txBody>
                  <a:tcPr marL="34854" marR="34854" marT="0" marB="0"/>
                </a:tc>
                <a:tc>
                  <a:txBody>
                    <a:bodyPr/>
                    <a:lstStyle/>
                    <a:p>
                      <a:pPr algn="ctr">
                        <a:lnSpc>
                          <a:spcPct val="150000"/>
                        </a:lnSpc>
                        <a:spcAft>
                          <a:spcPts val="0"/>
                        </a:spcAft>
                      </a:pPr>
                      <a:r>
                        <a:rPr lang="es-EC" sz="1100" dirty="0">
                          <a:effectLst/>
                        </a:rPr>
                        <a:t>APORTACIONES</a:t>
                      </a:r>
                      <a:endParaRPr lang="es-ES" sz="1100" dirty="0">
                        <a:effectLst/>
                        <a:latin typeface="Calibri"/>
                        <a:ea typeface="Times New Roman"/>
                        <a:cs typeface="Times New Roman"/>
                      </a:endParaRPr>
                    </a:p>
                  </a:txBody>
                  <a:tcPr marL="34854" marR="34854" marT="0" marB="0"/>
                </a:tc>
              </a:tr>
              <a:tr h="704886">
                <a:tc>
                  <a:txBody>
                    <a:bodyPr/>
                    <a:lstStyle/>
                    <a:p>
                      <a:pPr algn="just">
                        <a:lnSpc>
                          <a:spcPct val="150000"/>
                        </a:lnSpc>
                        <a:spcAft>
                          <a:spcPts val="1000"/>
                        </a:spcAft>
                      </a:pPr>
                      <a:r>
                        <a:rPr lang="es-EC" sz="1100" dirty="0">
                          <a:effectLst/>
                        </a:rPr>
                        <a:t>Conductismo</a:t>
                      </a:r>
                      <a:endParaRPr lang="es-ES" sz="1100" dirty="0">
                        <a:effectLst/>
                        <a:latin typeface="Calibri"/>
                        <a:ea typeface="Times New Roman"/>
                        <a:cs typeface="Times New Roman"/>
                      </a:endParaRPr>
                    </a:p>
                  </a:txBody>
                  <a:tcPr marL="34854" marR="34854" marT="0" marB="0"/>
                </a:tc>
                <a:tc>
                  <a:txBody>
                    <a:bodyPr/>
                    <a:lstStyle/>
                    <a:p>
                      <a:pPr algn="ctr">
                        <a:lnSpc>
                          <a:spcPct val="150000"/>
                        </a:lnSpc>
                        <a:spcAft>
                          <a:spcPts val="1000"/>
                        </a:spcAft>
                      </a:pPr>
                      <a:r>
                        <a:rPr lang="es-EC" sz="1100" dirty="0">
                          <a:effectLst/>
                        </a:rPr>
                        <a:t>SKINNER</a:t>
                      </a:r>
                      <a:endParaRPr lang="es-ES" sz="1100" dirty="0">
                        <a:effectLst/>
                        <a:latin typeface="Calibri"/>
                        <a:ea typeface="Times New Roman"/>
                        <a:cs typeface="Times New Roman"/>
                      </a:endParaRPr>
                    </a:p>
                  </a:txBody>
                  <a:tcPr marL="34854" marR="34854" marT="0" marB="0"/>
                </a:tc>
                <a:tc>
                  <a:txBody>
                    <a:bodyPr/>
                    <a:lstStyle/>
                    <a:p>
                      <a:pPr algn="just">
                        <a:lnSpc>
                          <a:spcPct val="150000"/>
                        </a:lnSpc>
                        <a:spcAft>
                          <a:spcPts val="1000"/>
                        </a:spcAft>
                      </a:pPr>
                      <a:r>
                        <a:rPr lang="es-EC" sz="1100" dirty="0">
                          <a:effectLst/>
                        </a:rPr>
                        <a:t>Condicionamiento operante. Los niños </a:t>
                      </a:r>
                      <a:r>
                        <a:rPr lang="es-EC" sz="1100" dirty="0" smtClean="0">
                          <a:effectLst/>
                        </a:rPr>
                        <a:t>imitan </a:t>
                      </a:r>
                      <a:r>
                        <a:rPr lang="es-EC" sz="1100" dirty="0">
                          <a:effectLst/>
                        </a:rPr>
                        <a:t>el lenguaje adulto y, de la corrección de éstos, surge el aprendizaje</a:t>
                      </a:r>
                      <a:endParaRPr lang="es-ES" sz="1100" dirty="0">
                        <a:effectLst/>
                        <a:latin typeface="Calibri"/>
                        <a:ea typeface="Times New Roman"/>
                        <a:cs typeface="Times New Roman"/>
                      </a:endParaRPr>
                    </a:p>
                  </a:txBody>
                  <a:tcPr marL="34854" marR="34854" marT="0" marB="0"/>
                </a:tc>
              </a:tr>
              <a:tr h="915862">
                <a:tc>
                  <a:txBody>
                    <a:bodyPr/>
                    <a:lstStyle/>
                    <a:p>
                      <a:pPr algn="just">
                        <a:lnSpc>
                          <a:spcPct val="150000"/>
                        </a:lnSpc>
                        <a:spcAft>
                          <a:spcPts val="1000"/>
                        </a:spcAft>
                      </a:pPr>
                      <a:r>
                        <a:rPr lang="es-EC" sz="1100" dirty="0">
                          <a:effectLst/>
                        </a:rPr>
                        <a:t>Innatismo </a:t>
                      </a:r>
                      <a:endParaRPr lang="es-ES" sz="1100" dirty="0">
                        <a:effectLst/>
                        <a:latin typeface="Calibri"/>
                        <a:ea typeface="Times New Roman"/>
                        <a:cs typeface="Times New Roman"/>
                      </a:endParaRPr>
                    </a:p>
                  </a:txBody>
                  <a:tcPr marL="34854" marR="34854" marT="0" marB="0"/>
                </a:tc>
                <a:tc>
                  <a:txBody>
                    <a:bodyPr/>
                    <a:lstStyle/>
                    <a:p>
                      <a:pPr algn="ctr">
                        <a:lnSpc>
                          <a:spcPct val="150000"/>
                        </a:lnSpc>
                        <a:spcAft>
                          <a:spcPts val="1000"/>
                        </a:spcAft>
                      </a:pPr>
                      <a:r>
                        <a:rPr lang="es-EC" sz="1100" dirty="0">
                          <a:effectLst/>
                        </a:rPr>
                        <a:t>CHOMSKY</a:t>
                      </a:r>
                      <a:endParaRPr lang="es-ES" sz="1100" dirty="0">
                        <a:effectLst/>
                        <a:latin typeface="Calibri"/>
                        <a:ea typeface="Times New Roman"/>
                        <a:cs typeface="Times New Roman"/>
                      </a:endParaRPr>
                    </a:p>
                  </a:txBody>
                  <a:tcPr marL="34854" marR="34854" marT="0" marB="0"/>
                </a:tc>
                <a:tc>
                  <a:txBody>
                    <a:bodyPr/>
                    <a:lstStyle/>
                    <a:p>
                      <a:pPr algn="just">
                        <a:lnSpc>
                          <a:spcPct val="150000"/>
                        </a:lnSpc>
                        <a:spcAft>
                          <a:spcPts val="1000"/>
                        </a:spcAft>
                      </a:pPr>
                      <a:r>
                        <a:rPr lang="es-EC" sz="1100" dirty="0" smtClean="0">
                          <a:effectLst/>
                        </a:rPr>
                        <a:t>Los niños nacen con</a:t>
                      </a:r>
                      <a:r>
                        <a:rPr lang="es-EC" sz="1100" baseline="0" dirty="0" smtClean="0">
                          <a:effectLst/>
                        </a:rPr>
                        <a:t> la </a:t>
                      </a:r>
                      <a:r>
                        <a:rPr lang="es-EC" sz="1100" dirty="0" smtClean="0">
                          <a:effectLst/>
                        </a:rPr>
                        <a:t>predisposición </a:t>
                      </a:r>
                      <a:r>
                        <a:rPr lang="es-EC" sz="1100" dirty="0">
                          <a:effectLst/>
                        </a:rPr>
                        <a:t>innata </a:t>
                      </a:r>
                      <a:r>
                        <a:rPr lang="es-EC" sz="1100" dirty="0" smtClean="0">
                          <a:effectLst/>
                        </a:rPr>
                        <a:t>para </a:t>
                      </a:r>
                      <a:r>
                        <a:rPr lang="es-EC" sz="1100" dirty="0">
                          <a:effectLst/>
                        </a:rPr>
                        <a:t>adquirir el lenguaje</a:t>
                      </a:r>
                      <a:r>
                        <a:rPr lang="es-EC" sz="1100" dirty="0" smtClean="0">
                          <a:effectLst/>
                        </a:rPr>
                        <a:t>. La lengua materna</a:t>
                      </a:r>
                      <a:r>
                        <a:rPr lang="es-EC" sz="1100" baseline="0" dirty="0" smtClean="0">
                          <a:effectLst/>
                        </a:rPr>
                        <a:t> se asimila con gran rapidez y con un mínimo estimulo del mundo externo. </a:t>
                      </a:r>
                      <a:endParaRPr lang="es-ES" sz="1100" dirty="0">
                        <a:effectLst/>
                        <a:latin typeface="Calibri"/>
                        <a:ea typeface="Times New Roman"/>
                        <a:cs typeface="Times New Roman"/>
                      </a:endParaRPr>
                    </a:p>
                  </a:txBody>
                  <a:tcPr marL="34854" marR="34854" marT="0" marB="0"/>
                </a:tc>
              </a:tr>
              <a:tr h="1138913">
                <a:tc>
                  <a:txBody>
                    <a:bodyPr/>
                    <a:lstStyle/>
                    <a:p>
                      <a:pPr algn="just">
                        <a:lnSpc>
                          <a:spcPct val="150000"/>
                        </a:lnSpc>
                        <a:spcAft>
                          <a:spcPts val="1000"/>
                        </a:spcAft>
                      </a:pPr>
                      <a:r>
                        <a:rPr lang="es-EC" sz="1100">
                          <a:effectLst/>
                        </a:rPr>
                        <a:t>Constructivismo</a:t>
                      </a:r>
                      <a:endParaRPr lang="es-ES" sz="1100">
                        <a:effectLst/>
                        <a:latin typeface="Calibri"/>
                        <a:ea typeface="Times New Roman"/>
                        <a:cs typeface="Times New Roman"/>
                      </a:endParaRPr>
                    </a:p>
                  </a:txBody>
                  <a:tcPr marL="34854" marR="34854" marT="0" marB="0"/>
                </a:tc>
                <a:tc>
                  <a:txBody>
                    <a:bodyPr/>
                    <a:lstStyle/>
                    <a:p>
                      <a:pPr algn="ctr">
                        <a:lnSpc>
                          <a:spcPct val="150000"/>
                        </a:lnSpc>
                        <a:spcAft>
                          <a:spcPts val="1000"/>
                        </a:spcAft>
                      </a:pPr>
                      <a:r>
                        <a:rPr lang="es-EC" sz="1100" dirty="0">
                          <a:effectLst/>
                        </a:rPr>
                        <a:t>PIAGET</a:t>
                      </a:r>
                      <a:endParaRPr lang="es-ES" sz="1100" dirty="0">
                        <a:effectLst/>
                        <a:latin typeface="Calibri"/>
                        <a:ea typeface="Times New Roman"/>
                        <a:cs typeface="Times New Roman"/>
                      </a:endParaRPr>
                    </a:p>
                  </a:txBody>
                  <a:tcPr marL="34854" marR="34854" marT="0" marB="0"/>
                </a:tc>
                <a:tc>
                  <a:txBody>
                    <a:bodyPr/>
                    <a:lstStyle/>
                    <a:p>
                      <a:pPr algn="just">
                        <a:lnSpc>
                          <a:spcPct val="150000"/>
                        </a:lnSpc>
                        <a:spcAft>
                          <a:spcPts val="1000"/>
                        </a:spcAft>
                      </a:pPr>
                      <a:r>
                        <a:rPr lang="es-EC" sz="1100" smtClean="0">
                          <a:effectLst/>
                        </a:rPr>
                        <a:t>Expone que </a:t>
                      </a:r>
                      <a:r>
                        <a:rPr lang="es-EC" sz="1100" dirty="0">
                          <a:effectLst/>
                        </a:rPr>
                        <a:t>el lenguaje está condicionado por el desarrollo de la inteligencia; es decir, se necesita inteligencia para poseer lenguaje. </a:t>
                      </a:r>
                      <a:r>
                        <a:rPr lang="es-EC" sz="1100" dirty="0" smtClean="0">
                          <a:effectLst/>
                        </a:rPr>
                        <a:t>Distingue </a:t>
                      </a:r>
                      <a:r>
                        <a:rPr lang="es-EC" sz="1100" dirty="0">
                          <a:effectLst/>
                        </a:rPr>
                        <a:t>el lenguaje egocéntrico y el lenguaje socializado.</a:t>
                      </a:r>
                      <a:endParaRPr lang="es-ES" sz="1100" dirty="0">
                        <a:effectLst/>
                        <a:latin typeface="Calibri"/>
                        <a:ea typeface="Times New Roman"/>
                        <a:cs typeface="Times New Roman"/>
                      </a:endParaRPr>
                    </a:p>
                  </a:txBody>
                  <a:tcPr marL="34854" marR="34854" marT="0" marB="0"/>
                </a:tc>
              </a:tr>
              <a:tr h="1233552">
                <a:tc>
                  <a:txBody>
                    <a:bodyPr/>
                    <a:lstStyle/>
                    <a:p>
                      <a:pPr algn="just">
                        <a:lnSpc>
                          <a:spcPct val="150000"/>
                        </a:lnSpc>
                        <a:spcAft>
                          <a:spcPts val="1000"/>
                        </a:spcAft>
                      </a:pPr>
                      <a:r>
                        <a:rPr lang="es-EC" sz="1100">
                          <a:effectLst/>
                        </a:rPr>
                        <a:t>Constructivismo Social</a:t>
                      </a:r>
                      <a:endParaRPr lang="es-ES" sz="1100">
                        <a:effectLst/>
                        <a:latin typeface="Calibri"/>
                        <a:ea typeface="Times New Roman"/>
                        <a:cs typeface="Times New Roman"/>
                      </a:endParaRPr>
                    </a:p>
                  </a:txBody>
                  <a:tcPr marL="34854" marR="34854" marT="0" marB="0"/>
                </a:tc>
                <a:tc>
                  <a:txBody>
                    <a:bodyPr/>
                    <a:lstStyle/>
                    <a:p>
                      <a:pPr algn="ctr">
                        <a:lnSpc>
                          <a:spcPct val="150000"/>
                        </a:lnSpc>
                        <a:spcAft>
                          <a:spcPts val="1000"/>
                        </a:spcAft>
                      </a:pPr>
                      <a:r>
                        <a:rPr lang="es-EC" sz="1100" dirty="0">
                          <a:effectLst/>
                        </a:rPr>
                        <a:t>VIGOTSKY</a:t>
                      </a:r>
                      <a:endParaRPr lang="es-ES" sz="1100" dirty="0">
                        <a:effectLst/>
                        <a:latin typeface="Calibri"/>
                        <a:ea typeface="Times New Roman"/>
                        <a:cs typeface="Times New Roman"/>
                      </a:endParaRPr>
                    </a:p>
                  </a:txBody>
                  <a:tcPr marL="34854" marR="34854" marT="0" marB="0"/>
                </a:tc>
                <a:tc>
                  <a:txBody>
                    <a:bodyPr/>
                    <a:lstStyle/>
                    <a:p>
                      <a:pPr algn="just">
                        <a:lnSpc>
                          <a:spcPct val="150000"/>
                        </a:lnSpc>
                        <a:spcAft>
                          <a:spcPts val="0"/>
                        </a:spcAft>
                      </a:pPr>
                      <a:r>
                        <a:rPr lang="es-ES" sz="1100" dirty="0" smtClean="0">
                          <a:effectLst/>
                        </a:rPr>
                        <a:t>El lenguaje es un hecho social que, como tal, se desarrolla a través de las interacciones dentro de una comunidad</a:t>
                      </a:r>
                      <a:r>
                        <a:rPr lang="es-EC" sz="1100" dirty="0" smtClean="0">
                          <a:effectLst/>
                        </a:rPr>
                        <a:t>. </a:t>
                      </a:r>
                      <a:r>
                        <a:rPr lang="es-ES" sz="1100" dirty="0" smtClean="0">
                          <a:effectLst/>
                        </a:rPr>
                        <a:t>La adquisición del lenguaje implica no solo la exposición del niño a las palabras, sino también un proceso interdependiente de crecimiento entre el pensamiento y el lenguaje</a:t>
                      </a:r>
                      <a:endParaRPr lang="es-ES" sz="1100" dirty="0">
                        <a:effectLst/>
                        <a:latin typeface="Calibri"/>
                        <a:ea typeface="Times New Roman"/>
                        <a:cs typeface="Times New Roman"/>
                      </a:endParaRPr>
                    </a:p>
                  </a:txBody>
                  <a:tcPr marL="34854" marR="34854" marT="0" marB="0"/>
                </a:tc>
              </a:tr>
            </a:tbl>
          </a:graphicData>
        </a:graphic>
      </p:graphicFrame>
      <p:sp>
        <p:nvSpPr>
          <p:cNvPr id="7" name="6 Pentágono"/>
          <p:cNvSpPr/>
          <p:nvPr/>
        </p:nvSpPr>
        <p:spPr>
          <a:xfrm>
            <a:off x="636042" y="3501008"/>
            <a:ext cx="2063750" cy="864096"/>
          </a:xfrm>
          <a:prstGeom prst="homePlate">
            <a:avLst/>
          </a:prstGeom>
          <a:ln>
            <a:noFill/>
          </a:ln>
          <a:effectLst>
            <a:glow rad="228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r">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a:t>ADQUISICIÓN DEL LENGUAJE </a:t>
            </a:r>
          </a:p>
        </p:txBody>
      </p:sp>
    </p:spTree>
    <p:extLst>
      <p:ext uri="{BB962C8B-B14F-4D97-AF65-F5344CB8AC3E}">
        <p14:creationId xmlns:p14="http://schemas.microsoft.com/office/powerpoint/2010/main" val="283465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63899" y="476672"/>
            <a:ext cx="8229600" cy="642918"/>
          </a:xfrm>
          <a:prstGeom prst="rect">
            <a:avLst/>
          </a:prstGeom>
        </p:spPr>
        <p:txBody>
          <a:bodyPr vert="horz" lIns="0" tIns="0" rIns="0" bIns="0" anchor="t">
            <a:normAutofit/>
            <a:scene3d>
              <a:camera prst="perspectiveAbove"/>
              <a:lightRig rig="flat" dir="tl">
                <a:rot lat="0" lon="0" rev="6600000"/>
              </a:lightRig>
            </a:scene3d>
            <a:sp3d extrusionH="25400" contourW="8890">
              <a:bevelT w="38100" h="31750"/>
              <a:contourClr>
                <a:schemeClr val="accent2">
                  <a:shade val="75000"/>
                </a:schemeClr>
              </a:contourClr>
            </a:sp3d>
          </a:bodyPr>
          <a:lstStyle/>
          <a:p>
            <a:pPr algn="ctr">
              <a:spcBef>
                <a:spcPct val="0"/>
              </a:spcBef>
            </a:pPr>
            <a:r>
              <a:rPr lang="es-EC"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rPr>
              <a:t>FUNDAMENTO TEÓRICO </a:t>
            </a:r>
          </a:p>
          <a:p>
            <a:pPr algn="ctr">
              <a:spcBef>
                <a:spcPct val="0"/>
              </a:spcBef>
            </a:pPr>
            <a:endParaRPr lang="es-EC"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endParaRPr>
          </a:p>
          <a:p>
            <a:pPr algn="ctr">
              <a:spcBef>
                <a:spcPct val="0"/>
              </a:spcBef>
            </a:pPr>
            <a:endParaRPr lang="es-EC"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endParaRPr>
          </a:p>
        </p:txBody>
      </p:sp>
      <p:graphicFrame>
        <p:nvGraphicFramePr>
          <p:cNvPr id="5" name="4 Diagrama"/>
          <p:cNvGraphicFramePr/>
          <p:nvPr>
            <p:extLst>
              <p:ext uri="{D42A27DB-BD31-4B8C-83A1-F6EECF244321}">
                <p14:modId xmlns:p14="http://schemas.microsoft.com/office/powerpoint/2010/main" val="2452616380"/>
              </p:ext>
            </p:extLst>
          </p:nvPr>
        </p:nvGraphicFramePr>
        <p:xfrm>
          <a:off x="11832" y="1669256"/>
          <a:ext cx="679241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Pentágono"/>
          <p:cNvSpPr/>
          <p:nvPr/>
        </p:nvSpPr>
        <p:spPr>
          <a:xfrm flipH="1">
            <a:off x="6156176" y="3284984"/>
            <a:ext cx="2304256" cy="864096"/>
          </a:xfrm>
          <a:prstGeom prst="homePlate">
            <a:avLst/>
          </a:prstGeom>
          <a:ln>
            <a:noFill/>
          </a:ln>
          <a:effectLst>
            <a:glow rad="228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r">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smtClean="0"/>
              <a:t>TIPOS DE PENSAMIENTO</a:t>
            </a:r>
            <a:endParaRPr lang="es-ES" dirty="0"/>
          </a:p>
        </p:txBody>
      </p:sp>
    </p:spTree>
    <p:extLst>
      <p:ext uri="{BB962C8B-B14F-4D97-AF65-F5344CB8AC3E}">
        <p14:creationId xmlns:p14="http://schemas.microsoft.com/office/powerpoint/2010/main" val="298494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636775" y="2852936"/>
            <a:ext cx="1943337" cy="25202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1 Título"/>
          <p:cNvSpPr txBox="1">
            <a:spLocks/>
          </p:cNvSpPr>
          <p:nvPr/>
        </p:nvSpPr>
        <p:spPr>
          <a:xfrm>
            <a:off x="563899" y="476672"/>
            <a:ext cx="8229600" cy="642918"/>
          </a:xfrm>
          <a:prstGeom prst="rect">
            <a:avLst/>
          </a:prstGeom>
        </p:spPr>
        <p:txBody>
          <a:bodyPr vert="horz" lIns="0" tIns="0" rIns="0" bIns="0" anchor="t">
            <a:normAutofit/>
            <a:scene3d>
              <a:camera prst="perspectiveAbove"/>
              <a:lightRig rig="flat" dir="tl">
                <a:rot lat="0" lon="0" rev="6600000"/>
              </a:lightRig>
            </a:scene3d>
            <a:sp3d extrusionH="25400" contourW="8890">
              <a:bevelT w="38100" h="31750"/>
              <a:contourClr>
                <a:schemeClr val="accent2">
                  <a:shade val="75000"/>
                </a:schemeClr>
              </a:contourClr>
            </a:sp3d>
          </a:bodyPr>
          <a:lstStyle/>
          <a:p>
            <a:pPr algn="ctr">
              <a:spcBef>
                <a:spcPct val="0"/>
              </a:spcBef>
            </a:pPr>
            <a:r>
              <a:rPr lang="es-EC"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rPr>
              <a:t>FUNDAMENTO TEÓRICO </a:t>
            </a:r>
          </a:p>
          <a:p>
            <a:pPr algn="ctr">
              <a:spcBef>
                <a:spcPct val="0"/>
              </a:spcBef>
            </a:pPr>
            <a:endParaRPr lang="es-EC"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endParaRPr>
          </a:p>
          <a:p>
            <a:pPr algn="ctr">
              <a:spcBef>
                <a:spcPct val="0"/>
              </a:spcBef>
            </a:pPr>
            <a:endParaRPr lang="es-EC"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endParaRPr>
          </a:p>
        </p:txBody>
      </p:sp>
      <p:sp>
        <p:nvSpPr>
          <p:cNvPr id="10" name="9 Llamada ovalada"/>
          <p:cNvSpPr/>
          <p:nvPr/>
        </p:nvSpPr>
        <p:spPr>
          <a:xfrm>
            <a:off x="395536" y="2021632"/>
            <a:ext cx="2880320" cy="1911424"/>
          </a:xfrm>
          <a:prstGeom prst="wedgeEllipseCallout">
            <a:avLst>
              <a:gd name="adj1" fmla="val 62312"/>
              <a:gd name="adj2" fmla="val 31746"/>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400" dirty="0" smtClean="0"/>
              <a:t>Existe </a:t>
            </a:r>
            <a:r>
              <a:rPr lang="es-ES" sz="1400" dirty="0"/>
              <a:t>una interdependencia mutua entre lenguaje y pensamiento, de tal modo que no puede existir pensamiento si no hay lenguaje</a:t>
            </a:r>
          </a:p>
        </p:txBody>
      </p:sp>
      <p:sp>
        <p:nvSpPr>
          <p:cNvPr id="12" name="11 Llamada ovalada"/>
          <p:cNvSpPr/>
          <p:nvPr/>
        </p:nvSpPr>
        <p:spPr>
          <a:xfrm>
            <a:off x="5679093" y="1988840"/>
            <a:ext cx="3141379" cy="2304256"/>
          </a:xfrm>
          <a:prstGeom prst="wedgeEllipseCallout">
            <a:avLst>
              <a:gd name="adj1" fmla="val -58259"/>
              <a:gd name="adj2" fmla="val 35572"/>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400" dirty="0" smtClean="0"/>
              <a:t>El </a:t>
            </a:r>
            <a:r>
              <a:rPr lang="es-ES" sz="1400" dirty="0"/>
              <a:t>lenguaje </a:t>
            </a:r>
            <a:r>
              <a:rPr lang="es-ES" sz="1400" dirty="0" smtClean="0"/>
              <a:t>es </a:t>
            </a:r>
            <a:r>
              <a:rPr lang="es-ES" sz="1400" dirty="0"/>
              <a:t>el instrumento más importante del </a:t>
            </a:r>
            <a:r>
              <a:rPr lang="es-ES" sz="1400" dirty="0" smtClean="0"/>
              <a:t>pensamiento, ya que a partir </a:t>
            </a:r>
            <a:r>
              <a:rPr lang="es-ES" sz="1400" dirty="0"/>
              <a:t>de éste  el ser humano va conociendo el mundo y va construyendo </a:t>
            </a:r>
            <a:r>
              <a:rPr lang="es-ES" sz="1400" dirty="0" smtClean="0"/>
              <a:t>sus esquemas </a:t>
            </a:r>
            <a:r>
              <a:rPr lang="es-ES" sz="1400" dirty="0"/>
              <a:t>mentales en espacio y tiempo</a:t>
            </a:r>
          </a:p>
        </p:txBody>
      </p:sp>
      <p:sp>
        <p:nvSpPr>
          <p:cNvPr id="13" name="12 Llamada ovalada"/>
          <p:cNvSpPr/>
          <p:nvPr/>
        </p:nvSpPr>
        <p:spPr>
          <a:xfrm>
            <a:off x="395536" y="4293096"/>
            <a:ext cx="2592288" cy="2088232"/>
          </a:xfrm>
          <a:prstGeom prst="wedgeEllipseCallout">
            <a:avLst>
              <a:gd name="adj1" fmla="val 74138"/>
              <a:gd name="adj2" fmla="val -29265"/>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400" dirty="0" smtClean="0"/>
              <a:t>La expresión y </a:t>
            </a:r>
            <a:r>
              <a:rPr lang="es-ES" sz="1400" dirty="0"/>
              <a:t>la toma de conciencia, con el diálogo y la experiencia son las formas de relacionar el lenguaje y el pensamiento.</a:t>
            </a:r>
          </a:p>
        </p:txBody>
      </p:sp>
      <p:sp>
        <p:nvSpPr>
          <p:cNvPr id="14" name="13 Llamada ovalada"/>
          <p:cNvSpPr/>
          <p:nvPr/>
        </p:nvSpPr>
        <p:spPr>
          <a:xfrm>
            <a:off x="5953638" y="4397896"/>
            <a:ext cx="2794826" cy="1911424"/>
          </a:xfrm>
          <a:prstGeom prst="wedgeEllipseCallout">
            <a:avLst>
              <a:gd name="adj1" fmla="val -70322"/>
              <a:gd name="adj2" fmla="val -34316"/>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400" dirty="0" smtClean="0"/>
              <a:t>El </a:t>
            </a:r>
            <a:r>
              <a:rPr lang="es-ES" sz="1400" dirty="0"/>
              <a:t>desarrollo del lenguaje es regulado y modulado por el ambiente y es importante la relación que el niño tiene con su medio</a:t>
            </a:r>
          </a:p>
        </p:txBody>
      </p:sp>
      <p:sp>
        <p:nvSpPr>
          <p:cNvPr id="15" name="14 Cinta perforada"/>
          <p:cNvSpPr/>
          <p:nvPr/>
        </p:nvSpPr>
        <p:spPr>
          <a:xfrm>
            <a:off x="2915816" y="1307976"/>
            <a:ext cx="3240360" cy="896888"/>
          </a:xfrm>
          <a:prstGeom prst="flowChartPunchedTape">
            <a:avLst/>
          </a:prstGeom>
          <a:ln>
            <a:noFill/>
          </a:ln>
          <a:effectLst>
            <a:glow rad="228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r">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smtClean="0"/>
              <a:t>RELACIÓN ENTRE LENGUAJE Y PENSAMIENTO </a:t>
            </a:r>
            <a:endParaRPr lang="es-ES" dirty="0"/>
          </a:p>
        </p:txBody>
      </p:sp>
    </p:spTree>
    <p:extLst>
      <p:ext uri="{BB962C8B-B14F-4D97-AF65-F5344CB8AC3E}">
        <p14:creationId xmlns:p14="http://schemas.microsoft.com/office/powerpoint/2010/main" val="218631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Transmisión de listas">
  <a:themeElements>
    <a:clrScheme name="Cuadrícula">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1740</TotalTime>
  <Words>3536</Words>
  <Application>Microsoft Office PowerPoint</Application>
  <PresentationFormat>Presentación en pantalla (4:3)</PresentationFormat>
  <Paragraphs>359</Paragraphs>
  <Slides>32</Slides>
  <Notes>2</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Transmisión de listas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por su atención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Ely</dc:creator>
  <cp:lastModifiedBy>Ely</cp:lastModifiedBy>
  <cp:revision>122</cp:revision>
  <dcterms:created xsi:type="dcterms:W3CDTF">2014-08-12T14:37:01Z</dcterms:created>
  <dcterms:modified xsi:type="dcterms:W3CDTF">2014-09-01T18:18:46Z</dcterms:modified>
</cp:coreProperties>
</file>