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sldIdLst>
    <p:sldId id="264" r:id="rId2"/>
    <p:sldId id="261" r:id="rId3"/>
    <p:sldId id="266" r:id="rId4"/>
    <p:sldId id="267" r:id="rId5"/>
    <p:sldId id="272" r:id="rId6"/>
    <p:sldId id="273" r:id="rId7"/>
    <p:sldId id="271" r:id="rId8"/>
    <p:sldId id="274" r:id="rId9"/>
    <p:sldId id="258" r:id="rId10"/>
    <p:sldId id="256" r:id="rId11"/>
    <p:sldId id="284" r:id="rId12"/>
    <p:sldId id="285" r:id="rId13"/>
    <p:sldId id="286" r:id="rId14"/>
    <p:sldId id="287" r:id="rId15"/>
    <p:sldId id="279" r:id="rId16"/>
    <p:sldId id="280" r:id="rId17"/>
    <p:sldId id="281" r:id="rId18"/>
    <p:sldId id="282" r:id="rId19"/>
    <p:sldId id="283" r:id="rId20"/>
    <p:sldId id="270" r:id="rId21"/>
    <p:sldId id="278" r:id="rId22"/>
  </p:sldIdLst>
  <p:sldSz cx="9144000" cy="6858000" type="screen4x3"/>
  <p:notesSz cx="6858000" cy="93122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00"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747CB3C-3896-49EE-8821-D517C94A832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5085258-A090-42CA-B5A9-8628A3966DED}" type="datetimeFigureOut">
              <a:rPr lang="es-EC" smtClean="0"/>
              <a:pPr/>
              <a:t>22/07/2014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F747CB3C-3896-49EE-8821-D517C94A8325}"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085258-A090-42CA-B5A9-8628A3966DED}" type="datetimeFigureOut">
              <a:rPr lang="es-EC" smtClean="0"/>
              <a:pPr/>
              <a:t>22/07/2014</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47CB3C-3896-49EE-8821-D517C94A8325}"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solidFill>
                  <a:srgbClr val="FFFF00"/>
                </a:solidFill>
              </a:rPr>
              <a:t>Escuela Politécnica del Ejercito (ESPE)</a:t>
            </a:r>
            <a:br>
              <a:rPr lang="es-EC" sz="3600" dirty="0" smtClean="0">
                <a:solidFill>
                  <a:srgbClr val="FFFF00"/>
                </a:solidFill>
              </a:rPr>
            </a:br>
            <a:endParaRPr lang="es-EC" sz="3600" dirty="0">
              <a:solidFill>
                <a:srgbClr val="FFFF00"/>
              </a:solidFill>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2289158"/>
            <a:ext cx="2466975" cy="1835564"/>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276872"/>
            <a:ext cx="2466975" cy="1847850"/>
          </a:xfrm>
          <a:prstGeom prst="rect">
            <a:avLst/>
          </a:prstGeom>
        </p:spPr>
      </p:pic>
      <p:sp>
        <p:nvSpPr>
          <p:cNvPr id="9" name="1 Título"/>
          <p:cNvSpPr txBox="1">
            <a:spLocks/>
          </p:cNvSpPr>
          <p:nvPr/>
        </p:nvSpPr>
        <p:spPr>
          <a:xfrm>
            <a:off x="609600" y="4437112"/>
            <a:ext cx="8229600" cy="187220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s-EC" sz="2000" b="1" dirty="0"/>
          </a:p>
          <a:p>
            <a:pPr algn="ctr"/>
            <a:endParaRPr lang="es-ES" sz="2000" b="1" dirty="0"/>
          </a:p>
        </p:txBody>
      </p:sp>
      <p:sp>
        <p:nvSpPr>
          <p:cNvPr id="6" name="5 Rectángulo"/>
          <p:cNvSpPr/>
          <p:nvPr/>
        </p:nvSpPr>
        <p:spPr>
          <a:xfrm>
            <a:off x="1475656" y="4293096"/>
            <a:ext cx="6480720" cy="2431435"/>
          </a:xfrm>
          <a:prstGeom prst="rect">
            <a:avLst/>
          </a:prstGeom>
        </p:spPr>
        <p:txBody>
          <a:bodyPr wrap="square">
            <a:spAutoFit/>
          </a:bodyPr>
          <a:lstStyle/>
          <a:p>
            <a:r>
              <a:rPr lang="es-EC" sz="3200" dirty="0" smtClean="0">
                <a:solidFill>
                  <a:srgbClr val="FFFF00"/>
                </a:solidFill>
              </a:rPr>
              <a:t>Maestría de Gerencia de Sistemas</a:t>
            </a:r>
            <a:br>
              <a:rPr lang="es-EC" sz="3200" dirty="0" smtClean="0">
                <a:solidFill>
                  <a:srgbClr val="FFFF00"/>
                </a:solidFill>
              </a:rPr>
            </a:br>
            <a:r>
              <a:rPr lang="es-EC" sz="3200" dirty="0" smtClean="0">
                <a:solidFill>
                  <a:srgbClr val="FFFF00"/>
                </a:solidFill>
              </a:rPr>
              <a:t>VII Promoción</a:t>
            </a:r>
          </a:p>
          <a:p>
            <a:endParaRPr lang="es-EC" sz="2800" dirty="0" smtClean="0"/>
          </a:p>
          <a:p>
            <a:r>
              <a:rPr lang="es-EC" sz="2000" dirty="0" smtClean="0"/>
              <a:t>Gonzalo Méndez Melo </a:t>
            </a:r>
          </a:p>
          <a:p>
            <a:r>
              <a:rPr lang="es-EC" sz="2000" dirty="0" smtClean="0"/>
              <a:t>Sangolqui 23 de Julio del 2014</a:t>
            </a:r>
            <a:br>
              <a:rPr lang="es-EC" sz="2000" dirty="0" smtClean="0"/>
            </a:br>
            <a:endParaRPr lang="es-EC"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6599" y="1562484"/>
            <a:ext cx="2197209" cy="20093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a:t>Sistema de Registro de Operadoras y Vehículos  de Transporte Público</a:t>
            </a:r>
            <a:endParaRPr lang="es-EC" b="1" dirty="0"/>
          </a:p>
        </p:txBody>
      </p:sp>
      <p:sp>
        <p:nvSpPr>
          <p:cNvPr id="7" name="6 Rectángulo redondeado"/>
          <p:cNvSpPr/>
          <p:nvPr/>
        </p:nvSpPr>
        <p:spPr>
          <a:xfrm>
            <a:off x="5282151" y="1497492"/>
            <a:ext cx="2071702" cy="10715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a:t>
            </a: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redondeado"/>
          <p:cNvSpPr/>
          <p:nvPr/>
        </p:nvSpPr>
        <p:spPr>
          <a:xfrm>
            <a:off x="5353258" y="4735404"/>
            <a:ext cx="1928826" cy="12858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RTV</a:t>
            </a:r>
            <a:endPar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Centros de Revisión</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Rectángulo redondeado"/>
          <p:cNvSpPr/>
          <p:nvPr/>
        </p:nvSpPr>
        <p:spPr>
          <a:xfrm>
            <a:off x="742272" y="4738498"/>
            <a:ext cx="2071702" cy="185885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Cliente</a:t>
            </a: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Flecha abajo"/>
          <p:cNvSpPr/>
          <p:nvPr/>
        </p:nvSpPr>
        <p:spPr>
          <a:xfrm>
            <a:off x="5940152" y="2935204"/>
            <a:ext cx="285752" cy="15019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16" name="15 Flecha derecha"/>
          <p:cNvSpPr/>
          <p:nvPr/>
        </p:nvSpPr>
        <p:spPr>
          <a:xfrm>
            <a:off x="3131840" y="2035959"/>
            <a:ext cx="1944216" cy="21431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18" name="17 Flecha izquierda"/>
          <p:cNvSpPr/>
          <p:nvPr/>
        </p:nvSpPr>
        <p:spPr>
          <a:xfrm>
            <a:off x="3131840" y="5095689"/>
            <a:ext cx="1717932" cy="285752"/>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20" name="19 CuadroTexto"/>
          <p:cNvSpPr txBox="1"/>
          <p:nvPr/>
        </p:nvSpPr>
        <p:spPr>
          <a:xfrm>
            <a:off x="3266171" y="1404452"/>
            <a:ext cx="1690193" cy="147732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b="1" dirty="0" smtClean="0">
                <a:ln w="50800"/>
                <a:solidFill>
                  <a:schemeClr val="bg1">
                    <a:shade val="50000"/>
                  </a:schemeClr>
                </a:solidFill>
              </a:rPr>
              <a:t>Datos de </a:t>
            </a:r>
            <a:endParaRPr lang="es-EC" b="1" dirty="0">
              <a:ln w="50800"/>
              <a:solidFill>
                <a:schemeClr val="bg1">
                  <a:shade val="50000"/>
                </a:schemeClr>
              </a:solidFill>
            </a:endParaRPr>
          </a:p>
          <a:p>
            <a:r>
              <a:rPr lang="es-EC" b="1" dirty="0" smtClean="0">
                <a:ln w="50800"/>
                <a:solidFill>
                  <a:schemeClr val="bg1">
                    <a:shade val="50000"/>
                  </a:schemeClr>
                </a:solidFill>
              </a:rPr>
              <a:t>Vehículos  </a:t>
            </a:r>
          </a:p>
          <a:p>
            <a:endParaRPr lang="es-EC" b="1" dirty="0">
              <a:ln w="50800"/>
              <a:solidFill>
                <a:schemeClr val="bg1">
                  <a:shade val="50000"/>
                </a:schemeClr>
              </a:solidFill>
            </a:endParaRPr>
          </a:p>
          <a:p>
            <a:r>
              <a:rPr lang="es-EC" b="1" dirty="0" smtClean="0">
                <a:ln w="50800"/>
                <a:solidFill>
                  <a:schemeClr val="bg1">
                    <a:shade val="50000"/>
                  </a:schemeClr>
                </a:solidFill>
              </a:rPr>
              <a:t>Servicio Publico</a:t>
            </a:r>
            <a:endParaRPr lang="es-EC" b="1" dirty="0">
              <a:ln w="50800"/>
              <a:solidFill>
                <a:schemeClr val="bg1">
                  <a:shade val="50000"/>
                </a:schemeClr>
              </a:solidFill>
            </a:endParaRPr>
          </a:p>
        </p:txBody>
      </p:sp>
      <p:sp>
        <p:nvSpPr>
          <p:cNvPr id="22" name="21 CuadroTexto"/>
          <p:cNvSpPr txBox="1"/>
          <p:nvPr/>
        </p:nvSpPr>
        <p:spPr>
          <a:xfrm>
            <a:off x="6247644" y="3116481"/>
            <a:ext cx="1564716" cy="9233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b="1" dirty="0" smtClean="0">
                <a:ln w="50800"/>
                <a:solidFill>
                  <a:schemeClr val="bg1">
                    <a:shade val="50000"/>
                  </a:schemeClr>
                </a:solidFill>
              </a:rPr>
              <a:t>RTV como Servicio Publico</a:t>
            </a:r>
          </a:p>
        </p:txBody>
      </p:sp>
      <p:sp>
        <p:nvSpPr>
          <p:cNvPr id="23" name="22 Flecha derecha"/>
          <p:cNvSpPr/>
          <p:nvPr/>
        </p:nvSpPr>
        <p:spPr>
          <a:xfrm>
            <a:off x="3131840" y="5548209"/>
            <a:ext cx="1717932" cy="25705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25" name="24 CuadroTexto"/>
          <p:cNvSpPr txBox="1"/>
          <p:nvPr/>
        </p:nvSpPr>
        <p:spPr>
          <a:xfrm>
            <a:off x="3395548" y="4738499"/>
            <a:ext cx="1464484" cy="147732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b="1" dirty="0" smtClean="0">
                <a:ln w="50800"/>
                <a:solidFill>
                  <a:schemeClr val="bg1">
                    <a:shade val="50000"/>
                  </a:schemeClr>
                </a:solidFill>
              </a:rPr>
              <a:t>Aprobación</a:t>
            </a:r>
          </a:p>
          <a:p>
            <a:endParaRPr lang="es-EC" b="1" dirty="0">
              <a:ln w="50800"/>
              <a:solidFill>
                <a:schemeClr val="bg1">
                  <a:shade val="50000"/>
                </a:schemeClr>
              </a:solidFill>
            </a:endParaRPr>
          </a:p>
          <a:p>
            <a:endParaRPr lang="es-EC" b="1" dirty="0" smtClean="0">
              <a:ln w="50800"/>
              <a:solidFill>
                <a:schemeClr val="bg1">
                  <a:shade val="50000"/>
                </a:schemeClr>
              </a:solidFill>
            </a:endParaRPr>
          </a:p>
          <a:p>
            <a:endParaRPr lang="es-EC" b="1" dirty="0" smtClean="0">
              <a:ln w="50800"/>
              <a:solidFill>
                <a:schemeClr val="bg1">
                  <a:shade val="50000"/>
                </a:schemeClr>
              </a:solidFill>
            </a:endParaRPr>
          </a:p>
          <a:p>
            <a:r>
              <a:rPr lang="es-EC" b="1" dirty="0" smtClean="0">
                <a:ln w="50800"/>
                <a:solidFill>
                  <a:schemeClr val="bg1">
                    <a:shade val="50000"/>
                  </a:schemeClr>
                </a:solidFill>
              </a:rPr>
              <a:t>Pago</a:t>
            </a:r>
          </a:p>
        </p:txBody>
      </p:sp>
      <p:sp>
        <p:nvSpPr>
          <p:cNvPr id="28" name="27 Elipse"/>
          <p:cNvSpPr/>
          <p:nvPr/>
        </p:nvSpPr>
        <p:spPr>
          <a:xfrm>
            <a:off x="1590270" y="4931684"/>
            <a:ext cx="375706" cy="341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4" name="33 Conector recto"/>
          <p:cNvCxnSpPr>
            <a:stCxn id="28" idx="4"/>
          </p:cNvCxnSpPr>
          <p:nvPr/>
        </p:nvCxnSpPr>
        <p:spPr>
          <a:xfrm>
            <a:off x="1779603" y="5273235"/>
            <a:ext cx="29585" cy="604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1813842" y="5878982"/>
            <a:ext cx="285752" cy="2143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10800000" flipV="1">
            <a:off x="1528090" y="5878982"/>
            <a:ext cx="285752" cy="2143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536597" y="5638496"/>
            <a:ext cx="483052" cy="10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95536" y="260648"/>
            <a:ext cx="8208911" cy="1200329"/>
          </a:xfrm>
          <a:prstGeom prst="rect">
            <a:avLst/>
          </a:prstGeom>
          <a:noFill/>
        </p:spPr>
        <p:txBody>
          <a:bodyPr wrap="square" rtlCol="0">
            <a:spAutoFit/>
          </a:bodyPr>
          <a:lstStyle/>
          <a:p>
            <a:r>
              <a:rPr lang="es-EC" sz="3600" dirty="0" smtClean="0">
                <a:solidFill>
                  <a:srgbClr val="FFFF00"/>
                </a:solidFill>
              </a:rPr>
              <a:t>Relación entre </a:t>
            </a:r>
            <a:r>
              <a:rPr lang="es-ES" sz="3600" dirty="0" smtClean="0">
                <a:solidFill>
                  <a:srgbClr val="FFFF00"/>
                </a:solidFill>
              </a:rPr>
              <a:t>Sistema </a:t>
            </a:r>
            <a:r>
              <a:rPr lang="es-ES" sz="3600" dirty="0">
                <a:solidFill>
                  <a:srgbClr val="FFFF00"/>
                </a:solidFill>
              </a:rPr>
              <a:t>de </a:t>
            </a:r>
            <a:r>
              <a:rPr lang="es-ES" sz="3600" dirty="0" smtClean="0">
                <a:solidFill>
                  <a:srgbClr val="FFFF00"/>
                </a:solidFill>
              </a:rPr>
              <a:t>la EPMMOP </a:t>
            </a:r>
            <a:r>
              <a:rPr lang="es-EC" sz="3600" dirty="0" smtClean="0">
                <a:solidFill>
                  <a:srgbClr val="FFFF00"/>
                </a:solidFill>
              </a:rPr>
              <a:t>con el SIM</a:t>
            </a:r>
            <a:endParaRPr lang="es-EC" sz="3600" dirty="0">
              <a:solidFill>
                <a:srgbClr val="FFFF00"/>
              </a:solidFill>
            </a:endParaRPr>
          </a:p>
        </p:txBody>
      </p:sp>
      <p:sp>
        <p:nvSpPr>
          <p:cNvPr id="30" name="29 Flecha arriba"/>
          <p:cNvSpPr/>
          <p:nvPr/>
        </p:nvSpPr>
        <p:spPr>
          <a:xfrm>
            <a:off x="1765968" y="3715517"/>
            <a:ext cx="285752" cy="865611"/>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31" name="30 CuadroTexto"/>
          <p:cNvSpPr txBox="1"/>
          <p:nvPr/>
        </p:nvSpPr>
        <p:spPr>
          <a:xfrm>
            <a:off x="395537" y="3645024"/>
            <a:ext cx="1513308"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600" b="1" dirty="0" smtClean="0">
                <a:ln w="50800"/>
                <a:solidFill>
                  <a:schemeClr val="bg1">
                    <a:shade val="50000"/>
                  </a:schemeClr>
                </a:solidFill>
              </a:rPr>
              <a:t>Entrega</a:t>
            </a:r>
          </a:p>
          <a:p>
            <a:r>
              <a:rPr lang="es-EC" sz="1600" b="1" dirty="0">
                <a:ln w="50800"/>
                <a:solidFill>
                  <a:schemeClr val="bg1">
                    <a:shade val="50000"/>
                  </a:schemeClr>
                </a:solidFill>
              </a:rPr>
              <a:t>d</a:t>
            </a:r>
            <a:r>
              <a:rPr lang="es-EC" sz="1600" b="1" dirty="0" smtClean="0">
                <a:ln w="50800"/>
                <a:solidFill>
                  <a:schemeClr val="bg1">
                    <a:shade val="50000"/>
                  </a:schemeClr>
                </a:solidFill>
              </a:rPr>
              <a:t>ocumentos</a:t>
            </a:r>
          </a:p>
          <a:p>
            <a:r>
              <a:rPr lang="es-EC" sz="1600" b="1" dirty="0" smtClean="0">
                <a:ln w="50800"/>
                <a:solidFill>
                  <a:schemeClr val="bg1">
                    <a:shade val="50000"/>
                  </a:schemeClr>
                </a:solidFill>
              </a:rPr>
              <a:t>y finaliza trámite</a:t>
            </a:r>
            <a:endParaRPr lang="es-EC" sz="16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003232" cy="720080"/>
          </a:xfrm>
        </p:spPr>
        <p:txBody>
          <a:bodyPr>
            <a:normAutofit fontScale="90000"/>
          </a:bodyPr>
          <a:lstStyle/>
          <a:p>
            <a:r>
              <a:rPr lang="es-EC" dirty="0" smtClean="0"/>
              <a:t>Requerimientos del Sistema</a:t>
            </a: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300543710"/>
              </p:ext>
            </p:extLst>
          </p:nvPr>
        </p:nvGraphicFramePr>
        <p:xfrm>
          <a:off x="683568" y="1700811"/>
          <a:ext cx="7992888" cy="4896538"/>
        </p:xfrm>
        <a:graphic>
          <a:graphicData uri="http://schemas.openxmlformats.org/drawingml/2006/table">
            <a:tbl>
              <a:tblPr firstRow="1" firstCol="1" bandRow="1">
                <a:tableStyleId>{5C22544A-7EE6-4342-B048-85BDC9FD1C3A}</a:tableStyleId>
              </a:tblPr>
              <a:tblGrid>
                <a:gridCol w="7992888"/>
              </a:tblGrid>
              <a:tr h="428747">
                <a:tc>
                  <a:txBody>
                    <a:bodyPr/>
                    <a:lstStyle/>
                    <a:p>
                      <a:pPr marL="1177925" indent="-457200">
                        <a:lnSpc>
                          <a:spcPct val="200000"/>
                        </a:lnSpc>
                        <a:spcBef>
                          <a:spcPts val="1200"/>
                        </a:spcBef>
                        <a:spcAft>
                          <a:spcPts val="300"/>
                        </a:spcAft>
                        <a:tabLst>
                          <a:tab pos="1177925" algn="l"/>
                          <a:tab pos="-68580" algn="l"/>
                        </a:tabLst>
                      </a:pPr>
                      <a:r>
                        <a:rPr lang="es-ES" sz="1600" dirty="0">
                          <a:effectLst/>
                        </a:rPr>
                        <a:t>Los usuarios del sistema serán: Oficiales de Trámite, Recaudadores</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 pos="201295" algn="l"/>
                        </a:tabLst>
                      </a:pPr>
                      <a:r>
                        <a:rPr lang="es-ES" sz="1600" dirty="0">
                          <a:effectLst/>
                        </a:rPr>
                        <a:t>Y Jefe de Gestión Operacional </a:t>
                      </a:r>
                      <a:r>
                        <a:rPr lang="es-ES" sz="1600" dirty="0" smtClean="0">
                          <a:effectLst/>
                        </a:rPr>
                        <a:t>.</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Los socios interesados en realizar trámites con su RMT, deben</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Conocer que mientras esté suspendido o exista un valor</a:t>
                      </a:r>
                      <a:endParaRPr lang="es-EC" sz="1600" b="1" dirty="0">
                        <a:effectLst/>
                        <a:latin typeface="Arial" panose="020B0604020202020204" pitchFamily="34" charset="0"/>
                        <a:ea typeface="Times New Roman" panose="02020603050405020304" pitchFamily="18" charset="0"/>
                      </a:endParaRPr>
                    </a:p>
                  </a:txBody>
                  <a:tcPr marL="68580" marR="68580" marT="0" marB="0"/>
                </a:tc>
              </a:tr>
              <a:tr h="531649">
                <a:tc>
                  <a:txBody>
                    <a:bodyPr/>
                    <a:lstStyle/>
                    <a:p>
                      <a:pPr>
                        <a:lnSpc>
                          <a:spcPct val="200000"/>
                        </a:lnSpc>
                        <a:spcAft>
                          <a:spcPts val="1000"/>
                        </a:spcAft>
                        <a:tabLst>
                          <a:tab pos="-68580" algn="l"/>
                        </a:tabLst>
                      </a:pPr>
                      <a:r>
                        <a:rPr lang="es-EC" sz="1600" dirty="0">
                          <a:effectLst/>
                        </a:rPr>
                        <a:t>Pendiente de cancelar, no podrá realizar ningún trámite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28747">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Una vez que </a:t>
                      </a:r>
                      <a:r>
                        <a:rPr lang="es-ES" sz="1600" dirty="0" smtClean="0">
                          <a:effectLst/>
                        </a:rPr>
                        <a:t>haya cancelado, </a:t>
                      </a:r>
                      <a:r>
                        <a:rPr lang="es-ES" sz="1600" dirty="0">
                          <a:effectLst/>
                        </a:rPr>
                        <a:t>el socio puede presentar los</a:t>
                      </a:r>
                      <a:endParaRPr lang="es-EC" sz="1600" b="1" dirty="0">
                        <a:effectLst/>
                        <a:latin typeface="Arial" panose="020B0604020202020204" pitchFamily="34" charset="0"/>
                        <a:ea typeface="Times New Roman" panose="02020603050405020304" pitchFamily="18" charset="0"/>
                      </a:endParaRPr>
                    </a:p>
                  </a:txBody>
                  <a:tcPr marL="68580" marR="68580" marT="0" marB="0"/>
                </a:tc>
              </a:tr>
              <a:tr h="934913">
                <a:tc>
                  <a:txBody>
                    <a:bodyPr/>
                    <a:lstStyle/>
                    <a:p>
                      <a:pPr marL="1177925" indent="-457200" algn="just">
                        <a:lnSpc>
                          <a:spcPct val="200000"/>
                        </a:lnSpc>
                        <a:spcBef>
                          <a:spcPts val="1200"/>
                        </a:spcBef>
                        <a:spcAft>
                          <a:spcPts val="300"/>
                        </a:spcAft>
                        <a:tabLst>
                          <a:tab pos="1177925" algn="l"/>
                          <a:tab pos="-68580" algn="l"/>
                          <a:tab pos="471170" algn="l"/>
                        </a:tabLst>
                      </a:pPr>
                      <a:r>
                        <a:rPr lang="es-ES" sz="1600" dirty="0">
                          <a:effectLst/>
                        </a:rPr>
                        <a:t>Requisitos para el trámite de “Cambio de Unidad”, a las Oficiales de </a:t>
                      </a:r>
                      <a:r>
                        <a:rPr lang="es-ES" sz="1600" dirty="0" smtClean="0">
                          <a:effectLst/>
                        </a:rPr>
                        <a:t>Trámite (OT) para una revisión visual</a:t>
                      </a:r>
                      <a:r>
                        <a:rPr lang="es-ES" sz="1600" baseline="0" dirty="0" smtClean="0">
                          <a:effectLst/>
                        </a:rPr>
                        <a:t> del cumplimiento,</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Lst>
                      </a:pPr>
                      <a:r>
                        <a:rPr lang="es-ES" sz="1600" dirty="0" smtClean="0">
                          <a:effectLst/>
                        </a:rPr>
                        <a:t>ellos </a:t>
                      </a:r>
                      <a:r>
                        <a:rPr lang="es-ES" sz="1600" dirty="0">
                          <a:effectLst/>
                        </a:rPr>
                        <a:t>revisan los documentos entregados.  De no haber ningún</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 pos="201295" algn="l"/>
                        </a:tabLst>
                      </a:pPr>
                      <a:r>
                        <a:rPr lang="es-ES" sz="1600" dirty="0">
                          <a:effectLst/>
                        </a:rPr>
                        <a:t>Problema, los OT realizan un trámite “Registro Provisional” a fin de</a:t>
                      </a:r>
                      <a:endParaRPr lang="es-EC" sz="1600" b="1" dirty="0">
                        <a:effectLst/>
                        <a:latin typeface="Arial" panose="020B0604020202020204" pitchFamily="34" charset="0"/>
                        <a:ea typeface="Times New Roman" panose="02020603050405020304" pitchFamily="18" charset="0"/>
                      </a:endParaRPr>
                    </a:p>
                  </a:txBody>
                  <a:tcPr marL="68580" marR="68580" marT="0" marB="0"/>
                </a:tc>
              </a:tr>
              <a:tr h="428747">
                <a:tc>
                  <a:txBody>
                    <a:bodyPr/>
                    <a:lstStyle/>
                    <a:p>
                      <a:pPr marL="1177925" indent="-457200" algn="just">
                        <a:lnSpc>
                          <a:spcPct val="200000"/>
                        </a:lnSpc>
                        <a:spcBef>
                          <a:spcPts val="1200"/>
                        </a:spcBef>
                        <a:spcAft>
                          <a:spcPts val="300"/>
                        </a:spcAft>
                        <a:tabLst>
                          <a:tab pos="1177925" algn="l"/>
                          <a:tab pos="-68580" algn="l"/>
                          <a:tab pos="201295" algn="l"/>
                        </a:tabLst>
                      </a:pPr>
                      <a:r>
                        <a:rPr lang="es-ES" sz="1600" dirty="0">
                          <a:effectLst/>
                        </a:rPr>
                        <a:t>registrar el nuevo vehículo como de “Servicio Público” en el sistema</a:t>
                      </a:r>
                      <a:endParaRPr lang="es-EC" sz="1600" b="1" dirty="0">
                        <a:effectLst/>
                        <a:latin typeface="Arial" panose="020B060402020202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3422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p:spPr>
        <p:txBody>
          <a:bodyPr/>
          <a:lstStyle/>
          <a:p>
            <a:r>
              <a:rPr lang="es-EC" dirty="0" smtClean="0"/>
              <a:t>Continua Requerimientos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2613406"/>
              </p:ext>
            </p:extLst>
          </p:nvPr>
        </p:nvGraphicFramePr>
        <p:xfrm>
          <a:off x="1043608" y="1700813"/>
          <a:ext cx="7416824" cy="4320477"/>
        </p:xfrm>
        <a:graphic>
          <a:graphicData uri="http://schemas.openxmlformats.org/drawingml/2006/table">
            <a:tbl>
              <a:tblPr firstRow="1" firstCol="1" bandRow="1">
                <a:tableStyleId>{5C22544A-7EE6-4342-B048-85BDC9FD1C3A}</a:tableStyleId>
              </a:tblPr>
              <a:tblGrid>
                <a:gridCol w="7416824"/>
              </a:tblGrid>
              <a:tr h="48005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de la RTV.  Proceden en los patios de revisión a confirmar que el</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Vehículo cumpla con las condiciones y características del servicio</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449580" algn="l"/>
                        </a:tabLst>
                      </a:pPr>
                      <a:r>
                        <a:rPr lang="es-ES" sz="1600" dirty="0">
                          <a:effectLst/>
                        </a:rPr>
                        <a:t>que va a proporcionar a la comunidad.  Una vez aprobado la RTV, el</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449580" algn="l"/>
                        </a:tabLst>
                      </a:pPr>
                      <a:r>
                        <a:rPr lang="es-ES" sz="1600" dirty="0">
                          <a:effectLst/>
                        </a:rPr>
                        <a:t>socio regresa a la EPMMOP a cancelar por el trámite de “CUN”</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449580" algn="l"/>
                        </a:tabLst>
                      </a:pPr>
                      <a:r>
                        <a:rPr lang="es-ES" sz="1600" dirty="0">
                          <a:effectLst/>
                        </a:rPr>
                        <a:t>con la factura cancelada se acerca a las OT, para que identifique el</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trámite en el sistema y confirme el “Cambio de Unidad”.  Una vez</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158750" algn="l"/>
                        </a:tabLst>
                      </a:pPr>
                      <a:r>
                        <a:rPr lang="es-ES" sz="1600" dirty="0">
                          <a:effectLst/>
                        </a:rPr>
                        <a:t>verificado, el sistema emite la habilitación y la mica con los datos</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68580" algn="l"/>
                        </a:tabLst>
                      </a:pPr>
                      <a:r>
                        <a:rPr lang="es-ES" sz="1600" dirty="0" smtClean="0">
                          <a:effectLst/>
                        </a:rPr>
                        <a:t>actualizados </a:t>
                      </a:r>
                      <a:r>
                        <a:rPr lang="es-ES" sz="1600" dirty="0">
                          <a:effectLst/>
                        </a:rPr>
                        <a:t>y se entrega al socio. </a:t>
                      </a:r>
                      <a:endParaRPr lang="es-EC" sz="1600" b="1" dirty="0">
                        <a:effectLst/>
                        <a:latin typeface="Arial" panose="020B0604020202020204" pitchFamily="34" charset="0"/>
                        <a:ea typeface="Times New Roman" panose="02020603050405020304" pitchFamily="18" charset="0"/>
                      </a:endParaRPr>
                    </a:p>
                  </a:txBody>
                  <a:tcPr marL="68580" marR="68580" marT="0" marB="0"/>
                </a:tc>
              </a:tr>
              <a:tr h="480053">
                <a:tc>
                  <a:txBody>
                    <a:bodyPr/>
                    <a:lstStyle/>
                    <a:p>
                      <a:pPr marL="1177925" indent="-457200" algn="just">
                        <a:lnSpc>
                          <a:spcPct val="200000"/>
                        </a:lnSpc>
                        <a:spcBef>
                          <a:spcPts val="1200"/>
                        </a:spcBef>
                        <a:spcAft>
                          <a:spcPts val="300"/>
                        </a:spcAft>
                        <a:tabLst>
                          <a:tab pos="1177925" algn="l"/>
                          <a:tab pos="-68580" algn="l"/>
                        </a:tabLst>
                      </a:pPr>
                      <a:endParaRPr lang="es-EC" sz="1400" b="1" dirty="0">
                        <a:effectLst/>
                        <a:latin typeface="Arial" panose="020B060402020202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3194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636680"/>
          </a:xfrm>
        </p:spPr>
        <p:txBody>
          <a:bodyPr>
            <a:normAutofit fontScale="90000"/>
          </a:bodyPr>
          <a:lstStyle/>
          <a:p>
            <a:r>
              <a:rPr lang="es-EC" dirty="0" smtClean="0"/>
              <a:t>Continua Requerimientos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1053858"/>
              </p:ext>
            </p:extLst>
          </p:nvPr>
        </p:nvGraphicFramePr>
        <p:xfrm>
          <a:off x="611560" y="1556792"/>
          <a:ext cx="7776864" cy="5112567"/>
        </p:xfrm>
        <a:graphic>
          <a:graphicData uri="http://schemas.openxmlformats.org/drawingml/2006/table">
            <a:tbl>
              <a:tblPr firstRow="1" firstCol="1" bandRow="1">
                <a:tableStyleId>{5C22544A-7EE6-4342-B048-85BDC9FD1C3A}</a:tableStyleId>
              </a:tblPr>
              <a:tblGrid>
                <a:gridCol w="7776864"/>
              </a:tblGrid>
              <a:tr h="568063">
                <a:tc>
                  <a:txBody>
                    <a:bodyPr/>
                    <a:lstStyle/>
                    <a:p>
                      <a:pPr marL="1177925" indent="-457200" algn="just">
                        <a:lnSpc>
                          <a:spcPct val="200000"/>
                        </a:lnSpc>
                        <a:spcBef>
                          <a:spcPts val="1200"/>
                        </a:spcBef>
                        <a:spcAft>
                          <a:spcPts val="300"/>
                        </a:spcAft>
                        <a:tabLst>
                          <a:tab pos="1177925" algn="l"/>
                          <a:tab pos="449580" algn="l"/>
                        </a:tabLst>
                      </a:pPr>
                      <a:r>
                        <a:rPr lang="es-ES" sz="1600" dirty="0">
                          <a:effectLst/>
                        </a:rPr>
                        <a:t>Para el caso de que los RMT que deben ser sancionados el Jefe de</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449580" algn="l"/>
                        </a:tabLst>
                      </a:pPr>
                      <a:r>
                        <a:rPr lang="es-ES" sz="1600" dirty="0">
                          <a:effectLst/>
                        </a:rPr>
                        <a:t>Gestión Operacional es informado de tal efecto, mediante oficio del</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Departamento jurídico, con este respaldo </a:t>
                      </a:r>
                      <a:r>
                        <a:rPr lang="es-ES" sz="1600" dirty="0" smtClean="0">
                          <a:effectLst/>
                        </a:rPr>
                        <a:t>se procede </a:t>
                      </a:r>
                      <a:r>
                        <a:rPr lang="es-ES" sz="1600" dirty="0">
                          <a:effectLst/>
                        </a:rPr>
                        <a:t>a identificar el RMT</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449580" algn="l"/>
                        </a:tabLst>
                      </a:pPr>
                      <a:r>
                        <a:rPr lang="es-ES" sz="1600" dirty="0" smtClean="0">
                          <a:effectLst/>
                        </a:rPr>
                        <a:t>con </a:t>
                      </a:r>
                      <a:r>
                        <a:rPr lang="es-ES" sz="1600" dirty="0">
                          <a:effectLst/>
                        </a:rPr>
                        <a:t>la opción de suspensión, revocatoria o </a:t>
                      </a:r>
                      <a:r>
                        <a:rPr lang="es-ES" sz="1600" dirty="0" smtClean="0">
                          <a:effectLst/>
                        </a:rPr>
                        <a:t>terminación, que disponen</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r>
                        <a:rPr lang="es-ES" sz="1600" dirty="0" smtClean="0">
                          <a:effectLst/>
                        </a:rPr>
                        <a:t>procede </a:t>
                      </a:r>
                      <a:r>
                        <a:rPr lang="es-ES" sz="1600" dirty="0">
                          <a:effectLst/>
                        </a:rPr>
                        <a:t>a registrar el causal de la sanción, la fecha y motivo.</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De forma similar el Jefe de gestión Operacional procederá a levantar</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r>
                        <a:rPr lang="es-ES" sz="1600" dirty="0">
                          <a:effectLst/>
                        </a:rPr>
                        <a:t>la sanción de requerir hacerlo. Adicionalmente el sistema cambia de</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r>
                        <a:rPr lang="es-ES" sz="1600" dirty="0" smtClean="0">
                          <a:effectLst/>
                        </a:rPr>
                        <a:t>estado </a:t>
                      </a:r>
                      <a:r>
                        <a:rPr lang="es-ES" sz="1600" dirty="0">
                          <a:effectLst/>
                        </a:rPr>
                        <a:t>a INACTIVA la </a:t>
                      </a:r>
                      <a:r>
                        <a:rPr lang="es-ES" sz="1600" dirty="0" smtClean="0">
                          <a:effectLst/>
                        </a:rPr>
                        <a:t>sanción</a:t>
                      </a:r>
                      <a:r>
                        <a:rPr lang="es-ES" sz="1600" baseline="0" dirty="0" smtClean="0">
                          <a:effectLst/>
                        </a:rPr>
                        <a:t> cuando se ha procedido a levantar la misma.</a:t>
                      </a:r>
                      <a:endParaRPr lang="es-EC" sz="1600" b="1" dirty="0">
                        <a:effectLst/>
                        <a:latin typeface="Arial" panose="020B0604020202020204" pitchFamily="34" charset="0"/>
                        <a:ea typeface="Times New Roman" panose="02020603050405020304" pitchFamily="18" charset="0"/>
                      </a:endParaRPr>
                    </a:p>
                  </a:txBody>
                  <a:tcPr marL="68580" marR="68580" marT="0" marB="0"/>
                </a:tc>
              </a:tr>
              <a:tr h="568063">
                <a:tc>
                  <a:txBody>
                    <a:bodyPr/>
                    <a:lstStyle/>
                    <a:p>
                      <a:pPr marL="1177925" indent="-457200" algn="just">
                        <a:lnSpc>
                          <a:spcPct val="200000"/>
                        </a:lnSpc>
                        <a:spcBef>
                          <a:spcPts val="1200"/>
                        </a:spcBef>
                        <a:spcAft>
                          <a:spcPts val="300"/>
                        </a:spcAft>
                        <a:tabLst>
                          <a:tab pos="1177925" algn="l"/>
                          <a:tab pos="-68580" algn="l"/>
                        </a:tabLst>
                      </a:pPr>
                      <a:endParaRPr lang="es-EC" sz="1600" b="1" dirty="0">
                        <a:effectLst/>
                        <a:latin typeface="Arial" panose="020B060402020202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0523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720080"/>
          </a:xfrm>
        </p:spPr>
        <p:txBody>
          <a:bodyPr>
            <a:normAutofit fontScale="90000"/>
          </a:bodyPr>
          <a:lstStyle/>
          <a:p>
            <a:r>
              <a:rPr lang="es-EC" dirty="0" smtClean="0"/>
              <a:t>Plan de Pruebas</a:t>
            </a:r>
            <a:endParaRPr lang="es-EC" dirty="0"/>
          </a:p>
        </p:txBody>
      </p:sp>
      <p:sp>
        <p:nvSpPr>
          <p:cNvPr id="3" name="Marcador de contenido 2"/>
          <p:cNvSpPr>
            <a:spLocks noGrp="1"/>
          </p:cNvSpPr>
          <p:nvPr>
            <p:ph idx="1"/>
          </p:nvPr>
        </p:nvSpPr>
        <p:spPr>
          <a:xfrm>
            <a:off x="457200" y="1268760"/>
            <a:ext cx="8229600" cy="5055840"/>
          </a:xfrm>
        </p:spPr>
        <p:txBody>
          <a:bodyPr>
            <a:noAutofit/>
          </a:bodyPr>
          <a:lstStyle/>
          <a:p>
            <a:r>
              <a:rPr lang="es-EC" sz="1600" b="1" dirty="0">
                <a:solidFill>
                  <a:schemeClr val="bg1"/>
                </a:solidFill>
              </a:rPr>
              <a:t>Funciones</a:t>
            </a:r>
            <a:r>
              <a:rPr lang="es-EC" sz="1600" dirty="0"/>
              <a:t>: Las funciones que se van a probar del sistema son las siguientes:</a:t>
            </a:r>
          </a:p>
          <a:p>
            <a:pPr lvl="1"/>
            <a:r>
              <a:rPr lang="es-EC" sz="1600" dirty="0"/>
              <a:t>Crear Registro Provisional</a:t>
            </a:r>
          </a:p>
          <a:p>
            <a:pPr lvl="1"/>
            <a:r>
              <a:rPr lang="es-EC" sz="1600" dirty="0"/>
              <a:t>Recaudar Trámite de Cambio de Unidad y Cambio de Socio</a:t>
            </a:r>
          </a:p>
          <a:p>
            <a:pPr lvl="1"/>
            <a:r>
              <a:rPr lang="es-EC" sz="1600" dirty="0"/>
              <a:t>Crear una Sanción</a:t>
            </a:r>
          </a:p>
          <a:p>
            <a:pPr lvl="1"/>
            <a:r>
              <a:rPr lang="es-EC" sz="1600" dirty="0"/>
              <a:t>Levantar una Sanción</a:t>
            </a:r>
          </a:p>
          <a:p>
            <a:r>
              <a:rPr lang="es-EC" sz="1600" b="1" dirty="0">
                <a:solidFill>
                  <a:schemeClr val="bg1"/>
                </a:solidFill>
              </a:rPr>
              <a:t>Módulos</a:t>
            </a:r>
            <a:r>
              <a:rPr lang="es-EC" sz="1600" dirty="0">
                <a:solidFill>
                  <a:schemeClr val="bg1"/>
                </a:solidFill>
              </a:rPr>
              <a:t>:</a:t>
            </a:r>
            <a:r>
              <a:rPr lang="es-EC" sz="1600" dirty="0"/>
              <a:t> Los módulos que se van a probar son los siguientes:</a:t>
            </a:r>
          </a:p>
          <a:p>
            <a:pPr lvl="1"/>
            <a:r>
              <a:rPr lang="es-EC" sz="1600" dirty="0"/>
              <a:t>Módulo Recaudación</a:t>
            </a:r>
          </a:p>
          <a:p>
            <a:pPr lvl="1"/>
            <a:r>
              <a:rPr lang="es-EC" sz="1600" dirty="0"/>
              <a:t>Módulo Trámites</a:t>
            </a:r>
          </a:p>
          <a:p>
            <a:pPr lvl="1"/>
            <a:r>
              <a:rPr lang="es-EC" sz="1600" dirty="0"/>
              <a:t>Módulo Sanciones</a:t>
            </a:r>
          </a:p>
          <a:p>
            <a:r>
              <a:rPr lang="es-EC" sz="1600" b="1" dirty="0">
                <a:solidFill>
                  <a:schemeClr val="bg1"/>
                </a:solidFill>
              </a:rPr>
              <a:t>Interfaces</a:t>
            </a:r>
            <a:r>
              <a:rPr lang="es-EC" sz="1600" dirty="0">
                <a:solidFill>
                  <a:schemeClr val="bg1"/>
                </a:solidFill>
              </a:rPr>
              <a:t>:</a:t>
            </a:r>
            <a:r>
              <a:rPr lang="es-EC" sz="1600" dirty="0"/>
              <a:t> Las interfaces que se probarán son las siguientes:</a:t>
            </a:r>
          </a:p>
          <a:p>
            <a:pPr lvl="1"/>
            <a:r>
              <a:rPr lang="es-EC" sz="1600" dirty="0"/>
              <a:t>Interfaz Registro Provisional  </a:t>
            </a:r>
          </a:p>
          <a:p>
            <a:pPr lvl="1"/>
            <a:r>
              <a:rPr lang="es-EC" sz="1600" dirty="0"/>
              <a:t>Interfaz de Recaudación</a:t>
            </a:r>
          </a:p>
          <a:p>
            <a:pPr lvl="1"/>
            <a:r>
              <a:rPr lang="es-EC" sz="1600" dirty="0"/>
              <a:t>Interfaz de </a:t>
            </a:r>
            <a:r>
              <a:rPr lang="es-EC" sz="1600" dirty="0" smtClean="0"/>
              <a:t>Sanciones</a:t>
            </a:r>
            <a:endParaRPr lang="es-EC" sz="1600" dirty="0"/>
          </a:p>
          <a:p>
            <a:r>
              <a:rPr lang="es-EC" sz="1600" dirty="0" smtClean="0">
                <a:solidFill>
                  <a:schemeClr val="bg1"/>
                </a:solidFill>
              </a:rPr>
              <a:t>Estrategia: Para </a:t>
            </a:r>
            <a:r>
              <a:rPr lang="es-EC" sz="1600" dirty="0">
                <a:solidFill>
                  <a:schemeClr val="bg1"/>
                </a:solidFill>
              </a:rPr>
              <a:t>la prueba del buen funcionamiento</a:t>
            </a:r>
            <a:r>
              <a:rPr lang="es-EC" sz="1600" dirty="0"/>
              <a:t> se realizará ingresando datos en el sistema del (Ambiente de Pruebas), donde se dispone de un sistema de igual funcionamiento que el sistema de producción. Se utilizarán datos de prueba con el fin de comprobar que se registre correctamente la información.  Se debe visualizar los campos de las pantallas que son obligatorios de ingreso y observar los mensajes que emite el sistema cuando se realiza una transacción al final de la pantalla.   </a:t>
            </a:r>
          </a:p>
          <a:p>
            <a:pPr marL="0" indent="0">
              <a:buNone/>
            </a:pPr>
            <a:endParaRPr lang="es-EC" sz="1600" dirty="0"/>
          </a:p>
        </p:txBody>
      </p:sp>
    </p:spTree>
    <p:extLst>
      <p:ext uri="{BB962C8B-B14F-4D97-AF65-F5344CB8AC3E}">
        <p14:creationId xmlns:p14="http://schemas.microsoft.com/office/powerpoint/2010/main" val="3514962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Casos de Prueba</a:t>
            </a:r>
            <a:endParaRPr lang="es-EC" dirty="0"/>
          </a:p>
        </p:txBody>
      </p:sp>
      <p:sp>
        <p:nvSpPr>
          <p:cNvPr id="3" name="Marcador de contenido 2"/>
          <p:cNvSpPr>
            <a:spLocks noGrp="1"/>
          </p:cNvSpPr>
          <p:nvPr>
            <p:ph idx="1"/>
          </p:nvPr>
        </p:nvSpPr>
        <p:spPr/>
        <p:txBody>
          <a:bodyPr/>
          <a:lstStyle/>
          <a:p>
            <a:r>
              <a:rPr lang="es-EC" dirty="0" smtClean="0"/>
              <a:t>Formato de Registro de Información:</a:t>
            </a:r>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630249761"/>
              </p:ext>
            </p:extLst>
          </p:nvPr>
        </p:nvGraphicFramePr>
        <p:xfrm>
          <a:off x="1533524" y="2636910"/>
          <a:ext cx="6494859" cy="4041497"/>
        </p:xfrm>
        <a:graphic>
          <a:graphicData uri="http://schemas.openxmlformats.org/drawingml/2006/table">
            <a:tbl>
              <a:tblPr firstRow="1" firstCol="1" lastRow="1" lastCol="1" bandRow="1" bandCol="1">
                <a:tableStyleId>{5C22544A-7EE6-4342-B048-85BDC9FD1C3A}</a:tableStyleId>
              </a:tblPr>
              <a:tblGrid>
                <a:gridCol w="2380634"/>
                <a:gridCol w="4114225"/>
              </a:tblGrid>
              <a:tr h="898719">
                <a:tc gridSpan="2">
                  <a:txBody>
                    <a:bodyPr/>
                    <a:lstStyle/>
                    <a:p>
                      <a:pPr algn="ctr">
                        <a:lnSpc>
                          <a:spcPct val="115000"/>
                        </a:lnSpc>
                        <a:spcAft>
                          <a:spcPts val="0"/>
                        </a:spcAft>
                      </a:pPr>
                      <a:r>
                        <a:rPr lang="es-CR" sz="1400" dirty="0">
                          <a:effectLst/>
                        </a:rPr>
                        <a:t>Caso de Prueba [007]</a:t>
                      </a:r>
                      <a:endParaRPr lang="es-EC" sz="1400" dirty="0">
                        <a:effectLst/>
                      </a:endParaRPr>
                    </a:p>
                    <a:p>
                      <a:pPr algn="just">
                        <a:lnSpc>
                          <a:spcPct val="115000"/>
                        </a:lnSpc>
                        <a:spcAft>
                          <a:spcPts val="0"/>
                        </a:spcAft>
                      </a:pPr>
                      <a:r>
                        <a:rPr lang="es-CR" sz="1400" dirty="0">
                          <a:effectLst/>
                        </a:rPr>
                        <a:t> </a:t>
                      </a:r>
                      <a:endParaRPr lang="es-EC" sz="1400" dirty="0">
                        <a:effectLst/>
                      </a:endParaRPr>
                    </a:p>
                    <a:p>
                      <a:pPr algn="just">
                        <a:lnSpc>
                          <a:spcPct val="115000"/>
                        </a:lnSpc>
                        <a:spcAft>
                          <a:spcPts val="0"/>
                        </a:spcAft>
                      </a:pPr>
                      <a:r>
                        <a:rPr lang="es-CR" sz="1400" dirty="0">
                          <a:effectLst/>
                        </a:rPr>
                        <a:t>Elaborado por: [</a:t>
                      </a:r>
                      <a:r>
                        <a:rPr lang="es-CR" sz="1400" dirty="0">
                          <a:solidFill>
                            <a:schemeClr val="bg1"/>
                          </a:solidFill>
                          <a:effectLst/>
                        </a:rPr>
                        <a:t>Gonzalo Méndez Melo</a:t>
                      </a:r>
                      <a:r>
                        <a:rPr lang="es-CR" sz="1400" dirty="0">
                          <a:effectLst/>
                        </a:rPr>
                        <a:t>]</a:t>
                      </a:r>
                      <a:endParaRPr lang="es-EC" sz="1400" dirty="0">
                        <a:effectLst/>
                        <a:latin typeface="Tahoma" panose="020B0604030504040204" pitchFamily="34" charset="0"/>
                        <a:ea typeface="Calibri" panose="020F0502020204030204" pitchFamily="34" charset="0"/>
                      </a:endParaRPr>
                    </a:p>
                  </a:txBody>
                  <a:tcPr marL="68580" marR="68580" marT="0" marB="0"/>
                </a:tc>
                <a:tc hMerge="1">
                  <a:txBody>
                    <a:bodyPr/>
                    <a:lstStyle/>
                    <a:p>
                      <a:endParaRPr lang="es-EC"/>
                    </a:p>
                  </a:txBody>
                  <a:tcPr/>
                </a:tc>
              </a:tr>
              <a:tr h="608936">
                <a:tc>
                  <a:txBody>
                    <a:bodyPr/>
                    <a:lstStyle/>
                    <a:p>
                      <a:pPr algn="just">
                        <a:lnSpc>
                          <a:spcPct val="115000"/>
                        </a:lnSpc>
                        <a:spcAft>
                          <a:spcPts val="0"/>
                        </a:spcAft>
                      </a:pPr>
                      <a:r>
                        <a:rPr lang="es-CR" sz="1400" dirty="0">
                          <a:effectLst/>
                        </a:rPr>
                        <a:t>Código de Identificación:</a:t>
                      </a:r>
                      <a:endParaRPr lang="es-EC" sz="1400" dirty="0">
                        <a:effectLst/>
                        <a:latin typeface="Tahoma" panose="020B0604030504040204" pitchFamily="34" charset="0"/>
                        <a:ea typeface="Calibri" panose="020F0502020204030204" pitchFamily="34" charset="0"/>
                      </a:endParaRPr>
                    </a:p>
                  </a:txBody>
                  <a:tcPr marL="68580" marR="68580" marT="0" marB="0"/>
                </a:tc>
                <a:tc>
                  <a:txBody>
                    <a:bodyPr/>
                    <a:lstStyle/>
                    <a:p>
                      <a:pPr algn="l">
                        <a:lnSpc>
                          <a:spcPct val="115000"/>
                        </a:lnSpc>
                        <a:spcBef>
                          <a:spcPts val="1000"/>
                        </a:spcBef>
                        <a:spcAft>
                          <a:spcPts val="0"/>
                        </a:spcAft>
                      </a:pPr>
                      <a:r>
                        <a:rPr lang="es-CR" sz="1400" dirty="0">
                          <a:solidFill>
                            <a:schemeClr val="bg1"/>
                          </a:solidFill>
                          <a:effectLst/>
                        </a:rPr>
                        <a:t>Trámites.Suspensión_al_RMT_Req_007</a:t>
                      </a:r>
                      <a:endParaRPr lang="es-EC" sz="1400" dirty="0">
                        <a:solidFill>
                          <a:schemeClr val="bg1"/>
                        </a:solidFill>
                        <a:effectLst/>
                      </a:endParaRPr>
                    </a:p>
                    <a:p>
                      <a:pPr algn="just">
                        <a:lnSpc>
                          <a:spcPct val="115000"/>
                        </a:lnSpc>
                        <a:spcAft>
                          <a:spcPts val="0"/>
                        </a:spcAft>
                      </a:pPr>
                      <a:r>
                        <a:rPr lang="es-CR" sz="1400" dirty="0">
                          <a:effectLst/>
                        </a:rPr>
                        <a:t> </a:t>
                      </a:r>
                      <a:endParaRPr lang="es-EC" sz="1400" dirty="0">
                        <a:effectLst/>
                        <a:latin typeface="Tahoma" panose="020B0604030504040204" pitchFamily="34" charset="0"/>
                        <a:ea typeface="Calibri" panose="020F0502020204030204" pitchFamily="34" charset="0"/>
                      </a:endParaRPr>
                    </a:p>
                  </a:txBody>
                  <a:tcPr marL="68580" marR="68580" marT="0" marB="0"/>
                </a:tc>
              </a:tr>
              <a:tr h="868921">
                <a:tc>
                  <a:txBody>
                    <a:bodyPr/>
                    <a:lstStyle/>
                    <a:p>
                      <a:pPr algn="just">
                        <a:lnSpc>
                          <a:spcPct val="115000"/>
                        </a:lnSpc>
                        <a:spcAft>
                          <a:spcPts val="0"/>
                        </a:spcAft>
                      </a:pPr>
                      <a:r>
                        <a:rPr lang="es-CR" sz="1400" dirty="0">
                          <a:effectLst/>
                        </a:rPr>
                        <a:t>Nombre del Proyecto:</a:t>
                      </a:r>
                      <a:endParaRPr lang="es-EC" sz="1400" dirty="0">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kumimoji="0" lang="es-CR" sz="1400" b="1" kern="1200" dirty="0">
                          <a:solidFill>
                            <a:schemeClr val="bg1"/>
                          </a:solidFill>
                          <a:effectLst/>
                          <a:latin typeface="+mn-lt"/>
                          <a:ea typeface="+mn-ea"/>
                          <a:cs typeface="+mn-cs"/>
                        </a:rPr>
                        <a:t>Análisis y Optimización de los Procesos de la Unidad de Gerencia de la Gestión Operacional de la EPMMOP.</a:t>
                      </a:r>
                      <a:endParaRPr kumimoji="0" lang="es-EC" sz="1400" b="1" kern="1200" dirty="0">
                        <a:solidFill>
                          <a:schemeClr val="bg1"/>
                        </a:solidFill>
                        <a:effectLst/>
                        <a:latin typeface="+mn-lt"/>
                        <a:ea typeface="+mn-ea"/>
                        <a:cs typeface="+mn-cs"/>
                      </a:endParaRPr>
                    </a:p>
                    <a:p>
                      <a:pPr algn="just">
                        <a:lnSpc>
                          <a:spcPct val="115000"/>
                        </a:lnSpc>
                        <a:spcAft>
                          <a:spcPts val="0"/>
                        </a:spcAft>
                      </a:pPr>
                      <a:r>
                        <a:rPr kumimoji="0" lang="es-CR" sz="1400" b="1" kern="1200" dirty="0">
                          <a:solidFill>
                            <a:schemeClr val="bg1"/>
                          </a:solidFill>
                          <a:effectLst/>
                          <a:latin typeface="+mn-lt"/>
                          <a:ea typeface="+mn-ea"/>
                          <a:cs typeface="+mn-cs"/>
                        </a:rPr>
                        <a:t> </a:t>
                      </a:r>
                      <a:endParaRPr kumimoji="0" lang="es-EC" sz="1400" b="1" kern="1200" dirty="0">
                        <a:solidFill>
                          <a:schemeClr val="bg1"/>
                        </a:solidFill>
                        <a:effectLst/>
                        <a:latin typeface="+mn-lt"/>
                        <a:ea typeface="+mn-ea"/>
                        <a:cs typeface="+mn-cs"/>
                      </a:endParaRPr>
                    </a:p>
                  </a:txBody>
                  <a:tcPr marL="68580" marR="68580" marT="0" marB="0"/>
                </a:tc>
              </a:tr>
              <a:tr h="868921">
                <a:tc>
                  <a:txBody>
                    <a:bodyPr/>
                    <a:lstStyle/>
                    <a:p>
                      <a:pPr algn="just">
                        <a:lnSpc>
                          <a:spcPct val="115000"/>
                        </a:lnSpc>
                        <a:spcAft>
                          <a:spcPts val="0"/>
                        </a:spcAft>
                      </a:pPr>
                      <a:r>
                        <a:rPr lang="es-CR" sz="1400" dirty="0">
                          <a:effectLst/>
                        </a:rPr>
                        <a:t>Descripción (Alcance y Objetivos):</a:t>
                      </a:r>
                      <a:endParaRPr lang="es-EC" sz="1400" dirty="0">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kumimoji="0" lang="es-CR" sz="1400" b="1" kern="1200" dirty="0">
                          <a:solidFill>
                            <a:schemeClr val="bg1"/>
                          </a:solidFill>
                          <a:effectLst/>
                          <a:latin typeface="+mn-lt"/>
                          <a:ea typeface="+mn-ea"/>
                          <a:cs typeface="+mn-cs"/>
                        </a:rPr>
                        <a:t>El sistema debe registrar el causal de la sanción y el motivo de la suspensión al RMT y genera una sanción activa.</a:t>
                      </a:r>
                      <a:endParaRPr kumimoji="0" lang="es-EC" sz="1400" b="1" kern="1200" dirty="0">
                        <a:solidFill>
                          <a:schemeClr val="bg1"/>
                        </a:solidFill>
                        <a:effectLst/>
                        <a:latin typeface="+mn-lt"/>
                        <a:ea typeface="+mn-ea"/>
                        <a:cs typeface="+mn-cs"/>
                      </a:endParaRPr>
                    </a:p>
                    <a:p>
                      <a:pPr algn="just">
                        <a:lnSpc>
                          <a:spcPct val="115000"/>
                        </a:lnSpc>
                        <a:spcAft>
                          <a:spcPts val="0"/>
                        </a:spcAft>
                      </a:pPr>
                      <a:r>
                        <a:rPr kumimoji="0" lang="es-CR" sz="1400" b="1" kern="1200" dirty="0">
                          <a:solidFill>
                            <a:schemeClr val="bg1"/>
                          </a:solidFill>
                          <a:effectLst/>
                          <a:latin typeface="+mn-lt"/>
                          <a:ea typeface="+mn-ea"/>
                          <a:cs typeface="+mn-cs"/>
                        </a:rPr>
                        <a:t> </a:t>
                      </a:r>
                      <a:endParaRPr kumimoji="0" lang="es-EC" sz="1400" b="1" kern="1200" dirty="0">
                        <a:solidFill>
                          <a:schemeClr val="bg1"/>
                        </a:solidFill>
                        <a:effectLst/>
                        <a:latin typeface="+mn-lt"/>
                        <a:ea typeface="+mn-ea"/>
                        <a:cs typeface="+mn-cs"/>
                      </a:endParaRPr>
                    </a:p>
                  </a:txBody>
                  <a:tcPr marL="68580" marR="68580" marT="0" marB="0"/>
                </a:tc>
              </a:tr>
              <a:tr h="570930">
                <a:tc>
                  <a:txBody>
                    <a:bodyPr/>
                    <a:lstStyle/>
                    <a:p>
                      <a:pPr algn="just">
                        <a:lnSpc>
                          <a:spcPct val="115000"/>
                        </a:lnSpc>
                        <a:spcAft>
                          <a:spcPts val="0"/>
                        </a:spcAft>
                      </a:pPr>
                      <a:r>
                        <a:rPr lang="es-CR" sz="1400" dirty="0">
                          <a:effectLst/>
                        </a:rPr>
                        <a:t>Requisitos asociados</a:t>
                      </a:r>
                      <a:endParaRPr lang="es-EC" sz="1400" dirty="0">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400" dirty="0">
                          <a:solidFill>
                            <a:schemeClr val="bg1"/>
                          </a:solidFill>
                          <a:effectLst/>
                        </a:rPr>
                        <a:t>Requerimiento “Suspensión de un RMT” </a:t>
                      </a:r>
                      <a:endParaRPr lang="es-EC" sz="1400" dirty="0">
                        <a:solidFill>
                          <a:schemeClr val="bg1"/>
                        </a:solidFill>
                        <a:effectLst/>
                      </a:endParaRPr>
                    </a:p>
                    <a:p>
                      <a:pPr algn="just">
                        <a:lnSpc>
                          <a:spcPct val="115000"/>
                        </a:lnSpc>
                        <a:spcAft>
                          <a:spcPts val="0"/>
                        </a:spcAft>
                      </a:pPr>
                      <a:r>
                        <a:rPr lang="es-CR" sz="1400" dirty="0">
                          <a:solidFill>
                            <a:schemeClr val="bg1"/>
                          </a:solidFill>
                          <a:effectLst/>
                        </a:rPr>
                        <a:t> </a:t>
                      </a:r>
                      <a:endParaRPr lang="es-EC" sz="1400" dirty="0">
                        <a:solidFill>
                          <a:schemeClr val="bg1"/>
                        </a:solidFill>
                        <a:effectLst/>
                        <a:latin typeface="Tahoma" panose="020B060403050404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67918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p:spPr>
        <p:txBody>
          <a:bodyPr/>
          <a:lstStyle/>
          <a:p>
            <a:r>
              <a:rPr lang="es-EC" dirty="0" smtClean="0"/>
              <a:t>Continua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36478897"/>
              </p:ext>
            </p:extLst>
          </p:nvPr>
        </p:nvGraphicFramePr>
        <p:xfrm>
          <a:off x="1533525" y="1700809"/>
          <a:ext cx="6076950" cy="5040560"/>
        </p:xfrm>
        <a:graphic>
          <a:graphicData uri="http://schemas.openxmlformats.org/drawingml/2006/table">
            <a:tbl>
              <a:tblPr firstRow="1" firstCol="1" lastRow="1" lastCol="1" bandRow="1" bandCol="1">
                <a:tableStyleId>{5C22544A-7EE6-4342-B048-85BDC9FD1C3A}</a:tableStyleId>
              </a:tblPr>
              <a:tblGrid>
                <a:gridCol w="2227453"/>
                <a:gridCol w="3849497"/>
              </a:tblGrid>
              <a:tr h="5040560">
                <a:tc>
                  <a:txBody>
                    <a:bodyPr/>
                    <a:lstStyle/>
                    <a:p>
                      <a:pPr algn="just">
                        <a:lnSpc>
                          <a:spcPct val="115000"/>
                        </a:lnSpc>
                        <a:spcAft>
                          <a:spcPts val="0"/>
                        </a:spcAft>
                      </a:pPr>
                      <a:r>
                        <a:rPr lang="es-CR" sz="1200" dirty="0">
                          <a:solidFill>
                            <a:schemeClr val="bg1"/>
                          </a:solidFill>
                          <a:effectLst/>
                        </a:rPr>
                        <a:t>Variables de Entrada (Inputs):</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Localizar datos del RMT y servicio al cual se aplica la suspensión</a:t>
                      </a:r>
                      <a:endParaRPr lang="es-EC" sz="1200" dirty="0">
                        <a:effectLst/>
                      </a:endParaRPr>
                    </a:p>
                    <a:p>
                      <a:pPr algn="just">
                        <a:lnSpc>
                          <a:spcPct val="115000"/>
                        </a:lnSpc>
                        <a:spcAft>
                          <a:spcPts val="0"/>
                        </a:spcAft>
                      </a:pPr>
                      <a:r>
                        <a:rPr lang="es-CR" sz="1200" dirty="0">
                          <a:solidFill>
                            <a:schemeClr val="bg1"/>
                          </a:solidFill>
                          <a:effectLst/>
                        </a:rPr>
                        <a:t>Código del causal de sanción</a:t>
                      </a:r>
                      <a:r>
                        <a:rPr lang="es-CR" sz="1200" dirty="0">
                          <a:effectLst/>
                        </a:rPr>
                        <a:t>:</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Suspensión x Causal Ordenanzas</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Suspensión x Causal Revocatoria</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Suspensión x Causal Terminación</a:t>
                      </a:r>
                      <a:endParaRPr lang="es-EC" sz="1200" dirty="0">
                        <a:effectLst/>
                      </a:endParaRPr>
                    </a:p>
                    <a:p>
                      <a:pPr algn="just">
                        <a:lnSpc>
                          <a:spcPct val="115000"/>
                        </a:lnSpc>
                        <a:spcAft>
                          <a:spcPts val="0"/>
                        </a:spcAft>
                      </a:pPr>
                      <a:r>
                        <a:rPr lang="es-CR" sz="1200" dirty="0">
                          <a:effectLst/>
                        </a:rPr>
                        <a:t>Documento de sanción</a:t>
                      </a:r>
                      <a:endParaRPr lang="es-EC" sz="1200" dirty="0">
                        <a:effectLst/>
                      </a:endParaRPr>
                    </a:p>
                    <a:p>
                      <a:pPr algn="just">
                        <a:lnSpc>
                          <a:spcPct val="115000"/>
                        </a:lnSpc>
                        <a:spcAft>
                          <a:spcPts val="0"/>
                        </a:spcAft>
                      </a:pPr>
                      <a:r>
                        <a:rPr lang="es-CR" sz="1200" dirty="0">
                          <a:effectLst/>
                        </a:rPr>
                        <a:t>Descripción del motivo</a:t>
                      </a:r>
                      <a:endParaRPr lang="es-EC" sz="1200" dirty="0">
                        <a:effectLst/>
                      </a:endParaRPr>
                    </a:p>
                    <a:p>
                      <a:pPr algn="just">
                        <a:lnSpc>
                          <a:spcPct val="115000"/>
                        </a:lnSpc>
                        <a:spcAft>
                          <a:spcPts val="0"/>
                        </a:spcAft>
                      </a:pPr>
                      <a:r>
                        <a:rPr lang="es-CR" sz="1200" dirty="0">
                          <a:effectLst/>
                        </a:rPr>
                        <a:t>Se ingresará la siguiente información: </a:t>
                      </a:r>
                      <a:endParaRPr lang="es-EC" sz="1200" dirty="0">
                        <a:effectLst/>
                      </a:endParaRPr>
                    </a:p>
                    <a:p>
                      <a:pPr algn="just">
                        <a:lnSpc>
                          <a:spcPct val="115000"/>
                        </a:lnSpc>
                        <a:spcAft>
                          <a:spcPts val="0"/>
                        </a:spcAft>
                      </a:pPr>
                      <a:r>
                        <a:rPr lang="es-CR" sz="1200" dirty="0">
                          <a:solidFill>
                            <a:schemeClr val="bg1"/>
                          </a:solidFill>
                          <a:effectLst/>
                        </a:rPr>
                        <a:t>Datos de prueba</a:t>
                      </a:r>
                      <a:r>
                        <a:rPr lang="es-CR" sz="1200" dirty="0">
                          <a:effectLst/>
                        </a:rPr>
                        <a:t>:</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Código de causal no existe (GGG)</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RMT y servicio suspendido (1022 TAX)</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Causal no existe (GGG)</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Sin documento de sanción </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Sin descripción</a:t>
                      </a:r>
                      <a:endParaRPr lang="es-EC" sz="1200" dirty="0">
                        <a:effectLst/>
                      </a:endParaRPr>
                    </a:p>
                    <a:p>
                      <a:pPr algn="just">
                        <a:lnSpc>
                          <a:spcPct val="115000"/>
                        </a:lnSpc>
                        <a:spcAft>
                          <a:spcPts val="0"/>
                        </a:spcAft>
                      </a:pPr>
                      <a:r>
                        <a:rPr lang="es-CR" sz="1200" dirty="0">
                          <a:solidFill>
                            <a:schemeClr val="bg1"/>
                          </a:solidFill>
                          <a:effectLst/>
                        </a:rPr>
                        <a:t>Datos Correctos</a:t>
                      </a:r>
                      <a:r>
                        <a:rPr lang="es-CR" sz="1200" dirty="0">
                          <a:effectLst/>
                        </a:rPr>
                        <a:t>:</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RMT y Servicio (1021 TAX)</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Código de causal de ordenanza: RT7 (Vehículo no aprueba LA 1da RTV. 2012)</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Memo 100</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NO APRUEBA LA 1RA CONVOCATORIA DE LA RTV 2012</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11818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24712"/>
          </a:xfrm>
        </p:spPr>
        <p:txBody>
          <a:bodyPr/>
          <a:lstStyle/>
          <a:p>
            <a:r>
              <a:rPr lang="es-EC" dirty="0" smtClean="0"/>
              <a:t>Continua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97265016"/>
              </p:ext>
            </p:extLst>
          </p:nvPr>
        </p:nvGraphicFramePr>
        <p:xfrm>
          <a:off x="1533525" y="1847088"/>
          <a:ext cx="6076950" cy="4750264"/>
        </p:xfrm>
        <a:graphic>
          <a:graphicData uri="http://schemas.openxmlformats.org/drawingml/2006/table">
            <a:tbl>
              <a:tblPr firstRow="1" firstCol="1" lastRow="1" lastCol="1" bandRow="1" bandCol="1">
                <a:tableStyleId>{5C22544A-7EE6-4342-B048-85BDC9FD1C3A}</a:tableStyleId>
              </a:tblPr>
              <a:tblGrid>
                <a:gridCol w="2227453"/>
                <a:gridCol w="3849497"/>
              </a:tblGrid>
              <a:tr h="3326109">
                <a:tc>
                  <a:txBody>
                    <a:bodyPr/>
                    <a:lstStyle/>
                    <a:p>
                      <a:pPr algn="just">
                        <a:lnSpc>
                          <a:spcPct val="115000"/>
                        </a:lnSpc>
                        <a:spcAft>
                          <a:spcPts val="0"/>
                        </a:spcAft>
                      </a:pPr>
                      <a:r>
                        <a:rPr lang="es-CR" sz="1200" dirty="0">
                          <a:solidFill>
                            <a:schemeClr val="bg1"/>
                          </a:solidFill>
                          <a:effectLst/>
                        </a:rPr>
                        <a:t>Flujo normal del evento</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marL="342900" lvl="0" indent="-342900" algn="just">
                        <a:lnSpc>
                          <a:spcPct val="115000"/>
                        </a:lnSpc>
                        <a:spcAft>
                          <a:spcPts val="0"/>
                        </a:spcAft>
                        <a:buFont typeface="+mj-lt"/>
                        <a:buAutoNum type="arabicPeriod"/>
                      </a:pPr>
                      <a:r>
                        <a:rPr lang="es-CR" sz="1200" dirty="0">
                          <a:effectLst/>
                        </a:rPr>
                        <a:t>Ingresar al sistema con un usuario de prueba</a:t>
                      </a:r>
                      <a:endParaRPr lang="es-EC" sz="1200" dirty="0">
                        <a:effectLst/>
                      </a:endParaRPr>
                    </a:p>
                    <a:p>
                      <a:pPr marL="342900" lvl="0" indent="-342900" algn="just">
                        <a:lnSpc>
                          <a:spcPct val="115000"/>
                        </a:lnSpc>
                        <a:spcAft>
                          <a:spcPts val="0"/>
                        </a:spcAft>
                        <a:buFont typeface="+mj-lt"/>
                        <a:buAutoNum type="arabicPeriod"/>
                      </a:pPr>
                      <a:r>
                        <a:rPr lang="es-CR" sz="1200" dirty="0">
                          <a:effectLst/>
                        </a:rPr>
                        <a:t>Seleccionar las opciones asignadas para este efecto “Trabajar con RMT” </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RMT y Servicio 1021 TAX</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la opción 07=Suspender</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el causal de ordenanza (</a:t>
                      </a:r>
                      <a:r>
                        <a:rPr lang="es-CR" sz="1200" dirty="0" smtClean="0">
                          <a:effectLst/>
                        </a:rPr>
                        <a:t>RT24)</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el documento de sanción: MEMO 100</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la descripción del motivo:</a:t>
                      </a:r>
                      <a:endParaRPr lang="es-EC" sz="1200" dirty="0">
                        <a:effectLst/>
                      </a:endParaRPr>
                    </a:p>
                    <a:p>
                      <a:pPr marL="228600" algn="just">
                        <a:lnSpc>
                          <a:spcPct val="200000"/>
                        </a:lnSpc>
                        <a:spcAft>
                          <a:spcPts val="0"/>
                        </a:spcAft>
                      </a:pPr>
                      <a:r>
                        <a:rPr lang="es-CR" sz="1200" dirty="0">
                          <a:effectLst/>
                        </a:rPr>
                        <a:t>“NO APRUEBA LA 1RA CONVOCATORIA DE LA RTV </a:t>
                      </a:r>
                      <a:r>
                        <a:rPr lang="es-CR" sz="1200" dirty="0" smtClean="0">
                          <a:effectLst/>
                        </a:rPr>
                        <a:t>2014”</a:t>
                      </a:r>
                      <a:endParaRPr lang="es-EC" sz="1200" dirty="0">
                        <a:effectLst/>
                      </a:endParaRPr>
                    </a:p>
                    <a:p>
                      <a:pPr marL="0" lvl="0" indent="0" algn="just">
                        <a:lnSpc>
                          <a:spcPct val="115000"/>
                        </a:lnSpc>
                        <a:spcAft>
                          <a:spcPts val="0"/>
                        </a:spcAft>
                        <a:buFont typeface="+mj-lt"/>
                        <a:buNone/>
                      </a:pPr>
                      <a:r>
                        <a:rPr lang="es-CR" sz="1200" dirty="0" smtClean="0">
                          <a:effectLst/>
                        </a:rPr>
                        <a:t>8.</a:t>
                      </a:r>
                      <a:r>
                        <a:rPr lang="es-CR" sz="1200" baseline="0" dirty="0" smtClean="0">
                          <a:effectLst/>
                        </a:rPr>
                        <a:t>      </a:t>
                      </a:r>
                      <a:r>
                        <a:rPr lang="es-CR" sz="1200" dirty="0" smtClean="0">
                          <a:effectLst/>
                        </a:rPr>
                        <a:t>Confirma </a:t>
                      </a:r>
                      <a:r>
                        <a:rPr lang="es-CR" sz="1200" dirty="0">
                          <a:effectLst/>
                        </a:rPr>
                        <a:t>la transacción</a:t>
                      </a:r>
                      <a:endParaRPr lang="es-EC" sz="1200" dirty="0">
                        <a:effectLst/>
                      </a:endParaRPr>
                    </a:p>
                    <a:p>
                      <a:pPr marL="228600"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r h="1424155">
                <a:tc>
                  <a:txBody>
                    <a:bodyPr/>
                    <a:lstStyle/>
                    <a:p>
                      <a:pPr algn="just">
                        <a:lnSpc>
                          <a:spcPct val="115000"/>
                        </a:lnSpc>
                        <a:spcAft>
                          <a:spcPts val="0"/>
                        </a:spcAft>
                      </a:pPr>
                      <a:r>
                        <a:rPr lang="es-CR" sz="1200" dirty="0">
                          <a:solidFill>
                            <a:schemeClr val="bg1"/>
                          </a:solidFill>
                          <a:effectLst/>
                        </a:rPr>
                        <a:t>Resultado esperado:</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Generación de la sanción de número </a:t>
                      </a:r>
                      <a:r>
                        <a:rPr lang="es-CR" sz="1200" dirty="0" smtClean="0">
                          <a:effectLst/>
                        </a:rPr>
                        <a:t>secuencial genera el sistema </a:t>
                      </a:r>
                      <a:r>
                        <a:rPr lang="es-CR" sz="1200" dirty="0">
                          <a:effectLst/>
                        </a:rPr>
                        <a:t>con los datos del causal </a:t>
                      </a:r>
                      <a:r>
                        <a:rPr lang="es-CR" sz="1200" dirty="0" smtClean="0">
                          <a:effectLst/>
                        </a:rPr>
                        <a:t>RT24 </a:t>
                      </a:r>
                      <a:r>
                        <a:rPr lang="es-CR" sz="1200" dirty="0">
                          <a:effectLst/>
                        </a:rPr>
                        <a:t>el documento MEMO 100 y la descripción del motivo de la suspensión.</a:t>
                      </a:r>
                      <a:endParaRPr lang="es-EC" sz="1200" dirty="0">
                        <a:effectLst/>
                      </a:endParaRPr>
                    </a:p>
                    <a:p>
                      <a:pPr algn="just">
                        <a:lnSpc>
                          <a:spcPct val="115000"/>
                        </a:lnSpc>
                        <a:spcAft>
                          <a:spcPts val="0"/>
                        </a:spcAft>
                      </a:pPr>
                      <a:r>
                        <a:rPr lang="es-CR" sz="1200" dirty="0">
                          <a:effectLst/>
                        </a:rPr>
                        <a:t>El estado del RMT 1021 TAX es SUSPENDIDO</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914998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Continua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1318861"/>
              </p:ext>
            </p:extLst>
          </p:nvPr>
        </p:nvGraphicFramePr>
        <p:xfrm>
          <a:off x="1533525" y="2060848"/>
          <a:ext cx="6076950" cy="4176464"/>
        </p:xfrm>
        <a:graphic>
          <a:graphicData uri="http://schemas.openxmlformats.org/drawingml/2006/table">
            <a:tbl>
              <a:tblPr firstRow="1" firstCol="1" lastRow="1" lastCol="1" bandRow="1" bandCol="1">
                <a:tableStyleId>{5C22544A-7EE6-4342-B048-85BDC9FD1C3A}</a:tableStyleId>
              </a:tblPr>
              <a:tblGrid>
                <a:gridCol w="2227453"/>
                <a:gridCol w="3849497"/>
              </a:tblGrid>
              <a:tr h="2792199">
                <a:tc>
                  <a:txBody>
                    <a:bodyPr/>
                    <a:lstStyle/>
                    <a:p>
                      <a:pPr algn="just">
                        <a:lnSpc>
                          <a:spcPct val="115000"/>
                        </a:lnSpc>
                        <a:spcAft>
                          <a:spcPts val="0"/>
                        </a:spcAft>
                      </a:pPr>
                      <a:r>
                        <a:rPr lang="es-CR" sz="1200" dirty="0">
                          <a:solidFill>
                            <a:schemeClr val="bg1"/>
                          </a:solidFill>
                          <a:effectLst/>
                        </a:rPr>
                        <a:t>Flujo alterno </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marL="342900" lvl="0" indent="-342900" algn="just">
                        <a:lnSpc>
                          <a:spcPct val="115000"/>
                        </a:lnSpc>
                        <a:spcAft>
                          <a:spcPts val="0"/>
                        </a:spcAft>
                        <a:buFont typeface="+mj-lt"/>
                        <a:buAutoNum type="arabicPeriod"/>
                      </a:pPr>
                      <a:r>
                        <a:rPr lang="es-CR" sz="1200" dirty="0">
                          <a:effectLst/>
                        </a:rPr>
                        <a:t>Ingresar al sistema con un usuario de prueba</a:t>
                      </a:r>
                      <a:endParaRPr lang="es-EC" sz="1200" dirty="0">
                        <a:effectLst/>
                      </a:endParaRPr>
                    </a:p>
                    <a:p>
                      <a:pPr marL="342900" lvl="0" indent="-342900" algn="just">
                        <a:lnSpc>
                          <a:spcPct val="115000"/>
                        </a:lnSpc>
                        <a:spcAft>
                          <a:spcPts val="0"/>
                        </a:spcAft>
                        <a:buFont typeface="+mj-lt"/>
                        <a:buAutoNum type="arabicPeriod"/>
                      </a:pPr>
                      <a:r>
                        <a:rPr lang="es-CR" sz="1200" dirty="0">
                          <a:effectLst/>
                        </a:rPr>
                        <a:t>Seleccionar las opciones asignadas para este efecto “Trabajar con RMT” </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RMT y Servicio (1022 TAX)</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la opción 07=Suspender</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el causal de ordenanza (GGG)</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el documento de sanción: ‘ ‘</a:t>
                      </a:r>
                      <a:endParaRPr lang="es-EC" sz="1200" dirty="0">
                        <a:effectLst/>
                      </a:endParaRPr>
                    </a:p>
                    <a:p>
                      <a:pPr marL="342900" lvl="0" indent="-342900" algn="just">
                        <a:lnSpc>
                          <a:spcPct val="115000"/>
                        </a:lnSpc>
                        <a:spcAft>
                          <a:spcPts val="0"/>
                        </a:spcAft>
                        <a:buFont typeface="+mj-lt"/>
                        <a:buAutoNum type="arabicPeriod"/>
                      </a:pPr>
                      <a:r>
                        <a:rPr lang="es-CR" sz="1200" dirty="0">
                          <a:effectLst/>
                        </a:rPr>
                        <a:t>Ingresar la descripción del motivo: ‘ ‘</a:t>
                      </a:r>
                      <a:endParaRPr lang="es-EC" sz="1200" dirty="0">
                        <a:effectLst/>
                      </a:endParaRPr>
                    </a:p>
                    <a:p>
                      <a:pPr marL="342900" lvl="0" indent="-342900" algn="just">
                        <a:lnSpc>
                          <a:spcPct val="115000"/>
                        </a:lnSpc>
                        <a:spcAft>
                          <a:spcPts val="0"/>
                        </a:spcAft>
                        <a:buFont typeface="+mj-lt"/>
                        <a:buAutoNum type="arabicPeriod"/>
                      </a:pPr>
                      <a:r>
                        <a:rPr lang="es-CR" sz="1200" dirty="0">
                          <a:effectLst/>
                        </a:rPr>
                        <a:t>Confirma la transacción</a:t>
                      </a:r>
                      <a:endParaRPr lang="es-EC" sz="1200" dirty="0">
                        <a:effectLst/>
                      </a:endParaRPr>
                    </a:p>
                    <a:p>
                      <a:pPr marL="228600"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r h="1384265">
                <a:tc>
                  <a:txBody>
                    <a:bodyPr/>
                    <a:lstStyle/>
                    <a:p>
                      <a:pPr algn="just">
                        <a:lnSpc>
                          <a:spcPct val="115000"/>
                        </a:lnSpc>
                        <a:spcAft>
                          <a:spcPts val="0"/>
                        </a:spcAft>
                      </a:pPr>
                      <a:r>
                        <a:rPr lang="es-CR" sz="1200" dirty="0">
                          <a:solidFill>
                            <a:schemeClr val="bg1"/>
                          </a:solidFill>
                          <a:effectLst/>
                        </a:rPr>
                        <a:t>Resultado alternativo esperado:</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Se observa los siguientes mensajes:</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El dato GGG no es válido</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El dato no es válido</a:t>
                      </a:r>
                      <a:endParaRPr lang="es-EC" sz="1200" dirty="0">
                        <a:effectLst/>
                      </a:endParaRPr>
                    </a:p>
                    <a:p>
                      <a:pPr marL="342900" lvl="0" indent="-342900" algn="just">
                        <a:lnSpc>
                          <a:spcPct val="115000"/>
                        </a:lnSpc>
                        <a:spcAft>
                          <a:spcPts val="0"/>
                        </a:spcAft>
                        <a:buFont typeface="Symbol" panose="05050102010706020507" pitchFamily="18" charset="2"/>
                        <a:buChar char=""/>
                      </a:pPr>
                      <a:r>
                        <a:rPr lang="es-CR" sz="1200" dirty="0">
                          <a:effectLst/>
                        </a:rPr>
                        <a:t>El dato no es válido </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574318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52704"/>
          </a:xfrm>
        </p:spPr>
        <p:txBody>
          <a:bodyPr/>
          <a:lstStyle/>
          <a:p>
            <a:r>
              <a:rPr lang="es-EC" dirty="0" smtClean="0"/>
              <a:t>Continua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97473280"/>
              </p:ext>
            </p:extLst>
          </p:nvPr>
        </p:nvGraphicFramePr>
        <p:xfrm>
          <a:off x="1259632" y="1847089"/>
          <a:ext cx="7272808" cy="4769675"/>
        </p:xfrm>
        <a:graphic>
          <a:graphicData uri="http://schemas.openxmlformats.org/drawingml/2006/table">
            <a:tbl>
              <a:tblPr firstRow="1" firstCol="1" lastRow="1" lastCol="1" bandRow="1" bandCol="1">
                <a:tableStyleId>{5C22544A-7EE6-4342-B048-85BDC9FD1C3A}</a:tableStyleId>
              </a:tblPr>
              <a:tblGrid>
                <a:gridCol w="2665785"/>
                <a:gridCol w="4607023"/>
              </a:tblGrid>
              <a:tr h="267543">
                <a:tc gridSpan="2">
                  <a:txBody>
                    <a:bodyPr/>
                    <a:lstStyle/>
                    <a:p>
                      <a:pPr algn="just">
                        <a:lnSpc>
                          <a:spcPct val="115000"/>
                        </a:lnSpc>
                        <a:spcAft>
                          <a:spcPts val="0"/>
                        </a:spcAft>
                      </a:pPr>
                      <a:r>
                        <a:rPr lang="es-CR" sz="1200" dirty="0">
                          <a:solidFill>
                            <a:schemeClr val="bg1"/>
                          </a:solidFill>
                          <a:effectLst/>
                        </a:rPr>
                        <a:t>Evaluación de prueba </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hMerge="1">
                  <a:txBody>
                    <a:bodyPr/>
                    <a:lstStyle/>
                    <a:p>
                      <a:endParaRPr lang="es-EC"/>
                    </a:p>
                  </a:txBody>
                  <a:tcPr/>
                </a:tc>
              </a:tr>
              <a:tr h="200606">
                <a:tc>
                  <a:txBody>
                    <a:bodyPr/>
                    <a:lstStyle/>
                    <a:p>
                      <a:pPr algn="just">
                        <a:lnSpc>
                          <a:spcPct val="115000"/>
                        </a:lnSpc>
                        <a:spcAft>
                          <a:spcPts val="0"/>
                        </a:spcAft>
                      </a:pPr>
                      <a:r>
                        <a:rPr lang="es-CR" sz="1200" dirty="0">
                          <a:solidFill>
                            <a:schemeClr val="bg1"/>
                          </a:solidFill>
                          <a:effectLst/>
                        </a:rPr>
                        <a:t>Fecha de Ejecución:</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smtClean="0">
                          <a:effectLst/>
                        </a:rPr>
                        <a:t>23-Julio </a:t>
                      </a:r>
                      <a:r>
                        <a:rPr lang="es-CR" sz="1200" dirty="0">
                          <a:effectLst/>
                        </a:rPr>
                        <a:t>del </a:t>
                      </a:r>
                      <a:r>
                        <a:rPr lang="es-CR" sz="1200" dirty="0" smtClean="0">
                          <a:effectLst/>
                        </a:rPr>
                        <a:t>2014</a:t>
                      </a:r>
                      <a:endParaRPr lang="es-EC" sz="1200" dirty="0">
                        <a:effectLst/>
                        <a:latin typeface="Tahoma" panose="020B0604030504040204" pitchFamily="34" charset="0"/>
                        <a:ea typeface="Calibri" panose="020F0502020204030204" pitchFamily="34" charset="0"/>
                      </a:endParaRPr>
                    </a:p>
                  </a:txBody>
                  <a:tcPr marL="68580" marR="68580" marT="0" marB="0"/>
                </a:tc>
              </a:tr>
              <a:tr h="200606">
                <a:tc>
                  <a:txBody>
                    <a:bodyPr/>
                    <a:lstStyle/>
                    <a:p>
                      <a:pPr algn="just">
                        <a:lnSpc>
                          <a:spcPct val="115000"/>
                        </a:lnSpc>
                        <a:spcAft>
                          <a:spcPts val="0"/>
                        </a:spcAft>
                      </a:pPr>
                      <a:r>
                        <a:rPr lang="es-CR" sz="1200" dirty="0">
                          <a:solidFill>
                            <a:schemeClr val="bg1"/>
                          </a:solidFill>
                          <a:effectLst/>
                        </a:rPr>
                        <a:t>Ejecutado por:</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Usuario Final </a:t>
                      </a:r>
                      <a:endParaRPr lang="es-EC" sz="1200" dirty="0">
                        <a:effectLst/>
                        <a:latin typeface="Tahoma" panose="020B0604030504040204" pitchFamily="34" charset="0"/>
                        <a:ea typeface="Calibri" panose="020F0502020204030204" pitchFamily="34" charset="0"/>
                      </a:endParaRPr>
                    </a:p>
                  </a:txBody>
                  <a:tcPr marL="68580" marR="68580" marT="0" marB="0"/>
                </a:tc>
              </a:tr>
              <a:tr h="638725">
                <a:tc>
                  <a:txBody>
                    <a:bodyPr/>
                    <a:lstStyle/>
                    <a:p>
                      <a:pPr algn="just">
                        <a:lnSpc>
                          <a:spcPct val="115000"/>
                        </a:lnSpc>
                        <a:spcAft>
                          <a:spcPts val="0"/>
                        </a:spcAft>
                      </a:pPr>
                      <a:r>
                        <a:rPr lang="es-CR" sz="1200" dirty="0">
                          <a:solidFill>
                            <a:schemeClr val="bg1"/>
                          </a:solidFill>
                          <a:effectLst/>
                        </a:rPr>
                        <a:t>Lugar de ejecución</a:t>
                      </a:r>
                      <a:endParaRPr lang="es-EC" sz="1200" dirty="0">
                        <a:solidFill>
                          <a:schemeClr val="bg1"/>
                        </a:solidFill>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En la EPMMOP a través de un acceso remoto, usando un enlace entre la EXCORPAIRE y la EPMMOP.</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r h="857784">
                <a:tc>
                  <a:txBody>
                    <a:bodyPr/>
                    <a:lstStyle/>
                    <a:p>
                      <a:pPr algn="just">
                        <a:lnSpc>
                          <a:spcPct val="115000"/>
                        </a:lnSpc>
                        <a:spcAft>
                          <a:spcPts val="0"/>
                        </a:spcAft>
                      </a:pPr>
                      <a:r>
                        <a:rPr lang="es-CR" sz="1200" dirty="0">
                          <a:solidFill>
                            <a:schemeClr val="bg1"/>
                          </a:solidFill>
                          <a:effectLst/>
                        </a:rPr>
                        <a:t>Resultados obtenidos</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Satisfactorio: se generó el registro de la sanción con datos del causal de suspensión, la identificación del documento de suspensión y la descripción del motivo de la suspensión. </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r h="1295903">
                <a:tc>
                  <a:txBody>
                    <a:bodyPr/>
                    <a:lstStyle/>
                    <a:p>
                      <a:pPr algn="just">
                        <a:lnSpc>
                          <a:spcPct val="115000"/>
                        </a:lnSpc>
                        <a:spcAft>
                          <a:spcPts val="0"/>
                        </a:spcAft>
                      </a:pPr>
                      <a:r>
                        <a:rPr lang="es-CR" sz="1200" dirty="0">
                          <a:solidFill>
                            <a:schemeClr val="bg1"/>
                          </a:solidFill>
                          <a:effectLst/>
                        </a:rPr>
                        <a:t>Observaciones:</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El sistema permite ingresar datos los cuales son validados de forma inmediata. Como resultado de la validación se presentan los mensajes de error. Adicionalmente el sistema no permite  continuar la ejecución de la transacción, mientras no estén correctamente ingresados los datos. </a:t>
                      </a:r>
                      <a:endParaRPr lang="es-EC" sz="1200" dirty="0">
                        <a:effectLst/>
                      </a:endParaRPr>
                    </a:p>
                    <a:p>
                      <a:pPr algn="just">
                        <a:lnSpc>
                          <a:spcPct val="115000"/>
                        </a:lnSpc>
                        <a:spcAft>
                          <a:spcPts val="0"/>
                        </a:spcAft>
                      </a:pPr>
                      <a:r>
                        <a:rPr lang="es-CR" sz="1200" dirty="0">
                          <a:effectLst/>
                        </a:rPr>
                        <a:t> </a:t>
                      </a:r>
                      <a:endParaRPr lang="es-EC" sz="1200" dirty="0">
                        <a:effectLst/>
                        <a:latin typeface="Tahoma" panose="020B0604030504040204" pitchFamily="34" charset="0"/>
                        <a:ea typeface="Calibri" panose="020F0502020204030204" pitchFamily="34" charset="0"/>
                      </a:endParaRPr>
                    </a:p>
                  </a:txBody>
                  <a:tcPr marL="68580" marR="68580" marT="0" marB="0"/>
                </a:tc>
              </a:tr>
              <a:tr h="507409">
                <a:tc>
                  <a:txBody>
                    <a:bodyPr/>
                    <a:lstStyle/>
                    <a:p>
                      <a:pPr algn="just">
                        <a:lnSpc>
                          <a:spcPct val="115000"/>
                        </a:lnSpc>
                        <a:spcAft>
                          <a:spcPts val="0"/>
                        </a:spcAft>
                      </a:pPr>
                      <a:r>
                        <a:rPr lang="es-CR" sz="1200" dirty="0">
                          <a:solidFill>
                            <a:schemeClr val="bg1"/>
                          </a:solidFill>
                          <a:effectLst/>
                        </a:rPr>
                        <a:t>Gravedad del error:</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s-CR" sz="1200" dirty="0">
                          <a:effectLst/>
                        </a:rPr>
                        <a:t>Los errores fueron determinados por el sistema los cuales se informan con los mensajes que se presentan en el flujo alterno.</a:t>
                      </a:r>
                      <a:endParaRPr lang="es-EC" sz="1200" dirty="0">
                        <a:effectLst/>
                        <a:latin typeface="Tahoma" panose="020B0604030504040204" pitchFamily="34" charset="0"/>
                        <a:ea typeface="Calibri" panose="020F0502020204030204" pitchFamily="34" charset="0"/>
                      </a:endParaRPr>
                    </a:p>
                  </a:txBody>
                  <a:tcPr marL="68580" marR="68580" marT="0" marB="0"/>
                </a:tc>
              </a:tr>
              <a:tr h="781687">
                <a:tc gridSpan="2">
                  <a:txBody>
                    <a:bodyPr/>
                    <a:lstStyle/>
                    <a:p>
                      <a:pPr algn="just">
                        <a:lnSpc>
                          <a:spcPct val="115000"/>
                        </a:lnSpc>
                        <a:spcAft>
                          <a:spcPts val="0"/>
                        </a:spcAft>
                      </a:pPr>
                      <a:r>
                        <a:rPr lang="es-CR" sz="1200" dirty="0">
                          <a:solidFill>
                            <a:schemeClr val="bg1"/>
                          </a:solidFill>
                          <a:effectLst/>
                        </a:rPr>
                        <a:t>Notas del programador</a:t>
                      </a:r>
                      <a:endParaRPr lang="es-EC" sz="1200" dirty="0">
                        <a:solidFill>
                          <a:schemeClr val="bg1"/>
                        </a:solidFill>
                        <a:effectLst/>
                        <a:latin typeface="Tahoma" panose="020B0604030504040204" pitchFamily="34" charset="0"/>
                        <a:ea typeface="Calibri" panose="020F0502020204030204" pitchFamily="34" charset="0"/>
                      </a:endParaRPr>
                    </a:p>
                  </a:txBody>
                  <a:tcPr marL="68580" marR="68580" marT="0" marB="0"/>
                </a:tc>
                <a:tc hMerge="1">
                  <a:txBody>
                    <a:bodyPr/>
                    <a:lstStyle/>
                    <a:p>
                      <a:endParaRPr lang="es-EC"/>
                    </a:p>
                  </a:txBody>
                  <a:tcPr/>
                </a:tc>
              </a:tr>
            </a:tbl>
          </a:graphicData>
        </a:graphic>
      </p:graphicFrame>
    </p:spTree>
    <p:extLst>
      <p:ext uri="{BB962C8B-B14F-4D97-AF65-F5344CB8AC3E}">
        <p14:creationId xmlns:p14="http://schemas.microsoft.com/office/powerpoint/2010/main" val="300391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924712"/>
          </a:xfrm>
        </p:spPr>
        <p:txBody>
          <a:bodyPr>
            <a:normAutofit/>
          </a:bodyPr>
          <a:lstStyle/>
          <a:p>
            <a:pPr algn="ctr"/>
            <a:r>
              <a:rPr lang="es-EC" sz="3600" dirty="0" smtClean="0">
                <a:solidFill>
                  <a:srgbClr val="FFFF00"/>
                </a:solidFill>
              </a:rPr>
              <a:t>Principales Términos</a:t>
            </a:r>
            <a:r>
              <a:rPr lang="es-EC" sz="3200" dirty="0" smtClean="0">
                <a:solidFill>
                  <a:srgbClr val="FFFF00"/>
                </a:solidFill>
              </a:rPr>
              <a:t> </a:t>
            </a:r>
            <a:endParaRPr lang="es-EC" sz="3200" dirty="0">
              <a:solidFill>
                <a:srgbClr val="FFFF00"/>
              </a:solidFill>
            </a:endParaRPr>
          </a:p>
        </p:txBody>
      </p:sp>
      <p:sp>
        <p:nvSpPr>
          <p:cNvPr id="3" name="2 Marcador de contenido"/>
          <p:cNvSpPr>
            <a:spLocks noGrp="1"/>
          </p:cNvSpPr>
          <p:nvPr>
            <p:ph idx="1"/>
          </p:nvPr>
        </p:nvSpPr>
        <p:spPr/>
        <p:txBody>
          <a:bodyPr>
            <a:normAutofit/>
          </a:bodyPr>
          <a:lstStyle/>
          <a:p>
            <a:r>
              <a:rPr lang="es-EC" sz="2000" dirty="0" smtClean="0">
                <a:solidFill>
                  <a:schemeClr val="bg1"/>
                </a:solidFill>
              </a:rPr>
              <a:t>EPMMOP</a:t>
            </a:r>
            <a:r>
              <a:rPr lang="es-EC" sz="2000" dirty="0" smtClean="0"/>
              <a:t> : Empresa Pública Metropolitana de Movilidad y Obras Públicas</a:t>
            </a:r>
          </a:p>
          <a:p>
            <a:r>
              <a:rPr lang="es-EC" sz="2000" dirty="0" smtClean="0">
                <a:solidFill>
                  <a:schemeClr val="bg1"/>
                </a:solidFill>
              </a:rPr>
              <a:t>SM</a:t>
            </a:r>
            <a:r>
              <a:rPr lang="es-EC" sz="2000" dirty="0" smtClean="0"/>
              <a:t>: Secretaria de Movilidad.</a:t>
            </a:r>
          </a:p>
          <a:p>
            <a:r>
              <a:rPr lang="es-EC" sz="2000" dirty="0" smtClean="0">
                <a:solidFill>
                  <a:schemeClr val="bg1"/>
                </a:solidFill>
              </a:rPr>
              <a:t>SIM</a:t>
            </a:r>
            <a:r>
              <a:rPr lang="es-EC" sz="2000" dirty="0" smtClean="0"/>
              <a:t>: Sistema Informático de Movilidad</a:t>
            </a:r>
          </a:p>
          <a:p>
            <a:r>
              <a:rPr lang="es-EC" sz="2000" dirty="0" smtClean="0">
                <a:solidFill>
                  <a:schemeClr val="bg1"/>
                </a:solidFill>
              </a:rPr>
              <a:t>RTV</a:t>
            </a:r>
            <a:r>
              <a:rPr lang="es-EC" sz="2000" dirty="0" smtClean="0"/>
              <a:t>: Revisión Técnica Vehicular</a:t>
            </a:r>
          </a:p>
          <a:p>
            <a:r>
              <a:rPr lang="es-EC" sz="2000" dirty="0" smtClean="0">
                <a:solidFill>
                  <a:schemeClr val="bg1"/>
                </a:solidFill>
              </a:rPr>
              <a:t>RMT</a:t>
            </a:r>
            <a:r>
              <a:rPr lang="es-EC" sz="2000" dirty="0" smtClean="0"/>
              <a:t>: Registro Municipal de Transporte</a:t>
            </a:r>
          </a:p>
          <a:p>
            <a:r>
              <a:rPr lang="es-EC" sz="2000" dirty="0" smtClean="0">
                <a:solidFill>
                  <a:schemeClr val="bg1"/>
                </a:solidFill>
              </a:rPr>
              <a:t>Habilitación</a:t>
            </a:r>
            <a:r>
              <a:rPr lang="es-EC" sz="2000" dirty="0" smtClean="0"/>
              <a:t>: Documento que autoriza prestar el servicio de transporte público</a:t>
            </a:r>
          </a:p>
          <a:p>
            <a:r>
              <a:rPr lang="es-EC" sz="2000" dirty="0" smtClean="0">
                <a:solidFill>
                  <a:schemeClr val="bg1"/>
                </a:solidFill>
              </a:rPr>
              <a:t>Operadora</a:t>
            </a:r>
            <a:r>
              <a:rPr lang="es-EC" sz="2000" dirty="0" smtClean="0"/>
              <a:t>: Empresa jurídica conformada para gestionar socios y unidades que prestan un servicio de transporte público. </a:t>
            </a:r>
          </a:p>
          <a:p>
            <a:r>
              <a:rPr lang="es-ES" sz="2000" dirty="0">
                <a:solidFill>
                  <a:schemeClr val="bg1"/>
                </a:solidFill>
              </a:rPr>
              <a:t>VSTP </a:t>
            </a:r>
            <a:r>
              <a:rPr lang="es-ES" sz="2000" dirty="0" smtClean="0">
                <a:solidFill>
                  <a:schemeClr val="bg1"/>
                </a:solidFill>
              </a:rPr>
              <a:t>– DMQ</a:t>
            </a:r>
            <a:r>
              <a:rPr lang="es-ES" sz="2000" dirty="0" smtClean="0"/>
              <a:t>: </a:t>
            </a:r>
            <a:r>
              <a:rPr lang="es-ES" sz="2000" dirty="0"/>
              <a:t>V</a:t>
            </a:r>
            <a:r>
              <a:rPr lang="es-ES" sz="2000" dirty="0" smtClean="0"/>
              <a:t>ehículos </a:t>
            </a:r>
            <a:r>
              <a:rPr lang="es-ES" sz="2000" dirty="0"/>
              <a:t>de Servicio y Transporte  Público del Distrito Metropolitano de Quito </a:t>
            </a:r>
            <a:endParaRPr lang="es-EC" sz="2000" dirty="0" smtClean="0"/>
          </a:p>
          <a:p>
            <a:pPr marL="0" indent="0">
              <a:buNone/>
            </a:pPr>
            <a:endParaRPr lang="es-EC"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559896"/>
          </a:xfrm>
        </p:spPr>
        <p:txBody>
          <a:bodyPr>
            <a:normAutofit/>
          </a:bodyPr>
          <a:lstStyle/>
          <a:p>
            <a:pPr marL="0" lvl="0" indent="0">
              <a:buNone/>
            </a:pPr>
            <a:r>
              <a:rPr lang="es-ES" sz="2800" dirty="0" smtClean="0">
                <a:solidFill>
                  <a:srgbClr val="FFFF00"/>
                </a:solidFill>
                <a:latin typeface="+mj-lt"/>
                <a:ea typeface="+mj-ea"/>
                <a:cs typeface="+mj-cs"/>
              </a:rPr>
              <a:t>Conclusiones</a:t>
            </a:r>
            <a:endParaRPr lang="es-EC" sz="2800" dirty="0">
              <a:solidFill>
                <a:srgbClr val="FFFF00"/>
              </a:solidFill>
              <a:latin typeface="+mj-lt"/>
              <a:ea typeface="+mj-ea"/>
              <a:cs typeface="+mj-cs"/>
            </a:endParaRPr>
          </a:p>
          <a:p>
            <a:r>
              <a:rPr lang="es-EC" sz="2400" dirty="0" smtClean="0"/>
              <a:t>Se </a:t>
            </a:r>
            <a:r>
              <a:rPr lang="es-EC" sz="2400" dirty="0" smtClean="0"/>
              <a:t>ha </a:t>
            </a:r>
            <a:r>
              <a:rPr lang="es-EC" sz="2400" dirty="0" smtClean="0"/>
              <a:t>realizado la </a:t>
            </a:r>
            <a:r>
              <a:rPr lang="es-EC" sz="2400" dirty="0" smtClean="0"/>
              <a:t>documentación del sistema que actualmente utiliza la Unidad de Gestión Operacional de la  EPMMOP</a:t>
            </a:r>
            <a:r>
              <a:rPr lang="es-EC" sz="2400" dirty="0" smtClean="0"/>
              <a:t>, </a:t>
            </a:r>
            <a:r>
              <a:rPr lang="es-EC" sz="2400" dirty="0" smtClean="0"/>
              <a:t>bajo el estándar I-EEE 830.  Por lo tanto se dispone de un esquema de documentación, que sirve para futuros desarrollos de software y adicionalmente </a:t>
            </a:r>
            <a:r>
              <a:rPr lang="es-EC" sz="2400" dirty="0" smtClean="0"/>
              <a:t>se proporciona un </a:t>
            </a:r>
            <a:r>
              <a:rPr lang="es-EC" sz="2400" dirty="0" smtClean="0"/>
              <a:t>esquema de documentación que se puede aplicar </a:t>
            </a:r>
            <a:r>
              <a:rPr lang="es-EC" sz="2400" dirty="0" smtClean="0"/>
              <a:t>a </a:t>
            </a:r>
            <a:r>
              <a:rPr lang="es-EC" sz="2400" dirty="0" smtClean="0"/>
              <a:t>los sistemas existentes, en la Secretaría de Movilidad. </a:t>
            </a:r>
          </a:p>
          <a:p>
            <a:pPr marL="274320" lvl="3" indent="-274320">
              <a:buSzPct val="95000"/>
            </a:pPr>
            <a:r>
              <a:rPr lang="es-EC" sz="2400" dirty="0" smtClean="0"/>
              <a:t>De la investigación determinamos un gran beneficio del sistema que fue desarrollado </a:t>
            </a:r>
            <a:r>
              <a:rPr lang="es-EC" sz="2400" dirty="0" smtClean="0"/>
              <a:t>en la plataforma </a:t>
            </a:r>
            <a:r>
              <a:rPr lang="es-EC" sz="2400" dirty="0" smtClean="0"/>
              <a:t>denominada </a:t>
            </a:r>
            <a:r>
              <a:rPr lang="es-EC" sz="2400" dirty="0" smtClean="0"/>
              <a:t>AS/400, que es la misma del sistema de la RTV, garantizando la intercomunicación entre los dos sistemas, por lo tanto, </a:t>
            </a:r>
            <a:r>
              <a:rPr lang="es-EC" sz="2400" dirty="0" smtClean="0"/>
              <a:t>comparten </a:t>
            </a:r>
            <a:r>
              <a:rPr lang="es-EC" sz="2400" dirty="0" smtClean="0"/>
              <a:t>de forma automática, </a:t>
            </a:r>
            <a:r>
              <a:rPr lang="es-EC" sz="2400" dirty="0" smtClean="0"/>
              <a:t>entre </a:t>
            </a:r>
            <a:r>
              <a:rPr lang="es-EC" sz="2400" dirty="0" smtClean="0"/>
              <a:t>las dos instituciones. </a:t>
            </a:r>
          </a:p>
          <a:p>
            <a:endParaRPr lang="es-EC" sz="2400" dirty="0" smtClean="0"/>
          </a:p>
          <a:p>
            <a:pPr lvl="0"/>
            <a:endParaRPr lang="es-EC" sz="2400" dirty="0"/>
          </a:p>
          <a:p>
            <a:endParaRPr lang="es-EC" sz="2400" dirty="0"/>
          </a:p>
        </p:txBody>
      </p:sp>
    </p:spTree>
    <p:extLst>
      <p:ext uri="{BB962C8B-B14F-4D97-AF65-F5344CB8AC3E}">
        <p14:creationId xmlns:p14="http://schemas.microsoft.com/office/powerpoint/2010/main" val="598542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normAutofit/>
          </a:bodyPr>
          <a:lstStyle/>
          <a:p>
            <a:r>
              <a:rPr lang="es-EC" sz="3200" dirty="0" smtClean="0">
                <a:solidFill>
                  <a:srgbClr val="FFFF00"/>
                </a:solidFill>
              </a:rPr>
              <a:t>Recomendaciones</a:t>
            </a:r>
            <a:endParaRPr lang="es-EC" sz="3200" dirty="0">
              <a:solidFill>
                <a:srgbClr val="FFFF00"/>
              </a:solidFill>
            </a:endParaRPr>
          </a:p>
        </p:txBody>
      </p:sp>
      <p:sp>
        <p:nvSpPr>
          <p:cNvPr id="3" name="2 Marcador de contenido"/>
          <p:cNvSpPr>
            <a:spLocks noGrp="1"/>
          </p:cNvSpPr>
          <p:nvPr>
            <p:ph idx="1"/>
          </p:nvPr>
        </p:nvSpPr>
        <p:spPr>
          <a:xfrm>
            <a:off x="457200" y="1772816"/>
            <a:ext cx="8229600" cy="4551784"/>
          </a:xfrm>
        </p:spPr>
        <p:txBody>
          <a:bodyPr>
            <a:noAutofit/>
          </a:bodyPr>
          <a:lstStyle/>
          <a:p>
            <a:pPr marL="274320" lvl="3" indent="-274320">
              <a:buSzPct val="95000"/>
            </a:pPr>
            <a:r>
              <a:rPr lang="es-EC" sz="2400" dirty="0" smtClean="0"/>
              <a:t>Al disponer de un esquema de documentación claro y preciso en las actividades de los usuarios finales, se recomienda utilizarlo, como referente en la documentación de otros sistemas relacionados con la RTV, los cuales se encuentran desarrollados en la plataforma de trabajo AS/400, que actualmente disponen en la Secretaría de Movilidad.</a:t>
            </a:r>
            <a:endParaRPr lang="es-EC" sz="2400" b="1" dirty="0" smtClean="0"/>
          </a:p>
          <a:p>
            <a:r>
              <a:rPr lang="es-EC" sz="2400" dirty="0" smtClean="0"/>
              <a:t>Utilizar este esquema de documentación para realizar los cambios y requerimientos que se presentan en la EPMMOP y en la Secretaría de Movilidad, referentes a las modificaciones y actualizaciones que se involucran en el sistema actual, tal como nuevas tarifas, nuevas multas e incorporar nuevos requerimientos de las ordenanza municipales.</a:t>
            </a:r>
            <a:endParaRPr lang="es-EC"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720080"/>
          </a:xfrm>
        </p:spPr>
        <p:txBody>
          <a:bodyPr>
            <a:normAutofit/>
          </a:bodyPr>
          <a:lstStyle/>
          <a:p>
            <a:pPr algn="ctr"/>
            <a:r>
              <a:rPr lang="es-EC" sz="3600" dirty="0" smtClean="0">
                <a:solidFill>
                  <a:srgbClr val="FFFF00"/>
                </a:solidFill>
              </a:rPr>
              <a:t>Antecedentes</a:t>
            </a:r>
            <a:endParaRPr lang="es-EC" sz="3600" dirty="0">
              <a:solidFill>
                <a:srgbClr val="FFFF00"/>
              </a:solidFill>
            </a:endParaRPr>
          </a:p>
        </p:txBody>
      </p:sp>
      <p:sp>
        <p:nvSpPr>
          <p:cNvPr id="3" name="2 Marcador de contenido"/>
          <p:cNvSpPr>
            <a:spLocks noGrp="1"/>
          </p:cNvSpPr>
          <p:nvPr>
            <p:ph idx="1"/>
          </p:nvPr>
        </p:nvSpPr>
        <p:spPr>
          <a:xfrm>
            <a:off x="457200" y="1556792"/>
            <a:ext cx="8229600" cy="4767808"/>
          </a:xfrm>
        </p:spPr>
        <p:txBody>
          <a:bodyPr>
            <a:normAutofit fontScale="77500" lnSpcReduction="20000"/>
          </a:bodyPr>
          <a:lstStyle/>
          <a:p>
            <a:r>
              <a:rPr lang="es-ES" dirty="0"/>
              <a:t>La EPMMOP </a:t>
            </a:r>
            <a:r>
              <a:rPr lang="es-ES" dirty="0" smtClean="0"/>
              <a:t>y </a:t>
            </a:r>
            <a:r>
              <a:rPr lang="es-ES" dirty="0"/>
              <a:t>la </a:t>
            </a:r>
            <a:r>
              <a:rPr lang="es-ES" dirty="0" smtClean="0"/>
              <a:t>SM </a:t>
            </a:r>
            <a:r>
              <a:rPr lang="es-ES" dirty="0"/>
              <a:t>manejan e intercambian información común de </a:t>
            </a:r>
            <a:r>
              <a:rPr lang="es-ES" dirty="0" smtClean="0"/>
              <a:t>VSTP-DMQ, para funciones de control y gestión </a:t>
            </a:r>
            <a:r>
              <a:rPr lang="es-ES" dirty="0" smtClean="0"/>
              <a:t>de </a:t>
            </a:r>
            <a:r>
              <a:rPr lang="es-ES" dirty="0" smtClean="0"/>
              <a:t>la circulación de </a:t>
            </a:r>
            <a:r>
              <a:rPr lang="es-ES" dirty="0" smtClean="0"/>
              <a:t>los vehículos en </a:t>
            </a:r>
            <a:r>
              <a:rPr lang="es-ES" dirty="0" smtClean="0"/>
              <a:t>la ciudad. </a:t>
            </a:r>
          </a:p>
          <a:p>
            <a:r>
              <a:rPr lang="es-ES" dirty="0" smtClean="0"/>
              <a:t>En la EPMMOP se identificó problemas de falta de soporte y automatización de procesos que se ajusten a la nueva realidad de gestión de vehículos de servicio público, debido a la falta de código fuente del sistema informático anterior.</a:t>
            </a:r>
          </a:p>
          <a:p>
            <a:r>
              <a:rPr lang="es-ES" dirty="0" smtClean="0"/>
              <a:t>La SIM en atención a los problemas identificados, tomó la iniciativa de desarrollar un nuevo sistema informático, en la misma plataforma tecnológica (AS/400) de la RTV.</a:t>
            </a:r>
          </a:p>
          <a:p>
            <a:r>
              <a:rPr lang="es-ES" dirty="0" smtClean="0"/>
              <a:t>Este sistema no dispone de una documentación moderna que permita optimizar el tiempo de los profesionales informáticos dedicados a realizar un mantenimiento y mejoras continuas al sistema.  </a:t>
            </a:r>
          </a:p>
          <a:p>
            <a:r>
              <a:rPr lang="es-ES" dirty="0" smtClean="0"/>
              <a:t>El sistema fue desarrollado en el año 2011 e implantado en el 2012, como  una solución para optimizar el tiempo de atención a los socios y gestionar de manera controlada la información de los vehículos de servicio público entre las dos instituciones.</a:t>
            </a:r>
            <a:endParaRPr lang="es-EC" dirty="0"/>
          </a:p>
        </p:txBody>
      </p:sp>
    </p:spTree>
    <p:extLst>
      <p:ext uri="{BB962C8B-B14F-4D97-AF65-F5344CB8AC3E}">
        <p14:creationId xmlns:p14="http://schemas.microsoft.com/office/powerpoint/2010/main" val="261649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648072"/>
          </a:xfrm>
        </p:spPr>
        <p:txBody>
          <a:bodyPr>
            <a:noAutofit/>
          </a:bodyPr>
          <a:lstStyle/>
          <a:p>
            <a:pPr algn="ctr"/>
            <a:r>
              <a:rPr lang="es-EC" sz="3600" dirty="0" smtClean="0">
                <a:solidFill>
                  <a:srgbClr val="FFFF00"/>
                </a:solidFill>
              </a:rPr>
              <a:t>Objetivos</a:t>
            </a:r>
            <a:endParaRPr lang="es-EC" sz="3600" dirty="0">
              <a:solidFill>
                <a:srgbClr val="FFFF00"/>
              </a:solidFill>
            </a:endParaRPr>
          </a:p>
        </p:txBody>
      </p:sp>
      <p:sp>
        <p:nvSpPr>
          <p:cNvPr id="3" name="2 Marcador de contenido"/>
          <p:cNvSpPr>
            <a:spLocks noGrp="1"/>
          </p:cNvSpPr>
          <p:nvPr>
            <p:ph idx="1"/>
          </p:nvPr>
        </p:nvSpPr>
        <p:spPr>
          <a:xfrm>
            <a:off x="467544" y="908720"/>
            <a:ext cx="8229600" cy="5904656"/>
          </a:xfrm>
        </p:spPr>
        <p:txBody>
          <a:bodyPr>
            <a:noAutofit/>
          </a:bodyPr>
          <a:lstStyle/>
          <a:p>
            <a:r>
              <a:rPr lang="es-EC" sz="2400" dirty="0" smtClean="0">
                <a:solidFill>
                  <a:schemeClr val="bg1"/>
                </a:solidFill>
              </a:rPr>
              <a:t>Objetivos</a:t>
            </a:r>
            <a:r>
              <a:rPr lang="es-EC" sz="2400" dirty="0" smtClean="0"/>
              <a:t>: </a:t>
            </a:r>
          </a:p>
          <a:p>
            <a:pPr lvl="1"/>
            <a:endParaRPr lang="es-EC" dirty="0" smtClean="0"/>
          </a:p>
          <a:p>
            <a:pPr lvl="1"/>
            <a:r>
              <a:rPr lang="es-EC" dirty="0" smtClean="0"/>
              <a:t>Desarrollar la documentación de análisis y requerimientos de los tres procesos principales “Cambio de Unidad”, “Cambio de Socio” y Sanciones a RMT que se realizan en la Unidad de Gestión Operacional. </a:t>
            </a:r>
          </a:p>
          <a:p>
            <a:pPr lvl="1"/>
            <a:r>
              <a:rPr lang="es-EC" dirty="0" smtClean="0"/>
              <a:t>Considerar en el registro de información un esquema relacionado a sanciones y suspensiones del Registro Municipal de Transporte.</a:t>
            </a:r>
          </a:p>
          <a:p>
            <a:pPr lvl="1"/>
            <a:r>
              <a:rPr lang="es-EC" dirty="0" smtClean="0"/>
              <a:t>Usar la guía y lineamientos del estándar IEEE 830, en la </a:t>
            </a:r>
            <a:r>
              <a:rPr lang="es-EC" dirty="0" smtClean="0"/>
              <a:t>documentación </a:t>
            </a:r>
            <a:r>
              <a:rPr lang="es-EC" dirty="0" smtClean="0"/>
              <a:t>de los requerimientos informáticos, de los tres procesos</a:t>
            </a:r>
            <a:r>
              <a:rPr lang="es-EC" dirty="0" smtClean="0"/>
              <a:t>.</a:t>
            </a:r>
          </a:p>
          <a:p>
            <a:pPr lvl="1"/>
            <a:endParaRPr lang="es-ES" dirty="0" smtClean="0"/>
          </a:p>
        </p:txBody>
      </p:sp>
    </p:spTree>
    <p:extLst>
      <p:ext uri="{BB962C8B-B14F-4D97-AF65-F5344CB8AC3E}">
        <p14:creationId xmlns:p14="http://schemas.microsoft.com/office/powerpoint/2010/main" val="69754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normAutofit/>
          </a:bodyPr>
          <a:lstStyle/>
          <a:p>
            <a:pPr algn="ctr"/>
            <a:r>
              <a:rPr lang="es-EC" sz="3600" dirty="0" smtClean="0">
                <a:solidFill>
                  <a:srgbClr val="FFFF00"/>
                </a:solidFill>
              </a:rPr>
              <a:t>Operadora-Servicio</a:t>
            </a:r>
            <a:endParaRPr lang="es-EC" sz="3600" dirty="0">
              <a:solidFill>
                <a:srgbClr val="FFFF00"/>
              </a:solidFill>
            </a:endParaRPr>
          </a:p>
        </p:txBody>
      </p:sp>
      <p:sp>
        <p:nvSpPr>
          <p:cNvPr id="3" name="2 Marcador de contenido"/>
          <p:cNvSpPr>
            <a:spLocks noGrp="1"/>
          </p:cNvSpPr>
          <p:nvPr>
            <p:ph idx="1"/>
          </p:nvPr>
        </p:nvSpPr>
        <p:spPr>
          <a:xfrm>
            <a:off x="467544" y="1916832"/>
            <a:ext cx="8229600" cy="4389120"/>
          </a:xfrm>
        </p:spPr>
        <p:txBody>
          <a:bodyPr/>
          <a:lstStyle/>
          <a:p>
            <a:pPr marL="514350" indent="-514350">
              <a:buFont typeface="+mj-lt"/>
              <a:buAutoNum type="arabicPeriod"/>
            </a:pPr>
            <a:r>
              <a:rPr lang="es-EC" dirty="0" smtClean="0">
                <a:solidFill>
                  <a:schemeClr val="bg1"/>
                </a:solidFill>
              </a:rPr>
              <a:t>Concepto:</a:t>
            </a:r>
            <a:r>
              <a:rPr lang="es-EC" dirty="0" smtClean="0"/>
              <a:t> Entidad que representa a una agrupación de socios, con el fin de cubrir una ruta específica de servicio de transporte público, previamente establecida por la EPMMOP, utilizando vehículos que cumplen con un servicio establecido. </a:t>
            </a:r>
          </a:p>
          <a:p>
            <a:pPr marL="514350" indent="-514350">
              <a:buFont typeface="+mj-lt"/>
              <a:buAutoNum type="arabicPeriod"/>
            </a:pPr>
            <a:r>
              <a:rPr lang="es-EC" dirty="0" smtClean="0">
                <a:solidFill>
                  <a:schemeClr val="bg1"/>
                </a:solidFill>
              </a:rPr>
              <a:t>Identificación:</a:t>
            </a:r>
            <a:r>
              <a:rPr lang="es-EC" dirty="0" smtClean="0"/>
              <a:t> Se identifica por el código de la operadora y el servicio que presta al público. Ejemplo:</a:t>
            </a:r>
          </a:p>
          <a:p>
            <a:pPr marL="514350" indent="-514350">
              <a:buNone/>
            </a:pPr>
            <a:r>
              <a:rPr lang="es-EC" dirty="0" smtClean="0"/>
              <a:t>	La Operadora 032: Guadalajara tiene 2 Servicios: </a:t>
            </a:r>
          </a:p>
          <a:p>
            <a:pPr marL="514350" indent="-514350">
              <a:buNone/>
            </a:pPr>
            <a:r>
              <a:rPr lang="es-EC" dirty="0" smtClean="0"/>
              <a:t>	ITA: Intraparroquial</a:t>
            </a:r>
          </a:p>
          <a:p>
            <a:pPr marL="514350" indent="-514350">
              <a:buNone/>
            </a:pPr>
            <a:r>
              <a:rPr lang="es-EC" dirty="0" smtClean="0"/>
              <a:t>	URB: Urbano</a:t>
            </a:r>
          </a:p>
          <a:p>
            <a:endParaRPr lang="es-EC" dirty="0"/>
          </a:p>
        </p:txBody>
      </p:sp>
      <p:pic>
        <p:nvPicPr>
          <p:cNvPr id="4" name="Picture 3" descr="C:\Program Files (x86)\Microsoft Office\MEDIA\CAGCAT10\j0211949.wmf"/>
          <p:cNvPicPr>
            <a:picLocks noChangeAspect="1" noChangeArrowheads="1"/>
          </p:cNvPicPr>
          <p:nvPr/>
        </p:nvPicPr>
        <p:blipFill>
          <a:blip r:embed="rId2" cstate="print"/>
          <a:srcRect/>
          <a:stretch>
            <a:fillRect/>
          </a:stretch>
        </p:blipFill>
        <p:spPr bwMode="auto">
          <a:xfrm>
            <a:off x="7243877" y="404664"/>
            <a:ext cx="1900123" cy="11658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normAutofit/>
          </a:bodyPr>
          <a:lstStyle/>
          <a:p>
            <a:pPr algn="ctr"/>
            <a:r>
              <a:rPr lang="es-EC" sz="3600" dirty="0" smtClean="0">
                <a:solidFill>
                  <a:srgbClr val="FFFF00"/>
                </a:solidFill>
              </a:rPr>
              <a:t>Registro Municipal de Transporte</a:t>
            </a:r>
            <a:endParaRPr lang="es-EC" sz="3600" dirty="0">
              <a:solidFill>
                <a:srgbClr val="FFFF00"/>
              </a:solidFill>
            </a:endParaRPr>
          </a:p>
        </p:txBody>
      </p:sp>
      <p:sp>
        <p:nvSpPr>
          <p:cNvPr id="3" name="2 Marcador de contenido"/>
          <p:cNvSpPr>
            <a:spLocks noGrp="1"/>
          </p:cNvSpPr>
          <p:nvPr>
            <p:ph idx="1"/>
          </p:nvPr>
        </p:nvSpPr>
        <p:spPr>
          <a:xfrm>
            <a:off x="467544" y="1700808"/>
            <a:ext cx="8229600" cy="4389120"/>
          </a:xfrm>
        </p:spPr>
        <p:txBody>
          <a:bodyPr/>
          <a:lstStyle/>
          <a:p>
            <a:pPr marL="514350" indent="-514350">
              <a:buFont typeface="+mj-lt"/>
              <a:buAutoNum type="arabicPeriod"/>
            </a:pPr>
            <a:r>
              <a:rPr lang="es-EC" dirty="0" smtClean="0">
                <a:solidFill>
                  <a:schemeClr val="bg1"/>
                </a:solidFill>
              </a:rPr>
              <a:t>Concepto</a:t>
            </a:r>
            <a:r>
              <a:rPr lang="es-EC" dirty="0" smtClean="0"/>
              <a:t>: Es el número de la Habilitación Operacional, con el cual se une, un vehículo y un socio específico.</a:t>
            </a:r>
          </a:p>
          <a:p>
            <a:pPr marL="514350" indent="-514350">
              <a:buFont typeface="+mj-lt"/>
              <a:buAutoNum type="arabicPeriod"/>
            </a:pPr>
            <a:r>
              <a:rPr lang="es-EC" dirty="0" smtClean="0"/>
              <a:t>Aquí consta el número RMT y el servicio que presta al público, estos datos son únicos en el sistema.</a:t>
            </a:r>
          </a:p>
          <a:p>
            <a:pPr marL="514350" indent="-514350">
              <a:buFont typeface="+mj-lt"/>
              <a:buAutoNum type="arabicPeriod"/>
            </a:pPr>
            <a:r>
              <a:rPr lang="es-EC" dirty="0" smtClean="0"/>
              <a:t>A través de esta identificación los socios pueden usar los vehículos para prestar un servicio público.  Adicionalmente a esta identificación, en el sistema se asocian sanciones, adhesivos y certificaciones. </a:t>
            </a:r>
          </a:p>
          <a:p>
            <a:endParaRPr lang="es-EC" dirty="0"/>
          </a:p>
        </p:txBody>
      </p:sp>
      <p:pic>
        <p:nvPicPr>
          <p:cNvPr id="4" name="Picture 2" descr="C:\Users\GMENDEZ\Desktop\epmm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3759" y="5085184"/>
            <a:ext cx="2100241" cy="1556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792088"/>
          </a:xfrm>
        </p:spPr>
        <p:txBody>
          <a:bodyPr>
            <a:normAutofit/>
          </a:bodyPr>
          <a:lstStyle/>
          <a:p>
            <a:pPr algn="ctr"/>
            <a:r>
              <a:rPr lang="es-EC" sz="3600" dirty="0" smtClean="0">
                <a:solidFill>
                  <a:srgbClr val="FFFF00"/>
                </a:solidFill>
              </a:rPr>
              <a:t>Elementos Básicos</a:t>
            </a:r>
            <a:endParaRPr lang="es-EC" sz="3600" dirty="0">
              <a:solidFill>
                <a:srgbClr val="FFFF00"/>
              </a:solidFill>
            </a:endParaRPr>
          </a:p>
        </p:txBody>
      </p:sp>
      <p:sp>
        <p:nvSpPr>
          <p:cNvPr id="3" name="2 Marcador de contenido"/>
          <p:cNvSpPr>
            <a:spLocks noGrp="1"/>
          </p:cNvSpPr>
          <p:nvPr>
            <p:ph idx="1"/>
          </p:nvPr>
        </p:nvSpPr>
        <p:spPr>
          <a:xfrm>
            <a:off x="323528" y="1484784"/>
            <a:ext cx="8229600" cy="5112568"/>
          </a:xfrm>
        </p:spPr>
        <p:txBody>
          <a:bodyPr>
            <a:noAutofit/>
          </a:bodyPr>
          <a:lstStyle/>
          <a:p>
            <a:r>
              <a:rPr lang="es-EC" sz="2000" dirty="0" smtClean="0">
                <a:solidFill>
                  <a:schemeClr val="bg1"/>
                </a:solidFill>
              </a:rPr>
              <a:t>OPERADORAS</a:t>
            </a:r>
            <a:r>
              <a:rPr lang="es-EC" sz="1800" dirty="0" smtClean="0"/>
              <a:t>			</a:t>
            </a:r>
          </a:p>
          <a:p>
            <a:pPr lvl="1"/>
            <a:r>
              <a:rPr lang="es-EC" sz="1800" dirty="0" smtClean="0"/>
              <a:t>Operadoras-Servicios</a:t>
            </a:r>
          </a:p>
          <a:p>
            <a:pPr lvl="2">
              <a:buFont typeface="Courier New" pitchFamily="49" charset="0"/>
              <a:buChar char="o"/>
            </a:pPr>
            <a:r>
              <a:rPr lang="es-EC" sz="1800" dirty="0" smtClean="0"/>
              <a:t>Sanciones:</a:t>
            </a:r>
          </a:p>
          <a:p>
            <a:pPr lvl="3">
              <a:buFont typeface="Wingdings" pitchFamily="2" charset="2"/>
              <a:buChar char="v"/>
            </a:pPr>
            <a:r>
              <a:rPr lang="es-EC" sz="1800" dirty="0" smtClean="0"/>
              <a:t>Suspensión</a:t>
            </a:r>
          </a:p>
          <a:p>
            <a:pPr lvl="3">
              <a:buFont typeface="Wingdings" pitchFamily="2" charset="2"/>
              <a:buChar char="v"/>
            </a:pPr>
            <a:r>
              <a:rPr lang="es-EC" sz="1800" dirty="0" smtClean="0"/>
              <a:t>Terminación</a:t>
            </a:r>
          </a:p>
          <a:p>
            <a:pPr lvl="1"/>
            <a:r>
              <a:rPr lang="es-EC" dirty="0" smtClean="0">
                <a:solidFill>
                  <a:schemeClr val="bg1"/>
                </a:solidFill>
              </a:rPr>
              <a:t>Registros Municipales</a:t>
            </a:r>
            <a:r>
              <a:rPr lang="es-EC" dirty="0" smtClean="0"/>
              <a:t> </a:t>
            </a:r>
          </a:p>
          <a:p>
            <a:pPr lvl="2">
              <a:buFont typeface="Wingdings" pitchFamily="2" charset="2"/>
              <a:buChar char="v"/>
            </a:pPr>
            <a:r>
              <a:rPr lang="es-EC" sz="1900" dirty="0" smtClean="0"/>
              <a:t>Socio</a:t>
            </a:r>
          </a:p>
          <a:p>
            <a:pPr lvl="2">
              <a:buFont typeface="Wingdings" pitchFamily="2" charset="2"/>
              <a:buChar char="v"/>
            </a:pPr>
            <a:r>
              <a:rPr lang="es-EC" sz="1900" dirty="0" smtClean="0"/>
              <a:t>Vehículo</a:t>
            </a:r>
          </a:p>
          <a:p>
            <a:pPr lvl="2">
              <a:buFont typeface="Wingdings" pitchFamily="2" charset="2"/>
              <a:buChar char="v"/>
            </a:pPr>
            <a:r>
              <a:rPr lang="es-EC" sz="1900" dirty="0" smtClean="0"/>
              <a:t>Trámites</a:t>
            </a:r>
          </a:p>
          <a:p>
            <a:pPr lvl="2">
              <a:buFont typeface="Wingdings" pitchFamily="2" charset="2"/>
              <a:buChar char="v"/>
            </a:pPr>
            <a:r>
              <a:rPr lang="es-EC" sz="1900" dirty="0" smtClean="0"/>
              <a:t>Sanciones:</a:t>
            </a:r>
          </a:p>
          <a:p>
            <a:pPr lvl="4">
              <a:buFont typeface="Wingdings" pitchFamily="2" charset="2"/>
              <a:buChar char="ü"/>
            </a:pPr>
            <a:r>
              <a:rPr lang="es-EC" sz="1800" dirty="0" smtClean="0"/>
              <a:t>Suspensión</a:t>
            </a:r>
          </a:p>
          <a:p>
            <a:pPr lvl="4">
              <a:buFont typeface="Wingdings" pitchFamily="2" charset="2"/>
              <a:buChar char="ü"/>
            </a:pPr>
            <a:r>
              <a:rPr lang="es-EC" sz="1800" dirty="0" smtClean="0"/>
              <a:t>Revocatoria</a:t>
            </a:r>
          </a:p>
          <a:p>
            <a:pPr lvl="4">
              <a:buFont typeface="Wingdings" pitchFamily="2" charset="2"/>
              <a:buChar char="ü"/>
            </a:pPr>
            <a:r>
              <a:rPr lang="es-EC" sz="1800" dirty="0" smtClean="0"/>
              <a:t>Terminación</a:t>
            </a:r>
          </a:p>
          <a:p>
            <a:pPr lvl="3">
              <a:buFont typeface="Wingdings" pitchFamily="2" charset="2"/>
              <a:buChar char="v"/>
            </a:pPr>
            <a:r>
              <a:rPr lang="es-EC" sz="1800" dirty="0" smtClean="0"/>
              <a:t>Situaciones:</a:t>
            </a:r>
          </a:p>
          <a:p>
            <a:pPr lvl="4">
              <a:buFont typeface="Wingdings" pitchFamily="2" charset="2"/>
              <a:buChar char="ü"/>
            </a:pPr>
            <a:r>
              <a:rPr lang="es-EC" sz="1800" dirty="0" smtClean="0"/>
              <a:t>Sin Vehículo</a:t>
            </a:r>
          </a:p>
          <a:p>
            <a:pPr>
              <a:buNone/>
            </a:pPr>
            <a:endParaRPr lang="es-EC" sz="1800" dirty="0"/>
          </a:p>
        </p:txBody>
      </p:sp>
      <p:pic>
        <p:nvPicPr>
          <p:cNvPr id="4" name="Picture 2" descr="C:\Users\Anthony\Downloads\MP900402792.JPG"/>
          <p:cNvPicPr>
            <a:picLocks noChangeAspect="1" noChangeArrowheads="1"/>
          </p:cNvPicPr>
          <p:nvPr/>
        </p:nvPicPr>
        <p:blipFill>
          <a:blip r:embed="rId2" cstate="print"/>
          <a:srcRect/>
          <a:stretch>
            <a:fillRect/>
          </a:stretch>
        </p:blipFill>
        <p:spPr bwMode="auto">
          <a:xfrm>
            <a:off x="6012160" y="4463676"/>
            <a:ext cx="2732880" cy="21336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96720"/>
          </a:xfrm>
        </p:spPr>
        <p:txBody>
          <a:bodyPr>
            <a:normAutofit/>
          </a:bodyPr>
          <a:lstStyle/>
          <a:p>
            <a:pPr algn="ctr"/>
            <a:r>
              <a:rPr lang="es-EC" sz="3600" dirty="0" smtClean="0">
                <a:solidFill>
                  <a:srgbClr val="FFFF00"/>
                </a:solidFill>
              </a:rPr>
              <a:t>Suspensión al RMT</a:t>
            </a:r>
            <a:endParaRPr lang="es-EC" sz="3600" dirty="0">
              <a:solidFill>
                <a:srgbClr val="FFFF00"/>
              </a:solidFill>
            </a:endParaRPr>
          </a:p>
        </p:txBody>
      </p:sp>
      <p:sp>
        <p:nvSpPr>
          <p:cNvPr id="3" name="2 Marcador de contenido"/>
          <p:cNvSpPr>
            <a:spLocks noGrp="1"/>
          </p:cNvSpPr>
          <p:nvPr>
            <p:ph idx="1"/>
          </p:nvPr>
        </p:nvSpPr>
        <p:spPr>
          <a:xfrm>
            <a:off x="457200" y="1920200"/>
            <a:ext cx="8229600" cy="4821168"/>
          </a:xfrm>
        </p:spPr>
        <p:txBody>
          <a:bodyPr>
            <a:normAutofit lnSpcReduction="10000"/>
          </a:bodyPr>
          <a:lstStyle/>
          <a:p>
            <a:pPr marL="514350" indent="-514350">
              <a:buFont typeface="+mj-lt"/>
              <a:buAutoNum type="arabicPeriod"/>
            </a:pPr>
            <a:r>
              <a:rPr lang="es-EC" sz="2800" dirty="0" smtClean="0">
                <a:solidFill>
                  <a:schemeClr val="bg1"/>
                </a:solidFill>
              </a:rPr>
              <a:t>Suspensión</a:t>
            </a:r>
            <a:r>
              <a:rPr lang="es-EC" sz="2800" dirty="0" smtClean="0"/>
              <a:t>: las distintas ordenanzas establecen causales de suspensión por diferentes motivos, relacionados al mal servicio prestado, el incumplimiento de obligaciones y la falta de aprobación de la RTV.</a:t>
            </a:r>
          </a:p>
          <a:p>
            <a:pPr marL="514350" indent="-514350">
              <a:buFont typeface="+mj-lt"/>
              <a:buAutoNum type="arabicPeriod"/>
            </a:pPr>
            <a:r>
              <a:rPr lang="es-EC" sz="2800" dirty="0" smtClean="0">
                <a:solidFill>
                  <a:schemeClr val="bg1"/>
                </a:solidFill>
              </a:rPr>
              <a:t>Revocatoria</a:t>
            </a:r>
            <a:r>
              <a:rPr lang="es-EC" sz="2800" dirty="0" smtClean="0"/>
              <a:t>: Se establece por un procedimiento interno de la EPMMOP, donde se han identificado varios causales que ameritan, la suspensión y posteriormente el retiro del RMT, exige un procedimiento jurídico</a:t>
            </a:r>
            <a:r>
              <a:rPr lang="es-EC" dirty="0" smtClean="0"/>
              <a:t>.</a:t>
            </a:r>
          </a:p>
          <a:p>
            <a:pPr marL="0" indent="0">
              <a:buNone/>
            </a:pPr>
            <a:r>
              <a:rPr lang="es-EC" dirty="0" smtClean="0"/>
              <a:t> </a:t>
            </a:r>
          </a:p>
          <a:p>
            <a:endParaRPr lang="es-EC" dirty="0"/>
          </a:p>
        </p:txBody>
      </p:sp>
      <p:pic>
        <p:nvPicPr>
          <p:cNvPr id="4" name="Picture 2" descr="C:\Program Files (x86)\Microsoft Office\MEDIA\CAGCAT10\j0286034.wmf"/>
          <p:cNvPicPr>
            <a:picLocks noChangeAspect="1" noChangeArrowheads="1"/>
          </p:cNvPicPr>
          <p:nvPr/>
        </p:nvPicPr>
        <p:blipFill>
          <a:blip r:embed="rId2" cstate="print"/>
          <a:srcRect/>
          <a:stretch>
            <a:fillRect/>
          </a:stretch>
        </p:blipFill>
        <p:spPr bwMode="auto">
          <a:xfrm>
            <a:off x="7308304" y="692696"/>
            <a:ext cx="1512168" cy="12241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CuadroTexto"/>
          <p:cNvSpPr txBox="1"/>
          <p:nvPr/>
        </p:nvSpPr>
        <p:spPr>
          <a:xfrm>
            <a:off x="872278" y="260649"/>
            <a:ext cx="6743449" cy="1200329"/>
          </a:xfrm>
          <a:prstGeom prst="rect">
            <a:avLst/>
          </a:prstGeom>
          <a:noFill/>
        </p:spPr>
        <p:txBody>
          <a:bodyPr wrap="square" rtlCol="0">
            <a:spAutoFit/>
          </a:bodyPr>
          <a:lstStyle/>
          <a:p>
            <a:pPr algn="ctr"/>
            <a:r>
              <a:rPr lang="es-ES" sz="3600" dirty="0">
                <a:solidFill>
                  <a:srgbClr val="FFFF00"/>
                </a:solidFill>
              </a:rPr>
              <a:t>Sistema de </a:t>
            </a:r>
            <a:r>
              <a:rPr lang="es-ES" sz="3600" dirty="0" smtClean="0">
                <a:solidFill>
                  <a:srgbClr val="FFFF00"/>
                </a:solidFill>
              </a:rPr>
              <a:t>Registro </a:t>
            </a:r>
            <a:r>
              <a:rPr lang="es-ES" sz="3600" dirty="0">
                <a:solidFill>
                  <a:srgbClr val="FFFF00"/>
                </a:solidFill>
              </a:rPr>
              <a:t>de </a:t>
            </a:r>
            <a:r>
              <a:rPr lang="es-ES" sz="3600" dirty="0" smtClean="0">
                <a:solidFill>
                  <a:srgbClr val="FFFF00"/>
                </a:solidFill>
              </a:rPr>
              <a:t>Operadoras</a:t>
            </a:r>
          </a:p>
          <a:p>
            <a:pPr algn="ctr"/>
            <a:r>
              <a:rPr lang="es-ES" sz="3600" dirty="0" smtClean="0">
                <a:solidFill>
                  <a:srgbClr val="FFFF00"/>
                </a:solidFill>
              </a:rPr>
              <a:t> </a:t>
            </a:r>
            <a:r>
              <a:rPr lang="es-ES" sz="3600" dirty="0">
                <a:solidFill>
                  <a:srgbClr val="FFFF00"/>
                </a:solidFill>
              </a:rPr>
              <a:t>y Vehículos  de Transporte Público</a:t>
            </a:r>
            <a:endParaRPr lang="es-EC" sz="3600" dirty="0">
              <a:solidFill>
                <a:srgbClr val="FFFF00"/>
              </a:solidFill>
            </a:endParaRPr>
          </a:p>
        </p:txBody>
      </p:sp>
      <p:sp>
        <p:nvSpPr>
          <p:cNvPr id="59" name="58 Rectángulo redondeado"/>
          <p:cNvSpPr/>
          <p:nvPr/>
        </p:nvSpPr>
        <p:spPr>
          <a:xfrm>
            <a:off x="502314" y="1714488"/>
            <a:ext cx="2357454" cy="1214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Socio</a:t>
            </a:r>
            <a:endParaRPr lang="es-EC" sz="4000" dirty="0"/>
          </a:p>
        </p:txBody>
      </p:sp>
      <p:sp>
        <p:nvSpPr>
          <p:cNvPr id="60" name="59 Rectángulo redondeado"/>
          <p:cNvSpPr/>
          <p:nvPr/>
        </p:nvSpPr>
        <p:spPr>
          <a:xfrm>
            <a:off x="4145652" y="1644380"/>
            <a:ext cx="1928826" cy="18573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Recaudación</a:t>
            </a:r>
          </a:p>
          <a:p>
            <a:pPr algn="ct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RMT</a:t>
            </a:r>
          </a:p>
          <a:p>
            <a:pPr algn="ct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OPERADORA</a:t>
            </a:r>
          </a:p>
        </p:txBody>
      </p:sp>
      <p:sp>
        <p:nvSpPr>
          <p:cNvPr id="61" name="60 Rectángulo redondeado"/>
          <p:cNvSpPr/>
          <p:nvPr/>
        </p:nvSpPr>
        <p:spPr>
          <a:xfrm>
            <a:off x="6995785" y="3416811"/>
            <a:ext cx="1464647" cy="10715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Modulo de Trámites </a:t>
            </a:r>
          </a:p>
          <a:p>
            <a:pPr algn="ct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2" name="61 Rectángulo redondeado"/>
          <p:cNvSpPr/>
          <p:nvPr/>
        </p:nvSpPr>
        <p:spPr>
          <a:xfrm>
            <a:off x="4261634" y="4725966"/>
            <a:ext cx="1714512" cy="15001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Oficial de Tramite </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4" name="63 Rectángulo redondeado"/>
          <p:cNvSpPr/>
          <p:nvPr/>
        </p:nvSpPr>
        <p:spPr>
          <a:xfrm>
            <a:off x="481154" y="4570801"/>
            <a:ext cx="2164299" cy="18105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Documentos</a:t>
            </a:r>
          </a:p>
          <a:p>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mpresos</a:t>
            </a:r>
          </a:p>
          <a:p>
            <a:pPr>
              <a:buFont typeface="Arial" pitchFamily="34" charset="0"/>
              <a:buChar char="•"/>
            </a:pP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Habilitación</a:t>
            </a:r>
          </a:p>
          <a:p>
            <a:pPr>
              <a:buFont typeface="Arial" pitchFamily="34" charset="0"/>
              <a:buChar char="•"/>
            </a:pP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MICA</a:t>
            </a:r>
          </a:p>
          <a:p>
            <a:pPr>
              <a:buFont typeface="Arial" pitchFamily="34" charset="0"/>
              <a:buChar char="•"/>
            </a:pP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Juego Adhesivos</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7" name="66 Flecha arriba"/>
          <p:cNvSpPr/>
          <p:nvPr/>
        </p:nvSpPr>
        <p:spPr>
          <a:xfrm>
            <a:off x="1817168" y="3212976"/>
            <a:ext cx="285752" cy="1152128"/>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68" name="67 CuadroTexto"/>
          <p:cNvSpPr txBox="1"/>
          <p:nvPr/>
        </p:nvSpPr>
        <p:spPr>
          <a:xfrm rot="1583604">
            <a:off x="6069411" y="2514101"/>
            <a:ext cx="899733" cy="830997"/>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1600" b="1" dirty="0" smtClean="0">
                <a:ln w="50800"/>
                <a:solidFill>
                  <a:schemeClr val="bg1">
                    <a:shade val="50000"/>
                  </a:schemeClr>
                </a:solidFill>
              </a:rPr>
              <a:t>Genero</a:t>
            </a:r>
          </a:p>
          <a:p>
            <a:endParaRPr lang="es-EC" sz="1600" b="1" dirty="0">
              <a:ln w="50800"/>
              <a:solidFill>
                <a:schemeClr val="bg1">
                  <a:shade val="50000"/>
                </a:schemeClr>
              </a:solidFill>
            </a:endParaRPr>
          </a:p>
          <a:p>
            <a:r>
              <a:rPr lang="es-EC" sz="1600" b="1" dirty="0" smtClean="0">
                <a:ln w="50800"/>
                <a:solidFill>
                  <a:schemeClr val="bg1">
                    <a:shade val="50000"/>
                  </a:schemeClr>
                </a:solidFill>
              </a:rPr>
              <a:t>  Datos</a:t>
            </a:r>
            <a:endParaRPr lang="es-EC" sz="1600" b="1" dirty="0">
              <a:ln w="50800"/>
              <a:solidFill>
                <a:schemeClr val="bg1">
                  <a:shade val="50000"/>
                </a:schemeClr>
              </a:solidFill>
            </a:endParaRPr>
          </a:p>
        </p:txBody>
      </p:sp>
      <p:sp>
        <p:nvSpPr>
          <p:cNvPr id="69" name="68 Flecha derecha"/>
          <p:cNvSpPr/>
          <p:nvPr/>
        </p:nvSpPr>
        <p:spPr>
          <a:xfrm>
            <a:off x="2938037" y="2373045"/>
            <a:ext cx="1143008" cy="21431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72" name="71 Flecha izquierda"/>
          <p:cNvSpPr/>
          <p:nvPr/>
        </p:nvSpPr>
        <p:spPr>
          <a:xfrm>
            <a:off x="2931206" y="5286388"/>
            <a:ext cx="1143008" cy="285752"/>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86" name="85 Flecha derecha"/>
          <p:cNvSpPr/>
          <p:nvPr/>
        </p:nvSpPr>
        <p:spPr>
          <a:xfrm rot="1801142">
            <a:off x="6152046" y="2882666"/>
            <a:ext cx="1030000" cy="27082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87" name="86 Flecha izquierda"/>
          <p:cNvSpPr/>
          <p:nvPr/>
        </p:nvSpPr>
        <p:spPr>
          <a:xfrm rot="19156662">
            <a:off x="6036839" y="4778474"/>
            <a:ext cx="1080875" cy="285752"/>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88" name="87 Flecha derecha"/>
          <p:cNvSpPr/>
          <p:nvPr/>
        </p:nvSpPr>
        <p:spPr>
          <a:xfrm rot="2635837">
            <a:off x="2450437" y="3681631"/>
            <a:ext cx="2074623" cy="27456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89" name="88 CuadroTexto"/>
          <p:cNvSpPr txBox="1"/>
          <p:nvPr/>
        </p:nvSpPr>
        <p:spPr>
          <a:xfrm rot="19232208">
            <a:off x="6194544" y="4370846"/>
            <a:ext cx="945002"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1600" b="1" dirty="0" smtClean="0">
                <a:ln w="50800"/>
                <a:solidFill>
                  <a:schemeClr val="bg1">
                    <a:shade val="50000"/>
                  </a:schemeClr>
                </a:solidFill>
              </a:rPr>
              <a:t>Datos </a:t>
            </a:r>
          </a:p>
          <a:p>
            <a:pPr algn="ctr"/>
            <a:endParaRPr lang="es-EC" sz="1600" b="1" dirty="0">
              <a:ln w="50800"/>
              <a:solidFill>
                <a:schemeClr val="bg1">
                  <a:shade val="50000"/>
                </a:schemeClr>
              </a:solidFill>
            </a:endParaRPr>
          </a:p>
          <a:p>
            <a:pPr algn="ctr"/>
            <a:r>
              <a:rPr lang="es-EC" sz="1600" b="1" dirty="0" smtClean="0">
                <a:ln w="50800"/>
                <a:solidFill>
                  <a:schemeClr val="bg1">
                    <a:shade val="50000"/>
                  </a:schemeClr>
                </a:solidFill>
              </a:rPr>
              <a:t>Tramite</a:t>
            </a:r>
            <a:endParaRPr lang="es-EC" sz="1600" b="1" dirty="0">
              <a:ln w="50800"/>
              <a:solidFill>
                <a:schemeClr val="bg1">
                  <a:shade val="50000"/>
                </a:schemeClr>
              </a:solidFill>
            </a:endParaRPr>
          </a:p>
        </p:txBody>
      </p:sp>
      <p:sp>
        <p:nvSpPr>
          <p:cNvPr id="90" name="89 CuadroTexto"/>
          <p:cNvSpPr txBox="1"/>
          <p:nvPr/>
        </p:nvSpPr>
        <p:spPr>
          <a:xfrm rot="2513317">
            <a:off x="2767737" y="3370088"/>
            <a:ext cx="1425518" cy="830997"/>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1600" b="1" dirty="0" smtClean="0">
                <a:ln w="50800"/>
                <a:solidFill>
                  <a:schemeClr val="bg1">
                    <a:shade val="50000"/>
                  </a:schemeClr>
                </a:solidFill>
              </a:rPr>
              <a:t>Entrega</a:t>
            </a:r>
          </a:p>
          <a:p>
            <a:pPr algn="ctr"/>
            <a:endParaRPr lang="es-EC" sz="1600" b="1" dirty="0" smtClean="0">
              <a:ln w="50800"/>
              <a:solidFill>
                <a:schemeClr val="bg1">
                  <a:shade val="50000"/>
                </a:schemeClr>
              </a:solidFill>
            </a:endParaRPr>
          </a:p>
          <a:p>
            <a:pPr algn="ctr"/>
            <a:r>
              <a:rPr lang="es-EC" sz="1600" b="1" dirty="0" smtClean="0">
                <a:ln w="50800"/>
                <a:solidFill>
                  <a:schemeClr val="bg1">
                    <a:shade val="50000"/>
                  </a:schemeClr>
                </a:solidFill>
              </a:rPr>
              <a:t>Documentos</a:t>
            </a:r>
            <a:endParaRPr lang="es-EC" sz="1600" b="1" dirty="0">
              <a:ln w="50800"/>
              <a:solidFill>
                <a:schemeClr val="bg1">
                  <a:shade val="50000"/>
                </a:schemeClr>
              </a:solidFill>
            </a:endParaRPr>
          </a:p>
        </p:txBody>
      </p:sp>
      <p:sp>
        <p:nvSpPr>
          <p:cNvPr id="91" name="90 CuadroTexto"/>
          <p:cNvSpPr txBox="1"/>
          <p:nvPr/>
        </p:nvSpPr>
        <p:spPr>
          <a:xfrm>
            <a:off x="2938037" y="2069052"/>
            <a:ext cx="1131379"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1600" b="1" dirty="0" smtClean="0">
                <a:ln w="50800"/>
                <a:solidFill>
                  <a:schemeClr val="bg1">
                    <a:shade val="50000"/>
                  </a:schemeClr>
                </a:solidFill>
              </a:rPr>
              <a:t>Paga</a:t>
            </a:r>
          </a:p>
          <a:p>
            <a:pPr algn="ctr"/>
            <a:endParaRPr lang="es-EC" sz="1600" b="1" dirty="0" smtClean="0">
              <a:ln w="50800"/>
              <a:solidFill>
                <a:schemeClr val="bg1">
                  <a:shade val="50000"/>
                </a:schemeClr>
              </a:solidFill>
            </a:endParaRPr>
          </a:p>
          <a:p>
            <a:pPr algn="ctr"/>
            <a:r>
              <a:rPr lang="es-EC" sz="1600" b="1" dirty="0" smtClean="0">
                <a:ln w="50800"/>
                <a:solidFill>
                  <a:schemeClr val="bg1">
                    <a:shade val="50000"/>
                  </a:schemeClr>
                </a:solidFill>
              </a:rPr>
              <a:t>Tramite o </a:t>
            </a:r>
          </a:p>
          <a:p>
            <a:pPr algn="ctr"/>
            <a:r>
              <a:rPr lang="es-EC" sz="1600" b="1" dirty="0" smtClean="0">
                <a:ln w="50800"/>
                <a:solidFill>
                  <a:schemeClr val="bg1">
                    <a:shade val="50000"/>
                  </a:schemeClr>
                </a:solidFill>
              </a:rPr>
              <a:t>Multa</a:t>
            </a:r>
            <a:endParaRPr lang="es-EC" sz="1600" b="1" dirty="0">
              <a:ln w="50800"/>
              <a:solidFill>
                <a:schemeClr val="bg1">
                  <a:shade val="50000"/>
                </a:schemeClr>
              </a:solidFill>
            </a:endParaRPr>
          </a:p>
        </p:txBody>
      </p:sp>
      <p:sp>
        <p:nvSpPr>
          <p:cNvPr id="92" name="91 CuadroTexto"/>
          <p:cNvSpPr txBox="1"/>
          <p:nvPr/>
        </p:nvSpPr>
        <p:spPr>
          <a:xfrm>
            <a:off x="3145520" y="5000636"/>
            <a:ext cx="945002"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1600" b="1" dirty="0" smtClean="0">
                <a:ln w="50800"/>
                <a:solidFill>
                  <a:schemeClr val="bg1">
                    <a:shade val="50000"/>
                  </a:schemeClr>
                </a:solidFill>
              </a:rPr>
              <a:t>Datos </a:t>
            </a:r>
          </a:p>
          <a:p>
            <a:pPr algn="ctr"/>
            <a:endParaRPr lang="es-EC" sz="1600" b="1" dirty="0" smtClean="0">
              <a:ln w="50800"/>
              <a:solidFill>
                <a:schemeClr val="bg1">
                  <a:shade val="50000"/>
                </a:schemeClr>
              </a:solidFill>
            </a:endParaRPr>
          </a:p>
          <a:p>
            <a:pPr algn="ctr"/>
            <a:r>
              <a:rPr lang="es-EC" sz="1600" b="1" dirty="0" smtClean="0">
                <a:ln w="50800"/>
                <a:solidFill>
                  <a:schemeClr val="bg1">
                    <a:shade val="50000"/>
                  </a:schemeClr>
                </a:solidFill>
              </a:rPr>
              <a:t>del</a:t>
            </a:r>
            <a:endParaRPr lang="es-EC" sz="1600" b="1" dirty="0">
              <a:ln w="50800"/>
              <a:solidFill>
                <a:schemeClr val="bg1">
                  <a:shade val="50000"/>
                </a:schemeClr>
              </a:solidFill>
            </a:endParaRPr>
          </a:p>
          <a:p>
            <a:pPr algn="ctr"/>
            <a:r>
              <a:rPr lang="es-EC" sz="1600" b="1" dirty="0" smtClean="0">
                <a:ln w="50800"/>
                <a:solidFill>
                  <a:schemeClr val="bg1">
                    <a:shade val="50000"/>
                  </a:schemeClr>
                </a:solidFill>
              </a:rPr>
              <a:t>Tramite</a:t>
            </a:r>
            <a:endParaRPr lang="es-EC" sz="1600" b="1" dirty="0">
              <a:ln w="50800"/>
              <a:solidFill>
                <a:schemeClr val="bg1">
                  <a:shade val="50000"/>
                </a:schemeClr>
              </a:solidFill>
            </a:endParaRPr>
          </a:p>
        </p:txBody>
      </p:sp>
      <p:sp>
        <p:nvSpPr>
          <p:cNvPr id="20" name="19 CuadroTexto"/>
          <p:cNvSpPr txBox="1"/>
          <p:nvPr/>
        </p:nvSpPr>
        <p:spPr>
          <a:xfrm>
            <a:off x="395536" y="3414019"/>
            <a:ext cx="1512168" cy="58477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1600" b="1" dirty="0" smtClean="0">
                <a:ln w="50800"/>
                <a:solidFill>
                  <a:schemeClr val="bg1">
                    <a:shade val="50000"/>
                  </a:schemeClr>
                </a:solidFill>
              </a:rPr>
              <a:t>Entrega</a:t>
            </a:r>
          </a:p>
          <a:p>
            <a:pPr algn="ctr"/>
            <a:r>
              <a:rPr lang="es-EC" sz="1600" b="1" dirty="0" smtClean="0">
                <a:ln w="50800"/>
                <a:solidFill>
                  <a:schemeClr val="bg1">
                    <a:shade val="50000"/>
                  </a:schemeClr>
                </a:solidFill>
              </a:rPr>
              <a:t>Documentos</a:t>
            </a:r>
            <a:endParaRPr lang="es-EC" sz="16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1444</TotalTime>
  <Words>1821</Words>
  <Application>Microsoft Office PowerPoint</Application>
  <PresentationFormat>Presentación en pantalla (4:3)</PresentationFormat>
  <Paragraphs>254</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Calibri</vt:lpstr>
      <vt:lpstr>Courier New</vt:lpstr>
      <vt:lpstr>Symbol</vt:lpstr>
      <vt:lpstr>Tahoma</vt:lpstr>
      <vt:lpstr>Times New Roman</vt:lpstr>
      <vt:lpstr>Wingdings</vt:lpstr>
      <vt:lpstr>Wingdings 2</vt:lpstr>
      <vt:lpstr>Flujo</vt:lpstr>
      <vt:lpstr>Escuela Politécnica del Ejercito (ESPE) </vt:lpstr>
      <vt:lpstr>Principales Términos </vt:lpstr>
      <vt:lpstr>Antecedentes</vt:lpstr>
      <vt:lpstr>Objetivos</vt:lpstr>
      <vt:lpstr>Operadora-Servicio</vt:lpstr>
      <vt:lpstr>Registro Municipal de Transporte</vt:lpstr>
      <vt:lpstr>Elementos Básicos</vt:lpstr>
      <vt:lpstr>Suspensión al RMT</vt:lpstr>
      <vt:lpstr>Presentación de PowerPoint</vt:lpstr>
      <vt:lpstr>Presentación de PowerPoint</vt:lpstr>
      <vt:lpstr>Requerimientos del Sistema</vt:lpstr>
      <vt:lpstr>Continua Requerimientos</vt:lpstr>
      <vt:lpstr>Continua Requerimientos</vt:lpstr>
      <vt:lpstr>Plan de Pruebas</vt:lpstr>
      <vt:lpstr>Casos de Prueba</vt:lpstr>
      <vt:lpstr>Continua </vt:lpstr>
      <vt:lpstr>Continua</vt:lpstr>
      <vt:lpstr>Continua</vt:lpstr>
      <vt:lpstr>Continua</vt:lpstr>
      <vt:lpstr>Presentación de PowerPoint</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Anthony</dc:creator>
  <cp:lastModifiedBy>Administrador</cp:lastModifiedBy>
  <cp:revision>97</cp:revision>
  <dcterms:created xsi:type="dcterms:W3CDTF">2012-07-01T14:44:22Z</dcterms:created>
  <dcterms:modified xsi:type="dcterms:W3CDTF">2014-07-23T04:43:30Z</dcterms:modified>
</cp:coreProperties>
</file>