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90"/>
  </p:notesMasterIdLst>
  <p:handoutMasterIdLst>
    <p:handoutMasterId r:id="rId91"/>
  </p:handoutMasterIdLst>
  <p:sldIdLst>
    <p:sldId id="256" r:id="rId5"/>
    <p:sldId id="257" r:id="rId6"/>
    <p:sldId id="275" r:id="rId7"/>
    <p:sldId id="274" r:id="rId8"/>
    <p:sldId id="276" r:id="rId9"/>
    <p:sldId id="277" r:id="rId10"/>
    <p:sldId id="281" r:id="rId11"/>
    <p:sldId id="282" r:id="rId12"/>
    <p:sldId id="283" r:id="rId13"/>
    <p:sldId id="369" r:id="rId14"/>
    <p:sldId id="368" r:id="rId15"/>
    <p:sldId id="284" r:id="rId16"/>
    <p:sldId id="285" r:id="rId17"/>
    <p:sldId id="286" r:id="rId18"/>
    <p:sldId id="367" r:id="rId19"/>
    <p:sldId id="287" r:id="rId20"/>
    <p:sldId id="289" r:id="rId21"/>
    <p:sldId id="297" r:id="rId22"/>
    <p:sldId id="290" r:id="rId23"/>
    <p:sldId id="311" r:id="rId24"/>
    <p:sldId id="312" r:id="rId25"/>
    <p:sldId id="314" r:id="rId26"/>
    <p:sldId id="318"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4" r:id="rId41"/>
    <p:sldId id="335" r:id="rId42"/>
    <p:sldId id="337" r:id="rId43"/>
    <p:sldId id="336"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2" r:id="rId57"/>
    <p:sldId id="353" r:id="rId58"/>
    <p:sldId id="354" r:id="rId59"/>
    <p:sldId id="355" r:id="rId60"/>
    <p:sldId id="356" r:id="rId61"/>
    <p:sldId id="357" r:id="rId62"/>
    <p:sldId id="358" r:id="rId63"/>
    <p:sldId id="361" r:id="rId64"/>
    <p:sldId id="362" r:id="rId65"/>
    <p:sldId id="363" r:id="rId66"/>
    <p:sldId id="364" r:id="rId67"/>
    <p:sldId id="365" r:id="rId68"/>
    <p:sldId id="366" r:id="rId69"/>
    <p:sldId id="319" r:id="rId70"/>
    <p:sldId id="298" r:id="rId71"/>
    <p:sldId id="301" r:id="rId72"/>
    <p:sldId id="302" r:id="rId73"/>
    <p:sldId id="303" r:id="rId74"/>
    <p:sldId id="304" r:id="rId75"/>
    <p:sldId id="305" r:id="rId76"/>
    <p:sldId id="306" r:id="rId77"/>
    <p:sldId id="307" r:id="rId78"/>
    <p:sldId id="308" r:id="rId79"/>
    <p:sldId id="309" r:id="rId80"/>
    <p:sldId id="310" r:id="rId81"/>
    <p:sldId id="292" r:id="rId82"/>
    <p:sldId id="299" r:id="rId83"/>
    <p:sldId id="351" r:id="rId84"/>
    <p:sldId id="370" r:id="rId85"/>
    <p:sldId id="293" r:id="rId86"/>
    <p:sldId id="300" r:id="rId87"/>
    <p:sldId id="350" r:id="rId88"/>
    <p:sldId id="295"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843"/>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5356" autoAdjust="0"/>
  </p:normalViewPr>
  <p:slideViewPr>
    <p:cSldViewPr snapToGrid="0" showGuides="1">
      <p:cViewPr>
        <p:scale>
          <a:sx n="70" d="100"/>
          <a:sy n="70" d="100"/>
        </p:scale>
        <p:origin x="-702" y="-180"/>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946CB-98C1-4E09-AB2E-49082919B16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EC"/>
        </a:p>
      </dgm:t>
    </dgm:pt>
    <dgm:pt modelId="{9AB2D8E4-7F9F-4550-95A9-2F0387D1772C}">
      <dgm:prSet phldrT="[Texto]"/>
      <dgm:spPr/>
      <dgm:t>
        <a:bodyPr/>
        <a:lstStyle/>
        <a:p>
          <a:r>
            <a:rPr lang="es-EC" dirty="0" smtClean="0"/>
            <a:t>Introducción de la tecnología EV-DO (</a:t>
          </a:r>
          <a:r>
            <a:rPr lang="es-EC" dirty="0" err="1" smtClean="0"/>
            <a:t>Evolution</a:t>
          </a:r>
          <a:r>
            <a:rPr lang="es-EC" dirty="0" smtClean="0"/>
            <a:t> Data </a:t>
          </a:r>
          <a:r>
            <a:rPr lang="es-EC" dirty="0" err="1" smtClean="0"/>
            <a:t>Optimized</a:t>
          </a:r>
          <a:r>
            <a:rPr lang="es-EC" dirty="0" smtClean="0"/>
            <a:t>) </a:t>
          </a:r>
          <a:r>
            <a:rPr lang="es-EC" dirty="0" smtClean="0">
              <a:sym typeface="Wingdings" panose="05000000000000000000" pitchFamily="2" charset="2"/>
            </a:rPr>
            <a:t> HRPD</a:t>
          </a:r>
          <a:endParaRPr lang="es-EC" dirty="0"/>
        </a:p>
      </dgm:t>
    </dgm:pt>
    <dgm:pt modelId="{09237285-7B5B-4FFD-A5CC-AD50B85EC6D0}" type="parTrans" cxnId="{F5903080-11A4-4F60-9805-E926FFE4C035}">
      <dgm:prSet/>
      <dgm:spPr/>
      <dgm:t>
        <a:bodyPr/>
        <a:lstStyle/>
        <a:p>
          <a:endParaRPr lang="es-EC"/>
        </a:p>
      </dgm:t>
    </dgm:pt>
    <dgm:pt modelId="{3961D976-A785-4498-A016-7B25074298CE}" type="sibTrans" cxnId="{F5903080-11A4-4F60-9805-E926FFE4C035}">
      <dgm:prSet/>
      <dgm:spPr/>
      <dgm:t>
        <a:bodyPr/>
        <a:lstStyle/>
        <a:p>
          <a:endParaRPr lang="es-EC"/>
        </a:p>
      </dgm:t>
    </dgm:pt>
    <dgm:pt modelId="{026F924A-C13A-48D2-9C87-9890132F257D}">
      <dgm:prSet phldrT="[Texto]"/>
      <dgm:spPr/>
      <dgm:t>
        <a:bodyPr/>
        <a:lstStyle/>
        <a:p>
          <a:r>
            <a:rPr lang="es-EC" dirty="0" smtClean="0"/>
            <a:t>Rev. 0 es la primera versión del estándar EV-DO.</a:t>
          </a:r>
          <a:endParaRPr lang="es-EC" dirty="0"/>
        </a:p>
      </dgm:t>
    </dgm:pt>
    <dgm:pt modelId="{4E3DA967-7056-44F8-875A-9BA8C9CE3D37}" type="parTrans" cxnId="{333DE371-4FBA-4292-8934-9D40DA686F91}">
      <dgm:prSet/>
      <dgm:spPr/>
      <dgm:t>
        <a:bodyPr/>
        <a:lstStyle/>
        <a:p>
          <a:endParaRPr lang="es-EC"/>
        </a:p>
      </dgm:t>
    </dgm:pt>
    <dgm:pt modelId="{3AEFD70B-F05A-4400-9A3F-CBF925351087}" type="sibTrans" cxnId="{333DE371-4FBA-4292-8934-9D40DA686F91}">
      <dgm:prSet/>
      <dgm:spPr/>
      <dgm:t>
        <a:bodyPr/>
        <a:lstStyle/>
        <a:p>
          <a:endParaRPr lang="es-EC"/>
        </a:p>
      </dgm:t>
    </dgm:pt>
    <dgm:pt modelId="{6ECB673C-3172-4E9F-B9C9-A58FD968FC76}">
      <dgm:prSet phldrT="[Texto]"/>
      <dgm:spPr/>
      <dgm:t>
        <a:bodyPr/>
        <a:lstStyle/>
        <a:p>
          <a:r>
            <a:rPr lang="es-EC" dirty="0" smtClean="0"/>
            <a:t>- Mayor Throughput</a:t>
          </a:r>
        </a:p>
        <a:p>
          <a:r>
            <a:rPr lang="es-EC" dirty="0" smtClean="0"/>
            <a:t>- Menor Latencia</a:t>
          </a:r>
        </a:p>
        <a:p>
          <a:r>
            <a:rPr lang="es-EC" dirty="0" smtClean="0"/>
            <a:t>- Tecnología </a:t>
          </a:r>
          <a:r>
            <a:rPr lang="es-EC" dirty="0" err="1" smtClean="0"/>
            <a:t>All</a:t>
          </a:r>
          <a:r>
            <a:rPr lang="es-EC" dirty="0" smtClean="0"/>
            <a:t> IP</a:t>
          </a:r>
        </a:p>
        <a:p>
          <a:r>
            <a:rPr lang="es-EC" dirty="0" smtClean="0"/>
            <a:t>- Compatibilidad con anteriores versiones</a:t>
          </a:r>
          <a:endParaRPr lang="es-EC" dirty="0"/>
        </a:p>
      </dgm:t>
    </dgm:pt>
    <dgm:pt modelId="{94BFEEDD-9E37-4898-94F8-B2560E946E88}" type="parTrans" cxnId="{5F7B24DC-F0D9-4696-979C-EA80F727789A}">
      <dgm:prSet/>
      <dgm:spPr/>
      <dgm:t>
        <a:bodyPr/>
        <a:lstStyle/>
        <a:p>
          <a:endParaRPr lang="es-EC"/>
        </a:p>
      </dgm:t>
    </dgm:pt>
    <dgm:pt modelId="{24B8B9C4-AE98-4479-8542-A2927A883B6A}" type="sibTrans" cxnId="{5F7B24DC-F0D9-4696-979C-EA80F727789A}">
      <dgm:prSet/>
      <dgm:spPr/>
      <dgm:t>
        <a:bodyPr/>
        <a:lstStyle/>
        <a:p>
          <a:endParaRPr lang="es-EC"/>
        </a:p>
      </dgm:t>
    </dgm:pt>
    <dgm:pt modelId="{4E6D2503-DC45-4DB8-A846-DE463771AD2D}" type="pres">
      <dgm:prSet presAssocID="{92D946CB-98C1-4E09-AB2E-49082919B16A}" presName="Name0" presStyleCnt="0">
        <dgm:presLayoutVars>
          <dgm:chMax val="11"/>
          <dgm:chPref val="11"/>
          <dgm:dir/>
          <dgm:resizeHandles/>
        </dgm:presLayoutVars>
      </dgm:prSet>
      <dgm:spPr/>
      <dgm:t>
        <a:bodyPr/>
        <a:lstStyle/>
        <a:p>
          <a:endParaRPr lang="es-EC"/>
        </a:p>
      </dgm:t>
    </dgm:pt>
    <dgm:pt modelId="{F1BDBE2B-B416-4904-AD53-5C383AF3FFEC}" type="pres">
      <dgm:prSet presAssocID="{6ECB673C-3172-4E9F-B9C9-A58FD968FC76}" presName="Accent3" presStyleCnt="0"/>
      <dgm:spPr/>
    </dgm:pt>
    <dgm:pt modelId="{AA31C10E-0C9D-4124-9488-D728E100A990}" type="pres">
      <dgm:prSet presAssocID="{6ECB673C-3172-4E9F-B9C9-A58FD968FC76}" presName="Accent" presStyleLbl="node1" presStyleIdx="0" presStyleCnt="3"/>
      <dgm:spPr/>
    </dgm:pt>
    <dgm:pt modelId="{F6B968F5-61E4-4ADE-B25C-C9E99BA733F4}" type="pres">
      <dgm:prSet presAssocID="{6ECB673C-3172-4E9F-B9C9-A58FD968FC76}" presName="ParentBackground3" presStyleCnt="0"/>
      <dgm:spPr/>
    </dgm:pt>
    <dgm:pt modelId="{1C71D55D-60C5-4EDD-8B24-CFFC0D47A39F}" type="pres">
      <dgm:prSet presAssocID="{6ECB673C-3172-4E9F-B9C9-A58FD968FC76}" presName="ParentBackground" presStyleLbl="fgAcc1" presStyleIdx="0" presStyleCnt="3"/>
      <dgm:spPr/>
      <dgm:t>
        <a:bodyPr/>
        <a:lstStyle/>
        <a:p>
          <a:endParaRPr lang="es-EC"/>
        </a:p>
      </dgm:t>
    </dgm:pt>
    <dgm:pt modelId="{9A174216-97BA-4C34-8924-F23056A6809B}" type="pres">
      <dgm:prSet presAssocID="{6ECB673C-3172-4E9F-B9C9-A58FD968FC76}" presName="Parent3" presStyleLbl="revTx" presStyleIdx="0" presStyleCnt="0">
        <dgm:presLayoutVars>
          <dgm:chMax val="1"/>
          <dgm:chPref val="1"/>
          <dgm:bulletEnabled val="1"/>
        </dgm:presLayoutVars>
      </dgm:prSet>
      <dgm:spPr/>
      <dgm:t>
        <a:bodyPr/>
        <a:lstStyle/>
        <a:p>
          <a:endParaRPr lang="es-EC"/>
        </a:p>
      </dgm:t>
    </dgm:pt>
    <dgm:pt modelId="{46339D68-A6F7-48ED-9F79-0A3BCEB88587}" type="pres">
      <dgm:prSet presAssocID="{026F924A-C13A-48D2-9C87-9890132F257D}" presName="Accent2" presStyleCnt="0"/>
      <dgm:spPr/>
    </dgm:pt>
    <dgm:pt modelId="{5EAA484D-7F77-4D5A-A5A2-8AFFD1061CCE}" type="pres">
      <dgm:prSet presAssocID="{026F924A-C13A-48D2-9C87-9890132F257D}" presName="Accent" presStyleLbl="node1" presStyleIdx="1" presStyleCnt="3"/>
      <dgm:spPr/>
    </dgm:pt>
    <dgm:pt modelId="{8EC1BF30-8923-4BF7-9D24-B5C8D1E83834}" type="pres">
      <dgm:prSet presAssocID="{026F924A-C13A-48D2-9C87-9890132F257D}" presName="ParentBackground2" presStyleCnt="0"/>
      <dgm:spPr/>
    </dgm:pt>
    <dgm:pt modelId="{10EC5848-70CD-4FA2-B870-40B56137D38E}" type="pres">
      <dgm:prSet presAssocID="{026F924A-C13A-48D2-9C87-9890132F257D}" presName="ParentBackground" presStyleLbl="fgAcc1" presStyleIdx="1" presStyleCnt="3"/>
      <dgm:spPr/>
      <dgm:t>
        <a:bodyPr/>
        <a:lstStyle/>
        <a:p>
          <a:endParaRPr lang="es-EC"/>
        </a:p>
      </dgm:t>
    </dgm:pt>
    <dgm:pt modelId="{621C26B1-29FD-4B07-90D3-929BAD841175}" type="pres">
      <dgm:prSet presAssocID="{026F924A-C13A-48D2-9C87-9890132F257D}" presName="Parent2" presStyleLbl="revTx" presStyleIdx="0" presStyleCnt="0">
        <dgm:presLayoutVars>
          <dgm:chMax val="1"/>
          <dgm:chPref val="1"/>
          <dgm:bulletEnabled val="1"/>
        </dgm:presLayoutVars>
      </dgm:prSet>
      <dgm:spPr/>
      <dgm:t>
        <a:bodyPr/>
        <a:lstStyle/>
        <a:p>
          <a:endParaRPr lang="es-EC"/>
        </a:p>
      </dgm:t>
    </dgm:pt>
    <dgm:pt modelId="{A008CC50-765E-454D-A8A5-34BFCF96E5A3}" type="pres">
      <dgm:prSet presAssocID="{9AB2D8E4-7F9F-4550-95A9-2F0387D1772C}" presName="Accent1" presStyleCnt="0"/>
      <dgm:spPr/>
    </dgm:pt>
    <dgm:pt modelId="{3AC47E08-7A26-4BC9-ABF8-FBCE11618935}" type="pres">
      <dgm:prSet presAssocID="{9AB2D8E4-7F9F-4550-95A9-2F0387D1772C}" presName="Accent" presStyleLbl="node1" presStyleIdx="2" presStyleCnt="3"/>
      <dgm:spPr/>
    </dgm:pt>
    <dgm:pt modelId="{BB076A18-3A3F-4FC7-BC25-6E87D94AD46F}" type="pres">
      <dgm:prSet presAssocID="{9AB2D8E4-7F9F-4550-95A9-2F0387D1772C}" presName="ParentBackground1" presStyleCnt="0"/>
      <dgm:spPr/>
    </dgm:pt>
    <dgm:pt modelId="{538F8742-5609-4B93-B93F-85447B7D590F}" type="pres">
      <dgm:prSet presAssocID="{9AB2D8E4-7F9F-4550-95A9-2F0387D1772C}" presName="ParentBackground" presStyleLbl="fgAcc1" presStyleIdx="2" presStyleCnt="3"/>
      <dgm:spPr/>
      <dgm:t>
        <a:bodyPr/>
        <a:lstStyle/>
        <a:p>
          <a:endParaRPr lang="es-EC"/>
        </a:p>
      </dgm:t>
    </dgm:pt>
    <dgm:pt modelId="{13D9BB4B-19F5-480B-8327-626CAC47E48F}" type="pres">
      <dgm:prSet presAssocID="{9AB2D8E4-7F9F-4550-95A9-2F0387D1772C}" presName="Parent1" presStyleLbl="revTx" presStyleIdx="0" presStyleCnt="0">
        <dgm:presLayoutVars>
          <dgm:chMax val="1"/>
          <dgm:chPref val="1"/>
          <dgm:bulletEnabled val="1"/>
        </dgm:presLayoutVars>
      </dgm:prSet>
      <dgm:spPr/>
      <dgm:t>
        <a:bodyPr/>
        <a:lstStyle/>
        <a:p>
          <a:endParaRPr lang="es-EC"/>
        </a:p>
      </dgm:t>
    </dgm:pt>
  </dgm:ptLst>
  <dgm:cxnLst>
    <dgm:cxn modelId="{8B155B35-C6CB-4A40-8DAA-4894C9A3727E}" type="presOf" srcId="{9AB2D8E4-7F9F-4550-95A9-2F0387D1772C}" destId="{538F8742-5609-4B93-B93F-85447B7D590F}" srcOrd="0" destOrd="0" presId="urn:microsoft.com/office/officeart/2011/layout/CircleProcess"/>
    <dgm:cxn modelId="{5F7B24DC-F0D9-4696-979C-EA80F727789A}" srcId="{92D946CB-98C1-4E09-AB2E-49082919B16A}" destId="{6ECB673C-3172-4E9F-B9C9-A58FD968FC76}" srcOrd="2" destOrd="0" parTransId="{94BFEEDD-9E37-4898-94F8-B2560E946E88}" sibTransId="{24B8B9C4-AE98-4479-8542-A2927A883B6A}"/>
    <dgm:cxn modelId="{333DE371-4FBA-4292-8934-9D40DA686F91}" srcId="{92D946CB-98C1-4E09-AB2E-49082919B16A}" destId="{026F924A-C13A-48D2-9C87-9890132F257D}" srcOrd="1" destOrd="0" parTransId="{4E3DA967-7056-44F8-875A-9BA8C9CE3D37}" sibTransId="{3AEFD70B-F05A-4400-9A3F-CBF925351087}"/>
    <dgm:cxn modelId="{B7EFEFB5-240A-4C96-B71B-EB38550C56E8}" type="presOf" srcId="{6ECB673C-3172-4E9F-B9C9-A58FD968FC76}" destId="{1C71D55D-60C5-4EDD-8B24-CFFC0D47A39F}" srcOrd="0" destOrd="0" presId="urn:microsoft.com/office/officeart/2011/layout/CircleProcess"/>
    <dgm:cxn modelId="{BB810087-B53C-4C46-A1FE-51029B724F5D}" type="presOf" srcId="{026F924A-C13A-48D2-9C87-9890132F257D}" destId="{621C26B1-29FD-4B07-90D3-929BAD841175}" srcOrd="1" destOrd="0" presId="urn:microsoft.com/office/officeart/2011/layout/CircleProcess"/>
    <dgm:cxn modelId="{843FD686-BF60-4ED9-9A52-747D7F237D82}" type="presOf" srcId="{9AB2D8E4-7F9F-4550-95A9-2F0387D1772C}" destId="{13D9BB4B-19F5-480B-8327-626CAC47E48F}" srcOrd="1" destOrd="0" presId="urn:microsoft.com/office/officeart/2011/layout/CircleProcess"/>
    <dgm:cxn modelId="{F5903080-11A4-4F60-9805-E926FFE4C035}" srcId="{92D946CB-98C1-4E09-AB2E-49082919B16A}" destId="{9AB2D8E4-7F9F-4550-95A9-2F0387D1772C}" srcOrd="0" destOrd="0" parTransId="{09237285-7B5B-4FFD-A5CC-AD50B85EC6D0}" sibTransId="{3961D976-A785-4498-A016-7B25074298CE}"/>
    <dgm:cxn modelId="{EBF563B4-B3F0-48F7-A29C-52BA7030DA83}" type="presOf" srcId="{6ECB673C-3172-4E9F-B9C9-A58FD968FC76}" destId="{9A174216-97BA-4C34-8924-F23056A6809B}" srcOrd="1" destOrd="0" presId="urn:microsoft.com/office/officeart/2011/layout/CircleProcess"/>
    <dgm:cxn modelId="{7B5CFA9D-C51E-439B-95BA-DED710685D16}" type="presOf" srcId="{026F924A-C13A-48D2-9C87-9890132F257D}" destId="{10EC5848-70CD-4FA2-B870-40B56137D38E}" srcOrd="0" destOrd="0" presId="urn:microsoft.com/office/officeart/2011/layout/CircleProcess"/>
    <dgm:cxn modelId="{4E5CD924-505A-4FFA-A46C-D30B7D11C59B}" type="presOf" srcId="{92D946CB-98C1-4E09-AB2E-49082919B16A}" destId="{4E6D2503-DC45-4DB8-A846-DE463771AD2D}" srcOrd="0" destOrd="0" presId="urn:microsoft.com/office/officeart/2011/layout/CircleProcess"/>
    <dgm:cxn modelId="{C9B62FF8-11F8-42B5-8DE3-5A8E4090742F}" type="presParOf" srcId="{4E6D2503-DC45-4DB8-A846-DE463771AD2D}" destId="{F1BDBE2B-B416-4904-AD53-5C383AF3FFEC}" srcOrd="0" destOrd="0" presId="urn:microsoft.com/office/officeart/2011/layout/CircleProcess"/>
    <dgm:cxn modelId="{A07D200C-F262-4B79-B992-F814F034D13D}" type="presParOf" srcId="{F1BDBE2B-B416-4904-AD53-5C383AF3FFEC}" destId="{AA31C10E-0C9D-4124-9488-D728E100A990}" srcOrd="0" destOrd="0" presId="urn:microsoft.com/office/officeart/2011/layout/CircleProcess"/>
    <dgm:cxn modelId="{5FD9B22D-6FC5-481B-AE66-6C20AD0E1DAE}" type="presParOf" srcId="{4E6D2503-DC45-4DB8-A846-DE463771AD2D}" destId="{F6B968F5-61E4-4ADE-B25C-C9E99BA733F4}" srcOrd="1" destOrd="0" presId="urn:microsoft.com/office/officeart/2011/layout/CircleProcess"/>
    <dgm:cxn modelId="{99F44805-50D2-40CD-B7B4-1E27441100ED}" type="presParOf" srcId="{F6B968F5-61E4-4ADE-B25C-C9E99BA733F4}" destId="{1C71D55D-60C5-4EDD-8B24-CFFC0D47A39F}" srcOrd="0" destOrd="0" presId="urn:microsoft.com/office/officeart/2011/layout/CircleProcess"/>
    <dgm:cxn modelId="{127F19B7-6FD4-4DFC-957A-7931D4AA0B3D}" type="presParOf" srcId="{4E6D2503-DC45-4DB8-A846-DE463771AD2D}" destId="{9A174216-97BA-4C34-8924-F23056A6809B}" srcOrd="2" destOrd="0" presId="urn:microsoft.com/office/officeart/2011/layout/CircleProcess"/>
    <dgm:cxn modelId="{C9268400-7D16-47EA-8BEA-6B157D250998}" type="presParOf" srcId="{4E6D2503-DC45-4DB8-A846-DE463771AD2D}" destId="{46339D68-A6F7-48ED-9F79-0A3BCEB88587}" srcOrd="3" destOrd="0" presId="urn:microsoft.com/office/officeart/2011/layout/CircleProcess"/>
    <dgm:cxn modelId="{4F31D628-10A3-47A2-94E3-86F095964F38}" type="presParOf" srcId="{46339D68-A6F7-48ED-9F79-0A3BCEB88587}" destId="{5EAA484D-7F77-4D5A-A5A2-8AFFD1061CCE}" srcOrd="0" destOrd="0" presId="urn:microsoft.com/office/officeart/2011/layout/CircleProcess"/>
    <dgm:cxn modelId="{CC96F327-DE5A-47C9-99F8-08EE1B880492}" type="presParOf" srcId="{4E6D2503-DC45-4DB8-A846-DE463771AD2D}" destId="{8EC1BF30-8923-4BF7-9D24-B5C8D1E83834}" srcOrd="4" destOrd="0" presId="urn:microsoft.com/office/officeart/2011/layout/CircleProcess"/>
    <dgm:cxn modelId="{70BEEFA6-BAE5-49AD-909C-86671C89680E}" type="presParOf" srcId="{8EC1BF30-8923-4BF7-9D24-B5C8D1E83834}" destId="{10EC5848-70CD-4FA2-B870-40B56137D38E}" srcOrd="0" destOrd="0" presId="urn:microsoft.com/office/officeart/2011/layout/CircleProcess"/>
    <dgm:cxn modelId="{29FE88A0-7CB1-49F4-A5BD-2DC1040BC1C9}" type="presParOf" srcId="{4E6D2503-DC45-4DB8-A846-DE463771AD2D}" destId="{621C26B1-29FD-4B07-90D3-929BAD841175}" srcOrd="5" destOrd="0" presId="urn:microsoft.com/office/officeart/2011/layout/CircleProcess"/>
    <dgm:cxn modelId="{D269C9E9-9CA3-474A-82A9-D874E51F97DA}" type="presParOf" srcId="{4E6D2503-DC45-4DB8-A846-DE463771AD2D}" destId="{A008CC50-765E-454D-A8A5-34BFCF96E5A3}" srcOrd="6" destOrd="0" presId="urn:microsoft.com/office/officeart/2011/layout/CircleProcess"/>
    <dgm:cxn modelId="{BD249D76-10F3-43BD-B108-CC403E2927F2}" type="presParOf" srcId="{A008CC50-765E-454D-A8A5-34BFCF96E5A3}" destId="{3AC47E08-7A26-4BC9-ABF8-FBCE11618935}" srcOrd="0" destOrd="0" presId="urn:microsoft.com/office/officeart/2011/layout/CircleProcess"/>
    <dgm:cxn modelId="{E2894908-0525-4254-A52D-B65A1F18117B}" type="presParOf" srcId="{4E6D2503-DC45-4DB8-A846-DE463771AD2D}" destId="{BB076A18-3A3F-4FC7-BC25-6E87D94AD46F}" srcOrd="7" destOrd="0" presId="urn:microsoft.com/office/officeart/2011/layout/CircleProcess"/>
    <dgm:cxn modelId="{3B8370D7-7D7E-4DC8-8134-9A3E1DF84477}" type="presParOf" srcId="{BB076A18-3A3F-4FC7-BC25-6E87D94AD46F}" destId="{538F8742-5609-4B93-B93F-85447B7D590F}" srcOrd="0" destOrd="0" presId="urn:microsoft.com/office/officeart/2011/layout/CircleProcess"/>
    <dgm:cxn modelId="{915B7CF8-6752-4EFD-A5DF-C606B6079567}" type="presParOf" srcId="{4E6D2503-DC45-4DB8-A846-DE463771AD2D}" destId="{13D9BB4B-19F5-480B-8327-626CAC47E48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26DE2-83F9-46A1-860D-09872155CB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7F9433A-C0DF-4829-9B04-454CD9F75112}">
      <dgm:prSet phldrT="[Texto]"/>
      <dgm:spPr/>
      <dgm:t>
        <a:bodyPr/>
        <a:lstStyle/>
        <a:p>
          <a:r>
            <a:rPr lang="es-EC" dirty="0" smtClean="0"/>
            <a:t>Área Total: 0,145 km</a:t>
          </a:r>
          <a:r>
            <a:rPr lang="es-EC" baseline="30000" dirty="0" smtClean="0"/>
            <a:t>2</a:t>
          </a:r>
          <a:endParaRPr lang="es-EC" dirty="0"/>
        </a:p>
      </dgm:t>
    </dgm:pt>
    <dgm:pt modelId="{C02DF092-CA62-4DAB-9011-79A4575BCEA3}" type="parTrans" cxnId="{C9BA7629-683B-42AC-9F45-2B341F6AF8E4}">
      <dgm:prSet/>
      <dgm:spPr/>
      <dgm:t>
        <a:bodyPr/>
        <a:lstStyle/>
        <a:p>
          <a:endParaRPr lang="es-EC"/>
        </a:p>
      </dgm:t>
    </dgm:pt>
    <dgm:pt modelId="{15906ABF-E46C-4AF3-AB6B-82BD1A3B0AA1}" type="sibTrans" cxnId="{C9BA7629-683B-42AC-9F45-2B341F6AF8E4}">
      <dgm:prSet/>
      <dgm:spPr/>
      <dgm:t>
        <a:bodyPr/>
        <a:lstStyle/>
        <a:p>
          <a:endParaRPr lang="es-EC"/>
        </a:p>
      </dgm:t>
    </dgm:pt>
    <dgm:pt modelId="{93AE1740-260C-4BC8-B409-464582F5058D}">
      <dgm:prSet phldrT="[Texto]"/>
      <dgm:spPr/>
      <dgm:t>
        <a:bodyPr/>
        <a:lstStyle/>
        <a:p>
          <a:r>
            <a:rPr lang="es-EC" dirty="0" smtClean="0"/>
            <a:t>Población: 860 habitantes</a:t>
          </a:r>
          <a:endParaRPr lang="es-EC" dirty="0"/>
        </a:p>
      </dgm:t>
    </dgm:pt>
    <dgm:pt modelId="{6D242F4A-D3E0-4855-8926-DEBF26AEE4EB}" type="parTrans" cxnId="{AAA6F8D0-9546-4C56-A079-EA5434B5B9CE}">
      <dgm:prSet/>
      <dgm:spPr/>
      <dgm:t>
        <a:bodyPr/>
        <a:lstStyle/>
        <a:p>
          <a:endParaRPr lang="es-EC"/>
        </a:p>
      </dgm:t>
    </dgm:pt>
    <dgm:pt modelId="{55191AC5-12CA-4538-9E7C-64FE02363379}" type="sibTrans" cxnId="{AAA6F8D0-9546-4C56-A079-EA5434B5B9CE}">
      <dgm:prSet/>
      <dgm:spPr/>
      <dgm:t>
        <a:bodyPr/>
        <a:lstStyle/>
        <a:p>
          <a:endParaRPr lang="es-EC"/>
        </a:p>
      </dgm:t>
    </dgm:pt>
    <dgm:pt modelId="{03FFDA3B-0C9A-45EC-A579-27E21330DC69}">
      <dgm:prSet phldrT="[Texto]"/>
      <dgm:spPr/>
      <dgm:t>
        <a:bodyPr/>
        <a:lstStyle/>
        <a:p>
          <a:r>
            <a:rPr lang="es-EC" dirty="0" smtClean="0"/>
            <a:t>80 Viviendas</a:t>
          </a:r>
          <a:endParaRPr lang="es-EC" dirty="0"/>
        </a:p>
      </dgm:t>
    </dgm:pt>
    <dgm:pt modelId="{3D7806A6-E6BE-420B-9976-AA08D8991886}" type="parTrans" cxnId="{2A773B3B-097B-442F-A304-139E44C4E00B}">
      <dgm:prSet/>
      <dgm:spPr/>
      <dgm:t>
        <a:bodyPr/>
        <a:lstStyle/>
        <a:p>
          <a:endParaRPr lang="es-EC"/>
        </a:p>
      </dgm:t>
    </dgm:pt>
    <dgm:pt modelId="{F98A6C63-D731-4E3A-9BFF-5A1817474C26}" type="sibTrans" cxnId="{2A773B3B-097B-442F-A304-139E44C4E00B}">
      <dgm:prSet/>
      <dgm:spPr/>
      <dgm:t>
        <a:bodyPr/>
        <a:lstStyle/>
        <a:p>
          <a:endParaRPr lang="es-EC"/>
        </a:p>
      </dgm:t>
    </dgm:pt>
    <dgm:pt modelId="{8FE670EF-898F-4D48-971A-2453194C57A9}" type="pres">
      <dgm:prSet presAssocID="{C8226DE2-83F9-46A1-860D-09872155CB45}" presName="linear" presStyleCnt="0">
        <dgm:presLayoutVars>
          <dgm:dir/>
          <dgm:animLvl val="lvl"/>
          <dgm:resizeHandles val="exact"/>
        </dgm:presLayoutVars>
      </dgm:prSet>
      <dgm:spPr/>
      <dgm:t>
        <a:bodyPr/>
        <a:lstStyle/>
        <a:p>
          <a:endParaRPr lang="es-EC"/>
        </a:p>
      </dgm:t>
    </dgm:pt>
    <dgm:pt modelId="{D1109AAE-9B3C-416A-B052-FDE119A5FA5D}" type="pres">
      <dgm:prSet presAssocID="{F7F9433A-C0DF-4829-9B04-454CD9F75112}" presName="parentLin" presStyleCnt="0"/>
      <dgm:spPr/>
    </dgm:pt>
    <dgm:pt modelId="{DA704167-C820-45F2-8ACE-8C1D458A684B}" type="pres">
      <dgm:prSet presAssocID="{F7F9433A-C0DF-4829-9B04-454CD9F75112}" presName="parentLeftMargin" presStyleLbl="node1" presStyleIdx="0" presStyleCnt="3"/>
      <dgm:spPr/>
      <dgm:t>
        <a:bodyPr/>
        <a:lstStyle/>
        <a:p>
          <a:endParaRPr lang="es-EC"/>
        </a:p>
      </dgm:t>
    </dgm:pt>
    <dgm:pt modelId="{FD04CA1C-A6C7-4388-8C14-E4A379E7B90C}" type="pres">
      <dgm:prSet presAssocID="{F7F9433A-C0DF-4829-9B04-454CD9F75112}" presName="parentText" presStyleLbl="node1" presStyleIdx="0" presStyleCnt="3">
        <dgm:presLayoutVars>
          <dgm:chMax val="0"/>
          <dgm:bulletEnabled val="1"/>
        </dgm:presLayoutVars>
      </dgm:prSet>
      <dgm:spPr/>
      <dgm:t>
        <a:bodyPr/>
        <a:lstStyle/>
        <a:p>
          <a:endParaRPr lang="es-EC"/>
        </a:p>
      </dgm:t>
    </dgm:pt>
    <dgm:pt modelId="{7211C0CF-0661-456C-B440-E15DC5ABCC7E}" type="pres">
      <dgm:prSet presAssocID="{F7F9433A-C0DF-4829-9B04-454CD9F75112}" presName="negativeSpace" presStyleCnt="0"/>
      <dgm:spPr/>
    </dgm:pt>
    <dgm:pt modelId="{5A7708D7-9BDC-415A-8644-73FDBA77DB24}" type="pres">
      <dgm:prSet presAssocID="{F7F9433A-C0DF-4829-9B04-454CD9F75112}" presName="childText" presStyleLbl="conFgAcc1" presStyleIdx="0" presStyleCnt="3">
        <dgm:presLayoutVars>
          <dgm:bulletEnabled val="1"/>
        </dgm:presLayoutVars>
      </dgm:prSet>
      <dgm:spPr/>
    </dgm:pt>
    <dgm:pt modelId="{64CC365C-B9CA-4C6B-BD31-AB9E4FB8CD1E}" type="pres">
      <dgm:prSet presAssocID="{15906ABF-E46C-4AF3-AB6B-82BD1A3B0AA1}" presName="spaceBetweenRectangles" presStyleCnt="0"/>
      <dgm:spPr/>
    </dgm:pt>
    <dgm:pt modelId="{4F223D69-DEB6-4CDB-BD23-E4BC133638F7}" type="pres">
      <dgm:prSet presAssocID="{93AE1740-260C-4BC8-B409-464582F5058D}" presName="parentLin" presStyleCnt="0"/>
      <dgm:spPr/>
    </dgm:pt>
    <dgm:pt modelId="{6441B274-4EF3-4418-81A1-70973A847EB9}" type="pres">
      <dgm:prSet presAssocID="{93AE1740-260C-4BC8-B409-464582F5058D}" presName="parentLeftMargin" presStyleLbl="node1" presStyleIdx="0" presStyleCnt="3"/>
      <dgm:spPr/>
      <dgm:t>
        <a:bodyPr/>
        <a:lstStyle/>
        <a:p>
          <a:endParaRPr lang="es-EC"/>
        </a:p>
      </dgm:t>
    </dgm:pt>
    <dgm:pt modelId="{62A99A96-C37B-48A8-A4FD-106EAA8165F4}" type="pres">
      <dgm:prSet presAssocID="{93AE1740-260C-4BC8-B409-464582F5058D}" presName="parentText" presStyleLbl="node1" presStyleIdx="1" presStyleCnt="3">
        <dgm:presLayoutVars>
          <dgm:chMax val="0"/>
          <dgm:bulletEnabled val="1"/>
        </dgm:presLayoutVars>
      </dgm:prSet>
      <dgm:spPr/>
      <dgm:t>
        <a:bodyPr/>
        <a:lstStyle/>
        <a:p>
          <a:endParaRPr lang="es-EC"/>
        </a:p>
      </dgm:t>
    </dgm:pt>
    <dgm:pt modelId="{2F822B29-FA3B-43DE-A53C-A7F23E261AE1}" type="pres">
      <dgm:prSet presAssocID="{93AE1740-260C-4BC8-B409-464582F5058D}" presName="negativeSpace" presStyleCnt="0"/>
      <dgm:spPr/>
    </dgm:pt>
    <dgm:pt modelId="{95E9FE28-2861-4042-A4D6-14DED36253DE}" type="pres">
      <dgm:prSet presAssocID="{93AE1740-260C-4BC8-B409-464582F5058D}" presName="childText" presStyleLbl="conFgAcc1" presStyleIdx="1" presStyleCnt="3">
        <dgm:presLayoutVars>
          <dgm:bulletEnabled val="1"/>
        </dgm:presLayoutVars>
      </dgm:prSet>
      <dgm:spPr/>
    </dgm:pt>
    <dgm:pt modelId="{253A7248-ECA8-4CAE-87FE-442A4773F500}" type="pres">
      <dgm:prSet presAssocID="{55191AC5-12CA-4538-9E7C-64FE02363379}" presName="spaceBetweenRectangles" presStyleCnt="0"/>
      <dgm:spPr/>
    </dgm:pt>
    <dgm:pt modelId="{B51816FF-6984-4D0C-B23D-8B951CCFAC0F}" type="pres">
      <dgm:prSet presAssocID="{03FFDA3B-0C9A-45EC-A579-27E21330DC69}" presName="parentLin" presStyleCnt="0"/>
      <dgm:spPr/>
    </dgm:pt>
    <dgm:pt modelId="{728ACF37-1E62-491B-B213-002FE2421A31}" type="pres">
      <dgm:prSet presAssocID="{03FFDA3B-0C9A-45EC-A579-27E21330DC69}" presName="parentLeftMargin" presStyleLbl="node1" presStyleIdx="1" presStyleCnt="3"/>
      <dgm:spPr/>
      <dgm:t>
        <a:bodyPr/>
        <a:lstStyle/>
        <a:p>
          <a:endParaRPr lang="es-EC"/>
        </a:p>
      </dgm:t>
    </dgm:pt>
    <dgm:pt modelId="{BA622225-1819-4EA2-930F-82F6161CF49A}" type="pres">
      <dgm:prSet presAssocID="{03FFDA3B-0C9A-45EC-A579-27E21330DC69}" presName="parentText" presStyleLbl="node1" presStyleIdx="2" presStyleCnt="3">
        <dgm:presLayoutVars>
          <dgm:chMax val="0"/>
          <dgm:bulletEnabled val="1"/>
        </dgm:presLayoutVars>
      </dgm:prSet>
      <dgm:spPr/>
      <dgm:t>
        <a:bodyPr/>
        <a:lstStyle/>
        <a:p>
          <a:endParaRPr lang="es-EC"/>
        </a:p>
      </dgm:t>
    </dgm:pt>
    <dgm:pt modelId="{E523985D-56B3-4C55-B8BB-050DE02F1F77}" type="pres">
      <dgm:prSet presAssocID="{03FFDA3B-0C9A-45EC-A579-27E21330DC69}" presName="negativeSpace" presStyleCnt="0"/>
      <dgm:spPr/>
    </dgm:pt>
    <dgm:pt modelId="{CF2607ED-E922-49C7-A9F0-B1BCA8A830D5}" type="pres">
      <dgm:prSet presAssocID="{03FFDA3B-0C9A-45EC-A579-27E21330DC69}" presName="childText" presStyleLbl="conFgAcc1" presStyleIdx="2" presStyleCnt="3">
        <dgm:presLayoutVars>
          <dgm:bulletEnabled val="1"/>
        </dgm:presLayoutVars>
      </dgm:prSet>
      <dgm:spPr/>
    </dgm:pt>
  </dgm:ptLst>
  <dgm:cxnLst>
    <dgm:cxn modelId="{015F2F22-5B51-4B66-9051-1E73AA4661C4}" type="presOf" srcId="{03FFDA3B-0C9A-45EC-A579-27E21330DC69}" destId="{728ACF37-1E62-491B-B213-002FE2421A31}" srcOrd="0" destOrd="0" presId="urn:microsoft.com/office/officeart/2005/8/layout/list1"/>
    <dgm:cxn modelId="{12822E61-7C92-467E-9201-FBD21D812600}" type="presOf" srcId="{F7F9433A-C0DF-4829-9B04-454CD9F75112}" destId="{FD04CA1C-A6C7-4388-8C14-E4A379E7B90C}" srcOrd="1" destOrd="0" presId="urn:microsoft.com/office/officeart/2005/8/layout/list1"/>
    <dgm:cxn modelId="{AAA6F8D0-9546-4C56-A079-EA5434B5B9CE}" srcId="{C8226DE2-83F9-46A1-860D-09872155CB45}" destId="{93AE1740-260C-4BC8-B409-464582F5058D}" srcOrd="1" destOrd="0" parTransId="{6D242F4A-D3E0-4855-8926-DEBF26AEE4EB}" sibTransId="{55191AC5-12CA-4538-9E7C-64FE02363379}"/>
    <dgm:cxn modelId="{2A773B3B-097B-442F-A304-139E44C4E00B}" srcId="{C8226DE2-83F9-46A1-860D-09872155CB45}" destId="{03FFDA3B-0C9A-45EC-A579-27E21330DC69}" srcOrd="2" destOrd="0" parTransId="{3D7806A6-E6BE-420B-9976-AA08D8991886}" sibTransId="{F98A6C63-D731-4E3A-9BFF-5A1817474C26}"/>
    <dgm:cxn modelId="{C9BA7629-683B-42AC-9F45-2B341F6AF8E4}" srcId="{C8226DE2-83F9-46A1-860D-09872155CB45}" destId="{F7F9433A-C0DF-4829-9B04-454CD9F75112}" srcOrd="0" destOrd="0" parTransId="{C02DF092-CA62-4DAB-9011-79A4575BCEA3}" sibTransId="{15906ABF-E46C-4AF3-AB6B-82BD1A3B0AA1}"/>
    <dgm:cxn modelId="{16C412EE-3518-4823-8DEA-34D04D85D1EE}" type="presOf" srcId="{93AE1740-260C-4BC8-B409-464582F5058D}" destId="{62A99A96-C37B-48A8-A4FD-106EAA8165F4}" srcOrd="1" destOrd="0" presId="urn:microsoft.com/office/officeart/2005/8/layout/list1"/>
    <dgm:cxn modelId="{4EAD3779-1A8F-4F36-935F-88DEA21F75D3}" type="presOf" srcId="{03FFDA3B-0C9A-45EC-A579-27E21330DC69}" destId="{BA622225-1819-4EA2-930F-82F6161CF49A}" srcOrd="1" destOrd="0" presId="urn:microsoft.com/office/officeart/2005/8/layout/list1"/>
    <dgm:cxn modelId="{8FF66C31-9936-48E6-BEAF-BAFEBAA8F839}" type="presOf" srcId="{C8226DE2-83F9-46A1-860D-09872155CB45}" destId="{8FE670EF-898F-4D48-971A-2453194C57A9}" srcOrd="0" destOrd="0" presId="urn:microsoft.com/office/officeart/2005/8/layout/list1"/>
    <dgm:cxn modelId="{AD588E32-84F6-4629-8A11-185C785EA15E}" type="presOf" srcId="{F7F9433A-C0DF-4829-9B04-454CD9F75112}" destId="{DA704167-C820-45F2-8ACE-8C1D458A684B}" srcOrd="0" destOrd="0" presId="urn:microsoft.com/office/officeart/2005/8/layout/list1"/>
    <dgm:cxn modelId="{5E1224E5-B261-4048-A40D-1342A5743A1E}" type="presOf" srcId="{93AE1740-260C-4BC8-B409-464582F5058D}" destId="{6441B274-4EF3-4418-81A1-70973A847EB9}" srcOrd="0" destOrd="0" presId="urn:microsoft.com/office/officeart/2005/8/layout/list1"/>
    <dgm:cxn modelId="{A5099D8C-B607-4243-AD9F-79034EA64ACC}" type="presParOf" srcId="{8FE670EF-898F-4D48-971A-2453194C57A9}" destId="{D1109AAE-9B3C-416A-B052-FDE119A5FA5D}" srcOrd="0" destOrd="0" presId="urn:microsoft.com/office/officeart/2005/8/layout/list1"/>
    <dgm:cxn modelId="{F41CFEA1-A796-4792-85C5-7F62BE269A34}" type="presParOf" srcId="{D1109AAE-9B3C-416A-B052-FDE119A5FA5D}" destId="{DA704167-C820-45F2-8ACE-8C1D458A684B}" srcOrd="0" destOrd="0" presId="urn:microsoft.com/office/officeart/2005/8/layout/list1"/>
    <dgm:cxn modelId="{7C36C54C-BEB9-4CE1-984D-E9E8818B0438}" type="presParOf" srcId="{D1109AAE-9B3C-416A-B052-FDE119A5FA5D}" destId="{FD04CA1C-A6C7-4388-8C14-E4A379E7B90C}" srcOrd="1" destOrd="0" presId="urn:microsoft.com/office/officeart/2005/8/layout/list1"/>
    <dgm:cxn modelId="{EEDE0A70-34AB-4671-9D47-E5FD974A759B}" type="presParOf" srcId="{8FE670EF-898F-4D48-971A-2453194C57A9}" destId="{7211C0CF-0661-456C-B440-E15DC5ABCC7E}" srcOrd="1" destOrd="0" presId="urn:microsoft.com/office/officeart/2005/8/layout/list1"/>
    <dgm:cxn modelId="{DC81CAE6-80E9-40BD-8FB6-B3EC00E6F1EC}" type="presParOf" srcId="{8FE670EF-898F-4D48-971A-2453194C57A9}" destId="{5A7708D7-9BDC-415A-8644-73FDBA77DB24}" srcOrd="2" destOrd="0" presId="urn:microsoft.com/office/officeart/2005/8/layout/list1"/>
    <dgm:cxn modelId="{2D192C8E-120F-4801-99E3-6980A28BE1E6}" type="presParOf" srcId="{8FE670EF-898F-4D48-971A-2453194C57A9}" destId="{64CC365C-B9CA-4C6B-BD31-AB9E4FB8CD1E}" srcOrd="3" destOrd="0" presId="urn:microsoft.com/office/officeart/2005/8/layout/list1"/>
    <dgm:cxn modelId="{8594F9AD-C5FC-4AE1-A404-61AB841A6DC5}" type="presParOf" srcId="{8FE670EF-898F-4D48-971A-2453194C57A9}" destId="{4F223D69-DEB6-4CDB-BD23-E4BC133638F7}" srcOrd="4" destOrd="0" presId="urn:microsoft.com/office/officeart/2005/8/layout/list1"/>
    <dgm:cxn modelId="{BA939946-6B1E-4F3F-AD3A-A66B1DDC7599}" type="presParOf" srcId="{4F223D69-DEB6-4CDB-BD23-E4BC133638F7}" destId="{6441B274-4EF3-4418-81A1-70973A847EB9}" srcOrd="0" destOrd="0" presId="urn:microsoft.com/office/officeart/2005/8/layout/list1"/>
    <dgm:cxn modelId="{601F8336-BA5A-4116-8664-C9AEAEB7D5F4}" type="presParOf" srcId="{4F223D69-DEB6-4CDB-BD23-E4BC133638F7}" destId="{62A99A96-C37B-48A8-A4FD-106EAA8165F4}" srcOrd="1" destOrd="0" presId="urn:microsoft.com/office/officeart/2005/8/layout/list1"/>
    <dgm:cxn modelId="{79AB25BE-67A0-4150-9813-CA9E86C69856}" type="presParOf" srcId="{8FE670EF-898F-4D48-971A-2453194C57A9}" destId="{2F822B29-FA3B-43DE-A53C-A7F23E261AE1}" srcOrd="5" destOrd="0" presId="urn:microsoft.com/office/officeart/2005/8/layout/list1"/>
    <dgm:cxn modelId="{BEFEAEFE-8365-43D4-A7A9-B0DBD49019F7}" type="presParOf" srcId="{8FE670EF-898F-4D48-971A-2453194C57A9}" destId="{95E9FE28-2861-4042-A4D6-14DED36253DE}" srcOrd="6" destOrd="0" presId="urn:microsoft.com/office/officeart/2005/8/layout/list1"/>
    <dgm:cxn modelId="{D446063D-35AD-4411-9721-5CE184F8613D}" type="presParOf" srcId="{8FE670EF-898F-4D48-971A-2453194C57A9}" destId="{253A7248-ECA8-4CAE-87FE-442A4773F500}" srcOrd="7" destOrd="0" presId="urn:microsoft.com/office/officeart/2005/8/layout/list1"/>
    <dgm:cxn modelId="{6A11E8BD-DD96-48B7-95A6-B6FFF42C9178}" type="presParOf" srcId="{8FE670EF-898F-4D48-971A-2453194C57A9}" destId="{B51816FF-6984-4D0C-B23D-8B951CCFAC0F}" srcOrd="8" destOrd="0" presId="urn:microsoft.com/office/officeart/2005/8/layout/list1"/>
    <dgm:cxn modelId="{79088132-874C-4CCA-8E75-780DC9B87DA6}" type="presParOf" srcId="{B51816FF-6984-4D0C-B23D-8B951CCFAC0F}" destId="{728ACF37-1E62-491B-B213-002FE2421A31}" srcOrd="0" destOrd="0" presId="urn:microsoft.com/office/officeart/2005/8/layout/list1"/>
    <dgm:cxn modelId="{C55D6B8B-604C-411C-8DBE-72D75B36CB0A}" type="presParOf" srcId="{B51816FF-6984-4D0C-B23D-8B951CCFAC0F}" destId="{BA622225-1819-4EA2-930F-82F6161CF49A}" srcOrd="1" destOrd="0" presId="urn:microsoft.com/office/officeart/2005/8/layout/list1"/>
    <dgm:cxn modelId="{EC4ED49B-00BA-4649-98E3-AAA765A004EA}" type="presParOf" srcId="{8FE670EF-898F-4D48-971A-2453194C57A9}" destId="{E523985D-56B3-4C55-B8BB-050DE02F1F77}" srcOrd="9" destOrd="0" presId="urn:microsoft.com/office/officeart/2005/8/layout/list1"/>
    <dgm:cxn modelId="{F0715816-4ADA-48BA-8287-9E0D0F381A94}" type="presParOf" srcId="{8FE670EF-898F-4D48-971A-2453194C57A9}" destId="{CF2607ED-E922-49C7-A9F0-B1BCA8A830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26DE2-83F9-46A1-860D-09872155CB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7F9433A-C0DF-4829-9B04-454CD9F75112}">
      <dgm:prSet phldrT="[Texto]"/>
      <dgm:spPr/>
      <dgm:t>
        <a:bodyPr/>
        <a:lstStyle/>
        <a:p>
          <a:r>
            <a:rPr lang="es-EC" dirty="0" smtClean="0"/>
            <a:t>Área Total: 0,1787 km</a:t>
          </a:r>
          <a:r>
            <a:rPr lang="es-EC" baseline="30000" dirty="0" smtClean="0"/>
            <a:t>2</a:t>
          </a:r>
          <a:endParaRPr lang="es-EC" dirty="0"/>
        </a:p>
      </dgm:t>
    </dgm:pt>
    <dgm:pt modelId="{C02DF092-CA62-4DAB-9011-79A4575BCEA3}" type="parTrans" cxnId="{C9BA7629-683B-42AC-9F45-2B341F6AF8E4}">
      <dgm:prSet/>
      <dgm:spPr/>
      <dgm:t>
        <a:bodyPr/>
        <a:lstStyle/>
        <a:p>
          <a:endParaRPr lang="es-EC"/>
        </a:p>
      </dgm:t>
    </dgm:pt>
    <dgm:pt modelId="{15906ABF-E46C-4AF3-AB6B-82BD1A3B0AA1}" type="sibTrans" cxnId="{C9BA7629-683B-42AC-9F45-2B341F6AF8E4}">
      <dgm:prSet/>
      <dgm:spPr/>
      <dgm:t>
        <a:bodyPr/>
        <a:lstStyle/>
        <a:p>
          <a:endParaRPr lang="es-EC"/>
        </a:p>
      </dgm:t>
    </dgm:pt>
    <dgm:pt modelId="{93AE1740-260C-4BC8-B409-464582F5058D}">
      <dgm:prSet phldrT="[Texto]"/>
      <dgm:spPr/>
      <dgm:t>
        <a:bodyPr/>
        <a:lstStyle/>
        <a:p>
          <a:r>
            <a:rPr lang="es-EC" dirty="0" smtClean="0"/>
            <a:t>Población: 392 habitantes</a:t>
          </a:r>
          <a:endParaRPr lang="es-EC" dirty="0"/>
        </a:p>
      </dgm:t>
    </dgm:pt>
    <dgm:pt modelId="{6D242F4A-D3E0-4855-8926-DEBF26AEE4EB}" type="parTrans" cxnId="{AAA6F8D0-9546-4C56-A079-EA5434B5B9CE}">
      <dgm:prSet/>
      <dgm:spPr/>
      <dgm:t>
        <a:bodyPr/>
        <a:lstStyle/>
        <a:p>
          <a:endParaRPr lang="es-EC"/>
        </a:p>
      </dgm:t>
    </dgm:pt>
    <dgm:pt modelId="{55191AC5-12CA-4538-9E7C-64FE02363379}" type="sibTrans" cxnId="{AAA6F8D0-9546-4C56-A079-EA5434B5B9CE}">
      <dgm:prSet/>
      <dgm:spPr/>
      <dgm:t>
        <a:bodyPr/>
        <a:lstStyle/>
        <a:p>
          <a:endParaRPr lang="es-EC"/>
        </a:p>
      </dgm:t>
    </dgm:pt>
    <dgm:pt modelId="{03FFDA3B-0C9A-45EC-A579-27E21330DC69}">
      <dgm:prSet phldrT="[Texto]"/>
      <dgm:spPr/>
      <dgm:t>
        <a:bodyPr/>
        <a:lstStyle/>
        <a:p>
          <a:r>
            <a:rPr lang="es-EC" dirty="0" smtClean="0"/>
            <a:t>82 Viviendas</a:t>
          </a:r>
          <a:endParaRPr lang="es-EC" dirty="0"/>
        </a:p>
      </dgm:t>
    </dgm:pt>
    <dgm:pt modelId="{3D7806A6-E6BE-420B-9976-AA08D8991886}" type="parTrans" cxnId="{2A773B3B-097B-442F-A304-139E44C4E00B}">
      <dgm:prSet/>
      <dgm:spPr/>
      <dgm:t>
        <a:bodyPr/>
        <a:lstStyle/>
        <a:p>
          <a:endParaRPr lang="es-EC"/>
        </a:p>
      </dgm:t>
    </dgm:pt>
    <dgm:pt modelId="{F98A6C63-D731-4E3A-9BFF-5A1817474C26}" type="sibTrans" cxnId="{2A773B3B-097B-442F-A304-139E44C4E00B}">
      <dgm:prSet/>
      <dgm:spPr/>
      <dgm:t>
        <a:bodyPr/>
        <a:lstStyle/>
        <a:p>
          <a:endParaRPr lang="es-EC"/>
        </a:p>
      </dgm:t>
    </dgm:pt>
    <dgm:pt modelId="{8FE670EF-898F-4D48-971A-2453194C57A9}" type="pres">
      <dgm:prSet presAssocID="{C8226DE2-83F9-46A1-860D-09872155CB45}" presName="linear" presStyleCnt="0">
        <dgm:presLayoutVars>
          <dgm:dir/>
          <dgm:animLvl val="lvl"/>
          <dgm:resizeHandles val="exact"/>
        </dgm:presLayoutVars>
      </dgm:prSet>
      <dgm:spPr/>
      <dgm:t>
        <a:bodyPr/>
        <a:lstStyle/>
        <a:p>
          <a:endParaRPr lang="es-EC"/>
        </a:p>
      </dgm:t>
    </dgm:pt>
    <dgm:pt modelId="{D1109AAE-9B3C-416A-B052-FDE119A5FA5D}" type="pres">
      <dgm:prSet presAssocID="{F7F9433A-C0DF-4829-9B04-454CD9F75112}" presName="parentLin" presStyleCnt="0"/>
      <dgm:spPr/>
    </dgm:pt>
    <dgm:pt modelId="{DA704167-C820-45F2-8ACE-8C1D458A684B}" type="pres">
      <dgm:prSet presAssocID="{F7F9433A-C0DF-4829-9B04-454CD9F75112}" presName="parentLeftMargin" presStyleLbl="node1" presStyleIdx="0" presStyleCnt="3"/>
      <dgm:spPr/>
      <dgm:t>
        <a:bodyPr/>
        <a:lstStyle/>
        <a:p>
          <a:endParaRPr lang="es-EC"/>
        </a:p>
      </dgm:t>
    </dgm:pt>
    <dgm:pt modelId="{FD04CA1C-A6C7-4388-8C14-E4A379E7B90C}" type="pres">
      <dgm:prSet presAssocID="{F7F9433A-C0DF-4829-9B04-454CD9F75112}" presName="parentText" presStyleLbl="node1" presStyleIdx="0" presStyleCnt="3">
        <dgm:presLayoutVars>
          <dgm:chMax val="0"/>
          <dgm:bulletEnabled val="1"/>
        </dgm:presLayoutVars>
      </dgm:prSet>
      <dgm:spPr/>
      <dgm:t>
        <a:bodyPr/>
        <a:lstStyle/>
        <a:p>
          <a:endParaRPr lang="es-EC"/>
        </a:p>
      </dgm:t>
    </dgm:pt>
    <dgm:pt modelId="{7211C0CF-0661-456C-B440-E15DC5ABCC7E}" type="pres">
      <dgm:prSet presAssocID="{F7F9433A-C0DF-4829-9B04-454CD9F75112}" presName="negativeSpace" presStyleCnt="0"/>
      <dgm:spPr/>
    </dgm:pt>
    <dgm:pt modelId="{5A7708D7-9BDC-415A-8644-73FDBA77DB24}" type="pres">
      <dgm:prSet presAssocID="{F7F9433A-C0DF-4829-9B04-454CD9F75112}" presName="childText" presStyleLbl="conFgAcc1" presStyleIdx="0" presStyleCnt="3">
        <dgm:presLayoutVars>
          <dgm:bulletEnabled val="1"/>
        </dgm:presLayoutVars>
      </dgm:prSet>
      <dgm:spPr/>
    </dgm:pt>
    <dgm:pt modelId="{64CC365C-B9CA-4C6B-BD31-AB9E4FB8CD1E}" type="pres">
      <dgm:prSet presAssocID="{15906ABF-E46C-4AF3-AB6B-82BD1A3B0AA1}" presName="spaceBetweenRectangles" presStyleCnt="0"/>
      <dgm:spPr/>
    </dgm:pt>
    <dgm:pt modelId="{4F223D69-DEB6-4CDB-BD23-E4BC133638F7}" type="pres">
      <dgm:prSet presAssocID="{93AE1740-260C-4BC8-B409-464582F5058D}" presName="parentLin" presStyleCnt="0"/>
      <dgm:spPr/>
    </dgm:pt>
    <dgm:pt modelId="{6441B274-4EF3-4418-81A1-70973A847EB9}" type="pres">
      <dgm:prSet presAssocID="{93AE1740-260C-4BC8-B409-464582F5058D}" presName="parentLeftMargin" presStyleLbl="node1" presStyleIdx="0" presStyleCnt="3"/>
      <dgm:spPr/>
      <dgm:t>
        <a:bodyPr/>
        <a:lstStyle/>
        <a:p>
          <a:endParaRPr lang="es-EC"/>
        </a:p>
      </dgm:t>
    </dgm:pt>
    <dgm:pt modelId="{62A99A96-C37B-48A8-A4FD-106EAA8165F4}" type="pres">
      <dgm:prSet presAssocID="{93AE1740-260C-4BC8-B409-464582F5058D}" presName="parentText" presStyleLbl="node1" presStyleIdx="1" presStyleCnt="3">
        <dgm:presLayoutVars>
          <dgm:chMax val="0"/>
          <dgm:bulletEnabled val="1"/>
        </dgm:presLayoutVars>
      </dgm:prSet>
      <dgm:spPr/>
      <dgm:t>
        <a:bodyPr/>
        <a:lstStyle/>
        <a:p>
          <a:endParaRPr lang="es-EC"/>
        </a:p>
      </dgm:t>
    </dgm:pt>
    <dgm:pt modelId="{2F822B29-FA3B-43DE-A53C-A7F23E261AE1}" type="pres">
      <dgm:prSet presAssocID="{93AE1740-260C-4BC8-B409-464582F5058D}" presName="negativeSpace" presStyleCnt="0"/>
      <dgm:spPr/>
    </dgm:pt>
    <dgm:pt modelId="{95E9FE28-2861-4042-A4D6-14DED36253DE}" type="pres">
      <dgm:prSet presAssocID="{93AE1740-260C-4BC8-B409-464582F5058D}" presName="childText" presStyleLbl="conFgAcc1" presStyleIdx="1" presStyleCnt="3">
        <dgm:presLayoutVars>
          <dgm:bulletEnabled val="1"/>
        </dgm:presLayoutVars>
      </dgm:prSet>
      <dgm:spPr/>
    </dgm:pt>
    <dgm:pt modelId="{253A7248-ECA8-4CAE-87FE-442A4773F500}" type="pres">
      <dgm:prSet presAssocID="{55191AC5-12CA-4538-9E7C-64FE02363379}" presName="spaceBetweenRectangles" presStyleCnt="0"/>
      <dgm:spPr/>
    </dgm:pt>
    <dgm:pt modelId="{B51816FF-6984-4D0C-B23D-8B951CCFAC0F}" type="pres">
      <dgm:prSet presAssocID="{03FFDA3B-0C9A-45EC-A579-27E21330DC69}" presName="parentLin" presStyleCnt="0"/>
      <dgm:spPr/>
    </dgm:pt>
    <dgm:pt modelId="{728ACF37-1E62-491B-B213-002FE2421A31}" type="pres">
      <dgm:prSet presAssocID="{03FFDA3B-0C9A-45EC-A579-27E21330DC69}" presName="parentLeftMargin" presStyleLbl="node1" presStyleIdx="1" presStyleCnt="3"/>
      <dgm:spPr/>
      <dgm:t>
        <a:bodyPr/>
        <a:lstStyle/>
        <a:p>
          <a:endParaRPr lang="es-EC"/>
        </a:p>
      </dgm:t>
    </dgm:pt>
    <dgm:pt modelId="{BA622225-1819-4EA2-930F-82F6161CF49A}" type="pres">
      <dgm:prSet presAssocID="{03FFDA3B-0C9A-45EC-A579-27E21330DC69}" presName="parentText" presStyleLbl="node1" presStyleIdx="2" presStyleCnt="3">
        <dgm:presLayoutVars>
          <dgm:chMax val="0"/>
          <dgm:bulletEnabled val="1"/>
        </dgm:presLayoutVars>
      </dgm:prSet>
      <dgm:spPr/>
      <dgm:t>
        <a:bodyPr/>
        <a:lstStyle/>
        <a:p>
          <a:endParaRPr lang="es-EC"/>
        </a:p>
      </dgm:t>
    </dgm:pt>
    <dgm:pt modelId="{E523985D-56B3-4C55-B8BB-050DE02F1F77}" type="pres">
      <dgm:prSet presAssocID="{03FFDA3B-0C9A-45EC-A579-27E21330DC69}" presName="negativeSpace" presStyleCnt="0"/>
      <dgm:spPr/>
    </dgm:pt>
    <dgm:pt modelId="{CF2607ED-E922-49C7-A9F0-B1BCA8A830D5}" type="pres">
      <dgm:prSet presAssocID="{03FFDA3B-0C9A-45EC-A579-27E21330DC69}" presName="childText" presStyleLbl="conFgAcc1" presStyleIdx="2" presStyleCnt="3">
        <dgm:presLayoutVars>
          <dgm:bulletEnabled val="1"/>
        </dgm:presLayoutVars>
      </dgm:prSet>
      <dgm:spPr/>
    </dgm:pt>
  </dgm:ptLst>
  <dgm:cxnLst>
    <dgm:cxn modelId="{904C6707-2FB6-4C71-BC33-87A37754F5E4}" type="presOf" srcId="{F7F9433A-C0DF-4829-9B04-454CD9F75112}" destId="{DA704167-C820-45F2-8ACE-8C1D458A684B}" srcOrd="0" destOrd="0" presId="urn:microsoft.com/office/officeart/2005/8/layout/list1"/>
    <dgm:cxn modelId="{B1245E23-861D-437C-9A05-4F59A2B37654}" type="presOf" srcId="{C8226DE2-83F9-46A1-860D-09872155CB45}" destId="{8FE670EF-898F-4D48-971A-2453194C57A9}" srcOrd="0" destOrd="0" presId="urn:microsoft.com/office/officeart/2005/8/layout/list1"/>
    <dgm:cxn modelId="{E4DEC970-5033-4C0D-A48D-884FA4857397}" type="presOf" srcId="{93AE1740-260C-4BC8-B409-464582F5058D}" destId="{6441B274-4EF3-4418-81A1-70973A847EB9}" srcOrd="0" destOrd="0" presId="urn:microsoft.com/office/officeart/2005/8/layout/list1"/>
    <dgm:cxn modelId="{AAA6F8D0-9546-4C56-A079-EA5434B5B9CE}" srcId="{C8226DE2-83F9-46A1-860D-09872155CB45}" destId="{93AE1740-260C-4BC8-B409-464582F5058D}" srcOrd="1" destOrd="0" parTransId="{6D242F4A-D3E0-4855-8926-DEBF26AEE4EB}" sibTransId="{55191AC5-12CA-4538-9E7C-64FE02363379}"/>
    <dgm:cxn modelId="{2A773B3B-097B-442F-A304-139E44C4E00B}" srcId="{C8226DE2-83F9-46A1-860D-09872155CB45}" destId="{03FFDA3B-0C9A-45EC-A579-27E21330DC69}" srcOrd="2" destOrd="0" parTransId="{3D7806A6-E6BE-420B-9976-AA08D8991886}" sibTransId="{F98A6C63-D731-4E3A-9BFF-5A1817474C26}"/>
    <dgm:cxn modelId="{C9BA7629-683B-42AC-9F45-2B341F6AF8E4}" srcId="{C8226DE2-83F9-46A1-860D-09872155CB45}" destId="{F7F9433A-C0DF-4829-9B04-454CD9F75112}" srcOrd="0" destOrd="0" parTransId="{C02DF092-CA62-4DAB-9011-79A4575BCEA3}" sibTransId="{15906ABF-E46C-4AF3-AB6B-82BD1A3B0AA1}"/>
    <dgm:cxn modelId="{E2DAC6B1-4B26-4032-9226-3079164E3A1D}" type="presOf" srcId="{03FFDA3B-0C9A-45EC-A579-27E21330DC69}" destId="{728ACF37-1E62-491B-B213-002FE2421A31}" srcOrd="0" destOrd="0" presId="urn:microsoft.com/office/officeart/2005/8/layout/list1"/>
    <dgm:cxn modelId="{A6B87842-A6B8-4ABB-AE1A-BBDD0AF46BDF}" type="presOf" srcId="{93AE1740-260C-4BC8-B409-464582F5058D}" destId="{62A99A96-C37B-48A8-A4FD-106EAA8165F4}" srcOrd="1" destOrd="0" presId="urn:microsoft.com/office/officeart/2005/8/layout/list1"/>
    <dgm:cxn modelId="{9ACF624A-39FC-4B5B-96C5-442A97552FC0}" type="presOf" srcId="{F7F9433A-C0DF-4829-9B04-454CD9F75112}" destId="{FD04CA1C-A6C7-4388-8C14-E4A379E7B90C}" srcOrd="1" destOrd="0" presId="urn:microsoft.com/office/officeart/2005/8/layout/list1"/>
    <dgm:cxn modelId="{36132427-1072-4FE4-8ABE-EBDCF253E8F3}" type="presOf" srcId="{03FFDA3B-0C9A-45EC-A579-27E21330DC69}" destId="{BA622225-1819-4EA2-930F-82F6161CF49A}" srcOrd="1" destOrd="0" presId="urn:microsoft.com/office/officeart/2005/8/layout/list1"/>
    <dgm:cxn modelId="{14089558-7BA5-4912-975C-66D06D1180DF}" type="presParOf" srcId="{8FE670EF-898F-4D48-971A-2453194C57A9}" destId="{D1109AAE-9B3C-416A-B052-FDE119A5FA5D}" srcOrd="0" destOrd="0" presId="urn:microsoft.com/office/officeart/2005/8/layout/list1"/>
    <dgm:cxn modelId="{22CD30D5-9BBD-4A8A-92E8-B12A220339EA}" type="presParOf" srcId="{D1109AAE-9B3C-416A-B052-FDE119A5FA5D}" destId="{DA704167-C820-45F2-8ACE-8C1D458A684B}" srcOrd="0" destOrd="0" presId="urn:microsoft.com/office/officeart/2005/8/layout/list1"/>
    <dgm:cxn modelId="{AE2D9456-3764-432A-A84B-73FF5169AC7C}" type="presParOf" srcId="{D1109AAE-9B3C-416A-B052-FDE119A5FA5D}" destId="{FD04CA1C-A6C7-4388-8C14-E4A379E7B90C}" srcOrd="1" destOrd="0" presId="urn:microsoft.com/office/officeart/2005/8/layout/list1"/>
    <dgm:cxn modelId="{B1EE506E-E0E2-49D1-9F80-07C2CF1F830B}" type="presParOf" srcId="{8FE670EF-898F-4D48-971A-2453194C57A9}" destId="{7211C0CF-0661-456C-B440-E15DC5ABCC7E}" srcOrd="1" destOrd="0" presId="urn:microsoft.com/office/officeart/2005/8/layout/list1"/>
    <dgm:cxn modelId="{3B8D070C-6A88-49FF-B609-1B1226A4B38D}" type="presParOf" srcId="{8FE670EF-898F-4D48-971A-2453194C57A9}" destId="{5A7708D7-9BDC-415A-8644-73FDBA77DB24}" srcOrd="2" destOrd="0" presId="urn:microsoft.com/office/officeart/2005/8/layout/list1"/>
    <dgm:cxn modelId="{A2CFF602-66C6-46B1-AEBE-BDCB8A6E5D84}" type="presParOf" srcId="{8FE670EF-898F-4D48-971A-2453194C57A9}" destId="{64CC365C-B9CA-4C6B-BD31-AB9E4FB8CD1E}" srcOrd="3" destOrd="0" presId="urn:microsoft.com/office/officeart/2005/8/layout/list1"/>
    <dgm:cxn modelId="{EB121E2D-DF5F-48C4-AB5D-C9E7E5DE2C56}" type="presParOf" srcId="{8FE670EF-898F-4D48-971A-2453194C57A9}" destId="{4F223D69-DEB6-4CDB-BD23-E4BC133638F7}" srcOrd="4" destOrd="0" presId="urn:microsoft.com/office/officeart/2005/8/layout/list1"/>
    <dgm:cxn modelId="{38ED3D07-39D2-4B78-BCFB-530A50BA59DF}" type="presParOf" srcId="{4F223D69-DEB6-4CDB-BD23-E4BC133638F7}" destId="{6441B274-4EF3-4418-81A1-70973A847EB9}" srcOrd="0" destOrd="0" presId="urn:microsoft.com/office/officeart/2005/8/layout/list1"/>
    <dgm:cxn modelId="{06CCA718-92AB-49E0-8FB7-A0E4AAB864EB}" type="presParOf" srcId="{4F223D69-DEB6-4CDB-BD23-E4BC133638F7}" destId="{62A99A96-C37B-48A8-A4FD-106EAA8165F4}" srcOrd="1" destOrd="0" presId="urn:microsoft.com/office/officeart/2005/8/layout/list1"/>
    <dgm:cxn modelId="{BCF5DCF9-75DC-4296-AF7D-0DC7F399C9B5}" type="presParOf" srcId="{8FE670EF-898F-4D48-971A-2453194C57A9}" destId="{2F822B29-FA3B-43DE-A53C-A7F23E261AE1}" srcOrd="5" destOrd="0" presId="urn:microsoft.com/office/officeart/2005/8/layout/list1"/>
    <dgm:cxn modelId="{1410ABC6-4FD0-40FF-88CF-C1D7B2542FE5}" type="presParOf" srcId="{8FE670EF-898F-4D48-971A-2453194C57A9}" destId="{95E9FE28-2861-4042-A4D6-14DED36253DE}" srcOrd="6" destOrd="0" presId="urn:microsoft.com/office/officeart/2005/8/layout/list1"/>
    <dgm:cxn modelId="{D5FF380E-CAAC-424D-A21C-CC90BF32BE38}" type="presParOf" srcId="{8FE670EF-898F-4D48-971A-2453194C57A9}" destId="{253A7248-ECA8-4CAE-87FE-442A4773F500}" srcOrd="7" destOrd="0" presId="urn:microsoft.com/office/officeart/2005/8/layout/list1"/>
    <dgm:cxn modelId="{73D7B578-A9B4-4753-9C1E-7C0FEA7BDD3E}" type="presParOf" srcId="{8FE670EF-898F-4D48-971A-2453194C57A9}" destId="{B51816FF-6984-4D0C-B23D-8B951CCFAC0F}" srcOrd="8" destOrd="0" presId="urn:microsoft.com/office/officeart/2005/8/layout/list1"/>
    <dgm:cxn modelId="{10A0E508-EB59-482C-AC9F-9AFC0C002D27}" type="presParOf" srcId="{B51816FF-6984-4D0C-B23D-8B951CCFAC0F}" destId="{728ACF37-1E62-491B-B213-002FE2421A31}" srcOrd="0" destOrd="0" presId="urn:microsoft.com/office/officeart/2005/8/layout/list1"/>
    <dgm:cxn modelId="{A3B67A50-6CBD-4414-B2B0-2D4F4F67A501}" type="presParOf" srcId="{B51816FF-6984-4D0C-B23D-8B951CCFAC0F}" destId="{BA622225-1819-4EA2-930F-82F6161CF49A}" srcOrd="1" destOrd="0" presId="urn:microsoft.com/office/officeart/2005/8/layout/list1"/>
    <dgm:cxn modelId="{EA306607-D63B-4472-88BB-C1F6EAC2D9E0}" type="presParOf" srcId="{8FE670EF-898F-4D48-971A-2453194C57A9}" destId="{E523985D-56B3-4C55-B8BB-050DE02F1F77}" srcOrd="9" destOrd="0" presId="urn:microsoft.com/office/officeart/2005/8/layout/list1"/>
    <dgm:cxn modelId="{5324AFFB-C6FC-4E18-B586-5FB2FF84C5F5}" type="presParOf" srcId="{8FE670EF-898F-4D48-971A-2453194C57A9}" destId="{CF2607ED-E922-49C7-A9F0-B1BCA8A830D5}"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7DC283-BB21-470E-9937-A1337677AE2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BF62FA61-4A65-4B72-9A98-9AB0C5C3957B}">
      <dgm:prSet phldrT="[Texto]"/>
      <dgm:spPr/>
      <dgm:t>
        <a:bodyPr/>
        <a:lstStyle/>
        <a:p>
          <a:pPr algn="just"/>
          <a:r>
            <a:rPr lang="es-EC" dirty="0" smtClean="0"/>
            <a:t>Accesibilidad: </a:t>
          </a:r>
          <a:r>
            <a:rPr lang="es-EC" dirty="0" smtClean="0"/>
            <a:t>Evalúan </a:t>
          </a:r>
          <a:r>
            <a:rPr lang="es-EC" dirty="0" smtClean="0"/>
            <a:t>el Acceso a la Red y los Servicios</a:t>
          </a:r>
          <a:endParaRPr lang="es-EC" dirty="0"/>
        </a:p>
      </dgm:t>
    </dgm:pt>
    <dgm:pt modelId="{7270467A-44CB-4CB4-A48E-A0B55A75BFA4}" type="parTrans" cxnId="{AEACCC70-831E-4D2B-B54D-56BC32164C0F}">
      <dgm:prSet/>
      <dgm:spPr/>
      <dgm:t>
        <a:bodyPr/>
        <a:lstStyle/>
        <a:p>
          <a:endParaRPr lang="es-EC"/>
        </a:p>
      </dgm:t>
    </dgm:pt>
    <dgm:pt modelId="{DA9E76A9-16E4-4958-8BAA-0E5E1FC847BF}" type="sibTrans" cxnId="{AEACCC70-831E-4D2B-B54D-56BC32164C0F}">
      <dgm:prSet/>
      <dgm:spPr/>
      <dgm:t>
        <a:bodyPr/>
        <a:lstStyle/>
        <a:p>
          <a:endParaRPr lang="es-EC"/>
        </a:p>
      </dgm:t>
    </dgm:pt>
    <dgm:pt modelId="{16361BEB-B379-40CA-8D12-A85AD1B9A302}">
      <dgm:prSet phldrT="[Texto]"/>
      <dgm:spPr/>
      <dgm:t>
        <a:bodyPr/>
        <a:lstStyle/>
        <a:p>
          <a:pPr algn="just"/>
          <a:r>
            <a:rPr lang="es-EC" dirty="0" smtClean="0"/>
            <a:t>Retención: Miden las caías en las conexiones de datos.</a:t>
          </a:r>
          <a:endParaRPr lang="es-EC" dirty="0"/>
        </a:p>
      </dgm:t>
    </dgm:pt>
    <dgm:pt modelId="{79A9F5FC-9D4C-4B85-8BC6-9275956AC4E8}" type="parTrans" cxnId="{4356371E-ABE8-418E-85AF-1375464B68FA}">
      <dgm:prSet/>
      <dgm:spPr/>
      <dgm:t>
        <a:bodyPr/>
        <a:lstStyle/>
        <a:p>
          <a:endParaRPr lang="es-EC"/>
        </a:p>
      </dgm:t>
    </dgm:pt>
    <dgm:pt modelId="{4D77A8C3-852D-474D-8BFF-D36D9F5DA18E}" type="sibTrans" cxnId="{4356371E-ABE8-418E-85AF-1375464B68FA}">
      <dgm:prSet/>
      <dgm:spPr/>
      <dgm:t>
        <a:bodyPr/>
        <a:lstStyle/>
        <a:p>
          <a:endParaRPr lang="es-EC"/>
        </a:p>
      </dgm:t>
    </dgm:pt>
    <dgm:pt modelId="{125906E5-B057-4ABC-BF01-0DE9B2DEF773}">
      <dgm:prSet phldrT="[Texto]"/>
      <dgm:spPr/>
      <dgm:t>
        <a:bodyPr/>
        <a:lstStyle/>
        <a:p>
          <a:pPr algn="just"/>
          <a:r>
            <a:rPr lang="es-EC" dirty="0" smtClean="0"/>
            <a:t>Integridad: Evalúan el estado de calidad de las conexiones.</a:t>
          </a:r>
          <a:endParaRPr lang="es-EC" dirty="0"/>
        </a:p>
      </dgm:t>
    </dgm:pt>
    <dgm:pt modelId="{7ADD00FF-1704-40DB-8BD3-663B1CBBA126}" type="parTrans" cxnId="{72EEB3DD-408E-4EFF-8D5F-B080187A7665}">
      <dgm:prSet/>
      <dgm:spPr/>
      <dgm:t>
        <a:bodyPr/>
        <a:lstStyle/>
        <a:p>
          <a:endParaRPr lang="es-EC"/>
        </a:p>
      </dgm:t>
    </dgm:pt>
    <dgm:pt modelId="{3C32112C-55E0-42AA-818C-23A3410DAB9F}" type="sibTrans" cxnId="{72EEB3DD-408E-4EFF-8D5F-B080187A7665}">
      <dgm:prSet/>
      <dgm:spPr/>
      <dgm:t>
        <a:bodyPr/>
        <a:lstStyle/>
        <a:p>
          <a:endParaRPr lang="es-EC"/>
        </a:p>
      </dgm:t>
    </dgm:pt>
    <dgm:pt modelId="{C50E1189-7067-438A-833E-7FF73C61A021}">
      <dgm:prSet phldrT="[Texto]"/>
      <dgm:spPr/>
      <dgm:t>
        <a:bodyPr/>
        <a:lstStyle/>
        <a:p>
          <a:pPr algn="just"/>
          <a:r>
            <a:rPr lang="es-EC" dirty="0" smtClean="0"/>
            <a:t>Disponibilidad: Miden el porcentaje de tiempo de las células activas.</a:t>
          </a:r>
          <a:endParaRPr lang="es-EC" dirty="0"/>
        </a:p>
      </dgm:t>
    </dgm:pt>
    <dgm:pt modelId="{D8003AFB-F0C5-4A9C-90B3-AC680E45D039}" type="parTrans" cxnId="{5D1C4408-52E6-451F-9913-D54D2D887435}">
      <dgm:prSet/>
      <dgm:spPr/>
      <dgm:t>
        <a:bodyPr/>
        <a:lstStyle/>
        <a:p>
          <a:endParaRPr lang="es-EC"/>
        </a:p>
      </dgm:t>
    </dgm:pt>
    <dgm:pt modelId="{4AD9428D-DD94-448C-9E56-DA72D47BD377}" type="sibTrans" cxnId="{5D1C4408-52E6-451F-9913-D54D2D887435}">
      <dgm:prSet/>
      <dgm:spPr/>
      <dgm:t>
        <a:bodyPr/>
        <a:lstStyle/>
        <a:p>
          <a:endParaRPr lang="es-EC"/>
        </a:p>
      </dgm:t>
    </dgm:pt>
    <dgm:pt modelId="{7159435F-490D-4C9D-8CE3-79A13560F4DF}">
      <dgm:prSet phldrT="[Texto]"/>
      <dgm:spPr/>
      <dgm:t>
        <a:bodyPr/>
        <a:lstStyle/>
        <a:p>
          <a:pPr algn="just"/>
          <a:r>
            <a:rPr lang="es-EC" dirty="0" smtClean="0"/>
            <a:t>Movilidad: Realizan medicaciones de desempeño al terminal en movimiento. </a:t>
          </a:r>
          <a:endParaRPr lang="es-EC" dirty="0"/>
        </a:p>
      </dgm:t>
    </dgm:pt>
    <dgm:pt modelId="{E4507463-2E8B-4025-A2B2-68A384E0D924}" type="parTrans" cxnId="{F4A73625-9DDF-48F6-B3D1-BADE6E931354}">
      <dgm:prSet/>
      <dgm:spPr/>
      <dgm:t>
        <a:bodyPr/>
        <a:lstStyle/>
        <a:p>
          <a:endParaRPr lang="es-EC"/>
        </a:p>
      </dgm:t>
    </dgm:pt>
    <dgm:pt modelId="{768882B6-E8E4-4A28-AD6E-95811C1765ED}" type="sibTrans" cxnId="{F4A73625-9DDF-48F6-B3D1-BADE6E931354}">
      <dgm:prSet/>
      <dgm:spPr/>
      <dgm:t>
        <a:bodyPr/>
        <a:lstStyle/>
        <a:p>
          <a:endParaRPr lang="es-EC"/>
        </a:p>
      </dgm:t>
    </dgm:pt>
    <dgm:pt modelId="{AC745D49-945D-4941-8F8D-38C8C8EC1436}" type="pres">
      <dgm:prSet presAssocID="{BD7DC283-BB21-470E-9937-A1337677AE22}" presName="cycle" presStyleCnt="0">
        <dgm:presLayoutVars>
          <dgm:dir/>
          <dgm:resizeHandles val="exact"/>
        </dgm:presLayoutVars>
      </dgm:prSet>
      <dgm:spPr/>
      <dgm:t>
        <a:bodyPr/>
        <a:lstStyle/>
        <a:p>
          <a:endParaRPr lang="es-EC"/>
        </a:p>
      </dgm:t>
    </dgm:pt>
    <dgm:pt modelId="{D804F412-90E7-496B-B0BA-916C3DF108A4}" type="pres">
      <dgm:prSet presAssocID="{BF62FA61-4A65-4B72-9A98-9AB0C5C3957B}" presName="node" presStyleLbl="node1" presStyleIdx="0" presStyleCnt="5">
        <dgm:presLayoutVars>
          <dgm:bulletEnabled val="1"/>
        </dgm:presLayoutVars>
      </dgm:prSet>
      <dgm:spPr/>
      <dgm:t>
        <a:bodyPr/>
        <a:lstStyle/>
        <a:p>
          <a:endParaRPr lang="es-EC"/>
        </a:p>
      </dgm:t>
    </dgm:pt>
    <dgm:pt modelId="{657FA650-D3D9-4923-A405-483BC18CEB44}" type="pres">
      <dgm:prSet presAssocID="{DA9E76A9-16E4-4958-8BAA-0E5E1FC847BF}" presName="sibTrans" presStyleLbl="sibTrans2D1" presStyleIdx="0" presStyleCnt="5"/>
      <dgm:spPr/>
      <dgm:t>
        <a:bodyPr/>
        <a:lstStyle/>
        <a:p>
          <a:endParaRPr lang="es-EC"/>
        </a:p>
      </dgm:t>
    </dgm:pt>
    <dgm:pt modelId="{5278A245-0B53-4688-91F9-0D0D5370147C}" type="pres">
      <dgm:prSet presAssocID="{DA9E76A9-16E4-4958-8BAA-0E5E1FC847BF}" presName="connectorText" presStyleLbl="sibTrans2D1" presStyleIdx="0" presStyleCnt="5"/>
      <dgm:spPr/>
      <dgm:t>
        <a:bodyPr/>
        <a:lstStyle/>
        <a:p>
          <a:endParaRPr lang="es-EC"/>
        </a:p>
      </dgm:t>
    </dgm:pt>
    <dgm:pt modelId="{4952D373-BA93-4227-BC95-E44E9FF4C328}" type="pres">
      <dgm:prSet presAssocID="{16361BEB-B379-40CA-8D12-A85AD1B9A302}" presName="node" presStyleLbl="node1" presStyleIdx="1" presStyleCnt="5">
        <dgm:presLayoutVars>
          <dgm:bulletEnabled val="1"/>
        </dgm:presLayoutVars>
      </dgm:prSet>
      <dgm:spPr/>
      <dgm:t>
        <a:bodyPr/>
        <a:lstStyle/>
        <a:p>
          <a:endParaRPr lang="es-EC"/>
        </a:p>
      </dgm:t>
    </dgm:pt>
    <dgm:pt modelId="{9501CC05-2544-4C9C-A61C-F97E45A14254}" type="pres">
      <dgm:prSet presAssocID="{4D77A8C3-852D-474D-8BFF-D36D9F5DA18E}" presName="sibTrans" presStyleLbl="sibTrans2D1" presStyleIdx="1" presStyleCnt="5"/>
      <dgm:spPr/>
      <dgm:t>
        <a:bodyPr/>
        <a:lstStyle/>
        <a:p>
          <a:endParaRPr lang="es-EC"/>
        </a:p>
      </dgm:t>
    </dgm:pt>
    <dgm:pt modelId="{CB58A049-0FD9-49E7-BEB3-EDFBA4599EE3}" type="pres">
      <dgm:prSet presAssocID="{4D77A8C3-852D-474D-8BFF-D36D9F5DA18E}" presName="connectorText" presStyleLbl="sibTrans2D1" presStyleIdx="1" presStyleCnt="5"/>
      <dgm:spPr/>
      <dgm:t>
        <a:bodyPr/>
        <a:lstStyle/>
        <a:p>
          <a:endParaRPr lang="es-EC"/>
        </a:p>
      </dgm:t>
    </dgm:pt>
    <dgm:pt modelId="{753F0113-B2E3-4429-9CFA-A6C259D25BFE}" type="pres">
      <dgm:prSet presAssocID="{125906E5-B057-4ABC-BF01-0DE9B2DEF773}" presName="node" presStyleLbl="node1" presStyleIdx="2" presStyleCnt="5">
        <dgm:presLayoutVars>
          <dgm:bulletEnabled val="1"/>
        </dgm:presLayoutVars>
      </dgm:prSet>
      <dgm:spPr/>
      <dgm:t>
        <a:bodyPr/>
        <a:lstStyle/>
        <a:p>
          <a:endParaRPr lang="es-EC"/>
        </a:p>
      </dgm:t>
    </dgm:pt>
    <dgm:pt modelId="{D4ABED51-C452-43D5-9F82-4F5D104BB757}" type="pres">
      <dgm:prSet presAssocID="{3C32112C-55E0-42AA-818C-23A3410DAB9F}" presName="sibTrans" presStyleLbl="sibTrans2D1" presStyleIdx="2" presStyleCnt="5"/>
      <dgm:spPr/>
      <dgm:t>
        <a:bodyPr/>
        <a:lstStyle/>
        <a:p>
          <a:endParaRPr lang="es-EC"/>
        </a:p>
      </dgm:t>
    </dgm:pt>
    <dgm:pt modelId="{2D0FDD43-E548-410C-A9BB-23CBE06F7043}" type="pres">
      <dgm:prSet presAssocID="{3C32112C-55E0-42AA-818C-23A3410DAB9F}" presName="connectorText" presStyleLbl="sibTrans2D1" presStyleIdx="2" presStyleCnt="5"/>
      <dgm:spPr/>
      <dgm:t>
        <a:bodyPr/>
        <a:lstStyle/>
        <a:p>
          <a:endParaRPr lang="es-EC"/>
        </a:p>
      </dgm:t>
    </dgm:pt>
    <dgm:pt modelId="{B34A53B5-39C2-4D99-BA61-1137E768F866}" type="pres">
      <dgm:prSet presAssocID="{C50E1189-7067-438A-833E-7FF73C61A021}" presName="node" presStyleLbl="node1" presStyleIdx="3" presStyleCnt="5">
        <dgm:presLayoutVars>
          <dgm:bulletEnabled val="1"/>
        </dgm:presLayoutVars>
      </dgm:prSet>
      <dgm:spPr/>
      <dgm:t>
        <a:bodyPr/>
        <a:lstStyle/>
        <a:p>
          <a:endParaRPr lang="es-EC"/>
        </a:p>
      </dgm:t>
    </dgm:pt>
    <dgm:pt modelId="{C5E6D6A6-D2BD-43AF-97F6-C515E4B39BCE}" type="pres">
      <dgm:prSet presAssocID="{4AD9428D-DD94-448C-9E56-DA72D47BD377}" presName="sibTrans" presStyleLbl="sibTrans2D1" presStyleIdx="3" presStyleCnt="5"/>
      <dgm:spPr/>
      <dgm:t>
        <a:bodyPr/>
        <a:lstStyle/>
        <a:p>
          <a:endParaRPr lang="es-EC"/>
        </a:p>
      </dgm:t>
    </dgm:pt>
    <dgm:pt modelId="{4CE9C301-D02B-4346-838C-17437349F47F}" type="pres">
      <dgm:prSet presAssocID="{4AD9428D-DD94-448C-9E56-DA72D47BD377}" presName="connectorText" presStyleLbl="sibTrans2D1" presStyleIdx="3" presStyleCnt="5"/>
      <dgm:spPr/>
      <dgm:t>
        <a:bodyPr/>
        <a:lstStyle/>
        <a:p>
          <a:endParaRPr lang="es-EC"/>
        </a:p>
      </dgm:t>
    </dgm:pt>
    <dgm:pt modelId="{98523D6F-206D-4C14-A50F-BDBBA5956E27}" type="pres">
      <dgm:prSet presAssocID="{7159435F-490D-4C9D-8CE3-79A13560F4DF}" presName="node" presStyleLbl="node1" presStyleIdx="4" presStyleCnt="5">
        <dgm:presLayoutVars>
          <dgm:bulletEnabled val="1"/>
        </dgm:presLayoutVars>
      </dgm:prSet>
      <dgm:spPr/>
      <dgm:t>
        <a:bodyPr/>
        <a:lstStyle/>
        <a:p>
          <a:endParaRPr lang="es-EC"/>
        </a:p>
      </dgm:t>
    </dgm:pt>
    <dgm:pt modelId="{5F3BF3D3-9C92-4C99-9B93-AE67B1878E7B}" type="pres">
      <dgm:prSet presAssocID="{768882B6-E8E4-4A28-AD6E-95811C1765ED}" presName="sibTrans" presStyleLbl="sibTrans2D1" presStyleIdx="4" presStyleCnt="5"/>
      <dgm:spPr/>
      <dgm:t>
        <a:bodyPr/>
        <a:lstStyle/>
        <a:p>
          <a:endParaRPr lang="es-EC"/>
        </a:p>
      </dgm:t>
    </dgm:pt>
    <dgm:pt modelId="{F4B35049-D4F3-4569-B913-B88B53D36B06}" type="pres">
      <dgm:prSet presAssocID="{768882B6-E8E4-4A28-AD6E-95811C1765ED}" presName="connectorText" presStyleLbl="sibTrans2D1" presStyleIdx="4" presStyleCnt="5"/>
      <dgm:spPr/>
      <dgm:t>
        <a:bodyPr/>
        <a:lstStyle/>
        <a:p>
          <a:endParaRPr lang="es-EC"/>
        </a:p>
      </dgm:t>
    </dgm:pt>
  </dgm:ptLst>
  <dgm:cxnLst>
    <dgm:cxn modelId="{8BB36E0E-690E-4F69-BC85-164663D69FDF}" type="presOf" srcId="{DA9E76A9-16E4-4958-8BAA-0E5E1FC847BF}" destId="{5278A245-0B53-4688-91F9-0D0D5370147C}" srcOrd="1" destOrd="0" presId="urn:microsoft.com/office/officeart/2005/8/layout/cycle2"/>
    <dgm:cxn modelId="{400B328A-7F26-4D44-9168-0B9F5AFC6936}" type="presOf" srcId="{4AD9428D-DD94-448C-9E56-DA72D47BD377}" destId="{4CE9C301-D02B-4346-838C-17437349F47F}" srcOrd="1" destOrd="0" presId="urn:microsoft.com/office/officeart/2005/8/layout/cycle2"/>
    <dgm:cxn modelId="{9BB8D298-C21D-4CA4-BF97-192A560221E1}" type="presOf" srcId="{C50E1189-7067-438A-833E-7FF73C61A021}" destId="{B34A53B5-39C2-4D99-BA61-1137E768F866}" srcOrd="0" destOrd="0" presId="urn:microsoft.com/office/officeart/2005/8/layout/cycle2"/>
    <dgm:cxn modelId="{B32DEA03-AA1E-4973-BC74-585CDD217184}" type="presOf" srcId="{768882B6-E8E4-4A28-AD6E-95811C1765ED}" destId="{F4B35049-D4F3-4569-B913-B88B53D36B06}" srcOrd="1" destOrd="0" presId="urn:microsoft.com/office/officeart/2005/8/layout/cycle2"/>
    <dgm:cxn modelId="{81764360-BFB7-4ED5-9B09-1691C36DF0AB}" type="presOf" srcId="{16361BEB-B379-40CA-8D12-A85AD1B9A302}" destId="{4952D373-BA93-4227-BC95-E44E9FF4C328}" srcOrd="0" destOrd="0" presId="urn:microsoft.com/office/officeart/2005/8/layout/cycle2"/>
    <dgm:cxn modelId="{1FCBF5E8-7D01-437E-835C-04F0F775DE83}" type="presOf" srcId="{768882B6-E8E4-4A28-AD6E-95811C1765ED}" destId="{5F3BF3D3-9C92-4C99-9B93-AE67B1878E7B}" srcOrd="0" destOrd="0" presId="urn:microsoft.com/office/officeart/2005/8/layout/cycle2"/>
    <dgm:cxn modelId="{F569EDAE-B8B7-415E-986A-2EC57ED515A8}" type="presOf" srcId="{DA9E76A9-16E4-4958-8BAA-0E5E1FC847BF}" destId="{657FA650-D3D9-4923-A405-483BC18CEB44}" srcOrd="0" destOrd="0" presId="urn:microsoft.com/office/officeart/2005/8/layout/cycle2"/>
    <dgm:cxn modelId="{71FA8283-5E02-483B-9709-6C4365EA1129}" type="presOf" srcId="{BF62FA61-4A65-4B72-9A98-9AB0C5C3957B}" destId="{D804F412-90E7-496B-B0BA-916C3DF108A4}" srcOrd="0" destOrd="0" presId="urn:microsoft.com/office/officeart/2005/8/layout/cycle2"/>
    <dgm:cxn modelId="{1496649E-6BCC-4D8A-9F0B-07123973E7C0}" type="presOf" srcId="{4D77A8C3-852D-474D-8BFF-D36D9F5DA18E}" destId="{CB58A049-0FD9-49E7-BEB3-EDFBA4599EE3}" srcOrd="1" destOrd="0" presId="urn:microsoft.com/office/officeart/2005/8/layout/cycle2"/>
    <dgm:cxn modelId="{5D1C4408-52E6-451F-9913-D54D2D887435}" srcId="{BD7DC283-BB21-470E-9937-A1337677AE22}" destId="{C50E1189-7067-438A-833E-7FF73C61A021}" srcOrd="3" destOrd="0" parTransId="{D8003AFB-F0C5-4A9C-90B3-AC680E45D039}" sibTransId="{4AD9428D-DD94-448C-9E56-DA72D47BD377}"/>
    <dgm:cxn modelId="{C41BEB63-D985-4054-A8E9-2B1F09D42B3B}" type="presOf" srcId="{4AD9428D-DD94-448C-9E56-DA72D47BD377}" destId="{C5E6D6A6-D2BD-43AF-97F6-C515E4B39BCE}" srcOrd="0" destOrd="0" presId="urn:microsoft.com/office/officeart/2005/8/layout/cycle2"/>
    <dgm:cxn modelId="{B3D7BCED-646E-4611-8328-F6FFCE4A9DA7}" type="presOf" srcId="{BD7DC283-BB21-470E-9937-A1337677AE22}" destId="{AC745D49-945D-4941-8F8D-38C8C8EC1436}" srcOrd="0" destOrd="0" presId="urn:microsoft.com/office/officeart/2005/8/layout/cycle2"/>
    <dgm:cxn modelId="{F4A73625-9DDF-48F6-B3D1-BADE6E931354}" srcId="{BD7DC283-BB21-470E-9937-A1337677AE22}" destId="{7159435F-490D-4C9D-8CE3-79A13560F4DF}" srcOrd="4" destOrd="0" parTransId="{E4507463-2E8B-4025-A2B2-68A384E0D924}" sibTransId="{768882B6-E8E4-4A28-AD6E-95811C1765ED}"/>
    <dgm:cxn modelId="{7F971485-31DD-485E-9C3C-49A0AD207384}" type="presOf" srcId="{3C32112C-55E0-42AA-818C-23A3410DAB9F}" destId="{D4ABED51-C452-43D5-9F82-4F5D104BB757}" srcOrd="0" destOrd="0" presId="urn:microsoft.com/office/officeart/2005/8/layout/cycle2"/>
    <dgm:cxn modelId="{CC873746-794B-4800-9E8A-64A5CAB89F0C}" type="presOf" srcId="{125906E5-B057-4ABC-BF01-0DE9B2DEF773}" destId="{753F0113-B2E3-4429-9CFA-A6C259D25BFE}" srcOrd="0" destOrd="0" presId="urn:microsoft.com/office/officeart/2005/8/layout/cycle2"/>
    <dgm:cxn modelId="{4356371E-ABE8-418E-85AF-1375464B68FA}" srcId="{BD7DC283-BB21-470E-9937-A1337677AE22}" destId="{16361BEB-B379-40CA-8D12-A85AD1B9A302}" srcOrd="1" destOrd="0" parTransId="{79A9F5FC-9D4C-4B85-8BC6-9275956AC4E8}" sibTransId="{4D77A8C3-852D-474D-8BFF-D36D9F5DA18E}"/>
    <dgm:cxn modelId="{72EEB3DD-408E-4EFF-8D5F-B080187A7665}" srcId="{BD7DC283-BB21-470E-9937-A1337677AE22}" destId="{125906E5-B057-4ABC-BF01-0DE9B2DEF773}" srcOrd="2" destOrd="0" parTransId="{7ADD00FF-1704-40DB-8BD3-663B1CBBA126}" sibTransId="{3C32112C-55E0-42AA-818C-23A3410DAB9F}"/>
    <dgm:cxn modelId="{AEACCC70-831E-4D2B-B54D-56BC32164C0F}" srcId="{BD7DC283-BB21-470E-9937-A1337677AE22}" destId="{BF62FA61-4A65-4B72-9A98-9AB0C5C3957B}" srcOrd="0" destOrd="0" parTransId="{7270467A-44CB-4CB4-A48E-A0B55A75BFA4}" sibTransId="{DA9E76A9-16E4-4958-8BAA-0E5E1FC847BF}"/>
    <dgm:cxn modelId="{42950844-6DCA-4DAB-A377-3D0EA6F0E085}" type="presOf" srcId="{3C32112C-55E0-42AA-818C-23A3410DAB9F}" destId="{2D0FDD43-E548-410C-A9BB-23CBE06F7043}" srcOrd="1" destOrd="0" presId="urn:microsoft.com/office/officeart/2005/8/layout/cycle2"/>
    <dgm:cxn modelId="{A2B64BC4-1F6F-45A9-9476-97F465B1511D}" type="presOf" srcId="{7159435F-490D-4C9D-8CE3-79A13560F4DF}" destId="{98523D6F-206D-4C14-A50F-BDBBA5956E27}" srcOrd="0" destOrd="0" presId="urn:microsoft.com/office/officeart/2005/8/layout/cycle2"/>
    <dgm:cxn modelId="{32CE9502-B7D1-4137-B795-B63E7DCF9420}" type="presOf" srcId="{4D77A8C3-852D-474D-8BFF-D36D9F5DA18E}" destId="{9501CC05-2544-4C9C-A61C-F97E45A14254}" srcOrd="0" destOrd="0" presId="urn:microsoft.com/office/officeart/2005/8/layout/cycle2"/>
    <dgm:cxn modelId="{055867C2-7B81-4D2E-918F-BAD677F37261}" type="presParOf" srcId="{AC745D49-945D-4941-8F8D-38C8C8EC1436}" destId="{D804F412-90E7-496B-B0BA-916C3DF108A4}" srcOrd="0" destOrd="0" presId="urn:microsoft.com/office/officeart/2005/8/layout/cycle2"/>
    <dgm:cxn modelId="{26F074FF-C657-4AFB-858E-01CDED66424E}" type="presParOf" srcId="{AC745D49-945D-4941-8F8D-38C8C8EC1436}" destId="{657FA650-D3D9-4923-A405-483BC18CEB44}" srcOrd="1" destOrd="0" presId="urn:microsoft.com/office/officeart/2005/8/layout/cycle2"/>
    <dgm:cxn modelId="{13C33807-F892-49D9-9CA4-1E51C06434F2}" type="presParOf" srcId="{657FA650-D3D9-4923-A405-483BC18CEB44}" destId="{5278A245-0B53-4688-91F9-0D0D5370147C}" srcOrd="0" destOrd="0" presId="urn:microsoft.com/office/officeart/2005/8/layout/cycle2"/>
    <dgm:cxn modelId="{832A8159-E32A-4A45-A2FD-956BF8615BAC}" type="presParOf" srcId="{AC745D49-945D-4941-8F8D-38C8C8EC1436}" destId="{4952D373-BA93-4227-BC95-E44E9FF4C328}" srcOrd="2" destOrd="0" presId="urn:microsoft.com/office/officeart/2005/8/layout/cycle2"/>
    <dgm:cxn modelId="{B9329CA3-B854-456F-A6BA-AAC3FCC58A7C}" type="presParOf" srcId="{AC745D49-945D-4941-8F8D-38C8C8EC1436}" destId="{9501CC05-2544-4C9C-A61C-F97E45A14254}" srcOrd="3" destOrd="0" presId="urn:microsoft.com/office/officeart/2005/8/layout/cycle2"/>
    <dgm:cxn modelId="{846ED9F6-91F8-4643-8CB8-8AF352B7782E}" type="presParOf" srcId="{9501CC05-2544-4C9C-A61C-F97E45A14254}" destId="{CB58A049-0FD9-49E7-BEB3-EDFBA4599EE3}" srcOrd="0" destOrd="0" presId="urn:microsoft.com/office/officeart/2005/8/layout/cycle2"/>
    <dgm:cxn modelId="{37314290-7287-4ABE-A025-A197476D8A53}" type="presParOf" srcId="{AC745D49-945D-4941-8F8D-38C8C8EC1436}" destId="{753F0113-B2E3-4429-9CFA-A6C259D25BFE}" srcOrd="4" destOrd="0" presId="urn:microsoft.com/office/officeart/2005/8/layout/cycle2"/>
    <dgm:cxn modelId="{86CDFE74-D740-437B-8DAF-5450631307C8}" type="presParOf" srcId="{AC745D49-945D-4941-8F8D-38C8C8EC1436}" destId="{D4ABED51-C452-43D5-9F82-4F5D104BB757}" srcOrd="5" destOrd="0" presId="urn:microsoft.com/office/officeart/2005/8/layout/cycle2"/>
    <dgm:cxn modelId="{F56C3585-F4A2-4B92-925C-A89B1FFD919F}" type="presParOf" srcId="{D4ABED51-C452-43D5-9F82-4F5D104BB757}" destId="{2D0FDD43-E548-410C-A9BB-23CBE06F7043}" srcOrd="0" destOrd="0" presId="urn:microsoft.com/office/officeart/2005/8/layout/cycle2"/>
    <dgm:cxn modelId="{54987913-A5E9-474D-8FCF-1B60686787CC}" type="presParOf" srcId="{AC745D49-945D-4941-8F8D-38C8C8EC1436}" destId="{B34A53B5-39C2-4D99-BA61-1137E768F866}" srcOrd="6" destOrd="0" presId="urn:microsoft.com/office/officeart/2005/8/layout/cycle2"/>
    <dgm:cxn modelId="{CBF3087A-4A5F-41C5-8C1A-1245F0E96CD1}" type="presParOf" srcId="{AC745D49-945D-4941-8F8D-38C8C8EC1436}" destId="{C5E6D6A6-D2BD-43AF-97F6-C515E4B39BCE}" srcOrd="7" destOrd="0" presId="urn:microsoft.com/office/officeart/2005/8/layout/cycle2"/>
    <dgm:cxn modelId="{80F05A53-64A6-4075-BFE7-B869D714169D}" type="presParOf" srcId="{C5E6D6A6-D2BD-43AF-97F6-C515E4B39BCE}" destId="{4CE9C301-D02B-4346-838C-17437349F47F}" srcOrd="0" destOrd="0" presId="urn:microsoft.com/office/officeart/2005/8/layout/cycle2"/>
    <dgm:cxn modelId="{740CC03B-7378-40FF-8A15-31B346A9614A}" type="presParOf" srcId="{AC745D49-945D-4941-8F8D-38C8C8EC1436}" destId="{98523D6F-206D-4C14-A50F-BDBBA5956E27}" srcOrd="8" destOrd="0" presId="urn:microsoft.com/office/officeart/2005/8/layout/cycle2"/>
    <dgm:cxn modelId="{74A180FA-769C-49B2-931E-F6FEB2F8115B}" type="presParOf" srcId="{AC745D49-945D-4941-8F8D-38C8C8EC1436}" destId="{5F3BF3D3-9C92-4C99-9B93-AE67B1878E7B}" srcOrd="9" destOrd="0" presId="urn:microsoft.com/office/officeart/2005/8/layout/cycle2"/>
    <dgm:cxn modelId="{D31F0A38-F9B6-4BF3-98E1-330ACF86ED00}" type="presParOf" srcId="{5F3BF3D3-9C92-4C99-9B93-AE67B1878E7B}" destId="{F4B35049-D4F3-4569-B913-B88B53D36B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1C10E-0C9D-4124-9488-D728E100A990}">
      <dsp:nvSpPr>
        <dsp:cNvPr id="0" name=""/>
        <dsp:cNvSpPr/>
      </dsp:nvSpPr>
      <dsp:spPr>
        <a:xfrm>
          <a:off x="7830706" y="1165555"/>
          <a:ext cx="3087526" cy="308809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1D55D-60C5-4EDD-8B24-CFFC0D47A39F}">
      <dsp:nvSpPr>
        <dsp:cNvPr id="0" name=""/>
        <dsp:cNvSpPr/>
      </dsp:nvSpPr>
      <dsp:spPr>
        <a:xfrm>
          <a:off x="7933221" y="1268509"/>
          <a:ext cx="2882495" cy="2882188"/>
        </a:xfrm>
        <a:prstGeom prst="ellips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 Mayor Throughput</a:t>
          </a:r>
        </a:p>
        <a:p>
          <a:pPr lvl="0" algn="ctr" defTabSz="755650">
            <a:lnSpc>
              <a:spcPct val="90000"/>
            </a:lnSpc>
            <a:spcBef>
              <a:spcPct val="0"/>
            </a:spcBef>
            <a:spcAft>
              <a:spcPct val="35000"/>
            </a:spcAft>
          </a:pPr>
          <a:r>
            <a:rPr lang="es-EC" sz="1700" kern="1200" dirty="0" smtClean="0"/>
            <a:t>- Menor Latencia</a:t>
          </a:r>
        </a:p>
        <a:p>
          <a:pPr lvl="0" algn="ctr" defTabSz="755650">
            <a:lnSpc>
              <a:spcPct val="90000"/>
            </a:lnSpc>
            <a:spcBef>
              <a:spcPct val="0"/>
            </a:spcBef>
            <a:spcAft>
              <a:spcPct val="35000"/>
            </a:spcAft>
          </a:pPr>
          <a:r>
            <a:rPr lang="es-EC" sz="1700" kern="1200" dirty="0" smtClean="0"/>
            <a:t>- Tecnología </a:t>
          </a:r>
          <a:r>
            <a:rPr lang="es-EC" sz="1700" kern="1200" dirty="0" err="1" smtClean="0"/>
            <a:t>All</a:t>
          </a:r>
          <a:r>
            <a:rPr lang="es-EC" sz="1700" kern="1200" dirty="0" smtClean="0"/>
            <a:t> IP</a:t>
          </a:r>
        </a:p>
        <a:p>
          <a:pPr lvl="0" algn="ctr" defTabSz="755650">
            <a:lnSpc>
              <a:spcPct val="90000"/>
            </a:lnSpc>
            <a:spcBef>
              <a:spcPct val="0"/>
            </a:spcBef>
            <a:spcAft>
              <a:spcPct val="35000"/>
            </a:spcAft>
          </a:pPr>
          <a:r>
            <a:rPr lang="es-EC" sz="1700" kern="1200" dirty="0" smtClean="0"/>
            <a:t>- Compatibilidad con anteriores versiones</a:t>
          </a:r>
          <a:endParaRPr lang="es-EC" sz="1700" kern="1200" dirty="0"/>
        </a:p>
      </dsp:txBody>
      <dsp:txXfrm>
        <a:off x="8345294" y="1680328"/>
        <a:ext cx="2058351" cy="2058551"/>
      </dsp:txXfrm>
    </dsp:sp>
    <dsp:sp modelId="{5EAA484D-7F77-4D5A-A5A2-8AFFD1061CCE}">
      <dsp:nvSpPr>
        <dsp:cNvPr id="0" name=""/>
        <dsp:cNvSpPr/>
      </dsp:nvSpPr>
      <dsp:spPr>
        <a:xfrm rot="2700000">
          <a:off x="4643376" y="1169288"/>
          <a:ext cx="3080090" cy="3080090"/>
        </a:xfrm>
        <a:prstGeom prst="teardrop">
          <a:avLst>
            <a:gd name="adj" fmla="val 1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C5848-70CD-4FA2-B870-40B56137D38E}">
      <dsp:nvSpPr>
        <dsp:cNvPr id="0" name=""/>
        <dsp:cNvSpPr/>
      </dsp:nvSpPr>
      <dsp:spPr>
        <a:xfrm>
          <a:off x="4742174" y="1268509"/>
          <a:ext cx="2882495" cy="2882188"/>
        </a:xfrm>
        <a:prstGeom prst="ellips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Rev. 0 es la primera versión del estándar EV-DO.</a:t>
          </a:r>
          <a:endParaRPr lang="es-EC" sz="1700" kern="1200" dirty="0"/>
        </a:p>
      </dsp:txBody>
      <dsp:txXfrm>
        <a:off x="5154246" y="1680328"/>
        <a:ext cx="2058351" cy="2058551"/>
      </dsp:txXfrm>
    </dsp:sp>
    <dsp:sp modelId="{3AC47E08-7A26-4BC9-ABF8-FBCE11618935}">
      <dsp:nvSpPr>
        <dsp:cNvPr id="0" name=""/>
        <dsp:cNvSpPr/>
      </dsp:nvSpPr>
      <dsp:spPr>
        <a:xfrm rot="2700000">
          <a:off x="1452329" y="1169288"/>
          <a:ext cx="3080090" cy="3080090"/>
        </a:xfrm>
        <a:prstGeom prst="teardrop">
          <a:avLst>
            <a:gd name="adj" fmla="val 1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F8742-5609-4B93-B93F-85447B7D590F}">
      <dsp:nvSpPr>
        <dsp:cNvPr id="0" name=""/>
        <dsp:cNvSpPr/>
      </dsp:nvSpPr>
      <dsp:spPr>
        <a:xfrm>
          <a:off x="1551126" y="1268509"/>
          <a:ext cx="2882495" cy="2882188"/>
        </a:xfrm>
        <a:prstGeom prst="ellips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Introducción de la tecnología EV-DO (</a:t>
          </a:r>
          <a:r>
            <a:rPr lang="es-EC" sz="1700" kern="1200" dirty="0" err="1" smtClean="0"/>
            <a:t>Evolution</a:t>
          </a:r>
          <a:r>
            <a:rPr lang="es-EC" sz="1700" kern="1200" dirty="0" smtClean="0"/>
            <a:t> Data </a:t>
          </a:r>
          <a:r>
            <a:rPr lang="es-EC" sz="1700" kern="1200" dirty="0" err="1" smtClean="0"/>
            <a:t>Optimized</a:t>
          </a:r>
          <a:r>
            <a:rPr lang="es-EC" sz="1700" kern="1200" dirty="0" smtClean="0"/>
            <a:t>) </a:t>
          </a:r>
          <a:r>
            <a:rPr lang="es-EC" sz="1700" kern="1200" dirty="0" smtClean="0">
              <a:sym typeface="Wingdings" panose="05000000000000000000" pitchFamily="2" charset="2"/>
            </a:rPr>
            <a:t> HRPD</a:t>
          </a:r>
          <a:endParaRPr lang="es-EC" sz="1700" kern="1200" dirty="0"/>
        </a:p>
      </dsp:txBody>
      <dsp:txXfrm>
        <a:off x="1963198" y="1680328"/>
        <a:ext cx="2058351" cy="2058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708D7-9BDC-415A-8644-73FDBA77DB24}">
      <dsp:nvSpPr>
        <dsp:cNvPr id="0" name=""/>
        <dsp:cNvSpPr/>
      </dsp:nvSpPr>
      <dsp:spPr>
        <a:xfrm>
          <a:off x="0" y="8624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4CA1C-A6C7-4388-8C14-E4A379E7B90C}">
      <dsp:nvSpPr>
        <dsp:cNvPr id="0" name=""/>
        <dsp:cNvSpPr/>
      </dsp:nvSpPr>
      <dsp:spPr>
        <a:xfrm>
          <a:off x="245983" y="5672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Área Total: 0,145 km</a:t>
          </a:r>
          <a:r>
            <a:rPr lang="es-EC" sz="2000" kern="1200" baseline="30000" dirty="0" smtClean="0"/>
            <a:t>2</a:t>
          </a:r>
          <a:endParaRPr lang="es-EC" sz="2000" kern="1200" dirty="0"/>
        </a:p>
      </dsp:txBody>
      <dsp:txXfrm>
        <a:off x="274804" y="596064"/>
        <a:ext cx="3386122" cy="532758"/>
      </dsp:txXfrm>
    </dsp:sp>
    <dsp:sp modelId="{95E9FE28-2861-4042-A4D6-14DED36253DE}">
      <dsp:nvSpPr>
        <dsp:cNvPr id="0" name=""/>
        <dsp:cNvSpPr/>
      </dsp:nvSpPr>
      <dsp:spPr>
        <a:xfrm>
          <a:off x="0" y="17696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99A96-C37B-48A8-A4FD-106EAA8165F4}">
      <dsp:nvSpPr>
        <dsp:cNvPr id="0" name=""/>
        <dsp:cNvSpPr/>
      </dsp:nvSpPr>
      <dsp:spPr>
        <a:xfrm>
          <a:off x="245983" y="14744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Población: 860 habitantes</a:t>
          </a:r>
          <a:endParaRPr lang="es-EC" sz="2000" kern="1200" dirty="0"/>
        </a:p>
      </dsp:txBody>
      <dsp:txXfrm>
        <a:off x="274804" y="1503264"/>
        <a:ext cx="3386122" cy="532758"/>
      </dsp:txXfrm>
    </dsp:sp>
    <dsp:sp modelId="{CF2607ED-E922-49C7-A9F0-B1BCA8A830D5}">
      <dsp:nvSpPr>
        <dsp:cNvPr id="0" name=""/>
        <dsp:cNvSpPr/>
      </dsp:nvSpPr>
      <dsp:spPr>
        <a:xfrm>
          <a:off x="0" y="26768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22225-1819-4EA2-930F-82F6161CF49A}">
      <dsp:nvSpPr>
        <dsp:cNvPr id="0" name=""/>
        <dsp:cNvSpPr/>
      </dsp:nvSpPr>
      <dsp:spPr>
        <a:xfrm>
          <a:off x="245983" y="23816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80 Viviendas</a:t>
          </a:r>
          <a:endParaRPr lang="es-EC" sz="2000" kern="1200" dirty="0"/>
        </a:p>
      </dsp:txBody>
      <dsp:txXfrm>
        <a:off x="274804" y="2410464"/>
        <a:ext cx="338612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708D7-9BDC-415A-8644-73FDBA77DB24}">
      <dsp:nvSpPr>
        <dsp:cNvPr id="0" name=""/>
        <dsp:cNvSpPr/>
      </dsp:nvSpPr>
      <dsp:spPr>
        <a:xfrm>
          <a:off x="0" y="8624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4CA1C-A6C7-4388-8C14-E4A379E7B90C}">
      <dsp:nvSpPr>
        <dsp:cNvPr id="0" name=""/>
        <dsp:cNvSpPr/>
      </dsp:nvSpPr>
      <dsp:spPr>
        <a:xfrm>
          <a:off x="245983" y="5672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Área Total: 0,1787 km</a:t>
          </a:r>
          <a:r>
            <a:rPr lang="es-EC" sz="2000" kern="1200" baseline="30000" dirty="0" smtClean="0"/>
            <a:t>2</a:t>
          </a:r>
          <a:endParaRPr lang="es-EC" sz="2000" kern="1200" dirty="0"/>
        </a:p>
      </dsp:txBody>
      <dsp:txXfrm>
        <a:off x="274804" y="596064"/>
        <a:ext cx="3386122" cy="532758"/>
      </dsp:txXfrm>
    </dsp:sp>
    <dsp:sp modelId="{95E9FE28-2861-4042-A4D6-14DED36253DE}">
      <dsp:nvSpPr>
        <dsp:cNvPr id="0" name=""/>
        <dsp:cNvSpPr/>
      </dsp:nvSpPr>
      <dsp:spPr>
        <a:xfrm>
          <a:off x="0" y="17696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99A96-C37B-48A8-A4FD-106EAA8165F4}">
      <dsp:nvSpPr>
        <dsp:cNvPr id="0" name=""/>
        <dsp:cNvSpPr/>
      </dsp:nvSpPr>
      <dsp:spPr>
        <a:xfrm>
          <a:off x="245983" y="14744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Población: 392 habitantes</a:t>
          </a:r>
          <a:endParaRPr lang="es-EC" sz="2000" kern="1200" dirty="0"/>
        </a:p>
      </dsp:txBody>
      <dsp:txXfrm>
        <a:off x="274804" y="1503264"/>
        <a:ext cx="3386122" cy="532758"/>
      </dsp:txXfrm>
    </dsp:sp>
    <dsp:sp modelId="{CF2607ED-E922-49C7-A9F0-B1BCA8A830D5}">
      <dsp:nvSpPr>
        <dsp:cNvPr id="0" name=""/>
        <dsp:cNvSpPr/>
      </dsp:nvSpPr>
      <dsp:spPr>
        <a:xfrm>
          <a:off x="0" y="2676843"/>
          <a:ext cx="4919663" cy="5040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22225-1819-4EA2-930F-82F6161CF49A}">
      <dsp:nvSpPr>
        <dsp:cNvPr id="0" name=""/>
        <dsp:cNvSpPr/>
      </dsp:nvSpPr>
      <dsp:spPr>
        <a:xfrm>
          <a:off x="245983" y="2381643"/>
          <a:ext cx="3443764" cy="590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66" tIns="0" rIns="130166" bIns="0" numCol="1" spcCol="1270" anchor="ctr" anchorCtr="0">
          <a:noAutofit/>
        </a:bodyPr>
        <a:lstStyle/>
        <a:p>
          <a:pPr lvl="0" algn="l" defTabSz="889000">
            <a:lnSpc>
              <a:spcPct val="90000"/>
            </a:lnSpc>
            <a:spcBef>
              <a:spcPct val="0"/>
            </a:spcBef>
            <a:spcAft>
              <a:spcPct val="35000"/>
            </a:spcAft>
          </a:pPr>
          <a:r>
            <a:rPr lang="es-EC" sz="2000" kern="1200" dirty="0" smtClean="0"/>
            <a:t>82 Viviendas</a:t>
          </a:r>
          <a:endParaRPr lang="es-EC" sz="2000" kern="1200" dirty="0"/>
        </a:p>
      </dsp:txBody>
      <dsp:txXfrm>
        <a:off x="274804" y="2410464"/>
        <a:ext cx="3386122"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4F412-90E7-496B-B0BA-916C3DF108A4}">
      <dsp:nvSpPr>
        <dsp:cNvPr id="0" name=""/>
        <dsp:cNvSpPr/>
      </dsp:nvSpPr>
      <dsp:spPr>
        <a:xfrm>
          <a:off x="2115015" y="843"/>
          <a:ext cx="1488189" cy="148818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t>Accesibilidad: </a:t>
          </a:r>
          <a:r>
            <a:rPr lang="es-EC" sz="1100" kern="1200" dirty="0" smtClean="0"/>
            <a:t>Evalúan </a:t>
          </a:r>
          <a:r>
            <a:rPr lang="es-EC" sz="1100" kern="1200" dirty="0" smtClean="0"/>
            <a:t>el Acceso a la Red y los Servicios</a:t>
          </a:r>
          <a:endParaRPr lang="es-EC" sz="1100" kern="1200" dirty="0"/>
        </a:p>
      </dsp:txBody>
      <dsp:txXfrm>
        <a:off x="2332955" y="218783"/>
        <a:ext cx="1052309" cy="1052309"/>
      </dsp:txXfrm>
    </dsp:sp>
    <dsp:sp modelId="{657FA650-D3D9-4923-A405-483BC18CEB44}">
      <dsp:nvSpPr>
        <dsp:cNvPr id="0" name=""/>
        <dsp:cNvSpPr/>
      </dsp:nvSpPr>
      <dsp:spPr>
        <a:xfrm rot="2160000">
          <a:off x="3555969" y="1143512"/>
          <a:ext cx="394769" cy="502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567278" y="1209159"/>
        <a:ext cx="276338" cy="301357"/>
      </dsp:txXfrm>
    </dsp:sp>
    <dsp:sp modelId="{4952D373-BA93-4227-BC95-E44E9FF4C328}">
      <dsp:nvSpPr>
        <dsp:cNvPr id="0" name=""/>
        <dsp:cNvSpPr/>
      </dsp:nvSpPr>
      <dsp:spPr>
        <a:xfrm>
          <a:off x="3921581" y="1313390"/>
          <a:ext cx="1488189" cy="148818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t>Retención: Miden las caías en las conexiones de datos.</a:t>
          </a:r>
          <a:endParaRPr lang="es-EC" sz="1100" kern="1200" dirty="0"/>
        </a:p>
      </dsp:txBody>
      <dsp:txXfrm>
        <a:off x="4139521" y="1531330"/>
        <a:ext cx="1052309" cy="1052309"/>
      </dsp:txXfrm>
    </dsp:sp>
    <dsp:sp modelId="{9501CC05-2544-4C9C-A61C-F97E45A14254}">
      <dsp:nvSpPr>
        <dsp:cNvPr id="0" name=""/>
        <dsp:cNvSpPr/>
      </dsp:nvSpPr>
      <dsp:spPr>
        <a:xfrm rot="6480000">
          <a:off x="4126720" y="2857599"/>
          <a:ext cx="394769" cy="502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4204234" y="2901735"/>
        <a:ext cx="276338" cy="301357"/>
      </dsp:txXfrm>
    </dsp:sp>
    <dsp:sp modelId="{753F0113-B2E3-4429-9CFA-A6C259D25BFE}">
      <dsp:nvSpPr>
        <dsp:cNvPr id="0" name=""/>
        <dsp:cNvSpPr/>
      </dsp:nvSpPr>
      <dsp:spPr>
        <a:xfrm>
          <a:off x="3231534" y="3437135"/>
          <a:ext cx="1488189" cy="148818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t>Integridad: Evalúan el estado de calidad de las conexiones.</a:t>
          </a:r>
          <a:endParaRPr lang="es-EC" sz="1100" kern="1200" dirty="0"/>
        </a:p>
      </dsp:txBody>
      <dsp:txXfrm>
        <a:off x="3449474" y="3655075"/>
        <a:ext cx="1052309" cy="1052309"/>
      </dsp:txXfrm>
    </dsp:sp>
    <dsp:sp modelId="{D4ABED51-C452-43D5-9F82-4F5D104BB757}">
      <dsp:nvSpPr>
        <dsp:cNvPr id="0" name=""/>
        <dsp:cNvSpPr/>
      </dsp:nvSpPr>
      <dsp:spPr>
        <a:xfrm rot="10800000">
          <a:off x="2672898" y="3930098"/>
          <a:ext cx="394769" cy="502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2791329" y="4030551"/>
        <a:ext cx="276338" cy="301357"/>
      </dsp:txXfrm>
    </dsp:sp>
    <dsp:sp modelId="{B34A53B5-39C2-4D99-BA61-1137E768F866}">
      <dsp:nvSpPr>
        <dsp:cNvPr id="0" name=""/>
        <dsp:cNvSpPr/>
      </dsp:nvSpPr>
      <dsp:spPr>
        <a:xfrm>
          <a:off x="998496" y="3437135"/>
          <a:ext cx="1488189" cy="148818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t>Disponibilidad: Miden el porcentaje de tiempo de las células activas.</a:t>
          </a:r>
          <a:endParaRPr lang="es-EC" sz="1100" kern="1200" dirty="0"/>
        </a:p>
      </dsp:txBody>
      <dsp:txXfrm>
        <a:off x="1216436" y="3655075"/>
        <a:ext cx="1052309" cy="1052309"/>
      </dsp:txXfrm>
    </dsp:sp>
    <dsp:sp modelId="{C5E6D6A6-D2BD-43AF-97F6-C515E4B39BCE}">
      <dsp:nvSpPr>
        <dsp:cNvPr id="0" name=""/>
        <dsp:cNvSpPr/>
      </dsp:nvSpPr>
      <dsp:spPr>
        <a:xfrm rot="15120000">
          <a:off x="1203635" y="2878851"/>
          <a:ext cx="394769" cy="502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1281149" y="3035621"/>
        <a:ext cx="276338" cy="301357"/>
      </dsp:txXfrm>
    </dsp:sp>
    <dsp:sp modelId="{98523D6F-206D-4C14-A50F-BDBBA5956E27}">
      <dsp:nvSpPr>
        <dsp:cNvPr id="0" name=""/>
        <dsp:cNvSpPr/>
      </dsp:nvSpPr>
      <dsp:spPr>
        <a:xfrm>
          <a:off x="308449" y="1313390"/>
          <a:ext cx="1488189" cy="148818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es-EC" sz="1100" kern="1200" dirty="0" smtClean="0"/>
            <a:t>Movilidad: Realizan medicaciones de desempeño al terminal en movimiento. </a:t>
          </a:r>
          <a:endParaRPr lang="es-EC" sz="1100" kern="1200" dirty="0"/>
        </a:p>
      </dsp:txBody>
      <dsp:txXfrm>
        <a:off x="526389" y="1531330"/>
        <a:ext cx="1052309" cy="1052309"/>
      </dsp:txXfrm>
    </dsp:sp>
    <dsp:sp modelId="{5F3BF3D3-9C92-4C99-9B93-AE67B1878E7B}">
      <dsp:nvSpPr>
        <dsp:cNvPr id="0" name=""/>
        <dsp:cNvSpPr/>
      </dsp:nvSpPr>
      <dsp:spPr>
        <a:xfrm rot="19440000">
          <a:off x="1749403" y="1156646"/>
          <a:ext cx="394769" cy="502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1760712" y="1291905"/>
        <a:ext cx="276338" cy="30135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23CEAAF3-9831-450B-8D59-2C09DB96C8FC}" type="datetimeFigureOut">
              <a:rPr lang="es-ES"/>
              <a:t>17/10/2014</a:t>
            </a:fld>
            <a:endParaRPr lang="es-ES"/>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06834459-7356-44BF-850D-8B30C4FB3B6B}" type="slidenum">
              <a:rPr lang="es-ES"/>
              <a:t>‹Nº›</a:t>
            </a:fld>
            <a:endParaRPr lang="es-ES"/>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2D50CD79-FC16-4410-AB61-17F26E6D3BC8}" type="datetimeFigureOut">
              <a:t>17/10/2014</a:t>
            </a:fld>
            <a:endParaRPr lang="es-ES"/>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0A3C37BE-C303-496D-B5CD-85F2937540FC}" type="slidenum">
              <a:t>‹Nº›</a:t>
            </a:fld>
            <a:endParaRPr lang="es-ES"/>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r>
              <a:rPr lang="es-ES" sz="1200" b="1" dirty="0">
                <a:cs typeface="Arial" pitchFamily="34" charset="0"/>
              </a:rPr>
              <a:t>NOTA: </a:t>
            </a:r>
            <a:r>
              <a:rPr lang="es-ES" sz="1200" dirty="0" smtClean="0">
                <a:cs typeface="Arial" pitchFamily="34" charset="0"/>
              </a:rPr>
              <a:t>¿Quiere una imagen diferente </a:t>
            </a:r>
            <a:r>
              <a:rPr lang="es-ES" sz="1200" dirty="0">
                <a:cs typeface="Arial" pitchFamily="34" charset="0"/>
              </a:rPr>
              <a:t>en esta </a:t>
            </a:r>
            <a:r>
              <a:rPr lang="es-ES" sz="1200" dirty="0" smtClean="0">
                <a:cs typeface="Arial" pitchFamily="34" charset="0"/>
              </a:rPr>
              <a:t>diapositiva? Seleccione </a:t>
            </a:r>
            <a:r>
              <a:rPr lang="es-ES" sz="1200" dirty="0">
                <a:cs typeface="Arial" pitchFamily="34" charset="0"/>
              </a:rPr>
              <a:t>la imagen y elimínela. </a:t>
            </a:r>
            <a:r>
              <a:rPr lang="es-ES" sz="1200" dirty="0" smtClean="0">
                <a:cs typeface="Arial" pitchFamily="34" charset="0"/>
              </a:rPr>
              <a:t>Ahora  </a:t>
            </a:r>
            <a:r>
              <a:rPr lang="es-ES" sz="1200" dirty="0">
                <a:cs typeface="Arial" pitchFamily="34" charset="0"/>
              </a:rPr>
              <a:t>haga clic en el icono Imágenes en el marcador de posición para insertar su propia imagen.</a:t>
            </a:r>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smtClean="0"/>
              <a:t>1</a:t>
            </a:fld>
            <a:endParaRPr lang="es-ES" dirty="0"/>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a:t>2</a:t>
            </a:fld>
            <a:endParaRPr lang="es-ES" dirty="0"/>
          </a:p>
        </p:txBody>
      </p:sp>
    </p:spTree>
    <p:extLst>
      <p:ext uri="{BB962C8B-B14F-4D97-AF65-F5344CB8AC3E}">
        <p14:creationId xmlns:p14="http://schemas.microsoft.com/office/powerpoint/2010/main" val="37968053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104900" y="2292094"/>
            <a:ext cx="10096500" cy="2219691"/>
          </a:xfrm>
        </p:spPr>
        <p:txBody>
          <a:bodyPr anchor="ctr">
            <a:normAutofit/>
          </a:bodyPr>
          <a:lstStyle>
            <a:lvl1pPr algn="l" latinLnBrk="0">
              <a:defRPr lang="es-ES" sz="4400" cap="all" baseline="0"/>
            </a:lvl1pPr>
          </a:lstStyle>
          <a:p>
            <a:r>
              <a:rPr lang="es-ES"/>
              <a:t>Haga clic para modificar el estilo de título del patrón</a:t>
            </a:r>
          </a:p>
        </p:txBody>
      </p:sp>
      <p:sp>
        <p:nvSpPr>
          <p:cNvPr id="3" name="Subtítulo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es-ES" sz="18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402B9795-92DC-40DC-A1CA-9A4B349D7824}" type="datetimeFigureOut">
              <a:t>17/10/2014</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t>‹Nº›</a:t>
            </a:fld>
            <a:endParaRPr lang="es-ES"/>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b"/>
          <a:lstStyle>
            <a:lvl1pPr latinLnBrk="0">
              <a:defRPr lang="es-ES" sz="3200"/>
            </a:lvl1pPr>
          </a:lstStyle>
          <a:p>
            <a:r>
              <a:rPr lang="es-ES"/>
              <a:t>Haga clic para modificar el estilo de título del patrón</a:t>
            </a:r>
          </a:p>
        </p:txBody>
      </p:sp>
      <p:sp>
        <p:nvSpPr>
          <p:cNvPr id="3" name="Marcador de posición de imagen 2"/>
          <p:cNvSpPr>
            <a:spLocks noGrp="1"/>
          </p:cNvSpPr>
          <p:nvPr>
            <p:ph type="pic" idx="1"/>
          </p:nvPr>
        </p:nvSpPr>
        <p:spPr>
          <a:xfrm>
            <a:off x="4654671" y="1600199"/>
            <a:ext cx="6430912" cy="4572001"/>
          </a:xfrm>
        </p:spPr>
        <p:txBody>
          <a:bodyPr tIns="1188720">
            <a:normAutofit/>
          </a:bodyPr>
          <a:lstStyle>
            <a:lvl1pPr marL="0" indent="0" algn="ctr" latinLnBrk="0">
              <a:buNone/>
              <a:defRPr lang="es-ES" sz="20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endParaRPr lang="es-ES"/>
          </a:p>
        </p:txBody>
      </p:sp>
      <p:sp>
        <p:nvSpPr>
          <p:cNvPr id="4" name="Marcador de posición de texto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es-ES" sz="18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02B9795-92DC-40DC-A1CA-9A4B349D7824}" type="datetimeFigureOut">
              <a:t>17/10/2014</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t>17/10/2014</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y texto verticale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1104900" y="365125"/>
            <a:ext cx="8098896"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t>17/10/2014</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t>‹Nº›</a:t>
            </a:fld>
            <a:endParaRPr lang="es-ES"/>
          </a:p>
        </p:txBody>
      </p:sp>
      <p:grpSp>
        <p:nvGrpSpPr>
          <p:cNvPr id="7" name="Grupo 6"/>
          <p:cNvGrpSpPr/>
          <p:nvPr/>
        </p:nvGrpSpPr>
        <p:grpSpPr>
          <a:xfrm rot="5400000">
            <a:off x="6514047" y="3228843"/>
            <a:ext cx="5632704" cy="84403"/>
            <a:chOff x="1073150" y="1219201"/>
            <a:chExt cx="10058400" cy="63125"/>
          </a:xfrm>
        </p:grpSpPr>
        <p:cxnSp>
          <p:nvCxnSpPr>
            <p:cNvPr id="8" name="Conector di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di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402B9795-92DC-40DC-A1CA-9A4B349D7824}" type="datetimeFigureOut">
              <a:t>17/10/2014</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di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i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di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i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104900" y="2292094"/>
            <a:ext cx="5734050" cy="2219691"/>
          </a:xfrm>
        </p:spPr>
        <p:txBody>
          <a:bodyPr anchor="ctr">
            <a:normAutofit/>
          </a:bodyPr>
          <a:lstStyle>
            <a:lvl1pPr algn="l" latinLnBrk="0">
              <a:defRPr lang="es-ES" sz="4400" cap="all" baseline="0"/>
            </a:lvl1pPr>
          </a:lstStyle>
          <a:p>
            <a:r>
              <a:rPr lang="es-ES"/>
              <a:t>Haga clic para modificar el estilo de título del patrón</a:t>
            </a:r>
          </a:p>
        </p:txBody>
      </p:sp>
      <p:sp>
        <p:nvSpPr>
          <p:cNvPr id="3" name="Subtítulo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es-ES" sz="18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es-ES"/>
            </a:lvl1pPr>
          </a:lstStyle>
          <a:p>
            <a:endParaRPr lang="es-ES"/>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di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di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p:cNvGrpSpPr/>
            <p:nvPr/>
          </p:nvGrpSpPr>
          <p:grpSpPr>
            <a:xfrm rot="10800000">
              <a:off x="647402" y="5645510"/>
              <a:ext cx="10838688" cy="63125"/>
              <a:chOff x="507492" y="1501519"/>
              <a:chExt cx="8129016" cy="63125"/>
            </a:xfrm>
          </p:grpSpPr>
          <p:cxnSp>
            <p:nvCxnSpPr>
              <p:cNvPr id="12" name="Conector di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di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anchor="ctr">
            <a:normAutofit/>
          </a:bodyPr>
          <a:lstStyle>
            <a:lvl1pPr latinLnBrk="0">
              <a:defRPr lang="es-ES" sz="4400" cap="all" baseline="0">
                <a:solidFill>
                  <a:schemeClr val="bg1"/>
                </a:solidFill>
              </a:defRPr>
            </a:lvl1pPr>
          </a:lstStyle>
          <a:p>
            <a:r>
              <a:rPr lang="es-ES"/>
              <a:t>Haga clic para modificar el estilo de título del patrón</a:t>
            </a:r>
          </a:p>
        </p:txBody>
      </p:sp>
      <p:sp>
        <p:nvSpPr>
          <p:cNvPr id="3" name="Marcador de posición de texto 2"/>
          <p:cNvSpPr>
            <a:spLocks noGrp="1"/>
          </p:cNvSpPr>
          <p:nvPr>
            <p:ph type="body" idx="1"/>
          </p:nvPr>
        </p:nvSpPr>
        <p:spPr>
          <a:xfrm>
            <a:off x="1104899" y="4655956"/>
            <a:ext cx="10071099" cy="509750"/>
          </a:xfrm>
        </p:spPr>
        <p:txBody>
          <a:bodyPr>
            <a:normAutofit/>
          </a:bodyPr>
          <a:lstStyle>
            <a:lvl1pPr marL="0" indent="0" latinLnBrk="0">
              <a:spcBef>
                <a:spcPts val="0"/>
              </a:spcBef>
              <a:buNone/>
              <a:defRPr lang="es-ES" sz="1600">
                <a:solidFill>
                  <a:schemeClr val="bg1"/>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402B9795-92DC-40DC-A1CA-9A4B349D7824}" type="datetimeFigureOut">
              <a:t>17/10/2014</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FF54DE5-C571-48E8-A5BC-B369434E2F44}" type="slidenum">
              <a:t>‹Nº›</a:t>
            </a:fld>
            <a:endParaRPr lang="es-ES"/>
          </a:p>
        </p:txBody>
      </p:sp>
      <p:pic>
        <p:nvPicPr>
          <p:cNvPr id="7" name="Imagen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1104900" y="1600200"/>
            <a:ext cx="4914900" cy="4571999"/>
          </a:xfrm>
        </p:spPr>
        <p:txBody>
          <a:bodyPr/>
          <a:lstStyle>
            <a:lvl5pPr latinLnBrk="0">
              <a:defRPr lang="es-ES"/>
            </a:lvl5pPr>
            <a:lvl6pPr latinLnBrk="0">
              <a:defRPr lang="es-ES"/>
            </a:lvl6pPr>
            <a:lvl7pPr latinLnBrk="0">
              <a:defRPr lang="es-ES"/>
            </a:lvl7pPr>
            <a:lvl8pPr latinLnBrk="0">
              <a:defRPr lang="es-ES"/>
            </a:lvl8pPr>
            <a:lvl9pPr latinLnBrk="0">
              <a:defRPr lang="es-ES"/>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6172200" y="1600200"/>
            <a:ext cx="4914900" cy="4571999"/>
          </a:xfrm>
        </p:spPr>
        <p:txBody>
          <a:bodyPr/>
          <a:lstStyle>
            <a:lvl5pPr latinLnBrk="0">
              <a:defRPr lang="es-ES"/>
            </a:lvl5pPr>
            <a:lvl6pPr latinLnBrk="0">
              <a:defRPr lang="es-ES"/>
            </a:lvl6pPr>
            <a:lvl7pPr latinLnBrk="0">
              <a:defRPr lang="es-ES"/>
            </a:lvl7pPr>
            <a:lvl8pPr latinLnBrk="0">
              <a:defRPr lang="es-ES"/>
            </a:lvl8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02B9795-92DC-40DC-A1CA-9A4B349D7824}" type="datetimeFigureOut">
              <a:t>17/10/2014</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1104900" y="1600200"/>
            <a:ext cx="4919472" cy="823912"/>
          </a:xfrm>
        </p:spPr>
        <p:txBody>
          <a:bodyPr anchor="b"/>
          <a:lstStyle>
            <a:lvl1pPr marL="0" indent="0" latinLnBrk="0">
              <a:spcBef>
                <a:spcPts val="0"/>
              </a:spcBef>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1104900" y="2424112"/>
            <a:ext cx="4919472" cy="37480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6166110" y="1600200"/>
            <a:ext cx="4919472" cy="823912"/>
          </a:xfrm>
        </p:spPr>
        <p:txBody>
          <a:bodyPr anchor="b"/>
          <a:lstStyle>
            <a:lvl1pPr marL="0" indent="0" latinLnBrk="0">
              <a:spcBef>
                <a:spcPts val="0"/>
              </a:spcBef>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6166110" y="2424112"/>
            <a:ext cx="4919472" cy="37480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402B9795-92DC-40DC-A1CA-9A4B349D7824}" type="datetimeFigureOut">
              <a:t>17/10/2014</a:t>
            </a:fld>
            <a:endParaRPr lang="es-ES"/>
          </a:p>
        </p:txBody>
      </p:sp>
      <p:sp>
        <p:nvSpPr>
          <p:cNvPr id="8" name="Marcador de posición de pie de página 7"/>
          <p:cNvSpPr>
            <a:spLocks noGrp="1"/>
          </p:cNvSpPr>
          <p:nvPr>
            <p:ph type="ftr" sz="quarter" idx="11"/>
          </p:nvPr>
        </p:nvSpPr>
        <p:spPr/>
        <p:txBody>
          <a:bodyPr/>
          <a:lstStyle/>
          <a:p>
            <a:endParaRPr lang="es-ES"/>
          </a:p>
        </p:txBody>
      </p:sp>
      <p:sp>
        <p:nvSpPr>
          <p:cNvPr id="9" name="Marcador de posición de número de diapositiva 8"/>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402B9795-92DC-40DC-A1CA-9A4B349D7824}" type="datetimeFigureOut">
              <a:t>17/10/2014</a:t>
            </a:fld>
            <a:endParaRPr lang="es-ES"/>
          </a:p>
        </p:txBody>
      </p:sp>
      <p:sp>
        <p:nvSpPr>
          <p:cNvPr id="4" name="Marcador de posición de pie de página 3"/>
          <p:cNvSpPr>
            <a:spLocks noGrp="1"/>
          </p:cNvSpPr>
          <p:nvPr>
            <p:ph type="ftr" sz="quarter" idx="11"/>
          </p:nvPr>
        </p:nvSpPr>
        <p:spPr/>
        <p:txBody>
          <a:bodyPr/>
          <a:lstStyle/>
          <a:p>
            <a:endParaRPr lang="es-ES"/>
          </a:p>
        </p:txBody>
      </p:sp>
      <p:sp>
        <p:nvSpPr>
          <p:cNvPr id="5" name="Marcador de posición de número de diapositiva 4"/>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p>
            <a:fld id="{402B9795-92DC-40DC-A1CA-9A4B349D7824}" type="datetimeFigureOut">
              <a:t>17/10/2014</a:t>
            </a:fld>
            <a:endParaRPr lang="es-ES"/>
          </a:p>
        </p:txBody>
      </p:sp>
      <p:sp>
        <p:nvSpPr>
          <p:cNvPr id="3" name="Marcador de posición de pie de página 2"/>
          <p:cNvSpPr>
            <a:spLocks noGrp="1"/>
          </p:cNvSpPr>
          <p:nvPr>
            <p:ph type="ftr" sz="quarter" idx="11"/>
          </p:nvPr>
        </p:nvSpPr>
        <p:spPr/>
        <p:txBody>
          <a:bodyPr/>
          <a:lstStyle/>
          <a:p>
            <a:endParaRPr lang="es-ES"/>
          </a:p>
        </p:txBody>
      </p:sp>
      <p:sp>
        <p:nvSpPr>
          <p:cNvPr id="4" name="Marcador de posición de número de diapositiva 3"/>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b"/>
          <a:lstStyle>
            <a:lvl1pPr latinLnBrk="0">
              <a:defRPr lang="es-ES" sz="3200"/>
            </a:lvl1pPr>
          </a:lstStyle>
          <a:p>
            <a:r>
              <a:rPr lang="es-ES"/>
              <a:t>Haga clic para modificar el estilo de título del patrón</a:t>
            </a:r>
          </a:p>
        </p:txBody>
      </p:sp>
      <p:sp>
        <p:nvSpPr>
          <p:cNvPr id="3" name="Marcador de posición de contenido 2"/>
          <p:cNvSpPr>
            <a:spLocks noGrp="1"/>
          </p:cNvSpPr>
          <p:nvPr>
            <p:ph idx="1"/>
          </p:nvPr>
        </p:nvSpPr>
        <p:spPr>
          <a:xfrm>
            <a:off x="5641848" y="1600199"/>
            <a:ext cx="5445252" cy="4572001"/>
          </a:xfrm>
        </p:spPr>
        <p:txBody>
          <a:bodyPr>
            <a:normAutofit/>
          </a:bodyPr>
          <a:lstStyle>
            <a:lvl1pPr latinLnBrk="0">
              <a:defRPr lang="es-ES" sz="2000"/>
            </a:lvl1pPr>
            <a:lvl2pPr latinLnBrk="0">
              <a:defRPr lang="es-ES" sz="16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es-ES" sz="18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02B9795-92DC-40DC-A1CA-9A4B349D7824}" type="datetimeFigureOut">
              <a:t>17/10/2014</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FF54DE5-C571-48E8-A5BC-B369434E2F44}" type="slidenum">
              <a:t>‹Nº›</a:t>
            </a:fld>
            <a:endParaRPr lang="es-ES"/>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a:p>
            <a:pPr lvl="5"/>
            <a:r>
              <a:rPr lang="es-ES"/>
              <a:t>Sexto nivel</a:t>
            </a:r>
          </a:p>
          <a:p>
            <a:pPr lvl="6"/>
            <a:r>
              <a:rPr lang="es-ES"/>
              <a:t>Séptimo nivel</a:t>
            </a:r>
          </a:p>
          <a:p>
            <a:pPr lvl="7"/>
            <a:r>
              <a:rPr lang="es-ES"/>
              <a:t>Octavo nivel</a:t>
            </a:r>
          </a:p>
          <a:p>
            <a:pPr lvl="8"/>
            <a:r>
              <a:rPr lang="es-ES"/>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es-ES" sz="1200">
                <a:solidFill>
                  <a:schemeClr val="tx1">
                    <a:lumMod val="60000"/>
                    <a:lumOff val="40000"/>
                  </a:schemeClr>
                </a:solidFill>
              </a:defRPr>
            </a:lvl1pPr>
          </a:lstStyle>
          <a:p>
            <a:fld id="{402B9795-92DC-40DC-A1CA-9A4B349D7824}" type="datetimeFigureOut">
              <a:pPr/>
              <a:t>17/10/2014</a:t>
            </a:fld>
            <a:endParaRPr lang="es-ES"/>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es-ES" sz="1200">
                <a:solidFill>
                  <a:schemeClr val="tx1">
                    <a:lumMod val="60000"/>
                    <a:lumOff val="40000"/>
                  </a:schemeClr>
                </a:solidFill>
              </a:defRPr>
            </a:lvl1pPr>
          </a:lstStyle>
          <a:p>
            <a:endParaRPr lang="es-ES"/>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es-ES" sz="1200">
                <a:solidFill>
                  <a:schemeClr val="tx1">
                    <a:lumMod val="60000"/>
                    <a:lumOff val="40000"/>
                  </a:schemeClr>
                </a:solidFill>
              </a:defRPr>
            </a:lvl1pPr>
          </a:lstStyle>
          <a:p>
            <a:fld id="{0FF54DE5-C571-48E8-A5BC-B369434E2F44}" type="slidenum">
              <a:pPr/>
              <a:t>‹Nº›</a:t>
            </a:fld>
            <a:endParaRPr lang="es-ES"/>
          </a:p>
        </p:txBody>
      </p:sp>
      <p:grpSp>
        <p:nvGrpSpPr>
          <p:cNvPr id="15" name="Grupo 14"/>
          <p:cNvGrpSpPr/>
          <p:nvPr/>
        </p:nvGrpSpPr>
        <p:grpSpPr>
          <a:xfrm>
            <a:off x="1103376" y="1219201"/>
            <a:ext cx="9985248" cy="84403"/>
            <a:chOff x="1073150" y="1219201"/>
            <a:chExt cx="10058400" cy="63125"/>
          </a:xfrm>
        </p:grpSpPr>
        <p:cxnSp>
          <p:nvCxnSpPr>
            <p:cNvPr id="13" name="Conector di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di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s-ES"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es-ES"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es-ES"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es-ES"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309093" y="2305318"/>
            <a:ext cx="6516709" cy="3232597"/>
          </a:xfrm>
        </p:spPr>
        <p:txBody>
          <a:bodyPr anchor="ctr">
            <a:normAutofit fontScale="90000"/>
          </a:bodyPr>
          <a:lstStyle/>
          <a:p>
            <a:pPr algn="ctr"/>
            <a:r>
              <a:rPr lang="es-EC" sz="2000" dirty="0" smtClean="0"/>
              <a:t>DEPARTAMENTO DE ELÉCTRICA Y ELECTRÓNICA</a:t>
            </a:r>
            <a:r>
              <a:rPr lang="es-EC" sz="2000" dirty="0"/>
              <a:t/>
            </a:r>
            <a:br>
              <a:rPr lang="es-EC" sz="2000" dirty="0"/>
            </a:br>
            <a:r>
              <a:rPr lang="es-EC" sz="2000" dirty="0" smtClean="0"/>
              <a:t/>
            </a:r>
            <a:br>
              <a:rPr lang="es-EC" sz="2000" dirty="0" smtClean="0"/>
            </a:br>
            <a:r>
              <a:rPr lang="es-EC" sz="2000" dirty="0" smtClean="0"/>
              <a:t>CARRERA </a:t>
            </a:r>
            <a:r>
              <a:rPr lang="es-EC" sz="2000" dirty="0"/>
              <a:t>DE INGENIERÍA EN ELECTRÓNICA Y </a:t>
            </a:r>
            <a:r>
              <a:rPr lang="es-EC" sz="2000" dirty="0" smtClean="0"/>
              <a:t>TELECOMUNICACIONES</a:t>
            </a:r>
            <a:br>
              <a:rPr lang="es-EC" sz="2000" dirty="0" smtClean="0"/>
            </a:br>
            <a:r>
              <a:rPr lang="es-EC" sz="2000" dirty="0"/>
              <a:t/>
            </a:r>
            <a:br>
              <a:rPr lang="es-EC" sz="2000" dirty="0"/>
            </a:br>
            <a:r>
              <a:rPr lang="es-EC" sz="2000" dirty="0"/>
              <a:t>PROYECTO DE TITULACIÓN PREVIO A LA OBTENCIÓN DEL TÍTULO DE INGENIERÍA EN ELECTRÓNICA Y </a:t>
            </a:r>
            <a:r>
              <a:rPr lang="es-EC" sz="2000" dirty="0" smtClean="0"/>
              <a:t>TELECOMUNICACIONES</a:t>
            </a:r>
            <a:br>
              <a:rPr lang="es-EC" sz="2000" dirty="0" smtClean="0"/>
            </a:br>
            <a:r>
              <a:rPr lang="es-EC" sz="2000" dirty="0"/>
              <a:t/>
            </a:r>
            <a:br>
              <a:rPr lang="es-EC" sz="2000" dirty="0"/>
            </a:br>
            <a:r>
              <a:rPr lang="es-EC" sz="2000" dirty="0"/>
              <a:t>TEMA: ESTUDIO Y DISEÑO DE UNA RED INALÁMBRICA DE BANDA ANCHA PARA OFRECER SERVICIOS DE VOZ Y DATOS EN LAS COMUNIDADES DEL </a:t>
            </a:r>
            <a:r>
              <a:rPr lang="es-EC" sz="2000" dirty="0" smtClean="0"/>
              <a:t>MILENIO</a:t>
            </a:r>
            <a:endParaRPr lang="es-ES" sz="2000" dirty="0"/>
          </a:p>
        </p:txBody>
      </p:sp>
      <p:sp>
        <p:nvSpPr>
          <p:cNvPr id="7" name="Subtítulo 6"/>
          <p:cNvSpPr>
            <a:spLocks noGrp="1"/>
          </p:cNvSpPr>
          <p:nvPr>
            <p:ph type="subTitle" idx="1"/>
          </p:nvPr>
        </p:nvSpPr>
        <p:spPr>
          <a:xfrm>
            <a:off x="345045" y="5992855"/>
            <a:ext cx="5734050" cy="472340"/>
          </a:xfrm>
        </p:spPr>
        <p:txBody>
          <a:bodyPr>
            <a:normAutofit/>
          </a:bodyPr>
          <a:lstStyle/>
          <a:p>
            <a:pPr lvl="0"/>
            <a:r>
              <a:rPr lang="es-ES" sz="2000" dirty="0" smtClean="0">
                <a:solidFill>
                  <a:srgbClr val="FFFFFF"/>
                </a:solidFill>
              </a:rPr>
              <a:t>AUTOR: VEGA AYO, JUAN ALEXIS</a:t>
            </a:r>
            <a:endParaRPr lang="es-ES" sz="2000" dirty="0">
              <a:solidFill>
                <a:srgbClr val="FFFFFF"/>
              </a:solidFill>
            </a:endParaRPr>
          </a:p>
        </p:txBody>
      </p:sp>
      <p:pic>
        <p:nvPicPr>
          <p:cNvPr id="4" name="Marcador de posición de imagen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6981063" y="1460857"/>
            <a:ext cx="5210936" cy="3908202"/>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15" y="0"/>
            <a:ext cx="6091709" cy="106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965755" y="5897381"/>
            <a:ext cx="5663868" cy="646331"/>
          </a:xfrm>
          <a:prstGeom prst="rect">
            <a:avLst/>
          </a:prstGeom>
        </p:spPr>
        <p:txBody>
          <a:bodyPr wrap="square">
            <a:spAutoFit/>
          </a:bodyPr>
          <a:lstStyle/>
          <a:p>
            <a:pPr lvl="0">
              <a:lnSpc>
                <a:spcPct val="90000"/>
              </a:lnSpc>
            </a:pPr>
            <a:r>
              <a:rPr lang="es-ES" sz="2000" dirty="0" smtClean="0">
                <a:solidFill>
                  <a:srgbClr val="FFFFFF"/>
                </a:solidFill>
              </a:rPr>
              <a:t>DIRECTOR</a:t>
            </a:r>
            <a:r>
              <a:rPr lang="es-ES" sz="2000" dirty="0">
                <a:solidFill>
                  <a:srgbClr val="FFFFFF"/>
                </a:solidFill>
              </a:rPr>
              <a:t>: PhD. ESPINOSA, </a:t>
            </a:r>
            <a:r>
              <a:rPr lang="es-ES" sz="2000" dirty="0" smtClean="0">
                <a:solidFill>
                  <a:srgbClr val="FFFFFF"/>
                </a:solidFill>
              </a:rPr>
              <a:t>NIKOLAI</a:t>
            </a:r>
          </a:p>
          <a:p>
            <a:pPr lvl="0">
              <a:lnSpc>
                <a:spcPct val="90000"/>
              </a:lnSpc>
            </a:pPr>
            <a:r>
              <a:rPr lang="es-ES" sz="2000" dirty="0">
                <a:solidFill>
                  <a:srgbClr val="FFFFFF"/>
                </a:solidFill>
              </a:rPr>
              <a:t>CODIRECTOR: PhD. </a:t>
            </a:r>
            <a:r>
              <a:rPr lang="es-ES" sz="2000" dirty="0" smtClean="0">
                <a:solidFill>
                  <a:srgbClr val="FFFFFF"/>
                </a:solidFill>
              </a:rPr>
              <a:t>OLMEDO, </a:t>
            </a:r>
            <a:r>
              <a:rPr lang="es-ES" sz="2000" dirty="0">
                <a:solidFill>
                  <a:srgbClr val="FFFFFF"/>
                </a:solidFill>
              </a:rPr>
              <a:t>GONZALO</a:t>
            </a:r>
            <a:endParaRPr lang="es-ES" sz="2000" dirty="0" smtClean="0">
              <a:solidFill>
                <a:srgbClr val="FFFFFF"/>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ESPECIFICACIONES DE CDMA 450</a:t>
            </a:r>
          </a:p>
        </p:txBody>
      </p:sp>
      <p:sp>
        <p:nvSpPr>
          <p:cNvPr id="3" name="2 Marcador de contenido"/>
          <p:cNvSpPr>
            <a:spLocks noGrp="1"/>
          </p:cNvSpPr>
          <p:nvPr>
            <p:ph idx="1"/>
          </p:nvPr>
        </p:nvSpPr>
        <p:spPr/>
        <p:txBody>
          <a:bodyPr/>
          <a:lstStyle/>
          <a:p>
            <a:endParaRPr lang="es-EC"/>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687" y="1356373"/>
            <a:ext cx="752475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99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ESPECIFICACIONES DE CDMA 450</a:t>
            </a:r>
            <a:endParaRPr lang="es-EC" dirty="0"/>
          </a:p>
        </p:txBody>
      </p:sp>
      <p:sp>
        <p:nvSpPr>
          <p:cNvPr id="3" name="2 Marcador de contenido"/>
          <p:cNvSpPr>
            <a:spLocks noGrp="1"/>
          </p:cNvSpPr>
          <p:nvPr>
            <p:ph idx="1"/>
          </p:nvPr>
        </p:nvSpPr>
        <p:spPr/>
        <p:txBody>
          <a:bodyPr/>
          <a:lstStyle/>
          <a:p>
            <a:endParaRPr lang="es-EC"/>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58" y="1354964"/>
            <a:ext cx="993437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REDES MÓVILES DE CUARTA GENERACIÓN LTE</a:t>
            </a:r>
            <a:endParaRPr lang="es-EC" dirty="0"/>
          </a:p>
        </p:txBody>
      </p:sp>
      <p:sp>
        <p:nvSpPr>
          <p:cNvPr id="3" name="2 Marcador de contenido"/>
          <p:cNvSpPr>
            <a:spLocks noGrp="1"/>
          </p:cNvSpPr>
          <p:nvPr>
            <p:ph idx="1"/>
          </p:nvPr>
        </p:nvSpPr>
        <p:spPr/>
        <p:txBody>
          <a:bodyPr/>
          <a:lstStyle/>
          <a:p>
            <a:pPr algn="just"/>
            <a:r>
              <a:rPr lang="es-EC" dirty="0"/>
              <a:t>LTE (Long-</a:t>
            </a:r>
            <a:r>
              <a:rPr lang="es-EC" dirty="0" err="1"/>
              <a:t>Term</a:t>
            </a:r>
            <a:r>
              <a:rPr lang="es-EC" dirty="0"/>
              <a:t> </a:t>
            </a:r>
            <a:r>
              <a:rPr lang="es-EC" dirty="0" err="1"/>
              <a:t>Evolution</a:t>
            </a:r>
            <a:r>
              <a:rPr lang="es-EC" dirty="0"/>
              <a:t>) es una tecnología de radio móvil que está  diseñado como la evolución de las redes 3G WCDMA / HSDPA / HSUPA, incluso a las redes CDMA. Su característica principal para los usuarios es su tasa de transferencia de datos la cual ofrece una mayor velocidad, a pesar de que también mejora la eficiencia y la capacidad de las redes inalámbricas</a:t>
            </a:r>
            <a:r>
              <a:rPr lang="es-EC" dirty="0" smtClean="0"/>
              <a:t>.</a:t>
            </a:r>
            <a:endParaRPr lang="es-EC" dirty="0"/>
          </a:p>
          <a:p>
            <a:endParaRPr lang="es-EC" dirty="0"/>
          </a:p>
        </p:txBody>
      </p:sp>
      <p:pic>
        <p:nvPicPr>
          <p:cNvPr id="4100" name="Picture 4" descr="http://upload.wikimedia.org/wikipedia/commons/d/de/Samsung_4G_LTE_modem-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706" y="3221611"/>
            <a:ext cx="2247083" cy="323070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478" y="3352681"/>
            <a:ext cx="3520803" cy="270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25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DE LTE</a:t>
            </a:r>
            <a:endParaRPr lang="es-EC" dirty="0"/>
          </a:p>
        </p:txBody>
      </p:sp>
      <p:sp>
        <p:nvSpPr>
          <p:cNvPr id="3" name="2 Marcador de contenido"/>
          <p:cNvSpPr>
            <a:spLocks noGrp="1"/>
          </p:cNvSpPr>
          <p:nvPr>
            <p:ph idx="1"/>
          </p:nvPr>
        </p:nvSpPr>
        <p:spPr/>
        <p:txBody>
          <a:bodyPr/>
          <a:lstStyle/>
          <a:p>
            <a:pPr algn="just"/>
            <a:r>
              <a:rPr lang="es-EC" i="1" dirty="0" smtClean="0"/>
              <a:t>Velocidades Máximas de Transmisión: </a:t>
            </a:r>
            <a:r>
              <a:rPr lang="es-EC" dirty="0" smtClean="0"/>
              <a:t>150 Mbps en el Downlink y 50 Mbps en el Uplink.</a:t>
            </a:r>
          </a:p>
          <a:p>
            <a:pPr algn="just"/>
            <a:r>
              <a:rPr lang="es-EC" i="1" dirty="0" smtClean="0"/>
              <a:t>Movilidad:  </a:t>
            </a:r>
            <a:r>
              <a:rPr lang="es-EC" dirty="0"/>
              <a:t>H</a:t>
            </a:r>
            <a:r>
              <a:rPr lang="es-EC" dirty="0" smtClean="0"/>
              <a:t>asta 350 km/h</a:t>
            </a:r>
          </a:p>
          <a:p>
            <a:pPr algn="just"/>
            <a:r>
              <a:rPr lang="es-EC" i="1" dirty="0" smtClean="0"/>
              <a:t>Asignaciones del Espectro:  </a:t>
            </a:r>
            <a:r>
              <a:rPr lang="es-EC" dirty="0" smtClean="0"/>
              <a:t>Desde 1,4 MHz hasta 20 MHz</a:t>
            </a:r>
          </a:p>
          <a:p>
            <a:pPr algn="just"/>
            <a:r>
              <a:rPr lang="es-EC" i="1" dirty="0" smtClean="0"/>
              <a:t>Modos de Duplexación:  </a:t>
            </a:r>
            <a:r>
              <a:rPr lang="es-EC" dirty="0" smtClean="0"/>
              <a:t>FDD, TDD.</a:t>
            </a:r>
          </a:p>
          <a:p>
            <a:pPr algn="just"/>
            <a:r>
              <a:rPr lang="es-EC" i="1" dirty="0" smtClean="0"/>
              <a:t>Interactividad con otras Redes: </a:t>
            </a:r>
            <a:r>
              <a:rPr lang="es-EC" dirty="0" smtClean="0"/>
              <a:t>Redes 3GPP </a:t>
            </a:r>
            <a:r>
              <a:rPr lang="es-EC" dirty="0"/>
              <a:t>(GSM / EDGE y </a:t>
            </a:r>
            <a:r>
              <a:rPr lang="es-EC" dirty="0" smtClean="0"/>
              <a:t>UTRAN) y Redes No 3GPP (</a:t>
            </a:r>
            <a:r>
              <a:rPr lang="es-EC" dirty="0" err="1" smtClean="0"/>
              <a:t>WiFi</a:t>
            </a:r>
            <a:r>
              <a:rPr lang="es-EC" dirty="0"/>
              <a:t>, CDMA2000 y </a:t>
            </a:r>
            <a:r>
              <a:rPr lang="es-EC" dirty="0" err="1"/>
              <a:t>WiMAX</a:t>
            </a:r>
            <a:r>
              <a:rPr lang="es-EC" dirty="0"/>
              <a:t>).</a:t>
            </a:r>
          </a:p>
        </p:txBody>
      </p:sp>
    </p:spTree>
    <p:extLst>
      <p:ext uri="{BB962C8B-B14F-4D97-AF65-F5344CB8AC3E}">
        <p14:creationId xmlns:p14="http://schemas.microsoft.com/office/powerpoint/2010/main" val="16359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ARQUITECTURA DE RED</a:t>
            </a:r>
            <a:endParaRPr lang="es-EC"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497" y="1307857"/>
            <a:ext cx="7852284" cy="318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403" y="2901927"/>
            <a:ext cx="3024187"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Flecha doblada hacia arriba"/>
          <p:cNvSpPr/>
          <p:nvPr/>
        </p:nvSpPr>
        <p:spPr>
          <a:xfrm rot="5400000">
            <a:off x="4454122" y="1643989"/>
            <a:ext cx="850392" cy="665186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8133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APT LTE 700</a:t>
            </a:r>
            <a:endParaRPr lang="es-EC" dirty="0"/>
          </a:p>
        </p:txBody>
      </p:sp>
      <p:sp>
        <p:nvSpPr>
          <p:cNvPr id="3" name="2 Marcador de contenido"/>
          <p:cNvSpPr>
            <a:spLocks noGrp="1"/>
          </p:cNvSpPr>
          <p:nvPr>
            <p:ph idx="1"/>
          </p:nvPr>
        </p:nvSpPr>
        <p:spPr/>
        <p:txBody>
          <a:bodyPr/>
          <a:lstStyle/>
          <a:p>
            <a:endParaRPr lang="es-EC"/>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38" y="2285290"/>
            <a:ext cx="10869769" cy="168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708337" y="4179328"/>
            <a:ext cx="10959921" cy="1847850"/>
          </a:xfrm>
          <a:prstGeom prst="rect">
            <a:avLst/>
          </a:prstGeom>
          <a:noFill/>
          <a:ln>
            <a:noFill/>
          </a:ln>
        </p:spPr>
      </p:pic>
    </p:spTree>
    <p:extLst>
      <p:ext uri="{BB962C8B-B14F-4D97-AF65-F5344CB8AC3E}">
        <p14:creationId xmlns:p14="http://schemas.microsoft.com/office/powerpoint/2010/main" val="28276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COMUNIDADES DEL MILENIO</a:t>
            </a:r>
            <a:endParaRPr lang="es-EC" dirty="0"/>
          </a:p>
        </p:txBody>
      </p:sp>
      <p:sp>
        <p:nvSpPr>
          <p:cNvPr id="4" name="3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2722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COMUNIDADES DEL MILENIO</a:t>
            </a:r>
            <a:endParaRPr lang="es-EC" dirty="0"/>
          </a:p>
        </p:txBody>
      </p:sp>
      <p:sp>
        <p:nvSpPr>
          <p:cNvPr id="5" name="4 Marcador de texto"/>
          <p:cNvSpPr>
            <a:spLocks noGrp="1"/>
          </p:cNvSpPr>
          <p:nvPr>
            <p:ph type="body" idx="1"/>
          </p:nvPr>
        </p:nvSpPr>
        <p:spPr>
          <a:xfrm>
            <a:off x="1156416" y="994893"/>
            <a:ext cx="4919472" cy="823912"/>
          </a:xfrm>
        </p:spPr>
        <p:txBody>
          <a:bodyPr/>
          <a:lstStyle/>
          <a:p>
            <a:r>
              <a:rPr lang="es-EC" dirty="0"/>
              <a:t>C</a:t>
            </a:r>
            <a:r>
              <a:rPr lang="es-EC" dirty="0" smtClean="0"/>
              <a:t>OMUNIDAD </a:t>
            </a:r>
            <a:r>
              <a:rPr lang="es-EC" dirty="0"/>
              <a:t>DE </a:t>
            </a:r>
            <a:r>
              <a:rPr lang="es-EC" dirty="0" smtClean="0"/>
              <a:t>PAÑACOCHA</a:t>
            </a:r>
            <a:endParaRPr lang="es-EC"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3001578784"/>
              </p:ext>
            </p:extLst>
          </p:nvPr>
        </p:nvGraphicFramePr>
        <p:xfrm>
          <a:off x="1092021" y="1213500"/>
          <a:ext cx="4919663" cy="374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texto"/>
          <p:cNvSpPr>
            <a:spLocks noGrp="1"/>
          </p:cNvSpPr>
          <p:nvPr>
            <p:ph type="body" sz="quarter" idx="3"/>
          </p:nvPr>
        </p:nvSpPr>
        <p:spPr>
          <a:xfrm>
            <a:off x="6153230" y="1007771"/>
            <a:ext cx="5579423" cy="823912"/>
          </a:xfrm>
        </p:spPr>
        <p:txBody>
          <a:bodyPr/>
          <a:lstStyle/>
          <a:p>
            <a:r>
              <a:rPr lang="es-EC" dirty="0"/>
              <a:t>COMUNIDAD DE PLAYAS DE </a:t>
            </a:r>
            <a:r>
              <a:rPr lang="es-EC" dirty="0" smtClean="0"/>
              <a:t>CUYABENO</a:t>
            </a:r>
            <a:endParaRPr lang="es-EC" dirty="0"/>
          </a:p>
        </p:txBody>
      </p:sp>
      <p:graphicFrame>
        <p:nvGraphicFramePr>
          <p:cNvPr id="8" name="6 Marcador de contenido"/>
          <p:cNvGraphicFramePr>
            <a:graphicFrameLocks/>
          </p:cNvGraphicFramePr>
          <p:nvPr>
            <p:extLst>
              <p:ext uri="{D42A27DB-BD31-4B8C-83A1-F6EECF244321}">
                <p14:modId xmlns:p14="http://schemas.microsoft.com/office/powerpoint/2010/main" val="850136897"/>
              </p:ext>
            </p:extLst>
          </p:nvPr>
        </p:nvGraphicFramePr>
        <p:xfrm>
          <a:off x="6202787" y="1203842"/>
          <a:ext cx="4919663" cy="3748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7594" y="4552950"/>
            <a:ext cx="4925475" cy="215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2771" y="4552951"/>
            <a:ext cx="4933212" cy="215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0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PERFIL GEOGRÁFICO</a:t>
            </a:r>
            <a:endParaRPr lang="es-EC" dirty="0"/>
          </a:p>
        </p:txBody>
      </p:sp>
      <p:sp>
        <p:nvSpPr>
          <p:cNvPr id="12" name="11 Marcador de texto"/>
          <p:cNvSpPr>
            <a:spLocks noGrp="1"/>
          </p:cNvSpPr>
          <p:nvPr>
            <p:ph type="body" idx="1"/>
          </p:nvPr>
        </p:nvSpPr>
        <p:spPr>
          <a:xfrm>
            <a:off x="950354" y="930499"/>
            <a:ext cx="4919472" cy="823912"/>
          </a:xfrm>
        </p:spPr>
        <p:txBody>
          <a:bodyPr/>
          <a:lstStyle/>
          <a:p>
            <a:r>
              <a:rPr lang="es-EC" dirty="0" smtClean="0"/>
              <a:t>COMUNIDAD PAÑACOCHA</a:t>
            </a:r>
            <a:endParaRPr lang="es-EC" dirty="0"/>
          </a:p>
        </p:txBody>
      </p:sp>
      <p:sp>
        <p:nvSpPr>
          <p:cNvPr id="13" name="12 Marcador de contenido"/>
          <p:cNvSpPr>
            <a:spLocks noGrp="1"/>
          </p:cNvSpPr>
          <p:nvPr>
            <p:ph sz="half" idx="2"/>
          </p:nvPr>
        </p:nvSpPr>
        <p:spPr>
          <a:xfrm>
            <a:off x="911717" y="1635617"/>
            <a:ext cx="4919472" cy="4317642"/>
          </a:xfrm>
        </p:spPr>
        <p:txBody>
          <a:bodyPr/>
          <a:lstStyle/>
          <a:p>
            <a:pPr algn="just"/>
            <a:r>
              <a:rPr lang="es-EC" dirty="0" smtClean="0"/>
              <a:t>Temperatura: </a:t>
            </a:r>
            <a:r>
              <a:rPr lang="es-EC" dirty="0"/>
              <a:t>25 a 30° </a:t>
            </a:r>
            <a:r>
              <a:rPr lang="es-EC" dirty="0" smtClean="0"/>
              <a:t>C</a:t>
            </a:r>
          </a:p>
          <a:p>
            <a:pPr algn="just"/>
            <a:r>
              <a:rPr lang="es-EC" dirty="0"/>
              <a:t>Altitud: </a:t>
            </a:r>
            <a:r>
              <a:rPr lang="es-EC" dirty="0" smtClean="0"/>
              <a:t>Entre </a:t>
            </a:r>
            <a:r>
              <a:rPr lang="es-EC" dirty="0"/>
              <a:t>los 200 a 300 m.s.n.m</a:t>
            </a:r>
            <a:r>
              <a:rPr lang="es-EC" dirty="0" smtClean="0"/>
              <a:t>.</a:t>
            </a:r>
          </a:p>
          <a:p>
            <a:pPr algn="just"/>
            <a:r>
              <a:rPr lang="es-EC" dirty="0" smtClean="0"/>
              <a:t>Tipo de Bosque: </a:t>
            </a:r>
            <a:r>
              <a:rPr lang="es-EC" dirty="0" err="1" smtClean="0"/>
              <a:t>Siempreverde</a:t>
            </a:r>
            <a:endParaRPr lang="es-EC" dirty="0" smtClean="0"/>
          </a:p>
          <a:p>
            <a:pPr algn="just"/>
            <a:r>
              <a:rPr lang="es-EC" dirty="0" smtClean="0"/>
              <a:t>Altura de los Árboles: 35 – 40 m</a:t>
            </a:r>
            <a:endParaRPr lang="es-EC" dirty="0"/>
          </a:p>
        </p:txBody>
      </p:sp>
      <p:sp>
        <p:nvSpPr>
          <p:cNvPr id="14" name="13 Marcador de texto"/>
          <p:cNvSpPr>
            <a:spLocks noGrp="1"/>
          </p:cNvSpPr>
          <p:nvPr>
            <p:ph type="body" sz="quarter" idx="3"/>
          </p:nvPr>
        </p:nvSpPr>
        <p:spPr>
          <a:xfrm>
            <a:off x="6088836" y="930499"/>
            <a:ext cx="5502149" cy="823912"/>
          </a:xfrm>
        </p:spPr>
        <p:txBody>
          <a:bodyPr/>
          <a:lstStyle/>
          <a:p>
            <a:r>
              <a:rPr lang="es-EC" dirty="0" smtClean="0"/>
              <a:t>COMUNIDAD PLAYAS DE CUYABENO</a:t>
            </a:r>
            <a:endParaRPr lang="es-EC" dirty="0"/>
          </a:p>
        </p:txBody>
      </p:sp>
      <p:sp>
        <p:nvSpPr>
          <p:cNvPr id="15" name="14 Marcador de contenido"/>
          <p:cNvSpPr>
            <a:spLocks noGrp="1"/>
          </p:cNvSpPr>
          <p:nvPr>
            <p:ph sz="quarter" idx="4"/>
          </p:nvPr>
        </p:nvSpPr>
        <p:spPr>
          <a:xfrm>
            <a:off x="6140352" y="1661273"/>
            <a:ext cx="4919472" cy="4291885"/>
          </a:xfrm>
        </p:spPr>
        <p:txBody>
          <a:bodyPr/>
          <a:lstStyle/>
          <a:p>
            <a:pPr algn="just"/>
            <a:r>
              <a:rPr lang="es-EC" dirty="0" smtClean="0"/>
              <a:t>Temperatura: Promedio de 25° C</a:t>
            </a:r>
          </a:p>
          <a:p>
            <a:pPr algn="just"/>
            <a:r>
              <a:rPr lang="es-EC" dirty="0"/>
              <a:t>Altitud: </a:t>
            </a:r>
            <a:r>
              <a:rPr lang="es-EC" dirty="0" smtClean="0"/>
              <a:t>Entre </a:t>
            </a:r>
            <a:r>
              <a:rPr lang="es-EC" dirty="0"/>
              <a:t>los 200 – 280 m.s.n.m</a:t>
            </a:r>
            <a:r>
              <a:rPr lang="es-EC" dirty="0" smtClean="0"/>
              <a:t>.</a:t>
            </a:r>
          </a:p>
          <a:p>
            <a:pPr algn="just"/>
            <a:r>
              <a:rPr lang="es-EC" dirty="0" smtClean="0"/>
              <a:t>Tipo </a:t>
            </a:r>
            <a:r>
              <a:rPr lang="es-EC" dirty="0"/>
              <a:t>de Bosque: Bosque Inundable de tierras bajas por Aguas Blancas </a:t>
            </a:r>
            <a:endParaRPr lang="es-EC" dirty="0" smtClean="0"/>
          </a:p>
          <a:p>
            <a:pPr algn="just"/>
            <a:r>
              <a:rPr lang="es-EC" dirty="0" smtClean="0"/>
              <a:t>Altura de los Árboles: 30 – 40 m</a:t>
            </a:r>
            <a:endParaRPr lang="es-EC" dirty="0"/>
          </a:p>
          <a:p>
            <a:pPr marL="0" indent="0">
              <a:buNone/>
            </a:pP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783" y="3804790"/>
            <a:ext cx="3649933" cy="305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LAS REDES MÓVILES</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15046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r>
              <a:rPr lang="es-ES" dirty="0" smtClean="0"/>
              <a:t>AGENDA</a:t>
            </a:r>
            <a:endParaRPr lang="es-ES" dirty="0"/>
          </a:p>
        </p:txBody>
      </p:sp>
      <p:sp>
        <p:nvSpPr>
          <p:cNvPr id="14" name="Marcador de posición de contenido 13"/>
          <p:cNvSpPr>
            <a:spLocks noGrp="1"/>
          </p:cNvSpPr>
          <p:nvPr>
            <p:ph idx="1"/>
          </p:nvPr>
        </p:nvSpPr>
        <p:spPr/>
        <p:txBody>
          <a:bodyPr>
            <a:normAutofit fontScale="85000" lnSpcReduction="20000"/>
          </a:bodyPr>
          <a:lstStyle/>
          <a:p>
            <a:r>
              <a:rPr lang="es-ES" dirty="0" smtClean="0"/>
              <a:t>Objetivo General</a:t>
            </a:r>
            <a:endParaRPr lang="es-ES" dirty="0"/>
          </a:p>
          <a:p>
            <a:r>
              <a:rPr lang="es-ES" dirty="0" smtClean="0"/>
              <a:t>Objetivos Específicos</a:t>
            </a:r>
          </a:p>
          <a:p>
            <a:r>
              <a:rPr lang="es-ES" dirty="0" smtClean="0"/>
              <a:t>Introducción a las Redes Móviles</a:t>
            </a:r>
          </a:p>
          <a:p>
            <a:pPr lvl="1"/>
            <a:r>
              <a:rPr lang="es-ES" dirty="0" smtClean="0"/>
              <a:t>Redes Móviles CDMA</a:t>
            </a:r>
          </a:p>
          <a:p>
            <a:pPr lvl="1"/>
            <a:r>
              <a:rPr lang="es-ES" dirty="0" smtClean="0"/>
              <a:t>Redes Móviles LTE</a:t>
            </a:r>
          </a:p>
          <a:p>
            <a:r>
              <a:rPr lang="es-ES" dirty="0" smtClean="0"/>
              <a:t>Comunidades del Milenio</a:t>
            </a:r>
          </a:p>
          <a:p>
            <a:r>
              <a:rPr lang="es-EC" dirty="0"/>
              <a:t>Diseño de las Redes</a:t>
            </a:r>
          </a:p>
          <a:p>
            <a:pPr lvl="1"/>
            <a:r>
              <a:rPr lang="es-EC" dirty="0"/>
              <a:t>Cálculo del Link Budget</a:t>
            </a:r>
          </a:p>
          <a:p>
            <a:pPr lvl="1"/>
            <a:r>
              <a:rPr lang="es-EC" dirty="0"/>
              <a:t>Simulación de </a:t>
            </a:r>
            <a:r>
              <a:rPr lang="es-EC" dirty="0" smtClean="0"/>
              <a:t>la Cobertura de las Redes</a:t>
            </a:r>
            <a:endParaRPr lang="es-EC" dirty="0"/>
          </a:p>
          <a:p>
            <a:pPr lvl="1"/>
            <a:r>
              <a:rPr lang="es-EC" dirty="0"/>
              <a:t>Cálculo de la </a:t>
            </a:r>
            <a:r>
              <a:rPr lang="es-EC" dirty="0" smtClean="0"/>
              <a:t>Capacidad de las Redes Móviles</a:t>
            </a:r>
            <a:endParaRPr lang="es-ES" dirty="0" smtClean="0"/>
          </a:p>
          <a:p>
            <a:r>
              <a:rPr lang="es-ES" dirty="0" smtClean="0"/>
              <a:t>Análisis de Rendimiento, Interoperabilidad y Económico</a:t>
            </a:r>
          </a:p>
          <a:p>
            <a:r>
              <a:rPr lang="es-ES" dirty="0" smtClean="0"/>
              <a:t>Conclusiones</a:t>
            </a:r>
          </a:p>
          <a:p>
            <a:r>
              <a:rPr lang="es-ES" dirty="0" smtClean="0"/>
              <a:t>Recomendaciones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DIMENSIONAMIENTO DE LA RED CELULAR</a:t>
            </a:r>
            <a:endParaRPr lang="es-EC" dirty="0"/>
          </a:p>
        </p:txBody>
      </p:sp>
      <p:sp>
        <p:nvSpPr>
          <p:cNvPr id="3" name="2 Marcador de contenido"/>
          <p:cNvSpPr>
            <a:spLocks noGrp="1"/>
          </p:cNvSpPr>
          <p:nvPr>
            <p:ph idx="1"/>
          </p:nvPr>
        </p:nvSpPr>
        <p:spPr/>
        <p:txBody>
          <a:bodyPr/>
          <a:lstStyle/>
          <a:p>
            <a:pPr marL="0" indent="0" algn="just">
              <a:buNone/>
            </a:pPr>
            <a:r>
              <a:rPr lang="es-EC" sz="2400" dirty="0"/>
              <a:t>Dentro de la planificación de la red celular se debe tomar en cuenta numerosos factores que se relacionan entre sí, entre los cuales se puede tomar en cuenta los siguientes:</a:t>
            </a:r>
          </a:p>
          <a:p>
            <a:pPr algn="just"/>
            <a:r>
              <a:rPr lang="es-EC" sz="2400" dirty="0" smtClean="0"/>
              <a:t>Cobertura </a:t>
            </a:r>
            <a:r>
              <a:rPr lang="es-EC" sz="2400" dirty="0"/>
              <a:t>Radioeléctrica</a:t>
            </a:r>
          </a:p>
          <a:p>
            <a:pPr algn="just"/>
            <a:r>
              <a:rPr lang="es-EC" sz="2400" dirty="0" smtClean="0"/>
              <a:t>Limitación </a:t>
            </a:r>
            <a:r>
              <a:rPr lang="es-EC" sz="2400" dirty="0"/>
              <a:t>de las frecuencias</a:t>
            </a:r>
          </a:p>
          <a:p>
            <a:pPr algn="just"/>
            <a:r>
              <a:rPr lang="es-EC" sz="2400" dirty="0" smtClean="0"/>
              <a:t>Movilidad </a:t>
            </a:r>
            <a:r>
              <a:rPr lang="es-EC" sz="2400" dirty="0"/>
              <a:t>de los Usuarios</a:t>
            </a:r>
          </a:p>
          <a:p>
            <a:pPr algn="just"/>
            <a:r>
              <a:rPr lang="es-EC" sz="2400" dirty="0" smtClean="0"/>
              <a:t>Distribución </a:t>
            </a:r>
            <a:r>
              <a:rPr lang="es-EC" sz="2400" dirty="0"/>
              <a:t>de Tráfico</a:t>
            </a:r>
          </a:p>
          <a:p>
            <a:pPr algn="just"/>
            <a:r>
              <a:rPr lang="es-EC" sz="2400" dirty="0" smtClean="0"/>
              <a:t>Introducción </a:t>
            </a:r>
            <a:r>
              <a:rPr lang="es-EC" sz="2400" dirty="0"/>
              <a:t>de Nuevos Servicios</a:t>
            </a:r>
          </a:p>
          <a:p>
            <a:endParaRPr lang="es-EC" dirty="0"/>
          </a:p>
        </p:txBody>
      </p:sp>
    </p:spTree>
    <p:extLst>
      <p:ext uri="{BB962C8B-B14F-4D97-AF65-F5344CB8AC3E}">
        <p14:creationId xmlns:p14="http://schemas.microsoft.com/office/powerpoint/2010/main" val="405790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DEL LINK BUDGET</a:t>
            </a:r>
            <a:endParaRPr lang="es-EC" dirty="0"/>
          </a:p>
        </p:txBody>
      </p:sp>
      <p:sp>
        <p:nvSpPr>
          <p:cNvPr id="3" name="2 Marcador de contenido"/>
          <p:cNvSpPr>
            <a:spLocks noGrp="1"/>
          </p:cNvSpPr>
          <p:nvPr>
            <p:ph idx="1"/>
          </p:nvPr>
        </p:nvSpPr>
        <p:spPr/>
        <p:txBody>
          <a:bodyPr>
            <a:normAutofit/>
          </a:bodyPr>
          <a:lstStyle/>
          <a:p>
            <a:pPr algn="just"/>
            <a:r>
              <a:rPr lang="es-EC" sz="2800" dirty="0"/>
              <a:t>El Link Budget (Presupuesto del Enlace) determina la pérdida del enlace máximo permitido (MAPL - </a:t>
            </a:r>
            <a:r>
              <a:rPr lang="es-EC" sz="2800" dirty="0" err="1"/>
              <a:t>Maximum</a:t>
            </a:r>
            <a:r>
              <a:rPr lang="es-EC" sz="2800" dirty="0"/>
              <a:t> </a:t>
            </a:r>
            <a:r>
              <a:rPr lang="es-EC" sz="2800" dirty="0" err="1"/>
              <a:t>Allowable</a:t>
            </a:r>
            <a:r>
              <a:rPr lang="es-EC" sz="2800" dirty="0"/>
              <a:t> </a:t>
            </a:r>
            <a:r>
              <a:rPr lang="es-EC" sz="2800" dirty="0" err="1"/>
              <a:t>Path</a:t>
            </a:r>
            <a:r>
              <a:rPr lang="es-EC" sz="2800" dirty="0"/>
              <a:t> </a:t>
            </a:r>
            <a:r>
              <a:rPr lang="es-EC" sz="2800" dirty="0" err="1"/>
              <a:t>Loss</a:t>
            </a:r>
            <a:r>
              <a:rPr lang="es-EC" sz="2800" dirty="0"/>
              <a:t>) para un enlace de radiocomunicaciones móviles. Este análisis se lo realiza tanto a nivel del enlace ascendente como descendente.</a:t>
            </a:r>
          </a:p>
        </p:txBody>
      </p:sp>
    </p:spTree>
    <p:extLst>
      <p:ext uri="{BB962C8B-B14F-4D97-AF65-F5344CB8AC3E}">
        <p14:creationId xmlns:p14="http://schemas.microsoft.com/office/powerpoint/2010/main" val="86832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mc:AlternateContent xmlns:mc="http://schemas.openxmlformats.org/markup-compatibility/2006" xmlns:a14="http://schemas.microsoft.com/office/drawing/2010/main">
        <mc:Choice Requires="a14">
          <p:graphicFrame>
            <p:nvGraphicFramePr>
              <p:cNvPr id="11" name="10 Marcador de contenido"/>
              <p:cNvGraphicFramePr>
                <a:graphicFrameLocks noGrp="1"/>
              </p:cNvGraphicFramePr>
              <p:nvPr>
                <p:ph idx="1"/>
                <p:extLst>
                  <p:ext uri="{D42A27DB-BD31-4B8C-83A1-F6EECF244321}">
                    <p14:modId xmlns:p14="http://schemas.microsoft.com/office/powerpoint/2010/main" val="442796670"/>
                  </p:ext>
                </p:extLst>
              </p:nvPr>
            </p:nvGraphicFramePr>
            <p:xfrm>
              <a:off x="142436" y="1338009"/>
              <a:ext cx="11925837" cy="5500797"/>
            </p:xfrm>
            <a:graphic>
              <a:graphicData uri="http://schemas.openxmlformats.org/drawingml/2006/table">
                <a:tbl>
                  <a:tblPr firstRow="1" firstCol="1" bandRow="1">
                    <a:tableStyleId>{5C22544A-7EE6-4342-B048-85BDC9FD1C3A}</a:tableStyleId>
                  </a:tblPr>
                  <a:tblGrid>
                    <a:gridCol w="1979906"/>
                    <a:gridCol w="825575"/>
                    <a:gridCol w="1269241"/>
                    <a:gridCol w="1282890"/>
                    <a:gridCol w="6568225"/>
                  </a:tblGrid>
                  <a:tr h="815490">
                    <a:tc>
                      <a:txBody>
                        <a:bodyPr/>
                        <a:lstStyle/>
                        <a:p>
                          <a:pPr algn="ctr">
                            <a:lnSpc>
                              <a:spcPct val="115000"/>
                            </a:lnSpc>
                            <a:spcAft>
                              <a:spcPts val="0"/>
                            </a:spcAft>
                          </a:pPr>
                          <a:r>
                            <a:rPr lang="es-EC" sz="1200" dirty="0" smtClean="0">
                              <a:effectLst/>
                            </a:rPr>
                            <a:t>Parámetros</a:t>
                          </a:r>
                          <a:r>
                            <a:rPr lang="es-EC" sz="1200" baseline="0" dirty="0" smtClean="0">
                              <a:effectLst/>
                            </a:rPr>
                            <a:t> Transmisor (EIRP)</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Unidades</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CDMA2000 1x Voz 9.6 Kbps</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pt-BR" sz="1200" dirty="0">
                              <a:effectLst/>
                            </a:rPr>
                            <a:t>1x EV-DO Rev. 0 153.6 </a:t>
                          </a:r>
                          <a:r>
                            <a:rPr lang="pt-BR" sz="1200" dirty="0" err="1">
                              <a:effectLst/>
                            </a:rPr>
                            <a:t>kbps</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Referencia</a:t>
                          </a:r>
                          <a:endParaRPr lang="es-EC" sz="1200" dirty="0">
                            <a:solidFill>
                              <a:srgbClr val="365F91"/>
                            </a:solidFill>
                            <a:effectLst/>
                            <a:latin typeface="Calibri"/>
                            <a:ea typeface="Calibri"/>
                            <a:cs typeface="Times New Roman"/>
                          </a:endParaRPr>
                        </a:p>
                      </a:txBody>
                      <a:tcPr marL="59635" marR="59635" marT="0" marB="0" anchor="ctr"/>
                    </a:tc>
                  </a:tr>
                  <a:tr h="815490">
                    <a:tc>
                      <a:txBody>
                        <a:bodyPr/>
                        <a:lstStyle/>
                        <a:p>
                          <a:pPr algn="ctr">
                            <a:lnSpc>
                              <a:spcPct val="115000"/>
                            </a:lnSpc>
                            <a:spcAft>
                              <a:spcPts val="0"/>
                            </a:spcAft>
                          </a:pPr>
                          <a:r>
                            <a:rPr lang="es-EC" sz="1200" dirty="0">
                              <a:effectLst/>
                            </a:rPr>
                            <a:t>Potencia Máxima de TX de la Estación </a:t>
                          </a:r>
                          <a:r>
                            <a:rPr lang="es-EC" sz="1200" dirty="0" smtClean="0">
                              <a:effectLst/>
                            </a:rPr>
                            <a:t>Móvil </a:t>
                          </a:r>
                          <a14:m>
                            <m:oMath xmlns:m="http://schemas.openxmlformats.org/officeDocument/2006/math">
                              <m:sSub>
                                <m:sSubPr>
                                  <m:ctrlPr>
                                    <a:rPr lang="es-EC" sz="1200" i="1" smtClean="0">
                                      <a:latin typeface="Cambria Math"/>
                                    </a:rPr>
                                  </m:ctrlPr>
                                </m:sSubPr>
                                <m:e>
                                  <m:r>
                                    <a:rPr lang="es-EC" sz="1200" i="1">
                                      <a:latin typeface="Cambria Math"/>
                                    </a:rPr>
                                    <m:t>𝑃</m:t>
                                  </m:r>
                                </m:e>
                                <m:sub>
                                  <m:r>
                                    <a:rPr lang="es-EC" sz="1200" i="1">
                                      <a:latin typeface="Cambria Math"/>
                                    </a:rPr>
                                    <m:t>𝑇𝑋</m:t>
                                  </m:r>
                                  <m:r>
                                    <a:rPr lang="es-EC" sz="1200" i="1">
                                      <a:latin typeface="Cambria Math"/>
                                    </a:rPr>
                                    <m:t>_</m:t>
                                  </m:r>
                                  <m:r>
                                    <a:rPr lang="es-EC" sz="1200" i="1">
                                      <a:latin typeface="Cambria Math"/>
                                    </a:rPr>
                                    <m:t>𝑀𝑆</m:t>
                                  </m:r>
                                </m:sub>
                              </m:sSub>
                            </m:oMath>
                          </a14:m>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err="1">
                              <a:effectLst/>
                            </a:rPr>
                            <a:t>dBm</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23,0103</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23,0103</a:t>
                          </a:r>
                          <a:endParaRPr lang="es-EC" sz="1200" dirty="0">
                            <a:solidFill>
                              <a:srgbClr val="365F91"/>
                            </a:solidFill>
                            <a:effectLst/>
                            <a:latin typeface="Calibri"/>
                            <a:ea typeface="Calibri"/>
                            <a:cs typeface="Times New Roman"/>
                          </a:endParaRPr>
                        </a:p>
                      </a:txBody>
                      <a:tcPr marL="59635" marR="59635"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La potencia máxima de transmisión del terminal de usuario es de 200 </a:t>
                          </a:r>
                          <a:r>
                            <a:rPr lang="es-EC" sz="1200" dirty="0" err="1" smtClean="0"/>
                            <a:t>mW</a:t>
                          </a:r>
                          <a:r>
                            <a:rPr lang="es-EC" sz="1200" dirty="0" smtClean="0"/>
                            <a:t>, es decir al obtener su valor logarítmico será de 23 dB.</a:t>
                          </a:r>
                        </a:p>
                      </a:txBody>
                      <a:tcPr marL="59635" marR="59635" marT="0" marB="0" anchor="ctr"/>
                    </a:tc>
                  </a:tr>
                  <a:tr h="407745">
                    <a:tc>
                      <a:txBody>
                        <a:bodyPr/>
                        <a:lstStyle/>
                        <a:p>
                          <a:pPr algn="ctr">
                            <a:lnSpc>
                              <a:spcPct val="115000"/>
                            </a:lnSpc>
                            <a:spcAft>
                              <a:spcPts val="0"/>
                            </a:spcAft>
                          </a:pPr>
                          <a:r>
                            <a:rPr lang="es-EC" sz="1200" dirty="0">
                              <a:effectLst/>
                            </a:rPr>
                            <a:t>Ganancia del Canal de </a:t>
                          </a:r>
                          <a:r>
                            <a:rPr lang="es-EC" sz="1200" dirty="0" smtClean="0">
                              <a:effectLst/>
                            </a:rPr>
                            <a:t>Tráfico  (</a:t>
                          </a:r>
                          <a:r>
                            <a:rPr lang="es-EC" sz="1200" dirty="0" err="1" smtClean="0">
                              <a:effectLst/>
                            </a:rPr>
                            <a:t>Data</a:t>
                          </a:r>
                          <a:r>
                            <a:rPr lang="es-EC" sz="1200" baseline="0" dirty="0" err="1" smtClean="0">
                              <a:effectLst/>
                            </a:rPr>
                            <a:t>Gain</a:t>
                          </a: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dB</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3,75</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16,5</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t>La ganancia de canal de tráfico depende de la velocidad de datos utilizada</a:t>
                          </a:r>
                          <a:endParaRPr lang="es-EC" sz="1200" dirty="0">
                            <a:solidFill>
                              <a:srgbClr val="365F91"/>
                            </a:solidFill>
                            <a:effectLst/>
                            <a:latin typeface="Calibri"/>
                            <a:ea typeface="Calibri"/>
                            <a:cs typeface="Times New Roman"/>
                          </a:endParaRPr>
                        </a:p>
                      </a:txBody>
                      <a:tcPr marL="59635" marR="59635" marT="0" marB="0" anchor="ctr"/>
                    </a:tc>
                  </a:tr>
                  <a:tr h="203873">
                    <a:tc>
                      <a:txBody>
                        <a:bodyPr/>
                        <a:lstStyle/>
                        <a:p>
                          <a:pPr algn="ctr">
                            <a:lnSpc>
                              <a:spcPct val="115000"/>
                            </a:lnSpc>
                            <a:spcAft>
                              <a:spcPts val="0"/>
                            </a:spcAft>
                          </a:pPr>
                          <a:r>
                            <a:rPr lang="es-EC" sz="1200">
                              <a:effectLst/>
                            </a:rPr>
                            <a:t>DRCGain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dB</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3,0</a:t>
                          </a:r>
                          <a:endParaRPr lang="es-EC" sz="1200" dirty="0">
                            <a:solidFill>
                              <a:srgbClr val="365F91"/>
                            </a:solidFill>
                            <a:effectLst/>
                            <a:latin typeface="Calibri"/>
                            <a:ea typeface="Calibri"/>
                            <a:cs typeface="Times New Roman"/>
                          </a:endParaRPr>
                        </a:p>
                      </a:txBody>
                      <a:tcPr marL="59635" marR="59635" marT="0" marB="0" anchor="ctr"/>
                    </a:tc>
                    <a:tc rowSpan="4">
                      <a:txBody>
                        <a:bodyPr/>
                        <a:lstStyle/>
                        <a:p>
                          <a:pPr algn="just">
                            <a:lnSpc>
                              <a:spcPct val="115000"/>
                            </a:lnSpc>
                            <a:spcAft>
                              <a:spcPts val="0"/>
                            </a:spcAft>
                          </a:pPr>
                          <a:r>
                            <a:rPr lang="es-EC" sz="1200" dirty="0" smtClean="0">
                              <a:effectLst/>
                            </a:rPr>
                            <a:t>Los valores que se van a utilizan para las ganancias </a:t>
                          </a:r>
                          <a:r>
                            <a:rPr lang="es-EC" sz="1200" dirty="0" err="1" smtClean="0">
                              <a:effectLst/>
                            </a:rPr>
                            <a:t>DRCGain</a:t>
                          </a:r>
                          <a:r>
                            <a:rPr lang="es-EC" sz="1200" dirty="0" smtClean="0">
                              <a:effectLst/>
                            </a:rPr>
                            <a:t>, </a:t>
                          </a:r>
                          <a:r>
                            <a:rPr lang="es-EC" sz="1200" dirty="0" err="1" smtClean="0">
                              <a:effectLst/>
                            </a:rPr>
                            <a:t>DSCGain</a:t>
                          </a:r>
                          <a:r>
                            <a:rPr lang="es-EC" sz="1200" dirty="0" smtClean="0">
                              <a:effectLst/>
                            </a:rPr>
                            <a:t>, </a:t>
                          </a:r>
                          <a:r>
                            <a:rPr lang="es-EC" sz="1200" dirty="0" err="1" smtClean="0">
                              <a:effectLst/>
                            </a:rPr>
                            <a:t>RRIGain</a:t>
                          </a:r>
                          <a:r>
                            <a:rPr lang="es-EC" sz="1200" dirty="0" smtClean="0">
                              <a:effectLst/>
                            </a:rPr>
                            <a:t> y </a:t>
                          </a:r>
                          <a:r>
                            <a:rPr lang="es-EC" sz="1200" dirty="0" err="1" smtClean="0">
                              <a:effectLst/>
                            </a:rPr>
                            <a:t>ACKGain</a:t>
                          </a:r>
                          <a:r>
                            <a:rPr lang="es-EC" sz="1200" dirty="0" smtClean="0">
                              <a:effectLst/>
                            </a:rPr>
                            <a:t>  se basan mediante el estándar TIA-856.</a:t>
                          </a:r>
                          <a:r>
                            <a:rPr lang="es-EC" sz="1200" baseline="0" dirty="0" smtClean="0">
                              <a:effectLst/>
                            </a:rPr>
                            <a:t> Se utilizará para la red CDMA2000 1x Rel. 0 las ganancias </a:t>
                          </a:r>
                          <a:r>
                            <a:rPr lang="es-EC" sz="1200" baseline="0" dirty="0" err="1" smtClean="0">
                              <a:effectLst/>
                            </a:rPr>
                            <a:t>DRCGain</a:t>
                          </a:r>
                          <a:r>
                            <a:rPr lang="es-EC" sz="1200" baseline="0" dirty="0" smtClean="0">
                              <a:effectLst/>
                            </a:rPr>
                            <a:t>  y </a:t>
                          </a:r>
                          <a:r>
                            <a:rPr lang="es-EC" sz="1200" baseline="0" dirty="0" err="1" smtClean="0">
                              <a:effectLst/>
                            </a:rPr>
                            <a:t>ACKGain</a:t>
                          </a:r>
                          <a:r>
                            <a:rPr lang="es-EC" sz="1200" baseline="0" dirty="0" smtClean="0">
                              <a:effectLst/>
                            </a:rPr>
                            <a:t>  ya que estas ganancias solo están presentes dentro de la subcapa MAC.</a:t>
                          </a:r>
                          <a:r>
                            <a:rPr lang="es-EC" sz="1200" dirty="0">
                              <a:effectLst/>
                            </a:rPr>
                            <a:t> </a:t>
                          </a:r>
                          <a:endParaRPr lang="es-EC" sz="1200" dirty="0">
                            <a:solidFill>
                              <a:srgbClr val="365F91"/>
                            </a:solidFill>
                            <a:effectLst/>
                            <a:latin typeface="Calibri"/>
                            <a:ea typeface="Calibri"/>
                            <a:cs typeface="Times New Roman"/>
                          </a:endParaRPr>
                        </a:p>
                      </a:txBody>
                      <a:tcPr marL="59635" marR="59635" marT="0" marB="0" anchor="ctr"/>
                    </a:tc>
                  </a:tr>
                  <a:tr h="203873">
                    <a:tc>
                      <a:txBody>
                        <a:bodyPr/>
                        <a:lstStyle/>
                        <a:p>
                          <a:pPr algn="ctr">
                            <a:lnSpc>
                              <a:spcPct val="115000"/>
                            </a:lnSpc>
                            <a:spcAft>
                              <a:spcPts val="0"/>
                            </a:spcAft>
                          </a:pPr>
                          <a:r>
                            <a:rPr lang="es-EC" sz="1200">
                              <a:effectLst/>
                            </a:rPr>
                            <a:t>DSCGain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a:solidFill>
                              <a:srgbClr val="365F91"/>
                            </a:solidFill>
                            <a:effectLst/>
                            <a:latin typeface="Calibri"/>
                            <a:ea typeface="Calibri"/>
                            <a:cs typeface="Times New Roman"/>
                          </a:endParaRPr>
                        </a:p>
                      </a:txBody>
                      <a:tcPr marL="59635" marR="59635" marT="0" marB="0" anchor="ctr"/>
                    </a:tc>
                  </a:tr>
                  <a:tr h="203873">
                    <a:tc>
                      <a:txBody>
                        <a:bodyPr/>
                        <a:lstStyle/>
                        <a:p>
                          <a:pPr algn="ctr">
                            <a:lnSpc>
                              <a:spcPct val="115000"/>
                            </a:lnSpc>
                            <a:spcAft>
                              <a:spcPts val="0"/>
                            </a:spcAft>
                          </a:pPr>
                          <a:r>
                            <a:rPr lang="es-EC" sz="1200">
                              <a:effectLst/>
                            </a:rPr>
                            <a:t>RRI 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a:solidFill>
                              <a:srgbClr val="365F91"/>
                            </a:solidFill>
                            <a:effectLst/>
                            <a:latin typeface="Calibri"/>
                            <a:ea typeface="Calibri"/>
                            <a:cs typeface="Times New Roman"/>
                          </a:endParaRPr>
                        </a:p>
                      </a:txBody>
                      <a:tcPr marL="59635" marR="59635" marT="0" marB="0" anchor="ctr"/>
                    </a:tc>
                  </a:tr>
                  <a:tr h="203873">
                    <a:tc>
                      <a:txBody>
                        <a:bodyPr/>
                        <a:lstStyle/>
                        <a:p>
                          <a:pPr algn="ctr">
                            <a:lnSpc>
                              <a:spcPct val="115000"/>
                            </a:lnSpc>
                            <a:spcAft>
                              <a:spcPts val="0"/>
                            </a:spcAft>
                          </a:pPr>
                          <a:r>
                            <a:rPr lang="es-EC" sz="1200" dirty="0" err="1">
                              <a:effectLst/>
                            </a:rPr>
                            <a:t>ACKGain</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dirty="0">
                            <a:solidFill>
                              <a:srgbClr val="365F91"/>
                            </a:solidFill>
                            <a:effectLst/>
                            <a:latin typeface="Calibri"/>
                            <a:ea typeface="Calibri"/>
                            <a:cs typeface="Times New Roman"/>
                          </a:endParaRPr>
                        </a:p>
                      </a:txBody>
                      <a:tcPr marL="59635" marR="59635" marT="0" marB="0" anchor="ctr"/>
                    </a:tc>
                  </a:tr>
                  <a:tr h="407745">
                    <a:tc>
                      <a:txBody>
                        <a:bodyPr/>
                        <a:lstStyle/>
                        <a:p>
                          <a:pPr algn="ctr">
                            <a:lnSpc>
                              <a:spcPct val="115000"/>
                            </a:lnSpc>
                            <a:spcAft>
                              <a:spcPts val="0"/>
                            </a:spcAft>
                          </a:pPr>
                          <a:r>
                            <a:rPr lang="es-EC" sz="1200" dirty="0" err="1">
                              <a:effectLst/>
                            </a:rPr>
                            <a:t>Traffic</a:t>
                          </a:r>
                          <a:r>
                            <a:rPr lang="es-EC" sz="1200" dirty="0">
                              <a:effectLst/>
                            </a:rPr>
                            <a:t> </a:t>
                          </a:r>
                          <a:r>
                            <a:rPr lang="es-EC" sz="1200" dirty="0" err="1">
                              <a:effectLst/>
                            </a:rPr>
                            <a:t>Channel</a:t>
                          </a:r>
                          <a:r>
                            <a:rPr lang="es-EC" sz="1200" dirty="0">
                              <a:effectLst/>
                            </a:rPr>
                            <a:t> </a:t>
                          </a:r>
                          <a:r>
                            <a:rPr lang="es-EC" sz="1200" dirty="0" smtClean="0">
                              <a:effectLst/>
                            </a:rPr>
                            <a:t>Ratio  (TCHR)</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1,52807</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0,261168</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t>Esta relación es la fracción de la energía de la señal de transmisión total asignado al canal de tráfico durante una ranura en la que se transmite el canal de tráfico. </a:t>
                          </a:r>
                          <a:r>
                            <a:rPr lang="es-EC" sz="1200" dirty="0" smtClean="0">
                              <a:solidFill>
                                <a:schemeClr val="dk1"/>
                              </a:solidFill>
                              <a:effectLst/>
                              <a:latin typeface="+mn-lt"/>
                              <a:ea typeface="+mn-ea"/>
                              <a:cs typeface="+mn-cs"/>
                            </a:rPr>
                            <a:t>Su ecuación</a:t>
                          </a:r>
                          <a:r>
                            <a:rPr lang="es-EC" sz="1200" baseline="0" dirty="0" smtClean="0">
                              <a:solidFill>
                                <a:schemeClr val="dk1"/>
                              </a:solidFill>
                              <a:effectLst/>
                              <a:latin typeface="+mn-lt"/>
                              <a:ea typeface="+mn-ea"/>
                              <a:cs typeface="+mn-cs"/>
                            </a:rPr>
                            <a:t> es la siguiente</a:t>
                          </a:r>
                        </a:p>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C" sz="1100" i="1" smtClean="0">
                                    <a:latin typeface="Cambria Math"/>
                                  </a:rPr>
                                  <m:t>𝑇𝐶𝐻𝑅</m:t>
                                </m:r>
                                <m:r>
                                  <a:rPr lang="es-EC" sz="1100" i="1" smtClean="0">
                                    <a:latin typeface="Cambria Math"/>
                                  </a:rPr>
                                  <m:t>=</m:t>
                                </m:r>
                                <m:r>
                                  <a:rPr lang="es-EC" sz="1100" i="1" smtClean="0">
                                    <a:latin typeface="Cambria Math"/>
                                  </a:rPr>
                                  <m:t>𝐷𝑎𝑡𝑎𝐺𝑎𝑖𝑛</m:t>
                                </m:r>
                                <m:r>
                                  <a:rPr lang="es-EC" sz="1100" i="1" smtClean="0">
                                    <a:latin typeface="Cambria Math"/>
                                  </a:rPr>
                                  <m:t>−10</m:t>
                                </m:r>
                                <m:func>
                                  <m:funcPr>
                                    <m:ctrlPr>
                                      <a:rPr lang="es-EC" sz="1100" i="1">
                                        <a:latin typeface="Cambria Math"/>
                                      </a:rPr>
                                    </m:ctrlPr>
                                  </m:funcPr>
                                  <m:fName>
                                    <m:r>
                                      <a:rPr lang="es-EC" sz="1100" i="1">
                                        <a:latin typeface="Cambria Math"/>
                                      </a:rPr>
                                      <m:t>𝑙𝑜𝑔</m:t>
                                    </m:r>
                                  </m:fName>
                                  <m:e>
                                    <m:d>
                                      <m:dPr>
                                        <m:ctrlPr>
                                          <a:rPr lang="es-EC" sz="1100" i="1">
                                            <a:latin typeface="Cambria Math"/>
                                          </a:rPr>
                                        </m:ctrlPr>
                                      </m:dPr>
                                      <m:e>
                                        <m:r>
                                          <a:rPr lang="es-EC" sz="1100" i="1">
                                            <a:latin typeface="Cambria Math"/>
                                          </a:rPr>
                                          <m:t>1+</m:t>
                                        </m:r>
                                        <m:sSup>
                                          <m:sSupPr>
                                            <m:ctrlPr>
                                              <a:rPr lang="es-EC" sz="1100" i="1">
                                                <a:latin typeface="Cambria Math"/>
                                              </a:rPr>
                                            </m:ctrlPr>
                                          </m:sSupPr>
                                          <m:e>
                                            <m:r>
                                              <a:rPr lang="es-EC" sz="1100" i="1">
                                                <a:latin typeface="Cambria Math"/>
                                              </a:rPr>
                                              <m:t>10</m:t>
                                            </m:r>
                                          </m:e>
                                          <m:sup>
                                            <m:f>
                                              <m:fPr>
                                                <m:ctrlPr>
                                                  <a:rPr lang="es-EC" sz="1100" i="1">
                                                    <a:latin typeface="Cambria Math"/>
                                                  </a:rPr>
                                                </m:ctrlPr>
                                              </m:fPr>
                                              <m:num>
                                                <m:r>
                                                  <a:rPr lang="es-EC" sz="1100" i="1">
                                                    <a:latin typeface="Cambria Math"/>
                                                  </a:rPr>
                                                  <m:t>𝐷𝑎𝑡𝑎𝐺𝑎𝑖𝑛</m:t>
                                                </m:r>
                                              </m:num>
                                              <m:den>
                                                <m:r>
                                                  <a:rPr lang="es-EC" sz="1100" i="1">
                                                    <a:latin typeface="Cambria Math"/>
                                                  </a:rPr>
                                                  <m:t>10</m:t>
                                                </m:r>
                                              </m:den>
                                            </m:f>
                                          </m:sup>
                                        </m:sSup>
                                        <m:r>
                                          <a:rPr lang="es-EC" sz="1100" i="1">
                                            <a:latin typeface="Cambria Math"/>
                                          </a:rPr>
                                          <m:t>+</m:t>
                                        </m:r>
                                        <m:sSup>
                                          <m:sSupPr>
                                            <m:ctrlPr>
                                              <a:rPr lang="es-EC" sz="1100" i="1">
                                                <a:latin typeface="Cambria Math"/>
                                              </a:rPr>
                                            </m:ctrlPr>
                                          </m:sSupPr>
                                          <m:e>
                                            <m:r>
                                              <a:rPr lang="es-EC" sz="1100" i="1">
                                                <a:latin typeface="Cambria Math"/>
                                              </a:rPr>
                                              <m:t>10</m:t>
                                            </m:r>
                                          </m:e>
                                          <m:sup>
                                            <m:f>
                                              <m:fPr>
                                                <m:ctrlPr>
                                                  <a:rPr lang="es-EC" sz="1100" i="1">
                                                    <a:latin typeface="Cambria Math"/>
                                                  </a:rPr>
                                                </m:ctrlPr>
                                              </m:fPr>
                                              <m:num>
                                                <m:r>
                                                  <a:rPr lang="es-EC" sz="1100" i="1">
                                                    <a:latin typeface="Cambria Math"/>
                                                  </a:rPr>
                                                  <m:t>𝐷𝑅𝐶𝐺𝑎𝑖𝑛</m:t>
                                                </m:r>
                                              </m:num>
                                              <m:den>
                                                <m:r>
                                                  <a:rPr lang="es-EC" sz="1100" i="1">
                                                    <a:latin typeface="Cambria Math"/>
                                                  </a:rPr>
                                                  <m:t>10</m:t>
                                                </m:r>
                                              </m:den>
                                            </m:f>
                                          </m:sup>
                                        </m:sSup>
                                        <m:r>
                                          <a:rPr lang="es-EC" sz="1100" b="0" i="1" smtClean="0">
                                            <a:latin typeface="Cambria Math"/>
                                          </a:rPr>
                                          <m:t>+</m:t>
                                        </m:r>
                                        <m:sSup>
                                          <m:sSupPr>
                                            <m:ctrlPr>
                                              <a:rPr lang="es-EC" sz="1100" i="1">
                                                <a:latin typeface="Cambria Math"/>
                                              </a:rPr>
                                            </m:ctrlPr>
                                          </m:sSupPr>
                                          <m:e>
                                            <m:r>
                                              <a:rPr lang="es-EC" sz="1100" i="1">
                                                <a:latin typeface="Cambria Math"/>
                                              </a:rPr>
                                              <m:t>10</m:t>
                                            </m:r>
                                          </m:e>
                                          <m:sup>
                                            <m:f>
                                              <m:fPr>
                                                <m:ctrlPr>
                                                  <a:rPr lang="es-EC" sz="1100" i="1">
                                                    <a:latin typeface="Cambria Math"/>
                                                  </a:rPr>
                                                </m:ctrlPr>
                                              </m:fPr>
                                              <m:num>
                                                <m:r>
                                                  <a:rPr lang="es-EC" sz="1100" i="1">
                                                    <a:latin typeface="Cambria Math"/>
                                                  </a:rPr>
                                                  <m:t>𝑅𝑅𝐼𝐺𝑎𝑖𝑛</m:t>
                                                </m:r>
                                              </m:num>
                                              <m:den>
                                                <m:r>
                                                  <a:rPr lang="es-EC" sz="1100" i="1">
                                                    <a:latin typeface="Cambria Math"/>
                                                  </a:rPr>
                                                  <m:t>10</m:t>
                                                </m:r>
                                              </m:den>
                                            </m:f>
                                          </m:sup>
                                        </m:sSup>
                                        <m:r>
                                          <a:rPr lang="es-EC" sz="1100" i="1">
                                            <a:latin typeface="Cambria Math"/>
                                          </a:rPr>
                                          <m:t>+</m:t>
                                        </m:r>
                                        <m:sSup>
                                          <m:sSupPr>
                                            <m:ctrlPr>
                                              <a:rPr lang="es-EC" sz="1100" i="1">
                                                <a:latin typeface="Cambria Math"/>
                                              </a:rPr>
                                            </m:ctrlPr>
                                          </m:sSupPr>
                                          <m:e>
                                            <m:r>
                                              <a:rPr lang="es-EC" sz="1100" i="1">
                                                <a:latin typeface="Cambria Math"/>
                                              </a:rPr>
                                              <m:t>10</m:t>
                                            </m:r>
                                          </m:e>
                                          <m:sup>
                                            <m:f>
                                              <m:fPr>
                                                <m:ctrlPr>
                                                  <a:rPr lang="es-EC" sz="1100" i="1">
                                                    <a:latin typeface="Cambria Math"/>
                                                  </a:rPr>
                                                </m:ctrlPr>
                                              </m:fPr>
                                              <m:num>
                                                <m:r>
                                                  <a:rPr lang="es-EC" sz="1100" i="1">
                                                    <a:latin typeface="Cambria Math"/>
                                                  </a:rPr>
                                                  <m:t>𝐷𝑆𝐶𝐺𝑎𝑖𝑛</m:t>
                                                </m:r>
                                              </m:num>
                                              <m:den>
                                                <m:r>
                                                  <a:rPr lang="es-EC" sz="1100" i="1">
                                                    <a:latin typeface="Cambria Math"/>
                                                  </a:rPr>
                                                  <m:t>10</m:t>
                                                </m:r>
                                              </m:den>
                                            </m:f>
                                          </m:sup>
                                        </m:sSup>
                                        <m:r>
                                          <a:rPr lang="es-EC" sz="1100" i="1">
                                            <a:latin typeface="Cambria Math"/>
                                          </a:rPr>
                                          <m:t>+</m:t>
                                        </m:r>
                                        <m:sSup>
                                          <m:sSupPr>
                                            <m:ctrlPr>
                                              <a:rPr lang="es-EC" sz="1100" i="1">
                                                <a:latin typeface="Cambria Math"/>
                                              </a:rPr>
                                            </m:ctrlPr>
                                          </m:sSupPr>
                                          <m:e>
                                            <m:r>
                                              <a:rPr lang="es-EC" sz="1100" i="1">
                                                <a:latin typeface="Cambria Math"/>
                                              </a:rPr>
                                              <m:t>10</m:t>
                                            </m:r>
                                          </m:e>
                                          <m:sup>
                                            <m:f>
                                              <m:fPr>
                                                <m:ctrlPr>
                                                  <a:rPr lang="es-EC" sz="1100" i="1">
                                                    <a:latin typeface="Cambria Math"/>
                                                  </a:rPr>
                                                </m:ctrlPr>
                                              </m:fPr>
                                              <m:num>
                                                <m:r>
                                                  <a:rPr lang="es-EC" sz="1100" i="1">
                                                    <a:latin typeface="Cambria Math"/>
                                                  </a:rPr>
                                                  <m:t>𝐴𝐶𝐾𝐺𝑎𝑖𝑛</m:t>
                                                </m:r>
                                              </m:num>
                                              <m:den>
                                                <m:r>
                                                  <a:rPr lang="es-EC" sz="1100" i="1">
                                                    <a:latin typeface="Cambria Math"/>
                                                  </a:rPr>
                                                  <m:t>10</m:t>
                                                </m:r>
                                              </m:den>
                                            </m:f>
                                          </m:sup>
                                        </m:sSup>
                                      </m:e>
                                    </m:d>
                                    <m:r>
                                      <a:rPr lang="es-EC" sz="1100" b="0" i="1" smtClean="0">
                                        <a:latin typeface="Cambria Math"/>
                                      </a:rPr>
                                      <m:t> (1)</m:t>
                                    </m:r>
                                  </m:e>
                                </m:func>
                              </m:oMath>
                            </m:oMathPara>
                          </a14:m>
                          <a:endParaRPr lang="es-EC" sz="1100" dirty="0"/>
                        </a:p>
                        <a:p>
                          <a:pPr algn="just">
                            <a:lnSpc>
                              <a:spcPct val="115000"/>
                            </a:lnSpc>
                            <a:spcAft>
                              <a:spcPts val="0"/>
                            </a:spcAft>
                          </a:pPr>
                          <a:endParaRPr lang="es-EC" sz="1200" dirty="0">
                            <a:solidFill>
                              <a:srgbClr val="365F91"/>
                            </a:solidFill>
                            <a:effectLst/>
                            <a:latin typeface="Calibri"/>
                            <a:ea typeface="Calibri"/>
                            <a:cs typeface="Times New Roman"/>
                          </a:endParaRPr>
                        </a:p>
                      </a:txBody>
                      <a:tcPr marL="59635" marR="59635" marT="0" marB="0" anchor="ctr"/>
                    </a:tc>
                  </a:tr>
                  <a:tr h="407745">
                    <a:tc>
                      <a:txBody>
                        <a:bodyPr/>
                        <a:lstStyle/>
                        <a:p>
                          <a:pPr algn="ctr">
                            <a:lnSpc>
                              <a:spcPct val="115000"/>
                            </a:lnSpc>
                            <a:spcAft>
                              <a:spcPts val="0"/>
                            </a:spcAft>
                          </a:pPr>
                          <a:r>
                            <a:rPr lang="es-EC" sz="1200" dirty="0">
                              <a:effectLst/>
                            </a:rPr>
                            <a:t>Ganancia de la </a:t>
                          </a:r>
                          <a:r>
                            <a:rPr lang="es-EC" sz="1200" dirty="0" smtClean="0">
                              <a:effectLst/>
                            </a:rPr>
                            <a:t>Antena </a:t>
                          </a:r>
                          <a14:m>
                            <m:oMath xmlns:m="http://schemas.openxmlformats.org/officeDocument/2006/math">
                              <m:sSub>
                                <m:sSubPr>
                                  <m:ctrlPr>
                                    <a:rPr lang="es-EC" sz="1200" i="1" smtClean="0">
                                      <a:latin typeface="Cambria Math"/>
                                    </a:rPr>
                                  </m:ctrlPr>
                                </m:sSubPr>
                                <m:e>
                                  <m:r>
                                    <a:rPr lang="es-EC" sz="1200" i="1">
                                      <a:latin typeface="Cambria Math"/>
                                    </a:rPr>
                                    <m:t>𝐺</m:t>
                                  </m:r>
                                </m:e>
                                <m:sub>
                                  <m:r>
                                    <a:rPr lang="es-EC" sz="1200" i="1">
                                      <a:latin typeface="Cambria Math"/>
                                    </a:rPr>
                                    <m:t>𝑀𝑆</m:t>
                                  </m:r>
                                </m:sub>
                              </m:sSub>
                            </m:oMath>
                          </a14:m>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2,1</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2,1</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solidFill>
                                <a:schemeClr val="dk1"/>
                              </a:solidFill>
                              <a:effectLst/>
                              <a:latin typeface="+mn-lt"/>
                              <a:ea typeface="+mn-ea"/>
                              <a:cs typeface="+mn-cs"/>
                            </a:rPr>
                            <a:t>Para terminales fijos en los cuales se va a utilizar el servicio de voz y datos en CDMA 450 MHz, es decir en terminales donde se ocupará la telefonía fija inalámbrica se ocupará una ganancia de 2.1 dB</a:t>
                          </a:r>
                          <a:endParaRPr lang="es-EC" sz="1200" dirty="0">
                            <a:solidFill>
                              <a:srgbClr val="365F91"/>
                            </a:solidFill>
                            <a:effectLst/>
                            <a:latin typeface="Calibri"/>
                            <a:ea typeface="Calibri"/>
                            <a:cs typeface="Times New Roman"/>
                          </a:endParaRPr>
                        </a:p>
                      </a:txBody>
                      <a:tcPr marL="59635" marR="59635" marT="0" marB="0" anchor="ctr"/>
                    </a:tc>
                  </a:tr>
                  <a:tr h="203873">
                    <a:tc>
                      <a:txBody>
                        <a:bodyPr/>
                        <a:lstStyle/>
                        <a:p>
                          <a:pPr algn="ctr">
                            <a:lnSpc>
                              <a:spcPct val="115000"/>
                            </a:lnSpc>
                            <a:spcAft>
                              <a:spcPts val="0"/>
                            </a:spcAft>
                          </a:pPr>
                          <a:r>
                            <a:rPr lang="es-EC" sz="1200">
                              <a:effectLst/>
                            </a:rPr>
                            <a:t>EIRP</a:t>
                          </a:r>
                          <a:r>
                            <a:rPr lang="es-EC" sz="1200" baseline="-25000">
                              <a:effectLst/>
                            </a:rPr>
                            <a:t>Estación Móvil</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dBm</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23,58223</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24,6063</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t>La Potencia Radiada Isotrópica Efectiva (EIRP) de la estación móvil que es la potencia de entrada efectiva para una antena isotrópica hipotética. Las ganancias en</a:t>
                          </a:r>
                          <a:r>
                            <a:rPr lang="es-EC" sz="1200" baseline="0" dirty="0" smtClean="0"/>
                            <a:t> el terminal móvil  </a:t>
                          </a:r>
                          <a14:m>
                            <m:oMath xmlns:m="http://schemas.openxmlformats.org/officeDocument/2006/math">
                              <m:sSub>
                                <m:sSubPr>
                                  <m:ctrlPr>
                                    <a:rPr lang="es-EC" sz="1200" i="1" smtClean="0">
                                      <a:latin typeface="Cambria Math"/>
                                    </a:rPr>
                                  </m:ctrlPr>
                                </m:sSubPr>
                                <m:e>
                                  <m:r>
                                    <a:rPr lang="es-EC" sz="1200" i="1">
                                      <a:latin typeface="Cambria Math"/>
                                    </a:rPr>
                                    <m:t>𝐿</m:t>
                                  </m:r>
                                </m:e>
                                <m:sub>
                                  <m:r>
                                    <a:rPr lang="es-EC" sz="1200" i="1">
                                      <a:latin typeface="Cambria Math"/>
                                    </a:rPr>
                                    <m:t>𝑀𝑆</m:t>
                                  </m:r>
                                </m:sub>
                              </m:sSub>
                            </m:oMath>
                          </a14:m>
                          <a:r>
                            <a:rPr lang="es-EC" sz="1200" baseline="0" dirty="0" smtClean="0"/>
                            <a:t> son igual a 0 dB.</a:t>
                          </a:r>
                          <a:r>
                            <a:rPr lang="es-EC" sz="1200" dirty="0" smtClean="0"/>
                            <a:t> Su ecuación es la siguiente.</a:t>
                          </a:r>
                        </a:p>
                        <a:p>
                          <a:pPr marL="0" marR="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s-EC" sz="1200" i="1" smtClean="0">
                                        <a:latin typeface="Cambria Math"/>
                                      </a:rPr>
                                    </m:ctrlPr>
                                  </m:sSubPr>
                                  <m:e>
                                    <m:r>
                                      <a:rPr lang="es-EC" sz="1200" i="1">
                                        <a:latin typeface="Cambria Math"/>
                                      </a:rPr>
                                      <m:t>𝐸𝐼𝑅𝑃</m:t>
                                    </m:r>
                                  </m:e>
                                  <m:sub>
                                    <m:r>
                                      <a:rPr lang="es-EC" sz="1200" i="1">
                                        <a:latin typeface="Cambria Math"/>
                                      </a:rPr>
                                      <m:t>𝑀𝑆</m:t>
                                    </m:r>
                                  </m:sub>
                                </m:sSub>
                                <m:r>
                                  <a:rPr lang="es-EC" sz="1200" i="1">
                                    <a:latin typeface="Cambria Math"/>
                                  </a:rPr>
                                  <m:t>=</m:t>
                                </m:r>
                                <m:sSub>
                                  <m:sSubPr>
                                    <m:ctrlPr>
                                      <a:rPr lang="es-EC" sz="1200" i="1">
                                        <a:latin typeface="Cambria Math"/>
                                      </a:rPr>
                                    </m:ctrlPr>
                                  </m:sSubPr>
                                  <m:e>
                                    <m:r>
                                      <a:rPr lang="es-EC" sz="1200" i="1">
                                        <a:latin typeface="Cambria Math"/>
                                      </a:rPr>
                                      <m:t>𝑃</m:t>
                                    </m:r>
                                  </m:e>
                                  <m:sub>
                                    <m:r>
                                      <a:rPr lang="es-EC" sz="1200" i="1">
                                        <a:latin typeface="Cambria Math"/>
                                      </a:rPr>
                                      <m:t>𝑇𝑋</m:t>
                                    </m:r>
                                    <m:r>
                                      <a:rPr lang="es-EC" sz="1200" i="1">
                                        <a:latin typeface="Cambria Math"/>
                                      </a:rPr>
                                      <m:t>_</m:t>
                                    </m:r>
                                    <m:r>
                                      <a:rPr lang="es-EC" sz="1200" i="1">
                                        <a:latin typeface="Cambria Math"/>
                                      </a:rPr>
                                      <m:t>𝑀𝑆</m:t>
                                    </m:r>
                                  </m:sub>
                                </m:sSub>
                                <m:r>
                                  <a:rPr lang="es-EC" sz="1200" i="1">
                                    <a:latin typeface="Cambria Math"/>
                                  </a:rPr>
                                  <m:t>+</m:t>
                                </m:r>
                                <m:sSub>
                                  <m:sSubPr>
                                    <m:ctrlPr>
                                      <a:rPr lang="es-EC" sz="1200" i="1">
                                        <a:latin typeface="Cambria Math"/>
                                      </a:rPr>
                                    </m:ctrlPr>
                                  </m:sSubPr>
                                  <m:e>
                                    <m:r>
                                      <a:rPr lang="es-EC" sz="1200" i="1">
                                        <a:latin typeface="Cambria Math"/>
                                      </a:rPr>
                                      <m:t>𝐺</m:t>
                                    </m:r>
                                  </m:e>
                                  <m:sub>
                                    <m:r>
                                      <a:rPr lang="es-EC" sz="1200" i="1">
                                        <a:latin typeface="Cambria Math"/>
                                      </a:rPr>
                                      <m:t>𝑀𝑆</m:t>
                                    </m:r>
                                  </m:sub>
                                </m:sSub>
                                <m:r>
                                  <a:rPr lang="es-EC" sz="1200" i="1">
                                    <a:latin typeface="Cambria Math"/>
                                  </a:rPr>
                                  <m:t>−</m:t>
                                </m:r>
                                <m:sSub>
                                  <m:sSubPr>
                                    <m:ctrlPr>
                                      <a:rPr lang="es-EC" sz="1200" i="1">
                                        <a:latin typeface="Cambria Math"/>
                                      </a:rPr>
                                    </m:ctrlPr>
                                  </m:sSubPr>
                                  <m:e>
                                    <m:r>
                                      <a:rPr lang="es-EC" sz="1200" i="1">
                                        <a:latin typeface="Cambria Math"/>
                                      </a:rPr>
                                      <m:t>𝐿</m:t>
                                    </m:r>
                                  </m:e>
                                  <m:sub>
                                    <m:r>
                                      <a:rPr lang="es-EC" sz="1200" i="1">
                                        <a:latin typeface="Cambria Math"/>
                                      </a:rPr>
                                      <m:t>𝑀𝑆</m:t>
                                    </m:r>
                                  </m:sub>
                                </m:sSub>
                                <m:r>
                                  <a:rPr lang="es-EC" sz="1200" i="1">
                                    <a:latin typeface="Cambria Math"/>
                                  </a:rPr>
                                  <m:t>+</m:t>
                                </m:r>
                                <m:r>
                                  <a:rPr lang="es-EC" sz="1200" i="1">
                                    <a:latin typeface="Cambria Math"/>
                                  </a:rPr>
                                  <m:t>𝑇𝐶𝐻𝑅</m:t>
                                </m:r>
                                <m:r>
                                  <a:rPr lang="es-EC" sz="1200" i="1">
                                    <a:latin typeface="Cambria Math"/>
                                  </a:rPr>
                                  <m:t>         (2)</m:t>
                                </m:r>
                              </m:oMath>
                            </m:oMathPara>
                          </a14:m>
                          <a:endParaRPr lang="es-EC" sz="1200" dirty="0"/>
                        </a:p>
                      </a:txBody>
                      <a:tcPr marL="59635" marR="59635" marT="0" marB="0" anchor="ctr"/>
                    </a:tc>
                  </a:tr>
                </a:tbl>
              </a:graphicData>
            </a:graphic>
          </p:graphicFrame>
        </mc:Choice>
        <mc:Fallback xmlns="">
          <p:graphicFrame>
            <p:nvGraphicFramePr>
              <p:cNvPr id="11" name="10 Marcador de contenido"/>
              <p:cNvGraphicFramePr>
                <a:graphicFrameLocks noGrp="1"/>
              </p:cNvGraphicFramePr>
              <p:nvPr>
                <p:ph idx="1"/>
                <p:extLst>
                  <p:ext uri="{D42A27DB-BD31-4B8C-83A1-F6EECF244321}">
                    <p14:modId xmlns:p14="http://schemas.microsoft.com/office/powerpoint/2010/main" val="442796670"/>
                  </p:ext>
                </p:extLst>
              </p:nvPr>
            </p:nvGraphicFramePr>
            <p:xfrm>
              <a:off x="142436" y="1338009"/>
              <a:ext cx="11925837" cy="5500797"/>
            </p:xfrm>
            <a:graphic>
              <a:graphicData uri="http://schemas.openxmlformats.org/drawingml/2006/table">
                <a:tbl>
                  <a:tblPr firstRow="1" firstCol="1" bandRow="1">
                    <a:tableStyleId>{5C22544A-7EE6-4342-B048-85BDC9FD1C3A}</a:tableStyleId>
                  </a:tblPr>
                  <a:tblGrid>
                    <a:gridCol w="1979906"/>
                    <a:gridCol w="825575"/>
                    <a:gridCol w="1269241"/>
                    <a:gridCol w="1282890"/>
                    <a:gridCol w="6568225"/>
                  </a:tblGrid>
                  <a:tr h="815490">
                    <a:tc>
                      <a:txBody>
                        <a:bodyPr/>
                        <a:lstStyle/>
                        <a:p>
                          <a:pPr algn="ctr">
                            <a:lnSpc>
                              <a:spcPct val="115000"/>
                            </a:lnSpc>
                            <a:spcAft>
                              <a:spcPts val="0"/>
                            </a:spcAft>
                          </a:pPr>
                          <a:r>
                            <a:rPr lang="es-EC" sz="1200" dirty="0" smtClean="0">
                              <a:effectLst/>
                            </a:rPr>
                            <a:t>Parámetros</a:t>
                          </a:r>
                          <a:r>
                            <a:rPr lang="es-EC" sz="1200" baseline="0" dirty="0" smtClean="0">
                              <a:effectLst/>
                            </a:rPr>
                            <a:t> Transmisor (EIRP)</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Unidades</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CDMA2000 1x Voz 9.6 Kbps</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pt-BR" sz="1200" dirty="0">
                              <a:effectLst/>
                            </a:rPr>
                            <a:t>1x EV-DO Rev. 0 153.6 </a:t>
                          </a:r>
                          <a:r>
                            <a:rPr lang="pt-BR" sz="1200" dirty="0" err="1">
                              <a:effectLst/>
                            </a:rPr>
                            <a:t>kbps</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Referencia</a:t>
                          </a:r>
                          <a:endParaRPr lang="es-EC" sz="1200" dirty="0">
                            <a:solidFill>
                              <a:srgbClr val="365F91"/>
                            </a:solidFill>
                            <a:effectLst/>
                            <a:latin typeface="Calibri"/>
                            <a:ea typeface="Calibri"/>
                            <a:cs typeface="Times New Roman"/>
                          </a:endParaRPr>
                        </a:p>
                      </a:txBody>
                      <a:tcPr marL="59635" marR="59635" marT="0" marB="0" anchor="ctr"/>
                    </a:tc>
                  </a:tr>
                  <a:tr h="815490">
                    <a:tc>
                      <a:txBody>
                        <a:bodyPr/>
                        <a:lstStyle/>
                        <a:p>
                          <a:endParaRPr lang="es-EC"/>
                        </a:p>
                      </a:txBody>
                      <a:tcPr marL="59635" marR="59635" marT="0" marB="0" anchor="ctr">
                        <a:blipFill rotWithShape="1">
                          <a:blip r:embed="rId2"/>
                          <a:stretch>
                            <a:fillRect t="-100000" r="-502154" b="-480597"/>
                          </a:stretch>
                        </a:blipFill>
                      </a:tcPr>
                    </a:tc>
                    <a:tc>
                      <a:txBody>
                        <a:bodyPr/>
                        <a:lstStyle/>
                        <a:p>
                          <a:pPr algn="ctr">
                            <a:lnSpc>
                              <a:spcPct val="115000"/>
                            </a:lnSpc>
                            <a:spcAft>
                              <a:spcPts val="0"/>
                            </a:spcAft>
                          </a:pPr>
                          <a:r>
                            <a:rPr lang="es-EC" sz="1200" dirty="0" err="1">
                              <a:effectLst/>
                            </a:rPr>
                            <a:t>dBm</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23,0103</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23,0103</a:t>
                          </a:r>
                          <a:endParaRPr lang="es-EC" sz="1200" dirty="0">
                            <a:solidFill>
                              <a:srgbClr val="365F91"/>
                            </a:solidFill>
                            <a:effectLst/>
                            <a:latin typeface="Calibri"/>
                            <a:ea typeface="Calibri"/>
                            <a:cs typeface="Times New Roman"/>
                          </a:endParaRPr>
                        </a:p>
                      </a:txBody>
                      <a:tcPr marL="59635" marR="59635"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La potencia máxima de transmisión del terminal de usuario es de 200 </a:t>
                          </a:r>
                          <a:r>
                            <a:rPr lang="es-EC" sz="1200" dirty="0" err="1" smtClean="0"/>
                            <a:t>mW</a:t>
                          </a:r>
                          <a:r>
                            <a:rPr lang="es-EC" sz="1200" dirty="0" smtClean="0"/>
                            <a:t>, es decir al obtener su valor logarítmico será de 23 dB.</a:t>
                          </a:r>
                        </a:p>
                      </a:txBody>
                      <a:tcPr marL="59635" marR="59635" marT="0" marB="0" anchor="ctr"/>
                    </a:tc>
                  </a:tr>
                  <a:tr h="420624">
                    <a:tc>
                      <a:txBody>
                        <a:bodyPr/>
                        <a:lstStyle/>
                        <a:p>
                          <a:pPr algn="ctr">
                            <a:lnSpc>
                              <a:spcPct val="115000"/>
                            </a:lnSpc>
                            <a:spcAft>
                              <a:spcPts val="0"/>
                            </a:spcAft>
                          </a:pPr>
                          <a:r>
                            <a:rPr lang="es-EC" sz="1200" dirty="0">
                              <a:effectLst/>
                            </a:rPr>
                            <a:t>Ganancia del Canal de </a:t>
                          </a:r>
                          <a:r>
                            <a:rPr lang="es-EC" sz="1200" dirty="0" smtClean="0">
                              <a:effectLst/>
                            </a:rPr>
                            <a:t>Tráfico  (</a:t>
                          </a:r>
                          <a:r>
                            <a:rPr lang="es-EC" sz="1200" dirty="0" err="1" smtClean="0">
                              <a:effectLst/>
                            </a:rPr>
                            <a:t>Data</a:t>
                          </a:r>
                          <a:r>
                            <a:rPr lang="es-EC" sz="1200" baseline="0" dirty="0" err="1" smtClean="0">
                              <a:effectLst/>
                            </a:rPr>
                            <a:t>Gain</a:t>
                          </a: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dB</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3,75</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16,5</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t>La ganancia de canal de tráfico depende de la velocidad de datos utilizada</a:t>
                          </a:r>
                          <a:endParaRPr lang="es-EC" sz="1200" dirty="0">
                            <a:solidFill>
                              <a:srgbClr val="365F91"/>
                            </a:solidFill>
                            <a:effectLst/>
                            <a:latin typeface="Calibri"/>
                            <a:ea typeface="Calibri"/>
                            <a:cs typeface="Times New Roman"/>
                          </a:endParaRPr>
                        </a:p>
                      </a:txBody>
                      <a:tcPr marL="59635" marR="59635" marT="0" marB="0" anchor="ctr"/>
                    </a:tc>
                  </a:tr>
                  <a:tr h="210312">
                    <a:tc>
                      <a:txBody>
                        <a:bodyPr/>
                        <a:lstStyle/>
                        <a:p>
                          <a:pPr algn="ctr">
                            <a:lnSpc>
                              <a:spcPct val="115000"/>
                            </a:lnSpc>
                            <a:spcAft>
                              <a:spcPts val="0"/>
                            </a:spcAft>
                          </a:pPr>
                          <a:r>
                            <a:rPr lang="es-EC" sz="1200">
                              <a:effectLst/>
                            </a:rPr>
                            <a:t>DRCGain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dB</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3,0</a:t>
                          </a:r>
                          <a:endParaRPr lang="es-EC" sz="1200" dirty="0">
                            <a:solidFill>
                              <a:srgbClr val="365F91"/>
                            </a:solidFill>
                            <a:effectLst/>
                            <a:latin typeface="Calibri"/>
                            <a:ea typeface="Calibri"/>
                            <a:cs typeface="Times New Roman"/>
                          </a:endParaRPr>
                        </a:p>
                      </a:txBody>
                      <a:tcPr marL="59635" marR="59635" marT="0" marB="0" anchor="ctr"/>
                    </a:tc>
                    <a:tc rowSpan="4">
                      <a:txBody>
                        <a:bodyPr/>
                        <a:lstStyle/>
                        <a:p>
                          <a:pPr algn="just">
                            <a:lnSpc>
                              <a:spcPct val="115000"/>
                            </a:lnSpc>
                            <a:spcAft>
                              <a:spcPts val="0"/>
                            </a:spcAft>
                          </a:pPr>
                          <a:r>
                            <a:rPr lang="es-EC" sz="1200" dirty="0" smtClean="0">
                              <a:effectLst/>
                            </a:rPr>
                            <a:t>Los valores que se van a utilizan para las ganancias </a:t>
                          </a:r>
                          <a:r>
                            <a:rPr lang="es-EC" sz="1200" dirty="0" err="1" smtClean="0">
                              <a:effectLst/>
                            </a:rPr>
                            <a:t>DRCGain</a:t>
                          </a:r>
                          <a:r>
                            <a:rPr lang="es-EC" sz="1200" dirty="0" smtClean="0">
                              <a:effectLst/>
                            </a:rPr>
                            <a:t>, </a:t>
                          </a:r>
                          <a:r>
                            <a:rPr lang="es-EC" sz="1200" dirty="0" err="1" smtClean="0">
                              <a:effectLst/>
                            </a:rPr>
                            <a:t>DSCGain</a:t>
                          </a:r>
                          <a:r>
                            <a:rPr lang="es-EC" sz="1200" dirty="0" smtClean="0">
                              <a:effectLst/>
                            </a:rPr>
                            <a:t>, </a:t>
                          </a:r>
                          <a:r>
                            <a:rPr lang="es-EC" sz="1200" dirty="0" err="1" smtClean="0">
                              <a:effectLst/>
                            </a:rPr>
                            <a:t>RRIGain</a:t>
                          </a:r>
                          <a:r>
                            <a:rPr lang="es-EC" sz="1200" dirty="0" smtClean="0">
                              <a:effectLst/>
                            </a:rPr>
                            <a:t> y </a:t>
                          </a:r>
                          <a:r>
                            <a:rPr lang="es-EC" sz="1200" dirty="0" err="1" smtClean="0">
                              <a:effectLst/>
                            </a:rPr>
                            <a:t>ACKGain</a:t>
                          </a:r>
                          <a:r>
                            <a:rPr lang="es-EC" sz="1200" dirty="0" smtClean="0">
                              <a:effectLst/>
                            </a:rPr>
                            <a:t>  se basan mediante el estándar TIA-856.</a:t>
                          </a:r>
                          <a:r>
                            <a:rPr lang="es-EC" sz="1200" baseline="0" dirty="0" smtClean="0">
                              <a:effectLst/>
                            </a:rPr>
                            <a:t> Se utilizará para la red CDMA2000 1x Rel. 0 las ganancias </a:t>
                          </a:r>
                          <a:r>
                            <a:rPr lang="es-EC" sz="1200" baseline="0" dirty="0" err="1" smtClean="0">
                              <a:effectLst/>
                            </a:rPr>
                            <a:t>DRCGain</a:t>
                          </a:r>
                          <a:r>
                            <a:rPr lang="es-EC" sz="1200" baseline="0" dirty="0" smtClean="0">
                              <a:effectLst/>
                            </a:rPr>
                            <a:t>  y </a:t>
                          </a:r>
                          <a:r>
                            <a:rPr lang="es-EC" sz="1200" baseline="0" dirty="0" err="1" smtClean="0">
                              <a:effectLst/>
                            </a:rPr>
                            <a:t>ACKGain</a:t>
                          </a:r>
                          <a:r>
                            <a:rPr lang="es-EC" sz="1200" baseline="0" dirty="0" smtClean="0">
                              <a:effectLst/>
                            </a:rPr>
                            <a:t>  ya que estas ganancias solo están presentes dentro de la subcapa MAC.</a:t>
                          </a:r>
                          <a:r>
                            <a:rPr lang="es-EC" sz="1200" dirty="0">
                              <a:effectLst/>
                            </a:rPr>
                            <a:t> </a:t>
                          </a:r>
                          <a:endParaRPr lang="es-EC" sz="1200" dirty="0">
                            <a:solidFill>
                              <a:srgbClr val="365F91"/>
                            </a:solidFill>
                            <a:effectLst/>
                            <a:latin typeface="Calibri"/>
                            <a:ea typeface="Calibri"/>
                            <a:cs typeface="Times New Roman"/>
                          </a:endParaRPr>
                        </a:p>
                      </a:txBody>
                      <a:tcPr marL="59635" marR="59635" marT="0" marB="0" anchor="ctr"/>
                    </a:tc>
                  </a:tr>
                  <a:tr h="210312">
                    <a:tc>
                      <a:txBody>
                        <a:bodyPr/>
                        <a:lstStyle/>
                        <a:p>
                          <a:pPr algn="ctr">
                            <a:lnSpc>
                              <a:spcPct val="115000"/>
                            </a:lnSpc>
                            <a:spcAft>
                              <a:spcPts val="0"/>
                            </a:spcAft>
                          </a:pPr>
                          <a:r>
                            <a:rPr lang="es-EC" sz="1200">
                              <a:effectLst/>
                            </a:rPr>
                            <a:t>DSCGain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a:solidFill>
                              <a:srgbClr val="365F91"/>
                            </a:solidFill>
                            <a:effectLst/>
                            <a:latin typeface="Calibri"/>
                            <a:ea typeface="Calibri"/>
                            <a:cs typeface="Times New Roman"/>
                          </a:endParaRPr>
                        </a:p>
                      </a:txBody>
                      <a:tcPr marL="59635" marR="59635" marT="0" marB="0" anchor="ctr"/>
                    </a:tc>
                  </a:tr>
                  <a:tr h="210312">
                    <a:tc>
                      <a:txBody>
                        <a:bodyPr/>
                        <a:lstStyle/>
                        <a:p>
                          <a:pPr algn="ctr">
                            <a:lnSpc>
                              <a:spcPct val="115000"/>
                            </a:lnSpc>
                            <a:spcAft>
                              <a:spcPts val="0"/>
                            </a:spcAft>
                          </a:pPr>
                          <a:r>
                            <a:rPr lang="es-EC" sz="1200">
                              <a:effectLst/>
                            </a:rPr>
                            <a:t>RRI Gain</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a:solidFill>
                              <a:srgbClr val="365F91"/>
                            </a:solidFill>
                            <a:effectLst/>
                            <a:latin typeface="Calibri"/>
                            <a:ea typeface="Calibri"/>
                            <a:cs typeface="Times New Roman"/>
                          </a:endParaRPr>
                        </a:p>
                      </a:txBody>
                      <a:tcPr marL="59635" marR="59635" marT="0" marB="0" anchor="ctr"/>
                    </a:tc>
                  </a:tr>
                  <a:tr h="210312">
                    <a:tc>
                      <a:txBody>
                        <a:bodyPr/>
                        <a:lstStyle/>
                        <a:p>
                          <a:pPr algn="ctr">
                            <a:lnSpc>
                              <a:spcPct val="115000"/>
                            </a:lnSpc>
                            <a:spcAft>
                              <a:spcPts val="0"/>
                            </a:spcAft>
                          </a:pPr>
                          <a:r>
                            <a:rPr lang="es-EC" sz="1200" dirty="0" err="1">
                              <a:effectLst/>
                            </a:rPr>
                            <a:t>ACKGain</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59635" marR="59635" marT="0" marB="0" anchor="ctr"/>
                    </a:tc>
                    <a:tc vMerge="1">
                      <a:txBody>
                        <a:bodyPr/>
                        <a:lstStyle/>
                        <a:p>
                          <a:pPr algn="ctr">
                            <a:lnSpc>
                              <a:spcPct val="115000"/>
                            </a:lnSpc>
                            <a:spcAft>
                              <a:spcPts val="0"/>
                            </a:spcAft>
                          </a:pPr>
                          <a:endParaRPr lang="es-EC" sz="900" dirty="0">
                            <a:solidFill>
                              <a:srgbClr val="365F91"/>
                            </a:solidFill>
                            <a:effectLst/>
                            <a:latin typeface="Calibri"/>
                            <a:ea typeface="Calibri"/>
                            <a:cs typeface="Times New Roman"/>
                          </a:endParaRPr>
                        </a:p>
                      </a:txBody>
                      <a:tcPr marL="59635" marR="59635" marT="0" marB="0" anchor="ctr"/>
                    </a:tc>
                  </a:tr>
                  <a:tr h="1128649">
                    <a:tc>
                      <a:txBody>
                        <a:bodyPr/>
                        <a:lstStyle/>
                        <a:p>
                          <a:pPr algn="ctr">
                            <a:lnSpc>
                              <a:spcPct val="115000"/>
                            </a:lnSpc>
                            <a:spcAft>
                              <a:spcPts val="0"/>
                            </a:spcAft>
                          </a:pPr>
                          <a:r>
                            <a:rPr lang="es-EC" sz="1200" dirty="0" err="1">
                              <a:effectLst/>
                            </a:rPr>
                            <a:t>Traffic</a:t>
                          </a:r>
                          <a:r>
                            <a:rPr lang="es-EC" sz="1200" dirty="0">
                              <a:effectLst/>
                            </a:rPr>
                            <a:t> </a:t>
                          </a:r>
                          <a:r>
                            <a:rPr lang="es-EC" sz="1200" dirty="0" err="1">
                              <a:effectLst/>
                            </a:rPr>
                            <a:t>Channel</a:t>
                          </a:r>
                          <a:r>
                            <a:rPr lang="es-EC" sz="1200" dirty="0">
                              <a:effectLst/>
                            </a:rPr>
                            <a:t> </a:t>
                          </a:r>
                          <a:r>
                            <a:rPr lang="es-EC" sz="1200" dirty="0" smtClean="0">
                              <a:effectLst/>
                            </a:rPr>
                            <a:t>Ratio  (TCHR)</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1,52807</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a:effectLst/>
                            </a:rPr>
                            <a:t>-</a:t>
                          </a:r>
                          <a:r>
                            <a:rPr lang="es-EC" sz="1200" dirty="0" smtClean="0">
                              <a:effectLst/>
                            </a:rPr>
                            <a:t>0,261168</a:t>
                          </a:r>
                          <a:endParaRPr lang="es-EC" sz="1200" dirty="0">
                            <a:solidFill>
                              <a:srgbClr val="365F91"/>
                            </a:solidFill>
                            <a:effectLst/>
                            <a:latin typeface="Calibri"/>
                            <a:ea typeface="Calibri"/>
                            <a:cs typeface="Times New Roman"/>
                          </a:endParaRPr>
                        </a:p>
                      </a:txBody>
                      <a:tcPr marL="59635" marR="59635" marT="0" marB="0" anchor="ctr"/>
                    </a:tc>
                    <a:tc>
                      <a:txBody>
                        <a:bodyPr/>
                        <a:lstStyle/>
                        <a:p>
                          <a:endParaRPr lang="es-EC"/>
                        </a:p>
                      </a:txBody>
                      <a:tcPr marL="59635" marR="59635" marT="0" marB="0" anchor="ctr">
                        <a:blipFill rotWithShape="1">
                          <a:blip r:embed="rId2"/>
                          <a:stretch>
                            <a:fillRect l="-81540" t="-256757" b="-136216"/>
                          </a:stretch>
                        </a:blipFill>
                      </a:tcPr>
                    </a:tc>
                  </a:tr>
                  <a:tr h="630936">
                    <a:tc>
                      <a:txBody>
                        <a:bodyPr/>
                        <a:lstStyle/>
                        <a:p>
                          <a:endParaRPr lang="es-EC"/>
                        </a:p>
                      </a:txBody>
                      <a:tcPr marL="59635" marR="59635" marT="0" marB="0" anchor="ctr">
                        <a:blipFill rotWithShape="1">
                          <a:blip r:embed="rId2"/>
                          <a:stretch>
                            <a:fillRect t="-634615" r="-502154" b="-142308"/>
                          </a:stretch>
                        </a:blipFill>
                      </a:tcP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2,1</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2,1</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just">
                            <a:lnSpc>
                              <a:spcPct val="115000"/>
                            </a:lnSpc>
                            <a:spcAft>
                              <a:spcPts val="0"/>
                            </a:spcAft>
                          </a:pPr>
                          <a:r>
                            <a:rPr lang="es-EC" sz="1200" dirty="0" smtClean="0">
                              <a:solidFill>
                                <a:schemeClr val="dk1"/>
                              </a:solidFill>
                              <a:effectLst/>
                              <a:latin typeface="+mn-lt"/>
                              <a:ea typeface="+mn-ea"/>
                              <a:cs typeface="+mn-cs"/>
                            </a:rPr>
                            <a:t>Para terminales fijos en los cuales se va a utilizar el servicio de voz y datos en CDMA 450 MHz, es decir en terminales donde se ocupará la telefonía fija inalámbrica se ocupará una ganancia de 2.1 dB</a:t>
                          </a:r>
                          <a:endParaRPr lang="es-EC" sz="1200" dirty="0">
                            <a:solidFill>
                              <a:srgbClr val="365F91"/>
                            </a:solidFill>
                            <a:effectLst/>
                            <a:latin typeface="Calibri"/>
                            <a:ea typeface="Calibri"/>
                            <a:cs typeface="Times New Roman"/>
                          </a:endParaRPr>
                        </a:p>
                      </a:txBody>
                      <a:tcPr marL="59635" marR="59635" marT="0" marB="0" anchor="ctr"/>
                    </a:tc>
                  </a:tr>
                  <a:tr h="848360">
                    <a:tc>
                      <a:txBody>
                        <a:bodyPr/>
                        <a:lstStyle/>
                        <a:p>
                          <a:pPr algn="ctr">
                            <a:lnSpc>
                              <a:spcPct val="115000"/>
                            </a:lnSpc>
                            <a:spcAft>
                              <a:spcPts val="0"/>
                            </a:spcAft>
                          </a:pPr>
                          <a:r>
                            <a:rPr lang="es-EC" sz="1200">
                              <a:effectLst/>
                            </a:rPr>
                            <a:t>EIRP</a:t>
                          </a:r>
                          <a:r>
                            <a:rPr lang="es-EC" sz="1200" baseline="-25000">
                              <a:effectLst/>
                            </a:rPr>
                            <a:t>Estación Móvil</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a:effectLst/>
                            </a:rPr>
                            <a:t>dBm</a:t>
                          </a:r>
                          <a:endParaRPr lang="es-EC" sz="120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23,58223</a:t>
                          </a:r>
                          <a:endParaRPr lang="es-EC" sz="1200" dirty="0">
                            <a:solidFill>
                              <a:srgbClr val="365F91"/>
                            </a:solidFill>
                            <a:effectLst/>
                            <a:latin typeface="Calibri"/>
                            <a:ea typeface="Calibri"/>
                            <a:cs typeface="Times New Roman"/>
                          </a:endParaRPr>
                        </a:p>
                      </a:txBody>
                      <a:tcPr marL="59635" marR="59635" marT="0" marB="0" anchor="ctr"/>
                    </a:tc>
                    <a:tc>
                      <a:txBody>
                        <a:bodyPr/>
                        <a:lstStyle/>
                        <a:p>
                          <a:pPr algn="ctr">
                            <a:lnSpc>
                              <a:spcPct val="115000"/>
                            </a:lnSpc>
                            <a:spcAft>
                              <a:spcPts val="0"/>
                            </a:spcAft>
                          </a:pPr>
                          <a:r>
                            <a:rPr lang="es-EC" sz="1200" dirty="0" smtClean="0">
                              <a:effectLst/>
                            </a:rPr>
                            <a:t>24,6063</a:t>
                          </a:r>
                          <a:endParaRPr lang="es-EC" sz="1200" dirty="0">
                            <a:solidFill>
                              <a:srgbClr val="365F91"/>
                            </a:solidFill>
                            <a:effectLst/>
                            <a:latin typeface="Calibri"/>
                            <a:ea typeface="Calibri"/>
                            <a:cs typeface="Times New Roman"/>
                          </a:endParaRPr>
                        </a:p>
                      </a:txBody>
                      <a:tcPr marL="59635" marR="59635" marT="0" marB="0" anchor="ctr"/>
                    </a:tc>
                    <a:tc>
                      <a:txBody>
                        <a:bodyPr/>
                        <a:lstStyle/>
                        <a:p>
                          <a:endParaRPr lang="es-EC"/>
                        </a:p>
                      </a:txBody>
                      <a:tcPr marL="59635" marR="59635" marT="0" marB="0" anchor="ctr">
                        <a:blipFill rotWithShape="1">
                          <a:blip r:embed="rId2"/>
                          <a:stretch>
                            <a:fillRect l="-81540" t="-549640" b="-6475"/>
                          </a:stretch>
                        </a:blipFill>
                      </a:tcPr>
                    </a:tc>
                  </a:tr>
                </a:tbl>
              </a:graphicData>
            </a:graphic>
          </p:graphicFrame>
        </mc:Fallback>
      </mc:AlternateContent>
    </p:spTree>
    <p:extLst>
      <p:ext uri="{BB962C8B-B14F-4D97-AF65-F5344CB8AC3E}">
        <p14:creationId xmlns:p14="http://schemas.microsoft.com/office/powerpoint/2010/main" val="35434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p:sp>
        <p:nvSpPr>
          <p:cNvPr id="3" name="2 Marcador de contenido"/>
          <p:cNvSpPr>
            <a:spLocks noGrp="1"/>
          </p:cNvSpPr>
          <p:nvPr>
            <p:ph idx="1"/>
          </p:nvPr>
        </p:nvSpPr>
        <p:spPr>
          <a:xfrm>
            <a:off x="1104900" y="1342623"/>
            <a:ext cx="9982200" cy="4572000"/>
          </a:xfrm>
        </p:spPr>
        <p:txBody>
          <a:bodyPr/>
          <a:lstStyle/>
          <a:p>
            <a:endParaRPr lang="es-EC" b="1" i="1" dirty="0"/>
          </a:p>
          <a:p>
            <a:endParaRPr lang="es-EC" b="1" i="1" dirty="0"/>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3083040594"/>
                  </p:ext>
                </p:extLst>
              </p:nvPr>
            </p:nvGraphicFramePr>
            <p:xfrm>
              <a:off x="139360" y="1341173"/>
              <a:ext cx="11843375" cy="5249377"/>
            </p:xfrm>
            <a:graphic>
              <a:graphicData uri="http://schemas.openxmlformats.org/drawingml/2006/table">
                <a:tbl>
                  <a:tblPr firstRow="1" firstCol="1" bandRow="1">
                    <a:tableStyleId>{5C22544A-7EE6-4342-B048-85BDC9FD1C3A}</a:tableStyleId>
                  </a:tblPr>
                  <a:tblGrid>
                    <a:gridCol w="2739714"/>
                    <a:gridCol w="1052558"/>
                    <a:gridCol w="1504498"/>
                    <a:gridCol w="1585824"/>
                    <a:gridCol w="4960781"/>
                  </a:tblGrid>
                  <a:tr h="570283">
                    <a:tc>
                      <a:txBody>
                        <a:bodyPr/>
                        <a:lstStyle/>
                        <a:p>
                          <a:pPr algn="ctr">
                            <a:lnSpc>
                              <a:spcPct val="115000"/>
                            </a:lnSpc>
                            <a:spcAft>
                              <a:spcPts val="0"/>
                            </a:spcAft>
                          </a:pPr>
                          <a:r>
                            <a:rPr lang="es-EC" sz="1200" i="0" dirty="0">
                              <a:effectLst/>
                            </a:rPr>
                            <a:t>Parámetros Receptor</a:t>
                          </a:r>
                          <a:endParaRPr lang="es-EC" sz="1200" i="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Unidades</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CDMA2000 1x Voz </a:t>
                          </a:r>
                          <a:endParaRPr lang="es-EC" sz="1200" dirty="0" smtClean="0">
                            <a:effectLst/>
                          </a:endParaRPr>
                        </a:p>
                        <a:p>
                          <a:pPr algn="ctr">
                            <a:lnSpc>
                              <a:spcPct val="115000"/>
                            </a:lnSpc>
                            <a:spcAft>
                              <a:spcPts val="0"/>
                            </a:spcAft>
                          </a:pPr>
                          <a:r>
                            <a:rPr lang="es-EC" sz="1200" dirty="0" smtClean="0">
                              <a:effectLst/>
                            </a:rPr>
                            <a:t>9.6 </a:t>
                          </a:r>
                          <a:r>
                            <a:rPr lang="es-EC" sz="1200" dirty="0">
                              <a:effectLst/>
                            </a:rPr>
                            <a:t>Kbps</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200" dirty="0">
                              <a:effectLst/>
                            </a:rPr>
                            <a:t>1x EV-DO Rev. 0 </a:t>
                          </a:r>
                          <a:endParaRPr lang="pt-BR" sz="1200" dirty="0" smtClean="0">
                            <a:effectLst/>
                          </a:endParaRPr>
                        </a:p>
                        <a:p>
                          <a:pPr algn="ctr">
                            <a:lnSpc>
                              <a:spcPct val="115000"/>
                            </a:lnSpc>
                            <a:spcAft>
                              <a:spcPts val="0"/>
                            </a:spcAft>
                          </a:pPr>
                          <a:r>
                            <a:rPr lang="pt-BR" sz="1200" dirty="0" smtClean="0">
                              <a:effectLst/>
                            </a:rPr>
                            <a:t>153.6 </a:t>
                          </a:r>
                          <a:r>
                            <a:rPr lang="pt-BR" sz="1200" dirty="0">
                              <a:effectLst/>
                            </a:rPr>
                            <a:t>Kbps</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lt1"/>
                              </a:solidFill>
                              <a:effectLst/>
                              <a:latin typeface="+mn-lt"/>
                              <a:ea typeface="+mn-ea"/>
                              <a:cs typeface="+mn-cs"/>
                            </a:rPr>
                            <a:t>Referencia</a:t>
                          </a:r>
                          <a:endParaRPr lang="es-EC" sz="1200" dirty="0">
                            <a:solidFill>
                              <a:srgbClr val="365F91"/>
                            </a:solidFill>
                            <a:effectLst/>
                            <a:latin typeface="Calibri"/>
                            <a:ea typeface="Calibri"/>
                            <a:cs typeface="Times New Roman"/>
                          </a:endParaRPr>
                        </a:p>
                      </a:txBody>
                      <a:tcPr marL="68580" marR="68580" marT="0" marB="0" anchor="ctr"/>
                    </a:tc>
                  </a:tr>
                  <a:tr h="44577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200" b="1" i="0" dirty="0" smtClean="0"/>
                            <a:t>Relación de la Energía del Canal de Tráfico sobre la Densidad de Potencia de Ruido Térmico</a:t>
                          </a:r>
                        </a:p>
                        <a:p>
                          <a:pPr algn="ctr">
                            <a:lnSpc>
                              <a:spcPct val="115000"/>
                            </a:lnSpc>
                            <a:spcAft>
                              <a:spcPts val="0"/>
                            </a:spcAft>
                          </a:pPr>
                          <a14:m>
                            <m:oMath xmlns:m="http://schemas.openxmlformats.org/officeDocument/2006/math">
                              <m:f>
                                <m:fPr>
                                  <m:ctrlPr>
                                    <a:rPr lang="es-EC" sz="1200" i="1">
                                      <a:effectLst/>
                                      <a:latin typeface="Cambria Math"/>
                                    </a:rPr>
                                  </m:ctrlPr>
                                </m:fPr>
                                <m:num>
                                  <m:sSub>
                                    <m:sSubPr>
                                      <m:ctrlPr>
                                        <a:rPr lang="es-EC" sz="1200" i="1">
                                          <a:effectLst/>
                                          <a:latin typeface="Cambria Math"/>
                                        </a:rPr>
                                      </m:ctrlPr>
                                    </m:sSubPr>
                                    <m:e>
                                      <m:r>
                                        <m:rPr>
                                          <m:sty m:val="p"/>
                                        </m:rPr>
                                        <a:rPr lang="es-EC" sz="1200" i="0">
                                          <a:effectLst/>
                                          <a:latin typeface="Cambria Math"/>
                                        </a:rPr>
                                        <m:t>E</m:t>
                                      </m:r>
                                    </m:e>
                                    <m:sub>
                                      <m:r>
                                        <m:rPr>
                                          <m:sty m:val="p"/>
                                        </m:rPr>
                                        <a:rPr lang="es-EC" sz="1200" i="0">
                                          <a:effectLst/>
                                          <a:latin typeface="Cambria Math"/>
                                        </a:rPr>
                                        <m:t>b</m:t>
                                      </m:r>
                                    </m:sub>
                                  </m:sSub>
                                </m:num>
                                <m:den>
                                  <m:sSub>
                                    <m:sSubPr>
                                      <m:ctrlPr>
                                        <a:rPr lang="es-EC" sz="1200" i="1">
                                          <a:effectLst/>
                                          <a:latin typeface="Cambria Math"/>
                                        </a:rPr>
                                      </m:ctrlPr>
                                    </m:sSubPr>
                                    <m:e>
                                      <m:r>
                                        <m:rPr>
                                          <m:sty m:val="p"/>
                                        </m:rPr>
                                        <a:rPr lang="es-EC" sz="1200" i="0">
                                          <a:effectLst/>
                                          <a:latin typeface="Cambria Math"/>
                                        </a:rPr>
                                        <m:t>N</m:t>
                                      </m:r>
                                    </m:e>
                                    <m:sub>
                                      <m:r>
                                        <m:rPr>
                                          <m:sty m:val="p"/>
                                        </m:rPr>
                                        <a:rPr lang="es-EC" sz="1200" i="0">
                                          <a:effectLst/>
                                          <a:latin typeface="Cambria Math"/>
                                        </a:rPr>
                                        <m:t>o</m:t>
                                      </m:r>
                                    </m:sub>
                                  </m:sSub>
                                </m:den>
                              </m:f>
                            </m:oMath>
                          </a14:m>
                          <a:r>
                            <a:rPr lang="pt-BR" sz="1200" i="0" dirty="0">
                              <a:effectLst/>
                            </a:rPr>
                            <a:t> Requerido</a:t>
                          </a:r>
                          <a:endParaRPr lang="es-EC" sz="1200" i="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4,9</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2,2</a:t>
                          </a:r>
                          <a:endParaRPr lang="es-EC" sz="1200" dirty="0">
                            <a:solidFill>
                              <a:srgbClr val="365F91"/>
                            </a:solidFill>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Este valor depende de la codificación, la difusión y la modulación utilizada para una determinada tasa de datos y también para una velocidad promedio de movilización del dispositivo celular y para una determinada tasa de error de trama.</a:t>
                          </a:r>
                          <a:r>
                            <a:rPr lang="es-EC" sz="1200" dirty="0">
                              <a:effectLst/>
                            </a:rPr>
                            <a:t> </a:t>
                          </a:r>
                          <a:endParaRPr lang="es-EC" sz="1200" dirty="0">
                            <a:solidFill>
                              <a:srgbClr val="365F91"/>
                            </a:solidFill>
                            <a:effectLst/>
                            <a:latin typeface="Calibri"/>
                            <a:ea typeface="Calibri"/>
                            <a:cs typeface="Times New Roman"/>
                          </a:endParaRPr>
                        </a:p>
                      </a:txBody>
                      <a:tcPr marL="68580" marR="68580" marT="0" marB="0" anchor="ctr"/>
                    </a:tc>
                  </a:tr>
                  <a:tr h="570283">
                    <a:tc>
                      <a:txBody>
                        <a:bodyPr/>
                        <a:lstStyle/>
                        <a:p>
                          <a:pPr algn="ctr">
                            <a:lnSpc>
                              <a:spcPct val="115000"/>
                            </a:lnSpc>
                            <a:spcAft>
                              <a:spcPts val="0"/>
                            </a:spcAft>
                          </a:pPr>
                          <a:r>
                            <a:rPr lang="es-EC" sz="1200">
                              <a:effectLst/>
                            </a:rPr>
                            <a:t>Densidad Espectral de Ruido Térmico </a:t>
                          </a:r>
                          <a14:m>
                            <m:oMath xmlns:m="http://schemas.openxmlformats.org/officeDocument/2006/math">
                              <m:sSub>
                                <m:sSubPr>
                                  <m:ctrlPr>
                                    <a:rPr lang="es-EC" sz="1200" i="1">
                                      <a:effectLst/>
                                      <a:latin typeface="Cambria Math"/>
                                    </a:rPr>
                                  </m:ctrlPr>
                                </m:sSubPr>
                                <m:e>
                                  <m:r>
                                    <a:rPr lang="es-EC" sz="1200">
                                      <a:effectLst/>
                                      <a:latin typeface="Cambria Math"/>
                                    </a:rPr>
                                    <m:t>𝑵</m:t>
                                  </m:r>
                                </m:e>
                                <m:sub>
                                  <m:r>
                                    <a:rPr lang="es-EC" sz="1200">
                                      <a:effectLst/>
                                      <a:latin typeface="Cambria Math"/>
                                    </a:rPr>
                                    <m:t>𝒐</m:t>
                                  </m:r>
                                </m:sub>
                              </m:sSub>
                            </m:oMath>
                          </a14:m>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dBm/Hz</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174,0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174,0</a:t>
                          </a:r>
                          <a:endParaRPr lang="es-EC" sz="1200" dirty="0">
                            <a:solidFill>
                              <a:srgbClr val="365F91"/>
                            </a:solidFill>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200" dirty="0">
                              <a:effectLst/>
                            </a:rPr>
                            <a:t> </a:t>
                          </a:r>
                          <a14:m>
                            <m:oMath xmlns:m="http://schemas.openxmlformats.org/officeDocument/2006/math">
                              <m:sSub>
                                <m:sSubPr>
                                  <m:ctrlPr>
                                    <a:rPr lang="es-EC" sz="1200" i="1" smtClean="0">
                                      <a:latin typeface="Cambria Math"/>
                                    </a:rPr>
                                  </m:ctrlPr>
                                </m:sSubPr>
                                <m:e>
                                  <m:r>
                                    <a:rPr lang="es-EC" sz="1200" i="1">
                                      <a:latin typeface="Cambria Math"/>
                                    </a:rPr>
                                    <m:t>𝑁</m:t>
                                  </m:r>
                                </m:e>
                                <m:sub>
                                  <m:r>
                                    <a:rPr lang="es-EC" sz="1200" i="1">
                                      <a:latin typeface="Cambria Math"/>
                                    </a:rPr>
                                    <m:t>𝑜</m:t>
                                  </m:r>
                                </m:sub>
                              </m:sSub>
                              <m:r>
                                <a:rPr lang="es-EC" sz="1200" i="1">
                                  <a:latin typeface="Cambria Math"/>
                                </a:rPr>
                                <m:t>=</m:t>
                              </m:r>
                              <m:r>
                                <a:rPr lang="es-EC" sz="1200" i="1">
                                  <a:latin typeface="Cambria Math"/>
                                </a:rPr>
                                <m:t>𝑘𝑇</m:t>
                              </m:r>
                              <m:r>
                                <a:rPr lang="es-EC" sz="1200" i="1">
                                  <a:latin typeface="Cambria Math"/>
                                </a:rPr>
                                <m:t>→</m:t>
                              </m:r>
                              <m:sSub>
                                <m:sSubPr>
                                  <m:ctrlPr>
                                    <a:rPr lang="es-EC" sz="1200" i="1">
                                      <a:latin typeface="Cambria Math"/>
                                    </a:rPr>
                                  </m:ctrlPr>
                                </m:sSubPr>
                                <m:e>
                                  <m:r>
                                    <a:rPr lang="es-EC" sz="1200" i="1">
                                      <a:latin typeface="Cambria Math"/>
                                    </a:rPr>
                                    <m:t>𝑁</m:t>
                                  </m:r>
                                </m:e>
                                <m:sub>
                                  <m:r>
                                    <a:rPr lang="es-EC" sz="1200" i="1">
                                      <a:latin typeface="Cambria Math"/>
                                    </a:rPr>
                                    <m:t>𝑜</m:t>
                                  </m:r>
                                  <m:r>
                                    <a:rPr lang="es-EC" sz="1200" i="1">
                                      <a:latin typeface="Cambria Math"/>
                                    </a:rPr>
                                    <m:t>[</m:t>
                                  </m:r>
                                  <m:r>
                                    <a:rPr lang="es-EC" sz="1200" i="1">
                                      <a:latin typeface="Cambria Math"/>
                                    </a:rPr>
                                    <m:t>𝑑𝐵</m:t>
                                  </m:r>
                                  <m:r>
                                    <a:rPr lang="es-EC" sz="1200" i="1">
                                      <a:latin typeface="Cambria Math"/>
                                    </a:rPr>
                                    <m:t>]</m:t>
                                  </m:r>
                                </m:sub>
                              </m:sSub>
                              <m:r>
                                <a:rPr lang="es-EC" sz="1200" i="1">
                                  <a:latin typeface="Cambria Math"/>
                                </a:rPr>
                                <m:t>=10</m:t>
                              </m:r>
                              <m:func>
                                <m:funcPr>
                                  <m:ctrlPr>
                                    <a:rPr lang="es-EC" sz="1200" i="1">
                                      <a:latin typeface="Cambria Math"/>
                                    </a:rPr>
                                  </m:ctrlPr>
                                </m:funcPr>
                                <m:fName>
                                  <m:r>
                                    <m:rPr>
                                      <m:sty m:val="p"/>
                                    </m:rPr>
                                    <a:rPr lang="es-EC" sz="1200">
                                      <a:latin typeface="Cambria Math"/>
                                    </a:rPr>
                                    <m:t>log</m:t>
                                  </m:r>
                                </m:fName>
                                <m:e>
                                  <m:r>
                                    <a:rPr lang="es-EC" sz="1200" i="1">
                                      <a:latin typeface="Cambria Math"/>
                                    </a:rPr>
                                    <m:t>𝐾</m:t>
                                  </m:r>
                                </m:e>
                              </m:func>
                              <m:r>
                                <a:rPr lang="es-EC" sz="1200" i="1">
                                  <a:latin typeface="Cambria Math"/>
                                </a:rPr>
                                <m:t>+10</m:t>
                              </m:r>
                              <m:func>
                                <m:funcPr>
                                  <m:ctrlPr>
                                    <a:rPr lang="es-EC" sz="1200" i="1">
                                      <a:latin typeface="Cambria Math"/>
                                    </a:rPr>
                                  </m:ctrlPr>
                                </m:funcPr>
                                <m:fName>
                                  <m:r>
                                    <m:rPr>
                                      <m:sty m:val="p"/>
                                    </m:rPr>
                                    <a:rPr lang="es-EC" sz="1200">
                                      <a:latin typeface="Cambria Math"/>
                                    </a:rPr>
                                    <m:t>log</m:t>
                                  </m:r>
                                </m:fName>
                                <m:e>
                                  <m:r>
                                    <a:rPr lang="es-EC" sz="1200" i="1">
                                      <a:latin typeface="Cambria Math"/>
                                    </a:rPr>
                                    <m:t>𝑇</m:t>
                                  </m:r>
                                </m:e>
                              </m:func>
                              <m:r>
                                <a:rPr lang="es-EC" sz="1200" i="1">
                                  <a:latin typeface="Cambria Math"/>
                                </a:rPr>
                                <m:t>= −174</m:t>
                              </m:r>
                              <m:r>
                                <a:rPr lang="es-EC" sz="1200" b="0" i="1" smtClean="0">
                                  <a:latin typeface="Cambria Math"/>
                                </a:rPr>
                                <m:t>,</m:t>
                              </m:r>
                              <m:r>
                                <a:rPr lang="es-EC" sz="1200" i="1">
                                  <a:latin typeface="Cambria Math"/>
                                </a:rPr>
                                <m:t>0</m:t>
                              </m:r>
                              <m:f>
                                <m:fPr>
                                  <m:ctrlPr>
                                    <a:rPr lang="es-EC" sz="1200" i="1">
                                      <a:latin typeface="Cambria Math"/>
                                    </a:rPr>
                                  </m:ctrlPr>
                                </m:fPr>
                                <m:num>
                                  <m:r>
                                    <a:rPr lang="es-EC" sz="1200" i="1">
                                      <a:latin typeface="Cambria Math"/>
                                    </a:rPr>
                                    <m:t>𝑑𝐵𝑚</m:t>
                                  </m:r>
                                </m:num>
                                <m:den>
                                  <m:r>
                                    <a:rPr lang="es-EC" sz="1200" i="1">
                                      <a:latin typeface="Cambria Math"/>
                                    </a:rPr>
                                    <m:t>𝐻𝑧</m:t>
                                  </m:r>
                                </m:den>
                              </m:f>
                              <m:r>
                                <a:rPr lang="es-EC" sz="1200" i="1">
                                  <a:latin typeface="Cambria Math"/>
                                </a:rPr>
                                <m:t>       (</m:t>
                              </m:r>
                              <m:r>
                                <a:rPr lang="es-EC" sz="1200" b="0" i="1" smtClean="0">
                                  <a:latin typeface="Cambria Math"/>
                                </a:rPr>
                                <m:t>3</m:t>
                              </m:r>
                              <m:r>
                                <a:rPr lang="es-EC" sz="1200" i="1">
                                  <a:latin typeface="Cambria Math"/>
                                </a:rPr>
                                <m:t>)</m:t>
                              </m:r>
                            </m:oMath>
                          </a14:m>
                          <a:endParaRPr lang="es-EC" sz="1200" dirty="0" smtClean="0"/>
                        </a:p>
                        <a:p>
                          <a:pPr/>
                          <a14:m>
                            <m:oMathPara xmlns:m="http://schemas.openxmlformats.org/officeDocument/2006/math">
                              <m:oMathParaPr>
                                <m:jc m:val="centerGroup"/>
                              </m:oMathParaPr>
                              <m:oMath xmlns:m="http://schemas.openxmlformats.org/officeDocument/2006/math">
                                <m:r>
                                  <a:rPr lang="es-EC" sz="1200" i="1" smtClean="0">
                                    <a:latin typeface="Cambria Math"/>
                                  </a:rPr>
                                  <m:t>𝑘</m:t>
                                </m:r>
                                <m:r>
                                  <a:rPr lang="es-EC" sz="1200" i="1" smtClean="0">
                                    <a:latin typeface="Cambria Math"/>
                                  </a:rPr>
                                  <m:t>=</m:t>
                                </m:r>
                                <m:r>
                                  <a:rPr lang="es-EC" sz="1200" i="1" smtClean="0">
                                    <a:latin typeface="Cambria Math"/>
                                  </a:rPr>
                                  <m:t>𝐶𝑜𝑛𝑠𝑡𝑎𝑛𝑡𝑒</m:t>
                                </m:r>
                                <m:r>
                                  <a:rPr lang="es-EC" sz="1200" i="1" smtClean="0">
                                    <a:latin typeface="Cambria Math"/>
                                  </a:rPr>
                                  <m:t> </m:t>
                                </m:r>
                                <m:r>
                                  <a:rPr lang="es-EC" sz="1200" i="1" smtClean="0">
                                    <a:latin typeface="Cambria Math"/>
                                  </a:rPr>
                                  <m:t>𝑑𝑒</m:t>
                                </m:r>
                                <m:r>
                                  <a:rPr lang="es-EC" sz="1200" i="1" smtClean="0">
                                    <a:latin typeface="Cambria Math"/>
                                  </a:rPr>
                                  <m:t> </m:t>
                                </m:r>
                                <m:r>
                                  <a:rPr lang="es-EC" sz="1200" i="1" smtClean="0">
                                    <a:latin typeface="Cambria Math"/>
                                  </a:rPr>
                                  <m:t>𝐵𝑜𝑙𝑡𝑧𝑚𝑎𝑛𝑛</m:t>
                                </m:r>
                                <m:r>
                                  <a:rPr lang="es-EC" sz="1200" i="1" smtClean="0">
                                    <a:latin typeface="Cambria Math"/>
                                  </a:rPr>
                                  <m:t>=1,380658×</m:t>
                                </m:r>
                                <m:sSup>
                                  <m:sSupPr>
                                    <m:ctrlPr>
                                      <a:rPr lang="es-EC" sz="1200" i="1">
                                        <a:latin typeface="Cambria Math"/>
                                      </a:rPr>
                                    </m:ctrlPr>
                                  </m:sSupPr>
                                  <m:e>
                                    <m:r>
                                      <a:rPr lang="es-EC" sz="1200" i="1">
                                        <a:latin typeface="Cambria Math"/>
                                      </a:rPr>
                                      <m:t>10</m:t>
                                    </m:r>
                                  </m:e>
                                  <m:sup>
                                    <m:r>
                                      <a:rPr lang="es-EC" sz="1200" i="1">
                                        <a:latin typeface="Cambria Math"/>
                                      </a:rPr>
                                      <m:t>−23</m:t>
                                    </m:r>
                                  </m:sup>
                                </m:sSup>
                                <m:f>
                                  <m:fPr>
                                    <m:type m:val="skw"/>
                                    <m:ctrlPr>
                                      <a:rPr lang="es-EC" sz="1200" i="1">
                                        <a:latin typeface="Cambria Math"/>
                                      </a:rPr>
                                    </m:ctrlPr>
                                  </m:fPr>
                                  <m:num>
                                    <m:r>
                                      <a:rPr lang="es-EC" sz="1200" i="1">
                                        <a:latin typeface="Cambria Math"/>
                                      </a:rPr>
                                      <m:t>𝐽𝑜𝑢𝑙𝑒𝑠</m:t>
                                    </m:r>
                                  </m:num>
                                  <m:den>
                                    <m:r>
                                      <a:rPr lang="es-EC" sz="1200" i="1">
                                        <a:latin typeface="Cambria Math"/>
                                      </a:rPr>
                                      <m:t>𝐾𝑒𝑙𝑣𝑖𝑛</m:t>
                                    </m:r>
                                  </m:den>
                                </m:f>
                              </m:oMath>
                            </m:oMathPara>
                          </a14:m>
                          <a:endParaRPr lang="es-EC" sz="1200" dirty="0"/>
                        </a:p>
                        <a:p>
                          <a:pPr/>
                          <a14:m>
                            <m:oMathPara xmlns:m="http://schemas.openxmlformats.org/officeDocument/2006/math">
                              <m:oMathParaPr>
                                <m:jc m:val="centerGroup"/>
                              </m:oMathParaPr>
                              <m:oMath xmlns:m="http://schemas.openxmlformats.org/officeDocument/2006/math">
                                <m:r>
                                  <a:rPr lang="es-EC" sz="1200" i="1">
                                    <a:latin typeface="Cambria Math"/>
                                  </a:rPr>
                                  <m:t>𝑇</m:t>
                                </m:r>
                                <m:r>
                                  <a:rPr lang="es-EC" sz="1200" i="1">
                                    <a:latin typeface="Cambria Math"/>
                                  </a:rPr>
                                  <m:t>=</m:t>
                                </m:r>
                                <m:r>
                                  <a:rPr lang="es-EC" sz="1200" i="1">
                                    <a:latin typeface="Cambria Math"/>
                                  </a:rPr>
                                  <m:t>𝑇𝑒𝑚𝑝𝑒𝑟𝑎𝑡𝑢𝑟𝑎</m:t>
                                </m:r>
                                <m:r>
                                  <a:rPr lang="es-EC" sz="1200" i="1">
                                    <a:latin typeface="Cambria Math"/>
                                  </a:rPr>
                                  <m:t> </m:t>
                                </m:r>
                                <m:r>
                                  <a:rPr lang="es-EC" sz="1200" i="1">
                                    <a:latin typeface="Cambria Math"/>
                                  </a:rPr>
                                  <m:t>𝑒𝑛</m:t>
                                </m:r>
                                <m:r>
                                  <a:rPr lang="es-EC" sz="1200" i="1">
                                    <a:latin typeface="Cambria Math"/>
                                  </a:rPr>
                                  <m:t> </m:t>
                                </m:r>
                                <m:r>
                                  <a:rPr lang="es-EC" sz="1200" i="1">
                                    <a:latin typeface="Cambria Math"/>
                                  </a:rPr>
                                  <m:t>𝐾𝑒𝑙𝑣𝑖𝑛</m:t>
                                </m:r>
                                <m:r>
                                  <a:rPr lang="es-EC" sz="1200" i="1">
                                    <a:latin typeface="Cambria Math"/>
                                  </a:rPr>
                                  <m:t>=290 °</m:t>
                                </m:r>
                                <m:r>
                                  <a:rPr lang="es-EC" sz="1200" i="1">
                                    <a:latin typeface="Cambria Math"/>
                                  </a:rPr>
                                  <m:t>𝐾</m:t>
                                </m:r>
                                <m:r>
                                  <a:rPr lang="es-EC" sz="1200" i="1">
                                    <a:latin typeface="Cambria Math"/>
                                  </a:rPr>
                                  <m:t>=17 °</m:t>
                                </m:r>
                                <m:r>
                                  <a:rPr lang="es-EC" sz="1200" i="1">
                                    <a:latin typeface="Cambria Math"/>
                                  </a:rPr>
                                  <m:t>𝐶</m:t>
                                </m:r>
                              </m:oMath>
                            </m:oMathPara>
                          </a14:m>
                          <a:endParaRPr lang="es-EC" sz="1200" dirty="0"/>
                        </a:p>
                      </a:txBody>
                      <a:tcPr marL="68580" marR="68580" marT="0" marB="0" anchor="ctr"/>
                    </a:tc>
                  </a:tr>
                  <a:tr h="285141">
                    <a:tc>
                      <a:txBody>
                        <a:bodyPr/>
                        <a:lstStyle/>
                        <a:p>
                          <a:pPr algn="ctr">
                            <a:lnSpc>
                              <a:spcPct val="115000"/>
                            </a:lnSpc>
                            <a:spcAft>
                              <a:spcPts val="0"/>
                            </a:spcAft>
                          </a:pPr>
                          <a:r>
                            <a:rPr lang="es-EC" sz="1200" dirty="0" smtClean="0">
                              <a:effectLst/>
                            </a:rPr>
                            <a:t>Velocidad de</a:t>
                          </a:r>
                          <a:r>
                            <a:rPr lang="es-EC" sz="1200" baseline="0" dirty="0" smtClean="0">
                              <a:effectLst/>
                            </a:rPr>
                            <a:t> Datos </a:t>
                          </a:r>
                          <a:r>
                            <a:rPr lang="es-EC" sz="1200" dirty="0" smtClean="0">
                              <a:effectLst/>
                            </a:rPr>
                            <a:t>en dB</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dB</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39,8227</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51,8639</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200" dirty="0" smtClean="0">
                              <a:effectLst/>
                            </a:rPr>
                            <a:t>Se calcula mediante la siguiente expresión</a:t>
                          </a:r>
                          <a:r>
                            <a:rPr lang="es-EC" sz="1200" dirty="0">
                              <a:effectLst/>
                            </a:rPr>
                            <a:t> </a:t>
                          </a:r>
                          <a14:m>
                            <m:oMath xmlns:m="http://schemas.openxmlformats.org/officeDocument/2006/math">
                              <m:r>
                                <a:rPr lang="es-EC" sz="1200" i="1" smtClean="0">
                                  <a:latin typeface="Cambria Math"/>
                                </a:rPr>
                                <m:t>10</m:t>
                              </m:r>
                              <m:func>
                                <m:funcPr>
                                  <m:ctrlPr>
                                    <a:rPr lang="es-EC" sz="1200" i="1">
                                      <a:latin typeface="Cambria Math"/>
                                    </a:rPr>
                                  </m:ctrlPr>
                                </m:funcPr>
                                <m:fName>
                                  <m:r>
                                    <m:rPr>
                                      <m:sty m:val="p"/>
                                    </m:rPr>
                                    <a:rPr lang="es-EC" sz="1200">
                                      <a:latin typeface="Cambria Math"/>
                                    </a:rPr>
                                    <m:t>log</m:t>
                                  </m:r>
                                </m:fName>
                                <m:e>
                                  <m:sSub>
                                    <m:sSubPr>
                                      <m:ctrlPr>
                                        <a:rPr lang="es-EC" sz="1200" i="1">
                                          <a:latin typeface="Cambria Math"/>
                                        </a:rPr>
                                      </m:ctrlPr>
                                    </m:sSubPr>
                                    <m:e>
                                      <m:r>
                                        <a:rPr lang="es-EC" sz="1200" i="1">
                                          <a:latin typeface="Cambria Math"/>
                                        </a:rPr>
                                        <m:t>𝑉</m:t>
                                      </m:r>
                                    </m:e>
                                    <m:sub>
                                      <m:r>
                                        <a:rPr lang="es-EC" sz="1200" i="1">
                                          <a:latin typeface="Cambria Math"/>
                                        </a:rPr>
                                        <m:t>𝑑𝑎𝑡𝑜𝑠</m:t>
                                      </m:r>
                                      <m:r>
                                        <a:rPr lang="es-EC" sz="1200" i="1">
                                          <a:latin typeface="Cambria Math"/>
                                        </a:rPr>
                                        <m:t>−</m:t>
                                      </m:r>
                                      <m:r>
                                        <a:rPr lang="es-EC" sz="1200" i="1">
                                          <a:latin typeface="Cambria Math"/>
                                        </a:rPr>
                                        <m:t>𝑣𝑜𝑧</m:t>
                                      </m:r>
                                    </m:sub>
                                  </m:sSub>
                                </m:e>
                              </m:func>
                            </m:oMath>
                          </a14:m>
                          <a:endParaRPr lang="es-EC" sz="1200" dirty="0">
                            <a:solidFill>
                              <a:srgbClr val="365F91"/>
                            </a:solidFill>
                            <a:effectLst/>
                            <a:latin typeface="Calibri"/>
                            <a:ea typeface="Calibri"/>
                            <a:cs typeface="Times New Roman"/>
                          </a:endParaRPr>
                        </a:p>
                      </a:txBody>
                      <a:tcPr marL="68580" marR="68580" marT="0" marB="0" anchor="ctr"/>
                    </a:tc>
                  </a:tr>
                  <a:tr h="285141">
                    <a:tc>
                      <a:txBody>
                        <a:bodyPr/>
                        <a:lstStyle/>
                        <a:p>
                          <a:pPr algn="ctr">
                            <a:lnSpc>
                              <a:spcPct val="115000"/>
                            </a:lnSpc>
                            <a:spcAft>
                              <a:spcPts val="0"/>
                            </a:spcAft>
                          </a:pPr>
                          <a:r>
                            <a:rPr lang="es-EC" sz="1200">
                              <a:effectLst/>
                            </a:rPr>
                            <a:t>Figura del Ruido de la BTS (NF)</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5,0</a:t>
                          </a:r>
                          <a:endParaRPr lang="es-EC" sz="1200" dirty="0">
                            <a:solidFill>
                              <a:srgbClr val="365F91"/>
                            </a:solidFill>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Es la cantidad de ruido (en dB) que se añade al enlace de recepción por la ganancia en el amplificador de bajo nivel de ruido de la estación base. </a:t>
                          </a:r>
                          <a:r>
                            <a:rPr lang="es-EC" sz="1200" dirty="0">
                              <a:effectLst/>
                            </a:rPr>
                            <a:t> </a:t>
                          </a:r>
                          <a:endParaRPr lang="es-EC" sz="1200" dirty="0" smtClean="0">
                            <a:effectLst/>
                          </a:endParaRPr>
                        </a:p>
                      </a:txBody>
                      <a:tcPr marL="68580" marR="68580" marT="0" marB="0" anchor="ctr"/>
                    </a:tc>
                  </a:tr>
                  <a:tr h="285141">
                    <a:tc>
                      <a:txBody>
                        <a:bodyPr/>
                        <a:lstStyle/>
                        <a:p>
                          <a:pPr algn="ctr">
                            <a:lnSpc>
                              <a:spcPct val="115000"/>
                            </a:lnSpc>
                            <a:spcAft>
                              <a:spcPts val="0"/>
                            </a:spcAft>
                          </a:pPr>
                          <a:r>
                            <a:rPr lang="es-EC" sz="1200" dirty="0">
                              <a:effectLst/>
                            </a:rPr>
                            <a:t>Sensibilidad </a:t>
                          </a:r>
                          <a14:m>
                            <m:oMath xmlns:m="http://schemas.openxmlformats.org/officeDocument/2006/math">
                              <m:sSub>
                                <m:sSubPr>
                                  <m:ctrlPr>
                                    <a:rPr lang="es-EC" sz="1200" i="1">
                                      <a:effectLst/>
                                      <a:latin typeface="Cambria Math"/>
                                    </a:rPr>
                                  </m:ctrlPr>
                                </m:sSubPr>
                                <m:e>
                                  <m:r>
                                    <a:rPr lang="es-EC" sz="1200">
                                      <a:effectLst/>
                                      <a:latin typeface="Cambria Math"/>
                                    </a:rPr>
                                    <m:t>𝑺</m:t>
                                  </m:r>
                                </m:e>
                                <m:sub>
                                  <m:r>
                                    <a:rPr lang="es-EC" sz="1200">
                                      <a:effectLst/>
                                      <a:latin typeface="Cambria Math"/>
                                    </a:rPr>
                                    <m:t>𝑩𝑻𝑺</m:t>
                                  </m:r>
                                </m:sub>
                              </m:sSub>
                            </m:oMath>
                          </a14:m>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124,2773</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-114.9361</a:t>
                          </a:r>
                          <a:endParaRPr lang="es-EC" sz="1200">
                            <a:solidFill>
                              <a:srgbClr val="365F91"/>
                            </a:solidFill>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200" i="1" smtClean="0">
                                        <a:latin typeface="Cambria Math"/>
                                      </a:rPr>
                                    </m:ctrlPr>
                                  </m:sSubPr>
                                  <m:e>
                                    <m:r>
                                      <a:rPr lang="es-EC" sz="1200" i="1">
                                        <a:latin typeface="Cambria Math"/>
                                      </a:rPr>
                                      <m:t>𝑆</m:t>
                                    </m:r>
                                  </m:e>
                                  <m:sub>
                                    <m:r>
                                      <a:rPr lang="es-EC" sz="1200" i="1">
                                        <a:latin typeface="Cambria Math"/>
                                      </a:rPr>
                                      <m:t>𝐵𝑇𝑆</m:t>
                                    </m:r>
                                    <m:r>
                                      <a:rPr lang="es-EC" sz="1200" i="1">
                                        <a:latin typeface="Cambria Math"/>
                                      </a:rPr>
                                      <m:t>[</m:t>
                                    </m:r>
                                    <m:r>
                                      <a:rPr lang="es-EC" sz="1200" i="1">
                                        <a:latin typeface="Cambria Math"/>
                                      </a:rPr>
                                      <m:t>𝑑𝐵</m:t>
                                    </m:r>
                                    <m:r>
                                      <a:rPr lang="es-EC" sz="1200" i="1">
                                        <a:latin typeface="Cambria Math"/>
                                      </a:rPr>
                                      <m:t>]</m:t>
                                    </m:r>
                                  </m:sub>
                                </m:sSub>
                                <m:r>
                                  <a:rPr lang="es-EC" sz="1200" i="1">
                                    <a:latin typeface="Cambria Math"/>
                                  </a:rPr>
                                  <m:t>=</m:t>
                                </m:r>
                                <m:sSub>
                                  <m:sSubPr>
                                    <m:ctrlPr>
                                      <a:rPr lang="es-EC" sz="1200" i="1">
                                        <a:latin typeface="Cambria Math"/>
                                      </a:rPr>
                                    </m:ctrlPr>
                                  </m:sSubPr>
                                  <m:e>
                                    <m:r>
                                      <a:rPr lang="es-EC" sz="1200" i="1">
                                        <a:latin typeface="Cambria Math"/>
                                      </a:rPr>
                                      <m:t>𝑁</m:t>
                                    </m:r>
                                  </m:e>
                                  <m:sub>
                                    <m:r>
                                      <a:rPr lang="es-EC" sz="1200" i="1">
                                        <a:latin typeface="Cambria Math"/>
                                      </a:rPr>
                                      <m:t>𝑜</m:t>
                                    </m:r>
                                    <m:r>
                                      <a:rPr lang="es-EC" sz="1200" i="1">
                                        <a:latin typeface="Cambria Math"/>
                                      </a:rPr>
                                      <m:t>[</m:t>
                                    </m:r>
                                    <m:r>
                                      <a:rPr lang="es-EC" sz="1200" i="1">
                                        <a:latin typeface="Cambria Math"/>
                                      </a:rPr>
                                      <m:t>𝑑𝐵</m:t>
                                    </m:r>
                                    <m:r>
                                      <a:rPr lang="es-EC" sz="1200" i="1">
                                        <a:latin typeface="Cambria Math"/>
                                      </a:rPr>
                                      <m:t>]</m:t>
                                    </m:r>
                                  </m:sub>
                                </m:sSub>
                                <m:r>
                                  <a:rPr lang="es-EC" sz="1200" i="1">
                                    <a:latin typeface="Cambria Math"/>
                                  </a:rPr>
                                  <m:t>+</m:t>
                                </m:r>
                                <m:sSub>
                                  <m:sSubPr>
                                    <m:ctrlPr>
                                      <a:rPr lang="es-EC" sz="1200" i="1">
                                        <a:latin typeface="Cambria Math"/>
                                      </a:rPr>
                                    </m:ctrlPr>
                                  </m:sSubPr>
                                  <m:e>
                                    <m:d>
                                      <m:dPr>
                                        <m:ctrlPr>
                                          <a:rPr lang="es-EC" sz="1200" i="1">
                                            <a:latin typeface="Cambria Math"/>
                                          </a:rPr>
                                        </m:ctrlPr>
                                      </m:dPr>
                                      <m:e>
                                        <m:f>
                                          <m:fPr>
                                            <m:ctrlPr>
                                              <a:rPr lang="es-EC" sz="1200" i="1">
                                                <a:latin typeface="Cambria Math"/>
                                              </a:rPr>
                                            </m:ctrlPr>
                                          </m:fPr>
                                          <m:num>
                                            <m:sSub>
                                              <m:sSubPr>
                                                <m:ctrlPr>
                                                  <a:rPr lang="es-EC" sz="1200" i="1">
                                                    <a:latin typeface="Cambria Math"/>
                                                  </a:rPr>
                                                </m:ctrlPr>
                                              </m:sSubPr>
                                              <m:e>
                                                <m:r>
                                                  <a:rPr lang="es-EC" sz="1200" i="1">
                                                    <a:latin typeface="Cambria Math"/>
                                                  </a:rPr>
                                                  <m:t>𝐸</m:t>
                                                </m:r>
                                              </m:e>
                                              <m:sub>
                                                <m:r>
                                                  <a:rPr lang="es-EC" sz="1200" i="1">
                                                    <a:latin typeface="Cambria Math"/>
                                                  </a:rPr>
                                                  <m:t>𝑏</m:t>
                                                </m:r>
                                              </m:sub>
                                            </m:sSub>
                                          </m:num>
                                          <m:den>
                                            <m:sSub>
                                              <m:sSubPr>
                                                <m:ctrlPr>
                                                  <a:rPr lang="es-EC" sz="1200" i="1">
                                                    <a:latin typeface="Cambria Math"/>
                                                  </a:rPr>
                                                </m:ctrlPr>
                                              </m:sSubPr>
                                              <m:e>
                                                <m:r>
                                                  <a:rPr lang="es-EC" sz="1200" i="1">
                                                    <a:latin typeface="Cambria Math"/>
                                                  </a:rPr>
                                                  <m:t>𝑁</m:t>
                                                </m:r>
                                              </m:e>
                                              <m:sub>
                                                <m:r>
                                                  <a:rPr lang="es-EC" sz="1200" i="1">
                                                    <a:latin typeface="Cambria Math"/>
                                                  </a:rPr>
                                                  <m:t>𝑜</m:t>
                                                </m:r>
                                              </m:sub>
                                            </m:sSub>
                                          </m:den>
                                        </m:f>
                                      </m:e>
                                    </m:d>
                                    <m:r>
                                      <a:rPr lang="es-EC" sz="1200" i="1">
                                        <a:latin typeface="Cambria Math"/>
                                      </a:rPr>
                                      <m:t>𝑟𝑒𝑞𝑢𝑒𝑟𝑖𝑑𝑜</m:t>
                                    </m:r>
                                  </m:e>
                                  <m:sub>
                                    <m:r>
                                      <a:rPr lang="es-EC" sz="1200" i="1">
                                        <a:latin typeface="Cambria Math"/>
                                      </a:rPr>
                                      <m:t>[</m:t>
                                    </m:r>
                                    <m:r>
                                      <a:rPr lang="es-EC" sz="1200" i="1">
                                        <a:latin typeface="Cambria Math"/>
                                      </a:rPr>
                                      <m:t>𝑑𝐵</m:t>
                                    </m:r>
                                    <m:r>
                                      <a:rPr lang="es-EC" sz="1200" i="1">
                                        <a:latin typeface="Cambria Math"/>
                                      </a:rPr>
                                      <m:t>]</m:t>
                                    </m:r>
                                  </m:sub>
                                </m:sSub>
                                <m:r>
                                  <a:rPr lang="es-EC" sz="1200" i="1">
                                    <a:latin typeface="Cambria Math"/>
                                  </a:rPr>
                                  <m:t>+</m:t>
                                </m:r>
                                <m:sSub>
                                  <m:sSubPr>
                                    <m:ctrlPr>
                                      <a:rPr lang="es-EC" sz="1200" i="1">
                                        <a:latin typeface="Cambria Math"/>
                                      </a:rPr>
                                    </m:ctrlPr>
                                  </m:sSubPr>
                                  <m:e>
                                    <m:r>
                                      <a:rPr lang="es-EC" sz="1200" i="1">
                                        <a:latin typeface="Cambria Math"/>
                                      </a:rPr>
                                      <m:t>𝑁𝐹</m:t>
                                    </m:r>
                                  </m:e>
                                  <m:sub>
                                    <m:d>
                                      <m:dPr>
                                        <m:begChr m:val="["/>
                                        <m:endChr m:val="]"/>
                                        <m:ctrlPr>
                                          <a:rPr lang="es-EC" sz="1200" i="1">
                                            <a:latin typeface="Cambria Math"/>
                                          </a:rPr>
                                        </m:ctrlPr>
                                      </m:dPr>
                                      <m:e>
                                        <m:r>
                                          <a:rPr lang="es-EC" sz="1200" i="1">
                                            <a:latin typeface="Cambria Math"/>
                                          </a:rPr>
                                          <m:t>𝑑𝐵</m:t>
                                        </m:r>
                                      </m:e>
                                    </m:d>
                                  </m:sub>
                                </m:sSub>
                                <m:r>
                                  <a:rPr lang="es-EC" sz="1200" i="1">
                                    <a:latin typeface="Cambria Math"/>
                                  </a:rPr>
                                  <m:t>+10</m:t>
                                </m:r>
                                <m:func>
                                  <m:funcPr>
                                    <m:ctrlPr>
                                      <a:rPr lang="es-EC" sz="1200" i="1">
                                        <a:latin typeface="Cambria Math"/>
                                      </a:rPr>
                                    </m:ctrlPr>
                                  </m:funcPr>
                                  <m:fName>
                                    <m:r>
                                      <m:rPr>
                                        <m:sty m:val="p"/>
                                      </m:rPr>
                                      <a:rPr lang="es-EC" sz="1200">
                                        <a:latin typeface="Cambria Math"/>
                                      </a:rPr>
                                      <m:t>log</m:t>
                                    </m:r>
                                  </m:fName>
                                  <m:e>
                                    <m:sSub>
                                      <m:sSubPr>
                                        <m:ctrlPr>
                                          <a:rPr lang="es-EC" sz="1200" i="1">
                                            <a:latin typeface="Cambria Math"/>
                                          </a:rPr>
                                        </m:ctrlPr>
                                      </m:sSubPr>
                                      <m:e>
                                        <m:r>
                                          <a:rPr lang="es-EC" sz="1200" i="1">
                                            <a:latin typeface="Cambria Math"/>
                                          </a:rPr>
                                          <m:t>𝑉</m:t>
                                        </m:r>
                                      </m:e>
                                      <m:sub>
                                        <m:r>
                                          <a:rPr lang="es-EC" sz="1200" i="1">
                                            <a:latin typeface="Cambria Math"/>
                                          </a:rPr>
                                          <m:t>𝑑𝑎𝑡𝑜𝑠</m:t>
                                        </m:r>
                                        <m:r>
                                          <a:rPr lang="es-EC" sz="1200" i="1">
                                            <a:latin typeface="Cambria Math"/>
                                          </a:rPr>
                                          <m:t>−</m:t>
                                        </m:r>
                                        <m:r>
                                          <a:rPr lang="es-EC" sz="1200" i="1">
                                            <a:latin typeface="Cambria Math"/>
                                          </a:rPr>
                                          <m:t>𝑣𝑜𝑧</m:t>
                                        </m:r>
                                      </m:sub>
                                    </m:sSub>
                                  </m:e>
                                </m:func>
                                <m:r>
                                  <a:rPr lang="es-EC" sz="1200" i="1">
                                    <a:latin typeface="Cambria Math"/>
                                  </a:rPr>
                                  <m:t>        (</m:t>
                                </m:r>
                                <m:r>
                                  <a:rPr lang="es-EC" sz="1200" b="0" i="1" smtClean="0">
                                    <a:latin typeface="Cambria Math"/>
                                  </a:rPr>
                                  <m:t>4</m:t>
                                </m:r>
                                <m:r>
                                  <a:rPr lang="es-EC" sz="1200" i="1">
                                    <a:latin typeface="Cambria Math"/>
                                  </a:rPr>
                                  <m:t>)</m:t>
                                </m:r>
                              </m:oMath>
                            </m:oMathPara>
                          </a14:m>
                          <a:endParaRPr lang="es-EC" sz="1200" dirty="0"/>
                        </a:p>
                        <a:p>
                          <a:pPr algn="ctr">
                            <a:lnSpc>
                              <a:spcPct val="115000"/>
                            </a:lnSpc>
                            <a:spcAft>
                              <a:spcPts val="0"/>
                            </a:spcAft>
                          </a:pPr>
                          <a:endParaRPr lang="es-EC" sz="1200" dirty="0">
                            <a:solidFill>
                              <a:srgbClr val="365F91"/>
                            </a:solidFill>
                            <a:effectLst/>
                            <a:latin typeface="Calibri"/>
                            <a:ea typeface="Calibri"/>
                            <a:cs typeface="Times New Roman"/>
                          </a:endParaRPr>
                        </a:p>
                      </a:txBody>
                      <a:tcPr marL="68580" marR="68580" marT="0" marB="0" anchor="ctr"/>
                    </a:tc>
                  </a:tr>
                  <a:tr h="579772">
                    <a:tc>
                      <a:txBody>
                        <a:bodyPr/>
                        <a:lstStyle/>
                        <a:p>
                          <a:pPr algn="ctr">
                            <a:lnSpc>
                              <a:spcPct val="115000"/>
                            </a:lnSpc>
                            <a:spcAft>
                              <a:spcPts val="0"/>
                            </a:spcAft>
                          </a:pPr>
                          <a:r>
                            <a:rPr lang="es-EC" sz="1200">
                              <a:effectLst/>
                            </a:rPr>
                            <a:t>Perdidas en el Cable de la BTS </a:t>
                          </a:r>
                          <a14:m>
                            <m:oMath xmlns:m="http://schemas.openxmlformats.org/officeDocument/2006/math">
                              <m:sSub>
                                <m:sSubPr>
                                  <m:ctrlPr>
                                    <a:rPr lang="es-EC" sz="1200" i="1">
                                      <a:effectLst/>
                                      <a:latin typeface="Cambria Math"/>
                                    </a:rPr>
                                  </m:ctrlPr>
                                </m:sSubPr>
                                <m:e>
                                  <m:r>
                                    <a:rPr lang="es-EC" sz="1200">
                                      <a:effectLst/>
                                      <a:latin typeface="Cambria Math"/>
                                    </a:rPr>
                                    <m:t>𝑳</m:t>
                                  </m:r>
                                </m:e>
                                <m:sub>
                                  <m:r>
                                    <a:rPr lang="es-EC" sz="1200">
                                      <a:effectLst/>
                                      <a:latin typeface="Cambria Math"/>
                                    </a:rPr>
                                    <m:t>𝑪</m:t>
                                  </m:r>
                                  <m:r>
                                    <a:rPr lang="es-EC" sz="1200">
                                      <a:effectLst/>
                                      <a:latin typeface="Cambria Math"/>
                                    </a:rPr>
                                    <m:t>_</m:t>
                                  </m:r>
                                  <m:r>
                                    <a:rPr lang="es-EC" sz="1200">
                                      <a:effectLst/>
                                      <a:latin typeface="Cambria Math"/>
                                    </a:rPr>
                                    <m:t>𝑩𝑻𝑺</m:t>
                                  </m:r>
                                </m:sub>
                              </m:sSub>
                            </m:oMath>
                          </a14:m>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200" dirty="0">
                              <a:effectLst/>
                            </a:rPr>
                            <a:t> </a:t>
                          </a:r>
                          <a:r>
                            <a:rPr lang="es-EC" sz="1200" dirty="0" smtClean="0">
                              <a:effectLst/>
                            </a:rPr>
                            <a:t>Este valor es estándar en el cálculo del</a:t>
                          </a:r>
                          <a:r>
                            <a:rPr lang="es-EC" sz="1200" baseline="0" dirty="0" smtClean="0">
                              <a:effectLst/>
                            </a:rPr>
                            <a:t> Link Budget de las redes CDMA.</a:t>
                          </a:r>
                          <a:endParaRPr lang="es-EC" sz="1200" dirty="0">
                            <a:solidFill>
                              <a:srgbClr val="365F91"/>
                            </a:solidFill>
                            <a:effectLst/>
                            <a:latin typeface="Calibri"/>
                            <a:ea typeface="Calibri"/>
                            <a:cs typeface="Times New Roman"/>
                          </a:endParaRPr>
                        </a:p>
                      </a:txBody>
                      <a:tcPr marL="68580" marR="68580" marT="0" marB="0" anchor="ctr"/>
                    </a:tc>
                  </a:tr>
                  <a:tr h="570283">
                    <a:tc>
                      <a:txBody>
                        <a:bodyPr/>
                        <a:lstStyle/>
                        <a:p>
                          <a:pPr algn="ctr">
                            <a:lnSpc>
                              <a:spcPct val="115000"/>
                            </a:lnSpc>
                            <a:spcAft>
                              <a:spcPts val="0"/>
                            </a:spcAft>
                          </a:pPr>
                          <a:r>
                            <a:rPr lang="es-EC" sz="1200">
                              <a:effectLst/>
                            </a:rPr>
                            <a:t>Ganancia de la Antena de la BTS </a:t>
                          </a:r>
                          <a14:m>
                            <m:oMath xmlns:m="http://schemas.openxmlformats.org/officeDocument/2006/math">
                              <m:sSub>
                                <m:sSubPr>
                                  <m:ctrlPr>
                                    <a:rPr lang="es-EC" sz="1200" i="1">
                                      <a:effectLst/>
                                      <a:latin typeface="Cambria Math"/>
                                    </a:rPr>
                                  </m:ctrlPr>
                                </m:sSubPr>
                                <m:e>
                                  <m:r>
                                    <a:rPr lang="es-EC" sz="1200">
                                      <a:effectLst/>
                                      <a:latin typeface="Cambria Math"/>
                                    </a:rPr>
                                    <m:t>𝑮</m:t>
                                  </m:r>
                                </m:e>
                                <m:sub>
                                  <m:r>
                                    <a:rPr lang="es-EC" sz="1200">
                                      <a:effectLst/>
                                      <a:latin typeface="Cambria Math"/>
                                    </a:rPr>
                                    <m:t>𝑩𝑻𝑺</m:t>
                                  </m:r>
                                </m:sub>
                              </m:sSub>
                            </m:oMath>
                          </a14:m>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dBi</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200" dirty="0">
                              <a:effectLst/>
                            </a:rPr>
                            <a:t> </a:t>
                          </a:r>
                          <a:r>
                            <a:rPr lang="es-EC" sz="1200" dirty="0" smtClean="0">
                              <a:effectLst/>
                            </a:rPr>
                            <a:t>Especificaciones de la Antena.</a:t>
                          </a:r>
                          <a:endParaRPr lang="es-EC" sz="1200" dirty="0">
                            <a:solidFill>
                              <a:srgbClr val="365F91"/>
                            </a:solidFill>
                            <a:effectLst/>
                            <a:latin typeface="Calibri"/>
                            <a:ea typeface="Calibri"/>
                            <a:cs typeface="Times New Roman"/>
                          </a:endParaRPr>
                        </a:p>
                      </a:txBody>
                      <a:tcPr marL="68580" marR="68580" marT="0" marB="0" anchor="ctr"/>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3083040594"/>
                  </p:ext>
                </p:extLst>
              </p:nvPr>
            </p:nvGraphicFramePr>
            <p:xfrm>
              <a:off x="139360" y="1341173"/>
              <a:ext cx="11843375" cy="5215278"/>
            </p:xfrm>
            <a:graphic>
              <a:graphicData uri="http://schemas.openxmlformats.org/drawingml/2006/table">
                <a:tbl>
                  <a:tblPr firstRow="1" firstCol="1" bandRow="1">
                    <a:tableStyleId>{5C22544A-7EE6-4342-B048-85BDC9FD1C3A}</a:tableStyleId>
                  </a:tblPr>
                  <a:tblGrid>
                    <a:gridCol w="2739714"/>
                    <a:gridCol w="1052558"/>
                    <a:gridCol w="1504498"/>
                    <a:gridCol w="1585824"/>
                    <a:gridCol w="4960781"/>
                  </a:tblGrid>
                  <a:tr h="570283">
                    <a:tc>
                      <a:txBody>
                        <a:bodyPr/>
                        <a:lstStyle/>
                        <a:p>
                          <a:pPr algn="ctr">
                            <a:lnSpc>
                              <a:spcPct val="115000"/>
                            </a:lnSpc>
                            <a:spcAft>
                              <a:spcPts val="0"/>
                            </a:spcAft>
                          </a:pPr>
                          <a:r>
                            <a:rPr lang="es-EC" sz="1200" i="0" dirty="0">
                              <a:effectLst/>
                            </a:rPr>
                            <a:t>Parámetros Receptor</a:t>
                          </a:r>
                          <a:endParaRPr lang="es-EC" sz="1200" i="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Unidades</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CDMA2000 1x Voz </a:t>
                          </a:r>
                          <a:endParaRPr lang="es-EC" sz="1200" dirty="0" smtClean="0">
                            <a:effectLst/>
                          </a:endParaRPr>
                        </a:p>
                        <a:p>
                          <a:pPr algn="ctr">
                            <a:lnSpc>
                              <a:spcPct val="115000"/>
                            </a:lnSpc>
                            <a:spcAft>
                              <a:spcPts val="0"/>
                            </a:spcAft>
                          </a:pPr>
                          <a:r>
                            <a:rPr lang="es-EC" sz="1200" dirty="0" smtClean="0">
                              <a:effectLst/>
                            </a:rPr>
                            <a:t>9.6 </a:t>
                          </a:r>
                          <a:r>
                            <a:rPr lang="es-EC" sz="1200" dirty="0">
                              <a:effectLst/>
                            </a:rPr>
                            <a:t>Kbps</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200" dirty="0">
                              <a:effectLst/>
                            </a:rPr>
                            <a:t>1x EV-DO Rev. 0 </a:t>
                          </a:r>
                          <a:endParaRPr lang="pt-BR" sz="1200" dirty="0" smtClean="0">
                            <a:effectLst/>
                          </a:endParaRPr>
                        </a:p>
                        <a:p>
                          <a:pPr algn="ctr">
                            <a:lnSpc>
                              <a:spcPct val="115000"/>
                            </a:lnSpc>
                            <a:spcAft>
                              <a:spcPts val="0"/>
                            </a:spcAft>
                          </a:pPr>
                          <a:r>
                            <a:rPr lang="pt-BR" sz="1200" dirty="0" smtClean="0">
                              <a:effectLst/>
                            </a:rPr>
                            <a:t>153.6 </a:t>
                          </a:r>
                          <a:r>
                            <a:rPr lang="pt-BR" sz="1200" dirty="0">
                              <a:effectLst/>
                            </a:rPr>
                            <a:t>Kbps</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lt1"/>
                              </a:solidFill>
                              <a:effectLst/>
                              <a:latin typeface="+mn-lt"/>
                              <a:ea typeface="+mn-ea"/>
                              <a:cs typeface="+mn-cs"/>
                            </a:rPr>
                            <a:t>Referencia</a:t>
                          </a:r>
                          <a:endParaRPr lang="es-EC" sz="1200" dirty="0">
                            <a:solidFill>
                              <a:srgbClr val="365F91"/>
                            </a:solidFill>
                            <a:effectLst/>
                            <a:latin typeface="Calibri"/>
                            <a:ea typeface="Calibri"/>
                            <a:cs typeface="Times New Roman"/>
                          </a:endParaRPr>
                        </a:p>
                      </a:txBody>
                      <a:tcPr marL="68580" marR="68580" marT="0" marB="0" anchor="ctr"/>
                    </a:tc>
                  </a:tr>
                  <a:tr h="959866">
                    <a:tc>
                      <a:txBody>
                        <a:bodyPr/>
                        <a:lstStyle/>
                        <a:p>
                          <a:endParaRPr lang="es-EC"/>
                        </a:p>
                      </a:txBody>
                      <a:tcPr marL="68580" marR="68580" marT="0" marB="0" anchor="ctr">
                        <a:blipFill rotWithShape="1">
                          <a:blip r:embed="rId2"/>
                          <a:stretch>
                            <a:fillRect l="-223" t="-59873" r="-332739" b="-385350"/>
                          </a:stretch>
                        </a:blipFill>
                      </a:tcP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4,9</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2,2</a:t>
                          </a:r>
                          <a:endParaRPr lang="es-EC" sz="1200" dirty="0">
                            <a:solidFill>
                              <a:srgbClr val="365F91"/>
                            </a:solidFill>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Este valor depende de la codificación, la difusión y la modulación utilizada para una determinada tasa de datos y también para una velocidad promedio de movilización del dispositivo celular y para una determinada tasa de error de trama.</a:t>
                          </a:r>
                          <a:r>
                            <a:rPr lang="es-EC" sz="1200" dirty="0">
                              <a:effectLst/>
                            </a:rPr>
                            <a:t> </a:t>
                          </a:r>
                          <a:endParaRPr lang="es-EC" sz="1200" dirty="0">
                            <a:solidFill>
                              <a:srgbClr val="365F91"/>
                            </a:solidFill>
                            <a:effectLst/>
                            <a:latin typeface="Calibri"/>
                            <a:ea typeface="Calibri"/>
                            <a:cs typeface="Times New Roman"/>
                          </a:endParaRPr>
                        </a:p>
                      </a:txBody>
                      <a:tcPr marL="68580" marR="68580" marT="0" marB="0" anchor="ctr"/>
                    </a:tc>
                  </a:tr>
                  <a:tr h="759841">
                    <a:tc>
                      <a:txBody>
                        <a:bodyPr/>
                        <a:lstStyle/>
                        <a:p>
                          <a:endParaRPr lang="es-EC"/>
                        </a:p>
                      </a:txBody>
                      <a:tcPr marL="68580" marR="68580" marT="0" marB="0" anchor="ctr">
                        <a:blipFill rotWithShape="1">
                          <a:blip r:embed="rId2"/>
                          <a:stretch>
                            <a:fillRect l="-223" t="-200800" r="-332739" b="-384000"/>
                          </a:stretch>
                        </a:blipFill>
                      </a:tcPr>
                    </a:tc>
                    <a:tc>
                      <a:txBody>
                        <a:bodyPr/>
                        <a:lstStyle/>
                        <a:p>
                          <a:pPr algn="ctr">
                            <a:lnSpc>
                              <a:spcPct val="115000"/>
                            </a:lnSpc>
                            <a:spcAft>
                              <a:spcPts val="0"/>
                            </a:spcAft>
                          </a:pPr>
                          <a:r>
                            <a:rPr lang="es-EC" sz="1200">
                              <a:effectLst/>
                            </a:rPr>
                            <a:t>dBm/Hz</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174,0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174,0</a:t>
                          </a:r>
                          <a:endParaRPr lang="es-EC" sz="1200" dirty="0">
                            <a:solidFill>
                              <a:srgbClr val="365F91"/>
                            </a:solidFill>
                            <a:effectLst/>
                            <a:latin typeface="Calibri"/>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38821" t="-200800" b="-384000"/>
                          </a:stretch>
                        </a:blipFill>
                      </a:tcPr>
                    </a:tc>
                  </a:tr>
                  <a:tr h="285141">
                    <a:tc>
                      <a:txBody>
                        <a:bodyPr/>
                        <a:lstStyle/>
                        <a:p>
                          <a:pPr algn="ctr">
                            <a:lnSpc>
                              <a:spcPct val="115000"/>
                            </a:lnSpc>
                            <a:spcAft>
                              <a:spcPts val="0"/>
                            </a:spcAft>
                          </a:pPr>
                          <a:r>
                            <a:rPr lang="es-EC" sz="1200" dirty="0" smtClean="0">
                              <a:effectLst/>
                            </a:rPr>
                            <a:t>Velocidad de</a:t>
                          </a:r>
                          <a:r>
                            <a:rPr lang="es-EC" sz="1200" baseline="0" dirty="0" smtClean="0">
                              <a:effectLst/>
                            </a:rPr>
                            <a:t> Datos </a:t>
                          </a:r>
                          <a:r>
                            <a:rPr lang="es-EC" sz="1200" dirty="0" smtClean="0">
                              <a:effectLst/>
                            </a:rPr>
                            <a:t>en dB</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dB</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39,8227</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solidFill>
                                <a:schemeClr val="dk1"/>
                              </a:solidFill>
                              <a:effectLst/>
                              <a:latin typeface="+mn-lt"/>
                              <a:ea typeface="+mn-ea"/>
                              <a:cs typeface="+mn-cs"/>
                            </a:rPr>
                            <a:t>51,8639</a:t>
                          </a:r>
                          <a:endParaRPr lang="es-EC" sz="1200" dirty="0">
                            <a:solidFill>
                              <a:srgbClr val="365F91"/>
                            </a:solidFill>
                            <a:effectLst/>
                            <a:latin typeface="Calibri"/>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38821" t="-800000" b="-921277"/>
                          </a:stretch>
                        </a:blipFill>
                      </a:tcPr>
                    </a:tc>
                  </a:tr>
                  <a:tr h="609156">
                    <a:tc>
                      <a:txBody>
                        <a:bodyPr/>
                        <a:lstStyle/>
                        <a:p>
                          <a:pPr algn="ctr">
                            <a:lnSpc>
                              <a:spcPct val="115000"/>
                            </a:lnSpc>
                            <a:spcAft>
                              <a:spcPts val="0"/>
                            </a:spcAft>
                          </a:pPr>
                          <a:r>
                            <a:rPr lang="es-EC" sz="1200">
                              <a:effectLst/>
                            </a:rPr>
                            <a:t>Figura del Ruido de la BTS (NF)</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5,0</a:t>
                          </a:r>
                          <a:endParaRPr lang="es-EC" sz="1200" dirty="0">
                            <a:solidFill>
                              <a:srgbClr val="365F91"/>
                            </a:solidFill>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t>Es la cantidad de ruido (en dB) que se añade al enlace de recepción por la ganancia en el amplificador de bajo nivel de ruido de la estación base. </a:t>
                          </a:r>
                          <a:r>
                            <a:rPr lang="es-EC" sz="1200" dirty="0">
                              <a:effectLst/>
                            </a:rPr>
                            <a:t> </a:t>
                          </a:r>
                          <a:endParaRPr lang="es-EC" sz="1200" dirty="0" smtClean="0">
                            <a:effectLst/>
                          </a:endParaRPr>
                        </a:p>
                      </a:txBody>
                      <a:tcPr marL="68580" marR="68580" marT="0" marB="0" anchor="ctr"/>
                    </a:tc>
                  </a:tr>
                  <a:tr h="880936">
                    <a:tc>
                      <a:txBody>
                        <a:bodyPr/>
                        <a:lstStyle/>
                        <a:p>
                          <a:endParaRPr lang="es-EC"/>
                        </a:p>
                      </a:txBody>
                      <a:tcPr marL="68580" marR="68580" marT="0" marB="0" anchor="ctr">
                        <a:blipFill rotWithShape="1">
                          <a:blip r:embed="rId2"/>
                          <a:stretch>
                            <a:fillRect l="-223" t="-363194" r="-332739" b="-131250"/>
                          </a:stretch>
                        </a:blipFill>
                      </a:tcP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a:t>
                          </a:r>
                          <a:r>
                            <a:rPr lang="es-EC" sz="1200" dirty="0" smtClean="0">
                              <a:effectLst/>
                            </a:rPr>
                            <a:t>124,2773</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-114.9361</a:t>
                          </a:r>
                          <a:endParaRPr lang="es-EC" sz="1200">
                            <a:solidFill>
                              <a:srgbClr val="365F91"/>
                            </a:solidFill>
                            <a:effectLst/>
                            <a:latin typeface="Calibri"/>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38821" t="-363194" b="-131250"/>
                          </a:stretch>
                        </a:blipFill>
                      </a:tcPr>
                    </a:tc>
                  </a:tr>
                  <a:tr h="579772">
                    <a:tc>
                      <a:txBody>
                        <a:bodyPr/>
                        <a:lstStyle/>
                        <a:p>
                          <a:endParaRPr lang="es-EC"/>
                        </a:p>
                      </a:txBody>
                      <a:tcPr marL="68580" marR="68580" marT="0" marB="0" anchor="ctr">
                        <a:blipFill rotWithShape="1">
                          <a:blip r:embed="rId2"/>
                          <a:stretch>
                            <a:fillRect l="-223" t="-702105" r="-332739" b="-98947"/>
                          </a:stretch>
                        </a:blipFill>
                      </a:tcPr>
                    </a:tc>
                    <a:tc>
                      <a:txBody>
                        <a:bodyPr/>
                        <a:lstStyle/>
                        <a:p>
                          <a:pPr algn="ctr">
                            <a:lnSpc>
                              <a:spcPct val="115000"/>
                            </a:lnSpc>
                            <a:spcAft>
                              <a:spcPts val="0"/>
                            </a:spcAft>
                          </a:pPr>
                          <a:r>
                            <a:rPr lang="es-EC" sz="1200">
                              <a:effectLst/>
                            </a:rPr>
                            <a:t>dB</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3,0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200" dirty="0">
                              <a:effectLst/>
                            </a:rPr>
                            <a:t> </a:t>
                          </a:r>
                          <a:r>
                            <a:rPr lang="es-EC" sz="1200" dirty="0" smtClean="0">
                              <a:effectLst/>
                            </a:rPr>
                            <a:t>Este valor es estándar en el cálculo del</a:t>
                          </a:r>
                          <a:r>
                            <a:rPr lang="es-EC" sz="1200" baseline="0" dirty="0" smtClean="0">
                              <a:effectLst/>
                            </a:rPr>
                            <a:t> Link Budget de las redes CDMA.</a:t>
                          </a:r>
                          <a:endParaRPr lang="es-EC" sz="1200" dirty="0">
                            <a:solidFill>
                              <a:srgbClr val="365F91"/>
                            </a:solidFill>
                            <a:effectLst/>
                            <a:latin typeface="Calibri"/>
                            <a:ea typeface="Calibri"/>
                            <a:cs typeface="Times New Roman"/>
                          </a:endParaRPr>
                        </a:p>
                      </a:txBody>
                      <a:tcPr marL="68580" marR="68580" marT="0" marB="0" anchor="ctr"/>
                    </a:tc>
                  </a:tr>
                  <a:tr h="570283">
                    <a:tc>
                      <a:txBody>
                        <a:bodyPr/>
                        <a:lstStyle/>
                        <a:p>
                          <a:endParaRPr lang="es-EC"/>
                        </a:p>
                      </a:txBody>
                      <a:tcPr marL="68580" marR="68580" marT="0" marB="0" anchor="ctr">
                        <a:blipFill rotWithShape="1">
                          <a:blip r:embed="rId2"/>
                          <a:stretch>
                            <a:fillRect l="-223" t="-810638" r="-332739"/>
                          </a:stretch>
                        </a:blipFill>
                      </a:tcPr>
                    </a:tc>
                    <a:tc>
                      <a:txBody>
                        <a:bodyPr/>
                        <a:lstStyle/>
                        <a:p>
                          <a:pPr algn="ctr">
                            <a:lnSpc>
                              <a:spcPct val="115000"/>
                            </a:lnSpc>
                            <a:spcAft>
                              <a:spcPts val="0"/>
                            </a:spcAft>
                          </a:pPr>
                          <a:r>
                            <a:rPr lang="es-EC" sz="1200">
                              <a:effectLst/>
                            </a:rPr>
                            <a:t>dBi</a:t>
                          </a:r>
                          <a:endParaRPr lang="es-EC" sz="12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15,0</a:t>
                          </a:r>
                          <a:endParaRPr lang="es-EC" sz="1200" dirty="0">
                            <a:solidFill>
                              <a:srgbClr val="365F91"/>
                            </a:solidFill>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200" dirty="0">
                              <a:effectLst/>
                            </a:rPr>
                            <a:t> </a:t>
                          </a:r>
                          <a:r>
                            <a:rPr lang="es-EC" sz="1200" dirty="0" smtClean="0">
                              <a:effectLst/>
                            </a:rPr>
                            <a:t>Especificaciones de la Antena.</a:t>
                          </a:r>
                          <a:endParaRPr lang="es-EC" sz="1200" dirty="0">
                            <a:solidFill>
                              <a:srgbClr val="365F91"/>
                            </a:solidFill>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3384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25000" lnSpcReduction="20000"/>
              </a:bodyPr>
              <a:lstStyle/>
              <a:p>
                <a:pPr marL="0" indent="0">
                  <a:buNone/>
                </a:pPr>
                <a14:m>
                  <m:oMathPara xmlns:m="http://schemas.openxmlformats.org/officeDocument/2006/math">
                    <m:oMathParaPr>
                      <m:jc m:val="left"/>
                    </m:oMathParaPr>
                    <m:oMath xmlns:m="http://schemas.openxmlformats.org/officeDocument/2006/math">
                      <m:sSub>
                        <m:sSubPr>
                          <m:ctrlPr>
                            <a:rPr lang="es-EC" sz="8000" b="1" i="1">
                              <a:latin typeface="Cambria Math"/>
                            </a:rPr>
                          </m:ctrlPr>
                        </m:sSubPr>
                        <m:e>
                          <m:r>
                            <a:rPr lang="es-EC" sz="8000" b="1" i="1">
                              <a:latin typeface="Cambria Math"/>
                            </a:rPr>
                            <m:t>𝑳</m:t>
                          </m:r>
                        </m:e>
                        <m:sub>
                          <m:r>
                            <a:rPr lang="es-EC" sz="8000" b="1" i="1">
                              <a:latin typeface="Cambria Math"/>
                            </a:rPr>
                            <m:t>𝑭𝒂𝒅𝒊𝒏𝒈</m:t>
                          </m:r>
                        </m:sub>
                      </m:sSub>
                    </m:oMath>
                  </m:oMathPara>
                </a14:m>
                <a:endParaRPr lang="es-EC" sz="8000" b="1" dirty="0" smtClean="0"/>
              </a:p>
              <a:p>
                <a:pPr algn="just"/>
                <a:r>
                  <a:rPr lang="es-EC" sz="8000" dirty="0" smtClean="0"/>
                  <a:t>Es el margen </a:t>
                </a:r>
                <a:r>
                  <a:rPr lang="es-EC" sz="8000" dirty="0"/>
                  <a:t>de seguridad contra el ensombrecimiento en la </a:t>
                </a:r>
                <a:r>
                  <a:rPr lang="es-EC" sz="8000" dirty="0" smtClean="0"/>
                  <a:t>ruta. </a:t>
                </a:r>
                <a:r>
                  <a:rPr lang="es-EC" sz="8000" dirty="0"/>
                  <a:t>El margen de desvanecimiento depende de la desviación estándar del desvanecimiento por sombra normal logarítmica, de la pendiente de pérdida de trayecto, y de la fiabilidad de la cobertura.</a:t>
                </a:r>
                <a:r>
                  <a:rPr lang="es-EC" sz="8000" dirty="0" smtClean="0"/>
                  <a:t> </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04" r="-1587"/>
                </a:stretch>
              </a:blipFill>
            </p:spPr>
            <p:txBody>
              <a:bodyPr/>
              <a:lstStyle/>
              <a:p>
                <a:r>
                  <a:rPr lang="es-EC">
                    <a:noFill/>
                  </a:rPr>
                  <a:t> </a:t>
                </a:r>
              </a:p>
            </p:txBody>
          </p:sp>
        </mc:Fallback>
      </mc:AlternateContent>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554" y="3290439"/>
            <a:ext cx="5376595" cy="2287672"/>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3214518" y="5719779"/>
                <a:ext cx="6096000" cy="69878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𝐿</m:t>
                          </m:r>
                        </m:e>
                        <m:sub>
                          <m:r>
                            <a:rPr lang="es-EC" i="1">
                              <a:latin typeface="Cambria Math"/>
                            </a:rPr>
                            <m:t>𝐹𝑎𝑑𝑖𝑛𝑔</m:t>
                          </m:r>
                        </m:sub>
                      </m:sSub>
                      <m:r>
                        <a:rPr lang="es-EC" i="1">
                          <a:latin typeface="Cambria Math"/>
                        </a:rPr>
                        <m:t>= </m:t>
                      </m:r>
                      <m:r>
                        <a:rPr lang="es-EC">
                          <a:latin typeface="Cambria Math"/>
                        </a:rPr>
                        <m:t>0</m:t>
                      </m:r>
                      <m:r>
                        <a:rPr lang="es-EC" b="0" i="0" smtClean="0">
                          <a:latin typeface="Cambria Math"/>
                        </a:rPr>
                        <m:t>,</m:t>
                      </m:r>
                      <m:r>
                        <a:rPr lang="es-EC">
                          <a:latin typeface="Cambria Math"/>
                        </a:rPr>
                        <m:t>675 </m:t>
                      </m:r>
                      <m:r>
                        <m:rPr>
                          <m:sty m:val="p"/>
                        </m:rPr>
                        <a:rPr lang="es-EC">
                          <a:latin typeface="Cambria Math"/>
                        </a:rPr>
                        <m:t>σ</m:t>
                      </m:r>
                      <m:r>
                        <a:rPr lang="es-EC">
                          <a:latin typeface="Cambria Math"/>
                        </a:rPr>
                        <m:t>   (5)</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𝐹𝑎𝑑𝑖𝑛𝑔</m:t>
                          </m:r>
                        </m:sub>
                      </m:sSub>
                      <m:r>
                        <a:rPr lang="es-EC" i="1">
                          <a:latin typeface="Cambria Math"/>
                        </a:rPr>
                        <m:t>= </m:t>
                      </m:r>
                      <m:r>
                        <a:rPr lang="es-EC">
                          <a:latin typeface="Cambria Math"/>
                        </a:rPr>
                        <m:t>0</m:t>
                      </m:r>
                      <m:r>
                        <a:rPr lang="es-EC" b="0" i="0" smtClean="0">
                          <a:latin typeface="Cambria Math"/>
                        </a:rPr>
                        <m:t>,</m:t>
                      </m:r>
                      <m:r>
                        <a:rPr lang="es-EC">
                          <a:latin typeface="Cambria Math"/>
                        </a:rPr>
                        <m:t>675 </m:t>
                      </m:r>
                      <m:d>
                        <m:dPr>
                          <m:ctrlPr>
                            <a:rPr lang="es-EC" i="1">
                              <a:latin typeface="Cambria Math"/>
                            </a:rPr>
                          </m:ctrlPr>
                        </m:dPr>
                        <m:e>
                          <m:r>
                            <a:rPr lang="es-EC">
                              <a:latin typeface="Cambria Math"/>
                            </a:rPr>
                            <m:t>8 </m:t>
                          </m:r>
                          <m:r>
                            <m:rPr>
                              <m:sty m:val="p"/>
                            </m:rPr>
                            <a:rPr lang="es-EC">
                              <a:latin typeface="Cambria Math"/>
                            </a:rPr>
                            <m:t>dB</m:t>
                          </m:r>
                        </m:e>
                      </m:d>
                      <m:r>
                        <a:rPr lang="es-EC" i="1">
                          <a:latin typeface="Cambria Math"/>
                        </a:rPr>
                        <m:t>=5</m:t>
                      </m:r>
                      <m:r>
                        <a:rPr lang="es-EC" b="0" i="1" smtClean="0">
                          <a:latin typeface="Cambria Math"/>
                        </a:rPr>
                        <m:t>,</m:t>
                      </m:r>
                      <m:r>
                        <a:rPr lang="es-EC" i="1">
                          <a:latin typeface="Cambria Math"/>
                        </a:rPr>
                        <m:t>4 </m:t>
                      </m:r>
                      <m:r>
                        <a:rPr lang="es-EC" i="1">
                          <a:latin typeface="Cambria Math"/>
                        </a:rPr>
                        <m:t>𝑑𝐵</m:t>
                      </m:r>
                      <m:r>
                        <a:rPr lang="es-EC" i="1">
                          <a:latin typeface="Cambria Math"/>
                        </a:rPr>
                        <m:t> </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214518" y="5719779"/>
                <a:ext cx="6096000" cy="698781"/>
              </a:xfrm>
              <a:prstGeom prst="rect">
                <a:avLst/>
              </a:prstGeom>
              <a:blipFill rotWithShape="1">
                <a:blip r:embed="rId4"/>
                <a:stretch>
                  <a:fillRect b="-4348"/>
                </a:stretch>
              </a:blipFill>
            </p:spPr>
            <p:txBody>
              <a:bodyPr/>
              <a:lstStyle/>
              <a:p>
                <a:r>
                  <a:rPr lang="es-EC">
                    <a:noFill/>
                  </a:rPr>
                  <a:t> </a:t>
                </a:r>
              </a:p>
            </p:txBody>
          </p:sp>
        </mc:Fallback>
      </mc:AlternateContent>
    </p:spTree>
    <p:extLst>
      <p:ext uri="{BB962C8B-B14F-4D97-AF65-F5344CB8AC3E}">
        <p14:creationId xmlns:p14="http://schemas.microsoft.com/office/powerpoint/2010/main" val="17500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900" y="1355502"/>
                <a:ext cx="9982200" cy="5393028"/>
              </a:xfrm>
            </p:spPr>
            <p:txBody>
              <a:bodyPr>
                <a:noAutofit/>
              </a:bodyPr>
              <a:lstStyle/>
              <a:p>
                <a:pPr marL="0" indent="0">
                  <a:buNone/>
                </a:pPr>
                <a:r>
                  <a:rPr lang="es-EC" sz="1900" b="1" i="1" dirty="0" smtClean="0"/>
                  <a:t>Ganancia del </a:t>
                </a:r>
                <a:r>
                  <a:rPr lang="es-EC" sz="1900" b="1" i="1" dirty="0" err="1" smtClean="0"/>
                  <a:t>Soft</a:t>
                </a:r>
                <a:r>
                  <a:rPr lang="es-EC" sz="1900" b="1" i="1" dirty="0" smtClean="0"/>
                  <a:t> </a:t>
                </a:r>
                <a:r>
                  <a:rPr lang="es-EC" sz="1900" b="1" i="1" dirty="0" err="1" smtClean="0"/>
                  <a:t>Handoff</a:t>
                </a:r>
                <a:r>
                  <a:rPr lang="es-EC" sz="1900" b="1" i="1" dirty="0" smtClean="0"/>
                  <a:t> </a:t>
                </a:r>
                <a14:m>
                  <m:oMath xmlns:m="http://schemas.openxmlformats.org/officeDocument/2006/math">
                    <m:sSub>
                      <m:sSubPr>
                        <m:ctrlPr>
                          <a:rPr lang="es-EC" sz="1900" b="1" i="1">
                            <a:latin typeface="Cambria Math"/>
                          </a:rPr>
                        </m:ctrlPr>
                      </m:sSubPr>
                      <m:e>
                        <m:r>
                          <a:rPr lang="es-EC" sz="1900" b="1" i="1" smtClean="0">
                            <a:latin typeface="Cambria Math"/>
                          </a:rPr>
                          <m:t> </m:t>
                        </m:r>
                        <m:r>
                          <a:rPr lang="es-EC" sz="1900" b="1" i="1">
                            <a:latin typeface="Cambria Math"/>
                          </a:rPr>
                          <m:t>𝑮</m:t>
                        </m:r>
                      </m:e>
                      <m:sub>
                        <m:r>
                          <a:rPr lang="es-EC" sz="1900" b="1" i="1">
                            <a:latin typeface="Cambria Math"/>
                          </a:rPr>
                          <m:t>𝑺𝑯𝑶</m:t>
                        </m:r>
                      </m:sub>
                    </m:sSub>
                  </m:oMath>
                </a14:m>
                <a:endParaRPr lang="es-EC" sz="1900" b="1" i="1" dirty="0" smtClean="0"/>
              </a:p>
              <a:p>
                <a:pPr algn="just"/>
                <a:r>
                  <a:rPr lang="es-EC" sz="1900" dirty="0"/>
                  <a:t>Un sistema CDMA puede soportar la transferencia suave (</a:t>
                </a:r>
                <a:r>
                  <a:rPr lang="es-EC" sz="1900" dirty="0" err="1"/>
                  <a:t>soft</a:t>
                </a:r>
                <a:r>
                  <a:rPr lang="es-EC" sz="1900" dirty="0"/>
                  <a:t> </a:t>
                </a:r>
                <a:r>
                  <a:rPr lang="es-EC" sz="1900" dirty="0" err="1"/>
                  <a:t>handoff</a:t>
                </a:r>
                <a:r>
                  <a:rPr lang="es-EC" sz="1900" dirty="0"/>
                  <a:t>) en los bordes de las células mediante el uso de una ganancia de diversidad </a:t>
                </a:r>
                <a:r>
                  <a:rPr lang="es-EC" sz="1900" dirty="0" err="1"/>
                  <a:t>macroespacial</a:t>
                </a:r>
                <a:r>
                  <a:rPr lang="es-EC" sz="1900" dirty="0"/>
                  <a:t>, lo que reduce de manera efectiva el margen de desvanecimiento necesario para asegurar la fiabilidad del enlace</a:t>
                </a:r>
                <a:r>
                  <a:rPr lang="es-EC" sz="1900" dirty="0" smtClean="0"/>
                  <a:t>. Esta ganancia tiene un rango de entre </a:t>
                </a:r>
                <a:r>
                  <a:rPr lang="es-EC" sz="1900" dirty="0"/>
                  <a:t>2 - 4 dB en </a:t>
                </a:r>
                <a:r>
                  <a:rPr lang="es-EC" sz="1900" dirty="0" smtClean="0"/>
                  <a:t>promedio.</a:t>
                </a:r>
              </a:p>
              <a:p>
                <a:pPr marL="0" indent="0" algn="just">
                  <a:buNone/>
                </a:pPr>
                <a:r>
                  <a:rPr lang="es-EC" sz="1900" b="1" i="1" dirty="0" smtClean="0"/>
                  <a:t>Pérdidas por las Edificaciones </a:t>
                </a:r>
                <a14:m>
                  <m:oMath xmlns:m="http://schemas.openxmlformats.org/officeDocument/2006/math">
                    <m:sSub>
                      <m:sSubPr>
                        <m:ctrlPr>
                          <a:rPr lang="es-EC" sz="1900" b="1" i="1">
                            <a:latin typeface="Cambria Math"/>
                          </a:rPr>
                        </m:ctrlPr>
                      </m:sSubPr>
                      <m:e>
                        <m:r>
                          <a:rPr lang="es-EC" sz="1900" b="1" i="1" smtClean="0">
                            <a:latin typeface="Cambria Math"/>
                          </a:rPr>
                          <m:t> </m:t>
                        </m:r>
                        <m:r>
                          <a:rPr lang="es-EC" sz="1900" b="1" i="1">
                            <a:latin typeface="Cambria Math"/>
                          </a:rPr>
                          <m:t>𝑳</m:t>
                        </m:r>
                      </m:e>
                      <m:sub>
                        <m:r>
                          <a:rPr lang="es-EC" sz="1900" b="1" i="1">
                            <a:latin typeface="Cambria Math"/>
                          </a:rPr>
                          <m:t>𝑩𝒍𝒅𝒈</m:t>
                        </m:r>
                      </m:sub>
                    </m:sSub>
                  </m:oMath>
                </a14:m>
                <a:endParaRPr lang="es-EC" sz="1900" b="1" i="1" dirty="0" smtClean="0"/>
              </a:p>
              <a:p>
                <a:pPr algn="just"/>
                <a:endParaRPr lang="es-EC" sz="1900" b="1" i="1" dirty="0"/>
              </a:p>
              <a:p>
                <a:pPr algn="just"/>
                <a:endParaRPr lang="es-EC" sz="1900" b="1" i="1" dirty="0" smtClean="0"/>
              </a:p>
              <a:p>
                <a:pPr algn="just"/>
                <a:endParaRPr lang="es-EC" sz="1900" b="1" i="1" dirty="0"/>
              </a:p>
              <a:p>
                <a:pPr marL="0" indent="0" algn="just">
                  <a:buNone/>
                </a:pPr>
                <a:r>
                  <a:rPr lang="es-EC" sz="1900" b="1" i="1" dirty="0" smtClean="0"/>
                  <a:t>Pérdidas por el Cuerpo Humano  </a:t>
                </a:r>
                <a14:m>
                  <m:oMath xmlns:m="http://schemas.openxmlformats.org/officeDocument/2006/math">
                    <m:sSub>
                      <m:sSubPr>
                        <m:ctrlPr>
                          <a:rPr lang="es-EC" sz="1800" i="1">
                            <a:latin typeface="Cambria Math"/>
                          </a:rPr>
                        </m:ctrlPr>
                      </m:sSubPr>
                      <m:e>
                        <m:r>
                          <a:rPr lang="es-EC" sz="1800">
                            <a:latin typeface="Cambria Math"/>
                          </a:rPr>
                          <m:t>𝑳</m:t>
                        </m:r>
                      </m:e>
                      <m:sub>
                        <m:r>
                          <a:rPr lang="es-EC" sz="1800">
                            <a:latin typeface="Cambria Math"/>
                          </a:rPr>
                          <m:t>𝑩𝒐𝒅𝒚</m:t>
                        </m:r>
                      </m:sub>
                    </m:sSub>
                  </m:oMath>
                </a14:m>
                <a:endParaRPr lang="es-EC" sz="1900" b="1" i="1" dirty="0" smtClean="0"/>
              </a:p>
              <a:p>
                <a:pPr algn="just"/>
                <a:r>
                  <a:rPr lang="es-EC" sz="1900" dirty="0"/>
                  <a:t>En el servicio de voz se aplica un valor de 3 dB, mientras que para el servicio de datos debido al uso de un terminal o modem en el ordenador se considera un valor de 1 dB.</a:t>
                </a:r>
                <a:endParaRPr lang="es-EC" sz="1900" b="1"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900" y="1355502"/>
                <a:ext cx="9982200" cy="5393028"/>
              </a:xfrm>
              <a:blipFill rotWithShape="1">
                <a:blip r:embed="rId2"/>
                <a:stretch>
                  <a:fillRect l="-1465" t="-1243" r="-15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962503327"/>
                  </p:ext>
                </p:extLst>
              </p:nvPr>
            </p:nvGraphicFramePr>
            <p:xfrm>
              <a:off x="3033443" y="3541478"/>
              <a:ext cx="6200709" cy="1602169"/>
            </p:xfrm>
            <a:graphic>
              <a:graphicData uri="http://schemas.openxmlformats.org/drawingml/2006/table">
                <a:tbl>
                  <a:tblPr firstRow="1" firstCol="1" bandRow="1">
                    <a:tableStyleId>{5C22544A-7EE6-4342-B048-85BDC9FD1C3A}</a:tableStyleId>
                  </a:tblPr>
                  <a:tblGrid>
                    <a:gridCol w="3017755"/>
                    <a:gridCol w="3182954"/>
                  </a:tblGrid>
                  <a:tr h="281850">
                    <a:tc>
                      <a:txBody>
                        <a:bodyPr/>
                        <a:lstStyle/>
                        <a:p>
                          <a:pPr algn="ctr">
                            <a:lnSpc>
                              <a:spcPct val="115000"/>
                            </a:lnSpc>
                            <a:spcAft>
                              <a:spcPts val="0"/>
                            </a:spcAft>
                            <a:tabLst>
                              <a:tab pos="252095" algn="l"/>
                            </a:tabLst>
                          </a:pPr>
                          <a:r>
                            <a:rPr lang="es-EC" sz="1500" dirty="0">
                              <a:effectLst/>
                            </a:rPr>
                            <a:t>Entorno</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𝑩𝒍𝒅𝒈</m:t>
                                    </m:r>
                                  </m:sub>
                                </m:sSub>
                              </m:oMath>
                            </m:oMathPara>
                          </a14:m>
                          <a:endParaRPr lang="es-EC" sz="1500">
                            <a:solidFill>
                              <a:srgbClr val="365F91"/>
                            </a:solidFill>
                            <a:effectLst/>
                            <a:latin typeface="Calibri"/>
                            <a:ea typeface="Calibri"/>
                            <a:cs typeface="Times New Roman"/>
                          </a:endParaRPr>
                        </a:p>
                      </a:txBody>
                      <a:tcPr marL="68580" marR="68580" marT="0" marB="0"/>
                    </a:tc>
                  </a:tr>
                  <a:tr h="239887">
                    <a:tc>
                      <a:txBody>
                        <a:bodyPr/>
                        <a:lstStyle/>
                        <a:p>
                          <a:pPr algn="ctr">
                            <a:lnSpc>
                              <a:spcPct val="115000"/>
                            </a:lnSpc>
                            <a:spcAft>
                              <a:spcPts val="0"/>
                            </a:spcAft>
                            <a:tabLst>
                              <a:tab pos="252095" algn="l"/>
                            </a:tabLst>
                          </a:pPr>
                          <a:r>
                            <a:rPr lang="es-EC" sz="1500">
                              <a:effectLst/>
                            </a:rPr>
                            <a:t>Urbano Denso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25 dB</a:t>
                          </a:r>
                          <a:endParaRPr lang="es-EC" sz="1500">
                            <a:solidFill>
                              <a:srgbClr val="365F91"/>
                            </a:solidFill>
                            <a:effectLst/>
                            <a:latin typeface="Calibri"/>
                            <a:ea typeface="Calibri"/>
                            <a:cs typeface="Times New Roman"/>
                          </a:endParaRPr>
                        </a:p>
                      </a:txBody>
                      <a:tcPr marL="68580" marR="68580" marT="0" marB="0"/>
                    </a:tc>
                  </a:tr>
                  <a:tr h="239887">
                    <a:tc>
                      <a:txBody>
                        <a:bodyPr/>
                        <a:lstStyle/>
                        <a:p>
                          <a:pPr algn="ctr">
                            <a:lnSpc>
                              <a:spcPct val="115000"/>
                            </a:lnSpc>
                            <a:spcAft>
                              <a:spcPts val="0"/>
                            </a:spcAft>
                            <a:tabLst>
                              <a:tab pos="252095" algn="l"/>
                            </a:tabLst>
                          </a:pPr>
                          <a:r>
                            <a:rPr lang="es-EC" sz="1500">
                              <a:effectLst/>
                            </a:rPr>
                            <a:t>Urbano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dirty="0">
                              <a:effectLst/>
                            </a:rPr>
                            <a:t>20 dB</a:t>
                          </a:r>
                          <a:endParaRPr lang="es-EC" sz="1500" dirty="0">
                            <a:solidFill>
                              <a:srgbClr val="365F91"/>
                            </a:solidFill>
                            <a:effectLst/>
                            <a:latin typeface="Calibri"/>
                            <a:ea typeface="Calibri"/>
                            <a:cs typeface="Times New Roman"/>
                          </a:endParaRPr>
                        </a:p>
                      </a:txBody>
                      <a:tcPr marL="68580" marR="68580" marT="0" marB="0"/>
                    </a:tc>
                  </a:tr>
                  <a:tr h="239887">
                    <a:tc>
                      <a:txBody>
                        <a:bodyPr/>
                        <a:lstStyle/>
                        <a:p>
                          <a:pPr algn="ctr">
                            <a:lnSpc>
                              <a:spcPct val="115000"/>
                            </a:lnSpc>
                            <a:spcAft>
                              <a:spcPts val="0"/>
                            </a:spcAft>
                            <a:tabLst>
                              <a:tab pos="252095" algn="l"/>
                            </a:tabLst>
                          </a:pPr>
                          <a:r>
                            <a:rPr lang="es-EC" sz="1500">
                              <a:effectLst/>
                            </a:rPr>
                            <a:t>Suburbano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15 dB</a:t>
                          </a:r>
                          <a:endParaRPr lang="es-EC" sz="1500">
                            <a:solidFill>
                              <a:srgbClr val="365F91"/>
                            </a:solidFill>
                            <a:effectLst/>
                            <a:latin typeface="Calibri"/>
                            <a:ea typeface="Calibri"/>
                            <a:cs typeface="Times New Roman"/>
                          </a:endParaRPr>
                        </a:p>
                      </a:txBody>
                      <a:tcPr marL="68580" marR="68580" marT="0" marB="0"/>
                    </a:tc>
                  </a:tr>
                  <a:tr h="239887">
                    <a:tc>
                      <a:txBody>
                        <a:bodyPr/>
                        <a:lstStyle/>
                        <a:p>
                          <a:pPr algn="ctr">
                            <a:lnSpc>
                              <a:spcPct val="115000"/>
                            </a:lnSpc>
                            <a:spcAft>
                              <a:spcPts val="0"/>
                            </a:spcAft>
                            <a:tabLst>
                              <a:tab pos="252095" algn="l"/>
                            </a:tabLst>
                          </a:pPr>
                          <a:r>
                            <a:rPr lang="es-EC" sz="1500">
                              <a:effectLst/>
                            </a:rPr>
                            <a:t>Rural</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6 dB</a:t>
                          </a:r>
                          <a:endParaRPr lang="es-EC" sz="1500">
                            <a:solidFill>
                              <a:srgbClr val="365F91"/>
                            </a:solidFill>
                            <a:effectLst/>
                            <a:latin typeface="Calibri"/>
                            <a:ea typeface="Calibri"/>
                            <a:cs typeface="Times New Roman"/>
                          </a:endParaRPr>
                        </a:p>
                      </a:txBody>
                      <a:tcPr marL="68580" marR="68580" marT="0" marB="0"/>
                    </a:tc>
                  </a:tr>
                  <a:tr h="239887">
                    <a:tc>
                      <a:txBody>
                        <a:bodyPr/>
                        <a:lstStyle/>
                        <a:p>
                          <a:pPr algn="ctr">
                            <a:lnSpc>
                              <a:spcPct val="115000"/>
                            </a:lnSpc>
                            <a:spcAft>
                              <a:spcPts val="0"/>
                            </a:spcAft>
                            <a:tabLst>
                              <a:tab pos="252095" algn="l"/>
                            </a:tabLst>
                          </a:pPr>
                          <a:r>
                            <a:rPr lang="es-EC" sz="1500" dirty="0">
                              <a:effectLst/>
                            </a:rPr>
                            <a:t>Tierra Abierta</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dirty="0">
                              <a:effectLst/>
                            </a:rPr>
                            <a:t>0 dB</a:t>
                          </a:r>
                          <a:endParaRPr lang="es-EC" sz="1500" dirty="0">
                            <a:solidFill>
                              <a:srgbClr val="365F91"/>
                            </a:solidFill>
                            <a:effectLst/>
                            <a:latin typeface="Calibri"/>
                            <a:ea typeface="Calibri"/>
                            <a:cs typeface="Times New Roman"/>
                          </a:endParaRPr>
                        </a:p>
                      </a:txBody>
                      <a:tcPr marL="68580" marR="68580" marT="0" marB="0"/>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1962503327"/>
                  </p:ext>
                </p:extLst>
              </p:nvPr>
            </p:nvGraphicFramePr>
            <p:xfrm>
              <a:off x="3033443" y="3541478"/>
              <a:ext cx="6200709" cy="1512634"/>
            </p:xfrm>
            <a:graphic>
              <a:graphicData uri="http://schemas.openxmlformats.org/drawingml/2006/table">
                <a:tbl>
                  <a:tblPr firstRow="1" firstCol="1" bandRow="1">
                    <a:tableStyleId>{5C22544A-7EE6-4342-B048-85BDC9FD1C3A}</a:tableStyleId>
                  </a:tblPr>
                  <a:tblGrid>
                    <a:gridCol w="3017755"/>
                    <a:gridCol w="3182954"/>
                  </a:tblGrid>
                  <a:tr h="287719">
                    <a:tc>
                      <a:txBody>
                        <a:bodyPr/>
                        <a:lstStyle/>
                        <a:p>
                          <a:pPr algn="ctr">
                            <a:lnSpc>
                              <a:spcPct val="115000"/>
                            </a:lnSpc>
                            <a:spcAft>
                              <a:spcPts val="0"/>
                            </a:spcAft>
                            <a:tabLst>
                              <a:tab pos="252095" algn="l"/>
                            </a:tabLst>
                          </a:pPr>
                          <a:r>
                            <a:rPr lang="es-EC" sz="1500" dirty="0">
                              <a:effectLst/>
                            </a:rPr>
                            <a:t>Entorno</a:t>
                          </a:r>
                          <a:endParaRPr lang="es-EC" sz="1500" dirty="0">
                            <a:solidFill>
                              <a:srgbClr val="365F91"/>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95019" t="-19149" b="-461702"/>
                          </a:stretch>
                        </a:blipFill>
                      </a:tcPr>
                    </a:tc>
                  </a:tr>
                  <a:tr h="244983">
                    <a:tc>
                      <a:txBody>
                        <a:bodyPr/>
                        <a:lstStyle/>
                        <a:p>
                          <a:pPr algn="ctr">
                            <a:lnSpc>
                              <a:spcPct val="115000"/>
                            </a:lnSpc>
                            <a:spcAft>
                              <a:spcPts val="0"/>
                            </a:spcAft>
                            <a:tabLst>
                              <a:tab pos="252095" algn="l"/>
                            </a:tabLst>
                          </a:pPr>
                          <a:r>
                            <a:rPr lang="es-EC" sz="1500">
                              <a:effectLst/>
                            </a:rPr>
                            <a:t>Urbano Denso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25 dB</a:t>
                          </a:r>
                          <a:endParaRPr lang="es-EC" sz="1500">
                            <a:solidFill>
                              <a:srgbClr val="365F91"/>
                            </a:solidFill>
                            <a:effectLst/>
                            <a:latin typeface="Calibri"/>
                            <a:ea typeface="Calibri"/>
                            <a:cs typeface="Times New Roman"/>
                          </a:endParaRPr>
                        </a:p>
                      </a:txBody>
                      <a:tcPr marL="68580" marR="68580" marT="0" marB="0"/>
                    </a:tc>
                  </a:tr>
                  <a:tr h="244983">
                    <a:tc>
                      <a:txBody>
                        <a:bodyPr/>
                        <a:lstStyle/>
                        <a:p>
                          <a:pPr algn="ctr">
                            <a:lnSpc>
                              <a:spcPct val="115000"/>
                            </a:lnSpc>
                            <a:spcAft>
                              <a:spcPts val="0"/>
                            </a:spcAft>
                            <a:tabLst>
                              <a:tab pos="252095" algn="l"/>
                            </a:tabLst>
                          </a:pPr>
                          <a:r>
                            <a:rPr lang="es-EC" sz="1500">
                              <a:effectLst/>
                            </a:rPr>
                            <a:t>Urbano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dirty="0">
                              <a:effectLst/>
                            </a:rPr>
                            <a:t>20 dB</a:t>
                          </a:r>
                          <a:endParaRPr lang="es-EC" sz="1500" dirty="0">
                            <a:solidFill>
                              <a:srgbClr val="365F91"/>
                            </a:solidFill>
                            <a:effectLst/>
                            <a:latin typeface="Calibri"/>
                            <a:ea typeface="Calibri"/>
                            <a:cs typeface="Times New Roman"/>
                          </a:endParaRPr>
                        </a:p>
                      </a:txBody>
                      <a:tcPr marL="68580" marR="68580" marT="0" marB="0"/>
                    </a:tc>
                  </a:tr>
                  <a:tr h="244983">
                    <a:tc>
                      <a:txBody>
                        <a:bodyPr/>
                        <a:lstStyle/>
                        <a:p>
                          <a:pPr algn="ctr">
                            <a:lnSpc>
                              <a:spcPct val="115000"/>
                            </a:lnSpc>
                            <a:spcAft>
                              <a:spcPts val="0"/>
                            </a:spcAft>
                            <a:tabLst>
                              <a:tab pos="252095" algn="l"/>
                            </a:tabLst>
                          </a:pPr>
                          <a:r>
                            <a:rPr lang="es-EC" sz="1500">
                              <a:effectLst/>
                            </a:rPr>
                            <a:t>Suburbano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15 dB</a:t>
                          </a:r>
                          <a:endParaRPr lang="es-EC" sz="1500">
                            <a:solidFill>
                              <a:srgbClr val="365F91"/>
                            </a:solidFill>
                            <a:effectLst/>
                            <a:latin typeface="Calibri"/>
                            <a:ea typeface="Calibri"/>
                            <a:cs typeface="Times New Roman"/>
                          </a:endParaRPr>
                        </a:p>
                      </a:txBody>
                      <a:tcPr marL="68580" marR="68580" marT="0" marB="0"/>
                    </a:tc>
                  </a:tr>
                  <a:tr h="244983">
                    <a:tc>
                      <a:txBody>
                        <a:bodyPr/>
                        <a:lstStyle/>
                        <a:p>
                          <a:pPr algn="ctr">
                            <a:lnSpc>
                              <a:spcPct val="115000"/>
                            </a:lnSpc>
                            <a:spcAft>
                              <a:spcPts val="0"/>
                            </a:spcAft>
                            <a:tabLst>
                              <a:tab pos="252095" algn="l"/>
                            </a:tabLst>
                          </a:pPr>
                          <a:r>
                            <a:rPr lang="es-EC" sz="1500">
                              <a:effectLst/>
                            </a:rPr>
                            <a:t>Rural</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a:effectLst/>
                            </a:rPr>
                            <a:t>6 dB</a:t>
                          </a:r>
                          <a:endParaRPr lang="es-EC" sz="1500">
                            <a:solidFill>
                              <a:srgbClr val="365F91"/>
                            </a:solidFill>
                            <a:effectLst/>
                            <a:latin typeface="Calibri"/>
                            <a:ea typeface="Calibri"/>
                            <a:cs typeface="Times New Roman"/>
                          </a:endParaRPr>
                        </a:p>
                      </a:txBody>
                      <a:tcPr marL="68580" marR="68580" marT="0" marB="0"/>
                    </a:tc>
                  </a:tr>
                  <a:tr h="244983">
                    <a:tc>
                      <a:txBody>
                        <a:bodyPr/>
                        <a:lstStyle/>
                        <a:p>
                          <a:pPr algn="ctr">
                            <a:lnSpc>
                              <a:spcPct val="115000"/>
                            </a:lnSpc>
                            <a:spcAft>
                              <a:spcPts val="0"/>
                            </a:spcAft>
                            <a:tabLst>
                              <a:tab pos="252095" algn="l"/>
                            </a:tabLst>
                          </a:pPr>
                          <a:r>
                            <a:rPr lang="es-EC" sz="1500" dirty="0">
                              <a:effectLst/>
                            </a:rPr>
                            <a:t>Tierra Abierta</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52095" algn="l"/>
                            </a:tabLst>
                          </a:pPr>
                          <a:r>
                            <a:rPr lang="es-EC" sz="1500" dirty="0">
                              <a:effectLst/>
                            </a:rPr>
                            <a:t>0 dB</a:t>
                          </a:r>
                          <a:endParaRPr lang="es-EC" sz="1500" dirty="0">
                            <a:solidFill>
                              <a:srgbClr val="365F91"/>
                            </a:solidFill>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18631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343010504"/>
                  </p:ext>
                </p:extLst>
              </p:nvPr>
            </p:nvGraphicFramePr>
            <p:xfrm>
              <a:off x="1107582" y="1545654"/>
              <a:ext cx="9981127" cy="4572001"/>
            </p:xfrm>
            <a:graphic>
              <a:graphicData uri="http://schemas.openxmlformats.org/drawingml/2006/table">
                <a:tbl>
                  <a:tblPr firstRow="1" firstCol="1" bandRow="1">
                    <a:tableStyleId>{5C22544A-7EE6-4342-B048-85BDC9FD1C3A}</a:tableStyleId>
                  </a:tblPr>
                  <a:tblGrid>
                    <a:gridCol w="2739774"/>
                    <a:gridCol w="1862521"/>
                    <a:gridCol w="2688686"/>
                    <a:gridCol w="2690146"/>
                  </a:tblGrid>
                  <a:tr h="376595">
                    <a:tc>
                      <a:txBody>
                        <a:bodyPr/>
                        <a:lstStyle/>
                        <a:p>
                          <a:pPr algn="ctr">
                            <a:lnSpc>
                              <a:spcPct val="115000"/>
                            </a:lnSpc>
                            <a:spcAft>
                              <a:spcPts val="0"/>
                            </a:spcAft>
                          </a:pPr>
                          <a:r>
                            <a:rPr lang="es-EC" sz="1500" dirty="0">
                              <a:effectLst/>
                            </a:rPr>
                            <a:t>Parámetros del Canal</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Unidades</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CDMA2000 1x Voz 9.6 Kbps</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pt-BR" sz="1500">
                              <a:effectLst/>
                            </a:rPr>
                            <a:t>1x EV-DO Rev. 0 153.6 kbps</a:t>
                          </a:r>
                          <a:endParaRPr lang="es-EC" sz="1500">
                            <a:solidFill>
                              <a:srgbClr val="365F91"/>
                            </a:solidFill>
                            <a:effectLst/>
                            <a:latin typeface="Calibri"/>
                            <a:ea typeface="Calibri"/>
                            <a:cs typeface="Times New Roman"/>
                          </a:endParaRPr>
                        </a:p>
                      </a:txBody>
                      <a:tcPr marL="64071" marR="64071" marT="0" marB="0" anchor="ctr"/>
                    </a:tc>
                  </a:tr>
                  <a:tr h="753190">
                    <a:tc>
                      <a:txBody>
                        <a:bodyPr/>
                        <a:lstStyle/>
                        <a:p>
                          <a:pPr algn="ctr">
                            <a:lnSpc>
                              <a:spcPct val="115000"/>
                            </a:lnSpc>
                            <a:spcAft>
                              <a:spcPts val="0"/>
                            </a:spcAft>
                          </a:pPr>
                          <a:r>
                            <a:rPr lang="es-EC" sz="1500">
                              <a:effectLst/>
                            </a:rPr>
                            <a:t>Probabilidad de Servicio en el Borde de la Célula</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 </a:t>
                          </a:r>
                        </a:p>
                        <a:p>
                          <a:pPr algn="ctr">
                            <a:lnSpc>
                              <a:spcPct val="115000"/>
                            </a:lnSpc>
                            <a:spcAft>
                              <a:spcPts val="0"/>
                            </a:spcAft>
                          </a:pPr>
                          <a:r>
                            <a:rPr lang="es-EC" sz="1500">
                              <a:effectLst/>
                            </a:rPr>
                            <a:t>%</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4071" marR="64071" marT="0" marB="0" anchor="ctr"/>
                    </a:tc>
                  </a:tr>
                  <a:tr h="941488">
                    <a:tc>
                      <a:txBody>
                        <a:bodyPr/>
                        <a:lstStyle/>
                        <a:p>
                          <a:pPr algn="ctr">
                            <a:lnSpc>
                              <a:spcPct val="115000"/>
                            </a:lnSpc>
                            <a:spcAft>
                              <a:spcPts val="0"/>
                            </a:spcAft>
                          </a:pPr>
                          <a:r>
                            <a:rPr lang="es-EC" sz="1500">
                              <a:effectLst/>
                            </a:rPr>
                            <a:t>Desviación Estándar del Desvanecimiento Lento Compuesto</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4071" marR="64071" marT="0" marB="0" anchor="ctr"/>
                    </a:tc>
                  </a:tr>
                  <a:tr h="582690">
                    <a:tc>
                      <a:txBody>
                        <a:bodyPr/>
                        <a:lstStyle/>
                        <a:p>
                          <a:pPr algn="ctr">
                            <a:lnSpc>
                              <a:spcPct val="115000"/>
                            </a:lnSpc>
                            <a:spcAft>
                              <a:spcPts val="0"/>
                            </a:spcAft>
                          </a:pPr>
                          <a:r>
                            <a:rPr lang="es-EC" sz="1500">
                              <a:effectLst/>
                            </a:rPr>
                            <a:t>Margen de Desvanecimiento</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𝑭𝒂𝒅𝒊𝒏𝒈</m:t>
                                  </m:r>
                                </m:sub>
                              </m:sSub>
                            </m:oMath>
                          </a14:m>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4071" marR="64071" marT="0" marB="0" anchor="ctr"/>
                    </a:tc>
                  </a:tr>
                  <a:tr h="770988">
                    <a:tc>
                      <a:txBody>
                        <a:bodyPr/>
                        <a:lstStyle/>
                        <a:p>
                          <a:pPr algn="ctr">
                            <a:lnSpc>
                              <a:spcPct val="115000"/>
                            </a:lnSpc>
                            <a:spcAft>
                              <a:spcPts val="0"/>
                            </a:spcAft>
                          </a:pPr>
                          <a:r>
                            <a:rPr lang="es-EC" sz="1500">
                              <a:effectLst/>
                            </a:rPr>
                            <a:t>Pérdida de Penetración en la Construcción </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𝑩𝒍𝒅𝒈</m:t>
                                  </m:r>
                                </m:sub>
                              </m:sSub>
                            </m:oMath>
                          </a14:m>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15</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15</a:t>
                          </a:r>
                          <a:endParaRPr lang="es-EC" sz="1500">
                            <a:solidFill>
                              <a:srgbClr val="365F91"/>
                            </a:solidFill>
                            <a:effectLst/>
                            <a:latin typeface="Calibri"/>
                            <a:ea typeface="Calibri"/>
                            <a:cs typeface="Times New Roman"/>
                          </a:endParaRPr>
                        </a:p>
                      </a:txBody>
                      <a:tcPr marL="64071" marR="64071" marT="0" marB="0" anchor="ctr"/>
                    </a:tc>
                  </a:tr>
                  <a:tr h="582157">
                    <a:tc>
                      <a:txBody>
                        <a:bodyPr/>
                        <a:lstStyle/>
                        <a:p>
                          <a:pPr algn="ctr">
                            <a:lnSpc>
                              <a:spcPct val="115000"/>
                            </a:lnSpc>
                            <a:spcAft>
                              <a:spcPts val="0"/>
                            </a:spcAft>
                          </a:pPr>
                          <a:r>
                            <a:rPr lang="es-EC" sz="1500" dirty="0">
                              <a:effectLst/>
                            </a:rPr>
                            <a:t>Pérdida del Cuerpo del Usuario </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𝑩𝒐𝒅𝒚</m:t>
                                  </m:r>
                                </m:sub>
                              </m:sSub>
                            </m:oMath>
                          </a14:m>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3</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a:t>
                          </a:r>
                          <a:endParaRPr lang="es-EC" sz="1500">
                            <a:solidFill>
                              <a:srgbClr val="365F91"/>
                            </a:solidFill>
                            <a:effectLst/>
                            <a:latin typeface="Calibri"/>
                            <a:ea typeface="Calibri"/>
                            <a:cs typeface="Times New Roman"/>
                          </a:endParaRPr>
                        </a:p>
                      </a:txBody>
                      <a:tcPr marL="64071" marR="64071" marT="0" marB="0" anchor="ctr"/>
                    </a:tc>
                  </a:tr>
                  <a:tr h="564893">
                    <a:tc>
                      <a:txBody>
                        <a:bodyPr/>
                        <a:lstStyle/>
                        <a:p>
                          <a:pPr algn="ctr">
                            <a:lnSpc>
                              <a:spcPct val="115000"/>
                            </a:lnSpc>
                            <a:spcAft>
                              <a:spcPts val="0"/>
                            </a:spcAft>
                          </a:pPr>
                          <a:r>
                            <a:rPr lang="es-EC" sz="1500" dirty="0">
                              <a:effectLst/>
                            </a:rPr>
                            <a:t>Ganancia del Traspaso Suave </a:t>
                          </a:r>
                          <a14:m>
                            <m:oMath xmlns:m="http://schemas.openxmlformats.org/officeDocument/2006/math">
                              <m:sSub>
                                <m:sSubPr>
                                  <m:ctrlPr>
                                    <a:rPr lang="es-EC" sz="1500" i="1">
                                      <a:effectLst/>
                                      <a:latin typeface="Cambria Math"/>
                                    </a:rPr>
                                  </m:ctrlPr>
                                </m:sSubPr>
                                <m:e>
                                  <m:r>
                                    <a:rPr lang="es-EC" sz="1500">
                                      <a:effectLst/>
                                      <a:latin typeface="Cambria Math"/>
                                    </a:rPr>
                                    <m:t>𝑮</m:t>
                                  </m:r>
                                </m:e>
                                <m:sub>
                                  <m:r>
                                    <a:rPr lang="es-EC" sz="1500">
                                      <a:effectLst/>
                                      <a:latin typeface="Cambria Math"/>
                                    </a:rPr>
                                    <m:t>𝑺𝑯𝑶</m:t>
                                  </m:r>
                                </m:sub>
                              </m:sSub>
                            </m:oMath>
                          </a14:m>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4071" marR="64071" marT="0" marB="0" anchor="ct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343010504"/>
                  </p:ext>
                </p:extLst>
              </p:nvPr>
            </p:nvGraphicFramePr>
            <p:xfrm>
              <a:off x="1107582" y="1545654"/>
              <a:ext cx="9981127" cy="4572001"/>
            </p:xfrm>
            <a:graphic>
              <a:graphicData uri="http://schemas.openxmlformats.org/drawingml/2006/table">
                <a:tbl>
                  <a:tblPr firstRow="1" firstCol="1" bandRow="1">
                    <a:tableStyleId>{5C22544A-7EE6-4342-B048-85BDC9FD1C3A}</a:tableStyleId>
                  </a:tblPr>
                  <a:tblGrid>
                    <a:gridCol w="2739774"/>
                    <a:gridCol w="1862521"/>
                    <a:gridCol w="2688686"/>
                    <a:gridCol w="2690146"/>
                  </a:tblGrid>
                  <a:tr h="376595">
                    <a:tc>
                      <a:txBody>
                        <a:bodyPr/>
                        <a:lstStyle/>
                        <a:p>
                          <a:pPr algn="ctr">
                            <a:lnSpc>
                              <a:spcPct val="115000"/>
                            </a:lnSpc>
                            <a:spcAft>
                              <a:spcPts val="0"/>
                            </a:spcAft>
                          </a:pPr>
                          <a:r>
                            <a:rPr lang="es-EC" sz="1500" dirty="0">
                              <a:effectLst/>
                            </a:rPr>
                            <a:t>Parámetros del Canal</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Unidades</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CDMA2000 1x Voz 9.6 Kbps</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pt-BR" sz="1500">
                              <a:effectLst/>
                            </a:rPr>
                            <a:t>1x EV-DO Rev. 0 153.6 kbps</a:t>
                          </a:r>
                          <a:endParaRPr lang="es-EC" sz="1500">
                            <a:solidFill>
                              <a:srgbClr val="365F91"/>
                            </a:solidFill>
                            <a:effectLst/>
                            <a:latin typeface="Calibri"/>
                            <a:ea typeface="Calibri"/>
                            <a:cs typeface="Times New Roman"/>
                          </a:endParaRPr>
                        </a:p>
                      </a:txBody>
                      <a:tcPr marL="64071" marR="64071" marT="0" marB="0" anchor="ctr"/>
                    </a:tc>
                  </a:tr>
                  <a:tr h="753190">
                    <a:tc>
                      <a:txBody>
                        <a:bodyPr/>
                        <a:lstStyle/>
                        <a:p>
                          <a:pPr algn="ctr">
                            <a:lnSpc>
                              <a:spcPct val="115000"/>
                            </a:lnSpc>
                            <a:spcAft>
                              <a:spcPts val="0"/>
                            </a:spcAft>
                          </a:pPr>
                          <a:r>
                            <a:rPr lang="es-EC" sz="1500">
                              <a:effectLst/>
                            </a:rPr>
                            <a:t>Probabilidad de Servicio en el Borde de la Célula</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 </a:t>
                          </a:r>
                        </a:p>
                        <a:p>
                          <a:pPr algn="ctr">
                            <a:lnSpc>
                              <a:spcPct val="115000"/>
                            </a:lnSpc>
                            <a:spcAft>
                              <a:spcPts val="0"/>
                            </a:spcAft>
                          </a:pPr>
                          <a:r>
                            <a:rPr lang="es-EC" sz="1500">
                              <a:effectLst/>
                            </a:rPr>
                            <a:t>%</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4071" marR="64071" marT="0" marB="0" anchor="ctr"/>
                    </a:tc>
                  </a:tr>
                  <a:tr h="941488">
                    <a:tc>
                      <a:txBody>
                        <a:bodyPr/>
                        <a:lstStyle/>
                        <a:p>
                          <a:pPr algn="ctr">
                            <a:lnSpc>
                              <a:spcPct val="115000"/>
                            </a:lnSpc>
                            <a:spcAft>
                              <a:spcPts val="0"/>
                            </a:spcAft>
                          </a:pPr>
                          <a:r>
                            <a:rPr lang="es-EC" sz="1500">
                              <a:effectLst/>
                            </a:rPr>
                            <a:t>Desviación Estándar del Desvanecimiento Lento Compuesto</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4071" marR="64071" marT="0" marB="0" anchor="ctr"/>
                    </a:tc>
                  </a:tr>
                  <a:tr h="582690">
                    <a:tc>
                      <a:txBody>
                        <a:bodyPr/>
                        <a:lstStyle/>
                        <a:p>
                          <a:endParaRPr lang="es-EC"/>
                        </a:p>
                      </a:txBody>
                      <a:tcPr marL="64071" marR="64071" marT="0" marB="0" anchor="ctr">
                        <a:blipFill rotWithShape="1">
                          <a:blip r:embed="rId2"/>
                          <a:stretch>
                            <a:fillRect l="-223" t="-358947" r="-264811" b="-331579"/>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4071" marR="64071" marT="0" marB="0" anchor="ctr"/>
                    </a:tc>
                  </a:tr>
                  <a:tr h="770988">
                    <a:tc>
                      <a:txBody>
                        <a:bodyPr/>
                        <a:lstStyle/>
                        <a:p>
                          <a:endParaRPr lang="es-EC"/>
                        </a:p>
                      </a:txBody>
                      <a:tcPr marL="64071" marR="64071" marT="0" marB="0" anchor="ctr">
                        <a:blipFill rotWithShape="1">
                          <a:blip r:embed="rId2"/>
                          <a:stretch>
                            <a:fillRect l="-223" t="-343307" r="-264811" b="-148031"/>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15</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15</a:t>
                          </a:r>
                          <a:endParaRPr lang="es-EC" sz="1500">
                            <a:solidFill>
                              <a:srgbClr val="365F91"/>
                            </a:solidFill>
                            <a:effectLst/>
                            <a:latin typeface="Calibri"/>
                            <a:ea typeface="Calibri"/>
                            <a:cs typeface="Times New Roman"/>
                          </a:endParaRPr>
                        </a:p>
                      </a:txBody>
                      <a:tcPr marL="64071" marR="64071" marT="0" marB="0" anchor="ctr"/>
                    </a:tc>
                  </a:tr>
                  <a:tr h="582157">
                    <a:tc>
                      <a:txBody>
                        <a:bodyPr/>
                        <a:lstStyle/>
                        <a:p>
                          <a:endParaRPr lang="es-EC"/>
                        </a:p>
                      </a:txBody>
                      <a:tcPr marL="64071" marR="64071" marT="0" marB="0" anchor="ctr">
                        <a:blipFill rotWithShape="1">
                          <a:blip r:embed="rId2"/>
                          <a:stretch>
                            <a:fillRect l="-223" t="-592632" r="-264811" b="-97895"/>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3</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a:effectLst/>
                            </a:rPr>
                            <a:t>1</a:t>
                          </a:r>
                          <a:endParaRPr lang="es-EC" sz="1500">
                            <a:solidFill>
                              <a:srgbClr val="365F91"/>
                            </a:solidFill>
                            <a:effectLst/>
                            <a:latin typeface="Calibri"/>
                            <a:ea typeface="Calibri"/>
                            <a:cs typeface="Times New Roman"/>
                          </a:endParaRPr>
                        </a:p>
                      </a:txBody>
                      <a:tcPr marL="64071" marR="64071" marT="0" marB="0" anchor="ctr"/>
                    </a:tc>
                  </a:tr>
                  <a:tr h="564893">
                    <a:tc>
                      <a:txBody>
                        <a:bodyPr/>
                        <a:lstStyle/>
                        <a:p>
                          <a:endParaRPr lang="es-EC"/>
                        </a:p>
                      </a:txBody>
                      <a:tcPr marL="64071" marR="64071" marT="0" marB="0" anchor="ctr">
                        <a:blipFill rotWithShape="1">
                          <a:blip r:embed="rId2"/>
                          <a:stretch>
                            <a:fillRect l="-223" t="-707527" r="-264811"/>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4071" marR="64071" marT="0" marB="0" anchor="ctr"/>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4071" marR="64071" marT="0" marB="0" anchor="ctr"/>
                    </a:tc>
                  </a:tr>
                </a:tbl>
              </a:graphicData>
            </a:graphic>
          </p:graphicFrame>
        </mc:Fallback>
      </mc:AlternateContent>
    </p:spTree>
    <p:extLst>
      <p:ext uri="{BB962C8B-B14F-4D97-AF65-F5344CB8AC3E}">
        <p14:creationId xmlns:p14="http://schemas.microsoft.com/office/powerpoint/2010/main" val="2048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EN EL ENLACE ASCENDENTE -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80752" y="1381259"/>
                <a:ext cx="9982200" cy="4572000"/>
              </a:xfrm>
            </p:spPr>
            <p:txBody>
              <a:bodyPr/>
              <a:lstStyle/>
              <a:p>
                <a:r>
                  <a:rPr lang="es-EC" dirty="0" smtClean="0"/>
                  <a:t>Para realizar el cálculo del MAPL en el enlace descendente se lo realizará mediante la siguiente ecuación.</a:t>
                </a:r>
              </a:p>
              <a:p>
                <a:endParaRPr lang="es-EC" dirty="0"/>
              </a:p>
              <a:p>
                <a:pPr algn="just"/>
                <a:r>
                  <a:rPr lang="es-EC" dirty="0"/>
                  <a:t>Al aplicar esta ecuación para los servicios de voz CDMA2000 1x y CDMA2000 1x-EVDO obtendremos los siguientes valores.</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𝑀𝐴𝑃𝐿</m:t>
                          </m:r>
                        </m:e>
                        <m:sub>
                          <m:r>
                            <a:rPr lang="es-EC" i="1">
                              <a:latin typeface="Cambria Math"/>
                            </a:rPr>
                            <m:t>𝑁</m:t>
                          </m:r>
                          <m:sSub>
                            <m:sSubPr>
                              <m:ctrlPr>
                                <a:rPr lang="es-EC" i="1">
                                  <a:latin typeface="Cambria Math"/>
                                </a:rPr>
                              </m:ctrlPr>
                            </m:sSubPr>
                            <m:e>
                              <m:r>
                                <a:rPr lang="es-EC" i="1">
                                  <a:latin typeface="Cambria Math"/>
                                </a:rPr>
                                <m:t>𝑜</m:t>
                              </m:r>
                            </m:e>
                            <m:sub>
                              <m:r>
                                <a:rPr lang="es-EC" i="1">
                                  <a:latin typeface="Cambria Math"/>
                                </a:rPr>
                                <m:t>𝐿𝑜𝑎𝑑</m:t>
                              </m:r>
                              <m:d>
                                <m:dPr>
                                  <m:begChr m:val="["/>
                                  <m:endChr m:val="]"/>
                                  <m:ctrlPr>
                                    <a:rPr lang="es-EC" i="1">
                                      <a:latin typeface="Cambria Math"/>
                                    </a:rPr>
                                  </m:ctrlPr>
                                </m:dPr>
                                <m:e>
                                  <m:r>
                                    <a:rPr lang="es-EC" i="1">
                                      <a:latin typeface="Cambria Math"/>
                                    </a:rPr>
                                    <m:t>𝑣𝑜𝑧</m:t>
                                  </m:r>
                                </m:e>
                              </m:d>
                            </m:sub>
                          </m:sSub>
                        </m:sub>
                      </m:sSub>
                      <m:r>
                        <a:rPr lang="es-EC" i="1">
                          <a:latin typeface="Cambria Math"/>
                        </a:rPr>
                        <m:t>=14</m:t>
                      </m:r>
                      <m:r>
                        <a:rPr lang="es-EC" b="0" i="1" smtClean="0">
                          <a:latin typeface="Cambria Math"/>
                        </a:rPr>
                        <m:t>0,4596</m:t>
                      </m:r>
                      <m:r>
                        <a:rPr lang="es-EC" i="1">
                          <a:latin typeface="Cambria Math"/>
                        </a:rPr>
                        <m:t> </m:t>
                      </m:r>
                      <m:r>
                        <a:rPr lang="es-EC" i="1">
                          <a:latin typeface="Cambria Math"/>
                        </a:rPr>
                        <m:t>𝑑𝐵</m:t>
                      </m:r>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𝑀𝐴𝑃𝐿</m:t>
                          </m:r>
                        </m:e>
                        <m:sub>
                          <m:r>
                            <a:rPr lang="es-EC" i="1">
                              <a:latin typeface="Cambria Math"/>
                            </a:rPr>
                            <m:t>𝑁</m:t>
                          </m:r>
                          <m:sSub>
                            <m:sSubPr>
                              <m:ctrlPr>
                                <a:rPr lang="es-EC" i="1">
                                  <a:latin typeface="Cambria Math"/>
                                </a:rPr>
                              </m:ctrlPr>
                            </m:sSubPr>
                            <m:e>
                              <m:r>
                                <a:rPr lang="es-EC" i="1">
                                  <a:latin typeface="Cambria Math"/>
                                </a:rPr>
                                <m:t>𝑜</m:t>
                              </m:r>
                            </m:e>
                            <m:sub>
                              <m:r>
                                <a:rPr lang="es-EC" i="1">
                                  <a:latin typeface="Cambria Math"/>
                                </a:rPr>
                                <m:t>𝐿𝑜𝑎𝑑</m:t>
                              </m:r>
                              <m:d>
                                <m:dPr>
                                  <m:begChr m:val="["/>
                                  <m:endChr m:val="]"/>
                                  <m:ctrlPr>
                                    <a:rPr lang="es-EC" i="1">
                                      <a:latin typeface="Cambria Math"/>
                                    </a:rPr>
                                  </m:ctrlPr>
                                </m:dPr>
                                <m:e>
                                  <m:r>
                                    <a:rPr lang="es-EC" i="1">
                                      <a:latin typeface="Cambria Math"/>
                                    </a:rPr>
                                    <m:t>𝑑𝑎𝑡𝑜𝑠</m:t>
                                  </m:r>
                                </m:e>
                              </m:d>
                            </m:sub>
                          </m:sSub>
                        </m:sub>
                      </m:sSub>
                      <m:r>
                        <a:rPr lang="es-EC" i="1">
                          <a:latin typeface="Cambria Math"/>
                        </a:rPr>
                        <m:t>=134</m:t>
                      </m:r>
                      <m:r>
                        <a:rPr lang="es-EC" b="0" i="1" smtClean="0">
                          <a:latin typeface="Cambria Math"/>
                        </a:rPr>
                        <m:t>,1424</m:t>
                      </m:r>
                      <m:r>
                        <a:rPr lang="es-EC" i="1">
                          <a:latin typeface="Cambria Math"/>
                        </a:rPr>
                        <m:t> </m:t>
                      </m:r>
                      <m:r>
                        <a:rPr lang="es-EC" i="1">
                          <a:latin typeface="Cambria Math"/>
                        </a:rPr>
                        <m:t>𝑑𝐵</m:t>
                      </m:r>
                    </m:oMath>
                  </m:oMathPara>
                </a14:m>
                <a:endParaRPr lang="es-EC" dirty="0"/>
              </a:p>
              <a:p>
                <a:pPr algn="just"/>
                <a:r>
                  <a:rPr lang="es-EC" dirty="0" smtClean="0"/>
                  <a:t>Para calcular el MAPL con carga se debe reducir el Margen de Interferencia. Este margen va de acuerdo a la carga del sistema </a:t>
                </a:r>
                <a:r>
                  <a:rPr lang="es-EC" i="1" dirty="0" smtClean="0"/>
                  <a:t>L</a:t>
                </a:r>
                <a:r>
                  <a:rPr lang="es-EC" dirty="0" smtClean="0"/>
                  <a:t> que tiene un valor del 50%.</a:t>
                </a:r>
              </a:p>
              <a:p>
                <a:pPr algn="just"/>
                <a:endParaRPr lang="es-EC" dirty="0"/>
              </a:p>
              <a:p>
                <a:pPr algn="just"/>
                <a:r>
                  <a:rPr lang="es-EC" dirty="0" smtClean="0"/>
                  <a:t>Con este factor añadido se tienen los siguientes valores del MAPL.</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80752" y="1381259"/>
                <a:ext cx="9982200" cy="4572000"/>
              </a:xfrm>
              <a:blipFill rotWithShape="1">
                <a:blip r:embed="rId2"/>
                <a:stretch>
                  <a:fillRect l="-1404" t="-1333" r="-158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232078" y="2203039"/>
                <a:ext cx="9830874" cy="395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 </m:t>
                      </m:r>
                      <m:sSub>
                        <m:sSubPr>
                          <m:ctrlPr>
                            <a:rPr lang="es-EC" i="1">
                              <a:latin typeface="Cambria Math"/>
                            </a:rPr>
                          </m:ctrlPr>
                        </m:sSubPr>
                        <m:e>
                          <m:r>
                            <a:rPr lang="es-EC" i="1">
                              <a:latin typeface="Cambria Math"/>
                            </a:rPr>
                            <m:t>𝑀𝐴𝑃𝐿</m:t>
                          </m:r>
                        </m:e>
                        <m:sub>
                          <m:r>
                            <a:rPr lang="es-EC" i="1">
                              <a:latin typeface="Cambria Math"/>
                            </a:rPr>
                            <m:t>𝑁𝑜</m:t>
                          </m:r>
                          <m:r>
                            <a:rPr lang="es-EC" i="1">
                              <a:latin typeface="Cambria Math"/>
                            </a:rPr>
                            <m:t>_</m:t>
                          </m:r>
                          <m:r>
                            <a:rPr lang="es-EC" i="1">
                              <a:latin typeface="Cambria Math"/>
                            </a:rPr>
                            <m:t>𝐿𝑜𝑎𝑑</m:t>
                          </m:r>
                        </m:sub>
                      </m:sSub>
                      <m:r>
                        <a:rPr lang="es-EC" i="1">
                          <a:latin typeface="Cambria Math"/>
                        </a:rPr>
                        <m:t>=</m:t>
                      </m:r>
                      <m:sSub>
                        <m:sSubPr>
                          <m:ctrlPr>
                            <a:rPr lang="es-EC" i="1" baseline="-25000">
                              <a:latin typeface="Cambria Math"/>
                            </a:rPr>
                          </m:ctrlPr>
                        </m:sSubPr>
                        <m:e>
                          <m:r>
                            <a:rPr lang="es-EC" i="1">
                              <a:latin typeface="Cambria Math"/>
                            </a:rPr>
                            <m:t>𝐸𝐼𝑅𝑃</m:t>
                          </m:r>
                        </m:e>
                        <m:sub>
                          <m:r>
                            <a:rPr lang="es-EC" i="1" baseline="-25000">
                              <a:latin typeface="Cambria Math"/>
                            </a:rPr>
                            <m:t>𝐸𝑠𝑡𝑎𝑐𝑖</m:t>
                          </m:r>
                          <m:r>
                            <a:rPr lang="es-EC" i="1" baseline="-25000">
                              <a:latin typeface="Cambria Math"/>
                            </a:rPr>
                            <m:t>ó</m:t>
                          </m:r>
                          <m:r>
                            <a:rPr lang="es-EC" i="1" baseline="-25000">
                              <a:latin typeface="Cambria Math"/>
                            </a:rPr>
                            <m:t>𝑛</m:t>
                          </m:r>
                          <m:r>
                            <a:rPr lang="es-EC" i="1" baseline="-25000">
                              <a:latin typeface="Cambria Math"/>
                            </a:rPr>
                            <m:t> </m:t>
                          </m:r>
                          <m:r>
                            <a:rPr lang="es-EC" i="1" baseline="-25000">
                              <a:latin typeface="Cambria Math"/>
                            </a:rPr>
                            <m:t>𝑀</m:t>
                          </m:r>
                          <m:r>
                            <a:rPr lang="es-EC" i="1" baseline="-25000">
                              <a:latin typeface="Cambria Math"/>
                            </a:rPr>
                            <m:t>ó</m:t>
                          </m:r>
                          <m:r>
                            <a:rPr lang="es-EC" i="1" baseline="-25000">
                              <a:latin typeface="Cambria Math"/>
                            </a:rPr>
                            <m:t>𝑣𝑖𝑙</m:t>
                          </m:r>
                        </m:sub>
                      </m:sSub>
                      <m:r>
                        <a:rPr lang="es-EC" i="1" baseline="-25000">
                          <a:latin typeface="Cambria Math"/>
                        </a:rPr>
                        <m:t>−</m:t>
                      </m:r>
                      <m:sSub>
                        <m:sSubPr>
                          <m:ctrlPr>
                            <a:rPr lang="es-EC" i="1">
                              <a:latin typeface="Cambria Math"/>
                            </a:rPr>
                          </m:ctrlPr>
                        </m:sSubPr>
                        <m:e>
                          <m:r>
                            <a:rPr lang="es-EC" i="1">
                              <a:latin typeface="Cambria Math"/>
                            </a:rPr>
                            <m:t>𝐿</m:t>
                          </m:r>
                        </m:e>
                        <m:sub>
                          <m:r>
                            <a:rPr lang="es-EC" i="1">
                              <a:latin typeface="Cambria Math"/>
                            </a:rPr>
                            <m:t>𝐵𝑙𝑑𝑔</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𝐵𝑜𝑑𝑦</m:t>
                          </m:r>
                        </m:sub>
                      </m:sSub>
                      <m:r>
                        <a:rPr lang="es-EC" i="1">
                          <a:latin typeface="Cambria Math"/>
                        </a:rPr>
                        <m:t>−</m:t>
                      </m:r>
                      <m:sSub>
                        <m:sSubPr>
                          <m:ctrlPr>
                            <a:rPr lang="es-EC" i="1">
                              <a:latin typeface="Cambria Math"/>
                            </a:rPr>
                          </m:ctrlPr>
                        </m:sSubPr>
                        <m:e>
                          <m:r>
                            <a:rPr lang="es-EC" i="1">
                              <a:latin typeface="Cambria Math"/>
                            </a:rPr>
                            <m:t>𝑆</m:t>
                          </m:r>
                        </m:e>
                        <m:sub>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𝐹𝑎𝑑𝑖𝑛𝑔</m:t>
                          </m:r>
                        </m:sub>
                      </m:sSub>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𝑆𝐻𝑂</m:t>
                          </m:r>
                        </m:sub>
                      </m:sSub>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𝐿</m:t>
                          </m:r>
                        </m:e>
                        <m:sub>
                          <m:sSub>
                            <m:sSubPr>
                              <m:ctrlPr>
                                <a:rPr lang="es-EC" i="1">
                                  <a:latin typeface="Cambria Math"/>
                                </a:rPr>
                              </m:ctrlPr>
                            </m:sSubPr>
                            <m:e>
                              <m:r>
                                <a:rPr lang="es-EC" i="1">
                                  <a:latin typeface="Cambria Math"/>
                                </a:rPr>
                                <m:t>𝐶</m:t>
                              </m:r>
                            </m:e>
                            <m:sub>
                              <m:r>
                                <a:rPr lang="es-EC" i="1">
                                  <a:latin typeface="Cambria Math"/>
                                </a:rPr>
                                <m:t>𝐵𝑇𝑆</m:t>
                              </m:r>
                            </m:sub>
                          </m:sSub>
                        </m:sub>
                      </m:sSub>
                      <m:r>
                        <a:rPr lang="es-EC" i="1">
                          <a:latin typeface="Cambria Math"/>
                        </a:rPr>
                        <m:t> </m:t>
                      </m:r>
                      <m:r>
                        <a:rPr lang="es-EC" b="0" i="1" smtClean="0">
                          <a:latin typeface="Cambria Math"/>
                        </a:rPr>
                        <m:t>  (6)</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32078" y="2203039"/>
                <a:ext cx="9830874" cy="395558"/>
              </a:xfrm>
              <a:prstGeom prst="rect">
                <a:avLst/>
              </a:prstGeom>
              <a:blipFill rotWithShape="1">
                <a:blip r:embed="rId3"/>
                <a:stretch>
                  <a:fillRect b="-1846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023486" y="4702199"/>
                <a:ext cx="549753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𝑀𝐴𝑃𝐿</m:t>
                          </m:r>
                        </m:e>
                        <m:sub>
                          <m:r>
                            <a:rPr lang="es-EC" i="1">
                              <a:latin typeface="Cambria Math"/>
                            </a:rPr>
                            <m:t>[</m:t>
                          </m:r>
                          <m:r>
                            <a:rPr lang="es-EC" i="1">
                              <a:latin typeface="Cambria Math"/>
                            </a:rPr>
                            <m:t>𝑑𝐵</m:t>
                          </m:r>
                          <m:r>
                            <a:rPr lang="es-EC" i="1">
                              <a:latin typeface="Cambria Math"/>
                            </a:rPr>
                            <m:t>]</m:t>
                          </m:r>
                        </m:sub>
                      </m:sSub>
                      <m:r>
                        <a:rPr lang="es-EC" i="1">
                          <a:latin typeface="Cambria Math"/>
                        </a:rPr>
                        <m:t>=</m:t>
                      </m:r>
                      <m:sSub>
                        <m:sSubPr>
                          <m:ctrlPr>
                            <a:rPr lang="es-EC" i="1">
                              <a:latin typeface="Cambria Math"/>
                            </a:rPr>
                          </m:ctrlPr>
                        </m:sSubPr>
                        <m:e>
                          <m:r>
                            <a:rPr lang="es-EC" i="1">
                              <a:latin typeface="Cambria Math"/>
                            </a:rPr>
                            <m:t>𝑀𝐴𝑃𝐿</m:t>
                          </m:r>
                        </m:e>
                        <m:sub>
                          <m:r>
                            <a:rPr lang="es-EC" i="1">
                              <a:latin typeface="Cambria Math"/>
                            </a:rPr>
                            <m:t>𝑁𝑜</m:t>
                          </m:r>
                          <m:r>
                            <a:rPr lang="es-EC" i="1">
                              <a:latin typeface="Cambria Math"/>
                            </a:rPr>
                            <m:t>_</m:t>
                          </m:r>
                          <m:r>
                            <a:rPr lang="es-EC" i="1">
                              <a:latin typeface="Cambria Math"/>
                            </a:rPr>
                            <m:t>𝐿𝑜𝑎𝑑</m:t>
                          </m:r>
                          <m:r>
                            <a:rPr lang="es-EC" i="1">
                              <a:latin typeface="Cambria Math"/>
                            </a:rPr>
                            <m:t>[</m:t>
                          </m:r>
                          <m:r>
                            <a:rPr lang="es-EC" i="1">
                              <a:latin typeface="Cambria Math"/>
                            </a:rPr>
                            <m:t>𝑑𝐵</m:t>
                          </m:r>
                          <m:r>
                            <a:rPr lang="es-EC" i="1">
                              <a:latin typeface="Cambria Math"/>
                            </a:rPr>
                            <m:t>]</m:t>
                          </m:r>
                        </m:sub>
                      </m:sSub>
                      <m:r>
                        <a:rPr lang="es-EC" i="1">
                          <a:latin typeface="Cambria Math"/>
                        </a:rPr>
                        <m:t>−10</m:t>
                      </m:r>
                      <m:func>
                        <m:funcPr>
                          <m:ctrlPr>
                            <a:rPr lang="es-EC" i="1">
                              <a:latin typeface="Cambria Math"/>
                            </a:rPr>
                          </m:ctrlPr>
                        </m:funcPr>
                        <m:fName>
                          <m:r>
                            <m:rPr>
                              <m:sty m:val="p"/>
                            </m:rPr>
                            <a:rPr lang="es-EC">
                              <a:latin typeface="Cambria Math"/>
                            </a:rPr>
                            <m:t>log</m:t>
                          </m:r>
                        </m:fName>
                        <m:e>
                          <m:d>
                            <m:dPr>
                              <m:ctrlPr>
                                <a:rPr lang="es-EC" i="1">
                                  <a:latin typeface="Cambria Math"/>
                                </a:rPr>
                              </m:ctrlPr>
                            </m:dPr>
                            <m:e>
                              <m:f>
                                <m:fPr>
                                  <m:ctrlPr>
                                    <a:rPr lang="es-EC" i="1">
                                      <a:latin typeface="Cambria Math"/>
                                    </a:rPr>
                                  </m:ctrlPr>
                                </m:fPr>
                                <m:num>
                                  <m:r>
                                    <a:rPr lang="es-EC" i="1">
                                      <a:latin typeface="Cambria Math"/>
                                    </a:rPr>
                                    <m:t>1</m:t>
                                  </m:r>
                                </m:num>
                                <m:den>
                                  <m:r>
                                    <a:rPr lang="es-EC" i="1">
                                      <a:latin typeface="Cambria Math"/>
                                    </a:rPr>
                                    <m:t>1−</m:t>
                                  </m:r>
                                  <m:r>
                                    <a:rPr lang="es-EC" i="1">
                                      <a:latin typeface="Cambria Math"/>
                                    </a:rPr>
                                    <m:t>𝐿</m:t>
                                  </m:r>
                                </m:den>
                              </m:f>
                            </m:e>
                          </m:d>
                          <m:r>
                            <a:rPr lang="es-EC" b="0" i="1" smtClean="0">
                              <a:latin typeface="Cambria Math"/>
                            </a:rPr>
                            <m:t>    (7)</m:t>
                          </m:r>
                        </m:e>
                      </m:func>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023486" y="4702199"/>
                <a:ext cx="5497531" cy="71468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099515" y="5886840"/>
                <a:ext cx="6096000" cy="70070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𝑀𝐴𝑃𝐿</m:t>
                          </m:r>
                        </m:e>
                        <m:sub>
                          <m:r>
                            <a:rPr lang="es-EC" i="1">
                              <a:latin typeface="Cambria Math"/>
                            </a:rPr>
                            <m:t>[</m:t>
                          </m:r>
                          <m:r>
                            <a:rPr lang="es-EC" i="1">
                              <a:latin typeface="Cambria Math"/>
                            </a:rPr>
                            <m:t>𝑣𝑜𝑧</m:t>
                          </m:r>
                          <m:r>
                            <a:rPr lang="es-EC" i="1">
                              <a:latin typeface="Cambria Math"/>
                            </a:rPr>
                            <m:t>]</m:t>
                          </m:r>
                        </m:sub>
                      </m:sSub>
                      <m:r>
                        <a:rPr lang="es-EC" i="1">
                          <a:latin typeface="Cambria Math"/>
                        </a:rPr>
                        <m:t>=13</m:t>
                      </m:r>
                      <m:r>
                        <a:rPr lang="es-EC" b="0" i="1" smtClean="0">
                          <a:latin typeface="Cambria Math"/>
                        </a:rPr>
                        <m:t>7,4493</m:t>
                      </m:r>
                      <m:r>
                        <a:rPr lang="es-EC" i="1">
                          <a:latin typeface="Cambria Math"/>
                        </a:rPr>
                        <m:t> </m:t>
                      </m:r>
                      <m:r>
                        <a:rPr lang="es-EC" i="1">
                          <a:latin typeface="Cambria Math"/>
                        </a:rPr>
                        <m:t>𝑑𝐵</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𝑀𝐴𝑃𝐿</m:t>
                          </m:r>
                        </m:e>
                        <m:sub>
                          <m:r>
                            <a:rPr lang="es-EC" i="1">
                              <a:latin typeface="Cambria Math"/>
                            </a:rPr>
                            <m:t>[</m:t>
                          </m:r>
                          <m:r>
                            <a:rPr lang="es-EC" i="1">
                              <a:latin typeface="Cambria Math"/>
                            </a:rPr>
                            <m:t>𝑑𝑎𝑡𝑜𝑠</m:t>
                          </m:r>
                          <m:r>
                            <a:rPr lang="es-EC" i="1">
                              <a:latin typeface="Cambria Math"/>
                            </a:rPr>
                            <m:t>]</m:t>
                          </m:r>
                        </m:sub>
                      </m:sSub>
                      <m:r>
                        <a:rPr lang="es-EC" i="1">
                          <a:latin typeface="Cambria Math"/>
                        </a:rPr>
                        <m:t>=131</m:t>
                      </m:r>
                      <m:r>
                        <a:rPr lang="es-EC" b="0" i="1" smtClean="0">
                          <a:latin typeface="Cambria Math"/>
                        </a:rPr>
                        <m:t>,1321</m:t>
                      </m:r>
                      <m:r>
                        <a:rPr lang="es-EC" i="1">
                          <a:latin typeface="Cambria Math"/>
                        </a:rPr>
                        <m:t> </m:t>
                      </m:r>
                      <m:r>
                        <a:rPr lang="es-EC" i="1">
                          <a:latin typeface="Cambria Math"/>
                        </a:rPr>
                        <m:t>𝑑𝐵</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099515" y="5886840"/>
                <a:ext cx="6096000" cy="700705"/>
              </a:xfrm>
              <a:prstGeom prst="rect">
                <a:avLst/>
              </a:prstGeom>
              <a:blipFill rotWithShape="1">
                <a:blip r:embed="rId5"/>
                <a:stretch>
                  <a:fillRect b="-5217"/>
                </a:stretch>
              </a:blipFill>
            </p:spPr>
            <p:txBody>
              <a:bodyPr/>
              <a:lstStyle/>
              <a:p>
                <a:r>
                  <a:rPr lang="es-EC">
                    <a:noFill/>
                  </a:rPr>
                  <a:t> </a:t>
                </a:r>
              </a:p>
            </p:txBody>
          </p:sp>
        </mc:Fallback>
      </mc:AlternateContent>
    </p:spTree>
    <p:extLst>
      <p:ext uri="{BB962C8B-B14F-4D97-AF65-F5344CB8AC3E}">
        <p14:creationId xmlns:p14="http://schemas.microsoft.com/office/powerpoint/2010/main" val="26781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LINK BUDGET PARA EL ENLACE DESCENDENTE - CDMA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900" y="1303985"/>
                <a:ext cx="9982200" cy="5083935"/>
              </a:xfrm>
            </p:spPr>
            <p:txBody>
              <a:bodyPr>
                <a:noAutofit/>
              </a:bodyPr>
              <a:lstStyle/>
              <a:p>
                <a:pPr algn="just"/>
                <a:r>
                  <a:rPr lang="es-EC" sz="1900" dirty="0" smtClean="0"/>
                  <a:t>El cálculo del Link Budget para el Enlace Descendente es muy similar al Enlace Ascendente en CDMA. </a:t>
                </a:r>
                <a:r>
                  <a:rPr lang="es-EC" sz="1900" dirty="0"/>
                  <a:t>Sin embargo, existen algunas </a:t>
                </a:r>
                <a:r>
                  <a:rPr lang="es-EC" sz="1900" dirty="0" smtClean="0"/>
                  <a:t>diferencias debido </a:t>
                </a:r>
                <a:r>
                  <a:rPr lang="es-EC" sz="1900" dirty="0"/>
                  <a:t>a la división</a:t>
                </a:r>
                <a:r>
                  <a:rPr lang="es-EC" sz="1900" i="1" dirty="0"/>
                  <a:t> </a:t>
                </a:r>
                <a:r>
                  <a:rPr lang="es-EC" sz="1900" dirty="0"/>
                  <a:t>de la potencia de la BTS entre el tráfico múltiple dedicado y los canales de control común/</a:t>
                </a:r>
                <a:r>
                  <a:rPr lang="es-EC" sz="1900" dirty="0" err="1"/>
                  <a:t>broadcast</a:t>
                </a:r>
                <a:r>
                  <a:rPr lang="es-EC" sz="1900" dirty="0"/>
                  <a:t>, </a:t>
                </a:r>
                <a:r>
                  <a:rPr lang="es-EC" sz="1900" dirty="0" smtClean="0"/>
                  <a:t>junto </a:t>
                </a:r>
                <a:r>
                  <a:rPr lang="es-EC" sz="1900" dirty="0"/>
                  <a:t>con el balance del enlace</a:t>
                </a:r>
                <a:r>
                  <a:rPr lang="es-EC" sz="1900" dirty="0" smtClean="0"/>
                  <a:t>.</a:t>
                </a:r>
              </a:p>
              <a:p>
                <a:pPr marL="0" indent="0" algn="just">
                  <a:buNone/>
                </a:pPr>
                <a:endParaRPr lang="es-EC" sz="1900" dirty="0" smtClean="0"/>
              </a:p>
              <a:p>
                <a:pPr marL="0" indent="0" algn="just">
                  <a:buNone/>
                </a:pPr>
                <a:endParaRPr lang="es-EC" sz="1900" dirty="0" smtClean="0"/>
              </a:p>
              <a:p>
                <a:pPr algn="just"/>
                <a14:m>
                  <m:oMath xmlns:m="http://schemas.openxmlformats.org/officeDocument/2006/math">
                    <m:sSub>
                      <m:sSubPr>
                        <m:ctrlPr>
                          <a:rPr lang="es-EC" sz="1900" i="1">
                            <a:latin typeface="Cambria Math"/>
                          </a:rPr>
                        </m:ctrlPr>
                      </m:sSubPr>
                      <m:e>
                        <m:r>
                          <a:rPr lang="es-EC" sz="1900" i="1">
                            <a:latin typeface="Cambria Math"/>
                          </a:rPr>
                          <m:t>𝛼</m:t>
                        </m:r>
                      </m:e>
                      <m:sub>
                        <m:r>
                          <a:rPr lang="es-EC" sz="1900" i="1">
                            <a:latin typeface="Cambria Math"/>
                          </a:rPr>
                          <m:t>𝑇</m:t>
                        </m:r>
                      </m:sub>
                    </m:sSub>
                  </m:oMath>
                </a14:m>
                <a:r>
                  <a:rPr lang="es-EC" sz="1900" dirty="0"/>
                  <a:t> el porcentaje de la potencia total ubicada al canal de tráfico. </a:t>
                </a:r>
                <a:endParaRPr lang="es-EC" sz="1900" dirty="0" smtClean="0"/>
              </a:p>
              <a:p>
                <a:pPr algn="just"/>
                <a:r>
                  <a:rPr lang="es-EC" sz="1900" dirty="0" smtClean="0"/>
                  <a:t>Para el cálculo del </a:t>
                </a:r>
                <a14:m>
                  <m:oMath xmlns:m="http://schemas.openxmlformats.org/officeDocument/2006/math">
                    <m:sSub>
                      <m:sSubPr>
                        <m:ctrlPr>
                          <a:rPr lang="es-EC" sz="1900" i="1">
                            <a:latin typeface="Cambria Math"/>
                            <a:ea typeface="Times New Roman"/>
                          </a:rPr>
                        </m:ctrlPr>
                      </m:sSubPr>
                      <m:e>
                        <m:r>
                          <a:rPr lang="es-EC" sz="1900" i="1">
                            <a:effectLst/>
                            <a:latin typeface="Cambria Math"/>
                            <a:ea typeface="Times New Roman"/>
                            <a:cs typeface="Times New Roman"/>
                          </a:rPr>
                          <m:t>𝐸𝐼𝑅𝑃</m:t>
                        </m:r>
                      </m:e>
                      <m:sub>
                        <m:r>
                          <a:rPr lang="es-EC" sz="1900" i="1">
                            <a:effectLst/>
                            <a:latin typeface="Cambria Math"/>
                            <a:ea typeface="Times New Roman"/>
                            <a:cs typeface="Times New Roman"/>
                          </a:rPr>
                          <m:t>𝐵𝑇𝑆</m:t>
                        </m:r>
                        <m:r>
                          <a:rPr lang="es-EC" sz="1900" i="1">
                            <a:effectLst/>
                            <a:latin typeface="Cambria Math"/>
                            <a:ea typeface="Times New Roman"/>
                            <a:cs typeface="Times New Roman"/>
                          </a:rPr>
                          <m:t>_</m:t>
                        </m:r>
                        <m:r>
                          <a:rPr lang="es-EC" sz="1900" i="1">
                            <a:effectLst/>
                            <a:latin typeface="Cambria Math"/>
                            <a:ea typeface="Times New Roman"/>
                            <a:cs typeface="Times New Roman"/>
                          </a:rPr>
                          <m:t>𝑀𝑎𝑥</m:t>
                        </m:r>
                        <m:r>
                          <a:rPr lang="es-EC" sz="1900" i="1">
                            <a:latin typeface="Cambria Math"/>
                            <a:ea typeface="Times New Roman"/>
                            <a:cs typeface="Times New Roman"/>
                          </a:rPr>
                          <m:t>_</m:t>
                        </m:r>
                        <m:r>
                          <a:rPr lang="es-EC" sz="1900" b="0" i="1" smtClean="0">
                            <a:latin typeface="Cambria Math"/>
                            <a:ea typeface="Times New Roman"/>
                            <a:cs typeface="Times New Roman"/>
                          </a:rPr>
                          <m:t>𝑇𝑟𝑎𝑓𝑓</m:t>
                        </m:r>
                      </m:sub>
                    </m:sSub>
                  </m:oMath>
                </a14:m>
                <a:r>
                  <a:rPr lang="es-EC" sz="1900" dirty="0" smtClean="0"/>
                  <a:t>en el Enlace Descendente se aplica la siguiente ecuación:</a:t>
                </a:r>
              </a:p>
              <a:p>
                <a:pPr algn="just"/>
                <a:endParaRPr lang="es-EC" sz="1900" dirty="0"/>
              </a:p>
              <a:p>
                <a:pPr algn="just"/>
                <a:r>
                  <a:rPr lang="es-EC" sz="1900" dirty="0"/>
                  <a:t>El porcentaje que se va a utilizar en la potencia total ubicada a los canales de tráfico tiene un valor fijo de 10% para los servicio de voz y datos. </a:t>
                </a:r>
                <a:r>
                  <a:rPr lang="es-EC" sz="1900" dirty="0" smtClean="0"/>
                  <a:t>Lo que equivale  el reducir el valor del EIRP en 10 </a:t>
                </a:r>
                <a:r>
                  <a:rPr lang="es-EC" sz="1900" dirty="0" err="1" smtClean="0"/>
                  <a:t>dBi</a:t>
                </a:r>
                <a:r>
                  <a:rPr lang="es-EC" sz="1900" dirty="0" smtClean="0"/>
                  <a:t>.</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900" y="1303985"/>
                <a:ext cx="9982200" cy="5083935"/>
              </a:xfrm>
              <a:blipFill rotWithShape="1">
                <a:blip r:embed="rId2"/>
                <a:stretch>
                  <a:fillRect l="-1343" t="-1199" r="-15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202026" y="2326018"/>
                <a:ext cx="10058399"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𝑅𝑋</m:t>
                          </m:r>
                        </m:e>
                        <m:sub>
                          <m:r>
                            <a:rPr lang="es-EC" i="1">
                              <a:latin typeface="Cambria Math"/>
                            </a:rPr>
                            <m:t>𝑀𝑆</m:t>
                          </m:r>
                        </m:sub>
                      </m:sSub>
                      <m:r>
                        <a:rPr lang="es-EC" i="1">
                          <a:latin typeface="Cambria Math"/>
                        </a:rPr>
                        <m:t>=10×</m:t>
                      </m:r>
                      <m:func>
                        <m:funcPr>
                          <m:ctrlPr>
                            <a:rPr lang="es-EC" i="1">
                              <a:latin typeface="Cambria Math"/>
                            </a:rPr>
                          </m:ctrlPr>
                        </m:funcPr>
                        <m:fName>
                          <m:r>
                            <m:rPr>
                              <m:sty m:val="p"/>
                            </m:rPr>
                            <a:rPr lang="es-EC">
                              <a:latin typeface="Cambria Math"/>
                            </a:rPr>
                            <m:t>log</m:t>
                          </m:r>
                        </m:fName>
                        <m:e>
                          <m:d>
                            <m:dPr>
                              <m:ctrlPr>
                                <a:rPr lang="es-EC" i="1">
                                  <a:latin typeface="Cambria Math"/>
                                </a:rPr>
                              </m:ctrlPr>
                            </m:dPr>
                            <m:e>
                              <m:sSub>
                                <m:sSubPr>
                                  <m:ctrlPr>
                                    <a:rPr lang="es-EC" i="1">
                                      <a:latin typeface="Cambria Math"/>
                                    </a:rPr>
                                  </m:ctrlPr>
                                </m:sSubPr>
                                <m:e>
                                  <m:r>
                                    <a:rPr lang="es-EC" i="1">
                                      <a:latin typeface="Cambria Math"/>
                                    </a:rPr>
                                    <m:t>𝛼</m:t>
                                  </m:r>
                                </m:e>
                                <m:sub>
                                  <m:r>
                                    <a:rPr lang="es-EC" i="1">
                                      <a:latin typeface="Cambria Math"/>
                                    </a:rPr>
                                    <m:t>𝑇</m:t>
                                  </m:r>
                                </m:sub>
                              </m:sSub>
                            </m:e>
                          </m:d>
                        </m:e>
                      </m:func>
                      <m:r>
                        <a:rPr lang="es-EC" i="1">
                          <a:latin typeface="Cambria Math"/>
                        </a:rPr>
                        <m:t>+</m:t>
                      </m:r>
                      <m:sSub>
                        <m:sSubPr>
                          <m:ctrlPr>
                            <a:rPr lang="es-EC" i="1">
                              <a:latin typeface="Cambria Math"/>
                            </a:rPr>
                          </m:ctrlPr>
                        </m:sSubPr>
                        <m:e>
                          <m:r>
                            <a:rPr lang="es-EC" i="1">
                              <a:latin typeface="Cambria Math"/>
                            </a:rPr>
                            <m:t>𝐸𝐼𝑅𝑃</m:t>
                          </m:r>
                        </m:e>
                        <m:sub>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𝑃𝑎𝑡h</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𝐹𝑎𝑑𝑒</m:t>
                          </m:r>
                        </m:sub>
                      </m:sSub>
                      <m:r>
                        <a:rPr lang="es-EC" i="1">
                          <a:latin typeface="Cambria Math"/>
                        </a:rPr>
                        <m:t>+</m:t>
                      </m:r>
                      <m:sSubSup>
                        <m:sSubSupPr>
                          <m:ctrlPr>
                            <a:rPr lang="es-EC" i="1">
                              <a:latin typeface="Cambria Math"/>
                            </a:rPr>
                          </m:ctrlPr>
                        </m:sSubSupPr>
                        <m:e>
                          <m:r>
                            <a:rPr lang="es-EC" i="1">
                              <a:latin typeface="Cambria Math"/>
                            </a:rPr>
                            <m:t>𝐺</m:t>
                          </m:r>
                        </m:e>
                        <m:sub>
                          <m:r>
                            <a:rPr lang="es-EC" i="1">
                              <a:latin typeface="Cambria Math"/>
                            </a:rPr>
                            <m:t>𝑆𝐻𝑂</m:t>
                          </m:r>
                        </m:sub>
                        <m:sup>
                          <m:r>
                            <a:rPr lang="es-EC" i="1">
                              <a:latin typeface="Cambria Math"/>
                            </a:rPr>
                            <m:t>′</m:t>
                          </m:r>
                        </m:sup>
                      </m:sSubSup>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𝑀𝑆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𝐵𝑙𝑑𝑔</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𝐵𝑜𝑑𝑦</m:t>
                          </m:r>
                        </m:sub>
                      </m:sSub>
                      <m:r>
                        <a:rPr lang="es-EC" i="1">
                          <a:latin typeface="Cambria Math"/>
                        </a:rPr>
                        <m:t>      (</m:t>
                      </m:r>
                      <m:r>
                        <a:rPr lang="es-EC" b="0" i="1" smtClean="0">
                          <a:latin typeface="Cambria Math"/>
                        </a:rPr>
                        <m:t>8</m:t>
                      </m:r>
                      <m:r>
                        <a:rPr lang="es-EC" i="1">
                          <a:latin typeface="Cambria Math"/>
                        </a:rPr>
                        <m:t>)</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02026" y="2326018"/>
                <a:ext cx="10058399" cy="391902"/>
              </a:xfrm>
              <a:prstGeom prst="rect">
                <a:avLst/>
              </a:prstGeom>
              <a:blipFill rotWithShape="1">
                <a:blip r:embed="rId3"/>
                <a:stretch>
                  <a:fillRect b="-93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772989" y="2794464"/>
                <a:ext cx="9158868" cy="391902"/>
              </a:xfrm>
              <a:prstGeom prst="rect">
                <a:avLst/>
              </a:prstGeom>
            </p:spPr>
            <p:txBody>
              <a:bodyPr wrap="square">
                <a:spAutoFit/>
              </a:bodyPr>
              <a:lstStyle/>
              <a:p>
                <a14:m>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𝑃𝑎𝑡h</m:t>
                        </m:r>
                      </m:sub>
                    </m:sSub>
                    <m:r>
                      <a:rPr lang="es-EC" i="1">
                        <a:latin typeface="Cambria Math"/>
                      </a:rPr>
                      <m:t>=10×</m:t>
                    </m:r>
                    <m:func>
                      <m:funcPr>
                        <m:ctrlPr>
                          <a:rPr lang="es-EC" i="1">
                            <a:latin typeface="Cambria Math"/>
                          </a:rPr>
                        </m:ctrlPr>
                      </m:funcPr>
                      <m:fName>
                        <m:r>
                          <m:rPr>
                            <m:sty m:val="p"/>
                          </m:rPr>
                          <a:rPr lang="es-EC">
                            <a:latin typeface="Cambria Math"/>
                          </a:rPr>
                          <m:t>log</m:t>
                        </m:r>
                      </m:fName>
                      <m:e>
                        <m:d>
                          <m:dPr>
                            <m:ctrlPr>
                              <a:rPr lang="es-EC" i="1">
                                <a:latin typeface="Cambria Math"/>
                              </a:rPr>
                            </m:ctrlPr>
                          </m:dPr>
                          <m:e>
                            <m:sSub>
                              <m:sSubPr>
                                <m:ctrlPr>
                                  <a:rPr lang="es-EC" i="1">
                                    <a:latin typeface="Cambria Math"/>
                                  </a:rPr>
                                </m:ctrlPr>
                              </m:sSubPr>
                              <m:e>
                                <m:r>
                                  <a:rPr lang="es-EC" i="1">
                                    <a:latin typeface="Cambria Math"/>
                                  </a:rPr>
                                  <m:t>𝛼</m:t>
                                </m:r>
                              </m:e>
                              <m:sub>
                                <m:r>
                                  <a:rPr lang="es-EC" i="1">
                                    <a:latin typeface="Cambria Math"/>
                                  </a:rPr>
                                  <m:t>𝑇</m:t>
                                </m:r>
                              </m:sub>
                            </m:sSub>
                          </m:e>
                        </m:d>
                      </m:e>
                    </m:func>
                    <m:r>
                      <a:rPr lang="es-EC" i="1">
                        <a:latin typeface="Cambria Math"/>
                      </a:rPr>
                      <m:t>+</m:t>
                    </m:r>
                    <m:sSub>
                      <m:sSubPr>
                        <m:ctrlPr>
                          <a:rPr lang="es-EC" i="1">
                            <a:latin typeface="Cambria Math"/>
                          </a:rPr>
                        </m:ctrlPr>
                      </m:sSubPr>
                      <m:e>
                        <m:r>
                          <a:rPr lang="es-EC" i="1">
                            <a:latin typeface="Cambria Math"/>
                          </a:rPr>
                          <m:t>𝐸𝐼𝑅𝑃</m:t>
                        </m:r>
                      </m:e>
                      <m:sub>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𝑅𝑋</m:t>
                        </m:r>
                      </m:e>
                      <m:sub>
                        <m:r>
                          <a:rPr lang="es-EC" i="1">
                            <a:latin typeface="Cambria Math"/>
                          </a:rPr>
                          <m:t>𝑀𝑆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𝐹𝑎𝑑𝑒</m:t>
                        </m:r>
                      </m:sub>
                    </m:sSub>
                    <m:r>
                      <a:rPr lang="es-EC" i="1">
                        <a:latin typeface="Cambria Math"/>
                      </a:rPr>
                      <m:t>+</m:t>
                    </m:r>
                    <m:sSubSup>
                      <m:sSubSupPr>
                        <m:ctrlPr>
                          <a:rPr lang="es-EC" i="1">
                            <a:latin typeface="Cambria Math"/>
                          </a:rPr>
                        </m:ctrlPr>
                      </m:sSubSupPr>
                      <m:e>
                        <m:r>
                          <a:rPr lang="es-EC" i="1">
                            <a:latin typeface="Cambria Math"/>
                          </a:rPr>
                          <m:t>𝐺</m:t>
                        </m:r>
                      </m:e>
                      <m:sub>
                        <m:r>
                          <a:rPr lang="es-EC" i="1">
                            <a:latin typeface="Cambria Math"/>
                          </a:rPr>
                          <m:t>𝑆𝐻𝑂</m:t>
                        </m:r>
                      </m:sub>
                      <m:sup>
                        <m:r>
                          <a:rPr lang="es-EC" i="1">
                            <a:latin typeface="Cambria Math"/>
                          </a:rPr>
                          <m:t>′</m:t>
                        </m:r>
                      </m:sup>
                    </m:sSubSup>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𝑀𝑆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𝐵𝑙𝑑𝑔</m:t>
                        </m:r>
                      </m:sub>
                    </m:sSub>
                    <m:r>
                      <a:rPr lang="es-EC" i="1">
                        <a:latin typeface="Cambria Math"/>
                      </a:rPr>
                      <m:t>−</m:t>
                    </m:r>
                    <m:sSub>
                      <m:sSubPr>
                        <m:ctrlPr>
                          <a:rPr lang="es-EC" i="1">
                            <a:latin typeface="Cambria Math"/>
                            <a:ea typeface="Cambria Math" panose="02040503050406030204" pitchFamily="18" charset="0"/>
                          </a:rPr>
                        </m:ctrlPr>
                      </m:sSubPr>
                      <m:e>
                        <m:r>
                          <a:rPr lang="es-EC" i="1">
                            <a:latin typeface="Cambria Math" panose="02040503050406030204" pitchFamily="18" charset="0"/>
                            <a:ea typeface="Cambria Math" panose="02040503050406030204" pitchFamily="18" charset="0"/>
                          </a:rPr>
                          <m:t>𝐿</m:t>
                        </m:r>
                      </m:e>
                      <m:sub>
                        <m:r>
                          <a:rPr lang="es-EC" i="1">
                            <a:latin typeface="Cambria Math" panose="02040503050406030204" pitchFamily="18" charset="0"/>
                            <a:ea typeface="Cambria Math" panose="02040503050406030204" pitchFamily="18" charset="0"/>
                          </a:rPr>
                          <m:t>𝐵𝑜𝑑𝑦</m:t>
                        </m:r>
                      </m:sub>
                    </m:sSub>
                    <m:r>
                      <a:rPr lang="es-EC" i="1">
                        <a:latin typeface="Cambria Math" panose="02040503050406030204" pitchFamily="18" charset="0"/>
                        <a:ea typeface="Cambria Math" panose="02040503050406030204" pitchFamily="18" charset="0"/>
                      </a:rPr>
                      <m:t> </m:t>
                    </m:r>
                  </m:oMath>
                </a14:m>
                <a:r>
                  <a:rPr lang="es-EC" dirty="0" smtClean="0">
                    <a:latin typeface="Cambria Math" panose="02040503050406030204" pitchFamily="18" charset="0"/>
                    <a:ea typeface="Cambria Math" panose="02040503050406030204" pitchFamily="18" charset="0"/>
                  </a:rPr>
                  <a:t>        (9)</a:t>
                </a:r>
                <a:endParaRPr lang="es-EC" dirty="0">
                  <a:latin typeface="Cambria Math" panose="02040503050406030204" pitchFamily="18" charset="0"/>
                  <a:ea typeface="Cambria Math" panose="02040503050406030204" pitchFamily="18"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1772989" y="2794464"/>
                <a:ext cx="9158868" cy="391902"/>
              </a:xfrm>
              <a:prstGeom prst="rect">
                <a:avLst/>
              </a:prstGeom>
              <a:blipFill rotWithShape="1">
                <a:blip r:embed="rId4"/>
                <a:stretch>
                  <a:fillRect t="-9231"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433467" y="4666485"/>
                <a:ext cx="6625852"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𝐸𝐼𝑅𝑃</m:t>
                          </m:r>
                        </m:e>
                        <m:sub>
                          <m:r>
                            <a:rPr lang="es-EC" i="1">
                              <a:latin typeface="Cambria Math"/>
                            </a:rPr>
                            <m:t>𝐵𝑇𝑆</m:t>
                          </m:r>
                          <m:r>
                            <a:rPr lang="es-EC" i="1">
                              <a:latin typeface="Cambria Math"/>
                            </a:rPr>
                            <m:t>_</m:t>
                          </m:r>
                          <m:r>
                            <a:rPr lang="es-EC" i="1">
                              <a:latin typeface="Cambria Math"/>
                            </a:rPr>
                            <m:t>𝑀𝑎𝑥</m:t>
                          </m:r>
                          <m:r>
                            <a:rPr lang="es-EC" b="0" i="1" smtClean="0">
                              <a:latin typeface="Cambria Math"/>
                            </a:rPr>
                            <m:t>_</m:t>
                          </m:r>
                          <m:r>
                            <a:rPr lang="es-EC" b="0" i="1" smtClean="0">
                              <a:latin typeface="Cambria Math"/>
                            </a:rPr>
                            <m:t>𝑇𝑟𝑎𝑓𝑓</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𝑇𝑋</m:t>
                          </m:r>
                          <m:r>
                            <a:rPr lang="es-EC" i="1">
                              <a:latin typeface="Cambria Math"/>
                            </a:rPr>
                            <m:t>_</m:t>
                          </m:r>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𝑇𝑋</m:t>
                          </m:r>
                          <m:r>
                            <a:rPr lang="es-EC" i="1">
                              <a:latin typeface="Cambria Math"/>
                            </a:rPr>
                            <m:t>_</m:t>
                          </m:r>
                          <m:r>
                            <a:rPr lang="es-EC" i="1">
                              <a:latin typeface="Cambria Math"/>
                            </a:rPr>
                            <m:t>𝐵𝑇𝑆</m:t>
                          </m:r>
                        </m:sub>
                      </m:sSub>
                      <m:r>
                        <a:rPr lang="es-EC" i="1">
                          <a:latin typeface="Cambria Math"/>
                        </a:rPr>
                        <m:t>−</m:t>
                      </m:r>
                      <m:sSub>
                        <m:sSubPr>
                          <m:ctrlPr>
                            <a:rPr lang="es-EC" i="1">
                              <a:latin typeface="Cambria Math"/>
                            </a:rPr>
                          </m:ctrlPr>
                        </m:sSubPr>
                        <m:e>
                          <m:r>
                            <a:rPr lang="es-EC" i="1">
                              <a:latin typeface="Cambria Math"/>
                            </a:rPr>
                            <m:t>𝐿</m:t>
                          </m:r>
                        </m:e>
                        <m:sub>
                          <m:sSub>
                            <m:sSubPr>
                              <m:ctrlPr>
                                <a:rPr lang="es-EC" i="1">
                                  <a:latin typeface="Cambria Math"/>
                                </a:rPr>
                              </m:ctrlPr>
                            </m:sSubPr>
                            <m:e>
                              <m:r>
                                <a:rPr lang="es-EC" i="1">
                                  <a:latin typeface="Cambria Math"/>
                                </a:rPr>
                                <m:t>𝐶</m:t>
                              </m:r>
                            </m:e>
                            <m:sub>
                              <m:r>
                                <a:rPr lang="es-EC" i="1">
                                  <a:latin typeface="Cambria Math"/>
                                </a:rPr>
                                <m:t>𝑀𝑆</m:t>
                              </m:r>
                            </m:sub>
                          </m:sSub>
                        </m:sub>
                      </m:sSub>
                      <m:r>
                        <a:rPr lang="es-EC" b="0" i="1" smtClean="0">
                          <a:latin typeface="Cambria Math"/>
                        </a:rPr>
                        <m:t>−10</m:t>
                      </m:r>
                      <m:r>
                        <a:rPr lang="es-EC" b="0" i="1" smtClean="0">
                          <a:latin typeface="Cambria Math"/>
                        </a:rPr>
                        <m:t>𝑑𝐵𝑖</m:t>
                      </m:r>
                      <m:r>
                        <a:rPr lang="es-EC" b="0" i="1" smtClean="0">
                          <a:latin typeface="Cambria Math"/>
                        </a:rPr>
                        <m:t>       (10)</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433467" y="4666485"/>
                <a:ext cx="6625852" cy="394852"/>
              </a:xfrm>
              <a:prstGeom prst="rect">
                <a:avLst/>
              </a:prstGeom>
              <a:blipFill rotWithShape="1">
                <a:blip r:embed="rId5"/>
                <a:stretch>
                  <a:fillRect b="-7692"/>
                </a:stretch>
              </a:blipFill>
            </p:spPr>
            <p:txBody>
              <a:bodyPr/>
              <a:lstStyle/>
              <a:p>
                <a:r>
                  <a:rPr lang="es-EC">
                    <a:noFill/>
                  </a:rPr>
                  <a:t> </a:t>
                </a:r>
              </a:p>
            </p:txBody>
          </p:sp>
        </mc:Fallback>
      </mc:AlternateContent>
    </p:spTree>
    <p:extLst>
      <p:ext uri="{BB962C8B-B14F-4D97-AF65-F5344CB8AC3E}">
        <p14:creationId xmlns:p14="http://schemas.microsoft.com/office/powerpoint/2010/main" val="12621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EL ENLACE DESCENDENTE -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algn="just"/>
                <a:r>
                  <a:rPr lang="es-EC" dirty="0" smtClean="0"/>
                  <a:t>El margen de interferencia en el Downlink es el </a:t>
                </a:r>
                <a:r>
                  <a:rPr lang="es-EC" dirty="0"/>
                  <a:t>resultado del incremento de la interferencia del enlace descendente sobre el ruido de la estación base. T</a:t>
                </a:r>
                <a:r>
                  <a:rPr lang="es-EC" dirty="0" smtClean="0"/>
                  <a:t>iene un valor de 3 dB.</a:t>
                </a:r>
              </a:p>
              <a:p>
                <a:pPr algn="just"/>
                <a:r>
                  <a:rPr lang="es-EC" dirty="0" smtClean="0"/>
                  <a:t>Para evitar la interferencia en la misma célula provocada por las señales de control común y de </a:t>
                </a:r>
                <a:r>
                  <a:rPr lang="es-EC" dirty="0" err="1" smtClean="0"/>
                  <a:t>broadcast</a:t>
                </a:r>
                <a:r>
                  <a:rPr lang="es-EC" dirty="0" smtClean="0"/>
                  <a:t> se requiere que estas señales sean ortogonales a la señal de tráfico.</a:t>
                </a:r>
              </a:p>
              <a:p>
                <a:pPr algn="just"/>
                <a:r>
                  <a:rPr lang="es-EC" dirty="0" smtClean="0"/>
                  <a:t>La ganancia del </a:t>
                </a:r>
                <a:r>
                  <a:rPr lang="es-EC" dirty="0" err="1" smtClean="0"/>
                  <a:t>soft</a:t>
                </a:r>
                <a:r>
                  <a:rPr lang="es-EC" dirty="0" smtClean="0"/>
                  <a:t> </a:t>
                </a:r>
                <a:r>
                  <a:rPr lang="es-EC" dirty="0" err="1" smtClean="0"/>
                  <a:t>handoff</a:t>
                </a:r>
                <a:r>
                  <a:rPr lang="es-EC" dirty="0" smtClean="0"/>
                  <a:t> también presenta una ligera variación de su valor en el Enlace Ascendente con respecto a la señal de datos, ya que la ganancia </a:t>
                </a:r>
                <a14:m>
                  <m:oMath xmlns:m="http://schemas.openxmlformats.org/officeDocument/2006/math">
                    <m:sSub>
                      <m:sSubPr>
                        <m:ctrlPr>
                          <a:rPr lang="es-EC" sz="1900" i="1">
                            <a:solidFill>
                              <a:srgbClr val="514843"/>
                            </a:solidFill>
                            <a:latin typeface="Cambria Math"/>
                          </a:rPr>
                        </m:ctrlPr>
                      </m:sSubPr>
                      <m:e>
                        <m:r>
                          <m:rPr>
                            <m:sty m:val="p"/>
                          </m:rPr>
                          <a:rPr lang="es-EC" sz="1900" b="0" i="0">
                            <a:solidFill>
                              <a:srgbClr val="514843"/>
                            </a:solidFill>
                            <a:latin typeface="Cambria Math"/>
                          </a:rPr>
                          <m:t>G</m:t>
                        </m:r>
                      </m:e>
                      <m:sub>
                        <m:r>
                          <m:rPr>
                            <m:sty m:val="p"/>
                          </m:rPr>
                          <a:rPr lang="es-EC" sz="1900" b="0" i="0">
                            <a:solidFill>
                              <a:srgbClr val="514843"/>
                            </a:solidFill>
                            <a:latin typeface="Cambria Math"/>
                          </a:rPr>
                          <m:t>SHO</m:t>
                        </m:r>
                      </m:sub>
                    </m:sSub>
                  </m:oMath>
                </a14:m>
                <a:r>
                  <a:rPr lang="es-EC" dirty="0" smtClean="0"/>
                  <a:t> se reduce a un valor de 3 dB.</a:t>
                </a:r>
              </a:p>
              <a:p>
                <a:pPr algn="just"/>
                <a:r>
                  <a:rPr lang="es-EC" dirty="0" smtClean="0"/>
                  <a:t>La figura del Ruido se incrementa en el Enlace Descendente y tiene un valor de 8.5 dB.</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04" t="-1333" r="-1587"/>
                </a:stretch>
              </a:blipFill>
            </p:spPr>
            <p:txBody>
              <a:bodyPr/>
              <a:lstStyle/>
              <a:p>
                <a:r>
                  <a:rPr lang="es-EC">
                    <a:noFill/>
                  </a:rPr>
                  <a:t> </a:t>
                </a:r>
              </a:p>
            </p:txBody>
          </p:sp>
        </mc:Fallback>
      </mc:AlternateContent>
    </p:spTree>
    <p:extLst>
      <p:ext uri="{BB962C8B-B14F-4D97-AF65-F5344CB8AC3E}">
        <p14:creationId xmlns:p14="http://schemas.microsoft.com/office/powerpoint/2010/main" val="191385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Marcador de texto"/>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88854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EL ENLACE DESCENDENTE - CDMA</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996636739"/>
                  </p:ext>
                </p:extLst>
              </p:nvPr>
            </p:nvGraphicFramePr>
            <p:xfrm>
              <a:off x="1134109" y="1385340"/>
              <a:ext cx="10006883" cy="5383950"/>
            </p:xfrm>
            <a:graphic>
              <a:graphicData uri="http://schemas.openxmlformats.org/drawingml/2006/table">
                <a:tbl>
                  <a:tblPr firstRow="1" firstCol="1" bandRow="1">
                    <a:tableStyleId>{5C22544A-7EE6-4342-B048-85BDC9FD1C3A}</a:tableStyleId>
                  </a:tblPr>
                  <a:tblGrid>
                    <a:gridCol w="2316591"/>
                    <a:gridCol w="1574838"/>
                    <a:gridCol w="2091967"/>
                    <a:gridCol w="2273394"/>
                    <a:gridCol w="1750093"/>
                  </a:tblGrid>
                  <a:tr h="411588">
                    <a:tc>
                      <a:txBody>
                        <a:bodyPr/>
                        <a:lstStyle/>
                        <a:p>
                          <a:pPr algn="ctr">
                            <a:lnSpc>
                              <a:spcPct val="115000"/>
                            </a:lnSpc>
                            <a:spcAft>
                              <a:spcPts val="0"/>
                            </a:spcAft>
                          </a:pPr>
                          <a:r>
                            <a:rPr lang="es-EC" sz="1350" dirty="0">
                              <a:effectLst/>
                            </a:rPr>
                            <a:t>Cálculo de </a:t>
                          </a:r>
                          <a:r>
                            <a:rPr lang="es-EC" sz="1350" dirty="0" smtClean="0">
                              <a:effectLst/>
                            </a:rPr>
                            <a:t>EIRP / Transmisor</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Unidades</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CDMA2000 1x Voz </a:t>
                          </a:r>
                          <a:r>
                            <a:rPr lang="es-EC" sz="1350" dirty="0" smtClean="0">
                              <a:effectLst/>
                            </a:rPr>
                            <a:t>9,6 Kbps</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350" dirty="0">
                              <a:effectLst/>
                            </a:rPr>
                            <a:t>1x EV-DO Ver. 0 </a:t>
                          </a:r>
                          <a:endParaRPr lang="pt-BR" sz="1350" dirty="0" smtClean="0">
                            <a:effectLst/>
                          </a:endParaRPr>
                        </a:p>
                        <a:p>
                          <a:pPr algn="ctr">
                            <a:lnSpc>
                              <a:spcPct val="115000"/>
                            </a:lnSpc>
                            <a:spcAft>
                              <a:spcPts val="0"/>
                            </a:spcAft>
                          </a:pPr>
                          <a:r>
                            <a:rPr lang="pt-BR" sz="1350" dirty="0" smtClean="0">
                              <a:effectLst/>
                            </a:rPr>
                            <a:t>2,457 </a:t>
                          </a:r>
                          <a:r>
                            <a:rPr lang="pt-BR" sz="1350" dirty="0">
                              <a:effectLst/>
                            </a:rPr>
                            <a:t>Mbps</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Ecuación</a:t>
                          </a:r>
                          <a:endParaRPr lang="es-EC" sz="1350" dirty="0">
                            <a:solidFill>
                              <a:srgbClr val="365F91"/>
                            </a:solidFill>
                            <a:effectLst/>
                            <a:latin typeface="Calibri"/>
                            <a:ea typeface="Calibri"/>
                            <a:cs typeface="Times New Roman"/>
                          </a:endParaRPr>
                        </a:p>
                      </a:txBody>
                      <a:tcPr marL="68580" marR="68580" marT="0" marB="0" anchor="ctr"/>
                    </a:tc>
                  </a:tr>
                  <a:tr h="837657">
                    <a:tc>
                      <a:txBody>
                        <a:bodyPr/>
                        <a:lstStyle/>
                        <a:p>
                          <a:pPr algn="ctr">
                            <a:lnSpc>
                              <a:spcPct val="115000"/>
                            </a:lnSpc>
                            <a:spcAft>
                              <a:spcPts val="0"/>
                            </a:spcAft>
                          </a:pPr>
                          <a:r>
                            <a:rPr lang="es-EC" sz="1350" dirty="0">
                              <a:effectLst/>
                            </a:rPr>
                            <a:t>Potencia Máxima de Transmisión de la Estación Base</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W</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20,00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20,00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837657">
                    <a:tc>
                      <a:txBody>
                        <a:bodyPr/>
                        <a:lstStyle/>
                        <a:p>
                          <a:pPr algn="ctr">
                            <a:lnSpc>
                              <a:spcPct val="115000"/>
                            </a:lnSpc>
                            <a:spcAft>
                              <a:spcPts val="0"/>
                            </a:spcAft>
                          </a:pPr>
                          <a:r>
                            <a:rPr lang="es-EC" sz="1350" dirty="0">
                              <a:effectLst/>
                            </a:rPr>
                            <a:t>Potencia Máxima de Transmisión de la Estación Base</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err="1">
                              <a:effectLst/>
                            </a:rPr>
                            <a:t>dBm</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43,0103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43,0103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437537">
                    <a:tc>
                      <a:txBody>
                        <a:bodyPr/>
                        <a:lstStyle/>
                        <a:p>
                          <a:pPr algn="ctr">
                            <a:lnSpc>
                              <a:spcPct val="115000"/>
                            </a:lnSpc>
                            <a:spcAft>
                              <a:spcPts val="0"/>
                            </a:spcAft>
                          </a:pPr>
                          <a:r>
                            <a:rPr lang="es-EC" sz="1350">
                              <a:effectLst/>
                            </a:rPr>
                            <a:t>Pérdidas en los Cables </a:t>
                          </a:r>
                          <a14:m>
                            <m:oMath xmlns:m="http://schemas.openxmlformats.org/officeDocument/2006/math">
                              <m:sSub>
                                <m:sSubPr>
                                  <m:ctrlPr>
                                    <a:rPr lang="es-EC" sz="1350" i="1">
                                      <a:effectLst/>
                                      <a:latin typeface="Cambria Math"/>
                                    </a:rPr>
                                  </m:ctrlPr>
                                </m:sSubPr>
                                <m:e>
                                  <m:r>
                                    <a:rPr lang="es-EC" sz="1350">
                                      <a:effectLst/>
                                      <a:latin typeface="Cambria Math"/>
                                    </a:rPr>
                                    <m:t>𝑳</m:t>
                                  </m:r>
                                </m:e>
                                <m:sub>
                                  <m:sSub>
                                    <m:sSubPr>
                                      <m:ctrlPr>
                                        <a:rPr lang="es-EC" sz="1350" i="1">
                                          <a:effectLst/>
                                          <a:latin typeface="Cambria Math"/>
                                        </a:rPr>
                                      </m:ctrlPr>
                                    </m:sSubPr>
                                    <m:e>
                                      <m:r>
                                        <a:rPr lang="es-EC" sz="1350">
                                          <a:effectLst/>
                                          <a:latin typeface="Cambria Math"/>
                                        </a:rPr>
                                        <m:t>𝑪</m:t>
                                      </m:r>
                                    </m:e>
                                    <m:sub>
                                      <m:r>
                                        <a:rPr lang="es-EC" sz="1350">
                                          <a:effectLst/>
                                          <a:latin typeface="Cambria Math"/>
                                        </a:rPr>
                                        <m:t>𝑩𝑻𝑺</m:t>
                                      </m:r>
                                    </m:sub>
                                  </m:sSub>
                                </m:sub>
                              </m:sSub>
                            </m:oMath>
                          </a14:m>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 </a:t>
                          </a:r>
                          <a:endParaRPr lang="es-EC" sz="1350" dirty="0">
                            <a:solidFill>
                              <a:srgbClr val="365F91"/>
                            </a:solidFill>
                            <a:effectLst/>
                            <a:latin typeface="Calibri"/>
                            <a:ea typeface="Calibri"/>
                            <a:cs typeface="Times New Roman"/>
                          </a:endParaRPr>
                        </a:p>
                      </a:txBody>
                      <a:tcPr marL="68580" marR="68580" marT="0" marB="0" anchor="ctr"/>
                    </a:tc>
                  </a:tr>
                  <a:tr h="411588">
                    <a:tc>
                      <a:txBody>
                        <a:bodyPr/>
                        <a:lstStyle/>
                        <a:p>
                          <a:pPr algn="ctr">
                            <a:lnSpc>
                              <a:spcPct val="115000"/>
                            </a:lnSpc>
                            <a:spcAft>
                              <a:spcPts val="0"/>
                            </a:spcAft>
                          </a:pPr>
                          <a:r>
                            <a:rPr lang="es-EC" sz="1350">
                              <a:effectLst/>
                            </a:rPr>
                            <a:t>Ganancia de la Antena </a:t>
                          </a:r>
                          <a14:m>
                            <m:oMath xmlns:m="http://schemas.openxmlformats.org/officeDocument/2006/math">
                              <m:sSub>
                                <m:sSubPr>
                                  <m:ctrlPr>
                                    <a:rPr lang="es-EC" sz="1350" i="1">
                                      <a:effectLst/>
                                      <a:latin typeface="Cambria Math"/>
                                    </a:rPr>
                                  </m:ctrlPr>
                                </m:sSubPr>
                                <m:e>
                                  <m:r>
                                    <a:rPr lang="es-EC" sz="1350">
                                      <a:effectLst/>
                                      <a:latin typeface="Cambria Math"/>
                                    </a:rPr>
                                    <m:t>𝑮</m:t>
                                  </m:r>
                                </m:e>
                                <m:sub>
                                  <m:r>
                                    <a:rPr lang="es-EC" sz="1350">
                                      <a:effectLst/>
                                      <a:latin typeface="Cambria Math"/>
                                    </a:rPr>
                                    <m:t>𝑩𝑻𝑺</m:t>
                                  </m:r>
                                </m:sub>
                              </m:sSub>
                            </m:oMath>
                          </a14:m>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err="1">
                              <a:effectLst/>
                            </a:rPr>
                            <a:t>dBi</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15</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15</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4799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350" i="1" baseline="-25000">
                                        <a:effectLst/>
                                        <a:latin typeface="Cambria Math"/>
                                      </a:rPr>
                                    </m:ctrlPr>
                                  </m:sSubPr>
                                  <m:e>
                                    <m:r>
                                      <a:rPr lang="es-EC" sz="1350">
                                        <a:effectLst/>
                                        <a:latin typeface="Cambria Math"/>
                                      </a:rPr>
                                      <m:t>𝑬𝑰𝑹𝑷</m:t>
                                    </m:r>
                                  </m:e>
                                  <m:sub>
                                    <m:r>
                                      <a:rPr lang="es-EC" sz="1350" baseline="-25000">
                                        <a:effectLst/>
                                        <a:latin typeface="Cambria Math"/>
                                      </a:rPr>
                                      <m:t>𝑩𝑻𝑺</m:t>
                                    </m:r>
                                    <m:r>
                                      <a:rPr lang="es-EC" sz="1350" baseline="-25000">
                                        <a:effectLst/>
                                        <a:latin typeface="Cambria Math"/>
                                      </a:rPr>
                                      <m:t>_</m:t>
                                    </m:r>
                                    <m:r>
                                      <a:rPr lang="es-EC" sz="1350" baseline="-25000">
                                        <a:effectLst/>
                                        <a:latin typeface="Cambria Math"/>
                                      </a:rPr>
                                      <m:t>𝑴𝒂𝒙</m:t>
                                    </m:r>
                                  </m:sub>
                                </m:sSub>
                              </m:oMath>
                            </m:oMathPara>
                          </a14:m>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dBm</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55,0103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55,0103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es-EC" sz="1350" dirty="0">
                            <a:solidFill>
                              <a:srgbClr val="365F91"/>
                            </a:solidFill>
                            <a:effectLst/>
                            <a:latin typeface="Calibri"/>
                            <a:ea typeface="Calibri"/>
                            <a:cs typeface="Times New Roman"/>
                          </a:endParaRPr>
                        </a:p>
                      </a:txBody>
                      <a:tcPr marL="68580" marR="68580" marT="0" marB="0" anchor="ctr"/>
                    </a:tc>
                  </a:tr>
                  <a:tr h="1263725">
                    <a:tc>
                      <a:txBody>
                        <a:bodyPr/>
                        <a:lstStyle/>
                        <a:p>
                          <a:pPr algn="ctr">
                            <a:lnSpc>
                              <a:spcPct val="115000"/>
                            </a:lnSpc>
                            <a:spcAft>
                              <a:spcPts val="0"/>
                            </a:spcAft>
                          </a:pPr>
                          <a:r>
                            <a:rPr lang="es-EC" sz="1350" dirty="0">
                              <a:effectLst/>
                            </a:rPr>
                            <a:t>Máximo Porcentaje de Ubicación de Potencia en el Canal de Tráfico</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 </a:t>
                          </a:r>
                          <a:endParaRPr lang="es-EC" sz="1350" dirty="0">
                            <a:solidFill>
                              <a:srgbClr val="365F91"/>
                            </a:solidFill>
                            <a:effectLst/>
                            <a:latin typeface="Calibri"/>
                            <a:ea typeface="Calibri"/>
                            <a:cs typeface="Times New Roman"/>
                          </a:endParaRPr>
                        </a:p>
                      </a:txBody>
                      <a:tcPr marL="68580" marR="68580" marT="0" marB="0" anchor="ctr"/>
                    </a:tc>
                  </a:tr>
                  <a:tr h="524132">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350" i="1" baseline="-25000">
                                        <a:effectLst/>
                                        <a:latin typeface="Cambria Math"/>
                                      </a:rPr>
                                    </m:ctrlPr>
                                  </m:sSubPr>
                                  <m:e>
                                    <m:r>
                                      <a:rPr lang="es-EC" sz="1350">
                                        <a:effectLst/>
                                        <a:latin typeface="Cambria Math"/>
                                      </a:rPr>
                                      <m:t>𝑬𝑰𝑹𝑷</m:t>
                                    </m:r>
                                  </m:e>
                                  <m:sub>
                                    <m:r>
                                      <a:rPr lang="es-EC" sz="1350" baseline="-25000">
                                        <a:effectLst/>
                                        <a:latin typeface="Cambria Math"/>
                                      </a:rPr>
                                      <m:t>𝑩𝑻𝑺</m:t>
                                    </m:r>
                                    <m:r>
                                      <a:rPr lang="es-EC" sz="1350" baseline="-25000">
                                        <a:effectLst/>
                                        <a:latin typeface="Cambria Math"/>
                                      </a:rPr>
                                      <m:t>_</m:t>
                                    </m:r>
                                    <m:r>
                                      <a:rPr lang="es-EC" sz="1350" baseline="-25000">
                                        <a:effectLst/>
                                        <a:latin typeface="Cambria Math"/>
                                      </a:rPr>
                                      <m:t>𝑴𝒂𝒙</m:t>
                                    </m:r>
                                    <m:r>
                                      <a:rPr lang="es-EC" sz="1350" baseline="-25000">
                                        <a:effectLst/>
                                        <a:latin typeface="Cambria Math"/>
                                      </a:rPr>
                                      <m:t>_</m:t>
                                    </m:r>
                                    <m:r>
                                      <a:rPr lang="es-EC" sz="1350" baseline="-25000">
                                        <a:effectLst/>
                                        <a:latin typeface="Cambria Math"/>
                                      </a:rPr>
                                      <m:t>𝑻𝒓𝒂𝒇𝒇</m:t>
                                    </m:r>
                                  </m:sub>
                                </m:sSub>
                              </m:oMath>
                            </m:oMathPara>
                          </a14:m>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dBm</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10</a:t>
                          </a:r>
                          <a:endParaRPr lang="es-EC" sz="1350" dirty="0">
                            <a:solidFill>
                              <a:srgbClr val="365F91"/>
                            </a:solidFill>
                            <a:effectLst/>
                            <a:latin typeface="Calibri"/>
                            <a:ea typeface="Calibri"/>
                            <a:cs typeface="Times New Roman"/>
                          </a:endParaRPr>
                        </a:p>
                      </a:txBody>
                      <a:tcPr marL="68580" marR="68580" marT="0" marB="0" anchor="ct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996636739"/>
                  </p:ext>
                </p:extLst>
              </p:nvPr>
            </p:nvGraphicFramePr>
            <p:xfrm>
              <a:off x="1134109" y="1385340"/>
              <a:ext cx="10006883" cy="5383950"/>
            </p:xfrm>
            <a:graphic>
              <a:graphicData uri="http://schemas.openxmlformats.org/drawingml/2006/table">
                <a:tbl>
                  <a:tblPr firstRow="1" firstCol="1" bandRow="1">
                    <a:tableStyleId>{5C22544A-7EE6-4342-B048-85BDC9FD1C3A}</a:tableStyleId>
                  </a:tblPr>
                  <a:tblGrid>
                    <a:gridCol w="2316591"/>
                    <a:gridCol w="1574838"/>
                    <a:gridCol w="2091967"/>
                    <a:gridCol w="2273394"/>
                    <a:gridCol w="1750093"/>
                  </a:tblGrid>
                  <a:tr h="473202">
                    <a:tc>
                      <a:txBody>
                        <a:bodyPr/>
                        <a:lstStyle/>
                        <a:p>
                          <a:pPr algn="ctr">
                            <a:lnSpc>
                              <a:spcPct val="115000"/>
                            </a:lnSpc>
                            <a:spcAft>
                              <a:spcPts val="0"/>
                            </a:spcAft>
                          </a:pPr>
                          <a:r>
                            <a:rPr lang="es-EC" sz="1350" dirty="0">
                              <a:effectLst/>
                            </a:rPr>
                            <a:t>Cálculo de </a:t>
                          </a:r>
                          <a:r>
                            <a:rPr lang="es-EC" sz="1350" dirty="0" smtClean="0">
                              <a:effectLst/>
                            </a:rPr>
                            <a:t>EIRP / Transmisor</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Unidades</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CDMA2000 1x Voz </a:t>
                          </a:r>
                          <a:r>
                            <a:rPr lang="es-EC" sz="1350" dirty="0" smtClean="0">
                              <a:effectLst/>
                            </a:rPr>
                            <a:t>9,6 Kbps</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350" dirty="0">
                              <a:effectLst/>
                            </a:rPr>
                            <a:t>1x EV-DO Ver. 0 </a:t>
                          </a:r>
                          <a:endParaRPr lang="pt-BR" sz="1350" dirty="0" smtClean="0">
                            <a:effectLst/>
                          </a:endParaRPr>
                        </a:p>
                        <a:p>
                          <a:pPr algn="ctr">
                            <a:lnSpc>
                              <a:spcPct val="115000"/>
                            </a:lnSpc>
                            <a:spcAft>
                              <a:spcPts val="0"/>
                            </a:spcAft>
                          </a:pPr>
                          <a:r>
                            <a:rPr lang="pt-BR" sz="1350" dirty="0" smtClean="0">
                              <a:effectLst/>
                            </a:rPr>
                            <a:t>2,457 </a:t>
                          </a:r>
                          <a:r>
                            <a:rPr lang="pt-BR" sz="1350" dirty="0">
                              <a:effectLst/>
                            </a:rPr>
                            <a:t>Mbps</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Ecuación</a:t>
                          </a:r>
                          <a:endParaRPr lang="es-EC" sz="1350" dirty="0">
                            <a:solidFill>
                              <a:srgbClr val="365F91"/>
                            </a:solidFill>
                            <a:effectLst/>
                            <a:latin typeface="Calibri"/>
                            <a:ea typeface="Calibri"/>
                            <a:cs typeface="Times New Roman"/>
                          </a:endParaRPr>
                        </a:p>
                      </a:txBody>
                      <a:tcPr marL="68580" marR="68580" marT="0" marB="0" anchor="ctr"/>
                    </a:tc>
                  </a:tr>
                  <a:tr h="837657">
                    <a:tc>
                      <a:txBody>
                        <a:bodyPr/>
                        <a:lstStyle/>
                        <a:p>
                          <a:pPr algn="ctr">
                            <a:lnSpc>
                              <a:spcPct val="115000"/>
                            </a:lnSpc>
                            <a:spcAft>
                              <a:spcPts val="0"/>
                            </a:spcAft>
                          </a:pPr>
                          <a:r>
                            <a:rPr lang="es-EC" sz="1350" dirty="0">
                              <a:effectLst/>
                            </a:rPr>
                            <a:t>Potencia Máxima de Transmisión de la Estación Base</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W</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20,00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20,00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837657">
                    <a:tc>
                      <a:txBody>
                        <a:bodyPr/>
                        <a:lstStyle/>
                        <a:p>
                          <a:pPr algn="ctr">
                            <a:lnSpc>
                              <a:spcPct val="115000"/>
                            </a:lnSpc>
                            <a:spcAft>
                              <a:spcPts val="0"/>
                            </a:spcAft>
                          </a:pPr>
                          <a:r>
                            <a:rPr lang="es-EC" sz="1350" dirty="0">
                              <a:effectLst/>
                            </a:rPr>
                            <a:t>Potencia Máxima de Transmisión de la Estación Base</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err="1">
                              <a:effectLst/>
                            </a:rPr>
                            <a:t>dBm</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43,0103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43,0103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494475">
                    <a:tc>
                      <a:txBody>
                        <a:bodyPr/>
                        <a:lstStyle/>
                        <a:p>
                          <a:endParaRPr lang="es-EC"/>
                        </a:p>
                      </a:txBody>
                      <a:tcPr marL="68580" marR="68580" marT="0" marB="0" anchor="ctr">
                        <a:blipFill rotWithShape="1">
                          <a:blip r:embed="rId2"/>
                          <a:stretch>
                            <a:fillRect t="-443210" r="-332105" b="-556790"/>
                          </a:stretch>
                        </a:blipFill>
                      </a:tcPr>
                    </a:tc>
                    <a:tc>
                      <a:txBody>
                        <a:bodyPr/>
                        <a:lstStyle/>
                        <a:p>
                          <a:pPr algn="ctr">
                            <a:lnSpc>
                              <a:spcPct val="115000"/>
                            </a:lnSpc>
                            <a:spcAft>
                              <a:spcPts val="0"/>
                            </a:spcAft>
                          </a:pPr>
                          <a:r>
                            <a:rPr lang="es-EC" sz="1350" dirty="0">
                              <a:effectLst/>
                            </a:rPr>
                            <a:t>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 </a:t>
                          </a:r>
                          <a:endParaRPr lang="es-EC" sz="1350" dirty="0">
                            <a:solidFill>
                              <a:srgbClr val="365F91"/>
                            </a:solidFill>
                            <a:effectLst/>
                            <a:latin typeface="Calibri"/>
                            <a:ea typeface="Calibri"/>
                            <a:cs typeface="Times New Roman"/>
                          </a:endParaRPr>
                        </a:p>
                      </a:txBody>
                      <a:tcPr marL="68580" marR="68580" marT="0" marB="0" anchor="ctr"/>
                    </a:tc>
                  </a:tr>
                  <a:tr h="473202">
                    <a:tc>
                      <a:txBody>
                        <a:bodyPr/>
                        <a:lstStyle/>
                        <a:p>
                          <a:endParaRPr lang="es-EC"/>
                        </a:p>
                      </a:txBody>
                      <a:tcPr marL="68580" marR="68580" marT="0" marB="0" anchor="ctr">
                        <a:blipFill rotWithShape="1">
                          <a:blip r:embed="rId2"/>
                          <a:stretch>
                            <a:fillRect t="-564103" r="-332105" b="-478205"/>
                          </a:stretch>
                        </a:blipFill>
                      </a:tcPr>
                    </a:tc>
                    <a:tc>
                      <a:txBody>
                        <a:bodyPr/>
                        <a:lstStyle/>
                        <a:p>
                          <a:pPr algn="ctr">
                            <a:lnSpc>
                              <a:spcPct val="115000"/>
                            </a:lnSpc>
                            <a:spcAft>
                              <a:spcPts val="0"/>
                            </a:spcAft>
                          </a:pPr>
                          <a:r>
                            <a:rPr lang="es-EC" sz="1350" dirty="0" err="1">
                              <a:effectLst/>
                            </a:rPr>
                            <a:t>dBi</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15</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15</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 </a:t>
                          </a:r>
                          <a:endParaRPr lang="es-EC" sz="1350">
                            <a:solidFill>
                              <a:srgbClr val="365F91"/>
                            </a:solidFill>
                            <a:effectLst/>
                            <a:latin typeface="Calibri"/>
                            <a:ea typeface="Calibri"/>
                            <a:cs typeface="Times New Roman"/>
                          </a:endParaRPr>
                        </a:p>
                      </a:txBody>
                      <a:tcPr marL="68580" marR="68580" marT="0" marB="0" anchor="ctr"/>
                    </a:tc>
                  </a:tr>
                  <a:tr h="479900">
                    <a:tc>
                      <a:txBody>
                        <a:bodyPr/>
                        <a:lstStyle/>
                        <a:p>
                          <a:endParaRPr lang="es-EC"/>
                        </a:p>
                      </a:txBody>
                      <a:tcPr marL="68580" marR="68580" marT="0" marB="0" anchor="ctr">
                        <a:blipFill rotWithShape="1">
                          <a:blip r:embed="rId2"/>
                          <a:stretch>
                            <a:fillRect t="-655696" r="-332105" b="-372152"/>
                          </a:stretch>
                        </a:blipFill>
                      </a:tcPr>
                    </a:tc>
                    <a:tc>
                      <a:txBody>
                        <a:bodyPr/>
                        <a:lstStyle/>
                        <a:p>
                          <a:pPr algn="ctr">
                            <a:lnSpc>
                              <a:spcPct val="115000"/>
                            </a:lnSpc>
                            <a:spcAft>
                              <a:spcPts val="0"/>
                            </a:spcAft>
                          </a:pPr>
                          <a:r>
                            <a:rPr lang="es-EC" sz="1350">
                              <a:effectLst/>
                            </a:rPr>
                            <a:t>dBm</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55,0103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55,0103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es-EC" sz="1350" dirty="0">
                            <a:solidFill>
                              <a:srgbClr val="365F91"/>
                            </a:solidFill>
                            <a:effectLst/>
                            <a:latin typeface="Calibri"/>
                            <a:ea typeface="Calibri"/>
                            <a:cs typeface="Times New Roman"/>
                          </a:endParaRPr>
                        </a:p>
                      </a:txBody>
                      <a:tcPr marL="68580" marR="68580" marT="0" marB="0" anchor="ctr"/>
                    </a:tc>
                  </a:tr>
                  <a:tr h="1263725">
                    <a:tc>
                      <a:txBody>
                        <a:bodyPr/>
                        <a:lstStyle/>
                        <a:p>
                          <a:pPr algn="ctr">
                            <a:lnSpc>
                              <a:spcPct val="115000"/>
                            </a:lnSpc>
                            <a:spcAft>
                              <a:spcPts val="0"/>
                            </a:spcAft>
                          </a:pPr>
                          <a:r>
                            <a:rPr lang="es-EC" sz="1350" dirty="0">
                              <a:effectLst/>
                            </a:rPr>
                            <a:t>Máximo Porcentaje de Ubicación de Potencia en el Canal de Tráfico</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a:effectLst/>
                            </a:rPr>
                            <a:t>%</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10%</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 </a:t>
                          </a:r>
                          <a:endParaRPr lang="es-EC" sz="1350" dirty="0">
                            <a:solidFill>
                              <a:srgbClr val="365F91"/>
                            </a:solidFill>
                            <a:effectLst/>
                            <a:latin typeface="Calibri"/>
                            <a:ea typeface="Calibri"/>
                            <a:cs typeface="Times New Roman"/>
                          </a:endParaRPr>
                        </a:p>
                      </a:txBody>
                      <a:tcPr marL="68580" marR="68580" marT="0" marB="0" anchor="ctr"/>
                    </a:tc>
                  </a:tr>
                  <a:tr h="524132">
                    <a:tc>
                      <a:txBody>
                        <a:bodyPr/>
                        <a:lstStyle/>
                        <a:p>
                          <a:endParaRPr lang="es-EC"/>
                        </a:p>
                      </a:txBody>
                      <a:tcPr marL="68580" marR="68580" marT="0" marB="0" anchor="ctr">
                        <a:blipFill rotWithShape="1">
                          <a:blip r:embed="rId2"/>
                          <a:stretch>
                            <a:fillRect t="-934884" r="-332105" b="-1163"/>
                          </a:stretch>
                        </a:blipFill>
                      </a:tcPr>
                    </a:tc>
                    <a:tc>
                      <a:txBody>
                        <a:bodyPr/>
                        <a:lstStyle/>
                        <a:p>
                          <a:pPr algn="ctr">
                            <a:lnSpc>
                              <a:spcPct val="115000"/>
                            </a:lnSpc>
                            <a:spcAft>
                              <a:spcPts val="0"/>
                            </a:spcAft>
                          </a:pPr>
                          <a:r>
                            <a:rPr lang="es-EC" sz="1350">
                              <a:effectLst/>
                            </a:rPr>
                            <a:t>dBm</a:t>
                          </a:r>
                          <a:endParaRPr lang="es-EC" sz="135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effectLst/>
                            </a:rPr>
                            <a:t>45,0103</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10</a:t>
                          </a:r>
                          <a:endParaRPr lang="es-EC" sz="1350" dirty="0">
                            <a:solidFill>
                              <a:srgbClr val="365F91"/>
                            </a:solidFill>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4270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EL ENLACE DESCENDENTE - CDMA</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196548315"/>
                  </p:ext>
                </p:extLst>
              </p:nvPr>
            </p:nvGraphicFramePr>
            <p:xfrm>
              <a:off x="1124017" y="1557375"/>
              <a:ext cx="9977573" cy="4727514"/>
            </p:xfrm>
            <a:graphic>
              <a:graphicData uri="http://schemas.openxmlformats.org/drawingml/2006/table">
                <a:tbl>
                  <a:tblPr firstRow="1" firstCol="1" bandRow="1">
                    <a:tableStyleId>{5C22544A-7EE6-4342-B048-85BDC9FD1C3A}</a:tableStyleId>
                  </a:tblPr>
                  <a:tblGrid>
                    <a:gridCol w="2308098"/>
                    <a:gridCol w="1569064"/>
                    <a:gridCol w="2265059"/>
                    <a:gridCol w="2266288"/>
                    <a:gridCol w="1569064"/>
                  </a:tblGrid>
                  <a:tr h="563250">
                    <a:tc>
                      <a:txBody>
                        <a:bodyPr/>
                        <a:lstStyle/>
                        <a:p>
                          <a:pPr algn="ctr">
                            <a:lnSpc>
                              <a:spcPct val="115000"/>
                            </a:lnSpc>
                            <a:spcAft>
                              <a:spcPts val="0"/>
                            </a:spcAft>
                          </a:pPr>
                          <a:r>
                            <a:rPr lang="es-EC" sz="1400" dirty="0">
                              <a:effectLst/>
                            </a:rPr>
                            <a:t>Parámetros Receptor</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Unidades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CDMA2000 1x Voz 9.6 Kbps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400">
                              <a:effectLst/>
                            </a:rPr>
                            <a:t>1x EV-DO Rev. 0 2.4576 Mbps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Ecuación</a:t>
                          </a:r>
                          <a:endParaRPr lang="es-EC" sz="1400">
                            <a:solidFill>
                              <a:srgbClr val="365F91"/>
                            </a:solidFill>
                            <a:effectLst/>
                            <a:latin typeface="Calibri"/>
                            <a:ea typeface="Calibri"/>
                            <a:cs typeface="Times New Roman"/>
                          </a:endParaRPr>
                        </a:p>
                      </a:txBody>
                      <a:tcPr marL="68580" marR="68580" marT="0" marB="0" anchor="ctr"/>
                    </a:tc>
                  </a:tr>
                  <a:tr h="455610">
                    <a:tc>
                      <a:txBody>
                        <a:bodyPr/>
                        <a:lstStyle/>
                        <a:p>
                          <a:pPr algn="ctr">
                            <a:lnSpc>
                              <a:spcPct val="115000"/>
                            </a:lnSpc>
                            <a:spcAft>
                              <a:spcPts val="0"/>
                            </a:spcAft>
                          </a:pPr>
                          <a14:m>
                            <m:oMath xmlns:m="http://schemas.openxmlformats.org/officeDocument/2006/math">
                              <m:f>
                                <m:fPr>
                                  <m:ctrlPr>
                                    <a:rPr lang="es-EC" sz="1400" i="1">
                                      <a:effectLst/>
                                      <a:latin typeface="Cambria Math"/>
                                    </a:rPr>
                                  </m:ctrlPr>
                                </m:fPr>
                                <m:num>
                                  <m:sSub>
                                    <m:sSubPr>
                                      <m:ctrlPr>
                                        <a:rPr lang="es-EC" sz="1400" i="1">
                                          <a:effectLst/>
                                          <a:latin typeface="Cambria Math"/>
                                        </a:rPr>
                                      </m:ctrlPr>
                                    </m:sSubPr>
                                    <m:e>
                                      <m:r>
                                        <a:rPr lang="es-EC" sz="1400">
                                          <a:effectLst/>
                                          <a:latin typeface="Cambria Math"/>
                                        </a:rPr>
                                        <m:t>𝑬</m:t>
                                      </m:r>
                                    </m:e>
                                    <m:sub>
                                      <m:r>
                                        <a:rPr lang="es-EC" sz="1400">
                                          <a:effectLst/>
                                          <a:latin typeface="Cambria Math"/>
                                        </a:rPr>
                                        <m:t>𝒃</m:t>
                                      </m:r>
                                    </m:sub>
                                  </m:sSub>
                                </m:num>
                                <m:den>
                                  <m:sSub>
                                    <m:sSubPr>
                                      <m:ctrlPr>
                                        <a:rPr lang="es-EC" sz="1400" i="1">
                                          <a:effectLst/>
                                          <a:latin typeface="Cambria Math"/>
                                        </a:rPr>
                                      </m:ctrlPr>
                                    </m:sSubPr>
                                    <m:e>
                                      <m:r>
                                        <a:rPr lang="es-EC" sz="1400">
                                          <a:effectLst/>
                                          <a:latin typeface="Cambria Math"/>
                                        </a:rPr>
                                        <m:t>𝑵</m:t>
                                      </m:r>
                                    </m:e>
                                    <m:sub>
                                      <m:r>
                                        <a:rPr lang="es-EC" sz="1400">
                                          <a:effectLst/>
                                          <a:latin typeface="Cambria Math"/>
                                        </a:rPr>
                                        <m:t>𝒐</m:t>
                                      </m:r>
                                    </m:sub>
                                  </m:sSub>
                                </m:den>
                              </m:f>
                            </m:oMath>
                          </a14:m>
                          <a:r>
                            <a:rPr lang="pt-BR" sz="1400">
                              <a:effectLst/>
                            </a:rPr>
                            <a:t> Requerido</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4,9</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10,5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1148428">
                    <a:tc>
                      <a:txBody>
                        <a:bodyPr/>
                        <a:lstStyle/>
                        <a:p>
                          <a:pPr algn="ctr">
                            <a:lnSpc>
                              <a:spcPct val="115000"/>
                            </a:lnSpc>
                            <a:spcAft>
                              <a:spcPts val="0"/>
                            </a:spcAft>
                          </a:pPr>
                          <a:r>
                            <a:rPr lang="es-EC" sz="1400">
                              <a:effectLst/>
                            </a:rPr>
                            <a:t>Densidad Espectral de Ruido Térmico </a:t>
                          </a:r>
                          <a14:m>
                            <m:oMath xmlns:m="http://schemas.openxmlformats.org/officeDocument/2006/math">
                              <m:sSub>
                                <m:sSubPr>
                                  <m:ctrlPr>
                                    <a:rPr lang="es-EC" sz="1400" i="1">
                                      <a:effectLst/>
                                      <a:latin typeface="Cambria Math"/>
                                    </a:rPr>
                                  </m:ctrlPr>
                                </m:sSubPr>
                                <m:e>
                                  <m:r>
                                    <a:rPr lang="es-EC" sz="1400">
                                      <a:effectLst/>
                                      <a:latin typeface="Cambria Math"/>
                                    </a:rPr>
                                    <m:t>𝑵</m:t>
                                  </m:r>
                                </m:e>
                                <m:sub>
                                  <m:r>
                                    <a:rPr lang="es-EC" sz="1400">
                                      <a:effectLst/>
                                      <a:latin typeface="Cambria Math"/>
                                    </a:rPr>
                                    <m:t>𝒐</m:t>
                                  </m:r>
                                </m:sub>
                              </m:sSub>
                            </m:oMath>
                          </a14:m>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dBm/Hz</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a:t>
                          </a:r>
                          <a:r>
                            <a:rPr lang="es-EC" sz="1400" dirty="0" smtClean="0">
                              <a:effectLst/>
                            </a:rPr>
                            <a:t>174,0</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a:t>
                          </a:r>
                          <a:r>
                            <a:rPr lang="es-EC" sz="1400" dirty="0" smtClean="0">
                              <a:effectLst/>
                            </a:rPr>
                            <a:t>174,0</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563250">
                    <a:tc>
                      <a:txBody>
                        <a:bodyPr/>
                        <a:lstStyle/>
                        <a:p>
                          <a:pPr algn="ctr">
                            <a:lnSpc>
                              <a:spcPct val="115000"/>
                            </a:lnSpc>
                            <a:spcAft>
                              <a:spcPts val="0"/>
                            </a:spcAft>
                          </a:pPr>
                          <a:r>
                            <a:rPr lang="es-EC" sz="1350" dirty="0" smtClean="0">
                              <a:effectLst/>
                            </a:rPr>
                            <a:t>Velocidad de</a:t>
                          </a:r>
                          <a:r>
                            <a:rPr lang="es-EC" sz="1350" baseline="0" dirty="0" smtClean="0">
                              <a:effectLst/>
                            </a:rPr>
                            <a:t> Datos </a:t>
                          </a:r>
                          <a:r>
                            <a:rPr lang="es-EC" sz="1350" dirty="0" smtClean="0">
                              <a:effectLst/>
                            </a:rPr>
                            <a:t>en 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39,8227</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63,9052</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a:effectLst/>
                            </a:rPr>
                            <a:t> </a:t>
                          </a:r>
                          <a14:m>
                            <m:oMath xmlns:m="http://schemas.openxmlformats.org/officeDocument/2006/math">
                              <m:r>
                                <a:rPr lang="es-EC" sz="1400" i="1" smtClean="0">
                                  <a:latin typeface="Cambria Math"/>
                                </a:rPr>
                                <m:t>10</m:t>
                              </m:r>
                              <m:func>
                                <m:funcPr>
                                  <m:ctrlPr>
                                    <a:rPr lang="es-EC" sz="1400" i="1">
                                      <a:latin typeface="Cambria Math"/>
                                    </a:rPr>
                                  </m:ctrlPr>
                                </m:funcPr>
                                <m:fName>
                                  <m:r>
                                    <m:rPr>
                                      <m:sty m:val="p"/>
                                    </m:rPr>
                                    <a:rPr lang="es-EC" sz="1400">
                                      <a:latin typeface="Cambria Math"/>
                                    </a:rPr>
                                    <m:t>log</m:t>
                                  </m:r>
                                </m:fName>
                                <m:e>
                                  <m:sSub>
                                    <m:sSubPr>
                                      <m:ctrlPr>
                                        <a:rPr lang="es-EC" sz="1400" i="1">
                                          <a:latin typeface="Cambria Math"/>
                                        </a:rPr>
                                      </m:ctrlPr>
                                    </m:sSubPr>
                                    <m:e>
                                      <m:r>
                                        <a:rPr lang="es-EC" sz="1400" i="1">
                                          <a:latin typeface="Cambria Math"/>
                                        </a:rPr>
                                        <m:t>𝑉</m:t>
                                      </m:r>
                                    </m:e>
                                    <m:sub>
                                      <m:r>
                                        <a:rPr lang="es-EC" sz="1400" i="1">
                                          <a:latin typeface="Cambria Math"/>
                                        </a:rPr>
                                        <m:t>𝑑𝑎𝑡𝑜𝑠</m:t>
                                      </m:r>
                                      <m:r>
                                        <a:rPr lang="es-EC" sz="1400" i="1">
                                          <a:latin typeface="Cambria Math"/>
                                        </a:rPr>
                                        <m:t>−</m:t>
                                      </m:r>
                                      <m:r>
                                        <a:rPr lang="es-EC" sz="1400" i="1">
                                          <a:latin typeface="Cambria Math"/>
                                        </a:rPr>
                                        <m:t>𝑣𝑜𝑧</m:t>
                                      </m:r>
                                    </m:sub>
                                  </m:sSub>
                                </m:e>
                              </m:func>
                            </m:oMath>
                          </a14:m>
                          <a:endParaRPr lang="es-EC" sz="1350" dirty="0">
                            <a:solidFill>
                              <a:srgbClr val="365F91"/>
                            </a:solidFill>
                            <a:effectLst/>
                            <a:latin typeface="Calibri"/>
                            <a:ea typeface="Calibri"/>
                            <a:cs typeface="Times New Roman"/>
                          </a:endParaRPr>
                        </a:p>
                      </a:txBody>
                      <a:tcPr marL="68580" marR="68580" marT="0" marB="0" anchor="ctr"/>
                    </a:tc>
                  </a:tr>
                  <a:tr h="563250">
                    <a:tc>
                      <a:txBody>
                        <a:bodyPr/>
                        <a:lstStyle/>
                        <a:p>
                          <a:pPr algn="ctr">
                            <a:lnSpc>
                              <a:spcPct val="115000"/>
                            </a:lnSpc>
                            <a:spcAft>
                              <a:spcPts val="0"/>
                            </a:spcAft>
                          </a:pPr>
                          <a:r>
                            <a:rPr lang="es-EC" sz="1400">
                              <a:effectLst/>
                            </a:rPr>
                            <a:t>Figura del Ruido de la MS (NF)</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8,5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8,5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 </a:t>
                          </a:r>
                          <a:endParaRPr lang="es-EC" sz="1400" dirty="0">
                            <a:solidFill>
                              <a:srgbClr val="365F91"/>
                            </a:solidFill>
                            <a:effectLst/>
                            <a:latin typeface="Calibri"/>
                            <a:ea typeface="Calibri"/>
                            <a:cs typeface="Times New Roman"/>
                          </a:endParaRPr>
                        </a:p>
                      </a:txBody>
                      <a:tcPr marL="68580" marR="68580" marT="0" marB="0" anchor="ctr"/>
                    </a:tc>
                  </a:tr>
                  <a:tr h="271716">
                    <a:tc>
                      <a:txBody>
                        <a:bodyPr/>
                        <a:lstStyle/>
                        <a:p>
                          <a:pPr algn="ctr">
                            <a:lnSpc>
                              <a:spcPct val="115000"/>
                            </a:lnSpc>
                            <a:spcAft>
                              <a:spcPts val="0"/>
                            </a:spcAft>
                          </a:pPr>
                          <a:r>
                            <a:rPr lang="es-EC" sz="1400">
                              <a:effectLst/>
                            </a:rPr>
                            <a:t>Sensibilidad </a:t>
                          </a:r>
                          <a14:m>
                            <m:oMath xmlns:m="http://schemas.openxmlformats.org/officeDocument/2006/math">
                              <m:sSub>
                                <m:sSubPr>
                                  <m:ctrlPr>
                                    <a:rPr lang="es-EC" sz="1400" i="1">
                                      <a:effectLst/>
                                      <a:latin typeface="Cambria Math"/>
                                    </a:rPr>
                                  </m:ctrlPr>
                                </m:sSubPr>
                                <m:e>
                                  <m:r>
                                    <a:rPr lang="es-EC" sz="1400">
                                      <a:effectLst/>
                                      <a:latin typeface="Cambria Math"/>
                                    </a:rPr>
                                    <m:t>𝑺</m:t>
                                  </m:r>
                                </m:e>
                                <m:sub>
                                  <m:r>
                                    <a:rPr lang="es-EC" sz="1400">
                                      <a:effectLst/>
                                      <a:latin typeface="Cambria Math"/>
                                    </a:rPr>
                                    <m:t>𝑴𝑺</m:t>
                                  </m:r>
                                </m:sub>
                              </m:sSub>
                            </m:oMath>
                          </a14:m>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-120.7773</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-91.0948</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solidFill>
                                <a:schemeClr val="dk1"/>
                              </a:solidFill>
                              <a:effectLst/>
                              <a:latin typeface="+mn-lt"/>
                              <a:ea typeface="+mn-ea"/>
                              <a:cs typeface="+mn-cs"/>
                            </a:rPr>
                            <a:t>4</a:t>
                          </a:r>
                          <a:endParaRPr lang="es-EC" sz="1400" dirty="0">
                            <a:solidFill>
                              <a:srgbClr val="365F91"/>
                            </a:solidFill>
                            <a:effectLst/>
                            <a:latin typeface="Calibri"/>
                            <a:ea typeface="Calibri"/>
                            <a:cs typeface="Times New Roman"/>
                          </a:endParaRPr>
                        </a:p>
                      </a:txBody>
                      <a:tcPr marL="68580" marR="68580" marT="0" marB="0" anchor="ctr"/>
                    </a:tc>
                  </a:tr>
                  <a:tr h="563250">
                    <a:tc>
                      <a:txBody>
                        <a:bodyPr/>
                        <a:lstStyle/>
                        <a:p>
                          <a:pPr algn="ctr">
                            <a:lnSpc>
                              <a:spcPct val="115000"/>
                            </a:lnSpc>
                            <a:spcAft>
                              <a:spcPts val="0"/>
                            </a:spcAft>
                          </a:pPr>
                          <a:r>
                            <a:rPr lang="es-EC" sz="1400">
                              <a:effectLst/>
                            </a:rPr>
                            <a:t>Ganancia de la Antena </a:t>
                          </a:r>
                          <a14:m>
                            <m:oMath xmlns:m="http://schemas.openxmlformats.org/officeDocument/2006/math">
                              <m:sSub>
                                <m:sSubPr>
                                  <m:ctrlPr>
                                    <a:rPr lang="es-EC" sz="1400" i="1">
                                      <a:effectLst/>
                                      <a:latin typeface="Cambria Math"/>
                                    </a:rPr>
                                  </m:ctrlPr>
                                </m:sSubPr>
                                <m:e>
                                  <m:r>
                                    <a:rPr lang="es-EC" sz="1400">
                                      <a:effectLst/>
                                      <a:latin typeface="Cambria Math"/>
                                    </a:rPr>
                                    <m:t>𝑮</m:t>
                                  </m:r>
                                </m:e>
                                <m:sub>
                                  <m:r>
                                    <a:rPr lang="es-EC" sz="1400">
                                      <a:effectLst/>
                                      <a:latin typeface="Cambria Math"/>
                                    </a:rPr>
                                    <m:t>𝑴𝑺</m:t>
                                  </m:r>
                                </m:sub>
                              </m:sSub>
                            </m:oMath>
                          </a14:m>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2,1</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2,1</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598760">
                    <a:tc>
                      <a:txBody>
                        <a:bodyPr/>
                        <a:lstStyle/>
                        <a:p>
                          <a:pPr algn="ctr">
                            <a:lnSpc>
                              <a:spcPct val="115000"/>
                            </a:lnSpc>
                            <a:spcAft>
                              <a:spcPts val="0"/>
                            </a:spcAft>
                          </a:pPr>
                          <a:r>
                            <a:rPr lang="es-EC" sz="1400">
                              <a:effectLst/>
                            </a:rPr>
                            <a:t>Pérdidas por los Cables </a:t>
                          </a:r>
                          <a14:m>
                            <m:oMath xmlns:m="http://schemas.openxmlformats.org/officeDocument/2006/math">
                              <m:sSub>
                                <m:sSubPr>
                                  <m:ctrlPr>
                                    <a:rPr lang="es-EC" sz="1400" i="1">
                                      <a:effectLst/>
                                      <a:latin typeface="Cambria Math"/>
                                    </a:rPr>
                                  </m:ctrlPr>
                                </m:sSubPr>
                                <m:e>
                                  <m:r>
                                    <a:rPr lang="es-EC" sz="1400">
                                      <a:effectLst/>
                                      <a:latin typeface="Cambria Math"/>
                                    </a:rPr>
                                    <m:t>𝑳</m:t>
                                  </m:r>
                                </m:e>
                                <m:sub>
                                  <m:sSub>
                                    <m:sSubPr>
                                      <m:ctrlPr>
                                        <a:rPr lang="es-EC" sz="1400" i="1">
                                          <a:effectLst/>
                                          <a:latin typeface="Cambria Math"/>
                                        </a:rPr>
                                      </m:ctrlPr>
                                    </m:sSubPr>
                                    <m:e>
                                      <m:r>
                                        <a:rPr lang="es-EC" sz="1400">
                                          <a:effectLst/>
                                          <a:latin typeface="Cambria Math"/>
                                        </a:rPr>
                                        <m:t>𝑪</m:t>
                                      </m:r>
                                    </m:e>
                                    <m:sub>
                                      <m:r>
                                        <a:rPr lang="es-EC" sz="1400">
                                          <a:effectLst/>
                                          <a:latin typeface="Cambria Math"/>
                                        </a:rPr>
                                        <m:t>𝑴𝑺</m:t>
                                      </m:r>
                                    </m:sub>
                                  </m:sSub>
                                </m:sub>
                              </m:sSub>
                            </m:oMath>
                          </a14:m>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0</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0</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 </a:t>
                          </a:r>
                          <a:endParaRPr lang="es-EC" sz="1400" dirty="0">
                            <a:solidFill>
                              <a:srgbClr val="365F91"/>
                            </a:solidFill>
                            <a:effectLst/>
                            <a:latin typeface="Calibri"/>
                            <a:ea typeface="Calibri"/>
                            <a:cs typeface="Times New Roman"/>
                          </a:endParaRPr>
                        </a:p>
                      </a:txBody>
                      <a:tcPr marL="68580" marR="68580" marT="0" marB="0" anchor="ct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3196548315"/>
                  </p:ext>
                </p:extLst>
              </p:nvPr>
            </p:nvGraphicFramePr>
            <p:xfrm>
              <a:off x="1124017" y="1557375"/>
              <a:ext cx="9977573" cy="4727514"/>
            </p:xfrm>
            <a:graphic>
              <a:graphicData uri="http://schemas.openxmlformats.org/drawingml/2006/table">
                <a:tbl>
                  <a:tblPr firstRow="1" firstCol="1" bandRow="1">
                    <a:tableStyleId>{5C22544A-7EE6-4342-B048-85BDC9FD1C3A}</a:tableStyleId>
                  </a:tblPr>
                  <a:tblGrid>
                    <a:gridCol w="2308098"/>
                    <a:gridCol w="1569064"/>
                    <a:gridCol w="2265059"/>
                    <a:gridCol w="2266288"/>
                    <a:gridCol w="1569064"/>
                  </a:tblGrid>
                  <a:tr h="563250">
                    <a:tc>
                      <a:txBody>
                        <a:bodyPr/>
                        <a:lstStyle/>
                        <a:p>
                          <a:pPr algn="ctr">
                            <a:lnSpc>
                              <a:spcPct val="115000"/>
                            </a:lnSpc>
                            <a:spcAft>
                              <a:spcPts val="0"/>
                            </a:spcAft>
                          </a:pPr>
                          <a:r>
                            <a:rPr lang="es-EC" sz="1400" dirty="0">
                              <a:effectLst/>
                            </a:rPr>
                            <a:t>Parámetros Receptor</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Unidades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CDMA2000 1x Voz 9.6 Kbps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400">
                              <a:effectLst/>
                            </a:rPr>
                            <a:t>1x EV-DO Rev. 0 2.4576 Mbps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Ecuación</a:t>
                          </a:r>
                          <a:endParaRPr lang="es-EC" sz="1400">
                            <a:solidFill>
                              <a:srgbClr val="365F91"/>
                            </a:solidFill>
                            <a:effectLst/>
                            <a:latin typeface="Calibri"/>
                            <a:ea typeface="Calibri"/>
                            <a:cs typeface="Times New Roman"/>
                          </a:endParaRPr>
                        </a:p>
                      </a:txBody>
                      <a:tcPr marL="68580" marR="68580" marT="0" marB="0" anchor="ctr"/>
                    </a:tc>
                  </a:tr>
                  <a:tr h="455610">
                    <a:tc>
                      <a:txBody>
                        <a:bodyPr/>
                        <a:lstStyle/>
                        <a:p>
                          <a:endParaRPr lang="es-EC"/>
                        </a:p>
                      </a:txBody>
                      <a:tcPr marL="68580" marR="68580" marT="0" marB="0" anchor="ctr">
                        <a:blipFill rotWithShape="1">
                          <a:blip r:embed="rId2"/>
                          <a:stretch>
                            <a:fillRect t="-124000" r="-332190" b="-812000"/>
                          </a:stretch>
                        </a:blipFill>
                      </a:tcP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4,9</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10,5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1148428">
                    <a:tc>
                      <a:txBody>
                        <a:bodyPr/>
                        <a:lstStyle/>
                        <a:p>
                          <a:endParaRPr lang="es-EC"/>
                        </a:p>
                      </a:txBody>
                      <a:tcPr marL="68580" marR="68580" marT="0" marB="0" anchor="ctr">
                        <a:blipFill rotWithShape="1">
                          <a:blip r:embed="rId2"/>
                          <a:stretch>
                            <a:fillRect t="-88889" r="-332190" b="-222222"/>
                          </a:stretch>
                        </a:blipFill>
                      </a:tcPr>
                    </a:tc>
                    <a:tc>
                      <a:txBody>
                        <a:bodyPr/>
                        <a:lstStyle/>
                        <a:p>
                          <a:pPr algn="ctr">
                            <a:lnSpc>
                              <a:spcPct val="115000"/>
                            </a:lnSpc>
                            <a:spcAft>
                              <a:spcPts val="0"/>
                            </a:spcAft>
                          </a:pPr>
                          <a:r>
                            <a:rPr lang="es-EC" sz="1400">
                              <a:effectLst/>
                            </a:rPr>
                            <a:t>dBm/Hz</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a:t>
                          </a:r>
                          <a:r>
                            <a:rPr lang="es-EC" sz="1400" dirty="0" smtClean="0">
                              <a:effectLst/>
                            </a:rPr>
                            <a:t>174,0</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a:t>
                          </a:r>
                          <a:r>
                            <a:rPr lang="es-EC" sz="1400" dirty="0" smtClean="0">
                              <a:effectLst/>
                            </a:rPr>
                            <a:t>174,0</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563250">
                    <a:tc>
                      <a:txBody>
                        <a:bodyPr/>
                        <a:lstStyle/>
                        <a:p>
                          <a:pPr algn="ctr">
                            <a:lnSpc>
                              <a:spcPct val="115000"/>
                            </a:lnSpc>
                            <a:spcAft>
                              <a:spcPts val="0"/>
                            </a:spcAft>
                          </a:pPr>
                          <a:r>
                            <a:rPr lang="es-EC" sz="1350" dirty="0" smtClean="0">
                              <a:effectLst/>
                            </a:rPr>
                            <a:t>Velocidad de</a:t>
                          </a:r>
                          <a:r>
                            <a:rPr lang="es-EC" sz="1350" baseline="0" dirty="0" smtClean="0">
                              <a:effectLst/>
                            </a:rPr>
                            <a:t> Datos </a:t>
                          </a:r>
                          <a:r>
                            <a:rPr lang="es-EC" sz="1350" dirty="0" smtClean="0">
                              <a:effectLst/>
                            </a:rPr>
                            <a:t>en 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dB</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39,8227</a:t>
                          </a:r>
                          <a:endParaRPr lang="es-EC" sz="135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350" dirty="0" smtClean="0">
                              <a:solidFill>
                                <a:schemeClr val="dk1"/>
                              </a:solidFill>
                              <a:effectLst/>
                              <a:latin typeface="+mn-lt"/>
                              <a:ea typeface="+mn-ea"/>
                              <a:cs typeface="+mn-cs"/>
                            </a:rPr>
                            <a:t>63,9052</a:t>
                          </a:r>
                          <a:endParaRPr lang="es-EC" sz="1350" dirty="0">
                            <a:solidFill>
                              <a:srgbClr val="365F91"/>
                            </a:solidFill>
                            <a:effectLst/>
                            <a:latin typeface="Calibri"/>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536965" t="-388043" r="-389" b="-356522"/>
                          </a:stretch>
                        </a:blipFill>
                      </a:tcPr>
                    </a:tc>
                  </a:tr>
                  <a:tr h="563250">
                    <a:tc>
                      <a:txBody>
                        <a:bodyPr/>
                        <a:lstStyle/>
                        <a:p>
                          <a:pPr algn="ctr">
                            <a:lnSpc>
                              <a:spcPct val="115000"/>
                            </a:lnSpc>
                            <a:spcAft>
                              <a:spcPts val="0"/>
                            </a:spcAft>
                          </a:pPr>
                          <a:r>
                            <a:rPr lang="es-EC" sz="1400">
                              <a:effectLst/>
                            </a:rPr>
                            <a:t>Figura del Ruido de la MS (NF)</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8,5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8,5</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 </a:t>
                          </a:r>
                          <a:endParaRPr lang="es-EC" sz="1400" dirty="0">
                            <a:solidFill>
                              <a:srgbClr val="365F91"/>
                            </a:solidFill>
                            <a:effectLst/>
                            <a:latin typeface="Calibri"/>
                            <a:ea typeface="Calibri"/>
                            <a:cs typeface="Times New Roman"/>
                          </a:endParaRPr>
                        </a:p>
                      </a:txBody>
                      <a:tcPr marL="68580" marR="68580" marT="0" marB="0" anchor="ctr"/>
                    </a:tc>
                  </a:tr>
                  <a:tr h="271716">
                    <a:tc>
                      <a:txBody>
                        <a:bodyPr/>
                        <a:lstStyle/>
                        <a:p>
                          <a:endParaRPr lang="es-EC"/>
                        </a:p>
                      </a:txBody>
                      <a:tcPr marL="68580" marR="68580" marT="0" marB="0" anchor="ctr">
                        <a:blipFill rotWithShape="1">
                          <a:blip r:embed="rId2"/>
                          <a:stretch>
                            <a:fillRect t="-1231818" r="-332190" b="-434091"/>
                          </a:stretch>
                        </a:blipFill>
                      </a:tcP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-120.7773</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-91.0948</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solidFill>
                                <a:schemeClr val="dk1"/>
                              </a:solidFill>
                              <a:effectLst/>
                              <a:latin typeface="+mn-lt"/>
                              <a:ea typeface="+mn-ea"/>
                              <a:cs typeface="+mn-cs"/>
                            </a:rPr>
                            <a:t>4</a:t>
                          </a:r>
                          <a:endParaRPr lang="es-EC" sz="1400" dirty="0">
                            <a:solidFill>
                              <a:srgbClr val="365F91"/>
                            </a:solidFill>
                            <a:effectLst/>
                            <a:latin typeface="Calibri"/>
                            <a:ea typeface="Calibri"/>
                            <a:cs typeface="Times New Roman"/>
                          </a:endParaRPr>
                        </a:p>
                      </a:txBody>
                      <a:tcPr marL="68580" marR="68580" marT="0" marB="0" anchor="ctr"/>
                    </a:tc>
                  </a:tr>
                  <a:tr h="563250">
                    <a:tc>
                      <a:txBody>
                        <a:bodyPr/>
                        <a:lstStyle/>
                        <a:p>
                          <a:endParaRPr lang="es-EC"/>
                        </a:p>
                      </a:txBody>
                      <a:tcPr marL="68580" marR="68580" marT="0" marB="0" anchor="ctr">
                        <a:blipFill rotWithShape="1">
                          <a:blip r:embed="rId2"/>
                          <a:stretch>
                            <a:fillRect t="-630108" r="-332190" b="-105376"/>
                          </a:stretch>
                        </a:blipFill>
                      </a:tcP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2,1</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smtClean="0">
                              <a:effectLst/>
                            </a:rPr>
                            <a:t>2,1</a:t>
                          </a:r>
                          <a:endParaRPr lang="es-EC" sz="14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 </a:t>
                          </a:r>
                          <a:endParaRPr lang="es-EC" sz="1400">
                            <a:solidFill>
                              <a:srgbClr val="365F91"/>
                            </a:solidFill>
                            <a:effectLst/>
                            <a:latin typeface="Calibri"/>
                            <a:ea typeface="Calibri"/>
                            <a:cs typeface="Times New Roman"/>
                          </a:endParaRPr>
                        </a:p>
                      </a:txBody>
                      <a:tcPr marL="68580" marR="68580" marT="0" marB="0" anchor="ctr"/>
                    </a:tc>
                  </a:tr>
                  <a:tr h="598760">
                    <a:tc>
                      <a:txBody>
                        <a:bodyPr/>
                        <a:lstStyle/>
                        <a:p>
                          <a:endParaRPr lang="es-EC"/>
                        </a:p>
                      </a:txBody>
                      <a:tcPr marL="68580" marR="68580" marT="0" marB="0" anchor="ctr">
                        <a:blipFill rotWithShape="1">
                          <a:blip r:embed="rId2"/>
                          <a:stretch>
                            <a:fillRect t="-692857" r="-332190"/>
                          </a:stretch>
                        </a:blipFill>
                      </a:tcPr>
                    </a:tc>
                    <a:tc>
                      <a:txBody>
                        <a:bodyPr/>
                        <a:lstStyle/>
                        <a:p>
                          <a:pPr algn="ctr">
                            <a:lnSpc>
                              <a:spcPct val="115000"/>
                            </a:lnSpc>
                            <a:spcAft>
                              <a:spcPts val="0"/>
                            </a:spcAft>
                          </a:pPr>
                          <a:r>
                            <a:rPr lang="es-EC" sz="1400">
                              <a:effectLst/>
                            </a:rPr>
                            <a:t>dB</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0</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0</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 </a:t>
                          </a:r>
                          <a:endParaRPr lang="es-EC" sz="1400" dirty="0">
                            <a:solidFill>
                              <a:srgbClr val="365F91"/>
                            </a:solidFill>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29308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EL ENLACE DESCENDENTE - CDMA</a:t>
            </a:r>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909475661"/>
                  </p:ext>
                </p:extLst>
              </p:nvPr>
            </p:nvGraphicFramePr>
            <p:xfrm>
              <a:off x="1133342" y="1448863"/>
              <a:ext cx="9975935" cy="5071090"/>
            </p:xfrm>
            <a:graphic>
              <a:graphicData uri="http://schemas.openxmlformats.org/drawingml/2006/table">
                <a:tbl>
                  <a:tblPr firstRow="1" firstCol="1" bandRow="1">
                    <a:tableStyleId>{5C22544A-7EE6-4342-B048-85BDC9FD1C3A}</a:tableStyleId>
                  </a:tblPr>
                  <a:tblGrid>
                    <a:gridCol w="2738349"/>
                    <a:gridCol w="1861552"/>
                    <a:gridCol w="2687288"/>
                    <a:gridCol w="2688746"/>
                  </a:tblGrid>
                  <a:tr h="342234">
                    <a:tc>
                      <a:txBody>
                        <a:bodyPr/>
                        <a:lstStyle/>
                        <a:p>
                          <a:pPr algn="ctr">
                            <a:lnSpc>
                              <a:spcPct val="115000"/>
                            </a:lnSpc>
                            <a:spcAft>
                              <a:spcPts val="0"/>
                            </a:spcAft>
                          </a:pPr>
                          <a:r>
                            <a:rPr lang="es-EC" sz="1500" dirty="0">
                              <a:effectLst/>
                            </a:rPr>
                            <a:t>Parámetros del Canal</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Unidades</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CDMA2000 1x Voz </a:t>
                          </a:r>
                          <a:endParaRPr lang="es-EC" sz="1500" dirty="0" smtClean="0">
                            <a:effectLst/>
                          </a:endParaRPr>
                        </a:p>
                        <a:p>
                          <a:pPr algn="ctr">
                            <a:lnSpc>
                              <a:spcPct val="115000"/>
                            </a:lnSpc>
                            <a:spcAft>
                              <a:spcPts val="0"/>
                            </a:spcAft>
                          </a:pPr>
                          <a:r>
                            <a:rPr lang="es-EC" sz="1500" dirty="0" smtClean="0">
                              <a:effectLst/>
                            </a:rPr>
                            <a:t>9.6 </a:t>
                          </a:r>
                          <a:r>
                            <a:rPr lang="es-EC" sz="1500" dirty="0">
                              <a:effectLst/>
                            </a:rPr>
                            <a:t>Kbps</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t-BR" sz="1500" dirty="0">
                              <a:effectLst/>
                            </a:rPr>
                            <a:t>1x EV-DO Rev. 0 </a:t>
                          </a:r>
                          <a:endParaRPr lang="pt-BR" sz="1500" dirty="0" smtClean="0">
                            <a:effectLst/>
                          </a:endParaRPr>
                        </a:p>
                        <a:p>
                          <a:pPr algn="ctr">
                            <a:lnSpc>
                              <a:spcPct val="115000"/>
                            </a:lnSpc>
                            <a:spcAft>
                              <a:spcPts val="0"/>
                            </a:spcAft>
                          </a:pPr>
                          <a:r>
                            <a:rPr lang="pt-BR" sz="1500" dirty="0" smtClean="0">
                              <a:effectLst/>
                            </a:rPr>
                            <a:t>2.4576 </a:t>
                          </a:r>
                          <a:r>
                            <a:rPr lang="pt-BR" sz="1500" dirty="0">
                              <a:effectLst/>
                            </a:rPr>
                            <a:t>Mbps</a:t>
                          </a:r>
                          <a:endParaRPr lang="es-EC" sz="1500" dirty="0">
                            <a:solidFill>
                              <a:srgbClr val="365F91"/>
                            </a:solidFill>
                            <a:effectLst/>
                            <a:latin typeface="Calibri"/>
                            <a:ea typeface="Calibri"/>
                            <a:cs typeface="Times New Roman"/>
                          </a:endParaRPr>
                        </a:p>
                      </a:txBody>
                      <a:tcPr marL="68580" marR="68580" marT="0" marB="0"/>
                    </a:tc>
                  </a:tr>
                  <a:tr h="684468">
                    <a:tc>
                      <a:txBody>
                        <a:bodyPr/>
                        <a:lstStyle/>
                        <a:p>
                          <a:pPr algn="ctr">
                            <a:lnSpc>
                              <a:spcPct val="115000"/>
                            </a:lnSpc>
                            <a:spcAft>
                              <a:spcPts val="0"/>
                            </a:spcAft>
                          </a:pPr>
                          <a:r>
                            <a:rPr lang="es-EC" sz="1500">
                              <a:effectLst/>
                            </a:rPr>
                            <a:t>Probabilidad de Servicio en el Borde de la Célula </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 </a:t>
                          </a:r>
                        </a:p>
                        <a:p>
                          <a:pPr algn="ctr">
                            <a:lnSpc>
                              <a:spcPct val="115000"/>
                            </a:lnSpc>
                            <a:spcAft>
                              <a:spcPts val="0"/>
                            </a:spcAft>
                          </a:pPr>
                          <a:r>
                            <a:rPr lang="es-EC" sz="1500">
                              <a:effectLst/>
                            </a:rPr>
                            <a:t>%</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8580" marR="68580" marT="0" marB="0"/>
                    </a:tc>
                  </a:tr>
                  <a:tr h="1026702">
                    <a:tc>
                      <a:txBody>
                        <a:bodyPr/>
                        <a:lstStyle/>
                        <a:p>
                          <a:pPr algn="ctr">
                            <a:lnSpc>
                              <a:spcPct val="115000"/>
                            </a:lnSpc>
                            <a:spcAft>
                              <a:spcPts val="0"/>
                            </a:spcAft>
                          </a:pPr>
                          <a:r>
                            <a:rPr lang="es-EC" sz="1500">
                              <a:effectLst/>
                            </a:rPr>
                            <a:t>Desviación Estándar del Desvanecimiento Lento Compuesto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8580" marR="68580" marT="0" marB="0"/>
                    </a:tc>
                  </a:tr>
                  <a:tr h="716933">
                    <a:tc>
                      <a:txBody>
                        <a:bodyPr/>
                        <a:lstStyle/>
                        <a:p>
                          <a:pPr algn="ctr">
                            <a:lnSpc>
                              <a:spcPct val="115000"/>
                            </a:lnSpc>
                            <a:spcAft>
                              <a:spcPts val="0"/>
                            </a:spcAft>
                          </a:pPr>
                          <a:r>
                            <a:rPr lang="es-EC" sz="1500" dirty="0">
                              <a:effectLst/>
                            </a:rPr>
                            <a:t>Margen de Desvanecimiento</a:t>
                          </a:r>
                          <a:r>
                            <a:rPr lang="es-EC" sz="1500" dirty="0" smtClean="0">
                              <a:effectLst/>
                            </a:rPr>
                            <a:t> </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𝑭𝒂𝒅𝒊𝒏𝒈</m:t>
                                  </m:r>
                                </m:sub>
                              </m:sSub>
                            </m:oMath>
                          </a14:m>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8580" marR="68580" marT="0" marB="0"/>
                    </a:tc>
                  </a:tr>
                  <a:tr h="716933">
                    <a:tc>
                      <a:txBody>
                        <a:bodyPr/>
                        <a:lstStyle/>
                        <a:p>
                          <a:pPr algn="ctr">
                            <a:lnSpc>
                              <a:spcPct val="115000"/>
                            </a:lnSpc>
                            <a:spcAft>
                              <a:spcPts val="0"/>
                            </a:spcAft>
                          </a:pPr>
                          <a:r>
                            <a:rPr lang="es-EC" sz="1500" dirty="0">
                              <a:effectLst/>
                            </a:rPr>
                            <a:t>Pérdida de Penetración en la Construcción </a:t>
                          </a:r>
                          <a:r>
                            <a:rPr lang="es-EC" sz="1500" dirty="0" smtClean="0">
                              <a:effectLst/>
                            </a:rPr>
                            <a:t> </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𝑩𝒍𝒅𝒈</m:t>
                                  </m:r>
                                </m:sub>
                              </m:sSub>
                            </m:oMath>
                          </a14:m>
                          <a:r>
                            <a:rPr lang="es-EC" sz="1500" dirty="0">
                              <a:effectLst/>
                            </a:rPr>
                            <a:t> </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15,0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15,0</a:t>
                          </a:r>
                          <a:endParaRPr lang="es-EC" sz="1500" dirty="0">
                            <a:solidFill>
                              <a:srgbClr val="365F91"/>
                            </a:solidFill>
                            <a:effectLst/>
                            <a:latin typeface="Calibri"/>
                            <a:ea typeface="Calibri"/>
                            <a:cs typeface="Times New Roman"/>
                          </a:endParaRPr>
                        </a:p>
                      </a:txBody>
                      <a:tcPr marL="68580" marR="68580" marT="0" marB="0"/>
                    </a:tc>
                  </a:tr>
                  <a:tr h="715806">
                    <a:tc>
                      <a:txBody>
                        <a:bodyPr/>
                        <a:lstStyle/>
                        <a:p>
                          <a:pPr algn="ctr">
                            <a:lnSpc>
                              <a:spcPct val="115000"/>
                            </a:lnSpc>
                            <a:spcAft>
                              <a:spcPts val="0"/>
                            </a:spcAft>
                          </a:pPr>
                          <a:r>
                            <a:rPr lang="es-EC" sz="1500" dirty="0">
                              <a:effectLst/>
                            </a:rPr>
                            <a:t>Pérdida del Cuerpo del Usuario </a:t>
                          </a:r>
                          <a:r>
                            <a:rPr lang="es-EC" sz="1500" dirty="0" smtClean="0">
                              <a:effectLst/>
                            </a:rPr>
                            <a:t> </a:t>
                          </a:r>
                          <a14:m>
                            <m:oMath xmlns:m="http://schemas.openxmlformats.org/officeDocument/2006/math">
                              <m:sSub>
                                <m:sSubPr>
                                  <m:ctrlPr>
                                    <a:rPr lang="es-EC" sz="1500" i="1">
                                      <a:effectLst/>
                                      <a:latin typeface="Cambria Math"/>
                                    </a:rPr>
                                  </m:ctrlPr>
                                </m:sSubPr>
                                <m:e>
                                  <m:r>
                                    <a:rPr lang="es-EC" sz="1500">
                                      <a:effectLst/>
                                      <a:latin typeface="Cambria Math"/>
                                    </a:rPr>
                                    <m:t>𝑳</m:t>
                                  </m:r>
                                </m:e>
                                <m:sub>
                                  <m:r>
                                    <a:rPr lang="es-EC" sz="1500">
                                      <a:effectLst/>
                                      <a:latin typeface="Cambria Math"/>
                                    </a:rPr>
                                    <m:t>𝑩𝒐𝒅𝒚</m:t>
                                  </m:r>
                                </m:sub>
                              </m:sSub>
                            </m:oMath>
                          </a14:m>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3</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1</a:t>
                          </a:r>
                          <a:endParaRPr lang="es-EC" sz="1500" dirty="0">
                            <a:solidFill>
                              <a:srgbClr val="365F91"/>
                            </a:solidFill>
                            <a:effectLst/>
                            <a:latin typeface="Calibri"/>
                            <a:ea typeface="Calibri"/>
                            <a:cs typeface="Times New Roman"/>
                          </a:endParaRPr>
                        </a:p>
                      </a:txBody>
                      <a:tcPr marL="68580" marR="68580" marT="0" marB="0"/>
                    </a:tc>
                  </a:tr>
                  <a:tr h="684468">
                    <a:tc>
                      <a:txBody>
                        <a:bodyPr/>
                        <a:lstStyle/>
                        <a:p>
                          <a:pPr algn="ctr">
                            <a:lnSpc>
                              <a:spcPct val="115000"/>
                            </a:lnSpc>
                            <a:spcAft>
                              <a:spcPts val="0"/>
                            </a:spcAft>
                          </a:pPr>
                          <a:r>
                            <a:rPr lang="es-EC" sz="1500" dirty="0" smtClean="0">
                              <a:effectLst/>
                            </a:rPr>
                            <a:t>Ganancia del Traspaso Suave </a:t>
                          </a:r>
                          <a14:m>
                            <m:oMath xmlns:m="http://schemas.openxmlformats.org/officeDocument/2006/math">
                              <m:sSub>
                                <m:sSubPr>
                                  <m:ctrlPr>
                                    <a:rPr lang="es-EC" sz="1500" i="1">
                                      <a:effectLst/>
                                      <a:latin typeface="Cambria Math"/>
                                    </a:rPr>
                                  </m:ctrlPr>
                                </m:sSubPr>
                                <m:e>
                                  <m:r>
                                    <a:rPr lang="es-EC" sz="1500" b="1" i="0" smtClean="0">
                                      <a:effectLst/>
                                      <a:latin typeface="Cambria Math"/>
                                    </a:rPr>
                                    <m:t> </m:t>
                                  </m:r>
                                  <m:r>
                                    <a:rPr lang="es-EC" sz="1500">
                                      <a:effectLst/>
                                      <a:latin typeface="Cambria Math"/>
                                    </a:rPr>
                                    <m:t>𝑮</m:t>
                                  </m:r>
                                </m:e>
                                <m:sub>
                                  <m:r>
                                    <a:rPr lang="es-EC" sz="1500">
                                      <a:effectLst/>
                                      <a:latin typeface="Cambria Math"/>
                                    </a:rPr>
                                    <m:t>𝑺𝑯𝑶</m:t>
                                  </m:r>
                                </m:sub>
                              </m:sSub>
                            </m:oMath>
                          </a14:m>
                          <a:r>
                            <a:rPr lang="es-EC" sz="1500" dirty="0">
                              <a:effectLst/>
                            </a:rPr>
                            <a:t> </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3,0</a:t>
                          </a:r>
                          <a:endParaRPr lang="es-EC" sz="1500" dirty="0">
                            <a:solidFill>
                              <a:srgbClr val="365F91"/>
                            </a:solidFill>
                            <a:effectLst/>
                            <a:latin typeface="Calibri"/>
                            <a:ea typeface="Calibri"/>
                            <a:cs typeface="Times New Roman"/>
                          </a:endParaRPr>
                        </a:p>
                      </a:txBody>
                      <a:tcPr marL="68580" marR="68580" marT="0" marB="0"/>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909475661"/>
                  </p:ext>
                </p:extLst>
              </p:nvPr>
            </p:nvGraphicFramePr>
            <p:xfrm>
              <a:off x="1133342" y="1448863"/>
              <a:ext cx="9975935" cy="5071090"/>
            </p:xfrm>
            <a:graphic>
              <a:graphicData uri="http://schemas.openxmlformats.org/drawingml/2006/table">
                <a:tbl>
                  <a:tblPr firstRow="1" firstCol="1" bandRow="1">
                    <a:tableStyleId>{5C22544A-7EE6-4342-B048-85BDC9FD1C3A}</a:tableStyleId>
                  </a:tblPr>
                  <a:tblGrid>
                    <a:gridCol w="2738349"/>
                    <a:gridCol w="1861552"/>
                    <a:gridCol w="2687288"/>
                    <a:gridCol w="2688746"/>
                  </a:tblGrid>
                  <a:tr h="525780">
                    <a:tc>
                      <a:txBody>
                        <a:bodyPr/>
                        <a:lstStyle/>
                        <a:p>
                          <a:pPr algn="ctr">
                            <a:lnSpc>
                              <a:spcPct val="115000"/>
                            </a:lnSpc>
                            <a:spcAft>
                              <a:spcPts val="0"/>
                            </a:spcAft>
                          </a:pPr>
                          <a:r>
                            <a:rPr lang="es-EC" sz="1500" dirty="0">
                              <a:effectLst/>
                            </a:rPr>
                            <a:t>Parámetros del Canal</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Unidades</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CDMA2000 1x Voz </a:t>
                          </a:r>
                          <a:endParaRPr lang="es-EC" sz="1500" dirty="0" smtClean="0">
                            <a:effectLst/>
                          </a:endParaRPr>
                        </a:p>
                        <a:p>
                          <a:pPr algn="ctr">
                            <a:lnSpc>
                              <a:spcPct val="115000"/>
                            </a:lnSpc>
                            <a:spcAft>
                              <a:spcPts val="0"/>
                            </a:spcAft>
                          </a:pPr>
                          <a:r>
                            <a:rPr lang="es-EC" sz="1500" dirty="0" smtClean="0">
                              <a:effectLst/>
                            </a:rPr>
                            <a:t>9.6 </a:t>
                          </a:r>
                          <a:r>
                            <a:rPr lang="es-EC" sz="1500" dirty="0">
                              <a:effectLst/>
                            </a:rPr>
                            <a:t>Kbps</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pt-BR" sz="1500" dirty="0">
                              <a:effectLst/>
                            </a:rPr>
                            <a:t>1x EV-DO Rev. 0 </a:t>
                          </a:r>
                          <a:endParaRPr lang="pt-BR" sz="1500" dirty="0" smtClean="0">
                            <a:effectLst/>
                          </a:endParaRPr>
                        </a:p>
                        <a:p>
                          <a:pPr algn="ctr">
                            <a:lnSpc>
                              <a:spcPct val="115000"/>
                            </a:lnSpc>
                            <a:spcAft>
                              <a:spcPts val="0"/>
                            </a:spcAft>
                          </a:pPr>
                          <a:r>
                            <a:rPr lang="pt-BR" sz="1500" dirty="0" smtClean="0">
                              <a:effectLst/>
                            </a:rPr>
                            <a:t>2.4576 </a:t>
                          </a:r>
                          <a:r>
                            <a:rPr lang="pt-BR" sz="1500" dirty="0">
                              <a:effectLst/>
                            </a:rPr>
                            <a:t>Mbps</a:t>
                          </a:r>
                          <a:endParaRPr lang="es-EC" sz="1500" dirty="0">
                            <a:solidFill>
                              <a:srgbClr val="365F91"/>
                            </a:solidFill>
                            <a:effectLst/>
                            <a:latin typeface="Calibri"/>
                            <a:ea typeface="Calibri"/>
                            <a:cs typeface="Times New Roman"/>
                          </a:endParaRPr>
                        </a:p>
                      </a:txBody>
                      <a:tcPr marL="68580" marR="68580" marT="0" marB="0"/>
                    </a:tc>
                  </a:tr>
                  <a:tr h="684468">
                    <a:tc>
                      <a:txBody>
                        <a:bodyPr/>
                        <a:lstStyle/>
                        <a:p>
                          <a:pPr algn="ctr">
                            <a:lnSpc>
                              <a:spcPct val="115000"/>
                            </a:lnSpc>
                            <a:spcAft>
                              <a:spcPts val="0"/>
                            </a:spcAft>
                          </a:pPr>
                          <a:r>
                            <a:rPr lang="es-EC" sz="1500">
                              <a:effectLst/>
                            </a:rPr>
                            <a:t>Probabilidad de Servicio en el Borde de la Célula </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 </a:t>
                          </a:r>
                        </a:p>
                        <a:p>
                          <a:pPr algn="ctr">
                            <a:lnSpc>
                              <a:spcPct val="115000"/>
                            </a:lnSpc>
                            <a:spcAft>
                              <a:spcPts val="0"/>
                            </a:spcAft>
                          </a:pPr>
                          <a:r>
                            <a:rPr lang="es-EC" sz="1500">
                              <a:effectLst/>
                            </a:rPr>
                            <a:t>%</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75%</a:t>
                          </a:r>
                          <a:endParaRPr lang="es-EC" sz="1500" dirty="0">
                            <a:solidFill>
                              <a:srgbClr val="365F91"/>
                            </a:solidFill>
                            <a:effectLst/>
                            <a:latin typeface="Calibri"/>
                            <a:ea typeface="Calibri"/>
                            <a:cs typeface="Times New Roman"/>
                          </a:endParaRPr>
                        </a:p>
                      </a:txBody>
                      <a:tcPr marL="68580" marR="68580" marT="0" marB="0"/>
                    </a:tc>
                  </a:tr>
                  <a:tr h="1026702">
                    <a:tc>
                      <a:txBody>
                        <a:bodyPr/>
                        <a:lstStyle/>
                        <a:p>
                          <a:pPr algn="ctr">
                            <a:lnSpc>
                              <a:spcPct val="115000"/>
                            </a:lnSpc>
                            <a:spcAft>
                              <a:spcPts val="0"/>
                            </a:spcAft>
                          </a:pPr>
                          <a:r>
                            <a:rPr lang="es-EC" sz="1500">
                              <a:effectLst/>
                            </a:rPr>
                            <a:t>Desviación Estándar del Desvanecimiento Lento Compuesto</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8,0</a:t>
                          </a:r>
                          <a:endParaRPr lang="es-EC" sz="1500" dirty="0">
                            <a:solidFill>
                              <a:srgbClr val="365F91"/>
                            </a:solidFill>
                            <a:effectLst/>
                            <a:latin typeface="Calibri"/>
                            <a:ea typeface="Calibri"/>
                            <a:cs typeface="Times New Roman"/>
                          </a:endParaRPr>
                        </a:p>
                      </a:txBody>
                      <a:tcPr marL="68580" marR="68580" marT="0" marB="0"/>
                    </a:tc>
                  </a:tr>
                  <a:tr h="716933">
                    <a:tc>
                      <a:txBody>
                        <a:bodyPr/>
                        <a:lstStyle/>
                        <a:p>
                          <a:endParaRPr lang="es-EC"/>
                        </a:p>
                      </a:txBody>
                      <a:tcPr marL="68580" marR="68580" marT="0" marB="0">
                        <a:blipFill rotWithShape="1">
                          <a:blip r:embed="rId2"/>
                          <a:stretch>
                            <a:fillRect l="-223" t="-318644" r="-264588" b="-294068"/>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5,4</a:t>
                          </a:r>
                          <a:endParaRPr lang="es-EC" sz="1500" dirty="0">
                            <a:solidFill>
                              <a:srgbClr val="365F91"/>
                            </a:solidFill>
                            <a:effectLst/>
                            <a:latin typeface="Calibri"/>
                            <a:ea typeface="Calibri"/>
                            <a:cs typeface="Times New Roman"/>
                          </a:endParaRPr>
                        </a:p>
                      </a:txBody>
                      <a:tcPr marL="68580" marR="68580" marT="0" marB="0"/>
                    </a:tc>
                  </a:tr>
                  <a:tr h="716933">
                    <a:tc>
                      <a:txBody>
                        <a:bodyPr/>
                        <a:lstStyle/>
                        <a:p>
                          <a:endParaRPr lang="es-EC"/>
                        </a:p>
                      </a:txBody>
                      <a:tcPr marL="68580" marR="68580" marT="0" marB="0">
                        <a:blipFill rotWithShape="1">
                          <a:blip r:embed="rId2"/>
                          <a:stretch>
                            <a:fillRect l="-223" t="-422222" r="-264588" b="-196581"/>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15,0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15,0</a:t>
                          </a:r>
                          <a:endParaRPr lang="es-EC" sz="1500" dirty="0">
                            <a:solidFill>
                              <a:srgbClr val="365F91"/>
                            </a:solidFill>
                            <a:effectLst/>
                            <a:latin typeface="Calibri"/>
                            <a:ea typeface="Calibri"/>
                            <a:cs typeface="Times New Roman"/>
                          </a:endParaRPr>
                        </a:p>
                      </a:txBody>
                      <a:tcPr marL="68580" marR="68580" marT="0" marB="0"/>
                    </a:tc>
                  </a:tr>
                  <a:tr h="715806">
                    <a:tc>
                      <a:txBody>
                        <a:bodyPr/>
                        <a:lstStyle/>
                        <a:p>
                          <a:endParaRPr lang="es-EC"/>
                        </a:p>
                      </a:txBody>
                      <a:tcPr marL="68580" marR="68580" marT="0" marB="0">
                        <a:blipFill rotWithShape="1">
                          <a:blip r:embed="rId2"/>
                          <a:stretch>
                            <a:fillRect l="-223" t="-517797" r="-264588" b="-94915"/>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3</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a:effectLst/>
                            </a:rPr>
                            <a:t>1</a:t>
                          </a:r>
                          <a:endParaRPr lang="es-EC" sz="1500" dirty="0">
                            <a:solidFill>
                              <a:srgbClr val="365F91"/>
                            </a:solidFill>
                            <a:effectLst/>
                            <a:latin typeface="Calibri"/>
                            <a:ea typeface="Calibri"/>
                            <a:cs typeface="Times New Roman"/>
                          </a:endParaRPr>
                        </a:p>
                      </a:txBody>
                      <a:tcPr marL="68580" marR="68580" marT="0" marB="0"/>
                    </a:tc>
                  </a:tr>
                  <a:tr h="684468">
                    <a:tc>
                      <a:txBody>
                        <a:bodyPr/>
                        <a:lstStyle/>
                        <a:p>
                          <a:endParaRPr lang="es-EC"/>
                        </a:p>
                      </a:txBody>
                      <a:tcPr marL="68580" marR="68580" marT="0" marB="0">
                        <a:blipFill rotWithShape="1">
                          <a:blip r:embed="rId2"/>
                          <a:stretch>
                            <a:fillRect l="-223" t="-650893" r="-264588"/>
                          </a:stretch>
                        </a:blipFill>
                      </a:tcPr>
                    </a:tc>
                    <a:tc>
                      <a:txBody>
                        <a:bodyPr/>
                        <a:lstStyle/>
                        <a:p>
                          <a:pPr algn="ctr">
                            <a:lnSpc>
                              <a:spcPct val="115000"/>
                            </a:lnSpc>
                            <a:spcAft>
                              <a:spcPts val="0"/>
                            </a:spcAft>
                          </a:pPr>
                          <a:r>
                            <a:rPr lang="es-EC" sz="1500">
                              <a:effectLst/>
                            </a:rPr>
                            <a:t>dB</a:t>
                          </a:r>
                          <a:endParaRPr lang="es-EC" sz="15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4,0</a:t>
                          </a:r>
                          <a:endParaRPr lang="es-EC" sz="15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500" dirty="0" smtClean="0">
                              <a:effectLst/>
                            </a:rPr>
                            <a:t>3,0</a:t>
                          </a:r>
                          <a:endParaRPr lang="es-EC" sz="1500" dirty="0">
                            <a:solidFill>
                              <a:srgbClr val="365F91"/>
                            </a:solidFill>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27673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EL ENLACE DESCENDENTE - CDMA</a:t>
            </a:r>
          </a:p>
        </p:txBody>
      </p:sp>
      <p:sp>
        <p:nvSpPr>
          <p:cNvPr id="3" name="2 Marcador de contenido"/>
          <p:cNvSpPr>
            <a:spLocks noGrp="1"/>
          </p:cNvSpPr>
          <p:nvPr>
            <p:ph idx="1"/>
          </p:nvPr>
        </p:nvSpPr>
        <p:spPr/>
        <p:txBody>
          <a:bodyPr/>
          <a:lstStyle/>
          <a:p>
            <a:endParaRPr lang="es-EC" dirty="0" smtClean="0"/>
          </a:p>
          <a:p>
            <a:endParaRPr lang="es-EC" dirty="0"/>
          </a:p>
          <a:p>
            <a:endParaRPr lang="es-EC" dirty="0" smtClean="0"/>
          </a:p>
          <a:p>
            <a:pPr algn="just"/>
            <a:r>
              <a:rPr lang="es-EC" dirty="0" smtClean="0"/>
              <a:t>Sin embargo, al reducir el Margen de Interferencia en el Enlace Descendente tenemos los siguiente valores.</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438141" y="1591087"/>
                <a:ext cx="9637690" cy="394852"/>
              </a:xfrm>
              <a:prstGeom prst="rect">
                <a:avLst/>
              </a:prstGeom>
            </p:spPr>
            <p:txBody>
              <a:bodyPr wrap="square">
                <a:spAutoFit/>
              </a:bodyPr>
              <a:lstStyle/>
              <a:p>
                <a14:m>
                  <m:oMath xmlns:m="http://schemas.openxmlformats.org/officeDocument/2006/math">
                    <m:sSub>
                      <m:sSubPr>
                        <m:ctrlPr>
                          <a:rPr lang="es-EC" i="1" smtClean="0">
                            <a:latin typeface="Cambria Math"/>
                            <a:ea typeface="Times New Roman"/>
                          </a:rPr>
                        </m:ctrlPr>
                      </m:sSubPr>
                      <m:e>
                        <m:r>
                          <a:rPr lang="es-EC" i="1">
                            <a:effectLst/>
                            <a:latin typeface="Cambria Math"/>
                            <a:ea typeface="Times New Roman"/>
                            <a:cs typeface="Times New Roman"/>
                          </a:rPr>
                          <m:t>𝑀𝐴𝑃𝐿</m:t>
                        </m:r>
                      </m:e>
                      <m:sub>
                        <m:r>
                          <a:rPr lang="es-EC" i="1">
                            <a:effectLst/>
                            <a:latin typeface="Cambria Math"/>
                            <a:ea typeface="Times New Roman"/>
                            <a:cs typeface="Times New Roman"/>
                          </a:rPr>
                          <m:t>𝑁𝑜</m:t>
                        </m:r>
                        <m:r>
                          <a:rPr lang="es-EC" i="1">
                            <a:effectLst/>
                            <a:latin typeface="Cambria Math"/>
                            <a:ea typeface="Times New Roman"/>
                            <a:cs typeface="Times New Roman"/>
                          </a:rPr>
                          <m:t>_</m:t>
                        </m:r>
                        <m:r>
                          <a:rPr lang="es-EC" i="1">
                            <a:effectLst/>
                            <a:latin typeface="Cambria Math"/>
                            <a:ea typeface="Times New Roman"/>
                            <a:cs typeface="Times New Roman"/>
                          </a:rPr>
                          <m:t>𝐿𝑜𝑎𝑑</m:t>
                        </m:r>
                      </m:sub>
                    </m:sSub>
                    <m:r>
                      <a:rPr lang="es-EC" i="1">
                        <a:effectLst/>
                        <a:latin typeface="Cambria Math"/>
                        <a:ea typeface="Times New Roman"/>
                        <a:cs typeface="Times New Roman"/>
                      </a:rPr>
                      <m:t>=</m:t>
                    </m:r>
                    <m:sSub>
                      <m:sSubPr>
                        <m:ctrlPr>
                          <a:rPr lang="es-EC" i="1" baseline="-25000">
                            <a:effectLst/>
                            <a:latin typeface="Cambria Math"/>
                          </a:rPr>
                        </m:ctrlPr>
                      </m:sSubPr>
                      <m:e>
                        <m:r>
                          <a:rPr lang="es-EC" i="1">
                            <a:effectLst/>
                            <a:latin typeface="Cambria Math"/>
                            <a:ea typeface="Calibri"/>
                            <a:cs typeface="Times New Roman"/>
                          </a:rPr>
                          <m:t>𝐸𝐼𝑅𝑃</m:t>
                        </m:r>
                      </m:e>
                      <m:sub>
                        <m:r>
                          <a:rPr lang="es-EC" i="1" baseline="-25000">
                            <a:effectLst/>
                            <a:latin typeface="Cambria Math"/>
                            <a:ea typeface="Calibri"/>
                            <a:cs typeface="Times New Roman"/>
                          </a:rPr>
                          <m:t>𝐵𝑇𝑆</m:t>
                        </m:r>
                        <m:r>
                          <a:rPr lang="es-EC" i="1" baseline="-25000">
                            <a:effectLst/>
                            <a:latin typeface="Cambria Math"/>
                            <a:ea typeface="Calibri"/>
                            <a:cs typeface="Times New Roman"/>
                          </a:rPr>
                          <m:t>_</m:t>
                        </m:r>
                        <m:r>
                          <a:rPr lang="es-EC" i="1" baseline="-25000">
                            <a:effectLst/>
                            <a:latin typeface="Cambria Math"/>
                            <a:ea typeface="Calibri"/>
                            <a:cs typeface="Times New Roman"/>
                          </a:rPr>
                          <m:t>𝑀𝑎𝑥</m:t>
                        </m:r>
                        <m:r>
                          <a:rPr lang="es-EC" i="1" baseline="-25000">
                            <a:effectLst/>
                            <a:latin typeface="Cambria Math"/>
                            <a:ea typeface="Calibri"/>
                            <a:cs typeface="Times New Roman"/>
                          </a:rPr>
                          <m:t>_</m:t>
                        </m:r>
                        <m:r>
                          <a:rPr lang="es-EC" i="1" baseline="-25000">
                            <a:effectLst/>
                            <a:latin typeface="Cambria Math"/>
                            <a:ea typeface="Calibri"/>
                            <a:cs typeface="Times New Roman"/>
                          </a:rPr>
                          <m:t>𝑇𝑟𝑎𝑓𝑓</m:t>
                        </m:r>
                      </m:sub>
                    </m:sSub>
                    <m:r>
                      <a:rPr lang="es-EC" i="1" baseline="-25000">
                        <a:effectLst/>
                        <a:latin typeface="Cambria Math"/>
                        <a:ea typeface="Calibri"/>
                        <a:cs typeface="Times New Roman"/>
                      </a:rPr>
                      <m:t>−</m:t>
                    </m:r>
                    <m:sSub>
                      <m:sSubPr>
                        <m:ctrlPr>
                          <a:rPr lang="es-EC" i="1">
                            <a:effectLst/>
                            <a:latin typeface="Cambria Math"/>
                            <a:ea typeface="Times New Roman"/>
                          </a:rPr>
                        </m:ctrlPr>
                      </m:sSubPr>
                      <m:e>
                        <m:r>
                          <a:rPr lang="es-EC" i="1">
                            <a:effectLst/>
                            <a:latin typeface="Cambria Math"/>
                            <a:ea typeface="Times New Roman"/>
                            <a:cs typeface="Times New Roman"/>
                          </a:rPr>
                          <m:t>𝐿</m:t>
                        </m:r>
                      </m:e>
                      <m:sub>
                        <m:r>
                          <a:rPr lang="es-EC" i="1">
                            <a:effectLst/>
                            <a:latin typeface="Cambria Math"/>
                            <a:ea typeface="Times New Roman"/>
                            <a:cs typeface="Times New Roman"/>
                          </a:rPr>
                          <m:t>𝐵𝑙𝑑𝑔</m:t>
                        </m:r>
                      </m:sub>
                    </m:sSub>
                    <m:r>
                      <a:rPr lang="es-EC" i="1">
                        <a:effectLst/>
                        <a:latin typeface="Cambria Math"/>
                        <a:ea typeface="Times New Roman"/>
                        <a:cs typeface="Times New Roman"/>
                      </a:rPr>
                      <m:t>−</m:t>
                    </m:r>
                    <m:sSub>
                      <m:sSubPr>
                        <m:ctrlPr>
                          <a:rPr lang="es-EC" i="1">
                            <a:effectLst/>
                            <a:latin typeface="Cambria Math"/>
                            <a:ea typeface="Times New Roman"/>
                          </a:rPr>
                        </m:ctrlPr>
                      </m:sSubPr>
                      <m:e>
                        <m:r>
                          <a:rPr lang="es-EC" i="1">
                            <a:effectLst/>
                            <a:latin typeface="Cambria Math"/>
                            <a:ea typeface="Times New Roman"/>
                            <a:cs typeface="Times New Roman"/>
                          </a:rPr>
                          <m:t>𝐿</m:t>
                        </m:r>
                      </m:e>
                      <m:sub>
                        <m:r>
                          <a:rPr lang="es-EC" i="1">
                            <a:effectLst/>
                            <a:latin typeface="Cambria Math"/>
                            <a:ea typeface="Times New Roman"/>
                            <a:cs typeface="Times New Roman"/>
                          </a:rPr>
                          <m:t>𝐵𝑜𝑑𝑦</m:t>
                        </m:r>
                      </m:sub>
                    </m:sSub>
                    <m:r>
                      <a:rPr lang="es-EC" i="1">
                        <a:effectLst/>
                        <a:latin typeface="Cambria Math"/>
                        <a:ea typeface="Times New Roman"/>
                        <a:cs typeface="Times New Roman"/>
                      </a:rPr>
                      <m:t>−</m:t>
                    </m:r>
                    <m:sSub>
                      <m:sSubPr>
                        <m:ctrlPr>
                          <a:rPr lang="es-EC" i="1">
                            <a:effectLst/>
                            <a:latin typeface="Cambria Math"/>
                          </a:rPr>
                        </m:ctrlPr>
                      </m:sSubPr>
                      <m:e>
                        <m:r>
                          <a:rPr lang="es-EC" i="1">
                            <a:effectLst/>
                            <a:latin typeface="Cambria Math"/>
                            <a:ea typeface="Calibri"/>
                            <a:cs typeface="Times New Roman"/>
                          </a:rPr>
                          <m:t>𝑆</m:t>
                        </m:r>
                      </m:e>
                      <m:sub>
                        <m:r>
                          <a:rPr lang="es-EC" i="1">
                            <a:effectLst/>
                            <a:latin typeface="Cambria Math"/>
                            <a:ea typeface="Calibri"/>
                            <a:cs typeface="Times New Roman"/>
                          </a:rPr>
                          <m:t>𝑀𝑆</m:t>
                        </m:r>
                      </m:sub>
                    </m:sSub>
                    <m:r>
                      <a:rPr lang="es-EC" i="1">
                        <a:effectLst/>
                        <a:latin typeface="Cambria Math"/>
                        <a:ea typeface="Calibri"/>
                        <a:cs typeface="Times New Roman"/>
                      </a:rPr>
                      <m:t>−</m:t>
                    </m:r>
                    <m:sSub>
                      <m:sSubPr>
                        <m:ctrlPr>
                          <a:rPr lang="es-EC" i="1">
                            <a:effectLst/>
                            <a:latin typeface="Cambria Math"/>
                            <a:ea typeface="Times New Roman"/>
                          </a:rPr>
                        </m:ctrlPr>
                      </m:sSubPr>
                      <m:e>
                        <m:r>
                          <a:rPr lang="es-EC" i="1">
                            <a:effectLst/>
                            <a:latin typeface="Cambria Math"/>
                            <a:ea typeface="Times New Roman"/>
                            <a:cs typeface="Times New Roman"/>
                          </a:rPr>
                          <m:t>𝐿</m:t>
                        </m:r>
                      </m:e>
                      <m:sub>
                        <m:r>
                          <a:rPr lang="es-EC" i="1">
                            <a:effectLst/>
                            <a:latin typeface="Cambria Math"/>
                            <a:ea typeface="Times New Roman"/>
                            <a:cs typeface="Times New Roman"/>
                          </a:rPr>
                          <m:t>𝐹𝑎𝑑𝑖𝑛𝑔</m:t>
                        </m:r>
                      </m:sub>
                    </m:sSub>
                    <m:r>
                      <a:rPr lang="es-EC" i="1">
                        <a:effectLst/>
                        <a:latin typeface="Cambria Math"/>
                        <a:ea typeface="Times New Roman"/>
                        <a:cs typeface="Times New Roman"/>
                      </a:rPr>
                      <m:t>+</m:t>
                    </m:r>
                    <m:sSub>
                      <m:sSubPr>
                        <m:ctrlPr>
                          <a:rPr lang="es-EC" i="1">
                            <a:effectLst/>
                            <a:latin typeface="Cambria Math"/>
                            <a:ea typeface="Times New Roman"/>
                          </a:rPr>
                        </m:ctrlPr>
                      </m:sSubPr>
                      <m:e>
                        <m:r>
                          <a:rPr lang="es-EC" i="1">
                            <a:effectLst/>
                            <a:latin typeface="Cambria Math"/>
                            <a:ea typeface="Times New Roman"/>
                            <a:cs typeface="Times New Roman"/>
                          </a:rPr>
                          <m:t>𝐺</m:t>
                        </m:r>
                      </m:e>
                      <m:sub>
                        <m:r>
                          <a:rPr lang="es-EC" i="1">
                            <a:effectLst/>
                            <a:latin typeface="Cambria Math"/>
                            <a:ea typeface="Times New Roman"/>
                            <a:cs typeface="Times New Roman"/>
                          </a:rPr>
                          <m:t>𝑆𝐻𝑂</m:t>
                        </m:r>
                      </m:sub>
                    </m:sSub>
                    <m:r>
                      <a:rPr lang="es-EC" i="1">
                        <a:effectLst/>
                        <a:latin typeface="Cambria Math"/>
                        <a:ea typeface="Times New Roman"/>
                        <a:cs typeface="Times New Roman"/>
                      </a:rPr>
                      <m:t>+</m:t>
                    </m:r>
                    <m:sSub>
                      <m:sSubPr>
                        <m:ctrlPr>
                          <a:rPr lang="es-EC" i="1">
                            <a:effectLst/>
                            <a:latin typeface="Cambria Math"/>
                          </a:rPr>
                        </m:ctrlPr>
                      </m:sSubPr>
                      <m:e>
                        <m:r>
                          <a:rPr lang="es-EC" i="1">
                            <a:effectLst/>
                            <a:latin typeface="Cambria Math"/>
                            <a:ea typeface="Calibri"/>
                            <a:cs typeface="Times New Roman"/>
                          </a:rPr>
                          <m:t>𝐺</m:t>
                        </m:r>
                      </m:e>
                      <m:sub>
                        <m:r>
                          <a:rPr lang="es-EC" i="1">
                            <a:effectLst/>
                            <a:latin typeface="Cambria Math"/>
                            <a:ea typeface="Calibri"/>
                            <a:cs typeface="Times New Roman"/>
                          </a:rPr>
                          <m:t>𝑀𝑆</m:t>
                        </m:r>
                      </m:sub>
                    </m:sSub>
                    <m:r>
                      <a:rPr lang="es-EC" i="1">
                        <a:effectLst/>
                        <a:latin typeface="Cambria Math"/>
                        <a:ea typeface="Calibri"/>
                        <a:cs typeface="Times New Roman"/>
                      </a:rPr>
                      <m:t>−</m:t>
                    </m:r>
                    <m:sSub>
                      <m:sSubPr>
                        <m:ctrlPr>
                          <a:rPr lang="es-EC" i="1">
                            <a:effectLst/>
                            <a:latin typeface="Cambria Math"/>
                          </a:rPr>
                        </m:ctrlPr>
                      </m:sSubPr>
                      <m:e>
                        <m:r>
                          <a:rPr lang="es-EC" i="1">
                            <a:effectLst/>
                            <a:latin typeface="Cambria Math"/>
                            <a:ea typeface="Calibri"/>
                            <a:cs typeface="Times New Roman"/>
                          </a:rPr>
                          <m:t>𝐿</m:t>
                        </m:r>
                      </m:e>
                      <m:sub>
                        <m:sSub>
                          <m:sSubPr>
                            <m:ctrlPr>
                              <a:rPr lang="es-EC" i="1">
                                <a:effectLst/>
                                <a:latin typeface="Cambria Math"/>
                              </a:rPr>
                            </m:ctrlPr>
                          </m:sSubPr>
                          <m:e>
                            <m:r>
                              <a:rPr lang="es-EC" i="1">
                                <a:effectLst/>
                                <a:latin typeface="Cambria Math"/>
                                <a:ea typeface="Calibri"/>
                                <a:cs typeface="Times New Roman"/>
                              </a:rPr>
                              <m:t>𝐶</m:t>
                            </m:r>
                          </m:e>
                          <m:sub>
                            <m:r>
                              <a:rPr lang="es-EC" i="1">
                                <a:effectLst/>
                                <a:latin typeface="Cambria Math"/>
                                <a:ea typeface="Calibri"/>
                                <a:cs typeface="Times New Roman"/>
                              </a:rPr>
                              <m:t>𝑀𝑆</m:t>
                            </m:r>
                          </m:sub>
                        </m:sSub>
                      </m:sub>
                    </m:sSub>
                    <m:r>
                      <a:rPr lang="es-EC" i="1">
                        <a:effectLst/>
                        <a:latin typeface="Cambria Math"/>
                        <a:ea typeface="Calibri"/>
                        <a:cs typeface="Times New Roman"/>
                      </a:rPr>
                      <m:t> </m:t>
                    </m:r>
                  </m:oMath>
                </a14:m>
                <a:r>
                  <a:rPr lang="es-EC" dirty="0" smtClean="0"/>
                  <a:t>  </a:t>
                </a:r>
                <a:r>
                  <a:rPr lang="es-EC" dirty="0" smtClean="0">
                    <a:latin typeface="Cambria Math" panose="02040503050406030204" pitchFamily="18" charset="0"/>
                    <a:ea typeface="Cambria Math" panose="02040503050406030204" pitchFamily="18" charset="0"/>
                  </a:rPr>
                  <a:t>(11)</a:t>
                </a:r>
                <a:endParaRPr lang="es-EC" dirty="0">
                  <a:latin typeface="Cambria Math" panose="02040503050406030204" pitchFamily="18" charset="0"/>
                  <a:ea typeface="Cambria Math" panose="02040503050406030204"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1438141" y="1591087"/>
                <a:ext cx="9637690" cy="394852"/>
              </a:xfrm>
              <a:prstGeom prst="rect">
                <a:avLst/>
              </a:prstGeom>
              <a:blipFill rotWithShape="1">
                <a:blip r:embed="rId2"/>
                <a:stretch>
                  <a:fillRect t="-9231" b="-2307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906332" y="2291189"/>
                <a:ext cx="6096000" cy="75854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𝑀𝐴𝑃𝐿</m:t>
                          </m:r>
                        </m:e>
                        <m:sub>
                          <m:r>
                            <a:rPr lang="es-EC" i="1">
                              <a:latin typeface="Cambria Math"/>
                            </a:rPr>
                            <m:t>𝑁</m:t>
                          </m:r>
                          <m:sSub>
                            <m:sSubPr>
                              <m:ctrlPr>
                                <a:rPr lang="es-EC" i="1">
                                  <a:latin typeface="Cambria Math"/>
                                </a:rPr>
                              </m:ctrlPr>
                            </m:sSubPr>
                            <m:e>
                              <m:r>
                                <a:rPr lang="es-EC" i="1">
                                  <a:latin typeface="Cambria Math"/>
                                </a:rPr>
                                <m:t>𝑜</m:t>
                              </m:r>
                            </m:e>
                            <m:sub>
                              <m:r>
                                <a:rPr lang="es-EC" i="1">
                                  <a:latin typeface="Cambria Math"/>
                                </a:rPr>
                                <m:t>𝐿𝑜𝑎𝑑</m:t>
                              </m:r>
                              <m:d>
                                <m:dPr>
                                  <m:begChr m:val="["/>
                                  <m:endChr m:val="]"/>
                                  <m:ctrlPr>
                                    <a:rPr lang="es-EC" i="1">
                                      <a:latin typeface="Cambria Math"/>
                                    </a:rPr>
                                  </m:ctrlPr>
                                </m:dPr>
                                <m:e>
                                  <m:r>
                                    <a:rPr lang="es-EC" i="1">
                                      <a:latin typeface="Cambria Math"/>
                                    </a:rPr>
                                    <m:t>𝑣𝑜𝑧</m:t>
                                  </m:r>
                                </m:e>
                              </m:d>
                            </m:sub>
                          </m:sSub>
                        </m:sub>
                      </m:sSub>
                      <m:r>
                        <a:rPr lang="es-EC" i="1">
                          <a:latin typeface="Cambria Math"/>
                        </a:rPr>
                        <m:t>=148</m:t>
                      </m:r>
                      <m:r>
                        <a:rPr lang="es-EC" b="0" i="1" smtClean="0">
                          <a:latin typeface="Cambria Math"/>
                        </a:rPr>
                        <m:t>,</m:t>
                      </m:r>
                      <m:r>
                        <a:rPr lang="es-EC" i="1">
                          <a:latin typeface="Cambria Math"/>
                        </a:rPr>
                        <m:t>4876 </m:t>
                      </m:r>
                      <m:r>
                        <a:rPr lang="es-EC" i="1">
                          <a:latin typeface="Cambria Math"/>
                        </a:rPr>
                        <m:t>𝑑𝐵</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𝑀𝐴𝑃𝐿</m:t>
                          </m:r>
                        </m:e>
                        <m:sub>
                          <m:r>
                            <a:rPr lang="es-EC" i="1">
                              <a:latin typeface="Cambria Math"/>
                            </a:rPr>
                            <m:t>𝑁</m:t>
                          </m:r>
                          <m:sSub>
                            <m:sSubPr>
                              <m:ctrlPr>
                                <a:rPr lang="es-EC" i="1">
                                  <a:latin typeface="Cambria Math"/>
                                </a:rPr>
                              </m:ctrlPr>
                            </m:sSubPr>
                            <m:e>
                              <m:r>
                                <a:rPr lang="es-EC" i="1">
                                  <a:latin typeface="Cambria Math"/>
                                </a:rPr>
                                <m:t>𝑜</m:t>
                              </m:r>
                            </m:e>
                            <m:sub>
                              <m:r>
                                <a:rPr lang="es-EC" i="1">
                                  <a:latin typeface="Cambria Math"/>
                                </a:rPr>
                                <m:t>𝐿𝑜𝑎𝑑</m:t>
                              </m:r>
                              <m:d>
                                <m:dPr>
                                  <m:begChr m:val="["/>
                                  <m:endChr m:val="]"/>
                                  <m:ctrlPr>
                                    <a:rPr lang="es-EC" i="1">
                                      <a:latin typeface="Cambria Math"/>
                                    </a:rPr>
                                  </m:ctrlPr>
                                </m:dPr>
                                <m:e>
                                  <m:r>
                                    <a:rPr lang="es-EC" i="1">
                                      <a:latin typeface="Cambria Math"/>
                                    </a:rPr>
                                    <m:t>𝑑𝑎𝑡𝑜𝑠</m:t>
                                  </m:r>
                                </m:e>
                              </m:d>
                            </m:sub>
                          </m:sSub>
                        </m:sub>
                      </m:sSub>
                      <m:r>
                        <a:rPr lang="es-EC" i="1">
                          <a:latin typeface="Cambria Math"/>
                        </a:rPr>
                        <m:t>=119</m:t>
                      </m:r>
                      <m:r>
                        <a:rPr lang="es-EC" b="0" i="1" smtClean="0">
                          <a:latin typeface="Cambria Math"/>
                        </a:rPr>
                        <m:t>,</m:t>
                      </m:r>
                      <m:r>
                        <a:rPr lang="es-EC" i="1">
                          <a:latin typeface="Cambria Math"/>
                        </a:rPr>
                        <m:t>8051 </m:t>
                      </m:r>
                      <m:r>
                        <a:rPr lang="es-EC" i="1">
                          <a:latin typeface="Cambria Math"/>
                        </a:rPr>
                        <m:t>𝑑𝐵</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906332" y="2291189"/>
                <a:ext cx="6096000" cy="758541"/>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048000" y="3802548"/>
                <a:ext cx="6096000" cy="70070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𝑀𝐴𝑃𝐿</m:t>
                          </m:r>
                        </m:e>
                        <m:sub>
                          <m:r>
                            <a:rPr lang="es-EC" i="1">
                              <a:latin typeface="Cambria Math"/>
                            </a:rPr>
                            <m:t>[</m:t>
                          </m:r>
                          <m:r>
                            <a:rPr lang="es-EC" i="1">
                              <a:latin typeface="Cambria Math"/>
                            </a:rPr>
                            <m:t>𝑣𝑜𝑧</m:t>
                          </m:r>
                          <m:r>
                            <a:rPr lang="es-EC" i="1">
                              <a:latin typeface="Cambria Math"/>
                            </a:rPr>
                            <m:t>]</m:t>
                          </m:r>
                        </m:sub>
                      </m:sSub>
                      <m:r>
                        <a:rPr lang="es-EC" i="1">
                          <a:latin typeface="Cambria Math"/>
                        </a:rPr>
                        <m:t>=145</m:t>
                      </m:r>
                      <m:r>
                        <a:rPr lang="es-EC" b="0" i="1" smtClean="0">
                          <a:latin typeface="Cambria Math"/>
                        </a:rPr>
                        <m:t>,</m:t>
                      </m:r>
                      <m:r>
                        <a:rPr lang="es-EC" i="1">
                          <a:latin typeface="Cambria Math"/>
                        </a:rPr>
                        <m:t>4876 </m:t>
                      </m:r>
                      <m:r>
                        <a:rPr lang="es-EC" i="1">
                          <a:latin typeface="Cambria Math"/>
                        </a:rPr>
                        <m:t>𝑑𝐵</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𝑀𝐴𝑃𝐿</m:t>
                          </m:r>
                        </m:e>
                        <m:sub>
                          <m:r>
                            <a:rPr lang="es-EC" i="1">
                              <a:latin typeface="Cambria Math"/>
                            </a:rPr>
                            <m:t>[</m:t>
                          </m:r>
                          <m:r>
                            <a:rPr lang="es-EC" i="1">
                              <a:latin typeface="Cambria Math"/>
                            </a:rPr>
                            <m:t>𝑑𝑎𝑡𝑜𝑠</m:t>
                          </m:r>
                          <m:r>
                            <a:rPr lang="es-EC" i="1">
                              <a:latin typeface="Cambria Math"/>
                            </a:rPr>
                            <m:t>]</m:t>
                          </m:r>
                        </m:sub>
                      </m:sSub>
                      <m:r>
                        <a:rPr lang="es-EC" i="1">
                          <a:latin typeface="Cambria Math"/>
                        </a:rPr>
                        <m:t>=116</m:t>
                      </m:r>
                      <m:r>
                        <a:rPr lang="es-EC" b="0" i="1" smtClean="0">
                          <a:latin typeface="Cambria Math"/>
                        </a:rPr>
                        <m:t>,</m:t>
                      </m:r>
                      <m:r>
                        <a:rPr lang="es-EC" i="1">
                          <a:latin typeface="Cambria Math"/>
                        </a:rPr>
                        <m:t>8051 </m:t>
                      </m:r>
                      <m:r>
                        <a:rPr lang="es-EC" i="1">
                          <a:latin typeface="Cambria Math"/>
                        </a:rPr>
                        <m:t>𝑑𝐵</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048000" y="3802548"/>
                <a:ext cx="6096000" cy="700705"/>
              </a:xfrm>
              <a:prstGeom prst="rect">
                <a:avLst/>
              </a:prstGeom>
              <a:blipFill rotWithShape="1">
                <a:blip r:embed="rId4"/>
                <a:stretch>
                  <a:fillRect b="-5217"/>
                </a:stretch>
              </a:blipFill>
            </p:spPr>
            <p:txBody>
              <a:bodyPr/>
              <a:lstStyle/>
              <a:p>
                <a:r>
                  <a:rPr lang="es-EC">
                    <a:noFill/>
                  </a:rPr>
                  <a:t> </a:t>
                </a:r>
              </a:p>
            </p:txBody>
          </p:sp>
        </mc:Fallback>
      </mc:AlternateContent>
    </p:spTree>
    <p:extLst>
      <p:ext uri="{BB962C8B-B14F-4D97-AF65-F5344CB8AC3E}">
        <p14:creationId xmlns:p14="http://schemas.microsoft.com/office/powerpoint/2010/main" val="393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LINK BUDGET PARA LAS REDES LTE</a:t>
            </a:r>
            <a:endParaRPr lang="es-EC" dirty="0"/>
          </a:p>
        </p:txBody>
      </p:sp>
      <mc:AlternateContent xmlns:mc="http://schemas.openxmlformats.org/markup-compatibility/2006" xmlns:a14="http://schemas.microsoft.com/office/drawing/2010/main">
        <mc:Choice Requires="a14">
          <p:graphicFrame>
            <p:nvGraphicFramePr>
              <p:cNvPr id="5" name="4 Marcador de contenido"/>
              <p:cNvGraphicFramePr>
                <a:graphicFrameLocks noGrp="1"/>
              </p:cNvGraphicFramePr>
              <p:nvPr>
                <p:ph idx="1"/>
                <p:extLst>
                  <p:ext uri="{D42A27DB-BD31-4B8C-83A1-F6EECF244321}">
                    <p14:modId xmlns:p14="http://schemas.microsoft.com/office/powerpoint/2010/main" val="1814210076"/>
                  </p:ext>
                </p:extLst>
              </p:nvPr>
            </p:nvGraphicFramePr>
            <p:xfrm>
              <a:off x="206062" y="1365641"/>
              <a:ext cx="11822806" cy="5426901"/>
            </p:xfrm>
            <a:graphic>
              <a:graphicData uri="http://schemas.openxmlformats.org/drawingml/2006/table">
                <a:tbl>
                  <a:tblPr firstRow="1" firstCol="1" bandRow="1">
                    <a:tableStyleId>{5C22544A-7EE6-4342-B048-85BDC9FD1C3A}</a:tableStyleId>
                  </a:tblPr>
                  <a:tblGrid>
                    <a:gridCol w="1975776"/>
                    <a:gridCol w="1322973"/>
                    <a:gridCol w="2159601"/>
                    <a:gridCol w="1887481"/>
                    <a:gridCol w="4476975"/>
                  </a:tblGrid>
                  <a:tr h="241750">
                    <a:tc>
                      <a:txBody>
                        <a:bodyPr/>
                        <a:lstStyle/>
                        <a:p>
                          <a:pPr algn="ctr">
                            <a:lnSpc>
                              <a:spcPct val="115000"/>
                            </a:lnSpc>
                            <a:spcAft>
                              <a:spcPts val="0"/>
                            </a:spcAft>
                            <a:tabLst>
                              <a:tab pos="252095" algn="l"/>
                            </a:tabLst>
                          </a:pPr>
                          <a:r>
                            <a:rPr lang="es-EC" sz="1200" dirty="0" smtClean="0">
                              <a:effectLst/>
                            </a:rPr>
                            <a:t>Parámetro del Transmisor</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Valor</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Enlace Descendente</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Enlace Ascendente</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Referencia</a:t>
                          </a:r>
                          <a:endParaRPr lang="es-EC" sz="1200">
                            <a:solidFill>
                              <a:srgbClr val="365F91"/>
                            </a:solidFill>
                            <a:effectLst/>
                            <a:latin typeface="Calibri"/>
                            <a:ea typeface="Calibri"/>
                            <a:cs typeface="Times New Roman"/>
                          </a:endParaRPr>
                        </a:p>
                      </a:txBody>
                      <a:tcPr marL="38724" marR="38724" marT="0" marB="0" anchor="ctr"/>
                    </a:tc>
                  </a:tr>
                  <a:tr h="966999">
                    <a:tc>
                      <a:txBody>
                        <a:bodyPr/>
                        <a:lstStyle/>
                        <a:p>
                          <a:pPr algn="ctr">
                            <a:lnSpc>
                              <a:spcPct val="115000"/>
                            </a:lnSpc>
                            <a:spcAft>
                              <a:spcPts val="0"/>
                            </a:spcAft>
                            <a:tabLst>
                              <a:tab pos="252095" algn="l"/>
                            </a:tabLst>
                          </a:pPr>
                          <a:r>
                            <a:rPr lang="es-EC" sz="1200">
                              <a:effectLst/>
                            </a:rPr>
                            <a:t>Potencia de TX [dBm]</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200">
                                    <a:effectLst/>
                                    <a:latin typeface="Cambria Math"/>
                                  </a:rPr>
                                  <m:t>𝑃</m:t>
                                </m:r>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43</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23</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El eNodeB tiene una potencia máxima de 20 W (43 dBm). Mientras el terminal de usuario según la especificación 3GPP TS 36.101 V8.6.0 (2009-06) Sección 6.2.2 tiene una potencia máxima de 23 dBm para la clase 3 de los UEs.</a:t>
                          </a:r>
                          <a:endParaRPr lang="es-EC" sz="1200">
                            <a:solidFill>
                              <a:srgbClr val="365F91"/>
                            </a:solidFill>
                            <a:effectLst/>
                            <a:latin typeface="Calibri"/>
                            <a:ea typeface="Calibri"/>
                            <a:cs typeface="Times New Roman"/>
                          </a:endParaRPr>
                        </a:p>
                      </a:txBody>
                      <a:tcPr marL="38724" marR="38724" marT="0" marB="0" anchor="ctr"/>
                    </a:tc>
                  </a:tr>
                  <a:tr h="483499">
                    <a:tc>
                      <a:txBody>
                        <a:bodyPr/>
                        <a:lstStyle/>
                        <a:p>
                          <a:pPr algn="ctr">
                            <a:lnSpc>
                              <a:spcPct val="115000"/>
                            </a:lnSpc>
                            <a:spcAft>
                              <a:spcPts val="0"/>
                            </a:spcAft>
                            <a:tabLst>
                              <a:tab pos="252095" algn="l"/>
                            </a:tabLst>
                          </a:pPr>
                          <a:r>
                            <a:rPr lang="es-EC" sz="1200" dirty="0">
                              <a:effectLst/>
                            </a:rPr>
                            <a:t>Número de Antenas Transmisoras</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𝑁</m:t>
                                    </m:r>
                                  </m:e>
                                  <m:sub>
                                    <m:r>
                                      <a:rPr lang="es-EC" sz="1200">
                                        <a:effectLst/>
                                        <a:latin typeface="Cambria Math"/>
                                      </a:rPr>
                                      <m:t>𝑇𝑋</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2</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1</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El eNodeB utiliza el sistema MIMO 2X2.</a:t>
                          </a:r>
                          <a:endParaRPr lang="es-EC" sz="1200">
                            <a:solidFill>
                              <a:srgbClr val="365F91"/>
                            </a:solidFill>
                            <a:effectLst/>
                            <a:latin typeface="Calibri"/>
                            <a:ea typeface="Calibri"/>
                            <a:cs typeface="Times New Roman"/>
                          </a:endParaRPr>
                        </a:p>
                      </a:txBody>
                      <a:tcPr marL="38724" marR="38724" marT="0" marB="0" anchor="ctr"/>
                    </a:tc>
                  </a:tr>
                  <a:tr h="604374">
                    <a:tc>
                      <a:txBody>
                        <a:bodyPr/>
                        <a:lstStyle/>
                        <a:p>
                          <a:pPr algn="ctr">
                            <a:lnSpc>
                              <a:spcPct val="115000"/>
                            </a:lnSpc>
                            <a:spcAft>
                              <a:spcPts val="0"/>
                            </a:spcAft>
                            <a:tabLst>
                              <a:tab pos="252095" algn="l"/>
                            </a:tabLst>
                          </a:pPr>
                          <a:r>
                            <a:rPr lang="es-EC" sz="1200">
                              <a:effectLst/>
                            </a:rPr>
                            <a:t>Ganancia de la Diversidad en la Transmisión [dB]</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𝐺</m:t>
                                    </m:r>
                                  </m:e>
                                  <m:sub>
                                    <m:r>
                                      <a:rPr lang="es-EC" sz="1200">
                                        <a:effectLst/>
                                        <a:latin typeface="Cambria Math"/>
                                      </a:rPr>
                                      <m:t>𝑇𝑋𝐷𝐺</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3</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0</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dirty="0" smtClean="0">
                              <a:effectLst/>
                            </a:rPr>
                            <a:t>Es utilizada para transmitir información en </a:t>
                          </a:r>
                          <a:r>
                            <a:rPr lang="es-EC" sz="1200" dirty="0" err="1">
                              <a:effectLst/>
                            </a:rPr>
                            <a:t>broadcast</a:t>
                          </a:r>
                          <a:r>
                            <a:rPr lang="es-EC" sz="1200" dirty="0">
                              <a:effectLst/>
                            </a:rPr>
                            <a:t> desde múltiples antenas. Se aplica la siguiente ecuación:</a:t>
                          </a:r>
                        </a:p>
                        <a:p>
                          <a:pPr algn="just">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𝐺</m:t>
                                    </m:r>
                                  </m:e>
                                  <m:sub>
                                    <m:r>
                                      <a:rPr lang="es-EC" sz="1200">
                                        <a:effectLst/>
                                        <a:latin typeface="Cambria Math"/>
                                      </a:rPr>
                                      <m:t>𝑇𝑋𝐷𝐺</m:t>
                                    </m:r>
                                  </m:sub>
                                </m:sSub>
                                <m:r>
                                  <a:rPr lang="es-EC" sz="1200">
                                    <a:effectLst/>
                                    <a:latin typeface="Cambria Math"/>
                                  </a:rPr>
                                  <m:t>=10</m:t>
                                </m:r>
                                <m:func>
                                  <m:funcPr>
                                    <m:ctrlPr>
                                      <a:rPr lang="es-EC" sz="1200" i="1" smtClean="0">
                                        <a:effectLst/>
                                        <a:latin typeface="Cambria Math"/>
                                      </a:rPr>
                                    </m:ctrlPr>
                                  </m:funcPr>
                                  <m:fName>
                                    <m:r>
                                      <m:rPr>
                                        <m:sty m:val="p"/>
                                      </m:rPr>
                                      <a:rPr lang="es-EC" sz="1200">
                                        <a:effectLst/>
                                        <a:latin typeface="Cambria Math"/>
                                      </a:rPr>
                                      <m:t>log</m:t>
                                    </m:r>
                                  </m:fName>
                                  <m:e>
                                    <m:sSub>
                                      <m:sSubPr>
                                        <m:ctrlPr>
                                          <a:rPr lang="es-EC" sz="1200" i="1">
                                            <a:effectLst/>
                                            <a:latin typeface="Cambria Math"/>
                                          </a:rPr>
                                        </m:ctrlPr>
                                      </m:sSubPr>
                                      <m:e>
                                        <m:r>
                                          <a:rPr lang="es-EC" sz="1200">
                                            <a:effectLst/>
                                            <a:latin typeface="Cambria Math"/>
                                          </a:rPr>
                                          <m:t>𝑁</m:t>
                                        </m:r>
                                      </m:e>
                                      <m:sub>
                                        <m:r>
                                          <a:rPr lang="es-EC" sz="1200">
                                            <a:effectLst/>
                                            <a:latin typeface="Cambria Math"/>
                                          </a:rPr>
                                          <m:t>𝑇𝑋</m:t>
                                        </m:r>
                                      </m:sub>
                                    </m:sSub>
                                    <m:r>
                                      <a:rPr lang="es-EC" sz="1200" b="0" i="1" smtClean="0">
                                        <a:effectLst/>
                                        <a:latin typeface="Cambria Math"/>
                                      </a:rPr>
                                      <m:t>  (12)</m:t>
                                    </m:r>
                                    <m:r>
                                      <a:rPr lang="es-EC" sz="1200">
                                        <a:effectLst/>
                                        <a:latin typeface="Cambria Math"/>
                                      </a:rPr>
                                      <m:t>           </m:t>
                                    </m:r>
                                  </m:e>
                                </m:func>
                              </m:oMath>
                            </m:oMathPara>
                          </a14:m>
                          <a:endParaRPr lang="es-EC" sz="1200" dirty="0">
                            <a:solidFill>
                              <a:srgbClr val="365F91"/>
                            </a:solidFill>
                            <a:effectLst/>
                            <a:latin typeface="Calibri"/>
                            <a:ea typeface="Calibri"/>
                            <a:cs typeface="Times New Roman"/>
                          </a:endParaRPr>
                        </a:p>
                      </a:txBody>
                      <a:tcPr marL="38724" marR="38724" marT="0" marB="0" anchor="ctr"/>
                    </a:tc>
                  </a:tr>
                  <a:tr h="846124">
                    <a:tc>
                      <a:txBody>
                        <a:bodyPr/>
                        <a:lstStyle/>
                        <a:p>
                          <a:pPr algn="ctr">
                            <a:lnSpc>
                              <a:spcPct val="115000"/>
                            </a:lnSpc>
                            <a:spcAft>
                              <a:spcPts val="0"/>
                            </a:spcAft>
                            <a:tabLst>
                              <a:tab pos="252095" algn="l"/>
                            </a:tabLst>
                          </a:pPr>
                          <a:r>
                            <a:rPr lang="es-EC" sz="1200">
                              <a:effectLst/>
                            </a:rPr>
                            <a:t>Pérdidas por los cables [dB]</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𝐿</m:t>
                                    </m:r>
                                  </m:e>
                                  <m:sub>
                                    <m:r>
                                      <a:rPr lang="es-EC" sz="1200">
                                        <a:effectLst/>
                                        <a:latin typeface="Cambria Math"/>
                                      </a:rPr>
                                      <m:t>𝑇𝑋</m:t>
                                    </m:r>
                                    <m:r>
                                      <a:rPr lang="es-EC" sz="1200">
                                        <a:effectLst/>
                                        <a:latin typeface="Cambria Math"/>
                                      </a:rPr>
                                      <m:t>_</m:t>
                                    </m:r>
                                    <m:r>
                                      <a:rPr lang="es-EC" sz="1200">
                                        <a:effectLst/>
                                        <a:latin typeface="Cambria Math"/>
                                      </a:rPr>
                                      <m:t>𝐿𝐿</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1</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0</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dirty="0">
                              <a:effectLst/>
                            </a:rPr>
                            <a:t>En el </a:t>
                          </a:r>
                          <a:r>
                            <a:rPr lang="es-EC" sz="1200" dirty="0" err="1">
                              <a:effectLst/>
                            </a:rPr>
                            <a:t>eNodeB</a:t>
                          </a:r>
                          <a:r>
                            <a:rPr lang="es-EC" sz="1200" dirty="0">
                              <a:effectLst/>
                            </a:rPr>
                            <a:t> se asume pérdidas de los cables de 1 dB que compone todos los elementos como conectores, puentes, líneas de transmisión, etc. entre la estación base y la antena. En el UE el valor es de 0 dB.</a:t>
                          </a:r>
                          <a:endParaRPr lang="es-EC" sz="1200" dirty="0">
                            <a:solidFill>
                              <a:srgbClr val="365F91"/>
                            </a:solidFill>
                            <a:effectLst/>
                            <a:latin typeface="Calibri"/>
                            <a:ea typeface="Calibri"/>
                            <a:cs typeface="Times New Roman"/>
                          </a:endParaRPr>
                        </a:p>
                      </a:txBody>
                      <a:tcPr marL="38724" marR="38724" marT="0" marB="0" anchor="ctr"/>
                    </a:tc>
                  </a:tr>
                  <a:tr h="725249">
                    <a:tc>
                      <a:txBody>
                        <a:bodyPr/>
                        <a:lstStyle/>
                        <a:p>
                          <a:pPr algn="ctr">
                            <a:lnSpc>
                              <a:spcPct val="115000"/>
                            </a:lnSpc>
                            <a:spcAft>
                              <a:spcPts val="0"/>
                            </a:spcAft>
                            <a:tabLst>
                              <a:tab pos="252095" algn="l"/>
                            </a:tabLst>
                          </a:pPr>
                          <a:r>
                            <a:rPr lang="es-EC" sz="1200">
                              <a:effectLst/>
                            </a:rPr>
                            <a:t>Ganancia de la Antena TX [dBi]</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𝐺</m:t>
                                    </m:r>
                                  </m:e>
                                  <m:sub>
                                    <m:r>
                                      <a:rPr lang="es-EC" sz="1200">
                                        <a:effectLst/>
                                        <a:latin typeface="Cambria Math"/>
                                      </a:rPr>
                                      <m:t>𝑇𝑋</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smtClean="0">
                              <a:effectLst/>
                            </a:rPr>
                            <a:t>15,7</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Se siguen las especificaciones del eNodeB. Mientras que en el UE según la especificación ITU-R JTG4567 para equipos que trabajen en la banda VHF se tiene un valor de 3dB.</a:t>
                          </a:r>
                          <a:endParaRPr lang="es-EC" sz="1200">
                            <a:solidFill>
                              <a:srgbClr val="365F91"/>
                            </a:solidFill>
                            <a:effectLst/>
                            <a:latin typeface="Calibri"/>
                            <a:ea typeface="Calibri"/>
                            <a:cs typeface="Times New Roman"/>
                          </a:endParaRPr>
                        </a:p>
                      </a:txBody>
                      <a:tcPr marL="38724" marR="38724" marT="0" marB="0" anchor="ctr"/>
                    </a:tc>
                  </a:tr>
                  <a:tr h="1208748">
                    <a:tc>
                      <a:txBody>
                        <a:bodyPr/>
                        <a:lstStyle/>
                        <a:p>
                          <a:pPr algn="ctr">
                            <a:lnSpc>
                              <a:spcPct val="115000"/>
                            </a:lnSpc>
                            <a:spcAft>
                              <a:spcPts val="0"/>
                            </a:spcAft>
                            <a:tabLst>
                              <a:tab pos="252095" algn="l"/>
                            </a:tabLst>
                          </a:pPr>
                          <a:r>
                            <a:rPr lang="es-EC" sz="1200" dirty="0">
                              <a:effectLst/>
                            </a:rPr>
                            <a:t>Ganancia del Arreglo Adaptativo </a:t>
                          </a:r>
                          <a:r>
                            <a:rPr lang="es-EC" sz="1200" dirty="0" smtClean="0">
                              <a:effectLst/>
                            </a:rPr>
                            <a:t> del Transmisor </a:t>
                          </a:r>
                          <a:r>
                            <a:rPr lang="es-EC" sz="1200" dirty="0">
                              <a:effectLst/>
                            </a:rPr>
                            <a:t>[dB]</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𝐺</m:t>
                                    </m:r>
                                  </m:e>
                                  <m:sub>
                                    <m:r>
                                      <a:rPr lang="es-EC" sz="1200">
                                        <a:effectLst/>
                                        <a:latin typeface="Cambria Math"/>
                                      </a:rPr>
                                      <m:t>𝐴𝐴</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5</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0</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dirty="0">
                              <a:effectLst/>
                            </a:rPr>
                            <a:t>Son las “Smart antenas” o antenas inteligentes que se adaptan y controlan parámetros técnicos como el </a:t>
                          </a:r>
                          <a:r>
                            <a:rPr lang="es-EC" sz="1200" dirty="0" err="1">
                              <a:effectLst/>
                            </a:rPr>
                            <a:t>tilt</a:t>
                          </a:r>
                          <a:r>
                            <a:rPr lang="es-EC" sz="1200" dirty="0">
                              <a:effectLst/>
                            </a:rPr>
                            <a:t> eléctrico, la anchura del haz y el control de azimut. Este valor se aplica en el </a:t>
                          </a:r>
                          <a:r>
                            <a:rPr lang="es-EC" sz="1200" dirty="0" err="1">
                              <a:effectLst/>
                            </a:rPr>
                            <a:t>eNodeB</a:t>
                          </a:r>
                          <a:r>
                            <a:rPr lang="es-EC" sz="1200" dirty="0">
                              <a:effectLst/>
                            </a:rPr>
                            <a:t> para el enlace descendente con un valor de 5 dB (0° de </a:t>
                          </a:r>
                          <a:r>
                            <a:rPr lang="es-EC" sz="1200" dirty="0" err="1">
                              <a:effectLst/>
                            </a:rPr>
                            <a:t>tilt</a:t>
                          </a:r>
                          <a:r>
                            <a:rPr lang="es-EC" sz="1200" dirty="0">
                              <a:effectLst/>
                            </a:rPr>
                            <a:t> eléctrico) para zonas rurales y suburbanas.</a:t>
                          </a:r>
                          <a:endParaRPr lang="es-EC" sz="1200" dirty="0">
                            <a:solidFill>
                              <a:srgbClr val="365F91"/>
                            </a:solidFill>
                            <a:effectLst/>
                            <a:latin typeface="Calibri"/>
                            <a:ea typeface="Calibri"/>
                            <a:cs typeface="Times New Roman"/>
                          </a:endParaRPr>
                        </a:p>
                      </a:txBody>
                      <a:tcPr marL="38724" marR="38724" marT="0" marB="0" anchor="ctr"/>
                    </a:tc>
                  </a:tr>
                  <a:tr h="241750">
                    <a:tc>
                      <a:txBody>
                        <a:bodyPr/>
                        <a:lstStyle/>
                        <a:p>
                          <a:pPr algn="ctr">
                            <a:lnSpc>
                              <a:spcPct val="115000"/>
                            </a:lnSpc>
                            <a:spcAft>
                              <a:spcPts val="0"/>
                            </a:spcAft>
                            <a:tabLst>
                              <a:tab pos="252095" algn="l"/>
                            </a:tabLst>
                          </a:pPr>
                          <a:r>
                            <a:rPr lang="es-EC" sz="1200">
                              <a:effectLst/>
                            </a:rPr>
                            <a:t>TX </a:t>
                          </a:r>
                          <a14:m>
                            <m:oMath xmlns:m="http://schemas.openxmlformats.org/officeDocument/2006/math">
                              <m:r>
                                <a:rPr lang="es-EC" sz="1200">
                                  <a:effectLst/>
                                  <a:latin typeface="Cambria Math"/>
                                </a:rPr>
                                <m:t>𝑬𝑰𝑹𝑷</m:t>
                              </m:r>
                            </m:oMath>
                          </a14:m>
                          <a:r>
                            <a:rPr lang="es-EC" sz="1200">
                              <a:effectLst/>
                            </a:rPr>
                            <a:t> [dBm]</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𝑇𝑋</m:t>
                                    </m:r>
                                  </m:e>
                                  <m:sub>
                                    <m:r>
                                      <a:rPr lang="es-EC" sz="1200">
                                        <a:effectLst/>
                                        <a:latin typeface="Cambria Math"/>
                                      </a:rPr>
                                      <m:t>𝐸𝐼𝑅𝑃</m:t>
                                    </m:r>
                                  </m:sub>
                                </m:sSub>
                              </m:oMath>
                            </m:oMathPara>
                          </a14:m>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smtClean="0">
                              <a:effectLst/>
                            </a:rPr>
                            <a:t>64,7</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27</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700" i="1" kern="1200" smtClean="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𝑇𝑋</m:t>
                                    </m:r>
                                  </m:e>
                                  <m:sub>
                                    <m:r>
                                      <a:rPr lang="es-EC" sz="1700" i="1" kern="1200">
                                        <a:solidFill>
                                          <a:schemeClr val="dk1"/>
                                        </a:solidFill>
                                        <a:effectLst/>
                                        <a:latin typeface="Cambria Math"/>
                                        <a:ea typeface="+mn-ea"/>
                                        <a:cs typeface="+mn-cs"/>
                                      </a:rPr>
                                      <m:t>𝐸𝐼𝑅𝑃</m:t>
                                    </m:r>
                                  </m:sub>
                                </m:sSub>
                                <m:r>
                                  <a:rPr lang="es-EC" sz="1700" i="1" kern="1200">
                                    <a:solidFill>
                                      <a:schemeClr val="dk1"/>
                                    </a:solidFill>
                                    <a:effectLst/>
                                    <a:latin typeface="Cambria Math"/>
                                    <a:ea typeface="+mn-ea"/>
                                    <a:cs typeface="+mn-cs"/>
                                  </a:rPr>
                                  <m:t>=</m:t>
                                </m:r>
                                <m:r>
                                  <a:rPr lang="es-EC" sz="1700" i="1" kern="1200">
                                    <a:solidFill>
                                      <a:schemeClr val="dk1"/>
                                    </a:solidFill>
                                    <a:effectLst/>
                                    <a:latin typeface="Cambria Math"/>
                                    <a:ea typeface="+mn-ea"/>
                                    <a:cs typeface="+mn-cs"/>
                                  </a:rPr>
                                  <m:t>𝑃</m:t>
                                </m:r>
                                <m:r>
                                  <a:rPr lang="es-EC" sz="1700" i="1" kern="1200">
                                    <a:solidFill>
                                      <a:schemeClr val="dk1"/>
                                    </a:solidFill>
                                    <a:effectLst/>
                                    <a:latin typeface="Cambria Math"/>
                                    <a:ea typeface="+mn-ea"/>
                                    <a:cs typeface="+mn-cs"/>
                                  </a:rPr>
                                  <m:t>+</m:t>
                                </m:r>
                                <m:sSub>
                                  <m:sSubPr>
                                    <m:ctrlPr>
                                      <a:rPr lang="es-EC" sz="1700" i="1" kern="120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𝐺</m:t>
                                    </m:r>
                                  </m:e>
                                  <m:sub>
                                    <m:r>
                                      <a:rPr lang="es-EC" sz="1700" i="1" kern="1200">
                                        <a:solidFill>
                                          <a:schemeClr val="dk1"/>
                                        </a:solidFill>
                                        <a:effectLst/>
                                        <a:latin typeface="Cambria Math"/>
                                        <a:ea typeface="+mn-ea"/>
                                        <a:cs typeface="+mn-cs"/>
                                      </a:rPr>
                                      <m:t>𝑇𝑋𝐷𝐺</m:t>
                                    </m:r>
                                  </m:sub>
                                </m:sSub>
                                <m:r>
                                  <a:rPr lang="es-EC" sz="1700" i="1" kern="1200">
                                    <a:solidFill>
                                      <a:schemeClr val="dk1"/>
                                    </a:solidFill>
                                    <a:effectLst/>
                                    <a:latin typeface="Cambria Math"/>
                                    <a:ea typeface="+mn-ea"/>
                                    <a:cs typeface="+mn-cs"/>
                                  </a:rPr>
                                  <m:t>−</m:t>
                                </m:r>
                                <m:sSub>
                                  <m:sSubPr>
                                    <m:ctrlPr>
                                      <a:rPr lang="es-EC" sz="1700" i="1" kern="120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𝐿</m:t>
                                    </m:r>
                                  </m:e>
                                  <m:sub>
                                    <m:r>
                                      <a:rPr lang="es-EC" sz="1700" i="1" kern="1200">
                                        <a:solidFill>
                                          <a:schemeClr val="dk1"/>
                                        </a:solidFill>
                                        <a:effectLst/>
                                        <a:latin typeface="Cambria Math"/>
                                        <a:ea typeface="+mn-ea"/>
                                        <a:cs typeface="+mn-cs"/>
                                      </a:rPr>
                                      <m:t>𝑇</m:t>
                                    </m:r>
                                    <m:sSub>
                                      <m:sSubPr>
                                        <m:ctrlPr>
                                          <a:rPr lang="es-EC" sz="1700" i="1" kern="120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𝑋</m:t>
                                        </m:r>
                                      </m:e>
                                      <m:sub>
                                        <m:r>
                                          <a:rPr lang="es-EC" sz="1700" i="1" kern="1200">
                                            <a:solidFill>
                                              <a:schemeClr val="dk1"/>
                                            </a:solidFill>
                                            <a:effectLst/>
                                            <a:latin typeface="Cambria Math"/>
                                            <a:ea typeface="+mn-ea"/>
                                            <a:cs typeface="+mn-cs"/>
                                          </a:rPr>
                                          <m:t>𝐿𝐿</m:t>
                                        </m:r>
                                      </m:sub>
                                    </m:sSub>
                                  </m:sub>
                                </m:sSub>
                                <m:r>
                                  <a:rPr lang="es-EC" sz="1700" i="1" kern="1200">
                                    <a:solidFill>
                                      <a:schemeClr val="dk1"/>
                                    </a:solidFill>
                                    <a:effectLst/>
                                    <a:latin typeface="Cambria Math"/>
                                    <a:ea typeface="+mn-ea"/>
                                    <a:cs typeface="+mn-cs"/>
                                  </a:rPr>
                                  <m:t>+</m:t>
                                </m:r>
                                <m:sSub>
                                  <m:sSubPr>
                                    <m:ctrlPr>
                                      <a:rPr lang="es-EC" sz="1700" i="1" kern="120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𝐺</m:t>
                                    </m:r>
                                  </m:e>
                                  <m:sub>
                                    <m:r>
                                      <a:rPr lang="es-EC" sz="1700" i="1" kern="1200">
                                        <a:solidFill>
                                          <a:schemeClr val="dk1"/>
                                        </a:solidFill>
                                        <a:effectLst/>
                                        <a:latin typeface="Cambria Math"/>
                                        <a:ea typeface="+mn-ea"/>
                                        <a:cs typeface="+mn-cs"/>
                                      </a:rPr>
                                      <m:t>𝑇𝑋</m:t>
                                    </m:r>
                                  </m:sub>
                                </m:sSub>
                                <m:r>
                                  <a:rPr lang="es-EC" sz="1700" i="1" kern="1200">
                                    <a:solidFill>
                                      <a:schemeClr val="dk1"/>
                                    </a:solidFill>
                                    <a:effectLst/>
                                    <a:latin typeface="Cambria Math"/>
                                    <a:ea typeface="+mn-ea"/>
                                    <a:cs typeface="+mn-cs"/>
                                  </a:rPr>
                                  <m:t>+</m:t>
                                </m:r>
                                <m:sSub>
                                  <m:sSubPr>
                                    <m:ctrlPr>
                                      <a:rPr lang="es-EC" sz="1700" i="1" kern="1200">
                                        <a:solidFill>
                                          <a:schemeClr val="dk1"/>
                                        </a:solidFill>
                                        <a:effectLst/>
                                        <a:latin typeface="Cambria Math"/>
                                        <a:ea typeface="+mn-ea"/>
                                        <a:cs typeface="+mn-cs"/>
                                      </a:rPr>
                                    </m:ctrlPr>
                                  </m:sSubPr>
                                  <m:e>
                                    <m:r>
                                      <a:rPr lang="es-EC" sz="1700" i="1" kern="1200">
                                        <a:solidFill>
                                          <a:schemeClr val="dk1"/>
                                        </a:solidFill>
                                        <a:effectLst/>
                                        <a:latin typeface="Cambria Math"/>
                                        <a:ea typeface="+mn-ea"/>
                                        <a:cs typeface="+mn-cs"/>
                                      </a:rPr>
                                      <m:t>𝐺</m:t>
                                    </m:r>
                                  </m:e>
                                  <m:sub>
                                    <m:r>
                                      <a:rPr lang="es-EC" sz="1700" i="1" kern="1200">
                                        <a:solidFill>
                                          <a:schemeClr val="dk1"/>
                                        </a:solidFill>
                                        <a:effectLst/>
                                        <a:latin typeface="Cambria Math"/>
                                        <a:ea typeface="+mn-ea"/>
                                        <a:cs typeface="+mn-cs"/>
                                      </a:rPr>
                                      <m:t>𝐴𝐴</m:t>
                                    </m:r>
                                  </m:sub>
                                </m:sSub>
                                <m:r>
                                  <a:rPr lang="es-EC" sz="1700" b="0" i="1" kern="1200" smtClean="0">
                                    <a:solidFill>
                                      <a:schemeClr val="dk1"/>
                                    </a:solidFill>
                                    <a:effectLst/>
                                    <a:latin typeface="Cambria Math"/>
                                    <a:ea typeface="+mn-ea"/>
                                    <a:cs typeface="+mn-cs"/>
                                  </a:rPr>
                                  <m:t> (13)</m:t>
                                </m:r>
                                <m:r>
                                  <a:rPr lang="es-EC" sz="1700" i="1" kern="1200">
                                    <a:solidFill>
                                      <a:schemeClr val="dk1"/>
                                    </a:solidFill>
                                    <a:effectLst/>
                                    <a:latin typeface="Cambria Math"/>
                                    <a:ea typeface="+mn-ea"/>
                                    <a:cs typeface="+mn-cs"/>
                                  </a:rPr>
                                  <m:t> </m:t>
                                </m:r>
                              </m:oMath>
                            </m:oMathPara>
                          </a14:m>
                          <a:endParaRPr lang="es-EC" sz="1700" dirty="0">
                            <a:solidFill>
                              <a:srgbClr val="365F91"/>
                            </a:solidFill>
                            <a:effectLst/>
                            <a:latin typeface="Calibri"/>
                            <a:ea typeface="Calibri"/>
                            <a:cs typeface="Times New Roman"/>
                          </a:endParaRPr>
                        </a:p>
                      </a:txBody>
                      <a:tcPr marL="38724" marR="38724" marT="0" marB="0" anchor="ctr"/>
                    </a:tc>
                  </a:tr>
                </a:tbl>
              </a:graphicData>
            </a:graphic>
          </p:graphicFrame>
        </mc:Choice>
        <mc:Fallback xmlns="">
          <p:graphicFrame>
            <p:nvGraphicFramePr>
              <p:cNvPr id="5" name="4 Marcador de contenido"/>
              <p:cNvGraphicFramePr>
                <a:graphicFrameLocks noGrp="1"/>
              </p:cNvGraphicFramePr>
              <p:nvPr>
                <p:ph idx="1"/>
                <p:extLst>
                  <p:ext uri="{D42A27DB-BD31-4B8C-83A1-F6EECF244321}">
                    <p14:modId xmlns:p14="http://schemas.microsoft.com/office/powerpoint/2010/main" val="1814210076"/>
                  </p:ext>
                </p:extLst>
              </p:nvPr>
            </p:nvGraphicFramePr>
            <p:xfrm>
              <a:off x="206062" y="1365641"/>
              <a:ext cx="11822806" cy="5426901"/>
            </p:xfrm>
            <a:graphic>
              <a:graphicData uri="http://schemas.openxmlformats.org/drawingml/2006/table">
                <a:tbl>
                  <a:tblPr firstRow="1" firstCol="1" bandRow="1">
                    <a:tableStyleId>{5C22544A-7EE6-4342-B048-85BDC9FD1C3A}</a:tableStyleId>
                  </a:tblPr>
                  <a:tblGrid>
                    <a:gridCol w="1975776"/>
                    <a:gridCol w="1322973"/>
                    <a:gridCol w="2159601"/>
                    <a:gridCol w="1887481"/>
                    <a:gridCol w="4476975"/>
                  </a:tblGrid>
                  <a:tr h="241750">
                    <a:tc>
                      <a:txBody>
                        <a:bodyPr/>
                        <a:lstStyle/>
                        <a:p>
                          <a:pPr algn="ctr">
                            <a:lnSpc>
                              <a:spcPct val="115000"/>
                            </a:lnSpc>
                            <a:spcAft>
                              <a:spcPts val="0"/>
                            </a:spcAft>
                            <a:tabLst>
                              <a:tab pos="252095" algn="l"/>
                            </a:tabLst>
                          </a:pPr>
                          <a:r>
                            <a:rPr lang="es-EC" sz="1200" dirty="0" smtClean="0">
                              <a:effectLst/>
                            </a:rPr>
                            <a:t>Parámetro del Transmisor</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Valor</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Enlace Descendente</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Enlace Ascendente</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Referencia</a:t>
                          </a:r>
                          <a:endParaRPr lang="es-EC" sz="1200">
                            <a:solidFill>
                              <a:srgbClr val="365F91"/>
                            </a:solidFill>
                            <a:effectLst/>
                            <a:latin typeface="Calibri"/>
                            <a:ea typeface="Calibri"/>
                            <a:cs typeface="Times New Roman"/>
                          </a:endParaRPr>
                        </a:p>
                      </a:txBody>
                      <a:tcPr marL="38724" marR="38724" marT="0" marB="0" anchor="ctr"/>
                    </a:tc>
                  </a:tr>
                  <a:tr h="966999">
                    <a:tc>
                      <a:txBody>
                        <a:bodyPr/>
                        <a:lstStyle/>
                        <a:p>
                          <a:pPr algn="ctr">
                            <a:lnSpc>
                              <a:spcPct val="115000"/>
                            </a:lnSpc>
                            <a:spcAft>
                              <a:spcPts val="0"/>
                            </a:spcAft>
                            <a:tabLst>
                              <a:tab pos="252095" algn="l"/>
                            </a:tabLst>
                          </a:pPr>
                          <a:r>
                            <a:rPr lang="es-EC" sz="1200">
                              <a:effectLst/>
                            </a:rPr>
                            <a:t>Potencia de TX [dBm]</a:t>
                          </a:r>
                          <a:endParaRPr lang="es-EC" sz="120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27848" r="-644700" b="-444937"/>
                          </a:stretch>
                        </a:blipFill>
                      </a:tcPr>
                    </a:tc>
                    <a:tc>
                      <a:txBody>
                        <a:bodyPr/>
                        <a:lstStyle/>
                        <a:p>
                          <a:pPr algn="ctr">
                            <a:lnSpc>
                              <a:spcPct val="115000"/>
                            </a:lnSpc>
                            <a:spcAft>
                              <a:spcPts val="0"/>
                            </a:spcAft>
                            <a:tabLst>
                              <a:tab pos="252095" algn="l"/>
                            </a:tabLst>
                          </a:pPr>
                          <a:r>
                            <a:rPr lang="es-EC" sz="1200">
                              <a:effectLst/>
                            </a:rPr>
                            <a:t>43</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23</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El eNodeB tiene una potencia máxima de 20 W (43 dBm). Mientras el terminal de usuario según la especificación 3GPP TS 36.101 V8.6.0 (2009-06) Sección 6.2.2 tiene una potencia máxima de 23 dBm para la clase 3 de los UEs.</a:t>
                          </a:r>
                          <a:endParaRPr lang="es-EC" sz="1200">
                            <a:solidFill>
                              <a:srgbClr val="365F91"/>
                            </a:solidFill>
                            <a:effectLst/>
                            <a:latin typeface="Calibri"/>
                            <a:ea typeface="Calibri"/>
                            <a:cs typeface="Times New Roman"/>
                          </a:endParaRPr>
                        </a:p>
                      </a:txBody>
                      <a:tcPr marL="38724" marR="38724" marT="0" marB="0" anchor="ctr"/>
                    </a:tc>
                  </a:tr>
                  <a:tr h="483499">
                    <a:tc>
                      <a:txBody>
                        <a:bodyPr/>
                        <a:lstStyle/>
                        <a:p>
                          <a:pPr algn="ctr">
                            <a:lnSpc>
                              <a:spcPct val="115000"/>
                            </a:lnSpc>
                            <a:spcAft>
                              <a:spcPts val="0"/>
                            </a:spcAft>
                            <a:tabLst>
                              <a:tab pos="252095" algn="l"/>
                            </a:tabLst>
                          </a:pPr>
                          <a:r>
                            <a:rPr lang="es-EC" sz="1200" dirty="0">
                              <a:effectLst/>
                            </a:rPr>
                            <a:t>Número de Antenas Transmisoras</a:t>
                          </a:r>
                          <a:endParaRPr lang="es-EC" sz="1200" dirty="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252500" r="-644700" b="-778750"/>
                          </a:stretch>
                        </a:blipFill>
                      </a:tcPr>
                    </a:tc>
                    <a:tc>
                      <a:txBody>
                        <a:bodyPr/>
                        <a:lstStyle/>
                        <a:p>
                          <a:pPr algn="ctr">
                            <a:lnSpc>
                              <a:spcPct val="115000"/>
                            </a:lnSpc>
                            <a:spcAft>
                              <a:spcPts val="0"/>
                            </a:spcAft>
                            <a:tabLst>
                              <a:tab pos="252095" algn="l"/>
                            </a:tabLst>
                          </a:pPr>
                          <a:r>
                            <a:rPr lang="es-EC" sz="1200">
                              <a:effectLst/>
                            </a:rPr>
                            <a:t>2</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1</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El eNodeB utiliza el sistema MIMO 2X2.</a:t>
                          </a:r>
                          <a:endParaRPr lang="es-EC" sz="1200">
                            <a:solidFill>
                              <a:srgbClr val="365F91"/>
                            </a:solidFill>
                            <a:effectLst/>
                            <a:latin typeface="Calibri"/>
                            <a:ea typeface="Calibri"/>
                            <a:cs typeface="Times New Roman"/>
                          </a:endParaRPr>
                        </a:p>
                      </a:txBody>
                      <a:tcPr marL="38724" marR="38724" marT="0" marB="0" anchor="ctr"/>
                    </a:tc>
                  </a:tr>
                  <a:tr h="630936">
                    <a:tc>
                      <a:txBody>
                        <a:bodyPr/>
                        <a:lstStyle/>
                        <a:p>
                          <a:pPr algn="ctr">
                            <a:lnSpc>
                              <a:spcPct val="115000"/>
                            </a:lnSpc>
                            <a:spcAft>
                              <a:spcPts val="0"/>
                            </a:spcAft>
                            <a:tabLst>
                              <a:tab pos="252095" algn="l"/>
                            </a:tabLst>
                          </a:pPr>
                          <a:r>
                            <a:rPr lang="es-EC" sz="1200">
                              <a:effectLst/>
                            </a:rPr>
                            <a:t>Ganancia de la Diversidad en la Transmisión [dB]</a:t>
                          </a:r>
                          <a:endParaRPr lang="es-EC" sz="120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273786" r="-644700" b="-504854"/>
                          </a:stretch>
                        </a:blipFill>
                      </a:tcPr>
                    </a:tc>
                    <a:tc>
                      <a:txBody>
                        <a:bodyPr/>
                        <a:lstStyle/>
                        <a:p>
                          <a:pPr algn="ctr">
                            <a:lnSpc>
                              <a:spcPct val="115000"/>
                            </a:lnSpc>
                            <a:spcAft>
                              <a:spcPts val="0"/>
                            </a:spcAft>
                            <a:tabLst>
                              <a:tab pos="252095" algn="l"/>
                            </a:tabLst>
                          </a:pPr>
                          <a:r>
                            <a:rPr lang="es-EC" sz="1200">
                              <a:effectLst/>
                            </a:rPr>
                            <a:t>3</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0</a:t>
                          </a:r>
                          <a:endParaRPr lang="es-EC" sz="120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64305" t="-273786" r="-136" b="-504854"/>
                          </a:stretch>
                        </a:blipFill>
                      </a:tcPr>
                    </a:tc>
                  </a:tr>
                  <a:tr h="846124">
                    <a:tc>
                      <a:txBody>
                        <a:bodyPr/>
                        <a:lstStyle/>
                        <a:p>
                          <a:pPr algn="ctr">
                            <a:lnSpc>
                              <a:spcPct val="115000"/>
                            </a:lnSpc>
                            <a:spcAft>
                              <a:spcPts val="0"/>
                            </a:spcAft>
                            <a:tabLst>
                              <a:tab pos="252095" algn="l"/>
                            </a:tabLst>
                          </a:pPr>
                          <a:r>
                            <a:rPr lang="es-EC" sz="1200">
                              <a:effectLst/>
                            </a:rPr>
                            <a:t>Pérdidas por los cables [dB]</a:t>
                          </a:r>
                          <a:endParaRPr lang="es-EC" sz="120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276978" r="-644700" b="-274101"/>
                          </a:stretch>
                        </a:blipFill>
                      </a:tcPr>
                    </a:tc>
                    <a:tc>
                      <a:txBody>
                        <a:bodyPr/>
                        <a:lstStyle/>
                        <a:p>
                          <a:pPr algn="ctr">
                            <a:lnSpc>
                              <a:spcPct val="115000"/>
                            </a:lnSpc>
                            <a:spcAft>
                              <a:spcPts val="0"/>
                            </a:spcAft>
                            <a:tabLst>
                              <a:tab pos="252095" algn="l"/>
                            </a:tabLst>
                          </a:pPr>
                          <a:r>
                            <a:rPr lang="es-EC" sz="1200">
                              <a:effectLst/>
                            </a:rPr>
                            <a:t>1</a:t>
                          </a:r>
                          <a:endParaRPr lang="es-EC" sz="120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0</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dirty="0">
                              <a:effectLst/>
                            </a:rPr>
                            <a:t>En el </a:t>
                          </a:r>
                          <a:r>
                            <a:rPr lang="es-EC" sz="1200" dirty="0" err="1">
                              <a:effectLst/>
                            </a:rPr>
                            <a:t>eNodeB</a:t>
                          </a:r>
                          <a:r>
                            <a:rPr lang="es-EC" sz="1200" dirty="0">
                              <a:effectLst/>
                            </a:rPr>
                            <a:t> se asume pérdidas de los cables de 1 dB que compone todos los elementos como conectores, puentes, líneas de transmisión, etc. entre la estación base y la antena. En el UE el valor es de 0 dB.</a:t>
                          </a:r>
                          <a:endParaRPr lang="es-EC" sz="1200" dirty="0">
                            <a:solidFill>
                              <a:srgbClr val="365F91"/>
                            </a:solidFill>
                            <a:effectLst/>
                            <a:latin typeface="Calibri"/>
                            <a:ea typeface="Calibri"/>
                            <a:cs typeface="Times New Roman"/>
                          </a:endParaRPr>
                        </a:p>
                      </a:txBody>
                      <a:tcPr marL="38724" marR="38724" marT="0" marB="0" anchor="ctr"/>
                    </a:tc>
                  </a:tr>
                  <a:tr h="725249">
                    <a:tc>
                      <a:txBody>
                        <a:bodyPr/>
                        <a:lstStyle/>
                        <a:p>
                          <a:pPr algn="ctr">
                            <a:lnSpc>
                              <a:spcPct val="115000"/>
                            </a:lnSpc>
                            <a:spcAft>
                              <a:spcPts val="0"/>
                            </a:spcAft>
                            <a:tabLst>
                              <a:tab pos="252095" algn="l"/>
                            </a:tabLst>
                          </a:pPr>
                          <a:r>
                            <a:rPr lang="es-EC" sz="1200">
                              <a:effectLst/>
                            </a:rPr>
                            <a:t>Ganancia de la Antena TX [dBi]</a:t>
                          </a:r>
                          <a:endParaRPr lang="es-EC" sz="120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440336" r="-644700" b="-220168"/>
                          </a:stretch>
                        </a:blipFill>
                      </a:tcPr>
                    </a:tc>
                    <a:tc>
                      <a:txBody>
                        <a:bodyPr/>
                        <a:lstStyle/>
                        <a:p>
                          <a:pPr algn="ctr">
                            <a:lnSpc>
                              <a:spcPct val="115000"/>
                            </a:lnSpc>
                            <a:spcAft>
                              <a:spcPts val="0"/>
                            </a:spcAft>
                            <a:tabLst>
                              <a:tab pos="252095" algn="l"/>
                            </a:tabLst>
                          </a:pPr>
                          <a:r>
                            <a:rPr lang="es-EC" sz="1200" dirty="0" smtClean="0">
                              <a:effectLst/>
                            </a:rPr>
                            <a:t>15,7</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a:effectLst/>
                            </a:rPr>
                            <a:t>Se siguen las especificaciones del eNodeB. Mientras que en el UE según la especificación ITU-R JTG4567 para equipos que trabajen en la banda VHF se tiene un valor de 3dB.</a:t>
                          </a:r>
                          <a:endParaRPr lang="es-EC" sz="1200">
                            <a:solidFill>
                              <a:srgbClr val="365F91"/>
                            </a:solidFill>
                            <a:effectLst/>
                            <a:latin typeface="Calibri"/>
                            <a:ea typeface="Calibri"/>
                            <a:cs typeface="Times New Roman"/>
                          </a:endParaRPr>
                        </a:p>
                      </a:txBody>
                      <a:tcPr marL="38724" marR="38724" marT="0" marB="0" anchor="ctr"/>
                    </a:tc>
                  </a:tr>
                  <a:tr h="1208748">
                    <a:tc>
                      <a:txBody>
                        <a:bodyPr/>
                        <a:lstStyle/>
                        <a:p>
                          <a:pPr algn="ctr">
                            <a:lnSpc>
                              <a:spcPct val="115000"/>
                            </a:lnSpc>
                            <a:spcAft>
                              <a:spcPts val="0"/>
                            </a:spcAft>
                            <a:tabLst>
                              <a:tab pos="252095" algn="l"/>
                            </a:tabLst>
                          </a:pPr>
                          <a:r>
                            <a:rPr lang="es-EC" sz="1200" dirty="0">
                              <a:effectLst/>
                            </a:rPr>
                            <a:t>Ganancia del Arreglo Adaptativo </a:t>
                          </a:r>
                          <a:r>
                            <a:rPr lang="es-EC" sz="1200" dirty="0" smtClean="0">
                              <a:effectLst/>
                            </a:rPr>
                            <a:t> del Transmisor </a:t>
                          </a:r>
                          <a:r>
                            <a:rPr lang="es-EC" sz="1200" dirty="0">
                              <a:effectLst/>
                            </a:rPr>
                            <a:t>[dB]</a:t>
                          </a:r>
                          <a:endParaRPr lang="es-EC" sz="1200" dirty="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49770" t="-324747" r="-644700" b="-32323"/>
                          </a:stretch>
                        </a:blipFill>
                      </a:tcPr>
                    </a:tc>
                    <a:tc>
                      <a:txBody>
                        <a:bodyPr/>
                        <a:lstStyle/>
                        <a:p>
                          <a:pPr algn="ctr">
                            <a:lnSpc>
                              <a:spcPct val="115000"/>
                            </a:lnSpc>
                            <a:spcAft>
                              <a:spcPts val="0"/>
                            </a:spcAft>
                            <a:tabLst>
                              <a:tab pos="252095" algn="l"/>
                            </a:tabLst>
                          </a:pPr>
                          <a:r>
                            <a:rPr lang="es-EC" sz="1200" dirty="0">
                              <a:effectLst/>
                            </a:rPr>
                            <a:t>5</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a:effectLst/>
                            </a:rPr>
                            <a:t>0</a:t>
                          </a:r>
                          <a:endParaRPr lang="es-EC" sz="1200">
                            <a:solidFill>
                              <a:srgbClr val="365F91"/>
                            </a:solidFill>
                            <a:effectLst/>
                            <a:latin typeface="Calibri"/>
                            <a:ea typeface="Calibri"/>
                            <a:cs typeface="Times New Roman"/>
                          </a:endParaRPr>
                        </a:p>
                      </a:txBody>
                      <a:tcPr marL="38724" marR="38724" marT="0" marB="0" anchor="ctr"/>
                    </a:tc>
                    <a:tc>
                      <a:txBody>
                        <a:bodyPr/>
                        <a:lstStyle/>
                        <a:p>
                          <a:pPr algn="just">
                            <a:lnSpc>
                              <a:spcPct val="115000"/>
                            </a:lnSpc>
                            <a:spcAft>
                              <a:spcPts val="0"/>
                            </a:spcAft>
                            <a:tabLst>
                              <a:tab pos="252095" algn="l"/>
                            </a:tabLst>
                          </a:pPr>
                          <a:r>
                            <a:rPr lang="es-EC" sz="1200" dirty="0">
                              <a:effectLst/>
                            </a:rPr>
                            <a:t>Son las “Smart antenas” o antenas inteligentes que se adaptan y controlan parámetros técnicos como el </a:t>
                          </a:r>
                          <a:r>
                            <a:rPr lang="es-EC" sz="1200" dirty="0" err="1">
                              <a:effectLst/>
                            </a:rPr>
                            <a:t>tilt</a:t>
                          </a:r>
                          <a:r>
                            <a:rPr lang="es-EC" sz="1200" dirty="0">
                              <a:effectLst/>
                            </a:rPr>
                            <a:t> eléctrico, la anchura del haz y el control de azimut. Este valor se aplica en el </a:t>
                          </a:r>
                          <a:r>
                            <a:rPr lang="es-EC" sz="1200" dirty="0" err="1">
                              <a:effectLst/>
                            </a:rPr>
                            <a:t>eNodeB</a:t>
                          </a:r>
                          <a:r>
                            <a:rPr lang="es-EC" sz="1200" dirty="0">
                              <a:effectLst/>
                            </a:rPr>
                            <a:t> para el enlace descendente con un valor de 5 dB (0° de </a:t>
                          </a:r>
                          <a:r>
                            <a:rPr lang="es-EC" sz="1200" dirty="0" err="1">
                              <a:effectLst/>
                            </a:rPr>
                            <a:t>tilt</a:t>
                          </a:r>
                          <a:r>
                            <a:rPr lang="es-EC" sz="1200" dirty="0">
                              <a:effectLst/>
                            </a:rPr>
                            <a:t> eléctrico) para zonas rurales y suburbanas.</a:t>
                          </a:r>
                          <a:endParaRPr lang="es-EC" sz="1200" dirty="0">
                            <a:solidFill>
                              <a:srgbClr val="365F91"/>
                            </a:solidFill>
                            <a:effectLst/>
                            <a:latin typeface="Calibri"/>
                            <a:ea typeface="Calibri"/>
                            <a:cs typeface="Times New Roman"/>
                          </a:endParaRPr>
                        </a:p>
                      </a:txBody>
                      <a:tcPr marL="38724" marR="38724" marT="0" marB="0" anchor="ctr"/>
                    </a:tc>
                  </a:tr>
                  <a:tr h="323596">
                    <a:tc>
                      <a:txBody>
                        <a:bodyPr/>
                        <a:lstStyle/>
                        <a:p>
                          <a:endParaRPr lang="es-EC"/>
                        </a:p>
                      </a:txBody>
                      <a:tcPr marL="38724" marR="38724" marT="0" marB="0" anchor="ctr">
                        <a:blipFill rotWithShape="1">
                          <a:blip r:embed="rId2"/>
                          <a:stretch>
                            <a:fillRect l="-309" t="-1586792" r="-498765" b="-20755"/>
                          </a:stretch>
                        </a:blipFill>
                      </a:tcPr>
                    </a:tc>
                    <a:tc>
                      <a:txBody>
                        <a:bodyPr/>
                        <a:lstStyle/>
                        <a:p>
                          <a:endParaRPr lang="es-EC"/>
                        </a:p>
                      </a:txBody>
                      <a:tcPr marL="38724" marR="38724" marT="0" marB="0" anchor="ctr">
                        <a:blipFill rotWithShape="1">
                          <a:blip r:embed="rId2"/>
                          <a:stretch>
                            <a:fillRect l="-149770" t="-1586792" r="-644700" b="-20755"/>
                          </a:stretch>
                        </a:blipFill>
                      </a:tcPr>
                    </a:tc>
                    <a:tc>
                      <a:txBody>
                        <a:bodyPr/>
                        <a:lstStyle/>
                        <a:p>
                          <a:pPr algn="ctr">
                            <a:lnSpc>
                              <a:spcPct val="115000"/>
                            </a:lnSpc>
                            <a:spcAft>
                              <a:spcPts val="0"/>
                            </a:spcAft>
                            <a:tabLst>
                              <a:tab pos="252095" algn="l"/>
                            </a:tabLst>
                          </a:pPr>
                          <a:r>
                            <a:rPr lang="es-EC" sz="1200" dirty="0" smtClean="0">
                              <a:effectLst/>
                            </a:rPr>
                            <a:t>64,7</a:t>
                          </a:r>
                          <a:endParaRPr lang="es-EC" sz="1200" dirty="0">
                            <a:solidFill>
                              <a:srgbClr val="365F91"/>
                            </a:solidFill>
                            <a:effectLst/>
                            <a:latin typeface="Calibri"/>
                            <a:ea typeface="Calibri"/>
                            <a:cs typeface="Times New Roman"/>
                          </a:endParaRPr>
                        </a:p>
                      </a:txBody>
                      <a:tcPr marL="38724" marR="38724" marT="0" marB="0" anchor="ctr"/>
                    </a:tc>
                    <a:tc>
                      <a:txBody>
                        <a:bodyPr/>
                        <a:lstStyle/>
                        <a:p>
                          <a:pPr algn="ctr">
                            <a:lnSpc>
                              <a:spcPct val="115000"/>
                            </a:lnSpc>
                            <a:spcAft>
                              <a:spcPts val="0"/>
                            </a:spcAft>
                            <a:tabLst>
                              <a:tab pos="252095" algn="l"/>
                            </a:tabLst>
                          </a:pPr>
                          <a:r>
                            <a:rPr lang="es-EC" sz="1200" dirty="0">
                              <a:effectLst/>
                            </a:rPr>
                            <a:t>27</a:t>
                          </a:r>
                          <a:endParaRPr lang="es-EC" sz="1200" dirty="0">
                            <a:solidFill>
                              <a:srgbClr val="365F91"/>
                            </a:solidFill>
                            <a:effectLst/>
                            <a:latin typeface="Calibri"/>
                            <a:ea typeface="Calibri"/>
                            <a:cs typeface="Times New Roman"/>
                          </a:endParaRPr>
                        </a:p>
                      </a:txBody>
                      <a:tcPr marL="38724" marR="38724" marT="0" marB="0" anchor="ctr"/>
                    </a:tc>
                    <a:tc>
                      <a:txBody>
                        <a:bodyPr/>
                        <a:lstStyle/>
                        <a:p>
                          <a:endParaRPr lang="es-EC"/>
                        </a:p>
                      </a:txBody>
                      <a:tcPr marL="38724" marR="38724" marT="0" marB="0" anchor="ctr">
                        <a:blipFill rotWithShape="1">
                          <a:blip r:embed="rId2"/>
                          <a:stretch>
                            <a:fillRect l="-164305" t="-1586792" r="-136" b="-20755"/>
                          </a:stretch>
                        </a:blipFill>
                      </a:tcPr>
                    </a:tc>
                  </a:tr>
                </a:tbl>
              </a:graphicData>
            </a:graphic>
          </p:graphicFrame>
        </mc:Fallback>
      </mc:AlternateContent>
    </p:spTree>
    <p:extLst>
      <p:ext uri="{BB962C8B-B14F-4D97-AF65-F5344CB8AC3E}">
        <p14:creationId xmlns:p14="http://schemas.microsoft.com/office/powerpoint/2010/main" val="378598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LINK BUDGET PARA LAS REDES LTE</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2187765312"/>
                  </p:ext>
                </p:extLst>
              </p:nvPr>
            </p:nvGraphicFramePr>
            <p:xfrm>
              <a:off x="206063" y="1352282"/>
              <a:ext cx="11848563" cy="5152644"/>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87953">
                    <a:tc>
                      <a:txBody>
                        <a:bodyPr/>
                        <a:lstStyle/>
                        <a:p>
                          <a:pPr algn="ctr">
                            <a:lnSpc>
                              <a:spcPct val="115000"/>
                            </a:lnSpc>
                            <a:spcAft>
                              <a:spcPts val="0"/>
                            </a:spcAft>
                            <a:tabLst>
                              <a:tab pos="252095" algn="l"/>
                            </a:tabLst>
                          </a:pPr>
                          <a:r>
                            <a:rPr lang="es-EC" sz="1050" dirty="0" smtClean="0">
                              <a:effectLst/>
                            </a:rPr>
                            <a:t>Parámetro Receptor</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Valor</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Enlace Descendente</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Enlace Ascendente</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Referencia</a:t>
                          </a:r>
                          <a:endParaRPr lang="es-EC" sz="1050">
                            <a:solidFill>
                              <a:srgbClr val="365F91"/>
                            </a:solidFill>
                            <a:effectLst/>
                            <a:latin typeface="Calibri"/>
                            <a:ea typeface="Calibri"/>
                            <a:cs typeface="Times New Roman"/>
                          </a:endParaRPr>
                        </a:p>
                      </a:txBody>
                      <a:tcPr marL="13852" marR="13852" marT="0" marB="0" anchor="ctr"/>
                    </a:tc>
                  </a:tr>
                  <a:tr h="87953">
                    <a:tc>
                      <a:txBody>
                        <a:bodyPr/>
                        <a:lstStyle/>
                        <a:p>
                          <a:pPr algn="ctr">
                            <a:lnSpc>
                              <a:spcPct val="115000"/>
                            </a:lnSpc>
                            <a:spcAft>
                              <a:spcPts val="0"/>
                            </a:spcAft>
                            <a:tabLst>
                              <a:tab pos="252095" algn="l"/>
                            </a:tabLst>
                          </a:pPr>
                          <a:r>
                            <a:rPr lang="es-EC" sz="1050">
                              <a:effectLst/>
                            </a:rPr>
                            <a:t>Ruido Térmico [dBm/Hz]</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050">
                                    <a:effectLst/>
                                    <a:latin typeface="Cambria Math"/>
                                  </a:rPr>
                                  <m:t>𝑘𝑇</m:t>
                                </m:r>
                              </m:oMath>
                            </m:oMathPara>
                          </a14:m>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-174</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-174</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Ecuación </a:t>
                          </a:r>
                          <a:r>
                            <a:rPr lang="es-EC" sz="1050" dirty="0" smtClean="0">
                              <a:effectLst/>
                            </a:rPr>
                            <a:t>3</a:t>
                          </a:r>
                          <a:endParaRPr lang="es-EC" sz="1050" dirty="0">
                            <a:solidFill>
                              <a:srgbClr val="365F91"/>
                            </a:solidFill>
                            <a:effectLst/>
                            <a:latin typeface="Calibri"/>
                            <a:ea typeface="Calibri"/>
                            <a:cs typeface="Times New Roman"/>
                          </a:endParaRPr>
                        </a:p>
                      </a:txBody>
                      <a:tcPr marL="13852" marR="13852" marT="0" marB="0" anchor="ctr"/>
                    </a:tc>
                  </a:tr>
                  <a:tr h="219884">
                    <a:tc>
                      <a:txBody>
                        <a:bodyPr/>
                        <a:lstStyle/>
                        <a:p>
                          <a:pPr algn="ctr">
                            <a:lnSpc>
                              <a:spcPct val="115000"/>
                            </a:lnSpc>
                            <a:spcAft>
                              <a:spcPts val="0"/>
                            </a:spcAft>
                            <a:tabLst>
                              <a:tab pos="252095" algn="l"/>
                            </a:tabLst>
                          </a:pPr>
                          <a:r>
                            <a:rPr lang="es-EC" sz="1050">
                              <a:effectLst/>
                            </a:rPr>
                            <a:t>Ancho de Banda de la Subportadora</a:t>
                          </a:r>
                        </a:p>
                        <a:p>
                          <a:pPr algn="ctr">
                            <a:lnSpc>
                              <a:spcPct val="115000"/>
                            </a:lnSpc>
                            <a:spcAft>
                              <a:spcPts val="0"/>
                            </a:spcAft>
                            <a:tabLst>
                              <a:tab pos="252095" algn="l"/>
                            </a:tabLst>
                          </a:pPr>
                          <a:r>
                            <a:rPr lang="es-EC" sz="1050">
                              <a:effectLst/>
                            </a:rPr>
                            <a:t>[Hz]</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050" i="1">
                                        <a:effectLst/>
                                        <a:latin typeface="Cambria Math"/>
                                      </a:rPr>
                                    </m:ctrlPr>
                                  </m:sSubPr>
                                  <m:e>
                                    <m:r>
                                      <a:rPr lang="es-EC" sz="1050">
                                        <a:effectLst/>
                                        <a:latin typeface="Cambria Math"/>
                                      </a:rPr>
                                      <m:t>𝑆𝐶</m:t>
                                    </m:r>
                                  </m:e>
                                  <m:sub>
                                    <m:r>
                                      <a:rPr lang="es-EC" sz="1050">
                                        <a:effectLst/>
                                        <a:latin typeface="Cambria Math"/>
                                      </a:rPr>
                                      <m:t>𝐵𝑊</m:t>
                                    </m:r>
                                  </m:sub>
                                </m:sSub>
                              </m:oMath>
                            </m:oMathPara>
                          </a14:m>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15000</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15000</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Por las especificaciones del 3GPP un canal con un ancho de banda de 15 MHz se tiene un ancho de banda de la subportadora de 15 kHz.</a:t>
                          </a:r>
                          <a:endParaRPr lang="es-EC" sz="1050">
                            <a:solidFill>
                              <a:srgbClr val="365F91"/>
                            </a:solidFill>
                            <a:effectLst/>
                            <a:latin typeface="Calibri"/>
                            <a:ea typeface="Calibri"/>
                            <a:cs typeface="Times New Roman"/>
                          </a:endParaRPr>
                        </a:p>
                      </a:txBody>
                      <a:tcPr marL="13852" marR="13852" marT="0" marB="0" anchor="ctr"/>
                    </a:tc>
                  </a:tr>
                  <a:tr h="483743">
                    <a:tc>
                      <a:txBody>
                        <a:bodyPr/>
                        <a:lstStyle/>
                        <a:p>
                          <a:pPr algn="ctr">
                            <a:lnSpc>
                              <a:spcPct val="115000"/>
                            </a:lnSpc>
                            <a:spcAft>
                              <a:spcPts val="0"/>
                            </a:spcAft>
                            <a:tabLst>
                              <a:tab pos="252095" algn="l"/>
                            </a:tabLst>
                          </a:pPr>
                          <a:r>
                            <a:rPr lang="es-EC" sz="1050">
                              <a:effectLst/>
                            </a:rPr>
                            <a:t>Subportadoras Ocupadas</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050" i="1">
                                        <a:effectLst/>
                                        <a:latin typeface="Cambria Math"/>
                                      </a:rPr>
                                    </m:ctrlPr>
                                  </m:sSubPr>
                                  <m:e>
                                    <m:r>
                                      <a:rPr lang="es-EC" sz="1050">
                                        <a:effectLst/>
                                        <a:latin typeface="Cambria Math"/>
                                      </a:rPr>
                                      <m:t>𝑆𝐶</m:t>
                                    </m:r>
                                  </m:e>
                                  <m:sub>
                                    <m:r>
                                      <a:rPr lang="es-EC" sz="1050">
                                        <a:effectLst/>
                                        <a:latin typeface="Cambria Math"/>
                                      </a:rPr>
                                      <m:t>𝑂</m:t>
                                    </m:r>
                                  </m:sub>
                                </m:sSub>
                              </m:oMath>
                            </m:oMathPara>
                          </a14:m>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900</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120</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En un canal con un ancho de banda de 15 MHz se tiene un total de </a:t>
                          </a:r>
                          <a:r>
                            <a:rPr lang="es-EC" sz="1050" dirty="0" err="1">
                              <a:effectLst/>
                            </a:rPr>
                            <a:t>subportadoras</a:t>
                          </a:r>
                          <a:r>
                            <a:rPr lang="es-EC" sz="1050" dirty="0">
                              <a:effectLst/>
                            </a:rPr>
                            <a:t> por bloque de recursos </a:t>
                          </a:r>
                          <a:r>
                            <a:rPr lang="es-EC" sz="1050" dirty="0" smtClean="0">
                              <a:effectLst/>
                            </a:rPr>
                            <a:t>igual</a:t>
                          </a:r>
                          <a:r>
                            <a:rPr lang="es-EC" sz="1050" baseline="0" dirty="0" smtClean="0">
                              <a:effectLst/>
                            </a:rPr>
                            <a:t> a</a:t>
                          </a:r>
                          <a:r>
                            <a:rPr lang="es-EC" sz="1050" dirty="0" smtClean="0">
                              <a:effectLst/>
                            </a:rPr>
                            <a:t> </a:t>
                          </a:r>
                          <a:r>
                            <a:rPr lang="es-EC" sz="1050" dirty="0">
                              <a:effectLst/>
                            </a:rPr>
                            <a:t>12. Además se tiene un total de bloques de recursos de 75 para la banda de 15 MHz, por lo que al multiplicar dichos valores se tiene un total de 900. Para el enlace ascendente asumimos 10 bloques de recurso.</a:t>
                          </a:r>
                          <a:endParaRPr lang="es-EC" sz="1050" dirty="0">
                            <a:solidFill>
                              <a:srgbClr val="365F91"/>
                            </a:solidFill>
                            <a:effectLst/>
                            <a:latin typeface="Calibri"/>
                            <a:ea typeface="Calibri"/>
                            <a:cs typeface="Times New Roman"/>
                          </a:endParaRPr>
                        </a:p>
                      </a:txBody>
                      <a:tcPr marL="13852" marR="13852" marT="0" marB="0" anchor="ctr"/>
                    </a:tc>
                  </a:tr>
                  <a:tr h="483743">
                    <a:tc>
                      <a:txBody>
                        <a:bodyPr/>
                        <a:lstStyle/>
                        <a:p>
                          <a:pPr algn="ctr">
                            <a:lnSpc>
                              <a:spcPct val="115000"/>
                            </a:lnSpc>
                            <a:spcAft>
                              <a:spcPts val="0"/>
                            </a:spcAft>
                            <a:tabLst>
                              <a:tab pos="252095" algn="l"/>
                            </a:tabLst>
                          </a:pPr>
                          <a:r>
                            <a:rPr lang="es-EC" sz="1050">
                              <a:effectLst/>
                            </a:rPr>
                            <a:t>Figura del Ruido [dB]</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050">
                                    <a:effectLst/>
                                    <a:latin typeface="Cambria Math"/>
                                  </a:rPr>
                                  <m:t>𝑁𝐹</m:t>
                                </m:r>
                              </m:oMath>
                            </m:oMathPara>
                          </a14:m>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6</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4</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La figura de ruido de una red es un valor usado para comparar el ruido en una red con el ruido en una red ideal o silenciosa. Es la medida de la relación Señal a Ruido (SNR) en los puertos de entrada de la red. Para el eNodeB se tienen valores de entre 4 – 6 dB, mientras que para el UE se reduce en 2 dB el valor escogido para el eNodeB.</a:t>
                          </a:r>
                          <a:endParaRPr lang="es-EC" sz="1050">
                            <a:solidFill>
                              <a:srgbClr val="365F91"/>
                            </a:solidFill>
                            <a:effectLst/>
                            <a:latin typeface="Calibri"/>
                            <a:ea typeface="Calibri"/>
                            <a:cs typeface="Times New Roman"/>
                          </a:endParaRPr>
                        </a:p>
                      </a:txBody>
                      <a:tcPr marL="13852" marR="13852" marT="0" marB="0" anchor="ctr"/>
                    </a:tc>
                  </a:tr>
                  <a:tr h="175906">
                    <a:tc>
                      <a:txBody>
                        <a:bodyPr/>
                        <a:lstStyle/>
                        <a:p>
                          <a:pPr algn="ctr">
                            <a:lnSpc>
                              <a:spcPct val="115000"/>
                            </a:lnSpc>
                            <a:spcAft>
                              <a:spcPts val="0"/>
                            </a:spcAft>
                            <a:tabLst>
                              <a:tab pos="252095" algn="l"/>
                            </a:tabLst>
                          </a:pPr>
                          <a:r>
                            <a:rPr lang="es-EC" sz="1050">
                              <a:effectLst/>
                            </a:rPr>
                            <a:t>Esquema de Modulación y Codificación MCS</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 </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QPSK</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QPSK</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 </a:t>
                          </a:r>
                          <a:endParaRPr lang="es-EC" sz="1050">
                            <a:solidFill>
                              <a:srgbClr val="365F91"/>
                            </a:solidFill>
                            <a:effectLst/>
                            <a:latin typeface="Calibri"/>
                            <a:ea typeface="Calibri"/>
                            <a:cs typeface="Times New Roman"/>
                          </a:endParaRPr>
                        </a:p>
                      </a:txBody>
                      <a:tcPr marL="13852" marR="13852" marT="0" marB="0" anchor="ctr"/>
                    </a:tc>
                  </a:tr>
                  <a:tr h="791580">
                    <a:tc>
                      <a:txBody>
                        <a:bodyPr/>
                        <a:lstStyle/>
                        <a:p>
                          <a:pPr algn="ctr">
                            <a:lnSpc>
                              <a:spcPct val="115000"/>
                            </a:lnSpc>
                            <a:spcAft>
                              <a:spcPts val="0"/>
                            </a:spcAft>
                            <a:tabLst>
                              <a:tab pos="252095" algn="l"/>
                            </a:tabLst>
                          </a:pPr>
                          <a:r>
                            <a:rPr lang="es-EC" sz="1050">
                              <a:effectLst/>
                            </a:rPr>
                            <a:t>SNR neto, incluyendo un margen de implementación [dB]</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050">
                                    <a:effectLst/>
                                    <a:latin typeface="Cambria Math"/>
                                  </a:rPr>
                                  <m:t>𝑆𝑁𝑅</m:t>
                                </m:r>
                              </m:oMath>
                            </m:oMathPara>
                          </a14:m>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dirty="0">
                              <a:effectLst/>
                            </a:rPr>
                            <a:t>-</a:t>
                          </a:r>
                          <a:r>
                            <a:rPr lang="es-EC" sz="1050" dirty="0" smtClean="0">
                              <a:effectLst/>
                            </a:rPr>
                            <a:t>3,8</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dirty="0">
                              <a:effectLst/>
                            </a:rPr>
                            <a:t>-</a:t>
                          </a:r>
                          <a:r>
                            <a:rPr lang="es-EC" sz="1050" dirty="0" smtClean="0">
                              <a:effectLst/>
                            </a:rPr>
                            <a:t>4,6</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La relación SNR compara el nivel de una señal deseada para el nivel de ruido del ambiente. Se asume un valor de -7.1 dB para el </a:t>
                          </a:r>
                          <a:r>
                            <a:rPr lang="es-EC" sz="1050" dirty="0" err="1">
                              <a:effectLst/>
                            </a:rPr>
                            <a:t>uplink</a:t>
                          </a:r>
                          <a:r>
                            <a:rPr lang="es-EC" sz="1050" dirty="0">
                              <a:effectLst/>
                            </a:rPr>
                            <a:t> y de -6.3 dB con modulación QPSK al comparar con las tablas 7.1.7.1-1, 8.6.1-1 y 7.2.3-1 de la norma 3GPP TS 36.213 V8.7.0. El margen de implementación se utiliza para incluir los efectos del receptor no ideales, tales como errores de estimación de canal, los errores de seguimiento, los errores de cuantificación, y ruido de fase. Para una modulación QPSK este margen tiene un valor de 2.5 dB.</a:t>
                          </a:r>
                          <a:endParaRPr lang="es-EC" sz="1050" dirty="0">
                            <a:solidFill>
                              <a:srgbClr val="365F91"/>
                            </a:solidFill>
                            <a:effectLst/>
                            <a:latin typeface="Calibri"/>
                            <a:ea typeface="Calibri"/>
                            <a:cs typeface="Times New Roman"/>
                          </a:endParaRPr>
                        </a:p>
                      </a:txBody>
                      <a:tcPr marL="13852" marR="13852" marT="0" marB="0" anchor="ct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2187765312"/>
                  </p:ext>
                </p:extLst>
              </p:nvPr>
            </p:nvGraphicFramePr>
            <p:xfrm>
              <a:off x="206063" y="1352282"/>
              <a:ext cx="11848563" cy="5140135"/>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184023">
                    <a:tc>
                      <a:txBody>
                        <a:bodyPr/>
                        <a:lstStyle/>
                        <a:p>
                          <a:pPr algn="ctr">
                            <a:lnSpc>
                              <a:spcPct val="115000"/>
                            </a:lnSpc>
                            <a:spcAft>
                              <a:spcPts val="0"/>
                            </a:spcAft>
                            <a:tabLst>
                              <a:tab pos="252095" algn="l"/>
                            </a:tabLst>
                          </a:pPr>
                          <a:r>
                            <a:rPr lang="es-EC" sz="1050" dirty="0" smtClean="0">
                              <a:effectLst/>
                            </a:rPr>
                            <a:t>Parámetro </a:t>
                          </a:r>
                          <a:r>
                            <a:rPr lang="es-EC" sz="1050" dirty="0" smtClean="0">
                              <a:effectLst/>
                            </a:rPr>
                            <a:t>Receptor</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Valor</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Enlace Descendente</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Enlace Ascendente</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Referencia</a:t>
                          </a:r>
                          <a:endParaRPr lang="es-EC" sz="1050">
                            <a:solidFill>
                              <a:srgbClr val="365F91"/>
                            </a:solidFill>
                            <a:effectLst/>
                            <a:latin typeface="Calibri"/>
                            <a:ea typeface="Calibri"/>
                            <a:cs typeface="Times New Roman"/>
                          </a:endParaRPr>
                        </a:p>
                      </a:txBody>
                      <a:tcPr marL="13852" marR="13852" marT="0" marB="0" anchor="ctr"/>
                    </a:tc>
                  </a:tr>
                  <a:tr h="184023">
                    <a:tc>
                      <a:txBody>
                        <a:bodyPr/>
                        <a:lstStyle/>
                        <a:p>
                          <a:pPr algn="ctr">
                            <a:lnSpc>
                              <a:spcPct val="115000"/>
                            </a:lnSpc>
                            <a:spcAft>
                              <a:spcPts val="0"/>
                            </a:spcAft>
                            <a:tabLst>
                              <a:tab pos="252095" algn="l"/>
                            </a:tabLst>
                          </a:pPr>
                          <a:r>
                            <a:rPr lang="es-EC" sz="1050">
                              <a:effectLst/>
                            </a:rPr>
                            <a:t>Ruido Térmico [dBm/Hz]</a:t>
                          </a:r>
                          <a:endParaRPr lang="es-EC" sz="10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120000" r="-584211" b="-2643333"/>
                          </a:stretch>
                        </a:blipFill>
                      </a:tcPr>
                    </a:tc>
                    <a:tc>
                      <a:txBody>
                        <a:bodyPr/>
                        <a:lstStyle/>
                        <a:p>
                          <a:pPr algn="ctr">
                            <a:lnSpc>
                              <a:spcPct val="115000"/>
                            </a:lnSpc>
                            <a:spcAft>
                              <a:spcPts val="0"/>
                            </a:spcAft>
                            <a:tabLst>
                              <a:tab pos="252095" algn="l"/>
                            </a:tabLst>
                          </a:pPr>
                          <a:r>
                            <a:rPr lang="es-EC" sz="1050">
                              <a:effectLst/>
                            </a:rPr>
                            <a:t>-174</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-174</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Ecuación </a:t>
                          </a:r>
                          <a:r>
                            <a:rPr lang="es-EC" sz="1050" dirty="0" smtClean="0">
                              <a:effectLst/>
                            </a:rPr>
                            <a:t>3</a:t>
                          </a:r>
                          <a:endParaRPr lang="es-EC" sz="1050" dirty="0">
                            <a:solidFill>
                              <a:srgbClr val="365F91"/>
                            </a:solidFill>
                            <a:effectLst/>
                            <a:latin typeface="Calibri"/>
                            <a:ea typeface="Calibri"/>
                            <a:cs typeface="Times New Roman"/>
                          </a:endParaRPr>
                        </a:p>
                      </a:txBody>
                      <a:tcPr marL="13852" marR="13852" marT="0" marB="0" anchor="ctr"/>
                    </a:tc>
                  </a:tr>
                  <a:tr h="552069">
                    <a:tc>
                      <a:txBody>
                        <a:bodyPr/>
                        <a:lstStyle/>
                        <a:p>
                          <a:pPr algn="ctr">
                            <a:lnSpc>
                              <a:spcPct val="115000"/>
                            </a:lnSpc>
                            <a:spcAft>
                              <a:spcPts val="0"/>
                            </a:spcAft>
                            <a:tabLst>
                              <a:tab pos="252095" algn="l"/>
                            </a:tabLst>
                          </a:pPr>
                          <a:r>
                            <a:rPr lang="es-EC" sz="1050">
                              <a:effectLst/>
                            </a:rPr>
                            <a:t>Ancho de Banda de la Subportadora</a:t>
                          </a:r>
                        </a:p>
                        <a:p>
                          <a:pPr algn="ctr">
                            <a:lnSpc>
                              <a:spcPct val="115000"/>
                            </a:lnSpc>
                            <a:spcAft>
                              <a:spcPts val="0"/>
                            </a:spcAft>
                            <a:tabLst>
                              <a:tab pos="252095" algn="l"/>
                            </a:tabLst>
                          </a:pPr>
                          <a:r>
                            <a:rPr lang="es-EC" sz="1050">
                              <a:effectLst/>
                            </a:rPr>
                            <a:t>[Hz]</a:t>
                          </a:r>
                          <a:endParaRPr lang="es-EC" sz="10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72527" r="-584211" b="-771429"/>
                          </a:stretch>
                        </a:blipFill>
                      </a:tcPr>
                    </a:tc>
                    <a:tc>
                      <a:txBody>
                        <a:bodyPr/>
                        <a:lstStyle/>
                        <a:p>
                          <a:pPr algn="ctr">
                            <a:lnSpc>
                              <a:spcPct val="115000"/>
                            </a:lnSpc>
                            <a:spcAft>
                              <a:spcPts val="0"/>
                            </a:spcAft>
                            <a:tabLst>
                              <a:tab pos="252095" algn="l"/>
                            </a:tabLst>
                          </a:pPr>
                          <a:r>
                            <a:rPr lang="es-EC" sz="1050">
                              <a:effectLst/>
                            </a:rPr>
                            <a:t>15000</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15000</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Por las especificaciones del 3GPP un canal con un ancho de banda de 15 MHz se tiene un ancho de banda de la subportadora de 15 kHz.</a:t>
                          </a:r>
                          <a:endParaRPr lang="es-EC" sz="1050">
                            <a:solidFill>
                              <a:srgbClr val="365F91"/>
                            </a:solidFill>
                            <a:effectLst/>
                            <a:latin typeface="Calibri"/>
                            <a:ea typeface="Calibri"/>
                            <a:cs typeface="Times New Roman"/>
                          </a:endParaRPr>
                        </a:p>
                      </a:txBody>
                      <a:tcPr marL="13852" marR="13852" marT="0" marB="0" anchor="ctr"/>
                    </a:tc>
                  </a:tr>
                  <a:tr h="1091629">
                    <a:tc>
                      <a:txBody>
                        <a:bodyPr/>
                        <a:lstStyle/>
                        <a:p>
                          <a:pPr algn="ctr">
                            <a:lnSpc>
                              <a:spcPct val="115000"/>
                            </a:lnSpc>
                            <a:spcAft>
                              <a:spcPts val="0"/>
                            </a:spcAft>
                            <a:tabLst>
                              <a:tab pos="252095" algn="l"/>
                            </a:tabLst>
                          </a:pPr>
                          <a:r>
                            <a:rPr lang="es-EC" sz="1050">
                              <a:effectLst/>
                            </a:rPr>
                            <a:t>Subportadoras Ocupadas</a:t>
                          </a:r>
                          <a:endParaRPr lang="es-EC" sz="10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87709" r="-584211" b="-292179"/>
                          </a:stretch>
                        </a:blipFill>
                      </a:tcPr>
                    </a:tc>
                    <a:tc>
                      <a:txBody>
                        <a:bodyPr/>
                        <a:lstStyle/>
                        <a:p>
                          <a:pPr algn="ctr">
                            <a:lnSpc>
                              <a:spcPct val="115000"/>
                            </a:lnSpc>
                            <a:spcAft>
                              <a:spcPts val="0"/>
                            </a:spcAft>
                            <a:tabLst>
                              <a:tab pos="252095" algn="l"/>
                            </a:tabLst>
                          </a:pPr>
                          <a:r>
                            <a:rPr lang="es-EC" sz="1050">
                              <a:effectLst/>
                            </a:rPr>
                            <a:t>900</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120</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En un canal con un ancho de banda de 15 MHz se tiene un total de </a:t>
                          </a:r>
                          <a:r>
                            <a:rPr lang="es-EC" sz="1050" dirty="0" err="1">
                              <a:effectLst/>
                            </a:rPr>
                            <a:t>subportadoras</a:t>
                          </a:r>
                          <a:r>
                            <a:rPr lang="es-EC" sz="1050" dirty="0">
                              <a:effectLst/>
                            </a:rPr>
                            <a:t> por bloque de recursos </a:t>
                          </a:r>
                          <a:r>
                            <a:rPr lang="es-EC" sz="1050" dirty="0" smtClean="0">
                              <a:effectLst/>
                            </a:rPr>
                            <a:t>igual</a:t>
                          </a:r>
                          <a:r>
                            <a:rPr lang="es-EC" sz="1050" baseline="0" dirty="0" smtClean="0">
                              <a:effectLst/>
                            </a:rPr>
                            <a:t> a</a:t>
                          </a:r>
                          <a:r>
                            <a:rPr lang="es-EC" sz="1050" dirty="0" smtClean="0">
                              <a:effectLst/>
                            </a:rPr>
                            <a:t> </a:t>
                          </a:r>
                          <a:r>
                            <a:rPr lang="es-EC" sz="1050" dirty="0">
                              <a:effectLst/>
                            </a:rPr>
                            <a:t>12. Además se tiene un total de bloques de recursos de 75 para la banda de 15 MHz, por lo que al multiplicar dichos valores se tiene un total de 900. Para el enlace ascendente asumimos 10 bloques de recurso.</a:t>
                          </a:r>
                          <a:endParaRPr lang="es-EC" sz="1050" dirty="0">
                            <a:solidFill>
                              <a:srgbClr val="365F91"/>
                            </a:solidFill>
                            <a:effectLst/>
                            <a:latin typeface="Calibri"/>
                            <a:ea typeface="Calibri"/>
                            <a:cs typeface="Times New Roman"/>
                          </a:endParaRPr>
                        </a:p>
                      </a:txBody>
                      <a:tcPr marL="13852" marR="13852" marT="0" marB="0" anchor="ctr"/>
                    </a:tc>
                  </a:tr>
                  <a:tr h="1104138">
                    <a:tc>
                      <a:txBody>
                        <a:bodyPr/>
                        <a:lstStyle/>
                        <a:p>
                          <a:pPr algn="ctr">
                            <a:lnSpc>
                              <a:spcPct val="115000"/>
                            </a:lnSpc>
                            <a:spcAft>
                              <a:spcPts val="0"/>
                            </a:spcAft>
                            <a:tabLst>
                              <a:tab pos="252095" algn="l"/>
                            </a:tabLst>
                          </a:pPr>
                          <a:r>
                            <a:rPr lang="es-EC" sz="1050">
                              <a:effectLst/>
                            </a:rPr>
                            <a:t>Figura del Ruido [dB]</a:t>
                          </a:r>
                          <a:endParaRPr lang="es-EC" sz="10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185635" r="-584211" b="-188950"/>
                          </a:stretch>
                        </a:blipFill>
                      </a:tcPr>
                    </a:tc>
                    <a:tc>
                      <a:txBody>
                        <a:bodyPr/>
                        <a:lstStyle/>
                        <a:p>
                          <a:pPr algn="ctr">
                            <a:lnSpc>
                              <a:spcPct val="115000"/>
                            </a:lnSpc>
                            <a:spcAft>
                              <a:spcPts val="0"/>
                            </a:spcAft>
                            <a:tabLst>
                              <a:tab pos="252095" algn="l"/>
                            </a:tabLst>
                          </a:pPr>
                          <a:r>
                            <a:rPr lang="es-EC" sz="1050">
                              <a:effectLst/>
                            </a:rPr>
                            <a:t>6</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4</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La figura de ruido de una red es un valor usado para comparar el ruido en una red con el ruido en una red ideal o silenciosa. Es la medida de la relación Señal a Ruido (SNR) en los puertos de entrada de la red. Para el eNodeB se tienen valores de entre 4 – 6 dB, mientras que para el UE se reduce en 2 dB el valor escogido para el eNodeB.</a:t>
                          </a:r>
                          <a:endParaRPr lang="es-EC" sz="1050">
                            <a:solidFill>
                              <a:srgbClr val="365F91"/>
                            </a:solidFill>
                            <a:effectLst/>
                            <a:latin typeface="Calibri"/>
                            <a:ea typeface="Calibri"/>
                            <a:cs typeface="Times New Roman"/>
                          </a:endParaRPr>
                        </a:p>
                      </a:txBody>
                      <a:tcPr marL="13852" marR="13852" marT="0" marB="0" anchor="ctr"/>
                    </a:tc>
                  </a:tr>
                  <a:tr h="368046">
                    <a:tc>
                      <a:txBody>
                        <a:bodyPr/>
                        <a:lstStyle/>
                        <a:p>
                          <a:pPr algn="ctr">
                            <a:lnSpc>
                              <a:spcPct val="115000"/>
                            </a:lnSpc>
                            <a:spcAft>
                              <a:spcPts val="0"/>
                            </a:spcAft>
                            <a:tabLst>
                              <a:tab pos="252095" algn="l"/>
                            </a:tabLst>
                          </a:pPr>
                          <a:r>
                            <a:rPr lang="es-EC" sz="1050">
                              <a:effectLst/>
                            </a:rPr>
                            <a:t>Esquema de Modulación y Codificación MCS</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 </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QPSK</a:t>
                          </a:r>
                          <a:endParaRPr lang="es-EC" sz="10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a:effectLst/>
                            </a:rPr>
                            <a:t>QPSK</a:t>
                          </a:r>
                          <a:endParaRPr lang="es-EC" sz="105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a:effectLst/>
                            </a:rPr>
                            <a:t> </a:t>
                          </a:r>
                          <a:endParaRPr lang="es-EC" sz="1050">
                            <a:solidFill>
                              <a:srgbClr val="365F91"/>
                            </a:solidFill>
                            <a:effectLst/>
                            <a:latin typeface="Calibri"/>
                            <a:ea typeface="Calibri"/>
                            <a:cs typeface="Times New Roman"/>
                          </a:endParaRPr>
                        </a:p>
                      </a:txBody>
                      <a:tcPr marL="13852" marR="13852" marT="0" marB="0" anchor="ctr"/>
                    </a:tc>
                  </a:tr>
                  <a:tr h="1656207">
                    <a:tc>
                      <a:txBody>
                        <a:bodyPr/>
                        <a:lstStyle/>
                        <a:p>
                          <a:pPr algn="ctr">
                            <a:lnSpc>
                              <a:spcPct val="115000"/>
                            </a:lnSpc>
                            <a:spcAft>
                              <a:spcPts val="0"/>
                            </a:spcAft>
                            <a:tabLst>
                              <a:tab pos="252095" algn="l"/>
                            </a:tabLst>
                          </a:pPr>
                          <a:r>
                            <a:rPr lang="es-EC" sz="1050">
                              <a:effectLst/>
                            </a:rPr>
                            <a:t>SNR neto, incluyendo un margen de implementación [dB]</a:t>
                          </a:r>
                          <a:endParaRPr lang="es-EC" sz="10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212132" r="-584211" b="-3676"/>
                          </a:stretch>
                        </a:blipFill>
                      </a:tcPr>
                    </a:tc>
                    <a:tc>
                      <a:txBody>
                        <a:bodyPr/>
                        <a:lstStyle/>
                        <a:p>
                          <a:pPr algn="ctr">
                            <a:lnSpc>
                              <a:spcPct val="115000"/>
                            </a:lnSpc>
                            <a:spcAft>
                              <a:spcPts val="0"/>
                            </a:spcAft>
                            <a:tabLst>
                              <a:tab pos="252095" algn="l"/>
                            </a:tabLst>
                          </a:pPr>
                          <a:r>
                            <a:rPr lang="es-EC" sz="1050" dirty="0">
                              <a:effectLst/>
                            </a:rPr>
                            <a:t>-</a:t>
                          </a:r>
                          <a:r>
                            <a:rPr lang="es-EC" sz="1050" dirty="0" smtClean="0">
                              <a:effectLst/>
                            </a:rPr>
                            <a:t>3,8</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050" dirty="0">
                              <a:effectLst/>
                            </a:rPr>
                            <a:t>-</a:t>
                          </a:r>
                          <a:r>
                            <a:rPr lang="es-EC" sz="1050" dirty="0" smtClean="0">
                              <a:effectLst/>
                            </a:rPr>
                            <a:t>4,6</a:t>
                          </a:r>
                          <a:endParaRPr lang="es-EC" sz="10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050" dirty="0">
                              <a:effectLst/>
                            </a:rPr>
                            <a:t>La relación SNR compara el nivel de una señal deseada para el nivel de ruido del ambiente. Se asume un valor de -7.1 dB para el </a:t>
                          </a:r>
                          <a:r>
                            <a:rPr lang="es-EC" sz="1050" dirty="0" err="1">
                              <a:effectLst/>
                            </a:rPr>
                            <a:t>uplink</a:t>
                          </a:r>
                          <a:r>
                            <a:rPr lang="es-EC" sz="1050" dirty="0">
                              <a:effectLst/>
                            </a:rPr>
                            <a:t> y de -6.3 dB con modulación QPSK al comparar con las tablas 7.1.7.1-1, 8.6.1-1 y 7.2.3-1 de la norma 3GPP TS 36.213 V8.7.0. El margen de implementación se utiliza para incluir los efectos del receptor no ideales, tales como errores de estimación de canal, los errores de seguimiento, los errores de cuantificación, y ruido de fase. Para una modulación QPSK este margen tiene un valor de 2.5 dB.</a:t>
                          </a:r>
                          <a:endParaRPr lang="es-EC" sz="1050" dirty="0">
                            <a:solidFill>
                              <a:srgbClr val="365F91"/>
                            </a:solidFill>
                            <a:effectLst/>
                            <a:latin typeface="Calibri"/>
                            <a:ea typeface="Calibri"/>
                            <a:cs typeface="Times New Roman"/>
                          </a:endParaRPr>
                        </a:p>
                      </a:txBody>
                      <a:tcPr marL="13852" marR="13852" marT="0" marB="0" anchor="ctr"/>
                    </a:tc>
                  </a:tr>
                </a:tbl>
              </a:graphicData>
            </a:graphic>
          </p:graphicFrame>
        </mc:Fallback>
      </mc:AlternateContent>
    </p:spTree>
    <p:extLst>
      <p:ext uri="{BB962C8B-B14F-4D97-AF65-F5344CB8AC3E}">
        <p14:creationId xmlns:p14="http://schemas.microsoft.com/office/powerpoint/2010/main" val="1245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LAS REDES LTE</a:t>
            </a:r>
          </a:p>
        </p:txBody>
      </p:sp>
      <mc:AlternateContent xmlns:mc="http://schemas.openxmlformats.org/markup-compatibility/2006" xmlns:a14="http://schemas.microsoft.com/office/drawing/2010/main">
        <mc:Choice Requires="a14">
          <p:graphicFrame>
            <p:nvGraphicFramePr>
              <p:cNvPr id="8" name="7 Marcador de contenido"/>
              <p:cNvGraphicFramePr>
                <a:graphicFrameLocks noGrp="1"/>
              </p:cNvGraphicFramePr>
              <p:nvPr>
                <p:ph idx="1"/>
                <p:extLst>
                  <p:ext uri="{D42A27DB-BD31-4B8C-83A1-F6EECF244321}">
                    <p14:modId xmlns:p14="http://schemas.microsoft.com/office/powerpoint/2010/main" val="1636248071"/>
                  </p:ext>
                </p:extLst>
              </p:nvPr>
            </p:nvGraphicFramePr>
            <p:xfrm>
              <a:off x="151864" y="1394137"/>
              <a:ext cx="11848563" cy="5341513"/>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2670756">
                    <a:tc>
                      <a:txBody>
                        <a:bodyPr/>
                        <a:lstStyle/>
                        <a:p>
                          <a:pPr algn="ctr">
                            <a:lnSpc>
                              <a:spcPct val="115000"/>
                            </a:lnSpc>
                            <a:spcAft>
                              <a:spcPts val="0"/>
                            </a:spcAft>
                            <a:tabLst>
                              <a:tab pos="252095" algn="l"/>
                            </a:tabLst>
                          </a:pPr>
                          <a:r>
                            <a:rPr lang="es-EC" sz="1100" dirty="0">
                              <a:effectLst/>
                            </a:rPr>
                            <a:t>Margen de Desvanecimiento Rápido [dB]</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100" b="0" i="1" baseline="0">
                                    <a:solidFill>
                                      <a:srgbClr val="514843"/>
                                    </a:solidFill>
                                    <a:effectLst/>
                                    <a:latin typeface="Cambria Math"/>
                                  </a:rPr>
                                  <m:t>𝐹𝐹</m:t>
                                </m:r>
                              </m:oMath>
                            </m:oMathPara>
                          </a14:m>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100" b="0" baseline="0" dirty="0" smtClean="0">
                              <a:solidFill>
                                <a:srgbClr val="514843"/>
                              </a:solidFill>
                              <a:effectLst/>
                            </a:rPr>
                            <a:t>4,5</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100" b="0" baseline="0" dirty="0" smtClean="0">
                              <a:solidFill>
                                <a:srgbClr val="514843"/>
                              </a:solidFill>
                              <a:effectLst/>
                            </a:rPr>
                            <a:t>4,5</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just">
                            <a:lnSpc>
                              <a:spcPct val="115000"/>
                            </a:lnSpc>
                            <a:spcAft>
                              <a:spcPts val="0"/>
                            </a:spcAft>
                            <a:tabLst>
                              <a:tab pos="252095" algn="l"/>
                            </a:tabLst>
                          </a:pPr>
                          <a:r>
                            <a:rPr lang="es-EC" sz="1100" b="0" baseline="0" dirty="0">
                              <a:solidFill>
                                <a:srgbClr val="514843"/>
                              </a:solidFill>
                              <a:effectLst/>
                            </a:rPr>
                            <a:t>Debido a los efectos del multitrayecto se generan efectos como la atenuación, retardo y desplazamiento de fase de la señal por lo que se genera una interferencia destructiva que atenúa la señal lo que provoca una falla temporal de la comunicación debido a una fuerte caída en la relación Señal a Ruido. La fluctuación a corto plazo causada por el multitrayecto se considera Margen de Desvanecimiento Rápido.  Para el cálculo del Desvanecimiento Rápido se asume un modelo </a:t>
                          </a:r>
                          <a:r>
                            <a:rPr lang="es-EC" sz="1100" b="0" baseline="0" dirty="0" err="1">
                              <a:solidFill>
                                <a:srgbClr val="514843"/>
                              </a:solidFill>
                              <a:effectLst/>
                            </a:rPr>
                            <a:t>Pedestrian</a:t>
                          </a:r>
                          <a:r>
                            <a:rPr lang="es-EC" sz="1100" b="0" baseline="0" dirty="0">
                              <a:solidFill>
                                <a:srgbClr val="514843"/>
                              </a:solidFill>
                              <a:effectLst/>
                            </a:rPr>
                            <a:t> B de 3 km/h debido a la ausencia de automóviles en la zona por lo que el margen de desvanecimiento es de 4.5 dB mediante la tabla obtenida de la recomendación ITU-R M.1225: </a:t>
                          </a:r>
                          <a:r>
                            <a:rPr lang="es-EC" sz="1100" b="0" baseline="0" dirty="0" err="1">
                              <a:solidFill>
                                <a:srgbClr val="514843"/>
                              </a:solidFill>
                              <a:effectLst/>
                            </a:rPr>
                            <a:t>Guidelines</a:t>
                          </a:r>
                          <a:r>
                            <a:rPr lang="es-EC" sz="1100" b="0" baseline="0" dirty="0">
                              <a:solidFill>
                                <a:srgbClr val="514843"/>
                              </a:solidFill>
                              <a:effectLst/>
                            </a:rPr>
                            <a:t>  </a:t>
                          </a:r>
                          <a:r>
                            <a:rPr lang="es-EC" sz="1100" b="0" baseline="0" dirty="0" err="1">
                              <a:solidFill>
                                <a:srgbClr val="514843"/>
                              </a:solidFill>
                              <a:effectLst/>
                            </a:rPr>
                            <a:t>for</a:t>
                          </a:r>
                          <a:r>
                            <a:rPr lang="es-EC" sz="1100" b="0" baseline="0" dirty="0">
                              <a:solidFill>
                                <a:srgbClr val="514843"/>
                              </a:solidFill>
                              <a:effectLst/>
                            </a:rPr>
                            <a:t> </a:t>
                          </a:r>
                          <a:r>
                            <a:rPr lang="es-EC" sz="1100" b="0" baseline="0" dirty="0" err="1">
                              <a:solidFill>
                                <a:srgbClr val="514843"/>
                              </a:solidFill>
                              <a:effectLst/>
                            </a:rPr>
                            <a:t>Evaluation</a:t>
                          </a:r>
                          <a:r>
                            <a:rPr lang="es-EC" sz="1100" b="0" baseline="0" dirty="0">
                              <a:solidFill>
                                <a:srgbClr val="514843"/>
                              </a:solidFill>
                              <a:effectLst/>
                            </a:rPr>
                            <a:t> of Radio </a:t>
                          </a:r>
                          <a:r>
                            <a:rPr lang="es-EC" sz="1100" b="0" baseline="0" dirty="0" err="1">
                              <a:solidFill>
                                <a:srgbClr val="514843"/>
                              </a:solidFill>
                              <a:effectLst/>
                            </a:rPr>
                            <a:t>Transmission</a:t>
                          </a:r>
                          <a:r>
                            <a:rPr lang="es-EC" sz="1100" b="0" baseline="0" dirty="0">
                              <a:solidFill>
                                <a:srgbClr val="514843"/>
                              </a:solidFill>
                              <a:effectLst/>
                            </a:rPr>
                            <a:t> Technologies.</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r>
                  <a:tr h="1438100">
                    <a:tc>
                      <a:txBody>
                        <a:bodyPr/>
                        <a:lstStyle/>
                        <a:p>
                          <a:pPr algn="ctr">
                            <a:lnSpc>
                              <a:spcPct val="115000"/>
                            </a:lnSpc>
                            <a:spcAft>
                              <a:spcPts val="0"/>
                            </a:spcAft>
                            <a:tabLst>
                              <a:tab pos="252095" algn="l"/>
                            </a:tabLst>
                          </a:pPr>
                          <a:r>
                            <a:rPr lang="es-EC" sz="1100">
                              <a:effectLst/>
                            </a:rPr>
                            <a:t>Ganancia de Diversidad en el Receptor [dB]</a:t>
                          </a:r>
                          <a:endParaRPr lang="es-EC" sz="110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100" i="1">
                                        <a:effectLst/>
                                        <a:latin typeface="Cambria Math"/>
                                      </a:rPr>
                                    </m:ctrlPr>
                                  </m:sSubPr>
                                  <m:e>
                                    <m:r>
                                      <a:rPr lang="es-EC" sz="1100">
                                        <a:effectLst/>
                                        <a:latin typeface="Cambria Math"/>
                                      </a:rPr>
                                      <m:t>𝐺</m:t>
                                    </m:r>
                                  </m:e>
                                  <m:sub>
                                    <m:r>
                                      <a:rPr lang="es-EC" sz="1100">
                                        <a:effectLst/>
                                        <a:latin typeface="Cambria Math"/>
                                      </a:rPr>
                                      <m:t>𝑅𝑋𝐷𝐺</m:t>
                                    </m:r>
                                  </m:sub>
                                </m:sSub>
                              </m:oMath>
                            </m:oMathPara>
                          </a14:m>
                          <a:endParaRPr lang="es-EC" sz="1100">
                            <a:solidFill>
                              <a:srgbClr val="365F91"/>
                            </a:solidFill>
                            <a:effectLst/>
                            <a:latin typeface="Calibri"/>
                            <a:ea typeface="Calibri"/>
                            <a:cs typeface="Times New Roman"/>
                          </a:endParaRPr>
                        </a:p>
                      </a:txBody>
                      <a:tcPr marL="13852" marR="13852" marT="0" marB="0" anchor="ctr"/>
                    </a:tc>
                    <a:tc>
                      <a:txBody>
                        <a:bodyPr/>
                        <a:lstStyle/>
                        <a:p>
                          <a:pPr marL="252095" indent="-252095" algn="ctr">
                            <a:lnSpc>
                              <a:spcPct val="115000"/>
                            </a:lnSpc>
                            <a:spcAft>
                              <a:spcPts val="0"/>
                            </a:spcAft>
                            <a:tabLst>
                              <a:tab pos="252095" algn="l"/>
                            </a:tabLst>
                          </a:pPr>
                          <a:r>
                            <a:rPr lang="es-EC" sz="1100" dirty="0">
                              <a:effectLst/>
                            </a:rPr>
                            <a:t>3</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100" dirty="0">
                              <a:effectLst/>
                            </a:rPr>
                            <a:t>3</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100" dirty="0">
                              <a:effectLst/>
                            </a:rPr>
                            <a:t>La diversidad espacial requiere el uso de 2 o más antenas, lo que permite la no correlación de las señales provocando una mejor calidad en la potencia de las mismas. Se lo realiza mediante la Relación de Combinación Máxima (MRC) que combina la energía de las dos señales recibidas. Dado el caso que en el UE y el </a:t>
                          </a:r>
                          <a:r>
                            <a:rPr lang="es-EC" sz="1100" dirty="0" err="1">
                              <a:effectLst/>
                            </a:rPr>
                            <a:t>eNodeB</a:t>
                          </a:r>
                          <a:r>
                            <a:rPr lang="es-EC" sz="1100" dirty="0">
                              <a:effectLst/>
                            </a:rPr>
                            <a:t> tenemos 2 antenas, el valor que se asume en este caso es de 3 dB.</a:t>
                          </a:r>
                          <a:endParaRPr lang="es-EC" sz="1100" dirty="0">
                            <a:solidFill>
                              <a:srgbClr val="365F91"/>
                            </a:solidFill>
                            <a:effectLst/>
                            <a:latin typeface="Calibri"/>
                            <a:ea typeface="Calibri"/>
                            <a:cs typeface="Times New Roman"/>
                          </a:endParaRPr>
                        </a:p>
                      </a:txBody>
                      <a:tcPr marL="13852" marR="13852" marT="0" marB="0" anchor="ctr"/>
                    </a:tc>
                  </a:tr>
                  <a:tr h="1232657">
                    <a:tc>
                      <a:txBody>
                        <a:bodyPr/>
                        <a:lstStyle/>
                        <a:p>
                          <a:pPr algn="ctr">
                            <a:lnSpc>
                              <a:spcPct val="115000"/>
                            </a:lnSpc>
                            <a:spcAft>
                              <a:spcPts val="0"/>
                            </a:spcAft>
                            <a:tabLst>
                              <a:tab pos="252095" algn="l"/>
                            </a:tabLst>
                          </a:pPr>
                          <a:r>
                            <a:rPr lang="es-EC" sz="1100">
                              <a:effectLst/>
                            </a:rPr>
                            <a:t>Ganancia HARQ [dB]</a:t>
                          </a:r>
                          <a:endParaRPr lang="es-EC" sz="110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100">
                                    <a:effectLst/>
                                    <a:latin typeface="Cambria Math"/>
                                  </a:rPr>
                                  <m:t>𝐻𝐴𝑅𝑄</m:t>
                                </m:r>
                              </m:oMath>
                            </m:oMathPara>
                          </a14:m>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100" dirty="0">
                              <a:effectLst/>
                            </a:rPr>
                            <a:t>0</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100" dirty="0">
                              <a:effectLst/>
                            </a:rPr>
                            <a:t>0</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100" dirty="0">
                              <a:effectLst/>
                            </a:rPr>
                            <a:t>Esta ganancia solamente se aplica en los canales de tráfico de Uplink y Downlink. Por lo que si se añade esta ganancia aumentará el rango de los canales de tráfico pero provocará una reducción en la velocidad física del borde de la célula debido al requerimiento de más retransmisiones. Por lo tanto no se toma en cuenta esta ganancia y su valor es de 0 dB.</a:t>
                          </a:r>
                          <a:endParaRPr lang="es-EC" sz="1100" dirty="0">
                            <a:solidFill>
                              <a:srgbClr val="365F91"/>
                            </a:solidFill>
                            <a:effectLst/>
                            <a:latin typeface="Calibri"/>
                            <a:ea typeface="Calibri"/>
                            <a:cs typeface="Times New Roman"/>
                          </a:endParaRPr>
                        </a:p>
                      </a:txBody>
                      <a:tcPr marL="13852" marR="13852" marT="0" marB="0" anchor="ctr"/>
                    </a:tc>
                  </a:tr>
                </a:tbl>
              </a:graphicData>
            </a:graphic>
          </p:graphicFrame>
        </mc:Choice>
        <mc:Fallback xmlns="">
          <p:graphicFrame>
            <p:nvGraphicFramePr>
              <p:cNvPr id="8" name="7 Marcador de contenido"/>
              <p:cNvGraphicFramePr>
                <a:graphicFrameLocks noGrp="1"/>
              </p:cNvGraphicFramePr>
              <p:nvPr>
                <p:ph idx="1"/>
                <p:extLst>
                  <p:ext uri="{D42A27DB-BD31-4B8C-83A1-F6EECF244321}">
                    <p14:modId xmlns:p14="http://schemas.microsoft.com/office/powerpoint/2010/main" val="1636248071"/>
                  </p:ext>
                </p:extLst>
              </p:nvPr>
            </p:nvGraphicFramePr>
            <p:xfrm>
              <a:off x="151864" y="1394137"/>
              <a:ext cx="11848563" cy="5341513"/>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2670756">
                    <a:tc>
                      <a:txBody>
                        <a:bodyPr/>
                        <a:lstStyle/>
                        <a:p>
                          <a:pPr algn="ctr">
                            <a:lnSpc>
                              <a:spcPct val="115000"/>
                            </a:lnSpc>
                            <a:spcAft>
                              <a:spcPts val="0"/>
                            </a:spcAft>
                            <a:tabLst>
                              <a:tab pos="252095" algn="l"/>
                            </a:tabLst>
                          </a:pPr>
                          <a:r>
                            <a:rPr lang="es-EC" sz="1100" dirty="0">
                              <a:effectLst/>
                            </a:rPr>
                            <a:t>Margen de Desvanecimiento Rápido [dB]</a:t>
                          </a:r>
                          <a:endParaRPr lang="es-EC" sz="1100" dirty="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228" r="-584211" b="-101142"/>
                          </a:stretch>
                        </a:blipFill>
                      </a:tcPr>
                    </a:tc>
                    <a:tc>
                      <a:txBody>
                        <a:bodyPr/>
                        <a:lstStyle/>
                        <a:p>
                          <a:pPr algn="ctr">
                            <a:lnSpc>
                              <a:spcPct val="115000"/>
                            </a:lnSpc>
                            <a:spcAft>
                              <a:spcPts val="0"/>
                            </a:spcAft>
                            <a:tabLst>
                              <a:tab pos="252095" algn="l"/>
                            </a:tabLst>
                          </a:pPr>
                          <a:r>
                            <a:rPr lang="es-EC" sz="1100" b="0" baseline="0" dirty="0" smtClean="0">
                              <a:solidFill>
                                <a:srgbClr val="514843"/>
                              </a:solidFill>
                              <a:effectLst/>
                            </a:rPr>
                            <a:t>4,5</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100" b="0" baseline="0" dirty="0" smtClean="0">
                              <a:solidFill>
                                <a:srgbClr val="514843"/>
                              </a:solidFill>
                              <a:effectLst/>
                            </a:rPr>
                            <a:t>4,5</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just">
                            <a:lnSpc>
                              <a:spcPct val="115000"/>
                            </a:lnSpc>
                            <a:spcAft>
                              <a:spcPts val="0"/>
                            </a:spcAft>
                            <a:tabLst>
                              <a:tab pos="252095" algn="l"/>
                            </a:tabLst>
                          </a:pPr>
                          <a:r>
                            <a:rPr lang="es-EC" sz="1100" b="0" baseline="0" dirty="0">
                              <a:solidFill>
                                <a:srgbClr val="514843"/>
                              </a:solidFill>
                              <a:effectLst/>
                            </a:rPr>
                            <a:t>Debido a los efectos del multitrayecto se generan efectos como la atenuación, retardo y desplazamiento de fase de la señal por lo que se genera una interferencia destructiva que atenúa la señal lo que provoca una falla temporal de la comunicación debido a una fuerte caída en la relación Señal a Ruido. La fluctuación a corto plazo causada por el multitrayecto se considera Margen de Desvanecimiento Rápido.  Para el cálculo del Desvanecimiento Rápido se asume un modelo </a:t>
                          </a:r>
                          <a:r>
                            <a:rPr lang="es-EC" sz="1100" b="0" baseline="0" dirty="0" err="1">
                              <a:solidFill>
                                <a:srgbClr val="514843"/>
                              </a:solidFill>
                              <a:effectLst/>
                            </a:rPr>
                            <a:t>Pedestrian</a:t>
                          </a:r>
                          <a:r>
                            <a:rPr lang="es-EC" sz="1100" b="0" baseline="0" dirty="0">
                              <a:solidFill>
                                <a:srgbClr val="514843"/>
                              </a:solidFill>
                              <a:effectLst/>
                            </a:rPr>
                            <a:t> B de 3 km/h debido a la ausencia de automóviles en la zona por lo que el margen de desvanecimiento es de 4.5 dB mediante la tabla obtenida de la recomendación ITU-R M.1225: </a:t>
                          </a:r>
                          <a:r>
                            <a:rPr lang="es-EC" sz="1100" b="0" baseline="0" dirty="0" err="1">
                              <a:solidFill>
                                <a:srgbClr val="514843"/>
                              </a:solidFill>
                              <a:effectLst/>
                            </a:rPr>
                            <a:t>Guidelines</a:t>
                          </a:r>
                          <a:r>
                            <a:rPr lang="es-EC" sz="1100" b="0" baseline="0" dirty="0">
                              <a:solidFill>
                                <a:srgbClr val="514843"/>
                              </a:solidFill>
                              <a:effectLst/>
                            </a:rPr>
                            <a:t>  </a:t>
                          </a:r>
                          <a:r>
                            <a:rPr lang="es-EC" sz="1100" b="0" baseline="0" dirty="0" err="1">
                              <a:solidFill>
                                <a:srgbClr val="514843"/>
                              </a:solidFill>
                              <a:effectLst/>
                            </a:rPr>
                            <a:t>for</a:t>
                          </a:r>
                          <a:r>
                            <a:rPr lang="es-EC" sz="1100" b="0" baseline="0" dirty="0">
                              <a:solidFill>
                                <a:srgbClr val="514843"/>
                              </a:solidFill>
                              <a:effectLst/>
                            </a:rPr>
                            <a:t> </a:t>
                          </a:r>
                          <a:r>
                            <a:rPr lang="es-EC" sz="1100" b="0" baseline="0" dirty="0" err="1">
                              <a:solidFill>
                                <a:srgbClr val="514843"/>
                              </a:solidFill>
                              <a:effectLst/>
                            </a:rPr>
                            <a:t>Evaluation</a:t>
                          </a:r>
                          <a:r>
                            <a:rPr lang="es-EC" sz="1100" b="0" baseline="0" dirty="0">
                              <a:solidFill>
                                <a:srgbClr val="514843"/>
                              </a:solidFill>
                              <a:effectLst/>
                            </a:rPr>
                            <a:t> of Radio </a:t>
                          </a:r>
                          <a:r>
                            <a:rPr lang="es-EC" sz="1100" b="0" baseline="0" dirty="0" err="1">
                              <a:solidFill>
                                <a:srgbClr val="514843"/>
                              </a:solidFill>
                              <a:effectLst/>
                            </a:rPr>
                            <a:t>Transmission</a:t>
                          </a:r>
                          <a:r>
                            <a:rPr lang="es-EC" sz="1100" b="0" baseline="0" dirty="0">
                              <a:solidFill>
                                <a:srgbClr val="514843"/>
                              </a:solidFill>
                              <a:effectLst/>
                            </a:rPr>
                            <a:t> Technologies.</a:t>
                          </a:r>
                          <a:endParaRPr lang="es-EC" sz="1100" b="0" baseline="0" dirty="0">
                            <a:solidFill>
                              <a:srgbClr val="514843"/>
                            </a:solidFill>
                            <a:effectLst/>
                            <a:latin typeface="Calibri"/>
                            <a:ea typeface="Calibri"/>
                            <a:cs typeface="Times New Roman"/>
                          </a:endParaRPr>
                        </a:p>
                      </a:txBody>
                      <a:tcPr marL="13852" marR="13852" marT="0" marB="0" anchor="ctr">
                        <a:solidFill>
                          <a:srgbClr val="E9E9E9"/>
                        </a:solidFill>
                      </a:tcPr>
                    </a:tc>
                  </a:tr>
                  <a:tr h="1438100">
                    <a:tc>
                      <a:txBody>
                        <a:bodyPr/>
                        <a:lstStyle/>
                        <a:p>
                          <a:pPr algn="ctr">
                            <a:lnSpc>
                              <a:spcPct val="115000"/>
                            </a:lnSpc>
                            <a:spcAft>
                              <a:spcPts val="0"/>
                            </a:spcAft>
                            <a:tabLst>
                              <a:tab pos="252095" algn="l"/>
                            </a:tabLst>
                          </a:pPr>
                          <a:r>
                            <a:rPr lang="es-EC" sz="1100">
                              <a:effectLst/>
                            </a:rPr>
                            <a:t>Ganancia de Diversidad en el Receptor [dB]</a:t>
                          </a:r>
                          <a:endParaRPr lang="es-EC" sz="110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186017" r="-584211" b="-87712"/>
                          </a:stretch>
                        </a:blipFill>
                      </a:tcPr>
                    </a:tc>
                    <a:tc>
                      <a:txBody>
                        <a:bodyPr/>
                        <a:lstStyle/>
                        <a:p>
                          <a:pPr marL="252095" indent="-252095" algn="ctr">
                            <a:lnSpc>
                              <a:spcPct val="115000"/>
                            </a:lnSpc>
                            <a:spcAft>
                              <a:spcPts val="0"/>
                            </a:spcAft>
                            <a:tabLst>
                              <a:tab pos="252095" algn="l"/>
                            </a:tabLst>
                          </a:pPr>
                          <a:r>
                            <a:rPr lang="es-EC" sz="1100" dirty="0">
                              <a:effectLst/>
                            </a:rPr>
                            <a:t>3</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100" dirty="0">
                              <a:effectLst/>
                            </a:rPr>
                            <a:t>3</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100" dirty="0">
                              <a:effectLst/>
                            </a:rPr>
                            <a:t>La diversidad espacial requiere el uso de 2 o más antenas, lo que permite la no correlación de las señales provocando una mejor calidad en la potencia de las mismas. Se lo realiza mediante la Relación de Combinación Máxima (MRC) que combina la energía de las dos señales recibidas. Dado el caso que en el UE y el </a:t>
                          </a:r>
                          <a:r>
                            <a:rPr lang="es-EC" sz="1100" dirty="0" err="1">
                              <a:effectLst/>
                            </a:rPr>
                            <a:t>eNodeB</a:t>
                          </a:r>
                          <a:r>
                            <a:rPr lang="es-EC" sz="1100" dirty="0">
                              <a:effectLst/>
                            </a:rPr>
                            <a:t> tenemos 2 antenas, el valor que se asume en este caso es de 3 dB.</a:t>
                          </a:r>
                          <a:endParaRPr lang="es-EC" sz="1100" dirty="0">
                            <a:solidFill>
                              <a:srgbClr val="365F91"/>
                            </a:solidFill>
                            <a:effectLst/>
                            <a:latin typeface="Calibri"/>
                            <a:ea typeface="Calibri"/>
                            <a:cs typeface="Times New Roman"/>
                          </a:endParaRPr>
                        </a:p>
                      </a:txBody>
                      <a:tcPr marL="13852" marR="13852" marT="0" marB="0" anchor="ctr"/>
                    </a:tc>
                  </a:tr>
                  <a:tr h="1232657">
                    <a:tc>
                      <a:txBody>
                        <a:bodyPr/>
                        <a:lstStyle/>
                        <a:p>
                          <a:pPr algn="ctr">
                            <a:lnSpc>
                              <a:spcPct val="115000"/>
                            </a:lnSpc>
                            <a:spcAft>
                              <a:spcPts val="0"/>
                            </a:spcAft>
                            <a:tabLst>
                              <a:tab pos="252095" algn="l"/>
                            </a:tabLst>
                          </a:pPr>
                          <a:r>
                            <a:rPr lang="es-EC" sz="1100">
                              <a:effectLst/>
                            </a:rPr>
                            <a:t>Ganancia HARQ [dB]</a:t>
                          </a:r>
                          <a:endParaRPr lang="es-EC" sz="110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334158" r="-584211" b="-2475"/>
                          </a:stretch>
                        </a:blipFill>
                      </a:tcPr>
                    </a:tc>
                    <a:tc>
                      <a:txBody>
                        <a:bodyPr/>
                        <a:lstStyle/>
                        <a:p>
                          <a:pPr algn="ctr">
                            <a:lnSpc>
                              <a:spcPct val="115000"/>
                            </a:lnSpc>
                            <a:spcAft>
                              <a:spcPts val="0"/>
                            </a:spcAft>
                            <a:tabLst>
                              <a:tab pos="252095" algn="l"/>
                            </a:tabLst>
                          </a:pPr>
                          <a:r>
                            <a:rPr lang="es-EC" sz="1100" dirty="0">
                              <a:effectLst/>
                            </a:rPr>
                            <a:t>0</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100" dirty="0">
                              <a:effectLst/>
                            </a:rPr>
                            <a:t>0</a:t>
                          </a:r>
                          <a:endParaRPr lang="es-EC" sz="110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100" dirty="0">
                              <a:effectLst/>
                            </a:rPr>
                            <a:t>Esta ganancia solamente se aplica en los canales de tráfico de Uplink y Downlink. Por lo que si se añade esta ganancia aumentará el rango de los canales de tráfico pero provocará una reducción en la velocidad física del borde de la célula debido al requerimiento de más retransmisiones. Por lo tanto no se toma en cuenta esta ganancia y su valor es de 0 dB.</a:t>
                          </a:r>
                          <a:endParaRPr lang="es-EC" sz="1100" dirty="0">
                            <a:solidFill>
                              <a:srgbClr val="365F91"/>
                            </a:solidFill>
                            <a:effectLst/>
                            <a:latin typeface="Calibri"/>
                            <a:ea typeface="Calibri"/>
                            <a:cs typeface="Times New Roman"/>
                          </a:endParaRPr>
                        </a:p>
                      </a:txBody>
                      <a:tcPr marL="13852" marR="13852" marT="0" marB="0" anchor="ctr"/>
                    </a:tc>
                  </a:tr>
                </a:tbl>
              </a:graphicData>
            </a:graphic>
          </p:graphicFrame>
        </mc:Fallback>
      </mc:AlternateContent>
    </p:spTree>
    <p:extLst>
      <p:ext uri="{BB962C8B-B14F-4D97-AF65-F5344CB8AC3E}">
        <p14:creationId xmlns:p14="http://schemas.microsoft.com/office/powerpoint/2010/main" val="315354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LAS REDES LTE</a:t>
            </a:r>
          </a:p>
        </p:txBody>
      </p:sp>
      <p:sp>
        <p:nvSpPr>
          <p:cNvPr id="3" name="2 Marcador de contenido"/>
          <p:cNvSpPr>
            <a:spLocks noGrp="1"/>
          </p:cNvSpPr>
          <p:nvPr>
            <p:ph idx="1"/>
          </p:nvPr>
        </p:nvSpPr>
        <p:spPr/>
        <p:txBody>
          <a:bodyPr/>
          <a:lstStyle/>
          <a:p>
            <a:endParaRPr lang="es-EC" dirty="0" smtClean="0"/>
          </a:p>
          <a:p>
            <a:endParaRPr lang="es-EC" dirty="0"/>
          </a:p>
          <a:p>
            <a:endParaRPr lang="es-EC" dirty="0" smtClean="0"/>
          </a:p>
          <a:p>
            <a:endParaRPr lang="es-EC" dirty="0" smtClean="0"/>
          </a:p>
          <a:p>
            <a:pPr algn="just"/>
            <a:r>
              <a:rPr lang="es-EC" dirty="0" smtClean="0"/>
              <a:t>Para obtener la Sensibilidad de Desvanecimiento en el Receptor se utiliza la siguiente ecuación:</a:t>
            </a:r>
          </a:p>
          <a:p>
            <a:endParaRPr lang="es-EC" dirty="0"/>
          </a:p>
          <a:p>
            <a:pPr algn="just"/>
            <a:r>
              <a:rPr lang="es-EC" dirty="0" smtClean="0"/>
              <a:t>Para obtener la Sensibilidad </a:t>
            </a:r>
            <a:r>
              <a:rPr lang="es-EC" dirty="0"/>
              <a:t>de Desvanecimiento Efectiva en el </a:t>
            </a:r>
            <a:r>
              <a:rPr lang="es-EC" dirty="0" smtClean="0"/>
              <a:t>Receptor se ejecuta la siguiente ecuación:</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p:cNvGraphicFramePr>
              <p:nvPr>
                <p:extLst>
                  <p:ext uri="{D42A27DB-BD31-4B8C-83A1-F6EECF244321}">
                    <p14:modId xmlns:p14="http://schemas.microsoft.com/office/powerpoint/2010/main" val="3343167641"/>
                  </p:ext>
                </p:extLst>
              </p:nvPr>
            </p:nvGraphicFramePr>
            <p:xfrm>
              <a:off x="180304" y="1432774"/>
              <a:ext cx="11848563" cy="2190750"/>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175906">
                    <a:tc>
                      <a:txBody>
                        <a:bodyPr/>
                        <a:lstStyle/>
                        <a:p>
                          <a:pPr algn="ctr">
                            <a:lnSpc>
                              <a:spcPct val="115000"/>
                            </a:lnSpc>
                            <a:spcAft>
                              <a:spcPts val="0"/>
                            </a:spcAft>
                            <a:tabLst>
                              <a:tab pos="252095" algn="l"/>
                            </a:tabLst>
                          </a:pPr>
                          <a:r>
                            <a:rPr lang="es-EC" sz="1250" dirty="0">
                              <a:effectLst/>
                            </a:rPr>
                            <a:t>Sensibilidad de Desvanecimiento en el Receptor [dB]</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50" b="0" i="1" baseline="0">
                                        <a:solidFill>
                                          <a:srgbClr val="514843"/>
                                        </a:solidFill>
                                        <a:effectLst/>
                                        <a:latin typeface="Cambria Math"/>
                                      </a:rPr>
                                    </m:ctrlPr>
                                  </m:sSubPr>
                                  <m:e>
                                    <m:r>
                                      <a:rPr lang="es-EC" sz="1250" b="0" i="1" baseline="0">
                                        <a:solidFill>
                                          <a:srgbClr val="514843"/>
                                        </a:solidFill>
                                        <a:effectLst/>
                                        <a:latin typeface="Cambria Math"/>
                                      </a:rPr>
                                      <m:t>𝑅𝑋</m:t>
                                    </m:r>
                                  </m:e>
                                  <m:sub>
                                    <m:r>
                                      <a:rPr lang="es-EC" sz="1250" b="0" i="1" baseline="0">
                                        <a:solidFill>
                                          <a:srgbClr val="514843"/>
                                        </a:solidFill>
                                        <a:effectLst/>
                                        <a:latin typeface="Cambria Math"/>
                                      </a:rPr>
                                      <m:t>𝐹𝑆</m:t>
                                    </m:r>
                                  </m:sub>
                                </m:sSub>
                              </m:oMath>
                            </m:oMathPara>
                          </a14:m>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250" b="0" baseline="0" dirty="0">
                              <a:solidFill>
                                <a:srgbClr val="514843"/>
                              </a:solidFill>
                              <a:effectLst/>
                            </a:rPr>
                            <a:t>-</a:t>
                          </a:r>
                          <a:r>
                            <a:rPr lang="es-EC" sz="1250" b="0" baseline="0" dirty="0" smtClean="0">
                              <a:solidFill>
                                <a:srgbClr val="514843"/>
                              </a:solidFill>
                              <a:effectLst/>
                            </a:rPr>
                            <a:t>98,9966</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250" b="0" baseline="0" dirty="0">
                              <a:solidFill>
                                <a:srgbClr val="514843"/>
                              </a:solidFill>
                              <a:effectLst/>
                            </a:rPr>
                            <a:t>-</a:t>
                          </a:r>
                          <a:r>
                            <a:rPr lang="es-EC" sz="1250" b="0" baseline="0" dirty="0" smtClean="0">
                              <a:solidFill>
                                <a:srgbClr val="514843"/>
                              </a:solidFill>
                              <a:effectLst/>
                            </a:rPr>
                            <a:t>110,5473</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just">
                            <a:lnSpc>
                              <a:spcPct val="115000"/>
                            </a:lnSpc>
                            <a:spcAft>
                              <a:spcPts val="0"/>
                            </a:spcAft>
                            <a:tabLst>
                              <a:tab pos="252095" algn="l"/>
                            </a:tabLst>
                          </a:pPr>
                          <a:r>
                            <a:rPr lang="es-EC" sz="1250" b="0" baseline="0" dirty="0">
                              <a:solidFill>
                                <a:srgbClr val="514843"/>
                              </a:solidFill>
                              <a:effectLst/>
                            </a:rPr>
                            <a:t>Ecuación </a:t>
                          </a:r>
                          <a:r>
                            <a:rPr lang="es-EC" sz="1250" b="0" baseline="0" dirty="0" smtClean="0">
                              <a:solidFill>
                                <a:srgbClr val="514843"/>
                              </a:solidFill>
                              <a:effectLst/>
                            </a:rPr>
                            <a:t>14</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r>
                  <a:tr h="131930">
                    <a:tc>
                      <a:txBody>
                        <a:bodyPr/>
                        <a:lstStyle/>
                        <a:p>
                          <a:pPr algn="ctr">
                            <a:lnSpc>
                              <a:spcPct val="115000"/>
                            </a:lnSpc>
                            <a:spcAft>
                              <a:spcPts val="0"/>
                            </a:spcAft>
                            <a:tabLst>
                              <a:tab pos="252095" algn="l"/>
                            </a:tabLst>
                          </a:pPr>
                          <a:r>
                            <a:rPr lang="es-EC" sz="1250" dirty="0">
                              <a:effectLst/>
                            </a:rPr>
                            <a:t>Ganancia de la Antena RX [</a:t>
                          </a:r>
                          <a:r>
                            <a:rPr lang="es-EC" sz="1250" dirty="0" err="1">
                              <a:effectLst/>
                            </a:rPr>
                            <a:t>dBi</a:t>
                          </a:r>
                          <a:r>
                            <a:rPr lang="es-EC" sz="1250" dirty="0">
                              <a:effectLst/>
                            </a:rPr>
                            <a:t>]</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50" i="1">
                                        <a:effectLst/>
                                        <a:latin typeface="Cambria Math"/>
                                      </a:rPr>
                                    </m:ctrlPr>
                                  </m:sSubPr>
                                  <m:e>
                                    <m:r>
                                      <a:rPr lang="es-EC" sz="1250">
                                        <a:effectLst/>
                                        <a:latin typeface="Cambria Math"/>
                                      </a:rPr>
                                      <m:t>𝐺</m:t>
                                    </m:r>
                                  </m:e>
                                  <m:sub>
                                    <m:r>
                                      <a:rPr lang="es-EC" sz="1250">
                                        <a:effectLst/>
                                        <a:latin typeface="Cambria Math"/>
                                      </a:rPr>
                                      <m:t>𝑅𝑋</m:t>
                                    </m:r>
                                  </m:sub>
                                </m:sSub>
                              </m:oMath>
                            </m:oMathPara>
                          </a14:m>
                          <a:endParaRPr lang="es-EC" sz="12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3</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15.7</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a:effectLst/>
                            </a:rPr>
                            <a:t>Referencias similares a la Ganancia de la Antena TX.</a:t>
                          </a:r>
                          <a:endParaRPr lang="es-EC" sz="1250">
                            <a:solidFill>
                              <a:srgbClr val="365F91"/>
                            </a:solidFill>
                            <a:effectLst/>
                            <a:latin typeface="Calibri"/>
                            <a:ea typeface="Calibri"/>
                            <a:cs typeface="Times New Roman"/>
                          </a:endParaRPr>
                        </a:p>
                      </a:txBody>
                      <a:tcPr marL="13852" marR="13852" marT="0" marB="0" anchor="ctr"/>
                    </a:tc>
                  </a:tr>
                  <a:tr h="131930">
                    <a:tc>
                      <a:txBody>
                        <a:bodyPr/>
                        <a:lstStyle/>
                        <a:p>
                          <a:pPr algn="ctr">
                            <a:lnSpc>
                              <a:spcPct val="115000"/>
                            </a:lnSpc>
                            <a:spcAft>
                              <a:spcPts val="0"/>
                            </a:spcAft>
                            <a:tabLst>
                              <a:tab pos="252095" algn="l"/>
                            </a:tabLst>
                          </a:pPr>
                          <a:r>
                            <a:rPr lang="es-EC" sz="1250">
                              <a:effectLst/>
                            </a:rPr>
                            <a:t>Pérdidas en la Línea de RF [dB]</a:t>
                          </a:r>
                          <a:endParaRPr lang="es-EC" sz="12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50" i="1">
                                        <a:effectLst/>
                                        <a:latin typeface="Cambria Math"/>
                                      </a:rPr>
                                    </m:ctrlPr>
                                  </m:sSubPr>
                                  <m:e>
                                    <m:r>
                                      <a:rPr lang="es-EC" sz="1250">
                                        <a:effectLst/>
                                        <a:latin typeface="Cambria Math"/>
                                      </a:rPr>
                                      <m:t>𝐿</m:t>
                                    </m:r>
                                  </m:e>
                                  <m:sub>
                                    <m:r>
                                      <a:rPr lang="es-EC" sz="1250">
                                        <a:effectLst/>
                                        <a:latin typeface="Cambria Math"/>
                                      </a:rPr>
                                      <m:t>𝑅𝑋</m:t>
                                    </m:r>
                                    <m:r>
                                      <a:rPr lang="es-EC" sz="1250">
                                        <a:effectLst/>
                                        <a:latin typeface="Cambria Math"/>
                                      </a:rPr>
                                      <m:t>_</m:t>
                                    </m:r>
                                    <m:r>
                                      <a:rPr lang="es-EC" sz="1250">
                                        <a:effectLst/>
                                        <a:latin typeface="Cambria Math"/>
                                      </a:rPr>
                                      <m:t>𝐿𝐿</m:t>
                                    </m:r>
                                  </m:sub>
                                </m:sSub>
                              </m:oMath>
                            </m:oMathPara>
                          </a14:m>
                          <a:endParaRPr lang="es-EC" sz="125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0</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1</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dirty="0">
                              <a:effectLst/>
                            </a:rPr>
                            <a:t>Referencias similares a las Pérdidas de Línea en el Transmisor.</a:t>
                          </a:r>
                          <a:endParaRPr lang="es-EC" sz="1250" dirty="0">
                            <a:solidFill>
                              <a:srgbClr val="365F91"/>
                            </a:solidFill>
                            <a:effectLst/>
                            <a:latin typeface="Calibri"/>
                            <a:ea typeface="Calibri"/>
                            <a:cs typeface="Times New Roman"/>
                          </a:endParaRPr>
                        </a:p>
                      </a:txBody>
                      <a:tcPr marL="13852" marR="13852" marT="0" marB="0" anchor="ctr"/>
                    </a:tc>
                  </a:tr>
                  <a:tr h="351814">
                    <a:tc>
                      <a:txBody>
                        <a:bodyPr/>
                        <a:lstStyle/>
                        <a:p>
                          <a:pPr algn="ctr">
                            <a:lnSpc>
                              <a:spcPct val="115000"/>
                            </a:lnSpc>
                            <a:spcAft>
                              <a:spcPts val="0"/>
                            </a:spcAft>
                            <a:tabLst>
                              <a:tab pos="252095" algn="l"/>
                            </a:tabLst>
                          </a:pPr>
                          <a:r>
                            <a:rPr lang="es-EC" sz="1250" dirty="0">
                              <a:effectLst/>
                            </a:rPr>
                            <a:t>Sensibilidad de Desvanecimiento Efectiva en el Receptor [dB]</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50" i="1">
                                        <a:effectLst/>
                                        <a:latin typeface="Cambria Math"/>
                                      </a:rPr>
                                    </m:ctrlPr>
                                  </m:sSubPr>
                                  <m:e>
                                    <m:r>
                                      <a:rPr lang="es-EC" sz="1250">
                                        <a:effectLst/>
                                        <a:latin typeface="Cambria Math"/>
                                      </a:rPr>
                                      <m:t>𝑅𝑋</m:t>
                                    </m:r>
                                  </m:e>
                                  <m:sub>
                                    <m:r>
                                      <a:rPr lang="es-EC" sz="1250">
                                        <a:effectLst/>
                                        <a:latin typeface="Cambria Math"/>
                                      </a:rPr>
                                      <m:t>𝐸𝐹𝑆</m:t>
                                    </m:r>
                                  </m:sub>
                                </m:sSub>
                              </m:oMath>
                            </m:oMathPara>
                          </a14:m>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a:t>
                          </a:r>
                          <a:r>
                            <a:rPr lang="es-EC" sz="1250" dirty="0" smtClean="0">
                              <a:effectLst/>
                            </a:rPr>
                            <a:t>101,9966</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a:t>
                          </a:r>
                          <a:r>
                            <a:rPr lang="es-EC" sz="1250" dirty="0" smtClean="0">
                              <a:effectLst/>
                            </a:rPr>
                            <a:t>125,2470</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dirty="0">
                              <a:effectLst/>
                            </a:rPr>
                            <a:t>Se determina restando las pérdidas y sumando las ganancias entre el receptor y la antena </a:t>
                          </a:r>
                          <a:r>
                            <a:rPr lang="es-EC" sz="1250" dirty="0" err="1">
                              <a:effectLst/>
                            </a:rPr>
                            <a:t>Rx</a:t>
                          </a:r>
                          <a:r>
                            <a:rPr lang="es-EC" sz="1250" dirty="0">
                              <a:effectLst/>
                            </a:rPr>
                            <a:t>. Para este cálculo el punto de referencia es la energía que se recibe en la antena </a:t>
                          </a:r>
                          <a:r>
                            <a:rPr lang="es-EC" sz="1250" dirty="0" err="1">
                              <a:effectLst/>
                            </a:rPr>
                            <a:t>Rx</a:t>
                          </a:r>
                          <a:r>
                            <a:rPr lang="es-EC" sz="1250" dirty="0">
                              <a:effectLst/>
                            </a:rPr>
                            <a:t> y se calcula mediante la ecuación </a:t>
                          </a:r>
                          <a:r>
                            <a:rPr lang="es-EC" sz="1250" dirty="0" smtClean="0">
                              <a:effectLst/>
                            </a:rPr>
                            <a:t>15</a:t>
                          </a:r>
                          <a:endParaRPr lang="es-EC" sz="1250" dirty="0">
                            <a:solidFill>
                              <a:srgbClr val="365F91"/>
                            </a:solidFill>
                            <a:effectLst/>
                            <a:latin typeface="Calibri"/>
                            <a:ea typeface="Calibri"/>
                            <a:cs typeface="Times New Roman"/>
                          </a:endParaRPr>
                        </a:p>
                      </a:txBody>
                      <a:tcPr marL="13852" marR="13852" marT="0" marB="0" anchor="ctr"/>
                    </a:tc>
                  </a:tr>
                </a:tbl>
              </a:graphicData>
            </a:graphic>
          </p:graphicFrame>
        </mc:Choice>
        <mc:Fallback xmlns="">
          <p:graphicFrame>
            <p:nvGraphicFramePr>
              <p:cNvPr id="4" name="3 Marcador de contenido"/>
              <p:cNvGraphicFramePr>
                <a:graphicFrameLocks/>
              </p:cNvGraphicFramePr>
              <p:nvPr>
                <p:extLst>
                  <p:ext uri="{D42A27DB-BD31-4B8C-83A1-F6EECF244321}">
                    <p14:modId xmlns:p14="http://schemas.microsoft.com/office/powerpoint/2010/main" val="3343167641"/>
                  </p:ext>
                </p:extLst>
              </p:nvPr>
            </p:nvGraphicFramePr>
            <p:xfrm>
              <a:off x="180304" y="1432774"/>
              <a:ext cx="11848563" cy="2175891"/>
            </p:xfrm>
            <a:graphic>
              <a:graphicData uri="http://schemas.openxmlformats.org/drawingml/2006/table">
                <a:tbl>
                  <a:tblPr firstRow="1" firstCol="1" bandRow="1">
                    <a:tableStyleId>{5C22544A-7EE6-4342-B048-85BDC9FD1C3A}</a:tableStyleId>
                  </a:tblPr>
                  <a:tblGrid>
                    <a:gridCol w="2340603"/>
                    <a:gridCol w="1390811"/>
                    <a:gridCol w="2039381"/>
                    <a:gridCol w="1862099"/>
                    <a:gridCol w="4215669"/>
                  </a:tblGrid>
                  <a:tr h="657225">
                    <a:tc>
                      <a:txBody>
                        <a:bodyPr/>
                        <a:lstStyle/>
                        <a:p>
                          <a:pPr algn="ctr">
                            <a:lnSpc>
                              <a:spcPct val="115000"/>
                            </a:lnSpc>
                            <a:spcAft>
                              <a:spcPts val="0"/>
                            </a:spcAft>
                            <a:tabLst>
                              <a:tab pos="252095" algn="l"/>
                            </a:tabLst>
                          </a:pPr>
                          <a:r>
                            <a:rPr lang="es-EC" sz="1250" dirty="0">
                              <a:effectLst/>
                            </a:rPr>
                            <a:t>Sensibilidad de Desvanecimiento en el Receptor [dB]</a:t>
                          </a:r>
                          <a:endParaRPr lang="es-EC" sz="1250" dirty="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5556" r="-584211" b="-243519"/>
                          </a:stretch>
                        </a:blipFill>
                      </a:tcPr>
                    </a:tc>
                    <a:tc>
                      <a:txBody>
                        <a:bodyPr/>
                        <a:lstStyle/>
                        <a:p>
                          <a:pPr algn="ctr">
                            <a:lnSpc>
                              <a:spcPct val="115000"/>
                            </a:lnSpc>
                            <a:spcAft>
                              <a:spcPts val="0"/>
                            </a:spcAft>
                            <a:tabLst>
                              <a:tab pos="252095" algn="l"/>
                            </a:tabLst>
                          </a:pPr>
                          <a:r>
                            <a:rPr lang="es-EC" sz="1250" b="0" baseline="0" dirty="0">
                              <a:solidFill>
                                <a:srgbClr val="514843"/>
                              </a:solidFill>
                              <a:effectLst/>
                            </a:rPr>
                            <a:t>-</a:t>
                          </a:r>
                          <a:r>
                            <a:rPr lang="es-EC" sz="1250" b="0" baseline="0" dirty="0" smtClean="0">
                              <a:solidFill>
                                <a:srgbClr val="514843"/>
                              </a:solidFill>
                              <a:effectLst/>
                            </a:rPr>
                            <a:t>98,9966</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ctr">
                            <a:lnSpc>
                              <a:spcPct val="115000"/>
                            </a:lnSpc>
                            <a:spcAft>
                              <a:spcPts val="0"/>
                            </a:spcAft>
                            <a:tabLst>
                              <a:tab pos="252095" algn="l"/>
                            </a:tabLst>
                          </a:pPr>
                          <a:r>
                            <a:rPr lang="es-EC" sz="1250" b="0" baseline="0" dirty="0">
                              <a:solidFill>
                                <a:srgbClr val="514843"/>
                              </a:solidFill>
                              <a:effectLst/>
                            </a:rPr>
                            <a:t>-</a:t>
                          </a:r>
                          <a:r>
                            <a:rPr lang="es-EC" sz="1250" b="0" baseline="0" dirty="0" smtClean="0">
                              <a:solidFill>
                                <a:srgbClr val="514843"/>
                              </a:solidFill>
                              <a:effectLst/>
                            </a:rPr>
                            <a:t>110,5473</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c>
                      <a:txBody>
                        <a:bodyPr/>
                        <a:lstStyle/>
                        <a:p>
                          <a:pPr algn="just">
                            <a:lnSpc>
                              <a:spcPct val="115000"/>
                            </a:lnSpc>
                            <a:spcAft>
                              <a:spcPts val="0"/>
                            </a:spcAft>
                            <a:tabLst>
                              <a:tab pos="252095" algn="l"/>
                            </a:tabLst>
                          </a:pPr>
                          <a:r>
                            <a:rPr lang="es-EC" sz="1250" b="0" baseline="0" dirty="0">
                              <a:solidFill>
                                <a:srgbClr val="514843"/>
                              </a:solidFill>
                              <a:effectLst/>
                            </a:rPr>
                            <a:t>Ecuación </a:t>
                          </a:r>
                          <a:r>
                            <a:rPr lang="es-EC" sz="1250" b="0" baseline="0" dirty="0" smtClean="0">
                              <a:solidFill>
                                <a:srgbClr val="514843"/>
                              </a:solidFill>
                              <a:effectLst/>
                            </a:rPr>
                            <a:t>14</a:t>
                          </a:r>
                          <a:endParaRPr lang="es-EC" sz="1250" b="0" baseline="0" dirty="0">
                            <a:solidFill>
                              <a:srgbClr val="514843"/>
                            </a:solidFill>
                            <a:effectLst/>
                            <a:latin typeface="Calibri"/>
                            <a:ea typeface="Calibri"/>
                            <a:cs typeface="Times New Roman"/>
                          </a:endParaRPr>
                        </a:p>
                      </a:txBody>
                      <a:tcPr marL="13852" marR="13852" marT="0" marB="0" anchor="ctr">
                        <a:solidFill>
                          <a:srgbClr val="E9E9E9"/>
                        </a:solidFill>
                      </a:tcPr>
                    </a:tc>
                  </a:tr>
                  <a:tr h="219075">
                    <a:tc>
                      <a:txBody>
                        <a:bodyPr/>
                        <a:lstStyle/>
                        <a:p>
                          <a:pPr algn="ctr">
                            <a:lnSpc>
                              <a:spcPct val="115000"/>
                            </a:lnSpc>
                            <a:spcAft>
                              <a:spcPts val="0"/>
                            </a:spcAft>
                            <a:tabLst>
                              <a:tab pos="252095" algn="l"/>
                            </a:tabLst>
                          </a:pPr>
                          <a:r>
                            <a:rPr lang="es-EC" sz="1250" dirty="0">
                              <a:effectLst/>
                            </a:rPr>
                            <a:t>Ganancia de la Antena RX [</a:t>
                          </a:r>
                          <a:r>
                            <a:rPr lang="es-EC" sz="1250" dirty="0" err="1">
                              <a:effectLst/>
                            </a:rPr>
                            <a:t>dBi</a:t>
                          </a:r>
                          <a:r>
                            <a:rPr lang="es-EC" sz="1250" dirty="0">
                              <a:effectLst/>
                            </a:rPr>
                            <a:t>]</a:t>
                          </a:r>
                          <a:endParaRPr lang="es-EC" sz="1250" dirty="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316667" r="-584211" b="-630556"/>
                          </a:stretch>
                        </a:blipFill>
                      </a:tcPr>
                    </a:tc>
                    <a:tc>
                      <a:txBody>
                        <a:bodyPr/>
                        <a:lstStyle/>
                        <a:p>
                          <a:pPr algn="ctr">
                            <a:lnSpc>
                              <a:spcPct val="115000"/>
                            </a:lnSpc>
                            <a:spcAft>
                              <a:spcPts val="0"/>
                            </a:spcAft>
                            <a:tabLst>
                              <a:tab pos="252095" algn="l"/>
                            </a:tabLst>
                          </a:pPr>
                          <a:r>
                            <a:rPr lang="es-EC" sz="1250" dirty="0">
                              <a:effectLst/>
                            </a:rPr>
                            <a:t>3</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15.7</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a:effectLst/>
                            </a:rPr>
                            <a:t>Referencias similares a la Ganancia de la Antena TX.</a:t>
                          </a:r>
                          <a:endParaRPr lang="es-EC" sz="1250">
                            <a:solidFill>
                              <a:srgbClr val="365F91"/>
                            </a:solidFill>
                            <a:effectLst/>
                            <a:latin typeface="Calibri"/>
                            <a:ea typeface="Calibri"/>
                            <a:cs typeface="Times New Roman"/>
                          </a:endParaRPr>
                        </a:p>
                      </a:txBody>
                      <a:tcPr marL="13852" marR="13852" marT="0" marB="0" anchor="ctr"/>
                    </a:tc>
                  </a:tr>
                  <a:tr h="438150">
                    <a:tc>
                      <a:txBody>
                        <a:bodyPr/>
                        <a:lstStyle/>
                        <a:p>
                          <a:pPr algn="ctr">
                            <a:lnSpc>
                              <a:spcPct val="115000"/>
                            </a:lnSpc>
                            <a:spcAft>
                              <a:spcPts val="0"/>
                            </a:spcAft>
                            <a:tabLst>
                              <a:tab pos="252095" algn="l"/>
                            </a:tabLst>
                          </a:pPr>
                          <a:r>
                            <a:rPr lang="es-EC" sz="1250">
                              <a:effectLst/>
                            </a:rPr>
                            <a:t>Pérdidas en la Línea de RF [dB]</a:t>
                          </a:r>
                          <a:endParaRPr lang="es-EC" sz="125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208333" r="-584211" b="-215278"/>
                          </a:stretch>
                        </a:blipFill>
                      </a:tcPr>
                    </a:tc>
                    <a:tc>
                      <a:txBody>
                        <a:bodyPr/>
                        <a:lstStyle/>
                        <a:p>
                          <a:pPr algn="ctr">
                            <a:lnSpc>
                              <a:spcPct val="115000"/>
                            </a:lnSpc>
                            <a:spcAft>
                              <a:spcPts val="0"/>
                            </a:spcAft>
                            <a:tabLst>
                              <a:tab pos="252095" algn="l"/>
                            </a:tabLst>
                          </a:pPr>
                          <a:r>
                            <a:rPr lang="es-EC" sz="1250" dirty="0">
                              <a:effectLst/>
                            </a:rPr>
                            <a:t>0</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1</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dirty="0">
                              <a:effectLst/>
                            </a:rPr>
                            <a:t>Referencias similares a las Pérdidas de Línea en el Transmisor.</a:t>
                          </a:r>
                          <a:endParaRPr lang="es-EC" sz="1250" dirty="0">
                            <a:solidFill>
                              <a:srgbClr val="365F91"/>
                            </a:solidFill>
                            <a:effectLst/>
                            <a:latin typeface="Calibri"/>
                            <a:ea typeface="Calibri"/>
                            <a:cs typeface="Times New Roman"/>
                          </a:endParaRPr>
                        </a:p>
                      </a:txBody>
                      <a:tcPr marL="13852" marR="13852" marT="0" marB="0" anchor="ctr"/>
                    </a:tc>
                  </a:tr>
                  <a:tr h="861441">
                    <a:tc>
                      <a:txBody>
                        <a:bodyPr/>
                        <a:lstStyle/>
                        <a:p>
                          <a:pPr algn="ctr">
                            <a:lnSpc>
                              <a:spcPct val="115000"/>
                            </a:lnSpc>
                            <a:spcAft>
                              <a:spcPts val="0"/>
                            </a:spcAft>
                            <a:tabLst>
                              <a:tab pos="252095" algn="l"/>
                            </a:tabLst>
                          </a:pPr>
                          <a:r>
                            <a:rPr lang="es-EC" sz="1250" dirty="0">
                              <a:effectLst/>
                            </a:rPr>
                            <a:t>Sensibilidad de Desvanecimiento Efectiva en el Receptor [dB]</a:t>
                          </a:r>
                          <a:endParaRPr lang="es-EC" sz="1250" dirty="0">
                            <a:solidFill>
                              <a:srgbClr val="365F91"/>
                            </a:solidFill>
                            <a:effectLst/>
                            <a:latin typeface="Calibri"/>
                            <a:ea typeface="Calibri"/>
                            <a:cs typeface="Times New Roman"/>
                          </a:endParaRPr>
                        </a:p>
                      </a:txBody>
                      <a:tcPr marL="13852" marR="13852" marT="0" marB="0" anchor="ctr"/>
                    </a:tc>
                    <a:tc>
                      <a:txBody>
                        <a:bodyPr/>
                        <a:lstStyle/>
                        <a:p>
                          <a:endParaRPr lang="es-EC"/>
                        </a:p>
                      </a:txBody>
                      <a:tcPr marL="13852" marR="13852" marT="0" marB="0" anchor="ctr">
                        <a:blipFill rotWithShape="1">
                          <a:blip r:embed="rId2"/>
                          <a:stretch>
                            <a:fillRect l="-168860" t="-157447" r="-584211" b="-9929"/>
                          </a:stretch>
                        </a:blipFill>
                      </a:tcPr>
                    </a:tc>
                    <a:tc>
                      <a:txBody>
                        <a:bodyPr/>
                        <a:lstStyle/>
                        <a:p>
                          <a:pPr algn="ctr">
                            <a:lnSpc>
                              <a:spcPct val="115000"/>
                            </a:lnSpc>
                            <a:spcAft>
                              <a:spcPts val="0"/>
                            </a:spcAft>
                            <a:tabLst>
                              <a:tab pos="252095" algn="l"/>
                            </a:tabLst>
                          </a:pPr>
                          <a:r>
                            <a:rPr lang="es-EC" sz="1250" dirty="0">
                              <a:effectLst/>
                            </a:rPr>
                            <a:t>-</a:t>
                          </a:r>
                          <a:r>
                            <a:rPr lang="es-EC" sz="1250" dirty="0" smtClean="0">
                              <a:effectLst/>
                            </a:rPr>
                            <a:t>101,9966</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ctr">
                            <a:lnSpc>
                              <a:spcPct val="115000"/>
                            </a:lnSpc>
                            <a:spcAft>
                              <a:spcPts val="0"/>
                            </a:spcAft>
                            <a:tabLst>
                              <a:tab pos="252095" algn="l"/>
                            </a:tabLst>
                          </a:pPr>
                          <a:r>
                            <a:rPr lang="es-EC" sz="1250" dirty="0">
                              <a:effectLst/>
                            </a:rPr>
                            <a:t>-</a:t>
                          </a:r>
                          <a:r>
                            <a:rPr lang="es-EC" sz="1250" dirty="0" smtClean="0">
                              <a:effectLst/>
                            </a:rPr>
                            <a:t>125,2470</a:t>
                          </a:r>
                          <a:endParaRPr lang="es-EC" sz="1250" dirty="0">
                            <a:solidFill>
                              <a:srgbClr val="365F91"/>
                            </a:solidFill>
                            <a:effectLst/>
                            <a:latin typeface="Calibri"/>
                            <a:ea typeface="Calibri"/>
                            <a:cs typeface="Times New Roman"/>
                          </a:endParaRPr>
                        </a:p>
                      </a:txBody>
                      <a:tcPr marL="13852" marR="13852" marT="0" marB="0" anchor="ctr"/>
                    </a:tc>
                    <a:tc>
                      <a:txBody>
                        <a:bodyPr/>
                        <a:lstStyle/>
                        <a:p>
                          <a:pPr algn="just">
                            <a:lnSpc>
                              <a:spcPct val="115000"/>
                            </a:lnSpc>
                            <a:spcAft>
                              <a:spcPts val="0"/>
                            </a:spcAft>
                            <a:tabLst>
                              <a:tab pos="252095" algn="l"/>
                            </a:tabLst>
                          </a:pPr>
                          <a:r>
                            <a:rPr lang="es-EC" sz="1250" dirty="0">
                              <a:effectLst/>
                            </a:rPr>
                            <a:t>Se determina restando las pérdidas y sumando las ganancias entre el receptor y la antena </a:t>
                          </a:r>
                          <a:r>
                            <a:rPr lang="es-EC" sz="1250" dirty="0" err="1">
                              <a:effectLst/>
                            </a:rPr>
                            <a:t>Rx</a:t>
                          </a:r>
                          <a:r>
                            <a:rPr lang="es-EC" sz="1250" dirty="0">
                              <a:effectLst/>
                            </a:rPr>
                            <a:t>. Para este cálculo el punto de referencia es la energía que se recibe en la antena </a:t>
                          </a:r>
                          <a:r>
                            <a:rPr lang="es-EC" sz="1250" dirty="0" err="1">
                              <a:effectLst/>
                            </a:rPr>
                            <a:t>Rx</a:t>
                          </a:r>
                          <a:r>
                            <a:rPr lang="es-EC" sz="1250" dirty="0">
                              <a:effectLst/>
                            </a:rPr>
                            <a:t> y se calcula mediante la ecuación </a:t>
                          </a:r>
                          <a:r>
                            <a:rPr lang="es-EC" sz="1250" dirty="0" smtClean="0">
                              <a:effectLst/>
                            </a:rPr>
                            <a:t>15</a:t>
                          </a:r>
                          <a:endParaRPr lang="es-EC" sz="1250" dirty="0">
                            <a:solidFill>
                              <a:srgbClr val="365F91"/>
                            </a:solidFill>
                            <a:effectLst/>
                            <a:latin typeface="Calibri"/>
                            <a:ea typeface="Calibri"/>
                            <a:cs typeface="Times New Roman"/>
                          </a:endParaRPr>
                        </a:p>
                      </a:txBody>
                      <a:tcPr marL="13852" marR="13852" marT="0" marB="0" anchor="ctr"/>
                    </a:tc>
                  </a:tr>
                </a:tbl>
              </a:graphicData>
            </a:graphic>
          </p:graphicFrame>
        </mc:Fallback>
      </mc:AlternateContent>
      <mc:AlternateContent xmlns:mc="http://schemas.openxmlformats.org/markup-compatibility/2006" xmlns:a14="http://schemas.microsoft.com/office/drawing/2010/main">
        <mc:Choice Requires="a14">
          <p:sp>
            <p:nvSpPr>
              <p:cNvPr id="5" name="4 Rectángulo"/>
              <p:cNvSpPr/>
              <p:nvPr/>
            </p:nvSpPr>
            <p:spPr>
              <a:xfrm>
                <a:off x="1270714" y="4255229"/>
                <a:ext cx="985663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𝑅𝑋</m:t>
                          </m:r>
                        </m:e>
                        <m:sub>
                          <m:r>
                            <a:rPr lang="es-EC" i="1">
                              <a:latin typeface="Cambria Math"/>
                            </a:rPr>
                            <m:t>𝐹𝑆</m:t>
                          </m:r>
                        </m:sub>
                      </m:sSub>
                      <m:r>
                        <a:rPr lang="es-EC" i="1">
                          <a:latin typeface="Cambria Math"/>
                        </a:rPr>
                        <m:t>=</m:t>
                      </m:r>
                      <m:r>
                        <a:rPr lang="es-EC" i="1">
                          <a:latin typeface="Cambria Math"/>
                        </a:rPr>
                        <m:t>𝑘𝑇</m:t>
                      </m:r>
                      <m:r>
                        <a:rPr lang="es-EC" i="1">
                          <a:latin typeface="Cambria Math"/>
                        </a:rPr>
                        <m:t>+10</m:t>
                      </m:r>
                      <m:func>
                        <m:funcPr>
                          <m:ctrlPr>
                            <a:rPr lang="es-EC" i="1">
                              <a:latin typeface="Cambria Math"/>
                            </a:rPr>
                          </m:ctrlPr>
                        </m:funcPr>
                        <m:fName>
                          <m:r>
                            <m:rPr>
                              <m:sty m:val="p"/>
                            </m:rPr>
                            <a:rPr lang="es-EC">
                              <a:latin typeface="Cambria Math"/>
                            </a:rPr>
                            <m:t>log</m:t>
                          </m:r>
                        </m:fName>
                        <m:e>
                          <m:d>
                            <m:dPr>
                              <m:ctrlPr>
                                <a:rPr lang="es-EC" i="1">
                                  <a:latin typeface="Cambria Math"/>
                                </a:rPr>
                              </m:ctrlPr>
                            </m:dPr>
                            <m:e>
                              <m:sSub>
                                <m:sSubPr>
                                  <m:ctrlPr>
                                    <a:rPr lang="es-EC" i="1">
                                      <a:latin typeface="Cambria Math"/>
                                    </a:rPr>
                                  </m:ctrlPr>
                                </m:sSubPr>
                                <m:e>
                                  <m:r>
                                    <a:rPr lang="es-EC" i="1">
                                      <a:latin typeface="Cambria Math"/>
                                    </a:rPr>
                                    <m:t>𝑆𝐶</m:t>
                                  </m:r>
                                </m:e>
                                <m:sub>
                                  <m:r>
                                    <a:rPr lang="es-EC" i="1">
                                      <a:latin typeface="Cambria Math"/>
                                    </a:rPr>
                                    <m:t>𝐵𝑊</m:t>
                                  </m:r>
                                </m:sub>
                              </m:sSub>
                              <m:r>
                                <a:rPr lang="es-EC" i="1">
                                  <a:latin typeface="Cambria Math"/>
                                </a:rPr>
                                <m:t>𝑥</m:t>
                              </m:r>
                              <m:sSub>
                                <m:sSubPr>
                                  <m:ctrlPr>
                                    <a:rPr lang="es-EC" i="1">
                                      <a:latin typeface="Cambria Math"/>
                                    </a:rPr>
                                  </m:ctrlPr>
                                </m:sSubPr>
                                <m:e>
                                  <m:r>
                                    <a:rPr lang="es-EC" i="1">
                                      <a:latin typeface="Cambria Math"/>
                                    </a:rPr>
                                    <m:t>𝑆𝐶</m:t>
                                  </m:r>
                                </m:e>
                                <m:sub>
                                  <m:r>
                                    <a:rPr lang="es-EC" i="1">
                                      <a:latin typeface="Cambria Math"/>
                                    </a:rPr>
                                    <m:t>𝑂</m:t>
                                  </m:r>
                                </m:sub>
                              </m:sSub>
                            </m:e>
                          </m:d>
                          <m:r>
                            <a:rPr lang="es-EC" i="1">
                              <a:latin typeface="Cambria Math"/>
                            </a:rPr>
                            <m:t>+</m:t>
                          </m:r>
                          <m:r>
                            <a:rPr lang="es-EC" i="1">
                              <a:latin typeface="Cambria Math"/>
                            </a:rPr>
                            <m:t>𝑁𝐹</m:t>
                          </m:r>
                        </m:e>
                      </m:func>
                      <m:r>
                        <a:rPr lang="es-EC" i="1">
                          <a:latin typeface="Cambria Math"/>
                        </a:rPr>
                        <m:t>+</m:t>
                      </m:r>
                      <m:r>
                        <a:rPr lang="es-EC" i="1">
                          <a:latin typeface="Cambria Math"/>
                        </a:rPr>
                        <m:t>𝑆𝑁𝑅</m:t>
                      </m:r>
                      <m:r>
                        <a:rPr lang="es-EC" i="1">
                          <a:latin typeface="Cambria Math"/>
                        </a:rPr>
                        <m:t>+</m:t>
                      </m:r>
                      <m:r>
                        <a:rPr lang="es-EC" i="1">
                          <a:latin typeface="Cambria Math"/>
                        </a:rPr>
                        <m:t>𝐹𝐹</m:t>
                      </m:r>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𝑅𝑋𝐷𝐺</m:t>
                          </m:r>
                        </m:sub>
                      </m:sSub>
                      <m:r>
                        <a:rPr lang="es-EC" i="1">
                          <a:latin typeface="Cambria Math"/>
                        </a:rPr>
                        <m:t>−</m:t>
                      </m:r>
                      <m:r>
                        <a:rPr lang="es-EC" i="1">
                          <a:latin typeface="Cambria Math"/>
                        </a:rPr>
                        <m:t>𝐻𝐴𝑅𝑄</m:t>
                      </m:r>
                      <m:r>
                        <a:rPr lang="es-EC" i="1">
                          <a:latin typeface="Cambria Math"/>
                        </a:rPr>
                        <m:t>        (14)</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270714" y="4255229"/>
                <a:ext cx="9856631" cy="369332"/>
              </a:xfrm>
              <a:prstGeom prst="rect">
                <a:avLst/>
              </a:prstGeom>
              <a:blipFill rotWithShape="1">
                <a:blip r:embed="rId3"/>
                <a:stretch>
                  <a:fillRect b="-14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268326" y="5512001"/>
                <a:ext cx="6159009" cy="393121"/>
              </a:xfrm>
              <a:prstGeom prst="rect">
                <a:avLst/>
              </a:prstGeom>
            </p:spPr>
            <p:txBody>
              <a:bodyPr wrap="square">
                <a:spAutoFit/>
              </a:bodyPr>
              <a:lstStyle/>
              <a:p>
                <a:pPr algn="ctr"/>
                <a14:m>
                  <m:oMath xmlns:m="http://schemas.openxmlformats.org/officeDocument/2006/math">
                    <m:sSub>
                      <m:sSubPr>
                        <m:ctrlPr>
                          <a:rPr lang="es-EC" i="1">
                            <a:latin typeface="Cambria Math"/>
                          </a:rPr>
                        </m:ctrlPr>
                      </m:sSubPr>
                      <m:e>
                        <m:r>
                          <a:rPr lang="es-EC" i="1">
                            <a:latin typeface="Cambria Math"/>
                          </a:rPr>
                          <m:t>𝑅𝑋</m:t>
                        </m:r>
                      </m:e>
                      <m:sub>
                        <m:r>
                          <a:rPr lang="es-EC" i="1">
                            <a:latin typeface="Cambria Math"/>
                          </a:rPr>
                          <m:t>𝐸𝐹𝑆</m:t>
                        </m:r>
                      </m:sub>
                    </m:sSub>
                    <m:r>
                      <a:rPr lang="es-EC" i="1">
                        <a:latin typeface="Cambria Math"/>
                      </a:rPr>
                      <m:t>=</m:t>
                    </m:r>
                    <m:sSub>
                      <m:sSubPr>
                        <m:ctrlPr>
                          <a:rPr lang="es-EC" i="1">
                            <a:latin typeface="Cambria Math"/>
                          </a:rPr>
                        </m:ctrlPr>
                      </m:sSubPr>
                      <m:e>
                        <m:r>
                          <a:rPr lang="es-EC" i="1">
                            <a:latin typeface="Cambria Math"/>
                          </a:rPr>
                          <m:t>𝑅𝑋</m:t>
                        </m:r>
                      </m:e>
                      <m:sub>
                        <m:r>
                          <a:rPr lang="es-EC" i="1">
                            <a:latin typeface="Cambria Math"/>
                          </a:rPr>
                          <m:t>𝐹𝑆</m:t>
                        </m:r>
                      </m:sub>
                    </m:sSub>
                    <m:r>
                      <a:rPr lang="es-EC" i="1">
                        <a:latin typeface="Cambria Math"/>
                      </a:rPr>
                      <m:t>−</m:t>
                    </m:r>
                    <m:sSub>
                      <m:sSubPr>
                        <m:ctrlPr>
                          <a:rPr lang="es-EC" i="1">
                            <a:latin typeface="Cambria Math"/>
                          </a:rPr>
                        </m:ctrlPr>
                      </m:sSubPr>
                      <m:e>
                        <m:r>
                          <a:rPr lang="es-EC" i="1">
                            <a:latin typeface="Cambria Math"/>
                          </a:rPr>
                          <m:t>𝐺</m:t>
                        </m:r>
                      </m:e>
                      <m:sub>
                        <m:r>
                          <a:rPr lang="es-EC" i="1">
                            <a:latin typeface="Cambria Math"/>
                          </a:rPr>
                          <m:t>𝑅𝑋</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𝑅</m:t>
                        </m:r>
                        <m:sSub>
                          <m:sSubPr>
                            <m:ctrlPr>
                              <a:rPr lang="es-EC" i="1">
                                <a:latin typeface="Cambria Math"/>
                              </a:rPr>
                            </m:ctrlPr>
                          </m:sSubPr>
                          <m:e>
                            <m:r>
                              <a:rPr lang="es-EC" i="1">
                                <a:latin typeface="Cambria Math"/>
                              </a:rPr>
                              <m:t>𝑋</m:t>
                            </m:r>
                          </m:e>
                          <m:sub>
                            <m:r>
                              <a:rPr lang="es-EC" i="1">
                                <a:latin typeface="Cambria Math"/>
                              </a:rPr>
                              <m:t>𝐿𝐿</m:t>
                            </m:r>
                          </m:sub>
                        </m:sSub>
                      </m:sub>
                    </m:sSub>
                    <m:r>
                      <a:rPr lang="es-EC" i="1">
                        <a:latin typeface="Cambria Math"/>
                      </a:rPr>
                      <m:t> </m:t>
                    </m:r>
                  </m:oMath>
                </a14:m>
                <a:r>
                  <a:rPr lang="es-EC" dirty="0" smtClean="0"/>
                  <a:t>   </a:t>
                </a:r>
                <a:r>
                  <a:rPr lang="es-EC" dirty="0" smtClean="0">
                    <a:latin typeface="Cambria Math" panose="02040503050406030204" pitchFamily="18" charset="0"/>
                    <a:ea typeface="Cambria Math" panose="02040503050406030204" pitchFamily="18" charset="0"/>
                  </a:rPr>
                  <a:t>(15)</a:t>
                </a:r>
                <a:endParaRPr lang="es-EC" dirty="0">
                  <a:latin typeface="Cambria Math" panose="02040503050406030204" pitchFamily="18" charset="0"/>
                  <a:ea typeface="Cambria Math" panose="02040503050406030204" pitchFamily="18"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3268326" y="5512001"/>
                <a:ext cx="6159009" cy="393121"/>
              </a:xfrm>
              <a:prstGeom prst="rect">
                <a:avLst/>
              </a:prstGeom>
              <a:blipFill rotWithShape="1">
                <a:blip r:embed="rId4"/>
                <a:stretch>
                  <a:fillRect t="-9231" b="-15385"/>
                </a:stretch>
              </a:blipFill>
            </p:spPr>
            <p:txBody>
              <a:bodyPr/>
              <a:lstStyle/>
              <a:p>
                <a:r>
                  <a:rPr lang="es-EC">
                    <a:noFill/>
                  </a:rPr>
                  <a:t> </a:t>
                </a:r>
              </a:p>
            </p:txBody>
          </p:sp>
        </mc:Fallback>
      </mc:AlternateContent>
    </p:spTree>
    <p:extLst>
      <p:ext uri="{BB962C8B-B14F-4D97-AF65-F5344CB8AC3E}">
        <p14:creationId xmlns:p14="http://schemas.microsoft.com/office/powerpoint/2010/main" val="142340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LINK BUDGET PARA LAS REDES LTE</a:t>
            </a:r>
          </a:p>
        </p:txBody>
      </p:sp>
      <p:sp>
        <p:nvSpPr>
          <p:cNvPr id="5" name="4 Marcador de contenido"/>
          <p:cNvSpPr>
            <a:spLocks noGrp="1"/>
          </p:cNvSpPr>
          <p:nvPr>
            <p:ph idx="1"/>
          </p:nvPr>
        </p:nvSpPr>
        <p:spPr/>
        <p:txBody>
          <a:bodyPr/>
          <a:lstStyle/>
          <a:p>
            <a:endParaRPr lang="es-EC" dirty="0"/>
          </a:p>
        </p:txBody>
      </p:sp>
      <mc:AlternateContent xmlns:mc="http://schemas.openxmlformats.org/markup-compatibility/2006">
        <mc:Choice xmlns:a14="http://schemas.microsoft.com/office/drawing/2010/main" Requires="a14">
          <p:graphicFrame>
            <p:nvGraphicFramePr>
              <p:cNvPr id="6" name="3 Marcador de contenido"/>
              <p:cNvGraphicFramePr>
                <a:graphicFrameLocks/>
              </p:cNvGraphicFramePr>
              <p:nvPr>
                <p:extLst>
                  <p:ext uri="{D42A27DB-BD31-4B8C-83A1-F6EECF244321}">
                    <p14:modId xmlns:p14="http://schemas.microsoft.com/office/powerpoint/2010/main" val="2741621126"/>
                  </p:ext>
                </p:extLst>
              </p:nvPr>
            </p:nvGraphicFramePr>
            <p:xfrm>
              <a:off x="90153" y="2409880"/>
              <a:ext cx="12003109" cy="4312891"/>
            </p:xfrm>
            <a:graphic>
              <a:graphicData uri="http://schemas.openxmlformats.org/drawingml/2006/table">
                <a:tbl>
                  <a:tblPr firstRow="1" firstCol="1" bandRow="1">
                    <a:tableStyleId>{5C22544A-7EE6-4342-B048-85BDC9FD1C3A}</a:tableStyleId>
                  </a:tblPr>
                  <a:tblGrid>
                    <a:gridCol w="2520697"/>
                    <a:gridCol w="1792399"/>
                    <a:gridCol w="2192163"/>
                    <a:gridCol w="2110754"/>
                    <a:gridCol w="3387096"/>
                  </a:tblGrid>
                  <a:tr h="235318">
                    <a:tc>
                      <a:txBody>
                        <a:bodyPr/>
                        <a:lstStyle/>
                        <a:p>
                          <a:pPr algn="ctr">
                            <a:lnSpc>
                              <a:spcPct val="115000"/>
                            </a:lnSpc>
                            <a:spcAft>
                              <a:spcPts val="0"/>
                            </a:spcAft>
                            <a:tabLst>
                              <a:tab pos="252095" algn="l"/>
                            </a:tabLst>
                          </a:pPr>
                          <a:r>
                            <a:rPr lang="es-EC" sz="1200" dirty="0">
                              <a:effectLst/>
                            </a:rPr>
                            <a:t>Parámetro</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Valor</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Enlace Descendente</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Enlace Ascendente</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Referencia</a:t>
                          </a:r>
                          <a:endParaRPr lang="es-EC" sz="1200">
                            <a:solidFill>
                              <a:srgbClr val="365F91"/>
                            </a:solidFill>
                            <a:effectLst/>
                            <a:latin typeface="Calibri"/>
                            <a:ea typeface="Calibri"/>
                            <a:cs typeface="Times New Roman"/>
                          </a:endParaRPr>
                        </a:p>
                      </a:txBody>
                      <a:tcPr marL="46122" marR="46122" marT="0" marB="0" anchor="ctr"/>
                    </a:tc>
                  </a:tr>
                  <a:tr h="185319">
                    <a:tc>
                      <a:txBody>
                        <a:bodyPr/>
                        <a:lstStyle/>
                        <a:p>
                          <a:pPr algn="ctr">
                            <a:lnSpc>
                              <a:spcPct val="115000"/>
                            </a:lnSpc>
                            <a:spcAft>
                              <a:spcPts val="0"/>
                            </a:spcAft>
                            <a:tabLst>
                              <a:tab pos="252095" algn="l"/>
                            </a:tabLst>
                          </a:pPr>
                          <a:r>
                            <a:rPr lang="es-EC" sz="1200" dirty="0">
                              <a:effectLst/>
                            </a:rPr>
                            <a:t>TX </a:t>
                          </a:r>
                          <a14:m>
                            <m:oMath xmlns:m="http://schemas.openxmlformats.org/officeDocument/2006/math">
                              <m:r>
                                <a:rPr lang="es-EC" sz="1200">
                                  <a:effectLst/>
                                  <a:latin typeface="Cambria Math"/>
                                </a:rPr>
                                <m:t>𝑬𝑰𝑹𝑷</m:t>
                              </m:r>
                            </m:oMath>
                          </a14:m>
                          <a:r>
                            <a:rPr lang="es-EC" sz="1200" dirty="0">
                              <a:effectLst/>
                            </a:rPr>
                            <a:t> [</a:t>
                          </a:r>
                          <a:r>
                            <a:rPr lang="es-EC" sz="1200" dirty="0" err="1">
                              <a:effectLst/>
                            </a:rPr>
                            <a:t>dBm</a:t>
                          </a:r>
                          <a:r>
                            <a:rPr lang="es-EC" sz="1200" dirty="0">
                              <a:effectLst/>
                            </a:rPr>
                            <a:t>]</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𝑇𝑋</m:t>
                                    </m:r>
                                  </m:e>
                                  <m:sub>
                                    <m:r>
                                      <a:rPr lang="es-EC" sz="1200">
                                        <a:effectLst/>
                                        <a:latin typeface="Cambria Math"/>
                                      </a:rPr>
                                      <m:t>𝐸𝐼𝑅𝑃</m:t>
                                    </m:r>
                                  </m:sub>
                                </m:sSub>
                              </m:oMath>
                            </m:oMathPara>
                          </a14:m>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64,7</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27</a:t>
                          </a:r>
                          <a:endParaRPr lang="es-EC" sz="1200" dirty="0">
                            <a:solidFill>
                              <a:srgbClr val="365F91"/>
                            </a:solidFill>
                            <a:effectLst/>
                            <a:latin typeface="Calibri"/>
                            <a:ea typeface="Calibri"/>
                            <a:cs typeface="Times New Roman"/>
                          </a:endParaRPr>
                        </a:p>
                      </a:txBody>
                      <a:tcPr marL="46122" marR="46122"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tab pos="252095" algn="l"/>
                            </a:tabLst>
                            <a:defRPr/>
                          </a:pPr>
                          <a:r>
                            <a:rPr lang="es-EC" sz="1200" dirty="0" smtClean="0">
                              <a:effectLst/>
                            </a:rPr>
                            <a:t>Ecuación 13</a:t>
                          </a:r>
                          <a:endParaRPr lang="es-EC" sz="1200" dirty="0">
                            <a:solidFill>
                              <a:srgbClr val="365F91"/>
                            </a:solidFill>
                            <a:effectLst/>
                            <a:latin typeface="Calibri"/>
                            <a:ea typeface="Calibri"/>
                            <a:cs typeface="Times New Roman"/>
                          </a:endParaRPr>
                        </a:p>
                      </a:txBody>
                      <a:tcPr marL="46122" marR="46122" marT="0" marB="0" anchor="ctr"/>
                    </a:tc>
                  </a:tr>
                  <a:tr h="470634">
                    <a:tc>
                      <a:txBody>
                        <a:bodyPr/>
                        <a:lstStyle/>
                        <a:p>
                          <a:pPr algn="ctr">
                            <a:lnSpc>
                              <a:spcPct val="115000"/>
                            </a:lnSpc>
                            <a:spcAft>
                              <a:spcPts val="0"/>
                            </a:spcAft>
                            <a:tabLst>
                              <a:tab pos="252095" algn="l"/>
                            </a:tabLst>
                          </a:pPr>
                          <a:r>
                            <a:rPr lang="es-EC" sz="1200">
                              <a:effectLst/>
                            </a:rPr>
                            <a:t>Sensibilidad de Desvanecimiento Efectiva en el Receptor [dB]</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𝑅𝑋</m:t>
                                    </m:r>
                                  </m:e>
                                  <m:sub>
                                    <m:r>
                                      <a:rPr lang="es-EC" sz="1200">
                                        <a:effectLst/>
                                        <a:latin typeface="Cambria Math"/>
                                      </a:rPr>
                                      <m:t>𝐸𝐹𝑆</m:t>
                                    </m:r>
                                  </m:sub>
                                </m:sSub>
                              </m:oMath>
                            </m:oMathPara>
                          </a14:m>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a:t>
                          </a:r>
                          <a:r>
                            <a:rPr lang="es-EC" sz="1200" dirty="0" smtClean="0">
                              <a:effectLst/>
                            </a:rPr>
                            <a:t>101,9966</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a:t>
                          </a:r>
                          <a:r>
                            <a:rPr lang="es-EC" sz="1200" dirty="0" smtClean="0">
                              <a:effectLst/>
                            </a:rPr>
                            <a:t>125,2470</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dirty="0">
                              <a:effectLst/>
                            </a:rPr>
                            <a:t>Ecuación </a:t>
                          </a:r>
                          <a:r>
                            <a:rPr lang="es-EC" sz="1200" dirty="0" smtClean="0">
                              <a:effectLst/>
                            </a:rPr>
                            <a:t>15</a:t>
                          </a:r>
                          <a:endParaRPr lang="es-EC" sz="1200" dirty="0">
                            <a:solidFill>
                              <a:srgbClr val="365F91"/>
                            </a:solidFill>
                            <a:effectLst/>
                            <a:latin typeface="Calibri"/>
                            <a:ea typeface="Calibri"/>
                            <a:cs typeface="Times New Roman"/>
                          </a:endParaRPr>
                        </a:p>
                      </a:txBody>
                      <a:tcPr marL="46122" marR="46122" marT="0" marB="0" anchor="ctr"/>
                    </a:tc>
                  </a:tr>
                  <a:tr h="1058927">
                    <a:tc>
                      <a:txBody>
                        <a:bodyPr/>
                        <a:lstStyle/>
                        <a:p>
                          <a:pPr algn="ctr">
                            <a:lnSpc>
                              <a:spcPct val="115000"/>
                            </a:lnSpc>
                            <a:spcAft>
                              <a:spcPts val="0"/>
                            </a:spcAft>
                            <a:tabLst>
                              <a:tab pos="252095" algn="l"/>
                            </a:tabLst>
                          </a:pPr>
                          <a:r>
                            <a:rPr lang="es-EC" sz="1200">
                              <a:effectLst/>
                            </a:rPr>
                            <a:t>Pérdidas por las Edificaciones y el Cuerpo del Usuario</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𝐿</m:t>
                                    </m:r>
                                  </m:e>
                                  <m:sub>
                                    <m:r>
                                      <a:rPr lang="es-EC" sz="1200">
                                        <a:effectLst/>
                                        <a:latin typeface="Cambria Math"/>
                                      </a:rPr>
                                      <m:t>𝐵𝑉</m:t>
                                    </m:r>
                                  </m:sub>
                                </m:sSub>
                              </m:oMath>
                            </m:oMathPara>
                          </a14:m>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18</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18</a:t>
                          </a:r>
                          <a:endParaRPr lang="es-EC" sz="120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a:effectLst/>
                            </a:rPr>
                            <a:t>Se toman los mismos valores que en el cálculo del Link Budget para CDMA, lo que nos da un total de 18 dB, es decir 15 dB de la pérdida de las edificaciones y 3 por la pérdida del usuario.</a:t>
                          </a:r>
                          <a:endParaRPr lang="es-EC" sz="1200">
                            <a:solidFill>
                              <a:srgbClr val="365F91"/>
                            </a:solidFill>
                            <a:effectLst/>
                            <a:latin typeface="Calibri"/>
                            <a:ea typeface="Calibri"/>
                            <a:cs typeface="Times New Roman"/>
                          </a:endParaRPr>
                        </a:p>
                      </a:txBody>
                      <a:tcPr marL="46122" marR="46122" marT="0" marB="0" anchor="ctr"/>
                    </a:tc>
                  </a:tr>
                  <a:tr h="1411903">
                    <a:tc>
                      <a:txBody>
                        <a:bodyPr/>
                        <a:lstStyle/>
                        <a:p>
                          <a:pPr algn="ctr">
                            <a:lnSpc>
                              <a:spcPct val="115000"/>
                            </a:lnSpc>
                            <a:spcAft>
                              <a:spcPts val="0"/>
                            </a:spcAft>
                            <a:tabLst>
                              <a:tab pos="252095" algn="l"/>
                            </a:tabLst>
                          </a:pPr>
                          <a:r>
                            <a:rPr lang="es-EC" sz="1200">
                              <a:effectLst/>
                            </a:rPr>
                            <a:t>Margen de Interferencia [dB]</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𝑀</m:t>
                                    </m:r>
                                  </m:e>
                                  <m:sub>
                                    <m:r>
                                      <a:rPr lang="es-EC" sz="1200">
                                        <a:effectLst/>
                                        <a:latin typeface="Cambria Math"/>
                                      </a:rPr>
                                      <m:t>𝑖𝑛𝑡𝑒𝑟𝑓</m:t>
                                    </m:r>
                                  </m:sub>
                                </m:sSub>
                              </m:oMath>
                            </m:oMathPara>
                          </a14:m>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a:effectLst/>
                            </a:rPr>
                            <a:t>Es considerado como un aumento en el nivel de ruido causado por los sitios que utilizan las mismas frecuencias y se encuentra lo más cerca posible que aquellos sitios  más alejados debido al ruido térmico. Se recomienda utilizar un valor de 3 dB.</a:t>
                          </a:r>
                          <a:endParaRPr lang="es-EC" sz="1200">
                            <a:solidFill>
                              <a:srgbClr val="365F91"/>
                            </a:solidFill>
                            <a:effectLst/>
                            <a:latin typeface="Calibri"/>
                            <a:ea typeface="Calibri"/>
                            <a:cs typeface="Times New Roman"/>
                          </a:endParaRPr>
                        </a:p>
                      </a:txBody>
                      <a:tcPr marL="46122" marR="46122" marT="0" marB="0" anchor="ctr"/>
                    </a:tc>
                  </a:tr>
                  <a:tr h="715485">
                    <a:tc>
                      <a:txBody>
                        <a:bodyPr/>
                        <a:lstStyle/>
                        <a:p>
                          <a:pPr algn="ctr">
                            <a:lnSpc>
                              <a:spcPct val="115000"/>
                            </a:lnSpc>
                            <a:spcAft>
                              <a:spcPts val="0"/>
                            </a:spcAft>
                            <a:tabLst>
                              <a:tab pos="252095" algn="l"/>
                            </a:tabLst>
                          </a:pPr>
                          <a:r>
                            <a:rPr lang="es-EC" sz="1200">
                              <a:effectLst/>
                            </a:rPr>
                            <a:t>Margen Normal Logarítmico (Desvanecimiento Lento) [dB]</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s-EC" sz="1200">
                                        <a:effectLst/>
                                        <a:latin typeface="Cambria Math"/>
                                      </a:rPr>
                                      <m:t>𝑀</m:t>
                                    </m:r>
                                  </m:e>
                                  <m:sub>
                                    <m:r>
                                      <a:rPr lang="es-EC" sz="1200">
                                        <a:effectLst/>
                                        <a:latin typeface="Cambria Math"/>
                                      </a:rPr>
                                      <m:t>𝑆𝐹</m:t>
                                    </m:r>
                                  </m:sub>
                                </m:sSub>
                              </m:oMath>
                            </m:oMathPara>
                          </a14:m>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6,5</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6,5</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dirty="0" smtClean="0">
                              <a:effectLst/>
                            </a:rPr>
                            <a:t>Este parámetro es</a:t>
                          </a:r>
                          <a:r>
                            <a:rPr lang="es-EC" sz="1200" baseline="0" dirty="0" smtClean="0">
                              <a:effectLst/>
                            </a:rPr>
                            <a:t> similar al </a:t>
                          </a:r>
                          <a14:m>
                            <m:oMath xmlns:m="http://schemas.openxmlformats.org/officeDocument/2006/math">
                              <m:sSub>
                                <m:sSubPr>
                                  <m:ctrlPr>
                                    <a:rPr lang="es-EC" sz="1200" i="1">
                                      <a:effectLst/>
                                      <a:latin typeface="Cambria Math"/>
                                    </a:rPr>
                                  </m:ctrlPr>
                                </m:sSubPr>
                                <m:e>
                                  <m:r>
                                    <a:rPr lang="es-EC" sz="1200">
                                      <a:effectLst/>
                                      <a:latin typeface="Cambria Math"/>
                                    </a:rPr>
                                    <m:t>𝑀</m:t>
                                  </m:r>
                                </m:e>
                                <m:sub>
                                  <m:r>
                                    <a:rPr lang="es-EC" sz="1200">
                                      <a:effectLst/>
                                      <a:latin typeface="Cambria Math"/>
                                    </a:rPr>
                                    <m:t>𝐹𝑎𝑑𝑖𝑛𝑔</m:t>
                                  </m:r>
                                </m:sub>
                              </m:sSub>
                            </m:oMath>
                          </a14:m>
                          <a:r>
                            <a:rPr lang="es-EC" sz="1200" dirty="0">
                              <a:effectLst/>
                            </a:rPr>
                            <a:t> utilizado en CDMA. En este caso se asume un valor de 6.5 dB.</a:t>
                          </a:r>
                          <a:endParaRPr lang="es-EC" sz="1200" dirty="0">
                            <a:solidFill>
                              <a:srgbClr val="365F91"/>
                            </a:solidFill>
                            <a:effectLst/>
                            <a:latin typeface="Calibri"/>
                            <a:ea typeface="Calibri"/>
                            <a:cs typeface="Times New Roman"/>
                          </a:endParaRPr>
                        </a:p>
                      </a:txBody>
                      <a:tcPr marL="46122" marR="46122" marT="0" marB="0" anchor="ctr"/>
                    </a:tc>
                  </a:tr>
                  <a:tr h="185319">
                    <a:tc>
                      <a:txBody>
                        <a:bodyPr/>
                        <a:lstStyle/>
                        <a:p>
                          <a:pPr algn="ctr">
                            <a:lnSpc>
                              <a:spcPct val="115000"/>
                            </a:lnSpc>
                            <a:spcAft>
                              <a:spcPts val="0"/>
                            </a:spcAft>
                            <a:tabLst>
                              <a:tab pos="252095" algn="l"/>
                            </a:tabLst>
                          </a:pPr>
                          <a:r>
                            <a:rPr lang="es-EC" sz="1200">
                              <a:effectLst/>
                            </a:rPr>
                            <a:t>MAPL [dB]</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14:m>
                            <m:oMathPara xmlns:m="http://schemas.openxmlformats.org/officeDocument/2006/math">
                              <m:oMathParaPr>
                                <m:jc m:val="centerGroup"/>
                              </m:oMathParaPr>
                              <m:oMath xmlns:m="http://schemas.openxmlformats.org/officeDocument/2006/math">
                                <m:r>
                                  <a:rPr lang="es-EC" sz="1200">
                                    <a:effectLst/>
                                    <a:latin typeface="Cambria Math"/>
                                  </a:rPr>
                                  <m:t>𝑃𝐿</m:t>
                                </m:r>
                              </m:oMath>
                            </m:oMathPara>
                          </a14:m>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139,1966</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124,7470</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dirty="0">
                              <a:effectLst/>
                            </a:rPr>
                            <a:t>Ecuación </a:t>
                          </a:r>
                          <a:r>
                            <a:rPr lang="es-EC" sz="1200" dirty="0" smtClean="0">
                              <a:effectLst/>
                            </a:rPr>
                            <a:t>16</a:t>
                          </a:r>
                          <a:endParaRPr lang="es-EC" sz="1200" dirty="0">
                            <a:solidFill>
                              <a:srgbClr val="365F91"/>
                            </a:solidFill>
                            <a:effectLst/>
                            <a:latin typeface="Calibri"/>
                            <a:ea typeface="Calibri"/>
                            <a:cs typeface="Times New Roman"/>
                          </a:endParaRPr>
                        </a:p>
                      </a:txBody>
                      <a:tcPr marL="46122" marR="46122" marT="0" marB="0" anchor="ctr"/>
                    </a:tc>
                  </a:tr>
                </a:tbl>
              </a:graphicData>
            </a:graphic>
          </p:graphicFrame>
        </mc:Choice>
        <mc:Fallback>
          <p:graphicFrame>
            <p:nvGraphicFramePr>
              <p:cNvPr id="6" name="3 Marcador de contenido"/>
              <p:cNvGraphicFramePr>
                <a:graphicFrameLocks/>
              </p:cNvGraphicFramePr>
              <p:nvPr>
                <p:extLst>
                  <p:ext uri="{D42A27DB-BD31-4B8C-83A1-F6EECF244321}">
                    <p14:modId xmlns:p14="http://schemas.microsoft.com/office/powerpoint/2010/main" val="2741621126"/>
                  </p:ext>
                </p:extLst>
              </p:nvPr>
            </p:nvGraphicFramePr>
            <p:xfrm>
              <a:off x="90153" y="2409880"/>
              <a:ext cx="12003109" cy="4312891"/>
            </p:xfrm>
            <a:graphic>
              <a:graphicData uri="http://schemas.openxmlformats.org/drawingml/2006/table">
                <a:tbl>
                  <a:tblPr firstRow="1" firstCol="1" bandRow="1">
                    <a:tableStyleId>{5C22544A-7EE6-4342-B048-85BDC9FD1C3A}</a:tableStyleId>
                  </a:tblPr>
                  <a:tblGrid>
                    <a:gridCol w="2520697"/>
                    <a:gridCol w="1792399"/>
                    <a:gridCol w="2192163"/>
                    <a:gridCol w="2110754"/>
                    <a:gridCol w="3387096"/>
                  </a:tblGrid>
                  <a:tr h="235318">
                    <a:tc>
                      <a:txBody>
                        <a:bodyPr/>
                        <a:lstStyle/>
                        <a:p>
                          <a:pPr algn="ctr">
                            <a:lnSpc>
                              <a:spcPct val="115000"/>
                            </a:lnSpc>
                            <a:spcAft>
                              <a:spcPts val="0"/>
                            </a:spcAft>
                            <a:tabLst>
                              <a:tab pos="252095" algn="l"/>
                            </a:tabLst>
                          </a:pPr>
                          <a:r>
                            <a:rPr lang="es-EC" sz="1200" dirty="0">
                              <a:effectLst/>
                            </a:rPr>
                            <a:t>Parámetro</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Valor</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Enlace Descendente</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Enlace Ascendente</a:t>
                          </a:r>
                          <a:endParaRPr lang="es-EC" sz="120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Referencia</a:t>
                          </a:r>
                          <a:endParaRPr lang="es-EC" sz="1200">
                            <a:solidFill>
                              <a:srgbClr val="365F91"/>
                            </a:solidFill>
                            <a:effectLst/>
                            <a:latin typeface="Calibri"/>
                            <a:ea typeface="Calibri"/>
                            <a:cs typeface="Times New Roman"/>
                          </a:endParaRPr>
                        </a:p>
                      </a:txBody>
                      <a:tcPr marL="46122" marR="46122" marT="0" marB="0" anchor="ctr"/>
                    </a:tc>
                  </a:tr>
                  <a:tr h="210312">
                    <a:tc>
                      <a:txBody>
                        <a:bodyPr/>
                        <a:lstStyle/>
                        <a:p>
                          <a:endParaRPr lang="es-EC"/>
                        </a:p>
                      </a:txBody>
                      <a:tcPr marL="46122" marR="46122" marT="0" marB="0" anchor="ctr">
                        <a:blipFill rotWithShape="1">
                          <a:blip r:embed="rId2"/>
                          <a:stretch>
                            <a:fillRect l="-242" t="-126471" r="-376755" b="-1902941"/>
                          </a:stretch>
                        </a:blipFill>
                      </a:tcPr>
                    </a:tc>
                    <a:tc>
                      <a:txBody>
                        <a:bodyPr/>
                        <a:lstStyle/>
                        <a:p>
                          <a:endParaRPr lang="es-EC"/>
                        </a:p>
                      </a:txBody>
                      <a:tcPr marL="46122" marR="46122" marT="0" marB="0" anchor="ctr">
                        <a:blipFill rotWithShape="1">
                          <a:blip r:embed="rId2"/>
                          <a:stretch>
                            <a:fillRect l="-140339" t="-126471" r="-427458" b="-1902941"/>
                          </a:stretch>
                        </a:blipFill>
                      </a:tcPr>
                    </a:tc>
                    <a:tc>
                      <a:txBody>
                        <a:bodyPr/>
                        <a:lstStyle/>
                        <a:p>
                          <a:pPr algn="ctr">
                            <a:lnSpc>
                              <a:spcPct val="115000"/>
                            </a:lnSpc>
                            <a:spcAft>
                              <a:spcPts val="0"/>
                            </a:spcAft>
                            <a:tabLst>
                              <a:tab pos="252095" algn="l"/>
                            </a:tabLst>
                          </a:pPr>
                          <a:r>
                            <a:rPr lang="es-EC" sz="1200" dirty="0" smtClean="0">
                              <a:effectLst/>
                            </a:rPr>
                            <a:t>64,7</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27</a:t>
                          </a:r>
                          <a:endParaRPr lang="es-EC" sz="1200" dirty="0">
                            <a:solidFill>
                              <a:srgbClr val="365F91"/>
                            </a:solidFill>
                            <a:effectLst/>
                            <a:latin typeface="Calibri"/>
                            <a:ea typeface="Calibri"/>
                            <a:cs typeface="Times New Roman"/>
                          </a:endParaRPr>
                        </a:p>
                      </a:txBody>
                      <a:tcPr marL="46122" marR="46122"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tab pos="252095" algn="l"/>
                            </a:tabLst>
                            <a:defRPr/>
                          </a:pPr>
                          <a:r>
                            <a:rPr lang="es-EC" sz="1200" dirty="0" smtClean="0">
                              <a:effectLst/>
                            </a:rPr>
                            <a:t>Ecuación 13</a:t>
                          </a:r>
                          <a:endParaRPr lang="es-EC" sz="1200" dirty="0">
                            <a:solidFill>
                              <a:srgbClr val="365F91"/>
                            </a:solidFill>
                            <a:effectLst/>
                            <a:latin typeface="Calibri"/>
                            <a:ea typeface="Calibri"/>
                            <a:cs typeface="Times New Roman"/>
                          </a:endParaRPr>
                        </a:p>
                      </a:txBody>
                      <a:tcPr marL="46122" marR="46122" marT="0" marB="0" anchor="ctr"/>
                    </a:tc>
                  </a:tr>
                  <a:tr h="470634">
                    <a:tc>
                      <a:txBody>
                        <a:bodyPr/>
                        <a:lstStyle/>
                        <a:p>
                          <a:pPr algn="ctr">
                            <a:lnSpc>
                              <a:spcPct val="115000"/>
                            </a:lnSpc>
                            <a:spcAft>
                              <a:spcPts val="0"/>
                            </a:spcAft>
                            <a:tabLst>
                              <a:tab pos="252095" algn="l"/>
                            </a:tabLst>
                          </a:pPr>
                          <a:r>
                            <a:rPr lang="es-EC" sz="1200">
                              <a:effectLst/>
                            </a:rPr>
                            <a:t>Sensibilidad de Desvanecimiento Efectiva en el Receptor [dB]</a:t>
                          </a:r>
                          <a:endParaRPr lang="es-EC" sz="120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140339" t="-100000" r="-427458" b="-740260"/>
                          </a:stretch>
                        </a:blipFill>
                      </a:tcPr>
                    </a:tc>
                    <a:tc>
                      <a:txBody>
                        <a:bodyPr/>
                        <a:lstStyle/>
                        <a:p>
                          <a:pPr algn="ctr">
                            <a:lnSpc>
                              <a:spcPct val="115000"/>
                            </a:lnSpc>
                            <a:spcAft>
                              <a:spcPts val="0"/>
                            </a:spcAft>
                            <a:tabLst>
                              <a:tab pos="252095" algn="l"/>
                            </a:tabLst>
                          </a:pPr>
                          <a:r>
                            <a:rPr lang="es-EC" sz="1200" dirty="0">
                              <a:effectLst/>
                            </a:rPr>
                            <a:t>-</a:t>
                          </a:r>
                          <a:r>
                            <a:rPr lang="es-EC" sz="1200" dirty="0" smtClean="0">
                              <a:effectLst/>
                            </a:rPr>
                            <a:t>101,9966</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a:t>
                          </a:r>
                          <a:r>
                            <a:rPr lang="es-EC" sz="1200" dirty="0" smtClean="0">
                              <a:effectLst/>
                            </a:rPr>
                            <a:t>125,2470</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dirty="0">
                              <a:effectLst/>
                            </a:rPr>
                            <a:t>Ecuación </a:t>
                          </a:r>
                          <a:r>
                            <a:rPr lang="es-EC" sz="1200" dirty="0" smtClean="0">
                              <a:effectLst/>
                            </a:rPr>
                            <a:t>15</a:t>
                          </a:r>
                          <a:endParaRPr lang="es-EC" sz="1200" dirty="0">
                            <a:solidFill>
                              <a:srgbClr val="365F91"/>
                            </a:solidFill>
                            <a:effectLst/>
                            <a:latin typeface="Calibri"/>
                            <a:ea typeface="Calibri"/>
                            <a:cs typeface="Times New Roman"/>
                          </a:endParaRPr>
                        </a:p>
                      </a:txBody>
                      <a:tcPr marL="46122" marR="46122" marT="0" marB="0" anchor="ctr"/>
                    </a:tc>
                  </a:tr>
                  <a:tr h="1058927">
                    <a:tc>
                      <a:txBody>
                        <a:bodyPr/>
                        <a:lstStyle/>
                        <a:p>
                          <a:pPr algn="ctr">
                            <a:lnSpc>
                              <a:spcPct val="115000"/>
                            </a:lnSpc>
                            <a:spcAft>
                              <a:spcPts val="0"/>
                            </a:spcAft>
                            <a:tabLst>
                              <a:tab pos="252095" algn="l"/>
                            </a:tabLst>
                          </a:pPr>
                          <a:r>
                            <a:rPr lang="es-EC" sz="1200">
                              <a:effectLst/>
                            </a:rPr>
                            <a:t>Pérdidas por las Edificaciones y el Cuerpo del Usuario</a:t>
                          </a:r>
                          <a:endParaRPr lang="es-EC" sz="120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140339" t="-88506" r="-427458" b="-227586"/>
                          </a:stretch>
                        </a:blipFill>
                      </a:tcPr>
                    </a:tc>
                    <a:tc>
                      <a:txBody>
                        <a:bodyPr/>
                        <a:lstStyle/>
                        <a:p>
                          <a:pPr algn="ctr">
                            <a:lnSpc>
                              <a:spcPct val="115000"/>
                            </a:lnSpc>
                            <a:spcAft>
                              <a:spcPts val="0"/>
                            </a:spcAft>
                            <a:tabLst>
                              <a:tab pos="252095" algn="l"/>
                            </a:tabLst>
                          </a:pPr>
                          <a:r>
                            <a:rPr lang="es-EC" sz="1200" dirty="0">
                              <a:effectLst/>
                            </a:rPr>
                            <a:t>18</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a:effectLst/>
                            </a:rPr>
                            <a:t>18</a:t>
                          </a:r>
                          <a:endParaRPr lang="es-EC" sz="120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a:effectLst/>
                            </a:rPr>
                            <a:t>Se toman los mismos valores que en el cálculo del Link Budget para CDMA, lo que nos da un total de 18 dB, es decir 15 dB de la pérdida de las edificaciones y 3 por la pérdida del usuario.</a:t>
                          </a:r>
                          <a:endParaRPr lang="es-EC" sz="1200">
                            <a:solidFill>
                              <a:srgbClr val="365F91"/>
                            </a:solidFill>
                            <a:effectLst/>
                            <a:latin typeface="Calibri"/>
                            <a:ea typeface="Calibri"/>
                            <a:cs typeface="Times New Roman"/>
                          </a:endParaRPr>
                        </a:p>
                      </a:txBody>
                      <a:tcPr marL="46122" marR="46122" marT="0" marB="0" anchor="ctr"/>
                    </a:tc>
                  </a:tr>
                  <a:tr h="1411903">
                    <a:tc>
                      <a:txBody>
                        <a:bodyPr/>
                        <a:lstStyle/>
                        <a:p>
                          <a:pPr algn="ctr">
                            <a:lnSpc>
                              <a:spcPct val="115000"/>
                            </a:lnSpc>
                            <a:spcAft>
                              <a:spcPts val="0"/>
                            </a:spcAft>
                            <a:tabLst>
                              <a:tab pos="252095" algn="l"/>
                            </a:tabLst>
                          </a:pPr>
                          <a:r>
                            <a:rPr lang="es-EC" sz="1200">
                              <a:effectLst/>
                            </a:rPr>
                            <a:t>Margen de Interferencia [dB]</a:t>
                          </a:r>
                          <a:endParaRPr lang="es-EC" sz="120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140339" t="-141379" r="-427458" b="-70690"/>
                          </a:stretch>
                        </a:blipFill>
                      </a:tcP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a:effectLst/>
                            </a:rPr>
                            <a:t>3</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a:effectLst/>
                            </a:rPr>
                            <a:t>Es considerado como un aumento en el nivel de ruido causado por los sitios que utilizan las mismas frecuencias y se encuentra lo más cerca posible que aquellos sitios  más alejados debido al ruido térmico. Se recomienda utilizar un valor de 3 dB.</a:t>
                          </a:r>
                          <a:endParaRPr lang="es-EC" sz="1200">
                            <a:solidFill>
                              <a:srgbClr val="365F91"/>
                            </a:solidFill>
                            <a:effectLst/>
                            <a:latin typeface="Calibri"/>
                            <a:ea typeface="Calibri"/>
                            <a:cs typeface="Times New Roman"/>
                          </a:endParaRPr>
                        </a:p>
                      </a:txBody>
                      <a:tcPr marL="46122" marR="46122" marT="0" marB="0" anchor="ctr"/>
                    </a:tc>
                  </a:tr>
                  <a:tr h="715485">
                    <a:tc>
                      <a:txBody>
                        <a:bodyPr/>
                        <a:lstStyle/>
                        <a:p>
                          <a:pPr algn="ctr">
                            <a:lnSpc>
                              <a:spcPct val="115000"/>
                            </a:lnSpc>
                            <a:spcAft>
                              <a:spcPts val="0"/>
                            </a:spcAft>
                            <a:tabLst>
                              <a:tab pos="252095" algn="l"/>
                            </a:tabLst>
                          </a:pPr>
                          <a:r>
                            <a:rPr lang="es-EC" sz="1200">
                              <a:effectLst/>
                            </a:rPr>
                            <a:t>Margen Normal Logarítmico (Desvanecimiento Lento) [dB]</a:t>
                          </a:r>
                          <a:endParaRPr lang="es-EC" sz="120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140339" t="-478632" r="-427458" b="-40171"/>
                          </a:stretch>
                        </a:blipFill>
                      </a:tcPr>
                    </a:tc>
                    <a:tc>
                      <a:txBody>
                        <a:bodyPr/>
                        <a:lstStyle/>
                        <a:p>
                          <a:pPr algn="ctr">
                            <a:lnSpc>
                              <a:spcPct val="115000"/>
                            </a:lnSpc>
                            <a:spcAft>
                              <a:spcPts val="0"/>
                            </a:spcAft>
                            <a:tabLst>
                              <a:tab pos="252095" algn="l"/>
                            </a:tabLst>
                          </a:pPr>
                          <a:r>
                            <a:rPr lang="es-EC" sz="1200" dirty="0" smtClean="0">
                              <a:effectLst/>
                            </a:rPr>
                            <a:t>6,5</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6,5</a:t>
                          </a:r>
                          <a:endParaRPr lang="es-EC" sz="1200" dirty="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254317" t="-478632" b="-40171"/>
                          </a:stretch>
                        </a:blipFill>
                      </a:tcPr>
                    </a:tc>
                  </a:tr>
                  <a:tr h="210312">
                    <a:tc>
                      <a:txBody>
                        <a:bodyPr/>
                        <a:lstStyle/>
                        <a:p>
                          <a:pPr algn="ctr">
                            <a:lnSpc>
                              <a:spcPct val="115000"/>
                            </a:lnSpc>
                            <a:spcAft>
                              <a:spcPts val="0"/>
                            </a:spcAft>
                            <a:tabLst>
                              <a:tab pos="252095" algn="l"/>
                            </a:tabLst>
                          </a:pPr>
                          <a:r>
                            <a:rPr lang="es-EC" sz="1200">
                              <a:effectLst/>
                            </a:rPr>
                            <a:t>MAPL [dB]</a:t>
                          </a:r>
                          <a:endParaRPr lang="es-EC" sz="1200">
                            <a:solidFill>
                              <a:srgbClr val="365F91"/>
                            </a:solidFill>
                            <a:effectLst/>
                            <a:latin typeface="Calibri"/>
                            <a:ea typeface="Calibri"/>
                            <a:cs typeface="Times New Roman"/>
                          </a:endParaRPr>
                        </a:p>
                      </a:txBody>
                      <a:tcPr marL="46122" marR="46122" marT="0" marB="0" anchor="ctr"/>
                    </a:tc>
                    <a:tc>
                      <a:txBody>
                        <a:bodyPr/>
                        <a:lstStyle/>
                        <a:p>
                          <a:endParaRPr lang="es-EC"/>
                        </a:p>
                      </a:txBody>
                      <a:tcPr marL="46122" marR="46122" marT="0" marB="0" anchor="ctr">
                        <a:blipFill rotWithShape="1">
                          <a:blip r:embed="rId2"/>
                          <a:stretch>
                            <a:fillRect l="-140339" t="-1934286" r="-427458" b="-34286"/>
                          </a:stretch>
                        </a:blipFill>
                      </a:tcPr>
                    </a:tc>
                    <a:tc>
                      <a:txBody>
                        <a:bodyPr/>
                        <a:lstStyle/>
                        <a:p>
                          <a:pPr algn="ctr">
                            <a:lnSpc>
                              <a:spcPct val="115000"/>
                            </a:lnSpc>
                            <a:spcAft>
                              <a:spcPts val="0"/>
                            </a:spcAft>
                            <a:tabLst>
                              <a:tab pos="252095" algn="l"/>
                            </a:tabLst>
                          </a:pPr>
                          <a:r>
                            <a:rPr lang="es-EC" sz="1200" dirty="0" smtClean="0">
                              <a:effectLst/>
                            </a:rPr>
                            <a:t>139,1966</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ctr">
                            <a:lnSpc>
                              <a:spcPct val="115000"/>
                            </a:lnSpc>
                            <a:spcAft>
                              <a:spcPts val="0"/>
                            </a:spcAft>
                            <a:tabLst>
                              <a:tab pos="252095" algn="l"/>
                            </a:tabLst>
                          </a:pPr>
                          <a:r>
                            <a:rPr lang="es-EC" sz="1200" dirty="0" smtClean="0">
                              <a:effectLst/>
                            </a:rPr>
                            <a:t>124,7470</a:t>
                          </a:r>
                          <a:endParaRPr lang="es-EC" sz="1200" dirty="0">
                            <a:solidFill>
                              <a:srgbClr val="365F91"/>
                            </a:solidFill>
                            <a:effectLst/>
                            <a:latin typeface="Calibri"/>
                            <a:ea typeface="Calibri"/>
                            <a:cs typeface="Times New Roman"/>
                          </a:endParaRPr>
                        </a:p>
                      </a:txBody>
                      <a:tcPr marL="46122" marR="46122" marT="0" marB="0" anchor="ctr"/>
                    </a:tc>
                    <a:tc>
                      <a:txBody>
                        <a:bodyPr/>
                        <a:lstStyle/>
                        <a:p>
                          <a:pPr algn="just">
                            <a:lnSpc>
                              <a:spcPct val="115000"/>
                            </a:lnSpc>
                            <a:spcAft>
                              <a:spcPts val="0"/>
                            </a:spcAft>
                            <a:tabLst>
                              <a:tab pos="252095" algn="l"/>
                            </a:tabLst>
                          </a:pPr>
                          <a:r>
                            <a:rPr lang="es-EC" sz="1200" dirty="0">
                              <a:effectLst/>
                            </a:rPr>
                            <a:t>Ecuación </a:t>
                          </a:r>
                          <a:r>
                            <a:rPr lang="es-EC" sz="1200" dirty="0" smtClean="0">
                              <a:effectLst/>
                            </a:rPr>
                            <a:t>16</a:t>
                          </a:r>
                          <a:endParaRPr lang="es-EC" sz="1200" dirty="0">
                            <a:solidFill>
                              <a:srgbClr val="365F91"/>
                            </a:solidFill>
                            <a:effectLst/>
                            <a:latin typeface="Calibri"/>
                            <a:ea typeface="Calibri"/>
                            <a:cs typeface="Times New Roman"/>
                          </a:endParaRPr>
                        </a:p>
                      </a:txBody>
                      <a:tcPr marL="46122" marR="46122" marT="0" marB="0" anchor="ctr"/>
                    </a:tc>
                  </a:tr>
                </a:tbl>
              </a:graphicData>
            </a:graphic>
          </p:graphicFrame>
        </mc:Fallback>
      </mc:AlternateContent>
      <mc:AlternateContent xmlns:mc="http://schemas.openxmlformats.org/markup-compatibility/2006" xmlns:a14="http://schemas.microsoft.com/office/drawing/2010/main">
        <mc:Choice Requires="a14">
          <p:sp>
            <p:nvSpPr>
              <p:cNvPr id="8" name="7 Rectángulo"/>
              <p:cNvSpPr/>
              <p:nvPr/>
            </p:nvSpPr>
            <p:spPr>
              <a:xfrm>
                <a:off x="3264526" y="1788787"/>
                <a:ext cx="5999206"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𝑀𝐴𝑃𝐿</m:t>
                          </m:r>
                        </m:e>
                        <m:sub>
                          <m:r>
                            <a:rPr lang="es-EC" i="1">
                              <a:latin typeface="Cambria Math"/>
                            </a:rPr>
                            <m:t>𝐿𝑇𝐸</m:t>
                          </m:r>
                        </m:sub>
                      </m:sSub>
                      <m:r>
                        <a:rPr lang="es-EC" i="1">
                          <a:latin typeface="Cambria Math"/>
                        </a:rPr>
                        <m:t>=</m:t>
                      </m:r>
                      <m:sSub>
                        <m:sSubPr>
                          <m:ctrlPr>
                            <a:rPr lang="es-EC" i="1">
                              <a:latin typeface="Cambria Math"/>
                            </a:rPr>
                          </m:ctrlPr>
                        </m:sSubPr>
                        <m:e>
                          <m:r>
                            <a:rPr lang="es-EC" i="1">
                              <a:latin typeface="Cambria Math"/>
                            </a:rPr>
                            <m:t>𝑇𝑋</m:t>
                          </m:r>
                        </m:e>
                        <m:sub>
                          <m:r>
                            <a:rPr lang="es-EC" i="1">
                              <a:latin typeface="Cambria Math"/>
                            </a:rPr>
                            <m:t>𝐸𝐼𝑅𝑃</m:t>
                          </m:r>
                        </m:sub>
                      </m:sSub>
                      <m:r>
                        <a:rPr lang="es-EC" i="1">
                          <a:latin typeface="Cambria Math"/>
                        </a:rPr>
                        <m:t>−</m:t>
                      </m:r>
                      <m:sSub>
                        <m:sSubPr>
                          <m:ctrlPr>
                            <a:rPr lang="es-EC" i="1">
                              <a:latin typeface="Cambria Math"/>
                            </a:rPr>
                          </m:ctrlPr>
                        </m:sSubPr>
                        <m:e>
                          <m:r>
                            <a:rPr lang="es-EC" i="1">
                              <a:latin typeface="Cambria Math"/>
                            </a:rPr>
                            <m:t>𝑅𝑋</m:t>
                          </m:r>
                        </m:e>
                        <m:sub>
                          <m:r>
                            <a:rPr lang="es-EC" i="1">
                              <a:latin typeface="Cambria Math"/>
                            </a:rPr>
                            <m:t>𝐸𝐹𝑆</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𝐵𝑉</m:t>
                          </m:r>
                        </m:sub>
                      </m:sSub>
                      <m:r>
                        <a:rPr lang="es-EC" i="1">
                          <a:latin typeface="Cambria Math"/>
                        </a:rPr>
                        <m:t>−</m:t>
                      </m:r>
                      <m:sSub>
                        <m:sSubPr>
                          <m:ctrlPr>
                            <a:rPr lang="es-EC" i="1">
                              <a:latin typeface="Cambria Math"/>
                            </a:rPr>
                          </m:ctrlPr>
                        </m:sSubPr>
                        <m:e>
                          <m:r>
                            <a:rPr lang="es-EC" i="1">
                              <a:latin typeface="Cambria Math"/>
                            </a:rPr>
                            <m:t>𝑀</m:t>
                          </m:r>
                        </m:e>
                        <m:sub>
                          <m:r>
                            <a:rPr lang="es-EC" i="1">
                              <a:latin typeface="Cambria Math"/>
                            </a:rPr>
                            <m:t>𝑖𝑛𝑡𝑒𝑟𝑓</m:t>
                          </m:r>
                        </m:sub>
                      </m:sSub>
                      <m:r>
                        <a:rPr lang="es-EC" i="1">
                          <a:latin typeface="Cambria Math"/>
                        </a:rPr>
                        <m:t>−</m:t>
                      </m:r>
                      <m:sSub>
                        <m:sSubPr>
                          <m:ctrlPr>
                            <a:rPr lang="es-EC" i="1">
                              <a:latin typeface="Cambria Math"/>
                            </a:rPr>
                          </m:ctrlPr>
                        </m:sSubPr>
                        <m:e>
                          <m:r>
                            <a:rPr lang="es-EC" i="1">
                              <a:latin typeface="Cambria Math"/>
                            </a:rPr>
                            <m:t>𝑀</m:t>
                          </m:r>
                        </m:e>
                        <m:sub>
                          <m:r>
                            <a:rPr lang="es-EC" i="1">
                              <a:latin typeface="Cambria Math"/>
                            </a:rPr>
                            <m:t>𝑆𝐹</m:t>
                          </m:r>
                        </m:sub>
                      </m:sSub>
                      <m:r>
                        <a:rPr lang="es-EC" i="1">
                          <a:latin typeface="Cambria Math"/>
                        </a:rPr>
                        <m:t> </m:t>
                      </m:r>
                      <m:r>
                        <a:rPr lang="es-EC" b="0" i="1" smtClean="0">
                          <a:latin typeface="Cambria Math"/>
                        </a:rPr>
                        <m:t>  (16)</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3264526" y="1788787"/>
                <a:ext cx="5999206" cy="391582"/>
              </a:xfrm>
              <a:prstGeom prst="rect">
                <a:avLst/>
              </a:prstGeom>
              <a:blipFill rotWithShape="1">
                <a:blip r:embed="rId3"/>
                <a:stretch>
                  <a:fillRect b="-9231"/>
                </a:stretch>
              </a:blipFill>
            </p:spPr>
            <p:txBody>
              <a:bodyPr/>
              <a:lstStyle/>
              <a:p>
                <a:r>
                  <a:rPr lang="es-EC">
                    <a:noFill/>
                  </a:rPr>
                  <a:t> </a:t>
                </a:r>
              </a:p>
            </p:txBody>
          </p:sp>
        </mc:Fallback>
      </mc:AlternateContent>
    </p:spTree>
    <p:extLst>
      <p:ext uri="{BB962C8B-B14F-4D97-AF65-F5344CB8AC3E}">
        <p14:creationId xmlns:p14="http://schemas.microsoft.com/office/powerpoint/2010/main" val="397763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 DE OKUMURA - HATA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lvl="0" indent="0">
                  <a:buNone/>
                </a:pPr>
                <a:r>
                  <a:rPr lang="es-EC" dirty="0" smtClean="0"/>
                  <a:t>Especificaciones del Método de Okumura - Hata</a:t>
                </a:r>
              </a:p>
              <a:p>
                <a:pPr lvl="0"/>
                <a14:m>
                  <m:oMath xmlns:m="http://schemas.openxmlformats.org/officeDocument/2006/math">
                    <m:r>
                      <a:rPr lang="es-EC" i="1">
                        <a:latin typeface="Cambria Math"/>
                      </a:rPr>
                      <m:t>𝑓</m:t>
                    </m:r>
                    <m:r>
                      <a:rPr lang="es-EC" i="1">
                        <a:latin typeface="Cambria Math"/>
                      </a:rPr>
                      <m:t>:</m:t>
                    </m:r>
                    <m:r>
                      <a:rPr lang="es-EC" i="1">
                        <a:latin typeface="Cambria Math"/>
                      </a:rPr>
                      <m:t>𝑓𝑟𝑒𝑐𝑢𝑒𝑛𝑐𝑖𝑎</m:t>
                    </m:r>
                    <m:r>
                      <a:rPr lang="es-EC" i="1">
                        <a:latin typeface="Cambria Math"/>
                      </a:rPr>
                      <m:t> </m:t>
                    </m:r>
                    <m:r>
                      <a:rPr lang="es-EC" i="1">
                        <a:latin typeface="Cambria Math"/>
                      </a:rPr>
                      <m:t>𝑒𝑛</m:t>
                    </m:r>
                    <m:r>
                      <a:rPr lang="es-EC" i="1">
                        <a:latin typeface="Cambria Math"/>
                      </a:rPr>
                      <m:t> </m:t>
                    </m:r>
                    <m:r>
                      <a:rPr lang="es-EC" i="1">
                        <a:latin typeface="Cambria Math"/>
                      </a:rPr>
                      <m:t>𝑙𝑎</m:t>
                    </m:r>
                    <m:r>
                      <a:rPr lang="es-EC" i="1">
                        <a:latin typeface="Cambria Math"/>
                      </a:rPr>
                      <m:t> </m:t>
                    </m:r>
                    <m:r>
                      <a:rPr lang="es-EC" i="1">
                        <a:latin typeface="Cambria Math"/>
                      </a:rPr>
                      <m:t>𝑔𝑎𝑚𝑎</m:t>
                    </m:r>
                    <m:r>
                      <a:rPr lang="es-EC" i="1">
                        <a:latin typeface="Cambria Math"/>
                      </a:rPr>
                      <m:t>  150 ≤</m:t>
                    </m:r>
                    <m:r>
                      <a:rPr lang="es-EC" i="1">
                        <a:latin typeface="Cambria Math"/>
                      </a:rPr>
                      <m:t>𝑓</m:t>
                    </m:r>
                    <m:r>
                      <a:rPr lang="es-EC" i="1">
                        <a:latin typeface="Cambria Math"/>
                      </a:rPr>
                      <m:t> ≤1500 </m:t>
                    </m:r>
                    <m:r>
                      <a:rPr lang="es-EC" i="1">
                        <a:latin typeface="Cambria Math"/>
                      </a:rPr>
                      <m:t>𝑀𝐻𝑧</m:t>
                    </m:r>
                  </m:oMath>
                </a14:m>
                <a:endParaRPr lang="es-EC" dirty="0"/>
              </a:p>
              <a:p>
                <a:pPr lvl="0"/>
                <a14:m>
                  <m:oMath xmlns:m="http://schemas.openxmlformats.org/officeDocument/2006/math">
                    <m:sSub>
                      <m:sSubPr>
                        <m:ctrlPr>
                          <a:rPr lang="es-EC" i="1">
                            <a:latin typeface="Cambria Math"/>
                          </a:rPr>
                        </m:ctrlPr>
                      </m:sSubPr>
                      <m:e>
                        <m:r>
                          <a:rPr lang="es-EC" i="1">
                            <a:latin typeface="Cambria Math"/>
                          </a:rPr>
                          <m:t>h</m:t>
                        </m:r>
                      </m:e>
                      <m:sub>
                        <m:r>
                          <a:rPr lang="es-EC" i="1">
                            <a:latin typeface="Cambria Math"/>
                          </a:rPr>
                          <m:t>𝑏</m:t>
                        </m:r>
                      </m:sub>
                    </m:sSub>
                    <m:r>
                      <a:rPr lang="es-EC" i="1">
                        <a:latin typeface="Cambria Math"/>
                      </a:rPr>
                      <m:t>:</m:t>
                    </m:r>
                    <m:r>
                      <a:rPr lang="es-EC" i="1">
                        <a:latin typeface="Cambria Math"/>
                      </a:rPr>
                      <m:t>𝐴𝑙𝑡𝑢𝑟𝑎</m:t>
                    </m:r>
                    <m:r>
                      <a:rPr lang="es-EC" i="1">
                        <a:latin typeface="Cambria Math"/>
                      </a:rPr>
                      <m:t> </m:t>
                    </m:r>
                    <m:r>
                      <a:rPr lang="es-EC" i="1">
                        <a:latin typeface="Cambria Math"/>
                      </a:rPr>
                      <m:t>𝑒𝑓𝑒𝑐𝑡𝑖𝑣𝑎</m:t>
                    </m:r>
                    <m:r>
                      <a:rPr lang="es-EC" i="1">
                        <a:latin typeface="Cambria Math"/>
                      </a:rPr>
                      <m:t> </m:t>
                    </m:r>
                    <m:r>
                      <a:rPr lang="es-EC" i="1">
                        <a:latin typeface="Cambria Math"/>
                      </a:rPr>
                      <m:t>𝑑𝑒</m:t>
                    </m:r>
                    <m:r>
                      <a:rPr lang="es-EC" i="1">
                        <a:latin typeface="Cambria Math"/>
                      </a:rPr>
                      <m:t> </m:t>
                    </m:r>
                    <m:r>
                      <a:rPr lang="es-EC" i="1">
                        <a:latin typeface="Cambria Math"/>
                      </a:rPr>
                      <m:t>𝑙𝑎</m:t>
                    </m:r>
                    <m:r>
                      <a:rPr lang="es-EC" i="1">
                        <a:latin typeface="Cambria Math"/>
                      </a:rPr>
                      <m:t> </m:t>
                    </m:r>
                    <m:r>
                      <a:rPr lang="es-EC" i="1">
                        <a:latin typeface="Cambria Math"/>
                      </a:rPr>
                      <m:t>𝑎𝑛𝑡𝑒𝑛𝑎</m:t>
                    </m:r>
                    <m:r>
                      <a:rPr lang="es-EC" i="1">
                        <a:latin typeface="Cambria Math"/>
                      </a:rPr>
                      <m:t> </m:t>
                    </m:r>
                    <m:r>
                      <a:rPr lang="es-EC" i="1">
                        <a:latin typeface="Cambria Math"/>
                      </a:rPr>
                      <m:t>𝑡𝑟𝑎𝑛𝑠𝑚𝑖𝑠𝑜𝑟𝑎</m:t>
                    </m:r>
                    <m:r>
                      <a:rPr lang="es-EC" i="1">
                        <a:latin typeface="Cambria Math"/>
                      </a:rPr>
                      <m:t>, </m:t>
                    </m:r>
                    <m:r>
                      <a:rPr lang="es-EC" i="1">
                        <a:latin typeface="Cambria Math"/>
                      </a:rPr>
                      <m:t>𝑒𝑛</m:t>
                    </m:r>
                    <m:r>
                      <a:rPr lang="es-EC" i="1">
                        <a:latin typeface="Cambria Math"/>
                      </a:rPr>
                      <m:t> </m:t>
                    </m:r>
                    <m:r>
                      <a:rPr lang="es-EC" i="1">
                        <a:latin typeface="Cambria Math"/>
                      </a:rPr>
                      <m:t>𝑙𝑎</m:t>
                    </m:r>
                    <m:r>
                      <a:rPr lang="es-EC" i="1">
                        <a:latin typeface="Cambria Math"/>
                      </a:rPr>
                      <m:t> </m:t>
                    </m:r>
                    <m:r>
                      <a:rPr lang="es-EC" i="1">
                        <a:latin typeface="Cambria Math"/>
                      </a:rPr>
                      <m:t>𝑔𝑎𝑚𝑎</m:t>
                    </m:r>
                    <m:r>
                      <a:rPr lang="es-EC" i="1">
                        <a:latin typeface="Cambria Math"/>
                      </a:rPr>
                      <m:t> 30 ≤ </m:t>
                    </m:r>
                    <m:sSub>
                      <m:sSubPr>
                        <m:ctrlPr>
                          <a:rPr lang="es-EC" i="1">
                            <a:latin typeface="Cambria Math"/>
                          </a:rPr>
                        </m:ctrlPr>
                      </m:sSubPr>
                      <m:e>
                        <m:r>
                          <a:rPr lang="es-EC" i="1">
                            <a:latin typeface="Cambria Math"/>
                          </a:rPr>
                          <m:t>h</m:t>
                        </m:r>
                      </m:e>
                      <m:sub>
                        <m:r>
                          <a:rPr lang="es-EC" i="1">
                            <a:latin typeface="Cambria Math"/>
                          </a:rPr>
                          <m:t>𝑏</m:t>
                        </m:r>
                      </m:sub>
                    </m:sSub>
                    <m:r>
                      <a:rPr lang="es-EC" i="1">
                        <a:latin typeface="Cambria Math"/>
                      </a:rPr>
                      <m:t> ≤200 </m:t>
                    </m:r>
                    <m:r>
                      <a:rPr lang="es-EC" i="1">
                        <a:latin typeface="Cambria Math"/>
                      </a:rPr>
                      <m:t>𝑚</m:t>
                    </m:r>
                  </m:oMath>
                </a14:m>
                <a:endParaRPr lang="es-EC" dirty="0"/>
              </a:p>
              <a:p>
                <a:pPr lvl="0"/>
                <a14:m>
                  <m:oMath xmlns:m="http://schemas.openxmlformats.org/officeDocument/2006/math">
                    <m:sSub>
                      <m:sSubPr>
                        <m:ctrlPr>
                          <a:rPr lang="es-EC" i="1">
                            <a:latin typeface="Cambria Math"/>
                          </a:rPr>
                        </m:ctrlPr>
                      </m:sSubPr>
                      <m:e>
                        <m:r>
                          <a:rPr lang="es-EC" i="1">
                            <a:latin typeface="Cambria Math"/>
                          </a:rPr>
                          <m:t>h</m:t>
                        </m:r>
                      </m:e>
                      <m:sub>
                        <m:r>
                          <a:rPr lang="es-EC" i="1">
                            <a:latin typeface="Cambria Math"/>
                          </a:rPr>
                          <m:t>𝑚</m:t>
                        </m:r>
                      </m:sub>
                    </m:sSub>
                    <m:r>
                      <a:rPr lang="es-EC" i="1">
                        <a:latin typeface="Cambria Math"/>
                      </a:rPr>
                      <m:t>:</m:t>
                    </m:r>
                    <m:r>
                      <a:rPr lang="es-EC" i="1">
                        <a:latin typeface="Cambria Math"/>
                      </a:rPr>
                      <m:t>𝑎𝑙𝑡𝑢𝑟𝑎</m:t>
                    </m:r>
                    <m:r>
                      <a:rPr lang="es-EC" i="1">
                        <a:latin typeface="Cambria Math"/>
                      </a:rPr>
                      <m:t> </m:t>
                    </m:r>
                    <m:r>
                      <a:rPr lang="es-EC" i="1">
                        <a:latin typeface="Cambria Math"/>
                      </a:rPr>
                      <m:t>𝑠𝑜𝑏𝑟𝑒</m:t>
                    </m:r>
                    <m:r>
                      <a:rPr lang="es-EC" i="1">
                        <a:latin typeface="Cambria Math"/>
                      </a:rPr>
                      <m:t> </m:t>
                    </m:r>
                    <m:r>
                      <a:rPr lang="es-EC" i="1">
                        <a:latin typeface="Cambria Math"/>
                      </a:rPr>
                      <m:t>𝑒𝑙</m:t>
                    </m:r>
                    <m:r>
                      <a:rPr lang="es-EC" i="1">
                        <a:latin typeface="Cambria Math"/>
                      </a:rPr>
                      <m:t> </m:t>
                    </m:r>
                    <m:r>
                      <a:rPr lang="es-EC" i="1">
                        <a:latin typeface="Cambria Math"/>
                      </a:rPr>
                      <m:t>𝑠𝑢𝑒𝑙𝑜</m:t>
                    </m:r>
                    <m:r>
                      <a:rPr lang="es-EC" i="1">
                        <a:latin typeface="Cambria Math"/>
                      </a:rPr>
                      <m:t> </m:t>
                    </m:r>
                    <m:r>
                      <a:rPr lang="es-EC" i="1">
                        <a:latin typeface="Cambria Math"/>
                      </a:rPr>
                      <m:t>𝑑𝑒</m:t>
                    </m:r>
                    <m:r>
                      <a:rPr lang="es-EC" i="1">
                        <a:latin typeface="Cambria Math"/>
                      </a:rPr>
                      <m:t> </m:t>
                    </m:r>
                    <m:r>
                      <a:rPr lang="es-EC" i="1">
                        <a:latin typeface="Cambria Math"/>
                      </a:rPr>
                      <m:t>𝑙𝑎</m:t>
                    </m:r>
                    <m:r>
                      <a:rPr lang="es-EC" i="1">
                        <a:latin typeface="Cambria Math"/>
                      </a:rPr>
                      <m:t> </m:t>
                    </m:r>
                    <m:r>
                      <a:rPr lang="es-EC" i="1">
                        <a:latin typeface="Cambria Math"/>
                      </a:rPr>
                      <m:t>𝑎𝑛𝑡𝑒𝑛𝑎</m:t>
                    </m:r>
                    <m:r>
                      <a:rPr lang="es-EC" i="1">
                        <a:latin typeface="Cambria Math"/>
                      </a:rPr>
                      <m:t> </m:t>
                    </m:r>
                    <m:r>
                      <a:rPr lang="es-EC" i="1">
                        <a:latin typeface="Cambria Math"/>
                      </a:rPr>
                      <m:t>𝑟𝑒𝑐𝑒𝑝𝑡𝑜𝑟𝑎</m:t>
                    </m:r>
                    <m:r>
                      <a:rPr lang="es-EC" i="1">
                        <a:latin typeface="Cambria Math"/>
                      </a:rPr>
                      <m:t>, </m:t>
                    </m:r>
                    <m:r>
                      <a:rPr lang="es-EC" i="1">
                        <a:latin typeface="Cambria Math"/>
                      </a:rPr>
                      <m:t>𝑒𝑛</m:t>
                    </m:r>
                    <m:r>
                      <a:rPr lang="es-EC" i="1">
                        <a:latin typeface="Cambria Math"/>
                      </a:rPr>
                      <m:t> </m:t>
                    </m:r>
                    <m:r>
                      <a:rPr lang="es-EC" i="1">
                        <a:latin typeface="Cambria Math"/>
                      </a:rPr>
                      <m:t>𝑙𝑎</m:t>
                    </m:r>
                    <m:r>
                      <a:rPr lang="es-EC" i="1">
                        <a:latin typeface="Cambria Math"/>
                      </a:rPr>
                      <m:t> </m:t>
                    </m:r>
                    <m:r>
                      <a:rPr lang="es-EC" i="1">
                        <a:latin typeface="Cambria Math"/>
                      </a:rPr>
                      <m:t>𝑔𝑎𝑚𝑎</m:t>
                    </m:r>
                    <m:r>
                      <a:rPr lang="es-EC" i="1">
                        <a:latin typeface="Cambria Math"/>
                      </a:rPr>
                      <m:t> 1 ≤ </m:t>
                    </m:r>
                    <m:sSub>
                      <m:sSubPr>
                        <m:ctrlPr>
                          <a:rPr lang="es-EC" i="1">
                            <a:latin typeface="Cambria Math"/>
                          </a:rPr>
                        </m:ctrlPr>
                      </m:sSubPr>
                      <m:e>
                        <m:r>
                          <a:rPr lang="es-EC" i="1">
                            <a:latin typeface="Cambria Math"/>
                          </a:rPr>
                          <m:t>h</m:t>
                        </m:r>
                      </m:e>
                      <m:sub>
                        <m:r>
                          <a:rPr lang="es-EC" i="1">
                            <a:latin typeface="Cambria Math"/>
                          </a:rPr>
                          <m:t>𝑚</m:t>
                        </m:r>
                      </m:sub>
                    </m:sSub>
                    <m:r>
                      <a:rPr lang="es-EC" i="1">
                        <a:latin typeface="Cambria Math"/>
                      </a:rPr>
                      <m:t> ≤10 </m:t>
                    </m:r>
                    <m:r>
                      <a:rPr lang="es-EC" i="1">
                        <a:latin typeface="Cambria Math"/>
                      </a:rPr>
                      <m:t>𝑚</m:t>
                    </m:r>
                  </m:oMath>
                </a14:m>
                <a:endParaRPr lang="es-EC" dirty="0"/>
              </a:p>
              <a:p>
                <a:pPr lvl="0"/>
                <a14:m>
                  <m:oMath xmlns:m="http://schemas.openxmlformats.org/officeDocument/2006/math">
                    <m:r>
                      <a:rPr lang="es-EC" i="1">
                        <a:latin typeface="Cambria Math"/>
                      </a:rPr>
                      <m:t>𝑑</m:t>
                    </m:r>
                    <m:r>
                      <a:rPr lang="es-EC" i="1">
                        <a:latin typeface="Cambria Math"/>
                      </a:rPr>
                      <m:t>:</m:t>
                    </m:r>
                    <m:r>
                      <a:rPr lang="es-EC" i="1">
                        <a:latin typeface="Cambria Math"/>
                      </a:rPr>
                      <m:t>𝑑𝑖𝑠𝑡𝑎𝑛𝑐𝑖𝑎</m:t>
                    </m:r>
                    <m:r>
                      <a:rPr lang="es-EC" i="1">
                        <a:latin typeface="Cambria Math"/>
                      </a:rPr>
                      <m:t> (</m:t>
                    </m:r>
                    <m:r>
                      <a:rPr lang="es-EC" i="1">
                        <a:latin typeface="Cambria Math"/>
                      </a:rPr>
                      <m:t>𝑘𝑚</m:t>
                    </m:r>
                    <m:r>
                      <a:rPr lang="es-EC" i="1">
                        <a:latin typeface="Cambria Math"/>
                      </a:rPr>
                      <m:t>)</m:t>
                    </m:r>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526" t="-1333"/>
                </a:stretch>
              </a:blipFill>
            </p:spPr>
            <p:txBody>
              <a:bodyPr/>
              <a:lstStyle/>
              <a:p>
                <a:r>
                  <a:rPr lang="es-EC">
                    <a:noFill/>
                  </a:rPr>
                  <a:t> </a:t>
                </a:r>
              </a:p>
            </p:txBody>
          </p:sp>
        </mc:Fallback>
      </mc:AlternateContent>
    </p:spTree>
    <p:extLst>
      <p:ext uri="{BB962C8B-B14F-4D97-AF65-F5344CB8AC3E}">
        <p14:creationId xmlns:p14="http://schemas.microsoft.com/office/powerpoint/2010/main" val="92131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normAutofit/>
          </a:bodyPr>
          <a:lstStyle/>
          <a:p>
            <a:pPr algn="just"/>
            <a:r>
              <a:rPr lang="es-EC" sz="2400" dirty="0"/>
              <a:t>Realizar el estudio pertinente al diseño de las redes inalámbricas a nivel rural con el objetivo de determinar el desempeño de dichas redes mediante parámetros técnicos dentro de la interfaz de radio, </a:t>
            </a:r>
            <a:r>
              <a:rPr lang="es-EC" sz="2400" dirty="0" smtClean="0"/>
              <a:t>el desempeño, el mercado que tendrán dichas redes y </a:t>
            </a:r>
            <a:r>
              <a:rPr lang="es-EC" sz="2400" dirty="0"/>
              <a:t>la posible migración de las </a:t>
            </a:r>
            <a:r>
              <a:rPr lang="es-EC" sz="2400" dirty="0" smtClean="0"/>
              <a:t>tecnologías celulares </a:t>
            </a:r>
            <a:r>
              <a:rPr lang="es-EC" sz="2400" dirty="0"/>
              <a:t>hacia </a:t>
            </a:r>
            <a:r>
              <a:rPr lang="es-EC" sz="2400" dirty="0" smtClean="0"/>
              <a:t>las redes la </a:t>
            </a:r>
            <a:r>
              <a:rPr lang="es-EC" sz="2400" dirty="0"/>
              <a:t>cuarta </a:t>
            </a:r>
            <a:r>
              <a:rPr lang="es-EC" sz="2400" dirty="0" smtClean="0"/>
              <a:t>generación.</a:t>
            </a:r>
            <a:endParaRPr lang="es-EC" sz="2400" dirty="0"/>
          </a:p>
        </p:txBody>
      </p:sp>
    </p:spTree>
    <p:extLst>
      <p:ext uri="{BB962C8B-B14F-4D97-AF65-F5344CB8AC3E}">
        <p14:creationId xmlns:p14="http://schemas.microsoft.com/office/powerpoint/2010/main" val="40696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 DE OKUMURA - HATA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900" y="1326523"/>
                <a:ext cx="9982200" cy="5409127"/>
              </a:xfrm>
            </p:spPr>
            <p:txBody>
              <a:bodyPr>
                <a:normAutofit/>
              </a:bodyPr>
              <a:lstStyle/>
              <a:p>
                <a:endParaRPr lang="es-EC" i="1" dirty="0" smtClean="0"/>
              </a:p>
              <a:p>
                <a:r>
                  <a:rPr lang="es-EC" dirty="0"/>
                  <a:t>Donde </a:t>
                </a:r>
                <a14:m>
                  <m:oMath xmlns:m="http://schemas.openxmlformats.org/officeDocument/2006/math">
                    <m:r>
                      <a:rPr lang="es-EC" i="1">
                        <a:latin typeface="Cambria Math"/>
                      </a:rPr>
                      <m:t>𝑎</m:t>
                    </m:r>
                    <m:d>
                      <m:dPr>
                        <m:ctrlPr>
                          <a:rPr lang="es-EC" i="1">
                            <a:latin typeface="Cambria Math"/>
                          </a:rPr>
                        </m:ctrlPr>
                      </m:dPr>
                      <m:e>
                        <m:sSub>
                          <m:sSubPr>
                            <m:ctrlPr>
                              <a:rPr lang="es-EC" i="1">
                                <a:latin typeface="Cambria Math"/>
                              </a:rPr>
                            </m:ctrlPr>
                          </m:sSubPr>
                          <m:e>
                            <m:r>
                              <a:rPr lang="es-EC" i="1">
                                <a:latin typeface="Cambria Math"/>
                              </a:rPr>
                              <m:t>h</m:t>
                            </m:r>
                          </m:e>
                          <m:sub>
                            <m:r>
                              <a:rPr lang="es-EC" i="1">
                                <a:latin typeface="Cambria Math"/>
                              </a:rPr>
                              <m:t>𝑚</m:t>
                            </m:r>
                          </m:sub>
                        </m:sSub>
                      </m:e>
                    </m:d>
                  </m:oMath>
                </a14:m>
                <a:r>
                  <a:rPr lang="es-EC" dirty="0"/>
                  <a:t> es un factor de corrección que depende de la altura del móvil y que se calcula como sigue:</a:t>
                </a:r>
                <a:endParaRPr lang="es-EC" sz="1800" dirty="0"/>
              </a:p>
              <a:p>
                <a:pPr marL="0" lvl="0" indent="0">
                  <a:buNone/>
                </a:pPr>
                <a:r>
                  <a:rPr lang="es-EC" dirty="0"/>
                  <a:t>Para áreas urbanas:</a:t>
                </a:r>
              </a:p>
              <a:p>
                <a:pPr marL="457200" lvl="1" indent="0">
                  <a:buNone/>
                </a:pPr>
                <a:r>
                  <a:rPr lang="es-EC" dirty="0"/>
                  <a:t>Para ciudades pequeñas y medianas por la ecuación </a:t>
                </a:r>
                <a:r>
                  <a:rPr lang="es-EC" dirty="0" smtClean="0"/>
                  <a:t>18:</a:t>
                </a: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𝑎</m:t>
                      </m:r>
                      <m:d>
                        <m:dPr>
                          <m:ctrlPr>
                            <a:rPr lang="es-EC" i="1">
                              <a:latin typeface="Cambria Math"/>
                            </a:rPr>
                          </m:ctrlPr>
                        </m:dPr>
                        <m:e>
                          <m:sSub>
                            <m:sSubPr>
                              <m:ctrlPr>
                                <a:rPr lang="es-EC" i="1">
                                  <a:latin typeface="Cambria Math"/>
                                </a:rPr>
                              </m:ctrlPr>
                            </m:sSubPr>
                            <m:e>
                              <m:r>
                                <a:rPr lang="es-EC" i="1">
                                  <a:latin typeface="Cambria Math"/>
                                </a:rPr>
                                <m:t>h</m:t>
                              </m:r>
                            </m:e>
                            <m:sub>
                              <m:r>
                                <a:rPr lang="es-EC" i="1">
                                  <a:latin typeface="Cambria Math"/>
                                </a:rPr>
                                <m:t>𝑚</m:t>
                              </m:r>
                            </m:sub>
                          </m:sSub>
                        </m:e>
                      </m:d>
                      <m:r>
                        <a:rPr lang="es-EC" i="1">
                          <a:latin typeface="Cambria Math"/>
                        </a:rPr>
                        <m:t>=</m:t>
                      </m:r>
                      <m:d>
                        <m:dPr>
                          <m:ctrlPr>
                            <a:rPr lang="es-EC" i="1">
                              <a:latin typeface="Cambria Math"/>
                            </a:rPr>
                          </m:ctrlPr>
                        </m:dPr>
                        <m:e>
                          <m:r>
                            <a:rPr lang="es-EC" i="1">
                              <a:latin typeface="Cambria Math"/>
                            </a:rPr>
                            <m:t>1</m:t>
                          </m:r>
                          <m:r>
                            <a:rPr lang="es-EC" b="0" i="1" smtClean="0">
                              <a:latin typeface="Cambria Math"/>
                            </a:rPr>
                            <m:t>,</m:t>
                          </m:r>
                          <m:r>
                            <a:rPr lang="es-EC" i="1">
                              <a:latin typeface="Cambria Math"/>
                            </a:rPr>
                            <m:t>1</m:t>
                          </m:r>
                          <m:func>
                            <m:funcPr>
                              <m:ctrlPr>
                                <a:rPr lang="es-EC" i="1">
                                  <a:latin typeface="Cambria Math"/>
                                </a:rPr>
                              </m:ctrlPr>
                            </m:funcPr>
                            <m:fName>
                              <m:r>
                                <m:rPr>
                                  <m:sty m:val="p"/>
                                </m:rPr>
                                <a:rPr lang="es-EC">
                                  <a:latin typeface="Cambria Math"/>
                                </a:rPr>
                                <m:t>log</m:t>
                              </m:r>
                            </m:fName>
                            <m:e>
                              <m:r>
                                <a:rPr lang="es-EC" i="1">
                                  <a:latin typeface="Cambria Math"/>
                                </a:rPr>
                                <m:t>𝑓</m:t>
                              </m:r>
                            </m:e>
                          </m:func>
                          <m:r>
                            <a:rPr lang="es-EC" i="1">
                              <a:latin typeface="Cambria Math"/>
                            </a:rPr>
                            <m:t>−0</m:t>
                          </m:r>
                          <m:r>
                            <a:rPr lang="es-EC" b="0" i="1" smtClean="0">
                              <a:latin typeface="Cambria Math"/>
                            </a:rPr>
                            <m:t>,</m:t>
                          </m:r>
                          <m:r>
                            <a:rPr lang="es-EC" i="1">
                              <a:latin typeface="Cambria Math"/>
                            </a:rPr>
                            <m:t>7</m:t>
                          </m:r>
                        </m:e>
                      </m:d>
                      <m:sSub>
                        <m:sSubPr>
                          <m:ctrlPr>
                            <a:rPr lang="es-EC" i="1">
                              <a:latin typeface="Cambria Math"/>
                            </a:rPr>
                          </m:ctrlPr>
                        </m:sSubPr>
                        <m:e>
                          <m:r>
                            <a:rPr lang="es-EC" i="1">
                              <a:latin typeface="Cambria Math"/>
                            </a:rPr>
                            <m:t>h</m:t>
                          </m:r>
                        </m:e>
                        <m:sub>
                          <m:r>
                            <a:rPr lang="es-EC" i="1">
                              <a:latin typeface="Cambria Math"/>
                            </a:rPr>
                            <m:t>𝑚</m:t>
                          </m:r>
                        </m:sub>
                      </m:sSub>
                      <m:r>
                        <a:rPr lang="es-EC" i="1">
                          <a:latin typeface="Cambria Math"/>
                        </a:rPr>
                        <m:t>−</m:t>
                      </m:r>
                      <m:d>
                        <m:dPr>
                          <m:ctrlPr>
                            <a:rPr lang="es-EC" i="1">
                              <a:latin typeface="Cambria Math"/>
                            </a:rPr>
                          </m:ctrlPr>
                        </m:dPr>
                        <m:e>
                          <m:r>
                            <a:rPr lang="es-EC" i="1">
                              <a:latin typeface="Cambria Math"/>
                            </a:rPr>
                            <m:t>1</m:t>
                          </m:r>
                          <m:r>
                            <a:rPr lang="es-EC" b="0" i="1" smtClean="0">
                              <a:latin typeface="Cambria Math"/>
                            </a:rPr>
                            <m:t>,</m:t>
                          </m:r>
                          <m:r>
                            <a:rPr lang="es-EC" i="1">
                              <a:latin typeface="Cambria Math"/>
                            </a:rPr>
                            <m:t>56</m:t>
                          </m:r>
                          <m:func>
                            <m:funcPr>
                              <m:ctrlPr>
                                <a:rPr lang="es-EC" i="1">
                                  <a:latin typeface="Cambria Math"/>
                                </a:rPr>
                              </m:ctrlPr>
                            </m:funcPr>
                            <m:fName>
                              <m:r>
                                <m:rPr>
                                  <m:sty m:val="p"/>
                                </m:rPr>
                                <a:rPr lang="es-EC">
                                  <a:latin typeface="Cambria Math"/>
                                </a:rPr>
                                <m:t>log</m:t>
                              </m:r>
                            </m:fName>
                            <m:e>
                              <m:r>
                                <a:rPr lang="es-EC" i="1">
                                  <a:latin typeface="Cambria Math"/>
                                </a:rPr>
                                <m:t>𝑓</m:t>
                              </m:r>
                            </m:e>
                          </m:func>
                          <m:r>
                            <a:rPr lang="es-EC" i="1">
                              <a:latin typeface="Cambria Math"/>
                            </a:rPr>
                            <m:t>−0.8</m:t>
                          </m:r>
                        </m:e>
                      </m:d>
                      <m:r>
                        <a:rPr lang="es-EC" i="1">
                          <a:latin typeface="Cambria Math"/>
                        </a:rPr>
                        <m:t>                (</m:t>
                      </m:r>
                      <m:r>
                        <a:rPr lang="es-EC" b="0" i="1" smtClean="0">
                          <a:latin typeface="Cambria Math"/>
                        </a:rPr>
                        <m:t>18</m:t>
                      </m:r>
                      <m:r>
                        <a:rPr lang="es-EC" i="1">
                          <a:latin typeface="Cambria Math"/>
                        </a:rPr>
                        <m:t>)</m:t>
                      </m:r>
                    </m:oMath>
                  </m:oMathPara>
                </a14:m>
                <a:endParaRPr lang="es-EC" sz="1800" dirty="0"/>
              </a:p>
              <a:p>
                <a:pPr marL="457200" lvl="1" indent="0">
                  <a:buNone/>
                </a:pPr>
                <a:r>
                  <a:rPr lang="es-EC" dirty="0"/>
                  <a:t>Para ciudades grandes mediante las ecuaciones </a:t>
                </a:r>
                <a:r>
                  <a:rPr lang="es-EC" dirty="0" smtClean="0"/>
                  <a:t>19 y 20:</a:t>
                </a: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𝑎</m:t>
                      </m:r>
                      <m:d>
                        <m:dPr>
                          <m:ctrlPr>
                            <a:rPr lang="es-EC" i="1">
                              <a:latin typeface="Cambria Math"/>
                            </a:rPr>
                          </m:ctrlPr>
                        </m:dPr>
                        <m:e>
                          <m:sSub>
                            <m:sSubPr>
                              <m:ctrlPr>
                                <a:rPr lang="es-EC" i="1">
                                  <a:latin typeface="Cambria Math"/>
                                </a:rPr>
                              </m:ctrlPr>
                            </m:sSubPr>
                            <m:e>
                              <m:r>
                                <a:rPr lang="es-EC" i="1">
                                  <a:latin typeface="Cambria Math"/>
                                </a:rPr>
                                <m:t>h</m:t>
                              </m:r>
                            </m:e>
                            <m:sub>
                              <m:r>
                                <a:rPr lang="es-EC" i="1">
                                  <a:latin typeface="Cambria Math"/>
                                </a:rPr>
                                <m:t>𝑚</m:t>
                              </m:r>
                            </m:sub>
                          </m:sSub>
                        </m:e>
                      </m:d>
                      <m:r>
                        <a:rPr lang="es-EC" i="1">
                          <a:latin typeface="Cambria Math"/>
                        </a:rPr>
                        <m:t>=</m:t>
                      </m:r>
                      <m:d>
                        <m:dPr>
                          <m:begChr m:val="{"/>
                          <m:endChr m:val=""/>
                          <m:ctrlPr>
                            <a:rPr lang="es-EC" i="1">
                              <a:latin typeface="Cambria Math"/>
                            </a:rPr>
                          </m:ctrlPr>
                        </m:dPr>
                        <m:e>
                          <m:eqArr>
                            <m:eqArrPr>
                              <m:ctrlPr>
                                <a:rPr lang="es-EC" i="1">
                                  <a:latin typeface="Cambria Math"/>
                                </a:rPr>
                              </m:ctrlPr>
                            </m:eqArrPr>
                            <m:e>
                              <m:r>
                                <a:rPr lang="es-EC" i="1">
                                  <a:latin typeface="Cambria Math"/>
                                </a:rPr>
                                <m:t>8</m:t>
                              </m:r>
                              <m:r>
                                <a:rPr lang="es-EC" b="0" i="1" smtClean="0">
                                  <a:latin typeface="Cambria Math"/>
                                </a:rPr>
                                <m:t>,</m:t>
                              </m:r>
                              <m:r>
                                <a:rPr lang="es-EC" i="1">
                                  <a:latin typeface="Cambria Math"/>
                                </a:rPr>
                                <m:t>29</m:t>
                              </m:r>
                              <m:sSup>
                                <m:sSupPr>
                                  <m:ctrlPr>
                                    <a:rPr lang="es-EC" i="1">
                                      <a:latin typeface="Cambria Math"/>
                                    </a:rPr>
                                  </m:ctrlPr>
                                </m:sSupPr>
                                <m:e>
                                  <m:d>
                                    <m:dPr>
                                      <m:ctrlPr>
                                        <a:rPr lang="es-EC" i="1">
                                          <a:latin typeface="Cambria Math"/>
                                        </a:rPr>
                                      </m:ctrlPr>
                                    </m:dPr>
                                    <m:e>
                                      <m:func>
                                        <m:funcPr>
                                          <m:ctrlPr>
                                            <a:rPr lang="es-EC" i="1">
                                              <a:latin typeface="Cambria Math"/>
                                            </a:rPr>
                                          </m:ctrlPr>
                                        </m:funcPr>
                                        <m:fName>
                                          <m:r>
                                            <m:rPr>
                                              <m:sty m:val="p"/>
                                            </m:rPr>
                                            <a:rPr lang="es-EC">
                                              <a:latin typeface="Cambria Math"/>
                                            </a:rPr>
                                            <m:t>log</m:t>
                                          </m:r>
                                        </m:fName>
                                        <m:e>
                                          <m:r>
                                            <a:rPr lang="es-EC" i="1">
                                              <a:latin typeface="Cambria Math"/>
                                            </a:rPr>
                                            <m:t>1.54</m:t>
                                          </m:r>
                                        </m:e>
                                      </m:func>
                                      <m:sSub>
                                        <m:sSubPr>
                                          <m:ctrlPr>
                                            <a:rPr lang="es-EC" i="1">
                                              <a:latin typeface="Cambria Math"/>
                                            </a:rPr>
                                          </m:ctrlPr>
                                        </m:sSubPr>
                                        <m:e>
                                          <m:r>
                                            <a:rPr lang="es-EC" i="1">
                                              <a:latin typeface="Cambria Math"/>
                                            </a:rPr>
                                            <m:t>h</m:t>
                                          </m:r>
                                        </m:e>
                                        <m:sub>
                                          <m:r>
                                            <a:rPr lang="es-EC" i="1">
                                              <a:latin typeface="Cambria Math"/>
                                            </a:rPr>
                                            <m:t>𝑚</m:t>
                                          </m:r>
                                        </m:sub>
                                      </m:sSub>
                                    </m:e>
                                  </m:d>
                                </m:e>
                                <m:sup>
                                  <m:r>
                                    <a:rPr lang="es-EC" i="1">
                                      <a:latin typeface="Cambria Math"/>
                                    </a:rPr>
                                    <m:t>2</m:t>
                                  </m:r>
                                </m:sup>
                              </m:sSup>
                              <m:r>
                                <a:rPr lang="es-EC" i="1">
                                  <a:latin typeface="Cambria Math"/>
                                </a:rPr>
                                <m:t>−1</m:t>
                              </m:r>
                              <m:r>
                                <a:rPr lang="es-EC" b="0" i="1" smtClean="0">
                                  <a:latin typeface="Cambria Math"/>
                                </a:rPr>
                                <m:t>,</m:t>
                              </m:r>
                              <m:r>
                                <a:rPr lang="es-EC" i="1">
                                  <a:latin typeface="Cambria Math"/>
                                </a:rPr>
                                <m:t>1                  </m:t>
                              </m:r>
                              <m:r>
                                <a:rPr lang="es-EC" i="1">
                                  <a:latin typeface="Cambria Math"/>
                                </a:rPr>
                                <m:t>𝑓</m:t>
                              </m:r>
                              <m:r>
                                <a:rPr lang="es-EC" i="1">
                                  <a:latin typeface="Cambria Math"/>
                                </a:rPr>
                                <m:t>≤200</m:t>
                              </m:r>
                              <m:r>
                                <a:rPr lang="es-EC" i="1">
                                  <a:latin typeface="Cambria Math"/>
                                </a:rPr>
                                <m:t>𝑀𝐻𝑧</m:t>
                              </m:r>
                              <m:r>
                                <a:rPr lang="es-EC" i="1">
                                  <a:latin typeface="Cambria Math"/>
                                </a:rPr>
                                <m:t>                          (19)</m:t>
                              </m:r>
                            </m:e>
                            <m:e>
                              <m:r>
                                <a:rPr lang="es-EC" i="1">
                                  <a:latin typeface="Cambria Math"/>
                                </a:rPr>
                                <m:t>3</m:t>
                              </m:r>
                              <m:r>
                                <a:rPr lang="es-EC" b="0" i="1" smtClean="0">
                                  <a:latin typeface="Cambria Math"/>
                                </a:rPr>
                                <m:t>,</m:t>
                              </m:r>
                              <m:r>
                                <a:rPr lang="es-EC" i="1">
                                  <a:latin typeface="Cambria Math"/>
                                </a:rPr>
                                <m:t>2</m:t>
                              </m:r>
                              <m:sSup>
                                <m:sSupPr>
                                  <m:ctrlPr>
                                    <a:rPr lang="es-EC" i="1">
                                      <a:latin typeface="Cambria Math"/>
                                    </a:rPr>
                                  </m:ctrlPr>
                                </m:sSupPr>
                                <m:e>
                                  <m:d>
                                    <m:dPr>
                                      <m:ctrlPr>
                                        <a:rPr lang="es-EC" i="1">
                                          <a:latin typeface="Cambria Math"/>
                                        </a:rPr>
                                      </m:ctrlPr>
                                    </m:dPr>
                                    <m:e>
                                      <m:func>
                                        <m:funcPr>
                                          <m:ctrlPr>
                                            <a:rPr lang="es-EC" i="1">
                                              <a:latin typeface="Cambria Math"/>
                                            </a:rPr>
                                          </m:ctrlPr>
                                        </m:funcPr>
                                        <m:fName>
                                          <m:r>
                                            <m:rPr>
                                              <m:sty m:val="p"/>
                                            </m:rPr>
                                            <a:rPr lang="es-EC">
                                              <a:latin typeface="Cambria Math"/>
                                            </a:rPr>
                                            <m:t>log</m:t>
                                          </m:r>
                                        </m:fName>
                                        <m:e>
                                          <m:r>
                                            <a:rPr lang="es-EC" i="1">
                                              <a:latin typeface="Cambria Math"/>
                                            </a:rPr>
                                            <m:t>11.75</m:t>
                                          </m:r>
                                        </m:e>
                                      </m:func>
                                      <m:sSub>
                                        <m:sSubPr>
                                          <m:ctrlPr>
                                            <a:rPr lang="es-EC" i="1">
                                              <a:latin typeface="Cambria Math"/>
                                            </a:rPr>
                                          </m:ctrlPr>
                                        </m:sSubPr>
                                        <m:e>
                                          <m:r>
                                            <a:rPr lang="es-EC" i="1">
                                              <a:latin typeface="Cambria Math"/>
                                            </a:rPr>
                                            <m:t>h</m:t>
                                          </m:r>
                                        </m:e>
                                        <m:sub>
                                          <m:r>
                                            <a:rPr lang="es-EC" i="1">
                                              <a:latin typeface="Cambria Math"/>
                                            </a:rPr>
                                            <m:t>𝑚</m:t>
                                          </m:r>
                                        </m:sub>
                                      </m:sSub>
                                    </m:e>
                                  </m:d>
                                </m:e>
                                <m:sup>
                                  <m:r>
                                    <a:rPr lang="es-EC" i="1">
                                      <a:latin typeface="Cambria Math"/>
                                    </a:rPr>
                                    <m:t>2</m:t>
                                  </m:r>
                                </m:sup>
                              </m:sSup>
                              <m:r>
                                <a:rPr lang="es-EC" i="1">
                                  <a:latin typeface="Cambria Math"/>
                                </a:rPr>
                                <m:t>−4</m:t>
                              </m:r>
                              <m:r>
                                <a:rPr lang="es-EC" b="0" i="1" smtClean="0">
                                  <a:latin typeface="Cambria Math"/>
                                </a:rPr>
                                <m:t>,</m:t>
                              </m:r>
                              <m:r>
                                <a:rPr lang="es-EC" i="1">
                                  <a:latin typeface="Cambria Math"/>
                                </a:rPr>
                                <m:t>97                  </m:t>
                              </m:r>
                              <m:r>
                                <a:rPr lang="es-EC" i="1">
                                  <a:latin typeface="Cambria Math"/>
                                </a:rPr>
                                <m:t>𝑓</m:t>
                              </m:r>
                              <m:r>
                                <a:rPr lang="es-EC" i="1">
                                  <a:latin typeface="Cambria Math"/>
                                </a:rPr>
                                <m:t>≥400</m:t>
                              </m:r>
                              <m:r>
                                <a:rPr lang="es-EC" i="1">
                                  <a:latin typeface="Cambria Math"/>
                                </a:rPr>
                                <m:t>𝑀𝐻𝑧</m:t>
                              </m:r>
                              <m:r>
                                <a:rPr lang="es-EC" i="1">
                                  <a:latin typeface="Cambria Math"/>
                                </a:rPr>
                                <m:t>                       (20)</m:t>
                              </m:r>
                            </m:e>
                          </m:eqArr>
                        </m:e>
                      </m:d>
                    </m:oMath>
                  </m:oMathPara>
                </a14:m>
                <a:endParaRPr lang="es-EC" sz="1800" dirty="0"/>
              </a:p>
              <a:p>
                <a:pPr marL="0" lvl="0" indent="0">
                  <a:buNone/>
                </a:pPr>
                <a:r>
                  <a:rPr lang="es-EC" dirty="0"/>
                  <a:t>Para áreas suburbanas mediante la ecuación </a:t>
                </a:r>
                <a:r>
                  <a:rPr lang="es-EC" dirty="0" smtClean="0"/>
                  <a:t>21:</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𝑏</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𝑏</m:t>
                          </m:r>
                        </m:sub>
                      </m:sSub>
                      <m:d>
                        <m:dPr>
                          <m:ctrlPr>
                            <a:rPr lang="es-EC" i="1">
                              <a:latin typeface="Cambria Math"/>
                            </a:rPr>
                          </m:ctrlPr>
                        </m:dPr>
                        <m:e>
                          <m:r>
                            <a:rPr lang="es-EC" i="1">
                              <a:latin typeface="Cambria Math"/>
                            </a:rPr>
                            <m:t>𝑢𝑟𝑏𝑎𝑛𝑜</m:t>
                          </m:r>
                        </m:e>
                      </m:d>
                      <m:r>
                        <a:rPr lang="es-EC" i="1">
                          <a:latin typeface="Cambria Math"/>
                        </a:rPr>
                        <m:t>−2</m:t>
                      </m:r>
                      <m:d>
                        <m:dPr>
                          <m:begChr m:val="["/>
                          <m:endChr m:val="]"/>
                          <m:ctrlPr>
                            <a:rPr lang="es-EC" i="1">
                              <a:latin typeface="Cambria Math"/>
                            </a:rPr>
                          </m:ctrlPr>
                        </m:dPr>
                        <m:e>
                          <m:func>
                            <m:funcPr>
                              <m:ctrlPr>
                                <a:rPr lang="es-EC" i="1">
                                  <a:latin typeface="Cambria Math"/>
                                </a:rPr>
                              </m:ctrlPr>
                            </m:funcPr>
                            <m:fName>
                              <m:r>
                                <m:rPr>
                                  <m:sty m:val="p"/>
                                </m:rPr>
                                <a:rPr lang="es-EC">
                                  <a:latin typeface="Cambria Math"/>
                                </a:rPr>
                                <m:t>log</m:t>
                              </m:r>
                            </m:fName>
                            <m:e>
                              <m:d>
                                <m:dPr>
                                  <m:ctrlPr>
                                    <a:rPr lang="es-EC" i="1">
                                      <a:latin typeface="Cambria Math"/>
                                    </a:rPr>
                                  </m:ctrlPr>
                                </m:dPr>
                                <m:e>
                                  <m:f>
                                    <m:fPr>
                                      <m:ctrlPr>
                                        <a:rPr lang="es-EC" i="1">
                                          <a:latin typeface="Cambria Math"/>
                                        </a:rPr>
                                      </m:ctrlPr>
                                    </m:fPr>
                                    <m:num>
                                      <m:sSup>
                                        <m:sSupPr>
                                          <m:ctrlPr>
                                            <a:rPr lang="es-EC" i="1">
                                              <a:latin typeface="Cambria Math"/>
                                            </a:rPr>
                                          </m:ctrlPr>
                                        </m:sSupPr>
                                        <m:e>
                                          <m:r>
                                            <a:rPr lang="es-EC" i="1">
                                              <a:latin typeface="Cambria Math"/>
                                            </a:rPr>
                                            <m:t>𝑓</m:t>
                                          </m:r>
                                        </m:e>
                                        <m:sup>
                                          <m:r>
                                            <a:rPr lang="es-EC" i="1">
                                              <a:latin typeface="Cambria Math"/>
                                            </a:rPr>
                                            <m:t>2</m:t>
                                          </m:r>
                                        </m:sup>
                                      </m:sSup>
                                    </m:num>
                                    <m:den>
                                      <m:r>
                                        <a:rPr lang="es-EC" i="1">
                                          <a:latin typeface="Cambria Math"/>
                                        </a:rPr>
                                        <m:t>28</m:t>
                                      </m:r>
                                    </m:den>
                                  </m:f>
                                </m:e>
                              </m:d>
                              <m:r>
                                <a:rPr lang="es-EC" i="1">
                                  <a:latin typeface="Cambria Math"/>
                                </a:rPr>
                                <m:t>−5</m:t>
                              </m:r>
                              <m:r>
                                <a:rPr lang="es-EC" b="0" i="1" smtClean="0">
                                  <a:latin typeface="Cambria Math"/>
                                </a:rPr>
                                <m:t>,</m:t>
                              </m:r>
                              <m:r>
                                <a:rPr lang="es-EC" i="1">
                                  <a:latin typeface="Cambria Math"/>
                                </a:rPr>
                                <m:t>4</m:t>
                              </m:r>
                            </m:e>
                          </m:func>
                        </m:e>
                      </m:d>
                      <m:r>
                        <a:rPr lang="es-EC" i="1">
                          <a:latin typeface="Cambria Math"/>
                        </a:rPr>
                        <m:t>                           (</m:t>
                      </m:r>
                      <m:r>
                        <a:rPr lang="es-EC" b="0" i="1" smtClean="0">
                          <a:latin typeface="Cambria Math"/>
                        </a:rPr>
                        <m:t>21</m:t>
                      </m:r>
                      <m:r>
                        <a:rPr lang="es-EC" i="1">
                          <a:latin typeface="Cambria Math"/>
                        </a:rPr>
                        <m:t>)</m:t>
                      </m:r>
                    </m:oMath>
                  </m:oMathPara>
                </a14:m>
                <a:endParaRPr lang="es-EC" sz="1800" dirty="0"/>
              </a:p>
              <a:p>
                <a:pPr marL="0" lvl="0" indent="0">
                  <a:buNone/>
                </a:pPr>
                <a:r>
                  <a:rPr lang="es-EC" dirty="0"/>
                  <a:t>Para áreas rurales por la ecuación </a:t>
                </a:r>
                <a:r>
                  <a:rPr lang="es-EC" dirty="0" smtClean="0"/>
                  <a:t>22:</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𝑏</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𝑏</m:t>
                          </m:r>
                        </m:sub>
                      </m:sSub>
                      <m:d>
                        <m:dPr>
                          <m:ctrlPr>
                            <a:rPr lang="es-EC" i="1">
                              <a:latin typeface="Cambria Math"/>
                            </a:rPr>
                          </m:ctrlPr>
                        </m:dPr>
                        <m:e>
                          <m:r>
                            <a:rPr lang="es-EC" i="1">
                              <a:latin typeface="Cambria Math"/>
                            </a:rPr>
                            <m:t>𝑢𝑟𝑏𝑎𝑛𝑜</m:t>
                          </m:r>
                        </m:e>
                      </m:d>
                      <m:r>
                        <a:rPr lang="es-EC" i="1">
                          <a:latin typeface="Cambria Math"/>
                        </a:rPr>
                        <m:t>−4</m:t>
                      </m:r>
                      <m:r>
                        <a:rPr lang="es-EC" b="0" i="1" smtClean="0">
                          <a:latin typeface="Cambria Math"/>
                        </a:rPr>
                        <m:t>,</m:t>
                      </m:r>
                      <m:r>
                        <a:rPr lang="es-EC" i="1">
                          <a:latin typeface="Cambria Math"/>
                        </a:rPr>
                        <m:t>78</m:t>
                      </m:r>
                      <m:sSup>
                        <m:sSupPr>
                          <m:ctrlPr>
                            <a:rPr lang="es-EC" i="1">
                              <a:latin typeface="Cambria Math"/>
                            </a:rPr>
                          </m:ctrlPr>
                        </m:sSupPr>
                        <m:e>
                          <m:d>
                            <m:dPr>
                              <m:ctrlPr>
                                <a:rPr lang="es-EC" i="1">
                                  <a:latin typeface="Cambria Math"/>
                                </a:rPr>
                              </m:ctrlPr>
                            </m:dPr>
                            <m:e>
                              <m:func>
                                <m:funcPr>
                                  <m:ctrlPr>
                                    <a:rPr lang="es-EC" i="1">
                                      <a:latin typeface="Cambria Math"/>
                                    </a:rPr>
                                  </m:ctrlPr>
                                </m:funcPr>
                                <m:fName>
                                  <m:r>
                                    <m:rPr>
                                      <m:sty m:val="p"/>
                                    </m:rPr>
                                    <a:rPr lang="es-EC">
                                      <a:latin typeface="Cambria Math"/>
                                    </a:rPr>
                                    <m:t>log</m:t>
                                  </m:r>
                                </m:fName>
                                <m:e>
                                  <m:r>
                                    <a:rPr lang="es-EC" i="1">
                                      <a:latin typeface="Cambria Math"/>
                                    </a:rPr>
                                    <m:t>𝑓</m:t>
                                  </m:r>
                                </m:e>
                              </m:func>
                            </m:e>
                          </m:d>
                        </m:e>
                        <m:sup>
                          <m:r>
                            <a:rPr lang="es-EC" i="1">
                              <a:latin typeface="Cambria Math"/>
                            </a:rPr>
                            <m:t>2</m:t>
                          </m:r>
                        </m:sup>
                      </m:sSup>
                      <m:r>
                        <a:rPr lang="es-EC" i="1">
                          <a:latin typeface="Cambria Math"/>
                        </a:rPr>
                        <m:t>+18</m:t>
                      </m:r>
                      <m:r>
                        <a:rPr lang="es-EC" b="0" i="1" smtClean="0">
                          <a:latin typeface="Cambria Math"/>
                        </a:rPr>
                        <m:t>,</m:t>
                      </m:r>
                      <m:r>
                        <a:rPr lang="es-EC" i="1">
                          <a:latin typeface="Cambria Math"/>
                        </a:rPr>
                        <m:t>33</m:t>
                      </m:r>
                      <m:func>
                        <m:funcPr>
                          <m:ctrlPr>
                            <a:rPr lang="es-EC" i="1">
                              <a:latin typeface="Cambria Math"/>
                            </a:rPr>
                          </m:ctrlPr>
                        </m:funcPr>
                        <m:fName>
                          <m:r>
                            <m:rPr>
                              <m:sty m:val="p"/>
                            </m:rPr>
                            <a:rPr lang="es-EC">
                              <a:latin typeface="Cambria Math"/>
                            </a:rPr>
                            <m:t>log</m:t>
                          </m:r>
                        </m:fName>
                        <m:e>
                          <m:r>
                            <a:rPr lang="es-EC" i="1">
                              <a:latin typeface="Cambria Math"/>
                            </a:rPr>
                            <m:t>𝑓</m:t>
                          </m:r>
                        </m:e>
                      </m:func>
                      <m:r>
                        <a:rPr lang="es-EC" i="1">
                          <a:latin typeface="Cambria Math"/>
                        </a:rPr>
                        <m:t>−40</m:t>
                      </m:r>
                      <m:r>
                        <a:rPr lang="es-EC" b="0" i="1" smtClean="0">
                          <a:latin typeface="Cambria Math"/>
                        </a:rPr>
                        <m:t>,</m:t>
                      </m:r>
                      <m:r>
                        <a:rPr lang="es-EC" i="1">
                          <a:latin typeface="Cambria Math"/>
                        </a:rPr>
                        <m:t>94             (</m:t>
                      </m:r>
                      <m:r>
                        <a:rPr lang="es-EC" b="0" i="1" smtClean="0">
                          <a:latin typeface="Cambria Math"/>
                        </a:rPr>
                        <m:t>22</m:t>
                      </m:r>
                      <m:r>
                        <a:rPr lang="es-EC" i="1">
                          <a:latin typeface="Cambria Math"/>
                        </a:rPr>
                        <m:t>)</m:t>
                      </m:r>
                    </m:oMath>
                  </m:oMathPara>
                </a14:m>
                <a:endParaRPr lang="es-EC" i="1" dirty="0" smtClean="0"/>
              </a:p>
              <a:p>
                <a:endParaRPr lang="es-EC" i="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900" y="1326523"/>
                <a:ext cx="9982200" cy="5409127"/>
              </a:xfrm>
              <a:blipFill rotWithShape="1">
                <a:blip r:embed="rId2"/>
                <a:stretch>
                  <a:fillRect l="-15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219200" y="1366000"/>
                <a:ext cx="986951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effectLst/>
                              <a:latin typeface="Cambria Math"/>
                              <a:ea typeface="Calibri"/>
                              <a:cs typeface="Times New Roman"/>
                            </a:rPr>
                            <m:t>𝐿</m:t>
                          </m:r>
                        </m:e>
                        <m:sub>
                          <m:r>
                            <a:rPr lang="es-EC" i="1">
                              <a:effectLst/>
                              <a:latin typeface="Cambria Math"/>
                              <a:ea typeface="Calibri"/>
                              <a:cs typeface="Times New Roman"/>
                            </a:rPr>
                            <m:t>𝑏</m:t>
                          </m:r>
                        </m:sub>
                      </m:sSub>
                      <m:r>
                        <a:rPr lang="es-EC" i="1">
                          <a:effectLst/>
                          <a:latin typeface="Cambria Math"/>
                          <a:ea typeface="Calibri"/>
                          <a:cs typeface="Times New Roman"/>
                        </a:rPr>
                        <m:t>=69</m:t>
                      </m:r>
                      <m:r>
                        <a:rPr lang="es-EC" b="0" i="1" smtClean="0">
                          <a:effectLst/>
                          <a:latin typeface="Cambria Math"/>
                          <a:ea typeface="Calibri"/>
                          <a:cs typeface="Times New Roman"/>
                        </a:rPr>
                        <m:t>,</m:t>
                      </m:r>
                      <m:r>
                        <a:rPr lang="es-EC" i="1">
                          <a:effectLst/>
                          <a:latin typeface="Cambria Math"/>
                          <a:ea typeface="Calibri"/>
                          <a:cs typeface="Times New Roman"/>
                        </a:rPr>
                        <m:t>55+26</m:t>
                      </m:r>
                      <m:r>
                        <a:rPr lang="es-EC" b="0" i="1" smtClean="0">
                          <a:effectLst/>
                          <a:latin typeface="Cambria Math"/>
                          <a:ea typeface="Calibri"/>
                          <a:cs typeface="Times New Roman"/>
                        </a:rPr>
                        <m:t>,</m:t>
                      </m:r>
                      <m:r>
                        <a:rPr lang="es-EC" i="1">
                          <a:effectLst/>
                          <a:latin typeface="Cambria Math"/>
                          <a:ea typeface="Calibri"/>
                          <a:cs typeface="Times New Roman"/>
                        </a:rPr>
                        <m:t>16</m:t>
                      </m:r>
                      <m:func>
                        <m:funcPr>
                          <m:ctrlPr>
                            <a:rPr lang="es-EC" i="1">
                              <a:effectLst/>
                              <a:latin typeface="Cambria Math"/>
                            </a:rPr>
                          </m:ctrlPr>
                        </m:funcPr>
                        <m:fName>
                          <m:r>
                            <m:rPr>
                              <m:sty m:val="p"/>
                            </m:rPr>
                            <a:rPr lang="es-EC">
                              <a:effectLst/>
                              <a:latin typeface="Cambria Math"/>
                              <a:ea typeface="Calibri"/>
                              <a:cs typeface="Times New Roman"/>
                            </a:rPr>
                            <m:t>log</m:t>
                          </m:r>
                        </m:fName>
                        <m:e>
                          <m:r>
                            <a:rPr lang="es-EC" i="1">
                              <a:effectLst/>
                              <a:latin typeface="Cambria Math"/>
                              <a:ea typeface="Calibri"/>
                              <a:cs typeface="Times New Roman"/>
                            </a:rPr>
                            <m:t>𝑓</m:t>
                          </m:r>
                        </m:e>
                      </m:func>
                      <m:r>
                        <a:rPr lang="es-EC" i="1">
                          <a:effectLst/>
                          <a:latin typeface="Cambria Math"/>
                          <a:ea typeface="Calibri"/>
                          <a:cs typeface="Times New Roman"/>
                        </a:rPr>
                        <m:t>−13</m:t>
                      </m:r>
                      <m:r>
                        <a:rPr lang="es-EC" b="0" i="1" smtClean="0">
                          <a:effectLst/>
                          <a:latin typeface="Cambria Math"/>
                          <a:ea typeface="Calibri"/>
                          <a:cs typeface="Times New Roman"/>
                        </a:rPr>
                        <m:t>,</m:t>
                      </m:r>
                      <m:r>
                        <a:rPr lang="es-EC" i="1">
                          <a:effectLst/>
                          <a:latin typeface="Cambria Math"/>
                          <a:ea typeface="Calibri"/>
                          <a:cs typeface="Times New Roman"/>
                        </a:rPr>
                        <m:t>82</m:t>
                      </m:r>
                      <m:func>
                        <m:funcPr>
                          <m:ctrlPr>
                            <a:rPr lang="es-EC" i="1">
                              <a:effectLst/>
                              <a:latin typeface="Cambria Math"/>
                            </a:rPr>
                          </m:ctrlPr>
                        </m:funcPr>
                        <m:fName>
                          <m:r>
                            <m:rPr>
                              <m:sty m:val="p"/>
                            </m:rPr>
                            <a:rPr lang="es-EC">
                              <a:effectLst/>
                              <a:latin typeface="Cambria Math"/>
                              <a:ea typeface="Calibri"/>
                              <a:cs typeface="Times New Roman"/>
                            </a:rPr>
                            <m:t>log</m:t>
                          </m:r>
                        </m:fName>
                        <m:e>
                          <m:sSub>
                            <m:sSubPr>
                              <m:ctrlPr>
                                <a:rPr lang="es-EC" i="1">
                                  <a:effectLst/>
                                  <a:latin typeface="Cambria Math"/>
                                </a:rPr>
                              </m:ctrlPr>
                            </m:sSubPr>
                            <m:e>
                              <m:r>
                                <a:rPr lang="es-EC" i="1">
                                  <a:effectLst/>
                                  <a:latin typeface="Cambria Math"/>
                                  <a:ea typeface="Calibri"/>
                                  <a:cs typeface="Times New Roman"/>
                                </a:rPr>
                                <m:t>h</m:t>
                              </m:r>
                            </m:e>
                            <m:sub>
                              <m:r>
                                <a:rPr lang="es-EC" i="1">
                                  <a:effectLst/>
                                  <a:latin typeface="Cambria Math"/>
                                  <a:ea typeface="Calibri"/>
                                  <a:cs typeface="Times New Roman"/>
                                </a:rPr>
                                <m:t>𝑏</m:t>
                              </m:r>
                            </m:sub>
                          </m:sSub>
                        </m:e>
                      </m:func>
                      <m:r>
                        <a:rPr lang="es-EC" i="1">
                          <a:effectLst/>
                          <a:latin typeface="Cambria Math"/>
                          <a:ea typeface="Calibri"/>
                          <a:cs typeface="Times New Roman"/>
                        </a:rPr>
                        <m:t>−</m:t>
                      </m:r>
                      <m:r>
                        <a:rPr lang="es-EC" i="1">
                          <a:effectLst/>
                          <a:latin typeface="Cambria Math"/>
                          <a:ea typeface="Calibri"/>
                          <a:cs typeface="Times New Roman"/>
                        </a:rPr>
                        <m:t>𝑎</m:t>
                      </m:r>
                      <m:d>
                        <m:dPr>
                          <m:ctrlPr>
                            <a:rPr lang="es-EC" i="1">
                              <a:effectLst/>
                              <a:latin typeface="Cambria Math"/>
                            </a:rPr>
                          </m:ctrlPr>
                        </m:dPr>
                        <m:e>
                          <m:sSub>
                            <m:sSubPr>
                              <m:ctrlPr>
                                <a:rPr lang="es-EC" i="1">
                                  <a:effectLst/>
                                  <a:latin typeface="Cambria Math"/>
                                </a:rPr>
                              </m:ctrlPr>
                            </m:sSubPr>
                            <m:e>
                              <m:r>
                                <a:rPr lang="es-EC" i="1">
                                  <a:effectLst/>
                                  <a:latin typeface="Cambria Math"/>
                                  <a:ea typeface="Calibri"/>
                                  <a:cs typeface="Times New Roman"/>
                                </a:rPr>
                                <m:t>h</m:t>
                              </m:r>
                            </m:e>
                            <m:sub>
                              <m:r>
                                <a:rPr lang="es-EC" i="1">
                                  <a:effectLst/>
                                  <a:latin typeface="Cambria Math"/>
                                  <a:ea typeface="Calibri"/>
                                  <a:cs typeface="Times New Roman"/>
                                </a:rPr>
                                <m:t>𝑚</m:t>
                              </m:r>
                            </m:sub>
                          </m:sSub>
                        </m:e>
                      </m:d>
                      <m:r>
                        <a:rPr lang="es-EC" i="1">
                          <a:effectLst/>
                          <a:latin typeface="Cambria Math"/>
                          <a:ea typeface="Calibri"/>
                          <a:cs typeface="Times New Roman"/>
                        </a:rPr>
                        <m:t>+</m:t>
                      </m:r>
                      <m:d>
                        <m:dPr>
                          <m:ctrlPr>
                            <a:rPr lang="es-EC" i="1">
                              <a:effectLst/>
                              <a:latin typeface="Cambria Math"/>
                            </a:rPr>
                          </m:ctrlPr>
                        </m:dPr>
                        <m:e>
                          <m:r>
                            <a:rPr lang="es-EC" i="1">
                              <a:effectLst/>
                              <a:latin typeface="Cambria Math"/>
                              <a:ea typeface="Calibri"/>
                              <a:cs typeface="Times New Roman"/>
                            </a:rPr>
                            <m:t>44</m:t>
                          </m:r>
                          <m:r>
                            <a:rPr lang="es-EC" b="0" i="1" smtClean="0">
                              <a:effectLst/>
                              <a:latin typeface="Cambria Math"/>
                              <a:ea typeface="Calibri"/>
                              <a:cs typeface="Times New Roman"/>
                            </a:rPr>
                            <m:t>,</m:t>
                          </m:r>
                          <m:r>
                            <a:rPr lang="es-EC" i="1">
                              <a:effectLst/>
                              <a:latin typeface="Cambria Math"/>
                              <a:ea typeface="Calibri"/>
                              <a:cs typeface="Times New Roman"/>
                            </a:rPr>
                            <m:t>9−6</m:t>
                          </m:r>
                          <m:r>
                            <a:rPr lang="es-EC" b="0" i="1" smtClean="0">
                              <a:effectLst/>
                              <a:latin typeface="Cambria Math"/>
                              <a:ea typeface="Calibri"/>
                              <a:cs typeface="Times New Roman"/>
                            </a:rPr>
                            <m:t>,</m:t>
                          </m:r>
                          <m:r>
                            <a:rPr lang="es-EC" i="1">
                              <a:effectLst/>
                              <a:latin typeface="Cambria Math"/>
                              <a:ea typeface="Calibri"/>
                              <a:cs typeface="Times New Roman"/>
                            </a:rPr>
                            <m:t>55</m:t>
                          </m:r>
                          <m:func>
                            <m:funcPr>
                              <m:ctrlPr>
                                <a:rPr lang="es-EC" i="1">
                                  <a:effectLst/>
                                  <a:latin typeface="Cambria Math"/>
                                </a:rPr>
                              </m:ctrlPr>
                            </m:funcPr>
                            <m:fName>
                              <m:r>
                                <m:rPr>
                                  <m:sty m:val="p"/>
                                </m:rPr>
                                <a:rPr lang="es-EC">
                                  <a:effectLst/>
                                  <a:latin typeface="Cambria Math"/>
                                  <a:ea typeface="Calibri"/>
                                  <a:cs typeface="Times New Roman"/>
                                </a:rPr>
                                <m:t>log</m:t>
                              </m:r>
                            </m:fName>
                            <m:e>
                              <m:sSub>
                                <m:sSubPr>
                                  <m:ctrlPr>
                                    <a:rPr lang="es-EC" i="1">
                                      <a:effectLst/>
                                      <a:latin typeface="Cambria Math"/>
                                    </a:rPr>
                                  </m:ctrlPr>
                                </m:sSubPr>
                                <m:e>
                                  <m:r>
                                    <a:rPr lang="es-EC" i="1">
                                      <a:effectLst/>
                                      <a:latin typeface="Cambria Math"/>
                                      <a:ea typeface="Calibri"/>
                                      <a:cs typeface="Times New Roman"/>
                                    </a:rPr>
                                    <m:t>h</m:t>
                                  </m:r>
                                </m:e>
                                <m:sub>
                                  <m:r>
                                    <a:rPr lang="es-EC" i="1">
                                      <a:effectLst/>
                                      <a:latin typeface="Cambria Math"/>
                                      <a:ea typeface="Calibri"/>
                                      <a:cs typeface="Times New Roman"/>
                                    </a:rPr>
                                    <m:t>𝑏</m:t>
                                  </m:r>
                                </m:sub>
                              </m:sSub>
                            </m:e>
                          </m:func>
                        </m:e>
                      </m:d>
                      <m:func>
                        <m:funcPr>
                          <m:ctrlPr>
                            <a:rPr lang="es-EC" i="1">
                              <a:effectLst/>
                              <a:latin typeface="Cambria Math"/>
                            </a:rPr>
                          </m:ctrlPr>
                        </m:funcPr>
                        <m:fName>
                          <m:r>
                            <m:rPr>
                              <m:sty m:val="p"/>
                            </m:rPr>
                            <a:rPr lang="es-EC">
                              <a:effectLst/>
                              <a:latin typeface="Cambria Math"/>
                              <a:ea typeface="Calibri"/>
                              <a:cs typeface="Times New Roman"/>
                            </a:rPr>
                            <m:t>log</m:t>
                          </m:r>
                        </m:fName>
                        <m:e>
                          <m:r>
                            <a:rPr lang="es-EC" i="1">
                              <a:effectLst/>
                              <a:latin typeface="Cambria Math"/>
                              <a:ea typeface="Calibri"/>
                              <a:cs typeface="Times New Roman"/>
                            </a:rPr>
                            <m:t>𝑑</m:t>
                          </m:r>
                        </m:e>
                      </m:func>
                      <m:r>
                        <a:rPr lang="es-EC" b="0" i="1" smtClean="0">
                          <a:effectLst/>
                          <a:latin typeface="Cambria Math"/>
                          <a:ea typeface="Calibri"/>
                          <a:cs typeface="Times New Roman"/>
                        </a:rPr>
                        <m:t>          </m:t>
                      </m:r>
                      <m:r>
                        <a:rPr lang="es-EC" i="1">
                          <a:effectLst/>
                          <a:latin typeface="Cambria Math"/>
                          <a:ea typeface="Calibri"/>
                          <a:cs typeface="Times New Roman"/>
                        </a:rPr>
                        <m:t>(</m:t>
                      </m:r>
                      <m:r>
                        <a:rPr lang="es-EC" b="0" i="1" smtClean="0">
                          <a:effectLst/>
                          <a:latin typeface="Cambria Math"/>
                          <a:ea typeface="Calibri"/>
                          <a:cs typeface="Times New Roman"/>
                        </a:rPr>
                        <m:t>17)</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19200" y="1366000"/>
                <a:ext cx="9869510" cy="369332"/>
              </a:xfrm>
              <a:prstGeom prst="rect">
                <a:avLst/>
              </a:prstGeom>
              <a:blipFill rotWithShape="1">
                <a:blip r:embed="rId3"/>
                <a:stretch>
                  <a:fillRect b="-14754"/>
                </a:stretch>
              </a:blipFill>
            </p:spPr>
            <p:txBody>
              <a:bodyPr/>
              <a:lstStyle/>
              <a:p>
                <a:r>
                  <a:rPr lang="es-EC">
                    <a:noFill/>
                  </a:rPr>
                  <a:t> </a:t>
                </a:r>
              </a:p>
            </p:txBody>
          </p:sp>
        </mc:Fallback>
      </mc:AlternateContent>
    </p:spTree>
    <p:extLst>
      <p:ext uri="{BB962C8B-B14F-4D97-AF65-F5344CB8AC3E}">
        <p14:creationId xmlns:p14="http://schemas.microsoft.com/office/powerpoint/2010/main" val="243455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DIMENSIONAMIENTO DE LAS REDES</a:t>
            </a:r>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1695672169"/>
                  </p:ext>
                </p:extLst>
              </p:nvPr>
            </p:nvGraphicFramePr>
            <p:xfrm>
              <a:off x="1415787" y="1594151"/>
              <a:ext cx="9106254" cy="3029363"/>
            </p:xfrm>
            <a:graphic>
              <a:graphicData uri="http://schemas.openxmlformats.org/drawingml/2006/table">
                <a:tbl>
                  <a:tblPr firstRow="1" firstCol="1" bandRow="1">
                    <a:tableStyleId>{5C22544A-7EE6-4342-B048-85BDC9FD1C3A}</a:tableStyleId>
                  </a:tblPr>
                  <a:tblGrid>
                    <a:gridCol w="2560819"/>
                    <a:gridCol w="3423387"/>
                    <a:gridCol w="3122048"/>
                  </a:tblGrid>
                  <a:tr h="838081">
                    <a:tc>
                      <a:txBody>
                        <a:bodyPr/>
                        <a:lstStyle/>
                        <a:p>
                          <a:pPr algn="ctr">
                            <a:lnSpc>
                              <a:spcPct val="115000"/>
                            </a:lnSpc>
                            <a:spcAft>
                              <a:spcPts val="0"/>
                            </a:spcAft>
                          </a:pPr>
                          <a:r>
                            <a:rPr lang="es-EC" sz="1800" dirty="0">
                              <a:effectLst/>
                            </a:rPr>
                            <a:t>Parámetros del Modelo de Okumura Hata</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Red CDMA</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Red LTE</a:t>
                          </a:r>
                          <a:endParaRPr lang="es-EC" sz="1800">
                            <a:solidFill>
                              <a:srgbClr val="365F91"/>
                            </a:solidFill>
                            <a:effectLst/>
                            <a:latin typeface="Calibri"/>
                            <a:ea typeface="Calibri"/>
                            <a:cs typeface="Times New Roman"/>
                          </a:endParaRPr>
                        </a:p>
                      </a:txBody>
                      <a:tcPr marL="68580" marR="68580" marT="0" marB="0" anchor="ctr"/>
                    </a:tc>
                  </a:tr>
                  <a:tr h="327204">
                    <a:tc>
                      <a:txBody>
                        <a:bodyPr/>
                        <a:lstStyle/>
                        <a:p>
                          <a:pPr algn="ctr">
                            <a:lnSpc>
                              <a:spcPct val="115000"/>
                            </a:lnSpc>
                            <a:spcAft>
                              <a:spcPts val="0"/>
                            </a:spcAft>
                          </a:pPr>
                          <a:r>
                            <a:rPr lang="es-EC" sz="1800">
                              <a:effectLst/>
                            </a:rPr>
                            <a:t>Frecuencia </a:t>
                          </a:r>
                          <a14:m>
                            <m:oMath xmlns:m="http://schemas.openxmlformats.org/officeDocument/2006/math">
                              <m:r>
                                <a:rPr lang="es-EC" sz="1800">
                                  <a:effectLst/>
                                  <a:latin typeface="Cambria Math"/>
                                </a:rPr>
                                <m:t>𝒇</m:t>
                              </m:r>
                            </m:oMath>
                          </a14:m>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Downlink: </a:t>
                          </a:r>
                          <a14:m>
                            <m:oMath xmlns:m="http://schemas.openxmlformats.org/officeDocument/2006/math">
                              <m:r>
                                <a:rPr lang="es-EC" sz="1800">
                                  <a:effectLst/>
                                  <a:latin typeface="Cambria Math"/>
                                </a:rPr>
                                <m:t>𝑓</m:t>
                              </m:r>
                              <m:r>
                                <a:rPr lang="es-EC" sz="1800">
                                  <a:effectLst/>
                                  <a:latin typeface="Cambria Math"/>
                                </a:rPr>
                                <m:t>=463,975 </m:t>
                              </m:r>
                              <m:r>
                                <a:rPr lang="es-EC" sz="1800">
                                  <a:effectLst/>
                                  <a:latin typeface="Cambria Math"/>
                                </a:rPr>
                                <m:t>𝑀𝐻𝑧</m:t>
                              </m:r>
                            </m:oMath>
                          </a14:m>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Downlink: </a:t>
                          </a:r>
                          <a14:m>
                            <m:oMath xmlns:m="http://schemas.openxmlformats.org/officeDocument/2006/math">
                              <m:r>
                                <a:rPr lang="es-EC" sz="1800">
                                  <a:effectLst/>
                                  <a:latin typeface="Cambria Math"/>
                                </a:rPr>
                                <m:t>𝑓</m:t>
                              </m:r>
                              <m:r>
                                <a:rPr lang="es-EC" sz="1800">
                                  <a:effectLst/>
                                  <a:latin typeface="Cambria Math"/>
                                </a:rPr>
                                <m:t>=795,5 </m:t>
                              </m:r>
                              <m:r>
                                <a:rPr lang="es-EC" sz="1800">
                                  <a:effectLst/>
                                  <a:latin typeface="Cambria Math"/>
                                </a:rPr>
                                <m:t>𝑀𝐻𝑧</m:t>
                              </m:r>
                            </m:oMath>
                          </a14:m>
                          <a:endParaRPr lang="es-EC" sz="1800" dirty="0">
                            <a:solidFill>
                              <a:srgbClr val="365F91"/>
                            </a:solidFill>
                            <a:effectLst/>
                            <a:latin typeface="Calibri"/>
                            <a:ea typeface="Calibri"/>
                            <a:cs typeface="Times New Roman"/>
                          </a:endParaRPr>
                        </a:p>
                      </a:txBody>
                      <a:tcPr marL="68580" marR="68580" marT="0" marB="0" anchor="ctr"/>
                    </a:tc>
                  </a:tr>
                  <a:tr h="834542">
                    <a:tc>
                      <a:txBody>
                        <a:bodyPr/>
                        <a:lstStyle/>
                        <a:p>
                          <a:pPr algn="ctr">
                            <a:lnSpc>
                              <a:spcPct val="115000"/>
                            </a:lnSpc>
                            <a:spcAft>
                              <a:spcPts val="0"/>
                            </a:spcAft>
                          </a:pPr>
                          <a:r>
                            <a:rPr lang="es-EC" sz="1800">
                              <a:effectLst/>
                            </a:rPr>
                            <a:t>Altura Efectiva de la Antena Transmisora </a:t>
                          </a:r>
                          <a14:m>
                            <m:oMath xmlns:m="http://schemas.openxmlformats.org/officeDocument/2006/math">
                              <m:sSub>
                                <m:sSubPr>
                                  <m:ctrlPr>
                                    <a:rPr lang="es-EC" sz="1800" i="1">
                                      <a:effectLst/>
                                      <a:latin typeface="Cambria Math"/>
                                    </a:rPr>
                                  </m:ctrlPr>
                                </m:sSubPr>
                                <m:e>
                                  <m:r>
                                    <a:rPr lang="es-EC" sz="1800">
                                      <a:effectLst/>
                                      <a:latin typeface="Cambria Math"/>
                                    </a:rPr>
                                    <m:t>𝒉</m:t>
                                  </m:r>
                                </m:e>
                                <m:sub>
                                  <m:r>
                                    <a:rPr lang="es-EC" sz="1800">
                                      <a:effectLst/>
                                      <a:latin typeface="Cambria Math"/>
                                    </a:rPr>
                                    <m:t>𝒃</m:t>
                                  </m:r>
                                </m:sub>
                              </m:sSub>
                            </m:oMath>
                          </a14:m>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Downlink: 80 m</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Downlink: 80 m</a:t>
                          </a:r>
                          <a:endParaRPr lang="es-EC" sz="1800">
                            <a:solidFill>
                              <a:srgbClr val="365F91"/>
                            </a:solidFill>
                            <a:effectLst/>
                            <a:latin typeface="Calibri"/>
                            <a:ea typeface="Calibri"/>
                            <a:cs typeface="Times New Roman"/>
                          </a:endParaRPr>
                        </a:p>
                      </a:txBody>
                      <a:tcPr marL="68580" marR="68580" marT="0" marB="0" anchor="ctr"/>
                    </a:tc>
                  </a:tr>
                  <a:tr h="1029536">
                    <a:tc>
                      <a:txBody>
                        <a:bodyPr/>
                        <a:lstStyle/>
                        <a:p>
                          <a:pPr algn="ctr">
                            <a:lnSpc>
                              <a:spcPct val="115000"/>
                            </a:lnSpc>
                            <a:spcAft>
                              <a:spcPts val="0"/>
                            </a:spcAft>
                          </a:pPr>
                          <a:r>
                            <a:rPr lang="es-EC" sz="1800">
                              <a:effectLst/>
                            </a:rPr>
                            <a:t>Altura sobre el suelo de la Antena Receptora </a:t>
                          </a:r>
                          <a14:m>
                            <m:oMath xmlns:m="http://schemas.openxmlformats.org/officeDocument/2006/math">
                              <m:sSub>
                                <m:sSubPr>
                                  <m:ctrlPr>
                                    <a:rPr lang="es-EC" sz="1800" i="1">
                                      <a:effectLst/>
                                      <a:latin typeface="Cambria Math"/>
                                    </a:rPr>
                                  </m:ctrlPr>
                                </m:sSubPr>
                                <m:e>
                                  <m:r>
                                    <a:rPr lang="es-EC" sz="1800">
                                      <a:effectLst/>
                                      <a:latin typeface="Cambria Math"/>
                                    </a:rPr>
                                    <m:t>𝒉</m:t>
                                  </m:r>
                                </m:e>
                                <m:sub>
                                  <m:r>
                                    <a:rPr lang="es-EC" sz="1800">
                                      <a:effectLst/>
                                      <a:latin typeface="Cambria Math"/>
                                    </a:rPr>
                                    <m:t>𝒎</m:t>
                                  </m:r>
                                </m:sub>
                              </m:sSub>
                            </m:oMath>
                          </a14:m>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1.6 m</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1.6 m</a:t>
                          </a:r>
                          <a:endParaRPr lang="es-EC" sz="1800" dirty="0">
                            <a:solidFill>
                              <a:srgbClr val="365F91"/>
                            </a:solidFill>
                            <a:effectLst/>
                            <a:latin typeface="Calibri"/>
                            <a:ea typeface="Calibri"/>
                            <a:cs typeface="Times New Roman"/>
                          </a:endParaRPr>
                        </a:p>
                      </a:txBody>
                      <a:tcPr marL="68580" marR="68580" marT="0" marB="0" anchor="ct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1695672169"/>
                  </p:ext>
                </p:extLst>
              </p:nvPr>
            </p:nvGraphicFramePr>
            <p:xfrm>
              <a:off x="1415787" y="1594151"/>
              <a:ext cx="9106254" cy="3029363"/>
            </p:xfrm>
            <a:graphic>
              <a:graphicData uri="http://schemas.openxmlformats.org/drawingml/2006/table">
                <a:tbl>
                  <a:tblPr firstRow="1" firstCol="1" bandRow="1">
                    <a:tableStyleId>{5C22544A-7EE6-4342-B048-85BDC9FD1C3A}</a:tableStyleId>
                  </a:tblPr>
                  <a:tblGrid>
                    <a:gridCol w="2560819"/>
                    <a:gridCol w="3423387"/>
                    <a:gridCol w="3122048"/>
                  </a:tblGrid>
                  <a:tr h="838081">
                    <a:tc>
                      <a:txBody>
                        <a:bodyPr/>
                        <a:lstStyle/>
                        <a:p>
                          <a:pPr algn="ctr">
                            <a:lnSpc>
                              <a:spcPct val="115000"/>
                            </a:lnSpc>
                            <a:spcAft>
                              <a:spcPts val="0"/>
                            </a:spcAft>
                          </a:pPr>
                          <a:r>
                            <a:rPr lang="es-EC" sz="1800" dirty="0">
                              <a:effectLst/>
                            </a:rPr>
                            <a:t>Parámetros del Modelo de Okumura Hata</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Red CDMA</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Red LTE</a:t>
                          </a:r>
                          <a:endParaRPr lang="es-EC" sz="1800">
                            <a:solidFill>
                              <a:srgbClr val="365F91"/>
                            </a:solidFill>
                            <a:effectLst/>
                            <a:latin typeface="Calibri"/>
                            <a:ea typeface="Calibri"/>
                            <a:cs typeface="Times New Roman"/>
                          </a:endParaRPr>
                        </a:p>
                      </a:txBody>
                      <a:tcPr marL="68580" marR="68580" marT="0" marB="0" anchor="ctr"/>
                    </a:tc>
                  </a:tr>
                  <a:tr h="327204">
                    <a:tc>
                      <a:txBody>
                        <a:bodyPr/>
                        <a:lstStyle/>
                        <a:p>
                          <a:endParaRPr lang="es-EC"/>
                        </a:p>
                      </a:txBody>
                      <a:tcPr marL="68580" marR="68580" marT="0" marB="0" anchor="ctr">
                        <a:blipFill rotWithShape="1">
                          <a:blip r:embed="rId2"/>
                          <a:stretch>
                            <a:fillRect t="-255556" r="-255952" b="-585185"/>
                          </a:stretch>
                        </a:blipFill>
                      </a:tcPr>
                    </a:tc>
                    <a:tc>
                      <a:txBody>
                        <a:bodyPr/>
                        <a:lstStyle/>
                        <a:p>
                          <a:endParaRPr lang="es-EC"/>
                        </a:p>
                      </a:txBody>
                      <a:tcPr marL="68580" marR="68580" marT="0" marB="0" anchor="ctr">
                        <a:blipFill rotWithShape="1">
                          <a:blip r:embed="rId2"/>
                          <a:stretch>
                            <a:fillRect l="-74733" t="-255556" r="-91281" b="-585185"/>
                          </a:stretch>
                        </a:blipFill>
                      </a:tcPr>
                    </a:tc>
                    <a:tc>
                      <a:txBody>
                        <a:bodyPr/>
                        <a:lstStyle/>
                        <a:p>
                          <a:endParaRPr lang="es-EC"/>
                        </a:p>
                      </a:txBody>
                      <a:tcPr marL="68580" marR="68580" marT="0" marB="0" anchor="ctr">
                        <a:blipFill rotWithShape="1">
                          <a:blip r:embed="rId2"/>
                          <a:stretch>
                            <a:fillRect l="-191797" t="-255556" r="-195" b="-585185"/>
                          </a:stretch>
                        </a:blipFill>
                      </a:tcPr>
                    </a:tc>
                  </a:tr>
                  <a:tr h="834542">
                    <a:tc>
                      <a:txBody>
                        <a:bodyPr/>
                        <a:lstStyle/>
                        <a:p>
                          <a:endParaRPr lang="es-EC"/>
                        </a:p>
                      </a:txBody>
                      <a:tcPr marL="68580" marR="68580" marT="0" marB="0" anchor="ctr">
                        <a:blipFill rotWithShape="1">
                          <a:blip r:embed="rId2"/>
                          <a:stretch>
                            <a:fillRect t="-141176" r="-255952" b="-132353"/>
                          </a:stretch>
                        </a:blipFill>
                      </a:tcPr>
                    </a:tc>
                    <a:tc>
                      <a:txBody>
                        <a:bodyPr/>
                        <a:lstStyle/>
                        <a:p>
                          <a:pPr algn="ctr">
                            <a:lnSpc>
                              <a:spcPct val="115000"/>
                            </a:lnSpc>
                            <a:spcAft>
                              <a:spcPts val="0"/>
                            </a:spcAft>
                          </a:pPr>
                          <a:r>
                            <a:rPr lang="es-EC" sz="1800">
                              <a:effectLst/>
                            </a:rPr>
                            <a:t>Downlink: 80 m</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Downlink: 80 m</a:t>
                          </a:r>
                          <a:endParaRPr lang="es-EC" sz="1800">
                            <a:solidFill>
                              <a:srgbClr val="365F91"/>
                            </a:solidFill>
                            <a:effectLst/>
                            <a:latin typeface="Calibri"/>
                            <a:ea typeface="Calibri"/>
                            <a:cs typeface="Times New Roman"/>
                          </a:endParaRPr>
                        </a:p>
                      </a:txBody>
                      <a:tcPr marL="68580" marR="68580" marT="0" marB="0" anchor="ctr"/>
                    </a:tc>
                  </a:tr>
                  <a:tr h="1029536">
                    <a:tc>
                      <a:txBody>
                        <a:bodyPr/>
                        <a:lstStyle/>
                        <a:p>
                          <a:endParaRPr lang="es-EC"/>
                        </a:p>
                      </a:txBody>
                      <a:tcPr marL="68580" marR="68580" marT="0" marB="0" anchor="ctr">
                        <a:blipFill rotWithShape="1">
                          <a:blip r:embed="rId2"/>
                          <a:stretch>
                            <a:fillRect t="-194083" r="-255952" b="-6509"/>
                          </a:stretch>
                        </a:blipFill>
                      </a:tcPr>
                    </a:tc>
                    <a:tc>
                      <a:txBody>
                        <a:bodyPr/>
                        <a:lstStyle/>
                        <a:p>
                          <a:pPr algn="ctr">
                            <a:lnSpc>
                              <a:spcPct val="115000"/>
                            </a:lnSpc>
                            <a:spcAft>
                              <a:spcPts val="0"/>
                            </a:spcAft>
                          </a:pPr>
                          <a:r>
                            <a:rPr lang="es-EC" sz="1800">
                              <a:effectLst/>
                            </a:rPr>
                            <a:t>1.6 m</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1.6 m</a:t>
                          </a:r>
                          <a:endParaRPr lang="es-EC" sz="1800" dirty="0">
                            <a:solidFill>
                              <a:srgbClr val="365F91"/>
                            </a:solidFill>
                            <a:effectLst/>
                            <a:latin typeface="Calibri"/>
                            <a:ea typeface="Calibri"/>
                            <a:cs typeface="Times New Roman"/>
                          </a:endParaRPr>
                        </a:p>
                      </a:txBody>
                      <a:tcPr marL="68580" marR="68580" marT="0" marB="0" anchor="ctr"/>
                    </a:tc>
                  </a:tr>
                </a:tbl>
              </a:graphicData>
            </a:graphic>
          </p:graphicFrame>
        </mc:Fallback>
      </mc:AlternateContent>
      <mc:AlternateContent xmlns:mc="http://schemas.openxmlformats.org/markup-compatibility/2006" xmlns:a14="http://schemas.microsoft.com/office/drawing/2010/main">
        <mc:Choice Requires="a14">
          <p:sp>
            <p:nvSpPr>
              <p:cNvPr id="5" name="4 Rectángulo"/>
              <p:cNvSpPr/>
              <p:nvPr/>
            </p:nvSpPr>
            <p:spPr>
              <a:xfrm>
                <a:off x="2764665" y="4840587"/>
                <a:ext cx="7602828" cy="664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𝐿</m:t>
                          </m:r>
                        </m:e>
                        <m:sub>
                          <m:r>
                            <a:rPr lang="es-EC" i="1">
                              <a:latin typeface="Cambria Math"/>
                            </a:rPr>
                            <m:t>𝑃𝑎𝑡h</m:t>
                          </m:r>
                          <m:r>
                            <a:rPr lang="es-EC" i="1">
                              <a:latin typeface="Cambria Math"/>
                            </a:rPr>
                            <m:t>_</m:t>
                          </m:r>
                          <m:r>
                            <a:rPr lang="es-EC" i="1">
                              <a:latin typeface="Cambria Math"/>
                            </a:rPr>
                            <m:t>𝐶𝐷𝑀𝐴</m:t>
                          </m:r>
                          <m:r>
                            <a:rPr lang="es-EC" i="1">
                              <a:latin typeface="Cambria Math"/>
                            </a:rPr>
                            <m:t>_</m:t>
                          </m:r>
                          <m:r>
                            <a:rPr lang="es-EC" i="1">
                              <a:latin typeface="Cambria Math"/>
                            </a:rPr>
                            <m:t>𝐷𝑂𝑊𝑁</m:t>
                          </m:r>
                        </m:sub>
                      </m:sSub>
                      <m:r>
                        <a:rPr lang="es-EC" i="1">
                          <a:latin typeface="Cambria Math"/>
                        </a:rPr>
                        <m:t>=86</m:t>
                      </m:r>
                      <m:r>
                        <a:rPr lang="es-EC" b="0" i="1" smtClean="0">
                          <a:latin typeface="Cambria Math"/>
                        </a:rPr>
                        <m:t>,</m:t>
                      </m:r>
                      <m:r>
                        <a:rPr lang="es-EC" i="1">
                          <a:latin typeface="Cambria Math"/>
                        </a:rPr>
                        <m:t>7417+32</m:t>
                      </m:r>
                      <m:r>
                        <a:rPr lang="es-EC" b="0" i="1" smtClean="0">
                          <a:latin typeface="Cambria Math"/>
                        </a:rPr>
                        <m:t>,</m:t>
                      </m:r>
                      <m:r>
                        <a:rPr lang="es-EC" i="1">
                          <a:latin typeface="Cambria Math"/>
                        </a:rPr>
                        <m:t>4348</m:t>
                      </m:r>
                      <m:func>
                        <m:funcPr>
                          <m:ctrlPr>
                            <a:rPr lang="es-EC" i="1">
                              <a:latin typeface="Cambria Math"/>
                            </a:rPr>
                          </m:ctrlPr>
                        </m:funcPr>
                        <m:fName>
                          <m:r>
                            <m:rPr>
                              <m:sty m:val="p"/>
                            </m:rPr>
                            <a:rPr lang="es-EC">
                              <a:latin typeface="Cambria Math"/>
                            </a:rPr>
                            <m:t>log</m:t>
                          </m:r>
                        </m:fName>
                        <m:e>
                          <m:r>
                            <a:rPr lang="es-EC" i="1">
                              <a:latin typeface="Cambria Math"/>
                            </a:rPr>
                            <m:t>𝑑</m:t>
                          </m:r>
                        </m:e>
                      </m:func>
                      <m:r>
                        <a:rPr lang="es-EC" i="1">
                          <a:latin typeface="Cambria Math"/>
                        </a:rPr>
                        <m:t> </m:t>
                      </m:r>
                      <m:d>
                        <m:dPr>
                          <m:begChr m:val="["/>
                          <m:endChr m:val="]"/>
                          <m:ctrlPr>
                            <a:rPr lang="es-EC" i="1">
                              <a:latin typeface="Cambria Math"/>
                            </a:rPr>
                          </m:ctrlPr>
                        </m:dPr>
                        <m:e>
                          <m:r>
                            <a:rPr lang="es-EC" i="1">
                              <a:latin typeface="Cambria Math"/>
                            </a:rPr>
                            <m:t>𝑑𝑏</m:t>
                          </m:r>
                        </m:e>
                      </m:d>
                      <m:r>
                        <a:rPr lang="es-EC" i="1">
                          <a:latin typeface="Cambria Math"/>
                        </a:rPr>
                        <m:t>                    (</m:t>
                      </m:r>
                      <m:r>
                        <a:rPr lang="es-EC" b="0" i="1" smtClean="0">
                          <a:latin typeface="Cambria Math"/>
                        </a:rPr>
                        <m:t>23</m:t>
                      </m:r>
                      <m:r>
                        <a:rPr lang="es-EC" i="1">
                          <a:latin typeface="Cambria Math"/>
                        </a:rPr>
                        <m:t>)</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𝑃𝑎𝑡h</m:t>
                          </m:r>
                          <m:r>
                            <a:rPr lang="es-EC" i="1">
                              <a:latin typeface="Cambria Math"/>
                            </a:rPr>
                            <m:t>_</m:t>
                          </m:r>
                          <m:r>
                            <a:rPr lang="es-EC" i="1">
                              <a:latin typeface="Cambria Math"/>
                            </a:rPr>
                            <m:t>𝐿𝑇𝐸</m:t>
                          </m:r>
                          <m:r>
                            <a:rPr lang="es-EC" i="1">
                              <a:latin typeface="Cambria Math"/>
                            </a:rPr>
                            <m:t>_</m:t>
                          </m:r>
                          <m:r>
                            <a:rPr lang="es-EC" i="1">
                              <a:latin typeface="Cambria Math"/>
                            </a:rPr>
                            <m:t>𝐷𝑂𝑊𝑁</m:t>
                          </m:r>
                        </m:sub>
                      </m:sSub>
                      <m:r>
                        <a:rPr lang="es-EC" i="1">
                          <a:latin typeface="Cambria Math"/>
                        </a:rPr>
                        <m:t>=91</m:t>
                      </m:r>
                      <m:r>
                        <a:rPr lang="es-EC" b="0" i="1" smtClean="0">
                          <a:latin typeface="Cambria Math"/>
                        </a:rPr>
                        <m:t>,</m:t>
                      </m:r>
                      <m:r>
                        <a:rPr lang="es-EC" i="1">
                          <a:latin typeface="Cambria Math"/>
                        </a:rPr>
                        <m:t>0555+32</m:t>
                      </m:r>
                      <m:r>
                        <a:rPr lang="es-EC" b="0" i="1" smtClean="0">
                          <a:latin typeface="Cambria Math"/>
                        </a:rPr>
                        <m:t>,</m:t>
                      </m:r>
                      <m:r>
                        <a:rPr lang="es-EC" i="1">
                          <a:latin typeface="Cambria Math"/>
                        </a:rPr>
                        <m:t>4348</m:t>
                      </m:r>
                      <m:func>
                        <m:funcPr>
                          <m:ctrlPr>
                            <a:rPr lang="es-EC" i="1">
                              <a:latin typeface="Cambria Math"/>
                            </a:rPr>
                          </m:ctrlPr>
                        </m:funcPr>
                        <m:fName>
                          <m:r>
                            <m:rPr>
                              <m:sty m:val="p"/>
                            </m:rPr>
                            <a:rPr lang="es-EC">
                              <a:latin typeface="Cambria Math"/>
                            </a:rPr>
                            <m:t>log</m:t>
                          </m:r>
                        </m:fName>
                        <m:e>
                          <m:r>
                            <a:rPr lang="es-EC" i="1">
                              <a:latin typeface="Cambria Math"/>
                            </a:rPr>
                            <m:t>𝑑</m:t>
                          </m:r>
                        </m:e>
                      </m:func>
                      <m:r>
                        <a:rPr lang="es-EC" i="1">
                          <a:latin typeface="Cambria Math"/>
                        </a:rPr>
                        <m:t> </m:t>
                      </m:r>
                      <m:d>
                        <m:dPr>
                          <m:begChr m:val="["/>
                          <m:endChr m:val="]"/>
                          <m:ctrlPr>
                            <a:rPr lang="es-EC" i="1">
                              <a:latin typeface="Cambria Math"/>
                            </a:rPr>
                          </m:ctrlPr>
                        </m:dPr>
                        <m:e>
                          <m:r>
                            <a:rPr lang="es-EC" i="1">
                              <a:latin typeface="Cambria Math"/>
                            </a:rPr>
                            <m:t>𝑑𝑏</m:t>
                          </m:r>
                        </m:e>
                      </m:d>
                      <m:r>
                        <a:rPr lang="es-EC" i="1">
                          <a:latin typeface="Cambria Math"/>
                        </a:rPr>
                        <m:t>                     (2</m:t>
                      </m:r>
                      <m:r>
                        <a:rPr lang="es-EC" b="0" i="1" smtClean="0">
                          <a:latin typeface="Cambria Math"/>
                        </a:rPr>
                        <m:t>4</m:t>
                      </m:r>
                      <m:r>
                        <a:rPr lang="es-EC" i="1">
                          <a:latin typeface="Cambria Math"/>
                        </a:rPr>
                        <m:t>)</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764665" y="4840587"/>
                <a:ext cx="7602828" cy="664926"/>
              </a:xfrm>
              <a:prstGeom prst="rect">
                <a:avLst/>
              </a:prstGeom>
              <a:blipFill rotWithShape="1">
                <a:blip r:embed="rId3"/>
                <a:stretch>
                  <a:fillRect b="-6422"/>
                </a:stretch>
              </a:blipFill>
            </p:spPr>
            <p:txBody>
              <a:bodyPr/>
              <a:lstStyle/>
              <a:p>
                <a:r>
                  <a:rPr lang="es-EC">
                    <a:noFill/>
                  </a:rPr>
                  <a:t> </a:t>
                </a:r>
              </a:p>
            </p:txBody>
          </p:sp>
        </mc:Fallback>
      </mc:AlternateContent>
    </p:spTree>
    <p:extLst>
      <p:ext uri="{BB962C8B-B14F-4D97-AF65-F5344CB8AC3E}">
        <p14:creationId xmlns:p14="http://schemas.microsoft.com/office/powerpoint/2010/main" val="29543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DIMENSIONAMIENTO DE LAS REDES</a:t>
            </a:r>
            <a:endParaRPr lang="es-EC" dirty="0"/>
          </a:p>
        </p:txBody>
      </p:sp>
      <p:sp>
        <p:nvSpPr>
          <p:cNvPr id="3" name="2 Marcador de contenido"/>
          <p:cNvSpPr>
            <a:spLocks noGrp="1"/>
          </p:cNvSpPr>
          <p:nvPr>
            <p:ph idx="1"/>
          </p:nvPr>
        </p:nvSpPr>
        <p:spPr/>
        <p:txBody>
          <a:bodyPr/>
          <a:lstStyle/>
          <a:p>
            <a:r>
              <a:rPr lang="es-EC" b="1" i="1" dirty="0" smtClean="0"/>
              <a:t>Geometría de la Red Celular</a:t>
            </a:r>
            <a:endParaRPr lang="es-EC" b="1" i="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434" y="1948627"/>
            <a:ext cx="6389929" cy="2932465"/>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4799372" y="5209942"/>
                <a:ext cx="3546137" cy="737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a:rPr>
                          </m:ctrlPr>
                        </m:sSubPr>
                        <m:e>
                          <m:r>
                            <a:rPr lang="es-EC" sz="2000" i="1">
                              <a:latin typeface="Cambria Math"/>
                            </a:rPr>
                            <m:t>𝑆</m:t>
                          </m:r>
                        </m:e>
                        <m:sub>
                          <m:r>
                            <a:rPr lang="es-EC" sz="2000" i="1">
                              <a:latin typeface="Cambria Math"/>
                            </a:rPr>
                            <m:t>𝑐</m:t>
                          </m:r>
                        </m:sub>
                      </m:sSub>
                      <m:r>
                        <a:rPr lang="es-EC" sz="2000" i="1">
                          <a:latin typeface="Cambria Math"/>
                        </a:rPr>
                        <m:t>= </m:t>
                      </m:r>
                      <m:f>
                        <m:fPr>
                          <m:ctrlPr>
                            <a:rPr lang="es-EC" sz="2000" i="1">
                              <a:latin typeface="Cambria Math"/>
                            </a:rPr>
                          </m:ctrlPr>
                        </m:fPr>
                        <m:num>
                          <m:r>
                            <a:rPr lang="es-EC" sz="2000" i="1">
                              <a:latin typeface="Cambria Math"/>
                            </a:rPr>
                            <m:t>3</m:t>
                          </m:r>
                          <m:rad>
                            <m:radPr>
                              <m:degHide m:val="on"/>
                              <m:ctrlPr>
                                <a:rPr lang="es-EC" sz="2000" i="1">
                                  <a:latin typeface="Cambria Math"/>
                                </a:rPr>
                              </m:ctrlPr>
                            </m:radPr>
                            <m:deg/>
                            <m:e>
                              <m:r>
                                <a:rPr lang="es-EC" sz="2000" i="1">
                                  <a:latin typeface="Cambria Math"/>
                                </a:rPr>
                                <m:t>3</m:t>
                              </m:r>
                            </m:e>
                          </m:rad>
                          <m:sSup>
                            <m:sSupPr>
                              <m:ctrlPr>
                                <a:rPr lang="es-EC" sz="2000" i="1">
                                  <a:latin typeface="Cambria Math"/>
                                </a:rPr>
                              </m:ctrlPr>
                            </m:sSupPr>
                            <m:e>
                              <m:r>
                                <a:rPr lang="es-EC" sz="2000" i="1">
                                  <a:latin typeface="Cambria Math"/>
                                </a:rPr>
                                <m:t>𝑅</m:t>
                              </m:r>
                            </m:e>
                            <m:sup>
                              <m:r>
                                <a:rPr lang="es-EC" sz="2000" i="1">
                                  <a:latin typeface="Cambria Math"/>
                                </a:rPr>
                                <m:t>2</m:t>
                              </m:r>
                            </m:sup>
                          </m:sSup>
                        </m:num>
                        <m:den>
                          <m:r>
                            <a:rPr lang="es-EC" sz="2000" i="1">
                              <a:latin typeface="Cambria Math"/>
                            </a:rPr>
                            <m:t>2</m:t>
                          </m:r>
                        </m:den>
                      </m:f>
                      <m:r>
                        <a:rPr lang="es-EC" sz="2000" b="0" i="1" smtClean="0">
                          <a:latin typeface="Cambria Math"/>
                        </a:rPr>
                        <m:t>             (25)</m:t>
                      </m:r>
                    </m:oMath>
                  </m:oMathPara>
                </a14:m>
                <a:endParaRPr lang="es-EC" sz="2000" dirty="0"/>
              </a:p>
            </p:txBody>
          </p:sp>
        </mc:Choice>
        <mc:Fallback xmlns="">
          <p:sp>
            <p:nvSpPr>
              <p:cNvPr id="5" name="4 Rectángulo"/>
              <p:cNvSpPr>
                <a:spLocks noRot="1" noChangeAspect="1" noMove="1" noResize="1" noEditPoints="1" noAdjustHandles="1" noChangeArrowheads="1" noChangeShapeType="1" noTextEdit="1"/>
              </p:cNvSpPr>
              <p:nvPr/>
            </p:nvSpPr>
            <p:spPr>
              <a:xfrm>
                <a:off x="4799372" y="5209942"/>
                <a:ext cx="3546137" cy="737766"/>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9332851" y="2280470"/>
                <a:ext cx="2335448" cy="545534"/>
              </a:xfrm>
              <a:prstGeom prst="rect">
                <a:avLst/>
              </a:prstGeom>
            </p:spPr>
            <p:txBody>
              <a:bodyPr wrap="none">
                <a:spAutoFit/>
              </a:bodyPr>
              <a:lstStyle/>
              <a:p>
                <a:pPr lvl="0"/>
                <a:r>
                  <a:rPr lang="es-EC" dirty="0"/>
                  <a:t>Hexágono: </a:t>
                </a:r>
                <a14:m>
                  <m:oMath xmlns:m="http://schemas.openxmlformats.org/officeDocument/2006/math">
                    <m:r>
                      <a:rPr lang="es-EC" i="1">
                        <a:latin typeface="Cambria Math"/>
                      </a:rPr>
                      <m:t>𝑆</m:t>
                    </m:r>
                    <m:r>
                      <a:rPr lang="es-EC" i="1">
                        <a:latin typeface="Cambria Math"/>
                      </a:rPr>
                      <m:t>= </m:t>
                    </m:r>
                    <m:f>
                      <m:fPr>
                        <m:ctrlPr>
                          <a:rPr lang="es-EC" i="1">
                            <a:latin typeface="Cambria Math"/>
                          </a:rPr>
                        </m:ctrlPr>
                      </m:fPr>
                      <m:num>
                        <m:r>
                          <a:rPr lang="es-EC" i="1">
                            <a:latin typeface="Cambria Math"/>
                          </a:rPr>
                          <m:t>3</m:t>
                        </m:r>
                        <m:rad>
                          <m:radPr>
                            <m:degHide m:val="on"/>
                            <m:ctrlPr>
                              <a:rPr lang="es-EC" i="1">
                                <a:latin typeface="Cambria Math"/>
                              </a:rPr>
                            </m:ctrlPr>
                          </m:radPr>
                          <m:deg/>
                          <m:e>
                            <m:r>
                              <a:rPr lang="es-EC" i="1">
                                <a:latin typeface="Cambria Math"/>
                              </a:rPr>
                              <m:t>3</m:t>
                            </m:r>
                          </m:e>
                        </m:rad>
                        <m:sSup>
                          <m:sSupPr>
                            <m:ctrlPr>
                              <a:rPr lang="es-EC" i="1">
                                <a:latin typeface="Cambria Math"/>
                              </a:rPr>
                            </m:ctrlPr>
                          </m:sSupPr>
                          <m:e>
                            <m:r>
                              <a:rPr lang="es-EC" i="1">
                                <a:latin typeface="Cambria Math"/>
                              </a:rPr>
                              <m:t>𝑅</m:t>
                            </m:r>
                          </m:e>
                          <m:sup>
                            <m:r>
                              <a:rPr lang="es-EC" i="1">
                                <a:latin typeface="Cambria Math"/>
                              </a:rPr>
                              <m:t>2</m:t>
                            </m:r>
                          </m:sup>
                        </m:sSup>
                      </m:num>
                      <m:den>
                        <m:r>
                          <a:rPr lang="es-EC" i="1">
                            <a:latin typeface="Cambria Math"/>
                          </a:rPr>
                          <m:t>2</m:t>
                        </m:r>
                      </m:den>
                    </m:f>
                  </m:oMath>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9332851" y="2280470"/>
                <a:ext cx="2335448" cy="545534"/>
              </a:xfrm>
              <a:prstGeom prst="rect">
                <a:avLst/>
              </a:prstGeom>
              <a:blipFill rotWithShape="1">
                <a:blip r:embed="rId4"/>
                <a:stretch>
                  <a:fillRect l="-2350" b="-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0112971" y="2826045"/>
                <a:ext cx="121308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𝑑</m:t>
                      </m:r>
                      <m:r>
                        <a:rPr lang="es-EC" i="1">
                          <a:latin typeface="Cambria Math"/>
                        </a:rPr>
                        <m:t>=</m:t>
                      </m:r>
                      <m:r>
                        <a:rPr lang="es-EC" i="1">
                          <a:latin typeface="Cambria Math"/>
                        </a:rPr>
                        <m:t>𝑅</m:t>
                      </m:r>
                      <m:rad>
                        <m:radPr>
                          <m:degHide m:val="on"/>
                          <m:ctrlPr>
                            <a:rPr lang="es-EC" i="1">
                              <a:latin typeface="Cambria Math"/>
                            </a:rPr>
                          </m:ctrlPr>
                        </m:radPr>
                        <m:deg/>
                        <m:e>
                          <m:r>
                            <a:rPr lang="es-EC" i="1">
                              <a:latin typeface="Cambria Math"/>
                            </a:rPr>
                            <m:t>3</m:t>
                          </m:r>
                        </m:e>
                      </m:rad>
                      <m:r>
                        <a:rPr lang="es-EC" i="1">
                          <a:latin typeface="Cambria Math"/>
                        </a:rPr>
                        <m:t> </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0112971" y="2826045"/>
                <a:ext cx="1213089" cy="401970"/>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75928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DIMENSIONAMIENTO DE LAS REDES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0" indent="0">
                  <a:buNone/>
                </a:pPr>
                <a:r>
                  <a:rPr lang="es-EC" dirty="0" smtClean="0"/>
                  <a:t>Se iguala las ecuaciones obtenidas en Okumura – Hata con las pérdidas obtenidas del MAPL.</a:t>
                </a:r>
              </a:p>
              <a:p>
                <a:pPr marL="0" indent="0">
                  <a:buNone/>
                </a:pPr>
                <a:endParaRPr lang="es-EC" dirty="0"/>
              </a:p>
              <a:p>
                <a:pPr marL="0" indent="0">
                  <a:buNone/>
                </a:pPr>
                <a:endParaRPr lang="es-EC" dirty="0" smtClean="0"/>
              </a:p>
              <a:p>
                <a:pPr marL="0" indent="0">
                  <a:buNone/>
                </a:pPr>
                <a:r>
                  <a:rPr lang="es-EC" dirty="0" smtClean="0"/>
                  <a:t>Se despeja el valor de </a:t>
                </a:r>
                <a14:m>
                  <m:oMath xmlns:m="http://schemas.openxmlformats.org/officeDocument/2006/math">
                    <m:r>
                      <a:rPr lang="es-EC" i="1" smtClean="0">
                        <a:latin typeface="Cambria Math"/>
                      </a:rPr>
                      <m:t>𝑑</m:t>
                    </m:r>
                  </m:oMath>
                </a14:m>
                <a:r>
                  <a:rPr lang="es-EC" dirty="0" smtClean="0"/>
                  <a:t> que equivale a </a:t>
                </a:r>
                <a14:m>
                  <m:oMath xmlns:m="http://schemas.openxmlformats.org/officeDocument/2006/math">
                    <m:r>
                      <a:rPr lang="es-EC" b="0" i="1" smtClean="0">
                        <a:latin typeface="Cambria Math"/>
                      </a:rPr>
                      <m:t>𝑅</m:t>
                    </m:r>
                  </m:oMath>
                </a14:m>
                <a:r>
                  <a:rPr lang="es-EC" dirty="0" smtClean="0"/>
                  <a:t> en la célula. </a:t>
                </a:r>
                <a:endParaRPr lang="es-EC" dirty="0"/>
              </a:p>
              <a:p>
                <a:pPr marL="0" indent="0">
                  <a:buNone/>
                </a:pPr>
                <a:endParaRPr lang="es-EC" dirty="0"/>
              </a:p>
              <a:p>
                <a:pPr marL="0" indent="0">
                  <a:buNone/>
                </a:pPr>
                <a:endParaRPr lang="es-EC" dirty="0" smtClean="0"/>
              </a:p>
              <a:p>
                <a:pPr marL="0" indent="0">
                  <a:buNone/>
                </a:pPr>
                <a:r>
                  <a:rPr lang="es-EC" dirty="0" smtClean="0"/>
                  <a:t>Con la ecuación 25 se obtiene el área de cobertura de las células.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526" t="-1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210615" y="2214204"/>
                <a:ext cx="9955369" cy="9512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𝐿</m:t>
                          </m:r>
                        </m:e>
                        <m:sub>
                          <m:r>
                            <a:rPr lang="es-EC" i="1">
                              <a:latin typeface="Cambria Math"/>
                            </a:rPr>
                            <m:t>𝑃𝑎𝑡h</m:t>
                          </m:r>
                          <m:r>
                            <a:rPr lang="es-EC" i="1">
                              <a:latin typeface="Cambria Math"/>
                            </a:rPr>
                            <m:t>_</m:t>
                          </m:r>
                          <m:r>
                            <a:rPr lang="es-EC" i="1">
                              <a:latin typeface="Cambria Math"/>
                            </a:rPr>
                            <m:t>𝐶𝐷𝑀𝐴</m:t>
                          </m:r>
                          <m:r>
                            <a:rPr lang="es-EC" i="1">
                              <a:latin typeface="Cambria Math"/>
                            </a:rPr>
                            <m:t>_</m:t>
                          </m:r>
                          <m:r>
                            <a:rPr lang="es-EC" i="1">
                              <a:latin typeface="Cambria Math"/>
                            </a:rPr>
                            <m:t>𝐷𝑂𝑊𝑁</m:t>
                          </m:r>
                          <m:r>
                            <a:rPr lang="es-EC" i="1">
                              <a:latin typeface="Cambria Math"/>
                            </a:rPr>
                            <m:t>_</m:t>
                          </m:r>
                          <m:r>
                            <a:rPr lang="es-EC" i="1">
                              <a:latin typeface="Cambria Math"/>
                            </a:rPr>
                            <m:t>𝑉𝑂𝑍</m:t>
                          </m:r>
                        </m:sub>
                      </m:sSub>
                      <m:r>
                        <a:rPr lang="es-EC" i="1">
                          <a:latin typeface="Cambria Math"/>
                        </a:rPr>
                        <m:t>=86.7417+32.4348</m:t>
                      </m:r>
                      <m:func>
                        <m:funcPr>
                          <m:ctrlPr>
                            <a:rPr lang="es-EC" i="1">
                              <a:latin typeface="Cambria Math"/>
                            </a:rPr>
                          </m:ctrlPr>
                        </m:funcPr>
                        <m:fName>
                          <m:r>
                            <m:rPr>
                              <m:sty m:val="p"/>
                            </m:rPr>
                            <a:rPr lang="es-EC">
                              <a:latin typeface="Cambria Math"/>
                            </a:rPr>
                            <m:t>log</m:t>
                          </m:r>
                        </m:fName>
                        <m:e>
                          <m:r>
                            <a:rPr lang="es-EC" i="1">
                              <a:latin typeface="Cambria Math"/>
                            </a:rPr>
                            <m:t>𝑑</m:t>
                          </m:r>
                        </m:e>
                      </m:func>
                      <m:r>
                        <a:rPr lang="es-EC" i="1">
                          <a:latin typeface="Cambria Math"/>
                        </a:rPr>
                        <m:t> </m:t>
                      </m:r>
                      <m:d>
                        <m:dPr>
                          <m:begChr m:val="["/>
                          <m:endChr m:val="]"/>
                          <m:ctrlPr>
                            <a:rPr lang="es-EC" i="1">
                              <a:latin typeface="Cambria Math"/>
                            </a:rPr>
                          </m:ctrlPr>
                        </m:dPr>
                        <m:e>
                          <m:r>
                            <a:rPr lang="es-EC" i="1">
                              <a:latin typeface="Cambria Math"/>
                            </a:rPr>
                            <m:t>𝑑𝐵</m:t>
                          </m:r>
                        </m:e>
                      </m:d>
                      <m:r>
                        <a:rPr lang="es-EC" i="1">
                          <a:latin typeface="Cambria Math"/>
                        </a:rPr>
                        <m:t>= 148.8476 </m:t>
                      </m:r>
                      <m:r>
                        <a:rPr lang="es-EC" i="1">
                          <a:latin typeface="Cambria Math"/>
                        </a:rPr>
                        <m:t>𝑑𝐵</m:t>
                      </m:r>
                      <m:r>
                        <a:rPr lang="es-EC" i="1">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𝑃𝑎𝑡h</m:t>
                          </m:r>
                          <m:r>
                            <a:rPr lang="es-EC" i="1">
                              <a:latin typeface="Cambria Math"/>
                            </a:rPr>
                            <m:t>_</m:t>
                          </m:r>
                          <m:r>
                            <a:rPr lang="es-EC" i="1">
                              <a:latin typeface="Cambria Math"/>
                            </a:rPr>
                            <m:t>𝐶𝐷𝑀𝐴</m:t>
                          </m:r>
                          <m:r>
                            <a:rPr lang="es-EC" i="1">
                              <a:latin typeface="Cambria Math"/>
                            </a:rPr>
                            <m:t>_</m:t>
                          </m:r>
                          <m:r>
                            <a:rPr lang="es-EC" i="1">
                              <a:latin typeface="Cambria Math"/>
                            </a:rPr>
                            <m:t>𝐷𝑂𝑊𝑁</m:t>
                          </m:r>
                          <m:r>
                            <a:rPr lang="es-EC" i="1">
                              <a:latin typeface="Cambria Math"/>
                            </a:rPr>
                            <m:t>_</m:t>
                          </m:r>
                          <m:r>
                            <a:rPr lang="es-EC" i="1">
                              <a:latin typeface="Cambria Math"/>
                            </a:rPr>
                            <m:t>𝐷𝐴𝑇𝑂𝑆</m:t>
                          </m:r>
                        </m:sub>
                      </m:sSub>
                      <m:r>
                        <a:rPr lang="es-EC" i="1">
                          <a:latin typeface="Cambria Math"/>
                        </a:rPr>
                        <m:t>=86.7417+32.4348</m:t>
                      </m:r>
                      <m:func>
                        <m:funcPr>
                          <m:ctrlPr>
                            <a:rPr lang="es-EC" i="1">
                              <a:latin typeface="Cambria Math"/>
                            </a:rPr>
                          </m:ctrlPr>
                        </m:funcPr>
                        <m:fName>
                          <m:r>
                            <m:rPr>
                              <m:sty m:val="p"/>
                            </m:rPr>
                            <a:rPr lang="es-EC">
                              <a:latin typeface="Cambria Math"/>
                            </a:rPr>
                            <m:t>log</m:t>
                          </m:r>
                        </m:fName>
                        <m:e>
                          <m:r>
                            <a:rPr lang="es-EC" i="1">
                              <a:latin typeface="Cambria Math"/>
                            </a:rPr>
                            <m:t>𝑑</m:t>
                          </m:r>
                        </m:e>
                      </m:func>
                      <m:r>
                        <a:rPr lang="es-EC" i="1">
                          <a:latin typeface="Cambria Math"/>
                        </a:rPr>
                        <m:t> </m:t>
                      </m:r>
                      <m:d>
                        <m:dPr>
                          <m:begChr m:val="["/>
                          <m:endChr m:val="]"/>
                          <m:ctrlPr>
                            <a:rPr lang="es-EC" i="1">
                              <a:latin typeface="Cambria Math"/>
                            </a:rPr>
                          </m:ctrlPr>
                        </m:dPr>
                        <m:e>
                          <m:r>
                            <a:rPr lang="es-EC" i="1">
                              <a:latin typeface="Cambria Math"/>
                            </a:rPr>
                            <m:t>𝑑𝐵</m:t>
                          </m:r>
                        </m:e>
                      </m:d>
                      <m:r>
                        <a:rPr lang="es-EC" i="1">
                          <a:latin typeface="Cambria Math"/>
                        </a:rPr>
                        <m:t>=119.8051 </m:t>
                      </m:r>
                      <m:r>
                        <a:rPr lang="es-EC" i="1">
                          <a:latin typeface="Cambria Math"/>
                        </a:rPr>
                        <m:t>𝑑𝐵</m:t>
                      </m:r>
                      <m:r>
                        <a:rPr lang="es-EC" i="1">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𝑃𝑎𝑡h</m:t>
                          </m:r>
                          <m:r>
                            <a:rPr lang="es-EC" i="1">
                              <a:latin typeface="Cambria Math"/>
                            </a:rPr>
                            <m:t>−</m:t>
                          </m:r>
                          <m:r>
                            <a:rPr lang="es-EC" i="1">
                              <a:latin typeface="Cambria Math"/>
                            </a:rPr>
                            <m:t>𝐿𝑇𝐸</m:t>
                          </m:r>
                          <m:r>
                            <a:rPr lang="es-EC" i="1">
                              <a:latin typeface="Cambria Math"/>
                            </a:rPr>
                            <m:t>_</m:t>
                          </m:r>
                          <m:r>
                            <a:rPr lang="es-EC" i="1">
                              <a:latin typeface="Cambria Math"/>
                            </a:rPr>
                            <m:t>𝐷𝑂𝑊𝑁</m:t>
                          </m:r>
                        </m:sub>
                      </m:sSub>
                      <m:r>
                        <a:rPr lang="es-EC" i="1">
                          <a:latin typeface="Cambria Math"/>
                        </a:rPr>
                        <m:t>=91.0555+32.4348</m:t>
                      </m:r>
                      <m:func>
                        <m:funcPr>
                          <m:ctrlPr>
                            <a:rPr lang="es-EC" i="1">
                              <a:latin typeface="Cambria Math"/>
                            </a:rPr>
                          </m:ctrlPr>
                        </m:funcPr>
                        <m:fName>
                          <m:r>
                            <m:rPr>
                              <m:sty m:val="p"/>
                            </m:rPr>
                            <a:rPr lang="es-EC">
                              <a:latin typeface="Cambria Math"/>
                            </a:rPr>
                            <m:t>log</m:t>
                          </m:r>
                        </m:fName>
                        <m:e>
                          <m:r>
                            <a:rPr lang="es-EC" i="1">
                              <a:latin typeface="Cambria Math"/>
                            </a:rPr>
                            <m:t>𝑑</m:t>
                          </m:r>
                        </m:e>
                      </m:func>
                      <m:r>
                        <a:rPr lang="es-EC" i="1">
                          <a:latin typeface="Cambria Math"/>
                        </a:rPr>
                        <m:t> =139.1966 </m:t>
                      </m:r>
                      <m:r>
                        <a:rPr lang="es-EC" i="1">
                          <a:latin typeface="Cambria Math"/>
                        </a:rPr>
                        <m:t>𝑑𝐵</m:t>
                      </m:r>
                      <m:r>
                        <a:rPr lang="es-EC"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10615" y="2214204"/>
                <a:ext cx="9955369" cy="951222"/>
              </a:xfrm>
              <a:prstGeom prst="rect">
                <a:avLst/>
              </a:prstGeom>
              <a:blipFill rotWithShape="1">
                <a:blip r:embed="rId3"/>
                <a:stretch>
                  <a:fillRect b="-38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050146" y="3600552"/>
                <a:ext cx="6096000" cy="95122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smtClean="0">
                              <a:latin typeface="Cambria Math"/>
                            </a:rPr>
                            <m:t>𝑑</m:t>
                          </m:r>
                        </m:e>
                        <m:sub>
                          <m:r>
                            <a:rPr lang="es-EC" i="1">
                              <a:latin typeface="Cambria Math"/>
                            </a:rPr>
                            <m:t>𝐶</m:t>
                          </m:r>
                          <m:r>
                            <a:rPr lang="es-EC" i="1">
                              <a:latin typeface="Cambria Math"/>
                            </a:rPr>
                            <m:t>é</m:t>
                          </m:r>
                          <m:r>
                            <a:rPr lang="es-EC" i="1">
                              <a:latin typeface="Cambria Math"/>
                            </a:rPr>
                            <m:t>𝑙𝑢𝑙𝑎</m:t>
                          </m:r>
                          <m:r>
                            <a:rPr lang="es-EC" i="1">
                              <a:latin typeface="Cambria Math"/>
                            </a:rPr>
                            <m:t>_</m:t>
                          </m:r>
                          <m:r>
                            <a:rPr lang="es-EC" i="1">
                              <a:latin typeface="Cambria Math"/>
                            </a:rPr>
                            <m:t>𝐷𝑜𝑤𝑛𝑙𝑖𝑛𝑘</m:t>
                          </m:r>
                          <m:r>
                            <a:rPr lang="es-EC" i="1">
                              <a:latin typeface="Cambria Math"/>
                            </a:rPr>
                            <m:t>_</m:t>
                          </m:r>
                          <m:r>
                            <a:rPr lang="es-EC" i="1">
                              <a:latin typeface="Cambria Math"/>
                            </a:rPr>
                            <m:t>𝐶𝐷𝑀𝐴</m:t>
                          </m:r>
                          <m:r>
                            <a:rPr lang="es-EC" i="1">
                              <a:latin typeface="Cambria Math"/>
                            </a:rPr>
                            <m:t>_</m:t>
                          </m:r>
                          <m:r>
                            <a:rPr lang="es-EC" i="1">
                              <a:latin typeface="Cambria Math"/>
                            </a:rPr>
                            <m:t>𝑣𝑜𝑧</m:t>
                          </m:r>
                        </m:sub>
                      </m:sSub>
                      <m:r>
                        <a:rPr lang="es-EC" i="1">
                          <a:latin typeface="Cambria Math"/>
                        </a:rPr>
                        <m:t>=82.1675 </m:t>
                      </m:r>
                      <m:r>
                        <a:rPr lang="es-EC" i="1">
                          <a:latin typeface="Cambria Math"/>
                        </a:rPr>
                        <m:t>𝑘𝑚</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𝑑</m:t>
                          </m:r>
                        </m:e>
                        <m:sub>
                          <m:r>
                            <a:rPr lang="es-EC" i="1">
                              <a:latin typeface="Cambria Math"/>
                            </a:rPr>
                            <m:t>𝐶</m:t>
                          </m:r>
                          <m:r>
                            <a:rPr lang="es-EC" i="1">
                              <a:latin typeface="Cambria Math"/>
                            </a:rPr>
                            <m:t>é</m:t>
                          </m:r>
                          <m:r>
                            <a:rPr lang="es-EC" i="1">
                              <a:latin typeface="Cambria Math"/>
                            </a:rPr>
                            <m:t>𝑙𝑢𝑙𝑎</m:t>
                          </m:r>
                          <m:r>
                            <a:rPr lang="es-EC" i="1">
                              <a:latin typeface="Cambria Math"/>
                            </a:rPr>
                            <m:t>_</m:t>
                          </m:r>
                          <m:r>
                            <a:rPr lang="es-EC" i="1">
                              <a:latin typeface="Cambria Math"/>
                            </a:rPr>
                            <m:t>𝐷𝑜𝑤𝑛𝑙𝑖𝑛𝑘</m:t>
                          </m:r>
                          <m:r>
                            <a:rPr lang="es-EC" i="1">
                              <a:latin typeface="Cambria Math"/>
                            </a:rPr>
                            <m:t>_</m:t>
                          </m:r>
                          <m:r>
                            <a:rPr lang="es-EC" i="1">
                              <a:latin typeface="Cambria Math"/>
                            </a:rPr>
                            <m:t>𝐶𝐷𝑀𝐴</m:t>
                          </m:r>
                          <m:r>
                            <a:rPr lang="es-EC" i="1">
                              <a:latin typeface="Cambria Math"/>
                            </a:rPr>
                            <m:t>_</m:t>
                          </m:r>
                          <m:r>
                            <a:rPr lang="es-EC" i="1">
                              <a:latin typeface="Cambria Math"/>
                            </a:rPr>
                            <m:t>𝑑𝑎𝑡𝑜𝑠</m:t>
                          </m:r>
                        </m:sub>
                      </m:sSub>
                      <m:r>
                        <a:rPr lang="es-EC" i="1">
                          <a:latin typeface="Cambria Math"/>
                        </a:rPr>
                        <m:t>=10.4594 </m:t>
                      </m:r>
                      <m:r>
                        <a:rPr lang="es-EC" i="1">
                          <a:latin typeface="Cambria Math"/>
                        </a:rPr>
                        <m:t>𝑘𝑚</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𝑑</m:t>
                          </m:r>
                        </m:e>
                        <m:sub>
                          <m:r>
                            <a:rPr lang="es-EC" i="1">
                              <a:latin typeface="Cambria Math"/>
                            </a:rPr>
                            <m:t>𝑐</m:t>
                          </m:r>
                          <m:r>
                            <a:rPr lang="es-EC" i="1">
                              <a:latin typeface="Cambria Math"/>
                            </a:rPr>
                            <m:t>é</m:t>
                          </m:r>
                          <m:r>
                            <a:rPr lang="es-EC" i="1">
                              <a:latin typeface="Cambria Math"/>
                            </a:rPr>
                            <m:t>𝑙𝑢𝑙𝑎</m:t>
                          </m:r>
                          <m:r>
                            <a:rPr lang="es-EC" i="1">
                              <a:latin typeface="Cambria Math"/>
                            </a:rPr>
                            <m:t>__</m:t>
                          </m:r>
                          <m:r>
                            <a:rPr lang="es-EC" i="1">
                              <a:latin typeface="Cambria Math"/>
                            </a:rPr>
                            <m:t>𝐷𝑜𝑤𝑛𝑙𝑖𝑛𝑘</m:t>
                          </m:r>
                          <m:r>
                            <a:rPr lang="es-EC" i="1">
                              <a:latin typeface="Cambria Math"/>
                            </a:rPr>
                            <m:t>_</m:t>
                          </m:r>
                          <m:r>
                            <a:rPr lang="es-EC" i="1">
                              <a:latin typeface="Cambria Math"/>
                            </a:rPr>
                            <m:t>𝐿𝑇𝐸</m:t>
                          </m:r>
                        </m:sub>
                      </m:sSub>
                      <m:r>
                        <a:rPr lang="es-EC" i="1">
                          <a:latin typeface="Cambria Math"/>
                        </a:rPr>
                        <m:t>=30.495 </m:t>
                      </m:r>
                      <m:r>
                        <a:rPr lang="es-EC" i="1">
                          <a:latin typeface="Cambria Math"/>
                        </a:rPr>
                        <m:t>𝑘𝑚</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050146" y="3600552"/>
                <a:ext cx="6096000" cy="95122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140299" y="5305665"/>
                <a:ext cx="6096000" cy="96776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𝐴</m:t>
                          </m:r>
                        </m:e>
                        <m:sub>
                          <m:r>
                            <a:rPr lang="es-EC" i="1">
                              <a:latin typeface="Cambria Math"/>
                            </a:rPr>
                            <m:t>𝐶</m:t>
                          </m:r>
                          <m:r>
                            <a:rPr lang="es-EC" i="1">
                              <a:latin typeface="Cambria Math"/>
                            </a:rPr>
                            <m:t>é</m:t>
                          </m:r>
                          <m:r>
                            <a:rPr lang="es-EC" i="1">
                              <a:latin typeface="Cambria Math"/>
                            </a:rPr>
                            <m:t>𝑙𝑢𝑙𝑎</m:t>
                          </m:r>
                          <m:r>
                            <a:rPr lang="es-EC" i="1">
                              <a:latin typeface="Cambria Math"/>
                            </a:rPr>
                            <m:t>_</m:t>
                          </m:r>
                          <m:r>
                            <a:rPr lang="es-EC" i="1">
                              <a:latin typeface="Cambria Math"/>
                            </a:rPr>
                            <m:t>𝐷𝑜𝑤𝑛𝑙𝑖𝑛𝑘</m:t>
                          </m:r>
                          <m:r>
                            <a:rPr lang="es-EC" i="1">
                              <a:latin typeface="Cambria Math"/>
                            </a:rPr>
                            <m:t>_</m:t>
                          </m:r>
                          <m:r>
                            <a:rPr lang="es-EC" i="1">
                              <a:latin typeface="Cambria Math"/>
                            </a:rPr>
                            <m:t>𝐶𝐷𝑀𝐴</m:t>
                          </m:r>
                          <m:r>
                            <a:rPr lang="es-EC" i="1">
                              <a:latin typeface="Cambria Math"/>
                            </a:rPr>
                            <m:t>_</m:t>
                          </m:r>
                          <m:r>
                            <a:rPr lang="es-EC" i="1">
                              <a:latin typeface="Cambria Math"/>
                            </a:rPr>
                            <m:t>𝑣𝑜𝑧</m:t>
                          </m:r>
                        </m:sub>
                      </m:sSub>
                      <m:r>
                        <a:rPr lang="es-EC" i="1">
                          <a:latin typeface="Cambria Math"/>
                        </a:rPr>
                        <m:t>=</m:t>
                      </m:r>
                      <m:r>
                        <a:rPr lang="es-EC" b="0" i="1" smtClean="0">
                          <a:latin typeface="Cambria Math"/>
                        </a:rPr>
                        <m:t>17540,9064</m:t>
                      </m:r>
                      <m:r>
                        <a:rPr lang="es-EC" i="1">
                          <a:latin typeface="Cambria Math"/>
                        </a:rPr>
                        <m:t> </m:t>
                      </m:r>
                      <m:sSup>
                        <m:sSupPr>
                          <m:ctrlPr>
                            <a:rPr lang="es-EC" i="1">
                              <a:latin typeface="Cambria Math"/>
                            </a:rPr>
                          </m:ctrlPr>
                        </m:sSupPr>
                        <m:e>
                          <m:r>
                            <a:rPr lang="es-EC" i="1">
                              <a:latin typeface="Cambria Math"/>
                            </a:rPr>
                            <m:t>𝑘𝑚</m:t>
                          </m:r>
                        </m:e>
                        <m:sup>
                          <m:r>
                            <a:rPr lang="es-EC" i="1">
                              <a:latin typeface="Cambria Math"/>
                            </a:rPr>
                            <m:t>2</m:t>
                          </m:r>
                        </m:sup>
                      </m:sSup>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𝐴</m:t>
                          </m:r>
                        </m:e>
                        <m:sub>
                          <m:r>
                            <a:rPr lang="es-EC" i="1">
                              <a:latin typeface="Cambria Math"/>
                            </a:rPr>
                            <m:t>𝐶</m:t>
                          </m:r>
                          <m:r>
                            <a:rPr lang="es-EC" i="1">
                              <a:latin typeface="Cambria Math"/>
                            </a:rPr>
                            <m:t>é</m:t>
                          </m:r>
                          <m:r>
                            <a:rPr lang="es-EC" i="1">
                              <a:latin typeface="Cambria Math"/>
                            </a:rPr>
                            <m:t>𝑙𝑢𝑙𝑎</m:t>
                          </m:r>
                          <m:r>
                            <a:rPr lang="es-EC" i="1">
                              <a:latin typeface="Cambria Math"/>
                            </a:rPr>
                            <m:t>_</m:t>
                          </m:r>
                          <m:r>
                            <a:rPr lang="es-EC" i="1">
                              <a:latin typeface="Cambria Math"/>
                            </a:rPr>
                            <m:t>𝐷𝑜𝑤𝑛𝑙𝑖𝑛𝑘</m:t>
                          </m:r>
                          <m:r>
                            <a:rPr lang="es-EC" i="1">
                              <a:latin typeface="Cambria Math"/>
                            </a:rPr>
                            <m:t>_</m:t>
                          </m:r>
                          <m:r>
                            <a:rPr lang="es-EC" i="1">
                              <a:latin typeface="Cambria Math"/>
                            </a:rPr>
                            <m:t>𝐶𝐷𝑀𝐴</m:t>
                          </m:r>
                          <m:r>
                            <a:rPr lang="es-EC" i="1">
                              <a:latin typeface="Cambria Math"/>
                            </a:rPr>
                            <m:t>_</m:t>
                          </m:r>
                          <m:r>
                            <a:rPr lang="es-EC" i="1">
                              <a:latin typeface="Cambria Math"/>
                            </a:rPr>
                            <m:t>𝑑𝑎𝑡𝑜𝑠</m:t>
                          </m:r>
                        </m:sub>
                      </m:sSub>
                      <m:r>
                        <a:rPr lang="es-EC" i="1">
                          <a:latin typeface="Cambria Math"/>
                        </a:rPr>
                        <m:t>=</m:t>
                      </m:r>
                      <m:r>
                        <a:rPr lang="es-EC" b="0" i="1" smtClean="0">
                          <a:latin typeface="Cambria Math"/>
                        </a:rPr>
                        <m:t>284,2269</m:t>
                      </m:r>
                      <m:r>
                        <a:rPr lang="es-EC" i="1">
                          <a:latin typeface="Cambria Math"/>
                        </a:rPr>
                        <m:t> </m:t>
                      </m:r>
                      <m:sSup>
                        <m:sSupPr>
                          <m:ctrlPr>
                            <a:rPr lang="es-EC" i="1">
                              <a:latin typeface="Cambria Math"/>
                            </a:rPr>
                          </m:ctrlPr>
                        </m:sSupPr>
                        <m:e>
                          <m:r>
                            <a:rPr lang="es-EC" i="1">
                              <a:latin typeface="Cambria Math"/>
                            </a:rPr>
                            <m:t>𝑘𝑚</m:t>
                          </m:r>
                        </m:e>
                        <m:sup>
                          <m:r>
                            <a:rPr lang="es-EC" i="1">
                              <a:latin typeface="Cambria Math"/>
                            </a:rPr>
                            <m:t>2</m:t>
                          </m:r>
                        </m:sup>
                      </m:sSup>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𝐴</m:t>
                          </m:r>
                        </m:e>
                        <m:sub>
                          <m:r>
                            <a:rPr lang="es-EC" i="1">
                              <a:latin typeface="Cambria Math"/>
                            </a:rPr>
                            <m:t>𝑐</m:t>
                          </m:r>
                          <m:r>
                            <a:rPr lang="es-EC" i="1">
                              <a:latin typeface="Cambria Math"/>
                            </a:rPr>
                            <m:t>é</m:t>
                          </m:r>
                          <m:r>
                            <a:rPr lang="es-EC" i="1">
                              <a:latin typeface="Cambria Math"/>
                            </a:rPr>
                            <m:t>𝑙𝑢𝑙𝑎</m:t>
                          </m:r>
                          <m:r>
                            <a:rPr lang="es-EC" i="1">
                              <a:latin typeface="Cambria Math"/>
                            </a:rPr>
                            <m:t>__</m:t>
                          </m:r>
                          <m:r>
                            <a:rPr lang="es-EC" i="1">
                              <a:latin typeface="Cambria Math"/>
                            </a:rPr>
                            <m:t>𝐷𝑜𝑤𝑛𝑙𝑖𝑛𝑘</m:t>
                          </m:r>
                          <m:r>
                            <a:rPr lang="es-EC" i="1">
                              <a:latin typeface="Cambria Math"/>
                            </a:rPr>
                            <m:t>_</m:t>
                          </m:r>
                          <m:r>
                            <a:rPr lang="es-EC" i="1">
                              <a:latin typeface="Cambria Math"/>
                            </a:rPr>
                            <m:t>𝐿𝑇𝐸</m:t>
                          </m:r>
                        </m:sub>
                      </m:sSub>
                      <m:r>
                        <a:rPr lang="es-EC" i="1">
                          <a:latin typeface="Cambria Math"/>
                        </a:rPr>
                        <m:t>=2416,21</m:t>
                      </m:r>
                      <m:sSup>
                        <m:sSupPr>
                          <m:ctrlPr>
                            <a:rPr lang="es-EC" i="1">
                              <a:latin typeface="Cambria Math"/>
                            </a:rPr>
                          </m:ctrlPr>
                        </m:sSupPr>
                        <m:e>
                          <m:r>
                            <a:rPr lang="es-EC" i="1">
                              <a:latin typeface="Cambria Math"/>
                            </a:rPr>
                            <m:t>𝑘𝑚</m:t>
                          </m:r>
                        </m:e>
                        <m:sup>
                          <m:r>
                            <a:rPr lang="es-EC" i="1">
                              <a:latin typeface="Cambria Math"/>
                            </a:rPr>
                            <m:t>2</m:t>
                          </m:r>
                        </m:sup>
                      </m:sSup>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140299" y="5305665"/>
                <a:ext cx="6096000" cy="967765"/>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313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SIMULACIÓN DE LAS REDES CDMA Y LTE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44421471"/>
              </p:ext>
            </p:extLst>
          </p:nvPr>
        </p:nvGraphicFramePr>
        <p:xfrm>
          <a:off x="1188830" y="1418222"/>
          <a:ext cx="9874121" cy="5418652"/>
        </p:xfrm>
        <a:graphic>
          <a:graphicData uri="http://schemas.openxmlformats.org/drawingml/2006/table">
            <a:tbl>
              <a:tblPr firstRow="1" firstCol="1" bandRow="1">
                <a:tableStyleId>{5C22544A-7EE6-4342-B048-85BDC9FD1C3A}</a:tableStyleId>
              </a:tblPr>
              <a:tblGrid>
                <a:gridCol w="3020539"/>
                <a:gridCol w="3457183"/>
                <a:gridCol w="3396399"/>
              </a:tblGrid>
              <a:tr h="156915">
                <a:tc>
                  <a:txBody>
                    <a:bodyPr/>
                    <a:lstStyle/>
                    <a:p>
                      <a:pPr algn="ctr">
                        <a:lnSpc>
                          <a:spcPct val="115000"/>
                        </a:lnSpc>
                        <a:spcAft>
                          <a:spcPts val="0"/>
                        </a:spcAft>
                      </a:pPr>
                      <a:r>
                        <a:rPr lang="es-EC" sz="1100" dirty="0">
                          <a:effectLst/>
                        </a:rPr>
                        <a:t>Parámetro</a:t>
                      </a:r>
                      <a:endParaRPr lang="es-EC" sz="1100" dirty="0">
                        <a:solidFill>
                          <a:srgbClr val="365F91"/>
                        </a:solidFill>
                        <a:effectLst/>
                        <a:latin typeface="Calibri"/>
                        <a:ea typeface="Calibri"/>
                        <a:cs typeface="Times New Roman"/>
                      </a:endParaRPr>
                    </a:p>
                  </a:txBody>
                  <a:tcPr marL="49285" marR="49285" marT="0" marB="0" anchor="ctr"/>
                </a:tc>
                <a:tc>
                  <a:txBody>
                    <a:bodyPr/>
                    <a:lstStyle/>
                    <a:p>
                      <a:pPr algn="ctr">
                        <a:lnSpc>
                          <a:spcPct val="115000"/>
                        </a:lnSpc>
                        <a:spcAft>
                          <a:spcPts val="0"/>
                        </a:spcAft>
                      </a:pPr>
                      <a:r>
                        <a:rPr lang="es-EC" sz="1100">
                          <a:effectLst/>
                        </a:rPr>
                        <a:t>Red de Voz CDMA 450</a:t>
                      </a:r>
                      <a:endParaRPr lang="es-EC" sz="1100">
                        <a:solidFill>
                          <a:srgbClr val="365F91"/>
                        </a:solidFill>
                        <a:effectLst/>
                        <a:latin typeface="Calibri"/>
                        <a:ea typeface="Calibri"/>
                        <a:cs typeface="Times New Roman"/>
                      </a:endParaRPr>
                    </a:p>
                  </a:txBody>
                  <a:tcPr marL="49285" marR="49285" marT="0" marB="0" anchor="ctr"/>
                </a:tc>
                <a:tc>
                  <a:txBody>
                    <a:bodyPr/>
                    <a:lstStyle/>
                    <a:p>
                      <a:pPr algn="ctr">
                        <a:lnSpc>
                          <a:spcPct val="115000"/>
                        </a:lnSpc>
                        <a:spcAft>
                          <a:spcPts val="0"/>
                        </a:spcAft>
                      </a:pPr>
                      <a:r>
                        <a:rPr lang="es-EC" sz="1100">
                          <a:effectLst/>
                        </a:rPr>
                        <a:t>Red de Datos CDMA 450</a:t>
                      </a:r>
                      <a:endParaRPr lang="es-EC" sz="1100">
                        <a:solidFill>
                          <a:srgbClr val="365F91"/>
                        </a:solidFill>
                        <a:effectLst/>
                        <a:latin typeface="Calibri"/>
                        <a:ea typeface="Calibri"/>
                        <a:cs typeface="Times New Roman"/>
                      </a:endParaRPr>
                    </a:p>
                  </a:txBody>
                  <a:tcPr marL="49285" marR="49285" marT="0" marB="0" anchor="ctr"/>
                </a:tc>
              </a:tr>
              <a:tr h="156915">
                <a:tc>
                  <a:txBody>
                    <a:bodyPr/>
                    <a:lstStyle/>
                    <a:p>
                      <a:pPr algn="ctr">
                        <a:lnSpc>
                          <a:spcPct val="115000"/>
                        </a:lnSpc>
                        <a:spcAft>
                          <a:spcPts val="0"/>
                        </a:spcAft>
                      </a:pPr>
                      <a:r>
                        <a:rPr lang="es-EC" sz="1100">
                          <a:effectLst/>
                        </a:rPr>
                        <a:t>Ancho de Banda [MHz]</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a:effectLst/>
                        </a:rPr>
                        <a:t>1.25</a:t>
                      </a:r>
                      <a:endParaRPr lang="es-EC" sz="110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dirty="0">
                          <a:effectLst/>
                        </a:rPr>
                        <a:t>Servicio</a:t>
                      </a:r>
                      <a:endParaRPr lang="es-EC" sz="1100" dirty="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pt-BR" sz="1100" dirty="0" err="1">
                          <a:effectLst/>
                        </a:rPr>
                        <a:t>Movil</a:t>
                      </a:r>
                      <a:r>
                        <a:rPr lang="pt-BR" sz="1100" dirty="0">
                          <a:effectLst/>
                        </a:rPr>
                        <a:t>/Terrestre/CDMA2000/CDMA2000 Down /CDMA200 base-</a:t>
                      </a:r>
                      <a:r>
                        <a:rPr lang="pt-BR" sz="1100" dirty="0" err="1">
                          <a:effectLst/>
                        </a:rPr>
                        <a:t>movil</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Potencia Máxima de la antena transmisora [W]</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20</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465164">
                <a:tc>
                  <a:txBody>
                    <a:bodyPr/>
                    <a:lstStyle/>
                    <a:p>
                      <a:pPr algn="ctr">
                        <a:lnSpc>
                          <a:spcPct val="115000"/>
                        </a:lnSpc>
                        <a:spcAft>
                          <a:spcPts val="0"/>
                        </a:spcAft>
                      </a:pPr>
                      <a:r>
                        <a:rPr lang="es-EC" sz="1100">
                          <a:effectLst/>
                        </a:rPr>
                        <a:t>Potencia Máxima de la antena transmisora [dBm]</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43</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156915">
                <a:tc>
                  <a:txBody>
                    <a:bodyPr/>
                    <a:lstStyle/>
                    <a:p>
                      <a:pPr algn="ctr">
                        <a:lnSpc>
                          <a:spcPct val="115000"/>
                        </a:lnSpc>
                        <a:spcAft>
                          <a:spcPts val="0"/>
                        </a:spcAft>
                      </a:pPr>
                      <a:r>
                        <a:rPr lang="es-EC" sz="1100">
                          <a:effectLst/>
                        </a:rPr>
                        <a:t>Tipo de Antena</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pt-BR" sz="1100" dirty="0" err="1">
                          <a:effectLst/>
                        </a:rPr>
                        <a:t>Huawei</a:t>
                      </a:r>
                      <a:r>
                        <a:rPr lang="pt-BR" sz="1100" dirty="0">
                          <a:effectLst/>
                        </a:rPr>
                        <a:t> </a:t>
                      </a:r>
                      <a:r>
                        <a:rPr lang="pt-BR" sz="1100" dirty="0" err="1">
                          <a:effectLst/>
                        </a:rPr>
                        <a:t>Agisson</a:t>
                      </a:r>
                      <a:r>
                        <a:rPr lang="pt-BR" sz="1100" dirty="0">
                          <a:effectLst/>
                        </a:rPr>
                        <a:t> DX-450-470-65-15i-0F</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Ganancia de la Antena [dBi]</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15</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Pérdidas en los Cables de la Antena TX [dB]</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3</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Polarización de la Antena</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Vertical</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Banda de Frecuencia de TX [MHz]</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Canal N° 160 463.35 MHz – 464.60 MHz</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465164">
                <a:tc>
                  <a:txBody>
                    <a:bodyPr/>
                    <a:lstStyle/>
                    <a:p>
                      <a:pPr algn="ctr">
                        <a:lnSpc>
                          <a:spcPct val="115000"/>
                        </a:lnSpc>
                        <a:spcAft>
                          <a:spcPts val="0"/>
                        </a:spcAft>
                      </a:pPr>
                      <a:r>
                        <a:rPr lang="es-EC" sz="1100">
                          <a:effectLst/>
                        </a:rPr>
                        <a:t>Frecuencia de Referencia de TX [MHz]</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463.975</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Velocidad de Datos [Kbps]</a:t>
                      </a:r>
                      <a:endParaRPr lang="es-EC" sz="1100">
                        <a:solidFill>
                          <a:srgbClr val="365F91"/>
                        </a:solidFill>
                        <a:effectLst/>
                        <a:latin typeface="Calibri"/>
                        <a:ea typeface="Calibri"/>
                        <a:cs typeface="Times New Roman"/>
                      </a:endParaRPr>
                    </a:p>
                  </a:txBody>
                  <a:tcPr marL="49285" marR="49285" marT="0" marB="0" anchor="ctr"/>
                </a:tc>
                <a:tc>
                  <a:txBody>
                    <a:bodyPr/>
                    <a:lstStyle/>
                    <a:p>
                      <a:pPr algn="ctr">
                        <a:lnSpc>
                          <a:spcPct val="115000"/>
                        </a:lnSpc>
                        <a:spcAft>
                          <a:spcPts val="0"/>
                        </a:spcAft>
                      </a:pPr>
                      <a:r>
                        <a:rPr lang="es-EC" sz="1100">
                          <a:effectLst/>
                        </a:rPr>
                        <a:t>9.6</a:t>
                      </a:r>
                      <a:endParaRPr lang="es-EC" sz="1100">
                        <a:solidFill>
                          <a:srgbClr val="365F91"/>
                        </a:solidFill>
                        <a:effectLst/>
                        <a:latin typeface="Calibri"/>
                        <a:ea typeface="Calibri"/>
                        <a:cs typeface="Times New Roman"/>
                      </a:endParaRPr>
                    </a:p>
                  </a:txBody>
                  <a:tcPr marL="49285" marR="49285" marT="0" marB="0" anchor="ctr"/>
                </a:tc>
                <a:tc>
                  <a:txBody>
                    <a:bodyPr/>
                    <a:lstStyle/>
                    <a:p>
                      <a:pPr algn="ctr">
                        <a:lnSpc>
                          <a:spcPct val="115000"/>
                        </a:lnSpc>
                        <a:spcAft>
                          <a:spcPts val="0"/>
                        </a:spcAft>
                      </a:pPr>
                      <a:r>
                        <a:rPr lang="es-EC" sz="1100" dirty="0">
                          <a:effectLst/>
                        </a:rPr>
                        <a:t>2457.6</a:t>
                      </a:r>
                      <a:endParaRPr lang="es-EC" sz="1100" dirty="0">
                        <a:solidFill>
                          <a:srgbClr val="365F91"/>
                        </a:solidFill>
                        <a:effectLst/>
                        <a:latin typeface="Calibri"/>
                        <a:ea typeface="Calibri"/>
                        <a:cs typeface="Times New Roman"/>
                      </a:endParaRPr>
                    </a:p>
                  </a:txBody>
                  <a:tcPr marL="49285" marR="49285" marT="0" marB="0" anchor="ctr"/>
                </a:tc>
              </a:tr>
              <a:tr h="310109">
                <a:tc>
                  <a:txBody>
                    <a:bodyPr/>
                    <a:lstStyle/>
                    <a:p>
                      <a:pPr algn="ctr">
                        <a:lnSpc>
                          <a:spcPct val="115000"/>
                        </a:lnSpc>
                        <a:spcAft>
                          <a:spcPts val="0"/>
                        </a:spcAft>
                      </a:pPr>
                      <a:r>
                        <a:rPr lang="es-EC" sz="1100">
                          <a:effectLst/>
                        </a:rPr>
                        <a:t>Potencia de la Antena del  Receptor [mW]</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200</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Potencia de la Antena del  Receptor [dBm]</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23</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310109">
                <a:tc>
                  <a:txBody>
                    <a:bodyPr/>
                    <a:lstStyle/>
                    <a:p>
                      <a:pPr algn="ctr">
                        <a:lnSpc>
                          <a:spcPct val="115000"/>
                        </a:lnSpc>
                        <a:spcAft>
                          <a:spcPts val="0"/>
                        </a:spcAft>
                      </a:pPr>
                      <a:r>
                        <a:rPr lang="es-EC" sz="1100">
                          <a:effectLst/>
                        </a:rPr>
                        <a:t>Banda de Frecuencia de la RX [MHz]</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Canal N° 160 453.35 MHz – 454.60 MHz</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465164">
                <a:tc>
                  <a:txBody>
                    <a:bodyPr/>
                    <a:lstStyle/>
                    <a:p>
                      <a:pPr algn="ctr">
                        <a:lnSpc>
                          <a:spcPct val="115000"/>
                        </a:lnSpc>
                        <a:spcAft>
                          <a:spcPts val="0"/>
                        </a:spcAft>
                      </a:pPr>
                      <a:r>
                        <a:rPr lang="es-EC" sz="1100">
                          <a:effectLst/>
                        </a:rPr>
                        <a:t>Frecuencia de Referencia de RX [MHz]</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453.975</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r h="156915">
                <a:tc>
                  <a:txBody>
                    <a:bodyPr/>
                    <a:lstStyle/>
                    <a:p>
                      <a:pPr algn="ctr">
                        <a:lnSpc>
                          <a:spcPct val="115000"/>
                        </a:lnSpc>
                        <a:spcAft>
                          <a:spcPts val="0"/>
                        </a:spcAft>
                      </a:pPr>
                      <a:r>
                        <a:rPr lang="es-EC" sz="1100">
                          <a:effectLst/>
                        </a:rPr>
                        <a:t>Altura de la Torre [m]</a:t>
                      </a:r>
                      <a:endParaRPr lang="es-EC" sz="1100">
                        <a:solidFill>
                          <a:srgbClr val="365F91"/>
                        </a:solidFill>
                        <a:effectLst/>
                        <a:latin typeface="Calibri"/>
                        <a:ea typeface="Calibri"/>
                        <a:cs typeface="Times New Roman"/>
                      </a:endParaRPr>
                    </a:p>
                  </a:txBody>
                  <a:tcPr marL="49285" marR="49285" marT="0" marB="0" anchor="ctr"/>
                </a:tc>
                <a:tc gridSpan="2">
                  <a:txBody>
                    <a:bodyPr/>
                    <a:lstStyle/>
                    <a:p>
                      <a:pPr algn="ctr">
                        <a:lnSpc>
                          <a:spcPct val="115000"/>
                        </a:lnSpc>
                        <a:spcAft>
                          <a:spcPts val="0"/>
                        </a:spcAft>
                      </a:pPr>
                      <a:r>
                        <a:rPr lang="es-EC" sz="1100" dirty="0">
                          <a:effectLst/>
                        </a:rPr>
                        <a:t>80</a:t>
                      </a:r>
                      <a:endParaRPr lang="es-EC" sz="1100" dirty="0">
                        <a:solidFill>
                          <a:srgbClr val="365F91"/>
                        </a:solidFill>
                        <a:effectLst/>
                        <a:latin typeface="Calibri"/>
                        <a:ea typeface="Calibri"/>
                        <a:cs typeface="Times New Roman"/>
                      </a:endParaRPr>
                    </a:p>
                  </a:txBody>
                  <a:tcPr marL="49285" marR="49285"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409724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SIMULACIÓN DE LAS REDES CDMA Y LTE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8273464"/>
              </p:ext>
            </p:extLst>
          </p:nvPr>
        </p:nvGraphicFramePr>
        <p:xfrm>
          <a:off x="1068946" y="1305306"/>
          <a:ext cx="10019763" cy="5552694"/>
        </p:xfrm>
        <a:graphic>
          <a:graphicData uri="http://schemas.openxmlformats.org/drawingml/2006/table">
            <a:tbl>
              <a:tblPr firstRow="1" firstCol="1" bandRow="1">
                <a:tableStyleId>{5C22544A-7EE6-4342-B048-85BDC9FD1C3A}</a:tableStyleId>
              </a:tblPr>
              <a:tblGrid>
                <a:gridCol w="3046338"/>
                <a:gridCol w="6973425"/>
              </a:tblGrid>
              <a:tr h="152400">
                <a:tc>
                  <a:txBody>
                    <a:bodyPr/>
                    <a:lstStyle/>
                    <a:p>
                      <a:pPr algn="ctr">
                        <a:lnSpc>
                          <a:spcPct val="115000"/>
                        </a:lnSpc>
                        <a:spcAft>
                          <a:spcPts val="0"/>
                        </a:spcAft>
                      </a:pPr>
                      <a:r>
                        <a:rPr lang="es-EC" sz="1300" dirty="0">
                          <a:effectLst/>
                        </a:rPr>
                        <a:t>Parámetro</a:t>
                      </a:r>
                      <a:endParaRPr lang="es-EC" sz="1300" dirty="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Red de Datos APT LTE 700</a:t>
                      </a:r>
                      <a:endParaRPr lang="es-EC" sz="1300" dirty="0">
                        <a:solidFill>
                          <a:srgbClr val="365F91"/>
                        </a:solidFill>
                        <a:effectLst/>
                        <a:latin typeface="Calibri"/>
                        <a:ea typeface="Calibri"/>
                        <a:cs typeface="Times New Roman"/>
                      </a:endParaRPr>
                    </a:p>
                  </a:txBody>
                  <a:tcPr marL="54213" marR="54213" marT="0" marB="0" anchor="ctr"/>
                </a:tc>
              </a:tr>
              <a:tr h="152400">
                <a:tc>
                  <a:txBody>
                    <a:bodyPr/>
                    <a:lstStyle/>
                    <a:p>
                      <a:pPr algn="ctr">
                        <a:lnSpc>
                          <a:spcPct val="115000"/>
                        </a:lnSpc>
                        <a:spcAft>
                          <a:spcPts val="0"/>
                        </a:spcAft>
                      </a:pPr>
                      <a:r>
                        <a:rPr lang="es-EC" sz="1300" dirty="0">
                          <a:effectLst/>
                        </a:rPr>
                        <a:t>Ancho de Banda [MHz]</a:t>
                      </a:r>
                      <a:endParaRPr lang="es-EC" sz="1300" dirty="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15</a:t>
                      </a:r>
                      <a:endParaRPr lang="es-EC" sz="1300" dirty="0">
                        <a:solidFill>
                          <a:srgbClr val="365F91"/>
                        </a:solidFill>
                        <a:effectLst/>
                        <a:latin typeface="Calibri"/>
                        <a:ea typeface="Calibri"/>
                        <a:cs typeface="Times New Roman"/>
                      </a:endParaRPr>
                    </a:p>
                  </a:txBody>
                  <a:tcPr marL="54213" marR="54213" marT="0" marB="0" anchor="ctr"/>
                </a:tc>
              </a:tr>
              <a:tr h="152400">
                <a:tc>
                  <a:txBody>
                    <a:bodyPr/>
                    <a:lstStyle/>
                    <a:p>
                      <a:pPr algn="ctr">
                        <a:lnSpc>
                          <a:spcPct val="115000"/>
                        </a:lnSpc>
                        <a:spcAft>
                          <a:spcPts val="0"/>
                        </a:spcAft>
                      </a:pPr>
                      <a:r>
                        <a:rPr lang="es-EC" sz="1300">
                          <a:effectLst/>
                        </a:rPr>
                        <a:t>Servicio</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err="1">
                          <a:effectLst/>
                        </a:rPr>
                        <a:t>Movil</a:t>
                      </a:r>
                      <a:r>
                        <a:rPr lang="es-EC" sz="1300" dirty="0">
                          <a:effectLst/>
                        </a:rPr>
                        <a:t>/Terrestre/LTE/LTE Down /LTE base-</a:t>
                      </a:r>
                      <a:r>
                        <a:rPr lang="es-EC" sz="1300" dirty="0" err="1">
                          <a:effectLst/>
                        </a:rPr>
                        <a:t>movil</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Potencia Máxima de la antena transmisora [W]</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20</a:t>
                      </a:r>
                      <a:endParaRPr lang="es-EC" sz="1300" dirty="0">
                        <a:solidFill>
                          <a:srgbClr val="365F91"/>
                        </a:solidFill>
                        <a:effectLst/>
                        <a:latin typeface="Calibri"/>
                        <a:ea typeface="Calibri"/>
                        <a:cs typeface="Times New Roman"/>
                      </a:endParaRPr>
                    </a:p>
                  </a:txBody>
                  <a:tcPr marL="54213" marR="54213" marT="0" marB="0" anchor="ctr"/>
                </a:tc>
              </a:tr>
              <a:tr h="457200">
                <a:tc>
                  <a:txBody>
                    <a:bodyPr/>
                    <a:lstStyle/>
                    <a:p>
                      <a:pPr algn="ctr">
                        <a:lnSpc>
                          <a:spcPct val="115000"/>
                        </a:lnSpc>
                        <a:spcAft>
                          <a:spcPts val="0"/>
                        </a:spcAft>
                      </a:pPr>
                      <a:r>
                        <a:rPr lang="es-EC" sz="1300">
                          <a:effectLst/>
                        </a:rPr>
                        <a:t>Potencia Máxima de la antena transmisora [dBm]</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43</a:t>
                      </a:r>
                      <a:endParaRPr lang="es-EC" sz="1300" dirty="0">
                        <a:solidFill>
                          <a:srgbClr val="365F91"/>
                        </a:solidFill>
                        <a:effectLst/>
                        <a:latin typeface="Calibri"/>
                        <a:ea typeface="Calibri"/>
                        <a:cs typeface="Times New Roman"/>
                      </a:endParaRPr>
                    </a:p>
                  </a:txBody>
                  <a:tcPr marL="54213" marR="54213" marT="0" marB="0" anchor="ctr"/>
                </a:tc>
              </a:tr>
              <a:tr h="152400">
                <a:tc>
                  <a:txBody>
                    <a:bodyPr/>
                    <a:lstStyle/>
                    <a:p>
                      <a:pPr algn="ctr">
                        <a:lnSpc>
                          <a:spcPct val="115000"/>
                        </a:lnSpc>
                        <a:spcAft>
                          <a:spcPts val="0"/>
                        </a:spcAft>
                      </a:pPr>
                      <a:r>
                        <a:rPr lang="es-EC" sz="1300">
                          <a:effectLst/>
                        </a:rPr>
                        <a:t>Tipo de Antena</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Andrew LNX-6514DS-VTM</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Ganancia de la Antena [dBi]</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15.7</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dirty="0">
                          <a:effectLst/>
                        </a:rPr>
                        <a:t>Pérdidas en los Cables de la Antena TX [dB]</a:t>
                      </a:r>
                      <a:endParaRPr lang="es-EC" sz="1300" dirty="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1</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Polarización de la Antena</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Vertical</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Banda de Frecuencia de TX [MHz]</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788 MHz – 803 MHz</a:t>
                      </a:r>
                      <a:endParaRPr lang="es-EC" sz="1300" dirty="0">
                        <a:solidFill>
                          <a:srgbClr val="365F91"/>
                        </a:solidFill>
                        <a:effectLst/>
                        <a:latin typeface="Calibri"/>
                        <a:ea typeface="Calibri"/>
                        <a:cs typeface="Times New Roman"/>
                      </a:endParaRPr>
                    </a:p>
                  </a:txBody>
                  <a:tcPr marL="54213" marR="54213" marT="0" marB="0" anchor="ctr"/>
                </a:tc>
              </a:tr>
              <a:tr h="457200">
                <a:tc>
                  <a:txBody>
                    <a:bodyPr/>
                    <a:lstStyle/>
                    <a:p>
                      <a:pPr algn="ctr">
                        <a:lnSpc>
                          <a:spcPct val="115000"/>
                        </a:lnSpc>
                        <a:spcAft>
                          <a:spcPts val="0"/>
                        </a:spcAft>
                      </a:pPr>
                      <a:r>
                        <a:rPr lang="es-EC" sz="1300">
                          <a:effectLst/>
                        </a:rPr>
                        <a:t>Frecuencia de Referencia de TX [MHz]</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795.5</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Potencia de la Antena del  Receptor [mW]</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200</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Potencia de la Antena del  Receptor [dBm]</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23</a:t>
                      </a:r>
                      <a:endParaRPr lang="es-EC" sz="1300" dirty="0">
                        <a:solidFill>
                          <a:srgbClr val="365F91"/>
                        </a:solidFill>
                        <a:effectLst/>
                        <a:latin typeface="Calibri"/>
                        <a:ea typeface="Calibri"/>
                        <a:cs typeface="Times New Roman"/>
                      </a:endParaRPr>
                    </a:p>
                  </a:txBody>
                  <a:tcPr marL="54213" marR="54213" marT="0" marB="0" anchor="ctr"/>
                </a:tc>
              </a:tr>
              <a:tr h="304800">
                <a:tc>
                  <a:txBody>
                    <a:bodyPr/>
                    <a:lstStyle/>
                    <a:p>
                      <a:pPr algn="ctr">
                        <a:lnSpc>
                          <a:spcPct val="115000"/>
                        </a:lnSpc>
                        <a:spcAft>
                          <a:spcPts val="0"/>
                        </a:spcAft>
                      </a:pPr>
                      <a:r>
                        <a:rPr lang="es-EC" sz="1300">
                          <a:effectLst/>
                        </a:rPr>
                        <a:t>Banda de Frecuencia de la RX [MHz]</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a:effectLst/>
                        </a:rPr>
                        <a:t>733 MHz - 748 MHz</a:t>
                      </a:r>
                      <a:endParaRPr lang="es-EC" sz="1300">
                        <a:solidFill>
                          <a:srgbClr val="365F91"/>
                        </a:solidFill>
                        <a:effectLst/>
                        <a:latin typeface="Calibri"/>
                        <a:ea typeface="Calibri"/>
                        <a:cs typeface="Times New Roman"/>
                      </a:endParaRPr>
                    </a:p>
                  </a:txBody>
                  <a:tcPr marL="54213" marR="54213" marT="0" marB="0" anchor="ctr"/>
                </a:tc>
              </a:tr>
              <a:tr h="457200">
                <a:tc>
                  <a:txBody>
                    <a:bodyPr/>
                    <a:lstStyle/>
                    <a:p>
                      <a:pPr algn="ctr">
                        <a:lnSpc>
                          <a:spcPct val="115000"/>
                        </a:lnSpc>
                        <a:spcAft>
                          <a:spcPts val="0"/>
                        </a:spcAft>
                      </a:pPr>
                      <a:r>
                        <a:rPr lang="es-EC" sz="1300">
                          <a:effectLst/>
                        </a:rPr>
                        <a:t>Frecuencia de Referencia de RX [MHz]</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740.5</a:t>
                      </a:r>
                      <a:endParaRPr lang="es-EC" sz="1300" dirty="0">
                        <a:solidFill>
                          <a:srgbClr val="365F91"/>
                        </a:solidFill>
                        <a:effectLst/>
                        <a:latin typeface="Calibri"/>
                        <a:ea typeface="Calibri"/>
                        <a:cs typeface="Times New Roman"/>
                      </a:endParaRPr>
                    </a:p>
                  </a:txBody>
                  <a:tcPr marL="54213" marR="54213" marT="0" marB="0" anchor="ctr"/>
                </a:tc>
              </a:tr>
              <a:tr h="152400">
                <a:tc>
                  <a:txBody>
                    <a:bodyPr/>
                    <a:lstStyle/>
                    <a:p>
                      <a:pPr algn="ctr">
                        <a:lnSpc>
                          <a:spcPct val="115000"/>
                        </a:lnSpc>
                        <a:spcAft>
                          <a:spcPts val="0"/>
                        </a:spcAft>
                      </a:pPr>
                      <a:r>
                        <a:rPr lang="es-EC" sz="1300">
                          <a:effectLst/>
                        </a:rPr>
                        <a:t>Altura de la Torre [m]</a:t>
                      </a:r>
                      <a:endParaRPr lang="es-EC" sz="1300">
                        <a:solidFill>
                          <a:srgbClr val="365F91"/>
                        </a:solidFill>
                        <a:effectLst/>
                        <a:latin typeface="Calibri"/>
                        <a:ea typeface="Calibri"/>
                        <a:cs typeface="Times New Roman"/>
                      </a:endParaRPr>
                    </a:p>
                  </a:txBody>
                  <a:tcPr marL="54213" marR="54213" marT="0" marB="0" anchor="ctr"/>
                </a:tc>
                <a:tc>
                  <a:txBody>
                    <a:bodyPr/>
                    <a:lstStyle/>
                    <a:p>
                      <a:pPr algn="ctr">
                        <a:lnSpc>
                          <a:spcPct val="115000"/>
                        </a:lnSpc>
                        <a:spcAft>
                          <a:spcPts val="0"/>
                        </a:spcAft>
                      </a:pPr>
                      <a:r>
                        <a:rPr lang="es-EC" sz="1300" dirty="0">
                          <a:effectLst/>
                        </a:rPr>
                        <a:t>80</a:t>
                      </a:r>
                      <a:endParaRPr lang="es-EC" sz="1300" dirty="0">
                        <a:solidFill>
                          <a:srgbClr val="365F91"/>
                        </a:solidFill>
                        <a:effectLst/>
                        <a:latin typeface="Calibri"/>
                        <a:ea typeface="Calibri"/>
                        <a:cs typeface="Times New Roman"/>
                      </a:endParaRPr>
                    </a:p>
                  </a:txBody>
                  <a:tcPr marL="54213" marR="54213" marT="0" marB="0" anchor="ctr"/>
                </a:tc>
              </a:tr>
            </a:tbl>
          </a:graphicData>
        </a:graphic>
      </p:graphicFrame>
    </p:spTree>
    <p:extLst>
      <p:ext uri="{BB962C8B-B14F-4D97-AF65-F5344CB8AC3E}">
        <p14:creationId xmlns:p14="http://schemas.microsoft.com/office/powerpoint/2010/main" val="19837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SIMULACIÓN DE LA RED CDMA PARA VOZ MEDIANTE EL MODELO DE OKUMURA - HATA</a:t>
            </a:r>
            <a:endParaRPr lang="es-EC" dirty="0"/>
          </a:p>
        </p:txBody>
      </p:sp>
      <p:sp>
        <p:nvSpPr>
          <p:cNvPr id="3" name="2 Marcador de contenido"/>
          <p:cNvSpPr>
            <a:spLocks noGrp="1"/>
          </p:cNvSpPr>
          <p:nvPr>
            <p:ph idx="1"/>
          </p:nvPr>
        </p:nvSpPr>
        <p:spPr/>
        <p:txBody>
          <a:bodyPr/>
          <a:lstStyle/>
          <a:p>
            <a:endParaRPr lang="es-EC"/>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52345" y="1528696"/>
            <a:ext cx="10073762" cy="5219834"/>
          </a:xfrm>
          <a:prstGeom prst="rect">
            <a:avLst/>
          </a:prstGeom>
          <a:noFill/>
          <a:ln>
            <a:noFill/>
          </a:ln>
        </p:spPr>
      </p:pic>
    </p:spTree>
    <p:extLst>
      <p:ext uri="{BB962C8B-B14F-4D97-AF65-F5344CB8AC3E}">
        <p14:creationId xmlns:p14="http://schemas.microsoft.com/office/powerpoint/2010/main" val="22328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SIMULACIÓN DE LA RED CDMA PARA VOZ MEDIANTE EL </a:t>
            </a:r>
            <a:r>
              <a:rPr lang="es-EC" dirty="0" smtClean="0"/>
              <a:t>MODELO </a:t>
            </a:r>
            <a:r>
              <a:rPr lang="es-EC" dirty="0"/>
              <a:t>DE</a:t>
            </a:r>
            <a:r>
              <a:rPr lang="es-EC" dirty="0" smtClean="0"/>
              <a:t> DEYGOUT</a:t>
            </a:r>
            <a:endParaRPr lang="es-EC" dirty="0"/>
          </a:p>
        </p:txBody>
      </p:sp>
      <p:sp>
        <p:nvSpPr>
          <p:cNvPr id="3" name="2 Marcador de contenido"/>
          <p:cNvSpPr>
            <a:spLocks noGrp="1"/>
          </p:cNvSpPr>
          <p:nvPr>
            <p:ph idx="1"/>
          </p:nvPr>
        </p:nvSpPr>
        <p:spPr/>
        <p:txBody>
          <a:bodyPr/>
          <a:lstStyle/>
          <a:p>
            <a:endParaRPr lang="es-EC"/>
          </a:p>
        </p:txBody>
      </p:sp>
      <p:pic>
        <p:nvPicPr>
          <p:cNvPr id="5" name="4 Imagen" descr="C:\Users\Juan\Desktop\Cobertura Gráficas Tesis\Cobertura Comunidades Milenio CDMA Voz Deygout.png"/>
          <p:cNvPicPr/>
          <p:nvPr/>
        </p:nvPicPr>
        <p:blipFill>
          <a:blip r:embed="rId2">
            <a:extLst>
              <a:ext uri="{28A0092B-C50C-407E-A947-70E740481C1C}">
                <a14:useLocalDpi xmlns:a14="http://schemas.microsoft.com/office/drawing/2010/main" val="0"/>
              </a:ext>
            </a:extLst>
          </a:blip>
          <a:srcRect/>
          <a:stretch>
            <a:fillRect/>
          </a:stretch>
        </p:blipFill>
        <p:spPr bwMode="auto">
          <a:xfrm>
            <a:off x="1090813" y="1443036"/>
            <a:ext cx="9985018" cy="5292615"/>
          </a:xfrm>
          <a:prstGeom prst="rect">
            <a:avLst/>
          </a:prstGeom>
          <a:noFill/>
          <a:ln>
            <a:noFill/>
          </a:ln>
        </p:spPr>
      </p:pic>
    </p:spTree>
    <p:extLst>
      <p:ext uri="{BB962C8B-B14F-4D97-AF65-F5344CB8AC3E}">
        <p14:creationId xmlns:p14="http://schemas.microsoft.com/office/powerpoint/2010/main" val="360817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SIMULACIÓN DE LA RED CDMA PARA </a:t>
            </a:r>
            <a:r>
              <a:rPr lang="es-EC" dirty="0" smtClean="0"/>
              <a:t>DATOS </a:t>
            </a:r>
            <a:r>
              <a:rPr lang="es-EC" dirty="0"/>
              <a:t>MEDIANTE EL </a:t>
            </a:r>
            <a:r>
              <a:rPr lang="es-EC" dirty="0" smtClean="0"/>
              <a:t>MODELO </a:t>
            </a:r>
            <a:r>
              <a:rPr lang="es-EC" dirty="0"/>
              <a:t>DE </a:t>
            </a:r>
            <a:r>
              <a:rPr lang="es-EC" dirty="0" smtClean="0"/>
              <a:t>OKUMURA </a:t>
            </a:r>
            <a:r>
              <a:rPr lang="es-EC" dirty="0"/>
              <a:t>- HATA</a:t>
            </a:r>
          </a:p>
        </p:txBody>
      </p:sp>
      <p:sp>
        <p:nvSpPr>
          <p:cNvPr id="3" name="2 Marcador de contenido"/>
          <p:cNvSpPr>
            <a:spLocks noGrp="1"/>
          </p:cNvSpPr>
          <p:nvPr>
            <p:ph idx="1"/>
          </p:nvPr>
        </p:nvSpPr>
        <p:spPr/>
        <p:txBody>
          <a:bodyPr/>
          <a:lstStyle/>
          <a:p>
            <a:endParaRPr lang="es-EC"/>
          </a:p>
        </p:txBody>
      </p:sp>
      <p:pic>
        <p:nvPicPr>
          <p:cNvPr id="5" name="4 Imagen" descr="C:\Users\Juan\Desktop\Cobertura Gráficas Tesis\Cobertura Comunidades Milenio CDMA Datos Okumura.png"/>
          <p:cNvPicPr/>
          <p:nvPr/>
        </p:nvPicPr>
        <p:blipFill>
          <a:blip r:embed="rId2">
            <a:extLst>
              <a:ext uri="{28A0092B-C50C-407E-A947-70E740481C1C}">
                <a14:useLocalDpi xmlns:a14="http://schemas.microsoft.com/office/drawing/2010/main" val="0"/>
              </a:ext>
            </a:extLst>
          </a:blip>
          <a:srcRect/>
          <a:stretch>
            <a:fillRect/>
          </a:stretch>
        </p:blipFill>
        <p:spPr bwMode="auto">
          <a:xfrm>
            <a:off x="1113216" y="1600937"/>
            <a:ext cx="10014129" cy="5044562"/>
          </a:xfrm>
          <a:prstGeom prst="rect">
            <a:avLst/>
          </a:prstGeom>
          <a:noFill/>
          <a:ln>
            <a:noFill/>
          </a:ln>
        </p:spPr>
      </p:pic>
    </p:spTree>
    <p:extLst>
      <p:ext uri="{BB962C8B-B14F-4D97-AF65-F5344CB8AC3E}">
        <p14:creationId xmlns:p14="http://schemas.microsoft.com/office/powerpoint/2010/main" val="334619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SIMULACIÓN DE LA RED CDMA PARA DATOS MEDIANTE EL </a:t>
            </a:r>
            <a:r>
              <a:rPr lang="es-EC" dirty="0" smtClean="0"/>
              <a:t>MODELO </a:t>
            </a:r>
            <a:r>
              <a:rPr lang="es-EC" dirty="0"/>
              <a:t>DE </a:t>
            </a:r>
            <a:r>
              <a:rPr lang="es-EC" dirty="0" smtClean="0"/>
              <a:t>DEYGOUT</a:t>
            </a:r>
            <a:endParaRPr lang="es-EC" dirty="0"/>
          </a:p>
        </p:txBody>
      </p:sp>
      <p:sp>
        <p:nvSpPr>
          <p:cNvPr id="3" name="2 Marcador de contenido"/>
          <p:cNvSpPr>
            <a:spLocks noGrp="1"/>
          </p:cNvSpPr>
          <p:nvPr>
            <p:ph idx="1"/>
          </p:nvPr>
        </p:nvSpPr>
        <p:spPr/>
        <p:txBody>
          <a:bodyPr/>
          <a:lstStyle/>
          <a:p>
            <a:endParaRPr lang="es-EC"/>
          </a:p>
        </p:txBody>
      </p:sp>
      <p:pic>
        <p:nvPicPr>
          <p:cNvPr id="4" name="3 Imagen" descr="C:\Users\Juan\Desktop\Cobertura Gráficas Tesis\Cobertura Comunidades Milenio CDMA Datos Deygout.png"/>
          <p:cNvPicPr/>
          <p:nvPr/>
        </p:nvPicPr>
        <p:blipFill>
          <a:blip r:embed="rId2">
            <a:extLst>
              <a:ext uri="{28A0092B-C50C-407E-A947-70E740481C1C}">
                <a14:useLocalDpi xmlns:a14="http://schemas.microsoft.com/office/drawing/2010/main" val="0"/>
              </a:ext>
            </a:extLst>
          </a:blip>
          <a:srcRect/>
          <a:stretch>
            <a:fillRect/>
          </a:stretch>
        </p:blipFill>
        <p:spPr bwMode="auto">
          <a:xfrm>
            <a:off x="1100339" y="1428749"/>
            <a:ext cx="10039886" cy="5281144"/>
          </a:xfrm>
          <a:prstGeom prst="rect">
            <a:avLst/>
          </a:prstGeom>
          <a:noFill/>
          <a:ln>
            <a:noFill/>
          </a:ln>
        </p:spPr>
      </p:pic>
    </p:spTree>
    <p:extLst>
      <p:ext uri="{BB962C8B-B14F-4D97-AF65-F5344CB8AC3E}">
        <p14:creationId xmlns:p14="http://schemas.microsoft.com/office/powerpoint/2010/main" val="275372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lstStyle/>
          <a:p>
            <a:pPr algn="just"/>
            <a:r>
              <a:rPr lang="es-EC" sz="2400" dirty="0" smtClean="0"/>
              <a:t>Desarrollar </a:t>
            </a:r>
            <a:r>
              <a:rPr lang="es-EC" sz="2400" dirty="0"/>
              <a:t>el diseño de cobertura de las redes CDMA y LTE a fin de poder </a:t>
            </a:r>
            <a:r>
              <a:rPr lang="es-EC" sz="2400" dirty="0" smtClean="0"/>
              <a:t>ofrecer los servicios de </a:t>
            </a:r>
            <a:r>
              <a:rPr lang="es-EC" sz="2400" dirty="0"/>
              <a:t>voz y datos a las Comunidades del milenio y a sus alrededores</a:t>
            </a:r>
            <a:r>
              <a:rPr lang="es-EC" sz="2400" dirty="0" smtClean="0"/>
              <a:t>.</a:t>
            </a:r>
          </a:p>
          <a:p>
            <a:pPr algn="just"/>
            <a:r>
              <a:rPr lang="es-EC" sz="2400" dirty="0" smtClean="0"/>
              <a:t>Analizar los parámetros de desempeño de las redes celulares tanto en CDMA como en LTE.</a:t>
            </a:r>
          </a:p>
          <a:p>
            <a:pPr algn="just"/>
            <a:r>
              <a:rPr lang="es-EC" sz="2400" dirty="0" smtClean="0"/>
              <a:t>Determinar </a:t>
            </a:r>
            <a:r>
              <a:rPr lang="es-EC" sz="2400" dirty="0"/>
              <a:t>los parámetros técnicos necesarios que permitan realizar la interoperabilidad y migración de las redes para su posterior evolución hacia las redes de cuarta generación.</a:t>
            </a:r>
          </a:p>
          <a:p>
            <a:pPr algn="just"/>
            <a:r>
              <a:rPr lang="es-EC" sz="2400" dirty="0" smtClean="0"/>
              <a:t>Analizar </a:t>
            </a:r>
            <a:r>
              <a:rPr lang="es-EC" sz="2400" dirty="0"/>
              <a:t>el mercado de las redes LTE 700 MHZ que se ofrece a nivel mundial a comparación de las redes CDMA 450 MHZ que actualmente están disponibles a lo largo del territorio ecuatoriano.</a:t>
            </a:r>
          </a:p>
          <a:p>
            <a:endParaRPr lang="es-EC" dirty="0"/>
          </a:p>
        </p:txBody>
      </p:sp>
    </p:spTree>
    <p:extLst>
      <p:ext uri="{BB962C8B-B14F-4D97-AF65-F5344CB8AC3E}">
        <p14:creationId xmlns:p14="http://schemas.microsoft.com/office/powerpoint/2010/main" val="68629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SIMULACIÓN DE LA RED LTE </a:t>
            </a:r>
            <a:r>
              <a:rPr lang="es-EC" dirty="0"/>
              <a:t>MEDIANTE EL </a:t>
            </a:r>
            <a:r>
              <a:rPr lang="es-EC" dirty="0" smtClean="0"/>
              <a:t>MODELO </a:t>
            </a:r>
            <a:r>
              <a:rPr lang="es-EC" dirty="0"/>
              <a:t>DE </a:t>
            </a:r>
            <a:r>
              <a:rPr lang="es-EC" dirty="0" smtClean="0"/>
              <a:t>OKUMURA - HATA</a:t>
            </a:r>
            <a:endParaRPr lang="es-EC" dirty="0"/>
          </a:p>
        </p:txBody>
      </p:sp>
      <p:sp>
        <p:nvSpPr>
          <p:cNvPr id="3" name="2 Marcador de contenido"/>
          <p:cNvSpPr>
            <a:spLocks noGrp="1"/>
          </p:cNvSpPr>
          <p:nvPr>
            <p:ph idx="1"/>
          </p:nvPr>
        </p:nvSpPr>
        <p:spPr/>
        <p:txBody>
          <a:bodyPr/>
          <a:lstStyle/>
          <a:p>
            <a:endParaRPr lang="es-EC"/>
          </a:p>
        </p:txBody>
      </p:sp>
      <p:pic>
        <p:nvPicPr>
          <p:cNvPr id="4" name="3 Imagen" descr="C:\Users\Juan\Desktop\Cobertura Gráficas Tesis\Cobertura Comunidades Milenio LTE Okumura.png"/>
          <p:cNvPicPr/>
          <p:nvPr/>
        </p:nvPicPr>
        <p:blipFill>
          <a:blip r:embed="rId2">
            <a:extLst>
              <a:ext uri="{28A0092B-C50C-407E-A947-70E740481C1C}">
                <a14:useLocalDpi xmlns:a14="http://schemas.microsoft.com/office/drawing/2010/main" val="0"/>
              </a:ext>
            </a:extLst>
          </a:blip>
          <a:srcRect/>
          <a:stretch>
            <a:fillRect/>
          </a:stretch>
        </p:blipFill>
        <p:spPr bwMode="auto">
          <a:xfrm>
            <a:off x="1108455" y="1568472"/>
            <a:ext cx="10018891" cy="5064148"/>
          </a:xfrm>
          <a:prstGeom prst="rect">
            <a:avLst/>
          </a:prstGeom>
          <a:noFill/>
          <a:ln>
            <a:noFill/>
          </a:ln>
        </p:spPr>
      </p:pic>
    </p:spTree>
    <p:extLst>
      <p:ext uri="{BB962C8B-B14F-4D97-AF65-F5344CB8AC3E}">
        <p14:creationId xmlns:p14="http://schemas.microsoft.com/office/powerpoint/2010/main" val="12932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SIMULACIÓN DE LA RED LTE </a:t>
            </a:r>
            <a:r>
              <a:rPr lang="es-EC" dirty="0"/>
              <a:t>MEDIANTE EL </a:t>
            </a:r>
            <a:r>
              <a:rPr lang="es-EC" dirty="0" smtClean="0"/>
              <a:t>MODELO </a:t>
            </a:r>
            <a:r>
              <a:rPr lang="es-EC" dirty="0"/>
              <a:t>DE</a:t>
            </a:r>
            <a:r>
              <a:rPr lang="es-EC" dirty="0" smtClean="0"/>
              <a:t> DEYGOUT</a:t>
            </a:r>
            <a:endParaRPr lang="es-EC" dirty="0"/>
          </a:p>
        </p:txBody>
      </p:sp>
      <p:sp>
        <p:nvSpPr>
          <p:cNvPr id="3" name="2 Marcador de contenido"/>
          <p:cNvSpPr>
            <a:spLocks noGrp="1"/>
          </p:cNvSpPr>
          <p:nvPr>
            <p:ph idx="1"/>
          </p:nvPr>
        </p:nvSpPr>
        <p:spPr/>
        <p:txBody>
          <a:bodyPr/>
          <a:lstStyle/>
          <a:p>
            <a:endParaRPr lang="es-EC"/>
          </a:p>
        </p:txBody>
      </p:sp>
      <p:pic>
        <p:nvPicPr>
          <p:cNvPr id="4" name="3 Imagen" descr="C:\Users\Juan\Desktop\Cobertura Gráficas Tesis\Cobertura Comunidades Milenio LTE Deygout.png"/>
          <p:cNvPicPr/>
          <p:nvPr/>
        </p:nvPicPr>
        <p:blipFill>
          <a:blip r:embed="rId2">
            <a:extLst>
              <a:ext uri="{28A0092B-C50C-407E-A947-70E740481C1C}">
                <a14:useLocalDpi xmlns:a14="http://schemas.microsoft.com/office/drawing/2010/main" val="0"/>
              </a:ext>
            </a:extLst>
          </a:blip>
          <a:srcRect/>
          <a:stretch>
            <a:fillRect/>
          </a:stretch>
        </p:blipFill>
        <p:spPr bwMode="auto">
          <a:xfrm>
            <a:off x="1126096" y="1584705"/>
            <a:ext cx="9936856" cy="5009278"/>
          </a:xfrm>
          <a:prstGeom prst="rect">
            <a:avLst/>
          </a:prstGeom>
          <a:noFill/>
          <a:ln>
            <a:noFill/>
          </a:ln>
        </p:spPr>
      </p:pic>
    </p:spTree>
    <p:extLst>
      <p:ext uri="{BB962C8B-B14F-4D97-AF65-F5344CB8AC3E}">
        <p14:creationId xmlns:p14="http://schemas.microsoft.com/office/powerpoint/2010/main" val="268578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PLANIFICACIÓN DE FRECUENCIAS</a:t>
            </a:r>
            <a:endParaRPr lang="es-EC" dirty="0"/>
          </a:p>
        </p:txBody>
      </p:sp>
      <p:sp>
        <p:nvSpPr>
          <p:cNvPr id="3" name="2 Marcador de contenido"/>
          <p:cNvSpPr>
            <a:spLocks noGrp="1"/>
          </p:cNvSpPr>
          <p:nvPr>
            <p:ph idx="1"/>
          </p:nvPr>
        </p:nvSpPr>
        <p:spPr/>
        <p:txBody>
          <a:bodyPr/>
          <a:lstStyle/>
          <a:p>
            <a:pPr algn="just"/>
            <a:r>
              <a:rPr lang="es-EC" dirty="0"/>
              <a:t>las redes CDMA poseen la reutilización de frecuencias universal (factor de reuso es igual a 1), es decir, que varios transmisores o receptores pueden utilizar la misma frecuencia de portadora tanto en el enlace ascendente como descendente</a:t>
            </a:r>
            <a:r>
              <a:rPr lang="es-EC" dirty="0" smtClean="0"/>
              <a:t>.</a:t>
            </a:r>
          </a:p>
          <a:p>
            <a:pPr algn="just"/>
            <a:r>
              <a:rPr lang="es-EC" dirty="0" smtClean="0"/>
              <a:t>Las </a:t>
            </a:r>
            <a:r>
              <a:rPr lang="es-EC" dirty="0"/>
              <a:t>redes LTE </a:t>
            </a:r>
            <a:r>
              <a:rPr lang="es-EC" dirty="0" smtClean="0"/>
              <a:t>van a </a:t>
            </a:r>
            <a:r>
              <a:rPr lang="es-EC" dirty="0"/>
              <a:t>utilizar un patrón de reuso 1x3x1 el cual consiste dividir a toda el área a cubrir en 3 sectores (células) en los cuales operan a la misma portadora</a:t>
            </a:r>
            <a:r>
              <a:rPr lang="es-EC" dirty="0" smtClean="0"/>
              <a:t>.</a:t>
            </a:r>
          </a:p>
          <a:p>
            <a:pPr marL="0" indent="0" algn="just">
              <a:buNone/>
            </a:pPr>
            <a:r>
              <a:rPr lang="es-EC" b="1" i="1" dirty="0" smtClean="0"/>
              <a:t>Reuso de </a:t>
            </a:r>
            <a:r>
              <a:rPr lang="es-EC" b="1" i="1" dirty="0"/>
              <a:t>Frecuencia Fraccional </a:t>
            </a:r>
            <a:r>
              <a:rPr lang="es-EC" b="1" i="1" dirty="0" smtClean="0"/>
              <a:t>Suave</a:t>
            </a:r>
          </a:p>
          <a:p>
            <a:pPr algn="just"/>
            <a:r>
              <a:rPr lang="es-EC" dirty="0" smtClean="0"/>
              <a:t>Esta técnica divide a </a:t>
            </a:r>
            <a:r>
              <a:rPr lang="es-EC" dirty="0"/>
              <a:t>la célula en 2 partes, en el interior de la célula se </a:t>
            </a:r>
            <a:r>
              <a:rPr lang="es-EC" dirty="0" smtClean="0"/>
              <a:t>utilizan los 2/3 </a:t>
            </a:r>
            <a:r>
              <a:rPr lang="es-EC" dirty="0"/>
              <a:t>todos los subcanales, mientras que en exterior o en el borde de la célula se utiliza el 1/3 de todos los subcanales. </a:t>
            </a:r>
          </a:p>
        </p:txBody>
      </p:sp>
    </p:spTree>
    <p:extLst>
      <p:ext uri="{BB962C8B-B14F-4D97-AF65-F5344CB8AC3E}">
        <p14:creationId xmlns:p14="http://schemas.microsoft.com/office/powerpoint/2010/main" val="10586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DEL TRÁFICO DE LA RED CDMA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85000" lnSpcReduction="10000"/>
              </a:bodyPr>
              <a:lstStyle/>
              <a:p>
                <a:endParaRPr lang="es-EC" dirty="0" smtClean="0"/>
              </a:p>
              <a:p>
                <a14:m>
                  <m:oMath xmlns:m="http://schemas.openxmlformats.org/officeDocument/2006/math">
                    <m:r>
                      <a:rPr lang="es-EC" i="1">
                        <a:latin typeface="Cambria Math"/>
                      </a:rPr>
                      <m:t>𝐴𝑣</m:t>
                    </m:r>
                    <m:r>
                      <a:rPr lang="es-EC" i="1">
                        <a:latin typeface="Cambria Math"/>
                      </a:rPr>
                      <m:t>:</m:t>
                    </m:r>
                  </m:oMath>
                </a14:m>
                <a:r>
                  <a:rPr lang="es-EC" dirty="0"/>
                  <a:t> Tráfico Total por canal (abonado</a:t>
                </a:r>
                <a:r>
                  <a:rPr lang="es-EC" dirty="0" smtClean="0"/>
                  <a:t>)</a:t>
                </a:r>
              </a:p>
              <a:p>
                <a14:m>
                  <m:oMath xmlns:m="http://schemas.openxmlformats.org/officeDocument/2006/math">
                    <m:sSub>
                      <m:sSubPr>
                        <m:ctrlPr>
                          <a:rPr lang="es-EC" i="1" smtClean="0">
                            <a:latin typeface="Cambria Math"/>
                          </a:rPr>
                        </m:ctrlPr>
                      </m:sSubPr>
                      <m:e>
                        <m:r>
                          <a:rPr lang="es-EC" i="1">
                            <a:latin typeface="Cambria Math"/>
                          </a:rPr>
                          <m:t>𝑡</m:t>
                        </m:r>
                      </m:e>
                      <m:sub>
                        <m:r>
                          <a:rPr lang="es-EC" i="1">
                            <a:latin typeface="Cambria Math"/>
                          </a:rPr>
                          <m:t>𝑚</m:t>
                        </m:r>
                      </m:sub>
                    </m:sSub>
                    <m:r>
                      <a:rPr lang="es-EC" i="1">
                        <a:latin typeface="Cambria Math"/>
                      </a:rPr>
                      <m:t>:</m:t>
                    </m:r>
                  </m:oMath>
                </a14:m>
                <a:r>
                  <a:rPr lang="es-EC" dirty="0"/>
                  <a:t> Tiempo promedio de </a:t>
                </a:r>
                <a:r>
                  <a:rPr lang="es-EC" dirty="0" smtClean="0"/>
                  <a:t>ocupación</a:t>
                </a:r>
              </a:p>
              <a:p>
                <a14:m>
                  <m:oMath xmlns:m="http://schemas.openxmlformats.org/officeDocument/2006/math">
                    <m:r>
                      <a:rPr lang="es-EC" i="1">
                        <a:latin typeface="Cambria Math"/>
                      </a:rPr>
                      <m:t>𝑇</m:t>
                    </m:r>
                    <m:r>
                      <a:rPr lang="es-EC" i="1">
                        <a:latin typeface="Cambria Math"/>
                      </a:rPr>
                      <m:t>:</m:t>
                    </m:r>
                  </m:oMath>
                </a14:m>
                <a:r>
                  <a:rPr lang="es-EC" dirty="0"/>
                  <a:t> Periodo de Observación</a:t>
                </a:r>
              </a:p>
              <a:p>
                <a14:m>
                  <m:oMath xmlns:m="http://schemas.openxmlformats.org/officeDocument/2006/math">
                    <m:r>
                      <a:rPr lang="es-EC" i="1">
                        <a:latin typeface="Cambria Math"/>
                      </a:rPr>
                      <m:t>𝑛</m:t>
                    </m:r>
                    <m:r>
                      <a:rPr lang="es-EC" i="1">
                        <a:latin typeface="Cambria Math"/>
                      </a:rPr>
                      <m:t>:</m:t>
                    </m:r>
                  </m:oMath>
                </a14:m>
                <a:r>
                  <a:rPr lang="es-EC" dirty="0"/>
                  <a:t> Número total de ocupaciones en el grupo de canales.</a:t>
                </a:r>
              </a:p>
              <a:p>
                <a:pPr marL="0" lvl="0" indent="0" algn="just">
                  <a:buNone/>
                </a:pPr>
                <a:r>
                  <a:rPr lang="es-EC" dirty="0"/>
                  <a:t>Para el servicio de </a:t>
                </a:r>
                <a:r>
                  <a:rPr lang="es-EC" dirty="0" smtClean="0"/>
                  <a:t>voz según </a:t>
                </a:r>
                <a:r>
                  <a:rPr lang="es-EC" dirty="0"/>
                  <a:t>la División de Tráfico y Calidad de Servicio de CNT E.P.</a:t>
                </a:r>
                <a:r>
                  <a:rPr lang="es-EC" dirty="0" smtClean="0"/>
                  <a:t> </a:t>
                </a:r>
                <a:r>
                  <a:rPr lang="es-EC" dirty="0"/>
                  <a:t>se considera:</a:t>
                </a:r>
              </a:p>
              <a:p>
                <a14:m>
                  <m:oMath xmlns:m="http://schemas.openxmlformats.org/officeDocument/2006/math">
                    <m:r>
                      <a:rPr lang="es-EC" i="1">
                        <a:latin typeface="Cambria Math"/>
                      </a:rPr>
                      <m:t>𝑇</m:t>
                    </m:r>
                  </m:oMath>
                </a14:m>
                <a:r>
                  <a:rPr lang="pt-BR" dirty="0"/>
                  <a:t> = 60 minutos</a:t>
                </a:r>
                <a:endParaRPr lang="es-EC" dirty="0"/>
              </a:p>
              <a:p>
                <a14:m>
                  <m:oMath xmlns:m="http://schemas.openxmlformats.org/officeDocument/2006/math">
                    <m:sSub>
                      <m:sSubPr>
                        <m:ctrlPr>
                          <a:rPr lang="es-EC" i="1">
                            <a:latin typeface="Cambria Math"/>
                          </a:rPr>
                        </m:ctrlPr>
                      </m:sSubPr>
                      <m:e>
                        <m:r>
                          <a:rPr lang="es-EC" i="1">
                            <a:latin typeface="Cambria Math"/>
                          </a:rPr>
                          <m:t>𝑡</m:t>
                        </m:r>
                      </m:e>
                      <m:sub>
                        <m:r>
                          <a:rPr lang="es-EC" i="1">
                            <a:latin typeface="Cambria Math"/>
                          </a:rPr>
                          <m:t>𝑚</m:t>
                        </m:r>
                      </m:sub>
                    </m:sSub>
                  </m:oMath>
                </a14:m>
                <a:r>
                  <a:rPr lang="pt-BR" dirty="0" smtClean="0"/>
                  <a:t> = 3 minutos</a:t>
                </a:r>
                <a:endParaRPr lang="es-EC" dirty="0" smtClean="0"/>
              </a:p>
              <a:p>
                <a14:m>
                  <m:oMath xmlns:m="http://schemas.openxmlformats.org/officeDocument/2006/math">
                    <m:r>
                      <a:rPr lang="es-EC" i="1">
                        <a:latin typeface="Cambria Math"/>
                      </a:rPr>
                      <m:t>𝑛</m:t>
                    </m:r>
                    <m:r>
                      <a:rPr lang="es-EC" i="1">
                        <a:latin typeface="Cambria Math"/>
                      </a:rPr>
                      <m:t> </m:t>
                    </m:r>
                  </m:oMath>
                </a14:m>
                <a:r>
                  <a:rPr lang="pt-BR" dirty="0"/>
                  <a:t>= 1</a:t>
                </a: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28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4651221" y="1487915"/>
                <a:ext cx="2570255" cy="483466"/>
              </a:xfrm>
              <a:prstGeom prst="rect">
                <a:avLst/>
              </a:prstGeom>
            </p:spPr>
            <p:txBody>
              <a:bodyPr wrap="none">
                <a:spAutoFit/>
              </a:bodyPr>
              <a:lstStyle/>
              <a:p>
                <a14:m>
                  <m:oMath xmlns:m="http://schemas.openxmlformats.org/officeDocument/2006/math">
                    <m:r>
                      <a:rPr lang="es-EC" i="1">
                        <a:latin typeface="Cambria Math"/>
                        <a:ea typeface="Calibri"/>
                        <a:cs typeface="Times New Roman"/>
                      </a:rPr>
                      <m:t>𝐴</m:t>
                    </m:r>
                    <m:r>
                      <a:rPr lang="es-EC" i="1">
                        <a:latin typeface="Cambria Math"/>
                        <a:ea typeface="Calibri"/>
                        <a:cs typeface="Times New Roman"/>
                      </a:rPr>
                      <m:t>= </m:t>
                    </m:r>
                    <m:f>
                      <m:fPr>
                        <m:ctrlPr>
                          <a:rPr lang="es-EC" i="1">
                            <a:effectLst/>
                            <a:latin typeface="Cambria Math"/>
                          </a:rPr>
                        </m:ctrlPr>
                      </m:fPr>
                      <m:num>
                        <m:r>
                          <a:rPr lang="es-EC" i="1">
                            <a:effectLst/>
                            <a:latin typeface="Cambria Math"/>
                            <a:ea typeface="Calibri"/>
                            <a:cs typeface="Times New Roman"/>
                          </a:rPr>
                          <m:t>1</m:t>
                        </m:r>
                      </m:num>
                      <m:den>
                        <m:r>
                          <a:rPr lang="es-EC" i="1">
                            <a:effectLst/>
                            <a:latin typeface="Cambria Math"/>
                            <a:ea typeface="Calibri"/>
                            <a:cs typeface="Times New Roman"/>
                          </a:rPr>
                          <m:t>𝑇</m:t>
                        </m:r>
                      </m:den>
                    </m:f>
                    <m:r>
                      <a:rPr lang="es-EC" i="1">
                        <a:effectLst/>
                        <a:latin typeface="Cambria Math"/>
                        <a:ea typeface="Calibri"/>
                        <a:cs typeface="Times New Roman"/>
                      </a:rPr>
                      <m:t>×</m:t>
                    </m:r>
                    <m:d>
                      <m:dPr>
                        <m:ctrlPr>
                          <a:rPr lang="es-EC" i="1">
                            <a:effectLst/>
                            <a:latin typeface="Cambria Math"/>
                            <a:ea typeface="Cambria Math" panose="02040503050406030204" pitchFamily="18" charset="0"/>
                          </a:rPr>
                        </m:ctrlPr>
                      </m:dPr>
                      <m:e>
                        <m:r>
                          <a:rPr lang="es-EC" i="1">
                            <a:effectLst/>
                            <a:latin typeface="Cambria Math" panose="02040503050406030204" pitchFamily="18" charset="0"/>
                            <a:ea typeface="Cambria Math" panose="02040503050406030204" pitchFamily="18" charset="0"/>
                            <a:cs typeface="Times New Roman"/>
                          </a:rPr>
                          <m:t>𝑛</m:t>
                        </m:r>
                        <m:r>
                          <a:rPr lang="es-EC" i="1">
                            <a:effectLst/>
                            <a:latin typeface="Cambria Math" panose="02040503050406030204" pitchFamily="18" charset="0"/>
                            <a:ea typeface="Cambria Math" panose="02040503050406030204" pitchFamily="18" charset="0"/>
                            <a:cs typeface="Times New Roman"/>
                          </a:rPr>
                          <m:t>×</m:t>
                        </m:r>
                        <m:sSub>
                          <m:sSubPr>
                            <m:ctrlPr>
                              <a:rPr lang="es-EC" i="1">
                                <a:effectLst/>
                                <a:latin typeface="Cambria Math"/>
                                <a:ea typeface="Cambria Math" panose="02040503050406030204" pitchFamily="18" charset="0"/>
                              </a:rPr>
                            </m:ctrlPr>
                          </m:sSubPr>
                          <m:e>
                            <m:r>
                              <a:rPr lang="es-EC" i="1">
                                <a:effectLst/>
                                <a:latin typeface="Cambria Math" panose="02040503050406030204" pitchFamily="18" charset="0"/>
                                <a:ea typeface="Cambria Math" panose="02040503050406030204" pitchFamily="18" charset="0"/>
                                <a:cs typeface="Times New Roman"/>
                              </a:rPr>
                              <m:t>𝑡</m:t>
                            </m:r>
                          </m:e>
                          <m:sub>
                            <m:r>
                              <a:rPr lang="es-EC" i="1">
                                <a:effectLst/>
                                <a:latin typeface="Cambria Math" panose="02040503050406030204" pitchFamily="18" charset="0"/>
                                <a:ea typeface="Cambria Math" panose="02040503050406030204" pitchFamily="18" charset="0"/>
                                <a:cs typeface="Times New Roman"/>
                              </a:rPr>
                              <m:t>𝑚</m:t>
                            </m:r>
                          </m:sub>
                        </m:sSub>
                      </m:e>
                    </m:d>
                  </m:oMath>
                </a14:m>
                <a:r>
                  <a:rPr lang="es-EC" dirty="0" smtClean="0">
                    <a:latin typeface="Cambria Math" panose="02040503050406030204" pitchFamily="18" charset="0"/>
                    <a:ea typeface="Cambria Math" panose="02040503050406030204" pitchFamily="18" charset="0"/>
                  </a:rPr>
                  <a:t>    (26)</a:t>
                </a:r>
                <a:endParaRPr lang="es-EC" dirty="0">
                  <a:latin typeface="Cambria Math" panose="02040503050406030204" pitchFamily="18" charset="0"/>
                  <a:ea typeface="Cambria Math" panose="02040503050406030204"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4651221" y="1487915"/>
                <a:ext cx="2570255" cy="483466"/>
              </a:xfrm>
              <a:prstGeom prst="rect">
                <a:avLst/>
              </a:prstGeom>
              <a:blipFill rotWithShape="1">
                <a:blip r:embed="rId3"/>
                <a:stretch>
                  <a:fillRect r="-948" b="-63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651221" y="5489557"/>
                <a:ext cx="2427716"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b="0" i="1" smtClean="0">
                              <a:latin typeface="Cambria Math"/>
                            </a:rPr>
                          </m:ctrlPr>
                        </m:sSubPr>
                        <m:e>
                          <m:r>
                            <a:rPr lang="es-EC" b="0" i="1" smtClean="0">
                              <a:latin typeface="Cambria Math"/>
                            </a:rPr>
                            <m:t>𝐴</m:t>
                          </m:r>
                        </m:e>
                        <m:sub>
                          <m:r>
                            <a:rPr lang="es-EC" b="0" i="1" smtClean="0">
                              <a:latin typeface="Cambria Math"/>
                            </a:rPr>
                            <m:t>𝑣𝑜𝑧</m:t>
                          </m:r>
                        </m:sub>
                      </m:sSub>
                      <m:r>
                        <a:rPr lang="es-EC" i="1">
                          <a:latin typeface="Cambria Math"/>
                        </a:rPr>
                        <m:t>=0.05</m:t>
                      </m:r>
                      <m:f>
                        <m:fPr>
                          <m:ctrlPr>
                            <a:rPr lang="es-EC" i="1">
                              <a:latin typeface="Cambria Math"/>
                            </a:rPr>
                          </m:ctrlPr>
                        </m:fPr>
                        <m:num>
                          <m:r>
                            <a:rPr lang="es-EC" i="1">
                              <a:latin typeface="Cambria Math"/>
                            </a:rPr>
                            <m:t>𝐸𝑟𝑙</m:t>
                          </m:r>
                        </m:num>
                        <m:den>
                          <m:r>
                            <a:rPr lang="es-EC" i="1">
                              <a:latin typeface="Cambria Math"/>
                            </a:rPr>
                            <m:t>𝐴𝑏𝑜𝑛𝑎𝑑𝑜</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651221" y="5489557"/>
                <a:ext cx="2427716" cy="618311"/>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3077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DEL TRÁFICO DE LA RED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algn="just"/>
                <a:r>
                  <a:rPr lang="es-EC" dirty="0" smtClean="0"/>
                  <a:t>Para la red de Datos </a:t>
                </a:r>
                <a:r>
                  <a:rPr lang="es-EC" dirty="0"/>
                  <a:t>de la División de Tráfico y Calidad de Servicio de CNT E.P. </a:t>
                </a:r>
                <a:r>
                  <a:rPr lang="es-EC" dirty="0" smtClean="0"/>
                  <a:t>realizo mediciones de un </a:t>
                </a:r>
                <a:r>
                  <a:rPr lang="es-EC" dirty="0"/>
                  <a:t>total de 8E1s (240 circuitos o abonados) de Quito Centro utilizados en el COMAG ALCATEL (Centro de Operación, Mantenimiento y Gestión de la Red</a:t>
                </a:r>
                <a:r>
                  <a:rPr lang="es-EC" dirty="0" smtClean="0"/>
                  <a:t>).</a:t>
                </a:r>
              </a:p>
              <a:p>
                <a:pPr algn="just"/>
                <a:endParaRPr lang="es-EC" dirty="0"/>
              </a:p>
              <a:p>
                <a:pPr algn="just"/>
                <a:endParaRPr lang="es-EC" dirty="0" smtClean="0"/>
              </a:p>
              <a:p>
                <a:pPr algn="just"/>
                <a:r>
                  <a:rPr lang="es-EC" dirty="0" smtClean="0"/>
                  <a:t>Valor promedio de </a:t>
                </a:r>
                <a14:m>
                  <m:oMath xmlns:m="http://schemas.openxmlformats.org/officeDocument/2006/math">
                    <m:r>
                      <a:rPr lang="es-EC" i="1">
                        <a:latin typeface="Cambria Math"/>
                      </a:rPr>
                      <m:t>𝐴</m:t>
                    </m:r>
                    <m:r>
                      <a:rPr lang="es-EC" i="1">
                        <a:latin typeface="Cambria Math"/>
                      </a:rPr>
                      <m:t>=0.5645</m:t>
                    </m:r>
                    <m:f>
                      <m:fPr>
                        <m:ctrlPr>
                          <a:rPr lang="es-EC" i="1">
                            <a:latin typeface="Cambria Math"/>
                          </a:rPr>
                        </m:ctrlPr>
                      </m:fPr>
                      <m:num>
                        <m:r>
                          <a:rPr lang="es-EC" i="1">
                            <a:latin typeface="Cambria Math"/>
                          </a:rPr>
                          <m:t>𝐸𝑟𝑙</m:t>
                        </m:r>
                      </m:num>
                      <m:den>
                        <m:r>
                          <a:rPr lang="es-EC" i="1">
                            <a:latin typeface="Cambria Math"/>
                          </a:rPr>
                          <m:t>𝐴𝑏𝑜𝑛𝑎𝑑𝑜</m:t>
                        </m:r>
                      </m:den>
                    </m:f>
                  </m:oMath>
                </a14:m>
                <a:r>
                  <a:rPr lang="es-EC" dirty="0" smtClean="0"/>
                  <a:t>.</a:t>
                </a:r>
              </a:p>
              <a:p>
                <a:pPr algn="just"/>
                <a:r>
                  <a:rPr lang="es-EC" dirty="0" smtClean="0"/>
                  <a:t>En </a:t>
                </a:r>
                <a:r>
                  <a:rPr lang="es-EC" dirty="0"/>
                  <a:t>la práctica, se considera para el servicio de Internet una ocupación </a:t>
                </a:r>
                <a:r>
                  <a:rPr lang="es-EC" dirty="0" smtClean="0"/>
                  <a:t>de </a:t>
                </a:r>
                <a:r>
                  <a:rPr lang="es-EC" dirty="0"/>
                  <a:t>30 minutos </a:t>
                </a:r>
                <a:r>
                  <a:rPr lang="es-EC" dirty="0" smtClean="0"/>
                  <a:t>por lo que el tráfico por abonado llega a tener un valor </a:t>
                </a:r>
                <a:r>
                  <a:rPr lang="es-EC" dirty="0"/>
                  <a:t>de </a:t>
                </a:r>
                <a14:m>
                  <m:oMath xmlns:m="http://schemas.openxmlformats.org/officeDocument/2006/math">
                    <m:r>
                      <a:rPr lang="es-EC" i="1">
                        <a:latin typeface="Cambria Math"/>
                      </a:rPr>
                      <m:t>𝐴</m:t>
                    </m:r>
                    <m:r>
                      <a:rPr lang="es-EC" i="1">
                        <a:latin typeface="Cambria Math"/>
                      </a:rPr>
                      <m:t>=0.2823</m:t>
                    </m:r>
                    <m:f>
                      <m:fPr>
                        <m:ctrlPr>
                          <a:rPr lang="es-EC" i="1">
                            <a:latin typeface="Cambria Math"/>
                          </a:rPr>
                        </m:ctrlPr>
                      </m:fPr>
                      <m:num>
                        <m:r>
                          <a:rPr lang="es-EC" i="1">
                            <a:latin typeface="Cambria Math"/>
                          </a:rPr>
                          <m:t>𝐸𝑟𝑙</m:t>
                        </m:r>
                      </m:num>
                      <m:den>
                        <m:r>
                          <a:rPr lang="es-EC" i="1">
                            <a:latin typeface="Cambria Math"/>
                          </a:rPr>
                          <m:t>𝐴𝑏𝑜𝑛𝑎𝑑𝑜</m:t>
                        </m:r>
                      </m:den>
                    </m:f>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04" t="-1333" r="-1587"/>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371931625"/>
              </p:ext>
            </p:extLst>
          </p:nvPr>
        </p:nvGraphicFramePr>
        <p:xfrm>
          <a:off x="2505411" y="2759362"/>
          <a:ext cx="7050715" cy="962631"/>
        </p:xfrm>
        <a:graphic>
          <a:graphicData uri="http://schemas.openxmlformats.org/drawingml/2006/table">
            <a:tbl>
              <a:tblPr firstRow="1" firstCol="1" bandRow="1">
                <a:tableStyleId>{5C22544A-7EE6-4342-B048-85BDC9FD1C3A}</a:tableStyleId>
              </a:tblPr>
              <a:tblGrid>
                <a:gridCol w="2225585"/>
                <a:gridCol w="2412565"/>
                <a:gridCol w="2412565"/>
              </a:tblGrid>
              <a:tr h="320877">
                <a:tc>
                  <a:txBody>
                    <a:bodyPr/>
                    <a:lstStyle/>
                    <a:p>
                      <a:pPr algn="ctr">
                        <a:lnSpc>
                          <a:spcPct val="115000"/>
                        </a:lnSpc>
                        <a:spcAft>
                          <a:spcPts val="0"/>
                        </a:spcAft>
                      </a:pPr>
                      <a:r>
                        <a:rPr lang="es-EC" sz="1700">
                          <a:effectLst/>
                        </a:rPr>
                        <a:t>Horas Pico</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a:effectLst/>
                        </a:rPr>
                        <a:t>Carga (Erl)</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a:effectLst/>
                        </a:rPr>
                        <a:t>Tráfico (Erl/Abonado)</a:t>
                      </a:r>
                      <a:endParaRPr lang="es-EC" sz="1700">
                        <a:solidFill>
                          <a:srgbClr val="365F91"/>
                        </a:solidFill>
                        <a:effectLst/>
                        <a:latin typeface="Calibri"/>
                        <a:ea typeface="Calibri"/>
                        <a:cs typeface="Times New Roman"/>
                      </a:endParaRPr>
                    </a:p>
                  </a:txBody>
                  <a:tcPr marL="68580" marR="68580" marT="0" marB="0"/>
                </a:tc>
              </a:tr>
              <a:tr h="320877">
                <a:tc>
                  <a:txBody>
                    <a:bodyPr/>
                    <a:lstStyle/>
                    <a:p>
                      <a:pPr algn="ctr">
                        <a:lnSpc>
                          <a:spcPct val="115000"/>
                        </a:lnSpc>
                        <a:spcAft>
                          <a:spcPts val="0"/>
                        </a:spcAft>
                      </a:pPr>
                      <a:r>
                        <a:rPr lang="es-EC" sz="1700">
                          <a:effectLst/>
                        </a:rPr>
                        <a:t>21H00</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a:effectLst/>
                        </a:rPr>
                        <a:t>135</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a:effectLst/>
                        </a:rPr>
                        <a:t>0.5625</a:t>
                      </a:r>
                      <a:endParaRPr lang="es-EC" sz="1700">
                        <a:solidFill>
                          <a:srgbClr val="365F91"/>
                        </a:solidFill>
                        <a:effectLst/>
                        <a:latin typeface="Calibri"/>
                        <a:ea typeface="Calibri"/>
                        <a:cs typeface="Times New Roman"/>
                      </a:endParaRPr>
                    </a:p>
                  </a:txBody>
                  <a:tcPr marL="68580" marR="68580" marT="0" marB="0"/>
                </a:tc>
              </a:tr>
              <a:tr h="320877">
                <a:tc>
                  <a:txBody>
                    <a:bodyPr/>
                    <a:lstStyle/>
                    <a:p>
                      <a:pPr algn="ctr">
                        <a:lnSpc>
                          <a:spcPct val="115000"/>
                        </a:lnSpc>
                        <a:spcAft>
                          <a:spcPts val="0"/>
                        </a:spcAft>
                      </a:pPr>
                      <a:r>
                        <a:rPr lang="es-EC" sz="1700">
                          <a:effectLst/>
                        </a:rPr>
                        <a:t>22H00</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a:effectLst/>
                        </a:rPr>
                        <a:t>135</a:t>
                      </a:r>
                      <a:endParaRPr lang="es-EC" sz="17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700" dirty="0">
                          <a:effectLst/>
                        </a:rPr>
                        <a:t>0.5666</a:t>
                      </a:r>
                      <a:endParaRPr lang="es-EC" sz="17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705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DEL TRÁFICO DE LA RED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25000" lnSpcReduction="20000"/>
              </a:bodyPr>
              <a:lstStyle/>
              <a:p>
                <a:pPr marL="0" indent="0">
                  <a:buNone/>
                </a:pPr>
                <a:endParaRPr lang="es-EC" sz="8000" i="1" dirty="0" smtClean="0"/>
              </a:p>
              <a:p>
                <a:pPr marL="0" indent="0">
                  <a:buNone/>
                </a:pPr>
                <a14:m>
                  <m:oMath xmlns:m="http://schemas.openxmlformats.org/officeDocument/2006/math">
                    <m:sSub>
                      <m:sSubPr>
                        <m:ctrlPr>
                          <a:rPr lang="es-EC" sz="8000" i="1">
                            <a:latin typeface="Cambria Math"/>
                          </a:rPr>
                        </m:ctrlPr>
                      </m:sSubPr>
                      <m:e>
                        <m:r>
                          <a:rPr lang="es-EC" sz="8000" i="1">
                            <a:latin typeface="Cambria Math"/>
                          </a:rPr>
                          <m:t>𝐷</m:t>
                        </m:r>
                      </m:e>
                      <m:sub>
                        <m:r>
                          <a:rPr lang="es-EC" sz="8000" i="1">
                            <a:latin typeface="Cambria Math"/>
                          </a:rPr>
                          <m:t>𝑓</m:t>
                        </m:r>
                      </m:sub>
                    </m:sSub>
                    <m:r>
                      <a:rPr lang="es-EC" sz="8000" i="1">
                        <a:latin typeface="Cambria Math"/>
                      </a:rPr>
                      <m:t>:</m:t>
                    </m:r>
                  </m:oMath>
                </a14:m>
                <a:r>
                  <a:rPr lang="es-EC" sz="8000" dirty="0"/>
                  <a:t> Demanda Final</a:t>
                </a:r>
              </a:p>
              <a:p>
                <a:pPr marL="0" indent="0">
                  <a:buNone/>
                </a:pPr>
                <a14:m>
                  <m:oMath xmlns:m="http://schemas.openxmlformats.org/officeDocument/2006/math">
                    <m:sSub>
                      <m:sSubPr>
                        <m:ctrlPr>
                          <a:rPr lang="es-EC" sz="8000" i="1">
                            <a:latin typeface="Cambria Math"/>
                          </a:rPr>
                        </m:ctrlPr>
                      </m:sSubPr>
                      <m:e>
                        <m:r>
                          <a:rPr lang="es-EC" sz="8000" i="1">
                            <a:latin typeface="Cambria Math"/>
                          </a:rPr>
                          <m:t>𝐷</m:t>
                        </m:r>
                      </m:e>
                      <m:sub>
                        <m:r>
                          <a:rPr lang="es-EC" sz="8000" i="1">
                            <a:latin typeface="Cambria Math"/>
                          </a:rPr>
                          <m:t>𝑜</m:t>
                        </m:r>
                      </m:sub>
                    </m:sSub>
                    <m:r>
                      <a:rPr lang="es-EC" sz="8000" i="1">
                        <a:latin typeface="Cambria Math"/>
                      </a:rPr>
                      <m:t>:</m:t>
                    </m:r>
                  </m:oMath>
                </a14:m>
                <a:r>
                  <a:rPr lang="es-EC" sz="8000" dirty="0"/>
                  <a:t> Demanda Inicial (Número de Habitantes actual)</a:t>
                </a:r>
              </a:p>
              <a:p>
                <a:pPr marL="0" indent="0">
                  <a:buNone/>
                </a:pPr>
                <a14:m>
                  <m:oMath xmlns:m="http://schemas.openxmlformats.org/officeDocument/2006/math">
                    <m:r>
                      <a:rPr lang="es-EC" sz="8000" i="1">
                        <a:latin typeface="Cambria Math"/>
                      </a:rPr>
                      <m:t>𝑏</m:t>
                    </m:r>
                    <m:r>
                      <a:rPr lang="es-EC" sz="8000" i="1">
                        <a:latin typeface="Cambria Math"/>
                      </a:rPr>
                      <m:t>:</m:t>
                    </m:r>
                  </m:oMath>
                </a14:m>
                <a:r>
                  <a:rPr lang="es-EC" sz="8000" dirty="0"/>
                  <a:t> Incremento </a:t>
                </a:r>
                <a:r>
                  <a:rPr lang="es-EC" sz="8000" dirty="0" smtClean="0"/>
                  <a:t>anual del 1%</a:t>
                </a:r>
                <a:endParaRPr lang="es-EC" sz="8000" dirty="0"/>
              </a:p>
              <a:p>
                <a:pPr marL="0" indent="0" algn="just">
                  <a:buNone/>
                </a:pPr>
                <a14:m>
                  <m:oMath xmlns:m="http://schemas.openxmlformats.org/officeDocument/2006/math">
                    <m:r>
                      <a:rPr lang="es-EC" sz="8000" i="1">
                        <a:latin typeface="Cambria Math"/>
                      </a:rPr>
                      <m:t>𝑛</m:t>
                    </m:r>
                    <m:r>
                      <a:rPr lang="es-EC" sz="8000" i="1">
                        <a:latin typeface="Cambria Math"/>
                      </a:rPr>
                      <m:t>:</m:t>
                    </m:r>
                  </m:oMath>
                </a14:m>
                <a:r>
                  <a:rPr lang="es-EC" sz="8000" dirty="0"/>
                  <a:t> Número de Años del </a:t>
                </a:r>
                <a:r>
                  <a:rPr lang="es-EC" sz="8000" dirty="0" smtClean="0"/>
                  <a:t>Proyecto que equivale a 10 años según el </a:t>
                </a:r>
                <a:r>
                  <a:rPr lang="es-EC" sz="8000" dirty="0"/>
                  <a:t>Departamento de Planificación y Fiscalización de CNT </a:t>
                </a:r>
                <a:r>
                  <a:rPr lang="es-EC" sz="8000" dirty="0" smtClean="0"/>
                  <a:t>E.P</a:t>
                </a:r>
              </a:p>
              <a:p>
                <a:pPr marL="0" indent="0" algn="just">
                  <a:buNone/>
                </a:pPr>
                <a:r>
                  <a:rPr lang="es-EC" sz="8000" dirty="0" smtClean="0"/>
                  <a:t>Para el Cálculo del Tráfico:</a:t>
                </a:r>
              </a:p>
              <a:p>
                <a:pPr marL="0" indent="0" algn="just">
                  <a:buNone/>
                </a:pPr>
                <a:endParaRPr lang="es-EC" dirty="0" smtClean="0"/>
              </a:p>
              <a:p>
                <a:pPr marL="0" indent="0" algn="just">
                  <a:buNone/>
                </a:pPr>
                <a14:m>
                  <m:oMath xmlns:m="http://schemas.openxmlformats.org/officeDocument/2006/math">
                    <m:r>
                      <a:rPr lang="es-EC" sz="7200" i="1">
                        <a:latin typeface="Cambria Math"/>
                      </a:rPr>
                      <m:t>𝑋</m:t>
                    </m:r>
                  </m:oMath>
                </a14:m>
                <a:r>
                  <a:rPr lang="es-EC" sz="7200" dirty="0"/>
                  <a:t>: Número de Abonados</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526" r="-158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5094859" y="1438301"/>
                <a:ext cx="2838527" cy="4010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𝐷</m:t>
                          </m:r>
                        </m:e>
                        <m:sub>
                          <m:r>
                            <a:rPr lang="es-EC" i="1">
                              <a:latin typeface="Cambria Math"/>
                            </a:rPr>
                            <m:t>𝑓</m:t>
                          </m:r>
                        </m:sub>
                      </m:sSub>
                      <m:r>
                        <a:rPr lang="es-EC" i="1">
                          <a:latin typeface="Cambria Math"/>
                        </a:rPr>
                        <m:t>=</m:t>
                      </m:r>
                      <m:sSub>
                        <m:sSubPr>
                          <m:ctrlPr>
                            <a:rPr lang="es-EC" i="1">
                              <a:latin typeface="Cambria Math"/>
                            </a:rPr>
                          </m:ctrlPr>
                        </m:sSubPr>
                        <m:e>
                          <m:r>
                            <a:rPr lang="es-EC" i="1">
                              <a:latin typeface="Cambria Math"/>
                            </a:rPr>
                            <m:t>𝐷</m:t>
                          </m:r>
                        </m:e>
                        <m:sub>
                          <m:r>
                            <a:rPr lang="es-EC" i="1">
                              <a:latin typeface="Cambria Math"/>
                            </a:rPr>
                            <m:t>𝑜</m:t>
                          </m:r>
                        </m:sub>
                      </m:sSub>
                      <m:sSup>
                        <m:sSupPr>
                          <m:ctrlPr>
                            <a:rPr lang="es-EC" i="1">
                              <a:latin typeface="Cambria Math"/>
                            </a:rPr>
                          </m:ctrlPr>
                        </m:sSupPr>
                        <m:e>
                          <m:r>
                            <a:rPr lang="es-EC" i="1">
                              <a:latin typeface="Cambria Math"/>
                            </a:rPr>
                            <m:t>(1+</m:t>
                          </m:r>
                          <m:r>
                            <a:rPr lang="es-EC" i="1">
                              <a:latin typeface="Cambria Math"/>
                            </a:rPr>
                            <m:t>𝑏</m:t>
                          </m:r>
                          <m:r>
                            <a:rPr lang="es-EC" i="1">
                              <a:latin typeface="Cambria Math"/>
                            </a:rPr>
                            <m:t>)</m:t>
                          </m:r>
                        </m:e>
                        <m:sup>
                          <m:r>
                            <a:rPr lang="es-EC" i="1">
                              <a:latin typeface="Cambria Math"/>
                            </a:rPr>
                            <m:t>𝑛</m:t>
                          </m:r>
                        </m:sup>
                      </m:sSup>
                      <m:r>
                        <a:rPr lang="es-EC" i="1">
                          <a:latin typeface="Cambria Math"/>
                        </a:rPr>
                        <m:t> </m:t>
                      </m:r>
                      <m:r>
                        <a:rPr lang="es-EC" b="0" i="1" smtClean="0">
                          <a:latin typeface="Cambria Math"/>
                        </a:rPr>
                        <m:t>    (27)</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094859" y="1438301"/>
                <a:ext cx="2838527" cy="401072"/>
              </a:xfrm>
              <a:prstGeom prst="rect">
                <a:avLst/>
              </a:prstGeom>
              <a:blipFill rotWithShape="1">
                <a:blip r:embed="rId3"/>
                <a:stretch>
                  <a:fillRect b="-60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564264" y="4312345"/>
                <a:ext cx="2036391" cy="369332"/>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C" i="1">
                            <a:effectLst/>
                            <a:latin typeface="Cambria Math"/>
                            <a:ea typeface="Calibri"/>
                            <a:cs typeface="Times New Roman"/>
                          </a:rPr>
                          <m:t>𝐴</m:t>
                        </m:r>
                      </m:e>
                      <m:sub>
                        <m:r>
                          <a:rPr lang="es-EC" i="1">
                            <a:effectLst/>
                            <a:latin typeface="Cambria Math"/>
                            <a:ea typeface="Calibri"/>
                            <a:cs typeface="Times New Roman"/>
                          </a:rPr>
                          <m:t>𝑇</m:t>
                        </m:r>
                      </m:sub>
                    </m:sSub>
                    <m:r>
                      <a:rPr lang="es-EC" i="1">
                        <a:effectLst/>
                        <a:latin typeface="Cambria Math"/>
                        <a:ea typeface="Calibri"/>
                        <a:cs typeface="Times New Roman"/>
                      </a:rPr>
                      <m:t>=</m:t>
                    </m:r>
                    <m:r>
                      <a:rPr lang="es-EC" i="1">
                        <a:effectLst/>
                        <a:latin typeface="Cambria Math"/>
                        <a:ea typeface="Calibri"/>
                        <a:cs typeface="Times New Roman"/>
                      </a:rPr>
                      <m:t>𝐴</m:t>
                    </m:r>
                    <m:r>
                      <a:rPr lang="es-EC" i="1">
                        <a:effectLst/>
                        <a:latin typeface="Cambria Math"/>
                        <a:ea typeface="Calibri"/>
                        <a:cs typeface="Times New Roman"/>
                      </a:rPr>
                      <m:t>×</m:t>
                    </m:r>
                    <m:r>
                      <a:rPr lang="es-EC" i="1">
                        <a:effectLst/>
                        <a:latin typeface="Cambria Math"/>
                        <a:ea typeface="Calibri"/>
                        <a:cs typeface="Times New Roman"/>
                      </a:rPr>
                      <m:t>𝑋</m:t>
                    </m:r>
                    <m:r>
                      <a:rPr lang="es-EC" i="1">
                        <a:effectLst/>
                        <a:latin typeface="Cambria Math"/>
                        <a:ea typeface="Calibri"/>
                        <a:cs typeface="Times New Roman"/>
                      </a:rPr>
                      <m:t> </m:t>
                    </m:r>
                  </m:oMath>
                </a14:m>
                <a:r>
                  <a:rPr lang="es-EC" dirty="0" smtClean="0"/>
                  <a:t>  </a:t>
                </a:r>
                <a:r>
                  <a:rPr lang="es-EC" dirty="0" smtClean="0">
                    <a:latin typeface="Cambria Math" panose="02040503050406030204" pitchFamily="18" charset="0"/>
                    <a:ea typeface="Cambria Math" panose="02040503050406030204" pitchFamily="18" charset="0"/>
                  </a:rPr>
                  <a:t>(28</a:t>
                </a:r>
                <a:r>
                  <a:rPr lang="es-EC" dirty="0" smtClean="0"/>
                  <a:t>)</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5564264" y="4312345"/>
                <a:ext cx="2036391" cy="369332"/>
              </a:xfrm>
              <a:prstGeom prst="rect">
                <a:avLst/>
              </a:prstGeom>
              <a:blipFill rotWithShape="1">
                <a:blip r:embed="rId4"/>
                <a:stretch>
                  <a:fillRect t="-9836" r="-1497" b="-24590"/>
                </a:stretch>
              </a:blipFill>
            </p:spPr>
            <p:txBody>
              <a:bodyPr/>
              <a:lstStyle/>
              <a:p>
                <a:r>
                  <a:rPr lang="es-EC">
                    <a:noFill/>
                  </a:rPr>
                  <a:t> </a:t>
                </a:r>
              </a:p>
            </p:txBody>
          </p:sp>
        </mc:Fallback>
      </mc:AlternateContent>
      <p:graphicFrame>
        <p:nvGraphicFramePr>
          <p:cNvPr id="7" name="6 Tabla"/>
          <p:cNvGraphicFramePr>
            <a:graphicFrameLocks noGrp="1"/>
          </p:cNvGraphicFramePr>
          <p:nvPr>
            <p:extLst>
              <p:ext uri="{D42A27DB-BD31-4B8C-83A1-F6EECF244321}">
                <p14:modId xmlns:p14="http://schemas.microsoft.com/office/powerpoint/2010/main" val="2228178118"/>
              </p:ext>
            </p:extLst>
          </p:nvPr>
        </p:nvGraphicFramePr>
        <p:xfrm>
          <a:off x="2956568" y="5090970"/>
          <a:ext cx="7115108" cy="1348467"/>
        </p:xfrm>
        <a:graphic>
          <a:graphicData uri="http://schemas.openxmlformats.org/drawingml/2006/table">
            <a:tbl>
              <a:tblPr firstRow="1" firstCol="1" bandRow="1">
                <a:tableStyleId>{5C22544A-7EE6-4342-B048-85BDC9FD1C3A}</a:tableStyleId>
              </a:tblPr>
              <a:tblGrid>
                <a:gridCol w="2272991"/>
                <a:gridCol w="1733133"/>
                <a:gridCol w="1609963"/>
                <a:gridCol w="1499021"/>
              </a:tblGrid>
              <a:tr h="449489">
                <a:tc>
                  <a:txBody>
                    <a:bodyPr/>
                    <a:lstStyle/>
                    <a:p>
                      <a:pPr algn="just">
                        <a:lnSpc>
                          <a:spcPct val="115000"/>
                        </a:lnSpc>
                        <a:spcAft>
                          <a:spcPts val="0"/>
                        </a:spcAft>
                      </a:pPr>
                      <a:r>
                        <a:rPr lang="es-EC" sz="1400">
                          <a:effectLst/>
                        </a:rPr>
                        <a:t>Comunidad del Milenio</a:t>
                      </a:r>
                      <a:endParaRPr lang="es-EC"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Demanda Inicial</a:t>
                      </a:r>
                      <a:endParaRPr lang="es-EC"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Demanda Final</a:t>
                      </a:r>
                      <a:endParaRPr lang="es-EC"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Tráfico Total</a:t>
                      </a:r>
                      <a:endParaRPr lang="es-EC" sz="1400">
                        <a:solidFill>
                          <a:srgbClr val="365F91"/>
                        </a:solidFill>
                        <a:effectLst/>
                        <a:latin typeface="Calibri"/>
                        <a:ea typeface="Calibri"/>
                        <a:cs typeface="Times New Roman"/>
                      </a:endParaRPr>
                    </a:p>
                  </a:txBody>
                  <a:tcPr marL="68580" marR="68580" marT="0" marB="0"/>
                </a:tc>
              </a:tr>
              <a:tr h="449489">
                <a:tc>
                  <a:txBody>
                    <a:bodyPr/>
                    <a:lstStyle/>
                    <a:p>
                      <a:pPr algn="ctr">
                        <a:lnSpc>
                          <a:spcPct val="115000"/>
                        </a:lnSpc>
                        <a:spcAft>
                          <a:spcPts val="0"/>
                        </a:spcAft>
                      </a:pPr>
                      <a:r>
                        <a:rPr lang="es-EC" sz="1400">
                          <a:effectLst/>
                        </a:rPr>
                        <a:t>Pañacocha</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860</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950</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268.19 Erlangs</a:t>
                      </a:r>
                      <a:endParaRPr lang="es-EC" sz="1400">
                        <a:solidFill>
                          <a:srgbClr val="365F91"/>
                        </a:solidFill>
                        <a:effectLst/>
                        <a:latin typeface="Calibri"/>
                        <a:ea typeface="Calibri"/>
                        <a:cs typeface="Times New Roman"/>
                      </a:endParaRPr>
                    </a:p>
                  </a:txBody>
                  <a:tcPr marL="68580" marR="68580" marT="0" marB="0"/>
                </a:tc>
              </a:tr>
              <a:tr h="449489">
                <a:tc>
                  <a:txBody>
                    <a:bodyPr/>
                    <a:lstStyle/>
                    <a:p>
                      <a:pPr algn="ctr">
                        <a:lnSpc>
                          <a:spcPct val="115000"/>
                        </a:lnSpc>
                        <a:spcAft>
                          <a:spcPts val="0"/>
                        </a:spcAft>
                      </a:pPr>
                      <a:r>
                        <a:rPr lang="es-EC" sz="1400">
                          <a:effectLst/>
                        </a:rPr>
                        <a:t>Playas de Cuyabeno</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392</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433</a:t>
                      </a:r>
                      <a:endParaRPr lang="es-EC" sz="14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122.24 Erlangs</a:t>
                      </a:r>
                      <a:endParaRPr lang="es-EC" sz="14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063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DEL THROUGHPUT EN CDMA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900" y="1697935"/>
                <a:ext cx="9982200" cy="4572000"/>
              </a:xfrm>
            </p:spPr>
            <p:txBody>
              <a:bodyPr>
                <a:normAutofit fontScale="92500"/>
              </a:bodyPr>
              <a:lstStyle/>
              <a:p>
                <a:pPr marL="0" indent="0">
                  <a:buNone/>
                </a:pPr>
                <a14:m>
                  <m:oMath xmlns:m="http://schemas.openxmlformats.org/officeDocument/2006/math">
                    <m:r>
                      <a:rPr lang="es-EC" i="1">
                        <a:latin typeface="Cambria Math"/>
                      </a:rPr>
                      <m:t>𝑆</m:t>
                    </m:r>
                    <m:r>
                      <a:rPr lang="es-EC" i="1">
                        <a:latin typeface="Cambria Math"/>
                      </a:rPr>
                      <m:t>:</m:t>
                    </m:r>
                  </m:oMath>
                </a14:m>
                <a:r>
                  <a:rPr lang="es-EC" dirty="0"/>
                  <a:t> Throughput [bps]</a:t>
                </a:r>
              </a:p>
              <a:p>
                <a:pPr marL="0" indent="0">
                  <a:buNone/>
                </a:pPr>
                <a14:m>
                  <m:oMath xmlns:m="http://schemas.openxmlformats.org/officeDocument/2006/math">
                    <m:sSub>
                      <m:sSubPr>
                        <m:ctrlPr>
                          <a:rPr lang="es-EC" i="1">
                            <a:latin typeface="Cambria Math"/>
                          </a:rPr>
                        </m:ctrlPr>
                      </m:sSubPr>
                      <m:e>
                        <m:r>
                          <a:rPr lang="es-EC" i="1">
                            <a:latin typeface="Cambria Math"/>
                          </a:rPr>
                          <m:t>𝐴</m:t>
                        </m:r>
                      </m:e>
                      <m:sub>
                        <m:r>
                          <a:rPr lang="es-EC" i="1">
                            <a:latin typeface="Cambria Math"/>
                          </a:rPr>
                          <m:t>𝑣</m:t>
                        </m:r>
                      </m:sub>
                    </m:sSub>
                    <m:r>
                      <a:rPr lang="es-EC" i="1">
                        <a:latin typeface="Cambria Math"/>
                      </a:rPr>
                      <m:t>:</m:t>
                    </m:r>
                  </m:oMath>
                </a14:m>
                <a:r>
                  <a:rPr lang="es-EC" dirty="0"/>
                  <a:t> Intensidad de Tráfico por abonado [Erlangs/abonado]</a:t>
                </a:r>
              </a:p>
              <a:p>
                <a:pPr marL="0" indent="0">
                  <a:buNone/>
                </a:pPr>
                <a14:m>
                  <m:oMath xmlns:m="http://schemas.openxmlformats.org/officeDocument/2006/math">
                    <m:r>
                      <a:rPr lang="es-EC" i="1">
                        <a:latin typeface="Cambria Math"/>
                      </a:rPr>
                      <m:t>𝑣</m:t>
                    </m:r>
                    <m:r>
                      <a:rPr lang="es-EC" i="1">
                        <a:latin typeface="Cambria Math"/>
                      </a:rPr>
                      <m:t>:</m:t>
                    </m:r>
                  </m:oMath>
                </a14:m>
                <a:r>
                  <a:rPr lang="es-EC" dirty="0"/>
                  <a:t> Tasa de Datos [bps] (voz = 9.6 kbps; Uplink = 153.6 kbps; Downlink = 2.4576 Mbps)</a:t>
                </a:r>
              </a:p>
              <a:p>
                <a:pPr marL="0" indent="0">
                  <a:buNone/>
                </a:pPr>
                <a14:m>
                  <m:oMath xmlns:m="http://schemas.openxmlformats.org/officeDocument/2006/math">
                    <m:sSub>
                      <m:sSubPr>
                        <m:ctrlPr>
                          <a:rPr lang="es-EC" i="1">
                            <a:latin typeface="Cambria Math"/>
                          </a:rPr>
                        </m:ctrlPr>
                      </m:sSubPr>
                      <m:e>
                        <m:r>
                          <a:rPr lang="es-EC" i="1">
                            <a:latin typeface="Cambria Math"/>
                          </a:rPr>
                          <m:t>𝛼</m:t>
                        </m:r>
                      </m:e>
                      <m:sub>
                        <m:r>
                          <a:rPr lang="es-EC" i="1">
                            <a:latin typeface="Cambria Math"/>
                          </a:rPr>
                          <m:t>𝑟</m:t>
                        </m:r>
                      </m:sub>
                    </m:sSub>
                  </m:oMath>
                </a14:m>
                <a:r>
                  <a:rPr lang="es-EC" dirty="0"/>
                  <a:t>: Factor de actividad de voz o datos (voz = 0.4; datos = 1)</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900" y="1697935"/>
                <a:ext cx="9982200" cy="4572000"/>
              </a:xfrm>
              <a:blipFill rotWithShape="1">
                <a:blip r:embed="rId2"/>
                <a:stretch>
                  <a:fillRect l="-794" t="-14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4961340" y="1364019"/>
                <a:ext cx="27509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𝑆</m:t>
                      </m:r>
                      <m:r>
                        <a:rPr lang="es-EC" i="1" smtClean="0">
                          <a:latin typeface="Cambria Math"/>
                        </a:rPr>
                        <m:t>=</m:t>
                      </m:r>
                      <m:sSub>
                        <m:sSubPr>
                          <m:ctrlPr>
                            <a:rPr lang="es-EC" i="1">
                              <a:latin typeface="Cambria Math"/>
                            </a:rPr>
                          </m:ctrlPr>
                        </m:sSubPr>
                        <m:e>
                          <m:r>
                            <a:rPr lang="es-EC" i="1">
                              <a:latin typeface="Cambria Math"/>
                            </a:rPr>
                            <m:t>𝐴</m:t>
                          </m:r>
                        </m:e>
                        <m:sub>
                          <m:r>
                            <a:rPr lang="es-EC" i="1">
                              <a:latin typeface="Cambria Math"/>
                            </a:rPr>
                            <m:t>𝑣</m:t>
                          </m:r>
                        </m:sub>
                      </m:sSub>
                      <m:r>
                        <a:rPr lang="es-EC" i="1">
                          <a:latin typeface="Cambria Math"/>
                        </a:rPr>
                        <m:t> ×</m:t>
                      </m:r>
                      <m:r>
                        <a:rPr lang="es-EC" i="1">
                          <a:latin typeface="Cambria Math"/>
                        </a:rPr>
                        <m:t>𝑣</m:t>
                      </m:r>
                      <m:r>
                        <a:rPr lang="es-EC" i="1">
                          <a:latin typeface="Cambria Math"/>
                        </a:rPr>
                        <m:t> × </m:t>
                      </m:r>
                      <m:sSub>
                        <m:sSubPr>
                          <m:ctrlPr>
                            <a:rPr lang="es-EC" i="1">
                              <a:latin typeface="Cambria Math"/>
                            </a:rPr>
                          </m:ctrlPr>
                        </m:sSubPr>
                        <m:e>
                          <m:r>
                            <a:rPr lang="es-EC" i="1">
                              <a:latin typeface="Cambria Math"/>
                            </a:rPr>
                            <m:t>𝛼</m:t>
                          </m:r>
                        </m:e>
                        <m:sub>
                          <m:r>
                            <a:rPr lang="es-EC" i="1">
                              <a:latin typeface="Cambria Math"/>
                            </a:rPr>
                            <m:t>𝑟</m:t>
                          </m:r>
                        </m:sub>
                      </m:sSub>
                      <m:r>
                        <a:rPr lang="es-EC" b="0" i="1" smtClean="0">
                          <a:latin typeface="Cambria Math"/>
                        </a:rPr>
                        <m:t>    (29)</m:t>
                      </m:r>
                      <m:r>
                        <a:rPr lang="es-EC"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961340" y="1364019"/>
                <a:ext cx="2750946" cy="369332"/>
              </a:xfrm>
              <a:prstGeom prst="rect">
                <a:avLst/>
              </a:prstGeom>
              <a:blipFill rotWithShape="1">
                <a:blip r:embed="rId3"/>
                <a:stretch>
                  <a:fillRect b="-1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354339" y="3784311"/>
                <a:ext cx="1792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𝑣𝑜𝑧</m:t>
                          </m:r>
                        </m:sub>
                      </m:sSub>
                      <m:r>
                        <a:rPr lang="es-EC" i="1">
                          <a:latin typeface="Cambria Math"/>
                        </a:rPr>
                        <m:t>=192 </m:t>
                      </m:r>
                      <m:r>
                        <a:rPr lang="es-EC" i="1">
                          <a:latin typeface="Cambria Math"/>
                        </a:rPr>
                        <m:t>𝑏𝑝𝑠</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5354339" y="3784311"/>
                <a:ext cx="1792414" cy="369332"/>
              </a:xfrm>
              <a:prstGeom prst="rect">
                <a:avLst/>
              </a:prstGeom>
              <a:blipFill rotWithShape="1">
                <a:blip r:embed="rId4"/>
                <a:stretch>
                  <a:fillRect b="-1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667164" y="4165756"/>
                <a:ext cx="3166764"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 </m:t>
                      </m:r>
                      <m:sSub>
                        <m:sSubPr>
                          <m:ctrlPr>
                            <a:rPr lang="es-EC" i="1">
                              <a:latin typeface="Cambria Math"/>
                            </a:rPr>
                          </m:ctrlPr>
                        </m:sSubPr>
                        <m:e>
                          <m:r>
                            <a:rPr lang="es-EC" i="1">
                              <a:latin typeface="Cambria Math"/>
                            </a:rPr>
                            <m:t>𝑆</m:t>
                          </m:r>
                        </m:e>
                        <m:sub>
                          <m:r>
                            <a:rPr lang="es-EC" i="1">
                              <a:latin typeface="Cambria Math"/>
                            </a:rPr>
                            <m:t>𝑑𝑎𝑡𝑜</m:t>
                          </m:r>
                          <m:sSub>
                            <m:sSubPr>
                              <m:ctrlPr>
                                <a:rPr lang="es-EC" i="1">
                                  <a:latin typeface="Cambria Math"/>
                                </a:rPr>
                              </m:ctrlPr>
                            </m:sSubPr>
                            <m:e>
                              <m:r>
                                <a:rPr lang="es-EC" i="1">
                                  <a:latin typeface="Cambria Math"/>
                                </a:rPr>
                                <m:t>𝑠</m:t>
                              </m:r>
                            </m:e>
                            <m:sub>
                              <m:r>
                                <a:rPr lang="es-EC" i="1">
                                  <a:latin typeface="Cambria Math"/>
                                </a:rPr>
                                <m:t>𝑑𝑜𝑤𝑛</m:t>
                              </m:r>
                            </m:sub>
                          </m:sSub>
                        </m:sub>
                      </m:sSub>
                      <m:r>
                        <a:rPr lang="es-EC" i="1">
                          <a:latin typeface="Cambria Math"/>
                        </a:rPr>
                        <m:t>=693.78048 </m:t>
                      </m:r>
                      <m:r>
                        <a:rPr lang="es-EC" i="1">
                          <a:latin typeface="Cambria Math"/>
                        </a:rPr>
                        <m:t>𝑘𝑏𝑝𝑠</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667164" y="4165756"/>
                <a:ext cx="3166764" cy="394339"/>
              </a:xfrm>
              <a:prstGeom prst="rect">
                <a:avLst/>
              </a:prstGeom>
              <a:blipFill rotWithShape="1">
                <a:blip r:embed="rId5"/>
                <a:stretch>
                  <a:fillRect b="-61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846700" y="4609777"/>
                <a:ext cx="2807692" cy="422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𝑑𝑎𝑡𝑜</m:t>
                          </m:r>
                          <m:sSub>
                            <m:sSubPr>
                              <m:ctrlPr>
                                <a:rPr lang="es-EC" i="1">
                                  <a:latin typeface="Cambria Math"/>
                                </a:rPr>
                              </m:ctrlPr>
                            </m:sSubPr>
                            <m:e>
                              <m:r>
                                <a:rPr lang="es-EC" i="1">
                                  <a:latin typeface="Cambria Math"/>
                                </a:rPr>
                                <m:t>𝑠</m:t>
                              </m:r>
                            </m:e>
                            <m:sub>
                              <m:r>
                                <a:rPr lang="es-EC" i="1">
                                  <a:latin typeface="Cambria Math"/>
                                </a:rPr>
                                <m:t>𝑢𝑝</m:t>
                              </m:r>
                            </m:sub>
                          </m:sSub>
                        </m:sub>
                      </m:sSub>
                      <m:r>
                        <a:rPr lang="es-EC" i="1">
                          <a:latin typeface="Cambria Math"/>
                        </a:rPr>
                        <m:t>=43.36128 </m:t>
                      </m:r>
                      <m:r>
                        <a:rPr lang="es-EC" i="1">
                          <a:latin typeface="Cambria Math"/>
                        </a:rPr>
                        <m:t>𝑘𝑏𝑝𝑠</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4846700" y="4609777"/>
                <a:ext cx="2807692" cy="422231"/>
              </a:xfrm>
              <a:prstGeom prst="rect">
                <a:avLst/>
              </a:prstGeom>
              <a:blipFill rotWithShape="1">
                <a:blip r:embed="rId6"/>
                <a:stretch>
                  <a:fillRect b="-2899"/>
                </a:stretch>
              </a:blipFill>
            </p:spPr>
            <p:txBody>
              <a:bodyPr/>
              <a:lstStyle/>
              <a:p>
                <a:r>
                  <a:rPr lang="es-EC">
                    <a:noFill/>
                  </a:rPr>
                  <a:t> </a:t>
                </a:r>
              </a:p>
            </p:txBody>
          </p:sp>
        </mc:Fallback>
      </mc:AlternateContent>
    </p:spTree>
    <p:extLst>
      <p:ext uri="{BB962C8B-B14F-4D97-AF65-F5344CB8AC3E}">
        <p14:creationId xmlns:p14="http://schemas.microsoft.com/office/powerpoint/2010/main" val="5411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 LA EFICIENCIA ESPECTRAL DE LA RED CDMA</a:t>
            </a:r>
            <a:endParaRPr lang="es-EC" dirty="0"/>
          </a:p>
        </p:txBody>
      </p:sp>
      <p:sp>
        <p:nvSpPr>
          <p:cNvPr id="3" name="2 Marcador de contenido"/>
          <p:cNvSpPr>
            <a:spLocks noGrp="1"/>
          </p:cNvSpPr>
          <p:nvPr>
            <p:ph idx="1"/>
          </p:nvPr>
        </p:nvSpPr>
        <p:spPr/>
        <p:txBody>
          <a:bodyPr/>
          <a:lstStyle/>
          <a:p>
            <a:pPr algn="just"/>
            <a:r>
              <a:rPr lang="es-EC" dirty="0"/>
              <a:t>La eficiencia espectral es el porcentaje de información útil que puede ser transmitida sobre un determinado ancho de banda en un determinado periodo de tiempo</a:t>
            </a:r>
          </a:p>
        </p:txBody>
      </p:sp>
      <mc:AlternateContent xmlns:mc="http://schemas.openxmlformats.org/markup-compatibility/2006">
        <mc:Choice xmlns:a14="http://schemas.microsoft.com/office/drawing/2010/main" Requires="a14">
          <p:sp>
            <p:nvSpPr>
              <p:cNvPr id="4" name="3 Rectángulo"/>
              <p:cNvSpPr/>
              <p:nvPr/>
            </p:nvSpPr>
            <p:spPr>
              <a:xfrm>
                <a:off x="2146479" y="2533606"/>
                <a:ext cx="8156620" cy="1926810"/>
              </a:xfrm>
              <a:prstGeom prst="rect">
                <a:avLst/>
              </a:prstGeom>
            </p:spPr>
            <p:txBody>
              <a:bodyPr wrap="square">
                <a:spAutoFit/>
              </a:bodyPr>
              <a:lstStyle/>
              <a:p>
                <a:pPr algn="ct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a:ea typeface="Calibri"/>
                              <a:cs typeface="Times New Roman"/>
                            </a:rPr>
                          </m:ctrlPr>
                        </m:sSubPr>
                        <m:e>
                          <m:r>
                            <a:rPr lang="es-EC" i="1">
                              <a:effectLst/>
                              <a:latin typeface="Cambria Math"/>
                              <a:ea typeface="Calibri"/>
                              <a:cs typeface="Times New Roman"/>
                            </a:rPr>
                            <m:t>𝑆𝑝𝑒𝑐𝑡𝑟𝑎𝑙</m:t>
                          </m:r>
                          <m:r>
                            <a:rPr lang="es-EC" i="1">
                              <a:effectLst/>
                              <a:latin typeface="Cambria Math"/>
                              <a:ea typeface="Calibri"/>
                              <a:cs typeface="Times New Roman"/>
                            </a:rPr>
                            <m:t> </m:t>
                          </m:r>
                          <m:r>
                            <a:rPr lang="es-EC" i="1">
                              <a:effectLst/>
                              <a:latin typeface="Cambria Math"/>
                              <a:ea typeface="Calibri"/>
                              <a:cs typeface="Times New Roman"/>
                            </a:rPr>
                            <m:t>𝐸𝑓𝑖𝑐𝑖𝑒𝑛𝑐𝑦</m:t>
                          </m:r>
                        </m:e>
                        <m:sub>
                          <m:r>
                            <a:rPr lang="es-EC" i="1">
                              <a:effectLst/>
                              <a:latin typeface="Cambria Math"/>
                              <a:ea typeface="Calibri"/>
                              <a:cs typeface="Times New Roman"/>
                            </a:rPr>
                            <m:t>𝐶𝐷𝑀</m:t>
                          </m:r>
                          <m:sSub>
                            <m:sSubPr>
                              <m:ctrlPr>
                                <a:rPr lang="es-EC" i="1">
                                  <a:effectLst/>
                                  <a:latin typeface="Cambria Math"/>
                                  <a:ea typeface="Calibri"/>
                                  <a:cs typeface="Times New Roman"/>
                                </a:rPr>
                              </m:ctrlPr>
                            </m:sSubPr>
                            <m:e>
                              <m:r>
                                <a:rPr lang="es-EC" i="1">
                                  <a:effectLst/>
                                  <a:latin typeface="Cambria Math"/>
                                  <a:ea typeface="Calibri"/>
                                  <a:cs typeface="Times New Roman"/>
                                </a:rPr>
                                <m:t>𝐴</m:t>
                              </m:r>
                            </m:e>
                            <m:sub>
                              <m:r>
                                <a:rPr lang="es-EC" i="1">
                                  <a:effectLst/>
                                  <a:latin typeface="Cambria Math"/>
                                  <a:ea typeface="Calibri"/>
                                  <a:cs typeface="Times New Roman"/>
                                </a:rPr>
                                <m:t>𝐷𝑜𝑤𝑛</m:t>
                              </m:r>
                            </m:sub>
                          </m:sSub>
                        </m:sub>
                      </m:sSub>
                      <m:r>
                        <a:rPr lang="es-EC" i="1">
                          <a:effectLst/>
                          <a:latin typeface="Cambria Math"/>
                          <a:ea typeface="Calibri"/>
                          <a:cs typeface="Times New Roman"/>
                        </a:rPr>
                        <m:t>=</m:t>
                      </m:r>
                      <m:f>
                        <m:fPr>
                          <m:ctrlPr>
                            <a:rPr lang="es-EC" i="1">
                              <a:effectLst/>
                              <a:latin typeface="Cambria Math"/>
                              <a:ea typeface="Calibri"/>
                              <a:cs typeface="Times New Roman"/>
                            </a:rPr>
                          </m:ctrlPr>
                        </m:fPr>
                        <m:num>
                          <m:r>
                            <a:rPr lang="es-EC" i="1">
                              <a:effectLst/>
                              <a:latin typeface="Cambria Math"/>
                              <a:ea typeface="Calibri"/>
                              <a:cs typeface="Times New Roman"/>
                            </a:rPr>
                            <m:t>693.78048 </m:t>
                          </m:r>
                          <m:r>
                            <a:rPr lang="es-EC" i="1">
                              <a:effectLst/>
                              <a:latin typeface="Cambria Math"/>
                              <a:ea typeface="Calibri"/>
                              <a:cs typeface="Times New Roman"/>
                            </a:rPr>
                            <m:t>𝑘𝑏𝑝𝑠</m:t>
                          </m:r>
                          <m:r>
                            <a:rPr lang="es-EC" i="1">
                              <a:effectLst/>
                              <a:latin typeface="Cambria Math"/>
                              <a:ea typeface="Calibri"/>
                              <a:cs typeface="Times New Roman"/>
                            </a:rPr>
                            <m:t> </m:t>
                          </m:r>
                        </m:num>
                        <m:den>
                          <m:r>
                            <a:rPr lang="es-EC" i="1">
                              <a:effectLst/>
                              <a:latin typeface="Cambria Math"/>
                              <a:ea typeface="Calibri"/>
                              <a:cs typeface="Times New Roman"/>
                            </a:rPr>
                            <m:t>1.25 </m:t>
                          </m:r>
                          <m:r>
                            <a:rPr lang="es-EC" i="1">
                              <a:effectLst/>
                              <a:latin typeface="Cambria Math"/>
                              <a:ea typeface="Calibri"/>
                              <a:cs typeface="Times New Roman"/>
                            </a:rPr>
                            <m:t>𝑀𝐻𝑧</m:t>
                          </m:r>
                        </m:den>
                      </m:f>
                      <m:r>
                        <a:rPr lang="es-EC" i="1">
                          <a:effectLst/>
                          <a:latin typeface="Cambria Math"/>
                          <a:ea typeface="Calibri"/>
                          <a:cs typeface="Times New Roman"/>
                        </a:rPr>
                        <m:t>=0.555 </m:t>
                      </m:r>
                      <m:r>
                        <a:rPr lang="es-EC" i="1">
                          <a:effectLst/>
                          <a:latin typeface="Cambria Math"/>
                          <a:ea typeface="Calibri"/>
                          <a:cs typeface="Times New Roman"/>
                        </a:rPr>
                        <m:t>𝑏𝑖𝑡𝑠</m:t>
                      </m:r>
                      <m:r>
                        <a:rPr lang="es-EC" i="1">
                          <a:effectLst/>
                          <a:latin typeface="Cambria Math"/>
                          <a:ea typeface="Calibri"/>
                          <a:cs typeface="Times New Roman"/>
                        </a:rPr>
                        <m:t>/</m:t>
                      </m:r>
                      <m:r>
                        <a:rPr lang="es-EC" i="1">
                          <a:effectLst/>
                          <a:latin typeface="Cambria Math"/>
                          <a:ea typeface="Calibri"/>
                          <a:cs typeface="Times New Roman"/>
                        </a:rPr>
                        <m:t>𝑠</m:t>
                      </m:r>
                      <m:r>
                        <a:rPr lang="es-EC" i="1">
                          <a:effectLst/>
                          <a:latin typeface="Cambria Math"/>
                          <a:ea typeface="Calibri"/>
                          <a:cs typeface="Times New Roman"/>
                        </a:rPr>
                        <m:t>/</m:t>
                      </m:r>
                      <m:r>
                        <a:rPr lang="es-EC" i="1">
                          <a:effectLst/>
                          <a:latin typeface="Cambria Math"/>
                          <a:ea typeface="Calibri"/>
                          <a:cs typeface="Times New Roman"/>
                        </a:rPr>
                        <m:t>𝐻𝑧</m:t>
                      </m:r>
                    </m:oMath>
                  </m:oMathPara>
                </a14:m>
                <a:endParaRPr lang="es-EC" sz="1600" dirty="0">
                  <a:effectLst/>
                  <a:latin typeface="Calibri"/>
                  <a:ea typeface="Calibri"/>
                  <a:cs typeface="Times New Roman"/>
                </a:endParaRPr>
              </a:p>
              <a:p>
                <a:pPr algn="ct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C" i="1">
                              <a:effectLst/>
                              <a:latin typeface="Cambria Math"/>
                              <a:ea typeface="Calibri"/>
                              <a:cs typeface="Times New Roman"/>
                            </a:rPr>
                          </m:ctrlPr>
                        </m:sSubPr>
                        <m:e>
                          <m:r>
                            <a:rPr lang="es-EC" i="1">
                              <a:effectLst/>
                              <a:latin typeface="Cambria Math"/>
                              <a:ea typeface="Calibri"/>
                              <a:cs typeface="Times New Roman"/>
                            </a:rPr>
                            <m:t>𝑆𝑝𝑒𝑐𝑡𝑟𝑎𝑙</m:t>
                          </m:r>
                          <m:r>
                            <a:rPr lang="es-EC" i="1">
                              <a:effectLst/>
                              <a:latin typeface="Cambria Math"/>
                              <a:ea typeface="Calibri"/>
                              <a:cs typeface="Times New Roman"/>
                            </a:rPr>
                            <m:t> </m:t>
                          </m:r>
                          <m:r>
                            <a:rPr lang="es-EC" i="1">
                              <a:effectLst/>
                              <a:latin typeface="Cambria Math"/>
                              <a:ea typeface="Calibri"/>
                              <a:cs typeface="Times New Roman"/>
                            </a:rPr>
                            <m:t>𝐸𝑓𝑓𝑖𝑐𝑖𝑒𝑛𝑐𝑦</m:t>
                          </m:r>
                        </m:e>
                        <m:sub>
                          <m:r>
                            <a:rPr lang="es-EC" i="1">
                              <a:effectLst/>
                              <a:latin typeface="Cambria Math"/>
                              <a:ea typeface="Calibri"/>
                              <a:cs typeface="Times New Roman"/>
                            </a:rPr>
                            <m:t>𝐶𝐷𝑀</m:t>
                          </m:r>
                          <m:sSub>
                            <m:sSubPr>
                              <m:ctrlPr>
                                <a:rPr lang="es-EC" i="1">
                                  <a:effectLst/>
                                  <a:latin typeface="Cambria Math"/>
                                  <a:ea typeface="Calibri"/>
                                  <a:cs typeface="Times New Roman"/>
                                </a:rPr>
                              </m:ctrlPr>
                            </m:sSubPr>
                            <m:e>
                              <m:r>
                                <a:rPr lang="es-EC" i="1">
                                  <a:effectLst/>
                                  <a:latin typeface="Cambria Math"/>
                                  <a:ea typeface="Calibri"/>
                                  <a:cs typeface="Times New Roman"/>
                                </a:rPr>
                                <m:t>𝐴</m:t>
                              </m:r>
                            </m:e>
                            <m:sub>
                              <m:r>
                                <a:rPr lang="es-EC" b="0" i="1" smtClean="0">
                                  <a:effectLst/>
                                  <a:latin typeface="Cambria Math"/>
                                  <a:ea typeface="Calibri"/>
                                  <a:cs typeface="Times New Roman"/>
                                </a:rPr>
                                <m:t>𝑈𝑝</m:t>
                              </m:r>
                            </m:sub>
                          </m:sSub>
                        </m:sub>
                      </m:sSub>
                      <m:r>
                        <a:rPr lang="es-EC" i="1">
                          <a:effectLst/>
                          <a:latin typeface="Cambria Math"/>
                          <a:ea typeface="Calibri"/>
                          <a:cs typeface="Times New Roman"/>
                        </a:rPr>
                        <m:t>=</m:t>
                      </m:r>
                      <m:f>
                        <m:fPr>
                          <m:ctrlPr>
                            <a:rPr lang="es-EC" i="1">
                              <a:effectLst/>
                              <a:latin typeface="Cambria Math"/>
                              <a:ea typeface="Calibri"/>
                              <a:cs typeface="Times New Roman"/>
                            </a:rPr>
                          </m:ctrlPr>
                        </m:fPr>
                        <m:num>
                          <m:r>
                            <a:rPr lang="es-EC" i="1">
                              <a:effectLst/>
                              <a:latin typeface="Cambria Math"/>
                              <a:ea typeface="Calibri"/>
                              <a:cs typeface="Times New Roman"/>
                            </a:rPr>
                            <m:t>43.36128 </m:t>
                          </m:r>
                          <m:r>
                            <a:rPr lang="es-EC" i="1">
                              <a:effectLst/>
                              <a:latin typeface="Cambria Math"/>
                              <a:ea typeface="Calibri"/>
                              <a:cs typeface="Times New Roman"/>
                            </a:rPr>
                            <m:t>𝑘𝑏𝑝𝑠</m:t>
                          </m:r>
                          <m:r>
                            <a:rPr lang="es-EC" i="1">
                              <a:effectLst/>
                              <a:latin typeface="Cambria Math"/>
                              <a:ea typeface="Calibri"/>
                              <a:cs typeface="Times New Roman"/>
                            </a:rPr>
                            <m:t> </m:t>
                          </m:r>
                        </m:num>
                        <m:den>
                          <m:r>
                            <a:rPr lang="es-EC" i="1">
                              <a:effectLst/>
                              <a:latin typeface="Cambria Math"/>
                              <a:ea typeface="Calibri"/>
                              <a:cs typeface="Times New Roman"/>
                            </a:rPr>
                            <m:t>1.25 </m:t>
                          </m:r>
                          <m:r>
                            <a:rPr lang="es-EC" i="1">
                              <a:effectLst/>
                              <a:latin typeface="Cambria Math"/>
                              <a:ea typeface="Calibri"/>
                              <a:cs typeface="Times New Roman"/>
                            </a:rPr>
                            <m:t>𝑀𝐻𝑧</m:t>
                          </m:r>
                        </m:den>
                      </m:f>
                      <m:r>
                        <a:rPr lang="es-EC" i="1">
                          <a:effectLst/>
                          <a:latin typeface="Cambria Math"/>
                          <a:ea typeface="Calibri"/>
                          <a:cs typeface="Times New Roman"/>
                        </a:rPr>
                        <m:t>=0.034689 </m:t>
                      </m:r>
                      <m:r>
                        <a:rPr lang="es-EC" i="1">
                          <a:effectLst/>
                          <a:latin typeface="Cambria Math"/>
                          <a:ea typeface="Calibri"/>
                          <a:cs typeface="Times New Roman"/>
                        </a:rPr>
                        <m:t>𝑏𝑖𝑡𝑠</m:t>
                      </m:r>
                      <m:r>
                        <a:rPr lang="es-EC" i="1">
                          <a:effectLst/>
                          <a:latin typeface="Cambria Math"/>
                          <a:ea typeface="Calibri"/>
                          <a:cs typeface="Times New Roman"/>
                        </a:rPr>
                        <m:t>/</m:t>
                      </m:r>
                      <m:r>
                        <a:rPr lang="es-EC" i="1">
                          <a:effectLst/>
                          <a:latin typeface="Cambria Math"/>
                          <a:ea typeface="Calibri"/>
                          <a:cs typeface="Times New Roman"/>
                        </a:rPr>
                        <m:t>𝑠</m:t>
                      </m:r>
                      <m:r>
                        <a:rPr lang="es-EC" i="1">
                          <a:effectLst/>
                          <a:latin typeface="Cambria Math"/>
                          <a:ea typeface="Calibri"/>
                          <a:cs typeface="Times New Roman"/>
                        </a:rPr>
                        <m:t>/</m:t>
                      </m:r>
                      <m:r>
                        <a:rPr lang="es-EC" i="1">
                          <a:effectLst/>
                          <a:latin typeface="Cambria Math"/>
                          <a:ea typeface="Calibri"/>
                          <a:cs typeface="Times New Roman"/>
                        </a:rPr>
                        <m:t>𝐻𝑧</m:t>
                      </m:r>
                    </m:oMath>
                  </m:oMathPara>
                </a14:m>
                <a:endParaRPr lang="es-EC" sz="1600" dirty="0">
                  <a:effectLst/>
                  <a:latin typeface="Calibri"/>
                  <a:ea typeface="Calibri"/>
                  <a:cs typeface="Times New Roman"/>
                </a:endParaRPr>
              </a:p>
            </p:txBody>
          </p:sp>
        </mc:Choice>
        <mc:Fallback>
          <p:sp>
            <p:nvSpPr>
              <p:cNvPr id="4" name="3 Rectángulo"/>
              <p:cNvSpPr>
                <a:spLocks noRot="1" noChangeAspect="1" noMove="1" noResize="1" noEditPoints="1" noAdjustHandles="1" noChangeArrowheads="1" noChangeShapeType="1" noTextEdit="1"/>
              </p:cNvSpPr>
              <p:nvPr/>
            </p:nvSpPr>
            <p:spPr>
              <a:xfrm>
                <a:off x="2146479" y="2533606"/>
                <a:ext cx="8156620" cy="192681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117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 LA EFICIENCIA ESPECTRAL DE LA RED CDMA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898" y="1364633"/>
                <a:ext cx="9982200" cy="4572000"/>
              </a:xfrm>
            </p:spPr>
            <p:txBody>
              <a:bodyPr>
                <a:normAutofit/>
              </a:bodyPr>
              <a:lstStyle/>
              <a:p>
                <a:endParaRPr lang="es-EC" dirty="0" smtClean="0"/>
              </a:p>
              <a:p>
                <a:endParaRPr lang="es-EC" dirty="0"/>
              </a:p>
              <a:p>
                <a14:m>
                  <m:oMath xmlns:m="http://schemas.openxmlformats.org/officeDocument/2006/math">
                    <m:r>
                      <a:rPr lang="es-EC" sz="1700" i="1">
                        <a:latin typeface="Cambria Math"/>
                      </a:rPr>
                      <m:t>𝑊</m:t>
                    </m:r>
                    <m:r>
                      <a:rPr lang="es-EC" sz="1700" i="1">
                        <a:latin typeface="Cambria Math"/>
                      </a:rPr>
                      <m:t>:</m:t>
                    </m:r>
                  </m:oMath>
                </a14:m>
                <a:r>
                  <a:rPr lang="es-EC" sz="1700" dirty="0"/>
                  <a:t> Ancho de Banda (1.25 MHz</a:t>
                </a:r>
                <a:r>
                  <a:rPr lang="es-EC" sz="1700" dirty="0" smtClean="0"/>
                  <a:t>)</a:t>
                </a:r>
              </a:p>
              <a:p>
                <a14:m>
                  <m:oMath xmlns:m="http://schemas.openxmlformats.org/officeDocument/2006/math">
                    <m:r>
                      <a:rPr lang="es-EC" sz="1700" i="1">
                        <a:latin typeface="Cambria Math"/>
                      </a:rPr>
                      <m:t>𝑅</m:t>
                    </m:r>
                    <m:r>
                      <a:rPr lang="es-EC" sz="1700" i="1">
                        <a:latin typeface="Cambria Math"/>
                      </a:rPr>
                      <m:t>:</m:t>
                    </m:r>
                  </m:oMath>
                </a14:m>
                <a:r>
                  <a:rPr lang="es-EC" sz="1700" dirty="0"/>
                  <a:t> Tasa de Datos (192 bps</a:t>
                </a:r>
                <a:r>
                  <a:rPr lang="es-EC" sz="1700" dirty="0" smtClean="0"/>
                  <a:t>)</a:t>
                </a:r>
                <a:endParaRPr lang="es-EC" sz="1700" dirty="0"/>
              </a:p>
              <a:p>
                <a14:m>
                  <m:oMath xmlns:m="http://schemas.openxmlformats.org/officeDocument/2006/math">
                    <m:d>
                      <m:dPr>
                        <m:ctrlPr>
                          <a:rPr lang="es-EC" sz="1700" i="1">
                            <a:latin typeface="Cambria Math"/>
                          </a:rPr>
                        </m:ctrlPr>
                      </m:dPr>
                      <m:e>
                        <m:f>
                          <m:fPr>
                            <m:ctrlPr>
                              <a:rPr lang="es-EC" sz="1700" i="1">
                                <a:latin typeface="Cambria Math"/>
                              </a:rPr>
                            </m:ctrlPr>
                          </m:fPr>
                          <m:num>
                            <m:sSub>
                              <m:sSubPr>
                                <m:ctrlPr>
                                  <a:rPr lang="es-EC" sz="1700" i="1">
                                    <a:latin typeface="Cambria Math"/>
                                  </a:rPr>
                                </m:ctrlPr>
                              </m:sSubPr>
                              <m:e>
                                <m:r>
                                  <a:rPr lang="es-EC" sz="1700" i="1">
                                    <a:latin typeface="Cambria Math"/>
                                  </a:rPr>
                                  <m:t>𝐸</m:t>
                                </m:r>
                              </m:e>
                              <m:sub>
                                <m:r>
                                  <a:rPr lang="es-EC" sz="1700" i="1">
                                    <a:latin typeface="Cambria Math"/>
                                  </a:rPr>
                                  <m:t>𝑏</m:t>
                                </m:r>
                              </m:sub>
                            </m:sSub>
                          </m:num>
                          <m:den>
                            <m:sSub>
                              <m:sSubPr>
                                <m:ctrlPr>
                                  <a:rPr lang="es-EC" sz="1700" i="1">
                                    <a:latin typeface="Cambria Math"/>
                                  </a:rPr>
                                </m:ctrlPr>
                              </m:sSubPr>
                              <m:e>
                                <m:r>
                                  <a:rPr lang="es-EC" sz="1700" i="1">
                                    <a:latin typeface="Cambria Math"/>
                                  </a:rPr>
                                  <m:t>𝑁</m:t>
                                </m:r>
                              </m:e>
                              <m:sub>
                                <m:r>
                                  <a:rPr lang="es-EC" sz="1700" i="1">
                                    <a:latin typeface="Cambria Math"/>
                                  </a:rPr>
                                  <m:t>𝑜</m:t>
                                </m:r>
                              </m:sub>
                            </m:sSub>
                          </m:den>
                        </m:f>
                      </m:e>
                    </m:d>
                    <m:r>
                      <a:rPr lang="es-EC" sz="1700" i="1">
                        <a:latin typeface="Cambria Math"/>
                      </a:rPr>
                      <m:t>:</m:t>
                    </m:r>
                  </m:oMath>
                </a14:m>
                <a:r>
                  <a:rPr lang="es-EC" sz="1700" dirty="0"/>
                  <a:t> Relación de la Energía del Canal de Tráfico sobre la Densidad de Potencia de Ruido Térmico (4.9 dB)</a:t>
                </a:r>
              </a:p>
              <a:p>
                <a14:m>
                  <m:oMath xmlns:m="http://schemas.openxmlformats.org/officeDocument/2006/math">
                    <m:sSub>
                      <m:sSubPr>
                        <m:ctrlPr>
                          <a:rPr lang="es-EC" sz="1700" i="1" smtClean="0">
                            <a:latin typeface="Cambria Math"/>
                          </a:rPr>
                        </m:ctrlPr>
                      </m:sSubPr>
                      <m:e>
                        <m:r>
                          <a:rPr lang="es-EC" sz="1700" i="1">
                            <a:latin typeface="Cambria Math"/>
                          </a:rPr>
                          <m:t>𝛼</m:t>
                        </m:r>
                      </m:e>
                      <m:sub>
                        <m:r>
                          <a:rPr lang="es-EC" sz="1700" i="1">
                            <a:latin typeface="Cambria Math"/>
                          </a:rPr>
                          <m:t>𝑟</m:t>
                        </m:r>
                      </m:sub>
                    </m:sSub>
                    <m:r>
                      <a:rPr lang="es-EC" sz="1700" i="1">
                        <a:latin typeface="Cambria Math"/>
                      </a:rPr>
                      <m:t>:</m:t>
                    </m:r>
                  </m:oMath>
                </a14:m>
                <a:r>
                  <a:rPr lang="es-EC" sz="1700" dirty="0"/>
                  <a:t> Factor de actividad de voz (0.4)</a:t>
                </a:r>
              </a:p>
              <a:p>
                <a14:m>
                  <m:oMath xmlns:m="http://schemas.openxmlformats.org/officeDocument/2006/math">
                    <m:r>
                      <a:rPr lang="es-EC" sz="1700" i="1">
                        <a:latin typeface="Cambria Math"/>
                      </a:rPr>
                      <m:t>𝑓</m:t>
                    </m:r>
                    <m:r>
                      <a:rPr lang="es-EC" sz="1700" i="1">
                        <a:latin typeface="Cambria Math"/>
                      </a:rPr>
                      <m:t>:</m:t>
                    </m:r>
                  </m:oMath>
                </a14:m>
                <a:r>
                  <a:rPr lang="es-EC" sz="1700" dirty="0"/>
                  <a:t> Factor de interferencia </a:t>
                </a:r>
                <a:r>
                  <a:rPr lang="es-EC" sz="1700" dirty="0" smtClean="0"/>
                  <a:t>(</a:t>
                </a:r>
                <a:r>
                  <a:rPr lang="es-EC" sz="1700" dirty="0"/>
                  <a:t>para una red sectorizada por 3 antenas tiene un valor de 0.65)</a:t>
                </a:r>
              </a:p>
              <a:p>
                <a14:m>
                  <m:oMath xmlns:m="http://schemas.openxmlformats.org/officeDocument/2006/math">
                    <m:r>
                      <a:rPr lang="es-EC" sz="1700" i="1">
                        <a:latin typeface="Cambria Math"/>
                      </a:rPr>
                      <m:t>𝐿</m:t>
                    </m:r>
                    <m:r>
                      <a:rPr lang="es-EC" sz="1700" i="1">
                        <a:latin typeface="Cambria Math"/>
                      </a:rPr>
                      <m:t>:</m:t>
                    </m:r>
                  </m:oMath>
                </a14:m>
                <a:r>
                  <a:rPr lang="es-EC" sz="1700" dirty="0"/>
                  <a:t> Factor de Carga de la Red (50%)</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898" y="1364633"/>
                <a:ext cx="9982200" cy="4572000"/>
              </a:xfrm>
              <a:blipFill rotWithShape="1">
                <a:blip r:embed="rId2"/>
                <a:stretch>
                  <a:fillRect l="-1160" r="-116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149985" y="1364633"/>
                <a:ext cx="3762890" cy="764761"/>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C" i="1">
                            <a:effectLst/>
                            <a:latin typeface="Cambria Math"/>
                            <a:ea typeface="Calibri"/>
                            <a:cs typeface="Times New Roman"/>
                          </a:rPr>
                          <m:t>𝑁</m:t>
                        </m:r>
                      </m:e>
                      <m:sub>
                        <m:r>
                          <a:rPr lang="es-EC" i="1">
                            <a:effectLst/>
                            <a:latin typeface="Cambria Math"/>
                            <a:ea typeface="Calibri"/>
                            <a:cs typeface="Times New Roman"/>
                          </a:rPr>
                          <m:t>𝑢𝑠𝑢𝑎𝑟𝑖𝑜𝑠</m:t>
                        </m:r>
                      </m:sub>
                    </m:sSub>
                    <m:r>
                      <a:rPr lang="es-EC" i="1">
                        <a:effectLst/>
                        <a:latin typeface="Cambria Math"/>
                        <a:ea typeface="Calibri"/>
                        <a:cs typeface="Times New Roman"/>
                      </a:rPr>
                      <m:t>=</m:t>
                    </m:r>
                    <m:f>
                      <m:fPr>
                        <m:ctrlPr>
                          <a:rPr lang="es-EC" i="1">
                            <a:effectLst/>
                            <a:latin typeface="Cambria Math"/>
                          </a:rPr>
                        </m:ctrlPr>
                      </m:fPr>
                      <m:num>
                        <m:f>
                          <m:fPr>
                            <m:ctrlPr>
                              <a:rPr lang="es-EC" i="1">
                                <a:effectLst/>
                                <a:latin typeface="Cambria Math"/>
                              </a:rPr>
                            </m:ctrlPr>
                          </m:fPr>
                          <m:num>
                            <m:r>
                              <a:rPr lang="es-EC" i="1">
                                <a:effectLst/>
                                <a:latin typeface="Cambria Math"/>
                                <a:ea typeface="Calibri"/>
                                <a:cs typeface="Times New Roman"/>
                              </a:rPr>
                              <m:t>𝑊</m:t>
                            </m:r>
                          </m:num>
                          <m:den>
                            <m:r>
                              <a:rPr lang="es-EC" i="1">
                                <a:effectLst/>
                                <a:latin typeface="Cambria Math"/>
                                <a:ea typeface="Calibri"/>
                                <a:cs typeface="Times New Roman"/>
                              </a:rPr>
                              <m:t>𝑅</m:t>
                            </m:r>
                          </m:den>
                        </m:f>
                      </m:num>
                      <m:den>
                        <m:d>
                          <m:dPr>
                            <m:ctrlPr>
                              <a:rPr lang="es-EC" i="1">
                                <a:effectLst/>
                                <a:latin typeface="Cambria Math"/>
                              </a:rPr>
                            </m:ctrlPr>
                          </m:dPr>
                          <m:e>
                            <m:f>
                              <m:fPr>
                                <m:ctrlPr>
                                  <a:rPr lang="es-EC" i="1">
                                    <a:effectLst/>
                                    <a:latin typeface="Cambria Math"/>
                                  </a:rPr>
                                </m:ctrlPr>
                              </m:fPr>
                              <m:num>
                                <m:sSub>
                                  <m:sSubPr>
                                    <m:ctrlPr>
                                      <a:rPr lang="es-EC" i="1">
                                        <a:effectLst/>
                                        <a:latin typeface="Cambria Math"/>
                                      </a:rPr>
                                    </m:ctrlPr>
                                  </m:sSubPr>
                                  <m:e>
                                    <m:r>
                                      <a:rPr lang="es-EC" i="1">
                                        <a:effectLst/>
                                        <a:latin typeface="Cambria Math"/>
                                        <a:ea typeface="Calibri"/>
                                        <a:cs typeface="Times New Roman"/>
                                      </a:rPr>
                                      <m:t>𝐸</m:t>
                                    </m:r>
                                  </m:e>
                                  <m:sub>
                                    <m:r>
                                      <a:rPr lang="es-EC" i="1">
                                        <a:effectLst/>
                                        <a:latin typeface="Cambria Math"/>
                                        <a:ea typeface="Calibri"/>
                                        <a:cs typeface="Times New Roman"/>
                                      </a:rPr>
                                      <m:t>𝑏</m:t>
                                    </m:r>
                                  </m:sub>
                                </m:sSub>
                              </m:num>
                              <m:den>
                                <m:sSub>
                                  <m:sSubPr>
                                    <m:ctrlPr>
                                      <a:rPr lang="es-EC" i="1">
                                        <a:effectLst/>
                                        <a:latin typeface="Cambria Math"/>
                                      </a:rPr>
                                    </m:ctrlPr>
                                  </m:sSubPr>
                                  <m:e>
                                    <m:r>
                                      <a:rPr lang="es-EC" i="1">
                                        <a:effectLst/>
                                        <a:latin typeface="Cambria Math"/>
                                        <a:ea typeface="Calibri"/>
                                        <a:cs typeface="Times New Roman"/>
                                      </a:rPr>
                                      <m:t>𝑁</m:t>
                                    </m:r>
                                  </m:e>
                                  <m:sub>
                                    <m:r>
                                      <a:rPr lang="es-EC" i="1">
                                        <a:effectLst/>
                                        <a:latin typeface="Cambria Math"/>
                                        <a:ea typeface="Calibri"/>
                                        <a:cs typeface="Times New Roman"/>
                                      </a:rPr>
                                      <m:t>𝑜</m:t>
                                    </m:r>
                                  </m:sub>
                                </m:sSub>
                              </m:den>
                            </m:f>
                          </m:e>
                        </m:d>
                        <m:r>
                          <a:rPr lang="es-EC" i="1">
                            <a:effectLst/>
                            <a:latin typeface="Cambria Math"/>
                            <a:ea typeface="Calibri"/>
                            <a:cs typeface="Times New Roman"/>
                          </a:rPr>
                          <m:t>×</m:t>
                        </m:r>
                        <m:sSub>
                          <m:sSubPr>
                            <m:ctrlPr>
                              <a:rPr lang="es-EC" i="1">
                                <a:effectLst/>
                                <a:latin typeface="Cambria Math"/>
                              </a:rPr>
                            </m:ctrlPr>
                          </m:sSubPr>
                          <m:e>
                            <m:r>
                              <a:rPr lang="es-EC" i="1">
                                <a:effectLst/>
                                <a:latin typeface="Cambria Math"/>
                                <a:ea typeface="Calibri"/>
                                <a:cs typeface="Times New Roman"/>
                              </a:rPr>
                              <m:t>𝛼</m:t>
                            </m:r>
                          </m:e>
                          <m:sub>
                            <m:r>
                              <a:rPr lang="es-EC" i="1">
                                <a:effectLst/>
                                <a:latin typeface="Cambria Math"/>
                                <a:ea typeface="Calibri"/>
                                <a:cs typeface="Times New Roman"/>
                              </a:rPr>
                              <m:t>𝑟</m:t>
                            </m:r>
                          </m:sub>
                        </m:sSub>
                        <m:r>
                          <a:rPr lang="es-EC" i="1">
                            <a:effectLst/>
                            <a:latin typeface="Cambria Math"/>
                            <a:ea typeface="Calibri"/>
                            <a:cs typeface="Times New Roman"/>
                          </a:rPr>
                          <m:t>×</m:t>
                        </m:r>
                        <m:d>
                          <m:dPr>
                            <m:ctrlPr>
                              <a:rPr lang="es-EC" i="1">
                                <a:effectLst/>
                                <a:latin typeface="Cambria Math"/>
                              </a:rPr>
                            </m:ctrlPr>
                          </m:dPr>
                          <m:e>
                            <m:r>
                              <a:rPr lang="es-EC" i="1">
                                <a:effectLst/>
                                <a:latin typeface="Cambria Math"/>
                                <a:ea typeface="Calibri"/>
                                <a:cs typeface="Times New Roman"/>
                              </a:rPr>
                              <m:t>1+</m:t>
                            </m:r>
                            <m:r>
                              <a:rPr lang="es-EC" i="1">
                                <a:effectLst/>
                                <a:latin typeface="Cambria Math"/>
                                <a:ea typeface="Calibri"/>
                                <a:cs typeface="Times New Roman"/>
                              </a:rPr>
                              <m:t>𝑓</m:t>
                            </m:r>
                          </m:e>
                        </m:d>
                      </m:den>
                    </m:f>
                    <m:r>
                      <a:rPr lang="es-EC" i="1">
                        <a:effectLst/>
                        <a:latin typeface="Cambria Math"/>
                        <a:ea typeface="Calibri"/>
                        <a:cs typeface="Times New Roman"/>
                      </a:rPr>
                      <m:t>×</m:t>
                    </m:r>
                    <m:r>
                      <a:rPr lang="es-EC" i="1">
                        <a:effectLst/>
                        <a:latin typeface="Cambria Math" panose="02040503050406030204" pitchFamily="18" charset="0"/>
                        <a:ea typeface="Cambria Math" panose="02040503050406030204" pitchFamily="18" charset="0"/>
                        <a:cs typeface="Times New Roman"/>
                      </a:rPr>
                      <m:t>𝐿</m:t>
                    </m:r>
                  </m:oMath>
                </a14:m>
                <a:r>
                  <a:rPr lang="es-EC" dirty="0" smtClean="0">
                    <a:latin typeface="Cambria Math" panose="02040503050406030204" pitchFamily="18" charset="0"/>
                    <a:ea typeface="Cambria Math" panose="02040503050406030204" pitchFamily="18" charset="0"/>
                  </a:rPr>
                  <a:t>     (30)</a:t>
                </a:r>
                <a:endParaRPr lang="es-EC" dirty="0">
                  <a:latin typeface="Cambria Math" panose="02040503050406030204" pitchFamily="18" charset="0"/>
                  <a:ea typeface="Cambria Math" panose="02040503050406030204" pitchFamily="18"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4149985" y="1364633"/>
                <a:ext cx="3762890" cy="764761"/>
              </a:xfrm>
              <a:prstGeom prst="rect">
                <a:avLst/>
              </a:prstGeom>
              <a:blipFill rotWithShape="1">
                <a:blip r:embed="rId3"/>
                <a:stretch>
                  <a:fillRect r="-6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747563" y="5425932"/>
                <a:ext cx="5552289" cy="506870"/>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C" i="1">
                            <a:latin typeface="Cambria Math"/>
                          </a:rPr>
                          <m:t>𝑆𝑝𝑒𝑐𝑡𝑟𝑎𝑙</m:t>
                        </m:r>
                        <m:r>
                          <a:rPr lang="es-EC" i="1">
                            <a:latin typeface="Cambria Math"/>
                          </a:rPr>
                          <m:t> </m:t>
                        </m:r>
                        <m:r>
                          <a:rPr lang="es-EC" i="1">
                            <a:latin typeface="Cambria Math"/>
                          </a:rPr>
                          <m:t>𝐸𝑓𝑓𝑖𝑐𝑖𝑒𝑛𝑐𝑦</m:t>
                        </m:r>
                      </m:e>
                      <m:sub>
                        <m:r>
                          <a:rPr lang="es-EC" i="1">
                            <a:latin typeface="Cambria Math"/>
                          </a:rPr>
                          <m:t>𝐶𝐷𝑀</m:t>
                        </m:r>
                        <m:sSub>
                          <m:sSubPr>
                            <m:ctrlPr>
                              <a:rPr lang="es-EC" i="1">
                                <a:latin typeface="Cambria Math"/>
                              </a:rPr>
                            </m:ctrlPr>
                          </m:sSubPr>
                          <m:e>
                            <m:r>
                              <a:rPr lang="es-EC" i="1">
                                <a:latin typeface="Cambria Math"/>
                              </a:rPr>
                              <m:t>𝐴</m:t>
                            </m:r>
                          </m:e>
                          <m:sub>
                            <m:r>
                              <a:rPr lang="es-EC" i="1">
                                <a:latin typeface="Cambria Math"/>
                              </a:rPr>
                              <m:t>𝑉𝑜𝑧</m:t>
                            </m:r>
                          </m:sub>
                        </m:sSub>
                      </m:sub>
                    </m:sSub>
                    <m:r>
                      <a:rPr lang="es-EC" i="1">
                        <a:latin typeface="Cambria Math"/>
                      </a:rPr>
                      <m:t>=</m:t>
                    </m:r>
                    <m:sSub>
                      <m:sSubPr>
                        <m:ctrlPr>
                          <a:rPr lang="es-EC" i="1">
                            <a:latin typeface="Cambria Math"/>
                          </a:rPr>
                        </m:ctrlPr>
                      </m:sSubPr>
                      <m:e>
                        <m:r>
                          <a:rPr lang="es-EC" i="1">
                            <a:latin typeface="Cambria Math"/>
                          </a:rPr>
                          <m:t>𝑁</m:t>
                        </m:r>
                      </m:e>
                      <m:sub>
                        <m:r>
                          <a:rPr lang="es-EC" i="1">
                            <a:latin typeface="Cambria Math"/>
                          </a:rPr>
                          <m:t>𝑢𝑠𝑢𝑎𝑟𝑖𝑜𝑠</m:t>
                        </m:r>
                      </m:sub>
                    </m:sSub>
                    <m:r>
                      <a:rPr lang="es-EC" i="1">
                        <a:latin typeface="Cambria Math"/>
                      </a:rPr>
                      <m:t>×</m:t>
                    </m:r>
                    <m:d>
                      <m:dPr>
                        <m:ctrlPr>
                          <a:rPr lang="es-EC" i="1">
                            <a:latin typeface="Cambria Math"/>
                            <a:ea typeface="Cambria Math" panose="02040503050406030204" pitchFamily="18" charset="0"/>
                          </a:rPr>
                        </m:ctrlPr>
                      </m:dPr>
                      <m:e>
                        <m:f>
                          <m:fPr>
                            <m:ctrlPr>
                              <a:rPr lang="es-EC" i="1">
                                <a:latin typeface="Cambria Math"/>
                                <a:ea typeface="Cambria Math" panose="02040503050406030204" pitchFamily="18" charset="0"/>
                              </a:rPr>
                            </m:ctrlPr>
                          </m:fPr>
                          <m:num>
                            <m:r>
                              <a:rPr lang="es-EC" i="1">
                                <a:latin typeface="Cambria Math" panose="02040503050406030204" pitchFamily="18" charset="0"/>
                                <a:ea typeface="Cambria Math" panose="02040503050406030204" pitchFamily="18" charset="0"/>
                              </a:rPr>
                              <m:t>𝑅</m:t>
                            </m:r>
                          </m:num>
                          <m:den>
                            <m:r>
                              <a:rPr lang="es-EC" i="1">
                                <a:latin typeface="Cambria Math" panose="02040503050406030204" pitchFamily="18" charset="0"/>
                                <a:ea typeface="Cambria Math" panose="02040503050406030204" pitchFamily="18" charset="0"/>
                              </a:rPr>
                              <m:t>𝑊</m:t>
                            </m:r>
                          </m:den>
                        </m:f>
                      </m:e>
                    </m:d>
                    <m:r>
                      <a:rPr lang="es-EC" i="1">
                        <a:latin typeface="Cambria Math" panose="02040503050406030204" pitchFamily="18" charset="0"/>
                        <a:ea typeface="Cambria Math" panose="02040503050406030204" pitchFamily="18" charset="0"/>
                      </a:rPr>
                      <m:t> </m:t>
                    </m:r>
                  </m:oMath>
                </a14:m>
                <a:r>
                  <a:rPr lang="es-EC" dirty="0" smtClean="0">
                    <a:latin typeface="Cambria Math" panose="02040503050406030204" pitchFamily="18" charset="0"/>
                    <a:ea typeface="Cambria Math" panose="02040503050406030204" pitchFamily="18" charset="0"/>
                  </a:rPr>
                  <a:t>    (31</a:t>
                </a:r>
                <a:r>
                  <a:rPr lang="es-EC" dirty="0" smtClean="0"/>
                  <a:t>)</a:t>
                </a:r>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747563" y="5425932"/>
                <a:ext cx="5552289" cy="506870"/>
              </a:xfrm>
              <a:prstGeom prst="rect">
                <a:avLst/>
              </a:prstGeom>
              <a:blipFill rotWithShape="1">
                <a:blip r:embed="rId4"/>
                <a:stretch>
                  <a:fillRect l="-329" b="-361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406546" y="6042704"/>
                <a:ext cx="5378908" cy="433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𝑆𝑝𝑒𝑐𝑡𝑟𝑎𝑙</m:t>
                          </m:r>
                          <m:r>
                            <a:rPr lang="es-EC" i="1">
                              <a:latin typeface="Cambria Math"/>
                            </a:rPr>
                            <m:t> </m:t>
                          </m:r>
                          <m:r>
                            <a:rPr lang="es-EC" i="1">
                              <a:latin typeface="Cambria Math"/>
                            </a:rPr>
                            <m:t>𝐸𝑓𝑓𝑖𝑐𝑖𝑒𝑛𝑐𝑦</m:t>
                          </m:r>
                        </m:e>
                        <m:sub>
                          <m:r>
                            <a:rPr lang="es-EC" i="1">
                              <a:latin typeface="Cambria Math"/>
                            </a:rPr>
                            <m:t>𝐶𝐷𝑀</m:t>
                          </m:r>
                          <m:sSub>
                            <m:sSubPr>
                              <m:ctrlPr>
                                <a:rPr lang="es-EC" i="1">
                                  <a:latin typeface="Cambria Math"/>
                                </a:rPr>
                              </m:ctrlPr>
                            </m:sSubPr>
                            <m:e>
                              <m:r>
                                <a:rPr lang="es-EC" i="1">
                                  <a:latin typeface="Cambria Math"/>
                                </a:rPr>
                                <m:t>𝐴</m:t>
                              </m:r>
                            </m:e>
                            <m:sub>
                              <m:r>
                                <a:rPr lang="es-EC" i="1">
                                  <a:latin typeface="Cambria Math"/>
                                </a:rPr>
                                <m:t>𝑉𝑜𝑧</m:t>
                              </m:r>
                            </m:sub>
                          </m:sSub>
                        </m:sub>
                      </m:sSub>
                      <m:r>
                        <a:rPr lang="es-EC" i="1">
                          <a:latin typeface="Cambria Math"/>
                        </a:rPr>
                        <m:t>=0.154675 </m:t>
                      </m:r>
                      <m:r>
                        <a:rPr lang="es-EC" i="1">
                          <a:latin typeface="Cambria Math"/>
                        </a:rPr>
                        <m:t>𝑏𝑖𝑡𝑠</m:t>
                      </m:r>
                      <m:r>
                        <a:rPr lang="es-EC" i="1">
                          <a:latin typeface="Cambria Math"/>
                        </a:rPr>
                        <m:t>/</m:t>
                      </m:r>
                      <m:r>
                        <a:rPr lang="es-EC" i="1">
                          <a:latin typeface="Cambria Math"/>
                        </a:rPr>
                        <m:t>𝑠</m:t>
                      </m:r>
                      <m:r>
                        <a:rPr lang="es-EC" i="1">
                          <a:latin typeface="Cambria Math"/>
                        </a:rPr>
                        <m:t>/</m:t>
                      </m:r>
                      <m:r>
                        <a:rPr lang="es-EC" i="1">
                          <a:latin typeface="Cambria Math"/>
                        </a:rPr>
                        <m:t>𝐻𝑧</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3406546" y="6042704"/>
                <a:ext cx="5378908" cy="433645"/>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627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DEL THOUGHPUT EN LTE</a:t>
            </a:r>
            <a:endParaRPr lang="es-EC" dirty="0"/>
          </a:p>
        </p:txBody>
      </p:sp>
      <mc:AlternateContent xmlns:mc="http://schemas.openxmlformats.org/markup-compatibility/2006" xmlns:a14="http://schemas.microsoft.com/office/drawing/2010/main">
        <mc:Choice Requires="a14">
          <p:graphicFrame>
            <p:nvGraphicFramePr>
              <p:cNvPr id="8" name="7 Marcador de contenido"/>
              <p:cNvGraphicFramePr>
                <a:graphicFrameLocks noGrp="1"/>
              </p:cNvGraphicFramePr>
              <p:nvPr>
                <p:ph sz="half" idx="1"/>
                <p:extLst>
                  <p:ext uri="{D42A27DB-BD31-4B8C-83A1-F6EECF244321}">
                    <p14:modId xmlns:p14="http://schemas.microsoft.com/office/powerpoint/2010/main" val="3454571831"/>
                  </p:ext>
                </p:extLst>
              </p:nvPr>
            </p:nvGraphicFramePr>
            <p:xfrm>
              <a:off x="1104900" y="1600200"/>
              <a:ext cx="4916010" cy="5181600"/>
            </p:xfrm>
            <a:graphic>
              <a:graphicData uri="http://schemas.openxmlformats.org/drawingml/2006/table">
                <a:tbl>
                  <a:tblPr firstRow="1" firstCol="1" lastRow="1" lastCol="1" bandRow="1" bandCol="1">
                    <a:tableStyleId>{5C22544A-7EE6-4342-B048-85BDC9FD1C3A}</a:tableStyleId>
                  </a:tblPr>
                  <a:tblGrid>
                    <a:gridCol w="1638670"/>
                    <a:gridCol w="1638670"/>
                    <a:gridCol w="1638670"/>
                  </a:tblGrid>
                  <a:tr h="268941">
                    <a:tc>
                      <a:txBody>
                        <a:bodyPr/>
                        <a:lstStyle/>
                        <a:p>
                          <a:pPr algn="ctr" hangingPunct="0">
                            <a:spcAft>
                              <a:spcPts val="0"/>
                            </a:spcAft>
                          </a:pPr>
                          <a:r>
                            <a:rPr lang="es-EC" sz="1000" dirty="0">
                              <a:effectLst/>
                            </a:rPr>
                            <a:t>Índice MCS</a:t>
                          </a:r>
                          <a:br>
                            <a:rPr lang="es-EC" sz="1000" dirty="0">
                              <a:effectLst/>
                            </a:rPr>
                          </a:br>
                          <a14:m>
                            <m:oMathPara xmlns:m="http://schemas.openxmlformats.org/officeDocument/2006/math">
                              <m:oMathParaPr>
                                <m:jc m:val="centerGroup"/>
                              </m:oMathParaPr>
                              <m:oMath xmlns:m="http://schemas.openxmlformats.org/officeDocument/2006/math">
                                <m:sSub>
                                  <m:sSubPr>
                                    <m:ctrlPr>
                                      <a:rPr lang="es-EC" sz="1000" i="1">
                                        <a:effectLst/>
                                        <a:latin typeface="Cambria Math"/>
                                      </a:rPr>
                                    </m:ctrlPr>
                                  </m:sSubPr>
                                  <m:e>
                                    <m:r>
                                      <a:rPr lang="es-EC" sz="1000">
                                        <a:effectLst/>
                                        <a:latin typeface="Cambria Math"/>
                                      </a:rPr>
                                      <m:t>𝑰</m:t>
                                    </m:r>
                                  </m:e>
                                  <m:sub>
                                    <m:r>
                                      <a:rPr lang="es-EC" sz="1000">
                                        <a:effectLst/>
                                        <a:latin typeface="Cambria Math"/>
                                      </a:rPr>
                                      <m:t>𝑴𝑪𝑺</m:t>
                                    </m:r>
                                  </m:sub>
                                </m:sSub>
                              </m:oMath>
                            </m:oMathPara>
                          </a14:m>
                          <a:endParaRPr lang="es-EC" sz="1000" b="1" dirty="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Orden de Modulación</a:t>
                          </a:r>
                          <a:br>
                            <a:rPr lang="es-EC" sz="1000" dirty="0">
                              <a:effectLst/>
                            </a:rPr>
                          </a:br>
                          <a14:m>
                            <m:oMathPara xmlns:m="http://schemas.openxmlformats.org/officeDocument/2006/math">
                              <m:oMathParaPr>
                                <m:jc m:val="centerGroup"/>
                              </m:oMathParaPr>
                              <m:oMath xmlns:m="http://schemas.openxmlformats.org/officeDocument/2006/math">
                                <m:sSub>
                                  <m:sSubPr>
                                    <m:ctrlPr>
                                      <a:rPr lang="es-EC" sz="1000" i="1">
                                        <a:effectLst/>
                                        <a:latin typeface="Cambria Math"/>
                                      </a:rPr>
                                    </m:ctrlPr>
                                  </m:sSubPr>
                                  <m:e>
                                    <m:r>
                                      <a:rPr lang="es-EC" sz="1000">
                                        <a:effectLst/>
                                        <a:latin typeface="Cambria Math"/>
                                      </a:rPr>
                                      <m:t>𝑸</m:t>
                                    </m:r>
                                  </m:e>
                                  <m:sub>
                                    <m:r>
                                      <a:rPr lang="es-EC" sz="1000">
                                        <a:effectLst/>
                                        <a:latin typeface="Cambria Math"/>
                                      </a:rPr>
                                      <m:t>𝒎</m:t>
                                    </m:r>
                                  </m:sub>
                                </m:sSub>
                              </m:oMath>
                            </m:oMathPara>
                          </a14:m>
                          <a:endParaRPr lang="es-EC" sz="1000" b="1"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Índice TBS</a:t>
                          </a:r>
                          <a:br>
                            <a:rPr lang="es-EC" sz="1000">
                              <a:effectLst/>
                            </a:rPr>
                          </a:br>
                          <a14:m>
                            <m:oMathPara xmlns:m="http://schemas.openxmlformats.org/officeDocument/2006/math">
                              <m:oMathParaPr>
                                <m:jc m:val="centerGroup"/>
                              </m:oMathParaPr>
                              <m:oMath xmlns:m="http://schemas.openxmlformats.org/officeDocument/2006/math">
                                <m:sSub>
                                  <m:sSubPr>
                                    <m:ctrlPr>
                                      <a:rPr lang="es-EC" sz="1000" i="1">
                                        <a:effectLst/>
                                        <a:latin typeface="Cambria Math"/>
                                      </a:rPr>
                                    </m:ctrlPr>
                                  </m:sSubPr>
                                  <m:e>
                                    <m:r>
                                      <a:rPr lang="es-EC" sz="1000">
                                        <a:effectLst/>
                                        <a:latin typeface="Cambria Math"/>
                                      </a:rPr>
                                      <m:t>𝑰</m:t>
                                    </m:r>
                                  </m:e>
                                  <m:sub>
                                    <m:r>
                                      <a:rPr lang="es-EC" sz="1000">
                                        <a:effectLst/>
                                        <a:latin typeface="Cambria Math"/>
                                      </a:rPr>
                                      <m:t>𝑻𝑩𝑺</m:t>
                                    </m:r>
                                  </m:sub>
                                </m:sSub>
                              </m:oMath>
                            </m:oMathPara>
                          </a14:m>
                          <a:endParaRPr lang="es-EC" sz="1000" b="1">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0</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3</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5</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5</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7</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8</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10</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11</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12</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13</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dirty="0">
                              <a:effectLst/>
                            </a:rPr>
                            <a:t>15</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14</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15</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15</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18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16</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dirty="0">
                              <a:effectLst/>
                            </a:rPr>
                            <a:t>19</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17</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18</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19</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20</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21</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22</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25</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23</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24</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25</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26</a:t>
                          </a:r>
                          <a:endParaRPr lang="es-EC" sz="1000">
                            <a:effectLst/>
                            <a:latin typeface="Arial"/>
                            <a:ea typeface="Times New Roman"/>
                            <a:cs typeface="Times New Roman"/>
                          </a:endParaRPr>
                        </a:p>
                      </a:txBody>
                      <a:tcPr marL="81423" marR="81423" marT="0" marB="0"/>
                    </a:tc>
                  </a:tr>
                  <a:tr h="134471">
                    <a:tc>
                      <a:txBody>
                        <a:bodyPr/>
                        <a:lstStyle/>
                        <a:p>
                          <a:pPr algn="ctr" hangingPunct="0">
                            <a:spcAft>
                              <a:spcPts val="0"/>
                            </a:spcAft>
                          </a:pPr>
                          <a:r>
                            <a:rPr lang="es-EC" sz="1000">
                              <a:effectLst/>
                            </a:rPr>
                            <a:t>29</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rowSpan="3">
                      <a:txBody>
                        <a:bodyPr/>
                        <a:lstStyle/>
                        <a:p>
                          <a:pPr algn="ctr" hangingPunct="0">
                            <a:spcAft>
                              <a:spcPts val="0"/>
                            </a:spcAft>
                          </a:pPr>
                          <a:r>
                            <a:rPr lang="es-EC" sz="1000" dirty="0">
                              <a:effectLst/>
                            </a:rPr>
                            <a:t>reservado</a:t>
                          </a:r>
                          <a:endParaRPr lang="es-EC" sz="1000" dirty="0">
                            <a:effectLst/>
                            <a:latin typeface="Arial"/>
                            <a:ea typeface="Times New Roman"/>
                            <a:cs typeface="Times New Roman"/>
                          </a:endParaRPr>
                        </a:p>
                      </a:txBody>
                      <a:tcPr marL="81423" marR="81423" marT="0" marB="0"/>
                    </a:tc>
                  </a:tr>
                  <a:tr h="134471">
                    <a:tc>
                      <a:txBody>
                        <a:bodyPr/>
                        <a:lstStyle/>
                        <a:p>
                          <a:pPr algn="ctr" hangingPunct="0">
                            <a:spcAft>
                              <a:spcPts val="0"/>
                            </a:spcAft>
                          </a:pPr>
                          <a:r>
                            <a:rPr lang="en-GB" sz="1000">
                              <a:effectLst/>
                            </a:rPr>
                            <a:t>30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n-GB" sz="1000" dirty="0">
                              <a:effectLst/>
                            </a:rPr>
                            <a:t>4</a:t>
                          </a:r>
                          <a:endParaRPr lang="es-EC" sz="1000" dirty="0">
                            <a:effectLst/>
                            <a:latin typeface="Arial"/>
                            <a:ea typeface="Times New Roman"/>
                            <a:cs typeface="Times New Roman"/>
                          </a:endParaRPr>
                        </a:p>
                      </a:txBody>
                      <a:tcPr marL="81423" marR="81423" marT="0" marB="0"/>
                    </a:tc>
                    <a:tc vMerge="1">
                      <a:txBody>
                        <a:bodyPr/>
                        <a:lstStyle/>
                        <a:p>
                          <a:endParaRPr lang="es-EC"/>
                        </a:p>
                      </a:txBody>
                      <a:tcPr/>
                    </a:tc>
                  </a:tr>
                  <a:tr h="134471">
                    <a:tc>
                      <a:txBody>
                        <a:bodyPr/>
                        <a:lstStyle/>
                        <a:p>
                          <a:pPr algn="ctr" hangingPunct="0">
                            <a:spcAft>
                              <a:spcPts val="0"/>
                            </a:spcAft>
                          </a:pPr>
                          <a:r>
                            <a:rPr lang="en-GB" sz="1000">
                              <a:effectLst/>
                            </a:rPr>
                            <a:t>31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n-GB" sz="1000" dirty="0">
                              <a:effectLst/>
                            </a:rPr>
                            <a:t>6</a:t>
                          </a:r>
                          <a:endParaRPr lang="es-EC" sz="1000" dirty="0">
                            <a:effectLst/>
                            <a:latin typeface="Arial"/>
                            <a:ea typeface="Times New Roman"/>
                            <a:cs typeface="Times New Roman"/>
                          </a:endParaRPr>
                        </a:p>
                      </a:txBody>
                      <a:tcPr marL="81423" marR="81423" marT="0" marB="0"/>
                    </a:tc>
                    <a:tc vMerge="1">
                      <a:txBody>
                        <a:bodyPr/>
                        <a:lstStyle/>
                        <a:p>
                          <a:endParaRPr lang="es-EC"/>
                        </a:p>
                      </a:txBody>
                      <a:tcPr/>
                    </a:tc>
                  </a:tr>
                </a:tbl>
              </a:graphicData>
            </a:graphic>
          </p:graphicFrame>
        </mc:Choice>
        <mc:Fallback xmlns="">
          <p:graphicFrame>
            <p:nvGraphicFramePr>
              <p:cNvPr id="8" name="7 Marcador de contenido"/>
              <p:cNvGraphicFramePr>
                <a:graphicFrameLocks noGrp="1"/>
              </p:cNvGraphicFramePr>
              <p:nvPr>
                <p:ph sz="half" idx="1"/>
                <p:extLst>
                  <p:ext uri="{D42A27DB-BD31-4B8C-83A1-F6EECF244321}">
                    <p14:modId xmlns:p14="http://schemas.microsoft.com/office/powerpoint/2010/main" val="3454571831"/>
                  </p:ext>
                </p:extLst>
              </p:nvPr>
            </p:nvGraphicFramePr>
            <p:xfrm>
              <a:off x="1104900" y="1600200"/>
              <a:ext cx="4916010" cy="5194237"/>
            </p:xfrm>
            <a:graphic>
              <a:graphicData uri="http://schemas.openxmlformats.org/drawingml/2006/table">
                <a:tbl>
                  <a:tblPr firstRow="1" firstCol="1" lastRow="1" lastCol="1" bandRow="1" bandCol="1">
                    <a:tableStyleId>{5C22544A-7EE6-4342-B048-85BDC9FD1C3A}</a:tableStyleId>
                  </a:tblPr>
                  <a:tblGrid>
                    <a:gridCol w="1638670"/>
                    <a:gridCol w="1638670"/>
                    <a:gridCol w="1638670"/>
                  </a:tblGrid>
                  <a:tr h="317437">
                    <a:tc>
                      <a:txBody>
                        <a:bodyPr/>
                        <a:lstStyle/>
                        <a:p>
                          <a:endParaRPr lang="es-EC"/>
                        </a:p>
                      </a:txBody>
                      <a:tcPr marL="81423" marR="81423" marT="0" marB="0">
                        <a:blipFill rotWithShape="1">
                          <a:blip r:embed="rId2"/>
                          <a:stretch>
                            <a:fillRect t="-13462" r="-200000" b="-1559615"/>
                          </a:stretch>
                        </a:blipFill>
                      </a:tcPr>
                    </a:tc>
                    <a:tc>
                      <a:txBody>
                        <a:bodyPr/>
                        <a:lstStyle/>
                        <a:p>
                          <a:endParaRPr lang="es-EC"/>
                        </a:p>
                      </a:txBody>
                      <a:tcPr marL="81423" marR="81423" marT="0" marB="0">
                        <a:blipFill rotWithShape="1">
                          <a:blip r:embed="rId2"/>
                          <a:stretch>
                            <a:fillRect l="-100000" t="-13462" r="-100000" b="-1559615"/>
                          </a:stretch>
                        </a:blipFill>
                      </a:tcPr>
                    </a:tc>
                    <a:tc>
                      <a:txBody>
                        <a:bodyPr/>
                        <a:lstStyle/>
                        <a:p>
                          <a:endParaRPr lang="es-EC"/>
                        </a:p>
                      </a:txBody>
                      <a:tcPr marL="81423" marR="81423" marT="0" marB="0">
                        <a:blipFill rotWithShape="1">
                          <a:blip r:embed="rId2"/>
                          <a:stretch>
                            <a:fillRect l="-200000" t="-13462" b="-1559615"/>
                          </a:stretch>
                        </a:blipFill>
                      </a:tcPr>
                    </a:tc>
                  </a:tr>
                  <a:tr h="152400">
                    <a:tc>
                      <a:txBody>
                        <a:bodyPr/>
                        <a:lstStyle/>
                        <a:p>
                          <a:pPr algn="ctr" hangingPunct="0">
                            <a:spcAft>
                              <a:spcPts val="0"/>
                            </a:spcAft>
                          </a:pPr>
                          <a:r>
                            <a:rPr lang="es-EC" sz="1000">
                              <a:effectLst/>
                            </a:rPr>
                            <a:t>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0</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3</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5</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5</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7</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8</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9</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10</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11</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12</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13</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dirty="0">
                              <a:effectLst/>
                            </a:rPr>
                            <a:t>15</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14</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15</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15</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18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16</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dirty="0">
                              <a:effectLst/>
                            </a:rPr>
                            <a:t>19</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17</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18</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19</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22</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20</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23</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21</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24</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22</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25</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dirty="0">
                              <a:effectLst/>
                            </a:rPr>
                            <a:t>6</a:t>
                          </a:r>
                          <a:endParaRPr lang="es-EC" sz="1000" dirty="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23</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24</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27</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25</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28</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6</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26</a:t>
                          </a:r>
                          <a:endParaRPr lang="es-EC" sz="1000">
                            <a:effectLst/>
                            <a:latin typeface="Arial"/>
                            <a:ea typeface="Times New Roman"/>
                            <a:cs typeface="Times New Roman"/>
                          </a:endParaRPr>
                        </a:p>
                      </a:txBody>
                      <a:tcPr marL="81423" marR="81423" marT="0" marB="0"/>
                    </a:tc>
                  </a:tr>
                  <a:tr h="152400">
                    <a:tc>
                      <a:txBody>
                        <a:bodyPr/>
                        <a:lstStyle/>
                        <a:p>
                          <a:pPr algn="ctr" hangingPunct="0">
                            <a:spcAft>
                              <a:spcPts val="0"/>
                            </a:spcAft>
                          </a:pPr>
                          <a:r>
                            <a:rPr lang="es-EC" sz="1000">
                              <a:effectLst/>
                            </a:rPr>
                            <a:t>29</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s-EC" sz="1000">
                              <a:effectLst/>
                            </a:rPr>
                            <a:t>2</a:t>
                          </a:r>
                          <a:endParaRPr lang="es-EC" sz="1000">
                            <a:effectLst/>
                            <a:latin typeface="Arial"/>
                            <a:ea typeface="Times New Roman"/>
                            <a:cs typeface="Times New Roman"/>
                          </a:endParaRPr>
                        </a:p>
                      </a:txBody>
                      <a:tcPr marL="81423" marR="81423" marT="0" marB="0"/>
                    </a:tc>
                    <a:tc rowSpan="3">
                      <a:txBody>
                        <a:bodyPr/>
                        <a:lstStyle/>
                        <a:p>
                          <a:pPr algn="ctr" hangingPunct="0">
                            <a:spcAft>
                              <a:spcPts val="0"/>
                            </a:spcAft>
                          </a:pPr>
                          <a:r>
                            <a:rPr lang="es-EC" sz="1000" dirty="0">
                              <a:effectLst/>
                            </a:rPr>
                            <a:t>reservado</a:t>
                          </a:r>
                          <a:endParaRPr lang="es-EC" sz="1000" dirty="0">
                            <a:effectLst/>
                            <a:latin typeface="Arial"/>
                            <a:ea typeface="Times New Roman"/>
                            <a:cs typeface="Times New Roman"/>
                          </a:endParaRPr>
                        </a:p>
                      </a:txBody>
                      <a:tcPr marL="81423" marR="81423" marT="0" marB="0"/>
                    </a:tc>
                  </a:tr>
                  <a:tr h="152400">
                    <a:tc>
                      <a:txBody>
                        <a:bodyPr/>
                        <a:lstStyle/>
                        <a:p>
                          <a:pPr algn="ctr" hangingPunct="0">
                            <a:spcAft>
                              <a:spcPts val="0"/>
                            </a:spcAft>
                          </a:pPr>
                          <a:r>
                            <a:rPr lang="en-GB" sz="1000">
                              <a:effectLst/>
                            </a:rPr>
                            <a:t>30</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n-GB" sz="1000" dirty="0">
                              <a:effectLst/>
                            </a:rPr>
                            <a:t>4</a:t>
                          </a:r>
                          <a:endParaRPr lang="es-EC" sz="1000" dirty="0">
                            <a:effectLst/>
                            <a:latin typeface="Arial"/>
                            <a:ea typeface="Times New Roman"/>
                            <a:cs typeface="Times New Roman"/>
                          </a:endParaRPr>
                        </a:p>
                      </a:txBody>
                      <a:tcPr marL="81423" marR="81423" marT="0" marB="0"/>
                    </a:tc>
                    <a:tc vMerge="1">
                      <a:txBody>
                        <a:bodyPr/>
                        <a:lstStyle/>
                        <a:p>
                          <a:endParaRPr lang="es-EC"/>
                        </a:p>
                      </a:txBody>
                      <a:tcPr/>
                    </a:tc>
                  </a:tr>
                  <a:tr h="152400">
                    <a:tc>
                      <a:txBody>
                        <a:bodyPr/>
                        <a:lstStyle/>
                        <a:p>
                          <a:pPr algn="ctr" hangingPunct="0">
                            <a:spcAft>
                              <a:spcPts val="0"/>
                            </a:spcAft>
                          </a:pPr>
                          <a:r>
                            <a:rPr lang="en-GB" sz="1000">
                              <a:effectLst/>
                            </a:rPr>
                            <a:t>31</a:t>
                          </a:r>
                          <a:endParaRPr lang="es-EC" sz="1000">
                            <a:effectLst/>
                            <a:latin typeface="Arial"/>
                            <a:ea typeface="Times New Roman"/>
                            <a:cs typeface="Times New Roman"/>
                          </a:endParaRPr>
                        </a:p>
                      </a:txBody>
                      <a:tcPr marL="81423" marR="81423" marT="0" marB="0"/>
                    </a:tc>
                    <a:tc>
                      <a:txBody>
                        <a:bodyPr/>
                        <a:lstStyle/>
                        <a:p>
                          <a:pPr algn="ctr" hangingPunct="0">
                            <a:spcAft>
                              <a:spcPts val="0"/>
                            </a:spcAft>
                          </a:pPr>
                          <a:r>
                            <a:rPr lang="en-GB" sz="1000" dirty="0">
                              <a:effectLst/>
                            </a:rPr>
                            <a:t>6</a:t>
                          </a:r>
                          <a:endParaRPr lang="es-EC" sz="1000" dirty="0">
                            <a:effectLst/>
                            <a:latin typeface="Arial"/>
                            <a:ea typeface="Times New Roman"/>
                            <a:cs typeface="Times New Roman"/>
                          </a:endParaRPr>
                        </a:p>
                      </a:txBody>
                      <a:tcPr marL="81423" marR="81423" marT="0" marB="0"/>
                    </a:tc>
                    <a:tc vMerge="1">
                      <a:txBody>
                        <a:bodyPr/>
                        <a:lstStyle/>
                        <a:p>
                          <a:endParaRPr lang="es-EC"/>
                        </a:p>
                      </a:txBody>
                      <a:tcPr/>
                    </a:tc>
                  </a:tr>
                </a:tbl>
              </a:graphicData>
            </a:graphic>
          </p:graphicFrame>
        </mc:Fallback>
      </mc:AlternateContent>
      <p:sp>
        <p:nvSpPr>
          <p:cNvPr id="12" name="11 Marcador de contenido"/>
          <p:cNvSpPr>
            <a:spLocks noGrp="1"/>
          </p:cNvSpPr>
          <p:nvPr>
            <p:ph sz="half" idx="2"/>
          </p:nvPr>
        </p:nvSpPr>
        <p:spPr/>
        <p:txBody>
          <a:bodyPr/>
          <a:lstStyle/>
          <a:p>
            <a:pPr algn="just"/>
            <a:r>
              <a:rPr lang="es-EC" dirty="0"/>
              <a:t>En la especificación 3GPP TS </a:t>
            </a:r>
            <a:r>
              <a:rPr lang="es-EC" dirty="0" smtClean="0"/>
              <a:t>23.216 tenemos el </a:t>
            </a:r>
            <a:r>
              <a:rPr lang="es-EC" dirty="0"/>
              <a:t>índice del MCS (Esquema de Modulación y Codificación) y el índice TBS (Tamaño del Bloque de Transporte) dentro de los canales PDSCH (</a:t>
            </a:r>
            <a:r>
              <a:rPr lang="es-EC" dirty="0" err="1"/>
              <a:t>Physical</a:t>
            </a:r>
            <a:r>
              <a:rPr lang="es-EC" dirty="0"/>
              <a:t> Downlink </a:t>
            </a:r>
            <a:r>
              <a:rPr lang="es-EC" dirty="0" err="1"/>
              <a:t>Shared</a:t>
            </a:r>
            <a:r>
              <a:rPr lang="es-EC" dirty="0"/>
              <a:t> </a:t>
            </a:r>
            <a:r>
              <a:rPr lang="es-EC" dirty="0" err="1"/>
              <a:t>Channel</a:t>
            </a:r>
            <a:r>
              <a:rPr lang="es-EC" dirty="0"/>
              <a:t>) y PUSCH (</a:t>
            </a:r>
            <a:r>
              <a:rPr lang="es-EC" dirty="0" err="1"/>
              <a:t>Physical</a:t>
            </a:r>
            <a:r>
              <a:rPr lang="es-EC" dirty="0"/>
              <a:t> Uplink </a:t>
            </a:r>
            <a:r>
              <a:rPr lang="es-EC" dirty="0" err="1"/>
              <a:t>Shared</a:t>
            </a:r>
            <a:r>
              <a:rPr lang="es-EC" dirty="0"/>
              <a:t> </a:t>
            </a:r>
            <a:r>
              <a:rPr lang="es-EC" dirty="0" err="1"/>
              <a:t>Channel</a:t>
            </a:r>
            <a:r>
              <a:rPr lang="es-EC" dirty="0"/>
              <a:t>).</a:t>
            </a:r>
          </a:p>
        </p:txBody>
      </p:sp>
    </p:spTree>
    <p:extLst>
      <p:ext uri="{BB962C8B-B14F-4D97-AF65-F5344CB8AC3E}">
        <p14:creationId xmlns:p14="http://schemas.microsoft.com/office/powerpoint/2010/main" val="288032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C" dirty="0" smtClean="0"/>
              <a:t>INTRODUCCIÓN A LAS REDES MÓVILES CDMA Y LTE</a:t>
            </a:r>
            <a:endParaRPr lang="es-EC" dirty="0"/>
          </a:p>
        </p:txBody>
      </p:sp>
      <p:sp>
        <p:nvSpPr>
          <p:cNvPr id="3" name="2 Marcador de texto"/>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11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DEL THOUGHPUT EN LTE</a:t>
            </a:r>
          </a:p>
        </p:txBody>
      </p:sp>
      <p:sp>
        <p:nvSpPr>
          <p:cNvPr id="3" name="2 Marcador de contenido"/>
          <p:cNvSpPr>
            <a:spLocks noGrp="1"/>
          </p:cNvSpPr>
          <p:nvPr>
            <p:ph idx="1"/>
          </p:nvPr>
        </p:nvSpPr>
        <p:spPr/>
        <p:txBody>
          <a:bodyPr/>
          <a:lstStyle/>
          <a:p>
            <a:pPr algn="just"/>
            <a:r>
              <a:rPr lang="es-EC" dirty="0"/>
              <a:t>En la siguiente tabla nos muestra el número de bits que pueden transmitirse en una </a:t>
            </a:r>
            <a:r>
              <a:rPr lang="es-EC" dirty="0" err="1"/>
              <a:t>subtrama</a:t>
            </a:r>
            <a:r>
              <a:rPr lang="es-EC" dirty="0"/>
              <a:t>/TTI (Intervalo de Tiempo Transmitido) junto con el ancho de banda (número de Bloques de Recurso RB</a:t>
            </a:r>
            <a:r>
              <a:rPr lang="es-EC" dirty="0" smtClean="0"/>
              <a:t>).</a:t>
            </a:r>
            <a:endParaRPr lang="es-EC" dirty="0"/>
          </a:p>
        </p:txBody>
      </p:sp>
      <mc:AlternateContent xmlns:mc="http://schemas.openxmlformats.org/markup-compatibility/2006" xmlns:a14="http://schemas.microsoft.com/office/drawing/2010/main">
        <mc:Choice Requires="a14">
          <p:graphicFrame>
            <p:nvGraphicFramePr>
              <p:cNvPr id="4" name="6 Marcador de contenido"/>
              <p:cNvGraphicFramePr>
                <a:graphicFrameLocks/>
              </p:cNvGraphicFramePr>
              <p:nvPr>
                <p:extLst>
                  <p:ext uri="{D42A27DB-BD31-4B8C-83A1-F6EECF244321}">
                    <p14:modId xmlns:p14="http://schemas.microsoft.com/office/powerpoint/2010/main" val="2147571753"/>
                  </p:ext>
                </p:extLst>
              </p:nvPr>
            </p:nvGraphicFramePr>
            <p:xfrm>
              <a:off x="1761455" y="2596182"/>
              <a:ext cx="8437270" cy="2961894"/>
            </p:xfrm>
            <a:graphic>
              <a:graphicData uri="http://schemas.openxmlformats.org/drawingml/2006/table">
                <a:tbl>
                  <a:tblPr firstRow="1" firstCol="1" bandRow="1" bandCol="1">
                    <a:tableStyleId>{5C22544A-7EE6-4342-B048-85BDC9FD1C3A}</a:tableStyleId>
                  </a:tblPr>
                  <a:tblGrid>
                    <a:gridCol w="391160"/>
                    <a:gridCol w="804611"/>
                    <a:gridCol w="804611"/>
                    <a:gridCol w="804611"/>
                    <a:gridCol w="804611"/>
                    <a:gridCol w="804611"/>
                    <a:gridCol w="804611"/>
                    <a:gridCol w="804611"/>
                    <a:gridCol w="804611"/>
                    <a:gridCol w="804611"/>
                    <a:gridCol w="804611"/>
                  </a:tblGrid>
                  <a:tr h="0">
                    <a:tc rowSpan="2">
                      <a:txBody>
                        <a:bodyPr/>
                        <a:lstStyle/>
                        <a:p>
                          <a:pPr algn="ctr" fontAlgn="base" hangingPunct="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300" i="1">
                                        <a:effectLst/>
                                        <a:latin typeface="Cambria Math"/>
                                      </a:rPr>
                                    </m:ctrlPr>
                                  </m:sSubPr>
                                  <m:e>
                                    <m:r>
                                      <a:rPr lang="en-GB" sz="1300">
                                        <a:effectLst/>
                                        <a:latin typeface="Cambria Math"/>
                                      </a:rPr>
                                      <m:t>𝐼</m:t>
                                    </m:r>
                                  </m:e>
                                  <m:sub>
                                    <m:r>
                                      <a:rPr lang="en-GB" sz="1300">
                                        <a:effectLst/>
                                        <a:latin typeface="Cambria Math"/>
                                      </a:rPr>
                                      <m:t>𝑇𝐵𝑆</m:t>
                                    </m:r>
                                  </m:sub>
                                </m:sSub>
                              </m:oMath>
                            </m:oMathPara>
                          </a14:m>
                          <a:endParaRPr lang="es-EC" sz="1300" dirty="0">
                            <a:effectLst/>
                            <a:latin typeface="Calibri"/>
                            <a:ea typeface="Calibri"/>
                            <a:cs typeface="Times New Roman"/>
                          </a:endParaRPr>
                        </a:p>
                      </a:txBody>
                      <a:tcPr marL="68580" marR="68580" marT="0" marB="0"/>
                    </a:tc>
                    <a:tc gridSpan="10">
                      <a:txBody>
                        <a:bodyPr/>
                        <a:lstStyle/>
                        <a:p>
                          <a:pPr algn="ctr" fontAlgn="base" hangingPunct="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1300" i="1">
                                        <a:effectLst/>
                                        <a:latin typeface="Cambria Math"/>
                                      </a:rPr>
                                    </m:ctrlPr>
                                  </m:sSubPr>
                                  <m:e>
                                    <m:r>
                                      <a:rPr lang="en-GB" sz="1300">
                                        <a:effectLst/>
                                        <a:latin typeface="Cambria Math"/>
                                      </a:rPr>
                                      <m:t>𝑁</m:t>
                                    </m:r>
                                  </m:e>
                                  <m:sub>
                                    <m:r>
                                      <a:rPr lang="en-GB" sz="1300">
                                        <a:effectLst/>
                                        <a:latin typeface="Cambria Math"/>
                                      </a:rPr>
                                      <m:t>𝑃𝑅𝐵</m:t>
                                    </m:r>
                                  </m:sub>
                                </m:sSub>
                              </m:oMath>
                            </m:oMathPara>
                          </a14:m>
                          <a:endParaRPr lang="es-EC" sz="13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vMerge="1">
                      <a:txBody>
                        <a:bodyPr/>
                        <a:lstStyle/>
                        <a:p>
                          <a:endParaRPr lang="es-EC"/>
                        </a:p>
                      </a:txBody>
                      <a:tcPr/>
                    </a:tc>
                    <a:tc>
                      <a:txBody>
                        <a:bodyPr/>
                        <a:lstStyle/>
                        <a:p>
                          <a:pPr algn="ctr" fontAlgn="base" hangingPunct="0">
                            <a:lnSpc>
                              <a:spcPct val="115000"/>
                            </a:lnSpc>
                            <a:spcAft>
                              <a:spcPts val="0"/>
                            </a:spcAft>
                          </a:pPr>
                          <a:r>
                            <a:rPr lang="en-GB" sz="1300" dirty="0">
                              <a:effectLst/>
                            </a:rPr>
                            <a:t>71</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72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73</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75</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79</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80</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2024</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2152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2152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2216</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2216</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1</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3496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3496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3496</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3624</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3</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4136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4264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4264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4776</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5352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5352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5736</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5</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6200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6200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6456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6456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6712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6712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6712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7992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8248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8248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8248</a:t>
                          </a:r>
                          <a:endParaRPr lang="es-EC" sz="130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7</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9912</a:t>
                          </a:r>
                          <a:endParaRPr lang="es-EC" sz="1300" dirty="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9912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9912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10296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10296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11064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11064</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11064</a:t>
                          </a:r>
                          <a:endParaRPr lang="es-EC" sz="1300" dirty="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dirty="0">
                              <a:effectLst/>
                            </a:rPr>
                            <a:t>9</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11064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11448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11448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11832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11832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11832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12216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12216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12576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12576</a:t>
                          </a:r>
                          <a:endParaRPr lang="es-EC" sz="1300" dirty="0">
                            <a:effectLst/>
                            <a:latin typeface="Calibri"/>
                            <a:ea typeface="Calibri"/>
                            <a:cs typeface="Times New Roman"/>
                          </a:endParaRPr>
                        </a:p>
                      </a:txBody>
                      <a:tcPr marL="68580" marR="68580" marT="0" marB="0"/>
                    </a:tc>
                  </a:tr>
                  <a:tr h="0">
                    <a:tc>
                      <a:txBody>
                        <a:bodyPr/>
                        <a:lstStyle/>
                        <a:p>
                          <a:pPr algn="ctr" fontAlgn="base" hangingPunct="0">
                            <a:lnSpc>
                              <a:spcPct val="115000"/>
                            </a:lnSpc>
                            <a:spcAft>
                              <a:spcPts val="0"/>
                            </a:spcAft>
                          </a:pPr>
                          <a:r>
                            <a:rPr lang="en-GB" sz="1300">
                              <a:effectLst/>
                            </a:rPr>
                            <a:t>10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12576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12576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14112</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dirty="0">
                              <a:effectLst/>
                            </a:rPr>
                            <a:t>14112</a:t>
                          </a:r>
                          <a:endParaRPr lang="es-EC" sz="1300" dirty="0">
                            <a:effectLst/>
                            <a:latin typeface="Calibri"/>
                            <a:ea typeface="Calibri"/>
                            <a:cs typeface="Times New Roman"/>
                          </a:endParaRPr>
                        </a:p>
                      </a:txBody>
                      <a:tcPr marL="68580" marR="68580" marT="0" marB="0"/>
                    </a:tc>
                  </a:tr>
                </a:tbl>
              </a:graphicData>
            </a:graphic>
          </p:graphicFrame>
        </mc:Choice>
        <mc:Fallback xmlns="">
          <p:graphicFrame>
            <p:nvGraphicFramePr>
              <p:cNvPr id="4" name="6 Marcador de contenido"/>
              <p:cNvGraphicFramePr>
                <a:graphicFrameLocks/>
              </p:cNvGraphicFramePr>
              <p:nvPr>
                <p:extLst>
                  <p:ext uri="{D42A27DB-BD31-4B8C-83A1-F6EECF244321}">
                    <p14:modId xmlns:p14="http://schemas.microsoft.com/office/powerpoint/2010/main" val="2147571753"/>
                  </p:ext>
                </p:extLst>
              </p:nvPr>
            </p:nvGraphicFramePr>
            <p:xfrm>
              <a:off x="1761455" y="2596182"/>
              <a:ext cx="8437270" cy="2961894"/>
            </p:xfrm>
            <a:graphic>
              <a:graphicData uri="http://schemas.openxmlformats.org/drawingml/2006/table">
                <a:tbl>
                  <a:tblPr firstRow="1" firstCol="1" bandRow="1" bandCol="1">
                    <a:tableStyleId>{5C22544A-7EE6-4342-B048-85BDC9FD1C3A}</a:tableStyleId>
                  </a:tblPr>
                  <a:tblGrid>
                    <a:gridCol w="391160"/>
                    <a:gridCol w="804611"/>
                    <a:gridCol w="804611"/>
                    <a:gridCol w="804611"/>
                    <a:gridCol w="804611"/>
                    <a:gridCol w="804611"/>
                    <a:gridCol w="804611"/>
                    <a:gridCol w="804611"/>
                    <a:gridCol w="804611"/>
                    <a:gridCol w="804611"/>
                    <a:gridCol w="804611"/>
                  </a:tblGrid>
                  <a:tr h="227838">
                    <a:tc rowSpan="2">
                      <a:txBody>
                        <a:bodyPr/>
                        <a:lstStyle/>
                        <a:p>
                          <a:endParaRPr lang="es-EC"/>
                        </a:p>
                      </a:txBody>
                      <a:tcPr marL="68580" marR="68580" marT="0" marB="0">
                        <a:blipFill rotWithShape="1">
                          <a:blip r:embed="rId2"/>
                          <a:stretch>
                            <a:fillRect l="-1563" t="-1333" r="-2064063" b="-564000"/>
                          </a:stretch>
                        </a:blipFill>
                      </a:tcPr>
                    </a:tc>
                    <a:tc gridSpan="10">
                      <a:txBody>
                        <a:bodyPr/>
                        <a:lstStyle/>
                        <a:p>
                          <a:endParaRPr lang="es-EC"/>
                        </a:p>
                      </a:txBody>
                      <a:tcPr marL="68580" marR="68580" marT="0" marB="0">
                        <a:blipFill rotWithShape="1">
                          <a:blip r:embed="rId2"/>
                          <a:stretch>
                            <a:fillRect l="-4924" t="-2703" r="-76" b="-1245946"/>
                          </a:stretch>
                        </a:blip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7838">
                    <a:tc vMerge="1">
                      <a:txBody>
                        <a:bodyPr/>
                        <a:lstStyle/>
                        <a:p>
                          <a:endParaRPr lang="es-EC"/>
                        </a:p>
                      </a:txBody>
                      <a:tcPr/>
                    </a:tc>
                    <a:tc>
                      <a:txBody>
                        <a:bodyPr/>
                        <a:lstStyle/>
                        <a:p>
                          <a:pPr algn="ctr" fontAlgn="base" hangingPunct="0">
                            <a:lnSpc>
                              <a:spcPct val="115000"/>
                            </a:lnSpc>
                            <a:spcAft>
                              <a:spcPts val="0"/>
                            </a:spcAft>
                          </a:pPr>
                          <a:r>
                            <a:rPr lang="en-GB" sz="1300" dirty="0">
                              <a:effectLst/>
                            </a:rPr>
                            <a:t>71</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72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73</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75</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79</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80</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2024</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2088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2152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2152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2216</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2216</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1</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2664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2792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2856</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3240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3368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3496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3496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3496</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3624</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3</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4136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4264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4264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4392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4584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4776</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5160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5352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5352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5544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5736</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5</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6200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6200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6456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6456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6712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6712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6712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6968</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7480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7736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7992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7992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8248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8248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8248</a:t>
                          </a:r>
                          <a:endParaRPr lang="es-EC" sz="130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7</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8760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9144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9528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9912</a:t>
                          </a:r>
                          <a:endParaRPr lang="es-EC" sz="1300" dirty="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8</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9912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9912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10296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10296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10680</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11064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11064</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11064</a:t>
                          </a:r>
                          <a:endParaRPr lang="es-EC" sz="1300" dirty="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dirty="0">
                              <a:effectLst/>
                            </a:rPr>
                            <a:t>9</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11064</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11448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11448</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11832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11832</a:t>
                          </a:r>
                          <a:endParaRPr lang="es-EC" sz="1300" dirty="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11832</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12216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12216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a:effectLst/>
                            </a:rPr>
                            <a:t>12576</a:t>
                          </a:r>
                          <a:endParaRPr lang="es-EC" sz="1300">
                            <a:effectLst/>
                            <a:latin typeface="Calibri"/>
                            <a:ea typeface="Calibri"/>
                            <a:cs typeface="Times New Roman"/>
                          </a:endParaRPr>
                        </a:p>
                      </a:txBody>
                      <a:tcPr marL="68580" marR="68580" marT="0" marB="0"/>
                    </a:tc>
                    <a:tc>
                      <a:txBody>
                        <a:bodyPr/>
                        <a:lstStyle/>
                        <a:p>
                          <a:pPr algn="ctr" fontAlgn="base" hangingPunct="0">
                            <a:lnSpc>
                              <a:spcPct val="115000"/>
                            </a:lnSpc>
                            <a:spcAft>
                              <a:spcPts val="0"/>
                            </a:spcAft>
                          </a:pPr>
                          <a:r>
                            <a:rPr lang="en-GB" sz="1300" dirty="0">
                              <a:effectLst/>
                            </a:rPr>
                            <a:t>12576</a:t>
                          </a:r>
                          <a:endParaRPr lang="es-EC" sz="1300" dirty="0">
                            <a:effectLst/>
                            <a:latin typeface="Calibri"/>
                            <a:ea typeface="Calibri"/>
                            <a:cs typeface="Times New Roman"/>
                          </a:endParaRPr>
                        </a:p>
                      </a:txBody>
                      <a:tcPr marL="68580" marR="68580" marT="0" marB="0"/>
                    </a:tc>
                  </a:tr>
                  <a:tr h="227838">
                    <a:tc>
                      <a:txBody>
                        <a:bodyPr/>
                        <a:lstStyle/>
                        <a:p>
                          <a:pPr algn="ctr" fontAlgn="base" hangingPunct="0">
                            <a:lnSpc>
                              <a:spcPct val="115000"/>
                            </a:lnSpc>
                            <a:spcAft>
                              <a:spcPts val="0"/>
                            </a:spcAft>
                          </a:pPr>
                          <a:r>
                            <a:rPr lang="en-GB" sz="1300">
                              <a:effectLst/>
                            </a:rPr>
                            <a:t>10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12576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12576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12960</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13536</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a:effectLst/>
                            </a:rPr>
                            <a:t>14112</a:t>
                          </a:r>
                          <a:endParaRPr lang="es-EC" sz="1300">
                            <a:effectLst/>
                            <a:latin typeface="Calibri"/>
                            <a:ea typeface="Calibri"/>
                            <a:cs typeface="Times New Roman"/>
                          </a:endParaRPr>
                        </a:p>
                      </a:txBody>
                      <a:tcPr marL="68580" marR="68580" marT="0" marB="0"/>
                    </a:tc>
                    <a:tc>
                      <a:txBody>
                        <a:bodyPr/>
                        <a:lstStyle/>
                        <a:p>
                          <a:pPr>
                            <a:lnSpc>
                              <a:spcPct val="115000"/>
                            </a:lnSpc>
                            <a:spcAft>
                              <a:spcPts val="0"/>
                            </a:spcAft>
                          </a:pPr>
                          <a:r>
                            <a:rPr lang="es-ES" sz="1300" dirty="0">
                              <a:effectLst/>
                            </a:rPr>
                            <a:t>14112</a:t>
                          </a:r>
                          <a:endParaRPr lang="es-EC" sz="1300" dirty="0">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33450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DEL THOUGHPUT EN LTE</a:t>
            </a:r>
          </a:p>
        </p:txBody>
      </p:sp>
      <p:sp>
        <p:nvSpPr>
          <p:cNvPr id="3" name="2 Marcador de contenido"/>
          <p:cNvSpPr>
            <a:spLocks noGrp="1"/>
          </p:cNvSpPr>
          <p:nvPr>
            <p:ph idx="1"/>
          </p:nvPr>
        </p:nvSpPr>
        <p:spPr/>
        <p:txBody>
          <a:bodyPr/>
          <a:lstStyle/>
          <a:p>
            <a:endParaRPr lang="es-EC" dirty="0" smtClean="0"/>
          </a:p>
          <a:p>
            <a:endParaRPr lang="es-EC" dirty="0"/>
          </a:p>
          <a:p>
            <a:endParaRPr lang="es-EC" dirty="0" smtClean="0"/>
          </a:p>
          <a:p>
            <a:pPr algn="just"/>
            <a:r>
              <a:rPr lang="es-EC" dirty="0"/>
              <a:t>Para el enlace descendente se tiene 2 antenas (MIMO 2X2), mientras que para el enlace descendente se tiene 1 antena (MIMO 1X2).</a:t>
            </a:r>
          </a:p>
        </p:txBody>
      </p:sp>
      <mc:AlternateContent xmlns:mc="http://schemas.openxmlformats.org/markup-compatibility/2006" xmlns:a14="http://schemas.microsoft.com/office/drawing/2010/main">
        <mc:Choice Requires="a14">
          <p:sp>
            <p:nvSpPr>
              <p:cNvPr id="4" name="3 Rectángulo"/>
              <p:cNvSpPr/>
              <p:nvPr/>
            </p:nvSpPr>
            <p:spPr>
              <a:xfrm>
                <a:off x="3725030" y="2368571"/>
                <a:ext cx="54130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𝑇h𝑟𝑜𝑢𝑔h𝑝𝑢𝑡</m:t>
                      </m:r>
                      <m:r>
                        <a:rPr lang="es-EC" i="1" smtClean="0">
                          <a:latin typeface="Cambria Math"/>
                        </a:rPr>
                        <m:t>=</m:t>
                      </m:r>
                      <m:r>
                        <a:rPr lang="es-EC" i="1" smtClean="0">
                          <a:latin typeface="Cambria Math"/>
                        </a:rPr>
                        <m:t>𝑁</m:t>
                      </m:r>
                      <m:r>
                        <a:rPr lang="es-EC" i="1" smtClean="0">
                          <a:latin typeface="Cambria Math"/>
                        </a:rPr>
                        <m:t>ú</m:t>
                      </m:r>
                      <m:r>
                        <a:rPr lang="es-EC" i="1" smtClean="0">
                          <a:latin typeface="Cambria Math"/>
                        </a:rPr>
                        <m:t>𝑚𝑒𝑟𝑜</m:t>
                      </m:r>
                      <m:r>
                        <a:rPr lang="es-EC" i="1" smtClean="0">
                          <a:latin typeface="Cambria Math"/>
                        </a:rPr>
                        <m:t> </m:t>
                      </m:r>
                      <m:r>
                        <a:rPr lang="es-EC" i="1" smtClean="0">
                          <a:latin typeface="Cambria Math"/>
                        </a:rPr>
                        <m:t>𝑑𝑒</m:t>
                      </m:r>
                      <m:r>
                        <a:rPr lang="es-EC" i="1" smtClean="0">
                          <a:latin typeface="Cambria Math"/>
                        </a:rPr>
                        <m:t> </m:t>
                      </m:r>
                      <m:r>
                        <a:rPr lang="es-EC" i="1" smtClean="0">
                          <a:latin typeface="Cambria Math"/>
                        </a:rPr>
                        <m:t>𝐶𝑎𝑑𝑒𝑛𝑎𝑠</m:t>
                      </m:r>
                      <m:r>
                        <a:rPr lang="es-EC" i="1" smtClean="0">
                          <a:latin typeface="Cambria Math"/>
                        </a:rPr>
                        <m:t> ×</m:t>
                      </m:r>
                      <m:sSub>
                        <m:sSubPr>
                          <m:ctrlPr>
                            <a:rPr lang="es-EC" i="1">
                              <a:latin typeface="Cambria Math"/>
                            </a:rPr>
                          </m:ctrlPr>
                        </m:sSubPr>
                        <m:e>
                          <m:r>
                            <a:rPr lang="es-EC" i="1">
                              <a:latin typeface="Cambria Math"/>
                            </a:rPr>
                            <m:t>𝑁</m:t>
                          </m:r>
                        </m:e>
                        <m:sub>
                          <m:r>
                            <a:rPr lang="es-EC" i="1">
                              <a:latin typeface="Cambria Math"/>
                            </a:rPr>
                            <m:t>𝑃𝑅𝐵</m:t>
                          </m:r>
                        </m:sub>
                      </m:sSub>
                      <m:r>
                        <a:rPr lang="es-EC" b="0" i="1" smtClean="0">
                          <a:latin typeface="Cambria Math"/>
                        </a:rPr>
                        <m:t>    (32)</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725030" y="2368571"/>
                <a:ext cx="5413020" cy="369332"/>
              </a:xfrm>
              <a:prstGeom prst="rect">
                <a:avLst/>
              </a:prstGeom>
              <a:blipFill rotWithShape="1">
                <a:blip r:embed="rId2"/>
                <a:stretch>
                  <a:fillRect b="-1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048000" y="4086905"/>
                <a:ext cx="6096000" cy="6804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𝑇𝐻</m:t>
                          </m:r>
                        </m:e>
                        <m:sub>
                          <m:r>
                            <a:rPr lang="es-EC" i="1">
                              <a:latin typeface="Cambria Math"/>
                            </a:rPr>
                            <m:t>𝐿𝑇𝐸</m:t>
                          </m:r>
                          <m:r>
                            <a:rPr lang="es-EC" i="1">
                              <a:latin typeface="Cambria Math"/>
                            </a:rPr>
                            <m:t>_</m:t>
                          </m:r>
                          <m:r>
                            <a:rPr lang="es-EC" i="1">
                              <a:latin typeface="Cambria Math"/>
                            </a:rPr>
                            <m:t>𝐷𝑜𝑤𝑛𝑙𝑖𝑛𝑘</m:t>
                          </m:r>
                        </m:sub>
                      </m:sSub>
                      <m:r>
                        <a:rPr lang="es-EC" i="1">
                          <a:latin typeface="Cambria Math"/>
                        </a:rPr>
                        <m:t>=23.664 </m:t>
                      </m:r>
                      <m:r>
                        <a:rPr lang="es-EC" i="1">
                          <a:latin typeface="Cambria Math"/>
                        </a:rPr>
                        <m:t>𝑀𝑏𝑝𝑠</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𝑇𝐻</m:t>
                          </m:r>
                        </m:e>
                        <m:sub>
                          <m:r>
                            <a:rPr lang="es-EC" i="1">
                              <a:latin typeface="Cambria Math"/>
                            </a:rPr>
                            <m:t>𝐿𝑇𝐸</m:t>
                          </m:r>
                          <m:r>
                            <a:rPr lang="es-EC" i="1">
                              <a:latin typeface="Cambria Math"/>
                            </a:rPr>
                            <m:t>_</m:t>
                          </m:r>
                          <m:r>
                            <a:rPr lang="es-EC" i="1">
                              <a:latin typeface="Cambria Math"/>
                            </a:rPr>
                            <m:t>𝑈𝑝𝑙𝑖𝑛𝑘</m:t>
                          </m:r>
                        </m:sub>
                      </m:sSub>
                      <m:r>
                        <a:rPr lang="es-EC" i="1">
                          <a:latin typeface="Cambria Math"/>
                        </a:rPr>
                        <m:t>=6.712 </m:t>
                      </m:r>
                      <m:r>
                        <a:rPr lang="es-EC" i="1">
                          <a:latin typeface="Cambria Math"/>
                        </a:rPr>
                        <m:t>𝑀𝑏𝑝𝑠</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048000" y="4086905"/>
                <a:ext cx="6096000" cy="680443"/>
              </a:xfrm>
              <a:prstGeom prst="rect">
                <a:avLst/>
              </a:prstGeom>
              <a:blipFill rotWithShape="1">
                <a:blip r:embed="rId3"/>
                <a:stretch>
                  <a:fillRect b="-5357"/>
                </a:stretch>
              </a:blipFill>
            </p:spPr>
            <p:txBody>
              <a:bodyPr/>
              <a:lstStyle/>
              <a:p>
                <a:r>
                  <a:rPr lang="es-EC">
                    <a:noFill/>
                  </a:rPr>
                  <a:t> </a:t>
                </a:r>
              </a:p>
            </p:txBody>
          </p:sp>
        </mc:Fallback>
      </mc:AlternateContent>
    </p:spTree>
    <p:extLst>
      <p:ext uri="{BB962C8B-B14F-4D97-AF65-F5344CB8AC3E}">
        <p14:creationId xmlns:p14="http://schemas.microsoft.com/office/powerpoint/2010/main" val="9414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DEL TRÁFICO EN LTE</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662161246"/>
              </p:ext>
            </p:extLst>
          </p:nvPr>
        </p:nvGraphicFramePr>
        <p:xfrm>
          <a:off x="3299395" y="3839462"/>
          <a:ext cx="6256728" cy="2391653"/>
        </p:xfrm>
        <a:graphic>
          <a:graphicData uri="http://schemas.openxmlformats.org/drawingml/2006/table">
            <a:tbl>
              <a:tblPr firstRow="1" firstCol="1" bandRow="1">
                <a:tableStyleId>{5C22544A-7EE6-4342-B048-85BDC9FD1C3A}</a:tableStyleId>
              </a:tblPr>
              <a:tblGrid>
                <a:gridCol w="1563808"/>
                <a:gridCol w="1563808"/>
                <a:gridCol w="1564556"/>
                <a:gridCol w="1564556"/>
              </a:tblGrid>
              <a:tr h="301272">
                <a:tc gridSpan="4">
                  <a:txBody>
                    <a:bodyPr/>
                    <a:lstStyle/>
                    <a:p>
                      <a:pPr algn="ctr">
                        <a:lnSpc>
                          <a:spcPct val="115000"/>
                        </a:lnSpc>
                        <a:spcAft>
                          <a:spcPts val="0"/>
                        </a:spcAft>
                      </a:pPr>
                      <a:r>
                        <a:rPr lang="es-EC" sz="1600">
                          <a:effectLst/>
                        </a:rPr>
                        <a:t>E-UTRAN – LTE</a:t>
                      </a:r>
                      <a:endParaRPr lang="es-EC" sz="1600">
                        <a:solidFill>
                          <a:srgbClr val="365F91"/>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24567">
                <a:tc>
                  <a:txBody>
                    <a:bodyPr/>
                    <a:lstStyle/>
                    <a:p>
                      <a:pPr algn="ctr">
                        <a:lnSpc>
                          <a:spcPct val="115000"/>
                        </a:lnSpc>
                        <a:spcAft>
                          <a:spcPts val="0"/>
                        </a:spcAft>
                      </a:pPr>
                      <a:r>
                        <a:rPr lang="es-EC" sz="1600">
                          <a:effectLst/>
                        </a:rPr>
                        <a:t>Tipo</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Configuración de Antena</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Enlace</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Valor [bps/Hz]</a:t>
                      </a:r>
                      <a:endParaRPr lang="es-EC" sz="1600">
                        <a:solidFill>
                          <a:srgbClr val="365F91"/>
                        </a:solidFill>
                        <a:effectLst/>
                        <a:latin typeface="Calibri"/>
                        <a:ea typeface="Calibri"/>
                        <a:cs typeface="Times New Roman"/>
                      </a:endParaRPr>
                    </a:p>
                  </a:txBody>
                  <a:tcPr marL="68580" marR="68580" marT="0" marB="0" anchor="ctr"/>
                </a:tc>
              </a:tr>
              <a:tr h="301272">
                <a:tc rowSpan="2">
                  <a:txBody>
                    <a:bodyPr/>
                    <a:lstStyle/>
                    <a:p>
                      <a:pPr algn="ctr">
                        <a:lnSpc>
                          <a:spcPct val="115000"/>
                        </a:lnSpc>
                        <a:spcAft>
                          <a:spcPts val="0"/>
                        </a:spcAft>
                      </a:pPr>
                      <a:r>
                        <a:rPr lang="es-EC" sz="1600">
                          <a:effectLst/>
                        </a:rPr>
                        <a:t>Eficiencia Espectral Pico</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Downlink</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15</a:t>
                      </a:r>
                      <a:endParaRPr lang="es-EC" sz="1600">
                        <a:solidFill>
                          <a:srgbClr val="365F91"/>
                        </a:solidFill>
                        <a:effectLst/>
                        <a:latin typeface="Calibri"/>
                        <a:ea typeface="Calibri"/>
                        <a:cs typeface="Times New Roman"/>
                      </a:endParaRPr>
                    </a:p>
                  </a:txBody>
                  <a:tcPr marL="68580" marR="68580" marT="0" marB="0" anchor="ctr"/>
                </a:tc>
              </a:tr>
              <a:tr h="323294">
                <a:tc vMerge="1">
                  <a:txBody>
                    <a:bodyPr/>
                    <a:lstStyle/>
                    <a:p>
                      <a:endParaRPr lang="es-EC"/>
                    </a:p>
                  </a:txBody>
                  <a:tcPr/>
                </a:tc>
                <a:tc>
                  <a:txBody>
                    <a:bodyPr/>
                    <a:lstStyle/>
                    <a:p>
                      <a:pPr algn="ctr">
                        <a:lnSpc>
                          <a:spcPct val="115000"/>
                        </a:lnSpc>
                        <a:spcAft>
                          <a:spcPts val="0"/>
                        </a:spcAft>
                      </a:pPr>
                      <a:r>
                        <a:rPr lang="es-EC" sz="1600">
                          <a:effectLst/>
                        </a:rPr>
                        <a:t>-</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Uplink</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3.75</a:t>
                      </a:r>
                      <a:endParaRPr lang="es-EC" sz="1600">
                        <a:solidFill>
                          <a:srgbClr val="365F91"/>
                        </a:solidFill>
                        <a:effectLst/>
                        <a:latin typeface="Calibri"/>
                        <a:ea typeface="Calibri"/>
                        <a:cs typeface="Times New Roman"/>
                      </a:endParaRPr>
                    </a:p>
                  </a:txBody>
                  <a:tcPr marL="68580" marR="68580" marT="0" marB="0" anchor="ctr"/>
                </a:tc>
              </a:tr>
              <a:tr h="301272">
                <a:tc rowSpan="2">
                  <a:txBody>
                    <a:bodyPr/>
                    <a:lstStyle/>
                    <a:p>
                      <a:pPr algn="ctr">
                        <a:lnSpc>
                          <a:spcPct val="115000"/>
                        </a:lnSpc>
                        <a:spcAft>
                          <a:spcPts val="0"/>
                        </a:spcAft>
                      </a:pPr>
                      <a:r>
                        <a:rPr lang="es-EC" sz="1600">
                          <a:effectLst/>
                        </a:rPr>
                        <a:t>Eficiencia Espectral Promedio</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2x2</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Downlink</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1.69</a:t>
                      </a:r>
                      <a:endParaRPr lang="es-EC" sz="1600">
                        <a:solidFill>
                          <a:srgbClr val="365F91"/>
                        </a:solidFill>
                        <a:effectLst/>
                        <a:latin typeface="Calibri"/>
                        <a:ea typeface="Calibri"/>
                        <a:cs typeface="Times New Roman"/>
                      </a:endParaRPr>
                    </a:p>
                  </a:txBody>
                  <a:tcPr marL="68580" marR="68580" marT="0" marB="0" anchor="ctr"/>
                </a:tc>
              </a:tr>
              <a:tr h="323294">
                <a:tc vMerge="1">
                  <a:txBody>
                    <a:bodyPr/>
                    <a:lstStyle/>
                    <a:p>
                      <a:endParaRPr lang="es-EC"/>
                    </a:p>
                  </a:txBody>
                  <a:tcPr/>
                </a:tc>
                <a:tc>
                  <a:txBody>
                    <a:bodyPr/>
                    <a:lstStyle/>
                    <a:p>
                      <a:pPr algn="ctr">
                        <a:lnSpc>
                          <a:spcPct val="115000"/>
                        </a:lnSpc>
                        <a:spcAft>
                          <a:spcPts val="0"/>
                        </a:spcAft>
                      </a:pPr>
                      <a:r>
                        <a:rPr lang="es-EC" sz="1600">
                          <a:effectLst/>
                        </a:rPr>
                        <a:t>1x2</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Uplink</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1.87</a:t>
                      </a:r>
                      <a:endParaRPr lang="es-EC" sz="1600" dirty="0">
                        <a:solidFill>
                          <a:srgbClr val="365F91"/>
                        </a:solidFill>
                        <a:effectLst/>
                        <a:latin typeface="Calibri"/>
                        <a:ea typeface="Calibri"/>
                        <a:cs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4995505" y="1613785"/>
                <a:ext cx="2828531" cy="616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r>
                            <a:rPr lang="es-EC" i="1">
                              <a:latin typeface="Cambria Math"/>
                            </a:rPr>
                            <m:t>𝐵</m:t>
                          </m:r>
                          <m:r>
                            <a:rPr lang="es-EC" i="1">
                              <a:latin typeface="Cambria Math"/>
                            </a:rPr>
                            <m:t>×</m:t>
                          </m:r>
                          <m:f>
                            <m:fPr>
                              <m:ctrlPr>
                                <a:rPr lang="es-EC" i="1">
                                  <a:latin typeface="Cambria Math"/>
                                </a:rPr>
                              </m:ctrlPr>
                            </m:fPr>
                            <m:num>
                              <m:r>
                                <a:rPr lang="es-EC" i="1">
                                  <a:latin typeface="Cambria Math"/>
                                </a:rPr>
                                <m:t>𝐸</m:t>
                              </m:r>
                            </m:num>
                            <m:den>
                              <m:r>
                                <a:rPr lang="es-EC" i="1">
                                  <a:latin typeface="Cambria Math"/>
                                </a:rPr>
                                <m:t>𝑆</m:t>
                              </m:r>
                            </m:den>
                          </m:f>
                        </m:e>
                      </m:d>
                      <m:r>
                        <a:rPr lang="es-EC" i="1">
                          <a:latin typeface="Cambria Math"/>
                        </a:rPr>
                        <m:t>=</m:t>
                      </m:r>
                      <m:d>
                        <m:dPr>
                          <m:ctrlPr>
                            <a:rPr lang="es-EC" i="1">
                              <a:latin typeface="Cambria Math"/>
                            </a:rPr>
                          </m:ctrlPr>
                        </m:dPr>
                        <m:e>
                          <m:r>
                            <a:rPr lang="es-EC" i="1">
                              <a:latin typeface="Cambria Math"/>
                            </a:rPr>
                            <m:t>𝑈</m:t>
                          </m:r>
                          <m:r>
                            <a:rPr lang="es-EC" i="1">
                              <a:latin typeface="Cambria Math"/>
                            </a:rPr>
                            <m:t>×</m:t>
                          </m:r>
                          <m:r>
                            <a:rPr lang="es-EC" i="1">
                              <a:latin typeface="Cambria Math"/>
                            </a:rPr>
                            <m:t>𝑇</m:t>
                          </m:r>
                        </m:e>
                      </m:d>
                      <m:r>
                        <a:rPr lang="es-EC" i="1">
                          <a:latin typeface="Cambria Math"/>
                        </a:rPr>
                        <m:t> </m:t>
                      </m:r>
                      <m:r>
                        <a:rPr lang="es-EC" b="0" i="1" smtClean="0">
                          <a:latin typeface="Cambria Math"/>
                        </a:rPr>
                        <m:t>   (33)</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995505" y="1613785"/>
                <a:ext cx="2828531" cy="616772"/>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129048" y="2230557"/>
                <a:ext cx="7332372" cy="1477328"/>
              </a:xfrm>
              <a:prstGeom prst="rect">
                <a:avLst/>
              </a:prstGeom>
            </p:spPr>
            <p:txBody>
              <a:bodyPr wrap="square">
                <a:spAutoFit/>
              </a:bodyPr>
              <a:lstStyle/>
              <a:p>
                <a14:m>
                  <m:oMath xmlns:m="http://schemas.openxmlformats.org/officeDocument/2006/math">
                    <m:r>
                      <a:rPr lang="es-EC" i="1">
                        <a:latin typeface="Cambria Math"/>
                      </a:rPr>
                      <m:t>𝑈</m:t>
                    </m:r>
                    <m:r>
                      <a:rPr lang="es-EC" i="1">
                        <a:latin typeface="Cambria Math"/>
                      </a:rPr>
                      <m:t>:</m:t>
                    </m:r>
                  </m:oMath>
                </a14:m>
                <a:r>
                  <a:rPr lang="es-EC" dirty="0"/>
                  <a:t> Densidad por Usuarios [usuarios/km</a:t>
                </a:r>
                <a:r>
                  <a:rPr lang="es-EC" baseline="30000" dirty="0"/>
                  <a:t>2</a:t>
                </a:r>
                <a:r>
                  <a:rPr lang="es-EC" dirty="0"/>
                  <a:t>]</a:t>
                </a:r>
              </a:p>
              <a:p>
                <a14:m>
                  <m:oMath xmlns:m="http://schemas.openxmlformats.org/officeDocument/2006/math">
                    <m:r>
                      <a:rPr lang="es-EC" i="1">
                        <a:latin typeface="Cambria Math"/>
                      </a:rPr>
                      <m:t>𝑇</m:t>
                    </m:r>
                    <m:r>
                      <a:rPr lang="es-EC" i="1">
                        <a:latin typeface="Cambria Math"/>
                      </a:rPr>
                      <m:t>:</m:t>
                    </m:r>
                  </m:oMath>
                </a14:m>
                <a:r>
                  <a:rPr lang="es-EC" dirty="0"/>
                  <a:t> Tráfico promedio por usuario [bits/s/usuario] (1 Mbps)</a:t>
                </a:r>
              </a:p>
              <a:p>
                <a14:m>
                  <m:oMath xmlns:m="http://schemas.openxmlformats.org/officeDocument/2006/math">
                    <m:r>
                      <a:rPr lang="es-EC" i="1">
                        <a:latin typeface="Cambria Math"/>
                      </a:rPr>
                      <m:t>𝐵</m:t>
                    </m:r>
                    <m:r>
                      <a:rPr lang="es-EC" i="1">
                        <a:latin typeface="Cambria Math"/>
                      </a:rPr>
                      <m:t>:</m:t>
                    </m:r>
                  </m:oMath>
                </a14:m>
                <a:r>
                  <a:rPr lang="es-EC" dirty="0"/>
                  <a:t> Ancho de banda [Hz]</a:t>
                </a:r>
              </a:p>
              <a:p>
                <a14:m>
                  <m:oMath xmlns:m="http://schemas.openxmlformats.org/officeDocument/2006/math">
                    <m:r>
                      <a:rPr lang="es-EC" i="1">
                        <a:latin typeface="Cambria Math"/>
                      </a:rPr>
                      <m:t>𝐸</m:t>
                    </m:r>
                    <m:r>
                      <a:rPr lang="es-EC" i="1">
                        <a:latin typeface="Cambria Math"/>
                      </a:rPr>
                      <m:t>:</m:t>
                    </m:r>
                  </m:oMath>
                </a14:m>
                <a:r>
                  <a:rPr lang="es-EC" dirty="0"/>
                  <a:t> Eficiencia Espectral [bits/s/Hz]</a:t>
                </a:r>
              </a:p>
              <a:p>
                <a14:m>
                  <m:oMath xmlns:m="http://schemas.openxmlformats.org/officeDocument/2006/math">
                    <m:r>
                      <a:rPr lang="es-EC" i="1">
                        <a:latin typeface="Cambria Math"/>
                      </a:rPr>
                      <m:t>𝑆</m:t>
                    </m:r>
                    <m:r>
                      <a:rPr lang="es-EC" i="1">
                        <a:latin typeface="Cambria Math"/>
                      </a:rPr>
                      <m:t>:</m:t>
                    </m:r>
                  </m:oMath>
                </a14:m>
                <a:r>
                  <a:rPr lang="es-EC" dirty="0"/>
                  <a:t> Estación base cubre una superficie [Km</a:t>
                </a:r>
                <a:r>
                  <a:rPr lang="es-EC" baseline="30000" dirty="0"/>
                  <a:t>2</a:t>
                </a:r>
                <a:r>
                  <a:rPr lang="es-EC" dirty="0"/>
                  <a:t>]</a:t>
                </a:r>
              </a:p>
            </p:txBody>
          </p:sp>
        </mc:Choice>
        <mc:Fallback xmlns="">
          <p:sp>
            <p:nvSpPr>
              <p:cNvPr id="5" name="4 Rectángulo"/>
              <p:cNvSpPr>
                <a:spLocks noRot="1" noChangeAspect="1" noMove="1" noResize="1" noEditPoints="1" noAdjustHandles="1" noChangeArrowheads="1" noChangeShapeType="1" noTextEdit="1"/>
              </p:cNvSpPr>
              <p:nvPr/>
            </p:nvSpPr>
            <p:spPr>
              <a:xfrm>
                <a:off x="1129048" y="2230557"/>
                <a:ext cx="7332372" cy="1477328"/>
              </a:xfrm>
              <a:prstGeom prst="rect">
                <a:avLst/>
              </a:prstGeom>
              <a:blipFill rotWithShape="1">
                <a:blip r:embed="rId3"/>
                <a:stretch>
                  <a:fillRect t="-2479" b="-5372"/>
                </a:stretch>
              </a:blipFill>
            </p:spPr>
            <p:txBody>
              <a:bodyPr/>
              <a:lstStyle/>
              <a:p>
                <a:r>
                  <a:rPr lang="es-EC">
                    <a:noFill/>
                  </a:rPr>
                  <a:t> </a:t>
                </a:r>
              </a:p>
            </p:txBody>
          </p:sp>
        </mc:Fallback>
      </mc:AlternateContent>
    </p:spTree>
    <p:extLst>
      <p:ext uri="{BB962C8B-B14F-4D97-AF65-F5344CB8AC3E}">
        <p14:creationId xmlns:p14="http://schemas.microsoft.com/office/powerpoint/2010/main" val="37906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DEL TRÁFICO EN LTE</a:t>
            </a:r>
          </a:p>
        </p:txBody>
      </p:sp>
      <p:sp>
        <p:nvSpPr>
          <p:cNvPr id="3" name="2 Marcador de texto"/>
          <p:cNvSpPr>
            <a:spLocks noGrp="1"/>
          </p:cNvSpPr>
          <p:nvPr>
            <p:ph type="body" idx="1"/>
          </p:nvPr>
        </p:nvSpPr>
        <p:spPr>
          <a:xfrm>
            <a:off x="589745" y="1445653"/>
            <a:ext cx="4919472" cy="823912"/>
          </a:xfrm>
        </p:spPr>
        <p:txBody>
          <a:bodyPr/>
          <a:lstStyle/>
          <a:p>
            <a:r>
              <a:rPr lang="es-EC" dirty="0" smtClean="0"/>
              <a:t>COMUNIDAD PAÑACOCHA</a:t>
            </a:r>
            <a:endParaRPr lang="es-EC" dirty="0"/>
          </a:p>
        </p:txBody>
      </p:sp>
      <p:sp>
        <p:nvSpPr>
          <p:cNvPr id="5" name="4 Marcador de texto"/>
          <p:cNvSpPr>
            <a:spLocks noGrp="1"/>
          </p:cNvSpPr>
          <p:nvPr>
            <p:ph type="body" sz="quarter" idx="3"/>
          </p:nvPr>
        </p:nvSpPr>
        <p:spPr>
          <a:xfrm>
            <a:off x="5842714" y="1419895"/>
            <a:ext cx="5748271" cy="823912"/>
          </a:xfrm>
        </p:spPr>
        <p:txBody>
          <a:bodyPr/>
          <a:lstStyle/>
          <a:p>
            <a:r>
              <a:rPr lang="es-EC" dirty="0" smtClean="0"/>
              <a:t>COMUNIDAD PLAYAS DE CUYABENO</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5829836" y="2269054"/>
                <a:ext cx="6096000" cy="407816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=15 </m:t>
                      </m:r>
                      <m:r>
                        <a:rPr lang="es-EC" i="1">
                          <a:latin typeface="Cambria Math"/>
                        </a:rPr>
                        <m:t>𝑏𝑝𝑠</m:t>
                      </m:r>
                      <m:r>
                        <a:rPr lang="es-EC" i="1">
                          <a:latin typeface="Cambria Math"/>
                        </a:rPr>
                        <m:t>/</m:t>
                      </m:r>
                      <m:r>
                        <a:rPr lang="es-EC" i="1">
                          <a:latin typeface="Cambria Math"/>
                        </a:rPr>
                        <m:t>𝐻𝑧</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𝑀𝐻𝑧</m:t>
                      </m:r>
                      <m:r>
                        <a:rPr lang="es-EC" i="1">
                          <a:latin typeface="Cambria Math"/>
                        </a:rPr>
                        <m:t>×</m:t>
                      </m:r>
                      <m:f>
                        <m:fPr>
                          <m:ctrlPr>
                            <a:rPr lang="es-EC" i="1">
                              <a:latin typeface="Cambria Math"/>
                            </a:rPr>
                          </m:ctrlPr>
                        </m:fPr>
                        <m:num>
                          <m:r>
                            <a:rPr lang="es-EC" i="1">
                              <a:latin typeface="Cambria Math"/>
                            </a:rPr>
                            <m:t>15</m:t>
                          </m:r>
                          <m:f>
                            <m:fPr>
                              <m:ctrlPr>
                                <a:rPr lang="es-EC" i="1">
                                  <a:latin typeface="Cambria Math"/>
                                </a:rPr>
                              </m:ctrlPr>
                            </m:fPr>
                            <m:num>
                              <m:r>
                                <a:rPr lang="es-EC" i="1">
                                  <a:latin typeface="Cambria Math"/>
                                </a:rPr>
                                <m:t>𝑏𝑝𝑠</m:t>
                              </m:r>
                            </m:num>
                            <m:den>
                              <m:r>
                                <a:rPr lang="es-EC" i="1">
                                  <a:latin typeface="Cambria Math"/>
                                </a:rPr>
                                <m:t>𝐻𝑧</m:t>
                              </m:r>
                            </m:den>
                          </m:f>
                        </m:num>
                        <m:den>
                          <m:r>
                            <a:rPr lang="es-EC" i="1">
                              <a:latin typeface="Cambria Math"/>
                            </a:rPr>
                            <m:t>805.2503 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m:t>
                      </m:r>
                      <m:f>
                        <m:fPr>
                          <m:ctrlPr>
                            <a:rPr lang="es-EC" i="1">
                              <a:latin typeface="Cambria Math"/>
                            </a:rPr>
                          </m:ctrlPr>
                        </m:fPr>
                        <m:num>
                          <m:r>
                            <a:rPr lang="es-EC" i="1">
                              <a:latin typeface="Cambria Math"/>
                            </a:rPr>
                            <m:t>433 </m:t>
                          </m:r>
                          <m:r>
                            <a:rPr lang="es-EC" i="1">
                              <a:latin typeface="Cambria Math"/>
                            </a:rPr>
                            <m:t>𝑢𝑠𝑢𝑎𝑟𝑖𝑜𝑠</m:t>
                          </m:r>
                        </m:num>
                        <m:den>
                          <m:r>
                            <a:rPr lang="es-EC" i="1">
                              <a:latin typeface="Cambria Math"/>
                            </a:rPr>
                            <m:t>0.145 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×1</m:t>
                      </m:r>
                      <m:f>
                        <m:fPr>
                          <m:ctrlPr>
                            <a:rPr lang="es-EC" i="1">
                              <a:latin typeface="Cambria Math"/>
                            </a:rPr>
                          </m:ctrlPr>
                        </m:fPr>
                        <m:num>
                          <m:r>
                            <a:rPr lang="es-EC" i="1">
                              <a:latin typeface="Cambria Math"/>
                            </a:rPr>
                            <m:t>𝑀𝑏𝑝𝑠</m:t>
                          </m:r>
                        </m:num>
                        <m:den>
                          <m:r>
                            <a:rPr lang="es-EC" i="1">
                              <a:latin typeface="Cambria Math"/>
                            </a:rPr>
                            <m:t>𝑢𝑠𝑢𝑎𝑟𝑖𝑜</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𝑀𝑏𝑝𝑠</m:t>
                      </m:r>
                      <m:r>
                        <a:rPr lang="es-EC" i="1">
                          <a:latin typeface="Cambria Math"/>
                        </a:rPr>
                        <m:t>×0.01863=2986.2069×1 </m:t>
                      </m:r>
                      <m:r>
                        <a:rPr lang="es-EC" i="1">
                          <a:latin typeface="Cambria Math"/>
                        </a:rPr>
                        <m:t>𝑀𝑏𝑝𝑠</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279.45 </m:t>
                      </m:r>
                      <m:r>
                        <a:rPr lang="es-EC" i="1">
                          <a:latin typeface="Cambria Math"/>
                        </a:rPr>
                        <m:t>𝑘𝑏𝑝𝑠</m:t>
                      </m:r>
                      <m:r>
                        <a:rPr lang="es-EC" i="1">
                          <a:latin typeface="Cambria Math"/>
                        </a:rPr>
                        <m:t>=2.986 </m:t>
                      </m:r>
                      <m:r>
                        <a:rPr lang="es-EC" i="1">
                          <a:latin typeface="Cambria Math"/>
                        </a:rPr>
                        <m:t>𝐺𝑏𝑝𝑠</m:t>
                      </m:r>
                      <m:r>
                        <a:rPr lang="es-EC" i="1">
                          <a:latin typeface="Cambria Math"/>
                        </a:rPr>
                        <m:t> </m:t>
                      </m:r>
                    </m:oMath>
                  </m:oMathPara>
                </a14:m>
                <a:endParaRPr lang="es-EC" dirty="0" smtClean="0"/>
              </a:p>
              <a:p>
                <a:endParaRPr lang="es-EC" dirty="0"/>
              </a:p>
              <a:p>
                <a:pPr algn="ctr"/>
                <a:r>
                  <a:rPr lang="es-EC" dirty="0"/>
                  <a:t>	</a:t>
                </a:r>
                <a14:m>
                  <m:oMath xmlns:m="http://schemas.openxmlformats.org/officeDocument/2006/math">
                    <m:r>
                      <a:rPr lang="es-EC" i="1">
                        <a:latin typeface="Cambria Math"/>
                      </a:rPr>
                      <m:t>𝐸</m:t>
                    </m:r>
                    <m:r>
                      <a:rPr lang="es-EC" i="1">
                        <a:latin typeface="Cambria Math"/>
                      </a:rPr>
                      <m:t>=3.75 </m:t>
                    </m:r>
                    <m:r>
                      <a:rPr lang="es-EC" i="1">
                        <a:latin typeface="Cambria Math"/>
                      </a:rPr>
                      <m:t>𝑏𝑝𝑠</m:t>
                    </m:r>
                    <m:r>
                      <a:rPr lang="es-EC" i="1">
                        <a:latin typeface="Cambria Math"/>
                      </a:rPr>
                      <m:t> / </m:t>
                    </m:r>
                    <m:r>
                      <a:rPr lang="es-EC" i="1">
                        <a:latin typeface="Cambria Math"/>
                      </a:rPr>
                      <m:t>𝐻𝑧</m:t>
                    </m:r>
                  </m:oMath>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𝑀𝐻𝑧</m:t>
                      </m:r>
                      <m:r>
                        <a:rPr lang="es-EC" i="1">
                          <a:latin typeface="Cambria Math"/>
                        </a:rPr>
                        <m:t>×</m:t>
                      </m:r>
                      <m:f>
                        <m:fPr>
                          <m:ctrlPr>
                            <a:rPr lang="es-EC" i="1">
                              <a:latin typeface="Cambria Math"/>
                            </a:rPr>
                          </m:ctrlPr>
                        </m:fPr>
                        <m:num>
                          <m:r>
                            <a:rPr lang="es-EC" i="1">
                              <a:latin typeface="Cambria Math"/>
                            </a:rPr>
                            <m:t>3.75</m:t>
                          </m:r>
                          <m:f>
                            <m:fPr>
                              <m:ctrlPr>
                                <a:rPr lang="es-EC" i="1">
                                  <a:latin typeface="Cambria Math"/>
                                </a:rPr>
                              </m:ctrlPr>
                            </m:fPr>
                            <m:num>
                              <m:r>
                                <a:rPr lang="es-EC" i="1">
                                  <a:latin typeface="Cambria Math"/>
                                </a:rPr>
                                <m:t>𝑏𝑝𝑠</m:t>
                              </m:r>
                            </m:num>
                            <m:den>
                              <m:r>
                                <a:rPr lang="es-EC" i="1">
                                  <a:latin typeface="Cambria Math"/>
                                </a:rPr>
                                <m:t>𝐻𝑧</m:t>
                              </m:r>
                            </m:den>
                          </m:f>
                        </m:num>
                        <m:den>
                          <m:r>
                            <a:rPr lang="es-EC" i="1">
                              <a:latin typeface="Cambria Math"/>
                            </a:rPr>
                            <m:t>805.2503 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m:t>
                      </m:r>
                      <m:f>
                        <m:fPr>
                          <m:ctrlPr>
                            <a:rPr lang="es-EC" i="1">
                              <a:latin typeface="Cambria Math"/>
                            </a:rPr>
                          </m:ctrlPr>
                        </m:fPr>
                        <m:num>
                          <m:r>
                            <a:rPr lang="es-EC" i="1">
                              <a:latin typeface="Cambria Math"/>
                            </a:rPr>
                            <m:t>433 </m:t>
                          </m:r>
                          <m:r>
                            <a:rPr lang="es-EC" i="1">
                              <a:latin typeface="Cambria Math"/>
                            </a:rPr>
                            <m:t>𝑢𝑠𝑢𝑎𝑟𝑖𝑜𝑠</m:t>
                          </m:r>
                        </m:num>
                        <m:den>
                          <m:r>
                            <a:rPr lang="es-EC" i="1">
                              <a:latin typeface="Cambria Math"/>
                            </a:rPr>
                            <m:t>0.145 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×1</m:t>
                      </m:r>
                      <m:f>
                        <m:fPr>
                          <m:ctrlPr>
                            <a:rPr lang="es-EC" i="1">
                              <a:latin typeface="Cambria Math"/>
                            </a:rPr>
                          </m:ctrlPr>
                        </m:fPr>
                        <m:num>
                          <m:r>
                            <a:rPr lang="es-EC" i="1">
                              <a:latin typeface="Cambria Math"/>
                            </a:rPr>
                            <m:t>𝑀𝑏𝑝𝑠</m:t>
                          </m:r>
                        </m:num>
                        <m:den>
                          <m:r>
                            <a:rPr lang="es-EC" i="1">
                              <a:latin typeface="Cambria Math"/>
                            </a:rPr>
                            <m:t>𝑢𝑠𝑢𝑎𝑟𝑖𝑜</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𝑀𝑏𝑝𝑠</m:t>
                      </m:r>
                      <m:r>
                        <a:rPr lang="es-EC" i="1">
                          <a:latin typeface="Cambria Math"/>
                        </a:rPr>
                        <m:t>×0.004657=2.986×1 </m:t>
                      </m:r>
                      <m:r>
                        <a:rPr lang="es-EC" i="1">
                          <a:latin typeface="Cambria Math"/>
                        </a:rPr>
                        <m:t>𝑀𝑏𝑝𝑠</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69.855 </m:t>
                      </m:r>
                      <m:r>
                        <a:rPr lang="es-EC" i="1">
                          <a:latin typeface="Cambria Math"/>
                        </a:rPr>
                        <m:t>𝑘𝑏𝑝𝑠</m:t>
                      </m:r>
                      <m:r>
                        <a:rPr lang="es-EC" i="1">
                          <a:latin typeface="Cambria Math"/>
                        </a:rPr>
                        <m:t>=2.986 </m:t>
                      </m:r>
                      <m:r>
                        <a:rPr lang="es-EC" i="1">
                          <a:latin typeface="Cambria Math"/>
                        </a:rPr>
                        <m:t>𝐺𝑏𝑝𝑠</m:t>
                      </m:r>
                      <m:r>
                        <a:rPr lang="es-EC" i="1">
                          <a:latin typeface="Cambria Math"/>
                        </a:rPr>
                        <m:t> </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5829836" y="2269054"/>
                <a:ext cx="6096000" cy="4078168"/>
              </a:xfrm>
              <a:prstGeom prst="rect">
                <a:avLst/>
              </a:prstGeom>
              <a:blipFill rotWithShape="1">
                <a:blip r:embed="rId2"/>
                <a:stretch>
                  <a:fillRect b="-4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50253" y="2310064"/>
                <a:ext cx="6096000" cy="407816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=15 </m:t>
                      </m:r>
                      <m:r>
                        <a:rPr lang="es-EC" i="1">
                          <a:latin typeface="Cambria Math"/>
                        </a:rPr>
                        <m:t>𝑏𝑝𝑠</m:t>
                      </m:r>
                      <m:r>
                        <a:rPr lang="es-EC" i="1">
                          <a:latin typeface="Cambria Math"/>
                        </a:rPr>
                        <m:t>/</m:t>
                      </m:r>
                      <m:r>
                        <a:rPr lang="es-EC" i="1">
                          <a:latin typeface="Cambria Math"/>
                        </a:rPr>
                        <m:t>𝐻𝑧</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𝑀𝐻𝑧</m:t>
                      </m:r>
                      <m:r>
                        <a:rPr lang="es-EC" i="1">
                          <a:latin typeface="Cambria Math"/>
                        </a:rPr>
                        <m:t>×</m:t>
                      </m:r>
                      <m:f>
                        <m:fPr>
                          <m:ctrlPr>
                            <a:rPr lang="es-EC" i="1">
                              <a:latin typeface="Cambria Math"/>
                            </a:rPr>
                          </m:ctrlPr>
                        </m:fPr>
                        <m:num>
                          <m:r>
                            <a:rPr lang="es-EC" i="1">
                              <a:latin typeface="Cambria Math"/>
                            </a:rPr>
                            <m:t>15</m:t>
                          </m:r>
                          <m:f>
                            <m:fPr>
                              <m:ctrlPr>
                                <a:rPr lang="es-EC" i="1">
                                  <a:latin typeface="Cambria Math"/>
                                </a:rPr>
                              </m:ctrlPr>
                            </m:fPr>
                            <m:num>
                              <m:r>
                                <a:rPr lang="es-EC" i="1">
                                  <a:latin typeface="Cambria Math"/>
                                </a:rPr>
                                <m:t>𝑏𝑝𝑠</m:t>
                              </m:r>
                            </m:num>
                            <m:den>
                              <m:r>
                                <a:rPr lang="es-EC" i="1">
                                  <a:latin typeface="Cambria Math"/>
                                </a:rPr>
                                <m:t>𝐻𝑧</m:t>
                              </m:r>
                            </m:den>
                          </m:f>
                        </m:num>
                        <m:den>
                          <m:r>
                            <a:rPr lang="es-EC" i="1">
                              <a:latin typeface="Cambria Math"/>
                            </a:rPr>
                            <m:t>805.2503 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m:t>
                      </m:r>
                      <m:f>
                        <m:fPr>
                          <m:ctrlPr>
                            <a:rPr lang="es-EC" i="1">
                              <a:latin typeface="Cambria Math"/>
                            </a:rPr>
                          </m:ctrlPr>
                        </m:fPr>
                        <m:num>
                          <m:r>
                            <a:rPr lang="es-EC" i="1">
                              <a:latin typeface="Cambria Math"/>
                            </a:rPr>
                            <m:t>945 </m:t>
                          </m:r>
                          <m:r>
                            <a:rPr lang="es-EC" i="1">
                              <a:latin typeface="Cambria Math"/>
                            </a:rPr>
                            <m:t>𝑢𝑠𝑢𝑎𝑟𝑖𝑜𝑠</m:t>
                          </m:r>
                        </m:num>
                        <m:den>
                          <m:r>
                            <a:rPr lang="es-EC" i="1">
                              <a:latin typeface="Cambria Math"/>
                            </a:rPr>
                            <m:t>0.145 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×1</m:t>
                      </m:r>
                      <m:f>
                        <m:fPr>
                          <m:ctrlPr>
                            <a:rPr lang="es-EC" i="1">
                              <a:latin typeface="Cambria Math"/>
                            </a:rPr>
                          </m:ctrlPr>
                        </m:fPr>
                        <m:num>
                          <m:r>
                            <a:rPr lang="es-EC" i="1">
                              <a:latin typeface="Cambria Math"/>
                            </a:rPr>
                            <m:t>𝑀𝑏𝑝𝑠</m:t>
                          </m:r>
                        </m:num>
                        <m:den>
                          <m:r>
                            <a:rPr lang="es-EC" i="1">
                              <a:latin typeface="Cambria Math"/>
                            </a:rPr>
                            <m:t>𝑢𝑠𝑢𝑎𝑟𝑖𝑜</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𝑀𝑏𝑝𝑠</m:t>
                      </m:r>
                      <m:r>
                        <a:rPr lang="es-EC" i="1">
                          <a:latin typeface="Cambria Math"/>
                        </a:rPr>
                        <m:t>×0.01863=6517.2413×1 </m:t>
                      </m:r>
                      <m:r>
                        <a:rPr lang="es-EC" i="1">
                          <a:latin typeface="Cambria Math"/>
                        </a:rPr>
                        <m:t>𝑀𝑏𝑝𝑠</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279.45 </m:t>
                      </m:r>
                      <m:r>
                        <a:rPr lang="es-EC" i="1">
                          <a:latin typeface="Cambria Math"/>
                        </a:rPr>
                        <m:t>𝑘𝑏𝑝𝑠</m:t>
                      </m:r>
                      <m:r>
                        <a:rPr lang="es-EC" i="1">
                          <a:latin typeface="Cambria Math"/>
                        </a:rPr>
                        <m:t>=6.5724 </m:t>
                      </m:r>
                      <m:r>
                        <a:rPr lang="es-EC" i="1">
                          <a:latin typeface="Cambria Math"/>
                        </a:rPr>
                        <m:t>𝐺𝑏𝑝𝑠</m:t>
                      </m:r>
                      <m:r>
                        <a:rPr lang="es-EC" i="1">
                          <a:latin typeface="Cambria Math"/>
                        </a:rPr>
                        <m:t> </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=3.75 </m:t>
                      </m:r>
                      <m:r>
                        <a:rPr lang="es-EC" i="1">
                          <a:latin typeface="Cambria Math"/>
                        </a:rPr>
                        <m:t>𝑏𝑝𝑠</m:t>
                      </m:r>
                      <m:r>
                        <a:rPr lang="es-EC" i="1">
                          <a:latin typeface="Cambria Math"/>
                        </a:rPr>
                        <m:t> / </m:t>
                      </m:r>
                      <m:r>
                        <a:rPr lang="es-EC" i="1">
                          <a:latin typeface="Cambria Math"/>
                        </a:rPr>
                        <m:t>𝐻𝑧</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𝑀𝐻𝑧</m:t>
                      </m:r>
                      <m:r>
                        <a:rPr lang="es-EC" i="1">
                          <a:latin typeface="Cambria Math"/>
                        </a:rPr>
                        <m:t>×</m:t>
                      </m:r>
                      <m:f>
                        <m:fPr>
                          <m:ctrlPr>
                            <a:rPr lang="es-EC" i="1">
                              <a:latin typeface="Cambria Math"/>
                            </a:rPr>
                          </m:ctrlPr>
                        </m:fPr>
                        <m:num>
                          <m:r>
                            <a:rPr lang="es-EC" i="1">
                              <a:latin typeface="Cambria Math"/>
                            </a:rPr>
                            <m:t>3.75</m:t>
                          </m:r>
                          <m:f>
                            <m:fPr>
                              <m:ctrlPr>
                                <a:rPr lang="es-EC" i="1">
                                  <a:latin typeface="Cambria Math"/>
                                </a:rPr>
                              </m:ctrlPr>
                            </m:fPr>
                            <m:num>
                              <m:r>
                                <a:rPr lang="es-EC" i="1">
                                  <a:latin typeface="Cambria Math"/>
                                </a:rPr>
                                <m:t>𝑏𝑝𝑠</m:t>
                              </m:r>
                            </m:num>
                            <m:den>
                              <m:r>
                                <a:rPr lang="es-EC" i="1">
                                  <a:latin typeface="Cambria Math"/>
                                </a:rPr>
                                <m:t>𝐻𝑧</m:t>
                              </m:r>
                            </m:den>
                          </m:f>
                        </m:num>
                        <m:den>
                          <m:r>
                            <a:rPr lang="es-EC" i="1">
                              <a:latin typeface="Cambria Math"/>
                            </a:rPr>
                            <m:t>805.2503 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m:t>
                      </m:r>
                      <m:f>
                        <m:fPr>
                          <m:ctrlPr>
                            <a:rPr lang="es-EC" i="1">
                              <a:latin typeface="Cambria Math"/>
                            </a:rPr>
                          </m:ctrlPr>
                        </m:fPr>
                        <m:num>
                          <m:r>
                            <a:rPr lang="es-EC" i="1">
                              <a:latin typeface="Cambria Math"/>
                            </a:rPr>
                            <m:t>945 </m:t>
                          </m:r>
                          <m:r>
                            <a:rPr lang="es-EC" i="1">
                              <a:latin typeface="Cambria Math"/>
                            </a:rPr>
                            <m:t>𝑢𝑠𝑢𝑎𝑟𝑖𝑜𝑠</m:t>
                          </m:r>
                        </m:num>
                        <m:den>
                          <m:r>
                            <a:rPr lang="es-EC" i="1">
                              <a:latin typeface="Cambria Math"/>
                            </a:rPr>
                            <m:t>0.145 </m:t>
                          </m:r>
                          <m:sSup>
                            <m:sSupPr>
                              <m:ctrlPr>
                                <a:rPr lang="es-EC" i="1">
                                  <a:latin typeface="Cambria Math"/>
                                </a:rPr>
                              </m:ctrlPr>
                            </m:sSupPr>
                            <m:e>
                              <m:r>
                                <a:rPr lang="es-EC" i="1">
                                  <a:latin typeface="Cambria Math"/>
                                </a:rPr>
                                <m:t>𝑘𝑚</m:t>
                              </m:r>
                            </m:e>
                            <m:sup>
                              <m:r>
                                <a:rPr lang="es-EC" i="1">
                                  <a:latin typeface="Cambria Math"/>
                                </a:rPr>
                                <m:t>2</m:t>
                              </m:r>
                            </m:sup>
                          </m:sSup>
                        </m:den>
                      </m:f>
                      <m:r>
                        <a:rPr lang="es-EC" i="1">
                          <a:latin typeface="Cambria Math"/>
                        </a:rPr>
                        <m:t>×1</m:t>
                      </m:r>
                      <m:f>
                        <m:fPr>
                          <m:ctrlPr>
                            <a:rPr lang="es-EC" i="1">
                              <a:latin typeface="Cambria Math"/>
                            </a:rPr>
                          </m:ctrlPr>
                        </m:fPr>
                        <m:num>
                          <m:r>
                            <a:rPr lang="es-EC" i="1">
                              <a:latin typeface="Cambria Math"/>
                            </a:rPr>
                            <m:t>𝑀𝑏𝑝𝑠</m:t>
                          </m:r>
                        </m:num>
                        <m:den>
                          <m:r>
                            <a:rPr lang="es-EC" i="1">
                              <a:latin typeface="Cambria Math"/>
                            </a:rPr>
                            <m:t>𝑢𝑠𝑢𝑎𝑟𝑖𝑜</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15 </m:t>
                      </m:r>
                      <m:r>
                        <a:rPr lang="es-EC" i="1">
                          <a:latin typeface="Cambria Math"/>
                        </a:rPr>
                        <m:t>𝑀𝑏𝑝𝑠</m:t>
                      </m:r>
                      <m:r>
                        <a:rPr lang="es-EC" i="1">
                          <a:latin typeface="Cambria Math"/>
                        </a:rPr>
                        <m:t>×0.004657=6517.2413×1 </m:t>
                      </m:r>
                      <m:r>
                        <a:rPr lang="es-EC" i="1">
                          <a:latin typeface="Cambria Math"/>
                        </a:rPr>
                        <m:t>𝑀𝑏𝑝𝑠</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69.855 </m:t>
                      </m:r>
                      <m:r>
                        <a:rPr lang="es-EC" i="1">
                          <a:latin typeface="Cambria Math"/>
                        </a:rPr>
                        <m:t>𝑘𝑏𝑝𝑠</m:t>
                      </m:r>
                      <m:r>
                        <a:rPr lang="es-EC" i="1">
                          <a:latin typeface="Cambria Math"/>
                        </a:rPr>
                        <m:t>=6.5724 </m:t>
                      </m:r>
                      <m:r>
                        <a:rPr lang="es-EC" i="1">
                          <a:latin typeface="Cambria Math"/>
                        </a:rPr>
                        <m:t>𝐺𝑏𝑝𝑠</m:t>
                      </m:r>
                      <m:r>
                        <a:rPr lang="es-EC" i="1">
                          <a:latin typeface="Cambria Math"/>
                        </a:rPr>
                        <m:t> </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150253" y="2310064"/>
                <a:ext cx="6096000" cy="4078168"/>
              </a:xfrm>
              <a:prstGeom prst="rect">
                <a:avLst/>
              </a:prstGeom>
              <a:blipFill rotWithShape="1">
                <a:blip r:embed="rId3"/>
                <a:stretch>
                  <a:fillRect b="-448"/>
                </a:stretch>
              </a:blipFill>
            </p:spPr>
            <p:txBody>
              <a:bodyPr/>
              <a:lstStyle/>
              <a:p>
                <a:r>
                  <a:rPr lang="es-EC">
                    <a:noFill/>
                  </a:rPr>
                  <a:t> </a:t>
                </a:r>
              </a:p>
            </p:txBody>
          </p:sp>
        </mc:Fallback>
      </mc:AlternateContent>
    </p:spTree>
    <p:extLst>
      <p:ext uri="{BB962C8B-B14F-4D97-AF65-F5344CB8AC3E}">
        <p14:creationId xmlns:p14="http://schemas.microsoft.com/office/powerpoint/2010/main" val="8804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CÁLCULO DE LA EFICIENCIA ESPECTRAL EN LTE</a:t>
            </a:r>
            <a:endParaRPr lang="es-EC" dirty="0"/>
          </a:p>
        </p:txBody>
      </p:sp>
      <p:sp>
        <p:nvSpPr>
          <p:cNvPr id="3" name="2 Marcador de contenido"/>
          <p:cNvSpPr>
            <a:spLocks noGrp="1"/>
          </p:cNvSpPr>
          <p:nvPr>
            <p:ph idx="1"/>
          </p:nvPr>
        </p:nvSpPr>
        <p:spPr/>
        <p:txBody>
          <a:bodyPr/>
          <a:lstStyle/>
          <a:p>
            <a:pPr algn="just"/>
            <a:r>
              <a:rPr lang="es-EC" dirty="0" smtClean="0"/>
              <a:t>La </a:t>
            </a:r>
            <a:r>
              <a:rPr lang="es-EC" dirty="0"/>
              <a:t>sobrecarga (</a:t>
            </a:r>
            <a:r>
              <a:rPr lang="es-EC" dirty="0" err="1"/>
              <a:t>overhead</a:t>
            </a:r>
            <a:r>
              <a:rPr lang="es-EC" dirty="0"/>
              <a:t>) de los protocolos de capa 2 (MAC y RLC) es insignificante.</a:t>
            </a:r>
          </a:p>
          <a:p>
            <a:pPr algn="just"/>
            <a:r>
              <a:rPr lang="es-EC" dirty="0" smtClean="0"/>
              <a:t>La </a:t>
            </a:r>
            <a:r>
              <a:rPr lang="es-EC" dirty="0"/>
              <a:t>simulación del nivel de enlace no se toma en cuenta en la sobrecarga de la capa física debido a los canales de control.</a:t>
            </a:r>
          </a:p>
          <a:p>
            <a:endParaRPr lang="es-EC" dirty="0" smtClean="0"/>
          </a:p>
          <a:p>
            <a:endParaRPr lang="es-EC" dirty="0"/>
          </a:p>
          <a:p>
            <a:endParaRPr lang="es-EC" dirty="0" smtClean="0"/>
          </a:p>
          <a:p>
            <a:r>
              <a:rPr lang="es-EC" dirty="0"/>
              <a:t>Los valores de factor de sobrecarga (</a:t>
            </a:r>
            <a:r>
              <a:rPr lang="es-EC" dirty="0" err="1"/>
              <a:t>Overhead</a:t>
            </a:r>
            <a:r>
              <a:rPr lang="es-EC" dirty="0"/>
              <a:t> Factor) para Downlink y Uplink son 5/7 y 4/7 </a:t>
            </a:r>
            <a:r>
              <a:rPr lang="es-EC" dirty="0" smtClean="0"/>
              <a:t>respectivamente.</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3338433" y="3097181"/>
                <a:ext cx="6082050" cy="536044"/>
              </a:xfrm>
              <a:prstGeom prst="rect">
                <a:avLst/>
              </a:prstGeom>
            </p:spPr>
            <p:txBody>
              <a:bodyPr wrap="none">
                <a:spAutoFit/>
              </a:bodyPr>
              <a:lstStyle/>
              <a:p>
                <a14:m>
                  <m:oMath xmlns:m="http://schemas.openxmlformats.org/officeDocument/2006/math">
                    <m:r>
                      <a:rPr lang="es-EC" sz="2000" i="1">
                        <a:latin typeface="Cambria Math"/>
                      </a:rPr>
                      <m:t>𝐿𝑎𝑦𝑒𝑟</m:t>
                    </m:r>
                    <m:r>
                      <a:rPr lang="es-EC" sz="2000" i="1">
                        <a:latin typeface="Cambria Math"/>
                      </a:rPr>
                      <m:t> 1 </m:t>
                    </m:r>
                    <m:r>
                      <a:rPr lang="es-EC" sz="2000" i="1">
                        <a:latin typeface="Cambria Math"/>
                      </a:rPr>
                      <m:t>𝑇h𝑟𝑜𝑢𝑔h𝑝𝑢𝑡</m:t>
                    </m:r>
                    <m:r>
                      <a:rPr lang="es-EC" sz="2000" i="1">
                        <a:latin typeface="Cambria Math"/>
                      </a:rPr>
                      <m:t>=</m:t>
                    </m:r>
                    <m:f>
                      <m:fPr>
                        <m:ctrlPr>
                          <a:rPr lang="es-EC" sz="2000" i="1">
                            <a:latin typeface="Cambria Math"/>
                          </a:rPr>
                        </m:ctrlPr>
                      </m:fPr>
                      <m:num>
                        <m:r>
                          <a:rPr lang="es-EC" sz="2000" i="1">
                            <a:latin typeface="Cambria Math"/>
                          </a:rPr>
                          <m:t>𝐶𝑒𝑙𝑙</m:t>
                        </m:r>
                        <m:r>
                          <a:rPr lang="es-EC" sz="2000" i="1">
                            <a:latin typeface="Cambria Math"/>
                          </a:rPr>
                          <m:t> </m:t>
                        </m:r>
                        <m:r>
                          <a:rPr lang="es-EC" sz="2000" i="1">
                            <a:latin typeface="Cambria Math"/>
                          </a:rPr>
                          <m:t>𝐸𝑑𝑔𝑒</m:t>
                        </m:r>
                        <m:r>
                          <a:rPr lang="es-EC" sz="2000" i="1">
                            <a:latin typeface="Cambria Math"/>
                          </a:rPr>
                          <m:t> </m:t>
                        </m:r>
                        <m:r>
                          <a:rPr lang="es-EC" sz="2000" i="1">
                            <a:latin typeface="Cambria Math"/>
                          </a:rPr>
                          <m:t>𝑇h𝑟𝑜𝑢𝑔h𝑝𝑢𝑡</m:t>
                        </m:r>
                      </m:num>
                      <m:den>
                        <m:r>
                          <a:rPr lang="es-EC" sz="2000" i="1">
                            <a:latin typeface="Cambria Math"/>
                          </a:rPr>
                          <m:t>𝑂𝑣𝑒𝑟h𝑒𝑎𝑑</m:t>
                        </m:r>
                        <m:r>
                          <a:rPr lang="es-EC" sz="2000" i="1">
                            <a:latin typeface="Cambria Math"/>
                          </a:rPr>
                          <m:t> </m:t>
                        </m:r>
                        <m:r>
                          <a:rPr lang="es-EC" sz="2000" i="1">
                            <a:latin typeface="Cambria Math"/>
                          </a:rPr>
                          <m:t>𝐹𝑎𝑐𝑡𝑜𝑟</m:t>
                        </m:r>
                      </m:den>
                    </m:f>
                    <m:r>
                      <a:rPr lang="es-EC" sz="2000" i="1">
                        <a:latin typeface="Cambria Math"/>
                      </a:rPr>
                      <m:t> </m:t>
                    </m:r>
                  </m:oMath>
                </a14:m>
                <a:r>
                  <a:rPr lang="es-EC" sz="2000" dirty="0" smtClean="0"/>
                  <a:t>     </a:t>
                </a:r>
                <a:r>
                  <a:rPr lang="es-EC" sz="2000" dirty="0" smtClean="0">
                    <a:latin typeface="Cambria Math" panose="02040503050406030204" pitchFamily="18" charset="0"/>
                    <a:ea typeface="Cambria Math" panose="02040503050406030204" pitchFamily="18" charset="0"/>
                  </a:rPr>
                  <a:t>(34)</a:t>
                </a:r>
                <a:endParaRPr lang="es-EC" sz="2000" dirty="0">
                  <a:latin typeface="Cambria Math" panose="02040503050406030204" pitchFamily="18" charset="0"/>
                  <a:ea typeface="Cambria Math" panose="02040503050406030204"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3338433" y="3097181"/>
                <a:ext cx="6082050" cy="536044"/>
              </a:xfrm>
              <a:prstGeom prst="rect">
                <a:avLst/>
              </a:prstGeom>
              <a:blipFill rotWithShape="1">
                <a:blip r:embed="rId2"/>
                <a:stretch>
                  <a:fillRect b="-568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843169" y="3791676"/>
                <a:ext cx="7072577" cy="729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a:rPr>
                        <m:t>𝑂𝑣𝑒𝑟h𝑒𝑎𝑑</m:t>
                      </m:r>
                      <m:r>
                        <a:rPr lang="es-EC" sz="2000" i="1" smtClean="0">
                          <a:latin typeface="Cambria Math"/>
                        </a:rPr>
                        <m:t> </m:t>
                      </m:r>
                      <m:r>
                        <a:rPr lang="es-EC" sz="2000" i="1" smtClean="0">
                          <a:latin typeface="Cambria Math"/>
                        </a:rPr>
                        <m:t>𝐹𝑎𝑐𝑡𝑜𝑟</m:t>
                      </m:r>
                      <m:r>
                        <a:rPr lang="es-EC" sz="2000" i="1" smtClean="0">
                          <a:latin typeface="Cambria Math"/>
                        </a:rPr>
                        <m:t>=</m:t>
                      </m:r>
                      <m:f>
                        <m:fPr>
                          <m:ctrlPr>
                            <a:rPr lang="es-EC" sz="2000" i="1">
                              <a:latin typeface="Cambria Math"/>
                            </a:rPr>
                          </m:ctrlPr>
                        </m:fPr>
                        <m:num>
                          <m:r>
                            <a:rPr lang="es-EC" sz="2000" i="1">
                              <a:latin typeface="Cambria Math"/>
                            </a:rPr>
                            <m:t>𝐷𝑎𝑡𝑎</m:t>
                          </m:r>
                          <m:r>
                            <a:rPr lang="es-EC" sz="2000" i="1">
                              <a:latin typeface="Cambria Math"/>
                            </a:rPr>
                            <m:t> </m:t>
                          </m:r>
                          <m:r>
                            <a:rPr lang="es-EC" sz="2000" i="1">
                              <a:latin typeface="Cambria Math"/>
                            </a:rPr>
                            <m:t>𝑆𝑦𝑚𝑏𝑜𝑙</m:t>
                          </m:r>
                          <m:r>
                            <a:rPr lang="es-EC" sz="2000" i="1">
                              <a:latin typeface="Cambria Math"/>
                            </a:rPr>
                            <m:t> </m:t>
                          </m:r>
                          <m:r>
                            <a:rPr lang="es-EC" sz="2000" i="1">
                              <a:latin typeface="Cambria Math"/>
                            </a:rPr>
                            <m:t>𝑝𝑒𝑟</m:t>
                          </m:r>
                          <m:r>
                            <a:rPr lang="es-EC" sz="2000" i="1">
                              <a:latin typeface="Cambria Math"/>
                            </a:rPr>
                            <m:t> </m:t>
                          </m:r>
                          <m:r>
                            <a:rPr lang="es-EC" sz="2000" i="1">
                              <a:latin typeface="Cambria Math"/>
                            </a:rPr>
                            <m:t>𝑆𝑢𝑏</m:t>
                          </m:r>
                          <m:r>
                            <a:rPr lang="es-EC" sz="2000" i="1">
                              <a:latin typeface="Cambria Math"/>
                            </a:rPr>
                            <m:t> </m:t>
                          </m:r>
                          <m:r>
                            <a:rPr lang="es-EC" sz="2000" i="1">
                              <a:latin typeface="Cambria Math"/>
                            </a:rPr>
                            <m:t>𝐹𝑟𝑎𝑚𝑒</m:t>
                          </m:r>
                        </m:num>
                        <m:den>
                          <m:r>
                            <a:rPr lang="es-EC" sz="2000" i="1">
                              <a:latin typeface="Cambria Math"/>
                            </a:rPr>
                            <m:t>𝑇𝑜𝑡𝑎𝑙</m:t>
                          </m:r>
                          <m:r>
                            <a:rPr lang="es-EC" sz="2000" i="1">
                              <a:latin typeface="Cambria Math"/>
                            </a:rPr>
                            <m:t> </m:t>
                          </m:r>
                          <m:r>
                            <a:rPr lang="es-EC" sz="2000" i="1">
                              <a:latin typeface="Cambria Math"/>
                            </a:rPr>
                            <m:t>𝑆𝑦𝑚𝑏𝑜𝑙</m:t>
                          </m:r>
                          <m:r>
                            <a:rPr lang="es-EC" sz="2000" i="1">
                              <a:latin typeface="Cambria Math"/>
                            </a:rPr>
                            <m:t> </m:t>
                          </m:r>
                          <m:r>
                            <a:rPr lang="es-EC" sz="2000" i="1">
                              <a:latin typeface="Cambria Math"/>
                            </a:rPr>
                            <m:t>𝑝𝑒𝑟</m:t>
                          </m:r>
                          <m:r>
                            <a:rPr lang="es-EC" sz="2000" i="1">
                              <a:latin typeface="Cambria Math"/>
                            </a:rPr>
                            <m:t> </m:t>
                          </m:r>
                          <m:r>
                            <a:rPr lang="es-EC" sz="2000" i="1">
                              <a:latin typeface="Cambria Math"/>
                            </a:rPr>
                            <m:t>𝑆𝑢𝑏</m:t>
                          </m:r>
                          <m:r>
                            <a:rPr lang="es-EC" sz="2000" i="1">
                              <a:latin typeface="Cambria Math"/>
                            </a:rPr>
                            <m:t> </m:t>
                          </m:r>
                          <m:r>
                            <a:rPr lang="es-EC" sz="2000" i="1">
                              <a:latin typeface="Cambria Math"/>
                            </a:rPr>
                            <m:t>𝐹𝑟𝑎𝑚𝑒</m:t>
                          </m:r>
                        </m:den>
                      </m:f>
                      <m:r>
                        <a:rPr lang="es-EC" sz="2000" b="0" i="1" smtClean="0">
                          <a:latin typeface="Cambria Math"/>
                        </a:rPr>
                        <m:t>          (35)</m:t>
                      </m:r>
                      <m:r>
                        <a:rPr lang="es-EC" sz="2000" i="1">
                          <a:latin typeface="Cambria Math"/>
                        </a:rPr>
                        <m:t> </m:t>
                      </m:r>
                    </m:oMath>
                  </m:oMathPara>
                </a14:m>
                <a:endParaRPr lang="es-EC" sz="2000" dirty="0"/>
              </a:p>
            </p:txBody>
          </p:sp>
        </mc:Choice>
        <mc:Fallback xmlns="">
          <p:sp>
            <p:nvSpPr>
              <p:cNvPr id="5" name="4 Rectángulo"/>
              <p:cNvSpPr>
                <a:spLocks noRot="1" noChangeAspect="1" noMove="1" noResize="1" noEditPoints="1" noAdjustHandles="1" noChangeArrowheads="1" noChangeShapeType="1" noTextEdit="1"/>
              </p:cNvSpPr>
              <p:nvPr/>
            </p:nvSpPr>
            <p:spPr>
              <a:xfrm>
                <a:off x="2843169" y="3791676"/>
                <a:ext cx="7072577" cy="72930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6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CÁLCULO DE LA EFICIENCIA ESPECTRAL EN LTE</a:t>
            </a:r>
          </a:p>
        </p:txBody>
      </p:sp>
      <p:sp>
        <p:nvSpPr>
          <p:cNvPr id="3" name="2 Marcador de contenido"/>
          <p:cNvSpPr>
            <a:spLocks noGrp="1"/>
          </p:cNvSpPr>
          <p:nvPr>
            <p:ph idx="1"/>
          </p:nvPr>
        </p:nvSpPr>
        <p:spPr/>
        <p:txBody>
          <a:bodyPr/>
          <a:lstStyle/>
          <a:p>
            <a:endParaRPr lang="es-EC" dirty="0" smtClean="0"/>
          </a:p>
          <a:p>
            <a:endParaRPr lang="es-EC" dirty="0"/>
          </a:p>
        </p:txBody>
      </p:sp>
      <mc:AlternateContent xmlns:mc="http://schemas.openxmlformats.org/markup-compatibility/2006" xmlns:a14="http://schemas.microsoft.com/office/drawing/2010/main">
        <mc:Choice Requires="a14">
          <p:sp>
            <p:nvSpPr>
              <p:cNvPr id="4" name="3 Rectángulo"/>
              <p:cNvSpPr/>
              <p:nvPr/>
            </p:nvSpPr>
            <p:spPr>
              <a:xfrm>
                <a:off x="3712399" y="1432713"/>
                <a:ext cx="5818772"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ea typeface="Calibri"/>
                          <a:cs typeface="Times New Roman"/>
                        </a:rPr>
                        <m:t>𝑆𝑝𝑒𝑐𝑡𝑟𝑎𝑙</m:t>
                      </m:r>
                      <m:r>
                        <a:rPr lang="es-EC" i="1" smtClean="0">
                          <a:latin typeface="Cambria Math"/>
                          <a:ea typeface="Calibri"/>
                          <a:cs typeface="Times New Roman"/>
                        </a:rPr>
                        <m:t> </m:t>
                      </m:r>
                      <m:r>
                        <a:rPr lang="es-EC" i="1" smtClean="0">
                          <a:latin typeface="Cambria Math"/>
                          <a:ea typeface="Calibri"/>
                          <a:cs typeface="Times New Roman"/>
                        </a:rPr>
                        <m:t>𝐸𝑓𝑓𝑖𝑐𝑖𝑒𝑛𝑐𝑦</m:t>
                      </m:r>
                      <m:r>
                        <a:rPr lang="es-EC" i="1" smtClean="0">
                          <a:latin typeface="Cambria Math"/>
                          <a:ea typeface="Calibri"/>
                          <a:cs typeface="Times New Roman"/>
                        </a:rPr>
                        <m:t>=</m:t>
                      </m:r>
                      <m:f>
                        <m:fPr>
                          <m:ctrlPr>
                            <a:rPr lang="es-EC" i="1">
                              <a:effectLst/>
                              <a:latin typeface="Cambria Math"/>
                            </a:rPr>
                          </m:ctrlPr>
                        </m:fPr>
                        <m:num>
                          <m:r>
                            <a:rPr lang="es-EC" i="1">
                              <a:effectLst/>
                              <a:latin typeface="Cambria Math"/>
                              <a:ea typeface="Calibri"/>
                              <a:cs typeface="Times New Roman"/>
                            </a:rPr>
                            <m:t>𝐿𝑎𝑦𝑒𝑟</m:t>
                          </m:r>
                          <m:r>
                            <a:rPr lang="es-EC" i="1">
                              <a:effectLst/>
                              <a:latin typeface="Cambria Math"/>
                              <a:ea typeface="Calibri"/>
                              <a:cs typeface="Times New Roman"/>
                            </a:rPr>
                            <m:t> 1 </m:t>
                          </m:r>
                          <m:r>
                            <a:rPr lang="es-EC" i="1">
                              <a:effectLst/>
                              <a:latin typeface="Cambria Math"/>
                              <a:ea typeface="Calibri"/>
                              <a:cs typeface="Times New Roman"/>
                            </a:rPr>
                            <m:t>𝑇h𝑟𝑜𝑢𝑔h𝑝𝑢𝑡</m:t>
                          </m:r>
                        </m:num>
                        <m:den>
                          <m:r>
                            <a:rPr lang="es-EC" i="1">
                              <a:effectLst/>
                              <a:latin typeface="Cambria Math"/>
                              <a:ea typeface="Calibri"/>
                              <a:cs typeface="Times New Roman"/>
                            </a:rPr>
                            <m:t>𝐶𝑒𝑙𝑙</m:t>
                          </m:r>
                          <m:r>
                            <a:rPr lang="es-EC" i="1">
                              <a:effectLst/>
                              <a:latin typeface="Cambria Math"/>
                              <a:ea typeface="Calibri"/>
                              <a:cs typeface="Times New Roman"/>
                            </a:rPr>
                            <m:t> </m:t>
                          </m:r>
                          <m:r>
                            <a:rPr lang="es-EC" i="1">
                              <a:effectLst/>
                              <a:latin typeface="Cambria Math"/>
                              <a:ea typeface="Calibri"/>
                              <a:cs typeface="Times New Roman"/>
                            </a:rPr>
                            <m:t>𝐵𝑎𝑛𝑑𝑤𝑖𝑑𝑡h</m:t>
                          </m:r>
                        </m:den>
                      </m:f>
                      <m:r>
                        <a:rPr lang="es-EC" b="0" i="1" smtClean="0">
                          <a:effectLst/>
                          <a:latin typeface="Cambria Math"/>
                          <a:ea typeface="Calibri"/>
                          <a:cs typeface="Times New Roman"/>
                        </a:rPr>
                        <m:t>           (36)</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712399" y="1432713"/>
                <a:ext cx="5818772" cy="618311"/>
              </a:xfrm>
              <a:prstGeom prst="rect">
                <a:avLst/>
              </a:prstGeom>
              <a:blipFill rotWithShape="1">
                <a:blip r:embed="rId2"/>
                <a:stretch>
                  <a:fillRect/>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2363049736"/>
              </p:ext>
            </p:extLst>
          </p:nvPr>
        </p:nvGraphicFramePr>
        <p:xfrm>
          <a:off x="2781837" y="2334360"/>
          <a:ext cx="7154616" cy="1181571"/>
        </p:xfrm>
        <a:graphic>
          <a:graphicData uri="http://schemas.openxmlformats.org/drawingml/2006/table">
            <a:tbl>
              <a:tblPr firstRow="1" firstCol="1" bandRow="1">
                <a:tableStyleId>{5C22544A-7EE6-4342-B048-85BDC9FD1C3A}</a:tableStyleId>
              </a:tblPr>
              <a:tblGrid>
                <a:gridCol w="3523021"/>
                <a:gridCol w="3631595"/>
              </a:tblGrid>
              <a:tr h="393857">
                <a:tc>
                  <a:txBody>
                    <a:bodyPr/>
                    <a:lstStyle/>
                    <a:p>
                      <a:pPr algn="ctr">
                        <a:lnSpc>
                          <a:spcPct val="115000"/>
                        </a:lnSpc>
                        <a:spcAft>
                          <a:spcPts val="0"/>
                        </a:spcAft>
                      </a:pPr>
                      <a:r>
                        <a:rPr lang="es-EC" sz="1600">
                          <a:effectLst/>
                        </a:rPr>
                        <a:t>Enlace</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Throughput en el Borde de la Célula</a:t>
                      </a:r>
                      <a:endParaRPr lang="es-EC" sz="1600">
                        <a:solidFill>
                          <a:srgbClr val="365F91"/>
                        </a:solidFill>
                        <a:effectLst/>
                        <a:latin typeface="Calibri"/>
                        <a:ea typeface="Calibri"/>
                        <a:cs typeface="Times New Roman"/>
                      </a:endParaRPr>
                    </a:p>
                  </a:txBody>
                  <a:tcPr marL="68580" marR="68580" marT="0" marB="0"/>
                </a:tc>
              </a:tr>
              <a:tr h="393857">
                <a:tc>
                  <a:txBody>
                    <a:bodyPr/>
                    <a:lstStyle/>
                    <a:p>
                      <a:pPr algn="ctr">
                        <a:lnSpc>
                          <a:spcPct val="115000"/>
                        </a:lnSpc>
                        <a:spcAft>
                          <a:spcPts val="0"/>
                        </a:spcAft>
                      </a:pPr>
                      <a:r>
                        <a:rPr lang="es-EC" sz="1600">
                          <a:effectLst/>
                        </a:rPr>
                        <a:t>Downlink</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512 kbps</a:t>
                      </a:r>
                      <a:endParaRPr lang="es-EC" sz="1600">
                        <a:solidFill>
                          <a:srgbClr val="365F91"/>
                        </a:solidFill>
                        <a:effectLst/>
                        <a:latin typeface="Calibri"/>
                        <a:ea typeface="Calibri"/>
                        <a:cs typeface="Times New Roman"/>
                      </a:endParaRPr>
                    </a:p>
                  </a:txBody>
                  <a:tcPr marL="68580" marR="68580" marT="0" marB="0"/>
                </a:tc>
              </a:tr>
              <a:tr h="393857">
                <a:tc>
                  <a:txBody>
                    <a:bodyPr/>
                    <a:lstStyle/>
                    <a:p>
                      <a:pPr algn="ctr">
                        <a:lnSpc>
                          <a:spcPct val="115000"/>
                        </a:lnSpc>
                        <a:spcAft>
                          <a:spcPts val="0"/>
                        </a:spcAft>
                      </a:pPr>
                      <a:r>
                        <a:rPr lang="es-EC" sz="1600">
                          <a:effectLst/>
                        </a:rPr>
                        <a:t>Uplink</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128 kbps</a:t>
                      </a:r>
                      <a:endParaRPr lang="es-EC" sz="1600" dirty="0">
                        <a:solidFill>
                          <a:srgbClr val="365F91"/>
                        </a:solidFill>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3151031" y="3895737"/>
                <a:ext cx="6096000" cy="74078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𝑆𝑝𝑒𝑐𝑡𝑟𝑎𝑙</m:t>
                          </m:r>
                          <m:r>
                            <a:rPr lang="es-EC" i="1">
                              <a:latin typeface="Cambria Math"/>
                            </a:rPr>
                            <m:t> </m:t>
                          </m:r>
                          <m:r>
                            <a:rPr lang="es-EC" i="1">
                              <a:latin typeface="Cambria Math"/>
                            </a:rPr>
                            <m:t>𝐸𝑓𝑓𝑖𝑐𝑖𝑒𝑛𝑐𝑦</m:t>
                          </m:r>
                        </m:e>
                        <m:sub>
                          <m:r>
                            <a:rPr lang="es-EC" i="1">
                              <a:latin typeface="Cambria Math"/>
                            </a:rPr>
                            <m:t>𝐷𝑜𝑤𝑛𝑙𝑖𝑛𝑘</m:t>
                          </m:r>
                        </m:sub>
                      </m:sSub>
                      <m:r>
                        <a:rPr lang="es-EC" i="1">
                          <a:latin typeface="Cambria Math"/>
                        </a:rPr>
                        <m:t>= 0.0478 </m:t>
                      </m:r>
                      <m:r>
                        <a:rPr lang="es-EC" i="1">
                          <a:latin typeface="Cambria Math"/>
                        </a:rPr>
                        <m:t>𝑏𝑖𝑡𝑠</m:t>
                      </m:r>
                      <m:r>
                        <a:rPr lang="es-EC" i="1">
                          <a:latin typeface="Cambria Math"/>
                        </a:rPr>
                        <m:t>/</m:t>
                      </m:r>
                      <m:r>
                        <a:rPr lang="es-EC" i="1">
                          <a:latin typeface="Cambria Math"/>
                        </a:rPr>
                        <m:t>𝑠</m:t>
                      </m:r>
                      <m:r>
                        <a:rPr lang="es-EC" i="1">
                          <a:latin typeface="Cambria Math"/>
                        </a:rPr>
                        <m:t>/</m:t>
                      </m:r>
                      <m:r>
                        <a:rPr lang="es-EC" i="1">
                          <a:latin typeface="Cambria Math"/>
                        </a:rPr>
                        <m:t>𝐻𝑧</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𝑆𝑝𝑒𝑐𝑡𝑟𝑎𝑙</m:t>
                          </m:r>
                          <m:r>
                            <a:rPr lang="es-EC" i="1">
                              <a:latin typeface="Cambria Math"/>
                            </a:rPr>
                            <m:t> </m:t>
                          </m:r>
                          <m:r>
                            <a:rPr lang="es-EC" i="1">
                              <a:latin typeface="Cambria Math"/>
                            </a:rPr>
                            <m:t>𝐸𝑓𝑓𝑖𝑐𝑖𝑒𝑛𝑐𝑦</m:t>
                          </m:r>
                        </m:e>
                        <m:sub>
                          <m:r>
                            <a:rPr lang="es-EC" i="1">
                              <a:latin typeface="Cambria Math"/>
                            </a:rPr>
                            <m:t>𝑈𝑝𝑙𝑖𝑛𝑘</m:t>
                          </m:r>
                        </m:sub>
                      </m:sSub>
                      <m:r>
                        <a:rPr lang="es-EC" i="1">
                          <a:latin typeface="Cambria Math"/>
                        </a:rPr>
                        <m:t>= 0.014933 </m:t>
                      </m:r>
                      <m:r>
                        <a:rPr lang="es-EC" i="1">
                          <a:latin typeface="Cambria Math"/>
                        </a:rPr>
                        <m:t>𝑏𝑖𝑡𝑠</m:t>
                      </m:r>
                      <m:r>
                        <a:rPr lang="es-EC" i="1">
                          <a:latin typeface="Cambria Math"/>
                        </a:rPr>
                        <m:t>/</m:t>
                      </m:r>
                      <m:r>
                        <a:rPr lang="es-EC" i="1">
                          <a:latin typeface="Cambria Math"/>
                        </a:rPr>
                        <m:t>𝑠</m:t>
                      </m:r>
                      <m:r>
                        <a:rPr lang="es-EC" i="1">
                          <a:latin typeface="Cambria Math"/>
                        </a:rPr>
                        <m:t>/</m:t>
                      </m:r>
                      <m:r>
                        <a:rPr lang="es-EC" i="1">
                          <a:latin typeface="Cambria Math"/>
                        </a:rPr>
                        <m:t>𝐻𝑧</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151031" y="3895737"/>
                <a:ext cx="6096000" cy="740780"/>
              </a:xfrm>
              <a:prstGeom prst="rect">
                <a:avLst/>
              </a:prstGeom>
              <a:blipFill rotWithShape="1">
                <a:blip r:embed="rId3"/>
                <a:stretch>
                  <a:fillRect b="-4098"/>
                </a:stretch>
              </a:blipFill>
            </p:spPr>
            <p:txBody>
              <a:bodyPr/>
              <a:lstStyle/>
              <a:p>
                <a:r>
                  <a:rPr lang="es-EC">
                    <a:noFill/>
                  </a:rPr>
                  <a:t> </a:t>
                </a:r>
              </a:p>
            </p:txBody>
          </p:sp>
        </mc:Fallback>
      </mc:AlternateContent>
    </p:spTree>
    <p:extLst>
      <p:ext uri="{BB962C8B-B14F-4D97-AF65-F5344CB8AC3E}">
        <p14:creationId xmlns:p14="http://schemas.microsoft.com/office/powerpoint/2010/main" val="15667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C" dirty="0" smtClean="0"/>
              <a:t>ANÁLISIS DE RENDIMIENTO, MERCADO E INTEROPERABILIDAD DE LAS REDES</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42740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KEY PERFORMANCE INDICATORS</a:t>
            </a:r>
            <a:endParaRPr lang="es-EC" dirty="0"/>
          </a:p>
        </p:txBody>
      </p:sp>
      <p:sp>
        <p:nvSpPr>
          <p:cNvPr id="3" name="2 Marcador de contenido"/>
          <p:cNvSpPr>
            <a:spLocks noGrp="1"/>
          </p:cNvSpPr>
          <p:nvPr>
            <p:ph idx="1"/>
          </p:nvPr>
        </p:nvSpPr>
        <p:spPr/>
        <p:txBody>
          <a:bodyPr/>
          <a:lstStyle/>
          <a:p>
            <a:pPr algn="just"/>
            <a:r>
              <a:rPr lang="es-EC" dirty="0"/>
              <a:t>Para la optimización de la red de radio (o para cualquier  optimización de cualquier red) es necesario haber definido cuales van a ser los Indicadores Claves de Desempeño (Key Performance </a:t>
            </a:r>
            <a:r>
              <a:rPr lang="es-EC" dirty="0" err="1"/>
              <a:t>Indicator</a:t>
            </a:r>
            <a:r>
              <a:rPr lang="es-EC" dirty="0"/>
              <a:t> - KPI). Estos </a:t>
            </a:r>
            <a:r>
              <a:rPr lang="es-EC" dirty="0" err="1"/>
              <a:t>KPIs</a:t>
            </a:r>
            <a:r>
              <a:rPr lang="es-EC" dirty="0"/>
              <a:t> son parámetros que permiten observar de cerca el proceso de monitoreo de la red que se desea optimizar.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794" y="3010543"/>
            <a:ext cx="4717961" cy="365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5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LAS REDES CDMA2000 1X EV-DO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12472" y="1381259"/>
                <a:ext cx="11439122" cy="5264240"/>
              </a:xfrm>
            </p:spPr>
            <p:txBody>
              <a:bodyPr>
                <a:normAutofit fontScale="92500" lnSpcReduction="20000"/>
              </a:bodyPr>
              <a:lstStyle/>
              <a:p>
                <a:pPr marL="0" indent="0">
                  <a:buNone/>
                </a:pPr>
                <a:r>
                  <a:rPr lang="es-EC" i="1" dirty="0" smtClean="0"/>
                  <a:t>Porcentaje de Configuración de Sesiones Exitosas (SSSR)</a:t>
                </a:r>
                <a:endParaRPr lang="es-EC" dirty="0"/>
              </a:p>
              <a:p>
                <a14:m>
                  <m:oMath xmlns:m="http://schemas.openxmlformats.org/officeDocument/2006/math">
                    <m:r>
                      <a:rPr lang="es-EC" i="1">
                        <a:latin typeface="Cambria Math"/>
                      </a:rPr>
                      <m:t>𝑆𝑆𝑆𝑅</m:t>
                    </m:r>
                    <m:r>
                      <a:rPr lang="es-EC" i="1">
                        <a:latin typeface="Cambria Math"/>
                      </a:rPr>
                      <m:t>= </m:t>
                    </m:r>
                    <m:d>
                      <m:dPr>
                        <m:ctrlPr>
                          <a:rPr lang="es-EC" i="1">
                            <a:latin typeface="Cambria Math"/>
                          </a:rPr>
                        </m:ctrlPr>
                      </m:dPr>
                      <m:e>
                        <m:f>
                          <m:fPr>
                            <m:ctrlPr>
                              <a:rPr lang="es-EC" i="1">
                                <a:latin typeface="Cambria Math"/>
                              </a:rPr>
                            </m:ctrlPr>
                          </m:fPr>
                          <m:num>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𝐶𝑜𝑛𝑓𝑖𝑔𝑢𝑟𝑎𝑐𝑖𝑜𝑛𝑒𝑠</m:t>
                            </m:r>
                            <m:r>
                              <a:rPr lang="es-EC" i="1">
                                <a:latin typeface="Cambria Math"/>
                              </a:rPr>
                              <m:t> </m:t>
                            </m:r>
                            <m:r>
                              <a:rPr lang="es-EC" i="1">
                                <a:latin typeface="Cambria Math"/>
                              </a:rPr>
                              <m:t>𝑑𝑒</m:t>
                            </m:r>
                            <m:r>
                              <a:rPr lang="es-EC" i="1">
                                <a:latin typeface="Cambria Math"/>
                              </a:rPr>
                              <m:t> </m:t>
                            </m:r>
                            <m:r>
                              <a:rPr lang="es-EC" i="1">
                                <a:latin typeface="Cambria Math"/>
                              </a:rPr>
                              <m:t>𝑆𝑒𝑠𝑖</m:t>
                            </m:r>
                            <m:r>
                              <a:rPr lang="es-EC" i="1">
                                <a:latin typeface="Cambria Math"/>
                              </a:rPr>
                              <m:t>ó</m:t>
                            </m:r>
                            <m:r>
                              <a:rPr lang="es-EC" i="1">
                                <a:latin typeface="Cambria Math"/>
                              </a:rPr>
                              <m:t>𝑛</m:t>
                            </m:r>
                            <m:r>
                              <a:rPr lang="es-EC" i="1">
                                <a:latin typeface="Cambria Math"/>
                              </a:rPr>
                              <m:t> </m:t>
                            </m:r>
                            <m:r>
                              <a:rPr lang="es-EC" i="1">
                                <a:latin typeface="Cambria Math"/>
                              </a:rPr>
                              <m:t>𝐸𝑥𝑖𝑡𝑜𝑠𝑎𝑠</m:t>
                            </m:r>
                          </m:num>
                          <m:den>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𝑇𝑜𝑡𝑎𝑙</m:t>
                            </m:r>
                            <m:r>
                              <a:rPr lang="es-EC" i="1">
                                <a:latin typeface="Cambria Math"/>
                              </a:rPr>
                              <m:t> </m:t>
                            </m:r>
                            <m:r>
                              <a:rPr lang="es-EC" i="1">
                                <a:latin typeface="Cambria Math"/>
                              </a:rPr>
                              <m:t>𝑑𝑒</m:t>
                            </m:r>
                            <m:r>
                              <a:rPr lang="es-EC" i="1">
                                <a:latin typeface="Cambria Math"/>
                              </a:rPr>
                              <m:t> </m:t>
                            </m:r>
                            <m:r>
                              <a:rPr lang="es-EC" i="1">
                                <a:latin typeface="Cambria Math"/>
                              </a:rPr>
                              <m:t>𝑆𝑜𝑙𝑖𝑐𝑖𝑡𝑢𝑑𝑒𝑠</m:t>
                            </m:r>
                            <m:r>
                              <a:rPr lang="es-EC" i="1">
                                <a:latin typeface="Cambria Math"/>
                              </a:rPr>
                              <m:t> </m:t>
                            </m:r>
                            <m:r>
                              <a:rPr lang="es-EC" i="1">
                                <a:latin typeface="Cambria Math"/>
                              </a:rPr>
                              <m:t>𝑑𝑒</m:t>
                            </m:r>
                            <m:r>
                              <a:rPr lang="es-EC" i="1">
                                <a:latin typeface="Cambria Math"/>
                              </a:rPr>
                              <m:t> </m:t>
                            </m:r>
                            <m:r>
                              <a:rPr lang="es-EC" i="1">
                                <a:latin typeface="Cambria Math"/>
                              </a:rPr>
                              <m:t>𝐶𝑜𝑛𝑓𝑖𝑔𝑢𝑟𝑎𝑐𝑖𝑜𝑛𝑒𝑠</m:t>
                            </m:r>
                            <m:r>
                              <a:rPr lang="es-EC" i="1">
                                <a:latin typeface="Cambria Math"/>
                              </a:rPr>
                              <m:t> </m:t>
                            </m:r>
                            <m:r>
                              <a:rPr lang="es-EC" i="1">
                                <a:latin typeface="Cambria Math"/>
                              </a:rPr>
                              <m:t>𝑑𝑒</m:t>
                            </m:r>
                            <m:r>
                              <a:rPr lang="es-EC" i="1">
                                <a:latin typeface="Cambria Math"/>
                              </a:rPr>
                              <m:t> </m:t>
                            </m:r>
                            <m:r>
                              <a:rPr lang="es-EC" i="1">
                                <a:latin typeface="Cambria Math"/>
                              </a:rPr>
                              <m:t>𝑆𝑒𝑠𝑖</m:t>
                            </m:r>
                            <m:r>
                              <a:rPr lang="es-EC" i="1">
                                <a:latin typeface="Cambria Math"/>
                              </a:rPr>
                              <m:t>ó</m:t>
                            </m:r>
                            <m:r>
                              <a:rPr lang="es-EC" i="1">
                                <a:latin typeface="Cambria Math"/>
                              </a:rPr>
                              <m:t>𝑛</m:t>
                            </m:r>
                          </m:den>
                        </m:f>
                      </m:e>
                    </m:d>
                    <m:r>
                      <a:rPr lang="es-EC" i="1">
                        <a:latin typeface="Cambria Math"/>
                      </a:rPr>
                      <m:t>∗100</m:t>
                    </m:r>
                    <m:r>
                      <a:rPr lang="es-EC" b="0" i="1" smtClean="0">
                        <a:latin typeface="Cambria Math"/>
                      </a:rPr>
                      <m:t>      (37)</m:t>
                    </m:r>
                    <m:r>
                      <a:rPr lang="es-EC" i="1">
                        <a:latin typeface="Cambria Math"/>
                      </a:rPr>
                      <m:t> </m:t>
                    </m:r>
                  </m:oMath>
                </a14:m>
                <a:endParaRPr lang="es-EC" dirty="0" smtClean="0"/>
              </a:p>
              <a:p>
                <a:pPr marL="0" indent="0">
                  <a:buNone/>
                </a:pPr>
                <a:r>
                  <a:rPr lang="es-EC" i="1" dirty="0"/>
                  <a:t>Porcentaje de Configuración de Conexiones Exitosas (CSSR</a:t>
                </a:r>
                <a:r>
                  <a:rPr lang="es-EC" i="1" dirty="0" smtClean="0"/>
                  <a:t>):</a:t>
                </a:r>
                <a:endParaRPr lang="es-EC" dirty="0" smtClean="0"/>
              </a:p>
              <a:p>
                <a14:m>
                  <m:oMath xmlns:m="http://schemas.openxmlformats.org/officeDocument/2006/math">
                    <m:r>
                      <a:rPr lang="es-EC" i="1">
                        <a:latin typeface="Cambria Math"/>
                      </a:rPr>
                      <m:t>𝐶𝑆𝑆𝑅</m:t>
                    </m:r>
                    <m:r>
                      <a:rPr lang="es-EC" i="1">
                        <a:latin typeface="Cambria Math"/>
                      </a:rPr>
                      <m:t>=</m:t>
                    </m:r>
                    <m:d>
                      <m:dPr>
                        <m:ctrlPr>
                          <a:rPr lang="es-EC" i="1">
                            <a:latin typeface="Cambria Math"/>
                          </a:rPr>
                        </m:ctrlPr>
                      </m:dPr>
                      <m:e>
                        <m:f>
                          <m:fPr>
                            <m:ctrlPr>
                              <a:rPr lang="es-EC" i="1">
                                <a:latin typeface="Cambria Math"/>
                              </a:rPr>
                            </m:ctrlPr>
                          </m:fPr>
                          <m:num>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𝐶𝑜𝑛𝑒𝑥𝑖𝑜𝑛𝑒𝑠</m:t>
                            </m:r>
                            <m:r>
                              <a:rPr lang="es-EC" i="1">
                                <a:latin typeface="Cambria Math"/>
                              </a:rPr>
                              <m:t> </m:t>
                            </m:r>
                            <m:r>
                              <a:rPr lang="es-EC" i="1">
                                <a:latin typeface="Cambria Math"/>
                              </a:rPr>
                              <m:t>𝐸𝑥𝑖𝑡𝑜𝑠𝑎𝑠</m:t>
                            </m:r>
                          </m:num>
                          <m:den>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𝑇𝑜𝑡𝑎𝑙</m:t>
                            </m:r>
                            <m:r>
                              <a:rPr lang="es-EC" i="1">
                                <a:latin typeface="Cambria Math"/>
                              </a:rPr>
                              <m:t> </m:t>
                            </m:r>
                            <m:r>
                              <a:rPr lang="es-EC" i="1">
                                <a:latin typeface="Cambria Math"/>
                              </a:rPr>
                              <m:t>𝑑𝑒</m:t>
                            </m:r>
                            <m:r>
                              <a:rPr lang="es-EC" i="1">
                                <a:latin typeface="Cambria Math"/>
                              </a:rPr>
                              <m:t> </m:t>
                            </m:r>
                            <m:r>
                              <a:rPr lang="es-EC" i="1">
                                <a:latin typeface="Cambria Math"/>
                              </a:rPr>
                              <m:t>𝑆𝑜𝑙𝑖𝑐𝑖𝑡𝑢𝑑𝑒𝑠</m:t>
                            </m:r>
                            <m:r>
                              <a:rPr lang="es-EC" i="1">
                                <a:latin typeface="Cambria Math"/>
                              </a:rPr>
                              <m:t> </m:t>
                            </m:r>
                            <m:r>
                              <a:rPr lang="es-EC" i="1">
                                <a:latin typeface="Cambria Math"/>
                              </a:rPr>
                              <m:t>𝑑𝑒</m:t>
                            </m:r>
                            <m:r>
                              <a:rPr lang="es-EC" i="1">
                                <a:latin typeface="Cambria Math"/>
                              </a:rPr>
                              <m:t> </m:t>
                            </m:r>
                            <m:r>
                              <a:rPr lang="es-EC" i="1">
                                <a:latin typeface="Cambria Math"/>
                              </a:rPr>
                              <m:t>𝐶𝑜𝑛𝑒𝑥𝑖</m:t>
                            </m:r>
                            <m:r>
                              <a:rPr lang="es-EC" i="1">
                                <a:latin typeface="Cambria Math"/>
                              </a:rPr>
                              <m:t>ó</m:t>
                            </m:r>
                            <m:r>
                              <a:rPr lang="es-EC" i="1">
                                <a:latin typeface="Cambria Math"/>
                              </a:rPr>
                              <m:t>𝑛</m:t>
                            </m:r>
                          </m:den>
                        </m:f>
                      </m:e>
                    </m:d>
                    <m:r>
                      <a:rPr lang="es-EC" i="1">
                        <a:latin typeface="Cambria Math"/>
                      </a:rPr>
                      <m:t>∗100 </m:t>
                    </m:r>
                    <m:r>
                      <a:rPr lang="es-EC" b="0" i="1" smtClean="0">
                        <a:latin typeface="Cambria Math"/>
                      </a:rPr>
                      <m:t>     (38)</m:t>
                    </m:r>
                    <m:r>
                      <a:rPr lang="es-EC" i="1">
                        <a:latin typeface="Cambria Math"/>
                      </a:rPr>
                      <m:t>       </m:t>
                    </m:r>
                  </m:oMath>
                </a14:m>
                <a:endParaRPr lang="es-EC" dirty="0"/>
              </a:p>
              <a:p>
                <a:pPr marL="0" indent="0">
                  <a:buNone/>
                </a:pPr>
                <a:r>
                  <a:rPr lang="es-EC" i="1" dirty="0"/>
                  <a:t>Porcentaje de Llamadas Bloqueadas</a:t>
                </a:r>
                <a:r>
                  <a:rPr lang="es-EC" i="1" dirty="0" smtClean="0"/>
                  <a:t>:</a:t>
                </a:r>
                <a:endParaRPr lang="es-EC" dirty="0"/>
              </a:p>
              <a:p>
                <a14:m>
                  <m:oMath xmlns:m="http://schemas.openxmlformats.org/officeDocument/2006/math">
                    <m:r>
                      <a:rPr lang="es-EC" i="1">
                        <a:latin typeface="Cambria Math"/>
                      </a:rPr>
                      <m:t>𝑃𝑜𝑟𝑐𝑒𝑛𝑡𝑎𝑗𝑒</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r>
                      <a:rPr lang="es-EC" i="1">
                        <a:latin typeface="Cambria Math"/>
                      </a:rPr>
                      <m:t> </m:t>
                    </m:r>
                    <m:r>
                      <a:rPr lang="es-EC" i="1">
                        <a:latin typeface="Cambria Math"/>
                      </a:rPr>
                      <m:t>𝐵𝑙𝑜𝑞𝑢𝑒𝑎𝑑𝑎𝑠</m:t>
                    </m:r>
                    <m:r>
                      <a:rPr lang="es-EC" i="1">
                        <a:latin typeface="Cambria Math"/>
                      </a:rPr>
                      <m:t>=</m:t>
                    </m:r>
                    <m:d>
                      <m:dPr>
                        <m:ctrlPr>
                          <a:rPr lang="es-EC" i="1">
                            <a:latin typeface="Cambria Math"/>
                          </a:rPr>
                        </m:ctrlPr>
                      </m:dPr>
                      <m:e>
                        <m:f>
                          <m:fPr>
                            <m:ctrlPr>
                              <a:rPr lang="es-EC" i="1">
                                <a:latin typeface="Cambria Math"/>
                              </a:rPr>
                            </m:ctrlPr>
                          </m:fPr>
                          <m:num>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r>
                              <a:rPr lang="es-EC" i="1">
                                <a:latin typeface="Cambria Math"/>
                              </a:rPr>
                              <m:t> </m:t>
                            </m:r>
                            <m:r>
                              <a:rPr lang="es-EC" i="1">
                                <a:latin typeface="Cambria Math"/>
                              </a:rPr>
                              <m:t>𝐵𝑙𝑜𝑞𝑢𝑒𝑎𝑑𝑎𝑠</m:t>
                            </m:r>
                          </m:num>
                          <m:den>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𝑇𝑜𝑡𝑎𝑙</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den>
                        </m:f>
                      </m:e>
                    </m:d>
                    <m:r>
                      <a:rPr lang="es-EC" i="1">
                        <a:latin typeface="Cambria Math"/>
                      </a:rPr>
                      <m:t>∗100 </m:t>
                    </m:r>
                    <m:r>
                      <a:rPr lang="es-EC" b="0" i="1" smtClean="0">
                        <a:latin typeface="Cambria Math"/>
                      </a:rPr>
                      <m:t>         (39)</m:t>
                    </m:r>
                  </m:oMath>
                </a14:m>
                <a:endParaRPr lang="es-EC" i="1" dirty="0" smtClean="0"/>
              </a:p>
              <a:p>
                <a:pPr marL="0" indent="0">
                  <a:buNone/>
                </a:pPr>
                <a:r>
                  <a:rPr lang="es-EC" i="1" dirty="0" smtClean="0"/>
                  <a:t>Porcentaje </a:t>
                </a:r>
                <a:r>
                  <a:rPr lang="es-EC" i="1" dirty="0"/>
                  <a:t>de Llamadas Caídas:</a:t>
                </a:r>
                <a:r>
                  <a:rPr lang="es-EC" dirty="0"/>
                  <a:t> </a:t>
                </a:r>
              </a:p>
              <a:p>
                <a14:m>
                  <m:oMath xmlns:m="http://schemas.openxmlformats.org/officeDocument/2006/math">
                    <m:r>
                      <a:rPr lang="es-EC" i="1">
                        <a:latin typeface="Cambria Math"/>
                      </a:rPr>
                      <m:t>𝑃𝑜𝑟𝑐𝑒𝑛𝑡𝑎𝑗𝑒</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r>
                      <a:rPr lang="es-EC" i="1">
                        <a:latin typeface="Cambria Math"/>
                      </a:rPr>
                      <m:t> </m:t>
                    </m:r>
                    <m:r>
                      <a:rPr lang="es-EC" i="1">
                        <a:latin typeface="Cambria Math"/>
                      </a:rPr>
                      <m:t>𝐶𝑎</m:t>
                    </m:r>
                    <m:r>
                      <a:rPr lang="es-EC" i="1">
                        <a:latin typeface="Cambria Math"/>
                      </a:rPr>
                      <m:t>í</m:t>
                    </m:r>
                    <m:r>
                      <a:rPr lang="es-EC" i="1">
                        <a:latin typeface="Cambria Math"/>
                      </a:rPr>
                      <m:t>𝑑𝑎𝑠</m:t>
                    </m:r>
                    <m:r>
                      <a:rPr lang="es-EC" i="1">
                        <a:latin typeface="Cambria Math"/>
                      </a:rPr>
                      <m:t>=</m:t>
                    </m:r>
                    <m:d>
                      <m:dPr>
                        <m:ctrlPr>
                          <a:rPr lang="es-EC" i="1">
                            <a:latin typeface="Cambria Math"/>
                          </a:rPr>
                        </m:ctrlPr>
                      </m:dPr>
                      <m:e>
                        <m:f>
                          <m:fPr>
                            <m:ctrlPr>
                              <a:rPr lang="es-EC" i="1">
                                <a:latin typeface="Cambria Math"/>
                              </a:rPr>
                            </m:ctrlPr>
                          </m:fPr>
                          <m:num>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r>
                              <a:rPr lang="es-EC" i="1">
                                <a:latin typeface="Cambria Math"/>
                              </a:rPr>
                              <m:t> </m:t>
                            </m:r>
                            <m:r>
                              <a:rPr lang="es-EC" i="1">
                                <a:latin typeface="Cambria Math"/>
                              </a:rPr>
                              <m:t>𝐶𝑎</m:t>
                            </m:r>
                            <m:r>
                              <a:rPr lang="es-EC" i="1">
                                <a:latin typeface="Cambria Math"/>
                              </a:rPr>
                              <m:t>í</m:t>
                            </m:r>
                            <m:r>
                              <a:rPr lang="es-EC" i="1">
                                <a:latin typeface="Cambria Math"/>
                              </a:rPr>
                              <m:t>𝑑𝑎𝑠</m:t>
                            </m:r>
                          </m:num>
                          <m:den>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𝑇𝑜𝑡𝑎𝑙</m:t>
                            </m:r>
                            <m:r>
                              <a:rPr lang="es-EC" i="1">
                                <a:latin typeface="Cambria Math"/>
                              </a:rPr>
                              <m:t> </m:t>
                            </m:r>
                            <m:r>
                              <a:rPr lang="es-EC" i="1">
                                <a:latin typeface="Cambria Math"/>
                              </a:rPr>
                              <m:t>𝑑𝑒</m:t>
                            </m:r>
                            <m:r>
                              <a:rPr lang="es-EC" i="1">
                                <a:latin typeface="Cambria Math"/>
                              </a:rPr>
                              <m:t> </m:t>
                            </m:r>
                            <m:r>
                              <a:rPr lang="es-EC" i="1">
                                <a:latin typeface="Cambria Math"/>
                              </a:rPr>
                              <m:t>𝐿𝑙𝑎𝑚𝑎𝑑𝑎𝑠</m:t>
                            </m:r>
                          </m:den>
                        </m:f>
                      </m:e>
                    </m:d>
                    <m:r>
                      <a:rPr lang="es-EC" i="1">
                        <a:latin typeface="Cambria Math"/>
                      </a:rPr>
                      <m:t>∗100</m:t>
                    </m:r>
                    <m:r>
                      <a:rPr lang="es-EC" b="0" i="1" smtClean="0">
                        <a:latin typeface="Cambria Math"/>
                      </a:rPr>
                      <m:t>       (40)</m:t>
                    </m:r>
                    <m:r>
                      <a:rPr lang="es-EC" i="1">
                        <a:latin typeface="Cambria Math"/>
                      </a:rPr>
                      <m:t> </m:t>
                    </m:r>
                  </m:oMath>
                </a14:m>
                <a:endParaRPr lang="es-EC" dirty="0"/>
              </a:p>
              <a:p>
                <a:pPr marL="0" indent="0">
                  <a:buNone/>
                </a:pPr>
                <a:r>
                  <a:rPr lang="es-EC" i="1" dirty="0" smtClean="0"/>
                  <a:t>Porcentaje </a:t>
                </a:r>
                <a:r>
                  <a:rPr lang="es-EC" i="1" dirty="0"/>
                  <a:t>de Transferencias (</a:t>
                </a:r>
                <a:r>
                  <a:rPr lang="es-EC" i="1" dirty="0" err="1"/>
                  <a:t>Soft</a:t>
                </a:r>
                <a:r>
                  <a:rPr lang="es-EC" i="1" dirty="0"/>
                  <a:t> </a:t>
                </a:r>
                <a:r>
                  <a:rPr lang="es-EC" i="1" dirty="0" err="1"/>
                  <a:t>Handoff</a:t>
                </a:r>
                <a:r>
                  <a:rPr lang="es-EC" i="1" dirty="0"/>
                  <a:t>) Exitosos: </a:t>
                </a:r>
                <a:endParaRPr lang="es-EC" i="1" dirty="0" smtClean="0"/>
              </a:p>
              <a:p>
                <a14:m>
                  <m:oMath xmlns:m="http://schemas.openxmlformats.org/officeDocument/2006/math">
                    <m:r>
                      <a:rPr lang="es-EC" i="1">
                        <a:latin typeface="Cambria Math"/>
                      </a:rPr>
                      <m:t>𝑃𝑜𝑟𝑐𝑒𝑛𝑡𝑎𝑗𝑒</m:t>
                    </m:r>
                    <m:r>
                      <a:rPr lang="es-EC" i="1">
                        <a:latin typeface="Cambria Math"/>
                      </a:rPr>
                      <m:t> </m:t>
                    </m:r>
                    <m:r>
                      <a:rPr lang="es-EC" i="1">
                        <a:latin typeface="Cambria Math"/>
                      </a:rPr>
                      <m:t>𝑑𝑒</m:t>
                    </m:r>
                    <m:r>
                      <a:rPr lang="es-EC" i="1">
                        <a:latin typeface="Cambria Math"/>
                      </a:rPr>
                      <m:t> </m:t>
                    </m:r>
                    <m:r>
                      <a:rPr lang="es-EC" i="1">
                        <a:latin typeface="Cambria Math"/>
                      </a:rPr>
                      <m:t>𝑇𝑟𝑎𝑛𝑠𝑓𝑒𝑟𝑒𝑛𝑐𝑖𝑎𝑠</m:t>
                    </m:r>
                    <m:r>
                      <a:rPr lang="es-EC" i="1">
                        <a:latin typeface="Cambria Math"/>
                      </a:rPr>
                      <m:t> </m:t>
                    </m:r>
                    <m:r>
                      <a:rPr lang="es-EC" i="1">
                        <a:latin typeface="Cambria Math"/>
                      </a:rPr>
                      <m:t>𝐸𝑥𝑖𝑡𝑜𝑠𝑎𝑠</m:t>
                    </m:r>
                    <m:r>
                      <a:rPr lang="es-EC" i="1">
                        <a:latin typeface="Cambria Math"/>
                      </a:rPr>
                      <m:t>=</m:t>
                    </m:r>
                    <m:d>
                      <m:dPr>
                        <m:ctrlPr>
                          <a:rPr lang="es-EC" i="1">
                            <a:latin typeface="Cambria Math"/>
                          </a:rPr>
                        </m:ctrlPr>
                      </m:dPr>
                      <m:e>
                        <m:f>
                          <m:fPr>
                            <m:ctrlPr>
                              <a:rPr lang="es-EC" i="1">
                                <a:latin typeface="Cambria Math"/>
                              </a:rPr>
                            </m:ctrlPr>
                          </m:fPr>
                          <m:num>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𝑇𝑜𝑡𝑎𝑙</m:t>
                            </m:r>
                            <m:r>
                              <a:rPr lang="es-EC" i="1">
                                <a:latin typeface="Cambria Math"/>
                              </a:rPr>
                              <m:t> </m:t>
                            </m:r>
                            <m:r>
                              <a:rPr lang="es-EC" i="1">
                                <a:latin typeface="Cambria Math"/>
                              </a:rPr>
                              <m:t>𝑑𝑒</m:t>
                            </m:r>
                            <m:r>
                              <a:rPr lang="es-EC" i="1">
                                <a:latin typeface="Cambria Math"/>
                              </a:rPr>
                              <m:t> </m:t>
                            </m:r>
                            <m:r>
                              <a:rPr lang="es-EC" i="1">
                                <a:latin typeface="Cambria Math"/>
                              </a:rPr>
                              <m:t>𝑇𝑟𝑎𝑛𝑠𝑓𝑒𝑟𝑒𝑛𝑐𝑖𝑎𝑠</m:t>
                            </m:r>
                          </m:num>
                          <m:den>
                            <m:r>
                              <a:rPr lang="es-EC" i="1">
                                <a:latin typeface="Cambria Math"/>
                              </a:rPr>
                              <m:t>𝐼𝑛𝑡𝑒𝑛𝑡𝑜𝑠</m:t>
                            </m:r>
                            <m:r>
                              <a:rPr lang="es-EC" i="1">
                                <a:latin typeface="Cambria Math"/>
                              </a:rPr>
                              <m:t> </m:t>
                            </m:r>
                            <m:r>
                              <a:rPr lang="es-EC" i="1">
                                <a:latin typeface="Cambria Math"/>
                              </a:rPr>
                              <m:t>𝑇𝑜𝑡𝑎𝑙𝑒𝑠</m:t>
                            </m:r>
                            <m:r>
                              <a:rPr lang="es-EC" i="1">
                                <a:latin typeface="Cambria Math"/>
                              </a:rPr>
                              <m:t> </m:t>
                            </m:r>
                            <m:r>
                              <a:rPr lang="es-EC" i="1">
                                <a:latin typeface="Cambria Math"/>
                              </a:rPr>
                              <m:t>𝑑𝑒</m:t>
                            </m:r>
                            <m:r>
                              <a:rPr lang="es-EC" i="1">
                                <a:latin typeface="Cambria Math"/>
                              </a:rPr>
                              <m:t> </m:t>
                            </m:r>
                            <m:r>
                              <a:rPr lang="es-EC" i="1">
                                <a:latin typeface="Cambria Math"/>
                              </a:rPr>
                              <m:t>𝑇𝑟𝑎𝑛𝑠𝑓𝑒𝑟𝑒𝑛𝑐𝑖𝑎𝑠</m:t>
                            </m:r>
                          </m:den>
                        </m:f>
                      </m:e>
                    </m:d>
                    <m:r>
                      <a:rPr lang="es-EC" b="0" i="1" smtClean="0">
                        <a:latin typeface="Cambria Math"/>
                      </a:rPr>
                      <m:t>         (41)</m:t>
                    </m:r>
                    <m:r>
                      <a:rPr lang="es-EC" i="1">
                        <a:latin typeface="Cambria Math"/>
                      </a:rPr>
                      <m:t> </m:t>
                    </m:r>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12472" y="1381259"/>
                <a:ext cx="11439122" cy="5264240"/>
              </a:xfrm>
              <a:blipFill rotWithShape="1">
                <a:blip r:embed="rId2"/>
                <a:stretch>
                  <a:fillRect l="-1279" t="-2317"/>
                </a:stretch>
              </a:blipFill>
            </p:spPr>
            <p:txBody>
              <a:bodyPr/>
              <a:lstStyle/>
              <a:p>
                <a:r>
                  <a:rPr lang="es-EC">
                    <a:noFill/>
                  </a:rPr>
                  <a:t> </a:t>
                </a:r>
              </a:p>
            </p:txBody>
          </p:sp>
        </mc:Fallback>
      </mc:AlternateContent>
    </p:spTree>
    <p:extLst>
      <p:ext uri="{BB962C8B-B14F-4D97-AF65-F5344CB8AC3E}">
        <p14:creationId xmlns:p14="http://schemas.microsoft.com/office/powerpoint/2010/main" val="36284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LAS REDES LTE</a:t>
            </a:r>
            <a:endParaRPr lang="es-EC" dirty="0"/>
          </a:p>
        </p:txBody>
      </p:sp>
      <p:sp>
        <p:nvSpPr>
          <p:cNvPr id="3" name="2 Marcador de contenido"/>
          <p:cNvSpPr>
            <a:spLocks noGrp="1"/>
          </p:cNvSpPr>
          <p:nvPr>
            <p:ph idx="1"/>
          </p:nvPr>
        </p:nvSpPr>
        <p:spPr>
          <a:xfrm>
            <a:off x="1092021" y="1329744"/>
            <a:ext cx="9982200" cy="4572000"/>
          </a:xfrm>
        </p:spPr>
        <p:txBody>
          <a:bodyPr/>
          <a:lstStyle/>
          <a:p>
            <a:pPr algn="just"/>
            <a:r>
              <a:rPr lang="es-EC" dirty="0"/>
              <a:t>De acuerdo con el 3GPP, hay cinco categorías diferentes de clasificar los KPI: por accesibilidad; por retenibilidad o retención, por integridad; por disponibilidad y por movilidad</a:t>
            </a:r>
            <a:r>
              <a:rPr lang="es-EC" dirty="0" smtClean="0"/>
              <a:t>.</a:t>
            </a:r>
          </a:p>
          <a:p>
            <a:pPr algn="just"/>
            <a:endParaRPr lang="es-EC" dirty="0"/>
          </a:p>
        </p:txBody>
      </p:sp>
      <p:graphicFrame>
        <p:nvGraphicFramePr>
          <p:cNvPr id="10" name="9 Diagrama"/>
          <p:cNvGraphicFramePr/>
          <p:nvPr>
            <p:extLst>
              <p:ext uri="{D42A27DB-BD31-4B8C-83A1-F6EECF244321}">
                <p14:modId xmlns:p14="http://schemas.microsoft.com/office/powerpoint/2010/main" val="3008724709"/>
              </p:ext>
            </p:extLst>
          </p:nvPr>
        </p:nvGraphicFramePr>
        <p:xfrm>
          <a:off x="3335627" y="1931832"/>
          <a:ext cx="5718221" cy="492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6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CDMA2000 1X EV-DO Rev. </a:t>
            </a:r>
            <a:r>
              <a:rPr lang="es-EC" dirty="0"/>
              <a:t>0</a:t>
            </a:r>
          </a:p>
        </p:txBody>
      </p:sp>
      <p:sp>
        <p:nvSpPr>
          <p:cNvPr id="3" name="2 Marcador de contenido"/>
          <p:cNvSpPr>
            <a:spLocks noGrp="1"/>
          </p:cNvSpPr>
          <p:nvPr>
            <p:ph idx="1"/>
          </p:nvPr>
        </p:nvSpPr>
        <p:spPr/>
        <p:txBody>
          <a:bodyPr/>
          <a:lstStyle/>
          <a:p>
            <a:endParaRPr lang="es-EC" dirty="0" smtClean="0"/>
          </a:p>
          <a:p>
            <a:endParaRPr lang="es-EC" dirty="0"/>
          </a:p>
        </p:txBody>
      </p:sp>
      <p:graphicFrame>
        <p:nvGraphicFramePr>
          <p:cNvPr id="4" name="3 Diagrama"/>
          <p:cNvGraphicFramePr/>
          <p:nvPr>
            <p:extLst>
              <p:ext uri="{D42A27DB-BD31-4B8C-83A1-F6EECF244321}">
                <p14:modId xmlns:p14="http://schemas.microsoft.com/office/powerpoint/2010/main" val="1580027318"/>
              </p:ext>
            </p:extLst>
          </p:nvPr>
        </p:nvGraphicFramePr>
        <p:xfrm>
          <a:off x="296213" y="1273458"/>
          <a:ext cx="117326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29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ACCESIBILIDAD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9583023"/>
              </p:ext>
            </p:extLst>
          </p:nvPr>
        </p:nvGraphicFramePr>
        <p:xfrm>
          <a:off x="1133795" y="1381259"/>
          <a:ext cx="9942035" cy="5476741"/>
        </p:xfrm>
        <a:graphic>
          <a:graphicData uri="http://schemas.openxmlformats.org/drawingml/2006/table">
            <a:tbl>
              <a:tblPr firstRow="1" firstCol="1" bandRow="1">
                <a:tableStyleId>{5C22544A-7EE6-4342-B048-85BDC9FD1C3A}</a:tableStyleId>
              </a:tblPr>
              <a:tblGrid>
                <a:gridCol w="1665067"/>
                <a:gridCol w="2101588"/>
                <a:gridCol w="2085869"/>
                <a:gridCol w="1973412"/>
                <a:gridCol w="2116099"/>
              </a:tblGrid>
              <a:tr h="267158">
                <a:tc>
                  <a:txBody>
                    <a:bodyPr/>
                    <a:lstStyle/>
                    <a:p>
                      <a:pPr algn="ctr">
                        <a:lnSpc>
                          <a:spcPct val="115000"/>
                        </a:lnSpc>
                        <a:spcAft>
                          <a:spcPts val="0"/>
                        </a:spcAft>
                      </a:pPr>
                      <a:r>
                        <a:rPr lang="es-EC" sz="900" dirty="0">
                          <a:effectLst/>
                        </a:rPr>
                        <a:t>KPI de Accesibilidad</a:t>
                      </a:r>
                      <a:endParaRPr lang="es-EC" sz="900" dirty="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Descripción</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Problemas Típicos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Efectos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Medición</a:t>
                      </a:r>
                      <a:endParaRPr lang="es-EC" sz="900">
                        <a:solidFill>
                          <a:srgbClr val="365F91"/>
                        </a:solidFill>
                        <a:effectLst/>
                        <a:latin typeface="Calibri"/>
                        <a:ea typeface="Calibri"/>
                        <a:cs typeface="Times New Roman"/>
                      </a:endParaRPr>
                    </a:p>
                  </a:txBody>
                  <a:tcPr marL="48484" marR="48484" marT="0" marB="0" anchor="ctr"/>
                </a:tc>
              </a:tr>
              <a:tr h="1335791">
                <a:tc>
                  <a:txBody>
                    <a:bodyPr/>
                    <a:lstStyle/>
                    <a:p>
                      <a:pPr algn="ctr">
                        <a:lnSpc>
                          <a:spcPct val="115000"/>
                        </a:lnSpc>
                        <a:spcAft>
                          <a:spcPts val="0"/>
                        </a:spcAft>
                      </a:pPr>
                      <a:r>
                        <a:rPr lang="es-EC" sz="900">
                          <a:effectLst/>
                        </a:rPr>
                        <a:t>EPS Attach Success Rate</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Porcentaje entre el enganchamiento exitoso al sistema EPS y de todas los intentos realizados.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Problemas en el proceso de acceso aleatorio (cuando el UE se engancha a la red por primera vez y se realiza la búsqueda del mismo) o el establecimiento de una conexión RRC.</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La terminal de usuario no consigue registrarse en la red y no puede utilizar cualquier servicio</a:t>
                      </a:r>
                      <a:endParaRPr lang="es-EC" sz="900">
                        <a:solidFill>
                          <a:srgbClr val="365F91"/>
                        </a:solidFill>
                        <a:effectLst/>
                        <a:latin typeface="Calibri"/>
                        <a:ea typeface="Calibri"/>
                        <a:cs typeface="Times New Roman"/>
                      </a:endParaRPr>
                    </a:p>
                  </a:txBody>
                  <a:tcPr marL="48484" marR="48484" marT="0" marB="0" anchor="ctr"/>
                </a:tc>
                <a:tc rowSpan="5">
                  <a:txBody>
                    <a:bodyPr/>
                    <a:lstStyle/>
                    <a:p>
                      <a:pPr algn="ctr">
                        <a:lnSpc>
                          <a:spcPct val="115000"/>
                        </a:lnSpc>
                        <a:spcAft>
                          <a:spcPts val="0"/>
                        </a:spcAft>
                      </a:pPr>
                      <a:r>
                        <a:rPr lang="es-EC" sz="900" dirty="0">
                          <a:effectLst/>
                        </a:rPr>
                        <a:t>Es preferible el uso de drive test que significa la medición de las redes móviles a través de un automóvil. Puede ser que del lado de la red móvil no estén registradas todas las tentativas de enganchamiento.</a:t>
                      </a:r>
                      <a:endParaRPr lang="es-EC" sz="900" dirty="0">
                        <a:solidFill>
                          <a:srgbClr val="365F91"/>
                        </a:solidFill>
                        <a:effectLst/>
                        <a:latin typeface="Calibri"/>
                        <a:ea typeface="Calibri"/>
                        <a:cs typeface="Times New Roman"/>
                      </a:endParaRPr>
                    </a:p>
                  </a:txBody>
                  <a:tcPr marL="48484" marR="48484" marT="0" marB="0" anchor="ctr"/>
                </a:tc>
              </a:tr>
              <a:tr h="801474">
                <a:tc>
                  <a:txBody>
                    <a:bodyPr/>
                    <a:lstStyle/>
                    <a:p>
                      <a:pPr algn="ctr">
                        <a:lnSpc>
                          <a:spcPct val="115000"/>
                        </a:lnSpc>
                        <a:spcAft>
                          <a:spcPts val="0"/>
                        </a:spcAft>
                      </a:pPr>
                      <a:r>
                        <a:rPr lang="en-US" sz="900" dirty="0">
                          <a:effectLst/>
                        </a:rPr>
                        <a:t>RRC Connection Establishment Success Ratio</a:t>
                      </a:r>
                      <a:endParaRPr lang="es-EC" sz="900" dirty="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dirty="0">
                          <a:effectLst/>
                        </a:rPr>
                        <a:t>Porcentaje entre las conexiones </a:t>
                      </a:r>
                      <a:r>
                        <a:rPr lang="es-EC" sz="900" dirty="0" smtClean="0">
                          <a:effectLst/>
                        </a:rPr>
                        <a:t>al </a:t>
                      </a:r>
                      <a:r>
                        <a:rPr lang="es-EC" sz="900" dirty="0">
                          <a:effectLst/>
                        </a:rPr>
                        <a:t>RRC exitosas y de todos los intentos realizados</a:t>
                      </a:r>
                      <a:endParaRPr lang="es-EC" sz="900" dirty="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Potencia de la señal bien baja, alta interferencia, problemas en el acceso aleatorio.</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La terminal de usuario se mantiene en estado de reposo y sin acceso al servicio solicitado.</a:t>
                      </a:r>
                      <a:endParaRPr lang="es-EC" sz="900">
                        <a:solidFill>
                          <a:srgbClr val="365F91"/>
                        </a:solidFill>
                        <a:effectLst/>
                        <a:latin typeface="Calibri"/>
                        <a:ea typeface="Calibri"/>
                        <a:cs typeface="Times New Roman"/>
                      </a:endParaRPr>
                    </a:p>
                  </a:txBody>
                  <a:tcPr marL="48484" marR="48484" marT="0" marB="0" anchor="ctr"/>
                </a:tc>
                <a:tc vMerge="1">
                  <a:txBody>
                    <a:bodyPr/>
                    <a:lstStyle/>
                    <a:p>
                      <a:endParaRPr lang="es-EC"/>
                    </a:p>
                  </a:txBody>
                  <a:tcPr/>
                </a:tc>
              </a:tr>
              <a:tr h="801474">
                <a:tc>
                  <a:txBody>
                    <a:bodyPr/>
                    <a:lstStyle/>
                    <a:p>
                      <a:pPr algn="ctr">
                        <a:lnSpc>
                          <a:spcPct val="115000"/>
                        </a:lnSpc>
                        <a:spcAft>
                          <a:spcPts val="0"/>
                        </a:spcAft>
                      </a:pPr>
                      <a:r>
                        <a:rPr lang="en-US" sz="900" dirty="0">
                          <a:effectLst/>
                        </a:rPr>
                        <a:t>Random Access Process Success Ratio</a:t>
                      </a:r>
                      <a:endParaRPr lang="es-EC" sz="900" dirty="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Porcentaje entre los accesos aleatorios bien realizados y todos los intentos realizados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Cobertura Insuficiente, nivel de elevada interferencia, problemas de movilidad.</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Puede llevar a fallas en el restablecimiento de las conexiones al RRC. Fallas en el Handover.</a:t>
                      </a:r>
                      <a:endParaRPr lang="es-EC" sz="900">
                        <a:solidFill>
                          <a:srgbClr val="365F91"/>
                        </a:solidFill>
                        <a:effectLst/>
                        <a:latin typeface="Calibri"/>
                        <a:ea typeface="Calibri"/>
                        <a:cs typeface="Times New Roman"/>
                      </a:endParaRPr>
                    </a:p>
                  </a:txBody>
                  <a:tcPr marL="48484" marR="48484" marT="0" marB="0" anchor="ctr"/>
                </a:tc>
                <a:tc vMerge="1">
                  <a:txBody>
                    <a:bodyPr/>
                    <a:lstStyle/>
                    <a:p>
                      <a:endParaRPr lang="es-EC"/>
                    </a:p>
                  </a:txBody>
                  <a:tcPr/>
                </a:tc>
              </a:tr>
              <a:tr h="935053">
                <a:tc>
                  <a:txBody>
                    <a:bodyPr/>
                    <a:lstStyle/>
                    <a:p>
                      <a:pPr algn="ctr">
                        <a:lnSpc>
                          <a:spcPct val="115000"/>
                        </a:lnSpc>
                        <a:spcAft>
                          <a:spcPts val="0"/>
                        </a:spcAft>
                      </a:pPr>
                      <a:r>
                        <a:rPr lang="en-US" sz="900" dirty="0">
                          <a:effectLst/>
                        </a:rPr>
                        <a:t>Default EPS Bearer Establishment Success Ratio</a:t>
                      </a:r>
                      <a:endParaRPr lang="es-EC" sz="900" dirty="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Porcentaje entre la asignación correcta de la portadora EPS por defecto y el número total de asignaciones en la misma portadora.</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Problemas en el acceso aleatorio, Cobertura deficiente, elevada interferencia.</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Como una portadora EPS no es atribuida el usuario no tiene dirección IP por lo que no se engancha a la red de datos.</a:t>
                      </a:r>
                      <a:endParaRPr lang="es-EC" sz="900">
                        <a:solidFill>
                          <a:srgbClr val="365F91"/>
                        </a:solidFill>
                        <a:effectLst/>
                        <a:latin typeface="Calibri"/>
                        <a:ea typeface="Calibri"/>
                        <a:cs typeface="Times New Roman"/>
                      </a:endParaRPr>
                    </a:p>
                  </a:txBody>
                  <a:tcPr marL="48484" marR="48484" marT="0" marB="0" anchor="ctr"/>
                </a:tc>
                <a:tc vMerge="1">
                  <a:txBody>
                    <a:bodyPr/>
                    <a:lstStyle/>
                    <a:p>
                      <a:endParaRPr lang="es-EC"/>
                    </a:p>
                  </a:txBody>
                  <a:tcPr/>
                </a:tc>
              </a:tr>
              <a:tr h="1335791">
                <a:tc>
                  <a:txBody>
                    <a:bodyPr/>
                    <a:lstStyle/>
                    <a:p>
                      <a:pPr algn="ctr">
                        <a:lnSpc>
                          <a:spcPct val="115000"/>
                        </a:lnSpc>
                        <a:spcAft>
                          <a:spcPts val="0"/>
                        </a:spcAft>
                      </a:pPr>
                      <a:r>
                        <a:rPr lang="en-US" sz="900">
                          <a:effectLst/>
                        </a:rPr>
                        <a:t>Dedicated EPS Bearer Establishment Success Ratio</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Porcentaje entre la asignación correcta de las portadoras EPS dedicadas y el número total de asignaciones de todas esas portadoras.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a:effectLst/>
                        </a:rPr>
                        <a:t>Recursos Insuficientes, errores en los identificadores de red, servicios de las operadoras no pueden ser soportados.</a:t>
                      </a:r>
                      <a:endParaRPr lang="es-EC" sz="900">
                        <a:solidFill>
                          <a:srgbClr val="365F91"/>
                        </a:solidFill>
                        <a:effectLst/>
                        <a:latin typeface="Calibri"/>
                        <a:ea typeface="Calibri"/>
                        <a:cs typeface="Times New Roman"/>
                      </a:endParaRPr>
                    </a:p>
                  </a:txBody>
                  <a:tcPr marL="48484" marR="48484" marT="0" marB="0" anchor="ctr"/>
                </a:tc>
                <a:tc>
                  <a:txBody>
                    <a:bodyPr/>
                    <a:lstStyle/>
                    <a:p>
                      <a:pPr algn="ctr">
                        <a:lnSpc>
                          <a:spcPct val="115000"/>
                        </a:lnSpc>
                        <a:spcAft>
                          <a:spcPts val="0"/>
                        </a:spcAft>
                      </a:pPr>
                      <a:r>
                        <a:rPr lang="es-EC" sz="900" dirty="0">
                          <a:effectLst/>
                        </a:rPr>
                        <a:t>El servicio correspondiente a la portadora dedicada no es atribuido al terminal de usuario, por lo que no existen garantías en el </a:t>
                      </a:r>
                      <a:r>
                        <a:rPr lang="es-EC" sz="900" dirty="0" err="1">
                          <a:effectLst/>
                        </a:rPr>
                        <a:t>QoS</a:t>
                      </a:r>
                      <a:r>
                        <a:rPr lang="es-EC" sz="900" dirty="0">
                          <a:effectLst/>
                        </a:rPr>
                        <a:t>.</a:t>
                      </a:r>
                      <a:endParaRPr lang="es-EC" sz="900" dirty="0">
                        <a:solidFill>
                          <a:srgbClr val="365F91"/>
                        </a:solidFill>
                        <a:effectLst/>
                        <a:latin typeface="Calibri"/>
                        <a:ea typeface="Calibri"/>
                        <a:cs typeface="Times New Roman"/>
                      </a:endParaRPr>
                    </a:p>
                  </a:txBody>
                  <a:tcPr marL="48484" marR="48484" marT="0" marB="0" anchor="ctr"/>
                </a:tc>
                <a:tc vMerge="1">
                  <a:txBody>
                    <a:bodyPr/>
                    <a:lstStyle/>
                    <a:p>
                      <a:endParaRPr lang="es-EC"/>
                    </a:p>
                  </a:txBody>
                  <a:tcPr/>
                </a:tc>
              </a:tr>
            </a:tbl>
          </a:graphicData>
        </a:graphic>
      </p:graphicFrame>
    </p:spTree>
    <p:extLst>
      <p:ext uri="{BB962C8B-B14F-4D97-AF65-F5344CB8AC3E}">
        <p14:creationId xmlns:p14="http://schemas.microsoft.com/office/powerpoint/2010/main" val="382193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RETENCIÓN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14189156"/>
              </p:ext>
            </p:extLst>
          </p:nvPr>
        </p:nvGraphicFramePr>
        <p:xfrm>
          <a:off x="2274900" y="1668103"/>
          <a:ext cx="8208503" cy="4505856"/>
        </p:xfrm>
        <a:graphic>
          <a:graphicData uri="http://schemas.openxmlformats.org/drawingml/2006/table">
            <a:tbl>
              <a:tblPr firstRow="1" firstCol="1" bandRow="1">
                <a:tableStyleId>{5C22544A-7EE6-4342-B048-85BDC9FD1C3A}</a:tableStyleId>
              </a:tblPr>
              <a:tblGrid>
                <a:gridCol w="1353774"/>
                <a:gridCol w="1751121"/>
                <a:gridCol w="1741137"/>
                <a:gridCol w="1625327"/>
                <a:gridCol w="1737144"/>
              </a:tblGrid>
              <a:tr h="434233">
                <a:tc>
                  <a:txBody>
                    <a:bodyPr/>
                    <a:lstStyle/>
                    <a:p>
                      <a:pPr algn="ctr">
                        <a:lnSpc>
                          <a:spcPct val="115000"/>
                        </a:lnSpc>
                        <a:spcAft>
                          <a:spcPts val="0"/>
                        </a:spcAft>
                      </a:pPr>
                      <a:r>
                        <a:rPr lang="es-EC" sz="1400">
                          <a:effectLst/>
                        </a:rPr>
                        <a:t>KPI de Retención</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Descripción</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Problemas Típicos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Efectos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Medición</a:t>
                      </a:r>
                      <a:endParaRPr lang="es-EC" sz="1400">
                        <a:solidFill>
                          <a:srgbClr val="365F91"/>
                        </a:solidFill>
                        <a:effectLst/>
                        <a:latin typeface="Calibri"/>
                        <a:ea typeface="Calibri"/>
                        <a:cs typeface="Times New Roman"/>
                      </a:endParaRPr>
                    </a:p>
                  </a:txBody>
                  <a:tcPr marL="68580" marR="68580" marT="0" marB="0" anchor="ctr"/>
                </a:tc>
              </a:tr>
              <a:tr h="2007564">
                <a:tc>
                  <a:txBody>
                    <a:bodyPr/>
                    <a:lstStyle/>
                    <a:p>
                      <a:pPr algn="ctr">
                        <a:lnSpc>
                          <a:spcPct val="115000"/>
                        </a:lnSpc>
                        <a:spcAft>
                          <a:spcPts val="0"/>
                        </a:spcAft>
                      </a:pPr>
                      <a:r>
                        <a:rPr lang="en-US" sz="1400">
                          <a:effectLst/>
                        </a:rPr>
                        <a:t>Number of Radio Link Failures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Contabiliza el número de veces en las cuales existe una falla en el enlace de radio dependiendo de los parámetros especificados.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Bajo Nivel de la Señal RSRQ (Calidad Recibida de la Señal Recibida), elevada interferencia, problemas en el acceso aleatorio</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La terminal de usuario pasa al estado de reposo y el flujo de datos es interrumpido.</a:t>
                      </a:r>
                      <a:endParaRPr lang="es-EC" sz="1400">
                        <a:solidFill>
                          <a:srgbClr val="365F9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C" sz="1400" dirty="0">
                          <a:effectLst/>
                        </a:rPr>
                        <a:t>A través del drive test o por las estadísticas de la red.</a:t>
                      </a:r>
                      <a:endParaRPr lang="es-EC" sz="1400" dirty="0">
                        <a:solidFill>
                          <a:srgbClr val="365F91"/>
                        </a:solidFill>
                        <a:effectLst/>
                        <a:latin typeface="Calibri"/>
                        <a:ea typeface="Calibri"/>
                        <a:cs typeface="Times New Roman"/>
                      </a:endParaRPr>
                    </a:p>
                  </a:txBody>
                  <a:tcPr marL="68580" marR="68580" marT="0" marB="0" anchor="ctr"/>
                </a:tc>
              </a:tr>
              <a:tr h="2007564">
                <a:tc>
                  <a:txBody>
                    <a:bodyPr/>
                    <a:lstStyle/>
                    <a:p>
                      <a:pPr algn="ctr">
                        <a:lnSpc>
                          <a:spcPct val="115000"/>
                        </a:lnSpc>
                        <a:spcAft>
                          <a:spcPts val="0"/>
                        </a:spcAft>
                      </a:pPr>
                      <a:r>
                        <a:rPr lang="en-US" sz="1400">
                          <a:effectLst/>
                        </a:rPr>
                        <a:t>EPS Cut-Off Ratio</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Porcentaje entre el número de portadoras EPS desactivadas de manera no explícita y la totalidad de portadoras EPS asignadas.</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Reactivación de la portadora, errores en la red.</a:t>
                      </a:r>
                      <a:endParaRPr lang="es-EC" sz="14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dirty="0">
                          <a:effectLst/>
                        </a:rPr>
                        <a:t>Cuando una portadora dedicada es desactivada el terminal de usuario deja de tener servicio.</a:t>
                      </a:r>
                      <a:endParaRPr lang="es-EC" sz="1400" dirty="0">
                        <a:solidFill>
                          <a:srgbClr val="365F91"/>
                        </a:solidFill>
                        <a:effectLst/>
                        <a:latin typeface="Calibri"/>
                        <a:ea typeface="Calibri"/>
                        <a:cs typeface="Times New Roman"/>
                      </a:endParaRPr>
                    </a:p>
                  </a:txBody>
                  <a:tcPr marL="68580" marR="68580" marT="0" marB="0" anchor="ctr"/>
                </a:tc>
                <a:tc vMerge="1">
                  <a:txBody>
                    <a:bodyPr/>
                    <a:lstStyle/>
                    <a:p>
                      <a:endParaRPr lang="es-EC"/>
                    </a:p>
                  </a:txBody>
                  <a:tcPr/>
                </a:tc>
              </a:tr>
            </a:tbl>
          </a:graphicData>
        </a:graphic>
      </p:graphicFrame>
    </p:spTree>
    <p:extLst>
      <p:ext uri="{BB962C8B-B14F-4D97-AF65-F5344CB8AC3E}">
        <p14:creationId xmlns:p14="http://schemas.microsoft.com/office/powerpoint/2010/main" val="216428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INTEGRIDAD</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33376784"/>
              </p:ext>
            </p:extLst>
          </p:nvPr>
        </p:nvGraphicFramePr>
        <p:xfrm>
          <a:off x="862885" y="1559890"/>
          <a:ext cx="10895527" cy="5061689"/>
        </p:xfrm>
        <a:graphic>
          <a:graphicData uri="http://schemas.openxmlformats.org/drawingml/2006/table">
            <a:tbl>
              <a:tblPr firstRow="1" firstCol="1" bandRow="1">
                <a:tableStyleId>{5C22544A-7EE6-4342-B048-85BDC9FD1C3A}</a:tableStyleId>
              </a:tblPr>
              <a:tblGrid>
                <a:gridCol w="1810178"/>
                <a:gridCol w="2325669"/>
                <a:gridCol w="2320369"/>
                <a:gridCol w="2129544"/>
                <a:gridCol w="2309767"/>
              </a:tblGrid>
              <a:tr h="277091">
                <a:tc>
                  <a:txBody>
                    <a:bodyPr/>
                    <a:lstStyle/>
                    <a:p>
                      <a:pPr algn="ctr">
                        <a:lnSpc>
                          <a:spcPct val="115000"/>
                        </a:lnSpc>
                        <a:spcAft>
                          <a:spcPts val="0"/>
                        </a:spcAft>
                      </a:pPr>
                      <a:r>
                        <a:rPr lang="es-EC" sz="1300" dirty="0">
                          <a:effectLst/>
                        </a:rPr>
                        <a:t>KPI de Retención</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Descripción</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Problemas Típicos</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Efectos</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Medición</a:t>
                      </a:r>
                      <a:endParaRPr lang="es-EC" sz="1300">
                        <a:solidFill>
                          <a:srgbClr val="365F91"/>
                        </a:solidFill>
                        <a:effectLst/>
                        <a:latin typeface="Calibri"/>
                        <a:ea typeface="Calibri"/>
                        <a:cs typeface="Times New Roman"/>
                      </a:endParaRPr>
                    </a:p>
                  </a:txBody>
                  <a:tcPr marL="60237" marR="60237" marT="0" marB="0" anchor="ctr"/>
                </a:tc>
              </a:tr>
              <a:tr h="1246909">
                <a:tc>
                  <a:txBody>
                    <a:bodyPr/>
                    <a:lstStyle/>
                    <a:p>
                      <a:pPr algn="ctr">
                        <a:lnSpc>
                          <a:spcPct val="115000"/>
                        </a:lnSpc>
                        <a:spcAft>
                          <a:spcPts val="0"/>
                        </a:spcAft>
                      </a:pPr>
                      <a:r>
                        <a:rPr lang="en-US" sz="1300" dirty="0">
                          <a:effectLst/>
                        </a:rPr>
                        <a:t>Cell-Specific Load</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Es la relación entre el número de recurso alojados en la red y el número total de recursos.</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Se debe una carga elevada en la célula por un gran número de usuarios que ocupan el servicio de datos de alta capacidad.</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El control de admisión rechaza nuevas conexiones, disminuye la calidad existente y se cancelan las conexiones activas.</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La carga de una célula se la obtiene mediante estadísticas de la red.</a:t>
                      </a:r>
                      <a:endParaRPr lang="es-EC" sz="1300">
                        <a:solidFill>
                          <a:srgbClr val="365F91"/>
                        </a:solidFill>
                        <a:effectLst/>
                        <a:latin typeface="Calibri"/>
                        <a:ea typeface="Calibri"/>
                        <a:cs typeface="Times New Roman"/>
                      </a:endParaRPr>
                    </a:p>
                  </a:txBody>
                  <a:tcPr marL="60237" marR="60237" marT="0" marB="0" anchor="ctr"/>
                </a:tc>
              </a:tr>
              <a:tr h="2078182">
                <a:tc>
                  <a:txBody>
                    <a:bodyPr/>
                    <a:lstStyle/>
                    <a:p>
                      <a:pPr algn="ctr">
                        <a:lnSpc>
                          <a:spcPct val="115000"/>
                        </a:lnSpc>
                        <a:spcAft>
                          <a:spcPts val="0"/>
                        </a:spcAft>
                      </a:pPr>
                      <a:r>
                        <a:rPr lang="en-US" sz="1300">
                          <a:effectLst/>
                        </a:rPr>
                        <a:t>Throughput</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Velocidad de datos real, ya sea en un determinado usuario o en toda la red.</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Cuando el throughput es bajo se debe a múltiples causas como la calidad de la señal, la carga elevada de la red, las características del terminal, problemas de movilidad, restricciones de la red de distribución de datos que ofrece baja capacidad en la red.</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A menor throughput, menor es la calidad de servicio ya que este KPI tiene gran importancia en el desempeño general de la red.</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Las velocidades de datos del usuario se lo pueden obtener a través de drive test o por estadísticas de la red. Mientras que el tráfico de las células solo puede ser obtenido mediante las estadísticas.</a:t>
                      </a:r>
                      <a:endParaRPr lang="es-EC" sz="1300">
                        <a:solidFill>
                          <a:srgbClr val="365F91"/>
                        </a:solidFill>
                        <a:effectLst/>
                        <a:latin typeface="Calibri"/>
                        <a:ea typeface="Calibri"/>
                        <a:cs typeface="Times New Roman"/>
                      </a:endParaRPr>
                    </a:p>
                  </a:txBody>
                  <a:tcPr marL="60237" marR="60237" marT="0" marB="0" anchor="ctr"/>
                </a:tc>
              </a:tr>
              <a:tr h="969818">
                <a:tc>
                  <a:txBody>
                    <a:bodyPr/>
                    <a:lstStyle/>
                    <a:p>
                      <a:pPr algn="ctr">
                        <a:lnSpc>
                          <a:spcPct val="115000"/>
                        </a:lnSpc>
                        <a:spcAft>
                          <a:spcPts val="0"/>
                        </a:spcAft>
                      </a:pPr>
                      <a:r>
                        <a:rPr lang="en-US" sz="1300">
                          <a:effectLst/>
                        </a:rPr>
                        <a:t>Modulation and Coding Scheme</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Las modulaciones y codificaciones utilizadas.</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a:effectLst/>
                        </a:rPr>
                        <a:t>Si el MCS es de bajo orden se tendrá un bajo MCS en el receptor. Además de que existen problemas de movilidad</a:t>
                      </a:r>
                      <a:endParaRPr lang="es-EC" sz="130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Una MCS baja tiene un impacto directo en el throughput. Esto produce bajas velocidades de datos.</a:t>
                      </a:r>
                      <a:endParaRPr lang="es-EC" sz="1300" dirty="0">
                        <a:solidFill>
                          <a:srgbClr val="365F91"/>
                        </a:solidFill>
                        <a:effectLst/>
                        <a:latin typeface="Calibri"/>
                        <a:ea typeface="Calibri"/>
                        <a:cs typeface="Times New Roman"/>
                      </a:endParaRPr>
                    </a:p>
                  </a:txBody>
                  <a:tcPr marL="60237" marR="60237" marT="0" marB="0" anchor="ctr"/>
                </a:tc>
                <a:tc>
                  <a:txBody>
                    <a:bodyPr/>
                    <a:lstStyle/>
                    <a:p>
                      <a:pPr algn="ctr">
                        <a:lnSpc>
                          <a:spcPct val="115000"/>
                        </a:lnSpc>
                        <a:spcAft>
                          <a:spcPts val="0"/>
                        </a:spcAft>
                      </a:pPr>
                      <a:r>
                        <a:rPr lang="es-EC" sz="1300" dirty="0">
                          <a:effectLst/>
                        </a:rPr>
                        <a:t>A través del drive test o por las estadísticas de la red.</a:t>
                      </a:r>
                      <a:endParaRPr lang="es-EC" sz="1300" dirty="0">
                        <a:solidFill>
                          <a:srgbClr val="365F91"/>
                        </a:solidFill>
                        <a:effectLst/>
                        <a:latin typeface="Calibri"/>
                        <a:ea typeface="Calibri"/>
                        <a:cs typeface="Times New Roman"/>
                      </a:endParaRPr>
                    </a:p>
                  </a:txBody>
                  <a:tcPr marL="60237" marR="60237" marT="0" marB="0" anchor="ctr"/>
                </a:tc>
              </a:tr>
            </a:tbl>
          </a:graphicData>
        </a:graphic>
      </p:graphicFrame>
    </p:spTree>
    <p:extLst>
      <p:ext uri="{BB962C8B-B14F-4D97-AF65-F5344CB8AC3E}">
        <p14:creationId xmlns:p14="http://schemas.microsoft.com/office/powerpoint/2010/main" val="33970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DISPONIBILIDAD</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307443677"/>
              </p:ext>
            </p:extLst>
          </p:nvPr>
        </p:nvGraphicFramePr>
        <p:xfrm>
          <a:off x="1210614" y="1493950"/>
          <a:ext cx="9929612" cy="4903091"/>
        </p:xfrm>
        <a:graphic>
          <a:graphicData uri="http://schemas.openxmlformats.org/drawingml/2006/table">
            <a:tbl>
              <a:tblPr firstRow="1" firstCol="1" bandRow="1">
                <a:tableStyleId>{5C22544A-7EE6-4342-B048-85BDC9FD1C3A}</a:tableStyleId>
              </a:tblPr>
              <a:tblGrid>
                <a:gridCol w="1699217"/>
                <a:gridCol w="2094131"/>
                <a:gridCol w="2077224"/>
                <a:gridCol w="1964909"/>
                <a:gridCol w="2094131"/>
              </a:tblGrid>
              <a:tr h="480531">
                <a:tc>
                  <a:txBody>
                    <a:bodyPr/>
                    <a:lstStyle/>
                    <a:p>
                      <a:pPr algn="ctr">
                        <a:lnSpc>
                          <a:spcPct val="115000"/>
                        </a:lnSpc>
                        <a:spcAft>
                          <a:spcPts val="0"/>
                        </a:spcAft>
                      </a:pPr>
                      <a:r>
                        <a:rPr lang="es-EC" sz="1700">
                          <a:effectLst/>
                        </a:rPr>
                        <a:t>KPI de Disponibilidad</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a:effectLst/>
                        </a:rPr>
                        <a:t>Descripción</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a:effectLst/>
                        </a:rPr>
                        <a:t>Problemas Típicos</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a:effectLst/>
                        </a:rPr>
                        <a:t>Efectos</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a:effectLst/>
                        </a:rPr>
                        <a:t>Medición</a:t>
                      </a:r>
                      <a:endParaRPr lang="es-EC" sz="1700">
                        <a:solidFill>
                          <a:srgbClr val="365F91"/>
                        </a:solidFill>
                        <a:effectLst/>
                        <a:latin typeface="Calibri"/>
                        <a:ea typeface="Calibri"/>
                        <a:cs typeface="Times New Roman"/>
                      </a:endParaRPr>
                    </a:p>
                  </a:txBody>
                  <a:tcPr marL="68580" marR="68580" marT="0" marB="0" anchor="ctr"/>
                </a:tc>
              </a:tr>
              <a:tr h="1972886">
                <a:tc>
                  <a:txBody>
                    <a:bodyPr/>
                    <a:lstStyle/>
                    <a:p>
                      <a:pPr algn="ctr">
                        <a:lnSpc>
                          <a:spcPct val="115000"/>
                        </a:lnSpc>
                        <a:spcAft>
                          <a:spcPts val="0"/>
                        </a:spcAft>
                      </a:pPr>
                      <a:r>
                        <a:rPr lang="en-US" sz="1700">
                          <a:effectLst/>
                        </a:rPr>
                        <a:t>Cell Availability</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a:effectLst/>
                        </a:rPr>
                        <a:t>Porcentaje de tiempo que una célula permite el acceso radio mínimo por un tiempo de medición definido,</a:t>
                      </a:r>
                      <a:endParaRPr lang="es-EC" sz="1700">
                        <a:solidFill>
                          <a:srgbClr val="365F9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C" sz="1700">
                          <a:effectLst/>
                        </a:rPr>
                        <a:t>Fallas de Energía, problemas en los equipos.</a:t>
                      </a:r>
                    </a:p>
                    <a:p>
                      <a:pPr algn="ctr">
                        <a:lnSpc>
                          <a:spcPct val="115000"/>
                        </a:lnSpc>
                        <a:spcAft>
                          <a:spcPts val="0"/>
                        </a:spcAft>
                      </a:pPr>
                      <a:r>
                        <a:rPr lang="es-EC" sz="1700">
                          <a:effectLst/>
                        </a:rPr>
                        <a:t> </a:t>
                      </a:r>
                      <a:endParaRPr lang="es-EC" sz="1700">
                        <a:solidFill>
                          <a:srgbClr val="365F9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C" sz="1700">
                          <a:effectLst/>
                        </a:rPr>
                        <a:t>Imposibilidad de ofrecer servicio, caídas en la facturación de la red.</a:t>
                      </a:r>
                    </a:p>
                    <a:p>
                      <a:pPr algn="ctr">
                        <a:lnSpc>
                          <a:spcPct val="115000"/>
                        </a:lnSpc>
                        <a:spcAft>
                          <a:spcPts val="0"/>
                        </a:spcAft>
                      </a:pPr>
                      <a:r>
                        <a:rPr lang="es-EC" sz="1700">
                          <a:effectLst/>
                        </a:rPr>
                        <a:t> </a:t>
                      </a:r>
                      <a:endParaRPr lang="es-EC" sz="1700">
                        <a:solidFill>
                          <a:srgbClr val="365F9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C" sz="1700" dirty="0">
                          <a:effectLst/>
                        </a:rPr>
                        <a:t>A través del drive test o por las estadísticas de la red.</a:t>
                      </a:r>
                      <a:endParaRPr lang="es-EC" sz="1700" dirty="0">
                        <a:solidFill>
                          <a:srgbClr val="365F91"/>
                        </a:solidFill>
                        <a:effectLst/>
                        <a:latin typeface="Calibri"/>
                        <a:ea typeface="Calibri"/>
                        <a:cs typeface="Times New Roman"/>
                      </a:endParaRPr>
                    </a:p>
                  </a:txBody>
                  <a:tcPr marL="68580" marR="68580" marT="0" marB="0" anchor="ctr"/>
                </a:tc>
              </a:tr>
              <a:tr h="2221613">
                <a:tc>
                  <a:txBody>
                    <a:bodyPr/>
                    <a:lstStyle/>
                    <a:p>
                      <a:pPr algn="ctr">
                        <a:lnSpc>
                          <a:spcPct val="115000"/>
                        </a:lnSpc>
                        <a:spcAft>
                          <a:spcPts val="0"/>
                        </a:spcAft>
                      </a:pPr>
                      <a:r>
                        <a:rPr lang="en-US" sz="1700">
                          <a:effectLst/>
                        </a:rPr>
                        <a:t>Network Availability</a:t>
                      </a:r>
                      <a:endParaRPr lang="es-EC" sz="17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700" dirty="0">
                          <a:effectLst/>
                        </a:rPr>
                        <a:t>Porcentaje de tiempo que un grupo de células permite el acceso radio mínimo por un tiempo de medición definido,</a:t>
                      </a:r>
                      <a:endParaRPr lang="es-EC" sz="1700" dirty="0">
                        <a:solidFill>
                          <a:srgbClr val="365F91"/>
                        </a:solidFill>
                        <a:effectLst/>
                        <a:latin typeface="Calibri"/>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379558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KPI DE MOVILIDAD</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416048983"/>
              </p:ext>
            </p:extLst>
          </p:nvPr>
        </p:nvGraphicFramePr>
        <p:xfrm>
          <a:off x="1070656" y="1355499"/>
          <a:ext cx="10108206" cy="5405908"/>
        </p:xfrm>
        <a:graphic>
          <a:graphicData uri="http://schemas.openxmlformats.org/drawingml/2006/table">
            <a:tbl>
              <a:tblPr firstRow="1" firstCol="1" bandRow="1">
                <a:tableStyleId>{5C22544A-7EE6-4342-B048-85BDC9FD1C3A}</a:tableStyleId>
              </a:tblPr>
              <a:tblGrid>
                <a:gridCol w="1671997"/>
                <a:gridCol w="2141632"/>
                <a:gridCol w="2129337"/>
                <a:gridCol w="2019920"/>
                <a:gridCol w="2145320"/>
              </a:tblGrid>
              <a:tr h="300328">
                <a:tc>
                  <a:txBody>
                    <a:bodyPr/>
                    <a:lstStyle/>
                    <a:p>
                      <a:pPr algn="ctr">
                        <a:lnSpc>
                          <a:spcPct val="115000"/>
                        </a:lnSpc>
                        <a:spcAft>
                          <a:spcPts val="0"/>
                        </a:spcAft>
                      </a:pPr>
                      <a:r>
                        <a:rPr lang="es-EC" sz="1100">
                          <a:effectLst/>
                        </a:rPr>
                        <a:t>KPI de Movilidad</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Descripción</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Problemas Típicos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Efectos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Medición</a:t>
                      </a:r>
                      <a:endParaRPr lang="es-EC" sz="1100">
                        <a:solidFill>
                          <a:srgbClr val="365F91"/>
                        </a:solidFill>
                        <a:effectLst/>
                        <a:latin typeface="Calibri"/>
                        <a:ea typeface="Calibri"/>
                        <a:cs typeface="Times New Roman"/>
                      </a:endParaRPr>
                    </a:p>
                  </a:txBody>
                  <a:tcPr marL="55217" marR="55217" marT="0" marB="0" anchor="ctr"/>
                </a:tc>
              </a:tr>
              <a:tr h="1051149">
                <a:tc>
                  <a:txBody>
                    <a:bodyPr/>
                    <a:lstStyle/>
                    <a:p>
                      <a:pPr algn="ctr">
                        <a:lnSpc>
                          <a:spcPct val="115000"/>
                        </a:lnSpc>
                        <a:spcAft>
                          <a:spcPts val="0"/>
                        </a:spcAft>
                      </a:pPr>
                      <a:r>
                        <a:rPr lang="es-EC" sz="1100">
                          <a:effectLst/>
                        </a:rPr>
                        <a:t>Number of Handovers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Contabiliza el número de handovers.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La cantidad de handovers depende del: área de las células, nivel de la señal, movilidad, parámetros del handover.</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Pueden provocar retrasos en el envío de los paquetes de datos, además los handovers consumen recursos de señalización</a:t>
                      </a:r>
                      <a:endParaRPr lang="es-EC" sz="1100">
                        <a:solidFill>
                          <a:srgbClr val="365F91"/>
                        </a:solidFill>
                        <a:effectLst/>
                        <a:latin typeface="Calibri"/>
                        <a:ea typeface="Calibri"/>
                        <a:cs typeface="Times New Roman"/>
                      </a:endParaRPr>
                    </a:p>
                  </a:txBody>
                  <a:tcPr marL="55217" marR="55217" marT="0" marB="0" anchor="ctr"/>
                </a:tc>
                <a:tc rowSpan="3">
                  <a:txBody>
                    <a:bodyPr/>
                    <a:lstStyle/>
                    <a:p>
                      <a:pPr algn="ctr">
                        <a:lnSpc>
                          <a:spcPct val="115000"/>
                        </a:lnSpc>
                        <a:spcAft>
                          <a:spcPts val="0"/>
                        </a:spcAft>
                      </a:pPr>
                      <a:r>
                        <a:rPr lang="es-EC" sz="1100">
                          <a:effectLst/>
                        </a:rPr>
                        <a:t>Puede ser medido a través de drive test o mediante estadísticas de la red.</a:t>
                      </a:r>
                      <a:endParaRPr lang="es-EC" sz="1100">
                        <a:solidFill>
                          <a:srgbClr val="365F91"/>
                        </a:solidFill>
                        <a:effectLst/>
                        <a:latin typeface="Calibri"/>
                        <a:ea typeface="Calibri"/>
                        <a:cs typeface="Times New Roman"/>
                      </a:endParaRPr>
                    </a:p>
                  </a:txBody>
                  <a:tcPr marL="55217" marR="55217" marT="0" marB="0" anchor="ctr"/>
                </a:tc>
              </a:tr>
              <a:tr h="1501641">
                <a:tc>
                  <a:txBody>
                    <a:bodyPr/>
                    <a:lstStyle/>
                    <a:p>
                      <a:pPr algn="ctr">
                        <a:lnSpc>
                          <a:spcPct val="115000"/>
                        </a:lnSpc>
                        <a:spcAft>
                          <a:spcPts val="0"/>
                        </a:spcAft>
                      </a:pPr>
                      <a:r>
                        <a:rPr lang="es-EC" sz="1100">
                          <a:effectLst/>
                        </a:rPr>
                        <a:t>Ping-Pong Handover Ratio</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El porcentaje de los handovers del tipo ping-pong, es decir, de aquellos handover que se cruzan entre sí por un mismo terminal de usuario y del número total de handovers.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El número elevado de este tipo de handovers se debe a que el handover es demasiado rápido.</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Se consumen recursos de señalización.</a:t>
                      </a:r>
                      <a:endParaRPr lang="es-EC" sz="1100">
                        <a:solidFill>
                          <a:srgbClr val="365F91"/>
                        </a:solidFill>
                        <a:effectLst/>
                        <a:latin typeface="Calibri"/>
                        <a:ea typeface="Calibri"/>
                        <a:cs typeface="Times New Roman"/>
                      </a:endParaRPr>
                    </a:p>
                  </a:txBody>
                  <a:tcPr marL="55217" marR="55217" marT="0" marB="0" anchor="ctr"/>
                </a:tc>
                <a:tc vMerge="1">
                  <a:txBody>
                    <a:bodyPr/>
                    <a:lstStyle/>
                    <a:p>
                      <a:endParaRPr lang="es-EC"/>
                    </a:p>
                  </a:txBody>
                  <a:tcPr/>
                </a:tc>
              </a:tr>
              <a:tr h="1501641">
                <a:tc>
                  <a:txBody>
                    <a:bodyPr/>
                    <a:lstStyle/>
                    <a:p>
                      <a:pPr algn="ctr">
                        <a:lnSpc>
                          <a:spcPct val="115000"/>
                        </a:lnSpc>
                        <a:spcAft>
                          <a:spcPts val="0"/>
                        </a:spcAft>
                      </a:pPr>
                      <a:r>
                        <a:rPr lang="en-US" sz="1100">
                          <a:effectLst/>
                        </a:rPr>
                        <a:t>Time in the Best Cell</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Se define como el porcentaje de tiempo que el terminal de usuario entre una célula con la mejor señal.</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Si el tiempo del handover resulta ser alto este tiempo se vuelve más bajo.</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Cuando el tiempo es bajo se utilizan identificadores que no estén ligados a las estaciones base con un Path Loss muy alto, lo que provoca una alta interferencia en la red.</a:t>
                      </a:r>
                      <a:endParaRPr lang="es-EC" sz="1100">
                        <a:solidFill>
                          <a:srgbClr val="365F91"/>
                        </a:solidFill>
                        <a:effectLst/>
                        <a:latin typeface="Calibri"/>
                        <a:ea typeface="Calibri"/>
                        <a:cs typeface="Times New Roman"/>
                      </a:endParaRPr>
                    </a:p>
                  </a:txBody>
                  <a:tcPr marL="55217" marR="55217" marT="0" marB="0" anchor="ctr"/>
                </a:tc>
                <a:tc vMerge="1">
                  <a:txBody>
                    <a:bodyPr/>
                    <a:lstStyle/>
                    <a:p>
                      <a:endParaRPr lang="es-EC"/>
                    </a:p>
                  </a:txBody>
                  <a:tcPr/>
                </a:tc>
              </a:tr>
              <a:tr h="1051149">
                <a:tc>
                  <a:txBody>
                    <a:bodyPr/>
                    <a:lstStyle/>
                    <a:p>
                      <a:pPr algn="ctr">
                        <a:lnSpc>
                          <a:spcPct val="115000"/>
                        </a:lnSpc>
                        <a:spcAft>
                          <a:spcPts val="0"/>
                        </a:spcAft>
                      </a:pPr>
                      <a:r>
                        <a:rPr lang="en-US" sz="1100">
                          <a:effectLst/>
                        </a:rPr>
                        <a:t>Handover Delay</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Contabiliza el tiempo que el terminal de usuario no está conectado a la red durante el proceso de handover.</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El retraso depende típicamente de los problemas en el acceso aleatorio.</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a:effectLst/>
                        </a:rPr>
                        <a:t>Cuanto mayor es la interrupción, mayor es la degradación en el QoS.</a:t>
                      </a:r>
                      <a:endParaRPr lang="es-EC" sz="1100">
                        <a:solidFill>
                          <a:srgbClr val="365F91"/>
                        </a:solidFill>
                        <a:effectLst/>
                        <a:latin typeface="Calibri"/>
                        <a:ea typeface="Calibri"/>
                        <a:cs typeface="Times New Roman"/>
                      </a:endParaRPr>
                    </a:p>
                  </a:txBody>
                  <a:tcPr marL="55217" marR="55217" marT="0" marB="0" anchor="ctr"/>
                </a:tc>
                <a:tc>
                  <a:txBody>
                    <a:bodyPr/>
                    <a:lstStyle/>
                    <a:p>
                      <a:pPr algn="ctr">
                        <a:lnSpc>
                          <a:spcPct val="115000"/>
                        </a:lnSpc>
                        <a:spcAft>
                          <a:spcPts val="0"/>
                        </a:spcAft>
                      </a:pPr>
                      <a:r>
                        <a:rPr lang="es-EC" sz="1100" dirty="0">
                          <a:effectLst/>
                        </a:rPr>
                        <a:t> </a:t>
                      </a:r>
                      <a:endParaRPr lang="es-EC" sz="1100" dirty="0">
                        <a:solidFill>
                          <a:srgbClr val="365F91"/>
                        </a:solidFill>
                        <a:effectLst/>
                        <a:latin typeface="Calibri"/>
                        <a:ea typeface="Calibri"/>
                        <a:cs typeface="Times New Roman"/>
                      </a:endParaRPr>
                    </a:p>
                  </a:txBody>
                  <a:tcPr marL="55217" marR="55217" marT="0" marB="0" anchor="ctr"/>
                </a:tc>
              </a:tr>
            </a:tbl>
          </a:graphicData>
        </a:graphic>
      </p:graphicFrame>
    </p:spTree>
    <p:extLst>
      <p:ext uri="{BB962C8B-B14F-4D97-AF65-F5344CB8AC3E}">
        <p14:creationId xmlns:p14="http://schemas.microsoft.com/office/powerpoint/2010/main" val="17461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INTEROPERABILIDAD DE LAS REDES CDMA 450 CON LAS REDES APT LTE 700</a:t>
            </a:r>
            <a:endParaRPr lang="es-EC" dirty="0"/>
          </a:p>
        </p:txBody>
      </p:sp>
      <p:sp>
        <p:nvSpPr>
          <p:cNvPr id="3" name="2 Marcador de contenido"/>
          <p:cNvSpPr>
            <a:spLocks noGrp="1"/>
          </p:cNvSpPr>
          <p:nvPr>
            <p:ph sz="half" idx="1"/>
          </p:nvPr>
        </p:nvSpPr>
        <p:spPr/>
        <p:txBody>
          <a:bodyPr>
            <a:noAutofit/>
          </a:bodyPr>
          <a:lstStyle/>
          <a:p>
            <a:pPr algn="just"/>
            <a:r>
              <a:rPr lang="es-EC" i="1" dirty="0" smtClean="0"/>
              <a:t>Interfaz 101: </a:t>
            </a:r>
            <a:r>
              <a:rPr lang="es-EC" dirty="0"/>
              <a:t> </a:t>
            </a:r>
            <a:r>
              <a:rPr lang="es-EC" dirty="0" smtClean="0"/>
              <a:t>Es una </a:t>
            </a:r>
            <a:r>
              <a:rPr lang="es-EC" dirty="0"/>
              <a:t>interfaz de control ya que permite la transferencia de señalización de registro y de preparación del </a:t>
            </a:r>
            <a:r>
              <a:rPr lang="es-EC" dirty="0" err="1"/>
              <a:t>handover</a:t>
            </a:r>
            <a:r>
              <a:rPr lang="es-EC" dirty="0"/>
              <a:t> entre redes</a:t>
            </a:r>
            <a:r>
              <a:rPr lang="es-EC" dirty="0" smtClean="0"/>
              <a:t>.</a:t>
            </a:r>
          </a:p>
          <a:p>
            <a:pPr algn="just"/>
            <a:r>
              <a:rPr lang="es-EC" i="1" dirty="0" smtClean="0"/>
              <a:t>Interfaz 102: </a:t>
            </a:r>
            <a:r>
              <a:rPr lang="es-EC" dirty="0"/>
              <a:t> </a:t>
            </a:r>
            <a:r>
              <a:rPr lang="es-EC" dirty="0" smtClean="0"/>
              <a:t>Se </a:t>
            </a:r>
            <a:r>
              <a:rPr lang="es-EC" dirty="0"/>
              <a:t>utiliza para soportar los servicios de voz en las redes CDMA </a:t>
            </a:r>
            <a:r>
              <a:rPr lang="es-EC" dirty="0" smtClean="0"/>
              <a:t>1x.</a:t>
            </a:r>
          </a:p>
          <a:p>
            <a:pPr algn="just"/>
            <a:r>
              <a:rPr lang="es-EC" i="1" dirty="0"/>
              <a:t>Interfaz 103: R</a:t>
            </a:r>
            <a:r>
              <a:rPr lang="es-EC" i="1" dirty="0" smtClean="0"/>
              <a:t>ealiza el </a:t>
            </a:r>
            <a:r>
              <a:rPr lang="es-EC" i="1" dirty="0"/>
              <a:t>envío del tráfico de usuario entre </a:t>
            </a:r>
            <a:r>
              <a:rPr lang="es-EC" i="1" dirty="0" smtClean="0"/>
              <a:t>el Gateway S-GW </a:t>
            </a:r>
            <a:r>
              <a:rPr lang="es-EC" i="1" dirty="0"/>
              <a:t>y la red </a:t>
            </a:r>
            <a:r>
              <a:rPr lang="es-EC" i="1" dirty="0" err="1"/>
              <a:t>eHRPD</a:t>
            </a:r>
            <a:r>
              <a:rPr lang="es-EC" i="1" dirty="0"/>
              <a:t> durante la realización del </a:t>
            </a:r>
            <a:r>
              <a:rPr lang="es-EC" i="1" dirty="0" err="1" smtClean="0"/>
              <a:t>handover</a:t>
            </a:r>
            <a:r>
              <a:rPr lang="es-EC" i="1" dirty="0" smtClean="0"/>
              <a:t>.</a:t>
            </a:r>
            <a:endParaRPr lang="es-EC" i="1" dirty="0"/>
          </a:p>
        </p:txBody>
      </p:sp>
      <p:sp>
        <p:nvSpPr>
          <p:cNvPr id="5" name="4 Marcador de contenido"/>
          <p:cNvSpPr>
            <a:spLocks noGrp="1"/>
          </p:cNvSpPr>
          <p:nvPr>
            <p:ph sz="half" idx="2"/>
          </p:nvPr>
        </p:nvSpPr>
        <p:spPr/>
        <p:txBody>
          <a:bodyPr/>
          <a:lstStyle/>
          <a:p>
            <a:endParaRPr lang="es-EC"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6297769" y="1689077"/>
            <a:ext cx="4726546" cy="4376872"/>
          </a:xfrm>
          <a:prstGeom prst="rect">
            <a:avLst/>
          </a:prstGeom>
          <a:noFill/>
          <a:ln>
            <a:noFill/>
          </a:ln>
        </p:spPr>
      </p:pic>
    </p:spTree>
    <p:extLst>
      <p:ext uri="{BB962C8B-B14F-4D97-AF65-F5344CB8AC3E}">
        <p14:creationId xmlns:p14="http://schemas.microsoft.com/office/powerpoint/2010/main" val="3669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just"/>
            <a:r>
              <a:rPr lang="es-EC" dirty="0" smtClean="0"/>
              <a:t>ANÁLISIS DE MERCADO EN LAS COMUNIDADES DEL MILENIO</a:t>
            </a:r>
            <a:endParaRPr lang="es-EC"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3177707091"/>
              </p:ext>
            </p:extLst>
          </p:nvPr>
        </p:nvGraphicFramePr>
        <p:xfrm>
          <a:off x="1453239" y="1815289"/>
          <a:ext cx="6827876" cy="1417289"/>
        </p:xfrm>
        <a:graphic>
          <a:graphicData uri="http://schemas.openxmlformats.org/drawingml/2006/table">
            <a:tbl>
              <a:tblPr firstRow="1" firstCol="1" bandRow="1">
                <a:tableStyleId>{5C22544A-7EE6-4342-B048-85BDC9FD1C3A}</a:tableStyleId>
              </a:tblPr>
              <a:tblGrid>
                <a:gridCol w="1706561"/>
                <a:gridCol w="1706561"/>
                <a:gridCol w="1707377"/>
                <a:gridCol w="1707377"/>
              </a:tblGrid>
              <a:tr h="294011">
                <a:tc>
                  <a:txBody>
                    <a:bodyPr/>
                    <a:lstStyle/>
                    <a:p>
                      <a:pPr algn="ctr">
                        <a:lnSpc>
                          <a:spcPct val="115000"/>
                        </a:lnSpc>
                        <a:spcAft>
                          <a:spcPts val="0"/>
                        </a:spcAft>
                      </a:pPr>
                      <a:r>
                        <a:rPr lang="es-EC" sz="1600" dirty="0">
                          <a:effectLst/>
                        </a:rPr>
                        <a:t>Parroquias</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Casos</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Disponibilidad</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Porcentaje (%)</a:t>
                      </a:r>
                      <a:endParaRPr lang="es-EC" sz="1600">
                        <a:solidFill>
                          <a:srgbClr val="365F91"/>
                        </a:solidFill>
                        <a:effectLst/>
                        <a:latin typeface="Calibri"/>
                        <a:ea typeface="Calibri"/>
                        <a:cs typeface="Times New Roman"/>
                      </a:endParaRPr>
                    </a:p>
                  </a:txBody>
                  <a:tcPr marL="68580" marR="68580" marT="0" marB="0" anchor="ctr"/>
                </a:tc>
              </a:tr>
              <a:tr h="294011">
                <a:tc rowSpan="2">
                  <a:txBody>
                    <a:bodyPr/>
                    <a:lstStyle/>
                    <a:p>
                      <a:pPr algn="ctr">
                        <a:lnSpc>
                          <a:spcPct val="115000"/>
                        </a:lnSpc>
                        <a:spcAft>
                          <a:spcPts val="0"/>
                        </a:spcAft>
                      </a:pPr>
                      <a:r>
                        <a:rPr lang="es-EC" sz="1600">
                          <a:effectLst/>
                        </a:rPr>
                        <a:t>Pañacocha</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4</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Si</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2.27</a:t>
                      </a:r>
                      <a:endParaRPr lang="es-EC" sz="1600">
                        <a:solidFill>
                          <a:srgbClr val="365F91"/>
                        </a:solidFill>
                        <a:effectLst/>
                        <a:latin typeface="Calibri"/>
                        <a:ea typeface="Calibri"/>
                        <a:cs typeface="Times New Roman"/>
                      </a:endParaRPr>
                    </a:p>
                  </a:txBody>
                  <a:tcPr marL="68580" marR="68580" marT="0" marB="0" anchor="ctr"/>
                </a:tc>
              </a:tr>
              <a:tr h="294011">
                <a:tc vMerge="1">
                  <a:txBody>
                    <a:bodyPr/>
                    <a:lstStyle/>
                    <a:p>
                      <a:endParaRPr lang="es-EC"/>
                    </a:p>
                  </a:txBody>
                  <a:tcPr/>
                </a:tc>
                <a:tc>
                  <a:txBody>
                    <a:bodyPr/>
                    <a:lstStyle/>
                    <a:p>
                      <a:pPr algn="ctr">
                        <a:lnSpc>
                          <a:spcPct val="115000"/>
                        </a:lnSpc>
                        <a:spcAft>
                          <a:spcPts val="0"/>
                        </a:spcAft>
                      </a:pPr>
                      <a:r>
                        <a:rPr lang="es-EC" sz="1600">
                          <a:effectLst/>
                        </a:rPr>
                        <a:t>172</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No</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97.73</a:t>
                      </a:r>
                      <a:endParaRPr lang="es-EC" sz="1600" dirty="0">
                        <a:solidFill>
                          <a:srgbClr val="365F91"/>
                        </a:solidFill>
                        <a:effectLst/>
                        <a:latin typeface="Calibri"/>
                        <a:ea typeface="Calibri"/>
                        <a:cs typeface="Times New Roman"/>
                      </a:endParaRPr>
                    </a:p>
                  </a:txBody>
                  <a:tcPr marL="68580" marR="68580" marT="0" marB="0" anchor="ctr"/>
                </a:tc>
              </a:tr>
              <a:tr h="535256">
                <a:tc>
                  <a:txBody>
                    <a:bodyPr/>
                    <a:lstStyle/>
                    <a:p>
                      <a:pPr algn="ctr">
                        <a:lnSpc>
                          <a:spcPct val="115000"/>
                        </a:lnSpc>
                        <a:spcAft>
                          <a:spcPts val="0"/>
                        </a:spcAft>
                      </a:pPr>
                      <a:r>
                        <a:rPr lang="es-EC" sz="1600" dirty="0">
                          <a:effectLst/>
                        </a:rPr>
                        <a:t>Cuyabeno</a:t>
                      </a:r>
                      <a:endParaRPr lang="es-EC" sz="16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86</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No</a:t>
                      </a:r>
                      <a:endParaRPr lang="es-EC" sz="16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100.00</a:t>
                      </a:r>
                      <a:endParaRPr lang="es-EC" sz="1600" dirty="0">
                        <a:solidFill>
                          <a:srgbClr val="365F91"/>
                        </a:solidFill>
                        <a:effectLst/>
                        <a:latin typeface="Calibri"/>
                        <a:ea typeface="Calibri"/>
                        <a:cs typeface="Times New Roman"/>
                      </a:endParaRPr>
                    </a:p>
                  </a:txBody>
                  <a:tcPr marL="68580" marR="6858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217209334"/>
              </p:ext>
            </p:extLst>
          </p:nvPr>
        </p:nvGraphicFramePr>
        <p:xfrm>
          <a:off x="1464308" y="3917009"/>
          <a:ext cx="6848520" cy="1788331"/>
        </p:xfrm>
        <a:graphic>
          <a:graphicData uri="http://schemas.openxmlformats.org/drawingml/2006/table">
            <a:tbl>
              <a:tblPr firstRow="1" firstCol="1" bandRow="1">
                <a:tableStyleId>{5C22544A-7EE6-4342-B048-85BDC9FD1C3A}</a:tableStyleId>
              </a:tblPr>
              <a:tblGrid>
                <a:gridCol w="1711720"/>
                <a:gridCol w="1711720"/>
                <a:gridCol w="1712540"/>
                <a:gridCol w="1712540"/>
              </a:tblGrid>
              <a:tr h="370982">
                <a:tc>
                  <a:txBody>
                    <a:bodyPr/>
                    <a:lstStyle/>
                    <a:p>
                      <a:pPr algn="ctr">
                        <a:lnSpc>
                          <a:spcPct val="115000"/>
                        </a:lnSpc>
                        <a:spcAft>
                          <a:spcPts val="0"/>
                        </a:spcAft>
                      </a:pPr>
                      <a:r>
                        <a:rPr lang="es-EC" sz="1600" dirty="0">
                          <a:effectLst/>
                        </a:rPr>
                        <a:t>Parroquias</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Casos</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Disponibilidad</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Porcentaje (%)</a:t>
                      </a:r>
                      <a:endParaRPr lang="es-EC" sz="1600">
                        <a:solidFill>
                          <a:srgbClr val="365F91"/>
                        </a:solidFill>
                        <a:effectLst/>
                        <a:latin typeface="Calibri"/>
                        <a:ea typeface="Calibri"/>
                        <a:cs typeface="Times New Roman"/>
                      </a:endParaRPr>
                    </a:p>
                  </a:txBody>
                  <a:tcPr marL="68580" marR="68580" marT="0" marB="0"/>
                </a:tc>
              </a:tr>
              <a:tr h="675385">
                <a:tc>
                  <a:txBody>
                    <a:bodyPr/>
                    <a:lstStyle/>
                    <a:p>
                      <a:pPr algn="ctr">
                        <a:lnSpc>
                          <a:spcPct val="115000"/>
                        </a:lnSpc>
                        <a:spcAft>
                          <a:spcPts val="0"/>
                        </a:spcAft>
                      </a:pPr>
                      <a:r>
                        <a:rPr lang="es-EC" sz="1600">
                          <a:effectLst/>
                        </a:rPr>
                        <a:t>Pañacocha</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176</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No</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100.00</a:t>
                      </a:r>
                      <a:endParaRPr lang="es-EC" sz="1600">
                        <a:solidFill>
                          <a:srgbClr val="365F91"/>
                        </a:solidFill>
                        <a:effectLst/>
                        <a:latin typeface="Calibri"/>
                        <a:ea typeface="Calibri"/>
                        <a:cs typeface="Times New Roman"/>
                      </a:endParaRPr>
                    </a:p>
                  </a:txBody>
                  <a:tcPr marL="68580" marR="68580" marT="0" marB="0"/>
                </a:tc>
              </a:tr>
              <a:tr h="370982">
                <a:tc rowSpan="2">
                  <a:txBody>
                    <a:bodyPr/>
                    <a:lstStyle/>
                    <a:p>
                      <a:pPr algn="ctr">
                        <a:lnSpc>
                          <a:spcPct val="115000"/>
                        </a:lnSpc>
                        <a:spcAft>
                          <a:spcPts val="0"/>
                        </a:spcAft>
                      </a:pPr>
                      <a:r>
                        <a:rPr lang="es-EC" sz="1600">
                          <a:effectLst/>
                        </a:rPr>
                        <a:t>Cuyabeno</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Si</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2.33</a:t>
                      </a:r>
                      <a:endParaRPr lang="es-EC" sz="1600">
                        <a:solidFill>
                          <a:srgbClr val="365F91"/>
                        </a:solidFill>
                        <a:effectLst/>
                        <a:latin typeface="Calibri"/>
                        <a:ea typeface="Calibri"/>
                        <a:cs typeface="Times New Roman"/>
                      </a:endParaRPr>
                    </a:p>
                  </a:txBody>
                  <a:tcPr marL="68580" marR="68580" marT="0" marB="0"/>
                </a:tc>
              </a:tr>
              <a:tr h="370982">
                <a:tc vMerge="1">
                  <a:txBody>
                    <a:bodyPr/>
                    <a:lstStyle/>
                    <a:p>
                      <a:endParaRPr lang="es-EC"/>
                    </a:p>
                  </a:txBody>
                  <a:tcPr/>
                </a:tc>
                <a:tc>
                  <a:txBody>
                    <a:bodyPr/>
                    <a:lstStyle/>
                    <a:p>
                      <a:pPr algn="ctr">
                        <a:lnSpc>
                          <a:spcPct val="115000"/>
                        </a:lnSpc>
                        <a:spcAft>
                          <a:spcPts val="0"/>
                        </a:spcAft>
                      </a:pPr>
                      <a:r>
                        <a:rPr lang="es-EC" sz="1600">
                          <a:effectLst/>
                        </a:rPr>
                        <a:t>84</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No</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97.67</a:t>
                      </a:r>
                      <a:endParaRPr lang="es-EC" sz="1600" dirty="0">
                        <a:solidFill>
                          <a:srgbClr val="365F91"/>
                        </a:solidFill>
                        <a:effectLst/>
                        <a:latin typeface="Calibri"/>
                        <a:ea typeface="Calibri"/>
                        <a:cs typeface="Times New Roman"/>
                      </a:endParaRPr>
                    </a:p>
                  </a:txBody>
                  <a:tcPr marL="68580" marR="68580" marT="0" marB="0"/>
                </a:tc>
              </a:tr>
            </a:tbl>
          </a:graphicData>
        </a:graphic>
      </p:graphicFrame>
      <p:sp>
        <p:nvSpPr>
          <p:cNvPr id="12" name="Rectangle 2"/>
          <p:cNvSpPr>
            <a:spLocks noChangeArrowheads="1"/>
          </p:cNvSpPr>
          <p:nvPr/>
        </p:nvSpPr>
        <p:spPr bwMode="auto">
          <a:xfrm>
            <a:off x="1103700" y="1396377"/>
            <a:ext cx="981037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700" b="1" i="0" u="none" strike="noStrike" cap="none" normalizeH="0" baseline="0" dirty="0" smtClean="0" bmk="">
                <a:ln>
                  <a:noFill/>
                </a:ln>
                <a:solidFill>
                  <a:schemeClr val="tx1"/>
                </a:solidFill>
                <a:effectLst/>
                <a:ea typeface="Calibri" pitchFamily="34" charset="0"/>
                <a:cs typeface="Times New Roman" pitchFamily="18" charset="0"/>
              </a:rPr>
              <a:t>Disponibilidad de Teléfono Convencional en las parroquias de Pañacocha y Playas de Cuyabeno</a:t>
            </a:r>
            <a:endParaRPr kumimoji="0" lang="es-EC" altLang="es-EC" sz="1700" b="0" i="0" u="none" strike="noStrike" cap="none" normalizeH="0" baseline="0" dirty="0" smtClean="0" bmk="">
              <a:ln>
                <a:noFill/>
              </a:ln>
              <a:solidFill>
                <a:schemeClr val="tx1"/>
              </a:solidFill>
              <a:effectLst/>
              <a:cs typeface="Arial" pitchFamily="34" charset="0"/>
            </a:endParaRPr>
          </a:p>
        </p:txBody>
      </p:sp>
      <p:sp>
        <p:nvSpPr>
          <p:cNvPr id="13" name="Rectangle 2"/>
          <p:cNvSpPr>
            <a:spLocks noChangeArrowheads="1"/>
          </p:cNvSpPr>
          <p:nvPr/>
        </p:nvSpPr>
        <p:spPr bwMode="auto">
          <a:xfrm>
            <a:off x="1103700" y="3425740"/>
            <a:ext cx="7787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bmk="_Toc399447992">
                <a:ln>
                  <a:noFill/>
                </a:ln>
                <a:solidFill>
                  <a:schemeClr val="tx1"/>
                </a:solidFill>
                <a:effectLst/>
                <a:ea typeface="Calibri" pitchFamily="34" charset="0"/>
                <a:cs typeface="Times New Roman" pitchFamily="18" charset="0"/>
              </a:rPr>
              <a:t>Disponibilidad de Internet en las parroquias de Pañacocha y Playas de Cuyabeno</a:t>
            </a:r>
            <a:endParaRPr kumimoji="0" lang="es-EC" altLang="es-EC"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8826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MERCADO DE LAS REDES MOVILES</a:t>
            </a:r>
            <a:endParaRPr lang="es-EC" dirty="0"/>
          </a:p>
        </p:txBody>
      </p:sp>
      <p:sp>
        <p:nvSpPr>
          <p:cNvPr id="3" name="2 Marcador de texto"/>
          <p:cNvSpPr>
            <a:spLocks noGrp="1"/>
          </p:cNvSpPr>
          <p:nvPr>
            <p:ph type="body" idx="1"/>
          </p:nvPr>
        </p:nvSpPr>
        <p:spPr>
          <a:xfrm>
            <a:off x="1104900" y="1007772"/>
            <a:ext cx="4919472" cy="823912"/>
          </a:xfrm>
        </p:spPr>
        <p:txBody>
          <a:bodyPr/>
          <a:lstStyle/>
          <a:p>
            <a:r>
              <a:rPr lang="es-EC" dirty="0" smtClean="0"/>
              <a:t>CDMA450</a:t>
            </a:r>
            <a:endParaRPr lang="es-EC" dirty="0"/>
          </a:p>
        </p:txBody>
      </p:sp>
      <p:sp>
        <p:nvSpPr>
          <p:cNvPr id="4" name="3 Marcador de contenido"/>
          <p:cNvSpPr>
            <a:spLocks noGrp="1"/>
          </p:cNvSpPr>
          <p:nvPr>
            <p:ph sz="half" idx="2"/>
          </p:nvPr>
        </p:nvSpPr>
        <p:spPr>
          <a:xfrm>
            <a:off x="1104900" y="1790163"/>
            <a:ext cx="4919472" cy="4382037"/>
          </a:xfrm>
        </p:spPr>
        <p:txBody>
          <a:bodyPr/>
          <a:lstStyle/>
          <a:p>
            <a:pPr algn="just"/>
            <a:r>
              <a:rPr lang="es-EC" dirty="0"/>
              <a:t>Existe un total de 15 operadores de telecomunicaciones a lo largo de América Latina y el Caribe que tienen operando sus redes CDMA 450 de manera comercial. </a:t>
            </a:r>
          </a:p>
        </p:txBody>
      </p:sp>
      <p:sp>
        <p:nvSpPr>
          <p:cNvPr id="5" name="4 Marcador de texto"/>
          <p:cNvSpPr>
            <a:spLocks noGrp="1"/>
          </p:cNvSpPr>
          <p:nvPr>
            <p:ph type="body" sz="quarter" idx="3"/>
          </p:nvPr>
        </p:nvSpPr>
        <p:spPr>
          <a:xfrm>
            <a:off x="6127473" y="982014"/>
            <a:ext cx="4919472" cy="823912"/>
          </a:xfrm>
        </p:spPr>
        <p:txBody>
          <a:bodyPr/>
          <a:lstStyle/>
          <a:p>
            <a:r>
              <a:rPr lang="es-EC" dirty="0" smtClean="0"/>
              <a:t>APT LTE 700</a:t>
            </a:r>
            <a:endParaRPr lang="es-EC" dirty="0"/>
          </a:p>
        </p:txBody>
      </p:sp>
      <p:sp>
        <p:nvSpPr>
          <p:cNvPr id="6" name="5 Marcador de contenido"/>
          <p:cNvSpPr>
            <a:spLocks noGrp="1"/>
          </p:cNvSpPr>
          <p:nvPr>
            <p:ph sz="quarter" idx="4"/>
          </p:nvPr>
        </p:nvSpPr>
        <p:spPr>
          <a:xfrm>
            <a:off x="6166110" y="1790163"/>
            <a:ext cx="4919472" cy="4382037"/>
          </a:xfrm>
        </p:spPr>
        <p:txBody>
          <a:bodyPr>
            <a:normAutofit fontScale="92500" lnSpcReduction="20000"/>
          </a:bodyPr>
          <a:lstStyle/>
          <a:p>
            <a:pPr algn="just"/>
            <a:r>
              <a:rPr lang="es-EC" dirty="0" smtClean="0"/>
              <a:t>Incremento </a:t>
            </a:r>
            <a:r>
              <a:rPr lang="es-EC" dirty="0"/>
              <a:t>de US$1 Trillón al PIB (Producto Interno Bruto) en el año 2020 atribuido a la asignación del dividendo digital en la región de Asia y el Pacífico.</a:t>
            </a:r>
          </a:p>
          <a:p>
            <a:pPr algn="just"/>
            <a:r>
              <a:rPr lang="es-EC" dirty="0" smtClean="0"/>
              <a:t>Crecimiento </a:t>
            </a:r>
            <a:r>
              <a:rPr lang="es-EC" dirty="0"/>
              <a:t>de los ingresos por impuestos a un valor de US$ 215 mil millones</a:t>
            </a:r>
          </a:p>
          <a:p>
            <a:pPr algn="just"/>
            <a:r>
              <a:rPr lang="es-EC" dirty="0" smtClean="0"/>
              <a:t>Creación </a:t>
            </a:r>
            <a:r>
              <a:rPr lang="es-EC" dirty="0"/>
              <a:t>de 1.4 millones de nuevas empresas</a:t>
            </a:r>
          </a:p>
          <a:p>
            <a:pPr algn="just"/>
            <a:r>
              <a:rPr lang="es-EC" dirty="0" smtClean="0"/>
              <a:t>Creación </a:t>
            </a:r>
            <a:r>
              <a:rPr lang="es-EC" dirty="0"/>
              <a:t>de 2.7 millones de nuevos </a:t>
            </a:r>
            <a:r>
              <a:rPr lang="es-EC" dirty="0" smtClean="0"/>
              <a:t>empleos</a:t>
            </a:r>
          </a:p>
          <a:p>
            <a:pPr algn="just"/>
            <a:r>
              <a:rPr lang="es-EC" dirty="0" smtClean="0"/>
              <a:t>Por </a:t>
            </a:r>
            <a:r>
              <a:rPr lang="es-EC" dirty="0"/>
              <a:t>cada 1.000 suscriptores de banda ancha adicionales, se crean alrededor de 80 nuevos puestos de trabajo.</a:t>
            </a:r>
          </a:p>
          <a:p>
            <a:pPr algn="just"/>
            <a:r>
              <a:rPr lang="es-EC" dirty="0" smtClean="0"/>
              <a:t>Un </a:t>
            </a:r>
            <a:r>
              <a:rPr lang="es-EC" dirty="0"/>
              <a:t>aumento del 10% en los resultados de penetración de banda ancha </a:t>
            </a:r>
          </a:p>
          <a:p>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648270497"/>
              </p:ext>
            </p:extLst>
          </p:nvPr>
        </p:nvGraphicFramePr>
        <p:xfrm>
          <a:off x="439205" y="3313284"/>
          <a:ext cx="5562349" cy="1892808"/>
        </p:xfrm>
        <a:graphic>
          <a:graphicData uri="http://schemas.openxmlformats.org/drawingml/2006/table">
            <a:tbl>
              <a:tblPr firstRow="1" firstCol="1" bandRow="1">
                <a:tableStyleId>{5C22544A-7EE6-4342-B048-85BDC9FD1C3A}</a:tableStyleId>
              </a:tblPr>
              <a:tblGrid>
                <a:gridCol w="3359906"/>
                <a:gridCol w="2202443"/>
              </a:tblGrid>
              <a:tr h="0">
                <a:tc>
                  <a:txBody>
                    <a:bodyPr/>
                    <a:lstStyle/>
                    <a:p>
                      <a:pPr algn="ctr">
                        <a:lnSpc>
                          <a:spcPct val="115000"/>
                        </a:lnSpc>
                        <a:spcAft>
                          <a:spcPts val="0"/>
                        </a:spcAft>
                      </a:pPr>
                      <a:r>
                        <a:rPr lang="es-EC" sz="1200">
                          <a:effectLst/>
                        </a:rPr>
                        <a:t>Región Geográfica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América Latina - Caribe</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Operadores</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15</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Países</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8</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Redes Comerciales 1X</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15</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pt-BR" sz="1200">
                          <a:effectLst/>
                        </a:rPr>
                        <a:t>Redes Comerciales 1x EV-DO Rel. 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pt-BR" sz="1200">
                          <a:effectLst/>
                        </a:rPr>
                        <a:t>Redes Comerciales 1x EV-DO Rel. </a:t>
                      </a:r>
                      <a:r>
                        <a:rPr lang="es-EC" sz="1200">
                          <a:effectLst/>
                        </a:rPr>
                        <a:t>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Redes en Desarrollo 1X </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Redes en Desarrollo 1x EV-DO Rel. 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Redes en Desarrollo 1x EV-DO Rel. 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4</a:t>
                      </a:r>
                      <a:endParaRPr lang="es-EC" sz="11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578458600"/>
              </p:ext>
            </p:extLst>
          </p:nvPr>
        </p:nvGraphicFramePr>
        <p:xfrm>
          <a:off x="497616" y="5484372"/>
          <a:ext cx="5542576" cy="1156716"/>
        </p:xfrm>
        <a:graphic>
          <a:graphicData uri="http://schemas.openxmlformats.org/drawingml/2006/table">
            <a:tbl>
              <a:tblPr firstRow="1" firstCol="1" bandRow="1">
                <a:tableStyleId>{5C22544A-7EE6-4342-B048-85BDC9FD1C3A}</a:tableStyleId>
              </a:tblPr>
              <a:tblGrid>
                <a:gridCol w="2770614"/>
                <a:gridCol w="2771962"/>
              </a:tblGrid>
              <a:tr h="0">
                <a:tc>
                  <a:txBody>
                    <a:bodyPr/>
                    <a:lstStyle/>
                    <a:p>
                      <a:pPr algn="ctr">
                        <a:lnSpc>
                          <a:spcPct val="115000"/>
                        </a:lnSpc>
                        <a:spcAft>
                          <a:spcPts val="0"/>
                        </a:spcAft>
                      </a:pPr>
                      <a:r>
                        <a:rPr lang="es-EC" sz="1100" dirty="0">
                          <a:effectLst/>
                        </a:rPr>
                        <a:t>Tecnología de la Red CDMA 450</a:t>
                      </a:r>
                      <a:endParaRPr lang="es-EC" sz="11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Número de Modelos de Dispositivos Móviles</a:t>
                      </a:r>
                      <a:endParaRPr lang="es-EC" sz="1100">
                        <a:solidFill>
                          <a:srgbClr val="365F91"/>
                        </a:solidFill>
                        <a:effectLst/>
                        <a:latin typeface="Calibri"/>
                        <a:ea typeface="Calibri"/>
                        <a:cs typeface="Times New Roman"/>
                      </a:endParaRPr>
                    </a:p>
                  </a:txBody>
                  <a:tcPr marL="68580" marR="68580" marT="0" marB="0"/>
                </a:tc>
              </a:tr>
              <a:tr h="48260">
                <a:tc>
                  <a:txBody>
                    <a:bodyPr/>
                    <a:lstStyle/>
                    <a:p>
                      <a:pPr algn="ctr">
                        <a:lnSpc>
                          <a:spcPct val="115000"/>
                        </a:lnSpc>
                        <a:spcAft>
                          <a:spcPts val="0"/>
                        </a:spcAft>
                      </a:pPr>
                      <a:r>
                        <a:rPr lang="es-EC" sz="1100">
                          <a:effectLst/>
                        </a:rPr>
                        <a:t>CDMA2000 1X</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125</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pt-BR" sz="1100">
                          <a:effectLst/>
                        </a:rPr>
                        <a:t>CDMA2000 1x EV-DO Rel. 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21</a:t>
                      </a:r>
                      <a:endParaRPr lang="es-EC" sz="1100" dirty="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pt-BR" sz="1100">
                          <a:effectLst/>
                        </a:rPr>
                        <a:t>CDMA2000 1x EV-DO Rel. 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a:effectLst/>
                        </a:rPr>
                        <a:t>45</a:t>
                      </a:r>
                      <a:endParaRPr lang="es-EC" sz="1100">
                        <a:solidFill>
                          <a:srgbClr val="365F91"/>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pt-BR" sz="1100">
                          <a:effectLst/>
                        </a:rPr>
                        <a:t>CDMA2000 1x EV-DO Rel. B</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7</a:t>
                      </a:r>
                      <a:endParaRPr lang="es-EC"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363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230088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lstStyle/>
          <a:p>
            <a:pPr algn="just"/>
            <a:r>
              <a:rPr lang="es-EC" dirty="0"/>
              <a:t>Las redes LTE ofrecen mejores capacidades de servicios de datos que las redes CDMA, pero debido a su limitada cobertura permite que las redes CDMA deban ser utilizadas como complemento a la prestación de servicios de datos.</a:t>
            </a:r>
          </a:p>
          <a:p>
            <a:pPr algn="just"/>
            <a:r>
              <a:rPr lang="es-EC" dirty="0" smtClean="0"/>
              <a:t>En </a:t>
            </a:r>
            <a:r>
              <a:rPr lang="es-EC" dirty="0"/>
              <a:t>la planificación de la cobertura radioeléctrica en entornos rurales se utilizó el Método Determinístico de Deygout siempre y cuando se disponga de cartografía rural de la zona de despliegue de la red. Los resultados aseguran los niveles de porcentaje de tiempo y ubicaciones en un 50%. Sin embargo, cuando no se disponga de la cartografía precisa en la zona de servicio, es posible utilizar métodos empíricos como Okumura – Hata para zonas rurales.</a:t>
            </a:r>
          </a:p>
          <a:p>
            <a:pPr algn="just"/>
            <a:r>
              <a:rPr lang="es-EC" dirty="0"/>
              <a:t>La modulación y codificación adaptativa que tienen estas dos redes varían mucho respecto al entorno del canal y a las peticiones  que genere el dispositivo móvil respecto a la velocidad de datos que desea transmitir. Si las condiciones del canal son las mejores se dispondrá de un mayor throughput, caso contrario se procede a reducir el índice de modulación y las velocidades serán menores.</a:t>
            </a:r>
          </a:p>
        </p:txBody>
      </p:sp>
    </p:spTree>
    <p:extLst>
      <p:ext uri="{BB962C8B-B14F-4D97-AF65-F5344CB8AC3E}">
        <p14:creationId xmlns:p14="http://schemas.microsoft.com/office/powerpoint/2010/main" val="40179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CDMA450</a:t>
            </a:r>
            <a:endParaRPr lang="es-EC" dirty="0"/>
          </a:p>
        </p:txBody>
      </p:sp>
      <p:sp>
        <p:nvSpPr>
          <p:cNvPr id="3" name="2 Marcador de contenido"/>
          <p:cNvSpPr>
            <a:spLocks noGrp="1"/>
          </p:cNvSpPr>
          <p:nvPr>
            <p:ph idx="1"/>
          </p:nvPr>
        </p:nvSpPr>
        <p:spPr/>
        <p:txBody>
          <a:bodyPr/>
          <a:lstStyle/>
          <a:p>
            <a:pPr algn="just"/>
            <a:r>
              <a:rPr lang="es-EC" dirty="0"/>
              <a:t>CDMA 450 representa una familia de tecnologías CDMA2000 que operan en la banda de 410-470 MHz. </a:t>
            </a:r>
            <a:endParaRPr lang="es-EC" dirty="0" smtClean="0"/>
          </a:p>
          <a:p>
            <a:pPr algn="just"/>
            <a:r>
              <a:rPr lang="es-EC" dirty="0"/>
              <a:t>Los Sistemas CDMA 450 soportan todos los estándares CDMA2000 que incluyen: CDMA2000 1X, 1xEV-DO </a:t>
            </a:r>
            <a:r>
              <a:rPr lang="es-EC" dirty="0" smtClean="0"/>
              <a:t>Rev. </a:t>
            </a:r>
            <a:r>
              <a:rPr lang="es-EC" dirty="0"/>
              <a:t>0, </a:t>
            </a:r>
            <a:r>
              <a:rPr lang="es-EC" dirty="0" smtClean="0"/>
              <a:t>Rev. </a:t>
            </a:r>
            <a:r>
              <a:rPr lang="es-EC" dirty="0"/>
              <a:t>A, y las futuras mejoras en estas </a:t>
            </a:r>
            <a:r>
              <a:rPr lang="es-EC" dirty="0" smtClean="0"/>
              <a:t>tecnologías.</a:t>
            </a:r>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849665866"/>
              </p:ext>
            </p:extLst>
          </p:nvPr>
        </p:nvGraphicFramePr>
        <p:xfrm>
          <a:off x="1250761" y="3524127"/>
          <a:ext cx="9850827" cy="3154680"/>
        </p:xfrm>
        <a:graphic>
          <a:graphicData uri="http://schemas.openxmlformats.org/drawingml/2006/table">
            <a:tbl>
              <a:tblPr firstRow="1" firstCol="1" bandRow="1">
                <a:tableStyleId>{5C22544A-7EE6-4342-B048-85BDC9FD1C3A}</a:tableStyleId>
              </a:tblPr>
              <a:tblGrid>
                <a:gridCol w="2577966"/>
                <a:gridCol w="2708314"/>
                <a:gridCol w="2709520"/>
                <a:gridCol w="1855027"/>
              </a:tblGrid>
              <a:tr h="1215368">
                <a:tc>
                  <a:txBody>
                    <a:bodyPr/>
                    <a:lstStyle/>
                    <a:p>
                      <a:pPr algn="ctr">
                        <a:lnSpc>
                          <a:spcPct val="115000"/>
                        </a:lnSpc>
                        <a:spcAft>
                          <a:spcPts val="0"/>
                        </a:spcAft>
                      </a:pPr>
                      <a:r>
                        <a:rPr lang="es-EC" sz="1800" dirty="0">
                          <a:effectLst/>
                        </a:rPr>
                        <a:t>Frecuencia (MHz)</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Radio de la Celda (Km)</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Área de la Celda (km</a:t>
                      </a:r>
                      <a:r>
                        <a:rPr lang="es-EC" sz="1800" baseline="30000" dirty="0">
                          <a:effectLst/>
                        </a:rPr>
                        <a:t>2</a:t>
                      </a:r>
                      <a:r>
                        <a:rPr lang="es-EC" sz="1800" dirty="0">
                          <a:effectLst/>
                        </a:rPr>
                        <a:t>)</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Celdas necesarias para Coberturas Equivalentes</a:t>
                      </a:r>
                      <a:endParaRPr lang="es-EC" sz="1800" dirty="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dirty="0">
                          <a:effectLst/>
                        </a:rPr>
                        <a:t>450</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48,9</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7521</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1</a:t>
                      </a:r>
                      <a:endParaRPr lang="es-EC" sz="180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a:effectLst/>
                        </a:rPr>
                        <a:t>850</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29,4</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2712</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2,8</a:t>
                      </a:r>
                      <a:endParaRPr lang="es-EC" sz="1800" dirty="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a:effectLst/>
                        </a:rPr>
                        <a:t>950</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26,9</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2269</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3,3</a:t>
                      </a:r>
                      <a:endParaRPr lang="es-EC" sz="1800" dirty="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a:effectLst/>
                        </a:rPr>
                        <a:t>1800</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14,0</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618</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12,2</a:t>
                      </a:r>
                      <a:endParaRPr lang="es-EC" sz="1800" dirty="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a:effectLst/>
                        </a:rPr>
                        <a:t>1900</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13,3</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553</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13,6</a:t>
                      </a:r>
                      <a:endParaRPr lang="es-EC" sz="1800" dirty="0">
                        <a:solidFill>
                          <a:srgbClr val="365F91"/>
                        </a:solidFill>
                        <a:effectLst/>
                        <a:latin typeface="Calibri"/>
                        <a:ea typeface="Calibri"/>
                        <a:cs typeface="Times New Roman"/>
                      </a:endParaRPr>
                    </a:p>
                  </a:txBody>
                  <a:tcPr marL="68580" marR="68580" marT="0" marB="0" anchor="ctr"/>
                </a:tc>
              </a:tr>
              <a:tr h="229662">
                <a:tc>
                  <a:txBody>
                    <a:bodyPr/>
                    <a:lstStyle/>
                    <a:p>
                      <a:pPr algn="ctr">
                        <a:lnSpc>
                          <a:spcPct val="115000"/>
                        </a:lnSpc>
                        <a:spcAft>
                          <a:spcPts val="0"/>
                        </a:spcAft>
                      </a:pPr>
                      <a:r>
                        <a:rPr lang="es-EC" sz="1800">
                          <a:effectLst/>
                        </a:rPr>
                        <a:t>2500</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10,0</a:t>
                      </a:r>
                      <a:endParaRPr lang="es-EC" sz="1800" dirty="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a:effectLst/>
                        </a:rPr>
                        <a:t>312</a:t>
                      </a:r>
                      <a:endParaRPr lang="es-EC" sz="1800">
                        <a:solidFill>
                          <a:srgbClr val="365F9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24,1</a:t>
                      </a:r>
                      <a:endParaRPr lang="es-EC" sz="1800" dirty="0">
                        <a:solidFill>
                          <a:srgbClr val="365F9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624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lstStyle/>
          <a:p>
            <a:pPr algn="just"/>
            <a:r>
              <a:rPr lang="es-EC" dirty="0"/>
              <a:t>El principal problema del método de Deygout es el nivel de interferencia que llegaría a tener en ciertas poblaciones donde se dispone de las señales de televisión abierta UHF, sobre todo en las zonas fronterizas donde receptan incluso canales de televisión de los países vecinos. </a:t>
            </a:r>
            <a:endParaRPr lang="es-EC" dirty="0" smtClean="0"/>
          </a:p>
          <a:p>
            <a:pPr algn="just"/>
            <a:r>
              <a:rPr lang="es-EC" dirty="0"/>
              <a:t>La modulación QPSK tiene mayor ventaja que las modulaciones de orden superior debido a la buena recuperación de la señal de radio en aquellos sitios donde existe una pobre calidad de señal. La recepción de la señal puede verse disminuida en las Comunidades del Milenio y sus alrededores por el clima (precipitaciones durante todo el año) y por la fauna del sector (bosques cuyos árboles tienen 30 – 40 m de altura). Por tal motivo se requiere disponer de una modulación que permita tener una buena recepción de la señal en todo momento y por tal motivo se ha escogido la modulación </a:t>
            </a:r>
            <a:r>
              <a:rPr lang="es-EC" dirty="0" smtClean="0"/>
              <a:t>QPSK dentro de las redes LTE.</a:t>
            </a:r>
            <a:endParaRPr lang="es-EC" dirty="0"/>
          </a:p>
          <a:p>
            <a:pPr algn="just"/>
            <a:endParaRPr lang="es-EC" dirty="0"/>
          </a:p>
        </p:txBody>
      </p:sp>
    </p:spTree>
    <p:extLst>
      <p:ext uri="{BB962C8B-B14F-4D97-AF65-F5344CB8AC3E}">
        <p14:creationId xmlns:p14="http://schemas.microsoft.com/office/powerpoint/2010/main" val="38389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CONCLUSIONES</a:t>
            </a:r>
          </a:p>
        </p:txBody>
      </p:sp>
      <p:sp>
        <p:nvSpPr>
          <p:cNvPr id="3" name="2 Marcador de contenido"/>
          <p:cNvSpPr>
            <a:spLocks noGrp="1"/>
          </p:cNvSpPr>
          <p:nvPr>
            <p:ph idx="1"/>
          </p:nvPr>
        </p:nvSpPr>
        <p:spPr/>
        <p:txBody>
          <a:bodyPr/>
          <a:lstStyle/>
          <a:p>
            <a:pPr algn="just"/>
            <a:r>
              <a:rPr lang="es-EC" dirty="0"/>
              <a:t>La red CDMA 450 dispone de mayores prestaciones sobre todo en el aspecto económico. Debido al desarrollo de dicha red a lo largo del país su costo es menor a diferencia de la red APT 700 LTE cuyo equipamiento requiere mayor inversión tanto a nivel de infraestructura de red como en los terminales de usuario</a:t>
            </a:r>
            <a:r>
              <a:rPr lang="es-EC" dirty="0" smtClean="0"/>
              <a:t>.</a:t>
            </a:r>
            <a:endParaRPr lang="es-EC" dirty="0"/>
          </a:p>
          <a:p>
            <a:pPr algn="just"/>
            <a:r>
              <a:rPr lang="es-EC" dirty="0"/>
              <a:t>Según el Plan Nacional de Banda Ancha ejecutado por el Ministerio de Telecomunicaciones y Sociedad de la Información se requiere disponer de al menos un ancho de banda de 2 Megabits por segundo en el enlace descendente por lo que la red APT LTE de 700 MHz es la opción más viable para ofrecer dichas velocidades. Sin embargo, la red LTE requiere de soluciones costosas en lo que se refiere a servicios de voz. De esta manera se concluye que la red CDMA 450 es la red más fiable para ofrecer los servicios de voz y datos de baja velocidad como fase inicial en la implementación de las redes de voz pero se puede dejar sentadas las bases para una implementación a corto o mediano plazo de la red APT LTE 700 MHz.</a:t>
            </a:r>
          </a:p>
          <a:p>
            <a:endParaRPr lang="es-EC" dirty="0"/>
          </a:p>
        </p:txBody>
      </p:sp>
    </p:spTree>
    <p:extLst>
      <p:ext uri="{BB962C8B-B14F-4D97-AF65-F5344CB8AC3E}">
        <p14:creationId xmlns:p14="http://schemas.microsoft.com/office/powerpoint/2010/main" val="41159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821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pPr algn="just"/>
            <a:r>
              <a:rPr lang="es-EC" dirty="0"/>
              <a:t>Como las redes CDMA y LTE trabajan con distintas bandas de frecuencias se requiere invertir en ambas tecnologías por separado ya que no existen módulos de Radio Frecuencia que operen en las bandas de 450 MHz y 700 MHz. Sin embargo las dos redes pueden utilizar la misma unidad de banda base (BBU). Este enfoque tiene dos ventajas. La primera es la reutilización de los equipos de transmisión. La segunda es que al disponer de distintas unidades de Radio Frecuencia y diversos sistemas de alimentación eléctrica permite optimizar por separado a las redes CDMA y LTE, sobre todo en el </a:t>
            </a:r>
            <a:r>
              <a:rPr lang="es-EC" dirty="0" err="1"/>
              <a:t>downtilt</a:t>
            </a:r>
            <a:r>
              <a:rPr lang="es-EC" dirty="0"/>
              <a:t> y los ángulos </a:t>
            </a:r>
            <a:r>
              <a:rPr lang="es-EC" dirty="0" err="1"/>
              <a:t>azimuth</a:t>
            </a:r>
            <a:r>
              <a:rPr lang="es-EC" dirty="0"/>
              <a:t> de las antenas.</a:t>
            </a:r>
          </a:p>
          <a:p>
            <a:pPr algn="just"/>
            <a:r>
              <a:rPr lang="es-EC" dirty="0" smtClean="0"/>
              <a:t>Es </a:t>
            </a:r>
            <a:r>
              <a:rPr lang="es-EC" dirty="0"/>
              <a:t>recomendable que cada Comunidad disponga de los servicios básicos a fin de poder instalar las radiobases que otorgaran los servicios de voz y datos en dichas poblaciones, además de disponer de las redes de fibra óptica que mediante tuberías o líneas de flujo puedan ser transportadas hacia cada comunidad. Sin embargo, existen todas esas facilidades técnicas dentro de algunas Estaciones de Extracción Petrolífera lo que facilita la instalación de los equipos de telecomunicaciones en dichas áreas. </a:t>
            </a:r>
          </a:p>
          <a:p>
            <a:endParaRPr lang="es-EC" dirty="0"/>
          </a:p>
        </p:txBody>
      </p:sp>
    </p:spTree>
    <p:extLst>
      <p:ext uri="{BB962C8B-B14F-4D97-AF65-F5344CB8AC3E}">
        <p14:creationId xmlns:p14="http://schemas.microsoft.com/office/powerpoint/2010/main" val="90243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RECOMENDACIONES</a:t>
            </a:r>
          </a:p>
        </p:txBody>
      </p:sp>
      <p:sp>
        <p:nvSpPr>
          <p:cNvPr id="3" name="2 Marcador de contenido"/>
          <p:cNvSpPr>
            <a:spLocks noGrp="1"/>
          </p:cNvSpPr>
          <p:nvPr>
            <p:ph idx="1"/>
          </p:nvPr>
        </p:nvSpPr>
        <p:spPr/>
        <p:txBody>
          <a:bodyPr/>
          <a:lstStyle/>
          <a:p>
            <a:pPr algn="just"/>
            <a:r>
              <a:rPr lang="es-EC" dirty="0"/>
              <a:t>Es preferible realizar el diseño de las redes CDMA y LTE es en aquellas localidades que se encuentren circundantes a las comunidades del milenio y a la vez dentro de las Zonas Protegidas por el Gobierno ya que no existe otra infraestructura o red de telecomunicaciones lo que facilita la implementación de las redes móviles por su baja o nula interferencia con otras señales</a:t>
            </a:r>
            <a:r>
              <a:rPr lang="es-EC" dirty="0" smtClean="0"/>
              <a:t>.</a:t>
            </a:r>
          </a:p>
          <a:p>
            <a:pPr algn="just"/>
            <a:r>
              <a:rPr lang="es-EC" dirty="0"/>
              <a:t>La baja disponibilidad de dispositivos que puedan operar la tecnología APT LTE 700 y el alto costo de éstos cuando lleguen al mercado afectarán la utilización de esa banda. Por lo que se recomienda a los fabricantes de terminales móviles la fabricación de dispositivos de bajo costo dentro de las especificaciones técnicas de la red APT LTE 700 MHZ para el uso masivo de dicha tecnología.</a:t>
            </a:r>
          </a:p>
        </p:txBody>
      </p:sp>
    </p:spTree>
    <p:extLst>
      <p:ext uri="{BB962C8B-B14F-4D97-AF65-F5344CB8AC3E}">
        <p14:creationId xmlns:p14="http://schemas.microsoft.com/office/powerpoint/2010/main" val="302009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Gracias por su gentil atención</a:t>
            </a:r>
            <a:endParaRPr lang="es-EC" dirty="0"/>
          </a:p>
        </p:txBody>
      </p:sp>
      <p:sp>
        <p:nvSpPr>
          <p:cNvPr id="3" name="2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4215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ARQUITECTURA DE LA RED CDMA450</a:t>
            </a:r>
            <a:endParaRPr lang="es-EC"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8348" y="1420588"/>
            <a:ext cx="6877319" cy="459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1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teratura académic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DocumentoBibliotecaFormulario</Display>
  <Edit>DocumentoBibliotecaFormulario</Edit>
  <New>DocumentoBibliotecaFormulario</New>
</FormTemplates>
</file>

<file path=customXml/itemProps1.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C159749-484A-4444-8368-710F51146B8D}">
  <ds:schemaRef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F22C80C-2A12-4ADF-A25C-A987BFB8D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2701</TotalTime>
  <Words>9855</Words>
  <Application>Microsoft Office PowerPoint</Application>
  <PresentationFormat>Personalizado</PresentationFormat>
  <Paragraphs>1320</Paragraphs>
  <Slides>85</Slides>
  <Notes>2</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Literatura académica 16x9</vt:lpstr>
      <vt:lpstr>DEPARTAMENTO DE ELÉCTRICA Y ELECTRÓNICA  CARRERA DE INGENIERÍA EN ELECTRÓNICA Y TELECOMUNICACIONES  PROYECTO DE TITULACIÓN PREVIO A LA OBTENCIÓN DEL TÍTULO DE INGENIERÍA EN ELECTRÓNICA Y TELECOMUNICACIONES  TEMA: ESTUDIO Y DISEÑO DE UNA RED INALÁMBRICA DE BANDA ANCHA PARA OFRECER SERVICIOS DE VOZ Y DATOS EN LAS COMUNIDADES DEL MILENIO</vt:lpstr>
      <vt:lpstr>AGENDA</vt:lpstr>
      <vt:lpstr>Objetivos</vt:lpstr>
      <vt:lpstr>OBJETIVO GENERAL</vt:lpstr>
      <vt:lpstr>OBJETIVOS ESPECÍFICOS</vt:lpstr>
      <vt:lpstr>INTRODUCCIÓN A LAS REDES MÓVILES CDMA Y LTE</vt:lpstr>
      <vt:lpstr>CDMA2000 1X EV-DO Rev. 0</vt:lpstr>
      <vt:lpstr>CDMA450</vt:lpstr>
      <vt:lpstr>ARQUITECTURA DE LA RED CDMA450</vt:lpstr>
      <vt:lpstr>ESPECIFICACIONES DE CDMA 450</vt:lpstr>
      <vt:lpstr>ESPECIFICACIONES DE CDMA 450</vt:lpstr>
      <vt:lpstr>REDES MÓVILES DE CUARTA GENERACIÓN LTE</vt:lpstr>
      <vt:lpstr>OBJETIVOS DE LTE</vt:lpstr>
      <vt:lpstr>ARQUITECTURA DE RED</vt:lpstr>
      <vt:lpstr>APT LTE 700</vt:lpstr>
      <vt:lpstr>COMUNIDADES DEL MILENIO</vt:lpstr>
      <vt:lpstr>COMUNIDADES DEL MILENIO</vt:lpstr>
      <vt:lpstr>ANÁLISIS DE PERFIL GEOGRÁFICO</vt:lpstr>
      <vt:lpstr>DISEÑO DE LAS REDES MÓVILES</vt:lpstr>
      <vt:lpstr>DIMENSIONAMIENTO DE LA RED CELULAR</vt:lpstr>
      <vt:lpstr>CÁLCULO DEL LINK BUDGET</vt:lpstr>
      <vt:lpstr>LINK BUDGET EN EL ENLACE ASCENDENTE - CDMA</vt:lpstr>
      <vt:lpstr>LINK BUDGET EN EL ENLACE ASCENDENTE - CDMA</vt:lpstr>
      <vt:lpstr>LINK BUDGET EN EL ENLACE ASCENDENTE - CDMA</vt:lpstr>
      <vt:lpstr>LINK BUDGET EN EL ENLACE ASCENDENTE - CDMA</vt:lpstr>
      <vt:lpstr>LINK BUDGET EN EL ENLACE ASCENDENTE - CDMA</vt:lpstr>
      <vt:lpstr>LINK BUDGET EN EL ENLACE ASCENDENTE - CDMA</vt:lpstr>
      <vt:lpstr>LINK BUDGET PARA EL ENLACE DESCENDENTE - CDMA</vt:lpstr>
      <vt:lpstr>LINK BUDGET PARA EL ENLACE DESCENDENTE - CDMA</vt:lpstr>
      <vt:lpstr>LINK BUDGET PARA EL ENLACE DESCENDENTE - CDMA</vt:lpstr>
      <vt:lpstr>LINK BUDGET PARA EL ENLACE DESCENDENTE - CDMA</vt:lpstr>
      <vt:lpstr>LINK BUDGET PARA EL ENLACE DESCENDENTE - CDMA</vt:lpstr>
      <vt:lpstr>LINK BUDGET PARA EL ENLACE DESCENDENTE - CDMA</vt:lpstr>
      <vt:lpstr>LINK BUDGET PARA LAS REDES LTE</vt:lpstr>
      <vt:lpstr>LINK BUDGET PARA LAS REDES LTE</vt:lpstr>
      <vt:lpstr>LINK BUDGET PARA LAS REDES LTE</vt:lpstr>
      <vt:lpstr>LINK BUDGET PARA LAS REDES LTE</vt:lpstr>
      <vt:lpstr>LINK BUDGET PARA LAS REDES LTE</vt:lpstr>
      <vt:lpstr>MÉTODO DE OKUMURA - HATA</vt:lpstr>
      <vt:lpstr>MÉTODO DE OKUMURA - HATA</vt:lpstr>
      <vt:lpstr>DIMENSIONAMIENTO DE LAS REDES</vt:lpstr>
      <vt:lpstr>DIMENSIONAMIENTO DE LAS REDES</vt:lpstr>
      <vt:lpstr>DIMENSIONAMIENTO DE LAS REDES</vt:lpstr>
      <vt:lpstr>SIMULACIÓN DE LAS REDES CDMA Y LTE</vt:lpstr>
      <vt:lpstr>SIMULACIÓN DE LAS REDES CDMA Y LTE</vt:lpstr>
      <vt:lpstr>SIMULACIÓN DE LA RED CDMA PARA VOZ MEDIANTE EL MODELO DE OKUMURA - HATA</vt:lpstr>
      <vt:lpstr>SIMULACIÓN DE LA RED CDMA PARA VOZ MEDIANTE EL MODELO DE DEYGOUT</vt:lpstr>
      <vt:lpstr>SIMULACIÓN DE LA RED CDMA PARA DATOS MEDIANTE EL MODELO DE OKUMURA - HATA</vt:lpstr>
      <vt:lpstr>SIMULACIÓN DE LA RED CDMA PARA DATOS MEDIANTE EL MODELO DE DEYGOUT</vt:lpstr>
      <vt:lpstr>SIMULACIÓN DE LA RED LTE MEDIANTE EL MODELO DE OKUMURA - HATA</vt:lpstr>
      <vt:lpstr>SIMULACIÓN DE LA RED LTE MEDIANTE EL MODELO DE DEYGOUT</vt:lpstr>
      <vt:lpstr>PLANIFICACIÓN DE FRECUENCIAS</vt:lpstr>
      <vt:lpstr>CÁLCULO DEL TRÁFICO DE LA RED CDMA</vt:lpstr>
      <vt:lpstr>CÁLCULO DEL TRÁFICO DE LA RED CDMA</vt:lpstr>
      <vt:lpstr>CÁLCULO DEL TRÁFICO DE LA RED CDMA</vt:lpstr>
      <vt:lpstr>CÁLCULO DEL THROUGHPUT EN CDMA</vt:lpstr>
      <vt:lpstr>CÁLCULO DE LA EFICIENCIA ESPECTRAL DE LA RED CDMA</vt:lpstr>
      <vt:lpstr>CÁLCULO DE LA EFICIENCIA ESPECTRAL DE LA RED CDMA</vt:lpstr>
      <vt:lpstr>CÁLCULO DEL THOUGHPUT EN LTE</vt:lpstr>
      <vt:lpstr>CÁLCULO DEL THOUGHPUT EN LTE</vt:lpstr>
      <vt:lpstr>CÁLCULO DEL THOUGHPUT EN LTE</vt:lpstr>
      <vt:lpstr>CÁLCULO DEL TRÁFICO EN LTE</vt:lpstr>
      <vt:lpstr>CÁLCULO DEL TRÁFICO EN LTE</vt:lpstr>
      <vt:lpstr>CÁLCULO DE LA EFICIENCIA ESPECTRAL EN LTE</vt:lpstr>
      <vt:lpstr>CÁLCULO DE LA EFICIENCIA ESPECTRAL EN LTE</vt:lpstr>
      <vt:lpstr>ANÁLISIS DE RENDIMIENTO, MERCADO E INTEROPERABILIDAD DE LAS REDES</vt:lpstr>
      <vt:lpstr>KEY PERFORMANCE INDICATORS</vt:lpstr>
      <vt:lpstr>KPI DE LAS REDES CDMA2000 1X EV-DO</vt:lpstr>
      <vt:lpstr>KPI DE LAS REDES LTE</vt:lpstr>
      <vt:lpstr>KPI DE ACCESIBILIDAD</vt:lpstr>
      <vt:lpstr>KPI DE RETENCIÓN</vt:lpstr>
      <vt:lpstr>KPI DE INTEGRIDAD</vt:lpstr>
      <vt:lpstr>KPI DE DISPONIBILIDAD</vt:lpstr>
      <vt:lpstr>KPI DE MOVILIDAD</vt:lpstr>
      <vt:lpstr>INTEROPERABILIDAD DE LAS REDES CDMA 450 CON LAS REDES APT LTE 700</vt:lpstr>
      <vt:lpstr>ANÁLISIS DE MERCADO EN LAS COMUNIDADES DEL MILENIO</vt:lpstr>
      <vt:lpstr>ANÁLISIS DE MERCADO DE LAS REDES MOVILES</vt:lpstr>
      <vt:lpstr>conclusiones</vt:lpstr>
      <vt:lpstr>CONCLUSIONES</vt:lpstr>
      <vt:lpstr>CONCLUSIONES</vt:lpstr>
      <vt:lpstr>CONCLUSIONES</vt:lpstr>
      <vt:lpstr>recomendaciones</vt:lpstr>
      <vt:lpstr>RECOMENDACIONES</vt:lpstr>
      <vt:lpstr>RECOMENDACIONES</vt:lpstr>
      <vt:lpstr>Gracias por su gentil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título con imagen</dc:title>
  <dc:creator>Summer</dc:creator>
  <cp:lastModifiedBy>Juan</cp:lastModifiedBy>
  <cp:revision>170</cp:revision>
  <dcterms:created xsi:type="dcterms:W3CDTF">2013-04-05T19:49:59Z</dcterms:created>
  <dcterms:modified xsi:type="dcterms:W3CDTF">2014-10-17T19:24:36Z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