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677" r:id="rId3"/>
    <p:sldMasterId id="2147483692" r:id="rId4"/>
    <p:sldMasterId id="2147483707" r:id="rId5"/>
    <p:sldMasterId id="2147483722" r:id="rId6"/>
    <p:sldMasterId id="2147483737" r:id="rId7"/>
  </p:sldMasterIdLst>
  <p:notesMasterIdLst>
    <p:notesMasterId r:id="rId49"/>
  </p:notesMasterIdLst>
  <p:handoutMasterIdLst>
    <p:handoutMasterId r:id="rId50"/>
  </p:handoutMasterIdLst>
  <p:sldIdLst>
    <p:sldId id="445" r:id="rId8"/>
    <p:sldId id="447" r:id="rId9"/>
    <p:sldId id="449" r:id="rId10"/>
    <p:sldId id="506" r:id="rId11"/>
    <p:sldId id="571" r:id="rId12"/>
    <p:sldId id="572" r:id="rId13"/>
    <p:sldId id="452" r:id="rId14"/>
    <p:sldId id="575" r:id="rId15"/>
    <p:sldId id="574" r:id="rId16"/>
    <p:sldId id="549" r:id="rId17"/>
    <p:sldId id="553" r:id="rId18"/>
    <p:sldId id="562" r:id="rId19"/>
    <p:sldId id="563" r:id="rId20"/>
    <p:sldId id="554" r:id="rId21"/>
    <p:sldId id="564" r:id="rId22"/>
    <p:sldId id="565" r:id="rId23"/>
    <p:sldId id="566" r:id="rId24"/>
    <p:sldId id="567" r:id="rId25"/>
    <p:sldId id="568" r:id="rId26"/>
    <p:sldId id="569" r:id="rId27"/>
    <p:sldId id="570" r:id="rId28"/>
    <p:sldId id="576" r:id="rId29"/>
    <p:sldId id="446" r:id="rId30"/>
    <p:sldId id="592" r:id="rId31"/>
    <p:sldId id="593" r:id="rId32"/>
    <p:sldId id="609" r:id="rId33"/>
    <p:sldId id="594" r:id="rId34"/>
    <p:sldId id="579" r:id="rId35"/>
    <p:sldId id="610" r:id="rId36"/>
    <p:sldId id="580" r:id="rId37"/>
    <p:sldId id="595" r:id="rId38"/>
    <p:sldId id="596" r:id="rId39"/>
    <p:sldId id="597" r:id="rId40"/>
    <p:sldId id="598" r:id="rId41"/>
    <p:sldId id="603" r:id="rId42"/>
    <p:sldId id="604" r:id="rId43"/>
    <p:sldId id="605" r:id="rId44"/>
    <p:sldId id="606" r:id="rId45"/>
    <p:sldId id="607" r:id="rId46"/>
    <p:sldId id="599" r:id="rId47"/>
    <p:sldId id="608" r:id="rId48"/>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F"/>
    <a:srgbClr val="66FFFF"/>
    <a:srgbClr val="080808"/>
    <a:srgbClr val="FF66CC"/>
    <a:srgbClr val="FFFFFF"/>
    <a:srgbClr val="DEFFBD"/>
    <a:srgbClr val="CCFF99"/>
    <a:srgbClr val="FFCC99"/>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70" d="100"/>
          <a:sy n="70" d="100"/>
        </p:scale>
        <p:origin x="-1302" y="-96"/>
      </p:cViewPr>
      <p:guideLst>
        <p:guide orient="horz" pos="2161"/>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66" d="100"/>
          <a:sy n="66" d="100"/>
        </p:scale>
        <p:origin x="-2820" y="-11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s-EC"/>
          </a:p>
        </p:txBody>
      </p:sp>
      <p:sp>
        <p:nvSpPr>
          <p:cNvPr id="160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s-EC"/>
          </a:p>
        </p:txBody>
      </p:sp>
      <p:sp>
        <p:nvSpPr>
          <p:cNvPr id="160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s-EC"/>
          </a:p>
        </p:txBody>
      </p:sp>
      <p:sp>
        <p:nvSpPr>
          <p:cNvPr id="160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5D13D40-214F-4095-8454-2A22B42C9BB9}" type="slidenum">
              <a:rPr lang="es-EC"/>
              <a:pPr/>
              <a:t>‹Nº›</a:t>
            </a:fld>
            <a:endParaRPr lang="es-EC"/>
          </a:p>
        </p:txBody>
      </p:sp>
    </p:spTree>
    <p:extLst>
      <p:ext uri="{BB962C8B-B14F-4D97-AF65-F5344CB8AC3E}">
        <p14:creationId xmlns:p14="http://schemas.microsoft.com/office/powerpoint/2010/main" val="2481377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s-EC"/>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s-EC"/>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s-EC"/>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C4C7F915-6E9A-4098-A2E6-431843FE998B}" type="slidenum">
              <a:rPr lang="es-EC"/>
              <a:pPr/>
              <a:t>‹Nº›</a:t>
            </a:fld>
            <a:endParaRPr lang="es-EC"/>
          </a:p>
        </p:txBody>
      </p:sp>
    </p:spTree>
    <p:extLst>
      <p:ext uri="{BB962C8B-B14F-4D97-AF65-F5344CB8AC3E}">
        <p14:creationId xmlns:p14="http://schemas.microsoft.com/office/powerpoint/2010/main" val="37460323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3</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14</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15</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16</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17</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18</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19</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20</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21</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C726D79-C9AD-4997-9ABD-A85C57624D67}" type="slidenum">
              <a:rPr lang="es-ES" smtClean="0">
                <a:solidFill>
                  <a:prstClr val="black"/>
                </a:solidFill>
              </a:rPr>
              <a:pPr/>
              <a:t>39</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4</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5</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6</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8</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9</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11</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12</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6E15-67E5-403C-8B9A-21629653F23D}" type="slidenum">
              <a:rPr lang="es-EC"/>
              <a:pPr/>
              <a:t>13</a:t>
            </a:fld>
            <a:endParaRPr lang="es-EC"/>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vmlDrawing" Target="../drawings/vmlDrawing3.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vmlDrawing" Target="../drawings/vmlDrawing4.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6.xml"/><Relationship Id="rId1" Type="http://schemas.openxmlformats.org/officeDocument/2006/relationships/vmlDrawing" Target="../drawings/vmlDrawing5.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7.xml"/><Relationship Id="rId1" Type="http://schemas.openxmlformats.org/officeDocument/2006/relationships/vmlDrawing" Target="../drawings/vmlDrawing6.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5" name="14 Imagen" descr="5.jpg"/>
          <p:cNvPicPr>
            <a:picLocks noChangeAspect="1"/>
          </p:cNvPicPr>
          <p:nvPr userDrawn="1"/>
        </p:nvPicPr>
        <p:blipFill>
          <a:blip r:embed="rId2" cstate="print"/>
          <a:stretch>
            <a:fillRect/>
          </a:stretch>
        </p:blipFill>
        <p:spPr>
          <a:xfrm>
            <a:off x="0" y="0"/>
            <a:ext cx="9144000" cy="6858000"/>
          </a:xfrm>
          <a:prstGeom prst="rect">
            <a:avLst/>
          </a:prstGeom>
        </p:spPr>
      </p:pic>
      <p:grpSp>
        <p:nvGrpSpPr>
          <p:cNvPr id="5196" name="Group 76"/>
          <p:cNvGrpSpPr>
            <a:grpSpLocks/>
          </p:cNvGrpSpPr>
          <p:nvPr userDrawn="1"/>
        </p:nvGrpSpPr>
        <p:grpSpPr bwMode="auto">
          <a:xfrm>
            <a:off x="4763" y="890588"/>
            <a:ext cx="6654800" cy="2860675"/>
            <a:chOff x="3" y="561"/>
            <a:chExt cx="4192" cy="1802"/>
          </a:xfrm>
        </p:grpSpPr>
        <p:sp>
          <p:nvSpPr>
            <p:cNvPr id="5184" name="Line 64"/>
            <p:cNvSpPr>
              <a:spLocks noChangeShapeType="1"/>
            </p:cNvSpPr>
            <p:nvPr userDrawn="1"/>
          </p:nvSpPr>
          <p:spPr bwMode="ltGray">
            <a:xfrm>
              <a:off x="506" y="561"/>
              <a:ext cx="0" cy="1802"/>
            </a:xfrm>
            <a:prstGeom prst="line">
              <a:avLst/>
            </a:prstGeom>
            <a:noFill/>
            <a:ln w="9525">
              <a:solidFill>
                <a:srgbClr val="000066"/>
              </a:solidFill>
              <a:round/>
              <a:headEnd/>
              <a:tailEnd/>
            </a:ln>
            <a:effectLst/>
          </p:spPr>
          <p:txBody>
            <a:bodyPr wrap="none" anchor="ctr"/>
            <a:lstStyle/>
            <a:p>
              <a:endParaRPr lang="es-ES"/>
            </a:p>
          </p:txBody>
        </p:sp>
        <p:sp>
          <p:nvSpPr>
            <p:cNvPr id="5185" name="Line 65"/>
            <p:cNvSpPr>
              <a:spLocks noChangeShapeType="1"/>
            </p:cNvSpPr>
            <p:nvPr userDrawn="1"/>
          </p:nvSpPr>
          <p:spPr bwMode="ltGray">
            <a:xfrm flipH="1" flipV="1">
              <a:off x="3" y="2121"/>
              <a:ext cx="3211" cy="1"/>
            </a:xfrm>
            <a:prstGeom prst="line">
              <a:avLst/>
            </a:prstGeom>
            <a:noFill/>
            <a:ln w="9525">
              <a:solidFill>
                <a:srgbClr val="000066"/>
              </a:solidFill>
              <a:round/>
              <a:headEnd/>
              <a:tailEnd/>
            </a:ln>
            <a:effectLst/>
          </p:spPr>
          <p:txBody>
            <a:bodyPr wrap="none" anchor="ctr"/>
            <a:lstStyle/>
            <a:p>
              <a:endParaRPr lang="es-ES"/>
            </a:p>
          </p:txBody>
        </p:sp>
        <p:sp>
          <p:nvSpPr>
            <p:cNvPr id="5186" name="Line 66"/>
            <p:cNvSpPr>
              <a:spLocks noChangeShapeType="1"/>
            </p:cNvSpPr>
            <p:nvPr userDrawn="1"/>
          </p:nvSpPr>
          <p:spPr bwMode="ltGray">
            <a:xfrm flipH="1" flipV="1">
              <a:off x="384" y="941"/>
              <a:ext cx="3811" cy="1"/>
            </a:xfrm>
            <a:prstGeom prst="line">
              <a:avLst/>
            </a:prstGeom>
            <a:noFill/>
            <a:ln w="9525">
              <a:solidFill>
                <a:srgbClr val="000066"/>
              </a:solidFill>
              <a:round/>
              <a:headEnd/>
              <a:tailEnd/>
            </a:ln>
            <a:effectLst/>
          </p:spPr>
          <p:txBody>
            <a:bodyPr wrap="none" anchor="ctr"/>
            <a:lstStyle/>
            <a:p>
              <a:endParaRPr lang="es-ES"/>
            </a:p>
          </p:txBody>
        </p:sp>
        <p:sp>
          <p:nvSpPr>
            <p:cNvPr id="5187" name="Arc 67"/>
            <p:cNvSpPr>
              <a:spLocks/>
            </p:cNvSpPr>
            <p:nvPr userDrawn="1"/>
          </p:nvSpPr>
          <p:spPr bwMode="ltGray">
            <a:xfrm rot="16200000" flipH="1">
              <a:off x="425" y="864"/>
              <a:ext cx="157"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rgbClr val="000066"/>
              </a:solidFill>
              <a:round/>
              <a:headEnd/>
              <a:tailEnd/>
            </a:ln>
            <a:effectLst/>
          </p:spPr>
          <p:txBody>
            <a:bodyPr wrap="none" anchor="ctr"/>
            <a:lstStyle/>
            <a:p>
              <a:endParaRPr lang="es-ES"/>
            </a:p>
          </p:txBody>
        </p:sp>
      </p:grpSp>
      <p:grpSp>
        <p:nvGrpSpPr>
          <p:cNvPr id="5197" name="Group 77"/>
          <p:cNvGrpSpPr>
            <a:grpSpLocks/>
          </p:cNvGrpSpPr>
          <p:nvPr userDrawn="1"/>
        </p:nvGrpSpPr>
        <p:grpSpPr bwMode="auto">
          <a:xfrm>
            <a:off x="2619375" y="3584575"/>
            <a:ext cx="6045200" cy="2886075"/>
            <a:chOff x="1650" y="2258"/>
            <a:chExt cx="3808" cy="1818"/>
          </a:xfrm>
        </p:grpSpPr>
        <p:sp>
          <p:nvSpPr>
            <p:cNvPr id="5189" name="Line 69"/>
            <p:cNvSpPr>
              <a:spLocks noChangeShapeType="1"/>
            </p:cNvSpPr>
            <p:nvPr userDrawn="1"/>
          </p:nvSpPr>
          <p:spPr bwMode="ltGray">
            <a:xfrm flipV="1">
              <a:off x="1650" y="3753"/>
              <a:ext cx="3808" cy="0"/>
            </a:xfrm>
            <a:prstGeom prst="line">
              <a:avLst/>
            </a:prstGeom>
            <a:noFill/>
            <a:ln w="9525">
              <a:solidFill>
                <a:srgbClr val="000066"/>
              </a:solidFill>
              <a:round/>
              <a:headEnd/>
              <a:tailEnd/>
            </a:ln>
            <a:effectLst/>
          </p:spPr>
          <p:txBody>
            <a:bodyPr wrap="none" anchor="ctr"/>
            <a:lstStyle/>
            <a:p>
              <a:endParaRPr lang="es-ES"/>
            </a:p>
          </p:txBody>
        </p:sp>
        <p:sp>
          <p:nvSpPr>
            <p:cNvPr id="5190" name="Line 70"/>
            <p:cNvSpPr>
              <a:spLocks noChangeShapeType="1"/>
            </p:cNvSpPr>
            <p:nvPr userDrawn="1"/>
          </p:nvSpPr>
          <p:spPr bwMode="ltGray">
            <a:xfrm flipH="1">
              <a:off x="5342" y="2258"/>
              <a:ext cx="0" cy="1818"/>
            </a:xfrm>
            <a:prstGeom prst="line">
              <a:avLst/>
            </a:prstGeom>
            <a:noFill/>
            <a:ln w="9525">
              <a:solidFill>
                <a:srgbClr val="000066"/>
              </a:solidFill>
              <a:round/>
              <a:headEnd/>
              <a:tailEnd/>
            </a:ln>
            <a:effectLst/>
          </p:spPr>
          <p:txBody>
            <a:bodyPr wrap="none" anchor="ctr"/>
            <a:lstStyle/>
            <a:p>
              <a:endParaRPr lang="es-ES"/>
            </a:p>
          </p:txBody>
        </p:sp>
        <p:sp>
          <p:nvSpPr>
            <p:cNvPr id="5191" name="Arc 71"/>
            <p:cNvSpPr>
              <a:spLocks/>
            </p:cNvSpPr>
            <p:nvPr userDrawn="1"/>
          </p:nvSpPr>
          <p:spPr bwMode="ltGray">
            <a:xfrm rot="5400000">
              <a:off x="5267" y="365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rgbClr val="000066"/>
              </a:solidFill>
              <a:round/>
              <a:headEnd/>
              <a:tailEnd/>
            </a:ln>
            <a:effectLst/>
          </p:spPr>
          <p:txBody>
            <a:bodyPr wrap="none" anchor="ctr"/>
            <a:lstStyle/>
            <a:p>
              <a:endParaRPr lang="es-ES"/>
            </a:p>
          </p:txBody>
        </p:sp>
      </p:grpSp>
      <p:sp>
        <p:nvSpPr>
          <p:cNvPr id="5192" name="Rectangle 72"/>
          <p:cNvSpPr>
            <a:spLocks noGrp="1" noChangeArrowheads="1"/>
          </p:cNvSpPr>
          <p:nvPr>
            <p:ph type="ctrTitle"/>
          </p:nvPr>
        </p:nvSpPr>
        <p:spPr>
          <a:xfrm>
            <a:off x="1017588" y="1684338"/>
            <a:ext cx="7342187" cy="1517650"/>
          </a:xfrm>
        </p:spPr>
        <p:txBody>
          <a:bodyPr/>
          <a:lstStyle>
            <a:lvl1pPr>
              <a:defRPr sz="4400">
                <a:solidFill>
                  <a:schemeClr val="folHlink"/>
                </a:solidFill>
              </a:defRPr>
            </a:lvl1pPr>
          </a:lstStyle>
          <a:p>
            <a:r>
              <a:rPr lang="es-EC" dirty="0"/>
              <a:t>HAGA CLIC PARA MODIFICAR EL ESTILO DE TÍTULO DEL PATRÓN</a:t>
            </a:r>
          </a:p>
        </p:txBody>
      </p:sp>
      <p:sp>
        <p:nvSpPr>
          <p:cNvPr id="5193" name="Rectangle 73" descr="Rectangle: Click to edit Master text styles&#10;Second level&#10;Third level&#10;Fourth level&#10;Fifth level"/>
          <p:cNvSpPr>
            <a:spLocks noGrp="1" noChangeArrowheads="1"/>
          </p:cNvSpPr>
          <p:nvPr>
            <p:ph type="subTitle" idx="1"/>
          </p:nvPr>
        </p:nvSpPr>
        <p:spPr>
          <a:xfrm>
            <a:off x="1157288" y="3849688"/>
            <a:ext cx="7099300" cy="1670050"/>
          </a:xfrm>
        </p:spPr>
        <p:txBody>
          <a:bodyPr/>
          <a:lstStyle>
            <a:lvl1pPr marL="0" indent="0" algn="ctr">
              <a:buFont typeface="Wingdings" pitchFamily="2" charset="2"/>
              <a:buNone/>
              <a:defRPr sz="4000" b="1">
                <a:solidFill>
                  <a:srgbClr val="CCECFF"/>
                </a:solidFill>
              </a:defRPr>
            </a:lvl1pPr>
          </a:lstStyle>
          <a:p>
            <a:r>
              <a:rPr lang="es-EC"/>
              <a:t>Haga clic para modificar el estilo de subtítulo del patrón</a:t>
            </a:r>
          </a:p>
        </p:txBody>
      </p:sp>
      <p:sp>
        <p:nvSpPr>
          <p:cNvPr id="5195" name="Rectangle 75"/>
          <p:cNvSpPr>
            <a:spLocks noChangeArrowheads="1"/>
          </p:cNvSpPr>
          <p:nvPr userDrawn="1"/>
        </p:nvSpPr>
        <p:spPr bwMode="ltGray">
          <a:xfrm>
            <a:off x="3352800" y="0"/>
            <a:ext cx="5791200" cy="152400"/>
          </a:xfrm>
          <a:prstGeom prst="rect">
            <a:avLst/>
          </a:prstGeom>
          <a:solidFill>
            <a:srgbClr val="003366"/>
          </a:solidFill>
          <a:ln w="9525">
            <a:noFill/>
            <a:miter lim="800000"/>
            <a:headEnd/>
            <a:tailEnd/>
          </a:ln>
          <a:effectLst/>
        </p:spPr>
        <p:txBody>
          <a:bodyPr wrap="none" anchor="ct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11125"/>
            <a:ext cx="2057400" cy="63658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11125"/>
            <a:ext cx="6019800" cy="6365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1125"/>
            <a:ext cx="8229600" cy="120967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30363"/>
            <a:ext cx="8229600" cy="4846637"/>
          </a:xfrm>
        </p:spPr>
        <p:txBody>
          <a:bodyPr/>
          <a:lstStyle/>
          <a:p>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62032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19702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88748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06023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432694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134851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Marcador de fecha"/>
          <p:cNvSpPr>
            <a:spLocks noGrp="1"/>
          </p:cNvSpPr>
          <p:nvPr>
            <p:ph type="dt" sz="half" idx="10"/>
          </p:nvPr>
        </p:nvSpPr>
        <p:spPr>
          <a:xfrm>
            <a:off x="457200" y="6690131"/>
            <a:ext cx="2133600" cy="233363"/>
          </a:xfrm>
          <a:prstGeom prst="rect">
            <a:avLst/>
          </a:prstGeom>
        </p:spPr>
        <p:txBody>
          <a:bodyPr/>
          <a:lstStyle/>
          <a:p>
            <a:pPr fontAlgn="auto">
              <a:spcBef>
                <a:spcPts val="0"/>
              </a:spcBef>
              <a:spcAft>
                <a:spcPts val="0"/>
              </a:spcAft>
              <a:defRPr/>
            </a:pPr>
            <a:r>
              <a:rPr lang="en-US" smtClean="0">
                <a:solidFill>
                  <a:prstClr val="black"/>
                </a:solidFill>
                <a:latin typeface="Calibri"/>
              </a:rPr>
              <a:t>JUNIO 21 2010</a:t>
            </a:r>
            <a:endParaRPr lang="es-ES" dirty="0">
              <a:solidFill>
                <a:prstClr val="black"/>
              </a:solidFill>
              <a:latin typeface="Calibri"/>
            </a:endParaRPr>
          </a:p>
        </p:txBody>
      </p:sp>
      <p:sp>
        <p:nvSpPr>
          <p:cNvPr id="6" name="5 Marcador de número de diapositiva"/>
          <p:cNvSpPr>
            <a:spLocks noGrp="1"/>
          </p:cNvSpPr>
          <p:nvPr>
            <p:ph type="sldNum" sz="quarter" idx="11"/>
          </p:nvPr>
        </p:nvSpPr>
        <p:spPr>
          <a:xfrm>
            <a:off x="8243888" y="6690131"/>
            <a:ext cx="720725" cy="233363"/>
          </a:xfrm>
          <a:prstGeom prst="rect">
            <a:avLst/>
          </a:prstGeom>
        </p:spPr>
        <p:txBody>
          <a:bodyPr/>
          <a:lstStyle/>
          <a:p>
            <a:pPr fontAlgn="auto">
              <a:spcBef>
                <a:spcPts val="0"/>
              </a:spcBef>
              <a:spcAft>
                <a:spcPts val="0"/>
              </a:spcAft>
              <a:defRPr/>
            </a:pPr>
            <a:fld id="{E8A2713C-378D-48C2-9B51-FB42EA771E57}" type="slidenum">
              <a:rPr lang="es-ES" smtClean="0">
                <a:solidFill>
                  <a:prstClr val="black"/>
                </a:solidFill>
                <a:latin typeface="Calibri"/>
              </a:rPr>
              <a:pPr fontAlgn="auto">
                <a:spcBef>
                  <a:spcPts val="0"/>
                </a:spcBef>
                <a:spcAft>
                  <a:spcPts val="0"/>
                </a:spcAft>
                <a:defRPr/>
              </a:pPr>
              <a:t>‹Nº›</a:t>
            </a:fld>
            <a:endParaRPr lang="es-ES">
              <a:solidFill>
                <a:prstClr val="black"/>
              </a:solidFill>
              <a:latin typeface="Calibri"/>
            </a:endParaRPr>
          </a:p>
        </p:txBody>
      </p:sp>
      <p:sp>
        <p:nvSpPr>
          <p:cNvPr id="7" name="6 Marcador de pie de página"/>
          <p:cNvSpPr>
            <a:spLocks noGrp="1"/>
          </p:cNvSpPr>
          <p:nvPr>
            <p:ph type="ftr" sz="quarter" idx="12"/>
          </p:nvPr>
        </p:nvSpPr>
        <p:spPr>
          <a:xfrm>
            <a:off x="5940425" y="6699656"/>
            <a:ext cx="1366838" cy="214313"/>
          </a:xfrm>
          <a:prstGeom prst="rect">
            <a:avLst/>
          </a:prstGeom>
        </p:spPr>
        <p:txBody>
          <a:bodyPr/>
          <a:lstStyle/>
          <a:p>
            <a:pPr fontAlgn="auto">
              <a:spcBef>
                <a:spcPts val="0"/>
              </a:spcBef>
              <a:spcAft>
                <a:spcPts val="0"/>
              </a:spcAft>
              <a:defRPr/>
            </a:pPr>
            <a:r>
              <a:rPr lang="es-ES" smtClean="0">
                <a:solidFill>
                  <a:prstClr val="black"/>
                </a:solidFill>
                <a:latin typeface="Calibri"/>
              </a:rPr>
              <a:t>VERSIÓN 1.0</a:t>
            </a:r>
            <a:endParaRPr lang="es-ES">
              <a:solidFill>
                <a:prstClr val="black"/>
              </a:solidFill>
              <a:latin typeface="Calibri"/>
            </a:endParaRPr>
          </a:p>
        </p:txBody>
      </p:sp>
    </p:spTree>
    <p:extLst>
      <p:ext uri="{BB962C8B-B14F-4D97-AF65-F5344CB8AC3E}">
        <p14:creationId xmlns:p14="http://schemas.microsoft.com/office/powerpoint/2010/main" val="136457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7" name="16 Rectángulo"/>
          <p:cNvSpPr/>
          <p:nvPr userDrawn="1"/>
        </p:nvSpPr>
        <p:spPr>
          <a:xfrm>
            <a:off x="-3099" y="0"/>
            <a:ext cx="9147099" cy="6858000"/>
          </a:xfrm>
          <a:prstGeom prst="rect">
            <a:avLst/>
          </a:prstGeom>
          <a:solidFill>
            <a:schemeClr val="accent4">
              <a:lumMod val="10000"/>
            </a:schemeClr>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1382486" y="111125"/>
            <a:ext cx="7304314" cy="1209675"/>
          </a:xfrm>
        </p:spPr>
        <p:txBody>
          <a:bodyPr>
            <a:scene3d>
              <a:camera prst="obliqueBottomLeft"/>
              <a:lightRig rig="threePt" dir="t"/>
            </a:scene3d>
          </a:bodyPr>
          <a:lstStyle>
            <a:lvl1pPr>
              <a:defRPr sz="3400" b="0">
                <a:effectLst>
                  <a:outerShdw blurRad="38100" dist="38100" dir="2700000" algn="tl">
                    <a:srgbClr val="000000"/>
                  </a:outerShdw>
                  <a:reflection blurRad="6350" stA="55000" endA="300" endPos="45500" dir="5400000" sy="-100000" algn="bl" rotWithShape="0"/>
                </a:effectLst>
                <a:latin typeface="Arial Rounded MT Bold"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1382486" y="1630363"/>
            <a:ext cx="7304313" cy="4846637"/>
          </a:xfrm>
        </p:spPr>
        <p:txBody>
          <a:bodyPr/>
          <a:lstStyle>
            <a:lvl1pPr>
              <a:defRPr>
                <a:solidFill>
                  <a:srgbClr val="FFFF99"/>
                </a:solidFill>
                <a:effectLst>
                  <a:outerShdw blurRad="38100" dist="38100" dir="2700000" algn="tl">
                    <a:srgbClr val="000000">
                      <a:alpha val="43137"/>
                    </a:srgbClr>
                  </a:outerShdw>
                </a:effectLst>
                <a:latin typeface="Calibri" pitchFamily="34" charset="0"/>
                <a:cs typeface="Calibri" pitchFamily="34" charset="0"/>
              </a:defRPr>
            </a:lvl1pPr>
            <a:lvl2pPr>
              <a:defRPr>
                <a:solidFill>
                  <a:srgbClr val="FFFF99"/>
                </a:solidFill>
                <a:effectLst>
                  <a:outerShdw blurRad="38100" dist="38100" dir="2700000" algn="tl">
                    <a:srgbClr val="000000">
                      <a:alpha val="43137"/>
                    </a:srgbClr>
                  </a:outerShdw>
                </a:effectLst>
                <a:latin typeface="Calibri" pitchFamily="34" charset="0"/>
                <a:cs typeface="Calibri" pitchFamily="34" charset="0"/>
              </a:defRPr>
            </a:lvl2pPr>
            <a:lvl3pPr>
              <a:defRPr>
                <a:solidFill>
                  <a:srgbClr val="FFFF99"/>
                </a:solidFill>
                <a:effectLst>
                  <a:outerShdw blurRad="38100" dist="38100" dir="2700000" algn="tl">
                    <a:srgbClr val="000000">
                      <a:alpha val="43137"/>
                    </a:srgbClr>
                  </a:outerShdw>
                </a:effectLst>
                <a:latin typeface="Calibri" pitchFamily="34" charset="0"/>
                <a:cs typeface="Calibri" pitchFamily="34" charset="0"/>
              </a:defRPr>
            </a:lvl3pPr>
            <a:lvl4pPr>
              <a:defRPr>
                <a:solidFill>
                  <a:srgbClr val="FFFF99"/>
                </a:solidFill>
                <a:effectLst>
                  <a:outerShdw blurRad="38100" dist="38100" dir="2700000" algn="tl">
                    <a:srgbClr val="000000">
                      <a:alpha val="43137"/>
                    </a:srgbClr>
                  </a:outerShdw>
                </a:effectLst>
                <a:latin typeface="Calibri" pitchFamily="34" charset="0"/>
                <a:cs typeface="Calibri" pitchFamily="34" charset="0"/>
              </a:defRPr>
            </a:lvl4pPr>
            <a:lvl5pPr>
              <a:defRPr>
                <a:solidFill>
                  <a:srgbClr val="FFFF99"/>
                </a:solidFill>
                <a:effectLst>
                  <a:outerShdw blurRad="38100" dist="38100" dir="2700000" algn="tl">
                    <a:srgbClr val="000000">
                      <a:alpha val="43137"/>
                    </a:srgbClr>
                  </a:outerShdw>
                </a:effectLst>
                <a:latin typeface="Calibri" pitchFamily="34" charset="0"/>
                <a:cs typeface="Calibri"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pic>
        <p:nvPicPr>
          <p:cNvPr id="6" name="5 Imagen" descr="ejecutivos_claves2.jpg"/>
          <p:cNvPicPr>
            <a:picLocks noChangeAspect="1"/>
          </p:cNvPicPr>
          <p:nvPr userDrawn="1"/>
        </p:nvPicPr>
        <p:blipFill>
          <a:blip r:embed="rId2" cstate="print">
            <a:lum bright="-15000" contrast="-26000"/>
          </a:blip>
          <a:stretch>
            <a:fillRect/>
          </a:stretch>
        </p:blipFill>
        <p:spPr>
          <a:xfrm>
            <a:off x="1" y="5497284"/>
            <a:ext cx="1206213" cy="1306286"/>
          </a:xfrm>
          <a:prstGeom prst="rect">
            <a:avLst/>
          </a:prstGeom>
          <a:ln>
            <a:noFill/>
          </a:ln>
          <a:effectLst>
            <a:softEdge rad="112500"/>
          </a:effectLst>
        </p:spPr>
      </p:pic>
      <p:cxnSp>
        <p:nvCxnSpPr>
          <p:cNvPr id="11" name="10 Conector recto"/>
          <p:cNvCxnSpPr/>
          <p:nvPr userDrawn="1"/>
        </p:nvCxnSpPr>
        <p:spPr>
          <a:xfrm>
            <a:off x="1175656" y="0"/>
            <a:ext cx="0" cy="6858000"/>
          </a:xfrm>
          <a:prstGeom prst="line">
            <a:avLst/>
          </a:prstGeom>
        </p:spPr>
        <p:style>
          <a:lnRef idx="3">
            <a:schemeClr val="accent3"/>
          </a:lnRef>
          <a:fillRef idx="0">
            <a:schemeClr val="accent3"/>
          </a:fillRef>
          <a:effectRef idx="2">
            <a:schemeClr val="accent3"/>
          </a:effectRef>
          <a:fontRef idx="minor">
            <a:schemeClr val="tx1"/>
          </a:fontRef>
        </p:style>
      </p:cxnSp>
      <p:pic>
        <p:nvPicPr>
          <p:cNvPr id="10" name="9 Imagen" descr="F14205Trabajo-en-equipo-escaladores-Posteres[1].jpg"/>
          <p:cNvPicPr>
            <a:picLocks noChangeAspect="1"/>
          </p:cNvPicPr>
          <p:nvPr userDrawn="1"/>
        </p:nvPicPr>
        <p:blipFill>
          <a:blip r:embed="rId3" cstate="print">
            <a:lum bright="-15000" contrast="-26000"/>
          </a:blip>
          <a:srcRect l="11368" t="8858" r="11690" b="16984"/>
          <a:stretch>
            <a:fillRect/>
          </a:stretch>
        </p:blipFill>
        <p:spPr>
          <a:xfrm>
            <a:off x="17308" y="1122587"/>
            <a:ext cx="1169234" cy="1473700"/>
          </a:xfrm>
          <a:prstGeom prst="rect">
            <a:avLst/>
          </a:prstGeom>
          <a:ln>
            <a:noFill/>
          </a:ln>
          <a:effectLst>
            <a:softEdge rad="112500"/>
          </a:effectLst>
        </p:spPr>
      </p:pic>
      <p:pic>
        <p:nvPicPr>
          <p:cNvPr id="12" name="11 Imagen" descr="Teclado-virtual (1).jpg"/>
          <p:cNvPicPr>
            <a:picLocks noChangeAspect="1"/>
          </p:cNvPicPr>
          <p:nvPr userDrawn="1"/>
        </p:nvPicPr>
        <p:blipFill>
          <a:blip r:embed="rId4" cstate="print">
            <a:lum bright="-15000" contrast="-26000"/>
          </a:blip>
          <a:stretch>
            <a:fillRect/>
          </a:stretch>
        </p:blipFill>
        <p:spPr>
          <a:xfrm>
            <a:off x="-23176" y="2585401"/>
            <a:ext cx="1229390" cy="1000806"/>
          </a:xfrm>
          <a:prstGeom prst="rect">
            <a:avLst/>
          </a:prstGeom>
          <a:ln>
            <a:noFill/>
          </a:ln>
          <a:effectLst>
            <a:softEdge rad="112500"/>
          </a:effectLst>
        </p:spPr>
      </p:pic>
      <p:pic>
        <p:nvPicPr>
          <p:cNvPr id="19" name="18 Imagen" descr="TechnologicalWorld.jpg"/>
          <p:cNvPicPr>
            <a:picLocks noChangeAspect="1"/>
          </p:cNvPicPr>
          <p:nvPr userDrawn="1"/>
        </p:nvPicPr>
        <p:blipFill>
          <a:blip r:embed="rId5" cstate="print">
            <a:lum bright="-15000" contrast="-26000"/>
          </a:blip>
          <a:stretch>
            <a:fillRect/>
          </a:stretch>
        </p:blipFill>
        <p:spPr>
          <a:xfrm>
            <a:off x="6422" y="0"/>
            <a:ext cx="1199247" cy="1209675"/>
          </a:xfrm>
          <a:prstGeom prst="rect">
            <a:avLst/>
          </a:prstGeom>
          <a:ln>
            <a:noFill/>
          </a:ln>
          <a:effectLst>
            <a:softEdge rad="112500"/>
          </a:effectLst>
        </p:spPr>
      </p:pic>
      <p:pic>
        <p:nvPicPr>
          <p:cNvPr id="20" name="19 Imagen" descr="shutterstock_world-hand-shake10613062-1_1.jpg"/>
          <p:cNvPicPr>
            <a:picLocks noChangeAspect="1"/>
          </p:cNvPicPr>
          <p:nvPr userDrawn="1"/>
        </p:nvPicPr>
        <p:blipFill>
          <a:blip r:embed="rId6" cstate="print">
            <a:lum bright="-15000" contrast="-26000"/>
          </a:blip>
          <a:stretch>
            <a:fillRect/>
          </a:stretch>
        </p:blipFill>
        <p:spPr>
          <a:xfrm>
            <a:off x="6422" y="3630049"/>
            <a:ext cx="1169234" cy="1033472"/>
          </a:xfrm>
          <a:prstGeom prst="rect">
            <a:avLst/>
          </a:prstGeom>
          <a:ln>
            <a:noFill/>
          </a:ln>
          <a:effectLst>
            <a:softEdge rad="112500"/>
          </a:effectLst>
        </p:spPr>
      </p:pic>
      <p:pic>
        <p:nvPicPr>
          <p:cNvPr id="21" name="20 Imagen" descr="Juggling-Gadgets.jpg"/>
          <p:cNvPicPr>
            <a:picLocks noChangeAspect="1"/>
          </p:cNvPicPr>
          <p:nvPr userDrawn="1"/>
        </p:nvPicPr>
        <p:blipFill>
          <a:blip r:embed="rId7" cstate="print">
            <a:lum bright="-15000" contrast="-26000"/>
          </a:blip>
          <a:stretch>
            <a:fillRect/>
          </a:stretch>
        </p:blipFill>
        <p:spPr>
          <a:xfrm>
            <a:off x="-3099" y="4635143"/>
            <a:ext cx="1229390" cy="862141"/>
          </a:xfrm>
          <a:prstGeom prst="rect">
            <a:avLst/>
          </a:prstGeom>
          <a:ln>
            <a:noFill/>
          </a:ln>
          <a:effectLst>
            <a:softEdge rad="112500"/>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09799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355595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77322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63851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r>
              <a:rPr lang="en-US" smtClean="0">
                <a:solidFill>
                  <a:prstClr val="black"/>
                </a:solidFill>
                <a:latin typeface="Calibri"/>
              </a:rPr>
              <a:t>JUNIO 21 2010</a:t>
            </a:r>
            <a:endParaRPr lang="es-CO">
              <a:solidFill>
                <a:prstClr val="black"/>
              </a:solidFill>
              <a:latin typeface="Calibri"/>
            </a:endParaRPr>
          </a:p>
        </p:txBody>
      </p:sp>
      <p:sp>
        <p:nvSpPr>
          <p:cNvPr id="7" name="6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s-CO" smtClean="0">
                <a:solidFill>
                  <a:prstClr val="black"/>
                </a:solidFill>
                <a:latin typeface="Calibri"/>
              </a:rPr>
              <a:t>VERSIÓN 1.0</a:t>
            </a:r>
            <a:endParaRPr lang="es-CO">
              <a:solidFill>
                <a:prstClr val="black"/>
              </a:solidFill>
              <a:latin typeface="Calibri"/>
            </a:endParaRPr>
          </a:p>
        </p:txBody>
      </p:sp>
      <p:sp>
        <p:nvSpPr>
          <p:cNvPr id="8" name="7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pPr fontAlgn="auto">
              <a:spcBef>
                <a:spcPts val="0"/>
              </a:spcBef>
              <a:spcAft>
                <a:spcPts val="0"/>
              </a:spcAft>
            </a:pPr>
            <a:fld id="{21D28C28-D5D5-488A-B987-E550F760C617}" type="slidenum">
              <a:rPr lang="es-CO">
                <a:solidFill>
                  <a:prstClr val="black"/>
                </a:solidFill>
                <a:latin typeface="Calibri"/>
              </a:rPr>
              <a:pPr fontAlgn="auto">
                <a:spcBef>
                  <a:spcPts val="0"/>
                </a:spcBef>
                <a:spcAft>
                  <a:spcPts val="0"/>
                </a:spcAft>
              </a:pPr>
              <a:t>‹Nº›</a:t>
            </a:fld>
            <a:endParaRPr lang="es-CO">
              <a:solidFill>
                <a:prstClr val="black"/>
              </a:solidFill>
              <a:latin typeface="Calibri"/>
            </a:endParaRPr>
          </a:p>
        </p:txBody>
      </p:sp>
    </p:spTree>
    <p:extLst>
      <p:ext uri="{BB962C8B-B14F-4D97-AF65-F5344CB8AC3E}">
        <p14:creationId xmlns:p14="http://schemas.microsoft.com/office/powerpoint/2010/main" val="2170630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6168"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2" name="Rectangle 9"/>
          <p:cNvSpPr>
            <a:spLocks noGrp="1" noChangeArrowheads="1"/>
          </p:cNvSpPr>
          <p:nvPr>
            <p:ph type="dt" sz="half" idx="2"/>
          </p:nvPr>
        </p:nvSpPr>
        <p:spPr bwMode="auto">
          <a:xfrm>
            <a:off x="457200" y="5695967"/>
            <a:ext cx="2133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800" b="1">
                <a:effectLst/>
                <a:latin typeface="Arial" pitchFamily="34" charset="0"/>
                <a:cs typeface="Arial" pitchFamily="34" charset="0"/>
              </a:defRPr>
            </a:lvl1pPr>
          </a:lstStyle>
          <a:p>
            <a:pPr>
              <a:defRPr/>
            </a:pPr>
            <a:r>
              <a:rPr lang="en-US" smtClean="0">
                <a:solidFill>
                  <a:prstClr val="black"/>
                </a:solidFill>
              </a:rPr>
              <a:t>JUNIO 21 2010</a:t>
            </a:r>
            <a:endParaRPr lang="es-ES" dirty="0">
              <a:solidFill>
                <a:prstClr val="black"/>
              </a:solidFill>
            </a:endParaRPr>
          </a:p>
        </p:txBody>
      </p:sp>
      <p:sp>
        <p:nvSpPr>
          <p:cNvPr id="13" name="Rectangle 11"/>
          <p:cNvSpPr>
            <a:spLocks noGrp="1" noChangeArrowheads="1"/>
          </p:cNvSpPr>
          <p:nvPr>
            <p:ph type="sldNum" sz="quarter" idx="4"/>
          </p:nvPr>
        </p:nvSpPr>
        <p:spPr bwMode="auto">
          <a:xfrm>
            <a:off x="8243888" y="5695967"/>
            <a:ext cx="720725"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800" b="1">
                <a:effectLst/>
                <a:latin typeface="Arial" pitchFamily="34" charset="0"/>
                <a:cs typeface="Arial" pitchFamily="34" charset="0"/>
              </a:defRPr>
            </a:lvl1pPr>
          </a:lstStyle>
          <a:p>
            <a:pPr>
              <a:defRPr/>
            </a:pPr>
            <a:fld id="{E8A2713C-378D-48C2-9B51-FB42EA771E57}" type="slidenum">
              <a:rPr lang="es-ES" smtClean="0">
                <a:solidFill>
                  <a:prstClr val="black"/>
                </a:solidFill>
              </a:rPr>
              <a:pPr>
                <a:defRPr/>
              </a:pPr>
              <a:t>‹Nº›</a:t>
            </a:fld>
            <a:endParaRPr lang="es-ES">
              <a:solidFill>
                <a:prstClr val="black"/>
              </a:solidFill>
            </a:endParaRPr>
          </a:p>
        </p:txBody>
      </p:sp>
      <p:sp>
        <p:nvSpPr>
          <p:cNvPr id="14" name="5 Marcador de pie de página"/>
          <p:cNvSpPr>
            <a:spLocks noGrp="1"/>
          </p:cNvSpPr>
          <p:nvPr>
            <p:ph type="ftr" sz="quarter" idx="3"/>
          </p:nvPr>
        </p:nvSpPr>
        <p:spPr>
          <a:xfrm>
            <a:off x="5940425" y="5705492"/>
            <a:ext cx="1366838" cy="214313"/>
          </a:xfrm>
          <a:prstGeom prst="rect">
            <a:avLst/>
          </a:prstGeom>
        </p:spPr>
        <p:txBody>
          <a:bodyPr/>
          <a:lstStyle>
            <a:lvl1pPr algn="ctr" fontAlgn="auto">
              <a:spcBef>
                <a:spcPts val="0"/>
              </a:spcBef>
              <a:spcAft>
                <a:spcPts val="0"/>
              </a:spcAft>
              <a:defRPr sz="800" b="1">
                <a:effectLst/>
                <a:latin typeface="Arial" pitchFamily="34" charset="0"/>
                <a:cs typeface="Arial" pitchFamily="34" charset="0"/>
              </a:defRPr>
            </a:lvl1pPr>
          </a:lstStyle>
          <a:p>
            <a:pPr>
              <a:defRPr/>
            </a:pPr>
            <a:r>
              <a:rPr lang="es-ES" smtClean="0">
                <a:solidFill>
                  <a:prstClr val="black"/>
                </a:solidFill>
              </a:rPr>
              <a:t>VERSIÓN 1.0</a:t>
            </a:r>
            <a:endParaRPr lang="es-ES">
              <a:solidFill>
                <a:prstClr val="black"/>
              </a:solidFill>
            </a:endParaRPr>
          </a:p>
        </p:txBody>
      </p:sp>
      <p:sp>
        <p:nvSpPr>
          <p:cNvPr id="15" name="5 Marcador de pie de página"/>
          <p:cNvSpPr txBox="1">
            <a:spLocks/>
          </p:cNvSpPr>
          <p:nvPr userDrawn="1"/>
        </p:nvSpPr>
        <p:spPr>
          <a:xfrm>
            <a:off x="3500438" y="5705492"/>
            <a:ext cx="1366837" cy="214313"/>
          </a:xfrm>
          <a:prstGeom prst="rect">
            <a:avLst/>
          </a:prstGeom>
        </p:spPr>
        <p:txBody>
          <a:bodyPr/>
          <a:lstStyle>
            <a:lvl1pPr>
              <a:defRPr sz="1000">
                <a:latin typeface="Albertus" pitchFamily="34" charset="0"/>
              </a:defRPr>
            </a:lvl1pPr>
          </a:lstStyle>
          <a:p>
            <a:pPr algn="ctr" fontAlgn="auto">
              <a:spcBef>
                <a:spcPts val="0"/>
              </a:spcBef>
              <a:spcAft>
                <a:spcPts val="0"/>
              </a:spcAft>
              <a:defRPr/>
            </a:pPr>
            <a:r>
              <a:rPr lang="es-ES" sz="800" b="1" dirty="0" smtClean="0">
                <a:solidFill>
                  <a:prstClr val="black"/>
                </a:solidFill>
                <a:latin typeface="Arial" pitchFamily="34" charset="0"/>
                <a:cs typeface="Arial" pitchFamily="34" charset="0"/>
              </a:rPr>
              <a:t>CODIGO: MODELO SGC</a:t>
            </a:r>
            <a:endParaRPr lang="es-ES" sz="8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24240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2162"/>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95400"/>
            <a:ext cx="8229600" cy="4830763"/>
          </a:xfrm>
          <a:prstGeom prst="rect">
            <a:avLst/>
          </a:prstGeom>
        </p:spPr>
        <p:txBody>
          <a:bodyPr>
            <a:normAutofit/>
          </a:bodyPr>
          <a:lstStyle/>
          <a:p>
            <a:pPr lvl="0"/>
            <a:endParaRPr lang="es-ES" noProof="0" smtClean="0"/>
          </a:p>
        </p:txBody>
      </p:sp>
      <p:sp>
        <p:nvSpPr>
          <p:cNvPr id="4" name="10 Marcador de fecha"/>
          <p:cNvSpPr>
            <a:spLocks noGrp="1"/>
          </p:cNvSpPr>
          <p:nvPr>
            <p:ph type="dt" sz="half" idx="10"/>
          </p:nvPr>
        </p:nvSpPr>
        <p:spPr>
          <a:xfrm>
            <a:off x="6477000" y="76200"/>
            <a:ext cx="2514600" cy="288925"/>
          </a:xfrm>
          <a:prstGeom prst="rect">
            <a:avLst/>
          </a:prstGeom>
        </p:spPr>
        <p:txBody>
          <a:bodyPr/>
          <a:lstStyle>
            <a:lvl1pPr>
              <a:defRPr/>
            </a:lvl1pPr>
          </a:lstStyle>
          <a:p>
            <a:pPr fontAlgn="auto">
              <a:spcBef>
                <a:spcPts val="0"/>
              </a:spcBef>
              <a:spcAft>
                <a:spcPts val="0"/>
              </a:spcAft>
              <a:defRPr/>
            </a:pPr>
            <a:r>
              <a:rPr lang="en-US" smtClean="0">
                <a:solidFill>
                  <a:prstClr val="black"/>
                </a:solidFill>
                <a:latin typeface="Calibri"/>
              </a:rPr>
              <a:t>JUNIO 21 2010</a:t>
            </a:r>
            <a:endParaRPr lang="es-ES">
              <a:solidFill>
                <a:prstClr val="black"/>
              </a:solidFill>
              <a:latin typeface="Calibri"/>
            </a:endParaRPr>
          </a:p>
        </p:txBody>
      </p:sp>
    </p:spTree>
    <p:extLst>
      <p:ext uri="{BB962C8B-B14F-4D97-AF65-F5344CB8AC3E}">
        <p14:creationId xmlns:p14="http://schemas.microsoft.com/office/powerpoint/2010/main" val="2861657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079290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2694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169946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58110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71530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962394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Marcador de fecha"/>
          <p:cNvSpPr>
            <a:spLocks noGrp="1"/>
          </p:cNvSpPr>
          <p:nvPr>
            <p:ph type="dt" sz="half" idx="10"/>
          </p:nvPr>
        </p:nvSpPr>
        <p:spPr>
          <a:xfrm>
            <a:off x="457200" y="6690131"/>
            <a:ext cx="2133600" cy="233363"/>
          </a:xfrm>
          <a:prstGeom prst="rect">
            <a:avLst/>
          </a:prstGeom>
        </p:spPr>
        <p:txBody>
          <a:bodyPr/>
          <a:lstStyle/>
          <a:p>
            <a:pPr fontAlgn="auto">
              <a:spcBef>
                <a:spcPts val="0"/>
              </a:spcBef>
              <a:spcAft>
                <a:spcPts val="0"/>
              </a:spcAft>
              <a:defRPr/>
            </a:pPr>
            <a:r>
              <a:rPr lang="en-US" smtClean="0">
                <a:solidFill>
                  <a:prstClr val="black"/>
                </a:solidFill>
                <a:latin typeface="Calibri"/>
              </a:rPr>
              <a:t>JUNIO 21 2010</a:t>
            </a:r>
            <a:endParaRPr lang="es-ES" dirty="0">
              <a:solidFill>
                <a:prstClr val="black"/>
              </a:solidFill>
              <a:latin typeface="Calibri"/>
            </a:endParaRPr>
          </a:p>
        </p:txBody>
      </p:sp>
      <p:sp>
        <p:nvSpPr>
          <p:cNvPr id="6" name="5 Marcador de número de diapositiva"/>
          <p:cNvSpPr>
            <a:spLocks noGrp="1"/>
          </p:cNvSpPr>
          <p:nvPr>
            <p:ph type="sldNum" sz="quarter" idx="11"/>
          </p:nvPr>
        </p:nvSpPr>
        <p:spPr>
          <a:xfrm>
            <a:off x="8243888" y="6690131"/>
            <a:ext cx="720725" cy="233363"/>
          </a:xfrm>
          <a:prstGeom prst="rect">
            <a:avLst/>
          </a:prstGeom>
        </p:spPr>
        <p:txBody>
          <a:bodyPr/>
          <a:lstStyle/>
          <a:p>
            <a:pPr fontAlgn="auto">
              <a:spcBef>
                <a:spcPts val="0"/>
              </a:spcBef>
              <a:spcAft>
                <a:spcPts val="0"/>
              </a:spcAft>
              <a:defRPr/>
            </a:pPr>
            <a:fld id="{E8A2713C-378D-48C2-9B51-FB42EA771E57}" type="slidenum">
              <a:rPr lang="es-ES" smtClean="0">
                <a:solidFill>
                  <a:prstClr val="black"/>
                </a:solidFill>
                <a:latin typeface="Calibri"/>
              </a:rPr>
              <a:pPr fontAlgn="auto">
                <a:spcBef>
                  <a:spcPts val="0"/>
                </a:spcBef>
                <a:spcAft>
                  <a:spcPts val="0"/>
                </a:spcAft>
                <a:defRPr/>
              </a:pPr>
              <a:t>‹Nº›</a:t>
            </a:fld>
            <a:endParaRPr lang="es-ES">
              <a:solidFill>
                <a:prstClr val="black"/>
              </a:solidFill>
              <a:latin typeface="Calibri"/>
            </a:endParaRPr>
          </a:p>
        </p:txBody>
      </p:sp>
      <p:sp>
        <p:nvSpPr>
          <p:cNvPr id="7" name="6 Marcador de pie de página"/>
          <p:cNvSpPr>
            <a:spLocks noGrp="1"/>
          </p:cNvSpPr>
          <p:nvPr>
            <p:ph type="ftr" sz="quarter" idx="12"/>
          </p:nvPr>
        </p:nvSpPr>
        <p:spPr>
          <a:xfrm>
            <a:off x="5940425" y="6699656"/>
            <a:ext cx="1366838" cy="214313"/>
          </a:xfrm>
          <a:prstGeom prst="rect">
            <a:avLst/>
          </a:prstGeom>
        </p:spPr>
        <p:txBody>
          <a:bodyPr/>
          <a:lstStyle/>
          <a:p>
            <a:pPr fontAlgn="auto">
              <a:spcBef>
                <a:spcPts val="0"/>
              </a:spcBef>
              <a:spcAft>
                <a:spcPts val="0"/>
              </a:spcAft>
              <a:defRPr/>
            </a:pPr>
            <a:r>
              <a:rPr lang="es-ES" smtClean="0">
                <a:solidFill>
                  <a:prstClr val="black"/>
                </a:solidFill>
                <a:latin typeface="Calibri"/>
              </a:rPr>
              <a:t>VERSIÓN 1.0</a:t>
            </a:r>
            <a:endParaRPr lang="es-ES">
              <a:solidFill>
                <a:prstClr val="black"/>
              </a:solidFill>
              <a:latin typeface="Calibri"/>
            </a:endParaRPr>
          </a:p>
        </p:txBody>
      </p:sp>
    </p:spTree>
    <p:extLst>
      <p:ext uri="{BB962C8B-B14F-4D97-AF65-F5344CB8AC3E}">
        <p14:creationId xmlns:p14="http://schemas.microsoft.com/office/powerpoint/2010/main" val="269337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45941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83200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68527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18946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r>
              <a:rPr lang="en-US" smtClean="0">
                <a:solidFill>
                  <a:prstClr val="black"/>
                </a:solidFill>
                <a:latin typeface="Calibri"/>
              </a:rPr>
              <a:t>JUNIO 21 2010</a:t>
            </a:r>
            <a:endParaRPr lang="es-CO">
              <a:solidFill>
                <a:prstClr val="black"/>
              </a:solidFill>
              <a:latin typeface="Calibri"/>
            </a:endParaRPr>
          </a:p>
        </p:txBody>
      </p:sp>
      <p:sp>
        <p:nvSpPr>
          <p:cNvPr id="7" name="6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s-CO" smtClean="0">
                <a:solidFill>
                  <a:prstClr val="black"/>
                </a:solidFill>
                <a:latin typeface="Calibri"/>
              </a:rPr>
              <a:t>VERSIÓN 1.0</a:t>
            </a:r>
            <a:endParaRPr lang="es-CO">
              <a:solidFill>
                <a:prstClr val="black"/>
              </a:solidFill>
              <a:latin typeface="Calibri"/>
            </a:endParaRPr>
          </a:p>
        </p:txBody>
      </p:sp>
      <p:sp>
        <p:nvSpPr>
          <p:cNvPr id="8" name="7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pPr fontAlgn="auto">
              <a:spcBef>
                <a:spcPts val="0"/>
              </a:spcBef>
              <a:spcAft>
                <a:spcPts val="0"/>
              </a:spcAft>
            </a:pPr>
            <a:fld id="{21D28C28-D5D5-488A-B987-E550F760C617}" type="slidenum">
              <a:rPr lang="es-CO">
                <a:solidFill>
                  <a:prstClr val="black"/>
                </a:solidFill>
                <a:latin typeface="Calibri"/>
              </a:rPr>
              <a:pPr fontAlgn="auto">
                <a:spcBef>
                  <a:spcPts val="0"/>
                </a:spcBef>
                <a:spcAft>
                  <a:spcPts val="0"/>
                </a:spcAft>
              </a:pPr>
              <a:t>‹Nº›</a:t>
            </a:fld>
            <a:endParaRPr lang="es-CO">
              <a:solidFill>
                <a:prstClr val="black"/>
              </a:solidFill>
              <a:latin typeface="Calibri"/>
            </a:endParaRPr>
          </a:p>
        </p:txBody>
      </p:sp>
    </p:spTree>
    <p:extLst>
      <p:ext uri="{BB962C8B-B14F-4D97-AF65-F5344CB8AC3E}">
        <p14:creationId xmlns:p14="http://schemas.microsoft.com/office/powerpoint/2010/main" val="3025953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7187"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2" name="Rectangle 9"/>
          <p:cNvSpPr>
            <a:spLocks noGrp="1" noChangeArrowheads="1"/>
          </p:cNvSpPr>
          <p:nvPr>
            <p:ph type="dt" sz="half" idx="2"/>
          </p:nvPr>
        </p:nvSpPr>
        <p:spPr bwMode="auto">
          <a:xfrm>
            <a:off x="457200" y="5695967"/>
            <a:ext cx="2133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800" b="1">
                <a:effectLst/>
                <a:latin typeface="Arial" pitchFamily="34" charset="0"/>
                <a:cs typeface="Arial" pitchFamily="34" charset="0"/>
              </a:defRPr>
            </a:lvl1pPr>
          </a:lstStyle>
          <a:p>
            <a:pPr>
              <a:defRPr/>
            </a:pPr>
            <a:r>
              <a:rPr lang="en-US" smtClean="0">
                <a:solidFill>
                  <a:prstClr val="black"/>
                </a:solidFill>
              </a:rPr>
              <a:t>JUNIO 21 2010</a:t>
            </a:r>
            <a:endParaRPr lang="es-ES" dirty="0">
              <a:solidFill>
                <a:prstClr val="black"/>
              </a:solidFill>
            </a:endParaRPr>
          </a:p>
        </p:txBody>
      </p:sp>
      <p:sp>
        <p:nvSpPr>
          <p:cNvPr id="13" name="Rectangle 11"/>
          <p:cNvSpPr>
            <a:spLocks noGrp="1" noChangeArrowheads="1"/>
          </p:cNvSpPr>
          <p:nvPr>
            <p:ph type="sldNum" sz="quarter" idx="4"/>
          </p:nvPr>
        </p:nvSpPr>
        <p:spPr bwMode="auto">
          <a:xfrm>
            <a:off x="8243888" y="5695967"/>
            <a:ext cx="720725"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800" b="1">
                <a:effectLst/>
                <a:latin typeface="Arial" pitchFamily="34" charset="0"/>
                <a:cs typeface="Arial" pitchFamily="34" charset="0"/>
              </a:defRPr>
            </a:lvl1pPr>
          </a:lstStyle>
          <a:p>
            <a:pPr>
              <a:defRPr/>
            </a:pPr>
            <a:fld id="{E8A2713C-378D-48C2-9B51-FB42EA771E57}" type="slidenum">
              <a:rPr lang="es-ES" smtClean="0">
                <a:solidFill>
                  <a:prstClr val="black"/>
                </a:solidFill>
              </a:rPr>
              <a:pPr>
                <a:defRPr/>
              </a:pPr>
              <a:t>‹Nº›</a:t>
            </a:fld>
            <a:endParaRPr lang="es-ES">
              <a:solidFill>
                <a:prstClr val="black"/>
              </a:solidFill>
            </a:endParaRPr>
          </a:p>
        </p:txBody>
      </p:sp>
      <p:sp>
        <p:nvSpPr>
          <p:cNvPr id="14" name="5 Marcador de pie de página"/>
          <p:cNvSpPr>
            <a:spLocks noGrp="1"/>
          </p:cNvSpPr>
          <p:nvPr>
            <p:ph type="ftr" sz="quarter" idx="3"/>
          </p:nvPr>
        </p:nvSpPr>
        <p:spPr>
          <a:xfrm>
            <a:off x="5940425" y="5705492"/>
            <a:ext cx="1366838" cy="214313"/>
          </a:xfrm>
          <a:prstGeom prst="rect">
            <a:avLst/>
          </a:prstGeom>
        </p:spPr>
        <p:txBody>
          <a:bodyPr/>
          <a:lstStyle>
            <a:lvl1pPr algn="ctr" fontAlgn="auto">
              <a:spcBef>
                <a:spcPts val="0"/>
              </a:spcBef>
              <a:spcAft>
                <a:spcPts val="0"/>
              </a:spcAft>
              <a:defRPr sz="800" b="1">
                <a:effectLst/>
                <a:latin typeface="Arial" pitchFamily="34" charset="0"/>
                <a:cs typeface="Arial" pitchFamily="34" charset="0"/>
              </a:defRPr>
            </a:lvl1pPr>
          </a:lstStyle>
          <a:p>
            <a:pPr>
              <a:defRPr/>
            </a:pPr>
            <a:r>
              <a:rPr lang="es-ES" smtClean="0">
                <a:solidFill>
                  <a:prstClr val="black"/>
                </a:solidFill>
              </a:rPr>
              <a:t>VERSIÓN 1.0</a:t>
            </a:r>
            <a:endParaRPr lang="es-ES">
              <a:solidFill>
                <a:prstClr val="black"/>
              </a:solidFill>
            </a:endParaRPr>
          </a:p>
        </p:txBody>
      </p:sp>
      <p:sp>
        <p:nvSpPr>
          <p:cNvPr id="15" name="5 Marcador de pie de página"/>
          <p:cNvSpPr txBox="1">
            <a:spLocks/>
          </p:cNvSpPr>
          <p:nvPr userDrawn="1"/>
        </p:nvSpPr>
        <p:spPr>
          <a:xfrm>
            <a:off x="3500438" y="5705492"/>
            <a:ext cx="1366837" cy="214313"/>
          </a:xfrm>
          <a:prstGeom prst="rect">
            <a:avLst/>
          </a:prstGeom>
        </p:spPr>
        <p:txBody>
          <a:bodyPr/>
          <a:lstStyle>
            <a:lvl1pPr>
              <a:defRPr sz="1000">
                <a:latin typeface="Albertus" pitchFamily="34" charset="0"/>
              </a:defRPr>
            </a:lvl1pPr>
          </a:lstStyle>
          <a:p>
            <a:pPr algn="ctr" fontAlgn="auto">
              <a:spcBef>
                <a:spcPts val="0"/>
              </a:spcBef>
              <a:spcAft>
                <a:spcPts val="0"/>
              </a:spcAft>
              <a:defRPr/>
            </a:pPr>
            <a:r>
              <a:rPr lang="es-ES" sz="800" b="1" dirty="0" smtClean="0">
                <a:solidFill>
                  <a:prstClr val="black"/>
                </a:solidFill>
                <a:latin typeface="Arial" pitchFamily="34" charset="0"/>
                <a:cs typeface="Arial" pitchFamily="34" charset="0"/>
              </a:rPr>
              <a:t>CODIGO: MODELO SGC</a:t>
            </a:r>
            <a:endParaRPr lang="es-ES" sz="8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49241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30363"/>
            <a:ext cx="4038600" cy="4846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30363"/>
            <a:ext cx="4038600" cy="4846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2162"/>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95400"/>
            <a:ext cx="8229600" cy="4830763"/>
          </a:xfrm>
          <a:prstGeom prst="rect">
            <a:avLst/>
          </a:prstGeom>
        </p:spPr>
        <p:txBody>
          <a:bodyPr>
            <a:normAutofit/>
          </a:bodyPr>
          <a:lstStyle/>
          <a:p>
            <a:pPr lvl="0"/>
            <a:endParaRPr lang="es-ES" noProof="0" smtClean="0"/>
          </a:p>
        </p:txBody>
      </p:sp>
      <p:sp>
        <p:nvSpPr>
          <p:cNvPr id="4" name="10 Marcador de fecha"/>
          <p:cNvSpPr>
            <a:spLocks noGrp="1"/>
          </p:cNvSpPr>
          <p:nvPr>
            <p:ph type="dt" sz="half" idx="10"/>
          </p:nvPr>
        </p:nvSpPr>
        <p:spPr>
          <a:xfrm>
            <a:off x="6477000" y="76200"/>
            <a:ext cx="2514600" cy="288925"/>
          </a:xfrm>
          <a:prstGeom prst="rect">
            <a:avLst/>
          </a:prstGeom>
        </p:spPr>
        <p:txBody>
          <a:bodyPr/>
          <a:lstStyle>
            <a:lvl1pPr>
              <a:defRPr/>
            </a:lvl1pPr>
          </a:lstStyle>
          <a:p>
            <a:pPr fontAlgn="auto">
              <a:spcBef>
                <a:spcPts val="0"/>
              </a:spcBef>
              <a:spcAft>
                <a:spcPts val="0"/>
              </a:spcAft>
              <a:defRPr/>
            </a:pPr>
            <a:r>
              <a:rPr lang="en-US" smtClean="0">
                <a:solidFill>
                  <a:prstClr val="black"/>
                </a:solidFill>
                <a:latin typeface="Calibri"/>
              </a:rPr>
              <a:t>JUNIO 21 2010</a:t>
            </a:r>
            <a:endParaRPr lang="es-ES">
              <a:solidFill>
                <a:prstClr val="black"/>
              </a:solidFill>
              <a:latin typeface="Calibri"/>
            </a:endParaRPr>
          </a:p>
        </p:txBody>
      </p:sp>
    </p:spTree>
    <p:extLst>
      <p:ext uri="{BB962C8B-B14F-4D97-AF65-F5344CB8AC3E}">
        <p14:creationId xmlns:p14="http://schemas.microsoft.com/office/powerpoint/2010/main" val="1067478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2629328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430615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16690660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50327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072780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092965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Marcador de fecha"/>
          <p:cNvSpPr>
            <a:spLocks noGrp="1"/>
          </p:cNvSpPr>
          <p:nvPr>
            <p:ph type="dt" sz="half" idx="10"/>
          </p:nvPr>
        </p:nvSpPr>
        <p:spPr>
          <a:xfrm>
            <a:off x="457200" y="6690131"/>
            <a:ext cx="2133600" cy="233363"/>
          </a:xfrm>
          <a:prstGeom prst="rect">
            <a:avLst/>
          </a:prstGeom>
        </p:spPr>
        <p:txBody>
          <a:bodyPr/>
          <a:lstStyle/>
          <a:p>
            <a:pPr fontAlgn="auto">
              <a:spcBef>
                <a:spcPts val="0"/>
              </a:spcBef>
              <a:spcAft>
                <a:spcPts val="0"/>
              </a:spcAft>
              <a:defRPr/>
            </a:pPr>
            <a:r>
              <a:rPr lang="en-US" smtClean="0">
                <a:solidFill>
                  <a:prstClr val="black"/>
                </a:solidFill>
                <a:latin typeface="Calibri"/>
              </a:rPr>
              <a:t>JUNIO 21 2010</a:t>
            </a:r>
            <a:endParaRPr lang="es-ES" dirty="0">
              <a:solidFill>
                <a:prstClr val="black"/>
              </a:solidFill>
              <a:latin typeface="Calibri"/>
            </a:endParaRPr>
          </a:p>
        </p:txBody>
      </p:sp>
      <p:sp>
        <p:nvSpPr>
          <p:cNvPr id="6" name="5 Marcador de número de diapositiva"/>
          <p:cNvSpPr>
            <a:spLocks noGrp="1"/>
          </p:cNvSpPr>
          <p:nvPr>
            <p:ph type="sldNum" sz="quarter" idx="11"/>
          </p:nvPr>
        </p:nvSpPr>
        <p:spPr>
          <a:xfrm>
            <a:off x="8243888" y="6690131"/>
            <a:ext cx="720725" cy="233363"/>
          </a:xfrm>
          <a:prstGeom prst="rect">
            <a:avLst/>
          </a:prstGeom>
        </p:spPr>
        <p:txBody>
          <a:bodyPr/>
          <a:lstStyle/>
          <a:p>
            <a:pPr fontAlgn="auto">
              <a:spcBef>
                <a:spcPts val="0"/>
              </a:spcBef>
              <a:spcAft>
                <a:spcPts val="0"/>
              </a:spcAft>
              <a:defRPr/>
            </a:pPr>
            <a:fld id="{E8A2713C-378D-48C2-9B51-FB42EA771E57}" type="slidenum">
              <a:rPr lang="es-ES" smtClean="0">
                <a:solidFill>
                  <a:prstClr val="black"/>
                </a:solidFill>
                <a:latin typeface="Calibri"/>
              </a:rPr>
              <a:pPr fontAlgn="auto">
                <a:spcBef>
                  <a:spcPts val="0"/>
                </a:spcBef>
                <a:spcAft>
                  <a:spcPts val="0"/>
                </a:spcAft>
                <a:defRPr/>
              </a:pPr>
              <a:t>‹Nº›</a:t>
            </a:fld>
            <a:endParaRPr lang="es-ES">
              <a:solidFill>
                <a:prstClr val="black"/>
              </a:solidFill>
              <a:latin typeface="Calibri"/>
            </a:endParaRPr>
          </a:p>
        </p:txBody>
      </p:sp>
      <p:sp>
        <p:nvSpPr>
          <p:cNvPr id="7" name="6 Marcador de pie de página"/>
          <p:cNvSpPr>
            <a:spLocks noGrp="1"/>
          </p:cNvSpPr>
          <p:nvPr>
            <p:ph type="ftr" sz="quarter" idx="12"/>
          </p:nvPr>
        </p:nvSpPr>
        <p:spPr>
          <a:xfrm>
            <a:off x="5940425" y="6699656"/>
            <a:ext cx="1366838" cy="214313"/>
          </a:xfrm>
          <a:prstGeom prst="rect">
            <a:avLst/>
          </a:prstGeom>
        </p:spPr>
        <p:txBody>
          <a:bodyPr/>
          <a:lstStyle/>
          <a:p>
            <a:pPr fontAlgn="auto">
              <a:spcBef>
                <a:spcPts val="0"/>
              </a:spcBef>
              <a:spcAft>
                <a:spcPts val="0"/>
              </a:spcAft>
              <a:defRPr/>
            </a:pPr>
            <a:r>
              <a:rPr lang="es-ES" smtClean="0">
                <a:solidFill>
                  <a:prstClr val="black"/>
                </a:solidFill>
                <a:latin typeface="Calibri"/>
              </a:rPr>
              <a:t>VERSIÓN 1.0</a:t>
            </a:r>
            <a:endParaRPr lang="es-ES">
              <a:solidFill>
                <a:prstClr val="black"/>
              </a:solidFill>
              <a:latin typeface="Calibri"/>
            </a:endParaRPr>
          </a:p>
        </p:txBody>
      </p:sp>
    </p:spTree>
    <p:extLst>
      <p:ext uri="{BB962C8B-B14F-4D97-AF65-F5344CB8AC3E}">
        <p14:creationId xmlns:p14="http://schemas.microsoft.com/office/powerpoint/2010/main" val="3154272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549753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7874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71416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3566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r>
              <a:rPr lang="en-US" smtClean="0">
                <a:solidFill>
                  <a:prstClr val="black"/>
                </a:solidFill>
                <a:latin typeface="Calibri"/>
              </a:rPr>
              <a:t>JUNIO 21 2010</a:t>
            </a:r>
            <a:endParaRPr lang="es-CO">
              <a:solidFill>
                <a:prstClr val="black"/>
              </a:solidFill>
              <a:latin typeface="Calibri"/>
            </a:endParaRPr>
          </a:p>
        </p:txBody>
      </p:sp>
      <p:sp>
        <p:nvSpPr>
          <p:cNvPr id="7" name="6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s-CO" smtClean="0">
                <a:solidFill>
                  <a:prstClr val="black"/>
                </a:solidFill>
                <a:latin typeface="Calibri"/>
              </a:rPr>
              <a:t>VERSIÓN 1.0</a:t>
            </a:r>
            <a:endParaRPr lang="es-CO">
              <a:solidFill>
                <a:prstClr val="black"/>
              </a:solidFill>
              <a:latin typeface="Calibri"/>
            </a:endParaRPr>
          </a:p>
        </p:txBody>
      </p:sp>
      <p:sp>
        <p:nvSpPr>
          <p:cNvPr id="8" name="7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pPr fontAlgn="auto">
              <a:spcBef>
                <a:spcPts val="0"/>
              </a:spcBef>
              <a:spcAft>
                <a:spcPts val="0"/>
              </a:spcAft>
            </a:pPr>
            <a:fld id="{21D28C28-D5D5-488A-B987-E550F760C617}" type="slidenum">
              <a:rPr lang="es-CO">
                <a:solidFill>
                  <a:prstClr val="black"/>
                </a:solidFill>
                <a:latin typeface="Calibri"/>
              </a:rPr>
              <a:pPr fontAlgn="auto">
                <a:spcBef>
                  <a:spcPts val="0"/>
                </a:spcBef>
                <a:spcAft>
                  <a:spcPts val="0"/>
                </a:spcAft>
              </a:pPr>
              <a:t>‹Nº›</a:t>
            </a:fld>
            <a:endParaRPr lang="es-CO">
              <a:solidFill>
                <a:prstClr val="black"/>
              </a:solidFill>
              <a:latin typeface="Calibri"/>
            </a:endParaRPr>
          </a:p>
        </p:txBody>
      </p:sp>
    </p:spTree>
    <p:extLst>
      <p:ext uri="{BB962C8B-B14F-4D97-AF65-F5344CB8AC3E}">
        <p14:creationId xmlns:p14="http://schemas.microsoft.com/office/powerpoint/2010/main" val="2362927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8211"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2" name="Rectangle 9"/>
          <p:cNvSpPr>
            <a:spLocks noGrp="1" noChangeArrowheads="1"/>
          </p:cNvSpPr>
          <p:nvPr>
            <p:ph type="dt" sz="half" idx="2"/>
          </p:nvPr>
        </p:nvSpPr>
        <p:spPr bwMode="auto">
          <a:xfrm>
            <a:off x="457200" y="5695967"/>
            <a:ext cx="2133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800" b="1">
                <a:effectLst/>
                <a:latin typeface="Arial" pitchFamily="34" charset="0"/>
                <a:cs typeface="Arial" pitchFamily="34" charset="0"/>
              </a:defRPr>
            </a:lvl1pPr>
          </a:lstStyle>
          <a:p>
            <a:pPr>
              <a:defRPr/>
            </a:pPr>
            <a:r>
              <a:rPr lang="en-US" smtClean="0">
                <a:solidFill>
                  <a:prstClr val="black"/>
                </a:solidFill>
              </a:rPr>
              <a:t>JUNIO 21 2010</a:t>
            </a:r>
            <a:endParaRPr lang="es-ES" dirty="0">
              <a:solidFill>
                <a:prstClr val="black"/>
              </a:solidFill>
            </a:endParaRPr>
          </a:p>
        </p:txBody>
      </p:sp>
      <p:sp>
        <p:nvSpPr>
          <p:cNvPr id="13" name="Rectangle 11"/>
          <p:cNvSpPr>
            <a:spLocks noGrp="1" noChangeArrowheads="1"/>
          </p:cNvSpPr>
          <p:nvPr>
            <p:ph type="sldNum" sz="quarter" idx="4"/>
          </p:nvPr>
        </p:nvSpPr>
        <p:spPr bwMode="auto">
          <a:xfrm>
            <a:off x="8243888" y="5695967"/>
            <a:ext cx="720725"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800" b="1">
                <a:effectLst/>
                <a:latin typeface="Arial" pitchFamily="34" charset="0"/>
                <a:cs typeface="Arial" pitchFamily="34" charset="0"/>
              </a:defRPr>
            </a:lvl1pPr>
          </a:lstStyle>
          <a:p>
            <a:pPr>
              <a:defRPr/>
            </a:pPr>
            <a:fld id="{E8A2713C-378D-48C2-9B51-FB42EA771E57}" type="slidenum">
              <a:rPr lang="es-ES" smtClean="0">
                <a:solidFill>
                  <a:prstClr val="black"/>
                </a:solidFill>
              </a:rPr>
              <a:pPr>
                <a:defRPr/>
              </a:pPr>
              <a:t>‹Nº›</a:t>
            </a:fld>
            <a:endParaRPr lang="es-ES">
              <a:solidFill>
                <a:prstClr val="black"/>
              </a:solidFill>
            </a:endParaRPr>
          </a:p>
        </p:txBody>
      </p:sp>
      <p:sp>
        <p:nvSpPr>
          <p:cNvPr id="14" name="5 Marcador de pie de página"/>
          <p:cNvSpPr>
            <a:spLocks noGrp="1"/>
          </p:cNvSpPr>
          <p:nvPr>
            <p:ph type="ftr" sz="quarter" idx="3"/>
          </p:nvPr>
        </p:nvSpPr>
        <p:spPr>
          <a:xfrm>
            <a:off x="5940425" y="5705492"/>
            <a:ext cx="1366838" cy="214313"/>
          </a:xfrm>
          <a:prstGeom prst="rect">
            <a:avLst/>
          </a:prstGeom>
        </p:spPr>
        <p:txBody>
          <a:bodyPr/>
          <a:lstStyle>
            <a:lvl1pPr algn="ctr" fontAlgn="auto">
              <a:spcBef>
                <a:spcPts val="0"/>
              </a:spcBef>
              <a:spcAft>
                <a:spcPts val="0"/>
              </a:spcAft>
              <a:defRPr sz="800" b="1">
                <a:effectLst/>
                <a:latin typeface="Arial" pitchFamily="34" charset="0"/>
                <a:cs typeface="Arial" pitchFamily="34" charset="0"/>
              </a:defRPr>
            </a:lvl1pPr>
          </a:lstStyle>
          <a:p>
            <a:pPr>
              <a:defRPr/>
            </a:pPr>
            <a:r>
              <a:rPr lang="es-ES" smtClean="0">
                <a:solidFill>
                  <a:prstClr val="black"/>
                </a:solidFill>
              </a:rPr>
              <a:t>VERSIÓN 1.0</a:t>
            </a:r>
            <a:endParaRPr lang="es-ES">
              <a:solidFill>
                <a:prstClr val="black"/>
              </a:solidFill>
            </a:endParaRPr>
          </a:p>
        </p:txBody>
      </p:sp>
      <p:sp>
        <p:nvSpPr>
          <p:cNvPr id="15" name="5 Marcador de pie de página"/>
          <p:cNvSpPr txBox="1">
            <a:spLocks/>
          </p:cNvSpPr>
          <p:nvPr userDrawn="1"/>
        </p:nvSpPr>
        <p:spPr>
          <a:xfrm>
            <a:off x="3500438" y="5705492"/>
            <a:ext cx="1366837" cy="214313"/>
          </a:xfrm>
          <a:prstGeom prst="rect">
            <a:avLst/>
          </a:prstGeom>
        </p:spPr>
        <p:txBody>
          <a:bodyPr/>
          <a:lstStyle>
            <a:lvl1pPr>
              <a:defRPr sz="1000">
                <a:latin typeface="Albertus" pitchFamily="34" charset="0"/>
              </a:defRPr>
            </a:lvl1pPr>
          </a:lstStyle>
          <a:p>
            <a:pPr algn="ctr" fontAlgn="auto">
              <a:spcBef>
                <a:spcPts val="0"/>
              </a:spcBef>
              <a:spcAft>
                <a:spcPts val="0"/>
              </a:spcAft>
              <a:defRPr/>
            </a:pPr>
            <a:r>
              <a:rPr lang="es-ES" sz="800" b="1" dirty="0" smtClean="0">
                <a:solidFill>
                  <a:prstClr val="black"/>
                </a:solidFill>
                <a:latin typeface="Arial" pitchFamily="34" charset="0"/>
                <a:cs typeface="Arial" pitchFamily="34" charset="0"/>
              </a:rPr>
              <a:t>CODIGO: MODELO SGC</a:t>
            </a:r>
            <a:endParaRPr lang="es-ES" sz="8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81695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2162"/>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95400"/>
            <a:ext cx="8229600" cy="4830763"/>
          </a:xfrm>
          <a:prstGeom prst="rect">
            <a:avLst/>
          </a:prstGeom>
        </p:spPr>
        <p:txBody>
          <a:bodyPr>
            <a:normAutofit/>
          </a:bodyPr>
          <a:lstStyle/>
          <a:p>
            <a:pPr lvl="0"/>
            <a:endParaRPr lang="es-ES" noProof="0" smtClean="0"/>
          </a:p>
        </p:txBody>
      </p:sp>
      <p:sp>
        <p:nvSpPr>
          <p:cNvPr id="4" name="10 Marcador de fecha"/>
          <p:cNvSpPr>
            <a:spLocks noGrp="1"/>
          </p:cNvSpPr>
          <p:nvPr>
            <p:ph type="dt" sz="half" idx="10"/>
          </p:nvPr>
        </p:nvSpPr>
        <p:spPr>
          <a:xfrm>
            <a:off x="6477000" y="76200"/>
            <a:ext cx="2514600" cy="288925"/>
          </a:xfrm>
          <a:prstGeom prst="rect">
            <a:avLst/>
          </a:prstGeom>
        </p:spPr>
        <p:txBody>
          <a:bodyPr/>
          <a:lstStyle>
            <a:lvl1pPr>
              <a:defRPr/>
            </a:lvl1pPr>
          </a:lstStyle>
          <a:p>
            <a:pPr fontAlgn="auto">
              <a:spcBef>
                <a:spcPts val="0"/>
              </a:spcBef>
              <a:spcAft>
                <a:spcPts val="0"/>
              </a:spcAft>
              <a:defRPr/>
            </a:pPr>
            <a:r>
              <a:rPr lang="en-US" smtClean="0">
                <a:solidFill>
                  <a:prstClr val="black"/>
                </a:solidFill>
                <a:latin typeface="Calibri"/>
              </a:rPr>
              <a:t>JUNIO 21 2010</a:t>
            </a:r>
            <a:endParaRPr lang="es-ES">
              <a:solidFill>
                <a:prstClr val="black"/>
              </a:solidFill>
              <a:latin typeface="Calibri"/>
            </a:endParaRPr>
          </a:p>
        </p:txBody>
      </p:sp>
    </p:spTree>
    <p:extLst>
      <p:ext uri="{BB962C8B-B14F-4D97-AF65-F5344CB8AC3E}">
        <p14:creationId xmlns:p14="http://schemas.microsoft.com/office/powerpoint/2010/main" val="39927714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1277472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1490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2047013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182600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8299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5886349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Marcador de fecha"/>
          <p:cNvSpPr>
            <a:spLocks noGrp="1"/>
          </p:cNvSpPr>
          <p:nvPr>
            <p:ph type="dt" sz="half" idx="10"/>
          </p:nvPr>
        </p:nvSpPr>
        <p:spPr>
          <a:xfrm>
            <a:off x="457200" y="6690131"/>
            <a:ext cx="2133600" cy="233363"/>
          </a:xfrm>
          <a:prstGeom prst="rect">
            <a:avLst/>
          </a:prstGeom>
        </p:spPr>
        <p:txBody>
          <a:bodyPr/>
          <a:lstStyle/>
          <a:p>
            <a:pPr fontAlgn="auto">
              <a:spcBef>
                <a:spcPts val="0"/>
              </a:spcBef>
              <a:spcAft>
                <a:spcPts val="0"/>
              </a:spcAft>
              <a:defRPr/>
            </a:pPr>
            <a:r>
              <a:rPr lang="en-US" smtClean="0">
                <a:solidFill>
                  <a:prstClr val="black"/>
                </a:solidFill>
                <a:latin typeface="Calibri"/>
              </a:rPr>
              <a:t>JUNIO 21 2010</a:t>
            </a:r>
            <a:endParaRPr lang="es-ES" dirty="0">
              <a:solidFill>
                <a:prstClr val="black"/>
              </a:solidFill>
              <a:latin typeface="Calibri"/>
            </a:endParaRPr>
          </a:p>
        </p:txBody>
      </p:sp>
      <p:sp>
        <p:nvSpPr>
          <p:cNvPr id="6" name="5 Marcador de número de diapositiva"/>
          <p:cNvSpPr>
            <a:spLocks noGrp="1"/>
          </p:cNvSpPr>
          <p:nvPr>
            <p:ph type="sldNum" sz="quarter" idx="11"/>
          </p:nvPr>
        </p:nvSpPr>
        <p:spPr>
          <a:xfrm>
            <a:off x="8243888" y="6690131"/>
            <a:ext cx="720725" cy="233363"/>
          </a:xfrm>
          <a:prstGeom prst="rect">
            <a:avLst/>
          </a:prstGeom>
        </p:spPr>
        <p:txBody>
          <a:bodyPr/>
          <a:lstStyle/>
          <a:p>
            <a:pPr fontAlgn="auto">
              <a:spcBef>
                <a:spcPts val="0"/>
              </a:spcBef>
              <a:spcAft>
                <a:spcPts val="0"/>
              </a:spcAft>
              <a:defRPr/>
            </a:pPr>
            <a:fld id="{E8A2713C-378D-48C2-9B51-FB42EA771E57}" type="slidenum">
              <a:rPr lang="es-ES" smtClean="0">
                <a:solidFill>
                  <a:prstClr val="black"/>
                </a:solidFill>
                <a:latin typeface="Calibri"/>
              </a:rPr>
              <a:pPr fontAlgn="auto">
                <a:spcBef>
                  <a:spcPts val="0"/>
                </a:spcBef>
                <a:spcAft>
                  <a:spcPts val="0"/>
                </a:spcAft>
                <a:defRPr/>
              </a:pPr>
              <a:t>‹Nº›</a:t>
            </a:fld>
            <a:endParaRPr lang="es-ES">
              <a:solidFill>
                <a:prstClr val="black"/>
              </a:solidFill>
              <a:latin typeface="Calibri"/>
            </a:endParaRPr>
          </a:p>
        </p:txBody>
      </p:sp>
      <p:sp>
        <p:nvSpPr>
          <p:cNvPr id="7" name="6 Marcador de pie de página"/>
          <p:cNvSpPr>
            <a:spLocks noGrp="1"/>
          </p:cNvSpPr>
          <p:nvPr>
            <p:ph type="ftr" sz="quarter" idx="12"/>
          </p:nvPr>
        </p:nvSpPr>
        <p:spPr>
          <a:xfrm>
            <a:off x="5940425" y="6699656"/>
            <a:ext cx="1366838" cy="214313"/>
          </a:xfrm>
          <a:prstGeom prst="rect">
            <a:avLst/>
          </a:prstGeom>
        </p:spPr>
        <p:txBody>
          <a:bodyPr/>
          <a:lstStyle/>
          <a:p>
            <a:pPr fontAlgn="auto">
              <a:spcBef>
                <a:spcPts val="0"/>
              </a:spcBef>
              <a:spcAft>
                <a:spcPts val="0"/>
              </a:spcAft>
              <a:defRPr/>
            </a:pPr>
            <a:r>
              <a:rPr lang="es-ES" smtClean="0">
                <a:solidFill>
                  <a:prstClr val="black"/>
                </a:solidFill>
                <a:latin typeface="Calibri"/>
              </a:rPr>
              <a:t>VERSIÓN 1.0</a:t>
            </a:r>
            <a:endParaRPr lang="es-ES">
              <a:solidFill>
                <a:prstClr val="black"/>
              </a:solidFill>
              <a:latin typeface="Calibri"/>
            </a:endParaRPr>
          </a:p>
        </p:txBody>
      </p:sp>
    </p:spTree>
    <p:extLst>
      <p:ext uri="{BB962C8B-B14F-4D97-AF65-F5344CB8AC3E}">
        <p14:creationId xmlns:p14="http://schemas.microsoft.com/office/powerpoint/2010/main" val="1296389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5198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526403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92757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8199835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r>
              <a:rPr lang="en-US" smtClean="0">
                <a:solidFill>
                  <a:prstClr val="black"/>
                </a:solidFill>
                <a:latin typeface="Calibri"/>
              </a:rPr>
              <a:t>JUNIO 21 2010</a:t>
            </a:r>
            <a:endParaRPr lang="es-CO">
              <a:solidFill>
                <a:prstClr val="black"/>
              </a:solidFill>
              <a:latin typeface="Calibri"/>
            </a:endParaRPr>
          </a:p>
        </p:txBody>
      </p:sp>
      <p:sp>
        <p:nvSpPr>
          <p:cNvPr id="7" name="6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s-CO" smtClean="0">
                <a:solidFill>
                  <a:prstClr val="black"/>
                </a:solidFill>
                <a:latin typeface="Calibri"/>
              </a:rPr>
              <a:t>VERSIÓN 1.0</a:t>
            </a:r>
            <a:endParaRPr lang="es-CO">
              <a:solidFill>
                <a:prstClr val="black"/>
              </a:solidFill>
              <a:latin typeface="Calibri"/>
            </a:endParaRPr>
          </a:p>
        </p:txBody>
      </p:sp>
      <p:sp>
        <p:nvSpPr>
          <p:cNvPr id="8" name="7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pPr fontAlgn="auto">
              <a:spcBef>
                <a:spcPts val="0"/>
              </a:spcBef>
              <a:spcAft>
                <a:spcPts val="0"/>
              </a:spcAft>
            </a:pPr>
            <a:fld id="{21D28C28-D5D5-488A-B987-E550F760C617}" type="slidenum">
              <a:rPr lang="es-CO">
                <a:solidFill>
                  <a:prstClr val="black"/>
                </a:solidFill>
                <a:latin typeface="Calibri"/>
              </a:rPr>
              <a:pPr fontAlgn="auto">
                <a:spcBef>
                  <a:spcPts val="0"/>
                </a:spcBef>
                <a:spcAft>
                  <a:spcPts val="0"/>
                </a:spcAft>
              </a:pPr>
              <a:t>‹Nº›</a:t>
            </a:fld>
            <a:endParaRPr lang="es-CO">
              <a:solidFill>
                <a:prstClr val="black"/>
              </a:solidFill>
              <a:latin typeface="Calibri"/>
            </a:endParaRPr>
          </a:p>
        </p:txBody>
      </p:sp>
    </p:spTree>
    <p:extLst>
      <p:ext uri="{BB962C8B-B14F-4D97-AF65-F5344CB8AC3E}">
        <p14:creationId xmlns:p14="http://schemas.microsoft.com/office/powerpoint/2010/main" val="41208918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9235"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2" name="Rectangle 9"/>
          <p:cNvSpPr>
            <a:spLocks noGrp="1" noChangeArrowheads="1"/>
          </p:cNvSpPr>
          <p:nvPr>
            <p:ph type="dt" sz="half" idx="2"/>
          </p:nvPr>
        </p:nvSpPr>
        <p:spPr bwMode="auto">
          <a:xfrm>
            <a:off x="457200" y="5695967"/>
            <a:ext cx="2133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800" b="1">
                <a:effectLst/>
                <a:latin typeface="Arial" pitchFamily="34" charset="0"/>
                <a:cs typeface="Arial" pitchFamily="34" charset="0"/>
              </a:defRPr>
            </a:lvl1pPr>
          </a:lstStyle>
          <a:p>
            <a:pPr>
              <a:defRPr/>
            </a:pPr>
            <a:r>
              <a:rPr lang="en-US" smtClean="0">
                <a:solidFill>
                  <a:prstClr val="black"/>
                </a:solidFill>
              </a:rPr>
              <a:t>JUNIO 21 2010</a:t>
            </a:r>
            <a:endParaRPr lang="es-ES" dirty="0">
              <a:solidFill>
                <a:prstClr val="black"/>
              </a:solidFill>
            </a:endParaRPr>
          </a:p>
        </p:txBody>
      </p:sp>
      <p:sp>
        <p:nvSpPr>
          <p:cNvPr id="13" name="Rectangle 11"/>
          <p:cNvSpPr>
            <a:spLocks noGrp="1" noChangeArrowheads="1"/>
          </p:cNvSpPr>
          <p:nvPr>
            <p:ph type="sldNum" sz="quarter" idx="4"/>
          </p:nvPr>
        </p:nvSpPr>
        <p:spPr bwMode="auto">
          <a:xfrm>
            <a:off x="8243888" y="5695967"/>
            <a:ext cx="720725"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800" b="1">
                <a:effectLst/>
                <a:latin typeface="Arial" pitchFamily="34" charset="0"/>
                <a:cs typeface="Arial" pitchFamily="34" charset="0"/>
              </a:defRPr>
            </a:lvl1pPr>
          </a:lstStyle>
          <a:p>
            <a:pPr>
              <a:defRPr/>
            </a:pPr>
            <a:fld id="{E8A2713C-378D-48C2-9B51-FB42EA771E57}" type="slidenum">
              <a:rPr lang="es-ES" smtClean="0">
                <a:solidFill>
                  <a:prstClr val="black"/>
                </a:solidFill>
              </a:rPr>
              <a:pPr>
                <a:defRPr/>
              </a:pPr>
              <a:t>‹Nº›</a:t>
            </a:fld>
            <a:endParaRPr lang="es-ES">
              <a:solidFill>
                <a:prstClr val="black"/>
              </a:solidFill>
            </a:endParaRPr>
          </a:p>
        </p:txBody>
      </p:sp>
      <p:sp>
        <p:nvSpPr>
          <p:cNvPr id="14" name="5 Marcador de pie de página"/>
          <p:cNvSpPr>
            <a:spLocks noGrp="1"/>
          </p:cNvSpPr>
          <p:nvPr>
            <p:ph type="ftr" sz="quarter" idx="3"/>
          </p:nvPr>
        </p:nvSpPr>
        <p:spPr>
          <a:xfrm>
            <a:off x="5940425" y="5705492"/>
            <a:ext cx="1366838" cy="214313"/>
          </a:xfrm>
          <a:prstGeom prst="rect">
            <a:avLst/>
          </a:prstGeom>
        </p:spPr>
        <p:txBody>
          <a:bodyPr/>
          <a:lstStyle>
            <a:lvl1pPr algn="ctr" fontAlgn="auto">
              <a:spcBef>
                <a:spcPts val="0"/>
              </a:spcBef>
              <a:spcAft>
                <a:spcPts val="0"/>
              </a:spcAft>
              <a:defRPr sz="800" b="1">
                <a:effectLst/>
                <a:latin typeface="Arial" pitchFamily="34" charset="0"/>
                <a:cs typeface="Arial" pitchFamily="34" charset="0"/>
              </a:defRPr>
            </a:lvl1pPr>
          </a:lstStyle>
          <a:p>
            <a:pPr>
              <a:defRPr/>
            </a:pPr>
            <a:r>
              <a:rPr lang="es-ES" smtClean="0">
                <a:solidFill>
                  <a:prstClr val="black"/>
                </a:solidFill>
              </a:rPr>
              <a:t>VERSIÓN 1.0</a:t>
            </a:r>
            <a:endParaRPr lang="es-ES">
              <a:solidFill>
                <a:prstClr val="black"/>
              </a:solidFill>
            </a:endParaRPr>
          </a:p>
        </p:txBody>
      </p:sp>
      <p:sp>
        <p:nvSpPr>
          <p:cNvPr id="15" name="5 Marcador de pie de página"/>
          <p:cNvSpPr txBox="1">
            <a:spLocks/>
          </p:cNvSpPr>
          <p:nvPr userDrawn="1"/>
        </p:nvSpPr>
        <p:spPr>
          <a:xfrm>
            <a:off x="3500438" y="5705492"/>
            <a:ext cx="1366837" cy="214313"/>
          </a:xfrm>
          <a:prstGeom prst="rect">
            <a:avLst/>
          </a:prstGeom>
        </p:spPr>
        <p:txBody>
          <a:bodyPr/>
          <a:lstStyle>
            <a:lvl1pPr>
              <a:defRPr sz="1000">
                <a:latin typeface="Albertus" pitchFamily="34" charset="0"/>
              </a:defRPr>
            </a:lvl1pPr>
          </a:lstStyle>
          <a:p>
            <a:pPr algn="ctr" fontAlgn="auto">
              <a:spcBef>
                <a:spcPts val="0"/>
              </a:spcBef>
              <a:spcAft>
                <a:spcPts val="0"/>
              </a:spcAft>
              <a:defRPr/>
            </a:pPr>
            <a:r>
              <a:rPr lang="es-ES" sz="800" b="1" dirty="0" smtClean="0">
                <a:solidFill>
                  <a:prstClr val="black"/>
                </a:solidFill>
                <a:latin typeface="Arial" pitchFamily="34" charset="0"/>
                <a:cs typeface="Arial" pitchFamily="34" charset="0"/>
              </a:rPr>
              <a:t>CODIGO: MODELO SGC</a:t>
            </a:r>
            <a:endParaRPr lang="es-ES" sz="8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47687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2162"/>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95400"/>
            <a:ext cx="8229600" cy="4830763"/>
          </a:xfrm>
          <a:prstGeom prst="rect">
            <a:avLst/>
          </a:prstGeom>
        </p:spPr>
        <p:txBody>
          <a:bodyPr>
            <a:normAutofit/>
          </a:bodyPr>
          <a:lstStyle/>
          <a:p>
            <a:pPr lvl="0"/>
            <a:endParaRPr lang="es-ES" noProof="0" smtClean="0"/>
          </a:p>
        </p:txBody>
      </p:sp>
      <p:sp>
        <p:nvSpPr>
          <p:cNvPr id="4" name="10 Marcador de fecha"/>
          <p:cNvSpPr>
            <a:spLocks noGrp="1"/>
          </p:cNvSpPr>
          <p:nvPr>
            <p:ph type="dt" sz="half" idx="10"/>
          </p:nvPr>
        </p:nvSpPr>
        <p:spPr>
          <a:xfrm>
            <a:off x="6477000" y="76200"/>
            <a:ext cx="2514600" cy="288925"/>
          </a:xfrm>
          <a:prstGeom prst="rect">
            <a:avLst/>
          </a:prstGeom>
        </p:spPr>
        <p:txBody>
          <a:bodyPr/>
          <a:lstStyle>
            <a:lvl1pPr>
              <a:defRPr/>
            </a:lvl1pPr>
          </a:lstStyle>
          <a:p>
            <a:pPr fontAlgn="auto">
              <a:spcBef>
                <a:spcPts val="0"/>
              </a:spcBef>
              <a:spcAft>
                <a:spcPts val="0"/>
              </a:spcAft>
              <a:defRPr/>
            </a:pPr>
            <a:r>
              <a:rPr lang="en-US" smtClean="0">
                <a:solidFill>
                  <a:prstClr val="black"/>
                </a:solidFill>
                <a:latin typeface="Calibri"/>
              </a:rPr>
              <a:t>JUNIO 21 2010</a:t>
            </a:r>
            <a:endParaRPr lang="es-ES">
              <a:solidFill>
                <a:prstClr val="black"/>
              </a:solidFill>
              <a:latin typeface="Calibri"/>
            </a:endParaRPr>
          </a:p>
        </p:txBody>
      </p:sp>
    </p:spTree>
    <p:extLst>
      <p:ext uri="{BB962C8B-B14F-4D97-AF65-F5344CB8AC3E}">
        <p14:creationId xmlns:p14="http://schemas.microsoft.com/office/powerpoint/2010/main" val="20516657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50680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1 Imagen" descr="mundo1[1].jpg"/>
          <p:cNvPicPr>
            <a:picLocks noChangeAspect="1"/>
          </p:cNvPicPr>
          <p:nvPr userDrawn="1"/>
        </p:nvPicPr>
        <p:blipFill>
          <a:blip r:embed="rId2" cstate="print"/>
          <a:stretch>
            <a:fillRect/>
          </a:stretch>
        </p:blipFill>
        <p:spPr>
          <a:xfrm>
            <a:off x="1" y="0"/>
            <a:ext cx="1227440" cy="1272430"/>
          </a:xfrm>
          <a:prstGeom prst="rect">
            <a:avLst/>
          </a:prstGeom>
        </p:spPr>
      </p:pic>
      <p:pic>
        <p:nvPicPr>
          <p:cNvPr id="3" name="2 Imagen" descr="apoyo-1.jpg"/>
          <p:cNvPicPr>
            <a:picLocks noChangeAspect="1"/>
          </p:cNvPicPr>
          <p:nvPr userDrawn="1"/>
        </p:nvPicPr>
        <p:blipFill>
          <a:blip r:embed="rId3" cstate="print"/>
          <a:stretch>
            <a:fillRect/>
          </a:stretch>
        </p:blipFill>
        <p:spPr>
          <a:xfrm>
            <a:off x="40900" y="2542718"/>
            <a:ext cx="1188490" cy="1373641"/>
          </a:xfrm>
          <a:prstGeom prst="rect">
            <a:avLst/>
          </a:prstGeom>
          <a:ln>
            <a:noFill/>
          </a:ln>
          <a:effectLst>
            <a:softEdge rad="112500"/>
          </a:effectLst>
        </p:spPr>
      </p:pic>
      <p:pic>
        <p:nvPicPr>
          <p:cNvPr id="4" name="3 Imagen" descr="ejecutivos_claves2.jpg"/>
          <p:cNvPicPr>
            <a:picLocks noChangeAspect="1"/>
          </p:cNvPicPr>
          <p:nvPr userDrawn="1"/>
        </p:nvPicPr>
        <p:blipFill>
          <a:blip r:embed="rId4" cstate="print"/>
          <a:stretch>
            <a:fillRect/>
          </a:stretch>
        </p:blipFill>
        <p:spPr>
          <a:xfrm>
            <a:off x="1" y="5442854"/>
            <a:ext cx="1206213" cy="1306286"/>
          </a:xfrm>
          <a:prstGeom prst="rect">
            <a:avLst/>
          </a:prstGeom>
          <a:ln>
            <a:noFill/>
          </a:ln>
          <a:effectLst>
            <a:softEdge rad="112500"/>
          </a:effectLst>
        </p:spPr>
      </p:pic>
      <p:pic>
        <p:nvPicPr>
          <p:cNvPr id="5" name="4 Imagen" descr="jovenes_ejecutivos3.jpg"/>
          <p:cNvPicPr>
            <a:picLocks noChangeAspect="1"/>
          </p:cNvPicPr>
          <p:nvPr userDrawn="1"/>
        </p:nvPicPr>
        <p:blipFill>
          <a:blip r:embed="rId5" cstate="print"/>
          <a:stretch>
            <a:fillRect/>
          </a:stretch>
        </p:blipFill>
        <p:spPr>
          <a:xfrm>
            <a:off x="1" y="3916359"/>
            <a:ext cx="1229389" cy="1482951"/>
          </a:xfrm>
          <a:prstGeom prst="rect">
            <a:avLst/>
          </a:prstGeom>
          <a:ln>
            <a:noFill/>
          </a:ln>
          <a:effectLst>
            <a:softEdge rad="112500"/>
          </a:effectLst>
        </p:spPr>
      </p:pic>
      <p:pic>
        <p:nvPicPr>
          <p:cNvPr id="6" name="5 Imagen" descr="Dircom_2011.jpg"/>
          <p:cNvPicPr>
            <a:picLocks noChangeAspect="1"/>
          </p:cNvPicPr>
          <p:nvPr userDrawn="1"/>
        </p:nvPicPr>
        <p:blipFill>
          <a:blip r:embed="rId6" cstate="print"/>
          <a:stretch>
            <a:fillRect/>
          </a:stretch>
        </p:blipFill>
        <p:spPr>
          <a:xfrm>
            <a:off x="30014" y="1181780"/>
            <a:ext cx="1145642" cy="1360937"/>
          </a:xfrm>
          <a:prstGeom prst="rect">
            <a:avLst/>
          </a:prstGeom>
          <a:ln>
            <a:noFill/>
          </a:ln>
          <a:effectLst>
            <a:softEdge rad="112500"/>
          </a:effectLst>
        </p:spPr>
      </p:pic>
      <p:cxnSp>
        <p:nvCxnSpPr>
          <p:cNvPr id="7" name="6 Conector recto"/>
          <p:cNvCxnSpPr/>
          <p:nvPr userDrawn="1"/>
        </p:nvCxnSpPr>
        <p:spPr>
          <a:xfrm>
            <a:off x="1175656" y="0"/>
            <a:ext cx="0" cy="685800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697116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2893912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02953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3422145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914633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Marcador de fecha"/>
          <p:cNvSpPr>
            <a:spLocks noGrp="1"/>
          </p:cNvSpPr>
          <p:nvPr>
            <p:ph type="dt" sz="half" idx="10"/>
          </p:nvPr>
        </p:nvSpPr>
        <p:spPr>
          <a:xfrm>
            <a:off x="457200" y="6690131"/>
            <a:ext cx="2133600" cy="233363"/>
          </a:xfrm>
          <a:prstGeom prst="rect">
            <a:avLst/>
          </a:prstGeom>
        </p:spPr>
        <p:txBody>
          <a:bodyPr/>
          <a:lstStyle/>
          <a:p>
            <a:pPr fontAlgn="auto">
              <a:spcBef>
                <a:spcPts val="0"/>
              </a:spcBef>
              <a:spcAft>
                <a:spcPts val="0"/>
              </a:spcAft>
              <a:defRPr/>
            </a:pPr>
            <a:r>
              <a:rPr lang="en-US" smtClean="0">
                <a:solidFill>
                  <a:prstClr val="black"/>
                </a:solidFill>
                <a:latin typeface="Calibri"/>
              </a:rPr>
              <a:t>JUNIO 21 2010</a:t>
            </a:r>
            <a:endParaRPr lang="es-ES" dirty="0">
              <a:solidFill>
                <a:prstClr val="black"/>
              </a:solidFill>
              <a:latin typeface="Calibri"/>
            </a:endParaRPr>
          </a:p>
        </p:txBody>
      </p:sp>
      <p:sp>
        <p:nvSpPr>
          <p:cNvPr id="6" name="5 Marcador de número de diapositiva"/>
          <p:cNvSpPr>
            <a:spLocks noGrp="1"/>
          </p:cNvSpPr>
          <p:nvPr>
            <p:ph type="sldNum" sz="quarter" idx="11"/>
          </p:nvPr>
        </p:nvSpPr>
        <p:spPr>
          <a:xfrm>
            <a:off x="8243888" y="6690131"/>
            <a:ext cx="720725" cy="233363"/>
          </a:xfrm>
          <a:prstGeom prst="rect">
            <a:avLst/>
          </a:prstGeom>
        </p:spPr>
        <p:txBody>
          <a:bodyPr/>
          <a:lstStyle/>
          <a:p>
            <a:pPr fontAlgn="auto">
              <a:spcBef>
                <a:spcPts val="0"/>
              </a:spcBef>
              <a:spcAft>
                <a:spcPts val="0"/>
              </a:spcAft>
              <a:defRPr/>
            </a:pPr>
            <a:fld id="{E8A2713C-378D-48C2-9B51-FB42EA771E57}" type="slidenum">
              <a:rPr lang="es-ES" smtClean="0">
                <a:solidFill>
                  <a:prstClr val="black"/>
                </a:solidFill>
                <a:latin typeface="Calibri"/>
              </a:rPr>
              <a:pPr fontAlgn="auto">
                <a:spcBef>
                  <a:spcPts val="0"/>
                </a:spcBef>
                <a:spcAft>
                  <a:spcPts val="0"/>
                </a:spcAft>
                <a:defRPr/>
              </a:pPr>
              <a:t>‹Nº›</a:t>
            </a:fld>
            <a:endParaRPr lang="es-ES">
              <a:solidFill>
                <a:prstClr val="black"/>
              </a:solidFill>
              <a:latin typeface="Calibri"/>
            </a:endParaRPr>
          </a:p>
        </p:txBody>
      </p:sp>
      <p:sp>
        <p:nvSpPr>
          <p:cNvPr id="7" name="6 Marcador de pie de página"/>
          <p:cNvSpPr>
            <a:spLocks noGrp="1"/>
          </p:cNvSpPr>
          <p:nvPr>
            <p:ph type="ftr" sz="quarter" idx="12"/>
          </p:nvPr>
        </p:nvSpPr>
        <p:spPr>
          <a:xfrm>
            <a:off x="5940425" y="6699656"/>
            <a:ext cx="1366838" cy="214313"/>
          </a:xfrm>
          <a:prstGeom prst="rect">
            <a:avLst/>
          </a:prstGeom>
        </p:spPr>
        <p:txBody>
          <a:bodyPr/>
          <a:lstStyle/>
          <a:p>
            <a:pPr fontAlgn="auto">
              <a:spcBef>
                <a:spcPts val="0"/>
              </a:spcBef>
              <a:spcAft>
                <a:spcPts val="0"/>
              </a:spcAft>
              <a:defRPr/>
            </a:pPr>
            <a:r>
              <a:rPr lang="es-ES" smtClean="0">
                <a:solidFill>
                  <a:prstClr val="black"/>
                </a:solidFill>
                <a:latin typeface="Calibri"/>
              </a:rPr>
              <a:t>VERSIÓN 1.0</a:t>
            </a:r>
            <a:endParaRPr lang="es-ES">
              <a:solidFill>
                <a:prstClr val="black"/>
              </a:solidFill>
              <a:latin typeface="Calibri"/>
            </a:endParaRPr>
          </a:p>
        </p:txBody>
      </p:sp>
    </p:spTree>
    <p:extLst>
      <p:ext uri="{BB962C8B-B14F-4D97-AF65-F5344CB8AC3E}">
        <p14:creationId xmlns:p14="http://schemas.microsoft.com/office/powerpoint/2010/main" val="42925619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464225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9723691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45732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1062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r>
              <a:rPr lang="en-US" smtClean="0">
                <a:solidFill>
                  <a:prstClr val="black"/>
                </a:solidFill>
                <a:latin typeface="Calibri"/>
              </a:rPr>
              <a:t>JUNIO 21 2010</a:t>
            </a:r>
            <a:endParaRPr lang="es-CO">
              <a:solidFill>
                <a:prstClr val="black"/>
              </a:solidFill>
              <a:latin typeface="Calibri"/>
            </a:endParaRPr>
          </a:p>
        </p:txBody>
      </p:sp>
      <p:sp>
        <p:nvSpPr>
          <p:cNvPr id="7" name="6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s-CO" smtClean="0">
                <a:solidFill>
                  <a:prstClr val="black"/>
                </a:solidFill>
                <a:latin typeface="Calibri"/>
              </a:rPr>
              <a:t>VERSIÓN 1.0</a:t>
            </a:r>
            <a:endParaRPr lang="es-CO">
              <a:solidFill>
                <a:prstClr val="black"/>
              </a:solidFill>
              <a:latin typeface="Calibri"/>
            </a:endParaRPr>
          </a:p>
        </p:txBody>
      </p:sp>
      <p:sp>
        <p:nvSpPr>
          <p:cNvPr id="8" name="7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pPr fontAlgn="auto">
              <a:spcBef>
                <a:spcPts val="0"/>
              </a:spcBef>
              <a:spcAft>
                <a:spcPts val="0"/>
              </a:spcAft>
            </a:pPr>
            <a:fld id="{21D28C28-D5D5-488A-B987-E550F760C617}" type="slidenum">
              <a:rPr lang="es-CO">
                <a:solidFill>
                  <a:prstClr val="black"/>
                </a:solidFill>
                <a:latin typeface="Calibri"/>
              </a:rPr>
              <a:pPr fontAlgn="auto">
                <a:spcBef>
                  <a:spcPts val="0"/>
                </a:spcBef>
                <a:spcAft>
                  <a:spcPts val="0"/>
                </a:spcAft>
              </a:pPr>
              <a:t>‹Nº›</a:t>
            </a:fld>
            <a:endParaRPr lang="es-CO">
              <a:solidFill>
                <a:prstClr val="black"/>
              </a:solidFill>
              <a:latin typeface="Calibri"/>
            </a:endParaRPr>
          </a:p>
        </p:txBody>
      </p:sp>
    </p:spTree>
    <p:extLst>
      <p:ext uri="{BB962C8B-B14F-4D97-AF65-F5344CB8AC3E}">
        <p14:creationId xmlns:p14="http://schemas.microsoft.com/office/powerpoint/2010/main" val="37694826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259"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2" name="Rectangle 9"/>
          <p:cNvSpPr>
            <a:spLocks noGrp="1" noChangeArrowheads="1"/>
          </p:cNvSpPr>
          <p:nvPr>
            <p:ph type="dt" sz="half" idx="2"/>
          </p:nvPr>
        </p:nvSpPr>
        <p:spPr bwMode="auto">
          <a:xfrm>
            <a:off x="457200" y="5695967"/>
            <a:ext cx="2133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800" b="1">
                <a:effectLst/>
                <a:latin typeface="Arial" pitchFamily="34" charset="0"/>
                <a:cs typeface="Arial" pitchFamily="34" charset="0"/>
              </a:defRPr>
            </a:lvl1pPr>
          </a:lstStyle>
          <a:p>
            <a:pPr>
              <a:defRPr/>
            </a:pPr>
            <a:r>
              <a:rPr lang="en-US" smtClean="0">
                <a:solidFill>
                  <a:prstClr val="black"/>
                </a:solidFill>
              </a:rPr>
              <a:t>JUNIO 21 2010</a:t>
            </a:r>
            <a:endParaRPr lang="es-ES" dirty="0">
              <a:solidFill>
                <a:prstClr val="black"/>
              </a:solidFill>
            </a:endParaRPr>
          </a:p>
        </p:txBody>
      </p:sp>
      <p:sp>
        <p:nvSpPr>
          <p:cNvPr id="13" name="Rectangle 11"/>
          <p:cNvSpPr>
            <a:spLocks noGrp="1" noChangeArrowheads="1"/>
          </p:cNvSpPr>
          <p:nvPr>
            <p:ph type="sldNum" sz="quarter" idx="4"/>
          </p:nvPr>
        </p:nvSpPr>
        <p:spPr bwMode="auto">
          <a:xfrm>
            <a:off x="8243888" y="5695967"/>
            <a:ext cx="720725"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800" b="1">
                <a:effectLst/>
                <a:latin typeface="Arial" pitchFamily="34" charset="0"/>
                <a:cs typeface="Arial" pitchFamily="34" charset="0"/>
              </a:defRPr>
            </a:lvl1pPr>
          </a:lstStyle>
          <a:p>
            <a:pPr>
              <a:defRPr/>
            </a:pPr>
            <a:fld id="{E8A2713C-378D-48C2-9B51-FB42EA771E57}" type="slidenum">
              <a:rPr lang="es-ES" smtClean="0">
                <a:solidFill>
                  <a:prstClr val="black"/>
                </a:solidFill>
              </a:rPr>
              <a:pPr>
                <a:defRPr/>
              </a:pPr>
              <a:t>‹Nº›</a:t>
            </a:fld>
            <a:endParaRPr lang="es-ES">
              <a:solidFill>
                <a:prstClr val="black"/>
              </a:solidFill>
            </a:endParaRPr>
          </a:p>
        </p:txBody>
      </p:sp>
      <p:sp>
        <p:nvSpPr>
          <p:cNvPr id="14" name="5 Marcador de pie de página"/>
          <p:cNvSpPr>
            <a:spLocks noGrp="1"/>
          </p:cNvSpPr>
          <p:nvPr>
            <p:ph type="ftr" sz="quarter" idx="3"/>
          </p:nvPr>
        </p:nvSpPr>
        <p:spPr>
          <a:xfrm>
            <a:off x="5940425" y="5705492"/>
            <a:ext cx="1366838" cy="214313"/>
          </a:xfrm>
          <a:prstGeom prst="rect">
            <a:avLst/>
          </a:prstGeom>
        </p:spPr>
        <p:txBody>
          <a:bodyPr/>
          <a:lstStyle>
            <a:lvl1pPr algn="ctr" fontAlgn="auto">
              <a:spcBef>
                <a:spcPts val="0"/>
              </a:spcBef>
              <a:spcAft>
                <a:spcPts val="0"/>
              </a:spcAft>
              <a:defRPr sz="800" b="1">
                <a:effectLst/>
                <a:latin typeface="Arial" pitchFamily="34" charset="0"/>
                <a:cs typeface="Arial" pitchFamily="34" charset="0"/>
              </a:defRPr>
            </a:lvl1pPr>
          </a:lstStyle>
          <a:p>
            <a:pPr>
              <a:defRPr/>
            </a:pPr>
            <a:r>
              <a:rPr lang="es-ES" smtClean="0">
                <a:solidFill>
                  <a:prstClr val="black"/>
                </a:solidFill>
              </a:rPr>
              <a:t>VERSIÓN 1.0</a:t>
            </a:r>
            <a:endParaRPr lang="es-ES">
              <a:solidFill>
                <a:prstClr val="black"/>
              </a:solidFill>
            </a:endParaRPr>
          </a:p>
        </p:txBody>
      </p:sp>
      <p:sp>
        <p:nvSpPr>
          <p:cNvPr id="15" name="5 Marcador de pie de página"/>
          <p:cNvSpPr txBox="1">
            <a:spLocks/>
          </p:cNvSpPr>
          <p:nvPr userDrawn="1"/>
        </p:nvSpPr>
        <p:spPr>
          <a:xfrm>
            <a:off x="3500438" y="5705492"/>
            <a:ext cx="1366837" cy="214313"/>
          </a:xfrm>
          <a:prstGeom prst="rect">
            <a:avLst/>
          </a:prstGeom>
        </p:spPr>
        <p:txBody>
          <a:bodyPr/>
          <a:lstStyle>
            <a:lvl1pPr>
              <a:defRPr sz="1000">
                <a:latin typeface="Albertus" pitchFamily="34" charset="0"/>
              </a:defRPr>
            </a:lvl1pPr>
          </a:lstStyle>
          <a:p>
            <a:pPr algn="ctr" fontAlgn="auto">
              <a:spcBef>
                <a:spcPts val="0"/>
              </a:spcBef>
              <a:spcAft>
                <a:spcPts val="0"/>
              </a:spcAft>
              <a:defRPr/>
            </a:pPr>
            <a:r>
              <a:rPr lang="es-ES" sz="800" b="1" dirty="0" smtClean="0">
                <a:solidFill>
                  <a:prstClr val="black"/>
                </a:solidFill>
                <a:latin typeface="Arial" pitchFamily="34" charset="0"/>
                <a:cs typeface="Arial" pitchFamily="34" charset="0"/>
              </a:rPr>
              <a:t>CODIGO: MODELO SGC</a:t>
            </a:r>
            <a:endParaRPr lang="es-ES" sz="8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56804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2162"/>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95400"/>
            <a:ext cx="8229600" cy="4830763"/>
          </a:xfrm>
          <a:prstGeom prst="rect">
            <a:avLst/>
          </a:prstGeom>
        </p:spPr>
        <p:txBody>
          <a:bodyPr>
            <a:normAutofit/>
          </a:bodyPr>
          <a:lstStyle/>
          <a:p>
            <a:pPr lvl="0"/>
            <a:endParaRPr lang="es-ES" noProof="0" smtClean="0"/>
          </a:p>
        </p:txBody>
      </p:sp>
      <p:sp>
        <p:nvSpPr>
          <p:cNvPr id="4" name="10 Marcador de fecha"/>
          <p:cNvSpPr>
            <a:spLocks noGrp="1"/>
          </p:cNvSpPr>
          <p:nvPr>
            <p:ph type="dt" sz="half" idx="10"/>
          </p:nvPr>
        </p:nvSpPr>
        <p:spPr>
          <a:xfrm>
            <a:off x="6477000" y="76200"/>
            <a:ext cx="2514600" cy="288925"/>
          </a:xfrm>
          <a:prstGeom prst="rect">
            <a:avLst/>
          </a:prstGeom>
        </p:spPr>
        <p:txBody>
          <a:bodyPr/>
          <a:lstStyle>
            <a:lvl1pPr>
              <a:defRPr/>
            </a:lvl1pPr>
          </a:lstStyle>
          <a:p>
            <a:pPr fontAlgn="auto">
              <a:spcBef>
                <a:spcPts val="0"/>
              </a:spcBef>
              <a:spcAft>
                <a:spcPts val="0"/>
              </a:spcAft>
              <a:defRPr/>
            </a:pPr>
            <a:r>
              <a:rPr lang="en-US" smtClean="0">
                <a:solidFill>
                  <a:prstClr val="black"/>
                </a:solidFill>
                <a:latin typeface="Calibri"/>
              </a:rPr>
              <a:t>JUNIO 21 2010</a:t>
            </a:r>
            <a:endParaRPr lang="es-ES">
              <a:solidFill>
                <a:prstClr val="black"/>
              </a:solidFill>
              <a:latin typeface="Calibri"/>
            </a:endParaRPr>
          </a:p>
        </p:txBody>
      </p:sp>
    </p:spTree>
    <p:extLst>
      <p:ext uri="{BB962C8B-B14F-4D97-AF65-F5344CB8AC3E}">
        <p14:creationId xmlns:p14="http://schemas.microsoft.com/office/powerpoint/2010/main" val="20907841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41188994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603156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526054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78035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1745588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2586337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Marcador de fecha"/>
          <p:cNvSpPr>
            <a:spLocks noGrp="1"/>
          </p:cNvSpPr>
          <p:nvPr>
            <p:ph type="dt" sz="half" idx="10"/>
          </p:nvPr>
        </p:nvSpPr>
        <p:spPr>
          <a:xfrm>
            <a:off x="457200" y="6690131"/>
            <a:ext cx="2133600" cy="233363"/>
          </a:xfrm>
          <a:prstGeom prst="rect">
            <a:avLst/>
          </a:prstGeom>
        </p:spPr>
        <p:txBody>
          <a:bodyPr/>
          <a:lstStyle/>
          <a:p>
            <a:pPr fontAlgn="auto">
              <a:spcBef>
                <a:spcPts val="0"/>
              </a:spcBef>
              <a:spcAft>
                <a:spcPts val="0"/>
              </a:spcAft>
              <a:defRPr/>
            </a:pPr>
            <a:r>
              <a:rPr lang="en-US" smtClean="0">
                <a:solidFill>
                  <a:prstClr val="black"/>
                </a:solidFill>
                <a:latin typeface="Calibri"/>
              </a:rPr>
              <a:t>JUNIO 21 2010</a:t>
            </a:r>
            <a:endParaRPr lang="es-ES" dirty="0">
              <a:solidFill>
                <a:prstClr val="black"/>
              </a:solidFill>
              <a:latin typeface="Calibri"/>
            </a:endParaRPr>
          </a:p>
        </p:txBody>
      </p:sp>
      <p:sp>
        <p:nvSpPr>
          <p:cNvPr id="6" name="5 Marcador de número de diapositiva"/>
          <p:cNvSpPr>
            <a:spLocks noGrp="1"/>
          </p:cNvSpPr>
          <p:nvPr>
            <p:ph type="sldNum" sz="quarter" idx="11"/>
          </p:nvPr>
        </p:nvSpPr>
        <p:spPr>
          <a:xfrm>
            <a:off x="8243888" y="6690131"/>
            <a:ext cx="720725" cy="233363"/>
          </a:xfrm>
          <a:prstGeom prst="rect">
            <a:avLst/>
          </a:prstGeom>
        </p:spPr>
        <p:txBody>
          <a:bodyPr/>
          <a:lstStyle/>
          <a:p>
            <a:pPr fontAlgn="auto">
              <a:spcBef>
                <a:spcPts val="0"/>
              </a:spcBef>
              <a:spcAft>
                <a:spcPts val="0"/>
              </a:spcAft>
              <a:defRPr/>
            </a:pPr>
            <a:fld id="{E8A2713C-378D-48C2-9B51-FB42EA771E57}" type="slidenum">
              <a:rPr lang="es-ES" smtClean="0">
                <a:solidFill>
                  <a:prstClr val="black"/>
                </a:solidFill>
                <a:latin typeface="Calibri"/>
              </a:rPr>
              <a:pPr fontAlgn="auto">
                <a:spcBef>
                  <a:spcPts val="0"/>
                </a:spcBef>
                <a:spcAft>
                  <a:spcPts val="0"/>
                </a:spcAft>
                <a:defRPr/>
              </a:pPr>
              <a:t>‹Nº›</a:t>
            </a:fld>
            <a:endParaRPr lang="es-ES">
              <a:solidFill>
                <a:prstClr val="black"/>
              </a:solidFill>
              <a:latin typeface="Calibri"/>
            </a:endParaRPr>
          </a:p>
        </p:txBody>
      </p:sp>
      <p:sp>
        <p:nvSpPr>
          <p:cNvPr id="7" name="6 Marcador de pie de página"/>
          <p:cNvSpPr>
            <a:spLocks noGrp="1"/>
          </p:cNvSpPr>
          <p:nvPr>
            <p:ph type="ftr" sz="quarter" idx="12"/>
          </p:nvPr>
        </p:nvSpPr>
        <p:spPr>
          <a:xfrm>
            <a:off x="5940425" y="6699656"/>
            <a:ext cx="1366838" cy="214313"/>
          </a:xfrm>
          <a:prstGeom prst="rect">
            <a:avLst/>
          </a:prstGeom>
        </p:spPr>
        <p:txBody>
          <a:bodyPr/>
          <a:lstStyle/>
          <a:p>
            <a:pPr fontAlgn="auto">
              <a:spcBef>
                <a:spcPts val="0"/>
              </a:spcBef>
              <a:spcAft>
                <a:spcPts val="0"/>
              </a:spcAft>
              <a:defRPr/>
            </a:pPr>
            <a:r>
              <a:rPr lang="es-ES" smtClean="0">
                <a:solidFill>
                  <a:prstClr val="black"/>
                </a:solidFill>
                <a:latin typeface="Calibri"/>
              </a:rPr>
              <a:t>VERSIÓN 1.0</a:t>
            </a:r>
            <a:endParaRPr lang="es-ES">
              <a:solidFill>
                <a:prstClr val="black"/>
              </a:solidFill>
              <a:latin typeface="Calibri"/>
            </a:endParaRPr>
          </a:p>
        </p:txBody>
      </p:sp>
    </p:spTree>
    <p:extLst>
      <p:ext uri="{BB962C8B-B14F-4D97-AF65-F5344CB8AC3E}">
        <p14:creationId xmlns:p14="http://schemas.microsoft.com/office/powerpoint/2010/main" val="301859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3010640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123053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994991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848520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r>
              <a:rPr lang="en-US" smtClean="0">
                <a:solidFill>
                  <a:prstClr val="black"/>
                </a:solidFill>
                <a:latin typeface="Calibri"/>
              </a:rPr>
              <a:t>JUNIO 21 2010</a:t>
            </a:r>
            <a:endParaRPr lang="es-CO">
              <a:solidFill>
                <a:prstClr val="black"/>
              </a:solidFill>
              <a:latin typeface="Calibri"/>
            </a:endParaRPr>
          </a:p>
        </p:txBody>
      </p:sp>
      <p:sp>
        <p:nvSpPr>
          <p:cNvPr id="7" name="6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s-CO" smtClean="0">
                <a:solidFill>
                  <a:prstClr val="black"/>
                </a:solidFill>
                <a:latin typeface="Calibri"/>
              </a:rPr>
              <a:t>VERSIÓN 1.0</a:t>
            </a:r>
            <a:endParaRPr lang="es-CO">
              <a:solidFill>
                <a:prstClr val="black"/>
              </a:solidFill>
              <a:latin typeface="Calibri"/>
            </a:endParaRPr>
          </a:p>
        </p:txBody>
      </p:sp>
      <p:sp>
        <p:nvSpPr>
          <p:cNvPr id="8" name="7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pPr fontAlgn="auto">
              <a:spcBef>
                <a:spcPts val="0"/>
              </a:spcBef>
              <a:spcAft>
                <a:spcPts val="0"/>
              </a:spcAft>
            </a:pPr>
            <a:fld id="{21D28C28-D5D5-488A-B987-E550F760C617}" type="slidenum">
              <a:rPr lang="es-CO">
                <a:solidFill>
                  <a:prstClr val="black"/>
                </a:solidFill>
                <a:latin typeface="Calibri"/>
              </a:rPr>
              <a:pPr fontAlgn="auto">
                <a:spcBef>
                  <a:spcPts val="0"/>
                </a:spcBef>
                <a:spcAft>
                  <a:spcPts val="0"/>
                </a:spcAft>
              </a:pPr>
              <a:t>‹Nº›</a:t>
            </a:fld>
            <a:endParaRPr lang="es-CO">
              <a:solidFill>
                <a:prstClr val="black"/>
              </a:solidFill>
              <a:latin typeface="Calibri"/>
            </a:endParaRPr>
          </a:p>
        </p:txBody>
      </p:sp>
    </p:spTree>
    <p:extLst>
      <p:ext uri="{BB962C8B-B14F-4D97-AF65-F5344CB8AC3E}">
        <p14:creationId xmlns:p14="http://schemas.microsoft.com/office/powerpoint/2010/main" val="19064574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1275"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auto">
              <a:spcBef>
                <a:spcPts val="0"/>
              </a:spcBef>
              <a:spcAft>
                <a:spcPts val="0"/>
              </a:spcAft>
              <a:defRPr/>
            </a:pPr>
            <a:endParaRPr lang="es-ES" sz="1400">
              <a:solidFill>
                <a:prstClr val="black"/>
              </a:solidFill>
              <a:latin typeface="Calibri"/>
            </a:endParaRPr>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endParaRPr>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2" name="Rectangle 9"/>
          <p:cNvSpPr>
            <a:spLocks noGrp="1" noChangeArrowheads="1"/>
          </p:cNvSpPr>
          <p:nvPr>
            <p:ph type="dt" sz="half" idx="2"/>
          </p:nvPr>
        </p:nvSpPr>
        <p:spPr bwMode="auto">
          <a:xfrm>
            <a:off x="457200" y="5695967"/>
            <a:ext cx="2133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800" b="1">
                <a:effectLst/>
                <a:latin typeface="Arial" pitchFamily="34" charset="0"/>
                <a:cs typeface="Arial" pitchFamily="34" charset="0"/>
              </a:defRPr>
            </a:lvl1pPr>
          </a:lstStyle>
          <a:p>
            <a:pPr>
              <a:defRPr/>
            </a:pPr>
            <a:r>
              <a:rPr lang="en-US" smtClean="0">
                <a:solidFill>
                  <a:prstClr val="black"/>
                </a:solidFill>
              </a:rPr>
              <a:t>JUNIO 21 2010</a:t>
            </a:r>
            <a:endParaRPr lang="es-ES" dirty="0">
              <a:solidFill>
                <a:prstClr val="black"/>
              </a:solidFill>
            </a:endParaRPr>
          </a:p>
        </p:txBody>
      </p:sp>
      <p:sp>
        <p:nvSpPr>
          <p:cNvPr id="13" name="Rectangle 11"/>
          <p:cNvSpPr>
            <a:spLocks noGrp="1" noChangeArrowheads="1"/>
          </p:cNvSpPr>
          <p:nvPr>
            <p:ph type="sldNum" sz="quarter" idx="4"/>
          </p:nvPr>
        </p:nvSpPr>
        <p:spPr bwMode="auto">
          <a:xfrm>
            <a:off x="8243888" y="5695967"/>
            <a:ext cx="720725"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800" b="1">
                <a:effectLst/>
                <a:latin typeface="Arial" pitchFamily="34" charset="0"/>
                <a:cs typeface="Arial" pitchFamily="34" charset="0"/>
              </a:defRPr>
            </a:lvl1pPr>
          </a:lstStyle>
          <a:p>
            <a:pPr>
              <a:defRPr/>
            </a:pPr>
            <a:fld id="{E8A2713C-378D-48C2-9B51-FB42EA771E57}" type="slidenum">
              <a:rPr lang="es-ES" smtClean="0">
                <a:solidFill>
                  <a:prstClr val="black"/>
                </a:solidFill>
              </a:rPr>
              <a:pPr>
                <a:defRPr/>
              </a:pPr>
              <a:t>‹Nº›</a:t>
            </a:fld>
            <a:endParaRPr lang="es-ES">
              <a:solidFill>
                <a:prstClr val="black"/>
              </a:solidFill>
            </a:endParaRPr>
          </a:p>
        </p:txBody>
      </p:sp>
      <p:sp>
        <p:nvSpPr>
          <p:cNvPr id="14" name="5 Marcador de pie de página"/>
          <p:cNvSpPr>
            <a:spLocks noGrp="1"/>
          </p:cNvSpPr>
          <p:nvPr>
            <p:ph type="ftr" sz="quarter" idx="3"/>
          </p:nvPr>
        </p:nvSpPr>
        <p:spPr>
          <a:xfrm>
            <a:off x="5940425" y="5705492"/>
            <a:ext cx="1366838" cy="214313"/>
          </a:xfrm>
          <a:prstGeom prst="rect">
            <a:avLst/>
          </a:prstGeom>
        </p:spPr>
        <p:txBody>
          <a:bodyPr/>
          <a:lstStyle>
            <a:lvl1pPr algn="ctr" fontAlgn="auto">
              <a:spcBef>
                <a:spcPts val="0"/>
              </a:spcBef>
              <a:spcAft>
                <a:spcPts val="0"/>
              </a:spcAft>
              <a:defRPr sz="800" b="1">
                <a:effectLst/>
                <a:latin typeface="Arial" pitchFamily="34" charset="0"/>
                <a:cs typeface="Arial" pitchFamily="34" charset="0"/>
              </a:defRPr>
            </a:lvl1pPr>
          </a:lstStyle>
          <a:p>
            <a:pPr>
              <a:defRPr/>
            </a:pPr>
            <a:r>
              <a:rPr lang="es-ES" smtClean="0">
                <a:solidFill>
                  <a:prstClr val="black"/>
                </a:solidFill>
              </a:rPr>
              <a:t>VERSIÓN 1.0</a:t>
            </a:r>
            <a:endParaRPr lang="es-ES">
              <a:solidFill>
                <a:prstClr val="black"/>
              </a:solidFill>
            </a:endParaRPr>
          </a:p>
        </p:txBody>
      </p:sp>
      <p:sp>
        <p:nvSpPr>
          <p:cNvPr id="15" name="5 Marcador de pie de página"/>
          <p:cNvSpPr txBox="1">
            <a:spLocks/>
          </p:cNvSpPr>
          <p:nvPr userDrawn="1"/>
        </p:nvSpPr>
        <p:spPr>
          <a:xfrm>
            <a:off x="3500438" y="5705492"/>
            <a:ext cx="1366837" cy="214313"/>
          </a:xfrm>
          <a:prstGeom prst="rect">
            <a:avLst/>
          </a:prstGeom>
        </p:spPr>
        <p:txBody>
          <a:bodyPr/>
          <a:lstStyle>
            <a:lvl1pPr>
              <a:defRPr sz="1000">
                <a:latin typeface="Albertus" pitchFamily="34" charset="0"/>
              </a:defRPr>
            </a:lvl1pPr>
          </a:lstStyle>
          <a:p>
            <a:pPr algn="ctr" fontAlgn="auto">
              <a:spcBef>
                <a:spcPts val="0"/>
              </a:spcBef>
              <a:spcAft>
                <a:spcPts val="0"/>
              </a:spcAft>
              <a:defRPr/>
            </a:pPr>
            <a:r>
              <a:rPr lang="es-ES" sz="800" b="1" dirty="0" smtClean="0">
                <a:solidFill>
                  <a:prstClr val="black"/>
                </a:solidFill>
                <a:latin typeface="Arial" pitchFamily="34" charset="0"/>
                <a:cs typeface="Arial" pitchFamily="34" charset="0"/>
              </a:rPr>
              <a:t>CODIGO: MODELO SGC</a:t>
            </a:r>
            <a:endParaRPr lang="es-ES" sz="8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89698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2162"/>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95400"/>
            <a:ext cx="8229600" cy="4830763"/>
          </a:xfrm>
          <a:prstGeom prst="rect">
            <a:avLst/>
          </a:prstGeom>
        </p:spPr>
        <p:txBody>
          <a:bodyPr>
            <a:normAutofit/>
          </a:bodyPr>
          <a:lstStyle/>
          <a:p>
            <a:pPr lvl="0"/>
            <a:endParaRPr lang="es-ES" noProof="0" smtClean="0"/>
          </a:p>
        </p:txBody>
      </p:sp>
      <p:sp>
        <p:nvSpPr>
          <p:cNvPr id="4" name="10 Marcador de fecha"/>
          <p:cNvSpPr>
            <a:spLocks noGrp="1"/>
          </p:cNvSpPr>
          <p:nvPr>
            <p:ph type="dt" sz="half" idx="10"/>
          </p:nvPr>
        </p:nvSpPr>
        <p:spPr>
          <a:xfrm>
            <a:off x="6477000" y="76200"/>
            <a:ext cx="2514600" cy="288925"/>
          </a:xfrm>
          <a:prstGeom prst="rect">
            <a:avLst/>
          </a:prstGeom>
        </p:spPr>
        <p:txBody>
          <a:bodyPr/>
          <a:lstStyle>
            <a:lvl1pPr>
              <a:defRPr/>
            </a:lvl1pPr>
          </a:lstStyle>
          <a:p>
            <a:pPr fontAlgn="auto">
              <a:spcBef>
                <a:spcPts val="0"/>
              </a:spcBef>
              <a:spcAft>
                <a:spcPts val="0"/>
              </a:spcAft>
              <a:defRPr/>
            </a:pPr>
            <a:r>
              <a:rPr lang="en-US" smtClean="0">
                <a:solidFill>
                  <a:prstClr val="black"/>
                </a:solidFill>
                <a:latin typeface="Calibri"/>
              </a:rPr>
              <a:t>JUNIO 21 2010</a:t>
            </a:r>
            <a:endParaRPr lang="es-ES">
              <a:solidFill>
                <a:prstClr val="black"/>
              </a:solidFill>
              <a:latin typeface="Calibri"/>
            </a:endParaRPr>
          </a:p>
        </p:txBody>
      </p:sp>
    </p:spTree>
    <p:extLst>
      <p:ext uri="{BB962C8B-B14F-4D97-AF65-F5344CB8AC3E}">
        <p14:creationId xmlns:p14="http://schemas.microsoft.com/office/powerpoint/2010/main" val="27375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6.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1125"/>
            <a:ext cx="8229600" cy="120967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C" smtClean="0"/>
              <a:t>HAGA CLIC PARA CAMBIAR EL ESTILO DE TÍTULO	</a:t>
            </a:r>
          </a:p>
        </p:txBody>
      </p:sp>
      <p:sp>
        <p:nvSpPr>
          <p:cNvPr id="4099" name="Rectangle 3"/>
          <p:cNvSpPr>
            <a:spLocks noGrp="1" noChangeArrowheads="1"/>
          </p:cNvSpPr>
          <p:nvPr>
            <p:ph type="body" idx="1"/>
          </p:nvPr>
        </p:nvSpPr>
        <p:spPr bwMode="auto">
          <a:xfrm>
            <a:off x="457200" y="1630363"/>
            <a:ext cx="8229600" cy="484663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grpSp>
        <p:nvGrpSpPr>
          <p:cNvPr id="4108" name="Group 12"/>
          <p:cNvGrpSpPr>
            <a:grpSpLocks/>
          </p:cNvGrpSpPr>
          <p:nvPr userDrawn="1"/>
        </p:nvGrpSpPr>
        <p:grpSpPr bwMode="auto">
          <a:xfrm>
            <a:off x="47625" y="1320800"/>
            <a:ext cx="1784350" cy="2324100"/>
            <a:chOff x="30" y="832"/>
            <a:chExt cx="1124" cy="1464"/>
          </a:xfrm>
        </p:grpSpPr>
        <p:sp>
          <p:nvSpPr>
            <p:cNvPr id="4104" name="Line 8"/>
            <p:cNvSpPr>
              <a:spLocks noChangeShapeType="1"/>
            </p:cNvSpPr>
            <p:nvPr userDrawn="1"/>
          </p:nvSpPr>
          <p:spPr bwMode="ltGray">
            <a:xfrm flipH="1">
              <a:off x="30" y="894"/>
              <a:ext cx="1124" cy="0"/>
            </a:xfrm>
            <a:prstGeom prst="line">
              <a:avLst/>
            </a:prstGeom>
            <a:noFill/>
            <a:ln w="19050">
              <a:solidFill>
                <a:srgbClr val="000066"/>
              </a:solidFill>
              <a:round/>
              <a:headEnd/>
              <a:tailEnd/>
            </a:ln>
            <a:effectLst/>
          </p:spPr>
          <p:txBody>
            <a:bodyPr wrap="none" anchor="ctr"/>
            <a:lstStyle/>
            <a:p>
              <a:endParaRPr lang="es-ES"/>
            </a:p>
          </p:txBody>
        </p:sp>
        <p:sp>
          <p:nvSpPr>
            <p:cNvPr id="4105" name="Line 9"/>
            <p:cNvSpPr>
              <a:spLocks noChangeShapeType="1"/>
            </p:cNvSpPr>
            <p:nvPr userDrawn="1"/>
          </p:nvSpPr>
          <p:spPr bwMode="ltGray">
            <a:xfrm>
              <a:off x="152" y="834"/>
              <a:ext cx="0" cy="1462"/>
            </a:xfrm>
            <a:prstGeom prst="line">
              <a:avLst/>
            </a:prstGeom>
            <a:noFill/>
            <a:ln w="19050">
              <a:solidFill>
                <a:srgbClr val="000066"/>
              </a:solidFill>
              <a:round/>
              <a:headEnd/>
              <a:tailEnd/>
            </a:ln>
            <a:effectLst/>
          </p:spPr>
          <p:txBody>
            <a:bodyPr wrap="none" anchor="ctr"/>
            <a:lstStyle/>
            <a:p>
              <a:endParaRPr lang="es-ES"/>
            </a:p>
          </p:txBody>
        </p:sp>
        <p:sp>
          <p:nvSpPr>
            <p:cNvPr id="4106" name="Arc 10"/>
            <p:cNvSpPr>
              <a:spLocks/>
            </p:cNvSpPr>
            <p:nvPr userDrawn="1"/>
          </p:nvSpPr>
          <p:spPr bwMode="ltGray">
            <a:xfrm flipH="1">
              <a:off x="92" y="832"/>
              <a:ext cx="121" cy="122"/>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19050">
              <a:solidFill>
                <a:srgbClr val="000066"/>
              </a:solidFill>
              <a:round/>
              <a:headEnd/>
              <a:tailEnd/>
            </a:ln>
            <a:effectLst/>
          </p:spPr>
          <p:txBody>
            <a:bodyPr wrap="none" anchor="ctr"/>
            <a:lstStyle/>
            <a:p>
              <a:endParaRPr lang="es-ES"/>
            </a:p>
          </p:txBody>
        </p:sp>
      </p:grpSp>
      <p:sp>
        <p:nvSpPr>
          <p:cNvPr id="4107" name="Rectangle 11"/>
          <p:cNvSpPr>
            <a:spLocks noChangeArrowheads="1"/>
          </p:cNvSpPr>
          <p:nvPr userDrawn="1"/>
        </p:nvSpPr>
        <p:spPr bwMode="ltGray">
          <a:xfrm>
            <a:off x="3352800" y="0"/>
            <a:ext cx="5791200" cy="152400"/>
          </a:xfrm>
          <a:prstGeom prst="rect">
            <a:avLst/>
          </a:prstGeom>
          <a:solidFill>
            <a:srgbClr val="003366"/>
          </a:solidFill>
          <a:ln w="9525">
            <a:noFill/>
            <a:miter lim="800000"/>
            <a:headEnd/>
            <a:tailEnd/>
          </a:ln>
          <a:effectLst/>
        </p:spPr>
        <p:txBody>
          <a:bodyPr wrap="none" anchor="ctr"/>
          <a:lstStyle/>
          <a:p>
            <a:endParaRPr lang="es-ES"/>
          </a:p>
        </p:txBody>
      </p:sp>
      <p:grpSp>
        <p:nvGrpSpPr>
          <p:cNvPr id="4109" name="Group 13"/>
          <p:cNvGrpSpPr>
            <a:grpSpLocks/>
          </p:cNvGrpSpPr>
          <p:nvPr userDrawn="1"/>
        </p:nvGrpSpPr>
        <p:grpSpPr bwMode="auto">
          <a:xfrm rot="5400000" flipH="1">
            <a:off x="6994525" y="4724400"/>
            <a:ext cx="1784350" cy="2324100"/>
            <a:chOff x="30" y="832"/>
            <a:chExt cx="1124" cy="1464"/>
          </a:xfrm>
        </p:grpSpPr>
        <p:sp>
          <p:nvSpPr>
            <p:cNvPr id="4110" name="Line 14"/>
            <p:cNvSpPr>
              <a:spLocks noChangeShapeType="1"/>
            </p:cNvSpPr>
            <p:nvPr userDrawn="1"/>
          </p:nvSpPr>
          <p:spPr bwMode="ltGray">
            <a:xfrm flipH="1">
              <a:off x="30" y="894"/>
              <a:ext cx="1124" cy="0"/>
            </a:xfrm>
            <a:prstGeom prst="line">
              <a:avLst/>
            </a:prstGeom>
            <a:noFill/>
            <a:ln w="19050">
              <a:solidFill>
                <a:srgbClr val="000066"/>
              </a:solidFill>
              <a:round/>
              <a:headEnd/>
              <a:tailEnd/>
            </a:ln>
            <a:effectLst/>
          </p:spPr>
          <p:txBody>
            <a:bodyPr wrap="none" anchor="ctr"/>
            <a:lstStyle/>
            <a:p>
              <a:endParaRPr lang="es-ES"/>
            </a:p>
          </p:txBody>
        </p:sp>
        <p:sp>
          <p:nvSpPr>
            <p:cNvPr id="4111" name="Line 15"/>
            <p:cNvSpPr>
              <a:spLocks noChangeShapeType="1"/>
            </p:cNvSpPr>
            <p:nvPr userDrawn="1"/>
          </p:nvSpPr>
          <p:spPr bwMode="ltGray">
            <a:xfrm>
              <a:off x="152" y="834"/>
              <a:ext cx="0" cy="1462"/>
            </a:xfrm>
            <a:prstGeom prst="line">
              <a:avLst/>
            </a:prstGeom>
            <a:noFill/>
            <a:ln w="19050">
              <a:solidFill>
                <a:srgbClr val="000066"/>
              </a:solidFill>
              <a:round/>
              <a:headEnd/>
              <a:tailEnd/>
            </a:ln>
            <a:effectLst/>
          </p:spPr>
          <p:txBody>
            <a:bodyPr wrap="none" anchor="ctr"/>
            <a:lstStyle/>
            <a:p>
              <a:endParaRPr lang="es-ES"/>
            </a:p>
          </p:txBody>
        </p:sp>
        <p:sp>
          <p:nvSpPr>
            <p:cNvPr id="4112" name="Arc 16"/>
            <p:cNvSpPr>
              <a:spLocks/>
            </p:cNvSpPr>
            <p:nvPr userDrawn="1"/>
          </p:nvSpPr>
          <p:spPr bwMode="ltGray">
            <a:xfrm flipH="1">
              <a:off x="92" y="832"/>
              <a:ext cx="121" cy="122"/>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19050">
              <a:solidFill>
                <a:srgbClr val="000066"/>
              </a:solidFill>
              <a:round/>
              <a:headEnd/>
              <a:tailEnd/>
            </a:ln>
            <a:effectLst/>
          </p:spPr>
          <p:txBody>
            <a:bodyPr wrap="none" anchor="ctr"/>
            <a:lstStyle/>
            <a:p>
              <a:endParaRPr lang="es-ES"/>
            </a:p>
          </p:txBody>
        </p:sp>
      </p:gr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9pPr>
    </p:titleStyle>
    <p:bodyStyle>
      <a:lvl1pPr marL="342900" indent="-342900" algn="just" rtl="0" fontAlgn="base">
        <a:spcBef>
          <a:spcPct val="20000"/>
        </a:spcBef>
        <a:spcAft>
          <a:spcPct val="0"/>
        </a:spcAft>
        <a:buClr>
          <a:schemeClr val="hlink"/>
        </a:buClr>
        <a:buSzPct val="65000"/>
        <a:buFont typeface="Wingdings" pitchFamily="2" charset="2"/>
        <a:buChar char="n"/>
        <a:defRPr sz="3200">
          <a:solidFill>
            <a:srgbClr val="FFFF00"/>
          </a:solidFill>
          <a:effectLst>
            <a:outerShdw blurRad="38100" dist="38100" dir="2700000" algn="tl">
              <a:srgbClr val="000000"/>
            </a:outerShdw>
          </a:effectLst>
          <a:latin typeface="+mn-lt"/>
          <a:ea typeface="+mn-ea"/>
          <a:cs typeface="+mn-cs"/>
        </a:defRPr>
      </a:lvl1pPr>
      <a:lvl2pPr marL="742950" indent="-285750" algn="just" rtl="0" fontAlgn="base">
        <a:spcBef>
          <a:spcPct val="20000"/>
        </a:spcBef>
        <a:spcAft>
          <a:spcPct val="0"/>
        </a:spcAft>
        <a:buClr>
          <a:schemeClr val="folHlink"/>
        </a:buClr>
        <a:buSzPct val="65000"/>
        <a:buFont typeface="Wingdings" pitchFamily="2" charset="2"/>
        <a:buChar char="n"/>
        <a:defRPr sz="2800">
          <a:solidFill>
            <a:srgbClr val="FFFF00"/>
          </a:solidFill>
          <a:effectLst>
            <a:outerShdw blurRad="38100" dist="38100" dir="2700000" algn="tl">
              <a:srgbClr val="000000"/>
            </a:outerShdw>
          </a:effectLst>
          <a:latin typeface="+mn-lt"/>
        </a:defRPr>
      </a:lvl2pPr>
      <a:lvl3pPr marL="1143000" indent="-228600" algn="just" rtl="0" fontAlgn="base">
        <a:spcBef>
          <a:spcPct val="20000"/>
        </a:spcBef>
        <a:spcAft>
          <a:spcPct val="0"/>
        </a:spcAft>
        <a:buClr>
          <a:schemeClr val="hlink"/>
        </a:buClr>
        <a:buSzPct val="65000"/>
        <a:buFont typeface="Wingdings" pitchFamily="2" charset="2"/>
        <a:buChar char="n"/>
        <a:defRPr sz="2400">
          <a:solidFill>
            <a:srgbClr val="FFFF00"/>
          </a:solidFill>
          <a:effectLst>
            <a:outerShdw blurRad="38100" dist="38100" dir="2700000" algn="tl">
              <a:srgbClr val="000000"/>
            </a:outerShdw>
          </a:effectLst>
          <a:latin typeface="+mn-lt"/>
        </a:defRPr>
      </a:lvl3pPr>
      <a:lvl4pPr marL="1600200" indent="-228600" algn="just" rtl="0" fontAlgn="base">
        <a:spcBef>
          <a:spcPct val="20000"/>
        </a:spcBef>
        <a:spcAft>
          <a:spcPct val="0"/>
        </a:spcAft>
        <a:buClr>
          <a:schemeClr val="folHlink"/>
        </a:buClr>
        <a:buSzPct val="65000"/>
        <a:buFont typeface="Wingdings" pitchFamily="2" charset="2"/>
        <a:buChar char="n"/>
        <a:defRPr sz="2000">
          <a:solidFill>
            <a:srgbClr val="FFFF00"/>
          </a:solidFill>
          <a:effectLst>
            <a:outerShdw blurRad="38100" dist="38100" dir="2700000" algn="tl">
              <a:srgbClr val="000000"/>
            </a:outerShdw>
          </a:effectLst>
          <a:latin typeface="+mn-lt"/>
        </a:defRPr>
      </a:lvl4pPr>
      <a:lvl5pPr marL="2057400" indent="-228600" algn="just" rtl="0" fontAlgn="base">
        <a:spcBef>
          <a:spcPct val="20000"/>
        </a:spcBef>
        <a:spcAft>
          <a:spcPct val="0"/>
        </a:spcAft>
        <a:buClr>
          <a:schemeClr val="hlink"/>
        </a:buClr>
        <a:buSzPct val="65000"/>
        <a:buFont typeface="Wingdings" pitchFamily="2" charset="2"/>
        <a:buChar char="n"/>
        <a:defRPr sz="2000">
          <a:solidFill>
            <a:srgbClr val="FFFF00"/>
          </a:solidFill>
          <a:effectLst>
            <a:outerShdw blurRad="38100" dist="38100" dir="2700000" algn="tl">
              <a:srgbClr val="000000"/>
            </a:outerShdw>
          </a:effectLst>
          <a:latin typeface="+mn-lt"/>
        </a:defRPr>
      </a:lvl5pPr>
      <a:lvl6pPr marL="2514600" indent="-228600" algn="just" rtl="0" fontAlgn="base">
        <a:spcBef>
          <a:spcPct val="20000"/>
        </a:spcBef>
        <a:spcAft>
          <a:spcPct val="0"/>
        </a:spcAft>
        <a:buClr>
          <a:schemeClr val="hlink"/>
        </a:buClr>
        <a:buSzPct val="65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just" rtl="0" fontAlgn="base">
        <a:spcBef>
          <a:spcPct val="20000"/>
        </a:spcBef>
        <a:spcAft>
          <a:spcPct val="0"/>
        </a:spcAft>
        <a:buClr>
          <a:schemeClr val="hlink"/>
        </a:buClr>
        <a:buSzPct val="65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just" rtl="0" fontAlgn="base">
        <a:spcBef>
          <a:spcPct val="20000"/>
        </a:spcBef>
        <a:spcAft>
          <a:spcPct val="0"/>
        </a:spcAft>
        <a:buClr>
          <a:schemeClr val="hlink"/>
        </a:buClr>
        <a:buSzPct val="65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just" rtl="0" fontAlgn="base">
        <a:spcBef>
          <a:spcPct val="20000"/>
        </a:spcBef>
        <a:spcAft>
          <a:spcPct val="0"/>
        </a:spcAft>
        <a:buClr>
          <a:schemeClr val="hlink"/>
        </a:buClr>
        <a:buSzPct val="65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7363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0658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3557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77853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27057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35343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hyperlink" Target="CARACTERIZACIONES/SI2.doc" TargetMode="External"/><Relationship Id="rId2" Type="http://schemas.openxmlformats.org/officeDocument/2006/relationships/hyperlink" Target="CARACTERIZACIONES/SI1.doc" TargetMode="Externa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p:txBody>
          <a:bodyPr/>
          <a:lstStyle/>
          <a:p>
            <a:r>
              <a:rPr lang="es-EC" sz="4000" dirty="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atin typeface="Imprint MT Shadow" pitchFamily="82" charset="0"/>
              </a:rPr>
              <a:t>ESCUELA </a:t>
            </a:r>
            <a:r>
              <a:rPr lang="es-EC" sz="4000" dirty="0" smtClean="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atin typeface="Imprint MT Shadow" pitchFamily="82" charset="0"/>
              </a:rPr>
              <a:t> POLITÉCNICA </a:t>
            </a:r>
            <a:r>
              <a:rPr lang="es-EC" sz="4000" dirty="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atin typeface="Imprint MT Shadow" pitchFamily="82" charset="0"/>
              </a:rPr>
              <a:t>DEL </a:t>
            </a:r>
            <a:r>
              <a:rPr lang="es-EC" sz="4000" dirty="0" smtClean="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atin typeface="Imprint MT Shadow" pitchFamily="82" charset="0"/>
              </a:rPr>
              <a:t> EJÉRCITO</a:t>
            </a:r>
            <a:endParaRPr lang="es-EC" sz="4000" dirty="0">
              <a:solidFill>
                <a:srgbClr val="FFC000"/>
              </a:solidFill>
              <a:latin typeface="Imprint MT Shadow" pitchFamily="82" charset="0"/>
            </a:endParaRPr>
          </a:p>
        </p:txBody>
      </p:sp>
      <p:sp>
        <p:nvSpPr>
          <p:cNvPr id="254979" name="Rectangle 3" descr="Rectangle: Click to edit Master text styles&#10;Second level&#10;Third level&#10;Fourth level&#10;Fifth level"/>
          <p:cNvSpPr>
            <a:spLocks noGrp="1" noChangeArrowheads="1"/>
          </p:cNvSpPr>
          <p:nvPr>
            <p:ph type="subTitle" idx="1"/>
          </p:nvPr>
        </p:nvSpPr>
        <p:spPr>
          <a:xfrm>
            <a:off x="1157288" y="3201988"/>
            <a:ext cx="7099300" cy="2734788"/>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s-EC" sz="2800" dirty="0" smtClean="0">
                <a:ln w="11430"/>
                <a:solidFill>
                  <a:schemeClr val="accent1">
                    <a:lumMod val="60000"/>
                    <a:lumOff val="40000"/>
                  </a:schemeClr>
                </a:solidFill>
                <a:effectLst>
                  <a:glow rad="63500">
                    <a:schemeClr val="accent2">
                      <a:satMod val="175000"/>
                      <a:alpha val="40000"/>
                    </a:schemeClr>
                  </a:glow>
                  <a:outerShdw blurRad="80000" dist="40000" dir="5040000" algn="tl">
                    <a:srgbClr val="000000">
                      <a:alpha val="30000"/>
                    </a:srgbClr>
                  </a:outerShdw>
                </a:effectLst>
              </a:rPr>
              <a:t>MAESTRÍA EN GESTIÓN DE LA CALIDAD Y PRODUCTIVIDAD</a:t>
            </a:r>
          </a:p>
          <a:p>
            <a:endParaRPr lang="es-EC" sz="2400" dirty="0">
              <a:ln w="11430"/>
              <a:solidFill>
                <a:schemeClr val="accent1">
                  <a:lumMod val="60000"/>
                  <a:lumOff val="40000"/>
                </a:schemeClr>
              </a:solidFill>
              <a:effectLst>
                <a:glow rad="63500">
                  <a:schemeClr val="accent2">
                    <a:satMod val="175000"/>
                    <a:alpha val="40000"/>
                  </a:schemeClr>
                </a:glow>
                <a:outerShdw blurRad="80000" dist="40000" dir="5040000" algn="tl">
                  <a:srgbClr val="000000">
                    <a:alpha val="30000"/>
                  </a:srgbClr>
                </a:outerShdw>
              </a:effectLst>
            </a:endParaRPr>
          </a:p>
          <a:p>
            <a:r>
              <a:rPr lang="es-EC" sz="2400" dirty="0" smtClean="0">
                <a:ln w="11430"/>
                <a:solidFill>
                  <a:schemeClr val="accent1">
                    <a:lumMod val="60000"/>
                    <a:lumOff val="40000"/>
                  </a:schemeClr>
                </a:solidFill>
                <a:effectLst>
                  <a:glow rad="63500">
                    <a:schemeClr val="accent2">
                      <a:satMod val="175000"/>
                      <a:alpha val="40000"/>
                    </a:schemeClr>
                  </a:glow>
                  <a:outerShdw blurRad="80000" dist="40000" dir="5040000" algn="tl">
                    <a:srgbClr val="000000">
                      <a:alpha val="30000"/>
                    </a:srgbClr>
                  </a:outerShdw>
                </a:effectLst>
              </a:rPr>
              <a:t>ING. RENÉ BUENO A.</a:t>
            </a:r>
          </a:p>
          <a:p>
            <a:endParaRPr lang="es-EC" sz="1600" dirty="0" smtClean="0">
              <a:ln w="11430"/>
              <a:solidFill>
                <a:schemeClr val="accent1">
                  <a:lumMod val="60000"/>
                  <a:lumOff val="40000"/>
                </a:schemeClr>
              </a:solidFill>
              <a:effectLst>
                <a:glow rad="63500">
                  <a:schemeClr val="accent2">
                    <a:satMod val="175000"/>
                    <a:alpha val="40000"/>
                  </a:schemeClr>
                </a:glow>
                <a:outerShdw blurRad="80000" dist="40000" dir="5040000" algn="tl">
                  <a:srgbClr val="000000">
                    <a:alpha val="30000"/>
                  </a:srgbClr>
                </a:outerShdw>
              </a:effectLst>
            </a:endParaRPr>
          </a:p>
          <a:p>
            <a:r>
              <a:rPr lang="es-EC" sz="2400" dirty="0" smtClean="0">
                <a:ln w="11430"/>
                <a:solidFill>
                  <a:schemeClr val="accent1">
                    <a:lumMod val="60000"/>
                    <a:lumOff val="40000"/>
                  </a:schemeClr>
                </a:solidFill>
                <a:effectLst>
                  <a:glow rad="63500">
                    <a:schemeClr val="accent2">
                      <a:satMod val="175000"/>
                      <a:alpha val="40000"/>
                    </a:schemeClr>
                  </a:glow>
                  <a:outerShdw blurRad="80000" dist="40000" dir="5040000" algn="tl">
                    <a:srgbClr val="000000">
                      <a:alpha val="30000"/>
                    </a:srgbClr>
                  </a:outerShdw>
                </a:effectLst>
              </a:rPr>
              <a:t>ING</a:t>
            </a:r>
            <a:r>
              <a:rPr lang="es-EC" sz="2400" dirty="0">
                <a:ln w="11430"/>
                <a:solidFill>
                  <a:schemeClr val="accent1">
                    <a:lumMod val="60000"/>
                    <a:lumOff val="40000"/>
                  </a:schemeClr>
                </a:solidFill>
                <a:effectLst>
                  <a:glow rad="63500">
                    <a:schemeClr val="accent2">
                      <a:satMod val="175000"/>
                      <a:alpha val="40000"/>
                    </a:schemeClr>
                  </a:glow>
                  <a:outerShdw blurRad="80000" dist="40000" dir="5040000" algn="tl">
                    <a:srgbClr val="000000">
                      <a:alpha val="30000"/>
                    </a:srgbClr>
                  </a:outerShdw>
                </a:effectLst>
              </a:rPr>
              <a:t>. CÉSAR A. RUIZ V.</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descr="Rectangle: Click to edit Master text styles&#10;Second level&#10;Third level&#10;Fourth level&#10;Fifth level"/>
          <p:cNvSpPr>
            <a:spLocks noGrp="1" noChangeArrowheads="1"/>
          </p:cNvSpPr>
          <p:nvPr>
            <p:ph type="subTitle" idx="1"/>
          </p:nvPr>
        </p:nvSpPr>
        <p:spPr>
          <a:xfrm>
            <a:off x="1017587" y="2971825"/>
            <a:ext cx="7342187" cy="3456700"/>
          </a:xfrm>
        </p:spPr>
        <p:txBody>
          <a:bodyPr/>
          <a:lstStyle/>
          <a:p>
            <a:pPr>
              <a:spcBef>
                <a:spcPct val="0"/>
              </a:spcBef>
            </a:pPr>
            <a:r>
              <a:rPr lang="es-EC" sz="6000" dirty="0" smtClean="0">
                <a:solidFill>
                  <a:srgbClr val="FFFF00"/>
                </a:solidFill>
                <a:latin typeface="Imprint MT Shadow" pitchFamily="82" charset="0"/>
                <a:ea typeface="+mj-ea"/>
                <a:cs typeface="+mj-cs"/>
              </a:rPr>
              <a:t>RESULTADOS</a:t>
            </a:r>
            <a:endParaRPr lang="es-EC" sz="6000" dirty="0">
              <a:solidFill>
                <a:srgbClr val="FFFF00"/>
              </a:solidFill>
              <a:latin typeface="Imprint MT Shadow" pitchFamily="82" charset="0"/>
              <a:ea typeface="+mj-ea"/>
              <a:cs typeface="+mj-cs"/>
            </a:endParaRPr>
          </a:p>
        </p:txBody>
      </p:sp>
    </p:spTree>
    <p:extLst>
      <p:ext uri="{BB962C8B-B14F-4D97-AF65-F5344CB8AC3E}">
        <p14:creationId xmlns:p14="http://schemas.microsoft.com/office/powerpoint/2010/main" val="3878729935"/>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7" name="Rectangle 13"/>
          <p:cNvSpPr>
            <a:spLocks noGrp="1" noChangeArrowheads="1"/>
          </p:cNvSpPr>
          <p:nvPr>
            <p:ph type="body" idx="1"/>
          </p:nvPr>
        </p:nvSpPr>
        <p:spPr>
          <a:xfrm>
            <a:off x="1363966" y="122830"/>
            <a:ext cx="7500258" cy="6619163"/>
          </a:xfrm>
        </p:spPr>
        <p:txBody>
          <a:bodyPr/>
          <a:lstStyle/>
          <a:p>
            <a:pPr marL="0" indent="0" defTabSz="0">
              <a:spcBef>
                <a:spcPts val="0"/>
              </a:spcBef>
              <a:buClrTx/>
              <a:buSzPct val="100000"/>
              <a:buNone/>
            </a:pPr>
            <a:r>
              <a:rPr lang="es-EC" sz="2400" b="1" dirty="0" smtClean="0">
                <a:effectLst/>
                <a:ea typeface="Verdana" pitchFamily="34" charset="0"/>
              </a:rPr>
              <a:t>Las </a:t>
            </a:r>
            <a:r>
              <a:rPr lang="es-EC" sz="2400" b="1" dirty="0">
                <a:effectLst/>
                <a:ea typeface="Verdana" pitchFamily="34" charset="0"/>
              </a:rPr>
              <a:t>herramientas administrativas vigentes no están adecuadamente estructuradas para impulsar los procesos de planificación institucional, ya que</a:t>
            </a:r>
            <a:r>
              <a:rPr lang="es-EC" sz="2400" b="1" dirty="0" smtClean="0">
                <a:effectLst/>
                <a:ea typeface="Verdana" pitchFamily="34" charset="0"/>
              </a:rPr>
              <a:t>:</a:t>
            </a:r>
          </a:p>
          <a:p>
            <a:pPr marL="0" indent="0" defTabSz="0">
              <a:spcBef>
                <a:spcPts val="0"/>
              </a:spcBef>
              <a:buClrTx/>
              <a:buSzPct val="100000"/>
              <a:buNone/>
            </a:pPr>
            <a:endParaRPr lang="es-EC" sz="2400" b="1" dirty="0">
              <a:effectLst/>
              <a:ea typeface="Verdana" pitchFamily="34" charset="0"/>
            </a:endParaRPr>
          </a:p>
          <a:p>
            <a:pPr defTabSz="0">
              <a:spcBef>
                <a:spcPts val="0"/>
              </a:spcBef>
              <a:buClrTx/>
              <a:buSzPct val="100000"/>
              <a:buFont typeface="Wingdings" pitchFamily="2" charset="2"/>
              <a:buChar char="Ø"/>
            </a:pPr>
            <a:r>
              <a:rPr lang="es-EC" sz="2400" b="1" dirty="0">
                <a:effectLst/>
                <a:ea typeface="Verdana" pitchFamily="34" charset="0"/>
              </a:rPr>
              <a:t>En el mapa de procesos se determina el proceso gobernante Planificación Estratégica, y en la matriz de procesos no se definen los subprocesos de formulación, ejecución, evaluación y control de la planificación estratégica y operativa</a:t>
            </a:r>
            <a:r>
              <a:rPr lang="es-EC" sz="2400" b="1" dirty="0" smtClean="0">
                <a:effectLst/>
                <a:ea typeface="Verdana" pitchFamily="34" charset="0"/>
              </a:rPr>
              <a:t>.</a:t>
            </a:r>
          </a:p>
          <a:p>
            <a:pPr defTabSz="0">
              <a:spcBef>
                <a:spcPts val="0"/>
              </a:spcBef>
              <a:buClrTx/>
              <a:buSzPct val="100000"/>
              <a:buFont typeface="Wingdings" pitchFamily="2" charset="2"/>
              <a:buChar char="Ø"/>
            </a:pPr>
            <a:endParaRPr lang="es-EC" sz="2400" b="1" dirty="0" smtClean="0">
              <a:effectLst/>
              <a:ea typeface="Verdana" pitchFamily="34" charset="0"/>
            </a:endParaRPr>
          </a:p>
          <a:p>
            <a:pPr defTabSz="0">
              <a:spcBef>
                <a:spcPts val="0"/>
              </a:spcBef>
              <a:buClrTx/>
              <a:buSzPct val="100000"/>
              <a:buFont typeface="Wingdings" pitchFamily="2" charset="2"/>
              <a:buChar char="Ø"/>
            </a:pPr>
            <a:r>
              <a:rPr lang="es-EC" sz="2400" b="1" dirty="0" smtClean="0">
                <a:effectLst/>
                <a:ea typeface="Verdana" pitchFamily="34" charset="0"/>
              </a:rPr>
              <a:t>El </a:t>
            </a:r>
            <a:r>
              <a:rPr lang="es-EC" sz="2400" b="1" dirty="0">
                <a:effectLst/>
                <a:ea typeface="Verdana" pitchFamily="34" charset="0"/>
              </a:rPr>
              <a:t>organigrama estructural no guarda relación con el mapa de procesos, ya que no existe una unidad responsable de la planificación estratégica y operativa</a:t>
            </a:r>
            <a:r>
              <a:rPr lang="es-EC" sz="2400" b="1" dirty="0" smtClean="0">
                <a:effectLst/>
                <a:ea typeface="Verdana" pitchFamily="34" charset="0"/>
              </a:rPr>
              <a:t>.</a:t>
            </a:r>
            <a:endParaRPr lang="es-EC" sz="2400" b="1" dirty="0">
              <a:effectLst/>
              <a:ea typeface="Verdana" pitchFamily="34" charset="0"/>
            </a:endParaRPr>
          </a:p>
        </p:txBody>
      </p:sp>
      <p:sp>
        <p:nvSpPr>
          <p:cNvPr id="3" name="2 Onda"/>
          <p:cNvSpPr/>
          <p:nvPr/>
        </p:nvSpPr>
        <p:spPr>
          <a:xfrm>
            <a:off x="8393373" y="122830"/>
            <a:ext cx="600502" cy="341194"/>
          </a:xfrm>
          <a:prstGeom prst="wav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C00000"/>
                </a:solidFill>
              </a:rPr>
              <a:t>1</a:t>
            </a:r>
            <a:endParaRPr lang="es-EC" dirty="0">
              <a:solidFill>
                <a:srgbClr val="C00000"/>
              </a:solidFill>
            </a:endParaRPr>
          </a:p>
        </p:txBody>
      </p:sp>
    </p:spTree>
    <p:extLst>
      <p:ext uri="{BB962C8B-B14F-4D97-AF65-F5344CB8AC3E}">
        <p14:creationId xmlns:p14="http://schemas.microsoft.com/office/powerpoint/2010/main" val="1964399251"/>
      </p:ext>
    </p:extLst>
  </p:cSld>
  <p:clrMapOvr>
    <a:masterClrMapping/>
  </p:clrMapOvr>
  <p:transition spd="med">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7" name="Rectangle 13"/>
          <p:cNvSpPr>
            <a:spLocks noGrp="1" noChangeArrowheads="1"/>
          </p:cNvSpPr>
          <p:nvPr>
            <p:ph type="body" idx="1"/>
          </p:nvPr>
        </p:nvSpPr>
        <p:spPr>
          <a:xfrm>
            <a:off x="1363966" y="122830"/>
            <a:ext cx="7500258" cy="6619163"/>
          </a:xfrm>
        </p:spPr>
        <p:txBody>
          <a:bodyPr/>
          <a:lstStyle/>
          <a:p>
            <a:pPr defTabSz="0">
              <a:spcBef>
                <a:spcPts val="0"/>
              </a:spcBef>
              <a:buClrTx/>
              <a:buSzPct val="100000"/>
              <a:buFont typeface="Wingdings" pitchFamily="2" charset="2"/>
              <a:buChar char="Ø"/>
            </a:pPr>
            <a:r>
              <a:rPr lang="es-EC" sz="2400" b="1" dirty="0" smtClean="0">
                <a:effectLst/>
                <a:ea typeface="Verdana" pitchFamily="34" charset="0"/>
              </a:rPr>
              <a:t>En </a:t>
            </a:r>
            <a:r>
              <a:rPr lang="es-EC" sz="2400" b="1" dirty="0">
                <a:effectLst/>
                <a:ea typeface="Verdana" pitchFamily="34" charset="0"/>
              </a:rPr>
              <a:t>el organigrama estructural existe la Dirección de Planificación como una unidad del nivel gobernante/asesor sin responsabilidades en cuanto al proceso de planificación estratégica y operativa.</a:t>
            </a:r>
          </a:p>
          <a:p>
            <a:pPr defTabSz="0">
              <a:spcBef>
                <a:spcPts val="0"/>
              </a:spcBef>
              <a:buClrTx/>
              <a:buSzPct val="100000"/>
              <a:buFont typeface="Wingdings" pitchFamily="2" charset="2"/>
              <a:buChar char="Ø"/>
            </a:pPr>
            <a:endParaRPr lang="es-EC" sz="2400" b="1" dirty="0" smtClean="0">
              <a:effectLst/>
              <a:ea typeface="Verdana" pitchFamily="34" charset="0"/>
            </a:endParaRPr>
          </a:p>
          <a:p>
            <a:pPr defTabSz="0">
              <a:spcBef>
                <a:spcPts val="0"/>
              </a:spcBef>
              <a:buClrTx/>
              <a:buSzPct val="100000"/>
              <a:buFont typeface="Wingdings" pitchFamily="2" charset="2"/>
              <a:buChar char="Ø"/>
            </a:pPr>
            <a:r>
              <a:rPr lang="es-EC" sz="2400" b="1" dirty="0" smtClean="0">
                <a:effectLst/>
                <a:ea typeface="Verdana" pitchFamily="34" charset="0"/>
              </a:rPr>
              <a:t>El </a:t>
            </a:r>
            <a:r>
              <a:rPr lang="es-EC" sz="2400" b="1" dirty="0">
                <a:effectLst/>
                <a:ea typeface="Verdana" pitchFamily="34" charset="0"/>
              </a:rPr>
              <a:t>Reglamento Orgánico Funcional y por Procesos aprobado en julio del 2010 está desactualizado, toda vez que la base para su formulación fue la Ley de Régimen Municipal la misma que perdió vigencia en octubre del 2010 y en su reemplazo se emitió el Código Orgánico de Organización Territorial, Autonomía y Descentralización – </a:t>
            </a:r>
            <a:r>
              <a:rPr lang="es-EC" sz="2400" b="1" dirty="0" err="1">
                <a:effectLst/>
                <a:ea typeface="Verdana" pitchFamily="34" charset="0"/>
              </a:rPr>
              <a:t>COOTAD</a:t>
            </a:r>
            <a:r>
              <a:rPr lang="es-EC" sz="2400" b="1" dirty="0" smtClean="0">
                <a:effectLst/>
                <a:ea typeface="Verdana" pitchFamily="34" charset="0"/>
              </a:rPr>
              <a:t>.</a:t>
            </a:r>
            <a:endParaRPr lang="es-EC" sz="2400" b="1" dirty="0">
              <a:effectLst/>
              <a:ea typeface="Verdana" pitchFamily="34" charset="0"/>
            </a:endParaRPr>
          </a:p>
        </p:txBody>
      </p:sp>
    </p:spTree>
    <p:extLst>
      <p:ext uri="{BB962C8B-B14F-4D97-AF65-F5344CB8AC3E}">
        <p14:creationId xmlns:p14="http://schemas.microsoft.com/office/powerpoint/2010/main" val="4078576619"/>
      </p:ext>
    </p:extLst>
  </p:cSld>
  <p:clrMapOvr>
    <a:masterClrMapping/>
  </p:clrMapOvr>
  <p:transition spd="med">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7" name="Rectangle 13"/>
          <p:cNvSpPr>
            <a:spLocks noGrp="1" noChangeArrowheads="1"/>
          </p:cNvSpPr>
          <p:nvPr>
            <p:ph type="body" idx="1"/>
          </p:nvPr>
        </p:nvSpPr>
        <p:spPr>
          <a:xfrm>
            <a:off x="1363966" y="122830"/>
            <a:ext cx="7500258" cy="6619163"/>
          </a:xfrm>
        </p:spPr>
        <p:txBody>
          <a:bodyPr/>
          <a:lstStyle/>
          <a:p>
            <a:pPr defTabSz="0">
              <a:spcBef>
                <a:spcPts val="0"/>
              </a:spcBef>
              <a:buClrTx/>
              <a:buSzPct val="100000"/>
              <a:buFont typeface="Wingdings" pitchFamily="2" charset="2"/>
              <a:buChar char="Ø"/>
            </a:pPr>
            <a:r>
              <a:rPr lang="es-EC" sz="2400" b="1" dirty="0" smtClean="0">
                <a:effectLst/>
                <a:ea typeface="Verdana" pitchFamily="34" charset="0"/>
              </a:rPr>
              <a:t>La </a:t>
            </a:r>
            <a:r>
              <a:rPr lang="es-EC" sz="2400" b="1" dirty="0">
                <a:effectLst/>
                <a:ea typeface="Verdana" pitchFamily="34" charset="0"/>
              </a:rPr>
              <a:t>asignación de recursos humanos a las unidades organizacionales está en función de las responsabilidades establecidas, por lo que, al no incorporar a dichas unidades las tareas vinculadas con la planificación, no se han incorporado profesionales con perfiles adecuados para emprender los procesos de planificación estratégica y operativa</a:t>
            </a:r>
            <a:r>
              <a:rPr lang="es-EC" sz="2400" b="1" dirty="0" smtClean="0">
                <a:effectLst/>
                <a:ea typeface="Verdana" pitchFamily="34" charset="0"/>
              </a:rPr>
              <a:t>.</a:t>
            </a:r>
            <a:endParaRPr lang="es-EC" sz="2400" b="1" dirty="0">
              <a:effectLst/>
              <a:ea typeface="Verdana" pitchFamily="34" charset="0"/>
            </a:endParaRPr>
          </a:p>
        </p:txBody>
      </p:sp>
    </p:spTree>
    <p:extLst>
      <p:ext uri="{BB962C8B-B14F-4D97-AF65-F5344CB8AC3E}">
        <p14:creationId xmlns:p14="http://schemas.microsoft.com/office/powerpoint/2010/main" val="319422976"/>
      </p:ext>
    </p:extLst>
  </p:cSld>
  <p:clrMapOvr>
    <a:masterClrMapping/>
  </p:clrMapOvr>
  <p:transition spd="med">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7" name="Rectangle 13"/>
          <p:cNvSpPr>
            <a:spLocks noGrp="1" noChangeArrowheads="1"/>
          </p:cNvSpPr>
          <p:nvPr>
            <p:ph type="body" idx="1"/>
          </p:nvPr>
        </p:nvSpPr>
        <p:spPr>
          <a:xfrm>
            <a:off x="1363966" y="122830"/>
            <a:ext cx="7500258" cy="6619163"/>
          </a:xfrm>
        </p:spPr>
        <p:txBody>
          <a:bodyPr/>
          <a:lstStyle/>
          <a:p>
            <a:pPr marL="0" indent="0" defTabSz="0">
              <a:spcBef>
                <a:spcPts val="0"/>
              </a:spcBef>
              <a:buClrTx/>
              <a:buSzPct val="100000"/>
              <a:buNone/>
            </a:pPr>
            <a:r>
              <a:rPr lang="es-EC" sz="2400" b="1" dirty="0" smtClean="0">
                <a:effectLst/>
                <a:ea typeface="Verdana" pitchFamily="34" charset="0"/>
              </a:rPr>
              <a:t>El </a:t>
            </a:r>
            <a:r>
              <a:rPr lang="es-EC" sz="2400" b="1" dirty="0">
                <a:effectLst/>
                <a:ea typeface="Verdana" pitchFamily="34" charset="0"/>
              </a:rPr>
              <a:t>plan estratégico institucional, en el que se establece entre otros aspectos: la misión, visión, objetivos, estrategias, filosofía; no ha sido formulado, en tal virtud no se lo ejecuta y tampoco puede ser evaluado; con lo que incumple lo establecido en la norma 200-02 Administración Estratégica, la cual indica que las entidades del sector público implantarán, pondrán en funcionamiento y actualizarán el sistema de planificación que incluya la formulación, ejecución, control, seguimiento y evaluación de un plan plurianual institucional y planes operativos anuales.</a:t>
            </a:r>
            <a:endParaRPr lang="es-EC" sz="2400" b="1" dirty="0" smtClean="0">
              <a:effectLst/>
              <a:ea typeface="Verdana" pitchFamily="34" charset="0"/>
            </a:endParaRPr>
          </a:p>
        </p:txBody>
      </p:sp>
      <p:sp>
        <p:nvSpPr>
          <p:cNvPr id="3" name="2 Onda"/>
          <p:cNvSpPr/>
          <p:nvPr/>
        </p:nvSpPr>
        <p:spPr>
          <a:xfrm>
            <a:off x="8393373" y="122830"/>
            <a:ext cx="600502" cy="341194"/>
          </a:xfrm>
          <a:prstGeom prst="wav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C00000"/>
                </a:solidFill>
              </a:rPr>
              <a:t>2</a:t>
            </a:r>
            <a:endParaRPr lang="es-EC" dirty="0">
              <a:solidFill>
                <a:srgbClr val="C00000"/>
              </a:solidFill>
            </a:endParaRPr>
          </a:p>
        </p:txBody>
      </p:sp>
    </p:spTree>
    <p:extLst>
      <p:ext uri="{BB962C8B-B14F-4D97-AF65-F5344CB8AC3E}">
        <p14:creationId xmlns:p14="http://schemas.microsoft.com/office/powerpoint/2010/main" val="898517089"/>
      </p:ext>
    </p:extLst>
  </p:cSld>
  <p:clrMapOvr>
    <a:masterClrMapping/>
  </p:clrMapOvr>
  <p:transition spd="med">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7" name="Rectangle 13"/>
          <p:cNvSpPr>
            <a:spLocks noGrp="1" noChangeArrowheads="1"/>
          </p:cNvSpPr>
          <p:nvPr>
            <p:ph type="body" idx="1"/>
          </p:nvPr>
        </p:nvSpPr>
        <p:spPr>
          <a:xfrm>
            <a:off x="1363966" y="122830"/>
            <a:ext cx="7500258" cy="6619163"/>
          </a:xfrm>
        </p:spPr>
        <p:txBody>
          <a:bodyPr/>
          <a:lstStyle/>
          <a:p>
            <a:pPr marL="0" indent="0" defTabSz="0">
              <a:spcBef>
                <a:spcPts val="0"/>
              </a:spcBef>
              <a:buClrTx/>
              <a:buSzPct val="100000"/>
              <a:buNone/>
            </a:pPr>
            <a:r>
              <a:rPr lang="es-EC" sz="2400" b="1" dirty="0" smtClean="0">
                <a:effectLst/>
                <a:ea typeface="Verdana" pitchFamily="34" charset="0"/>
              </a:rPr>
              <a:t>Ante </a:t>
            </a:r>
            <a:r>
              <a:rPr lang="es-EC" sz="2400" b="1" dirty="0">
                <a:effectLst/>
                <a:ea typeface="Verdana" pitchFamily="34" charset="0"/>
              </a:rPr>
              <a:t>la inexistencia del plan estratégico institucional, el despliegue de los objetivos estratégicos hacia los niveles ejecutivos u operativos no está desarrollado, por lo que, no existe un plan operativo alineado con el plan estratégico institucional, lo que imposibilita ejecutarlo y evaluarlo; con lo que incumple lo establecido en la norma 200-02 Administración Estratégica, la cual indica que las entidades del sector público implantarán, pondrán en funcionamiento y actualizarán el sistema de planificación que incluya la formulación, ejecución, control, seguimiento y evaluación de un plan plurianual institucional y planes operativos anuales.</a:t>
            </a:r>
            <a:endParaRPr lang="es-EC" sz="2400" b="1" dirty="0" smtClean="0">
              <a:effectLst/>
              <a:ea typeface="Verdana" pitchFamily="34" charset="0"/>
            </a:endParaRPr>
          </a:p>
        </p:txBody>
      </p:sp>
      <p:sp>
        <p:nvSpPr>
          <p:cNvPr id="3" name="2 Onda"/>
          <p:cNvSpPr/>
          <p:nvPr/>
        </p:nvSpPr>
        <p:spPr>
          <a:xfrm>
            <a:off x="8393373" y="122830"/>
            <a:ext cx="600502" cy="341194"/>
          </a:xfrm>
          <a:prstGeom prst="wav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C00000"/>
                </a:solidFill>
              </a:rPr>
              <a:t>3</a:t>
            </a:r>
            <a:endParaRPr lang="es-EC" dirty="0">
              <a:solidFill>
                <a:srgbClr val="C00000"/>
              </a:solidFill>
            </a:endParaRPr>
          </a:p>
        </p:txBody>
      </p:sp>
    </p:spTree>
    <p:extLst>
      <p:ext uri="{BB962C8B-B14F-4D97-AF65-F5344CB8AC3E}">
        <p14:creationId xmlns:p14="http://schemas.microsoft.com/office/powerpoint/2010/main" val="2731081373"/>
      </p:ext>
    </p:extLst>
  </p:cSld>
  <p:clrMapOvr>
    <a:masterClrMapping/>
  </p:clrMapOvr>
  <p:transition spd="med">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7" name="Rectangle 13"/>
          <p:cNvSpPr>
            <a:spLocks noGrp="1" noChangeArrowheads="1"/>
          </p:cNvSpPr>
          <p:nvPr>
            <p:ph type="body" idx="1"/>
          </p:nvPr>
        </p:nvSpPr>
        <p:spPr>
          <a:xfrm>
            <a:off x="1363966" y="122830"/>
            <a:ext cx="7500258" cy="6619163"/>
          </a:xfrm>
        </p:spPr>
        <p:txBody>
          <a:bodyPr/>
          <a:lstStyle/>
          <a:p>
            <a:pPr marL="0" indent="0" defTabSz="0">
              <a:spcBef>
                <a:spcPts val="0"/>
              </a:spcBef>
              <a:buClrTx/>
              <a:buSzPct val="100000"/>
              <a:buNone/>
            </a:pPr>
            <a:r>
              <a:rPr lang="es-EC" sz="2400" b="1" dirty="0" smtClean="0">
                <a:effectLst/>
                <a:ea typeface="Verdana" pitchFamily="34" charset="0"/>
              </a:rPr>
              <a:t>La </a:t>
            </a:r>
            <a:r>
              <a:rPr lang="es-EC" sz="2400" b="1" dirty="0">
                <a:effectLst/>
                <a:ea typeface="Verdana" pitchFamily="34" charset="0"/>
              </a:rPr>
              <a:t>proforma presupuestaria anual es una distribución de recursos económicos orientados a atender prioritariamente los requerimientos de la comunidad y con una escaza o limitada asignación para propiciar el crecimiento y desarrollo de la institución. El alcance descrito, provoca que se incumpla con lo establecido en el numeral 2.2.4.1 de las Normas del Sistema de Administración Financiera del Sector Publico – </a:t>
            </a:r>
            <a:r>
              <a:rPr lang="es-EC" sz="2400" b="1" dirty="0" err="1">
                <a:effectLst/>
                <a:ea typeface="Verdana" pitchFamily="34" charset="0"/>
              </a:rPr>
              <a:t>SAFI</a:t>
            </a:r>
            <a:r>
              <a:rPr lang="es-EC" sz="2400" b="1" dirty="0">
                <a:effectLst/>
                <a:ea typeface="Verdana" pitchFamily="34" charset="0"/>
              </a:rPr>
              <a:t>, que indica que la programación presupuestaria institucional se sustentará en el plan plurianual para un horizonte de cuatro años que cada institución elaborará en consistencia con el plan plurianual del gobierno para el mismo período y en los planes operativos anuales que se formulen para su concreción.</a:t>
            </a:r>
            <a:endParaRPr lang="es-EC" sz="2400" b="1" dirty="0" smtClean="0">
              <a:effectLst/>
              <a:ea typeface="Verdana" pitchFamily="34" charset="0"/>
            </a:endParaRPr>
          </a:p>
        </p:txBody>
      </p:sp>
      <p:sp>
        <p:nvSpPr>
          <p:cNvPr id="2" name="1 Onda"/>
          <p:cNvSpPr/>
          <p:nvPr/>
        </p:nvSpPr>
        <p:spPr>
          <a:xfrm>
            <a:off x="8393373" y="122830"/>
            <a:ext cx="600502" cy="341194"/>
          </a:xfrm>
          <a:prstGeom prst="wav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C00000"/>
                </a:solidFill>
              </a:rPr>
              <a:t>4</a:t>
            </a:r>
            <a:endParaRPr lang="es-EC" dirty="0">
              <a:solidFill>
                <a:srgbClr val="C00000"/>
              </a:solidFill>
            </a:endParaRPr>
          </a:p>
        </p:txBody>
      </p:sp>
    </p:spTree>
    <p:extLst>
      <p:ext uri="{BB962C8B-B14F-4D97-AF65-F5344CB8AC3E}">
        <p14:creationId xmlns:p14="http://schemas.microsoft.com/office/powerpoint/2010/main" val="3744646116"/>
      </p:ext>
    </p:extLst>
  </p:cSld>
  <p:clrMapOvr>
    <a:masterClrMapping/>
  </p:clrMapOvr>
  <p:transition spd="med">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7" name="Rectangle 13"/>
          <p:cNvSpPr>
            <a:spLocks noGrp="1" noChangeArrowheads="1"/>
          </p:cNvSpPr>
          <p:nvPr>
            <p:ph type="body" idx="1"/>
          </p:nvPr>
        </p:nvSpPr>
        <p:spPr>
          <a:xfrm>
            <a:off x="1363966" y="122830"/>
            <a:ext cx="7500258" cy="6619163"/>
          </a:xfrm>
        </p:spPr>
        <p:txBody>
          <a:bodyPr/>
          <a:lstStyle/>
          <a:p>
            <a:pPr marL="0" indent="0" defTabSz="0">
              <a:spcBef>
                <a:spcPts val="0"/>
              </a:spcBef>
              <a:buClrTx/>
              <a:buSzPct val="100000"/>
              <a:buNone/>
            </a:pPr>
            <a:r>
              <a:rPr lang="es-EC" sz="2400" b="1" dirty="0" smtClean="0">
                <a:effectLst/>
                <a:ea typeface="Verdana" pitchFamily="34" charset="0"/>
              </a:rPr>
              <a:t>Del </a:t>
            </a:r>
            <a:r>
              <a:rPr lang="es-EC" sz="2400" b="1" dirty="0">
                <a:effectLst/>
                <a:ea typeface="Verdana" pitchFamily="34" charset="0"/>
              </a:rPr>
              <a:t>presupuesto total de USD 34´816.262,00 que administra el Gobierno Autónomo Descentralizado del Municipio de Rumiñahui, apenas el 23,35% que asciende a USD 8´129.020,00 se destina para el Plan Anual de Inversión y de éste valor USD 308.500,00 que representa el 3,80% se asigna para el fortalecimiento institucional y la diferencia para atender las necesidades de la comunidad.</a:t>
            </a:r>
            <a:endParaRPr lang="es-EC" sz="2400" b="1" dirty="0" smtClean="0">
              <a:effectLst/>
              <a:ea typeface="Verdana" pitchFamily="34" charset="0"/>
            </a:endParaRPr>
          </a:p>
        </p:txBody>
      </p:sp>
      <p:sp>
        <p:nvSpPr>
          <p:cNvPr id="2" name="1 Onda"/>
          <p:cNvSpPr/>
          <p:nvPr/>
        </p:nvSpPr>
        <p:spPr>
          <a:xfrm>
            <a:off x="8393373" y="122830"/>
            <a:ext cx="600502" cy="341194"/>
          </a:xfrm>
          <a:prstGeom prst="wav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C00000"/>
                </a:solidFill>
              </a:rPr>
              <a:t>5</a:t>
            </a:r>
            <a:endParaRPr lang="es-EC" dirty="0">
              <a:solidFill>
                <a:srgbClr val="C00000"/>
              </a:solidFill>
            </a:endParaRPr>
          </a:p>
        </p:txBody>
      </p:sp>
    </p:spTree>
    <p:extLst>
      <p:ext uri="{BB962C8B-B14F-4D97-AF65-F5344CB8AC3E}">
        <p14:creationId xmlns:p14="http://schemas.microsoft.com/office/powerpoint/2010/main" val="506931570"/>
      </p:ext>
    </p:extLst>
  </p:cSld>
  <p:clrMapOvr>
    <a:masterClrMapping/>
  </p:clrMapOvr>
  <p:transition spd="med">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7" name="Rectangle 13"/>
          <p:cNvSpPr>
            <a:spLocks noGrp="1" noChangeArrowheads="1"/>
          </p:cNvSpPr>
          <p:nvPr>
            <p:ph type="body" idx="1"/>
          </p:nvPr>
        </p:nvSpPr>
        <p:spPr>
          <a:xfrm>
            <a:off x="1363966" y="122830"/>
            <a:ext cx="7500258" cy="6619163"/>
          </a:xfrm>
        </p:spPr>
        <p:txBody>
          <a:bodyPr/>
          <a:lstStyle/>
          <a:p>
            <a:pPr marL="0" indent="0" defTabSz="0">
              <a:spcBef>
                <a:spcPts val="0"/>
              </a:spcBef>
              <a:buClrTx/>
              <a:buSzPct val="100000"/>
              <a:buNone/>
            </a:pPr>
            <a:r>
              <a:rPr lang="es-EC" sz="2400" b="1" dirty="0" smtClean="0">
                <a:effectLst/>
                <a:ea typeface="Verdana" pitchFamily="34" charset="0"/>
              </a:rPr>
              <a:t>No </a:t>
            </a:r>
            <a:r>
              <a:rPr lang="es-EC" sz="2400" b="1" dirty="0">
                <a:effectLst/>
                <a:ea typeface="Verdana" pitchFamily="34" charset="0"/>
              </a:rPr>
              <a:t>dispone de una metodología de gestión de planificación y de gestión de proyectos integrados que aseguren el cumplimiento de la misión y el logro de la visión de futuro.</a:t>
            </a:r>
            <a:endParaRPr lang="es-EC" sz="2400" b="1" dirty="0" smtClean="0">
              <a:effectLst/>
              <a:ea typeface="Verdana" pitchFamily="34" charset="0"/>
            </a:endParaRPr>
          </a:p>
        </p:txBody>
      </p:sp>
      <p:sp>
        <p:nvSpPr>
          <p:cNvPr id="2" name="1 Onda"/>
          <p:cNvSpPr/>
          <p:nvPr/>
        </p:nvSpPr>
        <p:spPr>
          <a:xfrm>
            <a:off x="8393373" y="122830"/>
            <a:ext cx="600502" cy="341194"/>
          </a:xfrm>
          <a:prstGeom prst="wav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C00000"/>
                </a:solidFill>
              </a:rPr>
              <a:t>6</a:t>
            </a:r>
            <a:endParaRPr lang="es-EC" dirty="0">
              <a:solidFill>
                <a:srgbClr val="C00000"/>
              </a:solidFill>
            </a:endParaRPr>
          </a:p>
        </p:txBody>
      </p:sp>
    </p:spTree>
    <p:extLst>
      <p:ext uri="{BB962C8B-B14F-4D97-AF65-F5344CB8AC3E}">
        <p14:creationId xmlns:p14="http://schemas.microsoft.com/office/powerpoint/2010/main" val="2175216588"/>
      </p:ext>
    </p:extLst>
  </p:cSld>
  <p:clrMapOvr>
    <a:masterClrMapping/>
  </p:clrMapOvr>
  <p:transition spd="med">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7" name="Rectangle 13"/>
          <p:cNvSpPr>
            <a:spLocks noGrp="1" noChangeArrowheads="1"/>
          </p:cNvSpPr>
          <p:nvPr>
            <p:ph type="body" idx="1"/>
          </p:nvPr>
        </p:nvSpPr>
        <p:spPr>
          <a:xfrm>
            <a:off x="1363966" y="122830"/>
            <a:ext cx="7500258" cy="6619163"/>
          </a:xfrm>
        </p:spPr>
        <p:txBody>
          <a:bodyPr/>
          <a:lstStyle/>
          <a:p>
            <a:pPr marL="0" indent="0" defTabSz="0">
              <a:spcBef>
                <a:spcPts val="0"/>
              </a:spcBef>
              <a:buClrTx/>
              <a:buSzPct val="100000"/>
              <a:buNone/>
            </a:pPr>
            <a:r>
              <a:rPr lang="es-EC" sz="2400" b="1" dirty="0" smtClean="0">
                <a:effectLst/>
                <a:ea typeface="Verdana" pitchFamily="34" charset="0"/>
              </a:rPr>
              <a:t>El </a:t>
            </a:r>
            <a:r>
              <a:rPr lang="es-EC" sz="2400" b="1" dirty="0">
                <a:effectLst/>
                <a:ea typeface="Verdana" pitchFamily="34" charset="0"/>
              </a:rPr>
              <a:t>proyecto de Plan de Desarrollo y Ordenamiento Territorial del Gobierno del Municipio de Rumiñahui se encuentra en la etapa de socialización para su posterior aprobación por parte del Consejo Municipal, del cual se pueden colegir las siguientes observaciones: su formulación cumple con los lineamientos metodológicos establecidos en la Constitución ya que ha sido desarrollado con una amplia participación ciudadana lo que a su vez se traduce en un mayor compromiso institucional por atender las aspiraciones de la comunidad a la que representa; se plasman seis objetivos, de los cuales cuatro corresponden al área del Desarrollo y dos al área del Ordenamiento Territorial, los mismos que deben ser alcanzados en el período 2012 – </a:t>
            </a:r>
            <a:r>
              <a:rPr lang="es-EC" sz="2400" b="1" dirty="0" smtClean="0">
                <a:effectLst/>
                <a:ea typeface="Verdana" pitchFamily="34" charset="0"/>
              </a:rPr>
              <a:t>2025.</a:t>
            </a:r>
          </a:p>
        </p:txBody>
      </p:sp>
      <p:sp>
        <p:nvSpPr>
          <p:cNvPr id="2" name="1 Onda"/>
          <p:cNvSpPr/>
          <p:nvPr/>
        </p:nvSpPr>
        <p:spPr>
          <a:xfrm>
            <a:off x="8393373" y="122830"/>
            <a:ext cx="600502" cy="341194"/>
          </a:xfrm>
          <a:prstGeom prst="wav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C00000"/>
                </a:solidFill>
              </a:rPr>
              <a:t>7</a:t>
            </a:r>
            <a:endParaRPr lang="es-EC" dirty="0">
              <a:solidFill>
                <a:srgbClr val="C00000"/>
              </a:solidFill>
            </a:endParaRPr>
          </a:p>
        </p:txBody>
      </p:sp>
    </p:spTree>
    <p:extLst>
      <p:ext uri="{BB962C8B-B14F-4D97-AF65-F5344CB8AC3E}">
        <p14:creationId xmlns:p14="http://schemas.microsoft.com/office/powerpoint/2010/main" val="1679592250"/>
      </p:ext>
    </p:extLst>
  </p:cSld>
  <p:clrMapOvr>
    <a:masterClrMapping/>
  </p:clrMapOvr>
  <p:transition spd="med">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descr="Rectangle: Click to edit Master text styles&#10;Second level&#10;Third level&#10;Fourth level&#10;Fifth level"/>
          <p:cNvSpPr>
            <a:spLocks noGrp="1" noChangeArrowheads="1"/>
          </p:cNvSpPr>
          <p:nvPr>
            <p:ph type="subTitle" idx="1"/>
          </p:nvPr>
        </p:nvSpPr>
        <p:spPr>
          <a:xfrm>
            <a:off x="1017587" y="2494145"/>
            <a:ext cx="7342187" cy="3456700"/>
          </a:xfrm>
        </p:spPr>
        <p:txBody>
          <a:bodyPr/>
          <a:lstStyle/>
          <a:p>
            <a:pPr>
              <a:spcBef>
                <a:spcPct val="0"/>
              </a:spcBef>
            </a:pPr>
            <a:r>
              <a:rPr lang="es-EC" sz="3200" dirty="0" smtClean="0">
                <a:solidFill>
                  <a:srgbClr val="FFFF00"/>
                </a:solidFill>
                <a:latin typeface="Imprint MT Shadow" pitchFamily="82" charset="0"/>
                <a:ea typeface="+mj-ea"/>
                <a:cs typeface="+mj-cs"/>
              </a:rPr>
              <a:t>FORTALECIMIENTO DEL SISTEMA DE GESTIÓN ESTRATÉGICA</a:t>
            </a:r>
          </a:p>
          <a:p>
            <a:pPr>
              <a:spcBef>
                <a:spcPct val="0"/>
              </a:spcBef>
            </a:pPr>
            <a:r>
              <a:rPr lang="es-EC" sz="3200" dirty="0" smtClean="0">
                <a:solidFill>
                  <a:srgbClr val="FFFF00"/>
                </a:solidFill>
                <a:latin typeface="Imprint MT Shadow" pitchFamily="82" charset="0"/>
                <a:ea typeface="+mj-ea"/>
                <a:cs typeface="+mj-cs"/>
              </a:rPr>
              <a:t>DEL GOBIERNO MUNICIPAL DEL CANTÓN RUMIÑAHUI</a:t>
            </a:r>
            <a:endParaRPr lang="es-EC" sz="3200" dirty="0">
              <a:solidFill>
                <a:srgbClr val="FFFF00"/>
              </a:solidFill>
              <a:latin typeface="Imprint MT Shadow" pitchFamily="82" charset="0"/>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7" name="Rectangle 13"/>
          <p:cNvSpPr>
            <a:spLocks noGrp="1" noChangeArrowheads="1"/>
          </p:cNvSpPr>
          <p:nvPr>
            <p:ph type="body" idx="1"/>
          </p:nvPr>
        </p:nvSpPr>
        <p:spPr>
          <a:xfrm>
            <a:off x="1363966" y="122830"/>
            <a:ext cx="7500258" cy="6619163"/>
          </a:xfrm>
        </p:spPr>
        <p:txBody>
          <a:bodyPr/>
          <a:lstStyle/>
          <a:p>
            <a:pPr marL="0" indent="0" defTabSz="0">
              <a:spcBef>
                <a:spcPts val="0"/>
              </a:spcBef>
              <a:buClrTx/>
              <a:buSzPct val="100000"/>
              <a:buNone/>
            </a:pPr>
            <a:r>
              <a:rPr lang="es-EC" sz="2400" b="1" dirty="0" smtClean="0">
                <a:effectLst/>
                <a:ea typeface="Verdana" pitchFamily="34" charset="0"/>
              </a:rPr>
              <a:t>No </a:t>
            </a:r>
            <a:r>
              <a:rPr lang="es-EC" sz="2400" b="1" dirty="0">
                <a:effectLst/>
                <a:ea typeface="Verdana" pitchFamily="34" charset="0"/>
              </a:rPr>
              <a:t>se formulan propuestas concretas de mejoramiento o fortalecimiento institucional ya que por el ámbito de aplicación del plan no se consideró un diagnóstico institucional por lo que la inexistencia de proyectos/acciones para fortalecer la gestión institucional que permitan realizar un acompañamiento efectivo al plan pone en riesgo el cumplimiento de los objetivos propuestos.</a:t>
            </a:r>
            <a:endParaRPr lang="es-EC" sz="2400" b="1" dirty="0" smtClean="0">
              <a:effectLst/>
              <a:ea typeface="Verdana" pitchFamily="34" charset="0"/>
            </a:endParaRPr>
          </a:p>
        </p:txBody>
      </p:sp>
    </p:spTree>
    <p:extLst>
      <p:ext uri="{BB962C8B-B14F-4D97-AF65-F5344CB8AC3E}">
        <p14:creationId xmlns:p14="http://schemas.microsoft.com/office/powerpoint/2010/main" val="2936583632"/>
      </p:ext>
    </p:extLst>
  </p:cSld>
  <p:clrMapOvr>
    <a:masterClrMapping/>
  </p:clrMapOvr>
  <p:transition spd="med">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7" name="Rectangle 13"/>
          <p:cNvSpPr>
            <a:spLocks noGrp="1" noChangeArrowheads="1"/>
          </p:cNvSpPr>
          <p:nvPr>
            <p:ph type="body" idx="1"/>
          </p:nvPr>
        </p:nvSpPr>
        <p:spPr>
          <a:xfrm>
            <a:off x="1363966" y="122830"/>
            <a:ext cx="7500258" cy="6619163"/>
          </a:xfrm>
        </p:spPr>
        <p:txBody>
          <a:bodyPr/>
          <a:lstStyle/>
          <a:p>
            <a:pPr marL="0" indent="0" defTabSz="0">
              <a:spcBef>
                <a:spcPts val="0"/>
              </a:spcBef>
              <a:buClrTx/>
              <a:buSzPct val="100000"/>
              <a:buNone/>
            </a:pPr>
            <a:r>
              <a:rPr lang="es-EC" sz="2400" b="1" dirty="0" smtClean="0">
                <a:effectLst/>
                <a:ea typeface="Verdana" pitchFamily="34" charset="0"/>
              </a:rPr>
              <a:t>No </a:t>
            </a:r>
            <a:r>
              <a:rPr lang="es-EC" sz="2400" b="1" dirty="0">
                <a:effectLst/>
                <a:ea typeface="Verdana" pitchFamily="34" charset="0"/>
              </a:rPr>
              <a:t>dispone del sistema de planificación definido, documentado y en ejecución, con lo que contradice completamente la Norma de Control Interno 200-02 Administración Estratégica, emitida por la Contraloría General del Estado.</a:t>
            </a:r>
            <a:endParaRPr lang="es-EC" sz="2400" b="1" dirty="0" smtClean="0">
              <a:effectLst/>
              <a:ea typeface="Verdana" pitchFamily="34" charset="0"/>
            </a:endParaRPr>
          </a:p>
        </p:txBody>
      </p:sp>
      <p:sp>
        <p:nvSpPr>
          <p:cNvPr id="2" name="1 Onda"/>
          <p:cNvSpPr/>
          <p:nvPr/>
        </p:nvSpPr>
        <p:spPr>
          <a:xfrm>
            <a:off x="8393373" y="122830"/>
            <a:ext cx="600502" cy="341194"/>
          </a:xfrm>
          <a:prstGeom prst="wav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C00000"/>
                </a:solidFill>
              </a:rPr>
              <a:t>8</a:t>
            </a:r>
            <a:endParaRPr lang="es-EC" dirty="0">
              <a:solidFill>
                <a:srgbClr val="C00000"/>
              </a:solidFill>
            </a:endParaRPr>
          </a:p>
        </p:txBody>
      </p:sp>
    </p:spTree>
    <p:extLst>
      <p:ext uri="{BB962C8B-B14F-4D97-AF65-F5344CB8AC3E}">
        <p14:creationId xmlns:p14="http://schemas.microsoft.com/office/powerpoint/2010/main" val="4057359663"/>
      </p:ext>
    </p:extLst>
  </p:cSld>
  <p:clrMapOvr>
    <a:masterClrMapping/>
  </p:clrMapOvr>
  <p:transition spd="med">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729569" y="2389375"/>
            <a:ext cx="7684861" cy="2082426"/>
          </a:xfrm>
        </p:spPr>
        <p:txBody>
          <a:bodyPr/>
          <a:lstStyle/>
          <a:p>
            <a:pPr marL="1436688" indent="-1436688" algn="l"/>
            <a:r>
              <a:rPr lang="es-EC" sz="3300" dirty="0" smtClean="0"/>
              <a:t>FASE 2:</a:t>
            </a:r>
            <a:br>
              <a:rPr lang="es-EC" sz="3300" dirty="0" smtClean="0"/>
            </a:br>
            <a:r>
              <a:rPr lang="es-EC" sz="3300" dirty="0" smtClean="0"/>
              <a:t/>
            </a:r>
            <a:br>
              <a:rPr lang="es-EC" sz="3300" dirty="0" smtClean="0"/>
            </a:br>
            <a:r>
              <a:rPr lang="es-EC" sz="3300" dirty="0" smtClean="0">
                <a:solidFill>
                  <a:srgbClr val="FFFF99"/>
                </a:solidFill>
              </a:rPr>
              <a:t>DISEÑO DEL PLAN DE MEJORAS</a:t>
            </a:r>
            <a:endParaRPr lang="es-EC" sz="2100" dirty="0">
              <a:solidFill>
                <a:srgbClr val="FFFF99"/>
              </a:solidFill>
            </a:endParaRPr>
          </a:p>
        </p:txBody>
      </p:sp>
    </p:spTree>
    <p:extLst>
      <p:ext uri="{BB962C8B-B14F-4D97-AF65-F5344CB8AC3E}">
        <p14:creationId xmlns:p14="http://schemas.microsoft.com/office/powerpoint/2010/main" val="1074009195"/>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p:cNvSpPr>
            <a:spLocks noGrp="1" noChangeArrowheads="1"/>
          </p:cNvSpPr>
          <p:nvPr>
            <p:ph type="title"/>
          </p:nvPr>
        </p:nvSpPr>
        <p:spPr>
          <a:xfrm>
            <a:off x="5601380" y="191072"/>
            <a:ext cx="3334414" cy="1875270"/>
          </a:xfrm>
        </p:spPr>
        <p:txBody>
          <a:bodyPr/>
          <a:lstStyle/>
          <a:p>
            <a:r>
              <a:rPr lang="es-MX" sz="3000" b="0" dirty="0" smtClean="0">
                <a:effectLst>
                  <a:outerShdw blurRad="38100" dist="38100" dir="2700000" algn="tl">
                    <a:srgbClr val="000000"/>
                  </a:outerShdw>
                  <a:reflection blurRad="6350" stA="55000" endA="300" endPos="45500" dir="5400000" sy="-100000" algn="bl" rotWithShape="0"/>
                </a:effectLst>
                <a:latin typeface="Arial Rounded MT Bold" pitchFamily="34" charset="0"/>
              </a:rPr>
              <a:t>ALCANCE DEL PLAN DE MEJORAS</a:t>
            </a:r>
            <a:endParaRPr lang="es-EC" sz="3000" b="0" dirty="0">
              <a:effectLst>
                <a:outerShdw blurRad="38100" dist="38100" dir="2700000" algn="tl">
                  <a:srgbClr val="000000"/>
                </a:outerShdw>
                <a:reflection blurRad="6350" stA="55000" endA="300" endPos="45500" dir="5400000" sy="-100000" algn="bl" rotWithShape="0"/>
              </a:effectLst>
              <a:latin typeface="Arial Rounded MT Bold"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92" y="222250"/>
            <a:ext cx="7235825" cy="641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Rectángulo"/>
          <p:cNvSpPr/>
          <p:nvPr/>
        </p:nvSpPr>
        <p:spPr>
          <a:xfrm>
            <a:off x="1464226" y="1844824"/>
            <a:ext cx="2844000" cy="2088232"/>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
              <a:solidFill>
                <a:prstClr val="white"/>
              </a:solidFill>
            </a:endParaRPr>
          </a:p>
        </p:txBody>
      </p:sp>
      <p:sp>
        <p:nvSpPr>
          <p:cNvPr id="31" name="30 Rectángulo"/>
          <p:cNvSpPr/>
          <p:nvPr/>
        </p:nvSpPr>
        <p:spPr>
          <a:xfrm>
            <a:off x="4313016" y="1844824"/>
            <a:ext cx="2844000" cy="208823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
              <a:solidFill>
                <a:prstClr val="white"/>
              </a:solidFill>
            </a:endParaRPr>
          </a:p>
        </p:txBody>
      </p:sp>
      <p:sp>
        <p:nvSpPr>
          <p:cNvPr id="32" name="31 Rectángulo"/>
          <p:cNvSpPr/>
          <p:nvPr/>
        </p:nvSpPr>
        <p:spPr>
          <a:xfrm>
            <a:off x="1464226" y="3933056"/>
            <a:ext cx="2844000" cy="2088232"/>
          </a:xfrm>
          <a:prstGeom prst="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s-ES">
              <a:solidFill>
                <a:sysClr val="windowText" lastClr="000000"/>
              </a:solidFill>
            </a:endParaRPr>
          </a:p>
        </p:txBody>
      </p:sp>
      <p:sp>
        <p:nvSpPr>
          <p:cNvPr id="33" name="32 Rectángulo"/>
          <p:cNvSpPr/>
          <p:nvPr/>
        </p:nvSpPr>
        <p:spPr>
          <a:xfrm>
            <a:off x="4313016" y="3933056"/>
            <a:ext cx="2844000" cy="2088232"/>
          </a:xfrm>
          <a:prstGeom prst="rect">
            <a:avLst/>
          </a:prstGeom>
          <a:solidFill>
            <a:schemeClr val="tx2">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s-ES">
              <a:solidFill>
                <a:sysClr val="windowText" lastClr="000000"/>
              </a:solidFill>
            </a:endParaRPr>
          </a:p>
        </p:txBody>
      </p:sp>
      <p:sp>
        <p:nvSpPr>
          <p:cNvPr id="111" name="110 Rectángulo redondeado"/>
          <p:cNvSpPr/>
          <p:nvPr/>
        </p:nvSpPr>
        <p:spPr>
          <a:xfrm rot="16200000">
            <a:off x="-298925" y="3731582"/>
            <a:ext cx="2520000" cy="2880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200" b="1" dirty="0" smtClean="0">
                <a:solidFill>
                  <a:sysClr val="windowText" lastClr="000000"/>
                </a:solidFill>
              </a:rPr>
              <a:t>NECESIDADES</a:t>
            </a:r>
          </a:p>
        </p:txBody>
      </p:sp>
      <p:sp>
        <p:nvSpPr>
          <p:cNvPr id="112" name="111 Rectángulo redondeado"/>
          <p:cNvSpPr/>
          <p:nvPr/>
        </p:nvSpPr>
        <p:spPr>
          <a:xfrm rot="5400000">
            <a:off x="6687994" y="3457092"/>
            <a:ext cx="2520000" cy="83698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900" b="1" dirty="0" smtClean="0">
                <a:solidFill>
                  <a:sysClr val="windowText" lastClr="000000"/>
                </a:solidFill>
              </a:rPr>
              <a:t>PLAN DE DESARROLLO Y ORDENAMIENTO TERRITORIAL, PLAN ESTRATÉGICO INSTITUCIONAL, PLAN OPERATIVO ANUAL, INFORME DE AVANCE DEL PEI, INFORME DE CUMPLIMIENTO DEL POA</a:t>
            </a:r>
            <a:endParaRPr lang="es-ES" sz="900" b="1" dirty="0">
              <a:solidFill>
                <a:sysClr val="windowText" lastClr="000000"/>
              </a:solidFill>
            </a:endParaRPr>
          </a:p>
        </p:txBody>
      </p:sp>
      <p:sp>
        <p:nvSpPr>
          <p:cNvPr id="115" name="114 Flecha derecha"/>
          <p:cNvSpPr/>
          <p:nvPr/>
        </p:nvSpPr>
        <p:spPr>
          <a:xfrm>
            <a:off x="1153334" y="3713582"/>
            <a:ext cx="288032" cy="324000"/>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
              <a:solidFill>
                <a:prstClr val="white"/>
              </a:solidFill>
            </a:endParaRPr>
          </a:p>
        </p:txBody>
      </p:sp>
      <p:sp>
        <p:nvSpPr>
          <p:cNvPr id="116" name="115 Flecha derecha"/>
          <p:cNvSpPr/>
          <p:nvPr/>
        </p:nvSpPr>
        <p:spPr>
          <a:xfrm>
            <a:off x="7205408" y="3713582"/>
            <a:ext cx="288032" cy="324000"/>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
              <a:solidFill>
                <a:prstClr val="white"/>
              </a:solidFill>
            </a:endParaRPr>
          </a:p>
        </p:txBody>
      </p:sp>
      <p:sp>
        <p:nvSpPr>
          <p:cNvPr id="117" name="116 Flecha derecha"/>
          <p:cNvSpPr/>
          <p:nvPr/>
        </p:nvSpPr>
        <p:spPr>
          <a:xfrm rot="5400000">
            <a:off x="4197624" y="1554428"/>
            <a:ext cx="288000" cy="324000"/>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
              <a:solidFill>
                <a:prstClr val="white"/>
              </a:solidFill>
            </a:endParaRPr>
          </a:p>
        </p:txBody>
      </p:sp>
      <p:sp>
        <p:nvSpPr>
          <p:cNvPr id="104" name="103 Rectángulo redondeado"/>
          <p:cNvSpPr/>
          <p:nvPr/>
        </p:nvSpPr>
        <p:spPr>
          <a:xfrm>
            <a:off x="1863427" y="204276"/>
            <a:ext cx="5084838" cy="648072"/>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C" dirty="0" smtClean="0">
                <a:solidFill>
                  <a:prstClr val="white"/>
                </a:solidFill>
              </a:rPr>
              <a:t>Gestionar los instrumentos que sirvan de guía para el </a:t>
            </a:r>
            <a:r>
              <a:rPr lang="es-EC" dirty="0">
                <a:solidFill>
                  <a:prstClr val="white"/>
                </a:solidFill>
              </a:rPr>
              <a:t>desarrollo </a:t>
            </a:r>
            <a:r>
              <a:rPr lang="es-EC" dirty="0" smtClean="0">
                <a:solidFill>
                  <a:prstClr val="white"/>
                </a:solidFill>
              </a:rPr>
              <a:t>y mejoramiento del Municipio</a:t>
            </a:r>
            <a:endParaRPr lang="es-ES" dirty="0">
              <a:solidFill>
                <a:prstClr val="white"/>
              </a:solidFill>
            </a:endParaRPr>
          </a:p>
        </p:txBody>
      </p:sp>
      <p:sp>
        <p:nvSpPr>
          <p:cNvPr id="13" name="12 Flecha derecha"/>
          <p:cNvSpPr/>
          <p:nvPr/>
        </p:nvSpPr>
        <p:spPr>
          <a:xfrm rot="16200000">
            <a:off x="4197624" y="6015079"/>
            <a:ext cx="288000" cy="324000"/>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
              <a:solidFill>
                <a:prstClr val="white"/>
              </a:solidFill>
            </a:endParaRPr>
          </a:p>
        </p:txBody>
      </p:sp>
      <p:sp>
        <p:nvSpPr>
          <p:cNvPr id="21" name="20 Flecha derecha"/>
          <p:cNvSpPr/>
          <p:nvPr/>
        </p:nvSpPr>
        <p:spPr>
          <a:xfrm>
            <a:off x="518532" y="3713582"/>
            <a:ext cx="288032" cy="324000"/>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
              <a:solidFill>
                <a:prstClr val="white"/>
              </a:solidFill>
            </a:endParaRPr>
          </a:p>
        </p:txBody>
      </p:sp>
      <p:sp>
        <p:nvSpPr>
          <p:cNvPr id="22" name="21 Flecha derecha"/>
          <p:cNvSpPr/>
          <p:nvPr/>
        </p:nvSpPr>
        <p:spPr>
          <a:xfrm>
            <a:off x="8366484" y="3713582"/>
            <a:ext cx="288032" cy="324000"/>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
              <a:solidFill>
                <a:prstClr val="white"/>
              </a:solidFill>
            </a:endParaRPr>
          </a:p>
        </p:txBody>
      </p:sp>
      <p:sp>
        <p:nvSpPr>
          <p:cNvPr id="23" name="22 Rectángulo redondeado"/>
          <p:cNvSpPr/>
          <p:nvPr/>
        </p:nvSpPr>
        <p:spPr>
          <a:xfrm rot="16200000">
            <a:off x="-971756" y="3696282"/>
            <a:ext cx="2520000" cy="3586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100" b="1" dirty="0" smtClean="0">
                <a:solidFill>
                  <a:sysClr val="windowText" lastClr="000000"/>
                </a:solidFill>
                <a:effectLst>
                  <a:outerShdw blurRad="38100" dist="38100" dir="2700000" algn="tl">
                    <a:srgbClr val="000000">
                      <a:alpha val="43137"/>
                    </a:srgbClr>
                  </a:outerShdw>
                </a:effectLst>
              </a:rPr>
              <a:t>COMUNIDAD, DIRECCIONES</a:t>
            </a:r>
          </a:p>
        </p:txBody>
      </p:sp>
      <p:sp>
        <p:nvSpPr>
          <p:cNvPr id="24" name="23 Rectángulo redondeado"/>
          <p:cNvSpPr/>
          <p:nvPr/>
        </p:nvSpPr>
        <p:spPr>
          <a:xfrm rot="5400000">
            <a:off x="7596496" y="3695582"/>
            <a:ext cx="2520000" cy="3600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100" b="1" dirty="0" smtClean="0">
                <a:solidFill>
                  <a:sysClr val="windowText" lastClr="000000"/>
                </a:solidFill>
                <a:effectLst>
                  <a:outerShdw blurRad="38100" dist="38100" dir="2700000" algn="tl">
                    <a:srgbClr val="000000">
                      <a:alpha val="43137"/>
                    </a:srgbClr>
                  </a:outerShdw>
                </a:effectLst>
              </a:rPr>
              <a:t>COMUNIDAD, DIRECCIONES, MINIST. FINANZAS </a:t>
            </a:r>
            <a:endParaRPr lang="es-ES" sz="1100" b="1" dirty="0">
              <a:solidFill>
                <a:sysClr val="windowText" lastClr="000000"/>
              </a:solidFill>
              <a:effectLst>
                <a:outerShdw blurRad="38100" dist="38100" dir="2700000" algn="tl">
                  <a:srgbClr val="000000">
                    <a:alpha val="43137"/>
                  </a:srgbClr>
                </a:outerShdw>
              </a:effectLst>
            </a:endParaRPr>
          </a:p>
        </p:txBody>
      </p:sp>
      <p:sp>
        <p:nvSpPr>
          <p:cNvPr id="26" name="25 Rectángulo redondeado"/>
          <p:cNvSpPr/>
          <p:nvPr/>
        </p:nvSpPr>
        <p:spPr>
          <a:xfrm>
            <a:off x="3757972" y="6364360"/>
            <a:ext cx="1152128" cy="4320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400" b="1" dirty="0" smtClean="0">
                <a:solidFill>
                  <a:sysClr val="windowText" lastClr="000000"/>
                </a:solidFill>
                <a:effectLst>
                  <a:outerShdw blurRad="38100" dist="38100" dir="2700000" algn="tl">
                    <a:srgbClr val="000000">
                      <a:alpha val="43137"/>
                    </a:srgbClr>
                  </a:outerShdw>
                </a:effectLst>
              </a:rPr>
              <a:t>SISTEMA eSIGEF</a:t>
            </a:r>
            <a:endParaRPr lang="es-ES" sz="1400" b="1" dirty="0">
              <a:solidFill>
                <a:sysClr val="windowText" lastClr="000000"/>
              </a:solidFill>
              <a:effectLst>
                <a:outerShdw blurRad="38100" dist="38100" dir="2700000" algn="tl">
                  <a:srgbClr val="000000">
                    <a:alpha val="43137"/>
                  </a:srgbClr>
                </a:outerShdw>
              </a:effectLst>
            </a:endParaRPr>
          </a:p>
        </p:txBody>
      </p:sp>
      <p:sp>
        <p:nvSpPr>
          <p:cNvPr id="27" name="26 CuadroTexto"/>
          <p:cNvSpPr txBox="1"/>
          <p:nvPr/>
        </p:nvSpPr>
        <p:spPr>
          <a:xfrm>
            <a:off x="1597732" y="2557353"/>
            <a:ext cx="2262349" cy="1015663"/>
          </a:xfrm>
          <a:prstGeom prst="rect">
            <a:avLst/>
          </a:prstGeom>
          <a:noFill/>
        </p:spPr>
        <p:txBody>
          <a:bodyPr wrap="square" rtlCol="0">
            <a:spAutoFit/>
          </a:bodyPr>
          <a:lstStyle/>
          <a:p>
            <a:pPr marL="84138" indent="-84138" fontAlgn="auto">
              <a:spcBef>
                <a:spcPts val="0"/>
              </a:spcBef>
              <a:spcAft>
                <a:spcPts val="0"/>
              </a:spcAft>
              <a:buFont typeface="Arial" pitchFamily="34" charset="0"/>
              <a:buChar char="•"/>
            </a:pPr>
            <a:r>
              <a:rPr lang="es-ES" sz="1000" b="1" dirty="0" smtClean="0">
                <a:solidFill>
                  <a:prstClr val="white"/>
                </a:solidFill>
                <a:latin typeface="Calibri"/>
              </a:rPr>
              <a:t>Director de  Unidad de Desarrollo Municipal</a:t>
            </a:r>
          </a:p>
          <a:p>
            <a:pPr marL="84138" indent="-84138" fontAlgn="auto">
              <a:spcBef>
                <a:spcPts val="0"/>
              </a:spcBef>
              <a:spcAft>
                <a:spcPts val="0"/>
              </a:spcAft>
              <a:buFont typeface="Arial" pitchFamily="34" charset="0"/>
              <a:buChar char="•"/>
            </a:pPr>
            <a:r>
              <a:rPr lang="es-ES" sz="1000" b="1" dirty="0" smtClean="0">
                <a:solidFill>
                  <a:prstClr val="white"/>
                </a:solidFill>
                <a:latin typeface="Calibri"/>
              </a:rPr>
              <a:t>Coordinadores de Planificación</a:t>
            </a:r>
          </a:p>
          <a:p>
            <a:pPr marL="84138" indent="-84138" fontAlgn="auto">
              <a:spcBef>
                <a:spcPts val="0"/>
              </a:spcBef>
              <a:spcAft>
                <a:spcPts val="0"/>
              </a:spcAft>
              <a:buFont typeface="Arial" pitchFamily="34" charset="0"/>
              <a:buChar char="•"/>
            </a:pPr>
            <a:r>
              <a:rPr lang="es-ES" sz="1000" b="1" dirty="0" smtClean="0">
                <a:solidFill>
                  <a:prstClr val="white"/>
                </a:solidFill>
                <a:latin typeface="Calibri"/>
              </a:rPr>
              <a:t>Analistas</a:t>
            </a:r>
          </a:p>
          <a:p>
            <a:pPr marL="84138" indent="-84138" fontAlgn="auto">
              <a:spcBef>
                <a:spcPts val="0"/>
              </a:spcBef>
              <a:spcAft>
                <a:spcPts val="0"/>
              </a:spcAft>
              <a:buFont typeface="Arial" pitchFamily="34" charset="0"/>
              <a:buChar char="•"/>
            </a:pPr>
            <a:r>
              <a:rPr lang="es-ES" sz="1000" b="1" dirty="0" smtClean="0">
                <a:solidFill>
                  <a:prstClr val="white"/>
                </a:solidFill>
                <a:latin typeface="Calibri"/>
              </a:rPr>
              <a:t>Equipos de apoyo técnico</a:t>
            </a:r>
          </a:p>
          <a:p>
            <a:pPr marL="84138" indent="-84138" fontAlgn="auto">
              <a:spcBef>
                <a:spcPts val="0"/>
              </a:spcBef>
              <a:spcAft>
                <a:spcPts val="0"/>
              </a:spcAft>
              <a:buFont typeface="Arial" pitchFamily="34" charset="0"/>
              <a:buChar char="•"/>
            </a:pPr>
            <a:r>
              <a:rPr lang="es-ES" sz="1000" b="1" dirty="0" smtClean="0">
                <a:solidFill>
                  <a:prstClr val="white"/>
                </a:solidFill>
                <a:latin typeface="Calibri"/>
              </a:rPr>
              <a:t>Secretaria</a:t>
            </a:r>
            <a:endParaRPr lang="es-ES" sz="1000" b="1" dirty="0">
              <a:solidFill>
                <a:prstClr val="white"/>
              </a:solidFill>
              <a:latin typeface="Calibri"/>
            </a:endParaRPr>
          </a:p>
        </p:txBody>
      </p:sp>
      <p:sp>
        <p:nvSpPr>
          <p:cNvPr id="46" name="45 CuadroTexto"/>
          <p:cNvSpPr txBox="1"/>
          <p:nvPr/>
        </p:nvSpPr>
        <p:spPr>
          <a:xfrm>
            <a:off x="4334036" y="2564904"/>
            <a:ext cx="2415444" cy="1015663"/>
          </a:xfrm>
          <a:prstGeom prst="rect">
            <a:avLst/>
          </a:prstGeom>
          <a:noFill/>
        </p:spPr>
        <p:txBody>
          <a:bodyPr wrap="square" rtlCol="0">
            <a:spAutoFit/>
          </a:bodyPr>
          <a:lstStyle/>
          <a:p>
            <a:pPr marL="84138" indent="-84138" algn="just" fontAlgn="auto">
              <a:spcBef>
                <a:spcPts val="0"/>
              </a:spcBef>
              <a:spcAft>
                <a:spcPts val="0"/>
              </a:spcAft>
              <a:buFont typeface="Arial" pitchFamily="34" charset="0"/>
              <a:buChar char="•"/>
            </a:pPr>
            <a:r>
              <a:rPr lang="es-ES" sz="1000" b="1" dirty="0" smtClean="0">
                <a:solidFill>
                  <a:prstClr val="white"/>
                </a:solidFill>
                <a:latin typeface="Calibri"/>
              </a:rPr>
              <a:t>GESTIÓN ESTRATÉGICA</a:t>
            </a:r>
          </a:p>
          <a:p>
            <a:pPr marL="177800" lvl="1" indent="-82550" algn="just" fontAlgn="auto">
              <a:spcBef>
                <a:spcPts val="0"/>
              </a:spcBef>
              <a:spcAft>
                <a:spcPts val="0"/>
              </a:spcAft>
              <a:buFont typeface="Arial" pitchFamily="34" charset="0"/>
              <a:buChar char="•"/>
            </a:pPr>
            <a:r>
              <a:rPr lang="es-ES" sz="1000" b="1" dirty="0" smtClean="0">
                <a:solidFill>
                  <a:prstClr val="white"/>
                </a:solidFill>
                <a:latin typeface="Calibri"/>
              </a:rPr>
              <a:t>Planificación Estratégica Cantonal</a:t>
            </a:r>
          </a:p>
          <a:p>
            <a:pPr marL="177800" lvl="1" indent="-82550" algn="just" fontAlgn="auto">
              <a:spcBef>
                <a:spcPts val="0"/>
              </a:spcBef>
              <a:spcAft>
                <a:spcPts val="0"/>
              </a:spcAft>
              <a:buFont typeface="Arial" pitchFamily="34" charset="0"/>
              <a:buChar char="•"/>
            </a:pPr>
            <a:r>
              <a:rPr lang="es-ES" sz="1000" b="1" dirty="0" smtClean="0">
                <a:solidFill>
                  <a:prstClr val="white"/>
                </a:solidFill>
                <a:latin typeface="Calibri"/>
              </a:rPr>
              <a:t>Planificación Estratégica Institucional</a:t>
            </a:r>
          </a:p>
          <a:p>
            <a:pPr marL="177800" lvl="1" indent="-82550" algn="just" fontAlgn="auto">
              <a:spcBef>
                <a:spcPts val="0"/>
              </a:spcBef>
              <a:spcAft>
                <a:spcPts val="0"/>
              </a:spcAft>
              <a:buFont typeface="Arial" pitchFamily="34" charset="0"/>
              <a:buChar char="•"/>
            </a:pPr>
            <a:r>
              <a:rPr lang="es-ES" sz="1000" b="1" dirty="0" smtClean="0">
                <a:solidFill>
                  <a:prstClr val="white"/>
                </a:solidFill>
                <a:latin typeface="Calibri"/>
              </a:rPr>
              <a:t>Planificación Operativa Anual</a:t>
            </a:r>
          </a:p>
          <a:p>
            <a:pPr marL="177800" lvl="1" indent="-82550" algn="just" fontAlgn="auto">
              <a:spcBef>
                <a:spcPts val="0"/>
              </a:spcBef>
              <a:spcAft>
                <a:spcPts val="0"/>
              </a:spcAft>
              <a:buFont typeface="Arial" pitchFamily="34" charset="0"/>
              <a:buChar char="•"/>
            </a:pPr>
            <a:r>
              <a:rPr lang="es-ES" sz="1000" b="1" dirty="0" smtClean="0">
                <a:solidFill>
                  <a:prstClr val="white"/>
                </a:solidFill>
                <a:latin typeface="Calibri"/>
              </a:rPr>
              <a:t>Seguimiento y Evaluación de la planificación</a:t>
            </a:r>
            <a:endParaRPr lang="es-ES" sz="1000" b="1" dirty="0">
              <a:solidFill>
                <a:prstClr val="white"/>
              </a:solidFill>
              <a:latin typeface="Calibri"/>
            </a:endParaRPr>
          </a:p>
        </p:txBody>
      </p:sp>
      <p:sp>
        <p:nvSpPr>
          <p:cNvPr id="47" name="46 CuadroTexto"/>
          <p:cNvSpPr txBox="1"/>
          <p:nvPr/>
        </p:nvSpPr>
        <p:spPr>
          <a:xfrm>
            <a:off x="1464226" y="4399944"/>
            <a:ext cx="2844000" cy="1700466"/>
          </a:xfrm>
          <a:prstGeom prst="rect">
            <a:avLst/>
          </a:prstGeom>
          <a:noFill/>
        </p:spPr>
        <p:txBody>
          <a:bodyPr wrap="square" rtlCol="0">
            <a:spAutoFit/>
          </a:bodyPr>
          <a:lstStyle/>
          <a:p>
            <a:pPr marL="84138" indent="-84138" algn="just" fontAlgn="auto">
              <a:spcBef>
                <a:spcPts val="0"/>
              </a:spcBef>
              <a:spcAft>
                <a:spcPts val="0"/>
              </a:spcAft>
              <a:buFont typeface="Arial" pitchFamily="34" charset="0"/>
              <a:buChar char="•"/>
            </a:pPr>
            <a:r>
              <a:rPr lang="es-EC" sz="950" b="1" dirty="0" smtClean="0">
                <a:solidFill>
                  <a:prstClr val="black"/>
                </a:solidFill>
                <a:latin typeface="Calibri"/>
              </a:rPr>
              <a:t>Guías </a:t>
            </a:r>
            <a:r>
              <a:rPr lang="es-EC" sz="950" b="1" dirty="0">
                <a:solidFill>
                  <a:prstClr val="black"/>
                </a:solidFill>
                <a:latin typeface="Calibri"/>
              </a:rPr>
              <a:t>de </a:t>
            </a:r>
            <a:r>
              <a:rPr lang="es-EC" sz="950" b="1" dirty="0" smtClean="0">
                <a:solidFill>
                  <a:prstClr val="black"/>
                </a:solidFill>
                <a:latin typeface="Calibri"/>
              </a:rPr>
              <a:t>planificación</a:t>
            </a:r>
          </a:p>
          <a:p>
            <a:pPr marL="84138" indent="-84138" algn="just" fontAlgn="auto">
              <a:spcBef>
                <a:spcPts val="0"/>
              </a:spcBef>
              <a:spcAft>
                <a:spcPts val="0"/>
              </a:spcAft>
              <a:buFont typeface="Arial" pitchFamily="34" charset="0"/>
              <a:buChar char="•"/>
            </a:pPr>
            <a:r>
              <a:rPr lang="es-EC" sz="950" b="1" dirty="0">
                <a:solidFill>
                  <a:prstClr val="black"/>
                </a:solidFill>
                <a:latin typeface="Calibri"/>
              </a:rPr>
              <a:t>Metodología de proyectos</a:t>
            </a:r>
          </a:p>
          <a:p>
            <a:pPr marL="84138" indent="-84138" algn="just" fontAlgn="auto">
              <a:spcBef>
                <a:spcPts val="0"/>
              </a:spcBef>
              <a:spcAft>
                <a:spcPts val="0"/>
              </a:spcAft>
              <a:buFont typeface="Arial" pitchFamily="34" charset="0"/>
              <a:buChar char="•"/>
            </a:pPr>
            <a:r>
              <a:rPr lang="es-EC" sz="950" b="1" dirty="0">
                <a:solidFill>
                  <a:prstClr val="black"/>
                </a:solidFill>
                <a:latin typeface="Calibri"/>
              </a:rPr>
              <a:t>Techos presupuestarios del POA</a:t>
            </a:r>
          </a:p>
          <a:p>
            <a:pPr marL="84138" indent="-84138" algn="just" fontAlgn="auto">
              <a:spcBef>
                <a:spcPts val="0"/>
              </a:spcBef>
              <a:spcAft>
                <a:spcPts val="0"/>
              </a:spcAft>
              <a:buFont typeface="Arial" pitchFamily="34" charset="0"/>
              <a:buChar char="•"/>
            </a:pPr>
            <a:r>
              <a:rPr lang="es-EC" sz="950" b="1" dirty="0" smtClean="0">
                <a:solidFill>
                  <a:prstClr val="black"/>
                </a:solidFill>
                <a:latin typeface="Calibri"/>
              </a:rPr>
              <a:t>Diagnóstico Cantonal e institucional</a:t>
            </a:r>
          </a:p>
          <a:p>
            <a:pPr marL="84138" indent="-84138" algn="just" fontAlgn="auto">
              <a:spcBef>
                <a:spcPts val="0"/>
              </a:spcBef>
              <a:spcAft>
                <a:spcPts val="0"/>
              </a:spcAft>
              <a:buFont typeface="Arial" pitchFamily="34" charset="0"/>
              <a:buChar char="•"/>
            </a:pPr>
            <a:r>
              <a:rPr lang="es-EC" sz="950" b="1" dirty="0" smtClean="0">
                <a:solidFill>
                  <a:prstClr val="black"/>
                </a:solidFill>
                <a:latin typeface="Calibri"/>
              </a:rPr>
              <a:t>Matriz </a:t>
            </a:r>
            <a:r>
              <a:rPr lang="es-EC" sz="950" b="1" dirty="0">
                <a:solidFill>
                  <a:prstClr val="black"/>
                </a:solidFill>
                <a:latin typeface="Calibri"/>
              </a:rPr>
              <a:t>de </a:t>
            </a:r>
            <a:r>
              <a:rPr lang="es-EC" sz="950" b="1" dirty="0" smtClean="0">
                <a:solidFill>
                  <a:prstClr val="black"/>
                </a:solidFill>
                <a:latin typeface="Calibri"/>
              </a:rPr>
              <a:t>riesgos y </a:t>
            </a:r>
            <a:r>
              <a:rPr lang="es-EC" sz="950" b="1" dirty="0">
                <a:solidFill>
                  <a:prstClr val="black"/>
                </a:solidFill>
                <a:latin typeface="Calibri"/>
              </a:rPr>
              <a:t>Plan de mitigación de riesgos</a:t>
            </a:r>
          </a:p>
          <a:p>
            <a:pPr marL="84138" indent="-84138" algn="just" fontAlgn="auto">
              <a:spcBef>
                <a:spcPts val="0"/>
              </a:spcBef>
              <a:spcAft>
                <a:spcPts val="0"/>
              </a:spcAft>
              <a:buFont typeface="Arial" pitchFamily="34" charset="0"/>
              <a:buChar char="•"/>
            </a:pPr>
            <a:r>
              <a:rPr lang="es-EC" sz="950" b="1" dirty="0" smtClean="0">
                <a:solidFill>
                  <a:prstClr val="black"/>
                </a:solidFill>
                <a:latin typeface="Calibri"/>
              </a:rPr>
              <a:t>Plan </a:t>
            </a:r>
            <a:r>
              <a:rPr lang="es-EC" sz="950" b="1" dirty="0">
                <a:solidFill>
                  <a:prstClr val="black"/>
                </a:solidFill>
                <a:latin typeface="Calibri"/>
              </a:rPr>
              <a:t>de Desarrollo y </a:t>
            </a:r>
            <a:r>
              <a:rPr lang="es-EC" sz="950" b="1" dirty="0" smtClean="0">
                <a:solidFill>
                  <a:prstClr val="black"/>
                </a:solidFill>
                <a:latin typeface="Calibri"/>
              </a:rPr>
              <a:t>Ordenamiento Territorial</a:t>
            </a:r>
          </a:p>
          <a:p>
            <a:pPr marL="84138" indent="-84138" algn="just" fontAlgn="auto">
              <a:spcBef>
                <a:spcPts val="0"/>
              </a:spcBef>
              <a:spcAft>
                <a:spcPts val="0"/>
              </a:spcAft>
              <a:buFont typeface="Arial" pitchFamily="34" charset="0"/>
              <a:buChar char="•"/>
            </a:pPr>
            <a:r>
              <a:rPr lang="es-EC" sz="950" b="1" dirty="0" smtClean="0">
                <a:solidFill>
                  <a:prstClr val="black"/>
                </a:solidFill>
                <a:latin typeface="Calibri"/>
              </a:rPr>
              <a:t>Plan Estratégico Institucional</a:t>
            </a:r>
          </a:p>
          <a:p>
            <a:pPr marL="84138" indent="-84138" algn="just" fontAlgn="auto">
              <a:spcBef>
                <a:spcPts val="0"/>
              </a:spcBef>
              <a:spcAft>
                <a:spcPts val="0"/>
              </a:spcAft>
              <a:buFont typeface="Arial" pitchFamily="34" charset="0"/>
              <a:buChar char="•"/>
            </a:pPr>
            <a:r>
              <a:rPr lang="es-EC" sz="950" b="1" dirty="0" smtClean="0">
                <a:solidFill>
                  <a:prstClr val="black"/>
                </a:solidFill>
                <a:latin typeface="Calibri"/>
              </a:rPr>
              <a:t>Planes de socialización</a:t>
            </a:r>
          </a:p>
          <a:p>
            <a:pPr marL="84138" indent="-84138" algn="just" fontAlgn="auto">
              <a:spcBef>
                <a:spcPts val="0"/>
              </a:spcBef>
              <a:spcAft>
                <a:spcPts val="0"/>
              </a:spcAft>
              <a:buFont typeface="Arial" pitchFamily="34" charset="0"/>
              <a:buChar char="•"/>
            </a:pPr>
            <a:r>
              <a:rPr lang="es-EC" sz="950" b="1" dirty="0" smtClean="0">
                <a:solidFill>
                  <a:prstClr val="black"/>
                </a:solidFill>
                <a:latin typeface="Calibri"/>
              </a:rPr>
              <a:t>Proforma presupuestaria y Presupuesto </a:t>
            </a:r>
            <a:r>
              <a:rPr lang="es-EC" sz="950" b="1" dirty="0">
                <a:solidFill>
                  <a:prstClr val="black"/>
                </a:solidFill>
                <a:latin typeface="Calibri"/>
              </a:rPr>
              <a:t>por </a:t>
            </a:r>
            <a:r>
              <a:rPr lang="es-EC" sz="950" b="1" dirty="0" smtClean="0">
                <a:solidFill>
                  <a:prstClr val="black"/>
                </a:solidFill>
                <a:latin typeface="Calibri"/>
              </a:rPr>
              <a:t>Unidad</a:t>
            </a:r>
          </a:p>
          <a:p>
            <a:pPr marL="84138" indent="-84138" algn="just" fontAlgn="auto">
              <a:spcBef>
                <a:spcPts val="0"/>
              </a:spcBef>
              <a:spcAft>
                <a:spcPts val="0"/>
              </a:spcAft>
              <a:buFont typeface="Arial" pitchFamily="34" charset="0"/>
              <a:buChar char="•"/>
            </a:pPr>
            <a:r>
              <a:rPr lang="es-EC" sz="950" b="1" dirty="0" smtClean="0">
                <a:solidFill>
                  <a:prstClr val="black"/>
                </a:solidFill>
                <a:latin typeface="Calibri"/>
              </a:rPr>
              <a:t>Resoluciones</a:t>
            </a:r>
            <a:endParaRPr lang="es-EC" sz="950" b="1" dirty="0">
              <a:solidFill>
                <a:prstClr val="black"/>
              </a:solidFill>
              <a:latin typeface="Calibri"/>
            </a:endParaRPr>
          </a:p>
        </p:txBody>
      </p:sp>
      <p:sp>
        <p:nvSpPr>
          <p:cNvPr id="48" name="47 CuadroTexto"/>
          <p:cNvSpPr txBox="1"/>
          <p:nvPr/>
        </p:nvSpPr>
        <p:spPr>
          <a:xfrm>
            <a:off x="4762908" y="4869160"/>
            <a:ext cx="1944216" cy="553998"/>
          </a:xfrm>
          <a:prstGeom prst="rect">
            <a:avLst/>
          </a:prstGeom>
          <a:noFill/>
        </p:spPr>
        <p:txBody>
          <a:bodyPr wrap="square" rtlCol="0">
            <a:spAutoFit/>
          </a:bodyPr>
          <a:lstStyle/>
          <a:p>
            <a:pPr marL="84138" indent="-84138" fontAlgn="auto">
              <a:spcBef>
                <a:spcPts val="0"/>
              </a:spcBef>
              <a:spcAft>
                <a:spcPts val="0"/>
              </a:spcAft>
              <a:buFont typeface="Arial" pitchFamily="34" charset="0"/>
              <a:buChar char="•"/>
            </a:pPr>
            <a:r>
              <a:rPr lang="es-ES" sz="1000" b="1" dirty="0" smtClean="0">
                <a:solidFill>
                  <a:sysClr val="windowText" lastClr="000000"/>
                </a:solidFill>
                <a:latin typeface="Calibri"/>
              </a:rPr>
              <a:t>Físico (para oficinas)</a:t>
            </a:r>
          </a:p>
          <a:p>
            <a:pPr marL="84138" indent="-84138" fontAlgn="auto">
              <a:spcBef>
                <a:spcPts val="0"/>
              </a:spcBef>
              <a:spcAft>
                <a:spcPts val="0"/>
              </a:spcAft>
              <a:buFont typeface="Arial" pitchFamily="34" charset="0"/>
              <a:buChar char="•"/>
            </a:pPr>
            <a:r>
              <a:rPr lang="es-ES" sz="1000" b="1" dirty="0" smtClean="0">
                <a:solidFill>
                  <a:sysClr val="windowText" lastClr="000000"/>
                </a:solidFill>
                <a:latin typeface="Calibri"/>
              </a:rPr>
              <a:t>Equipo y paquetes informáticos</a:t>
            </a:r>
          </a:p>
          <a:p>
            <a:pPr marL="84138" indent="-84138" fontAlgn="auto">
              <a:spcBef>
                <a:spcPts val="0"/>
              </a:spcBef>
              <a:spcAft>
                <a:spcPts val="0"/>
              </a:spcAft>
              <a:buFont typeface="Arial" pitchFamily="34" charset="0"/>
              <a:buChar char="•"/>
            </a:pPr>
            <a:r>
              <a:rPr lang="es-ES" sz="1000" b="1" dirty="0" smtClean="0">
                <a:solidFill>
                  <a:sysClr val="windowText" lastClr="000000"/>
                </a:solidFill>
                <a:latin typeface="Calibri"/>
              </a:rPr>
              <a:t>Financiero (presupuesto)</a:t>
            </a:r>
            <a:endParaRPr lang="es-ES" sz="1000" b="1" dirty="0">
              <a:solidFill>
                <a:sysClr val="windowText" lastClr="000000"/>
              </a:solidFill>
              <a:latin typeface="Calibri"/>
            </a:endParaRPr>
          </a:p>
        </p:txBody>
      </p:sp>
      <p:sp>
        <p:nvSpPr>
          <p:cNvPr id="119" name="Freeform 63"/>
          <p:cNvSpPr>
            <a:spLocks/>
          </p:cNvSpPr>
          <p:nvPr/>
        </p:nvSpPr>
        <p:spPr bwMode="auto">
          <a:xfrm rot="3176279" flipH="1">
            <a:off x="176582" y="578416"/>
            <a:ext cx="2406417" cy="1620103"/>
          </a:xfrm>
          <a:custGeom>
            <a:avLst/>
            <a:gdLst/>
            <a:ahLst/>
            <a:cxnLst>
              <a:cxn ang="0">
                <a:pos x="114" y="1074"/>
              </a:cxn>
              <a:cxn ang="0">
                <a:pos x="239" y="1074"/>
              </a:cxn>
              <a:cxn ang="0">
                <a:pos x="365" y="1066"/>
              </a:cxn>
              <a:cxn ang="0">
                <a:pos x="486" y="1047"/>
              </a:cxn>
              <a:cxn ang="0">
                <a:pos x="624" y="1016"/>
              </a:cxn>
              <a:cxn ang="0">
                <a:pos x="756" y="972"/>
              </a:cxn>
              <a:cxn ang="0">
                <a:pos x="895" y="914"/>
              </a:cxn>
              <a:cxn ang="0">
                <a:pos x="1019" y="852"/>
              </a:cxn>
              <a:cxn ang="0">
                <a:pos x="1137" y="790"/>
              </a:cxn>
              <a:cxn ang="0">
                <a:pos x="1258" y="720"/>
              </a:cxn>
              <a:cxn ang="0">
                <a:pos x="1371" y="640"/>
              </a:cxn>
              <a:cxn ang="0">
                <a:pos x="1480" y="550"/>
              </a:cxn>
              <a:cxn ang="0">
                <a:pos x="1569" y="458"/>
              </a:cxn>
              <a:cxn ang="0">
                <a:pos x="1630" y="375"/>
              </a:cxn>
              <a:cxn ang="0">
                <a:pos x="1997" y="403"/>
              </a:cxn>
              <a:cxn ang="0">
                <a:pos x="1881" y="348"/>
              </a:cxn>
              <a:cxn ang="0">
                <a:pos x="1791" y="294"/>
              </a:cxn>
              <a:cxn ang="0">
                <a:pos x="1717" y="245"/>
              </a:cxn>
              <a:cxn ang="0">
                <a:pos x="1642" y="188"/>
              </a:cxn>
              <a:cxn ang="0">
                <a:pos x="1554" y="114"/>
              </a:cxn>
              <a:cxn ang="0">
                <a:pos x="1478" y="35"/>
              </a:cxn>
              <a:cxn ang="0">
                <a:pos x="1412" y="12"/>
              </a:cxn>
              <a:cxn ang="0">
                <a:pos x="1342" y="49"/>
              </a:cxn>
              <a:cxn ang="0">
                <a:pos x="1255" y="87"/>
              </a:cxn>
              <a:cxn ang="0">
                <a:pos x="1176" y="112"/>
              </a:cxn>
              <a:cxn ang="0">
                <a:pos x="1087" y="137"/>
              </a:cxn>
              <a:cxn ang="0">
                <a:pos x="994" y="162"/>
              </a:cxn>
              <a:cxn ang="0">
                <a:pos x="905" y="182"/>
              </a:cxn>
              <a:cxn ang="0">
                <a:pos x="820" y="201"/>
              </a:cxn>
              <a:cxn ang="0">
                <a:pos x="707" y="220"/>
              </a:cxn>
              <a:cxn ang="0">
                <a:pos x="1126" y="364"/>
              </a:cxn>
              <a:cxn ang="0">
                <a:pos x="1027" y="497"/>
              </a:cxn>
              <a:cxn ang="0">
                <a:pos x="952" y="578"/>
              </a:cxn>
              <a:cxn ang="0">
                <a:pos x="842" y="683"/>
              </a:cxn>
              <a:cxn ang="0">
                <a:pos x="748" y="766"/>
              </a:cxn>
              <a:cxn ang="0">
                <a:pos x="673" y="828"/>
              </a:cxn>
              <a:cxn ang="0">
                <a:pos x="579" y="890"/>
              </a:cxn>
              <a:cxn ang="0">
                <a:pos x="482" y="942"/>
              </a:cxn>
              <a:cxn ang="0">
                <a:pos x="365" y="983"/>
              </a:cxn>
              <a:cxn ang="0">
                <a:pos x="242" y="1016"/>
              </a:cxn>
              <a:cxn ang="0">
                <a:pos x="108" y="1045"/>
              </a:cxn>
            </a:cxnLst>
            <a:rect l="0" t="0" r="r" b="b"/>
            <a:pathLst>
              <a:path w="2066" h="1074">
                <a:moveTo>
                  <a:pt x="0" y="1066"/>
                </a:moveTo>
                <a:lnTo>
                  <a:pt x="114" y="1074"/>
                </a:lnTo>
                <a:lnTo>
                  <a:pt x="171" y="1074"/>
                </a:lnTo>
                <a:lnTo>
                  <a:pt x="239" y="1074"/>
                </a:lnTo>
                <a:lnTo>
                  <a:pt x="303" y="1070"/>
                </a:lnTo>
                <a:lnTo>
                  <a:pt x="365" y="1066"/>
                </a:lnTo>
                <a:lnTo>
                  <a:pt x="429" y="1059"/>
                </a:lnTo>
                <a:lnTo>
                  <a:pt x="486" y="1047"/>
                </a:lnTo>
                <a:lnTo>
                  <a:pt x="549" y="1035"/>
                </a:lnTo>
                <a:lnTo>
                  <a:pt x="624" y="1016"/>
                </a:lnTo>
                <a:lnTo>
                  <a:pt x="692" y="992"/>
                </a:lnTo>
                <a:lnTo>
                  <a:pt x="756" y="972"/>
                </a:lnTo>
                <a:lnTo>
                  <a:pt x="827" y="946"/>
                </a:lnTo>
                <a:lnTo>
                  <a:pt x="895" y="914"/>
                </a:lnTo>
                <a:lnTo>
                  <a:pt x="963" y="883"/>
                </a:lnTo>
                <a:lnTo>
                  <a:pt x="1019" y="852"/>
                </a:lnTo>
                <a:lnTo>
                  <a:pt x="1085" y="820"/>
                </a:lnTo>
                <a:lnTo>
                  <a:pt x="1137" y="790"/>
                </a:lnTo>
                <a:lnTo>
                  <a:pt x="1198" y="755"/>
                </a:lnTo>
                <a:lnTo>
                  <a:pt x="1258" y="720"/>
                </a:lnTo>
                <a:lnTo>
                  <a:pt x="1318" y="676"/>
                </a:lnTo>
                <a:lnTo>
                  <a:pt x="1371" y="640"/>
                </a:lnTo>
                <a:lnTo>
                  <a:pt x="1427" y="593"/>
                </a:lnTo>
                <a:lnTo>
                  <a:pt x="1480" y="550"/>
                </a:lnTo>
                <a:lnTo>
                  <a:pt x="1529" y="506"/>
                </a:lnTo>
                <a:lnTo>
                  <a:pt x="1569" y="458"/>
                </a:lnTo>
                <a:lnTo>
                  <a:pt x="1603" y="419"/>
                </a:lnTo>
                <a:lnTo>
                  <a:pt x="1630" y="375"/>
                </a:lnTo>
                <a:lnTo>
                  <a:pt x="2066" y="433"/>
                </a:lnTo>
                <a:lnTo>
                  <a:pt x="1997" y="403"/>
                </a:lnTo>
                <a:lnTo>
                  <a:pt x="1945" y="375"/>
                </a:lnTo>
                <a:lnTo>
                  <a:pt x="1881" y="348"/>
                </a:lnTo>
                <a:lnTo>
                  <a:pt x="1833" y="320"/>
                </a:lnTo>
                <a:lnTo>
                  <a:pt x="1791" y="294"/>
                </a:lnTo>
                <a:lnTo>
                  <a:pt x="1754" y="274"/>
                </a:lnTo>
                <a:lnTo>
                  <a:pt x="1717" y="245"/>
                </a:lnTo>
                <a:lnTo>
                  <a:pt x="1681" y="218"/>
                </a:lnTo>
                <a:lnTo>
                  <a:pt x="1642" y="188"/>
                </a:lnTo>
                <a:lnTo>
                  <a:pt x="1599" y="151"/>
                </a:lnTo>
                <a:lnTo>
                  <a:pt x="1554" y="114"/>
                </a:lnTo>
                <a:lnTo>
                  <a:pt x="1518" y="77"/>
                </a:lnTo>
                <a:lnTo>
                  <a:pt x="1478" y="35"/>
                </a:lnTo>
                <a:lnTo>
                  <a:pt x="1446" y="0"/>
                </a:lnTo>
                <a:lnTo>
                  <a:pt x="1412" y="12"/>
                </a:lnTo>
                <a:lnTo>
                  <a:pt x="1378" y="33"/>
                </a:lnTo>
                <a:lnTo>
                  <a:pt x="1342" y="49"/>
                </a:lnTo>
                <a:lnTo>
                  <a:pt x="1299" y="68"/>
                </a:lnTo>
                <a:lnTo>
                  <a:pt x="1255" y="87"/>
                </a:lnTo>
                <a:lnTo>
                  <a:pt x="1215" y="100"/>
                </a:lnTo>
                <a:lnTo>
                  <a:pt x="1176" y="112"/>
                </a:lnTo>
                <a:lnTo>
                  <a:pt x="1132" y="126"/>
                </a:lnTo>
                <a:lnTo>
                  <a:pt x="1087" y="137"/>
                </a:lnTo>
                <a:lnTo>
                  <a:pt x="1038" y="151"/>
                </a:lnTo>
                <a:lnTo>
                  <a:pt x="994" y="162"/>
                </a:lnTo>
                <a:lnTo>
                  <a:pt x="952" y="173"/>
                </a:lnTo>
                <a:lnTo>
                  <a:pt x="905" y="182"/>
                </a:lnTo>
                <a:lnTo>
                  <a:pt x="861" y="192"/>
                </a:lnTo>
                <a:lnTo>
                  <a:pt x="820" y="201"/>
                </a:lnTo>
                <a:lnTo>
                  <a:pt x="771" y="212"/>
                </a:lnTo>
                <a:lnTo>
                  <a:pt x="707" y="220"/>
                </a:lnTo>
                <a:lnTo>
                  <a:pt x="1156" y="301"/>
                </a:lnTo>
                <a:lnTo>
                  <a:pt x="1126" y="364"/>
                </a:lnTo>
                <a:lnTo>
                  <a:pt x="1092" y="411"/>
                </a:lnTo>
                <a:lnTo>
                  <a:pt x="1027" y="497"/>
                </a:lnTo>
                <a:lnTo>
                  <a:pt x="989" y="539"/>
                </a:lnTo>
                <a:lnTo>
                  <a:pt x="952" y="578"/>
                </a:lnTo>
                <a:lnTo>
                  <a:pt x="884" y="644"/>
                </a:lnTo>
                <a:lnTo>
                  <a:pt x="842" y="683"/>
                </a:lnTo>
                <a:lnTo>
                  <a:pt x="794" y="731"/>
                </a:lnTo>
                <a:lnTo>
                  <a:pt x="748" y="766"/>
                </a:lnTo>
                <a:lnTo>
                  <a:pt x="711" y="797"/>
                </a:lnTo>
                <a:lnTo>
                  <a:pt x="673" y="828"/>
                </a:lnTo>
                <a:lnTo>
                  <a:pt x="628" y="859"/>
                </a:lnTo>
                <a:lnTo>
                  <a:pt x="579" y="890"/>
                </a:lnTo>
                <a:lnTo>
                  <a:pt x="530" y="914"/>
                </a:lnTo>
                <a:lnTo>
                  <a:pt x="482" y="942"/>
                </a:lnTo>
                <a:lnTo>
                  <a:pt x="422" y="965"/>
                </a:lnTo>
                <a:lnTo>
                  <a:pt x="365" y="983"/>
                </a:lnTo>
                <a:lnTo>
                  <a:pt x="303" y="1000"/>
                </a:lnTo>
                <a:lnTo>
                  <a:pt x="242" y="1016"/>
                </a:lnTo>
                <a:lnTo>
                  <a:pt x="178" y="1031"/>
                </a:lnTo>
                <a:lnTo>
                  <a:pt x="108" y="1045"/>
                </a:lnTo>
                <a:lnTo>
                  <a:pt x="0" y="1066"/>
                </a:lnTo>
                <a:close/>
              </a:path>
            </a:pathLst>
          </a:custGeom>
          <a:solidFill>
            <a:schemeClr val="bg1"/>
          </a:solidFill>
          <a:ln w="9525">
            <a:solidFill>
              <a:schemeClr val="tx2">
                <a:lumMod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pPr>
            <a:endParaRPr lang="es-ES">
              <a:solidFill>
                <a:prstClr val="black"/>
              </a:solidFill>
              <a:latin typeface="Calibri"/>
            </a:endParaRPr>
          </a:p>
        </p:txBody>
      </p:sp>
      <p:sp>
        <p:nvSpPr>
          <p:cNvPr id="34" name="33 CuadroTexto"/>
          <p:cNvSpPr txBox="1"/>
          <p:nvPr/>
        </p:nvSpPr>
        <p:spPr>
          <a:xfrm>
            <a:off x="1769478" y="1916832"/>
            <a:ext cx="2233497" cy="461665"/>
          </a:xfrm>
          <a:prstGeom prst="rect">
            <a:avLst/>
          </a:prstGeom>
          <a:noFill/>
        </p:spPr>
        <p:txBody>
          <a:bodyPr wrap="none" rtlCol="0">
            <a:spAutoFit/>
          </a:bodyPr>
          <a:lstStyle/>
          <a:p>
            <a:pPr fontAlgn="auto">
              <a:spcBef>
                <a:spcPts val="0"/>
              </a:spcBef>
              <a:spcAft>
                <a:spcPts val="0"/>
              </a:spcAft>
            </a:pPr>
            <a:r>
              <a:rPr lang="es-ES" sz="2400" b="1" dirty="0" smtClean="0">
                <a:solidFill>
                  <a:prstClr val="white"/>
                </a:solidFill>
                <a:latin typeface="Calibri"/>
              </a:rPr>
              <a:t>Capital Humano</a:t>
            </a:r>
            <a:endParaRPr lang="es-ES" sz="2400" b="1" dirty="0">
              <a:solidFill>
                <a:prstClr val="white"/>
              </a:solidFill>
              <a:latin typeface="Calibri"/>
            </a:endParaRPr>
          </a:p>
        </p:txBody>
      </p:sp>
      <p:sp>
        <p:nvSpPr>
          <p:cNvPr id="35" name="34 CuadroTexto"/>
          <p:cNvSpPr txBox="1"/>
          <p:nvPr/>
        </p:nvSpPr>
        <p:spPr>
          <a:xfrm>
            <a:off x="4622068" y="1959223"/>
            <a:ext cx="1314206" cy="461665"/>
          </a:xfrm>
          <a:prstGeom prst="rect">
            <a:avLst/>
          </a:prstGeom>
          <a:noFill/>
        </p:spPr>
        <p:txBody>
          <a:bodyPr wrap="none" rtlCol="0">
            <a:spAutoFit/>
          </a:bodyPr>
          <a:lstStyle/>
          <a:p>
            <a:pPr fontAlgn="auto">
              <a:spcBef>
                <a:spcPts val="0"/>
              </a:spcBef>
              <a:spcAft>
                <a:spcPts val="0"/>
              </a:spcAft>
            </a:pPr>
            <a:r>
              <a:rPr lang="es-ES" sz="2400" b="1" dirty="0" smtClean="0">
                <a:solidFill>
                  <a:prstClr val="white"/>
                </a:solidFill>
                <a:latin typeface="Calibri"/>
              </a:rPr>
              <a:t>Procesos</a:t>
            </a:r>
            <a:endParaRPr lang="es-ES" sz="2400" b="1" dirty="0">
              <a:solidFill>
                <a:prstClr val="white"/>
              </a:solidFill>
              <a:latin typeface="Calibri"/>
            </a:endParaRPr>
          </a:p>
        </p:txBody>
      </p:sp>
      <p:sp>
        <p:nvSpPr>
          <p:cNvPr id="36" name="35 CuadroTexto"/>
          <p:cNvSpPr txBox="1"/>
          <p:nvPr/>
        </p:nvSpPr>
        <p:spPr>
          <a:xfrm>
            <a:off x="5075348" y="4005064"/>
            <a:ext cx="1319336" cy="461665"/>
          </a:xfrm>
          <a:prstGeom prst="rect">
            <a:avLst/>
          </a:prstGeom>
          <a:noFill/>
        </p:spPr>
        <p:txBody>
          <a:bodyPr wrap="none" rtlCol="0">
            <a:spAutoFit/>
          </a:bodyPr>
          <a:lstStyle/>
          <a:p>
            <a:pPr fontAlgn="auto">
              <a:spcBef>
                <a:spcPts val="0"/>
              </a:spcBef>
              <a:spcAft>
                <a:spcPts val="0"/>
              </a:spcAft>
            </a:pPr>
            <a:r>
              <a:rPr lang="es-ES" sz="2400" b="1" dirty="0" smtClean="0">
                <a:solidFill>
                  <a:sysClr val="windowText" lastClr="000000"/>
                </a:solidFill>
                <a:latin typeface="Calibri"/>
              </a:rPr>
              <a:t>Recursos</a:t>
            </a:r>
            <a:endParaRPr lang="es-ES" sz="2400" b="1" dirty="0">
              <a:solidFill>
                <a:sysClr val="windowText" lastClr="000000"/>
              </a:solidFill>
              <a:latin typeface="Calibri"/>
            </a:endParaRPr>
          </a:p>
        </p:txBody>
      </p:sp>
      <p:sp>
        <p:nvSpPr>
          <p:cNvPr id="37" name="36 CuadroTexto"/>
          <p:cNvSpPr txBox="1"/>
          <p:nvPr/>
        </p:nvSpPr>
        <p:spPr>
          <a:xfrm>
            <a:off x="2019611" y="4005064"/>
            <a:ext cx="1733231" cy="461665"/>
          </a:xfrm>
          <a:prstGeom prst="rect">
            <a:avLst/>
          </a:prstGeom>
          <a:noFill/>
        </p:spPr>
        <p:txBody>
          <a:bodyPr wrap="none" rtlCol="0">
            <a:spAutoFit/>
          </a:bodyPr>
          <a:lstStyle/>
          <a:p>
            <a:pPr fontAlgn="auto">
              <a:spcBef>
                <a:spcPts val="0"/>
              </a:spcBef>
              <a:spcAft>
                <a:spcPts val="0"/>
              </a:spcAft>
            </a:pPr>
            <a:r>
              <a:rPr lang="es-ES" sz="2400" b="1" dirty="0" smtClean="0">
                <a:solidFill>
                  <a:sysClr val="windowText" lastClr="000000"/>
                </a:solidFill>
                <a:latin typeface="Calibri"/>
              </a:rPr>
              <a:t>Información</a:t>
            </a:r>
            <a:endParaRPr lang="es-ES" sz="2400" b="1" dirty="0">
              <a:solidFill>
                <a:sysClr val="windowText" lastClr="000000"/>
              </a:solidFill>
              <a:latin typeface="Calibri"/>
            </a:endParaRPr>
          </a:p>
        </p:txBody>
      </p:sp>
      <p:pic>
        <p:nvPicPr>
          <p:cNvPr id="2765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69940" y="2660449"/>
            <a:ext cx="720079" cy="840559"/>
          </a:xfrm>
          <a:prstGeom prst="rect">
            <a:avLst/>
          </a:prstGeom>
          <a:noFill/>
          <a:ln w="9525">
            <a:noFill/>
            <a:miter lim="800000"/>
            <a:headEnd/>
            <a:tailEnd/>
          </a:ln>
        </p:spPr>
      </p:pic>
      <p:pic>
        <p:nvPicPr>
          <p:cNvPr id="27652" name="Picture 4"/>
          <p:cNvPicPr>
            <a:picLocks noChangeAspect="1" noChangeArrowheads="1"/>
          </p:cNvPicPr>
          <p:nvPr/>
        </p:nvPicPr>
        <p:blipFill>
          <a:blip r:embed="rId3" cstate="print">
            <a:clrChange>
              <a:clrFrom>
                <a:srgbClr val="FFFFFF"/>
              </a:clrFrom>
              <a:clrTo>
                <a:srgbClr val="FFFFFF">
                  <a:alpha val="0"/>
                </a:srgbClr>
              </a:clrTo>
            </a:clrChange>
          </a:blip>
          <a:srcRect l="73034" t="20472" r="5113" b="52363"/>
          <a:stretch>
            <a:fillRect/>
          </a:stretch>
        </p:blipFill>
        <p:spPr bwMode="auto">
          <a:xfrm>
            <a:off x="5846204" y="1916832"/>
            <a:ext cx="1235784" cy="1152128"/>
          </a:xfrm>
          <a:prstGeom prst="rect">
            <a:avLst/>
          </a:prstGeom>
          <a:noFill/>
          <a:ln w="9525">
            <a:noFill/>
            <a:miter lim="800000"/>
            <a:headEnd/>
            <a:tailEnd/>
          </a:ln>
        </p:spPr>
      </p:pic>
      <p:pic>
        <p:nvPicPr>
          <p:cNvPr id="2765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41948" y="4437112"/>
            <a:ext cx="636267" cy="504056"/>
          </a:xfrm>
          <a:prstGeom prst="rect">
            <a:avLst/>
          </a:prstGeom>
          <a:noFill/>
          <a:ln w="9525">
            <a:noFill/>
            <a:miter lim="800000"/>
            <a:headEnd/>
            <a:tailEnd/>
          </a:ln>
        </p:spPr>
      </p:pic>
      <p:pic>
        <p:nvPicPr>
          <p:cNvPr id="27655" name="Picture 7"/>
          <p:cNvPicPr>
            <a:picLocks noChangeAspect="1" noChangeArrowheads="1"/>
          </p:cNvPicPr>
          <p:nvPr/>
        </p:nvPicPr>
        <p:blipFill>
          <a:blip r:embed="rId5" cstate="print"/>
          <a:srcRect t="6074"/>
          <a:stretch>
            <a:fillRect/>
          </a:stretch>
        </p:blipFill>
        <p:spPr bwMode="auto">
          <a:xfrm>
            <a:off x="6638292" y="4198481"/>
            <a:ext cx="258257" cy="382647"/>
          </a:xfrm>
          <a:prstGeom prst="rect">
            <a:avLst/>
          </a:prstGeom>
          <a:noFill/>
          <a:ln w="9525">
            <a:noFill/>
            <a:miter lim="800000"/>
            <a:headEnd/>
            <a:tailEnd/>
          </a:ln>
        </p:spPr>
      </p:pic>
      <p:pic>
        <p:nvPicPr>
          <p:cNvPr id="27656"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00981" y="4511561"/>
            <a:ext cx="437311" cy="285591"/>
          </a:xfrm>
          <a:prstGeom prst="rect">
            <a:avLst/>
          </a:prstGeom>
          <a:noFill/>
          <a:ln w="9525">
            <a:noFill/>
            <a:miter lim="800000"/>
            <a:headEnd/>
            <a:tailEnd/>
          </a:ln>
        </p:spPr>
      </p:pic>
      <p:pic>
        <p:nvPicPr>
          <p:cNvPr id="27657"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82308" y="4581128"/>
            <a:ext cx="288032" cy="296895"/>
          </a:xfrm>
          <a:prstGeom prst="rect">
            <a:avLst/>
          </a:prstGeom>
          <a:noFill/>
          <a:ln w="9525">
            <a:noFill/>
            <a:miter lim="800000"/>
            <a:headEnd/>
            <a:tailEnd/>
          </a:ln>
        </p:spPr>
      </p:pic>
      <p:sp>
        <p:nvSpPr>
          <p:cNvPr id="2" name="TextBox 1"/>
          <p:cNvSpPr txBox="1"/>
          <p:nvPr/>
        </p:nvSpPr>
        <p:spPr>
          <a:xfrm>
            <a:off x="7205408" y="5890046"/>
            <a:ext cx="1737140" cy="646331"/>
          </a:xfrm>
          <a:prstGeom prst="rect">
            <a:avLst/>
          </a:prstGeom>
          <a:solidFill>
            <a:schemeClr val="bg1"/>
          </a:solidFill>
        </p:spPr>
        <p:txBody>
          <a:bodyPr wrap="square" rtlCol="0">
            <a:spAutoFit/>
          </a:bodyPr>
          <a:lstStyle/>
          <a:p>
            <a:pPr algn="ctr" fontAlgn="auto">
              <a:spcBef>
                <a:spcPts val="0"/>
              </a:spcBef>
              <a:spcAft>
                <a:spcPts val="0"/>
              </a:spcAft>
            </a:pPr>
            <a:r>
              <a:rPr lang="es-EC" b="1" dirty="0" smtClean="0">
                <a:solidFill>
                  <a:prstClr val="black"/>
                </a:solidFill>
                <a:latin typeface="Calibri"/>
              </a:rPr>
              <a:t>SISTEMA GENERAL</a:t>
            </a:r>
            <a:endParaRPr lang="en-US" b="1" dirty="0">
              <a:solidFill>
                <a:prstClr val="black"/>
              </a:solidFill>
              <a:latin typeface="Calibri"/>
            </a:endParaRPr>
          </a:p>
        </p:txBody>
      </p:sp>
      <p:grpSp>
        <p:nvGrpSpPr>
          <p:cNvPr id="5" name="Group 4"/>
          <p:cNvGrpSpPr/>
          <p:nvPr/>
        </p:nvGrpSpPr>
        <p:grpSpPr>
          <a:xfrm>
            <a:off x="2065368" y="1056669"/>
            <a:ext cx="4852944" cy="432000"/>
            <a:chOff x="2267744" y="1056669"/>
            <a:chExt cx="4852944" cy="432000"/>
          </a:xfrm>
        </p:grpSpPr>
        <p:sp>
          <p:nvSpPr>
            <p:cNvPr id="114" name="113 Rectángulo redondeado"/>
            <p:cNvSpPr/>
            <p:nvPr/>
          </p:nvSpPr>
          <p:spPr>
            <a:xfrm>
              <a:off x="2267744" y="1056669"/>
              <a:ext cx="684000" cy="4320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400" b="1" dirty="0" err="1" smtClean="0">
                  <a:solidFill>
                    <a:sysClr val="windowText" lastClr="000000"/>
                  </a:solidFill>
                  <a:effectLst>
                    <a:outerShdw blurRad="38100" dist="38100" dir="2700000" algn="tl">
                      <a:srgbClr val="000000">
                        <a:alpha val="43137"/>
                      </a:srgbClr>
                    </a:outerShdw>
                  </a:effectLst>
                </a:rPr>
                <a:t>PNBV</a:t>
              </a:r>
              <a:endParaRPr lang="es-ES" sz="1400" b="1" dirty="0">
                <a:solidFill>
                  <a:sysClr val="windowText" lastClr="000000"/>
                </a:solidFill>
                <a:effectLst>
                  <a:outerShdw blurRad="38100" dist="38100" dir="2700000" algn="tl">
                    <a:srgbClr val="000000">
                      <a:alpha val="43137"/>
                    </a:srgbClr>
                  </a:outerShdw>
                </a:effectLst>
              </a:endParaRPr>
            </a:p>
          </p:txBody>
        </p:sp>
        <p:sp>
          <p:nvSpPr>
            <p:cNvPr id="18" name="17 Rectángulo redondeado"/>
            <p:cNvSpPr/>
            <p:nvPr/>
          </p:nvSpPr>
          <p:spPr>
            <a:xfrm>
              <a:off x="3075939" y="1056669"/>
              <a:ext cx="864000" cy="4320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400" b="1" dirty="0" err="1" smtClean="0">
                  <a:solidFill>
                    <a:sysClr val="windowText" lastClr="000000"/>
                  </a:solidFill>
                  <a:effectLst>
                    <a:outerShdw blurRad="38100" dist="38100" dir="2700000" algn="tl">
                      <a:srgbClr val="000000">
                        <a:alpha val="43137"/>
                      </a:srgbClr>
                    </a:outerShdw>
                  </a:effectLst>
                </a:rPr>
                <a:t>COOTAD</a:t>
              </a:r>
              <a:endParaRPr lang="es-ES" sz="1400" b="1" dirty="0">
                <a:solidFill>
                  <a:sysClr val="windowText" lastClr="000000"/>
                </a:solidFill>
                <a:effectLst>
                  <a:outerShdw blurRad="38100" dist="38100" dir="2700000" algn="tl">
                    <a:srgbClr val="000000">
                      <a:alpha val="43137"/>
                    </a:srgbClr>
                  </a:outerShdw>
                </a:effectLst>
              </a:endParaRPr>
            </a:p>
          </p:txBody>
        </p:sp>
        <p:sp>
          <p:nvSpPr>
            <p:cNvPr id="19" name="18 Rectángulo redondeado"/>
            <p:cNvSpPr/>
            <p:nvPr/>
          </p:nvSpPr>
          <p:spPr>
            <a:xfrm>
              <a:off x="4064134" y="1056669"/>
              <a:ext cx="504000" cy="4320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400" b="1" dirty="0" err="1" smtClean="0">
                  <a:solidFill>
                    <a:sysClr val="windowText" lastClr="000000"/>
                  </a:solidFill>
                  <a:effectLst>
                    <a:outerShdw blurRad="38100" dist="38100" dir="2700000" algn="tl">
                      <a:srgbClr val="000000">
                        <a:alpha val="43137"/>
                      </a:srgbClr>
                    </a:outerShdw>
                  </a:effectLst>
                </a:rPr>
                <a:t>NCI</a:t>
              </a:r>
              <a:endParaRPr lang="es-ES" sz="1400" b="1" dirty="0">
                <a:solidFill>
                  <a:sysClr val="windowText" lastClr="000000"/>
                </a:solidFill>
                <a:effectLst>
                  <a:outerShdw blurRad="38100" dist="38100" dir="2700000" algn="tl">
                    <a:srgbClr val="000000">
                      <a:alpha val="43137"/>
                    </a:srgbClr>
                  </a:outerShdw>
                </a:effectLst>
              </a:endParaRPr>
            </a:p>
          </p:txBody>
        </p:sp>
        <p:sp>
          <p:nvSpPr>
            <p:cNvPr id="42" name="18 Rectángulo redondeado"/>
            <p:cNvSpPr/>
            <p:nvPr/>
          </p:nvSpPr>
          <p:spPr>
            <a:xfrm>
              <a:off x="4692329" y="1056669"/>
              <a:ext cx="1027971" cy="4320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400" b="1" dirty="0" err="1" smtClean="0">
                  <a:solidFill>
                    <a:sysClr val="windowText" lastClr="000000"/>
                  </a:solidFill>
                  <a:effectLst>
                    <a:outerShdw blurRad="38100" dist="38100" dir="2700000" algn="tl">
                      <a:srgbClr val="000000">
                        <a:alpha val="43137"/>
                      </a:srgbClr>
                    </a:outerShdw>
                  </a:effectLst>
                </a:rPr>
                <a:t>ROFP-MR</a:t>
              </a:r>
              <a:endParaRPr lang="es-ES" sz="1400" b="1" dirty="0">
                <a:solidFill>
                  <a:sysClr val="windowText" lastClr="000000"/>
                </a:solidFill>
                <a:effectLst>
                  <a:outerShdw blurRad="38100" dist="38100" dir="2700000" algn="tl">
                    <a:srgbClr val="000000">
                      <a:alpha val="43137"/>
                    </a:srgbClr>
                  </a:outerShdw>
                </a:effectLst>
              </a:endParaRPr>
            </a:p>
          </p:txBody>
        </p:sp>
        <p:sp>
          <p:nvSpPr>
            <p:cNvPr id="43" name="18 Rectángulo redondeado"/>
            <p:cNvSpPr/>
            <p:nvPr/>
          </p:nvSpPr>
          <p:spPr>
            <a:xfrm>
              <a:off x="5844495" y="1056669"/>
              <a:ext cx="540000" cy="4320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400" b="1" dirty="0" err="1" smtClean="0">
                  <a:solidFill>
                    <a:sysClr val="windowText" lastClr="000000"/>
                  </a:solidFill>
                  <a:effectLst>
                    <a:outerShdw blurRad="38100" dist="38100" dir="2700000" algn="tl">
                      <a:srgbClr val="000000">
                        <a:alpha val="43137"/>
                      </a:srgbClr>
                    </a:outerShdw>
                  </a:effectLst>
                </a:rPr>
                <a:t>GCP</a:t>
              </a:r>
              <a:endParaRPr lang="es-ES" sz="1400" b="1" dirty="0">
                <a:solidFill>
                  <a:sysClr val="windowText" lastClr="000000"/>
                </a:solidFill>
                <a:effectLst>
                  <a:outerShdw blurRad="38100" dist="38100" dir="2700000" algn="tl">
                    <a:srgbClr val="000000">
                      <a:alpha val="43137"/>
                    </a:srgbClr>
                  </a:outerShdw>
                </a:effectLst>
              </a:endParaRPr>
            </a:p>
          </p:txBody>
        </p:sp>
        <p:sp>
          <p:nvSpPr>
            <p:cNvPr id="44" name="18 Rectángulo redondeado"/>
            <p:cNvSpPr/>
            <p:nvPr/>
          </p:nvSpPr>
          <p:spPr>
            <a:xfrm>
              <a:off x="6508688" y="1056669"/>
              <a:ext cx="612000" cy="4320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400" b="1" dirty="0" err="1" smtClean="0">
                  <a:solidFill>
                    <a:sysClr val="windowText" lastClr="000000"/>
                  </a:solidFill>
                  <a:effectLst>
                    <a:outerShdw blurRad="38100" dist="38100" dir="2700000" algn="tl">
                      <a:srgbClr val="000000">
                        <a:alpha val="43137"/>
                      </a:srgbClr>
                    </a:outerShdw>
                  </a:effectLst>
                </a:rPr>
                <a:t>LOFP</a:t>
              </a:r>
              <a:endParaRPr lang="es-ES" sz="1400" b="1" dirty="0">
                <a:solidFill>
                  <a:sysClr val="windowText" lastClr="0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37300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ight Arrow 93"/>
          <p:cNvSpPr/>
          <p:nvPr/>
        </p:nvSpPr>
        <p:spPr>
          <a:xfrm>
            <a:off x="8511988" y="3307976"/>
            <a:ext cx="242047" cy="25125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rgbClr val="FFFFFF"/>
              </a:solidFill>
            </a:endParaRPr>
          </a:p>
        </p:txBody>
      </p:sp>
      <p:sp>
        <p:nvSpPr>
          <p:cNvPr id="85" name="Rounded Rectangle 84"/>
          <p:cNvSpPr/>
          <p:nvPr/>
        </p:nvSpPr>
        <p:spPr>
          <a:xfrm>
            <a:off x="632012" y="4705817"/>
            <a:ext cx="7879976" cy="2084295"/>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4" name="Rounded Rectangle 83"/>
          <p:cNvSpPr/>
          <p:nvPr/>
        </p:nvSpPr>
        <p:spPr>
          <a:xfrm>
            <a:off x="632012" y="2285999"/>
            <a:ext cx="7879976" cy="2376000"/>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ounded Rectangle 81"/>
          <p:cNvSpPr/>
          <p:nvPr/>
        </p:nvSpPr>
        <p:spPr>
          <a:xfrm>
            <a:off x="632012" y="107577"/>
            <a:ext cx="7879976" cy="2084295"/>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8" name="Group 87"/>
          <p:cNvGrpSpPr/>
          <p:nvPr/>
        </p:nvGrpSpPr>
        <p:grpSpPr>
          <a:xfrm>
            <a:off x="815240" y="53789"/>
            <a:ext cx="7513521" cy="2079582"/>
            <a:chOff x="783314" y="53789"/>
            <a:chExt cx="7513521" cy="2079582"/>
          </a:xfrm>
        </p:grpSpPr>
        <p:sp>
          <p:nvSpPr>
            <p:cNvPr id="58" name="Pentagon 57"/>
            <p:cNvSpPr/>
            <p:nvPr/>
          </p:nvSpPr>
          <p:spPr>
            <a:xfrm rot="5400000">
              <a:off x="1809314" y="-548629"/>
              <a:ext cx="1656000" cy="3708000"/>
            </a:xfrm>
            <a:prstGeom prst="homePlate">
              <a:avLst>
                <a:gd name="adj" fmla="val 1611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59" name="TextBox 58"/>
            <p:cNvSpPr txBox="1"/>
            <p:nvPr/>
          </p:nvSpPr>
          <p:spPr>
            <a:xfrm>
              <a:off x="914399" y="477370"/>
              <a:ext cx="3469341" cy="1323439"/>
            </a:xfrm>
            <a:prstGeom prst="rect">
              <a:avLst/>
            </a:prstGeom>
            <a:noFill/>
          </p:spPr>
          <p:txBody>
            <a:bodyPr wrap="square" rtlCol="0">
              <a:spAutoFit/>
            </a:bodyPr>
            <a:lstStyle/>
            <a:p>
              <a:pPr algn="ctr"/>
              <a:r>
                <a:rPr lang="es-EC" sz="1600" b="1" dirty="0" smtClean="0">
                  <a:solidFill>
                    <a:srgbClr val="FFFFFF"/>
                  </a:solidFill>
                </a:rPr>
                <a:t>GESTIÓN ESTRATÉGICA</a:t>
              </a:r>
            </a:p>
            <a:p>
              <a:pPr algn="ctr"/>
              <a:endParaRPr lang="es-EC" sz="1600" b="1" dirty="0" smtClean="0">
                <a:solidFill>
                  <a:srgbClr val="FFFFFF"/>
                </a:solidFill>
              </a:endParaRPr>
            </a:p>
            <a:p>
              <a:pPr marL="342900" indent="-342900" algn="just">
                <a:buFont typeface="+mj-lt"/>
                <a:buAutoNum type="arabicPeriod"/>
              </a:pPr>
              <a:r>
                <a:rPr lang="es-EC" sz="1200" dirty="0" smtClean="0">
                  <a:solidFill>
                    <a:srgbClr val="FFFFFF"/>
                  </a:solidFill>
                </a:rPr>
                <a:t>Planificación Estratégica Cantonal</a:t>
              </a:r>
            </a:p>
            <a:p>
              <a:pPr marL="342900" indent="-342900" algn="just">
                <a:buFont typeface="+mj-lt"/>
                <a:buAutoNum type="arabicPeriod"/>
              </a:pPr>
              <a:r>
                <a:rPr lang="es-EC" sz="1200" dirty="0" smtClean="0">
                  <a:solidFill>
                    <a:srgbClr val="FFFFFF"/>
                  </a:solidFill>
                </a:rPr>
                <a:t>Planificación Estratégica Institucional</a:t>
              </a:r>
            </a:p>
            <a:p>
              <a:pPr marL="342900" indent="-342900" algn="just">
                <a:buFont typeface="+mj-lt"/>
                <a:buAutoNum type="arabicPeriod"/>
              </a:pPr>
              <a:r>
                <a:rPr lang="es-EC" sz="1200" dirty="0" smtClean="0">
                  <a:solidFill>
                    <a:srgbClr val="FFFFFF"/>
                  </a:solidFill>
                </a:rPr>
                <a:t>Planificación Operativa Anual</a:t>
              </a:r>
            </a:p>
            <a:p>
              <a:pPr marL="342900" indent="-342900" algn="just">
                <a:buFont typeface="+mj-lt"/>
                <a:buAutoNum type="arabicPeriod"/>
              </a:pPr>
              <a:r>
                <a:rPr lang="es-EC" sz="1200" dirty="0" smtClean="0">
                  <a:solidFill>
                    <a:srgbClr val="FFFFFF"/>
                  </a:solidFill>
                </a:rPr>
                <a:t>Seguimiento y evaluación institucional</a:t>
              </a:r>
              <a:endParaRPr lang="en-US" sz="1200" dirty="0">
                <a:solidFill>
                  <a:srgbClr val="FFFFFF"/>
                </a:solidFill>
              </a:endParaRPr>
            </a:p>
          </p:txBody>
        </p:sp>
        <p:sp>
          <p:nvSpPr>
            <p:cNvPr id="60" name="Pentagon 59"/>
            <p:cNvSpPr/>
            <p:nvPr/>
          </p:nvSpPr>
          <p:spPr>
            <a:xfrm rot="5400000">
              <a:off x="5614835" y="-548629"/>
              <a:ext cx="1656000" cy="3708000"/>
            </a:xfrm>
            <a:prstGeom prst="homePlate">
              <a:avLst>
                <a:gd name="adj" fmla="val 1611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61" name="TextBox 60"/>
            <p:cNvSpPr txBox="1"/>
            <p:nvPr/>
          </p:nvSpPr>
          <p:spPr>
            <a:xfrm>
              <a:off x="4588835" y="490817"/>
              <a:ext cx="3708000" cy="1323439"/>
            </a:xfrm>
            <a:prstGeom prst="rect">
              <a:avLst/>
            </a:prstGeom>
            <a:noFill/>
          </p:spPr>
          <p:txBody>
            <a:bodyPr wrap="square" rtlCol="0">
              <a:spAutoFit/>
            </a:bodyPr>
            <a:lstStyle/>
            <a:p>
              <a:pPr algn="ctr"/>
              <a:r>
                <a:rPr lang="es-EC" sz="1600" b="1" dirty="0" smtClean="0">
                  <a:solidFill>
                    <a:srgbClr val="FFFFFF"/>
                  </a:solidFill>
                </a:rPr>
                <a:t>GESTIÓN DE CALIDAD</a:t>
              </a:r>
            </a:p>
            <a:p>
              <a:pPr algn="ctr"/>
              <a:endParaRPr lang="es-EC" sz="1600" b="1" dirty="0" smtClean="0">
                <a:solidFill>
                  <a:srgbClr val="FFFFFF"/>
                </a:solidFill>
              </a:endParaRPr>
            </a:p>
            <a:p>
              <a:pPr marL="342900" indent="-342900" algn="just">
                <a:buFont typeface="+mj-lt"/>
                <a:buAutoNum type="arabicPeriod"/>
              </a:pPr>
              <a:r>
                <a:rPr lang="es-EC" sz="1200" dirty="0" smtClean="0">
                  <a:solidFill>
                    <a:srgbClr val="FFFFFF"/>
                  </a:solidFill>
                </a:rPr>
                <a:t>Administración documental de procesos</a:t>
              </a:r>
            </a:p>
            <a:p>
              <a:pPr marL="342900" indent="-342900" algn="just">
                <a:buFont typeface="+mj-lt"/>
                <a:buAutoNum type="arabicPeriod"/>
              </a:pPr>
              <a:r>
                <a:rPr lang="es-EC" sz="1200" dirty="0" smtClean="0">
                  <a:solidFill>
                    <a:srgbClr val="FFFFFF"/>
                  </a:solidFill>
                </a:rPr>
                <a:t>Evaluación del </a:t>
              </a:r>
              <a:r>
                <a:rPr lang="es-EC" sz="1200" dirty="0" err="1" smtClean="0">
                  <a:solidFill>
                    <a:srgbClr val="FFFFFF"/>
                  </a:solidFill>
                </a:rPr>
                <a:t>SIG</a:t>
              </a:r>
              <a:endParaRPr lang="es-EC" sz="1200" dirty="0" smtClean="0">
                <a:solidFill>
                  <a:srgbClr val="FFFFFF"/>
                </a:solidFill>
              </a:endParaRPr>
            </a:p>
            <a:p>
              <a:pPr marL="342900" indent="-342900" algn="just">
                <a:buFont typeface="+mj-lt"/>
                <a:buAutoNum type="arabicPeriod"/>
              </a:pPr>
              <a:r>
                <a:rPr lang="es-EC" sz="1200" dirty="0" smtClean="0">
                  <a:solidFill>
                    <a:srgbClr val="FFFFFF"/>
                  </a:solidFill>
                </a:rPr>
                <a:t>Planificación, ejecución y seguimiento de acciones correctivas, preventivas y de mejora</a:t>
              </a:r>
              <a:endParaRPr lang="en-US" sz="1200" dirty="0">
                <a:solidFill>
                  <a:srgbClr val="FFFFFF"/>
                </a:solidFill>
              </a:endParaRPr>
            </a:p>
          </p:txBody>
        </p:sp>
        <p:sp>
          <p:nvSpPr>
            <p:cNvPr id="83" name="TextBox 82"/>
            <p:cNvSpPr txBox="1"/>
            <p:nvPr/>
          </p:nvSpPr>
          <p:spPr>
            <a:xfrm>
              <a:off x="2378310" y="53789"/>
              <a:ext cx="4387381"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2000" b="1" spc="50" dirty="0" smtClean="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rPr>
                <a:t>GOBERNANTES</a:t>
              </a:r>
              <a:endParaRPr lang="en-US" sz="2000" b="1" spc="50"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endParaRPr>
            </a:p>
          </p:txBody>
        </p:sp>
      </p:grpSp>
      <p:grpSp>
        <p:nvGrpSpPr>
          <p:cNvPr id="89" name="Group 88"/>
          <p:cNvGrpSpPr/>
          <p:nvPr/>
        </p:nvGrpSpPr>
        <p:grpSpPr>
          <a:xfrm>
            <a:off x="815240" y="2232211"/>
            <a:ext cx="7513521" cy="2352421"/>
            <a:chOff x="783314" y="2232211"/>
            <a:chExt cx="7513521" cy="2352421"/>
          </a:xfrm>
        </p:grpSpPr>
        <p:sp>
          <p:nvSpPr>
            <p:cNvPr id="66" name="Pentagon 65"/>
            <p:cNvSpPr/>
            <p:nvPr/>
          </p:nvSpPr>
          <p:spPr>
            <a:xfrm>
              <a:off x="783314" y="2622176"/>
              <a:ext cx="7513521" cy="9360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600">
                <a:solidFill>
                  <a:srgbClr val="FFFFFF"/>
                </a:solidFill>
              </a:endParaRPr>
            </a:p>
          </p:txBody>
        </p:sp>
        <p:sp>
          <p:nvSpPr>
            <p:cNvPr id="67" name="Pentagon 66"/>
            <p:cNvSpPr/>
            <p:nvPr/>
          </p:nvSpPr>
          <p:spPr>
            <a:xfrm>
              <a:off x="783314" y="3648632"/>
              <a:ext cx="7513521" cy="9360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600">
                <a:solidFill>
                  <a:srgbClr val="FFFFFF"/>
                </a:solidFill>
              </a:endParaRPr>
            </a:p>
          </p:txBody>
        </p:sp>
        <p:sp>
          <p:nvSpPr>
            <p:cNvPr id="68" name="TextBox 67"/>
            <p:cNvSpPr txBox="1"/>
            <p:nvPr/>
          </p:nvSpPr>
          <p:spPr>
            <a:xfrm>
              <a:off x="914399" y="2647037"/>
              <a:ext cx="7019365" cy="892552"/>
            </a:xfrm>
            <a:prstGeom prst="rect">
              <a:avLst/>
            </a:prstGeom>
            <a:noFill/>
          </p:spPr>
          <p:txBody>
            <a:bodyPr wrap="square" rtlCol="0">
              <a:spAutoFit/>
            </a:bodyPr>
            <a:lstStyle/>
            <a:p>
              <a:pPr algn="ctr"/>
              <a:r>
                <a:rPr lang="es-EC" sz="1600" b="1" dirty="0" smtClean="0">
                  <a:solidFill>
                    <a:srgbClr val="FFFFFF"/>
                  </a:solidFill>
                </a:rPr>
                <a:t>ADMINISTRACIÓN DE SERVICIOS BÁSICOS</a:t>
              </a:r>
            </a:p>
            <a:p>
              <a:pPr marL="342900" indent="-342900" algn="just">
                <a:buFont typeface="+mj-lt"/>
                <a:buAutoNum type="arabicPeriod"/>
              </a:pPr>
              <a:r>
                <a:rPr lang="es-EC" sz="1200" dirty="0" smtClean="0">
                  <a:solidFill>
                    <a:srgbClr val="FFFFFF"/>
                  </a:solidFill>
                </a:rPr>
                <a:t>Planificación				4. Protección Ambiental</a:t>
              </a:r>
            </a:p>
            <a:p>
              <a:pPr marL="342900" indent="-342900" algn="just">
                <a:buFont typeface="+mj-lt"/>
                <a:buAutoNum type="arabicPeriod"/>
              </a:pPr>
              <a:r>
                <a:rPr lang="es-EC" sz="1200" dirty="0" err="1" smtClean="0">
                  <a:solidFill>
                    <a:srgbClr val="FFFFFF"/>
                  </a:solidFill>
                </a:rPr>
                <a:t>DAPAC</a:t>
              </a:r>
              <a:r>
                <a:rPr lang="es-EC" sz="1200" dirty="0" smtClean="0">
                  <a:solidFill>
                    <a:srgbClr val="FFFFFF"/>
                  </a:solidFill>
                </a:rPr>
                <a:t>					5. Salud e Higiene comunitaria</a:t>
              </a:r>
            </a:p>
            <a:p>
              <a:pPr marL="342900" indent="-342900" algn="just">
                <a:buFont typeface="+mj-lt"/>
                <a:buAutoNum type="arabicPeriod"/>
              </a:pPr>
              <a:r>
                <a:rPr lang="es-EC" sz="1200" dirty="0" smtClean="0">
                  <a:solidFill>
                    <a:srgbClr val="FFFFFF"/>
                  </a:solidFill>
                </a:rPr>
                <a:t>Mantenimiento de Obras públicas</a:t>
              </a:r>
            </a:p>
          </p:txBody>
        </p:sp>
        <p:sp>
          <p:nvSpPr>
            <p:cNvPr id="69" name="TextBox 68"/>
            <p:cNvSpPr txBox="1"/>
            <p:nvPr/>
          </p:nvSpPr>
          <p:spPr>
            <a:xfrm>
              <a:off x="914399" y="3677974"/>
              <a:ext cx="7011948" cy="892552"/>
            </a:xfrm>
            <a:prstGeom prst="rect">
              <a:avLst/>
            </a:prstGeom>
            <a:noFill/>
          </p:spPr>
          <p:txBody>
            <a:bodyPr wrap="square" rtlCol="0">
              <a:spAutoFit/>
            </a:bodyPr>
            <a:lstStyle/>
            <a:p>
              <a:pPr algn="ctr"/>
              <a:r>
                <a:rPr lang="es-EC" sz="1600" b="1" dirty="0" smtClean="0">
                  <a:solidFill>
                    <a:srgbClr val="FFFFFF"/>
                  </a:solidFill>
                </a:rPr>
                <a:t>ADMINISTRACIÓN DE SERVICIOS COMPLEMENTARIOS</a:t>
              </a:r>
            </a:p>
            <a:p>
              <a:pPr marL="342900" indent="-342900" algn="just">
                <a:buFont typeface="+mj-lt"/>
                <a:buAutoNum type="arabicPeriod"/>
              </a:pPr>
              <a:r>
                <a:rPr lang="es-EC" sz="1200" dirty="0" smtClean="0">
                  <a:solidFill>
                    <a:srgbClr val="FFFFFF"/>
                  </a:solidFill>
                </a:rPr>
                <a:t>Desarrollo Integral (educación, cultura y deporte)	4. Promoción Social</a:t>
              </a:r>
            </a:p>
            <a:p>
              <a:pPr marL="342900" indent="-342900" algn="just">
                <a:buFont typeface="+mj-lt"/>
                <a:buAutoNum type="arabicPeriod"/>
              </a:pPr>
              <a:r>
                <a:rPr lang="es-EC" sz="1200" dirty="0" smtClean="0">
                  <a:solidFill>
                    <a:srgbClr val="FFFFFF"/>
                  </a:solidFill>
                </a:rPr>
                <a:t>Seguridad				5. Administración Turística</a:t>
              </a:r>
            </a:p>
            <a:p>
              <a:pPr marL="342900" indent="-342900" algn="just">
                <a:buFont typeface="+mj-lt"/>
                <a:buAutoNum type="arabicPeriod"/>
              </a:pPr>
              <a:r>
                <a:rPr lang="es-EC" sz="1200" dirty="0" smtClean="0">
                  <a:solidFill>
                    <a:srgbClr val="FFFFFF"/>
                  </a:solidFill>
                </a:rPr>
                <a:t>Movilidad y Transporte</a:t>
              </a:r>
            </a:p>
          </p:txBody>
        </p:sp>
        <p:sp>
          <p:nvSpPr>
            <p:cNvPr id="86" name="TextBox 85"/>
            <p:cNvSpPr txBox="1"/>
            <p:nvPr/>
          </p:nvSpPr>
          <p:spPr>
            <a:xfrm>
              <a:off x="2378310" y="2232211"/>
              <a:ext cx="4387381"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2000" b="1" spc="50" dirty="0" smtClean="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rPr>
                <a:t>SUSTANTIVOS</a:t>
              </a:r>
              <a:endParaRPr lang="en-US" sz="2000" b="1" spc="50"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endParaRPr>
            </a:p>
          </p:txBody>
        </p:sp>
      </p:grpSp>
      <p:grpSp>
        <p:nvGrpSpPr>
          <p:cNvPr id="90" name="Group 89"/>
          <p:cNvGrpSpPr/>
          <p:nvPr/>
        </p:nvGrpSpPr>
        <p:grpSpPr>
          <a:xfrm>
            <a:off x="833241" y="4665476"/>
            <a:ext cx="7549519" cy="2049088"/>
            <a:chOff x="783316" y="4665476"/>
            <a:chExt cx="7549519" cy="2049088"/>
          </a:xfrm>
        </p:grpSpPr>
        <p:sp>
          <p:nvSpPr>
            <p:cNvPr id="70" name="Pentagon 69"/>
            <p:cNvSpPr/>
            <p:nvPr/>
          </p:nvSpPr>
          <p:spPr>
            <a:xfrm rot="16200000">
              <a:off x="297316" y="5540081"/>
              <a:ext cx="1656000" cy="684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200" b="1" dirty="0" err="1" smtClean="0">
                  <a:solidFill>
                    <a:srgbClr val="002060"/>
                  </a:solidFill>
                </a:rPr>
                <a:t>ADM</a:t>
              </a:r>
              <a:r>
                <a:rPr lang="es-EC" sz="1200" b="1" dirty="0" smtClean="0">
                  <a:solidFill>
                    <a:srgbClr val="002060"/>
                  </a:solidFill>
                </a:rPr>
                <a:t>. DE RR.HH.</a:t>
              </a:r>
              <a:endParaRPr lang="en-US" sz="1200" b="1" dirty="0">
                <a:solidFill>
                  <a:srgbClr val="002060"/>
                </a:solidFill>
              </a:endParaRPr>
            </a:p>
          </p:txBody>
        </p:sp>
        <p:sp>
          <p:nvSpPr>
            <p:cNvPr id="71" name="Pentagon 70"/>
            <p:cNvSpPr/>
            <p:nvPr/>
          </p:nvSpPr>
          <p:spPr>
            <a:xfrm rot="16200000">
              <a:off x="983868" y="5544564"/>
              <a:ext cx="1656000" cy="684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200" b="1" dirty="0" err="1" smtClean="0">
                  <a:solidFill>
                    <a:srgbClr val="002060"/>
                  </a:solidFill>
                </a:rPr>
                <a:t>ADM</a:t>
              </a:r>
              <a:r>
                <a:rPr lang="es-EC" sz="1200" b="1" dirty="0" smtClean="0">
                  <a:solidFill>
                    <a:srgbClr val="002060"/>
                  </a:solidFill>
                </a:rPr>
                <a:t>. LOGÍSTICA</a:t>
              </a:r>
              <a:endParaRPr lang="en-US" sz="1200" b="1" dirty="0">
                <a:solidFill>
                  <a:srgbClr val="002060"/>
                </a:solidFill>
              </a:endParaRPr>
            </a:p>
          </p:txBody>
        </p:sp>
        <p:sp>
          <p:nvSpPr>
            <p:cNvPr id="72" name="Pentagon 71"/>
            <p:cNvSpPr/>
            <p:nvPr/>
          </p:nvSpPr>
          <p:spPr>
            <a:xfrm rot="16200000">
              <a:off x="1670420" y="5544564"/>
              <a:ext cx="1656000" cy="684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200" b="1" dirty="0" err="1" smtClean="0">
                  <a:solidFill>
                    <a:srgbClr val="002060"/>
                  </a:solidFill>
                </a:rPr>
                <a:t>ADM</a:t>
              </a:r>
              <a:r>
                <a:rPr lang="es-EC" sz="1200" b="1" dirty="0" smtClean="0">
                  <a:solidFill>
                    <a:srgbClr val="002060"/>
                  </a:solidFill>
                </a:rPr>
                <a:t>. FINANCIERA</a:t>
              </a:r>
              <a:endParaRPr lang="en-US" sz="1200" b="1" dirty="0">
                <a:solidFill>
                  <a:srgbClr val="002060"/>
                </a:solidFill>
              </a:endParaRPr>
            </a:p>
          </p:txBody>
        </p:sp>
        <p:sp>
          <p:nvSpPr>
            <p:cNvPr id="73" name="Pentagon 72"/>
            <p:cNvSpPr/>
            <p:nvPr/>
          </p:nvSpPr>
          <p:spPr>
            <a:xfrm rot="16200000">
              <a:off x="2356972" y="5544564"/>
              <a:ext cx="1656000" cy="684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200" b="1" dirty="0" err="1" smtClean="0">
                  <a:solidFill>
                    <a:srgbClr val="002060"/>
                  </a:solidFill>
                </a:rPr>
                <a:t>ADM</a:t>
              </a:r>
              <a:r>
                <a:rPr lang="es-EC" sz="1200" b="1" dirty="0" smtClean="0">
                  <a:solidFill>
                    <a:srgbClr val="002060"/>
                  </a:solidFill>
                </a:rPr>
                <a:t>. DE </a:t>
              </a:r>
              <a:r>
                <a:rPr lang="es-EC" sz="1200" b="1" dirty="0" err="1" smtClean="0">
                  <a:solidFill>
                    <a:srgbClr val="002060"/>
                  </a:solidFill>
                </a:rPr>
                <a:t>TIC´S</a:t>
              </a:r>
              <a:endParaRPr lang="en-US" sz="1200" b="1" dirty="0">
                <a:solidFill>
                  <a:srgbClr val="002060"/>
                </a:solidFill>
              </a:endParaRPr>
            </a:p>
          </p:txBody>
        </p:sp>
        <p:sp>
          <p:nvSpPr>
            <p:cNvPr id="74" name="Pentagon 73"/>
            <p:cNvSpPr/>
            <p:nvPr/>
          </p:nvSpPr>
          <p:spPr>
            <a:xfrm rot="16200000">
              <a:off x="3043524" y="5540081"/>
              <a:ext cx="1656000" cy="684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200" b="1" dirty="0" smtClean="0">
                  <a:solidFill>
                    <a:srgbClr val="002060"/>
                  </a:solidFill>
                </a:rPr>
                <a:t>FISCALIZACIÓN DE OBRAS</a:t>
              </a:r>
              <a:endParaRPr lang="en-US" sz="1200" b="1" dirty="0">
                <a:solidFill>
                  <a:srgbClr val="002060"/>
                </a:solidFill>
              </a:endParaRPr>
            </a:p>
          </p:txBody>
        </p:sp>
        <p:sp>
          <p:nvSpPr>
            <p:cNvPr id="75" name="Pentagon 74"/>
            <p:cNvSpPr/>
            <p:nvPr/>
          </p:nvSpPr>
          <p:spPr>
            <a:xfrm rot="16200000">
              <a:off x="3730076" y="5540081"/>
              <a:ext cx="1656000" cy="684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200" b="1" dirty="0" smtClean="0">
                  <a:solidFill>
                    <a:srgbClr val="002060"/>
                  </a:solidFill>
                </a:rPr>
                <a:t>COMUNICACIÓN SOCIAL</a:t>
              </a:r>
              <a:endParaRPr lang="en-US" sz="1200" b="1" dirty="0">
                <a:solidFill>
                  <a:srgbClr val="002060"/>
                </a:solidFill>
              </a:endParaRPr>
            </a:p>
          </p:txBody>
        </p:sp>
        <p:sp>
          <p:nvSpPr>
            <p:cNvPr id="77" name="Pentagon 76"/>
            <p:cNvSpPr/>
            <p:nvPr/>
          </p:nvSpPr>
          <p:spPr>
            <a:xfrm rot="16200000">
              <a:off x="4416628" y="5540079"/>
              <a:ext cx="1656000" cy="684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200" b="1" dirty="0" smtClean="0">
                  <a:solidFill>
                    <a:srgbClr val="002060"/>
                  </a:solidFill>
                </a:rPr>
                <a:t>AVALÚOS Y CATASTROS</a:t>
              </a:r>
              <a:endParaRPr lang="en-US" sz="1200" b="1" dirty="0">
                <a:solidFill>
                  <a:srgbClr val="002060"/>
                </a:solidFill>
              </a:endParaRPr>
            </a:p>
          </p:txBody>
        </p:sp>
        <p:sp>
          <p:nvSpPr>
            <p:cNvPr id="78" name="Pentagon 77"/>
            <p:cNvSpPr/>
            <p:nvPr/>
          </p:nvSpPr>
          <p:spPr>
            <a:xfrm rot="16200000">
              <a:off x="5103180" y="5540078"/>
              <a:ext cx="1656000" cy="684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200" b="1" dirty="0" err="1" smtClean="0">
                  <a:solidFill>
                    <a:srgbClr val="002060"/>
                  </a:solidFill>
                </a:rPr>
                <a:t>ADM</a:t>
              </a:r>
              <a:r>
                <a:rPr lang="es-EC" sz="1200" b="1" dirty="0" smtClean="0">
                  <a:solidFill>
                    <a:srgbClr val="002060"/>
                  </a:solidFill>
                </a:rPr>
                <a:t>. DOCUMENTAL</a:t>
              </a:r>
              <a:endParaRPr lang="en-US" sz="1200" b="1" dirty="0">
                <a:solidFill>
                  <a:srgbClr val="002060"/>
                </a:solidFill>
              </a:endParaRPr>
            </a:p>
          </p:txBody>
        </p:sp>
        <p:sp>
          <p:nvSpPr>
            <p:cNvPr id="79" name="Pentagon 78"/>
            <p:cNvSpPr/>
            <p:nvPr/>
          </p:nvSpPr>
          <p:spPr>
            <a:xfrm rot="16200000">
              <a:off x="5789732" y="5540077"/>
              <a:ext cx="1656000" cy="684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200" b="1" dirty="0" smtClean="0">
                  <a:solidFill>
                    <a:srgbClr val="002060"/>
                  </a:solidFill>
                </a:rPr>
                <a:t>AUDITORIA</a:t>
              </a:r>
              <a:endParaRPr lang="en-US" sz="1200" b="1" dirty="0">
                <a:solidFill>
                  <a:srgbClr val="002060"/>
                </a:solidFill>
              </a:endParaRPr>
            </a:p>
          </p:txBody>
        </p:sp>
        <p:sp>
          <p:nvSpPr>
            <p:cNvPr id="80" name="Pentagon 79"/>
            <p:cNvSpPr/>
            <p:nvPr/>
          </p:nvSpPr>
          <p:spPr>
            <a:xfrm rot="16200000">
              <a:off x="6476284" y="5540076"/>
              <a:ext cx="1656000" cy="684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200" b="1" dirty="0" smtClean="0">
                  <a:solidFill>
                    <a:srgbClr val="002060"/>
                  </a:solidFill>
                </a:rPr>
                <a:t>MANEJO DE SINDICATOS</a:t>
              </a:r>
              <a:endParaRPr lang="en-US" sz="1200" b="1" dirty="0">
                <a:solidFill>
                  <a:srgbClr val="002060"/>
                </a:solidFill>
              </a:endParaRPr>
            </a:p>
          </p:txBody>
        </p:sp>
        <p:sp>
          <p:nvSpPr>
            <p:cNvPr id="81" name="Pentagon 80"/>
            <p:cNvSpPr/>
            <p:nvPr/>
          </p:nvSpPr>
          <p:spPr>
            <a:xfrm rot="16200000">
              <a:off x="7162835" y="5540073"/>
              <a:ext cx="1656000" cy="684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200" b="1" dirty="0" smtClean="0">
                  <a:solidFill>
                    <a:srgbClr val="002060"/>
                  </a:solidFill>
                </a:rPr>
                <a:t>ATENCIÓN AL USUARIO</a:t>
              </a:r>
              <a:endParaRPr lang="en-US" sz="1200" b="1" dirty="0">
                <a:solidFill>
                  <a:srgbClr val="002060"/>
                </a:solidFill>
              </a:endParaRPr>
            </a:p>
          </p:txBody>
        </p:sp>
        <p:sp>
          <p:nvSpPr>
            <p:cNvPr id="87" name="TextBox 86"/>
            <p:cNvSpPr txBox="1"/>
            <p:nvPr/>
          </p:nvSpPr>
          <p:spPr>
            <a:xfrm>
              <a:off x="2378310" y="4665476"/>
              <a:ext cx="4387381"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2000" b="1" spc="50" dirty="0" smtClean="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rPr>
                <a:t>ADJETIVOS</a:t>
              </a:r>
              <a:endParaRPr lang="en-US" sz="2000" b="1" spc="50"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endParaRPr>
            </a:p>
          </p:txBody>
        </p:sp>
      </p:grpSp>
      <p:sp>
        <p:nvSpPr>
          <p:cNvPr id="91" name="Right Arrow Callout 90"/>
          <p:cNvSpPr/>
          <p:nvPr/>
        </p:nvSpPr>
        <p:spPr>
          <a:xfrm>
            <a:off x="0" y="1585657"/>
            <a:ext cx="632012" cy="3947155"/>
          </a:xfrm>
          <a:prstGeom prst="rightArrowCallout">
            <a:avLst/>
          </a:prstGeom>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es-EC" sz="1400" b="1" dirty="0" smtClean="0">
                <a:solidFill>
                  <a:srgbClr val="FFFFFF"/>
                </a:solidFill>
              </a:rPr>
              <a:t>CLIENTE INTERNO Y EXTERNO</a:t>
            </a:r>
            <a:endParaRPr lang="en-US" sz="1400" b="1" dirty="0">
              <a:solidFill>
                <a:srgbClr val="FFFFFF"/>
              </a:solidFill>
            </a:endParaRPr>
          </a:p>
        </p:txBody>
      </p:sp>
      <p:sp>
        <p:nvSpPr>
          <p:cNvPr id="93" name="Rectangle 92"/>
          <p:cNvSpPr/>
          <p:nvPr/>
        </p:nvSpPr>
        <p:spPr>
          <a:xfrm>
            <a:off x="8754035" y="1585657"/>
            <a:ext cx="376517" cy="3945600"/>
          </a:xfrm>
          <a:prstGeom prst="rect">
            <a:avLst/>
          </a:prstGeom>
        </p:spPr>
        <p:style>
          <a:lnRef idx="0">
            <a:schemeClr val="accent3"/>
          </a:lnRef>
          <a:fillRef idx="3">
            <a:schemeClr val="accent3"/>
          </a:fillRef>
          <a:effectRef idx="3">
            <a:schemeClr val="accent3"/>
          </a:effectRef>
          <a:fontRef idx="minor">
            <a:schemeClr val="lt1"/>
          </a:fontRef>
        </p:style>
        <p:txBody>
          <a:bodyPr vert="vert" rtlCol="0" anchor="ctr"/>
          <a:lstStyle/>
          <a:p>
            <a:pPr algn="ctr"/>
            <a:r>
              <a:rPr lang="es-EC" sz="1200" b="1" dirty="0" smtClean="0">
                <a:solidFill>
                  <a:srgbClr val="FFFFFF"/>
                </a:solidFill>
              </a:rPr>
              <a:t>CIUDADANÍA, EMPRESA, ORGANIZACIÓN, GOBIERNO</a:t>
            </a:r>
            <a:endParaRPr lang="en-US" sz="1200" b="1" dirty="0">
              <a:solidFill>
                <a:srgbClr val="FFFFFF"/>
              </a:solidFill>
            </a:endParaRPr>
          </a:p>
        </p:txBody>
      </p:sp>
    </p:spTree>
    <p:extLst>
      <p:ext uri="{BB962C8B-B14F-4D97-AF65-F5344CB8AC3E}">
        <p14:creationId xmlns:p14="http://schemas.microsoft.com/office/powerpoint/2010/main" val="160390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883391" y="2389375"/>
            <a:ext cx="6531039" cy="2082426"/>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scene3d>
              <a:camera prst="obliqueBottomLeft"/>
              <a:lightRig rig="threePt" dir="t"/>
            </a:scene3d>
          </a:bodyPr>
          <a:lstStyle>
            <a:lvl1pPr algn="ctr" rtl="0" fontAlgn="base">
              <a:spcBef>
                <a:spcPct val="0"/>
              </a:spcBef>
              <a:spcAft>
                <a:spcPct val="0"/>
              </a:spcAft>
              <a:defRPr sz="3400" b="0">
                <a:solidFill>
                  <a:schemeClr val="tx2"/>
                </a:solidFill>
                <a:effectLst>
                  <a:outerShdw blurRad="38100" dist="38100" dir="2700000" algn="tl">
                    <a:srgbClr val="000000"/>
                  </a:outerShdw>
                  <a:reflection blurRad="6350" stA="55000" endA="300" endPos="45500" dir="5400000" sy="-100000" algn="bl" rotWithShape="0"/>
                </a:effectLst>
                <a:latin typeface="Arial Rounded MT Bold" pitchFamily="34" charset="0"/>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9pPr>
          </a:lstStyle>
          <a:p>
            <a:r>
              <a:rPr lang="es-EC" sz="3300" kern="0" dirty="0" smtClean="0">
                <a:solidFill>
                  <a:srgbClr val="FFFF99"/>
                </a:solidFill>
              </a:rPr>
              <a:t>INVENTARIO DE PROCESOS</a:t>
            </a:r>
            <a:endParaRPr lang="es-EC" sz="2100" kern="0" dirty="0">
              <a:solidFill>
                <a:srgbClr val="FFFF99"/>
              </a:solidFill>
            </a:endParaRPr>
          </a:p>
        </p:txBody>
      </p:sp>
    </p:spTree>
    <p:extLst>
      <p:ext uri="{BB962C8B-B14F-4D97-AF65-F5344CB8AC3E}">
        <p14:creationId xmlns:p14="http://schemas.microsoft.com/office/powerpoint/2010/main" val="256883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87084" y="58055"/>
            <a:ext cx="2198352" cy="6624000"/>
          </a:xfrm>
          <a:prstGeom prst="roundRect">
            <a:avLst/>
          </a:prstGeom>
          <a:solidFill>
            <a:srgbClr val="0066FF"/>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s-EC" sz="2800" b="1" dirty="0" smtClean="0">
              <a:ln/>
              <a:solidFill>
                <a:srgbClr val="ACB3C1"/>
              </a:solidFill>
            </a:endParaRPr>
          </a:p>
          <a:p>
            <a:pPr algn="ctr"/>
            <a:endParaRPr lang="es-EC" sz="2800" b="1" dirty="0" smtClean="0">
              <a:ln/>
              <a:solidFill>
                <a:srgbClr val="ACB3C1"/>
              </a:solidFill>
            </a:endParaRPr>
          </a:p>
          <a:p>
            <a:pPr algn="ctr"/>
            <a:endParaRPr lang="es-EC" sz="2800" b="1" dirty="0" smtClean="0">
              <a:ln/>
              <a:solidFill>
                <a:srgbClr val="ACB3C1"/>
              </a:solidFill>
            </a:endParaRPr>
          </a:p>
          <a:p>
            <a:pPr algn="ctr"/>
            <a:endParaRPr lang="es-EC" sz="2800" b="1" dirty="0" smtClean="0">
              <a:ln/>
              <a:solidFill>
                <a:srgbClr val="ACB3C1"/>
              </a:solidFill>
            </a:endParaRPr>
          </a:p>
          <a:p>
            <a:pPr algn="ctr"/>
            <a:endParaRPr lang="es-EC" sz="2800" b="1" dirty="0" smtClean="0">
              <a:ln/>
              <a:solidFill>
                <a:srgbClr val="ACB3C1"/>
              </a:solidFill>
            </a:endParaRPr>
          </a:p>
          <a:p>
            <a:pPr algn="ctr"/>
            <a:endParaRPr lang="es-EC" sz="2800" b="1" dirty="0" smtClean="0">
              <a:ln/>
              <a:solidFill>
                <a:srgbClr val="ACB3C1"/>
              </a:solidFill>
            </a:endParaRPr>
          </a:p>
          <a:p>
            <a:pPr algn="ctr"/>
            <a:endParaRPr lang="es-EC" sz="2400" b="1" dirty="0" smtClean="0">
              <a:ln/>
              <a:solidFill>
                <a:srgbClr val="ACB3C1"/>
              </a:solidFill>
            </a:endParaRPr>
          </a:p>
          <a:p>
            <a:pPr algn="ctr"/>
            <a:endParaRPr lang="es-EC" sz="2800" b="1" dirty="0" smtClean="0">
              <a:ln/>
              <a:solidFill>
                <a:srgbClr val="ACB3C1"/>
              </a:solidFill>
              <a:latin typeface="Calibri" pitchFamily="34" charset="0"/>
              <a:cs typeface="Calibri" pitchFamily="34" charset="0"/>
            </a:endParaRPr>
          </a:p>
          <a:p>
            <a:pPr algn="ctr"/>
            <a:endParaRPr lang="es-EC" sz="2800" b="1" dirty="0" smtClean="0">
              <a:ln/>
              <a:solidFill>
                <a:srgbClr val="ACB3C1"/>
              </a:solidFill>
              <a:latin typeface="Calibri" pitchFamily="34" charset="0"/>
              <a:cs typeface="Calibri" pitchFamily="34" charset="0"/>
            </a:endParaRPr>
          </a:p>
          <a:p>
            <a:pPr algn="ctr"/>
            <a:r>
              <a:rPr lang="es-EC" sz="2800" b="1" dirty="0" smtClean="0">
                <a:ln/>
                <a:solidFill>
                  <a:srgbClr val="ACB3C1"/>
                </a:solidFill>
                <a:latin typeface="Calibri" pitchFamily="34" charset="0"/>
                <a:cs typeface="Calibri" pitchFamily="34" charset="0"/>
              </a:rPr>
              <a:t>GE.</a:t>
            </a:r>
          </a:p>
          <a:p>
            <a:pPr algn="ctr"/>
            <a:r>
              <a:rPr lang="es-EC" sz="2800" b="1" dirty="0" smtClean="0">
                <a:ln/>
                <a:solidFill>
                  <a:srgbClr val="ACB3C1"/>
                </a:solidFill>
                <a:latin typeface="Calibri" pitchFamily="34" charset="0"/>
                <a:cs typeface="Calibri" pitchFamily="34" charset="0"/>
              </a:rPr>
              <a:t>Gestión Estratégica</a:t>
            </a:r>
          </a:p>
        </p:txBody>
      </p:sp>
      <p:sp>
        <p:nvSpPr>
          <p:cNvPr id="4" name="3 Rectángulo redondeado"/>
          <p:cNvSpPr/>
          <p:nvPr/>
        </p:nvSpPr>
        <p:spPr>
          <a:xfrm>
            <a:off x="2357444" y="90805"/>
            <a:ext cx="1800200" cy="1512000"/>
          </a:xfrm>
          <a:prstGeom prst="roundRect">
            <a:avLst>
              <a:gd name="adj" fmla="val 10000"/>
            </a:avLst>
          </a:prstGeom>
          <a:solidFill>
            <a:schemeClr val="bg2">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algn="ctr"/>
            <a:endParaRPr lang="es-EC"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GE.1. Planificación Estratégica Cantonal</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5" name="4 Rectángulo redondeado"/>
          <p:cNvSpPr/>
          <p:nvPr/>
        </p:nvSpPr>
        <p:spPr>
          <a:xfrm>
            <a:off x="2357444" y="1757178"/>
            <a:ext cx="1776054" cy="1656000"/>
          </a:xfrm>
          <a:prstGeom prst="roundRect">
            <a:avLst>
              <a:gd name="adj" fmla="val 10000"/>
            </a:avLst>
          </a:prstGeom>
          <a:solidFill>
            <a:srgbClr val="2190F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algn="ctr"/>
            <a:endParaRPr lang="es-EC" sz="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GE.2.</a:t>
            </a:r>
          </a:p>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Planificación Estratégica Institucional</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6" name="5 Rectángulo redondeado"/>
          <p:cNvSpPr/>
          <p:nvPr/>
        </p:nvSpPr>
        <p:spPr>
          <a:xfrm>
            <a:off x="2357444" y="3571330"/>
            <a:ext cx="1776054" cy="1495789"/>
          </a:xfrm>
          <a:prstGeom prst="roundRect">
            <a:avLst>
              <a:gd name="adj" fmla="val 10000"/>
            </a:avLst>
          </a:prstGeom>
          <a:solidFill>
            <a:srgbClr val="2D96F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algn="ctr"/>
            <a:endPar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GE.3.</a:t>
            </a:r>
          </a:p>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Planificación Operativa Anual</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7" name="6 Rectángulo redondeado"/>
          <p:cNvSpPr/>
          <p:nvPr/>
        </p:nvSpPr>
        <p:spPr>
          <a:xfrm>
            <a:off x="2357444" y="5225828"/>
            <a:ext cx="1800200" cy="1476000"/>
          </a:xfrm>
          <a:prstGeom prst="roundRect">
            <a:avLst>
              <a:gd name="adj" fmla="val 10000"/>
            </a:avLst>
          </a:prstGeom>
          <a:solidFill>
            <a:srgbClr val="3F9FF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algn="ctr"/>
            <a:endParaRPr lang="es-EC" sz="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GE.4.</a:t>
            </a:r>
          </a:p>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Seguimiento y Evaluación de la Planificación</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8" name="7 Rectángulo redondeado"/>
          <p:cNvSpPr/>
          <p:nvPr/>
        </p:nvSpPr>
        <p:spPr>
          <a:xfrm>
            <a:off x="4220978" y="102680"/>
            <a:ext cx="4835936" cy="468000"/>
          </a:xfrm>
          <a:prstGeom prst="roundRect">
            <a:avLst>
              <a:gd name="adj" fmla="val 10000"/>
            </a:avLst>
          </a:prstGeom>
          <a:solidFill>
            <a:schemeClr val="accent6">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GE.1.1.</a:t>
            </a:r>
          </a:p>
          <a:p>
            <a:pPr algn="ctr"/>
            <a:r>
              <a:rPr lang="es-EC" sz="1200" b="1" dirty="0" smtClean="0">
                <a:ln w="50800"/>
                <a:solidFill>
                  <a:srgbClr val="2B5481">
                    <a:shade val="50000"/>
                  </a:srgbClr>
                </a:solidFill>
              </a:rPr>
              <a:t>Planificación para la formulación del PD y OT</a:t>
            </a:r>
          </a:p>
        </p:txBody>
      </p:sp>
      <p:sp>
        <p:nvSpPr>
          <p:cNvPr id="9" name="8 Rectángulo redondeado"/>
          <p:cNvSpPr/>
          <p:nvPr/>
        </p:nvSpPr>
        <p:spPr>
          <a:xfrm>
            <a:off x="4220978" y="622667"/>
            <a:ext cx="4835936" cy="468000"/>
          </a:xfrm>
          <a:prstGeom prst="roundRect">
            <a:avLst>
              <a:gd name="adj" fmla="val 10000"/>
            </a:avLst>
          </a:prstGeom>
          <a:solidFill>
            <a:schemeClr val="accent6">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GE.1.2.</a:t>
            </a:r>
          </a:p>
          <a:p>
            <a:pPr algn="ctr"/>
            <a:r>
              <a:rPr lang="es-EC" sz="1200" b="1" dirty="0" smtClean="0">
                <a:ln w="50800"/>
                <a:solidFill>
                  <a:srgbClr val="2B5481">
                    <a:shade val="50000"/>
                  </a:srgbClr>
                </a:solidFill>
              </a:rPr>
              <a:t>Elaboración del PD y OT</a:t>
            </a:r>
          </a:p>
        </p:txBody>
      </p:sp>
      <p:sp>
        <p:nvSpPr>
          <p:cNvPr id="10" name="9 Rectángulo redondeado"/>
          <p:cNvSpPr/>
          <p:nvPr/>
        </p:nvSpPr>
        <p:spPr>
          <a:xfrm>
            <a:off x="4220978" y="1142654"/>
            <a:ext cx="4835936" cy="468000"/>
          </a:xfrm>
          <a:prstGeom prst="roundRect">
            <a:avLst>
              <a:gd name="adj" fmla="val 10000"/>
            </a:avLst>
          </a:prstGeom>
          <a:solidFill>
            <a:schemeClr val="accent6">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GE.1.3.</a:t>
            </a:r>
          </a:p>
          <a:p>
            <a:pPr algn="ctr"/>
            <a:r>
              <a:rPr lang="es-EC" sz="1200" b="1" dirty="0" smtClean="0">
                <a:ln w="50800"/>
                <a:solidFill>
                  <a:srgbClr val="2B5481">
                    <a:shade val="50000"/>
                  </a:srgbClr>
                </a:solidFill>
              </a:rPr>
              <a:t>Socialización del PD y OT</a:t>
            </a:r>
          </a:p>
        </p:txBody>
      </p:sp>
      <p:sp>
        <p:nvSpPr>
          <p:cNvPr id="11" name="10 Rectángulo redondeado"/>
          <p:cNvSpPr/>
          <p:nvPr/>
        </p:nvSpPr>
        <p:spPr>
          <a:xfrm>
            <a:off x="4220977" y="1769053"/>
            <a:ext cx="4835936" cy="684000"/>
          </a:xfrm>
          <a:prstGeom prst="roundRect">
            <a:avLst>
              <a:gd name="adj" fmla="val 10000"/>
            </a:avLst>
          </a:prstGeom>
          <a:solidFill>
            <a:srgbClr val="7AA7D4"/>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GE.2.1.</a:t>
            </a:r>
          </a:p>
          <a:p>
            <a:pPr algn="ctr"/>
            <a:r>
              <a:rPr lang="es-EC" sz="1200" b="1" dirty="0" smtClean="0">
                <a:ln w="50800"/>
                <a:solidFill>
                  <a:srgbClr val="2B5481">
                    <a:shade val="50000"/>
                  </a:srgbClr>
                </a:solidFill>
              </a:rPr>
              <a:t>Planificación para la formulación del Plan Estratégico Institucional</a:t>
            </a:r>
          </a:p>
        </p:txBody>
      </p:sp>
      <p:sp>
        <p:nvSpPr>
          <p:cNvPr id="12" name="11 Rectángulo redondeado"/>
          <p:cNvSpPr/>
          <p:nvPr/>
        </p:nvSpPr>
        <p:spPr>
          <a:xfrm>
            <a:off x="4220978" y="2484979"/>
            <a:ext cx="4835935" cy="468000"/>
          </a:xfrm>
          <a:prstGeom prst="roundRect">
            <a:avLst>
              <a:gd name="adj" fmla="val 10000"/>
            </a:avLst>
          </a:prstGeom>
          <a:solidFill>
            <a:srgbClr val="7AA7D4"/>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GE.2.2.</a:t>
            </a:r>
          </a:p>
          <a:p>
            <a:pPr algn="ctr"/>
            <a:r>
              <a:rPr lang="es-EC" sz="1200" b="1" dirty="0" smtClean="0">
                <a:ln w="50800"/>
                <a:solidFill>
                  <a:srgbClr val="2B5481">
                    <a:shade val="50000"/>
                  </a:srgbClr>
                </a:solidFill>
              </a:rPr>
              <a:t>Elaboración del Plan Estratégico Institucional</a:t>
            </a:r>
          </a:p>
        </p:txBody>
      </p:sp>
      <p:sp>
        <p:nvSpPr>
          <p:cNvPr id="13" name="12 Rectángulo redondeado"/>
          <p:cNvSpPr/>
          <p:nvPr/>
        </p:nvSpPr>
        <p:spPr>
          <a:xfrm>
            <a:off x="4220978" y="2968681"/>
            <a:ext cx="4835935" cy="468000"/>
          </a:xfrm>
          <a:prstGeom prst="roundRect">
            <a:avLst>
              <a:gd name="adj" fmla="val 10000"/>
            </a:avLst>
          </a:prstGeom>
          <a:solidFill>
            <a:srgbClr val="7AA7D4"/>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GE.2.3.</a:t>
            </a:r>
          </a:p>
          <a:p>
            <a:pPr algn="ctr"/>
            <a:r>
              <a:rPr lang="es-EC" sz="1200" b="1" dirty="0" smtClean="0">
                <a:ln w="50800"/>
                <a:solidFill>
                  <a:srgbClr val="2B5481">
                    <a:shade val="50000"/>
                  </a:srgbClr>
                </a:solidFill>
              </a:rPr>
              <a:t>Socialización del Plan Estratégico Institucional</a:t>
            </a:r>
          </a:p>
        </p:txBody>
      </p:sp>
      <p:sp>
        <p:nvSpPr>
          <p:cNvPr id="14" name="13 Rectángulo redondeado"/>
          <p:cNvSpPr/>
          <p:nvPr/>
        </p:nvSpPr>
        <p:spPr>
          <a:xfrm>
            <a:off x="4220978" y="3583205"/>
            <a:ext cx="4835935" cy="468000"/>
          </a:xfrm>
          <a:prstGeom prst="roundRect">
            <a:avLst>
              <a:gd name="adj" fmla="val 10000"/>
            </a:avLst>
          </a:prstGeom>
          <a:solidFill>
            <a:srgbClr val="8EB4DA"/>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GE.3.1.</a:t>
            </a:r>
          </a:p>
          <a:p>
            <a:pPr algn="ctr"/>
            <a:r>
              <a:rPr lang="es-EC" sz="1200" b="1" dirty="0">
                <a:ln w="50800"/>
                <a:solidFill>
                  <a:srgbClr val="2B5481">
                    <a:shade val="50000"/>
                  </a:srgbClr>
                </a:solidFill>
              </a:rPr>
              <a:t>Planificación para la formulación del </a:t>
            </a:r>
            <a:r>
              <a:rPr lang="es-EC" sz="1200" b="1" dirty="0" smtClean="0">
                <a:ln w="50800"/>
                <a:solidFill>
                  <a:srgbClr val="2B5481">
                    <a:shade val="50000"/>
                  </a:srgbClr>
                </a:solidFill>
              </a:rPr>
              <a:t>POA</a:t>
            </a:r>
          </a:p>
        </p:txBody>
      </p:sp>
      <p:sp>
        <p:nvSpPr>
          <p:cNvPr id="15" name="14 Rectángulo redondeado"/>
          <p:cNvSpPr/>
          <p:nvPr/>
        </p:nvSpPr>
        <p:spPr>
          <a:xfrm>
            <a:off x="4220978" y="4091162"/>
            <a:ext cx="4835936" cy="468000"/>
          </a:xfrm>
          <a:prstGeom prst="roundRect">
            <a:avLst>
              <a:gd name="adj" fmla="val 10000"/>
            </a:avLst>
          </a:prstGeom>
          <a:solidFill>
            <a:srgbClr val="8EB4DA"/>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GE.3.2.</a:t>
            </a:r>
          </a:p>
          <a:p>
            <a:pPr algn="ctr"/>
            <a:r>
              <a:rPr lang="es-EC" sz="1200" b="1" dirty="0" smtClean="0">
                <a:ln w="50800"/>
                <a:solidFill>
                  <a:srgbClr val="2B5481">
                    <a:shade val="50000"/>
                  </a:srgbClr>
                </a:solidFill>
              </a:rPr>
              <a:t>Elaboración del POA</a:t>
            </a:r>
          </a:p>
        </p:txBody>
      </p:sp>
      <p:sp>
        <p:nvSpPr>
          <p:cNvPr id="16" name="15 Rectángulo redondeado"/>
          <p:cNvSpPr/>
          <p:nvPr/>
        </p:nvSpPr>
        <p:spPr>
          <a:xfrm>
            <a:off x="4220978" y="4599119"/>
            <a:ext cx="4835936" cy="468000"/>
          </a:xfrm>
          <a:prstGeom prst="roundRect">
            <a:avLst>
              <a:gd name="adj" fmla="val 10000"/>
            </a:avLst>
          </a:prstGeom>
          <a:solidFill>
            <a:srgbClr val="8EB4DA"/>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GE.3.3.</a:t>
            </a:r>
          </a:p>
          <a:p>
            <a:pPr algn="ctr"/>
            <a:r>
              <a:rPr lang="es-EC" sz="1200" b="1" dirty="0" smtClean="0">
                <a:ln w="50800"/>
                <a:solidFill>
                  <a:srgbClr val="2B5481">
                    <a:shade val="50000"/>
                  </a:srgbClr>
                </a:solidFill>
              </a:rPr>
              <a:t>Ejecución del POA</a:t>
            </a:r>
          </a:p>
        </p:txBody>
      </p:sp>
      <p:sp>
        <p:nvSpPr>
          <p:cNvPr id="17" name="16 Rectángulo redondeado"/>
          <p:cNvSpPr/>
          <p:nvPr/>
        </p:nvSpPr>
        <p:spPr>
          <a:xfrm>
            <a:off x="4220978" y="5237703"/>
            <a:ext cx="4835935" cy="468000"/>
          </a:xfrm>
          <a:prstGeom prst="roundRect">
            <a:avLst>
              <a:gd name="adj" fmla="val 10000"/>
            </a:avLst>
          </a:prstGeom>
          <a:solidFill>
            <a:srgbClr val="A8C5E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GE.4.1.</a:t>
            </a:r>
          </a:p>
          <a:p>
            <a:pPr algn="ctr"/>
            <a:r>
              <a:rPr lang="es-EC" sz="1200" b="1" dirty="0" smtClean="0">
                <a:ln w="50800"/>
                <a:solidFill>
                  <a:srgbClr val="2B5481">
                    <a:shade val="50000"/>
                  </a:srgbClr>
                </a:solidFill>
              </a:rPr>
              <a:t>Seguimiento y Evaluación del PD y OT</a:t>
            </a:r>
          </a:p>
        </p:txBody>
      </p:sp>
      <p:sp>
        <p:nvSpPr>
          <p:cNvPr id="18" name="17 Rectángulo redondeado"/>
          <p:cNvSpPr/>
          <p:nvPr/>
        </p:nvSpPr>
        <p:spPr>
          <a:xfrm>
            <a:off x="4220978" y="5743176"/>
            <a:ext cx="4835935" cy="468000"/>
          </a:xfrm>
          <a:prstGeom prst="roundRect">
            <a:avLst>
              <a:gd name="adj" fmla="val 10000"/>
            </a:avLst>
          </a:prstGeom>
          <a:solidFill>
            <a:srgbClr val="A8C5E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GE.4.2.</a:t>
            </a:r>
          </a:p>
          <a:p>
            <a:pPr algn="ctr"/>
            <a:r>
              <a:rPr lang="es-EC" sz="1200" b="1" dirty="0" smtClean="0">
                <a:ln w="50800"/>
                <a:solidFill>
                  <a:srgbClr val="2B5481">
                    <a:shade val="50000"/>
                  </a:srgbClr>
                </a:solidFill>
              </a:rPr>
              <a:t>Seguimiento y Evaluación del PEI</a:t>
            </a:r>
          </a:p>
        </p:txBody>
      </p:sp>
      <p:sp>
        <p:nvSpPr>
          <p:cNvPr id="19" name="18 Rectángulo redondeado"/>
          <p:cNvSpPr/>
          <p:nvPr/>
        </p:nvSpPr>
        <p:spPr>
          <a:xfrm>
            <a:off x="4220978" y="6248649"/>
            <a:ext cx="4835935" cy="468000"/>
          </a:xfrm>
          <a:prstGeom prst="roundRect">
            <a:avLst>
              <a:gd name="adj" fmla="val 10000"/>
            </a:avLst>
          </a:prstGeom>
          <a:solidFill>
            <a:srgbClr val="A8C5E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C" sz="1200" b="1" dirty="0" smtClean="0">
                <a:ln w="50800"/>
                <a:solidFill>
                  <a:srgbClr val="2B5481">
                    <a:shade val="50000"/>
                  </a:srgbClr>
                </a:solidFill>
              </a:rPr>
              <a:t>GE.4.3.</a:t>
            </a:r>
          </a:p>
          <a:p>
            <a:pPr algn="ctr"/>
            <a:r>
              <a:rPr lang="es-EC" sz="1200" b="1" dirty="0" smtClean="0">
                <a:ln w="50800"/>
                <a:solidFill>
                  <a:srgbClr val="2B5481">
                    <a:shade val="50000"/>
                  </a:srgbClr>
                </a:solidFill>
              </a:rPr>
              <a:t>Seguimiento y Evaluación del POA</a:t>
            </a:r>
          </a:p>
        </p:txBody>
      </p:sp>
      <p:pic>
        <p:nvPicPr>
          <p:cNvPr id="24" name="23 Imagen" descr="2009521102799977801[1].jpg"/>
          <p:cNvPicPr>
            <a:picLocks noChangeAspect="1"/>
          </p:cNvPicPr>
          <p:nvPr/>
        </p:nvPicPr>
        <p:blipFill>
          <a:blip r:embed="rId2" cstate="print"/>
          <a:stretch>
            <a:fillRect/>
          </a:stretch>
        </p:blipFill>
        <p:spPr>
          <a:xfrm>
            <a:off x="127425" y="1815334"/>
            <a:ext cx="2062204" cy="1347307"/>
          </a:xfrm>
          <a:prstGeom prst="rect">
            <a:avLst/>
          </a:prstGeom>
          <a:ln>
            <a:noFill/>
          </a:ln>
          <a:effectLst>
            <a:softEdge rad="112500"/>
          </a:effectLst>
        </p:spPr>
      </p:pic>
    </p:spTree>
    <p:extLst>
      <p:ext uri="{BB962C8B-B14F-4D97-AF65-F5344CB8AC3E}">
        <p14:creationId xmlns:p14="http://schemas.microsoft.com/office/powerpoint/2010/main" val="1445393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657" t="6651" r="4925" b="8234"/>
          <a:stretch/>
        </p:blipFill>
        <p:spPr>
          <a:xfrm>
            <a:off x="1" y="-5046"/>
            <a:ext cx="9144608" cy="6876693"/>
          </a:xfrm>
          <a:prstGeom prst="rect">
            <a:avLst/>
          </a:prstGeom>
        </p:spPr>
      </p:pic>
    </p:spTree>
    <p:extLst>
      <p:ext uri="{BB962C8B-B14F-4D97-AF65-F5344CB8AC3E}">
        <p14:creationId xmlns:p14="http://schemas.microsoft.com/office/powerpoint/2010/main" val="1377378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883391" y="2389375"/>
            <a:ext cx="6531039" cy="2082426"/>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scene3d>
              <a:camera prst="obliqueBottomLeft"/>
              <a:lightRig rig="threePt" dir="t"/>
            </a:scene3d>
          </a:bodyPr>
          <a:lstStyle>
            <a:lvl1pPr algn="ctr" rtl="0" fontAlgn="base">
              <a:spcBef>
                <a:spcPct val="0"/>
              </a:spcBef>
              <a:spcAft>
                <a:spcPct val="0"/>
              </a:spcAft>
              <a:defRPr sz="3400" b="0">
                <a:solidFill>
                  <a:schemeClr val="tx2"/>
                </a:solidFill>
                <a:effectLst>
                  <a:outerShdw blurRad="38100" dist="38100" dir="2700000" algn="tl">
                    <a:srgbClr val="000000"/>
                  </a:outerShdw>
                  <a:reflection blurRad="6350" stA="55000" endA="300" endPos="45500" dir="5400000" sy="-100000" algn="bl" rotWithShape="0"/>
                </a:effectLst>
                <a:latin typeface="Arial Rounded MT Bold" pitchFamily="34" charset="0"/>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9pPr>
          </a:lstStyle>
          <a:p>
            <a:r>
              <a:rPr lang="es-EC" sz="3300" kern="0" dirty="0" smtClean="0">
                <a:solidFill>
                  <a:srgbClr val="FFFF99"/>
                </a:solidFill>
              </a:rPr>
              <a:t>CARACTERIZACIÓN DE PROCESOS</a:t>
            </a:r>
            <a:endParaRPr lang="es-EC" sz="2100" kern="0" dirty="0">
              <a:solidFill>
                <a:srgbClr val="FFFF99"/>
              </a:solidFill>
            </a:endParaRPr>
          </a:p>
        </p:txBody>
      </p:sp>
    </p:spTree>
    <p:extLst>
      <p:ext uri="{BB962C8B-B14F-4D97-AF65-F5344CB8AC3E}">
        <p14:creationId xmlns:p14="http://schemas.microsoft.com/office/powerpoint/2010/main" val="2335724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304800" y="2149475"/>
            <a:ext cx="8382000" cy="822325"/>
          </a:xfrm>
          <a:prstGeom prst="rect">
            <a:avLst/>
          </a:prstGeom>
          <a:noFill/>
          <a:ln w="9525">
            <a:noFill/>
            <a:miter lim="800000"/>
            <a:headEnd/>
            <a:tailEnd/>
          </a:ln>
          <a:effectLst/>
        </p:spPr>
        <p:txBody>
          <a:bodyPr>
            <a:spAutoFit/>
          </a:bodyPr>
          <a:lstStyle/>
          <a:p>
            <a:pPr marL="230188" indent="-230188" algn="just" eaLnBrk="0" hangingPunct="0">
              <a:buFontTx/>
              <a:buChar char="•"/>
            </a:pPr>
            <a:endParaRPr lang="es-EC" sz="2400">
              <a:latin typeface="Arial" charset="0"/>
            </a:endParaRPr>
          </a:p>
          <a:p>
            <a:pPr marL="230188" indent="-230188" algn="just" eaLnBrk="0" hangingPunct="0">
              <a:buFontTx/>
              <a:buChar char="•"/>
            </a:pPr>
            <a:endParaRPr lang="es-EC" sz="2400">
              <a:latin typeface="Arial" charset="0"/>
            </a:endParaRPr>
          </a:p>
        </p:txBody>
      </p:sp>
      <p:sp>
        <p:nvSpPr>
          <p:cNvPr id="195596" name="Rectangle 12"/>
          <p:cNvSpPr>
            <a:spLocks noGrp="1" noChangeArrowheads="1"/>
          </p:cNvSpPr>
          <p:nvPr>
            <p:ph type="title"/>
          </p:nvPr>
        </p:nvSpPr>
        <p:spPr>
          <a:xfrm>
            <a:off x="1382486" y="274901"/>
            <a:ext cx="7304314" cy="718869"/>
          </a:xfrm>
        </p:spPr>
        <p:txBody>
          <a:bodyPr/>
          <a:lstStyle/>
          <a:p>
            <a:r>
              <a:rPr lang="es-MX" b="0" dirty="0" smtClean="0">
                <a:effectLst>
                  <a:outerShdw blurRad="38100" dist="38100" dir="2700000" algn="tl">
                    <a:srgbClr val="000000">
                      <a:alpha val="43137"/>
                    </a:srgbClr>
                  </a:outerShdw>
                </a:effectLst>
              </a:rPr>
              <a:t>OBJETIVO GENERAL</a:t>
            </a:r>
            <a:endParaRPr lang="es-EC" b="0" dirty="0">
              <a:effectLst>
                <a:outerShdw blurRad="38100" dist="38100" dir="2700000" algn="tl">
                  <a:srgbClr val="000000">
                    <a:alpha val="43137"/>
                  </a:srgbClr>
                </a:outerShdw>
              </a:effectLst>
            </a:endParaRPr>
          </a:p>
        </p:txBody>
      </p:sp>
      <p:sp>
        <p:nvSpPr>
          <p:cNvPr id="195597" name="Rectangle 13"/>
          <p:cNvSpPr>
            <a:spLocks noGrp="1" noChangeArrowheads="1"/>
          </p:cNvSpPr>
          <p:nvPr>
            <p:ph type="body" idx="1"/>
          </p:nvPr>
        </p:nvSpPr>
        <p:spPr>
          <a:xfrm>
            <a:off x="1382486" y="1034963"/>
            <a:ext cx="7304314" cy="915405"/>
          </a:xfrm>
        </p:spPr>
        <p:txBody>
          <a:bodyPr/>
          <a:lstStyle/>
          <a:p>
            <a:pPr marL="0" indent="0" defTabSz="0">
              <a:spcBef>
                <a:spcPts val="0"/>
              </a:spcBef>
              <a:buNone/>
            </a:pPr>
            <a:r>
              <a:rPr lang="es-EC" sz="2400" b="1" dirty="0" smtClean="0">
                <a:effectLst/>
                <a:ea typeface="Verdana" pitchFamily="34" charset="0"/>
              </a:rPr>
              <a:t>Fortalecer </a:t>
            </a:r>
            <a:r>
              <a:rPr lang="es-EC" sz="2400" b="1" dirty="0">
                <a:effectLst/>
                <a:ea typeface="Verdana" pitchFamily="34" charset="0"/>
              </a:rPr>
              <a:t>el sistema de gestión estratégica del Gobierno Municipal del Cantón </a:t>
            </a:r>
            <a:r>
              <a:rPr lang="es-EC" sz="2400" b="1" dirty="0" smtClean="0">
                <a:effectLst/>
                <a:ea typeface="Verdana" pitchFamily="34" charset="0"/>
              </a:rPr>
              <a:t>Rumiñahui.</a:t>
            </a:r>
            <a:endParaRPr lang="es-EC" sz="2400" b="1" dirty="0">
              <a:effectLst/>
              <a:ea typeface="Verdana" pitchFamily="34" charset="0"/>
            </a:endParaRPr>
          </a:p>
        </p:txBody>
      </p:sp>
      <p:sp>
        <p:nvSpPr>
          <p:cNvPr id="5" name="Rectangle 13"/>
          <p:cNvSpPr txBox="1">
            <a:spLocks noChangeArrowheads="1"/>
          </p:cNvSpPr>
          <p:nvPr/>
        </p:nvSpPr>
        <p:spPr bwMode="auto">
          <a:xfrm>
            <a:off x="1382486" y="3121928"/>
            <a:ext cx="7304314" cy="340170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marL="342900" indent="-342900" algn="just" rtl="0" fontAlgn="base">
              <a:spcBef>
                <a:spcPct val="20000"/>
              </a:spcBef>
              <a:spcAft>
                <a:spcPct val="0"/>
              </a:spcAft>
              <a:buClr>
                <a:schemeClr val="hlink"/>
              </a:buClr>
              <a:buSzPct val="65000"/>
              <a:buFont typeface="Wingdings" pitchFamily="2" charset="2"/>
              <a:buChar char="n"/>
              <a:defRPr sz="3200">
                <a:solidFill>
                  <a:srgbClr val="FFFF99"/>
                </a:solidFill>
                <a:effectLst>
                  <a:outerShdw blurRad="38100" dist="38100" dir="2700000" algn="tl">
                    <a:srgbClr val="000000">
                      <a:alpha val="43137"/>
                    </a:srgbClr>
                  </a:outerShdw>
                </a:effectLst>
                <a:latin typeface="Calibri" pitchFamily="34" charset="0"/>
                <a:ea typeface="+mn-ea"/>
                <a:cs typeface="Calibri" pitchFamily="34" charset="0"/>
              </a:defRPr>
            </a:lvl1pPr>
            <a:lvl2pPr marL="742950" indent="-285750" algn="just" rtl="0" fontAlgn="base">
              <a:spcBef>
                <a:spcPct val="20000"/>
              </a:spcBef>
              <a:spcAft>
                <a:spcPct val="0"/>
              </a:spcAft>
              <a:buClr>
                <a:schemeClr val="folHlink"/>
              </a:buClr>
              <a:buSzPct val="65000"/>
              <a:buFont typeface="Wingdings" pitchFamily="2" charset="2"/>
              <a:buChar char="n"/>
              <a:defRPr sz="2800">
                <a:solidFill>
                  <a:srgbClr val="FFFF99"/>
                </a:solidFill>
                <a:effectLst>
                  <a:outerShdw blurRad="38100" dist="38100" dir="2700000" algn="tl">
                    <a:srgbClr val="000000">
                      <a:alpha val="43137"/>
                    </a:srgbClr>
                  </a:outerShdw>
                </a:effectLst>
                <a:latin typeface="Calibri" pitchFamily="34" charset="0"/>
                <a:cs typeface="Calibri" pitchFamily="34" charset="0"/>
              </a:defRPr>
            </a:lvl2pPr>
            <a:lvl3pPr marL="1143000" indent="-228600" algn="just" rtl="0" fontAlgn="base">
              <a:spcBef>
                <a:spcPct val="20000"/>
              </a:spcBef>
              <a:spcAft>
                <a:spcPct val="0"/>
              </a:spcAft>
              <a:buClr>
                <a:schemeClr val="hlink"/>
              </a:buClr>
              <a:buSzPct val="65000"/>
              <a:buFont typeface="Wingdings" pitchFamily="2" charset="2"/>
              <a:buChar char="n"/>
              <a:defRPr sz="2400">
                <a:solidFill>
                  <a:srgbClr val="FFFF99"/>
                </a:solidFill>
                <a:effectLst>
                  <a:outerShdw blurRad="38100" dist="38100" dir="2700000" algn="tl">
                    <a:srgbClr val="000000">
                      <a:alpha val="43137"/>
                    </a:srgbClr>
                  </a:outerShdw>
                </a:effectLst>
                <a:latin typeface="Calibri" pitchFamily="34" charset="0"/>
                <a:cs typeface="Calibri" pitchFamily="34" charset="0"/>
              </a:defRPr>
            </a:lvl3pPr>
            <a:lvl4pPr marL="1600200" indent="-228600" algn="just" rtl="0" fontAlgn="base">
              <a:spcBef>
                <a:spcPct val="20000"/>
              </a:spcBef>
              <a:spcAft>
                <a:spcPct val="0"/>
              </a:spcAft>
              <a:buClr>
                <a:schemeClr val="folHlink"/>
              </a:buClr>
              <a:buSzPct val="65000"/>
              <a:buFont typeface="Wingdings" pitchFamily="2" charset="2"/>
              <a:buChar char="n"/>
              <a:defRPr sz="2000">
                <a:solidFill>
                  <a:srgbClr val="FFFF99"/>
                </a:solidFill>
                <a:effectLst>
                  <a:outerShdw blurRad="38100" dist="38100" dir="2700000" algn="tl">
                    <a:srgbClr val="000000">
                      <a:alpha val="43137"/>
                    </a:srgbClr>
                  </a:outerShdw>
                </a:effectLst>
                <a:latin typeface="Calibri" pitchFamily="34" charset="0"/>
                <a:cs typeface="Calibri" pitchFamily="34" charset="0"/>
              </a:defRPr>
            </a:lvl4pPr>
            <a:lvl5pPr marL="2057400" indent="-228600" algn="just" rtl="0" fontAlgn="base">
              <a:spcBef>
                <a:spcPct val="20000"/>
              </a:spcBef>
              <a:spcAft>
                <a:spcPct val="0"/>
              </a:spcAft>
              <a:buClr>
                <a:schemeClr val="hlink"/>
              </a:buClr>
              <a:buSzPct val="65000"/>
              <a:buFont typeface="Wingdings" pitchFamily="2" charset="2"/>
              <a:buChar char="n"/>
              <a:defRPr sz="2000">
                <a:solidFill>
                  <a:srgbClr val="FFFF99"/>
                </a:solidFill>
                <a:effectLst>
                  <a:outerShdw blurRad="38100" dist="38100" dir="2700000" algn="tl">
                    <a:srgbClr val="000000">
                      <a:alpha val="43137"/>
                    </a:srgbClr>
                  </a:outerShdw>
                </a:effectLst>
                <a:latin typeface="Calibri" pitchFamily="34" charset="0"/>
                <a:cs typeface="Calibri" pitchFamily="34" charset="0"/>
              </a:defRPr>
            </a:lvl5pPr>
            <a:lvl6pPr marL="2514600" indent="-228600" algn="just" rtl="0" fontAlgn="base">
              <a:spcBef>
                <a:spcPct val="20000"/>
              </a:spcBef>
              <a:spcAft>
                <a:spcPct val="0"/>
              </a:spcAft>
              <a:buClr>
                <a:schemeClr val="hlink"/>
              </a:buClr>
              <a:buSzPct val="65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just" rtl="0" fontAlgn="base">
              <a:spcBef>
                <a:spcPct val="20000"/>
              </a:spcBef>
              <a:spcAft>
                <a:spcPct val="0"/>
              </a:spcAft>
              <a:buClr>
                <a:schemeClr val="hlink"/>
              </a:buClr>
              <a:buSzPct val="65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just" rtl="0" fontAlgn="base">
              <a:spcBef>
                <a:spcPct val="20000"/>
              </a:spcBef>
              <a:spcAft>
                <a:spcPct val="0"/>
              </a:spcAft>
              <a:buClr>
                <a:schemeClr val="hlink"/>
              </a:buClr>
              <a:buSzPct val="65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just" rtl="0" fontAlgn="base">
              <a:spcBef>
                <a:spcPct val="20000"/>
              </a:spcBef>
              <a:spcAft>
                <a:spcPct val="0"/>
              </a:spcAft>
              <a:buClr>
                <a:schemeClr val="hlink"/>
              </a:buClr>
              <a:buSzPct val="65000"/>
              <a:buFont typeface="Wingdings" pitchFamily="2" charset="2"/>
              <a:buChar char="n"/>
              <a:defRPr sz="2000">
                <a:solidFill>
                  <a:srgbClr val="FFFF00"/>
                </a:solidFill>
                <a:effectLst>
                  <a:outerShdw blurRad="38100" dist="38100" dir="2700000" algn="tl">
                    <a:srgbClr val="000000"/>
                  </a:outerShdw>
                </a:effectLst>
                <a:latin typeface="+mn-lt"/>
              </a:defRPr>
            </a:lvl9pPr>
          </a:lstStyle>
          <a:p>
            <a:pPr marL="0" indent="0" defTabSz="0">
              <a:spcBef>
                <a:spcPts val="0"/>
              </a:spcBef>
              <a:buFont typeface="Wingdings" pitchFamily="2" charset="2"/>
              <a:buNone/>
            </a:pPr>
            <a:r>
              <a:rPr lang="es-EC" sz="2200" b="1" kern="0" dirty="0" smtClean="0">
                <a:effectLst/>
                <a:ea typeface="Verdana" pitchFamily="34" charset="0"/>
              </a:rPr>
              <a:t>Evaluar el sistema de gestión estratégica relacionado con: la formulación del Plan Estratégico y Operativo; la ejecución del Plan Estratégico y Operativo; el seguimiento, control y evaluación del Plan Estratégico y Operativo; y, la documentación o instrumentación del sistema de gestión estratégica.</a:t>
            </a:r>
          </a:p>
          <a:p>
            <a:pPr marL="0" indent="0" defTabSz="0">
              <a:spcBef>
                <a:spcPts val="0"/>
              </a:spcBef>
              <a:buFont typeface="Wingdings" pitchFamily="2" charset="2"/>
              <a:buNone/>
            </a:pPr>
            <a:endParaRPr lang="es-EC" sz="2200" b="1" kern="0" dirty="0" smtClean="0">
              <a:effectLst/>
              <a:ea typeface="Verdana" pitchFamily="34" charset="0"/>
            </a:endParaRPr>
          </a:p>
          <a:p>
            <a:pPr marL="0" indent="0" defTabSz="0">
              <a:spcBef>
                <a:spcPts val="0"/>
              </a:spcBef>
              <a:buFont typeface="Wingdings" pitchFamily="2" charset="2"/>
              <a:buNone/>
            </a:pPr>
            <a:r>
              <a:rPr lang="es-EC" sz="2200" b="1" kern="0" dirty="0" smtClean="0">
                <a:effectLst/>
                <a:ea typeface="Verdana" pitchFamily="34" charset="0"/>
              </a:rPr>
              <a:t>Diseñar el Plan de Mejoras que permita alcanzar un óptimo nivel de funcionamiento del sistema de gestión estratégica.</a:t>
            </a:r>
            <a:endParaRPr lang="es-EC" sz="2200" b="1" kern="0" dirty="0">
              <a:effectLst/>
              <a:ea typeface="Verdana" pitchFamily="34" charset="0"/>
            </a:endParaRPr>
          </a:p>
        </p:txBody>
      </p:sp>
      <p:sp>
        <p:nvSpPr>
          <p:cNvPr id="6" name="Rectangle 12"/>
          <p:cNvSpPr txBox="1">
            <a:spLocks noChangeArrowheads="1"/>
          </p:cNvSpPr>
          <p:nvPr/>
        </p:nvSpPr>
        <p:spPr bwMode="auto">
          <a:xfrm>
            <a:off x="1412054" y="2429726"/>
            <a:ext cx="7304314" cy="718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scene3d>
              <a:camera prst="obliqueBottomLeft"/>
              <a:lightRig rig="threePt" dir="t"/>
            </a:scene3d>
          </a:bodyPr>
          <a:lstStyle>
            <a:lvl1pPr algn="ctr" rtl="0" fontAlgn="base">
              <a:spcBef>
                <a:spcPct val="0"/>
              </a:spcBef>
              <a:spcAft>
                <a:spcPct val="0"/>
              </a:spcAft>
              <a:defRPr sz="3400" b="0">
                <a:solidFill>
                  <a:schemeClr val="tx2"/>
                </a:solidFill>
                <a:effectLst>
                  <a:outerShdw blurRad="38100" dist="38100" dir="2700000" algn="tl">
                    <a:srgbClr val="000000"/>
                  </a:outerShdw>
                  <a:reflection blurRad="6350" stA="55000" endA="300" endPos="45500" dir="5400000" sy="-100000" algn="bl" rotWithShape="0"/>
                </a:effectLst>
                <a:latin typeface="Arial Rounded MT Bold" pitchFamily="34" charset="0"/>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9pPr>
          </a:lstStyle>
          <a:p>
            <a:r>
              <a:rPr lang="es-MX" sz="2800" kern="0" dirty="0" smtClean="0">
                <a:effectLst>
                  <a:outerShdw blurRad="38100" dist="38100" dir="2700000" algn="tl">
                    <a:srgbClr val="000000">
                      <a:alpha val="43137"/>
                    </a:srgbClr>
                  </a:outerShdw>
                </a:effectLst>
              </a:rPr>
              <a:t>OBJETIVOS ESPECÍFICOS</a:t>
            </a:r>
            <a:endParaRPr lang="es-EC" sz="2800" kern="0" dirty="0">
              <a:effectLst>
                <a:outerShdw blurRad="38100" dist="38100" dir="2700000" algn="tl">
                  <a:srgbClr val="000000">
                    <a:alpha val="43137"/>
                  </a:srgbClr>
                </a:outerShdw>
              </a:effectLst>
            </a:endParaRPr>
          </a:p>
        </p:txBody>
      </p:sp>
    </p:spTree>
  </p:cSld>
  <p:clrMapOvr>
    <a:masterClrMapping/>
  </p:clrMapOvr>
  <p:transition spd="med">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8955" t="7284" r="4776" b="8023"/>
          <a:stretch/>
        </p:blipFill>
        <p:spPr>
          <a:xfrm>
            <a:off x="-15722" y="1588"/>
            <a:ext cx="9159722" cy="6858000"/>
          </a:xfrm>
          <a:prstGeom prst="rect">
            <a:avLst/>
          </a:prstGeom>
        </p:spPr>
      </p:pic>
    </p:spTree>
    <p:extLst>
      <p:ext uri="{BB962C8B-B14F-4D97-AF65-F5344CB8AC3E}">
        <p14:creationId xmlns:p14="http://schemas.microsoft.com/office/powerpoint/2010/main" val="422747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l="8955" t="6860" r="5074" b="8234"/>
          <a:stretch/>
        </p:blipFill>
        <p:spPr>
          <a:xfrm>
            <a:off x="0" y="0"/>
            <a:ext cx="9144000" cy="6858000"/>
          </a:xfrm>
          <a:prstGeom prst="rect">
            <a:avLst/>
          </a:prstGeom>
        </p:spPr>
      </p:pic>
    </p:spTree>
    <p:extLst>
      <p:ext uri="{BB962C8B-B14F-4D97-AF65-F5344CB8AC3E}">
        <p14:creationId xmlns:p14="http://schemas.microsoft.com/office/powerpoint/2010/main" val="4063302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l="8806" t="7072" r="5075" b="8234"/>
          <a:stretch/>
        </p:blipFill>
        <p:spPr>
          <a:xfrm>
            <a:off x="0" y="-13833"/>
            <a:ext cx="9170920" cy="6871833"/>
          </a:xfrm>
          <a:prstGeom prst="rect">
            <a:avLst/>
          </a:prstGeom>
        </p:spPr>
      </p:pic>
    </p:spTree>
    <p:extLst>
      <p:ext uri="{BB962C8B-B14F-4D97-AF65-F5344CB8AC3E}">
        <p14:creationId xmlns:p14="http://schemas.microsoft.com/office/powerpoint/2010/main" val="3280843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l="8657" t="6650" r="4925" b="8445"/>
          <a:stretch/>
        </p:blipFill>
        <p:spPr>
          <a:xfrm>
            <a:off x="0" y="0"/>
            <a:ext cx="9204702" cy="6858000"/>
          </a:xfrm>
          <a:prstGeom prst="rect">
            <a:avLst/>
          </a:prstGeom>
        </p:spPr>
      </p:pic>
    </p:spTree>
    <p:extLst>
      <p:ext uri="{BB962C8B-B14F-4D97-AF65-F5344CB8AC3E}">
        <p14:creationId xmlns:p14="http://schemas.microsoft.com/office/powerpoint/2010/main" val="4063302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l="8806" t="7072" r="4926" b="8234"/>
          <a:stretch/>
        </p:blipFill>
        <p:spPr>
          <a:xfrm>
            <a:off x="4695" y="0"/>
            <a:ext cx="9127731" cy="6858000"/>
          </a:xfrm>
          <a:prstGeom prst="rect">
            <a:avLst/>
          </a:prstGeom>
        </p:spPr>
      </p:pic>
    </p:spTree>
    <p:extLst>
      <p:ext uri="{BB962C8B-B14F-4D97-AF65-F5344CB8AC3E}">
        <p14:creationId xmlns:p14="http://schemas.microsoft.com/office/powerpoint/2010/main" val="3280843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8"/>
          <p:cNvPicPr/>
          <p:nvPr/>
        </p:nvPicPr>
        <p:blipFill>
          <a:blip r:embed="rId2" cstate="print"/>
          <a:srcRect/>
          <a:stretch>
            <a:fillRect/>
          </a:stretch>
        </p:blipFill>
        <p:spPr bwMode="auto">
          <a:xfrm>
            <a:off x="467544" y="692696"/>
            <a:ext cx="8280920" cy="5112568"/>
          </a:xfrm>
          <a:prstGeom prst="rect">
            <a:avLst/>
          </a:prstGeom>
          <a:noFill/>
        </p:spPr>
      </p:pic>
      <p:sp>
        <p:nvSpPr>
          <p:cNvPr id="5" name="Rectangle 4"/>
          <p:cNvSpPr/>
          <p:nvPr/>
        </p:nvSpPr>
        <p:spPr>
          <a:xfrm>
            <a:off x="4499992" y="-99392"/>
            <a:ext cx="462068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pPr>
            <a:r>
              <a:rPr lang="es-EC" sz="4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CAPITAL HUMANO</a:t>
            </a:r>
            <a:endParaRPr 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ndParaRPr>
          </a:p>
        </p:txBody>
      </p:sp>
      <p:sp>
        <p:nvSpPr>
          <p:cNvPr id="7" name="55 Rectángulo"/>
          <p:cNvSpPr/>
          <p:nvPr/>
        </p:nvSpPr>
        <p:spPr>
          <a:xfrm>
            <a:off x="6300192" y="4997494"/>
            <a:ext cx="2771800" cy="181588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pPr>
            <a:r>
              <a:rPr lang="es-EC" sz="2800" b="1" dirty="0">
                <a:solidFill>
                  <a:prstClr val="black"/>
                </a:solidFill>
                <a:effectLst>
                  <a:outerShdw blurRad="38100" dist="38100" dir="2700000" algn="tl">
                    <a:srgbClr val="000000">
                      <a:alpha val="43137"/>
                    </a:srgbClr>
                  </a:outerShdw>
                </a:effectLst>
                <a:latin typeface="Calibri"/>
              </a:rPr>
              <a:t>UBICACIÓN DE LA UNIDAD EN LA ESTRUCTURA INSTITUCIONAL</a:t>
            </a:r>
            <a:endParaRPr lang="en-US" sz="2800" b="1" dirty="0">
              <a:solidFill>
                <a:prstClr val="black"/>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624289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89 Rectángulo redondeado"/>
          <p:cNvSpPr/>
          <p:nvPr/>
        </p:nvSpPr>
        <p:spPr>
          <a:xfrm>
            <a:off x="4499992" y="4365168"/>
            <a:ext cx="936000" cy="5760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s-ES" sz="1000" b="1" kern="0" dirty="0" smtClean="0">
                <a:solidFill>
                  <a:sysClr val="window" lastClr="FFFFFF"/>
                </a:solidFill>
                <a:latin typeface="Calibri"/>
              </a:rPr>
              <a:t>Analistas de Planificación</a:t>
            </a:r>
          </a:p>
        </p:txBody>
      </p:sp>
      <p:sp>
        <p:nvSpPr>
          <p:cNvPr id="91" name="90 Rectángulo redondeado"/>
          <p:cNvSpPr/>
          <p:nvPr/>
        </p:nvSpPr>
        <p:spPr>
          <a:xfrm>
            <a:off x="3992325" y="2394530"/>
            <a:ext cx="1208926" cy="52570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s-ES" sz="1000" b="1" kern="0" dirty="0" smtClean="0">
                <a:solidFill>
                  <a:sysClr val="window" lastClr="FFFFFF"/>
                </a:solidFill>
                <a:latin typeface="Calibri"/>
              </a:rPr>
              <a:t>Director de Desarrollo Municipal</a:t>
            </a:r>
          </a:p>
        </p:txBody>
      </p:sp>
      <p:sp>
        <p:nvSpPr>
          <p:cNvPr id="93" name="92 Rectángulo redondeado"/>
          <p:cNvSpPr/>
          <p:nvPr/>
        </p:nvSpPr>
        <p:spPr>
          <a:xfrm>
            <a:off x="5652120" y="4365168"/>
            <a:ext cx="936000" cy="5760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s-ES" sz="1000" b="1" kern="0" dirty="0" smtClean="0">
                <a:solidFill>
                  <a:sysClr val="window" lastClr="FFFFFF"/>
                </a:solidFill>
                <a:latin typeface="Calibri"/>
              </a:rPr>
              <a:t>Analista Financiero</a:t>
            </a:r>
            <a:endParaRPr lang="es-ES" sz="1000" b="1" kern="0" dirty="0">
              <a:solidFill>
                <a:sysClr val="window" lastClr="FFFFFF"/>
              </a:solidFill>
              <a:latin typeface="Calibri"/>
            </a:endParaRPr>
          </a:p>
        </p:txBody>
      </p:sp>
      <p:sp>
        <p:nvSpPr>
          <p:cNvPr id="95" name="94 Rectángulo redondeado"/>
          <p:cNvSpPr/>
          <p:nvPr/>
        </p:nvSpPr>
        <p:spPr>
          <a:xfrm>
            <a:off x="5101059" y="3068960"/>
            <a:ext cx="1584000" cy="216000"/>
          </a:xfrm>
          <a:prstGeom prst="roundRect">
            <a:avLst/>
          </a:prstGeom>
          <a:solidFill>
            <a:sysClr val="window" lastClr="FFFFFF"/>
          </a:solidFill>
          <a:ln w="25400" cap="flat" cmpd="sng" algn="ctr">
            <a:solidFill>
              <a:srgbClr val="4F81BD"/>
            </a:solidFill>
            <a:prstDash val="solid"/>
          </a:ln>
          <a:effectLst/>
        </p:spPr>
        <p:txBody>
          <a:bodyPr rtlCol="0" anchor="ctr"/>
          <a:lstStyle/>
          <a:p>
            <a:pPr algn="ctr" fontAlgn="auto">
              <a:spcBef>
                <a:spcPts val="0"/>
              </a:spcBef>
              <a:spcAft>
                <a:spcPts val="0"/>
              </a:spcAft>
              <a:defRPr/>
            </a:pPr>
            <a:r>
              <a:rPr lang="es-ES" sz="1050" b="1" kern="0" dirty="0" smtClean="0">
                <a:solidFill>
                  <a:sysClr val="windowText" lastClr="000000"/>
                </a:solidFill>
                <a:latin typeface="Calibri"/>
              </a:rPr>
              <a:t>Secretaria</a:t>
            </a:r>
          </a:p>
        </p:txBody>
      </p:sp>
      <p:cxnSp>
        <p:nvCxnSpPr>
          <p:cNvPr id="97" name="17 Forma"/>
          <p:cNvCxnSpPr>
            <a:stCxn id="91" idx="2"/>
            <a:endCxn id="95" idx="1"/>
          </p:cNvCxnSpPr>
          <p:nvPr/>
        </p:nvCxnSpPr>
        <p:spPr>
          <a:xfrm rot="16200000" flipH="1">
            <a:off x="4720561" y="2796462"/>
            <a:ext cx="256724" cy="504271"/>
          </a:xfrm>
          <a:prstGeom prst="bentConnector2">
            <a:avLst/>
          </a:prstGeom>
          <a:noFill/>
          <a:ln w="28575" cap="flat" cmpd="sng" algn="ctr">
            <a:solidFill>
              <a:sysClr val="windowText" lastClr="000000"/>
            </a:solidFill>
            <a:prstDash val="solid"/>
          </a:ln>
          <a:effectLst/>
        </p:spPr>
      </p:cxnSp>
      <p:cxnSp>
        <p:nvCxnSpPr>
          <p:cNvPr id="98" name="17 Forma"/>
          <p:cNvCxnSpPr>
            <a:stCxn id="22" idx="2"/>
            <a:endCxn id="104" idx="0"/>
          </p:cNvCxnSpPr>
          <p:nvPr/>
        </p:nvCxnSpPr>
        <p:spPr>
          <a:xfrm rot="16200000" flipH="1">
            <a:off x="3617920" y="4257112"/>
            <a:ext cx="216024" cy="87"/>
          </a:xfrm>
          <a:prstGeom prst="bentConnector3">
            <a:avLst>
              <a:gd name="adj1" fmla="val 50000"/>
            </a:avLst>
          </a:prstGeom>
          <a:noFill/>
          <a:ln w="28575" cap="flat" cmpd="sng" algn="ctr">
            <a:solidFill>
              <a:sysClr val="windowText" lastClr="000000"/>
            </a:solidFill>
            <a:prstDash val="solid"/>
          </a:ln>
          <a:effectLst/>
        </p:spPr>
      </p:cxnSp>
      <p:cxnSp>
        <p:nvCxnSpPr>
          <p:cNvPr id="101" name="17 Forma"/>
          <p:cNvCxnSpPr>
            <a:stCxn id="65" idx="2"/>
            <a:endCxn id="93" idx="0"/>
          </p:cNvCxnSpPr>
          <p:nvPr/>
        </p:nvCxnSpPr>
        <p:spPr>
          <a:xfrm rot="16200000" flipH="1">
            <a:off x="5718494" y="3963542"/>
            <a:ext cx="216024" cy="587227"/>
          </a:xfrm>
          <a:prstGeom prst="bentConnector3">
            <a:avLst>
              <a:gd name="adj1" fmla="val 50000"/>
            </a:avLst>
          </a:prstGeom>
          <a:noFill/>
          <a:ln w="28575" cap="flat" cmpd="sng" algn="ctr">
            <a:solidFill>
              <a:sysClr val="windowText" lastClr="000000"/>
            </a:solidFill>
            <a:prstDash val="solid"/>
          </a:ln>
          <a:effectLst/>
        </p:spPr>
      </p:cxnSp>
      <p:sp>
        <p:nvSpPr>
          <p:cNvPr id="104" name="103 Rectángulo redondeado"/>
          <p:cNvSpPr/>
          <p:nvPr/>
        </p:nvSpPr>
        <p:spPr>
          <a:xfrm>
            <a:off x="3257976" y="4365168"/>
            <a:ext cx="936000" cy="5760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s-ES" sz="1000" b="1" kern="0" dirty="0" smtClean="0">
                <a:solidFill>
                  <a:sysClr val="window" lastClr="FFFFFF"/>
                </a:solidFill>
                <a:latin typeface="Calibri"/>
              </a:rPr>
              <a:t>Equipo de apoyo técnico</a:t>
            </a:r>
            <a:endParaRPr lang="es-ES" sz="1000" b="1" kern="0" dirty="0">
              <a:solidFill>
                <a:sysClr val="window" lastClr="FFFFFF"/>
              </a:solidFill>
              <a:latin typeface="Calibri"/>
            </a:endParaRPr>
          </a:p>
        </p:txBody>
      </p:sp>
      <p:cxnSp>
        <p:nvCxnSpPr>
          <p:cNvPr id="105" name="17 Forma"/>
          <p:cNvCxnSpPr>
            <a:stCxn id="65" idx="2"/>
            <a:endCxn id="90" idx="0"/>
          </p:cNvCxnSpPr>
          <p:nvPr/>
        </p:nvCxnSpPr>
        <p:spPr>
          <a:xfrm rot="5400000">
            <a:off x="5142431" y="3974706"/>
            <a:ext cx="216024" cy="564901"/>
          </a:xfrm>
          <a:prstGeom prst="bentConnector3">
            <a:avLst>
              <a:gd name="adj1" fmla="val 50000"/>
            </a:avLst>
          </a:prstGeom>
          <a:noFill/>
          <a:ln w="28575" cap="flat" cmpd="sng" algn="ctr">
            <a:solidFill>
              <a:sysClr val="windowText" lastClr="000000"/>
            </a:solidFill>
            <a:prstDash val="solid"/>
          </a:ln>
          <a:effectLst/>
        </p:spPr>
      </p:cxnSp>
      <p:sp>
        <p:nvSpPr>
          <p:cNvPr id="22" name="89 Rectángulo redondeado"/>
          <p:cNvSpPr/>
          <p:nvPr/>
        </p:nvSpPr>
        <p:spPr>
          <a:xfrm>
            <a:off x="2987824" y="3717096"/>
            <a:ext cx="1476129" cy="43204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s-ES" sz="1000" b="1" kern="0" dirty="0" smtClean="0">
                <a:solidFill>
                  <a:sysClr val="window" lastClr="FFFFFF"/>
                </a:solidFill>
                <a:latin typeface="Calibri"/>
              </a:rPr>
              <a:t>Coordinador de Planificación Cantonal</a:t>
            </a:r>
            <a:endParaRPr lang="es-ES" sz="1000" b="1" kern="0" dirty="0">
              <a:solidFill>
                <a:sysClr val="window" lastClr="FFFFFF"/>
              </a:solidFill>
              <a:latin typeface="Calibri"/>
            </a:endParaRPr>
          </a:p>
        </p:txBody>
      </p:sp>
      <p:cxnSp>
        <p:nvCxnSpPr>
          <p:cNvPr id="23" name="17 Forma"/>
          <p:cNvCxnSpPr>
            <a:stCxn id="91" idx="2"/>
            <a:endCxn id="22" idx="0"/>
          </p:cNvCxnSpPr>
          <p:nvPr/>
        </p:nvCxnSpPr>
        <p:spPr>
          <a:xfrm rot="5400000">
            <a:off x="3762909" y="2883217"/>
            <a:ext cx="796860" cy="870899"/>
          </a:xfrm>
          <a:prstGeom prst="bentConnector3">
            <a:avLst>
              <a:gd name="adj1" fmla="val 72950"/>
            </a:avLst>
          </a:prstGeom>
          <a:noFill/>
          <a:ln w="28575" cap="flat" cmpd="sng" algn="ctr">
            <a:solidFill>
              <a:sysClr val="windowText" lastClr="000000"/>
            </a:solidFill>
            <a:prstDash val="solid"/>
          </a:ln>
          <a:effectLst/>
        </p:spPr>
      </p:cxnSp>
      <p:sp>
        <p:nvSpPr>
          <p:cNvPr id="26" name="TextBox 25"/>
          <p:cNvSpPr txBox="1"/>
          <p:nvPr/>
        </p:nvSpPr>
        <p:spPr>
          <a:xfrm>
            <a:off x="1043608" y="6237312"/>
            <a:ext cx="2174826" cy="369332"/>
          </a:xfrm>
          <a:prstGeom prst="rect">
            <a:avLst/>
          </a:prstGeom>
          <a:noFill/>
        </p:spPr>
        <p:txBody>
          <a:bodyPr wrap="none" rtlCol="0">
            <a:spAutoFit/>
          </a:bodyPr>
          <a:lstStyle/>
          <a:p>
            <a:pPr fontAlgn="auto">
              <a:spcBef>
                <a:spcPts val="0"/>
              </a:spcBef>
              <a:spcAft>
                <a:spcPts val="0"/>
              </a:spcAft>
            </a:pPr>
            <a:r>
              <a:rPr lang="es-EC" b="1" dirty="0" smtClean="0">
                <a:solidFill>
                  <a:prstClr val="black"/>
                </a:solidFill>
                <a:latin typeface="Calibri" pitchFamily="34" charset="0"/>
                <a:cs typeface="Calibri" pitchFamily="34" charset="0"/>
              </a:rPr>
              <a:t>TOTAL DE CARGOS: 7</a:t>
            </a:r>
          </a:p>
        </p:txBody>
      </p:sp>
      <p:sp>
        <p:nvSpPr>
          <p:cNvPr id="25" name="55 Rectángulo"/>
          <p:cNvSpPr/>
          <p:nvPr/>
        </p:nvSpPr>
        <p:spPr>
          <a:xfrm>
            <a:off x="6300192" y="5344760"/>
            <a:ext cx="2639874"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fontAlgn="auto">
              <a:spcBef>
                <a:spcPts val="0"/>
              </a:spcBef>
              <a:spcAft>
                <a:spcPts val="0"/>
              </a:spcAft>
            </a:pPr>
            <a:r>
              <a:rPr lang="es-ES" sz="3200" b="1" spc="50" dirty="0" smtClean="0">
                <a:ln w="11430"/>
                <a:solidFill>
                  <a:prstClr val="black"/>
                </a:solidFill>
                <a:effectLst>
                  <a:outerShdw blurRad="76200" dist="50800" dir="5400000" algn="tl" rotWithShape="0">
                    <a:srgbClr val="000000">
                      <a:alpha val="65000"/>
                    </a:srgbClr>
                  </a:outerShdw>
                </a:effectLst>
                <a:latin typeface="Calibri"/>
              </a:rPr>
              <a:t>ESTRUCTURA POSICIONAL</a:t>
            </a:r>
            <a:endParaRPr lang="es-ES" sz="3200" b="1" spc="50" dirty="0">
              <a:ln w="11430"/>
              <a:solidFill>
                <a:prstClr val="black"/>
              </a:solidFill>
              <a:effectLst>
                <a:outerShdw blurRad="76200" dist="50800" dir="5400000" algn="tl" rotWithShape="0">
                  <a:srgbClr val="000000">
                    <a:alpha val="65000"/>
                  </a:srgbClr>
                </a:outerShdw>
              </a:effectLst>
              <a:latin typeface="Calibri"/>
            </a:endParaRPr>
          </a:p>
        </p:txBody>
      </p:sp>
      <p:sp>
        <p:nvSpPr>
          <p:cNvPr id="36" name="35 Rectángulo redondeado"/>
          <p:cNvSpPr/>
          <p:nvPr/>
        </p:nvSpPr>
        <p:spPr>
          <a:xfrm>
            <a:off x="3912713" y="1777652"/>
            <a:ext cx="1368151" cy="42727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s-ES" sz="1050" b="1" kern="0" dirty="0" smtClean="0">
                <a:solidFill>
                  <a:sysClr val="window" lastClr="FFFFFF"/>
                </a:solidFill>
                <a:latin typeface="Calibri"/>
              </a:rPr>
              <a:t>ALCALDE</a:t>
            </a:r>
          </a:p>
        </p:txBody>
      </p:sp>
      <p:cxnSp>
        <p:nvCxnSpPr>
          <p:cNvPr id="41" name="17 Forma"/>
          <p:cNvCxnSpPr>
            <a:stCxn id="91" idx="0"/>
            <a:endCxn id="36" idx="2"/>
          </p:cNvCxnSpPr>
          <p:nvPr/>
        </p:nvCxnSpPr>
        <p:spPr>
          <a:xfrm rot="5400000" flipH="1" flipV="1">
            <a:off x="4501987" y="2299729"/>
            <a:ext cx="189602" cy="1"/>
          </a:xfrm>
          <a:prstGeom prst="bentConnector3">
            <a:avLst>
              <a:gd name="adj1" fmla="val 50000"/>
            </a:avLst>
          </a:prstGeom>
          <a:noFill/>
          <a:ln w="28575" cap="flat" cmpd="sng" algn="ctr">
            <a:solidFill>
              <a:sysClr val="windowText" lastClr="000000"/>
            </a:solidFill>
            <a:prstDash val="solid"/>
          </a:ln>
          <a:effectLst/>
        </p:spPr>
      </p:cxnSp>
      <p:sp>
        <p:nvSpPr>
          <p:cNvPr id="65" name="89 Rectángulo redondeado"/>
          <p:cNvSpPr/>
          <p:nvPr/>
        </p:nvSpPr>
        <p:spPr>
          <a:xfrm>
            <a:off x="4727286" y="3717096"/>
            <a:ext cx="1611213" cy="43204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s-ES" sz="900" b="1" kern="0" dirty="0" smtClean="0">
                <a:solidFill>
                  <a:sysClr val="window" lastClr="FFFFFF"/>
                </a:solidFill>
                <a:latin typeface="Calibri"/>
              </a:rPr>
              <a:t>Coordinador de Planificación Institucional y Operativa</a:t>
            </a:r>
            <a:endParaRPr lang="es-ES" sz="900" b="1" kern="0" dirty="0">
              <a:solidFill>
                <a:sysClr val="window" lastClr="FFFFFF"/>
              </a:solidFill>
              <a:latin typeface="Calibri"/>
            </a:endParaRPr>
          </a:p>
        </p:txBody>
      </p:sp>
      <p:cxnSp>
        <p:nvCxnSpPr>
          <p:cNvPr id="69" name="17 Forma"/>
          <p:cNvCxnSpPr>
            <a:stCxn id="91" idx="2"/>
            <a:endCxn id="65" idx="0"/>
          </p:cNvCxnSpPr>
          <p:nvPr/>
        </p:nvCxnSpPr>
        <p:spPr>
          <a:xfrm rot="16200000" flipH="1">
            <a:off x="4666410" y="2850613"/>
            <a:ext cx="796860" cy="936105"/>
          </a:xfrm>
          <a:prstGeom prst="bentConnector3">
            <a:avLst>
              <a:gd name="adj1" fmla="val 72950"/>
            </a:avLst>
          </a:prstGeom>
          <a:noFill/>
          <a:ln w="28575" cap="flat" cmpd="sng" algn="ctr">
            <a:solidFill>
              <a:sysClr val="windowText" lastClr="000000"/>
            </a:solidFill>
            <a:prstDash val="solid"/>
          </a:ln>
          <a:effectLst/>
        </p:spPr>
      </p:cxnSp>
      <p:sp>
        <p:nvSpPr>
          <p:cNvPr id="75" name="Rectangle 74"/>
          <p:cNvSpPr/>
          <p:nvPr/>
        </p:nvSpPr>
        <p:spPr>
          <a:xfrm>
            <a:off x="4499992" y="-99392"/>
            <a:ext cx="462068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pPr>
            <a:r>
              <a:rPr lang="es-EC" sz="4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CAPITAL HUMANO</a:t>
            </a:r>
            <a:endParaRPr 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ndParaRPr>
          </a:p>
        </p:txBody>
      </p:sp>
    </p:spTree>
    <p:extLst>
      <p:ext uri="{BB962C8B-B14F-4D97-AF65-F5344CB8AC3E}">
        <p14:creationId xmlns:p14="http://schemas.microsoft.com/office/powerpoint/2010/main" val="3414807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redondeado"/>
          <p:cNvSpPr/>
          <p:nvPr/>
        </p:nvSpPr>
        <p:spPr>
          <a:xfrm>
            <a:off x="2627785" y="5532074"/>
            <a:ext cx="1656184" cy="421588"/>
          </a:xfrm>
          <a:prstGeom prst="roundRect">
            <a:avLst/>
          </a:prstGeom>
          <a:solidFill>
            <a:sysClr val="window" lastClr="FFFFFF"/>
          </a:solidFill>
          <a:ln w="25400" cap="flat" cmpd="sng" algn="ctr">
            <a:solidFill>
              <a:srgbClr val="4F81BD"/>
            </a:solidFill>
            <a:prstDash val="sysDash"/>
          </a:ln>
          <a:effectLst/>
        </p:spPr>
        <p:txBody>
          <a:bodyPr rtlCol="0" anchor="ctr"/>
          <a:lstStyle/>
          <a:p>
            <a:pPr algn="ctr" fontAlgn="auto">
              <a:spcBef>
                <a:spcPts val="0"/>
              </a:spcBef>
              <a:spcAft>
                <a:spcPts val="0"/>
              </a:spcAft>
              <a:defRPr/>
            </a:pPr>
            <a:endParaRPr lang="es-ES" sz="1050" b="1" kern="0" dirty="0">
              <a:solidFill>
                <a:sysClr val="windowText" lastClr="000000"/>
              </a:solidFill>
              <a:latin typeface="Calibri"/>
            </a:endParaRPr>
          </a:p>
        </p:txBody>
      </p:sp>
      <p:sp>
        <p:nvSpPr>
          <p:cNvPr id="22" name="21 Rectángulo redondeado"/>
          <p:cNvSpPr/>
          <p:nvPr/>
        </p:nvSpPr>
        <p:spPr>
          <a:xfrm>
            <a:off x="2768205" y="5614239"/>
            <a:ext cx="1404000" cy="2880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s-ES" sz="800" b="1" kern="0" dirty="0" smtClean="0">
                <a:solidFill>
                  <a:sysClr val="window" lastClr="FFFFFF"/>
                </a:solidFill>
                <a:latin typeface="Calibri"/>
              </a:rPr>
              <a:t>Secretaria</a:t>
            </a:r>
            <a:endParaRPr lang="es-ES" sz="800" b="1" kern="0" dirty="0">
              <a:solidFill>
                <a:sysClr val="window" lastClr="FFFFFF"/>
              </a:solidFill>
              <a:latin typeface="Calibri"/>
            </a:endParaRPr>
          </a:p>
        </p:txBody>
      </p:sp>
      <p:cxnSp>
        <p:nvCxnSpPr>
          <p:cNvPr id="23" name="17 Forma"/>
          <p:cNvCxnSpPr>
            <a:stCxn id="57" idx="3"/>
            <a:endCxn id="65" idx="0"/>
          </p:cNvCxnSpPr>
          <p:nvPr/>
        </p:nvCxnSpPr>
        <p:spPr>
          <a:xfrm rot="5400000">
            <a:off x="5278228" y="2859687"/>
            <a:ext cx="401890" cy="626169"/>
          </a:xfrm>
          <a:prstGeom prst="bentConnector3">
            <a:avLst>
              <a:gd name="adj1" fmla="val 50000"/>
            </a:avLst>
          </a:prstGeom>
          <a:noFill/>
          <a:ln w="28575" cap="flat" cmpd="sng" algn="ctr">
            <a:solidFill>
              <a:sysClr val="windowText" lastClr="000000"/>
            </a:solidFill>
            <a:prstDash val="solid"/>
            <a:headEnd type="triangle" w="med" len="med"/>
            <a:tailEnd type="none" w="med" len="med"/>
          </a:ln>
          <a:effectLst/>
        </p:spPr>
      </p:cxnSp>
      <p:sp>
        <p:nvSpPr>
          <p:cNvPr id="29" name="28 Rectángulo redondeado"/>
          <p:cNvSpPr/>
          <p:nvPr/>
        </p:nvSpPr>
        <p:spPr>
          <a:xfrm>
            <a:off x="1873796" y="6347890"/>
            <a:ext cx="3178407" cy="32147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s-ES" sz="1600" b="1" kern="0" dirty="0" smtClean="0">
                <a:solidFill>
                  <a:sysClr val="window" lastClr="FFFFFF"/>
                </a:solidFill>
                <a:latin typeface="Calibri"/>
              </a:rPr>
              <a:t>DIRECTOR</a:t>
            </a:r>
            <a:endParaRPr lang="es-ES" sz="1600" b="1" kern="0" dirty="0">
              <a:solidFill>
                <a:sysClr val="window" lastClr="FFFFFF"/>
              </a:solidFill>
              <a:latin typeface="Calibri"/>
            </a:endParaRPr>
          </a:p>
        </p:txBody>
      </p:sp>
      <p:sp>
        <p:nvSpPr>
          <p:cNvPr id="30" name="29 Abrir corchete"/>
          <p:cNvSpPr/>
          <p:nvPr/>
        </p:nvSpPr>
        <p:spPr>
          <a:xfrm rot="16200000">
            <a:off x="4014200" y="3682339"/>
            <a:ext cx="144000" cy="4572000"/>
          </a:xfrm>
          <a:prstGeom prst="leftBracket">
            <a:avLst/>
          </a:prstGeom>
          <a:noFill/>
          <a:ln w="28575" cap="flat" cmpd="sng" algn="ctr">
            <a:solidFill>
              <a:sysClr val="windowText" lastClr="000000"/>
            </a:solidFill>
            <a:prstDash val="solid"/>
          </a:ln>
          <a:effectLst/>
        </p:spPr>
        <p:txBody>
          <a:bodyPr rtlCol="0" anchor="ctr"/>
          <a:lstStyle/>
          <a:p>
            <a:pPr algn="ctr" fontAlgn="auto">
              <a:spcBef>
                <a:spcPts val="0"/>
              </a:spcBef>
              <a:spcAft>
                <a:spcPts val="0"/>
              </a:spcAft>
              <a:defRPr/>
            </a:pPr>
            <a:endParaRPr lang="es-ES" kern="0">
              <a:solidFill>
                <a:sysClr val="windowText" lastClr="000000"/>
              </a:solidFill>
              <a:latin typeface="Calibri"/>
            </a:endParaRPr>
          </a:p>
        </p:txBody>
      </p:sp>
      <p:sp>
        <p:nvSpPr>
          <p:cNvPr id="31" name="30 Rectángulo redondeado"/>
          <p:cNvSpPr/>
          <p:nvPr/>
        </p:nvSpPr>
        <p:spPr>
          <a:xfrm>
            <a:off x="3798806" y="3373716"/>
            <a:ext cx="414002" cy="11160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rtlCol="0" anchor="ctr"/>
          <a:lstStyle/>
          <a:p>
            <a:pPr algn="ctr" fontAlgn="auto">
              <a:spcBef>
                <a:spcPts val="0"/>
              </a:spcBef>
              <a:spcAft>
                <a:spcPts val="0"/>
              </a:spcAft>
              <a:defRPr/>
            </a:pPr>
            <a:r>
              <a:rPr lang="es-ES" sz="900" b="1" kern="0" dirty="0" smtClean="0">
                <a:solidFill>
                  <a:sysClr val="window" lastClr="FFFFFF"/>
                </a:solidFill>
                <a:latin typeface="Calibri"/>
              </a:rPr>
              <a:t>Analistas de Planificación</a:t>
            </a:r>
            <a:endParaRPr lang="es-ES" sz="900" b="1" kern="0" dirty="0">
              <a:solidFill>
                <a:sysClr val="window" lastClr="FFFFFF"/>
              </a:solidFill>
              <a:latin typeface="Calibri"/>
            </a:endParaRPr>
          </a:p>
        </p:txBody>
      </p:sp>
      <p:cxnSp>
        <p:nvCxnSpPr>
          <p:cNvPr id="33" name="17 Forma"/>
          <p:cNvCxnSpPr>
            <a:stCxn id="54" idx="3"/>
            <a:endCxn id="31" idx="0"/>
          </p:cNvCxnSpPr>
          <p:nvPr/>
        </p:nvCxnSpPr>
        <p:spPr>
          <a:xfrm rot="16200000" flipH="1">
            <a:off x="3536087" y="2903995"/>
            <a:ext cx="401891" cy="537550"/>
          </a:xfrm>
          <a:prstGeom prst="bentConnector3">
            <a:avLst>
              <a:gd name="adj1" fmla="val 50000"/>
            </a:avLst>
          </a:prstGeom>
          <a:noFill/>
          <a:ln w="28575" cap="flat" cmpd="sng" algn="ctr">
            <a:solidFill>
              <a:sysClr val="windowText" lastClr="000000"/>
            </a:solidFill>
            <a:prstDash val="solid"/>
            <a:headEnd type="triangle" w="med" len="med"/>
            <a:tailEnd type="none" w="med" len="med"/>
          </a:ln>
          <a:effectLst/>
        </p:spPr>
      </p:cxnSp>
      <p:cxnSp>
        <p:nvCxnSpPr>
          <p:cNvPr id="45" name="17 Forma"/>
          <p:cNvCxnSpPr>
            <a:stCxn id="84" idx="2"/>
            <a:endCxn id="22" idx="1"/>
          </p:cNvCxnSpPr>
          <p:nvPr/>
        </p:nvCxnSpPr>
        <p:spPr>
          <a:xfrm rot="16200000" flipH="1">
            <a:off x="2292027" y="5282060"/>
            <a:ext cx="529079" cy="423278"/>
          </a:xfrm>
          <a:prstGeom prst="bentConnector2">
            <a:avLst/>
          </a:prstGeom>
          <a:noFill/>
          <a:ln w="28575" cap="flat" cmpd="sng" algn="ctr">
            <a:solidFill>
              <a:sysClr val="windowText" lastClr="000000"/>
            </a:solidFill>
            <a:prstDash val="sysDot"/>
            <a:headEnd type="triangle" w="med" len="med"/>
            <a:tailEnd type="none" w="med" len="med"/>
          </a:ln>
          <a:effectLst/>
        </p:spPr>
      </p:cxnSp>
      <p:cxnSp>
        <p:nvCxnSpPr>
          <p:cNvPr id="47" name="17 Forma"/>
          <p:cNvCxnSpPr>
            <a:endCxn id="22" idx="3"/>
          </p:cNvCxnSpPr>
          <p:nvPr/>
        </p:nvCxnSpPr>
        <p:spPr>
          <a:xfrm rot="5400000">
            <a:off x="4131665" y="5269700"/>
            <a:ext cx="529079" cy="447998"/>
          </a:xfrm>
          <a:prstGeom prst="bentConnector2">
            <a:avLst/>
          </a:prstGeom>
          <a:noFill/>
          <a:ln w="28575" cap="flat" cmpd="sng" algn="ctr">
            <a:solidFill>
              <a:sysClr val="windowText" lastClr="000000"/>
            </a:solidFill>
            <a:prstDash val="sysDot"/>
            <a:headEnd type="triangle" w="med" len="med"/>
            <a:tailEnd type="none" w="med" len="med"/>
          </a:ln>
          <a:effectLst/>
        </p:spPr>
      </p:cxnSp>
      <p:sp>
        <p:nvSpPr>
          <p:cNvPr id="48" name="47 CuadroTexto"/>
          <p:cNvSpPr txBox="1"/>
          <p:nvPr/>
        </p:nvSpPr>
        <p:spPr>
          <a:xfrm>
            <a:off x="4523845" y="5405469"/>
            <a:ext cx="207826" cy="152884"/>
          </a:xfrm>
          <a:prstGeom prst="rect">
            <a:avLst/>
          </a:prstGeom>
          <a:solidFill>
            <a:sysClr val="window" lastClr="FFFFFF"/>
          </a:solidFill>
        </p:spPr>
        <p:txBody>
          <a:bodyPr wrap="square" rtlCol="0" anchor="ctr">
            <a:spAutoFit/>
          </a:bodyPr>
          <a:lstStyle/>
          <a:p>
            <a:pPr algn="ctr" fontAlgn="auto">
              <a:spcBef>
                <a:spcPts val="0"/>
              </a:spcBef>
              <a:spcAft>
                <a:spcPts val="0"/>
              </a:spcAft>
              <a:defRPr/>
            </a:pPr>
            <a:r>
              <a:rPr lang="es-ES" sz="1000" b="1" kern="0" dirty="0" smtClean="0">
                <a:solidFill>
                  <a:sysClr val="windowText" lastClr="000000"/>
                </a:solidFill>
                <a:latin typeface="Calibri" pitchFamily="34" charset="0"/>
              </a:rPr>
              <a:t>A</a:t>
            </a:r>
            <a:endParaRPr lang="es-ES" sz="1000" b="1" kern="0" dirty="0">
              <a:solidFill>
                <a:sysClr val="windowText" lastClr="000000"/>
              </a:solidFill>
              <a:latin typeface="Calibri" pitchFamily="34" charset="0"/>
            </a:endParaRPr>
          </a:p>
        </p:txBody>
      </p:sp>
      <p:sp>
        <p:nvSpPr>
          <p:cNvPr id="53" name="Rectangle 4">
            <a:hlinkClick r:id="rId2" action="ppaction://hlinkfile"/>
          </p:cNvPr>
          <p:cNvSpPr>
            <a:spLocks noChangeArrowheads="1"/>
          </p:cNvSpPr>
          <p:nvPr/>
        </p:nvSpPr>
        <p:spPr bwMode="auto">
          <a:xfrm rot="16200000" flipH="1">
            <a:off x="1557564" y="1963825"/>
            <a:ext cx="1584000" cy="432000"/>
          </a:xfrm>
          <a:prstGeom prst="rect">
            <a:avLst/>
          </a:prstGeom>
          <a:solidFill>
            <a:schemeClr val="tx2">
              <a:lumMod val="75000"/>
            </a:schemeClr>
          </a:solidFill>
          <a:ln w="9525">
            <a:noFill/>
            <a:prstDash val="dash"/>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pPr algn="ctr" fontAlgn="auto">
              <a:spcBef>
                <a:spcPts val="0"/>
              </a:spcBef>
              <a:spcAft>
                <a:spcPts val="0"/>
              </a:spcAft>
              <a:defRPr/>
            </a:pPr>
            <a:r>
              <a:rPr lang="es-ES" sz="1000" b="1" dirty="0" smtClean="0">
                <a:solidFill>
                  <a:prstClr val="white"/>
                </a:solidFill>
                <a:latin typeface="Calibri"/>
              </a:rPr>
              <a:t>Planificación Estratégica</a:t>
            </a:r>
          </a:p>
          <a:p>
            <a:pPr algn="ctr" fontAlgn="auto">
              <a:spcBef>
                <a:spcPts val="0"/>
              </a:spcBef>
              <a:spcAft>
                <a:spcPts val="0"/>
              </a:spcAft>
              <a:defRPr/>
            </a:pPr>
            <a:r>
              <a:rPr lang="es-ES" sz="1000" b="1" dirty="0" smtClean="0">
                <a:solidFill>
                  <a:prstClr val="white"/>
                </a:solidFill>
                <a:latin typeface="Calibri"/>
              </a:rPr>
              <a:t>Cantonal</a:t>
            </a:r>
            <a:endParaRPr lang="es-ES" sz="1000" b="1" dirty="0">
              <a:solidFill>
                <a:prstClr val="white"/>
              </a:solidFill>
              <a:latin typeface="Calibri"/>
            </a:endParaRPr>
          </a:p>
        </p:txBody>
      </p:sp>
      <p:sp>
        <p:nvSpPr>
          <p:cNvPr id="54" name="Rectangle 6">
            <a:hlinkClick r:id="rId3" action="ppaction://hlinkfile"/>
          </p:cNvPr>
          <p:cNvSpPr>
            <a:spLocks noChangeArrowheads="1"/>
          </p:cNvSpPr>
          <p:nvPr/>
        </p:nvSpPr>
        <p:spPr bwMode="auto">
          <a:xfrm rot="16200000" flipH="1">
            <a:off x="2676257" y="1963825"/>
            <a:ext cx="1584000" cy="432000"/>
          </a:xfrm>
          <a:prstGeom prst="rect">
            <a:avLst/>
          </a:prstGeom>
          <a:solidFill>
            <a:schemeClr val="tx2">
              <a:lumMod val="75000"/>
            </a:schemeClr>
          </a:solidFill>
          <a:ln w="9525">
            <a:noFill/>
            <a:prstDash val="dash"/>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pPr algn="ctr" fontAlgn="auto">
              <a:spcBef>
                <a:spcPts val="0"/>
              </a:spcBef>
              <a:spcAft>
                <a:spcPts val="0"/>
              </a:spcAft>
              <a:defRPr/>
            </a:pPr>
            <a:r>
              <a:rPr lang="es-ES" sz="1000" b="1" dirty="0" smtClean="0">
                <a:solidFill>
                  <a:prstClr val="white"/>
                </a:solidFill>
                <a:latin typeface="Calibri"/>
              </a:rPr>
              <a:t>Planificación Estratégica</a:t>
            </a:r>
          </a:p>
          <a:p>
            <a:pPr algn="ctr" fontAlgn="auto">
              <a:spcBef>
                <a:spcPts val="0"/>
              </a:spcBef>
              <a:spcAft>
                <a:spcPts val="0"/>
              </a:spcAft>
              <a:defRPr/>
            </a:pPr>
            <a:r>
              <a:rPr lang="es-ES" sz="1000" b="1" dirty="0" smtClean="0">
                <a:solidFill>
                  <a:prstClr val="white"/>
                </a:solidFill>
                <a:latin typeface="Calibri"/>
              </a:rPr>
              <a:t>Institucional</a:t>
            </a:r>
            <a:endParaRPr lang="es-ES" sz="1000" b="1" dirty="0">
              <a:solidFill>
                <a:prstClr val="white"/>
              </a:solidFill>
              <a:latin typeface="Calibri"/>
            </a:endParaRPr>
          </a:p>
        </p:txBody>
      </p:sp>
      <p:sp>
        <p:nvSpPr>
          <p:cNvPr id="55" name="Rectangle 4">
            <a:hlinkClick r:id="rId2" action="ppaction://hlinkfile"/>
          </p:cNvPr>
          <p:cNvSpPr>
            <a:spLocks noChangeArrowheads="1"/>
          </p:cNvSpPr>
          <p:nvPr/>
        </p:nvSpPr>
        <p:spPr bwMode="auto">
          <a:xfrm rot="16200000" flipH="1">
            <a:off x="3833816" y="1963825"/>
            <a:ext cx="1584000" cy="432000"/>
          </a:xfrm>
          <a:prstGeom prst="rect">
            <a:avLst/>
          </a:prstGeom>
          <a:solidFill>
            <a:schemeClr val="tx2">
              <a:lumMod val="75000"/>
            </a:schemeClr>
          </a:solidFill>
          <a:ln w="9525">
            <a:noFill/>
            <a:prstDash val="dash"/>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pPr algn="ctr" fontAlgn="auto">
              <a:spcBef>
                <a:spcPts val="0"/>
              </a:spcBef>
              <a:spcAft>
                <a:spcPts val="0"/>
              </a:spcAft>
              <a:defRPr/>
            </a:pPr>
            <a:r>
              <a:rPr lang="es-ES" sz="1000" b="1" dirty="0" smtClean="0">
                <a:solidFill>
                  <a:prstClr val="white"/>
                </a:solidFill>
                <a:latin typeface="Arial" pitchFamily="34" charset="0"/>
                <a:cs typeface="Arial" pitchFamily="34" charset="0"/>
              </a:rPr>
              <a:t>Planificación </a:t>
            </a:r>
          </a:p>
          <a:p>
            <a:pPr algn="ctr" fontAlgn="auto">
              <a:spcBef>
                <a:spcPts val="0"/>
              </a:spcBef>
              <a:spcAft>
                <a:spcPts val="0"/>
              </a:spcAft>
              <a:defRPr/>
            </a:pPr>
            <a:r>
              <a:rPr lang="es-ES" sz="1000" b="1" dirty="0" smtClean="0">
                <a:solidFill>
                  <a:prstClr val="white"/>
                </a:solidFill>
                <a:latin typeface="Arial" pitchFamily="34" charset="0"/>
                <a:cs typeface="Arial" pitchFamily="34" charset="0"/>
              </a:rPr>
              <a:t>Operativa Anual</a:t>
            </a:r>
            <a:endParaRPr lang="es-ES" sz="1000" b="1" dirty="0">
              <a:solidFill>
                <a:prstClr val="white"/>
              </a:solidFill>
              <a:latin typeface="Arial" pitchFamily="34" charset="0"/>
              <a:cs typeface="Arial" pitchFamily="34" charset="0"/>
            </a:endParaRPr>
          </a:p>
        </p:txBody>
      </p:sp>
      <p:sp>
        <p:nvSpPr>
          <p:cNvPr id="57" name="Rectangle 6">
            <a:hlinkClick r:id="rId3" action="ppaction://hlinkfile"/>
          </p:cNvPr>
          <p:cNvSpPr>
            <a:spLocks noChangeArrowheads="1"/>
          </p:cNvSpPr>
          <p:nvPr/>
        </p:nvSpPr>
        <p:spPr bwMode="auto">
          <a:xfrm rot="16200000" flipH="1">
            <a:off x="5000257" y="1887914"/>
            <a:ext cx="1584000" cy="583824"/>
          </a:xfrm>
          <a:prstGeom prst="rect">
            <a:avLst/>
          </a:prstGeom>
          <a:solidFill>
            <a:schemeClr val="tx2">
              <a:lumMod val="75000"/>
            </a:schemeClr>
          </a:solidFill>
          <a:ln w="9525">
            <a:noFill/>
            <a:prstDash val="dash"/>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pPr algn="ctr" fontAlgn="auto">
              <a:spcBef>
                <a:spcPts val="0"/>
              </a:spcBef>
              <a:spcAft>
                <a:spcPts val="0"/>
              </a:spcAft>
              <a:defRPr/>
            </a:pPr>
            <a:r>
              <a:rPr lang="es-ES" sz="900" b="1" dirty="0" smtClean="0">
                <a:solidFill>
                  <a:prstClr val="white"/>
                </a:solidFill>
                <a:latin typeface="Arial" pitchFamily="34" charset="0"/>
                <a:cs typeface="Arial" pitchFamily="34" charset="0"/>
              </a:rPr>
              <a:t>Seguimiento y </a:t>
            </a:r>
          </a:p>
          <a:p>
            <a:pPr algn="ctr" fontAlgn="auto">
              <a:spcBef>
                <a:spcPts val="0"/>
              </a:spcBef>
              <a:spcAft>
                <a:spcPts val="0"/>
              </a:spcAft>
              <a:defRPr/>
            </a:pPr>
            <a:r>
              <a:rPr lang="es-ES" sz="900" b="1" dirty="0" smtClean="0">
                <a:solidFill>
                  <a:prstClr val="white"/>
                </a:solidFill>
                <a:latin typeface="Arial" pitchFamily="34" charset="0"/>
                <a:cs typeface="Arial" pitchFamily="34" charset="0"/>
              </a:rPr>
              <a:t>Evaluación de la </a:t>
            </a:r>
          </a:p>
          <a:p>
            <a:pPr algn="ctr" fontAlgn="auto">
              <a:spcBef>
                <a:spcPts val="0"/>
              </a:spcBef>
              <a:spcAft>
                <a:spcPts val="0"/>
              </a:spcAft>
              <a:defRPr/>
            </a:pPr>
            <a:r>
              <a:rPr lang="es-ES" sz="900" b="1" dirty="0" smtClean="0">
                <a:solidFill>
                  <a:prstClr val="white"/>
                </a:solidFill>
                <a:latin typeface="Arial" pitchFamily="34" charset="0"/>
                <a:cs typeface="Arial" pitchFamily="34" charset="0"/>
              </a:rPr>
              <a:t>Planificación</a:t>
            </a:r>
            <a:endParaRPr lang="es-ES" sz="900" b="1" dirty="0">
              <a:solidFill>
                <a:prstClr val="white"/>
              </a:solidFill>
              <a:latin typeface="Arial" pitchFamily="34" charset="0"/>
              <a:cs typeface="Arial" pitchFamily="34" charset="0"/>
            </a:endParaRPr>
          </a:p>
        </p:txBody>
      </p:sp>
      <p:sp>
        <p:nvSpPr>
          <p:cNvPr id="79" name="78 Rectángulo redondeado"/>
          <p:cNvSpPr/>
          <p:nvPr/>
        </p:nvSpPr>
        <p:spPr>
          <a:xfrm>
            <a:off x="2151564" y="3373716"/>
            <a:ext cx="396000" cy="11160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rtlCol="0" anchor="ctr"/>
          <a:lstStyle/>
          <a:p>
            <a:pPr algn="ctr" fontAlgn="auto">
              <a:spcBef>
                <a:spcPts val="0"/>
              </a:spcBef>
              <a:spcAft>
                <a:spcPts val="0"/>
              </a:spcAft>
              <a:defRPr/>
            </a:pPr>
            <a:r>
              <a:rPr lang="es-ES" sz="900" b="1" kern="0" dirty="0" smtClean="0">
                <a:solidFill>
                  <a:sysClr val="window" lastClr="FFFFFF"/>
                </a:solidFill>
                <a:latin typeface="Calibri"/>
              </a:rPr>
              <a:t>Equipo Técnico de apoyo</a:t>
            </a:r>
            <a:endParaRPr lang="es-ES" sz="900" b="1" kern="0" dirty="0">
              <a:solidFill>
                <a:sysClr val="window" lastClr="FFFFFF"/>
              </a:solidFill>
              <a:latin typeface="Calibri"/>
            </a:endParaRPr>
          </a:p>
        </p:txBody>
      </p:sp>
      <p:cxnSp>
        <p:nvCxnSpPr>
          <p:cNvPr id="82" name="17 Forma"/>
          <p:cNvCxnSpPr>
            <a:stCxn id="53" idx="3"/>
            <a:endCxn id="79" idx="0"/>
          </p:cNvCxnSpPr>
          <p:nvPr/>
        </p:nvCxnSpPr>
        <p:spPr>
          <a:xfrm rot="5400000">
            <a:off x="2154969" y="3179120"/>
            <a:ext cx="401891" cy="0"/>
          </a:xfrm>
          <a:prstGeom prst="bentConnector3">
            <a:avLst>
              <a:gd name="adj1" fmla="val 50000"/>
            </a:avLst>
          </a:prstGeom>
          <a:noFill/>
          <a:ln w="28575" cap="flat" cmpd="sng" algn="ctr">
            <a:solidFill>
              <a:sysClr val="windowText" lastClr="000000"/>
            </a:solidFill>
            <a:prstDash val="solid"/>
            <a:headEnd type="triangle" w="med" len="med"/>
            <a:tailEnd type="none" w="med" len="med"/>
          </a:ln>
          <a:effectLst/>
        </p:spPr>
      </p:cxnSp>
      <p:sp>
        <p:nvSpPr>
          <p:cNvPr id="98" name="97 CuadroTexto"/>
          <p:cNvSpPr txBox="1"/>
          <p:nvPr/>
        </p:nvSpPr>
        <p:spPr>
          <a:xfrm flipH="1">
            <a:off x="5166088" y="6167819"/>
            <a:ext cx="1414255" cy="523220"/>
          </a:xfrm>
          <a:prstGeom prst="rect">
            <a:avLst/>
          </a:prstGeom>
          <a:solidFill>
            <a:sysClr val="window" lastClr="FFFFFF"/>
          </a:solidFill>
        </p:spPr>
        <p:txBody>
          <a:bodyPr wrap="square" rtlCol="0" anchor="ctr">
            <a:spAutoFit/>
          </a:bodyPr>
          <a:lstStyle/>
          <a:p>
            <a:pPr algn="just" fontAlgn="auto">
              <a:spcBef>
                <a:spcPts val="0"/>
              </a:spcBef>
              <a:spcAft>
                <a:spcPts val="0"/>
              </a:spcAft>
              <a:defRPr/>
            </a:pPr>
            <a:r>
              <a:rPr lang="es-ES" sz="700" b="1" kern="0" dirty="0" smtClean="0">
                <a:solidFill>
                  <a:sysClr val="windowText" lastClr="000000"/>
                </a:solidFill>
                <a:latin typeface="Calibri" pitchFamily="34" charset="0"/>
              </a:rPr>
              <a:t>E = Rol Ejecutor</a:t>
            </a:r>
          </a:p>
          <a:p>
            <a:pPr algn="just" fontAlgn="auto">
              <a:spcBef>
                <a:spcPts val="0"/>
              </a:spcBef>
              <a:spcAft>
                <a:spcPts val="0"/>
              </a:spcAft>
              <a:defRPr/>
            </a:pPr>
            <a:r>
              <a:rPr lang="es-ES" sz="700" b="1" kern="0" dirty="0" smtClean="0">
                <a:solidFill>
                  <a:sysClr val="windowText" lastClr="000000"/>
                </a:solidFill>
                <a:latin typeface="Calibri" pitchFamily="34" charset="0"/>
              </a:rPr>
              <a:t>C/E = Rol Coordinador y Ejecutor</a:t>
            </a:r>
          </a:p>
          <a:p>
            <a:pPr algn="just" fontAlgn="auto">
              <a:spcBef>
                <a:spcPts val="0"/>
              </a:spcBef>
              <a:spcAft>
                <a:spcPts val="0"/>
              </a:spcAft>
              <a:defRPr/>
            </a:pPr>
            <a:r>
              <a:rPr lang="es-ES" sz="700" b="1" kern="0" dirty="0" smtClean="0">
                <a:solidFill>
                  <a:sysClr val="windowText" lastClr="000000"/>
                </a:solidFill>
                <a:latin typeface="Calibri" pitchFamily="34" charset="0"/>
              </a:rPr>
              <a:t>A = Rol Apoyo</a:t>
            </a:r>
          </a:p>
          <a:p>
            <a:pPr algn="just" fontAlgn="auto">
              <a:spcBef>
                <a:spcPts val="0"/>
              </a:spcBef>
              <a:spcAft>
                <a:spcPts val="0"/>
              </a:spcAft>
              <a:defRPr/>
            </a:pPr>
            <a:r>
              <a:rPr lang="es-ES" sz="700" b="1" kern="0" dirty="0" smtClean="0">
                <a:solidFill>
                  <a:sysClr val="windowText" lastClr="000000"/>
                </a:solidFill>
                <a:latin typeface="Calibri" pitchFamily="34" charset="0"/>
              </a:rPr>
              <a:t>D = Rol Directivo</a:t>
            </a:r>
            <a:endParaRPr lang="es-ES" sz="700" b="1" kern="0" dirty="0">
              <a:solidFill>
                <a:sysClr val="windowText" lastClr="000000"/>
              </a:solidFill>
              <a:latin typeface="Calibri" pitchFamily="34" charset="0"/>
            </a:endParaRPr>
          </a:p>
        </p:txBody>
      </p:sp>
      <p:sp>
        <p:nvSpPr>
          <p:cNvPr id="103" name="102 CuadroTexto"/>
          <p:cNvSpPr txBox="1"/>
          <p:nvPr/>
        </p:nvSpPr>
        <p:spPr>
          <a:xfrm>
            <a:off x="2255617" y="5373216"/>
            <a:ext cx="156143" cy="138985"/>
          </a:xfrm>
          <a:prstGeom prst="rect">
            <a:avLst/>
          </a:prstGeom>
          <a:solidFill>
            <a:sysClr val="window" lastClr="FFFFFF"/>
          </a:solidFill>
        </p:spPr>
        <p:txBody>
          <a:bodyPr wrap="square" rtlCol="0" anchor="ctr">
            <a:spAutoFit/>
          </a:bodyPr>
          <a:lstStyle/>
          <a:p>
            <a:pPr algn="ctr" fontAlgn="auto">
              <a:spcBef>
                <a:spcPts val="0"/>
              </a:spcBef>
              <a:spcAft>
                <a:spcPts val="0"/>
              </a:spcAft>
              <a:defRPr/>
            </a:pPr>
            <a:r>
              <a:rPr lang="es-ES" sz="1000" b="1" kern="0" dirty="0" smtClean="0">
                <a:solidFill>
                  <a:sysClr val="windowText" lastClr="000000"/>
                </a:solidFill>
                <a:latin typeface="Calibri" pitchFamily="34" charset="0"/>
              </a:rPr>
              <a:t>A</a:t>
            </a:r>
            <a:endParaRPr lang="es-ES" sz="1000" b="1" kern="0" dirty="0">
              <a:solidFill>
                <a:sysClr val="windowText" lastClr="000000"/>
              </a:solidFill>
              <a:latin typeface="Calibri" pitchFamily="34" charset="0"/>
            </a:endParaRPr>
          </a:p>
        </p:txBody>
      </p:sp>
      <p:sp>
        <p:nvSpPr>
          <p:cNvPr id="113" name="112 Rectángulo redondeado"/>
          <p:cNvSpPr/>
          <p:nvPr/>
        </p:nvSpPr>
        <p:spPr>
          <a:xfrm>
            <a:off x="2124168" y="847792"/>
            <a:ext cx="3960000" cy="252000"/>
          </a:xfrm>
          <a:prstGeom prst="round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es-ES" sz="1400" b="1" dirty="0" smtClean="0">
                <a:solidFill>
                  <a:prstClr val="white"/>
                </a:solidFill>
              </a:rPr>
              <a:t>GESTIÓN ESTRATÉGICA</a:t>
            </a:r>
            <a:endParaRPr lang="es-ES" sz="1400" b="1" dirty="0">
              <a:solidFill>
                <a:prstClr val="white"/>
              </a:solidFill>
            </a:endParaRPr>
          </a:p>
        </p:txBody>
      </p:sp>
      <p:cxnSp>
        <p:nvCxnSpPr>
          <p:cNvPr id="114" name="17 Forma"/>
          <p:cNvCxnSpPr>
            <a:stCxn id="113" idx="2"/>
            <a:endCxn id="53" idx="1"/>
          </p:cNvCxnSpPr>
          <p:nvPr/>
        </p:nvCxnSpPr>
        <p:spPr>
          <a:xfrm rot="5400000">
            <a:off x="3082850" y="366506"/>
            <a:ext cx="288033" cy="1754604"/>
          </a:xfrm>
          <a:prstGeom prst="bentConnector3">
            <a:avLst>
              <a:gd name="adj1" fmla="val 50000"/>
            </a:avLst>
          </a:prstGeom>
          <a:ln/>
        </p:spPr>
        <p:style>
          <a:lnRef idx="2">
            <a:schemeClr val="dk1"/>
          </a:lnRef>
          <a:fillRef idx="0">
            <a:schemeClr val="dk1"/>
          </a:fillRef>
          <a:effectRef idx="1">
            <a:schemeClr val="dk1"/>
          </a:effectRef>
          <a:fontRef idx="minor">
            <a:schemeClr val="tx1"/>
          </a:fontRef>
        </p:style>
      </p:cxnSp>
      <p:cxnSp>
        <p:nvCxnSpPr>
          <p:cNvPr id="118" name="17 Forma"/>
          <p:cNvCxnSpPr>
            <a:stCxn id="113" idx="2"/>
            <a:endCxn id="54" idx="1"/>
          </p:cNvCxnSpPr>
          <p:nvPr/>
        </p:nvCxnSpPr>
        <p:spPr>
          <a:xfrm rot="5400000">
            <a:off x="3642197" y="925853"/>
            <a:ext cx="288033" cy="635911"/>
          </a:xfrm>
          <a:prstGeom prst="bentConnector3">
            <a:avLst>
              <a:gd name="adj1" fmla="val 50000"/>
            </a:avLst>
          </a:prstGeom>
          <a:ln/>
        </p:spPr>
        <p:style>
          <a:lnRef idx="2">
            <a:schemeClr val="dk1"/>
          </a:lnRef>
          <a:fillRef idx="0">
            <a:schemeClr val="dk1"/>
          </a:fillRef>
          <a:effectRef idx="1">
            <a:schemeClr val="dk1"/>
          </a:effectRef>
          <a:fontRef idx="minor">
            <a:schemeClr val="tx1"/>
          </a:fontRef>
        </p:style>
      </p:cxnSp>
      <p:cxnSp>
        <p:nvCxnSpPr>
          <p:cNvPr id="121" name="17 Forma"/>
          <p:cNvCxnSpPr>
            <a:stCxn id="113" idx="2"/>
            <a:endCxn id="55" idx="1"/>
          </p:cNvCxnSpPr>
          <p:nvPr/>
        </p:nvCxnSpPr>
        <p:spPr>
          <a:xfrm rot="16200000" flipH="1">
            <a:off x="4220976" y="982984"/>
            <a:ext cx="288033" cy="521648"/>
          </a:xfrm>
          <a:prstGeom prst="bentConnector3">
            <a:avLst>
              <a:gd name="adj1" fmla="val 50000"/>
            </a:avLst>
          </a:prstGeom>
          <a:ln/>
        </p:spPr>
        <p:style>
          <a:lnRef idx="2">
            <a:schemeClr val="dk1"/>
          </a:lnRef>
          <a:fillRef idx="0">
            <a:schemeClr val="dk1"/>
          </a:fillRef>
          <a:effectRef idx="1">
            <a:schemeClr val="dk1"/>
          </a:effectRef>
          <a:fontRef idx="minor">
            <a:schemeClr val="tx1"/>
          </a:fontRef>
        </p:style>
      </p:cxnSp>
      <p:cxnSp>
        <p:nvCxnSpPr>
          <p:cNvPr id="124" name="17 Forma"/>
          <p:cNvCxnSpPr>
            <a:stCxn id="113" idx="2"/>
            <a:endCxn id="57" idx="1"/>
          </p:cNvCxnSpPr>
          <p:nvPr/>
        </p:nvCxnSpPr>
        <p:spPr>
          <a:xfrm rot="16200000" flipH="1">
            <a:off x="4804195" y="399764"/>
            <a:ext cx="288034" cy="1688089"/>
          </a:xfrm>
          <a:prstGeom prst="bentConnector3">
            <a:avLst>
              <a:gd name="adj1" fmla="val 50000"/>
            </a:avLst>
          </a:prstGeom>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22" idx="2"/>
            <a:endCxn id="29" idx="0"/>
          </p:cNvCxnSpPr>
          <p:nvPr/>
        </p:nvCxnSpPr>
        <p:spPr>
          <a:xfrm flipH="1">
            <a:off x="3463000" y="5902239"/>
            <a:ext cx="0" cy="445651"/>
          </a:xfrm>
          <a:prstGeom prst="straightConnector1">
            <a:avLst/>
          </a:prstGeom>
          <a:noFill/>
          <a:ln w="28575" cap="flat" cmpd="sng" algn="ctr">
            <a:solidFill>
              <a:sysClr val="windowText" lastClr="000000"/>
            </a:solidFill>
            <a:prstDash val="solid"/>
            <a:headEnd type="triangle" w="med" len="med"/>
            <a:tailEnd type="none" w="med" len="med"/>
          </a:ln>
          <a:effectLst/>
        </p:spPr>
      </p:cxnSp>
      <p:sp>
        <p:nvSpPr>
          <p:cNvPr id="59" name="55 Rectángulo"/>
          <p:cNvSpPr/>
          <p:nvPr/>
        </p:nvSpPr>
        <p:spPr>
          <a:xfrm>
            <a:off x="6372200" y="5428381"/>
            <a:ext cx="2771800"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pPr>
            <a:r>
              <a:rPr lang="es-ES" sz="2800" b="1" spc="50" dirty="0" smtClean="0">
                <a:ln w="11430"/>
                <a:solidFill>
                  <a:prstClr val="black"/>
                </a:solidFill>
                <a:effectLst>
                  <a:outerShdw blurRad="76200" dist="50800" dir="5400000" algn="tl" rotWithShape="0">
                    <a:srgbClr val="000000">
                      <a:alpha val="65000"/>
                    </a:srgbClr>
                  </a:outerShdw>
                </a:effectLst>
                <a:latin typeface="Calibri"/>
              </a:rPr>
              <a:t>ORGANIZACIÓN DE ACUERDO A PROCESOS</a:t>
            </a:r>
            <a:endParaRPr lang="es-ES" sz="2800" b="1" spc="50" dirty="0">
              <a:ln w="11430"/>
              <a:solidFill>
                <a:prstClr val="black"/>
              </a:solidFill>
              <a:effectLst>
                <a:outerShdw blurRad="76200" dist="50800" dir="5400000" algn="tl" rotWithShape="0">
                  <a:srgbClr val="000000">
                    <a:alpha val="65000"/>
                  </a:srgbClr>
                </a:outerShdw>
              </a:effectLst>
              <a:latin typeface="Calibri"/>
            </a:endParaRPr>
          </a:p>
        </p:txBody>
      </p:sp>
      <p:cxnSp>
        <p:nvCxnSpPr>
          <p:cNvPr id="60" name="17 Forma"/>
          <p:cNvCxnSpPr>
            <a:stCxn id="79" idx="2"/>
            <a:endCxn id="84" idx="0"/>
          </p:cNvCxnSpPr>
          <p:nvPr/>
        </p:nvCxnSpPr>
        <p:spPr>
          <a:xfrm rot="5400000">
            <a:off x="2157524" y="4677120"/>
            <a:ext cx="379444" cy="4637"/>
          </a:xfrm>
          <a:prstGeom prst="bentConnector3">
            <a:avLst>
              <a:gd name="adj1" fmla="val 50000"/>
            </a:avLst>
          </a:prstGeom>
          <a:noFill/>
          <a:ln w="28575" cap="flat" cmpd="sng" algn="ctr">
            <a:solidFill>
              <a:sysClr val="windowText" lastClr="000000"/>
            </a:solidFill>
            <a:prstDash val="solid"/>
            <a:headEnd type="triangle" w="med" len="med"/>
            <a:tailEnd type="none" w="med" len="med"/>
          </a:ln>
          <a:effectLst/>
        </p:spPr>
      </p:cxnSp>
      <p:sp>
        <p:nvSpPr>
          <p:cNvPr id="65" name="64 Rectángulo redondeado"/>
          <p:cNvSpPr/>
          <p:nvPr/>
        </p:nvSpPr>
        <p:spPr>
          <a:xfrm>
            <a:off x="4968088" y="3373716"/>
            <a:ext cx="396000" cy="11160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rtlCol="0" anchor="ctr"/>
          <a:lstStyle/>
          <a:p>
            <a:pPr algn="ctr" fontAlgn="auto">
              <a:spcBef>
                <a:spcPts val="0"/>
              </a:spcBef>
              <a:spcAft>
                <a:spcPts val="0"/>
              </a:spcAft>
              <a:defRPr/>
            </a:pPr>
            <a:r>
              <a:rPr lang="es-ES" sz="900" b="1" kern="0" dirty="0" smtClean="0">
                <a:solidFill>
                  <a:sysClr val="window" lastClr="FFFFFF"/>
                </a:solidFill>
                <a:latin typeface="Calibri"/>
              </a:rPr>
              <a:t>Analista Financiero</a:t>
            </a:r>
            <a:endParaRPr lang="es-ES" sz="900" b="1" kern="0" dirty="0">
              <a:solidFill>
                <a:sysClr val="window" lastClr="FFFFFF"/>
              </a:solidFill>
              <a:latin typeface="Calibri"/>
            </a:endParaRPr>
          </a:p>
        </p:txBody>
      </p:sp>
      <p:cxnSp>
        <p:nvCxnSpPr>
          <p:cNvPr id="66" name="17 Forma"/>
          <p:cNvCxnSpPr>
            <a:stCxn id="55" idx="3"/>
            <a:endCxn id="65" idx="0"/>
          </p:cNvCxnSpPr>
          <p:nvPr/>
        </p:nvCxnSpPr>
        <p:spPr>
          <a:xfrm rot="16200000" flipH="1">
            <a:off x="4695007" y="2902634"/>
            <a:ext cx="401891" cy="540272"/>
          </a:xfrm>
          <a:prstGeom prst="bentConnector3">
            <a:avLst>
              <a:gd name="adj1" fmla="val 50000"/>
            </a:avLst>
          </a:prstGeom>
          <a:noFill/>
          <a:ln w="28575" cap="flat" cmpd="sng" algn="ctr">
            <a:solidFill>
              <a:sysClr val="windowText" lastClr="000000"/>
            </a:solidFill>
            <a:prstDash val="solid"/>
            <a:headEnd type="triangle" w="med" len="med"/>
            <a:tailEnd type="none" w="med" len="med"/>
          </a:ln>
          <a:effectLst/>
        </p:spPr>
      </p:cxnSp>
      <p:cxnSp>
        <p:nvCxnSpPr>
          <p:cNvPr id="70" name="17 Forma"/>
          <p:cNvCxnSpPr>
            <a:stCxn id="79" idx="2"/>
            <a:endCxn id="84" idx="0"/>
          </p:cNvCxnSpPr>
          <p:nvPr/>
        </p:nvCxnSpPr>
        <p:spPr>
          <a:xfrm rot="5400000">
            <a:off x="2157524" y="4677120"/>
            <a:ext cx="379444" cy="4637"/>
          </a:xfrm>
          <a:prstGeom prst="bentConnector3">
            <a:avLst>
              <a:gd name="adj1" fmla="val 50000"/>
            </a:avLst>
          </a:prstGeom>
          <a:noFill/>
          <a:ln w="28575" cap="flat" cmpd="sng" algn="ctr">
            <a:solidFill>
              <a:sysClr val="windowText" lastClr="000000"/>
            </a:solidFill>
            <a:prstDash val="solid"/>
            <a:headEnd type="triangle" w="med" len="med"/>
            <a:tailEnd type="none" w="med" len="med"/>
          </a:ln>
          <a:effectLst/>
        </p:spPr>
      </p:cxnSp>
      <p:cxnSp>
        <p:nvCxnSpPr>
          <p:cNvPr id="71" name="17 Forma"/>
          <p:cNvCxnSpPr>
            <a:stCxn id="65" idx="2"/>
            <a:endCxn id="63" idx="0"/>
          </p:cNvCxnSpPr>
          <p:nvPr/>
        </p:nvCxnSpPr>
        <p:spPr>
          <a:xfrm rot="5400000">
            <a:off x="4717794" y="4420866"/>
            <a:ext cx="379444" cy="517145"/>
          </a:xfrm>
          <a:prstGeom prst="bentConnector3">
            <a:avLst>
              <a:gd name="adj1" fmla="val 50000"/>
            </a:avLst>
          </a:prstGeom>
          <a:noFill/>
          <a:ln w="28575" cap="flat" cmpd="sng" algn="ctr">
            <a:solidFill>
              <a:sysClr val="windowText" lastClr="000000"/>
            </a:solidFill>
            <a:prstDash val="solid"/>
            <a:headEnd type="triangle" w="med" len="med"/>
            <a:tailEnd type="none" w="med" len="med"/>
          </a:ln>
          <a:effectLst/>
        </p:spPr>
      </p:cxnSp>
      <p:sp>
        <p:nvSpPr>
          <p:cNvPr id="51" name="399 CuadroTexto"/>
          <p:cNvSpPr txBox="1"/>
          <p:nvPr/>
        </p:nvSpPr>
        <p:spPr>
          <a:xfrm>
            <a:off x="3396019" y="6098327"/>
            <a:ext cx="135326" cy="138985"/>
          </a:xfrm>
          <a:prstGeom prst="rect">
            <a:avLst/>
          </a:prstGeom>
          <a:solidFill>
            <a:sysClr val="window" lastClr="FFFFFF"/>
          </a:solidFill>
        </p:spPr>
        <p:txBody>
          <a:bodyPr wrap="square" rtlCol="0" anchor="ctr">
            <a:spAutoFit/>
          </a:bodyPr>
          <a:lstStyle/>
          <a:p>
            <a:pPr algn="ctr" fontAlgn="auto">
              <a:spcBef>
                <a:spcPts val="0"/>
              </a:spcBef>
              <a:spcAft>
                <a:spcPts val="0"/>
              </a:spcAft>
              <a:defRPr/>
            </a:pPr>
            <a:r>
              <a:rPr lang="es-ES" sz="1000" b="1" kern="0" dirty="0">
                <a:solidFill>
                  <a:sysClr val="windowText" lastClr="000000"/>
                </a:solidFill>
                <a:latin typeface="Calibri" pitchFamily="34" charset="0"/>
              </a:rPr>
              <a:t>D</a:t>
            </a:r>
          </a:p>
        </p:txBody>
      </p:sp>
      <p:sp>
        <p:nvSpPr>
          <p:cNvPr id="84" name="83 Rectángulo redondeado"/>
          <p:cNvSpPr/>
          <p:nvPr/>
        </p:nvSpPr>
        <p:spPr>
          <a:xfrm>
            <a:off x="1912927" y="4869160"/>
            <a:ext cx="864000" cy="3600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s-ES" sz="700" b="1" kern="0" dirty="0" smtClean="0">
                <a:solidFill>
                  <a:sysClr val="window" lastClr="FFFFFF"/>
                </a:solidFill>
                <a:latin typeface="Calibri"/>
              </a:rPr>
              <a:t>Coordinador de Planificación Cantonal</a:t>
            </a:r>
            <a:endParaRPr lang="es-ES" sz="700" b="1" kern="0" dirty="0">
              <a:solidFill>
                <a:sysClr val="window" lastClr="FFFFFF"/>
              </a:solidFill>
              <a:latin typeface="Calibri"/>
            </a:endParaRPr>
          </a:p>
        </p:txBody>
      </p:sp>
      <p:cxnSp>
        <p:nvCxnSpPr>
          <p:cNvPr id="90" name="17 Forma"/>
          <p:cNvCxnSpPr>
            <a:stCxn id="31" idx="2"/>
            <a:endCxn id="63" idx="0"/>
          </p:cNvCxnSpPr>
          <p:nvPr/>
        </p:nvCxnSpPr>
        <p:spPr>
          <a:xfrm rot="16200000" flipH="1">
            <a:off x="4137653" y="4357870"/>
            <a:ext cx="379444" cy="643136"/>
          </a:xfrm>
          <a:prstGeom prst="bentConnector3">
            <a:avLst>
              <a:gd name="adj1" fmla="val 50000"/>
            </a:avLst>
          </a:prstGeom>
          <a:noFill/>
          <a:ln w="28575" cap="flat" cmpd="sng" algn="ctr">
            <a:solidFill>
              <a:sysClr val="windowText" lastClr="000000"/>
            </a:solidFill>
            <a:prstDash val="solid"/>
            <a:headEnd type="triangle" w="med" len="med"/>
            <a:tailEnd type="none" w="med" len="med"/>
          </a:ln>
          <a:effectLst/>
        </p:spPr>
      </p:cxnSp>
      <p:sp>
        <p:nvSpPr>
          <p:cNvPr id="63" name="62 Rectángulo redondeado"/>
          <p:cNvSpPr/>
          <p:nvPr/>
        </p:nvSpPr>
        <p:spPr>
          <a:xfrm>
            <a:off x="4005806" y="4869160"/>
            <a:ext cx="1286273" cy="3600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s-ES" sz="700" b="1" kern="0" dirty="0" smtClean="0">
                <a:solidFill>
                  <a:sysClr val="window" lastClr="FFFFFF"/>
                </a:solidFill>
                <a:latin typeface="Calibri"/>
              </a:rPr>
              <a:t>Coordinador de Planificación Institucional y Operativa</a:t>
            </a:r>
            <a:endParaRPr lang="es-ES" sz="700" b="1" kern="0" dirty="0">
              <a:solidFill>
                <a:sysClr val="window" lastClr="FFFFFF"/>
              </a:solidFill>
              <a:latin typeface="Calibri"/>
            </a:endParaRPr>
          </a:p>
        </p:txBody>
      </p:sp>
      <p:sp>
        <p:nvSpPr>
          <p:cNvPr id="61" name="60 CuadroTexto"/>
          <p:cNvSpPr txBox="1"/>
          <p:nvPr/>
        </p:nvSpPr>
        <p:spPr>
          <a:xfrm flipH="1">
            <a:off x="4461955" y="4624861"/>
            <a:ext cx="383219" cy="114864"/>
          </a:xfrm>
          <a:prstGeom prst="rect">
            <a:avLst/>
          </a:prstGeom>
          <a:solidFill>
            <a:schemeClr val="bg1"/>
          </a:solidFill>
        </p:spPr>
        <p:txBody>
          <a:bodyPr wrap="square" rtlCol="0" anchor="ctr">
            <a:spAutoFit/>
          </a:bodyPr>
          <a:lstStyle/>
          <a:p>
            <a:pPr algn="ctr" fontAlgn="auto">
              <a:spcBef>
                <a:spcPts val="0"/>
              </a:spcBef>
              <a:spcAft>
                <a:spcPts val="0"/>
              </a:spcAft>
              <a:defRPr/>
            </a:pPr>
            <a:r>
              <a:rPr lang="es-ES" sz="1000" b="1" kern="0" dirty="0" smtClean="0">
                <a:solidFill>
                  <a:sysClr val="windowText" lastClr="000000"/>
                </a:solidFill>
                <a:latin typeface="Calibri" pitchFamily="34" charset="0"/>
              </a:rPr>
              <a:t>C/E</a:t>
            </a:r>
            <a:endParaRPr lang="es-ES" sz="1000" b="1" kern="0" dirty="0">
              <a:solidFill>
                <a:sysClr val="windowText" lastClr="000000"/>
              </a:solidFill>
              <a:latin typeface="Calibri" pitchFamily="34" charset="0"/>
            </a:endParaRPr>
          </a:p>
        </p:txBody>
      </p:sp>
      <p:sp>
        <p:nvSpPr>
          <p:cNvPr id="72" name="71 CuadroTexto"/>
          <p:cNvSpPr txBox="1"/>
          <p:nvPr/>
        </p:nvSpPr>
        <p:spPr>
          <a:xfrm flipH="1">
            <a:off x="2164606" y="4659151"/>
            <a:ext cx="383219" cy="114864"/>
          </a:xfrm>
          <a:prstGeom prst="rect">
            <a:avLst/>
          </a:prstGeom>
          <a:solidFill>
            <a:schemeClr val="bg1"/>
          </a:solidFill>
        </p:spPr>
        <p:txBody>
          <a:bodyPr wrap="square" rtlCol="0" anchor="ctr">
            <a:spAutoFit/>
          </a:bodyPr>
          <a:lstStyle/>
          <a:p>
            <a:pPr algn="ctr" fontAlgn="auto">
              <a:spcBef>
                <a:spcPts val="0"/>
              </a:spcBef>
              <a:spcAft>
                <a:spcPts val="0"/>
              </a:spcAft>
              <a:defRPr/>
            </a:pPr>
            <a:r>
              <a:rPr lang="es-ES" sz="1000" b="1" kern="0" dirty="0" smtClean="0">
                <a:solidFill>
                  <a:sysClr val="windowText" lastClr="000000"/>
                </a:solidFill>
                <a:latin typeface="Calibri" pitchFamily="34" charset="0"/>
              </a:rPr>
              <a:t>C/E</a:t>
            </a:r>
            <a:endParaRPr lang="es-ES" sz="1000" b="1" kern="0" dirty="0">
              <a:solidFill>
                <a:sysClr val="windowText" lastClr="000000"/>
              </a:solidFill>
              <a:latin typeface="Calibri" pitchFamily="34" charset="0"/>
            </a:endParaRPr>
          </a:p>
        </p:txBody>
      </p:sp>
      <p:cxnSp>
        <p:nvCxnSpPr>
          <p:cNvPr id="58" name="17 Forma"/>
          <p:cNvCxnSpPr>
            <a:stCxn id="57" idx="3"/>
            <a:endCxn id="31" idx="0"/>
          </p:cNvCxnSpPr>
          <p:nvPr/>
        </p:nvCxnSpPr>
        <p:spPr>
          <a:xfrm rot="5400000">
            <a:off x="4698087" y="2279546"/>
            <a:ext cx="401890" cy="1786450"/>
          </a:xfrm>
          <a:prstGeom prst="bentConnector3">
            <a:avLst>
              <a:gd name="adj1" fmla="val 50000"/>
            </a:avLst>
          </a:prstGeom>
          <a:noFill/>
          <a:ln w="28575" cap="flat" cmpd="sng" algn="ctr">
            <a:solidFill>
              <a:sysClr val="windowText" lastClr="000000"/>
            </a:solidFill>
            <a:prstDash val="solid"/>
            <a:headEnd type="triangle" w="med" len="med"/>
            <a:tailEnd type="none" w="med" len="med"/>
          </a:ln>
          <a:effectLst/>
        </p:spPr>
      </p:cxnSp>
      <p:cxnSp>
        <p:nvCxnSpPr>
          <p:cNvPr id="67" name="17 Forma"/>
          <p:cNvCxnSpPr/>
          <p:nvPr/>
        </p:nvCxnSpPr>
        <p:spPr>
          <a:xfrm rot="5400000">
            <a:off x="3993207" y="1426771"/>
            <a:ext cx="401890" cy="3492000"/>
          </a:xfrm>
          <a:prstGeom prst="bentConnector3">
            <a:avLst>
              <a:gd name="adj1" fmla="val 50000"/>
            </a:avLst>
          </a:prstGeom>
          <a:noFill/>
          <a:ln w="28575" cap="flat" cmpd="sng" algn="ctr">
            <a:solidFill>
              <a:sysClr val="windowText" lastClr="000000"/>
            </a:solidFill>
            <a:prstDash val="solid"/>
            <a:headEnd type="triangle" w="med" len="med"/>
            <a:tailEnd type="none" w="med" len="med"/>
          </a:ln>
          <a:effectLst/>
        </p:spPr>
      </p:cxnSp>
      <p:sp>
        <p:nvSpPr>
          <p:cNvPr id="50" name="49 CuadroTexto"/>
          <p:cNvSpPr txBox="1"/>
          <p:nvPr/>
        </p:nvSpPr>
        <p:spPr>
          <a:xfrm>
            <a:off x="3369403" y="3118047"/>
            <a:ext cx="185337" cy="94929"/>
          </a:xfrm>
          <a:prstGeom prst="rect">
            <a:avLst/>
          </a:prstGeom>
          <a:solidFill>
            <a:sysClr val="window" lastClr="FFFFFF"/>
          </a:solidFill>
        </p:spPr>
        <p:txBody>
          <a:bodyPr wrap="square" rtlCol="0" anchor="ctr">
            <a:spAutoFit/>
          </a:bodyPr>
          <a:lstStyle/>
          <a:p>
            <a:pPr algn="ctr" fontAlgn="auto">
              <a:spcBef>
                <a:spcPts val="0"/>
              </a:spcBef>
              <a:spcAft>
                <a:spcPts val="0"/>
              </a:spcAft>
              <a:defRPr/>
            </a:pPr>
            <a:r>
              <a:rPr lang="es-ES" sz="1000" b="1" kern="0" dirty="0" smtClean="0">
                <a:solidFill>
                  <a:sysClr val="windowText" lastClr="000000"/>
                </a:solidFill>
                <a:latin typeface="Calibri" pitchFamily="34" charset="0"/>
              </a:rPr>
              <a:t>E</a:t>
            </a:r>
            <a:endParaRPr lang="es-ES" sz="1000" b="1" kern="0" dirty="0">
              <a:solidFill>
                <a:sysClr val="windowText" lastClr="000000"/>
              </a:solidFill>
              <a:latin typeface="Calibri" pitchFamily="34" charset="0"/>
            </a:endParaRPr>
          </a:p>
        </p:txBody>
      </p:sp>
      <p:sp>
        <p:nvSpPr>
          <p:cNvPr id="56" name="55 CuadroTexto"/>
          <p:cNvSpPr txBox="1"/>
          <p:nvPr/>
        </p:nvSpPr>
        <p:spPr>
          <a:xfrm flipH="1">
            <a:off x="2313757" y="3222165"/>
            <a:ext cx="105954" cy="108000"/>
          </a:xfrm>
          <a:prstGeom prst="rect">
            <a:avLst/>
          </a:prstGeom>
          <a:solidFill>
            <a:sysClr val="window" lastClr="FFFFFF"/>
          </a:solidFill>
        </p:spPr>
        <p:txBody>
          <a:bodyPr wrap="square" rtlCol="0" anchor="ctr">
            <a:spAutoFit/>
          </a:bodyPr>
          <a:lstStyle/>
          <a:p>
            <a:pPr algn="ctr" fontAlgn="auto">
              <a:spcBef>
                <a:spcPts val="0"/>
              </a:spcBef>
              <a:spcAft>
                <a:spcPts val="0"/>
              </a:spcAft>
              <a:defRPr/>
            </a:pPr>
            <a:r>
              <a:rPr lang="es-ES" sz="1000" b="1" kern="0" dirty="0">
                <a:solidFill>
                  <a:sysClr val="windowText" lastClr="000000"/>
                </a:solidFill>
                <a:latin typeface="Calibri" pitchFamily="34" charset="0"/>
              </a:rPr>
              <a:t>E</a:t>
            </a:r>
          </a:p>
        </p:txBody>
      </p:sp>
      <p:sp>
        <p:nvSpPr>
          <p:cNvPr id="68" name="67 CuadroTexto"/>
          <p:cNvSpPr txBox="1"/>
          <p:nvPr/>
        </p:nvSpPr>
        <p:spPr>
          <a:xfrm>
            <a:off x="4545712" y="3140968"/>
            <a:ext cx="185337" cy="94929"/>
          </a:xfrm>
          <a:prstGeom prst="rect">
            <a:avLst/>
          </a:prstGeom>
          <a:solidFill>
            <a:sysClr val="window" lastClr="FFFFFF"/>
          </a:solidFill>
        </p:spPr>
        <p:txBody>
          <a:bodyPr wrap="square" rtlCol="0" anchor="ctr">
            <a:spAutoFit/>
          </a:bodyPr>
          <a:lstStyle/>
          <a:p>
            <a:pPr algn="ctr" fontAlgn="auto">
              <a:spcBef>
                <a:spcPts val="0"/>
              </a:spcBef>
              <a:spcAft>
                <a:spcPts val="0"/>
              </a:spcAft>
              <a:defRPr/>
            </a:pPr>
            <a:r>
              <a:rPr lang="es-ES" sz="1000" b="1" kern="0" dirty="0" smtClean="0">
                <a:solidFill>
                  <a:sysClr val="windowText" lastClr="000000"/>
                </a:solidFill>
                <a:latin typeface="Calibri" pitchFamily="34" charset="0"/>
              </a:rPr>
              <a:t>E</a:t>
            </a:r>
            <a:endParaRPr lang="es-ES" sz="1000" b="1" kern="0" dirty="0">
              <a:solidFill>
                <a:sysClr val="windowText" lastClr="000000"/>
              </a:solidFill>
              <a:latin typeface="Calibri" pitchFamily="34" charset="0"/>
            </a:endParaRPr>
          </a:p>
        </p:txBody>
      </p:sp>
      <p:sp>
        <p:nvSpPr>
          <p:cNvPr id="74" name="Rectangle 73"/>
          <p:cNvSpPr/>
          <p:nvPr/>
        </p:nvSpPr>
        <p:spPr>
          <a:xfrm>
            <a:off x="4499992" y="-99392"/>
            <a:ext cx="462068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pPr>
            <a:r>
              <a:rPr lang="es-EC" sz="4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CAPITAL HUMANO</a:t>
            </a:r>
            <a:endParaRPr 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ndParaRPr>
          </a:p>
        </p:txBody>
      </p:sp>
    </p:spTree>
    <p:extLst>
      <p:ext uri="{BB962C8B-B14F-4D97-AF65-F5344CB8AC3E}">
        <p14:creationId xmlns:p14="http://schemas.microsoft.com/office/powerpoint/2010/main" val="3808247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31882323"/>
              </p:ext>
            </p:extLst>
          </p:nvPr>
        </p:nvGraphicFramePr>
        <p:xfrm>
          <a:off x="467544" y="1052736"/>
          <a:ext cx="8280920" cy="5128344"/>
        </p:xfrm>
        <a:graphic>
          <a:graphicData uri="http://schemas.openxmlformats.org/drawingml/2006/table">
            <a:tbl>
              <a:tblPr firstRow="1" bandRow="1">
                <a:tableStyleId>{5C22544A-7EE6-4342-B048-85BDC9FD1C3A}</a:tableStyleId>
              </a:tblPr>
              <a:tblGrid>
                <a:gridCol w="1656184"/>
                <a:gridCol w="1281743"/>
                <a:gridCol w="1382554"/>
                <a:gridCol w="1944215"/>
                <a:gridCol w="2016224"/>
              </a:tblGrid>
              <a:tr h="574926">
                <a:tc>
                  <a:txBody>
                    <a:bodyPr/>
                    <a:lstStyle/>
                    <a:p>
                      <a:pPr algn="ctr"/>
                      <a:r>
                        <a:rPr lang="es-EC" sz="1400" dirty="0" smtClean="0"/>
                        <a:t>CARGO</a:t>
                      </a:r>
                      <a:endParaRPr lang="en-US" sz="1400" dirty="0"/>
                    </a:p>
                  </a:txBody>
                  <a:tcPr anchor="ctr"/>
                </a:tc>
                <a:tc>
                  <a:txBody>
                    <a:bodyPr/>
                    <a:lstStyle/>
                    <a:p>
                      <a:pPr algn="ctr"/>
                      <a:r>
                        <a:rPr lang="es-EC" sz="1400" dirty="0" smtClean="0"/>
                        <a:t>NIVEL</a:t>
                      </a:r>
                      <a:endParaRPr lang="en-US" sz="1400" dirty="0"/>
                    </a:p>
                  </a:txBody>
                  <a:tcPr anchor="ctr"/>
                </a:tc>
                <a:tc>
                  <a:txBody>
                    <a:bodyPr/>
                    <a:lstStyle/>
                    <a:p>
                      <a:pPr algn="ctr"/>
                      <a:r>
                        <a:rPr lang="es-EC" sz="1400" dirty="0" smtClean="0"/>
                        <a:t>ÍNDICE</a:t>
                      </a:r>
                      <a:r>
                        <a:rPr lang="es-EC" sz="1400" baseline="0" dirty="0" smtClean="0"/>
                        <a:t> </a:t>
                      </a:r>
                      <a:r>
                        <a:rPr lang="es-EC" sz="1400" baseline="0" dirty="0" err="1" smtClean="0"/>
                        <a:t>OCUP</a:t>
                      </a:r>
                      <a:r>
                        <a:rPr lang="es-EC" sz="1400" baseline="0" dirty="0" smtClean="0"/>
                        <a:t>.</a:t>
                      </a:r>
                      <a:endParaRPr lang="en-US" sz="1400" dirty="0"/>
                    </a:p>
                  </a:txBody>
                  <a:tcPr anchor="ctr"/>
                </a:tc>
                <a:tc>
                  <a:txBody>
                    <a:bodyPr/>
                    <a:lstStyle/>
                    <a:p>
                      <a:pPr algn="ctr"/>
                      <a:r>
                        <a:rPr lang="es-EC" sz="1400" dirty="0" smtClean="0"/>
                        <a:t>INTERFAZ</a:t>
                      </a:r>
                      <a:endParaRPr lang="en-US" sz="1400" dirty="0"/>
                    </a:p>
                  </a:txBody>
                  <a:tcPr anchor="ctr"/>
                </a:tc>
                <a:tc>
                  <a:txBody>
                    <a:bodyPr/>
                    <a:lstStyle/>
                    <a:p>
                      <a:pPr algn="ctr"/>
                      <a:r>
                        <a:rPr lang="es-EC" sz="1400" dirty="0" smtClean="0"/>
                        <a:t>PERFIL</a:t>
                      </a:r>
                      <a:endParaRPr lang="en-US" sz="1400" dirty="0"/>
                    </a:p>
                  </a:txBody>
                  <a:tcPr anchor="ctr"/>
                </a:tc>
              </a:tr>
              <a:tr h="758903">
                <a:tc>
                  <a:txBody>
                    <a:bodyPr/>
                    <a:lstStyle/>
                    <a:p>
                      <a:pPr algn="ctr"/>
                      <a:r>
                        <a:rPr lang="es-ES" sz="1050" noProof="0" dirty="0" smtClean="0"/>
                        <a:t>Director</a:t>
                      </a:r>
                      <a:endParaRPr lang="es-ES" sz="1050" noProof="0" dirty="0"/>
                    </a:p>
                  </a:txBody>
                  <a:tcPr anchor="ctr"/>
                </a:tc>
                <a:tc>
                  <a:txBody>
                    <a:bodyPr/>
                    <a:lstStyle/>
                    <a:p>
                      <a:pPr algn="ctr"/>
                      <a:r>
                        <a:rPr lang="es-ES" sz="1050" noProof="0" smtClean="0"/>
                        <a:t>Directivo</a:t>
                      </a:r>
                      <a:endParaRPr lang="es-ES" sz="1050" noProof="0"/>
                    </a:p>
                  </a:txBody>
                  <a:tcPr anchor="ctr"/>
                </a:tc>
                <a:tc>
                  <a:txBody>
                    <a:bodyPr/>
                    <a:lstStyle/>
                    <a:p>
                      <a:pPr algn="ctr"/>
                      <a:endParaRPr lang="es-ES" sz="1050" noProof="0" dirty="0"/>
                    </a:p>
                  </a:txBody>
                  <a:tcPr anchor="ctr"/>
                </a:tc>
                <a:tc>
                  <a:txBody>
                    <a:bodyPr/>
                    <a:lstStyle/>
                    <a:p>
                      <a:pPr marL="87313" indent="-87313" algn="just">
                        <a:buFont typeface="Arial" panose="020B0604020202020204" pitchFamily="34" charset="0"/>
                        <a:buChar char="•"/>
                      </a:pPr>
                      <a:r>
                        <a:rPr lang="es-ES" sz="1050" noProof="0" dirty="0" smtClean="0"/>
                        <a:t>Alcalde</a:t>
                      </a:r>
                    </a:p>
                    <a:p>
                      <a:pPr marL="87313" indent="-87313" algn="just">
                        <a:buFont typeface="Arial" panose="020B0604020202020204" pitchFamily="34" charset="0"/>
                        <a:buChar char="•"/>
                      </a:pPr>
                      <a:r>
                        <a:rPr lang="es-ES" sz="1050" noProof="0" dirty="0" smtClean="0"/>
                        <a:t>Coordinadores </a:t>
                      </a:r>
                      <a:endParaRPr lang="es-ES" sz="1050" noProof="0" dirty="0"/>
                    </a:p>
                  </a:txBody>
                  <a:tcPr anchor="ctr"/>
                </a:tc>
                <a:tc>
                  <a:txBody>
                    <a:bodyPr/>
                    <a:lstStyle/>
                    <a:p>
                      <a:pPr algn="ctr"/>
                      <a:r>
                        <a:rPr lang="es-ES" sz="1050" noProof="0" smtClean="0"/>
                        <a:t>Cuarto</a:t>
                      </a:r>
                      <a:r>
                        <a:rPr lang="es-ES" sz="1050" baseline="0" noProof="0" smtClean="0"/>
                        <a:t> Nivel en Planificación Estratégica</a:t>
                      </a:r>
                      <a:endParaRPr lang="es-ES" sz="1050" noProof="0"/>
                    </a:p>
                  </a:txBody>
                  <a:tcPr anchor="ctr"/>
                </a:tc>
              </a:tr>
              <a:tr h="758903">
                <a:tc>
                  <a:txBody>
                    <a:bodyPr/>
                    <a:lstStyle/>
                    <a:p>
                      <a:pPr algn="ctr"/>
                      <a:r>
                        <a:rPr lang="es-ES" sz="1050" noProof="0" smtClean="0"/>
                        <a:t>Coordinador de Planificación</a:t>
                      </a:r>
                      <a:r>
                        <a:rPr lang="es-ES" sz="1050" baseline="0" noProof="0" smtClean="0"/>
                        <a:t> Cantonal</a:t>
                      </a:r>
                      <a:endParaRPr lang="es-ES" sz="1050" noProof="0"/>
                    </a:p>
                  </a:txBody>
                  <a:tcPr anchor="ctr"/>
                </a:tc>
                <a:tc>
                  <a:txBody>
                    <a:bodyPr/>
                    <a:lstStyle/>
                    <a:p>
                      <a:pPr algn="ctr"/>
                      <a:r>
                        <a:rPr lang="es-ES" sz="1050" noProof="0" smtClean="0"/>
                        <a:t>Coordinación</a:t>
                      </a:r>
                      <a:endParaRPr lang="es-ES" sz="1050" noProof="0"/>
                    </a:p>
                  </a:txBody>
                  <a:tcPr anchor="ctr"/>
                </a:tc>
                <a:tc>
                  <a:txBody>
                    <a:bodyPr/>
                    <a:lstStyle/>
                    <a:p>
                      <a:pPr algn="ctr"/>
                      <a:r>
                        <a:rPr lang="es-ES" sz="1050" noProof="0" smtClean="0"/>
                        <a:t>Servidor Público 7</a:t>
                      </a:r>
                      <a:endParaRPr lang="es-ES" sz="1050" noProof="0"/>
                    </a:p>
                  </a:txBody>
                  <a:tcPr anchor="ctr"/>
                </a:tc>
                <a:tc>
                  <a:txBody>
                    <a:bodyPr/>
                    <a:lstStyle/>
                    <a:p>
                      <a:pPr marL="87313" indent="-87313" algn="just">
                        <a:buFont typeface="Arial" panose="020B0604020202020204" pitchFamily="34" charset="0"/>
                        <a:buChar char="•"/>
                      </a:pPr>
                      <a:r>
                        <a:rPr lang="es-ES" sz="1050" noProof="0" dirty="0" smtClean="0"/>
                        <a:t>Director de Unidad</a:t>
                      </a:r>
                    </a:p>
                    <a:p>
                      <a:pPr marL="87313" indent="-87313" algn="just">
                        <a:buFont typeface="Arial" panose="020B0604020202020204" pitchFamily="34" charset="0"/>
                        <a:buChar char="•"/>
                      </a:pPr>
                      <a:r>
                        <a:rPr lang="es-ES" sz="1050" noProof="0" dirty="0" smtClean="0"/>
                        <a:t>Equipo de apoyo técnico</a:t>
                      </a:r>
                      <a:endParaRPr lang="es-ES" sz="1050" noProof="0" dirty="0"/>
                    </a:p>
                  </a:txBody>
                  <a:tcPr anchor="ctr"/>
                </a:tc>
                <a:tc>
                  <a:txBody>
                    <a:bodyPr/>
                    <a:lstStyle/>
                    <a:p>
                      <a:pPr algn="ctr"/>
                      <a:r>
                        <a:rPr lang="es-ES" sz="1050" noProof="0" smtClean="0"/>
                        <a:t>Tercer Nivel en Ingeniería</a:t>
                      </a:r>
                      <a:r>
                        <a:rPr lang="es-ES" sz="1050" baseline="0" noProof="0" smtClean="0"/>
                        <a:t> Geográfica o Afines</a:t>
                      </a:r>
                      <a:endParaRPr lang="es-ES" sz="1050" noProof="0"/>
                    </a:p>
                  </a:txBody>
                  <a:tcPr anchor="ctr"/>
                </a:tc>
              </a:tr>
              <a:tr h="758903">
                <a:tc>
                  <a:txBody>
                    <a:bodyPr/>
                    <a:lstStyle/>
                    <a:p>
                      <a:pPr algn="ctr"/>
                      <a:r>
                        <a:rPr lang="es-ES" sz="1050" noProof="0" smtClean="0"/>
                        <a:t>Coordinador de Planificación</a:t>
                      </a:r>
                      <a:r>
                        <a:rPr lang="es-ES" sz="1050" baseline="0" noProof="0" smtClean="0"/>
                        <a:t> Institucional</a:t>
                      </a:r>
                      <a:endParaRPr lang="es-ES" sz="1050" noProof="0"/>
                    </a:p>
                  </a:txBody>
                  <a:tcPr anchor="ctr"/>
                </a:tc>
                <a:tc>
                  <a:txBody>
                    <a:bodyPr/>
                    <a:lstStyle/>
                    <a:p>
                      <a:pPr algn="ctr"/>
                      <a:r>
                        <a:rPr lang="es-ES" sz="1050" noProof="0" smtClean="0"/>
                        <a:t>Coordinación</a:t>
                      </a:r>
                      <a:endParaRPr lang="es-ES" sz="1050" noProof="0"/>
                    </a:p>
                  </a:txBody>
                  <a:tcPr anchor="ctr"/>
                </a:tc>
                <a:tc>
                  <a:txBody>
                    <a:bodyPr/>
                    <a:lstStyle/>
                    <a:p>
                      <a:pPr algn="ctr"/>
                      <a:r>
                        <a:rPr lang="es-ES" sz="1050" noProof="0" smtClean="0"/>
                        <a:t>Servidor Público 7</a:t>
                      </a:r>
                      <a:endParaRPr lang="es-ES" sz="1050" noProof="0"/>
                    </a:p>
                  </a:txBody>
                  <a:tcPr anchor="ctr"/>
                </a:tc>
                <a:tc>
                  <a:txBody>
                    <a:bodyPr/>
                    <a:lstStyle/>
                    <a:p>
                      <a:pPr marL="87313" indent="-87313" algn="just">
                        <a:buFont typeface="Arial" panose="020B0604020202020204" pitchFamily="34" charset="0"/>
                        <a:buChar char="•"/>
                        <a:tabLst>
                          <a:tab pos="87313" algn="l"/>
                        </a:tabLst>
                      </a:pPr>
                      <a:r>
                        <a:rPr lang="es-ES" sz="1050" noProof="0" dirty="0" smtClean="0"/>
                        <a:t>Director de Unidad</a:t>
                      </a:r>
                    </a:p>
                    <a:p>
                      <a:pPr marL="87313" indent="-87313" algn="just">
                        <a:buFont typeface="Arial" panose="020B0604020202020204" pitchFamily="34" charset="0"/>
                        <a:buChar char="•"/>
                        <a:tabLst>
                          <a:tab pos="87313" algn="l"/>
                        </a:tabLst>
                      </a:pPr>
                      <a:r>
                        <a:rPr lang="es-ES" sz="1050" noProof="0" dirty="0" smtClean="0"/>
                        <a:t>Analistas de</a:t>
                      </a:r>
                      <a:r>
                        <a:rPr lang="es-ES" sz="1050" baseline="0" noProof="0" dirty="0" smtClean="0"/>
                        <a:t> Planificación</a:t>
                      </a:r>
                      <a:endParaRPr lang="es-ES" sz="1050" noProof="0" dirty="0"/>
                    </a:p>
                  </a:txBody>
                  <a:tcPr anchor="ctr"/>
                </a:tc>
                <a:tc>
                  <a:txBody>
                    <a:bodyPr/>
                    <a:lstStyle/>
                    <a:p>
                      <a:pPr algn="ctr"/>
                      <a:r>
                        <a:rPr lang="es-ES" sz="1050" noProof="0" smtClean="0"/>
                        <a:t>Tercer Nivel en Ingeniería</a:t>
                      </a:r>
                      <a:r>
                        <a:rPr lang="es-ES" sz="1050" baseline="0" noProof="0" smtClean="0"/>
                        <a:t> Comercial o afines</a:t>
                      </a:r>
                      <a:endParaRPr lang="es-ES" sz="1050" noProof="0"/>
                    </a:p>
                  </a:txBody>
                  <a:tcPr anchor="ctr"/>
                </a:tc>
              </a:tr>
              <a:tr h="758903">
                <a:tc>
                  <a:txBody>
                    <a:bodyPr/>
                    <a:lstStyle/>
                    <a:p>
                      <a:pPr marL="0" algn="ctr" defTabSz="914400" rtl="0" eaLnBrk="1" latinLnBrk="0" hangingPunct="1"/>
                      <a:r>
                        <a:rPr lang="es-ES" sz="1050" kern="1200" noProof="0" smtClean="0">
                          <a:solidFill>
                            <a:schemeClr val="dk1"/>
                          </a:solidFill>
                          <a:latin typeface="+mn-lt"/>
                          <a:ea typeface="+mn-ea"/>
                          <a:cs typeface="+mn-cs"/>
                        </a:rPr>
                        <a:t>Analista de Planificación</a:t>
                      </a:r>
                      <a:endParaRPr lang="es-ES" sz="1050" kern="1200" noProof="0">
                        <a:solidFill>
                          <a:schemeClr val="dk1"/>
                        </a:solidFill>
                        <a:latin typeface="+mn-lt"/>
                        <a:ea typeface="+mn-ea"/>
                        <a:cs typeface="+mn-cs"/>
                      </a:endParaRPr>
                    </a:p>
                  </a:txBody>
                  <a:tcPr anchor="ctr"/>
                </a:tc>
                <a:tc>
                  <a:txBody>
                    <a:bodyPr/>
                    <a:lstStyle/>
                    <a:p>
                      <a:pPr marL="0" algn="ctr" defTabSz="914400" rtl="0" eaLnBrk="1" latinLnBrk="0" hangingPunct="1"/>
                      <a:r>
                        <a:rPr lang="es-ES" sz="1050" kern="1200" noProof="0" smtClean="0">
                          <a:solidFill>
                            <a:schemeClr val="dk1"/>
                          </a:solidFill>
                          <a:latin typeface="+mn-lt"/>
                          <a:ea typeface="+mn-ea"/>
                          <a:cs typeface="+mn-cs"/>
                        </a:rPr>
                        <a:t>Ejecución</a:t>
                      </a:r>
                      <a:endParaRPr lang="es-ES" sz="1050" kern="1200" noProof="0">
                        <a:solidFill>
                          <a:schemeClr val="dk1"/>
                        </a:solidFill>
                        <a:latin typeface="+mn-lt"/>
                        <a:ea typeface="+mn-ea"/>
                        <a:cs typeface="+mn-cs"/>
                      </a:endParaRPr>
                    </a:p>
                  </a:txBody>
                  <a:tcPr anchor="ctr"/>
                </a:tc>
                <a:tc>
                  <a:txBody>
                    <a:bodyPr/>
                    <a:lstStyle/>
                    <a:p>
                      <a:pPr marL="0" algn="ctr" defTabSz="914400" rtl="0" eaLnBrk="1" latinLnBrk="0" hangingPunct="1"/>
                      <a:r>
                        <a:rPr lang="es-ES" sz="1050" kern="1200" noProof="0" smtClean="0">
                          <a:solidFill>
                            <a:schemeClr val="dk1"/>
                          </a:solidFill>
                          <a:latin typeface="+mn-lt"/>
                          <a:ea typeface="+mn-ea"/>
                          <a:cs typeface="+mn-cs"/>
                        </a:rPr>
                        <a:t>Servidor Público 5</a:t>
                      </a:r>
                      <a:endParaRPr lang="es-ES" sz="1050" kern="1200" noProof="0">
                        <a:solidFill>
                          <a:schemeClr val="dk1"/>
                        </a:solidFill>
                        <a:latin typeface="+mn-lt"/>
                        <a:ea typeface="+mn-ea"/>
                        <a:cs typeface="+mn-cs"/>
                      </a:endParaRPr>
                    </a:p>
                  </a:txBody>
                  <a:tcPr anchor="ctr"/>
                </a:tc>
                <a:tc>
                  <a:txBody>
                    <a:bodyPr/>
                    <a:lstStyle/>
                    <a:p>
                      <a:pPr marL="87313" indent="-87313" algn="just">
                        <a:buFont typeface="Arial" panose="020B0604020202020204" pitchFamily="34" charset="0"/>
                        <a:buChar char="•"/>
                        <a:tabLst>
                          <a:tab pos="87313" algn="l"/>
                        </a:tabLst>
                      </a:pPr>
                      <a:r>
                        <a:rPr lang="es-ES" sz="1050" noProof="0" dirty="0" smtClean="0"/>
                        <a:t>Coordinador de Planificación Institucional</a:t>
                      </a:r>
                      <a:endParaRPr lang="es-ES" sz="105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50" noProof="0" dirty="0" smtClean="0"/>
                        <a:t>Tercer</a:t>
                      </a:r>
                      <a:r>
                        <a:rPr lang="es-ES" sz="1050" baseline="0" noProof="0" dirty="0" smtClean="0"/>
                        <a:t> Nivel en Ingeniería Comercial o afines</a:t>
                      </a:r>
                      <a:endParaRPr lang="es-ES" sz="1050" noProof="0" dirty="0" smtClean="0"/>
                    </a:p>
                  </a:txBody>
                  <a:tcPr anchor="ctr"/>
                </a:tc>
              </a:tr>
              <a:tr h="758903">
                <a:tc>
                  <a:txBody>
                    <a:bodyPr/>
                    <a:lstStyle/>
                    <a:p>
                      <a:pPr marL="0" algn="ctr" defTabSz="914400" rtl="0" eaLnBrk="1" latinLnBrk="0" hangingPunct="1"/>
                      <a:r>
                        <a:rPr lang="es-ES" sz="1050" kern="1200" noProof="0" smtClean="0">
                          <a:solidFill>
                            <a:schemeClr val="dk1"/>
                          </a:solidFill>
                          <a:latin typeface="+mn-lt"/>
                          <a:ea typeface="+mn-ea"/>
                          <a:cs typeface="+mn-cs"/>
                        </a:rPr>
                        <a:t>Analista Financiero</a:t>
                      </a:r>
                      <a:endParaRPr lang="es-ES" sz="1050" kern="1200" noProof="0">
                        <a:solidFill>
                          <a:schemeClr val="dk1"/>
                        </a:solidFill>
                        <a:latin typeface="+mn-lt"/>
                        <a:ea typeface="+mn-ea"/>
                        <a:cs typeface="+mn-cs"/>
                      </a:endParaRPr>
                    </a:p>
                  </a:txBody>
                  <a:tcPr anchor="ctr"/>
                </a:tc>
                <a:tc>
                  <a:txBody>
                    <a:bodyPr/>
                    <a:lstStyle/>
                    <a:p>
                      <a:pPr marL="0" algn="ctr" defTabSz="914400" rtl="0" eaLnBrk="1" latinLnBrk="0" hangingPunct="1"/>
                      <a:r>
                        <a:rPr lang="es-ES" sz="1050" kern="1200" noProof="0" smtClean="0">
                          <a:solidFill>
                            <a:schemeClr val="dk1"/>
                          </a:solidFill>
                          <a:latin typeface="+mn-lt"/>
                          <a:ea typeface="+mn-ea"/>
                          <a:cs typeface="+mn-cs"/>
                        </a:rPr>
                        <a:t>Ejecución</a:t>
                      </a:r>
                      <a:endParaRPr lang="es-ES" sz="1050" kern="1200" noProof="0">
                        <a:solidFill>
                          <a:schemeClr val="dk1"/>
                        </a:solidFill>
                        <a:latin typeface="+mn-lt"/>
                        <a:ea typeface="+mn-ea"/>
                        <a:cs typeface="+mn-cs"/>
                      </a:endParaRPr>
                    </a:p>
                  </a:txBody>
                  <a:tcPr anchor="ctr"/>
                </a:tc>
                <a:tc>
                  <a:txBody>
                    <a:bodyPr/>
                    <a:lstStyle/>
                    <a:p>
                      <a:pPr marL="0" algn="ctr" defTabSz="914400" rtl="0" eaLnBrk="1" latinLnBrk="0" hangingPunct="1"/>
                      <a:r>
                        <a:rPr lang="es-ES" sz="1050" kern="1200" noProof="0" smtClean="0">
                          <a:solidFill>
                            <a:schemeClr val="dk1"/>
                          </a:solidFill>
                          <a:latin typeface="+mn-lt"/>
                          <a:ea typeface="+mn-ea"/>
                          <a:cs typeface="+mn-cs"/>
                        </a:rPr>
                        <a:t>Servidor Público 5</a:t>
                      </a:r>
                      <a:endParaRPr lang="es-ES" sz="1050" kern="1200" noProof="0">
                        <a:solidFill>
                          <a:schemeClr val="dk1"/>
                        </a:solidFill>
                        <a:latin typeface="+mn-lt"/>
                        <a:ea typeface="+mn-ea"/>
                        <a:cs typeface="+mn-cs"/>
                      </a:endParaRPr>
                    </a:p>
                  </a:txBody>
                  <a:tcPr anchor="ctr"/>
                </a:tc>
                <a:tc>
                  <a:txBody>
                    <a:bodyPr/>
                    <a:lstStyle/>
                    <a:p>
                      <a:pPr marL="87313" indent="-87313" algn="just">
                        <a:buFont typeface="Arial" panose="020B0604020202020204" pitchFamily="34" charset="0"/>
                        <a:buChar char="•"/>
                        <a:tabLst>
                          <a:tab pos="87313" algn="l"/>
                        </a:tabLst>
                      </a:pPr>
                      <a:r>
                        <a:rPr lang="es-ES" sz="1050" noProof="0" smtClean="0"/>
                        <a:t>Coordinador de Planificación Institucional</a:t>
                      </a:r>
                      <a:endParaRPr lang="es-ES" sz="1050" noProof="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50" noProof="0" dirty="0" smtClean="0"/>
                        <a:t>Tercer Nivel en Ingeniería</a:t>
                      </a:r>
                      <a:r>
                        <a:rPr lang="es-ES" sz="1050" baseline="0" noProof="0" dirty="0" smtClean="0"/>
                        <a:t> en Finanzas o afines</a:t>
                      </a:r>
                      <a:endParaRPr lang="es-ES" sz="1050" noProof="0" dirty="0" smtClean="0"/>
                    </a:p>
                  </a:txBody>
                  <a:tcPr anchor="ctr"/>
                </a:tc>
              </a:tr>
              <a:tr h="758903">
                <a:tc>
                  <a:txBody>
                    <a:bodyPr/>
                    <a:lstStyle/>
                    <a:p>
                      <a:pPr marL="0" algn="ctr" defTabSz="914400" rtl="0" eaLnBrk="1" latinLnBrk="0" hangingPunct="1"/>
                      <a:r>
                        <a:rPr lang="es-ES" sz="1050" kern="1200" noProof="0" smtClean="0">
                          <a:solidFill>
                            <a:schemeClr val="dk1"/>
                          </a:solidFill>
                          <a:latin typeface="+mn-lt"/>
                          <a:ea typeface="+mn-ea"/>
                          <a:cs typeface="+mn-cs"/>
                        </a:rPr>
                        <a:t>Secretaria</a:t>
                      </a:r>
                      <a:endParaRPr lang="es-ES" sz="1050" kern="1200" noProof="0">
                        <a:solidFill>
                          <a:schemeClr val="dk1"/>
                        </a:solidFill>
                        <a:latin typeface="+mn-lt"/>
                        <a:ea typeface="+mn-ea"/>
                        <a:cs typeface="+mn-cs"/>
                      </a:endParaRPr>
                    </a:p>
                  </a:txBody>
                  <a:tcPr anchor="ctr"/>
                </a:tc>
                <a:tc>
                  <a:txBody>
                    <a:bodyPr/>
                    <a:lstStyle/>
                    <a:p>
                      <a:pPr marL="0" algn="ctr" defTabSz="914400" rtl="0" eaLnBrk="1" latinLnBrk="0" hangingPunct="1"/>
                      <a:r>
                        <a:rPr lang="es-ES" sz="1050" kern="1200" noProof="0" smtClean="0">
                          <a:solidFill>
                            <a:schemeClr val="dk1"/>
                          </a:solidFill>
                          <a:latin typeface="+mn-lt"/>
                          <a:ea typeface="+mn-ea"/>
                          <a:cs typeface="+mn-cs"/>
                        </a:rPr>
                        <a:t>Apoyo</a:t>
                      </a:r>
                      <a:endParaRPr lang="es-ES" sz="1050" kern="1200" noProof="0">
                        <a:solidFill>
                          <a:schemeClr val="dk1"/>
                        </a:solidFill>
                        <a:latin typeface="+mn-lt"/>
                        <a:ea typeface="+mn-ea"/>
                        <a:cs typeface="+mn-cs"/>
                      </a:endParaRPr>
                    </a:p>
                  </a:txBody>
                  <a:tcPr anchor="ctr"/>
                </a:tc>
                <a:tc>
                  <a:txBody>
                    <a:bodyPr/>
                    <a:lstStyle/>
                    <a:p>
                      <a:pPr marL="0" algn="ctr" defTabSz="914400" rtl="0" eaLnBrk="1" latinLnBrk="0" hangingPunct="1"/>
                      <a:r>
                        <a:rPr lang="es-ES" sz="1050" kern="1200" noProof="0" smtClean="0">
                          <a:solidFill>
                            <a:schemeClr val="dk1"/>
                          </a:solidFill>
                          <a:latin typeface="+mn-lt"/>
                          <a:ea typeface="+mn-ea"/>
                          <a:cs typeface="+mn-cs"/>
                        </a:rPr>
                        <a:t>Servidor Público</a:t>
                      </a:r>
                      <a:r>
                        <a:rPr lang="es-ES" sz="1050" kern="1200" baseline="0" noProof="0" smtClean="0">
                          <a:solidFill>
                            <a:schemeClr val="dk1"/>
                          </a:solidFill>
                          <a:latin typeface="+mn-lt"/>
                          <a:ea typeface="+mn-ea"/>
                          <a:cs typeface="+mn-cs"/>
                        </a:rPr>
                        <a:t> de apoyo 1</a:t>
                      </a:r>
                      <a:endParaRPr lang="es-ES" sz="1050" kern="1200" noProof="0">
                        <a:solidFill>
                          <a:schemeClr val="dk1"/>
                        </a:solidFill>
                        <a:latin typeface="+mn-lt"/>
                        <a:ea typeface="+mn-ea"/>
                        <a:cs typeface="+mn-cs"/>
                      </a:endParaRPr>
                    </a:p>
                  </a:txBody>
                  <a:tcPr anchor="ctr"/>
                </a:tc>
                <a:tc>
                  <a:txBody>
                    <a:bodyPr/>
                    <a:lstStyle/>
                    <a:p>
                      <a:pPr marL="87313" indent="-87313" algn="just">
                        <a:buFont typeface="Arial" panose="020B0604020202020204" pitchFamily="34" charset="0"/>
                        <a:buChar char="•"/>
                        <a:tabLst>
                          <a:tab pos="87313" algn="l"/>
                        </a:tabLst>
                      </a:pPr>
                      <a:r>
                        <a:rPr lang="es-ES" sz="1050" noProof="0" smtClean="0"/>
                        <a:t>Director de Unidad</a:t>
                      </a:r>
                    </a:p>
                    <a:p>
                      <a:pPr marL="87313" indent="-87313" algn="just">
                        <a:buFont typeface="Arial" panose="020B0604020202020204" pitchFamily="34" charset="0"/>
                        <a:buChar char="•"/>
                        <a:tabLst>
                          <a:tab pos="87313" algn="l"/>
                        </a:tabLst>
                      </a:pPr>
                      <a:r>
                        <a:rPr lang="es-ES" sz="1050" noProof="0" smtClean="0"/>
                        <a:t>Coordinadores de Planificación</a:t>
                      </a:r>
                      <a:endParaRPr lang="es-ES" sz="1050" noProof="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50" noProof="0" dirty="0" err="1" smtClean="0"/>
                        <a:t>Tecnólogía</a:t>
                      </a:r>
                      <a:r>
                        <a:rPr lang="es-ES" sz="1050" noProof="0" dirty="0" smtClean="0"/>
                        <a:t> en Secretariado</a:t>
                      </a:r>
                    </a:p>
                  </a:txBody>
                  <a:tcPr anchor="ctr"/>
                </a:tc>
              </a:tr>
            </a:tbl>
          </a:graphicData>
        </a:graphic>
      </p:graphicFrame>
      <p:sp>
        <p:nvSpPr>
          <p:cNvPr id="4" name="Rectangle 74"/>
          <p:cNvSpPr/>
          <p:nvPr/>
        </p:nvSpPr>
        <p:spPr>
          <a:xfrm>
            <a:off x="4499992" y="-99392"/>
            <a:ext cx="462068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pPr>
            <a:r>
              <a:rPr lang="es-EC" sz="4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CAPITAL HUMANO</a:t>
            </a:r>
            <a:endParaRPr 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ndParaRPr>
          </a:p>
        </p:txBody>
      </p:sp>
    </p:spTree>
    <p:extLst>
      <p:ext uri="{BB962C8B-B14F-4D97-AF65-F5344CB8AC3E}">
        <p14:creationId xmlns:p14="http://schemas.microsoft.com/office/powerpoint/2010/main" val="3787575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95536" y="3657137"/>
            <a:ext cx="1296000" cy="58281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lang="es-ES" sz="1200" b="1" dirty="0" smtClean="0">
                <a:solidFill>
                  <a:prstClr val="black"/>
                </a:solidFill>
              </a:rPr>
              <a:t>DIRECCIONES</a:t>
            </a:r>
            <a:endParaRPr lang="es-ES" sz="1200" b="1" dirty="0">
              <a:solidFill>
                <a:prstClr val="black"/>
              </a:solidFill>
            </a:endParaRPr>
          </a:p>
        </p:txBody>
      </p:sp>
      <p:sp>
        <p:nvSpPr>
          <p:cNvPr id="9" name="8 Rectángulo redondeado"/>
          <p:cNvSpPr/>
          <p:nvPr/>
        </p:nvSpPr>
        <p:spPr>
          <a:xfrm>
            <a:off x="2481309" y="1052736"/>
            <a:ext cx="1296000"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s-ES" sz="1200" b="1" dirty="0" smtClean="0">
                <a:solidFill>
                  <a:prstClr val="white"/>
                </a:solidFill>
              </a:rPr>
              <a:t>MINISTERIO DE FINANZAS</a:t>
            </a:r>
            <a:endParaRPr lang="es-ES" sz="1200" b="1" dirty="0">
              <a:solidFill>
                <a:prstClr val="white"/>
              </a:solidFill>
            </a:endParaRPr>
          </a:p>
        </p:txBody>
      </p:sp>
      <p:sp>
        <p:nvSpPr>
          <p:cNvPr id="10" name="9 Rectángulo redondeado"/>
          <p:cNvSpPr/>
          <p:nvPr/>
        </p:nvSpPr>
        <p:spPr>
          <a:xfrm>
            <a:off x="3946196" y="1052736"/>
            <a:ext cx="1244838"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s-ES" sz="1200" b="1" dirty="0" smtClean="0">
                <a:solidFill>
                  <a:prstClr val="white"/>
                </a:solidFill>
              </a:rPr>
              <a:t>OTROS MINISTERIOS</a:t>
            </a:r>
            <a:endParaRPr lang="es-ES" sz="1200" b="1" dirty="0">
              <a:solidFill>
                <a:prstClr val="white"/>
              </a:solidFill>
            </a:endParaRPr>
          </a:p>
        </p:txBody>
      </p:sp>
      <p:sp>
        <p:nvSpPr>
          <p:cNvPr id="13" name="12 Rectángulo redondeado"/>
          <p:cNvSpPr/>
          <p:nvPr/>
        </p:nvSpPr>
        <p:spPr>
          <a:xfrm>
            <a:off x="5392967" y="1052736"/>
            <a:ext cx="1216781"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s-ES" sz="1200" b="1" dirty="0" smtClean="0">
                <a:solidFill>
                  <a:prstClr val="white"/>
                </a:solidFill>
              </a:rPr>
              <a:t>GOBERNACIÓN</a:t>
            </a:r>
            <a:endParaRPr lang="es-ES" sz="1200" b="1" dirty="0">
              <a:solidFill>
                <a:prstClr val="white"/>
              </a:solidFill>
            </a:endParaRPr>
          </a:p>
        </p:txBody>
      </p:sp>
      <p:sp>
        <p:nvSpPr>
          <p:cNvPr id="16" name="15 Rectángulo redondeado"/>
          <p:cNvSpPr/>
          <p:nvPr/>
        </p:nvSpPr>
        <p:spPr>
          <a:xfrm>
            <a:off x="3059832" y="6021078"/>
            <a:ext cx="1224000" cy="50405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r>
              <a:rPr lang="es-ES" sz="1200" b="1" dirty="0" smtClean="0">
                <a:solidFill>
                  <a:sysClr val="windowText" lastClr="000000"/>
                </a:solidFill>
              </a:rPr>
              <a:t>COMUNIDADES</a:t>
            </a:r>
          </a:p>
        </p:txBody>
      </p:sp>
      <p:sp>
        <p:nvSpPr>
          <p:cNvPr id="17" name="16 Rectángulo redondeado"/>
          <p:cNvSpPr/>
          <p:nvPr/>
        </p:nvSpPr>
        <p:spPr>
          <a:xfrm>
            <a:off x="7236295" y="3032383"/>
            <a:ext cx="1301525" cy="702078"/>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r>
              <a:rPr lang="es-ES" sz="1200" b="1" dirty="0" smtClean="0">
                <a:solidFill>
                  <a:prstClr val="white"/>
                </a:solidFill>
              </a:rPr>
              <a:t>CONSEJO MUNICIPAL</a:t>
            </a:r>
          </a:p>
        </p:txBody>
      </p:sp>
      <p:cxnSp>
        <p:nvCxnSpPr>
          <p:cNvPr id="19" name="18 Conector recto de flecha"/>
          <p:cNvCxnSpPr/>
          <p:nvPr/>
        </p:nvCxnSpPr>
        <p:spPr>
          <a:xfrm>
            <a:off x="1691536" y="3843903"/>
            <a:ext cx="1872352" cy="1588"/>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1729780" y="3627879"/>
            <a:ext cx="1690092" cy="253916"/>
          </a:xfrm>
          <a:prstGeom prst="rect">
            <a:avLst/>
          </a:prstGeom>
          <a:noFill/>
        </p:spPr>
        <p:txBody>
          <a:bodyPr wrap="square" rtlCol="0">
            <a:spAutoFit/>
          </a:bodyPr>
          <a:lstStyle/>
          <a:p>
            <a:pPr algn="ctr" fontAlgn="auto">
              <a:spcBef>
                <a:spcPts val="0"/>
              </a:spcBef>
              <a:spcAft>
                <a:spcPts val="0"/>
              </a:spcAft>
            </a:pPr>
            <a:r>
              <a:rPr lang="es-ES" sz="1050" b="1" dirty="0" smtClean="0">
                <a:solidFill>
                  <a:prstClr val="black"/>
                </a:solidFill>
                <a:latin typeface="Calibri"/>
              </a:rPr>
              <a:t>Proyectos, necesidades</a:t>
            </a:r>
            <a:endParaRPr lang="es-ES" sz="1050" b="1" dirty="0">
              <a:solidFill>
                <a:prstClr val="black"/>
              </a:solidFill>
              <a:latin typeface="Calibri"/>
            </a:endParaRPr>
          </a:p>
        </p:txBody>
      </p:sp>
      <p:cxnSp>
        <p:nvCxnSpPr>
          <p:cNvPr id="26" name="25 Conector angular"/>
          <p:cNvCxnSpPr/>
          <p:nvPr/>
        </p:nvCxnSpPr>
        <p:spPr>
          <a:xfrm rot="5400000" flipH="1">
            <a:off x="2295774" y="3000520"/>
            <a:ext cx="257145" cy="2736000"/>
          </a:xfrm>
          <a:prstGeom prst="bentConnector3">
            <a:avLst>
              <a:gd name="adj1" fmla="val 10235"/>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1259632" y="4203943"/>
            <a:ext cx="2304256" cy="334707"/>
          </a:xfrm>
          <a:prstGeom prst="rect">
            <a:avLst/>
          </a:prstGeom>
          <a:noFill/>
        </p:spPr>
        <p:txBody>
          <a:bodyPr wrap="square" rtlCol="0">
            <a:spAutoFit/>
          </a:bodyPr>
          <a:lstStyle/>
          <a:p>
            <a:pPr algn="ctr" fontAlgn="auto">
              <a:lnSpc>
                <a:spcPct val="150000"/>
              </a:lnSpc>
              <a:spcBef>
                <a:spcPts val="0"/>
              </a:spcBef>
              <a:spcAft>
                <a:spcPts val="0"/>
              </a:spcAft>
            </a:pPr>
            <a:r>
              <a:rPr lang="es-ES" sz="1050" b="1" dirty="0" smtClean="0">
                <a:solidFill>
                  <a:prstClr val="black"/>
                </a:solidFill>
                <a:latin typeface="Calibri"/>
              </a:rPr>
              <a:t>Plan Operativo Anual</a:t>
            </a:r>
            <a:endParaRPr lang="es-ES" sz="1050" b="1" dirty="0">
              <a:solidFill>
                <a:prstClr val="black"/>
              </a:solidFill>
              <a:latin typeface="Calibri"/>
            </a:endParaRPr>
          </a:p>
        </p:txBody>
      </p:sp>
      <p:cxnSp>
        <p:nvCxnSpPr>
          <p:cNvPr id="34" name="33 Conector recto de flecha"/>
          <p:cNvCxnSpPr/>
          <p:nvPr/>
        </p:nvCxnSpPr>
        <p:spPr>
          <a:xfrm flipH="1" flipV="1">
            <a:off x="3258115" y="1539647"/>
            <a:ext cx="761505" cy="1847018"/>
          </a:xfrm>
          <a:prstGeom prst="straightConnector1">
            <a:avLst/>
          </a:prstGeom>
          <a:ln w="381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rot="4036432">
            <a:off x="2909822" y="2217487"/>
            <a:ext cx="1585690" cy="253916"/>
          </a:xfrm>
          <a:prstGeom prst="rect">
            <a:avLst/>
          </a:prstGeom>
          <a:noFill/>
        </p:spPr>
        <p:txBody>
          <a:bodyPr wrap="none" rtlCol="0">
            <a:spAutoFit/>
          </a:bodyPr>
          <a:lstStyle/>
          <a:p>
            <a:pPr fontAlgn="auto">
              <a:spcBef>
                <a:spcPts val="0"/>
              </a:spcBef>
              <a:spcAft>
                <a:spcPts val="0"/>
              </a:spcAft>
            </a:pPr>
            <a:r>
              <a:rPr lang="es-ES" sz="1050" b="1" dirty="0" smtClean="0">
                <a:solidFill>
                  <a:prstClr val="black"/>
                </a:solidFill>
                <a:latin typeface="Calibri"/>
              </a:rPr>
              <a:t>Proforma presupuestaria</a:t>
            </a:r>
            <a:endParaRPr lang="es-ES" sz="1050" b="1" dirty="0">
              <a:solidFill>
                <a:prstClr val="black"/>
              </a:solidFill>
              <a:latin typeface="Calibri"/>
            </a:endParaRPr>
          </a:p>
        </p:txBody>
      </p:sp>
      <p:cxnSp>
        <p:nvCxnSpPr>
          <p:cNvPr id="38" name="37 Conector recto de flecha"/>
          <p:cNvCxnSpPr/>
          <p:nvPr/>
        </p:nvCxnSpPr>
        <p:spPr>
          <a:xfrm>
            <a:off x="2915816" y="1539647"/>
            <a:ext cx="846337" cy="2037366"/>
          </a:xfrm>
          <a:prstGeom prst="straightConnector1">
            <a:avLst/>
          </a:prstGeom>
          <a:ln w="381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rot="4162931">
            <a:off x="2658224" y="2310849"/>
            <a:ext cx="1505540" cy="253916"/>
          </a:xfrm>
          <a:prstGeom prst="rect">
            <a:avLst/>
          </a:prstGeom>
          <a:noFill/>
        </p:spPr>
        <p:txBody>
          <a:bodyPr wrap="none" rtlCol="0">
            <a:spAutoFit/>
          </a:bodyPr>
          <a:lstStyle/>
          <a:p>
            <a:pPr fontAlgn="auto">
              <a:spcBef>
                <a:spcPts val="0"/>
              </a:spcBef>
              <a:spcAft>
                <a:spcPts val="0"/>
              </a:spcAft>
            </a:pPr>
            <a:r>
              <a:rPr lang="es-ES" sz="1050" b="1" dirty="0" smtClean="0">
                <a:solidFill>
                  <a:prstClr val="black"/>
                </a:solidFill>
                <a:latin typeface="Calibri"/>
              </a:rPr>
              <a:t>Techos presupuestarios</a:t>
            </a:r>
            <a:endParaRPr lang="es-ES" sz="1050" b="1" dirty="0">
              <a:solidFill>
                <a:prstClr val="black"/>
              </a:solidFill>
              <a:latin typeface="Calibri"/>
            </a:endParaRPr>
          </a:p>
        </p:txBody>
      </p:sp>
      <p:cxnSp>
        <p:nvCxnSpPr>
          <p:cNvPr id="45" name="44 Conector recto de flecha"/>
          <p:cNvCxnSpPr>
            <a:endCxn id="17" idx="1"/>
          </p:cNvCxnSpPr>
          <p:nvPr/>
        </p:nvCxnSpPr>
        <p:spPr>
          <a:xfrm flipV="1">
            <a:off x="5360281" y="3383422"/>
            <a:ext cx="1876014" cy="371415"/>
          </a:xfrm>
          <a:prstGeom prst="straightConnector1">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47 CuadroTexto"/>
          <p:cNvSpPr txBox="1"/>
          <p:nvPr/>
        </p:nvSpPr>
        <p:spPr>
          <a:xfrm rot="20917450">
            <a:off x="5350801" y="3350145"/>
            <a:ext cx="1803699" cy="253916"/>
          </a:xfrm>
          <a:prstGeom prst="rect">
            <a:avLst/>
          </a:prstGeom>
          <a:noFill/>
        </p:spPr>
        <p:txBody>
          <a:bodyPr wrap="none" rtlCol="0">
            <a:spAutoFit/>
          </a:bodyPr>
          <a:lstStyle/>
          <a:p>
            <a:pPr fontAlgn="auto">
              <a:spcBef>
                <a:spcPts val="0"/>
              </a:spcBef>
              <a:spcAft>
                <a:spcPts val="0"/>
              </a:spcAft>
            </a:pPr>
            <a:r>
              <a:rPr lang="es-ES" sz="1050" b="1" dirty="0" smtClean="0">
                <a:solidFill>
                  <a:prstClr val="black"/>
                </a:solidFill>
                <a:latin typeface="Calibri"/>
              </a:rPr>
              <a:t>Plan Estratégico Institucional</a:t>
            </a:r>
            <a:endParaRPr lang="es-ES" sz="1050" b="1" dirty="0">
              <a:solidFill>
                <a:prstClr val="black"/>
              </a:solidFill>
              <a:latin typeface="Calibri"/>
            </a:endParaRPr>
          </a:p>
        </p:txBody>
      </p:sp>
      <p:sp>
        <p:nvSpPr>
          <p:cNvPr id="54" name="53 CuadroTexto"/>
          <p:cNvSpPr txBox="1"/>
          <p:nvPr/>
        </p:nvSpPr>
        <p:spPr>
          <a:xfrm rot="20948289">
            <a:off x="5600311" y="3570750"/>
            <a:ext cx="1375698" cy="253916"/>
          </a:xfrm>
          <a:prstGeom prst="rect">
            <a:avLst/>
          </a:prstGeom>
          <a:noFill/>
        </p:spPr>
        <p:txBody>
          <a:bodyPr wrap="none" rtlCol="0">
            <a:spAutoFit/>
          </a:bodyPr>
          <a:lstStyle/>
          <a:p>
            <a:pPr fontAlgn="auto">
              <a:spcBef>
                <a:spcPts val="0"/>
              </a:spcBef>
              <a:spcAft>
                <a:spcPts val="0"/>
              </a:spcAft>
            </a:pPr>
            <a:r>
              <a:rPr lang="es-ES" sz="1050" b="1" dirty="0" smtClean="0">
                <a:solidFill>
                  <a:prstClr val="black"/>
                </a:solidFill>
                <a:latin typeface="Calibri"/>
              </a:rPr>
              <a:t>Plan Operativo Anual</a:t>
            </a:r>
            <a:endParaRPr lang="es-ES" sz="1050" b="1" dirty="0">
              <a:solidFill>
                <a:prstClr val="black"/>
              </a:solidFill>
              <a:latin typeface="Calibri"/>
            </a:endParaRPr>
          </a:p>
        </p:txBody>
      </p:sp>
      <p:cxnSp>
        <p:nvCxnSpPr>
          <p:cNvPr id="55" name="54 Conector recto de flecha"/>
          <p:cNvCxnSpPr/>
          <p:nvPr/>
        </p:nvCxnSpPr>
        <p:spPr>
          <a:xfrm flipV="1">
            <a:off x="4716016" y="1572425"/>
            <a:ext cx="0" cy="1728000"/>
          </a:xfrm>
          <a:prstGeom prst="straightConnector1">
            <a:avLst/>
          </a:prstGeom>
          <a:ln w="381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59 CuadroTexto"/>
          <p:cNvSpPr txBox="1"/>
          <p:nvPr/>
        </p:nvSpPr>
        <p:spPr>
          <a:xfrm rot="5400000">
            <a:off x="4095242" y="2263552"/>
            <a:ext cx="1439818" cy="253916"/>
          </a:xfrm>
          <a:prstGeom prst="rect">
            <a:avLst/>
          </a:prstGeom>
          <a:noFill/>
        </p:spPr>
        <p:txBody>
          <a:bodyPr wrap="none" rtlCol="0">
            <a:spAutoFit/>
          </a:bodyPr>
          <a:lstStyle/>
          <a:p>
            <a:pPr fontAlgn="auto">
              <a:spcBef>
                <a:spcPts val="0"/>
              </a:spcBef>
              <a:spcAft>
                <a:spcPts val="0"/>
              </a:spcAft>
            </a:pPr>
            <a:r>
              <a:rPr lang="es-ES" sz="1050" b="1" dirty="0" smtClean="0">
                <a:solidFill>
                  <a:prstClr val="black"/>
                </a:solidFill>
                <a:latin typeface="Calibri"/>
              </a:rPr>
              <a:t>Informes de proyectos</a:t>
            </a:r>
            <a:endParaRPr lang="es-ES" sz="1050" b="1" dirty="0">
              <a:solidFill>
                <a:prstClr val="black"/>
              </a:solidFill>
              <a:latin typeface="Calibri"/>
            </a:endParaRPr>
          </a:p>
        </p:txBody>
      </p:sp>
      <p:cxnSp>
        <p:nvCxnSpPr>
          <p:cNvPr id="76" name="75 Conector recto de flecha"/>
          <p:cNvCxnSpPr/>
          <p:nvPr/>
        </p:nvCxnSpPr>
        <p:spPr>
          <a:xfrm flipV="1">
            <a:off x="4968529" y="1539647"/>
            <a:ext cx="900000" cy="1800200"/>
          </a:xfrm>
          <a:prstGeom prst="straightConnector1">
            <a:avLst/>
          </a:prstGeom>
          <a:ln w="381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rot="17828622">
            <a:off x="4970120" y="2493467"/>
            <a:ext cx="1059906" cy="253916"/>
          </a:xfrm>
          <a:prstGeom prst="rect">
            <a:avLst/>
          </a:prstGeom>
          <a:noFill/>
        </p:spPr>
        <p:txBody>
          <a:bodyPr wrap="none" rtlCol="0">
            <a:spAutoFit/>
          </a:bodyPr>
          <a:lstStyle/>
          <a:p>
            <a:pPr fontAlgn="auto">
              <a:spcBef>
                <a:spcPts val="0"/>
              </a:spcBef>
              <a:spcAft>
                <a:spcPts val="0"/>
              </a:spcAft>
            </a:pPr>
            <a:r>
              <a:rPr lang="es-ES" sz="1050" b="1" dirty="0" err="1" smtClean="0">
                <a:solidFill>
                  <a:prstClr val="black"/>
                </a:solidFill>
                <a:latin typeface="Calibri"/>
              </a:rPr>
              <a:t>xxxxxxxxxxxxxx</a:t>
            </a:r>
            <a:endParaRPr lang="es-ES" sz="1050" b="1" dirty="0">
              <a:solidFill>
                <a:prstClr val="black"/>
              </a:solidFill>
              <a:latin typeface="Calibri"/>
            </a:endParaRPr>
          </a:p>
        </p:txBody>
      </p:sp>
      <p:cxnSp>
        <p:nvCxnSpPr>
          <p:cNvPr id="83" name="82 Conector recto de flecha"/>
          <p:cNvCxnSpPr>
            <a:endCxn id="6" idx="7"/>
          </p:cNvCxnSpPr>
          <p:nvPr/>
        </p:nvCxnSpPr>
        <p:spPr>
          <a:xfrm flipH="1">
            <a:off x="5161917" y="1572425"/>
            <a:ext cx="1044000" cy="1872000"/>
          </a:xfrm>
          <a:prstGeom prst="straightConnector1">
            <a:avLst/>
          </a:prstGeom>
          <a:ln w="381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88 CuadroTexto"/>
          <p:cNvSpPr txBox="1"/>
          <p:nvPr/>
        </p:nvSpPr>
        <p:spPr>
          <a:xfrm rot="17798136">
            <a:off x="4697707" y="2323407"/>
            <a:ext cx="1247457" cy="253916"/>
          </a:xfrm>
          <a:prstGeom prst="rect">
            <a:avLst/>
          </a:prstGeom>
          <a:noFill/>
        </p:spPr>
        <p:txBody>
          <a:bodyPr wrap="none" rtlCol="0">
            <a:spAutoFit/>
          </a:bodyPr>
          <a:lstStyle/>
          <a:p>
            <a:pPr fontAlgn="auto">
              <a:spcBef>
                <a:spcPts val="0"/>
              </a:spcBef>
              <a:spcAft>
                <a:spcPts val="0"/>
              </a:spcAft>
            </a:pPr>
            <a:r>
              <a:rPr lang="es-ES" sz="1050" b="1" dirty="0" err="1" smtClean="0">
                <a:solidFill>
                  <a:prstClr val="black"/>
                </a:solidFill>
                <a:latin typeface="Calibri"/>
              </a:rPr>
              <a:t>xxxxxxxxxxxxxxxxx</a:t>
            </a:r>
            <a:endParaRPr lang="es-ES" sz="1050" b="1" dirty="0">
              <a:solidFill>
                <a:prstClr val="black"/>
              </a:solidFill>
              <a:latin typeface="Calibri"/>
            </a:endParaRPr>
          </a:p>
        </p:txBody>
      </p:sp>
      <p:cxnSp>
        <p:nvCxnSpPr>
          <p:cNvPr id="123" name="122 Conector recto de flecha"/>
          <p:cNvCxnSpPr/>
          <p:nvPr/>
        </p:nvCxnSpPr>
        <p:spPr>
          <a:xfrm flipH="1">
            <a:off x="3419872" y="4605258"/>
            <a:ext cx="582189" cy="1404000"/>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126 CuadroTexto"/>
          <p:cNvSpPr txBox="1"/>
          <p:nvPr/>
        </p:nvSpPr>
        <p:spPr>
          <a:xfrm rot="17676864">
            <a:off x="3106872" y="5249710"/>
            <a:ext cx="914033" cy="253916"/>
          </a:xfrm>
          <a:prstGeom prst="rect">
            <a:avLst/>
          </a:prstGeom>
          <a:noFill/>
        </p:spPr>
        <p:txBody>
          <a:bodyPr wrap="none" rtlCol="0">
            <a:spAutoFit/>
          </a:bodyPr>
          <a:lstStyle/>
          <a:p>
            <a:pPr fontAlgn="auto">
              <a:spcBef>
                <a:spcPts val="0"/>
              </a:spcBef>
              <a:spcAft>
                <a:spcPts val="0"/>
              </a:spcAft>
            </a:pPr>
            <a:r>
              <a:rPr lang="es-ES" sz="1050" b="1" dirty="0" smtClean="0">
                <a:solidFill>
                  <a:prstClr val="black"/>
                </a:solidFill>
                <a:latin typeface="Calibri"/>
              </a:rPr>
              <a:t>Necesidades</a:t>
            </a:r>
            <a:endParaRPr lang="es-ES" sz="1050" b="1" dirty="0">
              <a:solidFill>
                <a:prstClr val="black"/>
              </a:solidFill>
              <a:latin typeface="Calibri"/>
            </a:endParaRPr>
          </a:p>
        </p:txBody>
      </p:sp>
      <p:cxnSp>
        <p:nvCxnSpPr>
          <p:cNvPr id="128" name="127 Conector recto de flecha"/>
          <p:cNvCxnSpPr/>
          <p:nvPr/>
        </p:nvCxnSpPr>
        <p:spPr>
          <a:xfrm flipH="1">
            <a:off x="3831562" y="4691192"/>
            <a:ext cx="468000" cy="1332000"/>
          </a:xfrm>
          <a:prstGeom prst="straightConnector1">
            <a:avLst/>
          </a:prstGeom>
          <a:ln w="381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128 CuadroTexto"/>
          <p:cNvSpPr txBox="1"/>
          <p:nvPr/>
        </p:nvSpPr>
        <p:spPr>
          <a:xfrm rot="17294721">
            <a:off x="3594979" y="5232846"/>
            <a:ext cx="702436" cy="253916"/>
          </a:xfrm>
          <a:prstGeom prst="rect">
            <a:avLst/>
          </a:prstGeom>
          <a:noFill/>
        </p:spPr>
        <p:txBody>
          <a:bodyPr wrap="none" rtlCol="0">
            <a:spAutoFit/>
          </a:bodyPr>
          <a:lstStyle/>
          <a:p>
            <a:pPr fontAlgn="auto">
              <a:spcBef>
                <a:spcPts val="0"/>
              </a:spcBef>
              <a:spcAft>
                <a:spcPts val="0"/>
              </a:spcAft>
            </a:pPr>
            <a:r>
              <a:rPr lang="es-ES" sz="1050" b="1" dirty="0" smtClean="0">
                <a:solidFill>
                  <a:prstClr val="black"/>
                </a:solidFill>
                <a:latin typeface="Calibri"/>
              </a:rPr>
              <a:t>Plan DOT</a:t>
            </a:r>
            <a:endParaRPr lang="es-ES" sz="1050" b="1" dirty="0">
              <a:solidFill>
                <a:prstClr val="black"/>
              </a:solidFill>
              <a:latin typeface="Calibri"/>
            </a:endParaRPr>
          </a:p>
        </p:txBody>
      </p:sp>
      <p:cxnSp>
        <p:nvCxnSpPr>
          <p:cNvPr id="130" name="129 Conector recto de flecha"/>
          <p:cNvCxnSpPr/>
          <p:nvPr/>
        </p:nvCxnSpPr>
        <p:spPr>
          <a:xfrm>
            <a:off x="4678123" y="4707999"/>
            <a:ext cx="462319" cy="1296000"/>
          </a:xfrm>
          <a:prstGeom prst="straightConnector1">
            <a:avLst/>
          </a:prstGeom>
          <a:ln w="381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130 CuadroTexto"/>
          <p:cNvSpPr txBox="1"/>
          <p:nvPr/>
        </p:nvSpPr>
        <p:spPr>
          <a:xfrm rot="15204951">
            <a:off x="4067579" y="5256080"/>
            <a:ext cx="1409360" cy="253916"/>
          </a:xfrm>
          <a:prstGeom prst="rect">
            <a:avLst/>
          </a:prstGeom>
          <a:noFill/>
        </p:spPr>
        <p:txBody>
          <a:bodyPr wrap="none" rtlCol="0">
            <a:spAutoFit/>
          </a:bodyPr>
          <a:lstStyle/>
          <a:p>
            <a:pPr fontAlgn="auto">
              <a:spcBef>
                <a:spcPts val="0"/>
              </a:spcBef>
              <a:spcAft>
                <a:spcPts val="0"/>
              </a:spcAft>
            </a:pPr>
            <a:r>
              <a:rPr lang="es-ES" sz="1050" b="1" dirty="0" smtClean="0">
                <a:solidFill>
                  <a:prstClr val="black"/>
                </a:solidFill>
                <a:latin typeface="Calibri"/>
              </a:rPr>
              <a:t>Información de logros</a:t>
            </a:r>
            <a:endParaRPr lang="es-ES" sz="1050" b="1" dirty="0">
              <a:solidFill>
                <a:prstClr val="black"/>
              </a:solidFill>
              <a:latin typeface="Calibri"/>
            </a:endParaRPr>
          </a:p>
        </p:txBody>
      </p:sp>
      <p:cxnSp>
        <p:nvCxnSpPr>
          <p:cNvPr id="132" name="131 Conector recto de flecha"/>
          <p:cNvCxnSpPr/>
          <p:nvPr/>
        </p:nvCxnSpPr>
        <p:spPr>
          <a:xfrm>
            <a:off x="4975438" y="4597890"/>
            <a:ext cx="540000" cy="1404000"/>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132 CuadroTexto"/>
          <p:cNvSpPr txBox="1"/>
          <p:nvPr/>
        </p:nvSpPr>
        <p:spPr>
          <a:xfrm rot="14887319">
            <a:off x="4717990" y="5248668"/>
            <a:ext cx="946093" cy="253916"/>
          </a:xfrm>
          <a:prstGeom prst="rect">
            <a:avLst/>
          </a:prstGeom>
          <a:noFill/>
        </p:spPr>
        <p:txBody>
          <a:bodyPr wrap="none" rtlCol="0">
            <a:spAutoFit/>
          </a:bodyPr>
          <a:lstStyle/>
          <a:p>
            <a:pPr fontAlgn="auto">
              <a:spcBef>
                <a:spcPts val="0"/>
              </a:spcBef>
              <a:spcAft>
                <a:spcPts val="0"/>
              </a:spcAft>
            </a:pPr>
            <a:r>
              <a:rPr lang="es-ES" sz="1050" b="1" dirty="0" smtClean="0">
                <a:solidFill>
                  <a:prstClr val="black"/>
                </a:solidFill>
                <a:latin typeface="Calibri"/>
              </a:rPr>
              <a:t>Publicaciones</a:t>
            </a:r>
            <a:endParaRPr lang="es-ES" sz="1050" b="1" dirty="0">
              <a:solidFill>
                <a:prstClr val="black"/>
              </a:solidFill>
              <a:latin typeface="Calibri"/>
            </a:endParaRPr>
          </a:p>
        </p:txBody>
      </p:sp>
      <p:cxnSp>
        <p:nvCxnSpPr>
          <p:cNvPr id="136" name="135 Conector recto de flecha"/>
          <p:cNvCxnSpPr/>
          <p:nvPr/>
        </p:nvCxnSpPr>
        <p:spPr>
          <a:xfrm rot="10800000">
            <a:off x="1687998" y="4184893"/>
            <a:ext cx="1908000" cy="1588"/>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138 CuadroTexto"/>
          <p:cNvSpPr txBox="1"/>
          <p:nvPr/>
        </p:nvSpPr>
        <p:spPr>
          <a:xfrm>
            <a:off x="1763688" y="3970908"/>
            <a:ext cx="1803699" cy="253916"/>
          </a:xfrm>
          <a:prstGeom prst="rect">
            <a:avLst/>
          </a:prstGeom>
          <a:noFill/>
        </p:spPr>
        <p:txBody>
          <a:bodyPr wrap="none" rtlCol="0">
            <a:spAutoFit/>
          </a:bodyPr>
          <a:lstStyle/>
          <a:p>
            <a:pPr fontAlgn="auto">
              <a:spcBef>
                <a:spcPts val="0"/>
              </a:spcBef>
              <a:spcAft>
                <a:spcPts val="0"/>
              </a:spcAft>
            </a:pPr>
            <a:r>
              <a:rPr lang="es-ES" sz="1050" b="1" dirty="0" smtClean="0">
                <a:solidFill>
                  <a:prstClr val="black"/>
                </a:solidFill>
                <a:latin typeface="Calibri"/>
              </a:rPr>
              <a:t>Plan Estratégico Institucional</a:t>
            </a:r>
            <a:endParaRPr lang="es-ES" sz="1050" b="1" dirty="0">
              <a:solidFill>
                <a:prstClr val="black"/>
              </a:solidFill>
              <a:latin typeface="Calibri"/>
            </a:endParaRPr>
          </a:p>
        </p:txBody>
      </p:sp>
      <p:sp>
        <p:nvSpPr>
          <p:cNvPr id="140" name="139 Rectángulo redondeado"/>
          <p:cNvSpPr/>
          <p:nvPr/>
        </p:nvSpPr>
        <p:spPr>
          <a:xfrm>
            <a:off x="7241821" y="4166507"/>
            <a:ext cx="1303200" cy="7020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r>
              <a:rPr lang="es-ES" sz="1200" b="1" dirty="0">
                <a:solidFill>
                  <a:prstClr val="white"/>
                </a:solidFill>
              </a:rPr>
              <a:t>ALCALDÍA</a:t>
            </a:r>
          </a:p>
        </p:txBody>
      </p:sp>
      <p:cxnSp>
        <p:nvCxnSpPr>
          <p:cNvPr id="141" name="140 Conector recto de flecha"/>
          <p:cNvCxnSpPr/>
          <p:nvPr/>
        </p:nvCxnSpPr>
        <p:spPr>
          <a:xfrm>
            <a:off x="5398381" y="4245139"/>
            <a:ext cx="1836000" cy="252000"/>
          </a:xfrm>
          <a:prstGeom prst="straightConnector1">
            <a:avLst/>
          </a:prstGeom>
          <a:ln w="38100">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144 Conector recto de flecha"/>
          <p:cNvCxnSpPr/>
          <p:nvPr/>
        </p:nvCxnSpPr>
        <p:spPr>
          <a:xfrm flipH="1" flipV="1">
            <a:off x="4310954" y="1572425"/>
            <a:ext cx="1588" cy="1692000"/>
          </a:xfrm>
          <a:prstGeom prst="straightConnector1">
            <a:avLst/>
          </a:prstGeom>
          <a:ln w="38100">
            <a:solidFill>
              <a:schemeClr val="accent5">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145 CuadroTexto"/>
          <p:cNvSpPr txBox="1"/>
          <p:nvPr/>
        </p:nvSpPr>
        <p:spPr>
          <a:xfrm rot="5400000">
            <a:off x="3521099" y="2319661"/>
            <a:ext cx="1779654" cy="253916"/>
          </a:xfrm>
          <a:prstGeom prst="rect">
            <a:avLst/>
          </a:prstGeom>
          <a:noFill/>
        </p:spPr>
        <p:txBody>
          <a:bodyPr wrap="none" rtlCol="0">
            <a:spAutoFit/>
          </a:bodyPr>
          <a:lstStyle/>
          <a:p>
            <a:pPr fontAlgn="auto">
              <a:spcBef>
                <a:spcPts val="0"/>
              </a:spcBef>
              <a:spcAft>
                <a:spcPts val="0"/>
              </a:spcAft>
            </a:pPr>
            <a:r>
              <a:rPr lang="es-ES" sz="1000" b="1" dirty="0" smtClean="0">
                <a:solidFill>
                  <a:prstClr val="black"/>
                </a:solidFill>
                <a:latin typeface="Calibri"/>
              </a:rPr>
              <a:t>Visto bueno / </a:t>
            </a:r>
            <a:r>
              <a:rPr lang="es-ES" sz="1000" b="1" dirty="0" err="1" smtClean="0">
                <a:solidFill>
                  <a:prstClr val="black"/>
                </a:solidFill>
                <a:latin typeface="Calibri"/>
              </a:rPr>
              <a:t>docum</a:t>
            </a:r>
            <a:r>
              <a:rPr lang="es-ES" sz="1000" b="1" dirty="0" smtClean="0">
                <a:solidFill>
                  <a:prstClr val="black"/>
                </a:solidFill>
                <a:latin typeface="Calibri"/>
              </a:rPr>
              <a:t>. Coord.</a:t>
            </a:r>
            <a:endParaRPr lang="es-ES" sz="1000" b="1" dirty="0">
              <a:solidFill>
                <a:prstClr val="black"/>
              </a:solidFill>
              <a:latin typeface="Calibri"/>
            </a:endParaRPr>
          </a:p>
        </p:txBody>
      </p:sp>
      <p:sp>
        <p:nvSpPr>
          <p:cNvPr id="148" name="147 Rectángulo redondeado"/>
          <p:cNvSpPr/>
          <p:nvPr/>
        </p:nvSpPr>
        <p:spPr>
          <a:xfrm>
            <a:off x="395536" y="2691775"/>
            <a:ext cx="1296000" cy="50405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lang="es-ES" sz="1200" b="1" dirty="0" smtClean="0">
                <a:solidFill>
                  <a:prstClr val="black"/>
                </a:solidFill>
              </a:rPr>
              <a:t>DIRECCIÓN DE PLANIFICACIÓN</a:t>
            </a:r>
          </a:p>
        </p:txBody>
      </p:sp>
      <p:cxnSp>
        <p:nvCxnSpPr>
          <p:cNvPr id="150" name="149 Conector recto de flecha"/>
          <p:cNvCxnSpPr/>
          <p:nvPr/>
        </p:nvCxnSpPr>
        <p:spPr>
          <a:xfrm>
            <a:off x="1691680" y="3104365"/>
            <a:ext cx="1872000" cy="705422"/>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6" name="155 CuadroTexto"/>
          <p:cNvSpPr txBox="1"/>
          <p:nvPr/>
        </p:nvSpPr>
        <p:spPr>
          <a:xfrm rot="1264781">
            <a:off x="1559974" y="3191198"/>
            <a:ext cx="1919873" cy="253916"/>
          </a:xfrm>
          <a:prstGeom prst="rect">
            <a:avLst/>
          </a:prstGeom>
          <a:noFill/>
        </p:spPr>
        <p:txBody>
          <a:bodyPr wrap="square" rtlCol="0">
            <a:spAutoFit/>
          </a:bodyPr>
          <a:lstStyle/>
          <a:p>
            <a:pPr algn="ctr" fontAlgn="auto">
              <a:spcBef>
                <a:spcPts val="0"/>
              </a:spcBef>
              <a:spcAft>
                <a:spcPts val="0"/>
              </a:spcAft>
            </a:pPr>
            <a:r>
              <a:rPr lang="es-ES" sz="1050" b="1" dirty="0" smtClean="0">
                <a:solidFill>
                  <a:prstClr val="black"/>
                </a:solidFill>
                <a:latin typeface="Calibri"/>
              </a:rPr>
              <a:t>Prioridades de obra pública</a:t>
            </a:r>
            <a:endParaRPr lang="es-ES" sz="1050" b="1" dirty="0">
              <a:solidFill>
                <a:prstClr val="black"/>
              </a:solidFill>
              <a:latin typeface="Calibri"/>
            </a:endParaRPr>
          </a:p>
        </p:txBody>
      </p:sp>
      <p:cxnSp>
        <p:nvCxnSpPr>
          <p:cNvPr id="157" name="156 Conector recto de flecha"/>
          <p:cNvCxnSpPr/>
          <p:nvPr/>
        </p:nvCxnSpPr>
        <p:spPr>
          <a:xfrm>
            <a:off x="1691680" y="2804261"/>
            <a:ext cx="1958400" cy="864096"/>
          </a:xfrm>
          <a:prstGeom prst="straightConnector1">
            <a:avLst/>
          </a:prstGeom>
          <a:ln w="38100">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160 CuadroTexto"/>
          <p:cNvSpPr txBox="1"/>
          <p:nvPr/>
        </p:nvSpPr>
        <p:spPr>
          <a:xfrm rot="1444735">
            <a:off x="1826980" y="3039729"/>
            <a:ext cx="1836000" cy="253916"/>
          </a:xfrm>
          <a:prstGeom prst="rect">
            <a:avLst/>
          </a:prstGeom>
          <a:noFill/>
        </p:spPr>
        <p:txBody>
          <a:bodyPr wrap="square" rtlCol="0">
            <a:spAutoFit/>
          </a:bodyPr>
          <a:lstStyle/>
          <a:p>
            <a:pPr algn="ctr" fontAlgn="auto">
              <a:spcBef>
                <a:spcPts val="0"/>
              </a:spcBef>
              <a:spcAft>
                <a:spcPts val="0"/>
              </a:spcAft>
            </a:pPr>
            <a:r>
              <a:rPr lang="es-ES" sz="1050" b="1" dirty="0" smtClean="0">
                <a:solidFill>
                  <a:prstClr val="black"/>
                </a:solidFill>
                <a:latin typeface="Calibri"/>
              </a:rPr>
              <a:t>Plan DOT</a:t>
            </a:r>
            <a:endParaRPr lang="es-ES" sz="1050" b="1" dirty="0">
              <a:solidFill>
                <a:prstClr val="black"/>
              </a:solidFill>
              <a:latin typeface="Calibri"/>
            </a:endParaRPr>
          </a:p>
        </p:txBody>
      </p:sp>
      <p:cxnSp>
        <p:nvCxnSpPr>
          <p:cNvPr id="65" name="25 Conector angular"/>
          <p:cNvCxnSpPr/>
          <p:nvPr/>
        </p:nvCxnSpPr>
        <p:spPr>
          <a:xfrm flipV="1">
            <a:off x="5453176" y="3734461"/>
            <a:ext cx="2448000" cy="396000"/>
          </a:xfrm>
          <a:prstGeom prst="bentConnector2">
            <a:avLst/>
          </a:prstGeom>
          <a:ln w="38100">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44 Conector recto de flecha"/>
          <p:cNvCxnSpPr/>
          <p:nvPr/>
        </p:nvCxnSpPr>
        <p:spPr>
          <a:xfrm flipV="1">
            <a:off x="5436096" y="3576917"/>
            <a:ext cx="1805725" cy="386352"/>
          </a:xfrm>
          <a:prstGeom prst="straightConnector1">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47 CuadroTexto"/>
          <p:cNvSpPr txBox="1"/>
          <p:nvPr/>
        </p:nvSpPr>
        <p:spPr>
          <a:xfrm rot="21115543">
            <a:off x="5741149" y="3098326"/>
            <a:ext cx="906017" cy="253916"/>
          </a:xfrm>
          <a:prstGeom prst="rect">
            <a:avLst/>
          </a:prstGeom>
          <a:noFill/>
        </p:spPr>
        <p:txBody>
          <a:bodyPr wrap="none" rtlCol="0">
            <a:spAutoFit/>
          </a:bodyPr>
          <a:lstStyle/>
          <a:p>
            <a:pPr fontAlgn="auto">
              <a:spcBef>
                <a:spcPts val="0"/>
              </a:spcBef>
              <a:spcAft>
                <a:spcPts val="0"/>
              </a:spcAft>
            </a:pPr>
            <a:r>
              <a:rPr lang="es-EC" sz="1050" b="1" dirty="0">
                <a:solidFill>
                  <a:prstClr val="black"/>
                </a:solidFill>
                <a:latin typeface="Calibri"/>
              </a:rPr>
              <a:t>Plan de </a:t>
            </a:r>
            <a:r>
              <a:rPr lang="es-EC" sz="1050" b="1" dirty="0" err="1" smtClean="0">
                <a:solidFill>
                  <a:prstClr val="black"/>
                </a:solidFill>
                <a:latin typeface="Calibri"/>
              </a:rPr>
              <a:t>DOT</a:t>
            </a:r>
            <a:endParaRPr lang="es-ES" sz="1050" b="1" dirty="0">
              <a:solidFill>
                <a:prstClr val="black"/>
              </a:solidFill>
              <a:latin typeface="Calibri"/>
            </a:endParaRPr>
          </a:p>
        </p:txBody>
      </p:sp>
      <p:sp>
        <p:nvSpPr>
          <p:cNvPr id="87" name="47 CuadroTexto"/>
          <p:cNvSpPr txBox="1"/>
          <p:nvPr/>
        </p:nvSpPr>
        <p:spPr>
          <a:xfrm>
            <a:off x="6004045" y="3893717"/>
            <a:ext cx="946093" cy="253916"/>
          </a:xfrm>
          <a:prstGeom prst="rect">
            <a:avLst/>
          </a:prstGeom>
          <a:noFill/>
        </p:spPr>
        <p:txBody>
          <a:bodyPr wrap="none" rtlCol="0">
            <a:spAutoFit/>
          </a:bodyPr>
          <a:lstStyle/>
          <a:p>
            <a:pPr fontAlgn="auto">
              <a:spcBef>
                <a:spcPts val="0"/>
              </a:spcBef>
              <a:spcAft>
                <a:spcPts val="0"/>
              </a:spcAft>
            </a:pPr>
            <a:r>
              <a:rPr lang="es-EC" sz="1050" b="1" dirty="0" smtClean="0">
                <a:solidFill>
                  <a:prstClr val="black"/>
                </a:solidFill>
                <a:latin typeface="Calibri"/>
              </a:rPr>
              <a:t>Resoluciones</a:t>
            </a:r>
            <a:endParaRPr lang="es-ES" sz="1050" b="1" dirty="0">
              <a:solidFill>
                <a:prstClr val="black"/>
              </a:solidFill>
              <a:latin typeface="Calibri"/>
            </a:endParaRPr>
          </a:p>
        </p:txBody>
      </p:sp>
      <p:cxnSp>
        <p:nvCxnSpPr>
          <p:cNvPr id="90" name="135 Conector recto de flecha"/>
          <p:cNvCxnSpPr/>
          <p:nvPr/>
        </p:nvCxnSpPr>
        <p:spPr>
          <a:xfrm rot="10800000">
            <a:off x="1693177" y="4003132"/>
            <a:ext cx="1872000" cy="1588"/>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138 CuadroTexto"/>
          <p:cNvSpPr txBox="1"/>
          <p:nvPr/>
        </p:nvSpPr>
        <p:spPr>
          <a:xfrm>
            <a:off x="2213380" y="3800577"/>
            <a:ext cx="702436" cy="253916"/>
          </a:xfrm>
          <a:prstGeom prst="rect">
            <a:avLst/>
          </a:prstGeom>
          <a:noFill/>
        </p:spPr>
        <p:txBody>
          <a:bodyPr wrap="none" rtlCol="0">
            <a:spAutoFit/>
          </a:bodyPr>
          <a:lstStyle/>
          <a:p>
            <a:pPr fontAlgn="auto">
              <a:spcBef>
                <a:spcPts val="0"/>
              </a:spcBef>
              <a:spcAft>
                <a:spcPts val="0"/>
              </a:spcAft>
            </a:pPr>
            <a:r>
              <a:rPr lang="es-ES" sz="1050" b="1" dirty="0" smtClean="0">
                <a:solidFill>
                  <a:prstClr val="black"/>
                </a:solidFill>
                <a:latin typeface="Calibri"/>
              </a:rPr>
              <a:t>Plan </a:t>
            </a:r>
            <a:r>
              <a:rPr lang="es-ES" sz="1050" b="1" dirty="0" err="1" smtClean="0">
                <a:solidFill>
                  <a:prstClr val="black"/>
                </a:solidFill>
                <a:latin typeface="Calibri"/>
              </a:rPr>
              <a:t>DOT</a:t>
            </a:r>
            <a:endParaRPr lang="es-ES" sz="1050" b="1" dirty="0">
              <a:solidFill>
                <a:prstClr val="black"/>
              </a:solidFill>
              <a:latin typeface="Calibri"/>
            </a:endParaRPr>
          </a:p>
        </p:txBody>
      </p:sp>
      <p:sp>
        <p:nvSpPr>
          <p:cNvPr id="71" name="Rectangle 74"/>
          <p:cNvSpPr/>
          <p:nvPr/>
        </p:nvSpPr>
        <p:spPr>
          <a:xfrm>
            <a:off x="5360281" y="-65102"/>
            <a:ext cx="376308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pPr>
            <a:r>
              <a:rPr lang="es-EC" sz="4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INFORMACIÓN</a:t>
            </a:r>
            <a:endParaRPr 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ndParaRPr>
          </a:p>
        </p:txBody>
      </p:sp>
      <p:cxnSp>
        <p:nvCxnSpPr>
          <p:cNvPr id="93" name="92 Conector recto de flecha"/>
          <p:cNvCxnSpPr/>
          <p:nvPr/>
        </p:nvCxnSpPr>
        <p:spPr>
          <a:xfrm flipV="1">
            <a:off x="5280650" y="3176399"/>
            <a:ext cx="1944000" cy="390443"/>
          </a:xfrm>
          <a:prstGeom prst="straightConnector1">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97 Conector recto de flecha"/>
          <p:cNvCxnSpPr/>
          <p:nvPr/>
        </p:nvCxnSpPr>
        <p:spPr>
          <a:xfrm>
            <a:off x="5231882" y="4447210"/>
            <a:ext cx="2016000" cy="324000"/>
          </a:xfrm>
          <a:prstGeom prst="straightConnector1">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47 CuadroTexto"/>
          <p:cNvSpPr txBox="1"/>
          <p:nvPr/>
        </p:nvSpPr>
        <p:spPr>
          <a:xfrm rot="493850">
            <a:off x="5892877" y="4394942"/>
            <a:ext cx="946093" cy="253916"/>
          </a:xfrm>
          <a:prstGeom prst="rect">
            <a:avLst/>
          </a:prstGeom>
          <a:noFill/>
        </p:spPr>
        <p:txBody>
          <a:bodyPr wrap="none" rtlCol="0">
            <a:spAutoFit/>
          </a:bodyPr>
          <a:lstStyle/>
          <a:p>
            <a:pPr fontAlgn="auto">
              <a:spcBef>
                <a:spcPts val="0"/>
              </a:spcBef>
              <a:spcAft>
                <a:spcPts val="0"/>
              </a:spcAft>
            </a:pPr>
            <a:r>
              <a:rPr lang="es-EC" sz="1050" b="1" dirty="0" smtClean="0">
                <a:solidFill>
                  <a:prstClr val="black"/>
                </a:solidFill>
                <a:latin typeface="Calibri"/>
              </a:rPr>
              <a:t>Resoluciones</a:t>
            </a:r>
            <a:endParaRPr lang="es-ES" sz="1050" b="1" dirty="0">
              <a:solidFill>
                <a:prstClr val="black"/>
              </a:solidFill>
              <a:latin typeface="Calibri"/>
            </a:endParaRPr>
          </a:p>
        </p:txBody>
      </p:sp>
      <p:sp>
        <p:nvSpPr>
          <p:cNvPr id="102" name="47 CuadroTexto"/>
          <p:cNvSpPr txBox="1"/>
          <p:nvPr/>
        </p:nvSpPr>
        <p:spPr>
          <a:xfrm rot="361014">
            <a:off x="5941903" y="4184030"/>
            <a:ext cx="1228221" cy="253916"/>
          </a:xfrm>
          <a:prstGeom prst="rect">
            <a:avLst/>
          </a:prstGeom>
          <a:noFill/>
        </p:spPr>
        <p:txBody>
          <a:bodyPr wrap="none" rtlCol="0">
            <a:spAutoFit/>
          </a:bodyPr>
          <a:lstStyle/>
          <a:p>
            <a:pPr fontAlgn="auto">
              <a:spcBef>
                <a:spcPts val="0"/>
              </a:spcBef>
              <a:spcAft>
                <a:spcPts val="0"/>
              </a:spcAft>
            </a:pPr>
            <a:r>
              <a:rPr lang="es-EC" sz="1050" b="1" dirty="0" smtClean="0">
                <a:solidFill>
                  <a:prstClr val="black"/>
                </a:solidFill>
                <a:latin typeface="Calibri"/>
              </a:rPr>
              <a:t>Recomendaciones</a:t>
            </a:r>
            <a:endParaRPr lang="es-ES" sz="1050" b="1" dirty="0">
              <a:solidFill>
                <a:prstClr val="black"/>
              </a:solidFill>
              <a:latin typeface="Calibri"/>
            </a:endParaRPr>
          </a:p>
        </p:txBody>
      </p:sp>
      <p:sp>
        <p:nvSpPr>
          <p:cNvPr id="105" name="104 Rectángulo redondeado"/>
          <p:cNvSpPr/>
          <p:nvPr/>
        </p:nvSpPr>
        <p:spPr>
          <a:xfrm>
            <a:off x="4762444" y="6021078"/>
            <a:ext cx="1317032" cy="50405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r>
              <a:rPr lang="es-ES" sz="1200" b="1" dirty="0" smtClean="0">
                <a:solidFill>
                  <a:sysClr val="windowText" lastClr="000000"/>
                </a:solidFill>
              </a:rPr>
              <a:t>ASOCIACIÓN DE MUNICIPIOS</a:t>
            </a:r>
          </a:p>
        </p:txBody>
      </p:sp>
      <p:sp>
        <p:nvSpPr>
          <p:cNvPr id="6" name="5 Elipse"/>
          <p:cNvSpPr/>
          <p:nvPr/>
        </p:nvSpPr>
        <p:spPr>
          <a:xfrm>
            <a:off x="3563888" y="3267839"/>
            <a:ext cx="1872208" cy="1440160"/>
          </a:xfrm>
          <a:prstGeom prst="ellipse">
            <a:avLst/>
          </a:prstGeom>
          <a:ln w="57150">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es-ES" sz="1400" b="1" dirty="0" smtClean="0">
                <a:solidFill>
                  <a:prstClr val="white"/>
                </a:solidFill>
              </a:rPr>
              <a:t>SISTEMA DE GESTIÓN ESTRATÉGICA</a:t>
            </a:r>
            <a:endParaRPr lang="es-ES" sz="1400" b="1" dirty="0">
              <a:solidFill>
                <a:prstClr val="white"/>
              </a:solidFill>
            </a:endParaRPr>
          </a:p>
        </p:txBody>
      </p:sp>
    </p:spTree>
    <p:extLst>
      <p:ext uri="{BB962C8B-B14F-4D97-AF65-F5344CB8AC3E}">
        <p14:creationId xmlns:p14="http://schemas.microsoft.com/office/powerpoint/2010/main" val="3301202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304800" y="2149475"/>
            <a:ext cx="8382000" cy="822325"/>
          </a:xfrm>
          <a:prstGeom prst="rect">
            <a:avLst/>
          </a:prstGeom>
          <a:noFill/>
          <a:ln w="9525">
            <a:noFill/>
            <a:miter lim="800000"/>
            <a:headEnd/>
            <a:tailEnd/>
          </a:ln>
          <a:effectLst/>
        </p:spPr>
        <p:txBody>
          <a:bodyPr>
            <a:spAutoFit/>
          </a:bodyPr>
          <a:lstStyle/>
          <a:p>
            <a:pPr marL="230188" indent="-230188" algn="just" eaLnBrk="0" hangingPunct="0">
              <a:buFontTx/>
              <a:buChar char="•"/>
            </a:pPr>
            <a:endParaRPr lang="es-EC" sz="2400">
              <a:latin typeface="Arial" charset="0"/>
            </a:endParaRPr>
          </a:p>
          <a:p>
            <a:pPr marL="230188" indent="-230188" algn="just" eaLnBrk="0" hangingPunct="0">
              <a:buFontTx/>
              <a:buChar char="•"/>
            </a:pPr>
            <a:endParaRPr lang="es-EC" sz="2400">
              <a:latin typeface="Arial" charset="0"/>
            </a:endParaRPr>
          </a:p>
        </p:txBody>
      </p:sp>
      <p:sp>
        <p:nvSpPr>
          <p:cNvPr id="195596" name="Rectangle 12"/>
          <p:cNvSpPr>
            <a:spLocks noGrp="1" noChangeArrowheads="1"/>
          </p:cNvSpPr>
          <p:nvPr>
            <p:ph type="title"/>
          </p:nvPr>
        </p:nvSpPr>
        <p:spPr/>
        <p:txBody>
          <a:bodyPr/>
          <a:lstStyle/>
          <a:p>
            <a:r>
              <a:rPr lang="es-MX" b="0" dirty="0" smtClean="0">
                <a:effectLst>
                  <a:outerShdw blurRad="38100" dist="38100" dir="2700000" algn="tl">
                    <a:srgbClr val="000000">
                      <a:alpha val="43137"/>
                    </a:srgbClr>
                  </a:outerShdw>
                </a:effectLst>
              </a:rPr>
              <a:t>FASES DEL PROYECTO</a:t>
            </a:r>
            <a:endParaRPr lang="es-EC" b="0" dirty="0">
              <a:effectLst>
                <a:outerShdw blurRad="38100" dist="38100" dir="2700000" algn="tl">
                  <a:srgbClr val="000000">
                    <a:alpha val="43137"/>
                  </a:srgbClr>
                </a:outerShdw>
              </a:effectLst>
            </a:endParaRPr>
          </a:p>
        </p:txBody>
      </p:sp>
      <p:sp>
        <p:nvSpPr>
          <p:cNvPr id="195597" name="Rectangle 13"/>
          <p:cNvSpPr>
            <a:spLocks noGrp="1" noChangeArrowheads="1"/>
          </p:cNvSpPr>
          <p:nvPr>
            <p:ph type="body" idx="1"/>
          </p:nvPr>
        </p:nvSpPr>
        <p:spPr>
          <a:xfrm>
            <a:off x="1382486" y="1110343"/>
            <a:ext cx="7304314" cy="5255817"/>
          </a:xfrm>
        </p:spPr>
        <p:txBody>
          <a:bodyPr/>
          <a:lstStyle/>
          <a:p>
            <a:pPr marL="0" indent="0" defTabSz="0">
              <a:spcBef>
                <a:spcPts val="0"/>
              </a:spcBef>
              <a:buNone/>
            </a:pPr>
            <a:r>
              <a:rPr lang="es-EC" sz="2800" b="1" dirty="0" smtClean="0">
                <a:effectLst/>
                <a:ea typeface="Verdana" pitchFamily="34" charset="0"/>
              </a:rPr>
              <a:t>Para alcanzar los objetivos planteados el proyecto se desarrolló en dos fases:</a:t>
            </a:r>
          </a:p>
          <a:p>
            <a:pPr marL="0" indent="0" defTabSz="0">
              <a:spcBef>
                <a:spcPts val="0"/>
              </a:spcBef>
              <a:buNone/>
            </a:pPr>
            <a:endParaRPr lang="es-EC" sz="2800" b="1" dirty="0">
              <a:solidFill>
                <a:srgbClr val="FFFF99"/>
              </a:solidFill>
              <a:effectLst/>
              <a:ea typeface="Verdana" pitchFamily="34" charset="0"/>
            </a:endParaRPr>
          </a:p>
          <a:p>
            <a:pPr marL="1255713" indent="-1255713" defTabSz="0">
              <a:spcBef>
                <a:spcPts val="0"/>
              </a:spcBef>
              <a:buNone/>
            </a:pPr>
            <a:r>
              <a:rPr lang="es-EC" sz="2800" b="1" dirty="0" smtClean="0">
                <a:effectLst/>
                <a:ea typeface="Verdana" pitchFamily="34" charset="0"/>
              </a:rPr>
              <a:t>FASE 1:	E</a:t>
            </a:r>
            <a:r>
              <a:rPr lang="es-EC" sz="2800" b="1" dirty="0" smtClean="0">
                <a:solidFill>
                  <a:srgbClr val="FFFF99"/>
                </a:solidFill>
                <a:effectLst/>
                <a:ea typeface="Verdana" pitchFamily="34" charset="0"/>
              </a:rPr>
              <a:t>valuación del sistema de gestión estratégica; y,</a:t>
            </a:r>
          </a:p>
          <a:p>
            <a:pPr marL="1255713" indent="-1255713" defTabSz="0">
              <a:spcBef>
                <a:spcPts val="0"/>
              </a:spcBef>
              <a:buNone/>
            </a:pPr>
            <a:endParaRPr lang="es-EC" sz="2800" b="1" dirty="0" smtClean="0">
              <a:solidFill>
                <a:srgbClr val="FFFF99"/>
              </a:solidFill>
              <a:effectLst/>
              <a:ea typeface="Verdana" pitchFamily="34" charset="0"/>
            </a:endParaRPr>
          </a:p>
          <a:p>
            <a:pPr marL="1255713" indent="-1255713" defTabSz="0">
              <a:spcBef>
                <a:spcPts val="0"/>
              </a:spcBef>
              <a:buNone/>
            </a:pPr>
            <a:r>
              <a:rPr lang="es-EC" sz="2800" b="1" dirty="0" smtClean="0">
                <a:effectLst/>
                <a:ea typeface="Verdana" pitchFamily="34" charset="0"/>
              </a:rPr>
              <a:t>FASE 2: 		Diseño del </a:t>
            </a:r>
            <a:r>
              <a:rPr lang="es-EC" sz="2800" b="1" dirty="0">
                <a:effectLst/>
                <a:ea typeface="Verdana" pitchFamily="34" charset="0"/>
              </a:rPr>
              <a:t>Plan de </a:t>
            </a:r>
            <a:r>
              <a:rPr lang="es-EC" sz="2800" b="1" dirty="0" smtClean="0">
                <a:effectLst/>
                <a:ea typeface="Verdana" pitchFamily="34" charset="0"/>
              </a:rPr>
              <a:t>Mejoras</a:t>
            </a:r>
            <a:r>
              <a:rPr lang="es-EC" sz="2800" b="1" dirty="0" smtClean="0">
                <a:solidFill>
                  <a:srgbClr val="FFFF99"/>
                </a:solidFill>
                <a:effectLst/>
                <a:ea typeface="Verdana" pitchFamily="34" charset="0"/>
              </a:rPr>
              <a:t>.</a:t>
            </a:r>
            <a:endParaRPr lang="es-EC" sz="2800" b="1" dirty="0">
              <a:solidFill>
                <a:srgbClr val="FFFF99"/>
              </a:solidFill>
              <a:effectLst/>
              <a:ea typeface="Verdana" pitchFamily="34" charset="0"/>
            </a:endParaRPr>
          </a:p>
        </p:txBody>
      </p:sp>
    </p:spTree>
    <p:extLst>
      <p:ext uri="{BB962C8B-B14F-4D97-AF65-F5344CB8AC3E}">
        <p14:creationId xmlns:p14="http://schemas.microsoft.com/office/powerpoint/2010/main" val="3833343635"/>
      </p:ext>
    </p:extLst>
  </p:cSld>
  <p:clrMapOvr>
    <a:masterClrMapping/>
  </p:clrMapOvr>
  <p:transition spd="med">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rotWithShape="1">
          <a:blip r:embed="rId2" cstate="print">
            <a:extLst>
              <a:ext uri="{28A0092B-C50C-407E-A947-70E740481C1C}">
                <a14:useLocalDpi xmlns:a14="http://schemas.microsoft.com/office/drawing/2010/main" val="0"/>
              </a:ext>
            </a:extLst>
          </a:blip>
          <a:srcRect r="4837"/>
          <a:stretch/>
        </p:blipFill>
        <p:spPr bwMode="auto">
          <a:xfrm>
            <a:off x="0" y="1"/>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3302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729569" y="2389375"/>
            <a:ext cx="7684861" cy="2082426"/>
          </a:xfrm>
        </p:spPr>
        <p:txBody>
          <a:bodyPr/>
          <a:lstStyle/>
          <a:p>
            <a:pPr marL="1436688" indent="-1436688" algn="l"/>
            <a:r>
              <a:rPr lang="es-EC" sz="6600" dirty="0" smtClean="0"/>
              <a:t>GRACIAS</a:t>
            </a:r>
            <a:endParaRPr lang="es-EC" sz="4800" dirty="0">
              <a:solidFill>
                <a:srgbClr val="FFFF99"/>
              </a:solidFill>
            </a:endParaRPr>
          </a:p>
        </p:txBody>
      </p:sp>
    </p:spTree>
    <p:extLst>
      <p:ext uri="{BB962C8B-B14F-4D97-AF65-F5344CB8AC3E}">
        <p14:creationId xmlns:p14="http://schemas.microsoft.com/office/powerpoint/2010/main" val="776849978"/>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51" r="4786"/>
          <a:stretch/>
        </p:blipFill>
        <p:spPr bwMode="auto">
          <a:xfrm>
            <a:off x="1992574" y="1262540"/>
            <a:ext cx="6264323"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2"/>
          <p:cNvSpPr txBox="1">
            <a:spLocks noChangeArrowheads="1"/>
          </p:cNvSpPr>
          <p:nvPr/>
        </p:nvSpPr>
        <p:spPr bwMode="auto">
          <a:xfrm>
            <a:off x="1450726" y="111125"/>
            <a:ext cx="7304314" cy="120967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scene3d>
              <a:camera prst="obliqueBottomLeft"/>
              <a:lightRig rig="threePt" dir="t"/>
            </a:scene3d>
          </a:bodyPr>
          <a:lstStyle>
            <a:lvl1pPr algn="ctr" rtl="0" fontAlgn="base">
              <a:spcBef>
                <a:spcPct val="0"/>
              </a:spcBef>
              <a:spcAft>
                <a:spcPct val="0"/>
              </a:spcAft>
              <a:defRPr sz="3400" b="0">
                <a:solidFill>
                  <a:schemeClr val="tx2"/>
                </a:solidFill>
                <a:effectLst>
                  <a:outerShdw blurRad="38100" dist="38100" dir="2700000" algn="tl">
                    <a:srgbClr val="000000"/>
                  </a:outerShdw>
                  <a:reflection blurRad="6350" stA="55000" endA="300" endPos="45500" dir="5400000" sy="-100000" algn="bl" rotWithShape="0"/>
                </a:effectLst>
                <a:latin typeface="Arial Rounded MT Bold" pitchFamily="34" charset="0"/>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9pPr>
          </a:lstStyle>
          <a:p>
            <a:r>
              <a:rPr lang="es-MX" kern="0" dirty="0" smtClean="0">
                <a:effectLst>
                  <a:outerShdw blurRad="38100" dist="38100" dir="2700000" algn="tl">
                    <a:srgbClr val="000000">
                      <a:alpha val="43137"/>
                    </a:srgbClr>
                  </a:outerShdw>
                </a:effectLst>
              </a:rPr>
              <a:t>METODOLOGÍA</a:t>
            </a:r>
            <a:endParaRPr lang="es-EC"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256898"/>
      </p:ext>
    </p:extLst>
  </p:cSld>
  <p:clrMapOvr>
    <a:masterClrMapping/>
  </p:clrMapOvr>
  <p:transition spd="med">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1" r="4786"/>
          <a:stretch/>
        </p:blipFill>
        <p:spPr bwMode="auto">
          <a:xfrm>
            <a:off x="1583135" y="1463267"/>
            <a:ext cx="3166290" cy="266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pxsglobal.net/pxswp/wp-content/uploads/2011/03/SOLUCIONES.png"/>
          <p:cNvPicPr>
            <a:picLocks noChangeAspect="1" noChangeArrowheads="1"/>
          </p:cNvPicPr>
          <p:nvPr/>
        </p:nvPicPr>
        <p:blipFill rotWithShape="1">
          <a:blip r:embed="rId4">
            <a:extLst>
              <a:ext uri="{28A0092B-C50C-407E-A947-70E740481C1C}">
                <a14:useLocalDpi xmlns:a14="http://schemas.microsoft.com/office/drawing/2010/main" val="0"/>
              </a:ext>
            </a:extLst>
          </a:blip>
          <a:srcRect l="18481" r="18745"/>
          <a:stretch/>
        </p:blipFill>
        <p:spPr bwMode="auto">
          <a:xfrm>
            <a:off x="3684898" y="1919366"/>
            <a:ext cx="5233918" cy="48677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2"/>
          <p:cNvSpPr txBox="1">
            <a:spLocks noChangeArrowheads="1"/>
          </p:cNvSpPr>
          <p:nvPr/>
        </p:nvSpPr>
        <p:spPr bwMode="auto">
          <a:xfrm>
            <a:off x="1450726" y="111125"/>
            <a:ext cx="7304314" cy="120967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scene3d>
              <a:camera prst="obliqueBottomLeft"/>
              <a:lightRig rig="threePt" dir="t"/>
            </a:scene3d>
          </a:bodyPr>
          <a:lstStyle>
            <a:lvl1pPr algn="ctr" rtl="0" fontAlgn="base">
              <a:spcBef>
                <a:spcPct val="0"/>
              </a:spcBef>
              <a:spcAft>
                <a:spcPct val="0"/>
              </a:spcAft>
              <a:defRPr sz="3400" b="0">
                <a:solidFill>
                  <a:schemeClr val="tx2"/>
                </a:solidFill>
                <a:effectLst>
                  <a:outerShdw blurRad="38100" dist="38100" dir="2700000" algn="tl">
                    <a:srgbClr val="000000"/>
                  </a:outerShdw>
                  <a:reflection blurRad="6350" stA="55000" endA="300" endPos="45500" dir="5400000" sy="-100000" algn="bl" rotWithShape="0"/>
                </a:effectLst>
                <a:latin typeface="Arial Rounded MT Bold" pitchFamily="34" charset="0"/>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9pPr>
          </a:lstStyle>
          <a:p>
            <a:r>
              <a:rPr lang="es-MX" kern="0" dirty="0" smtClean="0">
                <a:effectLst>
                  <a:outerShdw blurRad="38100" dist="38100" dir="2700000" algn="tl">
                    <a:srgbClr val="000000">
                      <a:alpha val="43137"/>
                    </a:srgbClr>
                  </a:outerShdw>
                </a:effectLst>
              </a:rPr>
              <a:t>METODOLOGÍA</a:t>
            </a:r>
            <a:endParaRPr lang="es-EC"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3280714"/>
      </p:ext>
    </p:extLst>
  </p:cSld>
  <p:clrMapOvr>
    <a:masterClrMapping/>
  </p:clrMapOvr>
  <p:transition spd="med">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729569" y="2389375"/>
            <a:ext cx="7684861" cy="2082426"/>
          </a:xfrm>
        </p:spPr>
        <p:txBody>
          <a:bodyPr/>
          <a:lstStyle/>
          <a:p>
            <a:pPr marL="1436688" indent="-1436688" algn="l"/>
            <a:r>
              <a:rPr lang="es-EC" sz="3300" dirty="0" smtClean="0"/>
              <a:t>FASE 1:</a:t>
            </a:r>
            <a:br>
              <a:rPr lang="es-EC" sz="3300" dirty="0" smtClean="0"/>
            </a:br>
            <a:r>
              <a:rPr lang="es-EC" sz="3300" dirty="0" smtClean="0"/>
              <a:t/>
            </a:r>
            <a:br>
              <a:rPr lang="es-EC" sz="3300" dirty="0" smtClean="0"/>
            </a:br>
            <a:r>
              <a:rPr lang="es-EC" sz="3300" dirty="0" smtClean="0">
                <a:solidFill>
                  <a:srgbClr val="FFFF99"/>
                </a:solidFill>
              </a:rPr>
              <a:t>EVALUACIÓN DEL SISTEMA DE GESTIÓN ESTRATÉGICA</a:t>
            </a:r>
            <a:endParaRPr lang="es-EC" sz="2100" dirty="0">
              <a:solidFill>
                <a:srgbClr val="FFFF99"/>
              </a:solidFill>
            </a:endParaRPr>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304800" y="2149475"/>
            <a:ext cx="8382000" cy="822325"/>
          </a:xfrm>
          <a:prstGeom prst="rect">
            <a:avLst/>
          </a:prstGeom>
          <a:noFill/>
          <a:ln w="9525">
            <a:noFill/>
            <a:miter lim="800000"/>
            <a:headEnd/>
            <a:tailEnd/>
          </a:ln>
          <a:effectLst/>
        </p:spPr>
        <p:txBody>
          <a:bodyPr>
            <a:spAutoFit/>
          </a:bodyPr>
          <a:lstStyle/>
          <a:p>
            <a:pPr marL="230188" indent="-230188" algn="just" eaLnBrk="0" hangingPunct="0">
              <a:buFontTx/>
              <a:buChar char="•"/>
            </a:pPr>
            <a:endParaRPr lang="es-EC" sz="2400">
              <a:latin typeface="Arial" charset="0"/>
            </a:endParaRPr>
          </a:p>
          <a:p>
            <a:pPr marL="230188" indent="-230188" algn="just" eaLnBrk="0" hangingPunct="0">
              <a:buFontTx/>
              <a:buChar char="•"/>
            </a:pPr>
            <a:endParaRPr lang="es-EC" sz="2400">
              <a:latin typeface="Arial" charset="0"/>
            </a:endParaRPr>
          </a:p>
        </p:txBody>
      </p:sp>
      <p:sp>
        <p:nvSpPr>
          <p:cNvPr id="195596" name="Rectangle 12"/>
          <p:cNvSpPr>
            <a:spLocks noGrp="1" noChangeArrowheads="1"/>
          </p:cNvSpPr>
          <p:nvPr>
            <p:ph type="title"/>
          </p:nvPr>
        </p:nvSpPr>
        <p:spPr/>
        <p:txBody>
          <a:bodyPr/>
          <a:lstStyle/>
          <a:p>
            <a:r>
              <a:rPr lang="es-MX" b="0" dirty="0" smtClean="0">
                <a:effectLst>
                  <a:outerShdw blurRad="38100" dist="38100" dir="2700000" algn="tl">
                    <a:srgbClr val="000000">
                      <a:alpha val="43137"/>
                    </a:srgbClr>
                  </a:outerShdw>
                </a:effectLst>
              </a:rPr>
              <a:t>ALCANCE</a:t>
            </a:r>
            <a:endParaRPr lang="es-EC" b="0" dirty="0">
              <a:effectLst>
                <a:outerShdw blurRad="38100" dist="38100" dir="2700000" algn="tl">
                  <a:srgbClr val="000000">
                    <a:alpha val="43137"/>
                  </a:srgbClr>
                </a:outerShdw>
              </a:effectLst>
            </a:endParaRPr>
          </a:p>
        </p:txBody>
      </p:sp>
      <p:sp>
        <p:nvSpPr>
          <p:cNvPr id="195597" name="Rectangle 13"/>
          <p:cNvSpPr>
            <a:spLocks noGrp="1" noChangeArrowheads="1"/>
          </p:cNvSpPr>
          <p:nvPr>
            <p:ph type="body" idx="1"/>
          </p:nvPr>
        </p:nvSpPr>
        <p:spPr>
          <a:xfrm>
            <a:off x="1382486" y="1274119"/>
            <a:ext cx="7304314" cy="5255817"/>
          </a:xfrm>
        </p:spPr>
        <p:txBody>
          <a:bodyPr/>
          <a:lstStyle/>
          <a:p>
            <a:pPr marL="0" indent="0" defTabSz="0">
              <a:spcBef>
                <a:spcPts val="0"/>
              </a:spcBef>
              <a:buNone/>
            </a:pPr>
            <a:r>
              <a:rPr lang="es-EC" sz="2400" b="1" dirty="0" smtClean="0">
                <a:solidFill>
                  <a:srgbClr val="FFFF99"/>
                </a:solidFill>
                <a:effectLst/>
                <a:ea typeface="Verdana" pitchFamily="34" charset="0"/>
              </a:rPr>
              <a:t>Evaluar el sistema de gestión estratégica relacionado con:</a:t>
            </a:r>
          </a:p>
          <a:p>
            <a:pPr marL="0" indent="0" defTabSz="0">
              <a:spcBef>
                <a:spcPts val="0"/>
              </a:spcBef>
              <a:buNone/>
            </a:pPr>
            <a:endParaRPr lang="es-EC" sz="2400" b="1" dirty="0" smtClean="0">
              <a:solidFill>
                <a:srgbClr val="FFFF99"/>
              </a:solidFill>
              <a:effectLst/>
              <a:ea typeface="Verdana" pitchFamily="34" charset="0"/>
            </a:endParaRPr>
          </a:p>
          <a:p>
            <a:pPr marL="360363" indent="-360363" defTabSz="0">
              <a:spcBef>
                <a:spcPts val="0"/>
              </a:spcBef>
              <a:buClrTx/>
              <a:buSzPct val="100000"/>
              <a:buFont typeface="Wingdings" pitchFamily="2" charset="2"/>
              <a:buChar char="Ø"/>
            </a:pPr>
            <a:r>
              <a:rPr lang="es-EC" sz="2400" b="1" dirty="0" smtClean="0">
                <a:solidFill>
                  <a:srgbClr val="FFFF99"/>
                </a:solidFill>
                <a:effectLst/>
                <a:ea typeface="Verdana" pitchFamily="34" charset="0"/>
              </a:rPr>
              <a:t>La formulación del Plan Estratégico y Operativo institucional.</a:t>
            </a:r>
          </a:p>
          <a:p>
            <a:pPr marL="360363" indent="-360363" defTabSz="0">
              <a:spcBef>
                <a:spcPts val="0"/>
              </a:spcBef>
              <a:buClrTx/>
              <a:buSzPct val="100000"/>
              <a:buFont typeface="Wingdings" pitchFamily="2" charset="2"/>
              <a:buChar char="Ø"/>
            </a:pPr>
            <a:endParaRPr lang="es-EC" sz="2400" b="1" dirty="0" smtClean="0">
              <a:solidFill>
                <a:srgbClr val="FFFF99"/>
              </a:solidFill>
              <a:effectLst/>
              <a:ea typeface="Verdana" pitchFamily="34" charset="0"/>
            </a:endParaRPr>
          </a:p>
          <a:p>
            <a:pPr marL="360363" indent="-360363" defTabSz="0">
              <a:spcBef>
                <a:spcPts val="0"/>
              </a:spcBef>
              <a:buClrTx/>
              <a:buSzPct val="100000"/>
              <a:buFont typeface="Wingdings" pitchFamily="2" charset="2"/>
              <a:buChar char="Ø"/>
            </a:pPr>
            <a:r>
              <a:rPr lang="es-EC" sz="2400" b="1" dirty="0" smtClean="0">
                <a:solidFill>
                  <a:srgbClr val="FFFF99"/>
                </a:solidFill>
                <a:effectLst/>
                <a:ea typeface="Verdana" pitchFamily="34" charset="0"/>
              </a:rPr>
              <a:t>La ejecución del Plan Estratégico y Operativo institucional.</a:t>
            </a:r>
          </a:p>
          <a:p>
            <a:pPr marL="360363" indent="-360363" defTabSz="0">
              <a:spcBef>
                <a:spcPts val="0"/>
              </a:spcBef>
              <a:buClrTx/>
              <a:buSzPct val="100000"/>
              <a:buFont typeface="Wingdings" pitchFamily="2" charset="2"/>
              <a:buChar char="Ø"/>
            </a:pPr>
            <a:endParaRPr lang="es-EC" sz="2400" b="1" dirty="0" smtClean="0">
              <a:solidFill>
                <a:srgbClr val="FFFF99"/>
              </a:solidFill>
              <a:effectLst/>
              <a:ea typeface="Verdana" pitchFamily="34" charset="0"/>
            </a:endParaRPr>
          </a:p>
          <a:p>
            <a:pPr marL="360363" indent="-360363" defTabSz="0">
              <a:spcBef>
                <a:spcPts val="0"/>
              </a:spcBef>
              <a:buClrTx/>
              <a:buSzPct val="100000"/>
              <a:buFont typeface="Wingdings" pitchFamily="2" charset="2"/>
              <a:buChar char="Ø"/>
            </a:pPr>
            <a:r>
              <a:rPr lang="es-EC" sz="2400" b="1" dirty="0" smtClean="0">
                <a:solidFill>
                  <a:srgbClr val="FFFF99"/>
                </a:solidFill>
                <a:effectLst/>
                <a:ea typeface="Verdana" pitchFamily="34" charset="0"/>
              </a:rPr>
              <a:t>El seguimiento, control y evaluación del Plan Estratégico y Operativo institucional.</a:t>
            </a:r>
          </a:p>
          <a:p>
            <a:pPr marL="360363" indent="-360363" defTabSz="0">
              <a:spcBef>
                <a:spcPts val="0"/>
              </a:spcBef>
              <a:buClrTx/>
              <a:buSzPct val="100000"/>
              <a:buFont typeface="Wingdings" pitchFamily="2" charset="2"/>
              <a:buChar char="Ø"/>
            </a:pPr>
            <a:endParaRPr lang="es-EC" sz="2400" b="1" dirty="0" smtClean="0">
              <a:solidFill>
                <a:srgbClr val="FFFF99"/>
              </a:solidFill>
              <a:effectLst/>
              <a:ea typeface="Verdana" pitchFamily="34" charset="0"/>
            </a:endParaRPr>
          </a:p>
          <a:p>
            <a:pPr marL="360363" indent="-360363" defTabSz="0">
              <a:spcBef>
                <a:spcPts val="0"/>
              </a:spcBef>
              <a:buClrTx/>
              <a:buSzPct val="100000"/>
              <a:buFont typeface="Wingdings" pitchFamily="2" charset="2"/>
              <a:buChar char="Ø"/>
            </a:pPr>
            <a:r>
              <a:rPr lang="es-EC" sz="2400" b="1" dirty="0" smtClean="0">
                <a:solidFill>
                  <a:srgbClr val="FFFF99"/>
                </a:solidFill>
                <a:effectLst/>
                <a:ea typeface="Verdana" pitchFamily="34" charset="0"/>
              </a:rPr>
              <a:t>La documentación o instrumentación del sistema de gestión estratégica.</a:t>
            </a:r>
          </a:p>
        </p:txBody>
      </p:sp>
    </p:spTree>
    <p:extLst>
      <p:ext uri="{BB962C8B-B14F-4D97-AF65-F5344CB8AC3E}">
        <p14:creationId xmlns:p14="http://schemas.microsoft.com/office/powerpoint/2010/main" val="4192119790"/>
      </p:ext>
    </p:extLst>
  </p:cSld>
  <p:clrMapOvr>
    <a:masterClrMapping/>
  </p:clrMapOvr>
  <p:transition spd="med">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304800" y="2149475"/>
            <a:ext cx="8382000" cy="822325"/>
          </a:xfrm>
          <a:prstGeom prst="rect">
            <a:avLst/>
          </a:prstGeom>
          <a:noFill/>
          <a:ln w="9525">
            <a:noFill/>
            <a:miter lim="800000"/>
            <a:headEnd/>
            <a:tailEnd/>
          </a:ln>
          <a:effectLst/>
        </p:spPr>
        <p:txBody>
          <a:bodyPr>
            <a:spAutoFit/>
          </a:bodyPr>
          <a:lstStyle/>
          <a:p>
            <a:pPr marL="230188" indent="-230188" algn="just" eaLnBrk="0" hangingPunct="0">
              <a:buFontTx/>
              <a:buChar char="•"/>
            </a:pPr>
            <a:endParaRPr lang="es-EC" sz="2400">
              <a:latin typeface="Arial" charset="0"/>
            </a:endParaRPr>
          </a:p>
          <a:p>
            <a:pPr marL="230188" indent="-230188" algn="just" eaLnBrk="0" hangingPunct="0">
              <a:buFontTx/>
              <a:buChar char="•"/>
            </a:pPr>
            <a:endParaRPr lang="es-EC" sz="2400">
              <a:latin typeface="Arial" charset="0"/>
            </a:endParaRPr>
          </a:p>
        </p:txBody>
      </p:sp>
      <p:sp>
        <p:nvSpPr>
          <p:cNvPr id="195596" name="Rectangle 12"/>
          <p:cNvSpPr>
            <a:spLocks noGrp="1" noChangeArrowheads="1"/>
          </p:cNvSpPr>
          <p:nvPr>
            <p:ph type="title"/>
          </p:nvPr>
        </p:nvSpPr>
        <p:spPr>
          <a:xfrm>
            <a:off x="1382486" y="138421"/>
            <a:ext cx="7304314" cy="718869"/>
          </a:xfrm>
        </p:spPr>
        <p:txBody>
          <a:bodyPr/>
          <a:lstStyle/>
          <a:p>
            <a:r>
              <a:rPr lang="es-EC" sz="2600" dirty="0" smtClean="0">
                <a:effectLst>
                  <a:outerShdw blurRad="38100" dist="38100" dir="2700000" algn="tl">
                    <a:srgbClr val="000000">
                      <a:alpha val="43137"/>
                    </a:srgbClr>
                  </a:outerShdw>
                </a:effectLst>
              </a:rPr>
              <a:t>EVALUACIÓN </a:t>
            </a:r>
            <a:r>
              <a:rPr lang="es-EC" sz="2600" dirty="0">
                <a:effectLst>
                  <a:outerShdw blurRad="38100" dist="38100" dir="2700000" algn="tl">
                    <a:srgbClr val="000000">
                      <a:alpha val="43137"/>
                    </a:srgbClr>
                  </a:outerShdw>
                </a:effectLst>
              </a:rPr>
              <a:t>CON ENFOQUE DE </a:t>
            </a:r>
            <a:r>
              <a:rPr lang="es-EC" sz="2600" dirty="0" smtClean="0">
                <a:effectLst>
                  <a:outerShdw blurRad="38100" dist="38100" dir="2700000" algn="tl">
                    <a:srgbClr val="000000">
                      <a:alpha val="43137"/>
                    </a:srgbClr>
                  </a:outerShdw>
                </a:effectLst>
              </a:rPr>
              <a:t>GESTIÓN</a:t>
            </a:r>
            <a:endParaRPr lang="es-EC" sz="2600" b="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651" y="910752"/>
            <a:ext cx="7911467" cy="59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735372"/>
      </p:ext>
    </p:extLst>
  </p:cSld>
  <p:clrMapOvr>
    <a:masterClrMapping/>
  </p:clrMapOvr>
  <p:transition spd="med">
    <p:pull dir="ru"/>
  </p:transition>
  <p:timing>
    <p:tnLst>
      <p:par>
        <p:cTn id="1" dur="indefinite" restart="never" nodeType="tmRoot"/>
      </p:par>
    </p:tnLst>
  </p:timing>
</p:sld>
</file>

<file path=ppt/theme/theme1.xml><?xml version="1.0" encoding="utf-8"?>
<a:theme xmlns:a="http://schemas.openxmlformats.org/drawingml/2006/main" name="Textura">
  <a:themeElements>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a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a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a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a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a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a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a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3504</TotalTime>
  <Words>1756</Words>
  <Application>Microsoft Office PowerPoint</Application>
  <PresentationFormat>Presentación en pantalla (4:3)</PresentationFormat>
  <Paragraphs>320</Paragraphs>
  <Slides>41</Slides>
  <Notes>18</Notes>
  <HiddenSlides>0</HiddenSlides>
  <MMClips>0</MMClips>
  <ScaleCrop>false</ScaleCrop>
  <HeadingPairs>
    <vt:vector size="6" baseType="variant">
      <vt:variant>
        <vt:lpstr>Tema</vt:lpstr>
      </vt:variant>
      <vt:variant>
        <vt:i4>7</vt:i4>
      </vt:variant>
      <vt:variant>
        <vt:lpstr>Servidores OLE incrustados</vt:lpstr>
      </vt:variant>
      <vt:variant>
        <vt:i4>1</vt:i4>
      </vt:variant>
      <vt:variant>
        <vt:lpstr>Títulos de diapositiva</vt:lpstr>
      </vt:variant>
      <vt:variant>
        <vt:i4>41</vt:i4>
      </vt:variant>
    </vt:vector>
  </HeadingPairs>
  <TitlesOfParts>
    <vt:vector size="49" baseType="lpstr">
      <vt:lpstr>Textura</vt:lpstr>
      <vt:lpstr>Diseño personalizado</vt:lpstr>
      <vt:lpstr>1_Diseño personalizado</vt:lpstr>
      <vt:lpstr>2_Diseño personalizado</vt:lpstr>
      <vt:lpstr>3_Diseño personalizado</vt:lpstr>
      <vt:lpstr>4_Diseño personalizado</vt:lpstr>
      <vt:lpstr>5_Diseño personalizado</vt:lpstr>
      <vt:lpstr>CorelDRAW</vt:lpstr>
      <vt:lpstr>ESCUELA  POLITÉCNICA DEL  EJÉRCITO</vt:lpstr>
      <vt:lpstr>Presentación de PowerPoint</vt:lpstr>
      <vt:lpstr>OBJETIVO GENERAL</vt:lpstr>
      <vt:lpstr>FASES DEL PROYECTO</vt:lpstr>
      <vt:lpstr>Presentación de PowerPoint</vt:lpstr>
      <vt:lpstr>Presentación de PowerPoint</vt:lpstr>
      <vt:lpstr>FASE 1:  EVALUACIÓN DEL SISTEMA DE GESTIÓN ESTRATÉGICA</vt:lpstr>
      <vt:lpstr>ALCANCE</vt:lpstr>
      <vt:lpstr>EVALUACIÓN CON ENFOQUE DE GESTIÓN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FASE 2:  DISEÑO DEL PLAN DE MEJORAS</vt:lpstr>
      <vt:lpstr>ALCANCE DEL PLAN DE MEJORAS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defensa</dc:title>
  <dc:creator>ING. CÉSAR A. RUIZ V.</dc:creator>
  <cp:lastModifiedBy>Ing. César A. Ruiz V.</cp:lastModifiedBy>
  <cp:revision>308</cp:revision>
  <dcterms:created xsi:type="dcterms:W3CDTF">2007-04-03T22:30:38Z</dcterms:created>
  <dcterms:modified xsi:type="dcterms:W3CDTF">2014-06-27T14:13:06Z</dcterms:modified>
</cp:coreProperties>
</file>