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256" r:id="rId3"/>
    <p:sldId id="261" r:id="rId4"/>
    <p:sldId id="260" r:id="rId5"/>
    <p:sldId id="263" r:id="rId6"/>
    <p:sldId id="264" r:id="rId7"/>
    <p:sldId id="265" r:id="rId8"/>
    <p:sldId id="266" r:id="rId9"/>
    <p:sldId id="267" r:id="rId10"/>
    <p:sldId id="272" r:id="rId11"/>
    <p:sldId id="268" r:id="rId12"/>
    <p:sldId id="273" r:id="rId13"/>
    <p:sldId id="274" r:id="rId14"/>
    <p:sldId id="276" r:id="rId15"/>
    <p:sldId id="277" r:id="rId16"/>
    <p:sldId id="275" r:id="rId17"/>
    <p:sldId id="278" r:id="rId18"/>
    <p:sldId id="280" r:id="rId19"/>
    <p:sldId id="281" r:id="rId20"/>
    <p:sldId id="293" r:id="rId21"/>
    <p:sldId id="315" r:id="rId22"/>
    <p:sldId id="295" r:id="rId23"/>
    <p:sldId id="296" r:id="rId24"/>
    <p:sldId id="294" r:id="rId25"/>
    <p:sldId id="309" r:id="rId26"/>
    <p:sldId id="310" r:id="rId27"/>
    <p:sldId id="312" r:id="rId28"/>
    <p:sldId id="313" r:id="rId29"/>
    <p:sldId id="314" r:id="rId30"/>
    <p:sldId id="257" r:id="rId31"/>
    <p:sldId id="262" r:id="rId32"/>
    <p:sldId id="259" r:id="rId33"/>
    <p:sldId id="269" r:id="rId34"/>
    <p:sldId id="270" r:id="rId35"/>
    <p:sldId id="271" r:id="rId36"/>
    <p:sldId id="279" r:id="rId37"/>
    <p:sldId id="299" r:id="rId38"/>
    <p:sldId id="305" r:id="rId39"/>
    <p:sldId id="304" r:id="rId40"/>
    <p:sldId id="303" r:id="rId41"/>
    <p:sldId id="307" r:id="rId42"/>
    <p:sldId id="306" r:id="rId43"/>
    <p:sldId id="308" r:id="rId44"/>
    <p:sldId id="301" r:id="rId45"/>
    <p:sldId id="302" r:id="rId46"/>
    <p:sldId id="311" r:id="rId4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09396-104F-4328-9190-DBFA100F27D6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744E9-E12E-4C34-B4E3-24DD44C6B32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537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744E9-E12E-4C34-B4E3-24DD44C6B32F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006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445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342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377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128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141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567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414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460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344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081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292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4A498-5106-436F-8E06-0316EE5EEFB3}" type="datetimeFigureOut">
              <a:rPr lang="es-EC" smtClean="0"/>
              <a:t>29/10/2014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71B08-5F1D-4A4F-8572-B09F9E4D00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247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.png"/><Relationship Id="rId7" Type="http://schemas.openxmlformats.org/officeDocument/2006/relationships/slide" Target="slide3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37.xml"/><Relationship Id="rId4" Type="http://schemas.openxmlformats.org/officeDocument/2006/relationships/image" Target="../media/image19.jpeg"/><Relationship Id="rId9" Type="http://schemas.openxmlformats.org/officeDocument/2006/relationships/slide" Target="slide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363"/>
            <a:ext cx="352839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339752" y="1628800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DEFENSA  DE TESIS </a:t>
            </a:r>
            <a:r>
              <a:rPr lang="es-ES" b="1" dirty="0"/>
              <a:t>DE GRADO MAESTRIA EN REDES DE INFORMACION Y CONECTIVIDAD - MRIC</a:t>
            </a:r>
            <a:endParaRPr lang="es-EC" b="1" dirty="0"/>
          </a:p>
          <a:p>
            <a:r>
              <a:rPr lang="es-ES" b="1" dirty="0"/>
              <a:t> </a:t>
            </a:r>
            <a:r>
              <a:rPr lang="es-ES" b="1" dirty="0" smtClean="0"/>
              <a:t> </a:t>
            </a:r>
            <a:endParaRPr lang="es-EC" b="1" dirty="0"/>
          </a:p>
          <a:p>
            <a:r>
              <a:rPr lang="es-ES" b="1" dirty="0" smtClean="0"/>
              <a:t>TEMA: “DISEÑO </a:t>
            </a:r>
            <a:r>
              <a:rPr lang="es-ES" b="1" dirty="0"/>
              <a:t>DE UNA  RED DE RESPALDO DE MICROONDA PARA LA CNT EP EN LA BANDA DE FRECUENCIA SHF.”</a:t>
            </a:r>
            <a:endParaRPr lang="es-EC" b="1" dirty="0"/>
          </a:p>
          <a:p>
            <a:r>
              <a:rPr lang="es-ES" b="1" dirty="0"/>
              <a:t> </a:t>
            </a:r>
            <a:endParaRPr lang="es-EC" b="1" dirty="0"/>
          </a:p>
          <a:p>
            <a:pPr algn="ctr"/>
            <a:r>
              <a:rPr lang="es-ES" b="1" dirty="0"/>
              <a:t> </a:t>
            </a:r>
            <a:r>
              <a:rPr lang="es-ES" b="1" dirty="0" smtClean="0"/>
              <a:t>AUTOR</a:t>
            </a:r>
            <a:r>
              <a:rPr lang="es-ES" b="1" dirty="0"/>
              <a:t>: </a:t>
            </a:r>
            <a:r>
              <a:rPr lang="es-ES" b="1" dirty="0" smtClean="0"/>
              <a:t>FERNANDO NARANJO</a:t>
            </a:r>
            <a:endParaRPr lang="es-EC" dirty="0"/>
          </a:p>
        </p:txBody>
      </p:sp>
      <p:sp>
        <p:nvSpPr>
          <p:cNvPr id="4" name="3 CuadroTexto"/>
          <p:cNvSpPr txBox="1"/>
          <p:nvPr/>
        </p:nvSpPr>
        <p:spPr>
          <a:xfrm>
            <a:off x="3203848" y="401783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DIRECTOR: ING. PATRICIO </a:t>
            </a:r>
            <a:r>
              <a:rPr lang="es-EC" b="1" dirty="0" smtClean="0"/>
              <a:t>VIZCAINO</a:t>
            </a:r>
          </a:p>
          <a:p>
            <a:endParaRPr lang="es-EC" b="1" dirty="0"/>
          </a:p>
          <a:p>
            <a:r>
              <a:rPr lang="es-EC" b="1" dirty="0"/>
              <a:t>OPONENTE: ING. </a:t>
            </a:r>
            <a:r>
              <a:rPr lang="es-EC" b="1" dirty="0" smtClean="0"/>
              <a:t>DARIO </a:t>
            </a:r>
            <a:r>
              <a:rPr lang="es-EC" b="1" dirty="0"/>
              <a:t>DUQUE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491880" y="4997152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SANGOLQUÍ, </a:t>
            </a:r>
            <a:endParaRPr lang="es-ES" b="1" dirty="0" smtClean="0"/>
          </a:p>
          <a:p>
            <a:r>
              <a:rPr lang="es-ES" b="1" dirty="0" smtClean="0"/>
              <a:t>JUNIO </a:t>
            </a:r>
            <a:r>
              <a:rPr lang="es-ES" b="1" dirty="0"/>
              <a:t>DEL 2014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41090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228166" y="-171400"/>
            <a:ext cx="6686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MARCO REGULATORIO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066808"/>
              </p:ext>
            </p:extLst>
          </p:nvPr>
        </p:nvGraphicFramePr>
        <p:xfrm>
          <a:off x="1088579" y="751929"/>
          <a:ext cx="3048000" cy="2245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</a:tblGrid>
              <a:tr h="27973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Calibri"/>
                          <a:ea typeface="SimSun"/>
                          <a:cs typeface="Times New Roman"/>
                        </a:rPr>
                        <a:t>BANDA DE 4 GHz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Canal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Tx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Frec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r>
                        <a:rPr lang="es-EC" sz="1200" dirty="0" err="1">
                          <a:effectLst/>
                        </a:rPr>
                        <a:t>Rx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AB (MHz)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3824.5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4037.5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3853.5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4066.5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3882.5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4095.5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3911.5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4124.5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3940.5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4153.5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3969.5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4182.5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29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739796"/>
              </p:ext>
            </p:extLst>
          </p:nvPr>
        </p:nvGraphicFramePr>
        <p:xfrm>
          <a:off x="5364088" y="692696"/>
          <a:ext cx="3168353" cy="230314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8591"/>
                <a:gridCol w="873438"/>
                <a:gridCol w="1089913"/>
                <a:gridCol w="636411"/>
              </a:tblGrid>
              <a:tr h="20002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Calibri"/>
                          <a:ea typeface="SimSun"/>
                          <a:cs typeface="Times New Roman"/>
                        </a:rPr>
                        <a:t>BANDA</a:t>
                      </a:r>
                      <a:r>
                        <a:rPr lang="es-EC" sz="1100" baseline="0" dirty="0" smtClean="0">
                          <a:effectLst/>
                          <a:latin typeface="Calibri"/>
                          <a:ea typeface="SimSun"/>
                          <a:cs typeface="Times New Roman"/>
                        </a:rPr>
                        <a:t> 6 GHz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Canal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Frec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r>
                        <a:rPr lang="es-EC" sz="1200" dirty="0" err="1">
                          <a:effectLst/>
                        </a:rPr>
                        <a:t>Tx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Frec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r>
                        <a:rPr lang="es-EC" sz="1200" dirty="0" err="1">
                          <a:effectLst/>
                        </a:rPr>
                        <a:t>Rx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AB (MHz)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5945.2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6197.24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29.65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5974.85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6226.89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6004.5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6256.54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6034.15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6286.19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6063.8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6315.84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6093.45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6345.49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6123.1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6375.14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6152.75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6404.79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29.65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102819"/>
              </p:ext>
            </p:extLst>
          </p:nvPr>
        </p:nvGraphicFramePr>
        <p:xfrm>
          <a:off x="1629434" y="3068960"/>
          <a:ext cx="5883910" cy="37555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210"/>
                <a:gridCol w="697230"/>
                <a:gridCol w="708660"/>
                <a:gridCol w="446405"/>
                <a:gridCol w="762000"/>
                <a:gridCol w="762000"/>
                <a:gridCol w="446405"/>
                <a:gridCol w="762000"/>
                <a:gridCol w="762000"/>
              </a:tblGrid>
              <a:tr h="20002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7 GHz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Canal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Tx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Rx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7442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7687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7-8 GHz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7470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7715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Canal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Tx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Rx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7498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7743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7747,7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8059,02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7526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7771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7777,35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8088,67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7554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7799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7807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8118,32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7582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7827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7836,65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8147,97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7610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7855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7866,3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8177,62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8 GHz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7638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7883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7895,95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8207,27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Canal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Tx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Rx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7925,6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8236,92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7926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8192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7955,25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8266,57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7954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8220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7982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8248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8010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8276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8038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8304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8066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8332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8094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8360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8122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8388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46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50475" y="201414"/>
            <a:ext cx="5870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BARRIDOS ESPECTRALES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203561"/>
              </p:ext>
            </p:extLst>
          </p:nvPr>
        </p:nvGraphicFramePr>
        <p:xfrm>
          <a:off x="2097564" y="2020712"/>
          <a:ext cx="4950460" cy="1392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3680"/>
                <a:gridCol w="3446780"/>
              </a:tblGrid>
              <a:tr h="1949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Nombre de estación: 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Estación Repetidora Cerro Blanco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Dirección: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Cerro Blanco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Provincia: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Imbabura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Ciudad: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Otavalo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494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Coordenadas tomadas en sitio: 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Longitud: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78° 20’ 17.00’’ W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Latitud: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00° 12’ 34.00’’ N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573016"/>
            <a:ext cx="3600400" cy="278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66" y="3573017"/>
            <a:ext cx="3636701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CuadroTexto"/>
          <p:cNvSpPr txBox="1"/>
          <p:nvPr/>
        </p:nvSpPr>
        <p:spPr>
          <a:xfrm>
            <a:off x="728738" y="1340768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PROCEDIMIENTO:</a:t>
            </a:r>
          </a:p>
          <a:p>
            <a:r>
              <a:rPr lang="es-EC" dirty="0" smtClean="0"/>
              <a:t>1. </a:t>
            </a:r>
            <a:r>
              <a:rPr lang="es-EC" dirty="0"/>
              <a:t> </a:t>
            </a:r>
            <a:r>
              <a:rPr lang="es-EC" dirty="0" smtClean="0"/>
              <a:t>Información General (Ejemplo)</a:t>
            </a:r>
            <a:endParaRPr lang="es-EC" dirty="0"/>
          </a:p>
        </p:txBody>
      </p:sp>
      <p:pic>
        <p:nvPicPr>
          <p:cNvPr id="15" name="14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6" y="2012043"/>
            <a:ext cx="4464495" cy="434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21" y="2012043"/>
            <a:ext cx="4253230" cy="4369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4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50475" y="201414"/>
            <a:ext cx="5870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BARRIDOS ESPECTRALES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45898" y="12687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2400" b="1" dirty="0" smtClean="0"/>
              <a:t>PROCEDIMIENTO:</a:t>
            </a:r>
          </a:p>
          <a:p>
            <a:r>
              <a:rPr lang="es-EC" dirty="0" smtClean="0"/>
              <a:t>2. Equipamiento Utilizado</a:t>
            </a:r>
            <a:endParaRPr lang="es-EC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3438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n 980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148013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50475" y="201414"/>
            <a:ext cx="5870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BARRIDOS ESPECTRALES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45898" y="12687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2400" b="1" dirty="0" smtClean="0"/>
              <a:t>PROCEDIMIENTO:</a:t>
            </a:r>
          </a:p>
          <a:p>
            <a:r>
              <a:rPr lang="es-EC" dirty="0" smtClean="0"/>
              <a:t>2. Equipamiento Utilizado</a:t>
            </a:r>
            <a:endParaRPr lang="es-EC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3438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n 980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148013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50475" y="201414"/>
            <a:ext cx="5870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BARRIDOS ESPECTRALES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45898" y="12687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2400" b="1" dirty="0" smtClean="0"/>
              <a:t>PROCEDIMIENTO:</a:t>
            </a:r>
          </a:p>
          <a:p>
            <a:r>
              <a:rPr lang="es-EC" dirty="0" smtClean="0"/>
              <a:t>2. Equipamiento Utilizado</a:t>
            </a:r>
            <a:endParaRPr lang="es-EC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3438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n 980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148013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50475" y="201414"/>
            <a:ext cx="5870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BARRIDOS ESPECTRALES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45898" y="1268760"/>
            <a:ext cx="761453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/>
              <a:t>PROCEDIMIENTO:</a:t>
            </a:r>
          </a:p>
          <a:p>
            <a:pPr lvl="0"/>
            <a:r>
              <a:rPr lang="es-EC" dirty="0"/>
              <a:t>3</a:t>
            </a:r>
            <a:r>
              <a:rPr lang="es-EC" dirty="0" smtClean="0"/>
              <a:t>. </a:t>
            </a:r>
            <a:r>
              <a:rPr lang="es-EC" dirty="0"/>
              <a:t>Realización de </a:t>
            </a:r>
            <a:r>
              <a:rPr lang="es-EC" dirty="0" smtClean="0"/>
              <a:t>Mediciones  en bandas  (ejemplo  enlace Cerro Blanco – Carcelén)</a:t>
            </a:r>
            <a:endParaRPr lang="es-EC" dirty="0"/>
          </a:p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7285" y="3989921"/>
            <a:ext cx="264853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Banda 3800 – 4200 MHz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Polarización Vertical  y Horizontal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 smtClean="0">
                <a:latin typeface="+mj-lt"/>
              </a:rPr>
              <a:t>Azimut </a:t>
            </a:r>
            <a:r>
              <a:rPr lang="es-EC" sz="1600" dirty="0">
                <a:latin typeface="+mj-lt"/>
              </a:rPr>
              <a:t>+</a:t>
            </a:r>
            <a:r>
              <a:rPr lang="es-EC" sz="1600" dirty="0" smtClean="0">
                <a:latin typeface="+mj-lt"/>
              </a:rPr>
              <a:t>30° </a:t>
            </a:r>
            <a:r>
              <a:rPr lang="es-EC" altLang="es-EC" sz="1600" dirty="0">
                <a:ea typeface="SimSun" pitchFamily="2" charset="-122"/>
                <a:cs typeface="Times New Roman" pitchFamily="18" charset="0"/>
              </a:rPr>
              <a:t>(</a:t>
            </a:r>
            <a:r>
              <a:rPr lang="es-EC" altLang="es-EC" sz="1600" dirty="0" smtClean="0">
                <a:ea typeface="SimSun" pitchFamily="2" charset="-122"/>
                <a:cs typeface="Times New Roman" pitchFamily="18" charset="0"/>
              </a:rPr>
              <a:t>174.50</a:t>
            </a:r>
            <a:r>
              <a:rPr lang="es-EC" sz="1600" dirty="0" smtClean="0"/>
              <a:t>°)</a:t>
            </a:r>
            <a:r>
              <a:rPr lang="es-EC" sz="1600" dirty="0" smtClean="0">
                <a:latin typeface="+mj-lt"/>
              </a:rPr>
              <a:t>    </a:t>
            </a:r>
            <a:r>
              <a:rPr lang="es-EC" sz="1600" dirty="0" smtClean="0"/>
              <a:t>Azimut  </a:t>
            </a:r>
            <a:r>
              <a:rPr lang="es-EC" sz="1600" dirty="0"/>
              <a:t>(204.50°) </a:t>
            </a:r>
            <a:r>
              <a:rPr lang="es-EC" sz="1600" dirty="0" smtClean="0"/>
              <a:t>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 smtClean="0"/>
              <a:t>  </a:t>
            </a:r>
            <a:r>
              <a:rPr kumimoji="0" lang="es-EC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Azimut -30°</a:t>
            </a:r>
            <a:r>
              <a:rPr lang="es-EC" sz="1600" dirty="0" smtClean="0">
                <a:latin typeface="+mj-lt"/>
              </a:rPr>
              <a:t> </a:t>
            </a:r>
            <a:r>
              <a:rPr lang="es-EC" sz="1600" dirty="0">
                <a:latin typeface="+mj-lt"/>
              </a:rPr>
              <a:t>(234.50</a:t>
            </a:r>
            <a:r>
              <a:rPr lang="es-EC" sz="1600" dirty="0" smtClean="0">
                <a:latin typeface="+mj-lt"/>
              </a:rPr>
              <a:t>°)</a:t>
            </a:r>
            <a:endParaRPr kumimoji="0" lang="es-EC" altLang="es-EC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9457" name="Picture 4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57805"/>
            <a:ext cx="5256584" cy="31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24574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195736" y="196125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C" dirty="0"/>
              <a:t>Banda 3800 – 4200  MHz</a:t>
            </a:r>
          </a:p>
          <a:p>
            <a:pPr lvl="0"/>
            <a:r>
              <a:rPr lang="es-EC" dirty="0"/>
              <a:t>Banda </a:t>
            </a:r>
            <a:r>
              <a:rPr lang="es-EC" dirty="0" smtClean="0"/>
              <a:t>5925 </a:t>
            </a:r>
            <a:r>
              <a:rPr lang="es-EC" dirty="0"/>
              <a:t>– </a:t>
            </a:r>
            <a:r>
              <a:rPr lang="es-EC" dirty="0" smtClean="0"/>
              <a:t>6425  </a:t>
            </a:r>
            <a:r>
              <a:rPr lang="es-EC" dirty="0"/>
              <a:t>MHz</a:t>
            </a:r>
          </a:p>
          <a:p>
            <a:pPr lvl="0"/>
            <a:r>
              <a:rPr lang="es-EC" dirty="0"/>
              <a:t>Banda 7400 – 7900  MHz</a:t>
            </a:r>
          </a:p>
          <a:p>
            <a:pPr lvl="0"/>
            <a:r>
              <a:rPr lang="es-EC" dirty="0"/>
              <a:t>Banda 7900 – 8400  MHz</a:t>
            </a:r>
          </a:p>
        </p:txBody>
      </p:sp>
    </p:spTree>
    <p:extLst>
      <p:ext uri="{BB962C8B-B14F-4D97-AF65-F5344CB8AC3E}">
        <p14:creationId xmlns:p14="http://schemas.microsoft.com/office/powerpoint/2010/main" val="251909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50475" y="201414"/>
            <a:ext cx="5870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BARRIDOS ESPECTRALES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63850" y="1249015"/>
            <a:ext cx="7113027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s-EC" altLang="es-EC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Banda </a:t>
            </a:r>
            <a:r>
              <a:rPr lang="es-EC" sz="1600" b="1" i="1" dirty="0">
                <a:latin typeface="+mj-lt"/>
                <a:ea typeface="SimSun" pitchFamily="2" charset="-122"/>
                <a:cs typeface="Times New Roman" pitchFamily="18" charset="0"/>
              </a:rPr>
              <a:t>5925 – 6425 </a:t>
            </a:r>
            <a:r>
              <a:rPr lang="es-EC" altLang="es-EC" sz="1600" b="1" i="1" dirty="0">
                <a:latin typeface="+mj-lt"/>
                <a:ea typeface="SimSun" pitchFamily="2" charset="-122"/>
                <a:cs typeface="Times New Roman" pitchFamily="18" charset="0"/>
              </a:rPr>
              <a:t>MHz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8" y="1569419"/>
            <a:ext cx="416070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34" y="3091334"/>
            <a:ext cx="4031654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8460431" y="2613255"/>
            <a:ext cx="696733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altLang="es-EC" sz="1600" b="1" i="1" dirty="0">
                <a:latin typeface="+mj-lt"/>
                <a:ea typeface="SimSun" pitchFamily="2" charset="-122"/>
                <a:cs typeface="Times New Roman" pitchFamily="18" charset="0"/>
              </a:rPr>
              <a:t>H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891" y="1249015"/>
            <a:ext cx="835787" cy="3486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altLang="es-EC" sz="1600" b="1" i="1" dirty="0" smtClean="0">
                <a:latin typeface="+mj-lt"/>
                <a:ea typeface="SimSun" pitchFamily="2" charset="-122"/>
                <a:cs typeface="Times New Roman" pitchFamily="18" charset="0"/>
              </a:rPr>
              <a:t>V</a:t>
            </a:r>
            <a:endParaRPr lang="es-EC" altLang="es-EC" sz="1600" b="1" i="1" dirty="0">
              <a:latin typeface="+mj-lt"/>
              <a:ea typeface="SimSun" pitchFamily="2" charset="-122"/>
              <a:cs typeface="Times New Roman" pitchFamily="18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927224"/>
              </p:ext>
            </p:extLst>
          </p:nvPr>
        </p:nvGraphicFramePr>
        <p:xfrm>
          <a:off x="5076056" y="1249015"/>
          <a:ext cx="2784475" cy="1750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255"/>
                <a:gridCol w="688340"/>
                <a:gridCol w="688340"/>
                <a:gridCol w="891540"/>
              </a:tblGrid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Canal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Frec Tx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Frec Rx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AB (MHz)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5945,2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6197,24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29,65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5974,85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6226,89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29,65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6004,5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6256,54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29,65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6034,15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6286,19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29,65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6063,8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6315,84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29,65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6093,45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6345,49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29,65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6123,1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6375,14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29,65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6152,75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6404,79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29,65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611560" y="5085184"/>
            <a:ext cx="384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6" action="ppaction://hlinksldjump"/>
              </a:rPr>
              <a:t>Banda de 6 GHz saturada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161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50475" y="201414"/>
            <a:ext cx="5870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BARRIDOS ESPECTRALES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8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060053"/>
            <a:ext cx="4139952" cy="3529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71601" y="1538000"/>
            <a:ext cx="2808311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s-EC" altLang="es-EC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  <a:hlinkClick r:id="rId5" action="ppaction://hlinksldjump"/>
              </a:rPr>
              <a:t>Banda </a:t>
            </a:r>
            <a:r>
              <a:rPr lang="es-EC" altLang="es-EC" sz="1600" b="1" i="1" dirty="0" smtClean="0">
                <a:latin typeface="+mj-lt"/>
                <a:ea typeface="SimSun" pitchFamily="2" charset="-122"/>
                <a:cs typeface="Times New Roman" pitchFamily="18" charset="0"/>
                <a:hlinkClick r:id="rId5" action="ppaction://hlinksldjump"/>
              </a:rPr>
              <a:t>7900 </a:t>
            </a:r>
            <a:r>
              <a:rPr lang="es-EC" sz="1600" b="1" i="1" dirty="0" smtClean="0">
                <a:latin typeface="+mj-lt"/>
                <a:ea typeface="SimSun" pitchFamily="2" charset="-122"/>
                <a:cs typeface="Times New Roman" pitchFamily="18" charset="0"/>
                <a:hlinkClick r:id="rId5" action="ppaction://hlinksldjump"/>
              </a:rPr>
              <a:t> </a:t>
            </a:r>
            <a:r>
              <a:rPr lang="es-EC" sz="1600" b="1" i="1" dirty="0">
                <a:latin typeface="+mj-lt"/>
                <a:ea typeface="SimSun" pitchFamily="2" charset="-122"/>
                <a:cs typeface="Times New Roman" pitchFamily="18" charset="0"/>
                <a:hlinkClick r:id="rId5" action="ppaction://hlinksldjump"/>
              </a:rPr>
              <a:t>– </a:t>
            </a:r>
            <a:r>
              <a:rPr lang="es-EC" sz="1600" b="1" i="1" dirty="0" smtClean="0">
                <a:latin typeface="+mj-lt"/>
                <a:ea typeface="SimSun" pitchFamily="2" charset="-122"/>
                <a:cs typeface="Times New Roman" pitchFamily="18" charset="0"/>
                <a:hlinkClick r:id="rId5" action="ppaction://hlinksldjump"/>
              </a:rPr>
              <a:t>8500 </a:t>
            </a:r>
            <a:r>
              <a:rPr lang="es-EC" altLang="es-EC" sz="1600" b="1" i="1" dirty="0">
                <a:latin typeface="+mj-lt"/>
                <a:ea typeface="SimSun" pitchFamily="2" charset="-122"/>
                <a:cs typeface="Times New Roman" pitchFamily="18" charset="0"/>
                <a:hlinkClick r:id="rId5" action="ppaction://hlinksldjump"/>
              </a:rPr>
              <a:t>MHz</a:t>
            </a:r>
            <a:endParaRPr lang="es-EC" altLang="es-EC" sz="1600" b="1" i="1" dirty="0">
              <a:latin typeface="+mj-lt"/>
              <a:ea typeface="SimSun" pitchFamily="2" charset="-122"/>
              <a:cs typeface="Times New Roman" pitchFamily="18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655476"/>
              </p:ext>
            </p:extLst>
          </p:nvPr>
        </p:nvGraphicFramePr>
        <p:xfrm>
          <a:off x="4283967" y="1346423"/>
          <a:ext cx="4860035" cy="4314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  <a:gridCol w="462765"/>
                <a:gridCol w="735438"/>
                <a:gridCol w="735438"/>
                <a:gridCol w="735438"/>
                <a:gridCol w="735438"/>
                <a:gridCol w="735438"/>
              </a:tblGrid>
              <a:tr h="20002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Análisis en la Banda (MHz) : 7900 - 8500 MHz</a:t>
                      </a:r>
                      <a:endParaRPr lang="es-EC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14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AZIMUT (°)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 smtClean="0">
                          <a:effectLst/>
                        </a:rPr>
                        <a:t>POLARI-ZACIÓN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FRECUENCIA (MHz)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BW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NIVEL (PICO)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NUMERO DE CANAL QUE UTILIZAN EN  BANDA DE 8  GHz (SHIFTER :311,32)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NUMERO DE CANAL QUE UTILIZAN EN  BANDA DE 8  GHz (SHIFTER :266)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(MHz)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 (dBm)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V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8090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-68.54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174.5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8110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67.36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8110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-67.68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V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8150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-67.36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174.5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8152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-48.93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8152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-51.64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174.5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8179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-68.21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8179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-67.34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234.5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8326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-64.20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234.5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V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8330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-68.48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174.5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8332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-67.46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V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8390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-67.07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174.5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8392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-55.23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H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8400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-52.78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V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8430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-68.54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V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8470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-68.95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8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50475" y="201414"/>
            <a:ext cx="5870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BARRIDOS ESPECTRALES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451769"/>
              </p:ext>
            </p:extLst>
          </p:nvPr>
        </p:nvGraphicFramePr>
        <p:xfrm>
          <a:off x="107504" y="1924816"/>
          <a:ext cx="8928992" cy="3340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745"/>
                <a:gridCol w="859404"/>
                <a:gridCol w="703149"/>
                <a:gridCol w="468765"/>
                <a:gridCol w="781276"/>
                <a:gridCol w="615069"/>
                <a:gridCol w="576064"/>
                <a:gridCol w="432048"/>
                <a:gridCol w="576064"/>
                <a:gridCol w="576064"/>
                <a:gridCol w="360040"/>
                <a:gridCol w="504056"/>
                <a:gridCol w="576064"/>
                <a:gridCol w="360040"/>
                <a:gridCol w="504056"/>
                <a:gridCol w="432048"/>
                <a:gridCol w="360040"/>
              </a:tblGrid>
              <a:tr h="42401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#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NOMBRE DE ESTACION DE ESTUDIO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TIPO DE ESTACION CNT EP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AZIMUT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DIRECCIÓN DE ENLACE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3800-4200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5900 - 6400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7400 - 7800 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7800 - 8300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4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(ESTACION A)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(°)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(ESTACION B)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BANDA DE 4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DISPONIBILIDAD PARA 6 CANALES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BANDA DE 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DISPONIBILIDAD PARA 6 CANALES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BANDA DE 7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DISPONIBILIDAD PARA 6 CANALES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BANDA DE 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DISPONIBILIDAD PARA 6 CANALES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4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ENLACES EN DIRECCIÓN  DE ESTACION A HACIA B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CANALES DE BANDA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CANALES DISPONIBLES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%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CANALES DE BANDA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CANALES DISPONIBLES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%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CANALES DE BANDA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CANALES DISPONIBLES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%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CANALES DE BANDA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CANALES DISPONIBLES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%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</a:tr>
              <a:tr h="2776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Sindiajiri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REPETIDORA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172.01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Rep. </a:t>
                      </a:r>
                      <a:r>
                        <a:rPr lang="es-EC" sz="900" dirty="0" err="1">
                          <a:effectLst/>
                        </a:rPr>
                        <a:t>Guamote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38%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75%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75%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</a:tr>
              <a:tr h="2776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Riobamba Centro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CENTRAL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221.53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Sindiajiri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</a:tr>
              <a:tr h="2776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La Mira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REPETIDORA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201.72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Riobamba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13%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33%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83%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</a:tr>
              <a:tr h="2776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Chasqui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REPETIDORA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161.64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Guango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33%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67%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</a:tr>
              <a:tr h="2776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Guamani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NODO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189.18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Chasqui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</a:tr>
              <a:tr h="2776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Cabras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REPETIDORA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235.14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Cerro Blanco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67%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</a:tr>
              <a:tr h="2776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Troya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REPETIDORA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225.06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Rep. Cabras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50%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67%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50%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2799" marR="42799" marT="0" marB="0" anchor="ctr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755576" y="1268760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/>
              <a:t>Cuadro resumen de disponibilidad de 6 canales de frecuencias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940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71400"/>
            <a:ext cx="5776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CAPACIDAD POR ESTACIÓN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885985"/>
              </p:ext>
            </p:extLst>
          </p:nvPr>
        </p:nvGraphicFramePr>
        <p:xfrm>
          <a:off x="4031433" y="2780928"/>
          <a:ext cx="5112567" cy="144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713"/>
                <a:gridCol w="508713"/>
                <a:gridCol w="2569002"/>
                <a:gridCol w="508713"/>
                <a:gridCol w="508713"/>
                <a:gridCol w="508713"/>
              </a:tblGrid>
              <a:tr h="40759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RESPALDO DE RUTA DE TRANSMISIÓN DE ALTA DISPONIBILIDAD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Mbps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1628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ORIGEN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DESTINO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RUTA DE TRANSMISION RESAPALDO POR ENLACE MICROONDA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2013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2015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2017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1628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QUITO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TULCAN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TANQUES DE AGUA - TROYA - CABRAS -CERRO BLANCO - CARCELEN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400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600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</a:rPr>
                        <a:t>800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58844"/>
              </p:ext>
            </p:extLst>
          </p:nvPr>
        </p:nvGraphicFramePr>
        <p:xfrm>
          <a:off x="179512" y="1286921"/>
          <a:ext cx="3456384" cy="540899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9981"/>
                <a:gridCol w="665877"/>
                <a:gridCol w="747182"/>
                <a:gridCol w="747182"/>
                <a:gridCol w="337193"/>
                <a:gridCol w="223430"/>
                <a:gridCol w="312612"/>
                <a:gridCol w="312927"/>
              </a:tblGrid>
              <a:tr h="135070">
                <a:tc rowSpan="3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rowSpan="3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REP. CABRAS CNT EP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ALOBURO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rowSpan="3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805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rowSpan="3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1118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ALOOR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ATHAL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CAHUASQUI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54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CALDERA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CANCHAGUANO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CHACHIMBIRO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CHIRIACU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CHITACASPI (EL ANGEL)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CHUGA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COCHABAMBA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CONVALECENCIA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EL TAMBO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56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ELOY ALFARO (EL ANGEL)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GUANO (EL ANGEL)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GUANUPAMBA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IMPUERAN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J. MONTALVO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JULIO ANDRADE 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55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ANGELINA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ISLA (SIGSIPAMBA)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VICTORIA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LAS JUNTAS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MANZANAL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MARIANO ACOSTA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90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MONTEOLIVO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PABLO ARENAS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54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PIMAMPIRO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67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PIMAN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PUEBLO NUEVO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58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SACHAPMABA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SAN CLEMENTE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56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SAN FRANCISCO DE SIGSIPAMBA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SANTA ANA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SHANSHIPAMBA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TUMBATU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URCUQUI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38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VILLACIS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4</a:t>
                      </a:r>
                      <a:endParaRPr lang="es-EC" sz="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0354" marR="403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8915"/>
              </p:ext>
            </p:extLst>
          </p:nvPr>
        </p:nvGraphicFramePr>
        <p:xfrm>
          <a:off x="3923928" y="4509120"/>
          <a:ext cx="5040559" cy="1296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326"/>
                <a:gridCol w="866142"/>
                <a:gridCol w="451899"/>
                <a:gridCol w="451899"/>
                <a:gridCol w="451899"/>
                <a:gridCol w="451899"/>
                <a:gridCol w="451899"/>
                <a:gridCol w="451899"/>
                <a:gridCol w="451899"/>
                <a:gridCol w="451899"/>
                <a:gridCol w="451899"/>
              </a:tblGrid>
              <a:tr h="400793"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AÑOS (ACTUAL Y PROYECCION)</a:t>
                      </a:r>
                      <a:endParaRPr lang="es-EC" sz="10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</a:rPr>
                        <a:t>2013</a:t>
                      </a:r>
                      <a:endParaRPr lang="es-EC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</a:rPr>
                        <a:t>2015</a:t>
                      </a:r>
                      <a:endParaRPr lang="es-EC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2017</a:t>
                      </a:r>
                      <a:endParaRPr lang="es-EC" sz="10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2013</a:t>
                      </a:r>
                      <a:endParaRPr lang="es-EC" sz="10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2015</a:t>
                      </a:r>
                      <a:endParaRPr lang="es-EC" sz="10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2017</a:t>
                      </a:r>
                      <a:endParaRPr lang="es-EC" sz="10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2013</a:t>
                      </a:r>
                      <a:endParaRPr lang="es-EC" sz="10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2015</a:t>
                      </a:r>
                      <a:endParaRPr lang="es-EC" sz="10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2017</a:t>
                      </a:r>
                      <a:endParaRPr lang="es-EC" sz="10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</a:tr>
              <a:tr h="40079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#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ESTACION REPETIDORA 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POBLACIONES RURAL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RESPALDO PRINCIPAL TRAFICO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TOTAL POR REPETIDORA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72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(Mbps)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(Mbps)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(Mbps)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7279"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 CABRAS CNT EP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359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805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1118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400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600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800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759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</a:rPr>
                        <a:t>1405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</a:rPr>
                        <a:t>1918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ctr"/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83299"/>
              </p:ext>
            </p:extLst>
          </p:nvPr>
        </p:nvGraphicFramePr>
        <p:xfrm>
          <a:off x="4067944" y="1412777"/>
          <a:ext cx="4896543" cy="1080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"/>
                <a:gridCol w="3024336"/>
                <a:gridCol w="1440159"/>
              </a:tblGrid>
              <a:tr h="6800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#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ESTACION REPETIDORA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TRAFICO ACTUAL GENERADO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 (Mbps)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2">
                <a:tc>
                  <a:txBody>
                    <a:bodyPr/>
                    <a:lstStyle/>
                    <a:p>
                      <a:pPr algn="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Rep. Cabras CNT EP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359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3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261122" y="201414"/>
            <a:ext cx="267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AGENDA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62508" y="1340768"/>
            <a:ext cx="79579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sz="2400" dirty="0" smtClean="0"/>
              <a:t>INTRODUCCION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400" dirty="0"/>
              <a:t>OBJETIVO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400" dirty="0"/>
              <a:t>MARCO TEORICO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400" dirty="0"/>
              <a:t>ANÁLISIS </a:t>
            </a:r>
            <a:r>
              <a:rPr lang="es-ES" sz="2400" dirty="0"/>
              <a:t>DE INFRAESTRUCTURA 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400" dirty="0"/>
              <a:t>ANÁLISIS DEL MARCO REGULATORIO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/>
              <a:t>BARRIDOS ESPECTRALES</a:t>
            </a:r>
            <a:endParaRPr lang="es-EC" sz="2400" dirty="0"/>
          </a:p>
          <a:p>
            <a:pPr marL="342900" lvl="0" indent="-342900">
              <a:buFont typeface="+mj-lt"/>
              <a:buAutoNum type="arabicPeriod"/>
            </a:pPr>
            <a:r>
              <a:rPr lang="es-ES" sz="2400" dirty="0" smtClean="0"/>
              <a:t>CAPACIDAD POR ESTACION</a:t>
            </a:r>
            <a:endParaRPr lang="es-EC" sz="2400" dirty="0"/>
          </a:p>
          <a:p>
            <a:pPr marL="342900" indent="-342900">
              <a:buFont typeface="+mj-lt"/>
              <a:buAutoNum type="arabicPeriod"/>
            </a:pPr>
            <a:r>
              <a:rPr lang="es-ES" sz="2400" dirty="0"/>
              <a:t>DISEÑO </a:t>
            </a:r>
            <a:r>
              <a:rPr lang="es-ES" sz="2400" dirty="0" smtClean="0"/>
              <a:t>DE RED Y </a:t>
            </a:r>
            <a:r>
              <a:rPr lang="es-ES" sz="2400" dirty="0"/>
              <a:t>SIMULACIONES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/>
              <a:t>ANÁLISIS </a:t>
            </a:r>
            <a:r>
              <a:rPr lang="es-ES" sz="2400" dirty="0"/>
              <a:t>COMPARATIVO DE TOPOLOGÍA EN RED DE CNT EP</a:t>
            </a:r>
            <a:endParaRPr lang="es-EC" sz="2400" dirty="0"/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/>
              <a:t>ANÁLISIS TECNICO ECONOMICO DE </a:t>
            </a:r>
            <a:r>
              <a:rPr lang="es-ES" sz="2400" dirty="0"/>
              <a:t>ALTERNATIVAS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/>
              <a:t>CONCLUSIONES Y RECOMENDACIONES</a:t>
            </a:r>
            <a:endParaRPr lang="es-EC" sz="2400" dirty="0"/>
          </a:p>
          <a:p>
            <a:pPr marL="342900" indent="-342900">
              <a:buFont typeface="+mj-lt"/>
              <a:buAutoNum type="arabicPeriod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103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71400"/>
            <a:ext cx="5776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DISEÑO DE RED Y SIMULACIONES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83568" y="1268760"/>
            <a:ext cx="846043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3200" b="1" dirty="0" smtClean="0"/>
              <a:t>REQUERIMIENTOS DE CNT EP</a:t>
            </a:r>
          </a:p>
          <a:p>
            <a:pPr lvl="0"/>
            <a:endParaRPr lang="es-E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Distancia promedio de 40 Km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Tamaño de antena ≤  3.7 metros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Capacidad por canal 200 Mbps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Capacidad por enlace 2.4 </a:t>
            </a:r>
            <a:r>
              <a:rPr lang="es-ES" sz="3600" dirty="0" err="1" smtClean="0"/>
              <a:t>Gbps</a:t>
            </a:r>
            <a:endParaRPr lang="es-ES" sz="36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Configuración  </a:t>
            </a:r>
            <a:r>
              <a:rPr lang="es-EC" sz="3600" dirty="0"/>
              <a:t>2 x (6+0) </a:t>
            </a:r>
            <a:endParaRPr lang="es-EC" sz="36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3600" dirty="0" smtClean="0"/>
              <a:t>Disponibilidad total anual 99.999%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3600" dirty="0" smtClean="0"/>
              <a:t>Margen de desvanecimiento 20 dB</a:t>
            </a:r>
            <a:endParaRPr lang="es-ES" sz="36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39137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71400"/>
            <a:ext cx="5776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DISEÑO DE RED Y SIMULACIONES </a:t>
            </a:r>
          </a:p>
        </p:txBody>
      </p:sp>
      <p:pic>
        <p:nvPicPr>
          <p:cNvPr id="11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5148064" cy="52501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5364088" y="1268760"/>
            <a:ext cx="3779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b="1" dirty="0" smtClean="0"/>
              <a:t>HERRAMIENTAS PATHLOSS</a:t>
            </a:r>
          </a:p>
          <a:p>
            <a:pPr lvl="0"/>
            <a:endParaRPr lang="es-E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hlinkClick r:id="rId5" action="ppaction://hlinksldjump"/>
              </a:rPr>
              <a:t>Perfil </a:t>
            </a:r>
            <a:r>
              <a:rPr lang="es-ES" sz="2400" dirty="0">
                <a:hlinkClick r:id="rId5" action="ppaction://hlinksldjump"/>
              </a:rPr>
              <a:t>del </a:t>
            </a:r>
            <a:r>
              <a:rPr lang="es-ES" sz="2400" dirty="0" smtClean="0">
                <a:hlinkClick r:id="rId5" action="ppaction://hlinksldjump"/>
              </a:rPr>
              <a:t>terreno</a:t>
            </a:r>
            <a:endParaRPr lang="es-E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400" dirty="0">
                <a:hlinkClick r:id="rId6" action="ppaction://hlinksldjump"/>
              </a:rPr>
              <a:t>Altura de </a:t>
            </a:r>
            <a:r>
              <a:rPr lang="es-ES" sz="2400" dirty="0" smtClean="0">
                <a:hlinkClick r:id="rId6" action="ppaction://hlinksldjump"/>
              </a:rPr>
              <a:t>antenas</a:t>
            </a:r>
            <a:endParaRPr lang="es-E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hlinkClick r:id="rId7" action="ppaction://hlinksldjump"/>
              </a:rPr>
              <a:t>Análisis de transmisión</a:t>
            </a:r>
            <a:endParaRPr lang="es-EC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hlinkClick r:id="rId8" action="ppaction://hlinksldjump"/>
              </a:rPr>
              <a:t>Calculo </a:t>
            </a:r>
            <a:r>
              <a:rPr lang="es-ES" sz="2400" dirty="0">
                <a:hlinkClick r:id="rId8" action="ppaction://hlinksldjump"/>
              </a:rPr>
              <a:t>de pérdidas por Multitrayectorias y </a:t>
            </a:r>
            <a:r>
              <a:rPr lang="es-ES" sz="2400" dirty="0" smtClean="0">
                <a:hlinkClick r:id="rId8" action="ppaction://hlinksldjump"/>
              </a:rPr>
              <a:t>Reflexiones</a:t>
            </a:r>
            <a:endParaRPr lang="es-E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400" dirty="0">
                <a:hlinkClick r:id="rId9" action="ppaction://hlinksldjump"/>
              </a:rPr>
              <a:t>Perdidas por </a:t>
            </a:r>
            <a:r>
              <a:rPr lang="es-ES" sz="2400" dirty="0" smtClean="0">
                <a:hlinkClick r:id="rId9" action="ppaction://hlinksldjump"/>
              </a:rPr>
              <a:t>Difracción</a:t>
            </a:r>
            <a:endParaRPr lang="es-E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215201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" y="25796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035658" y="-105782"/>
            <a:ext cx="5776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DISEÑO DE RED Y SIMULACIONES 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469216"/>
              </p:ext>
            </p:extLst>
          </p:nvPr>
        </p:nvGraphicFramePr>
        <p:xfrm>
          <a:off x="28886" y="1772816"/>
          <a:ext cx="9115119" cy="389371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90972"/>
                <a:gridCol w="479734"/>
                <a:gridCol w="360040"/>
                <a:gridCol w="33314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390972"/>
                <a:gridCol w="513735"/>
                <a:gridCol w="390972"/>
                <a:gridCol w="390972"/>
              </a:tblGrid>
              <a:tr h="9758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ESTACIONES DE CNT EP</a:t>
                      </a:r>
                      <a:br>
                        <a:rPr lang="es-EC" sz="800" dirty="0">
                          <a:effectLst/>
                        </a:rPr>
                      </a:br>
                      <a:r>
                        <a:rPr lang="es-EC" sz="800" dirty="0">
                          <a:effectLst/>
                        </a:rPr>
                        <a:t>ENLACES MICROONDA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DISTANCIA ENLACE 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CONFIGU</a:t>
                      </a:r>
                      <a:endParaRPr lang="es-EC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RACIÓN 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DIAME-TRO DE ANTENA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GANANCIA DE ANTENA</a:t>
                      </a:r>
                      <a:br>
                        <a:rPr lang="es-EC" sz="800" dirty="0">
                          <a:effectLst/>
                        </a:rPr>
                      </a:br>
                      <a:r>
                        <a:rPr lang="es-EC" sz="800" dirty="0">
                          <a:effectLst/>
                        </a:rPr>
                        <a:t>(</a:t>
                      </a:r>
                      <a:r>
                        <a:rPr lang="es-EC" sz="800" dirty="0" err="1">
                          <a:effectLst/>
                        </a:rPr>
                        <a:t>Antenna</a:t>
                      </a:r>
                      <a:r>
                        <a:rPr lang="es-EC" sz="800" dirty="0">
                          <a:effectLst/>
                        </a:rPr>
                        <a:t> </a:t>
                      </a:r>
                      <a:r>
                        <a:rPr lang="es-EC" sz="800" dirty="0" err="1">
                          <a:effectLst/>
                        </a:rPr>
                        <a:t>gain</a:t>
                      </a:r>
                      <a:r>
                        <a:rPr lang="es-EC" sz="800" dirty="0">
                          <a:effectLst/>
                        </a:rPr>
                        <a:t>) </a:t>
                      </a:r>
                      <a:r>
                        <a:rPr lang="es-EC" sz="800" dirty="0" err="1">
                          <a:effectLst/>
                        </a:rPr>
                        <a:t>dBi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PERDIDA EN ESPACIO LIBRE</a:t>
                      </a:r>
                      <a:br>
                        <a:rPr lang="es-EC" sz="800" dirty="0">
                          <a:effectLst/>
                        </a:rPr>
                      </a:br>
                      <a:r>
                        <a:rPr lang="es-EC" sz="800" dirty="0">
                          <a:effectLst/>
                        </a:rPr>
                        <a:t>(Free </a:t>
                      </a:r>
                      <a:r>
                        <a:rPr lang="es-EC" sz="800" dirty="0" err="1">
                          <a:effectLst/>
                        </a:rPr>
                        <a:t>space</a:t>
                      </a:r>
                      <a:r>
                        <a:rPr lang="es-EC" sz="800" dirty="0">
                          <a:effectLst/>
                        </a:rPr>
                        <a:t> </a:t>
                      </a:r>
                      <a:r>
                        <a:rPr lang="es-EC" sz="800" dirty="0" err="1">
                          <a:effectLst/>
                        </a:rPr>
                        <a:t>loss</a:t>
                      </a:r>
                      <a:r>
                        <a:rPr lang="es-EC" sz="800" dirty="0">
                          <a:effectLst/>
                        </a:rPr>
                        <a:t>) dB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SEÑAL DE RECEPCION</a:t>
                      </a:r>
                      <a:br>
                        <a:rPr lang="es-EC" sz="800" dirty="0">
                          <a:effectLst/>
                        </a:rPr>
                      </a:br>
                      <a:r>
                        <a:rPr lang="es-EC" sz="800" dirty="0">
                          <a:effectLst/>
                        </a:rPr>
                        <a:t>(</a:t>
                      </a:r>
                      <a:r>
                        <a:rPr lang="es-EC" sz="800" dirty="0" err="1">
                          <a:effectLst/>
                        </a:rPr>
                        <a:t>Receive</a:t>
                      </a:r>
                      <a:r>
                        <a:rPr lang="es-EC" sz="800" dirty="0">
                          <a:effectLst/>
                        </a:rPr>
                        <a:t> </a:t>
                      </a:r>
                      <a:r>
                        <a:rPr lang="es-EC" sz="800" dirty="0" err="1">
                          <a:effectLst/>
                        </a:rPr>
                        <a:t>signal</a:t>
                      </a:r>
                      <a:r>
                        <a:rPr lang="es-EC" sz="800" dirty="0">
                          <a:effectLst/>
                        </a:rPr>
                        <a:t>) </a:t>
                      </a:r>
                      <a:r>
                        <a:rPr lang="es-EC" sz="800" dirty="0" err="1">
                          <a:effectLst/>
                        </a:rPr>
                        <a:t>dBm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MARGEN TOTAL DE DESVANECIMIENTO</a:t>
                      </a:r>
                      <a:br>
                        <a:rPr lang="es-EC" sz="800" dirty="0">
                          <a:effectLst/>
                        </a:rPr>
                      </a:br>
                      <a:r>
                        <a:rPr lang="es-EC" sz="800" dirty="0">
                          <a:effectLst/>
                        </a:rPr>
                        <a:t>(</a:t>
                      </a:r>
                      <a:r>
                        <a:rPr lang="es-EC" sz="800" dirty="0" err="1">
                          <a:effectLst/>
                        </a:rPr>
                        <a:t>Thermal</a:t>
                      </a:r>
                      <a:r>
                        <a:rPr lang="es-EC" sz="800" dirty="0">
                          <a:effectLst/>
                        </a:rPr>
                        <a:t> </a:t>
                      </a:r>
                      <a:r>
                        <a:rPr lang="es-EC" sz="800" dirty="0" err="1">
                          <a:effectLst/>
                        </a:rPr>
                        <a:t>fade</a:t>
                      </a:r>
                      <a:r>
                        <a:rPr lang="es-EC" sz="800" dirty="0">
                          <a:effectLst/>
                        </a:rPr>
                        <a:t> </a:t>
                      </a:r>
                      <a:r>
                        <a:rPr lang="es-EC" sz="800" dirty="0" err="1">
                          <a:effectLst/>
                        </a:rPr>
                        <a:t>margin</a:t>
                      </a:r>
                      <a:r>
                        <a:rPr lang="es-EC" sz="800" dirty="0">
                          <a:effectLst/>
                        </a:rPr>
                        <a:t>) dB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ATENUACION POR LLUVIA</a:t>
                      </a:r>
                      <a:br>
                        <a:rPr lang="es-EC" sz="800" dirty="0">
                          <a:effectLst/>
                        </a:rPr>
                      </a:br>
                      <a:r>
                        <a:rPr lang="es-EC" sz="800" dirty="0">
                          <a:effectLst/>
                        </a:rPr>
                        <a:t>(Rain </a:t>
                      </a:r>
                      <a:r>
                        <a:rPr lang="es-EC" sz="800" dirty="0" err="1">
                          <a:effectLst/>
                        </a:rPr>
                        <a:t>attenuation</a:t>
                      </a:r>
                      <a:r>
                        <a:rPr lang="es-EC" sz="800" dirty="0">
                          <a:effectLst/>
                        </a:rPr>
                        <a:t>) dB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INDISPONIBILIDAD TOTAL ANUAL</a:t>
                      </a:r>
                      <a:br>
                        <a:rPr lang="es-EC" sz="800" dirty="0">
                          <a:effectLst/>
                        </a:rPr>
                      </a:br>
                      <a:r>
                        <a:rPr lang="es-EC" sz="800" dirty="0">
                          <a:effectLst/>
                        </a:rPr>
                        <a:t>(MINUTOS)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vert="vert27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8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SITIO A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SITIO B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Km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(1+0, SD)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(m)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4 GHz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6 GHz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8 GHz</a:t>
                      </a:r>
                      <a:endParaRPr lang="es-EC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 GHz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8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Rep. Cerro de Hojas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Rep. Corozo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49,28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SD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3,0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39,1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43,2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45,5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138,3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141,8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144,3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-41,69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-37,08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-35,08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24,31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28,92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30,92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0,00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24,42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27,45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1,8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1,16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1,26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</a:tr>
              <a:tr h="8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Rep. Cerro Blanco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Carcelén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37,76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1+0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3,0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39,1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43,5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45,5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136,0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139,5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142,0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-39,93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-34,71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-33,29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26,07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31,29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32,71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0,00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26,39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28,98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0,26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1,97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0,35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</a:tr>
              <a:tr h="975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Rep. Cerro Azul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Rep. Cerro Gonzales</a:t>
                      </a:r>
                      <a:endParaRPr lang="es-EC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68,08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SD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3,7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40,7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44,8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47,1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141,1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144,6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147,1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-42,97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-38,39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-36,43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23,78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28,36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30,32</a:t>
                      </a:r>
                      <a:endParaRPr lang="es-EC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0,00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23,96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26,94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6,55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5,62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6,34</a:t>
                      </a:r>
                      <a:endParaRPr lang="es-EC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3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71400"/>
            <a:ext cx="5776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CAPACIDAD POR ESTACIÓN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908266"/>
              </p:ext>
            </p:extLst>
          </p:nvPr>
        </p:nvGraphicFramePr>
        <p:xfrm>
          <a:off x="467544" y="1357332"/>
          <a:ext cx="7920879" cy="4616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228"/>
                <a:gridCol w="1417719"/>
                <a:gridCol w="950707"/>
                <a:gridCol w="708860"/>
                <a:gridCol w="710527"/>
                <a:gridCol w="1180875"/>
                <a:gridCol w="1295963"/>
              </a:tblGrid>
              <a:tr h="4847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ESTACIONES DE CNT EP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DISTANCIA ENLACE 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CONFIGURACIÓN 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DIAME-TRO DE ANTENA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MARGEN TOTAL DE DESVANECIMIENTO</a:t>
                      </a:r>
                      <a:endParaRPr lang="es-EC" sz="1800">
                        <a:effectLst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(dB)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DISPONIBILIDAD TOTAL ANUAL (%)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vert="vert270" anchor="ctr"/>
                </a:tc>
              </a:tr>
              <a:tr h="57925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ENLACES MICROONDA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4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SITIO A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SITIO B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Km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(1+0, SD)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(m)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 GHz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0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Cerro de Hojas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Corozo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49,28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SD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24,31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99,99966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320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Cerro Blanco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Carcelén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37,76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26,07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99,99995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320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Cerro Azul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Cerro Gonzales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68,08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SD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23,78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99,99875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261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Carshao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Bueran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18,82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20,25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320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Carshao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La Esperanza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36,49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20,37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99,99997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320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Cabras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Cerro Blanco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50,65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23,42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99,99973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261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Bueran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Cuenca P.I.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30,73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24,1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99,9999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261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Boliche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Correos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28,27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SD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24,55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99,99996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320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Manta Sur Este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Cerro de Hojas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18,4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22,78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99,99997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  <a:tr h="261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La Esperanza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Rep. Boliche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56,06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SD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99,99992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85" marR="23085" marT="0" marB="0" anchor="ctr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539552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PARÁMETROS DE ENLACES OBTENIDOS EN SIMULACIÓN EN PATHLOSS 5.0</a:t>
            </a:r>
          </a:p>
        </p:txBody>
      </p:sp>
    </p:spTree>
    <p:extLst>
      <p:ext uri="{BB962C8B-B14F-4D97-AF65-F5344CB8AC3E}">
        <p14:creationId xmlns:p14="http://schemas.microsoft.com/office/powerpoint/2010/main" val="26003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71400"/>
            <a:ext cx="577670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RED DE RESPALDO </a:t>
            </a:r>
          </a:p>
          <a:p>
            <a:pPr algn="ctr"/>
            <a:r>
              <a:rPr lang="es-E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CNT </a:t>
            </a:r>
            <a:r>
              <a:rPr lang="es-E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EP</a:t>
            </a:r>
            <a:endParaRPr lang="es-EC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s-E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s-E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9036496" cy="569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3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71400"/>
            <a:ext cx="577670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ANÁLISIS </a:t>
            </a:r>
            <a:r>
              <a:rPr lang="es-E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TECNICO </a:t>
            </a:r>
            <a:r>
              <a:rPr lang="es-E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ECONOMICO PROPUESTAS</a:t>
            </a:r>
            <a:r>
              <a:rPr lang="es-E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s-EC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s-E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s-E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872880"/>
              </p:ext>
            </p:extLst>
          </p:nvPr>
        </p:nvGraphicFramePr>
        <p:xfrm>
          <a:off x="880424" y="1340769"/>
          <a:ext cx="7384740" cy="2520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8268"/>
                <a:gridCol w="2686472"/>
              </a:tblGrid>
              <a:tr h="60729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 smtClean="0">
                          <a:effectLst/>
                        </a:rPr>
                        <a:t>DESCRIPCION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 smtClean="0">
                          <a:effectLst/>
                        </a:rPr>
                        <a:t>COSTO REFERENCIAL 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37661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Red Propuesta banda de 4 GHz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 $                10.762.638,75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37661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Red Propuesta canales libres en bandas de 8, 7, 6, 4 GHz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 $                10.482.440,82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37661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Red Propuesta banda de 6 GHz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 $                10.127.041,05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755576" y="4437112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/>
              <a:t>Red en </a:t>
            </a:r>
            <a:r>
              <a:rPr lang="es-EC" sz="2000" dirty="0" smtClean="0">
                <a:hlinkClick r:id="rId4" action="ppaction://hlinksldjump"/>
              </a:rPr>
              <a:t>4 </a:t>
            </a:r>
            <a:r>
              <a:rPr lang="es-EC" sz="2000" dirty="0">
                <a:hlinkClick r:id="rId4" action="ppaction://hlinksldjump"/>
              </a:rPr>
              <a:t>GHz </a:t>
            </a:r>
            <a:r>
              <a:rPr lang="es-EC" sz="2000" dirty="0"/>
              <a:t>es un 5.9% más costosa que </a:t>
            </a:r>
            <a:r>
              <a:rPr lang="es-EC" sz="2000" dirty="0" smtClean="0"/>
              <a:t>la de  </a:t>
            </a:r>
            <a:r>
              <a:rPr lang="es-EC" sz="2000" dirty="0"/>
              <a:t>6 GHz,  y  2.6% que si se utilizara la propuesta de varios bandas </a:t>
            </a:r>
            <a:endParaRPr lang="es-EC" sz="2000" dirty="0" smtClean="0"/>
          </a:p>
          <a:p>
            <a:r>
              <a:rPr lang="es-EC" sz="2000" dirty="0" smtClean="0"/>
              <a:t>El </a:t>
            </a:r>
            <a:r>
              <a:rPr lang="es-EC" sz="2000" dirty="0"/>
              <a:t>crecimiento de las redes microonda no permiten asegurarse la disponibilidad de los canales en bandas </a:t>
            </a:r>
            <a:r>
              <a:rPr lang="es-EC" sz="2000" dirty="0" smtClean="0"/>
              <a:t>licenciadas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7885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45271"/>
            <a:ext cx="5776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CONCLUSIONES Y RECOMENDACIONES </a:t>
            </a:r>
            <a:endParaRPr lang="es-E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83568" y="1196752"/>
            <a:ext cx="777686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/>
              <a:t>La banda de frecuencia que proporciona 6 canales o portadoras en las dos polaridades requerida por CNT EP es la de 3800 a 4200 MHz, mientras que en las bandas de 6, 7, 8 GHz  no.</a:t>
            </a:r>
            <a:endParaRPr lang="es-EC" sz="2800" dirty="0" smtClean="0"/>
          </a:p>
          <a:p>
            <a:pPr lvl="0"/>
            <a:endParaRPr lang="es-ES" sz="2800" dirty="0" smtClean="0"/>
          </a:p>
          <a:p>
            <a:pPr lvl="0"/>
            <a:r>
              <a:rPr lang="es-ES" sz="2800" dirty="0" smtClean="0"/>
              <a:t>Este proyecto de tesis  obtuvo de la SENATEL  la apertura de la banda de 3800 a 4200 MHz para </a:t>
            </a:r>
            <a:r>
              <a:rPr lang="es-ES" sz="2800" dirty="0"/>
              <a:t>enlaces microonda de larga distancia, </a:t>
            </a:r>
            <a:r>
              <a:rPr lang="es-ES" sz="2800" dirty="0" smtClean="0"/>
              <a:t>con </a:t>
            </a:r>
            <a:r>
              <a:rPr lang="es-ES" sz="2800" dirty="0"/>
              <a:t>su respectiva resolución de canalización para uso de la operadora estatal</a:t>
            </a:r>
            <a:r>
              <a:rPr lang="es-ES" sz="2800" dirty="0" smtClean="0"/>
              <a:t>, CNT EP, autorizado con </a:t>
            </a:r>
            <a:r>
              <a:rPr lang="es-ES" sz="2800" b="1" dirty="0" smtClean="0"/>
              <a:t> </a:t>
            </a:r>
            <a:r>
              <a:rPr lang="es-ES" sz="2800" b="1" dirty="0"/>
              <a:t>Resolución SNT-2012-0321 del 31 de agosto de </a:t>
            </a:r>
            <a:r>
              <a:rPr lang="es-ES" sz="2800" b="1" dirty="0" smtClean="0"/>
              <a:t>2012</a:t>
            </a:r>
          </a:p>
          <a:p>
            <a:pPr lvl="0"/>
            <a:endParaRPr lang="es-ES" dirty="0" smtClean="0"/>
          </a:p>
          <a:p>
            <a:pPr lvl="0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506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45271"/>
            <a:ext cx="5776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CONCLUSIONES Y RECOMENDACIONES </a:t>
            </a:r>
            <a:endParaRPr lang="es-E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11560" y="1557947"/>
            <a:ext cx="74168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 smtClean="0"/>
              <a:t>Este proyecto permitió a CNT EP por parte del SENATEL la concesión y autorización </a:t>
            </a:r>
            <a:r>
              <a:rPr lang="es-ES" sz="2800" dirty="0"/>
              <a:t>para el uso como operación de toda la banda de 3.8 a 4.2 GHz </a:t>
            </a:r>
            <a:r>
              <a:rPr lang="es-ES" sz="2800" dirty="0" smtClean="0"/>
              <a:t>(</a:t>
            </a:r>
            <a:r>
              <a:rPr lang="es-ES" sz="2800" dirty="0"/>
              <a:t>6 canales en las dos polaridades ) para los enlaces propuestos en la red alternativa microonda de este proyecto que fueron concesionados con oficio  No. </a:t>
            </a:r>
            <a:r>
              <a:rPr lang="es-ES" sz="2800" dirty="0" smtClean="0"/>
              <a:t>SNT-2013-0124  </a:t>
            </a:r>
            <a:r>
              <a:rPr lang="es-ES" sz="2800" dirty="0"/>
              <a:t>del 31 de enero de 2013.</a:t>
            </a:r>
            <a:endParaRPr lang="es-EC" sz="2800" dirty="0"/>
          </a:p>
          <a:p>
            <a:r>
              <a:rPr lang="es-ES" sz="2800" dirty="0"/>
              <a:t> </a:t>
            </a:r>
            <a:endParaRPr lang="es-EC" sz="2800" dirty="0"/>
          </a:p>
          <a:p>
            <a:pPr lvl="0"/>
            <a:r>
              <a:rPr lang="es-ES" sz="2800" dirty="0"/>
              <a:t> </a:t>
            </a:r>
            <a:endParaRPr lang="es-ES" dirty="0" smtClean="0"/>
          </a:p>
          <a:p>
            <a:pPr lvl="0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194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0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35658" y="-145271"/>
            <a:ext cx="5776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CONCLUSIONES Y RECOMENDACIONES </a:t>
            </a:r>
            <a:endParaRPr lang="es-E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95536" y="1124744"/>
            <a:ext cx="849694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 smtClean="0"/>
              <a:t>Con las simulaciones realizadas  en la herramienta </a:t>
            </a:r>
            <a:r>
              <a:rPr lang="es-ES" sz="2800" dirty="0" err="1" smtClean="0"/>
              <a:t>Pathloss</a:t>
            </a:r>
            <a:r>
              <a:rPr lang="es-ES" sz="2800" dirty="0" smtClean="0"/>
              <a:t> 5.0 en  la banda de 3.8 a 4.2 GHz  se proporciona una disponibilidad anual de 99.999% utilizando la infraestructura existente como se cumple con los criterios de diseño.</a:t>
            </a:r>
            <a:endParaRPr lang="es-EC" sz="2800" dirty="0" smtClean="0"/>
          </a:p>
          <a:p>
            <a:r>
              <a:rPr lang="es-ES" sz="2800" dirty="0"/>
              <a:t> </a:t>
            </a:r>
            <a:endParaRPr lang="es-EC" sz="2800" dirty="0"/>
          </a:p>
          <a:p>
            <a:r>
              <a:rPr lang="es-ES" sz="2800" dirty="0" smtClean="0"/>
              <a:t>Este estudio determinó que la banda de 3.8 a 4.2 GHz  en el Ecuador no ha sido explotada, siendo un recurso que puede ser utilizado en otras estaciones repetidoras para ampliar capacidades y/o proporcionar redundancias, donde exista saturaciones de espectro para enlaces de larga distancia</a:t>
            </a:r>
            <a:endParaRPr lang="es-EC" sz="2800" dirty="0" smtClean="0"/>
          </a:p>
          <a:p>
            <a:pPr lvl="0"/>
            <a:endParaRPr lang="es-ES" dirty="0" smtClean="0"/>
          </a:p>
          <a:p>
            <a:pPr lvl="0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999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363"/>
            <a:ext cx="352839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979712" y="2147372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9600" b="1" dirty="0" smtClean="0"/>
              <a:t>GRACIAS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698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629010" y="201414"/>
            <a:ext cx="4751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INTRODUCCION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62508" y="1340768"/>
            <a:ext cx="795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539552" y="1340768"/>
            <a:ext cx="82809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LA CORPORACION NACIONAL DE TELECOMUNICACIONES CNT EP, PRESENTA LOS SIGUIENTES PROBLEMAS QUE AFECTAN LA DISPONIBILIDAD  DE SUS SERVICIOS :</a:t>
            </a:r>
          </a:p>
          <a:p>
            <a:endParaRPr lang="es-EC" sz="24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s-EC" sz="2400" b="1" dirty="0" smtClean="0"/>
              <a:t>RED DEPENDE DEL MEDIO FISICO (IMPLEMENTACION DE FIBRA OPTICA) (</a:t>
            </a:r>
            <a:r>
              <a:rPr lang="es-EC" sz="2400" b="1" dirty="0" smtClean="0">
                <a:hlinkClick r:id="rId5" action="ppaction://hlinksldjump"/>
              </a:rPr>
              <a:t>DWDM NACIONAL</a:t>
            </a:r>
            <a:r>
              <a:rPr lang="es-EC" sz="2400" b="1" dirty="0" smtClean="0"/>
              <a:t>) </a:t>
            </a:r>
            <a:endParaRPr lang="es-EC" sz="2400" b="1" dirty="0"/>
          </a:p>
          <a:p>
            <a:pPr marL="1371600" lvl="2" indent="-457200">
              <a:buFont typeface="+mj-lt"/>
              <a:buAutoNum type="alphaLcParenR"/>
            </a:pPr>
            <a:r>
              <a:rPr lang="es-EC" sz="2400" dirty="0" smtClean="0">
                <a:hlinkClick r:id="rId6" action="ppaction://hlinksldjump"/>
              </a:rPr>
              <a:t>DERRUMBES O DESLIZAMIENTOS</a:t>
            </a:r>
            <a:endParaRPr lang="es-EC" sz="2400" dirty="0" smtClean="0"/>
          </a:p>
          <a:p>
            <a:pPr marL="1371600" lvl="2" indent="-457200">
              <a:buFont typeface="+mj-lt"/>
              <a:buAutoNum type="alphaLcParenR"/>
            </a:pPr>
            <a:r>
              <a:rPr lang="es-EC" sz="2400" dirty="0" smtClean="0"/>
              <a:t>MANIPULACIONES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s-EC" sz="2400" dirty="0" smtClean="0"/>
              <a:t>CORTES SIMULTANEOS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s-EC" sz="2400" dirty="0" smtClean="0"/>
              <a:t>TIEMPOS DE REPARACION</a:t>
            </a:r>
          </a:p>
          <a:p>
            <a:pPr lvl="1"/>
            <a:endParaRPr lang="es-EC" sz="2400" dirty="0"/>
          </a:p>
          <a:p>
            <a:pPr marL="342900" indent="-342900">
              <a:buFont typeface="+mj-lt"/>
              <a:buAutoNum type="arabicPeriod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871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089541"/>
              </p:ext>
            </p:extLst>
          </p:nvPr>
        </p:nvGraphicFramePr>
        <p:xfrm>
          <a:off x="323528" y="904875"/>
          <a:ext cx="8105775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r:id="rId6" imgW="14213737" imgH="12008535" progId="Visio.Drawing.11">
                  <p:embed/>
                </p:oleObj>
              </mc:Choice>
              <mc:Fallback>
                <p:oleObj r:id="rId6" imgW="14213737" imgH="12008535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904875"/>
                        <a:ext cx="8105775" cy="504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Rectángulo"/>
          <p:cNvSpPr/>
          <p:nvPr/>
        </p:nvSpPr>
        <p:spPr>
          <a:xfrm>
            <a:off x="2195736" y="-171400"/>
            <a:ext cx="4751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INTRODUCCION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403648" y="6084585"/>
            <a:ext cx="6004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/>
              <a:t>Esquema de Red DWDM </a:t>
            </a:r>
            <a:r>
              <a:rPr lang="es-EC" sz="3200" b="1" dirty="0" smtClean="0"/>
              <a:t>Nacional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28667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2195736" y="-171400"/>
            <a:ext cx="4751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INTRODUCCION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0" y="620687"/>
            <a:ext cx="6939805" cy="4963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259631" y="5584651"/>
            <a:ext cx="6768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Referencia: Amenazas, Vulnerabilidad, Capacidades y Riesgo en el Ecuador. Los desastres, un reto para el desarrollo. </a:t>
            </a:r>
            <a:r>
              <a:rPr lang="es-EC" dirty="0" err="1"/>
              <a:t>Cooperazione</a:t>
            </a:r>
            <a:r>
              <a:rPr lang="es-EC" dirty="0"/>
              <a:t> </a:t>
            </a:r>
            <a:r>
              <a:rPr lang="es-EC" dirty="0" err="1"/>
              <a:t>Internazionale</a:t>
            </a:r>
            <a:r>
              <a:rPr lang="es-EC" dirty="0"/>
              <a:t>, </a:t>
            </a:r>
            <a:r>
              <a:rPr lang="es-EC" dirty="0" err="1"/>
              <a:t>Institu</a:t>
            </a:r>
            <a:r>
              <a:rPr lang="es-EC" dirty="0"/>
              <a:t> de </a:t>
            </a:r>
            <a:r>
              <a:rPr lang="es-EC" dirty="0" err="1"/>
              <a:t>Recherche</a:t>
            </a:r>
            <a:r>
              <a:rPr lang="es-EC" dirty="0"/>
              <a:t> </a:t>
            </a:r>
            <a:r>
              <a:rPr lang="es-EC" dirty="0" err="1"/>
              <a:t>pour</a:t>
            </a:r>
            <a:r>
              <a:rPr lang="es-EC" dirty="0"/>
              <a:t> le </a:t>
            </a:r>
            <a:r>
              <a:rPr lang="es-EC" dirty="0" err="1"/>
              <a:t>Developpment</a:t>
            </a:r>
            <a:r>
              <a:rPr lang="es-EC" dirty="0"/>
              <a:t> (IRD) y  </a:t>
            </a:r>
            <a:r>
              <a:rPr lang="es-EC" dirty="0" err="1"/>
              <a:t>Oxfam</a:t>
            </a:r>
            <a:r>
              <a:rPr lang="es-EC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0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07" y="751930"/>
            <a:ext cx="4456731" cy="598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195736" y="-171400"/>
            <a:ext cx="4751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INTRODUCCION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8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51930"/>
            <a:ext cx="6696744" cy="505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/>
          <p:nvPr/>
        </p:nvPicPr>
        <p:blipFill>
          <a:blip r:embed="rId6"/>
          <a:stretch>
            <a:fillRect/>
          </a:stretch>
        </p:blipFill>
        <p:spPr>
          <a:xfrm>
            <a:off x="1719580" y="5877272"/>
            <a:ext cx="5876756" cy="792089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009532" y="-171400"/>
            <a:ext cx="5123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MARCO TEORICO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9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009532" y="-171400"/>
            <a:ext cx="5123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MARCO TEORICO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44649"/>
            <a:ext cx="6366889" cy="3000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47897"/>
              </p:ext>
            </p:extLst>
          </p:nvPr>
        </p:nvGraphicFramePr>
        <p:xfrm>
          <a:off x="1475656" y="3815479"/>
          <a:ext cx="6222874" cy="2243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5866"/>
                <a:gridCol w="2450223"/>
                <a:gridCol w="986785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REGIÓN 2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ECUADOR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Banda MHz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Banda MHz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NOTAS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5830 – 5850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5830 – 5850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EQA.90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RADIOLOCALIZACIÓN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RADIOLOCALIZACIÓN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Aficionados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Aficionados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Aficionados por satélite </a:t>
                      </a:r>
                      <a:endParaRPr lang="es-ES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(</a:t>
                      </a:r>
                      <a:r>
                        <a:rPr lang="es-ES" sz="1600" dirty="0">
                          <a:effectLst/>
                        </a:rPr>
                        <a:t>espacio - Tierra)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Aficionados por satélite (espacio - Tierra)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5.150   5.455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5.150   5.455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228166" y="-171400"/>
            <a:ext cx="6686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hlinkClick r:id="rId5" action="ppaction://hlinksldjump"/>
              </a:rPr>
              <a:t>MARCO REGULATORIO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5223"/>
              </p:ext>
            </p:extLst>
          </p:nvPr>
        </p:nvGraphicFramePr>
        <p:xfrm>
          <a:off x="1088579" y="1052736"/>
          <a:ext cx="3048000" cy="1681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</a:tblGrid>
              <a:tr h="20955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Calibri"/>
                          <a:ea typeface="SimSun"/>
                          <a:cs typeface="Times New Roman"/>
                        </a:rPr>
                        <a:t>BANDA DE 4 GHz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Canal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Tx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Frec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r>
                        <a:rPr lang="es-EC" sz="1200" dirty="0" err="1">
                          <a:effectLst/>
                        </a:rPr>
                        <a:t>Rx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AB (MHz)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3824.5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4037.5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3853.5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4066.5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3882.5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4095.5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3911.5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4124.5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3940.5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4153.5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3969.5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4182.5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29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77818"/>
              </p:ext>
            </p:extLst>
          </p:nvPr>
        </p:nvGraphicFramePr>
        <p:xfrm>
          <a:off x="5364088" y="837823"/>
          <a:ext cx="3168353" cy="230314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8591"/>
                <a:gridCol w="873438"/>
                <a:gridCol w="1089913"/>
                <a:gridCol w="636411"/>
              </a:tblGrid>
              <a:tr h="20002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Calibri"/>
                          <a:ea typeface="SimSun"/>
                          <a:cs typeface="Times New Roman"/>
                        </a:rPr>
                        <a:t>BANDA</a:t>
                      </a:r>
                      <a:r>
                        <a:rPr lang="es-EC" sz="1100" baseline="0" dirty="0" smtClean="0">
                          <a:effectLst/>
                          <a:latin typeface="Calibri"/>
                          <a:ea typeface="SimSun"/>
                          <a:cs typeface="Times New Roman"/>
                        </a:rPr>
                        <a:t> 6 GHz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Canal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Frec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r>
                        <a:rPr lang="es-EC" sz="1200" dirty="0" err="1">
                          <a:effectLst/>
                        </a:rPr>
                        <a:t>Tx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Frec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r>
                        <a:rPr lang="es-EC" sz="1200" dirty="0" err="1">
                          <a:effectLst/>
                        </a:rPr>
                        <a:t>Rx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AB (MHz)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5945.2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6197.24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29.65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5974.85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6226.89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6004.5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6256.54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6034.15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6286.19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6063.8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6315.84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6093.45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6345.49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6123.1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6375.14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29.65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6152.75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6404.79</a:t>
                      </a:r>
                      <a:endParaRPr lang="es-EC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29.65</a:t>
                      </a:r>
                      <a:endParaRPr lang="es-EC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608101"/>
              </p:ext>
            </p:extLst>
          </p:nvPr>
        </p:nvGraphicFramePr>
        <p:xfrm>
          <a:off x="1629434" y="3226643"/>
          <a:ext cx="5883910" cy="3574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210"/>
                <a:gridCol w="697230"/>
                <a:gridCol w="708660"/>
                <a:gridCol w="446405"/>
                <a:gridCol w="762000"/>
                <a:gridCol w="762000"/>
                <a:gridCol w="446405"/>
                <a:gridCol w="762000"/>
                <a:gridCol w="762000"/>
              </a:tblGrid>
              <a:tr h="20002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7 GHz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Canal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Tx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Rx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7442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7687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7-8 GHz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7470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7715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Canal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Tx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Rx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7498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7743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7747,7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8059,02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7526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7771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7777,35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8088,67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7554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7799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7807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8118,32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7582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7827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7836,65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8147,97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7610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7855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7866,3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8177,62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8 GHz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7638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7883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7895,95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8207,27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Canal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Tx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 Rx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7925,6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8236,92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7926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8192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7955,25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8266,57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7954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8220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7982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8248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8010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8276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8038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8304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8066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8332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8094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8360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8122</a:t>
                      </a:r>
                      <a:endParaRPr lang="es-EC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8388</a:t>
                      </a:r>
                      <a:endParaRPr lang="es-EC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8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061459" y="-171400"/>
            <a:ext cx="7019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RESULTADOS BARRIDOS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195206"/>
              </p:ext>
            </p:extLst>
          </p:nvPr>
        </p:nvGraphicFramePr>
        <p:xfrm>
          <a:off x="1088580" y="620688"/>
          <a:ext cx="7587876" cy="60768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981"/>
                <a:gridCol w="756875"/>
                <a:gridCol w="1844683"/>
                <a:gridCol w="1300779"/>
                <a:gridCol w="1300779"/>
                <a:gridCol w="1300779"/>
              </a:tblGrid>
              <a:tr h="13413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Análisis en la Banda (MHz) :  5900 -6450 MHz</a:t>
                      </a:r>
                      <a:endParaRPr lang="es-EC" sz="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443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AZIMUT (°)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POLARIZACIÓN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FRECUENCIA (MHz)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BW</a:t>
                      </a:r>
                      <a:br>
                        <a:rPr lang="es-ES" sz="700">
                          <a:effectLst/>
                        </a:rPr>
                      </a:br>
                      <a:r>
                        <a:rPr lang="es-ES" sz="700">
                          <a:effectLst/>
                        </a:rPr>
                        <a:t>(MHz)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NIVEL (PICO)</a:t>
                      </a:r>
                      <a:br>
                        <a:rPr lang="es-ES" sz="700">
                          <a:effectLst/>
                        </a:rPr>
                      </a:br>
                      <a:r>
                        <a:rPr lang="es-ES" sz="700">
                          <a:effectLst/>
                        </a:rPr>
                        <a:t> (dBm)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NUMERO DE CANAL QUE UTILIZAN EN  BANDA DE 6  GHz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5950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-66.27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5950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-71.16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5975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-68.34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5975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-53.32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5975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-76.28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5975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-74.35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5975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-74.25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5975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-52.25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6003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-67.75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6003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-70.16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6032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-72.36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6032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-76.23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6033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-73.15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6033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-51.83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6033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-75.39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6036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-56.54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6063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-73.28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6063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-75.63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-79.49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6084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-73.25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6100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-71.35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6100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-53.48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6100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-75.62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6100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-53.35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6151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-77.76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6151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-61.59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6152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-56.75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6153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-70.26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6153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-74.84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6200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-56.17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6200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-58.95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6205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-67.49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6205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-64.87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6205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-67.72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6205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-62.82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6263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-71.03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6263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-74.43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6268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-77.21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6287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-68.68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6313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-70.69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  <a:tr h="134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234.50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6401</a:t>
                      </a:r>
                      <a:endParaRPr lang="es-EC" sz="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-64.46</a:t>
                      </a:r>
                      <a:endParaRPr lang="es-EC" sz="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8</a:t>
                      </a:r>
                      <a:endParaRPr lang="es-EC" sz="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21892" marR="2189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3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41" y="-171400"/>
            <a:ext cx="4099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1" y="751931"/>
            <a:ext cx="8150423" cy="4832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9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41" y="-171400"/>
            <a:ext cx="4099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4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42" y="548680"/>
            <a:ext cx="7158360" cy="5305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6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41" y="-171400"/>
            <a:ext cx="4099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4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9" y="548680"/>
            <a:ext cx="6673985" cy="5557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6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536174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AutoNum type="arabicPeriod" startAt="2"/>
            </a:pPr>
            <a:r>
              <a:rPr lang="es-EC" sz="2400" b="1" dirty="0" smtClean="0"/>
              <a:t>NO DISPONE  DE BACKBONE MICROONDA </a:t>
            </a:r>
          </a:p>
          <a:p>
            <a:pPr marL="1371600" lvl="2" indent="-457200">
              <a:buAutoNum type="alphaLcParenR"/>
            </a:pPr>
            <a:r>
              <a:rPr lang="es-EC" sz="2400" dirty="0" smtClean="0"/>
              <a:t>Equipamiento de radio obsoleto</a:t>
            </a:r>
          </a:p>
          <a:p>
            <a:pPr marL="1371600" lvl="2" indent="-457200">
              <a:buAutoNum type="alphaLcParenR"/>
            </a:pPr>
            <a:r>
              <a:rPr lang="es-EC" sz="2400" dirty="0" smtClean="0"/>
              <a:t>Espectro saturado de frecuencias canalizadas</a:t>
            </a:r>
          </a:p>
          <a:p>
            <a:pPr marL="1371600" lvl="2" indent="-457200">
              <a:buAutoNum type="alphaLcParenR"/>
            </a:pPr>
            <a:r>
              <a:rPr lang="es-EC" sz="2400" dirty="0" smtClean="0"/>
              <a:t>Ampliaciones limitadas </a:t>
            </a:r>
          </a:p>
          <a:p>
            <a:pPr lvl="2"/>
            <a:endParaRPr lang="es-EC" sz="2400" dirty="0" smtClean="0"/>
          </a:p>
          <a:p>
            <a:pPr marL="914400" lvl="1" indent="-457200">
              <a:buFontTx/>
              <a:buAutoNum type="arabicPeriod" startAt="2"/>
            </a:pPr>
            <a:r>
              <a:rPr lang="es-EC" sz="2400" b="1" dirty="0" smtClean="0"/>
              <a:t>MARCO REGULATORIO PARA CALIDAD DE SERVICIO</a:t>
            </a:r>
            <a:endParaRPr lang="es-EC" sz="2400" dirty="0" smtClean="0"/>
          </a:p>
          <a:p>
            <a:pPr marL="1371600" lvl="2" indent="-457200">
              <a:buFont typeface="+mj-lt"/>
              <a:buAutoNum type="alphaLcParenR"/>
            </a:pPr>
            <a:r>
              <a:rPr lang="es-EC" sz="2400" dirty="0" smtClean="0"/>
              <a:t>PDA  </a:t>
            </a:r>
            <a:r>
              <a:rPr lang="en-US" sz="2400" dirty="0"/>
              <a:t>≤</a:t>
            </a:r>
            <a:r>
              <a:rPr lang="es-EC" sz="2400" dirty="0"/>
              <a:t> 20%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s-EC" sz="2400" dirty="0" smtClean="0"/>
              <a:t>TRA  </a:t>
            </a:r>
            <a:r>
              <a:rPr lang="en-US" sz="2400" dirty="0"/>
              <a:t>≤</a:t>
            </a:r>
            <a:r>
              <a:rPr lang="es-EC" sz="2400" dirty="0"/>
              <a:t> 8 horas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s-EC" sz="2400" dirty="0" smtClean="0"/>
              <a:t>PR8  </a:t>
            </a:r>
            <a:r>
              <a:rPr lang="en-US" sz="2400" dirty="0"/>
              <a:t>≤</a:t>
            </a:r>
            <a:r>
              <a:rPr lang="es-EC" sz="2400" dirty="0"/>
              <a:t> 5%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s-EC" sz="2400" dirty="0" smtClean="0"/>
              <a:t>PDS  </a:t>
            </a:r>
            <a:r>
              <a:rPr lang="es-EC" sz="2400" dirty="0"/>
              <a:t>98% en promedio de toda la red del operador</a:t>
            </a:r>
          </a:p>
          <a:p>
            <a:pPr marL="1371600" lvl="2" indent="-457200">
              <a:buAutoNum type="alphaLcParenR"/>
            </a:pPr>
            <a:endParaRPr lang="es-EC" sz="2400" dirty="0" smtClean="0"/>
          </a:p>
        </p:txBody>
      </p:sp>
      <p:sp>
        <p:nvSpPr>
          <p:cNvPr id="7" name="6 Rectángulo"/>
          <p:cNvSpPr/>
          <p:nvPr/>
        </p:nvSpPr>
        <p:spPr>
          <a:xfrm>
            <a:off x="2629010" y="201414"/>
            <a:ext cx="4751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INTRODUCCION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41" y="-171400"/>
            <a:ext cx="4099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4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128792" cy="583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6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41" y="-171400"/>
            <a:ext cx="4099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408712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38" y="-171400"/>
            <a:ext cx="40997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" name="9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9" y="705763"/>
            <a:ext cx="6723781" cy="5675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8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38" y="-171400"/>
            <a:ext cx="40997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480720" cy="6264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6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38" y="-171400"/>
            <a:ext cx="4099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014344" cy="5447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9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21538" y="-171400"/>
            <a:ext cx="40997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PATHLOSS 5.0</a:t>
            </a:r>
            <a:endParaRPr lang="es-EC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30" y="620688"/>
            <a:ext cx="598170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30" y="3268269"/>
            <a:ext cx="5981700" cy="353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9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4651"/>
            <a:ext cx="981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21526"/>
              </p:ext>
            </p:extLst>
          </p:nvPr>
        </p:nvGraphicFramePr>
        <p:xfrm>
          <a:off x="323528" y="188640"/>
          <a:ext cx="8640960" cy="5790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329"/>
                <a:gridCol w="4231191"/>
                <a:gridCol w="864096"/>
                <a:gridCol w="1584176"/>
                <a:gridCol w="1512168"/>
              </a:tblGrid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ITEM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DESCRIPCION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CANTIDAD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PRECIO UNITARIO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PRECIO TOTAL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RADIO FULL INDOOR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435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1.1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EQUIPAMIENTO ENLACE RADIO FULL INDOOR 4 GHz</a:t>
                      </a:r>
                      <a:br>
                        <a:rPr lang="es-EC" sz="1050">
                          <a:effectLst/>
                        </a:rPr>
                      </a:br>
                      <a:r>
                        <a:rPr lang="es-EC" sz="1050">
                          <a:effectLst/>
                        </a:rPr>
                        <a:t>ENLACE 2X(6+0)  EN 4 GHz CON XPIC</a:t>
                      </a:r>
                      <a:br>
                        <a:rPr lang="es-EC" sz="1050">
                          <a:effectLst/>
                        </a:rPr>
                      </a:br>
                      <a:r>
                        <a:rPr lang="es-EC" sz="1050">
                          <a:effectLst/>
                        </a:rPr>
                        <a:t>MODULACION HASTA 512 QAM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202.021,00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4.242.441,00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577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1.2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EQUIPAMIENTO ENLACE RADIO FULL INDOOR 4 GHz</a:t>
                      </a:r>
                      <a:br>
                        <a:rPr lang="es-EC" sz="1050">
                          <a:effectLst/>
                        </a:rPr>
                      </a:br>
                      <a:r>
                        <a:rPr lang="es-EC" sz="1050">
                          <a:effectLst/>
                        </a:rPr>
                        <a:t>DIVERSIDAD DE ESPACIO</a:t>
                      </a:r>
                      <a:br>
                        <a:rPr lang="es-EC" sz="1050">
                          <a:effectLst/>
                        </a:rPr>
                      </a:br>
                      <a:r>
                        <a:rPr lang="es-EC" sz="1050">
                          <a:effectLst/>
                        </a:rPr>
                        <a:t>ENLACE 2X(6+0)  EN 4 GHz CON XPIC</a:t>
                      </a:r>
                      <a:br>
                        <a:rPr lang="es-EC" sz="1050">
                          <a:effectLst/>
                        </a:rPr>
                      </a:br>
                      <a:r>
                        <a:rPr lang="es-EC" sz="1050">
                          <a:effectLst/>
                        </a:rPr>
                        <a:t>MODULACION HASTA 512 QAM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242.300,00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2.665.300,00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98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ANTENAS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293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2.1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1.8 m (6 ft) Antenna, High XPD, 3.6 - 4.2 GHz, Dual Pol.,  Grey, White Radome, PDR40 Flange.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14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10.492,42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146.893,88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293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2.2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2.4 m (8 ft) Antenna, High Perf., 3.6-4.2 GHz, Dual Pol., Grey, White Radome, PDR40 Flange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16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13.195,35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211.125,60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293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2.3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3.0 m (10 ft) Antenna, High Perf., 3.6 - 4.2 GHz, Dual Pol., Grey, White Radome, PDR40 Flange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38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15.974,32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607.024,16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293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2.4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3.7 m (12 ft) Antenna, High Perf., 3.6 - 4.2 GHz, Dual Pol., Grey, White Radome, PDR40 Flange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18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21.764,16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391.754,88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MATERIALES PARA IMPLEMENTACION DE ENLACE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3.1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Kit basico para enlace sin Diversidad de Espacio DUAL POLARIDAD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19.199,00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403.179,00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3.2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Kit basico para enlace con Diversidad de Espacio DUAL POLARIDAD :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48.397,00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532.367,00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3.3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Guia de onda para 4 GHz (metros)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8.600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          33,27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286.122,00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SISTEMA DE GESTION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82.500,00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82.500,00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IMPLEMENTACION ENLACES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5.1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ENLACE DEL TIPO ITEM 1.1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25.725,00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540.225,00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5.2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ENLACE DEL TIPO ITEM 1.2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32.333,00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355.663,00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5.3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SISTEMA DE GESTION RED DCN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13.000,00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13.000,00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Materiales Locales por Estación (Escalerillas, Tierras, Mounting Pole y UPN)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37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       2.103,00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   77.811,00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RESPUESTOS 3% DE EQUIPAMIENTO RADIO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NA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 $                    207.232,23 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  <a:tr h="189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 $            10.762.638,75 </a:t>
                      </a:r>
                      <a:endParaRPr lang="es-EC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9701" marR="39701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2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536174"/>
            <a:ext cx="83529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2800" dirty="0" smtClean="0"/>
          </a:p>
          <a:p>
            <a:pPr algn="just"/>
            <a:r>
              <a:rPr lang="es-EC" sz="2800" dirty="0" smtClean="0"/>
              <a:t>Analizar y diseñar una red de respaldo  </a:t>
            </a:r>
            <a:r>
              <a:rPr lang="es-EC" sz="2800" dirty="0"/>
              <a:t>microonda para la CNT EP, mediante </a:t>
            </a:r>
            <a:r>
              <a:rPr lang="es-EC" sz="2800" dirty="0" smtClean="0"/>
              <a:t>análisis del plan nacional de frecuencias, barridos espectrales, utilizando </a:t>
            </a:r>
            <a:r>
              <a:rPr lang="es-EC" sz="2800" dirty="0"/>
              <a:t>la infraestructura </a:t>
            </a:r>
            <a:r>
              <a:rPr lang="es-EC" sz="2800" dirty="0" smtClean="0"/>
              <a:t> existente con  los requerimientos  de la operadora , </a:t>
            </a:r>
            <a:r>
              <a:rPr lang="es-EC" sz="2800" dirty="0"/>
              <a:t>con el fin de mejorar la </a:t>
            </a:r>
            <a:r>
              <a:rPr lang="es-EC" sz="2800" dirty="0" smtClean="0"/>
              <a:t> disponibilidad   de los servicios y ampliar la capacidad de transmisión </a:t>
            </a:r>
            <a:r>
              <a:rPr lang="es-EC" sz="2800" dirty="0"/>
              <a:t>p</a:t>
            </a:r>
            <a:r>
              <a:rPr lang="es-EC" sz="2800" dirty="0" smtClean="0"/>
              <a:t>ara zonas rurales determinando un costo referencial.</a:t>
            </a:r>
          </a:p>
          <a:p>
            <a:endParaRPr lang="es-EC" dirty="0"/>
          </a:p>
          <a:p>
            <a:endParaRPr lang="es-EC" dirty="0"/>
          </a:p>
          <a:p>
            <a:pPr marL="1371600" lvl="2" indent="-457200">
              <a:buAutoNum type="alphaLcParenR"/>
            </a:pPr>
            <a:endParaRPr lang="es-EC" sz="2400" dirty="0" smtClean="0"/>
          </a:p>
        </p:txBody>
      </p:sp>
      <p:sp>
        <p:nvSpPr>
          <p:cNvPr id="7" name="6 Rectángulo"/>
          <p:cNvSpPr/>
          <p:nvPr/>
        </p:nvSpPr>
        <p:spPr>
          <a:xfrm>
            <a:off x="3275856" y="188640"/>
            <a:ext cx="2998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2643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442808" y="201414"/>
            <a:ext cx="5123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MARCO TEORICO</a:t>
            </a:r>
            <a:endParaRPr lang="es-EC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1520" y="1536174"/>
            <a:ext cx="835292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 smtClean="0"/>
              <a:t>Enlaces </a:t>
            </a:r>
            <a:r>
              <a:rPr lang="pt-BR" sz="3200" dirty="0" err="1" smtClean="0"/>
              <a:t>microonda</a:t>
            </a:r>
            <a:r>
              <a:rPr lang="pt-BR" sz="3200" dirty="0" smtClean="0"/>
              <a:t> de 300 </a:t>
            </a:r>
            <a:r>
              <a:rPr lang="pt-BR" sz="3200" dirty="0"/>
              <a:t>MHz </a:t>
            </a:r>
            <a:r>
              <a:rPr lang="pt-BR" sz="3200" dirty="0" smtClean="0"/>
              <a:t>a </a:t>
            </a:r>
            <a:r>
              <a:rPr lang="pt-BR" sz="3200" dirty="0"/>
              <a:t>300 </a:t>
            </a:r>
            <a:r>
              <a:rPr lang="pt-BR" sz="3200" dirty="0" smtClean="0"/>
              <a:t>GHz</a:t>
            </a:r>
            <a:endParaRPr lang="es-EC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3200" dirty="0" smtClean="0"/>
              <a:t>SHF   </a:t>
            </a:r>
            <a:r>
              <a:rPr lang="es-EC" sz="3200" dirty="0" err="1" smtClean="0"/>
              <a:t>Super</a:t>
            </a:r>
            <a:r>
              <a:rPr lang="es-EC" sz="3200" dirty="0" smtClean="0"/>
              <a:t>  High </a:t>
            </a:r>
            <a:r>
              <a:rPr lang="es-EC" sz="3200" dirty="0" err="1" smtClean="0"/>
              <a:t>frecuency</a:t>
            </a:r>
            <a:r>
              <a:rPr lang="es-EC" sz="3200" dirty="0" smtClean="0"/>
              <a:t>  3 a 30 GHz.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3200" dirty="0" smtClean="0">
                <a:hlinkClick r:id="rId4" action="ppaction://hlinksldjump"/>
              </a:rPr>
              <a:t>Distancias de propagación  </a:t>
            </a:r>
            <a:r>
              <a:rPr lang="es-EC" sz="3200" dirty="0" smtClean="0"/>
              <a:t>de acuerdo a frecuencia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3200" dirty="0">
                <a:hlinkClick r:id="rId5" action="ppaction://hlinksldjump"/>
              </a:rPr>
              <a:t>Plan Nacional de Frecuencias</a:t>
            </a:r>
            <a:r>
              <a:rPr lang="es-AR" sz="3200" dirty="0"/>
              <a:t>, CONATEL – SENATEL a Octubre </a:t>
            </a:r>
            <a:r>
              <a:rPr lang="es-AR" sz="3200" dirty="0" smtClean="0"/>
              <a:t>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 smtClean="0"/>
              <a:t>Herramienta de simulación de enlaces </a:t>
            </a:r>
            <a:r>
              <a:rPr lang="es-ES" sz="3200" dirty="0" err="1" smtClean="0"/>
              <a:t>Pathloss</a:t>
            </a:r>
            <a:r>
              <a:rPr lang="es-ES" sz="3200" dirty="0" smtClean="0"/>
              <a:t> 5.0</a:t>
            </a:r>
            <a:endParaRPr lang="es-EC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endParaRPr lang="es-EC" dirty="0"/>
          </a:p>
          <a:p>
            <a:endParaRPr lang="es-EC" dirty="0"/>
          </a:p>
          <a:p>
            <a:pPr marL="1371600" lvl="2" indent="-457200">
              <a:buAutoNum type="alphaLcParenR"/>
            </a:pPr>
            <a:endParaRPr lang="es-EC" sz="2400" dirty="0" smtClean="0"/>
          </a:p>
        </p:txBody>
      </p:sp>
    </p:spTree>
    <p:extLst>
      <p:ext uri="{BB962C8B-B14F-4D97-AF65-F5344CB8AC3E}">
        <p14:creationId xmlns:p14="http://schemas.microsoft.com/office/powerpoint/2010/main" val="2643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432994" y="201414"/>
            <a:ext cx="51433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INFRAESTRUCTURA</a:t>
            </a:r>
            <a:endParaRPr lang="es-EC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1520" y="1196752"/>
            <a:ext cx="83529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dirty="0" smtClean="0"/>
              <a:t>Estaciones repetidoras con mayor cantidad de enlaces de radio</a:t>
            </a:r>
            <a:endParaRPr lang="es-EC" dirty="0"/>
          </a:p>
          <a:p>
            <a:endParaRPr lang="es-EC" dirty="0"/>
          </a:p>
          <a:p>
            <a:endParaRPr lang="es-EC" dirty="0"/>
          </a:p>
          <a:p>
            <a:pPr marL="1371600" lvl="2" indent="-457200">
              <a:buAutoNum type="alphaLcParenR"/>
            </a:pPr>
            <a:endParaRPr lang="es-EC" sz="24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94" y="2204864"/>
            <a:ext cx="5576292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412776"/>
            <a:ext cx="7992888" cy="544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4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81" y="1700807"/>
            <a:ext cx="5838825" cy="43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2432994" y="201414"/>
            <a:ext cx="51433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INFRAESTRUCTURA</a:t>
            </a:r>
            <a:endParaRPr lang="es-EC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1520" y="1196752"/>
            <a:ext cx="83529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dirty="0" smtClean="0"/>
              <a:t>Ejemplo de Estación Repetidora de CNT EP  </a:t>
            </a:r>
            <a:endParaRPr lang="es-EC" dirty="0"/>
          </a:p>
          <a:p>
            <a:endParaRPr lang="es-EC" dirty="0"/>
          </a:p>
          <a:p>
            <a:endParaRPr lang="es-EC" dirty="0"/>
          </a:p>
          <a:p>
            <a:pPr marL="1371600" lvl="2" indent="-457200">
              <a:buAutoNum type="alphaLcParenR"/>
            </a:pPr>
            <a:endParaRPr lang="es-EC" sz="2400" dirty="0" smtClean="0"/>
          </a:p>
        </p:txBody>
      </p:sp>
    </p:spTree>
    <p:extLst>
      <p:ext uri="{BB962C8B-B14F-4D97-AF65-F5344CB8AC3E}">
        <p14:creationId xmlns:p14="http://schemas.microsoft.com/office/powerpoint/2010/main" val="2643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4837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264364" y="201414"/>
            <a:ext cx="54806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MARCO REGULATORIO</a:t>
            </a:r>
            <a:endParaRPr lang="es-EC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187624" y="1268760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b="1" dirty="0" smtClean="0"/>
              <a:t>ANALISIS PNF RANGO  DE FRECUENCIAS  DE 3 A 13 GHz (Servicio Fijo)</a:t>
            </a:r>
          </a:p>
          <a:p>
            <a:pPr lvl="1"/>
            <a:endParaRPr lang="es-EC" dirty="0" smtClean="0"/>
          </a:p>
          <a:p>
            <a:pPr lvl="1"/>
            <a:r>
              <a:rPr lang="es-EC" dirty="0" smtClean="0"/>
              <a:t>Rango 2700 </a:t>
            </a:r>
            <a:r>
              <a:rPr lang="es-EC" dirty="0"/>
              <a:t>– 4800 </a:t>
            </a:r>
            <a:r>
              <a:rPr lang="es-EC" dirty="0" smtClean="0"/>
              <a:t>MHz:	3700 </a:t>
            </a:r>
            <a:r>
              <a:rPr lang="es-EC" dirty="0"/>
              <a:t>– 4200	MHz	</a:t>
            </a:r>
            <a:r>
              <a:rPr lang="es-EC" dirty="0" smtClean="0"/>
              <a:t>	</a:t>
            </a:r>
            <a:r>
              <a:rPr lang="es-EC" dirty="0"/>
              <a:t> </a:t>
            </a:r>
            <a:endParaRPr lang="es-EC" sz="3600" dirty="0"/>
          </a:p>
          <a:p>
            <a:pPr lvl="1"/>
            <a:r>
              <a:rPr lang="es-EC" dirty="0" smtClean="0"/>
              <a:t>Rango  </a:t>
            </a:r>
            <a:r>
              <a:rPr lang="es-EC" dirty="0"/>
              <a:t>5570 – 7250 </a:t>
            </a:r>
            <a:r>
              <a:rPr lang="es-EC" dirty="0" smtClean="0"/>
              <a:t>MHz:	5925 </a:t>
            </a:r>
            <a:r>
              <a:rPr lang="es-EC" dirty="0"/>
              <a:t>– 6425	MHz	</a:t>
            </a:r>
            <a:endParaRPr lang="es-EC" dirty="0" smtClean="0"/>
          </a:p>
          <a:p>
            <a:pPr lvl="1"/>
            <a:r>
              <a:rPr lang="es-EC" dirty="0"/>
              <a:t>	</a:t>
            </a:r>
            <a:r>
              <a:rPr lang="es-EC" dirty="0" smtClean="0"/>
              <a:t>			7100</a:t>
            </a:r>
            <a:r>
              <a:rPr lang="es-EC" dirty="0"/>
              <a:t>– 7250	MHz	 </a:t>
            </a:r>
          </a:p>
          <a:p>
            <a:pPr lvl="1"/>
            <a:r>
              <a:rPr lang="es-EC" dirty="0"/>
              <a:t>Rango  7250 – 8500 </a:t>
            </a:r>
            <a:r>
              <a:rPr lang="es-EC" dirty="0" smtClean="0"/>
              <a:t>MHz:	7250 </a:t>
            </a:r>
            <a:r>
              <a:rPr lang="es-EC" dirty="0"/>
              <a:t>– 8500	MHz	 </a:t>
            </a:r>
          </a:p>
          <a:p>
            <a:pPr lvl="1"/>
            <a:r>
              <a:rPr lang="es-EC" dirty="0"/>
              <a:t>Rango  </a:t>
            </a:r>
            <a:r>
              <a:rPr lang="es-EC" dirty="0" smtClean="0"/>
              <a:t>1000 </a:t>
            </a:r>
            <a:r>
              <a:rPr lang="es-EC" dirty="0"/>
              <a:t>– </a:t>
            </a:r>
            <a:r>
              <a:rPr lang="es-EC" dirty="0" smtClean="0"/>
              <a:t>11700 MHz:  	10000 </a:t>
            </a:r>
            <a:r>
              <a:rPr lang="es-EC" dirty="0"/>
              <a:t>– </a:t>
            </a:r>
            <a:r>
              <a:rPr lang="es-EC" dirty="0" smtClean="0"/>
              <a:t>10680</a:t>
            </a:r>
            <a:r>
              <a:rPr lang="es-EC" dirty="0"/>
              <a:t>	</a:t>
            </a:r>
            <a:r>
              <a:rPr lang="es-EC" dirty="0" smtClean="0"/>
              <a:t>MHz</a:t>
            </a:r>
            <a:r>
              <a:rPr lang="es-EC" dirty="0"/>
              <a:t>	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619672" y="3419708"/>
            <a:ext cx="61813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Resolución No. </a:t>
            </a:r>
            <a:r>
              <a:rPr lang="es-EC" b="1" dirty="0" smtClean="0"/>
              <a:t>SNT-2010-00408</a:t>
            </a:r>
          </a:p>
          <a:p>
            <a:pPr algn="ctr"/>
            <a:endParaRPr lang="es-EC" b="1" dirty="0" smtClean="0"/>
          </a:p>
          <a:p>
            <a:r>
              <a:rPr lang="es-EC" dirty="0" smtClean="0"/>
              <a:t>RANGO 1:    5925 </a:t>
            </a:r>
            <a:r>
              <a:rPr lang="es-EC" dirty="0"/>
              <a:t>– 6425 </a:t>
            </a:r>
            <a:r>
              <a:rPr lang="es-EC" dirty="0" smtClean="0"/>
              <a:t>MHz  (500 </a:t>
            </a:r>
            <a:r>
              <a:rPr lang="es-EC" dirty="0"/>
              <a:t>MHz</a:t>
            </a:r>
            <a:r>
              <a:rPr lang="es-EC" dirty="0" smtClean="0"/>
              <a:t>)    </a:t>
            </a:r>
            <a:r>
              <a:rPr lang="es-EC" dirty="0" err="1" smtClean="0"/>
              <a:t>Shifter</a:t>
            </a:r>
            <a:r>
              <a:rPr lang="es-EC" dirty="0" smtClean="0"/>
              <a:t>: 252.04</a:t>
            </a:r>
          </a:p>
          <a:p>
            <a:r>
              <a:rPr lang="es-EC" dirty="0" smtClean="0"/>
              <a:t>RANGO 2:    7425 </a:t>
            </a:r>
            <a:r>
              <a:rPr lang="es-EC" dirty="0"/>
              <a:t>– 7900 </a:t>
            </a:r>
            <a:r>
              <a:rPr lang="es-EC" dirty="0" smtClean="0"/>
              <a:t>MHz   (475 </a:t>
            </a:r>
            <a:r>
              <a:rPr lang="es-EC" dirty="0"/>
              <a:t>MHz</a:t>
            </a:r>
            <a:r>
              <a:rPr lang="es-EC" dirty="0" smtClean="0"/>
              <a:t>)   </a:t>
            </a:r>
            <a:r>
              <a:rPr lang="es-EC" dirty="0" err="1" smtClean="0"/>
              <a:t>Shifter</a:t>
            </a:r>
            <a:r>
              <a:rPr lang="es-EC" dirty="0" smtClean="0"/>
              <a:t>:  245</a:t>
            </a:r>
          </a:p>
          <a:p>
            <a:r>
              <a:rPr lang="es-EC" dirty="0" smtClean="0"/>
              <a:t>RANGO 3:    7725 </a:t>
            </a:r>
            <a:r>
              <a:rPr lang="es-EC" dirty="0"/>
              <a:t>– 8275 </a:t>
            </a:r>
            <a:r>
              <a:rPr lang="es-EC" dirty="0" smtClean="0"/>
              <a:t>MHz   (550 </a:t>
            </a:r>
            <a:r>
              <a:rPr lang="es-EC" dirty="0"/>
              <a:t>MHz</a:t>
            </a:r>
            <a:r>
              <a:rPr lang="es-EC" dirty="0" smtClean="0"/>
              <a:t>)   </a:t>
            </a:r>
            <a:r>
              <a:rPr lang="es-EC" dirty="0" err="1" smtClean="0"/>
              <a:t>Shifter</a:t>
            </a:r>
            <a:r>
              <a:rPr lang="es-EC" dirty="0" smtClean="0"/>
              <a:t>: 311.32</a:t>
            </a:r>
          </a:p>
          <a:p>
            <a:r>
              <a:rPr lang="es-EC" dirty="0" smtClean="0"/>
              <a:t>RANGO 4:    7900 </a:t>
            </a:r>
            <a:r>
              <a:rPr lang="es-EC" dirty="0"/>
              <a:t>– 8400 </a:t>
            </a:r>
            <a:r>
              <a:rPr lang="es-EC" dirty="0" smtClean="0"/>
              <a:t>MHz   (500 </a:t>
            </a:r>
            <a:r>
              <a:rPr lang="es-EC" dirty="0"/>
              <a:t>MHz</a:t>
            </a:r>
            <a:r>
              <a:rPr lang="es-EC" dirty="0" smtClean="0"/>
              <a:t>)   </a:t>
            </a:r>
            <a:r>
              <a:rPr lang="es-EC" dirty="0" err="1" smtClean="0"/>
              <a:t>Shifter</a:t>
            </a:r>
            <a:r>
              <a:rPr lang="es-EC" dirty="0" smtClean="0"/>
              <a:t>: 266</a:t>
            </a:r>
          </a:p>
          <a:p>
            <a:pPr lvl="0"/>
            <a:endParaRPr lang="es-EC" dirty="0"/>
          </a:p>
          <a:p>
            <a:pPr algn="ctr"/>
            <a:r>
              <a:rPr lang="es-EC" b="1" dirty="0" smtClean="0"/>
              <a:t>Resolución No. </a:t>
            </a:r>
            <a:r>
              <a:rPr lang="es-EC" b="1" dirty="0"/>
              <a:t>SNT-2012-0321 </a:t>
            </a:r>
            <a:r>
              <a:rPr lang="es-EC" dirty="0"/>
              <a:t>	</a:t>
            </a:r>
            <a:endParaRPr lang="es-EC" dirty="0" smtClean="0"/>
          </a:p>
          <a:p>
            <a:pPr lvl="0"/>
            <a:r>
              <a:rPr lang="es-EC" dirty="0" smtClean="0"/>
              <a:t>RANGO :    3800 – 4200 MHz  (400 MHz)    </a:t>
            </a:r>
            <a:r>
              <a:rPr lang="es-EC" dirty="0" err="1" smtClean="0"/>
              <a:t>Shifter</a:t>
            </a:r>
            <a:r>
              <a:rPr lang="es-EC" dirty="0" smtClean="0"/>
              <a:t>: 213</a:t>
            </a:r>
          </a:p>
          <a:p>
            <a:r>
              <a:rPr lang="es-EC" b="1" dirty="0" smtClean="0"/>
              <a:t>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643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13689</TotalTime>
  <Words>3186</Words>
  <Application>Microsoft Office PowerPoint</Application>
  <PresentationFormat>Presentación en pantalla (4:3)</PresentationFormat>
  <Paragraphs>1646</Paragraphs>
  <Slides>46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8" baseType="lpstr">
      <vt:lpstr>Tema de Office</vt:lpstr>
      <vt:lpstr>Visio.Drawing.11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49</cp:revision>
  <dcterms:created xsi:type="dcterms:W3CDTF">2014-06-24T01:55:14Z</dcterms:created>
  <dcterms:modified xsi:type="dcterms:W3CDTF">2014-10-29T23:50:35Z</dcterms:modified>
</cp:coreProperties>
</file>