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3" r:id="rId26"/>
    <p:sldId id="284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6" r:id="rId44"/>
    <p:sldId id="305" r:id="rId45"/>
    <p:sldId id="307" r:id="rId46"/>
    <p:sldId id="308" r:id="rId47"/>
    <p:sldId id="314" r:id="rId4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7D6CFD-CCB1-4272-97E2-65DDA1EEC97D}">
          <p14:sldIdLst>
            <p14:sldId id="256"/>
          </p14:sldIdLst>
        </p14:section>
        <p14:section name="Introducción" id="{B566D8DA-EEBF-4A45-AAE6-13C4BC8AFDB9}">
          <p14:sldIdLst>
            <p14:sldId id="258"/>
            <p14:sldId id="257"/>
            <p14:sldId id="259"/>
            <p14:sldId id="260"/>
            <p14:sldId id="261"/>
          </p14:sldIdLst>
        </p14:section>
        <p14:section name="Investigacion de Mercado" id="{4EF0F099-7A00-4C8D-B8CF-100303D323C4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0"/>
            <p14:sldId id="273"/>
            <p14:sldId id="274"/>
            <p14:sldId id="275"/>
            <p14:sldId id="276"/>
            <p14:sldId id="278"/>
            <p14:sldId id="279"/>
            <p14:sldId id="280"/>
            <p14:sldId id="283"/>
            <p14:sldId id="284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6"/>
            <p14:sldId id="305"/>
            <p14:sldId id="307"/>
            <p14:sldId id="308"/>
            <p14:sldId id="314"/>
          </p14:sldIdLst>
        </p14:section>
        <p14:section name="Untitled Section" id="{F716E37A-C7B1-4566-A6C7-639D60A52F7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F1A58-3A5C-4ACD-8ED3-8F0119DF345D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</dgm:pt>
    <dgm:pt modelId="{15ED684B-424F-4D45-B284-C1D4C60F8138}">
      <dgm:prSet phldrT="[Text]" custT="1"/>
      <dgm:spPr/>
      <dgm:t>
        <a:bodyPr/>
        <a:lstStyle/>
        <a:p>
          <a:r>
            <a:rPr lang="es-EC" sz="1400" b="1" dirty="0" smtClean="0"/>
            <a:t>PREVENCIÓN</a:t>
          </a:r>
          <a:endParaRPr lang="es-EC" sz="1400" b="1" dirty="0"/>
        </a:p>
      </dgm:t>
    </dgm:pt>
    <dgm:pt modelId="{C7E0FC6A-CB26-496B-92DC-8231DE4CB182}" type="parTrans" cxnId="{BD2FB55A-2735-4FAD-BC55-2121677F7250}">
      <dgm:prSet/>
      <dgm:spPr/>
      <dgm:t>
        <a:bodyPr/>
        <a:lstStyle/>
        <a:p>
          <a:endParaRPr lang="es-EC" sz="1400"/>
        </a:p>
      </dgm:t>
    </dgm:pt>
    <dgm:pt modelId="{1F1BEB80-9A09-4A80-BEE8-2B722BBB2E0F}" type="sibTrans" cxnId="{BD2FB55A-2735-4FAD-BC55-2121677F7250}">
      <dgm:prSet/>
      <dgm:spPr/>
      <dgm:t>
        <a:bodyPr/>
        <a:lstStyle/>
        <a:p>
          <a:endParaRPr lang="es-EC" sz="1400"/>
        </a:p>
      </dgm:t>
    </dgm:pt>
    <dgm:pt modelId="{70A3D106-6665-40D0-A1EC-869B23FDE159}">
      <dgm:prSet phldrT="[Text]" custT="1"/>
      <dgm:spPr/>
      <dgm:t>
        <a:bodyPr/>
        <a:lstStyle/>
        <a:p>
          <a:r>
            <a:rPr lang="es-EC" sz="1200" b="1" dirty="0" smtClean="0"/>
            <a:t>CRECIMIENTO</a:t>
          </a:r>
          <a:endParaRPr lang="es-EC" sz="1200" b="1" dirty="0"/>
        </a:p>
      </dgm:t>
    </dgm:pt>
    <dgm:pt modelId="{1FB8E372-F1DC-4390-9332-9F9E5FF579BD}" type="parTrans" cxnId="{C3A89784-5435-4084-ACEB-0BD05CC58084}">
      <dgm:prSet/>
      <dgm:spPr/>
      <dgm:t>
        <a:bodyPr/>
        <a:lstStyle/>
        <a:p>
          <a:endParaRPr lang="es-EC" sz="1400"/>
        </a:p>
      </dgm:t>
    </dgm:pt>
    <dgm:pt modelId="{3A20083F-ACD6-47F3-9977-0740B74183EB}" type="sibTrans" cxnId="{C3A89784-5435-4084-ACEB-0BD05CC58084}">
      <dgm:prSet/>
      <dgm:spPr/>
      <dgm:t>
        <a:bodyPr/>
        <a:lstStyle/>
        <a:p>
          <a:endParaRPr lang="es-EC" sz="1400"/>
        </a:p>
      </dgm:t>
    </dgm:pt>
    <dgm:pt modelId="{A6568234-9727-47C0-8863-B86B30E1DFC9}">
      <dgm:prSet phldrT="[Text]" custT="1"/>
      <dgm:spPr/>
      <dgm:t>
        <a:bodyPr/>
        <a:lstStyle/>
        <a:p>
          <a:r>
            <a:rPr lang="es-EC" sz="1200" b="1" dirty="0" smtClean="0"/>
            <a:t>RECUPERACIÓN</a:t>
          </a:r>
          <a:endParaRPr lang="es-EC" sz="1200" b="1" dirty="0"/>
        </a:p>
      </dgm:t>
    </dgm:pt>
    <dgm:pt modelId="{F1276F36-92DB-465D-BC11-057EEACEC232}" type="parTrans" cxnId="{552D640E-4171-4E2D-9881-7A5F00167196}">
      <dgm:prSet/>
      <dgm:spPr/>
      <dgm:t>
        <a:bodyPr/>
        <a:lstStyle/>
        <a:p>
          <a:endParaRPr lang="es-EC" sz="1400"/>
        </a:p>
      </dgm:t>
    </dgm:pt>
    <dgm:pt modelId="{86C91F99-1731-468B-BC60-B66C35213E5C}" type="sibTrans" cxnId="{552D640E-4171-4E2D-9881-7A5F00167196}">
      <dgm:prSet/>
      <dgm:spPr/>
      <dgm:t>
        <a:bodyPr/>
        <a:lstStyle/>
        <a:p>
          <a:endParaRPr lang="es-EC" sz="1400"/>
        </a:p>
      </dgm:t>
    </dgm:pt>
    <dgm:pt modelId="{607BCBFD-B01C-49A2-A645-25E0A94C1E9B}">
      <dgm:prSet phldrT="[Text]" custT="1"/>
      <dgm:spPr/>
      <dgm:t>
        <a:bodyPr/>
        <a:lstStyle/>
        <a:p>
          <a:r>
            <a:rPr lang="es-EC" sz="1400" b="1" dirty="0" smtClean="0"/>
            <a:t>VÍNCULO</a:t>
          </a:r>
          <a:endParaRPr lang="es-EC" sz="1400" b="1" dirty="0"/>
        </a:p>
      </dgm:t>
    </dgm:pt>
    <dgm:pt modelId="{66C53CB5-8DA3-49E6-BCC0-8ED930D96D3C}" type="parTrans" cxnId="{3BF1DA32-687F-4388-A436-0A948732C7AC}">
      <dgm:prSet/>
      <dgm:spPr/>
      <dgm:t>
        <a:bodyPr/>
        <a:lstStyle/>
        <a:p>
          <a:endParaRPr lang="es-EC" sz="1400"/>
        </a:p>
      </dgm:t>
    </dgm:pt>
    <dgm:pt modelId="{5B5FFF8E-4BC7-4EA7-AD5C-96EB8AC44FE7}" type="sibTrans" cxnId="{3BF1DA32-687F-4388-A436-0A948732C7AC}">
      <dgm:prSet/>
      <dgm:spPr/>
      <dgm:t>
        <a:bodyPr/>
        <a:lstStyle/>
        <a:p>
          <a:endParaRPr lang="es-EC" sz="1400"/>
        </a:p>
      </dgm:t>
    </dgm:pt>
    <dgm:pt modelId="{DFAB393C-91F2-4233-8D9E-8F5138B7EC4E}" type="pres">
      <dgm:prSet presAssocID="{1AFF1A58-3A5C-4ACD-8ED3-8F0119DF345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277D40E-2DA7-4E2D-8F4E-468E838495EA}" type="pres">
      <dgm:prSet presAssocID="{1AFF1A58-3A5C-4ACD-8ED3-8F0119DF345D}" presName="children" presStyleCnt="0"/>
      <dgm:spPr/>
    </dgm:pt>
    <dgm:pt modelId="{5AD59FA8-14BD-4625-871E-671A4B908126}" type="pres">
      <dgm:prSet presAssocID="{1AFF1A58-3A5C-4ACD-8ED3-8F0119DF345D}" presName="childPlaceholder" presStyleCnt="0"/>
      <dgm:spPr/>
    </dgm:pt>
    <dgm:pt modelId="{6033A0F7-A93D-47EF-9112-15198C9E3087}" type="pres">
      <dgm:prSet presAssocID="{1AFF1A58-3A5C-4ACD-8ED3-8F0119DF345D}" presName="circle" presStyleCnt="0"/>
      <dgm:spPr/>
    </dgm:pt>
    <dgm:pt modelId="{5CCE35ED-0B7F-4A75-9A95-BBA5C36A588B}" type="pres">
      <dgm:prSet presAssocID="{1AFF1A58-3A5C-4ACD-8ED3-8F0119DF345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2332E7-7C71-43F4-98CB-FECED483B05F}" type="pres">
      <dgm:prSet presAssocID="{1AFF1A58-3A5C-4ACD-8ED3-8F0119DF345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3AD424-EC27-41CA-A8A0-0DE908F8DC11}" type="pres">
      <dgm:prSet presAssocID="{1AFF1A58-3A5C-4ACD-8ED3-8F0119DF345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7B6EE-6413-458F-9EB3-36887C5DC0D4}" type="pres">
      <dgm:prSet presAssocID="{1AFF1A58-3A5C-4ACD-8ED3-8F0119DF345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F8A258-7BFA-4CCC-80CA-7B6A7ADF0ECC}" type="pres">
      <dgm:prSet presAssocID="{1AFF1A58-3A5C-4ACD-8ED3-8F0119DF345D}" presName="quadrantPlaceholder" presStyleCnt="0"/>
      <dgm:spPr/>
    </dgm:pt>
    <dgm:pt modelId="{5D0EE888-F31D-4FB6-B3A7-3EBB1259279E}" type="pres">
      <dgm:prSet presAssocID="{1AFF1A58-3A5C-4ACD-8ED3-8F0119DF345D}" presName="center1" presStyleLbl="fgShp" presStyleIdx="0" presStyleCnt="2"/>
      <dgm:spPr/>
    </dgm:pt>
    <dgm:pt modelId="{9E09A020-B42F-482E-A1AE-75950554F35F}" type="pres">
      <dgm:prSet presAssocID="{1AFF1A58-3A5C-4ACD-8ED3-8F0119DF345D}" presName="center2" presStyleLbl="fgShp" presStyleIdx="1" presStyleCnt="2"/>
      <dgm:spPr/>
    </dgm:pt>
  </dgm:ptLst>
  <dgm:cxnLst>
    <dgm:cxn modelId="{5D97FD02-AD45-4506-96F6-69591295CE49}" type="presOf" srcId="{70A3D106-6665-40D0-A1EC-869B23FDE159}" destId="{73E7B6EE-6413-458F-9EB3-36887C5DC0D4}" srcOrd="0" destOrd="0" presId="urn:microsoft.com/office/officeart/2005/8/layout/cycle4"/>
    <dgm:cxn modelId="{552D640E-4171-4E2D-9881-7A5F00167196}" srcId="{1AFF1A58-3A5C-4ACD-8ED3-8F0119DF345D}" destId="{A6568234-9727-47C0-8863-B86B30E1DFC9}" srcOrd="2" destOrd="0" parTransId="{F1276F36-92DB-465D-BC11-057EEACEC232}" sibTransId="{86C91F99-1731-468B-BC60-B66C35213E5C}"/>
    <dgm:cxn modelId="{D739E36C-CA01-4D58-B230-14B4CAABA1D8}" type="presOf" srcId="{A6568234-9727-47C0-8863-B86B30E1DFC9}" destId="{1F3AD424-EC27-41CA-A8A0-0DE908F8DC11}" srcOrd="0" destOrd="0" presId="urn:microsoft.com/office/officeart/2005/8/layout/cycle4"/>
    <dgm:cxn modelId="{1E225EB4-BB86-47F1-820D-CD670B73C5CC}" type="presOf" srcId="{15ED684B-424F-4D45-B284-C1D4C60F8138}" destId="{EC2332E7-7C71-43F4-98CB-FECED483B05F}" srcOrd="0" destOrd="0" presId="urn:microsoft.com/office/officeart/2005/8/layout/cycle4"/>
    <dgm:cxn modelId="{C3A89784-5435-4084-ACEB-0BD05CC58084}" srcId="{1AFF1A58-3A5C-4ACD-8ED3-8F0119DF345D}" destId="{70A3D106-6665-40D0-A1EC-869B23FDE159}" srcOrd="3" destOrd="0" parTransId="{1FB8E372-F1DC-4390-9332-9F9E5FF579BD}" sibTransId="{3A20083F-ACD6-47F3-9977-0740B74183EB}"/>
    <dgm:cxn modelId="{49ACBE50-0873-41CC-A648-A7DA4E90AEEE}" type="presOf" srcId="{607BCBFD-B01C-49A2-A645-25E0A94C1E9B}" destId="{5CCE35ED-0B7F-4A75-9A95-BBA5C36A588B}" srcOrd="0" destOrd="0" presId="urn:microsoft.com/office/officeart/2005/8/layout/cycle4"/>
    <dgm:cxn modelId="{1CA0AC21-C689-4EB2-9329-B8F5A4D13925}" type="presOf" srcId="{1AFF1A58-3A5C-4ACD-8ED3-8F0119DF345D}" destId="{DFAB393C-91F2-4233-8D9E-8F5138B7EC4E}" srcOrd="0" destOrd="0" presId="urn:microsoft.com/office/officeart/2005/8/layout/cycle4"/>
    <dgm:cxn modelId="{3BF1DA32-687F-4388-A436-0A948732C7AC}" srcId="{1AFF1A58-3A5C-4ACD-8ED3-8F0119DF345D}" destId="{607BCBFD-B01C-49A2-A645-25E0A94C1E9B}" srcOrd="0" destOrd="0" parTransId="{66C53CB5-8DA3-49E6-BCC0-8ED930D96D3C}" sibTransId="{5B5FFF8E-4BC7-4EA7-AD5C-96EB8AC44FE7}"/>
    <dgm:cxn modelId="{BD2FB55A-2735-4FAD-BC55-2121677F7250}" srcId="{1AFF1A58-3A5C-4ACD-8ED3-8F0119DF345D}" destId="{15ED684B-424F-4D45-B284-C1D4C60F8138}" srcOrd="1" destOrd="0" parTransId="{C7E0FC6A-CB26-496B-92DC-8231DE4CB182}" sibTransId="{1F1BEB80-9A09-4A80-BEE8-2B722BBB2E0F}"/>
    <dgm:cxn modelId="{7F3567A1-1B4C-4E73-9030-AA0FF69BD6A0}" type="presParOf" srcId="{DFAB393C-91F2-4233-8D9E-8F5138B7EC4E}" destId="{F277D40E-2DA7-4E2D-8F4E-468E838495EA}" srcOrd="0" destOrd="0" presId="urn:microsoft.com/office/officeart/2005/8/layout/cycle4"/>
    <dgm:cxn modelId="{4060B4FC-3C88-457D-A419-71149E1C8A27}" type="presParOf" srcId="{F277D40E-2DA7-4E2D-8F4E-468E838495EA}" destId="{5AD59FA8-14BD-4625-871E-671A4B908126}" srcOrd="0" destOrd="0" presId="urn:microsoft.com/office/officeart/2005/8/layout/cycle4"/>
    <dgm:cxn modelId="{6B25D6D5-F43E-49E7-AB70-94849DF54DC9}" type="presParOf" srcId="{DFAB393C-91F2-4233-8D9E-8F5138B7EC4E}" destId="{6033A0F7-A93D-47EF-9112-15198C9E3087}" srcOrd="1" destOrd="0" presId="urn:microsoft.com/office/officeart/2005/8/layout/cycle4"/>
    <dgm:cxn modelId="{C02BE1D4-F6BF-4EBD-9E36-69F474757094}" type="presParOf" srcId="{6033A0F7-A93D-47EF-9112-15198C9E3087}" destId="{5CCE35ED-0B7F-4A75-9A95-BBA5C36A588B}" srcOrd="0" destOrd="0" presId="urn:microsoft.com/office/officeart/2005/8/layout/cycle4"/>
    <dgm:cxn modelId="{091D9D69-8E7A-4947-825C-84B796E8CD69}" type="presParOf" srcId="{6033A0F7-A93D-47EF-9112-15198C9E3087}" destId="{EC2332E7-7C71-43F4-98CB-FECED483B05F}" srcOrd="1" destOrd="0" presId="urn:microsoft.com/office/officeart/2005/8/layout/cycle4"/>
    <dgm:cxn modelId="{6AB7FFCA-E5C1-451B-8D4A-38B8505F02C2}" type="presParOf" srcId="{6033A0F7-A93D-47EF-9112-15198C9E3087}" destId="{1F3AD424-EC27-41CA-A8A0-0DE908F8DC11}" srcOrd="2" destOrd="0" presId="urn:microsoft.com/office/officeart/2005/8/layout/cycle4"/>
    <dgm:cxn modelId="{9377B28D-CCD3-4690-864B-9C3367B494D3}" type="presParOf" srcId="{6033A0F7-A93D-47EF-9112-15198C9E3087}" destId="{73E7B6EE-6413-458F-9EB3-36887C5DC0D4}" srcOrd="3" destOrd="0" presId="urn:microsoft.com/office/officeart/2005/8/layout/cycle4"/>
    <dgm:cxn modelId="{58451BBD-804C-4C7F-B988-419D42113088}" type="presParOf" srcId="{6033A0F7-A93D-47EF-9112-15198C9E3087}" destId="{80F8A258-7BFA-4CCC-80CA-7B6A7ADF0ECC}" srcOrd="4" destOrd="0" presId="urn:microsoft.com/office/officeart/2005/8/layout/cycle4"/>
    <dgm:cxn modelId="{A25BBA95-E016-4EB8-847C-3D1465212E1F}" type="presParOf" srcId="{DFAB393C-91F2-4233-8D9E-8F5138B7EC4E}" destId="{5D0EE888-F31D-4FB6-B3A7-3EBB1259279E}" srcOrd="2" destOrd="0" presId="urn:microsoft.com/office/officeart/2005/8/layout/cycle4"/>
    <dgm:cxn modelId="{2FBFCC7D-B5B4-4706-8D0D-6F4644537A46}" type="presParOf" srcId="{DFAB393C-91F2-4233-8D9E-8F5138B7EC4E}" destId="{9E09A020-B42F-482E-A1AE-75950554F35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8A4EB-37B5-4ABF-A817-32399C2B884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E399526-F03D-45A8-A715-64AA6571914E}">
      <dgm:prSet phldrT="[Text]"/>
      <dgm:spPr/>
      <dgm:t>
        <a:bodyPr/>
        <a:lstStyle/>
        <a:p>
          <a:r>
            <a:rPr lang="es-EC" b="1" dirty="0" smtClean="0"/>
            <a:t>Plaza</a:t>
          </a:r>
          <a:endParaRPr lang="es-EC" b="1" dirty="0"/>
        </a:p>
      </dgm:t>
    </dgm:pt>
    <dgm:pt modelId="{5372DE6B-6C82-44CC-A894-5EE21E6AD9B3}" type="parTrans" cxnId="{4CCDFDF1-4611-4C7C-9E06-B1CD4E6084E6}">
      <dgm:prSet/>
      <dgm:spPr/>
      <dgm:t>
        <a:bodyPr/>
        <a:lstStyle/>
        <a:p>
          <a:endParaRPr lang="es-EC"/>
        </a:p>
      </dgm:t>
    </dgm:pt>
    <dgm:pt modelId="{42583341-6A4F-45A7-9B3C-426F524B7918}" type="sibTrans" cxnId="{4CCDFDF1-4611-4C7C-9E06-B1CD4E6084E6}">
      <dgm:prSet/>
      <dgm:spPr/>
      <dgm:t>
        <a:bodyPr/>
        <a:lstStyle/>
        <a:p>
          <a:endParaRPr lang="es-EC"/>
        </a:p>
      </dgm:t>
    </dgm:pt>
    <dgm:pt modelId="{51A3C73F-1051-4DE7-AEDE-F25EEC0B8A3D}">
      <dgm:prSet phldrT="[Text]"/>
      <dgm:spPr/>
      <dgm:t>
        <a:bodyPr/>
        <a:lstStyle/>
        <a:p>
          <a:r>
            <a:rPr lang="es-EC" dirty="0" smtClean="0"/>
            <a:t>El 97% de empresas atienden en una sola locación.</a:t>
          </a:r>
          <a:endParaRPr lang="es-EC" dirty="0"/>
        </a:p>
      </dgm:t>
    </dgm:pt>
    <dgm:pt modelId="{93072084-B68A-4A3D-897E-211816B884D8}" type="parTrans" cxnId="{BA6B58D7-2D76-4EB7-A199-155C9247B794}">
      <dgm:prSet/>
      <dgm:spPr/>
      <dgm:t>
        <a:bodyPr/>
        <a:lstStyle/>
        <a:p>
          <a:endParaRPr lang="es-EC"/>
        </a:p>
      </dgm:t>
    </dgm:pt>
    <dgm:pt modelId="{44E0718B-1981-4E44-85BC-B6FCD5574F53}" type="sibTrans" cxnId="{BA6B58D7-2D76-4EB7-A199-155C9247B794}">
      <dgm:prSet/>
      <dgm:spPr/>
      <dgm:t>
        <a:bodyPr/>
        <a:lstStyle/>
        <a:p>
          <a:endParaRPr lang="es-EC"/>
        </a:p>
      </dgm:t>
    </dgm:pt>
    <dgm:pt modelId="{297BF194-FCDC-4C6F-9DFB-969D54C46EFD}">
      <dgm:prSet phldrT="[Text]"/>
      <dgm:spPr/>
      <dgm:t>
        <a:bodyPr/>
        <a:lstStyle/>
        <a:p>
          <a:r>
            <a:rPr lang="es-EC" b="1" dirty="0" smtClean="0"/>
            <a:t>Canales de Comunicación</a:t>
          </a:r>
          <a:endParaRPr lang="es-EC" b="1" dirty="0"/>
        </a:p>
      </dgm:t>
    </dgm:pt>
    <dgm:pt modelId="{F72DB0D6-9DA6-4392-9FEA-F0CBA96C4123}" type="parTrans" cxnId="{E93AC56F-8884-40C3-99D2-05F106CE3CBB}">
      <dgm:prSet/>
      <dgm:spPr/>
      <dgm:t>
        <a:bodyPr/>
        <a:lstStyle/>
        <a:p>
          <a:endParaRPr lang="es-EC"/>
        </a:p>
      </dgm:t>
    </dgm:pt>
    <dgm:pt modelId="{E97839E2-8F2E-45C8-9BFA-4915C2B82AD7}" type="sibTrans" cxnId="{E93AC56F-8884-40C3-99D2-05F106CE3CBB}">
      <dgm:prSet/>
      <dgm:spPr/>
      <dgm:t>
        <a:bodyPr/>
        <a:lstStyle/>
        <a:p>
          <a:endParaRPr lang="es-EC"/>
        </a:p>
      </dgm:t>
    </dgm:pt>
    <dgm:pt modelId="{19CE44BC-8501-4494-AA49-2E5DD84A3C54}">
      <dgm:prSet phldrT="[Text]"/>
      <dgm:spPr/>
      <dgm:t>
        <a:bodyPr/>
        <a:lstStyle/>
        <a:p>
          <a:r>
            <a:rPr lang="es-EC" dirty="0" smtClean="0"/>
            <a:t>El 96% registran línea telefónica.</a:t>
          </a:r>
          <a:endParaRPr lang="es-EC" dirty="0"/>
        </a:p>
      </dgm:t>
    </dgm:pt>
    <dgm:pt modelId="{B37931D8-5CB8-4A70-94BD-BDDF41CF02EF}" type="parTrans" cxnId="{E7BE81F2-84D2-493D-AC61-F3AC0F49B628}">
      <dgm:prSet/>
      <dgm:spPr/>
      <dgm:t>
        <a:bodyPr/>
        <a:lstStyle/>
        <a:p>
          <a:endParaRPr lang="es-EC"/>
        </a:p>
      </dgm:t>
    </dgm:pt>
    <dgm:pt modelId="{9E77F7F5-6A3E-4C4D-A18D-C97C81676F37}" type="sibTrans" cxnId="{E7BE81F2-84D2-493D-AC61-F3AC0F49B628}">
      <dgm:prSet/>
      <dgm:spPr/>
      <dgm:t>
        <a:bodyPr/>
        <a:lstStyle/>
        <a:p>
          <a:endParaRPr lang="es-EC"/>
        </a:p>
      </dgm:t>
    </dgm:pt>
    <dgm:pt modelId="{7B5780D6-EFF2-4BB3-A1C5-1C1E9C198F66}">
      <dgm:prSet phldrT="[Text]"/>
      <dgm:spPr/>
      <dgm:t>
        <a:bodyPr/>
        <a:lstStyle/>
        <a:p>
          <a:r>
            <a:rPr lang="es-EC" b="1" dirty="0" smtClean="0"/>
            <a:t>Generación de Conocimiento</a:t>
          </a:r>
          <a:endParaRPr lang="es-EC" b="1" dirty="0"/>
        </a:p>
      </dgm:t>
    </dgm:pt>
    <dgm:pt modelId="{5682A18B-FA30-489D-9E81-1FEDE5799B62}" type="parTrans" cxnId="{A64D39FB-D796-4064-B922-3270C1672211}">
      <dgm:prSet/>
      <dgm:spPr/>
      <dgm:t>
        <a:bodyPr/>
        <a:lstStyle/>
        <a:p>
          <a:endParaRPr lang="es-EC"/>
        </a:p>
      </dgm:t>
    </dgm:pt>
    <dgm:pt modelId="{4CE63D8F-50C9-43C6-8ABD-D51DBF1ED8F3}" type="sibTrans" cxnId="{A64D39FB-D796-4064-B922-3270C1672211}">
      <dgm:prSet/>
      <dgm:spPr/>
      <dgm:t>
        <a:bodyPr/>
        <a:lstStyle/>
        <a:p>
          <a:endParaRPr lang="es-EC"/>
        </a:p>
      </dgm:t>
    </dgm:pt>
    <dgm:pt modelId="{B795270B-59FF-421D-AD38-AF1EA9F80A6D}">
      <dgm:prSet phldrT="[Text]"/>
      <dgm:spPr/>
      <dgm:t>
        <a:bodyPr/>
        <a:lstStyle/>
        <a:p>
          <a:r>
            <a:rPr lang="es-EC" dirty="0" smtClean="0"/>
            <a:t>Sólo 2,6% han realizado investigación de mercado. (Mayor promedio de ingresos)</a:t>
          </a:r>
          <a:endParaRPr lang="es-EC" dirty="0"/>
        </a:p>
      </dgm:t>
    </dgm:pt>
    <dgm:pt modelId="{C8DFAD81-695D-4899-AC65-CA52BBCCFD89}" type="parTrans" cxnId="{23F5B4A6-E941-49FA-8FEA-2AA693237DED}">
      <dgm:prSet/>
      <dgm:spPr/>
      <dgm:t>
        <a:bodyPr/>
        <a:lstStyle/>
        <a:p>
          <a:endParaRPr lang="es-EC"/>
        </a:p>
      </dgm:t>
    </dgm:pt>
    <dgm:pt modelId="{4E7CA9F4-36A8-4BB0-8E11-FBE572B255A4}" type="sibTrans" cxnId="{23F5B4A6-E941-49FA-8FEA-2AA693237DED}">
      <dgm:prSet/>
      <dgm:spPr/>
      <dgm:t>
        <a:bodyPr/>
        <a:lstStyle/>
        <a:p>
          <a:endParaRPr lang="es-EC"/>
        </a:p>
      </dgm:t>
    </dgm:pt>
    <dgm:pt modelId="{38B51714-9FC5-418C-A07B-AB4F5659CB6C}">
      <dgm:prSet phldrT="[Text]"/>
      <dgm:spPr/>
      <dgm:t>
        <a:bodyPr/>
        <a:lstStyle/>
        <a:p>
          <a:r>
            <a:rPr lang="es-EC" dirty="0" smtClean="0"/>
            <a:t>El 23% realizan capacitación del personal.</a:t>
          </a:r>
          <a:endParaRPr lang="es-EC" dirty="0"/>
        </a:p>
      </dgm:t>
    </dgm:pt>
    <dgm:pt modelId="{89113675-FFA3-4FFE-971E-986C9E2B4494}" type="parTrans" cxnId="{D80E2195-1F22-4F63-A132-AFA9EB3E34BC}">
      <dgm:prSet/>
      <dgm:spPr/>
      <dgm:t>
        <a:bodyPr/>
        <a:lstStyle/>
        <a:p>
          <a:endParaRPr lang="es-EC"/>
        </a:p>
      </dgm:t>
    </dgm:pt>
    <dgm:pt modelId="{83BCCF23-91C0-4E9B-A72F-8B59268A4E3D}" type="sibTrans" cxnId="{D80E2195-1F22-4F63-A132-AFA9EB3E34BC}">
      <dgm:prSet/>
      <dgm:spPr/>
      <dgm:t>
        <a:bodyPr/>
        <a:lstStyle/>
        <a:p>
          <a:endParaRPr lang="es-EC"/>
        </a:p>
      </dgm:t>
    </dgm:pt>
    <dgm:pt modelId="{2EE1C597-58A1-44D0-B794-9CD676F8148B}">
      <dgm:prSet phldrT="[Text]"/>
      <dgm:spPr/>
      <dgm:t>
        <a:bodyPr/>
        <a:lstStyle/>
        <a:p>
          <a:r>
            <a:rPr lang="es-EC" dirty="0" smtClean="0"/>
            <a:t>El 42% registran email.</a:t>
          </a:r>
          <a:endParaRPr lang="es-EC" dirty="0"/>
        </a:p>
      </dgm:t>
    </dgm:pt>
    <dgm:pt modelId="{4368D96E-D541-4CAB-82B7-7C149BF974FD}" type="parTrans" cxnId="{821361A3-3ED3-44A5-A022-A9D5E013DFBD}">
      <dgm:prSet/>
      <dgm:spPr/>
      <dgm:t>
        <a:bodyPr/>
        <a:lstStyle/>
        <a:p>
          <a:endParaRPr lang="es-EC"/>
        </a:p>
      </dgm:t>
    </dgm:pt>
    <dgm:pt modelId="{BC6F52EA-00E4-4F61-9801-A56E1D03A5B8}" type="sibTrans" cxnId="{821361A3-3ED3-44A5-A022-A9D5E013DFBD}">
      <dgm:prSet/>
      <dgm:spPr/>
      <dgm:t>
        <a:bodyPr/>
        <a:lstStyle/>
        <a:p>
          <a:endParaRPr lang="es-EC"/>
        </a:p>
      </dgm:t>
    </dgm:pt>
    <dgm:pt modelId="{C0D15799-8815-4FF2-A3B7-B5C10761BD69}">
      <dgm:prSet phldrT="[Text]"/>
      <dgm:spPr/>
      <dgm:t>
        <a:bodyPr/>
        <a:lstStyle/>
        <a:p>
          <a:r>
            <a:rPr lang="es-EC" dirty="0" smtClean="0"/>
            <a:t>El 5,3% registra pagina Web.</a:t>
          </a:r>
          <a:endParaRPr lang="es-EC" dirty="0"/>
        </a:p>
      </dgm:t>
    </dgm:pt>
    <dgm:pt modelId="{63F3A79F-B2D2-42FF-B3A3-B808E38B559C}" type="parTrans" cxnId="{2DA0D215-03A2-4500-974D-19CE91ABE2CF}">
      <dgm:prSet/>
      <dgm:spPr/>
      <dgm:t>
        <a:bodyPr/>
        <a:lstStyle/>
        <a:p>
          <a:endParaRPr lang="es-EC"/>
        </a:p>
      </dgm:t>
    </dgm:pt>
    <dgm:pt modelId="{4ACBC611-17AB-417B-B46E-0C90A597BE98}" type="sibTrans" cxnId="{2DA0D215-03A2-4500-974D-19CE91ABE2CF}">
      <dgm:prSet/>
      <dgm:spPr/>
      <dgm:t>
        <a:bodyPr/>
        <a:lstStyle/>
        <a:p>
          <a:endParaRPr lang="es-EC"/>
        </a:p>
      </dgm:t>
    </dgm:pt>
    <dgm:pt modelId="{006E2692-E10E-4669-A4A1-83B850E1F635}">
      <dgm:prSet phldrT="[Text]"/>
      <dgm:spPr/>
      <dgm:t>
        <a:bodyPr/>
        <a:lstStyle/>
        <a:p>
          <a:r>
            <a:rPr lang="es-EC" dirty="0" smtClean="0"/>
            <a:t>El 3,2% invierten en investigación científica.</a:t>
          </a:r>
          <a:endParaRPr lang="es-EC" dirty="0"/>
        </a:p>
      </dgm:t>
    </dgm:pt>
    <dgm:pt modelId="{CF990CA2-625F-44FC-A819-65EBF13290C6}" type="parTrans" cxnId="{01C31B0C-9731-4589-9314-581895F71682}">
      <dgm:prSet/>
      <dgm:spPr/>
      <dgm:t>
        <a:bodyPr/>
        <a:lstStyle/>
        <a:p>
          <a:endParaRPr lang="es-EC"/>
        </a:p>
      </dgm:t>
    </dgm:pt>
    <dgm:pt modelId="{E6A27116-C84A-44BF-8325-E0374A1362FC}" type="sibTrans" cxnId="{01C31B0C-9731-4589-9314-581895F71682}">
      <dgm:prSet/>
      <dgm:spPr/>
      <dgm:t>
        <a:bodyPr/>
        <a:lstStyle/>
        <a:p>
          <a:endParaRPr lang="es-EC"/>
        </a:p>
      </dgm:t>
    </dgm:pt>
    <dgm:pt modelId="{6EC13B85-C32E-4A65-B5E8-07D6E2FA7016}">
      <dgm:prSet phldrT="[Text]"/>
      <dgm:spPr/>
      <dgm:t>
        <a:bodyPr/>
        <a:lstStyle/>
        <a:p>
          <a:r>
            <a:rPr lang="es-EC" b="1" dirty="0" smtClean="0"/>
            <a:t>Ingresos</a:t>
          </a:r>
        </a:p>
      </dgm:t>
    </dgm:pt>
    <dgm:pt modelId="{BC98CE84-EE65-495C-B0A1-B9E2E238C447}" type="parTrans" cxnId="{8D4A7C6F-0531-4880-BA84-D68BD4FA9E94}">
      <dgm:prSet/>
      <dgm:spPr/>
      <dgm:t>
        <a:bodyPr/>
        <a:lstStyle/>
        <a:p>
          <a:endParaRPr lang="es-EC"/>
        </a:p>
      </dgm:t>
    </dgm:pt>
    <dgm:pt modelId="{59C34F0F-0FB7-40D9-8CD0-755B752F5822}" type="sibTrans" cxnId="{8D4A7C6F-0531-4880-BA84-D68BD4FA9E94}">
      <dgm:prSet/>
      <dgm:spPr/>
      <dgm:t>
        <a:bodyPr/>
        <a:lstStyle/>
        <a:p>
          <a:endParaRPr lang="es-EC"/>
        </a:p>
      </dgm:t>
    </dgm:pt>
    <dgm:pt modelId="{DD095637-9F2F-406A-BEC6-A1D13F80EC01}">
      <dgm:prSet phldrT="[Text]"/>
      <dgm:spPr/>
      <dgm:t>
        <a:bodyPr/>
        <a:lstStyle/>
        <a:p>
          <a:r>
            <a:rPr lang="es-EC" dirty="0" smtClean="0"/>
            <a:t>Promedio $917 en impuesto a la renta.</a:t>
          </a:r>
        </a:p>
      </dgm:t>
    </dgm:pt>
    <dgm:pt modelId="{3103133C-2BCE-4C05-88CF-2D24E7AA0E42}" type="parTrans" cxnId="{8A93D9E4-6857-423C-872C-8BA7DD9FAF01}">
      <dgm:prSet/>
      <dgm:spPr/>
      <dgm:t>
        <a:bodyPr/>
        <a:lstStyle/>
        <a:p>
          <a:endParaRPr lang="es-EC"/>
        </a:p>
      </dgm:t>
    </dgm:pt>
    <dgm:pt modelId="{89F894AC-44E3-49A9-A41B-F8434A770CBF}" type="sibTrans" cxnId="{8A93D9E4-6857-423C-872C-8BA7DD9FAF01}">
      <dgm:prSet/>
      <dgm:spPr/>
      <dgm:t>
        <a:bodyPr/>
        <a:lstStyle/>
        <a:p>
          <a:endParaRPr lang="es-EC"/>
        </a:p>
      </dgm:t>
    </dgm:pt>
    <dgm:pt modelId="{100A7B2D-4D90-4385-A30E-063CCDF06D63}">
      <dgm:prSet phldrT="[Text]"/>
      <dgm:spPr/>
      <dgm:t>
        <a:bodyPr/>
        <a:lstStyle/>
        <a:p>
          <a:r>
            <a:rPr lang="es-EC" b="1" dirty="0" smtClean="0"/>
            <a:t>Talento Humando</a:t>
          </a:r>
        </a:p>
      </dgm:t>
    </dgm:pt>
    <dgm:pt modelId="{2E0AC60F-B4E7-4CF2-8173-7A84EE869AD6}" type="parTrans" cxnId="{725A3C10-77ED-4397-8303-68B0A98FEF1D}">
      <dgm:prSet/>
      <dgm:spPr/>
      <dgm:t>
        <a:bodyPr/>
        <a:lstStyle/>
        <a:p>
          <a:endParaRPr lang="es-EC"/>
        </a:p>
      </dgm:t>
    </dgm:pt>
    <dgm:pt modelId="{19E7C65A-BAC5-431A-9174-96AE21B2FC3A}" type="sibTrans" cxnId="{725A3C10-77ED-4397-8303-68B0A98FEF1D}">
      <dgm:prSet/>
      <dgm:spPr/>
      <dgm:t>
        <a:bodyPr/>
        <a:lstStyle/>
        <a:p>
          <a:endParaRPr lang="es-EC"/>
        </a:p>
      </dgm:t>
    </dgm:pt>
    <dgm:pt modelId="{FB986D2F-26C1-48BD-8CF8-9E97404B1566}">
      <dgm:prSet phldrT="[Text]" custT="1"/>
      <dgm:spPr/>
      <dgm:t>
        <a:bodyPr/>
        <a:lstStyle/>
        <a:p>
          <a:r>
            <a:rPr lang="es-EC" sz="1400" dirty="0" smtClean="0"/>
            <a:t>1 empleado – 52%</a:t>
          </a:r>
        </a:p>
      </dgm:t>
    </dgm:pt>
    <dgm:pt modelId="{0CD893C2-DA6C-4F5E-888F-1E9DF51D7106}" type="parTrans" cxnId="{A8A4D179-CA08-4395-ADDA-3BA77BE73462}">
      <dgm:prSet/>
      <dgm:spPr/>
      <dgm:t>
        <a:bodyPr/>
        <a:lstStyle/>
        <a:p>
          <a:endParaRPr lang="es-EC"/>
        </a:p>
      </dgm:t>
    </dgm:pt>
    <dgm:pt modelId="{29FE4FD4-4D00-443E-A333-7C026D4A5941}" type="sibTrans" cxnId="{A8A4D179-CA08-4395-ADDA-3BA77BE73462}">
      <dgm:prSet/>
      <dgm:spPr/>
      <dgm:t>
        <a:bodyPr/>
        <a:lstStyle/>
        <a:p>
          <a:endParaRPr lang="es-EC"/>
        </a:p>
      </dgm:t>
    </dgm:pt>
    <dgm:pt modelId="{4817733F-6A41-4430-8294-5C5F6A9F5BDD}">
      <dgm:prSet phldrT="[Text]" custT="1"/>
      <dgm:spPr/>
      <dgm:t>
        <a:bodyPr/>
        <a:lstStyle/>
        <a:p>
          <a:r>
            <a:rPr lang="es-EC" sz="1400" dirty="0" smtClean="0"/>
            <a:t>2 a 10 empleados – 37%</a:t>
          </a:r>
        </a:p>
      </dgm:t>
    </dgm:pt>
    <dgm:pt modelId="{A6A6EA6C-8E9E-49B2-B2AD-298EB80CB452}" type="parTrans" cxnId="{A026CACA-68BC-4605-8264-23CC9A895407}">
      <dgm:prSet/>
      <dgm:spPr/>
      <dgm:t>
        <a:bodyPr/>
        <a:lstStyle/>
        <a:p>
          <a:endParaRPr lang="es-EC"/>
        </a:p>
      </dgm:t>
    </dgm:pt>
    <dgm:pt modelId="{54704AF8-E54A-494B-B022-9199FB1AB005}" type="sibTrans" cxnId="{A026CACA-68BC-4605-8264-23CC9A895407}">
      <dgm:prSet/>
      <dgm:spPr/>
      <dgm:t>
        <a:bodyPr/>
        <a:lstStyle/>
        <a:p>
          <a:endParaRPr lang="es-EC"/>
        </a:p>
      </dgm:t>
    </dgm:pt>
    <dgm:pt modelId="{56B86D4C-3AC9-4F40-9A6F-E450ADB5504C}">
      <dgm:prSet phldrT="[Text]" custT="1"/>
      <dgm:spPr/>
      <dgm:t>
        <a:bodyPr/>
        <a:lstStyle/>
        <a:p>
          <a:r>
            <a:rPr lang="es-EC" sz="1400" dirty="0" smtClean="0"/>
            <a:t>11 a25 empleados – 7%</a:t>
          </a:r>
        </a:p>
      </dgm:t>
    </dgm:pt>
    <dgm:pt modelId="{F4282BA9-90CB-4A76-BA71-85E2A1A5690C}" type="parTrans" cxnId="{4477DCC3-C6A3-401A-97DC-F5A2FA0F1A51}">
      <dgm:prSet/>
      <dgm:spPr/>
      <dgm:t>
        <a:bodyPr/>
        <a:lstStyle/>
        <a:p>
          <a:endParaRPr lang="es-EC"/>
        </a:p>
      </dgm:t>
    </dgm:pt>
    <dgm:pt modelId="{65463ECA-0413-4C1A-96AF-31BBC42CB533}" type="sibTrans" cxnId="{4477DCC3-C6A3-401A-97DC-F5A2FA0F1A51}">
      <dgm:prSet/>
      <dgm:spPr/>
      <dgm:t>
        <a:bodyPr/>
        <a:lstStyle/>
        <a:p>
          <a:endParaRPr lang="es-EC"/>
        </a:p>
      </dgm:t>
    </dgm:pt>
    <dgm:pt modelId="{D1110B3D-0501-406E-9F1A-047FD7E39977}">
      <dgm:prSet phldrT="[Text]" custT="1"/>
      <dgm:spPr/>
      <dgm:t>
        <a:bodyPr/>
        <a:lstStyle/>
        <a:p>
          <a:r>
            <a:rPr lang="es-EC" sz="1400" dirty="0" smtClean="0"/>
            <a:t>26 a 50 empleados – 1,5%</a:t>
          </a:r>
        </a:p>
      </dgm:t>
    </dgm:pt>
    <dgm:pt modelId="{F7A81D31-DED4-42AB-B4B9-1ADC56E70579}" type="parTrans" cxnId="{31BA95E4-EFB9-43CD-A2DD-86F671D324DD}">
      <dgm:prSet/>
      <dgm:spPr/>
      <dgm:t>
        <a:bodyPr/>
        <a:lstStyle/>
        <a:p>
          <a:endParaRPr lang="es-EC"/>
        </a:p>
      </dgm:t>
    </dgm:pt>
    <dgm:pt modelId="{AA5BA1F0-F5A4-4512-B773-DE6150B19DCA}" type="sibTrans" cxnId="{31BA95E4-EFB9-43CD-A2DD-86F671D324DD}">
      <dgm:prSet/>
      <dgm:spPr/>
      <dgm:t>
        <a:bodyPr/>
        <a:lstStyle/>
        <a:p>
          <a:endParaRPr lang="es-EC"/>
        </a:p>
      </dgm:t>
    </dgm:pt>
    <dgm:pt modelId="{7689F7B7-E285-45A7-AEEB-96072419FFE4}">
      <dgm:prSet phldrT="[Text]" custT="1"/>
      <dgm:spPr/>
      <dgm:t>
        <a:bodyPr/>
        <a:lstStyle/>
        <a:p>
          <a:r>
            <a:rPr lang="es-EC" sz="1400" dirty="0" smtClean="0"/>
            <a:t>+ de 50 empleados – 2,5% </a:t>
          </a:r>
        </a:p>
      </dgm:t>
    </dgm:pt>
    <dgm:pt modelId="{E2BA38CF-907E-4879-B47C-EE082DDA2D5A}" type="parTrans" cxnId="{2BD7DBA0-DDCE-4DFD-9FD1-5F697227ECDE}">
      <dgm:prSet/>
      <dgm:spPr/>
      <dgm:t>
        <a:bodyPr/>
        <a:lstStyle/>
        <a:p>
          <a:endParaRPr lang="es-EC"/>
        </a:p>
      </dgm:t>
    </dgm:pt>
    <dgm:pt modelId="{073A6205-0CE6-453A-BC0C-4F712AA8D102}" type="sibTrans" cxnId="{2BD7DBA0-DDCE-4DFD-9FD1-5F697227ECDE}">
      <dgm:prSet/>
      <dgm:spPr/>
      <dgm:t>
        <a:bodyPr/>
        <a:lstStyle/>
        <a:p>
          <a:endParaRPr lang="es-EC"/>
        </a:p>
      </dgm:t>
    </dgm:pt>
    <dgm:pt modelId="{F884F33F-3BD5-4A0A-989F-436ADD854D01}">
      <dgm:prSet phldrT="[Text]"/>
      <dgm:spPr/>
      <dgm:t>
        <a:bodyPr/>
        <a:lstStyle/>
        <a:p>
          <a:r>
            <a:rPr lang="es-EC" dirty="0" smtClean="0"/>
            <a:t>Las páginas Web Analizadas son informativas.</a:t>
          </a:r>
          <a:endParaRPr lang="es-EC" dirty="0"/>
        </a:p>
      </dgm:t>
    </dgm:pt>
    <dgm:pt modelId="{2101AA07-5C75-44DE-9CD3-B6FA2CF5CD8D}" type="parTrans" cxnId="{A8B302D5-3E74-4161-9784-33D3AD542317}">
      <dgm:prSet/>
      <dgm:spPr/>
      <dgm:t>
        <a:bodyPr/>
        <a:lstStyle/>
        <a:p>
          <a:endParaRPr lang="es-EC"/>
        </a:p>
      </dgm:t>
    </dgm:pt>
    <dgm:pt modelId="{D450B49F-051A-447A-94FB-B3E548A5F7AD}" type="sibTrans" cxnId="{A8B302D5-3E74-4161-9784-33D3AD542317}">
      <dgm:prSet/>
      <dgm:spPr/>
      <dgm:t>
        <a:bodyPr/>
        <a:lstStyle/>
        <a:p>
          <a:endParaRPr lang="es-EC"/>
        </a:p>
      </dgm:t>
    </dgm:pt>
    <dgm:pt modelId="{687DC306-F421-42E4-B31F-3CD1CDFA6A1E}" type="pres">
      <dgm:prSet presAssocID="{9D08A4EB-37B5-4ABF-A817-32399C2B88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BB1A7B6-5F7D-4F94-B109-5EA84FB7ECFF}" type="pres">
      <dgm:prSet presAssocID="{6E399526-F03D-45A8-A715-64AA6571914E}" presName="composite" presStyleCnt="0"/>
      <dgm:spPr/>
    </dgm:pt>
    <dgm:pt modelId="{ECD0DF99-9281-4659-9405-40717F257392}" type="pres">
      <dgm:prSet presAssocID="{6E399526-F03D-45A8-A715-64AA6571914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95D835-4EAA-4456-9863-C51334DC5B96}" type="pres">
      <dgm:prSet presAssocID="{6E399526-F03D-45A8-A715-64AA6571914E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713C5C-22EC-4403-A614-FA4C12AC51AB}" type="pres">
      <dgm:prSet presAssocID="{42583341-6A4F-45A7-9B3C-426F524B7918}" presName="space" presStyleCnt="0"/>
      <dgm:spPr/>
    </dgm:pt>
    <dgm:pt modelId="{A93B6FE9-74F6-42D3-9DED-73E3E3C291D2}" type="pres">
      <dgm:prSet presAssocID="{297BF194-FCDC-4C6F-9DFB-969D54C46EFD}" presName="composite" presStyleCnt="0"/>
      <dgm:spPr/>
    </dgm:pt>
    <dgm:pt modelId="{F86A07BD-D77D-4F38-9579-484F0B663106}" type="pres">
      <dgm:prSet presAssocID="{297BF194-FCDC-4C6F-9DFB-969D54C46EF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BEEDDD-6954-4EB3-A4D2-3F35FFFFAC08}" type="pres">
      <dgm:prSet presAssocID="{297BF194-FCDC-4C6F-9DFB-969D54C46EFD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E081D0-2B8D-49CA-9149-D25588733FB9}" type="pres">
      <dgm:prSet presAssocID="{E97839E2-8F2E-45C8-9BFA-4915C2B82AD7}" presName="space" presStyleCnt="0"/>
      <dgm:spPr/>
    </dgm:pt>
    <dgm:pt modelId="{D7A9F10A-E637-4AC0-ACE0-8AF1EB267ADC}" type="pres">
      <dgm:prSet presAssocID="{7B5780D6-EFF2-4BB3-A1C5-1C1E9C198F66}" presName="composite" presStyleCnt="0"/>
      <dgm:spPr/>
    </dgm:pt>
    <dgm:pt modelId="{513C9F5F-3267-47DA-8A3D-980409BA9F22}" type="pres">
      <dgm:prSet presAssocID="{7B5780D6-EFF2-4BB3-A1C5-1C1E9C198F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84D725-8F3E-435E-9EBB-EA3925C6C186}" type="pres">
      <dgm:prSet presAssocID="{7B5780D6-EFF2-4BB3-A1C5-1C1E9C198F66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A8287A-EF5E-48E0-8FEC-D34527AFCFB6}" type="pres">
      <dgm:prSet presAssocID="{4CE63D8F-50C9-43C6-8ABD-D51DBF1ED8F3}" presName="space" presStyleCnt="0"/>
      <dgm:spPr/>
    </dgm:pt>
    <dgm:pt modelId="{AF8DEEEE-07A5-4B95-9B92-106F6D24A76B}" type="pres">
      <dgm:prSet presAssocID="{6EC13B85-C32E-4A65-B5E8-07D6E2FA7016}" presName="composite" presStyleCnt="0"/>
      <dgm:spPr/>
    </dgm:pt>
    <dgm:pt modelId="{F7D8658F-AA43-4AE8-A88C-DF78C915F320}" type="pres">
      <dgm:prSet presAssocID="{6EC13B85-C32E-4A65-B5E8-07D6E2FA701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86CF8A-805B-42AA-9158-78E72870730B}" type="pres">
      <dgm:prSet presAssocID="{6EC13B85-C32E-4A65-B5E8-07D6E2FA7016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914EAF-23C4-49C8-B839-31B3A38183A1}" type="pres">
      <dgm:prSet presAssocID="{59C34F0F-0FB7-40D9-8CD0-755B752F5822}" presName="space" presStyleCnt="0"/>
      <dgm:spPr/>
    </dgm:pt>
    <dgm:pt modelId="{61C800BC-4427-454D-9AD5-227A840A4DF5}" type="pres">
      <dgm:prSet presAssocID="{100A7B2D-4D90-4385-A30E-063CCDF06D63}" presName="composite" presStyleCnt="0"/>
      <dgm:spPr/>
    </dgm:pt>
    <dgm:pt modelId="{55A4F2F9-2878-4178-AF46-E335BC23E470}" type="pres">
      <dgm:prSet presAssocID="{100A7B2D-4D90-4385-A30E-063CCDF06D63}" presName="parTx" presStyleLbl="alignNode1" presStyleIdx="4" presStyleCnt="5" custScaleX="113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62DB68-2D44-4E45-97DA-AFAFFA0A73DB}" type="pres">
      <dgm:prSet presAssocID="{100A7B2D-4D90-4385-A30E-063CCDF06D63}" presName="desTx" presStyleLbl="alignAccFollowNode1" presStyleIdx="4" presStyleCnt="5" custScaleX="1212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A0D215-03A2-4500-974D-19CE91ABE2CF}" srcId="{297BF194-FCDC-4C6F-9DFB-969D54C46EFD}" destId="{C0D15799-8815-4FF2-A3B7-B5C10761BD69}" srcOrd="2" destOrd="0" parTransId="{63F3A79F-B2D2-42FF-B3A3-B808E38B559C}" sibTransId="{4ACBC611-17AB-417B-B46E-0C90A597BE98}"/>
    <dgm:cxn modelId="{A8B302D5-3E74-4161-9784-33D3AD542317}" srcId="{297BF194-FCDC-4C6F-9DFB-969D54C46EFD}" destId="{F884F33F-3BD5-4A0A-989F-436ADD854D01}" srcOrd="3" destOrd="0" parTransId="{2101AA07-5C75-44DE-9CD3-B6FA2CF5CD8D}" sibTransId="{D450B49F-051A-447A-94FB-B3E548A5F7AD}"/>
    <dgm:cxn modelId="{821361A3-3ED3-44A5-A022-A9D5E013DFBD}" srcId="{297BF194-FCDC-4C6F-9DFB-969D54C46EFD}" destId="{2EE1C597-58A1-44D0-B794-9CD676F8148B}" srcOrd="1" destOrd="0" parTransId="{4368D96E-D541-4CAB-82B7-7C149BF974FD}" sibTransId="{BC6F52EA-00E4-4F61-9801-A56E1D03A5B8}"/>
    <dgm:cxn modelId="{2BD7DBA0-DDCE-4DFD-9FD1-5F697227ECDE}" srcId="{100A7B2D-4D90-4385-A30E-063CCDF06D63}" destId="{7689F7B7-E285-45A7-AEEB-96072419FFE4}" srcOrd="4" destOrd="0" parTransId="{E2BA38CF-907E-4879-B47C-EE082DDA2D5A}" sibTransId="{073A6205-0CE6-453A-BC0C-4F712AA8D102}"/>
    <dgm:cxn modelId="{637F6D3C-DA43-496C-8C02-944F81F02447}" type="presOf" srcId="{7B5780D6-EFF2-4BB3-A1C5-1C1E9C198F66}" destId="{513C9F5F-3267-47DA-8A3D-980409BA9F22}" srcOrd="0" destOrd="0" presId="urn:microsoft.com/office/officeart/2005/8/layout/hList1"/>
    <dgm:cxn modelId="{256F34C0-85EC-4FDD-ADD4-16929E059F90}" type="presOf" srcId="{DD095637-9F2F-406A-BEC6-A1D13F80EC01}" destId="{E486CF8A-805B-42AA-9158-78E72870730B}" srcOrd="0" destOrd="0" presId="urn:microsoft.com/office/officeart/2005/8/layout/hList1"/>
    <dgm:cxn modelId="{D80E2195-1F22-4F63-A132-AFA9EB3E34BC}" srcId="{7B5780D6-EFF2-4BB3-A1C5-1C1E9C198F66}" destId="{38B51714-9FC5-418C-A07B-AB4F5659CB6C}" srcOrd="1" destOrd="0" parTransId="{89113675-FFA3-4FFE-971E-986C9E2B4494}" sibTransId="{83BCCF23-91C0-4E9B-A72F-8B59268A4E3D}"/>
    <dgm:cxn modelId="{77070C63-6977-43D7-A491-A19D12A84191}" type="presOf" srcId="{2EE1C597-58A1-44D0-B794-9CD676F8148B}" destId="{F1BEEDDD-6954-4EB3-A4D2-3F35FFFFAC08}" srcOrd="0" destOrd="1" presId="urn:microsoft.com/office/officeart/2005/8/layout/hList1"/>
    <dgm:cxn modelId="{F7D20B88-DD86-4BDF-AFB0-514771CABFAA}" type="presOf" srcId="{4817733F-6A41-4430-8294-5C5F6A9F5BDD}" destId="{2062DB68-2D44-4E45-97DA-AFAFFA0A73DB}" srcOrd="0" destOrd="1" presId="urn:microsoft.com/office/officeart/2005/8/layout/hList1"/>
    <dgm:cxn modelId="{E7BE81F2-84D2-493D-AC61-F3AC0F49B628}" srcId="{297BF194-FCDC-4C6F-9DFB-969D54C46EFD}" destId="{19CE44BC-8501-4494-AA49-2E5DD84A3C54}" srcOrd="0" destOrd="0" parTransId="{B37931D8-5CB8-4A70-94BD-BDDF41CF02EF}" sibTransId="{9E77F7F5-6A3E-4C4D-A18D-C97C81676F37}"/>
    <dgm:cxn modelId="{23F5B4A6-E941-49FA-8FEA-2AA693237DED}" srcId="{7B5780D6-EFF2-4BB3-A1C5-1C1E9C198F66}" destId="{B795270B-59FF-421D-AD38-AF1EA9F80A6D}" srcOrd="0" destOrd="0" parTransId="{C8DFAD81-695D-4899-AC65-CA52BBCCFD89}" sibTransId="{4E7CA9F4-36A8-4BB0-8E11-FBE572B255A4}"/>
    <dgm:cxn modelId="{DD9E7A0E-C09B-4660-94AA-B465CBEBAF1C}" type="presOf" srcId="{51A3C73F-1051-4DE7-AEDE-F25EEC0B8A3D}" destId="{0095D835-4EAA-4456-9863-C51334DC5B96}" srcOrd="0" destOrd="0" presId="urn:microsoft.com/office/officeart/2005/8/layout/hList1"/>
    <dgm:cxn modelId="{31BA95E4-EFB9-43CD-A2DD-86F671D324DD}" srcId="{100A7B2D-4D90-4385-A30E-063CCDF06D63}" destId="{D1110B3D-0501-406E-9F1A-047FD7E39977}" srcOrd="3" destOrd="0" parTransId="{F7A81D31-DED4-42AB-B4B9-1ADC56E70579}" sibTransId="{AA5BA1F0-F5A4-4512-B773-DE6150B19DCA}"/>
    <dgm:cxn modelId="{4CCDFDF1-4611-4C7C-9E06-B1CD4E6084E6}" srcId="{9D08A4EB-37B5-4ABF-A817-32399C2B8841}" destId="{6E399526-F03D-45A8-A715-64AA6571914E}" srcOrd="0" destOrd="0" parTransId="{5372DE6B-6C82-44CC-A894-5EE21E6AD9B3}" sibTransId="{42583341-6A4F-45A7-9B3C-426F524B7918}"/>
    <dgm:cxn modelId="{A8FEDB7F-BDD7-4C17-943C-00B49AC920FB}" type="presOf" srcId="{7689F7B7-E285-45A7-AEEB-96072419FFE4}" destId="{2062DB68-2D44-4E45-97DA-AFAFFA0A73DB}" srcOrd="0" destOrd="4" presId="urn:microsoft.com/office/officeart/2005/8/layout/hList1"/>
    <dgm:cxn modelId="{FEC8E154-71C5-4F5D-A70D-53464924E3CD}" type="presOf" srcId="{6E399526-F03D-45A8-A715-64AA6571914E}" destId="{ECD0DF99-9281-4659-9405-40717F257392}" srcOrd="0" destOrd="0" presId="urn:microsoft.com/office/officeart/2005/8/layout/hList1"/>
    <dgm:cxn modelId="{A8A4D179-CA08-4395-ADDA-3BA77BE73462}" srcId="{100A7B2D-4D90-4385-A30E-063CCDF06D63}" destId="{FB986D2F-26C1-48BD-8CF8-9E97404B1566}" srcOrd="0" destOrd="0" parTransId="{0CD893C2-DA6C-4F5E-888F-1E9DF51D7106}" sibTransId="{29FE4FD4-4D00-443E-A333-7C026D4A5941}"/>
    <dgm:cxn modelId="{A026CACA-68BC-4605-8264-23CC9A895407}" srcId="{100A7B2D-4D90-4385-A30E-063CCDF06D63}" destId="{4817733F-6A41-4430-8294-5C5F6A9F5BDD}" srcOrd="1" destOrd="0" parTransId="{A6A6EA6C-8E9E-49B2-B2AD-298EB80CB452}" sibTransId="{54704AF8-E54A-494B-B022-9199FB1AB005}"/>
    <dgm:cxn modelId="{725A3C10-77ED-4397-8303-68B0A98FEF1D}" srcId="{9D08A4EB-37B5-4ABF-A817-32399C2B8841}" destId="{100A7B2D-4D90-4385-A30E-063CCDF06D63}" srcOrd="4" destOrd="0" parTransId="{2E0AC60F-B4E7-4CF2-8173-7A84EE869AD6}" sibTransId="{19E7C65A-BAC5-431A-9174-96AE21B2FC3A}"/>
    <dgm:cxn modelId="{A021584F-0CA2-4C19-93E8-D9090D3B1004}" type="presOf" srcId="{B795270B-59FF-421D-AD38-AF1EA9F80A6D}" destId="{D684D725-8F3E-435E-9EBB-EA3925C6C186}" srcOrd="0" destOrd="0" presId="urn:microsoft.com/office/officeart/2005/8/layout/hList1"/>
    <dgm:cxn modelId="{54F73F60-28CD-4D18-AFDD-64B27D74361D}" type="presOf" srcId="{FB986D2F-26C1-48BD-8CF8-9E97404B1566}" destId="{2062DB68-2D44-4E45-97DA-AFAFFA0A73DB}" srcOrd="0" destOrd="0" presId="urn:microsoft.com/office/officeart/2005/8/layout/hList1"/>
    <dgm:cxn modelId="{4477DCC3-C6A3-401A-97DC-F5A2FA0F1A51}" srcId="{100A7B2D-4D90-4385-A30E-063CCDF06D63}" destId="{56B86D4C-3AC9-4F40-9A6F-E450ADB5504C}" srcOrd="2" destOrd="0" parTransId="{F4282BA9-90CB-4A76-BA71-85E2A1A5690C}" sibTransId="{65463ECA-0413-4C1A-96AF-31BBC42CB533}"/>
    <dgm:cxn modelId="{8A93D9E4-6857-423C-872C-8BA7DD9FAF01}" srcId="{6EC13B85-C32E-4A65-B5E8-07D6E2FA7016}" destId="{DD095637-9F2F-406A-BEC6-A1D13F80EC01}" srcOrd="0" destOrd="0" parTransId="{3103133C-2BCE-4C05-88CF-2D24E7AA0E42}" sibTransId="{89F894AC-44E3-49A9-A41B-F8434A770CBF}"/>
    <dgm:cxn modelId="{01C31B0C-9731-4589-9314-581895F71682}" srcId="{7B5780D6-EFF2-4BB3-A1C5-1C1E9C198F66}" destId="{006E2692-E10E-4669-A4A1-83B850E1F635}" srcOrd="2" destOrd="0" parTransId="{CF990CA2-625F-44FC-A819-65EBF13290C6}" sibTransId="{E6A27116-C84A-44BF-8325-E0374A1362FC}"/>
    <dgm:cxn modelId="{B1D7DE21-A334-4061-8E72-E7FACA44A2F9}" type="presOf" srcId="{9D08A4EB-37B5-4ABF-A817-32399C2B8841}" destId="{687DC306-F421-42E4-B31F-3CD1CDFA6A1E}" srcOrd="0" destOrd="0" presId="urn:microsoft.com/office/officeart/2005/8/layout/hList1"/>
    <dgm:cxn modelId="{AF630BC7-B538-4575-9560-5184DE07CF95}" type="presOf" srcId="{C0D15799-8815-4FF2-A3B7-B5C10761BD69}" destId="{F1BEEDDD-6954-4EB3-A4D2-3F35FFFFAC08}" srcOrd="0" destOrd="2" presId="urn:microsoft.com/office/officeart/2005/8/layout/hList1"/>
    <dgm:cxn modelId="{B76E7193-53EE-4C23-BA4D-5D1493A308A0}" type="presOf" srcId="{56B86D4C-3AC9-4F40-9A6F-E450ADB5504C}" destId="{2062DB68-2D44-4E45-97DA-AFAFFA0A73DB}" srcOrd="0" destOrd="2" presId="urn:microsoft.com/office/officeart/2005/8/layout/hList1"/>
    <dgm:cxn modelId="{E93AC56F-8884-40C3-99D2-05F106CE3CBB}" srcId="{9D08A4EB-37B5-4ABF-A817-32399C2B8841}" destId="{297BF194-FCDC-4C6F-9DFB-969D54C46EFD}" srcOrd="1" destOrd="0" parTransId="{F72DB0D6-9DA6-4392-9FEA-F0CBA96C4123}" sibTransId="{E97839E2-8F2E-45C8-9BFA-4915C2B82AD7}"/>
    <dgm:cxn modelId="{75605F25-DAD0-471C-B7EC-1B66840FBC5E}" type="presOf" srcId="{D1110B3D-0501-406E-9F1A-047FD7E39977}" destId="{2062DB68-2D44-4E45-97DA-AFAFFA0A73DB}" srcOrd="0" destOrd="3" presId="urn:microsoft.com/office/officeart/2005/8/layout/hList1"/>
    <dgm:cxn modelId="{BA6B58D7-2D76-4EB7-A199-155C9247B794}" srcId="{6E399526-F03D-45A8-A715-64AA6571914E}" destId="{51A3C73F-1051-4DE7-AEDE-F25EEC0B8A3D}" srcOrd="0" destOrd="0" parTransId="{93072084-B68A-4A3D-897E-211816B884D8}" sibTransId="{44E0718B-1981-4E44-85BC-B6FCD5574F53}"/>
    <dgm:cxn modelId="{E8AD65C7-51EF-4C85-A5C2-C514D093772A}" type="presOf" srcId="{297BF194-FCDC-4C6F-9DFB-969D54C46EFD}" destId="{F86A07BD-D77D-4F38-9579-484F0B663106}" srcOrd="0" destOrd="0" presId="urn:microsoft.com/office/officeart/2005/8/layout/hList1"/>
    <dgm:cxn modelId="{38D6FDC8-E85A-4D36-945A-5D2A65EEB853}" type="presOf" srcId="{006E2692-E10E-4669-A4A1-83B850E1F635}" destId="{D684D725-8F3E-435E-9EBB-EA3925C6C186}" srcOrd="0" destOrd="2" presId="urn:microsoft.com/office/officeart/2005/8/layout/hList1"/>
    <dgm:cxn modelId="{FEF86914-D6D7-4A5E-AA97-9FE6494AC7AA}" type="presOf" srcId="{100A7B2D-4D90-4385-A30E-063CCDF06D63}" destId="{55A4F2F9-2878-4178-AF46-E335BC23E470}" srcOrd="0" destOrd="0" presId="urn:microsoft.com/office/officeart/2005/8/layout/hList1"/>
    <dgm:cxn modelId="{28921250-518A-4890-90BB-973A1B7398FC}" type="presOf" srcId="{19CE44BC-8501-4494-AA49-2E5DD84A3C54}" destId="{F1BEEDDD-6954-4EB3-A4D2-3F35FFFFAC08}" srcOrd="0" destOrd="0" presId="urn:microsoft.com/office/officeart/2005/8/layout/hList1"/>
    <dgm:cxn modelId="{E18CEAAE-5067-4536-94C9-BF8C49724969}" type="presOf" srcId="{38B51714-9FC5-418C-A07B-AB4F5659CB6C}" destId="{D684D725-8F3E-435E-9EBB-EA3925C6C186}" srcOrd="0" destOrd="1" presId="urn:microsoft.com/office/officeart/2005/8/layout/hList1"/>
    <dgm:cxn modelId="{A64D39FB-D796-4064-B922-3270C1672211}" srcId="{9D08A4EB-37B5-4ABF-A817-32399C2B8841}" destId="{7B5780D6-EFF2-4BB3-A1C5-1C1E9C198F66}" srcOrd="2" destOrd="0" parTransId="{5682A18B-FA30-489D-9E81-1FEDE5799B62}" sibTransId="{4CE63D8F-50C9-43C6-8ABD-D51DBF1ED8F3}"/>
    <dgm:cxn modelId="{87294F4C-18D5-4B65-8CAA-BD6BF2A55573}" type="presOf" srcId="{6EC13B85-C32E-4A65-B5E8-07D6E2FA7016}" destId="{F7D8658F-AA43-4AE8-A88C-DF78C915F320}" srcOrd="0" destOrd="0" presId="urn:microsoft.com/office/officeart/2005/8/layout/hList1"/>
    <dgm:cxn modelId="{A570C97A-F49B-4F07-A0B5-4528F7FEFC95}" type="presOf" srcId="{F884F33F-3BD5-4A0A-989F-436ADD854D01}" destId="{F1BEEDDD-6954-4EB3-A4D2-3F35FFFFAC08}" srcOrd="0" destOrd="3" presId="urn:microsoft.com/office/officeart/2005/8/layout/hList1"/>
    <dgm:cxn modelId="{8D4A7C6F-0531-4880-BA84-D68BD4FA9E94}" srcId="{9D08A4EB-37B5-4ABF-A817-32399C2B8841}" destId="{6EC13B85-C32E-4A65-B5E8-07D6E2FA7016}" srcOrd="3" destOrd="0" parTransId="{BC98CE84-EE65-495C-B0A1-B9E2E238C447}" sibTransId="{59C34F0F-0FB7-40D9-8CD0-755B752F5822}"/>
    <dgm:cxn modelId="{3106653C-8C08-4153-A9B7-40F2DA5107B8}" type="presParOf" srcId="{687DC306-F421-42E4-B31F-3CD1CDFA6A1E}" destId="{6BB1A7B6-5F7D-4F94-B109-5EA84FB7ECFF}" srcOrd="0" destOrd="0" presId="urn:microsoft.com/office/officeart/2005/8/layout/hList1"/>
    <dgm:cxn modelId="{8B070F73-21C1-4181-AFC6-49165F6ED3AA}" type="presParOf" srcId="{6BB1A7B6-5F7D-4F94-B109-5EA84FB7ECFF}" destId="{ECD0DF99-9281-4659-9405-40717F257392}" srcOrd="0" destOrd="0" presId="urn:microsoft.com/office/officeart/2005/8/layout/hList1"/>
    <dgm:cxn modelId="{0FBAFE7B-9F44-42B1-BD95-27D7720B2C70}" type="presParOf" srcId="{6BB1A7B6-5F7D-4F94-B109-5EA84FB7ECFF}" destId="{0095D835-4EAA-4456-9863-C51334DC5B96}" srcOrd="1" destOrd="0" presId="urn:microsoft.com/office/officeart/2005/8/layout/hList1"/>
    <dgm:cxn modelId="{A72A2111-6E61-4056-93EE-88C58205148D}" type="presParOf" srcId="{687DC306-F421-42E4-B31F-3CD1CDFA6A1E}" destId="{A2713C5C-22EC-4403-A614-FA4C12AC51AB}" srcOrd="1" destOrd="0" presId="urn:microsoft.com/office/officeart/2005/8/layout/hList1"/>
    <dgm:cxn modelId="{E8AF8FCA-FE01-45B1-8FEB-BA46ABDD7337}" type="presParOf" srcId="{687DC306-F421-42E4-B31F-3CD1CDFA6A1E}" destId="{A93B6FE9-74F6-42D3-9DED-73E3E3C291D2}" srcOrd="2" destOrd="0" presId="urn:microsoft.com/office/officeart/2005/8/layout/hList1"/>
    <dgm:cxn modelId="{0F076796-35B4-4915-BB4D-05DC868C798B}" type="presParOf" srcId="{A93B6FE9-74F6-42D3-9DED-73E3E3C291D2}" destId="{F86A07BD-D77D-4F38-9579-484F0B663106}" srcOrd="0" destOrd="0" presId="urn:microsoft.com/office/officeart/2005/8/layout/hList1"/>
    <dgm:cxn modelId="{F66F69D0-3AC9-4EC1-B007-F9499ABBEB25}" type="presParOf" srcId="{A93B6FE9-74F6-42D3-9DED-73E3E3C291D2}" destId="{F1BEEDDD-6954-4EB3-A4D2-3F35FFFFAC08}" srcOrd="1" destOrd="0" presId="urn:microsoft.com/office/officeart/2005/8/layout/hList1"/>
    <dgm:cxn modelId="{D2CCA262-26E1-49EA-B430-366959007ED1}" type="presParOf" srcId="{687DC306-F421-42E4-B31F-3CD1CDFA6A1E}" destId="{D8E081D0-2B8D-49CA-9149-D25588733FB9}" srcOrd="3" destOrd="0" presId="urn:microsoft.com/office/officeart/2005/8/layout/hList1"/>
    <dgm:cxn modelId="{88A2F777-BE55-4625-94DD-64330C549F0B}" type="presParOf" srcId="{687DC306-F421-42E4-B31F-3CD1CDFA6A1E}" destId="{D7A9F10A-E637-4AC0-ACE0-8AF1EB267ADC}" srcOrd="4" destOrd="0" presId="urn:microsoft.com/office/officeart/2005/8/layout/hList1"/>
    <dgm:cxn modelId="{7B82822E-9877-45EC-869A-B13A325D1FB6}" type="presParOf" srcId="{D7A9F10A-E637-4AC0-ACE0-8AF1EB267ADC}" destId="{513C9F5F-3267-47DA-8A3D-980409BA9F22}" srcOrd="0" destOrd="0" presId="urn:microsoft.com/office/officeart/2005/8/layout/hList1"/>
    <dgm:cxn modelId="{72737BD6-D11B-4118-99CF-F05BC11CF919}" type="presParOf" srcId="{D7A9F10A-E637-4AC0-ACE0-8AF1EB267ADC}" destId="{D684D725-8F3E-435E-9EBB-EA3925C6C186}" srcOrd="1" destOrd="0" presId="urn:microsoft.com/office/officeart/2005/8/layout/hList1"/>
    <dgm:cxn modelId="{A48AA28B-4198-43D4-BC5A-D63BBA94AE26}" type="presParOf" srcId="{687DC306-F421-42E4-B31F-3CD1CDFA6A1E}" destId="{CCA8287A-EF5E-48E0-8FEC-D34527AFCFB6}" srcOrd="5" destOrd="0" presId="urn:microsoft.com/office/officeart/2005/8/layout/hList1"/>
    <dgm:cxn modelId="{7D6D4476-AE23-4F37-ABAC-5D0ED55D73C9}" type="presParOf" srcId="{687DC306-F421-42E4-B31F-3CD1CDFA6A1E}" destId="{AF8DEEEE-07A5-4B95-9B92-106F6D24A76B}" srcOrd="6" destOrd="0" presId="urn:microsoft.com/office/officeart/2005/8/layout/hList1"/>
    <dgm:cxn modelId="{093B0BD2-AE3C-4A69-A3A6-68C42B2AC30D}" type="presParOf" srcId="{AF8DEEEE-07A5-4B95-9B92-106F6D24A76B}" destId="{F7D8658F-AA43-4AE8-A88C-DF78C915F320}" srcOrd="0" destOrd="0" presId="urn:microsoft.com/office/officeart/2005/8/layout/hList1"/>
    <dgm:cxn modelId="{C71DCA08-6959-4E60-AEF0-45D3BCAC92D5}" type="presParOf" srcId="{AF8DEEEE-07A5-4B95-9B92-106F6D24A76B}" destId="{E486CF8A-805B-42AA-9158-78E72870730B}" srcOrd="1" destOrd="0" presId="urn:microsoft.com/office/officeart/2005/8/layout/hList1"/>
    <dgm:cxn modelId="{F7847B96-9912-47A7-9DBA-791BB21D882B}" type="presParOf" srcId="{687DC306-F421-42E4-B31F-3CD1CDFA6A1E}" destId="{AF914EAF-23C4-49C8-B839-31B3A38183A1}" srcOrd="7" destOrd="0" presId="urn:microsoft.com/office/officeart/2005/8/layout/hList1"/>
    <dgm:cxn modelId="{61FE5FC7-3104-4C31-965B-07B93B75F9E8}" type="presParOf" srcId="{687DC306-F421-42E4-B31F-3CD1CDFA6A1E}" destId="{61C800BC-4427-454D-9AD5-227A840A4DF5}" srcOrd="8" destOrd="0" presId="urn:microsoft.com/office/officeart/2005/8/layout/hList1"/>
    <dgm:cxn modelId="{2C3D4FE5-9A90-4349-B5B3-DAF5B50DAD22}" type="presParOf" srcId="{61C800BC-4427-454D-9AD5-227A840A4DF5}" destId="{55A4F2F9-2878-4178-AF46-E335BC23E470}" srcOrd="0" destOrd="0" presId="urn:microsoft.com/office/officeart/2005/8/layout/hList1"/>
    <dgm:cxn modelId="{DC5C27DF-BF45-4E7D-8937-56008C23FB8F}" type="presParOf" srcId="{61C800BC-4427-454D-9AD5-227A840A4DF5}" destId="{2062DB68-2D44-4E45-97DA-AFAFFA0A73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B7AE4-1221-4119-AE65-BB14FDE7C14F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64F3A4-D1D2-4CFD-847B-BC1F5106C79C}">
      <dgm:prSet phldrT="[Text]"/>
      <dgm:spPr/>
      <dgm:t>
        <a:bodyPr/>
        <a:lstStyle/>
        <a:p>
          <a:r>
            <a:rPr lang="es-EC" dirty="0" smtClean="0"/>
            <a:t>No existe un centro odontológico de Niños Reconocido en Quito.</a:t>
          </a:r>
          <a:endParaRPr lang="es-EC" dirty="0"/>
        </a:p>
      </dgm:t>
    </dgm:pt>
    <dgm:pt modelId="{26070102-2826-47BF-8845-DF4C16CE0B93}" type="parTrans" cxnId="{25B15E70-00CC-43B7-B985-212009D13AFD}">
      <dgm:prSet/>
      <dgm:spPr/>
      <dgm:t>
        <a:bodyPr/>
        <a:lstStyle/>
        <a:p>
          <a:endParaRPr lang="es-EC"/>
        </a:p>
      </dgm:t>
    </dgm:pt>
    <dgm:pt modelId="{1CEF6E7F-41AC-49B0-BCD5-7E0C3FCBD079}" type="sibTrans" cxnId="{25B15E70-00CC-43B7-B985-212009D13AFD}">
      <dgm:prSet/>
      <dgm:spPr/>
      <dgm:t>
        <a:bodyPr/>
        <a:lstStyle/>
        <a:p>
          <a:endParaRPr lang="es-EC"/>
        </a:p>
      </dgm:t>
    </dgm:pt>
    <dgm:pt modelId="{95E127FE-E794-4EB7-A8E1-1021C8F82323}">
      <dgm:prSet phldrT="[Text]"/>
      <dgm:spPr/>
      <dgm:t>
        <a:bodyPr/>
        <a:lstStyle/>
        <a:p>
          <a:r>
            <a:rPr lang="es-EC" dirty="0" smtClean="0"/>
            <a:t>Existen grandes clínicas odontológicas multidisciplinarias reconocidas.</a:t>
          </a:r>
          <a:endParaRPr lang="es-EC" dirty="0"/>
        </a:p>
      </dgm:t>
    </dgm:pt>
    <dgm:pt modelId="{5E32AEA9-F448-425A-BC77-8BE361A16A97}" type="parTrans" cxnId="{D6045AAE-ABF3-4204-B5BC-3E0990EE70C0}">
      <dgm:prSet/>
      <dgm:spPr/>
      <dgm:t>
        <a:bodyPr/>
        <a:lstStyle/>
        <a:p>
          <a:endParaRPr lang="es-EC"/>
        </a:p>
      </dgm:t>
    </dgm:pt>
    <dgm:pt modelId="{9E773DD5-0193-4076-A810-3CEFF849A816}" type="sibTrans" cxnId="{D6045AAE-ABF3-4204-B5BC-3E0990EE70C0}">
      <dgm:prSet/>
      <dgm:spPr/>
      <dgm:t>
        <a:bodyPr/>
        <a:lstStyle/>
        <a:p>
          <a:endParaRPr lang="es-EC"/>
        </a:p>
      </dgm:t>
    </dgm:pt>
    <dgm:pt modelId="{F6300BA6-3C2D-475D-9460-D06CCA18A6F3}" type="pres">
      <dgm:prSet presAssocID="{107B7AE4-1221-4119-AE65-BB14FDE7C14F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9E2BD76-B8F1-486F-875B-A85A52D16307}" type="pres">
      <dgm:prSet presAssocID="{107B7AE4-1221-4119-AE65-BB14FDE7C14F}" presName="Background" presStyleLbl="bgImgPlace1" presStyleIdx="0" presStyleCnt="1"/>
      <dgm:spPr/>
    </dgm:pt>
    <dgm:pt modelId="{F25A2F35-3266-4053-9C72-1FD797A8D8B5}" type="pres">
      <dgm:prSet presAssocID="{107B7AE4-1221-4119-AE65-BB14FDE7C14F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55E5DC-2195-4476-A529-E8BF768AD107}" type="pres">
      <dgm:prSet presAssocID="{107B7AE4-1221-4119-AE65-BB14FDE7C14F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42843B-0B17-4373-BA26-926C784F2B07}" type="pres">
      <dgm:prSet presAssocID="{107B7AE4-1221-4119-AE65-BB14FDE7C14F}" presName="Plus" presStyleLbl="alignNode1" presStyleIdx="0" presStyleCnt="2"/>
      <dgm:spPr>
        <a:solidFill>
          <a:schemeClr val="accent3">
            <a:lumMod val="75000"/>
          </a:schemeClr>
        </a:solidFill>
      </dgm:spPr>
    </dgm:pt>
    <dgm:pt modelId="{CBF8B1AD-1552-4F54-97D8-3773614B9D34}" type="pres">
      <dgm:prSet presAssocID="{107B7AE4-1221-4119-AE65-BB14FDE7C14F}" presName="Minus" presStyleLbl="alignNode1" presStyleIdx="1" presStyleCnt="2"/>
      <dgm:spPr>
        <a:solidFill>
          <a:schemeClr val="accent2">
            <a:lumMod val="75000"/>
          </a:schemeClr>
        </a:solidFill>
      </dgm:spPr>
    </dgm:pt>
    <dgm:pt modelId="{DB0A1020-537F-43A0-8758-CDDEAA4CF9A4}" type="pres">
      <dgm:prSet presAssocID="{107B7AE4-1221-4119-AE65-BB14FDE7C14F}" presName="Divider" presStyleLbl="parChTrans1D1" presStyleIdx="0" presStyleCnt="1"/>
      <dgm:spPr/>
    </dgm:pt>
  </dgm:ptLst>
  <dgm:cxnLst>
    <dgm:cxn modelId="{D6045AAE-ABF3-4204-B5BC-3E0990EE70C0}" srcId="{107B7AE4-1221-4119-AE65-BB14FDE7C14F}" destId="{95E127FE-E794-4EB7-A8E1-1021C8F82323}" srcOrd="1" destOrd="0" parTransId="{5E32AEA9-F448-425A-BC77-8BE361A16A97}" sibTransId="{9E773DD5-0193-4076-A810-3CEFF849A816}"/>
    <dgm:cxn modelId="{28FA11E1-B4FC-41CB-9C4C-A8DB7F27BF7F}" type="presOf" srcId="{107B7AE4-1221-4119-AE65-BB14FDE7C14F}" destId="{F6300BA6-3C2D-475D-9460-D06CCA18A6F3}" srcOrd="0" destOrd="0" presId="urn:microsoft.com/office/officeart/2009/3/layout/PlusandMinus"/>
    <dgm:cxn modelId="{1BEF81AA-8F85-449F-B730-3326499AA7E1}" type="presOf" srcId="{0264F3A4-D1D2-4CFD-847B-BC1F5106C79C}" destId="{F25A2F35-3266-4053-9C72-1FD797A8D8B5}" srcOrd="0" destOrd="0" presId="urn:microsoft.com/office/officeart/2009/3/layout/PlusandMinus"/>
    <dgm:cxn modelId="{2517CFF0-7783-4715-98CC-47DB4CF6A3FE}" type="presOf" srcId="{95E127FE-E794-4EB7-A8E1-1021C8F82323}" destId="{5155E5DC-2195-4476-A529-E8BF768AD107}" srcOrd="0" destOrd="0" presId="urn:microsoft.com/office/officeart/2009/3/layout/PlusandMinus"/>
    <dgm:cxn modelId="{25B15E70-00CC-43B7-B985-212009D13AFD}" srcId="{107B7AE4-1221-4119-AE65-BB14FDE7C14F}" destId="{0264F3A4-D1D2-4CFD-847B-BC1F5106C79C}" srcOrd="0" destOrd="0" parTransId="{26070102-2826-47BF-8845-DF4C16CE0B93}" sibTransId="{1CEF6E7F-41AC-49B0-BCD5-7E0C3FCBD079}"/>
    <dgm:cxn modelId="{FB751D3E-0FA0-4C0A-9511-CCDABC747121}" type="presParOf" srcId="{F6300BA6-3C2D-475D-9460-D06CCA18A6F3}" destId="{A9E2BD76-B8F1-486F-875B-A85A52D16307}" srcOrd="0" destOrd="0" presId="urn:microsoft.com/office/officeart/2009/3/layout/PlusandMinus"/>
    <dgm:cxn modelId="{5088F6B3-65F4-4846-A8E5-C380161E7732}" type="presParOf" srcId="{F6300BA6-3C2D-475D-9460-D06CCA18A6F3}" destId="{F25A2F35-3266-4053-9C72-1FD797A8D8B5}" srcOrd="1" destOrd="0" presId="urn:microsoft.com/office/officeart/2009/3/layout/PlusandMinus"/>
    <dgm:cxn modelId="{D010EBE5-067C-4CF6-AD7C-3D83092325C2}" type="presParOf" srcId="{F6300BA6-3C2D-475D-9460-D06CCA18A6F3}" destId="{5155E5DC-2195-4476-A529-E8BF768AD107}" srcOrd="2" destOrd="0" presId="urn:microsoft.com/office/officeart/2009/3/layout/PlusandMinus"/>
    <dgm:cxn modelId="{EAC45521-F167-4347-A1F7-65B161D23A6E}" type="presParOf" srcId="{F6300BA6-3C2D-475D-9460-D06CCA18A6F3}" destId="{DA42843B-0B17-4373-BA26-926C784F2B07}" srcOrd="3" destOrd="0" presId="urn:microsoft.com/office/officeart/2009/3/layout/PlusandMinus"/>
    <dgm:cxn modelId="{9AC8C774-C7D6-499B-8844-82F955AF591D}" type="presParOf" srcId="{F6300BA6-3C2D-475D-9460-D06CCA18A6F3}" destId="{CBF8B1AD-1552-4F54-97D8-3773614B9D34}" srcOrd="4" destOrd="0" presId="urn:microsoft.com/office/officeart/2009/3/layout/PlusandMinus"/>
    <dgm:cxn modelId="{5E2519F3-A466-48F3-9AB4-687DEB131827}" type="presParOf" srcId="{F6300BA6-3C2D-475D-9460-D06CCA18A6F3}" destId="{DB0A1020-537F-43A0-8758-CDDEAA4CF9A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88CF70-5098-40FD-AACA-FFD063294853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F078424-438E-40D3-BD65-4EE6501DD394}">
      <dgm:prSet phldrT="[Text]"/>
      <dgm:spPr/>
      <dgm:t>
        <a:bodyPr/>
        <a:lstStyle/>
        <a:p>
          <a:r>
            <a:rPr lang="es-EC" dirty="0" smtClean="0"/>
            <a:t>Parque Dental</a:t>
          </a:r>
          <a:endParaRPr lang="es-EC" dirty="0"/>
        </a:p>
      </dgm:t>
    </dgm:pt>
    <dgm:pt modelId="{1478F078-D861-4524-B172-0243688A3126}" type="parTrans" cxnId="{116270A3-37EF-43B7-81B4-E479FA19B534}">
      <dgm:prSet/>
      <dgm:spPr/>
      <dgm:t>
        <a:bodyPr/>
        <a:lstStyle/>
        <a:p>
          <a:endParaRPr lang="es-EC"/>
        </a:p>
      </dgm:t>
    </dgm:pt>
    <dgm:pt modelId="{027E0182-DBA6-4731-9A73-151E822EAE68}" type="sibTrans" cxnId="{116270A3-37EF-43B7-81B4-E479FA19B534}">
      <dgm:prSet/>
      <dgm:spPr/>
      <dgm:t>
        <a:bodyPr/>
        <a:lstStyle/>
        <a:p>
          <a:endParaRPr lang="es-EC"/>
        </a:p>
      </dgm:t>
    </dgm:pt>
    <dgm:pt modelId="{81770F13-08EB-4DF8-BF2B-5AC17779D7A6}">
      <dgm:prSet phldrT="[Text]" custT="1"/>
      <dgm:spPr/>
      <dgm:t>
        <a:bodyPr/>
        <a:lstStyle/>
        <a:p>
          <a:r>
            <a:rPr lang="es-EC" sz="1800" dirty="0" smtClean="0"/>
            <a:t>Introducción en el Mercado</a:t>
          </a:r>
          <a:endParaRPr lang="es-EC" sz="1800" dirty="0"/>
        </a:p>
      </dgm:t>
    </dgm:pt>
    <dgm:pt modelId="{A15BDF06-9022-4282-B2B0-067B97090825}" type="parTrans" cxnId="{C76EE44E-3172-420F-A416-A451CC42B82B}">
      <dgm:prSet/>
      <dgm:spPr/>
      <dgm:t>
        <a:bodyPr/>
        <a:lstStyle/>
        <a:p>
          <a:endParaRPr lang="es-EC"/>
        </a:p>
      </dgm:t>
    </dgm:pt>
    <dgm:pt modelId="{A64ED3C8-F19E-4A6E-863F-4BF683038A5F}" type="sibTrans" cxnId="{C76EE44E-3172-420F-A416-A451CC42B82B}">
      <dgm:prSet/>
      <dgm:spPr/>
      <dgm:t>
        <a:bodyPr/>
        <a:lstStyle/>
        <a:p>
          <a:endParaRPr lang="es-EC"/>
        </a:p>
      </dgm:t>
    </dgm:pt>
    <dgm:pt modelId="{5811B92F-609C-4D22-97AE-218BB2CF5741}">
      <dgm:prSet phldrT="[Text]" custT="1"/>
      <dgm:spPr/>
      <dgm:t>
        <a:bodyPr/>
        <a:lstStyle/>
        <a:p>
          <a:r>
            <a:rPr lang="es-EC" sz="1800" dirty="0" smtClean="0"/>
            <a:t>Preservar  Salud Bucal</a:t>
          </a:r>
          <a:endParaRPr lang="es-EC" sz="1800" dirty="0"/>
        </a:p>
      </dgm:t>
    </dgm:pt>
    <dgm:pt modelId="{76064439-818E-42B0-A885-574131EAC1B5}" type="parTrans" cxnId="{F7269E3A-F449-4EEF-9139-65ED498D79CE}">
      <dgm:prSet/>
      <dgm:spPr/>
      <dgm:t>
        <a:bodyPr/>
        <a:lstStyle/>
        <a:p>
          <a:endParaRPr lang="es-EC"/>
        </a:p>
      </dgm:t>
    </dgm:pt>
    <dgm:pt modelId="{235EF2CA-63DA-4033-9FFC-573821480D31}" type="sibTrans" cxnId="{F7269E3A-F449-4EEF-9139-65ED498D79CE}">
      <dgm:prSet/>
      <dgm:spPr/>
      <dgm:t>
        <a:bodyPr/>
        <a:lstStyle/>
        <a:p>
          <a:endParaRPr lang="es-EC"/>
        </a:p>
      </dgm:t>
    </dgm:pt>
    <dgm:pt modelId="{90A9ED8B-93DE-4D00-965E-69E52F311789}">
      <dgm:prSet phldrT="[Text]" custT="1"/>
      <dgm:spPr/>
      <dgm:t>
        <a:bodyPr/>
        <a:lstStyle/>
        <a:p>
          <a:r>
            <a:rPr lang="es-EC" sz="1800" dirty="0" smtClean="0"/>
            <a:t>Transmitir Confianza</a:t>
          </a:r>
          <a:endParaRPr lang="es-EC" sz="1800" dirty="0"/>
        </a:p>
      </dgm:t>
    </dgm:pt>
    <dgm:pt modelId="{BF3BB790-C599-4172-933C-F934C9072447}" type="parTrans" cxnId="{78461D7D-6DBF-4D6D-A1A6-C8D6F488841B}">
      <dgm:prSet/>
      <dgm:spPr/>
      <dgm:t>
        <a:bodyPr/>
        <a:lstStyle/>
        <a:p>
          <a:endParaRPr lang="es-EC"/>
        </a:p>
      </dgm:t>
    </dgm:pt>
    <dgm:pt modelId="{54E46320-FFA2-468B-A855-35E91B92C162}" type="sibTrans" cxnId="{78461D7D-6DBF-4D6D-A1A6-C8D6F488841B}">
      <dgm:prSet/>
      <dgm:spPr/>
      <dgm:t>
        <a:bodyPr/>
        <a:lstStyle/>
        <a:p>
          <a:endParaRPr lang="es-EC"/>
        </a:p>
      </dgm:t>
    </dgm:pt>
    <dgm:pt modelId="{D675625F-2EE1-4526-9944-92E61ACB1CAF}">
      <dgm:prSet phldrT="[Text]" custT="1"/>
      <dgm:spPr/>
      <dgm:t>
        <a:bodyPr/>
        <a:lstStyle/>
        <a:p>
          <a:r>
            <a:rPr lang="es-EC" sz="1800" dirty="0" smtClean="0"/>
            <a:t>Talento Humano</a:t>
          </a:r>
        </a:p>
      </dgm:t>
    </dgm:pt>
    <dgm:pt modelId="{FB8EE2F3-D725-4575-9CD9-9FBBAB9FB8B7}" type="parTrans" cxnId="{0E417228-4678-4B40-BF53-716B4A1BD128}">
      <dgm:prSet/>
      <dgm:spPr/>
      <dgm:t>
        <a:bodyPr/>
        <a:lstStyle/>
        <a:p>
          <a:endParaRPr lang="es-EC"/>
        </a:p>
      </dgm:t>
    </dgm:pt>
    <dgm:pt modelId="{83C809F2-4BDC-4DF3-9337-9A7E5D47DE61}" type="sibTrans" cxnId="{0E417228-4678-4B40-BF53-716B4A1BD128}">
      <dgm:prSet/>
      <dgm:spPr/>
      <dgm:t>
        <a:bodyPr/>
        <a:lstStyle/>
        <a:p>
          <a:endParaRPr lang="es-EC"/>
        </a:p>
      </dgm:t>
    </dgm:pt>
    <dgm:pt modelId="{3784FF38-E58D-41C9-A323-58E9A1732E9C}">
      <dgm:prSet phldrT="[Text]" custT="1"/>
      <dgm:spPr/>
      <dgm:t>
        <a:bodyPr/>
        <a:lstStyle/>
        <a:p>
          <a:r>
            <a:rPr lang="es-EC" sz="1800" dirty="0" smtClean="0"/>
            <a:t>Margen &gt;22%</a:t>
          </a:r>
        </a:p>
      </dgm:t>
    </dgm:pt>
    <dgm:pt modelId="{6E27431E-ADEF-45BC-B9A2-10DA78A4AF1D}" type="parTrans" cxnId="{E70B6647-BF99-414E-B3C7-EDE6AE8C1691}">
      <dgm:prSet/>
      <dgm:spPr/>
      <dgm:t>
        <a:bodyPr/>
        <a:lstStyle/>
        <a:p>
          <a:endParaRPr lang="es-EC"/>
        </a:p>
      </dgm:t>
    </dgm:pt>
    <dgm:pt modelId="{6A2BF665-A943-432E-A0F5-5E96C8E66ABF}" type="sibTrans" cxnId="{E70B6647-BF99-414E-B3C7-EDE6AE8C1691}">
      <dgm:prSet/>
      <dgm:spPr/>
      <dgm:t>
        <a:bodyPr/>
        <a:lstStyle/>
        <a:p>
          <a:endParaRPr lang="es-EC"/>
        </a:p>
      </dgm:t>
    </dgm:pt>
    <dgm:pt modelId="{7F572668-FA13-4513-AC81-EB811467DDF9}" type="pres">
      <dgm:prSet presAssocID="{7588CF70-5098-40FD-AACA-FFD063294853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6EFD724E-E3CF-4331-A976-22D9207BB4AF}" type="pres">
      <dgm:prSet presAssocID="{0F078424-438E-40D3-BD65-4EE6501DD394}" presName="parComposite" presStyleCnt="0"/>
      <dgm:spPr/>
    </dgm:pt>
    <dgm:pt modelId="{EAC8F00F-D85C-4E12-B2BF-EE8E37D4F93C}" type="pres">
      <dgm:prSet presAssocID="{0F078424-438E-40D3-BD65-4EE6501DD394}" presName="parBigCircle" presStyleLbl="node0" presStyleIdx="0" presStyleCnt="1"/>
      <dgm:spPr>
        <a:solidFill>
          <a:schemeClr val="tx2">
            <a:lumMod val="50000"/>
          </a:schemeClr>
        </a:solidFill>
      </dgm:spPr>
    </dgm:pt>
    <dgm:pt modelId="{91745ABC-B6F8-4607-A0B2-565167D9BA5F}" type="pres">
      <dgm:prSet presAssocID="{0F078424-438E-40D3-BD65-4EE6501DD394}" presName="parTx" presStyleLbl="revTx" presStyleIdx="0" presStyleCnt="11"/>
      <dgm:spPr/>
      <dgm:t>
        <a:bodyPr/>
        <a:lstStyle/>
        <a:p>
          <a:endParaRPr lang="es-EC"/>
        </a:p>
      </dgm:t>
    </dgm:pt>
    <dgm:pt modelId="{3F804DA6-485C-4192-98E3-FD43403CD839}" type="pres">
      <dgm:prSet presAssocID="{0F078424-438E-40D3-BD65-4EE6501DD394}" presName="bSpace" presStyleCnt="0"/>
      <dgm:spPr/>
    </dgm:pt>
    <dgm:pt modelId="{EDDA9B14-86A7-4B7B-BAD3-08F47972ED7F}" type="pres">
      <dgm:prSet presAssocID="{0F078424-438E-40D3-BD65-4EE6501DD394}" presName="parBackupNorm" presStyleCnt="0"/>
      <dgm:spPr/>
    </dgm:pt>
    <dgm:pt modelId="{A36AC03E-44F8-44B5-8926-99D28F8DDD05}" type="pres">
      <dgm:prSet presAssocID="{027E0182-DBA6-4731-9A73-151E822EAE68}" presName="parSpace" presStyleCnt="0"/>
      <dgm:spPr/>
    </dgm:pt>
    <dgm:pt modelId="{DD29E2C9-F83D-4381-B83A-DAB02BF98CC3}" type="pres">
      <dgm:prSet presAssocID="{81770F13-08EB-4DF8-BF2B-5AC17779D7A6}" presName="desBackupLeftNorm" presStyleCnt="0"/>
      <dgm:spPr/>
    </dgm:pt>
    <dgm:pt modelId="{8317A6E3-F0B0-4410-B827-E1D0753FD414}" type="pres">
      <dgm:prSet presAssocID="{81770F13-08EB-4DF8-BF2B-5AC17779D7A6}" presName="desComposite" presStyleCnt="0"/>
      <dgm:spPr/>
    </dgm:pt>
    <dgm:pt modelId="{FBCC33E2-E284-4146-B6DB-7536554C02DD}" type="pres">
      <dgm:prSet presAssocID="{81770F13-08EB-4DF8-BF2B-5AC17779D7A6}" presName="desCircle" presStyleLbl="node1" presStyleIdx="0" presStyleCnt="5"/>
      <dgm:spPr/>
    </dgm:pt>
    <dgm:pt modelId="{C5019CA9-DC71-4C20-ADEC-159DA95FE1E2}" type="pres">
      <dgm:prSet presAssocID="{81770F13-08EB-4DF8-BF2B-5AC17779D7A6}" presName="chTx" presStyleLbl="revTx" presStyleIdx="1" presStyleCnt="11"/>
      <dgm:spPr/>
      <dgm:t>
        <a:bodyPr/>
        <a:lstStyle/>
        <a:p>
          <a:endParaRPr lang="es-EC"/>
        </a:p>
      </dgm:t>
    </dgm:pt>
    <dgm:pt modelId="{A309BFA4-3075-4994-9EE3-F19E8A9CEC77}" type="pres">
      <dgm:prSet presAssocID="{81770F13-08EB-4DF8-BF2B-5AC17779D7A6}" presName="desTx" presStyleLbl="revTx" presStyleIdx="2" presStyleCnt="11">
        <dgm:presLayoutVars>
          <dgm:bulletEnabled val="1"/>
        </dgm:presLayoutVars>
      </dgm:prSet>
      <dgm:spPr/>
    </dgm:pt>
    <dgm:pt modelId="{23F20225-72B0-4EE3-9A98-1D3F98F829B6}" type="pres">
      <dgm:prSet presAssocID="{81770F13-08EB-4DF8-BF2B-5AC17779D7A6}" presName="desBackupRightNorm" presStyleCnt="0"/>
      <dgm:spPr/>
    </dgm:pt>
    <dgm:pt modelId="{D6065976-E0DF-4A81-8B69-17855B727DA3}" type="pres">
      <dgm:prSet presAssocID="{A64ED3C8-F19E-4A6E-863F-4BF683038A5F}" presName="desSpace" presStyleCnt="0"/>
      <dgm:spPr/>
    </dgm:pt>
    <dgm:pt modelId="{D3981760-3CE0-4C87-A1CE-8050CE0B7942}" type="pres">
      <dgm:prSet presAssocID="{5811B92F-609C-4D22-97AE-218BB2CF5741}" presName="desBackupLeftNorm" presStyleCnt="0"/>
      <dgm:spPr/>
    </dgm:pt>
    <dgm:pt modelId="{3C8112F1-CF24-4DDB-B0E4-9F5C03966597}" type="pres">
      <dgm:prSet presAssocID="{5811B92F-609C-4D22-97AE-218BB2CF5741}" presName="desComposite" presStyleCnt="0"/>
      <dgm:spPr/>
    </dgm:pt>
    <dgm:pt modelId="{2402EDCE-EAAE-4140-9FE9-A66FDEBBA52A}" type="pres">
      <dgm:prSet presAssocID="{5811B92F-609C-4D22-97AE-218BB2CF5741}" presName="desCircle" presStyleLbl="node1" presStyleIdx="1" presStyleCnt="5"/>
      <dgm:spPr/>
    </dgm:pt>
    <dgm:pt modelId="{434F286A-A5E5-4032-9651-1E65639BB1E7}" type="pres">
      <dgm:prSet presAssocID="{5811B92F-609C-4D22-97AE-218BB2CF5741}" presName="chTx" presStyleLbl="revTx" presStyleIdx="3" presStyleCnt="11"/>
      <dgm:spPr/>
      <dgm:t>
        <a:bodyPr/>
        <a:lstStyle/>
        <a:p>
          <a:endParaRPr lang="es-EC"/>
        </a:p>
      </dgm:t>
    </dgm:pt>
    <dgm:pt modelId="{A66DD922-6F45-46BB-9CC0-149CB7F5F72F}" type="pres">
      <dgm:prSet presAssocID="{5811B92F-609C-4D22-97AE-218BB2CF5741}" presName="desTx" presStyleLbl="revTx" presStyleIdx="4" presStyleCnt="11">
        <dgm:presLayoutVars>
          <dgm:bulletEnabled val="1"/>
        </dgm:presLayoutVars>
      </dgm:prSet>
      <dgm:spPr/>
    </dgm:pt>
    <dgm:pt modelId="{FDFA088E-E085-4866-B105-1AD73486B6B8}" type="pres">
      <dgm:prSet presAssocID="{5811B92F-609C-4D22-97AE-218BB2CF5741}" presName="desBackupRightNorm" presStyleCnt="0"/>
      <dgm:spPr/>
    </dgm:pt>
    <dgm:pt modelId="{E9B4526E-98B5-4895-8F46-78BA391040E4}" type="pres">
      <dgm:prSet presAssocID="{235EF2CA-63DA-4033-9FFC-573821480D31}" presName="desSpace" presStyleCnt="0"/>
      <dgm:spPr/>
    </dgm:pt>
    <dgm:pt modelId="{8EB9D1E0-4A1A-4241-BE28-12B97C9F48DF}" type="pres">
      <dgm:prSet presAssocID="{90A9ED8B-93DE-4D00-965E-69E52F311789}" presName="desBackupLeftNorm" presStyleCnt="0"/>
      <dgm:spPr/>
    </dgm:pt>
    <dgm:pt modelId="{0A69A669-B10C-47F6-859E-A0F24C7098E6}" type="pres">
      <dgm:prSet presAssocID="{90A9ED8B-93DE-4D00-965E-69E52F311789}" presName="desComposite" presStyleCnt="0"/>
      <dgm:spPr/>
    </dgm:pt>
    <dgm:pt modelId="{4057EFED-D4E6-48BA-905E-CB4EE723D14C}" type="pres">
      <dgm:prSet presAssocID="{90A9ED8B-93DE-4D00-965E-69E52F311789}" presName="desCircle" presStyleLbl="node1" presStyleIdx="2" presStyleCnt="5"/>
      <dgm:spPr/>
    </dgm:pt>
    <dgm:pt modelId="{564EB5C4-5D17-414A-87EC-79377371D428}" type="pres">
      <dgm:prSet presAssocID="{90A9ED8B-93DE-4D00-965E-69E52F311789}" presName="chTx" presStyleLbl="revTx" presStyleIdx="5" presStyleCnt="11"/>
      <dgm:spPr/>
      <dgm:t>
        <a:bodyPr/>
        <a:lstStyle/>
        <a:p>
          <a:endParaRPr lang="es-EC"/>
        </a:p>
      </dgm:t>
    </dgm:pt>
    <dgm:pt modelId="{1D7881B6-89EC-4668-A5C3-DA0934E6B742}" type="pres">
      <dgm:prSet presAssocID="{90A9ED8B-93DE-4D00-965E-69E52F311789}" presName="desTx" presStyleLbl="revTx" presStyleIdx="6" presStyleCnt="11">
        <dgm:presLayoutVars>
          <dgm:bulletEnabled val="1"/>
        </dgm:presLayoutVars>
      </dgm:prSet>
      <dgm:spPr/>
    </dgm:pt>
    <dgm:pt modelId="{96600E3D-6121-4062-8779-D81744EBE289}" type="pres">
      <dgm:prSet presAssocID="{90A9ED8B-93DE-4D00-965E-69E52F311789}" presName="desBackupRightNorm" presStyleCnt="0"/>
      <dgm:spPr/>
    </dgm:pt>
    <dgm:pt modelId="{5094C2DC-64CA-42E2-BE3C-7600101AFFAB}" type="pres">
      <dgm:prSet presAssocID="{54E46320-FFA2-468B-A855-35E91B92C162}" presName="desSpace" presStyleCnt="0"/>
      <dgm:spPr/>
    </dgm:pt>
    <dgm:pt modelId="{0E0A9886-610D-4C57-A4AB-150AC790AB95}" type="pres">
      <dgm:prSet presAssocID="{D675625F-2EE1-4526-9944-92E61ACB1CAF}" presName="desBackupLeftNorm" presStyleCnt="0"/>
      <dgm:spPr/>
    </dgm:pt>
    <dgm:pt modelId="{E0A849C9-0753-4C62-90F1-65D7EE0A1304}" type="pres">
      <dgm:prSet presAssocID="{D675625F-2EE1-4526-9944-92E61ACB1CAF}" presName="desComposite" presStyleCnt="0"/>
      <dgm:spPr/>
    </dgm:pt>
    <dgm:pt modelId="{4473A858-4AA7-4DE5-8D8E-82656C0DF0F9}" type="pres">
      <dgm:prSet presAssocID="{D675625F-2EE1-4526-9944-92E61ACB1CAF}" presName="desCircle" presStyleLbl="node1" presStyleIdx="3" presStyleCnt="5"/>
      <dgm:spPr/>
    </dgm:pt>
    <dgm:pt modelId="{342704C6-E580-4E49-8446-EED07CBD8057}" type="pres">
      <dgm:prSet presAssocID="{D675625F-2EE1-4526-9944-92E61ACB1CAF}" presName="chTx" presStyleLbl="revTx" presStyleIdx="7" presStyleCnt="11"/>
      <dgm:spPr/>
      <dgm:t>
        <a:bodyPr/>
        <a:lstStyle/>
        <a:p>
          <a:endParaRPr lang="es-EC"/>
        </a:p>
      </dgm:t>
    </dgm:pt>
    <dgm:pt modelId="{C747D8B6-15F6-4DFC-9A44-2E1337A59B19}" type="pres">
      <dgm:prSet presAssocID="{D675625F-2EE1-4526-9944-92E61ACB1CAF}" presName="desTx" presStyleLbl="revTx" presStyleIdx="8" presStyleCnt="11">
        <dgm:presLayoutVars>
          <dgm:bulletEnabled val="1"/>
        </dgm:presLayoutVars>
      </dgm:prSet>
      <dgm:spPr/>
    </dgm:pt>
    <dgm:pt modelId="{1BA0D7BC-192A-42E7-9FF1-E1768B1A8B91}" type="pres">
      <dgm:prSet presAssocID="{D675625F-2EE1-4526-9944-92E61ACB1CAF}" presName="desBackupRightNorm" presStyleCnt="0"/>
      <dgm:spPr/>
    </dgm:pt>
    <dgm:pt modelId="{E3908BD4-5B7F-47A4-BA51-3D720DB8BFCD}" type="pres">
      <dgm:prSet presAssocID="{83C809F2-4BDC-4DF3-9337-9A7E5D47DE61}" presName="desSpace" presStyleCnt="0"/>
      <dgm:spPr/>
    </dgm:pt>
    <dgm:pt modelId="{E618F47B-FEF9-447E-B54B-B234570666AC}" type="pres">
      <dgm:prSet presAssocID="{3784FF38-E58D-41C9-A323-58E9A1732E9C}" presName="desBackupLeftNorm" presStyleCnt="0"/>
      <dgm:spPr/>
    </dgm:pt>
    <dgm:pt modelId="{05EC1E1F-4B96-4EA9-BB1B-FAD67B153BBC}" type="pres">
      <dgm:prSet presAssocID="{3784FF38-E58D-41C9-A323-58E9A1732E9C}" presName="desComposite" presStyleCnt="0"/>
      <dgm:spPr/>
    </dgm:pt>
    <dgm:pt modelId="{8F9D4432-9100-4E74-BD24-6519644323C2}" type="pres">
      <dgm:prSet presAssocID="{3784FF38-E58D-41C9-A323-58E9A1732E9C}" presName="desCircle" presStyleLbl="node1" presStyleIdx="4" presStyleCnt="5"/>
      <dgm:spPr/>
    </dgm:pt>
    <dgm:pt modelId="{EC037CD7-529C-4652-9C44-F1AD09B75F7B}" type="pres">
      <dgm:prSet presAssocID="{3784FF38-E58D-41C9-A323-58E9A1732E9C}" presName="chTx" presStyleLbl="revTx" presStyleIdx="9" presStyleCnt="11"/>
      <dgm:spPr/>
      <dgm:t>
        <a:bodyPr/>
        <a:lstStyle/>
        <a:p>
          <a:endParaRPr lang="es-EC"/>
        </a:p>
      </dgm:t>
    </dgm:pt>
    <dgm:pt modelId="{BBA96835-B534-47FF-8B60-17990D147A8A}" type="pres">
      <dgm:prSet presAssocID="{3784FF38-E58D-41C9-A323-58E9A1732E9C}" presName="desTx" presStyleLbl="revTx" presStyleIdx="10" presStyleCnt="11">
        <dgm:presLayoutVars>
          <dgm:bulletEnabled val="1"/>
        </dgm:presLayoutVars>
      </dgm:prSet>
      <dgm:spPr/>
    </dgm:pt>
    <dgm:pt modelId="{C0F0EDB3-D6B1-4D93-92BB-35BBD80F9915}" type="pres">
      <dgm:prSet presAssocID="{3784FF38-E58D-41C9-A323-58E9A1732E9C}" presName="desBackupRightNorm" presStyleCnt="0"/>
      <dgm:spPr/>
    </dgm:pt>
    <dgm:pt modelId="{50CD36F9-6A61-4ACC-9DD1-59136249F149}" type="pres">
      <dgm:prSet presAssocID="{6A2BF665-A943-432E-A0F5-5E96C8E66ABF}" presName="desSpace" presStyleCnt="0"/>
      <dgm:spPr/>
    </dgm:pt>
  </dgm:ptLst>
  <dgm:cxnLst>
    <dgm:cxn modelId="{21389E00-1514-4791-BF8E-F9B5226024E7}" type="presOf" srcId="{7588CF70-5098-40FD-AACA-FFD063294853}" destId="{7F572668-FA13-4513-AC81-EB811467DDF9}" srcOrd="0" destOrd="0" presId="urn:microsoft.com/office/officeart/2008/layout/CircleAccentTimeline"/>
    <dgm:cxn modelId="{78461D7D-6DBF-4D6D-A1A6-C8D6F488841B}" srcId="{0F078424-438E-40D3-BD65-4EE6501DD394}" destId="{90A9ED8B-93DE-4D00-965E-69E52F311789}" srcOrd="2" destOrd="0" parTransId="{BF3BB790-C599-4172-933C-F934C9072447}" sibTransId="{54E46320-FFA2-468B-A855-35E91B92C162}"/>
    <dgm:cxn modelId="{C76EE44E-3172-420F-A416-A451CC42B82B}" srcId="{0F078424-438E-40D3-BD65-4EE6501DD394}" destId="{81770F13-08EB-4DF8-BF2B-5AC17779D7A6}" srcOrd="0" destOrd="0" parTransId="{A15BDF06-9022-4282-B2B0-067B97090825}" sibTransId="{A64ED3C8-F19E-4A6E-863F-4BF683038A5F}"/>
    <dgm:cxn modelId="{3BF82D32-BFC5-4EB6-9D87-A7F95DDFDA41}" type="presOf" srcId="{90A9ED8B-93DE-4D00-965E-69E52F311789}" destId="{564EB5C4-5D17-414A-87EC-79377371D428}" srcOrd="0" destOrd="0" presId="urn:microsoft.com/office/officeart/2008/layout/CircleAccentTimeline"/>
    <dgm:cxn modelId="{4A441CF0-8068-44BD-8B2A-419C4867B720}" type="presOf" srcId="{D675625F-2EE1-4526-9944-92E61ACB1CAF}" destId="{342704C6-E580-4E49-8446-EED07CBD8057}" srcOrd="0" destOrd="0" presId="urn:microsoft.com/office/officeart/2008/layout/CircleAccentTimeline"/>
    <dgm:cxn modelId="{0E417228-4678-4B40-BF53-716B4A1BD128}" srcId="{0F078424-438E-40D3-BD65-4EE6501DD394}" destId="{D675625F-2EE1-4526-9944-92E61ACB1CAF}" srcOrd="3" destOrd="0" parTransId="{FB8EE2F3-D725-4575-9CD9-9FBBAB9FB8B7}" sibTransId="{83C809F2-4BDC-4DF3-9337-9A7E5D47DE61}"/>
    <dgm:cxn modelId="{51D44EBA-0881-46EC-9ACA-3FF6B0F83279}" type="presOf" srcId="{81770F13-08EB-4DF8-BF2B-5AC17779D7A6}" destId="{C5019CA9-DC71-4C20-ADEC-159DA95FE1E2}" srcOrd="0" destOrd="0" presId="urn:microsoft.com/office/officeart/2008/layout/CircleAccentTimeline"/>
    <dgm:cxn modelId="{F7269E3A-F449-4EEF-9139-65ED498D79CE}" srcId="{0F078424-438E-40D3-BD65-4EE6501DD394}" destId="{5811B92F-609C-4D22-97AE-218BB2CF5741}" srcOrd="1" destOrd="0" parTransId="{76064439-818E-42B0-A885-574131EAC1B5}" sibTransId="{235EF2CA-63DA-4033-9FFC-573821480D31}"/>
    <dgm:cxn modelId="{D7BEC8BD-C2DF-4279-B997-CBC6CD0C38DC}" type="presOf" srcId="{0F078424-438E-40D3-BD65-4EE6501DD394}" destId="{91745ABC-B6F8-4607-A0B2-565167D9BA5F}" srcOrd="0" destOrd="0" presId="urn:microsoft.com/office/officeart/2008/layout/CircleAccentTimeline"/>
    <dgm:cxn modelId="{18346328-812A-46ED-AAB2-0376BF8073BF}" type="presOf" srcId="{3784FF38-E58D-41C9-A323-58E9A1732E9C}" destId="{EC037CD7-529C-4652-9C44-F1AD09B75F7B}" srcOrd="0" destOrd="0" presId="urn:microsoft.com/office/officeart/2008/layout/CircleAccentTimeline"/>
    <dgm:cxn modelId="{E70B6647-BF99-414E-B3C7-EDE6AE8C1691}" srcId="{0F078424-438E-40D3-BD65-4EE6501DD394}" destId="{3784FF38-E58D-41C9-A323-58E9A1732E9C}" srcOrd="4" destOrd="0" parTransId="{6E27431E-ADEF-45BC-B9A2-10DA78A4AF1D}" sibTransId="{6A2BF665-A943-432E-A0F5-5E96C8E66ABF}"/>
    <dgm:cxn modelId="{2F1C269E-E792-4355-B3EF-675D5ED6F3C5}" type="presOf" srcId="{5811B92F-609C-4D22-97AE-218BB2CF5741}" destId="{434F286A-A5E5-4032-9651-1E65639BB1E7}" srcOrd="0" destOrd="0" presId="urn:microsoft.com/office/officeart/2008/layout/CircleAccentTimeline"/>
    <dgm:cxn modelId="{116270A3-37EF-43B7-81B4-E479FA19B534}" srcId="{7588CF70-5098-40FD-AACA-FFD063294853}" destId="{0F078424-438E-40D3-BD65-4EE6501DD394}" srcOrd="0" destOrd="0" parTransId="{1478F078-D861-4524-B172-0243688A3126}" sibTransId="{027E0182-DBA6-4731-9A73-151E822EAE68}"/>
    <dgm:cxn modelId="{A36EB124-6B9D-4910-B38B-525D699803B4}" type="presParOf" srcId="{7F572668-FA13-4513-AC81-EB811467DDF9}" destId="{6EFD724E-E3CF-4331-A976-22D9207BB4AF}" srcOrd="0" destOrd="0" presId="urn:microsoft.com/office/officeart/2008/layout/CircleAccentTimeline"/>
    <dgm:cxn modelId="{8A0AA99F-2F95-47EC-BBCF-1A7B6BC10A4D}" type="presParOf" srcId="{6EFD724E-E3CF-4331-A976-22D9207BB4AF}" destId="{EAC8F00F-D85C-4E12-B2BF-EE8E37D4F93C}" srcOrd="0" destOrd="0" presId="urn:microsoft.com/office/officeart/2008/layout/CircleAccentTimeline"/>
    <dgm:cxn modelId="{E150B5BF-1186-4A13-9E04-20ECE0BADE56}" type="presParOf" srcId="{6EFD724E-E3CF-4331-A976-22D9207BB4AF}" destId="{91745ABC-B6F8-4607-A0B2-565167D9BA5F}" srcOrd="1" destOrd="0" presId="urn:microsoft.com/office/officeart/2008/layout/CircleAccentTimeline"/>
    <dgm:cxn modelId="{4E6DD696-B079-4152-86F4-F8887FAB39C0}" type="presParOf" srcId="{6EFD724E-E3CF-4331-A976-22D9207BB4AF}" destId="{3F804DA6-485C-4192-98E3-FD43403CD839}" srcOrd="2" destOrd="0" presId="urn:microsoft.com/office/officeart/2008/layout/CircleAccentTimeline"/>
    <dgm:cxn modelId="{BC7741F0-28CB-4B29-9163-11DC27F39D5E}" type="presParOf" srcId="{7F572668-FA13-4513-AC81-EB811467DDF9}" destId="{EDDA9B14-86A7-4B7B-BAD3-08F47972ED7F}" srcOrd="1" destOrd="0" presId="urn:microsoft.com/office/officeart/2008/layout/CircleAccentTimeline"/>
    <dgm:cxn modelId="{1C341D9A-5068-41DF-9718-5926C1D21BE3}" type="presParOf" srcId="{7F572668-FA13-4513-AC81-EB811467DDF9}" destId="{A36AC03E-44F8-44B5-8926-99D28F8DDD05}" srcOrd="2" destOrd="0" presId="urn:microsoft.com/office/officeart/2008/layout/CircleAccentTimeline"/>
    <dgm:cxn modelId="{F383B5A3-5F58-4505-B9D1-4507442ABB89}" type="presParOf" srcId="{7F572668-FA13-4513-AC81-EB811467DDF9}" destId="{DD29E2C9-F83D-4381-B83A-DAB02BF98CC3}" srcOrd="3" destOrd="0" presId="urn:microsoft.com/office/officeart/2008/layout/CircleAccentTimeline"/>
    <dgm:cxn modelId="{EDDD0CDE-FCE9-4556-BD95-895EBDA92F6A}" type="presParOf" srcId="{7F572668-FA13-4513-AC81-EB811467DDF9}" destId="{8317A6E3-F0B0-4410-B827-E1D0753FD414}" srcOrd="4" destOrd="0" presId="urn:microsoft.com/office/officeart/2008/layout/CircleAccentTimeline"/>
    <dgm:cxn modelId="{F1B39471-FA42-4966-81B5-F0F8FEFA4A50}" type="presParOf" srcId="{8317A6E3-F0B0-4410-B827-E1D0753FD414}" destId="{FBCC33E2-E284-4146-B6DB-7536554C02DD}" srcOrd="0" destOrd="0" presId="urn:microsoft.com/office/officeart/2008/layout/CircleAccentTimeline"/>
    <dgm:cxn modelId="{54AB7734-B5F5-427D-9669-47B985E97017}" type="presParOf" srcId="{8317A6E3-F0B0-4410-B827-E1D0753FD414}" destId="{C5019CA9-DC71-4C20-ADEC-159DA95FE1E2}" srcOrd="1" destOrd="0" presId="urn:microsoft.com/office/officeart/2008/layout/CircleAccentTimeline"/>
    <dgm:cxn modelId="{DCE3221A-08CE-4D59-98F2-E1864A2B7C5A}" type="presParOf" srcId="{8317A6E3-F0B0-4410-B827-E1D0753FD414}" destId="{A309BFA4-3075-4994-9EE3-F19E8A9CEC77}" srcOrd="2" destOrd="0" presId="urn:microsoft.com/office/officeart/2008/layout/CircleAccentTimeline"/>
    <dgm:cxn modelId="{5015E52B-16AB-49BD-97DC-F82E3EB534D3}" type="presParOf" srcId="{7F572668-FA13-4513-AC81-EB811467DDF9}" destId="{23F20225-72B0-4EE3-9A98-1D3F98F829B6}" srcOrd="5" destOrd="0" presId="urn:microsoft.com/office/officeart/2008/layout/CircleAccentTimeline"/>
    <dgm:cxn modelId="{41BAF3C9-220B-419C-A5AF-0F31D9E57978}" type="presParOf" srcId="{7F572668-FA13-4513-AC81-EB811467DDF9}" destId="{D6065976-E0DF-4A81-8B69-17855B727DA3}" srcOrd="6" destOrd="0" presId="urn:microsoft.com/office/officeart/2008/layout/CircleAccentTimeline"/>
    <dgm:cxn modelId="{ED9AFEC7-11FD-4504-9B0E-E535FE79B884}" type="presParOf" srcId="{7F572668-FA13-4513-AC81-EB811467DDF9}" destId="{D3981760-3CE0-4C87-A1CE-8050CE0B7942}" srcOrd="7" destOrd="0" presId="urn:microsoft.com/office/officeart/2008/layout/CircleAccentTimeline"/>
    <dgm:cxn modelId="{CA0072C3-1EAA-4857-89E8-C597CCEA30AB}" type="presParOf" srcId="{7F572668-FA13-4513-AC81-EB811467DDF9}" destId="{3C8112F1-CF24-4DDB-B0E4-9F5C03966597}" srcOrd="8" destOrd="0" presId="urn:microsoft.com/office/officeart/2008/layout/CircleAccentTimeline"/>
    <dgm:cxn modelId="{6C597287-D43E-419E-8A3D-046E3F9860EB}" type="presParOf" srcId="{3C8112F1-CF24-4DDB-B0E4-9F5C03966597}" destId="{2402EDCE-EAAE-4140-9FE9-A66FDEBBA52A}" srcOrd="0" destOrd="0" presId="urn:microsoft.com/office/officeart/2008/layout/CircleAccentTimeline"/>
    <dgm:cxn modelId="{8DB4C1E2-626D-4FBF-A651-8BC6D6474473}" type="presParOf" srcId="{3C8112F1-CF24-4DDB-B0E4-9F5C03966597}" destId="{434F286A-A5E5-4032-9651-1E65639BB1E7}" srcOrd="1" destOrd="0" presId="urn:microsoft.com/office/officeart/2008/layout/CircleAccentTimeline"/>
    <dgm:cxn modelId="{7EAE5A97-7F8E-4C99-9307-81006061CF4D}" type="presParOf" srcId="{3C8112F1-CF24-4DDB-B0E4-9F5C03966597}" destId="{A66DD922-6F45-46BB-9CC0-149CB7F5F72F}" srcOrd="2" destOrd="0" presId="urn:microsoft.com/office/officeart/2008/layout/CircleAccentTimeline"/>
    <dgm:cxn modelId="{3DEC5DA8-ACFB-4A96-BD13-A8852A226947}" type="presParOf" srcId="{7F572668-FA13-4513-AC81-EB811467DDF9}" destId="{FDFA088E-E085-4866-B105-1AD73486B6B8}" srcOrd="9" destOrd="0" presId="urn:microsoft.com/office/officeart/2008/layout/CircleAccentTimeline"/>
    <dgm:cxn modelId="{944E4C3F-D73B-4CE8-9880-77C44B64423F}" type="presParOf" srcId="{7F572668-FA13-4513-AC81-EB811467DDF9}" destId="{E9B4526E-98B5-4895-8F46-78BA391040E4}" srcOrd="10" destOrd="0" presId="urn:microsoft.com/office/officeart/2008/layout/CircleAccentTimeline"/>
    <dgm:cxn modelId="{ECA60BDD-52C7-457D-A15A-27F0CF8C2B79}" type="presParOf" srcId="{7F572668-FA13-4513-AC81-EB811467DDF9}" destId="{8EB9D1E0-4A1A-4241-BE28-12B97C9F48DF}" srcOrd="11" destOrd="0" presId="urn:microsoft.com/office/officeart/2008/layout/CircleAccentTimeline"/>
    <dgm:cxn modelId="{CB092AF0-7155-4545-92FF-C653531D8345}" type="presParOf" srcId="{7F572668-FA13-4513-AC81-EB811467DDF9}" destId="{0A69A669-B10C-47F6-859E-A0F24C7098E6}" srcOrd="12" destOrd="0" presId="urn:microsoft.com/office/officeart/2008/layout/CircleAccentTimeline"/>
    <dgm:cxn modelId="{6D892D28-ECB2-4505-9B2C-BB7D2AC90AE1}" type="presParOf" srcId="{0A69A669-B10C-47F6-859E-A0F24C7098E6}" destId="{4057EFED-D4E6-48BA-905E-CB4EE723D14C}" srcOrd="0" destOrd="0" presId="urn:microsoft.com/office/officeart/2008/layout/CircleAccentTimeline"/>
    <dgm:cxn modelId="{36365089-E845-4E76-8A22-3A55DDA7D8FF}" type="presParOf" srcId="{0A69A669-B10C-47F6-859E-A0F24C7098E6}" destId="{564EB5C4-5D17-414A-87EC-79377371D428}" srcOrd="1" destOrd="0" presId="urn:microsoft.com/office/officeart/2008/layout/CircleAccentTimeline"/>
    <dgm:cxn modelId="{48157D98-3F77-4E14-B744-B14C611FDE49}" type="presParOf" srcId="{0A69A669-B10C-47F6-859E-A0F24C7098E6}" destId="{1D7881B6-89EC-4668-A5C3-DA0934E6B742}" srcOrd="2" destOrd="0" presId="urn:microsoft.com/office/officeart/2008/layout/CircleAccentTimeline"/>
    <dgm:cxn modelId="{AD03887A-DF61-49E0-826A-1D7D8FCC6156}" type="presParOf" srcId="{7F572668-FA13-4513-AC81-EB811467DDF9}" destId="{96600E3D-6121-4062-8779-D81744EBE289}" srcOrd="13" destOrd="0" presId="urn:microsoft.com/office/officeart/2008/layout/CircleAccentTimeline"/>
    <dgm:cxn modelId="{C2FC210F-A3DD-4869-B1AC-ACCF7D0EF50E}" type="presParOf" srcId="{7F572668-FA13-4513-AC81-EB811467DDF9}" destId="{5094C2DC-64CA-42E2-BE3C-7600101AFFAB}" srcOrd="14" destOrd="0" presId="urn:microsoft.com/office/officeart/2008/layout/CircleAccentTimeline"/>
    <dgm:cxn modelId="{99633A4F-AE08-459B-B4B8-24D5B400C826}" type="presParOf" srcId="{7F572668-FA13-4513-AC81-EB811467DDF9}" destId="{0E0A9886-610D-4C57-A4AB-150AC790AB95}" srcOrd="15" destOrd="0" presId="urn:microsoft.com/office/officeart/2008/layout/CircleAccentTimeline"/>
    <dgm:cxn modelId="{E7FB9287-5B9C-418B-BE74-0CA4CAB1B876}" type="presParOf" srcId="{7F572668-FA13-4513-AC81-EB811467DDF9}" destId="{E0A849C9-0753-4C62-90F1-65D7EE0A1304}" srcOrd="16" destOrd="0" presId="urn:microsoft.com/office/officeart/2008/layout/CircleAccentTimeline"/>
    <dgm:cxn modelId="{E21C957A-7DA9-4ACC-9D63-73A6A3649A3F}" type="presParOf" srcId="{E0A849C9-0753-4C62-90F1-65D7EE0A1304}" destId="{4473A858-4AA7-4DE5-8D8E-82656C0DF0F9}" srcOrd="0" destOrd="0" presId="urn:microsoft.com/office/officeart/2008/layout/CircleAccentTimeline"/>
    <dgm:cxn modelId="{F9C5820F-DD16-4445-9B2D-BC31EC5082B4}" type="presParOf" srcId="{E0A849C9-0753-4C62-90F1-65D7EE0A1304}" destId="{342704C6-E580-4E49-8446-EED07CBD8057}" srcOrd="1" destOrd="0" presId="urn:microsoft.com/office/officeart/2008/layout/CircleAccentTimeline"/>
    <dgm:cxn modelId="{E2BA8415-EEAE-4883-9FB9-453FD09B4544}" type="presParOf" srcId="{E0A849C9-0753-4C62-90F1-65D7EE0A1304}" destId="{C747D8B6-15F6-4DFC-9A44-2E1337A59B19}" srcOrd="2" destOrd="0" presId="urn:microsoft.com/office/officeart/2008/layout/CircleAccentTimeline"/>
    <dgm:cxn modelId="{F7D2A381-1602-4192-8727-93F079866DD7}" type="presParOf" srcId="{7F572668-FA13-4513-AC81-EB811467DDF9}" destId="{1BA0D7BC-192A-42E7-9FF1-E1768B1A8B91}" srcOrd="17" destOrd="0" presId="urn:microsoft.com/office/officeart/2008/layout/CircleAccentTimeline"/>
    <dgm:cxn modelId="{C66B0DCB-4ED2-4B22-94DF-9C43F96FE928}" type="presParOf" srcId="{7F572668-FA13-4513-AC81-EB811467DDF9}" destId="{E3908BD4-5B7F-47A4-BA51-3D720DB8BFCD}" srcOrd="18" destOrd="0" presId="urn:microsoft.com/office/officeart/2008/layout/CircleAccentTimeline"/>
    <dgm:cxn modelId="{545360B4-F6CB-45E0-97DB-B1CB6C81A9E6}" type="presParOf" srcId="{7F572668-FA13-4513-AC81-EB811467DDF9}" destId="{E618F47B-FEF9-447E-B54B-B234570666AC}" srcOrd="19" destOrd="0" presId="urn:microsoft.com/office/officeart/2008/layout/CircleAccentTimeline"/>
    <dgm:cxn modelId="{CBEE9F2A-D0DE-4DA1-8B7F-EF4A9F425F1E}" type="presParOf" srcId="{7F572668-FA13-4513-AC81-EB811467DDF9}" destId="{05EC1E1F-4B96-4EA9-BB1B-FAD67B153BBC}" srcOrd="20" destOrd="0" presId="urn:microsoft.com/office/officeart/2008/layout/CircleAccentTimeline"/>
    <dgm:cxn modelId="{CE5AB08F-6B7E-4E69-B0AE-29D0D9799668}" type="presParOf" srcId="{05EC1E1F-4B96-4EA9-BB1B-FAD67B153BBC}" destId="{8F9D4432-9100-4E74-BD24-6519644323C2}" srcOrd="0" destOrd="0" presId="urn:microsoft.com/office/officeart/2008/layout/CircleAccentTimeline"/>
    <dgm:cxn modelId="{6320A0EA-80CD-499B-AF7B-73E18C9C1BDD}" type="presParOf" srcId="{05EC1E1F-4B96-4EA9-BB1B-FAD67B153BBC}" destId="{EC037CD7-529C-4652-9C44-F1AD09B75F7B}" srcOrd="1" destOrd="0" presId="urn:microsoft.com/office/officeart/2008/layout/CircleAccentTimeline"/>
    <dgm:cxn modelId="{E13329AF-4C3A-4312-934B-71B729EF5AA5}" type="presParOf" srcId="{05EC1E1F-4B96-4EA9-BB1B-FAD67B153BBC}" destId="{BBA96835-B534-47FF-8B60-17990D147A8A}" srcOrd="2" destOrd="0" presId="urn:microsoft.com/office/officeart/2008/layout/CircleAccentTimeline"/>
    <dgm:cxn modelId="{5350CCE7-DFFC-4879-8DFF-F69D31337F97}" type="presParOf" srcId="{7F572668-FA13-4513-AC81-EB811467DDF9}" destId="{C0F0EDB3-D6B1-4D93-92BB-35BBD80F9915}" srcOrd="21" destOrd="0" presId="urn:microsoft.com/office/officeart/2008/layout/CircleAccentTimeline"/>
    <dgm:cxn modelId="{23ED0C8C-87DF-4843-AD28-2F6A083A1D8B}" type="presParOf" srcId="{7F572668-FA13-4513-AC81-EB811467DDF9}" destId="{50CD36F9-6A61-4ACC-9DD1-59136249F149}" srcOrd="22" destOrd="0" presId="urn:microsoft.com/office/officeart/2008/layout/CircleAccentTimelin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ACF5A8-111A-49B3-A43E-5E21899D2714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D9A59D8-70DF-498B-BF01-692D037165DB}">
      <dgm:prSet phldrT="[Text]" custT="1"/>
      <dgm:spPr/>
      <dgm:t>
        <a:bodyPr/>
        <a:lstStyle/>
        <a:p>
          <a:pPr algn="ctr"/>
          <a:r>
            <a:rPr lang="es-EC" sz="1200" b="1"/>
            <a:t>PARQUE DENTAL</a:t>
          </a:r>
        </a:p>
      </dgm:t>
    </dgm:pt>
    <dgm:pt modelId="{12375E58-6D53-4258-846E-6309084823C0}" type="parTrans" cxnId="{9980E443-0C14-4BFA-B6F1-02DF30695569}">
      <dgm:prSet/>
      <dgm:spPr/>
      <dgm:t>
        <a:bodyPr/>
        <a:lstStyle/>
        <a:p>
          <a:pPr algn="ctr"/>
          <a:endParaRPr lang="es-EC" b="1"/>
        </a:p>
      </dgm:t>
    </dgm:pt>
    <dgm:pt modelId="{E97F4D5F-F18B-4AE5-9987-B7FA90EBE8A8}" type="sibTrans" cxnId="{9980E443-0C14-4BFA-B6F1-02DF30695569}">
      <dgm:prSet/>
      <dgm:spPr/>
      <dgm:t>
        <a:bodyPr/>
        <a:lstStyle/>
        <a:p>
          <a:pPr algn="ctr"/>
          <a:endParaRPr lang="es-EC" b="1"/>
        </a:p>
      </dgm:t>
    </dgm:pt>
    <dgm:pt modelId="{02DE79E1-EAAB-4CF5-A59B-DDB69CD54D7E}">
      <dgm:prSet phldrT="[Text]" custT="1"/>
      <dgm:spPr/>
      <dgm:t>
        <a:bodyPr/>
        <a:lstStyle/>
        <a:p>
          <a:pPr algn="ctr"/>
          <a:r>
            <a:rPr lang="es-EC" sz="900" b="1"/>
            <a:t>Producto</a:t>
          </a:r>
        </a:p>
      </dgm:t>
    </dgm:pt>
    <dgm:pt modelId="{80958C7D-FD55-46FF-B4DE-D366F24499DB}" type="parTrans" cxnId="{DBDA342F-149C-4C63-A202-12A9771BA36B}">
      <dgm:prSet/>
      <dgm:spPr/>
      <dgm:t>
        <a:bodyPr/>
        <a:lstStyle/>
        <a:p>
          <a:pPr algn="ctr"/>
          <a:endParaRPr lang="es-EC" b="1"/>
        </a:p>
      </dgm:t>
    </dgm:pt>
    <dgm:pt modelId="{BE6346EE-0E62-4CC9-981B-53E3920E0269}" type="sibTrans" cxnId="{DBDA342F-149C-4C63-A202-12A9771BA36B}">
      <dgm:prSet/>
      <dgm:spPr/>
      <dgm:t>
        <a:bodyPr/>
        <a:lstStyle/>
        <a:p>
          <a:pPr algn="ctr"/>
          <a:endParaRPr lang="es-EC" b="1"/>
        </a:p>
      </dgm:t>
    </dgm:pt>
    <dgm:pt modelId="{9EF0FFD2-F02F-4B52-BEC1-57E16CFD9461}">
      <dgm:prSet phldrT="[Text]" custT="1"/>
      <dgm:spPr/>
      <dgm:t>
        <a:bodyPr/>
        <a:lstStyle/>
        <a:p>
          <a:pPr algn="ctr"/>
          <a:r>
            <a:rPr lang="es-EC" sz="1000" b="1"/>
            <a:t>Plaza</a:t>
          </a:r>
        </a:p>
      </dgm:t>
    </dgm:pt>
    <dgm:pt modelId="{165F273B-C7BA-4B4E-8829-6DA1562BA63D}" type="parTrans" cxnId="{00A6BF1B-5F40-4A14-9200-FFA6664AF8CC}">
      <dgm:prSet/>
      <dgm:spPr/>
      <dgm:t>
        <a:bodyPr/>
        <a:lstStyle/>
        <a:p>
          <a:pPr algn="ctr"/>
          <a:endParaRPr lang="es-EC" b="1"/>
        </a:p>
      </dgm:t>
    </dgm:pt>
    <dgm:pt modelId="{BFFFB5F3-82F2-49FA-B88D-16EAD2BD5875}" type="sibTrans" cxnId="{00A6BF1B-5F40-4A14-9200-FFA6664AF8CC}">
      <dgm:prSet/>
      <dgm:spPr/>
      <dgm:t>
        <a:bodyPr/>
        <a:lstStyle/>
        <a:p>
          <a:pPr algn="ctr"/>
          <a:endParaRPr lang="es-EC" b="1"/>
        </a:p>
      </dgm:t>
    </dgm:pt>
    <dgm:pt modelId="{EA7459F1-F8FE-464E-824D-1D2B4578D780}">
      <dgm:prSet phldrT="[Text]" custT="1"/>
      <dgm:spPr/>
      <dgm:t>
        <a:bodyPr/>
        <a:lstStyle/>
        <a:p>
          <a:pPr algn="ctr"/>
          <a:r>
            <a:rPr lang="es-EC" sz="700" b="1" dirty="0"/>
            <a:t>Promoción</a:t>
          </a:r>
        </a:p>
      </dgm:t>
    </dgm:pt>
    <dgm:pt modelId="{402E7409-7CED-485D-B377-BC9F034B9696}" type="parTrans" cxnId="{6B453E20-13E5-4C2D-94DD-AA4A806EF605}">
      <dgm:prSet/>
      <dgm:spPr/>
      <dgm:t>
        <a:bodyPr/>
        <a:lstStyle/>
        <a:p>
          <a:pPr algn="ctr"/>
          <a:endParaRPr lang="es-EC" b="1"/>
        </a:p>
      </dgm:t>
    </dgm:pt>
    <dgm:pt modelId="{71D83DFA-FDBE-4351-AFE5-9093511CA3F7}" type="sibTrans" cxnId="{6B453E20-13E5-4C2D-94DD-AA4A806EF605}">
      <dgm:prSet/>
      <dgm:spPr/>
      <dgm:t>
        <a:bodyPr/>
        <a:lstStyle/>
        <a:p>
          <a:pPr algn="ctr"/>
          <a:endParaRPr lang="es-EC" b="1"/>
        </a:p>
      </dgm:t>
    </dgm:pt>
    <dgm:pt modelId="{D74D1FEB-F09A-46F1-BF5F-FE8556E72D97}">
      <dgm:prSet phldrT="[Text]" custT="1"/>
      <dgm:spPr/>
      <dgm:t>
        <a:bodyPr/>
        <a:lstStyle/>
        <a:p>
          <a:pPr algn="ctr"/>
          <a:r>
            <a:rPr lang="es-EC" sz="1000" b="1"/>
            <a:t>Precio</a:t>
          </a:r>
        </a:p>
      </dgm:t>
    </dgm:pt>
    <dgm:pt modelId="{C33BCE8E-6CAB-40C7-9503-AAB628987AD2}" type="parTrans" cxnId="{5C7A1824-CFF5-49E4-8F84-73E4CE43FC98}">
      <dgm:prSet/>
      <dgm:spPr/>
      <dgm:t>
        <a:bodyPr/>
        <a:lstStyle/>
        <a:p>
          <a:pPr algn="ctr"/>
          <a:endParaRPr lang="es-EC" b="1"/>
        </a:p>
      </dgm:t>
    </dgm:pt>
    <dgm:pt modelId="{85C6EB3A-9816-4AB4-9419-2548D348A5F5}" type="sibTrans" cxnId="{5C7A1824-CFF5-49E4-8F84-73E4CE43FC98}">
      <dgm:prSet/>
      <dgm:spPr/>
      <dgm:t>
        <a:bodyPr/>
        <a:lstStyle/>
        <a:p>
          <a:pPr algn="ctr"/>
          <a:endParaRPr lang="es-EC" b="1"/>
        </a:p>
      </dgm:t>
    </dgm:pt>
    <dgm:pt modelId="{C0729257-929A-4A7E-A658-628BAA3D2379}" type="pres">
      <dgm:prSet presAssocID="{08ACF5A8-111A-49B3-A43E-5E21899D27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DA3E00-4AA8-46A6-9F04-5762D922333C}" type="pres">
      <dgm:prSet presAssocID="{4D9A59D8-70DF-498B-BF01-692D037165DB}" presName="centerShape" presStyleLbl="node0" presStyleIdx="0" presStyleCnt="1" custLinFactNeighborY="942"/>
      <dgm:spPr/>
      <dgm:t>
        <a:bodyPr/>
        <a:lstStyle/>
        <a:p>
          <a:endParaRPr lang="es-EC"/>
        </a:p>
      </dgm:t>
    </dgm:pt>
    <dgm:pt modelId="{BC0A0209-69D4-4565-8A19-7625154A5020}" type="pres">
      <dgm:prSet presAssocID="{02DE79E1-EAAB-4CF5-A59B-DDB69CD54D7E}" presName="node" presStyleLbl="node1" presStyleIdx="0" presStyleCnt="4" custScaleX="1073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197F35-CB0C-402A-82B4-A46F6BB6AF5D}" type="pres">
      <dgm:prSet presAssocID="{02DE79E1-EAAB-4CF5-A59B-DDB69CD54D7E}" presName="dummy" presStyleCnt="0"/>
      <dgm:spPr/>
    </dgm:pt>
    <dgm:pt modelId="{FDA64EF3-6B84-45F3-A10B-158222569701}" type="pres">
      <dgm:prSet presAssocID="{BE6346EE-0E62-4CC9-981B-53E3920E0269}" presName="sibTrans" presStyleLbl="sibTrans2D1" presStyleIdx="0" presStyleCnt="4"/>
      <dgm:spPr/>
      <dgm:t>
        <a:bodyPr/>
        <a:lstStyle/>
        <a:p>
          <a:endParaRPr lang="es-EC"/>
        </a:p>
      </dgm:t>
    </dgm:pt>
    <dgm:pt modelId="{44A40B3E-C948-4410-A0E2-7938D328E28A}" type="pres">
      <dgm:prSet presAssocID="{9EF0FFD2-F02F-4B52-BEC1-57E16CFD94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0820C8-4A88-4E5E-940D-74F8F8760618}" type="pres">
      <dgm:prSet presAssocID="{9EF0FFD2-F02F-4B52-BEC1-57E16CFD9461}" presName="dummy" presStyleCnt="0"/>
      <dgm:spPr/>
    </dgm:pt>
    <dgm:pt modelId="{1F81462D-99D0-4EB9-9CD7-82F1D6A3BFC8}" type="pres">
      <dgm:prSet presAssocID="{BFFFB5F3-82F2-49FA-B88D-16EAD2BD5875}" presName="sibTrans" presStyleLbl="sibTrans2D1" presStyleIdx="1" presStyleCnt="4"/>
      <dgm:spPr/>
      <dgm:t>
        <a:bodyPr/>
        <a:lstStyle/>
        <a:p>
          <a:endParaRPr lang="es-EC"/>
        </a:p>
      </dgm:t>
    </dgm:pt>
    <dgm:pt modelId="{E6B59926-9A7D-4877-8052-35DE37B63375}" type="pres">
      <dgm:prSet presAssocID="{EA7459F1-F8FE-464E-824D-1D2B4578D780}" presName="node" presStyleLbl="node1" presStyleIdx="2" presStyleCnt="4" custScaleX="1073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AB9A1A-6C51-44A6-96BE-18EBCE7B09D4}" type="pres">
      <dgm:prSet presAssocID="{EA7459F1-F8FE-464E-824D-1D2B4578D780}" presName="dummy" presStyleCnt="0"/>
      <dgm:spPr/>
    </dgm:pt>
    <dgm:pt modelId="{7425D995-D53E-455C-BDEC-AEF27141666C}" type="pres">
      <dgm:prSet presAssocID="{71D83DFA-FDBE-4351-AFE5-9093511CA3F7}" presName="sibTrans" presStyleLbl="sibTrans2D1" presStyleIdx="2" presStyleCnt="4"/>
      <dgm:spPr/>
      <dgm:t>
        <a:bodyPr/>
        <a:lstStyle/>
        <a:p>
          <a:endParaRPr lang="es-EC"/>
        </a:p>
      </dgm:t>
    </dgm:pt>
    <dgm:pt modelId="{19759504-D01D-4A33-B3C4-E7F561964E00}" type="pres">
      <dgm:prSet presAssocID="{D74D1FEB-F09A-46F1-BF5F-FE8556E72D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02E335-F238-4282-B235-2D07E2E30B99}" type="pres">
      <dgm:prSet presAssocID="{D74D1FEB-F09A-46F1-BF5F-FE8556E72D97}" presName="dummy" presStyleCnt="0"/>
      <dgm:spPr/>
    </dgm:pt>
    <dgm:pt modelId="{E334E5BB-7C51-4A06-BA61-D974CAC9214C}" type="pres">
      <dgm:prSet presAssocID="{85C6EB3A-9816-4AB4-9419-2548D348A5F5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DF677FFB-6768-4CAA-A0E9-4C383989ECE0}" type="presOf" srcId="{BFFFB5F3-82F2-49FA-B88D-16EAD2BD5875}" destId="{1F81462D-99D0-4EB9-9CD7-82F1D6A3BFC8}" srcOrd="0" destOrd="0" presId="urn:microsoft.com/office/officeart/2005/8/layout/radial6"/>
    <dgm:cxn modelId="{16B858DD-5A0D-43BD-95C5-87C98E92E4B0}" type="presOf" srcId="{02DE79E1-EAAB-4CF5-A59B-DDB69CD54D7E}" destId="{BC0A0209-69D4-4565-8A19-7625154A5020}" srcOrd="0" destOrd="0" presId="urn:microsoft.com/office/officeart/2005/8/layout/radial6"/>
    <dgm:cxn modelId="{55939F1D-7458-4B5D-B4A5-DC154E9D74C0}" type="presOf" srcId="{9EF0FFD2-F02F-4B52-BEC1-57E16CFD9461}" destId="{44A40B3E-C948-4410-A0E2-7938D328E28A}" srcOrd="0" destOrd="0" presId="urn:microsoft.com/office/officeart/2005/8/layout/radial6"/>
    <dgm:cxn modelId="{00A6BF1B-5F40-4A14-9200-FFA6664AF8CC}" srcId="{4D9A59D8-70DF-498B-BF01-692D037165DB}" destId="{9EF0FFD2-F02F-4B52-BEC1-57E16CFD9461}" srcOrd="1" destOrd="0" parTransId="{165F273B-C7BA-4B4E-8829-6DA1562BA63D}" sibTransId="{BFFFB5F3-82F2-49FA-B88D-16EAD2BD5875}"/>
    <dgm:cxn modelId="{DBDA342F-149C-4C63-A202-12A9771BA36B}" srcId="{4D9A59D8-70DF-498B-BF01-692D037165DB}" destId="{02DE79E1-EAAB-4CF5-A59B-DDB69CD54D7E}" srcOrd="0" destOrd="0" parTransId="{80958C7D-FD55-46FF-B4DE-D366F24499DB}" sibTransId="{BE6346EE-0E62-4CC9-981B-53E3920E0269}"/>
    <dgm:cxn modelId="{4C99B0BB-0C2E-4D49-A6BD-D199C1139570}" type="presOf" srcId="{D74D1FEB-F09A-46F1-BF5F-FE8556E72D97}" destId="{19759504-D01D-4A33-B3C4-E7F561964E00}" srcOrd="0" destOrd="0" presId="urn:microsoft.com/office/officeart/2005/8/layout/radial6"/>
    <dgm:cxn modelId="{6ACBF89C-2C7D-44B9-8619-00A347FD51F9}" type="presOf" srcId="{71D83DFA-FDBE-4351-AFE5-9093511CA3F7}" destId="{7425D995-D53E-455C-BDEC-AEF27141666C}" srcOrd="0" destOrd="0" presId="urn:microsoft.com/office/officeart/2005/8/layout/radial6"/>
    <dgm:cxn modelId="{32E0E5E9-EA8E-409B-B70D-937C223FF725}" type="presOf" srcId="{4D9A59D8-70DF-498B-BF01-692D037165DB}" destId="{95DA3E00-4AA8-46A6-9F04-5762D922333C}" srcOrd="0" destOrd="0" presId="urn:microsoft.com/office/officeart/2005/8/layout/radial6"/>
    <dgm:cxn modelId="{BC760774-36AD-4FA6-9527-77370799A95D}" type="presOf" srcId="{08ACF5A8-111A-49B3-A43E-5E21899D2714}" destId="{C0729257-929A-4A7E-A658-628BAA3D2379}" srcOrd="0" destOrd="0" presId="urn:microsoft.com/office/officeart/2005/8/layout/radial6"/>
    <dgm:cxn modelId="{6B453E20-13E5-4C2D-94DD-AA4A806EF605}" srcId="{4D9A59D8-70DF-498B-BF01-692D037165DB}" destId="{EA7459F1-F8FE-464E-824D-1D2B4578D780}" srcOrd="2" destOrd="0" parTransId="{402E7409-7CED-485D-B377-BC9F034B9696}" sibTransId="{71D83DFA-FDBE-4351-AFE5-9093511CA3F7}"/>
    <dgm:cxn modelId="{9980E443-0C14-4BFA-B6F1-02DF30695569}" srcId="{08ACF5A8-111A-49B3-A43E-5E21899D2714}" destId="{4D9A59D8-70DF-498B-BF01-692D037165DB}" srcOrd="0" destOrd="0" parTransId="{12375E58-6D53-4258-846E-6309084823C0}" sibTransId="{E97F4D5F-F18B-4AE5-9987-B7FA90EBE8A8}"/>
    <dgm:cxn modelId="{9C08C456-83E1-43B5-91E5-B12897AC902C}" type="presOf" srcId="{BE6346EE-0E62-4CC9-981B-53E3920E0269}" destId="{FDA64EF3-6B84-45F3-A10B-158222569701}" srcOrd="0" destOrd="0" presId="urn:microsoft.com/office/officeart/2005/8/layout/radial6"/>
    <dgm:cxn modelId="{E4EDA4F9-3C99-458C-998F-7DE0AB8F1605}" type="presOf" srcId="{EA7459F1-F8FE-464E-824D-1D2B4578D780}" destId="{E6B59926-9A7D-4877-8052-35DE37B63375}" srcOrd="0" destOrd="0" presId="urn:microsoft.com/office/officeart/2005/8/layout/radial6"/>
    <dgm:cxn modelId="{111EE906-FBDA-48EC-A174-42A2E4368BDE}" type="presOf" srcId="{85C6EB3A-9816-4AB4-9419-2548D348A5F5}" destId="{E334E5BB-7C51-4A06-BA61-D974CAC9214C}" srcOrd="0" destOrd="0" presId="urn:microsoft.com/office/officeart/2005/8/layout/radial6"/>
    <dgm:cxn modelId="{5C7A1824-CFF5-49E4-8F84-73E4CE43FC98}" srcId="{4D9A59D8-70DF-498B-BF01-692D037165DB}" destId="{D74D1FEB-F09A-46F1-BF5F-FE8556E72D97}" srcOrd="3" destOrd="0" parTransId="{C33BCE8E-6CAB-40C7-9503-AAB628987AD2}" sibTransId="{85C6EB3A-9816-4AB4-9419-2548D348A5F5}"/>
    <dgm:cxn modelId="{99127895-18A0-418A-9434-D561A7C42639}" type="presParOf" srcId="{C0729257-929A-4A7E-A658-628BAA3D2379}" destId="{95DA3E00-4AA8-46A6-9F04-5762D922333C}" srcOrd="0" destOrd="0" presId="urn:microsoft.com/office/officeart/2005/8/layout/radial6"/>
    <dgm:cxn modelId="{B3E06FB9-6DBC-4F38-9D2C-08E7EFCCC1ED}" type="presParOf" srcId="{C0729257-929A-4A7E-A658-628BAA3D2379}" destId="{BC0A0209-69D4-4565-8A19-7625154A5020}" srcOrd="1" destOrd="0" presId="urn:microsoft.com/office/officeart/2005/8/layout/radial6"/>
    <dgm:cxn modelId="{E39C1F51-8CB3-4029-B84A-F0C338218759}" type="presParOf" srcId="{C0729257-929A-4A7E-A658-628BAA3D2379}" destId="{6D197F35-CB0C-402A-82B4-A46F6BB6AF5D}" srcOrd="2" destOrd="0" presId="urn:microsoft.com/office/officeart/2005/8/layout/radial6"/>
    <dgm:cxn modelId="{986A1974-7631-4D4B-A941-4D4BA6005500}" type="presParOf" srcId="{C0729257-929A-4A7E-A658-628BAA3D2379}" destId="{FDA64EF3-6B84-45F3-A10B-158222569701}" srcOrd="3" destOrd="0" presId="urn:microsoft.com/office/officeart/2005/8/layout/radial6"/>
    <dgm:cxn modelId="{3D45FB70-1B52-4642-9580-575099AE3E46}" type="presParOf" srcId="{C0729257-929A-4A7E-A658-628BAA3D2379}" destId="{44A40B3E-C948-4410-A0E2-7938D328E28A}" srcOrd="4" destOrd="0" presId="urn:microsoft.com/office/officeart/2005/8/layout/radial6"/>
    <dgm:cxn modelId="{5252BCF8-987C-455C-B24D-5C617E54CA51}" type="presParOf" srcId="{C0729257-929A-4A7E-A658-628BAA3D2379}" destId="{9D0820C8-4A88-4E5E-940D-74F8F8760618}" srcOrd="5" destOrd="0" presId="urn:microsoft.com/office/officeart/2005/8/layout/radial6"/>
    <dgm:cxn modelId="{9C867913-76B7-41B0-99FB-3CD4F8CF42AF}" type="presParOf" srcId="{C0729257-929A-4A7E-A658-628BAA3D2379}" destId="{1F81462D-99D0-4EB9-9CD7-82F1D6A3BFC8}" srcOrd="6" destOrd="0" presId="urn:microsoft.com/office/officeart/2005/8/layout/radial6"/>
    <dgm:cxn modelId="{BF94A3E8-8F83-4DEC-89E5-6349024FBAD0}" type="presParOf" srcId="{C0729257-929A-4A7E-A658-628BAA3D2379}" destId="{E6B59926-9A7D-4877-8052-35DE37B63375}" srcOrd="7" destOrd="0" presId="urn:microsoft.com/office/officeart/2005/8/layout/radial6"/>
    <dgm:cxn modelId="{54119015-98C1-4047-BE4A-7A4816144A4E}" type="presParOf" srcId="{C0729257-929A-4A7E-A658-628BAA3D2379}" destId="{E5AB9A1A-6C51-44A6-96BE-18EBCE7B09D4}" srcOrd="8" destOrd="0" presId="urn:microsoft.com/office/officeart/2005/8/layout/radial6"/>
    <dgm:cxn modelId="{1EDB424D-B6E3-4780-9704-2BA967C39C34}" type="presParOf" srcId="{C0729257-929A-4A7E-A658-628BAA3D2379}" destId="{7425D995-D53E-455C-BDEC-AEF27141666C}" srcOrd="9" destOrd="0" presId="urn:microsoft.com/office/officeart/2005/8/layout/radial6"/>
    <dgm:cxn modelId="{22907319-AA79-44D5-AB5E-62CAE4AEE10B}" type="presParOf" srcId="{C0729257-929A-4A7E-A658-628BAA3D2379}" destId="{19759504-D01D-4A33-B3C4-E7F561964E00}" srcOrd="10" destOrd="0" presId="urn:microsoft.com/office/officeart/2005/8/layout/radial6"/>
    <dgm:cxn modelId="{6A804664-34EE-4A0E-A85B-D71A79C0AFAC}" type="presParOf" srcId="{C0729257-929A-4A7E-A658-628BAA3D2379}" destId="{DB02E335-F238-4282-B235-2D07E2E30B99}" srcOrd="11" destOrd="0" presId="urn:microsoft.com/office/officeart/2005/8/layout/radial6"/>
    <dgm:cxn modelId="{EFC7CDB0-C587-4102-BAD8-2CB4E97FC5EE}" type="presParOf" srcId="{C0729257-929A-4A7E-A658-628BAA3D2379}" destId="{E334E5BB-7C51-4A06-BA61-D974CAC9214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948F47-B91F-405A-9F49-97D30CE09908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DF61D2D-DF74-4B0E-B7F9-80D6E1E133B6}">
      <dgm:prSet phldrT="[Text]"/>
      <dgm:spPr/>
      <dgm:t>
        <a:bodyPr/>
        <a:lstStyle/>
        <a:p>
          <a:r>
            <a:rPr lang="es-EC" b="1"/>
            <a:t>Comunicación Corporativa</a:t>
          </a:r>
        </a:p>
      </dgm:t>
    </dgm:pt>
    <dgm:pt modelId="{2CAB2B12-D72B-4464-A26B-7FA3F0524EC6}" type="parTrans" cxnId="{0A8F96E7-3BC8-43CA-BB5C-F00F868E3929}">
      <dgm:prSet/>
      <dgm:spPr/>
      <dgm:t>
        <a:bodyPr/>
        <a:lstStyle/>
        <a:p>
          <a:endParaRPr lang="es-EC"/>
        </a:p>
      </dgm:t>
    </dgm:pt>
    <dgm:pt modelId="{4829B953-B01C-4197-8D7A-D4D674AD48DF}" type="sibTrans" cxnId="{0A8F96E7-3BC8-43CA-BB5C-F00F868E3929}">
      <dgm:prSet/>
      <dgm:spPr/>
      <dgm:t>
        <a:bodyPr/>
        <a:lstStyle/>
        <a:p>
          <a:endParaRPr lang="es-EC"/>
        </a:p>
      </dgm:t>
    </dgm:pt>
    <dgm:pt modelId="{46349462-7534-4BA8-9FEF-82E4F4356476}">
      <dgm:prSet phldrT="[Text]"/>
      <dgm:spPr/>
      <dgm:t>
        <a:bodyPr/>
        <a:lstStyle/>
        <a:p>
          <a:r>
            <a:rPr lang="es-EC" b="1"/>
            <a:t>Responsabilidad Social</a:t>
          </a:r>
        </a:p>
      </dgm:t>
    </dgm:pt>
    <dgm:pt modelId="{0CB23463-5045-4D2D-AF27-576D938B6B37}" type="parTrans" cxnId="{E9549393-7C33-49D5-9420-5689F116B08A}">
      <dgm:prSet/>
      <dgm:spPr/>
      <dgm:t>
        <a:bodyPr/>
        <a:lstStyle/>
        <a:p>
          <a:endParaRPr lang="es-EC"/>
        </a:p>
      </dgm:t>
    </dgm:pt>
    <dgm:pt modelId="{129600B1-9F7D-46C4-88BA-C5DB00719848}" type="sibTrans" cxnId="{E9549393-7C33-49D5-9420-5689F116B08A}">
      <dgm:prSet/>
      <dgm:spPr/>
      <dgm:t>
        <a:bodyPr/>
        <a:lstStyle/>
        <a:p>
          <a:endParaRPr lang="es-EC"/>
        </a:p>
      </dgm:t>
    </dgm:pt>
    <dgm:pt modelId="{66990F10-FC88-48A5-9185-2457648C0B14}">
      <dgm:prSet phldrT="[Text]"/>
      <dgm:spPr/>
      <dgm:t>
        <a:bodyPr/>
        <a:lstStyle/>
        <a:p>
          <a:r>
            <a:rPr lang="es-EC" b="1"/>
            <a:t>Comunicación Externa</a:t>
          </a:r>
        </a:p>
      </dgm:t>
    </dgm:pt>
    <dgm:pt modelId="{27827BFA-FCCA-462E-8704-9D2A7213D814}" type="parTrans" cxnId="{6CD64C01-BEF1-445E-9A5B-75C3DDB7A5FF}">
      <dgm:prSet/>
      <dgm:spPr/>
      <dgm:t>
        <a:bodyPr/>
        <a:lstStyle/>
        <a:p>
          <a:endParaRPr lang="es-EC"/>
        </a:p>
      </dgm:t>
    </dgm:pt>
    <dgm:pt modelId="{0F9CE6F1-662D-4376-A9B0-D43AF19AFB75}" type="sibTrans" cxnId="{6CD64C01-BEF1-445E-9A5B-75C3DDB7A5FF}">
      <dgm:prSet/>
      <dgm:spPr/>
      <dgm:t>
        <a:bodyPr/>
        <a:lstStyle/>
        <a:p>
          <a:endParaRPr lang="es-EC"/>
        </a:p>
      </dgm:t>
    </dgm:pt>
    <dgm:pt modelId="{A74CCFA3-A732-4CBD-8B9A-F36EC7C1DA13}">
      <dgm:prSet phldrT="[Text]"/>
      <dgm:spPr/>
      <dgm:t>
        <a:bodyPr/>
        <a:lstStyle/>
        <a:p>
          <a:r>
            <a:rPr lang="es-EC" b="1"/>
            <a:t>Relaciones Públicas</a:t>
          </a:r>
        </a:p>
      </dgm:t>
    </dgm:pt>
    <dgm:pt modelId="{522615F1-457C-4FDF-A686-A6DB97D53EE3}" type="parTrans" cxnId="{7B2976B1-3AFD-4C20-B583-9688C5DC6734}">
      <dgm:prSet/>
      <dgm:spPr/>
      <dgm:t>
        <a:bodyPr/>
        <a:lstStyle/>
        <a:p>
          <a:endParaRPr lang="es-EC"/>
        </a:p>
      </dgm:t>
    </dgm:pt>
    <dgm:pt modelId="{F4A30181-6B6C-4D81-B7BC-0C1436856A5C}" type="sibTrans" cxnId="{7B2976B1-3AFD-4C20-B583-9688C5DC6734}">
      <dgm:prSet/>
      <dgm:spPr/>
      <dgm:t>
        <a:bodyPr/>
        <a:lstStyle/>
        <a:p>
          <a:endParaRPr lang="es-EC"/>
        </a:p>
      </dgm:t>
    </dgm:pt>
    <dgm:pt modelId="{0DD57068-120B-42C7-BD22-32211C1C86FC}">
      <dgm:prSet phldrT="[Text]"/>
      <dgm:spPr/>
      <dgm:t>
        <a:bodyPr/>
        <a:lstStyle/>
        <a:p>
          <a:r>
            <a:rPr lang="es-EC" b="1" dirty="0"/>
            <a:t>Comunicación Interna</a:t>
          </a:r>
        </a:p>
      </dgm:t>
    </dgm:pt>
    <dgm:pt modelId="{18C23482-4340-4AF6-9062-DD4E1BC30BD9}" type="sibTrans" cxnId="{F8EF60E0-62F4-46E2-8A28-66956F6BC131}">
      <dgm:prSet/>
      <dgm:spPr/>
      <dgm:t>
        <a:bodyPr/>
        <a:lstStyle/>
        <a:p>
          <a:endParaRPr lang="es-EC"/>
        </a:p>
      </dgm:t>
    </dgm:pt>
    <dgm:pt modelId="{54BFE6B4-BA14-45ED-8A25-F35C3CB3ED4B}" type="parTrans" cxnId="{F8EF60E0-62F4-46E2-8A28-66956F6BC131}">
      <dgm:prSet/>
      <dgm:spPr/>
      <dgm:t>
        <a:bodyPr/>
        <a:lstStyle/>
        <a:p>
          <a:endParaRPr lang="es-EC"/>
        </a:p>
      </dgm:t>
    </dgm:pt>
    <dgm:pt modelId="{29D3470C-702C-4FA0-929B-93A13969E221}" type="pres">
      <dgm:prSet presAssocID="{23948F47-B91F-405A-9F49-97D30CE09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EEB7934-51E9-4427-812E-D7B0E215722A}" type="pres">
      <dgm:prSet presAssocID="{23948F47-B91F-405A-9F49-97D30CE09908}" presName="cycle" presStyleCnt="0"/>
      <dgm:spPr/>
    </dgm:pt>
    <dgm:pt modelId="{3EA1AE61-FDA7-4953-8AFD-02FC66349AE4}" type="pres">
      <dgm:prSet presAssocID="{FDF61D2D-DF74-4B0E-B7F9-80D6E1E133B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8313F5-81CD-467C-BD74-0067E15D3E94}" type="pres">
      <dgm:prSet presAssocID="{4829B953-B01C-4197-8D7A-D4D674AD48DF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475D4987-67D9-426E-81AD-A5CCCE637219}" type="pres">
      <dgm:prSet presAssocID="{A74CCFA3-A732-4CBD-8B9A-F36EC7C1DA1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19D00-C320-4326-AA4F-E78BF58F0A85}" type="pres">
      <dgm:prSet presAssocID="{46349462-7534-4BA8-9FEF-82E4F435647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C44F2C-F4BC-40C3-855C-E67160C54868}" type="pres">
      <dgm:prSet presAssocID="{66990F10-FC88-48A5-9185-2457648C0B1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96F2D9-8747-48C9-8D5E-7149DDDE4AD5}" type="pres">
      <dgm:prSet presAssocID="{0DD57068-120B-42C7-BD22-32211C1C86F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549393-7C33-49D5-9420-5689F116B08A}" srcId="{23948F47-B91F-405A-9F49-97D30CE09908}" destId="{46349462-7534-4BA8-9FEF-82E4F4356476}" srcOrd="2" destOrd="0" parTransId="{0CB23463-5045-4D2D-AF27-576D938B6B37}" sibTransId="{129600B1-9F7D-46C4-88BA-C5DB00719848}"/>
    <dgm:cxn modelId="{125A47BB-8979-476B-BE5D-C9916B6E1B1C}" type="presOf" srcId="{4829B953-B01C-4197-8D7A-D4D674AD48DF}" destId="{F28313F5-81CD-467C-BD74-0067E15D3E94}" srcOrd="0" destOrd="0" presId="urn:microsoft.com/office/officeart/2005/8/layout/cycle3"/>
    <dgm:cxn modelId="{F64B6A27-2805-4350-B2F0-E9D3E6C0A700}" type="presOf" srcId="{FDF61D2D-DF74-4B0E-B7F9-80D6E1E133B6}" destId="{3EA1AE61-FDA7-4953-8AFD-02FC66349AE4}" srcOrd="0" destOrd="0" presId="urn:microsoft.com/office/officeart/2005/8/layout/cycle3"/>
    <dgm:cxn modelId="{6CD64C01-BEF1-445E-9A5B-75C3DDB7A5FF}" srcId="{23948F47-B91F-405A-9F49-97D30CE09908}" destId="{66990F10-FC88-48A5-9185-2457648C0B14}" srcOrd="3" destOrd="0" parTransId="{27827BFA-FCCA-462E-8704-9D2A7213D814}" sibTransId="{0F9CE6F1-662D-4376-A9B0-D43AF19AFB75}"/>
    <dgm:cxn modelId="{ADF8357F-6B30-4EBB-A38D-9B2FA69E6E34}" type="presOf" srcId="{46349462-7534-4BA8-9FEF-82E4F4356476}" destId="{A1C19D00-C320-4326-AA4F-E78BF58F0A85}" srcOrd="0" destOrd="0" presId="urn:microsoft.com/office/officeart/2005/8/layout/cycle3"/>
    <dgm:cxn modelId="{40E60F71-299D-413E-A53E-15915BBB3E0A}" type="presOf" srcId="{23948F47-B91F-405A-9F49-97D30CE09908}" destId="{29D3470C-702C-4FA0-929B-93A13969E221}" srcOrd="0" destOrd="0" presId="urn:microsoft.com/office/officeart/2005/8/layout/cycle3"/>
    <dgm:cxn modelId="{97AB8044-9FC2-4841-9C54-DDD6368C8CDB}" type="presOf" srcId="{66990F10-FC88-48A5-9185-2457648C0B14}" destId="{61C44F2C-F4BC-40C3-855C-E67160C54868}" srcOrd="0" destOrd="0" presId="urn:microsoft.com/office/officeart/2005/8/layout/cycle3"/>
    <dgm:cxn modelId="{7B2976B1-3AFD-4C20-B583-9688C5DC6734}" srcId="{23948F47-B91F-405A-9F49-97D30CE09908}" destId="{A74CCFA3-A732-4CBD-8B9A-F36EC7C1DA13}" srcOrd="1" destOrd="0" parTransId="{522615F1-457C-4FDF-A686-A6DB97D53EE3}" sibTransId="{F4A30181-6B6C-4D81-B7BC-0C1436856A5C}"/>
    <dgm:cxn modelId="{67817895-CFA2-45AC-9C10-6B71A39B09E4}" type="presOf" srcId="{A74CCFA3-A732-4CBD-8B9A-F36EC7C1DA13}" destId="{475D4987-67D9-426E-81AD-A5CCCE637219}" srcOrd="0" destOrd="0" presId="urn:microsoft.com/office/officeart/2005/8/layout/cycle3"/>
    <dgm:cxn modelId="{F8EF60E0-62F4-46E2-8A28-66956F6BC131}" srcId="{23948F47-B91F-405A-9F49-97D30CE09908}" destId="{0DD57068-120B-42C7-BD22-32211C1C86FC}" srcOrd="4" destOrd="0" parTransId="{54BFE6B4-BA14-45ED-8A25-F35C3CB3ED4B}" sibTransId="{18C23482-4340-4AF6-9062-DD4E1BC30BD9}"/>
    <dgm:cxn modelId="{E65695EF-015B-4CBF-A795-D40AB78CB5AE}" type="presOf" srcId="{0DD57068-120B-42C7-BD22-32211C1C86FC}" destId="{0F96F2D9-8747-48C9-8D5E-7149DDDE4AD5}" srcOrd="0" destOrd="0" presId="urn:microsoft.com/office/officeart/2005/8/layout/cycle3"/>
    <dgm:cxn modelId="{0A8F96E7-3BC8-43CA-BB5C-F00F868E3929}" srcId="{23948F47-B91F-405A-9F49-97D30CE09908}" destId="{FDF61D2D-DF74-4B0E-B7F9-80D6E1E133B6}" srcOrd="0" destOrd="0" parTransId="{2CAB2B12-D72B-4464-A26B-7FA3F0524EC6}" sibTransId="{4829B953-B01C-4197-8D7A-D4D674AD48DF}"/>
    <dgm:cxn modelId="{0E9EB276-E2D7-4263-9E2C-31C6A197DBFC}" type="presParOf" srcId="{29D3470C-702C-4FA0-929B-93A13969E221}" destId="{CEEB7934-51E9-4427-812E-D7B0E215722A}" srcOrd="0" destOrd="0" presId="urn:microsoft.com/office/officeart/2005/8/layout/cycle3"/>
    <dgm:cxn modelId="{8D9E1ACF-9841-40D7-90E6-456F5AEB64CF}" type="presParOf" srcId="{CEEB7934-51E9-4427-812E-D7B0E215722A}" destId="{3EA1AE61-FDA7-4953-8AFD-02FC66349AE4}" srcOrd="0" destOrd="0" presId="urn:microsoft.com/office/officeart/2005/8/layout/cycle3"/>
    <dgm:cxn modelId="{CBFBEC10-C4DC-4A5A-80DB-105DEB9500E5}" type="presParOf" srcId="{CEEB7934-51E9-4427-812E-D7B0E215722A}" destId="{F28313F5-81CD-467C-BD74-0067E15D3E94}" srcOrd="1" destOrd="0" presId="urn:microsoft.com/office/officeart/2005/8/layout/cycle3"/>
    <dgm:cxn modelId="{E51C3BE8-1345-44C2-93AD-ED1DB27F6137}" type="presParOf" srcId="{CEEB7934-51E9-4427-812E-D7B0E215722A}" destId="{475D4987-67D9-426E-81AD-A5CCCE637219}" srcOrd="2" destOrd="0" presId="urn:microsoft.com/office/officeart/2005/8/layout/cycle3"/>
    <dgm:cxn modelId="{51AC2494-D5DF-4A3F-A02B-43861AFD9B23}" type="presParOf" srcId="{CEEB7934-51E9-4427-812E-D7B0E215722A}" destId="{A1C19D00-C320-4326-AA4F-E78BF58F0A85}" srcOrd="3" destOrd="0" presId="urn:microsoft.com/office/officeart/2005/8/layout/cycle3"/>
    <dgm:cxn modelId="{AAB56B2E-A56C-4384-A7FE-75885F9BD91F}" type="presParOf" srcId="{CEEB7934-51E9-4427-812E-D7B0E215722A}" destId="{61C44F2C-F4BC-40C3-855C-E67160C54868}" srcOrd="4" destOrd="0" presId="urn:microsoft.com/office/officeart/2005/8/layout/cycle3"/>
    <dgm:cxn modelId="{6FDF2F48-C1B0-43ED-9D16-1768E14932CB}" type="presParOf" srcId="{CEEB7934-51E9-4427-812E-D7B0E215722A}" destId="{0F96F2D9-8747-48C9-8D5E-7149DDDE4AD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B2F7F5-BF06-473E-999A-D090CA7829EB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3C5E49F3-4734-4828-A883-2499091C5D45}">
      <dgm:prSet phldrT="[Text]"/>
      <dgm:spPr/>
      <dgm:t>
        <a:bodyPr/>
        <a:lstStyle/>
        <a:p>
          <a:r>
            <a:rPr lang="es-EC" dirty="0" smtClean="0"/>
            <a:t>Marketing Digital</a:t>
          </a:r>
          <a:endParaRPr lang="es-EC" dirty="0"/>
        </a:p>
      </dgm:t>
    </dgm:pt>
    <dgm:pt modelId="{CEA23F23-AD90-4013-8AF7-563AAF93213E}" type="parTrans" cxnId="{BC43B7D4-FD43-443D-B3BD-C73AB9CC439B}">
      <dgm:prSet/>
      <dgm:spPr/>
      <dgm:t>
        <a:bodyPr/>
        <a:lstStyle/>
        <a:p>
          <a:endParaRPr lang="es-EC"/>
        </a:p>
      </dgm:t>
    </dgm:pt>
    <dgm:pt modelId="{D27A06AB-BBC1-4C73-8D17-1C83A97183EA}" type="sibTrans" cxnId="{BC43B7D4-FD43-443D-B3BD-C73AB9CC439B}">
      <dgm:prSet/>
      <dgm:spPr/>
      <dgm:t>
        <a:bodyPr/>
        <a:lstStyle/>
        <a:p>
          <a:endParaRPr lang="es-EC"/>
        </a:p>
      </dgm:t>
    </dgm:pt>
    <dgm:pt modelId="{FB2AC02C-727F-4DBE-9790-25EC1A171D1B}">
      <dgm:prSet phldrT="[Text]"/>
      <dgm:spPr/>
      <dgm:t>
        <a:bodyPr/>
        <a:lstStyle/>
        <a:p>
          <a:r>
            <a:rPr lang="es-EC" b="1" dirty="0" smtClean="0"/>
            <a:t>ATL</a:t>
          </a:r>
          <a:endParaRPr lang="es-EC" b="1" dirty="0"/>
        </a:p>
      </dgm:t>
    </dgm:pt>
    <dgm:pt modelId="{B70079AB-8AB8-4644-8EAE-D0386C20A828}" type="parTrans" cxnId="{23437F5F-40E1-4CC6-8EFA-6049EB6A316E}">
      <dgm:prSet/>
      <dgm:spPr/>
      <dgm:t>
        <a:bodyPr/>
        <a:lstStyle/>
        <a:p>
          <a:endParaRPr lang="es-EC"/>
        </a:p>
      </dgm:t>
    </dgm:pt>
    <dgm:pt modelId="{24876AB1-85C0-4B56-B6AD-FCF2DA5FED59}" type="sibTrans" cxnId="{23437F5F-40E1-4CC6-8EFA-6049EB6A316E}">
      <dgm:prSet/>
      <dgm:spPr/>
      <dgm:t>
        <a:bodyPr/>
        <a:lstStyle/>
        <a:p>
          <a:endParaRPr lang="es-EC"/>
        </a:p>
      </dgm:t>
    </dgm:pt>
    <dgm:pt modelId="{65A3A055-D8AE-43C0-9551-95CC606C03E2}">
      <dgm:prSet phldrT="[Text]"/>
      <dgm:spPr/>
      <dgm:t>
        <a:bodyPr/>
        <a:lstStyle/>
        <a:p>
          <a:r>
            <a:rPr lang="es-EC" dirty="0" smtClean="0"/>
            <a:t>RP</a:t>
          </a:r>
          <a:endParaRPr lang="es-EC" dirty="0"/>
        </a:p>
      </dgm:t>
    </dgm:pt>
    <dgm:pt modelId="{83767D4D-9B59-49C5-92BB-AE641E090013}" type="parTrans" cxnId="{BB118952-0571-4C35-98CF-6D9CFC668823}">
      <dgm:prSet/>
      <dgm:spPr/>
      <dgm:t>
        <a:bodyPr/>
        <a:lstStyle/>
        <a:p>
          <a:endParaRPr lang="es-EC"/>
        </a:p>
      </dgm:t>
    </dgm:pt>
    <dgm:pt modelId="{8B702A29-AC5B-483A-98D0-240691497F29}" type="sibTrans" cxnId="{BB118952-0571-4C35-98CF-6D9CFC668823}">
      <dgm:prSet/>
      <dgm:spPr/>
      <dgm:t>
        <a:bodyPr/>
        <a:lstStyle/>
        <a:p>
          <a:endParaRPr lang="es-EC"/>
        </a:p>
      </dgm:t>
    </dgm:pt>
    <dgm:pt modelId="{766711DA-FBEC-4A8F-957D-A0F336DCF3FB}" type="pres">
      <dgm:prSet presAssocID="{52B2F7F5-BF06-473E-999A-D090CA7829EB}" presName="compositeShape" presStyleCnt="0">
        <dgm:presLayoutVars>
          <dgm:chMax val="7"/>
          <dgm:dir/>
          <dgm:resizeHandles val="exact"/>
        </dgm:presLayoutVars>
      </dgm:prSet>
      <dgm:spPr/>
    </dgm:pt>
    <dgm:pt modelId="{E6136031-6328-4913-AD30-A14E62DFB16C}" type="pres">
      <dgm:prSet presAssocID="{52B2F7F5-BF06-473E-999A-D090CA7829EB}" presName="wedge1" presStyleLbl="node1" presStyleIdx="0" presStyleCnt="3" custScaleX="154815" custScaleY="125744"/>
      <dgm:spPr/>
      <dgm:t>
        <a:bodyPr/>
        <a:lstStyle/>
        <a:p>
          <a:endParaRPr lang="es-EC"/>
        </a:p>
      </dgm:t>
    </dgm:pt>
    <dgm:pt modelId="{FE063429-42B7-401E-B570-C87A9C1E70CF}" type="pres">
      <dgm:prSet presAssocID="{52B2F7F5-BF06-473E-999A-D090CA7829E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3A4CFF-4B0F-4EDB-8F56-47371FAAC598}" type="pres">
      <dgm:prSet presAssocID="{52B2F7F5-BF06-473E-999A-D090CA7829EB}" presName="wedge2" presStyleLbl="node1" presStyleIdx="1" presStyleCnt="3"/>
      <dgm:spPr/>
      <dgm:t>
        <a:bodyPr/>
        <a:lstStyle/>
        <a:p>
          <a:endParaRPr lang="es-EC"/>
        </a:p>
      </dgm:t>
    </dgm:pt>
    <dgm:pt modelId="{FE1F2DAE-2A9F-446D-A213-39AD9A37D36D}" type="pres">
      <dgm:prSet presAssocID="{52B2F7F5-BF06-473E-999A-D090CA7829E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5D3CE4-4131-4E97-8307-1A871C287AF3}" type="pres">
      <dgm:prSet presAssocID="{52B2F7F5-BF06-473E-999A-D090CA7829EB}" presName="wedge3" presStyleLbl="node1" presStyleIdx="2" presStyleCnt="3"/>
      <dgm:spPr/>
      <dgm:t>
        <a:bodyPr/>
        <a:lstStyle/>
        <a:p>
          <a:endParaRPr lang="es-EC"/>
        </a:p>
      </dgm:t>
    </dgm:pt>
    <dgm:pt modelId="{84E54FFD-EA93-4A90-B333-D602CFE8A36B}" type="pres">
      <dgm:prSet presAssocID="{52B2F7F5-BF06-473E-999A-D090CA7829E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437F5F-40E1-4CC6-8EFA-6049EB6A316E}" srcId="{52B2F7F5-BF06-473E-999A-D090CA7829EB}" destId="{FB2AC02C-727F-4DBE-9790-25EC1A171D1B}" srcOrd="1" destOrd="0" parTransId="{B70079AB-8AB8-4644-8EAE-D0386C20A828}" sibTransId="{24876AB1-85C0-4B56-B6AD-FCF2DA5FED59}"/>
    <dgm:cxn modelId="{449832D6-765D-4F78-9B98-EFCBCB38D442}" type="presOf" srcId="{65A3A055-D8AE-43C0-9551-95CC606C03E2}" destId="{84E54FFD-EA93-4A90-B333-D602CFE8A36B}" srcOrd="1" destOrd="0" presId="urn:microsoft.com/office/officeart/2005/8/layout/chart3"/>
    <dgm:cxn modelId="{9A59ECC3-785A-4D39-AE94-1F02B59C76FF}" type="presOf" srcId="{3C5E49F3-4734-4828-A883-2499091C5D45}" destId="{E6136031-6328-4913-AD30-A14E62DFB16C}" srcOrd="0" destOrd="0" presId="urn:microsoft.com/office/officeart/2005/8/layout/chart3"/>
    <dgm:cxn modelId="{BB118952-0571-4C35-98CF-6D9CFC668823}" srcId="{52B2F7F5-BF06-473E-999A-D090CA7829EB}" destId="{65A3A055-D8AE-43C0-9551-95CC606C03E2}" srcOrd="2" destOrd="0" parTransId="{83767D4D-9B59-49C5-92BB-AE641E090013}" sibTransId="{8B702A29-AC5B-483A-98D0-240691497F29}"/>
    <dgm:cxn modelId="{783FD274-B59E-469D-86B1-76BF4CCBEF93}" type="presOf" srcId="{FB2AC02C-727F-4DBE-9790-25EC1A171D1B}" destId="{FE1F2DAE-2A9F-446D-A213-39AD9A37D36D}" srcOrd="1" destOrd="0" presId="urn:microsoft.com/office/officeart/2005/8/layout/chart3"/>
    <dgm:cxn modelId="{BC43B7D4-FD43-443D-B3BD-C73AB9CC439B}" srcId="{52B2F7F5-BF06-473E-999A-D090CA7829EB}" destId="{3C5E49F3-4734-4828-A883-2499091C5D45}" srcOrd="0" destOrd="0" parTransId="{CEA23F23-AD90-4013-8AF7-563AAF93213E}" sibTransId="{D27A06AB-BBC1-4C73-8D17-1C83A97183EA}"/>
    <dgm:cxn modelId="{015F458B-7536-469C-A056-0D0EE0EC04C7}" type="presOf" srcId="{65A3A055-D8AE-43C0-9551-95CC606C03E2}" destId="{D55D3CE4-4131-4E97-8307-1A871C287AF3}" srcOrd="0" destOrd="0" presId="urn:microsoft.com/office/officeart/2005/8/layout/chart3"/>
    <dgm:cxn modelId="{AD0BA9CC-7DCF-42CF-AA39-1DBB6C413029}" type="presOf" srcId="{52B2F7F5-BF06-473E-999A-D090CA7829EB}" destId="{766711DA-FBEC-4A8F-957D-A0F336DCF3FB}" srcOrd="0" destOrd="0" presId="urn:microsoft.com/office/officeart/2005/8/layout/chart3"/>
    <dgm:cxn modelId="{1082758C-6A19-4751-AFED-411AB2A70716}" type="presOf" srcId="{3C5E49F3-4734-4828-A883-2499091C5D45}" destId="{FE063429-42B7-401E-B570-C87A9C1E70CF}" srcOrd="1" destOrd="0" presId="urn:microsoft.com/office/officeart/2005/8/layout/chart3"/>
    <dgm:cxn modelId="{AC06319F-1714-4126-94E9-AEDD19831610}" type="presOf" srcId="{FB2AC02C-727F-4DBE-9790-25EC1A171D1B}" destId="{013A4CFF-4B0F-4EDB-8F56-47371FAAC598}" srcOrd="0" destOrd="0" presId="urn:microsoft.com/office/officeart/2005/8/layout/chart3"/>
    <dgm:cxn modelId="{8578CED8-ECDE-481D-A5D1-9773B1C79524}" type="presParOf" srcId="{766711DA-FBEC-4A8F-957D-A0F336DCF3FB}" destId="{E6136031-6328-4913-AD30-A14E62DFB16C}" srcOrd="0" destOrd="0" presId="urn:microsoft.com/office/officeart/2005/8/layout/chart3"/>
    <dgm:cxn modelId="{729B9F5A-5392-440F-B696-723995C29261}" type="presParOf" srcId="{766711DA-FBEC-4A8F-957D-A0F336DCF3FB}" destId="{FE063429-42B7-401E-B570-C87A9C1E70CF}" srcOrd="1" destOrd="0" presId="urn:microsoft.com/office/officeart/2005/8/layout/chart3"/>
    <dgm:cxn modelId="{C65C22E3-2E19-4D25-860A-DBCFAFD7C5F6}" type="presParOf" srcId="{766711DA-FBEC-4A8F-957D-A0F336DCF3FB}" destId="{013A4CFF-4B0F-4EDB-8F56-47371FAAC598}" srcOrd="2" destOrd="0" presId="urn:microsoft.com/office/officeart/2005/8/layout/chart3"/>
    <dgm:cxn modelId="{4731B650-A883-463B-AFFE-AED64E76F02A}" type="presParOf" srcId="{766711DA-FBEC-4A8F-957D-A0F336DCF3FB}" destId="{FE1F2DAE-2A9F-446D-A213-39AD9A37D36D}" srcOrd="3" destOrd="0" presId="urn:microsoft.com/office/officeart/2005/8/layout/chart3"/>
    <dgm:cxn modelId="{A5E1C995-7D8C-4CDE-97C8-5E19CCBBDE21}" type="presParOf" srcId="{766711DA-FBEC-4A8F-957D-A0F336DCF3FB}" destId="{D55D3CE4-4131-4E97-8307-1A871C287AF3}" srcOrd="4" destOrd="0" presId="urn:microsoft.com/office/officeart/2005/8/layout/chart3"/>
    <dgm:cxn modelId="{CD4B9529-8BE0-40D3-8D66-22AA62B4C476}" type="presParOf" srcId="{766711DA-FBEC-4A8F-957D-A0F336DCF3FB}" destId="{84E54FFD-EA93-4A90-B333-D602CFE8A36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E35ED-0B7F-4A75-9A95-BBA5C36A588B}">
      <dsp:nvSpPr>
        <dsp:cNvPr id="0" name=""/>
        <dsp:cNvSpPr/>
      </dsp:nvSpPr>
      <dsp:spPr>
        <a:xfrm>
          <a:off x="1298386" y="228630"/>
          <a:ext cx="1736787" cy="173678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VÍNCULO</a:t>
          </a:r>
          <a:endParaRPr lang="es-EC" sz="1400" b="1" kern="1200" dirty="0"/>
        </a:p>
      </dsp:txBody>
      <dsp:txXfrm>
        <a:off x="1807079" y="737323"/>
        <a:ext cx="1228094" cy="1228094"/>
      </dsp:txXfrm>
    </dsp:sp>
    <dsp:sp modelId="{EC2332E7-7C71-43F4-98CB-FECED483B05F}">
      <dsp:nvSpPr>
        <dsp:cNvPr id="0" name=""/>
        <dsp:cNvSpPr/>
      </dsp:nvSpPr>
      <dsp:spPr>
        <a:xfrm rot="5400000">
          <a:off x="3115394" y="228630"/>
          <a:ext cx="1736787" cy="1736787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PREVENCIÓN</a:t>
          </a:r>
          <a:endParaRPr lang="es-EC" sz="1400" b="1" kern="1200" dirty="0"/>
        </a:p>
      </dsp:txBody>
      <dsp:txXfrm rot="-5400000">
        <a:off x="3115394" y="737323"/>
        <a:ext cx="1228094" cy="1228094"/>
      </dsp:txXfrm>
    </dsp:sp>
    <dsp:sp modelId="{1F3AD424-EC27-41CA-A8A0-0DE908F8DC11}">
      <dsp:nvSpPr>
        <dsp:cNvPr id="0" name=""/>
        <dsp:cNvSpPr/>
      </dsp:nvSpPr>
      <dsp:spPr>
        <a:xfrm rot="10800000">
          <a:off x="3115394" y="2045638"/>
          <a:ext cx="1736787" cy="1736787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RECUPERACIÓN</a:t>
          </a:r>
          <a:endParaRPr lang="es-EC" sz="1200" b="1" kern="1200" dirty="0"/>
        </a:p>
      </dsp:txBody>
      <dsp:txXfrm rot="10800000">
        <a:off x="3115394" y="2045638"/>
        <a:ext cx="1228094" cy="1228094"/>
      </dsp:txXfrm>
    </dsp:sp>
    <dsp:sp modelId="{73E7B6EE-6413-458F-9EB3-36887C5DC0D4}">
      <dsp:nvSpPr>
        <dsp:cNvPr id="0" name=""/>
        <dsp:cNvSpPr/>
      </dsp:nvSpPr>
      <dsp:spPr>
        <a:xfrm rot="16200000">
          <a:off x="1298386" y="2045638"/>
          <a:ext cx="1736787" cy="1736787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CRECIMIENTO</a:t>
          </a:r>
          <a:endParaRPr lang="es-EC" sz="1200" b="1" kern="1200" dirty="0"/>
        </a:p>
      </dsp:txBody>
      <dsp:txXfrm rot="5400000">
        <a:off x="1807079" y="2045638"/>
        <a:ext cx="1228094" cy="1228094"/>
      </dsp:txXfrm>
    </dsp:sp>
    <dsp:sp modelId="{5D0EE888-F31D-4FB6-B3A7-3EBB1259279E}">
      <dsp:nvSpPr>
        <dsp:cNvPr id="0" name=""/>
        <dsp:cNvSpPr/>
      </dsp:nvSpPr>
      <dsp:spPr>
        <a:xfrm>
          <a:off x="2775457" y="1644532"/>
          <a:ext cx="599652" cy="521437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9A020-B42F-482E-A1AE-75950554F35F}">
      <dsp:nvSpPr>
        <dsp:cNvPr id="0" name=""/>
        <dsp:cNvSpPr/>
      </dsp:nvSpPr>
      <dsp:spPr>
        <a:xfrm rot="10800000">
          <a:off x="2775457" y="1845085"/>
          <a:ext cx="599652" cy="521437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1EDA4-2342-4141-8449-C61F477F650C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247B-90CE-4AF1-8349-0D25ADC2A68F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1317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D18EE-7DD8-449A-85C9-065DBBB80F6C}" type="datetimeFigureOut">
              <a:rPr lang="es-EC" smtClean="0"/>
              <a:t>25/08/2014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C6469-22D9-403A-979B-0CA40F490A9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762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23" y="1772816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7" y="116632"/>
            <a:ext cx="1395137" cy="12961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95536" y="6309320"/>
            <a:ext cx="856895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5536" y="6741368"/>
            <a:ext cx="8568952" cy="0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8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9455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744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45511" y="329060"/>
            <a:ext cx="7200800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75" y="29822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46639" cy="1124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395536" y="6309320"/>
            <a:ext cx="856895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5536" y="6741368"/>
            <a:ext cx="8568952" cy="0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4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46639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758876" y="676264"/>
            <a:ext cx="7200800" cy="461688"/>
          </a:xfrm>
          <a:prstGeom prst="rect">
            <a:avLst/>
          </a:prstGeom>
          <a:gradFill>
            <a:gsLst>
              <a:gs pos="50000">
                <a:srgbClr val="FFCC00"/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570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148"/>
            <a:ext cx="1246639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1619672" y="169988"/>
            <a:ext cx="7200800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5536" y="6282432"/>
            <a:ext cx="8568952" cy="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95536" y="6714480"/>
            <a:ext cx="8568952" cy="0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44" y="8689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5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525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296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0041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504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757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7CFA-6934-404C-BB08-67B4929445FA}" type="datetimeFigureOut">
              <a:rPr lang="es-EC" smtClean="0"/>
              <a:t>25/08/2014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B05F-74C2-4DE6-9190-FA2D6C35825C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01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source=images&amp;cd=&amp;cad=rja&amp;docid=p6vROp01JsvMbM&amp;tbnid=HHOQyAOqhiYINM:&amp;ved=0CAgQjRwwADiYAQ&amp;url=http://es.123rf.com/photo_10132503_ilustracion-de-ninos-posando-con-un-equipo.html&amp;ei=Y2dLUozuJJKA9QSXp4CwDw&amp;psig=AFQjCNEQbO4PXWhXzupK8K6_BcvlX0lvZA&amp;ust=1380759779659422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google.com/url?sa=i&amp;rct=j&amp;q=dibujo+diente+&amp;source=images&amp;cd=&amp;cad=rja&amp;docid=9xgxFhVCzQwfQM&amp;tbnid=xEnnNDlEWVBCaM:&amp;ved=0CAUQjRw&amp;url=http://omdsa-sa.blogspot.com/&amp;ei=aupMUYK2JIm-8ASsroCQDA&amp;bvm=bv.44158598,d.eWU&amp;psig=AFQjCNGbDVJkwLOEgdyOfule4mqi9KeP2Q&amp;ust=1364081636435529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cgalicia.e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>
            <a:noAutofit/>
          </a:bodyPr>
          <a:lstStyle/>
          <a:p>
            <a:r>
              <a:rPr lang="es-ES" sz="3200" b="1" i="1" dirty="0"/>
              <a:t>Desarrollo </a:t>
            </a:r>
            <a:r>
              <a:rPr lang="es-ES" sz="3200" b="1" i="1" dirty="0" smtClean="0"/>
              <a:t>de una Propuesta </a:t>
            </a:r>
            <a:r>
              <a:rPr lang="es-ES" sz="3200" b="1" i="1" dirty="0"/>
              <a:t>Estratégica </a:t>
            </a:r>
            <a:r>
              <a:rPr lang="es-ES" sz="3200" b="1" i="1" dirty="0" smtClean="0"/>
              <a:t>para la </a:t>
            </a:r>
            <a:r>
              <a:rPr lang="es-ES" sz="3200" b="1" i="1" dirty="0"/>
              <a:t>Introducción </a:t>
            </a:r>
            <a:r>
              <a:rPr lang="es-ES" sz="3200" b="1" i="1" dirty="0" smtClean="0"/>
              <a:t>en el mercado del nuevo </a:t>
            </a:r>
            <a:r>
              <a:rPr lang="es-ES" sz="3200" b="1" i="1" dirty="0"/>
              <a:t>Centro Odontológico </a:t>
            </a:r>
            <a:r>
              <a:rPr lang="es-ES" sz="3200" b="1" i="1" dirty="0" smtClean="0"/>
              <a:t>para niños ”Parque Dental” en </a:t>
            </a:r>
            <a:r>
              <a:rPr lang="es-ES" sz="3200" b="1" i="1" dirty="0"/>
              <a:t>Quito </a:t>
            </a:r>
            <a:r>
              <a:rPr lang="es-ES" sz="3200" b="1" i="1" dirty="0" smtClean="0"/>
              <a:t>y Cumbayá</a:t>
            </a:r>
            <a:endParaRPr lang="es-EC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077072"/>
            <a:ext cx="5544616" cy="2016224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solidFill>
                  <a:schemeClr val="tx1"/>
                </a:solidFill>
              </a:rPr>
              <a:t>Maestría en Mercadotecnia</a:t>
            </a:r>
          </a:p>
          <a:p>
            <a:r>
              <a:rPr lang="es-EC" sz="2400" b="1" dirty="0" smtClean="0">
                <a:solidFill>
                  <a:schemeClr val="tx1"/>
                </a:solidFill>
              </a:rPr>
              <a:t>VI Promoción</a:t>
            </a:r>
          </a:p>
          <a:p>
            <a:r>
              <a:rPr lang="es-EC" sz="2400" dirty="0" smtClean="0">
                <a:solidFill>
                  <a:schemeClr val="tx1"/>
                </a:solidFill>
              </a:rPr>
              <a:t>José Antonio Ayala Cruz</a:t>
            </a:r>
          </a:p>
          <a:p>
            <a:r>
              <a:rPr lang="es-EC" sz="2400" dirty="0" smtClean="0">
                <a:solidFill>
                  <a:schemeClr val="tx1"/>
                </a:solidFill>
              </a:rPr>
              <a:t>2014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Composición de la Población Quito</a:t>
            </a:r>
            <a:endParaRPr lang="es-EC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512168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000" b="1" dirty="0" smtClean="0"/>
              <a:t>Segunda Ciudad más poblada del Ecuador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S" sz="2000" b="1" dirty="0" smtClean="0"/>
              <a:t>Registra 1’761.867 habitantes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S" sz="2000" b="1" dirty="0" smtClean="0"/>
              <a:t>51,6% mujeres, 48,4% hombres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S" sz="2000" b="1" dirty="0" smtClean="0"/>
              <a:t>Existen 403.120 niños menores de 12 años</a:t>
            </a:r>
            <a:endParaRPr lang="es-EC" sz="2000" b="1" dirty="0"/>
          </a:p>
          <a:p>
            <a:pPr algn="just">
              <a:buClr>
                <a:srgbClr val="00B050"/>
              </a:buClr>
              <a:buFont typeface="Courier New" pitchFamily="49" charset="0"/>
              <a:buChar char="o"/>
            </a:pPr>
            <a:endParaRPr lang="es-EC" sz="2000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61206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9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División Geográfica Quito (INEC)</a:t>
            </a:r>
            <a:endParaRPr lang="es-EC" sz="3200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9851"/>
            <a:ext cx="47910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88224" y="1268760"/>
            <a:ext cx="16561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000" dirty="0"/>
              <a:t>L1: Carcelén</a:t>
            </a:r>
            <a:endParaRPr lang="es-EC" sz="1000" dirty="0"/>
          </a:p>
          <a:p>
            <a:pPr lvl="0"/>
            <a:r>
              <a:rPr lang="es-ES" sz="1000" dirty="0"/>
              <a:t>L2 y L3: El Condado</a:t>
            </a:r>
            <a:endParaRPr lang="es-EC" sz="1000" dirty="0"/>
          </a:p>
          <a:p>
            <a:pPr lvl="0"/>
            <a:r>
              <a:rPr lang="es-ES" sz="1000" dirty="0"/>
              <a:t>L4: </a:t>
            </a:r>
            <a:r>
              <a:rPr lang="es-ES" sz="1000" dirty="0" err="1"/>
              <a:t>Cotocollao</a:t>
            </a:r>
            <a:endParaRPr lang="es-EC" sz="1000" dirty="0"/>
          </a:p>
          <a:p>
            <a:pPr lvl="0"/>
            <a:r>
              <a:rPr lang="es-ES" sz="1000" dirty="0"/>
              <a:t>L5: </a:t>
            </a:r>
            <a:r>
              <a:rPr lang="es-ES" sz="1000" dirty="0" err="1"/>
              <a:t>Ponceano</a:t>
            </a:r>
            <a:endParaRPr lang="es-EC" sz="1000" dirty="0"/>
          </a:p>
          <a:p>
            <a:pPr lvl="0"/>
            <a:r>
              <a:rPr lang="es-ES" sz="1000" dirty="0"/>
              <a:t>L6: Comité del Pueblo</a:t>
            </a:r>
            <a:endParaRPr lang="es-EC" sz="1000" dirty="0"/>
          </a:p>
          <a:p>
            <a:pPr lvl="0"/>
            <a:r>
              <a:rPr lang="es-ES" sz="1000" dirty="0"/>
              <a:t>L7: San Isidro del Inca</a:t>
            </a:r>
            <a:endParaRPr lang="es-EC" sz="1000" dirty="0"/>
          </a:p>
          <a:p>
            <a:pPr lvl="0"/>
            <a:r>
              <a:rPr lang="es-ES" sz="1000" dirty="0"/>
              <a:t>L8: Kennedy</a:t>
            </a:r>
            <a:endParaRPr lang="es-EC" sz="1000" dirty="0"/>
          </a:p>
          <a:p>
            <a:pPr lvl="0"/>
            <a:r>
              <a:rPr lang="es-ES" sz="1000" dirty="0"/>
              <a:t>L9: Concepción</a:t>
            </a:r>
            <a:endParaRPr lang="es-EC" sz="1000" dirty="0"/>
          </a:p>
          <a:p>
            <a:pPr lvl="0"/>
            <a:r>
              <a:rPr lang="es-ES" sz="1000" dirty="0"/>
              <a:t>L10: Cochabamba</a:t>
            </a:r>
            <a:endParaRPr lang="es-EC" sz="1000" dirty="0"/>
          </a:p>
          <a:p>
            <a:pPr lvl="0"/>
            <a:r>
              <a:rPr lang="es-ES" sz="1000" dirty="0"/>
              <a:t>L11: Rumipamba</a:t>
            </a:r>
            <a:endParaRPr lang="es-EC" sz="1000" dirty="0"/>
          </a:p>
          <a:p>
            <a:pPr lvl="0"/>
            <a:r>
              <a:rPr lang="es-ES" sz="1000" dirty="0"/>
              <a:t>L12: Jipijapa</a:t>
            </a:r>
            <a:endParaRPr lang="es-EC" sz="1000" dirty="0"/>
          </a:p>
          <a:p>
            <a:pPr lvl="0"/>
            <a:r>
              <a:rPr lang="es-ES" sz="1000" dirty="0"/>
              <a:t>L13: Iñaquito</a:t>
            </a:r>
            <a:endParaRPr lang="es-EC" sz="1000" dirty="0"/>
          </a:p>
          <a:p>
            <a:pPr lvl="0"/>
            <a:r>
              <a:rPr lang="es-ES" sz="1000" dirty="0"/>
              <a:t>L14: Belisario Quevedo</a:t>
            </a:r>
            <a:endParaRPr lang="es-EC" sz="1000" dirty="0"/>
          </a:p>
          <a:p>
            <a:pPr lvl="0"/>
            <a:r>
              <a:rPr lang="es-ES" sz="1000" dirty="0"/>
              <a:t>L15: Mariscal Sucre</a:t>
            </a:r>
            <a:endParaRPr lang="es-EC" sz="1000" dirty="0"/>
          </a:p>
          <a:p>
            <a:pPr lvl="0"/>
            <a:r>
              <a:rPr lang="es-ES" sz="1000" dirty="0"/>
              <a:t>L16: </a:t>
            </a:r>
            <a:r>
              <a:rPr lang="es-ES" sz="1000" dirty="0" err="1"/>
              <a:t>Itchimbia</a:t>
            </a:r>
            <a:endParaRPr lang="es-EC" sz="1000" dirty="0"/>
          </a:p>
          <a:p>
            <a:pPr lvl="0"/>
            <a:r>
              <a:rPr lang="es-ES" sz="1000" dirty="0"/>
              <a:t>L17: San Juan</a:t>
            </a:r>
            <a:endParaRPr lang="es-EC" sz="1000" dirty="0"/>
          </a:p>
          <a:p>
            <a:pPr lvl="0"/>
            <a:r>
              <a:rPr lang="es-ES" sz="1000" dirty="0"/>
              <a:t>L18: La Libertad</a:t>
            </a:r>
            <a:endParaRPr lang="es-EC" sz="1000" dirty="0"/>
          </a:p>
          <a:p>
            <a:pPr lvl="0"/>
            <a:r>
              <a:rPr lang="es-ES" sz="1000" dirty="0"/>
              <a:t>L19: Centro Histórico</a:t>
            </a:r>
            <a:endParaRPr lang="es-EC" sz="1000" dirty="0"/>
          </a:p>
          <a:p>
            <a:pPr lvl="0"/>
            <a:r>
              <a:rPr lang="es-ES" sz="1000" dirty="0"/>
              <a:t>L20: </a:t>
            </a:r>
            <a:r>
              <a:rPr lang="es-ES" sz="1000" dirty="0" err="1"/>
              <a:t>Puengasi</a:t>
            </a:r>
            <a:endParaRPr lang="es-EC" sz="1000" dirty="0"/>
          </a:p>
          <a:p>
            <a:pPr lvl="0"/>
            <a:r>
              <a:rPr lang="es-ES" sz="1000" dirty="0"/>
              <a:t>L21: </a:t>
            </a:r>
            <a:r>
              <a:rPr lang="es-ES" sz="1000" dirty="0" err="1"/>
              <a:t>Chimbacalle</a:t>
            </a:r>
            <a:endParaRPr lang="es-EC" sz="1000" dirty="0"/>
          </a:p>
          <a:p>
            <a:pPr lvl="0"/>
            <a:r>
              <a:rPr lang="es-ES" sz="1000" dirty="0"/>
              <a:t>L22: Magdalena</a:t>
            </a:r>
            <a:endParaRPr lang="es-EC" sz="1000" dirty="0"/>
          </a:p>
          <a:p>
            <a:pPr lvl="0"/>
            <a:r>
              <a:rPr lang="es-ES" sz="1000" dirty="0"/>
              <a:t>L23: </a:t>
            </a:r>
            <a:r>
              <a:rPr lang="es-ES" sz="1000" dirty="0" err="1"/>
              <a:t>Chilibulo</a:t>
            </a:r>
            <a:endParaRPr lang="es-EC" sz="1000" dirty="0"/>
          </a:p>
          <a:p>
            <a:pPr lvl="0"/>
            <a:r>
              <a:rPr lang="es-ES" sz="1000" dirty="0"/>
              <a:t>L24: La Mena</a:t>
            </a:r>
            <a:endParaRPr lang="es-EC" sz="1000" dirty="0"/>
          </a:p>
          <a:p>
            <a:pPr lvl="0"/>
            <a:r>
              <a:rPr lang="es-ES" sz="1000" dirty="0"/>
              <a:t>L25: San Bartolo</a:t>
            </a:r>
            <a:endParaRPr lang="es-EC" sz="1000" dirty="0"/>
          </a:p>
          <a:p>
            <a:pPr lvl="0"/>
            <a:r>
              <a:rPr lang="es-ES" sz="1000" dirty="0"/>
              <a:t>L26: La Ferroviaria</a:t>
            </a:r>
            <a:endParaRPr lang="es-EC" sz="1000" dirty="0"/>
          </a:p>
          <a:p>
            <a:pPr lvl="0"/>
            <a:r>
              <a:rPr lang="es-ES" sz="1000" dirty="0"/>
              <a:t>L27: La Argelia</a:t>
            </a:r>
            <a:endParaRPr lang="es-EC" sz="1000" dirty="0"/>
          </a:p>
          <a:p>
            <a:pPr lvl="0"/>
            <a:r>
              <a:rPr lang="es-ES" sz="1000" dirty="0"/>
              <a:t>L28 y L29: </a:t>
            </a:r>
            <a:r>
              <a:rPr lang="es-ES" sz="1000" dirty="0" err="1"/>
              <a:t>Solanda</a:t>
            </a:r>
            <a:endParaRPr lang="es-EC" sz="1000" dirty="0"/>
          </a:p>
          <a:p>
            <a:pPr lvl="0"/>
            <a:r>
              <a:rPr lang="es-ES" sz="1000" dirty="0"/>
              <a:t>L30: </a:t>
            </a:r>
            <a:r>
              <a:rPr lang="es-ES" sz="1000" dirty="0" err="1"/>
              <a:t>Chillogallo</a:t>
            </a:r>
            <a:endParaRPr lang="es-EC" sz="1000" dirty="0"/>
          </a:p>
          <a:p>
            <a:pPr lvl="0"/>
            <a:r>
              <a:rPr lang="es-ES" sz="1000" dirty="0"/>
              <a:t>L31 y 32: </a:t>
            </a:r>
            <a:r>
              <a:rPr lang="es-ES" sz="1000" dirty="0" err="1"/>
              <a:t>Quitumbe</a:t>
            </a:r>
            <a:endParaRPr lang="es-EC" sz="1000" dirty="0"/>
          </a:p>
          <a:p>
            <a:pPr lvl="0"/>
            <a:r>
              <a:rPr lang="es-ES" sz="1000" dirty="0"/>
              <a:t>L33: La Ecuatoriana</a:t>
            </a:r>
            <a:endParaRPr lang="es-EC" sz="1000" dirty="0"/>
          </a:p>
          <a:p>
            <a:pPr lvl="0"/>
            <a:r>
              <a:rPr lang="es-ES" sz="1000" dirty="0"/>
              <a:t>L34 y L35: Guamaní </a:t>
            </a:r>
            <a:endParaRPr lang="es-EC" sz="1000" dirty="0"/>
          </a:p>
          <a:p>
            <a:pPr lvl="0"/>
            <a:r>
              <a:rPr lang="es-ES" sz="1000" dirty="0"/>
              <a:t>L36: </a:t>
            </a:r>
            <a:r>
              <a:rPr lang="es-ES" sz="1000" dirty="0" err="1" smtClean="0"/>
              <a:t>Turubamba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0335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Distribución de la Población por Sector Quito</a:t>
            </a:r>
            <a:endParaRPr lang="es-EC" sz="24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66548"/>
            <a:ext cx="8352928" cy="329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86" y="1287163"/>
            <a:ext cx="3698932" cy="19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6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75" y="116632"/>
            <a:ext cx="8229600" cy="1143000"/>
          </a:xfrm>
        </p:spPr>
        <p:txBody>
          <a:bodyPr/>
          <a:lstStyle/>
          <a:p>
            <a:r>
              <a:rPr lang="es-EC" dirty="0" smtClean="0"/>
              <a:t>Sector de Interés Quito</a:t>
            </a:r>
            <a:endParaRPr lang="es-EC" dirty="0"/>
          </a:p>
        </p:txBody>
      </p:sp>
      <p:sp>
        <p:nvSpPr>
          <p:cNvPr id="8" name="Curved Right Arrow 7"/>
          <p:cNvSpPr/>
          <p:nvPr/>
        </p:nvSpPr>
        <p:spPr>
          <a:xfrm>
            <a:off x="90736" y="2780928"/>
            <a:ext cx="432048" cy="19442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05935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4814" y="4522627"/>
            <a:ext cx="403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2000" b="1" dirty="0" smtClean="0">
                <a:solidFill>
                  <a:schemeClr val="tx2"/>
                </a:solidFill>
              </a:rPr>
              <a:t>Sector Norte: </a:t>
            </a:r>
            <a:r>
              <a:rPr lang="es-EC" sz="2000" dirty="0" smtClean="0">
                <a:solidFill>
                  <a:schemeClr val="tx2"/>
                </a:solidFill>
              </a:rPr>
              <a:t>Sector de Interés</a:t>
            </a:r>
            <a:endParaRPr lang="es-EC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75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dirty="0" smtClean="0"/>
              <a:t>Sectores de Interés Norte Quito</a:t>
            </a:r>
            <a:endParaRPr lang="es-EC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9190"/>
            <a:ext cx="8458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4407" y="5085184"/>
            <a:ext cx="4035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2000" b="1" dirty="0" smtClean="0">
                <a:solidFill>
                  <a:schemeClr val="tx2"/>
                </a:solidFill>
              </a:rPr>
              <a:t>Kennedy: </a:t>
            </a:r>
            <a:r>
              <a:rPr lang="es-EC" sz="2000" dirty="0" smtClean="0">
                <a:solidFill>
                  <a:schemeClr val="tx2"/>
                </a:solidFill>
              </a:rPr>
              <a:t>Sector de Interés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2000" b="1" dirty="0" smtClean="0">
                <a:solidFill>
                  <a:schemeClr val="tx2"/>
                </a:solidFill>
              </a:rPr>
              <a:t>Iñaquito: </a:t>
            </a:r>
            <a:r>
              <a:rPr lang="es-EC" sz="2000" dirty="0">
                <a:solidFill>
                  <a:schemeClr val="tx2"/>
                </a:solidFill>
              </a:rPr>
              <a:t>Sector de </a:t>
            </a:r>
            <a:r>
              <a:rPr lang="es-EC" sz="2000" dirty="0" smtClean="0">
                <a:solidFill>
                  <a:schemeClr val="tx2"/>
                </a:solidFill>
              </a:rPr>
              <a:t>Interés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2000" b="1" dirty="0" smtClean="0">
                <a:solidFill>
                  <a:schemeClr val="tx2"/>
                </a:solidFill>
              </a:rPr>
              <a:t>Rumipamba: </a:t>
            </a:r>
            <a:r>
              <a:rPr lang="es-EC" sz="2000" dirty="0">
                <a:solidFill>
                  <a:schemeClr val="tx2"/>
                </a:solidFill>
              </a:rPr>
              <a:t>Sector de Interés</a:t>
            </a:r>
          </a:p>
          <a:p>
            <a:pPr marL="285750" indent="-285750">
              <a:buFont typeface="Wingdings" pitchFamily="2" charset="2"/>
              <a:buChar char="ü"/>
            </a:pPr>
            <a:endParaRPr lang="es-EC" sz="2000" dirty="0">
              <a:solidFill>
                <a:schemeClr val="tx2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0" y="4365104"/>
            <a:ext cx="467544" cy="13817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Composición de la Población Cumbayá</a:t>
            </a:r>
            <a:endParaRPr lang="es-EC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512168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000" b="1" dirty="0" smtClean="0"/>
              <a:t>A 10 minutos del oriente de Quito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S" sz="2000" b="1" dirty="0" smtClean="0"/>
              <a:t>Registra 36.070 habitantes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S" sz="2000" b="1" dirty="0" smtClean="0"/>
              <a:t>Existen 7.916 niños menores de 12 años</a:t>
            </a:r>
            <a:endParaRPr lang="es-EC" sz="2000" b="1" dirty="0"/>
          </a:p>
          <a:p>
            <a:pPr algn="just">
              <a:buClr>
                <a:srgbClr val="00B050"/>
              </a:buClr>
              <a:buFont typeface="Courier New" pitchFamily="49" charset="0"/>
              <a:buChar char="o"/>
            </a:pPr>
            <a:endParaRPr lang="es-EC" sz="2000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5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Principales Indicadores Cumbayá</a:t>
            </a:r>
            <a:endParaRPr lang="es-EC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4825" y="1556792"/>
            <a:ext cx="8229600" cy="2448272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000" b="1" dirty="0" smtClean="0"/>
              <a:t>El 57% de los niños estudia en establecimientos particulares.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000" b="1" dirty="0" smtClean="0"/>
              <a:t>El 42,4% (3.354) de los niños registran seguro de salud privado.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000" b="1" dirty="0" smtClean="0"/>
              <a:t>EL 64% de los niños cuenta con acceso a Internet.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000" b="1" dirty="0" smtClean="0"/>
              <a:t>La mayoría de los adultos registra título de tercer y cuarto nivel, el 43,20% de la población adulta está afiliada al IESS y el 35% tiene como actividad profesional Directores, Gerentes o profesionales.</a:t>
            </a:r>
            <a:endParaRPr lang="es-EC" sz="2000" b="1" dirty="0"/>
          </a:p>
          <a:p>
            <a:pPr algn="just">
              <a:buClr>
                <a:srgbClr val="00B050"/>
              </a:buClr>
              <a:buFont typeface="Courier New" pitchFamily="49" charset="0"/>
              <a:buChar char="o"/>
            </a:pPr>
            <a:endParaRPr lang="es-EC" sz="2000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017258"/>
            <a:ext cx="403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2000" b="1" dirty="0" smtClean="0">
                <a:solidFill>
                  <a:schemeClr val="tx2"/>
                </a:solidFill>
              </a:rPr>
              <a:t>Cumbayá: </a:t>
            </a:r>
            <a:r>
              <a:rPr lang="es-EC" sz="2000" dirty="0" smtClean="0">
                <a:solidFill>
                  <a:schemeClr val="tx2"/>
                </a:solidFill>
              </a:rPr>
              <a:t>Sector de Interés</a:t>
            </a:r>
          </a:p>
          <a:p>
            <a:endParaRPr lang="es-EC" sz="2000" dirty="0">
              <a:solidFill>
                <a:schemeClr val="tx2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210936" y="2857387"/>
            <a:ext cx="467544" cy="13817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7808" y="1412776"/>
            <a:ext cx="7772400" cy="1362075"/>
          </a:xfrm>
        </p:spPr>
        <p:txBody>
          <a:bodyPr/>
          <a:lstStyle/>
          <a:p>
            <a:pPr algn="ctr"/>
            <a:r>
              <a:rPr lang="es-EC" cap="none" dirty="0" smtClean="0"/>
              <a:t>Análisis de la Industria de la Odontología en Quito y Cumbayá</a:t>
            </a:r>
            <a:endParaRPr lang="es-EC" cap="non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3568" y="2810272"/>
            <a:ext cx="3960440" cy="321297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¿Cuál es la </a:t>
            </a:r>
            <a:r>
              <a:rPr lang="es-ES" dirty="0" smtClean="0">
                <a:solidFill>
                  <a:schemeClr val="tx1"/>
                </a:solidFill>
              </a:rPr>
              <a:t>composición y tendencia de la industria y </a:t>
            </a:r>
            <a:r>
              <a:rPr lang="es-ES" dirty="0">
                <a:solidFill>
                  <a:schemeClr val="tx1"/>
                </a:solidFill>
              </a:rPr>
              <a:t>mercado de odontología en Quito y Cumbayá?</a:t>
            </a:r>
            <a:endParaRPr lang="es-EC" dirty="0">
              <a:solidFill>
                <a:schemeClr val="tx1"/>
              </a:solidFill>
            </a:endParaRPr>
          </a:p>
          <a:p>
            <a:pPr lvl="0"/>
            <a:r>
              <a:rPr lang="es-ES" dirty="0"/>
              <a:t>¿</a:t>
            </a:r>
            <a:r>
              <a:rPr lang="es-ES" dirty="0">
                <a:solidFill>
                  <a:schemeClr val="tx1"/>
                </a:solidFill>
              </a:rPr>
              <a:t>Cuáles empresas de odontología son los principales referentes del Mercado en los sectores identificados como potenciales de Quito y Cumbayá?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759" y="6176942"/>
            <a:ext cx="844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Minería de datos Censo Nacional Económico INEC,  Entrevistas a Expertos y Observación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hQSERUUExQVFRQWFxgXFxUYFBgYFxcXGBccGhccFxcXHCYfFxokGhcVHy8gJCcpLCwsFR4xNTAqNSYrLCkBCQoKDgwOGg8PGikkHyQtLCksLCwsLCksLCwsLCwsLCwsLCwsKSwsLCwsKSwsLCwsKSksLCwsLCwsLCwpLCksKf/AABEIALkBEAMBIgACEQEDEQH/xAAcAAABBQEBAQAAAAAAAAAAAAAGAgMEBQcBAAj/xABJEAACAAMFBAYGBggDCAMAAAABAgADEQQFEiExBkFRYQcTInGRsTJSgaHB0SNCYnKy4RQkM2OCkqLwFXPxJTQ1Q1ODwtIWVJP/xAAZAQADAQEBAAAAAAAAAAAAAAABAgMEAAX/xAAzEQACAQMCAwUGBgMBAAAAAAAAAQIDESESMQQTQSIyUXHRM2GBobHwNEJikcHhFCNSQ//aAAwDAQACEQMRAD8A1qWMhC6QkR0GGCKEKjgMdBjgka1nSI0dvW1BMNQTUquVNXbCNTxIiJZLwSZXCTlnmKVBJAI4iqt4RhqZkzTDYmVhm1WRZqlHFVOoqRXwINImSJIK1MOfoo4wVSla4eZHYhCxy6AYEoowr2RkKUoMshSIk7Z+zE4jJl1UahaEAKV3cFJHdFv+i84RNsZII41EBwmuh2uLBay2y76OqTFQPKWSc2HYVSqgYtKBjnDlk2ZsrkNLmYsLy3OatkkoylU5ejhz74iTujFfqzXHeFPlSJd0bGtIScnWV61QuIKQQM679aEwLNGiSo6bxeRmVsMUEoSp9FRZYrQgjA+Jml4WoC4yaoMctNy2qTKxC0kFUnszGaQpmM1ZI7YoFAyp5xJFlnSTgSbVsIKoMlGfbebUdlDnnXfRQYrb72glyQDNm9ZMGYYrSh/dS9EP2z2uYhowcjJKaiPS79tIBHWUGOqTJirV0wCoEugamLFQnCKUzMVd8XoWznTSVrWjNhTkMIoOGtYFLx2vnTCeqQrX61MTnPjoO+KeddjucUx/5iSeYz+EVUYog5yZe2za6QuVagD6i19lTTxrFNP21FapKJ5lqb66CG5NzpXJWf2ZfKJy3S+6Uo7zBcgaWUk3aecchLGW7C3z/usMvfloP/LAzr6BHxi+m3dN4geyIj3XM9bPuyhNY3LKz/5LPBrgAPJTHjtQx9JPefjEs3bM9b3Q01hmcAR7I7mHctiU2iX7Q7zXyh43zmGluVO4qxU+2msQZ1j9aX7QPlEZ7Mu4lT4w2pMW0kGF09JNts5ym9YvBvmKe+sHtxdN8tqLaJZQ+sMx7vlGIrKcaHEOULSfuOR5wfI7Uup9X3Vf0i0KGlTFYHnnFhHyfYLzmyGxSnZTyOR7xvg+2e6UZhYC0O6jIYlbLvoa0g62txlFPqbjCCIHrtthnqGk2pm30IQnyzh+ctpUEieuXrSx8DHKqinK/Uvn6Fuywy6QG2nay0pr1fIFSCRxGekRDtzaPVl+Bimr3CaV/wBIOWEJIgEO3No9WX4GEnbe0cJfgYOoGlf9IPAITSPVjhggFEx2sN1hQMccQrfJVzRlVqUIqAaEbxXQwxIsqJXCoGLM5a/3U+Jh2ae0e+EVjBJ5ZqWxY2UDCMocxwyhooj2KN0VgyvcdxR0NDBnUiPMvACCAsC8QbfeZXsS6dYRWpzWWumNxvzyC6sctxIrbZexAyBZiQqqNWZjRVHefdU7oDNqL+K/QSyXd2HWMoqZsw5UUeoPRUcBzMK2c8HtptswgMuQSxJ7TnNnfTEaek3D6oGQEDtj2eec2OdUk/Vr2v4juPLyg02Z6N3VRNnU6xs6DPAOCn1uLeHGCyzXKsvJQP7574FmL5gLI2UOGgGAcKf3SJEnY9daVPHUwepd3GHhYOUBQG1eAEJsuOcebZYc4Of0IcI8bGI7QjtbM9m7LUiFO2dI3RpMywiIsywAwHTCpGavdNNREd7sHCNEtF1A7op7Vc3CJuDQ6aA9rnXhFfa9nUO6C6fZiu6IjgcIlsOAlo2bw+iSPfFbPsbL6S1HGNHeQpiJaLtU7oZSFcDO+q9U+ww/JnA5HI+6Li+rlCqWzFOA+ECc60EHWo98Oncm6bWUGdyX/NsrAqxpWtK+RjU9l+kaVaBgmkI5qASdeZjBLJeBA4rvEWtnnj00OY8RAcQKbW5r18y6A8Ccjvc11+yIoZgMQNndresHVzDhYigb1uWekWcxYvB3RKayRqRwy4f6uOUhhDU1EdMJBjlYJoOGPR4wlzl7I5hKm3yeslulaY1K1pWlRTSGLvsRlSlTFUgk4qa1YnQ99PZEow0z5xgNRa46CI8610iLarZSKa13jzja5WMqVyytF4c4rLReYG+KW13vFVaLcaEk5DPwiEplFEvpt6USZPJyQGXLz+uy/SN/ChCjnNid0f7H9Z+tTgQWPYU7k9uhYa76GmVTFTdtzG0zrNZT6KIs6dzMz6Qg8dVHdLjX5UkKoUaAUEUiSlliHzyGkeWRDgSOgxS4ogJCqQqOQDhIWOMkLrHKwThsrDfVCH2EJjjiLMs4iDaLEDFs4htkEcEHLTdmWkUNuurgIOLVL7LU1oad9Iyt9s5/1hLb+EjyMRqJdTRRhKd9J68JRVGIGYBIrplAwu0zb0U9xI86wa2C0G1yXYqFIJWgzGnOMzdaZHdGZ4NNOGXGS2CG2uZ1lZwKZHLXMGAi0Sww0z4wbXG2KzuvNh4iBRZJhkwqCu0R1u0hFdN4zENByO0mo1XjBbddlDSM6ZEj+/GBy9LCFY0NGGfshtRkqU8tCJNuV8x2SNRBjs/f/WBZUxiGGStx5N8+cZ6xxGq5ONRxiXZbbXMZMN3CGu07ohboa0bsepAeu7VYjtJYHM+4RC2S2gW0Dq3zmquWdMSj4iLqZLXgf5xFlK5NwsaJWFRykeMUKnKw1PmUUwsmI1sbsmFlswrcob8vr9HVThriYgmtAoVSxJ4mgoFGZOkdn24BgCczprDs98oorZbe1GO9maSRb7x5wP2q2lo5arQSYimGlK4ijY4zQzNzGH1iq/zED4w3bLylyv2jqvInPw1hv9MUtJKkEM6kHiNcoVILZrXR/YwTPtBGbzCo5KvZUfyqvjBlWBTZq9pMmzqrTApqSRnvOWg4Rf2C9pU6olOGw0rSuVe8RqTWxFwla9sEyOR0Rwwwh6PR4GOwDjwjhip2pvJ5FmaZLIDAqMxUULUOUBUvpBtI1Eo/wEeTQrmlhmilw8qqvE0W2WgS0Z2rhUFjQVNAK6RQS9vbIT6bDvlt8Kw9KvBrRdzzGADNKmVAqBliGVa8IyZNYWU2ti1Dh4zclPdG0Srxlz5TNKbEKMtRUZ05iu8RkknaC0LpPm/zk6d8HXR29bNMHCYfeojOJ4ozDgzDwJhZSukzRQpqFScOmDR9iLzmWiVM61y5VwATTQjkO+M2tkijuODMPAmDjo1f9uPuHzECO0EqlpnDhMfz/OA32UGEVGvJLwRe7By8Szl5qfMfCM/v2yYJ0xeDsPeY0Do6mfSzV4pXwYfOBfbay0tc4De1fEAwrXZTB/7teKK/ZBqmYv3T5iKe2rhmOvBiPfF9srIpNYcUPuIinv8ASlomDnXxETC1ap8Cw2YmVV15g/COXtdysdNIi7LzfpWHFfIxeW1YV4I1F2wGt124c11EVk8f8xRpk4+MGdts1YF7dL6t65YTkf8ASKQlczVIdRVjtzS2SbLNCDUfIxoMk9aizkpgcVpX0W+svsOnIiM0lpgOGvZOawbdGl6KJ/6NNFUm+jycDLxGUXW5ld7M3YtCC0drCTGgc4TEG8Hy9sTDFdeZ09sTqd0aG5S2+fQQLz7RVvGJV/WVjPSZ1nZUMMFDlVaZUNCSc6kbhSKV5+HG7Zqqk0Azy9ucYG8mtLA1elrnJQSpPWE1zxBVXv3xXf4bapv7WeJS+pJGf85z84cl7YSDrjHetfIxYWK8pc4EyzWmRyI174onYWUGtwNtEyTJmOnUCZQlS7OSxyzOYoD3CG9n7wq8pCP2bnCa7iYi3vMrOmH7becM3XMpNqNRU+AiiygzglFNGyNNqB3Dyg06OBlOP3B+Ixn1ktOKWpG8Dy5RofRsv0c4/aX3Ax0O8aalv8d+S+qLG8NtZcmYyMjkqaEjD8TzhF37byp01ZSpMDMaAkLTSudG5QEbVWgG1Ts/rkeFI7sga2yT94/hMcpts5cNTdPVbNr/ACCLpFtLKZOFmXJ9CR6vCBE3vOGk2aO6Y3zgn6S/Skdz+awGzRlCz3ZThF/qXx+ppW2LVu8nlKNfasZf1lY1Dar/AIafuyvNYzEpDVNxeD7svP0NL2Zzuyn2Jo97RmCL8I1DY3O76f5o95jLBpHS2QaHtann6mh9Gkz6OcPtqf6fygHvRcM+aOEx/wARgu6LnqJ4rvQ/igV2iWlrnj94/nCvuoMccRLyX0QR9Gsz6WaOKA+DfnFDtfLpbZ/3q+KgxZ9HU2lqI4ym9xBiFt8aW1+aof6fyg/kBtxHmvv6D2wEylrp60th5H4RD6QLLS2seKIfdT4QjY2fS3SeeIeKmJ/SZLpPQ8Zfkx+cMu4LPHER969Qe2aX9aQcQw/pPyiq26s2C0ngyg+YiyuJ6WmSa/XUH25fGHelSxETJbcVYeBB+MTti4amKsfegVuCZS0JzqPEQSXhZ8SkceNT/pAZds8rOQ8GHnBvazlEpE6u6ZUSrEVJzqCBXWpIoPYMucUm0Nn7NeBzPAb++CZopr8kYpbZFjuANM4WDyRksArKbEhG9c1PERKsdtKOkxTQqQQeYMQiwSYrA1r6XDPhDmHCzLzqO6NljC8M+rcUJj1Y4Y0hEs0VV5Nn7IsmMU94zO0YjWfZHprIK35NgZvN6WecfsEeOUXN7WxWZgK1U5gqVIroaEaGhz5QP7QNSyzOZUe8RgXeNnQB4LdjlpKc8X8gPnAkYMdlxSzE8WY+AHyi7LVe6wNtjVdjxY+ZhmyTKTB308cvjCphqYjsc4rEjU2Rp+ytrxS8J1WoOfDTfw8o13o3k0kTDxmeSiMB2YvTBNU1yfI56N4+fGPoXo+H6qTxdj7hHQXaA53ouP3uAW0UqtpncOsfzMS9h0/XJX8R/pMIvmRWZMOY7b/iMTth7J+toeAY/wBJETjujddKj8P4LDpK9OT91/NYCZkzKDfpJUGZJr6reYgLwDdpHT3YvB+zXx+ppW1B/wBmn7krzWMxRu+NR2k/4af8uX/4xmdKQam4nCbS8zSdhc7FT7Uz+/fGXBDnGn9HrVsh/wAxx7hGbWlaM3efOOl3UGj7ap8Au6MgA84fZU+8/OBza2VS2z+b18QDF/0aP9NN5yx7mHzim24X9em88J8VED8gV+Jfl6DmwJw21eaOP6a/CPdJEn9cB4yl9xYQxsa9LbJ5kjxUxYdJyfTyjxlkeDfnBXdZ0/xEfL1B3Z1sNskH94vvNIJ+lCTnJbk48jAdYZmGdLPB1P8AUIPOk6X9DKPCYR4qflDR7rFr4q035/fzM7sk3DMRuDqfAwVdK9lrKlN9sjxWvwgQxiNA28GO71fgZbeI/OOjlMHEYnB+/wCtjEJ3ZYHgYPZrFlBAqCK6+3hAXeKQY3a+KSh4oPKIMFZYRTf4iwJqRQPhJIo1OS1zzr38Ift8kMjA1zB019nOJRGcIeI3ItGd2wDIHIbhx3VPBuMOu1erbitD3iOXqvaehrmcUw6MRnQZZMNITKNZK8npG/oYJrJ9X1hJaO1jhEaDhpopLaczF28UdqzrGevsitPcCLwsAlFqMzYmJJYgmveACfbpTKBzac4bNTi41NePGDG/5e+AjbB/opY4sT4D84xx7xrXQEyYNblGGxV+y584CqwaSThsH/aPvr84sx6vdAdobeScOLcDQ+3TyhwxaXTZg8map1JFBvJAJyiidhaiumVVktGE8te4x9A9Du2qzZXUTDRwajmaZ+NK+MfPk6VgYg14dx58Yt9mb1m2ecsySSWBAoDQkGGeMmN5wbHeFpBJz+sTlzMW+xH+8rl9VvKBW7LV1oxHsmpDLWpU10NIM9iZX6x3IfhCR3R6U/Ztrw/g50iLWbLHBD+L8oDicNdKQW9I87DNUndLr7zGfMjzhVmwqfqjfAmss7hZ2hFLf+w+2s20kmymzyazpmBAxQVRKU9JtNRTKvsjPgs9u1jAO5N3cY1W/bqlWe7XWUioCqVoM2NVzY6k98Zopzjqm4nCx1KXmF2wu2MuzyuqtKtKxOxE2hMsmgqKjQ+Ou6Be1OGdiCCCzUINQczvjQ9gZKTbG6OqspmEFWAIPZXcYzC3XSqzZglsyUdsgcsmMdLKQad41p2zsGfRu1LTM5yz+JYrukAUtz81T8P5RE2Ou+1tPPUWlUfAc3lhgRUVBGfLwiPtlKtiWmk9pMx8KnEilQRmBuGcdbsjOX+9NroObLtS2Wc/vB74IelJaNIbk496wC3Zbp6T5TLJV2ExSFDUxGooKnSsX231+2iasrrrDNk4S1CXDBqgVAoBpSsFLstAqzXNhLzB6XN7QPAxpfSMMViVuDofEH5xkRvUDIq49kHu0O3ljn2DqlmETMMvstLcZrSudKbjvhorDO4icW4NPZ+gGO0aLe/0lz1/cof5SPkYzFLah0ceNPONMuuYJt0FQQT1UwUBqci35QYLLO4trQpLo1/JkF4aQR7PzK2dOVR4GBu2ioi52WYGQVOdHPwMQaDXXZJU6euIgkAjOlRWnHuhDPUZQ3eFkxOMxQBgQQTUMKHOuUJs8oqlDQ66cK5Dn3xCxnuCW0Eik1q0JJ7KjQ82zybziDZh9D/3PhFttJLo5IFAVqzbmpoBwYRXS1+iljizN7NBGyL7KMVTc+qRHKQmscLRqFETd8UF42kItTU1IUAalmNFArzMXlpeimKO2yFmLhatKgihIIKmoIIzBBEZq26LU9igt8wTZQda0NcjqCCQQe4giM920b9kOTHyjSrfY1EooFGFVyHdGeWy55QPoD2EjyMQis3LarWBCDW25WIKPSMtQBvJNNBvgZt7yEcrRxTeDXPcKMYYW9Z8zCinDU4MQFGbgC27uFIrpudOsmrDNqktLajLmMyKjIc6aRd3Zd0m1yyJBeVaVqcBaquKaLvB56caRfbO9FxPbnkjlvh6++jKdIkG22c16pqkDeoOo403iOunsTc5S3B259nUmHDO7JNVxeq2na5V1he1OzDXaZGJWV5iYw2IEYa0yA3/ADiX+mdYOtRSobJjWvapnnrWtRCNqrfNtNjs7MSRJd5XMAgMvPSvhAi+jBJdUMbP3q1nn4alkc1IOue8RuHR3aBMmswINE+Ij5yMwmWjkk4DhPd/dIJNltt51lnK6GgFARuI58YdK2TlUaTj4mrdKE3FapcseoC3IVMDbtoAKAZQzNvg2qc88mrOcqVyGlADwyHshcqU2IAA5ngeMJJ5PQ4RJRTbNP21P+z37pfmIy2W9PyjUNuJgNiYAgmqCgNfrDcO6MvMg8D4GDU3F4JrS/P0NM6OG/VW/wA0/hWM8t6DrZn33/EY0Ho4Q/orVBzmtu5LGcXifpZmf12/EYEu6hqft5hL0eils/7b/COdJK/rQ/yl82hno+n/AK4PuPv5Q90mP+tJ/lD8Rjvyhl+Ij5eoMWA0nSjwdPxCDjpST6CWeEynip+UAMhu2h+0vnGg9Jn+6KeE1feGgw2Z3EPt0/P0MwxRpttkLMuepVSeoGZUbqce6MvJjUrt7dz0/cTB4YoanuDjH2E/ev5MkeySzqq+Hygu2Y2FslpsZmMjCYGdcSzGU6ArlWm/hAoTGidHE2tmmrwmeaj5QafeyDi4rlNpGPT7Fh0ZstxMXOyT5TBwIPiD8og3yuGbMXg7DwYw7sm/0kwcVB8D+cSkdJLRgvLSM4jsYVeFrCjEATSgO6meue6GXfKvEVjO1kzp4KHaJa4RrU0C8Tx9kT9l7qV5/WzRis9lVXceu9fo5fe7gV+yrndCWsrTpqJLXHMZsMteLHnuFKkncATug0WwSpUkWSWVYS2LTJtD9JaCKMw+yo7C13A8TGqmrrJlnl4NKJhJaONMgS2m6R7NZKjF1kz1FNc+Z3RrJBLbJnZirmzQNSIxbaHpRtdpJCt1SblXX2mBxb9ng166Znr2jEZw1O5SM7I2HaXa+RIUhmBJHojNj7N3tjMbbfk60TSZAdARSgYmvfwPdEvZPZRba2IzN+YJzrz4xql33BZbElaAsN5iWpRwg5kY+Nl50yzm0CrYWwzBTtKRrURZ7FTZSmZZ7Sv0c0dhvVcZ5HceHMQbW68klu1okCmJ0WehHYZTkj8iD2TyMCW3d2ok4vJGBHpMVK1wHeAeFawHLxHSDWTeM1mMguGMsKOsAIDoRVHprmNRxBiVZr46qRNxNil0IKkdhqkA0B30z9kUl3TVdrJOlUmCagkktiCy5h7QX7YUq4p9qLG/rRZbOkzGeunMrAD6iFh9UaCkNp8Tk/ACLkdCtqk0yH0iHLIDXM9w3jWGLbfyGxTEC9tmXM7s8yOdB74qbqtRlmaxFS6GWB36nXXL3xyVYhSkFRsxW7lXKtLYcA0JqYsbKsMWqy9UQfqn3GJFncHQ1h2Ii7sNrKZnNd/974PdntobMwCz5EkjdMEpKfxCmUZzZ88uOUTLsluuuVDlnWveOERvpZbTqRtqXLZWGJZMgg6ES0+Ajo2es3/Ql/ygeUZzcV/umaMUzIKnOWc8/umDW7drkeizR1bHfqhPIxXDItNFmNn5A0lgfdZ18miM+y1nJ9Bh3TZv/tFok0EVUgjiDHWg2QpUSdnZctsUtpyN6yznB95MN3hs2JxDTJ05iBQFmRqDh2kJi5Ywgt/dY7Stg6nuC03YkA1Wbzzlj/xZYnX5Z7VaZXVvMkFahspUxTUaZ9YR7ouHhBgqKQXUk7XewCTNiZw0Ms/xsPcZZ84J7stc2RZP0drMz9l1xJOln0q7mK8YsjCWygxgllBnWnNaZPBmU64566yZn8lfwFovti74l2ZZqz26rEVK41Za0Br6SgDdBRNaKi8p8coWd7jy4mc4uMupl20U1WtE4oQymYxBUgggndSG9mJlJ/ep+cE16yUbVFJ5qD8IpP8AD0BqownipZT/AEmISWSqrPTa3uLq3AFc6jmCR7xpFcw9FEUkmioiglidAANSYcu24p1qrLlY5gBUku1ZSUNTjdvRrwzJ3Axp2yGxSWUAr9LPpQzmBAA0Kygc0Whpi9I8hlCKnd+4nrssFJcuzP6HKdpjUtLrSZMUBhZ1YGktM82YgBmHcMh2qmwyqZV4868DGiXvcXVkFe3NNCpIHZzzMwUOJd3KkVj7GdWUeYUSo7VWqrMa+jl2RwEakuiIa0tzGdpulG1Wqqoepl+qupHMwGsxJqczHI9BAej0ej0ccaB0cSkly5lox0dCAUqO1LOpA1qDBO1mnz3oATqRwpuxHdGU3TevUtUiooRTvFI17YC/XttjWTOmUSQaYVomIbsbDM5ROcdUikZWR17jUo8qrT2KFSENJaVGRLaEg7uUCu2tsZ7JZrQ3pNiRlVQFUrkRTvBPtjRLftBJs6hZYFdFAyFaf6wGybgeZLUOVIxO4ocquxJz36xz0rAyTeQWu++pn6FKkqPQn9aD/fthFpZ5pqxgmm7NEaAQ1/g7DdCOauPpdgflWGJSWSLj/DjwMe/QzwPhA1IGllJeF29ZLKjXUd40irs1wui4j6W9eHzgtaRDZlwdQHEHZUzxie944AGIqNDn84etd2hsxk3Hj3xA7SdlhSuVd3sMLJXGi7FlY7yA+kA7LUxqRnTc1P7y7oJLK9R2CKHcc1PygOu2Qqb6k6/DLdv8YspNraUOyKqPq7x3fKBGVsDyjqVwts1ueTmpaX/Wh+Ii5se1j07cssPWQ190Cl238rgcOO7u7+UWsuVLZsdKNuZTTL2RdZM7QV2a/ZT6NTdQ5ERNE4HQg9xgUlyC31lYcHSv9QoYeSwfYIOeaTPg0NYWwSlobZ4p5dnYfWnjvSo9xh3q3H/OP/5t/wCsEFiyLQw76xG6p6VM4+xN3tXjHBZ6tRpsxvuim7u4wbg0ibRPget1sBNK1PAZnwGcFQuaUAS6MwAqTMfsgU5n26R6zzlRC6IEB9BAFVnzy4a7q6DOFkxowbAtNmrTOOUsoPWmdgU5D0j4ReXZsBJU1mlp7D6oqkoHPWhxOKU3jui4uueZiM7lWVjVBWuo+tzz90WcmfQAHOlNN8T0t5Q+FuOWKyAAKFVVX0VVQqr91RkO+Le5p6viw/UbDyrSuR36/OF2GxVAZvYvzixAhbPqFyWyG2kjEGpnSleXCKubfGElWSgqVCtv4HuixtRpQ1zrQcCTuMBd72liQWJxYs1IHYI0FakHLhGukk1k8+vJp4PluPQuVJLGgFYmpKlS83PWN6g09phLGm5Gs1kZzRR7TkB3mJE6VKl5ButbfTJB7d8M2m2l+AXcoyEcstiaYaKCY47cazYxpvRndb9XMOYViB30iFstsCuLHaW6tF9IGtTyrSgPLWNdsmxlkwjDLFKZFXYZewxzi2sFIaU+0Utr2YWZLZSoNQaVNMyKVxUNDmc4ppOxE9GlkMrUYsVNMCEuCaLh7XYFKihrB4NkpO4zl7pz/Ex7/wCLerPtA/jB81iHLki+um+r/b+ypm3fygTva4potCdSXws2J8zhWrdvPQ1Aph3boPpmzM3dapn8SS2+AiLN2etA0tCH70kfBom6UimuHj9fQC7su6YA5cuQXOBX9IKMgTkNcz3ER68JDhCUIUjtZ6EAE0PAHjBPOua1D60hu9XHkTECfdNq/wCnJbumMPNYi6cr7FVKFtwEXaGbRKqpq5FSKVAKiooxFKsRUV001oSPZhwiTNsVoGtmBppSahp3VApDTTpo1s032YG8mhGn4BSXiv3RQW229XMCvKyJorDOoJoKCmbcRUaiOWEpaFYhKUIBBz1AI07/AGRbT3QsGeROxLoTKY08N/OEWe1SJYIAdampxS5lSeJJFTBu7HaLsH71uzq1xKSo40xBRQmvEDKntEUkm8mVyXxUoagnIEHhSo4U1NYObVa7PMRkaYtGBBzoc++K9Lks5YETgc6tV0OMhsQrwz4Q0Z4yLKlLoVYqpxyyAd4Pot38Dzi0u6+lrRqo/AnI9x0MTZlyy2zUgc1I8ohz9nnJPoOvBga17xDRqpCyp33CawXlzJ74uJFqO8+BrABJu2ZLIwiYANwYMPBq0i2sd8slMYbLfg/ONEasfEzypSXQPJNp9HX4RMFpOVPbXX2QJWfaiXvMOTNpzTsCX3tNPDkpyi+uPiT0S8ArWaaUORz0zirtF4rLag7UwaAUxMOfD2wPTr1mNnMnqq6ESqj2Y2z8IubvshUfRSmz30IJ7y1KxOVVdCsaXiet94kgPOKhVoRKByJqACxPpUJHACJFskJaERg3ZrrocJyNAQc8hu3bjnAzb7HMLFZpCGWZtKkMcYwUqCAoRlmqMRHZo2sG2ycyyOJctQSxlqxFKy1JXEUxDKoz14ccoi5XYzwj1lsjTMkXsjfovsi+sN1KmZ7TcToO6PXheqWc0aW2GlQy0pRVZphpUUCqo5nEKCOyL9kMHJbAEcyyXKgFgSMsz6pOdMs9IuppKxnabyWcnSFkwz1B7VGIqMslNOYyz9tYr7RZJuNM3eodGdSqYVYZHDioSGzqBWEk7s5Im3lJZpTKlKkU7WlDkfdWM8lYRLeXLDYJUwr26dZUjMGmorWkHl1S3ErDMByJAqasy7ie01DWv1tw00FdfVxrOUzVBEwLQH1gKmjD1sznFaMuhn4hdl/f39/H5Ha0GlBkOA+MJlyixoBUwiCDZT9oO+DuVsWezXR5NnkFhhXmI17Z7o9s8pQClTlmdciD8IcuD0VgrkxWKRzK6bs1LOpb0zMC5EBjUHIjQ1Pwi3SUAKR0wpYDCcWXSH0SEiHU0gHWGZkuGWlxMeGIASI8iGJlmic8NvvgWCVj2XlEaZYRwi1MNvE3FBuU7XdDRu+LkwgawjghtTKOZdVdVB7wIiTNnZbaypZ/gX5QTPDZheWgqTBhtjrOdZCexaeUJGw0jchX7ruP/KCtIdWDy0NzZLqCa7BpumTl7prfGsSE2C4WieO/A3msFkvSH0g8qIedPxBVNgX/APsV+9JQ+VIlSdjJ6+i9nb70hh5PBVIibLhuTDwO58/H5L0Bez3Ha10WzHuaYnwMTpUi0rrIln7s/wD9kEEQ0joheVEX/Il1S+/IolmTFbGbI2KlMStKJpwrUGnKES3RWDfos1CooCssaZ5dhsxmfGCCOR3LQvN/Svn6g/eNpkTlwzknUH7qcpFQVPaUVoVJBFcwTES1SbFMLM8w1bDm1eyFxABVdcIHaYUIPpQWCETdI5wO5kV0f7/0V9nvaRQKs6WaAD013DhlElLSp0YHuYHygbv/AEPt8oCm9Pw/CIind2NdDho19nb5+hrtYiWea+IqaMATUgjIbgRrWA25flBFcH7Wd9/4RaKsJxHDcrF7n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hQSERUUExQVFRQWFxgXFxUYFBgYFxcXGBccGhccFxcXHCYfFxokGhcVHy8gJCcpLCwsFR4xNTAqNSYrLCkBCQoKDgwOGg8PGikkHyQtLCksLCwsLCksLCwsLCwsLCwsLCwsKSwsLCwsKSwsLCwsKSksLCwsLCwsLCwpLCksKf/AABEIALkBEAMBIgACEQEDEQH/xAAcAAABBQEBAQAAAAAAAAAAAAAGAgMEBQcBAAj/xABJEAACAAMFBAYGBggDCAMAAAABAgADEQQFEiExBkFRYQcTInGRsTJSgaHB0SNCYnKy4RQkM2OCkqLwFXPxJTQ1Q1ODwtIWVJP/xAAZAQADAQEBAAAAAAAAAAAAAAABAgMEAAX/xAAzEQACAQMCAwUGBgMBAAAAAAAAAQIDESESMQQTQSIyUXHRM2GBobHwNEJikcHhFCNSQ//aAAwDAQACEQMRAD8A1qWMhC6QkR0GGCKEKjgMdBjgka1nSI0dvW1BMNQTUquVNXbCNTxIiJZLwSZXCTlnmKVBJAI4iqt4RhqZkzTDYmVhm1WRZqlHFVOoqRXwINImSJIK1MOfoo4wVSla4eZHYhCxy6AYEoowr2RkKUoMshSIk7Z+zE4jJl1UahaEAKV3cFJHdFv+i84RNsZII41EBwmuh2uLBay2y76OqTFQPKWSc2HYVSqgYtKBjnDlk2ZsrkNLmYsLy3OatkkoylU5ejhz74iTujFfqzXHeFPlSJd0bGtIScnWV61QuIKQQM679aEwLNGiSo6bxeRmVsMUEoSp9FRZYrQgjA+Jml4WoC4yaoMctNy2qTKxC0kFUnszGaQpmM1ZI7YoFAyp5xJFlnSTgSbVsIKoMlGfbebUdlDnnXfRQYrb72glyQDNm9ZMGYYrSh/dS9EP2z2uYhowcjJKaiPS79tIBHWUGOqTJirV0wCoEugamLFQnCKUzMVd8XoWznTSVrWjNhTkMIoOGtYFLx2vnTCeqQrX61MTnPjoO+KeddjucUx/5iSeYz+EVUYog5yZe2za6QuVagD6i19lTTxrFNP21FapKJ5lqb66CG5NzpXJWf2ZfKJy3S+6Uo7zBcgaWUk3aecchLGW7C3z/usMvfloP/LAzr6BHxi+m3dN4geyIj3XM9bPuyhNY3LKz/5LPBrgAPJTHjtQx9JPefjEs3bM9b3Q01hmcAR7I7mHctiU2iX7Q7zXyh43zmGluVO4qxU+2msQZ1j9aX7QPlEZ7Mu4lT4w2pMW0kGF09JNts5ym9YvBvmKe+sHtxdN8tqLaJZQ+sMx7vlGIrKcaHEOULSfuOR5wfI7Uup9X3Vf0i0KGlTFYHnnFhHyfYLzmyGxSnZTyOR7xvg+2e6UZhYC0O6jIYlbLvoa0g62txlFPqbjCCIHrtthnqGk2pm30IQnyzh+ctpUEieuXrSx8DHKqinK/Uvn6Fuywy6QG2nay0pr1fIFSCRxGekRDtzaPVl+Bimr3CaV/wBIOWEJIgEO3No9WX4GEnbe0cJfgYOoGlf9IPAITSPVjhggFEx2sN1hQMccQrfJVzRlVqUIqAaEbxXQwxIsqJXCoGLM5a/3U+Jh2ae0e+EVjBJ5ZqWxY2UDCMocxwyhooj2KN0VgyvcdxR0NDBnUiPMvACCAsC8QbfeZXsS6dYRWpzWWumNxvzyC6sctxIrbZexAyBZiQqqNWZjRVHefdU7oDNqL+K/QSyXd2HWMoqZsw5UUeoPRUcBzMK2c8HtptswgMuQSxJ7TnNnfTEaek3D6oGQEDtj2eec2OdUk/Vr2v4juPLyg02Z6N3VRNnU6xs6DPAOCn1uLeHGCyzXKsvJQP7574FmL5gLI2UOGgGAcKf3SJEnY9daVPHUwepd3GHhYOUBQG1eAEJsuOcebZYc4Of0IcI8bGI7QjtbM9m7LUiFO2dI3RpMywiIsywAwHTCpGavdNNREd7sHCNEtF1A7op7Vc3CJuDQ6aA9rnXhFfa9nUO6C6fZiu6IjgcIlsOAlo2bw+iSPfFbPsbL6S1HGNHeQpiJaLtU7oZSFcDO+q9U+ww/JnA5HI+6Li+rlCqWzFOA+ECc60EHWo98Oncm6bWUGdyX/NsrAqxpWtK+RjU9l+kaVaBgmkI5qASdeZjBLJeBA4rvEWtnnj00OY8RAcQKbW5r18y6A8Ccjvc11+yIoZgMQNndresHVzDhYigb1uWekWcxYvB3RKayRqRwy4f6uOUhhDU1EdMJBjlYJoOGPR4wlzl7I5hKm3yeslulaY1K1pWlRTSGLvsRlSlTFUgk4qa1YnQ99PZEow0z5xgNRa46CI8610iLarZSKa13jzja5WMqVyytF4c4rLReYG+KW13vFVaLcaEk5DPwiEplFEvpt6USZPJyQGXLz+uy/SN/ChCjnNid0f7H9Z+tTgQWPYU7k9uhYa76GmVTFTdtzG0zrNZT6KIs6dzMz6Qg8dVHdLjX5UkKoUaAUEUiSlliHzyGkeWRDgSOgxS4ogJCqQqOQDhIWOMkLrHKwThsrDfVCH2EJjjiLMs4iDaLEDFs4htkEcEHLTdmWkUNuurgIOLVL7LU1oad9Iyt9s5/1hLb+EjyMRqJdTRRhKd9J68JRVGIGYBIrplAwu0zb0U9xI86wa2C0G1yXYqFIJWgzGnOMzdaZHdGZ4NNOGXGS2CG2uZ1lZwKZHLXMGAi0Sww0z4wbXG2KzuvNh4iBRZJhkwqCu0R1u0hFdN4zENByO0mo1XjBbddlDSM6ZEj+/GBy9LCFY0NGGfshtRkqU8tCJNuV8x2SNRBjs/f/WBZUxiGGStx5N8+cZ6xxGq5ONRxiXZbbXMZMN3CGu07ohboa0bsepAeu7VYjtJYHM+4RC2S2gW0Dq3zmquWdMSj4iLqZLXgf5xFlK5NwsaJWFRykeMUKnKw1PmUUwsmI1sbsmFlswrcob8vr9HVThriYgmtAoVSxJ4mgoFGZOkdn24BgCczprDs98oorZbe1GO9maSRb7x5wP2q2lo5arQSYimGlK4ijY4zQzNzGH1iq/zED4w3bLylyv2jqvInPw1hv9MUtJKkEM6kHiNcoVILZrXR/YwTPtBGbzCo5KvZUfyqvjBlWBTZq9pMmzqrTApqSRnvOWg4Rf2C9pU6olOGw0rSuVe8RqTWxFwla9sEyOR0Rwwwh6PR4GOwDjwjhip2pvJ5FmaZLIDAqMxUULUOUBUvpBtI1Eo/wEeTQrmlhmilw8qqvE0W2WgS0Z2rhUFjQVNAK6RQS9vbIT6bDvlt8Kw9KvBrRdzzGADNKmVAqBliGVa8IyZNYWU2ti1Dh4zclPdG0Srxlz5TNKbEKMtRUZ05iu8RkknaC0LpPm/zk6d8HXR29bNMHCYfeojOJ4ozDgzDwJhZSukzRQpqFScOmDR9iLzmWiVM61y5VwATTQjkO+M2tkijuODMPAmDjo1f9uPuHzECO0EqlpnDhMfz/OA32UGEVGvJLwRe7By8Szl5qfMfCM/v2yYJ0xeDsPeY0Do6mfSzV4pXwYfOBfbay0tc4De1fEAwrXZTB/7teKK/ZBqmYv3T5iKe2rhmOvBiPfF9srIpNYcUPuIinv8ASlomDnXxETC1ap8Cw2YmVV15g/COXtdysdNIi7LzfpWHFfIxeW1YV4I1F2wGt124c11EVk8f8xRpk4+MGdts1YF7dL6t65YTkf8ASKQlczVIdRVjtzS2SbLNCDUfIxoMk9aizkpgcVpX0W+svsOnIiM0lpgOGvZOawbdGl6KJ/6NNFUm+jycDLxGUXW5ld7M3YtCC0drCTGgc4TEG8Hy9sTDFdeZ09sTqd0aG5S2+fQQLz7RVvGJV/WVjPSZ1nZUMMFDlVaZUNCSc6kbhSKV5+HG7Zqqk0Azy9ucYG8mtLA1elrnJQSpPWE1zxBVXv3xXf4bapv7WeJS+pJGf85z84cl7YSDrjHetfIxYWK8pc4EyzWmRyI174onYWUGtwNtEyTJmOnUCZQlS7OSxyzOYoD3CG9n7wq8pCP2bnCa7iYi3vMrOmH7becM3XMpNqNRU+AiiygzglFNGyNNqB3Dyg06OBlOP3B+Ixn1ktOKWpG8Dy5RofRsv0c4/aX3Ax0O8aalv8d+S+qLG8NtZcmYyMjkqaEjD8TzhF37byp01ZSpMDMaAkLTSudG5QEbVWgG1Ts/rkeFI7sga2yT94/hMcpts5cNTdPVbNr/ACCLpFtLKZOFmXJ9CR6vCBE3vOGk2aO6Y3zgn6S/Skdz+awGzRlCz3ZThF/qXx+ppW2LVu8nlKNfasZf1lY1Dar/AIafuyvNYzEpDVNxeD7svP0NL2Zzuyn2Jo97RmCL8I1DY3O76f5o95jLBpHS2QaHtann6mh9Gkz6OcPtqf6fygHvRcM+aOEx/wARgu6LnqJ4rvQ/igV2iWlrnj94/nCvuoMccRLyX0QR9Gsz6WaOKA+DfnFDtfLpbZ/3q+KgxZ9HU2lqI4ym9xBiFt8aW1+aof6fyg/kBtxHmvv6D2wEylrp60th5H4RD6QLLS2seKIfdT4QjY2fS3SeeIeKmJ/SZLpPQ8Zfkx+cMu4LPHER969Qe2aX9aQcQw/pPyiq26s2C0ngyg+YiyuJ6WmSa/XUH25fGHelSxETJbcVYeBB+MTti4amKsfegVuCZS0JzqPEQSXhZ8SkceNT/pAZds8rOQ8GHnBvazlEpE6u6ZUSrEVJzqCBXWpIoPYMucUm0Nn7NeBzPAb++CZopr8kYpbZFjuANM4WDyRksArKbEhG9c1PERKsdtKOkxTQqQQeYMQiwSYrA1r6XDPhDmHCzLzqO6NljC8M+rcUJj1Y4Y0hEs0VV5Nn7IsmMU94zO0YjWfZHprIK35NgZvN6WecfsEeOUXN7WxWZgK1U5gqVIroaEaGhz5QP7QNSyzOZUe8RgXeNnQB4LdjlpKc8X8gPnAkYMdlxSzE8WY+AHyi7LVe6wNtjVdjxY+ZhmyTKTB308cvjCphqYjsc4rEjU2Rp+ytrxS8J1WoOfDTfw8o13o3k0kTDxmeSiMB2YvTBNU1yfI56N4+fGPoXo+H6qTxdj7hHQXaA53ouP3uAW0UqtpncOsfzMS9h0/XJX8R/pMIvmRWZMOY7b/iMTth7J+toeAY/wBJETjujddKj8P4LDpK9OT91/NYCZkzKDfpJUGZJr6reYgLwDdpHT3YvB+zXx+ppW1B/wBmn7krzWMxRu+NR2k/4af8uX/4xmdKQam4nCbS8zSdhc7FT7Uz+/fGXBDnGn9HrVsh/wAxx7hGbWlaM3efOOl3UGj7ap8Au6MgA84fZU+8/OBza2VS2z+b18QDF/0aP9NN5yx7mHzim24X9em88J8VED8gV+Jfl6DmwJw21eaOP6a/CPdJEn9cB4yl9xYQxsa9LbJ5kjxUxYdJyfTyjxlkeDfnBXdZ0/xEfL1B3Z1sNskH94vvNIJ+lCTnJbk48jAdYZmGdLPB1P8AUIPOk6X9DKPCYR4qflDR7rFr4q035/fzM7sk3DMRuDqfAwVdK9lrKlN9sjxWvwgQxiNA28GO71fgZbeI/OOjlMHEYnB+/wCtjEJ3ZYHgYPZrFlBAqCK6+3hAXeKQY3a+KSh4oPKIMFZYRTf4iwJqRQPhJIo1OS1zzr38Ift8kMjA1zB019nOJRGcIeI3ItGd2wDIHIbhx3VPBuMOu1erbitD3iOXqvaehrmcUw6MRnQZZMNITKNZK8npG/oYJrJ9X1hJaO1jhEaDhpopLaczF28UdqzrGevsitPcCLwsAlFqMzYmJJYgmveACfbpTKBzac4bNTi41NePGDG/5e+AjbB/opY4sT4D84xx7xrXQEyYNblGGxV+y584CqwaSThsH/aPvr84sx6vdAdobeScOLcDQ+3TyhwxaXTZg8map1JFBvJAJyiidhaiumVVktGE8te4x9A9Du2qzZXUTDRwajmaZ+NK+MfPk6VgYg14dx58Yt9mb1m2ecsySSWBAoDQkGGeMmN5wbHeFpBJz+sTlzMW+xH+8rl9VvKBW7LV1oxHsmpDLWpU10NIM9iZX6x3IfhCR3R6U/Ztrw/g50iLWbLHBD+L8oDicNdKQW9I87DNUndLr7zGfMjzhVmwqfqjfAmss7hZ2hFLf+w+2s20kmymzyazpmBAxQVRKU9JtNRTKvsjPgs9u1jAO5N3cY1W/bqlWe7XWUioCqVoM2NVzY6k98Zopzjqm4nCx1KXmF2wu2MuzyuqtKtKxOxE2hMsmgqKjQ+Ou6Be1OGdiCCCzUINQczvjQ9gZKTbG6OqspmEFWAIPZXcYzC3XSqzZglsyUdsgcsmMdLKQad41p2zsGfRu1LTM5yz+JYrukAUtz81T8P5RE2Ou+1tPPUWlUfAc3lhgRUVBGfLwiPtlKtiWmk9pMx8KnEilQRmBuGcdbsjOX+9NroObLtS2Wc/vB74IelJaNIbk496wC3Zbp6T5TLJV2ExSFDUxGooKnSsX231+2iasrrrDNk4S1CXDBqgVAoBpSsFLstAqzXNhLzB6XN7QPAxpfSMMViVuDofEH5xkRvUDIq49kHu0O3ljn2DqlmETMMvstLcZrSudKbjvhorDO4icW4NPZ+gGO0aLe/0lz1/cof5SPkYzFLah0ceNPONMuuYJt0FQQT1UwUBqci35QYLLO4trQpLo1/JkF4aQR7PzK2dOVR4GBu2ioi52WYGQVOdHPwMQaDXXZJU6euIgkAjOlRWnHuhDPUZQ3eFkxOMxQBgQQTUMKHOuUJs8oqlDQ66cK5Dn3xCxnuCW0Eik1q0JJ7KjQ82zybziDZh9D/3PhFttJLo5IFAVqzbmpoBwYRXS1+iljizN7NBGyL7KMVTc+qRHKQmscLRqFETd8UF42kItTU1IUAalmNFArzMXlpeimKO2yFmLhatKgihIIKmoIIzBBEZq26LU9igt8wTZQda0NcjqCCQQe4giM920b9kOTHyjSrfY1EooFGFVyHdGeWy55QPoD2EjyMQis3LarWBCDW25WIKPSMtQBvJNNBvgZt7yEcrRxTeDXPcKMYYW9Z8zCinDU4MQFGbgC27uFIrpudOsmrDNqktLajLmMyKjIc6aRd3Zd0m1yyJBeVaVqcBaquKaLvB56caRfbO9FxPbnkjlvh6++jKdIkG22c16pqkDeoOo403iOunsTc5S3B259nUmHDO7JNVxeq2na5V1he1OzDXaZGJWV5iYw2IEYa0yA3/ADiX+mdYOtRSobJjWvapnnrWtRCNqrfNtNjs7MSRJd5XMAgMvPSvhAi+jBJdUMbP3q1nn4alkc1IOue8RuHR3aBMmswINE+Ij5yMwmWjkk4DhPd/dIJNltt51lnK6GgFARuI58YdK2TlUaTj4mrdKE3FapcseoC3IVMDbtoAKAZQzNvg2qc88mrOcqVyGlADwyHshcqU2IAA5ngeMJJ5PQ4RJRTbNP21P+z37pfmIy2W9PyjUNuJgNiYAgmqCgNfrDcO6MvMg8D4GDU3F4JrS/P0NM6OG/VW/wA0/hWM8t6DrZn33/EY0Ho4Q/orVBzmtu5LGcXifpZmf12/EYEu6hqft5hL0eils/7b/COdJK/rQ/yl82hno+n/AK4PuPv5Q90mP+tJ/lD8Rjvyhl+Ij5eoMWA0nSjwdPxCDjpST6CWeEynip+UAMhu2h+0vnGg9Jn+6KeE1feGgw2Z3EPt0/P0MwxRpttkLMuepVSeoGZUbqce6MvJjUrt7dz0/cTB4YoanuDjH2E/ev5MkeySzqq+Hygu2Y2FslpsZmMjCYGdcSzGU6ArlWm/hAoTGidHE2tmmrwmeaj5QafeyDi4rlNpGPT7Fh0ZstxMXOyT5TBwIPiD8og3yuGbMXg7DwYw7sm/0kwcVB8D+cSkdJLRgvLSM4jsYVeFrCjEATSgO6meue6GXfKvEVjO1kzp4KHaJa4RrU0C8Tx9kT9l7qV5/WzRis9lVXceu9fo5fe7gV+yrndCWsrTpqJLXHMZsMteLHnuFKkncATug0WwSpUkWSWVYS2LTJtD9JaCKMw+yo7C13A8TGqmrrJlnl4NKJhJaONMgS2m6R7NZKjF1kz1FNc+Z3RrJBLbJnZirmzQNSIxbaHpRtdpJCt1SblXX2mBxb9ng166Znr2jEZw1O5SM7I2HaXa+RIUhmBJHojNj7N3tjMbbfk60TSZAdARSgYmvfwPdEvZPZRba2IzN+YJzrz4xql33BZbElaAsN5iWpRwg5kY+Nl50yzm0CrYWwzBTtKRrURZ7FTZSmZZ7Sv0c0dhvVcZ5HceHMQbW68klu1okCmJ0WehHYZTkj8iD2TyMCW3d2ok4vJGBHpMVK1wHeAeFawHLxHSDWTeM1mMguGMsKOsAIDoRVHprmNRxBiVZr46qRNxNil0IKkdhqkA0B30z9kUl3TVdrJOlUmCagkktiCy5h7QX7YUq4p9qLG/rRZbOkzGeunMrAD6iFh9UaCkNp8Tk/ACLkdCtqk0yH0iHLIDXM9w3jWGLbfyGxTEC9tmXM7s8yOdB74qbqtRlmaxFS6GWB36nXXL3xyVYhSkFRsxW7lXKtLYcA0JqYsbKsMWqy9UQfqn3GJFncHQ1h2Ii7sNrKZnNd/974PdntobMwCz5EkjdMEpKfxCmUZzZ88uOUTLsluuuVDlnWveOERvpZbTqRtqXLZWGJZMgg6ES0+Ajo2es3/Ql/ygeUZzcV/umaMUzIKnOWc8/umDW7drkeizR1bHfqhPIxXDItNFmNn5A0lgfdZ18miM+y1nJ9Bh3TZv/tFok0EVUgjiDHWg2QpUSdnZctsUtpyN6yznB95MN3hs2JxDTJ05iBQFmRqDh2kJi5Ywgt/dY7Stg6nuC03YkA1Wbzzlj/xZYnX5Z7VaZXVvMkFahspUxTUaZ9YR7ouHhBgqKQXUk7XewCTNiZw0Ms/xsPcZZ84J7stc2RZP0drMz9l1xJOln0q7mK8YsjCWygxgllBnWnNaZPBmU64566yZn8lfwFovti74l2ZZqz26rEVK41Za0Br6SgDdBRNaKi8p8coWd7jy4mc4uMupl20U1WtE4oQymYxBUgggndSG9mJlJ/ep+cE16yUbVFJ5qD8IpP8AD0BqownipZT/AEmISWSqrPTa3uLq3AFc6jmCR7xpFcw9FEUkmioiglidAANSYcu24p1qrLlY5gBUku1ZSUNTjdvRrwzJ3Axp2yGxSWUAr9LPpQzmBAA0Kygc0Whpi9I8hlCKnd+4nrssFJcuzP6HKdpjUtLrSZMUBhZ1YGktM82YgBmHcMh2qmwyqZV4868DGiXvcXVkFe3NNCpIHZzzMwUOJd3KkVj7GdWUeYUSo7VWqrMa+jl2RwEakuiIa0tzGdpulG1Wqqoepl+qupHMwGsxJqczHI9BAej0ej0ccaB0cSkly5lox0dCAUqO1LOpA1qDBO1mnz3oATqRwpuxHdGU3TevUtUiooRTvFI17YC/XttjWTOmUSQaYVomIbsbDM5ROcdUikZWR17jUo8qrT2KFSENJaVGRLaEg7uUCu2tsZ7JZrQ3pNiRlVQFUrkRTvBPtjRLftBJs6hZYFdFAyFaf6wGybgeZLUOVIxO4ocquxJz36xz0rAyTeQWu++pn6FKkqPQn9aD/fthFpZ5pqxgmm7NEaAQ1/g7DdCOauPpdgflWGJSWSLj/DjwMe/QzwPhA1IGllJeF29ZLKjXUd40irs1wui4j6W9eHzgtaRDZlwdQHEHZUzxie944AGIqNDn84etd2hsxk3Hj3xA7SdlhSuVd3sMLJXGi7FlY7yA+kA7LUxqRnTc1P7y7oJLK9R2CKHcc1PygOu2Qqb6k6/DLdv8YspNraUOyKqPq7x3fKBGVsDyjqVwts1ueTmpaX/Wh+Ii5se1j07cssPWQ190Cl238rgcOO7u7+UWsuVLZsdKNuZTTL2RdZM7QV2a/ZT6NTdQ5ERNE4HQg9xgUlyC31lYcHSv9QoYeSwfYIOeaTPg0NYWwSlobZ4p5dnYfWnjvSo9xh3q3H/OP/5t/wCsEFiyLQw76xG6p6VM4+xN3tXjHBZ6tRpsxvuim7u4wbg0ibRPget1sBNK1PAZnwGcFQuaUAS6MwAqTMfsgU5n26R6zzlRC6IEB9BAFVnzy4a7q6DOFkxowbAtNmrTOOUsoPWmdgU5D0j4ReXZsBJU1mlp7D6oqkoHPWhxOKU3jui4uueZiM7lWVjVBWuo+tzz90WcmfQAHOlNN8T0t5Q+FuOWKyAAKFVVX0VVQqr91RkO+Le5p6viw/UbDyrSuR36/OF2GxVAZvYvzixAhbPqFyWyG2kjEGpnSleXCKubfGElWSgqVCtv4HuixtRpQ1zrQcCTuMBd72liQWJxYs1IHYI0FakHLhGukk1k8+vJp4PluPQuVJLGgFYmpKlS83PWN6g09phLGm5Gs1kZzRR7TkB3mJE6VKl5ButbfTJB7d8M2m2l+AXcoyEcstiaYaKCY47cazYxpvRndb9XMOYViB30iFstsCuLHaW6tF9IGtTyrSgPLWNdsmxlkwjDLFKZFXYZewxzi2sFIaU+0Utr2YWZLZSoNQaVNMyKVxUNDmc4ppOxE9GlkMrUYsVNMCEuCaLh7XYFKihrB4NkpO4zl7pz/Ex7/wCLerPtA/jB81iHLki+um+r/b+ypm3fygTva4potCdSXws2J8zhWrdvPQ1Aph3boPpmzM3dapn8SS2+AiLN2etA0tCH70kfBom6UimuHj9fQC7su6YA5cuQXOBX9IKMgTkNcz3ER68JDhCUIUjtZ6EAE0PAHjBPOua1D60hu9XHkTECfdNq/wCnJbumMPNYi6cr7FVKFtwEXaGbRKqpq5FSKVAKiooxFKsRUV001oSPZhwiTNsVoGtmBppSahp3VApDTTpo1s032YG8mhGn4BSXiv3RQW229XMCvKyJorDOoJoKCmbcRUaiOWEpaFYhKUIBBz1AI07/AGRbT3QsGeROxLoTKY08N/OEWe1SJYIAdampxS5lSeJJFTBu7HaLsH71uzq1xKSo40xBRQmvEDKntEUkm8mVyXxUoagnIEHhSo4U1NYObVa7PMRkaYtGBBzoc++K9Lks5YETgc6tV0OMhsQrwz4Q0Z4yLKlLoVYqpxyyAd4Pot38Dzi0u6+lrRqo/AnI9x0MTZlyy2zUgc1I8ohz9nnJPoOvBga17xDRqpCyp33CawXlzJ74uJFqO8+BrABJu2ZLIwiYANwYMPBq0i2sd8slMYbLfg/ONEasfEzypSXQPJNp9HX4RMFpOVPbXX2QJWfaiXvMOTNpzTsCX3tNPDkpyi+uPiT0S8ArWaaUORz0zirtF4rLag7UwaAUxMOfD2wPTr1mNnMnqq6ESqj2Y2z8IubvshUfRSmz30IJ7y1KxOVVdCsaXiet94kgPOKhVoRKByJqACxPpUJHACJFskJaERg3ZrrocJyNAQc8hu3bjnAzb7HMLFZpCGWZtKkMcYwUqCAoRlmqMRHZo2sG2ycyyOJctQSxlqxFKy1JXEUxDKoz14ccoi5XYzwj1lsjTMkXsjfovsi+sN1KmZ7TcToO6PXheqWc0aW2GlQy0pRVZphpUUCqo5nEKCOyL9kMHJbAEcyyXKgFgSMsz6pOdMs9IuppKxnabyWcnSFkwz1B7VGIqMslNOYyz9tYr7RZJuNM3eodGdSqYVYZHDioSGzqBWEk7s5Im3lJZpTKlKkU7WlDkfdWM8lYRLeXLDYJUwr26dZUjMGmorWkHl1S3ErDMByJAqasy7ie01DWv1tw00FdfVxrOUzVBEwLQH1gKmjD1sznFaMuhn4hdl/f39/H5Ha0GlBkOA+MJlyixoBUwiCDZT9oO+DuVsWezXR5NnkFhhXmI17Z7o9s8pQClTlmdciD8IcuD0VgrkxWKRzK6bs1LOpb0zMC5EBjUHIjQ1Pwi3SUAKR0wpYDCcWXSH0SEiHU0gHWGZkuGWlxMeGIASI8iGJlmic8NvvgWCVj2XlEaZYRwi1MNvE3FBuU7XdDRu+LkwgawjghtTKOZdVdVB7wIiTNnZbaypZ/gX5QTPDZheWgqTBhtjrOdZCexaeUJGw0jchX7ruP/KCtIdWDy0NzZLqCa7BpumTl7prfGsSE2C4WieO/A3msFkvSH0g8qIedPxBVNgX/APsV+9JQ+VIlSdjJ6+i9nb70hh5PBVIibLhuTDwO58/H5L0Bez3Ha10WzHuaYnwMTpUi0rrIln7s/wD9kEEQ0joheVEX/Il1S+/IolmTFbGbI2KlMStKJpwrUGnKES3RWDfos1CooCssaZ5dhsxmfGCCOR3LQvN/Svn6g/eNpkTlwzknUH7qcpFQVPaUVoVJBFcwTES1SbFMLM8w1bDm1eyFxABVdcIHaYUIPpQWCETdI5wO5kV0f7/0V9nvaRQKs6WaAD013DhlElLSp0YHuYHygbv/AEPt8oCm9Pw/CIind2NdDho19nb5+hrtYiWea+IqaMATUgjIbgRrWA25flBFcH7Wd9/4RaKsJxHDcrF7n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Composición del mercado de Odontología</a:t>
            </a:r>
            <a:endParaRPr lang="es-EC" sz="2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512168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000" b="1" dirty="0" smtClean="0"/>
              <a:t>En Pichincha existen 113.471 empresas de las cuales el 3,4% trabajan en actividades de atención de la salud humana y alrededor de 2.656 empresas se dedican a actividades de médicos y odontólogos en Pichincha.</a:t>
            </a:r>
            <a:endParaRPr lang="es-EC" sz="2000" b="1" dirty="0"/>
          </a:p>
          <a:p>
            <a:pPr algn="just">
              <a:buClr>
                <a:srgbClr val="00B050"/>
              </a:buClr>
              <a:buFont typeface="Courier New" pitchFamily="49" charset="0"/>
              <a:buChar char="o"/>
            </a:pPr>
            <a:endParaRPr lang="es-EC" sz="2000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6634"/>
            <a:ext cx="3240360" cy="201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729" y="3216634"/>
            <a:ext cx="3674679" cy="201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1968" y="2727514"/>
            <a:ext cx="248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Por Año de Constitución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9729" y="2708920"/>
            <a:ext cx="237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Por Naturaleza Jurídica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Principales Indicadores del mercado de Odontología</a:t>
            </a:r>
            <a:endParaRPr lang="es-EC" sz="24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35568239"/>
              </p:ext>
            </p:extLst>
          </p:nvPr>
        </p:nvGraphicFramePr>
        <p:xfrm>
          <a:off x="179512" y="1412776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5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Inicio del Proyecto</a:t>
            </a:r>
            <a:endParaRPr lang="es-EC" dirty="0"/>
          </a:p>
        </p:txBody>
      </p:sp>
      <p:pic>
        <p:nvPicPr>
          <p:cNvPr id="1028" name="Picture 4" descr="http://t0.gstatic.com/images?q=tbn:ANd9GcTXr87XlsyMCdUi2r-P8t-L60zsbO_dOUdYhSuSmm0NYQ7LFH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086100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7768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Entrevistas a Expertos</a:t>
            </a:r>
            <a:endParaRPr lang="es-EC" sz="32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62416"/>
              </p:ext>
            </p:extLst>
          </p:nvPr>
        </p:nvGraphicFramePr>
        <p:xfrm>
          <a:off x="72008" y="1340768"/>
          <a:ext cx="8964488" cy="5253976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4482244"/>
                <a:gridCol w="4482244"/>
              </a:tblGrid>
              <a:tr h="215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OPORTUNIDADES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AMENAZAS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1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Bajo número </a:t>
                      </a:r>
                      <a:r>
                        <a:rPr lang="es-ES" sz="1200" dirty="0" smtClean="0">
                          <a:effectLst/>
                        </a:rPr>
                        <a:t>odontopediatras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Poca funcionalidad de la asociación que congrega a odontopediatras. Desunión de los miembros de la odontología para la toma de decisiones y para negociación con proveedores.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 existen centros odontológicos operando </a:t>
                      </a:r>
                      <a:r>
                        <a:rPr lang="es-ES" sz="1200" dirty="0" smtClean="0">
                          <a:effectLst/>
                        </a:rPr>
                        <a:t>para </a:t>
                      </a:r>
                      <a:r>
                        <a:rPr lang="es-ES" sz="1200" dirty="0" err="1" smtClean="0">
                          <a:effectLst/>
                        </a:rPr>
                        <a:t>niñ@s</a:t>
                      </a:r>
                      <a:r>
                        <a:rPr lang="es-ES" sz="1200" dirty="0" smtClean="0">
                          <a:effectLst/>
                        </a:rPr>
                        <a:t>.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Poca información acerca del Mercado de la Odontología.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Gente se concientiza en la importancia de la atención odontológica especializada para niños a través de la odontopediatría.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Grandes clínicas o centros odontológicos desplazan a consultorios pequeños o medianos.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La prevención odontológica </a:t>
                      </a:r>
                      <a:r>
                        <a:rPr lang="es-ES" sz="1200" dirty="0" smtClean="0">
                          <a:effectLst/>
                        </a:rPr>
                        <a:t>poco </a:t>
                      </a:r>
                      <a:r>
                        <a:rPr lang="es-ES" sz="1200" dirty="0">
                          <a:effectLst/>
                        </a:rPr>
                        <a:t>difundida y trabajada.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Proyecto de ley para regulación de precios y tarifas en el mercado de la Odontología en el Ecuador.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Poco uso del Marketing y de la planeación </a:t>
                      </a:r>
                      <a:r>
                        <a:rPr lang="es-ES" sz="1200" dirty="0" smtClean="0">
                          <a:effectLst/>
                        </a:rPr>
                        <a:t>estratégica.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Cada vez es más común juicios a profesionales de la salud por negligencia o tratamientos equivocados.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Oportunidad para generar nuevos servicios </a:t>
                      </a:r>
                      <a:r>
                        <a:rPr lang="es-ES" sz="1200" dirty="0" smtClean="0">
                          <a:effectLst/>
                        </a:rPr>
                        <a:t>odontopediatría.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La gran cantidad de odontólogos generales hace que entren a competir en todas las especialidades a precios más bajos.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Posibilidad de nuevas regulaciones para que los niños sólo sean atendidos por odontopediatras.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Difícil poder de negociación con seguros médicos u odontológicos.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Regulaciones a la educación superior para limitar el número de estudiantes en odontología. 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68" marR="53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Análisis de la Competencia</a:t>
            </a:r>
            <a:endParaRPr lang="es-EC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186114"/>
              </p:ext>
            </p:extLst>
          </p:nvPr>
        </p:nvGraphicFramePr>
        <p:xfrm>
          <a:off x="9097" y="3429000"/>
          <a:ext cx="3798703" cy="280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560840" cy="157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86" y="4023571"/>
            <a:ext cx="5004048" cy="20370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6804248" y="4221088"/>
            <a:ext cx="1008112" cy="1930005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TextBox 7"/>
          <p:cNvSpPr txBox="1"/>
          <p:nvPr/>
        </p:nvSpPr>
        <p:spPr>
          <a:xfrm>
            <a:off x="755576" y="1340768"/>
            <a:ext cx="19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CARACTERISTICAS</a:t>
            </a:r>
            <a:endParaRPr lang="es-EC" b="1" u="sng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8686" y="3563724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SERVICIOS</a:t>
            </a:r>
            <a:endParaRPr lang="es-EC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7808" y="1412776"/>
            <a:ext cx="7772400" cy="1362075"/>
          </a:xfrm>
        </p:spPr>
        <p:txBody>
          <a:bodyPr/>
          <a:lstStyle/>
          <a:p>
            <a:pPr algn="ctr"/>
            <a:r>
              <a:rPr lang="es-EC" cap="none" dirty="0" smtClean="0"/>
              <a:t>Investigación de Mercado Especializada</a:t>
            </a:r>
            <a:endParaRPr lang="es-EC" cap="non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3960440" cy="2018184"/>
          </a:xfrm>
        </p:spPr>
        <p:txBody>
          <a:bodyPr>
            <a:normAutofit/>
          </a:bodyPr>
          <a:lstStyle/>
          <a:p>
            <a:pPr lvl="0"/>
            <a:r>
              <a:rPr lang="es-ES" dirty="0">
                <a:solidFill>
                  <a:schemeClr val="tx1"/>
                </a:solidFill>
              </a:rPr>
              <a:t>¿Los padres de familia de Quito y Cumbayá creen oportuno </a:t>
            </a:r>
            <a:r>
              <a:rPr lang="es-ES" dirty="0" smtClean="0">
                <a:solidFill>
                  <a:schemeClr val="tx1"/>
                </a:solidFill>
              </a:rPr>
              <a:t>tratar </a:t>
            </a:r>
            <a:r>
              <a:rPr lang="es-ES" dirty="0">
                <a:solidFill>
                  <a:schemeClr val="tx1"/>
                </a:solidFill>
              </a:rPr>
              <a:t>a sus niños en un centro odontológico especializado en la población infantil?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45045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Encuestas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hQSERUUExQVFRQWFxgXFxUYFBgYFxcXGBccGhccFxcXHCYfFxokGhcVHy8gJCcpLCwsFR4xNTAqNSYrLCkBCQoKDgwOGg8PGikkHyQtLCksLCwsLCksLCwsLCwsLCwsLCwsKSwsLCwsKSwsLCwsKSksLCwsLCwsLCwpLCksKf/AABEIALkBEAMBIgACEQEDEQH/xAAcAAABBQEBAQAAAAAAAAAAAAAGAgMEBQcBAAj/xABJEAACAAMFBAYGBggDCAMAAAABAgADEQQFEiExBkFRYQcTInGRsTJSgaHB0SNCYnKy4RQkM2OCkqLwFXPxJTQ1Q1ODwtIWVJP/xAAZAQADAQEBAAAAAAAAAAAAAAABAgMEAAX/xAAzEQACAQMCAwUGBgMBAAAAAAAAAQIDESESMQQTQSIyUXHRM2GBobHwNEJikcHhFCNSQ//aAAwDAQACEQMRAD8A1qWMhC6QkR0GGCKEKjgMdBjgka1nSI0dvW1BMNQTUquVNXbCNTxIiJZLwSZXCTlnmKVBJAI4iqt4RhqZkzTDYmVhm1WRZqlHFVOoqRXwINImSJIK1MOfoo4wVSla4eZHYhCxy6AYEoowr2RkKUoMshSIk7Z+zE4jJl1UahaEAKV3cFJHdFv+i84RNsZII41EBwmuh2uLBay2y76OqTFQPKWSc2HYVSqgYtKBjnDlk2ZsrkNLmYsLy3OatkkoylU5ejhz74iTujFfqzXHeFPlSJd0bGtIScnWV61QuIKQQM679aEwLNGiSo6bxeRmVsMUEoSp9FRZYrQgjA+Jml4WoC4yaoMctNy2qTKxC0kFUnszGaQpmM1ZI7YoFAyp5xJFlnSTgSbVsIKoMlGfbebUdlDnnXfRQYrb72glyQDNm9ZMGYYrSh/dS9EP2z2uYhowcjJKaiPS79tIBHWUGOqTJirV0wCoEugamLFQnCKUzMVd8XoWznTSVrWjNhTkMIoOGtYFLx2vnTCeqQrX61MTnPjoO+KeddjucUx/5iSeYz+EVUYog5yZe2za6QuVagD6i19lTTxrFNP21FapKJ5lqb66CG5NzpXJWf2ZfKJy3S+6Uo7zBcgaWUk3aecchLGW7C3z/usMvfloP/LAzr6BHxi+m3dN4geyIj3XM9bPuyhNY3LKz/5LPBrgAPJTHjtQx9JPefjEs3bM9b3Q01hmcAR7I7mHctiU2iX7Q7zXyh43zmGluVO4qxU+2msQZ1j9aX7QPlEZ7Mu4lT4w2pMW0kGF09JNts5ym9YvBvmKe+sHtxdN8tqLaJZQ+sMx7vlGIrKcaHEOULSfuOR5wfI7Uup9X3Vf0i0KGlTFYHnnFhHyfYLzmyGxSnZTyOR7xvg+2e6UZhYC0O6jIYlbLvoa0g62txlFPqbjCCIHrtthnqGk2pm30IQnyzh+ctpUEieuXrSx8DHKqinK/Uvn6Fuywy6QG2nay0pr1fIFSCRxGekRDtzaPVl+Bimr3CaV/wBIOWEJIgEO3No9WX4GEnbe0cJfgYOoGlf9IPAITSPVjhggFEx2sN1hQMccQrfJVzRlVqUIqAaEbxXQwxIsqJXCoGLM5a/3U+Jh2ae0e+EVjBJ5ZqWxY2UDCMocxwyhooj2KN0VgyvcdxR0NDBnUiPMvACCAsC8QbfeZXsS6dYRWpzWWumNxvzyC6sctxIrbZexAyBZiQqqNWZjRVHefdU7oDNqL+K/QSyXd2HWMoqZsw5UUeoPRUcBzMK2c8HtptswgMuQSxJ7TnNnfTEaek3D6oGQEDtj2eec2OdUk/Vr2v4juPLyg02Z6N3VRNnU6xs6DPAOCn1uLeHGCyzXKsvJQP7574FmL5gLI2UOGgGAcKf3SJEnY9daVPHUwepd3GHhYOUBQG1eAEJsuOcebZYc4Of0IcI8bGI7QjtbM9m7LUiFO2dI3RpMywiIsywAwHTCpGavdNNREd7sHCNEtF1A7op7Vc3CJuDQ6aA9rnXhFfa9nUO6C6fZiu6IjgcIlsOAlo2bw+iSPfFbPsbL6S1HGNHeQpiJaLtU7oZSFcDO+q9U+ww/JnA5HI+6Li+rlCqWzFOA+ECc60EHWo98Oncm6bWUGdyX/NsrAqxpWtK+RjU9l+kaVaBgmkI5qASdeZjBLJeBA4rvEWtnnj00OY8RAcQKbW5r18y6A8Ccjvc11+yIoZgMQNndresHVzDhYigb1uWekWcxYvB3RKayRqRwy4f6uOUhhDU1EdMJBjlYJoOGPR4wlzl7I5hKm3yeslulaY1K1pWlRTSGLvsRlSlTFUgk4qa1YnQ99PZEow0z5xgNRa46CI8610iLarZSKa13jzja5WMqVyytF4c4rLReYG+KW13vFVaLcaEk5DPwiEplFEvpt6USZPJyQGXLz+uy/SN/ChCjnNid0f7H9Z+tTgQWPYU7k9uhYa76GmVTFTdtzG0zrNZT6KIs6dzMz6Qg8dVHdLjX5UkKoUaAUEUiSlliHzyGkeWRDgSOgxS4ogJCqQqOQDhIWOMkLrHKwThsrDfVCH2EJjjiLMs4iDaLEDFs4htkEcEHLTdmWkUNuurgIOLVL7LU1oad9Iyt9s5/1hLb+EjyMRqJdTRRhKd9J68JRVGIGYBIrplAwu0zb0U9xI86wa2C0G1yXYqFIJWgzGnOMzdaZHdGZ4NNOGXGS2CG2uZ1lZwKZHLXMGAi0Sww0z4wbXG2KzuvNh4iBRZJhkwqCu0R1u0hFdN4zENByO0mo1XjBbddlDSM6ZEj+/GBy9LCFY0NGGfshtRkqU8tCJNuV8x2SNRBjs/f/WBZUxiGGStx5N8+cZ6xxGq5ONRxiXZbbXMZMN3CGu07ohboa0bsepAeu7VYjtJYHM+4RC2S2gW0Dq3zmquWdMSj4iLqZLXgf5xFlK5NwsaJWFRykeMUKnKw1PmUUwsmI1sbsmFlswrcob8vr9HVThriYgmtAoVSxJ4mgoFGZOkdn24BgCczprDs98oorZbe1GO9maSRb7x5wP2q2lo5arQSYimGlK4ijY4zQzNzGH1iq/zED4w3bLylyv2jqvInPw1hv9MUtJKkEM6kHiNcoVILZrXR/YwTPtBGbzCo5KvZUfyqvjBlWBTZq9pMmzqrTApqSRnvOWg4Rf2C9pU6olOGw0rSuVe8RqTWxFwla9sEyOR0Rwwwh6PR4GOwDjwjhip2pvJ5FmaZLIDAqMxUULUOUBUvpBtI1Eo/wEeTQrmlhmilw8qqvE0W2WgS0Z2rhUFjQVNAK6RQS9vbIT6bDvlt8Kw9KvBrRdzzGADNKmVAqBliGVa8IyZNYWU2ti1Dh4zclPdG0Srxlz5TNKbEKMtRUZ05iu8RkknaC0LpPm/zk6d8HXR29bNMHCYfeojOJ4ozDgzDwJhZSukzRQpqFScOmDR9iLzmWiVM61y5VwATTQjkO+M2tkijuODMPAmDjo1f9uPuHzECO0EqlpnDhMfz/OA32UGEVGvJLwRe7By8Szl5qfMfCM/v2yYJ0xeDsPeY0Do6mfSzV4pXwYfOBfbay0tc4De1fEAwrXZTB/7teKK/ZBqmYv3T5iKe2rhmOvBiPfF9srIpNYcUPuIinv8ASlomDnXxETC1ap8Cw2YmVV15g/COXtdysdNIi7LzfpWHFfIxeW1YV4I1F2wGt124c11EVk8f8xRpk4+MGdts1YF7dL6t65YTkf8ASKQlczVIdRVjtzS2SbLNCDUfIxoMk9aizkpgcVpX0W+svsOnIiM0lpgOGvZOawbdGl6KJ/6NNFUm+jycDLxGUXW5ld7M3YtCC0drCTGgc4TEG8Hy9sTDFdeZ09sTqd0aG5S2+fQQLz7RVvGJV/WVjPSZ1nZUMMFDlVaZUNCSc6kbhSKV5+HG7Zqqk0Azy9ucYG8mtLA1elrnJQSpPWE1zxBVXv3xXf4bapv7WeJS+pJGf85z84cl7YSDrjHetfIxYWK8pc4EyzWmRyI174onYWUGtwNtEyTJmOnUCZQlS7OSxyzOYoD3CG9n7wq8pCP2bnCa7iYi3vMrOmH7becM3XMpNqNRU+AiiygzglFNGyNNqB3Dyg06OBlOP3B+Ixn1ktOKWpG8Dy5RofRsv0c4/aX3Ax0O8aalv8d+S+qLG8NtZcmYyMjkqaEjD8TzhF37byp01ZSpMDMaAkLTSudG5QEbVWgG1Ts/rkeFI7sga2yT94/hMcpts5cNTdPVbNr/ACCLpFtLKZOFmXJ9CR6vCBE3vOGk2aO6Y3zgn6S/Skdz+awGzRlCz3ZThF/qXx+ppW2LVu8nlKNfasZf1lY1Dar/AIafuyvNYzEpDVNxeD7svP0NL2Zzuyn2Jo97RmCL8I1DY3O76f5o95jLBpHS2QaHtann6mh9Gkz6OcPtqf6fygHvRcM+aOEx/wARgu6LnqJ4rvQ/igV2iWlrnj94/nCvuoMccRLyX0QR9Gsz6WaOKA+DfnFDtfLpbZ/3q+KgxZ9HU2lqI4ym9xBiFt8aW1+aof6fyg/kBtxHmvv6D2wEylrp60th5H4RD6QLLS2seKIfdT4QjY2fS3SeeIeKmJ/SZLpPQ8Zfkx+cMu4LPHER969Qe2aX9aQcQw/pPyiq26s2C0ngyg+YiyuJ6WmSa/XUH25fGHelSxETJbcVYeBB+MTti4amKsfegVuCZS0JzqPEQSXhZ8SkceNT/pAZds8rOQ8GHnBvazlEpE6u6ZUSrEVJzqCBXWpIoPYMucUm0Nn7NeBzPAb++CZopr8kYpbZFjuANM4WDyRksArKbEhG9c1PERKsdtKOkxTQqQQeYMQiwSYrA1r6XDPhDmHCzLzqO6NljC8M+rcUJj1Y4Y0hEs0VV5Nn7IsmMU94zO0YjWfZHprIK35NgZvN6WecfsEeOUXN7WxWZgK1U5gqVIroaEaGhz5QP7QNSyzOZUe8RgXeNnQB4LdjlpKc8X8gPnAkYMdlxSzE8WY+AHyi7LVe6wNtjVdjxY+ZhmyTKTB308cvjCphqYjsc4rEjU2Rp+ytrxS8J1WoOfDTfw8o13o3k0kTDxmeSiMB2YvTBNU1yfI56N4+fGPoXo+H6qTxdj7hHQXaA53ouP3uAW0UqtpncOsfzMS9h0/XJX8R/pMIvmRWZMOY7b/iMTth7J+toeAY/wBJETjujddKj8P4LDpK9OT91/NYCZkzKDfpJUGZJr6reYgLwDdpHT3YvB+zXx+ppW1B/wBmn7krzWMxRu+NR2k/4af8uX/4xmdKQam4nCbS8zSdhc7FT7Uz+/fGXBDnGn9HrVsh/wAxx7hGbWlaM3efOOl3UGj7ap8Au6MgA84fZU+8/OBza2VS2z+b18QDF/0aP9NN5yx7mHzim24X9em88J8VED8gV+Jfl6DmwJw21eaOP6a/CPdJEn9cB4yl9xYQxsa9LbJ5kjxUxYdJyfTyjxlkeDfnBXdZ0/xEfL1B3Z1sNskH94vvNIJ+lCTnJbk48jAdYZmGdLPB1P8AUIPOk6X9DKPCYR4qflDR7rFr4q035/fzM7sk3DMRuDqfAwVdK9lrKlN9sjxWvwgQxiNA28GO71fgZbeI/OOjlMHEYnB+/wCtjEJ3ZYHgYPZrFlBAqCK6+3hAXeKQY3a+KSh4oPKIMFZYRTf4iwJqRQPhJIo1OS1zzr38Ift8kMjA1zB019nOJRGcIeI3ItGd2wDIHIbhx3VPBuMOu1erbitD3iOXqvaehrmcUw6MRnQZZMNITKNZK8npG/oYJrJ9X1hJaO1jhEaDhpopLaczF28UdqzrGevsitPcCLwsAlFqMzYmJJYgmveACfbpTKBzac4bNTi41NePGDG/5e+AjbB/opY4sT4D84xx7xrXQEyYNblGGxV+y584CqwaSThsH/aPvr84sx6vdAdobeScOLcDQ+3TyhwxaXTZg8map1JFBvJAJyiidhaiumVVktGE8te4x9A9Du2qzZXUTDRwajmaZ+NK+MfPk6VgYg14dx58Yt9mb1m2ecsySSWBAoDQkGGeMmN5wbHeFpBJz+sTlzMW+xH+8rl9VvKBW7LV1oxHsmpDLWpU10NIM9iZX6x3IfhCR3R6U/Ztrw/g50iLWbLHBD+L8oDicNdKQW9I87DNUndLr7zGfMjzhVmwqfqjfAmss7hZ2hFLf+w+2s20kmymzyazpmBAxQVRKU9JtNRTKvsjPgs9u1jAO5N3cY1W/bqlWe7XWUioCqVoM2NVzY6k98Zopzjqm4nCx1KXmF2wu2MuzyuqtKtKxOxE2hMsmgqKjQ+Ou6Be1OGdiCCCzUINQczvjQ9gZKTbG6OqspmEFWAIPZXcYzC3XSqzZglsyUdsgcsmMdLKQad41p2zsGfRu1LTM5yz+JYrukAUtz81T8P5RE2Ou+1tPPUWlUfAc3lhgRUVBGfLwiPtlKtiWmk9pMx8KnEilQRmBuGcdbsjOX+9NroObLtS2Wc/vB74IelJaNIbk496wC3Zbp6T5TLJV2ExSFDUxGooKnSsX231+2iasrrrDNk4S1CXDBqgVAoBpSsFLstAqzXNhLzB6XN7QPAxpfSMMViVuDofEH5xkRvUDIq49kHu0O3ljn2DqlmETMMvstLcZrSudKbjvhorDO4icW4NPZ+gGO0aLe/0lz1/cof5SPkYzFLah0ceNPONMuuYJt0FQQT1UwUBqci35QYLLO4trQpLo1/JkF4aQR7PzK2dOVR4GBu2ioi52WYGQVOdHPwMQaDXXZJU6euIgkAjOlRWnHuhDPUZQ3eFkxOMxQBgQQTUMKHOuUJs8oqlDQ66cK5Dn3xCxnuCW0Eik1q0JJ7KjQ82zybziDZh9D/3PhFttJLo5IFAVqzbmpoBwYRXS1+iljizN7NBGyL7KMVTc+qRHKQmscLRqFETd8UF42kItTU1IUAalmNFArzMXlpeimKO2yFmLhatKgihIIKmoIIzBBEZq26LU9igt8wTZQda0NcjqCCQQe4giM920b9kOTHyjSrfY1EooFGFVyHdGeWy55QPoD2EjyMQis3LarWBCDW25WIKPSMtQBvJNNBvgZt7yEcrRxTeDXPcKMYYW9Z8zCinDU4MQFGbgC27uFIrpudOsmrDNqktLajLmMyKjIc6aRd3Zd0m1yyJBeVaVqcBaquKaLvB56caRfbO9FxPbnkjlvh6++jKdIkG22c16pqkDeoOo403iOunsTc5S3B259nUmHDO7JNVxeq2na5V1he1OzDXaZGJWV5iYw2IEYa0yA3/ADiX+mdYOtRSobJjWvapnnrWtRCNqrfNtNjs7MSRJd5XMAgMvPSvhAi+jBJdUMbP3q1nn4alkc1IOue8RuHR3aBMmswINE+Ij5yMwmWjkk4DhPd/dIJNltt51lnK6GgFARuI58YdK2TlUaTj4mrdKE3FapcseoC3IVMDbtoAKAZQzNvg2qc88mrOcqVyGlADwyHshcqU2IAA5ngeMJJ5PQ4RJRTbNP21P+z37pfmIy2W9PyjUNuJgNiYAgmqCgNfrDcO6MvMg8D4GDU3F4JrS/P0NM6OG/VW/wA0/hWM8t6DrZn33/EY0Ho4Q/orVBzmtu5LGcXifpZmf12/EYEu6hqft5hL0eils/7b/COdJK/rQ/yl82hno+n/AK4PuPv5Q90mP+tJ/lD8Rjvyhl+Ij5eoMWA0nSjwdPxCDjpST6CWeEynip+UAMhu2h+0vnGg9Jn+6KeE1feGgw2Z3EPt0/P0MwxRpttkLMuepVSeoGZUbqce6MvJjUrt7dz0/cTB4YoanuDjH2E/ev5MkeySzqq+Hygu2Y2FslpsZmMjCYGdcSzGU6ArlWm/hAoTGidHE2tmmrwmeaj5QafeyDi4rlNpGPT7Fh0ZstxMXOyT5TBwIPiD8og3yuGbMXg7DwYw7sm/0kwcVB8D+cSkdJLRgvLSM4jsYVeFrCjEATSgO6meue6GXfKvEVjO1kzp4KHaJa4RrU0C8Tx9kT9l7qV5/WzRis9lVXceu9fo5fe7gV+yrndCWsrTpqJLXHMZsMteLHnuFKkncATug0WwSpUkWSWVYS2LTJtD9JaCKMw+yo7C13A8TGqmrrJlnl4NKJhJaONMgS2m6R7NZKjF1kz1FNc+Z3RrJBLbJnZirmzQNSIxbaHpRtdpJCt1SblXX2mBxb9ng166Znr2jEZw1O5SM7I2HaXa+RIUhmBJHojNj7N3tjMbbfk60TSZAdARSgYmvfwPdEvZPZRba2IzN+YJzrz4xql33BZbElaAsN5iWpRwg5kY+Nl50yzm0CrYWwzBTtKRrURZ7FTZSmZZ7Sv0c0dhvVcZ5HceHMQbW68klu1okCmJ0WehHYZTkj8iD2TyMCW3d2ok4vJGBHpMVK1wHeAeFawHLxHSDWTeM1mMguGMsKOsAIDoRVHprmNRxBiVZr46qRNxNil0IKkdhqkA0B30z9kUl3TVdrJOlUmCagkktiCy5h7QX7YUq4p9qLG/rRZbOkzGeunMrAD6iFh9UaCkNp8Tk/ACLkdCtqk0yH0iHLIDXM9w3jWGLbfyGxTEC9tmXM7s8yOdB74qbqtRlmaxFS6GWB36nXXL3xyVYhSkFRsxW7lXKtLYcA0JqYsbKsMWqy9UQfqn3GJFncHQ1h2Ii7sNrKZnNd/974PdntobMwCz5EkjdMEpKfxCmUZzZ88uOUTLsluuuVDlnWveOERvpZbTqRtqXLZWGJZMgg6ES0+Ajo2es3/Ql/ygeUZzcV/umaMUzIKnOWc8/umDW7drkeizR1bHfqhPIxXDItNFmNn5A0lgfdZ18miM+y1nJ9Bh3TZv/tFok0EVUgjiDHWg2QpUSdnZctsUtpyN6yznB95MN3hs2JxDTJ05iBQFmRqDh2kJi5Ywgt/dY7Stg6nuC03YkA1Wbzzlj/xZYnX5Z7VaZXVvMkFahspUxTUaZ9YR7ouHhBgqKQXUk7XewCTNiZw0Ms/xsPcZZ84J7stc2RZP0drMz9l1xJOln0q7mK8YsjCWygxgllBnWnNaZPBmU64566yZn8lfwFovti74l2ZZqz26rEVK41Za0Br6SgDdBRNaKi8p8coWd7jy4mc4uMupl20U1WtE4oQymYxBUgggndSG9mJlJ/ep+cE16yUbVFJ5qD8IpP8AD0BqownipZT/AEmISWSqrPTa3uLq3AFc6jmCR7xpFcw9FEUkmioiglidAANSYcu24p1qrLlY5gBUku1ZSUNTjdvRrwzJ3Axp2yGxSWUAr9LPpQzmBAA0Kygc0Whpi9I8hlCKnd+4nrssFJcuzP6HKdpjUtLrSZMUBhZ1YGktM82YgBmHcMh2qmwyqZV4868DGiXvcXVkFe3NNCpIHZzzMwUOJd3KkVj7GdWUeYUSo7VWqrMa+jl2RwEakuiIa0tzGdpulG1Wqqoepl+qupHMwGsxJqczHI9BAej0ej0ccaB0cSkly5lox0dCAUqO1LOpA1qDBO1mnz3oATqRwpuxHdGU3TevUtUiooRTvFI17YC/XttjWTOmUSQaYVomIbsbDM5ROcdUikZWR17jUo8qrT2KFSENJaVGRLaEg7uUCu2tsZ7JZrQ3pNiRlVQFUrkRTvBPtjRLftBJs6hZYFdFAyFaf6wGybgeZLUOVIxO4ocquxJz36xz0rAyTeQWu++pn6FKkqPQn9aD/fthFpZ5pqxgmm7NEaAQ1/g7DdCOauPpdgflWGJSWSLj/DjwMe/QzwPhA1IGllJeF29ZLKjXUd40irs1wui4j6W9eHzgtaRDZlwdQHEHZUzxie944AGIqNDn84etd2hsxk3Hj3xA7SdlhSuVd3sMLJXGi7FlY7yA+kA7LUxqRnTc1P7y7oJLK9R2CKHcc1PygOu2Qqb6k6/DLdv8YspNraUOyKqPq7x3fKBGVsDyjqVwts1ueTmpaX/Wh+Ii5se1j07cssPWQ190Cl238rgcOO7u7+UWsuVLZsdKNuZTTL2RdZM7QV2a/ZT6NTdQ5ERNE4HQg9xgUlyC31lYcHSv9QoYeSwfYIOeaTPg0NYWwSlobZ4p5dnYfWnjvSo9xh3q3H/OP/5t/wCsEFiyLQw76xG6p6VM4+xN3tXjHBZ6tRpsxvuim7u4wbg0ibRPget1sBNK1PAZnwGcFQuaUAS6MwAqTMfsgU5n26R6zzlRC6IEB9BAFVnzy4a7q6DOFkxowbAtNmrTOOUsoPWmdgU5D0j4ReXZsBJU1mlp7D6oqkoHPWhxOKU3jui4uueZiM7lWVjVBWuo+tzz90WcmfQAHOlNN8T0t5Q+FuOWKyAAKFVVX0VVQqr91RkO+Le5p6viw/UbDyrSuR36/OF2GxVAZvYvzixAhbPqFyWyG2kjEGpnSleXCKubfGElWSgqVCtv4HuixtRpQ1zrQcCTuMBd72liQWJxYs1IHYI0FakHLhGukk1k8+vJp4PluPQuVJLGgFYmpKlS83PWN6g09phLGm5Gs1kZzRR7TkB3mJE6VKl5ButbfTJB7d8M2m2l+AXcoyEcstiaYaKCY47cazYxpvRndb9XMOYViB30iFstsCuLHaW6tF9IGtTyrSgPLWNdsmxlkwjDLFKZFXYZewxzi2sFIaU+0Utr2YWZLZSoNQaVNMyKVxUNDmc4ppOxE9GlkMrUYsVNMCEuCaLh7XYFKihrB4NkpO4zl7pz/Ex7/wCLerPtA/jB81iHLki+um+r/b+ypm3fygTva4potCdSXws2J8zhWrdvPQ1Aph3boPpmzM3dapn8SS2+AiLN2etA0tCH70kfBom6UimuHj9fQC7su6YA5cuQXOBX9IKMgTkNcz3ER68JDhCUIUjtZ6EAE0PAHjBPOua1D60hu9XHkTECfdNq/wCnJbumMPNYi6cr7FVKFtwEXaGbRKqpq5FSKVAKiooxFKsRUV001oSPZhwiTNsVoGtmBppSahp3VApDTTpo1s032YG8mhGn4BSXiv3RQW229XMCvKyJorDOoJoKCmbcRUaiOWEpaFYhKUIBBz1AI07/AGRbT3QsGeROxLoTKY08N/OEWe1SJYIAdampxS5lSeJJFTBu7HaLsH71uzq1xKSo40xBRQmvEDKntEUkm8mVyXxUoagnIEHhSo4U1NYObVa7PMRkaYtGBBzoc++K9Lks5YETgc6tV0OMhsQrwz4Q0Z4yLKlLoVYqpxyyAd4Pot38Dzi0u6+lrRqo/AnI9x0MTZlyy2zUgc1I8ohz9nnJPoOvBga17xDRqpCyp33CawXlzJ74uJFqO8+BrABJu2ZLIwiYANwYMPBq0i2sd8slMYbLfg/ONEasfEzypSXQPJNp9HX4RMFpOVPbXX2QJWfaiXvMOTNpzTsCX3tNPDkpyi+uPiT0S8ArWaaUORz0zirtF4rLag7UwaAUxMOfD2wPTr1mNnMnqq6ESqj2Y2z8IubvshUfRSmz30IJ7y1KxOVVdCsaXiet94kgPOKhVoRKByJqACxPpUJHACJFskJaERg3ZrrocJyNAQc8hu3bjnAzb7HMLFZpCGWZtKkMcYwUqCAoRlmqMRHZo2sG2ycyyOJctQSxlqxFKy1JXEUxDKoz14ccoi5XYzwj1lsjTMkXsjfovsi+sN1KmZ7TcToO6PXheqWc0aW2GlQy0pRVZphpUUCqo5nEKCOyL9kMHJbAEcyyXKgFgSMsz6pOdMs9IuppKxnabyWcnSFkwz1B7VGIqMslNOYyz9tYr7RZJuNM3eodGdSqYVYZHDioSGzqBWEk7s5Im3lJZpTKlKkU7WlDkfdWM8lYRLeXLDYJUwr26dZUjMGmorWkHl1S3ErDMByJAqasy7ie01DWv1tw00FdfVxrOUzVBEwLQH1gKmjD1sznFaMuhn4hdl/f39/H5Ha0GlBkOA+MJlyixoBUwiCDZT9oO+DuVsWezXR5NnkFhhXmI17Z7o9s8pQClTlmdciD8IcuD0VgrkxWKRzK6bs1LOpb0zMC5EBjUHIjQ1Pwi3SUAKR0wpYDCcWXSH0SEiHU0gHWGZkuGWlxMeGIASI8iGJlmic8NvvgWCVj2XlEaZYRwi1MNvE3FBuU7XdDRu+LkwgawjghtTKOZdVdVB7wIiTNnZbaypZ/gX5QTPDZheWgqTBhtjrOdZCexaeUJGw0jchX7ruP/KCtIdWDy0NzZLqCa7BpumTl7prfGsSE2C4WieO/A3msFkvSH0g8qIedPxBVNgX/APsV+9JQ+VIlSdjJ6+i9nb70hh5PBVIibLhuTDwO58/H5L0Bez3Ha10WzHuaYnwMTpUi0rrIln7s/wD9kEEQ0joheVEX/Il1S+/IolmTFbGbI2KlMStKJpwrUGnKES3RWDfos1CooCssaZ5dhsxmfGCCOR3LQvN/Svn6g/eNpkTlwzknUH7qcpFQVPaUVoVJBFcwTES1SbFMLM8w1bDm1eyFxABVdcIHaYUIPpQWCETdI5wO5kV0f7/0V9nvaRQKs6WaAD013DhlElLSp0YHuYHygbv/AEPt8oCm9Pw/CIind2NdDho19nb5+hrtYiWea+IqaMATUgjIbgRrWA25flBFcH7Wd9/4RaKsJxHDcrF7n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hQSERUUExQVFRQWFxgXFxUYFBgYFxcXGBccGhccFxcXHCYfFxokGhcVHy8gJCcpLCwsFR4xNTAqNSYrLCkBCQoKDgwOGg8PGikkHyQtLCksLCwsLCksLCwsLCwsLCwsLCwsKSwsLCwsKSwsLCwsKSksLCwsLCwsLCwpLCksKf/AABEIALkBEAMBIgACEQEDEQH/xAAcAAABBQEBAQAAAAAAAAAAAAAGAgMEBQcBAAj/xABJEAACAAMFBAYGBggDCAMAAAABAgADEQQFEiExBkFRYQcTInGRsTJSgaHB0SNCYnKy4RQkM2OCkqLwFXPxJTQ1Q1ODwtIWVJP/xAAZAQADAQEBAAAAAAAAAAAAAAABAgMEAAX/xAAzEQACAQMCAwUGBgMBAAAAAAAAAQIDESESMQQTQSIyUXHRM2GBobHwNEJikcHhFCNSQ//aAAwDAQACEQMRAD8A1qWMhC6QkR0GGCKEKjgMdBjgka1nSI0dvW1BMNQTUquVNXbCNTxIiJZLwSZXCTlnmKVBJAI4iqt4RhqZkzTDYmVhm1WRZqlHFVOoqRXwINImSJIK1MOfoo4wVSla4eZHYhCxy6AYEoowr2RkKUoMshSIk7Z+zE4jJl1UahaEAKV3cFJHdFv+i84RNsZII41EBwmuh2uLBay2y76OqTFQPKWSc2HYVSqgYtKBjnDlk2ZsrkNLmYsLy3OatkkoylU5ejhz74iTujFfqzXHeFPlSJd0bGtIScnWV61QuIKQQM679aEwLNGiSo6bxeRmVsMUEoSp9FRZYrQgjA+Jml4WoC4yaoMctNy2qTKxC0kFUnszGaQpmM1ZI7YoFAyp5xJFlnSTgSbVsIKoMlGfbebUdlDnnXfRQYrb72glyQDNm9ZMGYYrSh/dS9EP2z2uYhowcjJKaiPS79tIBHWUGOqTJirV0wCoEugamLFQnCKUzMVd8XoWznTSVrWjNhTkMIoOGtYFLx2vnTCeqQrX61MTnPjoO+KeddjucUx/5iSeYz+EVUYog5yZe2za6QuVagD6i19lTTxrFNP21FapKJ5lqb66CG5NzpXJWf2ZfKJy3S+6Uo7zBcgaWUk3aecchLGW7C3z/usMvfloP/LAzr6BHxi+m3dN4geyIj3XM9bPuyhNY3LKz/5LPBrgAPJTHjtQx9JPefjEs3bM9b3Q01hmcAR7I7mHctiU2iX7Q7zXyh43zmGluVO4qxU+2msQZ1j9aX7QPlEZ7Mu4lT4w2pMW0kGF09JNts5ym9YvBvmKe+sHtxdN8tqLaJZQ+sMx7vlGIrKcaHEOULSfuOR5wfI7Uup9X3Vf0i0KGlTFYHnnFhHyfYLzmyGxSnZTyOR7xvg+2e6UZhYC0O6jIYlbLvoa0g62txlFPqbjCCIHrtthnqGk2pm30IQnyzh+ctpUEieuXrSx8DHKqinK/Uvn6Fuywy6QG2nay0pr1fIFSCRxGekRDtzaPVl+Bimr3CaV/wBIOWEJIgEO3No9WX4GEnbe0cJfgYOoGlf9IPAITSPVjhggFEx2sN1hQMccQrfJVzRlVqUIqAaEbxXQwxIsqJXCoGLM5a/3U+Jh2ae0e+EVjBJ5ZqWxY2UDCMocxwyhooj2KN0VgyvcdxR0NDBnUiPMvACCAsC8QbfeZXsS6dYRWpzWWumNxvzyC6sctxIrbZexAyBZiQqqNWZjRVHefdU7oDNqL+K/QSyXd2HWMoqZsw5UUeoPRUcBzMK2c8HtptswgMuQSxJ7TnNnfTEaek3D6oGQEDtj2eec2OdUk/Vr2v4juPLyg02Z6N3VRNnU6xs6DPAOCn1uLeHGCyzXKsvJQP7574FmL5gLI2UOGgGAcKf3SJEnY9daVPHUwepd3GHhYOUBQG1eAEJsuOcebZYc4Of0IcI8bGI7QjtbM9m7LUiFO2dI3RpMywiIsywAwHTCpGavdNNREd7sHCNEtF1A7op7Vc3CJuDQ6aA9rnXhFfa9nUO6C6fZiu6IjgcIlsOAlo2bw+iSPfFbPsbL6S1HGNHeQpiJaLtU7oZSFcDO+q9U+ww/JnA5HI+6Li+rlCqWzFOA+ECc60EHWo98Oncm6bWUGdyX/NsrAqxpWtK+RjU9l+kaVaBgmkI5qASdeZjBLJeBA4rvEWtnnj00OY8RAcQKbW5r18y6A8Ccjvc11+yIoZgMQNndresHVzDhYigb1uWekWcxYvB3RKayRqRwy4f6uOUhhDU1EdMJBjlYJoOGPR4wlzl7I5hKm3yeslulaY1K1pWlRTSGLvsRlSlTFUgk4qa1YnQ99PZEow0z5xgNRa46CI8610iLarZSKa13jzja5WMqVyytF4c4rLReYG+KW13vFVaLcaEk5DPwiEplFEvpt6USZPJyQGXLz+uy/SN/ChCjnNid0f7H9Z+tTgQWPYU7k9uhYa76GmVTFTdtzG0zrNZT6KIs6dzMz6Qg8dVHdLjX5UkKoUaAUEUiSlliHzyGkeWRDgSOgxS4ogJCqQqOQDhIWOMkLrHKwThsrDfVCH2EJjjiLMs4iDaLEDFs4htkEcEHLTdmWkUNuurgIOLVL7LU1oad9Iyt9s5/1hLb+EjyMRqJdTRRhKd9J68JRVGIGYBIrplAwu0zb0U9xI86wa2C0G1yXYqFIJWgzGnOMzdaZHdGZ4NNOGXGS2CG2uZ1lZwKZHLXMGAi0Sww0z4wbXG2KzuvNh4iBRZJhkwqCu0R1u0hFdN4zENByO0mo1XjBbddlDSM6ZEj+/GBy9LCFY0NGGfshtRkqU8tCJNuV8x2SNRBjs/f/WBZUxiGGStx5N8+cZ6xxGq5ONRxiXZbbXMZMN3CGu07ohboa0bsepAeu7VYjtJYHM+4RC2S2gW0Dq3zmquWdMSj4iLqZLXgf5xFlK5NwsaJWFRykeMUKnKw1PmUUwsmI1sbsmFlswrcob8vr9HVThriYgmtAoVSxJ4mgoFGZOkdn24BgCczprDs98oorZbe1GO9maSRb7x5wP2q2lo5arQSYimGlK4ijY4zQzNzGH1iq/zED4w3bLylyv2jqvInPw1hv9MUtJKkEM6kHiNcoVILZrXR/YwTPtBGbzCo5KvZUfyqvjBlWBTZq9pMmzqrTApqSRnvOWg4Rf2C9pU6olOGw0rSuVe8RqTWxFwla9sEyOR0Rwwwh6PR4GOwDjwjhip2pvJ5FmaZLIDAqMxUULUOUBUvpBtI1Eo/wEeTQrmlhmilw8qqvE0W2WgS0Z2rhUFjQVNAK6RQS9vbIT6bDvlt8Kw9KvBrRdzzGADNKmVAqBliGVa8IyZNYWU2ti1Dh4zclPdG0Srxlz5TNKbEKMtRUZ05iu8RkknaC0LpPm/zk6d8HXR29bNMHCYfeojOJ4ozDgzDwJhZSukzRQpqFScOmDR9iLzmWiVM61y5VwATTQjkO+M2tkijuODMPAmDjo1f9uPuHzECO0EqlpnDhMfz/OA32UGEVGvJLwRe7By8Szl5qfMfCM/v2yYJ0xeDsPeY0Do6mfSzV4pXwYfOBfbay0tc4De1fEAwrXZTB/7teKK/ZBqmYv3T5iKe2rhmOvBiPfF9srIpNYcUPuIinv8ASlomDnXxETC1ap8Cw2YmVV15g/COXtdysdNIi7LzfpWHFfIxeW1YV4I1F2wGt124c11EVk8f8xRpk4+MGdts1YF7dL6t65YTkf8ASKQlczVIdRVjtzS2SbLNCDUfIxoMk9aizkpgcVpX0W+svsOnIiM0lpgOGvZOawbdGl6KJ/6NNFUm+jycDLxGUXW5ld7M3YtCC0drCTGgc4TEG8Hy9sTDFdeZ09sTqd0aG5S2+fQQLz7RVvGJV/WVjPSZ1nZUMMFDlVaZUNCSc6kbhSKV5+HG7Zqqk0Azy9ucYG8mtLA1elrnJQSpPWE1zxBVXv3xXf4bapv7WeJS+pJGf85z84cl7YSDrjHetfIxYWK8pc4EyzWmRyI174onYWUGtwNtEyTJmOnUCZQlS7OSxyzOYoD3CG9n7wq8pCP2bnCa7iYi3vMrOmH7becM3XMpNqNRU+AiiygzglFNGyNNqB3Dyg06OBlOP3B+Ixn1ktOKWpG8Dy5RofRsv0c4/aX3Ax0O8aalv8d+S+qLG8NtZcmYyMjkqaEjD8TzhF37byp01ZSpMDMaAkLTSudG5QEbVWgG1Ts/rkeFI7sga2yT94/hMcpts5cNTdPVbNr/ACCLpFtLKZOFmXJ9CR6vCBE3vOGk2aO6Y3zgn6S/Skdz+awGzRlCz3ZThF/qXx+ppW2LVu8nlKNfasZf1lY1Dar/AIafuyvNYzEpDVNxeD7svP0NL2Zzuyn2Jo97RmCL8I1DY3O76f5o95jLBpHS2QaHtann6mh9Gkz6OcPtqf6fygHvRcM+aOEx/wARgu6LnqJ4rvQ/igV2iWlrnj94/nCvuoMccRLyX0QR9Gsz6WaOKA+DfnFDtfLpbZ/3q+KgxZ9HU2lqI4ym9xBiFt8aW1+aof6fyg/kBtxHmvv6D2wEylrp60th5H4RD6QLLS2seKIfdT4QjY2fS3SeeIeKmJ/SZLpPQ8Zfkx+cMu4LPHER969Qe2aX9aQcQw/pPyiq26s2C0ngyg+YiyuJ6WmSa/XUH25fGHelSxETJbcVYeBB+MTti4amKsfegVuCZS0JzqPEQSXhZ8SkceNT/pAZds8rOQ8GHnBvazlEpE6u6ZUSrEVJzqCBXWpIoPYMucUm0Nn7NeBzPAb++CZopr8kYpbZFjuANM4WDyRksArKbEhG9c1PERKsdtKOkxTQqQQeYMQiwSYrA1r6XDPhDmHCzLzqO6NljC8M+rcUJj1Y4Y0hEs0VV5Nn7IsmMU94zO0YjWfZHprIK35NgZvN6WecfsEeOUXN7WxWZgK1U5gqVIroaEaGhz5QP7QNSyzOZUe8RgXeNnQB4LdjlpKc8X8gPnAkYMdlxSzE8WY+AHyi7LVe6wNtjVdjxY+ZhmyTKTB308cvjCphqYjsc4rEjU2Rp+ytrxS8J1WoOfDTfw8o13o3k0kTDxmeSiMB2YvTBNU1yfI56N4+fGPoXo+H6qTxdj7hHQXaA53ouP3uAW0UqtpncOsfzMS9h0/XJX8R/pMIvmRWZMOY7b/iMTth7J+toeAY/wBJETjujddKj8P4LDpK9OT91/NYCZkzKDfpJUGZJr6reYgLwDdpHT3YvB+zXx+ppW1B/wBmn7krzWMxRu+NR2k/4af8uX/4xmdKQam4nCbS8zSdhc7FT7Uz+/fGXBDnGn9HrVsh/wAxx7hGbWlaM3efOOl3UGj7ap8Au6MgA84fZU+8/OBza2VS2z+b18QDF/0aP9NN5yx7mHzim24X9em88J8VED8gV+Jfl6DmwJw21eaOP6a/CPdJEn9cB4yl9xYQxsa9LbJ5kjxUxYdJyfTyjxlkeDfnBXdZ0/xEfL1B3Z1sNskH94vvNIJ+lCTnJbk48jAdYZmGdLPB1P8AUIPOk6X9DKPCYR4qflDR7rFr4q035/fzM7sk3DMRuDqfAwVdK9lrKlN9sjxWvwgQxiNA28GO71fgZbeI/OOjlMHEYnB+/wCtjEJ3ZYHgYPZrFlBAqCK6+3hAXeKQY3a+KSh4oPKIMFZYRTf4iwJqRQPhJIo1OS1zzr38Ift8kMjA1zB019nOJRGcIeI3ItGd2wDIHIbhx3VPBuMOu1erbitD3iOXqvaehrmcUw6MRnQZZMNITKNZK8npG/oYJrJ9X1hJaO1jhEaDhpopLaczF28UdqzrGevsitPcCLwsAlFqMzYmJJYgmveACfbpTKBzac4bNTi41NePGDG/5e+AjbB/opY4sT4D84xx7xrXQEyYNblGGxV+y584CqwaSThsH/aPvr84sx6vdAdobeScOLcDQ+3TyhwxaXTZg8map1JFBvJAJyiidhaiumVVktGE8te4x9A9Du2qzZXUTDRwajmaZ+NK+MfPk6VgYg14dx58Yt9mb1m2ecsySSWBAoDQkGGeMmN5wbHeFpBJz+sTlzMW+xH+8rl9VvKBW7LV1oxHsmpDLWpU10NIM9iZX6x3IfhCR3R6U/Ztrw/g50iLWbLHBD+L8oDicNdKQW9I87DNUndLr7zGfMjzhVmwqfqjfAmss7hZ2hFLf+w+2s20kmymzyazpmBAxQVRKU9JtNRTKvsjPgs9u1jAO5N3cY1W/bqlWe7XWUioCqVoM2NVzY6k98Zopzjqm4nCx1KXmF2wu2MuzyuqtKtKxOxE2hMsmgqKjQ+Ou6Be1OGdiCCCzUINQczvjQ9gZKTbG6OqspmEFWAIPZXcYzC3XSqzZglsyUdsgcsmMdLKQad41p2zsGfRu1LTM5yz+JYrukAUtz81T8P5RE2Ou+1tPPUWlUfAc3lhgRUVBGfLwiPtlKtiWmk9pMx8KnEilQRmBuGcdbsjOX+9NroObLtS2Wc/vB74IelJaNIbk496wC3Zbp6T5TLJV2ExSFDUxGooKnSsX231+2iasrrrDNk4S1CXDBqgVAoBpSsFLstAqzXNhLzB6XN7QPAxpfSMMViVuDofEH5xkRvUDIq49kHu0O3ljn2DqlmETMMvstLcZrSudKbjvhorDO4icW4NPZ+gGO0aLe/0lz1/cof5SPkYzFLah0ceNPONMuuYJt0FQQT1UwUBqci35QYLLO4trQpLo1/JkF4aQR7PzK2dOVR4GBu2ioi52WYGQVOdHPwMQaDXXZJU6euIgkAjOlRWnHuhDPUZQ3eFkxOMxQBgQQTUMKHOuUJs8oqlDQ66cK5Dn3xCxnuCW0Eik1q0JJ7KjQ82zybziDZh9D/3PhFttJLo5IFAVqzbmpoBwYRXS1+iljizN7NBGyL7KMVTc+qRHKQmscLRqFETd8UF42kItTU1IUAalmNFArzMXlpeimKO2yFmLhatKgihIIKmoIIzBBEZq26LU9igt8wTZQda0NcjqCCQQe4giM920b9kOTHyjSrfY1EooFGFVyHdGeWy55QPoD2EjyMQis3LarWBCDW25WIKPSMtQBvJNNBvgZt7yEcrRxTeDXPcKMYYW9Z8zCinDU4MQFGbgC27uFIrpudOsmrDNqktLajLmMyKjIc6aRd3Zd0m1yyJBeVaVqcBaquKaLvB56caRfbO9FxPbnkjlvh6++jKdIkG22c16pqkDeoOo403iOunsTc5S3B259nUmHDO7JNVxeq2na5V1he1OzDXaZGJWV5iYw2IEYa0yA3/ADiX+mdYOtRSobJjWvapnnrWtRCNqrfNtNjs7MSRJd5XMAgMvPSvhAi+jBJdUMbP3q1nn4alkc1IOue8RuHR3aBMmswINE+Ij5yMwmWjkk4DhPd/dIJNltt51lnK6GgFARuI58YdK2TlUaTj4mrdKE3FapcseoC3IVMDbtoAKAZQzNvg2qc88mrOcqVyGlADwyHshcqU2IAA5ngeMJJ5PQ4RJRTbNP21P+z37pfmIy2W9PyjUNuJgNiYAgmqCgNfrDcO6MvMg8D4GDU3F4JrS/P0NM6OG/VW/wA0/hWM8t6DrZn33/EY0Ho4Q/orVBzmtu5LGcXifpZmf12/EYEu6hqft5hL0eils/7b/COdJK/rQ/yl82hno+n/AK4PuPv5Q90mP+tJ/lD8Rjvyhl+Ij5eoMWA0nSjwdPxCDjpST6CWeEynip+UAMhu2h+0vnGg9Jn+6KeE1feGgw2Z3EPt0/P0MwxRpttkLMuepVSeoGZUbqce6MvJjUrt7dz0/cTB4YoanuDjH2E/ev5MkeySzqq+Hygu2Y2FslpsZmMjCYGdcSzGU6ArlWm/hAoTGidHE2tmmrwmeaj5QafeyDi4rlNpGPT7Fh0ZstxMXOyT5TBwIPiD8og3yuGbMXg7DwYw7sm/0kwcVB8D+cSkdJLRgvLSM4jsYVeFrCjEATSgO6meue6GXfKvEVjO1kzp4KHaJa4RrU0C8Tx9kT9l7qV5/WzRis9lVXceu9fo5fe7gV+yrndCWsrTpqJLXHMZsMteLHnuFKkncATug0WwSpUkWSWVYS2LTJtD9JaCKMw+yo7C13A8TGqmrrJlnl4NKJhJaONMgS2m6R7NZKjF1kz1FNc+Z3RrJBLbJnZirmzQNSIxbaHpRtdpJCt1SblXX2mBxb9ng166Znr2jEZw1O5SM7I2HaXa+RIUhmBJHojNj7N3tjMbbfk60TSZAdARSgYmvfwPdEvZPZRba2IzN+YJzrz4xql33BZbElaAsN5iWpRwg5kY+Nl50yzm0CrYWwzBTtKRrURZ7FTZSmZZ7Sv0c0dhvVcZ5HceHMQbW68klu1okCmJ0WehHYZTkj8iD2TyMCW3d2ok4vJGBHpMVK1wHeAeFawHLxHSDWTeM1mMguGMsKOsAIDoRVHprmNRxBiVZr46qRNxNil0IKkdhqkA0B30z9kUl3TVdrJOlUmCagkktiCy5h7QX7YUq4p9qLG/rRZbOkzGeunMrAD6iFh9UaCkNp8Tk/ACLkdCtqk0yH0iHLIDXM9w3jWGLbfyGxTEC9tmXM7s8yOdB74qbqtRlmaxFS6GWB36nXXL3xyVYhSkFRsxW7lXKtLYcA0JqYsbKsMWqy9UQfqn3GJFncHQ1h2Ii7sNrKZnNd/974PdntobMwCz5EkjdMEpKfxCmUZzZ88uOUTLsluuuVDlnWveOERvpZbTqRtqXLZWGJZMgg6ES0+Ajo2es3/Ql/ygeUZzcV/umaMUzIKnOWc8/umDW7drkeizR1bHfqhPIxXDItNFmNn5A0lgfdZ18miM+y1nJ9Bh3TZv/tFok0EVUgjiDHWg2QpUSdnZctsUtpyN6yznB95MN3hs2JxDTJ05iBQFmRqDh2kJi5Ywgt/dY7Stg6nuC03YkA1Wbzzlj/xZYnX5Z7VaZXVvMkFahspUxTUaZ9YR7ouHhBgqKQXUk7XewCTNiZw0Ms/xsPcZZ84J7stc2RZP0drMz9l1xJOln0q7mK8YsjCWygxgllBnWnNaZPBmU64566yZn8lfwFovti74l2ZZqz26rEVK41Za0Br6SgDdBRNaKi8p8coWd7jy4mc4uMupl20U1WtE4oQymYxBUgggndSG9mJlJ/ep+cE16yUbVFJ5qD8IpP8AD0BqownipZT/AEmISWSqrPTa3uLq3AFc6jmCR7xpFcw9FEUkmioiglidAANSYcu24p1qrLlY5gBUku1ZSUNTjdvRrwzJ3Axp2yGxSWUAr9LPpQzmBAA0Kygc0Whpi9I8hlCKnd+4nrssFJcuzP6HKdpjUtLrSZMUBhZ1YGktM82YgBmHcMh2qmwyqZV4868DGiXvcXVkFe3NNCpIHZzzMwUOJd3KkVj7GdWUeYUSo7VWqrMa+jl2RwEakuiIa0tzGdpulG1Wqqoepl+qupHMwGsxJqczHI9BAej0ej0ccaB0cSkly5lox0dCAUqO1LOpA1qDBO1mnz3oATqRwpuxHdGU3TevUtUiooRTvFI17YC/XttjWTOmUSQaYVomIbsbDM5ROcdUikZWR17jUo8qrT2KFSENJaVGRLaEg7uUCu2tsZ7JZrQ3pNiRlVQFUrkRTvBPtjRLftBJs6hZYFdFAyFaf6wGybgeZLUOVIxO4ocquxJz36xz0rAyTeQWu++pn6FKkqPQn9aD/fthFpZ5pqxgmm7NEaAQ1/g7DdCOauPpdgflWGJSWSLj/DjwMe/QzwPhA1IGllJeF29ZLKjXUd40irs1wui4j6W9eHzgtaRDZlwdQHEHZUzxie944AGIqNDn84etd2hsxk3Hj3xA7SdlhSuVd3sMLJXGi7FlY7yA+kA7LUxqRnTc1P7y7oJLK9R2CKHcc1PygOu2Qqb6k6/DLdv8YspNraUOyKqPq7x3fKBGVsDyjqVwts1ueTmpaX/Wh+Ii5se1j07cssPWQ190Cl238rgcOO7u7+UWsuVLZsdKNuZTTL2RdZM7QV2a/ZT6NTdQ5ERNE4HQg9xgUlyC31lYcHSv9QoYeSwfYIOeaTPg0NYWwSlobZ4p5dnYfWnjvSo9xh3q3H/OP/5t/wCsEFiyLQw76xG6p6VM4+xN3tXjHBZ6tRpsxvuim7u4wbg0ibRPget1sBNK1PAZnwGcFQuaUAS6MwAqTMfsgU5n26R6zzlRC6IEB9BAFVnzy4a7q6DOFkxowbAtNmrTOOUsoPWmdgU5D0j4ReXZsBJU1mlp7D6oqkoHPWhxOKU3jui4uueZiM7lWVjVBWuo+tzz90WcmfQAHOlNN8T0t5Q+FuOWKyAAKFVVX0VVQqr91RkO+Le5p6viw/UbDyrSuR36/OF2GxVAZvYvzixAhbPqFyWyG2kjEGpnSleXCKubfGElWSgqVCtv4HuixtRpQ1zrQcCTuMBd72liQWJxYs1IHYI0FakHLhGukk1k8+vJp4PluPQuVJLGgFYmpKlS83PWN6g09phLGm5Gs1kZzRR7TkB3mJE6VKl5ButbfTJB7d8M2m2l+AXcoyEcstiaYaKCY47cazYxpvRndb9XMOYViB30iFstsCuLHaW6tF9IGtTyrSgPLWNdsmxlkwjDLFKZFXYZewxzi2sFIaU+0Utr2YWZLZSoNQaVNMyKVxUNDmc4ppOxE9GlkMrUYsVNMCEuCaLh7XYFKihrB4NkpO4zl7pz/Ex7/wCLerPtA/jB81iHLki+um+r/b+ypm3fygTva4potCdSXws2J8zhWrdvPQ1Aph3boPpmzM3dapn8SS2+AiLN2etA0tCH70kfBom6UimuHj9fQC7su6YA5cuQXOBX9IKMgTkNcz3ER68JDhCUIUjtZ6EAE0PAHjBPOua1D60hu9XHkTECfdNq/wCnJbumMPNYi6cr7FVKFtwEXaGbRKqpq5FSKVAKiooxFKsRUV001oSPZhwiTNsVoGtmBppSahp3VApDTTpo1s032YG8mhGn4BSXiv3RQW229XMCvKyJorDOoJoKCmbcRUaiOWEpaFYhKUIBBz1AI07/AGRbT3QsGeROxLoTKY08N/OEWe1SJYIAdampxS5lSeJJFTBu7HaLsH71uzq1xKSo40xBRQmvEDKntEUkm8mVyXxUoagnIEHhSo4U1NYObVa7PMRkaYtGBBzoc++K9Lks5YETgc6tV0OMhsQrwz4Q0Z4yLKlLoVYqpxyyAd4Pot38Dzi0u6+lrRqo/AnI9x0MTZlyy2zUgc1I8ohz9nnJPoOvBga17xDRqpCyp33CawXlzJ74uJFqO8+BrABJu2ZLIwiYANwYMPBq0i2sd8slMYbLfg/ONEasfEzypSXQPJNp9HX4RMFpOVPbXX2QJWfaiXvMOTNpzTsCX3tNPDkpyi+uPiT0S8ArWaaUORz0zirtF4rLag7UwaAUxMOfD2wPTr1mNnMnqq6ESqj2Y2z8IubvshUfRSmz30IJ7y1KxOVVdCsaXiet94kgPOKhVoRKByJqACxPpUJHACJFskJaERg3ZrrocJyNAQc8hu3bjnAzb7HMLFZpCGWZtKkMcYwUqCAoRlmqMRHZo2sG2ycyyOJctQSxlqxFKy1JXEUxDKoz14ccoi5XYzwj1lsjTMkXsjfovsi+sN1KmZ7TcToO6PXheqWc0aW2GlQy0pRVZphpUUCqo5nEKCOyL9kMHJbAEcyyXKgFgSMsz6pOdMs9IuppKxnabyWcnSFkwz1B7VGIqMslNOYyz9tYr7RZJuNM3eodGdSqYVYZHDioSGzqBWEk7s5Im3lJZpTKlKkU7WlDkfdWM8lYRLeXLDYJUwr26dZUjMGmorWkHl1S3ErDMByJAqasy7ie01DWv1tw00FdfVxrOUzVBEwLQH1gKmjD1sznFaMuhn4hdl/f39/H5Ha0GlBkOA+MJlyixoBUwiCDZT9oO+DuVsWezXR5NnkFhhXmI17Z7o9s8pQClTlmdciD8IcuD0VgrkxWKRzK6bs1LOpb0zMC5EBjUHIjQ1Pwi3SUAKR0wpYDCcWXSH0SEiHU0gHWGZkuGWlxMeGIASI8iGJlmic8NvvgWCVj2XlEaZYRwi1MNvE3FBuU7XdDRu+LkwgawjghtTKOZdVdVB7wIiTNnZbaypZ/gX5QTPDZheWgqTBhtjrOdZCexaeUJGw0jchX7ruP/KCtIdWDy0NzZLqCa7BpumTl7prfGsSE2C4WieO/A3msFkvSH0g8qIedPxBVNgX/APsV+9JQ+VIlSdjJ6+i9nb70hh5PBVIibLhuTDwO58/H5L0Bez3Ha10WzHuaYnwMTpUi0rrIln7s/wD9kEEQ0joheVEX/Il1S+/IolmTFbGbI2KlMStKJpwrUGnKES3RWDfos1CooCssaZ5dhsxmfGCCOR3LQvN/Svn6g/eNpkTlwzknUH7qcpFQVPaUVoVJBFcwTES1SbFMLM8w1bDm1eyFxABVdcIHaYUIPpQWCETdI5wO5kV0f7/0V9nvaRQKs6WaAD013DhlElLSp0YHuYHygbv/AEPt8oCm9Pw/CIind2NdDho19nb5+hrtYiWea+IqaMATUgjIbgRrWA25flBFcH7Wd9/4RaKsJxHDcrF7n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16" y="2852936"/>
            <a:ext cx="3096344" cy="297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7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0236"/>
            <a:ext cx="8229600" cy="754508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Objetivo Investigación de Mercado</a:t>
            </a:r>
            <a:endParaRPr lang="es-EC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rgbClr val="008000"/>
              </a:buClr>
              <a:buFont typeface="Wingdings" pitchFamily="2" charset="2"/>
              <a:buChar char="q"/>
            </a:pPr>
            <a:r>
              <a:rPr lang="es-ES" sz="2400" dirty="0"/>
              <a:t>Validar si los padres o responsables de los niños están dispuestos a tratarlos en un centro odontológico especializado en el tratamiento dental infantil</a:t>
            </a:r>
            <a:r>
              <a:rPr lang="es-ES" sz="2400" dirty="0" smtClean="0"/>
              <a:t>.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q"/>
            </a:pPr>
            <a:endParaRPr lang="es-ES" sz="2400" dirty="0" smtClean="0"/>
          </a:p>
          <a:p>
            <a:pPr algn="just">
              <a:buClr>
                <a:srgbClr val="008000"/>
              </a:buClr>
              <a:buFont typeface="Wingdings" pitchFamily="2" charset="2"/>
              <a:buChar char="q"/>
            </a:pPr>
            <a:endParaRPr lang="es-ES" sz="2400" dirty="0"/>
          </a:p>
          <a:p>
            <a:pPr lvl="0"/>
            <a:r>
              <a:rPr lang="es-ES" sz="2400" dirty="0"/>
              <a:t>¿Actualmente los padres de familia de Quito y Cumbayá  con qué tipo de profesional dental tratan a sus niños?</a:t>
            </a:r>
            <a:endParaRPr lang="es-EC" sz="2400" dirty="0"/>
          </a:p>
          <a:p>
            <a:pPr lvl="0"/>
            <a:r>
              <a:rPr lang="es-ES" sz="2400" dirty="0"/>
              <a:t>¿Cuál es el motivo principal para escoger al profesional de odontología para sus niños?</a:t>
            </a:r>
            <a:endParaRPr lang="es-EC" sz="2400" dirty="0"/>
          </a:p>
          <a:p>
            <a:pPr lvl="0"/>
            <a:r>
              <a:rPr lang="es-ES" sz="2400" dirty="0"/>
              <a:t>¿Los padres de familia de Quito y Cumbayá identifican que es importante la especialización de los odontólogos en el tratamiento dental de sus niños?</a:t>
            </a:r>
            <a:endParaRPr lang="es-EC" sz="2400" dirty="0"/>
          </a:p>
          <a:p>
            <a:pPr algn="just">
              <a:buClr>
                <a:srgbClr val="008000"/>
              </a:buClr>
              <a:buFont typeface="Wingdings" pitchFamily="2" charset="2"/>
              <a:buChar char="q"/>
            </a:pPr>
            <a:endParaRPr lang="es-EC" sz="2400" dirty="0"/>
          </a:p>
          <a:p>
            <a:pPr marL="0" indent="0" algn="just">
              <a:buClr>
                <a:srgbClr val="008000"/>
              </a:buClr>
              <a:buNone/>
            </a:pPr>
            <a:endParaRPr lang="es-EC" sz="2400" b="1" dirty="0" smtClean="0"/>
          </a:p>
          <a:p>
            <a:pPr algn="just">
              <a:buClr>
                <a:srgbClr val="00B050"/>
              </a:buClr>
              <a:buFont typeface="Courier New" pitchFamily="49" charset="0"/>
              <a:buChar char="o"/>
            </a:pPr>
            <a:endParaRPr lang="es-EC" sz="2400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8225" y="2606281"/>
            <a:ext cx="522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PREGUNTAS DE INVESTIGACION COMPLEMENTARIAS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5238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Cumbayá – Profesionales Dentales </a:t>
            </a:r>
            <a:endParaRPr lang="es-EC" sz="3200" b="1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760640" cy="4495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5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Cumbayá – Resultado Estudio</a:t>
            </a:r>
            <a:endParaRPr lang="es-EC" sz="32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7776864" cy="201622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s-EC" sz="1900" dirty="0"/>
              <a:t>Hipótesis Nula (Ho): La mayoría de padres de familia o responsables de los niños de Cumbayá no preferirán tratar a sus niños en un centro dental especializado en la atención odontológica infantil.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0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416824" cy="1800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75928" y="4221088"/>
                <a:ext cx="7776864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Clr>
                    <a:srgbClr val="00B050"/>
                  </a:buClr>
                  <a:buFont typeface="Wingdings" pitchFamily="2" charset="2"/>
                  <a:buChar char="q"/>
                </a:pPr>
                <a:r>
                  <a:rPr lang="es-ES" sz="2100" dirty="0"/>
                  <a:t>Si la prueba binomial se realiza a una bondad de ajuste superior </a:t>
                </a:r>
                <a14:m>
                  <m:oMath xmlns:m="http://schemas.openxmlformats.org/officeDocument/2006/math">
                    <m:r>
                      <a:rPr lang="es-ES" sz="2100">
                        <a:latin typeface="Cambria Math"/>
                      </a:rPr>
                      <m:t>𝜋</m:t>
                    </m:r>
                    <m:r>
                      <a:rPr lang="es-ES" sz="2100">
                        <a:latin typeface="Cambria Math"/>
                      </a:rPr>
                      <m:t>≤0,8</m:t>
                    </m:r>
                  </m:oMath>
                </a14:m>
                <a:r>
                  <a:rPr lang="es-ES" sz="2100" dirty="0"/>
                  <a:t>, el nivel crítico continúa siendo 0,000. Esto se atribuye a que la proporción poblacional de Cumbayá que trataría a sus niños en un centro odontológico infantil  sería mayor al 80%.</a:t>
                </a:r>
                <a:endParaRPr lang="es-EC" sz="2100" dirty="0"/>
              </a:p>
              <a:p>
                <a:pPr algn="just">
                  <a:buClr>
                    <a:srgbClr val="00B050"/>
                  </a:buClr>
                  <a:buFont typeface="Wingdings" pitchFamily="2" charset="2"/>
                  <a:buChar char="q"/>
                </a:pPr>
                <a:r>
                  <a:rPr lang="es-ES" sz="2000" dirty="0"/>
                  <a:t>Se concluye que más allá de toda duda razonable, existe evidencia estadística que indica que la mayoría de la población de Cumbayá estaría dispuesta a llevar a sus niños a un centro odontológico especializado en el tratamiento dental infantil.</a:t>
                </a:r>
                <a:endParaRPr lang="es-EC" sz="2000" dirty="0"/>
              </a:p>
              <a:p>
                <a:pPr algn="just">
                  <a:buClr>
                    <a:srgbClr val="00B050"/>
                  </a:buClr>
                  <a:buFont typeface="Wingdings" pitchFamily="2" charset="2"/>
                  <a:buChar char="q"/>
                </a:pPr>
                <a:endParaRPr lang="es-EC" sz="20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8" y="4221088"/>
                <a:ext cx="7776864" cy="2016224"/>
              </a:xfrm>
              <a:prstGeom prst="rect">
                <a:avLst/>
              </a:prstGeom>
              <a:blipFill rotWithShape="1">
                <a:blip r:embed="rId3"/>
                <a:stretch>
                  <a:fillRect l="-549" t="-3927" r="-784" b="-483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6804248" y="3176972"/>
            <a:ext cx="763172" cy="396044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73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Quito – Profesionales Dentales </a:t>
            </a:r>
            <a:endParaRPr lang="es-EC" sz="32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0607"/>
            <a:ext cx="626469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7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2876"/>
            <a:ext cx="7209184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Quito– Resultado Estudio</a:t>
            </a:r>
            <a:endParaRPr lang="es-EC" sz="32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7776864" cy="201622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s-EC" sz="1900" dirty="0"/>
              <a:t>Hipótesis Nula (Ho): La mayoría de padres de familia o responsables de los niños de </a:t>
            </a:r>
            <a:r>
              <a:rPr lang="es-EC" sz="1900" dirty="0" smtClean="0"/>
              <a:t>Quito no </a:t>
            </a:r>
            <a:r>
              <a:rPr lang="es-EC" sz="1900" dirty="0"/>
              <a:t>preferirán tratar a sus niños en un centro dental especializado en la atención odontológica infantil.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75928" y="4221088"/>
                <a:ext cx="7776864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Clr>
                    <a:srgbClr val="00B050"/>
                  </a:buClr>
                  <a:buFont typeface="Wingdings" pitchFamily="2" charset="2"/>
                  <a:buChar char="q"/>
                </a:pPr>
                <a:r>
                  <a:rPr lang="es-ES" sz="2100" dirty="0" smtClean="0"/>
                  <a:t>Si la prueba binomial se realiza a una bondad de ajuste superior </a:t>
                </a:r>
                <a14:m>
                  <m:oMath xmlns:m="http://schemas.openxmlformats.org/officeDocument/2006/math">
                    <m:r>
                      <a:rPr lang="es-ES" sz="2100">
                        <a:latin typeface="Cambria Math"/>
                      </a:rPr>
                      <m:t>𝜋</m:t>
                    </m:r>
                    <m:r>
                      <a:rPr lang="es-ES" sz="2100">
                        <a:latin typeface="Cambria Math"/>
                      </a:rPr>
                      <m:t>≤0,7</m:t>
                    </m:r>
                  </m:oMath>
                </a14:m>
                <a:r>
                  <a:rPr lang="es-ES" sz="2100" dirty="0"/>
                  <a:t>, el nivel crítico continúa siendo 0,000. Esto se atribuye a que la proporción poblacional de </a:t>
                </a:r>
                <a:r>
                  <a:rPr lang="es-ES" sz="2100" dirty="0" smtClean="0"/>
                  <a:t>Quito que </a:t>
                </a:r>
                <a:r>
                  <a:rPr lang="es-ES" sz="2100" dirty="0"/>
                  <a:t>trataría a sus niños en un centro odontológico infantil  sería mayor al </a:t>
                </a:r>
                <a:r>
                  <a:rPr lang="es-ES" sz="2100" dirty="0" smtClean="0"/>
                  <a:t>70</a:t>
                </a:r>
                <a:r>
                  <a:rPr lang="es-ES" sz="2100" dirty="0"/>
                  <a:t>%.</a:t>
                </a:r>
                <a:endParaRPr lang="es-EC" sz="2100" dirty="0"/>
              </a:p>
              <a:p>
                <a:pPr algn="just">
                  <a:buClr>
                    <a:srgbClr val="00B050"/>
                  </a:buClr>
                  <a:buFont typeface="Wingdings" pitchFamily="2" charset="2"/>
                  <a:buChar char="q"/>
                </a:pPr>
                <a:r>
                  <a:rPr lang="es-ES" sz="2000" dirty="0"/>
                  <a:t>Se concluye que más allá de toda duda razonable, existe evidencia estadística que indica que la mayoría de la población de </a:t>
                </a:r>
                <a:r>
                  <a:rPr lang="es-ES" sz="2000" dirty="0" smtClean="0"/>
                  <a:t>Quito estaría </a:t>
                </a:r>
                <a:r>
                  <a:rPr lang="es-ES" sz="2000" dirty="0"/>
                  <a:t>dispuesta a llevar a sus niños a un centro odontológico especializado en el tratamiento dental infantil.</a:t>
                </a:r>
                <a:endParaRPr lang="es-EC" sz="2000" dirty="0"/>
              </a:p>
              <a:p>
                <a:pPr algn="just">
                  <a:buClr>
                    <a:srgbClr val="00B050"/>
                  </a:buClr>
                  <a:buFont typeface="Wingdings" pitchFamily="2" charset="2"/>
                  <a:buChar char="q"/>
                </a:pPr>
                <a:endParaRPr lang="es-EC" sz="20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8" y="4221088"/>
                <a:ext cx="7776864" cy="2016224"/>
              </a:xfrm>
              <a:prstGeom prst="rect">
                <a:avLst/>
              </a:prstGeom>
              <a:blipFill rotWithShape="1">
                <a:blip r:embed="rId3"/>
                <a:stretch>
                  <a:fillRect l="-549" t="-3927" r="-784" b="-483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6804248" y="3068960"/>
            <a:ext cx="763172" cy="396044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18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Cumbayá: Oferta y Demanda</a:t>
            </a:r>
            <a:endParaRPr lang="es-EC" sz="32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60483"/>
              </p:ext>
            </p:extLst>
          </p:nvPr>
        </p:nvGraphicFramePr>
        <p:xfrm>
          <a:off x="395536" y="1823224"/>
          <a:ext cx="406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Población</a:t>
                      </a:r>
                      <a:r>
                        <a:rPr lang="es-EC" baseline="0" dirty="0" smtClean="0"/>
                        <a:t> Total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Población</a:t>
                      </a:r>
                      <a:r>
                        <a:rPr lang="es-EC" baseline="0" dirty="0" smtClean="0"/>
                        <a:t> Infantil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36.070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7.916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2627620"/>
            <a:ext cx="9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OFERTA</a:t>
            </a:r>
            <a:endParaRPr lang="es-EC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13936"/>
              </p:ext>
            </p:extLst>
          </p:nvPr>
        </p:nvGraphicFramePr>
        <p:xfrm>
          <a:off x="395537" y="3047360"/>
          <a:ext cx="662473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7"/>
                <a:gridCol w="1944216"/>
                <a:gridCol w="3168353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Odontólogos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Odontopediatras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 # Atenciones</a:t>
                      </a:r>
                      <a:r>
                        <a:rPr lang="es-EC" baseline="0" dirty="0" smtClean="0"/>
                        <a:t> ofertadas al Año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10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2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5.184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528" y="3851756"/>
            <a:ext cx="12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DEMANDA</a:t>
            </a:r>
            <a:endParaRPr lang="es-EC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76580"/>
              </p:ext>
            </p:extLst>
          </p:nvPr>
        </p:nvGraphicFramePr>
        <p:xfrm>
          <a:off x="395536" y="4269612"/>
          <a:ext cx="6048672" cy="815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  <a:gridCol w="3312368"/>
              </a:tblGrid>
              <a:tr h="422756">
                <a:tc>
                  <a:txBody>
                    <a:bodyPr/>
                    <a:lstStyle/>
                    <a:p>
                      <a:r>
                        <a:rPr lang="es-EC" dirty="0" smtClean="0"/>
                        <a:t>Niños Población Objetivo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# </a:t>
                      </a:r>
                      <a:r>
                        <a:rPr lang="es-EC" baseline="0" dirty="0" smtClean="0"/>
                        <a:t>Atenciones Demandadas Año</a:t>
                      </a:r>
                      <a:endParaRPr lang="es-EC" dirty="0"/>
                    </a:p>
                  </a:txBody>
                  <a:tcPr/>
                </a:tc>
              </a:tr>
              <a:tr h="392816">
                <a:tc>
                  <a:txBody>
                    <a:bodyPr/>
                    <a:lstStyle/>
                    <a:p>
                      <a:pPr algn="r"/>
                      <a:r>
                        <a:rPr lang="es-EC" b="0" dirty="0" smtClean="0"/>
                        <a:t>3.357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6.714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5536" y="1340768"/>
            <a:ext cx="198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DATOS GENERALES</a:t>
            </a:r>
            <a:endParaRPr lang="es-EC" b="1" u="sng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345" y="5445224"/>
            <a:ext cx="8196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 smtClean="0"/>
              <a:t>Demanda Insatisfecha:</a:t>
            </a:r>
            <a:r>
              <a:rPr lang="es-EC" sz="3200" dirty="0" smtClean="0"/>
              <a:t> 1.530 atenciones al año.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489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Iñaquito: Oferta y Demanda</a:t>
            </a:r>
            <a:endParaRPr lang="es-EC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41045"/>
              </p:ext>
            </p:extLst>
          </p:nvPr>
        </p:nvGraphicFramePr>
        <p:xfrm>
          <a:off x="395536" y="1823224"/>
          <a:ext cx="406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Población</a:t>
                      </a:r>
                      <a:r>
                        <a:rPr lang="es-EC" baseline="0" dirty="0" smtClean="0"/>
                        <a:t> Total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Población</a:t>
                      </a:r>
                      <a:r>
                        <a:rPr lang="es-EC" baseline="0" dirty="0" smtClean="0"/>
                        <a:t> Infantil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44.149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5.871 niños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2627620"/>
            <a:ext cx="9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OFERTA</a:t>
            </a:r>
            <a:endParaRPr lang="es-EC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54760"/>
              </p:ext>
            </p:extLst>
          </p:nvPr>
        </p:nvGraphicFramePr>
        <p:xfrm>
          <a:off x="395537" y="3047360"/>
          <a:ext cx="662473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7"/>
                <a:gridCol w="1944216"/>
                <a:gridCol w="3168353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Odontólogos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Odontopediatras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 # Atenciones</a:t>
                      </a:r>
                      <a:r>
                        <a:rPr lang="es-EC" baseline="0" dirty="0" smtClean="0"/>
                        <a:t> ofertadas al Año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13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1,3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3.370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3851756"/>
            <a:ext cx="12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DEMANDA</a:t>
            </a:r>
            <a:endParaRPr lang="es-EC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38676"/>
              </p:ext>
            </p:extLst>
          </p:nvPr>
        </p:nvGraphicFramePr>
        <p:xfrm>
          <a:off x="395536" y="4269612"/>
          <a:ext cx="6048672" cy="815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  <a:gridCol w="3312368"/>
              </a:tblGrid>
              <a:tr h="422756">
                <a:tc>
                  <a:txBody>
                    <a:bodyPr/>
                    <a:lstStyle/>
                    <a:p>
                      <a:r>
                        <a:rPr lang="es-EC" dirty="0" smtClean="0"/>
                        <a:t>Niños Población Objetivo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# </a:t>
                      </a:r>
                      <a:r>
                        <a:rPr lang="es-EC" baseline="0" dirty="0" smtClean="0"/>
                        <a:t>Atenciones Demandadas Año</a:t>
                      </a:r>
                      <a:endParaRPr lang="es-EC" dirty="0"/>
                    </a:p>
                  </a:txBody>
                  <a:tcPr/>
                </a:tc>
              </a:tr>
              <a:tr h="392816"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2.647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5.294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1340768"/>
            <a:ext cx="198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DATOS GENERALES</a:t>
            </a:r>
            <a:endParaRPr lang="es-EC" b="1" u="sng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45" y="5445224"/>
            <a:ext cx="809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 smtClean="0"/>
              <a:t>Demanda Insatisfecha:</a:t>
            </a:r>
            <a:r>
              <a:rPr lang="es-EC" sz="3200" dirty="0" smtClean="0"/>
              <a:t> 1924 atenciones al año.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4082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0236"/>
            <a:ext cx="8229600" cy="754508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JUSTIFICACION E IMPORTANCIA</a:t>
            </a:r>
            <a:endParaRPr lang="es-EC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Emprendimiento:</a:t>
            </a:r>
            <a:r>
              <a:rPr lang="es-EC" sz="2400" dirty="0" smtClean="0"/>
              <a:t> explotación del conocimiento técnico, del negocio y marketing.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/>
              <a:t>Población: </a:t>
            </a:r>
            <a:r>
              <a:rPr lang="es-EC" sz="2400" dirty="0"/>
              <a:t>23% de la población de </a:t>
            </a:r>
            <a:r>
              <a:rPr lang="es-EC" sz="2400" dirty="0" smtClean="0"/>
              <a:t>Quito y Cumbayá </a:t>
            </a:r>
            <a:r>
              <a:rPr lang="es-EC" sz="2400" dirty="0"/>
              <a:t>son niños menores de 12 años</a:t>
            </a:r>
            <a:r>
              <a:rPr lang="es-EC" sz="2400" dirty="0" smtClean="0"/>
              <a:t>.</a:t>
            </a:r>
            <a:endParaRPr lang="es-EC" sz="2400" b="1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Profesionales Especialistas: </a:t>
            </a:r>
            <a:r>
              <a:rPr lang="es-EC" sz="2400" dirty="0" smtClean="0"/>
              <a:t>Sólo el 1% de profesionales afiliados a asociaciones odontológicas  son Odontopediatras.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Especialización Oferta de Servicios: </a:t>
            </a:r>
            <a:r>
              <a:rPr lang="es-EC" sz="2400" dirty="0" smtClean="0"/>
              <a:t>Existen muchos consultorios y centros odontológicos que se ocupan de todas las especialidades, pero no existen centros especializados en la atención dental infantil.</a:t>
            </a:r>
            <a:endParaRPr lang="es-EC" sz="2400" b="1" dirty="0" smtClean="0"/>
          </a:p>
          <a:p>
            <a:pPr algn="just">
              <a:buClr>
                <a:srgbClr val="008000"/>
              </a:buClr>
              <a:buFont typeface="Wingdings" pitchFamily="2" charset="2"/>
              <a:buChar char="q"/>
            </a:pPr>
            <a:endParaRPr lang="es-EC" sz="2400" b="1" dirty="0" smtClean="0"/>
          </a:p>
          <a:p>
            <a:pPr algn="just">
              <a:buClr>
                <a:srgbClr val="00B050"/>
              </a:buClr>
              <a:buFont typeface="Courier New" pitchFamily="49" charset="0"/>
              <a:buChar char="o"/>
            </a:pPr>
            <a:endParaRPr lang="es-EC" sz="2400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080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Kennedy: Oferta y Demanda</a:t>
            </a:r>
            <a:endParaRPr lang="es-EC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25919"/>
              </p:ext>
            </p:extLst>
          </p:nvPr>
        </p:nvGraphicFramePr>
        <p:xfrm>
          <a:off x="395536" y="1823224"/>
          <a:ext cx="406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Población</a:t>
                      </a:r>
                      <a:r>
                        <a:rPr lang="es-EC" baseline="0" dirty="0" smtClean="0"/>
                        <a:t> Total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Población</a:t>
                      </a:r>
                      <a:r>
                        <a:rPr lang="es-EC" baseline="0" dirty="0" smtClean="0"/>
                        <a:t> Infantil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70.041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12.838 niños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2627620"/>
            <a:ext cx="9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OFERTA</a:t>
            </a:r>
            <a:endParaRPr lang="es-EC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79778"/>
              </p:ext>
            </p:extLst>
          </p:nvPr>
        </p:nvGraphicFramePr>
        <p:xfrm>
          <a:off x="395537" y="3047360"/>
          <a:ext cx="662473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7"/>
                <a:gridCol w="1944216"/>
                <a:gridCol w="3168353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Odontólogos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Odontopediatras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 # Atenciones</a:t>
                      </a:r>
                      <a:r>
                        <a:rPr lang="es-EC" baseline="0" dirty="0" smtClean="0"/>
                        <a:t> ofertadas al Año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20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2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5.184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3851756"/>
            <a:ext cx="12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DEMANDA</a:t>
            </a:r>
            <a:endParaRPr lang="es-EC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57656"/>
              </p:ext>
            </p:extLst>
          </p:nvPr>
        </p:nvGraphicFramePr>
        <p:xfrm>
          <a:off x="395536" y="4269612"/>
          <a:ext cx="6048672" cy="815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  <a:gridCol w="3312368"/>
              </a:tblGrid>
              <a:tr h="422756">
                <a:tc>
                  <a:txBody>
                    <a:bodyPr/>
                    <a:lstStyle/>
                    <a:p>
                      <a:r>
                        <a:rPr lang="es-EC" dirty="0" smtClean="0"/>
                        <a:t>Niños Población Objetivo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# </a:t>
                      </a:r>
                      <a:r>
                        <a:rPr lang="es-EC" baseline="0" dirty="0" smtClean="0"/>
                        <a:t>Atenciones Demandadas Año</a:t>
                      </a:r>
                      <a:endParaRPr lang="es-EC" dirty="0"/>
                    </a:p>
                  </a:txBody>
                  <a:tcPr/>
                </a:tc>
              </a:tr>
              <a:tr h="392816"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4.814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9.628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1340768"/>
            <a:ext cx="198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DATOS GENERALES</a:t>
            </a:r>
            <a:endParaRPr lang="es-EC" b="1" u="sng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45" y="5445224"/>
            <a:ext cx="8196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 smtClean="0"/>
              <a:t>Demanda Insatisfecha:</a:t>
            </a:r>
            <a:r>
              <a:rPr lang="es-EC" sz="3200" dirty="0" smtClean="0"/>
              <a:t> 4.444 atenciones al año.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3327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Rumipamba: Oferta y Demanda</a:t>
            </a:r>
            <a:endParaRPr lang="es-EC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77617"/>
              </p:ext>
            </p:extLst>
          </p:nvPr>
        </p:nvGraphicFramePr>
        <p:xfrm>
          <a:off x="395536" y="1823224"/>
          <a:ext cx="406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Población</a:t>
                      </a:r>
                      <a:r>
                        <a:rPr lang="es-EC" baseline="0" dirty="0" smtClean="0"/>
                        <a:t> Total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Población</a:t>
                      </a:r>
                      <a:r>
                        <a:rPr lang="es-EC" baseline="0" dirty="0" smtClean="0"/>
                        <a:t> Infantil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31.300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4.875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2627620"/>
            <a:ext cx="9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OFERTA</a:t>
            </a:r>
            <a:endParaRPr lang="es-EC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63913"/>
              </p:ext>
            </p:extLst>
          </p:nvPr>
        </p:nvGraphicFramePr>
        <p:xfrm>
          <a:off x="395537" y="3047360"/>
          <a:ext cx="662473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7"/>
                <a:gridCol w="1944216"/>
                <a:gridCol w="3168353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Odontólogos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Odontopediatras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 # Atenciones</a:t>
                      </a:r>
                      <a:r>
                        <a:rPr lang="es-EC" baseline="0" dirty="0" smtClean="0"/>
                        <a:t> ofertadas al Año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9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1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2.592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3851756"/>
            <a:ext cx="12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DEMANDA</a:t>
            </a:r>
            <a:endParaRPr lang="es-EC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79420"/>
              </p:ext>
            </p:extLst>
          </p:nvPr>
        </p:nvGraphicFramePr>
        <p:xfrm>
          <a:off x="395536" y="4269612"/>
          <a:ext cx="6048672" cy="815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  <a:gridCol w="3312368"/>
              </a:tblGrid>
              <a:tr h="422756">
                <a:tc>
                  <a:txBody>
                    <a:bodyPr/>
                    <a:lstStyle/>
                    <a:p>
                      <a:r>
                        <a:rPr lang="es-EC" dirty="0" smtClean="0"/>
                        <a:t>Niños Población Objetivo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# </a:t>
                      </a:r>
                      <a:r>
                        <a:rPr lang="es-EC" baseline="0" dirty="0" smtClean="0"/>
                        <a:t>Atenciones Demandadas Año</a:t>
                      </a:r>
                      <a:endParaRPr lang="es-EC" dirty="0"/>
                    </a:p>
                  </a:txBody>
                  <a:tcPr/>
                </a:tc>
              </a:tr>
              <a:tr h="392816"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2.696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5.392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1340768"/>
            <a:ext cx="198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FFC000"/>
                </a:solidFill>
              </a:rPr>
              <a:t>DATOS GENERALES</a:t>
            </a:r>
            <a:endParaRPr lang="es-EC" b="1" u="sng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45" y="5445224"/>
            <a:ext cx="8196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 smtClean="0"/>
              <a:t>Demanda Insatisfecha:</a:t>
            </a:r>
            <a:r>
              <a:rPr lang="es-EC" sz="3200" dirty="0" smtClean="0"/>
              <a:t> 2.800 atenciones al año.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3327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 ESTRATEGICO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Parque Dental</a:t>
            </a:r>
            <a:endParaRPr lang="es-EC" dirty="0"/>
          </a:p>
        </p:txBody>
      </p:sp>
      <p:pic>
        <p:nvPicPr>
          <p:cNvPr id="5" name="Picture 2" descr="http://us.123rf.com/400wm/400/400/lenm/lenm1108/lenm110800050/10132516-ilustracion-de-ninos-haciendo-artesanias-de-pap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029191" cy="25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PARQUE DENTAL</a:t>
            </a:r>
            <a:endParaRPr lang="es-EC" sz="3200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76864" cy="4176464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s-EC" sz="2800" b="1" dirty="0" smtClean="0"/>
              <a:t>MISIÓN: </a:t>
            </a:r>
            <a:r>
              <a:rPr lang="es-ES" dirty="0" smtClean="0"/>
              <a:t>Preservar </a:t>
            </a:r>
            <a:r>
              <a:rPr lang="es-ES" dirty="0"/>
              <a:t>y rehabilitar la salud dental de nuestros pacientes, los niños, en un ambiente en el que se sientan cómodos y seguros</a:t>
            </a:r>
            <a:r>
              <a:rPr lang="es-ES" dirty="0" smtClean="0"/>
              <a:t>.</a:t>
            </a:r>
          </a:p>
          <a:p>
            <a:pPr marL="0" indent="0" algn="just">
              <a:lnSpc>
                <a:spcPct val="80000"/>
              </a:lnSpc>
              <a:buClr>
                <a:srgbClr val="00B050"/>
              </a:buClr>
              <a:buNone/>
            </a:pPr>
            <a:endParaRPr lang="es-EC" dirty="0"/>
          </a:p>
          <a:p>
            <a:pPr algn="just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s-EC" sz="2800" b="1" dirty="0" smtClean="0"/>
              <a:t>VISIÓN: </a:t>
            </a:r>
            <a:r>
              <a:rPr lang="es-ES" dirty="0"/>
              <a:t>Ser el principal centro odontológico infantil privado del norte de Quito y Cumbayá, brindando un servicio dental personalizado y de alta calidad para pacientes pediátricos</a:t>
            </a:r>
            <a:r>
              <a:rPr lang="es-ES" dirty="0" smtClean="0"/>
              <a:t>.</a:t>
            </a:r>
          </a:p>
          <a:p>
            <a:pPr algn="just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q"/>
            </a:pPr>
            <a:endParaRPr lang="es-ES" dirty="0"/>
          </a:p>
          <a:p>
            <a:pPr marL="0" indent="0" algn="just">
              <a:lnSpc>
                <a:spcPct val="80000"/>
              </a:lnSpc>
              <a:buClr>
                <a:srgbClr val="00B050"/>
              </a:buClr>
              <a:buNone/>
            </a:pPr>
            <a:endParaRPr lang="es-EC" sz="2000" b="1" dirty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1672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Objetivos Estratégicos</a:t>
            </a:r>
            <a:endParaRPr lang="es-EC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8672924"/>
              </p:ext>
            </p:extLst>
          </p:nvPr>
        </p:nvGraphicFramePr>
        <p:xfrm>
          <a:off x="467544" y="1052736"/>
          <a:ext cx="806489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jayala\Pictures\PD\parqueDentalLogo688x611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925203" cy="8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/>
              <a:t>Principales Estrategias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53598" y="999248"/>
            <a:ext cx="6618589" cy="5287181"/>
            <a:chOff x="1723378" y="798899"/>
            <a:chExt cx="6618589" cy="5287181"/>
          </a:xfrm>
        </p:grpSpPr>
        <p:grpSp>
          <p:nvGrpSpPr>
            <p:cNvPr id="47" name="Group 46"/>
            <p:cNvGrpSpPr/>
            <p:nvPr/>
          </p:nvGrpSpPr>
          <p:grpSpPr>
            <a:xfrm>
              <a:off x="1723378" y="798899"/>
              <a:ext cx="6618589" cy="5195392"/>
              <a:chOff x="1797757" y="789536"/>
              <a:chExt cx="5845873" cy="4347528"/>
            </a:xfrm>
          </p:grpSpPr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 rot="-10800000">
                <a:off x="1940736" y="1247689"/>
                <a:ext cx="5635625" cy="3854450"/>
              </a:xfrm>
              <a:prstGeom prst="rect">
                <a:avLst/>
              </a:prstGeom>
              <a:noFill/>
              <a:ln w="381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66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10000"/>
                  </a:spcAft>
                  <a:buClr>
                    <a:srgbClr val="FFFFFF"/>
                  </a:buClr>
                  <a:buSzPct val="119000"/>
                  <a:defRPr sz="2600" b="1" kern="1200">
                    <a:solidFill>
                      <a:srgbClr val="DDDDDD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10000"/>
                  </a:spcAft>
                  <a:buClr>
                    <a:srgbClr val="FFFFFF"/>
                  </a:buClr>
                  <a:buSzPct val="119000"/>
                  <a:defRPr sz="2600" b="1" kern="1200">
                    <a:solidFill>
                      <a:srgbClr val="DDDDDD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10000"/>
                  </a:spcAft>
                  <a:buClr>
                    <a:srgbClr val="FFFFFF"/>
                  </a:buClr>
                  <a:buSzPct val="119000"/>
                  <a:defRPr sz="2600" b="1" kern="1200">
                    <a:solidFill>
                      <a:srgbClr val="DDDDDD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10000"/>
                  </a:spcAft>
                  <a:buClr>
                    <a:srgbClr val="FFFFFF"/>
                  </a:buClr>
                  <a:buSzPct val="119000"/>
                  <a:defRPr sz="2600" b="1" kern="1200">
                    <a:solidFill>
                      <a:srgbClr val="DDDDDD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10000"/>
                  </a:spcAft>
                  <a:buClr>
                    <a:srgbClr val="FFFFFF"/>
                  </a:buClr>
                  <a:buSzPct val="119000"/>
                  <a:defRPr sz="2600" b="1" kern="1200">
                    <a:solidFill>
                      <a:srgbClr val="DDDDDD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600" b="1" kern="1200">
                    <a:solidFill>
                      <a:srgbClr val="DDDDDD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600" b="1" kern="1200">
                    <a:solidFill>
                      <a:srgbClr val="DDDDDD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600" b="1" kern="1200">
                    <a:solidFill>
                      <a:srgbClr val="DDDDDD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600" b="1" kern="1200">
                    <a:solidFill>
                      <a:srgbClr val="DDDDDD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797757" y="789536"/>
                <a:ext cx="5845873" cy="4347528"/>
                <a:chOff x="1797757" y="789536"/>
                <a:chExt cx="5845873" cy="4347528"/>
              </a:xfrm>
            </p:grpSpPr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auto">
                <a:xfrm>
                  <a:off x="1974667" y="1263564"/>
                  <a:ext cx="5668963" cy="38735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10000"/>
                    </a:spcAft>
                    <a:buClr>
                      <a:srgbClr val="FFFFFF"/>
                    </a:buClr>
                    <a:buSzPct val="119000"/>
                    <a:defRPr sz="2600" b="1" kern="1200">
                      <a:solidFill>
                        <a:srgbClr val="DDDDDD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10000"/>
                    </a:spcAft>
                    <a:buClr>
                      <a:srgbClr val="FFFFFF"/>
                    </a:buClr>
                    <a:buSzPct val="119000"/>
                    <a:defRPr sz="2600" b="1" kern="1200">
                      <a:solidFill>
                        <a:srgbClr val="DDDDDD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10000"/>
                    </a:spcAft>
                    <a:buClr>
                      <a:srgbClr val="FFFFFF"/>
                    </a:buClr>
                    <a:buSzPct val="119000"/>
                    <a:defRPr sz="2600" b="1" kern="1200">
                      <a:solidFill>
                        <a:srgbClr val="DDDDDD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10000"/>
                    </a:spcAft>
                    <a:buClr>
                      <a:srgbClr val="FFFFFF"/>
                    </a:buClr>
                    <a:buSzPct val="119000"/>
                    <a:defRPr sz="2600" b="1" kern="1200">
                      <a:solidFill>
                        <a:srgbClr val="DDDDDD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10000"/>
                    </a:spcAft>
                    <a:buClr>
                      <a:srgbClr val="FFFFFF"/>
                    </a:buClr>
                    <a:buSzPct val="119000"/>
                    <a:defRPr sz="2600" b="1" kern="1200">
                      <a:solidFill>
                        <a:srgbClr val="DDDDDD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600" b="1" kern="1200">
                      <a:solidFill>
                        <a:srgbClr val="DDDDDD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600" b="1" kern="1200">
                      <a:solidFill>
                        <a:srgbClr val="DDDDDD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600" b="1" kern="1200">
                      <a:solidFill>
                        <a:srgbClr val="DDDDDD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600" b="1" kern="1200">
                      <a:solidFill>
                        <a:srgbClr val="DDDDDD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1797757" y="789536"/>
                  <a:ext cx="5831340" cy="4314191"/>
                  <a:chOff x="1797757" y="789536"/>
                  <a:chExt cx="5831340" cy="4314191"/>
                </a:xfrm>
              </p:grpSpPr>
              <p:sp>
                <p:nvSpPr>
                  <p:cNvPr id="52" name="Freeform 51"/>
                  <p:cNvSpPr>
                    <a:spLocks/>
                  </p:cNvSpPr>
                  <p:nvPr/>
                </p:nvSpPr>
                <p:spPr bwMode="auto">
                  <a:xfrm>
                    <a:off x="1961374" y="2360527"/>
                    <a:ext cx="5627687" cy="2743200"/>
                  </a:xfrm>
                  <a:custGeom>
                    <a:avLst/>
                    <a:gdLst>
                      <a:gd name="T0" fmla="*/ 0 w 3545"/>
                      <a:gd name="T1" fmla="*/ 1728 h 1728"/>
                      <a:gd name="T2" fmla="*/ 3545 w 3545"/>
                      <a:gd name="T3" fmla="*/ 0 h 1728"/>
                      <a:gd name="T4" fmla="*/ 3545 w 3545"/>
                      <a:gd name="T5" fmla="*/ 1728 h 1728"/>
                      <a:gd name="T6" fmla="*/ 0 w 3545"/>
                      <a:gd name="T7" fmla="*/ 1728 h 17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545" h="1728">
                        <a:moveTo>
                          <a:pt x="0" y="1728"/>
                        </a:moveTo>
                        <a:lnTo>
                          <a:pt x="3545" y="0"/>
                        </a:lnTo>
                        <a:lnTo>
                          <a:pt x="3545" y="1728"/>
                        </a:lnTo>
                        <a:lnTo>
                          <a:pt x="0" y="172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  <a:alpha val="50000"/>
                    </a:schemeClr>
                  </a:solidFill>
                  <a:ln>
                    <a:noFill/>
                  </a:ln>
                  <a:effectLst/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sz="1400" dirty="0"/>
                  </a:p>
                </p:txBody>
              </p:sp>
              <p:sp>
                <p:nvSpPr>
                  <p:cNvPr id="53" name="Freeform 52"/>
                  <p:cNvSpPr>
                    <a:spLocks/>
                  </p:cNvSpPr>
                  <p:nvPr/>
                </p:nvSpPr>
                <p:spPr bwMode="auto">
                  <a:xfrm>
                    <a:off x="1971208" y="1244514"/>
                    <a:ext cx="3914776" cy="3849688"/>
                  </a:xfrm>
                  <a:custGeom>
                    <a:avLst/>
                    <a:gdLst>
                      <a:gd name="T0" fmla="*/ 0 w 2466"/>
                      <a:gd name="T1" fmla="*/ 2425 h 2425"/>
                      <a:gd name="T2" fmla="*/ 0 w 2466"/>
                      <a:gd name="T3" fmla="*/ 0 h 2425"/>
                      <a:gd name="T4" fmla="*/ 2466 w 2466"/>
                      <a:gd name="T5" fmla="*/ 6 h 2425"/>
                      <a:gd name="T6" fmla="*/ 0 w 2466"/>
                      <a:gd name="T7" fmla="*/ 2425 h 2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66" h="2425">
                        <a:moveTo>
                          <a:pt x="0" y="2425"/>
                        </a:moveTo>
                        <a:lnTo>
                          <a:pt x="0" y="0"/>
                        </a:lnTo>
                        <a:lnTo>
                          <a:pt x="2466" y="6"/>
                        </a:lnTo>
                        <a:lnTo>
                          <a:pt x="0" y="2425"/>
                        </a:lnTo>
                        <a:close/>
                      </a:path>
                    </a:pathLst>
                  </a:custGeom>
                  <a:solidFill>
                    <a:srgbClr val="C00000">
                      <a:alpha val="70000"/>
                    </a:srgbClr>
                  </a:solidFill>
                  <a:ln>
                    <a:noFill/>
                  </a:ln>
                  <a:effectLst/>
                </p:spPr>
                <p:txBody>
                  <a:bodyPr/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sz="1400"/>
                  </a:p>
                </p:txBody>
              </p:sp>
              <p:sp>
                <p:nvSpPr>
                  <p:cNvPr id="5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1280" y="1380325"/>
                    <a:ext cx="1441450" cy="4384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Clr>
                        <a:schemeClr val="bg2"/>
                      </a:buClr>
                    </a:pP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Trabajar</a:t>
                    </a:r>
                    <a:r>
                      <a:rPr lang="en-US" sz="1100" b="1" dirty="0" smtClean="0">
                        <a:solidFill>
                          <a:srgbClr val="FFFFFF"/>
                        </a:solidFill>
                      </a:rPr>
                      <a:t> en el </a:t>
                    </a: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Reconomiento</a:t>
                    </a:r>
                    <a:r>
                      <a:rPr lang="en-US" sz="1100" b="1" dirty="0" smtClean="0">
                        <a:solidFill>
                          <a:srgbClr val="FFFFFF"/>
                        </a:solidFill>
                      </a:rPr>
                      <a:t> de </a:t>
                    </a: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Marca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0827" y="2134999"/>
                    <a:ext cx="1489075" cy="55888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Clr>
                        <a:schemeClr val="bg2"/>
                      </a:buClr>
                    </a:pPr>
                    <a:r>
                      <a:rPr lang="en-US" sz="1100" dirty="0" err="1" smtClean="0">
                        <a:solidFill>
                          <a:srgbClr val="FFFFFF"/>
                        </a:solidFill>
                      </a:rPr>
                      <a:t>Brindar</a:t>
                    </a:r>
                    <a:r>
                      <a:rPr lang="en-US" sz="1100" dirty="0" smtClean="0">
                        <a:solidFill>
                          <a:srgbClr val="FFFFFF"/>
                        </a:solidFill>
                      </a:rPr>
                      <a:t> el </a:t>
                    </a:r>
                    <a:r>
                      <a:rPr lang="en-US" sz="1100" dirty="0" err="1" smtClean="0">
                        <a:solidFill>
                          <a:srgbClr val="FFFFFF"/>
                        </a:solidFill>
                      </a:rPr>
                      <a:t>servicio</a:t>
                    </a:r>
                    <a:r>
                      <a:rPr lang="en-US" sz="1100" dirty="0" smtClean="0">
                        <a:solidFill>
                          <a:srgbClr val="FFFFFF"/>
                        </a:solidFill>
                      </a:rPr>
                      <a:t> a </a:t>
                    </a:r>
                    <a:r>
                      <a:rPr lang="en-US" sz="1100" dirty="0" err="1" smtClean="0">
                        <a:solidFill>
                          <a:srgbClr val="FFFFFF"/>
                        </a:solidFill>
                      </a:rPr>
                      <a:t>través</a:t>
                    </a:r>
                    <a:r>
                      <a:rPr lang="en-US" sz="1100" dirty="0" smtClean="0">
                        <a:solidFill>
                          <a:srgbClr val="FFFFFF"/>
                        </a:solidFill>
                      </a:rPr>
                      <a:t> de </a:t>
                    </a:r>
                    <a:r>
                      <a:rPr lang="en-US" sz="1100" dirty="0" err="1" smtClean="0">
                        <a:solidFill>
                          <a:srgbClr val="FFFFFF"/>
                        </a:solidFill>
                      </a:rPr>
                      <a:t>profesionales</a:t>
                    </a:r>
                    <a:r>
                      <a:rPr lang="en-US" sz="1100" dirty="0" smtClean="0">
                        <a:solidFill>
                          <a:srgbClr val="FFFFFF"/>
                        </a:solidFill>
                      </a:rPr>
                      <a:t> de alto </a:t>
                    </a:r>
                    <a:r>
                      <a:rPr lang="en-US" sz="1100" dirty="0" err="1" smtClean="0">
                        <a:solidFill>
                          <a:srgbClr val="FFFFFF"/>
                        </a:solidFill>
                      </a:rPr>
                      <a:t>nivel</a:t>
                    </a:r>
                    <a:r>
                      <a:rPr lang="en-US" sz="1100" b="1" dirty="0" smtClean="0">
                        <a:solidFill>
                          <a:srgbClr val="FFFFFF"/>
                        </a:solidFill>
                      </a:rPr>
                      <a:t>.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8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7757" y="3849064"/>
                    <a:ext cx="1357417" cy="1976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Clr>
                        <a:schemeClr val="bg2"/>
                      </a:buClr>
                    </a:pP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Tratar</a:t>
                    </a:r>
                    <a:r>
                      <a:rPr lang="en-US" sz="1100" b="1" dirty="0" smtClean="0">
                        <a:solidFill>
                          <a:srgbClr val="FFFFFF"/>
                        </a:solidFill>
                      </a:rPr>
                      <a:t> </a:t>
                    </a: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Información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0876" y="2803153"/>
                    <a:ext cx="2016125" cy="3180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buClr>
                        <a:schemeClr val="bg2"/>
                      </a:buClr>
                    </a:pP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Difundir</a:t>
                    </a:r>
                    <a:r>
                      <a:rPr lang="en-US" sz="1100" b="1" dirty="0" smtClean="0">
                        <a:solidFill>
                          <a:srgbClr val="FFFFFF"/>
                        </a:solidFill>
                      </a:rPr>
                      <a:t> </a:t>
                    </a: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importancia</a:t>
                    </a:r>
                    <a:r>
                      <a:rPr lang="en-US" sz="1100" b="1" dirty="0" smtClean="0">
                        <a:solidFill>
                          <a:srgbClr val="FFFFFF"/>
                        </a:solidFill>
                      </a:rPr>
                      <a:t> del </a:t>
                    </a: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Tratamiento</a:t>
                    </a:r>
                    <a:r>
                      <a:rPr lang="en-US" sz="1100" b="1" dirty="0" smtClean="0">
                        <a:solidFill>
                          <a:srgbClr val="FFFFFF"/>
                        </a:solidFill>
                      </a:rPr>
                      <a:t> </a:t>
                    </a: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Odontopediatrico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1731" y="3328394"/>
                    <a:ext cx="1476375" cy="3180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ClrTx/>
                    </a:pP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Utilizar</a:t>
                    </a:r>
                    <a:r>
                      <a:rPr lang="en-US" sz="1100" b="1" dirty="0" smtClean="0">
                        <a:solidFill>
                          <a:srgbClr val="FFFFFF"/>
                        </a:solidFill>
                      </a:rPr>
                      <a:t> </a:t>
                    </a: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Herramientas</a:t>
                    </a:r>
                    <a:r>
                      <a:rPr lang="en-US" sz="1100" b="1" dirty="0" smtClean="0">
                        <a:solidFill>
                          <a:srgbClr val="FFFFFF"/>
                        </a:solidFill>
                      </a:rPr>
                      <a:t> </a:t>
                    </a:r>
                    <a:r>
                      <a:rPr lang="en-US" sz="1100" b="1" dirty="0" err="1" smtClean="0">
                        <a:solidFill>
                          <a:srgbClr val="FFFFFF"/>
                        </a:solidFill>
                      </a:rPr>
                      <a:t>Tecnologicas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2" name="AutoShape 27"/>
                  <p:cNvSpPr>
                    <a:spLocks noChangeArrowheads="1"/>
                  </p:cNvSpPr>
                  <p:nvPr/>
                </p:nvSpPr>
                <p:spPr bwMode="white">
                  <a:xfrm>
                    <a:off x="5428876" y="789536"/>
                    <a:ext cx="2136775" cy="1817688"/>
                  </a:xfrm>
                  <a:prstGeom prst="star5">
                    <a:avLst/>
                  </a:prstGeom>
                  <a:noFill/>
                  <a:ln w="3175">
                    <a:solidFill>
                      <a:srgbClr val="C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sz="1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3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3134" y="1317539"/>
                    <a:ext cx="812984" cy="2305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>
                      <a:buClrTx/>
                    </a:pPr>
                    <a:r>
                      <a:rPr lang="en-US" sz="1400" b="1" dirty="0" err="1" smtClean="0">
                        <a:solidFill>
                          <a:schemeClr val="tx1"/>
                        </a:solidFill>
                      </a:rPr>
                      <a:t>Paciente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3340" y="1574714"/>
                    <a:ext cx="2295757" cy="1976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Clr>
                        <a:schemeClr val="bg2"/>
                      </a:buClr>
                    </a:pPr>
                    <a:r>
                      <a:rPr lang="en-US" sz="1100" b="1" i="1" dirty="0" err="1" smtClean="0">
                        <a:solidFill>
                          <a:schemeClr val="tx1"/>
                        </a:solidFill>
                      </a:rPr>
                      <a:t>Generar</a:t>
                    </a:r>
                    <a:r>
                      <a:rPr lang="en-US" sz="1100" b="1" i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i="1" dirty="0" err="1" smtClean="0">
                        <a:solidFill>
                          <a:schemeClr val="tx1"/>
                        </a:solidFill>
                      </a:rPr>
                      <a:t>experiencias</a:t>
                    </a:r>
                    <a:r>
                      <a:rPr lang="en-US" sz="1100" b="1" i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 b="1" i="1" dirty="0" err="1" smtClean="0">
                        <a:solidFill>
                          <a:schemeClr val="tx1"/>
                        </a:solidFill>
                      </a:rPr>
                      <a:t>positivas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5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3777" y="4389352"/>
                    <a:ext cx="1208985" cy="2754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>
                      <a:buClrTx/>
                    </a:pPr>
                    <a:r>
                      <a:rPr lang="en-US" sz="1400" b="1" dirty="0" err="1" smtClean="0">
                        <a:solidFill>
                          <a:schemeClr val="tx1"/>
                        </a:solidFill>
                      </a:rPr>
                      <a:t>Información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85364" y="3531214"/>
                    <a:ext cx="1251898" cy="2305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>
                      <a:buClrTx/>
                    </a:pPr>
                    <a:r>
                      <a:rPr lang="en-US" sz="1400" b="1" dirty="0" err="1" smtClean="0">
                        <a:solidFill>
                          <a:schemeClr val="tx1"/>
                        </a:solidFill>
                      </a:rPr>
                      <a:t>Comunicación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7001" y="2938852"/>
                    <a:ext cx="1382157" cy="2305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>
                      <a:buClrTx/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Odontopediatría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6169" y="2263487"/>
                    <a:ext cx="909261" cy="2305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ctr" rtl="0" fontAlgn="base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10000"/>
                      </a:spcAft>
                      <a:buClr>
                        <a:srgbClr val="FFFFFF"/>
                      </a:buClr>
                      <a:buSzPct val="119000"/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600" b="1" kern="1200">
                        <a:solidFill>
                          <a:srgbClr val="DDDDDD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eaLnBrk="0" hangingPunct="0">
                      <a:buClrTx/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Marketing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931211" y="3936913"/>
              <a:ext cx="2286000" cy="2125617"/>
            </a:xfrm>
            <a:custGeom>
              <a:avLst/>
              <a:gdLst>
                <a:gd name="T0" fmla="*/ 0 w 1296"/>
                <a:gd name="T1" fmla="*/ 0 h 720"/>
                <a:gd name="T2" fmla="*/ 1008 w 1296"/>
                <a:gd name="T3" fmla="*/ 192 h 720"/>
                <a:gd name="T4" fmla="*/ 1296 w 1296"/>
                <a:gd name="T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6" h="720">
                  <a:moveTo>
                    <a:pt x="0" y="0"/>
                  </a:moveTo>
                  <a:cubicBezTo>
                    <a:pt x="396" y="36"/>
                    <a:pt x="792" y="72"/>
                    <a:pt x="1008" y="192"/>
                  </a:cubicBezTo>
                  <a:cubicBezTo>
                    <a:pt x="1224" y="312"/>
                    <a:pt x="1260" y="516"/>
                    <a:pt x="1296" y="720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931210" y="3098714"/>
              <a:ext cx="3604907" cy="2922082"/>
            </a:xfrm>
            <a:custGeom>
              <a:avLst/>
              <a:gdLst>
                <a:gd name="T0" fmla="*/ 0 w 1296"/>
                <a:gd name="T1" fmla="*/ 0 h 720"/>
                <a:gd name="T2" fmla="*/ 1008 w 1296"/>
                <a:gd name="T3" fmla="*/ 192 h 720"/>
                <a:gd name="T4" fmla="*/ 1296 w 1296"/>
                <a:gd name="T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6" h="720">
                  <a:moveTo>
                    <a:pt x="0" y="0"/>
                  </a:moveTo>
                  <a:cubicBezTo>
                    <a:pt x="396" y="36"/>
                    <a:pt x="792" y="72"/>
                    <a:pt x="1008" y="192"/>
                  </a:cubicBezTo>
                  <a:cubicBezTo>
                    <a:pt x="1224" y="312"/>
                    <a:pt x="1260" y="516"/>
                    <a:pt x="1296" y="720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931211" y="2108113"/>
              <a:ext cx="4813300" cy="3914579"/>
            </a:xfrm>
            <a:custGeom>
              <a:avLst/>
              <a:gdLst>
                <a:gd name="T0" fmla="*/ 0 w 1296"/>
                <a:gd name="T1" fmla="*/ 0 h 720"/>
                <a:gd name="T2" fmla="*/ 1008 w 1296"/>
                <a:gd name="T3" fmla="*/ 192 h 720"/>
                <a:gd name="T4" fmla="*/ 1296 w 1296"/>
                <a:gd name="T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6" h="720">
                  <a:moveTo>
                    <a:pt x="0" y="0"/>
                  </a:moveTo>
                  <a:cubicBezTo>
                    <a:pt x="396" y="36"/>
                    <a:pt x="792" y="72"/>
                    <a:pt x="1008" y="192"/>
                  </a:cubicBezTo>
                  <a:cubicBezTo>
                    <a:pt x="1224" y="312"/>
                    <a:pt x="1260" y="516"/>
                    <a:pt x="1296" y="720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217211" y="1269914"/>
              <a:ext cx="4041873" cy="4816166"/>
            </a:xfrm>
            <a:custGeom>
              <a:avLst/>
              <a:gdLst>
                <a:gd name="T0" fmla="*/ 0 w 1296"/>
                <a:gd name="T1" fmla="*/ 0 h 720"/>
                <a:gd name="T2" fmla="*/ 1008 w 1296"/>
                <a:gd name="T3" fmla="*/ 192 h 720"/>
                <a:gd name="T4" fmla="*/ 1296 w 1296"/>
                <a:gd name="T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6" h="720">
                  <a:moveTo>
                    <a:pt x="0" y="0"/>
                  </a:moveTo>
                  <a:cubicBezTo>
                    <a:pt x="396" y="36"/>
                    <a:pt x="792" y="72"/>
                    <a:pt x="1008" y="192"/>
                  </a:cubicBezTo>
                  <a:cubicBezTo>
                    <a:pt x="1224" y="312"/>
                    <a:pt x="1260" y="516"/>
                    <a:pt x="1296" y="720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fontAlgn="base">
                <a:lnSpc>
                  <a:spcPct val="85000"/>
                </a:lnSpc>
                <a:spcBef>
                  <a:spcPct val="0"/>
                </a:spcBef>
                <a:spcAft>
                  <a:spcPct val="10000"/>
                </a:spcAft>
                <a:buClr>
                  <a:srgbClr val="FFFFFF"/>
                </a:buClr>
                <a:buSzPct val="119000"/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600" b="1" kern="1200">
                  <a:solidFill>
                    <a:srgbClr val="DDDDDD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</p:grp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2347891" y="2162575"/>
            <a:ext cx="1631983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 sz="2600" b="1" kern="1200">
                <a:solidFill>
                  <a:srgbClr val="DDDDDD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 sz="2600" b="1" kern="1200">
                <a:solidFill>
                  <a:srgbClr val="DDDDDD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 sz="2600" b="1" kern="1200">
                <a:solidFill>
                  <a:srgbClr val="DDDDDD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 sz="2600" b="1" kern="1200">
                <a:solidFill>
                  <a:srgbClr val="DDDDDD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  <a:defRPr sz="2600" b="1" kern="1200">
                <a:solidFill>
                  <a:srgbClr val="DDDDDD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rgbClr val="DDDDDD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rgbClr val="DDDDDD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rgbClr val="DDDDDD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rgbClr val="DDDDDD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buClr>
                <a:schemeClr val="bg2"/>
              </a:buClr>
            </a:pPr>
            <a:r>
              <a:rPr lang="en-US" sz="1100" b="1" dirty="0" err="1" smtClean="0">
                <a:solidFill>
                  <a:srgbClr val="FFFFFF"/>
                </a:solidFill>
              </a:rPr>
              <a:t>Hacer</a:t>
            </a:r>
            <a:r>
              <a:rPr lang="en-US" sz="1100" b="1" dirty="0" smtClean="0">
                <a:solidFill>
                  <a:srgbClr val="FFFFFF"/>
                </a:solidFill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</a:rPr>
              <a:t>uso</a:t>
            </a:r>
            <a:r>
              <a:rPr lang="en-US" sz="1100" b="1" dirty="0" smtClean="0">
                <a:solidFill>
                  <a:srgbClr val="FFFFFF"/>
                </a:solidFill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</a:rPr>
              <a:t>planeación</a:t>
            </a:r>
            <a:r>
              <a:rPr lang="en-US" sz="1100" b="1" dirty="0" smtClean="0">
                <a:solidFill>
                  <a:srgbClr val="FFFFFF"/>
                </a:solidFill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</a:rPr>
              <a:t>estratégica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4731" y="4918570"/>
            <a:ext cx="98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FODA</a:t>
            </a:r>
            <a:endParaRPr lang="es-EC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794009" y="5086442"/>
            <a:ext cx="98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IE</a:t>
            </a:r>
            <a:endParaRPr lang="es-EC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636565" y="5520878"/>
            <a:ext cx="98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PEYEA</a:t>
            </a:r>
            <a:endParaRPr lang="es-EC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681821" y="4568505"/>
            <a:ext cx="168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MCP</a:t>
            </a:r>
            <a:endParaRPr lang="es-EC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670650" y="5625755"/>
            <a:ext cx="98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FCE</a:t>
            </a:r>
            <a:endParaRPr lang="es-EC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532360" y="6319717"/>
            <a:ext cx="2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HERRAMIENTAS</a:t>
            </a:r>
            <a:endParaRPr lang="es-EC" b="1" dirty="0"/>
          </a:p>
        </p:txBody>
      </p:sp>
      <p:sp>
        <p:nvSpPr>
          <p:cNvPr id="76" name="TextBox 75"/>
          <p:cNvSpPr txBox="1"/>
          <p:nvPr/>
        </p:nvSpPr>
        <p:spPr>
          <a:xfrm rot="16200000">
            <a:off x="-621984" y="2956532"/>
            <a:ext cx="2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ESTRATEGIAS</a:t>
            </a:r>
            <a:endParaRPr lang="es-EC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297816" y="4081085"/>
            <a:ext cx="98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MCPE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9408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Marketing operativo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Parque Dental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13" y="2132856"/>
            <a:ext cx="2266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Marketing </a:t>
            </a:r>
            <a:r>
              <a:rPr lang="es-EC" sz="4000" dirty="0" err="1" smtClean="0"/>
              <a:t>Mix</a:t>
            </a:r>
            <a:endParaRPr lang="es-EC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3081579"/>
              </p:ext>
            </p:extLst>
          </p:nvPr>
        </p:nvGraphicFramePr>
        <p:xfrm>
          <a:off x="1403648" y="2519683"/>
          <a:ext cx="6264696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1 5"/>
          <p:cNvSpPr/>
          <p:nvPr/>
        </p:nvSpPr>
        <p:spPr>
          <a:xfrm>
            <a:off x="5148064" y="1700808"/>
            <a:ext cx="1512168" cy="818875"/>
          </a:xfrm>
          <a:prstGeom prst="borderCallout1">
            <a:avLst>
              <a:gd name="adj1" fmla="val 18750"/>
              <a:gd name="adj2" fmla="val -8333"/>
              <a:gd name="adj3" fmla="val 92197"/>
              <a:gd name="adj4" fmla="val -41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1. Prevención</a:t>
            </a:r>
          </a:p>
          <a:p>
            <a:pPr algn="ctr"/>
            <a:r>
              <a:rPr lang="es-EC" sz="1200" b="1" dirty="0" smtClean="0"/>
              <a:t>2. Rehabilitación</a:t>
            </a:r>
          </a:p>
          <a:p>
            <a:pPr algn="ctr"/>
            <a:r>
              <a:rPr lang="es-EC" sz="1200" b="1" dirty="0" smtClean="0"/>
              <a:t>3. Ortopedia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15811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868144" y="3789040"/>
            <a:ext cx="50405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36506" y="3789040"/>
            <a:ext cx="116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IÑAQUITO</a:t>
            </a:r>
            <a:endParaRPr lang="es-EC" b="1" dirty="0"/>
          </a:p>
        </p:txBody>
      </p:sp>
      <p:sp>
        <p:nvSpPr>
          <p:cNvPr id="17" name="Line Callout 1 16"/>
          <p:cNvSpPr/>
          <p:nvPr/>
        </p:nvSpPr>
        <p:spPr>
          <a:xfrm>
            <a:off x="2915816" y="5373216"/>
            <a:ext cx="1224136" cy="818875"/>
          </a:xfrm>
          <a:prstGeom prst="borderCallout1">
            <a:avLst>
              <a:gd name="adj1" fmla="val 8599"/>
              <a:gd name="adj2" fmla="val 111636"/>
              <a:gd name="adj3" fmla="val -49922"/>
              <a:gd name="adj4" fmla="val 13143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050" b="1" dirty="0" smtClean="0"/>
              <a:t>1. Reconocimiento de Marca</a:t>
            </a:r>
          </a:p>
          <a:p>
            <a:r>
              <a:rPr lang="es-EC" sz="1050" b="1" dirty="0" smtClean="0"/>
              <a:t>2. Importancia Tratamiento Odontopediátrico</a:t>
            </a:r>
            <a:endParaRPr lang="es-EC" sz="1050" b="1" dirty="0"/>
          </a:p>
        </p:txBody>
      </p:sp>
      <p:sp>
        <p:nvSpPr>
          <p:cNvPr id="18" name="Line Callout 1 17"/>
          <p:cNvSpPr/>
          <p:nvPr/>
        </p:nvSpPr>
        <p:spPr>
          <a:xfrm>
            <a:off x="1043608" y="3140968"/>
            <a:ext cx="1368152" cy="660846"/>
          </a:xfrm>
          <a:prstGeom prst="borderCallout1">
            <a:avLst>
              <a:gd name="adj1" fmla="val 8599"/>
              <a:gd name="adj2" fmla="val 111636"/>
              <a:gd name="adj3" fmla="val 69537"/>
              <a:gd name="adj4" fmla="val 1676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23% - 28% margen</a:t>
            </a:r>
          </a:p>
          <a:p>
            <a:pPr algn="ctr"/>
            <a:r>
              <a:rPr lang="es-EC" sz="1200" b="1" dirty="0" smtClean="0"/>
              <a:t>Precio competitivo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31446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dirty="0" smtClean="0"/>
              <a:t>Plan de Comunicación</a:t>
            </a:r>
            <a:endParaRPr lang="es-EC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232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/>
              <a:t>MENSAJE</a:t>
            </a:r>
          </a:p>
          <a:p>
            <a:r>
              <a:rPr lang="es-ES" i="1" dirty="0" smtClean="0"/>
              <a:t>“</a:t>
            </a:r>
            <a:r>
              <a:rPr lang="es-ES" i="1" dirty="0"/>
              <a:t>Parque Dental” es el Centro Odontológico especializado en la atención dental infantil.</a:t>
            </a:r>
            <a:endParaRPr lang="es-EC" i="1" dirty="0"/>
          </a:p>
          <a:p>
            <a:endParaRPr lang="es-EC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97061209"/>
              </p:ext>
            </p:extLst>
          </p:nvPr>
        </p:nvGraphicFramePr>
        <p:xfrm>
          <a:off x="1115617" y="2435671"/>
          <a:ext cx="655558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jayala\Pictures\PD\parqueDentalLogo688x611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64" y="3573015"/>
            <a:ext cx="1411698" cy="12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75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dirty="0" smtClean="0"/>
              <a:t>Plan de Comunicación Externa</a:t>
            </a:r>
            <a:endParaRPr lang="es-EC" sz="3600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17" y="404664"/>
            <a:ext cx="709916" cy="7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1299110"/>
              </p:ext>
            </p:extLst>
          </p:nvPr>
        </p:nvGraphicFramePr>
        <p:xfrm>
          <a:off x="323528" y="1628800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048" y="2060848"/>
            <a:ext cx="109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Facebook</a:t>
            </a:r>
            <a:endParaRPr lang="es-EC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45845" y="243018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Google</a:t>
            </a:r>
            <a:endParaRPr lang="es-EC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50068" y="364502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Blog</a:t>
            </a:r>
            <a:endParaRPr lang="es-EC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05376" y="3812373"/>
            <a:ext cx="55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SEO</a:t>
            </a:r>
            <a:endParaRPr lang="es-EC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2083" y="5410432"/>
            <a:ext cx="73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Vallas</a:t>
            </a:r>
            <a:endParaRPr lang="es-EC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40962" y="4509120"/>
            <a:ext cx="96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Revistas</a:t>
            </a:r>
            <a:endParaRPr lang="es-EC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01592" y="279951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Artículos</a:t>
            </a:r>
            <a:endParaRPr lang="es-EC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29855" y="4019991"/>
            <a:ext cx="74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Notas</a:t>
            </a:r>
            <a:endParaRPr lang="es-EC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22207" y="3627707"/>
            <a:ext cx="13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Activaciones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2231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0236"/>
            <a:ext cx="8229600" cy="754508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ODONTOPEDIATRIA</a:t>
            </a:r>
            <a:endParaRPr lang="es-EC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324744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C000"/>
              </a:buClr>
              <a:buNone/>
            </a:pPr>
            <a:r>
              <a:rPr lang="es-EC" sz="2300" dirty="0" smtClean="0"/>
              <a:t>Es el área de la odontología encargada de monitorear, cuidar y proteger la salud oral y dental del niño, desde su nacimiento hasta la adolescencia.</a:t>
            </a:r>
          </a:p>
        </p:txBody>
      </p:sp>
      <p:pic>
        <p:nvPicPr>
          <p:cNvPr id="2050" name="Picture 2" descr="http://4.bp.blogspot.com/-_UUsMK0o3tU/TZzaM8USYAI/AAAAAAAAAPU/Fmx6LFK5VN4/s1600/diente-94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16" y="395687"/>
            <a:ext cx="461936" cy="6522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6029732"/>
              </p:ext>
            </p:extLst>
          </p:nvPr>
        </p:nvGraphicFramePr>
        <p:xfrm>
          <a:off x="1835696" y="2348880"/>
          <a:ext cx="6150568" cy="401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184" y="2636912"/>
            <a:ext cx="2262136" cy="954107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txBody>
          <a:bodyPr wrap="square" rtlCol="0">
            <a:noAutofit/>
          </a:bodyPr>
          <a:lstStyle/>
          <a:p>
            <a:r>
              <a:rPr lang="es-EC" sz="1400" dirty="0"/>
              <a:t>Prevenir</a:t>
            </a:r>
            <a:r>
              <a:rPr lang="es-EC" sz="1400" b="1" dirty="0"/>
              <a:t> </a:t>
            </a:r>
            <a:r>
              <a:rPr lang="es-EC" sz="1400" dirty="0"/>
              <a:t>problemas dentales de la infancia o de la vida adulta</a:t>
            </a:r>
            <a:r>
              <a:rPr lang="es-EC" sz="1400" dirty="0" smtClean="0"/>
              <a:t>.</a:t>
            </a:r>
            <a:endParaRPr lang="es-EC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70304" y="5157192"/>
            <a:ext cx="2262136" cy="868800"/>
          </a:xfrm>
          <a:prstGeom prst="rect">
            <a:avLst/>
          </a:prstGeom>
          <a:noFill/>
          <a:ln w="41275">
            <a:solidFill>
              <a:srgbClr val="CCFF33"/>
            </a:solidFill>
          </a:ln>
        </p:spPr>
        <p:txBody>
          <a:bodyPr wrap="square" rtlCol="0">
            <a:noAutofit/>
          </a:bodyPr>
          <a:lstStyle>
            <a:defPPr>
              <a:defRPr lang="es-EC"/>
            </a:defPPr>
            <a:lvl1pPr>
              <a:defRPr sz="1400"/>
            </a:lvl1pPr>
          </a:lstStyle>
          <a:p>
            <a:r>
              <a:rPr lang="es-EC" dirty="0"/>
              <a:t>Tratamiento de problemas dentales del niño.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5085184"/>
            <a:ext cx="2266537" cy="954107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400"/>
            </a:lvl1pPr>
          </a:lstStyle>
          <a:p>
            <a:r>
              <a:rPr lang="es-ES" dirty="0" smtClean="0"/>
              <a:t>Estimular </a:t>
            </a:r>
            <a:r>
              <a:rPr lang="es-ES" dirty="0"/>
              <a:t>el crecimiento y desarrollo adecuado de los maxilares en relación al macizo cráneo facial</a:t>
            </a:r>
            <a:r>
              <a:rPr lang="es-ES" dirty="0" smtClean="0"/>
              <a:t>.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153335" y="2708920"/>
            <a:ext cx="2266537" cy="954107"/>
          </a:xfrm>
          <a:prstGeom prst="rect">
            <a:avLst/>
          </a:prstGeom>
          <a:noFill/>
          <a:ln w="412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1400"/>
            </a:lvl1pPr>
          </a:lstStyle>
          <a:p>
            <a:r>
              <a:rPr lang="es-ES" dirty="0" smtClean="0"/>
              <a:t>Generar un vínculo positivo y de largo plazo entre el profesional de la salud dental, el niño y sus padres.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14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ANALISIS FINANCIERO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Parque Dental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2935635" cy="120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2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dirty="0" smtClean="0"/>
              <a:t>Plan Primer Año</a:t>
            </a:r>
            <a:endParaRPr lang="es-EC" sz="36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08912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0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Flujo del Proyecto</a:t>
            </a:r>
            <a:endParaRPr lang="es-EC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36704" cy="464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3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SISTEMAS DE CONTROL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Parque Dental</a:t>
            </a:r>
            <a:endParaRPr lang="es-EC" dirty="0"/>
          </a:p>
        </p:txBody>
      </p:sp>
      <p:pic>
        <p:nvPicPr>
          <p:cNvPr id="4098" name="Picture 2" descr="C:\Users\jayala\Pictures\PD\I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1857634" cy="14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Sistemas de Control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344816" cy="532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6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Y RECOMENDACIONES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Parque Dental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2935635" cy="120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0236"/>
            <a:ext cx="8229600" cy="754508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CONCLUSIONES</a:t>
            </a:r>
            <a:endParaRPr lang="es-EC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dirty="0" smtClean="0"/>
              <a:t>Número de Odontólogos vs número odontopediatras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dirty="0" smtClean="0"/>
              <a:t>Población de interés: B de acuerdo estudio INEC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dirty="0" smtClean="0"/>
              <a:t>Sectores de Interés: Iñaquito, Rumipamba, Kennedy y Cumbayá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dirty="0" smtClean="0"/>
              <a:t>La investigación de mercado especializada concluye que la mayoría de la población está dispuesta a llevar a sus niños a un centro odontológico especializado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S" sz="2400" dirty="0"/>
              <a:t>El Centro Odontológico “Parque Dental” debe mantenerse enfocado en mantener una buena salud bucal de sus pacientes durante toda su niñez </a:t>
            </a:r>
            <a:endParaRPr lang="es-ES" sz="2400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S" sz="2400" dirty="0" smtClean="0"/>
              <a:t>Se acepta el proyecto desde toda perspectiva</a:t>
            </a:r>
            <a:endParaRPr lang="es-EC" sz="2400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endParaRPr lang="es-EC" sz="2400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endParaRPr lang="es-EC" sz="2400" b="1" dirty="0" smtClean="0"/>
          </a:p>
          <a:p>
            <a:pPr algn="just">
              <a:buClr>
                <a:srgbClr val="00B050"/>
              </a:buClr>
              <a:buFont typeface="Courier New" pitchFamily="49" charset="0"/>
              <a:buChar char="o"/>
            </a:pPr>
            <a:endParaRPr lang="es-EC" sz="2400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2414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GRACIAS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Parque Dental</a:t>
            </a:r>
            <a:endParaRPr lang="es-EC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1772816"/>
            <a:ext cx="5976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Bibliografía</a:t>
            </a:r>
          </a:p>
          <a:p>
            <a:pPr lvl="0"/>
            <a:r>
              <a:rPr lang="es-ES" sz="1200" dirty="0" err="1"/>
              <a:t>Kotler</a:t>
            </a:r>
            <a:r>
              <a:rPr lang="es-ES" sz="1200" dirty="0"/>
              <a:t>, Philip (2003). </a:t>
            </a:r>
            <a:r>
              <a:rPr lang="es-ES" sz="1200" i="1" dirty="0"/>
              <a:t>Fundamentos de Marketing</a:t>
            </a:r>
            <a:r>
              <a:rPr lang="es-ES" sz="1200" dirty="0"/>
              <a:t> (6ª edición). Pearson Educación de México, S.A. de C.V. pp. 712 páginas</a:t>
            </a:r>
            <a:endParaRPr lang="es-EC" sz="1200" dirty="0"/>
          </a:p>
          <a:p>
            <a:r>
              <a:rPr lang="es-ES" sz="1200" dirty="0"/>
              <a:t> </a:t>
            </a:r>
            <a:endParaRPr lang="es-EC" sz="1200" dirty="0"/>
          </a:p>
          <a:p>
            <a:pPr lvl="0"/>
            <a:r>
              <a:rPr lang="es-ES" sz="1200" dirty="0" err="1"/>
              <a:t>Kotler</a:t>
            </a:r>
            <a:r>
              <a:rPr lang="es-ES" sz="1200" dirty="0"/>
              <a:t>, Philip (2002). </a:t>
            </a:r>
            <a:r>
              <a:rPr lang="es-ES" sz="1200" i="1" dirty="0"/>
              <a:t>Dirección de Marketing Conceptos esenciales</a:t>
            </a:r>
            <a:r>
              <a:rPr lang="es-ES" sz="1200" dirty="0"/>
              <a:t> (6ª edición). Pearson Educación de México, S.A. de C.V. pp. 368 páginas</a:t>
            </a:r>
            <a:endParaRPr lang="es-EC" sz="1200" dirty="0"/>
          </a:p>
          <a:p>
            <a:r>
              <a:rPr lang="es-ES" sz="1200" dirty="0"/>
              <a:t> </a:t>
            </a:r>
            <a:endParaRPr lang="es-EC" sz="1200" dirty="0"/>
          </a:p>
          <a:p>
            <a:pPr lvl="0"/>
            <a:r>
              <a:rPr lang="es-ES" sz="1200" dirty="0" err="1"/>
              <a:t>Agueda</a:t>
            </a:r>
            <a:r>
              <a:rPr lang="es-ES" sz="1200" dirty="0"/>
              <a:t> Esteban (2002), </a:t>
            </a:r>
            <a:r>
              <a:rPr lang="es-ES" sz="1200" i="1" dirty="0"/>
              <a:t>Introducción al Marketing</a:t>
            </a:r>
            <a:r>
              <a:rPr lang="es-ES" sz="1200" dirty="0"/>
              <a:t> (1ra edición). Editorial Ariel de Barcelona, España.</a:t>
            </a:r>
            <a:endParaRPr lang="es-EC" sz="1200" dirty="0"/>
          </a:p>
          <a:p>
            <a:r>
              <a:rPr lang="es-ES" sz="1200" dirty="0"/>
              <a:t> </a:t>
            </a:r>
            <a:endParaRPr lang="es-EC" sz="1200" dirty="0"/>
          </a:p>
          <a:p>
            <a:pPr lvl="0"/>
            <a:r>
              <a:rPr lang="es-ES" sz="1200" dirty="0"/>
              <a:t>Gálvez Ismael, Introducción al Marketing en Internet: Marketing 2.0. (1ra edición). Editorial INNOVA 2010. Andalucía, España.</a:t>
            </a:r>
            <a:endParaRPr lang="es-EC" sz="1200" dirty="0"/>
          </a:p>
          <a:p>
            <a:endParaRPr lang="es-EC" sz="1200" dirty="0" smtClean="0"/>
          </a:p>
          <a:p>
            <a:pPr lvl="0"/>
            <a:r>
              <a:rPr lang="en-US" sz="1200" dirty="0"/>
              <a:t>Donald R. Cooper, Business Research Methods (10th edition). McGraw Hill / Irwin Series operations and decision sciences). 2008. ISBN: 978-0-07-340175-1</a:t>
            </a:r>
            <a:endParaRPr lang="es-EC" sz="1200" dirty="0"/>
          </a:p>
          <a:p>
            <a:r>
              <a:rPr lang="en-US" sz="1200" dirty="0"/>
              <a:t> </a:t>
            </a:r>
            <a:endParaRPr lang="es-EC" sz="1200" dirty="0"/>
          </a:p>
          <a:p>
            <a:pPr lvl="0"/>
            <a:r>
              <a:rPr lang="en-US" sz="1200" dirty="0" err="1"/>
              <a:t>Marija</a:t>
            </a:r>
            <a:r>
              <a:rPr lang="en-US" sz="1200" dirty="0"/>
              <a:t> J. </a:t>
            </a:r>
            <a:r>
              <a:rPr lang="en-US" sz="1200" dirty="0" err="1"/>
              <a:t>Norusis</a:t>
            </a:r>
            <a:r>
              <a:rPr lang="en-US" sz="1200" dirty="0"/>
              <a:t>, SPSS Statistics 17.0 Guide to Data Analysis. Prentice Hall Inc. 2008. ISBN: </a:t>
            </a:r>
            <a:r>
              <a:rPr lang="en-US" sz="1200" dirty="0" smtClean="0"/>
              <a:t>978-0-321-62143-6</a:t>
            </a:r>
          </a:p>
          <a:p>
            <a:endParaRPr lang="es-ES" sz="1200" dirty="0" smtClean="0"/>
          </a:p>
          <a:p>
            <a:r>
              <a:rPr lang="es-ES" sz="1200" dirty="0" smtClean="0"/>
              <a:t>BIC </a:t>
            </a:r>
            <a:r>
              <a:rPr lang="es-ES" sz="1200" dirty="0" err="1"/>
              <a:t>Galicea</a:t>
            </a:r>
            <a:r>
              <a:rPr lang="es-ES" sz="1200" dirty="0"/>
              <a:t>, Como elaborar el plan de comunicación. Manuales prácticos de la PYME. </a:t>
            </a:r>
            <a:r>
              <a:rPr lang="en-US" sz="1200" u="sng" dirty="0">
                <a:hlinkClick r:id="rId2"/>
              </a:rPr>
              <a:t>http://www.bicgalicia.es</a:t>
            </a:r>
            <a:r>
              <a:rPr lang="en-US" sz="1200" dirty="0"/>
              <a:t>. 2012</a:t>
            </a:r>
            <a:endParaRPr lang="es-EC" sz="1200" dirty="0"/>
          </a:p>
          <a:p>
            <a:pPr lvl="0"/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3000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OBJETIVOS DEL PROYECTO</a:t>
            </a:r>
            <a:endParaRPr lang="es-EC" sz="36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C000"/>
              </a:buClr>
              <a:buNone/>
            </a:pPr>
            <a:r>
              <a:rPr lang="es-ES" sz="2400" dirty="0"/>
              <a:t>Desarrollar una propuesta estratégica de Marketing que permita analizar la factibilidad de la implementación del nuevo Centro Odontológico para Niños “Parque Dental” en Quito y Cumbayá.</a:t>
            </a:r>
            <a:r>
              <a:rPr lang="es-ES" sz="2400" b="1" dirty="0"/>
              <a:t> </a:t>
            </a:r>
            <a:endParaRPr lang="es-ES" sz="2400" b="1" dirty="0" smtClean="0"/>
          </a:p>
          <a:p>
            <a:pPr marL="0" indent="0" algn="just">
              <a:buClr>
                <a:srgbClr val="FFC000"/>
              </a:buClr>
              <a:buNone/>
            </a:pPr>
            <a:endParaRPr lang="es-EC" sz="2400" dirty="0"/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Investigación de Mercado</a:t>
            </a:r>
            <a:endParaRPr lang="es-EC" sz="2400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Plan de Marketing Estratégico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Marketing Operativo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Análisis Financiero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Métodos y Sistemas de Control 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q"/>
            </a:pPr>
            <a:endParaRPr lang="es-EC" sz="2400" b="1" dirty="0" smtClean="0"/>
          </a:p>
          <a:p>
            <a:pPr algn="just">
              <a:buClr>
                <a:srgbClr val="00B050"/>
              </a:buClr>
              <a:buFont typeface="Courier New" pitchFamily="49" charset="0"/>
              <a:buChar char="o"/>
            </a:pPr>
            <a:endParaRPr lang="es-EC" sz="2400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5241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75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MERCADO META</a:t>
            </a:r>
            <a:endParaRPr lang="es-EC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75396"/>
              </p:ext>
            </p:extLst>
          </p:nvPr>
        </p:nvGraphicFramePr>
        <p:xfrm>
          <a:off x="971600" y="1556792"/>
          <a:ext cx="7416824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5472608"/>
              </a:tblGrid>
              <a:tr h="354496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MATRIZ DE IDENTIFICACION DE ROLES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3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Persona que realiza la compra</a:t>
                      </a:r>
                      <a:endParaRPr lang="es-EC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Padres, madres o responsables de niños o niñas en edades entre 0 a 12 años de Quito y Cumbayá, de estrato económico medio o medio alto.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9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Persona que influye en la compra</a:t>
                      </a:r>
                      <a:endParaRPr lang="es-EC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Padres, madres o responsables de niños o niñas en edades entre 0 a 12 años de Quito y Cumbayá, de estrato económico medio o medio alto. Niños o niñas entre 4 a 12 años de Quito y Cumbayá.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3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Persona que decide la compra</a:t>
                      </a:r>
                      <a:endParaRPr lang="es-EC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Padres, madres o responsables de niños o niñas en edades entre 0 a 12 años de Quito y Cumbayá, de estrato económico medio o medio alto.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Persona que utiliza el servicio</a:t>
                      </a:r>
                      <a:endParaRPr lang="es-EC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Niños o niñas de Quito y Cumbayá en edades entre 0 a 12 años. 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INVESTIGACION DE MERCADO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Quito y Cumbayá</a:t>
            </a:r>
            <a:endParaRPr lang="es-EC" dirty="0"/>
          </a:p>
        </p:txBody>
      </p:sp>
      <p:pic>
        <p:nvPicPr>
          <p:cNvPr id="4102" name="Picture 6" descr="https://encrypted-tbn2.gstatic.com/images?q=tbn:ANd9GcScDK9Gs7kF6jg98Qrs45K_yIbC8CrrsqHIZRumS_WDj9Ii2s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4070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ANALISIS DEL MERCADO</a:t>
            </a:r>
            <a:endParaRPr lang="es-EC" sz="36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Análisis de la Población de Quito y Cumbayá</a:t>
            </a:r>
            <a:endParaRPr lang="es-EC" sz="2400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Análisis de la Industria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Investigación de Mercado Especializada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es-EC" sz="2400" b="1" dirty="0" smtClean="0"/>
              <a:t>Dimensionamiento de la Oferta y la Demanda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q"/>
            </a:pPr>
            <a:endParaRPr lang="es-EC" sz="2400" b="1" dirty="0" smtClean="0"/>
          </a:p>
          <a:p>
            <a:pPr algn="just">
              <a:buClr>
                <a:srgbClr val="00B050"/>
              </a:buClr>
              <a:buFont typeface="Courier New" pitchFamily="49" charset="0"/>
              <a:buChar char="o"/>
            </a:pPr>
            <a:endParaRPr lang="es-EC" sz="2400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897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7808" y="1412776"/>
            <a:ext cx="7772400" cy="1362075"/>
          </a:xfrm>
        </p:spPr>
        <p:txBody>
          <a:bodyPr/>
          <a:lstStyle/>
          <a:p>
            <a:pPr algn="ctr"/>
            <a:r>
              <a:rPr lang="es-EC" cap="none" dirty="0" smtClean="0"/>
              <a:t>Análisis De La Población De Quito Y Cumbayá</a:t>
            </a:r>
            <a:endParaRPr lang="es-EC" cap="none" dirty="0"/>
          </a:p>
        </p:txBody>
      </p:sp>
      <p:pic>
        <p:nvPicPr>
          <p:cNvPr id="5124" name="Picture 4" descr="File:Mapa Parroquia Cumbayá (Quito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3568" y="2810272"/>
            <a:ext cx="3960440" cy="3212976"/>
          </a:xfrm>
        </p:spPr>
        <p:txBody>
          <a:bodyPr>
            <a:normAutofit/>
          </a:bodyPr>
          <a:lstStyle/>
          <a:p>
            <a:pPr lvl="0"/>
            <a:r>
              <a:rPr lang="es-ES" dirty="0">
                <a:solidFill>
                  <a:schemeClr val="tx1"/>
                </a:solidFill>
              </a:rPr>
              <a:t>¿Cuál es la composición de la Población de </a:t>
            </a:r>
            <a:r>
              <a:rPr lang="es-ES" dirty="0" smtClean="0">
                <a:solidFill>
                  <a:schemeClr val="tx1"/>
                </a:solidFill>
              </a:rPr>
              <a:t>Quito y Cumbayá </a:t>
            </a:r>
            <a:r>
              <a:rPr lang="es-ES" dirty="0">
                <a:solidFill>
                  <a:schemeClr val="tx1"/>
                </a:solidFill>
              </a:rPr>
              <a:t>en función de las principales variables sociodemográficas?</a:t>
            </a:r>
            <a:endParaRPr lang="es-EC" dirty="0">
              <a:solidFill>
                <a:schemeClr val="tx1"/>
              </a:solidFill>
            </a:endParaRPr>
          </a:p>
          <a:p>
            <a:pPr lvl="0"/>
            <a:r>
              <a:rPr lang="es-ES" dirty="0">
                <a:solidFill>
                  <a:schemeClr val="tx1"/>
                </a:solidFill>
              </a:rPr>
              <a:t>¿Cuáles son los sectores de Quito más idóneos para iniciar la investigación de mercados especializada o para implementar el Centro Odontológico de Niños Parque Dental</a:t>
            </a:r>
            <a:r>
              <a:rPr lang="es-ES" dirty="0" smtClean="0">
                <a:solidFill>
                  <a:schemeClr val="tx1"/>
                </a:solidFill>
              </a:rPr>
              <a:t>?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188" y="6450454"/>
            <a:ext cx="580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Minería de datos Censo Nacional Población y Vivienda INEC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2170</Words>
  <Application>Microsoft Office PowerPoint</Application>
  <PresentationFormat>On-screen Show (4:3)</PresentationFormat>
  <Paragraphs>366</Paragraphs>
  <Slides>47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Desarrollo de una Propuesta Estratégica para la Introducción en el mercado del nuevo Centro Odontológico para niños ”Parque Dental” en Quito y Cumbayá</vt:lpstr>
      <vt:lpstr>INTRODUCCIÓN</vt:lpstr>
      <vt:lpstr>JUSTIFICACION E IMPORTANCIA</vt:lpstr>
      <vt:lpstr>ODONTOPEDIATRIA</vt:lpstr>
      <vt:lpstr>OBJETIVOS DEL PROYECTO</vt:lpstr>
      <vt:lpstr>MERCADO META</vt:lpstr>
      <vt:lpstr>INVESTIGACION DE MERCADO</vt:lpstr>
      <vt:lpstr>ANALISIS DEL MERCADO</vt:lpstr>
      <vt:lpstr>Análisis De La Población De Quito Y Cumbayá</vt:lpstr>
      <vt:lpstr>Composición de la Población Quito</vt:lpstr>
      <vt:lpstr>División Geográfica Quito (INEC)</vt:lpstr>
      <vt:lpstr>Distribución de la Población por Sector Quito</vt:lpstr>
      <vt:lpstr>Sector de Interés Quito</vt:lpstr>
      <vt:lpstr>Sectores de Interés Norte Quito</vt:lpstr>
      <vt:lpstr>Composición de la Población Cumbayá</vt:lpstr>
      <vt:lpstr>Principales Indicadores Cumbayá</vt:lpstr>
      <vt:lpstr>Análisis de la Industria de la Odontología en Quito y Cumbayá</vt:lpstr>
      <vt:lpstr>Composición del mercado de Odontología</vt:lpstr>
      <vt:lpstr>Principales Indicadores del mercado de Odontología</vt:lpstr>
      <vt:lpstr>Entrevistas a Expertos</vt:lpstr>
      <vt:lpstr>Análisis de la Competencia</vt:lpstr>
      <vt:lpstr>Investigación de Mercado Especializada</vt:lpstr>
      <vt:lpstr>Objetivo Investigación de Mercado</vt:lpstr>
      <vt:lpstr>Cumbayá – Profesionales Dentales </vt:lpstr>
      <vt:lpstr>Cumbayá – Resultado Estudio</vt:lpstr>
      <vt:lpstr>Quito – Profesionales Dentales </vt:lpstr>
      <vt:lpstr>Quito– Resultado Estudio</vt:lpstr>
      <vt:lpstr>Cumbayá: Oferta y Demanda</vt:lpstr>
      <vt:lpstr>Iñaquito: Oferta y Demanda</vt:lpstr>
      <vt:lpstr>Kennedy: Oferta y Demanda</vt:lpstr>
      <vt:lpstr>Rumipamba: Oferta y Demanda</vt:lpstr>
      <vt:lpstr>PLAN ESTRATEGICO</vt:lpstr>
      <vt:lpstr>PARQUE DENTAL</vt:lpstr>
      <vt:lpstr>Objetivos Estratégicos</vt:lpstr>
      <vt:lpstr>Principales Estrategias</vt:lpstr>
      <vt:lpstr>Marketing operativo</vt:lpstr>
      <vt:lpstr>Marketing Mix</vt:lpstr>
      <vt:lpstr>Plan de Comunicación</vt:lpstr>
      <vt:lpstr>Plan de Comunicación Externa</vt:lpstr>
      <vt:lpstr>ANALISIS FINANCIERO</vt:lpstr>
      <vt:lpstr>Plan Primer Año</vt:lpstr>
      <vt:lpstr>Flujo del Proyecto</vt:lpstr>
      <vt:lpstr>SISTEMAS DE CONTROL</vt:lpstr>
      <vt:lpstr>Sistemas de Control</vt:lpstr>
      <vt:lpstr>Conclusiones Y RECOMENDACIONES</vt:lpstr>
      <vt:lpstr>CONCLUSIONES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Ayala</dc:creator>
  <cp:lastModifiedBy>Jose Ayala</cp:lastModifiedBy>
  <cp:revision>80</cp:revision>
  <dcterms:created xsi:type="dcterms:W3CDTF">2013-03-19T21:45:55Z</dcterms:created>
  <dcterms:modified xsi:type="dcterms:W3CDTF">2014-08-25T16:09:32Z</dcterms:modified>
</cp:coreProperties>
</file>