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8"/>
  </p:notesMasterIdLst>
  <p:sldIdLst>
    <p:sldId id="256" r:id="rId3"/>
    <p:sldId id="257" r:id="rId4"/>
    <p:sldId id="258" r:id="rId5"/>
    <p:sldId id="259" r:id="rId6"/>
    <p:sldId id="261" r:id="rId7"/>
    <p:sldId id="262" r:id="rId8"/>
    <p:sldId id="266" r:id="rId9"/>
    <p:sldId id="280" r:id="rId10"/>
    <p:sldId id="274" r:id="rId11"/>
    <p:sldId id="275" r:id="rId12"/>
    <p:sldId id="276" r:id="rId13"/>
    <p:sldId id="277" r:id="rId14"/>
    <p:sldId id="278" r:id="rId15"/>
    <p:sldId id="279" r:id="rId16"/>
    <p:sldId id="284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4" r:id="rId25"/>
    <p:sldId id="295" r:id="rId26"/>
    <p:sldId id="314" r:id="rId27"/>
    <p:sldId id="300" r:id="rId28"/>
    <p:sldId id="303" r:id="rId29"/>
    <p:sldId id="305" r:id="rId30"/>
    <p:sldId id="306" r:id="rId31"/>
    <p:sldId id="293" r:id="rId32"/>
    <p:sldId id="308" r:id="rId33"/>
    <p:sldId id="309" r:id="rId34"/>
    <p:sldId id="310" r:id="rId35"/>
    <p:sldId id="312" r:id="rId36"/>
    <p:sldId id="313" r:id="rId3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EBB3D0"/>
    <a:srgbClr val="0C788E"/>
    <a:srgbClr val="E50D5A"/>
    <a:srgbClr val="F21262"/>
    <a:srgbClr val="F43A7C"/>
    <a:srgbClr val="ECAB4C"/>
    <a:srgbClr val="C47491"/>
    <a:srgbClr val="FF0066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 autoAdjust="0"/>
    <p:restoredTop sz="94622" autoAdjust="0"/>
  </p:normalViewPr>
  <p:slideViewPr>
    <p:cSldViewPr>
      <p:cViewPr varScale="1">
        <p:scale>
          <a:sx n="74" d="100"/>
          <a:sy n="74" d="100"/>
        </p:scale>
        <p:origin x="-9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F811D-6B27-4D95-9877-D37075C2E2C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83B6524-1D7A-43B1-A595-5CA98760B060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s-EC" sz="1800" dirty="0" smtClean="0"/>
            <a:t>Los objetivos de LTE incluyen el reducir retardos, incrementar las tasas de transmisión de datos del usuario, simplificar la arquitectura de red, coexistencia con las diferentes </a:t>
          </a:r>
          <a:r>
            <a:rPr lang="es-EC" sz="2000" dirty="0" smtClean="0"/>
            <a:t>tecnologías</a:t>
          </a:r>
          <a:r>
            <a:rPr lang="es-EC" sz="1800" dirty="0" smtClean="0"/>
            <a:t> de radio existentes y desenvolverse en un ámbito enteramente IP.</a:t>
          </a:r>
          <a:endParaRPr lang="es-EC" sz="1800" dirty="0"/>
        </a:p>
      </dgm:t>
    </dgm:pt>
    <dgm:pt modelId="{E10DDB28-3FE2-41B9-A6CB-76812C10F2C2}" type="parTrans" cxnId="{C431DFE8-A4CF-4B34-B4E3-2DAD9F5592C2}">
      <dgm:prSet/>
      <dgm:spPr/>
      <dgm:t>
        <a:bodyPr/>
        <a:lstStyle/>
        <a:p>
          <a:endParaRPr lang="es-EC"/>
        </a:p>
      </dgm:t>
    </dgm:pt>
    <dgm:pt modelId="{50D983DD-4370-4032-B484-8B988AEFC23B}" type="sibTrans" cxnId="{C431DFE8-A4CF-4B34-B4E3-2DAD9F5592C2}">
      <dgm:prSet/>
      <dgm:spPr/>
      <dgm:t>
        <a:bodyPr/>
        <a:lstStyle/>
        <a:p>
          <a:endParaRPr lang="es-EC"/>
        </a:p>
      </dgm:t>
    </dgm:pt>
    <dgm:pt modelId="{5DDE3F71-7B39-46B7-9FF5-3D2F23DA52D0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just"/>
          <a:r>
            <a:rPr lang="es-EC" sz="1800" dirty="0" smtClean="0"/>
            <a:t>Tasa de transmisión: 100 Mbps en el </a:t>
          </a:r>
          <a:r>
            <a:rPr lang="es-EC" sz="1800" i="1" dirty="0" err="1" smtClean="0"/>
            <a:t>downlink</a:t>
          </a:r>
          <a:r>
            <a:rPr lang="es-EC" sz="1800" dirty="0" smtClean="0"/>
            <a:t> y 50 Mbps en el </a:t>
          </a:r>
          <a:r>
            <a:rPr lang="es-EC" sz="1800" i="1" dirty="0" err="1" smtClean="0"/>
            <a:t>uplink</a:t>
          </a:r>
          <a:r>
            <a:rPr lang="es-EC" sz="1800" i="1" dirty="0" smtClean="0"/>
            <a:t>; ancho de banda: 1.4, 3, 5, 10, 15 y 20 MHz; asignación de espectro: FDD y TDD; calidad de servicio.</a:t>
          </a:r>
          <a:r>
            <a:rPr lang="es-EC" sz="1800" i="0" dirty="0" smtClean="0"/>
            <a:t> </a:t>
          </a:r>
          <a:endParaRPr lang="es-EC" sz="1800" i="1" dirty="0"/>
        </a:p>
      </dgm:t>
    </dgm:pt>
    <dgm:pt modelId="{26F10549-ED06-4A37-8236-F386940EEFF0}" type="parTrans" cxnId="{81910325-FBAD-469A-BB39-094BF7E6E0D1}">
      <dgm:prSet/>
      <dgm:spPr/>
      <dgm:t>
        <a:bodyPr/>
        <a:lstStyle/>
        <a:p>
          <a:endParaRPr lang="es-EC"/>
        </a:p>
      </dgm:t>
    </dgm:pt>
    <dgm:pt modelId="{8802C432-9148-4641-AA7F-8C66713700BC}" type="sibTrans" cxnId="{81910325-FBAD-469A-BB39-094BF7E6E0D1}">
      <dgm:prSet/>
      <dgm:spPr/>
      <dgm:t>
        <a:bodyPr/>
        <a:lstStyle/>
        <a:p>
          <a:endParaRPr lang="es-EC"/>
        </a:p>
      </dgm:t>
    </dgm:pt>
    <dgm:pt modelId="{6335471E-1041-4BB1-BC94-8C5576A5D7D4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just"/>
          <a:r>
            <a:rPr lang="es-EC" sz="2000" i="1" dirty="0" smtClean="0"/>
            <a:t>Multimedia </a:t>
          </a:r>
          <a:r>
            <a:rPr lang="es-EC" sz="2000" i="1" dirty="0" err="1" smtClean="0"/>
            <a:t>Broadcast</a:t>
          </a:r>
          <a:r>
            <a:rPr lang="es-EC" sz="2000" i="1" dirty="0" smtClean="0"/>
            <a:t> </a:t>
          </a:r>
          <a:r>
            <a:rPr lang="es-EC" sz="2000" i="1" dirty="0" err="1" smtClean="0"/>
            <a:t>Multicast</a:t>
          </a:r>
          <a:r>
            <a:rPr lang="es-EC" sz="2000" i="1" dirty="0" smtClean="0"/>
            <a:t> </a:t>
          </a:r>
          <a:r>
            <a:rPr lang="es-EC" sz="2000" i="1" dirty="0" err="1" smtClean="0"/>
            <a:t>Services</a:t>
          </a:r>
          <a:r>
            <a:rPr lang="es-EC" sz="2000" i="1" dirty="0" smtClean="0"/>
            <a:t> </a:t>
          </a:r>
          <a:r>
            <a:rPr lang="es-EC" sz="2000" dirty="0" smtClean="0"/>
            <a:t>(MBMS) para LTE; posicionamiento LTE; redes auto-organizadas (SON); sistema de alerta pública (PWS): ETWS (</a:t>
          </a:r>
          <a:r>
            <a:rPr lang="es-EC" sz="2000" i="1" dirty="0" err="1" smtClean="0"/>
            <a:t>Earthquake</a:t>
          </a:r>
          <a:r>
            <a:rPr lang="es-EC" sz="2000" i="1" dirty="0" smtClean="0"/>
            <a:t> and Tsunami Warning </a:t>
          </a:r>
          <a:r>
            <a:rPr lang="es-EC" sz="2000" i="1" dirty="0" err="1" smtClean="0"/>
            <a:t>System</a:t>
          </a:r>
          <a:r>
            <a:rPr lang="es-EC" sz="2000" dirty="0" smtClean="0"/>
            <a:t>)  y CMAS (</a:t>
          </a:r>
          <a:r>
            <a:rPr lang="es-EC" sz="2000" i="1" dirty="0" err="1" smtClean="0"/>
            <a:t>Commercial</a:t>
          </a:r>
          <a:r>
            <a:rPr lang="es-EC" sz="2000" i="1" dirty="0" smtClean="0"/>
            <a:t> Mobile </a:t>
          </a:r>
          <a:r>
            <a:rPr lang="es-EC" sz="2000" i="1" dirty="0" err="1" smtClean="0"/>
            <a:t>Alert</a:t>
          </a:r>
          <a:r>
            <a:rPr lang="es-EC" sz="2000" i="1" dirty="0" smtClean="0"/>
            <a:t> </a:t>
          </a:r>
          <a:r>
            <a:rPr lang="es-EC" sz="2000" i="1" dirty="0" err="1" smtClean="0"/>
            <a:t>System</a:t>
          </a:r>
          <a:r>
            <a:rPr lang="es-EC" sz="2000" dirty="0" smtClean="0"/>
            <a:t>)</a:t>
          </a:r>
          <a:endParaRPr lang="es-EC" sz="2000" dirty="0"/>
        </a:p>
      </dgm:t>
    </dgm:pt>
    <dgm:pt modelId="{D84F48C0-3E29-4890-94EA-AA4C18FFDEC6}" type="parTrans" cxnId="{0C6B5B1B-5D00-416A-ABE1-476A94C11621}">
      <dgm:prSet/>
      <dgm:spPr/>
      <dgm:t>
        <a:bodyPr/>
        <a:lstStyle/>
        <a:p>
          <a:endParaRPr lang="es-EC"/>
        </a:p>
      </dgm:t>
    </dgm:pt>
    <dgm:pt modelId="{30BFC5B1-E3F7-4741-A2C6-B32690565C12}" type="sibTrans" cxnId="{0C6B5B1B-5D00-416A-ABE1-476A94C11621}">
      <dgm:prSet/>
      <dgm:spPr/>
      <dgm:t>
        <a:bodyPr/>
        <a:lstStyle/>
        <a:p>
          <a:endParaRPr lang="es-EC"/>
        </a:p>
      </dgm:t>
    </dgm:pt>
    <dgm:pt modelId="{1E812E79-CB4E-4D94-8643-933D5E7B179B}" type="pres">
      <dgm:prSet presAssocID="{0FDF811D-6B27-4D95-9877-D37075C2E2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CCE7DE0-53A9-47A1-93C4-7CBC3CB1B69C}" type="pres">
      <dgm:prSet presAssocID="{F83B6524-1D7A-43B1-A595-5CA98760B060}" presName="parentLin" presStyleCnt="0"/>
      <dgm:spPr/>
    </dgm:pt>
    <dgm:pt modelId="{CD5D6840-AAC3-47CA-A2D9-8A544829B4A9}" type="pres">
      <dgm:prSet presAssocID="{F83B6524-1D7A-43B1-A595-5CA98760B060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7A9FB8B2-DBAC-4070-B395-C1B4B31C0DF6}" type="pres">
      <dgm:prSet presAssocID="{F83B6524-1D7A-43B1-A595-5CA98760B060}" presName="parentText" presStyleLbl="node1" presStyleIdx="0" presStyleCnt="3" custScaleX="142857" custScaleY="13360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6EFDF0-08C3-4AC3-9322-567A6979E3A2}" type="pres">
      <dgm:prSet presAssocID="{F83B6524-1D7A-43B1-A595-5CA98760B060}" presName="negativeSpace" presStyleCnt="0"/>
      <dgm:spPr/>
    </dgm:pt>
    <dgm:pt modelId="{FDF82E0A-DF06-42E9-B40B-8845F77DBE21}" type="pres">
      <dgm:prSet presAssocID="{F83B6524-1D7A-43B1-A595-5CA98760B060}" presName="childText" presStyleLbl="conFgAcc1" presStyleIdx="0" presStyleCnt="3">
        <dgm:presLayoutVars>
          <dgm:bulletEnabled val="1"/>
        </dgm:presLayoutVars>
      </dgm:prSet>
      <dgm:spPr/>
    </dgm:pt>
    <dgm:pt modelId="{FEB6D85E-744E-4271-82F5-52FEE6304AA0}" type="pres">
      <dgm:prSet presAssocID="{50D983DD-4370-4032-B484-8B988AEFC23B}" presName="spaceBetweenRectangles" presStyleCnt="0"/>
      <dgm:spPr/>
    </dgm:pt>
    <dgm:pt modelId="{59F5E75A-60B2-4C37-BFA2-A355482A490D}" type="pres">
      <dgm:prSet presAssocID="{5DDE3F71-7B39-46B7-9FF5-3D2F23DA52D0}" presName="parentLin" presStyleCnt="0"/>
      <dgm:spPr/>
    </dgm:pt>
    <dgm:pt modelId="{1747E730-D150-47FF-9C31-7BEAB0AAB3A1}" type="pres">
      <dgm:prSet presAssocID="{5DDE3F71-7B39-46B7-9FF5-3D2F23DA52D0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451370AE-C144-44E4-AA66-1C39D8D5EE4B}" type="pres">
      <dgm:prSet presAssocID="{5DDE3F71-7B39-46B7-9FF5-3D2F23DA52D0}" presName="parentText" presStyleLbl="node1" presStyleIdx="1" presStyleCnt="3" custScaleX="13571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631E4A-B74F-4853-874A-5CC980926150}" type="pres">
      <dgm:prSet presAssocID="{5DDE3F71-7B39-46B7-9FF5-3D2F23DA52D0}" presName="negativeSpace" presStyleCnt="0"/>
      <dgm:spPr/>
    </dgm:pt>
    <dgm:pt modelId="{492E7E1F-4A33-4770-8470-2D33E0596CA8}" type="pres">
      <dgm:prSet presAssocID="{5DDE3F71-7B39-46B7-9FF5-3D2F23DA52D0}" presName="childText" presStyleLbl="conFgAcc1" presStyleIdx="1" presStyleCnt="3">
        <dgm:presLayoutVars>
          <dgm:bulletEnabled val="1"/>
        </dgm:presLayoutVars>
      </dgm:prSet>
      <dgm:spPr/>
    </dgm:pt>
    <dgm:pt modelId="{449723B1-5B9C-4A18-BCBB-7A8B3631E027}" type="pres">
      <dgm:prSet presAssocID="{8802C432-9148-4641-AA7F-8C66713700BC}" presName="spaceBetweenRectangles" presStyleCnt="0"/>
      <dgm:spPr/>
    </dgm:pt>
    <dgm:pt modelId="{7388E083-2B59-4A55-8FBF-FBF09CD97BAF}" type="pres">
      <dgm:prSet presAssocID="{6335471E-1041-4BB1-BC94-8C5576A5D7D4}" presName="parentLin" presStyleCnt="0"/>
      <dgm:spPr/>
    </dgm:pt>
    <dgm:pt modelId="{A7F32824-64B8-43D5-BE08-1167BF89F171}" type="pres">
      <dgm:prSet presAssocID="{6335471E-1041-4BB1-BC94-8C5576A5D7D4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AF91716B-B145-482B-AEFF-8CAFAA754AE6}" type="pres">
      <dgm:prSet presAssocID="{6335471E-1041-4BB1-BC94-8C5576A5D7D4}" presName="parentText" presStyleLbl="node1" presStyleIdx="2" presStyleCnt="3" custScaleX="137753" custScaleY="12317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996AC3-5C7A-4A3E-85A2-F43F98C45FF9}" type="pres">
      <dgm:prSet presAssocID="{6335471E-1041-4BB1-BC94-8C5576A5D7D4}" presName="negativeSpace" presStyleCnt="0"/>
      <dgm:spPr/>
    </dgm:pt>
    <dgm:pt modelId="{A6A27E86-217E-4212-BB0E-C2BC5963DA2A}" type="pres">
      <dgm:prSet presAssocID="{6335471E-1041-4BB1-BC94-8C5576A5D7D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F0ECE18-691F-4CA5-B56C-E62844718848}" type="presOf" srcId="{5DDE3F71-7B39-46B7-9FF5-3D2F23DA52D0}" destId="{451370AE-C144-44E4-AA66-1C39D8D5EE4B}" srcOrd="1" destOrd="0" presId="urn:microsoft.com/office/officeart/2005/8/layout/list1"/>
    <dgm:cxn modelId="{A0F535BD-34FA-4E4C-8353-93ECBB3075BE}" type="presOf" srcId="{F83B6524-1D7A-43B1-A595-5CA98760B060}" destId="{CD5D6840-AAC3-47CA-A2D9-8A544829B4A9}" srcOrd="0" destOrd="0" presId="urn:microsoft.com/office/officeart/2005/8/layout/list1"/>
    <dgm:cxn modelId="{81910325-FBAD-469A-BB39-094BF7E6E0D1}" srcId="{0FDF811D-6B27-4D95-9877-D37075C2E2CD}" destId="{5DDE3F71-7B39-46B7-9FF5-3D2F23DA52D0}" srcOrd="1" destOrd="0" parTransId="{26F10549-ED06-4A37-8236-F386940EEFF0}" sibTransId="{8802C432-9148-4641-AA7F-8C66713700BC}"/>
    <dgm:cxn modelId="{C431DFE8-A4CF-4B34-B4E3-2DAD9F5592C2}" srcId="{0FDF811D-6B27-4D95-9877-D37075C2E2CD}" destId="{F83B6524-1D7A-43B1-A595-5CA98760B060}" srcOrd="0" destOrd="0" parTransId="{E10DDB28-3FE2-41B9-A6CB-76812C10F2C2}" sibTransId="{50D983DD-4370-4032-B484-8B988AEFC23B}"/>
    <dgm:cxn modelId="{0C6B5B1B-5D00-416A-ABE1-476A94C11621}" srcId="{0FDF811D-6B27-4D95-9877-D37075C2E2CD}" destId="{6335471E-1041-4BB1-BC94-8C5576A5D7D4}" srcOrd="2" destOrd="0" parTransId="{D84F48C0-3E29-4890-94EA-AA4C18FFDEC6}" sibTransId="{30BFC5B1-E3F7-4741-A2C6-B32690565C12}"/>
    <dgm:cxn modelId="{3D1752E8-EE50-4E51-AB0A-CFFE0C6E2FFF}" type="presOf" srcId="{5DDE3F71-7B39-46B7-9FF5-3D2F23DA52D0}" destId="{1747E730-D150-47FF-9C31-7BEAB0AAB3A1}" srcOrd="0" destOrd="0" presId="urn:microsoft.com/office/officeart/2005/8/layout/list1"/>
    <dgm:cxn modelId="{0F5601C7-41AF-472D-94FE-821371B35DD3}" type="presOf" srcId="{6335471E-1041-4BB1-BC94-8C5576A5D7D4}" destId="{A7F32824-64B8-43D5-BE08-1167BF89F171}" srcOrd="0" destOrd="0" presId="urn:microsoft.com/office/officeart/2005/8/layout/list1"/>
    <dgm:cxn modelId="{2C3D7FE1-4746-46AD-AFF1-5DD50013C0D7}" type="presOf" srcId="{F83B6524-1D7A-43B1-A595-5CA98760B060}" destId="{7A9FB8B2-DBAC-4070-B395-C1B4B31C0DF6}" srcOrd="1" destOrd="0" presId="urn:microsoft.com/office/officeart/2005/8/layout/list1"/>
    <dgm:cxn modelId="{89081B1B-E0F3-412F-90D6-11BA704CDAF0}" type="presOf" srcId="{6335471E-1041-4BB1-BC94-8C5576A5D7D4}" destId="{AF91716B-B145-482B-AEFF-8CAFAA754AE6}" srcOrd="1" destOrd="0" presId="urn:microsoft.com/office/officeart/2005/8/layout/list1"/>
    <dgm:cxn modelId="{E69481E1-00D7-4B0C-8F99-BCF8CE5EB1CE}" type="presOf" srcId="{0FDF811D-6B27-4D95-9877-D37075C2E2CD}" destId="{1E812E79-CB4E-4D94-8643-933D5E7B179B}" srcOrd="0" destOrd="0" presId="urn:microsoft.com/office/officeart/2005/8/layout/list1"/>
    <dgm:cxn modelId="{8ED51206-4D3A-4646-81F8-2C1529309141}" type="presParOf" srcId="{1E812E79-CB4E-4D94-8643-933D5E7B179B}" destId="{3CCE7DE0-53A9-47A1-93C4-7CBC3CB1B69C}" srcOrd="0" destOrd="0" presId="urn:microsoft.com/office/officeart/2005/8/layout/list1"/>
    <dgm:cxn modelId="{D899EC90-994B-4716-86B4-BB15F6BEF0D3}" type="presParOf" srcId="{3CCE7DE0-53A9-47A1-93C4-7CBC3CB1B69C}" destId="{CD5D6840-AAC3-47CA-A2D9-8A544829B4A9}" srcOrd="0" destOrd="0" presId="urn:microsoft.com/office/officeart/2005/8/layout/list1"/>
    <dgm:cxn modelId="{35B04FEA-35CE-481C-9AF4-49AA4AEA9FB5}" type="presParOf" srcId="{3CCE7DE0-53A9-47A1-93C4-7CBC3CB1B69C}" destId="{7A9FB8B2-DBAC-4070-B395-C1B4B31C0DF6}" srcOrd="1" destOrd="0" presId="urn:microsoft.com/office/officeart/2005/8/layout/list1"/>
    <dgm:cxn modelId="{F7BEEB19-D5DA-4C68-8E32-006A794A73D0}" type="presParOf" srcId="{1E812E79-CB4E-4D94-8643-933D5E7B179B}" destId="{FC6EFDF0-08C3-4AC3-9322-567A6979E3A2}" srcOrd="1" destOrd="0" presId="urn:microsoft.com/office/officeart/2005/8/layout/list1"/>
    <dgm:cxn modelId="{824AFBB5-FDFC-4590-980D-A43FB0C2AA70}" type="presParOf" srcId="{1E812E79-CB4E-4D94-8643-933D5E7B179B}" destId="{FDF82E0A-DF06-42E9-B40B-8845F77DBE21}" srcOrd="2" destOrd="0" presId="urn:microsoft.com/office/officeart/2005/8/layout/list1"/>
    <dgm:cxn modelId="{744BA4C4-8BD7-4B3E-A62D-C91DDCDCDE46}" type="presParOf" srcId="{1E812E79-CB4E-4D94-8643-933D5E7B179B}" destId="{FEB6D85E-744E-4271-82F5-52FEE6304AA0}" srcOrd="3" destOrd="0" presId="urn:microsoft.com/office/officeart/2005/8/layout/list1"/>
    <dgm:cxn modelId="{0A53D2D9-8D58-4A9C-AE1F-ACBFDEBF06E9}" type="presParOf" srcId="{1E812E79-CB4E-4D94-8643-933D5E7B179B}" destId="{59F5E75A-60B2-4C37-BFA2-A355482A490D}" srcOrd="4" destOrd="0" presId="urn:microsoft.com/office/officeart/2005/8/layout/list1"/>
    <dgm:cxn modelId="{2CC87376-D422-462E-9D31-2949C3934388}" type="presParOf" srcId="{59F5E75A-60B2-4C37-BFA2-A355482A490D}" destId="{1747E730-D150-47FF-9C31-7BEAB0AAB3A1}" srcOrd="0" destOrd="0" presId="urn:microsoft.com/office/officeart/2005/8/layout/list1"/>
    <dgm:cxn modelId="{9898E637-DC71-49FA-B4C2-1DD3A5281294}" type="presParOf" srcId="{59F5E75A-60B2-4C37-BFA2-A355482A490D}" destId="{451370AE-C144-44E4-AA66-1C39D8D5EE4B}" srcOrd="1" destOrd="0" presId="urn:microsoft.com/office/officeart/2005/8/layout/list1"/>
    <dgm:cxn modelId="{DE8F4B1B-F868-414D-95E9-83EE8AC68ECB}" type="presParOf" srcId="{1E812E79-CB4E-4D94-8643-933D5E7B179B}" destId="{54631E4A-B74F-4853-874A-5CC980926150}" srcOrd="5" destOrd="0" presId="urn:microsoft.com/office/officeart/2005/8/layout/list1"/>
    <dgm:cxn modelId="{22B32CC5-3EA1-4847-8F07-C4D92706D6D4}" type="presParOf" srcId="{1E812E79-CB4E-4D94-8643-933D5E7B179B}" destId="{492E7E1F-4A33-4770-8470-2D33E0596CA8}" srcOrd="6" destOrd="0" presId="urn:microsoft.com/office/officeart/2005/8/layout/list1"/>
    <dgm:cxn modelId="{637B272F-BB08-495F-A983-3B070A608E0D}" type="presParOf" srcId="{1E812E79-CB4E-4D94-8643-933D5E7B179B}" destId="{449723B1-5B9C-4A18-BCBB-7A8B3631E027}" srcOrd="7" destOrd="0" presId="urn:microsoft.com/office/officeart/2005/8/layout/list1"/>
    <dgm:cxn modelId="{55F409BA-262E-41CA-B8CD-CE68A1DFBE21}" type="presParOf" srcId="{1E812E79-CB4E-4D94-8643-933D5E7B179B}" destId="{7388E083-2B59-4A55-8FBF-FBF09CD97BAF}" srcOrd="8" destOrd="0" presId="urn:microsoft.com/office/officeart/2005/8/layout/list1"/>
    <dgm:cxn modelId="{9EDB676C-9AE9-465F-9A6B-1D119F4F05C3}" type="presParOf" srcId="{7388E083-2B59-4A55-8FBF-FBF09CD97BAF}" destId="{A7F32824-64B8-43D5-BE08-1167BF89F171}" srcOrd="0" destOrd="0" presId="urn:microsoft.com/office/officeart/2005/8/layout/list1"/>
    <dgm:cxn modelId="{7A5DAD05-2C66-4012-B805-FA686A800D6F}" type="presParOf" srcId="{7388E083-2B59-4A55-8FBF-FBF09CD97BAF}" destId="{AF91716B-B145-482B-AEFF-8CAFAA754AE6}" srcOrd="1" destOrd="0" presId="urn:microsoft.com/office/officeart/2005/8/layout/list1"/>
    <dgm:cxn modelId="{5E951E90-7184-4024-856D-55DE2EC729E2}" type="presParOf" srcId="{1E812E79-CB4E-4D94-8643-933D5E7B179B}" destId="{55996AC3-5C7A-4A3E-85A2-F43F98C45FF9}" srcOrd="9" destOrd="0" presId="urn:microsoft.com/office/officeart/2005/8/layout/list1"/>
    <dgm:cxn modelId="{697500FA-358C-4837-973C-B8613907B3BC}" type="presParOf" srcId="{1E812E79-CB4E-4D94-8643-933D5E7B179B}" destId="{A6A27E86-217E-4212-BB0E-C2BC5963DA2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F5FA52-A088-433D-8DCF-611E583852CB}" type="doc">
      <dgm:prSet loTypeId="urn:microsoft.com/office/officeart/2005/8/layout/v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EC"/>
        </a:p>
      </dgm:t>
    </dgm:pt>
    <dgm:pt modelId="{C6BEBA35-20BE-462D-A370-8EDEFDEA012D}">
      <dgm:prSet phldrT="[Text]"/>
      <dgm:spPr/>
      <dgm:t>
        <a:bodyPr/>
        <a:lstStyle/>
        <a:p>
          <a:r>
            <a:rPr lang="es-EC" dirty="0" smtClean="0"/>
            <a:t>El AMARI LTE 100 es un software que implementa una estación base LTE (</a:t>
          </a:r>
          <a:r>
            <a:rPr lang="es-EC" dirty="0" err="1" smtClean="0"/>
            <a:t>eNodeB</a:t>
          </a:r>
          <a:r>
            <a:rPr lang="es-EC" dirty="0" smtClean="0"/>
            <a:t> Release 9) con la capacidad de funcionar en una PC estándar.</a:t>
          </a:r>
          <a:endParaRPr lang="es-EC" dirty="0"/>
        </a:p>
      </dgm:t>
    </dgm:pt>
    <dgm:pt modelId="{1011D08E-902C-4D74-914A-60F0B51879AC}" type="parTrans" cxnId="{B8772D7C-27AD-4902-9AA9-C9791C1C83FB}">
      <dgm:prSet/>
      <dgm:spPr/>
      <dgm:t>
        <a:bodyPr/>
        <a:lstStyle/>
        <a:p>
          <a:endParaRPr lang="es-EC"/>
        </a:p>
      </dgm:t>
    </dgm:pt>
    <dgm:pt modelId="{89D59241-EB48-4216-B2A4-2128273548FF}" type="sibTrans" cxnId="{B8772D7C-27AD-4902-9AA9-C9791C1C83FB}">
      <dgm:prSet/>
      <dgm:spPr/>
      <dgm:t>
        <a:bodyPr/>
        <a:lstStyle/>
        <a:p>
          <a:endParaRPr lang="es-EC"/>
        </a:p>
      </dgm:t>
    </dgm:pt>
    <dgm:pt modelId="{46EB69D8-8C83-44FC-9B1F-D608A7DD5B2B}">
      <dgm:prSet phldrT="[Text]"/>
      <dgm:spPr/>
      <dgm:t>
        <a:bodyPr/>
        <a:lstStyle/>
        <a:p>
          <a:r>
            <a:rPr lang="es-EC" dirty="0" smtClean="0"/>
            <a:t>El AMARI LTE 100 no es un software de código abierto y es comercializado por la empresa francesa </a:t>
          </a:r>
          <a:r>
            <a:rPr lang="es-EC" dirty="0" err="1" smtClean="0"/>
            <a:t>Amarisoft</a:t>
          </a:r>
          <a:r>
            <a:rPr lang="es-EC" dirty="0" smtClean="0"/>
            <a:t>.</a:t>
          </a:r>
          <a:endParaRPr lang="es-EC" dirty="0"/>
        </a:p>
      </dgm:t>
    </dgm:pt>
    <dgm:pt modelId="{37D67219-307F-4512-B259-F9A9EA0F74D3}" type="parTrans" cxnId="{7E055ED6-CCE0-4870-B003-9B10820CA77C}">
      <dgm:prSet/>
      <dgm:spPr/>
      <dgm:t>
        <a:bodyPr/>
        <a:lstStyle/>
        <a:p>
          <a:endParaRPr lang="es-EC"/>
        </a:p>
      </dgm:t>
    </dgm:pt>
    <dgm:pt modelId="{76C95AF3-CB55-4502-ACB0-06A8584B5E92}" type="sibTrans" cxnId="{7E055ED6-CCE0-4870-B003-9B10820CA77C}">
      <dgm:prSet/>
      <dgm:spPr/>
      <dgm:t>
        <a:bodyPr/>
        <a:lstStyle/>
        <a:p>
          <a:endParaRPr lang="es-EC"/>
        </a:p>
      </dgm:t>
    </dgm:pt>
    <dgm:pt modelId="{20B2BEE0-7F23-4BDD-A0D1-63F58DB0E0EF}">
      <dgm:prSet phldrT="[Text]"/>
      <dgm:spPr>
        <a:solidFill>
          <a:srgbClr val="0C788E"/>
        </a:solidFill>
      </dgm:spPr>
      <dgm:t>
        <a:bodyPr/>
        <a:lstStyle/>
        <a:p>
          <a:r>
            <a:rPr lang="es-EC" dirty="0" smtClean="0"/>
            <a:t>El software funciona en </a:t>
          </a:r>
          <a:r>
            <a:rPr lang="es-EC" dirty="0" err="1" smtClean="0"/>
            <a:t>Fedora</a:t>
          </a:r>
          <a:r>
            <a:rPr lang="es-EC" dirty="0" smtClean="0"/>
            <a:t> 17. </a:t>
          </a:r>
        </a:p>
        <a:p>
          <a:r>
            <a:rPr lang="es-EC" dirty="0" smtClean="0"/>
            <a:t>Computador Intel </a:t>
          </a:r>
          <a:r>
            <a:rPr lang="es-EC" dirty="0" err="1" smtClean="0"/>
            <a:t>Core</a:t>
          </a:r>
          <a:r>
            <a:rPr lang="es-EC" dirty="0" smtClean="0"/>
            <a:t> i7 3.40 GHz, 2GB RAM, 974 GB disco, con dos puertos </a:t>
          </a:r>
          <a:r>
            <a:rPr lang="es-EC" i="1" dirty="0" smtClean="0"/>
            <a:t>Gigabit Ethernet.</a:t>
          </a:r>
          <a:endParaRPr lang="es-EC" i="1" dirty="0"/>
        </a:p>
      </dgm:t>
    </dgm:pt>
    <dgm:pt modelId="{80AC8C16-5E3B-40BB-A12F-9417F1EB52C2}" type="parTrans" cxnId="{6A2C0F5D-B984-4A8B-86CC-D0D21053F7F0}">
      <dgm:prSet/>
      <dgm:spPr/>
      <dgm:t>
        <a:bodyPr/>
        <a:lstStyle/>
        <a:p>
          <a:endParaRPr lang="es-EC"/>
        </a:p>
      </dgm:t>
    </dgm:pt>
    <dgm:pt modelId="{2E970159-C42D-4EE1-9606-755DDE8019F5}" type="sibTrans" cxnId="{6A2C0F5D-B984-4A8B-86CC-D0D21053F7F0}">
      <dgm:prSet/>
      <dgm:spPr/>
      <dgm:t>
        <a:bodyPr/>
        <a:lstStyle/>
        <a:p>
          <a:endParaRPr lang="es-EC"/>
        </a:p>
      </dgm:t>
    </dgm:pt>
    <dgm:pt modelId="{72440F1E-E8CE-4552-BDBD-3BEEE8BB602F}" type="pres">
      <dgm:prSet presAssocID="{BEF5FA52-A088-433D-8DCF-611E583852C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24A92CB-AFE2-489C-A285-7773B2AE6A1F}" type="pres">
      <dgm:prSet presAssocID="{BEF5FA52-A088-433D-8DCF-611E583852CB}" presName="dummyMaxCanvas" presStyleCnt="0">
        <dgm:presLayoutVars/>
      </dgm:prSet>
      <dgm:spPr/>
    </dgm:pt>
    <dgm:pt modelId="{DB5AE337-74D9-43A6-B97E-0E531C5F85E7}" type="pres">
      <dgm:prSet presAssocID="{BEF5FA52-A088-433D-8DCF-611E583852C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7960A5-4990-4023-B913-2BE4FBED2DAB}" type="pres">
      <dgm:prSet presAssocID="{BEF5FA52-A088-433D-8DCF-611E583852C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0B857D-4706-483A-928F-BA93A8DDB66F}" type="pres">
      <dgm:prSet presAssocID="{BEF5FA52-A088-433D-8DCF-611E583852C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86A2B3-7C41-401B-903C-543E8D9BCE4B}" type="pres">
      <dgm:prSet presAssocID="{BEF5FA52-A088-433D-8DCF-611E583852C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F2B2CC-7389-4AF1-9C35-BC710F7950F0}" type="pres">
      <dgm:prSet presAssocID="{BEF5FA52-A088-433D-8DCF-611E583852C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FBD8A7-2059-4627-9842-68B1E29B90A0}" type="pres">
      <dgm:prSet presAssocID="{BEF5FA52-A088-433D-8DCF-611E583852C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691F4C-5CA2-4B82-BCB5-A522BFAF2E50}" type="pres">
      <dgm:prSet presAssocID="{BEF5FA52-A088-433D-8DCF-611E583852C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115E9E-96F9-4528-81F3-BBCE2E5C2430}" type="pres">
      <dgm:prSet presAssocID="{BEF5FA52-A088-433D-8DCF-611E583852C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A4FC5D2-E27F-476B-948C-1AD249E8A188}" type="presOf" srcId="{BEF5FA52-A088-433D-8DCF-611E583852CB}" destId="{72440F1E-E8CE-4552-BDBD-3BEEE8BB602F}" srcOrd="0" destOrd="0" presId="urn:microsoft.com/office/officeart/2005/8/layout/vProcess5"/>
    <dgm:cxn modelId="{B930237D-C463-4BAD-99EF-480DADA02B03}" type="presOf" srcId="{C6BEBA35-20BE-462D-A370-8EDEFDEA012D}" destId="{DFFBD8A7-2059-4627-9842-68B1E29B90A0}" srcOrd="1" destOrd="0" presId="urn:microsoft.com/office/officeart/2005/8/layout/vProcess5"/>
    <dgm:cxn modelId="{D96DE1E2-82A5-4FB4-8D2A-109A3E9DA113}" type="presOf" srcId="{46EB69D8-8C83-44FC-9B1F-D608A7DD5B2B}" destId="{5D7960A5-4990-4023-B913-2BE4FBED2DAB}" srcOrd="0" destOrd="0" presId="urn:microsoft.com/office/officeart/2005/8/layout/vProcess5"/>
    <dgm:cxn modelId="{742A4A1F-9642-4949-81C8-6636FC419FA9}" type="presOf" srcId="{20B2BEE0-7F23-4BDD-A0D1-63F58DB0E0EF}" destId="{07115E9E-96F9-4528-81F3-BBCE2E5C2430}" srcOrd="1" destOrd="0" presId="urn:microsoft.com/office/officeart/2005/8/layout/vProcess5"/>
    <dgm:cxn modelId="{B8772D7C-27AD-4902-9AA9-C9791C1C83FB}" srcId="{BEF5FA52-A088-433D-8DCF-611E583852CB}" destId="{C6BEBA35-20BE-462D-A370-8EDEFDEA012D}" srcOrd="0" destOrd="0" parTransId="{1011D08E-902C-4D74-914A-60F0B51879AC}" sibTransId="{89D59241-EB48-4216-B2A4-2128273548FF}"/>
    <dgm:cxn modelId="{7E055ED6-CCE0-4870-B003-9B10820CA77C}" srcId="{BEF5FA52-A088-433D-8DCF-611E583852CB}" destId="{46EB69D8-8C83-44FC-9B1F-D608A7DD5B2B}" srcOrd="1" destOrd="0" parTransId="{37D67219-307F-4512-B259-F9A9EA0F74D3}" sibTransId="{76C95AF3-CB55-4502-ACB0-06A8584B5E92}"/>
    <dgm:cxn modelId="{11E0F63D-44E0-4F5B-98F3-859F4E4804BE}" type="presOf" srcId="{76C95AF3-CB55-4502-ACB0-06A8584B5E92}" destId="{2FF2B2CC-7389-4AF1-9C35-BC710F7950F0}" srcOrd="0" destOrd="0" presId="urn:microsoft.com/office/officeart/2005/8/layout/vProcess5"/>
    <dgm:cxn modelId="{6390E567-A09D-444E-8ED1-6C489FCEC99E}" type="presOf" srcId="{20B2BEE0-7F23-4BDD-A0D1-63F58DB0E0EF}" destId="{210B857D-4706-483A-928F-BA93A8DDB66F}" srcOrd="0" destOrd="0" presId="urn:microsoft.com/office/officeart/2005/8/layout/vProcess5"/>
    <dgm:cxn modelId="{6A2C0F5D-B984-4A8B-86CC-D0D21053F7F0}" srcId="{BEF5FA52-A088-433D-8DCF-611E583852CB}" destId="{20B2BEE0-7F23-4BDD-A0D1-63F58DB0E0EF}" srcOrd="2" destOrd="0" parTransId="{80AC8C16-5E3B-40BB-A12F-9417F1EB52C2}" sibTransId="{2E970159-C42D-4EE1-9606-755DDE8019F5}"/>
    <dgm:cxn modelId="{FF8A5D78-28E7-46FD-99C1-404264237700}" type="presOf" srcId="{46EB69D8-8C83-44FC-9B1F-D608A7DD5B2B}" destId="{B2691F4C-5CA2-4B82-BCB5-A522BFAF2E50}" srcOrd="1" destOrd="0" presId="urn:microsoft.com/office/officeart/2005/8/layout/vProcess5"/>
    <dgm:cxn modelId="{0AB88D60-133D-49D5-BDF2-55F42EA2EA11}" type="presOf" srcId="{89D59241-EB48-4216-B2A4-2128273548FF}" destId="{FF86A2B3-7C41-401B-903C-543E8D9BCE4B}" srcOrd="0" destOrd="0" presId="urn:microsoft.com/office/officeart/2005/8/layout/vProcess5"/>
    <dgm:cxn modelId="{D444C5B7-C5EB-4750-8325-A28F5DCB3D9F}" type="presOf" srcId="{C6BEBA35-20BE-462D-A370-8EDEFDEA012D}" destId="{DB5AE337-74D9-43A6-B97E-0E531C5F85E7}" srcOrd="0" destOrd="0" presId="urn:microsoft.com/office/officeart/2005/8/layout/vProcess5"/>
    <dgm:cxn modelId="{2B92B546-C6A8-4A83-94EC-BA7017FDAAD3}" type="presParOf" srcId="{72440F1E-E8CE-4552-BDBD-3BEEE8BB602F}" destId="{724A92CB-AFE2-489C-A285-7773B2AE6A1F}" srcOrd="0" destOrd="0" presId="urn:microsoft.com/office/officeart/2005/8/layout/vProcess5"/>
    <dgm:cxn modelId="{FCF20271-A55A-4007-AD2D-524B6661E2D9}" type="presParOf" srcId="{72440F1E-E8CE-4552-BDBD-3BEEE8BB602F}" destId="{DB5AE337-74D9-43A6-B97E-0E531C5F85E7}" srcOrd="1" destOrd="0" presId="urn:microsoft.com/office/officeart/2005/8/layout/vProcess5"/>
    <dgm:cxn modelId="{C542D19F-ACD1-4940-8442-5B6302503D87}" type="presParOf" srcId="{72440F1E-E8CE-4552-BDBD-3BEEE8BB602F}" destId="{5D7960A5-4990-4023-B913-2BE4FBED2DAB}" srcOrd="2" destOrd="0" presId="urn:microsoft.com/office/officeart/2005/8/layout/vProcess5"/>
    <dgm:cxn modelId="{CDC10C96-B918-4858-800A-58DB1D7A552D}" type="presParOf" srcId="{72440F1E-E8CE-4552-BDBD-3BEEE8BB602F}" destId="{210B857D-4706-483A-928F-BA93A8DDB66F}" srcOrd="3" destOrd="0" presId="urn:microsoft.com/office/officeart/2005/8/layout/vProcess5"/>
    <dgm:cxn modelId="{A564AEEC-E123-476D-8169-0F35D9EA857B}" type="presParOf" srcId="{72440F1E-E8CE-4552-BDBD-3BEEE8BB602F}" destId="{FF86A2B3-7C41-401B-903C-543E8D9BCE4B}" srcOrd="4" destOrd="0" presId="urn:microsoft.com/office/officeart/2005/8/layout/vProcess5"/>
    <dgm:cxn modelId="{6411015C-9470-47E0-B903-E13790876AC9}" type="presParOf" srcId="{72440F1E-E8CE-4552-BDBD-3BEEE8BB602F}" destId="{2FF2B2CC-7389-4AF1-9C35-BC710F7950F0}" srcOrd="5" destOrd="0" presId="urn:microsoft.com/office/officeart/2005/8/layout/vProcess5"/>
    <dgm:cxn modelId="{4986AE25-7A7E-4E8D-BFF6-A96EC461252E}" type="presParOf" srcId="{72440F1E-E8CE-4552-BDBD-3BEEE8BB602F}" destId="{DFFBD8A7-2059-4627-9842-68B1E29B90A0}" srcOrd="6" destOrd="0" presId="urn:microsoft.com/office/officeart/2005/8/layout/vProcess5"/>
    <dgm:cxn modelId="{6F41A222-F8B3-493B-BA25-02A76AE26F97}" type="presParOf" srcId="{72440F1E-E8CE-4552-BDBD-3BEEE8BB602F}" destId="{B2691F4C-5CA2-4B82-BCB5-A522BFAF2E50}" srcOrd="7" destOrd="0" presId="urn:microsoft.com/office/officeart/2005/8/layout/vProcess5"/>
    <dgm:cxn modelId="{5B8C6F11-D91F-4BE5-8E03-CA7D49B88B5A}" type="presParOf" srcId="{72440F1E-E8CE-4552-BDBD-3BEEE8BB602F}" destId="{07115E9E-96F9-4528-81F3-BBCE2E5C243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AF48A1-0360-4C0B-99C3-48102EC03EC5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25852FED-2251-4D55-B12C-186D76560056}">
      <dgm:prSet phldrT="[Text]"/>
      <dgm:spPr/>
      <dgm:t>
        <a:bodyPr/>
        <a:lstStyle/>
        <a:p>
          <a:r>
            <a:rPr lang="es-EC" dirty="0" smtClean="0"/>
            <a:t>Instalar paquetes adicionales para protocolo </a:t>
          </a:r>
          <a:r>
            <a:rPr lang="en-US" dirty="0" smtClean="0"/>
            <a:t>SCTP (</a:t>
          </a:r>
          <a:r>
            <a:rPr lang="en-US" i="1" dirty="0" smtClean="0"/>
            <a:t>Stream Control Transmission Protocol</a:t>
          </a:r>
          <a:r>
            <a:rPr lang="en-US" dirty="0" smtClean="0"/>
            <a:t>) </a:t>
          </a:r>
          <a:r>
            <a:rPr lang="es-EC" b="0" dirty="0" err="1" smtClean="0"/>
            <a:t>yum</a:t>
          </a:r>
          <a:r>
            <a:rPr lang="es-EC" b="0" dirty="0" smtClean="0"/>
            <a:t> </a:t>
          </a:r>
          <a:r>
            <a:rPr lang="es-EC" b="0" dirty="0" err="1" smtClean="0"/>
            <a:t>install</a:t>
          </a:r>
          <a:r>
            <a:rPr lang="es-EC" b="0" dirty="0" smtClean="0"/>
            <a:t> </a:t>
          </a:r>
          <a:r>
            <a:rPr lang="es-EC" b="0" dirty="0" err="1" smtClean="0"/>
            <a:t>lksctp-tools</a:t>
          </a:r>
          <a:r>
            <a:rPr lang="es-EC" b="0" dirty="0" smtClean="0"/>
            <a:t> </a:t>
          </a:r>
          <a:r>
            <a:rPr lang="es-EC" b="0" dirty="0" err="1" smtClean="0"/>
            <a:t>kernel-modulesextra</a:t>
          </a:r>
          <a:endParaRPr lang="es-EC" b="0" dirty="0"/>
        </a:p>
      </dgm:t>
    </dgm:pt>
    <dgm:pt modelId="{18A2CD4E-5BE8-45DA-921F-994C4542BA61}" type="parTrans" cxnId="{1DF92525-AF00-4108-BE98-F6D7C6179B8E}">
      <dgm:prSet/>
      <dgm:spPr/>
      <dgm:t>
        <a:bodyPr/>
        <a:lstStyle/>
        <a:p>
          <a:endParaRPr lang="es-EC"/>
        </a:p>
      </dgm:t>
    </dgm:pt>
    <dgm:pt modelId="{488BF855-A680-4DB1-B66D-1794F07F6657}" type="sibTrans" cxnId="{1DF92525-AF00-4108-BE98-F6D7C6179B8E}">
      <dgm:prSet/>
      <dgm:spPr/>
      <dgm:t>
        <a:bodyPr/>
        <a:lstStyle/>
        <a:p>
          <a:endParaRPr lang="es-EC"/>
        </a:p>
      </dgm:t>
    </dgm:pt>
    <dgm:pt modelId="{0C1CF711-BDEE-4F99-870E-C10BF4837DDF}">
      <dgm:prSet phldrT="[Text]"/>
      <dgm:spPr>
        <a:solidFill>
          <a:srgbClr val="006666"/>
        </a:solidFill>
      </dgm:spPr>
      <dgm:t>
        <a:bodyPr/>
        <a:lstStyle/>
        <a:p>
          <a:r>
            <a:rPr lang="es-EC" dirty="0" smtClean="0"/>
            <a:t>Descargar e instalar el USRP </a:t>
          </a:r>
          <a:r>
            <a:rPr lang="es-EC" i="1" dirty="0" smtClean="0"/>
            <a:t>Hardware Driver </a:t>
          </a:r>
          <a:r>
            <a:rPr lang="es-EC" dirty="0" smtClean="0"/>
            <a:t>(UHD). El driver soportado es el </a:t>
          </a:r>
          <a:r>
            <a:rPr lang="es-EC" dirty="0" err="1" smtClean="0"/>
            <a:t>release</a:t>
          </a:r>
          <a:r>
            <a:rPr lang="es-EC" dirty="0" smtClean="0"/>
            <a:t> 3.5.4 para </a:t>
          </a:r>
          <a:r>
            <a:rPr lang="es-EC" dirty="0" err="1" smtClean="0"/>
            <a:t>Fedora</a:t>
          </a:r>
          <a:r>
            <a:rPr lang="es-EC" dirty="0" smtClean="0"/>
            <a:t> 17 x86_64</a:t>
          </a:r>
          <a:endParaRPr lang="es-EC" dirty="0"/>
        </a:p>
      </dgm:t>
    </dgm:pt>
    <dgm:pt modelId="{6A2FE9CD-030D-48D9-A622-72F4BB16ACC5}" type="parTrans" cxnId="{F33984B2-A77C-4534-8D64-9471FDDC1FF5}">
      <dgm:prSet/>
      <dgm:spPr/>
      <dgm:t>
        <a:bodyPr/>
        <a:lstStyle/>
        <a:p>
          <a:endParaRPr lang="es-EC"/>
        </a:p>
      </dgm:t>
    </dgm:pt>
    <dgm:pt modelId="{EC7AFB70-FB39-4725-B62C-1CA48FF57735}" type="sibTrans" cxnId="{F33984B2-A77C-4534-8D64-9471FDDC1FF5}">
      <dgm:prSet/>
      <dgm:spPr/>
      <dgm:t>
        <a:bodyPr/>
        <a:lstStyle/>
        <a:p>
          <a:endParaRPr lang="es-EC"/>
        </a:p>
      </dgm:t>
    </dgm:pt>
    <dgm:pt modelId="{0C0087F3-80AF-4ADD-ACF2-2B5E5B5FC06A}">
      <dgm:prSet phldrT="[Text]"/>
      <dgm:spPr>
        <a:solidFill>
          <a:srgbClr val="A50021"/>
        </a:solidFill>
      </dgm:spPr>
      <dgm:t>
        <a:bodyPr/>
        <a:lstStyle/>
        <a:p>
          <a:r>
            <a:rPr lang="es-EC" dirty="0" smtClean="0"/>
            <a:t>Configuración de las interfaces </a:t>
          </a:r>
          <a:r>
            <a:rPr lang="es-EC" i="1" dirty="0" smtClean="0"/>
            <a:t>Gigabit Ethernet.</a:t>
          </a:r>
          <a:endParaRPr lang="es-EC" i="1" dirty="0"/>
        </a:p>
      </dgm:t>
    </dgm:pt>
    <dgm:pt modelId="{CDF0059E-6F23-4328-97E2-335C8A346809}" type="parTrans" cxnId="{9E3456A4-5C8A-47E1-9484-0149C1CB356B}">
      <dgm:prSet/>
      <dgm:spPr/>
      <dgm:t>
        <a:bodyPr/>
        <a:lstStyle/>
        <a:p>
          <a:endParaRPr lang="es-EC"/>
        </a:p>
      </dgm:t>
    </dgm:pt>
    <dgm:pt modelId="{E7A3457E-9E84-4008-8E32-9FA1E715E6AF}" type="sibTrans" cxnId="{9E3456A4-5C8A-47E1-9484-0149C1CB356B}">
      <dgm:prSet/>
      <dgm:spPr/>
      <dgm:t>
        <a:bodyPr/>
        <a:lstStyle/>
        <a:p>
          <a:endParaRPr lang="es-EC"/>
        </a:p>
      </dgm:t>
    </dgm:pt>
    <dgm:pt modelId="{16C95462-C97E-44C6-826C-A0F2895A4295}" type="pres">
      <dgm:prSet presAssocID="{3FAF48A1-0360-4C0B-99C3-48102EC03EC5}" presName="CompostProcess" presStyleCnt="0">
        <dgm:presLayoutVars>
          <dgm:dir/>
          <dgm:resizeHandles val="exact"/>
        </dgm:presLayoutVars>
      </dgm:prSet>
      <dgm:spPr/>
    </dgm:pt>
    <dgm:pt modelId="{C73360E5-DE56-48EA-A8A1-203EACEB37C8}" type="pres">
      <dgm:prSet presAssocID="{3FAF48A1-0360-4C0B-99C3-48102EC03EC5}" presName="arrow" presStyleLbl="bgShp" presStyleIdx="0" presStyleCnt="1"/>
      <dgm:spPr/>
    </dgm:pt>
    <dgm:pt modelId="{8E30EBA1-229A-4BE8-8C18-68743BCE0CB1}" type="pres">
      <dgm:prSet presAssocID="{3FAF48A1-0360-4C0B-99C3-48102EC03EC5}" presName="linearProcess" presStyleCnt="0"/>
      <dgm:spPr/>
    </dgm:pt>
    <dgm:pt modelId="{9FE439F3-91E2-4D86-A621-78A927C508F8}" type="pres">
      <dgm:prSet presAssocID="{25852FED-2251-4D55-B12C-186D7656005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07C46D-5022-4A8B-9A97-CFCB8C52DD73}" type="pres">
      <dgm:prSet presAssocID="{488BF855-A680-4DB1-B66D-1794F07F6657}" presName="sibTrans" presStyleCnt="0"/>
      <dgm:spPr/>
    </dgm:pt>
    <dgm:pt modelId="{7C616AE0-36C9-407D-864C-4CDB9A92EDC5}" type="pres">
      <dgm:prSet presAssocID="{0C1CF711-BDEE-4F99-870E-C10BF4837DD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6CD3A2-2E69-4A35-9FD3-0DF80FBE7C7B}" type="pres">
      <dgm:prSet presAssocID="{EC7AFB70-FB39-4725-B62C-1CA48FF57735}" presName="sibTrans" presStyleCnt="0"/>
      <dgm:spPr/>
    </dgm:pt>
    <dgm:pt modelId="{10708AFB-1B24-43E6-8620-A4BC7B0ECF69}" type="pres">
      <dgm:prSet presAssocID="{0C0087F3-80AF-4ADD-ACF2-2B5E5B5FC06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80793F8-C90F-40C5-8797-A79CC129292B}" type="presOf" srcId="{0C0087F3-80AF-4ADD-ACF2-2B5E5B5FC06A}" destId="{10708AFB-1B24-43E6-8620-A4BC7B0ECF69}" srcOrd="0" destOrd="0" presId="urn:microsoft.com/office/officeart/2005/8/layout/hProcess9"/>
    <dgm:cxn modelId="{F33984B2-A77C-4534-8D64-9471FDDC1FF5}" srcId="{3FAF48A1-0360-4C0B-99C3-48102EC03EC5}" destId="{0C1CF711-BDEE-4F99-870E-C10BF4837DDF}" srcOrd="1" destOrd="0" parTransId="{6A2FE9CD-030D-48D9-A622-72F4BB16ACC5}" sibTransId="{EC7AFB70-FB39-4725-B62C-1CA48FF57735}"/>
    <dgm:cxn modelId="{EBF6757E-F628-4559-9B52-8399E83C400A}" type="presOf" srcId="{3FAF48A1-0360-4C0B-99C3-48102EC03EC5}" destId="{16C95462-C97E-44C6-826C-A0F2895A4295}" srcOrd="0" destOrd="0" presId="urn:microsoft.com/office/officeart/2005/8/layout/hProcess9"/>
    <dgm:cxn modelId="{D17BE156-BC6D-486E-8FBB-092D6B1272A6}" type="presOf" srcId="{0C1CF711-BDEE-4F99-870E-C10BF4837DDF}" destId="{7C616AE0-36C9-407D-864C-4CDB9A92EDC5}" srcOrd="0" destOrd="0" presId="urn:microsoft.com/office/officeart/2005/8/layout/hProcess9"/>
    <dgm:cxn modelId="{1DF92525-AF00-4108-BE98-F6D7C6179B8E}" srcId="{3FAF48A1-0360-4C0B-99C3-48102EC03EC5}" destId="{25852FED-2251-4D55-B12C-186D76560056}" srcOrd="0" destOrd="0" parTransId="{18A2CD4E-5BE8-45DA-921F-994C4542BA61}" sibTransId="{488BF855-A680-4DB1-B66D-1794F07F6657}"/>
    <dgm:cxn modelId="{9E3456A4-5C8A-47E1-9484-0149C1CB356B}" srcId="{3FAF48A1-0360-4C0B-99C3-48102EC03EC5}" destId="{0C0087F3-80AF-4ADD-ACF2-2B5E5B5FC06A}" srcOrd="2" destOrd="0" parTransId="{CDF0059E-6F23-4328-97E2-335C8A346809}" sibTransId="{E7A3457E-9E84-4008-8E32-9FA1E715E6AF}"/>
    <dgm:cxn modelId="{6AB474D7-883A-45C7-9CA2-263147CD3F8F}" type="presOf" srcId="{25852FED-2251-4D55-B12C-186D76560056}" destId="{9FE439F3-91E2-4D86-A621-78A927C508F8}" srcOrd="0" destOrd="0" presId="urn:microsoft.com/office/officeart/2005/8/layout/hProcess9"/>
    <dgm:cxn modelId="{368148DC-2C16-475D-8514-A1443DB09BEA}" type="presParOf" srcId="{16C95462-C97E-44C6-826C-A0F2895A4295}" destId="{C73360E5-DE56-48EA-A8A1-203EACEB37C8}" srcOrd="0" destOrd="0" presId="urn:microsoft.com/office/officeart/2005/8/layout/hProcess9"/>
    <dgm:cxn modelId="{A7A14F0D-3D5B-4F77-BC49-57934C5EC8A8}" type="presParOf" srcId="{16C95462-C97E-44C6-826C-A0F2895A4295}" destId="{8E30EBA1-229A-4BE8-8C18-68743BCE0CB1}" srcOrd="1" destOrd="0" presId="urn:microsoft.com/office/officeart/2005/8/layout/hProcess9"/>
    <dgm:cxn modelId="{0409AD01-7C17-4E0E-8948-57A7AD3ADDDC}" type="presParOf" srcId="{8E30EBA1-229A-4BE8-8C18-68743BCE0CB1}" destId="{9FE439F3-91E2-4D86-A621-78A927C508F8}" srcOrd="0" destOrd="0" presId="urn:microsoft.com/office/officeart/2005/8/layout/hProcess9"/>
    <dgm:cxn modelId="{0AD4099F-C159-4A01-9659-42202210827E}" type="presParOf" srcId="{8E30EBA1-229A-4BE8-8C18-68743BCE0CB1}" destId="{7707C46D-5022-4A8B-9A97-CFCB8C52DD73}" srcOrd="1" destOrd="0" presId="urn:microsoft.com/office/officeart/2005/8/layout/hProcess9"/>
    <dgm:cxn modelId="{817D1BE0-6311-470D-A956-30DE9ED7528D}" type="presParOf" srcId="{8E30EBA1-229A-4BE8-8C18-68743BCE0CB1}" destId="{7C616AE0-36C9-407D-864C-4CDB9A92EDC5}" srcOrd="2" destOrd="0" presId="urn:microsoft.com/office/officeart/2005/8/layout/hProcess9"/>
    <dgm:cxn modelId="{0999D48F-2948-44A3-8781-386A369C4E99}" type="presParOf" srcId="{8E30EBA1-229A-4BE8-8C18-68743BCE0CB1}" destId="{296CD3A2-2E69-4A35-9FD3-0DF80FBE7C7B}" srcOrd="3" destOrd="0" presId="urn:microsoft.com/office/officeart/2005/8/layout/hProcess9"/>
    <dgm:cxn modelId="{98333271-A88B-4767-B114-44AC99B95AC2}" type="presParOf" srcId="{8E30EBA1-229A-4BE8-8C18-68743BCE0CB1}" destId="{10708AFB-1B24-43E6-8620-A4BC7B0ECF6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39C0BE-7D8C-4E70-8309-D228035F8D0C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1676A4EC-459B-44EE-9BF4-71D659B3C811}">
      <dgm:prSet phldrT="[Text]"/>
      <dgm:spPr/>
      <dgm:t>
        <a:bodyPr/>
        <a:lstStyle/>
        <a:p>
          <a:r>
            <a:rPr lang="es-EC" dirty="0" smtClean="0"/>
            <a:t>Establecimiento de la conexión de la interfaz S1</a:t>
          </a:r>
          <a:endParaRPr lang="es-EC" dirty="0"/>
        </a:p>
      </dgm:t>
    </dgm:pt>
    <dgm:pt modelId="{6589EBC1-FDB1-4689-A468-99645CE1DC20}" type="parTrans" cxnId="{2F035F0F-A41B-4BAB-914A-4CF14BD4E1BE}">
      <dgm:prSet/>
      <dgm:spPr/>
      <dgm:t>
        <a:bodyPr/>
        <a:lstStyle/>
        <a:p>
          <a:endParaRPr lang="es-EC"/>
        </a:p>
      </dgm:t>
    </dgm:pt>
    <dgm:pt modelId="{56F5998A-3BA6-4A97-A19E-9071802CF758}" type="sibTrans" cxnId="{2F035F0F-A41B-4BAB-914A-4CF14BD4E1BE}">
      <dgm:prSet/>
      <dgm:spPr/>
      <dgm:t>
        <a:bodyPr/>
        <a:lstStyle/>
        <a:p>
          <a:endParaRPr lang="es-EC"/>
        </a:p>
      </dgm:t>
    </dgm:pt>
    <dgm:pt modelId="{C38AD121-28DF-4043-B866-7805D3A15B4A}">
      <dgm:prSet phldrT="[Text]"/>
      <dgm:spPr/>
      <dgm:t>
        <a:bodyPr/>
        <a:lstStyle/>
        <a:p>
          <a:r>
            <a:rPr lang="es-EC" dirty="0" smtClean="0"/>
            <a:t>Agregación inicial del UE – configuración de RRC</a:t>
          </a:r>
          <a:endParaRPr lang="es-EC" dirty="0"/>
        </a:p>
      </dgm:t>
    </dgm:pt>
    <dgm:pt modelId="{BB3E05C8-9439-4803-99C9-475D02731E7E}" type="parTrans" cxnId="{2E9E7DA2-32D7-4D00-B579-36DDCBBAB147}">
      <dgm:prSet/>
      <dgm:spPr/>
      <dgm:t>
        <a:bodyPr/>
        <a:lstStyle/>
        <a:p>
          <a:endParaRPr lang="es-EC"/>
        </a:p>
      </dgm:t>
    </dgm:pt>
    <dgm:pt modelId="{5F4B4EE4-22C7-4811-9560-9E5E42C9D47F}" type="sibTrans" cxnId="{2E9E7DA2-32D7-4D00-B579-36DDCBBAB14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9CC6DD40-0CFB-44FA-8F1E-7A7961F82F11}">
      <dgm:prSet phldrT="[Text]"/>
      <dgm:spPr>
        <a:solidFill>
          <a:srgbClr val="A50021"/>
        </a:solidFill>
      </dgm:spPr>
      <dgm:t>
        <a:bodyPr/>
        <a:lstStyle/>
        <a:p>
          <a:r>
            <a:rPr lang="es-EC" dirty="0" smtClean="0"/>
            <a:t>Procedimiento de autenticación en la red – identificación del UE por IMSI y reconfiguración de RRC</a:t>
          </a:r>
          <a:endParaRPr lang="es-EC" dirty="0"/>
        </a:p>
      </dgm:t>
    </dgm:pt>
    <dgm:pt modelId="{80A5844A-0363-490D-A06D-A61BA5D44B85}" type="parTrans" cxnId="{AFB5BE2F-92D7-4935-B554-721E7DA5EF83}">
      <dgm:prSet/>
      <dgm:spPr/>
      <dgm:t>
        <a:bodyPr/>
        <a:lstStyle/>
        <a:p>
          <a:endParaRPr lang="es-EC"/>
        </a:p>
      </dgm:t>
    </dgm:pt>
    <dgm:pt modelId="{8E10C0EA-1613-49A2-9DCA-A9ED5413F21C}" type="sibTrans" cxnId="{AFB5BE2F-92D7-4935-B554-721E7DA5EF83}">
      <dgm:prSet/>
      <dgm:spPr>
        <a:solidFill>
          <a:srgbClr val="C00000"/>
        </a:solidFill>
      </dgm:spPr>
      <dgm:t>
        <a:bodyPr/>
        <a:lstStyle/>
        <a:p>
          <a:endParaRPr lang="es-EC"/>
        </a:p>
      </dgm:t>
    </dgm:pt>
    <dgm:pt modelId="{1C25A732-1F9C-4D14-9EDB-48F4EAF87AC2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/>
            <a:t>Acceso del UE a la red –  servicios y aplicaciones</a:t>
          </a:r>
          <a:endParaRPr lang="es-EC" dirty="0"/>
        </a:p>
      </dgm:t>
    </dgm:pt>
    <dgm:pt modelId="{7CFFD683-3F03-43FE-85F2-6974C1274E10}" type="parTrans" cxnId="{8F260A00-4881-45BF-87B8-B16E455470C6}">
      <dgm:prSet/>
      <dgm:spPr/>
      <dgm:t>
        <a:bodyPr/>
        <a:lstStyle/>
        <a:p>
          <a:endParaRPr lang="es-EC"/>
        </a:p>
      </dgm:t>
    </dgm:pt>
    <dgm:pt modelId="{5A3F7F25-86F4-40CB-AFBF-1F5401149CB1}" type="sibTrans" cxnId="{8F260A00-4881-45BF-87B8-B16E455470C6}">
      <dgm:prSet/>
      <dgm:spPr/>
      <dgm:t>
        <a:bodyPr/>
        <a:lstStyle/>
        <a:p>
          <a:endParaRPr lang="es-EC"/>
        </a:p>
      </dgm:t>
    </dgm:pt>
    <dgm:pt modelId="{83393BB5-9219-40C9-8365-2990EB80D263}" type="pres">
      <dgm:prSet presAssocID="{9139C0BE-7D8C-4E70-8309-D228035F8D0C}" presName="Name0" presStyleCnt="0">
        <dgm:presLayoutVars>
          <dgm:dir/>
          <dgm:resizeHandles val="exact"/>
        </dgm:presLayoutVars>
      </dgm:prSet>
      <dgm:spPr/>
    </dgm:pt>
    <dgm:pt modelId="{C2BBA412-8A6F-4C48-9C56-8B46B72B402A}" type="pres">
      <dgm:prSet presAssocID="{1676A4EC-459B-44EE-9BF4-71D659B3C81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570E22-5C1B-47F4-B35A-58752E6FB689}" type="pres">
      <dgm:prSet presAssocID="{56F5998A-3BA6-4A97-A19E-9071802CF758}" presName="sibTrans" presStyleLbl="sibTrans2D1" presStyleIdx="0" presStyleCnt="3"/>
      <dgm:spPr/>
      <dgm:t>
        <a:bodyPr/>
        <a:lstStyle/>
        <a:p>
          <a:endParaRPr lang="es-EC"/>
        </a:p>
      </dgm:t>
    </dgm:pt>
    <dgm:pt modelId="{C8798704-3B93-49E5-B716-1C7D9CEC9A10}" type="pres">
      <dgm:prSet presAssocID="{56F5998A-3BA6-4A97-A19E-9071802CF758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6046BDB2-588F-4D77-923F-023D6F84D831}" type="pres">
      <dgm:prSet presAssocID="{C38AD121-28DF-4043-B866-7805D3A15B4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0F2E61-3E51-4F41-998D-A6EBC8242075}" type="pres">
      <dgm:prSet presAssocID="{5F4B4EE4-22C7-4811-9560-9E5E42C9D47F}" presName="sibTrans" presStyleLbl="sibTrans2D1" presStyleIdx="1" presStyleCnt="3"/>
      <dgm:spPr/>
      <dgm:t>
        <a:bodyPr/>
        <a:lstStyle/>
        <a:p>
          <a:endParaRPr lang="es-EC"/>
        </a:p>
      </dgm:t>
    </dgm:pt>
    <dgm:pt modelId="{158B7E24-8020-4B48-B686-E34F366AE63F}" type="pres">
      <dgm:prSet presAssocID="{5F4B4EE4-22C7-4811-9560-9E5E42C9D47F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22CF7A77-CC85-4EB9-AB3F-C37F7A6A9222}" type="pres">
      <dgm:prSet presAssocID="{9CC6DD40-0CFB-44FA-8F1E-7A7961F82F1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BC602E-C8C6-4EDD-AA5C-6E5F6233D47B}" type="pres">
      <dgm:prSet presAssocID="{8E10C0EA-1613-49A2-9DCA-A9ED5413F21C}" presName="sibTrans" presStyleLbl="sibTrans2D1" presStyleIdx="2" presStyleCnt="3"/>
      <dgm:spPr/>
      <dgm:t>
        <a:bodyPr/>
        <a:lstStyle/>
        <a:p>
          <a:endParaRPr lang="es-EC"/>
        </a:p>
      </dgm:t>
    </dgm:pt>
    <dgm:pt modelId="{B8D13445-988C-4AAC-95B0-A86C3643F99D}" type="pres">
      <dgm:prSet presAssocID="{8E10C0EA-1613-49A2-9DCA-A9ED5413F21C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1261F14F-7C72-4C96-A792-FC60C2E7D576}" type="pres">
      <dgm:prSet presAssocID="{1C25A732-1F9C-4D14-9EDB-48F4EAF87AC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C93A3A7-796F-4428-A817-A05F120FA9C7}" type="presOf" srcId="{1676A4EC-459B-44EE-9BF4-71D659B3C811}" destId="{C2BBA412-8A6F-4C48-9C56-8B46B72B402A}" srcOrd="0" destOrd="0" presId="urn:microsoft.com/office/officeart/2005/8/layout/process1"/>
    <dgm:cxn modelId="{4DA795CF-577D-44C7-854C-4960ABC29CC1}" type="presOf" srcId="{56F5998A-3BA6-4A97-A19E-9071802CF758}" destId="{0C570E22-5C1B-47F4-B35A-58752E6FB689}" srcOrd="0" destOrd="0" presId="urn:microsoft.com/office/officeart/2005/8/layout/process1"/>
    <dgm:cxn modelId="{2E9E7DA2-32D7-4D00-B579-36DDCBBAB147}" srcId="{9139C0BE-7D8C-4E70-8309-D228035F8D0C}" destId="{C38AD121-28DF-4043-B866-7805D3A15B4A}" srcOrd="1" destOrd="0" parTransId="{BB3E05C8-9439-4803-99C9-475D02731E7E}" sibTransId="{5F4B4EE4-22C7-4811-9560-9E5E42C9D47F}"/>
    <dgm:cxn modelId="{B6093EE2-21CA-485A-BBDF-0DF1065AA2F7}" type="presOf" srcId="{56F5998A-3BA6-4A97-A19E-9071802CF758}" destId="{C8798704-3B93-49E5-B716-1C7D9CEC9A10}" srcOrd="1" destOrd="0" presId="urn:microsoft.com/office/officeart/2005/8/layout/process1"/>
    <dgm:cxn modelId="{C0F501BA-D1E8-4FE8-A545-1D3A9253B495}" type="presOf" srcId="{8E10C0EA-1613-49A2-9DCA-A9ED5413F21C}" destId="{73BC602E-C8C6-4EDD-AA5C-6E5F6233D47B}" srcOrd="0" destOrd="0" presId="urn:microsoft.com/office/officeart/2005/8/layout/process1"/>
    <dgm:cxn modelId="{008201E7-2F7C-4ADA-AFBE-9BB0C714F7DD}" type="presOf" srcId="{5F4B4EE4-22C7-4811-9560-9E5E42C9D47F}" destId="{158B7E24-8020-4B48-B686-E34F366AE63F}" srcOrd="1" destOrd="0" presId="urn:microsoft.com/office/officeart/2005/8/layout/process1"/>
    <dgm:cxn modelId="{2F035F0F-A41B-4BAB-914A-4CF14BD4E1BE}" srcId="{9139C0BE-7D8C-4E70-8309-D228035F8D0C}" destId="{1676A4EC-459B-44EE-9BF4-71D659B3C811}" srcOrd="0" destOrd="0" parTransId="{6589EBC1-FDB1-4689-A468-99645CE1DC20}" sibTransId="{56F5998A-3BA6-4A97-A19E-9071802CF758}"/>
    <dgm:cxn modelId="{8F260A00-4881-45BF-87B8-B16E455470C6}" srcId="{9139C0BE-7D8C-4E70-8309-D228035F8D0C}" destId="{1C25A732-1F9C-4D14-9EDB-48F4EAF87AC2}" srcOrd="3" destOrd="0" parTransId="{7CFFD683-3F03-43FE-85F2-6974C1274E10}" sibTransId="{5A3F7F25-86F4-40CB-AFBF-1F5401149CB1}"/>
    <dgm:cxn modelId="{951EC1E9-EB75-46EC-9640-4D570BE6EDC8}" type="presOf" srcId="{5F4B4EE4-22C7-4811-9560-9E5E42C9D47F}" destId="{CF0F2E61-3E51-4F41-998D-A6EBC8242075}" srcOrd="0" destOrd="0" presId="urn:microsoft.com/office/officeart/2005/8/layout/process1"/>
    <dgm:cxn modelId="{AFB5BE2F-92D7-4935-B554-721E7DA5EF83}" srcId="{9139C0BE-7D8C-4E70-8309-D228035F8D0C}" destId="{9CC6DD40-0CFB-44FA-8F1E-7A7961F82F11}" srcOrd="2" destOrd="0" parTransId="{80A5844A-0363-490D-A06D-A61BA5D44B85}" sibTransId="{8E10C0EA-1613-49A2-9DCA-A9ED5413F21C}"/>
    <dgm:cxn modelId="{9AD9C206-135B-42BE-8E16-2048CC52A12D}" type="presOf" srcId="{C38AD121-28DF-4043-B866-7805D3A15B4A}" destId="{6046BDB2-588F-4D77-923F-023D6F84D831}" srcOrd="0" destOrd="0" presId="urn:microsoft.com/office/officeart/2005/8/layout/process1"/>
    <dgm:cxn modelId="{A037FDB0-3333-4747-BDEC-8776DA39A5C6}" type="presOf" srcId="{9139C0BE-7D8C-4E70-8309-D228035F8D0C}" destId="{83393BB5-9219-40C9-8365-2990EB80D263}" srcOrd="0" destOrd="0" presId="urn:microsoft.com/office/officeart/2005/8/layout/process1"/>
    <dgm:cxn modelId="{068DC174-13CC-424E-ADA8-E8A99FD5DD5B}" type="presOf" srcId="{9CC6DD40-0CFB-44FA-8F1E-7A7961F82F11}" destId="{22CF7A77-CC85-4EB9-AB3F-C37F7A6A9222}" srcOrd="0" destOrd="0" presId="urn:microsoft.com/office/officeart/2005/8/layout/process1"/>
    <dgm:cxn modelId="{532A938B-6FAA-43A1-99E0-09F41F7BE306}" type="presOf" srcId="{8E10C0EA-1613-49A2-9DCA-A9ED5413F21C}" destId="{B8D13445-988C-4AAC-95B0-A86C3643F99D}" srcOrd="1" destOrd="0" presId="urn:microsoft.com/office/officeart/2005/8/layout/process1"/>
    <dgm:cxn modelId="{5A50491A-C295-4719-A839-98DA1297A7F9}" type="presOf" srcId="{1C25A732-1F9C-4D14-9EDB-48F4EAF87AC2}" destId="{1261F14F-7C72-4C96-A792-FC60C2E7D576}" srcOrd="0" destOrd="0" presId="urn:microsoft.com/office/officeart/2005/8/layout/process1"/>
    <dgm:cxn modelId="{29FF4400-EE9E-4966-9D2B-5B6F89944F43}" type="presParOf" srcId="{83393BB5-9219-40C9-8365-2990EB80D263}" destId="{C2BBA412-8A6F-4C48-9C56-8B46B72B402A}" srcOrd="0" destOrd="0" presId="urn:microsoft.com/office/officeart/2005/8/layout/process1"/>
    <dgm:cxn modelId="{E9094407-0880-4F94-A843-F02EAB7E77CF}" type="presParOf" srcId="{83393BB5-9219-40C9-8365-2990EB80D263}" destId="{0C570E22-5C1B-47F4-B35A-58752E6FB689}" srcOrd="1" destOrd="0" presId="urn:microsoft.com/office/officeart/2005/8/layout/process1"/>
    <dgm:cxn modelId="{495FCCBF-6E3A-4AD5-9CC0-AE71B480B261}" type="presParOf" srcId="{0C570E22-5C1B-47F4-B35A-58752E6FB689}" destId="{C8798704-3B93-49E5-B716-1C7D9CEC9A10}" srcOrd="0" destOrd="0" presId="urn:microsoft.com/office/officeart/2005/8/layout/process1"/>
    <dgm:cxn modelId="{5C2E83FE-4B59-48AE-9CA6-B7DA0EE14406}" type="presParOf" srcId="{83393BB5-9219-40C9-8365-2990EB80D263}" destId="{6046BDB2-588F-4D77-923F-023D6F84D831}" srcOrd="2" destOrd="0" presId="urn:microsoft.com/office/officeart/2005/8/layout/process1"/>
    <dgm:cxn modelId="{A86C87AD-5510-449B-B673-9DCB79C48404}" type="presParOf" srcId="{83393BB5-9219-40C9-8365-2990EB80D263}" destId="{CF0F2E61-3E51-4F41-998D-A6EBC8242075}" srcOrd="3" destOrd="0" presId="urn:microsoft.com/office/officeart/2005/8/layout/process1"/>
    <dgm:cxn modelId="{E5676050-E154-423C-A07F-014D92B56292}" type="presParOf" srcId="{CF0F2E61-3E51-4F41-998D-A6EBC8242075}" destId="{158B7E24-8020-4B48-B686-E34F366AE63F}" srcOrd="0" destOrd="0" presId="urn:microsoft.com/office/officeart/2005/8/layout/process1"/>
    <dgm:cxn modelId="{20D2DDBA-920C-4D58-8130-EFE51D699A46}" type="presParOf" srcId="{83393BB5-9219-40C9-8365-2990EB80D263}" destId="{22CF7A77-CC85-4EB9-AB3F-C37F7A6A9222}" srcOrd="4" destOrd="0" presId="urn:microsoft.com/office/officeart/2005/8/layout/process1"/>
    <dgm:cxn modelId="{FFB51F93-BDEC-4569-8BDC-4D78D6B1C2FE}" type="presParOf" srcId="{83393BB5-9219-40C9-8365-2990EB80D263}" destId="{73BC602E-C8C6-4EDD-AA5C-6E5F6233D47B}" srcOrd="5" destOrd="0" presId="urn:microsoft.com/office/officeart/2005/8/layout/process1"/>
    <dgm:cxn modelId="{A5EB2825-60A1-4441-96E7-05CE4359955B}" type="presParOf" srcId="{73BC602E-C8C6-4EDD-AA5C-6E5F6233D47B}" destId="{B8D13445-988C-4AAC-95B0-A86C3643F99D}" srcOrd="0" destOrd="0" presId="urn:microsoft.com/office/officeart/2005/8/layout/process1"/>
    <dgm:cxn modelId="{C149E2D5-69F8-4EA0-B36C-2D3D14CDCC86}" type="presParOf" srcId="{83393BB5-9219-40C9-8365-2990EB80D263}" destId="{1261F14F-7C72-4C96-A792-FC60C2E7D57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82E0A-DF06-42E9-B40B-8845F77DBE21}">
      <dsp:nvSpPr>
        <dsp:cNvPr id="0" name=""/>
        <dsp:cNvSpPr/>
      </dsp:nvSpPr>
      <dsp:spPr>
        <a:xfrm>
          <a:off x="0" y="806957"/>
          <a:ext cx="864096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9FB8B2-DBAC-4070-B395-C1B4B31C0DF6}">
      <dsp:nvSpPr>
        <dsp:cNvPr id="0" name=""/>
        <dsp:cNvSpPr/>
      </dsp:nvSpPr>
      <dsp:spPr>
        <a:xfrm>
          <a:off x="411373" y="17229"/>
          <a:ext cx="8227468" cy="126204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Los objetivos de LTE incluyen el reducir retardos, incrementar las tasas de transmisión de datos del usuario, simplificar la arquitectura de red, coexistencia con las diferentes </a:t>
          </a:r>
          <a:r>
            <a:rPr lang="es-EC" sz="2000" kern="1200" dirty="0" smtClean="0"/>
            <a:t>tecnologías</a:t>
          </a:r>
          <a:r>
            <a:rPr lang="es-EC" sz="1800" kern="1200" dirty="0" smtClean="0"/>
            <a:t> de radio existentes y desenvolverse en un ámbito enteramente IP.</a:t>
          </a:r>
          <a:endParaRPr lang="es-EC" sz="1800" kern="1200" dirty="0"/>
        </a:p>
      </dsp:txBody>
      <dsp:txXfrm>
        <a:off x="472981" y="78837"/>
        <a:ext cx="8104252" cy="1138832"/>
      </dsp:txXfrm>
    </dsp:sp>
    <dsp:sp modelId="{492E7E1F-4A33-4770-8470-2D33E0596CA8}">
      <dsp:nvSpPr>
        <dsp:cNvPr id="0" name=""/>
        <dsp:cNvSpPr/>
      </dsp:nvSpPr>
      <dsp:spPr>
        <a:xfrm>
          <a:off x="0" y="2258477"/>
          <a:ext cx="864096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370AE-C144-44E4-AA66-1C39D8D5EE4B}">
      <dsp:nvSpPr>
        <dsp:cNvPr id="0" name=""/>
        <dsp:cNvSpPr/>
      </dsp:nvSpPr>
      <dsp:spPr>
        <a:xfrm>
          <a:off x="431626" y="1786157"/>
          <a:ext cx="8200938" cy="944640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Tasa de transmisión: 100 Mbps en el </a:t>
          </a:r>
          <a:r>
            <a:rPr lang="es-EC" sz="1800" i="1" kern="1200" dirty="0" err="1" smtClean="0"/>
            <a:t>downlink</a:t>
          </a:r>
          <a:r>
            <a:rPr lang="es-EC" sz="1800" kern="1200" dirty="0" smtClean="0"/>
            <a:t> y 50 Mbps en el </a:t>
          </a:r>
          <a:r>
            <a:rPr lang="es-EC" sz="1800" i="1" kern="1200" dirty="0" err="1" smtClean="0"/>
            <a:t>uplink</a:t>
          </a:r>
          <a:r>
            <a:rPr lang="es-EC" sz="1800" i="1" kern="1200" dirty="0" smtClean="0"/>
            <a:t>; ancho de banda: 1.4, 3, 5, 10, 15 y 20 MHz; asignación de espectro: FDD y TDD; calidad de servicio.</a:t>
          </a:r>
          <a:r>
            <a:rPr lang="es-EC" sz="1800" i="0" kern="1200" dirty="0" smtClean="0"/>
            <a:t> </a:t>
          </a:r>
          <a:endParaRPr lang="es-EC" sz="1800" i="1" kern="1200" dirty="0"/>
        </a:p>
      </dsp:txBody>
      <dsp:txXfrm>
        <a:off x="477740" y="1832271"/>
        <a:ext cx="8108710" cy="852412"/>
      </dsp:txXfrm>
    </dsp:sp>
    <dsp:sp modelId="{A6A27E86-217E-4212-BB0E-C2BC5963DA2A}">
      <dsp:nvSpPr>
        <dsp:cNvPr id="0" name=""/>
        <dsp:cNvSpPr/>
      </dsp:nvSpPr>
      <dsp:spPr>
        <a:xfrm>
          <a:off x="0" y="3928898"/>
          <a:ext cx="864096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1716B-B145-482B-AEFF-8CAFAA754AE6}">
      <dsp:nvSpPr>
        <dsp:cNvPr id="0" name=""/>
        <dsp:cNvSpPr/>
      </dsp:nvSpPr>
      <dsp:spPr>
        <a:xfrm>
          <a:off x="425719" y="3237677"/>
          <a:ext cx="8210173" cy="1163541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i="1" kern="1200" dirty="0" smtClean="0"/>
            <a:t>Multimedia </a:t>
          </a:r>
          <a:r>
            <a:rPr lang="es-EC" sz="2000" i="1" kern="1200" dirty="0" err="1" smtClean="0"/>
            <a:t>Broadcast</a:t>
          </a:r>
          <a:r>
            <a:rPr lang="es-EC" sz="2000" i="1" kern="1200" dirty="0" smtClean="0"/>
            <a:t> </a:t>
          </a:r>
          <a:r>
            <a:rPr lang="es-EC" sz="2000" i="1" kern="1200" dirty="0" err="1" smtClean="0"/>
            <a:t>Multicast</a:t>
          </a:r>
          <a:r>
            <a:rPr lang="es-EC" sz="2000" i="1" kern="1200" dirty="0" smtClean="0"/>
            <a:t> </a:t>
          </a:r>
          <a:r>
            <a:rPr lang="es-EC" sz="2000" i="1" kern="1200" dirty="0" err="1" smtClean="0"/>
            <a:t>Services</a:t>
          </a:r>
          <a:r>
            <a:rPr lang="es-EC" sz="2000" i="1" kern="1200" dirty="0" smtClean="0"/>
            <a:t> </a:t>
          </a:r>
          <a:r>
            <a:rPr lang="es-EC" sz="2000" kern="1200" dirty="0" smtClean="0"/>
            <a:t>(MBMS) para LTE; posicionamiento LTE; redes auto-organizadas (SON); sistema de alerta pública (PWS): ETWS (</a:t>
          </a:r>
          <a:r>
            <a:rPr lang="es-EC" sz="2000" i="1" kern="1200" dirty="0" err="1" smtClean="0"/>
            <a:t>Earthquake</a:t>
          </a:r>
          <a:r>
            <a:rPr lang="es-EC" sz="2000" i="1" kern="1200" dirty="0" smtClean="0"/>
            <a:t> and Tsunami Warning </a:t>
          </a:r>
          <a:r>
            <a:rPr lang="es-EC" sz="2000" i="1" kern="1200" dirty="0" err="1" smtClean="0"/>
            <a:t>System</a:t>
          </a:r>
          <a:r>
            <a:rPr lang="es-EC" sz="2000" kern="1200" dirty="0" smtClean="0"/>
            <a:t>)  y CMAS (</a:t>
          </a:r>
          <a:r>
            <a:rPr lang="es-EC" sz="2000" i="1" kern="1200" dirty="0" err="1" smtClean="0"/>
            <a:t>Commercial</a:t>
          </a:r>
          <a:r>
            <a:rPr lang="es-EC" sz="2000" i="1" kern="1200" dirty="0" smtClean="0"/>
            <a:t> Mobile </a:t>
          </a:r>
          <a:r>
            <a:rPr lang="es-EC" sz="2000" i="1" kern="1200" dirty="0" err="1" smtClean="0"/>
            <a:t>Alert</a:t>
          </a:r>
          <a:r>
            <a:rPr lang="es-EC" sz="2000" i="1" kern="1200" dirty="0" smtClean="0"/>
            <a:t> </a:t>
          </a:r>
          <a:r>
            <a:rPr lang="es-EC" sz="2000" i="1" kern="1200" dirty="0" err="1" smtClean="0"/>
            <a:t>System</a:t>
          </a:r>
          <a:r>
            <a:rPr lang="es-EC" sz="2000" kern="1200" dirty="0" smtClean="0"/>
            <a:t>)</a:t>
          </a:r>
          <a:endParaRPr lang="es-EC" sz="2000" kern="1200" dirty="0"/>
        </a:p>
      </dsp:txBody>
      <dsp:txXfrm>
        <a:off x="482518" y="3294476"/>
        <a:ext cx="8096575" cy="1049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D7BC7-8204-4DD4-B1CC-DA3780278FFB}" type="datetimeFigureOut">
              <a:rPr lang="es-EC" smtClean="0"/>
              <a:t>17/02/2015</a:t>
            </a:fld>
            <a:endParaRPr lang="es-EC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7F9E6-C62C-4417-8AD2-ADDBA1473134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5127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E700B-D2E1-4E1A-93D3-CF3D088CE79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558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423C6-FC8D-4044-B132-F823459B2B2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28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36D9F-8B62-4C1A-83E0-F43F75D0C47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7114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E700B-D2E1-4E1A-93D3-CF3D088CE79A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15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B9C61-FAD2-4E6C-81B5-E74BE7B84024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54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49BBE-29E4-4D87-B774-5A8894D6A6C7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63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BAF0B-EA81-401E-ABEC-151469D664F2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60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21221-E68C-490F-AD3E-D818DBBC7755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88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8DFB3-B7E1-4DAA-AFB9-93F1527CAC2C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03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88E84-0174-414F-A8CB-59D04771A4FA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5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A37E3-0F2C-40C1-B792-8E0C91B2E8E4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8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B9C61-FAD2-4E6C-81B5-E74BE7B840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8806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E32F0-1694-4018-A9D6-272B0EDD8FC7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54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423C6-FC8D-4044-B132-F823459B2B26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01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36D9F-8B62-4C1A-83E0-F43F75D0C479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4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49BBE-29E4-4D87-B774-5A8894D6A6C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639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BAF0B-EA81-401E-ABEC-151469D664F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00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21221-E68C-490F-AD3E-D818DBBC775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81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8DFB3-B7E1-4DAA-AFB9-93F1527CAC2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435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88E84-0174-414F-A8CB-59D04771A4F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839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A37E3-0F2C-40C1-B792-8E0C91B2E8E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670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E32F0-1694-4018-A9D6-272B0EDD8FC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876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C62543-A8BE-4666-9350-8D47C9BCE31B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C62543-A8BE-4666-9350-8D47C9BCE31B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95536" y="5157415"/>
            <a:ext cx="5400724" cy="1007889"/>
          </a:xfrm>
        </p:spPr>
        <p:txBody>
          <a:bodyPr/>
          <a:lstStyle/>
          <a:p>
            <a:pPr algn="l"/>
            <a:r>
              <a:rPr lang="es-EC" sz="3600" b="1" dirty="0">
                <a:solidFill>
                  <a:schemeClr val="bg1"/>
                </a:solidFill>
              </a:rPr>
              <a:t>IMPLEMENTACIÓN DE UN eNODEB LTE RELEASE 9</a:t>
            </a:r>
            <a:br>
              <a:rPr lang="es-EC" sz="3600" b="1" dirty="0">
                <a:solidFill>
                  <a:schemeClr val="bg1"/>
                </a:solidFill>
              </a:rPr>
            </a:br>
            <a:r>
              <a:rPr lang="es-EC" sz="3600" b="1" dirty="0">
                <a:solidFill>
                  <a:schemeClr val="bg1"/>
                </a:solidFill>
              </a:rPr>
              <a:t>UTILIZANDO </a:t>
            </a:r>
            <a:r>
              <a:rPr lang="es-EC" sz="3600" b="1" dirty="0" smtClean="0">
                <a:solidFill>
                  <a:schemeClr val="bg1"/>
                </a:solidFill>
              </a:rPr>
              <a:t>SDR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2215" name="Rectangle 167"/>
          <p:cNvSpPr>
            <a:spLocks noChangeArrowheads="1"/>
          </p:cNvSpPr>
          <p:nvPr/>
        </p:nvSpPr>
        <p:spPr bwMode="auto">
          <a:xfrm>
            <a:off x="4500564" y="6021660"/>
            <a:ext cx="4524914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1" algn="r"/>
            <a:r>
              <a:rPr lang="en-US" b="1" dirty="0" smtClean="0">
                <a:solidFill>
                  <a:schemeClr val="bg1"/>
                </a:solidFill>
              </a:rPr>
              <a:t>AUTOR: Nathaly Tinajero</a:t>
            </a:r>
          </a:p>
          <a:p>
            <a:pPr lvl="1" algn="r"/>
            <a:endParaRPr lang="en-US" b="1" dirty="0" smtClean="0">
              <a:solidFill>
                <a:schemeClr val="bg1"/>
              </a:solidFill>
            </a:endParaRPr>
          </a:p>
          <a:p>
            <a:pPr lvl="1" algn="r"/>
            <a:r>
              <a:rPr lang="en-US" b="1" dirty="0" smtClean="0">
                <a:solidFill>
                  <a:schemeClr val="bg1"/>
                </a:solidFill>
              </a:rPr>
              <a:t>DIRECTOR: Ing. Daniel Altamirano</a:t>
            </a:r>
          </a:p>
          <a:p>
            <a:pPr lvl="1" algn="r"/>
            <a:r>
              <a:rPr lang="en-US" b="1" dirty="0" smtClean="0">
                <a:solidFill>
                  <a:schemeClr val="bg1"/>
                </a:solidFill>
              </a:rPr>
              <a:t>CODIRECTOR: Ing. Rubén León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4048" y="704890"/>
            <a:ext cx="4021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INGENIERÍA en ELECTRÓNICA Y TELECOMUNICACIONES</a:t>
            </a:r>
            <a:endParaRPr lang="es-EC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USRP N210 y SBX Daughterboard</a:t>
            </a:r>
            <a:endParaRPr lang="es-EC" dirty="0"/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8" y="1732782"/>
            <a:ext cx="4419434" cy="2344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9"/>
            <a:ext cx="4305300" cy="2376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71772"/>
            <a:ext cx="5732945" cy="648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6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Equipo de usuario (UE)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4114800" cy="4781128"/>
          </a:xfrm>
        </p:spPr>
        <p:txBody>
          <a:bodyPr/>
          <a:lstStyle/>
          <a:p>
            <a:r>
              <a:rPr lang="es-EC" sz="2800" b="1" dirty="0" err="1"/>
              <a:t>Huawei</a:t>
            </a:r>
            <a:r>
              <a:rPr lang="es-EC" sz="2800" b="1" dirty="0"/>
              <a:t> </a:t>
            </a:r>
            <a:r>
              <a:rPr lang="es-EC" sz="2800" b="1" dirty="0" err="1"/>
              <a:t>Ascend</a:t>
            </a:r>
            <a:r>
              <a:rPr lang="es-EC" sz="2800" b="1" dirty="0"/>
              <a:t> G526 </a:t>
            </a:r>
            <a:r>
              <a:rPr lang="es-EC" sz="2800" b="1" dirty="0" smtClean="0"/>
              <a:t>- L33: </a:t>
            </a:r>
            <a:r>
              <a:rPr lang="es-EC" sz="2800" dirty="0"/>
              <a:t>GSM 850 / 1800 / 1900 </a:t>
            </a:r>
            <a:r>
              <a:rPr lang="es-EC" sz="2800" dirty="0" smtClean="0"/>
              <a:t>-HSDPA 850/ 1900 / 2100 - </a:t>
            </a:r>
            <a:r>
              <a:rPr lang="es-EC" sz="2800" dirty="0"/>
              <a:t>LTE B4 / </a:t>
            </a:r>
            <a:r>
              <a:rPr lang="es-EC" sz="2800" dirty="0" smtClean="0"/>
              <a:t>B7</a:t>
            </a:r>
          </a:p>
          <a:p>
            <a:r>
              <a:rPr lang="es-EC" sz="2800" b="1" dirty="0"/>
              <a:t>LG G2 - </a:t>
            </a:r>
            <a:r>
              <a:rPr lang="es-EC" sz="2800" b="1" dirty="0" smtClean="0"/>
              <a:t>D802: </a:t>
            </a:r>
            <a:r>
              <a:rPr lang="es-EC" sz="2800" dirty="0"/>
              <a:t>GSM 850 / 900 / 1800 </a:t>
            </a:r>
            <a:r>
              <a:rPr lang="es-EC" sz="2800" dirty="0" smtClean="0"/>
              <a:t>/1900 -HSDPA </a:t>
            </a:r>
            <a:r>
              <a:rPr lang="es-EC" sz="2800" dirty="0"/>
              <a:t>850/ 900 </a:t>
            </a:r>
            <a:r>
              <a:rPr lang="es-EC" sz="2800" dirty="0" smtClean="0"/>
              <a:t>/1900 </a:t>
            </a:r>
            <a:r>
              <a:rPr lang="es-EC" sz="2800" dirty="0"/>
              <a:t>/ 2100 - LTE 800 </a:t>
            </a:r>
            <a:r>
              <a:rPr lang="es-EC" sz="2800" dirty="0" smtClean="0"/>
              <a:t>/900 </a:t>
            </a:r>
            <a:r>
              <a:rPr lang="es-EC" sz="2800" dirty="0"/>
              <a:t>/ 1800 / 2100 / 2600</a:t>
            </a:r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523383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16080"/>
            <a:ext cx="2095500" cy="1943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74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AMARI LTE 100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41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45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EC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AMARI LTE 100</a:t>
            </a:r>
            <a:endParaRPr lang="es-EC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446398"/>
              </p:ext>
            </p:extLst>
          </p:nvPr>
        </p:nvGraphicFramePr>
        <p:xfrm>
          <a:off x="107503" y="1268760"/>
          <a:ext cx="8928993" cy="511256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76331"/>
                <a:gridCol w="2640294"/>
                <a:gridCol w="3312368"/>
              </a:tblGrid>
              <a:tr h="371823">
                <a:tc gridSpan="2"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eNODEB</a:t>
                      </a:r>
                      <a:endParaRPr lang="es-EC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err="1" smtClean="0"/>
                        <a:t>Core</a:t>
                      </a:r>
                      <a:r>
                        <a:rPr lang="es-EC" dirty="0" smtClean="0"/>
                        <a:t> Network</a:t>
                      </a:r>
                      <a:r>
                        <a:rPr lang="es-EC" baseline="0" dirty="0" smtClean="0"/>
                        <a:t> (EPC)</a:t>
                      </a:r>
                      <a:endParaRPr lang="es-EC" dirty="0"/>
                    </a:p>
                  </a:txBody>
                  <a:tcPr/>
                </a:tc>
              </a:tr>
              <a:tr h="176616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Capa Física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dirty="0" smtClean="0"/>
                        <a:t>FDD y TDD; anchos de banda 1.4, 3, 5, 10, 15 y 20MHz;</a:t>
                      </a:r>
                      <a:r>
                        <a:rPr lang="es-EC" baseline="0" dirty="0" smtClean="0"/>
                        <a:t> celdas por una misma antena; todos los canales del </a:t>
                      </a:r>
                      <a:r>
                        <a:rPr lang="es-EC" baseline="0" dirty="0" err="1" smtClean="0"/>
                        <a:t>uplink</a:t>
                      </a:r>
                      <a:r>
                        <a:rPr lang="es-EC" baseline="0" dirty="0" smtClean="0"/>
                        <a:t> y </a:t>
                      </a:r>
                      <a:r>
                        <a:rPr lang="es-EC" baseline="0" dirty="0" err="1" smtClean="0"/>
                        <a:t>downlink</a:t>
                      </a:r>
                      <a:endParaRPr lang="es-EC" i="1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EC" sz="1800" u="none" strike="noStrike" kern="1200" baseline="0" dirty="0" smtClean="0"/>
                        <a:t>Implementa un MME con las funciones de SGW, PGW.</a:t>
                      </a:r>
                    </a:p>
                    <a:p>
                      <a:pPr algn="ctr"/>
                      <a:endParaRPr lang="es-EC" sz="1800" u="none" strike="noStrike" kern="1200" baseline="0" dirty="0" smtClean="0"/>
                    </a:p>
                    <a:p>
                      <a:pPr algn="ctr"/>
                      <a:r>
                        <a:rPr lang="es-EC" sz="1800" u="none" strike="noStrike" kern="1200" baseline="0" dirty="0" smtClean="0"/>
                        <a:t>Autenticación de las USIM.</a:t>
                      </a:r>
                    </a:p>
                    <a:p>
                      <a:pPr algn="ctr"/>
                      <a:endParaRPr lang="es-EC" sz="1800" u="none" strike="noStrike" kern="1200" baseline="0" dirty="0" smtClean="0"/>
                    </a:p>
                    <a:p>
                      <a:pPr algn="ctr"/>
                      <a:r>
                        <a:rPr lang="es-EC" sz="1800" u="none" strike="noStrike" kern="1200" baseline="0" dirty="0" smtClean="0"/>
                        <a:t>Maneja los procedimientos del equipo de usuario.</a:t>
                      </a:r>
                    </a:p>
                    <a:p>
                      <a:pPr algn="ctr"/>
                      <a:endParaRPr lang="es-EC" sz="1800" u="none" strike="noStrike" kern="1200" baseline="0" dirty="0" smtClean="0"/>
                    </a:p>
                    <a:p>
                      <a:pPr algn="ctr"/>
                      <a:r>
                        <a:rPr lang="es-EC" sz="1800" u="none" strike="noStrike" kern="1200" baseline="0" dirty="0" smtClean="0"/>
                        <a:t>Envío de mensajes del </a:t>
                      </a:r>
                      <a:r>
                        <a:rPr lang="es-EC" sz="1800" u="none" strike="noStrike" kern="1200" baseline="0" dirty="0" err="1" smtClean="0"/>
                        <a:t>Public</a:t>
                      </a:r>
                      <a:r>
                        <a:rPr lang="es-EC" sz="1800" u="none" strike="noStrike" kern="1200" baseline="0" dirty="0" smtClean="0"/>
                        <a:t> Warning </a:t>
                      </a:r>
                      <a:r>
                        <a:rPr lang="es-EC" sz="1800" u="none" strike="noStrike" kern="1200" baseline="0" dirty="0" err="1" smtClean="0"/>
                        <a:t>System</a:t>
                      </a:r>
                      <a:r>
                        <a:rPr lang="es-EC" sz="1800" u="none" strike="noStrike" kern="1200" baseline="0" dirty="0" smtClean="0"/>
                        <a:t> (ETWS/CMAS).</a:t>
                      </a:r>
                    </a:p>
                    <a:p>
                      <a:pPr algn="ctr"/>
                      <a:endParaRPr lang="es-EC" sz="1800" u="none" strike="noStrike" kern="1200" baseline="0" dirty="0" smtClean="0"/>
                    </a:p>
                    <a:p>
                      <a:pPr algn="ctr"/>
                      <a:r>
                        <a:rPr lang="es-EC" sz="1800" u="none" strike="noStrike" kern="1200" baseline="0" dirty="0" smtClean="0"/>
                        <a:t>Línea de comandos en la consola.</a:t>
                      </a:r>
                    </a:p>
                    <a:p>
                      <a:pPr algn="ctr"/>
                      <a:endParaRPr lang="es-EC" dirty="0"/>
                    </a:p>
                  </a:txBody>
                  <a:tcPr/>
                </a:tc>
              </a:tr>
              <a:tr h="176616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Capa de Protocolos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dirty="0" smtClean="0"/>
                        <a:t>Capas MAC, RLC, PDCP</a:t>
                      </a:r>
                      <a:r>
                        <a:rPr lang="es-EC" baseline="0" dirty="0" smtClean="0"/>
                        <a:t> y RRC; </a:t>
                      </a:r>
                      <a:r>
                        <a:rPr lang="es-EC" baseline="0" dirty="0" err="1" smtClean="0"/>
                        <a:t>System</a:t>
                      </a:r>
                      <a:r>
                        <a:rPr lang="es-EC" baseline="0" dirty="0" smtClean="0"/>
                        <a:t> </a:t>
                      </a:r>
                      <a:r>
                        <a:rPr lang="es-EC" baseline="0" dirty="0" err="1" smtClean="0"/>
                        <a:t>Information</a:t>
                      </a:r>
                      <a:r>
                        <a:rPr lang="es-EC" baseline="0" dirty="0" smtClean="0"/>
                        <a:t> Blocks configurables; </a:t>
                      </a:r>
                      <a:r>
                        <a:rPr lang="es-EC" sz="1800" u="none" strike="noStrike" kern="1200" baseline="0" dirty="0" smtClean="0"/>
                        <a:t>soporte para </a:t>
                      </a:r>
                      <a:r>
                        <a:rPr lang="es-EC" sz="1800" u="none" strike="noStrike" kern="1200" baseline="0" dirty="0" err="1" smtClean="0"/>
                        <a:t>Public</a:t>
                      </a:r>
                      <a:r>
                        <a:rPr lang="es-EC" sz="1800" u="none" strike="noStrike" kern="1200" baseline="0" dirty="0" smtClean="0"/>
                        <a:t> Warning </a:t>
                      </a:r>
                      <a:r>
                        <a:rPr lang="es-EC" sz="1800" u="none" strike="noStrike" kern="1200" baseline="0" dirty="0" err="1" smtClean="0"/>
                        <a:t>System</a:t>
                      </a:r>
                      <a:r>
                        <a:rPr lang="es-EC" sz="1800" u="none" strike="noStrike" kern="1200" baseline="0" dirty="0" smtClean="0"/>
                        <a:t> (CMAS/ETWS).</a:t>
                      </a:r>
                      <a:endParaRPr lang="es-EC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/>
                </a:tc>
              </a:tr>
              <a:tr h="1208425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Interfaz de red y usuario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dirty="0" smtClean="0"/>
                        <a:t>S1AP,</a:t>
                      </a:r>
                      <a:r>
                        <a:rPr lang="es-EC" baseline="0" dirty="0" smtClean="0"/>
                        <a:t> GTP-U y X2; soporte para IPv6; capturas </a:t>
                      </a:r>
                      <a:r>
                        <a:rPr lang="es-EC" baseline="0" dirty="0" err="1" smtClean="0"/>
                        <a:t>Wireshark</a:t>
                      </a:r>
                      <a:r>
                        <a:rPr lang="es-EC" baseline="0" dirty="0" smtClean="0"/>
                        <a:t> y comandos en consola.</a:t>
                      </a:r>
                      <a:endParaRPr lang="es-EC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70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Requisitos previos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084633"/>
              </p:ext>
            </p:extLst>
          </p:nvPr>
        </p:nvGraphicFramePr>
        <p:xfrm>
          <a:off x="467544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82786" y="4714049"/>
            <a:ext cx="2757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Dirección IP por defecto: 192.168.10.2</a:t>
            </a:r>
            <a:endParaRPr lang="es-EC" dirty="0"/>
          </a:p>
        </p:txBody>
      </p:sp>
      <p:sp>
        <p:nvSpPr>
          <p:cNvPr id="6" name="TextBox 5"/>
          <p:cNvSpPr txBox="1"/>
          <p:nvPr/>
        </p:nvSpPr>
        <p:spPr>
          <a:xfrm>
            <a:off x="6069786" y="4714048"/>
            <a:ext cx="2757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Dirección IPv4: 192.168.10.1</a:t>
            </a:r>
          </a:p>
          <a:p>
            <a:r>
              <a:rPr lang="es-EC" dirty="0"/>
              <a:t> Máscara: </a:t>
            </a:r>
            <a:r>
              <a:rPr lang="es-EC" dirty="0" smtClean="0"/>
              <a:t>255.255.255.0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829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r>
              <a:rPr lang="es-EC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Configuración </a:t>
            </a: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del </a:t>
            </a:r>
            <a:r>
              <a:rPr lang="es-EC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software Amari LTE 100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408712" cy="1175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7019925" cy="742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69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74638"/>
            <a:ext cx="8229600" cy="1143000"/>
          </a:xfrm>
        </p:spPr>
        <p:txBody>
          <a:bodyPr/>
          <a:lstStyle/>
          <a:p>
            <a:r>
              <a:rPr lang="es-EC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Amari </a:t>
            </a: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LTEMME – </a:t>
            </a:r>
            <a:r>
              <a:rPr lang="es-EC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mme.cfg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556792"/>
            <a:ext cx="547260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b="1" dirty="0"/>
              <a:t>GTP-U (</a:t>
            </a:r>
            <a:r>
              <a:rPr lang="nb-NO" b="1" i="1" dirty="0"/>
              <a:t>GPRS Tunneling Protocol - User Plane</a:t>
            </a:r>
            <a:r>
              <a:rPr lang="nb-NO" b="1" dirty="0" smtClean="0"/>
              <a:t>): </a:t>
            </a:r>
            <a:r>
              <a:rPr lang="es-EC" dirty="0"/>
              <a:t>127.0.1.100 usando </a:t>
            </a:r>
            <a:r>
              <a:rPr lang="es-EC" dirty="0" smtClean="0"/>
              <a:t>el puerto </a:t>
            </a:r>
            <a:r>
              <a:rPr lang="es-EC" dirty="0"/>
              <a:t>por default 2152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2987660"/>
            <a:ext cx="496855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PLMN (</a:t>
            </a:r>
            <a:r>
              <a:rPr lang="en-US" b="1" i="1" dirty="0"/>
              <a:t>Public Land Mobile Network</a:t>
            </a:r>
            <a:r>
              <a:rPr lang="en-US" b="1" dirty="0" smtClean="0"/>
              <a:t>): </a:t>
            </a:r>
            <a:r>
              <a:rPr lang="es-EC" dirty="0" smtClean="0"/>
              <a:t>00101</a:t>
            </a:r>
            <a:endParaRPr lang="es-EC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4350003"/>
            <a:ext cx="5400600" cy="203132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/>
              <a:t>PDN (</a:t>
            </a:r>
            <a:r>
              <a:rPr lang="es-EC" b="1" i="1" dirty="0" err="1"/>
              <a:t>Packet</a:t>
            </a:r>
            <a:r>
              <a:rPr lang="es-EC" b="1" i="1" dirty="0"/>
              <a:t> </a:t>
            </a:r>
            <a:r>
              <a:rPr lang="es-EC" b="1" i="1" dirty="0" smtClean="0"/>
              <a:t>Data Network</a:t>
            </a:r>
            <a:r>
              <a:rPr lang="es-EC" b="1" dirty="0" smtClean="0"/>
              <a:t>): </a:t>
            </a:r>
          </a:p>
          <a:p>
            <a:endParaRPr lang="es-EC" b="1" dirty="0"/>
          </a:p>
          <a:p>
            <a:r>
              <a:rPr lang="pt-BR" dirty="0" smtClean="0"/>
              <a:t>pdn_type</a:t>
            </a:r>
            <a:r>
              <a:rPr lang="pt-BR" dirty="0"/>
              <a:t>: Tipo de PDN, ipv4 o ipv6</a:t>
            </a:r>
          </a:p>
          <a:p>
            <a:r>
              <a:rPr lang="es-EC" dirty="0" err="1" smtClean="0"/>
              <a:t>access_point_name</a:t>
            </a:r>
            <a:r>
              <a:rPr lang="es-EC" dirty="0"/>
              <a:t>: Nombre del punto de acceso, por default test123</a:t>
            </a:r>
          </a:p>
          <a:p>
            <a:r>
              <a:rPr lang="es-EC" dirty="0" err="1" smtClean="0"/>
              <a:t>fist_ip_addr</a:t>
            </a:r>
            <a:r>
              <a:rPr lang="es-EC" dirty="0"/>
              <a:t>: Primera dirección IP - 192.168.3.2</a:t>
            </a:r>
          </a:p>
          <a:p>
            <a:r>
              <a:rPr lang="es-EC" dirty="0" err="1" smtClean="0"/>
              <a:t>fist_ip_addr</a:t>
            </a:r>
            <a:r>
              <a:rPr lang="es-EC" dirty="0"/>
              <a:t>: Última dirección IP - </a:t>
            </a:r>
            <a:r>
              <a:rPr lang="es-EC" dirty="0" smtClean="0"/>
              <a:t>192.168.3.254</a:t>
            </a:r>
            <a:endParaRPr lang="es-EC" dirty="0"/>
          </a:p>
        </p:txBody>
      </p:sp>
      <p:sp>
        <p:nvSpPr>
          <p:cNvPr id="4" name="Oval Callout 3"/>
          <p:cNvSpPr/>
          <p:nvPr/>
        </p:nvSpPr>
        <p:spPr>
          <a:xfrm>
            <a:off x="6012160" y="1268760"/>
            <a:ext cx="2736304" cy="1368152"/>
          </a:xfrm>
          <a:prstGeom prst="wedgeEllipseCallout">
            <a:avLst>
              <a:gd name="adj1" fmla="val -61219"/>
              <a:gd name="adj2" fmla="val 101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Utilizado </a:t>
            </a:r>
            <a:r>
              <a:rPr lang="es-EC" dirty="0">
                <a:solidFill>
                  <a:schemeClr val="tx1"/>
                </a:solidFill>
              </a:rPr>
              <a:t>para la multiplexación de los paquetes IP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6128218" y="3240779"/>
            <a:ext cx="2764261" cy="1484365"/>
          </a:xfrm>
          <a:prstGeom prst="wedgeEllipseCallout">
            <a:avLst>
              <a:gd name="adj1" fmla="val -65683"/>
              <a:gd name="adj2" fmla="val -39620"/>
            </a:avLst>
          </a:prstGeom>
          <a:solidFill>
            <a:schemeClr val="accent3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Red para proveer servicios móviles a abonados terrestres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Amari LTEMME – </a:t>
            </a: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mme.LOG</a:t>
            </a:r>
            <a:endParaRPr lang="es-EC" dirty="0"/>
          </a:p>
        </p:txBody>
      </p:sp>
      <p:sp>
        <p:nvSpPr>
          <p:cNvPr id="4" name="Rectangle 3"/>
          <p:cNvSpPr/>
          <p:nvPr/>
        </p:nvSpPr>
        <p:spPr>
          <a:xfrm>
            <a:off x="611560" y="1484784"/>
            <a:ext cx="7920880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>
                <a:solidFill>
                  <a:schemeClr val="tx1"/>
                </a:solidFill>
              </a:rPr>
              <a:t>C</a:t>
            </a:r>
            <a:r>
              <a:rPr lang="es-EC" dirty="0" smtClean="0">
                <a:solidFill>
                  <a:schemeClr val="tx1"/>
                </a:solidFill>
              </a:rPr>
              <a:t>ontiene </a:t>
            </a:r>
            <a:r>
              <a:rPr lang="es-EC" dirty="0">
                <a:solidFill>
                  <a:schemeClr val="tx1"/>
                </a:solidFill>
              </a:rPr>
              <a:t>parámetros como tiempo, nombre de la capa, dirección (UL </a:t>
            </a:r>
            <a:r>
              <a:rPr lang="es-EC" dirty="0" smtClean="0">
                <a:solidFill>
                  <a:schemeClr val="tx1"/>
                </a:solidFill>
              </a:rPr>
              <a:t>o DL</a:t>
            </a:r>
            <a:r>
              <a:rPr lang="es-EC" dirty="0">
                <a:solidFill>
                  <a:schemeClr val="tx1"/>
                </a:solidFill>
              </a:rPr>
              <a:t>) y dirección IP fuente o destino de los </a:t>
            </a:r>
            <a:r>
              <a:rPr lang="es-EC" dirty="0" smtClean="0">
                <a:solidFill>
                  <a:schemeClr val="tx1"/>
                </a:solidFill>
              </a:rPr>
              <a:t>mensajes lanzados </a:t>
            </a:r>
            <a:r>
              <a:rPr lang="es-EC" dirty="0">
                <a:solidFill>
                  <a:schemeClr val="tx1"/>
                </a:solidFill>
              </a:rPr>
              <a:t>en los procesos </a:t>
            </a:r>
            <a:r>
              <a:rPr lang="es-EC" dirty="0" smtClean="0">
                <a:solidFill>
                  <a:schemeClr val="tx1"/>
                </a:solidFill>
              </a:rPr>
              <a:t>manejados en </a:t>
            </a:r>
            <a:r>
              <a:rPr lang="es-EC" dirty="0">
                <a:solidFill>
                  <a:schemeClr val="tx1"/>
                </a:solidFill>
              </a:rPr>
              <a:t>el </a:t>
            </a:r>
            <a:r>
              <a:rPr lang="es-EC" dirty="0" err="1">
                <a:solidFill>
                  <a:schemeClr val="tx1"/>
                </a:solidFill>
              </a:rPr>
              <a:t>core</a:t>
            </a:r>
            <a:r>
              <a:rPr lang="es-EC" dirty="0" smtClean="0">
                <a:solidFill>
                  <a:schemeClr val="tx1"/>
                </a:solidFill>
              </a:rPr>
              <a:t>. </a:t>
            </a:r>
            <a:r>
              <a:rPr lang="es-EC" dirty="0"/>
              <a:t>Las capas soportadas son: NAS, IP, S1AP y GTP-U.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2708920"/>
            <a:ext cx="3888432" cy="2952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 err="1">
                <a:solidFill>
                  <a:schemeClr val="tx1"/>
                </a:solidFill>
              </a:rPr>
              <a:t>log_filename</a:t>
            </a:r>
            <a:r>
              <a:rPr lang="es-EC" b="1" dirty="0">
                <a:solidFill>
                  <a:schemeClr val="tx1"/>
                </a:solidFill>
              </a:rPr>
              <a:t>: </a:t>
            </a:r>
            <a:r>
              <a:rPr lang="es-EC" dirty="0" smtClean="0">
                <a:solidFill>
                  <a:schemeClr val="tx1"/>
                </a:solidFill>
              </a:rPr>
              <a:t>/</a:t>
            </a:r>
            <a:r>
              <a:rPr lang="es-EC" dirty="0" err="1" smtClean="0">
                <a:solidFill>
                  <a:schemeClr val="tx1"/>
                </a:solidFill>
              </a:rPr>
              <a:t>tmp</a:t>
            </a:r>
            <a:r>
              <a:rPr lang="es-EC" dirty="0" smtClean="0">
                <a:solidFill>
                  <a:schemeClr val="tx1"/>
                </a:solidFill>
              </a:rPr>
              <a:t>/mme.log</a:t>
            </a:r>
            <a:endParaRPr lang="es-EC" dirty="0">
              <a:solidFill>
                <a:schemeClr val="tx1"/>
              </a:solidFill>
            </a:endParaRPr>
          </a:p>
          <a:p>
            <a:r>
              <a:rPr lang="es-EC" dirty="0">
                <a:solidFill>
                  <a:schemeClr val="tx1"/>
                </a:solidFill>
              </a:rPr>
              <a:t> </a:t>
            </a:r>
            <a:r>
              <a:rPr lang="es-EC" b="1" dirty="0" err="1">
                <a:solidFill>
                  <a:schemeClr val="tx1"/>
                </a:solidFill>
              </a:rPr>
              <a:t>log_options</a:t>
            </a:r>
            <a:r>
              <a:rPr lang="es-EC" b="1" dirty="0">
                <a:solidFill>
                  <a:schemeClr val="tx1"/>
                </a:solidFill>
              </a:rPr>
              <a:t>: </a:t>
            </a:r>
            <a:r>
              <a:rPr lang="es-EC" dirty="0" smtClean="0">
                <a:solidFill>
                  <a:schemeClr val="tx1"/>
                </a:solidFill>
              </a:rPr>
              <a:t>"</a:t>
            </a:r>
            <a:r>
              <a:rPr lang="es-EC" dirty="0" err="1" smtClean="0">
                <a:solidFill>
                  <a:schemeClr val="tx1"/>
                </a:solidFill>
              </a:rPr>
              <a:t>nas.level</a:t>
            </a:r>
            <a:r>
              <a:rPr lang="es-EC" dirty="0" smtClean="0">
                <a:solidFill>
                  <a:schemeClr val="tx1"/>
                </a:solidFill>
              </a:rPr>
              <a:t>=</a:t>
            </a:r>
            <a:r>
              <a:rPr lang="es-EC" dirty="0" err="1" smtClean="0">
                <a:solidFill>
                  <a:schemeClr val="tx1"/>
                </a:solidFill>
              </a:rPr>
              <a:t>debug,nas.max_size</a:t>
            </a:r>
            <a:r>
              <a:rPr lang="es-EC" dirty="0" smtClean="0">
                <a:solidFill>
                  <a:schemeClr val="tx1"/>
                </a:solidFill>
              </a:rPr>
              <a:t>=1,s1ap.level=debug,s1ap.max_size=1</a:t>
            </a:r>
            <a:r>
              <a:rPr lang="es-EC" dirty="0">
                <a:solidFill>
                  <a:schemeClr val="tx1"/>
                </a:solidFill>
              </a:rPr>
              <a:t>"</a:t>
            </a:r>
          </a:p>
          <a:p>
            <a:r>
              <a:rPr lang="es-EC" b="1" dirty="0" err="1">
                <a:solidFill>
                  <a:schemeClr val="tx1"/>
                </a:solidFill>
              </a:rPr>
              <a:t>layer.level</a:t>
            </a:r>
            <a:r>
              <a:rPr lang="es-EC" b="1" dirty="0">
                <a:solidFill>
                  <a:schemeClr val="tx1"/>
                </a:solidFill>
              </a:rPr>
              <a:t>: </a:t>
            </a:r>
            <a:r>
              <a:rPr lang="es-EC" dirty="0">
                <a:solidFill>
                  <a:schemeClr val="tx1"/>
                </a:solidFill>
              </a:rPr>
              <a:t>Nivel de la capa, puede ser </a:t>
            </a:r>
            <a:r>
              <a:rPr lang="es-EC" dirty="0" err="1">
                <a:solidFill>
                  <a:schemeClr val="tx1"/>
                </a:solidFill>
              </a:rPr>
              <a:t>none</a:t>
            </a:r>
            <a:r>
              <a:rPr lang="es-EC" dirty="0">
                <a:solidFill>
                  <a:schemeClr val="tx1"/>
                </a:solidFill>
              </a:rPr>
              <a:t>, error, </a:t>
            </a:r>
            <a:r>
              <a:rPr lang="es-EC" dirty="0" err="1">
                <a:solidFill>
                  <a:schemeClr val="tx1"/>
                </a:solidFill>
              </a:rPr>
              <a:t>info</a:t>
            </a:r>
            <a:r>
              <a:rPr lang="es-EC" dirty="0">
                <a:solidFill>
                  <a:schemeClr val="tx1"/>
                </a:solidFill>
              </a:rPr>
              <a:t> o </a:t>
            </a:r>
            <a:r>
              <a:rPr lang="es-EC" dirty="0" err="1" smtClean="0">
                <a:solidFill>
                  <a:schemeClr val="tx1"/>
                </a:solidFill>
              </a:rPr>
              <a:t>debug</a:t>
            </a:r>
            <a:r>
              <a:rPr lang="es-EC" dirty="0">
                <a:solidFill>
                  <a:schemeClr val="tx1"/>
                </a:solidFill>
              </a:rPr>
              <a:t>.</a:t>
            </a:r>
            <a:r>
              <a:rPr lang="es-EC" dirty="0" smtClean="0">
                <a:solidFill>
                  <a:schemeClr val="tx1"/>
                </a:solidFill>
              </a:rPr>
              <a:t> </a:t>
            </a:r>
            <a:r>
              <a:rPr lang="es-EC" b="1" dirty="0" err="1" smtClean="0">
                <a:solidFill>
                  <a:schemeClr val="tx1"/>
                </a:solidFill>
              </a:rPr>
              <a:t>layer.max_size</a:t>
            </a:r>
            <a:r>
              <a:rPr lang="es-EC" b="1" dirty="0">
                <a:solidFill>
                  <a:schemeClr val="tx1"/>
                </a:solidFill>
              </a:rPr>
              <a:t>: </a:t>
            </a:r>
            <a:r>
              <a:rPr lang="es-EC" dirty="0">
                <a:solidFill>
                  <a:schemeClr val="tx1"/>
                </a:solidFill>
              </a:rPr>
              <a:t>Tamaño máximo de bits que se deben mostrar. </a:t>
            </a:r>
            <a:r>
              <a:rPr lang="es-EC" dirty="0" smtClean="0">
                <a:solidFill>
                  <a:schemeClr val="tx1"/>
                </a:solidFill>
              </a:rPr>
              <a:t>El mensaje se </a:t>
            </a:r>
            <a:r>
              <a:rPr lang="es-EC" dirty="0">
                <a:solidFill>
                  <a:schemeClr val="tx1"/>
                </a:solidFill>
              </a:rPr>
              <a:t>muestra cuando éste es mayor a </a:t>
            </a:r>
            <a:r>
              <a:rPr lang="es-EC" dirty="0" smtClean="0">
                <a:solidFill>
                  <a:schemeClr val="tx1"/>
                </a:solidFill>
              </a:rPr>
              <a:t>1.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48064" y="2420888"/>
            <a:ext cx="295232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./</a:t>
            </a:r>
            <a:r>
              <a:rPr lang="es-EC" dirty="0" err="1">
                <a:solidFill>
                  <a:schemeClr val="tx1"/>
                </a:solidFill>
              </a:rPr>
              <a:t>ltemme</a:t>
            </a:r>
            <a:r>
              <a:rPr lang="es-EC" dirty="0">
                <a:solidFill>
                  <a:schemeClr val="tx1"/>
                </a:solidFill>
              </a:rPr>
              <a:t> </a:t>
            </a:r>
            <a:r>
              <a:rPr lang="es-EC" dirty="0" err="1">
                <a:solidFill>
                  <a:schemeClr val="tx1"/>
                </a:solidFill>
              </a:rPr>
              <a:t>config</a:t>
            </a:r>
            <a:r>
              <a:rPr lang="es-EC" dirty="0">
                <a:solidFill>
                  <a:schemeClr val="tx1"/>
                </a:solidFill>
              </a:rPr>
              <a:t>/</a:t>
            </a:r>
            <a:r>
              <a:rPr lang="es-EC" dirty="0" err="1">
                <a:solidFill>
                  <a:schemeClr val="tx1"/>
                </a:solidFill>
              </a:rPr>
              <a:t>mme.cfg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45" b="54722"/>
          <a:stretch/>
        </p:blipFill>
        <p:spPr bwMode="auto">
          <a:xfrm>
            <a:off x="4427984" y="3284984"/>
            <a:ext cx="4392488" cy="1634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37"/>
          <a:stretch/>
        </p:blipFill>
        <p:spPr bwMode="auto">
          <a:xfrm>
            <a:off x="4806455" y="5149367"/>
            <a:ext cx="3797993" cy="1375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559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Amari </a:t>
            </a: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LTEENB – ENB.CFG</a:t>
            </a:r>
            <a:endParaRPr lang="es-EC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755576" y="1484784"/>
            <a:ext cx="3024336" cy="576064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 err="1">
                <a:solidFill>
                  <a:schemeClr val="tx1"/>
                </a:solidFill>
              </a:rPr>
              <a:t>mme_addr</a:t>
            </a:r>
            <a:r>
              <a:rPr lang="es-EC" b="1" dirty="0" smtClean="0">
                <a:solidFill>
                  <a:schemeClr val="tx1"/>
                </a:solidFill>
              </a:rPr>
              <a:t>: </a:t>
            </a:r>
            <a:r>
              <a:rPr lang="es-EC" dirty="0" smtClean="0">
                <a:solidFill>
                  <a:schemeClr val="tx1"/>
                </a:solidFill>
              </a:rPr>
              <a:t>"</a:t>
            </a:r>
            <a:r>
              <a:rPr lang="es-EC" dirty="0">
                <a:solidFill>
                  <a:schemeClr val="tx1"/>
                </a:solidFill>
              </a:rPr>
              <a:t>127.0.1.100"</a:t>
            </a:r>
          </a:p>
        </p:txBody>
      </p:sp>
      <p:sp>
        <p:nvSpPr>
          <p:cNvPr id="5" name="Rectangle 4"/>
          <p:cNvSpPr/>
          <p:nvPr/>
        </p:nvSpPr>
        <p:spPr>
          <a:xfrm>
            <a:off x="4788024" y="1484784"/>
            <a:ext cx="3600400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 err="1">
                <a:solidFill>
                  <a:schemeClr val="tx1"/>
                </a:solidFill>
              </a:rPr>
              <a:t>name</a:t>
            </a:r>
            <a:r>
              <a:rPr lang="es-EC" b="1" dirty="0">
                <a:solidFill>
                  <a:schemeClr val="tx1"/>
                </a:solidFill>
              </a:rPr>
              <a:t>: </a:t>
            </a:r>
            <a:r>
              <a:rPr lang="es-EC" dirty="0">
                <a:solidFill>
                  <a:schemeClr val="tx1"/>
                </a:solidFill>
              </a:rPr>
              <a:t>Nombre del driver, </a:t>
            </a:r>
            <a:r>
              <a:rPr lang="es-EC" dirty="0" err="1">
                <a:solidFill>
                  <a:schemeClr val="tx1"/>
                </a:solidFill>
              </a:rPr>
              <a:t>uhd</a:t>
            </a:r>
            <a:r>
              <a:rPr lang="es-EC" dirty="0">
                <a:solidFill>
                  <a:schemeClr val="tx1"/>
                </a:solidFill>
              </a:rPr>
              <a:t> en este caso.</a:t>
            </a:r>
          </a:p>
          <a:p>
            <a:r>
              <a:rPr lang="es-EC" b="1" dirty="0" err="1" smtClean="0">
                <a:solidFill>
                  <a:schemeClr val="tx1"/>
                </a:solidFill>
              </a:rPr>
              <a:t>args</a:t>
            </a:r>
            <a:r>
              <a:rPr lang="es-EC" b="1" dirty="0">
                <a:solidFill>
                  <a:schemeClr val="tx1"/>
                </a:solidFill>
              </a:rPr>
              <a:t>: </a:t>
            </a:r>
            <a:r>
              <a:rPr lang="es-EC" dirty="0" smtClean="0">
                <a:solidFill>
                  <a:schemeClr val="tx1"/>
                </a:solidFill>
              </a:rPr>
              <a:t>dirección </a:t>
            </a:r>
            <a:r>
              <a:rPr lang="es-EC" dirty="0">
                <a:solidFill>
                  <a:schemeClr val="tx1"/>
                </a:solidFill>
              </a:rPr>
              <a:t>IP, el tamaño de la trama </a:t>
            </a:r>
            <a:r>
              <a:rPr lang="es-EC" dirty="0" smtClean="0">
                <a:solidFill>
                  <a:schemeClr val="tx1"/>
                </a:solidFill>
              </a:rPr>
              <a:t>enviada y trama </a:t>
            </a:r>
            <a:r>
              <a:rPr lang="es-EC" dirty="0">
                <a:solidFill>
                  <a:schemeClr val="tx1"/>
                </a:solidFill>
              </a:rPr>
              <a:t>recibida. Los parámetros usados son 192.168.10.2, </a:t>
            </a:r>
            <a:r>
              <a:rPr lang="es-EC" dirty="0" smtClean="0">
                <a:solidFill>
                  <a:schemeClr val="tx1"/>
                </a:solidFill>
              </a:rPr>
              <a:t>3972, 3972 </a:t>
            </a:r>
            <a:r>
              <a:rPr lang="es-EC" dirty="0">
                <a:solidFill>
                  <a:schemeClr val="tx1"/>
                </a:solidFill>
              </a:rPr>
              <a:t>respectivamente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2348880"/>
            <a:ext cx="4032448" cy="36724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 err="1">
                <a:solidFill>
                  <a:schemeClr val="tx1"/>
                </a:solidFill>
              </a:rPr>
              <a:t>plmn_list</a:t>
            </a:r>
            <a:r>
              <a:rPr lang="es-EC" dirty="0" smtClean="0">
                <a:solidFill>
                  <a:schemeClr val="tx1"/>
                </a:solidFill>
              </a:rPr>
              <a:t>: lista de </a:t>
            </a:r>
            <a:r>
              <a:rPr lang="es-EC" dirty="0" err="1" smtClean="0">
                <a:solidFill>
                  <a:schemeClr val="tx1"/>
                </a:solidFill>
              </a:rPr>
              <a:t>PLMNs</a:t>
            </a:r>
            <a:r>
              <a:rPr lang="es-EC" dirty="0" smtClean="0">
                <a:solidFill>
                  <a:schemeClr val="tx1"/>
                </a:solidFill>
              </a:rPr>
              <a:t> difundidas por el eNB. 00101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dl_earfcn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Valor EARFCN (</a:t>
            </a:r>
            <a:r>
              <a:rPr lang="en-US" dirty="0" smtClean="0">
                <a:solidFill>
                  <a:schemeClr val="tx1"/>
                </a:solidFill>
              </a:rPr>
              <a:t>EUTRA Absolute </a:t>
            </a:r>
            <a:r>
              <a:rPr lang="en-US" dirty="0">
                <a:solidFill>
                  <a:schemeClr val="tx1"/>
                </a:solidFill>
              </a:rPr>
              <a:t>Radio Frequency </a:t>
            </a:r>
            <a:r>
              <a:rPr lang="en-US" dirty="0" smtClean="0">
                <a:solidFill>
                  <a:schemeClr val="tx1"/>
                </a:solidFill>
              </a:rPr>
              <a:t>Channel Number)</a:t>
            </a:r>
          </a:p>
          <a:p>
            <a:r>
              <a:rPr lang="es-EC" b="1" dirty="0" err="1">
                <a:solidFill>
                  <a:schemeClr val="tx1"/>
                </a:solidFill>
              </a:rPr>
              <a:t>cell_id</a:t>
            </a:r>
            <a:r>
              <a:rPr lang="es-EC" b="1" dirty="0" smtClean="0">
                <a:solidFill>
                  <a:schemeClr val="tx1"/>
                </a:solidFill>
              </a:rPr>
              <a:t>: </a:t>
            </a:r>
            <a:r>
              <a:rPr lang="es-EC" dirty="0">
                <a:solidFill>
                  <a:schemeClr val="tx1"/>
                </a:solidFill>
              </a:rPr>
              <a:t>Identificador de la celda</a:t>
            </a:r>
            <a:r>
              <a:rPr lang="es-EC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EC" b="1" dirty="0" err="1">
                <a:solidFill>
                  <a:schemeClr val="tx1"/>
                </a:solidFill>
              </a:rPr>
              <a:t>n_antenna_dl</a:t>
            </a:r>
            <a:r>
              <a:rPr lang="es-EC" b="1" dirty="0" smtClean="0">
                <a:solidFill>
                  <a:schemeClr val="tx1"/>
                </a:solidFill>
              </a:rPr>
              <a:t>: </a:t>
            </a:r>
            <a:r>
              <a:rPr lang="es-EC" dirty="0">
                <a:solidFill>
                  <a:schemeClr val="tx1"/>
                </a:solidFill>
              </a:rPr>
              <a:t>Número de </a:t>
            </a:r>
            <a:r>
              <a:rPr lang="es-EC" dirty="0" smtClean="0">
                <a:solidFill>
                  <a:schemeClr val="tx1"/>
                </a:solidFill>
              </a:rPr>
              <a:t>antenas para </a:t>
            </a:r>
            <a:r>
              <a:rPr lang="es-EC" dirty="0">
                <a:solidFill>
                  <a:schemeClr val="tx1"/>
                </a:solidFill>
              </a:rPr>
              <a:t>el DL</a:t>
            </a:r>
            <a:r>
              <a:rPr lang="es-EC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EC" b="1" dirty="0" err="1">
                <a:solidFill>
                  <a:schemeClr val="tx1"/>
                </a:solidFill>
              </a:rPr>
              <a:t>n_rb_dl</a:t>
            </a:r>
            <a:r>
              <a:rPr lang="es-EC" b="1" dirty="0" smtClean="0">
                <a:solidFill>
                  <a:schemeClr val="tx1"/>
                </a:solidFill>
              </a:rPr>
              <a:t>: </a:t>
            </a:r>
            <a:r>
              <a:rPr lang="es-EC" dirty="0">
                <a:solidFill>
                  <a:schemeClr val="tx1"/>
                </a:solidFill>
              </a:rPr>
              <a:t>Corresponde al ancho de banda a usarse</a:t>
            </a:r>
            <a:r>
              <a:rPr lang="es-EC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EC" b="1" dirty="0" err="1">
                <a:solidFill>
                  <a:schemeClr val="tx1"/>
                </a:solidFill>
              </a:rPr>
              <a:t>sib_sched_list</a:t>
            </a:r>
            <a:r>
              <a:rPr lang="es-EC" b="1" dirty="0" smtClean="0">
                <a:solidFill>
                  <a:schemeClr val="tx1"/>
                </a:solidFill>
              </a:rPr>
              <a:t>: </a:t>
            </a:r>
            <a:r>
              <a:rPr lang="es-EC" dirty="0" smtClean="0">
                <a:solidFill>
                  <a:schemeClr val="tx1"/>
                </a:solidFill>
              </a:rPr>
              <a:t>SIB2 y 3 </a:t>
            </a:r>
            <a:r>
              <a:rPr lang="es-EC" dirty="0">
                <a:solidFill>
                  <a:schemeClr val="tx1"/>
                </a:solidFill>
              </a:rPr>
              <a:t>asignado </a:t>
            </a:r>
            <a:r>
              <a:rPr lang="es-EC" dirty="0" smtClean="0">
                <a:solidFill>
                  <a:schemeClr val="tx1"/>
                </a:solidFill>
              </a:rPr>
              <a:t>de acuerdo </a:t>
            </a:r>
            <a:r>
              <a:rPr lang="es-EC" dirty="0">
                <a:solidFill>
                  <a:schemeClr val="tx1"/>
                </a:solidFill>
              </a:rPr>
              <a:t>al ancho de </a:t>
            </a:r>
            <a:r>
              <a:rPr lang="es-EC" dirty="0" smtClean="0">
                <a:solidFill>
                  <a:schemeClr val="tx1"/>
                </a:solidFill>
              </a:rPr>
              <a:t>banda.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60032" y="4077072"/>
            <a:ext cx="3456384" cy="756084"/>
          </a:xfrm>
          <a:prstGeom prst="roundRect">
            <a:avLst/>
          </a:prstGeom>
          <a:solidFill>
            <a:srgbClr val="EBB3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chemeClr val="tx1"/>
                </a:solidFill>
              </a:rPr>
              <a:t>PHY, MAC</a:t>
            </a:r>
            <a:r>
              <a:rPr lang="es-EC" dirty="0">
                <a:solidFill>
                  <a:schemeClr val="tx1"/>
                </a:solidFill>
              </a:rPr>
              <a:t>, RLC, PDCP, RRC, NAS, S1AP, X2AP y GTPU.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220072" y="5157192"/>
            <a:ext cx="2736304" cy="576064"/>
          </a:xfrm>
          <a:prstGeom prst="roundRect">
            <a:avLst/>
          </a:prstGeom>
          <a:solidFill>
            <a:srgbClr val="EBB3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>
                <a:solidFill>
                  <a:schemeClr val="tx1"/>
                </a:solidFill>
              </a:rPr>
              <a:t>./</a:t>
            </a:r>
            <a:r>
              <a:rPr lang="es-EC" dirty="0" err="1">
                <a:solidFill>
                  <a:schemeClr val="tx1"/>
                </a:solidFill>
              </a:rPr>
              <a:t>lteenb</a:t>
            </a:r>
            <a:r>
              <a:rPr lang="es-EC" dirty="0">
                <a:solidFill>
                  <a:schemeClr val="tx1"/>
                </a:solidFill>
              </a:rPr>
              <a:t> </a:t>
            </a:r>
            <a:r>
              <a:rPr lang="es-EC" dirty="0" err="1" smtClean="0">
                <a:solidFill>
                  <a:schemeClr val="tx1"/>
                </a:solidFill>
              </a:rPr>
              <a:t>config</a:t>
            </a:r>
            <a:r>
              <a:rPr lang="es-EC" dirty="0" smtClean="0">
                <a:solidFill>
                  <a:schemeClr val="tx1"/>
                </a:solidFill>
              </a:rPr>
              <a:t>/</a:t>
            </a:r>
            <a:r>
              <a:rPr lang="es-EC" dirty="0" err="1" smtClean="0">
                <a:solidFill>
                  <a:schemeClr val="tx1"/>
                </a:solidFill>
              </a:rPr>
              <a:t>enb.cfg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29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Amari LTEENB</a:t>
            </a: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019925" cy="4705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63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90872" y="116632"/>
            <a:ext cx="8229600" cy="1143001"/>
          </a:xfrm>
        </p:spPr>
        <p:txBody>
          <a:bodyPr/>
          <a:lstStyle/>
          <a:p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ANTECEDENTES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484784"/>
            <a:ext cx="8424936" cy="646331"/>
          </a:xfrm>
          <a:prstGeom prst="rect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Actualmente las redes móviles forman una parte importante en el mercado de las</a:t>
            </a:r>
          </a:p>
          <a:p>
            <a:r>
              <a:rPr lang="es-EC" dirty="0" smtClean="0"/>
              <a:t>Telecomunicaciones.</a:t>
            </a:r>
            <a:endParaRPr lang="es-EC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636912"/>
            <a:ext cx="8424936" cy="923330"/>
          </a:xfrm>
          <a:prstGeom prst="rect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/>
              <a:t>P</a:t>
            </a:r>
            <a:r>
              <a:rPr lang="es-EC" dirty="0" smtClean="0"/>
              <a:t>roporcionar </a:t>
            </a:r>
            <a:r>
              <a:rPr lang="es-EC" dirty="0"/>
              <a:t>una </a:t>
            </a:r>
            <a:r>
              <a:rPr lang="es-EC" dirty="0" smtClean="0"/>
              <a:t>tecnología </a:t>
            </a:r>
            <a:r>
              <a:rPr lang="es-EC" dirty="0"/>
              <a:t>de acceso por radio con un alto rendimiento y eficiencia espectral, un </a:t>
            </a:r>
            <a:r>
              <a:rPr lang="es-EC" dirty="0" smtClean="0"/>
              <a:t>aumento en </a:t>
            </a:r>
            <a:r>
              <a:rPr lang="es-EC" dirty="0"/>
              <a:t>la velocidad de datos del usuario, ofreciendo total movilidad .</a:t>
            </a:r>
          </a:p>
        </p:txBody>
      </p:sp>
      <p:sp>
        <p:nvSpPr>
          <p:cNvPr id="3" name="Down Arrow 2"/>
          <p:cNvSpPr/>
          <p:nvPr/>
        </p:nvSpPr>
        <p:spPr>
          <a:xfrm>
            <a:off x="4319972" y="2204864"/>
            <a:ext cx="468052" cy="3848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TextBox 8"/>
          <p:cNvSpPr txBox="1"/>
          <p:nvPr/>
        </p:nvSpPr>
        <p:spPr>
          <a:xfrm>
            <a:off x="467544" y="4077072"/>
            <a:ext cx="8424936" cy="923330"/>
          </a:xfrm>
          <a:prstGeom prst="rect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/>
              <a:t>A pesar que el proyecto LTE se inició en el 2004, fue hasta finales del 2008 que </a:t>
            </a:r>
            <a:r>
              <a:rPr lang="es-EC" dirty="0" smtClean="0"/>
              <a:t>las especificaciones </a:t>
            </a:r>
            <a:r>
              <a:rPr lang="es-EC" dirty="0"/>
              <a:t>para LTE fueron lo suficientemente estables para que se lograra </a:t>
            </a:r>
            <a:r>
              <a:rPr lang="es-EC" dirty="0" smtClean="0"/>
              <a:t>una implementación comercial en Suecia y Noruega.</a:t>
            </a:r>
            <a:endParaRPr lang="es-EC" dirty="0"/>
          </a:p>
        </p:txBody>
      </p:sp>
      <p:sp>
        <p:nvSpPr>
          <p:cNvPr id="10" name="Down Arrow 9"/>
          <p:cNvSpPr/>
          <p:nvPr/>
        </p:nvSpPr>
        <p:spPr>
          <a:xfrm>
            <a:off x="4391980" y="3620175"/>
            <a:ext cx="468052" cy="3848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TextBox 10"/>
          <p:cNvSpPr txBox="1"/>
          <p:nvPr/>
        </p:nvSpPr>
        <p:spPr>
          <a:xfrm>
            <a:off x="539552" y="5457998"/>
            <a:ext cx="8424936" cy="646331"/>
          </a:xfrm>
          <a:prstGeom prst="rect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/>
              <a:t>CNT realizó la </a:t>
            </a:r>
            <a:r>
              <a:rPr lang="es-EC" dirty="0" smtClean="0"/>
              <a:t>presentación de </a:t>
            </a:r>
            <a:r>
              <a:rPr lang="es-EC" dirty="0"/>
              <a:t>la RED MÓVIL 4G LTE a finales del </a:t>
            </a:r>
            <a:r>
              <a:rPr lang="es-EC" dirty="0" smtClean="0"/>
              <a:t>2013 y actualmente </a:t>
            </a:r>
            <a:r>
              <a:rPr lang="es-EC" dirty="0"/>
              <a:t>la operadora ya ofrece al mercado planes banda ancha </a:t>
            </a:r>
            <a:r>
              <a:rPr lang="es-EC" dirty="0" smtClean="0"/>
              <a:t>móvil LTE.</a:t>
            </a:r>
            <a:endParaRPr lang="es-EC" dirty="0"/>
          </a:p>
        </p:txBody>
      </p:sp>
      <p:sp>
        <p:nvSpPr>
          <p:cNvPr id="12" name="Down Arrow 11"/>
          <p:cNvSpPr/>
          <p:nvPr/>
        </p:nvSpPr>
        <p:spPr>
          <a:xfrm>
            <a:off x="4391980" y="5073109"/>
            <a:ext cx="468052" cy="3848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s-EC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Autenticación y registro del UE con la USIM </a:t>
            </a:r>
            <a:r>
              <a:rPr lang="es-EC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card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611560" y="2420888"/>
            <a:ext cx="3744416" cy="302433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 err="1" smtClean="0">
                <a:solidFill>
                  <a:schemeClr val="tx1"/>
                </a:solidFill>
              </a:rPr>
              <a:t>ue_db</a:t>
            </a:r>
            <a:r>
              <a:rPr lang="es-EC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s-EC" b="1" dirty="0" err="1" smtClean="0">
                <a:solidFill>
                  <a:schemeClr val="tx1"/>
                </a:solidFill>
              </a:rPr>
              <a:t>imsi</a:t>
            </a:r>
            <a:r>
              <a:rPr lang="es-EC" b="1" dirty="0">
                <a:solidFill>
                  <a:schemeClr val="tx1"/>
                </a:solidFill>
              </a:rPr>
              <a:t>:</a:t>
            </a:r>
            <a:r>
              <a:rPr lang="es-EC" dirty="0">
                <a:solidFill>
                  <a:schemeClr val="tx1"/>
                </a:solidFill>
              </a:rPr>
              <a:t> </a:t>
            </a:r>
            <a:r>
              <a:rPr lang="es-EC" dirty="0" err="1">
                <a:solidFill>
                  <a:schemeClr val="tx1"/>
                </a:solidFill>
              </a:rPr>
              <a:t>String</a:t>
            </a:r>
            <a:r>
              <a:rPr lang="es-EC" dirty="0">
                <a:solidFill>
                  <a:schemeClr val="tx1"/>
                </a:solidFill>
              </a:rPr>
              <a:t>, IMSI de la tarjeta SIM - 001010123456789.</a:t>
            </a:r>
          </a:p>
          <a:p>
            <a:r>
              <a:rPr lang="es-EC" b="1" dirty="0" err="1" smtClean="0">
                <a:solidFill>
                  <a:schemeClr val="tx1"/>
                </a:solidFill>
              </a:rPr>
              <a:t>multi_sim</a:t>
            </a:r>
            <a:r>
              <a:rPr lang="es-EC" b="1" dirty="0">
                <a:solidFill>
                  <a:schemeClr val="tx1"/>
                </a:solidFill>
              </a:rPr>
              <a:t>:</a:t>
            </a:r>
            <a:r>
              <a:rPr lang="es-EC" dirty="0">
                <a:solidFill>
                  <a:schemeClr val="tx1"/>
                </a:solidFill>
              </a:rPr>
              <a:t> </a:t>
            </a:r>
            <a:r>
              <a:rPr lang="es-EC" dirty="0" err="1" smtClean="0">
                <a:solidFill>
                  <a:schemeClr val="tx1"/>
                </a:solidFill>
              </a:rPr>
              <a:t>Boleano</a:t>
            </a:r>
            <a:r>
              <a:rPr lang="es-EC" dirty="0" smtClean="0">
                <a:solidFill>
                  <a:schemeClr val="tx1"/>
                </a:solidFill>
              </a:rPr>
              <a:t>. True.</a:t>
            </a:r>
            <a:endParaRPr lang="es-EC" dirty="0">
              <a:solidFill>
                <a:schemeClr val="tx1"/>
              </a:solidFill>
            </a:endParaRPr>
          </a:p>
          <a:p>
            <a:r>
              <a:rPr lang="es-EC" b="1" dirty="0" err="1" smtClean="0">
                <a:solidFill>
                  <a:schemeClr val="tx1"/>
                </a:solidFill>
              </a:rPr>
              <a:t>sim_algo</a:t>
            </a:r>
            <a:r>
              <a:rPr lang="es-EC" b="1" dirty="0">
                <a:solidFill>
                  <a:schemeClr val="tx1"/>
                </a:solidFill>
              </a:rPr>
              <a:t>: </a:t>
            </a:r>
            <a:r>
              <a:rPr lang="es-EC" dirty="0" err="1">
                <a:solidFill>
                  <a:schemeClr val="tx1"/>
                </a:solidFill>
              </a:rPr>
              <a:t>String</a:t>
            </a:r>
            <a:r>
              <a:rPr lang="es-EC" dirty="0">
                <a:solidFill>
                  <a:schemeClr val="tx1"/>
                </a:solidFill>
              </a:rPr>
              <a:t>, algoritmo de </a:t>
            </a:r>
            <a:r>
              <a:rPr lang="es-EC" dirty="0" err="1">
                <a:solidFill>
                  <a:schemeClr val="tx1"/>
                </a:solidFill>
              </a:rPr>
              <a:t>atenticación</a:t>
            </a:r>
            <a:r>
              <a:rPr lang="es-EC" dirty="0">
                <a:solidFill>
                  <a:schemeClr val="tx1"/>
                </a:solidFill>
              </a:rPr>
              <a:t> - XOR.</a:t>
            </a:r>
          </a:p>
          <a:p>
            <a:r>
              <a:rPr lang="es-EC" b="1" dirty="0" smtClean="0">
                <a:solidFill>
                  <a:schemeClr val="tx1"/>
                </a:solidFill>
              </a:rPr>
              <a:t>k: </a:t>
            </a:r>
            <a:r>
              <a:rPr lang="es-EC" dirty="0" err="1" smtClean="0">
                <a:solidFill>
                  <a:schemeClr val="tx1"/>
                </a:solidFill>
              </a:rPr>
              <a:t>String</a:t>
            </a:r>
            <a:r>
              <a:rPr lang="es-EC" dirty="0" smtClean="0">
                <a:solidFill>
                  <a:schemeClr val="tx1"/>
                </a:solidFill>
              </a:rPr>
              <a:t>, clave de acceso - 00112233445566778899aabbccddeeff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2723562" cy="4841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496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EC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Sistema de Alerta Pública (</a:t>
            </a: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ETWS/CMAS</a:t>
            </a:r>
            <a:r>
              <a:rPr lang="es-EC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1556792"/>
            <a:ext cx="3672408" cy="40533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 err="1" smtClean="0">
                <a:solidFill>
                  <a:schemeClr val="tx1"/>
                </a:solidFill>
              </a:rPr>
              <a:t>Local_identifier</a:t>
            </a:r>
            <a:r>
              <a:rPr lang="es-EC" b="1" dirty="0" smtClean="0">
                <a:solidFill>
                  <a:schemeClr val="tx1"/>
                </a:solidFill>
              </a:rPr>
              <a:t>: </a:t>
            </a:r>
            <a:r>
              <a:rPr lang="es-EC" dirty="0" smtClean="0">
                <a:solidFill>
                  <a:schemeClr val="tx1"/>
                </a:solidFill>
              </a:rPr>
              <a:t>identificador del mensaje dentro de la red.</a:t>
            </a:r>
          </a:p>
          <a:p>
            <a:r>
              <a:rPr lang="es-EC" b="1" dirty="0" smtClean="0">
                <a:solidFill>
                  <a:schemeClr val="tx1"/>
                </a:solidFill>
              </a:rPr>
              <a:t>Message </a:t>
            </a:r>
            <a:r>
              <a:rPr lang="es-EC" b="1" dirty="0" err="1">
                <a:solidFill>
                  <a:schemeClr val="tx1"/>
                </a:solidFill>
              </a:rPr>
              <a:t>identifier</a:t>
            </a:r>
            <a:r>
              <a:rPr lang="es-EC" b="1" dirty="0">
                <a:solidFill>
                  <a:schemeClr val="tx1"/>
                </a:solidFill>
              </a:rPr>
              <a:t>: </a:t>
            </a:r>
            <a:r>
              <a:rPr lang="es-EC" dirty="0">
                <a:solidFill>
                  <a:schemeClr val="tx1"/>
                </a:solidFill>
              </a:rPr>
              <a:t>Identifica </a:t>
            </a:r>
            <a:r>
              <a:rPr lang="es-EC" dirty="0" smtClean="0">
                <a:solidFill>
                  <a:schemeClr val="tx1"/>
                </a:solidFill>
              </a:rPr>
              <a:t>la fuente </a:t>
            </a:r>
            <a:r>
              <a:rPr lang="es-EC" dirty="0">
                <a:solidFill>
                  <a:schemeClr val="tx1"/>
                </a:solidFill>
              </a:rPr>
              <a:t>y el tipo de mensaje </a:t>
            </a:r>
            <a:r>
              <a:rPr lang="es-EC" dirty="0" smtClean="0">
                <a:solidFill>
                  <a:schemeClr val="tx1"/>
                </a:solidFill>
              </a:rPr>
              <a:t>de alerta. </a:t>
            </a:r>
            <a:r>
              <a:rPr lang="es-EC" dirty="0">
                <a:solidFill>
                  <a:schemeClr val="tx1"/>
                </a:solidFill>
              </a:rPr>
              <a:t>TS 23.041</a:t>
            </a:r>
            <a:r>
              <a:rPr lang="es-EC" dirty="0" smtClean="0">
                <a:solidFill>
                  <a:schemeClr val="tx1"/>
                </a:solidFill>
              </a:rPr>
              <a:t> </a:t>
            </a:r>
          </a:p>
          <a:p>
            <a:r>
              <a:rPr lang="es-EC" b="1" dirty="0">
                <a:solidFill>
                  <a:schemeClr val="tx1"/>
                </a:solidFill>
              </a:rPr>
              <a:t>Serial </a:t>
            </a:r>
            <a:r>
              <a:rPr lang="es-EC" b="1" dirty="0" err="1">
                <a:solidFill>
                  <a:schemeClr val="tx1"/>
                </a:solidFill>
              </a:rPr>
              <a:t>number</a:t>
            </a:r>
            <a:r>
              <a:rPr lang="es-EC" b="1" dirty="0">
                <a:solidFill>
                  <a:schemeClr val="tx1"/>
                </a:solidFill>
              </a:rPr>
              <a:t>: </a:t>
            </a:r>
            <a:r>
              <a:rPr lang="es-EC" dirty="0">
                <a:solidFill>
                  <a:schemeClr val="tx1"/>
                </a:solidFill>
              </a:rPr>
              <a:t>Identifica </a:t>
            </a:r>
            <a:r>
              <a:rPr lang="es-EC" dirty="0" smtClean="0">
                <a:solidFill>
                  <a:schemeClr val="tx1"/>
                </a:solidFill>
              </a:rPr>
              <a:t>un mensaje </a:t>
            </a:r>
            <a:r>
              <a:rPr lang="es-EC" dirty="0">
                <a:solidFill>
                  <a:schemeClr val="tx1"/>
                </a:solidFill>
              </a:rPr>
              <a:t>en particular</a:t>
            </a:r>
            <a:r>
              <a:rPr lang="es-EC" dirty="0" smtClean="0">
                <a:solidFill>
                  <a:schemeClr val="tx1"/>
                </a:solidFill>
              </a:rPr>
              <a:t>, 16 </a:t>
            </a:r>
            <a:r>
              <a:rPr lang="es-EC" dirty="0" err="1" smtClean="0">
                <a:solidFill>
                  <a:schemeClr val="tx1"/>
                </a:solidFill>
              </a:rPr>
              <a:t>digitos</a:t>
            </a:r>
            <a:r>
              <a:rPr lang="es-EC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EC" b="1" dirty="0">
                <a:solidFill>
                  <a:schemeClr val="tx1"/>
                </a:solidFill>
              </a:rPr>
              <a:t>Warning </a:t>
            </a:r>
            <a:r>
              <a:rPr lang="es-EC" b="1" dirty="0" err="1">
                <a:solidFill>
                  <a:schemeClr val="tx1"/>
                </a:solidFill>
              </a:rPr>
              <a:t>type</a:t>
            </a:r>
            <a:r>
              <a:rPr lang="es-EC" b="1" dirty="0">
                <a:solidFill>
                  <a:schemeClr val="tx1"/>
                </a:solidFill>
              </a:rPr>
              <a:t>: </a:t>
            </a:r>
            <a:r>
              <a:rPr lang="es-EC" dirty="0">
                <a:solidFill>
                  <a:schemeClr val="tx1"/>
                </a:solidFill>
              </a:rPr>
              <a:t>Se configura solo cuando se usa ETWS</a:t>
            </a:r>
            <a:r>
              <a:rPr lang="es-EC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EC" b="1" dirty="0">
                <a:solidFill>
                  <a:schemeClr val="tx1"/>
                </a:solidFill>
              </a:rPr>
              <a:t>Warning Message</a:t>
            </a:r>
            <a:r>
              <a:rPr lang="es-EC" b="1" dirty="0" smtClean="0">
                <a:solidFill>
                  <a:schemeClr val="tx1"/>
                </a:solidFill>
              </a:rPr>
              <a:t>: </a:t>
            </a:r>
            <a:r>
              <a:rPr lang="es-EC" dirty="0" smtClean="0">
                <a:solidFill>
                  <a:schemeClr val="tx1"/>
                </a:solidFill>
              </a:rPr>
              <a:t>opcional en ETWS,  </a:t>
            </a:r>
            <a:r>
              <a:rPr lang="es-EC" dirty="0">
                <a:solidFill>
                  <a:schemeClr val="tx1"/>
                </a:solidFill>
              </a:rPr>
              <a:t>obligatorio en CMAS</a:t>
            </a:r>
            <a:r>
              <a:rPr lang="es-EC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EC" b="1" dirty="0">
                <a:solidFill>
                  <a:schemeClr val="tx1"/>
                </a:solidFill>
              </a:rPr>
              <a:t>Data </a:t>
            </a:r>
            <a:r>
              <a:rPr lang="es-EC" b="1" dirty="0" err="1">
                <a:solidFill>
                  <a:schemeClr val="tx1"/>
                </a:solidFill>
              </a:rPr>
              <a:t>coding</a:t>
            </a:r>
            <a:r>
              <a:rPr lang="es-EC" b="1" dirty="0">
                <a:solidFill>
                  <a:schemeClr val="tx1"/>
                </a:solidFill>
              </a:rPr>
              <a:t> </a:t>
            </a:r>
            <a:r>
              <a:rPr lang="es-EC" b="1" dirty="0" err="1">
                <a:solidFill>
                  <a:schemeClr val="tx1"/>
                </a:solidFill>
              </a:rPr>
              <a:t>scheme</a:t>
            </a:r>
            <a:r>
              <a:rPr lang="es-EC" b="1" dirty="0" smtClean="0">
                <a:solidFill>
                  <a:schemeClr val="tx1"/>
                </a:solidFill>
              </a:rPr>
              <a:t>: </a:t>
            </a:r>
            <a:r>
              <a:rPr lang="es-EC" dirty="0" smtClean="0">
                <a:solidFill>
                  <a:schemeClr val="tx1"/>
                </a:solidFill>
              </a:rPr>
              <a:t>manejo previsto </a:t>
            </a:r>
            <a:r>
              <a:rPr lang="es-EC" dirty="0">
                <a:solidFill>
                  <a:schemeClr val="tx1"/>
                </a:solidFill>
              </a:rPr>
              <a:t>para el mensaje </a:t>
            </a:r>
            <a:r>
              <a:rPr lang="es-EC" dirty="0" smtClean="0">
                <a:solidFill>
                  <a:schemeClr val="tx1"/>
                </a:solidFill>
              </a:rPr>
              <a:t>de alerta y el lenguaje. </a:t>
            </a:r>
            <a:r>
              <a:rPr lang="es-EC" dirty="0">
                <a:solidFill>
                  <a:schemeClr val="tx1"/>
                </a:solidFill>
              </a:rPr>
              <a:t>TS 23.038</a:t>
            </a:r>
            <a:endParaRPr lang="es-EC" dirty="0" smtClean="0">
              <a:solidFill>
                <a:schemeClr val="tx1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615" y="1568567"/>
            <a:ext cx="5031655" cy="1300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40968"/>
            <a:ext cx="29813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622" y="5754174"/>
            <a:ext cx="5832648" cy="699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9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EC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PRUEBAS </a:t>
            </a:r>
            <a:r>
              <a:rPr lang="es-EC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 FUNCIONAMIENTO</a:t>
            </a:r>
            <a:r>
              <a:rPr lang="es-EC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C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 RESULTADOS</a:t>
            </a:r>
            <a:endParaRPr lang="es-EC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714" y="1395336"/>
            <a:ext cx="3739494" cy="4985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571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EC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Time </a:t>
            </a:r>
            <a:r>
              <a:rPr lang="es-EC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Division</a:t>
            </a:r>
            <a:r>
              <a:rPr lang="es-EC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C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Duplex</a:t>
            </a:r>
            <a:r>
              <a:rPr lang="es-EC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s-EC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s-EC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(TDD)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688632" cy="4268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31840" y="5949280"/>
            <a:ext cx="31683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Banda 42 (3500 MHz</a:t>
            </a:r>
            <a:r>
              <a:rPr lang="es-EC" dirty="0" smtClean="0">
                <a:solidFill>
                  <a:schemeClr val="tx1"/>
                </a:solidFill>
              </a:rPr>
              <a:t>)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54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s-EC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Frequency</a:t>
            </a:r>
            <a:r>
              <a:rPr lang="es-EC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C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Division</a:t>
            </a:r>
            <a:r>
              <a:rPr lang="es-EC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C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Duplex</a:t>
            </a:r>
            <a:r>
              <a:rPr lang="es-EC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(FDD)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83526"/>
            <a:ext cx="4224389" cy="3169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31383"/>
            <a:ext cx="4390826" cy="329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5364088" y="1772816"/>
            <a:ext cx="3310706" cy="1009370"/>
          </a:xfrm>
          <a:prstGeom prst="wedgeEllipseCallout">
            <a:avLst>
              <a:gd name="adj1" fmla="val -21316"/>
              <a:gd name="adj2" fmla="val 66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Banda 7 (2680 MHz)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539552" y="5157192"/>
            <a:ext cx="3310706" cy="1009370"/>
          </a:xfrm>
          <a:prstGeom prst="wedgeEllipseCallout">
            <a:avLst>
              <a:gd name="adj1" fmla="val -31041"/>
              <a:gd name="adj2" fmla="val -62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Banda 4 (2130 MHz)</a:t>
            </a:r>
          </a:p>
        </p:txBody>
      </p:sp>
    </p:spTree>
    <p:extLst>
      <p:ext uri="{BB962C8B-B14F-4D97-AF65-F5344CB8AC3E}">
        <p14:creationId xmlns:p14="http://schemas.microsoft.com/office/powerpoint/2010/main" val="595578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Autenticación del equipo de usuario</a:t>
            </a:r>
            <a:endParaRPr lang="es-EC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4553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763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Autenticación del equipo de usuario</a:t>
            </a:r>
            <a:endParaRPr lang="es-EC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95425"/>
            <a:ext cx="7429500" cy="1933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01" y="3786336"/>
            <a:ext cx="6962775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4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80120"/>
          </a:xfrm>
        </p:spPr>
        <p:txBody>
          <a:bodyPr/>
          <a:lstStyle/>
          <a:p>
            <a:r>
              <a:rPr lang="es-EC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Funcionalidades en equipo de usuario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2448272" cy="4352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" t="72362" r="63079" b="8922"/>
          <a:stretch/>
        </p:blipFill>
        <p:spPr bwMode="auto">
          <a:xfrm>
            <a:off x="251520" y="5752907"/>
            <a:ext cx="3584060" cy="916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12168"/>
            <a:ext cx="4742656" cy="3556992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1" t="21549" b="49519"/>
          <a:stretch/>
        </p:blipFill>
        <p:spPr bwMode="auto">
          <a:xfrm>
            <a:off x="5436096" y="5206176"/>
            <a:ext cx="2160240" cy="1463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7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212" y="188640"/>
            <a:ext cx="2308756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9956" y="260648"/>
            <a:ext cx="2271802" cy="403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4" b="26307"/>
          <a:stretch/>
        </p:blipFill>
        <p:spPr bwMode="auto">
          <a:xfrm>
            <a:off x="1763688" y="4437112"/>
            <a:ext cx="5653428" cy="2021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042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166592" cy="3124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4" r="28348" b="13248"/>
          <a:stretch/>
        </p:blipFill>
        <p:spPr bwMode="auto">
          <a:xfrm>
            <a:off x="3923928" y="3429000"/>
            <a:ext cx="5099615" cy="3296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00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Justificación e Importancia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916832"/>
            <a:ext cx="8280920" cy="646331"/>
          </a:xfrm>
          <a:prstGeom prst="rect">
            <a:avLst/>
          </a:prstGeom>
          <a:noFill/>
          <a:ln w="19050">
            <a:solidFill>
              <a:srgbClr val="A50021"/>
            </a:solidFill>
          </a:ln>
          <a:effectLst>
            <a:glow rad="63500">
              <a:srgbClr val="A50021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La implementación de una estación base LTE tiene un propósito educativo, ya </a:t>
            </a:r>
            <a:r>
              <a:rPr lang="es-EC" dirty="0" smtClean="0"/>
              <a:t>que permite </a:t>
            </a:r>
            <a:r>
              <a:rPr lang="es-EC" dirty="0"/>
              <a:t>conocer diferentes aspectos relacionados a su funcionamiento.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947" y="3068960"/>
            <a:ext cx="8280920" cy="1200329"/>
          </a:xfrm>
          <a:prstGeom prst="rect">
            <a:avLst/>
          </a:prstGeom>
          <a:noFill/>
          <a:ln w="19050">
            <a:solidFill>
              <a:srgbClr val="A50021"/>
            </a:solidFill>
          </a:ln>
          <a:effectLst>
            <a:glow rad="63500">
              <a:srgbClr val="A50021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El proyecto está basado en la tecnología de Radio Definido por Software </a:t>
            </a:r>
            <a:r>
              <a:rPr lang="es-EC" dirty="0" smtClean="0"/>
              <a:t>cuya importancia </a:t>
            </a:r>
            <a:r>
              <a:rPr lang="es-EC" dirty="0"/>
              <a:t>radica en que se puede implementar cualquier sistema </a:t>
            </a:r>
            <a:r>
              <a:rPr lang="es-EC" dirty="0" smtClean="0"/>
              <a:t>de Telecomunicaciones sin </a:t>
            </a:r>
            <a:r>
              <a:rPr lang="es-EC" dirty="0"/>
              <a:t>tener que adquirir costosos equipos para diferentes estándares ya que se </a:t>
            </a:r>
            <a:r>
              <a:rPr lang="es-EC" dirty="0" smtClean="0"/>
              <a:t>lo realiza </a:t>
            </a:r>
            <a:r>
              <a:rPr lang="es-EC" dirty="0"/>
              <a:t>mediante </a:t>
            </a:r>
            <a:r>
              <a:rPr lang="es-EC" dirty="0" smtClean="0"/>
              <a:t>software.</a:t>
            </a:r>
            <a:endParaRPr lang="es-EC" dirty="0"/>
          </a:p>
        </p:txBody>
      </p:sp>
      <p:sp>
        <p:nvSpPr>
          <p:cNvPr id="7" name="TextBox 6"/>
          <p:cNvSpPr txBox="1"/>
          <p:nvPr/>
        </p:nvSpPr>
        <p:spPr>
          <a:xfrm>
            <a:off x="407129" y="5036983"/>
            <a:ext cx="8280920" cy="1200329"/>
          </a:xfrm>
          <a:prstGeom prst="rect">
            <a:avLst/>
          </a:prstGeom>
          <a:noFill/>
          <a:ln w="19050">
            <a:solidFill>
              <a:srgbClr val="A50021"/>
            </a:solidFill>
          </a:ln>
          <a:effectLst>
            <a:glow rad="63500">
              <a:srgbClr val="A50021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Mediante el </a:t>
            </a:r>
            <a:r>
              <a:rPr lang="es-EC" dirty="0"/>
              <a:t>uso del software Amari LTE 100 </a:t>
            </a:r>
            <a:r>
              <a:rPr lang="es-EC" dirty="0" smtClean="0"/>
              <a:t>se </a:t>
            </a:r>
            <a:r>
              <a:rPr lang="es-EC" dirty="0"/>
              <a:t>podrá </a:t>
            </a:r>
            <a:r>
              <a:rPr lang="es-EC" dirty="0" smtClean="0"/>
              <a:t>implementar una estación base </a:t>
            </a:r>
            <a:r>
              <a:rPr lang="es-EC" dirty="0"/>
              <a:t>LTE compatible con </a:t>
            </a:r>
            <a:r>
              <a:rPr lang="es-EC" i="1" dirty="0"/>
              <a:t>Release</a:t>
            </a:r>
            <a:r>
              <a:rPr lang="es-EC" dirty="0"/>
              <a:t> 9</a:t>
            </a:r>
            <a:r>
              <a:rPr lang="es-EC" dirty="0" smtClean="0"/>
              <a:t>, por </a:t>
            </a:r>
            <a:r>
              <a:rPr lang="es-EC" dirty="0"/>
              <a:t>lo que la realización de este proyecto marca una línea base en el </a:t>
            </a:r>
            <a:r>
              <a:rPr lang="es-EC" dirty="0" smtClean="0"/>
              <a:t>uso y </a:t>
            </a:r>
            <a:r>
              <a:rPr lang="es-EC" dirty="0"/>
              <a:t>manipulación del software, </a:t>
            </a:r>
            <a:r>
              <a:rPr lang="es-EC" dirty="0" smtClean="0"/>
              <a:t>dando así </a:t>
            </a:r>
            <a:r>
              <a:rPr lang="es-EC" dirty="0"/>
              <a:t>la apertura a nuevos proyectos utilizando </a:t>
            </a:r>
            <a:r>
              <a:rPr lang="es-EC" dirty="0" smtClean="0"/>
              <a:t>este mismo </a:t>
            </a:r>
            <a:r>
              <a:rPr lang="es-EC" dirty="0"/>
              <a:t>recurso.</a:t>
            </a:r>
          </a:p>
        </p:txBody>
      </p:sp>
      <p:sp>
        <p:nvSpPr>
          <p:cNvPr id="8" name="Down Arrow 7"/>
          <p:cNvSpPr/>
          <p:nvPr/>
        </p:nvSpPr>
        <p:spPr>
          <a:xfrm>
            <a:off x="4175956" y="2635171"/>
            <a:ext cx="468052" cy="433789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Down Arrow 8"/>
          <p:cNvSpPr/>
          <p:nvPr/>
        </p:nvSpPr>
        <p:spPr>
          <a:xfrm>
            <a:off x="4247964" y="4509120"/>
            <a:ext cx="468052" cy="433789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861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10344"/>
          </a:xfrm>
        </p:spPr>
        <p:txBody>
          <a:bodyPr/>
          <a:lstStyle/>
          <a:p>
            <a:r>
              <a:rPr lang="es-EC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Sistema de Alerta Pública (</a:t>
            </a:r>
            <a:r>
              <a:rPr lang="es-EC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ETWS/CMAS</a:t>
            </a:r>
            <a:r>
              <a:rPr lang="es-EC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es-EC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5004048" y="2348880"/>
            <a:ext cx="3888432" cy="4104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>
                <a:solidFill>
                  <a:schemeClr val="tx1"/>
                </a:solidFill>
              </a:rPr>
              <a:t>Prueba 1:</a:t>
            </a:r>
          </a:p>
          <a:p>
            <a:r>
              <a:rPr lang="es-EC" dirty="0" err="1">
                <a:solidFill>
                  <a:schemeClr val="tx1"/>
                </a:solidFill>
              </a:rPr>
              <a:t>local_identifier</a:t>
            </a:r>
            <a:r>
              <a:rPr lang="es-EC" dirty="0">
                <a:solidFill>
                  <a:schemeClr val="tx1"/>
                </a:solidFill>
              </a:rPr>
              <a:t>: 1</a:t>
            </a:r>
          </a:p>
          <a:p>
            <a:r>
              <a:rPr lang="es-EC" dirty="0" err="1">
                <a:solidFill>
                  <a:schemeClr val="tx1"/>
                </a:solidFill>
              </a:rPr>
              <a:t>message_identifier</a:t>
            </a:r>
            <a:r>
              <a:rPr lang="es-EC" dirty="0">
                <a:solidFill>
                  <a:schemeClr val="tx1"/>
                </a:solidFill>
              </a:rPr>
              <a:t>: 4353 (tsunami)</a:t>
            </a:r>
          </a:p>
          <a:p>
            <a:r>
              <a:rPr lang="es-EC" dirty="0" err="1">
                <a:solidFill>
                  <a:schemeClr val="tx1"/>
                </a:solidFill>
              </a:rPr>
              <a:t>serial_number</a:t>
            </a:r>
            <a:r>
              <a:rPr lang="es-EC" dirty="0">
                <a:solidFill>
                  <a:schemeClr val="tx1"/>
                </a:solidFill>
              </a:rPr>
              <a:t>: 12289</a:t>
            </a:r>
          </a:p>
          <a:p>
            <a:r>
              <a:rPr lang="es-EC" dirty="0" err="1">
                <a:solidFill>
                  <a:schemeClr val="tx1"/>
                </a:solidFill>
              </a:rPr>
              <a:t>warning_type</a:t>
            </a:r>
            <a:r>
              <a:rPr lang="es-EC" dirty="0">
                <a:solidFill>
                  <a:schemeClr val="tx1"/>
                </a:solidFill>
              </a:rPr>
              <a:t>: 896</a:t>
            </a:r>
          </a:p>
          <a:p>
            <a:r>
              <a:rPr lang="es-EC" b="1" dirty="0" smtClean="0">
                <a:solidFill>
                  <a:schemeClr val="tx1"/>
                </a:solidFill>
              </a:rPr>
              <a:t>Prueba 2:</a:t>
            </a:r>
          </a:p>
          <a:p>
            <a:r>
              <a:rPr lang="es-EC" dirty="0" err="1" smtClean="0">
                <a:solidFill>
                  <a:schemeClr val="tx1"/>
                </a:solidFill>
              </a:rPr>
              <a:t>local_identifier</a:t>
            </a:r>
            <a:r>
              <a:rPr lang="es-EC" dirty="0" smtClean="0">
                <a:solidFill>
                  <a:schemeClr val="tx1"/>
                </a:solidFill>
              </a:rPr>
              <a:t>: 4</a:t>
            </a:r>
          </a:p>
          <a:p>
            <a:r>
              <a:rPr lang="es-EC" dirty="0" err="1" smtClean="0">
                <a:solidFill>
                  <a:schemeClr val="tx1"/>
                </a:solidFill>
              </a:rPr>
              <a:t>message_identifier</a:t>
            </a:r>
            <a:r>
              <a:rPr lang="es-EC" dirty="0" smtClean="0">
                <a:solidFill>
                  <a:schemeClr val="tx1"/>
                </a:solidFill>
              </a:rPr>
              <a:t>: 4379 </a:t>
            </a:r>
            <a:r>
              <a:rPr lang="es-EC" sz="1400" dirty="0" smtClean="0">
                <a:solidFill>
                  <a:schemeClr val="tx1"/>
                </a:solidFill>
              </a:rPr>
              <a:t>(CMAS CBS Message </a:t>
            </a:r>
            <a:r>
              <a:rPr lang="es-EC" sz="1400" dirty="0" err="1" smtClean="0">
                <a:solidFill>
                  <a:schemeClr val="tx1"/>
                </a:solidFill>
              </a:rPr>
              <a:t>Identifier</a:t>
            </a:r>
            <a:r>
              <a:rPr lang="es-EC" sz="1400" dirty="0" smtClean="0">
                <a:solidFill>
                  <a:schemeClr val="tx1"/>
                </a:solidFill>
              </a:rPr>
              <a:t> </a:t>
            </a:r>
            <a:r>
              <a:rPr lang="es-EC" sz="1400" dirty="0" err="1" smtClean="0">
                <a:solidFill>
                  <a:schemeClr val="tx1"/>
                </a:solidFill>
              </a:rPr>
              <a:t>for</a:t>
            </a:r>
            <a:r>
              <a:rPr lang="es-EC" sz="1400" dirty="0" smtClean="0">
                <a:solidFill>
                  <a:schemeClr val="tx1"/>
                </a:solidFill>
              </a:rPr>
              <a:t> </a:t>
            </a:r>
            <a:r>
              <a:rPr lang="es-EC" sz="1400" dirty="0" err="1" smtClean="0">
                <a:solidFill>
                  <a:schemeClr val="tx1"/>
                </a:solidFill>
              </a:rPr>
              <a:t>Child</a:t>
            </a:r>
            <a:r>
              <a:rPr lang="es-EC" sz="1400" dirty="0" smtClean="0">
                <a:solidFill>
                  <a:schemeClr val="tx1"/>
                </a:solidFill>
              </a:rPr>
              <a:t> </a:t>
            </a:r>
            <a:r>
              <a:rPr lang="es-EC" sz="1400" dirty="0" err="1" smtClean="0">
                <a:solidFill>
                  <a:schemeClr val="tx1"/>
                </a:solidFill>
              </a:rPr>
              <a:t>Abduction</a:t>
            </a:r>
            <a:r>
              <a:rPr lang="es-EC" sz="1400" dirty="0" smtClean="0">
                <a:solidFill>
                  <a:schemeClr val="tx1"/>
                </a:solidFill>
              </a:rPr>
              <a:t> </a:t>
            </a:r>
            <a:r>
              <a:rPr lang="es-EC" sz="1400" dirty="0" err="1" smtClean="0">
                <a:solidFill>
                  <a:schemeClr val="tx1"/>
                </a:solidFill>
              </a:rPr>
              <a:t>Emergency</a:t>
            </a:r>
            <a:r>
              <a:rPr lang="es-EC" sz="1400" dirty="0" smtClean="0">
                <a:solidFill>
                  <a:schemeClr val="tx1"/>
                </a:solidFill>
              </a:rPr>
              <a:t> (</a:t>
            </a:r>
            <a:r>
              <a:rPr lang="es-EC" sz="1400" dirty="0" err="1" smtClean="0">
                <a:solidFill>
                  <a:schemeClr val="tx1"/>
                </a:solidFill>
              </a:rPr>
              <a:t>or</a:t>
            </a:r>
            <a:r>
              <a:rPr lang="es-EC" sz="1400" dirty="0" smtClean="0">
                <a:solidFill>
                  <a:schemeClr val="tx1"/>
                </a:solidFill>
              </a:rPr>
              <a:t> </a:t>
            </a:r>
            <a:r>
              <a:rPr lang="es-EC" sz="1400" dirty="0" err="1" smtClean="0">
                <a:solidFill>
                  <a:schemeClr val="tx1"/>
                </a:solidFill>
              </a:rPr>
              <a:t>Amber</a:t>
            </a:r>
            <a:r>
              <a:rPr lang="es-EC" sz="1400" dirty="0" smtClean="0">
                <a:solidFill>
                  <a:schemeClr val="tx1"/>
                </a:solidFill>
              </a:rPr>
              <a:t> </a:t>
            </a:r>
            <a:r>
              <a:rPr lang="es-EC" sz="1400" dirty="0" err="1" smtClean="0">
                <a:solidFill>
                  <a:schemeClr val="tx1"/>
                </a:solidFill>
              </a:rPr>
              <a:t>Alert</a:t>
            </a:r>
            <a:r>
              <a:rPr lang="es-EC" sz="1400" dirty="0" smtClean="0">
                <a:solidFill>
                  <a:schemeClr val="tx1"/>
                </a:solidFill>
              </a:rPr>
              <a:t>))</a:t>
            </a:r>
          </a:p>
          <a:p>
            <a:r>
              <a:rPr lang="es-EC" dirty="0" err="1" smtClean="0">
                <a:solidFill>
                  <a:schemeClr val="tx1"/>
                </a:solidFill>
              </a:rPr>
              <a:t>serial_number</a:t>
            </a:r>
            <a:r>
              <a:rPr lang="es-EC" dirty="0" smtClean="0">
                <a:solidFill>
                  <a:schemeClr val="tx1"/>
                </a:solidFill>
              </a:rPr>
              <a:t>: 12321</a:t>
            </a:r>
          </a:p>
          <a:p>
            <a:r>
              <a:rPr lang="es-EC" dirty="0" err="1" smtClean="0">
                <a:solidFill>
                  <a:schemeClr val="tx1"/>
                </a:solidFill>
              </a:rPr>
              <a:t>warning_message</a:t>
            </a:r>
            <a:r>
              <a:rPr lang="es-EC" dirty="0" smtClean="0">
                <a:solidFill>
                  <a:schemeClr val="tx1"/>
                </a:solidFill>
              </a:rPr>
              <a:t>: [""]</a:t>
            </a:r>
          </a:p>
          <a:p>
            <a:r>
              <a:rPr lang="es-EC" dirty="0" err="1" smtClean="0">
                <a:solidFill>
                  <a:schemeClr val="tx1"/>
                </a:solidFill>
              </a:rPr>
              <a:t>data_coding_scheme</a:t>
            </a:r>
            <a:r>
              <a:rPr lang="es-EC" dirty="0" smtClean="0">
                <a:solidFill>
                  <a:schemeClr val="tx1"/>
                </a:solidFill>
              </a:rPr>
              <a:t>: 149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2843808" y="1300295"/>
            <a:ext cx="3168352" cy="792088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err="1">
                <a:solidFill>
                  <a:schemeClr val="tx1"/>
                </a:solidFill>
              </a:rPr>
              <a:t>pws_write</a:t>
            </a:r>
            <a:r>
              <a:rPr lang="es-EC" dirty="0">
                <a:solidFill>
                  <a:schemeClr val="tx1"/>
                </a:solidFill>
              </a:rPr>
              <a:t> </a:t>
            </a:r>
            <a:r>
              <a:rPr lang="es-EC" dirty="0" err="1">
                <a:solidFill>
                  <a:schemeClr val="tx1"/>
                </a:solidFill>
              </a:rPr>
              <a:t>localidentifier</a:t>
            </a:r>
            <a:r>
              <a:rPr lang="es-EC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C" dirty="0" err="1" smtClean="0">
                <a:solidFill>
                  <a:schemeClr val="tx1"/>
                </a:solidFill>
              </a:rPr>
              <a:t>pws_kill</a:t>
            </a:r>
            <a:r>
              <a:rPr lang="es-EC" dirty="0">
                <a:solidFill>
                  <a:schemeClr val="tx1"/>
                </a:solidFill>
              </a:rPr>
              <a:t> </a:t>
            </a:r>
            <a:r>
              <a:rPr lang="es-EC" dirty="0" err="1" smtClean="0">
                <a:solidFill>
                  <a:schemeClr val="tx1"/>
                </a:solidFill>
              </a:rPr>
              <a:t>localidentifier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879406"/>
              </p:ext>
            </p:extLst>
          </p:nvPr>
        </p:nvGraphicFramePr>
        <p:xfrm>
          <a:off x="394320" y="2492896"/>
          <a:ext cx="4249688" cy="362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7597"/>
                <a:gridCol w="3322091"/>
              </a:tblGrid>
              <a:tr h="312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kern="50" dirty="0">
                          <a:effectLst/>
                        </a:rPr>
                        <a:t>4353</a:t>
                      </a:r>
                      <a:endParaRPr lang="es-EC" sz="1400" kern="50" dirty="0">
                        <a:effectLst/>
                        <a:latin typeface="Liberation Serif"/>
                        <a:ea typeface="WenQuanYi Zen Hei Sharp"/>
                        <a:cs typeface="Lohit Devanaga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kern="50" dirty="0">
                          <a:effectLst/>
                        </a:rPr>
                        <a:t>ETWS CBS Message </a:t>
                      </a:r>
                      <a:r>
                        <a:rPr lang="es-ES" sz="1400" kern="50" dirty="0" err="1">
                          <a:effectLst/>
                        </a:rPr>
                        <a:t>Identifier</a:t>
                      </a:r>
                      <a:r>
                        <a:rPr lang="es-ES" sz="1400" kern="50" dirty="0">
                          <a:effectLst/>
                        </a:rPr>
                        <a:t> </a:t>
                      </a:r>
                      <a:r>
                        <a:rPr lang="es-ES" sz="1400" kern="50" dirty="0" err="1">
                          <a:effectLst/>
                        </a:rPr>
                        <a:t>for</a:t>
                      </a:r>
                      <a:r>
                        <a:rPr lang="es-ES" sz="1400" kern="50" dirty="0">
                          <a:effectLst/>
                        </a:rPr>
                        <a:t> tsunami </a:t>
                      </a:r>
                      <a:r>
                        <a:rPr lang="es-ES" sz="1400" kern="50" dirty="0" err="1">
                          <a:effectLst/>
                        </a:rPr>
                        <a:t>warning</a:t>
                      </a:r>
                      <a:r>
                        <a:rPr lang="es-ES" sz="1400" kern="50" dirty="0">
                          <a:effectLst/>
                        </a:rPr>
                        <a:t> message.</a:t>
                      </a:r>
                      <a:endParaRPr lang="es-EC" sz="1400" kern="50" dirty="0">
                        <a:effectLst/>
                        <a:latin typeface="Liberation Serif"/>
                        <a:ea typeface="WenQuanYi Zen Hei Sharp"/>
                        <a:cs typeface="Lohit Devanagari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kern="50" dirty="0">
                          <a:effectLst/>
                        </a:rPr>
                        <a:t>4354</a:t>
                      </a:r>
                      <a:endParaRPr lang="es-EC" sz="1400" kern="50" dirty="0">
                        <a:effectLst/>
                        <a:latin typeface="Liberation Serif"/>
                        <a:ea typeface="WenQuanYi Zen Hei Sharp"/>
                        <a:cs typeface="Lohit Devanaga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kern="50" dirty="0">
                          <a:effectLst/>
                        </a:rPr>
                        <a:t>ETWS CBS Message </a:t>
                      </a:r>
                      <a:r>
                        <a:rPr lang="es-ES" sz="1400" kern="50" dirty="0" err="1">
                          <a:effectLst/>
                        </a:rPr>
                        <a:t>Identifier</a:t>
                      </a:r>
                      <a:r>
                        <a:rPr lang="es-ES" sz="1400" kern="50" dirty="0">
                          <a:effectLst/>
                        </a:rPr>
                        <a:t> </a:t>
                      </a:r>
                      <a:r>
                        <a:rPr lang="es-ES" sz="1400" kern="50" dirty="0" err="1">
                          <a:effectLst/>
                        </a:rPr>
                        <a:t>for</a:t>
                      </a:r>
                      <a:r>
                        <a:rPr lang="es-ES" sz="1400" kern="50" dirty="0">
                          <a:effectLst/>
                        </a:rPr>
                        <a:t> </a:t>
                      </a:r>
                      <a:r>
                        <a:rPr lang="es-ES" sz="1400" kern="50" dirty="0" err="1">
                          <a:effectLst/>
                        </a:rPr>
                        <a:t>earthquake</a:t>
                      </a:r>
                      <a:r>
                        <a:rPr lang="es-ES" sz="1400" kern="50" dirty="0">
                          <a:effectLst/>
                        </a:rPr>
                        <a:t> and tsunami </a:t>
                      </a:r>
                      <a:r>
                        <a:rPr lang="es-ES" sz="1400" kern="50" dirty="0" err="1">
                          <a:effectLst/>
                        </a:rPr>
                        <a:t>combined</a:t>
                      </a:r>
                      <a:r>
                        <a:rPr lang="es-ES" sz="1400" kern="50" dirty="0">
                          <a:effectLst/>
                        </a:rPr>
                        <a:t> </a:t>
                      </a:r>
                      <a:r>
                        <a:rPr lang="es-ES" sz="1400" kern="50" dirty="0" err="1">
                          <a:effectLst/>
                        </a:rPr>
                        <a:t>warning</a:t>
                      </a:r>
                      <a:r>
                        <a:rPr lang="es-ES" sz="1400" kern="50" dirty="0">
                          <a:effectLst/>
                        </a:rPr>
                        <a:t> message.</a:t>
                      </a:r>
                      <a:endParaRPr lang="es-EC" sz="1400" kern="50" dirty="0">
                        <a:effectLst/>
                        <a:latin typeface="Liberation Serif"/>
                        <a:ea typeface="WenQuanYi Zen Hei Sharp"/>
                        <a:cs typeface="Lohit Devanagari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kern="50" dirty="0" smtClean="0">
                          <a:effectLst/>
                          <a:latin typeface="Liberation Serif"/>
                          <a:ea typeface="WenQuanYi Zen Hei Sharp"/>
                          <a:cs typeface="Lohit Devanagari"/>
                        </a:rPr>
                        <a:t>4371</a:t>
                      </a:r>
                      <a:endParaRPr lang="es-EC" sz="1400" kern="50" dirty="0">
                        <a:effectLst/>
                        <a:latin typeface="Liberation Serif"/>
                        <a:ea typeface="WenQuanYi Zen Hei Sharp"/>
                        <a:cs typeface="Lohit Devanaga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50" dirty="0" smtClean="0">
                          <a:effectLst/>
                          <a:latin typeface="Liberation Serif"/>
                          <a:ea typeface="WenQuanYi Zen Hei Sharp"/>
                          <a:cs typeface="Lohit Devanagari"/>
                        </a:rPr>
                        <a:t>CMAS CBS Message Identifier for CMAS Extreme</a:t>
                      </a:r>
                      <a:r>
                        <a:rPr lang="en-US" sz="1400" kern="50" baseline="0" dirty="0" smtClean="0">
                          <a:effectLst/>
                          <a:latin typeface="Liberation Serif"/>
                          <a:ea typeface="WenQuanYi Zen Hei Sharp"/>
                          <a:cs typeface="Lohit Devanagari"/>
                        </a:rPr>
                        <a:t> </a:t>
                      </a:r>
                      <a:r>
                        <a:rPr lang="en-US" sz="1400" kern="50" dirty="0" smtClean="0">
                          <a:effectLst/>
                          <a:latin typeface="Liberation Serif"/>
                          <a:ea typeface="WenQuanYi Zen Hei Sharp"/>
                          <a:cs typeface="Lohit Devanagari"/>
                        </a:rPr>
                        <a:t>Alerts with Severity of Extreme,</a:t>
                      </a:r>
                      <a:r>
                        <a:rPr lang="en-US" sz="1400" kern="50" baseline="0" dirty="0" smtClean="0">
                          <a:effectLst/>
                          <a:latin typeface="Liberation Serif"/>
                          <a:ea typeface="WenQuanYi Zen Hei Sharp"/>
                          <a:cs typeface="Lohit Devanagari"/>
                        </a:rPr>
                        <a:t> </a:t>
                      </a:r>
                      <a:r>
                        <a:rPr lang="en-US" sz="1400" kern="50" dirty="0" smtClean="0">
                          <a:effectLst/>
                          <a:latin typeface="Liberation Serif"/>
                          <a:ea typeface="WenQuanYi Zen Hei Sharp"/>
                          <a:cs typeface="Lohit Devanagari"/>
                        </a:rPr>
                        <a:t>Urgency of Immediate, and Certainty of</a:t>
                      </a:r>
                      <a:r>
                        <a:rPr lang="en-US" sz="1400" kern="50" baseline="0" dirty="0" smtClean="0">
                          <a:effectLst/>
                          <a:latin typeface="Liberation Serif"/>
                          <a:ea typeface="WenQuanYi Zen Hei Sharp"/>
                          <a:cs typeface="Lohit Devanagari"/>
                        </a:rPr>
                        <a:t> </a:t>
                      </a:r>
                      <a:r>
                        <a:rPr lang="en-US" sz="1400" kern="50" dirty="0" smtClean="0">
                          <a:effectLst/>
                          <a:latin typeface="Liberation Serif"/>
                          <a:ea typeface="WenQuanYi Zen Hei Sharp"/>
                          <a:cs typeface="Lohit Devanagari"/>
                        </a:rPr>
                        <a:t>Observed</a:t>
                      </a:r>
                      <a:endParaRPr lang="es-EC" sz="1400" kern="50" dirty="0">
                        <a:effectLst/>
                        <a:latin typeface="Liberation Serif"/>
                        <a:ea typeface="WenQuanYi Zen Hei Sharp"/>
                        <a:cs typeface="Lohit Devanagari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kern="50" dirty="0" smtClean="0">
                          <a:effectLst/>
                          <a:latin typeface="Liberation Serif"/>
                          <a:ea typeface="WenQuanYi Zen Hei Sharp"/>
                          <a:cs typeface="Lohit Devanagari"/>
                        </a:rPr>
                        <a:t>4379</a:t>
                      </a:r>
                      <a:endParaRPr lang="es-EC" sz="1400" kern="50" dirty="0">
                        <a:effectLst/>
                        <a:latin typeface="Liberation Serif"/>
                        <a:ea typeface="WenQuanYi Zen Hei Sharp"/>
                        <a:cs typeface="Lohit Devanaga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50" dirty="0" smtClean="0">
                          <a:effectLst/>
                          <a:latin typeface="Liberation Serif"/>
                          <a:ea typeface="WenQuanYi Zen Hei Sharp"/>
                          <a:cs typeface="Lohit Devanagari"/>
                        </a:rPr>
                        <a:t>CMAS CBS Message Identifier for Child</a:t>
                      </a:r>
                      <a:r>
                        <a:rPr lang="en-US" sz="1400" kern="50" baseline="0" dirty="0" smtClean="0">
                          <a:effectLst/>
                          <a:latin typeface="Liberation Serif"/>
                          <a:ea typeface="WenQuanYi Zen Hei Sharp"/>
                          <a:cs typeface="Lohit Devanagari"/>
                        </a:rPr>
                        <a:t> </a:t>
                      </a:r>
                      <a:r>
                        <a:rPr lang="en-US" sz="1400" kern="50" dirty="0" smtClean="0">
                          <a:effectLst/>
                          <a:latin typeface="Liberation Serif"/>
                          <a:ea typeface="WenQuanYi Zen Hei Sharp"/>
                          <a:cs typeface="Lohit Devanagari"/>
                        </a:rPr>
                        <a:t>Abduction</a:t>
                      </a:r>
                      <a:r>
                        <a:rPr lang="en-US" sz="1400" kern="50" baseline="0" dirty="0" smtClean="0">
                          <a:effectLst/>
                          <a:latin typeface="Liberation Serif"/>
                          <a:ea typeface="WenQuanYi Zen Hei Sharp"/>
                          <a:cs typeface="Lohit Devanagari"/>
                        </a:rPr>
                        <a:t>  Emergency (Amber Alert)</a:t>
                      </a:r>
                      <a:endParaRPr lang="es-EC" sz="1400" kern="50" dirty="0">
                        <a:effectLst/>
                        <a:latin typeface="Liberation Serif"/>
                        <a:ea typeface="WenQuanYi Zen Hei Sharp"/>
                        <a:cs typeface="Lohit Devanagari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kern="50" dirty="0" smtClean="0">
                          <a:effectLst/>
                          <a:latin typeface="Liberation Serif"/>
                          <a:ea typeface="WenQuanYi Zen Hei Sharp"/>
                          <a:cs typeface="Lohit Devanagari"/>
                        </a:rPr>
                        <a:t>4370</a:t>
                      </a:r>
                      <a:endParaRPr lang="es-EC" sz="1400" kern="50" dirty="0">
                        <a:effectLst/>
                        <a:latin typeface="Liberation Serif"/>
                        <a:ea typeface="WenQuanYi Zen Hei Sharp"/>
                        <a:cs typeface="Lohit Devanaga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50" dirty="0" smtClean="0">
                          <a:effectLst/>
                          <a:latin typeface="Liberation Serif"/>
                          <a:ea typeface="WenQuanYi Zen Hei Sharp"/>
                          <a:cs typeface="Lohit Devanagari"/>
                        </a:rPr>
                        <a:t>CMAS CBS Message Identifier for CMAS Presidential Level Alerts.</a:t>
                      </a:r>
                      <a:endParaRPr lang="es-EC" sz="1400" kern="50" dirty="0">
                        <a:effectLst/>
                        <a:latin typeface="Liberation Serif"/>
                        <a:ea typeface="WenQuanYi Zen Hei Sharp"/>
                        <a:cs typeface="Lohit Devanagari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kern="50" dirty="0" smtClean="0">
                          <a:effectLst/>
                          <a:latin typeface="Liberation Serif"/>
                          <a:ea typeface="WenQuanYi Zen Hei Sharp"/>
                          <a:cs typeface="Lohit Devanagari"/>
                        </a:rPr>
                        <a:t>4374</a:t>
                      </a:r>
                      <a:endParaRPr lang="es-EC" sz="1400" kern="50" dirty="0">
                        <a:effectLst/>
                        <a:latin typeface="Liberation Serif"/>
                        <a:ea typeface="WenQuanYi Zen Hei Sharp"/>
                        <a:cs typeface="Lohit Devanaga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50" dirty="0" smtClean="0">
                          <a:effectLst/>
                          <a:latin typeface="Liberation Serif"/>
                          <a:ea typeface="WenQuanYi Zen Hei Sharp"/>
                          <a:cs typeface="Lohit Devanagari"/>
                        </a:rPr>
                        <a:t>CMAS CBS Message Identifier for CMAS Severe Alerts with Severity of Extreme, Urgency of Expected, and Certainty of Likely.</a:t>
                      </a:r>
                      <a:endParaRPr lang="es-EC" sz="1400" kern="50" dirty="0">
                        <a:effectLst/>
                        <a:latin typeface="Liberation Serif"/>
                        <a:ea typeface="WenQuanYi Zen Hei Sharp"/>
                        <a:cs typeface="Lohit Devanaga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451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6408712" cy="2725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206303"/>
            <a:ext cx="6987927" cy="3319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9373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3" t="63567"/>
          <a:stretch/>
        </p:blipFill>
        <p:spPr bwMode="auto">
          <a:xfrm>
            <a:off x="323528" y="1628800"/>
            <a:ext cx="84689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6" t="73438"/>
          <a:stretch/>
        </p:blipFill>
        <p:spPr bwMode="auto">
          <a:xfrm>
            <a:off x="395536" y="4477684"/>
            <a:ext cx="8424936" cy="147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C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Sistema de Alerta Pública (</a:t>
            </a: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ETWS/CMAS</a:t>
            </a:r>
            <a:r>
              <a:rPr lang="es-EC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20317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CONCLUSIONES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sz="2000" dirty="0"/>
              <a:t>El estudio realizado de la arquitectura de LTE permitió definir los parámetros </a:t>
            </a:r>
            <a:r>
              <a:rPr lang="es-EC" sz="2000" dirty="0" smtClean="0"/>
              <a:t>fundamentales a </a:t>
            </a:r>
            <a:r>
              <a:rPr lang="es-EC" sz="2000" dirty="0"/>
              <a:t>considerarse tanto en E-UTRAN como en EPC para la posterior </a:t>
            </a:r>
            <a:r>
              <a:rPr lang="es-EC" sz="2000" dirty="0" smtClean="0"/>
              <a:t>implementación de </a:t>
            </a:r>
            <a:r>
              <a:rPr lang="es-EC" sz="2000" dirty="0"/>
              <a:t>la estación base y el análisis de su desempeño en las pruebas de funcionamiento</a:t>
            </a:r>
            <a:r>
              <a:rPr lang="es-EC" sz="2000" dirty="0" smtClean="0"/>
              <a:t>.</a:t>
            </a:r>
          </a:p>
          <a:p>
            <a:pPr algn="just"/>
            <a:r>
              <a:rPr lang="es-EC" sz="2000" dirty="0"/>
              <a:t>La implementación de una estación base LTE compatible con Release 9 se </a:t>
            </a:r>
            <a:r>
              <a:rPr lang="es-EC" sz="2000" dirty="0" smtClean="0"/>
              <a:t>logró satisfactoriamente</a:t>
            </a:r>
            <a:r>
              <a:rPr lang="es-EC" sz="2000" dirty="0"/>
              <a:t>. Con el uso del software Amari LTE 100 se consigue que el </a:t>
            </a:r>
            <a:r>
              <a:rPr lang="es-EC" sz="2000" dirty="0" smtClean="0"/>
              <a:t>procesamiento necesario </a:t>
            </a:r>
            <a:r>
              <a:rPr lang="es-EC" sz="2000" dirty="0"/>
              <a:t>para las tareas en telefonía móvil, tales como la autenticación </a:t>
            </a:r>
            <a:r>
              <a:rPr lang="es-EC" sz="2000" dirty="0" smtClean="0"/>
              <a:t>de los </a:t>
            </a:r>
            <a:r>
              <a:rPr lang="es-EC" sz="2000" dirty="0"/>
              <a:t>equipos de usuario o el envío de mensajes de alerta, sean realizadas por una </a:t>
            </a:r>
            <a:r>
              <a:rPr lang="es-EC" sz="2000" dirty="0" smtClean="0"/>
              <a:t>computadora estándar.</a:t>
            </a:r>
          </a:p>
          <a:p>
            <a:pPr algn="just"/>
            <a:r>
              <a:rPr lang="es-EC" sz="2000" dirty="0"/>
              <a:t>El uso de tecnología SDR ha simplificado el hardware utilizado </a:t>
            </a:r>
            <a:r>
              <a:rPr lang="es-EC" sz="2000" dirty="0" smtClean="0"/>
              <a:t>a tan </a:t>
            </a:r>
            <a:r>
              <a:rPr lang="es-EC" sz="2000" dirty="0"/>
              <a:t>solo una PC y un USRP N210 con su tarjeta hija SBX, brindando una </a:t>
            </a:r>
            <a:r>
              <a:rPr lang="es-EC" sz="2000" dirty="0" smtClean="0"/>
              <a:t>solución alternativa </a:t>
            </a:r>
            <a:r>
              <a:rPr lang="es-EC" sz="2000" dirty="0"/>
              <a:t>de menor costo en el ámbito </a:t>
            </a:r>
            <a:r>
              <a:rPr lang="es-EC" sz="2000" dirty="0" smtClean="0"/>
              <a:t>de implementaciones </a:t>
            </a:r>
            <a:r>
              <a:rPr lang="es-EC" sz="2000" dirty="0"/>
              <a:t>de telefonía celular LTE.</a:t>
            </a:r>
          </a:p>
        </p:txBody>
      </p:sp>
    </p:spTree>
    <p:extLst>
      <p:ext uri="{BB962C8B-B14F-4D97-AF65-F5344CB8AC3E}">
        <p14:creationId xmlns:p14="http://schemas.microsoft.com/office/powerpoint/2010/main" val="1511266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algn="just"/>
            <a:r>
              <a:rPr lang="es-EC" sz="2000" dirty="0"/>
              <a:t>Se propone realizar una implementación de Voz sobre LTE usando IMS (IP </a:t>
            </a:r>
            <a:r>
              <a:rPr lang="es-EC" sz="2000" dirty="0" smtClean="0"/>
              <a:t>Multimedia </a:t>
            </a:r>
            <a:r>
              <a:rPr lang="es-EC" sz="2000" dirty="0" err="1" smtClean="0"/>
              <a:t>Subsystem</a:t>
            </a:r>
            <a:r>
              <a:rPr lang="es-EC" sz="2000" dirty="0"/>
              <a:t>) utilizando tecnología SDR. El software Amari LTE 100 permite </a:t>
            </a:r>
            <a:r>
              <a:rPr lang="es-EC" sz="2000" dirty="0" smtClean="0"/>
              <a:t>la agregación </a:t>
            </a:r>
            <a:r>
              <a:rPr lang="es-EC" sz="2000" dirty="0"/>
              <a:t>de un PDN adicional para éste fin, por lo que los mismos recursos </a:t>
            </a:r>
            <a:r>
              <a:rPr lang="es-EC" sz="2000" dirty="0" smtClean="0"/>
              <a:t>utilizados en </a:t>
            </a:r>
            <a:r>
              <a:rPr lang="es-EC" sz="2000" dirty="0"/>
              <a:t>el presente trabajo </a:t>
            </a:r>
            <a:r>
              <a:rPr lang="es-EC" sz="2000" dirty="0" smtClean="0"/>
              <a:t>pueden </a:t>
            </a:r>
            <a:r>
              <a:rPr lang="es-EC" sz="2000" dirty="0"/>
              <a:t>ser </a:t>
            </a:r>
            <a:r>
              <a:rPr lang="es-EC" sz="2000" dirty="0" smtClean="0"/>
              <a:t>ocupados.</a:t>
            </a:r>
          </a:p>
          <a:p>
            <a:pPr algn="just"/>
            <a:r>
              <a:rPr lang="es-EC" sz="2000" dirty="0"/>
              <a:t>Se propone además la implementación del Sistema de Multidifusión Multimedia Release 9 (</a:t>
            </a:r>
            <a:r>
              <a:rPr lang="es-EC" sz="2000" dirty="0" err="1"/>
              <a:t>eMBMS</a:t>
            </a:r>
            <a:r>
              <a:rPr lang="es-EC" sz="2000" dirty="0"/>
              <a:t>) usando el Amari LTE 100. La red consistiría en más de dos </a:t>
            </a:r>
            <a:r>
              <a:rPr lang="es-EC" sz="2000" dirty="0" err="1" smtClean="0"/>
              <a:t>eNodeB</a:t>
            </a:r>
            <a:r>
              <a:rPr lang="es-EC" sz="2000" dirty="0" smtClean="0"/>
              <a:t> </a:t>
            </a:r>
            <a:r>
              <a:rPr lang="es-EC" sz="2000" dirty="0"/>
              <a:t>y algunos terminales de usuario obteniendo los servicios de multidifusión configurados</a:t>
            </a:r>
            <a:r>
              <a:rPr lang="es-EC" sz="2000" dirty="0" smtClean="0"/>
              <a:t>.</a:t>
            </a:r>
          </a:p>
          <a:p>
            <a:pPr algn="just"/>
            <a:r>
              <a:rPr lang="es-EC" sz="2000" dirty="0"/>
              <a:t>Una funcionalidad lanzada recientemente en una nueva versión </a:t>
            </a:r>
            <a:r>
              <a:rPr lang="es-EC" sz="2000" dirty="0" smtClean="0"/>
              <a:t>del software </a:t>
            </a:r>
            <a:r>
              <a:rPr lang="es-EC" sz="2000" dirty="0"/>
              <a:t>de </a:t>
            </a:r>
            <a:r>
              <a:rPr lang="es-EC" sz="2000" dirty="0" err="1"/>
              <a:t>Amarisoft</a:t>
            </a:r>
            <a:r>
              <a:rPr lang="es-EC" sz="2000" dirty="0"/>
              <a:t> es la de </a:t>
            </a:r>
            <a:r>
              <a:rPr lang="es-EC" sz="2000" dirty="0" err="1"/>
              <a:t>CoMP</a:t>
            </a:r>
            <a:r>
              <a:rPr lang="es-EC" sz="2000" dirty="0"/>
              <a:t> </a:t>
            </a:r>
            <a:r>
              <a:rPr lang="es-EC" sz="2000" dirty="0" smtClean="0"/>
              <a:t>(</a:t>
            </a:r>
            <a:r>
              <a:rPr lang="es-EC" sz="2000" i="1" dirty="0" err="1" smtClean="0"/>
              <a:t>Coordinated</a:t>
            </a:r>
            <a:r>
              <a:rPr lang="es-EC" sz="2000" i="1" dirty="0" smtClean="0"/>
              <a:t> </a:t>
            </a:r>
            <a:r>
              <a:rPr lang="es-EC" sz="2000" i="1" dirty="0" err="1"/>
              <a:t>Multi</a:t>
            </a:r>
            <a:r>
              <a:rPr lang="es-EC" sz="2000" i="1" dirty="0"/>
              <a:t> Point </a:t>
            </a:r>
            <a:r>
              <a:rPr lang="es-EC" sz="2000" i="1" dirty="0" err="1" smtClean="0"/>
              <a:t>operation</a:t>
            </a:r>
            <a:r>
              <a:rPr lang="es-EC" sz="2000" dirty="0" smtClean="0"/>
              <a:t>) </a:t>
            </a:r>
            <a:r>
              <a:rPr lang="es-EC" sz="2000" dirty="0"/>
              <a:t>establecida en LTE en el Release 11 para mejorar el desempeño de la red en los bordes de la celda. Se podrían realizar el análisis de este tema y las configuraciones necesarias en el </a:t>
            </a:r>
            <a:r>
              <a:rPr lang="es-EC" sz="2000" dirty="0" smtClean="0"/>
              <a:t>software para </a:t>
            </a:r>
            <a:r>
              <a:rPr lang="es-EC" sz="2000" dirty="0"/>
              <a:t>pruebas en éste ámbito.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TRABAJOS FUTUROS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60452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187624" y="4725367"/>
            <a:ext cx="6984776" cy="1007889"/>
          </a:xfrm>
        </p:spPr>
        <p:txBody>
          <a:bodyPr/>
          <a:lstStyle/>
          <a:p>
            <a:pPr algn="l"/>
            <a:r>
              <a:rPr lang="es-ES" sz="3600" b="1" dirty="0" smtClean="0">
                <a:solidFill>
                  <a:schemeClr val="bg1"/>
                </a:solidFill>
              </a:rPr>
              <a:t>GRACIAS POR SU ATENCIÓN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2215" name="Rectangle 167"/>
          <p:cNvSpPr>
            <a:spLocks noChangeArrowheads="1"/>
          </p:cNvSpPr>
          <p:nvPr/>
        </p:nvSpPr>
        <p:spPr bwMode="auto">
          <a:xfrm>
            <a:off x="4500564" y="6021660"/>
            <a:ext cx="4524914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1" algn="r"/>
            <a:r>
              <a:rPr lang="en-US" b="1" dirty="0">
                <a:solidFill>
                  <a:srgbClr val="FFFFFF"/>
                </a:solidFill>
              </a:rPr>
              <a:t/>
            </a:r>
            <a:br>
              <a:rPr lang="en-US" b="1" dirty="0">
                <a:solidFill>
                  <a:srgbClr val="FFFFFF"/>
                </a:solidFill>
              </a:rPr>
            </a:br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2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OBJETIVOS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 smtClean="0">
                <a:solidFill>
                  <a:srgbClr val="A50021"/>
                </a:solidFill>
              </a:rPr>
              <a:t>Objetivo General:</a:t>
            </a:r>
          </a:p>
          <a:p>
            <a:endParaRPr lang="es-EC" dirty="0"/>
          </a:p>
          <a:p>
            <a:pPr algn="just"/>
            <a:r>
              <a:rPr lang="es-EC" dirty="0"/>
              <a:t>Implementar una estación base </a:t>
            </a:r>
            <a:r>
              <a:rPr lang="es-EC" dirty="0" smtClean="0"/>
              <a:t>LTE compatible </a:t>
            </a:r>
            <a:r>
              <a:rPr lang="es-EC" dirty="0"/>
              <a:t>con Release 9 mediante el uso </a:t>
            </a:r>
            <a:r>
              <a:rPr lang="es-EC" dirty="0" smtClean="0"/>
              <a:t>de tecnología </a:t>
            </a:r>
            <a:r>
              <a:rPr lang="es-EC" dirty="0"/>
              <a:t>SDR, para comprender y analizar su funcionamiento y aplicaciones.</a:t>
            </a:r>
          </a:p>
        </p:txBody>
      </p:sp>
    </p:spTree>
    <p:extLst>
      <p:ext uri="{BB962C8B-B14F-4D97-AF65-F5344CB8AC3E}">
        <p14:creationId xmlns:p14="http://schemas.microsoft.com/office/powerpoint/2010/main" val="388648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UMTS Long Term Evolution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90233976"/>
              </p:ext>
            </p:extLst>
          </p:nvPr>
        </p:nvGraphicFramePr>
        <p:xfrm>
          <a:off x="251520" y="1700808"/>
          <a:ext cx="8640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82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Arquitectura de red</a:t>
            </a:r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103" y="1695635"/>
            <a:ext cx="5991225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8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Arquitectura de Protocolos</a:t>
            </a:r>
          </a:p>
        </p:txBody>
      </p:sp>
      <p:pic>
        <p:nvPicPr>
          <p:cNvPr id="148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00200"/>
            <a:ext cx="5154097" cy="4824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55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Escenario de implementación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00200"/>
            <a:ext cx="8712968" cy="4828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22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USRP N210 y SBX Daughterboard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473027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/>
              <a:t>Radio Definido por Software surge para </a:t>
            </a:r>
            <a:r>
              <a:rPr lang="pt-BR" sz="2400" dirty="0" smtClean="0"/>
              <a:t>dar </a:t>
            </a:r>
            <a:r>
              <a:rPr lang="es-EC" sz="2400" dirty="0" smtClean="0"/>
              <a:t>flexibilidad </a:t>
            </a:r>
            <a:r>
              <a:rPr lang="es-EC" sz="2400" dirty="0"/>
              <a:t>y compatibilidad entre diversas tecnologías y protocolos, brindando </a:t>
            </a:r>
            <a:r>
              <a:rPr lang="es-EC" sz="2400" dirty="0" smtClean="0"/>
              <a:t>una eficiencia </a:t>
            </a:r>
            <a:r>
              <a:rPr lang="es-EC" sz="2400" dirty="0"/>
              <a:t>en costos impulsando las comunicaciones por </a:t>
            </a:r>
            <a:r>
              <a:rPr lang="es-EC" sz="2400" dirty="0" smtClean="0"/>
              <a:t>radio.</a:t>
            </a:r>
            <a:endParaRPr lang="es-EC" sz="2400" dirty="0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89965"/>
            <a:ext cx="6721946" cy="2919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68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eme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6887</TotalTime>
  <Words>1807</Words>
  <Application>Microsoft Office PowerPoint</Application>
  <PresentationFormat>On-screen Show (4:3)</PresentationFormat>
  <Paragraphs>157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Theme1</vt:lpstr>
      <vt:lpstr>1_Theme1</vt:lpstr>
      <vt:lpstr>IMPLEMENTACIÓN DE UN eNODEB LTE RELEASE 9 UTILIZANDO SDR</vt:lpstr>
      <vt:lpstr>ANTECEDENTES</vt:lpstr>
      <vt:lpstr>Justificación e Importancia</vt:lpstr>
      <vt:lpstr>OBJETIVOS</vt:lpstr>
      <vt:lpstr>UMTS Long Term Evolution</vt:lpstr>
      <vt:lpstr>Arquitectura de red</vt:lpstr>
      <vt:lpstr>Arquitectura de Protocolos</vt:lpstr>
      <vt:lpstr>Escenario de implementación</vt:lpstr>
      <vt:lpstr>USRP N210 y SBX Daughterboard</vt:lpstr>
      <vt:lpstr>USRP N210 y SBX Daughterboard</vt:lpstr>
      <vt:lpstr>Equipo de usuario (UE)</vt:lpstr>
      <vt:lpstr>AMARI LTE 100</vt:lpstr>
      <vt:lpstr>AMARI LTE 100</vt:lpstr>
      <vt:lpstr>Requisitos previos</vt:lpstr>
      <vt:lpstr>Configuración del software Amari LTE 100</vt:lpstr>
      <vt:lpstr>Amari LTEMME – mme.cfg</vt:lpstr>
      <vt:lpstr>Amari LTEMME – mme.LOG</vt:lpstr>
      <vt:lpstr>Amari LTEENB – ENB.CFG</vt:lpstr>
      <vt:lpstr>Amari LTEENB</vt:lpstr>
      <vt:lpstr>Autenticación y registro del UE con la USIM card</vt:lpstr>
      <vt:lpstr>Sistema de Alerta Pública (ETWS/CMAS)</vt:lpstr>
      <vt:lpstr>PRUEBAS DE FUNCIONAMIENTO Y RESULTADOS</vt:lpstr>
      <vt:lpstr>Time Division Duplex (TDD)</vt:lpstr>
      <vt:lpstr>Frequency Division Duplex (FDD)</vt:lpstr>
      <vt:lpstr>Autenticación del equipo de usuario</vt:lpstr>
      <vt:lpstr>Autenticación del equipo de usuario</vt:lpstr>
      <vt:lpstr>Funcionalidades en equipo de usuario</vt:lpstr>
      <vt:lpstr>PowerPoint Presentation</vt:lpstr>
      <vt:lpstr>PowerPoint Presentation</vt:lpstr>
      <vt:lpstr>Sistema de Alerta Pública (ETWS/CMAS)</vt:lpstr>
      <vt:lpstr>PowerPoint Presentation</vt:lpstr>
      <vt:lpstr>Sistema de Alerta Pública (ETWS/CMAS)</vt:lpstr>
      <vt:lpstr>CONCLUSIONES</vt:lpstr>
      <vt:lpstr>TRABAJOS FUTUROS</vt:lpstr>
      <vt:lpstr>GRACIAS POR SU ATENCIÓN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Nathaly</dc:creator>
  <cp:lastModifiedBy>Nathaly</cp:lastModifiedBy>
  <cp:revision>1104</cp:revision>
  <dcterms:created xsi:type="dcterms:W3CDTF">2010-05-23T14:28:12Z</dcterms:created>
  <dcterms:modified xsi:type="dcterms:W3CDTF">2015-02-18T00:34:06Z</dcterms:modified>
</cp:coreProperties>
</file>