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44"/>
  </p:notesMasterIdLst>
  <p:sldIdLst>
    <p:sldId id="261" r:id="rId2"/>
    <p:sldId id="335" r:id="rId3"/>
    <p:sldId id="334" r:id="rId4"/>
    <p:sldId id="347" r:id="rId5"/>
    <p:sldId id="348" r:id="rId6"/>
    <p:sldId id="339" r:id="rId7"/>
    <p:sldId id="262" r:id="rId8"/>
    <p:sldId id="314" r:id="rId9"/>
    <p:sldId id="315" r:id="rId10"/>
    <p:sldId id="263" r:id="rId11"/>
    <p:sldId id="319" r:id="rId12"/>
    <p:sldId id="303" r:id="rId13"/>
    <p:sldId id="305" r:id="rId14"/>
    <p:sldId id="309" r:id="rId15"/>
    <p:sldId id="310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2" r:id="rId24"/>
    <p:sldId id="273" r:id="rId25"/>
    <p:sldId id="274" r:id="rId26"/>
    <p:sldId id="277" r:id="rId27"/>
    <p:sldId id="278" r:id="rId28"/>
    <p:sldId id="279" r:id="rId29"/>
    <p:sldId id="284" r:id="rId30"/>
    <p:sldId id="291" r:id="rId31"/>
    <p:sldId id="292" r:id="rId32"/>
    <p:sldId id="294" r:id="rId33"/>
    <p:sldId id="295" r:id="rId34"/>
    <p:sldId id="298" r:id="rId35"/>
    <p:sldId id="299" r:id="rId36"/>
    <p:sldId id="355" r:id="rId37"/>
    <p:sldId id="350" r:id="rId38"/>
    <p:sldId id="352" r:id="rId39"/>
    <p:sldId id="351" r:id="rId40"/>
    <p:sldId id="353" r:id="rId41"/>
    <p:sldId id="354" r:id="rId42"/>
    <p:sldId id="330" r:id="rId43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70" d="100"/>
          <a:sy n="70" d="100"/>
        </p:scale>
        <p:origin x="-426" y="-288"/>
      </p:cViewPr>
      <p:guideLst>
        <p:guide orient="horz" pos="912"/>
        <p:guide pos="13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897966-53D1-44AD-B5A9-F0CFFC8F2F3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E2415591-CDFA-4D38-BC7C-B871EADDD774}">
      <dgm:prSet phldrT="[Texto]" custT="1"/>
      <dgm:spPr>
        <a:solidFill>
          <a:schemeClr val="accent6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C" sz="2000" dirty="0" smtClean="0">
              <a:latin typeface="Arial" pitchFamily="34" charset="0"/>
              <a:cs typeface="Arial" pitchFamily="34" charset="0"/>
            </a:rPr>
            <a:t>Fomentar la producción, la creatividad y la innovación.</a:t>
          </a:r>
          <a:endParaRPr lang="es-EC" sz="2000" b="1" dirty="0">
            <a:solidFill>
              <a:schemeClr val="tx1"/>
            </a:solidFill>
          </a:endParaRPr>
        </a:p>
      </dgm:t>
    </dgm:pt>
    <dgm:pt modelId="{124C6ADD-6433-4173-A773-0B12383D9DF2}" type="parTrans" cxnId="{2E3B5B3D-9236-4E5C-9F12-D48D70957517}">
      <dgm:prSet/>
      <dgm:spPr/>
      <dgm:t>
        <a:bodyPr/>
        <a:lstStyle/>
        <a:p>
          <a:endParaRPr lang="es-EC" sz="2000"/>
        </a:p>
      </dgm:t>
    </dgm:pt>
    <dgm:pt modelId="{88A2FB4B-E31E-4F6A-A63E-3E46D93E39DC}" type="sibTrans" cxnId="{2E3B5B3D-9236-4E5C-9F12-D48D70957517}">
      <dgm:prSet custT="1"/>
      <dgm:spPr>
        <a:solidFill>
          <a:srgbClr val="FFC0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s-EC" sz="1400"/>
        </a:p>
      </dgm:t>
    </dgm:pt>
    <dgm:pt modelId="{996AE915-2947-4DA4-A0D5-D4859B41D938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EC" sz="2000" dirty="0" smtClean="0">
              <a:latin typeface="Arial" pitchFamily="34" charset="0"/>
              <a:cs typeface="Arial" pitchFamily="34" charset="0"/>
            </a:rPr>
            <a:t>Limitado y usurero sistema financiero del país</a:t>
          </a:r>
        </a:p>
      </dgm:t>
    </dgm:pt>
    <dgm:pt modelId="{DA998700-DF91-432A-8C24-2F2C7F2E52D2}" type="parTrans" cxnId="{6DCEBDB7-1782-4CF8-9B1F-7568D9F4354D}">
      <dgm:prSet/>
      <dgm:spPr/>
      <dgm:t>
        <a:bodyPr/>
        <a:lstStyle/>
        <a:p>
          <a:endParaRPr lang="es-EC"/>
        </a:p>
      </dgm:t>
    </dgm:pt>
    <dgm:pt modelId="{3C1CBC7E-A596-4FEC-8FCD-6F667281BC07}" type="sibTrans" cxnId="{6DCEBDB7-1782-4CF8-9B1F-7568D9F4354D}">
      <dgm:prSet/>
      <dgm:spPr>
        <a:solidFill>
          <a:srgbClr val="FFC000"/>
        </a:solidFill>
      </dgm:spPr>
      <dgm:t>
        <a:bodyPr/>
        <a:lstStyle/>
        <a:p>
          <a:endParaRPr lang="es-EC"/>
        </a:p>
      </dgm:t>
    </dgm:pt>
    <dgm:pt modelId="{6DBCA866-802E-44EE-87DB-4BED32D92D3B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EC" sz="2000" dirty="0" smtClean="0">
              <a:latin typeface="Arial" pitchFamily="34" charset="0"/>
              <a:cs typeface="Arial" pitchFamily="34" charset="0"/>
            </a:rPr>
            <a:t>Actor principal en la falta de desarrollo  </a:t>
          </a:r>
        </a:p>
      </dgm:t>
    </dgm:pt>
    <dgm:pt modelId="{9BA09FFB-A0F7-4CD0-8051-74ACF03418E8}" type="parTrans" cxnId="{BBA5E47A-3804-414D-8D08-5F6A771F44F0}">
      <dgm:prSet/>
      <dgm:spPr/>
      <dgm:t>
        <a:bodyPr/>
        <a:lstStyle/>
        <a:p>
          <a:endParaRPr lang="es-EC"/>
        </a:p>
      </dgm:t>
    </dgm:pt>
    <dgm:pt modelId="{E39B58FD-7D98-4CE7-AD13-E382DED4AF58}" type="sibTrans" cxnId="{BBA5E47A-3804-414D-8D08-5F6A771F44F0}">
      <dgm:prSet/>
      <dgm:spPr>
        <a:solidFill>
          <a:srgbClr val="FFC000"/>
        </a:solidFill>
      </dgm:spPr>
      <dgm:t>
        <a:bodyPr/>
        <a:lstStyle/>
        <a:p>
          <a:endParaRPr lang="es-EC"/>
        </a:p>
      </dgm:t>
    </dgm:pt>
    <dgm:pt modelId="{72630E36-11F4-4D39-80C7-7AC2994DBB28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EC" sz="2000" dirty="0" smtClean="0">
              <a:latin typeface="Arial" pitchFamily="34" charset="0"/>
              <a:cs typeface="Arial" pitchFamily="34" charset="0"/>
            </a:rPr>
            <a:t>Frágil estructura productiva nacional</a:t>
          </a:r>
        </a:p>
      </dgm:t>
    </dgm:pt>
    <dgm:pt modelId="{F071A522-E67E-4552-9F57-11C783E09720}" type="parTrans" cxnId="{B2E8C70F-7F26-4F3A-8BB6-F8248B71FB2D}">
      <dgm:prSet/>
      <dgm:spPr/>
      <dgm:t>
        <a:bodyPr/>
        <a:lstStyle/>
        <a:p>
          <a:endParaRPr lang="es-EC"/>
        </a:p>
      </dgm:t>
    </dgm:pt>
    <dgm:pt modelId="{3FC8E7ED-4D6A-4D2E-8253-F6CEAA2BFAEA}" type="sibTrans" cxnId="{B2E8C70F-7F26-4F3A-8BB6-F8248B71FB2D}">
      <dgm:prSet/>
      <dgm:spPr>
        <a:solidFill>
          <a:srgbClr val="FFC000"/>
        </a:solidFill>
      </dgm:spPr>
      <dgm:t>
        <a:bodyPr/>
        <a:lstStyle/>
        <a:p>
          <a:endParaRPr lang="es-EC"/>
        </a:p>
      </dgm:t>
    </dgm:pt>
    <dgm:pt modelId="{C03467F9-0A8E-4002-8A92-360EB3F0CDBD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EC" sz="2000" dirty="0" smtClean="0">
              <a:latin typeface="Arial" pitchFamily="34" charset="0"/>
              <a:cs typeface="Arial" pitchFamily="34" charset="0"/>
            </a:rPr>
            <a:t>Necesidad de generar fuentes de trabajo, de mano de obra y de capital. </a:t>
          </a:r>
          <a:endParaRPr lang="es-EC" sz="2000" dirty="0">
            <a:latin typeface="Arial" pitchFamily="34" charset="0"/>
            <a:cs typeface="Arial" pitchFamily="34" charset="0"/>
          </a:endParaRPr>
        </a:p>
      </dgm:t>
    </dgm:pt>
    <dgm:pt modelId="{175DDEA7-AEA5-4681-B397-D3497293FF6B}" type="parTrans" cxnId="{323EFBF1-AEE4-4005-AE36-9EE36DD3871D}">
      <dgm:prSet/>
      <dgm:spPr/>
      <dgm:t>
        <a:bodyPr/>
        <a:lstStyle/>
        <a:p>
          <a:endParaRPr lang="es-EC"/>
        </a:p>
      </dgm:t>
    </dgm:pt>
    <dgm:pt modelId="{C25C908A-F78F-422F-A4D3-5CEB1034AC7E}" type="sibTrans" cxnId="{323EFBF1-AEE4-4005-AE36-9EE36DD3871D}">
      <dgm:prSet/>
      <dgm:spPr>
        <a:solidFill>
          <a:srgbClr val="FFC000"/>
        </a:solidFill>
      </dgm:spPr>
      <dgm:t>
        <a:bodyPr/>
        <a:lstStyle/>
        <a:p>
          <a:endParaRPr lang="es-EC"/>
        </a:p>
      </dgm:t>
    </dgm:pt>
    <dgm:pt modelId="{2800D704-18D4-472C-9407-4D09BF2AAB45}" type="pres">
      <dgm:prSet presAssocID="{AD897966-53D1-44AD-B5A9-F0CFFC8F2F3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9714B04F-CB9C-437E-8BFB-A57E446D0F56}" type="pres">
      <dgm:prSet presAssocID="{6DBCA866-802E-44EE-87DB-4BED32D92D3B}" presName="node" presStyleLbl="node1" presStyleIdx="0" presStyleCnt="5" custScaleX="147941" custRadScaleRad="100049" custRadScaleInc="183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9760D56-2549-48B8-8FFF-C67315378379}" type="pres">
      <dgm:prSet presAssocID="{E39B58FD-7D98-4CE7-AD13-E382DED4AF58}" presName="sibTrans" presStyleLbl="sibTrans2D1" presStyleIdx="0" presStyleCnt="5"/>
      <dgm:spPr/>
      <dgm:t>
        <a:bodyPr/>
        <a:lstStyle/>
        <a:p>
          <a:endParaRPr lang="es-EC"/>
        </a:p>
      </dgm:t>
    </dgm:pt>
    <dgm:pt modelId="{ADC19C67-C010-418B-A9E2-0559EB1531E0}" type="pres">
      <dgm:prSet presAssocID="{E39B58FD-7D98-4CE7-AD13-E382DED4AF58}" presName="connectorText" presStyleLbl="sibTrans2D1" presStyleIdx="0" presStyleCnt="5"/>
      <dgm:spPr/>
      <dgm:t>
        <a:bodyPr/>
        <a:lstStyle/>
        <a:p>
          <a:endParaRPr lang="es-EC"/>
        </a:p>
      </dgm:t>
    </dgm:pt>
    <dgm:pt modelId="{90F228D6-07D0-4B00-B518-5354D02CE301}" type="pres">
      <dgm:prSet presAssocID="{72630E36-11F4-4D39-80C7-7AC2994DBB28}" presName="node" presStyleLbl="node1" presStyleIdx="1" presStyleCnt="5" custScaleX="137532" custRadScaleRad="139813" custRadScaleInc="656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E082678-5F55-4CA3-877E-460EFA3FEEF3}" type="pres">
      <dgm:prSet presAssocID="{3FC8E7ED-4D6A-4D2E-8253-F6CEAA2BFAEA}" presName="sibTrans" presStyleLbl="sibTrans2D1" presStyleIdx="1" presStyleCnt="5" custScaleX="126156" custLinFactNeighborX="73281" custLinFactNeighborY="16350"/>
      <dgm:spPr/>
      <dgm:t>
        <a:bodyPr/>
        <a:lstStyle/>
        <a:p>
          <a:endParaRPr lang="es-EC"/>
        </a:p>
      </dgm:t>
    </dgm:pt>
    <dgm:pt modelId="{2FE18B94-1434-450B-9272-A05E09EF5BA7}" type="pres">
      <dgm:prSet presAssocID="{3FC8E7ED-4D6A-4D2E-8253-F6CEAA2BFAEA}" presName="connectorText" presStyleLbl="sibTrans2D1" presStyleIdx="1" presStyleCnt="5"/>
      <dgm:spPr/>
      <dgm:t>
        <a:bodyPr/>
        <a:lstStyle/>
        <a:p>
          <a:endParaRPr lang="es-EC"/>
        </a:p>
      </dgm:t>
    </dgm:pt>
    <dgm:pt modelId="{5FCCF3FB-8834-43CC-9B32-FF9760FB3C67}" type="pres">
      <dgm:prSet presAssocID="{E2415591-CDFA-4D38-BC7C-B871EADDD774}" presName="node" presStyleLbl="node1" presStyleIdx="2" presStyleCnt="5" custScaleX="163877" custScaleY="94520" custRadScaleRad="128011" custRadScaleInc="-5852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749394B-78BB-4525-B999-469F6F3F8505}" type="pres">
      <dgm:prSet presAssocID="{88A2FB4B-E31E-4F6A-A63E-3E46D93E39DC}" presName="sibTrans" presStyleLbl="sibTrans2D1" presStyleIdx="2" presStyleCnt="5" custAng="21583795" custLinFactNeighborY="-40901"/>
      <dgm:spPr/>
      <dgm:t>
        <a:bodyPr/>
        <a:lstStyle/>
        <a:p>
          <a:endParaRPr lang="es-EC"/>
        </a:p>
      </dgm:t>
    </dgm:pt>
    <dgm:pt modelId="{262D2FB0-FF62-4C23-A827-DF8ECA3B5D22}" type="pres">
      <dgm:prSet presAssocID="{88A2FB4B-E31E-4F6A-A63E-3E46D93E39DC}" presName="connectorText" presStyleLbl="sibTrans2D1" presStyleIdx="2" presStyleCnt="5"/>
      <dgm:spPr/>
      <dgm:t>
        <a:bodyPr/>
        <a:lstStyle/>
        <a:p>
          <a:endParaRPr lang="es-EC"/>
        </a:p>
      </dgm:t>
    </dgm:pt>
    <dgm:pt modelId="{386070D1-8B48-482C-A24B-F16414BCA143}" type="pres">
      <dgm:prSet presAssocID="{C03467F9-0A8E-4002-8A92-360EB3F0CDBD}" presName="node" presStyleLbl="node1" presStyleIdx="3" presStyleCnt="5" custScaleX="165355" custRadScaleRad="121597" custRadScaleInc="5457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D5E4E60-DC4F-4C46-BC43-8020E67A0A82}" type="pres">
      <dgm:prSet presAssocID="{C25C908A-F78F-422F-A4D3-5CEB1034AC7E}" presName="sibTrans" presStyleLbl="sibTrans2D1" presStyleIdx="3" presStyleCnt="5"/>
      <dgm:spPr/>
      <dgm:t>
        <a:bodyPr/>
        <a:lstStyle/>
        <a:p>
          <a:endParaRPr lang="es-EC"/>
        </a:p>
      </dgm:t>
    </dgm:pt>
    <dgm:pt modelId="{FB377FE0-E4F3-4E8A-80D4-641828CC590C}" type="pres">
      <dgm:prSet presAssocID="{C25C908A-F78F-422F-A4D3-5CEB1034AC7E}" presName="connectorText" presStyleLbl="sibTrans2D1" presStyleIdx="3" presStyleCnt="5"/>
      <dgm:spPr/>
      <dgm:t>
        <a:bodyPr/>
        <a:lstStyle/>
        <a:p>
          <a:endParaRPr lang="es-EC"/>
        </a:p>
      </dgm:t>
    </dgm:pt>
    <dgm:pt modelId="{F2903CED-962E-4C83-BF98-18AF2B274DB1}" type="pres">
      <dgm:prSet presAssocID="{996AE915-2947-4DA4-A0D5-D4859B41D938}" presName="node" presStyleLbl="node1" presStyleIdx="4" presStyleCnt="5" custScaleX="152142" custScaleY="98997" custRadScaleRad="159579" custRadScaleInc="-888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7413F53-73C5-4193-8C3B-2F7C7AEF5B58}" type="pres">
      <dgm:prSet presAssocID="{3C1CBC7E-A596-4FEC-8FCD-6F667281BC07}" presName="sibTrans" presStyleLbl="sibTrans2D1" presStyleIdx="4" presStyleCnt="5"/>
      <dgm:spPr/>
      <dgm:t>
        <a:bodyPr/>
        <a:lstStyle/>
        <a:p>
          <a:endParaRPr lang="es-EC"/>
        </a:p>
      </dgm:t>
    </dgm:pt>
    <dgm:pt modelId="{0C2566E2-445C-4BB7-8977-D416A1593E6D}" type="pres">
      <dgm:prSet presAssocID="{3C1CBC7E-A596-4FEC-8FCD-6F667281BC07}" presName="connectorText" presStyleLbl="sibTrans2D1" presStyleIdx="4" presStyleCnt="5"/>
      <dgm:spPr/>
      <dgm:t>
        <a:bodyPr/>
        <a:lstStyle/>
        <a:p>
          <a:endParaRPr lang="es-EC"/>
        </a:p>
      </dgm:t>
    </dgm:pt>
  </dgm:ptLst>
  <dgm:cxnLst>
    <dgm:cxn modelId="{F67B207A-11C5-4E81-A1DC-3F23606CBCC8}" type="presOf" srcId="{E39B58FD-7D98-4CE7-AD13-E382DED4AF58}" destId="{59760D56-2549-48B8-8FFF-C67315378379}" srcOrd="0" destOrd="0" presId="urn:microsoft.com/office/officeart/2005/8/layout/cycle2"/>
    <dgm:cxn modelId="{FE607D09-F897-4787-A544-059652533C73}" type="presOf" srcId="{C03467F9-0A8E-4002-8A92-360EB3F0CDBD}" destId="{386070D1-8B48-482C-A24B-F16414BCA143}" srcOrd="0" destOrd="0" presId="urn:microsoft.com/office/officeart/2005/8/layout/cycle2"/>
    <dgm:cxn modelId="{2E3B5B3D-9236-4E5C-9F12-D48D70957517}" srcId="{AD897966-53D1-44AD-B5A9-F0CFFC8F2F3B}" destId="{E2415591-CDFA-4D38-BC7C-B871EADDD774}" srcOrd="2" destOrd="0" parTransId="{124C6ADD-6433-4173-A773-0B12383D9DF2}" sibTransId="{88A2FB4B-E31E-4F6A-A63E-3E46D93E39DC}"/>
    <dgm:cxn modelId="{22278559-6A6F-4ED9-A8F9-23C681165499}" type="presOf" srcId="{AD897966-53D1-44AD-B5A9-F0CFFC8F2F3B}" destId="{2800D704-18D4-472C-9407-4D09BF2AAB45}" srcOrd="0" destOrd="0" presId="urn:microsoft.com/office/officeart/2005/8/layout/cycle2"/>
    <dgm:cxn modelId="{90177460-BCE3-4C74-8189-9B16E6971469}" type="presOf" srcId="{6DBCA866-802E-44EE-87DB-4BED32D92D3B}" destId="{9714B04F-CB9C-437E-8BFB-A57E446D0F56}" srcOrd="0" destOrd="0" presId="urn:microsoft.com/office/officeart/2005/8/layout/cycle2"/>
    <dgm:cxn modelId="{F249BF0D-73A3-4CE5-B9D2-424DBC9816F1}" type="presOf" srcId="{3FC8E7ED-4D6A-4D2E-8253-F6CEAA2BFAEA}" destId="{EE082678-5F55-4CA3-877E-460EFA3FEEF3}" srcOrd="0" destOrd="0" presId="urn:microsoft.com/office/officeart/2005/8/layout/cycle2"/>
    <dgm:cxn modelId="{6DCEBDB7-1782-4CF8-9B1F-7568D9F4354D}" srcId="{AD897966-53D1-44AD-B5A9-F0CFFC8F2F3B}" destId="{996AE915-2947-4DA4-A0D5-D4859B41D938}" srcOrd="4" destOrd="0" parTransId="{DA998700-DF91-432A-8C24-2F2C7F2E52D2}" sibTransId="{3C1CBC7E-A596-4FEC-8FCD-6F667281BC07}"/>
    <dgm:cxn modelId="{09A1496A-4D06-4FF8-AE08-BD921D4B16D5}" type="presOf" srcId="{3FC8E7ED-4D6A-4D2E-8253-F6CEAA2BFAEA}" destId="{2FE18B94-1434-450B-9272-A05E09EF5BA7}" srcOrd="1" destOrd="0" presId="urn:microsoft.com/office/officeart/2005/8/layout/cycle2"/>
    <dgm:cxn modelId="{323EFBF1-AEE4-4005-AE36-9EE36DD3871D}" srcId="{AD897966-53D1-44AD-B5A9-F0CFFC8F2F3B}" destId="{C03467F9-0A8E-4002-8A92-360EB3F0CDBD}" srcOrd="3" destOrd="0" parTransId="{175DDEA7-AEA5-4681-B397-D3497293FF6B}" sibTransId="{C25C908A-F78F-422F-A4D3-5CEB1034AC7E}"/>
    <dgm:cxn modelId="{FDB7B4A6-D07E-42FB-88C8-FE96406EAA19}" type="presOf" srcId="{E39B58FD-7D98-4CE7-AD13-E382DED4AF58}" destId="{ADC19C67-C010-418B-A9E2-0559EB1531E0}" srcOrd="1" destOrd="0" presId="urn:microsoft.com/office/officeart/2005/8/layout/cycle2"/>
    <dgm:cxn modelId="{33B2DBC9-CC24-4981-9F41-6D1BB18C11B6}" type="presOf" srcId="{3C1CBC7E-A596-4FEC-8FCD-6F667281BC07}" destId="{17413F53-73C5-4193-8C3B-2F7C7AEF5B58}" srcOrd="0" destOrd="0" presId="urn:microsoft.com/office/officeart/2005/8/layout/cycle2"/>
    <dgm:cxn modelId="{B2E8C70F-7F26-4F3A-8BB6-F8248B71FB2D}" srcId="{AD897966-53D1-44AD-B5A9-F0CFFC8F2F3B}" destId="{72630E36-11F4-4D39-80C7-7AC2994DBB28}" srcOrd="1" destOrd="0" parTransId="{F071A522-E67E-4552-9F57-11C783E09720}" sibTransId="{3FC8E7ED-4D6A-4D2E-8253-F6CEAA2BFAEA}"/>
    <dgm:cxn modelId="{9DD2EBE1-190A-4A0F-AF2A-3FDF5AE5F019}" type="presOf" srcId="{E2415591-CDFA-4D38-BC7C-B871EADDD774}" destId="{5FCCF3FB-8834-43CC-9B32-FF9760FB3C67}" srcOrd="0" destOrd="0" presId="urn:microsoft.com/office/officeart/2005/8/layout/cycle2"/>
    <dgm:cxn modelId="{57775E5D-CCF0-4D93-8160-0C53433D10FB}" type="presOf" srcId="{88A2FB4B-E31E-4F6A-A63E-3E46D93E39DC}" destId="{A749394B-78BB-4525-B999-469F6F3F8505}" srcOrd="0" destOrd="0" presId="urn:microsoft.com/office/officeart/2005/8/layout/cycle2"/>
    <dgm:cxn modelId="{0F0399BD-EC1C-48B0-96FF-0F8D9A734785}" type="presOf" srcId="{996AE915-2947-4DA4-A0D5-D4859B41D938}" destId="{F2903CED-962E-4C83-BF98-18AF2B274DB1}" srcOrd="0" destOrd="0" presId="urn:microsoft.com/office/officeart/2005/8/layout/cycle2"/>
    <dgm:cxn modelId="{F3AD21BE-14A6-4CFC-B78E-2B602B8A5BBC}" type="presOf" srcId="{C25C908A-F78F-422F-A4D3-5CEB1034AC7E}" destId="{FB377FE0-E4F3-4E8A-80D4-641828CC590C}" srcOrd="1" destOrd="0" presId="urn:microsoft.com/office/officeart/2005/8/layout/cycle2"/>
    <dgm:cxn modelId="{BBA5E47A-3804-414D-8D08-5F6A771F44F0}" srcId="{AD897966-53D1-44AD-B5A9-F0CFFC8F2F3B}" destId="{6DBCA866-802E-44EE-87DB-4BED32D92D3B}" srcOrd="0" destOrd="0" parTransId="{9BA09FFB-A0F7-4CD0-8051-74ACF03418E8}" sibTransId="{E39B58FD-7D98-4CE7-AD13-E382DED4AF58}"/>
    <dgm:cxn modelId="{298BE282-AAE3-4482-8481-157BB67AFD26}" type="presOf" srcId="{3C1CBC7E-A596-4FEC-8FCD-6F667281BC07}" destId="{0C2566E2-445C-4BB7-8977-D416A1593E6D}" srcOrd="1" destOrd="0" presId="urn:microsoft.com/office/officeart/2005/8/layout/cycle2"/>
    <dgm:cxn modelId="{E5CFF646-3767-4258-BAA9-21DB94315272}" type="presOf" srcId="{72630E36-11F4-4D39-80C7-7AC2994DBB28}" destId="{90F228D6-07D0-4B00-B518-5354D02CE301}" srcOrd="0" destOrd="0" presId="urn:microsoft.com/office/officeart/2005/8/layout/cycle2"/>
    <dgm:cxn modelId="{3A8729D6-B354-4104-B1C4-019935F2D47D}" type="presOf" srcId="{C25C908A-F78F-422F-A4D3-5CEB1034AC7E}" destId="{CD5E4E60-DC4F-4C46-BC43-8020E67A0A82}" srcOrd="0" destOrd="0" presId="urn:microsoft.com/office/officeart/2005/8/layout/cycle2"/>
    <dgm:cxn modelId="{35D3D27F-5E75-494E-9867-6E24A45C6FB6}" type="presOf" srcId="{88A2FB4B-E31E-4F6A-A63E-3E46D93E39DC}" destId="{262D2FB0-FF62-4C23-A827-DF8ECA3B5D22}" srcOrd="1" destOrd="0" presId="urn:microsoft.com/office/officeart/2005/8/layout/cycle2"/>
    <dgm:cxn modelId="{22D3A20A-8932-48CC-B712-0D60C9361548}" type="presParOf" srcId="{2800D704-18D4-472C-9407-4D09BF2AAB45}" destId="{9714B04F-CB9C-437E-8BFB-A57E446D0F56}" srcOrd="0" destOrd="0" presId="urn:microsoft.com/office/officeart/2005/8/layout/cycle2"/>
    <dgm:cxn modelId="{0A408312-C602-4EFA-83B7-C37919AAD999}" type="presParOf" srcId="{2800D704-18D4-472C-9407-4D09BF2AAB45}" destId="{59760D56-2549-48B8-8FFF-C67315378379}" srcOrd="1" destOrd="0" presId="urn:microsoft.com/office/officeart/2005/8/layout/cycle2"/>
    <dgm:cxn modelId="{6F509038-1506-4E03-ABF6-E79754F8CAEF}" type="presParOf" srcId="{59760D56-2549-48B8-8FFF-C67315378379}" destId="{ADC19C67-C010-418B-A9E2-0559EB1531E0}" srcOrd="0" destOrd="0" presId="urn:microsoft.com/office/officeart/2005/8/layout/cycle2"/>
    <dgm:cxn modelId="{ADB7FFA0-4DE8-423A-87CB-0CDCC17C6A9B}" type="presParOf" srcId="{2800D704-18D4-472C-9407-4D09BF2AAB45}" destId="{90F228D6-07D0-4B00-B518-5354D02CE301}" srcOrd="2" destOrd="0" presId="urn:microsoft.com/office/officeart/2005/8/layout/cycle2"/>
    <dgm:cxn modelId="{32659287-ADF2-4612-98C7-F7515068DDBB}" type="presParOf" srcId="{2800D704-18D4-472C-9407-4D09BF2AAB45}" destId="{EE082678-5F55-4CA3-877E-460EFA3FEEF3}" srcOrd="3" destOrd="0" presId="urn:microsoft.com/office/officeart/2005/8/layout/cycle2"/>
    <dgm:cxn modelId="{92037ADD-AC31-4C41-854E-9EEE3699D934}" type="presParOf" srcId="{EE082678-5F55-4CA3-877E-460EFA3FEEF3}" destId="{2FE18B94-1434-450B-9272-A05E09EF5BA7}" srcOrd="0" destOrd="0" presId="urn:microsoft.com/office/officeart/2005/8/layout/cycle2"/>
    <dgm:cxn modelId="{5B41408B-B355-4125-BB57-AE2492A853FE}" type="presParOf" srcId="{2800D704-18D4-472C-9407-4D09BF2AAB45}" destId="{5FCCF3FB-8834-43CC-9B32-FF9760FB3C67}" srcOrd="4" destOrd="0" presId="urn:microsoft.com/office/officeart/2005/8/layout/cycle2"/>
    <dgm:cxn modelId="{E2C923FD-013E-4A15-ADD2-32D8E3F4B232}" type="presParOf" srcId="{2800D704-18D4-472C-9407-4D09BF2AAB45}" destId="{A749394B-78BB-4525-B999-469F6F3F8505}" srcOrd="5" destOrd="0" presId="urn:microsoft.com/office/officeart/2005/8/layout/cycle2"/>
    <dgm:cxn modelId="{092593E4-DC16-4009-8593-A1BD775CF179}" type="presParOf" srcId="{A749394B-78BB-4525-B999-469F6F3F8505}" destId="{262D2FB0-FF62-4C23-A827-DF8ECA3B5D22}" srcOrd="0" destOrd="0" presId="urn:microsoft.com/office/officeart/2005/8/layout/cycle2"/>
    <dgm:cxn modelId="{CEE86C5D-228B-4352-BC56-037FD8B44E9A}" type="presParOf" srcId="{2800D704-18D4-472C-9407-4D09BF2AAB45}" destId="{386070D1-8B48-482C-A24B-F16414BCA143}" srcOrd="6" destOrd="0" presId="urn:microsoft.com/office/officeart/2005/8/layout/cycle2"/>
    <dgm:cxn modelId="{2DAE9C10-496B-4B9D-A798-8A77102E9AFE}" type="presParOf" srcId="{2800D704-18D4-472C-9407-4D09BF2AAB45}" destId="{CD5E4E60-DC4F-4C46-BC43-8020E67A0A82}" srcOrd="7" destOrd="0" presId="urn:microsoft.com/office/officeart/2005/8/layout/cycle2"/>
    <dgm:cxn modelId="{0D3B2EEC-142C-42BB-80EC-C37AE5AE7780}" type="presParOf" srcId="{CD5E4E60-DC4F-4C46-BC43-8020E67A0A82}" destId="{FB377FE0-E4F3-4E8A-80D4-641828CC590C}" srcOrd="0" destOrd="0" presId="urn:microsoft.com/office/officeart/2005/8/layout/cycle2"/>
    <dgm:cxn modelId="{6D48AAEC-E749-4BB5-8D90-D041BC9EE68F}" type="presParOf" srcId="{2800D704-18D4-472C-9407-4D09BF2AAB45}" destId="{F2903CED-962E-4C83-BF98-18AF2B274DB1}" srcOrd="8" destOrd="0" presId="urn:microsoft.com/office/officeart/2005/8/layout/cycle2"/>
    <dgm:cxn modelId="{0EC8ED99-D25F-4394-971C-AB6F8592A562}" type="presParOf" srcId="{2800D704-18D4-472C-9407-4D09BF2AAB45}" destId="{17413F53-73C5-4193-8C3B-2F7C7AEF5B58}" srcOrd="9" destOrd="0" presId="urn:microsoft.com/office/officeart/2005/8/layout/cycle2"/>
    <dgm:cxn modelId="{30EB1B8A-2F9F-46F6-89F5-7CB5EC484907}" type="presParOf" srcId="{17413F53-73C5-4193-8C3B-2F7C7AEF5B58}" destId="{0C2566E2-445C-4BB7-8977-D416A1593E6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14B04F-CB9C-437E-8BFB-A57E446D0F56}">
      <dsp:nvSpPr>
        <dsp:cNvPr id="0" name=""/>
        <dsp:cNvSpPr/>
      </dsp:nvSpPr>
      <dsp:spPr>
        <a:xfrm>
          <a:off x="3204423" y="0"/>
          <a:ext cx="2669195" cy="1804229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>
              <a:latin typeface="Arial" pitchFamily="34" charset="0"/>
              <a:cs typeface="Arial" pitchFamily="34" charset="0"/>
            </a:rPr>
            <a:t>Actor principal en la falta de desarrollo  </a:t>
          </a:r>
        </a:p>
      </dsp:txBody>
      <dsp:txXfrm>
        <a:off x="3595318" y="264223"/>
        <a:ext cx="1887405" cy="1275783"/>
      </dsp:txXfrm>
    </dsp:sp>
    <dsp:sp modelId="{59760D56-2549-48B8-8FFF-C67315378379}">
      <dsp:nvSpPr>
        <dsp:cNvPr id="0" name=""/>
        <dsp:cNvSpPr/>
      </dsp:nvSpPr>
      <dsp:spPr>
        <a:xfrm rot="1502408">
          <a:off x="5816484" y="1321879"/>
          <a:ext cx="545626" cy="608927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800" kern="1200"/>
        </a:p>
      </dsp:txBody>
      <dsp:txXfrm>
        <a:off x="5824176" y="1409023"/>
        <a:ext cx="381938" cy="365357"/>
      </dsp:txXfrm>
    </dsp:sp>
    <dsp:sp modelId="{90F228D6-07D0-4B00-B518-5354D02CE301}">
      <dsp:nvSpPr>
        <dsp:cNvPr id="0" name=""/>
        <dsp:cNvSpPr/>
      </dsp:nvSpPr>
      <dsp:spPr>
        <a:xfrm>
          <a:off x="6372772" y="1436261"/>
          <a:ext cx="2481393" cy="1804229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>
              <a:latin typeface="Arial" pitchFamily="34" charset="0"/>
              <a:cs typeface="Arial" pitchFamily="34" charset="0"/>
            </a:rPr>
            <a:t>Frágil estructura productiva nacional</a:t>
          </a:r>
        </a:p>
      </dsp:txBody>
      <dsp:txXfrm>
        <a:off x="6736164" y="1700484"/>
        <a:ext cx="1754609" cy="1275783"/>
      </dsp:txXfrm>
    </dsp:sp>
    <dsp:sp modelId="{EE082678-5F55-4CA3-877E-460EFA3FEEF3}">
      <dsp:nvSpPr>
        <dsp:cNvPr id="0" name=""/>
        <dsp:cNvSpPr/>
      </dsp:nvSpPr>
      <dsp:spPr>
        <a:xfrm rot="6253579">
          <a:off x="7338841" y="3379519"/>
          <a:ext cx="510410" cy="608927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800" kern="1200"/>
        </a:p>
      </dsp:txBody>
      <dsp:txXfrm rot="10800000">
        <a:off x="7434218" y="3427090"/>
        <a:ext cx="357287" cy="365357"/>
      </dsp:txXfrm>
    </dsp:sp>
    <dsp:sp modelId="{5FCCF3FB-8834-43CC-9B32-FF9760FB3C67}">
      <dsp:nvSpPr>
        <dsp:cNvPr id="0" name=""/>
        <dsp:cNvSpPr/>
      </dsp:nvSpPr>
      <dsp:spPr>
        <a:xfrm>
          <a:off x="5508685" y="3956530"/>
          <a:ext cx="2956717" cy="1705357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>
              <a:latin typeface="Arial" pitchFamily="34" charset="0"/>
              <a:cs typeface="Arial" pitchFamily="34" charset="0"/>
            </a:rPr>
            <a:t>Fomentar la producción, la creatividad y la innovación.</a:t>
          </a:r>
          <a:endParaRPr lang="es-EC" sz="2000" b="1" kern="1200" dirty="0">
            <a:solidFill>
              <a:schemeClr val="tx1"/>
            </a:solidFill>
          </a:endParaRPr>
        </a:p>
      </dsp:txBody>
      <dsp:txXfrm>
        <a:off x="5941686" y="4206274"/>
        <a:ext cx="2090715" cy="1205869"/>
      </dsp:txXfrm>
    </dsp:sp>
    <dsp:sp modelId="{A749394B-78BB-4525-B999-469F6F3F8505}">
      <dsp:nvSpPr>
        <dsp:cNvPr id="0" name=""/>
        <dsp:cNvSpPr/>
      </dsp:nvSpPr>
      <dsp:spPr>
        <a:xfrm rot="10800000">
          <a:off x="4146081" y="4244566"/>
          <a:ext cx="962948" cy="608927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400" kern="1200"/>
        </a:p>
      </dsp:txBody>
      <dsp:txXfrm rot="10800000">
        <a:off x="4328759" y="4366351"/>
        <a:ext cx="780270" cy="365357"/>
      </dsp:txXfrm>
    </dsp:sp>
    <dsp:sp modelId="{386070D1-8B48-482C-A24B-F16414BCA143}">
      <dsp:nvSpPr>
        <dsp:cNvPr id="0" name=""/>
        <dsp:cNvSpPr/>
      </dsp:nvSpPr>
      <dsp:spPr>
        <a:xfrm>
          <a:off x="708532" y="3884530"/>
          <a:ext cx="2983383" cy="1804229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>
              <a:latin typeface="Arial" pitchFamily="34" charset="0"/>
              <a:cs typeface="Arial" pitchFamily="34" charset="0"/>
            </a:rPr>
            <a:t>Necesidad de generar fuentes de trabajo, de mano de obra y de capital. </a:t>
          </a:r>
          <a:endParaRPr lang="es-EC" sz="2000" kern="1200" dirty="0">
            <a:latin typeface="Arial" pitchFamily="34" charset="0"/>
            <a:cs typeface="Arial" pitchFamily="34" charset="0"/>
          </a:endParaRPr>
        </a:p>
      </dsp:txBody>
      <dsp:txXfrm>
        <a:off x="1145438" y="4148753"/>
        <a:ext cx="2109571" cy="1275783"/>
      </dsp:txXfrm>
    </dsp:sp>
    <dsp:sp modelId="{CD5E4E60-DC4F-4C46-BC43-8020E67A0A82}">
      <dsp:nvSpPr>
        <dsp:cNvPr id="0" name=""/>
        <dsp:cNvSpPr/>
      </dsp:nvSpPr>
      <dsp:spPr>
        <a:xfrm rot="15108725">
          <a:off x="1575900" y="3228184"/>
          <a:ext cx="424648" cy="608927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800" kern="1200"/>
        </a:p>
      </dsp:txBody>
      <dsp:txXfrm rot="10800000">
        <a:off x="1659479" y="3410484"/>
        <a:ext cx="297254" cy="365357"/>
      </dsp:txXfrm>
    </dsp:sp>
    <dsp:sp modelId="{F2903CED-962E-4C83-BF98-18AF2B274DB1}">
      <dsp:nvSpPr>
        <dsp:cNvPr id="0" name=""/>
        <dsp:cNvSpPr/>
      </dsp:nvSpPr>
      <dsp:spPr>
        <a:xfrm>
          <a:off x="0" y="1374235"/>
          <a:ext cx="2744991" cy="1786133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>
              <a:latin typeface="Arial" pitchFamily="34" charset="0"/>
              <a:cs typeface="Arial" pitchFamily="34" charset="0"/>
            </a:rPr>
            <a:t>Limitado y usurero sistema financiero del país</a:t>
          </a:r>
        </a:p>
      </dsp:txBody>
      <dsp:txXfrm>
        <a:off x="401995" y="1635808"/>
        <a:ext cx="1941001" cy="1262987"/>
      </dsp:txXfrm>
    </dsp:sp>
    <dsp:sp modelId="{17413F53-73C5-4193-8C3B-2F7C7AEF5B58}">
      <dsp:nvSpPr>
        <dsp:cNvPr id="0" name=""/>
        <dsp:cNvSpPr/>
      </dsp:nvSpPr>
      <dsp:spPr>
        <a:xfrm rot="20200658">
          <a:off x="2692860" y="1281965"/>
          <a:ext cx="517814" cy="608927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800" kern="1200"/>
        </a:p>
      </dsp:txBody>
      <dsp:txXfrm>
        <a:off x="2699206" y="1434501"/>
        <a:ext cx="362470" cy="3653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6352AD-8FFA-4F3A-99EE-774FF1CF965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4639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016643-CC88-4288-AFB9-197639E1F851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A6CD86B-4AFE-4504-B0F9-F831E9EF25D2}" type="slidenum">
              <a:rPr lang="es-ES" sz="1200"/>
              <a:pPr eaLnBrk="1" hangingPunct="1"/>
              <a:t>12</a:t>
            </a:fld>
            <a:endParaRPr lang="es-E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NI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6A055AD-F1EE-42C3-89BF-974CF90F228A}" type="slidenum">
              <a:rPr lang="es-ES" sz="1200"/>
              <a:pPr eaLnBrk="1" hangingPunct="1"/>
              <a:t>13</a:t>
            </a:fld>
            <a:endParaRPr lang="es-E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D0A1B26-9FE6-4F64-8112-8241C1695F60}" type="slidenum">
              <a:rPr lang="es-ES" sz="1200"/>
              <a:pPr eaLnBrk="1" hangingPunct="1"/>
              <a:t>14</a:t>
            </a:fld>
            <a:endParaRPr lang="es-ES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3F2D796-2D70-4C83-9A69-22DD365E3D0F}" type="slidenum">
              <a:rPr lang="es-ES" sz="1200"/>
              <a:pPr eaLnBrk="1" hangingPunct="1"/>
              <a:t>15</a:t>
            </a:fld>
            <a:endParaRPr lang="es-E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C1AA1E-F1DA-4520-9023-4123C7970501}" type="slidenum">
              <a:rPr lang="es-ES"/>
              <a:pPr/>
              <a:t>27</a:t>
            </a:fld>
            <a:endParaRPr lang="es-E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629AB4-6395-4A14-93FA-758D94861DB6}" type="slidenum">
              <a:rPr lang="es-ES"/>
              <a:pPr/>
              <a:t>35</a:t>
            </a:fld>
            <a:endParaRPr lang="es-E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1/9/2015</a:t>
            </a:fld>
            <a:endParaRPr lang="en-U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1/9/2015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1/9/2015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1/9/2015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1/9/2015</a:t>
            </a:fld>
            <a:endParaRPr lang="en-U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1/9/2015</a:t>
            </a:fld>
            <a:endParaRPr lang="en-U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1/9/2015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1/9/2015</a:t>
            </a:fld>
            <a:endParaRPr lang="en-U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1/9/2015</a:t>
            </a:fld>
            <a:endParaRPr lang="en-U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1/9/2015</a:t>
            </a:fld>
            <a:endParaRPr lang="en-U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4CBEAF9-9E58-4CC8-A6FF-6DD8A58DEEA4}" type="datetimeFigureOut">
              <a:rPr lang="en-US" smtClean="0"/>
              <a:pPr eaLnBrk="1" latinLnBrk="0" hangingPunct="1"/>
              <a:t>1/9/2015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1/9/2015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4.jpeg"/><Relationship Id="rId4" Type="http://schemas.openxmlformats.org/officeDocument/2006/relationships/image" Target="../media/image14.png"/><Relationship Id="rId9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6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gi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gi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hyperlink" Target="https://www.google.com.ec/search?q=socialismo+del+siglo+xxi&amp;rlz=1C2KMZB_enEC514EC519&amp;biw=1366&amp;bih=667&amp;tbm=isch&amp;imgil=k2jyTYJdjlpsIM:;https://encrypted-tbn2.gstatic.com/images?q=tbn:ANd9GcQctN4n1XKr7am628pkJ5fY_Y30hynrFN_axci7rO-mmVMIRXTa7Q;2526;3001;KnZrpoY3m-9dCM;http://acaecuador.blogspot.com/2012/10/un-socialismo-siglo-xxi-con-mas-de-100.html&amp;source=iu&amp;usg=__wVj2yXiQ0ykiSMm8qzD2hVE4WEE=&amp;sa=X&amp;ei=LVVMU8bbG6P30gHV94D4Cg&amp;sqi=2&amp;ved=0CDoQ9QEwBA" TargetMode="External"/><Relationship Id="rId7" Type="http://schemas.openxmlformats.org/officeDocument/2006/relationships/diagramLayout" Target="../diagrams/layout1.xml"/><Relationship Id="rId12" Type="http://schemas.openxmlformats.org/officeDocument/2006/relationships/image" Target="../media/image3.png"/><Relationship Id="rId2" Type="http://schemas.openxmlformats.org/officeDocument/2006/relationships/hyperlink" Target="https://www.google.com.ec/search?q=socialismo+del+siglo+xxi&amp;rlz=1C2KMZB_enEC514EC519&amp;biw=1366&amp;bih=667&amp;tbm=isch&amp;imgil=o_Tx13EMODYaGM:;https://encrypted-tbn1.gstatic.com/images?q=tbn:ANd9GcQHvSbmXfQ89b2MJ6SlBTqP3PwIMe9pG9EfhZnxjsgx2lTqOpAcUg;1122;1131;UE2H9xI4GB_cnM;http://4grandesverdades.wordpress.com/2010/10/12/el-socialismo-en-a-latina-se-fue-al-carajo/&amp;source=iu&amp;usg=__3WeJUOHMcNJnUzLkwCVPt4CQ0nc=&amp;sa=X&amp;ei=LVVMU8bbG6P30gHV94D4Cg&amp;sqi=2&amp;ved=0CDYQ9QEwAg" TargetMode="Externa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11" Type="http://schemas.openxmlformats.org/officeDocument/2006/relationships/image" Target="../media/image4.jpeg"/><Relationship Id="rId5" Type="http://schemas.openxmlformats.org/officeDocument/2006/relationships/hyperlink" Target="https://www.google.com.ec/search?q=socialismo+del+siglo+xxi&amp;rlz=1C2KMZB_enEC514EC519&amp;biw=1366&amp;bih=667&amp;tbm=isch&amp;imgil=xmnnbnYhwvKU1M:;https://encrypted-tbn3.gstatic.com/images?q=tbn:ANd9GcQzTPz3T5osloCDb3wPjz5TL90iJJeUo9YyuBOK7aoIZH92wYsoQA;423;323;Q3u4flhUtF8WDM;http://www.laplegariadeunpagano.com/2011/11/se-hunde-el-socialismo-del-siglo-21.html&amp;source=iu&amp;usg=__Jy0UP1Iv3xMB6p3Lk8LlgnccFqM=&amp;sa=X&amp;ei=LVVMU8bbG6P30gHV94D4Cg&amp;sqi=2&amp;ved=0CDQQ9QEwAQ" TargetMode="External"/><Relationship Id="rId10" Type="http://schemas.microsoft.com/office/2007/relationships/diagramDrawing" Target="../diagrams/drawing1.xml"/><Relationship Id="rId4" Type="http://schemas.openxmlformats.org/officeDocument/2006/relationships/hyperlink" Target="https://www.google.com.ec/search?q=socialismo+del+siglo+xxi&amp;rlz=1C2KMZB_enEC514EC519&amp;biw=1366&amp;bih=667&amp;tbm=isch&amp;imgil=JhehiB-QHQ2EAM:;https://encrypted-tbn1.gstatic.com/images?q=tbn:ANd9GcRhYpZnk6zPeFa8rxJ8cyi6MYr9vnqFFBF92ovDnA52idLT7q6b0Q;456;727;G6Ke1qOeeDpf0M;http://rafaelcorreafarc.blogspot.com/2012/07/explicacion-grafica-del-socialismo-del.html&amp;source=iu&amp;usg=__dmcpOnTogEKqDD_8Q3vuWG6XTIo=&amp;sa=X&amp;ei=LVVMU8bbG6P30gHV94D4Cg&amp;sqi=2&amp;ved=0CDwQ9QEwBQ" TargetMode="External"/><Relationship Id="rId9" Type="http://schemas.openxmlformats.org/officeDocument/2006/relationships/diagramColors" Target="../diagrams/colors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gi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gi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eg"/><Relationship Id="rId7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8032" y="2348880"/>
            <a:ext cx="7772400" cy="20162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3200" b="1" dirty="0">
                <a:solidFill>
                  <a:schemeClr val="tx1"/>
                </a:solidFill>
                <a:latin typeface="Arial Narrow" pitchFamily="34" charset="0"/>
              </a:rPr>
              <a:t>LOS FONDOS DE CAPITAL RIESGO COMO ALTERNATIVA DE FINANCIAMIENTO PARA LA CAPITALIZACIÓN DE LAS PYMES EN EL ECUADOR</a:t>
            </a:r>
            <a:endParaRPr lang="ca-ES" sz="3200" b="1" noProof="1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876800" y="5410200"/>
            <a:ext cx="35814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s-ES" b="1" noProof="1" smtClean="0">
                <a:latin typeface="Arial" charset="0"/>
              </a:rPr>
              <a:t>José Núñez Gavilanez</a:t>
            </a:r>
            <a:endParaRPr lang="es-ES" noProof="1">
              <a:latin typeface="Arial" charset="0"/>
            </a:endParaRP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1295400" y="4876800"/>
            <a:ext cx="62484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4 Imagen" descr="https://pbs.twimg.com/profile_images/378800000295174188/65b3fa4491761c849f7ad453da4ec7f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014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152" y="3236466"/>
            <a:ext cx="1567656" cy="1183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71439" y="188640"/>
            <a:ext cx="6484937" cy="649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s-ES" b="1" noProof="1">
                <a:latin typeface="Arial Narrow" pitchFamily="34" charset="0"/>
              </a:rPr>
              <a:t>La dimensión de la empresa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09600" y="304800"/>
            <a:ext cx="8153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endParaRPr lang="ca-ES" sz="4400">
              <a:solidFill>
                <a:schemeClr val="tx2"/>
              </a:solidFill>
            </a:endParaRPr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08" y="1337822"/>
            <a:ext cx="1488480" cy="1381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340768"/>
            <a:ext cx="1482824" cy="1362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115" y="1389261"/>
            <a:ext cx="1508125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1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738" y="1389261"/>
            <a:ext cx="1433512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2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6338" y="3227388"/>
            <a:ext cx="1631156" cy="113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3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211" y="4205759"/>
            <a:ext cx="1812925" cy="188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762000" y="2692400"/>
            <a:ext cx="12842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400">
                <a:latin typeface="Times New Roman" charset="0"/>
              </a:rPr>
              <a:t>INDUSTRIAL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2667000" y="2692400"/>
            <a:ext cx="12842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400" dirty="0">
                <a:latin typeface="Times New Roman" charset="0"/>
              </a:rPr>
              <a:t>AGRÍCOLA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1347664" y="4420344"/>
            <a:ext cx="12842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400" dirty="0">
                <a:latin typeface="Times New Roman" charset="0"/>
              </a:rPr>
              <a:t>SERVICIOS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7246938" y="2824163"/>
            <a:ext cx="12842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400">
                <a:latin typeface="Times New Roman" charset="0"/>
              </a:rPr>
              <a:t>AGRÍCOLA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364088" y="2824163"/>
            <a:ext cx="12842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400" dirty="0">
                <a:latin typeface="Times New Roman" charset="0"/>
              </a:rPr>
              <a:t>INDUSTRIAL</a:t>
            </a:r>
          </a:p>
        </p:txBody>
      </p:sp>
      <p:sp>
        <p:nvSpPr>
          <p:cNvPr id="10259" name="AutoShape 19"/>
          <p:cNvSpPr>
            <a:spLocks noChangeArrowheads="1"/>
          </p:cNvSpPr>
          <p:nvPr/>
        </p:nvSpPr>
        <p:spPr bwMode="auto">
          <a:xfrm>
            <a:off x="2971800" y="4725144"/>
            <a:ext cx="3919538" cy="627062"/>
          </a:xfrm>
          <a:prstGeom prst="curvedUpArrow">
            <a:avLst>
              <a:gd name="adj1" fmla="val 125013"/>
              <a:gd name="adj2" fmla="val 250026"/>
              <a:gd name="adj3" fmla="val 333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3779912" y="5574183"/>
            <a:ext cx="2836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a-ES" sz="2800" dirty="0">
                <a:latin typeface="Arial Narrow" pitchFamily="34" charset="0"/>
              </a:rPr>
              <a:t>CRECIMIENTO</a:t>
            </a:r>
            <a:endParaRPr lang="ca-ES" sz="2800" dirty="0">
              <a:latin typeface="Times New Roman" charset="0"/>
            </a:endParaRP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444208" y="4420344"/>
            <a:ext cx="12842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400">
                <a:latin typeface="Times New Roman" charset="0"/>
              </a:rPr>
              <a:t>SERVICIOS</a:t>
            </a:r>
          </a:p>
        </p:txBody>
      </p:sp>
      <p:pic>
        <p:nvPicPr>
          <p:cNvPr id="19" name="18 Imagen" descr="https://pbs.twimg.com/profile_images/378800000295174188/65b3fa4491761c849f7ad453da4ec7fe.png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56" y="0"/>
            <a:ext cx="1130044" cy="1052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 2" descr="SELLO INADE 3D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95214" y="101600"/>
            <a:ext cx="6001122" cy="642938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_tradnl" sz="2800" b="0" dirty="0"/>
              <a:t>Inversores de Capital de Riesgo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563481" y="1052736"/>
            <a:ext cx="768159" cy="369332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AR" sz="1800" b="1" dirty="0" err="1">
                <a:solidFill>
                  <a:schemeClr val="bg1"/>
                </a:solidFill>
              </a:rPr>
              <a:t>I+D+i</a:t>
            </a:r>
            <a:endParaRPr lang="es-AR" sz="1800" b="1" dirty="0">
              <a:solidFill>
                <a:schemeClr val="bg1"/>
              </a:solidFill>
            </a:endParaRP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1403648" y="1043444"/>
            <a:ext cx="936625" cy="369332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AR" sz="1800" b="1" dirty="0" err="1">
                <a:solidFill>
                  <a:schemeClr val="bg1"/>
                </a:solidFill>
              </a:rPr>
              <a:t>Incub</a:t>
            </a:r>
            <a:r>
              <a:rPr lang="es-AR" sz="18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3554413" y="1052513"/>
            <a:ext cx="3683000" cy="366712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AR" b="1" dirty="0">
                <a:solidFill>
                  <a:schemeClr val="bg1"/>
                </a:solidFill>
              </a:rPr>
              <a:t>Crecimiento</a:t>
            </a:r>
          </a:p>
        </p:txBody>
      </p:sp>
      <p:sp>
        <p:nvSpPr>
          <p:cNvPr id="33816" name="AutoShape 24"/>
          <p:cNvSpPr>
            <a:spLocks noChangeArrowheads="1"/>
          </p:cNvSpPr>
          <p:nvPr/>
        </p:nvSpPr>
        <p:spPr bwMode="auto">
          <a:xfrm>
            <a:off x="7308850" y="1052513"/>
            <a:ext cx="1511300" cy="400110"/>
          </a:xfrm>
          <a:prstGeom prst="homePlate">
            <a:avLst>
              <a:gd name="adj" fmla="val 119496"/>
            </a:avLst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AR" sz="2000" b="1" dirty="0">
                <a:solidFill>
                  <a:schemeClr val="bg1"/>
                </a:solidFill>
              </a:rPr>
              <a:t>Madurez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2413000" y="1052513"/>
            <a:ext cx="1079500" cy="369332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AR" sz="1800" b="1" dirty="0" err="1">
                <a:solidFill>
                  <a:schemeClr val="bg1"/>
                </a:solidFill>
              </a:rPr>
              <a:t>Start</a:t>
            </a:r>
            <a:r>
              <a:rPr lang="es-AR" sz="1800" b="1" dirty="0">
                <a:solidFill>
                  <a:schemeClr val="bg1"/>
                </a:solidFill>
              </a:rPr>
              <a:t>-up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544638" y="1935163"/>
            <a:ext cx="1827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CC99"/>
                    </a:gs>
                    <a:gs pos="100000">
                      <a:srgbClr val="FFCC99">
                        <a:gamma/>
                        <a:shade val="86275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s-MX" sz="1200" b="1"/>
              <a:t>Emprendimiento con financiación externa</a:t>
            </a:r>
            <a:endParaRPr lang="es-ES" sz="1200" b="1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704850" y="2122488"/>
            <a:ext cx="7445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 flipV="1">
            <a:off x="1196975" y="3471863"/>
            <a:ext cx="6502400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6102350" y="3521075"/>
            <a:ext cx="598488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s-MX" sz="1400" b="1"/>
              <a:t>10</a:t>
            </a:r>
            <a:endParaRPr lang="es-ES" sz="1400" b="1"/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7359650" y="3529013"/>
            <a:ext cx="627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CC99"/>
                    </a:gs>
                    <a:gs pos="100000">
                      <a:srgbClr val="FFCC99">
                        <a:gamma/>
                        <a:shade val="86275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s-MX" sz="1400" b="1"/>
              <a:t>Años</a:t>
            </a:r>
            <a:endParaRPr lang="es-ES" sz="1400" b="1"/>
          </a:p>
        </p:txBody>
      </p:sp>
      <p:sp>
        <p:nvSpPr>
          <p:cNvPr id="33800" name="Freeform 8"/>
          <p:cNvSpPr>
            <a:spLocks/>
          </p:cNvSpPr>
          <p:nvPr/>
        </p:nvSpPr>
        <p:spPr bwMode="auto">
          <a:xfrm>
            <a:off x="2733675" y="1871663"/>
            <a:ext cx="4991100" cy="1614487"/>
          </a:xfrm>
          <a:custGeom>
            <a:avLst/>
            <a:gdLst>
              <a:gd name="T0" fmla="*/ 0 w 5406"/>
              <a:gd name="T1" fmla="*/ 1875 h 1875"/>
              <a:gd name="T2" fmla="*/ 1225 w 5406"/>
              <a:gd name="T3" fmla="*/ 1738 h 1875"/>
              <a:gd name="T4" fmla="*/ 2268 w 5406"/>
              <a:gd name="T5" fmla="*/ 1466 h 1875"/>
              <a:gd name="T6" fmla="*/ 3171 w 5406"/>
              <a:gd name="T7" fmla="*/ 958 h 1875"/>
              <a:gd name="T8" fmla="*/ 3629 w 5406"/>
              <a:gd name="T9" fmla="*/ 604 h 1875"/>
              <a:gd name="T10" fmla="*/ 4001 w 5406"/>
              <a:gd name="T11" fmla="*/ 324 h 1875"/>
              <a:gd name="T12" fmla="*/ 4438 w 5406"/>
              <a:gd name="T13" fmla="*/ 94 h 1875"/>
              <a:gd name="T14" fmla="*/ 5038 w 5406"/>
              <a:gd name="T15" fmla="*/ 13 h 1875"/>
              <a:gd name="T16" fmla="*/ 5406 w 5406"/>
              <a:gd name="T17" fmla="*/ 13 h 18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406" h="1875">
                <a:moveTo>
                  <a:pt x="0" y="1875"/>
                </a:moveTo>
                <a:cubicBezTo>
                  <a:pt x="423" y="1840"/>
                  <a:pt x="847" y="1806"/>
                  <a:pt x="1225" y="1738"/>
                </a:cubicBezTo>
                <a:cubicBezTo>
                  <a:pt x="1603" y="1670"/>
                  <a:pt x="1944" y="1596"/>
                  <a:pt x="2268" y="1466"/>
                </a:cubicBezTo>
                <a:cubicBezTo>
                  <a:pt x="2592" y="1336"/>
                  <a:pt x="2944" y="1102"/>
                  <a:pt x="3171" y="958"/>
                </a:cubicBezTo>
                <a:cubicBezTo>
                  <a:pt x="3398" y="814"/>
                  <a:pt x="3491" y="710"/>
                  <a:pt x="3629" y="604"/>
                </a:cubicBezTo>
                <a:cubicBezTo>
                  <a:pt x="3767" y="498"/>
                  <a:pt x="3866" y="409"/>
                  <a:pt x="4001" y="324"/>
                </a:cubicBezTo>
                <a:cubicBezTo>
                  <a:pt x="4136" y="239"/>
                  <a:pt x="4265" y="146"/>
                  <a:pt x="4438" y="94"/>
                </a:cubicBezTo>
                <a:cubicBezTo>
                  <a:pt x="4611" y="42"/>
                  <a:pt x="4877" y="26"/>
                  <a:pt x="5038" y="13"/>
                </a:cubicBezTo>
                <a:cubicBezTo>
                  <a:pt x="5199" y="0"/>
                  <a:pt x="5329" y="13"/>
                  <a:pt x="5406" y="13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2716213" y="3521075"/>
            <a:ext cx="282575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s-MX" sz="1400" b="1"/>
              <a:t>0</a:t>
            </a:r>
            <a:endParaRPr lang="es-ES" sz="1400" b="1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3617913" y="3524250"/>
            <a:ext cx="282575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s-MX" sz="1400" b="1"/>
              <a:t>2</a:t>
            </a:r>
            <a:endParaRPr lang="es-ES" sz="1400" b="1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V="1">
            <a:off x="3821113" y="3317875"/>
            <a:ext cx="0" cy="25781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V="1">
            <a:off x="6637338" y="1557338"/>
            <a:ext cx="0" cy="44037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3805" name="AutoShape 13"/>
          <p:cNvSpPr>
            <a:spLocks noChangeArrowheads="1"/>
          </p:cNvSpPr>
          <p:nvPr/>
        </p:nvSpPr>
        <p:spPr bwMode="auto">
          <a:xfrm>
            <a:off x="2413000" y="4449763"/>
            <a:ext cx="1343025" cy="187325"/>
          </a:xfrm>
          <a:prstGeom prst="homePlate">
            <a:avLst>
              <a:gd name="adj" fmla="val 45340"/>
            </a:avLst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AR" sz="1600" b="1">
                <a:solidFill>
                  <a:schemeClr val="bg1"/>
                </a:solidFill>
              </a:rPr>
              <a:t>Inv. ángeles</a:t>
            </a:r>
            <a:endParaRPr lang="es-ES" sz="1600" b="1">
              <a:solidFill>
                <a:schemeClr val="bg1"/>
              </a:solidFill>
            </a:endParaRPr>
          </a:p>
        </p:txBody>
      </p:sp>
      <p:sp>
        <p:nvSpPr>
          <p:cNvPr id="33806" name="AutoShape 14"/>
          <p:cNvSpPr>
            <a:spLocks noChangeArrowheads="1"/>
          </p:cNvSpPr>
          <p:nvPr/>
        </p:nvSpPr>
        <p:spPr bwMode="auto">
          <a:xfrm>
            <a:off x="4141788" y="5205413"/>
            <a:ext cx="2717800" cy="250825"/>
          </a:xfrm>
          <a:prstGeom prst="homePlate">
            <a:avLst>
              <a:gd name="adj" fmla="val 68524"/>
            </a:avLst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AR" sz="1600" b="1">
                <a:solidFill>
                  <a:schemeClr val="bg1"/>
                </a:solidFill>
              </a:rPr>
              <a:t>Fondos de Venture Capital</a:t>
            </a:r>
            <a:endParaRPr lang="es-ES" sz="1600" b="1">
              <a:solidFill>
                <a:schemeClr val="bg1"/>
              </a:solidFill>
            </a:endParaRPr>
          </a:p>
        </p:txBody>
      </p:sp>
      <p:sp>
        <p:nvSpPr>
          <p:cNvPr id="33807" name="AutoShape 15"/>
          <p:cNvSpPr>
            <a:spLocks noChangeArrowheads="1"/>
          </p:cNvSpPr>
          <p:nvPr/>
        </p:nvSpPr>
        <p:spPr bwMode="auto">
          <a:xfrm>
            <a:off x="2413000" y="4953000"/>
            <a:ext cx="2366963" cy="187325"/>
          </a:xfrm>
          <a:prstGeom prst="homePlate">
            <a:avLst>
              <a:gd name="adj" fmla="val 79908"/>
            </a:avLst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AR" sz="1600" b="1">
                <a:solidFill>
                  <a:schemeClr val="bg1"/>
                </a:solidFill>
              </a:rPr>
              <a:t>Fondos de Seed Capital</a:t>
            </a:r>
            <a:endParaRPr lang="es-ES" sz="1600" b="1">
              <a:solidFill>
                <a:schemeClr val="bg1"/>
              </a:solidFill>
            </a:endParaRPr>
          </a:p>
        </p:txBody>
      </p:sp>
      <p:sp>
        <p:nvSpPr>
          <p:cNvPr id="33808" name="AutoShape 16"/>
          <p:cNvSpPr>
            <a:spLocks noChangeArrowheads="1"/>
          </p:cNvSpPr>
          <p:nvPr/>
        </p:nvSpPr>
        <p:spPr bwMode="auto">
          <a:xfrm>
            <a:off x="5197475" y="5518150"/>
            <a:ext cx="2622550" cy="250825"/>
          </a:xfrm>
          <a:prstGeom prst="homePlate">
            <a:avLst>
              <a:gd name="adj" fmla="val 66123"/>
            </a:avLst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AR" sz="1600" b="1">
                <a:solidFill>
                  <a:schemeClr val="bg1"/>
                </a:solidFill>
              </a:rPr>
              <a:t>Fondos de Private Equity</a:t>
            </a:r>
            <a:endParaRPr lang="es-ES" sz="1600" b="1">
              <a:solidFill>
                <a:schemeClr val="bg1"/>
              </a:solidFill>
            </a:endParaRPr>
          </a:p>
        </p:txBody>
      </p:sp>
      <p:sp>
        <p:nvSpPr>
          <p:cNvPr id="33809" name="AutoShape 17"/>
          <p:cNvSpPr>
            <a:spLocks noChangeArrowheads="1"/>
          </p:cNvSpPr>
          <p:nvPr/>
        </p:nvSpPr>
        <p:spPr bwMode="auto">
          <a:xfrm>
            <a:off x="7308850" y="5832475"/>
            <a:ext cx="1535113" cy="188913"/>
          </a:xfrm>
          <a:prstGeom prst="homePlate">
            <a:avLst>
              <a:gd name="adj" fmla="val 5139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AR" sz="1600" b="1">
                <a:solidFill>
                  <a:schemeClr val="bg1"/>
                </a:solidFill>
              </a:rPr>
              <a:t>Bancos</a:t>
            </a:r>
            <a:endParaRPr lang="es-ES" sz="1600" b="1">
              <a:solidFill>
                <a:schemeClr val="bg1"/>
              </a:solidFill>
            </a:endParaRPr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 flipV="1">
            <a:off x="1646238" y="3508375"/>
            <a:ext cx="0" cy="238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 flipV="1">
            <a:off x="2668588" y="3508375"/>
            <a:ext cx="0" cy="2387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3810" name="AutoShape 18"/>
          <p:cNvSpPr>
            <a:spLocks noChangeArrowheads="1"/>
          </p:cNvSpPr>
          <p:nvPr/>
        </p:nvSpPr>
        <p:spPr bwMode="auto">
          <a:xfrm>
            <a:off x="638175" y="4198938"/>
            <a:ext cx="2479675" cy="187325"/>
          </a:xfrm>
          <a:prstGeom prst="homePlate">
            <a:avLst>
              <a:gd name="adj" fmla="val 83714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AR" sz="1600" b="1">
                <a:solidFill>
                  <a:schemeClr val="bg1"/>
                </a:solidFill>
              </a:rPr>
              <a:t>FFF</a:t>
            </a:r>
            <a:endParaRPr lang="es-ES" sz="1600" b="1">
              <a:solidFill>
                <a:schemeClr val="bg1"/>
              </a:solidFill>
            </a:endParaRPr>
          </a:p>
        </p:txBody>
      </p:sp>
      <p:sp>
        <p:nvSpPr>
          <p:cNvPr id="33818" name="AutoShape 26"/>
          <p:cNvSpPr>
            <a:spLocks noChangeArrowheads="1"/>
          </p:cNvSpPr>
          <p:nvPr/>
        </p:nvSpPr>
        <p:spPr bwMode="auto">
          <a:xfrm>
            <a:off x="638175" y="3695700"/>
            <a:ext cx="1895475" cy="187325"/>
          </a:xfrm>
          <a:prstGeom prst="homePlate">
            <a:avLst>
              <a:gd name="adj" fmla="val 63991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AR" sz="1600" b="1">
                <a:solidFill>
                  <a:schemeClr val="bg1"/>
                </a:solidFill>
              </a:rPr>
              <a:t>Univ./Incub./C.E.</a:t>
            </a:r>
            <a:endParaRPr lang="es-ES" sz="1600" b="1">
              <a:solidFill>
                <a:schemeClr val="bg1"/>
              </a:solidFill>
            </a:endParaRPr>
          </a:p>
        </p:txBody>
      </p:sp>
      <p:sp>
        <p:nvSpPr>
          <p:cNvPr id="33819" name="AutoShape 27"/>
          <p:cNvSpPr>
            <a:spLocks noChangeArrowheads="1"/>
          </p:cNvSpPr>
          <p:nvPr/>
        </p:nvSpPr>
        <p:spPr bwMode="auto">
          <a:xfrm>
            <a:off x="638175" y="3946525"/>
            <a:ext cx="2185988" cy="187325"/>
          </a:xfrm>
          <a:prstGeom prst="homePlate">
            <a:avLst>
              <a:gd name="adj" fmla="val 73799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AR" sz="1600" b="1">
                <a:solidFill>
                  <a:schemeClr val="bg1"/>
                </a:solidFill>
              </a:rPr>
              <a:t>Prog. de Gobierno</a:t>
            </a:r>
            <a:endParaRPr lang="es-ES" sz="1600" b="1">
              <a:solidFill>
                <a:schemeClr val="bg1"/>
              </a:solidFill>
            </a:endParaRPr>
          </a:p>
        </p:txBody>
      </p:sp>
      <p:sp>
        <p:nvSpPr>
          <p:cNvPr id="33820" name="AutoShape 28"/>
          <p:cNvSpPr>
            <a:spLocks noChangeArrowheads="1"/>
          </p:cNvSpPr>
          <p:nvPr/>
        </p:nvSpPr>
        <p:spPr bwMode="auto">
          <a:xfrm>
            <a:off x="2413000" y="4702175"/>
            <a:ext cx="1792288" cy="187325"/>
          </a:xfrm>
          <a:prstGeom prst="homePlate">
            <a:avLst>
              <a:gd name="adj" fmla="val 60507"/>
            </a:avLst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AR" sz="1600" b="1">
                <a:solidFill>
                  <a:schemeClr val="bg1"/>
                </a:solidFill>
              </a:rPr>
              <a:t>Clubes de Angeles</a:t>
            </a:r>
            <a:endParaRPr lang="es-ES" sz="1600" b="1">
              <a:solidFill>
                <a:schemeClr val="bg1"/>
              </a:solidFill>
            </a:endParaRP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2284413" y="4449763"/>
            <a:ext cx="5567362" cy="1382712"/>
          </a:xfrm>
          <a:prstGeom prst="rect">
            <a:avLst/>
          </a:prstGeom>
          <a:noFill/>
          <a:ln w="25400">
            <a:solidFill>
              <a:srgbClr val="339966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3823" name="Freeform 31"/>
          <p:cNvSpPr>
            <a:spLocks/>
          </p:cNvSpPr>
          <p:nvPr/>
        </p:nvSpPr>
        <p:spPr bwMode="auto">
          <a:xfrm>
            <a:off x="2733675" y="3192463"/>
            <a:ext cx="4926013" cy="314325"/>
          </a:xfrm>
          <a:custGeom>
            <a:avLst/>
            <a:gdLst>
              <a:gd name="T0" fmla="*/ 0 w 3447"/>
              <a:gd name="T1" fmla="*/ 227 h 227"/>
              <a:gd name="T2" fmla="*/ 1769 w 3447"/>
              <a:gd name="T3" fmla="*/ 136 h 227"/>
              <a:gd name="T4" fmla="*/ 2449 w 3447"/>
              <a:gd name="T5" fmla="*/ 45 h 227"/>
              <a:gd name="T6" fmla="*/ 3447 w 3447"/>
              <a:gd name="T7" fmla="*/ 0 h 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47" h="227">
                <a:moveTo>
                  <a:pt x="0" y="227"/>
                </a:moveTo>
                <a:cubicBezTo>
                  <a:pt x="680" y="196"/>
                  <a:pt x="1361" y="166"/>
                  <a:pt x="1769" y="136"/>
                </a:cubicBezTo>
                <a:cubicBezTo>
                  <a:pt x="2177" y="106"/>
                  <a:pt x="2169" y="68"/>
                  <a:pt x="2449" y="45"/>
                </a:cubicBezTo>
                <a:cubicBezTo>
                  <a:pt x="2729" y="22"/>
                  <a:pt x="3266" y="7"/>
                  <a:pt x="3447" y="0"/>
                </a:cubicBezTo>
              </a:path>
            </a:pathLst>
          </a:custGeom>
          <a:noFill/>
          <a:ln w="25400" cap="flat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1544638" y="2373313"/>
            <a:ext cx="1827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CC99"/>
                    </a:gs>
                    <a:gs pos="100000">
                      <a:srgbClr val="FFCC99">
                        <a:gamma/>
                        <a:shade val="86275"/>
                        <a:invGamma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s-MX" sz="1200" b="1"/>
              <a:t>Emprendimiento con financiación propia</a:t>
            </a:r>
            <a:endParaRPr lang="es-ES" sz="1200" b="1"/>
          </a:p>
        </p:txBody>
      </p:sp>
      <p:sp>
        <p:nvSpPr>
          <p:cNvPr id="33825" name="Line 33"/>
          <p:cNvSpPr>
            <a:spLocks noChangeShapeType="1"/>
          </p:cNvSpPr>
          <p:nvPr/>
        </p:nvSpPr>
        <p:spPr bwMode="auto">
          <a:xfrm>
            <a:off x="731838" y="2562225"/>
            <a:ext cx="720725" cy="0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33827" name="Line 35"/>
          <p:cNvSpPr>
            <a:spLocks noChangeShapeType="1"/>
          </p:cNvSpPr>
          <p:nvPr/>
        </p:nvSpPr>
        <p:spPr bwMode="auto">
          <a:xfrm>
            <a:off x="7404100" y="1935163"/>
            <a:ext cx="0" cy="119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3828" name="Text Box 36"/>
          <p:cNvSpPr txBox="1">
            <a:spLocks noChangeArrowheads="1"/>
          </p:cNvSpPr>
          <p:nvPr/>
        </p:nvSpPr>
        <p:spPr bwMode="auto">
          <a:xfrm>
            <a:off x="7404100" y="2139950"/>
            <a:ext cx="127158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 b="1"/>
              <a:t>Potencial</a:t>
            </a:r>
          </a:p>
          <a:p>
            <a:pPr algn="ctr"/>
            <a:r>
              <a:rPr lang="en-US" sz="1600" b="1"/>
              <a:t>a</a:t>
            </a:r>
          </a:p>
          <a:p>
            <a:pPr algn="ctr"/>
            <a:r>
              <a:rPr lang="en-US" sz="1600" b="1"/>
              <a:t>explotar</a:t>
            </a:r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5856288" y="4443413"/>
            <a:ext cx="2101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9933"/>
                </a:solidFill>
              </a:rPr>
              <a:t>Capital de Riesgo</a:t>
            </a:r>
          </a:p>
        </p:txBody>
      </p:sp>
      <p:pic>
        <p:nvPicPr>
          <p:cNvPr id="37" name="36 Imagen" descr="https://pbs.twimg.com/profile_images/378800000295174188/65b3fa4491761c849f7ad453da4ec7fe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56" y="0"/>
            <a:ext cx="1130044" cy="1052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I 2" descr="SELLO INADE 3D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483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1179512" y="160338"/>
            <a:ext cx="6478588" cy="37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es-ES_tradnl" sz="2300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Ciclo de financiamiento en las empresas</a:t>
            </a:r>
          </a:p>
        </p:txBody>
      </p:sp>
      <p:sp>
        <p:nvSpPr>
          <p:cNvPr id="4102" name="Line 12"/>
          <p:cNvSpPr>
            <a:spLocks noChangeShapeType="1"/>
          </p:cNvSpPr>
          <p:nvPr/>
        </p:nvSpPr>
        <p:spPr bwMode="auto">
          <a:xfrm>
            <a:off x="685800" y="1066800"/>
            <a:ext cx="0" cy="350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4103" name="Line 13"/>
          <p:cNvSpPr>
            <a:spLocks noChangeShapeType="1"/>
          </p:cNvSpPr>
          <p:nvPr/>
        </p:nvSpPr>
        <p:spPr bwMode="auto">
          <a:xfrm>
            <a:off x="685800" y="4572000"/>
            <a:ext cx="792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ES"/>
          </a:p>
        </p:txBody>
      </p:sp>
      <p:cxnSp>
        <p:nvCxnSpPr>
          <p:cNvPr id="4104" name="AutoShape 14"/>
          <p:cNvCxnSpPr>
            <a:cxnSpLocks noChangeShapeType="1"/>
          </p:cNvCxnSpPr>
          <p:nvPr/>
        </p:nvCxnSpPr>
        <p:spPr bwMode="auto">
          <a:xfrm flipV="1">
            <a:off x="2493963" y="2057400"/>
            <a:ext cx="3962400" cy="230505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05" name="Line 15"/>
          <p:cNvSpPr>
            <a:spLocks noChangeShapeType="1"/>
          </p:cNvSpPr>
          <p:nvPr/>
        </p:nvSpPr>
        <p:spPr bwMode="auto">
          <a:xfrm>
            <a:off x="3789363" y="1905000"/>
            <a:ext cx="0" cy="25908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4106" name="Line 16"/>
          <p:cNvSpPr>
            <a:spLocks noChangeShapeType="1"/>
          </p:cNvSpPr>
          <p:nvPr/>
        </p:nvSpPr>
        <p:spPr bwMode="auto">
          <a:xfrm>
            <a:off x="5410200" y="1905000"/>
            <a:ext cx="0" cy="259080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4107" name="Text Box 17"/>
          <p:cNvSpPr txBox="1">
            <a:spLocks noChangeArrowheads="1"/>
          </p:cNvSpPr>
          <p:nvPr/>
        </p:nvSpPr>
        <p:spPr bwMode="auto">
          <a:xfrm>
            <a:off x="2493963" y="1400175"/>
            <a:ext cx="1539875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s-NI" sz="1200" b="1" i="1">
                <a:latin typeface="Arial" charset="0"/>
              </a:rPr>
              <a:t>Empresas de </a:t>
            </a:r>
          </a:p>
          <a:p>
            <a:pPr algn="l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s-NI" sz="1200" b="1" i="1">
                <a:latin typeface="Arial" charset="0"/>
              </a:rPr>
              <a:t>reciente creación</a:t>
            </a:r>
          </a:p>
          <a:p>
            <a:pPr algn="l" eaLnBrk="1" hangingPunct="1">
              <a:lnSpc>
                <a:spcPct val="110000"/>
              </a:lnSpc>
              <a:buFont typeface="Wingdings" pitchFamily="2" charset="2"/>
              <a:buNone/>
            </a:pPr>
            <a:endParaRPr lang="es-NI" sz="1200" b="1" i="1">
              <a:latin typeface="Arial" charset="0"/>
            </a:endParaRPr>
          </a:p>
        </p:txBody>
      </p:sp>
      <p:sp>
        <p:nvSpPr>
          <p:cNvPr id="4108" name="Text Box 18"/>
          <p:cNvSpPr txBox="1">
            <a:spLocks noChangeArrowheads="1"/>
          </p:cNvSpPr>
          <p:nvPr/>
        </p:nvSpPr>
        <p:spPr bwMode="auto">
          <a:xfrm>
            <a:off x="3849688" y="1905000"/>
            <a:ext cx="1539875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s-NI" sz="1200" b="1" i="1">
                <a:latin typeface="Arial" charset="0"/>
              </a:rPr>
              <a:t>Empresas en crecimiento o expansión</a:t>
            </a:r>
          </a:p>
        </p:txBody>
      </p:sp>
      <p:sp>
        <p:nvSpPr>
          <p:cNvPr id="4109" name="Text Box 19"/>
          <p:cNvSpPr txBox="1">
            <a:spLocks noChangeArrowheads="1"/>
          </p:cNvSpPr>
          <p:nvPr/>
        </p:nvSpPr>
        <p:spPr bwMode="auto">
          <a:xfrm>
            <a:off x="5470525" y="1676400"/>
            <a:ext cx="1539875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s-NI" sz="1200">
                <a:latin typeface="Arial" charset="0"/>
              </a:rPr>
              <a:t>Empresas maduras</a:t>
            </a:r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381000" y="609600"/>
            <a:ext cx="6858000" cy="76200"/>
          </a:xfrm>
          <a:prstGeom prst="rect">
            <a:avLst/>
          </a:prstGeom>
          <a:gradFill rotWithShape="0">
            <a:gsLst>
              <a:gs pos="0">
                <a:srgbClr val="33CCFF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rgbClr val="969696"/>
            </a:out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4111" name="AutoShape 36"/>
          <p:cNvSpPr>
            <a:spLocks noChangeArrowheads="1"/>
          </p:cNvSpPr>
          <p:nvPr/>
        </p:nvSpPr>
        <p:spPr bwMode="auto">
          <a:xfrm>
            <a:off x="7924800" y="457200"/>
            <a:ext cx="3810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4112" name="AutoShape 37"/>
          <p:cNvSpPr>
            <a:spLocks noChangeArrowheads="1"/>
          </p:cNvSpPr>
          <p:nvPr/>
        </p:nvSpPr>
        <p:spPr bwMode="auto">
          <a:xfrm>
            <a:off x="7467600" y="457200"/>
            <a:ext cx="381000" cy="381000"/>
          </a:xfrm>
          <a:prstGeom prst="right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rgbClr val="33CCFF"/>
              </a:gs>
              <a:gs pos="100000">
                <a:schemeClr val="accent2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rgbClr val="969696"/>
            </a:outerShdw>
          </a:effectLst>
        </p:spPr>
        <p:txBody>
          <a:bodyPr wrap="none" anchor="ctr"/>
          <a:lstStyle/>
          <a:p>
            <a:endParaRPr lang="es-ES"/>
          </a:p>
        </p:txBody>
      </p:sp>
      <p:cxnSp>
        <p:nvCxnSpPr>
          <p:cNvPr id="4113" name="AutoShape 41"/>
          <p:cNvCxnSpPr>
            <a:cxnSpLocks noChangeShapeType="1"/>
          </p:cNvCxnSpPr>
          <p:nvPr/>
        </p:nvCxnSpPr>
        <p:spPr bwMode="auto">
          <a:xfrm flipV="1">
            <a:off x="6248400" y="1219200"/>
            <a:ext cx="2209800" cy="8382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14" name="Line 42"/>
          <p:cNvSpPr>
            <a:spLocks noChangeShapeType="1"/>
          </p:cNvSpPr>
          <p:nvPr/>
        </p:nvSpPr>
        <p:spPr bwMode="auto">
          <a:xfrm>
            <a:off x="6934200" y="1905000"/>
            <a:ext cx="0" cy="25908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4115" name="Text Box 43"/>
          <p:cNvSpPr txBox="1">
            <a:spLocks noChangeArrowheads="1"/>
          </p:cNvSpPr>
          <p:nvPr/>
        </p:nvSpPr>
        <p:spPr bwMode="auto">
          <a:xfrm>
            <a:off x="7146925" y="2057400"/>
            <a:ext cx="1539875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s-NI" sz="1200">
                <a:latin typeface="Arial" charset="0"/>
              </a:rPr>
              <a:t>Empresas p</a:t>
            </a:r>
            <a:r>
              <a:rPr lang="en-US" sz="1200">
                <a:latin typeface="Arial" charset="0"/>
                <a:cs typeface="Arial" charset="0"/>
              </a:rPr>
              <a:t>ú</a:t>
            </a:r>
            <a:r>
              <a:rPr lang="es-NI" sz="1200">
                <a:latin typeface="Arial" charset="0"/>
              </a:rPr>
              <a:t>blicas</a:t>
            </a:r>
          </a:p>
        </p:txBody>
      </p:sp>
      <p:sp>
        <p:nvSpPr>
          <p:cNvPr id="4116" name="Line 44"/>
          <p:cNvSpPr>
            <a:spLocks noChangeShapeType="1"/>
          </p:cNvSpPr>
          <p:nvPr/>
        </p:nvSpPr>
        <p:spPr bwMode="auto">
          <a:xfrm>
            <a:off x="2514600" y="1905000"/>
            <a:ext cx="0" cy="2590800"/>
          </a:xfrm>
          <a:prstGeom prst="line">
            <a:avLst/>
          </a:prstGeom>
          <a:noFill/>
          <a:ln w="38100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4117" name="Freeform 47"/>
          <p:cNvSpPr>
            <a:spLocks/>
          </p:cNvSpPr>
          <p:nvPr/>
        </p:nvSpPr>
        <p:spPr bwMode="auto">
          <a:xfrm>
            <a:off x="685800" y="4343400"/>
            <a:ext cx="1905000" cy="1295400"/>
          </a:xfrm>
          <a:custGeom>
            <a:avLst/>
            <a:gdLst>
              <a:gd name="T0" fmla="*/ 0 w 1216"/>
              <a:gd name="T1" fmla="*/ 193800 h 1016"/>
              <a:gd name="T2" fmla="*/ 751974 w 1216"/>
              <a:gd name="T3" fmla="*/ 1295400 h 1016"/>
              <a:gd name="T4" fmla="*/ 1729539 w 1216"/>
              <a:gd name="T5" fmla="*/ 193800 h 1016"/>
              <a:gd name="T6" fmla="*/ 1804737 w 1216"/>
              <a:gd name="T7" fmla="*/ 132600 h 10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216" h="1016">
                <a:moveTo>
                  <a:pt x="0" y="152"/>
                </a:moveTo>
                <a:cubicBezTo>
                  <a:pt x="148" y="584"/>
                  <a:pt x="296" y="1016"/>
                  <a:pt x="480" y="1016"/>
                </a:cubicBezTo>
                <a:cubicBezTo>
                  <a:pt x="664" y="1016"/>
                  <a:pt x="992" y="304"/>
                  <a:pt x="1104" y="152"/>
                </a:cubicBezTo>
                <a:cubicBezTo>
                  <a:pt x="1216" y="0"/>
                  <a:pt x="1144" y="0"/>
                  <a:pt x="1152" y="104"/>
                </a:cubicBezTo>
              </a:path>
            </a:pathLst>
          </a:custGeom>
          <a:noFill/>
          <a:ln w="508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118" name="Line 48"/>
          <p:cNvSpPr>
            <a:spLocks noChangeShapeType="1"/>
          </p:cNvSpPr>
          <p:nvPr/>
        </p:nvSpPr>
        <p:spPr bwMode="auto">
          <a:xfrm>
            <a:off x="1600200" y="1981200"/>
            <a:ext cx="0" cy="3657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4119" name="Text Box 50"/>
          <p:cNvSpPr txBox="1">
            <a:spLocks noChangeArrowheads="1"/>
          </p:cNvSpPr>
          <p:nvPr/>
        </p:nvSpPr>
        <p:spPr bwMode="auto">
          <a:xfrm>
            <a:off x="746125" y="1741488"/>
            <a:ext cx="1539875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s-NI" sz="1200">
                <a:latin typeface="Arial" charset="0"/>
              </a:rPr>
              <a:t>Incubación</a:t>
            </a:r>
          </a:p>
        </p:txBody>
      </p:sp>
      <p:sp>
        <p:nvSpPr>
          <p:cNvPr id="4120" name="Text Box 51"/>
          <p:cNvSpPr txBox="1">
            <a:spLocks noChangeArrowheads="1"/>
          </p:cNvSpPr>
          <p:nvPr/>
        </p:nvSpPr>
        <p:spPr bwMode="auto">
          <a:xfrm>
            <a:off x="1660525" y="2220913"/>
            <a:ext cx="1539875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s-NI" sz="1200">
                <a:latin typeface="Arial" charset="0"/>
              </a:rPr>
              <a:t>Despegue</a:t>
            </a:r>
          </a:p>
        </p:txBody>
      </p:sp>
      <p:sp>
        <p:nvSpPr>
          <p:cNvPr id="4121" name="Text Box 52"/>
          <p:cNvSpPr txBox="1">
            <a:spLocks noChangeArrowheads="1"/>
          </p:cNvSpPr>
          <p:nvPr/>
        </p:nvSpPr>
        <p:spPr bwMode="auto">
          <a:xfrm>
            <a:off x="898525" y="5802313"/>
            <a:ext cx="1539875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s-NI" sz="1200">
                <a:latin typeface="Arial" charset="0"/>
              </a:rPr>
              <a:t>Valle de la muerte</a:t>
            </a:r>
          </a:p>
        </p:txBody>
      </p:sp>
      <p:sp>
        <p:nvSpPr>
          <p:cNvPr id="4122" name="Text Box 53"/>
          <p:cNvSpPr txBox="1">
            <a:spLocks noChangeArrowheads="1"/>
          </p:cNvSpPr>
          <p:nvPr/>
        </p:nvSpPr>
        <p:spPr bwMode="auto">
          <a:xfrm>
            <a:off x="7832725" y="4724400"/>
            <a:ext cx="1539875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s-NI" sz="1200" b="1">
                <a:latin typeface="Arial" charset="0"/>
              </a:rPr>
              <a:t>Tiempo</a:t>
            </a:r>
          </a:p>
        </p:txBody>
      </p:sp>
      <p:sp>
        <p:nvSpPr>
          <p:cNvPr id="4123" name="Text Box 54"/>
          <p:cNvSpPr txBox="1">
            <a:spLocks noChangeArrowheads="1"/>
          </p:cNvSpPr>
          <p:nvPr/>
        </p:nvSpPr>
        <p:spPr bwMode="auto">
          <a:xfrm>
            <a:off x="60325" y="773113"/>
            <a:ext cx="1539875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s-NI" sz="1200" b="1">
                <a:latin typeface="Arial" charset="0"/>
              </a:rPr>
              <a:t>Ventas $</a:t>
            </a:r>
          </a:p>
        </p:txBody>
      </p:sp>
      <p:grpSp>
        <p:nvGrpSpPr>
          <p:cNvPr id="102460" name="Group 60"/>
          <p:cNvGrpSpPr>
            <a:grpSpLocks/>
          </p:cNvGrpSpPr>
          <p:nvPr/>
        </p:nvGrpSpPr>
        <p:grpSpPr bwMode="auto">
          <a:xfrm>
            <a:off x="2667000" y="4887913"/>
            <a:ext cx="2743200" cy="360362"/>
            <a:chOff x="1680" y="3079"/>
            <a:chExt cx="1728" cy="227"/>
          </a:xfrm>
        </p:grpSpPr>
        <p:sp>
          <p:nvSpPr>
            <p:cNvPr id="4128" name="Text Box 55"/>
            <p:cNvSpPr txBox="1">
              <a:spLocks noChangeArrowheads="1"/>
            </p:cNvSpPr>
            <p:nvPr/>
          </p:nvSpPr>
          <p:spPr bwMode="auto">
            <a:xfrm>
              <a:off x="1958" y="3079"/>
              <a:ext cx="1306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 eaLnBrk="1" hangingPunct="1">
                <a:lnSpc>
                  <a:spcPct val="110000"/>
                </a:lnSpc>
                <a:buFont typeface="Wingdings" pitchFamily="2" charset="2"/>
                <a:buNone/>
              </a:pPr>
              <a:r>
                <a:rPr lang="es-NI" sz="1600" b="1">
                  <a:latin typeface="Arial" charset="0"/>
                </a:rPr>
                <a:t>Capital de Riesgo</a:t>
              </a:r>
            </a:p>
          </p:txBody>
        </p:sp>
        <p:sp>
          <p:nvSpPr>
            <p:cNvPr id="4129" name="Line 56"/>
            <p:cNvSpPr>
              <a:spLocks noChangeShapeType="1"/>
            </p:cNvSpPr>
            <p:nvPr/>
          </p:nvSpPr>
          <p:spPr bwMode="auto">
            <a:xfrm>
              <a:off x="3168" y="3216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130" name="Line 57"/>
            <p:cNvSpPr>
              <a:spLocks noChangeShapeType="1"/>
            </p:cNvSpPr>
            <p:nvPr/>
          </p:nvSpPr>
          <p:spPr bwMode="auto">
            <a:xfrm>
              <a:off x="1680" y="3216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stealth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102458" name="Text Box 58"/>
          <p:cNvSpPr txBox="1">
            <a:spLocks noChangeArrowheads="1"/>
          </p:cNvSpPr>
          <p:nvPr/>
        </p:nvSpPr>
        <p:spPr bwMode="auto">
          <a:xfrm>
            <a:off x="1660525" y="3048000"/>
            <a:ext cx="93027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s-NI" sz="1600" b="1">
                <a:latin typeface="Arial" charset="0"/>
              </a:rPr>
              <a:t>Capital </a:t>
            </a:r>
          </a:p>
          <a:p>
            <a:pPr algn="l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s-NI" sz="1600" b="1">
                <a:latin typeface="Arial" charset="0"/>
              </a:rPr>
              <a:t>ángel</a:t>
            </a:r>
          </a:p>
        </p:txBody>
      </p:sp>
      <p:sp>
        <p:nvSpPr>
          <p:cNvPr id="102459" name="Text Box 59"/>
          <p:cNvSpPr txBox="1">
            <a:spLocks noChangeArrowheads="1"/>
          </p:cNvSpPr>
          <p:nvPr/>
        </p:nvSpPr>
        <p:spPr bwMode="auto">
          <a:xfrm>
            <a:off x="746125" y="3638550"/>
            <a:ext cx="93027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s-NI" sz="1600" b="1">
                <a:latin typeface="Arial" charset="0"/>
              </a:rPr>
              <a:t>Capital </a:t>
            </a:r>
          </a:p>
          <a:p>
            <a:pPr algn="l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s-NI" sz="1600" b="1">
                <a:latin typeface="Arial" charset="0"/>
              </a:rPr>
              <a:t>semilla</a:t>
            </a:r>
          </a:p>
        </p:txBody>
      </p:sp>
      <p:sp>
        <p:nvSpPr>
          <p:cNvPr id="102462" name="Text Box 62"/>
          <p:cNvSpPr txBox="1">
            <a:spLocks noChangeArrowheads="1"/>
          </p:cNvSpPr>
          <p:nvPr/>
        </p:nvSpPr>
        <p:spPr bwMode="auto">
          <a:xfrm>
            <a:off x="5715000" y="3200400"/>
            <a:ext cx="1143000" cy="84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s-NI" sz="1500" b="1">
                <a:latin typeface="Arial" charset="0"/>
              </a:rPr>
              <a:t>Sector financiero bancario</a:t>
            </a:r>
          </a:p>
        </p:txBody>
      </p:sp>
      <p:pic>
        <p:nvPicPr>
          <p:cNvPr id="32" name="31 Imagen" descr="https://pbs.twimg.com/profile_images/378800000295174188/65b3fa4491761c849f7ad453da4ec7fe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56" y="0"/>
            <a:ext cx="1130044" cy="1052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I 2" descr="SELLO INADE 3D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933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8" grpId="0"/>
      <p:bldP spid="102459" grpId="0"/>
      <p:bldP spid="1024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051720" y="44624"/>
            <a:ext cx="5171405" cy="781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es-ES" sz="2800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Estructura </a:t>
            </a:r>
            <a:r>
              <a:rPr lang="en-GB" sz="2800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de la </a:t>
            </a:r>
            <a:r>
              <a:rPr lang="en-GB" sz="2800" i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industria</a:t>
            </a:r>
            <a:r>
              <a:rPr lang="en-GB" sz="2800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del capital de </a:t>
            </a:r>
            <a:r>
              <a:rPr lang="en-GB" sz="2800" i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riesgo</a:t>
            </a:r>
            <a:endParaRPr lang="en-GB" sz="2800" i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8747125" y="63627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endParaRPr lang="es-ES_tradnl" sz="1800"/>
          </a:p>
        </p:txBody>
      </p:sp>
      <p:sp>
        <p:nvSpPr>
          <p:cNvPr id="5124" name="Rectangle 8"/>
          <p:cNvSpPr>
            <a:spLocks noChangeArrowheads="1"/>
          </p:cNvSpPr>
          <p:nvPr/>
        </p:nvSpPr>
        <p:spPr bwMode="auto">
          <a:xfrm>
            <a:off x="304800" y="1066800"/>
            <a:ext cx="6477000" cy="504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l">
              <a:lnSpc>
                <a:spcPct val="50000"/>
              </a:lnSpc>
              <a:spcBef>
                <a:spcPct val="50000"/>
              </a:spcBef>
            </a:pPr>
            <a:endParaRPr lang="es-ES" sz="1400" b="1">
              <a:latin typeface="Tahoma" pitchFamily="34" charset="0"/>
            </a:endParaRPr>
          </a:p>
          <a:p>
            <a:pPr marL="457200" indent="-457200" algn="l">
              <a:spcBef>
                <a:spcPct val="50000"/>
              </a:spcBef>
              <a:buFontTx/>
              <a:buAutoNum type="arabicParenR"/>
            </a:pPr>
            <a:r>
              <a:rPr lang="en-GB" sz="1600" b="1">
                <a:latin typeface="Tahoma" pitchFamily="34" charset="0"/>
              </a:rPr>
              <a:t>Las personas o empresas gestoras del proyecto o idea:</a:t>
            </a:r>
            <a:r>
              <a:rPr lang="en-GB" sz="1600">
                <a:latin typeface="Tahoma" pitchFamily="34" charset="0"/>
              </a:rPr>
              <a:t> encargados de ejecutar el proyecto</a:t>
            </a:r>
            <a:r>
              <a:rPr lang="es-ES" sz="1600">
                <a:latin typeface="Tahoma" pitchFamily="34" charset="0"/>
              </a:rPr>
              <a:t>, quienes cuentan con el “know how” y tienen necesidades de financiamiento</a:t>
            </a:r>
            <a:r>
              <a:rPr lang="en-GB" sz="1600">
                <a:latin typeface="Tahoma" pitchFamily="34" charset="0"/>
              </a:rPr>
              <a:t>.</a:t>
            </a:r>
            <a:endParaRPr lang="es-ES" sz="1600">
              <a:latin typeface="Tahoma" pitchFamily="34" charset="0"/>
            </a:endParaRPr>
          </a:p>
          <a:p>
            <a:pPr marL="457200" indent="-457200" algn="l">
              <a:lnSpc>
                <a:spcPct val="90000"/>
              </a:lnSpc>
              <a:spcBef>
                <a:spcPct val="50000"/>
              </a:spcBef>
            </a:pPr>
            <a:endParaRPr lang="es-ES" sz="1600" b="1">
              <a:latin typeface="Tahoma" pitchFamily="34" charset="0"/>
            </a:endParaRPr>
          </a:p>
          <a:p>
            <a:pPr marL="457200" indent="-457200" algn="l">
              <a:spcBef>
                <a:spcPct val="50000"/>
              </a:spcBef>
              <a:buFontTx/>
              <a:buAutoNum type="arabicParenR" startAt="2"/>
            </a:pPr>
            <a:r>
              <a:rPr lang="es-ES" sz="1600" b="1">
                <a:latin typeface="Tahoma" pitchFamily="34" charset="0"/>
              </a:rPr>
              <a:t>Inversionistas</a:t>
            </a:r>
            <a:r>
              <a:rPr lang="en-GB" sz="1600" b="1">
                <a:latin typeface="Tahoma" pitchFamily="34" charset="0"/>
              </a:rPr>
              <a:t> o suscriptores de </a:t>
            </a:r>
            <a:r>
              <a:rPr lang="es-ES" sz="1600" b="1">
                <a:latin typeface="Tahoma" pitchFamily="34" charset="0"/>
              </a:rPr>
              <a:t>patrimonio</a:t>
            </a:r>
            <a:r>
              <a:rPr lang="en-GB" sz="1600" b="1">
                <a:latin typeface="Tahoma" pitchFamily="34" charset="0"/>
              </a:rPr>
              <a:t> del fondo:</a:t>
            </a:r>
            <a:r>
              <a:rPr lang="es-ES" sz="1600">
                <a:latin typeface="Tahoma" pitchFamily="34" charset="0"/>
              </a:rPr>
              <a:t> </a:t>
            </a:r>
            <a:r>
              <a:rPr lang="en-GB" sz="1600">
                <a:latin typeface="Tahoma" pitchFamily="34" charset="0"/>
              </a:rPr>
              <a:t>personas, fondos de pensiones, compañías de seguros, </a:t>
            </a:r>
            <a:r>
              <a:rPr lang="es-ES" sz="1600">
                <a:latin typeface="Tahoma" pitchFamily="34" charset="0"/>
              </a:rPr>
              <a:t>agencias de desarrollo, </a:t>
            </a:r>
            <a:r>
              <a:rPr lang="en-GB" sz="1600">
                <a:latin typeface="Tahoma" pitchFamily="34" charset="0"/>
              </a:rPr>
              <a:t>fundaciones, etc, que aportan los fondos de donde se obtiene el financiamiento para el proyecto.</a:t>
            </a:r>
            <a:endParaRPr lang="es-ES" sz="1600">
              <a:latin typeface="Tahoma" pitchFamily="34" charset="0"/>
            </a:endParaRPr>
          </a:p>
          <a:p>
            <a:pPr marL="457200" indent="-457200" algn="l">
              <a:lnSpc>
                <a:spcPct val="90000"/>
              </a:lnSpc>
              <a:spcBef>
                <a:spcPct val="50000"/>
              </a:spcBef>
              <a:buFontTx/>
              <a:buAutoNum type="arabicParenR" startAt="2"/>
            </a:pPr>
            <a:endParaRPr lang="es-ES" sz="1600" b="1">
              <a:latin typeface="Tahoma" pitchFamily="34" charset="0"/>
            </a:endParaRPr>
          </a:p>
          <a:p>
            <a:pPr marL="457200" indent="-457200" algn="l">
              <a:spcBef>
                <a:spcPct val="50000"/>
              </a:spcBef>
            </a:pPr>
            <a:r>
              <a:rPr lang="es-ES" sz="1600" b="1">
                <a:latin typeface="Tahoma" pitchFamily="34" charset="0"/>
              </a:rPr>
              <a:t>3) 	</a:t>
            </a:r>
            <a:r>
              <a:rPr lang="en-GB" sz="1600" b="1">
                <a:latin typeface="Tahoma" pitchFamily="34" charset="0"/>
              </a:rPr>
              <a:t>Administradores del capital de riesgo:</a:t>
            </a:r>
            <a:r>
              <a:rPr lang="es-ES" sz="1600">
                <a:latin typeface="Tahoma" pitchFamily="34" charset="0"/>
              </a:rPr>
              <a:t>  </a:t>
            </a:r>
            <a:r>
              <a:rPr lang="en-GB" sz="1600">
                <a:latin typeface="Tahoma" pitchFamily="34" charset="0"/>
              </a:rPr>
              <a:t>administradores de los fondos aportados por los </a:t>
            </a:r>
            <a:r>
              <a:rPr lang="es-ES" sz="1600">
                <a:latin typeface="Tahoma" pitchFamily="34" charset="0"/>
              </a:rPr>
              <a:t>inversionistas</a:t>
            </a:r>
            <a:r>
              <a:rPr lang="en-GB" sz="1600">
                <a:latin typeface="Tahoma" pitchFamily="34" charset="0"/>
              </a:rPr>
              <a:t> o suscriptores. </a:t>
            </a:r>
            <a:r>
              <a:rPr lang="es-ES" sz="1600">
                <a:latin typeface="Tahoma" pitchFamily="34" charset="0"/>
              </a:rPr>
              <a:t> Los administradores son </a:t>
            </a:r>
            <a:r>
              <a:rPr lang="en-GB" sz="1600">
                <a:latin typeface="Tahoma" pitchFamily="34" charset="0"/>
              </a:rPr>
              <a:t>quienes deben:</a:t>
            </a:r>
          </a:p>
          <a:p>
            <a:pPr marL="457200" indent="-457200" algn="l">
              <a:spcBef>
                <a:spcPct val="50000"/>
              </a:spcBef>
            </a:pPr>
            <a:r>
              <a:rPr lang="es-ES" sz="1600">
                <a:latin typeface="Tahoma" pitchFamily="34" charset="0"/>
              </a:rPr>
              <a:t>	</a:t>
            </a:r>
            <a:r>
              <a:rPr lang="en-GB" sz="1600">
                <a:latin typeface="Tahoma" pitchFamily="34" charset="0"/>
              </a:rPr>
              <a:t>a) Identificar las oportunidades de inversión, evaluarlas</a:t>
            </a:r>
            <a:r>
              <a:rPr lang="es-ES" sz="1600">
                <a:latin typeface="Tahoma" pitchFamily="34" charset="0"/>
              </a:rPr>
              <a:t>.</a:t>
            </a:r>
            <a:endParaRPr lang="en-GB" sz="1600">
              <a:latin typeface="Tahoma" pitchFamily="34" charset="0"/>
            </a:endParaRPr>
          </a:p>
          <a:p>
            <a:pPr marL="457200" indent="-457200" algn="l">
              <a:spcBef>
                <a:spcPct val="50000"/>
              </a:spcBef>
            </a:pPr>
            <a:r>
              <a:rPr lang="es-ES" sz="1600">
                <a:latin typeface="Tahoma" pitchFamily="34" charset="0"/>
              </a:rPr>
              <a:t>	</a:t>
            </a:r>
            <a:r>
              <a:rPr lang="en-GB" sz="1600">
                <a:latin typeface="Tahoma" pitchFamily="34" charset="0"/>
              </a:rPr>
              <a:t>b) Monitorear los recursos invertidos. </a:t>
            </a:r>
          </a:p>
          <a:p>
            <a:pPr marL="457200" indent="-457200" algn="l">
              <a:spcBef>
                <a:spcPct val="50000"/>
              </a:spcBef>
            </a:pPr>
            <a:r>
              <a:rPr lang="es-ES" sz="1600">
                <a:latin typeface="Tahoma" pitchFamily="34" charset="0"/>
              </a:rPr>
              <a:t>	</a:t>
            </a:r>
            <a:r>
              <a:rPr lang="en-GB" sz="1600">
                <a:latin typeface="Tahoma" pitchFamily="34" charset="0"/>
              </a:rPr>
              <a:t>c) </a:t>
            </a:r>
            <a:r>
              <a:rPr lang="es-ES" sz="1600">
                <a:latin typeface="Tahoma" pitchFamily="34" charset="0"/>
              </a:rPr>
              <a:t>H</a:t>
            </a:r>
            <a:r>
              <a:rPr lang="en-GB" sz="1600">
                <a:latin typeface="Tahoma" pitchFamily="34" charset="0"/>
              </a:rPr>
              <a:t>acer contratos con cada una de las partes, (</a:t>
            </a:r>
            <a:r>
              <a:rPr lang="es-ES" sz="1600">
                <a:latin typeface="Tahoma" pitchFamily="34" charset="0"/>
              </a:rPr>
              <a:t>inversionistas</a:t>
            </a:r>
            <a:r>
              <a:rPr lang="en-GB" sz="1600">
                <a:latin typeface="Tahoma" pitchFamily="34" charset="0"/>
              </a:rPr>
              <a:t> y gestores)</a:t>
            </a:r>
            <a:r>
              <a:rPr lang="es-ES" sz="1600">
                <a:latin typeface="Tahoma" pitchFamily="34" charset="0"/>
              </a:rPr>
              <a:t> </a:t>
            </a:r>
            <a:r>
              <a:rPr lang="en-GB" sz="1600">
                <a:latin typeface="Tahoma" pitchFamily="34" charset="0"/>
              </a:rPr>
              <a:t>actuando así como intermediarios entre los otros dos. </a:t>
            </a:r>
          </a:p>
        </p:txBody>
      </p:sp>
      <p:pic>
        <p:nvPicPr>
          <p:cNvPr id="5125" name="Picture 10" descr="Haga clic para descarg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781" y="1219200"/>
            <a:ext cx="1463675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4" descr="Haga clic para descarga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664075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6" descr="Haga clic para descarga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25" y="2971800"/>
            <a:ext cx="1463675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Rectangle 17"/>
          <p:cNvSpPr>
            <a:spLocks noChangeArrowheads="1"/>
          </p:cNvSpPr>
          <p:nvPr/>
        </p:nvSpPr>
        <p:spPr bwMode="auto">
          <a:xfrm>
            <a:off x="381000" y="762000"/>
            <a:ext cx="6858000" cy="76200"/>
          </a:xfrm>
          <a:prstGeom prst="rect">
            <a:avLst/>
          </a:prstGeom>
          <a:gradFill rotWithShape="0">
            <a:gsLst>
              <a:gs pos="0">
                <a:srgbClr val="33CCFF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rgbClr val="969696"/>
            </a:out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5129" name="AutoShape 18"/>
          <p:cNvSpPr>
            <a:spLocks noChangeArrowheads="1"/>
          </p:cNvSpPr>
          <p:nvPr/>
        </p:nvSpPr>
        <p:spPr bwMode="auto">
          <a:xfrm>
            <a:off x="7924800" y="609600"/>
            <a:ext cx="3810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5130" name="AutoShape 20"/>
          <p:cNvSpPr>
            <a:spLocks noChangeArrowheads="1"/>
          </p:cNvSpPr>
          <p:nvPr/>
        </p:nvSpPr>
        <p:spPr bwMode="auto">
          <a:xfrm>
            <a:off x="7467600" y="609600"/>
            <a:ext cx="381000" cy="381000"/>
          </a:xfrm>
          <a:prstGeom prst="right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rgbClr val="33CCFF"/>
              </a:gs>
              <a:gs pos="100000">
                <a:schemeClr val="accent2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rgbClr val="969696"/>
            </a:outerShdw>
          </a:effectLst>
        </p:spPr>
        <p:txBody>
          <a:bodyPr wrap="none" anchor="ctr"/>
          <a:lstStyle/>
          <a:p>
            <a:endParaRPr lang="es-ES"/>
          </a:p>
        </p:txBody>
      </p:sp>
      <p:pic>
        <p:nvPicPr>
          <p:cNvPr id="11" name="10 Imagen" descr="https://pbs.twimg.com/profile_images/378800000295174188/65b3fa4491761c849f7ad453da4ec7fe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56" y="0"/>
            <a:ext cx="1130044" cy="1052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 2" descr="SELLO INADE 3D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298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732316" y="179487"/>
            <a:ext cx="5735283" cy="38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es-ES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DIFERENCIA DE FINANCIAMIENTO</a:t>
            </a:r>
            <a:endParaRPr lang="en-GB" i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066800" y="1052736"/>
            <a:ext cx="237807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es-ES_tradnl" sz="1600" i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Financiamiento con deuda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4724400" y="1052736"/>
            <a:ext cx="40386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es-ES_tradnl" sz="1600" i="1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Financiamiento con esquemas de capital de riesgo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316715" y="1556792"/>
            <a:ext cx="4397358" cy="3083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Char char="•"/>
            </a:pPr>
            <a:r>
              <a:rPr lang="es-ES_tradnl" sz="1800" dirty="0"/>
              <a:t> Financiamiento locales de corto plazo </a:t>
            </a:r>
          </a:p>
          <a:p>
            <a:pPr algn="just" eaLnBrk="1" hangingPunct="1">
              <a:lnSpc>
                <a:spcPct val="90000"/>
              </a:lnSpc>
            </a:pPr>
            <a:r>
              <a:rPr lang="es-ES_tradnl" sz="1800" dirty="0"/>
              <a:t>  y altas tasas de interés.</a:t>
            </a:r>
          </a:p>
          <a:p>
            <a:pPr algn="just" eaLnBrk="1" hangingPunct="1">
              <a:lnSpc>
                <a:spcPct val="90000"/>
              </a:lnSpc>
            </a:pPr>
            <a:endParaRPr lang="es-ES_tradnl" sz="1800" dirty="0"/>
          </a:p>
          <a:p>
            <a:pPr algn="just" eaLnBrk="1" hangingPunct="1">
              <a:lnSpc>
                <a:spcPct val="90000"/>
              </a:lnSpc>
              <a:buFontTx/>
              <a:buChar char="•"/>
            </a:pPr>
            <a:r>
              <a:rPr lang="es-ES_tradnl" sz="1800" dirty="0"/>
              <a:t> Acreedores quienes en su mayoría no </a:t>
            </a:r>
          </a:p>
          <a:p>
            <a:pPr algn="just" eaLnBrk="1" hangingPunct="1">
              <a:lnSpc>
                <a:spcPct val="90000"/>
              </a:lnSpc>
            </a:pPr>
            <a:r>
              <a:rPr lang="es-ES_tradnl" sz="1800" dirty="0"/>
              <a:t>  aportan ningún valor agregado a la empresa.</a:t>
            </a:r>
          </a:p>
          <a:p>
            <a:pPr algn="just" eaLnBrk="1" hangingPunct="1">
              <a:lnSpc>
                <a:spcPct val="90000"/>
              </a:lnSpc>
            </a:pPr>
            <a:endParaRPr lang="es-ES_tradnl" sz="1800" dirty="0"/>
          </a:p>
          <a:p>
            <a:pPr algn="just" eaLnBrk="1" hangingPunct="1">
              <a:lnSpc>
                <a:spcPct val="90000"/>
              </a:lnSpc>
              <a:buFontTx/>
              <a:buChar char="•"/>
            </a:pPr>
            <a:r>
              <a:rPr lang="es-ES_tradnl" sz="1800" dirty="0"/>
              <a:t> Garantías.</a:t>
            </a:r>
          </a:p>
          <a:p>
            <a:pPr algn="just" eaLnBrk="1" hangingPunct="1">
              <a:lnSpc>
                <a:spcPct val="90000"/>
              </a:lnSpc>
              <a:buFontTx/>
              <a:buChar char="•"/>
            </a:pPr>
            <a:endParaRPr lang="es-ES_tradnl" sz="1800" dirty="0"/>
          </a:p>
          <a:p>
            <a:pPr algn="just" eaLnBrk="1" hangingPunct="1">
              <a:lnSpc>
                <a:spcPct val="90000"/>
              </a:lnSpc>
              <a:buFontTx/>
              <a:buChar char="•"/>
            </a:pPr>
            <a:r>
              <a:rPr lang="es-ES_tradnl" sz="1800" dirty="0"/>
              <a:t> Escasez de préstamos de largo plazo. </a:t>
            </a:r>
          </a:p>
          <a:p>
            <a:pPr algn="just" eaLnBrk="1" hangingPunct="1">
              <a:lnSpc>
                <a:spcPct val="90000"/>
              </a:lnSpc>
            </a:pPr>
            <a:endParaRPr lang="es-ES_tradnl" sz="1800" dirty="0"/>
          </a:p>
          <a:p>
            <a:pPr algn="just" eaLnBrk="1" hangingPunct="1">
              <a:lnSpc>
                <a:spcPct val="90000"/>
              </a:lnSpc>
              <a:buFontTx/>
              <a:buChar char="•"/>
            </a:pPr>
            <a:r>
              <a:rPr lang="es-ES_tradnl" sz="1800" dirty="0"/>
              <a:t> Representa altos niveles de endeudamiento </a:t>
            </a:r>
          </a:p>
          <a:p>
            <a:pPr algn="just" eaLnBrk="1" hangingPunct="1">
              <a:lnSpc>
                <a:spcPct val="90000"/>
              </a:lnSpc>
            </a:pPr>
            <a:r>
              <a:rPr lang="es-ES_tradnl" sz="1800" dirty="0"/>
              <a:t>  para el crecimiento de la empresa</a:t>
            </a:r>
            <a:r>
              <a:rPr lang="es-ES_tradnl" sz="1800" dirty="0" smtClean="0"/>
              <a:t>.</a:t>
            </a:r>
            <a:endParaRPr lang="es-ES_tradnl" sz="1800" dirty="0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800600" y="1708374"/>
            <a:ext cx="411480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s-ES_tradnl" sz="1800" dirty="0"/>
              <a:t> Financiamiento de largo plazo en el            </a:t>
            </a:r>
          </a:p>
          <a:p>
            <a:pPr algn="l" eaLnBrk="1" hangingPunct="1"/>
            <a:r>
              <a:rPr lang="es-ES_tradnl" sz="1800" dirty="0"/>
              <a:t>  patrimonio social que permite el   </a:t>
            </a:r>
          </a:p>
          <a:p>
            <a:pPr algn="l" eaLnBrk="1" hangingPunct="1"/>
            <a:r>
              <a:rPr lang="es-ES_tradnl" sz="1800" dirty="0"/>
              <a:t>  crecimiento de la empresa.</a:t>
            </a:r>
          </a:p>
          <a:p>
            <a:pPr algn="just" eaLnBrk="1" hangingPunct="1"/>
            <a:endParaRPr lang="es-ES_tradnl" sz="1800" dirty="0"/>
          </a:p>
          <a:p>
            <a:pPr algn="just" eaLnBrk="1" hangingPunct="1">
              <a:buFontTx/>
              <a:buChar char="•"/>
            </a:pPr>
            <a:r>
              <a:rPr lang="es-ES_tradnl" sz="1800" dirty="0"/>
              <a:t> Socios que aportan valor a la empresa </a:t>
            </a:r>
          </a:p>
          <a:p>
            <a:pPr algn="just" eaLnBrk="1" hangingPunct="1"/>
            <a:r>
              <a:rPr lang="es-ES_tradnl" sz="1800" dirty="0"/>
              <a:t>  y comprometidos con el éxito del negocio.</a:t>
            </a:r>
          </a:p>
          <a:p>
            <a:pPr algn="just" eaLnBrk="1" hangingPunct="1"/>
            <a:endParaRPr lang="es-ES_tradnl" sz="1800" dirty="0"/>
          </a:p>
          <a:p>
            <a:pPr algn="just" eaLnBrk="1" hangingPunct="1">
              <a:buFontTx/>
              <a:buChar char="•"/>
            </a:pPr>
            <a:r>
              <a:rPr lang="es-ES_tradnl" sz="1800" dirty="0"/>
              <a:t> Se mejora la relación deuda/capital.</a:t>
            </a:r>
          </a:p>
          <a:p>
            <a:pPr algn="just" eaLnBrk="1" hangingPunct="1">
              <a:buFontTx/>
              <a:buChar char="•"/>
            </a:pPr>
            <a:endParaRPr lang="es-ES_tradnl" sz="1800" dirty="0"/>
          </a:p>
          <a:p>
            <a:pPr algn="just" eaLnBrk="1" hangingPunct="1">
              <a:buFontTx/>
              <a:buChar char="•"/>
            </a:pPr>
            <a:r>
              <a:rPr lang="es-ES_tradnl" sz="1800" dirty="0"/>
              <a:t> Oportunidad de acceso a nuevos recursos, </a:t>
            </a:r>
            <a:r>
              <a:rPr lang="es-ES_tradnl" sz="1800" dirty="0" smtClean="0"/>
              <a:t>  mercados y profesionalización.</a:t>
            </a:r>
          </a:p>
          <a:p>
            <a:pPr algn="just" eaLnBrk="1" hangingPunct="1"/>
            <a:endParaRPr lang="es-ES_tradnl" sz="1800" dirty="0"/>
          </a:p>
          <a:p>
            <a:pPr algn="just" eaLnBrk="1" hangingPunct="1">
              <a:buFontTx/>
              <a:buChar char="•"/>
            </a:pPr>
            <a:r>
              <a:rPr lang="es-ES_tradnl" sz="1800" dirty="0"/>
              <a:t> Mayores retornos a largo plazo para los</a:t>
            </a:r>
          </a:p>
          <a:p>
            <a:pPr algn="just" eaLnBrk="1" hangingPunct="1"/>
            <a:r>
              <a:rPr lang="es-ES_tradnl" sz="1800" dirty="0"/>
              <a:t>  empresarios e inversionistas</a:t>
            </a:r>
            <a:r>
              <a:rPr lang="es-ES_tradnl" sz="1800" dirty="0" smtClean="0"/>
              <a:t>.</a:t>
            </a:r>
            <a:endParaRPr lang="es-ES_tradnl" sz="1800" dirty="0"/>
          </a:p>
        </p:txBody>
      </p:sp>
      <p:sp>
        <p:nvSpPr>
          <p:cNvPr id="9223" name="Rectangle 14"/>
          <p:cNvSpPr>
            <a:spLocks noChangeArrowheads="1"/>
          </p:cNvSpPr>
          <p:nvPr/>
        </p:nvSpPr>
        <p:spPr bwMode="auto">
          <a:xfrm>
            <a:off x="381000" y="762000"/>
            <a:ext cx="6858000" cy="76200"/>
          </a:xfrm>
          <a:prstGeom prst="rect">
            <a:avLst/>
          </a:prstGeom>
          <a:gradFill rotWithShape="0">
            <a:gsLst>
              <a:gs pos="0">
                <a:srgbClr val="33CCFF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rgbClr val="969696"/>
            </a:out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9224" name="AutoShape 15"/>
          <p:cNvSpPr>
            <a:spLocks noChangeArrowheads="1"/>
          </p:cNvSpPr>
          <p:nvPr/>
        </p:nvSpPr>
        <p:spPr bwMode="auto">
          <a:xfrm>
            <a:off x="7924800" y="609600"/>
            <a:ext cx="3810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9225" name="AutoShape 17"/>
          <p:cNvSpPr>
            <a:spLocks noChangeArrowheads="1"/>
          </p:cNvSpPr>
          <p:nvPr/>
        </p:nvSpPr>
        <p:spPr bwMode="auto">
          <a:xfrm>
            <a:off x="7467600" y="609600"/>
            <a:ext cx="381000" cy="381000"/>
          </a:xfrm>
          <a:prstGeom prst="right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rgbClr val="33CCFF"/>
              </a:gs>
              <a:gs pos="100000">
                <a:schemeClr val="accent2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rgbClr val="969696"/>
            </a:outerShdw>
          </a:effectLst>
        </p:spPr>
        <p:txBody>
          <a:bodyPr wrap="none" anchor="ctr"/>
          <a:lstStyle/>
          <a:p>
            <a:endParaRPr lang="es-ES"/>
          </a:p>
        </p:txBody>
      </p:sp>
      <p:pic>
        <p:nvPicPr>
          <p:cNvPr id="9229" name="Picture 21" descr="veraneras 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648200"/>
            <a:ext cx="3048000" cy="20701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" name="10 Imagen" descr="https://pbs.twimg.com/profile_images/378800000295174188/65b3fa4491761c849f7ad453da4ec7fe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56" y="0"/>
            <a:ext cx="1130044" cy="1052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 2" descr="SELLO INADE 3D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078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3" grpId="0" autoUpdateAnimBg="0"/>
      <p:bldP spid="1332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403648" y="44624"/>
            <a:ext cx="6444952" cy="781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es-ES" sz="2800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Barrera inicial a la entrada de nuevos socios</a:t>
            </a:r>
            <a:endParaRPr lang="en-GB" sz="2800" i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grpSp>
        <p:nvGrpSpPr>
          <p:cNvPr id="10243" name="Group 16"/>
          <p:cNvGrpSpPr>
            <a:grpSpLocks/>
          </p:cNvGrpSpPr>
          <p:nvPr/>
        </p:nvGrpSpPr>
        <p:grpSpPr bwMode="auto">
          <a:xfrm>
            <a:off x="144760" y="990600"/>
            <a:ext cx="5867400" cy="1139825"/>
            <a:chOff x="-336" y="624"/>
            <a:chExt cx="3696" cy="718"/>
          </a:xfrm>
        </p:grpSpPr>
        <p:sp>
          <p:nvSpPr>
            <p:cNvPr id="10257" name="Rectangle 10"/>
            <p:cNvSpPr>
              <a:spLocks noChangeArrowheads="1"/>
            </p:cNvSpPr>
            <p:nvPr/>
          </p:nvSpPr>
          <p:spPr bwMode="auto">
            <a:xfrm>
              <a:off x="-336" y="624"/>
              <a:ext cx="36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Font typeface="Wingdings" pitchFamily="2" charset="2"/>
                <a:buChar char="ü"/>
              </a:pPr>
              <a:r>
                <a:rPr lang="en-US" sz="2000" b="1" dirty="0">
                  <a:latin typeface="Univers" pitchFamily="34" charset="0"/>
                </a:rPr>
                <a:t> Resistencia a </a:t>
              </a:r>
              <a:r>
                <a:rPr lang="en-US" sz="2000" b="1" dirty="0" err="1">
                  <a:latin typeface="Univers" pitchFamily="34" charset="0"/>
                </a:rPr>
                <a:t>entregar</a:t>
              </a:r>
              <a:r>
                <a:rPr lang="en-US" sz="2000" b="1" dirty="0">
                  <a:latin typeface="Univers" pitchFamily="34" charset="0"/>
                </a:rPr>
                <a:t> el control</a:t>
              </a:r>
              <a:endParaRPr lang="es-ES" sz="2000" b="1" dirty="0">
                <a:latin typeface="Univers" pitchFamily="34" charset="0"/>
              </a:endParaRPr>
            </a:p>
          </p:txBody>
        </p:sp>
        <p:sp>
          <p:nvSpPr>
            <p:cNvPr id="10258" name="Text Box 11"/>
            <p:cNvSpPr txBox="1">
              <a:spLocks noChangeArrowheads="1"/>
            </p:cNvSpPr>
            <p:nvPr/>
          </p:nvSpPr>
          <p:spPr bwMode="auto">
            <a:xfrm>
              <a:off x="-178" y="816"/>
              <a:ext cx="3168" cy="5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>
                <a:lnSpc>
                  <a:spcPct val="90000"/>
                </a:lnSpc>
                <a:spcBef>
                  <a:spcPct val="30000"/>
                </a:spcBef>
                <a:buFont typeface="Wingdings" pitchFamily="2" charset="2"/>
                <a:buNone/>
              </a:pPr>
              <a:r>
                <a:rPr lang="en-US" sz="1800" dirty="0" err="1">
                  <a:latin typeface="Univers" pitchFamily="34" charset="0"/>
                </a:rPr>
                <a:t>Empresarios</a:t>
              </a:r>
              <a:r>
                <a:rPr lang="en-US" sz="1800" dirty="0">
                  <a:latin typeface="Univers" pitchFamily="34" charset="0"/>
                </a:rPr>
                <a:t> </a:t>
              </a:r>
              <a:r>
                <a:rPr lang="en-US" sz="1800" dirty="0" err="1">
                  <a:latin typeface="Univers" pitchFamily="34" charset="0"/>
                </a:rPr>
                <a:t>piensan</a:t>
              </a:r>
              <a:r>
                <a:rPr lang="en-US" sz="1800" dirty="0">
                  <a:latin typeface="Univers" pitchFamily="34" charset="0"/>
                </a:rPr>
                <a:t> </a:t>
              </a:r>
              <a:r>
                <a:rPr lang="en-US" sz="1800" dirty="0" err="1">
                  <a:latin typeface="Univers" pitchFamily="34" charset="0"/>
                </a:rPr>
                <a:t>que</a:t>
              </a:r>
              <a:r>
                <a:rPr lang="en-US" sz="1800" dirty="0">
                  <a:latin typeface="Univers" pitchFamily="34" charset="0"/>
                </a:rPr>
                <a:t> </a:t>
              </a:r>
              <a:r>
                <a:rPr lang="en-US" sz="1800" dirty="0" err="1">
                  <a:latin typeface="Univers" pitchFamily="34" charset="0"/>
                </a:rPr>
                <a:t>pueden</a:t>
              </a:r>
              <a:r>
                <a:rPr lang="en-US" sz="1800" dirty="0">
                  <a:latin typeface="Univers" pitchFamily="34" charset="0"/>
                </a:rPr>
                <a:t> </a:t>
              </a:r>
              <a:r>
                <a:rPr lang="en-US" sz="1800" dirty="0" err="1">
                  <a:latin typeface="Univers" pitchFamily="34" charset="0"/>
                </a:rPr>
                <a:t>perder</a:t>
              </a:r>
              <a:r>
                <a:rPr lang="en-US" sz="1800" dirty="0">
                  <a:latin typeface="Univers" pitchFamily="34" charset="0"/>
                </a:rPr>
                <a:t> el control de </a:t>
              </a:r>
              <a:r>
                <a:rPr lang="en-US" sz="1800" dirty="0" err="1">
                  <a:latin typeface="Univers" pitchFamily="34" charset="0"/>
                </a:rPr>
                <a:t>su</a:t>
              </a:r>
              <a:r>
                <a:rPr lang="en-US" sz="1800" dirty="0">
                  <a:latin typeface="Univers" pitchFamily="34" charset="0"/>
                </a:rPr>
                <a:t> </a:t>
              </a:r>
              <a:r>
                <a:rPr lang="en-US" sz="1800" dirty="0" err="1">
                  <a:latin typeface="Univers" pitchFamily="34" charset="0"/>
                </a:rPr>
                <a:t>empresa</a:t>
              </a:r>
              <a:r>
                <a:rPr lang="en-US" sz="1800" dirty="0">
                  <a:latin typeface="Univers" pitchFamily="34" charset="0"/>
                </a:rPr>
                <a:t> al vender </a:t>
              </a:r>
              <a:r>
                <a:rPr lang="en-US" sz="1800" dirty="0" err="1">
                  <a:latin typeface="Univers" pitchFamily="34" charset="0"/>
                </a:rPr>
                <a:t>acciones</a:t>
              </a:r>
              <a:r>
                <a:rPr lang="en-US" sz="1800" dirty="0">
                  <a:latin typeface="Univers" pitchFamily="34" charset="0"/>
                </a:rPr>
                <a:t> a </a:t>
              </a:r>
              <a:r>
                <a:rPr lang="en-US" sz="1800" dirty="0" err="1">
                  <a:latin typeface="Univers" pitchFamily="34" charset="0"/>
                </a:rPr>
                <a:t>terceros</a:t>
              </a:r>
              <a:r>
                <a:rPr lang="en-US" sz="1800" dirty="0">
                  <a:latin typeface="Univers" pitchFamily="34" charset="0"/>
                </a:rPr>
                <a:t>.</a:t>
              </a:r>
            </a:p>
          </p:txBody>
        </p:sp>
      </p:grpSp>
      <p:grpSp>
        <p:nvGrpSpPr>
          <p:cNvPr id="10244" name="Group 17"/>
          <p:cNvGrpSpPr>
            <a:grpSpLocks/>
          </p:cNvGrpSpPr>
          <p:nvPr/>
        </p:nvGrpSpPr>
        <p:grpSpPr bwMode="auto">
          <a:xfrm>
            <a:off x="228600" y="2517776"/>
            <a:ext cx="3657600" cy="1639888"/>
            <a:chOff x="144" y="1586"/>
            <a:chExt cx="2304" cy="1033"/>
          </a:xfrm>
        </p:grpSpPr>
        <p:sp>
          <p:nvSpPr>
            <p:cNvPr id="10255" name="Rectangle 9"/>
            <p:cNvSpPr>
              <a:spLocks noChangeArrowheads="1"/>
            </p:cNvSpPr>
            <p:nvPr/>
          </p:nvSpPr>
          <p:spPr bwMode="auto">
            <a:xfrm>
              <a:off x="144" y="1586"/>
              <a:ext cx="204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>
                <a:buFont typeface="Wingdings" pitchFamily="2" charset="2"/>
                <a:buChar char="ü"/>
              </a:pPr>
              <a:r>
                <a:rPr lang="en-US" sz="2000" b="1">
                  <a:latin typeface="Univers" pitchFamily="34" charset="0"/>
                </a:rPr>
                <a:t> Preferencia financieras</a:t>
              </a:r>
              <a:endParaRPr lang="es-ES" sz="2000" b="1">
                <a:latin typeface="Univers" pitchFamily="34" charset="0"/>
              </a:endParaRPr>
            </a:p>
          </p:txBody>
        </p:sp>
        <p:sp>
          <p:nvSpPr>
            <p:cNvPr id="10256" name="Text Box 12"/>
            <p:cNvSpPr txBox="1">
              <a:spLocks noChangeArrowheads="1"/>
            </p:cNvSpPr>
            <p:nvPr/>
          </p:nvSpPr>
          <p:spPr bwMode="auto">
            <a:xfrm>
              <a:off x="192" y="1776"/>
              <a:ext cx="2256" cy="8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>
                <a:lnSpc>
                  <a:spcPct val="90000"/>
                </a:lnSpc>
                <a:spcBef>
                  <a:spcPct val="30000"/>
                </a:spcBef>
                <a:buFont typeface="Wingdings" pitchFamily="2" charset="2"/>
                <a:buNone/>
              </a:pPr>
              <a:r>
                <a:rPr lang="en-US" sz="1800" dirty="0">
                  <a:latin typeface="Univers" pitchFamily="34" charset="0"/>
                </a:rPr>
                <a:t>En </a:t>
              </a:r>
              <a:r>
                <a:rPr lang="en-US" sz="1800" dirty="0" smtClean="0">
                  <a:latin typeface="Univers" pitchFamily="34" charset="0"/>
                </a:rPr>
                <a:t>Ecuador </a:t>
              </a:r>
              <a:r>
                <a:rPr lang="en-US" sz="1800" dirty="0">
                  <a:latin typeface="Univers" pitchFamily="34" charset="0"/>
                </a:rPr>
                <a:t>hay </a:t>
              </a:r>
              <a:r>
                <a:rPr lang="en-US" sz="1800" dirty="0" err="1">
                  <a:latin typeface="Univers" pitchFamily="34" charset="0"/>
                </a:rPr>
                <a:t>una</a:t>
              </a:r>
              <a:r>
                <a:rPr lang="en-US" sz="1800" dirty="0">
                  <a:latin typeface="Univers" pitchFamily="34" charset="0"/>
                </a:rPr>
                <a:t> </a:t>
              </a:r>
              <a:r>
                <a:rPr lang="en-US" sz="1800" dirty="0" err="1">
                  <a:latin typeface="Univers" pitchFamily="34" charset="0"/>
                </a:rPr>
                <a:t>preferencia</a:t>
              </a:r>
              <a:r>
                <a:rPr lang="en-US" sz="1800" dirty="0">
                  <a:latin typeface="Univers" pitchFamily="34" charset="0"/>
                </a:rPr>
                <a:t> </a:t>
              </a:r>
              <a:r>
                <a:rPr lang="en-US" sz="1800" dirty="0" err="1">
                  <a:latin typeface="Univers" pitchFamily="34" charset="0"/>
                </a:rPr>
                <a:t>por</a:t>
              </a:r>
              <a:r>
                <a:rPr lang="en-US" sz="1800" dirty="0">
                  <a:latin typeface="Univers" pitchFamily="34" charset="0"/>
                </a:rPr>
                <a:t> el </a:t>
              </a:r>
              <a:r>
                <a:rPr lang="en-US" sz="1800" dirty="0" err="1">
                  <a:latin typeface="Univers" pitchFamily="34" charset="0"/>
                </a:rPr>
                <a:t>uso</a:t>
              </a:r>
              <a:r>
                <a:rPr lang="en-US" sz="1800" dirty="0">
                  <a:latin typeface="Univers" pitchFamily="34" charset="0"/>
                </a:rPr>
                <a:t> de </a:t>
              </a:r>
              <a:r>
                <a:rPr lang="en-US" sz="1800" dirty="0" err="1">
                  <a:latin typeface="Univers" pitchFamily="34" charset="0"/>
                </a:rPr>
                <a:t>instrumentos</a:t>
              </a:r>
              <a:r>
                <a:rPr lang="en-US" sz="1800" dirty="0">
                  <a:latin typeface="Univers" pitchFamily="34" charset="0"/>
                </a:rPr>
                <a:t> de </a:t>
              </a:r>
              <a:r>
                <a:rPr lang="en-US" sz="1800" dirty="0" err="1">
                  <a:latin typeface="Univers" pitchFamily="34" charset="0"/>
                </a:rPr>
                <a:t>renta</a:t>
              </a:r>
              <a:r>
                <a:rPr lang="en-US" sz="1800" dirty="0">
                  <a:latin typeface="Univers" pitchFamily="34" charset="0"/>
                </a:rPr>
                <a:t> </a:t>
              </a:r>
              <a:r>
                <a:rPr lang="en-US" sz="1800" dirty="0" err="1">
                  <a:latin typeface="Univers" pitchFamily="34" charset="0"/>
                </a:rPr>
                <a:t>fija</a:t>
              </a:r>
              <a:r>
                <a:rPr lang="en-US" sz="1800" dirty="0">
                  <a:latin typeface="Univers" pitchFamily="34" charset="0"/>
                </a:rPr>
                <a:t>, </a:t>
              </a:r>
              <a:r>
                <a:rPr lang="en-US" sz="1800" dirty="0" err="1" smtClean="0">
                  <a:latin typeface="Univers" pitchFamily="34" charset="0"/>
                </a:rPr>
                <a:t>ejemplo</a:t>
              </a:r>
              <a:r>
                <a:rPr lang="en-US" sz="1800" dirty="0" smtClean="0">
                  <a:latin typeface="Univers" pitchFamily="34" charset="0"/>
                </a:rPr>
                <a:t>: </a:t>
              </a:r>
              <a:r>
                <a:rPr lang="en-US" sz="1800" dirty="0" err="1">
                  <a:latin typeface="Univers" pitchFamily="34" charset="0"/>
                </a:rPr>
                <a:t>préstamos</a:t>
              </a:r>
              <a:r>
                <a:rPr lang="en-US" sz="1800" dirty="0">
                  <a:latin typeface="Univers" pitchFamily="34" charset="0"/>
                </a:rPr>
                <a:t> </a:t>
              </a:r>
              <a:r>
                <a:rPr lang="en-US" sz="1800" dirty="0" err="1">
                  <a:latin typeface="Univers" pitchFamily="34" charset="0"/>
                </a:rPr>
                <a:t>bancarios</a:t>
              </a:r>
              <a:r>
                <a:rPr lang="en-US" sz="1800" dirty="0">
                  <a:latin typeface="Univers" pitchFamily="34" charset="0"/>
                </a:rPr>
                <a:t>, </a:t>
              </a:r>
              <a:r>
                <a:rPr lang="en-US" sz="1800" dirty="0" err="1">
                  <a:latin typeface="Univers" pitchFamily="34" charset="0"/>
                </a:rPr>
                <a:t>papeles</a:t>
              </a:r>
              <a:r>
                <a:rPr lang="en-US" sz="1800" dirty="0">
                  <a:latin typeface="Univers" pitchFamily="34" charset="0"/>
                </a:rPr>
                <a:t> </a:t>
              </a:r>
              <a:r>
                <a:rPr lang="en-US" sz="1800" dirty="0" err="1">
                  <a:latin typeface="Univers" pitchFamily="34" charset="0"/>
                </a:rPr>
                <a:t>comerciales</a:t>
              </a:r>
              <a:r>
                <a:rPr lang="en-US" sz="1800" dirty="0">
                  <a:latin typeface="Univers" pitchFamily="34" charset="0"/>
                </a:rPr>
                <a:t>, </a:t>
              </a:r>
              <a:r>
                <a:rPr lang="en-US" sz="1800" dirty="0" err="1">
                  <a:latin typeface="Univers" pitchFamily="34" charset="0"/>
                </a:rPr>
                <a:t>bonos</a:t>
              </a:r>
              <a:r>
                <a:rPr lang="en-US" sz="1800" dirty="0">
                  <a:latin typeface="Univers" pitchFamily="34" charset="0"/>
                </a:rPr>
                <a:t>, etc.</a:t>
              </a:r>
            </a:p>
          </p:txBody>
        </p:sp>
      </p:grpSp>
      <p:sp>
        <p:nvSpPr>
          <p:cNvPr id="10245" name="Text Box 13"/>
          <p:cNvSpPr txBox="1">
            <a:spLocks noChangeArrowheads="1"/>
          </p:cNvSpPr>
          <p:nvPr/>
        </p:nvSpPr>
        <p:spPr bwMode="auto">
          <a:xfrm>
            <a:off x="4788024" y="2319338"/>
            <a:ext cx="4267200" cy="110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ü"/>
            </a:pPr>
            <a:r>
              <a:rPr lang="en-US" sz="2000" dirty="0">
                <a:latin typeface="Univers" pitchFamily="34" charset="0"/>
              </a:rPr>
              <a:t> </a:t>
            </a:r>
            <a:r>
              <a:rPr lang="en-US" sz="2000" b="1" dirty="0" err="1">
                <a:latin typeface="Univers" pitchFamily="34" charset="0"/>
              </a:rPr>
              <a:t>Estados</a:t>
            </a:r>
            <a:r>
              <a:rPr lang="en-US" sz="2000" b="1" dirty="0">
                <a:latin typeface="Univers" pitchFamily="34" charset="0"/>
              </a:rPr>
              <a:t> </a:t>
            </a:r>
            <a:r>
              <a:rPr lang="en-US" sz="2000" b="1" dirty="0" err="1">
                <a:latin typeface="Univers" pitchFamily="34" charset="0"/>
              </a:rPr>
              <a:t>financieros</a:t>
            </a:r>
            <a:r>
              <a:rPr lang="en-US" sz="2000" b="1" dirty="0">
                <a:latin typeface="Univers" pitchFamily="34" charset="0"/>
              </a:rPr>
              <a:t> </a:t>
            </a:r>
            <a:r>
              <a:rPr lang="en-US" sz="2000" b="1" dirty="0" err="1">
                <a:latin typeface="Univers" pitchFamily="34" charset="0"/>
              </a:rPr>
              <a:t>confiables</a:t>
            </a:r>
            <a:r>
              <a:rPr lang="en-US" sz="2000" b="1" dirty="0">
                <a:latin typeface="Univers" pitchFamily="34" charset="0"/>
              </a:rPr>
              <a:t>                                             </a:t>
            </a:r>
            <a:r>
              <a:rPr lang="en-US" sz="1800" dirty="0">
                <a:latin typeface="Univers" pitchFamily="34" charset="0"/>
              </a:rPr>
              <a:t>En </a:t>
            </a:r>
            <a:r>
              <a:rPr lang="en-US" sz="1800" dirty="0" err="1">
                <a:latin typeface="Univers" pitchFamily="34" charset="0"/>
              </a:rPr>
              <a:t>muchas</a:t>
            </a:r>
            <a:r>
              <a:rPr lang="en-US" sz="1800" dirty="0">
                <a:latin typeface="Univers" pitchFamily="34" charset="0"/>
              </a:rPr>
              <a:t> </a:t>
            </a:r>
            <a:r>
              <a:rPr lang="en-US" sz="1800" dirty="0" err="1">
                <a:latin typeface="Univers" pitchFamily="34" charset="0"/>
              </a:rPr>
              <a:t>empresas</a:t>
            </a:r>
            <a:r>
              <a:rPr lang="en-US" sz="1800" dirty="0">
                <a:latin typeface="Univers" pitchFamily="34" charset="0"/>
              </a:rPr>
              <a:t> no se </a:t>
            </a:r>
            <a:r>
              <a:rPr lang="en-US" sz="1800" dirty="0" err="1">
                <a:latin typeface="Univers" pitchFamily="34" charset="0"/>
              </a:rPr>
              <a:t>acostumbra</a:t>
            </a:r>
            <a:r>
              <a:rPr lang="en-US" sz="1800" dirty="0">
                <a:latin typeface="Univers" pitchFamily="34" charset="0"/>
              </a:rPr>
              <a:t> </a:t>
            </a:r>
            <a:r>
              <a:rPr lang="en-US" sz="1800" dirty="0" err="1">
                <a:latin typeface="Univers" pitchFamily="34" charset="0"/>
              </a:rPr>
              <a:t>usar</a:t>
            </a:r>
            <a:r>
              <a:rPr lang="en-US" sz="1800" dirty="0">
                <a:latin typeface="Univers" pitchFamily="34" charset="0"/>
              </a:rPr>
              <a:t> los </a:t>
            </a:r>
            <a:r>
              <a:rPr lang="en-US" sz="1800" dirty="0" err="1">
                <a:latin typeface="Univers" pitchFamily="34" charset="0"/>
              </a:rPr>
              <a:t>servicios</a:t>
            </a:r>
            <a:r>
              <a:rPr lang="en-US" sz="1800" dirty="0">
                <a:latin typeface="Univers" pitchFamily="34" charset="0"/>
              </a:rPr>
              <a:t> de un auditor </a:t>
            </a:r>
            <a:r>
              <a:rPr lang="en-US" sz="1800" dirty="0" err="1">
                <a:latin typeface="Univers" pitchFamily="34" charset="0"/>
              </a:rPr>
              <a:t>externo</a:t>
            </a:r>
            <a:r>
              <a:rPr lang="en-US" sz="1800" dirty="0">
                <a:latin typeface="Univers" pitchFamily="34" charset="0"/>
              </a:rPr>
              <a:t>.</a:t>
            </a:r>
          </a:p>
        </p:txBody>
      </p:sp>
      <p:sp>
        <p:nvSpPr>
          <p:cNvPr id="10246" name="Text Box 14"/>
          <p:cNvSpPr txBox="1">
            <a:spLocks noChangeArrowheads="1"/>
          </p:cNvSpPr>
          <p:nvPr/>
        </p:nvSpPr>
        <p:spPr bwMode="auto">
          <a:xfrm>
            <a:off x="4800600" y="3641725"/>
            <a:ext cx="4254624" cy="1117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ü"/>
            </a:pPr>
            <a:r>
              <a:rPr lang="en-US" sz="1800" b="1" dirty="0">
                <a:latin typeface="Univers" pitchFamily="34" charset="0"/>
              </a:rPr>
              <a:t> </a:t>
            </a:r>
            <a:r>
              <a:rPr lang="en-US" sz="2000" b="1" dirty="0" err="1">
                <a:latin typeface="Univers" pitchFamily="34" charset="0"/>
              </a:rPr>
              <a:t>Falta</a:t>
            </a:r>
            <a:r>
              <a:rPr lang="en-US" sz="2000" b="1" dirty="0">
                <a:latin typeface="Univers" pitchFamily="34" charset="0"/>
              </a:rPr>
              <a:t> de </a:t>
            </a:r>
            <a:r>
              <a:rPr lang="en-US" sz="2000" b="1" dirty="0" err="1">
                <a:latin typeface="Univers" pitchFamily="34" charset="0"/>
              </a:rPr>
              <a:t>conocimiento</a:t>
            </a:r>
            <a:r>
              <a:rPr lang="en-US" sz="2000" b="1" dirty="0">
                <a:latin typeface="Univers" pitchFamily="34" charset="0"/>
              </a:rPr>
              <a:t>   </a:t>
            </a:r>
            <a:r>
              <a:rPr lang="en-US" sz="1800" dirty="0" err="1">
                <a:latin typeface="Univers" pitchFamily="34" charset="0"/>
              </a:rPr>
              <a:t>Inversiones</a:t>
            </a:r>
            <a:r>
              <a:rPr lang="en-US" sz="1800" dirty="0">
                <a:latin typeface="Univers" pitchFamily="34" charset="0"/>
              </a:rPr>
              <a:t> en capital </a:t>
            </a:r>
            <a:r>
              <a:rPr lang="en-US" sz="1800" dirty="0" err="1">
                <a:latin typeface="Univers" pitchFamily="34" charset="0"/>
              </a:rPr>
              <a:t>accionario</a:t>
            </a:r>
            <a:r>
              <a:rPr lang="en-US" sz="1800" dirty="0">
                <a:latin typeface="Univers" pitchFamily="34" charset="0"/>
              </a:rPr>
              <a:t> de parte de </a:t>
            </a:r>
            <a:r>
              <a:rPr lang="en-US" sz="1800" dirty="0" err="1">
                <a:latin typeface="Univers" pitchFamily="34" charset="0"/>
              </a:rPr>
              <a:t>terceras</a:t>
            </a:r>
            <a:r>
              <a:rPr lang="en-US" sz="1800" dirty="0">
                <a:latin typeface="Univers" pitchFamily="34" charset="0"/>
              </a:rPr>
              <a:t> personas </a:t>
            </a:r>
            <a:r>
              <a:rPr lang="en-US" sz="1800" dirty="0" err="1">
                <a:latin typeface="Univers" pitchFamily="34" charset="0"/>
              </a:rPr>
              <a:t>es</a:t>
            </a:r>
            <a:r>
              <a:rPr lang="en-US" sz="1800" dirty="0">
                <a:latin typeface="Univers" pitchFamily="34" charset="0"/>
              </a:rPr>
              <a:t> </a:t>
            </a:r>
            <a:r>
              <a:rPr lang="en-US" sz="1800" dirty="0" err="1">
                <a:latin typeface="Univers" pitchFamily="34" charset="0"/>
              </a:rPr>
              <a:t>muy</a:t>
            </a:r>
            <a:r>
              <a:rPr lang="en-US" sz="1800" dirty="0">
                <a:latin typeface="Univers" pitchFamily="34" charset="0"/>
              </a:rPr>
              <a:t> </a:t>
            </a:r>
            <a:r>
              <a:rPr lang="en-US" sz="1800" dirty="0" err="1">
                <a:latin typeface="Univers" pitchFamily="34" charset="0"/>
              </a:rPr>
              <a:t>poco</a:t>
            </a:r>
            <a:r>
              <a:rPr lang="en-US" sz="1800" dirty="0">
                <a:latin typeface="Univers" pitchFamily="34" charset="0"/>
              </a:rPr>
              <a:t> </a:t>
            </a:r>
            <a:r>
              <a:rPr lang="en-US" sz="1800" dirty="0" err="1">
                <a:latin typeface="Univers" pitchFamily="34" charset="0"/>
              </a:rPr>
              <a:t>común</a:t>
            </a:r>
            <a:r>
              <a:rPr lang="en-US" sz="1800" dirty="0">
                <a:latin typeface="Univers" pitchFamily="34" charset="0"/>
              </a:rPr>
              <a:t> en </a:t>
            </a:r>
            <a:r>
              <a:rPr lang="en-US" sz="1800" dirty="0" smtClean="0">
                <a:latin typeface="Univers" pitchFamily="34" charset="0"/>
              </a:rPr>
              <a:t>Ecuador.</a:t>
            </a:r>
            <a:endParaRPr lang="en-US" sz="1800" dirty="0">
              <a:latin typeface="Univers" pitchFamily="34" charset="0"/>
            </a:endParaRPr>
          </a:p>
        </p:txBody>
      </p:sp>
      <p:sp>
        <p:nvSpPr>
          <p:cNvPr id="10247" name="Text Box 15"/>
          <p:cNvSpPr txBox="1">
            <a:spLocks noChangeArrowheads="1"/>
          </p:cNvSpPr>
          <p:nvPr/>
        </p:nvSpPr>
        <p:spPr bwMode="auto">
          <a:xfrm>
            <a:off x="4804792" y="5083175"/>
            <a:ext cx="4250432" cy="108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ü"/>
            </a:pPr>
            <a:r>
              <a:rPr lang="en-US" sz="1800" b="1" dirty="0">
                <a:latin typeface="Univers" pitchFamily="34" charset="0"/>
              </a:rPr>
              <a:t> </a:t>
            </a:r>
            <a:r>
              <a:rPr lang="en-US" sz="1800" b="1" dirty="0" err="1">
                <a:latin typeface="Univers" pitchFamily="34" charset="0"/>
              </a:rPr>
              <a:t>Duda</a:t>
            </a:r>
            <a:r>
              <a:rPr lang="en-US" sz="1800" b="1" dirty="0">
                <a:latin typeface="Univers" pitchFamily="34" charset="0"/>
              </a:rPr>
              <a:t>                                </a:t>
            </a:r>
            <a:r>
              <a:rPr lang="en-US" sz="1800" dirty="0" err="1">
                <a:latin typeface="Univers" pitchFamily="34" charset="0"/>
              </a:rPr>
              <a:t>Empresarios</a:t>
            </a:r>
            <a:r>
              <a:rPr lang="en-US" sz="1800" dirty="0">
                <a:latin typeface="Univers" pitchFamily="34" charset="0"/>
              </a:rPr>
              <a:t> </a:t>
            </a:r>
            <a:r>
              <a:rPr lang="en-US" sz="1800" dirty="0" err="1">
                <a:latin typeface="Univers" pitchFamily="34" charset="0"/>
              </a:rPr>
              <a:t>tienden</a:t>
            </a:r>
            <a:r>
              <a:rPr lang="en-US" sz="1800" dirty="0">
                <a:latin typeface="Univers" pitchFamily="34" charset="0"/>
              </a:rPr>
              <a:t> a </a:t>
            </a:r>
            <a:r>
              <a:rPr lang="en-US" sz="1800" dirty="0" err="1">
                <a:latin typeface="Univers" pitchFamily="34" charset="0"/>
              </a:rPr>
              <a:t>dudar</a:t>
            </a:r>
            <a:r>
              <a:rPr lang="en-US" sz="1800" dirty="0">
                <a:latin typeface="Univers" pitchFamily="34" charset="0"/>
              </a:rPr>
              <a:t> </a:t>
            </a:r>
            <a:r>
              <a:rPr lang="en-US" sz="1800" dirty="0" err="1">
                <a:latin typeface="Univers" pitchFamily="34" charset="0"/>
              </a:rPr>
              <a:t>sobre</a:t>
            </a:r>
            <a:r>
              <a:rPr lang="en-US" sz="1800" dirty="0">
                <a:latin typeface="Univers" pitchFamily="34" charset="0"/>
              </a:rPr>
              <a:t> </a:t>
            </a:r>
            <a:r>
              <a:rPr lang="en-US" sz="1800" dirty="0" err="1">
                <a:latin typeface="Univers" pitchFamily="34" charset="0"/>
              </a:rPr>
              <a:t>las</a:t>
            </a:r>
            <a:r>
              <a:rPr lang="en-US" sz="1800" dirty="0">
                <a:latin typeface="Univers" pitchFamily="34" charset="0"/>
              </a:rPr>
              <a:t> </a:t>
            </a:r>
            <a:r>
              <a:rPr lang="en-US" sz="1800" dirty="0" err="1">
                <a:latin typeface="Univers" pitchFamily="34" charset="0"/>
              </a:rPr>
              <a:t>intenciones</a:t>
            </a:r>
            <a:r>
              <a:rPr lang="en-US" sz="1800" dirty="0">
                <a:latin typeface="Univers" pitchFamily="34" charset="0"/>
              </a:rPr>
              <a:t> de </a:t>
            </a:r>
            <a:r>
              <a:rPr lang="en-US" sz="1800" dirty="0" err="1">
                <a:latin typeface="Univers" pitchFamily="34" charset="0"/>
              </a:rPr>
              <a:t>inversionistas</a:t>
            </a:r>
            <a:r>
              <a:rPr lang="en-US" sz="1800" dirty="0">
                <a:latin typeface="Univers" pitchFamily="34" charset="0"/>
              </a:rPr>
              <a:t> </a:t>
            </a:r>
            <a:r>
              <a:rPr lang="en-US" sz="1800" dirty="0" err="1">
                <a:latin typeface="Univers" pitchFamily="34" charset="0"/>
              </a:rPr>
              <a:t>que</a:t>
            </a:r>
            <a:r>
              <a:rPr lang="en-US" sz="1800" dirty="0">
                <a:latin typeface="Univers" pitchFamily="34" charset="0"/>
              </a:rPr>
              <a:t> no son </a:t>
            </a:r>
            <a:r>
              <a:rPr lang="en-US" sz="1800" dirty="0" err="1">
                <a:latin typeface="Univers" pitchFamily="34" charset="0"/>
              </a:rPr>
              <a:t>familiares</a:t>
            </a:r>
            <a:r>
              <a:rPr lang="en-US" sz="1800" dirty="0">
                <a:latin typeface="Univers" pitchFamily="34" charset="0"/>
              </a:rPr>
              <a:t> o amigos.</a:t>
            </a:r>
          </a:p>
        </p:txBody>
      </p:sp>
      <p:pic>
        <p:nvPicPr>
          <p:cNvPr id="10248" name="Picture 21" descr="Haga clic para descarg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343400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Rectangle 22"/>
          <p:cNvSpPr>
            <a:spLocks noChangeArrowheads="1"/>
          </p:cNvSpPr>
          <p:nvPr/>
        </p:nvSpPr>
        <p:spPr bwMode="auto">
          <a:xfrm>
            <a:off x="381000" y="762000"/>
            <a:ext cx="6858000" cy="76200"/>
          </a:xfrm>
          <a:prstGeom prst="rect">
            <a:avLst/>
          </a:prstGeom>
          <a:gradFill rotWithShape="0">
            <a:gsLst>
              <a:gs pos="0">
                <a:srgbClr val="33CCFF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rgbClr val="969696"/>
            </a:out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50" name="AutoShape 23"/>
          <p:cNvSpPr>
            <a:spLocks noChangeArrowheads="1"/>
          </p:cNvSpPr>
          <p:nvPr/>
        </p:nvSpPr>
        <p:spPr bwMode="auto">
          <a:xfrm>
            <a:off x="7924800" y="609600"/>
            <a:ext cx="3810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51" name="AutoShape 25"/>
          <p:cNvSpPr>
            <a:spLocks noChangeArrowheads="1"/>
          </p:cNvSpPr>
          <p:nvPr/>
        </p:nvSpPr>
        <p:spPr bwMode="auto">
          <a:xfrm>
            <a:off x="7467600" y="609600"/>
            <a:ext cx="381000" cy="381000"/>
          </a:xfrm>
          <a:prstGeom prst="right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rgbClr val="33CCFF"/>
              </a:gs>
              <a:gs pos="100000">
                <a:schemeClr val="accent2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63500" dir="2212194" algn="ctr" rotWithShape="0">
              <a:srgbClr val="969696"/>
            </a:outerShdw>
          </a:effectLst>
        </p:spPr>
        <p:txBody>
          <a:bodyPr wrap="none" anchor="ctr"/>
          <a:lstStyle/>
          <a:p>
            <a:endParaRPr lang="es-ES"/>
          </a:p>
        </p:txBody>
      </p:sp>
      <p:pic>
        <p:nvPicPr>
          <p:cNvPr id="16" name="15 Imagen" descr="https://pbs.twimg.com/profile_images/378800000295174188/65b3fa4491761c849f7ad453da4ec7fe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56" y="0"/>
            <a:ext cx="1130044" cy="1052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 2" descr="SELLO INADE 3D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429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639" y="44624"/>
            <a:ext cx="6768753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ES_tradnl" sz="2800" b="1" dirty="0">
                <a:latin typeface="Arial Narrow" pitchFamily="34" charset="0"/>
              </a:rPr>
              <a:t>Proceso de creación y puesta en marcha de un proyecto </a:t>
            </a:r>
            <a:r>
              <a:rPr lang="es-ES_tradnl" sz="2800" b="1" dirty="0" smtClean="0">
                <a:latin typeface="Arial Narrow" pitchFamily="34" charset="0"/>
              </a:rPr>
              <a:t>empresarial</a:t>
            </a:r>
            <a:endParaRPr lang="es-ES_tradnl" sz="2800" b="1" noProof="1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 bwMode="auto">
          <a:xfrm>
            <a:off x="685800" y="1412776"/>
            <a:ext cx="7772400" cy="511256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1" algn="just">
              <a:lnSpc>
                <a:spcPct val="75000"/>
              </a:lnSpc>
              <a:buFontTx/>
              <a:buNone/>
            </a:pPr>
            <a:r>
              <a:rPr lang="es-ES" sz="1800" b="1" noProof="1">
                <a:solidFill>
                  <a:schemeClr val="tx1"/>
                </a:solidFill>
                <a:latin typeface="Arial Narrow" pitchFamily="34" charset="0"/>
              </a:rPr>
              <a:t>1.- Intuición de mercado:</a:t>
            </a:r>
          </a:p>
          <a:p>
            <a:pPr lvl="1" algn="just">
              <a:lnSpc>
                <a:spcPct val="75000"/>
              </a:lnSpc>
              <a:buFontTx/>
              <a:buNone/>
            </a:pPr>
            <a:r>
              <a:rPr lang="es-ES" sz="1800" noProof="1">
                <a:solidFill>
                  <a:schemeClr val="tx1"/>
                </a:solidFill>
                <a:latin typeface="Arial Narrow" pitchFamily="34" charset="0"/>
              </a:rPr>
              <a:t>Se adivina una posibilidad de satisfacer a un segmento o nicho insatisfecho</a:t>
            </a:r>
          </a:p>
          <a:p>
            <a:pPr lvl="1" algn="just">
              <a:lnSpc>
                <a:spcPct val="75000"/>
              </a:lnSpc>
              <a:buFontTx/>
              <a:buNone/>
            </a:pPr>
            <a:endParaRPr lang="es-ES" sz="1800" noProof="1">
              <a:solidFill>
                <a:schemeClr val="tx1"/>
              </a:solidFill>
              <a:latin typeface="Arial Narrow" pitchFamily="34" charset="0"/>
            </a:endParaRPr>
          </a:p>
          <a:p>
            <a:pPr lvl="1" algn="just">
              <a:lnSpc>
                <a:spcPct val="75000"/>
              </a:lnSpc>
              <a:buFontTx/>
              <a:buNone/>
            </a:pPr>
            <a:r>
              <a:rPr lang="es-ES" sz="1800" b="1" noProof="1">
                <a:solidFill>
                  <a:schemeClr val="tx1"/>
                </a:solidFill>
                <a:latin typeface="Arial Narrow" pitchFamily="34" charset="0"/>
              </a:rPr>
              <a:t>2.- Ideación:</a:t>
            </a:r>
          </a:p>
          <a:p>
            <a:pPr lvl="1" algn="just">
              <a:lnSpc>
                <a:spcPct val="75000"/>
              </a:lnSpc>
              <a:buFontTx/>
              <a:buNone/>
            </a:pPr>
            <a:r>
              <a:rPr lang="es-ES" sz="1800" noProof="1">
                <a:solidFill>
                  <a:schemeClr val="tx1"/>
                </a:solidFill>
                <a:latin typeface="Arial Narrow" pitchFamily="34" charset="0"/>
              </a:rPr>
              <a:t>Se trata de traducir la intuición de mercado percibida para transformarla en una idea de negocio (</a:t>
            </a:r>
            <a:r>
              <a:rPr lang="es-ES" sz="1800" i="1" noProof="1">
                <a:solidFill>
                  <a:schemeClr val="tx1"/>
                </a:solidFill>
                <a:latin typeface="Arial Narrow" pitchFamily="34" charset="0"/>
              </a:rPr>
              <a:t>Evaluación Preliminar</a:t>
            </a:r>
            <a:r>
              <a:rPr lang="es-ES" sz="1800" noProof="1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s-ES" sz="1800" noProof="1" smtClean="0">
                <a:solidFill>
                  <a:schemeClr val="tx1"/>
                </a:solidFill>
                <a:latin typeface="Arial Narrow" pitchFamily="34" charset="0"/>
              </a:rPr>
              <a:t>) </a:t>
            </a:r>
            <a:endParaRPr lang="es-ES" sz="1800" noProof="1">
              <a:solidFill>
                <a:schemeClr val="tx1"/>
              </a:solidFill>
              <a:latin typeface="Arial Narrow" pitchFamily="34" charset="0"/>
            </a:endParaRPr>
          </a:p>
          <a:p>
            <a:pPr lvl="1" algn="just">
              <a:lnSpc>
                <a:spcPct val="75000"/>
              </a:lnSpc>
            </a:pPr>
            <a:r>
              <a:rPr lang="es-ES" sz="1800" noProof="1">
                <a:solidFill>
                  <a:schemeClr val="tx1"/>
                </a:solidFill>
                <a:latin typeface="Arial Narrow" pitchFamily="34" charset="0"/>
              </a:rPr>
              <a:t>Homogeneidad respecto a los productos actuales de la empresa y en cuanto a sus características de marqueting-mix</a:t>
            </a:r>
          </a:p>
          <a:p>
            <a:pPr lvl="1" algn="just">
              <a:lnSpc>
                <a:spcPct val="75000"/>
              </a:lnSpc>
            </a:pPr>
            <a:r>
              <a:rPr lang="es-ES" sz="1800" noProof="1">
                <a:solidFill>
                  <a:schemeClr val="tx1"/>
                </a:solidFill>
                <a:latin typeface="Arial Narrow" pitchFamily="34" charset="0"/>
              </a:rPr>
              <a:t>Perfil de mercado que se pretende satisfacer: potencial de ventas, grado de penetración con relación a competencia (fortalezas/debilidades)</a:t>
            </a:r>
          </a:p>
          <a:p>
            <a:pPr lvl="1" algn="just">
              <a:lnSpc>
                <a:spcPct val="75000"/>
              </a:lnSpc>
            </a:pPr>
            <a:r>
              <a:rPr lang="es-ES" sz="1800" noProof="1">
                <a:solidFill>
                  <a:schemeClr val="tx1"/>
                </a:solidFill>
                <a:latin typeface="Arial Narrow" pitchFamily="34" charset="0"/>
              </a:rPr>
              <a:t>Primeras cifras: inversión necesaria, riesgo, beneficio</a:t>
            </a:r>
          </a:p>
          <a:p>
            <a:pPr lvl="1" algn="just">
              <a:lnSpc>
                <a:spcPct val="75000"/>
              </a:lnSpc>
            </a:pPr>
            <a:r>
              <a:rPr lang="es-ES" sz="1800" noProof="1">
                <a:solidFill>
                  <a:schemeClr val="tx1"/>
                </a:solidFill>
                <a:latin typeface="Arial Narrow" pitchFamily="34" charset="0"/>
              </a:rPr>
              <a:t>Características empresariales para llevarla a acabo: personas, técnicas de gestión, tecnologías, capital...</a:t>
            </a:r>
          </a:p>
          <a:p>
            <a:pPr algn="just">
              <a:lnSpc>
                <a:spcPct val="75000"/>
              </a:lnSpc>
            </a:pPr>
            <a:endParaRPr lang="es-ES" sz="1800" noProof="1">
              <a:solidFill>
                <a:schemeClr val="tx1"/>
              </a:solidFill>
              <a:latin typeface="Arial Narrow" pitchFamily="34" charset="0"/>
            </a:endParaRPr>
          </a:p>
          <a:p>
            <a:pPr lvl="1" algn="just">
              <a:lnSpc>
                <a:spcPct val="75000"/>
              </a:lnSpc>
              <a:buFontTx/>
              <a:buNone/>
            </a:pPr>
            <a:r>
              <a:rPr lang="es-ES" sz="1800" b="1" noProof="1">
                <a:solidFill>
                  <a:schemeClr val="tx1"/>
                </a:solidFill>
                <a:latin typeface="Arial Narrow" pitchFamily="34" charset="0"/>
              </a:rPr>
              <a:t>3.- Confirmación de la idea de negocio:</a:t>
            </a:r>
            <a:endParaRPr lang="es-ES" sz="1800" noProof="1">
              <a:solidFill>
                <a:schemeClr val="tx1"/>
              </a:solidFill>
              <a:latin typeface="Arial Narrow" pitchFamily="34" charset="0"/>
            </a:endParaRPr>
          </a:p>
          <a:p>
            <a:pPr lvl="1" algn="just">
              <a:lnSpc>
                <a:spcPct val="75000"/>
              </a:lnSpc>
              <a:buFontTx/>
              <a:buNone/>
            </a:pPr>
            <a:r>
              <a:rPr lang="es-ES" sz="1800" noProof="1">
                <a:solidFill>
                  <a:schemeClr val="tx1"/>
                </a:solidFill>
                <a:latin typeface="Arial Narrow" pitchFamily="34" charset="0"/>
              </a:rPr>
              <a:t>Comprobación de que la idea es realizable a través de un análisis estratégico del mercado objetivo:  CAPACIDAD DE COMPRA, SATISFACCION RECLAMADA, PRECIO QUE ESTAN DISPUESTOS A PAGAR LOS CONSUMIDORES (para deducir aceptación futura + capacidad de convertir el producto/servicio en realidad)</a:t>
            </a:r>
          </a:p>
          <a:p>
            <a:pPr algn="just"/>
            <a:endParaRPr lang="es-ES" sz="1800" noProof="1">
              <a:solidFill>
                <a:schemeClr val="tx1"/>
              </a:solidFill>
            </a:endParaRPr>
          </a:p>
        </p:txBody>
      </p:sp>
      <p:pic>
        <p:nvPicPr>
          <p:cNvPr id="4" name="3 Imagen" descr="https://pbs.twimg.com/profile_images/378800000295174188/65b3fa4491761c849f7ad453da4ec7f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56" y="0"/>
            <a:ext cx="1130044" cy="1052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 2" descr="SELLO INADE 3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 bwMode="auto">
          <a:xfrm>
            <a:off x="744538" y="1412776"/>
            <a:ext cx="7715250" cy="504056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75000"/>
              </a:lnSpc>
              <a:buFontTx/>
              <a:buNone/>
            </a:pPr>
            <a:r>
              <a:rPr lang="es-ES" sz="2000" b="1" noProof="1">
                <a:solidFill>
                  <a:schemeClr val="tx1"/>
                </a:solidFill>
                <a:latin typeface="Arial Narrow" pitchFamily="34" charset="0"/>
              </a:rPr>
              <a:t>(3. Confirmación…)</a:t>
            </a:r>
          </a:p>
          <a:p>
            <a:pPr lvl="1">
              <a:lnSpc>
                <a:spcPct val="75000"/>
              </a:lnSpc>
            </a:pPr>
            <a:r>
              <a:rPr lang="es-ES" sz="1800" noProof="1">
                <a:solidFill>
                  <a:schemeClr val="tx1"/>
                </a:solidFill>
                <a:latin typeface="Arial Narrow" pitchFamily="34" charset="0"/>
              </a:rPr>
              <a:t>Requisitos:</a:t>
            </a:r>
          </a:p>
          <a:p>
            <a:pPr lvl="2">
              <a:lnSpc>
                <a:spcPct val="75000"/>
              </a:lnSpc>
              <a:buFont typeface="Wingdings" pitchFamily="2" charset="2"/>
              <a:buChar char="§"/>
            </a:pPr>
            <a:r>
              <a:rPr lang="es-ES" sz="1800" noProof="1">
                <a:solidFill>
                  <a:schemeClr val="tx1"/>
                </a:solidFill>
                <a:latin typeface="Arial Narrow" pitchFamily="34" charset="0"/>
              </a:rPr>
              <a:t>T</a:t>
            </a:r>
            <a:r>
              <a:rPr lang="es-ES" sz="1800" noProof="1" smtClean="0">
                <a:solidFill>
                  <a:schemeClr val="tx1"/>
                </a:solidFill>
                <a:latin typeface="Arial Narrow" pitchFamily="34" charset="0"/>
              </a:rPr>
              <a:t>rabajo </a:t>
            </a:r>
            <a:r>
              <a:rPr lang="es-ES" sz="1800" noProof="1">
                <a:solidFill>
                  <a:schemeClr val="tx1"/>
                </a:solidFill>
                <a:latin typeface="Arial Narrow" pitchFamily="34" charset="0"/>
              </a:rPr>
              <a:t>de campo (encuestas)</a:t>
            </a:r>
          </a:p>
          <a:p>
            <a:pPr lvl="2">
              <a:lnSpc>
                <a:spcPct val="75000"/>
              </a:lnSpc>
              <a:buFont typeface="Wingdings" pitchFamily="2" charset="2"/>
              <a:buChar char="§"/>
            </a:pPr>
            <a:r>
              <a:rPr lang="es-ES" sz="1800" noProof="1">
                <a:solidFill>
                  <a:schemeClr val="tx1"/>
                </a:solidFill>
                <a:latin typeface="Arial Narrow" pitchFamily="34" charset="0"/>
              </a:rPr>
              <a:t>C</a:t>
            </a:r>
            <a:r>
              <a:rPr lang="es-ES" sz="1800" noProof="1" smtClean="0">
                <a:solidFill>
                  <a:schemeClr val="tx1"/>
                </a:solidFill>
                <a:latin typeface="Arial Narrow" pitchFamily="34" charset="0"/>
              </a:rPr>
              <a:t>onfrontación </a:t>
            </a:r>
            <a:r>
              <a:rPr lang="es-ES" sz="1800" noProof="1">
                <a:solidFill>
                  <a:schemeClr val="tx1"/>
                </a:solidFill>
                <a:latin typeface="Arial Narrow" pitchFamily="34" charset="0"/>
              </a:rPr>
              <a:t>con competidores (productos sustitutivos)</a:t>
            </a:r>
          </a:p>
          <a:p>
            <a:pPr lvl="2">
              <a:lnSpc>
                <a:spcPct val="75000"/>
              </a:lnSpc>
              <a:buFont typeface="Wingdings" pitchFamily="2" charset="2"/>
              <a:buChar char="§"/>
            </a:pPr>
            <a:r>
              <a:rPr lang="es-ES" sz="1800" noProof="1">
                <a:solidFill>
                  <a:schemeClr val="tx1"/>
                </a:solidFill>
                <a:latin typeface="Arial Narrow" pitchFamily="34" charset="0"/>
              </a:rPr>
              <a:t>E</a:t>
            </a:r>
            <a:r>
              <a:rPr lang="es-ES" sz="1800" noProof="1" smtClean="0">
                <a:solidFill>
                  <a:schemeClr val="tx1"/>
                </a:solidFill>
                <a:latin typeface="Arial Narrow" pitchFamily="34" charset="0"/>
              </a:rPr>
              <a:t>studio </a:t>
            </a:r>
            <a:r>
              <a:rPr lang="es-ES" sz="1800" noProof="1">
                <a:solidFill>
                  <a:schemeClr val="tx1"/>
                </a:solidFill>
                <a:latin typeface="Arial Narrow" pitchFamily="34" charset="0"/>
              </a:rPr>
              <a:t>de viabilidad técnica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s-ES" sz="1800" b="1" noProof="1">
                <a:solidFill>
                  <a:schemeClr val="tx1"/>
                </a:solidFill>
                <a:latin typeface="Arial Narrow" pitchFamily="34" charset="0"/>
              </a:rPr>
              <a:t>4.- Arranque</a:t>
            </a:r>
            <a:r>
              <a:rPr lang="es-ES" sz="1800" noProof="1">
                <a:solidFill>
                  <a:schemeClr val="tx1"/>
                </a:solidFill>
                <a:latin typeface="Arial Narrow" pitchFamily="34" charset="0"/>
              </a:rPr>
              <a:t>:</a:t>
            </a:r>
          </a:p>
          <a:p>
            <a:pPr lvl="1">
              <a:lnSpc>
                <a:spcPct val="75000"/>
              </a:lnSpc>
            </a:pPr>
            <a:r>
              <a:rPr lang="es-ES" sz="1800" noProof="1">
                <a:solidFill>
                  <a:schemeClr val="tx1"/>
                </a:solidFill>
                <a:latin typeface="Arial Narrow" pitchFamily="34" charset="0"/>
              </a:rPr>
              <a:t>Decisiones jurídicas: sede social, socios....</a:t>
            </a:r>
          </a:p>
          <a:p>
            <a:pPr lvl="1">
              <a:lnSpc>
                <a:spcPct val="75000"/>
              </a:lnSpc>
            </a:pPr>
            <a:r>
              <a:rPr lang="es-ES" sz="1800" noProof="1">
                <a:solidFill>
                  <a:schemeClr val="tx1"/>
                </a:solidFill>
                <a:latin typeface="Arial Narrow" pitchFamily="34" charset="0"/>
              </a:rPr>
              <a:t>Organización empresarial.</a:t>
            </a:r>
          </a:p>
          <a:p>
            <a:pPr lvl="1">
              <a:lnSpc>
                <a:spcPct val="75000"/>
              </a:lnSpc>
            </a:pPr>
            <a:r>
              <a:rPr lang="es-ES" sz="1800" noProof="1">
                <a:solidFill>
                  <a:schemeClr val="tx1"/>
                </a:solidFill>
                <a:latin typeface="Arial Narrow" pitchFamily="34" charset="0"/>
              </a:rPr>
              <a:t>Emplazamiento óptimo.</a:t>
            </a:r>
          </a:p>
          <a:p>
            <a:pPr lvl="1">
              <a:lnSpc>
                <a:spcPct val="75000"/>
              </a:lnSpc>
            </a:pPr>
            <a:r>
              <a:rPr lang="es-ES" sz="1800" noProof="1">
                <a:solidFill>
                  <a:schemeClr val="tx1"/>
                </a:solidFill>
                <a:latin typeface="Arial Narrow" pitchFamily="34" charset="0"/>
              </a:rPr>
              <a:t>Tipo de financiación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s-ES" sz="1800" b="1" noProof="1">
                <a:solidFill>
                  <a:schemeClr val="tx1"/>
                </a:solidFill>
                <a:latin typeface="Arial Narrow" pitchFamily="34" charset="0"/>
              </a:rPr>
              <a:t>5.- Organización</a:t>
            </a:r>
            <a:r>
              <a:rPr lang="es-ES" sz="1800" noProof="1">
                <a:solidFill>
                  <a:schemeClr val="tx1"/>
                </a:solidFill>
                <a:latin typeface="Arial Narrow" pitchFamily="34" charset="0"/>
              </a:rPr>
              <a:t>:</a:t>
            </a:r>
          </a:p>
          <a:p>
            <a:pPr lvl="1">
              <a:lnSpc>
                <a:spcPct val="75000"/>
              </a:lnSpc>
            </a:pPr>
            <a:r>
              <a:rPr lang="es-ES" sz="1800" noProof="1">
                <a:solidFill>
                  <a:schemeClr val="tx1"/>
                </a:solidFill>
                <a:latin typeface="Arial Narrow" pitchFamily="34" charset="0"/>
              </a:rPr>
              <a:t>Estructura de recursos Humanos </a:t>
            </a:r>
          </a:p>
          <a:p>
            <a:pPr lvl="1">
              <a:lnSpc>
                <a:spcPct val="75000"/>
              </a:lnSpc>
            </a:pPr>
            <a:r>
              <a:rPr lang="es-ES" sz="1800" noProof="1">
                <a:solidFill>
                  <a:schemeClr val="tx1"/>
                </a:solidFill>
                <a:latin typeface="Arial Narrow" pitchFamily="34" charset="0"/>
              </a:rPr>
              <a:t>Espacio físico y de gestión</a:t>
            </a:r>
          </a:p>
          <a:p>
            <a:pPr lvl="1">
              <a:lnSpc>
                <a:spcPct val="75000"/>
              </a:lnSpc>
            </a:pPr>
            <a:r>
              <a:rPr lang="es-ES" sz="1800" noProof="1">
                <a:solidFill>
                  <a:schemeClr val="tx1"/>
                </a:solidFill>
                <a:latin typeface="Arial Narrow" pitchFamily="34" charset="0"/>
              </a:rPr>
              <a:t>Requisitos para producir satisfacción</a:t>
            </a:r>
          </a:p>
          <a:p>
            <a:pPr lvl="1">
              <a:lnSpc>
                <a:spcPct val="75000"/>
              </a:lnSpc>
            </a:pPr>
            <a:r>
              <a:rPr lang="es-ES" sz="1800" noProof="1">
                <a:solidFill>
                  <a:schemeClr val="tx1"/>
                </a:solidFill>
                <a:latin typeface="Arial Narrow" pitchFamily="34" charset="0"/>
              </a:rPr>
              <a:t>Criterios de calidad</a:t>
            </a:r>
          </a:p>
          <a:p>
            <a:pPr lvl="1">
              <a:lnSpc>
                <a:spcPct val="75000"/>
              </a:lnSpc>
            </a:pPr>
            <a:r>
              <a:rPr lang="es-ES" sz="1800" noProof="1">
                <a:solidFill>
                  <a:schemeClr val="tx1"/>
                </a:solidFill>
                <a:latin typeface="Arial Narrow" pitchFamily="34" charset="0"/>
              </a:rPr>
              <a:t>Plan de marketing</a:t>
            </a:r>
          </a:p>
          <a:p>
            <a:pPr lvl="1">
              <a:lnSpc>
                <a:spcPct val="75000"/>
              </a:lnSpc>
            </a:pPr>
            <a:r>
              <a:rPr lang="es-ES" sz="1800" noProof="1">
                <a:solidFill>
                  <a:schemeClr val="tx1"/>
                </a:solidFill>
                <a:latin typeface="Arial Narrow" pitchFamily="34" charset="0"/>
              </a:rPr>
              <a:t>Análisis económico-financiero (Plan de </a:t>
            </a:r>
            <a:r>
              <a:rPr lang="es-ES" sz="1800" noProof="1" smtClean="0">
                <a:solidFill>
                  <a:schemeClr val="tx1"/>
                </a:solidFill>
                <a:latin typeface="Arial Narrow" pitchFamily="34" charset="0"/>
              </a:rPr>
              <a:t>tesoseria previsional+Balance previsional </a:t>
            </a:r>
            <a:r>
              <a:rPr lang="es-ES" sz="1800" noProof="1">
                <a:solidFill>
                  <a:schemeClr val="tx1"/>
                </a:solidFill>
                <a:latin typeface="Arial Narrow" pitchFamily="34" charset="0"/>
              </a:rPr>
              <a:t>+Plan de inversiones)</a:t>
            </a:r>
          </a:p>
          <a:p>
            <a:pPr lvl="1">
              <a:lnSpc>
                <a:spcPct val="75000"/>
              </a:lnSpc>
            </a:pPr>
            <a:r>
              <a:rPr lang="es-ES" sz="1800" noProof="1">
                <a:solidFill>
                  <a:schemeClr val="tx1"/>
                </a:solidFill>
                <a:latin typeface="Arial Narrow" pitchFamily="34" charset="0"/>
              </a:rPr>
              <a:t>Decisión de las fuentes de financiación</a:t>
            </a:r>
          </a:p>
          <a:p>
            <a:pPr>
              <a:lnSpc>
                <a:spcPct val="75000"/>
              </a:lnSpc>
            </a:pPr>
            <a:endParaRPr lang="es-ES" sz="1800" noProof="1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4" name="3 Imagen" descr="https://pbs.twimg.com/profile_images/378800000295174188/65b3fa4491761c849f7ad453da4ec7f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56" y="0"/>
            <a:ext cx="1130044" cy="1052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 2" descr="SELLO INADE 3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639" y="44624"/>
            <a:ext cx="6768753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ES_tradnl" sz="2800" b="1" dirty="0">
                <a:latin typeface="Arial Narrow" pitchFamily="34" charset="0"/>
              </a:rPr>
              <a:t>Proceso de creación y puesta en marcha de un proyecto </a:t>
            </a:r>
            <a:r>
              <a:rPr lang="es-ES_tradnl" sz="2800" b="1" dirty="0" smtClean="0">
                <a:latin typeface="Arial Narrow" pitchFamily="34" charset="0"/>
              </a:rPr>
              <a:t>empresarial</a:t>
            </a:r>
            <a:endParaRPr lang="es-ES_tradnl" sz="2800" b="1" noProof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sz="half" idx="1"/>
          </p:nvPr>
        </p:nvSpPr>
        <p:spPr bwMode="auto">
          <a:xfrm>
            <a:off x="457200" y="1614264"/>
            <a:ext cx="8001000" cy="44070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1" algn="just">
              <a:lnSpc>
                <a:spcPct val="75000"/>
              </a:lnSpc>
              <a:buFontTx/>
              <a:buNone/>
            </a:pPr>
            <a:r>
              <a:rPr lang="es-ES" sz="2000" b="1" noProof="1">
                <a:latin typeface="Arial Narrow" pitchFamily="34" charset="0"/>
              </a:rPr>
              <a:t>6.- Test del producto / servicio</a:t>
            </a:r>
            <a:r>
              <a:rPr lang="es-ES" sz="2000" noProof="1">
                <a:latin typeface="Arial Narrow" pitchFamily="34" charset="0"/>
              </a:rPr>
              <a:t>:</a:t>
            </a:r>
          </a:p>
          <a:p>
            <a:pPr lvl="1" algn="just">
              <a:lnSpc>
                <a:spcPct val="75000"/>
              </a:lnSpc>
            </a:pPr>
            <a:r>
              <a:rPr lang="es-ES" sz="2000" noProof="1">
                <a:latin typeface="Arial Narrow" pitchFamily="34" charset="0"/>
              </a:rPr>
              <a:t>Prueba (si posible) en un grupo reducido de consumidores</a:t>
            </a:r>
          </a:p>
          <a:p>
            <a:pPr lvl="1" algn="just">
              <a:lnSpc>
                <a:spcPct val="75000"/>
              </a:lnSpc>
            </a:pPr>
            <a:r>
              <a:rPr lang="es-ES" sz="2000" noProof="1">
                <a:latin typeface="Arial Narrow" pitchFamily="34" charset="0"/>
              </a:rPr>
              <a:t>Establecer comparaciones con competencia</a:t>
            </a:r>
          </a:p>
          <a:p>
            <a:pPr lvl="1" algn="just">
              <a:lnSpc>
                <a:spcPct val="75000"/>
              </a:lnSpc>
              <a:buFontTx/>
              <a:buNone/>
            </a:pPr>
            <a:endParaRPr lang="es-ES" sz="2000" noProof="1">
              <a:latin typeface="Arial Narrow" pitchFamily="34" charset="0"/>
            </a:endParaRPr>
          </a:p>
          <a:p>
            <a:pPr lvl="1" algn="just">
              <a:lnSpc>
                <a:spcPct val="75000"/>
              </a:lnSpc>
              <a:buFontTx/>
              <a:buNone/>
            </a:pPr>
            <a:endParaRPr lang="es-ES" sz="2000" noProof="1">
              <a:latin typeface="Arial Narrow" pitchFamily="34" charset="0"/>
            </a:endParaRPr>
          </a:p>
          <a:p>
            <a:pPr lvl="1" algn="just">
              <a:lnSpc>
                <a:spcPct val="75000"/>
              </a:lnSpc>
              <a:buFontTx/>
              <a:buNone/>
            </a:pPr>
            <a:r>
              <a:rPr lang="es-ES" sz="2000" b="1" noProof="1">
                <a:latin typeface="Arial Narrow" pitchFamily="34" charset="0"/>
              </a:rPr>
              <a:t>7.- Puesta en marcha</a:t>
            </a:r>
            <a:r>
              <a:rPr lang="es-ES" sz="2000" noProof="1">
                <a:latin typeface="Arial Narrow" pitchFamily="34" charset="0"/>
              </a:rPr>
              <a:t>:</a:t>
            </a:r>
          </a:p>
          <a:p>
            <a:pPr lvl="1" algn="just">
              <a:lnSpc>
                <a:spcPct val="75000"/>
              </a:lnSpc>
              <a:buFontTx/>
              <a:buNone/>
            </a:pPr>
            <a:r>
              <a:rPr lang="es-ES" sz="2000" noProof="1">
                <a:latin typeface="Arial Narrow" pitchFamily="34" charset="0"/>
              </a:rPr>
              <a:t>En esta fase se abre la empresa, se empieza a satisfacer a consumidores, se controlan todos los parámetros del punto 5.- Organización, se modifican/rectifican los aspectos con disfunciones</a:t>
            </a:r>
          </a:p>
          <a:p>
            <a:pPr lvl="1" algn="just">
              <a:lnSpc>
                <a:spcPct val="75000"/>
              </a:lnSpc>
            </a:pPr>
            <a:r>
              <a:rPr lang="es-ES" sz="2000" noProof="1">
                <a:latin typeface="Arial Narrow" pitchFamily="34" charset="0"/>
              </a:rPr>
              <a:t>Innovaciones (incorporación de la cultura de innovación)</a:t>
            </a:r>
          </a:p>
          <a:p>
            <a:pPr lvl="1" algn="just">
              <a:lnSpc>
                <a:spcPct val="75000"/>
              </a:lnSpc>
            </a:pPr>
            <a:r>
              <a:rPr lang="es-ES" sz="2000" noProof="1">
                <a:latin typeface="Arial Narrow" pitchFamily="34" charset="0"/>
              </a:rPr>
              <a:t>Incorporación escalada de nuevos productos/servicios</a:t>
            </a:r>
          </a:p>
          <a:p>
            <a:pPr lvl="1" algn="just">
              <a:lnSpc>
                <a:spcPct val="75000"/>
              </a:lnSpc>
            </a:pPr>
            <a:endParaRPr lang="es-ES" sz="2000" noProof="1">
              <a:latin typeface="Arial Narrow" pitchFamily="34" charset="0"/>
            </a:endParaRPr>
          </a:p>
          <a:p>
            <a:pPr lvl="1" algn="just">
              <a:lnSpc>
                <a:spcPct val="75000"/>
              </a:lnSpc>
              <a:buFontTx/>
              <a:buNone/>
            </a:pPr>
            <a:endParaRPr lang="es-ES" sz="2000" noProof="1">
              <a:latin typeface="Arial Narrow" pitchFamily="34" charset="0"/>
            </a:endParaRPr>
          </a:p>
          <a:p>
            <a:pPr lvl="1" algn="just">
              <a:lnSpc>
                <a:spcPct val="75000"/>
              </a:lnSpc>
              <a:buFontTx/>
              <a:buNone/>
            </a:pPr>
            <a:r>
              <a:rPr lang="es-ES" sz="2000" b="1" noProof="1">
                <a:latin typeface="Arial Narrow" pitchFamily="34" charset="0"/>
              </a:rPr>
              <a:t>8.- Control de la implantación: </a:t>
            </a:r>
          </a:p>
          <a:p>
            <a:pPr algn="just">
              <a:lnSpc>
                <a:spcPct val="75000"/>
              </a:lnSpc>
              <a:buFontTx/>
              <a:buNone/>
            </a:pPr>
            <a:r>
              <a:rPr lang="es-ES" sz="2000" b="1" noProof="1">
                <a:latin typeface="Arial Narrow" pitchFamily="34" charset="0"/>
              </a:rPr>
              <a:t>	  </a:t>
            </a:r>
            <a:r>
              <a:rPr lang="es-ES" sz="2000" noProof="1">
                <a:latin typeface="Arial Narrow" pitchFamily="34" charset="0"/>
              </a:rPr>
              <a:t>Mejoras y adaptaciones en función de los cambios en el entorno</a:t>
            </a:r>
            <a:endParaRPr lang="es-ES" sz="2000" b="1" noProof="1">
              <a:latin typeface="Arial Narrow" pitchFamily="34" charset="0"/>
            </a:endParaRPr>
          </a:p>
          <a:p>
            <a:pPr algn="just">
              <a:lnSpc>
                <a:spcPct val="75000"/>
              </a:lnSpc>
            </a:pPr>
            <a:endParaRPr lang="es-ES" sz="2000" b="1" noProof="1">
              <a:latin typeface="Arial Narrow" pitchFamily="34" charset="0"/>
            </a:endParaRPr>
          </a:p>
          <a:p>
            <a:pPr algn="just">
              <a:lnSpc>
                <a:spcPct val="75000"/>
              </a:lnSpc>
            </a:pPr>
            <a:endParaRPr lang="es-ES" sz="2000" b="1" noProof="1">
              <a:latin typeface="Arial Narrow" pitchFamily="34" charset="0"/>
            </a:endParaRPr>
          </a:p>
          <a:p>
            <a:pPr algn="just">
              <a:lnSpc>
                <a:spcPct val="75000"/>
              </a:lnSpc>
            </a:pPr>
            <a:endParaRPr lang="es-ES" sz="2000" b="1" noProof="1">
              <a:latin typeface="Arial Narrow" pitchFamily="34" charset="0"/>
            </a:endParaRPr>
          </a:p>
          <a:p>
            <a:pPr algn="just">
              <a:lnSpc>
                <a:spcPct val="75000"/>
              </a:lnSpc>
            </a:pPr>
            <a:endParaRPr lang="es-ES" sz="2000" b="1" noProof="1">
              <a:latin typeface="Arial Narrow" pitchFamily="34" charset="0"/>
            </a:endParaRPr>
          </a:p>
        </p:txBody>
      </p:sp>
      <p:pic>
        <p:nvPicPr>
          <p:cNvPr id="4" name="3 Imagen" descr="https://pbs.twimg.com/profile_images/378800000295174188/65b3fa4491761c849f7ad453da4ec7f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56" y="0"/>
            <a:ext cx="1130044" cy="1052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 2" descr="SELLO INADE 3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639" y="44624"/>
            <a:ext cx="6768753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ES_tradnl" sz="2800" b="1" dirty="0">
                <a:latin typeface="Arial Narrow" pitchFamily="34" charset="0"/>
              </a:rPr>
              <a:t>Proceso de creación y puesta en marcha de un proyecto </a:t>
            </a:r>
            <a:r>
              <a:rPr lang="es-ES_tradnl" sz="2800" b="1" dirty="0" smtClean="0">
                <a:latin typeface="Arial Narrow" pitchFamily="34" charset="0"/>
              </a:rPr>
              <a:t>empresarial</a:t>
            </a:r>
            <a:endParaRPr lang="es-ES_tradnl" sz="2800" b="1" noProof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420888"/>
            <a:ext cx="8153400" cy="31592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s-ES" sz="4000" b="1" noProof="1">
                <a:latin typeface="Arial" charset="0"/>
              </a:rPr>
              <a:t>EL EQUIPO TIENE EL PLENO CONVENCIMIENTO DE LA INCORPORACIÓN DE UN SOCIO</a:t>
            </a:r>
            <a:r>
              <a:rPr lang="es-ES" b="1" noProof="1">
                <a:latin typeface="Arial" charset="0"/>
              </a:rPr>
              <a:t> </a:t>
            </a:r>
            <a:r>
              <a:rPr lang="es-ES" sz="2800" b="1" noProof="1">
                <a:latin typeface="Arial" charset="0"/>
              </a:rPr>
              <a:t>(NO TIENEN UN PREJUICIO DE CAPITALISTA-USURERO)</a:t>
            </a:r>
            <a:r>
              <a:rPr lang="es-ES" b="1" noProof="1">
                <a:latin typeface="Arial" charset="0"/>
              </a:rPr>
              <a:t> 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68313" y="1071563"/>
            <a:ext cx="27225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4000" b="1" noProof="1">
                <a:latin typeface="Arial" charset="0"/>
              </a:rPr>
              <a:t>FACTOR 2</a:t>
            </a:r>
            <a:endParaRPr lang="es-ES" noProof="1">
              <a:latin typeface="Arial" charset="0"/>
            </a:endParaRPr>
          </a:p>
        </p:txBody>
      </p:sp>
      <p:pic>
        <p:nvPicPr>
          <p:cNvPr id="4" name="3 Imagen" descr="https://pbs.twimg.com/profile_images/378800000295174188/65b3fa4491761c849f7ad453da4ec7f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56" y="0"/>
            <a:ext cx="1130044" cy="1052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 2" descr="SELLO INADE 3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8032" y="2204864"/>
            <a:ext cx="7772400" cy="20162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3200" b="1" dirty="0">
                <a:solidFill>
                  <a:schemeClr val="tx1"/>
                </a:solidFill>
                <a:latin typeface="Arial Narrow" pitchFamily="34" charset="0"/>
              </a:rPr>
              <a:t>LOS FONDOS DE CAPITAL RIESGO COMO ALTERNATIVA DE FINANCIAMIENTO PARA LA CAPITALIZACIÓN DE LAS PYMES EN EL ECUADOR</a:t>
            </a:r>
            <a:endParaRPr lang="ca-ES" sz="3200" b="1" noProof="1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876800" y="5410200"/>
            <a:ext cx="35814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s-ES" b="1" noProof="1" smtClean="0">
                <a:latin typeface="Arial" charset="0"/>
              </a:rPr>
              <a:t>José Núñez Gavilanez</a:t>
            </a:r>
            <a:endParaRPr lang="es-ES" noProof="1">
              <a:latin typeface="Arial" charset="0"/>
            </a:endParaRP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1295400" y="4876800"/>
            <a:ext cx="62484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4 Imagen" descr="https://pbs.twimg.com/profile_images/378800000295174188/65b3fa4491761c849f7ad453da4ec7f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56" y="0"/>
            <a:ext cx="1130044" cy="1052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 2" descr="SELLO INADE 3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21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9" name="Oval 19"/>
          <p:cNvSpPr>
            <a:spLocks noChangeArrowheads="1"/>
          </p:cNvSpPr>
          <p:nvPr/>
        </p:nvSpPr>
        <p:spPr bwMode="auto">
          <a:xfrm>
            <a:off x="6934200" y="1676400"/>
            <a:ext cx="1600200" cy="4038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691680" y="188640"/>
            <a:ext cx="5867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/>
            <a:r>
              <a:rPr lang="es-ES" sz="3200" b="1" noProof="1" smtClean="0">
                <a:solidFill>
                  <a:schemeClr val="tx2"/>
                </a:solidFill>
                <a:latin typeface="Arial Narrow" pitchFamily="34" charset="0"/>
              </a:rPr>
              <a:t>EL EQUILIBRIO DE BALANCE (1/3)</a:t>
            </a:r>
            <a:endParaRPr lang="es-ES" sz="3200" b="1" noProof="1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838200" y="197768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endParaRPr lang="ca-ES" sz="4400">
              <a:solidFill>
                <a:schemeClr val="tx2"/>
              </a:solidFill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914400" y="1905000"/>
            <a:ext cx="1905000" cy="3886200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819400" y="1905000"/>
            <a:ext cx="1905000" cy="388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066800" y="3505200"/>
            <a:ext cx="1600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000" dirty="0">
                <a:latin typeface="Times New Roman" charset="0"/>
              </a:rPr>
              <a:t>ACTIVO           100</a:t>
            </a: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2819400" y="3276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2971800" y="4331692"/>
            <a:ext cx="1600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600" dirty="0">
                <a:latin typeface="Times New Roman" charset="0"/>
              </a:rPr>
              <a:t>FONDOS AJENOS           50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2971800" y="2133600"/>
            <a:ext cx="1600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600">
                <a:latin typeface="Times New Roman" charset="0"/>
              </a:rPr>
              <a:t>FONS     PROPIS           50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5181600" y="2035175"/>
            <a:ext cx="1905000" cy="72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a-ES" sz="1800">
                <a:latin typeface="Times New Roman" charset="0"/>
              </a:rPr>
              <a:t>50%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a-ES" sz="1800">
                <a:latin typeface="Arial" charset="0"/>
              </a:rPr>
              <a:t>Fondos</a:t>
            </a:r>
            <a:r>
              <a:rPr lang="ca-ES" sz="1800" noProof="1">
                <a:latin typeface="Arial" charset="0"/>
              </a:rPr>
              <a:t> Propios </a:t>
            </a:r>
            <a:r>
              <a:rPr lang="ca-ES" sz="1800" noProof="1">
                <a:latin typeface="Times New Roman" charset="0"/>
              </a:rPr>
              <a:t> </a:t>
            </a: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2819400" y="1905000"/>
            <a:ext cx="1905000" cy="1981200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3352800" y="2387476"/>
            <a:ext cx="11430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 noProof="1">
                <a:latin typeface="Times New Roman" charset="0"/>
              </a:rPr>
              <a:t>FONDOS PROPIOS    50</a:t>
            </a:r>
            <a:r>
              <a:rPr lang="es-ES" sz="1400" noProof="1">
                <a:latin typeface="Times New Roman" charset="0"/>
              </a:rPr>
              <a:t>       </a:t>
            </a:r>
            <a:endParaRPr lang="es-ES" sz="3200" noProof="1">
              <a:latin typeface="Times New Roman" charset="0"/>
            </a:endParaRP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5257800" y="4038600"/>
            <a:ext cx="1905000" cy="72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a-ES" sz="1800" dirty="0">
                <a:latin typeface="Times New Roman" charset="0"/>
              </a:rPr>
              <a:t>50%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a-ES" sz="1800" dirty="0">
                <a:latin typeface="Arial" charset="0"/>
              </a:rPr>
              <a:t>Fondos</a:t>
            </a:r>
            <a:r>
              <a:rPr lang="ca-ES" sz="1800" noProof="1">
                <a:latin typeface="Arial" charset="0"/>
              </a:rPr>
              <a:t> Ajenos </a:t>
            </a:r>
            <a:r>
              <a:rPr lang="ca-ES" sz="1800" noProof="1">
                <a:latin typeface="Times New Roman" charset="0"/>
              </a:rPr>
              <a:t> 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7391400" y="2639094"/>
            <a:ext cx="358775" cy="287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s-ES" sz="1600" noProof="1">
                <a:latin typeface="Arial" charset="0"/>
              </a:rPr>
              <a:t>D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s-ES" sz="1600" noProof="1">
                <a:latin typeface="Arial" charset="0"/>
              </a:rPr>
              <a:t>E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s-ES" sz="1600" noProof="1">
                <a:latin typeface="Arial" charset="0"/>
              </a:rPr>
              <a:t>C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s-ES" sz="1600" noProof="1">
                <a:latin typeface="Arial" charset="0"/>
              </a:rPr>
              <a:t>I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s-ES" sz="1600" noProof="1">
                <a:latin typeface="Arial" charset="0"/>
              </a:rPr>
              <a:t>S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s-ES" sz="1600" noProof="1">
                <a:latin typeface="Arial" charset="0"/>
              </a:rPr>
              <a:t>I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s-ES" sz="1600" noProof="1">
                <a:latin typeface="Arial" charset="0"/>
              </a:rPr>
              <a:t>Ó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s-ES" sz="1600" noProof="1">
                <a:latin typeface="Arial" charset="0"/>
              </a:rPr>
              <a:t>N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endParaRPr lang="es-ES" noProof="1">
              <a:latin typeface="Arial" charset="0"/>
            </a:endParaRP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7848600" y="2133600"/>
            <a:ext cx="358775" cy="410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s-ES" sz="1600" noProof="1">
                <a:latin typeface="Arial" charset="0"/>
              </a:rPr>
              <a:t>E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s-ES" sz="1600" noProof="1">
                <a:latin typeface="Arial" charset="0"/>
              </a:rPr>
              <a:t>S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s-ES" sz="1600" noProof="1">
                <a:latin typeface="Arial" charset="0"/>
              </a:rPr>
              <a:t>T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s-ES" sz="1600" noProof="1">
                <a:latin typeface="Arial" charset="0"/>
              </a:rPr>
              <a:t>R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s-ES" sz="1600" noProof="1">
                <a:latin typeface="Arial" charset="0"/>
              </a:rPr>
              <a:t>A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s-ES" sz="1600" noProof="1">
                <a:latin typeface="Arial" charset="0"/>
              </a:rPr>
              <a:t>T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s-ES" sz="1600" noProof="1">
                <a:latin typeface="Arial" charset="0"/>
              </a:rPr>
              <a:t>É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s-ES" sz="1600" noProof="1">
                <a:latin typeface="Arial" charset="0"/>
              </a:rPr>
              <a:t>G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s-ES" sz="1600" noProof="1">
                <a:latin typeface="Arial" charset="0"/>
              </a:rPr>
              <a:t>I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s-ES" sz="1600" noProof="1">
                <a:latin typeface="Arial" charset="0"/>
              </a:rPr>
              <a:t>C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s-ES" sz="1600" noProof="1">
                <a:latin typeface="Arial" charset="0"/>
              </a:rPr>
              <a:t>A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endParaRPr lang="es-ES" sz="1600" noProof="1">
              <a:latin typeface="Arial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endParaRPr lang="es-ES" noProof="1">
              <a:latin typeface="Arial" charset="0"/>
            </a:endParaRPr>
          </a:p>
        </p:txBody>
      </p:sp>
      <p:pic>
        <p:nvPicPr>
          <p:cNvPr id="17" name="16 Imagen" descr="https://pbs.twimg.com/profile_images/378800000295174188/65b3fa4491761c849f7ad453da4ec7f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56" y="0"/>
            <a:ext cx="1130044" cy="1052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 2" descr="SELLO INADE 3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866900" y="116632"/>
            <a:ext cx="580144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s-ES" sz="3200" b="1" noProof="1" smtClean="0">
                <a:solidFill>
                  <a:schemeClr val="tx2"/>
                </a:solidFill>
                <a:latin typeface="Arial Narrow" pitchFamily="34" charset="0"/>
              </a:rPr>
              <a:t>EL EQUILIBRIO DE BALANCE (2/3)</a:t>
            </a:r>
            <a:endParaRPr lang="es-ES" sz="3200" b="1" noProof="1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838200" y="152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endParaRPr lang="ca-ES" sz="4400">
              <a:solidFill>
                <a:schemeClr val="tx2"/>
              </a:solidFill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914400" y="1905000"/>
            <a:ext cx="1905000" cy="3886200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2819400" y="1905000"/>
            <a:ext cx="1905000" cy="388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2819400" y="3276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971800" y="2133600"/>
            <a:ext cx="1600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600">
                <a:latin typeface="Times New Roman" charset="0"/>
              </a:rPr>
              <a:t>FONS     PROPIS           50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5181599" y="2035175"/>
            <a:ext cx="3206825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ca-ES" sz="1800" dirty="0">
                <a:latin typeface="Times New Roman" charset="0"/>
              </a:rPr>
              <a:t>50 - 50  = 0  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ca-ES" sz="1800" noProof="1">
                <a:latin typeface="Arial" charset="0"/>
              </a:rPr>
              <a:t>Si los Fondos Propios no crecen</a:t>
            </a:r>
            <a:r>
              <a:rPr lang="ca-ES" sz="1800" noProof="1">
                <a:latin typeface="Times New Roman" charset="0"/>
              </a:rPr>
              <a:t> 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5181600" y="3890255"/>
            <a:ext cx="3206824" cy="205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ca-ES" sz="1800" dirty="0">
                <a:latin typeface="Times New Roman" charset="0"/>
              </a:rPr>
              <a:t>125 - 50 = 75 </a:t>
            </a:r>
          </a:p>
          <a:p>
            <a:pPr algn="just">
              <a:lnSpc>
                <a:spcPct val="70000"/>
              </a:lnSpc>
              <a:spcBef>
                <a:spcPct val="50000"/>
              </a:spcBef>
            </a:pPr>
            <a:r>
              <a:rPr lang="ca-ES" sz="1800" noProof="1">
                <a:latin typeface="Arial" charset="0"/>
              </a:rPr>
              <a:t>Posibilidades  de incremento del pasivo de terceros:</a:t>
            </a:r>
          </a:p>
          <a:p>
            <a:pPr algn="just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ca-ES" sz="1800" noProof="1" smtClean="0">
                <a:latin typeface="Arial" charset="0"/>
              </a:rPr>
              <a:t> Financiación </a:t>
            </a:r>
            <a:r>
              <a:rPr lang="ca-ES" sz="1800" noProof="1">
                <a:latin typeface="Arial" charset="0"/>
              </a:rPr>
              <a:t>Bancaria    </a:t>
            </a:r>
          </a:p>
          <a:p>
            <a:pPr algn="just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ca-ES" sz="1800" noProof="1" smtClean="0">
                <a:latin typeface="Arial" charset="0"/>
              </a:rPr>
              <a:t> Incremento de </a:t>
            </a:r>
            <a:r>
              <a:rPr lang="ca-ES" sz="1800" noProof="1">
                <a:latin typeface="Arial" charset="0"/>
              </a:rPr>
              <a:t>crédito </a:t>
            </a:r>
            <a:r>
              <a:rPr lang="ca-ES" sz="1800" noProof="1" smtClean="0">
                <a:latin typeface="Arial" charset="0"/>
              </a:rPr>
              <a:t> proveedores.  </a:t>
            </a:r>
            <a:endParaRPr lang="ca-ES" sz="1800" noProof="1">
              <a:latin typeface="Arial" charset="0"/>
            </a:endParaRPr>
          </a:p>
          <a:p>
            <a:pPr algn="just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ca-ES" sz="1800" noProof="1" smtClean="0">
                <a:latin typeface="Arial" charset="0"/>
              </a:rPr>
              <a:t> Sistema Financiero Público</a:t>
            </a:r>
            <a:endParaRPr lang="ca-ES" sz="1800" noProof="1">
              <a:latin typeface="Times New Roman" charset="0"/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2819400" y="1905000"/>
            <a:ext cx="1905000" cy="1371600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1066800" y="3505200"/>
            <a:ext cx="1600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000" dirty="0">
                <a:latin typeface="Times New Roman" charset="0"/>
              </a:rPr>
              <a:t>ACTIVO           175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3352800" y="2209800"/>
            <a:ext cx="11430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 noProof="1">
                <a:latin typeface="Times New Roman" charset="0"/>
              </a:rPr>
              <a:t>FONDOS PROPIOS    50</a:t>
            </a:r>
            <a:r>
              <a:rPr lang="es-ES" sz="1400" noProof="1">
                <a:latin typeface="Times New Roman" charset="0"/>
              </a:rPr>
              <a:t>       </a:t>
            </a:r>
            <a:endParaRPr lang="es-ES" sz="3200" noProof="1">
              <a:latin typeface="Times New Roman" charset="0"/>
            </a:endParaRP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2971800" y="4114800"/>
            <a:ext cx="1600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600">
                <a:latin typeface="Times New Roman" charset="0"/>
              </a:rPr>
              <a:t>FONDOS AJENOS           125</a:t>
            </a:r>
          </a:p>
        </p:txBody>
      </p:sp>
      <p:pic>
        <p:nvPicPr>
          <p:cNvPr id="14" name="13 Imagen" descr="https://pbs.twimg.com/profile_images/378800000295174188/65b3fa4491761c849f7ad453da4ec7f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56" y="0"/>
            <a:ext cx="1130044" cy="1052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 2" descr="SELLO INADE 3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835696" y="188640"/>
            <a:ext cx="576064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s-ES" sz="3200" b="1" noProof="1" smtClean="0">
                <a:solidFill>
                  <a:schemeClr val="tx2"/>
                </a:solidFill>
                <a:latin typeface="Arial Narrow" pitchFamily="34" charset="0"/>
              </a:rPr>
              <a:t>EL EQUILIBRIO DE BALANCE (3/3)</a:t>
            </a:r>
            <a:endParaRPr lang="es-ES" sz="3200" b="1" noProof="1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838200" y="152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endParaRPr lang="ca-ES" sz="4400">
              <a:solidFill>
                <a:schemeClr val="tx2"/>
              </a:solidFill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914400" y="1905000"/>
            <a:ext cx="1905000" cy="3886200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sz="2800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2819400" y="1905000"/>
            <a:ext cx="1905000" cy="38862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sz="2800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2819400" y="3276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2971800" y="2133600"/>
            <a:ext cx="1600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600">
                <a:latin typeface="Times New Roman" charset="0"/>
              </a:rPr>
              <a:t>FONS     PROPIS           50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2819400" y="1905000"/>
            <a:ext cx="1905000" cy="1905000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066800" y="3505200"/>
            <a:ext cx="1600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600">
                <a:latin typeface="Times New Roman" charset="0"/>
              </a:rPr>
              <a:t>ACTIVO           175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3352800" y="2209800"/>
            <a:ext cx="11430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 noProof="1">
                <a:latin typeface="Times New Roman" charset="0"/>
              </a:rPr>
              <a:t>FONDOS PROPIOS    87,5</a:t>
            </a:r>
            <a:r>
              <a:rPr lang="es-ES" sz="1400" noProof="1">
                <a:latin typeface="Times New Roman" charset="0"/>
              </a:rPr>
              <a:t>       </a:t>
            </a:r>
            <a:endParaRPr lang="es-ES" sz="3200" noProof="1">
              <a:latin typeface="Times New Roman" charset="0"/>
            </a:endParaRP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2971800" y="4114800"/>
            <a:ext cx="1600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600">
                <a:latin typeface="Times New Roman" charset="0"/>
              </a:rPr>
              <a:t>FONDOS AJENOS           87,5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5181600" y="1923973"/>
            <a:ext cx="3710880" cy="1505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a-ES" sz="1800" dirty="0">
                <a:latin typeface="Times New Roman" charset="0"/>
              </a:rPr>
              <a:t>87.</a:t>
            </a:r>
            <a:r>
              <a:rPr lang="ca-ES" sz="1800" noProof="1">
                <a:latin typeface="Times New Roman" charset="0"/>
              </a:rPr>
              <a:t>5 - 50  =37.5 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a-ES" sz="1800" noProof="1">
                <a:latin typeface="Times New Roman" charset="0"/>
              </a:rPr>
              <a:t>Incremento de los Fondos Propios: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a-ES" sz="1800" noProof="1">
                <a:latin typeface="Times New Roman" charset="0"/>
              </a:rPr>
              <a:t>. Capital Riesgo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a-ES" sz="1800" noProof="1">
                <a:latin typeface="Times New Roman" charset="0"/>
              </a:rPr>
              <a:t>. Socio (financiero / industrial)</a:t>
            </a:r>
            <a:endParaRPr lang="ca-ES" sz="1800" dirty="0">
              <a:latin typeface="Times New Roman" charset="0"/>
            </a:endParaRP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5181600" y="4133979"/>
            <a:ext cx="3278832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ca-ES" sz="1800" dirty="0">
                <a:latin typeface="Times New Roman" charset="0"/>
              </a:rPr>
              <a:t>87.5 - 50 = 37.5 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ca-ES" sz="1800" noProof="1">
                <a:latin typeface="Times New Roman" charset="0"/>
              </a:rPr>
              <a:t>Incremento del pasivo de terceros; análisis de las NCT, buscar instrumentos “automáticos</a:t>
            </a:r>
            <a:r>
              <a:rPr lang="ca-ES" sz="1800" noProof="1" smtClean="0">
                <a:latin typeface="Times New Roman" charset="0"/>
              </a:rPr>
              <a:t>”.</a:t>
            </a:r>
            <a:endParaRPr lang="ca-ES" sz="1800" noProof="1">
              <a:latin typeface="Times New Roman" charset="0"/>
            </a:endParaRPr>
          </a:p>
          <a:p>
            <a:pPr algn="just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ca-ES" sz="1800" noProof="1">
                <a:latin typeface="Times New Roman" charset="0"/>
              </a:rPr>
              <a:t> Crédito de proveedores</a:t>
            </a:r>
          </a:p>
          <a:p>
            <a:pPr algn="just">
              <a:lnSpc>
                <a:spcPct val="50000"/>
              </a:lnSpc>
              <a:spcBef>
                <a:spcPct val="50000"/>
              </a:spcBef>
              <a:buFontTx/>
              <a:buChar char="•"/>
            </a:pPr>
            <a:r>
              <a:rPr lang="ca-ES" sz="1800" noProof="1">
                <a:latin typeface="Times New Roman" charset="0"/>
              </a:rPr>
              <a:t> </a:t>
            </a:r>
            <a:r>
              <a:rPr lang="ca-ES" sz="1800" noProof="1" smtClean="0">
                <a:latin typeface="Times New Roman" charset="0"/>
              </a:rPr>
              <a:t>Recurso </a:t>
            </a:r>
            <a:r>
              <a:rPr lang="ca-ES" sz="1800" noProof="1">
                <a:latin typeface="Times New Roman" charset="0"/>
              </a:rPr>
              <a:t>bancario si </a:t>
            </a:r>
            <a:r>
              <a:rPr lang="ca-ES" sz="1800" noProof="1" smtClean="0">
                <a:latin typeface="Times New Roman" charset="0"/>
              </a:rPr>
              <a:t>necesario.</a:t>
            </a:r>
            <a:endParaRPr lang="ca-ES" sz="1800" noProof="1">
              <a:latin typeface="Times New Roman" charset="0"/>
            </a:endParaRPr>
          </a:p>
        </p:txBody>
      </p:sp>
      <p:pic>
        <p:nvPicPr>
          <p:cNvPr id="14" name="13 Imagen" descr="https://pbs.twimg.com/profile_images/378800000295174188/65b3fa4491761c849f7ad453da4ec7f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56" y="0"/>
            <a:ext cx="1130044" cy="1052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 2" descr="SELLO INADE 3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31276" y="2780928"/>
            <a:ext cx="648268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s-ES" b="1" noProof="1">
                <a:latin typeface="Arial" charset="0"/>
              </a:rPr>
              <a:t>EL BUSINESS </a:t>
            </a:r>
            <a:r>
              <a:rPr lang="es-ES" b="1" noProof="1" smtClean="0">
                <a:latin typeface="Arial" charset="0"/>
              </a:rPr>
              <a:t>PLAN</a:t>
            </a:r>
            <a:endParaRPr lang="es-ES" b="1" noProof="1">
              <a:latin typeface="Arial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54038" y="1071563"/>
            <a:ext cx="27225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4000" b="1" noProof="1">
                <a:latin typeface="Arial" charset="0"/>
              </a:rPr>
              <a:t>FACTOR 3</a:t>
            </a:r>
            <a:endParaRPr lang="es-ES" noProof="1">
              <a:latin typeface="Arial" charset="0"/>
            </a:endParaRPr>
          </a:p>
        </p:txBody>
      </p:sp>
      <p:pic>
        <p:nvPicPr>
          <p:cNvPr id="4" name="3 Imagen" descr="https://pbs.twimg.com/profile_images/378800000295174188/65b3fa4491761c849f7ad453da4ec7f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56" y="0"/>
            <a:ext cx="1130044" cy="1052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 2" descr="SELLO INADE 3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5616" y="260648"/>
            <a:ext cx="7128792" cy="6480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s-ES_tradnl" sz="2800" b="1" dirty="0">
                <a:latin typeface="Arial Narrow" pitchFamily="34" charset="0"/>
              </a:rPr>
              <a:t>Esquema </a:t>
            </a:r>
            <a:r>
              <a:rPr lang="es-ES" sz="2800" b="1" dirty="0">
                <a:latin typeface="Arial Narrow" pitchFamily="34" charset="0"/>
              </a:rPr>
              <a:t>estándar del</a:t>
            </a:r>
            <a:r>
              <a:rPr lang="es-ES" sz="2800" b="1" noProof="1">
                <a:latin typeface="Arial Narrow" pitchFamily="34" charset="0"/>
              </a:rPr>
              <a:t> Plan</a:t>
            </a:r>
            <a:r>
              <a:rPr lang="es-ES_tradnl" sz="2800" b="1" dirty="0">
                <a:latin typeface="Arial Narrow" pitchFamily="34" charset="0"/>
              </a:rPr>
              <a:t> de Empresa</a:t>
            </a:r>
            <a:endParaRPr lang="es-ES_tradnl" sz="2800" b="1" noProof="1"/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half" idx="1"/>
          </p:nvPr>
        </p:nvSpPr>
        <p:spPr bwMode="auto">
          <a:xfrm>
            <a:off x="685800" y="1124868"/>
            <a:ext cx="3810000" cy="568850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75000"/>
              </a:lnSpc>
            </a:pPr>
            <a:r>
              <a:rPr lang="es-ES" sz="1600" b="1" noProof="1">
                <a:latin typeface="Arial Narrow" pitchFamily="34" charset="0"/>
              </a:rPr>
              <a:t>1.- Definición  del  negocio:</a:t>
            </a:r>
          </a:p>
          <a:p>
            <a:pPr lvl="1">
              <a:lnSpc>
                <a:spcPct val="75000"/>
              </a:lnSpc>
            </a:pPr>
            <a:r>
              <a:rPr lang="es-ES" sz="1600" noProof="1">
                <a:latin typeface="Arial Narrow" pitchFamily="34" charset="0"/>
              </a:rPr>
              <a:t>Clientes </a:t>
            </a:r>
            <a:r>
              <a:rPr lang="es-ES" sz="1600" noProof="1" smtClean="0">
                <a:latin typeface="Arial Narrow" pitchFamily="34" charset="0"/>
              </a:rPr>
              <a:t>objetivo (target)</a:t>
            </a:r>
            <a:endParaRPr lang="es-ES" sz="1600" noProof="1">
              <a:latin typeface="Arial Narrow" pitchFamily="34" charset="0"/>
            </a:endParaRPr>
          </a:p>
          <a:p>
            <a:pPr lvl="1">
              <a:lnSpc>
                <a:spcPct val="75000"/>
              </a:lnSpc>
            </a:pPr>
            <a:r>
              <a:rPr lang="es-ES" sz="1600" noProof="1">
                <a:latin typeface="Arial Narrow" pitchFamily="34" charset="0"/>
              </a:rPr>
              <a:t>Necesidad a satisfacer</a:t>
            </a:r>
          </a:p>
          <a:p>
            <a:pPr lvl="1">
              <a:lnSpc>
                <a:spcPct val="75000"/>
              </a:lnSpc>
            </a:pPr>
            <a:r>
              <a:rPr lang="es-ES" sz="1600" noProof="1">
                <a:latin typeface="Arial Narrow" pitchFamily="34" charset="0"/>
              </a:rPr>
              <a:t>Producto o servicio  a comercializar.</a:t>
            </a:r>
          </a:p>
          <a:p>
            <a:pPr lvl="1">
              <a:lnSpc>
                <a:spcPct val="75000"/>
              </a:lnSpc>
            </a:pPr>
            <a:r>
              <a:rPr lang="es-ES" sz="1600" noProof="1">
                <a:latin typeface="Arial Narrow" pitchFamily="34" charset="0"/>
              </a:rPr>
              <a:t>Factores fundamentales de diferenciación</a:t>
            </a:r>
          </a:p>
          <a:p>
            <a:pPr>
              <a:lnSpc>
                <a:spcPct val="75000"/>
              </a:lnSpc>
            </a:pPr>
            <a:endParaRPr lang="es-ES" sz="1600" noProof="1">
              <a:latin typeface="Arial Narrow" pitchFamily="34" charset="0"/>
            </a:endParaRPr>
          </a:p>
          <a:p>
            <a:pPr>
              <a:lnSpc>
                <a:spcPct val="75000"/>
              </a:lnSpc>
            </a:pPr>
            <a:r>
              <a:rPr lang="es-ES" sz="1600" b="1" noProof="1">
                <a:latin typeface="Arial Narrow" pitchFamily="34" charset="0"/>
              </a:rPr>
              <a:t>2.- </a:t>
            </a:r>
            <a:r>
              <a:rPr lang="es-ES" sz="1600" b="1" noProof="1" smtClean="0">
                <a:latin typeface="Arial Narrow" pitchFamily="34" charset="0"/>
              </a:rPr>
              <a:t>Análisis </a:t>
            </a:r>
            <a:r>
              <a:rPr lang="es-ES" sz="1600" b="1" noProof="1">
                <a:latin typeface="Arial Narrow" pitchFamily="34" charset="0"/>
              </a:rPr>
              <a:t>de mercado:</a:t>
            </a:r>
          </a:p>
          <a:p>
            <a:pPr lvl="1">
              <a:lnSpc>
                <a:spcPct val="75000"/>
              </a:lnSpc>
            </a:pPr>
            <a:r>
              <a:rPr lang="es-ES" sz="1600" noProof="1">
                <a:latin typeface="Arial Narrow" pitchFamily="34" charset="0"/>
              </a:rPr>
              <a:t>Clientes.</a:t>
            </a:r>
          </a:p>
          <a:p>
            <a:pPr lvl="1">
              <a:lnSpc>
                <a:spcPct val="75000"/>
              </a:lnSpc>
            </a:pPr>
            <a:r>
              <a:rPr lang="es-ES" sz="1600" noProof="1">
                <a:latin typeface="Arial Narrow" pitchFamily="34" charset="0"/>
              </a:rPr>
              <a:t>Canales de distribución.</a:t>
            </a:r>
          </a:p>
          <a:p>
            <a:pPr lvl="1">
              <a:lnSpc>
                <a:spcPct val="75000"/>
              </a:lnSpc>
            </a:pPr>
            <a:r>
              <a:rPr lang="es-ES" sz="1600" noProof="1">
                <a:latin typeface="Arial Narrow" pitchFamily="34" charset="0"/>
              </a:rPr>
              <a:t>Competencia.</a:t>
            </a:r>
          </a:p>
          <a:p>
            <a:pPr>
              <a:lnSpc>
                <a:spcPct val="75000"/>
              </a:lnSpc>
            </a:pPr>
            <a:endParaRPr lang="es-ES" sz="1600" noProof="1">
              <a:latin typeface="Arial Narrow" pitchFamily="34" charset="0"/>
            </a:endParaRPr>
          </a:p>
          <a:p>
            <a:pPr>
              <a:lnSpc>
                <a:spcPct val="75000"/>
              </a:lnSpc>
            </a:pPr>
            <a:r>
              <a:rPr lang="es-ES" sz="1600" b="1" noProof="1">
                <a:latin typeface="Arial Narrow" pitchFamily="34" charset="0"/>
              </a:rPr>
              <a:t>3.- Plan  de </a:t>
            </a:r>
            <a:r>
              <a:rPr lang="es-ES" sz="1600" b="1" noProof="1" smtClean="0">
                <a:latin typeface="Arial Narrow" pitchFamily="34" charset="0"/>
              </a:rPr>
              <a:t>marketing</a:t>
            </a:r>
            <a:r>
              <a:rPr lang="es-ES" sz="1600" b="1" noProof="1">
                <a:latin typeface="Arial Narrow" pitchFamily="34" charset="0"/>
              </a:rPr>
              <a:t>:</a:t>
            </a:r>
            <a:endParaRPr lang="es-ES" sz="1600" noProof="1">
              <a:latin typeface="Arial Narrow" pitchFamily="34" charset="0"/>
            </a:endParaRPr>
          </a:p>
          <a:p>
            <a:pPr lvl="1">
              <a:lnSpc>
                <a:spcPct val="75000"/>
              </a:lnSpc>
            </a:pPr>
            <a:r>
              <a:rPr lang="es-ES" sz="1600" noProof="1" smtClean="0">
                <a:latin typeface="Arial Narrow" pitchFamily="34" charset="0"/>
              </a:rPr>
              <a:t>Objetivos </a:t>
            </a:r>
            <a:r>
              <a:rPr lang="es-ES" sz="1600" noProof="1">
                <a:latin typeface="Arial Narrow" pitchFamily="34" charset="0"/>
              </a:rPr>
              <a:t>comerciales y previsión de ventas.</a:t>
            </a:r>
          </a:p>
          <a:p>
            <a:pPr lvl="1">
              <a:lnSpc>
                <a:spcPct val="75000"/>
              </a:lnSpc>
            </a:pPr>
            <a:r>
              <a:rPr lang="es-ES" sz="1600" noProof="1" smtClean="0">
                <a:latin typeface="Arial Narrow" pitchFamily="34" charset="0"/>
              </a:rPr>
              <a:t>Marketing </a:t>
            </a:r>
            <a:r>
              <a:rPr lang="es-ES" sz="1600" noProof="1">
                <a:latin typeface="Arial Narrow" pitchFamily="34" charset="0"/>
              </a:rPr>
              <a:t>mix.</a:t>
            </a:r>
          </a:p>
          <a:p>
            <a:pPr lvl="2">
              <a:lnSpc>
                <a:spcPct val="75000"/>
              </a:lnSpc>
            </a:pPr>
            <a:r>
              <a:rPr lang="es-ES" sz="1600" noProof="1">
                <a:latin typeface="Arial Narrow" pitchFamily="34" charset="0"/>
              </a:rPr>
              <a:t>Producto</a:t>
            </a:r>
          </a:p>
          <a:p>
            <a:pPr lvl="2">
              <a:lnSpc>
                <a:spcPct val="75000"/>
              </a:lnSpc>
            </a:pPr>
            <a:r>
              <a:rPr lang="es-ES" sz="1600" noProof="1">
                <a:latin typeface="Arial Narrow" pitchFamily="34" charset="0"/>
              </a:rPr>
              <a:t>Precio</a:t>
            </a:r>
          </a:p>
          <a:p>
            <a:pPr lvl="2">
              <a:lnSpc>
                <a:spcPct val="75000"/>
              </a:lnSpc>
            </a:pPr>
            <a:r>
              <a:rPr lang="es-ES" sz="1600" noProof="1">
                <a:latin typeface="Arial Narrow" pitchFamily="34" charset="0"/>
              </a:rPr>
              <a:t>Comunicación</a:t>
            </a:r>
          </a:p>
          <a:p>
            <a:pPr lvl="2">
              <a:lnSpc>
                <a:spcPct val="75000"/>
              </a:lnSpc>
            </a:pPr>
            <a:r>
              <a:rPr lang="es-ES" sz="1600" noProof="1">
                <a:latin typeface="Arial Narrow" pitchFamily="34" charset="0"/>
              </a:rPr>
              <a:t>Distribución</a:t>
            </a:r>
          </a:p>
          <a:p>
            <a:pPr>
              <a:lnSpc>
                <a:spcPct val="75000"/>
              </a:lnSpc>
            </a:pPr>
            <a:endParaRPr lang="es-ES" sz="1600" noProof="1">
              <a:latin typeface="Arial Narrow" pitchFamily="34" charset="0"/>
            </a:endParaRPr>
          </a:p>
          <a:p>
            <a:pPr>
              <a:lnSpc>
                <a:spcPct val="75000"/>
              </a:lnSpc>
            </a:pPr>
            <a:r>
              <a:rPr lang="es-ES" sz="1600" b="1" noProof="1">
                <a:latin typeface="Arial Narrow" pitchFamily="34" charset="0"/>
              </a:rPr>
              <a:t>4.- Plan de operaciones:</a:t>
            </a:r>
          </a:p>
          <a:p>
            <a:pPr lvl="1">
              <a:lnSpc>
                <a:spcPct val="75000"/>
              </a:lnSpc>
            </a:pPr>
            <a:r>
              <a:rPr lang="es-ES" sz="1600" noProof="1" smtClean="0">
                <a:latin typeface="Arial Narrow" pitchFamily="34" charset="0"/>
              </a:rPr>
              <a:t>Localización </a:t>
            </a:r>
            <a:r>
              <a:rPr lang="es-ES" sz="1600" noProof="1">
                <a:latin typeface="Arial Narrow" pitchFamily="34" charset="0"/>
              </a:rPr>
              <a:t>de la actividad.</a:t>
            </a:r>
          </a:p>
          <a:p>
            <a:pPr lvl="1">
              <a:lnSpc>
                <a:spcPct val="75000"/>
              </a:lnSpc>
            </a:pPr>
            <a:r>
              <a:rPr lang="es-ES" sz="1600" noProof="1">
                <a:latin typeface="Arial Narrow" pitchFamily="34" charset="0"/>
              </a:rPr>
              <a:t>Plan  tecnológico.</a:t>
            </a:r>
          </a:p>
          <a:p>
            <a:pPr lvl="1">
              <a:lnSpc>
                <a:spcPct val="75000"/>
              </a:lnSpc>
            </a:pPr>
            <a:r>
              <a:rPr lang="es-ES" sz="1600" noProof="1">
                <a:latin typeface="Arial Narrow" pitchFamily="34" charset="0"/>
              </a:rPr>
              <a:t>Plan  de operaciones.</a:t>
            </a:r>
          </a:p>
          <a:p>
            <a:endParaRPr lang="es-ES" sz="1600" noProof="1"/>
          </a:p>
        </p:txBody>
      </p:sp>
      <p:sp>
        <p:nvSpPr>
          <p:cNvPr id="20484" name="Rectangle 4"/>
          <p:cNvSpPr>
            <a:spLocks noGrp="1" noChangeArrowheads="1"/>
          </p:cNvSpPr>
          <p:nvPr>
            <p:ph sz="half" idx="2"/>
          </p:nvPr>
        </p:nvSpPr>
        <p:spPr bwMode="auto">
          <a:xfrm>
            <a:off x="4648200" y="1124744"/>
            <a:ext cx="4100513" cy="4824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1">
              <a:lnSpc>
                <a:spcPct val="75000"/>
              </a:lnSpc>
            </a:pPr>
            <a:r>
              <a:rPr lang="es-ES" sz="1600" noProof="1">
                <a:latin typeface="Arial Narrow" pitchFamily="34" charset="0"/>
              </a:rPr>
              <a:t>Gestión  de las existencias</a:t>
            </a:r>
          </a:p>
          <a:p>
            <a:pPr lvl="1">
              <a:lnSpc>
                <a:spcPct val="75000"/>
              </a:lnSpc>
            </a:pPr>
            <a:r>
              <a:rPr lang="es-ES" sz="1600" noProof="1">
                <a:latin typeface="Arial Narrow" pitchFamily="34" charset="0"/>
              </a:rPr>
              <a:t>Gestión de aprovisionamiento.</a:t>
            </a:r>
          </a:p>
          <a:p>
            <a:pPr>
              <a:lnSpc>
                <a:spcPct val="75000"/>
              </a:lnSpc>
            </a:pPr>
            <a:endParaRPr lang="es-ES" sz="1600" noProof="1">
              <a:latin typeface="Arial Narrow" pitchFamily="34" charset="0"/>
            </a:endParaRPr>
          </a:p>
          <a:p>
            <a:pPr>
              <a:lnSpc>
                <a:spcPct val="75000"/>
              </a:lnSpc>
            </a:pPr>
            <a:r>
              <a:rPr lang="es-ES" sz="1600" b="1" noProof="1">
                <a:latin typeface="Arial Narrow" pitchFamily="34" charset="0"/>
              </a:rPr>
              <a:t>5.- Plan de organización</a:t>
            </a:r>
            <a:r>
              <a:rPr lang="es-ES" sz="1600" noProof="1">
                <a:latin typeface="Arial Narrow" pitchFamily="34" charset="0"/>
              </a:rPr>
              <a:t>:</a:t>
            </a:r>
          </a:p>
          <a:p>
            <a:pPr lvl="1">
              <a:lnSpc>
                <a:spcPct val="75000"/>
              </a:lnSpc>
            </a:pPr>
            <a:r>
              <a:rPr lang="es-ES" sz="1600" noProof="1">
                <a:latin typeface="Arial Narrow" pitchFamily="34" charset="0"/>
              </a:rPr>
              <a:t>Estructura organizativa.</a:t>
            </a:r>
          </a:p>
          <a:p>
            <a:pPr lvl="1">
              <a:lnSpc>
                <a:spcPct val="75000"/>
              </a:lnSpc>
            </a:pPr>
            <a:r>
              <a:rPr lang="es-ES" sz="1600" noProof="1">
                <a:latin typeface="Arial Narrow" pitchFamily="34" charset="0"/>
              </a:rPr>
              <a:t>Captación de personal.</a:t>
            </a:r>
          </a:p>
          <a:p>
            <a:pPr lvl="1">
              <a:lnSpc>
                <a:spcPct val="75000"/>
              </a:lnSpc>
            </a:pPr>
            <a:r>
              <a:rPr lang="es-ES" sz="1600" noProof="1">
                <a:latin typeface="Arial Narrow" pitchFamily="34" charset="0"/>
              </a:rPr>
              <a:t>Asesores externos.</a:t>
            </a:r>
          </a:p>
          <a:p>
            <a:pPr>
              <a:lnSpc>
                <a:spcPct val="75000"/>
              </a:lnSpc>
            </a:pPr>
            <a:endParaRPr lang="es-ES" sz="1600" noProof="1">
              <a:latin typeface="Arial Narrow" pitchFamily="34" charset="0"/>
            </a:endParaRPr>
          </a:p>
          <a:p>
            <a:pPr>
              <a:lnSpc>
                <a:spcPct val="75000"/>
              </a:lnSpc>
            </a:pPr>
            <a:r>
              <a:rPr lang="es-ES" sz="1600" b="1" noProof="1">
                <a:latin typeface="Arial Narrow" pitchFamily="34" charset="0"/>
              </a:rPr>
              <a:t>6.- Plan económico-financiero (*):</a:t>
            </a:r>
          </a:p>
          <a:p>
            <a:pPr lvl="1">
              <a:lnSpc>
                <a:spcPct val="75000"/>
              </a:lnSpc>
            </a:pPr>
            <a:r>
              <a:rPr lang="es-ES" sz="1600" noProof="1">
                <a:latin typeface="Arial Narrow" pitchFamily="34" charset="0"/>
              </a:rPr>
              <a:t>Cuenta de explotación previsional.</a:t>
            </a:r>
          </a:p>
          <a:p>
            <a:pPr lvl="1">
              <a:lnSpc>
                <a:spcPct val="75000"/>
              </a:lnSpc>
            </a:pPr>
            <a:r>
              <a:rPr lang="es-ES" sz="1600" noProof="1">
                <a:latin typeface="Arial Narrow" pitchFamily="34" charset="0"/>
              </a:rPr>
              <a:t>Plan de </a:t>
            </a:r>
            <a:r>
              <a:rPr lang="es-ES" sz="1600" noProof="1" smtClean="0">
                <a:latin typeface="Arial Narrow" pitchFamily="34" charset="0"/>
              </a:rPr>
              <a:t>tesoseria </a:t>
            </a:r>
            <a:r>
              <a:rPr lang="es-ES" sz="1600" noProof="1">
                <a:latin typeface="Arial Narrow" pitchFamily="34" charset="0"/>
              </a:rPr>
              <a:t>previsional.</a:t>
            </a:r>
          </a:p>
          <a:p>
            <a:pPr lvl="1">
              <a:lnSpc>
                <a:spcPct val="75000"/>
              </a:lnSpc>
            </a:pPr>
            <a:r>
              <a:rPr lang="es-ES" sz="1600" noProof="1">
                <a:latin typeface="Arial Narrow" pitchFamily="34" charset="0"/>
              </a:rPr>
              <a:t>Balance previsional.</a:t>
            </a:r>
          </a:p>
          <a:p>
            <a:pPr lvl="1">
              <a:lnSpc>
                <a:spcPct val="75000"/>
              </a:lnSpc>
            </a:pPr>
            <a:r>
              <a:rPr lang="es-ES" sz="1600" noProof="1">
                <a:latin typeface="Arial Narrow" pitchFamily="34" charset="0"/>
              </a:rPr>
              <a:t>Plan de inversiones.</a:t>
            </a:r>
          </a:p>
          <a:p>
            <a:pPr lvl="1">
              <a:lnSpc>
                <a:spcPct val="75000"/>
              </a:lnSpc>
            </a:pPr>
            <a:r>
              <a:rPr lang="es-ES" sz="1600" noProof="1">
                <a:latin typeface="Arial Narrow" pitchFamily="34" charset="0"/>
              </a:rPr>
              <a:t>Fuentes de financiación</a:t>
            </a:r>
          </a:p>
          <a:p>
            <a:pPr>
              <a:lnSpc>
                <a:spcPct val="75000"/>
              </a:lnSpc>
            </a:pPr>
            <a:endParaRPr lang="es-ES" sz="1600" noProof="1">
              <a:latin typeface="Arial Narrow" pitchFamily="34" charset="0"/>
            </a:endParaRPr>
          </a:p>
          <a:p>
            <a:pPr>
              <a:lnSpc>
                <a:spcPct val="75000"/>
              </a:lnSpc>
            </a:pPr>
            <a:r>
              <a:rPr lang="es-ES" sz="1600" b="1" noProof="1">
                <a:latin typeface="Arial Narrow" pitchFamily="34" charset="0"/>
              </a:rPr>
              <a:t>7.- Forma jurídica.</a:t>
            </a:r>
          </a:p>
          <a:p>
            <a:pPr>
              <a:lnSpc>
                <a:spcPct val="75000"/>
              </a:lnSpc>
            </a:pPr>
            <a:r>
              <a:rPr lang="es-ES" sz="1600" b="1" noProof="1">
                <a:latin typeface="Arial Narrow" pitchFamily="34" charset="0"/>
              </a:rPr>
              <a:t>8.- Contingencias</a:t>
            </a:r>
            <a:r>
              <a:rPr lang="es-ES" sz="1600" noProof="1">
                <a:latin typeface="Arial Narrow" pitchFamily="34" charset="0"/>
              </a:rPr>
              <a:t>.</a:t>
            </a:r>
          </a:p>
          <a:p>
            <a:pPr>
              <a:lnSpc>
                <a:spcPct val="75000"/>
              </a:lnSpc>
            </a:pPr>
            <a:r>
              <a:rPr lang="es-ES" sz="1600" b="1" noProof="1">
                <a:latin typeface="Arial Narrow" pitchFamily="34" charset="0"/>
              </a:rPr>
              <a:t>9.- Conclusiones.</a:t>
            </a:r>
          </a:p>
          <a:p>
            <a:pPr>
              <a:lnSpc>
                <a:spcPct val="75000"/>
              </a:lnSpc>
            </a:pPr>
            <a:r>
              <a:rPr lang="es-ES" sz="1600" b="1" noProof="1">
                <a:latin typeface="Arial Narrow" pitchFamily="34" charset="0"/>
              </a:rPr>
              <a:t>10.- Currículum  del</a:t>
            </a:r>
            <a:r>
              <a:rPr lang="ca-ES" sz="1600" b="1" dirty="0">
                <a:latin typeface="Arial Narrow" pitchFamily="34" charset="0"/>
              </a:rPr>
              <a:t> </a:t>
            </a:r>
            <a:r>
              <a:rPr lang="ca-ES" sz="1600" b="1" noProof="1">
                <a:latin typeface="Arial Narrow" pitchFamily="34" charset="0"/>
              </a:rPr>
              <a:t>emprendedor/promotor</a:t>
            </a:r>
            <a:endParaRPr lang="ca-ES" sz="1600" noProof="1"/>
          </a:p>
        </p:txBody>
      </p:sp>
      <p:pic>
        <p:nvPicPr>
          <p:cNvPr id="5" name="4 Imagen" descr="https://pbs.twimg.com/profile_images/378800000295174188/65b3fa4491761c849f7ad453da4ec7f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56" y="0"/>
            <a:ext cx="1130044" cy="1052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 2" descr="SELLO INADE 3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75656" y="260648"/>
            <a:ext cx="6280100" cy="57606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l"/>
            <a:r>
              <a:rPr lang="es-ES_tradnl" sz="2800" b="1" dirty="0">
                <a:latin typeface="Arial Narrow" pitchFamily="34" charset="0"/>
              </a:rPr>
              <a:t>Esquema </a:t>
            </a:r>
            <a:r>
              <a:rPr lang="es-ES" sz="2800" b="1" dirty="0">
                <a:latin typeface="Arial Narrow" pitchFamily="34" charset="0"/>
              </a:rPr>
              <a:t>estándar del</a:t>
            </a:r>
            <a:r>
              <a:rPr lang="es-ES" sz="2800" b="1" noProof="1">
                <a:latin typeface="Arial Narrow" pitchFamily="34" charset="0"/>
              </a:rPr>
              <a:t> Plan</a:t>
            </a:r>
            <a:r>
              <a:rPr lang="es-ES_tradnl" sz="2800" b="1" dirty="0">
                <a:latin typeface="Arial Narrow" pitchFamily="34" charset="0"/>
              </a:rPr>
              <a:t> de Empresa</a:t>
            </a:r>
            <a:endParaRPr lang="es-ES_tradnl" sz="2800" b="1" noProof="1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half" idx="1"/>
          </p:nvPr>
        </p:nvSpPr>
        <p:spPr bwMode="auto">
          <a:xfrm>
            <a:off x="609600" y="1340768"/>
            <a:ext cx="7848600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75000"/>
              </a:lnSpc>
            </a:pPr>
            <a:r>
              <a:rPr lang="es-ES" sz="1600" b="1" noProof="1">
                <a:solidFill>
                  <a:schemeClr val="tx1"/>
                </a:solidFill>
                <a:latin typeface="Arial Narrow" pitchFamily="34" charset="0"/>
              </a:rPr>
              <a:t>6.- Plan económico-financiero</a:t>
            </a:r>
            <a:r>
              <a:rPr lang="es-ES" sz="2400" b="1" noProof="1">
                <a:solidFill>
                  <a:schemeClr val="tx1"/>
                </a:solidFill>
                <a:latin typeface="Arial Narrow" pitchFamily="34" charset="0"/>
              </a:rPr>
              <a:t> (*) análisis de sensibilidad</a:t>
            </a:r>
            <a:r>
              <a:rPr lang="es-ES" sz="1600" b="1" noProof="1">
                <a:solidFill>
                  <a:schemeClr val="tx1"/>
                </a:solidFill>
                <a:latin typeface="Arial Narrow" pitchFamily="34" charset="0"/>
              </a:rPr>
              <a:t>:</a:t>
            </a:r>
          </a:p>
          <a:p>
            <a:pPr lvl="1">
              <a:lnSpc>
                <a:spcPct val="75000"/>
              </a:lnSpc>
            </a:pPr>
            <a:r>
              <a:rPr lang="es-ES" sz="1800" noProof="1">
                <a:solidFill>
                  <a:schemeClr val="tx1"/>
                </a:solidFill>
                <a:latin typeface="Arial Narrow" pitchFamily="34" charset="0"/>
              </a:rPr>
              <a:t>Cuenta de explotación previsional.</a:t>
            </a:r>
          </a:p>
          <a:p>
            <a:pPr lvl="1">
              <a:lnSpc>
                <a:spcPct val="75000"/>
              </a:lnSpc>
            </a:pPr>
            <a:r>
              <a:rPr lang="es-ES" sz="1800" noProof="1">
                <a:solidFill>
                  <a:schemeClr val="tx1"/>
                </a:solidFill>
                <a:latin typeface="Arial Narrow" pitchFamily="34" charset="0"/>
              </a:rPr>
              <a:t>Plan de </a:t>
            </a:r>
            <a:r>
              <a:rPr lang="es-ES" sz="1800" noProof="1" smtClean="0">
                <a:solidFill>
                  <a:schemeClr val="tx1"/>
                </a:solidFill>
                <a:latin typeface="Arial Narrow" pitchFamily="34" charset="0"/>
              </a:rPr>
              <a:t>tesoseria </a:t>
            </a:r>
            <a:r>
              <a:rPr lang="es-ES" sz="1800" noProof="1">
                <a:solidFill>
                  <a:schemeClr val="tx1"/>
                </a:solidFill>
                <a:latin typeface="Arial Narrow" pitchFamily="34" charset="0"/>
              </a:rPr>
              <a:t>previsional.</a:t>
            </a:r>
          </a:p>
          <a:p>
            <a:pPr lvl="1">
              <a:lnSpc>
                <a:spcPct val="75000"/>
              </a:lnSpc>
            </a:pPr>
            <a:r>
              <a:rPr lang="es-ES" sz="1800" noProof="1">
                <a:solidFill>
                  <a:schemeClr val="tx1"/>
                </a:solidFill>
                <a:latin typeface="Arial Narrow" pitchFamily="34" charset="0"/>
              </a:rPr>
              <a:t>Balance previsional.</a:t>
            </a:r>
          </a:p>
          <a:p>
            <a:pPr lvl="1">
              <a:lnSpc>
                <a:spcPct val="75000"/>
              </a:lnSpc>
            </a:pPr>
            <a:r>
              <a:rPr lang="es-ES" sz="1800" noProof="1">
                <a:solidFill>
                  <a:schemeClr val="tx1"/>
                </a:solidFill>
                <a:latin typeface="Arial Narrow" pitchFamily="34" charset="0"/>
              </a:rPr>
              <a:t>Plan de inversiones.</a:t>
            </a:r>
          </a:p>
          <a:p>
            <a:pPr lvl="1">
              <a:lnSpc>
                <a:spcPct val="75000"/>
              </a:lnSpc>
            </a:pPr>
            <a:r>
              <a:rPr lang="es-ES" sz="1800" noProof="1">
                <a:solidFill>
                  <a:schemeClr val="tx1"/>
                </a:solidFill>
                <a:latin typeface="Arial Narrow" pitchFamily="34" charset="0"/>
              </a:rPr>
              <a:t>Fuentes de financiación</a:t>
            </a:r>
          </a:p>
          <a:p>
            <a:pPr>
              <a:lnSpc>
                <a:spcPct val="75000"/>
              </a:lnSpc>
            </a:pPr>
            <a:endParaRPr lang="es-ES" sz="1600" noProof="1">
              <a:solidFill>
                <a:schemeClr val="tx1"/>
              </a:solidFill>
              <a:latin typeface="Arial Narrow" pitchFamily="34" charset="0"/>
            </a:endParaRPr>
          </a:p>
          <a:p>
            <a:pPr>
              <a:lnSpc>
                <a:spcPct val="75000"/>
              </a:lnSpc>
            </a:pPr>
            <a:endParaRPr lang="es-ES" sz="1050" noProof="1">
              <a:solidFill>
                <a:schemeClr val="tx1"/>
              </a:solidFill>
            </a:endParaRP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1676400" y="32004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1676400" y="55626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1676400" y="44958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511" name="Freeform 7"/>
          <p:cNvSpPr>
            <a:spLocks/>
          </p:cNvSpPr>
          <p:nvPr/>
        </p:nvSpPr>
        <p:spPr bwMode="auto">
          <a:xfrm>
            <a:off x="1676400" y="2971800"/>
            <a:ext cx="5359400" cy="2387600"/>
          </a:xfrm>
          <a:custGeom>
            <a:avLst/>
            <a:gdLst>
              <a:gd name="T0" fmla="*/ 0 w 3376"/>
              <a:gd name="T1" fmla="*/ 992 h 1504"/>
              <a:gd name="T2" fmla="*/ 864 w 3376"/>
              <a:gd name="T3" fmla="*/ 1376 h 1504"/>
              <a:gd name="T4" fmla="*/ 2976 w 3376"/>
              <a:gd name="T5" fmla="*/ 224 h 1504"/>
              <a:gd name="T6" fmla="*/ 3264 w 3376"/>
              <a:gd name="T7" fmla="*/ 32 h 1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76" h="1504">
                <a:moveTo>
                  <a:pt x="0" y="992"/>
                </a:moveTo>
                <a:cubicBezTo>
                  <a:pt x="184" y="1248"/>
                  <a:pt x="368" y="1504"/>
                  <a:pt x="864" y="1376"/>
                </a:cubicBezTo>
                <a:cubicBezTo>
                  <a:pt x="1360" y="1248"/>
                  <a:pt x="2576" y="448"/>
                  <a:pt x="2976" y="224"/>
                </a:cubicBezTo>
                <a:cubicBezTo>
                  <a:pt x="3376" y="0"/>
                  <a:pt x="3216" y="64"/>
                  <a:pt x="3264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512" name="Freeform 8"/>
          <p:cNvSpPr>
            <a:spLocks/>
          </p:cNvSpPr>
          <p:nvPr/>
        </p:nvSpPr>
        <p:spPr bwMode="auto">
          <a:xfrm>
            <a:off x="1676400" y="3124200"/>
            <a:ext cx="4038600" cy="2044700"/>
          </a:xfrm>
          <a:custGeom>
            <a:avLst/>
            <a:gdLst>
              <a:gd name="T0" fmla="*/ 0 w 2544"/>
              <a:gd name="T1" fmla="*/ 864 h 1288"/>
              <a:gd name="T2" fmla="*/ 576 w 2544"/>
              <a:gd name="T3" fmla="*/ 1200 h 1288"/>
              <a:gd name="T4" fmla="*/ 2016 w 2544"/>
              <a:gd name="T5" fmla="*/ 336 h 1288"/>
              <a:gd name="T6" fmla="*/ 2544 w 2544"/>
              <a:gd name="T7" fmla="*/ 0 h 1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44" h="1288">
                <a:moveTo>
                  <a:pt x="0" y="864"/>
                </a:moveTo>
                <a:cubicBezTo>
                  <a:pt x="120" y="1076"/>
                  <a:pt x="240" y="1288"/>
                  <a:pt x="576" y="1200"/>
                </a:cubicBezTo>
                <a:cubicBezTo>
                  <a:pt x="912" y="1112"/>
                  <a:pt x="1688" y="536"/>
                  <a:pt x="2016" y="336"/>
                </a:cubicBezTo>
                <a:cubicBezTo>
                  <a:pt x="2344" y="136"/>
                  <a:pt x="2444" y="68"/>
                  <a:pt x="254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513" name="Freeform 9"/>
          <p:cNvSpPr>
            <a:spLocks/>
          </p:cNvSpPr>
          <p:nvPr/>
        </p:nvSpPr>
        <p:spPr bwMode="auto">
          <a:xfrm>
            <a:off x="1676400" y="3835400"/>
            <a:ext cx="5143500" cy="1524000"/>
          </a:xfrm>
          <a:custGeom>
            <a:avLst/>
            <a:gdLst>
              <a:gd name="T0" fmla="*/ 0 w 3240"/>
              <a:gd name="T1" fmla="*/ 416 h 960"/>
              <a:gd name="T2" fmla="*/ 384 w 3240"/>
              <a:gd name="T3" fmla="*/ 896 h 960"/>
              <a:gd name="T4" fmla="*/ 1536 w 3240"/>
              <a:gd name="T5" fmla="*/ 800 h 960"/>
              <a:gd name="T6" fmla="*/ 2976 w 3240"/>
              <a:gd name="T7" fmla="*/ 128 h 960"/>
              <a:gd name="T8" fmla="*/ 3120 w 3240"/>
              <a:gd name="T9" fmla="*/ 32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40" h="960">
                <a:moveTo>
                  <a:pt x="0" y="416"/>
                </a:moveTo>
                <a:cubicBezTo>
                  <a:pt x="64" y="624"/>
                  <a:pt x="128" y="832"/>
                  <a:pt x="384" y="896"/>
                </a:cubicBezTo>
                <a:cubicBezTo>
                  <a:pt x="640" y="960"/>
                  <a:pt x="1104" y="928"/>
                  <a:pt x="1536" y="800"/>
                </a:cubicBezTo>
                <a:cubicBezTo>
                  <a:pt x="1968" y="672"/>
                  <a:pt x="2712" y="256"/>
                  <a:pt x="2976" y="128"/>
                </a:cubicBezTo>
                <a:cubicBezTo>
                  <a:pt x="3240" y="0"/>
                  <a:pt x="3180" y="16"/>
                  <a:pt x="3120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V="1">
            <a:off x="2667000" y="4495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6918325" y="2828925"/>
            <a:ext cx="17383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1400" noProof="1">
                <a:latin typeface="Arial Narrow" pitchFamily="34" charset="0"/>
              </a:rPr>
              <a:t>HIPOTESIS  “NEUTRA”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6842125" y="5648325"/>
            <a:ext cx="663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1400" b="1" noProof="1">
                <a:latin typeface="Arial Narrow" pitchFamily="34" charset="0"/>
              </a:rPr>
              <a:t>tiempo</a:t>
            </a:r>
            <a:endParaRPr lang="es-ES" noProof="1">
              <a:latin typeface="Times New Roman" charset="0"/>
            </a:endParaRP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683568" y="3284984"/>
            <a:ext cx="10502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1600" noProof="1">
                <a:latin typeface="Arial Narrow" pitchFamily="34" charset="0"/>
              </a:rPr>
              <a:t>Cash flow</a:t>
            </a:r>
          </a:p>
          <a:p>
            <a:r>
              <a:rPr lang="es-ES" sz="1600" noProof="1">
                <a:latin typeface="Arial Narrow" pitchFamily="34" charset="0"/>
              </a:rPr>
              <a:t> acumulado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1279525" y="4278313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1400" b="1" noProof="1">
                <a:latin typeface="Times New Roman" charset="0"/>
              </a:rPr>
              <a:t>0</a:t>
            </a:r>
            <a:endParaRPr lang="es-ES" noProof="1">
              <a:latin typeface="Times New Roman" charset="0"/>
            </a:endParaRP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2193925" y="4479925"/>
            <a:ext cx="40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1600" noProof="1">
                <a:latin typeface="Arial Narrow" pitchFamily="34" charset="0"/>
              </a:rPr>
              <a:t>NF</a:t>
            </a:r>
            <a:endParaRPr lang="es-ES" noProof="1">
              <a:latin typeface="Times New Roman" charset="0"/>
            </a:endParaRPr>
          </a:p>
        </p:txBody>
      </p:sp>
      <p:pic>
        <p:nvPicPr>
          <p:cNvPr id="16" name="15 Imagen" descr="https://pbs.twimg.com/profile_images/378800000295174188/65b3fa4491761c849f7ad453da4ec7f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56" y="0"/>
            <a:ext cx="1130044" cy="1052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 2" descr="SELLO INADE 3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18321"/>
            <a:ext cx="7772400" cy="150276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s-ES" b="1" noProof="1">
                <a:latin typeface="Arial" charset="0"/>
              </a:rPr>
              <a:t>LA SEGMENTACIÓN DEL SOCIO:    </a:t>
            </a:r>
            <a:r>
              <a:rPr lang="es-ES" sz="3200" b="1" noProof="1">
                <a:latin typeface="Arial" charset="0"/>
              </a:rPr>
              <a:t>EDAD DE VIDA DEL PROYECTO Y SECTOR DE ACTIVIDAD</a:t>
            </a:r>
            <a:endParaRPr lang="es-ES" b="1" noProof="1">
              <a:latin typeface="Arial" charset="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54038" y="1071563"/>
            <a:ext cx="27225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4000" b="1" noProof="1">
                <a:latin typeface="Arial" charset="0"/>
              </a:rPr>
              <a:t>FACTOR 4</a:t>
            </a:r>
            <a:endParaRPr lang="es-ES" noProof="1">
              <a:latin typeface="Arial" charset="0"/>
            </a:endParaRPr>
          </a:p>
        </p:txBody>
      </p:sp>
      <p:pic>
        <p:nvPicPr>
          <p:cNvPr id="4" name="3 Imagen" descr="https://pbs.twimg.com/profile_images/378800000295174188/65b3fa4491761c849f7ad453da4ec7f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56" y="0"/>
            <a:ext cx="1130044" cy="1052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 2" descr="SELLO INADE 3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31800" y="1457325"/>
            <a:ext cx="1116013" cy="57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ES" sz="1400" b="1" noProof="1">
                <a:latin typeface="Arial Narrow" pitchFamily="34" charset="0"/>
              </a:rPr>
              <a:t>Necesidades</a:t>
            </a:r>
            <a:r>
              <a:rPr lang="es-ES" sz="1400" b="1" noProof="1">
                <a:latin typeface="Times New Roman" charset="0"/>
              </a:rPr>
              <a:t> </a:t>
            </a:r>
            <a:r>
              <a:rPr lang="es-ES" sz="1400" b="1" noProof="1">
                <a:latin typeface="Arial Narrow" pitchFamily="34" charset="0"/>
              </a:rPr>
              <a:t>de</a:t>
            </a:r>
          </a:p>
          <a:p>
            <a:pPr algn="ctr">
              <a:lnSpc>
                <a:spcPct val="75000"/>
              </a:lnSpc>
            </a:pPr>
            <a:r>
              <a:rPr lang="es-ES" sz="1400" b="1" noProof="1">
                <a:latin typeface="Arial Narrow" pitchFamily="34" charset="0"/>
              </a:rPr>
              <a:t>Capital</a:t>
            </a:r>
            <a:endParaRPr lang="ca-ES" sz="1400" b="1">
              <a:latin typeface="Times New Roman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295400" y="5297488"/>
            <a:ext cx="16906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" sz="1400" noProof="1">
                <a:latin typeface="Times New Roman" charset="0"/>
              </a:rPr>
              <a:t>Desarrollo de la idea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260725" y="5235575"/>
            <a:ext cx="13874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" sz="1400" noProof="1">
                <a:latin typeface="Times New Roman" charset="0"/>
              </a:rPr>
              <a:t>Creación de la empresa</a:t>
            </a:r>
            <a:endParaRPr lang="ca-ES" sz="1400">
              <a:latin typeface="Times New Roman" charset="0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572000" y="5235575"/>
            <a:ext cx="1447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ES" sz="1400" noProof="1">
                <a:latin typeface="Times New Roman" charset="0"/>
              </a:rPr>
              <a:t>Desarrollo de la empresa</a:t>
            </a:r>
            <a:endParaRPr lang="ca-ES" sz="1400">
              <a:latin typeface="Times New Roman" charset="0"/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5943600" y="5264150"/>
            <a:ext cx="1143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" sz="1400" noProof="1">
                <a:latin typeface="Times New Roman" charset="0"/>
              </a:rPr>
              <a:t>Producción Industrial</a:t>
            </a:r>
            <a:endParaRPr lang="ca-ES" sz="1400">
              <a:latin typeface="Times New Roman" charset="0"/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6934200" y="5260975"/>
            <a:ext cx="1117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1400" noProof="1">
                <a:latin typeface="Times New Roman" charset="0"/>
              </a:rPr>
              <a:t>Producción a</a:t>
            </a:r>
          </a:p>
          <a:p>
            <a:r>
              <a:rPr lang="es-ES" sz="1400" noProof="1">
                <a:latin typeface="Times New Roman" charset="0"/>
              </a:rPr>
              <a:t>Gran Escala</a:t>
            </a:r>
            <a:endParaRPr lang="ca-ES" sz="1400">
              <a:latin typeface="Times New Roman" charset="0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8083550" y="5230813"/>
            <a:ext cx="7032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1400" b="1" noProof="1">
                <a:latin typeface="Arial Narrow" pitchFamily="34" charset="0"/>
              </a:rPr>
              <a:t>Tiempo</a:t>
            </a:r>
            <a:endParaRPr lang="ca-ES" sz="1400" b="1">
              <a:latin typeface="Arial Narrow" pitchFamily="34" charset="0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1447800" y="1654175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1447800" y="5159375"/>
            <a:ext cx="655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V="1">
            <a:off x="1447800" y="1533525"/>
            <a:ext cx="601980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1524000" y="4702175"/>
            <a:ext cx="19812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s-ES" sz="1800" noProof="1">
                <a:latin typeface="Times New Roman" charset="0"/>
              </a:rPr>
              <a:t>Family &amp; Friends</a:t>
            </a:r>
            <a:endParaRPr lang="ca-ES" sz="1200" dirty="0">
              <a:latin typeface="Times New Roman" charset="0"/>
            </a:endParaRP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2514600" y="3940175"/>
            <a:ext cx="16002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s-ES" sz="1800" noProof="1">
                <a:latin typeface="Times New Roman" charset="0"/>
              </a:rPr>
              <a:t>Business Angels</a:t>
            </a:r>
            <a:endParaRPr lang="ca-ES" sz="1200">
              <a:latin typeface="Times New Roman" charset="0"/>
            </a:endParaRP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3962400" y="5675313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a-ES" sz="1600" dirty="0">
                <a:latin typeface="Times New Roman" charset="0"/>
              </a:rPr>
              <a:t> </a:t>
            </a:r>
            <a:r>
              <a:rPr lang="ca-ES" sz="1600" dirty="0" smtClean="0">
                <a:latin typeface="Times New Roman" charset="0"/>
              </a:rPr>
              <a:t>PYME</a:t>
            </a:r>
            <a:endParaRPr lang="ca-ES" sz="1200" dirty="0">
              <a:latin typeface="Times New Roman" charset="0"/>
            </a:endParaRP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6781800" y="5661025"/>
            <a:ext cx="1768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a-ES" sz="1600">
                <a:latin typeface="Times New Roman" charset="0"/>
              </a:rPr>
              <a:t>GRAN EMPRESA</a:t>
            </a:r>
            <a:endParaRPr lang="ca-ES" sz="1200">
              <a:latin typeface="Times New Roman" charset="0"/>
            </a:endParaRPr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1524000" y="5813425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4800600" y="5813425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3352800" y="3178175"/>
            <a:ext cx="2286000" cy="3508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a-ES" sz="1800">
                <a:latin typeface="Times New Roman" charset="0"/>
              </a:rPr>
              <a:t>Capital </a:t>
            </a:r>
            <a:r>
              <a:rPr lang="ca-ES" sz="1800" noProof="1">
                <a:latin typeface="Times New Roman" charset="0"/>
              </a:rPr>
              <a:t>Riesgo (Growth</a:t>
            </a:r>
            <a:r>
              <a:rPr lang="ca-ES" sz="1800">
                <a:latin typeface="Times New Roman" charset="0"/>
              </a:rPr>
              <a:t>)</a:t>
            </a:r>
            <a:endParaRPr lang="ca-ES" sz="1200">
              <a:latin typeface="Times New Roman" charset="0"/>
            </a:endParaRPr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4343400" y="2416175"/>
            <a:ext cx="28956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a-ES" sz="1800">
                <a:latin typeface="Times New Roman" charset="0"/>
              </a:rPr>
              <a:t>Capital </a:t>
            </a:r>
            <a:r>
              <a:rPr lang="ca-ES" sz="1800" noProof="1">
                <a:latin typeface="Times New Roman" charset="0"/>
              </a:rPr>
              <a:t>Riesgo (Development)</a:t>
            </a:r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6248400" y="1730375"/>
            <a:ext cx="16002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s-ES" sz="1800" noProof="1">
                <a:latin typeface="Times New Roman" charset="0"/>
              </a:rPr>
              <a:t>Salida a Bolsa</a:t>
            </a:r>
            <a:endParaRPr lang="ca-ES" sz="1200">
              <a:latin typeface="Times New Roman" charset="0"/>
            </a:endParaRP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6705600" y="1196975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a-ES" sz="2000" b="1">
                <a:latin typeface="Times New Roman" charset="0"/>
              </a:rPr>
              <a:t>CRECIMIENTO</a:t>
            </a:r>
            <a:endParaRPr lang="ca-ES" sz="1400" b="1">
              <a:latin typeface="Times New Roman" charset="0"/>
            </a:endParaRP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1479029" y="620688"/>
            <a:ext cx="40290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 noProof="1">
                <a:latin typeface="Arial Narrow" pitchFamily="34" charset="0"/>
              </a:rPr>
              <a:t>La recta de financiación</a:t>
            </a:r>
            <a:endParaRPr lang="ca-ES" b="1" dirty="0">
              <a:latin typeface="Times New Roman" charset="0"/>
            </a:endParaRP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2286000" y="50831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3657600" y="50831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6629400" y="50831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7543800" y="50831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5029200" y="50831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28" name="27 Imagen" descr="https://pbs.twimg.com/profile_images/378800000295174188/65b3fa4491761c849f7ad453da4ec7fe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56" y="0"/>
            <a:ext cx="1130044" cy="1052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I 2" descr="SELLO INADE 3D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79712" y="260648"/>
            <a:ext cx="5616476" cy="838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s-ES" sz="3200" b="1" noProof="1">
                <a:latin typeface="Arial Narrow" pitchFamily="34" charset="0"/>
              </a:rPr>
              <a:t>Tipología de socio... según: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685800" y="1447800"/>
            <a:ext cx="7772400" cy="4648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 sz="2400" noProof="1">
                <a:solidFill>
                  <a:schemeClr val="tx1"/>
                </a:solidFill>
                <a:latin typeface="Arial Narrow" pitchFamily="34" charset="0"/>
              </a:rPr>
              <a:t>Concepto de RIESGO </a:t>
            </a:r>
            <a:r>
              <a:rPr lang="es-ES" sz="2400" b="1" noProof="1">
                <a:solidFill>
                  <a:schemeClr val="tx1"/>
                </a:solidFill>
                <a:latin typeface="Arial Narrow" pitchFamily="34" charset="0"/>
              </a:rPr>
              <a:t>(inversor industrial vs. financiero)</a:t>
            </a:r>
            <a:endParaRPr lang="es-ES" sz="2400" noProof="1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es-ES" sz="2400" noProof="1">
                <a:solidFill>
                  <a:schemeClr val="tx1"/>
                </a:solidFill>
                <a:latin typeface="Arial Narrow" pitchFamily="34" charset="0"/>
              </a:rPr>
              <a:t>La Creación de Valor  </a:t>
            </a:r>
            <a:r>
              <a:rPr lang="es-ES" sz="2400" b="1" noProof="1">
                <a:solidFill>
                  <a:schemeClr val="tx1"/>
                </a:solidFill>
                <a:latin typeface="Arial Narrow" pitchFamily="34" charset="0"/>
              </a:rPr>
              <a:t>(el retorno)</a:t>
            </a:r>
            <a:endParaRPr lang="es-ES" sz="2400" noProof="1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es-ES" sz="2400" noProof="1">
                <a:solidFill>
                  <a:schemeClr val="tx1"/>
                </a:solidFill>
                <a:latin typeface="Arial Narrow" pitchFamily="34" charset="0"/>
              </a:rPr>
              <a:t>Las barreras posibles </a:t>
            </a:r>
            <a:r>
              <a:rPr lang="es-ES" sz="2400" b="1" noProof="1">
                <a:solidFill>
                  <a:schemeClr val="tx1"/>
                </a:solidFill>
                <a:latin typeface="Arial Narrow" pitchFamily="34" charset="0"/>
              </a:rPr>
              <a:t>(base tecnológica?)</a:t>
            </a:r>
          </a:p>
          <a:p>
            <a:r>
              <a:rPr lang="es-ES" sz="2400" noProof="1">
                <a:solidFill>
                  <a:schemeClr val="tx1"/>
                </a:solidFill>
                <a:latin typeface="Arial Narrow" pitchFamily="34" charset="0"/>
              </a:rPr>
              <a:t>Los fondos sectoriales: el conocimiento de la cadena de valor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547664" y="3501008"/>
            <a:ext cx="6336704" cy="2808312"/>
          </a:xfrm>
          <a:prstGeom prst="rect">
            <a:avLst/>
          </a:prstGeom>
          <a:solidFill>
            <a:srgbClr val="46865E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a-ES">
              <a:latin typeface="Times New Roman" charset="0"/>
            </a:endParaRPr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1907704" y="4046562"/>
            <a:ext cx="2635250" cy="1504950"/>
          </a:xfrm>
          <a:prstGeom prst="ellipse">
            <a:avLst/>
          </a:pr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3020864" y="4800624"/>
            <a:ext cx="3135312" cy="1436688"/>
          </a:xfrm>
          <a:prstGeom prst="ellipse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4531891" y="4106887"/>
            <a:ext cx="2992437" cy="1368425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100000">
                <a:srgbClr val="3D788F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3851920" y="3645024"/>
            <a:ext cx="1728191" cy="40011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b="1" noProof="1">
                <a:latin typeface="Arial Narrow" pitchFamily="34" charset="0"/>
              </a:rPr>
              <a:t>MERCADO</a:t>
            </a:r>
            <a:endParaRPr lang="es-ES" sz="3200" noProof="1">
              <a:latin typeface="Times New Roman" charset="0"/>
            </a:endParaRP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3725788" y="5368255"/>
            <a:ext cx="16383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 b="1" noProof="1">
                <a:latin typeface="Arial Narrow" pitchFamily="34" charset="0"/>
              </a:rPr>
              <a:t>AGENTES TRADICIONALES</a:t>
            </a:r>
            <a:endParaRPr lang="es-ES" sz="1600" noProof="1">
              <a:latin typeface="Times New Roman" charset="0"/>
            </a:endParaRP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5312122" y="4504159"/>
            <a:ext cx="17081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 b="1" noProof="1">
                <a:latin typeface="Arial Narrow" pitchFamily="34" charset="0"/>
              </a:rPr>
              <a:t>NUEVOS PROYECTOS</a:t>
            </a:r>
            <a:endParaRPr lang="es-ES" b="1" noProof="1">
              <a:latin typeface="Times New Roman" charset="0"/>
            </a:endParaRP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2267744" y="4360143"/>
            <a:ext cx="13350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 b="1" noProof="1">
                <a:latin typeface="Arial Narrow" pitchFamily="34" charset="0"/>
              </a:rPr>
              <a:t>NUEVOS </a:t>
            </a:r>
            <a:r>
              <a:rPr lang="es-ES" sz="1600" b="1" noProof="1" smtClean="0">
                <a:latin typeface="Arial Narrow" pitchFamily="34" charset="0"/>
              </a:rPr>
              <a:t>NICHOS</a:t>
            </a:r>
            <a:endParaRPr lang="es-ES" sz="1600" b="1" noProof="1">
              <a:latin typeface="Arial Narrow" pitchFamily="34" charset="0"/>
            </a:endParaRPr>
          </a:p>
        </p:txBody>
      </p:sp>
      <p:pic>
        <p:nvPicPr>
          <p:cNvPr id="12" name="11 Imagen" descr="https://pbs.twimg.com/profile_images/378800000295174188/65b3fa4491761c849f7ad453da4ec7f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56" y="0"/>
            <a:ext cx="1130044" cy="1052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 2" descr="SELLO INADE 3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118167" y="214536"/>
            <a:ext cx="5479403" cy="838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2800" b="1" noProof="1">
                <a:latin typeface="Arial Narrow" pitchFamily="34" charset="0"/>
              </a:rPr>
              <a:t>Instrumentos - RESUMEN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67544" y="1484313"/>
            <a:ext cx="8229600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buFontTx/>
              <a:buNone/>
            </a:pPr>
            <a:r>
              <a:rPr lang="es-ES" noProof="1">
                <a:latin typeface="Arial Narrow" pitchFamily="34" charset="0"/>
              </a:rPr>
              <a:t>Fuente de capital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1038225" y="2060575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2665413" y="2273300"/>
            <a:ext cx="571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1600" noProof="1">
                <a:latin typeface="Arial Narrow" pitchFamily="34" charset="0"/>
              </a:rPr>
              <a:t>Seed</a:t>
            </a:r>
            <a:endParaRPr lang="es-ES" sz="1600" noProof="1">
              <a:latin typeface="Times New Roman" charset="0"/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3595688" y="2289175"/>
            <a:ext cx="774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1600" noProof="1">
                <a:latin typeface="Arial Narrow" pitchFamily="34" charset="0"/>
              </a:rPr>
              <a:t>Start-up</a:t>
            </a:r>
            <a:endParaRPr lang="es-ES" sz="1600" noProof="1">
              <a:latin typeface="Times New Roman" charset="0"/>
            </a:endParaRP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5881688" y="2289175"/>
            <a:ext cx="1042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1600" noProof="1">
                <a:latin typeface="Arial Narrow" pitchFamily="34" charset="0"/>
              </a:rPr>
              <a:t>Realización</a:t>
            </a:r>
            <a:endParaRPr lang="es-ES" sz="1600" noProof="1">
              <a:latin typeface="Times New Roman" charset="0"/>
            </a:endParaRP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4738688" y="2289175"/>
            <a:ext cx="9604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1600" noProof="1">
                <a:latin typeface="Arial Narrow" pitchFamily="34" charset="0"/>
              </a:rPr>
              <a:t>Expansión</a:t>
            </a:r>
            <a:endParaRPr lang="es-ES" sz="1600" noProof="1">
              <a:latin typeface="Times New Roman" charset="0"/>
            </a:endParaRP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2909888" y="2670175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4052888" y="2670175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>
            <a:off x="5195888" y="2670175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>
            <a:off x="6338888" y="2670175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827584" y="2703513"/>
            <a:ext cx="20714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1800" noProof="1">
                <a:latin typeface="Arial Narrow" pitchFamily="34" charset="0"/>
              </a:rPr>
              <a:t>Préstamos personales</a:t>
            </a:r>
            <a:endParaRPr lang="es-ES" noProof="1">
              <a:latin typeface="Arial Narrow" pitchFamily="34" charset="0"/>
            </a:endParaRP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843458" y="3140968"/>
            <a:ext cx="19656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ES" sz="1800" noProof="1">
                <a:latin typeface="Arial Narrow" pitchFamily="34" charset="0"/>
              </a:rPr>
              <a:t>Préstamos familiares</a:t>
            </a:r>
            <a:endParaRPr lang="es-ES" noProof="1">
              <a:latin typeface="Arial Narrow" pitchFamily="34" charset="0"/>
            </a:endParaRP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843459" y="3594502"/>
            <a:ext cx="14622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1800" noProof="1">
                <a:latin typeface="Arial Narrow" pitchFamily="34" charset="0"/>
              </a:rPr>
              <a:t>Soporte estatal</a:t>
            </a:r>
            <a:endParaRPr lang="es-ES" noProof="1">
              <a:latin typeface="Arial Narrow" pitchFamily="34" charset="0"/>
            </a:endParaRP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843459" y="4098558"/>
            <a:ext cx="8499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1800" noProof="1">
                <a:latin typeface="Arial Narrow" pitchFamily="34" charset="0"/>
              </a:rPr>
              <a:t>Leasing</a:t>
            </a:r>
            <a:endParaRPr lang="es-ES" noProof="1">
              <a:latin typeface="Arial Narrow" pitchFamily="34" charset="0"/>
            </a:endParaRP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843459" y="4509120"/>
            <a:ext cx="19656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1800" noProof="1">
                <a:latin typeface="Arial Narrow" pitchFamily="34" charset="0"/>
              </a:rPr>
              <a:t>Préstamos bancarios</a:t>
            </a:r>
            <a:endParaRPr lang="es-ES" noProof="1">
              <a:latin typeface="Arial Narrow" pitchFamily="34" charset="0"/>
            </a:endParaRP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843459" y="5013176"/>
            <a:ext cx="14173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1800" noProof="1">
                <a:latin typeface="Arial Narrow" pitchFamily="34" charset="0"/>
              </a:rPr>
              <a:t>Capital Riesgo</a:t>
            </a:r>
            <a:endParaRPr lang="es-ES" noProof="1">
              <a:latin typeface="Arial Narrow" pitchFamily="34" charset="0"/>
            </a:endParaRP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919659" y="5445224"/>
            <a:ext cx="6591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1800" noProof="1">
                <a:latin typeface="Arial Narrow" pitchFamily="34" charset="0"/>
              </a:rPr>
              <a:t>Bolsa</a:t>
            </a:r>
            <a:endParaRPr lang="es-ES" noProof="1">
              <a:latin typeface="Arial Narrow" pitchFamily="34" charset="0"/>
            </a:endParaRPr>
          </a:p>
        </p:txBody>
      </p:sp>
      <p:sp>
        <p:nvSpPr>
          <p:cNvPr id="33812" name="AutoShape 20"/>
          <p:cNvSpPr>
            <a:spLocks noChangeArrowheads="1"/>
          </p:cNvSpPr>
          <p:nvPr/>
        </p:nvSpPr>
        <p:spPr bwMode="auto">
          <a:xfrm>
            <a:off x="2909888" y="2822575"/>
            <a:ext cx="1752600" cy="76200"/>
          </a:xfrm>
          <a:prstGeom prst="homePlate">
            <a:avLst>
              <a:gd name="adj" fmla="val 575000"/>
            </a:avLst>
          </a:prstGeom>
          <a:solidFill>
            <a:srgbClr val="3D788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3813" name="AutoShape 21"/>
          <p:cNvSpPr>
            <a:spLocks noChangeArrowheads="1"/>
          </p:cNvSpPr>
          <p:nvPr/>
        </p:nvSpPr>
        <p:spPr bwMode="auto">
          <a:xfrm>
            <a:off x="2909888" y="3279775"/>
            <a:ext cx="1752600" cy="76200"/>
          </a:xfrm>
          <a:prstGeom prst="homePlate">
            <a:avLst>
              <a:gd name="adj" fmla="val 575000"/>
            </a:avLst>
          </a:prstGeom>
          <a:solidFill>
            <a:srgbClr val="3D788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3814" name="AutoShape 22"/>
          <p:cNvSpPr>
            <a:spLocks noChangeArrowheads="1"/>
          </p:cNvSpPr>
          <p:nvPr/>
        </p:nvSpPr>
        <p:spPr bwMode="auto">
          <a:xfrm>
            <a:off x="2909888" y="3736975"/>
            <a:ext cx="4800600" cy="76200"/>
          </a:xfrm>
          <a:prstGeom prst="homePlate">
            <a:avLst>
              <a:gd name="adj" fmla="val 15750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3815" name="AutoShape 23"/>
          <p:cNvSpPr>
            <a:spLocks noChangeArrowheads="1"/>
          </p:cNvSpPr>
          <p:nvPr/>
        </p:nvSpPr>
        <p:spPr bwMode="auto">
          <a:xfrm>
            <a:off x="4052888" y="4194175"/>
            <a:ext cx="1752600" cy="76200"/>
          </a:xfrm>
          <a:prstGeom prst="homePlate">
            <a:avLst>
              <a:gd name="adj" fmla="val 575000"/>
            </a:avLst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5881688" y="4194175"/>
            <a:ext cx="152400" cy="76200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3817" name="Rectangle 25"/>
          <p:cNvSpPr>
            <a:spLocks noChangeArrowheads="1"/>
          </p:cNvSpPr>
          <p:nvPr/>
        </p:nvSpPr>
        <p:spPr bwMode="auto">
          <a:xfrm>
            <a:off x="6186488" y="4194175"/>
            <a:ext cx="152400" cy="76200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3818" name="Rectangle 26"/>
          <p:cNvSpPr>
            <a:spLocks noChangeArrowheads="1"/>
          </p:cNvSpPr>
          <p:nvPr/>
        </p:nvSpPr>
        <p:spPr bwMode="auto">
          <a:xfrm>
            <a:off x="6415088" y="4194175"/>
            <a:ext cx="152400" cy="76200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3819" name="Rectangle 27"/>
          <p:cNvSpPr>
            <a:spLocks noChangeArrowheads="1"/>
          </p:cNvSpPr>
          <p:nvPr/>
        </p:nvSpPr>
        <p:spPr bwMode="auto">
          <a:xfrm>
            <a:off x="6719888" y="4194175"/>
            <a:ext cx="152400" cy="76200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3820" name="Rectangle 28"/>
          <p:cNvSpPr>
            <a:spLocks noChangeArrowheads="1"/>
          </p:cNvSpPr>
          <p:nvPr/>
        </p:nvSpPr>
        <p:spPr bwMode="auto">
          <a:xfrm>
            <a:off x="5195888" y="4651375"/>
            <a:ext cx="2514600" cy="76200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3443288" y="5184775"/>
            <a:ext cx="152400" cy="76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3748088" y="5184775"/>
            <a:ext cx="152400" cy="76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3976688" y="5184775"/>
            <a:ext cx="152400" cy="76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4205288" y="5184775"/>
            <a:ext cx="152400" cy="76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4510088" y="5184775"/>
            <a:ext cx="1905000" cy="76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6338888" y="5565775"/>
            <a:ext cx="1524000" cy="7620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35" name="34 Imagen" descr="https://pbs.twimg.com/profile_images/378800000295174188/65b3fa4491761c849f7ad453da4ec7f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56" y="0"/>
            <a:ext cx="1130044" cy="1052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I 2" descr="SELLO INADE 3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2555776" y="334397"/>
            <a:ext cx="4094886" cy="646331"/>
          </a:xfrm>
          <a:prstGeom prst="rect">
            <a:avLst/>
          </a:prstGeom>
          <a:noFill/>
          <a:ln w="5715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_tradnl" sz="3600" dirty="0" smtClean="0"/>
              <a:t>SUMARIO</a:t>
            </a:r>
            <a:endParaRPr lang="es-ES" sz="3600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2627784" y="1340768"/>
            <a:ext cx="394538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800" b="1" kern="0" dirty="0" smtClean="0">
                <a:ln w="11430">
                  <a:solidFill>
                    <a:sysClr val="windowText" lastClr="000000">
                      <a:lumMod val="95000"/>
                      <a:lumOff val="5000"/>
                    </a:sys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Times New Roman" pitchFamily="18" charset="0"/>
              </a:rPr>
              <a:t>INTRODUCCIÓN</a:t>
            </a:r>
            <a:endParaRPr lang="en-US" sz="2800" b="1" kern="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  <a:cs typeface="Arial" pitchFamily="34" charset="0"/>
            </a:endParaRPr>
          </a:p>
        </p:txBody>
      </p:sp>
      <p:sp>
        <p:nvSpPr>
          <p:cNvPr id="23" name="Arc 11"/>
          <p:cNvSpPr>
            <a:spLocks/>
          </p:cNvSpPr>
          <p:nvPr/>
        </p:nvSpPr>
        <p:spPr bwMode="auto">
          <a:xfrm flipH="1">
            <a:off x="1187624" y="1628799"/>
            <a:ext cx="2139664" cy="4658017"/>
          </a:xfrm>
          <a:custGeom>
            <a:avLst/>
            <a:gdLst>
              <a:gd name="T0" fmla="*/ 2147483647 w 21600"/>
              <a:gd name="T1" fmla="*/ 0 h 38721"/>
              <a:gd name="T2" fmla="*/ 2147483647 w 21600"/>
              <a:gd name="T3" fmla="*/ 2147483647 h 38721"/>
              <a:gd name="T4" fmla="*/ 0 w 21600"/>
              <a:gd name="T5" fmla="*/ 2147483647 h 38721"/>
              <a:gd name="T6" fmla="*/ 0 60000 65536"/>
              <a:gd name="T7" fmla="*/ 0 60000 65536"/>
              <a:gd name="T8" fmla="*/ 0 60000 65536"/>
              <a:gd name="T9" fmla="*/ 0 w 21600"/>
              <a:gd name="T10" fmla="*/ 0 h 38721"/>
              <a:gd name="T11" fmla="*/ 21600 w 21600"/>
              <a:gd name="T12" fmla="*/ 38721 h 387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8721" fill="none" extrusionOk="0">
                <a:moveTo>
                  <a:pt x="9850" y="0"/>
                </a:moveTo>
                <a:cubicBezTo>
                  <a:pt x="17063" y="3696"/>
                  <a:pt x="21600" y="11118"/>
                  <a:pt x="21600" y="19223"/>
                </a:cubicBezTo>
                <a:cubicBezTo>
                  <a:pt x="21600" y="27551"/>
                  <a:pt x="16811" y="35137"/>
                  <a:pt x="9294" y="38721"/>
                </a:cubicBezTo>
              </a:path>
              <a:path w="21600" h="38721" stroke="0" extrusionOk="0">
                <a:moveTo>
                  <a:pt x="9850" y="0"/>
                </a:moveTo>
                <a:cubicBezTo>
                  <a:pt x="17063" y="3696"/>
                  <a:pt x="21600" y="11118"/>
                  <a:pt x="21600" y="19223"/>
                </a:cubicBezTo>
                <a:cubicBezTo>
                  <a:pt x="21600" y="27551"/>
                  <a:pt x="16811" y="35137"/>
                  <a:pt x="9294" y="38721"/>
                </a:cubicBezTo>
                <a:lnTo>
                  <a:pt x="0" y="19223"/>
                </a:lnTo>
                <a:close/>
              </a:path>
            </a:pathLst>
          </a:custGeom>
          <a:noFill/>
          <a:ln w="38100">
            <a:solidFill>
              <a:srgbClr val="7030A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AR" sz="1200" b="1" kern="0" dirty="0">
              <a:latin typeface="Arial Narrow" pitchFamily="34" charset="0"/>
            </a:endParaRPr>
          </a:p>
        </p:txBody>
      </p:sp>
      <p:sp>
        <p:nvSpPr>
          <p:cNvPr id="24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2123728" y="1340768"/>
            <a:ext cx="432888" cy="435406"/>
          </a:xfrm>
          <a:prstGeom prst="ellipse">
            <a:avLst/>
          </a:prstGeom>
          <a:gradFill rotWithShape="1">
            <a:gsLst>
              <a:gs pos="0">
                <a:srgbClr val="C17979">
                  <a:alpha val="70588"/>
                </a:srgbClr>
              </a:gs>
              <a:gs pos="100000">
                <a:srgbClr val="532121"/>
              </a:gs>
            </a:gsLst>
            <a:lin ang="18900000" scaled="1"/>
          </a:gra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20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0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982046" y="3747523"/>
            <a:ext cx="432888" cy="435406"/>
          </a:xfrm>
          <a:prstGeom prst="ellipse">
            <a:avLst/>
          </a:prstGeom>
          <a:gradFill rotWithShape="1">
            <a:gsLst>
              <a:gs pos="0">
                <a:srgbClr val="C17979">
                  <a:alpha val="70588"/>
                </a:srgbClr>
              </a:gs>
              <a:gs pos="100000">
                <a:srgbClr val="532121"/>
              </a:gs>
            </a:gsLst>
            <a:lin ang="18900000" scaled="1"/>
          </a:gra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20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20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 Box 18"/>
          <p:cNvSpPr txBox="1">
            <a:spLocks noChangeArrowheads="1"/>
          </p:cNvSpPr>
          <p:nvPr/>
        </p:nvSpPr>
        <p:spPr bwMode="auto">
          <a:xfrm>
            <a:off x="1547664" y="3717032"/>
            <a:ext cx="574636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C" sz="2800" kern="0" dirty="0" smtClean="0">
                <a:ln w="11430">
                  <a:solidFill>
                    <a:sysClr val="windowText" lastClr="000000">
                      <a:lumMod val="95000"/>
                      <a:lumOff val="5000"/>
                    </a:sys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Impact" pitchFamily="34" charset="0"/>
                <a:cs typeface="Times New Roman" pitchFamily="18" charset="0"/>
              </a:rPr>
              <a:t>INVERSORES DE CAPITAL RIESGO </a:t>
            </a:r>
            <a:endParaRPr lang="es-EC" sz="2800" kern="0" dirty="0">
              <a:ln w="11430">
                <a:solidFill>
                  <a:sysClr val="windowText" lastClr="000000">
                    <a:lumMod val="95000"/>
                    <a:lumOff val="5000"/>
                  </a:sys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latin typeface="Impact" pitchFamily="34" charset="0"/>
              <a:cs typeface="Times New Roman" pitchFamily="18" charset="0"/>
            </a:endParaRPr>
          </a:p>
        </p:txBody>
      </p:sp>
      <p:sp>
        <p:nvSpPr>
          <p:cNvPr id="38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2338912" y="6089938"/>
            <a:ext cx="432888" cy="435406"/>
          </a:xfrm>
          <a:prstGeom prst="ellipse">
            <a:avLst/>
          </a:prstGeom>
          <a:gradFill rotWithShape="1">
            <a:gsLst>
              <a:gs pos="0">
                <a:srgbClr val="C17979">
                  <a:alpha val="70588"/>
                </a:srgbClr>
              </a:gs>
              <a:gs pos="100000">
                <a:srgbClr val="532121"/>
              </a:gs>
            </a:gsLst>
            <a:lin ang="18900000" scaled="1"/>
          </a:gra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43" name="Text Box 18"/>
          <p:cNvSpPr txBox="1">
            <a:spLocks noChangeArrowheads="1"/>
          </p:cNvSpPr>
          <p:nvPr/>
        </p:nvSpPr>
        <p:spPr bwMode="auto">
          <a:xfrm>
            <a:off x="2843808" y="6093296"/>
            <a:ext cx="4274547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C" sz="2800" kern="0" dirty="0" smtClean="0">
                <a:ln w="11430">
                  <a:solidFill>
                    <a:sysClr val="windowText" lastClr="000000">
                      <a:lumMod val="95000"/>
                      <a:lumOff val="5000"/>
                    </a:sys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Impact" pitchFamily="34" charset="0"/>
                <a:cs typeface="Times New Roman" pitchFamily="18" charset="0"/>
              </a:rPr>
              <a:t>RECOMENDACIONES </a:t>
            </a:r>
            <a:endParaRPr lang="es-EC" sz="2800" kern="0" dirty="0">
              <a:ln w="11430">
                <a:solidFill>
                  <a:sysClr val="windowText" lastClr="000000">
                    <a:lumMod val="95000"/>
                    <a:lumOff val="5000"/>
                  </a:sys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latin typeface="Impact" pitchFamily="34" charset="0"/>
              <a:cs typeface="Times New Roman" pitchFamily="18" charset="0"/>
            </a:endParaRP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1922840" y="2086436"/>
            <a:ext cx="4953416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2800" b="1" kern="0" dirty="0">
                <a:ln w="11430">
                  <a:solidFill>
                    <a:sysClr val="windowText" lastClr="000000">
                      <a:lumMod val="95000"/>
                      <a:lumOff val="5000"/>
                    </a:sys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Times New Roman" pitchFamily="18" charset="0"/>
              </a:rPr>
              <a:t>DEFINICIÓN </a:t>
            </a:r>
            <a:r>
              <a:rPr lang="es-ES" sz="2800" b="1" kern="0" dirty="0" smtClean="0">
                <a:ln w="11430">
                  <a:solidFill>
                    <a:sysClr val="windowText" lastClr="000000">
                      <a:lumMod val="95000"/>
                      <a:lumOff val="5000"/>
                    </a:sys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Times New Roman" pitchFamily="18" charset="0"/>
              </a:rPr>
              <a:t>DE CAPITAL RIESGO</a:t>
            </a:r>
            <a:endParaRPr lang="en-US" sz="2800" b="1" kern="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  <a:cs typeface="Arial" pitchFamily="34" charset="0"/>
            </a:endParaRPr>
          </a:p>
        </p:txBody>
      </p:sp>
      <p:sp>
        <p:nvSpPr>
          <p:cNvPr id="13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1402808" y="2079712"/>
            <a:ext cx="432888" cy="435406"/>
          </a:xfrm>
          <a:prstGeom prst="ellipse">
            <a:avLst/>
          </a:prstGeom>
          <a:gradFill rotWithShape="1">
            <a:gsLst>
              <a:gs pos="0">
                <a:srgbClr val="C17979">
                  <a:alpha val="70588"/>
                </a:srgbClr>
              </a:gs>
              <a:gs pos="100000">
                <a:srgbClr val="532121"/>
              </a:gs>
            </a:gsLst>
            <a:lin ang="18900000" scaled="1"/>
          </a:gra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20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0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" name="16 Imagen" descr="https://pbs.twimg.com/profile_images/378800000295174188/65b3fa4491761c849f7ad453da4ec7f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56" y="0"/>
            <a:ext cx="1130044" cy="1052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 2" descr="SELLO INADE 3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1538133" y="2852936"/>
            <a:ext cx="6689083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2800" b="1" kern="0" dirty="0" smtClean="0">
                <a:ln w="11430">
                  <a:solidFill>
                    <a:sysClr val="windowText" lastClr="000000">
                      <a:lumMod val="95000"/>
                      <a:lumOff val="5000"/>
                    </a:sys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Times New Roman" pitchFamily="18" charset="0"/>
              </a:rPr>
              <a:t>FACTORES CONSIDERADOS PARA </a:t>
            </a:r>
            <a:r>
              <a:rPr lang="es-ES" sz="2800" b="1" kern="0" dirty="0">
                <a:ln w="11430">
                  <a:solidFill>
                    <a:sysClr val="windowText" lastClr="000000">
                      <a:lumMod val="95000"/>
                      <a:lumOff val="5000"/>
                    </a:sys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Times New Roman" pitchFamily="18" charset="0"/>
              </a:rPr>
              <a:t>LA INVERSIÓN </a:t>
            </a:r>
            <a:endParaRPr lang="en-US" sz="2800" b="1" kern="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  <a:cs typeface="Arial" pitchFamily="34" charset="0"/>
            </a:endParaRPr>
          </a:p>
        </p:txBody>
      </p:sp>
      <p:sp>
        <p:nvSpPr>
          <p:cNvPr id="20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1042768" y="2852936"/>
            <a:ext cx="432888" cy="435406"/>
          </a:xfrm>
          <a:prstGeom prst="ellipse">
            <a:avLst/>
          </a:prstGeom>
          <a:gradFill rotWithShape="1">
            <a:gsLst>
              <a:gs pos="0">
                <a:srgbClr val="C17979">
                  <a:alpha val="70588"/>
                </a:srgbClr>
              </a:gs>
              <a:gs pos="100000">
                <a:srgbClr val="532121"/>
              </a:gs>
            </a:gsLst>
            <a:lin ang="18900000" scaled="1"/>
          </a:gra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20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0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1547664" y="5351275"/>
            <a:ext cx="432888" cy="435406"/>
          </a:xfrm>
          <a:prstGeom prst="ellipse">
            <a:avLst/>
          </a:prstGeom>
          <a:gradFill rotWithShape="1">
            <a:gsLst>
              <a:gs pos="0">
                <a:srgbClr val="C17979">
                  <a:alpha val="70588"/>
                </a:srgbClr>
              </a:gs>
              <a:gs pos="100000">
                <a:srgbClr val="532121"/>
              </a:gs>
            </a:gsLst>
            <a:lin ang="18900000" scaled="1"/>
          </a:gra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20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20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2037004" y="5328210"/>
            <a:ext cx="4274547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C" sz="2800" kern="0" dirty="0" smtClean="0">
                <a:ln w="11430">
                  <a:solidFill>
                    <a:sysClr val="windowText" lastClr="000000">
                      <a:lumMod val="95000"/>
                      <a:lumOff val="5000"/>
                    </a:sys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Impact" pitchFamily="34" charset="0"/>
                <a:cs typeface="Times New Roman" pitchFamily="18" charset="0"/>
              </a:rPr>
              <a:t>CONCLUSIONES </a:t>
            </a:r>
            <a:endParaRPr lang="es-EC" sz="2800" kern="0" dirty="0">
              <a:ln w="11430">
                <a:solidFill>
                  <a:sysClr val="windowText" lastClr="000000">
                    <a:lumMod val="95000"/>
                    <a:lumOff val="5000"/>
                  </a:sys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latin typeface="Impact" pitchFamily="34" charset="0"/>
              <a:cs typeface="Times New Roman" pitchFamily="18" charset="0"/>
            </a:endParaRPr>
          </a:p>
        </p:txBody>
      </p:sp>
      <p:sp>
        <p:nvSpPr>
          <p:cNvPr id="31" name="Text Box 18"/>
          <p:cNvSpPr txBox="1">
            <a:spLocks noChangeArrowheads="1"/>
          </p:cNvSpPr>
          <p:nvPr/>
        </p:nvSpPr>
        <p:spPr bwMode="auto">
          <a:xfrm>
            <a:off x="1763688" y="4526646"/>
            <a:ext cx="691276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5400000" algn="ctr" rotWithShape="0">
              <a:sysClr val="windowText" lastClr="000000"/>
            </a:outerShdw>
          </a:effectLst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s-EC" sz="2800" kern="0" dirty="0" smtClean="0">
                <a:ln w="11430">
                  <a:solidFill>
                    <a:sysClr val="windowText" lastClr="000000">
                      <a:lumMod val="95000"/>
                      <a:lumOff val="5000"/>
                    </a:sys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Impact" pitchFamily="34" charset="0"/>
                <a:cs typeface="Times New Roman" pitchFamily="18" charset="0"/>
              </a:rPr>
              <a:t>FINANCIAMIENTO – NEGOCIACI</a:t>
            </a:r>
            <a:r>
              <a:rPr lang="es-ES" sz="2800" b="1" kern="0" dirty="0" err="1">
                <a:ln w="11430">
                  <a:solidFill>
                    <a:sysClr val="windowText" lastClr="000000">
                      <a:lumMod val="95000"/>
                      <a:lumOff val="5000"/>
                    </a:sys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Times New Roman" pitchFamily="18" charset="0"/>
              </a:rPr>
              <a:t>Ó</a:t>
            </a:r>
            <a:r>
              <a:rPr lang="es-EC" sz="2800" kern="0" dirty="0" smtClean="0">
                <a:ln w="11430">
                  <a:solidFill>
                    <a:sysClr val="windowText" lastClr="000000">
                      <a:lumMod val="95000"/>
                      <a:lumOff val="5000"/>
                    </a:sys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Impact" pitchFamily="34" charset="0"/>
                <a:cs typeface="Times New Roman" pitchFamily="18" charset="0"/>
              </a:rPr>
              <a:t>N - VALORACI</a:t>
            </a:r>
            <a:r>
              <a:rPr lang="es-ES" sz="2800" b="1" kern="0" dirty="0" err="1">
                <a:ln w="11430">
                  <a:solidFill>
                    <a:sysClr val="windowText" lastClr="000000">
                      <a:lumMod val="95000"/>
                      <a:lumOff val="5000"/>
                    </a:sys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Times New Roman" pitchFamily="18" charset="0"/>
              </a:rPr>
              <a:t>Ó</a:t>
            </a:r>
            <a:r>
              <a:rPr lang="es-EC" sz="2800" kern="0" dirty="0" smtClean="0">
                <a:ln w="11430">
                  <a:solidFill>
                    <a:sysClr val="windowText" lastClr="000000">
                      <a:lumMod val="95000"/>
                      <a:lumOff val="5000"/>
                    </a:sys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Impact" pitchFamily="34" charset="0"/>
                <a:cs typeface="Times New Roman" pitchFamily="18" charset="0"/>
              </a:rPr>
              <a:t>N</a:t>
            </a:r>
            <a:endParaRPr lang="es-EC" sz="2800" kern="0" dirty="0">
              <a:ln w="11430">
                <a:solidFill>
                  <a:sysClr val="windowText" lastClr="000000">
                    <a:lumMod val="95000"/>
                    <a:lumOff val="5000"/>
                  </a:sys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latin typeface="Impact" pitchFamily="34" charset="0"/>
              <a:cs typeface="Times New Roman" pitchFamily="18" charset="0"/>
            </a:endParaRPr>
          </a:p>
        </p:txBody>
      </p:sp>
      <p:sp>
        <p:nvSpPr>
          <p:cNvPr id="33" name="Oval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flipH="1">
            <a:off x="1115616" y="4577770"/>
            <a:ext cx="432888" cy="435406"/>
          </a:xfrm>
          <a:prstGeom prst="ellipse">
            <a:avLst/>
          </a:prstGeom>
          <a:gradFill rotWithShape="1">
            <a:gsLst>
              <a:gs pos="0">
                <a:srgbClr val="C17979">
                  <a:alpha val="70588"/>
                </a:srgbClr>
              </a:gs>
              <a:gs pos="100000">
                <a:srgbClr val="532121"/>
              </a:gs>
            </a:gsLst>
            <a:lin ang="18900000" scaled="1"/>
          </a:gradFill>
          <a:ln w="9525" algn="ctr">
            <a:noFill/>
            <a:round/>
            <a:headEnd/>
            <a:tailEnd/>
          </a:ln>
          <a:effectLst>
            <a:outerShdw blurRad="114300" dist="101600" dir="6720000" algn="ctr" rotWithShape="0">
              <a:sysClr val="windowText" lastClr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20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20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547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895600"/>
            <a:ext cx="777240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s-ES" b="1" noProof="1">
                <a:latin typeface="Arial" charset="0"/>
              </a:rPr>
              <a:t>LA VALORACIÓN... </a:t>
            </a:r>
            <a:r>
              <a:rPr lang="es-ES" sz="3200" b="1" noProof="1">
                <a:latin typeface="Arial" charset="0"/>
              </a:rPr>
              <a:t>MÉTODOS?</a:t>
            </a:r>
            <a:endParaRPr lang="es-ES" b="1" noProof="1">
              <a:latin typeface="Arial" charset="0"/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539750" y="998538"/>
            <a:ext cx="271029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4000" b="1" noProof="1">
                <a:latin typeface="Arial" charset="0"/>
              </a:rPr>
              <a:t>FACTOR </a:t>
            </a:r>
            <a:r>
              <a:rPr lang="es-ES" sz="4000" b="1" noProof="1" smtClean="0">
                <a:latin typeface="Arial" charset="0"/>
              </a:rPr>
              <a:t>5</a:t>
            </a:r>
            <a:endParaRPr lang="es-ES" noProof="1">
              <a:latin typeface="Arial" charset="0"/>
            </a:endParaRPr>
          </a:p>
        </p:txBody>
      </p:sp>
      <p:pic>
        <p:nvPicPr>
          <p:cNvPr id="4" name="3 Imagen" descr="https://pbs.twimg.com/profile_images/378800000295174188/65b3fa4491761c849f7ad453da4ec7f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56" y="0"/>
            <a:ext cx="1130044" cy="1052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 2" descr="SELLO INADE 3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03648" y="286544"/>
            <a:ext cx="6538300" cy="6221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s-ES" sz="3200" b="1" noProof="1">
                <a:latin typeface="Arial Narrow" pitchFamily="34" charset="0"/>
              </a:rPr>
              <a:t>La valoración de la empresa 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685800" y="1524000"/>
            <a:ext cx="7772400" cy="5105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v"/>
            </a:pPr>
            <a:r>
              <a:rPr lang="es-ES" sz="2400" noProof="1">
                <a:solidFill>
                  <a:schemeClr val="tx1"/>
                </a:solidFill>
                <a:latin typeface="Arial Narrow" pitchFamily="34" charset="0"/>
              </a:rPr>
              <a:t>Factores clave a considerar: Generación de recursos </a:t>
            </a:r>
            <a:r>
              <a:rPr lang="es-ES" sz="2400" b="1" noProof="1">
                <a:solidFill>
                  <a:schemeClr val="tx1"/>
                </a:solidFill>
                <a:latin typeface="Arial Narrow" pitchFamily="34" charset="0"/>
              </a:rPr>
              <a:t>(Bcio, </a:t>
            </a:r>
            <a:r>
              <a:rPr lang="es-ES" sz="2400" noProof="1">
                <a:solidFill>
                  <a:schemeClr val="tx1"/>
                </a:solidFill>
                <a:latin typeface="Arial Narrow" pitchFamily="34" charset="0"/>
              </a:rPr>
              <a:t>neto anual</a:t>
            </a:r>
            <a:r>
              <a:rPr lang="es-ES" sz="2400" b="1" noProof="1">
                <a:solidFill>
                  <a:schemeClr val="tx1"/>
                </a:solidFill>
                <a:latin typeface="Arial Narrow" pitchFamily="34" charset="0"/>
              </a:rPr>
              <a:t>)</a:t>
            </a:r>
            <a:r>
              <a:rPr lang="es-ES" sz="2400" noProof="1">
                <a:solidFill>
                  <a:schemeClr val="tx1"/>
                </a:solidFill>
                <a:latin typeface="Arial Narrow" pitchFamily="34" charset="0"/>
              </a:rPr>
              <a:t>, Calidad del crecimiento </a:t>
            </a:r>
            <a:r>
              <a:rPr lang="es-ES" sz="2400" b="1" noProof="1">
                <a:solidFill>
                  <a:schemeClr val="tx1"/>
                </a:solidFill>
                <a:latin typeface="Arial Narrow" pitchFamily="34" charset="0"/>
              </a:rPr>
              <a:t>(Po)</a:t>
            </a:r>
            <a:r>
              <a:rPr lang="es-ES" sz="2400" noProof="1">
                <a:solidFill>
                  <a:schemeClr val="tx1"/>
                </a:solidFill>
                <a:latin typeface="Arial Narrow" pitchFamily="34" charset="0"/>
              </a:rPr>
              <a:t>, Riesgo </a:t>
            </a:r>
            <a:r>
              <a:rPr lang="es-ES" sz="2400" b="1" noProof="1">
                <a:solidFill>
                  <a:schemeClr val="tx1"/>
                </a:solidFill>
                <a:latin typeface="Arial Narrow" pitchFamily="34" charset="0"/>
              </a:rPr>
              <a:t>(k)</a:t>
            </a:r>
            <a:r>
              <a:rPr lang="es-ES" sz="2400" noProof="1">
                <a:solidFill>
                  <a:schemeClr val="tx1"/>
                </a:solidFill>
                <a:latin typeface="Arial Narrow" pitchFamily="34" charset="0"/>
              </a:rPr>
              <a:t>, capacidad de crecimiento </a:t>
            </a:r>
            <a:r>
              <a:rPr lang="es-ES" sz="2400" b="1" noProof="1">
                <a:solidFill>
                  <a:schemeClr val="tx1"/>
                </a:solidFill>
                <a:latin typeface="Arial Narrow" pitchFamily="34" charset="0"/>
              </a:rPr>
              <a:t>(g).</a:t>
            </a:r>
          </a:p>
          <a:p>
            <a:endParaRPr lang="es-ES" sz="2400" b="1" noProof="1">
              <a:solidFill>
                <a:schemeClr val="tx1"/>
              </a:solidFill>
              <a:latin typeface="Arial Narrow" pitchFamily="34" charset="0"/>
            </a:endParaRPr>
          </a:p>
          <a:p>
            <a:pPr lvl="1">
              <a:lnSpc>
                <a:spcPct val="55000"/>
              </a:lnSpc>
              <a:buFontTx/>
              <a:buNone/>
            </a:pPr>
            <a:r>
              <a:rPr lang="es-ES" noProof="1">
                <a:solidFill>
                  <a:schemeClr val="tx1"/>
                </a:solidFill>
                <a:latin typeface="Arial Narrow" pitchFamily="34" charset="0"/>
              </a:rPr>
              <a:t>      </a:t>
            </a:r>
            <a:r>
              <a:rPr lang="es-ES" sz="2400" noProof="1">
                <a:solidFill>
                  <a:schemeClr val="tx1"/>
                </a:solidFill>
                <a:latin typeface="Arial Narrow" pitchFamily="34" charset="0"/>
              </a:rPr>
              <a:t>	Bcio  x  Po</a:t>
            </a:r>
          </a:p>
          <a:p>
            <a:pPr lvl="1">
              <a:lnSpc>
                <a:spcPct val="55000"/>
              </a:lnSpc>
              <a:buFontTx/>
              <a:buNone/>
            </a:pPr>
            <a:r>
              <a:rPr lang="es-ES" sz="2400" noProof="1">
                <a:solidFill>
                  <a:schemeClr val="tx1"/>
                </a:solidFill>
                <a:latin typeface="Arial Narrow" pitchFamily="34" charset="0"/>
              </a:rPr>
              <a:t>        </a:t>
            </a:r>
            <a:r>
              <a:rPr lang="es-ES" sz="2400" b="1" noProof="1">
                <a:solidFill>
                  <a:schemeClr val="tx1"/>
                </a:solidFill>
                <a:latin typeface="Arial Narrow" pitchFamily="34" charset="0"/>
              </a:rPr>
              <a:t>E</a:t>
            </a:r>
            <a:r>
              <a:rPr lang="es-ES" sz="2400" noProof="1">
                <a:solidFill>
                  <a:schemeClr val="tx1"/>
                </a:solidFill>
                <a:latin typeface="Arial Narrow" pitchFamily="34" charset="0"/>
              </a:rPr>
              <a:t> = </a:t>
            </a:r>
          </a:p>
          <a:p>
            <a:pPr lvl="1">
              <a:lnSpc>
                <a:spcPct val="55000"/>
              </a:lnSpc>
              <a:buFontTx/>
              <a:buNone/>
            </a:pPr>
            <a:r>
              <a:rPr lang="es-ES" sz="2400" noProof="1">
                <a:solidFill>
                  <a:schemeClr val="tx1"/>
                </a:solidFill>
                <a:latin typeface="Arial Narrow" pitchFamily="34" charset="0"/>
              </a:rPr>
              <a:t>			k - g</a:t>
            </a:r>
          </a:p>
          <a:p>
            <a:pPr lvl="1">
              <a:lnSpc>
                <a:spcPct val="55000"/>
              </a:lnSpc>
              <a:buFontTx/>
              <a:buNone/>
            </a:pPr>
            <a:endParaRPr lang="es-ES" sz="2400" noProof="1">
              <a:solidFill>
                <a:schemeClr val="tx1"/>
              </a:solidFill>
              <a:latin typeface="Arial Narrow" pitchFamily="34" charset="0"/>
            </a:endParaRPr>
          </a:p>
          <a:p>
            <a:pPr lvl="1">
              <a:lnSpc>
                <a:spcPct val="55000"/>
              </a:lnSpc>
              <a:buFontTx/>
              <a:buNone/>
            </a:pPr>
            <a:r>
              <a:rPr lang="es-ES" sz="2400" b="1" noProof="1">
                <a:solidFill>
                  <a:schemeClr val="tx1"/>
                </a:solidFill>
                <a:latin typeface="Arial Narrow" pitchFamily="34" charset="0"/>
              </a:rPr>
              <a:t>E</a:t>
            </a:r>
            <a:r>
              <a:rPr lang="es-ES" sz="2400" noProof="1">
                <a:solidFill>
                  <a:schemeClr val="tx1"/>
                </a:solidFill>
                <a:latin typeface="Arial Narrow" pitchFamily="34" charset="0"/>
              </a:rPr>
              <a:t> = Valor de mercado de los fondos propios</a:t>
            </a: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2514600" y="3538538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1600200" y="2852738"/>
            <a:ext cx="3048000" cy="1296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1600200" y="4546600"/>
            <a:ext cx="44958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2514600" y="4652963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noProof="1">
                <a:latin typeface="Arial Narrow" pitchFamily="34" charset="0"/>
              </a:rPr>
              <a:t>E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3124200" y="4957763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noProof="1">
                <a:latin typeface="Arial Narrow" pitchFamily="34" charset="0"/>
              </a:rPr>
              <a:t>= PER =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4419600" y="4652963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noProof="1">
                <a:latin typeface="Arial Narrow" pitchFamily="34" charset="0"/>
              </a:rPr>
              <a:t>Po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2362200" y="5186363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noProof="1">
                <a:latin typeface="Arial Narrow" pitchFamily="34" charset="0"/>
              </a:rPr>
              <a:t>Bcio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4267200" y="517525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noProof="1">
                <a:latin typeface="Arial Narrow" pitchFamily="34" charset="0"/>
              </a:rPr>
              <a:t>K - g</a:t>
            </a:r>
            <a:endParaRPr lang="es-ES" sz="2000" noProof="1">
              <a:latin typeface="Arial Narrow" pitchFamily="34" charset="0"/>
            </a:endParaRPr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2286000" y="518636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4267200" y="518636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14" name="13 Imagen" descr="https://pbs.twimg.com/profile_images/378800000295174188/65b3fa4491761c849f7ad453da4ec7f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56" y="0"/>
            <a:ext cx="1130044" cy="1052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 2" descr="SELLO INADE 3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02904" y="2780928"/>
            <a:ext cx="4969296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s-ES" b="1" noProof="1">
                <a:latin typeface="Arial" charset="0"/>
              </a:rPr>
              <a:t>LA NEGOCIACIÓN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554038" y="1052513"/>
            <a:ext cx="271029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4000" b="1" noProof="1">
                <a:latin typeface="Arial" charset="0"/>
              </a:rPr>
              <a:t>FACTOR </a:t>
            </a:r>
            <a:r>
              <a:rPr lang="es-ES" sz="4000" b="1" noProof="1" smtClean="0">
                <a:latin typeface="Arial" charset="0"/>
              </a:rPr>
              <a:t>6</a:t>
            </a:r>
            <a:endParaRPr lang="es-ES" noProof="1">
              <a:latin typeface="Arial" charset="0"/>
            </a:endParaRPr>
          </a:p>
        </p:txBody>
      </p:sp>
      <p:pic>
        <p:nvPicPr>
          <p:cNvPr id="4" name="3 Imagen" descr="https://pbs.twimg.com/profile_images/378800000295174188/65b3fa4491761c849f7ad453da4ec7f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56" y="0"/>
            <a:ext cx="1130044" cy="1052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 2" descr="SELLO INADE 3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51720" y="214536"/>
            <a:ext cx="5405438" cy="69418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s-ES" b="1" noProof="1">
                <a:latin typeface="Arial Narrow" pitchFamily="34" charset="0"/>
              </a:rPr>
              <a:t>La NEGOCIACIÓN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685800" y="1524000"/>
            <a:ext cx="7772400" cy="4425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algn="just">
              <a:lnSpc>
                <a:spcPct val="75000"/>
              </a:lnSpc>
              <a:buFont typeface="Wingdings" pitchFamily="2" charset="2"/>
              <a:buChar char="v"/>
            </a:pPr>
            <a:r>
              <a:rPr lang="es-ES" sz="2400" noProof="1">
                <a:solidFill>
                  <a:schemeClr val="tx1"/>
                </a:solidFill>
                <a:latin typeface="Arial Narrow" pitchFamily="34" charset="0"/>
              </a:rPr>
              <a:t>El proceso de capitalización:</a:t>
            </a:r>
          </a:p>
          <a:p>
            <a:pPr lvl="1" algn="just">
              <a:lnSpc>
                <a:spcPct val="75000"/>
              </a:lnSpc>
            </a:pPr>
            <a:r>
              <a:rPr lang="es-ES" sz="2400" noProof="1">
                <a:solidFill>
                  <a:schemeClr val="tx1"/>
                </a:solidFill>
                <a:latin typeface="Arial Narrow" pitchFamily="34" charset="0"/>
              </a:rPr>
              <a:t>Carta de confidencialidad</a:t>
            </a:r>
          </a:p>
          <a:p>
            <a:pPr lvl="1" algn="just">
              <a:lnSpc>
                <a:spcPct val="75000"/>
              </a:lnSpc>
            </a:pPr>
            <a:r>
              <a:rPr lang="es-ES" sz="2400" noProof="1">
                <a:solidFill>
                  <a:schemeClr val="tx1"/>
                </a:solidFill>
                <a:latin typeface="Arial Narrow" pitchFamily="34" charset="0"/>
              </a:rPr>
              <a:t>Due Dilligence</a:t>
            </a:r>
          </a:p>
          <a:p>
            <a:pPr lvl="1" algn="just">
              <a:lnSpc>
                <a:spcPct val="75000"/>
              </a:lnSpc>
            </a:pPr>
            <a:r>
              <a:rPr lang="es-ES" sz="2400" noProof="1">
                <a:solidFill>
                  <a:schemeClr val="tx1"/>
                </a:solidFill>
                <a:latin typeface="Arial Narrow" pitchFamily="34" charset="0"/>
              </a:rPr>
              <a:t>Carta de intenciones</a:t>
            </a:r>
          </a:p>
          <a:p>
            <a:pPr lvl="2" algn="just">
              <a:lnSpc>
                <a:spcPct val="75000"/>
              </a:lnSpc>
            </a:pPr>
            <a:r>
              <a:rPr lang="es-ES" noProof="1">
                <a:solidFill>
                  <a:schemeClr val="tx1"/>
                </a:solidFill>
                <a:latin typeface="Arial Narrow" pitchFamily="34" charset="0"/>
              </a:rPr>
              <a:t>Señala la aportación (importe)</a:t>
            </a:r>
          </a:p>
          <a:p>
            <a:pPr lvl="2" algn="just">
              <a:lnSpc>
                <a:spcPct val="75000"/>
              </a:lnSpc>
            </a:pPr>
            <a:r>
              <a:rPr lang="es-ES" noProof="1">
                <a:solidFill>
                  <a:schemeClr val="tx1"/>
                </a:solidFill>
                <a:latin typeface="Arial Narrow" pitchFamily="34" charset="0"/>
              </a:rPr>
              <a:t>El % de participación que supone</a:t>
            </a:r>
          </a:p>
          <a:p>
            <a:pPr lvl="2" algn="just">
              <a:lnSpc>
                <a:spcPct val="75000"/>
              </a:lnSpc>
            </a:pPr>
            <a:r>
              <a:rPr lang="es-ES" noProof="1">
                <a:solidFill>
                  <a:schemeClr val="tx1"/>
                </a:solidFill>
                <a:latin typeface="Arial Narrow" pitchFamily="34" charset="0"/>
              </a:rPr>
              <a:t>El valor de las acciones </a:t>
            </a:r>
            <a:r>
              <a:rPr lang="es-ES" noProof="1" smtClean="0">
                <a:solidFill>
                  <a:schemeClr val="tx1"/>
                </a:solidFill>
                <a:latin typeface="Arial Narrow" pitchFamily="34" charset="0"/>
              </a:rPr>
              <a:t>sobre el </a:t>
            </a:r>
            <a:r>
              <a:rPr lang="es-ES" noProof="1">
                <a:solidFill>
                  <a:schemeClr val="tx1"/>
                </a:solidFill>
                <a:latin typeface="Arial Narrow" pitchFamily="34" charset="0"/>
              </a:rPr>
              <a:t>valor que se da a la empresa</a:t>
            </a:r>
          </a:p>
          <a:p>
            <a:pPr lvl="2" algn="just">
              <a:lnSpc>
                <a:spcPct val="75000"/>
              </a:lnSpc>
            </a:pPr>
            <a:r>
              <a:rPr lang="es-ES" noProof="1">
                <a:solidFill>
                  <a:schemeClr val="tx1"/>
                </a:solidFill>
                <a:latin typeface="Arial Narrow" pitchFamily="34" charset="0"/>
              </a:rPr>
              <a:t>Otros indicadores  (salidas y recompras pre-pactadas)</a:t>
            </a:r>
          </a:p>
          <a:p>
            <a:pPr lvl="2" algn="just">
              <a:lnSpc>
                <a:spcPct val="75000"/>
              </a:lnSpc>
              <a:buFontTx/>
              <a:buNone/>
            </a:pPr>
            <a:endParaRPr lang="es-ES" noProof="1">
              <a:solidFill>
                <a:schemeClr val="tx1"/>
              </a:solidFill>
              <a:latin typeface="Arial Narrow" pitchFamily="34" charset="0"/>
            </a:endParaRPr>
          </a:p>
          <a:p>
            <a:pPr algn="just">
              <a:lnSpc>
                <a:spcPct val="75000"/>
              </a:lnSpc>
              <a:buFont typeface="Wingdings" pitchFamily="2" charset="2"/>
              <a:buChar char="v"/>
            </a:pPr>
            <a:r>
              <a:rPr lang="es-ES" sz="2400" noProof="1">
                <a:solidFill>
                  <a:schemeClr val="tx1"/>
                </a:solidFill>
                <a:latin typeface="Arial Narrow" pitchFamily="34" charset="0"/>
              </a:rPr>
              <a:t>El valor objetivo vs. el precio subjetivo</a:t>
            </a:r>
          </a:p>
          <a:p>
            <a:pPr lvl="1" algn="just">
              <a:lnSpc>
                <a:spcPct val="75000"/>
              </a:lnSpc>
            </a:pPr>
            <a:r>
              <a:rPr lang="es-ES" sz="2400" noProof="1">
                <a:solidFill>
                  <a:schemeClr val="tx1"/>
                </a:solidFill>
                <a:latin typeface="Arial Narrow" pitchFamily="34" charset="0"/>
              </a:rPr>
              <a:t>Dificultad de medición de la aportación de sinergias</a:t>
            </a:r>
          </a:p>
          <a:p>
            <a:pPr lvl="1" algn="just">
              <a:lnSpc>
                <a:spcPct val="75000"/>
              </a:lnSpc>
            </a:pPr>
            <a:r>
              <a:rPr lang="es-ES" sz="2400" noProof="1">
                <a:solidFill>
                  <a:schemeClr val="tx1"/>
                </a:solidFill>
                <a:latin typeface="Arial Narrow" pitchFamily="34" charset="0"/>
              </a:rPr>
              <a:t>Las posiciones deben estar “cercanas”</a:t>
            </a:r>
          </a:p>
        </p:txBody>
      </p:sp>
      <p:pic>
        <p:nvPicPr>
          <p:cNvPr id="4" name="3 Imagen" descr="https://pbs.twimg.com/profile_images/378800000295174188/65b3fa4491761c849f7ad453da4ec7f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56" y="0"/>
            <a:ext cx="1130044" cy="1052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 2" descr="SELLO INADE 3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2895600"/>
            <a:ext cx="828288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s-ES" sz="4000" b="1" noProof="1">
                <a:latin typeface="Arial" charset="0"/>
              </a:rPr>
              <a:t>DESINVERSIÓN : LA PLUSVALÍA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611188" y="1125538"/>
            <a:ext cx="271029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4000" b="1" noProof="1">
                <a:latin typeface="Arial" charset="0"/>
              </a:rPr>
              <a:t>FACTOR </a:t>
            </a:r>
            <a:r>
              <a:rPr lang="es-ES" sz="4000" b="1" noProof="1" smtClean="0">
                <a:latin typeface="Arial" charset="0"/>
              </a:rPr>
              <a:t>7</a:t>
            </a:r>
            <a:endParaRPr lang="es-ES" noProof="1">
              <a:latin typeface="Arial" charset="0"/>
            </a:endParaRPr>
          </a:p>
        </p:txBody>
      </p:sp>
      <p:pic>
        <p:nvPicPr>
          <p:cNvPr id="4" name="3 Imagen" descr="https://pbs.twimg.com/profile_images/378800000295174188/65b3fa4491761c849f7ad453da4ec7f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56" y="0"/>
            <a:ext cx="1130044" cy="1052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 2" descr="SELLO INADE 3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251520" y="1428750"/>
            <a:ext cx="1187450" cy="573088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ES" sz="1400" b="1" noProof="1">
                <a:latin typeface="Arial Narrow" pitchFamily="34" charset="0"/>
              </a:rPr>
              <a:t>Necesidades</a:t>
            </a:r>
            <a:r>
              <a:rPr lang="es-ES" sz="1400" b="1" noProof="1">
                <a:latin typeface="Times New Roman" charset="0"/>
              </a:rPr>
              <a:t> </a:t>
            </a:r>
            <a:r>
              <a:rPr lang="es-ES" sz="1400" b="1" noProof="1">
                <a:latin typeface="Arial Narrow" pitchFamily="34" charset="0"/>
              </a:rPr>
              <a:t>de</a:t>
            </a:r>
          </a:p>
          <a:p>
            <a:pPr algn="ctr">
              <a:lnSpc>
                <a:spcPct val="75000"/>
              </a:lnSpc>
            </a:pPr>
            <a:r>
              <a:rPr lang="es-ES" sz="1400" b="1" noProof="1">
                <a:latin typeface="Arial Narrow" pitchFamily="34" charset="0"/>
              </a:rPr>
              <a:t>Capital</a:t>
            </a:r>
            <a:endParaRPr lang="ca-ES" sz="1400" b="1" dirty="0">
              <a:latin typeface="Times New Roman" charset="0"/>
            </a:endParaRP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691680" y="5282044"/>
            <a:ext cx="1078384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r"/>
            <a:r>
              <a:rPr lang="es-ES" sz="1400" noProof="1">
                <a:latin typeface="Times New Roman" charset="0"/>
              </a:rPr>
              <a:t>Desarrollo </a:t>
            </a:r>
            <a:endParaRPr lang="es-ES" sz="1400" noProof="1" smtClean="0">
              <a:latin typeface="Times New Roman" charset="0"/>
            </a:endParaRPr>
          </a:p>
          <a:p>
            <a:pPr algn="r"/>
            <a:r>
              <a:rPr lang="es-ES" sz="1400" noProof="1" smtClean="0">
                <a:latin typeface="Times New Roman" charset="0"/>
              </a:rPr>
              <a:t>de </a:t>
            </a:r>
            <a:r>
              <a:rPr lang="es-ES" sz="1400" noProof="1">
                <a:latin typeface="Times New Roman" charset="0"/>
              </a:rPr>
              <a:t>la idea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3131840" y="5235575"/>
            <a:ext cx="1387475" cy="5175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r>
              <a:rPr lang="es-ES" sz="1400" noProof="1">
                <a:latin typeface="Times New Roman" charset="0"/>
              </a:rPr>
              <a:t>Creación de la empresa</a:t>
            </a:r>
            <a:endParaRPr lang="ca-ES" sz="1400" dirty="0">
              <a:latin typeface="Times New Roman" charset="0"/>
            </a:endParaRP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4648944" y="5235575"/>
            <a:ext cx="12192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es-ES" sz="1400" noProof="1">
                <a:latin typeface="Times New Roman" charset="0"/>
              </a:rPr>
              <a:t>Desarrollo de la empresa</a:t>
            </a:r>
            <a:endParaRPr lang="ca-ES" sz="1400" dirty="0">
              <a:latin typeface="Times New Roman" charset="0"/>
            </a:endParaRP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5940152" y="5264150"/>
            <a:ext cx="10668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r>
              <a:rPr lang="es-ES" sz="1400" noProof="1">
                <a:latin typeface="Times New Roman" charset="0"/>
              </a:rPr>
              <a:t>Producción Industrial</a:t>
            </a:r>
            <a:endParaRPr lang="ca-ES" sz="1400" dirty="0">
              <a:latin typeface="Times New Roman" charset="0"/>
            </a:endParaRP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7048500" y="5260975"/>
            <a:ext cx="1140718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r>
              <a:rPr lang="es-ES" sz="1400" noProof="1">
                <a:latin typeface="Times New Roman" charset="0"/>
              </a:rPr>
              <a:t>Producción a</a:t>
            </a:r>
          </a:p>
          <a:p>
            <a:r>
              <a:rPr lang="es-ES" sz="1400" noProof="1">
                <a:latin typeface="Times New Roman" charset="0"/>
              </a:rPr>
              <a:t>Gran Escala</a:t>
            </a:r>
            <a:endParaRPr lang="ca-ES" sz="1400" dirty="0">
              <a:latin typeface="Times New Roman" charset="0"/>
            </a:endParaRP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8261226" y="5157192"/>
            <a:ext cx="703262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r>
              <a:rPr lang="es-ES" sz="1400" b="1" noProof="1">
                <a:latin typeface="Arial Narrow" pitchFamily="34" charset="0"/>
              </a:rPr>
              <a:t>Tiempo</a:t>
            </a:r>
            <a:endParaRPr lang="ca-ES" sz="1400" b="1" dirty="0">
              <a:latin typeface="Arial Narrow" pitchFamily="34" charset="0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>
            <a:off x="1447800" y="1654175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>
            <a:off x="1447800" y="5159375"/>
            <a:ext cx="655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V="1">
            <a:off x="1447800" y="1533525"/>
            <a:ext cx="601980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1524000" y="4702175"/>
            <a:ext cx="19812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s-ES" sz="1800" noProof="1">
                <a:latin typeface="Times New Roman" charset="0"/>
              </a:rPr>
              <a:t>Family &amp; Friends</a:t>
            </a:r>
            <a:endParaRPr lang="ca-ES" sz="1200">
              <a:latin typeface="Times New Roman" charset="0"/>
            </a:endParaRPr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2514600" y="3940175"/>
            <a:ext cx="16002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s-ES" sz="1800" noProof="1">
                <a:latin typeface="Times New Roman" charset="0"/>
              </a:rPr>
              <a:t>Business Angels</a:t>
            </a:r>
            <a:endParaRPr lang="ca-ES" sz="1200" dirty="0">
              <a:latin typeface="Times New Roman" charset="0"/>
            </a:endParaRPr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4021832" y="5748338"/>
            <a:ext cx="838200" cy="274637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r>
              <a:rPr lang="ca-ES" sz="1200" dirty="0">
                <a:latin typeface="Times New Roman" charset="0"/>
              </a:rPr>
              <a:t> </a:t>
            </a:r>
            <a:r>
              <a:rPr lang="ca-ES" sz="1200" dirty="0" smtClean="0">
                <a:latin typeface="Times New Roman" charset="0"/>
              </a:rPr>
              <a:t>PYME</a:t>
            </a:r>
            <a:endParaRPr lang="ca-ES" sz="1200" dirty="0">
              <a:latin typeface="Times New Roman" charset="0"/>
            </a:endParaRP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6963171" y="5734049"/>
            <a:ext cx="1353245" cy="276999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r>
              <a:rPr lang="ca-ES" sz="1200" dirty="0">
                <a:latin typeface="Times New Roman" charset="0"/>
              </a:rPr>
              <a:t>GRAN EMPRESA</a:t>
            </a:r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1405136" y="588645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>
            <a:off x="4827239" y="5886450"/>
            <a:ext cx="208074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9170" name="Rectangle 18"/>
          <p:cNvSpPr>
            <a:spLocks noChangeArrowheads="1"/>
          </p:cNvSpPr>
          <p:nvPr/>
        </p:nvSpPr>
        <p:spPr bwMode="auto">
          <a:xfrm>
            <a:off x="3352800" y="3178175"/>
            <a:ext cx="2286000" cy="3508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a-ES" sz="1800">
                <a:latin typeface="Times New Roman" charset="0"/>
              </a:rPr>
              <a:t>Capital </a:t>
            </a:r>
            <a:r>
              <a:rPr lang="ca-ES" sz="1800" noProof="1">
                <a:latin typeface="Times New Roman" charset="0"/>
              </a:rPr>
              <a:t>Riesgo (Growth</a:t>
            </a:r>
            <a:r>
              <a:rPr lang="ca-ES" sz="1800">
                <a:latin typeface="Times New Roman" charset="0"/>
              </a:rPr>
              <a:t>)</a:t>
            </a:r>
            <a:endParaRPr lang="ca-ES" sz="1200">
              <a:latin typeface="Times New Roman" charset="0"/>
            </a:endParaRPr>
          </a:p>
        </p:txBody>
      </p:sp>
      <p:sp>
        <p:nvSpPr>
          <p:cNvPr id="49171" name="Rectangle 19"/>
          <p:cNvSpPr>
            <a:spLocks noChangeArrowheads="1"/>
          </p:cNvSpPr>
          <p:nvPr/>
        </p:nvSpPr>
        <p:spPr bwMode="auto">
          <a:xfrm>
            <a:off x="4343400" y="2416175"/>
            <a:ext cx="28956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a-ES" sz="1800">
                <a:latin typeface="Times New Roman" charset="0"/>
              </a:rPr>
              <a:t>Capital </a:t>
            </a:r>
            <a:r>
              <a:rPr lang="ca-ES" sz="1800" noProof="1">
                <a:latin typeface="Times New Roman" charset="0"/>
              </a:rPr>
              <a:t>Riesgo (Development)</a:t>
            </a:r>
          </a:p>
        </p:txBody>
      </p:sp>
      <p:sp>
        <p:nvSpPr>
          <p:cNvPr id="49172" name="Rectangle 20"/>
          <p:cNvSpPr>
            <a:spLocks noChangeArrowheads="1"/>
          </p:cNvSpPr>
          <p:nvPr/>
        </p:nvSpPr>
        <p:spPr bwMode="auto">
          <a:xfrm>
            <a:off x="6248400" y="1730375"/>
            <a:ext cx="16002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s-ES" sz="1800" noProof="1">
                <a:latin typeface="Times New Roman" charset="0"/>
              </a:rPr>
              <a:t>Salida a Bolsa</a:t>
            </a:r>
            <a:endParaRPr lang="ca-ES" sz="1200">
              <a:latin typeface="Times New Roman" charset="0"/>
            </a:endParaRPr>
          </a:p>
        </p:txBody>
      </p:sp>
      <p:sp>
        <p:nvSpPr>
          <p:cNvPr id="49173" name="Text Box 21"/>
          <p:cNvSpPr txBox="1">
            <a:spLocks noChangeArrowheads="1"/>
          </p:cNvSpPr>
          <p:nvPr/>
        </p:nvSpPr>
        <p:spPr bwMode="auto">
          <a:xfrm>
            <a:off x="6705600" y="1196975"/>
            <a:ext cx="2133600" cy="396875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r>
              <a:rPr lang="ca-ES" sz="2000" b="1" dirty="0">
                <a:latin typeface="Times New Roman" charset="0"/>
              </a:rPr>
              <a:t>CRECIMIENTO</a:t>
            </a:r>
            <a:endParaRPr lang="ca-ES" sz="1400" b="1" dirty="0">
              <a:latin typeface="Times New Roman" charset="0"/>
            </a:endParaRPr>
          </a:p>
        </p:txBody>
      </p:sp>
      <p:sp>
        <p:nvSpPr>
          <p:cNvPr id="49174" name="Text Box 22"/>
          <p:cNvSpPr txBox="1">
            <a:spLocks noChangeArrowheads="1"/>
          </p:cNvSpPr>
          <p:nvPr/>
        </p:nvSpPr>
        <p:spPr bwMode="auto">
          <a:xfrm>
            <a:off x="1623045" y="548680"/>
            <a:ext cx="40290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b="1" noProof="1">
                <a:latin typeface="Arial Narrow" pitchFamily="34" charset="0"/>
              </a:rPr>
              <a:t>La recta de financiación</a:t>
            </a:r>
            <a:endParaRPr lang="ca-ES" sz="3200" b="1" dirty="0">
              <a:latin typeface="Times New Roman" charset="0"/>
            </a:endParaRPr>
          </a:p>
        </p:txBody>
      </p:sp>
      <p:sp>
        <p:nvSpPr>
          <p:cNvPr id="49175" name="Line 23"/>
          <p:cNvSpPr>
            <a:spLocks noChangeShapeType="1"/>
          </p:cNvSpPr>
          <p:nvPr/>
        </p:nvSpPr>
        <p:spPr bwMode="auto">
          <a:xfrm>
            <a:off x="2286000" y="50831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9176" name="Line 24"/>
          <p:cNvSpPr>
            <a:spLocks noChangeShapeType="1"/>
          </p:cNvSpPr>
          <p:nvPr/>
        </p:nvSpPr>
        <p:spPr bwMode="auto">
          <a:xfrm>
            <a:off x="3657600" y="50831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9177" name="Line 25"/>
          <p:cNvSpPr>
            <a:spLocks noChangeShapeType="1"/>
          </p:cNvSpPr>
          <p:nvPr/>
        </p:nvSpPr>
        <p:spPr bwMode="auto">
          <a:xfrm>
            <a:off x="6516216" y="50831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9178" name="Line 26"/>
          <p:cNvSpPr>
            <a:spLocks noChangeShapeType="1"/>
          </p:cNvSpPr>
          <p:nvPr/>
        </p:nvSpPr>
        <p:spPr bwMode="auto">
          <a:xfrm>
            <a:off x="7543800" y="50831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9179" name="Line 27"/>
          <p:cNvSpPr>
            <a:spLocks noChangeShapeType="1"/>
          </p:cNvSpPr>
          <p:nvPr/>
        </p:nvSpPr>
        <p:spPr bwMode="auto">
          <a:xfrm>
            <a:off x="5029200" y="50831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28" name="27 Imagen" descr="https://pbs.twimg.com/profile_images/378800000295174188/65b3fa4491761c849f7ad453da4ec7fe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56" y="0"/>
            <a:ext cx="1130044" cy="1052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I 2" descr="SELLO INADE 3D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" y="0"/>
            <a:ext cx="8731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6" name="Group 51"/>
          <p:cNvGrpSpPr>
            <a:grpSpLocks/>
          </p:cNvGrpSpPr>
          <p:nvPr/>
        </p:nvGrpSpPr>
        <p:grpSpPr bwMode="auto">
          <a:xfrm>
            <a:off x="179512" y="1062909"/>
            <a:ext cx="8963807" cy="5750007"/>
            <a:chOff x="315" y="844"/>
            <a:chExt cx="5496" cy="3384"/>
          </a:xfrm>
        </p:grpSpPr>
        <p:grpSp>
          <p:nvGrpSpPr>
            <p:cNvPr id="28" name="Group 49"/>
            <p:cNvGrpSpPr>
              <a:grpSpLocks/>
            </p:cNvGrpSpPr>
            <p:nvPr/>
          </p:nvGrpSpPr>
          <p:grpSpPr bwMode="auto">
            <a:xfrm>
              <a:off x="315" y="844"/>
              <a:ext cx="5496" cy="3342"/>
              <a:chOff x="315" y="844"/>
              <a:chExt cx="5496" cy="3342"/>
            </a:xfrm>
          </p:grpSpPr>
          <p:pic>
            <p:nvPicPr>
              <p:cNvPr id="48" name="Picture 47" descr="A72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885620">
                <a:off x="3913" y="1273"/>
                <a:ext cx="676" cy="3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0" name="Picture 35" descr="A72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7616599">
                <a:off x="1232" y="1223"/>
                <a:ext cx="698" cy="30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1" name="Oval 27"/>
              <p:cNvSpPr>
                <a:spLocks noChangeArrowheads="1"/>
              </p:cNvSpPr>
              <p:nvPr/>
            </p:nvSpPr>
            <p:spPr bwMode="auto">
              <a:xfrm>
                <a:off x="1670" y="844"/>
                <a:ext cx="2501" cy="545"/>
              </a:xfrm>
              <a:prstGeom prst="ellipse">
                <a:avLst/>
              </a:prstGeom>
              <a:solidFill>
                <a:srgbClr val="0070C0"/>
              </a:solidFill>
              <a:ln w="25400">
                <a:solidFill>
                  <a:srgbClr val="FFFF00"/>
                </a:solidFill>
                <a:round/>
                <a:headEnd/>
                <a:tailEnd/>
              </a:ln>
              <a:effectLst>
                <a:prstShdw prst="shdw18" dist="17961" dir="13500000">
                  <a:srgbClr val="FF6600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pPr marL="4763" algn="ctr"/>
                <a:endParaRPr lang="es-ES">
                  <a:latin typeface="Times New Roman" pitchFamily="18" charset="0"/>
                </a:endParaRPr>
              </a:p>
            </p:txBody>
          </p:sp>
          <p:sp>
            <p:nvSpPr>
              <p:cNvPr id="51" name="AutoShape 29"/>
              <p:cNvSpPr>
                <a:spLocks noChangeArrowheads="1"/>
              </p:cNvSpPr>
              <p:nvPr/>
            </p:nvSpPr>
            <p:spPr bwMode="auto">
              <a:xfrm>
                <a:off x="315" y="1662"/>
                <a:ext cx="2252" cy="744"/>
              </a:xfrm>
              <a:prstGeom prst="flowChartTerminator">
                <a:avLst/>
              </a:prstGeom>
              <a:solidFill>
                <a:srgbClr val="0070C0">
                  <a:alpha val="60001"/>
                </a:srgbClr>
              </a:solidFill>
              <a:ln w="9525" algn="ctr">
                <a:solidFill>
                  <a:srgbClr val="FFFF00"/>
                </a:solidFill>
                <a:miter lim="800000"/>
                <a:headEnd/>
                <a:tailEnd/>
              </a:ln>
              <a:effectLst>
                <a:prstShdw prst="shdw18" dist="17961" dir="13500000">
                  <a:schemeClr val="accent2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anchor="ctr"/>
              <a:lstStyle/>
              <a:p>
                <a:r>
                  <a:rPr lang="es-EC" sz="2000" dirty="0" smtClean="0">
                    <a:solidFill>
                      <a:schemeClr val="bg1"/>
                    </a:solidFill>
                  </a:rPr>
                  <a:t>DE QUIENES CREA VALOR </a:t>
                </a:r>
                <a:endParaRPr lang="es-EC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5" name="AutoShape 34"/>
              <p:cNvSpPr>
                <a:spLocks noChangeArrowheads="1"/>
              </p:cNvSpPr>
              <p:nvPr/>
            </p:nvSpPr>
            <p:spPr bwMode="auto">
              <a:xfrm>
                <a:off x="2081" y="2533"/>
                <a:ext cx="1769" cy="805"/>
              </a:xfrm>
              <a:prstGeom prst="flowChartTerminator">
                <a:avLst/>
              </a:prstGeom>
              <a:solidFill>
                <a:srgbClr val="0070C0"/>
              </a:solidFill>
              <a:ln w="38100">
                <a:solidFill>
                  <a:srgbClr val="FFFF00"/>
                </a:solidFill>
                <a:miter lim="800000"/>
                <a:headEnd/>
                <a:tailEnd/>
              </a:ln>
              <a:effectLst>
                <a:prstShdw prst="shdw18" dist="17961" dir="13500000">
                  <a:srgbClr val="FF0000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pPr algn="just" eaLnBrk="1" hangingPunct="1"/>
                <a:r>
                  <a:rPr lang="es-ES_tradnl" sz="1800" dirty="0">
                    <a:solidFill>
                      <a:schemeClr val="bg1"/>
                    </a:solidFill>
                    <a:latin typeface="Arial Narrow" pitchFamily="34" charset="0"/>
                  </a:rPr>
                  <a:t>Además del capital es habitual </a:t>
                </a:r>
                <a:r>
                  <a:rPr lang="es-ES_tradnl" sz="1800" dirty="0" smtClean="0">
                    <a:solidFill>
                      <a:schemeClr val="bg1"/>
                    </a:solidFill>
                    <a:latin typeface="Arial Narrow" pitchFamily="34" charset="0"/>
                  </a:rPr>
                  <a:t>que</a:t>
                </a:r>
              </a:p>
              <a:p>
                <a:pPr algn="just" eaLnBrk="1" hangingPunct="1"/>
                <a:r>
                  <a:rPr lang="es-ES_tradnl" sz="1800" dirty="0" smtClean="0">
                    <a:solidFill>
                      <a:schemeClr val="bg1"/>
                    </a:solidFill>
                    <a:latin typeface="Arial Narrow" pitchFamily="34" charset="0"/>
                  </a:rPr>
                  <a:t>se </a:t>
                </a:r>
                <a:r>
                  <a:rPr lang="es-ES_tradnl" sz="1800" dirty="0">
                    <a:solidFill>
                      <a:schemeClr val="bg1"/>
                    </a:solidFill>
                    <a:latin typeface="Arial Narrow" pitchFamily="34" charset="0"/>
                  </a:rPr>
                  <a:t>aporten conocimientos, </a:t>
                </a:r>
                <a:endParaRPr lang="es-ES_tradnl" sz="1800" dirty="0" smtClean="0">
                  <a:solidFill>
                    <a:schemeClr val="bg1"/>
                  </a:solidFill>
                  <a:latin typeface="Arial Narrow" pitchFamily="34" charset="0"/>
                </a:endParaRPr>
              </a:p>
              <a:p>
                <a:pPr algn="just" eaLnBrk="1" hangingPunct="1"/>
                <a:r>
                  <a:rPr lang="es-ES_tradnl" sz="1800" dirty="0" smtClean="0">
                    <a:solidFill>
                      <a:schemeClr val="bg1"/>
                    </a:solidFill>
                    <a:latin typeface="Arial Narrow" pitchFamily="34" charset="0"/>
                  </a:rPr>
                  <a:t>contactos </a:t>
                </a:r>
                <a:r>
                  <a:rPr lang="es-ES_tradnl" sz="1800" dirty="0">
                    <a:solidFill>
                      <a:schemeClr val="bg1"/>
                    </a:solidFill>
                    <a:latin typeface="Arial Narrow" pitchFamily="34" charset="0"/>
                  </a:rPr>
                  <a:t>(</a:t>
                </a:r>
                <a:r>
                  <a:rPr lang="es-ES_tradnl" sz="1800" dirty="0" err="1">
                    <a:solidFill>
                      <a:schemeClr val="bg1"/>
                    </a:solidFill>
                    <a:latin typeface="Arial Narrow" pitchFamily="34" charset="0"/>
                  </a:rPr>
                  <a:t>networking</a:t>
                </a:r>
                <a:r>
                  <a:rPr lang="es-ES_tradnl" sz="1800" dirty="0">
                    <a:solidFill>
                      <a:schemeClr val="bg1"/>
                    </a:solidFill>
                    <a:latin typeface="Arial Narrow" pitchFamily="34" charset="0"/>
                  </a:rPr>
                  <a:t>) y </a:t>
                </a:r>
                <a:endParaRPr lang="es-ES_tradnl" sz="1800" dirty="0" smtClean="0">
                  <a:solidFill>
                    <a:schemeClr val="bg1"/>
                  </a:solidFill>
                  <a:latin typeface="Arial Narrow" pitchFamily="34" charset="0"/>
                </a:endParaRPr>
              </a:p>
              <a:p>
                <a:pPr algn="just" eaLnBrk="1" hangingPunct="1"/>
                <a:r>
                  <a:rPr lang="es-ES_tradnl" sz="1800" dirty="0" smtClean="0">
                    <a:solidFill>
                      <a:schemeClr val="bg1"/>
                    </a:solidFill>
                    <a:latin typeface="Arial Narrow" pitchFamily="34" charset="0"/>
                  </a:rPr>
                  <a:t>pautas </a:t>
                </a:r>
                <a:r>
                  <a:rPr lang="es-ES_tradnl" sz="1800" dirty="0">
                    <a:solidFill>
                      <a:schemeClr val="bg1"/>
                    </a:solidFill>
                    <a:latin typeface="Arial Narrow" pitchFamily="34" charset="0"/>
                  </a:rPr>
                  <a:t>de comportamiento</a:t>
                </a:r>
                <a:endParaRPr lang="es-ES" sz="1800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pic>
            <p:nvPicPr>
              <p:cNvPr id="41" name="17417 Rectángulo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155005">
                <a:off x="1338" y="2387"/>
                <a:ext cx="878" cy="7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" name="17417 Rectángulo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0649930" flipH="1">
                <a:off x="3718" y="2341"/>
                <a:ext cx="907" cy="7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3" name="Text Box 42"/>
              <p:cNvSpPr txBox="1">
                <a:spLocks noChangeArrowheads="1"/>
              </p:cNvSpPr>
              <p:nvPr/>
            </p:nvSpPr>
            <p:spPr bwMode="auto">
              <a:xfrm>
                <a:off x="315" y="3806"/>
                <a:ext cx="1615" cy="380"/>
              </a:xfrm>
              <a:prstGeom prst="rect">
                <a:avLst/>
              </a:prstGeom>
              <a:solidFill>
                <a:srgbClr val="0070C0"/>
              </a:solidFill>
              <a:ln w="38100">
                <a:solidFill>
                  <a:srgbClr val="FF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s-ES" sz="1800" dirty="0" smtClean="0">
                    <a:solidFill>
                      <a:schemeClr val="bg1"/>
                    </a:solidFill>
                    <a:latin typeface="Arial" charset="0"/>
                  </a:rPr>
                  <a:t>VC busca nuevas líneas financieras.</a:t>
                </a:r>
              </a:p>
            </p:txBody>
          </p:sp>
          <p:sp>
            <p:nvSpPr>
              <p:cNvPr id="44" name="Text Box 43"/>
              <p:cNvSpPr txBox="1">
                <a:spLocks noChangeArrowheads="1"/>
              </p:cNvSpPr>
              <p:nvPr/>
            </p:nvSpPr>
            <p:spPr bwMode="auto">
              <a:xfrm>
                <a:off x="4105" y="3720"/>
                <a:ext cx="1706" cy="462"/>
              </a:xfrm>
              <a:prstGeom prst="rect">
                <a:avLst/>
              </a:prstGeom>
              <a:solidFill>
                <a:srgbClr val="0070C0"/>
              </a:solidFill>
              <a:ln w="38100">
                <a:solidFill>
                  <a:srgbClr val="FFFF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eaLnBrk="1" hangingPunct="1">
                  <a:lnSpc>
                    <a:spcPct val="50000"/>
                  </a:lnSpc>
                  <a:spcBef>
                    <a:spcPct val="50000"/>
                  </a:spcBef>
                </a:pPr>
                <a:endParaRPr lang="es-ES" sz="1800" dirty="0" smtClean="0">
                  <a:solidFill>
                    <a:schemeClr val="bg1"/>
                  </a:solidFill>
                  <a:latin typeface="Arial" charset="0"/>
                </a:endParaRPr>
              </a:p>
              <a:p>
                <a:pPr eaLnBrk="1" hangingPunct="1"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s-ES" sz="1800" dirty="0" smtClean="0">
                    <a:solidFill>
                      <a:schemeClr val="bg1"/>
                    </a:solidFill>
                    <a:latin typeface="Arial" charset="0"/>
                  </a:rPr>
                  <a:t>Inversionistas</a:t>
                </a:r>
              </a:p>
              <a:p>
                <a:pPr eaLnBrk="1" hangingPunct="1"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s-ES" sz="1800" dirty="0" smtClean="0">
                    <a:solidFill>
                      <a:schemeClr val="bg1"/>
                    </a:solidFill>
                    <a:latin typeface="Arial" charset="0"/>
                  </a:rPr>
                  <a:t>Empresarios y entidades</a:t>
                </a:r>
                <a:endParaRPr lang="es-ES" sz="1800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pic>
            <p:nvPicPr>
              <p:cNvPr id="45" name="Picture 44" descr="A72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2701" y="3493"/>
                <a:ext cx="639" cy="2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7" name="WordArt 46"/>
              <p:cNvSpPr>
                <a:spLocks noChangeArrowheads="1" noChangeShapeType="1" noTextEdit="1"/>
              </p:cNvSpPr>
              <p:nvPr/>
            </p:nvSpPr>
            <p:spPr bwMode="auto">
              <a:xfrm>
                <a:off x="2037" y="990"/>
                <a:ext cx="1769" cy="272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28"/>
                  </a:avLst>
                </a:prstTxWarp>
              </a:bodyPr>
              <a:lstStyle/>
              <a:p>
                <a:pPr algn="ctr"/>
                <a:r>
                  <a:rPr lang="es-EC" sz="1200" kern="10" dirty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C000"/>
                    </a:solidFill>
                    <a:latin typeface="Arial Black"/>
                  </a:rPr>
                  <a:t>LA PLUSVALIA… DE </a:t>
                </a:r>
                <a:r>
                  <a:rPr lang="es-EC" sz="1200" kern="10" dirty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C000"/>
                    </a:solidFill>
                    <a:latin typeface="Arial Black"/>
                  </a:rPr>
                  <a:t>QUIÉN </a:t>
                </a:r>
                <a:r>
                  <a:rPr lang="es-EC" sz="1200" kern="10" dirty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C000"/>
                    </a:solidFill>
                    <a:latin typeface="Arial Black"/>
                  </a:rPr>
                  <a:t>ES ? </a:t>
                </a:r>
                <a:endParaRPr lang="es-EC" sz="12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C000"/>
                  </a:solidFill>
                  <a:latin typeface="Arial Black"/>
                </a:endParaRPr>
              </a:p>
            </p:txBody>
          </p:sp>
        </p:grpSp>
        <p:sp>
          <p:nvSpPr>
            <p:cNvPr id="29" name="AutoShape 50"/>
            <p:cNvSpPr>
              <a:spLocks noChangeArrowheads="1"/>
            </p:cNvSpPr>
            <p:nvPr/>
          </p:nvSpPr>
          <p:spPr bwMode="auto">
            <a:xfrm>
              <a:off x="1977" y="3758"/>
              <a:ext cx="2082" cy="470"/>
            </a:xfrm>
            <a:prstGeom prst="leftRightArrow">
              <a:avLst>
                <a:gd name="adj1" fmla="val 50000"/>
                <a:gd name="adj2" fmla="val 95588"/>
              </a:avLst>
            </a:prstGeom>
            <a:solidFill>
              <a:srgbClr val="0070C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ES" sz="2000" dirty="0" smtClean="0">
                  <a:solidFill>
                    <a:schemeClr val="bg1"/>
                  </a:solidFill>
                  <a:latin typeface="Arial" charset="0"/>
                </a:rPr>
                <a:t>Participan en  la lucha</a:t>
              </a:r>
              <a:endParaRPr lang="es-E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53" name="AutoShape 29"/>
          <p:cNvSpPr>
            <a:spLocks noChangeArrowheads="1"/>
          </p:cNvSpPr>
          <p:nvPr/>
        </p:nvSpPr>
        <p:spPr bwMode="auto">
          <a:xfrm>
            <a:off x="5293108" y="2452834"/>
            <a:ext cx="3672943" cy="1286187"/>
          </a:xfrm>
          <a:prstGeom prst="flowChartTerminator">
            <a:avLst/>
          </a:prstGeom>
          <a:solidFill>
            <a:srgbClr val="0070C0">
              <a:alpha val="60001"/>
            </a:srgbClr>
          </a:solidFill>
          <a:ln w="9525" algn="ctr">
            <a:solidFill>
              <a:srgbClr val="FFFF00"/>
            </a:solidFill>
            <a:miter lim="800000"/>
            <a:headEnd/>
            <a:tailEnd/>
          </a:ln>
          <a:effectLst>
            <a:prstShdw prst="shdw18" dist="17961" dir="135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s-ES" sz="1600" dirty="0" smtClean="0">
                <a:solidFill>
                  <a:schemeClr val="bg1"/>
                </a:solidFill>
                <a:latin typeface="Arial" charset="0"/>
              </a:rPr>
              <a:t>DEL CAPITAL RIESGO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s-ES" sz="1600" dirty="0" smtClean="0">
                <a:solidFill>
                  <a:schemeClr val="bg1"/>
                </a:solidFill>
                <a:latin typeface="Arial" charset="0"/>
              </a:rPr>
              <a:t>(VENTURE CAPITAL)</a:t>
            </a:r>
          </a:p>
        </p:txBody>
      </p:sp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9632" y="188640"/>
            <a:ext cx="6530087" cy="76625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s-ES" sz="3200" b="1" noProof="1">
                <a:latin typeface="Arial" charset="0"/>
              </a:rPr>
              <a:t>DESINVERSIÓN : LA PLUSVALÍA</a:t>
            </a:r>
          </a:p>
        </p:txBody>
      </p:sp>
      <p:pic>
        <p:nvPicPr>
          <p:cNvPr id="20" name="19 Imagen" descr="https://pbs.twimg.com/profile_images/378800000295174188/65b3fa4491761c849f7ad453da4ec7fe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56" y="0"/>
            <a:ext cx="1130044" cy="10527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4461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https://pbs.twimg.com/profile_images/378800000295174188/65b3fa4491761c849f7ad453da4ec7f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56" y="0"/>
            <a:ext cx="1130044" cy="1052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 2" descr="SELLO INADE 3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07704" y="214536"/>
            <a:ext cx="5405438" cy="69418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s-ES" b="1" noProof="1" smtClean="0">
                <a:latin typeface="Arial Narrow" pitchFamily="34" charset="0"/>
              </a:rPr>
              <a:t>conclusiONES</a:t>
            </a:r>
            <a:endParaRPr lang="es-ES" b="1" noProof="1">
              <a:latin typeface="Arial Narrow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88672" y="1196752"/>
            <a:ext cx="867581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es-ES" sz="2800" dirty="0" smtClean="0"/>
              <a:t>Las ideas que se </a:t>
            </a:r>
            <a:r>
              <a:rPr lang="es-ES" sz="2800" dirty="0"/>
              <a:t>están promoviendo, deben ser respaldadas, multiplicadas y hasta mejoradas. </a:t>
            </a:r>
            <a:endParaRPr lang="es-ES" sz="2800" dirty="0" smtClean="0"/>
          </a:p>
          <a:p>
            <a:pPr lvl="1" algn="just"/>
            <a:endParaRPr lang="es-ES" sz="2800" dirty="0" smtClean="0"/>
          </a:p>
          <a:p>
            <a:pPr lvl="1" algn="just"/>
            <a:r>
              <a:rPr lang="es-ES" sz="2800" dirty="0"/>
              <a:t>L</a:t>
            </a:r>
            <a:r>
              <a:rPr lang="es-ES" sz="2800" dirty="0" smtClean="0"/>
              <a:t>os </a:t>
            </a:r>
            <a:r>
              <a:rPr lang="es-ES" sz="2800" dirty="0"/>
              <a:t>fondos de capital de riesgo, son fondos de inversionistas públicos o privados cuyo objeto principal consiste en la toma de participaciones temporales en el capital de empresas no financieras y de naturaleza no inmobiliaria.</a:t>
            </a:r>
            <a:endParaRPr lang="es-EC" sz="2800" dirty="0"/>
          </a:p>
          <a:p>
            <a:pPr lvl="1" algn="just"/>
            <a:endParaRPr lang="es-ES" sz="2800" dirty="0" smtClean="0"/>
          </a:p>
          <a:p>
            <a:pPr lvl="1" algn="just"/>
            <a:r>
              <a:rPr lang="es-ES" sz="2800" dirty="0" smtClean="0"/>
              <a:t>La </a:t>
            </a:r>
            <a:r>
              <a:rPr lang="es-ES" sz="2800" dirty="0"/>
              <a:t>intención es levantar a un país, hacerlo productivo y competitivo, pero con verdaderas facilidades y apoyo, no hundiéndolo cada vez más, como hasta ahora el sector financiero lo ha hecho</a:t>
            </a:r>
            <a:r>
              <a:rPr lang="es-ES" sz="2800" dirty="0" smtClean="0"/>
              <a:t>.</a:t>
            </a:r>
            <a:endParaRPr lang="es-EC" sz="2800" dirty="0"/>
          </a:p>
        </p:txBody>
      </p:sp>
      <p:pic>
        <p:nvPicPr>
          <p:cNvPr id="6" name="Picture 30" descr="22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02" y="1340768"/>
            <a:ext cx="533788" cy="333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0" descr="22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02" y="2591326"/>
            <a:ext cx="533788" cy="333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0" descr="22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72" y="5157192"/>
            <a:ext cx="533788" cy="333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3637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https://pbs.twimg.com/profile_images/378800000295174188/65b3fa4491761c849f7ad453da4ec7f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56" y="0"/>
            <a:ext cx="1130044" cy="1052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 2" descr="SELLO INADE 3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07704" y="214536"/>
            <a:ext cx="5405438" cy="69418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s-ES" b="1" noProof="1" smtClean="0">
                <a:latin typeface="Arial Narrow" pitchFamily="34" charset="0"/>
              </a:rPr>
              <a:t>conclusiONES</a:t>
            </a:r>
            <a:endParaRPr lang="es-ES" b="1" noProof="1">
              <a:latin typeface="Arial Narrow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-36512" y="1124744"/>
            <a:ext cx="918051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es-ES" sz="2800" dirty="0" smtClean="0"/>
              <a:t>Los </a:t>
            </a:r>
            <a:r>
              <a:rPr lang="es-ES" sz="2800" b="1" dirty="0" smtClean="0"/>
              <a:t>Fondos de Capital Riesgo </a:t>
            </a:r>
            <a:r>
              <a:rPr lang="es-ES" sz="2800" dirty="0" smtClean="0"/>
              <a:t>buscan </a:t>
            </a:r>
            <a:r>
              <a:rPr lang="es-ES" sz="2800" dirty="0"/>
              <a:t>fortalecer empresas que pertenezcan a sectores dinámicos de la economía, que cumplan con criterios de responsabilidad social, ambiental y que tengan el potencial de crecimiento y exportación</a:t>
            </a:r>
            <a:r>
              <a:rPr lang="es-ES" sz="2800" dirty="0" smtClean="0"/>
              <a:t> </a:t>
            </a:r>
          </a:p>
          <a:p>
            <a:pPr lvl="1" algn="just"/>
            <a:endParaRPr lang="es-ES" sz="2800" dirty="0" smtClean="0"/>
          </a:p>
          <a:p>
            <a:pPr lvl="1" algn="just"/>
            <a:r>
              <a:rPr lang="es-ES" sz="2800" dirty="0" smtClean="0"/>
              <a:t>Desde </a:t>
            </a:r>
            <a:r>
              <a:rPr lang="es-ES" sz="2800" dirty="0"/>
              <a:t>el </a:t>
            </a:r>
            <a:r>
              <a:rPr lang="es-ES" sz="2800" b="1" dirty="0"/>
              <a:t>punto de vista empírico</a:t>
            </a:r>
            <a:r>
              <a:rPr lang="es-ES" sz="2800" dirty="0"/>
              <a:t>, este estudio proporciona una breve evidencia, en el contexto ecuatoriano, sobre la influencia de la estrategia de inversión en el desempeño de las empresas </a:t>
            </a:r>
            <a:r>
              <a:rPr lang="es-ES" sz="2800" dirty="0" smtClean="0"/>
              <a:t>financiadas.</a:t>
            </a:r>
            <a:endParaRPr lang="es-EC" sz="2800" dirty="0"/>
          </a:p>
          <a:p>
            <a:pPr lvl="1" algn="just"/>
            <a:endParaRPr lang="es-ES" sz="2800" dirty="0" smtClean="0"/>
          </a:p>
          <a:p>
            <a:pPr lvl="1" algn="just"/>
            <a:r>
              <a:rPr lang="es-ES" sz="2800" dirty="0" smtClean="0"/>
              <a:t>Desde </a:t>
            </a:r>
            <a:r>
              <a:rPr lang="es-ES" sz="2800" dirty="0"/>
              <a:t>el </a:t>
            </a:r>
            <a:r>
              <a:rPr lang="es-ES" sz="2800" b="1" dirty="0"/>
              <a:t>punto de vista gerencial</a:t>
            </a:r>
            <a:r>
              <a:rPr lang="es-ES" sz="2800" dirty="0"/>
              <a:t>, aporta conocimiento sobre las prácticas e instrumentos de los que se sirven los capitalistas de </a:t>
            </a:r>
            <a:r>
              <a:rPr lang="es-ES" sz="2800" dirty="0" smtClean="0"/>
              <a:t>riesgo.</a:t>
            </a:r>
            <a:endParaRPr lang="es-EC" sz="2800" dirty="0"/>
          </a:p>
        </p:txBody>
      </p:sp>
      <p:pic>
        <p:nvPicPr>
          <p:cNvPr id="6" name="Picture 30" descr="22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6" y="1223174"/>
            <a:ext cx="533788" cy="333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0" descr="22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6" y="3356992"/>
            <a:ext cx="533788" cy="333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0" descr="22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517232"/>
            <a:ext cx="533788" cy="333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1169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https://pbs.twimg.com/profile_images/378800000295174188/65b3fa4491761c849f7ad453da4ec7f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56" y="0"/>
            <a:ext cx="1130044" cy="1052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 2" descr="SELLO INADE 3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51720" y="214536"/>
            <a:ext cx="5405438" cy="69418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s-ES" b="1" noProof="1" smtClean="0">
                <a:latin typeface="Arial Narrow" pitchFamily="34" charset="0"/>
              </a:rPr>
              <a:t>recomendasIONES</a:t>
            </a:r>
            <a:endParaRPr lang="es-ES" b="1" noProof="1">
              <a:latin typeface="Arial Narrow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79512" y="1343665"/>
            <a:ext cx="88569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es-ES" b="1" u="sng" dirty="0" smtClean="0"/>
              <a:t>Los Fondos de Capital Riesgo deben contribuir a</a:t>
            </a:r>
            <a:r>
              <a:rPr lang="es-ES" b="1" dirty="0" smtClean="0"/>
              <a:t>:</a:t>
            </a:r>
          </a:p>
          <a:p>
            <a:pPr lvl="1" algn="just"/>
            <a:endParaRPr lang="es-ES" b="1" dirty="0" smtClean="0"/>
          </a:p>
          <a:p>
            <a:pPr lvl="1" algn="just"/>
            <a:r>
              <a:rPr lang="es-ES" dirty="0" smtClean="0"/>
              <a:t>Crear </a:t>
            </a:r>
            <a:r>
              <a:rPr lang="es-ES" dirty="0"/>
              <a:t>nuevas empresas, promocionar, fomentar y desarrollar las existentes</a:t>
            </a:r>
            <a:r>
              <a:rPr lang="es-ES" dirty="0" smtClean="0"/>
              <a:t>.</a:t>
            </a:r>
          </a:p>
          <a:p>
            <a:pPr lvl="1" algn="just"/>
            <a:endParaRPr lang="es-EC" dirty="0"/>
          </a:p>
          <a:p>
            <a:pPr lvl="1" algn="just"/>
            <a:r>
              <a:rPr lang="es-ES" dirty="0"/>
              <a:t>Potenciar el dinamismo económico y las iniciativas empresariales.</a:t>
            </a:r>
            <a:endParaRPr lang="es-EC" dirty="0"/>
          </a:p>
          <a:p>
            <a:pPr lvl="1" algn="just"/>
            <a:r>
              <a:rPr lang="es-ES" dirty="0"/>
              <a:t>Atraer nuevas inversiones.</a:t>
            </a:r>
            <a:endParaRPr lang="es-EC" dirty="0"/>
          </a:p>
          <a:p>
            <a:pPr lvl="1" algn="just"/>
            <a:r>
              <a:rPr lang="es-ES" dirty="0"/>
              <a:t>Diversificar el tejido empresarial de los sectores productivos del país</a:t>
            </a:r>
            <a:r>
              <a:rPr lang="es-ES" dirty="0" smtClean="0"/>
              <a:t>.</a:t>
            </a:r>
          </a:p>
          <a:p>
            <a:pPr lvl="1" algn="just"/>
            <a:endParaRPr lang="es-EC" dirty="0"/>
          </a:p>
          <a:p>
            <a:pPr lvl="1" algn="just"/>
            <a:r>
              <a:rPr lang="es-ES" dirty="0"/>
              <a:t>Introducir nuevas tecnologías y métodos de </a:t>
            </a:r>
            <a:r>
              <a:rPr lang="es-ES" dirty="0" smtClean="0"/>
              <a:t>gestión, fomentando </a:t>
            </a:r>
            <a:r>
              <a:rPr lang="es-ES" dirty="0"/>
              <a:t>la cultura de innovación y riesgo</a:t>
            </a:r>
            <a:r>
              <a:rPr lang="es-ES" dirty="0" smtClean="0"/>
              <a:t>.</a:t>
            </a:r>
          </a:p>
          <a:p>
            <a:pPr lvl="1" algn="just"/>
            <a:endParaRPr lang="es-EC" dirty="0"/>
          </a:p>
          <a:p>
            <a:pPr lvl="1" algn="just"/>
            <a:r>
              <a:rPr lang="es-ES" dirty="0"/>
              <a:t>Promover la creación y mantenimiento de las fuentes de </a:t>
            </a:r>
            <a:r>
              <a:rPr lang="es-ES" dirty="0" smtClean="0"/>
              <a:t>trabajo.</a:t>
            </a:r>
            <a:endParaRPr lang="es-EC" dirty="0"/>
          </a:p>
        </p:txBody>
      </p:sp>
      <p:pic>
        <p:nvPicPr>
          <p:cNvPr id="6" name="Picture 30" descr="22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80" y="2204864"/>
            <a:ext cx="533788" cy="333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0" descr="22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80" y="3284984"/>
            <a:ext cx="533788" cy="333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0" descr="22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80" y="5111606"/>
            <a:ext cx="533788" cy="333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0" descr="22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165304"/>
            <a:ext cx="533788" cy="333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2514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3" descr="data:image/jpeg;base64,/9j/4AAQSkZJRgABAQAAAQABAAD/2wCEAAkGBwgHBgkIBwgKCgkLDRYPDQwMDRsUFRAWIB0iIiAdHx8kKDQsJCYxJx8fLT0tMTU3Ojo6Iys/RD84QzQ5OjcBCgoKDQwNGg8PGjclHyU3Nzc3Nzc3Nzc3Nzc3Nzc3Nzc3Nzc3Nzc3Nzc3Nzc3Nzc3Nzc3Nzc3Nzc3Nzc3Nzc3N//AABEIAFoAWQMBEQACEQEDEQH/xAAcAAACAgMBAQAAAAAAAAAAAAAFBgQHAAEDAgj/xAA5EAABAwIFAgQDBQcFAQAAAAABAgMEBREABhIhMRNBBxQiUWGBkyMyNFRxFRYzUmKRsVOCkqLhCP/EABsBAAIDAQEBAAAAAAAAAAAAAAAEAQIDBQYH/8QAMhEAAgIBAgUBBQgCAwAAAAAAAAECEQMEIRITMUFRYQUicdHwFDKBkaGxweEV8SNCsv/aAAwDAQACEQMRAD8AW/C6kQa7nAQaqx5iMWXFlGtSdxxukg4WgrludjVScMKcdhlqOX6Cuj5tkMUqPHepaWkMKjz3H0BRGoqCja+ygCCDYg4u4qmLYsuTjgm+oF8KaVR6xUJ7VXbakSksjyMZ99TSHl73BI37D32ubG2M8ST6jmunPGo8Gy7jtl7INFeRNNUpEhLkic5GZaaeWsQkJSSCVau+n7xv95I7nGixx7oSnrMu3DLovC3BzGUKJSMjS6hUYUipTleY0OtldmigqCT6TZKfTck+5HG2K8uMYNsY+2ZsueKg+Fbfr+5MTkqirzZTI6IKvIikmXJaS44eou+kb3vyQbA9sHKjxrYFrcy08nxb2kj0Ml0VGc5cZUFX7PXSfNsNKccHTWCEne9/kffEcmPHVbUW+35vsqal7ylT+FAPLVDosrJaKnVEFDn7UbZck9RQ0tEouLXt3O9sZY4ReO5eR7W6nPj1jx4+nC9tvDGpOT6G5mhiOujNopqoLzrTrUxxaX9KmrKO4IICle4Oq9z225UHLpsc7/IahYG+Z71rsvW/4OMjJGXFnL7NPWp1qTKWh6UH1EvJQhainmw3RbYDEPBDZI1x+1NT/wAkpPtsqW1tK/1FrxMoMCkKp8ylx3YjUtKwuM4TdJSRvYkne/8Aj3xhqcahTidb2Hq8mfjx5d6ppgz5nBZFIVMvV+blqrmo03peYCVI+1TqFjztjVScXaOfPDHNBRkH0eKddjPSH+nTk+YCEuJ8t6Tpvba/xOLqcm9kLz0eCEbnJr6+AOy5nSv0qTVanRqcy+mQoPSVuRypCDrNtNjt6l25/wAY0hBrdimoz45pRinS9TdM8V8xQlVApkJ1T3C44tSArQsi2pPtsAO42G2BxmujJjl00+FZItV4f7neiZ+q0GhyKNElMuRXwsFLrepSAr71r+9zzfnC7lkhGmdaODR6rIpxlv46dAgfEOvHqFDjDbjkVMXqNt6VIQm9tJvsfUd/gMUeeQxH2RgtXb3v62OsfxEr7T0Z9TjDr0eOqOHHW9SloUUk6jfc+gb/AK4j7RNGj9jaeSatpN329fT1M/f6snXpERAXJRJISwAAtISBYX49AxD1Ey8fYun8vpXX+jqvxErq57csKjILTCmG2kM2QlKikmwvz6U9+2Iepndll7C0vBwb9bu9/wBiBHzXVI0CmwmHUNt050ux1JR6go3vc9x6jtiizSSSXYal7LwSyTnK3xqn+nyOWY8yVHMkpEipOJKm0aUIbTpSkd7D44rkyyyO2a6LQ4tHFxx9/JOxscoQHP4iv1ONRWLqKBgS/UJSGYzLjzq1aW2m0lSlH2AHJw1GPCqODnzPNPiZZeV8m+JcSjTYNOhmHBnj7dEh5KFLBSRsL3Sd/YE2F7gWxYxFireGucaUlTkmhSFtg21Ril4frZBJt+owAKqkLacUlaVIWg2UlQsQR2OAAxSpfVSGXFescEnkYS1GKveR6b2TruNcnI9109f9BROFT0CPQxUuj0MBobxAWZfAFjNthg4FiA8NSlj3uMbdxSuLHXoPPgXIpFKmVmt1kFHkmWkNPaFLKC4spICUgkknSNhxf3w4ecLdheJ+Up1XYpUaoOGW+70kpXFcR6ybaTqSLG+2ACNnLxToWU6mqmS2JsiYhKVLSw2LJBFxuoi/yvgAq3xGz/lbOmX3dNJkRq004ny7y0JN0X3BUDe1r7HvbABVjLhacStPKSCMQ1aovjyPHNTj1W41oN0g+4vjkvZn0GDuKZ7GKmqN3wE2GADS6LrO0qpIsn3RHB3P+9Qt+iT/ADYv92PxFOLnZq/6w/8AX9L9fgB74oN2M2GDgWV3Mk9JagEnVc7njDMcd7nMzavlR4Uty1PACmJqlGzRFTMkw3XvLtmRFUEuIT6z6SQbE7i/PtY74YOOWzQMkZby8pLlLpTDb6TcSFjqO3ta4Uq5Fx7WG598AEcZIpciuVmp1dmPUVVEthtEmOlXl0oQBpSVX5Iv27YAKg8VfDGlZVpL1YiVR0FyQEsxHUJ31XJCSLcC544GACp0aSoazYX3wMmNXuNEZxpxlJZIKLcX4xy8ikpe8e80mXFPEni6Ha+MxniD+VKEmqyFSZ6lMUmKFLlPW5CRqKE+6iP7X+IB0xw4nb6CWs1fKjwQ3m+i/lhyHS4mYqNV6/N6iZLjvlKXCj8hSUjQgDuAnSPgATjVQU4uT/ASnqJ6bLDBDot5N+vV/XehHfbUw84y4AFtqKVAKBFwbHcbH5YXo7MZqSTQx3GN6OFZXFU/ijf32+eG8Xc42uX3fgWR/wDO9ZELNcqlrJCahH9FuNbd1D/qV41EC9axJokht+n1jyzzSQlTrEhsLSd7pFiLKNxcAXPG3GACqpGeMn5Vzy5MgUyUIz0RDLi47brBbcSpQUFMr0pUNJRbb06dsACD4s5ij5lr6ZkOrOTY4bsyz5ctJjJO+nc+pV73NvbfawAEbAAeo4SIpKeSo6sI6m3M9T7GUVp211b3LGfqVPipfaXUGnqGtjpx6bGBK1XAIUq4slYO5Wq5vewIxDaXfbwEceSdPhqd25P63XotgIzmWT5sBDUVEQtGMmI4gqYbaKgoi3PKQSrkkd8UU3Y3LSw4d2+Lrfe/rauh7rdemIcfgwKzIegKT01pab6DKgCdkNg2Cd/gT3GCUn0T2IwYINKc4JS/N/i/P7C/qvilDtjNfG9HDsr6eGw4vWFajfSb978YYxt9jm6pY0veTtrY50eqS6LU49SprpalR16212vY/p3BFx88bHNPqGiZlo2Y4VVdyxNBrD8VC3EJJ1NuFuyLahY6e9gQCDcXJuAJPi1kN5dMXV6pnNx0xG3CwxUEIT1F2KihBTpGo6dhpPA9sAFD4AMwAH6ekNxEDY33NjhDM7mz1ns2Khpo+u5I1YyHuIzVgDiM1YA4jNWAOIaLjDNHFsWIWXajmBx9NMhqkLZ+8QoJCdRskEkgXJ2A5PbF4N3sL6mOJwTn17EGp5WrNLprVRnQlMxHSkIWpSb+oKKbpvqF9KrXA4xunZyZR4XV2MFT8OZ5bo6qAHqh+0YCJigtKGgzrIASVFVrkmw3ue2JKi4mlVyq1tdLLMiRUmiptbbq7qb0X1AlRskDfcm2AA9I8PKpGoiHXo0oVhyqCCiAlsKBBb16tQO3B+W/G+ACPC8OM1S1vIapSipsoF+q3pOoApIOqxBB2ULjFW6NIQUk23X8hCnZQrbrBUinuhhhwsurOkFJSoJWbEgkJJ3I2HcjCjjKTbPR49RhwY441Lt9fmEqvkeqsVSox6VGfmRYa9JeWkNqV6AsgJJuSAeBc23wPE7aQYtfBwi5umwblbL8rMNQSyw255dK0CQ8jT9kFGwPqIB37Xue2Kwg5M11GqWGN9+xNq+TahCqFTRGaekwKe6UuyUpSkkJAUohJO9gbm17d7Yl42mzPHrYTjG9pPsRc6UJOWq85TUSTISltCw4pGg+oX4ucROHC6NNLqHnx8bVE24xqc7iOGUc4sZYh1WJJjy1NTVIcS/CcSh1pxBJG6gRY3+Xzxpjd7C2rxKKjNL4nTOmd4+ZMnxqcIj3WbcQ91n16y3ZNlJSrkgqJPq4/taynvwmMtNJ4ub2DVN8VKNR41LH7DlyXIdObiJcVJCUr0FJBKRcci4Nrj57XUkxfJiljpvozh+9eWIdVezVAC5aqmt6NU6c4Ch9CHkggpNylQCm1C4tspIO+5kzOVI8S6Zl9tuO3Taq66zU/NqM59K3FDo9AhSiL3078bH08b4AJ1L8S6alL4ci1R9ovx1sreebUsJZc1hJsABuSLDgAcm+MpzSdD+m02TJHiTVb/I4zM+0moR0ByDUELYlvusLZkBAU285rWlwW3srt30i/fGbmu43j002ri000v02C7XirS2Z02SmkzCZb/VXeQn0jpBGwIP8o4t8b2tieavBT/H5GkuJbfMVcnZrh0SHNgToj7sWQ+xIQWHEhaVtLCwDcWINhf8A92pCajsxrU6eWVqUXutvzD07xMiTIsxkQ50cuSFusqZfSLpWmykr24vc2Fr2AuOcWeVC8dBKLTtCrnmvxsyV5VSisusoUyhBQ6QTdIt2+WM5vidjmlxSw4+Bkq4xoI2A6Xl6p15UgUuL5npXU4kOIBSn3IJBt8cVSbexvPJjjFRn3Iz9AmwIImrQgw1udLWh9t1Oogm3pUbbA4tJt7tFcMIRbhB/g0dF5Sq6qMaiI7Ypql/ZyFSG9IV/LfVz8OcWUn94Xnjg08Kfe1s9vJ5eyLmKKYqnY7LXmRrjqVLaT1BtuklW/I49xjXiEuQ96d18fkZGyXmaszprbMZUqZGcKJSS8lTiVAkG4Judwd/hiOO+iJencacpJX8fkcsvUGqVKcqDTYypL+kqLSdiAOTva2MpNTeyH8EJaVNzkuFhKDlSuSpMmExEQ9Ki38w2h9u7dtjcaux59jiri29hiGeOOCc319Dy5lqstLiJchECYbRnOojpvH2Su+kn4XxXgZp9px09+hHrFIn0WUYtUY6EgC5bK0qUB2uATbnviHGupfHmjkVxMg0eoT4r0uNHJiskB2QtSW20E9ipRAvuNr4FFsJZoxdN7mqhSZ9NbZdmRlIZfTqZdBCm3B/StN0n5HA4tBHNGeyYevjWjm2FvCOowKXUKw9UpkaM29EUy313QnWrVe1r3+eDG0m7J1cZSjFRQKmRIdSVFXMqFPo0cJYjqjxnhJ3FwXNKVHYAk3Jvc273xDSfU0hOULpNvr4C9bn02B4aM5cZqMeXMNRWtHRcSoFoKVZaiCQm4tsTff4HEtpRopiUpZ+Y1SoKZnqtOmUOgw4jlKlvNUlcR5xc1CVRHFIbTcXWAd0m9gdht8bNqkY44SU5N2t76dRZpE93LbtRmwqpElSo8qO4HA+keYsF9UC51KHrKb2ub3G/FF7ozkistJqlv/Qzwcx5fT4jRKhSnm4kCSfN1F15wIAcUyoBsA82Uq5te6lf0jF01xbGEsWTk1LdrZfmcsnVOnQM75rnTKhCbizBIEdwyUWc1uak2sb7j+2Ig0pMnPGUsUEk7QsQMzTJUug0h/yUOl0ya28G2l2QCF3UsrUo3O6jz3OK8TdI3lhUYymrbaCWfo8XMefH5kSrU1FOf6QMpUtuyAEAKOnVqPB7YmauRXTTeLDTTv4GTqtTK34cwaFAfZjTabK1lmQtLQkI9Y1pUqydXruQSDz8LjacaREYzx53OSuzzUq1T4HhgxllT7MypOyOuoMqC0RRqv8AfHpKjxZJP3j8xtKFEwhKeoeTogbiReySqDEv+FY+mMWpEcyfk0IMT8qx9MYKQcyflm/Iw/yrH0xgpBzJ+Wa8jEv+FY+mMFIOZPyzPIxL/hWPpjBSDmT8s2YMT8qx9MYKRPMn5ZhgxPyrH0xgpEcyflmeRh/lWPpjBSJ5k/JoQYl/wrH0xgpEcyflmzBh/lWPpjBSJ5k/JnkYf5Vj6YwUg5k/IV8sx/ot/wDAYmjC2f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" y="0"/>
            <a:ext cx="847725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>
              <a:solidFill>
                <a:prstClr val="white"/>
              </a:solidFill>
            </a:endParaRPr>
          </a:p>
        </p:txBody>
      </p:sp>
      <p:sp>
        <p:nvSpPr>
          <p:cNvPr id="23" name="AutoShape 5" descr="data:image/jpeg;base64,/9j/4AAQSkZJRgABAQAAAQABAAD/2wCEAAkGBwgHBgkIBwgKCgkLDRYPDQwMDRsUFRAWIB0iIiAdHx8kKDQsJCYxJx8fLT0tMTU3Ojo6Iys/RD84QzQ5OjcBCgoKDQwNGg8PGjclHyU3Nzc3Nzc3Nzc3Nzc3Nzc3Nzc3Nzc3Nzc3Nzc3Nzc3Nzc3Nzc3Nzc3Nzc3Nzc3Nzc3N//AABEIAFsATAMBIgACEQEDEQH/xAAcAAADAAMBAQEAAAAAAAAAAAAFBgcAAwQCAQj/xAA5EAABBAAFAwEGBQIEBwAAAAABAgMEEQAFBhIhEzFBIgcUMlFhcRWBkaGxUsFywvDxIyQzNGNzkv/EABoBAAIDAQEAAAAAAAAAAAAAAAABAgMEBQb/xAAlEQACAwACAQMEAwAAAAAAAAABAgADERIxIQRB4QVRofAigZH/2gAMAwEAAhEDEQA/ALVA/wCxj/8AqT/AxvxzwBUGOP8AxJ/gYBayjqdhEe9OhZUC00mgjggnfyOPFk0LHGCEPPzYsYgSJLLRPYOLCb/XGzqt9Iu709MDduB4r54mMpas0zDqBbLT5ULSysuFVEDaCk0Owrck3fccnB1/K/wqC3InyEJZbSXX2wgCkJFkFV/YH7nAPMjp3qHXsxeWr/l02mroelVeDah+1fzjfBmOOGnkFPq2Gx2VQPcdwfsORWE/JJWciA5JlRELelD3hKVK2qBVztPe6FAdu1YOQpafxhUOclKTKYSUtmlIJSTYuuTz2+mKVsJfJcUxdjJjMc8NRIcbKisNrKUrPkf3q6v6Y6MXSuZjMZjMEJzZcrfl0VY4CmUH9hiBM66mQ9fZu/qp1xpxCXYzKTv2xaWPSlKQTRCQb4uhd4v8IBMNhI7BtI/bATUeiNOakX1c2yxpx/i32yW3DXYFSSCR9DeERoyEh2tdX5tF1D08onPwg22KKUIT1FBR2qBIvaQE9647jk4PeyGHnepHc7kTsydXEcAbWt5anD1FcnaCeOACfsnBbXfsu0rk2l8yzSE3LjuRo6i0hMglJWeE3us1decImj9az9Fh9luGh5lagtSirpmwBdkA8duDyPHfABgwQMs6tO5zHy9oQF5YXIwSlDD7a1F1CRQCngQUq+RCaFng2cdOoVM5RpyfNmPlt0J6oWEBS0beQAOQa55HHJPGFeb7Uswy5J9+0xMZShQ3ulaVI218x9RhA1v7RZuso7URuKIUK7Wgubi6e4HYcV+RNc98HEDzkN2O8r215HBTFayzLZsmPSeo66UtFKfJA53Hz4BPnnFYacS62lxHwqAIsVwcfkX3Ww4hSfhJI2q5API+nj9wDj9D+ybUS8+0s23JNy4BEZxV8uAAbV/mP1onzhwjrjMZjMEJphiojIPhtP8AGN2PDP8A0Uf4RgNnc9LzMvL2OsmQNiLSnilEefAqx/GETkID9oWd5ArLzDn5zEb6LnUej7ypThSk7UEJ5Fq2/I8Yly4WX6lQ2022iJmSkJUmrS2vj4eexIqjddvqcUaAnLzNbmQYUdbzwVsLULatABpYJ7JIPBCqNgjmqwqwNM7Rn6VNRPxJ5xpyJIWxaDuLhoJu080DfP3rFZLEggzTS9Sqy2ru+47H77wBrPNFO5FlMF/eh4gJfQsbVW16SDfY7r/TCs1HAWAqy2oUQBYo8kA/z27DBteXTpuZPO5xIDz7biwVrNBXrJVwCKAKwrx3+gw+wdCNspZcnlwylqoBpkEAGrTZVd8m/AsjFsygZJixF6ikNnaCaIApWwk0O448D6/pigex5LkDVbkdB/4ciJuXY4XRsEHzV/ua7HHjU2m0ZElC4y3VxnHg2lCm0hTazQo/kbFEWOxvnHZlxjaOnQcxkuJdzGX1IzEIOf4TbirNEX4s+ri7NIkAaZNFLsFXsyxYzCLkHtEj5pIQw5H2EOllxYJoOAE7QK5PpJoEkecO7LnVaQ5sUjcAdqxRH3GErhupKypq24tPqOG0/YYXM+jdec4G3AkusBskAnbyTav7ffAjNdRS/wAVejZVHSVB9MdLkh02Vjv00bSAkf1HuQawEyZzMJkpWYtF1tT6QW21uHncSTYI2+rvx244HNVPZ54gf3MptIcKFJH3hWIuLJlJ6b7IDYtLSKPVq7UCfJ+Kqv638PRnUSTLdkIhNBclMQ9IAcncoJI+/m/FDA+NmC47ziI8dCXV+lSi6TtI7jaSdpu7A47Y55L8kKelOOOoU22VblhKgf7eBxXj7Yqu9VVU2fiVep9fTSePZ+0GafyhUeeZ2dtJg5dDdC1rdGxAUCkJH3KikUP9jbmdQlssTZGauLbkkoYKX6DpTYO1AFk3dgi77jBPL5UqVpTJ5WaILqpTKeo2bA7ilDt6in1V96+oyXnGWQ5bbnvUFCUII6TzoSvvZUEkpJ7i+efy51E71NQOjYdguQ85y9puc4mQEuI9Ru1psKQrnyCfyBJ4wM1zGYnZqyoRGZLscgtJCApZeFq4Pg1Xnx9BS/q6XIiwGW8vSUPS3W2Wnfg6ZO4knyKCTQ+f2GEJI1JK1cxluVAl6H1IrbhTwpLR9atyQD4A4N/DzzeEVDrhj0gx+RqmQpcIy4n4eXpJFrZLZTISOELF16uSDZBqrsEYrjSw42laSCFAEEGxziKyMizDUOWKiZ4+9MkKdrqBZQWhwkFKAaVRs0b7gcc026C1U2nTyI8/e5IjuraWpKeCQe/j5/IYhRRXSvGoYI2csdMY1iKzvW3tdKypt5JXtWFG7IWeRyCO9dqqsJ2XNRsoyXOFyYJejsS1+6uu04lptRBKT3A2rWvjzh2zSFKU+qRHDbzZRSmFCjfkpPzIoVY7d8TjXuZK/BTlENXuTcl5JdcXylKUqsBKeK5CbPF8dxzhuwXyYmetKyzdwDpvT0NqA29mnWZW8tSuql/atV8g9xzd97x5kuZPBnNw5+ZTJSlAWy7KSG1Kv4T2sX+XzwNz3Jc9aEUNz4gbeeDaCgFdX90/njanTCIU2W3mERU6Wpg+7SyPRdckjwfqT4xxvB/k7f58zzJ4k8nfe+vmVbOjLTkEbKHi170pgKUQd+wXxtPjwAfJ8+cBIzLb6yzNhq3NyLbYO1SFKSQdwPmue4B4PHnG3LJn4imO8Mv2NrabUtzelLaDtB2Vu3GiCAAD2vyDgJ7RIuZyIKn8tWtltCnKR6ST3HpPJBq+RRon631haUOT1laEKAsYZkR3PIk1ha0BopSN2xRSF963g8Ac+qvP6qTMRzT8/wDFISXVxHkpTM6qQFsuJFFdAgWryocX3sc4P6F0+jJNMxAtyQ5MfbSJTD0lymQ4kKAQ2FAAgEA+eFYEavzH3N1ORMNPy5MkBS2eoNoCrBAoD5cf/RxaRnUzhiSRNubtNuLWtiZMbfkxyiIztJPUNbed3CeRwBYux2rD7pLR0LJskZiymG35J9by1C/UfA+gwg53mLMfLdOzZeXqalQ3nIqkuOkGOfSU8jhYpJ57GuMVTI3kSIanGuULdU4Psv1/5sSXc6j7MJ4VNf5EM7gsthtajakEti1JB5uvukf6OGvGYjYnNCshbWLEKH3kf0bkc9rKjFnZXLBjSVdIvsKBIHZQsYNz4MwsFHuc218AtNKsfoMUSsfaxgb6ahblyM5rfSUZ+fIyWv6YfY0e3mj+Y5m1NjsKWtlb2w7f6APTZpIoKOPGT5fNQuNBlhwx5O55hSUkqJ23V+AeFeeRXnFQkRmJTZakstutk3scSFD9DjyYcUyhKMdoyEp2h3YNwHyvv5ONrVAjJ2K3KDO5FPaO5rAZjCTp7Ls0U00yW3enEW4FEGhztqqA7eSr54YdLaezWfGh5xOjLiTWkqbKX2iHCg7bsGj/AFUD8zyPNRxmJceti3AQBJ7mml1zoU1T+XiS48n4iAm1AUki/UCORdftg37OUPtaThtS4r8aQ3aXEPoKFcdjR+lYZ6x8oYkBgyKf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7239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>
              <a:solidFill>
                <a:prstClr val="white"/>
              </a:solidFill>
            </a:endParaRPr>
          </a:p>
        </p:txBody>
      </p:sp>
      <p:sp>
        <p:nvSpPr>
          <p:cNvPr id="24" name="AutoShape 6" descr="data:image/jpeg;base64,/9j/4AAQSkZJRgABAQAAAQABAAD/2wCEAAkGBwgHBgkIBwgKCgkLDRYPDQwMDRsUFRAWIB0iIiAdHx8kKDQsJCYxJx8fLT0tMTU3Ojo6Iys/RD84QzQ5OjcBCgoKDQwNGg8PGjclHyU3Nzc3Nzc3Nzc3Nzc3Nzc3Nzc3Nzc3Nzc3Nzc3Nzc3Nzc3Nzc3Nzc3Nzc3Nzc3Nzc3N//AABEIAGkAQgMBIgACEQEDEQH/xAAbAAACAwEBAQAAAAAAAAAAAAAFBgAEBwMBAv/EAEUQAAEEAQMBAwgGBQkJAAAAAAECAwQRBQASITEGE0EUIlFhcXOBsRUyNJGT0gcWNVShIzNSVXLB0fDxNkJTYmSDksLh/8QAGQEAAwEBAQAAAAAAAAAAAAAAAAIDAQQF/8QAJhEAAgMAAgECBgMAAAAAAAAAAQIAAxESIQQxcRMiQWGRsSMyUf/aAAwDAQACEQMRAD8A2yS83HjuPvKCW20Fa1HwAFk6SoGdDmEVOeyyyJk1JAKk3HaJuhQv6vX26Zp2Nfnt93IlNlrcCUBpQBrwPn8j1HjSdIhYjsznxManb5oCyYrbdpG8k2fOG0WVULrkaw7MMLSO2STOSjHx/KWw0pSm0qG4mxzYsJAF3fHPUVr2V2qGGgR5OQ7pYlPrBUHxsYPUNXVlVeFdQemqjcpztY15GjKnFuKBV3bDKdzqQfHfyKq6ocEH2cmOxeMxy0QZ2XclF9VtsSSrrYsjaoHnaByfV4m5kNnrGGb3HiG+JUVmQlKkB1tKwlYogEXR9eu2gMCEjGT5KWsgz5VOc75aHEqNnn6qd9Dx+71aK7Jv7xH/AAFfn1QTJZ1RylVGKlISkSEElS1J+XX2Hj0667J37xH/AAFfn18qZlqrc9GNGxcc8H/z1sIhwMhNVBjqVJdJLSSTu9Wpqrjv2fG9yj5DU0QjFK7XqY7RsYxLCXWX0oW0tAV5yCLKyr6qaAJ2nmhfA0vv4vOPyJbkSEpMSQ2p1stOINvKJrkGto4/yNNsPspjcdGShpmMlLaVAOuIUpaUkURvK7Arjr00Nez8Hs7AZYx7RMMAhktRylo+JpSlcjnqLHOpHEBLGOKzaQqjucYsd3ALadluhUpQJSwmlkrIIK3HCNxPJ+/46pzpr7jzc55fevxgosEhIKSoUaNcX00YxCcb2njqyjLqFL3bXfrUhQA44XXSudL3aST9GyWjGbiTYLtBK2CtawodQQlz1fPXneVX5DsGB+X7bGGJ8pHc8czclt5WTcQ4JDDRQ2pxtIUQoi0hRHpA+/V6D2pnvsh1Ugo3HhKkpNg9D08fuvQx9eQ8vYhrgMuIkoKmlsBZFDqFHvKBF6PwcDh2EuBXdd9FbR3+xp1SEkjoDu58fXpUoudSNIPuZnIbL2O7QSlyWmZDaFhagm0iiL00aT2cxiYaS7EcaXtF7245Wa9R3aP4+WvIRg/FlsqSeCO65SetEbuDyONd/i12ouWNsRmUnqZ/j/sEb3SPkNTUx/7Pje6R8hqa6Zk0jIDdBeR3ZXvQU7QL68aVMpBlZTHtBWASZHlq3VMvugoAtSQsk2LKdpoDjp4aY5ch2GhKpE2OjcdqB3BJWfQBusn1DS0928hsywy88Wm+87tTzsfYEm66Fd9fVepWcOuRlK67H3gNycGJCsbEOLKUNFBG9IUV8bQBaj9bp49Td9CCMkwsfIUwkPpa7o2lKVjnivH1aYs6vFY9xCJv0eJElJLZVENKr/m3f/dKkOXMl5J6IcJDRMYCg2qnA2eRY3FyvR7fjrz/ACKGdweee0kQSd2eiDCbypG+ldylCE7rsC/l0+OrUFptERMeQtCUA0WisAODxujuokni9fXZdt7PSQqRh2oqWitp1xxDqQkg0UgFQs2B9x02HstEKkK2sbkXtIS4Kv8A7msXxLSNV5mH/Ynw2Isaaw1GSqY4+8AphbhWClShuUbsmk3yTfS9aTDiR4bPdRWUMt7irahNCzyToZGwzGPf8oaMRt5Q2d4ppRJHosr0R2TP3lj8A/m130VvWuOdmgZM3x/2CN7pHyGpqY/9nxvdI+Q1NXmx2z5UFNbce9KCqaWWjtKULWncdw54AJodarrpXzGNUMxKyn0atDW7emUVhK1nYUkbD5xAqwPEnpxp476Xu29xHv36vyaC5TO47cuPLEJ9xFhTaHlLKfUaRx8SNRtXrd/MdAzdINMXc081mkMOyVMFcVZcj2aSlW0gAH0X4+NX0rQ6LHYeKypxaloCiooXtG7p1PB9vq6DTihnFLx4npiwERa/nfKVIA8KPm8G+K0s5TJ9ncRJDcrDJ7t9ZLb5lLKXCeTRIsUbFcVXs1wWUP2WeT4NuSnFhNswIyoo7zu1he1KknmrFG6PNc+3jRRjJSUPOCPL7tJc/lFL2osgJFgAC+BX3G9VBNwUed9Gr7POtSiO8S05Kc3KSTwRY6fK9NLWAhRWe8+jGmwq1quY4rb4n/dP8NYlFpJ4P+4FW3di++Jfat5uLube8iV37TqiQhSzuHFf0RVXfU3d8G8NF7QL7Qd/lVrTFQHCNjnmLN+aNtkgUSfgNd8c/Bx3ksfGRYu+UgOMttvqKlN8WvlP1RYsn1DqQCaS7LV0Yj/jq/JruSpiBzO5GUlQZnOP+wRvdJ+Q1NTH/YI3ukfIamuiZGKDFmJm5l3IxlpYmLGwtjb5oOzlIs3Q3XZFH4AfmIcSbj4CYzWQJSt0JYYQAttClfVISOEDivUB107eV/8ATyPw9fKpgCSTHk1X/D0joG9ZqMU9IklLA7Pv4RtruQ6CHQU7FBRSKJFDngEkeNV4kL/0atgw44kKZaYWktjdRc5AJHPWzfp546ac3MZhZj7qwZhcUoqXtV4/HXBrs5iZDqX2HcgshFDZsqievA9X8NcVlFzNoPUUlt2KrkGcw9NeRPkrKYqmGQ4tf9EKIHqsj46E5PtLOqNBcdBAa4ad39U87TfmnmuK8KoddaGOy0USS+l7IhRTtrYDx89Cpf6P48h1S1zMi7vJCg+whVJN2BQHhQ59umqqvX+xl/HdFP8AINiIvPz5ri5LkySV0htTwO01VdCa4VZAPPN8cnWn/ovlyJnZhl2XIU853zid6jZICuBySfv0tr/RlGSzHV5VJZcStKpC22qSs0dyxZNKN8eAHHrL9hkxsZBZiMRUoIHPk8cNpWquTts80PSddKIwOmdHkX1ugVREfH/YI3uk/Iampj/2fG90j5DU1WcMdsw5NVKSy0841GIAccaCUqbsHkqJN9PAA9OdJ+Dl5t3LxO8yIW0KbQpP8p3o3USolXoN8A/Vsm9OD/ZjHyJq5chUhx1QIG54kJtJSa+BrQ6f2SiRIe3BwymQtSdzhkL6Ai7BNGwKrSEHdjA9ZE/J5xxPaZuXgk3BbUtmSEA0gCgFpoCgbPHPQemtW4mVykKDLeciPuJpWxutu0pNo5+t1PjeiDPZ2bDU6tqA3uccLyiCVbnCbJ49J61r6jMZKQ3cnHvpkoCSpCmz3e4c+b/qdTLPsYhfpKEfti9gIsMzIC5MiQ2kuneE0qgPNAHS+OnFDQ7B5ZztH2iXlHZudhspeXbUd8hlKAkbEqBFem/DpyT0s5rszkswtt+VBfbcCKUhDe7wPAN+knrerf6tyl4aXj4MNyG+6E73O7V53QqG49fEfHRyaVHwuOfUyzL7e4ydlI0UuxlYV60SS+yvcFCykdaIJrwPQ+kaPiGiNnm3Y0Pc2QhQUiMkhO7cDS74PJUT1o0LvWexv0X5dUll5ycSlLqF924PNTXUVfs59utdhR/Jo6Wt24i7J1RCx9YlwqGfDmbY/wCwRvdI+Q17rzH/AGCN7pHyGvdPIx4e7L4R91TruOZW4o2pRvk/fr4/VLAf1Yz/AB/x0b1NEIg9oMPi8dkWW+6gx47qCpIWypRpJQlXI6ElaQOD1vwoh2Y2I325Mx4bSlI3GKsBV8bunWyOtdPbrScl0T/ZX8tUoH2CH7pv5DRCJ0LH4qYVxG3ICpLikhlQiuJoHd19B+r1rr661SjMYt2IN78IvPtJUjuYrhDZ80lYKgAUbb+/1a0iP0H9lP8AfoP2O/2dxvuf/Y6ISn2Y7PYSZFfW4iNNKXineltSNnAO0ihyARz/AKAz+qWB/qxn+P8Ajojj/wCZPt/uGrWiEpIxMBtCUIithKRQFdBqau6miE//2Q=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5334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>
              <a:solidFill>
                <a:prstClr val="white"/>
              </a:solidFill>
            </a:endParaRPr>
          </a:p>
        </p:txBody>
      </p:sp>
      <p:sp>
        <p:nvSpPr>
          <p:cNvPr id="26" name="AutoShape 2" descr="data:image/jpeg;base64,/9j/4AAQSkZJRgABAQAAAQABAAD/2wCEAAkGBwgHBgkIBwgKCgkLDRYPDQwMDRsUFRAWIB0iIiAdHx8kKDQsJCYxJx8fLT0tMTU3Ojo6Iys/RD84QzQ5OjcBCgoKDQwNGg8PGjclHyU3Nzc3Nzc3Nzc3Nzc3Nzc3Nzc3Nzc3Nzc3Nzc3Nzc3Nzc3Nzc3Nzc3Nzc3Nzc3Nzc3N//AABEIAFoAdgMBEQACEQEDEQH/xAAcAAACAgMBAQAAAAAAAAAAAAAABQQGAQIDBwj/xAA1EAABAwMDAwEGBQQCAwAAAAABAgMEAAURBhIhEzFBUQcUFSJhcSMygZHBQqGx0SThCBYX/8QAGgEBAAMBAQEAAAAAAAAAAAAAAAIDBAUBBv/EAC0RAAICAQMCBAUEAwAAAAAAAAABAgMRBCFBEjEFIlFhE3GBocEjMpGx0fDx/9oADAMBAAIRAxEAPwC23axyY1xnQ4L8uIZaveIMhp9aW9+PnYVg4GeSP+sVjnW02ltnt/g+k0+trlVCyyKl0+WSaWccSW3HZiXTuqLraMtuqVKZU5uWmQtSlj1AUTxVFV84bPc6mu8K02p80fK8bYxj6nqtvmNT4TMpjPTdTuGe4+hrpRkpLKPi7qpU2OuXdEmvSsXTb5a4EpEabPjMPrxtQ44Aee1QlZCLw2aKtJqLYOdcG0uUhglQUAQQQRkGpmczmgMFQHcigDNAZzQBkUAZoCHdblGtUJyZNWUMIwCQkqOScAADk8kVGU1BZZbRRZfYq61lslpORmpFRmgNVJChyM0BRb5o6U7c35MBDSmXVb9hXtIUe/8Afn9ax2aduWYn0mi8YrhTGu3OUSrfNn6dtgiS7es4UotuFY2jPOOM+c1KMpVxw0Z76addc7K5/Tkc2G6JlRx71Ib95WtX4f5cc8ACra59S37mDWaV1TfQn0rkrSZNmhXTVLOo3GkrfcCiHRhTrGwbQjyccjjnIqnMFKas/wBR05V6q2nTS0qeIp9uJZec+n1I0i5TYtwWItycjuRpUdiLaFpH4rBSjnB5J5PPjaai5yUtn2xhexbXp6p1LrrypKTlP0ks/ThfPJJiPXwv9T4w5tkPToqeqhOxgo3bFdvGw5z/ABUl8TOc+pTbHSKOPh/tUJbN5ecZX3IK5iptjgImXKUh+DeGWpb3UStKlZ7pUBynsRnt58VDLcEm909zSqlVqZuEE4zrbisYwvdevHuMxNuDMTUl1Xcn324shxhqONoS2hJTk8DOQCf281Z1SSnPPYyOmmc9PQoJOSTb3y28+/Y6Lny7k9fpVoua3o8dDDkYMqSUlSUlS2xx54z9x9q96nJycX6EfgV0RphfXiT6k85zvsn9PwcJl0uJt7N0alrZi3KcAlTrnTSxHAOwZ2kIKyOVY/qA+tRc5dKkns39iyvTU/FlTKOZVx43zLKztlZx6Z4Oanr3PbtrDN3UhT0eYvqRSFhexQ6fzFI3dwMgDOPrmvM2PCUvU9UdJU7JSqzhwWJbd0+rZP7C1VydvTzAnXBxL65Nv6UIEBDjatilL2+eSTkdsAVBzc3u/TY1rTw00W64ZWLMy5TWUln5ccjG13W5LvkRRuxeffnPMSbWUp/AaTuwoDuMBIOfORU42S61v3fYzX6ahaeSVeEoxanvu3jK9OXtxgv6gVJ4ODWw+dNqAKA1cQhaClxIUkjBBGQaHqbTyhA5bWrfd2JLbavdyTwkZ2Kx/iqXBRlk6K1MrqJVt7/2d7lcY3HSaQ8+hXylxvhB9ef4r2U0V0aab7vC9uThHvKd4XLjJ3gEJW2OQPTn/deK1Z3RZPQvGK5fyNIMuLNTloYUkk7FDBH1qyMk+xjtpnU/MSCwyUdMto2Zzt2jH7V7hFXU85ybdJsJUnYnar8wx3z60whl9xfMtpFtXCtHQgpcylSkNAbEnuUpGBu9P57VGUPL0x2L67/1VZdmWPf+M+xLYiMMRGorbSQw2gISgjICQMAVJJJYKp2SnNzb3e51DaBjCQMDAx4Fekcsx0WwAAhPGMcdsdq8wMsyGmw4XAhIWRgqxyR969wMvGDeh4FAJ9XXk6e03cLslkPKislaWyrAUewyf1oCgI1xqnriHdLc221MjP8ATkNRnY/SWlpSwUlaiHBx4x60BddAy3peh7LJlvLeechtqccWrcpRxySfJoDznUetr8i5XR9MGKxEhvKbRvivPB1Cf6lOtnagn0PbzUHFPc1QtnUulElu+Xy8XW4RLM3a2W7cyw46qRvd6pdRv+UpIwByM/Y1DpWNzSr7G2o8EC3aru9+kwGLIzChvOwffHHJJWvH4ikbUhOPKc5J8144Jbko6idrUUl25Htv1bOuN00xHnLLMoXCVGkCHJBZd2NnBUOc887SQRVyZz7a3HzcEL/6XqBhv4iY8G42dLwbU/GgyGELBWEZQ4slJIJ9PFelRmXqCez7PNaTXZ01TsS+OssuNP7HG0dZsBKVEHA5PGO2RQDHUWttRwbxPjwokZuHDSkpdchvyurlO47lNcN/qM+aA0Xr7Uj1yim12uFNhptbNwlx2FKW8pKlFKukrOCRgHBGTyO9Ac1e0TUUOdMdutnjxoXwp24xIqyoSAlKkpT1TnAJyTgDjigG8TUmpYV0sLV9btL0W9KKG/cw4hbB2bxncSFDx4oC+DtQBQHGXGYmxnY0tlt5h1JQ424nclQPgigEFt0Jpm1SxLh2tAeSlSUF11bobSRghIWohOQccAccUBC0/wDCrfepdl04YaIKoyn1MR1hWx4L2q8nGQU8eMfWqVYnY4p8HRlpJVaWN04tPqxvymsr8lau1k0vc4Vxu0a3KbeQ8gvOlbjaVbljLmwK2njcckZ4zVc7M1vBto0jq1UFJJt5a53S2T984JkDRliukBuZNtyVKdW4topWts9ErJbB2kZG3HBzUqsqO3Yq13TO99XdJJ/NLf7m9401puQuHDlQo6HEIKIqW1KaWEDkpSUkHHOcZ8mjnh4yRjQpx6unZfYhNwLHb4UV9oR22Izi1xnOE7FHIOD5OOMnJOKqdmFls216TM1WobrgrtxttpbfadhREgTWlKbCFLSkuEp2q25xxknGPvVNljlg6ej0cK+tpYaaz8t8r6+x6PbbVo2+/ETGhwnXZ4SZ7STyshW7Kkg99wzkdzXQhZGfZnyWp0d+mf6kWlw+GTLroXTd2nLmzrYlUhwAOLbeca6gHA3BCgFccc5qZlGMGw2uBNEyFCaYfEZMUKbyAGkklKQnsOT6UBmZYbXOnmdMhNPSDGVFKnMkKaUcqSU9iCR5FAL7RofTdmnonW+2IRJbyG1rcW50s99gUohHpxigLFQBQBQGCMgigKrG0WmI+zJi3WU1JjthlhwIQQhkZ+QjHzd+554FZ1p8PKe515+LOyDhOtOLeWt+/r7fI2i6PZiMyIiZ76oEgqU8wUIBcKk7TlYGceR6YFI0KKazsRs8UnZKNnQuuOMPfbHtnBJgW1y3tLS9PkTCQlKS9tASkDAAAAH3PmvYxcVu8kLL1c04wUfln8iO6WIy5PvK5i+ulxKm1lA/CSDnaj0zjk8k1VOvLznc6Gn1nw49Cjtjf3b2y/wuCuagt7sKMhEeapaypxEdpTacJSoFSufGBnn/AHWeyLitmdXRXxsnmcdtm3l8bL/hSNSajl2Vxhkw33ek20WZRVsbTuRnaE7SDwTnJzxVten64JtmLV+KvT3zgq8x53e/1LBH11/6zpKwX9q3mSuUJMdllx5KQ0AsbiSlOVkkDHAwPXvWmulQ5OLrPEJanqzHHU0334WF8u5ZdR+1G62O1Wya9pKSFS43WeS66UCOd+3CjtPfgjODyKuOecY/tfde0PL1GbIgOMTUxAz71wcp3bs7c/pigJivaXc2dANaod0tIJVI6Za6pSnpYyHgdpO0nA7frQGns89qM7Wl+MBGnixGQ2VvSUSN4a9M5SO549f2NAenUAUAUAUAUAHmgFc5QS6pIquXc2UrMRY+vNVs2QQlusOPObCJKNwScpIUUkeDgj6cVTNKWzN+nsnU8wZEuGnY96sslq5/8e0oaKnHzx00pGdyftirKovKaMuuvqVbhLeTPIfZaqJcda2WBeZjhgxnluQ2lj5S8SCBjxuIB+4A81qOEfUM+HHuEF+HMbS5HfbU24g9lJIwaA+TmWrW1qpVheu7x0z8S/EeBwFJSSkLPjOCRu9DnFAfWT7DSoTkfpI6RbKOntG3GMYx6UB5p/47ISnRMs4Ac+IuBfrwhvg0B6nQBQBQBQBQBQCG7ObZax9B/iqZ9zpaWOaxU87mqmzdGBxite9zmWO4Wrn7dz/avIrMsE7pfDqlIje1ex6u1DARa9OGE3bXEj3kKdKHXCD+XtgI7ecn7d9h84U3Vnsv1O7LsMywtQm34FujMrLTwQQ+33UMjnnHPfigLrqCDr646GiwIjlvbu7zam7g71Ck7e34ZAwCR3Pjx9AKJfPZNqGRo/TsKJHgmdB9596AdAK97gUj5sc4H7UBbFQ/aeNDNwm3IBu3UU2t0uDq9DaNpCvy7s7sn0x5oBT7J9F620jfR72YzdnfB96Z64XyEnaUgdlZxz6Z+lAeyUAUAUAUAUAUBWdSHpzEK8Lb/wAGs92zOt4f5oNejEinFLUEISVKUcBI5JNVdzpYUVllpsdpEJIfe5kqHPogegrRXDpWeTiavVu59Mf2jirTEFAFAFAFAFAFAFAFAFAFAFAVnWg2MxXfRSk/uM/waz39kzreEvMpROOjozb6nZhUouNq2JHjkV5Qk/MWeK2Sjirh7lsrScUKAKAKAKAKAKAKAKAKAKAKAKAW361/FoHu4c6awrehWM4OCOfpzULIdccGrSal6a3rxkren5qdOSH4F7zHU6sKadPLauMfmrPVL4TcZ7HV11T10VdpvNjuuV9C6pUFJCkkEHsR5rWcAzQBQBQBQBQBQBQBQBQBQBQBQBQCy/sMyLcpL7LbqQpBAWkKA+YetQsScdzRpbJwtTi8d/6GKeBgVMzm1AFAFAFAFAFAFAf/2Q=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71438" y="-2397125"/>
            <a:ext cx="11239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>
              <a:solidFill>
                <a:prstClr val="white"/>
              </a:solidFill>
            </a:endParaRPr>
          </a:p>
        </p:txBody>
      </p:sp>
      <p:sp>
        <p:nvSpPr>
          <p:cNvPr id="32" name="AutoShape 9" descr="data:image/jpeg;base64,/9j/4AAQSkZJRgABAQAAAQABAAD/2wCEAAkGBwgHBgkIBwgKCgkLDRYPDQwMDRsUFRAWIB0iIiAdHx8kKDQsJCYxJx8fLT0tMTU3Ojo6Iys/RD84QzQ5OjcBCgoKDQwNGg8PGjclHyU3Nzc3Nzc3Nzc3Nzc3Nzc3Nzc3Nzc3Nzc3Nzc3Nzc3Nzc3Nzc3Nzc3Nzc3Nzc3Nzc3N//AABEIAFoAdgMBEQACEQEDEQH/xAAcAAACAgMBAQAAAAAAAAAAAAAABQQGAQIDBwj/xAA1EAABAwMDAwEGBQQCAwAAAAABAgMEAAURBhIhEzFBUQcUFSJhcSMygZHBQqGx0SThCBYX/8QAGgEBAAMBAQEAAAAAAAAAAAAAAAIDBAUBBv/EAC0RAAICAQMCBAUEAwAAAAAAAAABAgMRBCFBEjEFIlFhE3GBocEjMpGx0fDx/9oADAMBAAIRAxEAPwC23axyY1xnQ4L8uIZaveIMhp9aW9+PnYVg4GeSP+sVjnW02ltnt/g+k0+trlVCyyKl0+WSaWccSW3HZiXTuqLraMtuqVKZU5uWmQtSlj1AUTxVFV84bPc6mu8K02p80fK8bYxj6nqtvmNT4TMpjPTdTuGe4+hrpRkpLKPi7qpU2OuXdEmvSsXTb5a4EpEabPjMPrxtQ44Aee1QlZCLw2aKtJqLYOdcG0uUhglQUAQQQRkGpmczmgMFQHcigDNAZzQBkUAZoCHdblGtUJyZNWUMIwCQkqOScAADk8kVGU1BZZbRRZfYq61lslpORmpFRmgNVJChyM0BRb5o6U7c35MBDSmXVb9hXtIUe/8Afn9ax2aduWYn0mi8YrhTGu3OUSrfNn6dtgiS7es4UotuFY2jPOOM+c1KMpVxw0Z76addc7K5/Tkc2G6JlRx71Ib95WtX4f5cc8ACra59S37mDWaV1TfQn0rkrSZNmhXTVLOo3GkrfcCiHRhTrGwbQjyccjjnIqnMFKas/wBR05V6q2nTS0qeIp9uJZec+n1I0i5TYtwWItycjuRpUdiLaFpH4rBSjnB5J5PPjaai5yUtn2xhexbXp6p1LrrypKTlP0ks/ThfPJJiPXwv9T4w5tkPToqeqhOxgo3bFdvGw5z/ABUl8TOc+pTbHSKOPh/tUJbN5ecZX3IK5iptjgImXKUh+DeGWpb3UStKlZ7pUBynsRnt58VDLcEm909zSqlVqZuEE4zrbisYwvdevHuMxNuDMTUl1Xcn324shxhqONoS2hJTk8DOQCf281Z1SSnPPYyOmmc9PQoJOSTb3y28+/Y6Lny7k9fpVoua3o8dDDkYMqSUlSUlS2xx54z9x9q96nJycX6EfgV0RphfXiT6k85zvsn9PwcJl0uJt7N0alrZi3KcAlTrnTSxHAOwZ2kIKyOVY/qA+tRc5dKkns39iyvTU/FlTKOZVx43zLKztlZx6Z4Oanr3PbtrDN3UhT0eYvqRSFhexQ6fzFI3dwMgDOPrmvM2PCUvU9UdJU7JSqzhwWJbd0+rZP7C1VydvTzAnXBxL65Nv6UIEBDjatilL2+eSTkdsAVBzc3u/TY1rTw00W64ZWLMy5TWUln5ccjG13W5LvkRRuxeffnPMSbWUp/AaTuwoDuMBIOfORU42S61v3fYzX6ahaeSVeEoxanvu3jK9OXtxgv6gVJ4ODWw+dNqAKA1cQhaClxIUkjBBGQaHqbTyhA5bWrfd2JLbavdyTwkZ2Kx/iqXBRlk6K1MrqJVt7/2d7lcY3HSaQ8+hXylxvhB9ef4r2U0V0aab7vC9uThHvKd4XLjJ3gEJW2OQPTn/deK1Z3RZPQvGK5fyNIMuLNTloYUkk7FDBH1qyMk+xjtpnU/MSCwyUdMto2Zzt2jH7V7hFXU85ybdJsJUnYnar8wx3z60whl9xfMtpFtXCtHQgpcylSkNAbEnuUpGBu9P57VGUPL0x2L67/1VZdmWPf+M+xLYiMMRGorbSQw2gISgjICQMAVJJJYKp2SnNzb3e51DaBjCQMDAx4Fekcsx0WwAAhPGMcdsdq8wMsyGmw4XAhIWRgqxyR969wMvGDeh4FAJ9XXk6e03cLslkPKislaWyrAUewyf1oCgI1xqnriHdLc221MjP8ATkNRnY/SWlpSwUlaiHBx4x60BddAy3peh7LJlvLeechtqccWrcpRxySfJoDznUetr8i5XR9MGKxEhvKbRvivPB1Cf6lOtnagn0PbzUHFPc1QtnUulElu+Xy8XW4RLM3a2W7cyw46qRvd6pdRv+UpIwByM/Y1DpWNzSr7G2o8EC3aru9+kwGLIzChvOwffHHJJWvH4ikbUhOPKc5J8144Jbko6idrUUl25Htv1bOuN00xHnLLMoXCVGkCHJBZd2NnBUOc887SQRVyZz7a3HzcEL/6XqBhv4iY8G42dLwbU/GgyGELBWEZQ4slJIJ9PFelRmXqCez7PNaTXZ01TsS+OssuNP7HG0dZsBKVEHA5PGO2RQDHUWttRwbxPjwokZuHDSkpdchvyurlO47lNcN/qM+aA0Xr7Uj1yim12uFNhptbNwlx2FKW8pKlFKukrOCRgHBGTyO9Ac1e0TUUOdMdutnjxoXwp24xIqyoSAlKkpT1TnAJyTgDjigG8TUmpYV0sLV9btL0W9KKG/cw4hbB2bxncSFDx4oC+DtQBQHGXGYmxnY0tlt5h1JQ424nclQPgigEFt0Jpm1SxLh2tAeSlSUF11bobSRghIWohOQccAccUBC0/wDCrfepdl04YaIKoyn1MR1hWx4L2q8nGQU8eMfWqVYnY4p8HRlpJVaWN04tPqxvymsr8lau1k0vc4Vxu0a3KbeQ8gvOlbjaVbljLmwK2njcckZ4zVc7M1vBto0jq1UFJJt5a53S2T984JkDRliukBuZNtyVKdW4topWts9ErJbB2kZG3HBzUqsqO3Yq13TO99XdJJ/NLf7m9401puQuHDlQo6HEIKIqW1KaWEDkpSUkHHOcZ8mjnh4yRjQpx6unZfYhNwLHb4UV9oR22Izi1xnOE7FHIOD5OOMnJOKqdmFls216TM1WobrgrtxttpbfadhREgTWlKbCFLSkuEp2q25xxknGPvVNljlg6ej0cK+tpYaaz8t8r6+x6PbbVo2+/ETGhwnXZ4SZ7STyshW7Kkg99wzkdzXQhZGfZnyWp0d+mf6kWlw+GTLroXTd2nLmzrYlUhwAOLbeca6gHA3BCgFccc5qZlGMGw2uBNEyFCaYfEZMUKbyAGkklKQnsOT6UBmZYbXOnmdMhNPSDGVFKnMkKaUcqSU9iCR5FAL7RofTdmnonW+2IRJbyG1rcW50s99gUohHpxigLFQBQBQGCMgigKrG0WmI+zJi3WU1JjthlhwIQQhkZ+QjHzd+554FZ1p8PKe515+LOyDhOtOLeWt+/r7fI2i6PZiMyIiZ76oEgqU8wUIBcKk7TlYGceR6YFI0KKazsRs8UnZKNnQuuOMPfbHtnBJgW1y3tLS9PkTCQlKS9tASkDAAAAH3PmvYxcVu8kLL1c04wUfln8iO6WIy5PvK5i+ulxKm1lA/CSDnaj0zjk8k1VOvLznc6Gn1nw49Cjtjf3b2y/wuCuagt7sKMhEeapaypxEdpTacJSoFSufGBnn/AHWeyLitmdXRXxsnmcdtm3l8bL/hSNSajl2Vxhkw33ek20WZRVsbTuRnaE7SDwTnJzxVten64JtmLV+KvT3zgq8x53e/1LBH11/6zpKwX9q3mSuUJMdllx5KQ0AsbiSlOVkkDHAwPXvWmulQ5OLrPEJanqzHHU0334WF8u5ZdR+1G62O1Wya9pKSFS43WeS66UCOd+3CjtPfgjODyKuOecY/tfde0PL1GbIgOMTUxAz71wcp3bs7c/pigJivaXc2dANaod0tIJVI6Za6pSnpYyHgdpO0nA7frQGns89qM7Wl+MBGnixGQ2VvSUSN4a9M5SO549f2NAenUAUAUAUAUAHmgFc5QS6pIquXc2UrMRY+vNVs2QQlusOPObCJKNwScpIUUkeDgj6cVTNKWzN+nsnU8wZEuGnY96sslq5/8e0oaKnHzx00pGdyftirKovKaMuuvqVbhLeTPIfZaqJcda2WBeZjhgxnluQ2lj5S8SCBjxuIB+4A81qOEfUM+HHuEF+HMbS5HfbU24g9lJIwaA+TmWrW1qpVheu7x0z8S/EeBwFJSSkLPjOCRu9DnFAfWT7DSoTkfpI6RbKOntG3GMYx6UB5p/47ISnRMs4Ac+IuBfrwhvg0B6nQBQBQBQBQBQCG7ObZax9B/iqZ9zpaWOaxU87mqmzdGBxite9zmWO4Wrn7dz/avIrMsE7pfDqlIje1ex6u1DARa9OGE3bXEj3kKdKHXCD+XtgI7ecn7d9h84U3Vnsv1O7LsMywtQm34FujMrLTwQQ+33UMjnnHPfigLrqCDr646GiwIjlvbu7zam7g71Ck7e34ZAwCR3Pjx9AKJfPZNqGRo/TsKJHgmdB9596AdAK97gUj5sc4H7UBbFQ/aeNDNwm3IBu3UU2t0uDq9DaNpCvy7s7sn0x5oBT7J9F620jfR72YzdnfB96Z64XyEnaUgdlZxz6Z+lAeyUAUAUAUAUAUBWdSHpzEK8Lb/wAGs92zOt4f5oNejEinFLUEISVKUcBI5JNVdzpYUVllpsdpEJIfe5kqHPogegrRXDpWeTiavVu59Mf2jirTEFAFAFAFAFAFAFAFAFAFAFAVnWg2MxXfRSk/uM/waz39kzreEvMpROOjozb6nZhUouNq2JHjkV5Qk/MWeK2Sjirh7lsrScUKAKAKAKAKAKAKAKAKAKAKAKAW361/FoHu4c6awrehWM4OCOfpzULIdccGrSal6a3rxkren5qdOSH4F7zHU6sKadPLauMfmrPVL4TcZ7HV11T10VdpvNjuuV9C6pUFJCkkEHsR5rWcAzQBQBQBQBQBQBQBQBQBQBQBQBQCy/sMyLcpL7LbqQpBAWkKA+YetQsScdzRpbJwtTi8d/6GKeBgVMzm1AFAFAFAFAFAFAf/2Q=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223838" y="-2244725"/>
            <a:ext cx="11239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>
              <a:solidFill>
                <a:prstClr val="white"/>
              </a:solidFill>
            </a:endParaRPr>
          </a:p>
        </p:txBody>
      </p:sp>
      <p:sp>
        <p:nvSpPr>
          <p:cNvPr id="33" name="AutoShape 18" descr="data:image/jpeg;base64,/9j/4AAQSkZJRgABAQAAAQABAAD/2wCEAAkGBhQSERUTExQVFRMWGSAYFRcXGB8aIBscHxceIR0ZHB4YHiYgHx8lHR4fIC8gJCcpLC0tFx4xNTAqNSYrLikBCQoKDgwOGg8PGjIlHyQwLCosLCwwNSwsLC0vLCwsKi0sLC4vKSwtLCwvLCwpLCwqKSwsLCwsLCwsKSksLCwsLP/AABEIAPUAzgMBIgACEQEDEQH/xAAcAAACAgMBAQAAAAAAAAAAAAAABgUHAwQIAgH/xABJEAACAgAEBQIDBQQGBggHAAABAgMRAAQSIQUGEyIxQVEHMmEUI0JxgVJikbEzcoKhsrMVFiRDc9E0ZJKiwdLh8BclVGN0k/H/xAAaAQEAAwEBAQAAAAAAAAAAAAAAAgMEAQUG/8QAMBEAAgIBAwIDCAIBBQAAAAAAAAECAxEEITESQQUTUSIyYXGBodHwkbHBFBUjQuH/2gAMAwEAAhEDEQA/ALb5S/6Blf8AgRf5S4lsRHKBvIZQ/wDV4v8AKXEvgAwYMGADBgwYAMGDBgAwYMGADBgxEZnNNJKsQsI1tqViCVCje62Usyi1a/0sgCRkzaKaLqD7FgP5414eO5dzpWaInfYOPA8nz4284guusDEQZON2W++NkA1eCtnu1Dwbqz+bUS8wSldJylMp8FS60NxWkefr9PzrnUvU7hjSsgPgg/l/79iP449YX8rHlswXEadGdTdhQsiE+G29D5o7NvYO+Jbhmd6sYaxqFq4Ho6mmHnbf0O+OnDawYMGADBgwYAMGDBgAwYMGADBgwYAhuSzfDsmf+rRf5S4mcQnJC1w3JD2y0P8AkribwAYMGIvi/EnR40jVmZjqIAG6qRqWzsp7rBalOnTqUsMAbXEeJxwIZJXCL4s+p9gBuT9ACcYeG8ehnNRv3VehgVatt9LAGu5d/HcPfCFzdwfMpEmYzEodxKOxdbgdrfKbAXVugAT8aiye4ynIMsYhkaN0MpQEReCqoukWzUGtt2Ze0E+p7iIKTzg3+N8+JEzxxKrSI2g9WRYlvYtu1saB9Fon19RGD4iS+SuTAuv+kjz9SQAPywu8TzWX0SzSyTosqwMs8C/eSF49RYNXglNJ8Ba0iqAxDR5sSPGkcuZzUQeMO2alMenVJXdZ7wdk0CiQzeRdCtzlks/J88b6J4HR70npETD5quk76G2o6aBJFnScSo5kg/acfnFIP5phBinkifumMIfULWNpFeRZpAaKkUdI1EWb1Eiu7G0eIyAX9sf8zlnA/wAeO4OKyQz8U40shiSGVgWcK2hTqo+1gVQtixNAKdm8Y0cxmRlVjywY/aZ1IUgbpGlXZHaoUN2gUNTAAC8a3LpIMucmlMqItRMVKgWO46WY9xoeKtSPegmLztGmdmzEgmnkc6Ioo11tFEhuRmUfINVA77mP6YrsbjF45NNftNZLMy8IRQoFACgMZkW/4H+WMOWzKyIsiMGRwGVh4IIsEfmMeo80mpkDKZABqUEWoPgkeRdbX9cYUjUzFl0VM2khIBeNojvWo6lZB9a7/wCON3iEn2eTr9xialmABbTV6ZAFF+yNsdip2CHC9zDmSkuXYIXAZjQBvVppQKIA2LHexSsdiBhzhJ0jVQahdeLrerxsp90z2e8ecrmkkUPGyuh8MpBB/UYy4h87H9mYzoajZh118jfbqDftI2s+CBv4vEurXuPGLSB9wYMGADBgwYAMGDBgAwYMGAIrlUf7Dlf+BH/lriVxFcqD/Ycr/wACL/KXErgAx8rH3C7zfz7lOGoDmJKdvkjXudvqB6D940PrgDDzNzMEk+yrlTmmIUyKSqooZqVWeQaNZO4QkE2K8i07M8nygvK0kGXQkiNCzPQbbQ8hKagAx7NwRQ3oVk5K5mOeyk02ZgCwzZh9IQNIFFKx10Cwphs1eT+EAY3s5y9FM2qFnZZF7pS4nVNBUoq9XWykk3Ssmyn1qs8rWnjgs8tNcZNGPITZEhozqyyKSDAQpJd91SKTVGWLBSQGFlhVnbGTiU8eYCM4neT7toVIhpyxLQnVCrALq2DfMpc1VnES/CVgZ+rmIY9PZKDJFHrDKGFxSgI6WbWyrodS24GozfBuKZKPMQpPm4OowXpxhw9+DH3JaqNlYWxLGjfc2u2GXy8meUE3w0NXAeCd/XdWSmJijJYAXdyFNRUMxZtq2BHgk4k+NZzpxHei3aCDRF+WHad1W28fhwmc7fGjK5FjFEPtU48rGwCqfZnF0w/ZAJ96x44N8RIuJmAIpiprmUmyrX92FZSA2rS59x070+MTJpJLB5544i+S4cIgylqVVUarCrGC4Ugaie07kCg3uQMQPKfAZxw+N4AVllAdvCsQXJXWwdSQE00qshtiST8uPPxVBkJkLOEjKuhMZ6ZamIBJ7XGxO1+fNCi45HjTPBCUiZpJY1cAVpBZQd7YMQLHgePJHkZtQ3si6nuzQyPAJFUxjMSpEhKRqukOrPTONajQVGqgNHaQSpFDGlwTlArOzqBFpPZIInjlF3qDSMSJrNHvEgN+dhicCZro6FhcTJZmexszPqLQ6k0S2CaXYLQBJOxkOGZouncys6mnpSlH6oxJU/Q4pmmnuWxaaIjmJ+gkcjMXKOGUMd2bfYVQNXqqvCnx5DHyrxUzxFi6uwO+k7rYsK31oj2sUaF0IHmALmayYiaUy+aB0xjepXb8ABHafmLL2jY1lHLL5KeNslSZYqRNGSzDVtoZV/CDuWINbXW9i/T+6yq7nI5ORW/jETyvmC8BO5QO4iYnVcYY6d/UAdoO9hQbN2dbNcQOYmigVWEZBkldfFAEIoYEEEtvYutH7wxPqoAobDGgpPuDBgwOhgwYMAGDBgwAYMGDAERyjKGyGUYeDl4iP1iXEvhc+HB/+VZL/wDHj/wDDHgCL5o44MnlJsyV1dJCwXxZ8AX6Akjf0xyVxviUmYzLz5hjI7uC2rY73QAPhQKrYAbbV5655g4QM1lpsux0iVCuoehI2b60aNfTHInG+FSZaeaCQAMjFWFmtjsQQACCdwa3rx6YAtj4RcaiGS6cUpimjdmnV4mkRtZGh7StFKoUUw8NYNghjk4hC0rtIkckkkixo0U6hmJRQugEq6D3AZiCHOKH5f5omyRfpiNlcjUsi6ha3TCiGBAYiwfXFhcJ5vmz+SnhXLIZGli6iwl3lKKbLqJHJGkqqhgx067oecUSpUu53zXHlbEH8VlPVyrFWIOXVSzAhmkDHqXq31AkA3e5r02SWgpde4F0LUbne/J3G3sfrW1yfNmVlizckM8xleKkvqF6WrVQWv5bor6EEYj9iTZ+gBUWfVRtuLIC7VV+22LYR6VgSeXk8JJQAAvyd96J9rNeALOx3I9Bhm+HeYkObEcYZmlUoQqhtRuwT7AGiWv03JBIK+rVVt2kkaQe4VVWNr2ra687g3joD4E8t9LLHMsO+Swg8hU1EkA2fJG/j5R5qzI4bvMvKk2aY6pDlsvGpV32vpmNtbrvtey0K283RU4MlzOY1EHDcs8jLpQtN2mgNlNbIAKFbVZ7b2NmYw5bJpGCERVBYsaFWzElj+ZJJw+Jz4FW8by3MEKiYSJMNep4YB3BT5VS6Ww9Ntx6D23uSecf9Kq4YRwZ6E2KunjNeVNNQFKb8HSwrwLKxDScnZQ5pc50FGZXxItqSaIttJAY0SLN7HHGk1hnVtwYuWMnIplkkQxmQjsJB3UaS2w9QAPNUt0Ls4eeuDrNl9WkmRD9261qUsa8EHWpNWn4h43AwwyyhVLMQqqLJJoADyST4GEv4g8erLv0hFIAhaTWusBdm/aBI0qzUP2QbB06kYqKwhJ53ZI8g8JWLKpLbF51WQ6q7QQSsY0gAKpZvG1s1UCAJfi3HsvlV15iaOJfQuwW/wAgdz+mOWMj8QOJRFxDmpFViWKg6lW2uxrsKLPkEeTZxEZ7NvNI808kjSepkYs2ra1JK+1mtgBQv0x0HU/A/iTw/OTdDL5lXlIJC6XW686S6gE1vQN0CfQ4ZscYcOzzpLHNG3TkR1Kv4C02xNKb3r/snY3t2DwLOPNloZZFCu8aO6jwGKgkD6XgDewYMGADBgwYAMGDBgCD5Gg0cNyS+oy0V/n0lv8AvxOYj+X1rKwD2iT/AADEhgAwkc7/AAmyvEn6zaosx6yJRDUKGtTs1DaxR2G+ww74MAc080/BbP5d26SfaoT4eMAvu19ysdQbb8Nj67nC/HyBxICxkczdn/dsL8beAQNj/wC/PW2PlYA444rwKfLALmYZICTsJEK6qDWVta9hsfUH3ONHUBY00Rd7kH6g37b/AMPX17TlgVhTKGFg0Re4Ng7+oO+K4+O80UfC9JRdUkiJGdI7aIc0diARGBt9MAc7gAj5gti6GqyxP95APrQNmvNnoT4cZxI4YkgayUXqKx2sBiSK8AszGvNpuTvjn+BOmtsGKsdtSkLYC6r2IYFJBRBsalNCxcry5zXmcr/QMCppjESWthqXYXYNEjY+D/AcZ1Zk+MRSAlWogWyt2laJBsH2IIvxscbesXVi/NfT3xzbw34vTlNLQRud9RW1YgkE01EWWAY2GDG7BuhOH49IrIVyxDIukBm0hQQtpQB1AEbHbwDQJIHRkvjBikOMfHHLzaT02YeseorWwtWF6Ws6hqs2rG19MGd+OzQoNETvfygldlJ2JYKaI3UbENpBNGwWBkuTP8QEQGxZ2vQo/ER53+g396BoGsc9fEfmYSv0I6XUT1dC1oQAdjae0vG3UW/GmvFnGHmf4w5rMQlNPT1KFZg9GwSSygeLuMhh+wa87Ij5XtLUCRu+o6WGrwCH+bxdqD829bVwHtIwul/mNj8XcR4J0m6rSR5B8ehxtPHKy69B6anc0QwYKxB9W8AnVVdvkVePmce1Qlg5cE6jso1WaWzRoltRrtOw9z8WMldLtdbFfJC6yx0mm02W/AP2rHnA6a8gIcliRQ0kSKA179tEM21VqrbYbY6a+EXMH2rhkOogyQjov/YFKT+aV+ZBxzgZY606Vpd6Ipiv4VB8WQ1lqBBUkfVm+HPN78OzVMSkbMqzRsukBDd/i+ZWawSPHqFJwB07gx8Bx9wAYMGDABgwYMAR/L7XlMuf/tJ/gGJDEZyyf9jy3/Bj/wAtcSeADBgwYAMGDBgAxTnx8zPVMGWQFnUGalAY7uiKChIJBtvAbehVEnFx4pbiOTfPcUzLM6xxRuRdjsEJS5S2xiKgawfY1+MWBV/+hj0C4VHUgFCg7V10DraSyukowptJFat0a8afEMn3atWhidRUMB5KaQqxqovuvtFECxXg2pBwzhbFxlxmlGkxHM7SgjUDqMOrWVAFLpXt2agVVhAcw8i6IndEEmW1aoszE3YAZmBvSdmAoEyVo7luqK8Uk+CydU6/fTXzFLgcgjzULlJOkjjVaf7tpKv5m2YE+DXpvuTb3Efh/lZdygH1GKdkyRErAh0YKWKlQ7oAQVJIIYtvRIAIrceau3h+eMnDke7ZoQpPjvI0E771rxOJnmIfEuQcvFl0c/MUUn8yoJxX8/3m4soG0j90ehG4uwpPoNjizfihxQIoj3o9oA/9dvpiuBl7jIYFC3ctqg8gMtWVKrs1sLG67DVuZ2PqfU4eQx6hX5CadgCAdttZHcG3oX4sXj7HGxLNoG42MasvaCLZQpUVpVr7T4awPIxyKBdJRWldTJpvdiey9QGwuiaIv8QA35IgwpomC7hSHaTUfIAZPuyQxPbQ2ZrOrcxJnyKUaHCFUtSN1RSwVEoLqjJRqti2u38efOSKUpLciyhdRPdKwXwQTrW2D2gN1uFIo0MeOjEoemYBSUiK6bcK3e71L2HQy7Ashsj3IzZd5EcxorPqYCSMxlgx1DSO4uCw7wCK+Q7t4wBgE46aRsJJFAZhok1BSydvlBpptQb8J7q8XjyqlHUmxqUL0zsrRkmyC9gDXRHbpG5X5cZkalZgkTKQCWjlK6QjBSGWKqD9psqLLarG4xjy/CxewiKOKNy6zHqagzGO7UGm+U7bHffAHSXwx4+M1w+I/jiAicb7FVFXq3vTVn3urG+GzFD/AAW4x085oAjVJ7sJ4sqGDqa8BlMegm1Mora8XxgAwYMGADBgwYAj+X1rKwD2iT/AMSGNXha1DEPZF/wjG1gAwYMGADBgwj8V5szWYVxw6MaFJX7RKQNZGx6Cn5qP43pTRA86hxvAHZ3AFkgAeScI3E81wzKZWdZsyjJKrRnSweSnWm2SyWJ31VsFQbBBiqeYsrnC+rMxZqR6YqGUyCyQAFZW9wNhqoDZdwVkeDfCLMzITmZhCDZCKtsxJJLSUwom6qzt5wbR1EHyzxaIMvVaQL+LpkBga/e22Pof44YOH8zzxdTosgaVSJEdA6SmtiykgB67S3gg0fClYTjvCpMg/wBmcJmEcM6aU0uPI1LW4IIqhY3Hi6xE8vZySVWCxyOU8hULV7E6Rt/6Y8t1WVS6oH2un1+l8Rj5OqWHjn5f0/7HTnLlKJIBnMnqbLyMpbVZ6bhmDB2IMkWgNs1mijK12gObkbigfJiOxqjzFMoIIrWX2r8Nq9flWPHJvOZjmSJQXaV1jkh8iQMwQkj0dF31eqoQ21FfudbL5HP8S0MFiiRZVQWVEhBQCz9ZADVUdt6Jx6VVnWsnyev0j01jrznumu6ETnPigzGbPhghZQpLC9vFBfOobUTdi9rxHjW9hGeOrtGEgFDWANy60i6hZojfcnGuuYMn+8YGRmstILvbSGFrQ8CyAP4Y3khYK7yFgQC7soElM6nSCVlDKGtRfrZvVprEzItjxnYwpKKIwCoYEtptWQkEJMWIapVqjuFJBJFjPko161RlSt6GOlDatupqFrO4DalBKmvVaO3Pw9zH/RhiWMWwQBWQM1AK0hu2PjSCBtrs6ceT4a7qpmEYV42O9qGAiTSVMMbANspuh3UHI1AEdNOPTLKQzLlwzFqdiwUg7sSg1qy1QDKS3rvvjZmyzqPmETEDXHNJ1DbRq9lHFnWC7/Kw3AvURexHrHTcBDpjLC7eiI0lbUsffpR2DWVoaN2amvxFw9bDiXVfUC+IQSrFRGJpewgoRIqgsDpC1bEqB6y33hQ3GZEOmMSsLLr0yCism5ZrIWUUwcrZ0k4ymBI1LyPZJRkTqxxAqo1sKQa4i6kNG50liG1KSaO/kBKDJMxCRyomuMsrGUlF1nVJ5Yqut7YPGMwb8k4Mo0QSMuHngvqIFBDo4g0lTIQ0ipEx1PGdQoxEBwe4DY+H8BfN5VaZJVnRxRNmIIFIYaRpIsEE0GRyNwiDHR+Ocfh/IwzeUIKhy8ZULRPT1LE/gk0SurR4UBXFqbXo4YAMGDBgAwYMGAMGQFRR/wBRf8IxnxgyP9En9UfyGM+ADBgwo80cSkinJLyRoqKyFKYVrIld0I7wtx2o30m1IJ243gE5zJEWyeYVW0M0MgDE1pJjNNfpXm8KPLMOYiyEKdJOqF2S9IQEkgHxZF0QKFg7jzjb4pxTMTZdNcQiFp1FvUWOoA9o8ID30TqIXSQtnEBxnin+i80kriQ5KaPRNIAXKTq5KyuF9XVtJIG+lQPlAxXJ52RJErkuJTijoMkbgMmkN4IO16WOncGnplII71oiQiz76qZBXg6NTaSB4JC6f79tr84iuOcRTKwtmRHJPHKY1SGNm31n5gpNWSRsoGwHu2PORHEZyJHMWSjG6QhBM5+krEqqj91KP1GIHSvfiHxCZs4NcLqApWKq7gXXU4YWLI20nYWL32Ll8EchWTzvTYd0zKr3RsRirodtWDQLAXscbvF+GjNJJlswiq9BgU3AuwssZIBBBBFHcURZBBMT8K2lysGbHUVrnYam3RdJoyGqLO5OkRiv6MXpJ7rYtYIijzZzzxIZkydV4A42iXSSqjUFPYrEBgVfu+bWtWApCQEnUyjSxoXIHRydpAGDECxT2CSdyvvVX82XXOyRrKDOoYgpLHGtRiJZNcbIivHTmJdLMQdVMPUUmOEorlQbIBWXXoWpNbqgBXZlsxKzqxosGvYFZJ5OH3KcPLSo0aAKPvEh0icsq9NWOlixa7diGUDtah5CyfCYQksIiy4ACRzM6gkOvVCjf5tJIo1qpjJqDBBp2MnCil43QytB1YI6CyHqRxuzlVZtSgOQUYEBljIKl9y18h8CjzUsZA6keXYxMUZ0BQoDG1UO0kS61bu1ubvWznoIPlfkeXMKenlxUkKGN2tY2vYyuAfNDUoO5ZUOkbsGD/UaePMJ93IspmDo4YtGrKppnCAB0ona0c6GLWGVQ75Xh4RJFy0rQZaN/vJGsk6RuseoVoAoa9yxJNkg6tRJJTIiBpzbUdUsmutiQ3SpUALe5PZRrcoOCzxL4YZh8rIo0mRViRLUM/3aCPRHIAoWIrTFqY7UwOk2r57h+YilPUaSIuDJMbUAmMtHMVFKmYdoy1b6mCy2p1KcXLLls1lkDQkyqDbpK+slfJ0uSCD+d3t7brfO/Bop8hJm8sFrS0kqFz3du6gqzIjq4WTYEa4xZ8kgVa0f3iKkiysoX7RHmAQuqJ3S91MbRrEobWdRQLVkWuNlsowKxRRlWIbQumpkIzCtBDTqys6INYoqXjLDVsA3yAySZ2R4mb7SaPTKs8juI9E1w/KzhldmRqBSdjS7DFk8t8tQwLlFzRknlRVQigYoXkUaUO+pyASBeoKH2EakDHG0uTpBcu8kZiHimXlEZgcV1qbUrxdBQ5Ukkj71aK7V1UAsDFh8Y56y8LCNGWea6aON1tQPmLEnSD7KSCTXgWRXnxi56MU65CD7vsHWddjpO6wivC0ATXm1HiwVzKwxjKzvGI5AiRsWZSHiuUL92QaFk77eAbsbYzX3uvZI9bR6CN1fmze2UsL47Zb7L925Lsj51ypFl3X+vFIo/iyV/fjby3MeWkZVjmjcv8ultQOxNahtdAnTd0Ca2xzxwznt0JjQF3chV3JN+wHqcO3B+JjL5sJJI3WiaKTMJZKs0lK3Yvl40dKIuzG2xJ25HUNtJrBLV+Gwqz5U+rH7kuPBhayOezU+Z1BWjy6sALKUw0kOrLRbWH8FW0jwdwyllxpjLqWTyGsGLKCo0H7o/ljLjHlvkX8h/LGTEjgYXeeOHCTL6jt0ySSPOhlKtX1AbWB6mMYYsRvMGRkliCxlbDqxDEgMAbqwCRvRuj8teuOMC3luLO2XkZ1qaK1kAUkawoIZQASVYMGAAJpqqwRiFSSfM3lpZMtIH8BTqtAVYvImhBoKal0XdvHuLDGa4fIUy6UAZZrcD0LP3bkj5VUgE14UCrIGNTh3DnyAU9SeeNgRNZ1U5bV1QijYEltVWRak7AkUoka+cyqxquW1P04I00HS7VZYHqFRVaF07kUrtv64yRcbZ5iwzMfR7TFGkRdpFO5oldxVU0ZIu7qsZBkZMxNrLPl0R9SRgU0jaFPVZg9MNJA0FSBp7gTsNrh3DlyZCIKgY0v7jk+P6rk/ox/e2AkXyisSxHcQAT60CSB/En+OFfi2XMeaQwtXzPMpFpVKvWeiNLBS3fe+kCiaw34UIMnJMyQt0/vkmgldr1CUbO66fNqjkKaA6abihggzBxyeVAsUD9GbMs4OoshUKqMiM67odErZhiPBGk2qlcIEkNARRuQELsyPEVKbFmKrpAU/IsoTVp6ex3rDDz6ztmMz/Su9OjIis4RT0KZlPhNMPcxoMzClI78K/F5nAnRTE6q0i6ImJWNXjXqSLLegIx1RoDbUCnpWLyJJySytNJPlwGnLu6sulZC2qUkyLpVTQilBD6O2cHRYF2LybCuW4eJhoaaciCKRFCmRRIyxMQd9lJcgkkKp9FFJ/A+FtmZy6LHJ/tBkWZ0ZCxZdSMyqzFkDyElWQ6flMiiwtocxZBVijlZXcQydZo0qrNhjuRsAzH8zuQLOANLj3Noy0seViQdoF34oBQEH6HVfp0yK32i4+bwxI6DaUbsKsV1iwSHItmOrUSAaLGjYGo/chlYoljcqZJaouq6ypIth23oBNjYC/XG83E0BKm78aQNRP10pZo/XFfX8DuDe4Tx1UGk96u+0gbVu29MANVjbbehpticb2bi6EodQogmbTOtAd7EKr7kXqNK3m+3bycKOayigtPCGjkKm9nTUAPlZLXY++xFCjth1ySGfKgTCuopDLd9rXQ3Hmj9fzPkzTycKvh5B0cTZQvYH6kUJfSxjC0zxTqA4RAyKIt92Zdh34sni3KeXn7jGglAGl9IPgEAMPDLRqj6eKIBGxwsa1HUCtLESjGrOpbAbfcakbVXtJ5N77eczIjjeQ+EUsfyAs/ywaT2YKJ+IPw9XMSGaOV1zfySQuTILRQq6XPf3ExqurUT1F3FHEv8AC/lgwJPBOFlEq/eEG1KfKEHqQbYhtr3I20s2dssbZpdpXdmcmlSVyKjQupLIgLstEAkmhsAMRvG+MfZ0brSSxBb7kKxszEFS0cbOGYb/ADFTYAC6FFHxdbp9RZU64S+T7rfK45xsl/LfZ6arN9tk+fQaOD/DPKZSXqQqQ58FzrI+i342/WvXGLmDKRpnDJFAPtkiKBOfAJD+QGDBunG4DrRB0b4X04uXhymcSPNZmKIUvRKSFSrBqmQG0awNg3hQNxtg5b4yc2dcUrSNHesTNTo4kV0NbkI4DIQLCEsBa1Xn6Xw3VK+Nl9jklnPb5eufimXW2JRxFr9/eS4+FZhJIInjAEbIrIB4ClQQB+mNrCxyI5WJ8uTqWFqQ/uMNQX+z4H00j0wz4+rMBjy3yL+Q/ljJiM4k04ijXLhRIxVS7DUI1rufSCNRAFAWBZF7Y1OH8H0iVp3cjUbLuO5V8O5AAryQgpFB+W7JAm4playpBANWPceRiK4jzBCA8esg0VLBHZVNVu6qVFHzZ2resRs3OgqsvDqUbKzsI1I9CoUM1fmF2xX3EuplY1KZiTUFC/gr+BT38b39cYLtdCDxF5Z5mo8RrrajBpseOGqJY8tOjChHVDcFWVbAo7EMgo/Qit9o3mviTErl0QtqILkkBfldlQ+WNlLNKRS16nEPwCfN5UhpFUxTksI2HTYSAAkr+Fdahm0sBZQk6SxuemzEWaPTYTIzikBUDQyBm6iupI1AEirINDatV30zTxM9Ki5WRUyAmBWMN0HQoCUYOHMRWyNAuwgPotbGioBIw2ZPONOsiS5d47XYMQQysP2lJAINgi7Gx3sYiOG8s5vqoJc1FNCp7gsGh3qwFanKgatzQ3ojwTifm4rGqltWr6KCxO/oB5xp1FkJtdBptnGWMGxAhCqGOpqAJ9zW5/U4geFtc8LA7PmpJAf3NEx1fkRRv98e+MWc468p6aoyqfKggyMD6Eg6IlPuWJIuqOF3M586kkl6OxPRUysoAurEaR7ggDdi1D0HjGCy+NXO79DztRq4U7cv0Q78S5byGdnZppIppP8AcoHA6fqSBGwZmLblibqgK3taHw0mV1uPLGW7EyhmWtg2uMqqkBRpSPWK11ZAY4+8S5qeOB+tAJFZe2nVkutiT2sB62q37b4beWOPPmoMvLl2WSLSEm6p+9V1oMGK9pY3q8AbCtnBW3T6hXLYjpdVHUJtbGFOCJwyDNZtR1ZUhZgWNdiR2E2HYoIql9At6mFmsOJc38fzamstGIwCTGqr77F45JCx+isK38HYi1slF9tVmlDUSw6cgsIQxARk+UsPJu9zsStYjW4CupZOoxVTcbKoQkUQQukbRm/IrV5HhXGmWyNEJ9edvgR3K/EYsxk4840SRsyEyHSBWkkPvXi1J3wk5DnPjOcYjK5OOKMn52QgD6lpGCkj6A/lh/48ujL6YgynUoUIG8awWDaASFKhgSf2vNkY85JsvOOpFmMsisDsywhkNfiR0JbfYjUuxNEbXXCKabJSm1JLHPcX+Cf6QDTwZ8q79NWiZNIDKdSsopRvY3LDa/FYZeC8b6e2oqK2jphpPUBKsW1DW1j32YUQO5/HEMtE0sbZfRGAhE7QKAkjGqC2tHSQTrG+4G9nTjzBC22zGlAQmtbEkIG/dsknb0P1BJ9J1rJP5Dj8T5tekwKzKQy1R1qCVcftBkDAsPHTQfQYeYeb4GRsvE4leXVEemyMEPhg3ddgWSADWnerF1hzrzLPDJBEstTLG3VkGzfeaha+dJKex7bFehEfyrxpYsvNFJFJoVuvHPCyo8b6NB1NIdOjTtuGAsjSdqsSbWSLlh4GzmDmGKMNCkqHMPaaRpfpAjueQEhQFF7OVBNAkCyNjN/CPL5iHqIrKzAbsdbk/idi9Fy3m20kAmgl4pDJ8xLHNLKiaWd9S2eoIxqvUA/zuPQtsDvV0VceC88wwDW8sp1Egwo5oi7uRju1tuzEFnI30oFVkVgMYuXeS8xwqcuyFoJw8eYhUkjoLEzM5YgEyCrUAepWxqwo8zZOfgnEepD0ipWhVaWU7U6q5YWQDZrcD2w05L4g5jiE6wRgspVuobIRbUgaiW7qBJIF7haBonEbzJ8Mc5MzmPMxNEaAVrQsE2XXpXQ0gA0lzua3rfBtcHUWT8PObIJm7T/0hVkX2DKoV4z+8pr0rcb7i7AxyvyDniqHLSKnRllRy4HeCh2ph4XUAf7P1OOm+DZ7rQJJ6kU39YbMP+0DhjCCYu8/c7/YIUCANPIDoB3CgVbEDz5AA9T+RwhT8KzcsaZjOZgoJW0kSo7dMs5Ca0FKinbftCl1BG5IbOc+XvtObgki0zyRherA2w6Y1MGLjZGJJoN85UeiscaE/JmcnDdRF7vn1SBdWkKFlIi1hZ6FFxexBGkgAZrIOTfVwUyq8xvzOOy/IsTJm4IXmZ4wI2IZSSSQoQs1kCgdaKLBa5BaiiRhkk+0w/aM1KuVy4qmljdy+pQy0grtIOzXvWw9cN3OfBoMvw0wSyuZ3UuHBCkFUQFiEAGi1QaPUkfmIXk2aCfhsWZCkNlnijzAcgg6FVUdQDYFmPY0CEcAWScULR1bSwZl4fp1NPHBKRcLfpdLqFo20tGZQwZCwJXdQTALQMoZT84BogjHiaCZKTMol7tHKsukEqQL2AZGGobgVuxJVQa9Q8X7FUJbsh7WJCSzu4Vy9AF6sMALJV9hsuIrnj4kQw5fR0XXOxsB0nUgRMCNVuKDIyWo0mnV/QHF8IxjLY2xqhB5jsbE32zLyyRFAC1lUGYk0Sny9OWNvdlgUQtd35raiklbUqtGCu39C4A+gYvR/QEfnhK4Xz5K8C9aHRpcOjB2CBQCAFR2avJG1DTsBvid4fzlDqJbZmqzt6DYX7f8zjztXfZCWK3t/n0PD12qurniqWV9Hv6E4M7mYvljQIDt0qc/Vm6pUsfXYk7+uMHB88nyKj7sSx0gaWJLaWUNrQeg1DwBv4x7XmSE/jGPJ49l71al1VV7XXtft9MeZK2U1iSPFndOxYmiN52UJlmAvck7m6v2v0+nphg+BWXYZSZye1pQAPqI1tv1DAf2MIfOfMiTfdR9x3Jr2Ask16AAkn0AOLv5P4EmTycUKENS2zjw7NuzD6Enb6Vj1vDa5JOTPc8Iqkk5SF7mnKLPmJ40UJKsA7g2nWzhghfQbIXQANQ21Haqx7yXMMcwVfklUaGibZloeNI+hG4tT5BIOJTm/h7EJNEJDOp0AIC4ZWPcrLdAXTahRBRbOkHCbNxCWePoJBG7RyMnRYKza1Nvr6naJCod1okNZFUpOPUccs95E3nopJnSGJ9DHVITZXUqV2al7lBZlth6CvXEa+WlyjN912XqeN+5QT5dJV1BSxFkSVZs2tkmDzHCs70nMHTg+5E6vSgmPRTGMrqLbDdWJrq/vLhY5nzHFcjN0PtUcrBA4aMKG7rPaaDWGUn8yTXcbs8jst/kWOuWcLf5FmZPicUxpSVetXTfYkDyVIJV1/eQsPriP4pmhDKZ3W4ooGZyALALbMvqfkK+lar8aq2uX+XWiijeZ2fM/PMSdjIY2U0o7QRqrUBbVZJvGxm+HjMCeEsdLRGAnzpLL3FfSra/ckE3VVn2K8FM8Gys3EMzJNICNRN7eFLbAULPooHnYVjx8TIZYMwuSHaiojmMftMLGoj5iAR9ASa9zPZOJuHyRrKVqRVlRkXeNlYgMA1i1YGvIYH0usRXxKz0kvEYs08SkMkfsYpSh3om6UirVtxZG43OjOVtwVpbvPIiTwgeDYHr4+m29+mHTh/w/EYQ5izK6hliJKIuododwC7sfPSiUt7lcbvBeXMtNmos3BXQDLLJlwjsYyChaMNVPRJahvpA2OLpz3EI3iVokDyEAKfz9SasL6n+RNDEGyZW/L3DVhZJz2yR9salQgKMdLlYU3VTZ72JclDYFUdziXLsiSyMAVOZlZerHPIoGu61L8moD8BWmCmmJsCZlhihTqB5DI/rAaL6fUJejSo8AggChuTv9yfMiywsgQzSmNw0egqCAdOsh62NqwTySQNqLCGdxgSeaeGpFFk5UVYpAn2fMRBgSJYAFD7ekkdMD6jQfXexeQebolhJmdY0aiGY0A4ADLfuQAR+TYR/iXxyDMPCkQBkiDLJIKN3VJY80QSfQE+5NZ+SMvM2XZYojK5fUFBC9oFFrbbyQK9b+hxo5juVZ9rYtuLlyCQLMUKSui65I3eJmpQBqaNlLUNhd+MGUzEuXlWGZzLHJtBMQNQYAkxS6QATQJV6F0Qe4AvmfjMcUiZamaXphtKjwNwtkkAFtLUL8RsdgCcHM8OrLPXzgq0X/EV1Mf8AFwo/XEC0+8a4BDmFYvDDJKEKxtJGr6SfHzKdtW9YpT4d8L+z8cOWnX7OVBZUWUUTSkR6hu6EEnTdmhd0Ri2+KcAc6njzBRQ7ORuNNlS1lfNFboj1IseQiPy6czxGOVJElkjRpL3tpFkARm6gFlO1SD4MVb6GXFLlvujVLSQlGMozT3XOVj5stXPSJGhdhfih7kmgBewsmrNAXvtjn/4tyPmsxl3ZjpKtXgKACppQEBAplNOzPuCVjsLizeZc3mpMo6yRaApRifUgzaSpo6SWjO+mqJ+oxWHGojm8wFU9qWin1PcbYn6+v7wZvLsTXbZCutyWxg17/wBNF9TX03PXBuARSQs7/eNrWMa7aizqt7m7Bb/ujE6vI2WzKAqhhfUygoxPyuy9wbY+LO1/XG3wnlsQx6RI4s6iO0i7DAi11AhgCCDsQMSycWkU6Vljuye6Iepv8LLvfr9ceCrU/wDs+fsfIq5N562t/sIX/wAPpSTokRgHdO4sh7HKk0A4olb8+Kx7i+HshNNKij3BZj/Aqv8APDhLnFgjNtZJZj6bsxY0LO1n3wjcS5lkEurqKvsGYD+4nBWznJ9J1XWWSah9Bv4Py3l8kGZRqdhTSPRJHsPQD6D9bw3fDKZWhzATZVzDAR+idifKPADG3obW58G8V5y3mf8ASWbTLGYICpZipBJC1aLvRY39QACaPjFycF4JFlIenENKglmJNkn1Zj77AfQADwMejoKbFJ2T77Hq+GUWqbts7rBHca5lZdaQKCV2aVvlVvUAeXYe2wB2JsECsuBIhmkYNAxSowkkxRru1kUqCSwJK3sbLe5ucymdXNpojPWyyTNHJJAxZnoll7V3CtsGe73OwVtY9cT5TikjkM82fjhVe1GkUKq6SCF0hjpobg/342qxqfVLtwfTJYXsmD/REtlehB27JrYsCWokKWTYb2T+6bGJPLZJtKRyCBFBD0g7tivaQBQFkA7kb/W8K3KWQnyculJvtOUZT043CmRQG7Qobwdf4DpWyG284Y481JKyIjJGGuQKBq0x2w1FV0BGbWy6e43q3pCuNktRPGG+fgcd9jys/wBErmuI0SsWl5QCSDZCgahqOkGzqFBVDE1Ww3ELBxmQuYo4S7vqC6JDqRirMNaZgI/gNRN3o9Scboy+jqOEkJooACEkIDd76mcBr7WDWKG23jGPlWJ5swsyEzJACwdqWQFldGy7bAEg0xuiNIBvY4zpZ2KWLXOWSjklKtHTrGEh16kZdmo1s2myPQg6R5xo53lLMjhkiFIpyrLLGFdiw0kE6QUFmrFAgkXXnFkZzPxZuNoc2hQv2wiSJo2D0bZJLKaqojQbHjfCjwri+Zi6cOlZGdI2WRtSJ3oCASAw1XqAFi9N9t1iDjZWvY3RNTrsk1LZpZEjkfiRyyaUAkOosU+VqIAYV6/KtMpaqI0m9rJ4dnftSsAGjVTpcAm2tQdNkKy7EXsDvsR5KxznyVJJI00Bi65UyPGgZCzAjvW2ZddmmpgTanye7X4Tx2UOXiZaYL1EYMSGVQp1Jux2A+Sm2oggDF+OpZRQ9ng3+YeVUh1Sos0gKaQqSM0iMKC9ImyVqxovYeNrGMPAeWJ2y2akihlE3TaNUlLB7PzsNZ0klfFGiQosVhki4jmL0v8AZ90WVGUsVeNrp1NnawQQQCNvQjEK3xAzidVYo4Y2QAkNqZgp/ER2hWAIYqboWDuCMRUW2SctsCFwvImVgFB07eB6egA9zsAPcgY6I5O5ZGTgAP8ASuAZPpXhB9Fs7+pLH1wtfDblBUAnYAgE6D+0+4Z9ttKm1X0vUfGk4sTF0nkhCOCO4tw7VHO0Y+/eIorXW4V9H5UXP8cQuQyUbKhykmhYiCcs9lFatlK2HiYXsvyg0dBIBw0yJqBBvcVsSP7xuP0whjlvMZUXp64XVUkVpKoJvSPLOo27ZOqTRJb3ps6lvEmbHEeGldbd+Wke9TljJCxYnWzOBa2DVyKo2FDYEYuHuOHlpWiQxyan6sTM2q++hfZ5IUeNkLeCdO9wvmNz8rCdK3CrplWvJMd6ZANraI+dgpxh4TxnJCbOOZI4wulXi+QFTGGLtGaJdmZlJK392B73THEnts/sb4a2WOm1dS/h/wA/nJk+KXGUy/DZHZtJZkVfqdYahXrpVv4YpXgPF0UKUkUtW4PadXlqDVe59L8jEr8ROMScRmDFniiAIy8deAdStI4vcsKH03UbqxZcyXAc5lYjcIliLarX7wXsflHd5RfIxRrOia6G9/Q+d13lW/8AHKWGuw35nj0pXekX1Ymh/E4WJ+Kwk2cyoNg13ehB9vcYiX4ZKoLiGVVJOk9NqrUaoj0rEAOFzSSUI31MdrUi/wCIxlp0kN25fv3MFGhr3blx9PyOXEOYTICI31NWzHx+gO/6kfocJs2Qd5KGp2c7eSST/eThtTknMZeAyuqit6vUQPel22/O/Ox9WHkHieXQ6CgWY/jO5b6K3oP3RX5euOxtjQm6t0ShdDTRk6V1IXuH8mZmDpgCsxKwEYHlGJGk36NdG72rz5q8uZOLS9NYZZMvEZRuusgaQVDfeOPHcBXSa7o7WRW3OHFZ4milVQjI2tDqU0VOxqzqHv481h1TmRRHBmJWEKzxWzpBJMTIoHaoGoiMrbAEe+9k40aayyxb8t9j0/DJytjKU+c9t/6NeDT05oldp3YKCyjbsIptOWp9Q1X1FRCQigXpsyHAckyRWwkAOzK8skysfSRHnpwCCVKkDx42tteLm3LZh1hjzOUzLSgqUZHy5CgWbZ2Yi/AGm7N+hqZ4BxBjGxbUyXUZk3YjewWshwNisn4lYXZBJnZBpPq2PXi1nYg5uIJFD94yhUVgzSE22n7uu4VIWjBHcTRDL4PYovzQkDy5mLNRFWijX7O8cnUEiA/UBVLMxJsju2s+WbiHy9ZWbTKrNGoBHUYu3ax2JTTpJHgDUa7rNRcc4Ho99sTducHFXyfOJ/EfMyZjqnQ9bKpUgLRu0IOtD7srAnwSQABYPJvxblk0wDJSFh46LsxN73pYE7neyx82Tit+TeBNnM7Flwp0Fg0zDbTECNbE+B27An1I98dMpwxMrlteSiUKkZaOJBpEhIFM24LNQNajuW3N0RqrlJLYyX0VT97+8EXzDxCdIbaKVQTpJLpYsHZSHK6zWlSxAth5NKy68oDPNpWZFRF6Ua1Q1UI2Elt9yqggFUNysTWo4YOGcx5jMRsC0AslTalior5Xj1e/oxU1sVBxDLl+Hsq5jMqmXmQDXGezS1VSLWogk9rL5sUbxKSVry3wZYpaf3Yt578v4G1ms0sSllQ97fKNR7mtmJ2bSNmY7V5xW/EIXHEC9aOsBMn0DrQ1Vtq1Ak0a384n+YuMw5dWYqWlYnSryO2hNvu92N9q6iNxqvyAML3DOdtDySyozFtIB6jRgKtncLv5Y+v6Yy+ZNZdUer7fc3yjFRTn/Hct3L8LizOSilRe6KHVCoO28QqNv2l1KtqdiUF7WDTXAYp+qsrxykSbuxVu7VuWJre7u/ri6eQM/riI9A7Ab3YJEi7nzs9fpirp+cZMu75fpAmF2isyzeEcrekOANh6YssndFLy4Zb534Ksw5kn9Mf5LUyWYkXg8ZiJR44VUELZHTIUgAqwFhSL0kC7o1WGTIzF4kYkEsoJI8EkA2Nzt+pwl8vZxJ8lmYZGKKFLsRb/AHbqSfmskWHBHn2IsUy8q5pZMpCygKunSACTspK/iJN7bi2o33N8xtjnC6lhks54JbBgwY6Bf5k5dEgM0SgzL3FfAlofKTtpkqwkoIZTW5W1KjxrhmYkhcTLNIY42ljWQAAxINVSNH5mYUmknZrfcduLOx8IxHoWcg5z45xAyO0zIqhq0KllVQKAoF+lC/qWJ9cTfJ/MyOhjalZfHsy+hH19CPf6EYyce4K8CPliqO0DALe3UhIPToi9LgDSbHmM+hBxWOaV0m7QVo+LFr+qn/13x4EqXZKUZv2j5aVDtnONj9rPP/hdrTLNESjWpsWPWmph/cRivcqpfiAJ9Cf/AAw2ckENk080Sx33O7sSD9bONzL8vospkA3OMKl5blH5o81SVUpR+aJCWAMmk+CKwi5/kxklDReBVfph/wAFYrhNx4KoWShwJXFeAVljq3kNFnPk0K3P/h+eN3g+XLZNUmCMkZCQiXtS2N2xP4QTuRR0xlfU3j4/mpGSRZD01pgFMRYOPYOp3LA7AEHZtthqwcJ5zzbFYzA8+lh94IGkC9tLqjjjUk3qOo6vGy33D3/Dk4Nzm92tsb/uD6zwiM6m7JyzlbJNNfX5fBDVkOU8hAY5nyobMONY+7aSqruCVoTyN9K7+2JmV5JNTAMCRpjW70g/jajV33Hc0AAPW6uknzsGYknimCqwGuI5dgkY3CDQmyMCG22Nhgb3x9biE0tdWSSU+bYdNR/VQAD+4n64tsjKT3Z9BGS57lh8N4RGqsFWtLyILJNKszhVFk0oAGw2wt8xcJjkZogDqG3ja9IagffSwPjejV6TWTkjinTlaBj2yd0dnxJ+JR/WHdXujerY2OIZY/aBFG5uOORy3zFdXUEKd12QZQAD6EYqx7TyWZ9lYNT4O8nNHNm8zY2X7OqEbMW0Oxb6AaR/aOG/lrjiCJcuxeOSMmNontuky1911KphVFCxtkKnfGvywd8zGWeHrDqRtHuS0ZKOyHSQe1YiFIOoN4YXhP8AiNzkciY1tpcwxUyBgqEwjV2yGJR8zXSWwqyQLrHp0SXQmeRq4SlPpXceYmEszzAbUEQ1uVBO/vufH0C++MPMHFVy2WkkcalCmkO+snYJXrZ87Haz6YqfLfFUS9QGEqWa47mdgh99O29k/KVB8VXlr4NxnVpcxdQa9REUYtSRu9Eln33NW1tdGsZ7J75ZqqqxFRXBWBLMbkIIBJWvAv29lA2HsDXoMP3LHIcckQlzSu4kjZliAZdgaHykElh3AGvIA33xrDl9U4mggCvGCsyxSXHpssBGQ41UGAYHSaFCtt7FymfEgaQGQE9hRxQVlLBq2om7BYFgdIo1i1zXSugh0vqfUKvKeVfhWYlDSM0XS6iRMxcssR71SlB1BGLAUbAo/KSqp8Rsr0OJ5lWI736i/UOA38yR+mHTmjgcebdEcnqIjFQpbVbUFqu0qShDavT23OMvFeTYc0C0sSiW26k1MHvwpV20sx8MGIZTpIN2DiUbMcnHHqRH/DPjdyohamKtCTdGmFqQffWqqP62LN5OlLZRNRYspZSWBB2c7U0cZFDYDQKAAxQfCcs0GbaFjbLrS6rVVgOB7Ei//wCY6E5dyuiAUbV2aVbuwJGL0xJOogsRfsBiyXqRhxgk8GDBiJMMGDBgBD5lyjLnH1rccwDRsB6qoVo2+o+YH1Dn9k4r34i5ZUiDAb4vPOcLjlKs62VBA3I81ewP0GIzinIuTzC6ZodS+2tx/hYY8q3Qylf5kWsHiXeHTnqfNi1j9z2Kk+GeaLROPw2GH0LDuH8Rq/tnDrhj4TyDkssCIYdIPnvc+n7zHEh/q/B+x/3m/wCeM9vhtk5uSa/foZb/AAi6djlFrH1/AmYxzThRZw7/AOr8H7H/AHm/54w5nlPLSCmjsf1mH8mxV/tdvqvv+CpeC3+q+/4K24txBXhajhm+EkVZaU+plr+Eaf8AM4m/9RMnp09Ht9tb/wDmxI8J4LFllKQroUnURZO9AX3E+gH8MbtJo50z6pNHo6Hw+zT2dUmsfvwNfj3Ly5kA3okUUr1ex8owsakNDawbAIIIvFMZXMxTZqfKpHP1YGZXKJrXtbSW9HAvwNJP54uzj/EJIIGkiiMrj8I3/NqFsQPNKCTiteBcEnz/ABleIFUhhjj0ymImpjRpWuiW3BYEbCNR5rHoTjn5nuQeCHzHBRovqI1mgpNEkXtRohhR28isM3JMkfSK7/aaBzAa9Wo3ZBPlLujv5N7k4nuZ5MtkwP8AZVYzXqJGhPmH9I4VtyWuiD4Y+mIf4Y5CORszLpGmwqaL0BSWcqv5EgUfAC+5xnnU5LBfGxLc2eMZ54Qs0WnXFbKpWw3Yy6NiCLvY3sa2PjFRfGLPJPmRNFIkkbounSTqXSN1kVgCjWTsfI/XHROZ5egkFMlj+s3/AIHEFmvhPw2Q2+XJP/FkH8mxOuucF0srslCUlI5NjejeLH5OzbSBUoH3ZrIH9kG3Psvj+Rt8/BHhP/0x/wD3S/8AnxLcF+HWRyjq8EOllNi3dt69mYjFllfXg5CaiRkfI6yhS+pMwsXaxjRowCTSMunSSGGptOk950kCqwcP5XQxFGMiZ4O3VMJ0AtI5ZZCpJV4lB7WazSlTvah/xr5vh0ctdSNHrwWUGvyvxiaiksIrbbeWJUWU+yyBLldpIlknFGUpJsoBaNKAYBqFBfuiVAsjGQ66CxwzEeR2ML3v5pKA/U7flhw4dw9II1jQUFAF7WTVamI8sfU+uMmZy4dSp8HY16j1H5EbH6E450IZOdOK52aPOKk8aRPA2kpGO3upiwNm9QIN+u2w3xe/KGb6mTi90Xpn807b/UAN/axq8V+H2SzMzTzRF5Hqz1HXwoUbKwHgYluF8Ijy4ZYwQrEGiSaIRV2vfwo/W8WNrGEQSabN3BgwY4SDBgwYAMGDBgAwYMGADBgwYAMGDBgAwYMGADBWDBgAwYMGADBgwYAMGDBgAwYMGADBgwY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>
              <a:solidFill>
                <a:prstClr val="white"/>
              </a:solidFill>
            </a:endParaRPr>
          </a:p>
        </p:txBody>
      </p:sp>
      <p:sp>
        <p:nvSpPr>
          <p:cNvPr id="2" name="AutoShape 2" descr="data:image/jpeg;base64,/9j/4AAQSkZJRgABAQAAAQABAAD/2wCEAAkGBhQSERUUEhQWFRUVGBkYFxcXFRoZGRgXFx8dHRkYGBgYGyYeGBojGhgYHy8gIycpLCwtGB4xNzAqNSYrLCkBCQoKDgwOGg8PGi8kHyUuLCwsLCosKSktKi8sLCwsLC8sLCwsLSwsLCwsLCwpLCwsLCksLCwsLCwsLCwsLCwsKf/AABEIARwAsgMBIgACEQEDEQH/xAAbAAACAgMBAAAAAAAAAAAAAAAFBgAEAQMHAv/EAFEQAAICAAQDBAMJCwoEBgMBAAECAxEABBIhBQYxEyJBUQcyYRQjVHFygZOx0RUWNEJSdJGSobLTFzNTYoKUpMHS4yRVg6NFY6KzwuFz8PFD/8QAGgEBAAMBAQEAAAAAAAAAAAAAAAECAwQFBv/EAC4RAAICAQMCBAUEAwEAAAAAAAABAhEDBBIhMUETIlFxBYGR4fAUMmGhFbHRwf/aAAwDAQACEQMRAD8A7jiYwMZwBrnmCKWYhVAJJJAAA8STsBhByvpdhOclhZdUatpieC52kI6nTGDsRuNN+qcNHNnGVy2XLMqtqOgBwSu4JJYAElQoY141W3ULXo+4YS7vIwLRszDTsGaXVbstbEL3Avh3/PFW+aKt80NnHOMdhl2lCsxruIFJZnbZV09dyd/IX5Y9cB4g08CSsoUuLoXtvW9iwdumAPPmbKiJE9bvuPlUI0/9Uv7MGG4hBk40iZ91UKqAFnYKKsItk/H09uI3cssEszmVjUu7BVUWSTQA9px7RwRY3B8sIHOHMHbRCPs3RCS7W+lmESs4WoydiyLfeHTpjx9+MuVhjV3g7qKoBRyx0gDwk3O3WsU8aF0Bp5m5i9yCI6dXaSCOhd7hje3tAFnbvC664NLjn3CfdfEszBPNFHFloCWA72uRtipCnYAMqG7OwNdbwY5q50XKOIVK9qy6reyqKSQCQvediQ1KKvSdxtd5TUVufQmKcnSGrEwj5PnSaJA+bVWDEBexQq4s0LjZzdiyQDa9KPg55XMLIiuhDKwDKR0IO4P6MUxZ4ZVcHZaUJQ/cjbiYmJjYoTExMTAExMTEwBMTExMACuYI52RFyxCsZFLOQCFRbdu7qUtqKiOgR/OE2KvC9xziM+VyOWaZtUzyKJTtQZw7sq1+Kp7o3Oyjc4O80ZfMPEFyxAbWNY1mMlKNhXUWp1aLqiVDAFSQQr+kDLNHkMojkF1mjDEM7At2cmqjIzORd1qJNeOAD0PFSVB8wMYxQy3qL8kfViYAchiE4Cy82Zau7mIgfabwL4nxyOWJ4/dsaa1K6lJDLfiCBf7cAKfpSz0mZm7KAllyql3Cgkavx2Zge6EWlvf+cceBxT5e52aHTnCrOszdlPGNIplA70JJqRibZhsBq6g3TTwFsrlItEc8HeA7Rr3c+N2Nl3NKNhfxkpM/KqrH73moQwcsqrI1EVV6jQU1tVVW2rzo07tGbT6jDPxeXis3/DKImjCErJIVfSrMSV0DxJj/ABh7LBvFpOA55LqKHc2dOuyfMksNR9pOA/o/mCZlpczIsJhBjUlwe1DetWkAaLCte+4WqIYnpP325T4RH+nFXiUupdX3ELifAM/IFVYls6gd1XSGFXbSMDsSOm3XfoSLcpR5JBLJ7/mHbSgY9wPTNZLWzUFO5+ZVvY7xvnOJYicvLE8m1BiaqxZ6jcCyASL88c045zFxGd/XiKIxKjXEoJIIuh3gKYjdj44hY1BeUDOnN0sBGmTtu7bJJvuN6RkAKk+C0RuNhjb6UM7lzlIplaH3QzJ2DEgOykjWFcC9IDWfAew45iOW5WHSIt4s0sY38x3tq8AOmGPhHAVnWOPiEsOiHVoYZi5W1tqaOTQpVkJs3asPbeKqLacZcl4unZSyEOdm4g2VlljM47o79pEdOpimmw0gFmj+T7NuuQ80ZLLsMoZ1V4gkZUhu6SAFDNWkE2Op8cLXDOE5CHNyZwZhGlcswBfuKzXqI7oPi2xJq/ioNxvgcOazskz5jLqkugMdffChVVwFKENYXxIq/ZvOLDHHe1UTkyOVHXwcZwDy3M2URFX3Qh0gLZayaFWTW5xt++3Kf08f6cblAviYEffdlP6eP9OJ992U+ER/pwAXxMCPvuynwiP9OJ992U+ER/pwAXxMCPvuyn9PH+nE++7KfCI/04A9cw5mRI/ers6hqVdRU6WK7e1wovbYncGiEzndZBksv2uqzmUIDG2A7JrBNAnv6yLF0RddA4ffblP6eP8AThS9I3G4JoYFilV2E6khT4aHF/pIwASy3qL8kfViYxlvUX5I+rEwA5jGcYGM4AmNGbzaRKXkYKo6kmhj1mZCqkquogEhQaLEDYAnYWdsch4pxabPy00/YRKSLQN2m2xEakXELtS7d9t60ju4huiG6Gni3pBqQRQmJCTu0smlo1/pXjruL7HIbqStA4V83zfmHSjmWOhWEI7J0OcSQsplZVACoqKSGqgN+ox5XgEMcWmA99SXVeyPvjCwRI+jU3aKSps/jezHnNZfJNAN3nzQdCscjySPPH1RKP8ANjSSNgN1ceJxCdlYysbOXuLHK6I3dpMq6aopm6rWzq/iultiDekUboPpeFN45dkuQpppmkESZWLu9kXLvOgWwNKagg22t7OkAV1JbfR4rDJKGdnp5AGY2dOo6R8QGwHgKGJLjLWNGbz0cS6pHVF82YAX5b+ONrygdSB8Zxy30iZfMJmVmyzRyCUqugspdDWk6Cw7qer+MBqayPPPJk2rgHUMvmFkUMjBlYWGU2CPMEdcbDhc5UCQQaZJY9bsXZQ40qWrujf2WT4sWPji7xuYyZeRYJUEhFKdYHx0wvSSLANGiQcRHLFq7X1JphNZQehB+I3j3jmPJXC5nzDHs44BlpQjOjAl9IBMY0+sCCLJNbjYsNumhsTjm5K2qIPWMVjGrGbxpYM1iVjF4l4kGcTExMATCT6VfweD84X9yTDthI9Kv4PB+cL+5JgDZlvUX5I+rGMZy3qL8kfViYAY+M8Zjy0XaSnawoAq2Y9FWyBZ+MAbk0BhcyPPcjsSYE7IdXjmLsPZpMYDMo3YA7eFnrYzoy/EckzToFCF+sldlImpdXaAihudzVg7jfHH25gzaxZdGj7PLyAhSNIMqg0Qp9ULZon7d+LUSzKvCo3xKDvcd0XmOJ8s2YiYOiqzbWN1F6SDRButj5jHMeYOJyZaAyJK2pVYNagD3vrRI3tzW3neGXJcHEWTEebzEeVeZxIUZoxsmnRH3zTUqJdYznvRsuYiCmYvGQSK7OiGKtYITfdQRvjpjckmznyR5pdBb5U4hJm4EmkzDRs9921OwPUX4eOBvB4ssJZsxmtG5Y63FG3CmgR7HOw67+eHfKcgyQRhIZSAqlVtEIF/EVPl4+GCHAPR5DA3aOA8t3qKjY0BSddAoDpv5k4bWVURPynL/bkHKRTZZb9czTxqw81gV7Ye06B7cPOQ0ZDKRwgszKDWsguxJJLMR0Fn/LFrjXF0y0baANekkDyoE23jX14ToJZW1GZw8mohmArpW1ew2PmxwazV+FBqHXp7G0IX1N08hclmNsd7OKj5QswZiLWqAG2xs/OSF/VGLWJj5tTldnVSNU2ZVSAzAFrqzV0LNfNvjVNmRWzL8Z6fp6DAvicLyynsZBrjFUVvRqo2pO1nzG4BqyLGMHITNYcAg2Ovh8eO3HgxbU5Tp+hm276BXJZYpf8AWJZjfVz1IobCq2xsGdQixIpAs3rBFA0STfQHa8VGzDxZdmmpio/FA3HQXrIBPUncCsJmUyMSSMIyWQlGJINSFACYn00tKTtpNCwOl3rptI9S5ebp9HRXJkUK4H/KZxZFDxtanoRYxcTPyDpI4/tH7cAOA5VsvGY5Ag7zlEiBahdsFCgnSLFbbCrxeXPWR3Gotp1d0gEg0G0sauq38SMcsseRSfh20u5e13DMfME6/j38YB/yvBDLc2kfziA+1TX7D9uAGMViIazNDpJkuEWP+SzyyrqQ2P2g+RHhizhW5SjOtz4UB853+oftw04+m0mZ5sSm0c0lTomEj0q/g8H5wv7kmHfCR6VfweD84X9yTHUVNmW9Rfkj6sTEy3qL8kfViYA5/wAD5dz8kcuUmy0/YTmO3YKpi7NrVrcjtVHip3oAA7DDLnvQ4GGWUTEpAjI1qLfUzOSN6Td2Fbiq8t3YcrQ+c/8Ae8z/ABcZ+9aHzn/veZ/i4rtVUTdCpz5yjmM22WKR32OsEpIFcBtFUWYX6nS8H+SOCTZTLLFKVNW1C6TWbKLue6CT4+Pli5960PnP/e8z/Fx4fluACy04A6k5vMbfH77ixWuQ1jXPek6etGr6X4XhNz/EOHREgzzOw/FjzWZkPz6JSB85GKOS4/kpJQhXNxq2wd83NpvwDaZzpvzO3nV4ylkh+2+TeODLJblF17Ez3D805a4WbVd3e99fDbbbEh4bPuXiYFmZjQY7sxY+HmcNg5Yh85/73mf4uM/etD5z/wB7zP8AFx5z+GRarc/Ur4jFb3BJ/Rv+qfsx4kyco6RSH4kP+eGXO8sRiNzGZ9eltP8AxWYPeo6du2F71jk/3QmW9c+ZDAAsrZidSDRsadQrcHw8Mcmb4fjxK22/kW8VjTlsnLqYmGUbkG0YfjNVWN+7o3Hni17lfxRv1T9mF/h3E1kWMe6Jy7i690z3Q2sjtNt/PFXOZuUSgrPmeyIAB90T00tnUoOurAK7e348ZzwY5tvn6fchZWuwbzsLNaNE5DLIN43ILGN1UN3aA1MDZ22wF4hwOeXMqqxERrHSsFISM7nYDckkLdDoTjxw3j2tVJmnsmiDmpxQHrMT2lUBv84GGHhOTeaaNVfMlbV5D7qmAEe/rAy6raiAALseGOjTpQkowvv29e/UpKW7qBpeXMzMVkdCJo9SoWUMCp8WXTpOoXtXkaHTBaLl2aQqZVL6eg7OwCPLWCF/shcPI5Yh85/73mf4uJ968PnP/e8x/Fx2vSTqlOl/CJUkuwvZfl2agAlAAAamHQfPeCOV5SY/zjgDyXc/pP2YvnliAblpwPzvMfxcUpcpklNGaS/IZ3MMf0LKTikPhuGLt8+5LySDuSyKxLpQUP2k+ZPjizhbyvDsrISqvmAfJszmkJHmA8gLL7Rtti2nLUB3DTEezN5j+Lj0YpRVR6GYZwkelU/8PB+cL+5Jhg+9aHzn/veZ/i4UfSPwaOGGFkMlmdR355ZBWhz0kcgHbrV4sAllvUX5I+rExMt6i/JH1YxgBzGM4wMZwAu8wc0NC4gghefMMupUHdQLdanc7Bb8v2WMAk5TfOsfulmFlZd/c0TaY49XQlRuTX4zWfI4apRebH9WE3/1HFf+2cUuH8rJHnJs2WLSzDRXRVjBBAqzZ7o32+LHLlk7o1jLauOpzDjEXuaSSOQ7xnrValPqvtsLHXwsHAZONl7EETSDoW2CfOx7vzXjo3MnLME2fLyqZCsYNMbClmNAL0AAU/pOKycu6c0kyNpjRGURAbEte5J6UK9u2ONYIXbPW/ymXYopfML+jLO5hoXjzAA7Mr2dEsRGwNKSeoBU17CB4DDdnc4sSF3IAAsk4B8ryKFzEhIrtKu/BEUfva8U5uICUe6ZO9EGrLxA/wA44NBj594Gh0AUsegrsnl2QXr/AKPGk7k2al9InvjAwe9i6PaBXsEimRgADQur21DxulvnXjGWnVpqlSRYyvdaMhgAxAIbbYk7gg7+OCGW4OqlmttcjF3ZXZbZjdCj6ouhe9e28BuacqGj0VNJ3l2MjsABuWClt+lf2vZjzf8AIRyS2dV7fcyUk3QJ5d4AkMiF2nfuFmEUYdh3gqqpJoCy5uibAOxAIe5OYcjPleynWSCKMIVs7qiqrRv3CxHdI2I8wbwn5PhplDF1cWFUDoSFtrrfT3mPl0xs45wpo8sVMjAHs4wylQQFCxjdVFDQgB8/nxeGrhF7X1ZpJx30gdy3wTKtmbOYl7Ia3QBFtl1L2frCvVonYb1ttt0nL8eyOSiZwZBdamZWdnI9Vb/TQ2G58zhF4Hl7Y6NwFVKttI6norAXRXreN/FOGBmWFmKtJuFSu8F3N0N12N2fLEx1cIyprkTajKgo3GjNxRHGeaOEqAq+9KQGXtSpDgqV2VS3rWCL64c+L8RDqnYZhUBZtUi6HACIzGy1gAHST7PLC1Dx3NIFWkYKAoDRE9NhurDFddc+YbtpYsvqWt07smoKNK6mF7Jv3ro1W5x0LXQyOomcWihPxmZYxNmIJezdgsUshSQHV6jdnIGZS3UACgDucXMjx7Muje/MF1sFCJGndU6eoTpYavZWAPEfR77lnjVZTIK1LGHZFVV26MH9Y347kE+GLOT4bmhJFHVxkVpSkJamJAdw1dC190bHpdjV58Sltb5Ik3dI9cfyokRTIzOe0j0mWRnFlgDQZiBsTdDpgxypzMMuyZRBG5aQdJKZVfSCdAShR1N63TfBTgfBoJCdKqHXZxJ35VPiGDkkdPOjhg4Zy5DA7yRqFeTdyABqI8TXXHVGVrgRg07sJjCT6VfweD84X9yTDvhI9Kv4PB+cL+5JiTQ2Zb1F+SPqxMTLeovyR9WJgByGIx2xBjOAFLP8X0jMuUkBaMKhXvbBTXqnUDrdvDAb0dZ6SCLMLnWm1tmHZNayuey0rpo6TQ2Ir2Yf/cKXekfox7EC/kj9AxnLGmTZy/mpZs5LKMmsjKTArOAY9kLsygvpJ6BTQINkWMbsvyvmtu0Dy0ANLIFWwKNj3SC/xGx7MdNrA3i80gXTGpN9WHh8Xtxlk24obvQOQmxZtm1LIUWCCSNcwAgS7IAjIEj9wXqI2s0u/eGNkKszM7Ai2copH82jsWqvBjdt8w/FwHOXLyswiOgePZN3pFklJN9kwJUFR/8AzaSn8pSP7Gn9oyoOPM1TeWO269en/TOXKD2MVgGD5SMP7cv1DL4HcT4oyvGizP3mB1an07eBLqvjp2rx3x5sdDKTpMz2DcBgVzG03YkQjfYk2o2BFrZPdBBNtvQB23xmLNSndWRh7Cv+Qxpz2uRCrkgEEHTIo2/ReLYtJkjNSfK+ZKg0EgezKxlCtnTsYyAQpa2MbULCnwFnwwJ4/EPXjj7SZSulWZwhrbemFAXqtSDYB87C8vj30uugsg0IyqWYrZB1ksGYsU6sCdtsM/uqb8kD/pzf5Rn68a5MEsWXdjRLjTtGODwPcjyLpJbQoDOQY0sq1O7FSSx7oPgMEWUEUQCD1BFj9GB0kuYCljoUAWT2MxoDzsDA/hfFppYyzOmzHdV7MaT6v88tHajeodcYy02XJJzfH1K7Ww5Fk0U2qgH6uuw8hudh5nGc0QF1NY0mwVJDBug0sCKPXx6Xe14FNNZ/nR9Lf/tNIP2YBCLtc0I01Fz4a5TaHUC2gog0d1fb3hXU1pj0cnLdKXQnY+ox+j7MSyZ/MSyancoqEn8nZkAOkWAp8B5HqTjpwwH5b4IMvH5s27E1f7NvmG3zAYM4+jw3stmqJhI9Kv4PB+cL+5Jh3wkelX8Hg/OF/ckxsSbMt6i/JH1YmJlvUX5I+rEwAaHFsz8Db6aL/VifdbM/A2+mi/1YMDHiWYKCWIAAskmgB5knoMACvutmfgbfTRf6sT7rZj4G300X+rAfP8/alc5GL3ToBuQt2cRIB7sbUTK17d0af6wwn5jnrNTqGE2hT+LEoSvYWbU1/ERjDLnhjXJ16bR5NQ6h/Z0j7rZn4G300X+rGPurmPgbfTRf6scsy3HpYZRKJm1+PaOzBx+S4ZuntG4O49vVeWOYo85DrjI1KdMiagSj9asdQRRB8QfmxGHPHL0LarRT01buV/B5+6mY+Bt9NF/qxpzfGpkRnfJNpRSze+xHZRZ2vfYY2c1czDJxo2gyM7aVF6RsLJZqNCh4An9pwtLzzJIpLLEY6OuNdWsKdm7+r1gLoFRfmOuJyZscXtl1OIpN6ScqxUHIPbAEX2I6+fe2xui5oy8jAjIPqToe0iBF+Xf9n7PZgBzjya+XZgolki7Msj9nell1WrGMbUNJsijv5VgFyjm5taRqrnqSmg6nrqaq6AIA6C2vpeOKWTLFtJL6CvQd85zxl0fQ+TkvTq9eEjTdXZbz+rGzK81QSC0yjkePvkH241cc5AkEHbAtLOdIkjVRRTrSi7LKSTYO99NgMc95binMvYiOQsC1jQ5IKEdVAsgMSNJq2rfY40lPMuqQOlQ5/L6lUcO3dgo72XFsfOj5/Xgt9yF/5Yv0kH24rcncosjmXMK1rp7MORYYXqdgjFSd1Av8kmhth4GOjCpSjc1yBQPB0/5Un68H249RcLVQAvC1AHSpIRX6DhuxMbbI+gFYZY/8t/7sX+rFjLzyx+pkNPxSwj/PDDjBxChFdEAOOK5j4G300X+rE+62Z+Bt9NF/qwY1Yzi4A33WzPwNvpov9WFP0jZ2V4YRJAYh2694yI1nQ+1Kb8zfsx0XCR6VfweD84X9yTAGzLeovyR9WJiZb1F+SPqxMAOQwr8e4CM1m0Sd3aDsmcwXSF0ZQGat2BDnY/kj24aBgLmM0FmnkIJEMKih1vvuwF+NaMUyftJXUHcF4ixzk+WSALloUULIqEDtAaMd9Gob0Ogrzwjcz8ElGfmTLRBVk79uaUNYDsqgEkEn2Cw2Oh8r80x55ZmjBAhmaE2QbKAWRW1WSB8V4XOdePJlHnzDqXEccS0vUl3kNb9PAn2DHHKKk9rR0Yc08T3RdCNDy5H7sTL5p5ZndSx0d2Ja8GINnoRucdT5I4bHCZ1hRY0BjUBRQsLqJPmffBucLWV4tC5Dx0XIBNuFVSwvdm6nf8UMfYMXsnxhlPYwujvK++n1dRAFA7kIqqLc9egFkDFt/hq6+RTLklLmTsN83QJmomy67yDvhgdoSt1IxHzjR1bcbCyOM8r8GZpXd6dA990bsVZqFh07ti/aKHTHT1lIjbLij33GYkArtCGI0KL2tAoPktKPEgXnl9zQzOp3Zi5NbgHrpCg2QLrbqfmxxZtb5tircczlXAJ40rNEURWtyE3dhWvu+E5J9a66bYsS5plmehNSRKqiKUR+sSSL0kk0qf8A6ca+DxKWVA7qIgpDyAB2dwQtamdT3NVi7BI6Vi/ko4u2eMa2NB+0Lgq56FQQfWUAd3ah4YyyaqcXzy0W8SotdwenMEuWgYxPmLOlt1diXZEL6hJS7ylluvPGjlyaWKaR2lOp0Fm6slmLGww6srHp82DPMEUKRW5KWyBSoBJawQNLEBulkWOmN3D+D6DqY2SF206aAFBSLPTfx6nFX8Qe1TaCyLY/Ur8S5nzITuSyXYFgMRV72W6CvEWfLDNw3mAmNQ2dy+oKNReFka6/rygE+3CvxON1njIULCDTksiKSQaJcnuAbDcC2oWAbNrKKkjsoXZK7yyq6ljdraEgUADvR7w2GNP1+VQ31x7lN/eg9wbmKRp8ynawzhZEEYEixmuzQtpA1ahqJ8eoODv3XZf5yCVfaAJB/wBslv2Y5/PJDJHKFALJqXSw0trA2oP13qj0xUymRDshjOYjeNRrLyaQdYHdQQtQo7k70QAPHG2P4habmqolTR06LjkLEL2ihmNBWtGJ8gr0SfiGBnO/GDBlWKkh37iMpAKsQTqsg9Ap8N9h42FmRZneL3Qe3ijLEoSNd1SlHpdw1Hcg7dcC+IZoZ6SWDVJJDFE4jMg0kSygorv4ydn4HY76qPdY9eLW4p+a+O/8Bu1wVfRlxTN+6Y4ZmbS0sspLakaQPEx1sp2dSVjYMOmr+tjpvEeaIoXZGEhZVDEJGzbG6qhuTR9m25GOf8RGaeaJTFbwRRokkZNHbvsZtIKWw3AK2ALu6I3OcQkGZ0yzPICo7R4Y+8ZE7ugkWSBVBiAW73liuq1MoRk4Lp69PkdGHEnSkzoEfPI1IGiNOQo0uHayaFqB5+ROKfpUP/DwfnC/uSYXeQOFpJnmk7SQqnvirKnedmsWSTZ02puhuR5YYvSoP+Hg/OF/ckxfSSyThum7v5E5lGMqibMt6i/JH1YxjOW9Rfkj6sTHWYjiy2Ksj2jrgBnuVy+vTK69p61OwvYDdSSp7orphgGM4AUOBcknJIyZaRkV3MjAlGtmqzbRk+A8cbjyJHIzPmZHnLMrUxCqpUEChGFB69SL9uGnGCMV2rqTYn8V4bBH3VMhbzM8p0j2d/rhWy/EpEaRVYF3ZJInd3do443ZapruyhNeJbxqh0afl+Nr2IvrR+3AmPkNASTI5J29VKABYgAV/WOPOWPUb5Sl07V+Ip5rF+DN6QAEJ67jtGJJ3JNxbkkkk+JJx6biJ/opfmQ/5gYOPyEnhI36q/ZjWeQvKVfnghP1x44paC3bi/z5ldon8c4pRh2dF7VdjArAk2u4YkAd6+h6dDghlpT2heeRXIGmP3jRoUFjQpBv3jZAF4t8Z9G00ssBWWIIjFn96EZ2ojaJRq3HmKxZ+8CTx7JvnlX/AOZxv+il4exWkTt4A/HpYWjOtGk22Gl9LCwSp6KQdI2OPGW4wk0qFFEMa2zA5pm3KkKhQnSepJ0kgFaNnoXl9HkhB09ipo1vIavx3ajinw70c5pLDPDX9VmW+87WRor8evYBhHRuGNw+428UTiRgmTRI6lSQSNQo0bF14XipNNDHHL2E0ayMS9lxpLsQWZ6Bq63NfowZPIUvlH+uP4GPD8jz6SF0qfA9oKB+IRY5VopR45r0/EV2APhuZVgW1rOFJAYAto/KGoWLLWSx62PADBNOJIB3EavMBa/9JONnDOQMyi++NGz7WQWAGwGxTQx6X18cEvvOkPrCInzZQ/8A7us40yaRSlbTf1+xLiLWa5iBfswpAIJLlqAAs6aNNZo7joAdx6wzyrwXszIwJPaMABQFAdNgNvOvbW1YMR+jl+3MjSLoNHQFVe/3t7RR3aY0teXkMNPC+X1io3ZHTyH/AN4t+lk4rFjjSfVsV2RfGTUgAqDQHhgZNylAz6yGDHqysUJ6esUotVCruvDBoDGce04Jx2tcGqddATwnlmDLMWiUhiApJdmOkeHeJrp+zC96VfweD84X9yTDvhI9Kv4PB+cL+5Ji0YqKpBu+psy3qL8kfViYmW9Rfkj6sTEkBvss7/SZb6GT+Nidlnf6XLfQyfxsY5i5mgyaqZ2ZBISqsEZgCBe+kH/7r2HGeDcXSWON4m1RyXoZgVNL3aCkaj0uz535YEWZ7LO/0uW+hk/jYx2ed/pct9DJ/GxW5i52gyhCMTJM3qQRDVIx8Nh6o9prC3noeLZuMya1yoAJTLxsdT1vpkm2IJG1pQxSU1E1jjcuvHuM2bzWZiFy5jJoPN43UftmxX4fxmadmWLMZVyoBNQTdD4i5RqF7WLGEHhyq6iTfUeurdwehUk2bBBB363itnOPiGQESVIpJTRbyX7FWyQfEEUR1xxLWNyraeq/hlQ3Oa/8Ordlnf6XLfQy/wAbE7LO/wBLlvoZP42PPKXHWzeVSV42jeyrowohlNE1dgHYgHpeF70kcwZjLtCsbmONw9uoBYstHRZB09222FmjvtjtnNRjuZ49c0EuYOJZ3K5d5tWWfRXd7ORbtgvXtTXW+mFkeknNUTWWFetayChvvfaV4YocI5tiaVLlkZXbRKsxkdXjIJa0fUNhuNh5dCcDOdOCQAyNlpYVilKaU0SIUJKqQqiPSRtq6jx+M8MsuTIt0OOaadFkldMbYOes04BHuY307kns/wDM9uKh9JeYDSBvc6iM0SY5dzV9O08iP2+WFHlPgb9q/ujMxRxqq9o2s3oKnZQR+SOpIAJvcgDDtzFy7lM5lRJkpIIykbgHpaUTT7hwQQ3rA9W+PFYR1Lt7/bhFntTqjMPP2ZaiDljqGoe9y+qN7Pvmw3HXzxe4TzRm55xCpywOksx7OQ6aqrHaeN+eOccicBkzKkvmIkQKnrvVWWbTo21V1rUASRfSsdP5e4hFlmMJdWLSkmQsqhjpIurIG8YQLZPQk74vijqN/ml5fZES2oLumcAsy5YD/wDDL/Gx5j92HpLlvoZf42CedzSRxs8jBEUWzMaAHmSemF/mDnDKZMDtJNTtRigj7zvZoaUHm21na8egUSsv6M5/S5b6GT+NjCjOHpLlj/0Zf42A3InCJ0Esk0XYCQBUjL65dKs5Vpmqi+llXxPd361hb4/x6TO573Blc2iZcgtPIilZIxF66iVmp7I/F6dDsGxDdFlG+ENuQ45PNLPHHPl2OXKrIewl0hmvuhu2piNJuuh263giI87/AEuW+hk/jYocF43kYY0ggmiCINKgsdyd9Vn1yTZLeJJ3wRyfGIpgTDLHIFNExOG0n+soO2CaYcJLqidjnf6TLfQyfxsKXpHTMCGHtnhZe3WtEbqb0SeLSMKq/Dyx0FDtvhL9Kv4PB+cL+5JiShsy3qL8kfViYmW9Rfkj6sTAAz0k8zq0MmWSJmYOA5eLuUBq7rMDbHYAgX61G6ODHIOWc5YB41TLkKcvHr7Rwh1MWd+jXqFChQFVgbxvhEucz0i5nt0ysSoY9JAWRyNytEgUS1ki+g2A3tckcFnymrtsyXhAZY4ytKo1BldTQpjb2u/VQDQxbijJXuvsGMnwiIZvMSiNNbdmGbSNRIXff4tPx0MVuVeHZmMTtmnDdrJqRAxbs1qipJ2smzttitLx5QkzRyxrI85FMQSFUhLKEg+rHfz3izyJxx83w/L5iau0kQlqFC9TDYeGwGODJdtm6EPiXJErZqbVKwQsCUjYxxlmAJsL3jsUvpZJ88b+AcAaDMSr2aLBS6GVdLMatixBJbvEjc+Hz4384cwSJMwy5DMcxTgAGkQQq2pj3U/G3JHhjcOLlj3yEX/ypYiSPbKzgL/ZF/1sSkzVzbXLHTloquW1dAXlb/1sPqAwq863m8qzuPeSyiFAaaRvCTfoNiR5iye7sbGVzyTqIQDHlVD627QMH0AExqVJAQBiXN2TtfrEaYWeVI2mG4RQqHondANj8s+J8PV6A3hq9QsSt/JepzydcsSOVOGCDLa2ru6iWbUQoNagO8BRa9qs/sx65hbUsegrbGwFBAITvEnvb76Rhl4llGKKkcIKq3qMxWNgbB1AbmrJG4N+I6jXDktTlJoC5kJKKtyKFjAANSMSpJa+pG9X0xwQ1Dn57t3+3giM/Nu/oX8tw5nhm0slysQCUUjStJ1Kk7hSdvPFLmzLsIkUiMguaUlmIFs50WABXdG/+eHfhsTpJNHIlaWGjujurQpGYEgvRBoHofDoKHMKRmSGLsg+txqanJQEGioRg29NZFgAb9cRDUZFm2Nfz/QWTz2wTy3lDHG3XdvB2X1QFN7G9w3hjTDKj5mQqis/aCI2xV27rBqegSuktbVtp9mGzIZeBTojIJFtpLam67lgTfVvHzwicdyYink0SsG7XQrVQjWRAX1MP6pqvHQT1Ixtp9TKU5Lp6HRp0s03fuMnEuboZWjjbL5hIdIll0zNLrU+rGiuwBLHqQLrpvuA+S4pqXuVE0WYeV0l7Mkt2zSRxq3rBV1DVbHvHYG7xr5i4pl+3d2fXoQRxFT72NKhywI6sW2AFjb24BcEWKXLsGRCEV7tu8WaiXsjr4Ajpv7Md0cs5Rtnp6fTRcU2uvNDLlOdZZYs0CQV7Z5GXtSNQYjSq+Js7BRt3d76YGQTRmJXm0qxMlNqADtdW7Hd10Ctz3jeBKceWCNolTQWtiwpWLHoN91Gmhd+Ht3tcKUwFoNIllZVCNWrSXUFdJbZQL3bxoAYSt22dmNRhSRu4nmJDEpbslDK1Ee+Myne0B3BO3Q+A6ADBv0acXaTikaxRhU7F1eqplUWGeup16a8rO++AOSeSESKoR2UkPMxJ7NABar8d15eGDXoxiY54dlN2Yc6pAI61Be/2Xe3pgd9+o8dqnHxLkrqk5YnR2wHV02sb/5H5iKwq+lT8Hg/OF/ckw3xqAT7AL+e8KHpV/B4Pzhf3JMdx86zZlvUX5I+rExMt6i/JH1YmBA5AYw8YPUX8eMjGcAVJ+ExPQeNWANgEWL+I4rHljK/B4vo1+zBTEwBT4fweGBQsMaxqLoKKAvc0PCzitxrifZIQvrVsL6AeJwVxWzXD45AQ6KwYUbHUYyyxlKNQdMhnKMvIdOgs5WJ9ShpBu7KrOSS1+u7HcbmyRsDi0OJv5n9ZG+qO/24ffvRywFCJQB0A2xrbk/LH8U/rHHHl0zm+af57ENWJqZqU+rv/wBGQ/tVcAc9nQ+ZQyrEaDLusgavEVINPrA9AenhjpLchZU/in/0/wCa4rD0bZYSdopkRqruMF89+6oN7nxxlDRKLvb+f0RtE/hvEIoV0oFAu95Sfn9QnG3PccYgGCVFdSGX13N7j1TGoJonxw5/eeR6uZnHxyE/WcVc3yD2ilWzEpB62zH/AOeKLR1Pftd+/wBxt5FPhPFpJWaZ2nkvuqrBTpAo2NIvvWDVUPDrjbmIUMUkYyzBZNRalAtm/GIIAJujhgy3o1VBSy2NvWjDHYADdidqAFezGvifowSeMo01XdFYkUj27Vfz4iWklKe6n+fMlJp2cwzeWgnjKosUagErsplpbre6CfjV1rx8cB8tw8rDJMlB1VCEYH3xZHEY0KOoHdYljvqG3e26VnvQYrIBHmSrbB2aPVqrcEDXsb8OlH2Y8z+jyWTPGIGSOEKjTZgi+1K0VjhDMwVQVG1CtA2oLfdHHJHsvXQe1JV6vucu400qBC498YHWwN63a7JPQd3ah54IZPirQwOWFzN3UYiyr9GYeGwAUfJw9co8qZmDiLjMwPJ3HEMvcMQ0Ub3BpmGgBiAQdWx8N83oollgmlmlMeaeZ5V0M0iqhJbs6AGokm7AvYDfcYnwnJcl/wBZijN1dHNskToYSJI0jsrC3I1EtvaDq52VV9px0PkT0f56CaPMNpiBcFkZ9TiMm2BBU01CvWvfwojAnlL0b5jM5fMPI0sEyyJ2HaqyAlKYuykBiDso22o7E467y2c32bDOiESBiFMJbSyUO8Q24N6tvZi8MfdmGo1fG3H0/kI9h136kX8Q8MJ/pU/B4Pzhf3JMO+Ej0q/g8H5wv7kmOg8w2ZY9xfkj6sTEy3qL8kfViYANDhma+Gf4eP7cT7mZr4Z/h0+3BjFLivG4csmueVI183arPgAOrH2CzgCp9zM18M/w6fbifczNfDP8On24X+L+kZlIWHLt3r0PMdCsV3oILcEjcB9B67bY2ffm0kE7RlF7CGF2lOyiR7aSPQ3QqoA3N21dcV3Jui7hJRUmuGGzw3NfDP8ADx/bgfNJmkXvZhgxDED3PHvp/tYocu87aszJDI+te66tX832hoxuRsVVz2YbwIonfZg4nwhZmEmtrQEUreP+RxYoBcrxWZ1UjMv3hde5o7B8q1YvxCcx9oc7pUetqgjGn496GEfi/FjHMF7YxuASQRVeW/jhi5d5hIy9g9qyt74gU9o2r1ezrYt17pqx4itwLuXz8jyGMZ6m7TslHuePvt2YltKJtdB6+w+zFrJpPKX0ZywjBSfc8ekkqrd0g7imG/nhY4VxmKDiMz5mL3NIcshKgEqXLt3ogvrPIgQFR3rio3ps3vR1x2FMvFlFDmZNRkQIx0a3JBZulUyjUCR4Yi10AxfczNfDP8PH9uJ9zc18M/w6fbgPxHibZZZVzMjIGmRleMm2hbQjBQLKsGPeVdwDY9lPI8dWV19zyR5aOJnUCW5Hk1FQztGHBjGoMut2JsnphYGT7mZr4Z/h0+3GfuZmvhn+Hj+3FzhWTMUelmDsSWZ9OnUzGyas15Vfhi1NIFBJ6AEn4h1xIBH3MzXwz/Dx/bifcvNfDP8ADx/bjmPHfS3mkmLRiOOErpUPR06hYdt1uT+qDp6+t1xq4D6e5TtPl+0UaV7VPexrPi5YlFB2Ph44rGSl0NcuGeKt6Op/cvNfDP8ADx/bifcvNfDP8PH9uCeSzBeNHKlSyqxU9VsXR9o6Y3asWMhenWVDpfiCK2ktTRRA6V6tRb1RR39hxt9xZj4aNtz7xH0PQ9cUuMcmnM5ppzIFAREVdF+qWLB7YWjByCBR9vgaPMXLCRwZt3lBbMyQsXkFadEgKICqOTVlV7reGADDQzg0c+oNqKMMV23qjr1NGvOsLPpFykyQwmSftQZ1odkqUdD72u/ze3Frh3LMGmPtp097MUsbRSaUZKjWEsrDur7zoUajepzdmht9Kn4PB+cL+5JgDZlvUX5I+rExMt6i/JH1YmAGzO5ftI2QOyFlI1oaZb8VJ6EY55xGDJwSM63mJMqC0skkhZg71GiGQ7LZY2FFih5Ueh5zMBI3c/iqW/VF/wCWFFeNZGLKQJKtpPGrV2Jp60guwKgjvEGzv44pN0DVx7Ix5vhqyovZEoroFFkEm0oAd7vEEbbgnzxzbMcMzOYjOj/hsu57aXXpOtwoGsRpbEUNgxHnQJx0bmHmg5eMrEtuAWHeqOOIWo9Ug3tsAD0wt8M4zFpSImmWFGYn1B3EJBYnrTj9OOZddx0RyNQcOxT4bwDKHKtJrlmOh0ojslvSB3o4yLvSh7xPh0x1NsvFkcvLIkYGiMu1GtXZqSAWY7eIF9Lwo8M4aZdCogjhBUl2GhNKkNSKaLXVDYDxvwOr0tcc94BW2hil0zlaI7Rl7iAX3yLsjoLXx6bRbSbKQipTUW6XqLvPWZOeycsskCQTxGO6k16llooQ2kDT1BbfcUPPAfkLicut42Z1IA7ySSq23gdPhjdwGHto3mBESA6NMiq3aSRHZBFqIZxq0qSCQWXT44ItwYMoly+sT0T2pXSS5O8aQhtQ3J1M/wCKtAbk4o8tLzcGmXCo5HGDteqPGe4k7Zt3kMvvcB9dywILEihpBFab3J6+G9kYeMtDFDGuYlQrGWrs44wWQA6Q9km3YWCNx1xfk5QBLe/MQ4Aa1BYgAL611uFs7HcnzwXkycYBJ7oG5Oqq+cmhiidNsyoTef8AmyXMaMurI9N2hIALKV2SmUVvqboL2rzwf4Jx9lykAZoj70BuUGzgFhTx3vtY3vAnN8v+6JneGRTp97OoMpXu9F27wptQO1k+OC/Ect2OXkcVqUd2gTW4Gw/GbfYeJrFt7uyVG+EUh6TJ4syIY1jlRV0hL7IL8bsm5VdJsd0KSd8a+K+mlny0xTL9mShEZL67JtS2ygAA9L64TM7Gk0rQi3RY5BFL0MhIBLSMNiA1j1d/HAyLJK8ERjmRVQEOGVdQLGyQfHfoD5bdcPFZ6MdGq5Q6cn8Yghlk91IAJcupji0dsO7Z74ANFVF7gdW8jht9E08EfDQjIsciySLMun1pFbqSB3tioF+WOZ8k8LjWUdoSAxZNVP6ysulbU7d5Cd/EY6Tw3hUeUjY62CgFnZ2J2UdSWs0BiYz2xpGGsi3ltvsv9D1914enaoPYWCn9BxyPnqHMRZhJWzrP20knZiKeRRHEOh0qwQAWF8d/E70s8WzxzExmkUEWp0kighsRxnvqxG1nSRuT0vGMvkxDCxMaq1FjXxX5nb2XiJZeDr0fw9zny+O/FnbeQItHDssLJ97sWSTpJJUWdzSkDF3mbh8U2WcTErGtSMQoauyOv1WVgw7vQqbxxbkPmXMrm4IxK3Za2uIbR7o1jT1rug9eovxOO35bNrOjKR1BDL7DsaPljaM0+DzM+J45tCjluC5SSK5JriDF4zciMq5dVQrLr69mild6Hfc1ZvHn0hcRTMZLKzRG0knRlJBFgpJ4HcYO5HkaCIIFLlFDAo2ko4fRYZdFD+bQ9zT03uzYb0l5RY8rl0RQqjMLQHQWshP7ScaGBZy3qL8kfViYmW9Rfkj6sTAGzmrlafMAqkilHBVhJqtAbtkA7rNR/GG2kURZOAcPo4eeNNTyRKgZVjlCuwDNqYFlIoGl28N/CjjpQxmsRQErjvI8+ZDXPGmpNFCJiABro/znUa6B9mK8XohywOoyza9hq1IdgFAFOhA9UdAP2DD7iYbULOb808jR5bLtJA8hkBVVDdiQWdgtkNF4WTW11gXxDJQ5mH3OY3XKgxulMquzqgS9TUKFX/WYmxQ7zhzRwfMZltKtSAgju7dDv1FnUQd/LA1eU5UAA2AAA0oNgNh0PljGXUuhf4dw/LQMNLSACYz6WMbL2jKVNEHYd69vIYKDOwdr2hkN1QG5AOwvYeQ+vFhuESD/AP0b51YfU4x4l4fIQR2i2R1Pb7e38I/yxlKEZNbuxpGco3Xc38P4vFOWET6+zID0CKJ3HUC9vLFfKQyadU+lWBYlyQ1AE0Y1I0RDSAdRDP7Rhegglyxkkn9Vm9eiWXcgHWGL72Bs3gAQdgWHhfFTISjI9gA6wtxuD5OO7fs2vbYdBLRSyzFm4lBIkSvWY9oGJ82ZiSSfacVOPgvHoBqyrBjuLUhhfs2/bipxrl7Vl+yhjJpgyqZSEvUGbqSd99+u+MR8KYKAYQaAHW+g8hKoxFIsm4u0I2biT3Ygd++CAdDDpaWNlFLpc9fFOuLnBuWgVKylIFLjdzGWcdClBhQ6EE7dPHbDdJkz+NAtfIB+uQ40ZDJMJxKFEaLdPFpVtwRTgE6vxD0I64lJLodGTV5J9QjwLgUUCdw9pZvtCEtjudygAJFnfrgH6Rc9IFiiQqFfUz3dkpp0r8Vtq9ukeWCXDuKZZJJGIKPI9NJIqprPRdwAADpsWBfzi7/F+Ax5kASA7GwQSN6r8Ug9DWIdmWOSUlJnG+IxyFNNAkAt3bukpiemwAtj8WKEUMsitpMjALqIUu3c8S2+lRW2/wC3HYMpyPErk9mDa6SWLSWu21OSPAeHhgkvJCFnZIqLrpfubMvkRsP2YtHhG+TUbpWjnPIFe7Y/DaQge3SVH1/tx2vgMRLlvACvnPhgVy/yAkJ1aFTe6UCyfadzXs8PLDjDCFFKKAxeEObOfNl8R2bMJHpV/B4Pzhf3JMO+Ej0q/g8H5wv7kmNznNmW9Rfkj6sTEy3qL8kfViYA38a50kgbSuWMnt7TT/8AA4F/ynTfAW+m/wBvD42WU9VU/GBjz7ij/IX9UfZgBF/lOl+At9N/t4n8p0vwFvpv9vD2MqnTSv6oxj3FH+Qv6o+zACL/ACmy/AW+m/28T+U6X4C303+3h69xp+Qv6o+zE9xJ+Qv6o+zACJ/KdL8Bb6b/AG8eW9JEh65An/qj+FjTzFzdPBms3FGI5OzgaSGNIw5BVULGaiHUgszAAFWUUCCDgc/OEtV20HY9uY/d/ua4yvYiTToDaSe1uPUDvVdcAEZeeSwKtw0EMCCO1G4Ph/NeWMLzvX/hvhV9qL+cmOz8+AXEubZMrHJ2QUN7ozjBTFqSQRyqAoaSTUpKknSgJrvbAb7TnJIpZ2j7MMH4mUeYtoXTLAFB30haY1YoGjsLxFIBr7/D/wAu/wC6P4WJ9/p/5d/3R/CwJzPNuZaMSQdnpXLwSkSZbvSNJmHgYdySlUABrUm6BFA4zn+bMzErJI8MZifOJ27Ze1mky+gwxBNVK0gc9DZ07eOFIBcekFh/4d/3R/Cx6HpEcf8Ah/8A3R/Cxu5v4y+XyWXnURxM+gyoVDPRQsUhVyFdw1d0kEgGt8K3F+apcu8qQ9lHrzOappEte52GguZXAjSpGJI32G3XCkBgfn4nrw7r/wCYNx9FuMbl9JcoG2Rb6b/bwv5rjcuXkzAEkcSNms2e2kiMi6o44TFCi3S9oWYjezpIG+CnOGZmbKZKTLIyZ+UalhUd3eImZXUmiFsab3D6PM4kF3+U2X4C303+3ifymy/AW+m/28K3br2+VEEs7ZMrk/dkjFiVdi3ZWxNpqOgS10BS/HD76OYteRUyjU3a5kW4tqE8gUW29AAAeysAC/5TpfgLfTf7eJ/KdL8Bb6b/AG8PXuJPyF/VH2YnuJPyF/VH2YARf5TpfgLfTf7eBfMHMMvEFjj9zGLRIH1GTVdBhVaB+V19mOnrlUHRFH9kYwMon5C/qj7MALUGSYKu3gPqxjDV2Y8h+jEwB6xMTEwBMTExMATExMTAC7z9xWTK5CWeChKpiCkqG9eREPdPU0xr24EJzq+XOUgzEUkkuaJEZZEgJYSBWV4rYR6Y2DhrIaq2Jw3cV4XFmImhnQPG9alN0aII6b7EA/NgVHyVk1qoB3QoUlnYqFftBpYsSKk72xwAqcW9JcjZaVo4DCxjlkgkZkkDGCVYpbSu76219d+lYJcM5zkMxy6xNmJO3zVm44xHDBIsZI2p61gAbEgbnHvlfkbJ9g5aEO0hmR2Ym2Uys1bUBuB0A6DBrM8m5RyC0CkiRpQbYHtJCGdrB/GYAkdCQNsALsfpRQl0XL6pNUSwhJVZJO3do19800tFCTWoVVE48ZznKftJsukTe6pJI44kJi0xM2XErHXRDhaY2wNkjw2B9OQsiFdRl00uAGFt0Vtahd+4FbcaarwrHp+R8kyFDAuklD6zXca6EIYNqBCd2wdxsbwAAh9KKssZGXd4+zy7yyF0Bj7eRod0rvESL+LtW/x+vSRxDLRPCJsp7pkdJNIEpjJQGMNF3d5NTMvcIohT5YZByllNJUQIFKRpQsDRC2uMbH8V9xhW9KXCVlfLMWYE64gVoFRIUJdSRauNIo+GALGZ9IBj7UDKgLDL7nUtOih5EXUVRdJY0oHQHx6AXgRPzzmZZjJHqiy3ZZB0FRMxOclVe/qWxYLLsdtBP4wIdZuUsrIml4g1ydqTbAmUrpZ7BBsrsa2IJ23x7j5SyoXSIVC6YUq29WBtUI6/iNuMAAT6QSYDOMqBE0hjhLzova6S4buhSynuEhQGsEnajhn4BxVc1locwgKrMiyAHqNQujXjgbJyJkiWPudbd9ZosO/3u8oDd29bXpoHUbu8GeH5FIYkiiUKiKFVR0CjoB7MAWcTExMATExMTAExMTEwB//Z"/>
          <p:cNvSpPr>
            <a:spLocks noChangeAspect="1" noChangeArrowheads="1"/>
          </p:cNvSpPr>
          <p:nvPr/>
        </p:nvSpPr>
        <p:spPr bwMode="auto">
          <a:xfrm>
            <a:off x="307975" y="795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>
              <a:solidFill>
                <a:prstClr val="white"/>
              </a:solidFill>
            </a:endParaRPr>
          </a:p>
        </p:txBody>
      </p:sp>
      <p:sp>
        <p:nvSpPr>
          <p:cNvPr id="3" name="AutoShape 4" descr="data:image/jpeg;base64,/9j/4AAQSkZJRgABAQAAAQABAAD/2wCEAAkGBhQSERUUEhQWFRUVGBkYFxcXFRoZGRgXFx8dHRkYGBgYGyYeGBojGhgYHy8gIycpLCwtGB4xNzAqNSYrLCkBCQoKDgwOGg8PGi8kHyUuLCwsLCosKSktKi8sLCwsLC8sLCwsLSwsLCwsLCwpLCwsLCksLCwsLCwsLCwsLCwsKf/AABEIARwAsgMBIgACEQEDEQH/xAAbAAACAgMBAAAAAAAAAAAAAAAFBgAEAQMHAv/EAFEQAAICAAQDBAMJCwoEBgMBAAECAxEABBIhBQYxEyJBUQcyYRQjVHFygZOx0RUWNEJSdJGSobLTFzNTYoKUpMHS4yRVg6NFY6KzwuFz8PFD/8QAGgEBAAMBAQEAAAAAAAAAAAAAAAECAwQFBv/EAC4RAAICAQMCBAUEAwEAAAAAAAABAhEDBBIhMUETIlFxBYGR4fAUMmGhFbHRwf/aAAwDAQACEQMRAD8A7jiYwMZwBrnmCKWYhVAJJJAAA8STsBhByvpdhOclhZdUatpieC52kI6nTGDsRuNN+qcNHNnGVy2XLMqtqOgBwSu4JJYAElQoY141W3ULXo+4YS7vIwLRszDTsGaXVbstbEL3Avh3/PFW+aKt80NnHOMdhl2lCsxruIFJZnbZV09dyd/IX5Y9cB4g08CSsoUuLoXtvW9iwdumAPPmbKiJE9bvuPlUI0/9Uv7MGG4hBk40iZ91UKqAFnYKKsItk/H09uI3cssEszmVjUu7BVUWSTQA9px7RwRY3B8sIHOHMHbRCPs3RCS7W+lmESs4WoydiyLfeHTpjx9+MuVhjV3g7qKoBRyx0gDwk3O3WsU8aF0Bp5m5i9yCI6dXaSCOhd7hje3tAFnbvC664NLjn3CfdfEszBPNFHFloCWA72uRtipCnYAMqG7OwNdbwY5q50XKOIVK9qy6reyqKSQCQvediQ1KKvSdxtd5TUVufQmKcnSGrEwj5PnSaJA+bVWDEBexQq4s0LjZzdiyQDa9KPg55XMLIiuhDKwDKR0IO4P6MUxZ4ZVcHZaUJQ/cjbiYmJjYoTExMTAExMTEwBMTExMACuYI52RFyxCsZFLOQCFRbdu7qUtqKiOgR/OE2KvC9xziM+VyOWaZtUzyKJTtQZw7sq1+Kp7o3Oyjc4O80ZfMPEFyxAbWNY1mMlKNhXUWp1aLqiVDAFSQQr+kDLNHkMojkF1mjDEM7At2cmqjIzORd1qJNeOAD0PFSVB8wMYxQy3qL8kfViYAchiE4Cy82Zau7mIgfabwL4nxyOWJ4/dsaa1K6lJDLfiCBf7cAKfpSz0mZm7KAllyql3Cgkavx2Zge6EWlvf+cceBxT5e52aHTnCrOszdlPGNIplA70JJqRibZhsBq6g3TTwFsrlItEc8HeA7Rr3c+N2Nl3NKNhfxkpM/KqrH73moQwcsqrI1EVV6jQU1tVVW2rzo07tGbT6jDPxeXis3/DKImjCErJIVfSrMSV0DxJj/ABh7LBvFpOA55LqKHc2dOuyfMksNR9pOA/o/mCZlpczIsJhBjUlwe1DetWkAaLCte+4WqIYnpP325T4RH+nFXiUupdX3ELifAM/IFVYls6gd1XSGFXbSMDsSOm3XfoSLcpR5JBLJ7/mHbSgY9wPTNZLWzUFO5+ZVvY7xvnOJYicvLE8m1BiaqxZ6jcCyASL88c045zFxGd/XiKIxKjXEoJIIuh3gKYjdj44hY1BeUDOnN0sBGmTtu7bJJvuN6RkAKk+C0RuNhjb6UM7lzlIplaH3QzJ2DEgOykjWFcC9IDWfAew45iOW5WHSIt4s0sY38x3tq8AOmGPhHAVnWOPiEsOiHVoYZi5W1tqaOTQpVkJs3asPbeKqLacZcl4unZSyEOdm4g2VlljM47o79pEdOpimmw0gFmj+T7NuuQ80ZLLsMoZ1V4gkZUhu6SAFDNWkE2Op8cLXDOE5CHNyZwZhGlcswBfuKzXqI7oPi2xJq/ioNxvgcOazskz5jLqkugMdffChVVwFKENYXxIq/ZvOLDHHe1UTkyOVHXwcZwDy3M2URFX3Qh0gLZayaFWTW5xt++3Kf08f6cblAviYEffdlP6eP9OJ992U+ER/pwAXxMCPvuynwiP9OJ992U+ER/pwAXxMCPvuyn9PH+nE++7KfCI/04A9cw5mRI/ers6hqVdRU6WK7e1wovbYncGiEzndZBksv2uqzmUIDG2A7JrBNAnv6yLF0RddA4ffblP6eP8AThS9I3G4JoYFilV2E6khT4aHF/pIwASy3qL8kfViYxlvUX5I+rEwA5jGcYGM4AmNGbzaRKXkYKo6kmhj1mZCqkquogEhQaLEDYAnYWdsch4pxabPy00/YRKSLQN2m2xEakXELtS7d9t60ju4huiG6Gni3pBqQRQmJCTu0smlo1/pXjruL7HIbqStA4V83zfmHSjmWOhWEI7J0OcSQsplZVACoqKSGqgN+ox5XgEMcWmA99SXVeyPvjCwRI+jU3aKSps/jezHnNZfJNAN3nzQdCscjySPPH1RKP8ANjSSNgN1ceJxCdlYysbOXuLHK6I3dpMq6aopm6rWzq/iultiDekUboPpeFN45dkuQpppmkESZWLu9kXLvOgWwNKagg22t7OkAV1JbfR4rDJKGdnp5AGY2dOo6R8QGwHgKGJLjLWNGbz0cS6pHVF82YAX5b+ONrygdSB8Zxy30iZfMJmVmyzRyCUqugspdDWk6Cw7qer+MBqayPPPJk2rgHUMvmFkUMjBlYWGU2CPMEdcbDhc5UCQQaZJY9bsXZQ40qWrujf2WT4sWPji7xuYyZeRYJUEhFKdYHx0wvSSLANGiQcRHLFq7X1JphNZQehB+I3j3jmPJXC5nzDHs44BlpQjOjAl9IBMY0+sCCLJNbjYsNumhsTjm5K2qIPWMVjGrGbxpYM1iVjF4l4kGcTExMATCT6VfweD84X9yTDthI9Kv4PB+cL+5JgDZlvUX5I+rGMZy3qL8kfViYAY+M8Zjy0XaSnawoAq2Y9FWyBZ+MAbk0BhcyPPcjsSYE7IdXjmLsPZpMYDMo3YA7eFnrYzoy/EckzToFCF+sldlImpdXaAihudzVg7jfHH25gzaxZdGj7PLyAhSNIMqg0Qp9ULZon7d+LUSzKvCo3xKDvcd0XmOJ8s2YiYOiqzbWN1F6SDRButj5jHMeYOJyZaAyJK2pVYNagD3vrRI3tzW3neGXJcHEWTEebzEeVeZxIUZoxsmnRH3zTUqJdYznvRsuYiCmYvGQSK7OiGKtYITfdQRvjpjckmznyR5pdBb5U4hJm4EmkzDRs9921OwPUX4eOBvB4ssJZsxmtG5Y63FG3CmgR7HOw67+eHfKcgyQRhIZSAqlVtEIF/EVPl4+GCHAPR5DA3aOA8t3qKjY0BSddAoDpv5k4bWVURPynL/bkHKRTZZb9czTxqw81gV7Ye06B7cPOQ0ZDKRwgszKDWsguxJJLMR0Fn/LFrjXF0y0baANekkDyoE23jX14ToJZW1GZw8mohmArpW1ew2PmxwazV+FBqHXp7G0IX1N08hclmNsd7OKj5QswZiLWqAG2xs/OSF/VGLWJj5tTldnVSNU2ZVSAzAFrqzV0LNfNvjVNmRWzL8Z6fp6DAvicLyynsZBrjFUVvRqo2pO1nzG4BqyLGMHITNYcAg2Ovh8eO3HgxbU5Tp+hm276BXJZYpf8AWJZjfVz1IobCq2xsGdQixIpAs3rBFA0STfQHa8VGzDxZdmmpio/FA3HQXrIBPUncCsJmUyMSSMIyWQlGJINSFACYn00tKTtpNCwOl3rptI9S5ebp9HRXJkUK4H/KZxZFDxtanoRYxcTPyDpI4/tH7cAOA5VsvGY5Ag7zlEiBahdsFCgnSLFbbCrxeXPWR3Gotp1d0gEg0G0sauq38SMcsseRSfh20u5e13DMfME6/j38YB/yvBDLc2kfziA+1TX7D9uAGMViIazNDpJkuEWP+SzyyrqQ2P2g+RHhizhW5SjOtz4UB853+oftw04+m0mZ5sSm0c0lTomEj0q/g8H5wv7kmHfCR6VfweD84X9yTHUVNmW9Rfkj6sTEy3qL8kfViYA5/wAD5dz8kcuUmy0/YTmO3YKpi7NrVrcjtVHip3oAA7DDLnvQ4GGWUTEpAjI1qLfUzOSN6Td2Fbiq8t3YcrQ+c/8Ae8z/ABcZ+9aHzn/veZ/i4rtVUTdCpz5yjmM22WKR32OsEpIFcBtFUWYX6nS8H+SOCTZTLLFKVNW1C6TWbKLue6CT4+Pli5960PnP/e8z/Fx4fluACy04A6k5vMbfH77ixWuQ1jXPek6etGr6X4XhNz/EOHREgzzOw/FjzWZkPz6JSB85GKOS4/kpJQhXNxq2wd83NpvwDaZzpvzO3nV4ylkh+2+TeODLJblF17Ez3D805a4WbVd3e99fDbbbEh4bPuXiYFmZjQY7sxY+HmcNg5Yh85/73mf4uM/etD5z/wB7zP8AFx5z+GRarc/Ur4jFb3BJ/Rv+qfsx4kyco6RSH4kP+eGXO8sRiNzGZ9eltP8AxWYPeo6du2F71jk/3QmW9c+ZDAAsrZidSDRsadQrcHw8Mcmb4fjxK22/kW8VjTlsnLqYmGUbkG0YfjNVWN+7o3Hni17lfxRv1T9mF/h3E1kWMe6Jy7i690z3Q2sjtNt/PFXOZuUSgrPmeyIAB90T00tnUoOurAK7e348ZzwY5tvn6fchZWuwbzsLNaNE5DLIN43ILGN1UN3aA1MDZ22wF4hwOeXMqqxERrHSsFISM7nYDckkLdDoTjxw3j2tVJmnsmiDmpxQHrMT2lUBv84GGHhOTeaaNVfMlbV5D7qmAEe/rAy6raiAALseGOjTpQkowvv29e/UpKW7qBpeXMzMVkdCJo9SoWUMCp8WXTpOoXtXkaHTBaLl2aQqZVL6eg7OwCPLWCF/shcPI5Yh85/73mf4uJ968PnP/e8x/Fx2vSTqlOl/CJUkuwvZfl2agAlAAAamHQfPeCOV5SY/zjgDyXc/pP2YvnliAblpwPzvMfxcUpcpklNGaS/IZ3MMf0LKTikPhuGLt8+5LySDuSyKxLpQUP2k+ZPjizhbyvDsrISqvmAfJszmkJHmA8gLL7Rtti2nLUB3DTEezN5j+Lj0YpRVR6GYZwkelU/8PB+cL+5Jhg+9aHzn/veZ/i4UfSPwaOGGFkMlmdR355ZBWhz0kcgHbrV4sAllvUX5I+rExMt6i/JH1YxgBzGM4wMZwAu8wc0NC4gghefMMupUHdQLdanc7Bb8v2WMAk5TfOsfulmFlZd/c0TaY49XQlRuTX4zWfI4apRebH9WE3/1HFf+2cUuH8rJHnJs2WLSzDRXRVjBBAqzZ7o32+LHLlk7o1jLauOpzDjEXuaSSOQ7xnrValPqvtsLHXwsHAZONl7EETSDoW2CfOx7vzXjo3MnLME2fLyqZCsYNMbClmNAL0AAU/pOKycu6c0kyNpjRGURAbEte5J6UK9u2ONYIXbPW/ymXYopfML+jLO5hoXjzAA7Mr2dEsRGwNKSeoBU17CB4DDdnc4sSF3IAAsk4B8ryKFzEhIrtKu/BEUfva8U5uICUe6ZO9EGrLxA/wA44NBj594Gh0AUsegrsnl2QXr/AKPGk7k2al9InvjAwe9i6PaBXsEimRgADQur21DxulvnXjGWnVpqlSRYyvdaMhgAxAIbbYk7gg7+OCGW4OqlmttcjF3ZXZbZjdCj6ouhe9e28BuacqGj0VNJ3l2MjsABuWClt+lf2vZjzf8AIRyS2dV7fcyUk3QJ5d4AkMiF2nfuFmEUYdh3gqqpJoCy5uibAOxAIe5OYcjPleynWSCKMIVs7qiqrRv3CxHdI2I8wbwn5PhplDF1cWFUDoSFtrrfT3mPl0xs45wpo8sVMjAHs4wylQQFCxjdVFDQgB8/nxeGrhF7X1ZpJx30gdy3wTKtmbOYl7Ia3QBFtl1L2frCvVonYb1ttt0nL8eyOSiZwZBdamZWdnI9Vb/TQ2G58zhF4Hl7Y6NwFVKttI6norAXRXreN/FOGBmWFmKtJuFSu8F3N0N12N2fLEx1cIyprkTajKgo3GjNxRHGeaOEqAq+9KQGXtSpDgqV2VS3rWCL64c+L8RDqnYZhUBZtUi6HACIzGy1gAHST7PLC1Dx3NIFWkYKAoDRE9NhurDFddc+YbtpYsvqWt07smoKNK6mF7Jv3ro1W5x0LXQyOomcWihPxmZYxNmIJezdgsUshSQHV6jdnIGZS3UACgDucXMjx7Muje/MF1sFCJGndU6eoTpYavZWAPEfR77lnjVZTIK1LGHZFVV26MH9Y347kE+GLOT4bmhJFHVxkVpSkJamJAdw1dC190bHpdjV58Sltb5Ik3dI9cfyokRTIzOe0j0mWRnFlgDQZiBsTdDpgxypzMMuyZRBG5aQdJKZVfSCdAShR1N63TfBTgfBoJCdKqHXZxJ35VPiGDkkdPOjhg4Zy5DA7yRqFeTdyABqI8TXXHVGVrgRg07sJjCT6VfweD84X9yTDvhI9Kv4PB+cL+5JiTQ2Zb1F+SPqxMTLeovyR9WJgByGIx2xBjOAFLP8X0jMuUkBaMKhXvbBTXqnUDrdvDAb0dZ6SCLMLnWm1tmHZNayuey0rpo6TQ2Ir2Yf/cKXekfox7EC/kj9AxnLGmTZy/mpZs5LKMmsjKTArOAY9kLsygvpJ6BTQINkWMbsvyvmtu0Dy0ANLIFWwKNj3SC/xGx7MdNrA3i80gXTGpN9WHh8Xtxlk24obvQOQmxZtm1LIUWCCSNcwAgS7IAjIEj9wXqI2s0u/eGNkKszM7Ai2copH82jsWqvBjdt8w/FwHOXLyswiOgePZN3pFklJN9kwJUFR/8AzaSn8pSP7Gn9oyoOPM1TeWO269en/TOXKD2MVgGD5SMP7cv1DL4HcT4oyvGizP3mB1an07eBLqvjp2rx3x5sdDKTpMz2DcBgVzG03YkQjfYk2o2BFrZPdBBNtvQB23xmLNSndWRh7Cv+Qxpz2uRCrkgEEHTIo2/ReLYtJkjNSfK+ZKg0EgezKxlCtnTsYyAQpa2MbULCnwFnwwJ4/EPXjj7SZSulWZwhrbemFAXqtSDYB87C8vj30uugsg0IyqWYrZB1ksGYsU6sCdtsM/uqb8kD/pzf5Rn68a5MEsWXdjRLjTtGODwPcjyLpJbQoDOQY0sq1O7FSSx7oPgMEWUEUQCD1BFj9GB0kuYCljoUAWT2MxoDzsDA/hfFppYyzOmzHdV7MaT6v88tHajeodcYy02XJJzfH1K7Ww5Fk0U2qgH6uuw8hudh5nGc0QF1NY0mwVJDBug0sCKPXx6Xe14FNNZ/nR9Lf/tNIP2YBCLtc0I01Fz4a5TaHUC2gog0d1fb3hXU1pj0cnLdKXQnY+ox+j7MSyZ/MSyancoqEn8nZkAOkWAp8B5HqTjpwwH5b4IMvH5s27E1f7NvmG3zAYM4+jw3stmqJhI9Kv4PB+cL+5Jh3wkelX8Hg/OF/ckxsSbMt6i/JH1YmJlvUX5I+rEwAaHFsz8Db6aL/VifdbM/A2+mi/1YMDHiWYKCWIAAskmgB5knoMACvutmfgbfTRf6sT7rZj4G300X+rAfP8/alc5GL3ToBuQt2cRIB7sbUTK17d0af6wwn5jnrNTqGE2hT+LEoSvYWbU1/ERjDLnhjXJ16bR5NQ6h/Z0j7rZn4G300X+rGPurmPgbfTRf6scsy3HpYZRKJm1+PaOzBx+S4ZuntG4O49vVeWOYo85DrjI1KdMiagSj9asdQRRB8QfmxGHPHL0LarRT01buV/B5+6mY+Bt9NF/qxpzfGpkRnfJNpRSze+xHZRZ2vfYY2c1czDJxo2gyM7aVF6RsLJZqNCh4An9pwtLzzJIpLLEY6OuNdWsKdm7+r1gLoFRfmOuJyZscXtl1OIpN6ScqxUHIPbAEX2I6+fe2xui5oy8jAjIPqToe0iBF+Xf9n7PZgBzjya+XZgolki7Msj9nell1WrGMbUNJsijv5VgFyjm5taRqrnqSmg6nrqaq6AIA6C2vpeOKWTLFtJL6CvQd85zxl0fQ+TkvTq9eEjTdXZbz+rGzK81QSC0yjkePvkH241cc5AkEHbAtLOdIkjVRRTrSi7LKSTYO99NgMc95binMvYiOQsC1jQ5IKEdVAsgMSNJq2rfY40lPMuqQOlQ5/L6lUcO3dgo72XFsfOj5/Xgt9yF/5Yv0kH24rcncosjmXMK1rp7MORYYXqdgjFSd1Av8kmhth4GOjCpSjc1yBQPB0/5Un68H249RcLVQAvC1AHSpIRX6DhuxMbbI+gFYZY/8t/7sX+rFjLzyx+pkNPxSwj/PDDjBxChFdEAOOK5j4G300X+rE+62Z+Bt9NF/qwY1Yzi4A33WzPwNvpov9WFP0jZ2V4YRJAYh2694yI1nQ+1Kb8zfsx0XCR6VfweD84X9yTAGzLeovyR9WJiZb1F+SPqxMAOQwr8e4CM1m0Sd3aDsmcwXSF0ZQGat2BDnY/kj24aBgLmM0FmnkIJEMKih1vvuwF+NaMUyftJXUHcF4ixzk+WSALloUULIqEDtAaMd9Gob0Ogrzwjcz8ElGfmTLRBVk79uaUNYDsqgEkEn2Cw2Oh8r80x55ZmjBAhmaE2QbKAWRW1WSB8V4XOdePJlHnzDqXEccS0vUl3kNb9PAn2DHHKKk9rR0Yc08T3RdCNDy5H7sTL5p5ZndSx0d2Ja8GINnoRucdT5I4bHCZ1hRY0BjUBRQsLqJPmffBucLWV4tC5Dx0XIBNuFVSwvdm6nf8UMfYMXsnxhlPYwujvK++n1dRAFA7kIqqLc9egFkDFt/hq6+RTLklLmTsN83QJmomy67yDvhgdoSt1IxHzjR1bcbCyOM8r8GZpXd6dA990bsVZqFh07ti/aKHTHT1lIjbLij33GYkArtCGI0KL2tAoPktKPEgXnl9zQzOp3Zi5NbgHrpCg2QLrbqfmxxZtb5tircczlXAJ40rNEURWtyE3dhWvu+E5J9a66bYsS5plmehNSRKqiKUR+sSSL0kk0qf8A6ca+DxKWVA7qIgpDyAB2dwQtamdT3NVi7BI6Vi/ko4u2eMa2NB+0Lgq56FQQfWUAd3ah4YyyaqcXzy0W8SotdwenMEuWgYxPmLOlt1diXZEL6hJS7ylluvPGjlyaWKaR2lOp0Fm6slmLGww6srHp82DPMEUKRW5KWyBSoBJawQNLEBulkWOmN3D+D6DqY2SF206aAFBSLPTfx6nFX8Qe1TaCyLY/Ur8S5nzITuSyXYFgMRV72W6CvEWfLDNw3mAmNQ2dy+oKNReFka6/rygE+3CvxON1njIULCDTksiKSQaJcnuAbDcC2oWAbNrKKkjsoXZK7yyq6ljdraEgUADvR7w2GNP1+VQ31x7lN/eg9wbmKRp8ynawzhZEEYEixmuzQtpA1ahqJ8eoODv3XZf5yCVfaAJB/wBslv2Y5/PJDJHKFALJqXSw0trA2oP13qj0xUymRDshjOYjeNRrLyaQdYHdQQtQo7k70QAPHG2P4habmqolTR06LjkLEL2ihmNBWtGJ8gr0SfiGBnO/GDBlWKkh37iMpAKsQTqsg9Ap8N9h42FmRZneL3Qe3ijLEoSNd1SlHpdw1Hcg7dcC+IZoZ6SWDVJJDFE4jMg0kSygorv4ydn4HY76qPdY9eLW4p+a+O/8Bu1wVfRlxTN+6Y4ZmbS0sspLakaQPEx1sp2dSVjYMOmr+tjpvEeaIoXZGEhZVDEJGzbG6qhuTR9m25GOf8RGaeaJTFbwRRokkZNHbvsZtIKWw3AK2ALu6I3OcQkGZ0yzPICo7R4Y+8ZE7ugkWSBVBiAW73liuq1MoRk4Lp69PkdGHEnSkzoEfPI1IGiNOQo0uHayaFqB5+ROKfpUP/DwfnC/uSYXeQOFpJnmk7SQqnvirKnedmsWSTZ02puhuR5YYvSoP+Hg/OF/ckxfSSyThum7v5E5lGMqibMt6i/JH1YxjOW9Rfkj6sTHWYjiy2Ksj2jrgBnuVy+vTK69p61OwvYDdSSp7orphgGM4AUOBcknJIyZaRkV3MjAlGtmqzbRk+A8cbjyJHIzPmZHnLMrUxCqpUEChGFB69SL9uGnGCMV2rqTYn8V4bBH3VMhbzM8p0j2d/rhWy/EpEaRVYF3ZJInd3do443ZapruyhNeJbxqh0afl+Nr2IvrR+3AmPkNASTI5J29VKABYgAV/WOPOWPUb5Sl07V+Ip5rF+DN6QAEJ67jtGJJ3JNxbkkkk+JJx6biJ/opfmQ/5gYOPyEnhI36q/ZjWeQvKVfnghP1x44paC3bi/z5ldon8c4pRh2dF7VdjArAk2u4YkAd6+h6dDghlpT2heeRXIGmP3jRoUFjQpBv3jZAF4t8Z9G00ssBWWIIjFn96EZ2ojaJRq3HmKxZ+8CTx7JvnlX/AOZxv+il4exWkTt4A/HpYWjOtGk22Gl9LCwSp6KQdI2OPGW4wk0qFFEMa2zA5pm3KkKhQnSepJ0kgFaNnoXl9HkhB09ipo1vIavx3ajinw70c5pLDPDX9VmW+87WRor8evYBhHRuGNw+428UTiRgmTRI6lSQSNQo0bF14XipNNDHHL2E0ayMS9lxpLsQWZ6Bq63NfowZPIUvlH+uP4GPD8jz6SF0qfA9oKB+IRY5VopR45r0/EV2APhuZVgW1rOFJAYAto/KGoWLLWSx62PADBNOJIB3EavMBa/9JONnDOQMyi++NGz7WQWAGwGxTQx6X18cEvvOkPrCInzZQ/8A7us40yaRSlbTf1+xLiLWa5iBfswpAIJLlqAAs6aNNZo7joAdx6wzyrwXszIwJPaMABQFAdNgNvOvbW1YMR+jl+3MjSLoNHQFVe/3t7RR3aY0teXkMNPC+X1io3ZHTyH/AN4t+lk4rFjjSfVsV2RfGTUgAqDQHhgZNylAz6yGDHqysUJ6esUotVCruvDBoDGce04Jx2tcGqddATwnlmDLMWiUhiApJdmOkeHeJrp+zC96VfweD84X9yTDvhI9Kv4PB+cL+5Ji0YqKpBu+psy3qL8kfViYmW9Rfkj6sTEkBvss7/SZb6GT+Nidlnf6XLfQyfxsY5i5mgyaqZ2ZBISqsEZgCBe+kH/7r2HGeDcXSWON4m1RyXoZgVNL3aCkaj0uz535YEWZ7LO/0uW+hk/jYx2ed/pct9DJ/GxW5i52gyhCMTJM3qQRDVIx8Nh6o9prC3noeLZuMya1yoAJTLxsdT1vpkm2IJG1pQxSU1E1jjcuvHuM2bzWZiFy5jJoPN43UftmxX4fxmadmWLMZVyoBNQTdD4i5RqF7WLGEHhyq6iTfUeurdwehUk2bBBB363itnOPiGQESVIpJTRbyX7FWyQfEEUR1xxLWNyraeq/hlQ3Oa/8Ordlnf6XLfQy/wAbE7LO/wBLlvoZP42PPKXHWzeVSV42jeyrowohlNE1dgHYgHpeF70kcwZjLtCsbmONw9uoBYstHRZB09222FmjvtjtnNRjuZ49c0EuYOJZ3K5d5tWWfRXd7ORbtgvXtTXW+mFkeknNUTWWFetayChvvfaV4YocI5tiaVLlkZXbRKsxkdXjIJa0fUNhuNh5dCcDOdOCQAyNlpYVilKaU0SIUJKqQqiPSRtq6jx+M8MsuTIt0OOaadFkldMbYOes04BHuY307kns/wDM9uKh9JeYDSBvc6iM0SY5dzV9O08iP2+WFHlPgb9q/ujMxRxqq9o2s3oKnZQR+SOpIAJvcgDDtzFy7lM5lRJkpIIykbgHpaUTT7hwQQ3rA9W+PFYR1Lt7/bhFntTqjMPP2ZaiDljqGoe9y+qN7Pvmw3HXzxe4TzRm55xCpywOksx7OQ6aqrHaeN+eOccicBkzKkvmIkQKnrvVWWbTo21V1rUASRfSsdP5e4hFlmMJdWLSkmQsqhjpIurIG8YQLZPQk74vijqN/ml5fZES2oLumcAsy5YD/wDDL/Gx5j92HpLlvoZf42CedzSRxs8jBEUWzMaAHmSemF/mDnDKZMDtJNTtRigj7zvZoaUHm21na8egUSsv6M5/S5b6GT+NjCjOHpLlj/0Zf42A3InCJ0Esk0XYCQBUjL65dKs5Vpmqi+llXxPd361hb4/x6TO573Blc2iZcgtPIilZIxF66iVmp7I/F6dDsGxDdFlG+ENuQ45PNLPHHPl2OXKrIewl0hmvuhu2piNJuuh263giI87/AEuW+hk/jYocF43kYY0ggmiCINKgsdyd9Vn1yTZLeJJ3wRyfGIpgTDLHIFNExOG0n+soO2CaYcJLqidjnf6TLfQyfxsKXpHTMCGHtnhZe3WtEbqb0SeLSMKq/Dyx0FDtvhL9Kv4PB+cL+5JiShsy3qL8kfViYmW9Rfkj6sTAAz0k8zq0MmWSJmYOA5eLuUBq7rMDbHYAgX61G6ODHIOWc5YB41TLkKcvHr7Rwh1MWd+jXqFChQFVgbxvhEucz0i5nt0ysSoY9JAWRyNytEgUS1ki+g2A3tckcFnymrtsyXhAZY4ytKo1BldTQpjb2u/VQDQxbijJXuvsGMnwiIZvMSiNNbdmGbSNRIXff4tPx0MVuVeHZmMTtmnDdrJqRAxbs1qipJ2smzttitLx5QkzRyxrI85FMQSFUhLKEg+rHfz3izyJxx83w/L5iau0kQlqFC9TDYeGwGODJdtm6EPiXJErZqbVKwQsCUjYxxlmAJsL3jsUvpZJ88b+AcAaDMSr2aLBS6GVdLMatixBJbvEjc+Hz4384cwSJMwy5DMcxTgAGkQQq2pj3U/G3JHhjcOLlj3yEX/ypYiSPbKzgL/ZF/1sSkzVzbXLHTloquW1dAXlb/1sPqAwq863m8qzuPeSyiFAaaRvCTfoNiR5iye7sbGVzyTqIQDHlVD627QMH0AExqVJAQBiXN2TtfrEaYWeVI2mG4RQqHondANj8s+J8PV6A3hq9QsSt/JepzydcsSOVOGCDLa2ru6iWbUQoNagO8BRa9qs/sx65hbUsegrbGwFBAITvEnvb76Rhl4llGKKkcIKq3qMxWNgbB1AbmrJG4N+I6jXDktTlJoC5kJKKtyKFjAANSMSpJa+pG9X0xwQ1Dn57t3+3giM/Nu/oX8tw5nhm0slysQCUUjStJ1Kk7hSdvPFLmzLsIkUiMguaUlmIFs50WABXdG/+eHfhsTpJNHIlaWGjujurQpGYEgvRBoHofDoKHMKRmSGLsg+txqanJQEGioRg29NZFgAb9cRDUZFm2Nfz/QWTz2wTy3lDHG3XdvB2X1QFN7G9w3hjTDKj5mQqis/aCI2xV27rBqegSuktbVtp9mGzIZeBTojIJFtpLam67lgTfVvHzwicdyYink0SsG7XQrVQjWRAX1MP6pqvHQT1Ixtp9TKU5Lp6HRp0s03fuMnEuboZWjjbL5hIdIll0zNLrU+rGiuwBLHqQLrpvuA+S4pqXuVE0WYeV0l7Mkt2zSRxq3rBV1DVbHvHYG7xr5i4pl+3d2fXoQRxFT72NKhywI6sW2AFjb24BcEWKXLsGRCEV7tu8WaiXsjr4Ajpv7Md0cs5Rtnp6fTRcU2uvNDLlOdZZYs0CQV7Z5GXtSNQYjSq+Js7BRt3d76YGQTRmJXm0qxMlNqADtdW7Hd10Ctz3jeBKceWCNolTQWtiwpWLHoN91Gmhd+Ht3tcKUwFoNIllZVCNWrSXUFdJbZQL3bxoAYSt22dmNRhSRu4nmJDEpbslDK1Ee+Myne0B3BO3Q+A6ADBv0acXaTikaxRhU7F1eqplUWGeup16a8rO++AOSeSESKoR2UkPMxJ7NABar8d15eGDXoxiY54dlN2Yc6pAI61Be/2Xe3pgd9+o8dqnHxLkrqk5YnR2wHV02sb/5H5iKwq+lT8Hg/OF/ckw3xqAT7AL+e8KHpV/B4Pzhf3JMdx86zZlvUX5I+rExMt6i/JH1YmBA5AYw8YPUX8eMjGcAVJ+ExPQeNWANgEWL+I4rHljK/B4vo1+zBTEwBT4fweGBQsMaxqLoKKAvc0PCzitxrifZIQvrVsL6AeJwVxWzXD45AQ6KwYUbHUYyyxlKNQdMhnKMvIdOgs5WJ9ShpBu7KrOSS1+u7HcbmyRsDi0OJv5n9ZG+qO/24ffvRywFCJQB0A2xrbk/LH8U/rHHHl0zm+af57ENWJqZqU+rv/wBGQ/tVcAc9nQ+ZQyrEaDLusgavEVINPrA9AenhjpLchZU/in/0/wCa4rD0bZYSdopkRqruMF89+6oN7nxxlDRKLvb+f0RtE/hvEIoV0oFAu95Sfn9QnG3PccYgGCVFdSGX13N7j1TGoJonxw5/eeR6uZnHxyE/WcVc3yD2ilWzEpB62zH/AOeKLR1Pftd+/wBxt5FPhPFpJWaZ2nkvuqrBTpAo2NIvvWDVUPDrjbmIUMUkYyzBZNRalAtm/GIIAJujhgy3o1VBSy2NvWjDHYADdidqAFezGvifowSeMo01XdFYkUj27Vfz4iWklKe6n+fMlJp2cwzeWgnjKosUagErsplpbre6CfjV1rx8cB8tw8rDJMlB1VCEYH3xZHEY0KOoHdYljvqG3e26VnvQYrIBHmSrbB2aPVqrcEDXsb8OlH2Y8z+jyWTPGIGSOEKjTZgi+1K0VjhDMwVQVG1CtA2oLfdHHJHsvXQe1JV6vucu400qBC498YHWwN63a7JPQd3ah54IZPirQwOWFzN3UYiyr9GYeGwAUfJw9co8qZmDiLjMwPJ3HEMvcMQ0Ub3BpmGgBiAQdWx8N83oollgmlmlMeaeZ5V0M0iqhJbs6AGokm7AvYDfcYnwnJcl/wBZijN1dHNskToYSJI0jsrC3I1EtvaDq52VV9px0PkT0f56CaPMNpiBcFkZ9TiMm2BBU01CvWvfwojAnlL0b5jM5fMPI0sEyyJ2HaqyAlKYuykBiDso22o7E467y2c32bDOiESBiFMJbSyUO8Q24N6tvZi8MfdmGo1fG3H0/kI9h136kX8Q8MJ/pU/B4Pzhf3JMO+Ej0q/g8H5wv7kmOg8w2ZY9xfkj6sTEy3qL8kfViYANDhma+Gf4eP7cT7mZr4Z/h0+3BjFLivG4csmueVI183arPgAOrH2CzgCp9zM18M/w6fbifczNfDP8On24X+L+kZlIWHLt3r0PMdCsV3oILcEjcB9B67bY2ffm0kE7RlF7CGF2lOyiR7aSPQ3QqoA3N21dcV3Jui7hJRUmuGGzw3NfDP8ADx/bgfNJmkXvZhgxDED3PHvp/tYocu87aszJDI+te66tX832hoxuRsVVz2YbwIonfZg4nwhZmEmtrQEUreP+RxYoBcrxWZ1UjMv3hde5o7B8q1YvxCcx9oc7pUetqgjGn496GEfi/FjHMF7YxuASQRVeW/jhi5d5hIy9g9qyt74gU9o2r1ezrYt17pqx4itwLuXz8jyGMZ6m7TslHuePvt2YltKJtdB6+w+zFrJpPKX0ZywjBSfc8ekkqrd0g7imG/nhY4VxmKDiMz5mL3NIcshKgEqXLt3ogvrPIgQFR3rio3ps3vR1x2FMvFlFDmZNRkQIx0a3JBZulUyjUCR4Yi10AxfczNfDP8PH9uJ9zc18M/w6fbgPxHibZZZVzMjIGmRleMm2hbQjBQLKsGPeVdwDY9lPI8dWV19zyR5aOJnUCW5Hk1FQztGHBjGoMut2JsnphYGT7mZr4Z/h0+3GfuZmvhn+Hj+3FzhWTMUelmDsSWZ9OnUzGyas15Vfhi1NIFBJ6AEn4h1xIBH3MzXwz/Dx/bifcvNfDP8ADx/bjmPHfS3mkmLRiOOErpUPR06hYdt1uT+qDp6+t1xq4D6e5TtPl+0UaV7VPexrPi5YlFB2Ph44rGSl0NcuGeKt6Op/cvNfDP8ADx/bifcvNfDP8PH9uCeSzBeNHKlSyqxU9VsXR9o6Y3asWMhenWVDpfiCK2ktTRRA6V6tRb1RR39hxt9xZj4aNtz7xH0PQ9cUuMcmnM5ppzIFAREVdF+qWLB7YWjByCBR9vgaPMXLCRwZt3lBbMyQsXkFadEgKICqOTVlV7reGADDQzg0c+oNqKMMV23qjr1NGvOsLPpFykyQwmSftQZ1odkqUdD72u/ze3Frh3LMGmPtp097MUsbRSaUZKjWEsrDur7zoUajepzdmht9Kn4PB+cL+5JgDZlvUX5I+rExMt6i/JH1YmAGzO5ftI2QOyFlI1oaZb8VJ6EY55xGDJwSM63mJMqC0skkhZg71GiGQ7LZY2FFih5Ueh5zMBI3c/iqW/VF/wCWFFeNZGLKQJKtpPGrV2Jp60guwKgjvEGzv44pN0DVx7Ix5vhqyovZEoroFFkEm0oAd7vEEbbgnzxzbMcMzOYjOj/hsu57aXXpOtwoGsRpbEUNgxHnQJx0bmHmg5eMrEtuAWHeqOOIWo9Ug3tsAD0wt8M4zFpSImmWFGYn1B3EJBYnrTj9OOZddx0RyNQcOxT4bwDKHKtJrlmOh0ojslvSB3o4yLvSh7xPh0x1NsvFkcvLIkYGiMu1GtXZqSAWY7eIF9Lwo8M4aZdCogjhBUl2GhNKkNSKaLXVDYDxvwOr0tcc94BW2hil0zlaI7Rl7iAX3yLsjoLXx6bRbSbKQipTUW6XqLvPWZOeycsskCQTxGO6k16llooQ2kDT1BbfcUPPAfkLicut42Z1IA7ySSq23gdPhjdwGHto3mBESA6NMiq3aSRHZBFqIZxq0qSCQWXT44ItwYMoly+sT0T2pXSS5O8aQhtQ3J1M/wCKtAbk4o8tLzcGmXCo5HGDteqPGe4k7Zt3kMvvcB9dywILEihpBFab3J6+G9kYeMtDFDGuYlQrGWrs44wWQA6Q9km3YWCNx1xfk5QBLe/MQ4Aa1BYgAL611uFs7HcnzwXkycYBJ7oG5Oqq+cmhiidNsyoTef8AmyXMaMurI9N2hIALKV2SmUVvqboL2rzwf4Jx9lykAZoj70BuUGzgFhTx3vtY3vAnN8v+6JneGRTp97OoMpXu9F27wptQO1k+OC/Ect2OXkcVqUd2gTW4Gw/GbfYeJrFt7uyVG+EUh6TJ4syIY1jlRV0hL7IL8bsm5VdJsd0KSd8a+K+mlny0xTL9mShEZL67JtS2ygAA9L64TM7Gk0rQi3RY5BFL0MhIBLSMNiA1j1d/HAyLJK8ERjmRVQEOGVdQLGyQfHfoD5bdcPFZ6MdGq5Q6cn8Yghlk91IAJcupji0dsO7Z74ANFVF7gdW8jht9E08EfDQjIsciySLMun1pFbqSB3tioF+WOZ8k8LjWUdoSAxZNVP6ysulbU7d5Cd/EY6Tw3hUeUjY62CgFnZ2J2UdSWs0BiYz2xpGGsi3ltvsv9D1914enaoPYWCn9BxyPnqHMRZhJWzrP20knZiKeRRHEOh0qwQAWF8d/E70s8WzxzExmkUEWp0kighsRxnvqxG1nSRuT0vGMvkxDCxMaq1FjXxX5nb2XiJZeDr0fw9zny+O/FnbeQItHDssLJ97sWSTpJJUWdzSkDF3mbh8U2WcTErGtSMQoauyOv1WVgw7vQqbxxbkPmXMrm4IxK3Za2uIbR7o1jT1rug9eovxOO35bNrOjKR1BDL7DsaPljaM0+DzM+J45tCjluC5SSK5JriDF4zciMq5dVQrLr69mild6Hfc1ZvHn0hcRTMZLKzRG0knRlJBFgpJ4HcYO5HkaCIIFLlFDAo2ko4fRYZdFD+bQ9zT03uzYb0l5RY8rl0RQqjMLQHQWshP7ScaGBZy3qL8kfViYmW9Rfkj6sTAGzmrlafMAqkilHBVhJqtAbtkA7rNR/GG2kURZOAcPo4eeNNTyRKgZVjlCuwDNqYFlIoGl28N/CjjpQxmsRQErjvI8+ZDXPGmpNFCJiABro/znUa6B9mK8XohywOoyza9hq1IdgFAFOhA9UdAP2DD7iYbULOb808jR5bLtJA8hkBVVDdiQWdgtkNF4WTW11gXxDJQ5mH3OY3XKgxulMquzqgS9TUKFX/WYmxQ7zhzRwfMZltKtSAgju7dDv1FnUQd/LA1eU5UAA2AAA0oNgNh0PljGXUuhf4dw/LQMNLSACYz6WMbL2jKVNEHYd69vIYKDOwdr2hkN1QG5AOwvYeQ+vFhuESD/AP0b51YfU4x4l4fIQR2i2R1Pb7e38I/yxlKEZNbuxpGco3Xc38P4vFOWET6+zID0CKJ3HUC9vLFfKQyadU+lWBYlyQ1AE0Y1I0RDSAdRDP7Rhegglyxkkn9Vm9eiWXcgHWGL72Bs3gAQdgWHhfFTISjI9gA6wtxuD5OO7fs2vbYdBLRSyzFm4lBIkSvWY9oGJ82ZiSSfacVOPgvHoBqyrBjuLUhhfs2/bipxrl7Vl+yhjJpgyqZSEvUGbqSd99+u+MR8KYKAYQaAHW+g8hKoxFIsm4u0I2biT3Ygd++CAdDDpaWNlFLpc9fFOuLnBuWgVKylIFLjdzGWcdClBhQ6EE7dPHbDdJkz+NAtfIB+uQ40ZDJMJxKFEaLdPFpVtwRTgE6vxD0I64lJLodGTV5J9QjwLgUUCdw9pZvtCEtjudygAJFnfrgH6Rc9IFiiQqFfUz3dkpp0r8Vtq9ukeWCXDuKZZJJGIKPI9NJIqprPRdwAADpsWBfzi7/F+Ax5kASA7GwQSN6r8Ug9DWIdmWOSUlJnG+IxyFNNAkAt3bukpiemwAtj8WKEUMsitpMjALqIUu3c8S2+lRW2/wC3HYMpyPErk9mDa6SWLSWu21OSPAeHhgkvJCFnZIqLrpfubMvkRsP2YtHhG+TUbpWjnPIFe7Y/DaQge3SVH1/tx2vgMRLlvACvnPhgVy/yAkJ1aFTe6UCyfadzXs8PLDjDCFFKKAxeEObOfNl8R2bMJHpV/B4Pzhf3JMO+Ej0q/g8H5wv7kmNznNmW9Rfkj6sTEy3qL8kfViYA38a50kgbSuWMnt7TT/8AA4F/ynTfAW+m/wBvD42WU9VU/GBjz7ij/IX9UfZgBF/lOl+At9N/t4n8p0vwFvpv9vD2MqnTSv6oxj3FH+Qv6o+zACL/ACmy/AW+m/28T+U6X4C303+3h69xp+Qv6o+zE9xJ+Qv6o+zACJ/KdL8Bb6b/AG8eW9JEh65An/qj+FjTzFzdPBms3FGI5OzgaSGNIw5BVULGaiHUgszAAFWUUCCDgc/OEtV20HY9uY/d/ua4yvYiTToDaSe1uPUDvVdcAEZeeSwKtw0EMCCO1G4Ph/NeWMLzvX/hvhV9qL+cmOz8+AXEubZMrHJ2QUN7ozjBTFqSQRyqAoaSTUpKknSgJrvbAb7TnJIpZ2j7MMH4mUeYtoXTLAFB30haY1YoGjsLxFIBr7/D/wAu/wC6P4WJ9/p/5d/3R/CwJzPNuZaMSQdnpXLwSkSZbvSNJmHgYdySlUABrUm6BFA4zn+bMzErJI8MZifOJ27Ze1mky+gwxBNVK0gc9DZ07eOFIBcekFh/4d/3R/Cx6HpEcf8Ah/8A3R/Cxu5v4y+XyWXnURxM+gyoVDPRQsUhVyFdw1d0kEgGt8K3F+apcu8qQ9lHrzOappEte52GguZXAjSpGJI32G3XCkBgfn4nrw7r/wCYNx9FuMbl9JcoG2Rb6b/bwv5rjcuXkzAEkcSNms2e2kiMi6o44TFCi3S9oWYjezpIG+CnOGZmbKZKTLIyZ+UalhUd3eImZXUmiFsab3D6PM4kF3+U2X4C303+3ifymy/AW+m/28K3br2+VEEs7ZMrk/dkjFiVdi3ZWxNpqOgS10BS/HD76OYteRUyjU3a5kW4tqE8gUW29AAAeysAC/5TpfgLfTf7eJ/KdL8Bb6b/AG8PXuJPyF/VH2YnuJPyF/VH2YARf5TpfgLfTf7eBfMHMMvEFjj9zGLRIH1GTVdBhVaB+V19mOnrlUHRFH9kYwMon5C/qj7MALUGSYKu3gPqxjDV2Y8h+jEwB6xMTEwBMTExMATExMTAC7z9xWTK5CWeChKpiCkqG9eREPdPU0xr24EJzq+XOUgzEUkkuaJEZZEgJYSBWV4rYR6Y2DhrIaq2Jw3cV4XFmImhnQPG9alN0aII6b7EA/NgVHyVk1qoB3QoUlnYqFftBpYsSKk72xwAqcW9JcjZaVo4DCxjlkgkZkkDGCVYpbSu76219d+lYJcM5zkMxy6xNmJO3zVm44xHDBIsZI2p61gAbEgbnHvlfkbJ9g5aEO0hmR2Ym2Uys1bUBuB0A6DBrM8m5RyC0CkiRpQbYHtJCGdrB/GYAkdCQNsALsfpRQl0XL6pNUSwhJVZJO3do19800tFCTWoVVE48ZznKftJsukTe6pJI44kJi0xM2XErHXRDhaY2wNkjw2B9OQsiFdRl00uAGFt0Vtahd+4FbcaarwrHp+R8kyFDAuklD6zXca6EIYNqBCd2wdxsbwAAh9KKssZGXd4+zy7yyF0Bj7eRod0rvESL+LtW/x+vSRxDLRPCJsp7pkdJNIEpjJQGMNF3d5NTMvcIohT5YZByllNJUQIFKRpQsDRC2uMbH8V9xhW9KXCVlfLMWYE64gVoFRIUJdSRauNIo+GALGZ9IBj7UDKgLDL7nUtOih5EXUVRdJY0oHQHx6AXgRPzzmZZjJHqiy3ZZB0FRMxOclVe/qWxYLLsdtBP4wIdZuUsrIml4g1ydqTbAmUrpZ7BBsrsa2IJ23x7j5SyoXSIVC6YUq29WBtUI6/iNuMAAT6QSYDOMqBE0hjhLzova6S4buhSynuEhQGsEnajhn4BxVc1locwgKrMiyAHqNQujXjgbJyJkiWPudbd9ZosO/3u8oDd29bXpoHUbu8GeH5FIYkiiUKiKFVR0CjoB7MAWcTExMATExMTAExMTEwB//Z"/>
          <p:cNvSpPr>
            <a:spLocks noChangeAspect="1" noChangeArrowheads="1"/>
          </p:cNvSpPr>
          <p:nvPr/>
        </p:nvSpPr>
        <p:spPr bwMode="auto">
          <a:xfrm>
            <a:off x="460375" y="32817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>
              <a:solidFill>
                <a:prstClr val="white"/>
              </a:solidFill>
            </a:endParaRPr>
          </a:p>
        </p:txBody>
      </p:sp>
      <p:sp>
        <p:nvSpPr>
          <p:cNvPr id="5" name="AutoShape 10" descr="data:image/jpeg;base64,/9j/4AAQSkZJRgABAQAAAQABAAD/2wCEAAkGBhQSERUUEhQWFRUVGBkYFxcXFRoZGRgXFx8dHRkYGBgYGyYeGBojGhgYHy8gIycpLCwtGB4xNzAqNSYrLCkBCQoKDgwOGg8PGi8kHyUuLCwsLCosKSktKi8sLCwsLC8sLCwsLSwsLCwsLCwpLCwsLCksLCwsLCwsLCwsLCwsKf/AABEIARwAsgMBIgACEQEDEQH/xAAbAAACAgMBAAAAAAAAAAAAAAAFBgAEAQMHAv/EAFEQAAICAAQDBAMJCwoEBgMBAAECAxEABBIhBQYxEyJBUQcyYRQjVHFygZOx0RUWNEJSdJGSobLTFzNTYoKUpMHS4yRVg6NFY6KzwuFz8PFD/8QAGgEBAAMBAQEAAAAAAAAAAAAAAAECAwQFBv/EAC4RAAICAQMCBAUEAwEAAAAAAAABAhEDBBIhMUETIlFxBYGR4fAUMmGhFbHRwf/aAAwDAQACEQMRAD8A7jiYwMZwBrnmCKWYhVAJJJAAA8STsBhByvpdhOclhZdUatpieC52kI6nTGDsRuNN+qcNHNnGVy2XLMqtqOgBwSu4JJYAElQoY141W3ULXo+4YS7vIwLRszDTsGaXVbstbEL3Avh3/PFW+aKt80NnHOMdhl2lCsxruIFJZnbZV09dyd/IX5Y9cB4g08CSsoUuLoXtvW9iwdumAPPmbKiJE9bvuPlUI0/9Uv7MGG4hBk40iZ91UKqAFnYKKsItk/H09uI3cssEszmVjUu7BVUWSTQA9px7RwRY3B8sIHOHMHbRCPs3RCS7W+lmESs4WoydiyLfeHTpjx9+MuVhjV3g7qKoBRyx0gDwk3O3WsU8aF0Bp5m5i9yCI6dXaSCOhd7hje3tAFnbvC664NLjn3CfdfEszBPNFHFloCWA72uRtipCnYAMqG7OwNdbwY5q50XKOIVK9qy6reyqKSQCQvediQ1KKvSdxtd5TUVufQmKcnSGrEwj5PnSaJA+bVWDEBexQq4s0LjZzdiyQDa9KPg55XMLIiuhDKwDKR0IO4P6MUxZ4ZVcHZaUJQ/cjbiYmJjYoTExMTAExMTEwBMTExMACuYI52RFyxCsZFLOQCFRbdu7qUtqKiOgR/OE2KvC9xziM+VyOWaZtUzyKJTtQZw7sq1+Kp7o3Oyjc4O80ZfMPEFyxAbWNY1mMlKNhXUWp1aLqiVDAFSQQr+kDLNHkMojkF1mjDEM7At2cmqjIzORd1qJNeOAD0PFSVB8wMYxQy3qL8kfViYAchiE4Cy82Zau7mIgfabwL4nxyOWJ4/dsaa1K6lJDLfiCBf7cAKfpSz0mZm7KAllyql3Cgkavx2Zge6EWlvf+cceBxT5e52aHTnCrOszdlPGNIplA70JJqRibZhsBq6g3TTwFsrlItEc8HeA7Rr3c+N2Nl3NKNhfxkpM/KqrH73moQwcsqrI1EVV6jQU1tVVW2rzo07tGbT6jDPxeXis3/DKImjCErJIVfSrMSV0DxJj/ABh7LBvFpOA55LqKHc2dOuyfMksNR9pOA/o/mCZlpczIsJhBjUlwe1DetWkAaLCte+4WqIYnpP325T4RH+nFXiUupdX3ELifAM/IFVYls6gd1XSGFXbSMDsSOm3XfoSLcpR5JBLJ7/mHbSgY9wPTNZLWzUFO5+ZVvY7xvnOJYicvLE8m1BiaqxZ6jcCyASL88c045zFxGd/XiKIxKjXEoJIIuh3gKYjdj44hY1BeUDOnN0sBGmTtu7bJJvuN6RkAKk+C0RuNhjb6UM7lzlIplaH3QzJ2DEgOykjWFcC9IDWfAew45iOW5WHSIt4s0sY38x3tq8AOmGPhHAVnWOPiEsOiHVoYZi5W1tqaOTQpVkJs3asPbeKqLacZcl4unZSyEOdm4g2VlljM47o79pEdOpimmw0gFmj+T7NuuQ80ZLLsMoZ1V4gkZUhu6SAFDNWkE2Op8cLXDOE5CHNyZwZhGlcswBfuKzXqI7oPi2xJq/ioNxvgcOazskz5jLqkugMdffChVVwFKENYXxIq/ZvOLDHHe1UTkyOVHXwcZwDy3M2URFX3Qh0gLZayaFWTW5xt++3Kf08f6cblAviYEffdlP6eP9OJ992U+ER/pwAXxMCPvuynwiP9OJ992U+ER/pwAXxMCPvuyn9PH+nE++7KfCI/04A9cw5mRI/ers6hqVdRU6WK7e1wovbYncGiEzndZBksv2uqzmUIDG2A7JrBNAnv6yLF0RddA4ffblP6eP8AThS9I3G4JoYFilV2E6khT4aHF/pIwASy3qL8kfViYxlvUX5I+rEwA5jGcYGM4AmNGbzaRKXkYKo6kmhj1mZCqkquogEhQaLEDYAnYWdsch4pxabPy00/YRKSLQN2m2xEakXELtS7d9t60ju4huiG6Gni3pBqQRQmJCTu0smlo1/pXjruL7HIbqStA4V83zfmHSjmWOhWEI7J0OcSQsplZVACoqKSGqgN+ox5XgEMcWmA99SXVeyPvjCwRI+jU3aKSps/jezHnNZfJNAN3nzQdCscjySPPH1RKP8ANjSSNgN1ceJxCdlYysbOXuLHK6I3dpMq6aopm6rWzq/iultiDekUboPpeFN45dkuQpppmkESZWLu9kXLvOgWwNKagg22t7OkAV1JbfR4rDJKGdnp5AGY2dOo6R8QGwHgKGJLjLWNGbz0cS6pHVF82YAX5b+ONrygdSB8Zxy30iZfMJmVmyzRyCUqugspdDWk6Cw7qer+MBqayPPPJk2rgHUMvmFkUMjBlYWGU2CPMEdcbDhc5UCQQaZJY9bsXZQ40qWrujf2WT4sWPji7xuYyZeRYJUEhFKdYHx0wvSSLANGiQcRHLFq7X1JphNZQehB+I3j3jmPJXC5nzDHs44BlpQjOjAl9IBMY0+sCCLJNbjYsNumhsTjm5K2qIPWMVjGrGbxpYM1iVjF4l4kGcTExMATCT6VfweD84X9yTDthI9Kv4PB+cL+5JgDZlvUX5I+rGMZy3qL8kfViYAY+M8Zjy0XaSnawoAq2Y9FWyBZ+MAbk0BhcyPPcjsSYE7IdXjmLsPZpMYDMo3YA7eFnrYzoy/EckzToFCF+sldlImpdXaAihudzVg7jfHH25gzaxZdGj7PLyAhSNIMqg0Qp9ULZon7d+LUSzKvCo3xKDvcd0XmOJ8s2YiYOiqzbWN1F6SDRButj5jHMeYOJyZaAyJK2pVYNagD3vrRI3tzW3neGXJcHEWTEebzEeVeZxIUZoxsmnRH3zTUqJdYznvRsuYiCmYvGQSK7OiGKtYITfdQRvjpjckmznyR5pdBb5U4hJm4EmkzDRs9921OwPUX4eOBvB4ssJZsxmtG5Y63FG3CmgR7HOw67+eHfKcgyQRhIZSAqlVtEIF/EVPl4+GCHAPR5DA3aOA8t3qKjY0BSddAoDpv5k4bWVURPynL/bkHKRTZZb9czTxqw81gV7Ye06B7cPOQ0ZDKRwgszKDWsguxJJLMR0Fn/LFrjXF0y0baANekkDyoE23jX14ToJZW1GZw8mohmArpW1ew2PmxwazV+FBqHXp7G0IX1N08hclmNsd7OKj5QswZiLWqAG2xs/OSF/VGLWJj5tTldnVSNU2ZVSAzAFrqzV0LNfNvjVNmRWzL8Z6fp6DAvicLyynsZBrjFUVvRqo2pO1nzG4BqyLGMHITNYcAg2Ovh8eO3HgxbU5Tp+hm276BXJZYpf8AWJZjfVz1IobCq2xsGdQixIpAs3rBFA0STfQHa8VGzDxZdmmpio/FA3HQXrIBPUncCsJmUyMSSMIyWQlGJINSFACYn00tKTtpNCwOl3rptI9S5ebp9HRXJkUK4H/KZxZFDxtanoRYxcTPyDpI4/tH7cAOA5VsvGY5Ag7zlEiBahdsFCgnSLFbbCrxeXPWR3Gotp1d0gEg0G0sauq38SMcsseRSfh20u5e13DMfME6/j38YB/yvBDLc2kfziA+1TX7D9uAGMViIazNDpJkuEWP+SzyyrqQ2P2g+RHhizhW5SjOtz4UB853+oftw04+m0mZ5sSm0c0lTomEj0q/g8H5wv7kmHfCR6VfweD84X9yTHUVNmW9Rfkj6sTEy3qL8kfViYA5/wAD5dz8kcuUmy0/YTmO3YKpi7NrVrcjtVHip3oAA7DDLnvQ4GGWUTEpAjI1qLfUzOSN6Td2Fbiq8t3YcrQ+c/8Ae8z/ABcZ+9aHzn/veZ/i4rtVUTdCpz5yjmM22WKR32OsEpIFcBtFUWYX6nS8H+SOCTZTLLFKVNW1C6TWbKLue6CT4+Pli5960PnP/e8z/Fx4fluACy04A6k5vMbfH77ixWuQ1jXPek6etGr6X4XhNz/EOHREgzzOw/FjzWZkPz6JSB85GKOS4/kpJQhXNxq2wd83NpvwDaZzpvzO3nV4ylkh+2+TeODLJblF17Ez3D805a4WbVd3e99fDbbbEh4bPuXiYFmZjQY7sxY+HmcNg5Yh85/73mf4uM/etD5z/wB7zP8AFx5z+GRarc/Ur4jFb3BJ/Rv+qfsx4kyco6RSH4kP+eGXO8sRiNzGZ9eltP8AxWYPeo6du2F71jk/3QmW9c+ZDAAsrZidSDRsadQrcHw8Mcmb4fjxK22/kW8VjTlsnLqYmGUbkG0YfjNVWN+7o3Hni17lfxRv1T9mF/h3E1kWMe6Jy7i690z3Q2sjtNt/PFXOZuUSgrPmeyIAB90T00tnUoOurAK7e348ZzwY5tvn6fchZWuwbzsLNaNE5DLIN43ILGN1UN3aA1MDZ22wF4hwOeXMqqxERrHSsFISM7nYDckkLdDoTjxw3j2tVJmnsmiDmpxQHrMT2lUBv84GGHhOTeaaNVfMlbV5D7qmAEe/rAy6raiAALseGOjTpQkowvv29e/UpKW7qBpeXMzMVkdCJo9SoWUMCp8WXTpOoXtXkaHTBaLl2aQqZVL6eg7OwCPLWCF/shcPI5Yh85/73mf4uJ968PnP/e8x/Fx2vSTqlOl/CJUkuwvZfl2agAlAAAamHQfPeCOV5SY/zjgDyXc/pP2YvnliAblpwPzvMfxcUpcpklNGaS/IZ3MMf0LKTikPhuGLt8+5LySDuSyKxLpQUP2k+ZPjizhbyvDsrISqvmAfJszmkJHmA8gLL7Rtti2nLUB3DTEezN5j+Lj0YpRVR6GYZwkelU/8PB+cL+5Jhg+9aHzn/veZ/i4UfSPwaOGGFkMlmdR355ZBWhz0kcgHbrV4sAllvUX5I+rExMt6i/JH1YxgBzGM4wMZwAu8wc0NC4gghefMMupUHdQLdanc7Bb8v2WMAk5TfOsfulmFlZd/c0TaY49XQlRuTX4zWfI4apRebH9WE3/1HFf+2cUuH8rJHnJs2WLSzDRXRVjBBAqzZ7o32+LHLlk7o1jLauOpzDjEXuaSSOQ7xnrValPqvtsLHXwsHAZONl7EETSDoW2CfOx7vzXjo3MnLME2fLyqZCsYNMbClmNAL0AAU/pOKycu6c0kyNpjRGURAbEte5J6UK9u2ONYIXbPW/ymXYopfML+jLO5hoXjzAA7Mr2dEsRGwNKSeoBU17CB4DDdnc4sSF3IAAsk4B8ryKFzEhIrtKu/BEUfva8U5uICUe6ZO9EGrLxA/wA44NBj594Gh0AUsegrsnl2QXr/AKPGk7k2al9InvjAwe9i6PaBXsEimRgADQur21DxulvnXjGWnVpqlSRYyvdaMhgAxAIbbYk7gg7+OCGW4OqlmttcjF3ZXZbZjdCj6ouhe9e28BuacqGj0VNJ3l2MjsABuWClt+lf2vZjzf8AIRyS2dV7fcyUk3QJ5d4AkMiF2nfuFmEUYdh3gqqpJoCy5uibAOxAIe5OYcjPleynWSCKMIVs7qiqrRv3CxHdI2I8wbwn5PhplDF1cWFUDoSFtrrfT3mPl0xs45wpo8sVMjAHs4wylQQFCxjdVFDQgB8/nxeGrhF7X1ZpJx30gdy3wTKtmbOYl7Ia3QBFtl1L2frCvVonYb1ttt0nL8eyOSiZwZBdamZWdnI9Vb/TQ2G58zhF4Hl7Y6NwFVKttI6norAXRXreN/FOGBmWFmKtJuFSu8F3N0N12N2fLEx1cIyprkTajKgo3GjNxRHGeaOEqAq+9KQGXtSpDgqV2VS3rWCL64c+L8RDqnYZhUBZtUi6HACIzGy1gAHST7PLC1Dx3NIFWkYKAoDRE9NhurDFddc+YbtpYsvqWt07smoKNK6mF7Jv3ro1W5x0LXQyOomcWihPxmZYxNmIJezdgsUshSQHV6jdnIGZS3UACgDucXMjx7Muje/MF1sFCJGndU6eoTpYavZWAPEfR77lnjVZTIK1LGHZFVV26MH9Y347kE+GLOT4bmhJFHVxkVpSkJamJAdw1dC190bHpdjV58Sltb5Ik3dI9cfyokRTIzOe0j0mWRnFlgDQZiBsTdDpgxypzMMuyZRBG5aQdJKZVfSCdAShR1N63TfBTgfBoJCdKqHXZxJ35VPiGDkkdPOjhg4Zy5DA7yRqFeTdyABqI8TXXHVGVrgRg07sJjCT6VfweD84X9yTDvhI9Kv4PB+cL+5JiTQ2Zb1F+SPqxMTLeovyR9WJgByGIx2xBjOAFLP8X0jMuUkBaMKhXvbBTXqnUDrdvDAb0dZ6SCLMLnWm1tmHZNayuey0rpo6TQ2Ir2Yf/cKXekfox7EC/kj9AxnLGmTZy/mpZs5LKMmsjKTArOAY9kLsygvpJ6BTQINkWMbsvyvmtu0Dy0ANLIFWwKNj3SC/xGx7MdNrA3i80gXTGpN9WHh8Xtxlk24obvQOQmxZtm1LIUWCCSNcwAgS7IAjIEj9wXqI2s0u/eGNkKszM7Ai2copH82jsWqvBjdt8w/FwHOXLyswiOgePZN3pFklJN9kwJUFR/8AzaSn8pSP7Gn9oyoOPM1TeWO269en/TOXKD2MVgGD5SMP7cv1DL4HcT4oyvGizP3mB1an07eBLqvjp2rx3x5sdDKTpMz2DcBgVzG03YkQjfYk2o2BFrZPdBBNtvQB23xmLNSndWRh7Cv+Qxpz2uRCrkgEEHTIo2/ReLYtJkjNSfK+ZKg0EgezKxlCtnTsYyAQpa2MbULCnwFnwwJ4/EPXjj7SZSulWZwhrbemFAXqtSDYB87C8vj30uugsg0IyqWYrZB1ksGYsU6sCdtsM/uqb8kD/pzf5Rn68a5MEsWXdjRLjTtGODwPcjyLpJbQoDOQY0sq1O7FSSx7oPgMEWUEUQCD1BFj9GB0kuYCljoUAWT2MxoDzsDA/hfFppYyzOmzHdV7MaT6v88tHajeodcYy02XJJzfH1K7Ww5Fk0U2qgH6uuw8hudh5nGc0QF1NY0mwVJDBug0sCKPXx6Xe14FNNZ/nR9Lf/tNIP2YBCLtc0I01Fz4a5TaHUC2gog0d1fb3hXU1pj0cnLdKXQnY+ox+j7MSyZ/MSyancoqEn8nZkAOkWAp8B5HqTjpwwH5b4IMvH5s27E1f7NvmG3zAYM4+jw3stmqJhI9Kv4PB+cL+5Jh3wkelX8Hg/OF/ckxsSbMt6i/JH1YmJlvUX5I+rEwAaHFsz8Db6aL/VifdbM/A2+mi/1YMDHiWYKCWIAAskmgB5knoMACvutmfgbfTRf6sT7rZj4G300X+rAfP8/alc5GL3ToBuQt2cRIB7sbUTK17d0af6wwn5jnrNTqGE2hT+LEoSvYWbU1/ERjDLnhjXJ16bR5NQ6h/Z0j7rZn4G300X+rGPurmPgbfTRf6scsy3HpYZRKJm1+PaOzBx+S4ZuntG4O49vVeWOYo85DrjI1KdMiagSj9asdQRRB8QfmxGHPHL0LarRT01buV/B5+6mY+Bt9NF/qxpzfGpkRnfJNpRSze+xHZRZ2vfYY2c1czDJxo2gyM7aVF6RsLJZqNCh4An9pwtLzzJIpLLEY6OuNdWsKdm7+r1gLoFRfmOuJyZscXtl1OIpN6ScqxUHIPbAEX2I6+fe2xui5oy8jAjIPqToe0iBF+Xf9n7PZgBzjya+XZgolki7Msj9nell1WrGMbUNJsijv5VgFyjm5taRqrnqSmg6nrqaq6AIA6C2vpeOKWTLFtJL6CvQd85zxl0fQ+TkvTq9eEjTdXZbz+rGzK81QSC0yjkePvkH241cc5AkEHbAtLOdIkjVRRTrSi7LKSTYO99NgMc95binMvYiOQsC1jQ5IKEdVAsgMSNJq2rfY40lPMuqQOlQ5/L6lUcO3dgo72XFsfOj5/Xgt9yF/5Yv0kH24rcncosjmXMK1rp7MORYYXqdgjFSd1Av8kmhth4GOjCpSjc1yBQPB0/5Un68H249RcLVQAvC1AHSpIRX6DhuxMbbI+gFYZY/8t/7sX+rFjLzyx+pkNPxSwj/PDDjBxChFdEAOOK5j4G300X+rE+62Z+Bt9NF/qwY1Yzi4A33WzPwNvpov9WFP0jZ2V4YRJAYh2694yI1nQ+1Kb8zfsx0XCR6VfweD84X9yTAGzLeovyR9WJiZb1F+SPqxMAOQwr8e4CM1m0Sd3aDsmcwXSF0ZQGat2BDnY/kj24aBgLmM0FmnkIJEMKih1vvuwF+NaMUyftJXUHcF4ixzk+WSALloUULIqEDtAaMd9Gob0Ogrzwjcz8ElGfmTLRBVk79uaUNYDsqgEkEn2Cw2Oh8r80x55ZmjBAhmaE2QbKAWRW1WSB8V4XOdePJlHnzDqXEccS0vUl3kNb9PAn2DHHKKk9rR0Yc08T3RdCNDy5H7sTL5p5ZndSx0d2Ja8GINnoRucdT5I4bHCZ1hRY0BjUBRQsLqJPmffBucLWV4tC5Dx0XIBNuFVSwvdm6nf8UMfYMXsnxhlPYwujvK++n1dRAFA7kIqqLc9egFkDFt/hq6+RTLklLmTsN83QJmomy67yDvhgdoSt1IxHzjR1bcbCyOM8r8GZpXd6dA990bsVZqFh07ti/aKHTHT1lIjbLij33GYkArtCGI0KL2tAoPktKPEgXnl9zQzOp3Zi5NbgHrpCg2QLrbqfmxxZtb5tircczlXAJ40rNEURWtyE3dhWvu+E5J9a66bYsS5plmehNSRKqiKUR+sSSL0kk0qf8A6ca+DxKWVA7qIgpDyAB2dwQtamdT3NVi7BI6Vi/ko4u2eMa2NB+0Lgq56FQQfWUAd3ah4YyyaqcXzy0W8SotdwenMEuWgYxPmLOlt1diXZEL6hJS7ylluvPGjlyaWKaR2lOp0Fm6slmLGww6srHp82DPMEUKRW5KWyBSoBJawQNLEBulkWOmN3D+D6DqY2SF206aAFBSLPTfx6nFX8Qe1TaCyLY/Ur8S5nzITuSyXYFgMRV72W6CvEWfLDNw3mAmNQ2dy+oKNReFka6/rygE+3CvxON1njIULCDTksiKSQaJcnuAbDcC2oWAbNrKKkjsoXZK7yyq6ljdraEgUADvR7w2GNP1+VQ31x7lN/eg9wbmKRp8ynawzhZEEYEixmuzQtpA1ahqJ8eoODv3XZf5yCVfaAJB/wBslv2Y5/PJDJHKFALJqXSw0trA2oP13qj0xUymRDshjOYjeNRrLyaQdYHdQQtQo7k70QAPHG2P4habmqolTR06LjkLEL2ihmNBWtGJ8gr0SfiGBnO/GDBlWKkh37iMpAKsQTqsg9Ap8N9h42FmRZneL3Qe3ijLEoSNd1SlHpdw1Hcg7dcC+IZoZ6SWDVJJDFE4jMg0kSygorv4ydn4HY76qPdY9eLW4p+a+O/8Bu1wVfRlxTN+6Y4ZmbS0sspLakaQPEx1sp2dSVjYMOmr+tjpvEeaIoXZGEhZVDEJGzbG6qhuTR9m25GOf8RGaeaJTFbwRRokkZNHbvsZtIKWw3AK2ALu6I3OcQkGZ0yzPICo7R4Y+8ZE7ugkWSBVBiAW73liuq1MoRk4Lp69PkdGHEnSkzoEfPI1IGiNOQo0uHayaFqB5+ROKfpUP/DwfnC/uSYXeQOFpJnmk7SQqnvirKnedmsWSTZ02puhuR5YYvSoP+Hg/OF/ckxfSSyThum7v5E5lGMqibMt6i/JH1YxjOW9Rfkj6sTHWYjiy2Ksj2jrgBnuVy+vTK69p61OwvYDdSSp7orphgGM4AUOBcknJIyZaRkV3MjAlGtmqzbRk+A8cbjyJHIzPmZHnLMrUxCqpUEChGFB69SL9uGnGCMV2rqTYn8V4bBH3VMhbzM8p0j2d/rhWy/EpEaRVYF3ZJInd3do443ZapruyhNeJbxqh0afl+Nr2IvrR+3AmPkNASTI5J29VKABYgAV/WOPOWPUb5Sl07V+Ip5rF+DN6QAEJ67jtGJJ3JNxbkkkk+JJx6biJ/opfmQ/5gYOPyEnhI36q/ZjWeQvKVfnghP1x44paC3bi/z5ldon8c4pRh2dF7VdjArAk2u4YkAd6+h6dDghlpT2heeRXIGmP3jRoUFjQpBv3jZAF4t8Z9G00ssBWWIIjFn96EZ2ojaJRq3HmKxZ+8CTx7JvnlX/AOZxv+il4exWkTt4A/HpYWjOtGk22Gl9LCwSp6KQdI2OPGW4wk0qFFEMa2zA5pm3KkKhQnSepJ0kgFaNnoXl9HkhB09ipo1vIavx3ajinw70c5pLDPDX9VmW+87WRor8evYBhHRuGNw+428UTiRgmTRI6lSQSNQo0bF14XipNNDHHL2E0ayMS9lxpLsQWZ6Bq63NfowZPIUvlH+uP4GPD8jz6SF0qfA9oKB+IRY5VopR45r0/EV2APhuZVgW1rOFJAYAto/KGoWLLWSx62PADBNOJIB3EavMBa/9JONnDOQMyi++NGz7WQWAGwGxTQx6X18cEvvOkPrCInzZQ/8A7us40yaRSlbTf1+xLiLWa5iBfswpAIJLlqAAs6aNNZo7joAdx6wzyrwXszIwJPaMABQFAdNgNvOvbW1YMR+jl+3MjSLoNHQFVe/3t7RR3aY0teXkMNPC+X1io3ZHTyH/AN4t+lk4rFjjSfVsV2RfGTUgAqDQHhgZNylAz6yGDHqysUJ6esUotVCruvDBoDGce04Jx2tcGqddATwnlmDLMWiUhiApJdmOkeHeJrp+zC96VfweD84X9yTDvhI9Kv4PB+cL+5Ji0YqKpBu+psy3qL8kfViYmW9Rfkj6sTEkBvss7/SZb6GT+Nidlnf6XLfQyfxsY5i5mgyaqZ2ZBISqsEZgCBe+kH/7r2HGeDcXSWON4m1RyXoZgVNL3aCkaj0uz535YEWZ7LO/0uW+hk/jYx2ed/pct9DJ/GxW5i52gyhCMTJM3qQRDVIx8Nh6o9prC3noeLZuMya1yoAJTLxsdT1vpkm2IJG1pQxSU1E1jjcuvHuM2bzWZiFy5jJoPN43UftmxX4fxmadmWLMZVyoBNQTdD4i5RqF7WLGEHhyq6iTfUeurdwehUk2bBBB363itnOPiGQESVIpJTRbyX7FWyQfEEUR1xxLWNyraeq/hlQ3Oa/8Ordlnf6XLfQy/wAbE7LO/wBLlvoZP42PPKXHWzeVSV42jeyrowohlNE1dgHYgHpeF70kcwZjLtCsbmONw9uoBYstHRZB09222FmjvtjtnNRjuZ49c0EuYOJZ3K5d5tWWfRXd7ORbtgvXtTXW+mFkeknNUTWWFetayChvvfaV4YocI5tiaVLlkZXbRKsxkdXjIJa0fUNhuNh5dCcDOdOCQAyNlpYVilKaU0SIUJKqQqiPSRtq6jx+M8MsuTIt0OOaadFkldMbYOes04BHuY307kns/wDM9uKh9JeYDSBvc6iM0SY5dzV9O08iP2+WFHlPgb9q/ujMxRxqq9o2s3oKnZQR+SOpIAJvcgDDtzFy7lM5lRJkpIIykbgHpaUTT7hwQQ3rA9W+PFYR1Lt7/bhFntTqjMPP2ZaiDljqGoe9y+qN7Pvmw3HXzxe4TzRm55xCpywOksx7OQ6aqrHaeN+eOccicBkzKkvmIkQKnrvVWWbTo21V1rUASRfSsdP5e4hFlmMJdWLSkmQsqhjpIurIG8YQLZPQk74vijqN/ml5fZES2oLumcAsy5YD/wDDL/Gx5j92HpLlvoZf42CedzSRxs8jBEUWzMaAHmSemF/mDnDKZMDtJNTtRigj7zvZoaUHm21na8egUSsv6M5/S5b6GT+NjCjOHpLlj/0Zf42A3InCJ0Esk0XYCQBUjL65dKs5Vpmqi+llXxPd361hb4/x6TO573Blc2iZcgtPIilZIxF66iVmp7I/F6dDsGxDdFlG+ENuQ45PNLPHHPl2OXKrIewl0hmvuhu2piNJuuh263giI87/AEuW+hk/jYocF43kYY0ggmiCINKgsdyd9Vn1yTZLeJJ3wRyfGIpgTDLHIFNExOG0n+soO2CaYcJLqidjnf6TLfQyfxsKXpHTMCGHtnhZe3WtEbqb0SeLSMKq/Dyx0FDtvhL9Kv4PB+cL+5JiShsy3qL8kfViYmW9Rfkj6sTAAz0k8zq0MmWSJmYOA5eLuUBq7rMDbHYAgX61G6ODHIOWc5YB41TLkKcvHr7Rwh1MWd+jXqFChQFVgbxvhEucz0i5nt0ysSoY9JAWRyNytEgUS1ki+g2A3tckcFnymrtsyXhAZY4ytKo1BldTQpjb2u/VQDQxbijJXuvsGMnwiIZvMSiNNbdmGbSNRIXff4tPx0MVuVeHZmMTtmnDdrJqRAxbs1qipJ2smzttitLx5QkzRyxrI85FMQSFUhLKEg+rHfz3izyJxx83w/L5iau0kQlqFC9TDYeGwGODJdtm6EPiXJErZqbVKwQsCUjYxxlmAJsL3jsUvpZJ88b+AcAaDMSr2aLBS6GVdLMatixBJbvEjc+Hz4384cwSJMwy5DMcxTgAGkQQq2pj3U/G3JHhjcOLlj3yEX/ypYiSPbKzgL/ZF/1sSkzVzbXLHTloquW1dAXlb/1sPqAwq863m8qzuPeSyiFAaaRvCTfoNiR5iye7sbGVzyTqIQDHlVD627QMH0AExqVJAQBiXN2TtfrEaYWeVI2mG4RQqHondANj8s+J8PV6A3hq9QsSt/JepzydcsSOVOGCDLa2ru6iWbUQoNagO8BRa9qs/sx65hbUsegrbGwFBAITvEnvb76Rhl4llGKKkcIKq3qMxWNgbB1AbmrJG4N+I6jXDktTlJoC5kJKKtyKFjAANSMSpJa+pG9X0xwQ1Dn57t3+3giM/Nu/oX8tw5nhm0slysQCUUjStJ1Kk7hSdvPFLmzLsIkUiMguaUlmIFs50WABXdG/+eHfhsTpJNHIlaWGjujurQpGYEgvRBoHofDoKHMKRmSGLsg+txqanJQEGioRg29NZFgAb9cRDUZFm2Nfz/QWTz2wTy3lDHG3XdvB2X1QFN7G9w3hjTDKj5mQqis/aCI2xV27rBqegSuktbVtp9mGzIZeBTojIJFtpLam67lgTfVvHzwicdyYink0SsG7XQrVQjWRAX1MP6pqvHQT1Ixtp9TKU5Lp6HRp0s03fuMnEuboZWjjbL5hIdIll0zNLrU+rGiuwBLHqQLrpvuA+S4pqXuVE0WYeV0l7Mkt2zSRxq3rBV1DVbHvHYG7xr5i4pl+3d2fXoQRxFT72NKhywI6sW2AFjb24BcEWKXLsGRCEV7tu8WaiXsjr4Ajpv7Md0cs5Rtnp6fTRcU2uvNDLlOdZZYs0CQV7Z5GXtSNQYjSq+Js7BRt3d76YGQTRmJXm0qxMlNqADtdW7Hd10Ctz3jeBKceWCNolTQWtiwpWLHoN91Gmhd+Ht3tcKUwFoNIllZVCNWrSXUFdJbZQL3bxoAYSt22dmNRhSRu4nmJDEpbslDK1Ee+Myne0B3BO3Q+A6ADBv0acXaTikaxRhU7F1eqplUWGeup16a8rO++AOSeSESKoR2UkPMxJ7NABar8d15eGDXoxiY54dlN2Yc6pAI61Be/2Xe3pgd9+o8dqnHxLkrqk5YnR2wHV02sb/5H5iKwq+lT8Hg/OF/ckw3xqAT7AL+e8KHpV/B4Pzhf3JMdx86zZlvUX5I+rExMt6i/JH1YmBA5AYw8YPUX8eMjGcAVJ+ExPQeNWANgEWL+I4rHljK/B4vo1+zBTEwBT4fweGBQsMaxqLoKKAvc0PCzitxrifZIQvrVsL6AeJwVxWzXD45AQ6KwYUbHUYyyxlKNQdMhnKMvIdOgs5WJ9ShpBu7KrOSS1+u7HcbmyRsDi0OJv5n9ZG+qO/24ffvRywFCJQB0A2xrbk/LH8U/rHHHl0zm+af57ENWJqZqU+rv/wBGQ/tVcAc9nQ+ZQyrEaDLusgavEVINPrA9AenhjpLchZU/in/0/wCa4rD0bZYSdopkRqruMF89+6oN7nxxlDRKLvb+f0RtE/hvEIoV0oFAu95Sfn9QnG3PccYgGCVFdSGX13N7j1TGoJonxw5/eeR6uZnHxyE/WcVc3yD2ilWzEpB62zH/AOeKLR1Pftd+/wBxt5FPhPFpJWaZ2nkvuqrBTpAo2NIvvWDVUPDrjbmIUMUkYyzBZNRalAtm/GIIAJujhgy3o1VBSy2NvWjDHYADdidqAFezGvifowSeMo01XdFYkUj27Vfz4iWklKe6n+fMlJp2cwzeWgnjKosUagErsplpbre6CfjV1rx8cB8tw8rDJMlB1VCEYH3xZHEY0KOoHdYljvqG3e26VnvQYrIBHmSrbB2aPVqrcEDXsb8OlH2Y8z+jyWTPGIGSOEKjTZgi+1K0VjhDMwVQVG1CtA2oLfdHHJHsvXQe1JV6vucu400qBC498YHWwN63a7JPQd3ah54IZPirQwOWFzN3UYiyr9GYeGwAUfJw9co8qZmDiLjMwPJ3HEMvcMQ0Ub3BpmGgBiAQdWx8N83oollgmlmlMeaeZ5V0M0iqhJbs6AGokm7AvYDfcYnwnJcl/wBZijN1dHNskToYSJI0jsrC3I1EtvaDq52VV9px0PkT0f56CaPMNpiBcFkZ9TiMm2BBU01CvWvfwojAnlL0b5jM5fMPI0sEyyJ2HaqyAlKYuykBiDso22o7E467y2c32bDOiESBiFMJbSyUO8Q24N6tvZi8MfdmGo1fG3H0/kI9h136kX8Q8MJ/pU/B4Pzhf3JMO+Ej0q/g8H5wv7kmOg8w2ZY9xfkj6sTEy3qL8kfViYANDhma+Gf4eP7cT7mZr4Z/h0+3BjFLivG4csmueVI183arPgAOrH2CzgCp9zM18M/w6fbifczNfDP8On24X+L+kZlIWHLt3r0PMdCsV3oILcEjcB9B67bY2ffm0kE7RlF7CGF2lOyiR7aSPQ3QqoA3N21dcV3Jui7hJRUmuGGzw3NfDP8ADx/bgfNJmkXvZhgxDED3PHvp/tYocu87aszJDI+te66tX832hoxuRsVVz2YbwIonfZg4nwhZmEmtrQEUreP+RxYoBcrxWZ1UjMv3hde5o7B8q1YvxCcx9oc7pUetqgjGn496GEfi/FjHMF7YxuASQRVeW/jhi5d5hIy9g9qyt74gU9o2r1ezrYt17pqx4itwLuXz8jyGMZ6m7TslHuePvt2YltKJtdB6+w+zFrJpPKX0ZywjBSfc8ekkqrd0g7imG/nhY4VxmKDiMz5mL3NIcshKgEqXLt3ogvrPIgQFR3rio3ps3vR1x2FMvFlFDmZNRkQIx0a3JBZulUyjUCR4Yi10AxfczNfDP8PH9uJ9zc18M/w6fbgPxHibZZZVzMjIGmRleMm2hbQjBQLKsGPeVdwDY9lPI8dWV19zyR5aOJnUCW5Hk1FQztGHBjGoMut2JsnphYGT7mZr4Z/h0+3GfuZmvhn+Hj+3FzhWTMUelmDsSWZ9OnUzGyas15Vfhi1NIFBJ6AEn4h1xIBH3MzXwz/Dx/bifcvNfDP8ADx/bjmPHfS3mkmLRiOOErpUPR06hYdt1uT+qDp6+t1xq4D6e5TtPl+0UaV7VPexrPi5YlFB2Ph44rGSl0NcuGeKt6Op/cvNfDP8ADx/bifcvNfDP8PH9uCeSzBeNHKlSyqxU9VsXR9o6Y3asWMhenWVDpfiCK2ktTRRA6V6tRb1RR39hxt9xZj4aNtz7xH0PQ9cUuMcmnM5ppzIFAREVdF+qWLB7YWjByCBR9vgaPMXLCRwZt3lBbMyQsXkFadEgKICqOTVlV7reGADDQzg0c+oNqKMMV23qjr1NGvOsLPpFykyQwmSftQZ1odkqUdD72u/ze3Frh3LMGmPtp097MUsbRSaUZKjWEsrDur7zoUajepzdmht9Kn4PB+cL+5JgDZlvUX5I+rExMt6i/JH1YmAGzO5ftI2QOyFlI1oaZb8VJ6EY55xGDJwSM63mJMqC0skkhZg71GiGQ7LZY2FFih5Ueh5zMBI3c/iqW/VF/wCWFFeNZGLKQJKtpPGrV2Jp60guwKgjvEGzv44pN0DVx7Ix5vhqyovZEoroFFkEm0oAd7vEEbbgnzxzbMcMzOYjOj/hsu57aXXpOtwoGsRpbEUNgxHnQJx0bmHmg5eMrEtuAWHeqOOIWo9Ug3tsAD0wt8M4zFpSImmWFGYn1B3EJBYnrTj9OOZddx0RyNQcOxT4bwDKHKtJrlmOh0ojslvSB3o4yLvSh7xPh0x1NsvFkcvLIkYGiMu1GtXZqSAWY7eIF9Lwo8M4aZdCogjhBUl2GhNKkNSKaLXVDYDxvwOr0tcc94BW2hil0zlaI7Rl7iAX3yLsjoLXx6bRbSbKQipTUW6XqLvPWZOeycsskCQTxGO6k16llooQ2kDT1BbfcUPPAfkLicut42Z1IA7ySSq23gdPhjdwGHto3mBESA6NMiq3aSRHZBFqIZxq0qSCQWXT44ItwYMoly+sT0T2pXSS5O8aQhtQ3J1M/wCKtAbk4o8tLzcGmXCo5HGDteqPGe4k7Zt3kMvvcB9dywILEihpBFab3J6+G9kYeMtDFDGuYlQrGWrs44wWQA6Q9km3YWCNx1xfk5QBLe/MQ4Aa1BYgAL611uFs7HcnzwXkycYBJ7oG5Oqq+cmhiidNsyoTef8AmyXMaMurI9N2hIALKV2SmUVvqboL2rzwf4Jx9lykAZoj70BuUGzgFhTx3vtY3vAnN8v+6JneGRTp97OoMpXu9F27wptQO1k+OC/Ect2OXkcVqUd2gTW4Gw/GbfYeJrFt7uyVG+EUh6TJ4syIY1jlRV0hL7IL8bsm5VdJsd0KSd8a+K+mlny0xTL9mShEZL67JtS2ygAA9L64TM7Gk0rQi3RY5BFL0MhIBLSMNiA1j1d/HAyLJK8ERjmRVQEOGVdQLGyQfHfoD5bdcPFZ6MdGq5Q6cn8Yghlk91IAJcupji0dsO7Z74ANFVF7gdW8jht9E08EfDQjIsciySLMun1pFbqSB3tioF+WOZ8k8LjWUdoSAxZNVP6ysulbU7d5Cd/EY6Tw3hUeUjY62CgFnZ2J2UdSWs0BiYz2xpGGsi3ltvsv9D1914enaoPYWCn9BxyPnqHMRZhJWzrP20knZiKeRRHEOh0qwQAWF8d/E70s8WzxzExmkUEWp0kighsRxnvqxG1nSRuT0vGMvkxDCxMaq1FjXxX5nb2XiJZeDr0fw9zny+O/FnbeQItHDssLJ97sWSTpJJUWdzSkDF3mbh8U2WcTErGtSMQoauyOv1WVgw7vQqbxxbkPmXMrm4IxK3Za2uIbR7o1jT1rug9eovxOO35bNrOjKR1BDL7DsaPljaM0+DzM+J45tCjluC5SSK5JriDF4zciMq5dVQrLr69mild6Hfc1ZvHn0hcRTMZLKzRG0knRlJBFgpJ4HcYO5HkaCIIFLlFDAo2ko4fRYZdFD+bQ9zT03uzYb0l5RY8rl0RQqjMLQHQWshP7ScaGBZy3qL8kfViYmW9Rfkj6sTAGzmrlafMAqkilHBVhJqtAbtkA7rNR/GG2kURZOAcPo4eeNNTyRKgZVjlCuwDNqYFlIoGl28N/CjjpQxmsRQErjvI8+ZDXPGmpNFCJiABro/znUa6B9mK8XohywOoyza9hq1IdgFAFOhA9UdAP2DD7iYbULOb808jR5bLtJA8hkBVVDdiQWdgtkNF4WTW11gXxDJQ5mH3OY3XKgxulMquzqgS9TUKFX/WYmxQ7zhzRwfMZltKtSAgju7dDv1FnUQd/LA1eU5UAA2AAA0oNgNh0PljGXUuhf4dw/LQMNLSACYz6WMbL2jKVNEHYd69vIYKDOwdr2hkN1QG5AOwvYeQ+vFhuESD/AP0b51YfU4x4l4fIQR2i2R1Pb7e38I/yxlKEZNbuxpGco3Xc38P4vFOWET6+zID0CKJ3HUC9vLFfKQyadU+lWBYlyQ1AE0Y1I0RDSAdRDP7Rhegglyxkkn9Vm9eiWXcgHWGL72Bs3gAQdgWHhfFTISjI9gA6wtxuD5OO7fs2vbYdBLRSyzFm4lBIkSvWY9oGJ82ZiSSfacVOPgvHoBqyrBjuLUhhfs2/bipxrl7Vl+yhjJpgyqZSEvUGbqSd99+u+MR8KYKAYQaAHW+g8hKoxFIsm4u0I2biT3Ygd++CAdDDpaWNlFLpc9fFOuLnBuWgVKylIFLjdzGWcdClBhQ6EE7dPHbDdJkz+NAtfIB+uQ40ZDJMJxKFEaLdPFpVtwRTgE6vxD0I64lJLodGTV5J9QjwLgUUCdw9pZvtCEtjudygAJFnfrgH6Rc9IFiiQqFfUz3dkpp0r8Vtq9ukeWCXDuKZZJJGIKPI9NJIqprPRdwAADpsWBfzi7/F+Ax5kASA7GwQSN6r8Ug9DWIdmWOSUlJnG+IxyFNNAkAt3bukpiemwAtj8WKEUMsitpMjALqIUu3c8S2+lRW2/wC3HYMpyPErk9mDa6SWLSWu21OSPAeHhgkvJCFnZIqLrpfubMvkRsP2YtHhG+TUbpWjnPIFe7Y/DaQge3SVH1/tx2vgMRLlvACvnPhgVy/yAkJ1aFTe6UCyfadzXs8PLDjDCFFKKAxeEObOfNl8R2bMJHpV/B4Pzhf3JMO+Ej0q/g8H5wv7kmNznNmW9Rfkj6sTEy3qL8kfViYA38a50kgbSuWMnt7TT/8AA4F/ynTfAW+m/wBvD42WU9VU/GBjz7ij/IX9UfZgBF/lOl+At9N/t4n8p0vwFvpv9vD2MqnTSv6oxj3FH+Qv6o+zACL/ACmy/AW+m/28T+U6X4C303+3h69xp+Qv6o+zE9xJ+Qv6o+zACJ/KdL8Bb6b/AG8eW9JEh65An/qj+FjTzFzdPBms3FGI5OzgaSGNIw5BVULGaiHUgszAAFWUUCCDgc/OEtV20HY9uY/d/ua4yvYiTToDaSe1uPUDvVdcAEZeeSwKtw0EMCCO1G4Ph/NeWMLzvX/hvhV9qL+cmOz8+AXEubZMrHJ2QUN7ozjBTFqSQRyqAoaSTUpKknSgJrvbAb7TnJIpZ2j7MMH4mUeYtoXTLAFB30haY1YoGjsLxFIBr7/D/wAu/wC6P4WJ9/p/5d/3R/CwJzPNuZaMSQdnpXLwSkSZbvSNJmHgYdySlUABrUm6BFA4zn+bMzErJI8MZifOJ27Ze1mky+gwxBNVK0gc9DZ07eOFIBcekFh/4d/3R/Cx6HpEcf8Ah/8A3R/Cxu5v4y+XyWXnURxM+gyoVDPRQsUhVyFdw1d0kEgGt8K3F+apcu8qQ9lHrzOappEte52GguZXAjSpGJI32G3XCkBgfn4nrw7r/wCYNx9FuMbl9JcoG2Rb6b/bwv5rjcuXkzAEkcSNms2e2kiMi6o44TFCi3S9oWYjezpIG+CnOGZmbKZKTLIyZ+UalhUd3eImZXUmiFsab3D6PM4kF3+U2X4C303+3ifymy/AW+m/28K3br2+VEEs7ZMrk/dkjFiVdi3ZWxNpqOgS10BS/HD76OYteRUyjU3a5kW4tqE8gUW29AAAeysAC/5TpfgLfTf7eJ/KdL8Bb6b/AG8PXuJPyF/VH2YnuJPyF/VH2YARf5TpfgLfTf7eBfMHMMvEFjj9zGLRIH1GTVdBhVaB+V19mOnrlUHRFH9kYwMon5C/qj7MALUGSYKu3gPqxjDV2Y8h+jEwB6xMTEwBMTExMATExMTAC7z9xWTK5CWeChKpiCkqG9eREPdPU0xr24EJzq+XOUgzEUkkuaJEZZEgJYSBWV4rYR6Y2DhrIaq2Jw3cV4XFmImhnQPG9alN0aII6b7EA/NgVHyVk1qoB3QoUlnYqFftBpYsSKk72xwAqcW9JcjZaVo4DCxjlkgkZkkDGCVYpbSu76219d+lYJcM5zkMxy6xNmJO3zVm44xHDBIsZI2p61gAbEgbnHvlfkbJ9g5aEO0hmR2Ym2Uys1bUBuB0A6DBrM8m5RyC0CkiRpQbYHtJCGdrB/GYAkdCQNsALsfpRQl0XL6pNUSwhJVZJO3do19800tFCTWoVVE48ZznKftJsukTe6pJI44kJi0xM2XErHXRDhaY2wNkjw2B9OQsiFdRl00uAGFt0Vtahd+4FbcaarwrHp+R8kyFDAuklD6zXca6EIYNqBCd2wdxsbwAAh9KKssZGXd4+zy7yyF0Bj7eRod0rvESL+LtW/x+vSRxDLRPCJsp7pkdJNIEpjJQGMNF3d5NTMvcIohT5YZByllNJUQIFKRpQsDRC2uMbH8V9xhW9KXCVlfLMWYE64gVoFRIUJdSRauNIo+GALGZ9IBj7UDKgLDL7nUtOih5EXUVRdJY0oHQHx6AXgRPzzmZZjJHqiy3ZZB0FRMxOclVe/qWxYLLsdtBP4wIdZuUsrIml4g1ydqTbAmUrpZ7BBsrsa2IJ23x7j5SyoXSIVC6YUq29WBtUI6/iNuMAAT6QSYDOMqBE0hjhLzova6S4buhSynuEhQGsEnajhn4BxVc1locwgKrMiyAHqNQujXjgbJyJkiWPudbd9ZosO/3u8oDd29bXpoHUbu8GeH5FIYkiiUKiKFVR0CjoB7MAWcTExMATExMTAExMTEwB//Z"/>
          <p:cNvSpPr>
            <a:spLocks noChangeAspect="1" noChangeArrowheads="1"/>
          </p:cNvSpPr>
          <p:nvPr/>
        </p:nvSpPr>
        <p:spPr bwMode="auto">
          <a:xfrm>
            <a:off x="765175" y="63297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>
              <a:solidFill>
                <a:prstClr val="white"/>
              </a:solidFill>
            </a:endParaRPr>
          </a:p>
        </p:txBody>
      </p:sp>
      <p:sp>
        <p:nvSpPr>
          <p:cNvPr id="6" name="AutoShape 12" descr="data:image/jpeg;base64,/9j/4AAQSkZJRgABAQAAAQABAAD/2wCEAAkGBhQSERUUEhQWFRUVGBkYFxcXFRoZGRgXFx8dHRkYGBgYGyYeGBojGhgYHy8gIycpLCwtGB4xNzAqNSYrLCkBCQoKDgwOGg8PGi8kHyUuLCwsLCosKSktKi8sLCwsLC8sLCwsLSwsLCwsLCwpLCwsLCksLCwsLCwsLCwsLCwsKf/AABEIARwAsgMBIgACEQEDEQH/xAAbAAACAgMBAAAAAAAAAAAAAAAFBgAEAQMHAv/EAFEQAAICAAQDBAMJCwoEBgMBAAECAxEABBIhBQYxEyJBUQcyYRQjVHFygZOx0RUWNEJSdJGSobLTFzNTYoKUpMHS4yRVg6NFY6KzwuFz8PFD/8QAGgEBAAMBAQEAAAAAAAAAAAAAAAECAwQFBv/EAC4RAAICAQMCBAUEAwEAAAAAAAABAhEDBBIhMUETIlFxBYGR4fAUMmGhFbHRwf/aAAwDAQACEQMRAD8A7jiYwMZwBrnmCKWYhVAJJJAAA8STsBhByvpdhOclhZdUatpieC52kI6nTGDsRuNN+qcNHNnGVy2XLMqtqOgBwSu4JJYAElQoY141W3ULXo+4YS7vIwLRszDTsGaXVbstbEL3Avh3/PFW+aKt80NnHOMdhl2lCsxruIFJZnbZV09dyd/IX5Y9cB4g08CSsoUuLoXtvW9iwdumAPPmbKiJE9bvuPlUI0/9Uv7MGG4hBk40iZ91UKqAFnYKKsItk/H09uI3cssEszmVjUu7BVUWSTQA9px7RwRY3B8sIHOHMHbRCPs3RCS7W+lmESs4WoydiyLfeHTpjx9+MuVhjV3g7qKoBRyx0gDwk3O3WsU8aF0Bp5m5i9yCI6dXaSCOhd7hje3tAFnbvC664NLjn3CfdfEszBPNFHFloCWA72uRtipCnYAMqG7OwNdbwY5q50XKOIVK9qy6reyqKSQCQvediQ1KKvSdxtd5TUVufQmKcnSGrEwj5PnSaJA+bVWDEBexQq4s0LjZzdiyQDa9KPg55XMLIiuhDKwDKR0IO4P6MUxZ4ZVcHZaUJQ/cjbiYmJjYoTExMTAExMTEwBMTExMACuYI52RFyxCsZFLOQCFRbdu7qUtqKiOgR/OE2KvC9xziM+VyOWaZtUzyKJTtQZw7sq1+Kp7o3Oyjc4O80ZfMPEFyxAbWNY1mMlKNhXUWp1aLqiVDAFSQQr+kDLNHkMojkF1mjDEM7At2cmqjIzORd1qJNeOAD0PFSVB8wMYxQy3qL8kfViYAchiE4Cy82Zau7mIgfabwL4nxyOWJ4/dsaa1K6lJDLfiCBf7cAKfpSz0mZm7KAllyql3Cgkavx2Zge6EWlvf+cceBxT5e52aHTnCrOszdlPGNIplA70JJqRibZhsBq6g3TTwFsrlItEc8HeA7Rr3c+N2Nl3NKNhfxkpM/KqrH73moQwcsqrI1EVV6jQU1tVVW2rzo07tGbT6jDPxeXis3/DKImjCErJIVfSrMSV0DxJj/ABh7LBvFpOA55LqKHc2dOuyfMksNR9pOA/o/mCZlpczIsJhBjUlwe1DetWkAaLCte+4WqIYnpP325T4RH+nFXiUupdX3ELifAM/IFVYls6gd1XSGFXbSMDsSOm3XfoSLcpR5JBLJ7/mHbSgY9wPTNZLWzUFO5+ZVvY7xvnOJYicvLE8m1BiaqxZ6jcCyASL88c045zFxGd/XiKIxKjXEoJIIuh3gKYjdj44hY1BeUDOnN0sBGmTtu7bJJvuN6RkAKk+C0RuNhjb6UM7lzlIplaH3QzJ2DEgOykjWFcC9IDWfAew45iOW5WHSIt4s0sY38x3tq8AOmGPhHAVnWOPiEsOiHVoYZi5W1tqaOTQpVkJs3asPbeKqLacZcl4unZSyEOdm4g2VlljM47o79pEdOpimmw0gFmj+T7NuuQ80ZLLsMoZ1V4gkZUhu6SAFDNWkE2Op8cLXDOE5CHNyZwZhGlcswBfuKzXqI7oPi2xJq/ioNxvgcOazskz5jLqkugMdffChVVwFKENYXxIq/ZvOLDHHe1UTkyOVHXwcZwDy3M2URFX3Qh0gLZayaFWTW5xt++3Kf08f6cblAviYEffdlP6eP9OJ992U+ER/pwAXxMCPvuynwiP9OJ992U+ER/pwAXxMCPvuyn9PH+nE++7KfCI/04A9cw5mRI/ers6hqVdRU6WK7e1wovbYncGiEzndZBksv2uqzmUIDG2A7JrBNAnv6yLF0RddA4ffblP6eP8AThS9I3G4JoYFilV2E6khT4aHF/pIwASy3qL8kfViYxlvUX5I+rEwA5jGcYGM4AmNGbzaRKXkYKo6kmhj1mZCqkquogEhQaLEDYAnYWdsch4pxabPy00/YRKSLQN2m2xEakXELtS7d9t60ju4huiG6Gni3pBqQRQmJCTu0smlo1/pXjruL7HIbqStA4V83zfmHSjmWOhWEI7J0OcSQsplZVACoqKSGqgN+ox5XgEMcWmA99SXVeyPvjCwRI+jU3aKSps/jezHnNZfJNAN3nzQdCscjySPPH1RKP8ANjSSNgN1ceJxCdlYysbOXuLHK6I3dpMq6aopm6rWzq/iultiDekUboPpeFN45dkuQpppmkESZWLu9kXLvOgWwNKagg22t7OkAV1JbfR4rDJKGdnp5AGY2dOo6R8QGwHgKGJLjLWNGbz0cS6pHVF82YAX5b+ONrygdSB8Zxy30iZfMJmVmyzRyCUqugspdDWk6Cw7qer+MBqayPPPJk2rgHUMvmFkUMjBlYWGU2CPMEdcbDhc5UCQQaZJY9bsXZQ40qWrujf2WT4sWPji7xuYyZeRYJUEhFKdYHx0wvSSLANGiQcRHLFq7X1JphNZQehB+I3j3jmPJXC5nzDHs44BlpQjOjAl9IBMY0+sCCLJNbjYsNumhsTjm5K2qIPWMVjGrGbxpYM1iVjF4l4kGcTExMATCT6VfweD84X9yTDthI9Kv4PB+cL+5JgDZlvUX5I+rGMZy3qL8kfViYAY+M8Zjy0XaSnawoAq2Y9FWyBZ+MAbk0BhcyPPcjsSYE7IdXjmLsPZpMYDMo3YA7eFnrYzoy/EckzToFCF+sldlImpdXaAihudzVg7jfHH25gzaxZdGj7PLyAhSNIMqg0Qp9ULZon7d+LUSzKvCo3xKDvcd0XmOJ8s2YiYOiqzbWN1F6SDRButj5jHMeYOJyZaAyJK2pVYNagD3vrRI3tzW3neGXJcHEWTEebzEeVeZxIUZoxsmnRH3zTUqJdYznvRsuYiCmYvGQSK7OiGKtYITfdQRvjpjckmznyR5pdBb5U4hJm4EmkzDRs9921OwPUX4eOBvB4ssJZsxmtG5Y63FG3CmgR7HOw67+eHfKcgyQRhIZSAqlVtEIF/EVPl4+GCHAPR5DA3aOA8t3qKjY0BSddAoDpv5k4bWVURPynL/bkHKRTZZb9czTxqw81gV7Ye06B7cPOQ0ZDKRwgszKDWsguxJJLMR0Fn/LFrjXF0y0baANekkDyoE23jX14ToJZW1GZw8mohmArpW1ew2PmxwazV+FBqHXp7G0IX1N08hclmNsd7OKj5QswZiLWqAG2xs/OSF/VGLWJj5tTldnVSNU2ZVSAzAFrqzV0LNfNvjVNmRWzL8Z6fp6DAvicLyynsZBrjFUVvRqo2pO1nzG4BqyLGMHITNYcAg2Ovh8eO3HgxbU5Tp+hm276BXJZYpf8AWJZjfVz1IobCq2xsGdQixIpAs3rBFA0STfQHa8VGzDxZdmmpio/FA3HQXrIBPUncCsJmUyMSSMIyWQlGJINSFACYn00tKTtpNCwOl3rptI9S5ebp9HRXJkUK4H/KZxZFDxtanoRYxcTPyDpI4/tH7cAOA5VsvGY5Ag7zlEiBahdsFCgnSLFbbCrxeXPWR3Gotp1d0gEg0G0sauq38SMcsseRSfh20u5e13DMfME6/j38YB/yvBDLc2kfziA+1TX7D9uAGMViIazNDpJkuEWP+SzyyrqQ2P2g+RHhizhW5SjOtz4UB853+oftw04+m0mZ5sSm0c0lTomEj0q/g8H5wv7kmHfCR6VfweD84X9yTHUVNmW9Rfkj6sTEy3qL8kfViYA5/wAD5dz8kcuUmy0/YTmO3YKpi7NrVrcjtVHip3oAA7DDLnvQ4GGWUTEpAjI1qLfUzOSN6Td2Fbiq8t3YcrQ+c/8Ae8z/ABcZ+9aHzn/veZ/i4rtVUTdCpz5yjmM22WKR32OsEpIFcBtFUWYX6nS8H+SOCTZTLLFKVNW1C6TWbKLue6CT4+Pli5960PnP/e8z/Fx4fluACy04A6k5vMbfH77ixWuQ1jXPek6etGr6X4XhNz/EOHREgzzOw/FjzWZkPz6JSB85GKOS4/kpJQhXNxq2wd83NpvwDaZzpvzO3nV4ylkh+2+TeODLJblF17Ez3D805a4WbVd3e99fDbbbEh4bPuXiYFmZjQY7sxY+HmcNg5Yh85/73mf4uM/etD5z/wB7zP8AFx5z+GRarc/Ur4jFb3BJ/Rv+qfsx4kyco6RSH4kP+eGXO8sRiNzGZ9eltP8AxWYPeo6du2F71jk/3QmW9c+ZDAAsrZidSDRsadQrcHw8Mcmb4fjxK22/kW8VjTlsnLqYmGUbkG0YfjNVWN+7o3Hni17lfxRv1T9mF/h3E1kWMe6Jy7i690z3Q2sjtNt/PFXOZuUSgrPmeyIAB90T00tnUoOurAK7e348ZzwY5tvn6fchZWuwbzsLNaNE5DLIN43ILGN1UN3aA1MDZ22wF4hwOeXMqqxERrHSsFISM7nYDckkLdDoTjxw3j2tVJmnsmiDmpxQHrMT2lUBv84GGHhOTeaaNVfMlbV5D7qmAEe/rAy6raiAALseGOjTpQkowvv29e/UpKW7qBpeXMzMVkdCJo9SoWUMCp8WXTpOoXtXkaHTBaLl2aQqZVL6eg7OwCPLWCF/shcPI5Yh85/73mf4uJ968PnP/e8x/Fx2vSTqlOl/CJUkuwvZfl2agAlAAAamHQfPeCOV5SY/zjgDyXc/pP2YvnliAblpwPzvMfxcUpcpklNGaS/IZ3MMf0LKTikPhuGLt8+5LySDuSyKxLpQUP2k+ZPjizhbyvDsrISqvmAfJszmkJHmA8gLL7Rtti2nLUB3DTEezN5j+Lj0YpRVR6GYZwkelU/8PB+cL+5Jhg+9aHzn/veZ/i4UfSPwaOGGFkMlmdR355ZBWhz0kcgHbrV4sAllvUX5I+rExMt6i/JH1YxgBzGM4wMZwAu8wc0NC4gghefMMupUHdQLdanc7Bb8v2WMAk5TfOsfulmFlZd/c0TaY49XQlRuTX4zWfI4apRebH9WE3/1HFf+2cUuH8rJHnJs2WLSzDRXRVjBBAqzZ7o32+LHLlk7o1jLauOpzDjEXuaSSOQ7xnrValPqvtsLHXwsHAZONl7EETSDoW2CfOx7vzXjo3MnLME2fLyqZCsYNMbClmNAL0AAU/pOKycu6c0kyNpjRGURAbEte5J6UK9u2ONYIXbPW/ymXYopfML+jLO5hoXjzAA7Mr2dEsRGwNKSeoBU17CB4DDdnc4sSF3IAAsk4B8ryKFzEhIrtKu/BEUfva8U5uICUe6ZO9EGrLxA/wA44NBj594Gh0AUsegrsnl2QXr/AKPGk7k2al9InvjAwe9i6PaBXsEimRgADQur21DxulvnXjGWnVpqlSRYyvdaMhgAxAIbbYk7gg7+OCGW4OqlmttcjF3ZXZbZjdCj6ouhe9e28BuacqGj0VNJ3l2MjsABuWClt+lf2vZjzf8AIRyS2dV7fcyUk3QJ5d4AkMiF2nfuFmEUYdh3gqqpJoCy5uibAOxAIe5OYcjPleynWSCKMIVs7qiqrRv3CxHdI2I8wbwn5PhplDF1cWFUDoSFtrrfT3mPl0xs45wpo8sVMjAHs4wylQQFCxjdVFDQgB8/nxeGrhF7X1ZpJx30gdy3wTKtmbOYl7Ia3QBFtl1L2frCvVonYb1ttt0nL8eyOSiZwZBdamZWdnI9Vb/TQ2G58zhF4Hl7Y6NwFVKttI6norAXRXreN/FOGBmWFmKtJuFSu8F3N0N12N2fLEx1cIyprkTajKgo3GjNxRHGeaOEqAq+9KQGXtSpDgqV2VS3rWCL64c+L8RDqnYZhUBZtUi6HACIzGy1gAHST7PLC1Dx3NIFWkYKAoDRE9NhurDFddc+YbtpYsvqWt07smoKNK6mF7Jv3ro1W5x0LXQyOomcWihPxmZYxNmIJezdgsUshSQHV6jdnIGZS3UACgDucXMjx7Muje/MF1sFCJGndU6eoTpYavZWAPEfR77lnjVZTIK1LGHZFVV26MH9Y347kE+GLOT4bmhJFHVxkVpSkJamJAdw1dC190bHpdjV58Sltb5Ik3dI9cfyokRTIzOe0j0mWRnFlgDQZiBsTdDpgxypzMMuyZRBG5aQdJKZVfSCdAShR1N63TfBTgfBoJCdKqHXZxJ35VPiGDkkdPOjhg4Zy5DA7yRqFeTdyABqI8TXXHVGVrgRg07sJjCT6VfweD84X9yTDvhI9Kv4PB+cL+5JiTQ2Zb1F+SPqxMTLeovyR9WJgByGIx2xBjOAFLP8X0jMuUkBaMKhXvbBTXqnUDrdvDAb0dZ6SCLMLnWm1tmHZNayuey0rpo6TQ2Ir2Yf/cKXekfox7EC/kj9AxnLGmTZy/mpZs5LKMmsjKTArOAY9kLsygvpJ6BTQINkWMbsvyvmtu0Dy0ANLIFWwKNj3SC/xGx7MdNrA3i80gXTGpN9WHh8Xtxlk24obvQOQmxZtm1LIUWCCSNcwAgS7IAjIEj9wXqI2s0u/eGNkKszM7Ai2copH82jsWqvBjdt8w/FwHOXLyswiOgePZN3pFklJN9kwJUFR/8AzaSn8pSP7Gn9oyoOPM1TeWO269en/TOXKD2MVgGD5SMP7cv1DL4HcT4oyvGizP3mB1an07eBLqvjp2rx3x5sdDKTpMz2DcBgVzG03YkQjfYk2o2BFrZPdBBNtvQB23xmLNSndWRh7Cv+Qxpz2uRCrkgEEHTIo2/ReLYtJkjNSfK+ZKg0EgezKxlCtnTsYyAQpa2MbULCnwFnwwJ4/EPXjj7SZSulWZwhrbemFAXqtSDYB87C8vj30uugsg0IyqWYrZB1ksGYsU6sCdtsM/uqb8kD/pzf5Rn68a5MEsWXdjRLjTtGODwPcjyLpJbQoDOQY0sq1O7FSSx7oPgMEWUEUQCD1BFj9GB0kuYCljoUAWT2MxoDzsDA/hfFppYyzOmzHdV7MaT6v88tHajeodcYy02XJJzfH1K7Ww5Fk0U2qgH6uuw8hudh5nGc0QF1NY0mwVJDBug0sCKPXx6Xe14FNNZ/nR9Lf/tNIP2YBCLtc0I01Fz4a5TaHUC2gog0d1fb3hXU1pj0cnLdKXQnY+ox+j7MSyZ/MSyancoqEn8nZkAOkWAp8B5HqTjpwwH5b4IMvH5s27E1f7NvmG3zAYM4+jw3stmqJhI9Kv4PB+cL+5Jh3wkelX8Hg/OF/ckxsSbMt6i/JH1YmJlvUX5I+rEwAaHFsz8Db6aL/VifdbM/A2+mi/1YMDHiWYKCWIAAskmgB5knoMACvutmfgbfTRf6sT7rZj4G300X+rAfP8/alc5GL3ToBuQt2cRIB7sbUTK17d0af6wwn5jnrNTqGE2hT+LEoSvYWbU1/ERjDLnhjXJ16bR5NQ6h/Z0j7rZn4G300X+rGPurmPgbfTRf6scsy3HpYZRKJm1+PaOzBx+S4ZuntG4O49vVeWOYo85DrjI1KdMiagSj9asdQRRB8QfmxGHPHL0LarRT01buV/B5+6mY+Bt9NF/qxpzfGpkRnfJNpRSze+xHZRZ2vfYY2c1czDJxo2gyM7aVF6RsLJZqNCh4An9pwtLzzJIpLLEY6OuNdWsKdm7+r1gLoFRfmOuJyZscXtl1OIpN6ScqxUHIPbAEX2I6+fe2xui5oy8jAjIPqToe0iBF+Xf9n7PZgBzjya+XZgolki7Msj9nell1WrGMbUNJsijv5VgFyjm5taRqrnqSmg6nrqaq6AIA6C2vpeOKWTLFtJL6CvQd85zxl0fQ+TkvTq9eEjTdXZbz+rGzK81QSC0yjkePvkH241cc5AkEHbAtLOdIkjVRRTrSi7LKSTYO99NgMc95binMvYiOQsC1jQ5IKEdVAsgMSNJq2rfY40lPMuqQOlQ5/L6lUcO3dgo72XFsfOj5/Xgt9yF/5Yv0kH24rcncosjmXMK1rp7MORYYXqdgjFSd1Av8kmhth4GOjCpSjc1yBQPB0/5Un68H249RcLVQAvC1AHSpIRX6DhuxMbbI+gFYZY/8t/7sX+rFjLzyx+pkNPxSwj/PDDjBxChFdEAOOK5j4G300X+rE+62Z+Bt9NF/qwY1Yzi4A33WzPwNvpov9WFP0jZ2V4YRJAYh2694yI1nQ+1Kb8zfsx0XCR6VfweD84X9yTAGzLeovyR9WJiZb1F+SPqxMAOQwr8e4CM1m0Sd3aDsmcwXSF0ZQGat2BDnY/kj24aBgLmM0FmnkIJEMKih1vvuwF+NaMUyftJXUHcF4ixzk+WSALloUULIqEDtAaMd9Gob0Ogrzwjcz8ElGfmTLRBVk79uaUNYDsqgEkEn2Cw2Oh8r80x55ZmjBAhmaE2QbKAWRW1WSB8V4XOdePJlHnzDqXEccS0vUl3kNb9PAn2DHHKKk9rR0Yc08T3RdCNDy5H7sTL5p5ZndSx0d2Ja8GINnoRucdT5I4bHCZ1hRY0BjUBRQsLqJPmffBucLWV4tC5Dx0XIBNuFVSwvdm6nf8UMfYMXsnxhlPYwujvK++n1dRAFA7kIqqLc9egFkDFt/hq6+RTLklLmTsN83QJmomy67yDvhgdoSt1IxHzjR1bcbCyOM8r8GZpXd6dA990bsVZqFh07ti/aKHTHT1lIjbLij33GYkArtCGI0KL2tAoPktKPEgXnl9zQzOp3Zi5NbgHrpCg2QLrbqfmxxZtb5tircczlXAJ40rNEURWtyE3dhWvu+E5J9a66bYsS5plmehNSRKqiKUR+sSSL0kk0qf8A6ca+DxKWVA7qIgpDyAB2dwQtamdT3NVi7BI6Vi/ko4u2eMa2NB+0Lgq56FQQfWUAd3ah4YyyaqcXzy0W8SotdwenMEuWgYxPmLOlt1diXZEL6hJS7ylluvPGjlyaWKaR2lOp0Fm6slmLGww6srHp82DPMEUKRW5KWyBSoBJawQNLEBulkWOmN3D+D6DqY2SF206aAFBSLPTfx6nFX8Qe1TaCyLY/Ur8S5nzITuSyXYFgMRV72W6CvEWfLDNw3mAmNQ2dy+oKNReFka6/rygE+3CvxON1njIULCDTksiKSQaJcnuAbDcC2oWAbNrKKkjsoXZK7yyq6ljdraEgUADvR7w2GNP1+VQ31x7lN/eg9wbmKRp8ynawzhZEEYEixmuzQtpA1ahqJ8eoODv3XZf5yCVfaAJB/wBslv2Y5/PJDJHKFALJqXSw0trA2oP13qj0xUymRDshjOYjeNRrLyaQdYHdQQtQo7k70QAPHG2P4habmqolTR06LjkLEL2ihmNBWtGJ8gr0SfiGBnO/GDBlWKkh37iMpAKsQTqsg9Ap8N9h42FmRZneL3Qe3ijLEoSNd1SlHpdw1Hcg7dcC+IZoZ6SWDVJJDFE4jMg0kSygorv4ydn4HY76qPdY9eLW4p+a+O/8Bu1wVfRlxTN+6Y4ZmbS0sspLakaQPEx1sp2dSVjYMOmr+tjpvEeaIoXZGEhZVDEJGzbG6qhuTR9m25GOf8RGaeaJTFbwRRokkZNHbvsZtIKWw3AK2ALu6I3OcQkGZ0yzPICo7R4Y+8ZE7ugkWSBVBiAW73liuq1MoRk4Lp69PkdGHEnSkzoEfPI1IGiNOQo0uHayaFqB5+ROKfpUP/DwfnC/uSYXeQOFpJnmk7SQqnvirKnedmsWSTZ02puhuR5YYvSoP+Hg/OF/ckxfSSyThum7v5E5lGMqibMt6i/JH1YxjOW9Rfkj6sTHWYjiy2Ksj2jrgBnuVy+vTK69p61OwvYDdSSp7orphgGM4AUOBcknJIyZaRkV3MjAlGtmqzbRk+A8cbjyJHIzPmZHnLMrUxCqpUEChGFB69SL9uGnGCMV2rqTYn8V4bBH3VMhbzM8p0j2d/rhWy/EpEaRVYF3ZJInd3do443ZapruyhNeJbxqh0afl+Nr2IvrR+3AmPkNASTI5J29VKABYgAV/WOPOWPUb5Sl07V+Ip5rF+DN6QAEJ67jtGJJ3JNxbkkkk+JJx6biJ/opfmQ/5gYOPyEnhI36q/ZjWeQvKVfnghP1x44paC3bi/z5ldon8c4pRh2dF7VdjArAk2u4YkAd6+h6dDghlpT2heeRXIGmP3jRoUFjQpBv3jZAF4t8Z9G00ssBWWIIjFn96EZ2ojaJRq3HmKxZ+8CTx7JvnlX/AOZxv+il4exWkTt4A/HpYWjOtGk22Gl9LCwSp6KQdI2OPGW4wk0qFFEMa2zA5pm3KkKhQnSepJ0kgFaNnoXl9HkhB09ipo1vIavx3ajinw70c5pLDPDX9VmW+87WRor8evYBhHRuGNw+428UTiRgmTRI6lSQSNQo0bF14XipNNDHHL2E0ayMS9lxpLsQWZ6Bq63NfowZPIUvlH+uP4GPD8jz6SF0qfA9oKB+IRY5VopR45r0/EV2APhuZVgW1rOFJAYAto/KGoWLLWSx62PADBNOJIB3EavMBa/9JONnDOQMyi++NGz7WQWAGwGxTQx6X18cEvvOkPrCInzZQ/8A7us40yaRSlbTf1+xLiLWa5iBfswpAIJLlqAAs6aNNZo7joAdx6wzyrwXszIwJPaMABQFAdNgNvOvbW1YMR+jl+3MjSLoNHQFVe/3t7RR3aY0teXkMNPC+X1io3ZHTyH/AN4t+lk4rFjjSfVsV2RfGTUgAqDQHhgZNylAz6yGDHqysUJ6esUotVCruvDBoDGce04Jx2tcGqddATwnlmDLMWiUhiApJdmOkeHeJrp+zC96VfweD84X9yTDvhI9Kv4PB+cL+5Ji0YqKpBu+psy3qL8kfViYmW9Rfkj6sTEkBvss7/SZb6GT+Nidlnf6XLfQyfxsY5i5mgyaqZ2ZBISqsEZgCBe+kH/7r2HGeDcXSWON4m1RyXoZgVNL3aCkaj0uz535YEWZ7LO/0uW+hk/jYx2ed/pct9DJ/GxW5i52gyhCMTJM3qQRDVIx8Nh6o9prC3noeLZuMya1yoAJTLxsdT1vpkm2IJG1pQxSU1E1jjcuvHuM2bzWZiFy5jJoPN43UftmxX4fxmadmWLMZVyoBNQTdD4i5RqF7WLGEHhyq6iTfUeurdwehUk2bBBB363itnOPiGQESVIpJTRbyX7FWyQfEEUR1xxLWNyraeq/hlQ3Oa/8Ordlnf6XLfQy/wAbE7LO/wBLlvoZP42PPKXHWzeVSV42jeyrowohlNE1dgHYgHpeF70kcwZjLtCsbmONw9uoBYstHRZB09222FmjvtjtnNRjuZ49c0EuYOJZ3K5d5tWWfRXd7ORbtgvXtTXW+mFkeknNUTWWFetayChvvfaV4YocI5tiaVLlkZXbRKsxkdXjIJa0fUNhuNh5dCcDOdOCQAyNlpYVilKaU0SIUJKqQqiPSRtq6jx+M8MsuTIt0OOaadFkldMbYOes04BHuY307kns/wDM9uKh9JeYDSBvc6iM0SY5dzV9O08iP2+WFHlPgb9q/ujMxRxqq9o2s3oKnZQR+SOpIAJvcgDDtzFy7lM5lRJkpIIykbgHpaUTT7hwQQ3rA9W+PFYR1Lt7/bhFntTqjMPP2ZaiDljqGoe9y+qN7Pvmw3HXzxe4TzRm55xCpywOksx7OQ6aqrHaeN+eOccicBkzKkvmIkQKnrvVWWbTo21V1rUASRfSsdP5e4hFlmMJdWLSkmQsqhjpIurIG8YQLZPQk74vijqN/ml5fZES2oLumcAsy5YD/wDDL/Gx5j92HpLlvoZf42CedzSRxs8jBEUWzMaAHmSemF/mDnDKZMDtJNTtRigj7zvZoaUHm21na8egUSsv6M5/S5b6GT+NjCjOHpLlj/0Zf42A3InCJ0Esk0XYCQBUjL65dKs5Vpmqi+llXxPd361hb4/x6TO573Blc2iZcgtPIilZIxF66iVmp7I/F6dDsGxDdFlG+ENuQ45PNLPHHPl2OXKrIewl0hmvuhu2piNJuuh263giI87/AEuW+hk/jYocF43kYY0ggmiCINKgsdyd9Vn1yTZLeJJ3wRyfGIpgTDLHIFNExOG0n+soO2CaYcJLqidjnf6TLfQyfxsKXpHTMCGHtnhZe3WtEbqb0SeLSMKq/Dyx0FDtvhL9Kv4PB+cL+5JiShsy3qL8kfViYmW9Rfkj6sTAAz0k8zq0MmWSJmYOA5eLuUBq7rMDbHYAgX61G6ODHIOWc5YB41TLkKcvHr7Rwh1MWd+jXqFChQFVgbxvhEucz0i5nt0ysSoY9JAWRyNytEgUS1ki+g2A3tckcFnymrtsyXhAZY4ytKo1BldTQpjb2u/VQDQxbijJXuvsGMnwiIZvMSiNNbdmGbSNRIXff4tPx0MVuVeHZmMTtmnDdrJqRAxbs1qipJ2smzttitLx5QkzRyxrI85FMQSFUhLKEg+rHfz3izyJxx83w/L5iau0kQlqFC9TDYeGwGODJdtm6EPiXJErZqbVKwQsCUjYxxlmAJsL3jsUvpZJ88b+AcAaDMSr2aLBS6GVdLMatixBJbvEjc+Hz4384cwSJMwy5DMcxTgAGkQQq2pj3U/G3JHhjcOLlj3yEX/ypYiSPbKzgL/ZF/1sSkzVzbXLHTloquW1dAXlb/1sPqAwq863m8qzuPeSyiFAaaRvCTfoNiR5iye7sbGVzyTqIQDHlVD627QMH0AExqVJAQBiXN2TtfrEaYWeVI2mG4RQqHondANj8s+J8PV6A3hq9QsSt/JepzydcsSOVOGCDLa2ru6iWbUQoNagO8BRa9qs/sx65hbUsegrbGwFBAITvEnvb76Rhl4llGKKkcIKq3qMxWNgbB1AbmrJG4N+I6jXDktTlJoC5kJKKtyKFjAANSMSpJa+pG9X0xwQ1Dn57t3+3giM/Nu/oX8tw5nhm0slysQCUUjStJ1Kk7hSdvPFLmzLsIkUiMguaUlmIFs50WABXdG/+eHfhsTpJNHIlaWGjujurQpGYEgvRBoHofDoKHMKRmSGLsg+txqanJQEGioRg29NZFgAb9cRDUZFm2Nfz/QWTz2wTy3lDHG3XdvB2X1QFN7G9w3hjTDKj5mQqis/aCI2xV27rBqegSuktbVtp9mGzIZeBTojIJFtpLam67lgTfVvHzwicdyYink0SsG7XQrVQjWRAX1MP6pqvHQT1Ixtp9TKU5Lp6HRp0s03fuMnEuboZWjjbL5hIdIll0zNLrU+rGiuwBLHqQLrpvuA+S4pqXuVE0WYeV0l7Mkt2zSRxq3rBV1DVbHvHYG7xr5i4pl+3d2fXoQRxFT72NKhywI6sW2AFjb24BcEWKXLsGRCEV7tu8WaiXsjr4Ajpv7Md0cs5Rtnp6fTRcU2uvNDLlOdZZYs0CQV7Z5GXtSNQYjSq+Js7BRt3d76YGQTRmJXm0qxMlNqADtdW7Hd10Ctz3jeBKceWCNolTQWtiwpWLHoN91Gmhd+Ht3tcKUwFoNIllZVCNWrSXUFdJbZQL3bxoAYSt22dmNRhSRu4nmJDEpbslDK1Ee+Myne0B3BO3Q+A6ADBv0acXaTikaxRhU7F1eqplUWGeup16a8rO++AOSeSESKoR2UkPMxJ7NABar8d15eGDXoxiY54dlN2Yc6pAI61Be/2Xe3pgd9+o8dqnHxLkrqk5YnR2wHV02sb/5H5iKwq+lT8Hg/OF/ckw3xqAT7AL+e8KHpV/B4Pzhf3JMdx86zZlvUX5I+rExMt6i/JH1YmBA5AYw8YPUX8eMjGcAVJ+ExPQeNWANgEWL+I4rHljK/B4vo1+zBTEwBT4fweGBQsMaxqLoKKAvc0PCzitxrifZIQvrVsL6AeJwVxWzXD45AQ6KwYUbHUYyyxlKNQdMhnKMvIdOgs5WJ9ShpBu7KrOSS1+u7HcbmyRsDi0OJv5n9ZG+qO/24ffvRywFCJQB0A2xrbk/LH8U/rHHHl0zm+af57ENWJqZqU+rv/wBGQ/tVcAc9nQ+ZQyrEaDLusgavEVINPrA9AenhjpLchZU/in/0/wCa4rD0bZYSdopkRqruMF89+6oN7nxxlDRKLvb+f0RtE/hvEIoV0oFAu95Sfn9QnG3PccYgGCVFdSGX13N7j1TGoJonxw5/eeR6uZnHxyE/WcVc3yD2ilWzEpB62zH/AOeKLR1Pftd+/wBxt5FPhPFpJWaZ2nkvuqrBTpAo2NIvvWDVUPDrjbmIUMUkYyzBZNRalAtm/GIIAJujhgy3o1VBSy2NvWjDHYADdidqAFezGvifowSeMo01XdFYkUj27Vfz4iWklKe6n+fMlJp2cwzeWgnjKosUagErsplpbre6CfjV1rx8cB8tw8rDJMlB1VCEYH3xZHEY0KOoHdYljvqG3e26VnvQYrIBHmSrbB2aPVqrcEDXsb8OlH2Y8z+jyWTPGIGSOEKjTZgi+1K0VjhDMwVQVG1CtA2oLfdHHJHsvXQe1JV6vucu400qBC498YHWwN63a7JPQd3ah54IZPirQwOWFzN3UYiyr9GYeGwAUfJw9co8qZmDiLjMwPJ3HEMvcMQ0Ub3BpmGgBiAQdWx8N83oollgmlmlMeaeZ5V0M0iqhJbs6AGokm7AvYDfcYnwnJcl/wBZijN1dHNskToYSJI0jsrC3I1EtvaDq52VV9px0PkT0f56CaPMNpiBcFkZ9TiMm2BBU01CvWvfwojAnlL0b5jM5fMPI0sEyyJ2HaqyAlKYuykBiDso22o7E467y2c32bDOiESBiFMJbSyUO8Q24N6tvZi8MfdmGo1fG3H0/kI9h136kX8Q8MJ/pU/B4Pzhf3JMO+Ej0q/g8H5wv7kmOg8w2ZY9xfkj6sTEy3qL8kfViYANDhma+Gf4eP7cT7mZr4Z/h0+3BjFLivG4csmueVI183arPgAOrH2CzgCp9zM18M/w6fbifczNfDP8On24X+L+kZlIWHLt3r0PMdCsV3oILcEjcB9B67bY2ffm0kE7RlF7CGF2lOyiR7aSPQ3QqoA3N21dcV3Jui7hJRUmuGGzw3NfDP8ADx/bgfNJmkXvZhgxDED3PHvp/tYocu87aszJDI+te66tX832hoxuRsVVz2YbwIonfZg4nwhZmEmtrQEUreP+RxYoBcrxWZ1UjMv3hde5o7B8q1YvxCcx9oc7pUetqgjGn496GEfi/FjHMF7YxuASQRVeW/jhi5d5hIy9g9qyt74gU9o2r1ezrYt17pqx4itwLuXz8jyGMZ6m7TslHuePvt2YltKJtdB6+w+zFrJpPKX0ZywjBSfc8ekkqrd0g7imG/nhY4VxmKDiMz5mL3NIcshKgEqXLt3ogvrPIgQFR3rio3ps3vR1x2FMvFlFDmZNRkQIx0a3JBZulUyjUCR4Yi10AxfczNfDP8PH9uJ9zc18M/w6fbgPxHibZZZVzMjIGmRleMm2hbQjBQLKsGPeVdwDY9lPI8dWV19zyR5aOJnUCW5Hk1FQztGHBjGoMut2JsnphYGT7mZr4Z/h0+3GfuZmvhn+Hj+3FzhWTMUelmDsSWZ9OnUzGyas15Vfhi1NIFBJ6AEn4h1xIBH3MzXwz/Dx/bifcvNfDP8ADx/bjmPHfS3mkmLRiOOErpUPR06hYdt1uT+qDp6+t1xq4D6e5TtPl+0UaV7VPexrPi5YlFB2Ph44rGSl0NcuGeKt6Op/cvNfDP8ADx/bifcvNfDP8PH9uCeSzBeNHKlSyqxU9VsXR9o6Y3asWMhenWVDpfiCK2ktTRRA6V6tRb1RR39hxt9xZj4aNtz7xH0PQ9cUuMcmnM5ppzIFAREVdF+qWLB7YWjByCBR9vgaPMXLCRwZt3lBbMyQsXkFadEgKICqOTVlV7reGADDQzg0c+oNqKMMV23qjr1NGvOsLPpFykyQwmSftQZ1odkqUdD72u/ze3Frh3LMGmPtp097MUsbRSaUZKjWEsrDur7zoUajepzdmht9Kn4PB+cL+5JgDZlvUX5I+rExMt6i/JH1YmAGzO5ftI2QOyFlI1oaZb8VJ6EY55xGDJwSM63mJMqC0skkhZg71GiGQ7LZY2FFih5Ueh5zMBI3c/iqW/VF/wCWFFeNZGLKQJKtpPGrV2Jp60guwKgjvEGzv44pN0DVx7Ix5vhqyovZEoroFFkEm0oAd7vEEbbgnzxzbMcMzOYjOj/hsu57aXXpOtwoGsRpbEUNgxHnQJx0bmHmg5eMrEtuAWHeqOOIWo9Ug3tsAD0wt8M4zFpSImmWFGYn1B3EJBYnrTj9OOZddx0RyNQcOxT4bwDKHKtJrlmOh0ojslvSB3o4yLvSh7xPh0x1NsvFkcvLIkYGiMu1GtXZqSAWY7eIF9Lwo8M4aZdCogjhBUl2GhNKkNSKaLXVDYDxvwOr0tcc94BW2hil0zlaI7Rl7iAX3yLsjoLXx6bRbSbKQipTUW6XqLvPWZOeycsskCQTxGO6k16llooQ2kDT1BbfcUPPAfkLicut42Z1IA7ySSq23gdPhjdwGHto3mBESA6NMiq3aSRHZBFqIZxq0qSCQWXT44ItwYMoly+sT0T2pXSS5O8aQhtQ3J1M/wCKtAbk4o8tLzcGmXCo5HGDteqPGe4k7Zt3kMvvcB9dywILEihpBFab3J6+G9kYeMtDFDGuYlQrGWrs44wWQA6Q9km3YWCNx1xfk5QBLe/MQ4Aa1BYgAL611uFs7HcnzwXkycYBJ7oG5Oqq+cmhiidNsyoTef8AmyXMaMurI9N2hIALKV2SmUVvqboL2rzwf4Jx9lykAZoj70BuUGzgFhTx3vtY3vAnN8v+6JneGRTp97OoMpXu9F27wptQO1k+OC/Ect2OXkcVqUd2gTW4Gw/GbfYeJrFt7uyVG+EUh6TJ4syIY1jlRV0hL7IL8bsm5VdJsd0KSd8a+K+mlny0xTL9mShEZL67JtS2ygAA9L64TM7Gk0rQi3RY5BFL0MhIBLSMNiA1j1d/HAyLJK8ERjmRVQEOGVdQLGyQfHfoD5bdcPFZ6MdGq5Q6cn8Yghlk91IAJcupji0dsO7Z74ANFVF7gdW8jht9E08EfDQjIsciySLMun1pFbqSB3tioF+WOZ8k8LjWUdoSAxZNVP6ysulbU7d5Cd/EY6Tw3hUeUjY62CgFnZ2J2UdSWs0BiYz2xpGGsi3ltvsv9D1914enaoPYWCn9BxyPnqHMRZhJWzrP20knZiKeRRHEOh0qwQAWF8d/E70s8WzxzExmkUEWp0kighsRxnvqxG1nSRuT0vGMvkxDCxMaq1FjXxX5nb2XiJZeDr0fw9zny+O/FnbeQItHDssLJ97sWSTpJJUWdzSkDF3mbh8U2WcTErGtSMQoauyOv1WVgw7vQqbxxbkPmXMrm4IxK3Za2uIbR7o1jT1rug9eovxOO35bNrOjKR1BDL7DsaPljaM0+DzM+J45tCjluC5SSK5JriDF4zciMq5dVQrLr69mild6Hfc1ZvHn0hcRTMZLKzRG0knRlJBFgpJ4HcYO5HkaCIIFLlFDAo2ko4fRYZdFD+bQ9zT03uzYb0l5RY8rl0RQqjMLQHQWshP7ScaGBZy3qL8kfViYmW9Rfkj6sTAGzmrlafMAqkilHBVhJqtAbtkA7rNR/GG2kURZOAcPo4eeNNTyRKgZVjlCuwDNqYFlIoGl28N/CjjpQxmsRQErjvI8+ZDXPGmpNFCJiABro/znUa6B9mK8XohywOoyza9hq1IdgFAFOhA9UdAP2DD7iYbULOb808jR5bLtJA8hkBVVDdiQWdgtkNF4WTW11gXxDJQ5mH3OY3XKgxulMquzqgS9TUKFX/WYmxQ7zhzRwfMZltKtSAgju7dDv1FnUQd/LA1eU5UAA2AAA0oNgNh0PljGXUuhf4dw/LQMNLSACYz6WMbL2jKVNEHYd69vIYKDOwdr2hkN1QG5AOwvYeQ+vFhuESD/AP0b51YfU4x4l4fIQR2i2R1Pb7e38I/yxlKEZNbuxpGco3Xc38P4vFOWET6+zID0CKJ3HUC9vLFfKQyadU+lWBYlyQ1AE0Y1I0RDSAdRDP7Rhegglyxkkn9Vm9eiWXcgHWGL72Bs3gAQdgWHhfFTISjI9gA6wtxuD5OO7fs2vbYdBLRSyzFm4lBIkSvWY9oGJ82ZiSSfacVOPgvHoBqyrBjuLUhhfs2/bipxrl7Vl+yhjJpgyqZSEvUGbqSd99+u+MR8KYKAYQaAHW+g8hKoxFIsm4u0I2biT3Ygd++CAdDDpaWNlFLpc9fFOuLnBuWgVKylIFLjdzGWcdClBhQ6EE7dPHbDdJkz+NAtfIB+uQ40ZDJMJxKFEaLdPFpVtwRTgE6vxD0I64lJLodGTV5J9QjwLgUUCdw9pZvtCEtjudygAJFnfrgH6Rc9IFiiQqFfUz3dkpp0r8Vtq9ukeWCXDuKZZJJGIKPI9NJIqprPRdwAADpsWBfzi7/F+Ax5kASA7GwQSN6r8Ug9DWIdmWOSUlJnG+IxyFNNAkAt3bukpiemwAtj8WKEUMsitpMjALqIUu3c8S2+lRW2/wC3HYMpyPErk9mDa6SWLSWu21OSPAeHhgkvJCFnZIqLrpfubMvkRsP2YtHhG+TUbpWjnPIFe7Y/DaQge3SVH1/tx2vgMRLlvACvnPhgVy/yAkJ1aFTe6UCyfadzXs8PLDjDCFFKKAxeEObOfNl8R2bMJHpV/B4Pzhf3JMO+Ej0q/g8H5wv7kmNznNmW9Rfkj6sTEy3qL8kfViYA38a50kgbSuWMnt7TT/8AA4F/ynTfAW+m/wBvD42WU9VU/GBjz7ij/IX9UfZgBF/lOl+At9N/t4n8p0vwFvpv9vD2MqnTSv6oxj3FH+Qv6o+zACL/ACmy/AW+m/28T+U6X4C303+3h69xp+Qv6o+zE9xJ+Qv6o+zACJ/KdL8Bb6b/AG8eW9JEh65An/qj+FjTzFzdPBms3FGI5OzgaSGNIw5BVULGaiHUgszAAFWUUCCDgc/OEtV20HY9uY/d/ua4yvYiTToDaSe1uPUDvVdcAEZeeSwKtw0EMCCO1G4Ph/NeWMLzvX/hvhV9qL+cmOz8+AXEubZMrHJ2QUN7ozjBTFqSQRyqAoaSTUpKknSgJrvbAb7TnJIpZ2j7MMH4mUeYtoXTLAFB30haY1YoGjsLxFIBr7/D/wAu/wC6P4WJ9/p/5d/3R/CwJzPNuZaMSQdnpXLwSkSZbvSNJmHgYdySlUABrUm6BFA4zn+bMzErJI8MZifOJ27Ze1mky+gwxBNVK0gc9DZ07eOFIBcekFh/4d/3R/Cx6HpEcf8Ah/8A3R/Cxu5v4y+XyWXnURxM+gyoVDPRQsUhVyFdw1d0kEgGt8K3F+apcu8qQ9lHrzOappEte52GguZXAjSpGJI32G3XCkBgfn4nrw7r/wCYNx9FuMbl9JcoG2Rb6b/bwv5rjcuXkzAEkcSNms2e2kiMi6o44TFCi3S9oWYjezpIG+CnOGZmbKZKTLIyZ+UalhUd3eImZXUmiFsab3D6PM4kF3+U2X4C303+3ifymy/AW+m/28K3br2+VEEs7ZMrk/dkjFiVdi3ZWxNpqOgS10BS/HD76OYteRUyjU3a5kW4tqE8gUW29AAAeysAC/5TpfgLfTf7eJ/KdL8Bb6b/AG8PXuJPyF/VH2YnuJPyF/VH2YARf5TpfgLfTf7eBfMHMMvEFjj9zGLRIH1GTVdBhVaB+V19mOnrlUHRFH9kYwMon5C/qj7MALUGSYKu3gPqxjDV2Y8h+jEwB6xMTEwBMTExMATExMTAC7z9xWTK5CWeChKpiCkqG9eREPdPU0xr24EJzq+XOUgzEUkkuaJEZZEgJYSBWV4rYR6Y2DhrIaq2Jw3cV4XFmImhnQPG9alN0aII6b7EA/NgVHyVk1qoB3QoUlnYqFftBpYsSKk72xwAqcW9JcjZaVo4DCxjlkgkZkkDGCVYpbSu76219d+lYJcM5zkMxy6xNmJO3zVm44xHDBIsZI2p61gAbEgbnHvlfkbJ9g5aEO0hmR2Ym2Uys1bUBuB0A6DBrM8m5RyC0CkiRpQbYHtJCGdrB/GYAkdCQNsALsfpRQl0XL6pNUSwhJVZJO3do19800tFCTWoVVE48ZznKftJsukTe6pJI44kJi0xM2XErHXRDhaY2wNkjw2B9OQsiFdRl00uAGFt0Vtahd+4FbcaarwrHp+R8kyFDAuklD6zXca6EIYNqBCd2wdxsbwAAh9KKssZGXd4+zy7yyF0Bj7eRod0rvESL+LtW/x+vSRxDLRPCJsp7pkdJNIEpjJQGMNF3d5NTMvcIohT5YZByllNJUQIFKRpQsDRC2uMbH8V9xhW9KXCVlfLMWYE64gVoFRIUJdSRauNIo+GALGZ9IBj7UDKgLDL7nUtOih5EXUVRdJY0oHQHx6AXgRPzzmZZjJHqiy3ZZB0FRMxOclVe/qWxYLLsdtBP4wIdZuUsrIml4g1ydqTbAmUrpZ7BBsrsa2IJ23x7j5SyoXSIVC6YUq29WBtUI6/iNuMAAT6QSYDOMqBE0hjhLzova6S4buhSynuEhQGsEnajhn4BxVc1locwgKrMiyAHqNQujXjgbJyJkiWPudbd9ZosO/3u8oDd29bXpoHUbu8GeH5FIYkiiUKiKFVR0CjoB7MAWcTExMATExMTAExMTEwB//Z"/>
          <p:cNvSpPr>
            <a:spLocks noChangeAspect="1" noChangeArrowheads="1"/>
          </p:cNvSpPr>
          <p:nvPr/>
        </p:nvSpPr>
        <p:spPr bwMode="auto">
          <a:xfrm>
            <a:off x="917575" y="78537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>
              <a:solidFill>
                <a:prstClr val="white"/>
              </a:solidFill>
            </a:endParaRPr>
          </a:p>
        </p:txBody>
      </p:sp>
      <p:sp>
        <p:nvSpPr>
          <p:cNvPr id="7" name="AutoShape 14" descr="data:image/jpeg;base64,/9j/4AAQSkZJRgABAQAAAQABAAD/2wCEAAkGBhQSERUUEhQWFRUVGBkYFxcXFRoZGRgXFx8dHRkYGBgYGyYeGBojGhgYHy8gIycpLCwtGB4xNzAqNSYrLCkBCQoKDgwOGg8PGi8kHyUuLCwsLCosKSktKi8sLCwsLC8sLCwsLSwsLCwsLCwpLCwsLCksLCwsLCwsLCwsLCwsKf/AABEIARwAsgMBIgACEQEDEQH/xAAbAAACAgMBAAAAAAAAAAAAAAAFBgAEAQMHAv/EAFEQAAICAAQDBAMJCwoEBgMBAAECAxEABBIhBQYxEyJBUQcyYRQjVHFygZOx0RUWNEJSdJGSobLTFzNTYoKUpMHS4yRVg6NFY6KzwuFz8PFD/8QAGgEBAAMBAQEAAAAAAAAAAAAAAAECAwQFBv/EAC4RAAICAQMCBAUEAwEAAAAAAAABAhEDBBIhMUETIlFxBYGR4fAUMmGhFbHRwf/aAAwDAQACEQMRAD8A7jiYwMZwBrnmCKWYhVAJJJAAA8STsBhByvpdhOclhZdUatpieC52kI6nTGDsRuNN+qcNHNnGVy2XLMqtqOgBwSu4JJYAElQoY141W3ULXo+4YS7vIwLRszDTsGaXVbstbEL3Avh3/PFW+aKt80NnHOMdhl2lCsxruIFJZnbZV09dyd/IX5Y9cB4g08CSsoUuLoXtvW9iwdumAPPmbKiJE9bvuPlUI0/9Uv7MGG4hBk40iZ91UKqAFnYKKsItk/H09uI3cssEszmVjUu7BVUWSTQA9px7RwRY3B8sIHOHMHbRCPs3RCS7W+lmESs4WoydiyLfeHTpjx9+MuVhjV3g7qKoBRyx0gDwk3O3WsU8aF0Bp5m5i9yCI6dXaSCOhd7hje3tAFnbvC664NLjn3CfdfEszBPNFHFloCWA72uRtipCnYAMqG7OwNdbwY5q50XKOIVK9qy6reyqKSQCQvediQ1KKvSdxtd5TUVufQmKcnSGrEwj5PnSaJA+bVWDEBexQq4s0LjZzdiyQDa9KPg55XMLIiuhDKwDKR0IO4P6MUxZ4ZVcHZaUJQ/cjbiYmJjYoTExMTAExMTEwBMTExMACuYI52RFyxCsZFLOQCFRbdu7qUtqKiOgR/OE2KvC9xziM+VyOWaZtUzyKJTtQZw7sq1+Kp7o3Oyjc4O80ZfMPEFyxAbWNY1mMlKNhXUWp1aLqiVDAFSQQr+kDLNHkMojkF1mjDEM7At2cmqjIzORd1qJNeOAD0PFSVB8wMYxQy3qL8kfViYAchiE4Cy82Zau7mIgfabwL4nxyOWJ4/dsaa1K6lJDLfiCBf7cAKfpSz0mZm7KAllyql3Cgkavx2Zge6EWlvf+cceBxT5e52aHTnCrOszdlPGNIplA70JJqRibZhsBq6g3TTwFsrlItEc8HeA7Rr3c+N2Nl3NKNhfxkpM/KqrH73moQwcsqrI1EVV6jQU1tVVW2rzo07tGbT6jDPxeXis3/DKImjCErJIVfSrMSV0DxJj/ABh7LBvFpOA55LqKHc2dOuyfMksNR9pOA/o/mCZlpczIsJhBjUlwe1DetWkAaLCte+4WqIYnpP325T4RH+nFXiUupdX3ELifAM/IFVYls6gd1XSGFXbSMDsSOm3XfoSLcpR5JBLJ7/mHbSgY9wPTNZLWzUFO5+ZVvY7xvnOJYicvLE8m1BiaqxZ6jcCyASL88c045zFxGd/XiKIxKjXEoJIIuh3gKYjdj44hY1BeUDOnN0sBGmTtu7bJJvuN6RkAKk+C0RuNhjb6UM7lzlIplaH3QzJ2DEgOykjWFcC9IDWfAew45iOW5WHSIt4s0sY38x3tq8AOmGPhHAVnWOPiEsOiHVoYZi5W1tqaOTQpVkJs3asPbeKqLacZcl4unZSyEOdm4g2VlljM47o79pEdOpimmw0gFmj+T7NuuQ80ZLLsMoZ1V4gkZUhu6SAFDNWkE2Op8cLXDOE5CHNyZwZhGlcswBfuKzXqI7oPi2xJq/ioNxvgcOazskz5jLqkugMdffChVVwFKENYXxIq/ZvOLDHHe1UTkyOVHXwcZwDy3M2URFX3Qh0gLZayaFWTW5xt++3Kf08f6cblAviYEffdlP6eP9OJ992U+ER/pwAXxMCPvuynwiP9OJ992U+ER/pwAXxMCPvuyn9PH+nE++7KfCI/04A9cw5mRI/ers6hqVdRU6WK7e1wovbYncGiEzndZBksv2uqzmUIDG2A7JrBNAnv6yLF0RddA4ffblP6eP8AThS9I3G4JoYFilV2E6khT4aHF/pIwASy3qL8kfViYxlvUX5I+rEwA5jGcYGM4AmNGbzaRKXkYKo6kmhj1mZCqkquogEhQaLEDYAnYWdsch4pxabPy00/YRKSLQN2m2xEakXELtS7d9t60ju4huiG6Gni3pBqQRQmJCTu0smlo1/pXjruL7HIbqStA4V83zfmHSjmWOhWEI7J0OcSQsplZVACoqKSGqgN+ox5XgEMcWmA99SXVeyPvjCwRI+jU3aKSps/jezHnNZfJNAN3nzQdCscjySPPH1RKP8ANjSSNgN1ceJxCdlYysbOXuLHK6I3dpMq6aopm6rWzq/iultiDekUboPpeFN45dkuQpppmkESZWLu9kXLvOgWwNKagg22t7OkAV1JbfR4rDJKGdnp5AGY2dOo6R8QGwHgKGJLjLWNGbz0cS6pHVF82YAX5b+ONrygdSB8Zxy30iZfMJmVmyzRyCUqugspdDWk6Cw7qer+MBqayPPPJk2rgHUMvmFkUMjBlYWGU2CPMEdcbDhc5UCQQaZJY9bsXZQ40qWrujf2WT4sWPji7xuYyZeRYJUEhFKdYHx0wvSSLANGiQcRHLFq7X1JphNZQehB+I3j3jmPJXC5nzDHs44BlpQjOjAl9IBMY0+sCCLJNbjYsNumhsTjm5K2qIPWMVjGrGbxpYM1iVjF4l4kGcTExMATCT6VfweD84X9yTDthI9Kv4PB+cL+5JgDZlvUX5I+rGMZy3qL8kfViYAY+M8Zjy0XaSnawoAq2Y9FWyBZ+MAbk0BhcyPPcjsSYE7IdXjmLsPZpMYDMo3YA7eFnrYzoy/EckzToFCF+sldlImpdXaAihudzVg7jfHH25gzaxZdGj7PLyAhSNIMqg0Qp9ULZon7d+LUSzKvCo3xKDvcd0XmOJ8s2YiYOiqzbWN1F6SDRButj5jHMeYOJyZaAyJK2pVYNagD3vrRI3tzW3neGXJcHEWTEebzEeVeZxIUZoxsmnRH3zTUqJdYznvRsuYiCmYvGQSK7OiGKtYITfdQRvjpjckmznyR5pdBb5U4hJm4EmkzDRs9921OwPUX4eOBvB4ssJZsxmtG5Y63FG3CmgR7HOw67+eHfKcgyQRhIZSAqlVtEIF/EVPl4+GCHAPR5DA3aOA8t3qKjY0BSddAoDpv5k4bWVURPynL/bkHKRTZZb9czTxqw81gV7Ye06B7cPOQ0ZDKRwgszKDWsguxJJLMR0Fn/LFrjXF0y0baANekkDyoE23jX14ToJZW1GZw8mohmArpW1ew2PmxwazV+FBqHXp7G0IX1N08hclmNsd7OKj5QswZiLWqAG2xs/OSF/VGLWJj5tTldnVSNU2ZVSAzAFrqzV0LNfNvjVNmRWzL8Z6fp6DAvicLyynsZBrjFUVvRqo2pO1nzG4BqyLGMHITNYcAg2Ovh8eO3HgxbU5Tp+hm276BXJZYpf8AWJZjfVz1IobCq2xsGdQixIpAs3rBFA0STfQHa8VGzDxZdmmpio/FA3HQXrIBPUncCsJmUyMSSMIyWQlGJINSFACYn00tKTtpNCwOl3rptI9S5ebp9HRXJkUK4H/KZxZFDxtanoRYxcTPyDpI4/tH7cAOA5VsvGY5Ag7zlEiBahdsFCgnSLFbbCrxeXPWR3Gotp1d0gEg0G0sauq38SMcsseRSfh20u5e13DMfME6/j38YB/yvBDLc2kfziA+1TX7D9uAGMViIazNDpJkuEWP+SzyyrqQ2P2g+RHhizhW5SjOtz4UB853+oftw04+m0mZ5sSm0c0lTomEj0q/g8H5wv7kmHfCR6VfweD84X9yTHUVNmW9Rfkj6sTEy3qL8kfViYA5/wAD5dz8kcuUmy0/YTmO3YKpi7NrVrcjtVHip3oAA7DDLnvQ4GGWUTEpAjI1qLfUzOSN6Td2Fbiq8t3YcrQ+c/8Ae8z/ABcZ+9aHzn/veZ/i4rtVUTdCpz5yjmM22WKR32OsEpIFcBtFUWYX6nS8H+SOCTZTLLFKVNW1C6TWbKLue6CT4+Pli5960PnP/e8z/Fx4fluACy04A6k5vMbfH77ixWuQ1jXPek6etGr6X4XhNz/EOHREgzzOw/FjzWZkPz6JSB85GKOS4/kpJQhXNxq2wd83NpvwDaZzpvzO3nV4ylkh+2+TeODLJblF17Ez3D805a4WbVd3e99fDbbbEh4bPuXiYFmZjQY7sxY+HmcNg5Yh85/73mf4uM/etD5z/wB7zP8AFx5z+GRarc/Ur4jFb3BJ/Rv+qfsx4kyco6RSH4kP+eGXO8sRiNzGZ9eltP8AxWYPeo6du2F71jk/3QmW9c+ZDAAsrZidSDRsadQrcHw8Mcmb4fjxK22/kW8VjTlsnLqYmGUbkG0YfjNVWN+7o3Hni17lfxRv1T9mF/h3E1kWMe6Jy7i690z3Q2sjtNt/PFXOZuUSgrPmeyIAB90T00tnUoOurAK7e348ZzwY5tvn6fchZWuwbzsLNaNE5DLIN43ILGN1UN3aA1MDZ22wF4hwOeXMqqxERrHSsFISM7nYDckkLdDoTjxw3j2tVJmnsmiDmpxQHrMT2lUBv84GGHhOTeaaNVfMlbV5D7qmAEe/rAy6raiAALseGOjTpQkowvv29e/UpKW7qBpeXMzMVkdCJo9SoWUMCp8WXTpOoXtXkaHTBaLl2aQqZVL6eg7OwCPLWCF/shcPI5Yh85/73mf4uJ968PnP/e8x/Fx2vSTqlOl/CJUkuwvZfl2agAlAAAamHQfPeCOV5SY/zjgDyXc/pP2YvnliAblpwPzvMfxcUpcpklNGaS/IZ3MMf0LKTikPhuGLt8+5LySDuSyKxLpQUP2k+ZPjizhbyvDsrISqvmAfJszmkJHmA8gLL7Rtti2nLUB3DTEezN5j+Lj0YpRVR6GYZwkelU/8PB+cL+5Jhg+9aHzn/veZ/i4UfSPwaOGGFkMlmdR355ZBWhz0kcgHbrV4sAllvUX5I+rExMt6i/JH1YxgBzGM4wMZwAu8wc0NC4gghefMMupUHdQLdanc7Bb8v2WMAk5TfOsfulmFlZd/c0TaY49XQlRuTX4zWfI4apRebH9WE3/1HFf+2cUuH8rJHnJs2WLSzDRXRVjBBAqzZ7o32+LHLlk7o1jLauOpzDjEXuaSSOQ7xnrValPqvtsLHXwsHAZONl7EETSDoW2CfOx7vzXjo3MnLME2fLyqZCsYNMbClmNAL0AAU/pOKycu6c0kyNpjRGURAbEte5J6UK9u2ONYIXbPW/ymXYopfML+jLO5hoXjzAA7Mr2dEsRGwNKSeoBU17CB4DDdnc4sSF3IAAsk4B8ryKFzEhIrtKu/BEUfva8U5uICUe6ZO9EGrLxA/wA44NBj594Gh0AUsegrsnl2QXr/AKPGk7k2al9InvjAwe9i6PaBXsEimRgADQur21DxulvnXjGWnVpqlSRYyvdaMhgAxAIbbYk7gg7+OCGW4OqlmttcjF3ZXZbZjdCj6ouhe9e28BuacqGj0VNJ3l2MjsABuWClt+lf2vZjzf8AIRyS2dV7fcyUk3QJ5d4AkMiF2nfuFmEUYdh3gqqpJoCy5uibAOxAIe5OYcjPleynWSCKMIVs7qiqrRv3CxHdI2I8wbwn5PhplDF1cWFUDoSFtrrfT3mPl0xs45wpo8sVMjAHs4wylQQFCxjdVFDQgB8/nxeGrhF7X1ZpJx30gdy3wTKtmbOYl7Ia3QBFtl1L2frCvVonYb1ttt0nL8eyOSiZwZBdamZWdnI9Vb/TQ2G58zhF4Hl7Y6NwFVKttI6norAXRXreN/FOGBmWFmKtJuFSu8F3N0N12N2fLEx1cIyprkTajKgo3GjNxRHGeaOEqAq+9KQGXtSpDgqV2VS3rWCL64c+L8RDqnYZhUBZtUi6HACIzGy1gAHST7PLC1Dx3NIFWkYKAoDRE9NhurDFddc+YbtpYsvqWt07smoKNK6mF7Jv3ro1W5x0LXQyOomcWihPxmZYxNmIJezdgsUshSQHV6jdnIGZS3UACgDucXMjx7Muje/MF1sFCJGndU6eoTpYavZWAPEfR77lnjVZTIK1LGHZFVV26MH9Y347kE+GLOT4bmhJFHVxkVpSkJamJAdw1dC190bHpdjV58Sltb5Ik3dI9cfyokRTIzOe0j0mWRnFlgDQZiBsTdDpgxypzMMuyZRBG5aQdJKZVfSCdAShR1N63TfBTgfBoJCdKqHXZxJ35VPiGDkkdPOjhg4Zy5DA7yRqFeTdyABqI8TXXHVGVrgRg07sJjCT6VfweD84X9yTDvhI9Kv4PB+cL+5JiTQ2Zb1F+SPqxMTLeovyR9WJgByGIx2xBjOAFLP8X0jMuUkBaMKhXvbBTXqnUDrdvDAb0dZ6SCLMLnWm1tmHZNayuey0rpo6TQ2Ir2Yf/cKXekfox7EC/kj9AxnLGmTZy/mpZs5LKMmsjKTArOAY9kLsygvpJ6BTQINkWMbsvyvmtu0Dy0ANLIFWwKNj3SC/xGx7MdNrA3i80gXTGpN9WHh8Xtxlk24obvQOQmxZtm1LIUWCCSNcwAgS7IAjIEj9wXqI2s0u/eGNkKszM7Ai2copH82jsWqvBjdt8w/FwHOXLyswiOgePZN3pFklJN9kwJUFR/8AzaSn8pSP7Gn9oyoOPM1TeWO269en/TOXKD2MVgGD5SMP7cv1DL4HcT4oyvGizP3mB1an07eBLqvjp2rx3x5sdDKTpMz2DcBgVzG03YkQjfYk2o2BFrZPdBBNtvQB23xmLNSndWRh7Cv+Qxpz2uRCrkgEEHTIo2/ReLYtJkjNSfK+ZKg0EgezKxlCtnTsYyAQpa2MbULCnwFnwwJ4/EPXjj7SZSulWZwhrbemFAXqtSDYB87C8vj30uugsg0IyqWYrZB1ksGYsU6sCdtsM/uqb8kD/pzf5Rn68a5MEsWXdjRLjTtGODwPcjyLpJbQoDOQY0sq1O7FSSx7oPgMEWUEUQCD1BFj9GB0kuYCljoUAWT2MxoDzsDA/hfFppYyzOmzHdV7MaT6v88tHajeodcYy02XJJzfH1K7Ww5Fk0U2qgH6uuw8hudh5nGc0QF1NY0mwVJDBug0sCKPXx6Xe14FNNZ/nR9Lf/tNIP2YBCLtc0I01Fz4a5TaHUC2gog0d1fb3hXU1pj0cnLdKXQnY+ox+j7MSyZ/MSyancoqEn8nZkAOkWAp8B5HqTjpwwH5b4IMvH5s27E1f7NvmG3zAYM4+jw3stmqJhI9Kv4PB+cL+5Jh3wkelX8Hg/OF/ckxsSbMt6i/JH1YmJlvUX5I+rEwAaHFsz8Db6aL/VifdbM/A2+mi/1YMDHiWYKCWIAAskmgB5knoMACvutmfgbfTRf6sT7rZj4G300X+rAfP8/alc5GL3ToBuQt2cRIB7sbUTK17d0af6wwn5jnrNTqGE2hT+LEoSvYWbU1/ERjDLnhjXJ16bR5NQ6h/Z0j7rZn4G300X+rGPurmPgbfTRf6scsy3HpYZRKJm1+PaOzBx+S4ZuntG4O49vVeWOYo85DrjI1KdMiagSj9asdQRRB8QfmxGHPHL0LarRT01buV/B5+6mY+Bt9NF/qxpzfGpkRnfJNpRSze+xHZRZ2vfYY2c1czDJxo2gyM7aVF6RsLJZqNCh4An9pwtLzzJIpLLEY6OuNdWsKdm7+r1gLoFRfmOuJyZscXtl1OIpN6ScqxUHIPbAEX2I6+fe2xui5oy8jAjIPqToe0iBF+Xf9n7PZgBzjya+XZgolki7Msj9nell1WrGMbUNJsijv5VgFyjm5taRqrnqSmg6nrqaq6AIA6C2vpeOKWTLFtJL6CvQd85zxl0fQ+TkvTq9eEjTdXZbz+rGzK81QSC0yjkePvkH241cc5AkEHbAtLOdIkjVRRTrSi7LKSTYO99NgMc95binMvYiOQsC1jQ5IKEdVAsgMSNJq2rfY40lPMuqQOlQ5/L6lUcO3dgo72XFsfOj5/Xgt9yF/5Yv0kH24rcncosjmXMK1rp7MORYYXqdgjFSd1Av8kmhth4GOjCpSjc1yBQPB0/5Un68H249RcLVQAvC1AHSpIRX6DhuxMbbI+gFYZY/8t/7sX+rFjLzyx+pkNPxSwj/PDDjBxChFdEAOOK5j4G300X+rE+62Z+Bt9NF/qwY1Yzi4A33WzPwNvpov9WFP0jZ2V4YRJAYh2694yI1nQ+1Kb8zfsx0XCR6VfweD84X9yTAGzLeovyR9WJiZb1F+SPqxMAOQwr8e4CM1m0Sd3aDsmcwXSF0ZQGat2BDnY/kj24aBgLmM0FmnkIJEMKih1vvuwF+NaMUyftJXUHcF4ixzk+WSALloUULIqEDtAaMd9Gob0Ogrzwjcz8ElGfmTLRBVk79uaUNYDsqgEkEn2Cw2Oh8r80x55ZmjBAhmaE2QbKAWRW1WSB8V4XOdePJlHnzDqXEccS0vUl3kNb9PAn2DHHKKk9rR0Yc08T3RdCNDy5H7sTL5p5ZndSx0d2Ja8GINnoRucdT5I4bHCZ1hRY0BjUBRQsLqJPmffBucLWV4tC5Dx0XIBNuFVSwvdm6nf8UMfYMXsnxhlPYwujvK++n1dRAFA7kIqqLc9egFkDFt/hq6+RTLklLmTsN83QJmomy67yDvhgdoSt1IxHzjR1bcbCyOM8r8GZpXd6dA990bsVZqFh07ti/aKHTHT1lIjbLij33GYkArtCGI0KL2tAoPktKPEgXnl9zQzOp3Zi5NbgHrpCg2QLrbqfmxxZtb5tircczlXAJ40rNEURWtyE3dhWvu+E5J9a66bYsS5plmehNSRKqiKUR+sSSL0kk0qf8A6ca+DxKWVA7qIgpDyAB2dwQtamdT3NVi7BI6Vi/ko4u2eMa2NB+0Lgq56FQQfWUAd3ah4YyyaqcXzy0W8SotdwenMEuWgYxPmLOlt1diXZEL6hJS7ylluvPGjlyaWKaR2lOp0Fm6slmLGww6srHp82DPMEUKRW5KWyBSoBJawQNLEBulkWOmN3D+D6DqY2SF206aAFBSLPTfx6nFX8Qe1TaCyLY/Ur8S5nzITuSyXYFgMRV72W6CvEWfLDNw3mAmNQ2dy+oKNReFka6/rygE+3CvxON1njIULCDTksiKSQaJcnuAbDcC2oWAbNrKKkjsoXZK7yyq6ljdraEgUADvR7w2GNP1+VQ31x7lN/eg9wbmKRp8ynawzhZEEYEixmuzQtpA1ahqJ8eoODv3XZf5yCVfaAJB/wBslv2Y5/PJDJHKFALJqXSw0trA2oP13qj0xUymRDshjOYjeNRrLyaQdYHdQQtQo7k70QAPHG2P4habmqolTR06LjkLEL2ihmNBWtGJ8gr0SfiGBnO/GDBlWKkh37iMpAKsQTqsg9Ap8N9h42FmRZneL3Qe3ijLEoSNd1SlHpdw1Hcg7dcC+IZoZ6SWDVJJDFE4jMg0kSygorv4ydn4HY76qPdY9eLW4p+a+O/8Bu1wVfRlxTN+6Y4ZmbS0sspLakaQPEx1sp2dSVjYMOmr+tjpvEeaIoXZGEhZVDEJGzbG6qhuTR9m25GOf8RGaeaJTFbwRRokkZNHbvsZtIKWw3AK2ALu6I3OcQkGZ0yzPICo7R4Y+8ZE7ugkWSBVBiAW73liuq1MoRk4Lp69PkdGHEnSkzoEfPI1IGiNOQo0uHayaFqB5+ROKfpUP/DwfnC/uSYXeQOFpJnmk7SQqnvirKnedmsWSTZ02puhuR5YYvSoP+Hg/OF/ckxfSSyThum7v5E5lGMqibMt6i/JH1YxjOW9Rfkj6sTHWYjiy2Ksj2jrgBnuVy+vTK69p61OwvYDdSSp7orphgGM4AUOBcknJIyZaRkV3MjAlGtmqzbRk+A8cbjyJHIzPmZHnLMrUxCqpUEChGFB69SL9uGnGCMV2rqTYn8V4bBH3VMhbzM8p0j2d/rhWy/EpEaRVYF3ZJInd3do443ZapruyhNeJbxqh0afl+Nr2IvrR+3AmPkNASTI5J29VKABYgAV/WOPOWPUb5Sl07V+Ip5rF+DN6QAEJ67jtGJJ3JNxbkkkk+JJx6biJ/opfmQ/5gYOPyEnhI36q/ZjWeQvKVfnghP1x44paC3bi/z5ldon8c4pRh2dF7VdjArAk2u4YkAd6+h6dDghlpT2heeRXIGmP3jRoUFjQpBv3jZAF4t8Z9G00ssBWWIIjFn96EZ2ojaJRq3HmKxZ+8CTx7JvnlX/AOZxv+il4exWkTt4A/HpYWjOtGk22Gl9LCwSp6KQdI2OPGW4wk0qFFEMa2zA5pm3KkKhQnSepJ0kgFaNnoXl9HkhB09ipo1vIavx3ajinw70c5pLDPDX9VmW+87WRor8evYBhHRuGNw+428UTiRgmTRI6lSQSNQo0bF14XipNNDHHL2E0ayMS9lxpLsQWZ6Bq63NfowZPIUvlH+uP4GPD8jz6SF0qfA9oKB+IRY5VopR45r0/EV2APhuZVgW1rOFJAYAto/KGoWLLWSx62PADBNOJIB3EavMBa/9JONnDOQMyi++NGz7WQWAGwGxTQx6X18cEvvOkPrCInzZQ/8A7us40yaRSlbTf1+xLiLWa5iBfswpAIJLlqAAs6aNNZo7joAdx6wzyrwXszIwJPaMABQFAdNgNvOvbW1YMR+jl+3MjSLoNHQFVe/3t7RR3aY0teXkMNPC+X1io3ZHTyH/AN4t+lk4rFjjSfVsV2RfGTUgAqDQHhgZNylAz6yGDHqysUJ6esUotVCruvDBoDGce04Jx2tcGqddATwnlmDLMWiUhiApJdmOkeHeJrp+zC96VfweD84X9yTDvhI9Kv4PB+cL+5Ji0YqKpBu+psy3qL8kfViYmW9Rfkj6sTEkBvss7/SZb6GT+Nidlnf6XLfQyfxsY5i5mgyaqZ2ZBISqsEZgCBe+kH/7r2HGeDcXSWON4m1RyXoZgVNL3aCkaj0uz535YEWZ7LO/0uW+hk/jYx2ed/pct9DJ/GxW5i52gyhCMTJM3qQRDVIx8Nh6o9prC3noeLZuMya1yoAJTLxsdT1vpkm2IJG1pQxSU1E1jjcuvHuM2bzWZiFy5jJoPN43UftmxX4fxmadmWLMZVyoBNQTdD4i5RqF7WLGEHhyq6iTfUeurdwehUk2bBBB363itnOPiGQESVIpJTRbyX7FWyQfEEUR1xxLWNyraeq/hlQ3Oa/8Ordlnf6XLfQy/wAbE7LO/wBLlvoZP42PPKXHWzeVSV42jeyrowohlNE1dgHYgHpeF70kcwZjLtCsbmONw9uoBYstHRZB09222FmjvtjtnNRjuZ49c0EuYOJZ3K5d5tWWfRXd7ORbtgvXtTXW+mFkeknNUTWWFetayChvvfaV4YocI5tiaVLlkZXbRKsxkdXjIJa0fUNhuNh5dCcDOdOCQAyNlpYVilKaU0SIUJKqQqiPSRtq6jx+M8MsuTIt0OOaadFkldMbYOes04BHuY307kns/wDM9uKh9JeYDSBvc6iM0SY5dzV9O08iP2+WFHlPgb9q/ujMxRxqq9o2s3oKnZQR+SOpIAJvcgDDtzFy7lM5lRJkpIIykbgHpaUTT7hwQQ3rA9W+PFYR1Lt7/bhFntTqjMPP2ZaiDljqGoe9y+qN7Pvmw3HXzxe4TzRm55xCpywOksx7OQ6aqrHaeN+eOccicBkzKkvmIkQKnrvVWWbTo21V1rUASRfSsdP5e4hFlmMJdWLSkmQsqhjpIurIG8YQLZPQk74vijqN/ml5fZES2oLumcAsy5YD/wDDL/Gx5j92HpLlvoZf42CedzSRxs8jBEUWzMaAHmSemF/mDnDKZMDtJNTtRigj7zvZoaUHm21na8egUSsv6M5/S5b6GT+NjCjOHpLlj/0Zf42A3InCJ0Esk0XYCQBUjL65dKs5Vpmqi+llXxPd361hb4/x6TO573Blc2iZcgtPIilZIxF66iVmp7I/F6dDsGxDdFlG+ENuQ45PNLPHHPl2OXKrIewl0hmvuhu2piNJuuh263giI87/AEuW+hk/jYocF43kYY0ggmiCINKgsdyd9Vn1yTZLeJJ3wRyfGIpgTDLHIFNExOG0n+soO2CaYcJLqidjnf6TLfQyfxsKXpHTMCGHtnhZe3WtEbqb0SeLSMKq/Dyx0FDtvhL9Kv4PB+cL+5JiShsy3qL8kfViYmW9Rfkj6sTAAz0k8zq0MmWSJmYOA5eLuUBq7rMDbHYAgX61G6ODHIOWc5YB41TLkKcvHr7Rwh1MWd+jXqFChQFVgbxvhEucz0i5nt0ysSoY9JAWRyNytEgUS1ki+g2A3tckcFnymrtsyXhAZY4ytKo1BldTQpjb2u/VQDQxbijJXuvsGMnwiIZvMSiNNbdmGbSNRIXff4tPx0MVuVeHZmMTtmnDdrJqRAxbs1qipJ2smzttitLx5QkzRyxrI85FMQSFUhLKEg+rHfz3izyJxx83w/L5iau0kQlqFC9TDYeGwGODJdtm6EPiXJErZqbVKwQsCUjYxxlmAJsL3jsUvpZJ88b+AcAaDMSr2aLBS6GVdLMatixBJbvEjc+Hz4384cwSJMwy5DMcxTgAGkQQq2pj3U/G3JHhjcOLlj3yEX/ypYiSPbKzgL/ZF/1sSkzVzbXLHTloquW1dAXlb/1sPqAwq863m8qzuPeSyiFAaaRvCTfoNiR5iye7sbGVzyTqIQDHlVD627QMH0AExqVJAQBiXN2TtfrEaYWeVI2mG4RQqHondANj8s+J8PV6A3hq9QsSt/JepzydcsSOVOGCDLa2ru6iWbUQoNagO8BRa9qs/sx65hbUsegrbGwFBAITvEnvb76Rhl4llGKKkcIKq3qMxWNgbB1AbmrJG4N+I6jXDktTlJoC5kJKKtyKFjAANSMSpJa+pG9X0xwQ1Dn57t3+3giM/Nu/oX8tw5nhm0slysQCUUjStJ1Kk7hSdvPFLmzLsIkUiMguaUlmIFs50WABXdG/+eHfhsTpJNHIlaWGjujurQpGYEgvRBoHofDoKHMKRmSGLsg+txqanJQEGioRg29NZFgAb9cRDUZFm2Nfz/QWTz2wTy3lDHG3XdvB2X1QFN7G9w3hjTDKj5mQqis/aCI2xV27rBqegSuktbVtp9mGzIZeBTojIJFtpLam67lgTfVvHzwicdyYink0SsG7XQrVQjWRAX1MP6pqvHQT1Ixtp9TKU5Lp6HRp0s03fuMnEuboZWjjbL5hIdIll0zNLrU+rGiuwBLHqQLrpvuA+S4pqXuVE0WYeV0l7Mkt2zSRxq3rBV1DVbHvHYG7xr5i4pl+3d2fXoQRxFT72NKhywI6sW2AFjb24BcEWKXLsGRCEV7tu8WaiXsjr4Ajpv7Md0cs5Rtnp6fTRcU2uvNDLlOdZZYs0CQV7Z5GXtSNQYjSq+Js7BRt3d76YGQTRmJXm0qxMlNqADtdW7Hd10Ctz3jeBKceWCNolTQWtiwpWLHoN91Gmhd+Ht3tcKUwFoNIllZVCNWrSXUFdJbZQL3bxoAYSt22dmNRhSRu4nmJDEpbslDK1Ee+Myne0B3BO3Q+A6ADBv0acXaTikaxRhU7F1eqplUWGeup16a8rO++AOSeSESKoR2UkPMxJ7NABar8d15eGDXoxiY54dlN2Yc6pAI61Be/2Xe3pgd9+o8dqnHxLkrqk5YnR2wHV02sb/5H5iKwq+lT8Hg/OF/ckw3xqAT7AL+e8KHpV/B4Pzhf3JMdx86zZlvUX5I+rExMt6i/JH1YmBA5AYw8YPUX8eMjGcAVJ+ExPQeNWANgEWL+I4rHljK/B4vo1+zBTEwBT4fweGBQsMaxqLoKKAvc0PCzitxrifZIQvrVsL6AeJwVxWzXD45AQ6KwYUbHUYyyxlKNQdMhnKMvIdOgs5WJ9ShpBu7KrOSS1+u7HcbmyRsDi0OJv5n9ZG+qO/24ffvRywFCJQB0A2xrbk/LH8U/rHHHl0zm+af57ENWJqZqU+rv/wBGQ/tVcAc9nQ+ZQyrEaDLusgavEVINPrA9AenhjpLchZU/in/0/wCa4rD0bZYSdopkRqruMF89+6oN7nxxlDRKLvb+f0RtE/hvEIoV0oFAu95Sfn9QnG3PccYgGCVFdSGX13N7j1TGoJonxw5/eeR6uZnHxyE/WcVc3yD2ilWzEpB62zH/AOeKLR1Pftd+/wBxt5FPhPFpJWaZ2nkvuqrBTpAo2NIvvWDVUPDrjbmIUMUkYyzBZNRalAtm/GIIAJujhgy3o1VBSy2NvWjDHYADdidqAFezGvifowSeMo01XdFYkUj27Vfz4iWklKe6n+fMlJp2cwzeWgnjKosUagErsplpbre6CfjV1rx8cB8tw8rDJMlB1VCEYH3xZHEY0KOoHdYljvqG3e26VnvQYrIBHmSrbB2aPVqrcEDXsb8OlH2Y8z+jyWTPGIGSOEKjTZgi+1K0VjhDMwVQVG1CtA2oLfdHHJHsvXQe1JV6vucu400qBC498YHWwN63a7JPQd3ah54IZPirQwOWFzN3UYiyr9GYeGwAUfJw9co8qZmDiLjMwPJ3HEMvcMQ0Ub3BpmGgBiAQdWx8N83oollgmlmlMeaeZ5V0M0iqhJbs6AGokm7AvYDfcYnwnJcl/wBZijN1dHNskToYSJI0jsrC3I1EtvaDq52VV9px0PkT0f56CaPMNpiBcFkZ9TiMm2BBU01CvWvfwojAnlL0b5jM5fMPI0sEyyJ2HaqyAlKYuykBiDso22o7E467y2c32bDOiESBiFMJbSyUO8Q24N6tvZi8MfdmGo1fG3H0/kI9h136kX8Q8MJ/pU/B4Pzhf3JMO+Ej0q/g8H5wv7kmOg8w2ZY9xfkj6sTEy3qL8kfViYANDhma+Gf4eP7cT7mZr4Z/h0+3BjFLivG4csmueVI183arPgAOrH2CzgCp9zM18M/w6fbifczNfDP8On24X+L+kZlIWHLt3r0PMdCsV3oILcEjcB9B67bY2ffm0kE7RlF7CGF2lOyiR7aSPQ3QqoA3N21dcV3Jui7hJRUmuGGzw3NfDP8ADx/bgfNJmkXvZhgxDED3PHvp/tYocu87aszJDI+te66tX832hoxuRsVVz2YbwIonfZg4nwhZmEmtrQEUreP+RxYoBcrxWZ1UjMv3hde5o7B8q1YvxCcx9oc7pUetqgjGn496GEfi/FjHMF7YxuASQRVeW/jhi5d5hIy9g9qyt74gU9o2r1ezrYt17pqx4itwLuXz8jyGMZ6m7TslHuePvt2YltKJtdB6+w+zFrJpPKX0ZywjBSfc8ekkqrd0g7imG/nhY4VxmKDiMz5mL3NIcshKgEqXLt3ogvrPIgQFR3rio3ps3vR1x2FMvFlFDmZNRkQIx0a3JBZulUyjUCR4Yi10AxfczNfDP8PH9uJ9zc18M/w6fbgPxHibZZZVzMjIGmRleMm2hbQjBQLKsGPeVdwDY9lPI8dWV19zyR5aOJnUCW5Hk1FQztGHBjGoMut2JsnphYGT7mZr4Z/h0+3GfuZmvhn+Hj+3FzhWTMUelmDsSWZ9OnUzGyas15Vfhi1NIFBJ6AEn4h1xIBH3MzXwz/Dx/bifcvNfDP8ADx/bjmPHfS3mkmLRiOOErpUPR06hYdt1uT+qDp6+t1xq4D6e5TtPl+0UaV7VPexrPi5YlFB2Ph44rGSl0NcuGeKt6Op/cvNfDP8ADx/bifcvNfDP8PH9uCeSzBeNHKlSyqxU9VsXR9o6Y3asWMhenWVDpfiCK2ktTRRA6V6tRb1RR39hxt9xZj4aNtz7xH0PQ9cUuMcmnM5ppzIFAREVdF+qWLB7YWjByCBR9vgaPMXLCRwZt3lBbMyQsXkFadEgKICqOTVlV7reGADDQzg0c+oNqKMMV23qjr1NGvOsLPpFykyQwmSftQZ1odkqUdD72u/ze3Frh3LMGmPtp097MUsbRSaUZKjWEsrDur7zoUajepzdmht9Kn4PB+cL+5JgDZlvUX5I+rExMt6i/JH1YmAGzO5ftI2QOyFlI1oaZb8VJ6EY55xGDJwSM63mJMqC0skkhZg71GiGQ7LZY2FFih5Ueh5zMBI3c/iqW/VF/wCWFFeNZGLKQJKtpPGrV2Jp60guwKgjvEGzv44pN0DVx7Ix5vhqyovZEoroFFkEm0oAd7vEEbbgnzxzbMcMzOYjOj/hsu57aXXpOtwoGsRpbEUNgxHnQJx0bmHmg5eMrEtuAWHeqOOIWo9Ug3tsAD0wt8M4zFpSImmWFGYn1B3EJBYnrTj9OOZddx0RyNQcOxT4bwDKHKtJrlmOh0ojslvSB3o4yLvSh7xPh0x1NsvFkcvLIkYGiMu1GtXZqSAWY7eIF9Lwo8M4aZdCogjhBUl2GhNKkNSKaLXVDYDxvwOr0tcc94BW2hil0zlaI7Rl7iAX3yLsjoLXx6bRbSbKQipTUW6XqLvPWZOeycsskCQTxGO6k16llooQ2kDT1BbfcUPPAfkLicut42Z1IA7ySSq23gdPhjdwGHto3mBESA6NMiq3aSRHZBFqIZxq0qSCQWXT44ItwYMoly+sT0T2pXSS5O8aQhtQ3J1M/wCKtAbk4o8tLzcGmXCo5HGDteqPGe4k7Zt3kMvvcB9dywILEihpBFab3J6+G9kYeMtDFDGuYlQrGWrs44wWQA6Q9km3YWCNx1xfk5QBLe/MQ4Aa1BYgAL611uFs7HcnzwXkycYBJ7oG5Oqq+cmhiidNsyoTef8AmyXMaMurI9N2hIALKV2SmUVvqboL2rzwf4Jx9lykAZoj70BuUGzgFhTx3vtY3vAnN8v+6JneGRTp97OoMpXu9F27wptQO1k+OC/Ect2OXkcVqUd2gTW4Gw/GbfYeJrFt7uyVG+EUh6TJ4syIY1jlRV0hL7IL8bsm5VdJsd0KSd8a+K+mlny0xTL9mShEZL67JtS2ygAA9L64TM7Gk0rQi3RY5BFL0MhIBLSMNiA1j1d/HAyLJK8ERjmRVQEOGVdQLGyQfHfoD5bdcPFZ6MdGq5Q6cn8Yghlk91IAJcupji0dsO7Z74ANFVF7gdW8jht9E08EfDQjIsciySLMun1pFbqSB3tioF+WOZ8k8LjWUdoSAxZNVP6ysulbU7d5Cd/EY6Tw3hUeUjY62CgFnZ2J2UdSWs0BiYz2xpGGsi3ltvsv9D1914enaoPYWCn9BxyPnqHMRZhJWzrP20knZiKeRRHEOh0qwQAWF8d/E70s8WzxzExmkUEWp0kighsRxnvqxG1nSRuT0vGMvkxDCxMaq1FjXxX5nb2XiJZeDr0fw9zny+O/FnbeQItHDssLJ97sWSTpJJUWdzSkDF3mbh8U2WcTErGtSMQoauyOv1WVgw7vQqbxxbkPmXMrm4IxK3Za2uIbR7o1jT1rug9eovxOO35bNrOjKR1BDL7DsaPljaM0+DzM+J45tCjluC5SSK5JriDF4zciMq5dVQrLr69mild6Hfc1ZvHn0hcRTMZLKzRG0knRlJBFgpJ4HcYO5HkaCIIFLlFDAo2ko4fRYZdFD+bQ9zT03uzYb0l5RY8rl0RQqjMLQHQWshP7ScaGBZy3qL8kfViYmW9Rfkj6sTAGzmrlafMAqkilHBVhJqtAbtkA7rNR/GG2kURZOAcPo4eeNNTyRKgZVjlCuwDNqYFlIoGl28N/CjjpQxmsRQErjvI8+ZDXPGmpNFCJiABro/znUa6B9mK8XohywOoyza9hq1IdgFAFOhA9UdAP2DD7iYbULOb808jR5bLtJA8hkBVVDdiQWdgtkNF4WTW11gXxDJQ5mH3OY3XKgxulMquzqgS9TUKFX/WYmxQ7zhzRwfMZltKtSAgju7dDv1FnUQd/LA1eU5UAA2AAA0oNgNh0PljGXUuhf4dw/LQMNLSACYz6WMbL2jKVNEHYd69vIYKDOwdr2hkN1QG5AOwvYeQ+vFhuESD/AP0b51YfU4x4l4fIQR2i2R1Pb7e38I/yxlKEZNbuxpGco3Xc38P4vFOWET6+zID0CKJ3HUC9vLFfKQyadU+lWBYlyQ1AE0Y1I0RDSAdRDP7Rhegglyxkkn9Vm9eiWXcgHWGL72Bs3gAQdgWHhfFTISjI9gA6wtxuD5OO7fs2vbYdBLRSyzFm4lBIkSvWY9oGJ82ZiSSfacVOPgvHoBqyrBjuLUhhfs2/bipxrl7Vl+yhjJpgyqZSEvUGbqSd99+u+MR8KYKAYQaAHW+g8hKoxFIsm4u0I2biT3Ygd++CAdDDpaWNlFLpc9fFOuLnBuWgVKylIFLjdzGWcdClBhQ6EE7dPHbDdJkz+NAtfIB+uQ40ZDJMJxKFEaLdPFpVtwRTgE6vxD0I64lJLodGTV5J9QjwLgUUCdw9pZvtCEtjudygAJFnfrgH6Rc9IFiiQqFfUz3dkpp0r8Vtq9ukeWCXDuKZZJJGIKPI9NJIqprPRdwAADpsWBfzi7/F+Ax5kASA7GwQSN6r8Ug9DWIdmWOSUlJnG+IxyFNNAkAt3bukpiemwAtj8WKEUMsitpMjALqIUu3c8S2+lRW2/wC3HYMpyPErk9mDa6SWLSWu21OSPAeHhgkvJCFnZIqLrpfubMvkRsP2YtHhG+TUbpWjnPIFe7Y/DaQge3SVH1/tx2vgMRLlvACvnPhgVy/yAkJ1aFTe6UCyfadzXs8PLDjDCFFKKAxeEObOfNl8R2bMJHpV/B4Pzhf3JMO+Ej0q/g8H5wv7kmNznNmW9Rfkj6sTEy3qL8kfViYA38a50kgbSuWMnt7TT/8AA4F/ynTfAW+m/wBvD42WU9VU/GBjz7ij/IX9UfZgBF/lOl+At9N/t4n8p0vwFvpv9vD2MqnTSv6oxj3FH+Qv6o+zACL/ACmy/AW+m/28T+U6X4C303+3h69xp+Qv6o+zE9xJ+Qv6o+zACJ/KdL8Bb6b/AG8eW9JEh65An/qj+FjTzFzdPBms3FGI5OzgaSGNIw5BVULGaiHUgszAAFWUUCCDgc/OEtV20HY9uY/d/ua4yvYiTToDaSe1uPUDvVdcAEZeeSwKtw0EMCCO1G4Ph/NeWMLzvX/hvhV9qL+cmOz8+AXEubZMrHJ2QUN7ozjBTFqSQRyqAoaSTUpKknSgJrvbAb7TnJIpZ2j7MMH4mUeYtoXTLAFB30haY1YoGjsLxFIBr7/D/wAu/wC6P4WJ9/p/5d/3R/CwJzPNuZaMSQdnpXLwSkSZbvSNJmHgYdySlUABrUm6BFA4zn+bMzErJI8MZifOJ27Ze1mky+gwxBNVK0gc9DZ07eOFIBcekFh/4d/3R/Cx6HpEcf8Ah/8A3R/Cxu5v4y+XyWXnURxM+gyoVDPRQsUhVyFdw1d0kEgGt8K3F+apcu8qQ9lHrzOappEte52GguZXAjSpGJI32G3XCkBgfn4nrw7r/wCYNx9FuMbl9JcoG2Rb6b/bwv5rjcuXkzAEkcSNms2e2kiMi6o44TFCi3S9oWYjezpIG+CnOGZmbKZKTLIyZ+UalhUd3eImZXUmiFsab3D6PM4kF3+U2X4C303+3ifymy/AW+m/28K3br2+VEEs7ZMrk/dkjFiVdi3ZWxNpqOgS10BS/HD76OYteRUyjU3a5kW4tqE8gUW29AAAeysAC/5TpfgLfTf7eJ/KdL8Bb6b/AG8PXuJPyF/VH2YnuJPyF/VH2YARf5TpfgLfTf7eBfMHMMvEFjj9zGLRIH1GTVdBhVaB+V19mOnrlUHRFH9kYwMon5C/qj7MALUGSYKu3gPqxjDV2Y8h+jEwB6xMTEwBMTExMATExMTAC7z9xWTK5CWeChKpiCkqG9eREPdPU0xr24EJzq+XOUgzEUkkuaJEZZEgJYSBWV4rYR6Y2DhrIaq2Jw3cV4XFmImhnQPG9alN0aII6b7EA/NgVHyVk1qoB3QoUlnYqFftBpYsSKk72xwAqcW9JcjZaVo4DCxjlkgkZkkDGCVYpbSu76219d+lYJcM5zkMxy6xNmJO3zVm44xHDBIsZI2p61gAbEgbnHvlfkbJ9g5aEO0hmR2Ym2Uys1bUBuB0A6DBrM8m5RyC0CkiRpQbYHtJCGdrB/GYAkdCQNsALsfpRQl0XL6pNUSwhJVZJO3do19800tFCTWoVVE48ZznKftJsukTe6pJI44kJi0xM2XErHXRDhaY2wNkjw2B9OQsiFdRl00uAGFt0Vtahd+4FbcaarwrHp+R8kyFDAuklD6zXca6EIYNqBCd2wdxsbwAAh9KKssZGXd4+zy7yyF0Bj7eRod0rvESL+LtW/x+vSRxDLRPCJsp7pkdJNIEpjJQGMNF3d5NTMvcIohT5YZByllNJUQIFKRpQsDRC2uMbH8V9xhW9KXCVlfLMWYE64gVoFRIUJdSRauNIo+GALGZ9IBj7UDKgLDL7nUtOih5EXUVRdJY0oHQHx6AXgRPzzmZZjJHqiy3ZZB0FRMxOclVe/qWxYLLsdtBP4wIdZuUsrIml4g1ydqTbAmUrpZ7BBsrsa2IJ23x7j5SyoXSIVC6YUq29WBtUI6/iNuMAAT6QSYDOMqBE0hjhLzova6S4buhSynuEhQGsEnajhn4BxVc1locwgKrMiyAHqNQujXjgbJyJkiWPudbd9ZosO/3u8oDd29bXpoHUbu8GeH5FIYkiiUKiKFVR0CjoB7MAWcTExMATExMTAExMTEwB//Z"/>
          <p:cNvSpPr>
            <a:spLocks noChangeAspect="1" noChangeArrowheads="1"/>
          </p:cNvSpPr>
          <p:nvPr/>
        </p:nvSpPr>
        <p:spPr bwMode="auto">
          <a:xfrm>
            <a:off x="1069975" y="93776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>
              <a:solidFill>
                <a:prstClr val="white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032548042"/>
              </p:ext>
            </p:extLst>
          </p:nvPr>
        </p:nvGraphicFramePr>
        <p:xfrm>
          <a:off x="71438" y="840618"/>
          <a:ext cx="8893050" cy="5972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3419872" y="3140968"/>
            <a:ext cx="2333278" cy="64807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>
                <a:solidFill>
                  <a:schemeClr val="bg1"/>
                </a:solidFill>
              </a:rPr>
              <a:t>INTRODUCCIÓN </a:t>
            </a:r>
            <a:endParaRPr lang="es-EC" sz="2400" dirty="0" smtClean="0">
              <a:solidFill>
                <a:schemeClr val="bg1"/>
              </a:solidFill>
            </a:endParaRPr>
          </a:p>
        </p:txBody>
      </p:sp>
      <p:cxnSp>
        <p:nvCxnSpPr>
          <p:cNvPr id="14" name="13 Conector recto de flecha"/>
          <p:cNvCxnSpPr/>
          <p:nvPr/>
        </p:nvCxnSpPr>
        <p:spPr>
          <a:xfrm flipV="1">
            <a:off x="5753150" y="2917145"/>
            <a:ext cx="691058" cy="22382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flipH="1" flipV="1">
            <a:off x="4644007" y="2204864"/>
            <a:ext cx="1" cy="89255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flipH="1" flipV="1">
            <a:off x="2699792" y="2917145"/>
            <a:ext cx="720080" cy="223823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flipH="1">
            <a:off x="2915816" y="3789040"/>
            <a:ext cx="540060" cy="648072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 de flecha"/>
          <p:cNvCxnSpPr/>
          <p:nvPr/>
        </p:nvCxnSpPr>
        <p:spPr>
          <a:xfrm>
            <a:off x="5724128" y="3789040"/>
            <a:ext cx="720080" cy="70075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I 2" descr="SELLO INADE 3D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49 Imagen" descr="https://pbs.twimg.com/profile_images/378800000295174188/65b3fa4491761c849f7ad453da4ec7fe.png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56" y="0"/>
            <a:ext cx="1130044" cy="1052736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Rectangle 2"/>
          <p:cNvSpPr txBox="1">
            <a:spLocks noChangeArrowheads="1"/>
          </p:cNvSpPr>
          <p:nvPr/>
        </p:nvSpPr>
        <p:spPr>
          <a:xfrm>
            <a:off x="2077358" y="145368"/>
            <a:ext cx="5008984" cy="762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_tradnl" smtClean="0"/>
              <a:t>Capital Riesgo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9832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https://pbs.twimg.com/profile_images/378800000295174188/65b3fa4491761c849f7ad453da4ec7f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56" y="0"/>
            <a:ext cx="1130044" cy="1052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 2" descr="SELLO INADE 3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51720" y="214536"/>
            <a:ext cx="5405438" cy="69418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s-ES" b="1" noProof="1" smtClean="0">
                <a:latin typeface="Arial Narrow" pitchFamily="34" charset="0"/>
              </a:rPr>
              <a:t>recomendaCIONES</a:t>
            </a:r>
            <a:endParaRPr lang="es-ES" b="1" noProof="1">
              <a:latin typeface="Arial Narrow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79512" y="1343665"/>
            <a:ext cx="885698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u="sng" dirty="0" smtClean="0"/>
              <a:t>Con esta trabajo se espera que se aporte para que:</a:t>
            </a:r>
          </a:p>
          <a:p>
            <a:pPr algn="just"/>
            <a:endParaRPr lang="es-EC" sz="2000" b="1" u="sng" dirty="0" smtClean="0"/>
          </a:p>
          <a:p>
            <a:pPr lvl="1" algn="just"/>
            <a:r>
              <a:rPr lang="es-ES" dirty="0" smtClean="0"/>
              <a:t>Los </a:t>
            </a:r>
            <a:r>
              <a:rPr lang="es-ES" dirty="0"/>
              <a:t>pequeños industriales hagan uso de esta </a:t>
            </a:r>
            <a:r>
              <a:rPr lang="es-ES" dirty="0" smtClean="0"/>
              <a:t>alternativa </a:t>
            </a:r>
            <a:r>
              <a:rPr lang="es-ES" dirty="0"/>
              <a:t>dilucidada en la presente ponencia</a:t>
            </a:r>
            <a:r>
              <a:rPr lang="es-ES" dirty="0" smtClean="0"/>
              <a:t>.</a:t>
            </a:r>
          </a:p>
          <a:p>
            <a:pPr lvl="1" algn="just"/>
            <a:endParaRPr lang="es-EC" sz="2000" dirty="0"/>
          </a:p>
          <a:p>
            <a:pPr lvl="1" algn="just"/>
            <a:r>
              <a:rPr lang="es-ES" dirty="0"/>
              <a:t>Los sectores oficiales </a:t>
            </a:r>
            <a:r>
              <a:rPr lang="es-ES" dirty="0" smtClean="0"/>
              <a:t>efectúen una </a:t>
            </a:r>
            <a:r>
              <a:rPr lang="es-ES" dirty="0"/>
              <a:t>evaluación de sus programas de apoyo a la promoción del comercio de la pequeña industria a efectos de  realizar los correctivos necesarios que den efectividad a estos programas</a:t>
            </a:r>
            <a:r>
              <a:rPr lang="es-ES" dirty="0" smtClean="0"/>
              <a:t>.</a:t>
            </a:r>
          </a:p>
          <a:p>
            <a:pPr lvl="1" algn="just"/>
            <a:endParaRPr lang="es-EC" sz="2000" dirty="0"/>
          </a:p>
          <a:p>
            <a:pPr lvl="1" algn="just"/>
            <a:r>
              <a:rPr lang="es-ES" dirty="0" smtClean="0"/>
              <a:t>Exista una mayor </a:t>
            </a:r>
            <a:r>
              <a:rPr lang="es-ES" dirty="0"/>
              <a:t>participación de la asistencia técnica nacional e internacional a través de un apoyo directo a las Cámaras de la Pequeña Industria y de Comercio</a:t>
            </a:r>
            <a:r>
              <a:rPr lang="es-ES" dirty="0" smtClean="0"/>
              <a:t>.</a:t>
            </a:r>
            <a:endParaRPr lang="es-EC" sz="2000" dirty="0"/>
          </a:p>
        </p:txBody>
      </p:sp>
      <p:pic>
        <p:nvPicPr>
          <p:cNvPr id="6" name="Picture 30" descr="22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80" y="2132856"/>
            <a:ext cx="533788" cy="333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0" descr="22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80" y="3167390"/>
            <a:ext cx="533788" cy="333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0" descr="22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80" y="4941168"/>
            <a:ext cx="533788" cy="333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4715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https://pbs.twimg.com/profile_images/378800000295174188/65b3fa4491761c849f7ad453da4ec7f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56" y="0"/>
            <a:ext cx="1130044" cy="1052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 2" descr="SELLO INADE 3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51720" y="214536"/>
            <a:ext cx="5405438" cy="69418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s-ES" b="1" noProof="1" smtClean="0">
                <a:latin typeface="Arial Narrow" pitchFamily="34" charset="0"/>
              </a:rPr>
              <a:t>recomendacIONEs</a:t>
            </a:r>
            <a:endParaRPr lang="es-ES" b="1" noProof="1">
              <a:latin typeface="Arial Narrow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79512" y="1343665"/>
            <a:ext cx="885698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C" sz="2000" b="1" dirty="0" smtClean="0"/>
          </a:p>
          <a:p>
            <a:pPr lvl="1" algn="just"/>
            <a:r>
              <a:rPr lang="es-ES" dirty="0" smtClean="0"/>
              <a:t>Se prevea una mayor </a:t>
            </a:r>
            <a:r>
              <a:rPr lang="es-ES" dirty="0"/>
              <a:t>difusión y promoción de los programas Estatales de apoyo al sector y al comercio exterior</a:t>
            </a:r>
            <a:r>
              <a:rPr lang="es-ES" dirty="0" smtClean="0"/>
              <a:t>.</a:t>
            </a:r>
          </a:p>
          <a:p>
            <a:pPr lvl="1" algn="just"/>
            <a:endParaRPr lang="es-EC" sz="2000" dirty="0"/>
          </a:p>
          <a:p>
            <a:pPr lvl="1" algn="just"/>
            <a:r>
              <a:rPr lang="es-ES" dirty="0"/>
              <a:t>Que el Estado otorgue un mayor apoyo financiero a la </a:t>
            </a:r>
            <a:r>
              <a:rPr lang="es-ES" dirty="0" smtClean="0"/>
              <a:t>pequeña y mediana industria.</a:t>
            </a:r>
          </a:p>
        </p:txBody>
      </p:sp>
      <p:pic>
        <p:nvPicPr>
          <p:cNvPr id="6" name="Picture 30" descr="22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80" y="1727230"/>
            <a:ext cx="533788" cy="333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0" descr="22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80" y="2780928"/>
            <a:ext cx="533788" cy="333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5368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755650" y="2493021"/>
            <a:ext cx="7872413" cy="1368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s-ES_tradnl" sz="4400" b="1" dirty="0" smtClean="0">
                <a:latin typeface="Arial" charset="0"/>
              </a:rPr>
              <a:t>GRACIAS POR SU ATENCIÓN</a:t>
            </a:r>
          </a:p>
          <a:p>
            <a:pPr algn="ctr" eaLnBrk="1" hangingPunct="1">
              <a:spcBef>
                <a:spcPct val="20000"/>
              </a:spcBef>
            </a:pPr>
            <a:endParaRPr lang="es-ES_tradnl" sz="4400" b="1" dirty="0">
              <a:latin typeface="Arial" charset="0"/>
            </a:endParaRPr>
          </a:p>
        </p:txBody>
      </p:sp>
      <p:pic>
        <p:nvPicPr>
          <p:cNvPr id="3" name="2 Imagen" descr="https://pbs.twimg.com/profile_images/378800000295174188/65b3fa4491761c849f7ad453da4ec7f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56" y="0"/>
            <a:ext cx="1130044" cy="1052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 2" descr="SELLO INADE 3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4 Imagen" descr="https://pbs.twimg.com/profile_images/378800000295174188/65b3fa4491761c849f7ad453da4ec7f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6356" y="152400"/>
            <a:ext cx="1130044" cy="1052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 2" descr="SELLO INADE 3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11561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3005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44 Grupo"/>
          <p:cNvGrpSpPr/>
          <p:nvPr/>
        </p:nvGrpSpPr>
        <p:grpSpPr>
          <a:xfrm>
            <a:off x="31611" y="1124744"/>
            <a:ext cx="9007245" cy="5760640"/>
            <a:chOff x="31611" y="1124744"/>
            <a:chExt cx="9007245" cy="5760640"/>
          </a:xfrm>
        </p:grpSpPr>
        <p:cxnSp>
          <p:nvCxnSpPr>
            <p:cNvPr id="11" name="10 Conector recto de flecha"/>
            <p:cNvCxnSpPr/>
            <p:nvPr/>
          </p:nvCxnSpPr>
          <p:spPr>
            <a:xfrm flipH="1">
              <a:off x="2123728" y="3781394"/>
              <a:ext cx="576064" cy="0"/>
            </a:xfrm>
            <a:prstGeom prst="straightConnector1">
              <a:avLst/>
            </a:prstGeom>
            <a:ln w="5715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41 Grupo"/>
            <p:cNvGrpSpPr/>
            <p:nvPr/>
          </p:nvGrpSpPr>
          <p:grpSpPr>
            <a:xfrm>
              <a:off x="31611" y="1124744"/>
              <a:ext cx="9007245" cy="5760640"/>
              <a:chOff x="31611" y="1124744"/>
              <a:chExt cx="9007245" cy="5760640"/>
            </a:xfrm>
          </p:grpSpPr>
          <p:sp>
            <p:nvSpPr>
              <p:cNvPr id="18" name="17 Elipse"/>
              <p:cNvSpPr/>
              <p:nvPr/>
            </p:nvSpPr>
            <p:spPr>
              <a:xfrm>
                <a:off x="31611" y="3062176"/>
                <a:ext cx="2092117" cy="1568884"/>
              </a:xfrm>
              <a:prstGeom prst="ellipse">
                <a:avLst/>
              </a:prstGeom>
              <a:solidFill>
                <a:srgbClr val="002060"/>
              </a:solidFill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_tradnl" dirty="0" smtClean="0">
                    <a:latin typeface="Arial" pitchFamily="34" charset="0"/>
                    <a:cs typeface="Arial" pitchFamily="34" charset="0"/>
                  </a:rPr>
                  <a:t>Capital </a:t>
                </a:r>
                <a:r>
                  <a:rPr lang="es-ES_tradnl" dirty="0">
                    <a:latin typeface="Arial" pitchFamily="34" charset="0"/>
                    <a:cs typeface="Arial" pitchFamily="34" charset="0"/>
                  </a:rPr>
                  <a:t>inversión</a:t>
                </a:r>
                <a:endParaRPr lang="es-ES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41" name="40 Grupo"/>
              <p:cNvGrpSpPr/>
              <p:nvPr/>
            </p:nvGrpSpPr>
            <p:grpSpPr>
              <a:xfrm>
                <a:off x="755577" y="1124744"/>
                <a:ext cx="8283279" cy="5760640"/>
                <a:chOff x="755577" y="1124744"/>
                <a:chExt cx="8283279" cy="5760640"/>
              </a:xfrm>
            </p:grpSpPr>
            <p:sp>
              <p:nvSpPr>
                <p:cNvPr id="6" name="5 Rectángulo"/>
                <p:cNvSpPr/>
                <p:nvPr/>
              </p:nvSpPr>
              <p:spPr>
                <a:xfrm>
                  <a:off x="2699792" y="3433192"/>
                  <a:ext cx="3822523" cy="1219944"/>
                </a:xfrm>
                <a:prstGeom prst="rect">
                  <a:avLst/>
                </a:prstGeom>
                <a:solidFill>
                  <a:srgbClr val="002060"/>
                </a:solidFill>
                <a:ln w="381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1" algn="just"/>
                  <a:r>
                    <a:rPr lang="es-ES_tradnl" sz="1600" dirty="0">
                      <a:latin typeface="Arial" pitchFamily="34" charset="0"/>
                      <a:cs typeface="Arial" pitchFamily="34" charset="0"/>
                    </a:rPr>
                    <a:t>Canalización de financiación en forma de capital (recursos permanentes) hacia empresas no cotizadas de cualquier sector (normalmente PYMES).</a:t>
                  </a:r>
                </a:p>
              </p:txBody>
            </p:sp>
            <p:sp>
              <p:nvSpPr>
                <p:cNvPr id="7" name="6 Llamada de flecha hacia abajo"/>
                <p:cNvSpPr/>
                <p:nvPr/>
              </p:nvSpPr>
              <p:spPr>
                <a:xfrm>
                  <a:off x="2483768" y="1124744"/>
                  <a:ext cx="4320480" cy="2304256"/>
                </a:xfrm>
                <a:prstGeom prst="downArrowCallout">
                  <a:avLst/>
                </a:prstGeom>
                <a:solidFill>
                  <a:srgbClr val="002060"/>
                </a:solidFill>
                <a:ln w="381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lvl="1" algn="just"/>
                  <a:endParaRPr lang="es-ES_tradnl" sz="1800" dirty="0" smtClean="0">
                    <a:latin typeface="Arial" pitchFamily="34" charset="0"/>
                    <a:cs typeface="Arial" pitchFamily="34" charset="0"/>
                  </a:endParaRPr>
                </a:p>
                <a:p>
                  <a:pPr marL="0" lvl="1" algn="just"/>
                  <a:r>
                    <a:rPr lang="es-ES_tradnl" sz="1800" dirty="0" smtClean="0">
                      <a:latin typeface="Arial" pitchFamily="34" charset="0"/>
                      <a:cs typeface="Arial" pitchFamily="34" charset="0"/>
                    </a:rPr>
                    <a:t>Financiación </a:t>
                  </a:r>
                  <a:r>
                    <a:rPr lang="es-ES_tradnl" sz="1800" dirty="0">
                      <a:latin typeface="Arial" pitchFamily="34" charset="0"/>
                      <a:cs typeface="Arial" pitchFamily="34" charset="0"/>
                    </a:rPr>
                    <a:t>de empresas en fase de lanzamiento o expansión, que cuentan con escasos fondos internos y tienen un alto grado de incertidumbre sobre la evolución futura de su negocio.</a:t>
                  </a:r>
                </a:p>
                <a:p>
                  <a:pPr algn="just"/>
                  <a:endParaRPr lang="es-ES" dirty="0"/>
                </a:p>
              </p:txBody>
            </p:sp>
            <p:cxnSp>
              <p:nvCxnSpPr>
                <p:cNvPr id="9" name="8 Conector recto de flecha"/>
                <p:cNvCxnSpPr/>
                <p:nvPr/>
              </p:nvCxnSpPr>
              <p:spPr>
                <a:xfrm flipH="1">
                  <a:off x="2267744" y="4653136"/>
                  <a:ext cx="432047" cy="715888"/>
                </a:xfrm>
                <a:prstGeom prst="straightConnector1">
                  <a:avLst/>
                </a:prstGeom>
                <a:ln w="57150">
                  <a:solidFill>
                    <a:srgbClr val="FFC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11 Conector recto de flecha"/>
                <p:cNvCxnSpPr>
                  <a:stCxn id="6" idx="2"/>
                </p:cNvCxnSpPr>
                <p:nvPr/>
              </p:nvCxnSpPr>
              <p:spPr>
                <a:xfrm flipH="1">
                  <a:off x="4608005" y="4653136"/>
                  <a:ext cx="3049" cy="792088"/>
                </a:xfrm>
                <a:prstGeom prst="straightConnector1">
                  <a:avLst/>
                </a:prstGeom>
                <a:ln w="57150">
                  <a:solidFill>
                    <a:srgbClr val="FFC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12 Conector recto de flecha"/>
                <p:cNvCxnSpPr/>
                <p:nvPr/>
              </p:nvCxnSpPr>
              <p:spPr>
                <a:xfrm>
                  <a:off x="6522314" y="4631060"/>
                  <a:ext cx="569966" cy="737964"/>
                </a:xfrm>
                <a:prstGeom prst="straightConnector1">
                  <a:avLst/>
                </a:prstGeom>
                <a:ln w="57150">
                  <a:solidFill>
                    <a:srgbClr val="FFC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13 Conector recto de flecha"/>
                <p:cNvCxnSpPr/>
                <p:nvPr/>
              </p:nvCxnSpPr>
              <p:spPr>
                <a:xfrm>
                  <a:off x="6522315" y="3789040"/>
                  <a:ext cx="641973" cy="0"/>
                </a:xfrm>
                <a:prstGeom prst="straightConnector1">
                  <a:avLst/>
                </a:prstGeom>
                <a:ln w="57150">
                  <a:solidFill>
                    <a:srgbClr val="FFC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18 Elipse"/>
                <p:cNvSpPr/>
                <p:nvPr/>
              </p:nvSpPr>
              <p:spPr>
                <a:xfrm>
                  <a:off x="755577" y="5229200"/>
                  <a:ext cx="2160240" cy="1568884"/>
                </a:xfrm>
                <a:prstGeom prst="ellipse">
                  <a:avLst/>
                </a:prstGeom>
                <a:solidFill>
                  <a:srgbClr val="002060"/>
                </a:solidFill>
                <a:ln w="381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ES_tradnl" dirty="0" smtClean="0">
                      <a:latin typeface="Arial" pitchFamily="34" charset="0"/>
                      <a:cs typeface="Arial" pitchFamily="34" charset="0"/>
                    </a:rPr>
                    <a:t>Capital </a:t>
                  </a:r>
                  <a:r>
                    <a:rPr lang="es-ES_tradnl" dirty="0">
                      <a:latin typeface="Arial" pitchFamily="34" charset="0"/>
                      <a:cs typeface="Arial" pitchFamily="34" charset="0"/>
                    </a:rPr>
                    <a:t>desarrollo</a:t>
                  </a:r>
                  <a:endParaRPr lang="es-E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" name="19 Elipse"/>
                <p:cNvSpPr/>
                <p:nvPr/>
              </p:nvSpPr>
              <p:spPr>
                <a:xfrm>
                  <a:off x="3635896" y="5377408"/>
                  <a:ext cx="1944216" cy="1507976"/>
                </a:xfrm>
                <a:prstGeom prst="ellipse">
                  <a:avLst/>
                </a:prstGeom>
                <a:solidFill>
                  <a:srgbClr val="002060"/>
                </a:solidFill>
                <a:ln w="381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ES_tradnl" dirty="0" smtClean="0">
                      <a:latin typeface="Arial" pitchFamily="34" charset="0"/>
                      <a:cs typeface="Arial" pitchFamily="34" charset="0"/>
                    </a:rPr>
                    <a:t>Venture </a:t>
                  </a:r>
                  <a:r>
                    <a:rPr lang="es-ES_tradnl" dirty="0">
                      <a:latin typeface="Arial" pitchFamily="34" charset="0"/>
                      <a:cs typeface="Arial" pitchFamily="34" charset="0"/>
                    </a:rPr>
                    <a:t>capital</a:t>
                  </a:r>
                  <a:endParaRPr lang="es-E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2" name="31 Elipse"/>
                <p:cNvSpPr/>
                <p:nvPr/>
              </p:nvSpPr>
              <p:spPr>
                <a:xfrm>
                  <a:off x="6328210" y="5323535"/>
                  <a:ext cx="2060214" cy="1507976"/>
                </a:xfrm>
                <a:prstGeom prst="ellipse">
                  <a:avLst/>
                </a:prstGeom>
                <a:solidFill>
                  <a:srgbClr val="002060"/>
                </a:solidFill>
                <a:ln w="381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ES_tradnl" dirty="0" err="1" smtClean="0">
                      <a:latin typeface="Arial" pitchFamily="34" charset="0"/>
                      <a:cs typeface="Arial" pitchFamily="34" charset="0"/>
                    </a:rPr>
                    <a:t>Private</a:t>
                  </a:r>
                  <a:r>
                    <a:rPr lang="es-ES_tradnl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s-ES_tradnl" dirty="0" err="1" smtClean="0">
                      <a:latin typeface="Arial" pitchFamily="34" charset="0"/>
                      <a:cs typeface="Arial" pitchFamily="34" charset="0"/>
                    </a:rPr>
                    <a:t>equity</a:t>
                  </a:r>
                  <a:endParaRPr lang="es-ES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3" name="32 Elipse"/>
                <p:cNvSpPr/>
                <p:nvPr/>
              </p:nvSpPr>
              <p:spPr>
                <a:xfrm>
                  <a:off x="7092280" y="3068960"/>
                  <a:ext cx="1946576" cy="1507976"/>
                </a:xfrm>
                <a:prstGeom prst="ellipse">
                  <a:avLst/>
                </a:prstGeom>
                <a:solidFill>
                  <a:srgbClr val="002060"/>
                </a:solidFill>
                <a:ln w="381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ES" dirty="0" smtClean="0">
                      <a:solidFill>
                        <a:schemeClr val="bg1"/>
                      </a:solidFill>
                    </a:rPr>
                    <a:t>Capital potencia</a:t>
                  </a:r>
                  <a:endParaRPr lang="es-ES" dirty="0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sp>
        <p:nvSpPr>
          <p:cNvPr id="35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145368"/>
            <a:ext cx="6336703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dirty="0" smtClean="0"/>
              <a:t>definición  DE Capital </a:t>
            </a:r>
            <a:r>
              <a:rPr lang="es-ES_tradnl" dirty="0"/>
              <a:t>Riesgo</a:t>
            </a:r>
            <a:endParaRPr lang="en-GB" dirty="0"/>
          </a:p>
        </p:txBody>
      </p:sp>
      <p:pic>
        <p:nvPicPr>
          <p:cNvPr id="36" name="35 Imagen" descr="https://pbs.twimg.com/profile_images/378800000295174188/65b3fa4491761c849f7ad453da4ec7f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56" y="0"/>
            <a:ext cx="1130044" cy="1052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I 2" descr="SELLO INADE 3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276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483768" y="188640"/>
            <a:ext cx="4584773" cy="762000"/>
          </a:xfrm>
        </p:spPr>
        <p:txBody>
          <a:bodyPr/>
          <a:lstStyle/>
          <a:p>
            <a:pPr algn="ctr"/>
            <a:r>
              <a:rPr lang="es-ES_tradnl" dirty="0"/>
              <a:t>Capital Riesgo</a:t>
            </a:r>
            <a:endParaRPr lang="en-GB" dirty="0"/>
          </a:p>
        </p:txBody>
      </p:sp>
      <p:grpSp>
        <p:nvGrpSpPr>
          <p:cNvPr id="887833" name="Group 25"/>
          <p:cNvGrpSpPr>
            <a:grpSpLocks/>
          </p:cNvGrpSpPr>
          <p:nvPr/>
        </p:nvGrpSpPr>
        <p:grpSpPr bwMode="auto">
          <a:xfrm>
            <a:off x="1628795" y="1383616"/>
            <a:ext cx="5893584" cy="4780626"/>
            <a:chOff x="1759" y="2303"/>
            <a:chExt cx="2444" cy="1641"/>
          </a:xfrm>
        </p:grpSpPr>
        <p:sp>
          <p:nvSpPr>
            <p:cNvPr id="887814" name="Text Box 6"/>
            <p:cNvSpPr txBox="1">
              <a:spLocks noChangeArrowheads="1"/>
            </p:cNvSpPr>
            <p:nvPr/>
          </p:nvSpPr>
          <p:spPr bwMode="auto">
            <a:xfrm>
              <a:off x="2459" y="2303"/>
              <a:ext cx="996" cy="18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s-ES_tradnl" sz="2800" dirty="0" smtClean="0"/>
                <a:t>INVERSORES</a:t>
              </a:r>
              <a:endParaRPr lang="es-ES" sz="2800" dirty="0"/>
            </a:p>
          </p:txBody>
        </p:sp>
        <p:sp>
          <p:nvSpPr>
            <p:cNvPr id="887815" name="AutoShape 7"/>
            <p:cNvSpPr>
              <a:spLocks noChangeArrowheads="1"/>
            </p:cNvSpPr>
            <p:nvPr/>
          </p:nvSpPr>
          <p:spPr bwMode="auto">
            <a:xfrm>
              <a:off x="2793" y="2531"/>
              <a:ext cx="256" cy="279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887816" name="Text Box 8"/>
            <p:cNvSpPr txBox="1">
              <a:spLocks noChangeArrowheads="1"/>
            </p:cNvSpPr>
            <p:nvPr/>
          </p:nvSpPr>
          <p:spPr bwMode="auto">
            <a:xfrm>
              <a:off x="2584" y="2565"/>
              <a:ext cx="179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s-ES_tradnl" dirty="0">
                  <a:latin typeface="Book Antiqua" pitchFamily="18" charset="0"/>
                </a:rPr>
                <a:t>$</a:t>
              </a:r>
              <a:endParaRPr lang="es-ES" dirty="0">
                <a:latin typeface="Book Antiqua" pitchFamily="18" charset="0"/>
              </a:endParaRPr>
            </a:p>
          </p:txBody>
        </p:sp>
        <p:sp>
          <p:nvSpPr>
            <p:cNvPr id="887817" name="Text Box 9"/>
            <p:cNvSpPr txBox="1">
              <a:spLocks noChangeArrowheads="1"/>
            </p:cNvSpPr>
            <p:nvPr/>
          </p:nvSpPr>
          <p:spPr bwMode="auto">
            <a:xfrm>
              <a:off x="3167" y="2563"/>
              <a:ext cx="134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s-ES_tradnl" dirty="0">
                  <a:latin typeface="Book Antiqua" pitchFamily="18" charset="0"/>
                </a:rPr>
                <a:t>$</a:t>
              </a:r>
              <a:endParaRPr lang="es-ES" dirty="0">
                <a:latin typeface="Book Antiqua" pitchFamily="18" charset="0"/>
              </a:endParaRPr>
            </a:p>
          </p:txBody>
        </p:sp>
        <p:sp>
          <p:nvSpPr>
            <p:cNvPr id="887818" name="AutoShape 10"/>
            <p:cNvSpPr>
              <a:spLocks noChangeArrowheads="1"/>
            </p:cNvSpPr>
            <p:nvPr/>
          </p:nvSpPr>
          <p:spPr bwMode="auto">
            <a:xfrm>
              <a:off x="2793" y="3049"/>
              <a:ext cx="256" cy="257"/>
            </a:xfrm>
            <a:prstGeom prst="downArrow">
              <a:avLst>
                <a:gd name="adj1" fmla="val 50000"/>
                <a:gd name="adj2" fmla="val 32649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s-ES" sz="2800" dirty="0" smtClean="0"/>
                <a:t>       </a:t>
              </a:r>
              <a:endParaRPr lang="es-ES" sz="2800" dirty="0"/>
            </a:p>
          </p:txBody>
        </p:sp>
        <p:sp>
          <p:nvSpPr>
            <p:cNvPr id="887819" name="Line 11"/>
            <p:cNvSpPr>
              <a:spLocks noChangeShapeType="1"/>
            </p:cNvSpPr>
            <p:nvPr/>
          </p:nvSpPr>
          <p:spPr bwMode="auto">
            <a:xfrm flipH="1">
              <a:off x="2084" y="3488"/>
              <a:ext cx="291" cy="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87822" name="Line 14"/>
            <p:cNvSpPr>
              <a:spLocks noChangeShapeType="1"/>
            </p:cNvSpPr>
            <p:nvPr/>
          </p:nvSpPr>
          <p:spPr bwMode="auto">
            <a:xfrm>
              <a:off x="3539" y="3488"/>
              <a:ext cx="366" cy="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87823" name="Text Box 15"/>
            <p:cNvSpPr txBox="1">
              <a:spLocks noChangeArrowheads="1"/>
            </p:cNvSpPr>
            <p:nvPr/>
          </p:nvSpPr>
          <p:spPr bwMode="auto">
            <a:xfrm>
              <a:off x="1759" y="3803"/>
              <a:ext cx="534" cy="141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s-ES_tradnl" sz="2000" dirty="0"/>
                <a:t>Inversión</a:t>
              </a:r>
              <a:endParaRPr lang="es-ES" sz="2000" dirty="0">
                <a:latin typeface="Book Antiqua" pitchFamily="18" charset="0"/>
              </a:endParaRPr>
            </a:p>
          </p:txBody>
        </p:sp>
        <p:sp>
          <p:nvSpPr>
            <p:cNvPr id="887826" name="Rectangle 18"/>
            <p:cNvSpPr>
              <a:spLocks noChangeArrowheads="1"/>
            </p:cNvSpPr>
            <p:nvPr/>
          </p:nvSpPr>
          <p:spPr bwMode="auto">
            <a:xfrm>
              <a:off x="3726" y="3803"/>
              <a:ext cx="477" cy="141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s-ES_tradnl" sz="2000" dirty="0"/>
                <a:t>Inversión</a:t>
              </a:r>
              <a:endParaRPr lang="es-ES" sz="2000" dirty="0"/>
            </a:p>
          </p:txBody>
        </p:sp>
        <p:sp>
          <p:nvSpPr>
            <p:cNvPr id="887827" name="Rectangle 19"/>
            <p:cNvSpPr>
              <a:spLocks noChangeArrowheads="1"/>
            </p:cNvSpPr>
            <p:nvPr/>
          </p:nvSpPr>
          <p:spPr bwMode="auto">
            <a:xfrm>
              <a:off x="2196" y="2857"/>
              <a:ext cx="1608" cy="15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s-ES_tradnl" dirty="0">
                  <a:solidFill>
                    <a:srgbClr val="000099"/>
                  </a:solidFill>
                </a:rPr>
                <a:t>Fondo de Capital </a:t>
              </a:r>
              <a:r>
                <a:rPr lang="es-ES_tradnl" dirty="0" smtClean="0">
                  <a:solidFill>
                    <a:srgbClr val="000099"/>
                  </a:solidFill>
                </a:rPr>
                <a:t>Riesgo </a:t>
              </a:r>
              <a:endParaRPr lang="es-ES" dirty="0">
                <a:solidFill>
                  <a:srgbClr val="000099"/>
                </a:solidFill>
              </a:endParaRPr>
            </a:p>
          </p:txBody>
        </p:sp>
        <p:sp>
          <p:nvSpPr>
            <p:cNvPr id="887828" name="Rectangle 20"/>
            <p:cNvSpPr>
              <a:spLocks noChangeArrowheads="1"/>
            </p:cNvSpPr>
            <p:nvPr/>
          </p:nvSpPr>
          <p:spPr bwMode="auto">
            <a:xfrm>
              <a:off x="2375" y="3324"/>
              <a:ext cx="1210" cy="174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s-ES_tradnl" dirty="0"/>
                <a:t>Entidad Gestora</a:t>
              </a:r>
              <a:endParaRPr lang="es-ES" sz="3200" dirty="0"/>
            </a:p>
          </p:txBody>
        </p:sp>
      </p:grpSp>
      <p:pic>
        <p:nvPicPr>
          <p:cNvPr id="21" name="20 Imagen" descr="https://pbs.twimg.com/profile_images/378800000295174188/65b3fa4491761c849f7ad453da4ec7f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56" y="0"/>
            <a:ext cx="1130044" cy="1052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 2" descr="SELLO INADE 3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7" descr="h_travail-1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857" y="1124744"/>
            <a:ext cx="1585527" cy="144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13" descr="au_travail-4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433" y="3662122"/>
            <a:ext cx="1787525" cy="11049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4" descr="crayons-0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570" y="4166947"/>
            <a:ext cx="381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Imagen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112" y="2918894"/>
            <a:ext cx="1484312" cy="1248053"/>
          </a:xfrm>
          <a:prstGeom prst="rect">
            <a:avLst/>
          </a:prstGeom>
        </p:spPr>
      </p:pic>
      <p:pic>
        <p:nvPicPr>
          <p:cNvPr id="28" name="Imagen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066" y="5081483"/>
            <a:ext cx="1513183" cy="1652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877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7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7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4056" y="2780928"/>
            <a:ext cx="7772400" cy="208900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l"/>
            <a:r>
              <a:rPr lang="es-ES" b="1" noProof="1">
                <a:latin typeface="Arial" charset="0"/>
              </a:rPr>
              <a:t>LA DECISIÓN DE INVERSIÓN OBEDECE A CRITERIOS ECONÓMICOS </a:t>
            </a:r>
            <a:r>
              <a:rPr lang="es-ES" sz="3200" b="1" noProof="1">
                <a:latin typeface="Arial" charset="0"/>
              </a:rPr>
              <a:t>(RENDIMIENTO DEL ACTIVO)</a:t>
            </a:r>
            <a:endParaRPr lang="es-ES" noProof="1">
              <a:latin typeface="Arial Narrow" pitchFamily="34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050925" y="1071563"/>
            <a:ext cx="27225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4000" b="1" noProof="1">
                <a:latin typeface="Arial" charset="0"/>
              </a:rPr>
              <a:t>FACTOR 1</a:t>
            </a:r>
            <a:endParaRPr lang="es-ES" noProof="1">
              <a:latin typeface="Arial" charset="0"/>
            </a:endParaRPr>
          </a:p>
        </p:txBody>
      </p:sp>
      <p:pic>
        <p:nvPicPr>
          <p:cNvPr id="4" name="3 Imagen" descr="https://pbs.twimg.com/profile_images/378800000295174188/65b3fa4491761c849f7ad453da4ec7f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56" y="0"/>
            <a:ext cx="1130044" cy="1052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 2" descr="SELLO INADE 3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907704" y="188640"/>
            <a:ext cx="5040560" cy="936104"/>
          </a:xfrm>
        </p:spPr>
        <p:txBody>
          <a:bodyPr/>
          <a:lstStyle/>
          <a:p>
            <a:pPr algn="ctr"/>
            <a:r>
              <a:rPr lang="es-ES" b="1" dirty="0" smtClean="0">
                <a:latin typeface="Cambria" panose="02040503050406030204" pitchFamily="18" charset="0"/>
              </a:rPr>
              <a:t>Actores</a:t>
            </a:r>
            <a:endParaRPr lang="es-ES" b="1" dirty="0">
              <a:latin typeface="Cambria" panose="02040503050406030204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068516" y="3933056"/>
            <a:ext cx="26474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2400" dirty="0" smtClean="0"/>
              <a:t>Calificadores de </a:t>
            </a:r>
            <a:r>
              <a:rPr lang="es-BO" sz="2400" dirty="0"/>
              <a:t>r</a:t>
            </a:r>
            <a:r>
              <a:rPr lang="es-BO" sz="2400" dirty="0" smtClean="0"/>
              <a:t>iesgo</a:t>
            </a:r>
            <a:endParaRPr lang="es-BO" sz="2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39552" y="1280945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BO" sz="2400" dirty="0" smtClean="0"/>
              <a:t>Inversionistas</a:t>
            </a:r>
            <a:endParaRPr lang="es-BO" sz="2400" dirty="0"/>
          </a:p>
        </p:txBody>
      </p:sp>
      <p:sp>
        <p:nvSpPr>
          <p:cNvPr id="9" name="8 CuadroTexto"/>
          <p:cNvSpPr txBox="1"/>
          <p:nvPr/>
        </p:nvSpPr>
        <p:spPr>
          <a:xfrm>
            <a:off x="6012160" y="1268760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2400" dirty="0" smtClean="0"/>
              <a:t>Agente estructurador / agente colocador</a:t>
            </a:r>
            <a:endParaRPr lang="es-BO" sz="24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6012160" y="2748972"/>
            <a:ext cx="2558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2400" dirty="0" smtClean="0"/>
              <a:t>Asesores legales</a:t>
            </a:r>
            <a:endParaRPr lang="es-BO" sz="24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79512" y="2748972"/>
            <a:ext cx="2342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BO" sz="2400" dirty="0" smtClean="0"/>
              <a:t>Regulador</a:t>
            </a:r>
            <a:endParaRPr lang="es-BO" sz="24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491" y="1052736"/>
            <a:ext cx="3541677" cy="4248472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251520" y="3988514"/>
            <a:ext cx="23425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BO" sz="2400" dirty="0" smtClean="0"/>
              <a:t>Bolsa / Custodio </a:t>
            </a:r>
          </a:p>
          <a:p>
            <a:pPr algn="ctr"/>
            <a:r>
              <a:rPr lang="es-BO" sz="2400" b="1" dirty="0" smtClean="0"/>
              <a:t>Infraestructura</a:t>
            </a:r>
            <a:endParaRPr lang="es-BO" sz="2400" b="1" dirty="0"/>
          </a:p>
        </p:txBody>
      </p:sp>
      <p:pic>
        <p:nvPicPr>
          <p:cNvPr id="12" name="11 Imagen" descr="https://pbs.twimg.com/profile_images/378800000295174188/65b3fa4491761c849f7ad453da4ec7fe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56" y="0"/>
            <a:ext cx="1130044" cy="1052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 2" descr="SELLO INADE 3D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0307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167179"/>
            <a:ext cx="1564874" cy="1564874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55776" y="188640"/>
            <a:ext cx="3960440" cy="811786"/>
          </a:xfrm>
        </p:spPr>
        <p:txBody>
          <a:bodyPr/>
          <a:lstStyle/>
          <a:p>
            <a:pPr algn="ctr"/>
            <a:r>
              <a:rPr lang="es-ES" b="1" dirty="0" smtClean="0">
                <a:latin typeface="Cambria" panose="02040503050406030204" pitchFamily="18" charset="0"/>
              </a:rPr>
              <a:t>Inversionistas</a:t>
            </a:r>
            <a:endParaRPr lang="es-ES" b="1" dirty="0">
              <a:latin typeface="Cambria" panose="02040503050406030204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963648" y="5805264"/>
            <a:ext cx="5200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BO" sz="1600" b="1" dirty="0" smtClean="0"/>
              <a:t>DIVERSOS PERFILES DE RIESGO Y MODELOS DE DECISIÓN</a:t>
            </a:r>
            <a:endParaRPr lang="es-BO" sz="1600" b="1" dirty="0"/>
          </a:p>
        </p:txBody>
      </p:sp>
      <p:grpSp>
        <p:nvGrpSpPr>
          <p:cNvPr id="7" name="6 Grupo"/>
          <p:cNvGrpSpPr/>
          <p:nvPr/>
        </p:nvGrpSpPr>
        <p:grpSpPr>
          <a:xfrm>
            <a:off x="5580112" y="1585875"/>
            <a:ext cx="3240360" cy="3139269"/>
            <a:chOff x="5132476" y="238257"/>
            <a:chExt cx="3240360" cy="2923151"/>
          </a:xfrm>
        </p:grpSpPr>
        <p:sp>
          <p:nvSpPr>
            <p:cNvPr id="9" name="8 CuadroTexto"/>
            <p:cNvSpPr txBox="1"/>
            <p:nvPr/>
          </p:nvSpPr>
          <p:spPr>
            <a:xfrm>
              <a:off x="5527700" y="2502255"/>
              <a:ext cx="2553096" cy="6591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INVERSIONISTAS NATURALES</a:t>
              </a:r>
              <a:endParaRPr lang="es-ES" sz="2000" b="1" dirty="0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132476" y="607589"/>
              <a:ext cx="1152128" cy="372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000" dirty="0" smtClean="0"/>
                <a:t>Seguidor</a:t>
              </a:r>
              <a:endParaRPr lang="es-ES" sz="2000" dirty="0"/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6212596" y="238257"/>
              <a:ext cx="1152128" cy="372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dirty="0" smtClean="0"/>
                <a:t>Intuitivo</a:t>
              </a:r>
              <a:endParaRPr lang="es-ES" sz="2000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7220708" y="598297"/>
              <a:ext cx="1152128" cy="372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000" dirty="0" smtClean="0"/>
                <a:t>Racional</a:t>
              </a:r>
              <a:endParaRPr lang="es-ES" sz="2000" dirty="0"/>
            </a:p>
          </p:txBody>
        </p:sp>
      </p:grpSp>
      <p:sp>
        <p:nvSpPr>
          <p:cNvPr id="13" name="2 Subtítulo"/>
          <p:cNvSpPr txBox="1">
            <a:spLocks/>
          </p:cNvSpPr>
          <p:nvPr/>
        </p:nvSpPr>
        <p:spPr>
          <a:xfrm>
            <a:off x="35496" y="2709318"/>
            <a:ext cx="4104456" cy="18718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 indent="-285750" algn="l">
              <a:buFont typeface="Wingdings" pitchFamily="2" charset="2"/>
              <a:buChar char="§"/>
            </a:pPr>
            <a:r>
              <a:rPr lang="es-BO" sz="1600" dirty="0" smtClean="0">
                <a:solidFill>
                  <a:schemeClr val="tx1"/>
                </a:solidFill>
              </a:rPr>
              <a:t>Fondos de Pensiones</a:t>
            </a:r>
          </a:p>
          <a:p>
            <a:pPr marL="742950" lvl="1" indent="-285750" algn="l">
              <a:buFont typeface="Wingdings" pitchFamily="2" charset="2"/>
              <a:buChar char="§"/>
            </a:pPr>
            <a:endParaRPr lang="es-BO" sz="1600" dirty="0" smtClean="0">
              <a:solidFill>
                <a:schemeClr val="tx1"/>
              </a:solidFill>
            </a:endParaRPr>
          </a:p>
          <a:p>
            <a:pPr marL="285750" lvl="1" indent="-285750" algn="l">
              <a:buFont typeface="Wingdings" pitchFamily="2" charset="2"/>
              <a:buChar char="§"/>
            </a:pPr>
            <a:r>
              <a:rPr lang="es-BO" sz="1600" dirty="0">
                <a:solidFill>
                  <a:schemeClr val="tx1"/>
                </a:solidFill>
              </a:rPr>
              <a:t>Compañías de </a:t>
            </a:r>
            <a:r>
              <a:rPr lang="es-BO" sz="1600" dirty="0" smtClean="0">
                <a:solidFill>
                  <a:schemeClr val="tx1"/>
                </a:solidFill>
              </a:rPr>
              <a:t>Seguros.</a:t>
            </a:r>
          </a:p>
          <a:p>
            <a:pPr marL="285750" lvl="1" indent="-285750" algn="l">
              <a:buFont typeface="Wingdings" pitchFamily="2" charset="2"/>
              <a:buChar char="§"/>
            </a:pPr>
            <a:endParaRPr lang="es-BO" sz="1600" dirty="0">
              <a:solidFill>
                <a:schemeClr val="tx1"/>
              </a:solidFill>
            </a:endParaRPr>
          </a:p>
          <a:p>
            <a:pPr marL="285750" lvl="1" indent="-285750" algn="l">
              <a:buFont typeface="Wingdings" pitchFamily="2" charset="2"/>
              <a:buChar char="§"/>
            </a:pPr>
            <a:r>
              <a:rPr lang="es-BO" sz="1600" dirty="0" smtClean="0">
                <a:solidFill>
                  <a:schemeClr val="tx1"/>
                </a:solidFill>
              </a:rPr>
              <a:t>Fondos de inversión/colectivos/mutuos</a:t>
            </a:r>
            <a:endParaRPr lang="es-BO" sz="1600" dirty="0">
              <a:solidFill>
                <a:schemeClr val="tx1"/>
              </a:solidFill>
            </a:endParaRPr>
          </a:p>
          <a:p>
            <a:pPr algn="l"/>
            <a:endParaRPr lang="es-BO" sz="2000" dirty="0" smtClean="0">
              <a:solidFill>
                <a:schemeClr val="tx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67544" y="1713002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INVERSIONISTAS INSTITUCIONALES</a:t>
            </a:r>
            <a:endParaRPr lang="es-ES" sz="2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2 Elipse"/>
          <p:cNvSpPr/>
          <p:nvPr/>
        </p:nvSpPr>
        <p:spPr>
          <a:xfrm>
            <a:off x="3573754" y="1000426"/>
            <a:ext cx="2016224" cy="1944216"/>
          </a:xfrm>
          <a:prstGeom prst="ellipse">
            <a:avLst/>
          </a:prstGeom>
          <a:solidFill>
            <a:schemeClr val="accent3">
              <a:lumMod val="75000"/>
              <a:alpha val="2117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Conservador</a:t>
            </a:r>
            <a:endParaRPr lang="es-BO" sz="18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16 Elipse"/>
          <p:cNvSpPr/>
          <p:nvPr/>
        </p:nvSpPr>
        <p:spPr>
          <a:xfrm>
            <a:off x="3573754" y="2368578"/>
            <a:ext cx="2016224" cy="1944216"/>
          </a:xfrm>
          <a:prstGeom prst="ellipse">
            <a:avLst/>
          </a:prstGeom>
          <a:solidFill>
            <a:schemeClr val="accent3">
              <a:lumMod val="75000"/>
              <a:alpha val="2117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Moderado</a:t>
            </a:r>
            <a:endParaRPr lang="es-BO" sz="2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17 Elipse"/>
          <p:cNvSpPr/>
          <p:nvPr/>
        </p:nvSpPr>
        <p:spPr>
          <a:xfrm>
            <a:off x="3573754" y="3808738"/>
            <a:ext cx="2016224" cy="1944216"/>
          </a:xfrm>
          <a:prstGeom prst="ellipse">
            <a:avLst/>
          </a:prstGeom>
          <a:solidFill>
            <a:schemeClr val="accent3">
              <a:lumMod val="75000"/>
              <a:alpha val="2117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Agresivo</a:t>
            </a:r>
            <a:endParaRPr lang="es-BO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15 Imagen" descr="https://pbs.twimg.com/profile_images/378800000295174188/65b3fa4491761c849f7ad453da4ec7fe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56" y="0"/>
            <a:ext cx="1130044" cy="1052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 2" descr="SELLO INADE 3D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5616" cy="105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162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1427</TotalTime>
  <Words>2226</Words>
  <Application>Microsoft Office PowerPoint</Application>
  <PresentationFormat>Presentación en pantalla (4:3)</PresentationFormat>
  <Paragraphs>478</Paragraphs>
  <Slides>42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42</vt:i4>
      </vt:variant>
    </vt:vector>
  </HeadingPairs>
  <TitlesOfParts>
    <vt:vector size="43" baseType="lpstr">
      <vt:lpstr>Viajes</vt:lpstr>
      <vt:lpstr>LOS FONDOS DE CAPITAL RIESGO COMO ALTERNATIVA DE FINANCIAMIENTO PARA LA CAPITALIZACIÓN DE LAS PYMES EN EL ECUADOR</vt:lpstr>
      <vt:lpstr>LOS FONDOS DE CAPITAL RIESGO COMO ALTERNATIVA DE FINANCIAMIENTO PARA LA CAPITALIZACIÓN DE LAS PYMES EN EL ECUADOR</vt:lpstr>
      <vt:lpstr>Presentación de PowerPoint</vt:lpstr>
      <vt:lpstr>Presentación de PowerPoint</vt:lpstr>
      <vt:lpstr>definición  DE Capital Riesgo</vt:lpstr>
      <vt:lpstr>Capital Riesgo</vt:lpstr>
      <vt:lpstr>LA DECISIÓN DE INVERSIÓN OBEDECE A CRITERIOS ECONÓMICOS (RENDIMIENTO DEL ACTIVO)</vt:lpstr>
      <vt:lpstr>Actores</vt:lpstr>
      <vt:lpstr>Inversionistas</vt:lpstr>
      <vt:lpstr>La dimensión de la empresa</vt:lpstr>
      <vt:lpstr>Inversores de Capital de Riesgo</vt:lpstr>
      <vt:lpstr>Presentación de PowerPoint</vt:lpstr>
      <vt:lpstr>Presentación de PowerPoint</vt:lpstr>
      <vt:lpstr>Presentación de PowerPoint</vt:lpstr>
      <vt:lpstr>Presentación de PowerPoint</vt:lpstr>
      <vt:lpstr>Proceso de creación y puesta en marcha de un proyecto empresarial</vt:lpstr>
      <vt:lpstr>Proceso de creación y puesta en marcha de un proyecto empresarial</vt:lpstr>
      <vt:lpstr>Proceso de creación y puesta en marcha de un proyecto empresarial</vt:lpstr>
      <vt:lpstr>EL EQUIPO TIENE EL PLENO CONVENCIMIENTO DE LA INCORPORACIÓN DE UN SOCIO (NO TIENEN UN PREJUICIO DE CAPITALISTA-USURERO) </vt:lpstr>
      <vt:lpstr>Presentación de PowerPoint</vt:lpstr>
      <vt:lpstr>Presentación de PowerPoint</vt:lpstr>
      <vt:lpstr>Presentación de PowerPoint</vt:lpstr>
      <vt:lpstr>EL BUSINESS PLAN</vt:lpstr>
      <vt:lpstr>Esquema estándar del Plan de Empresa</vt:lpstr>
      <vt:lpstr>Esquema estándar del Plan de Empresa</vt:lpstr>
      <vt:lpstr>LA SEGMENTACIÓN DEL SOCIO:    EDAD DE VIDA DEL PROYECTO Y SECTOR DE ACTIVIDAD</vt:lpstr>
      <vt:lpstr>Presentación de PowerPoint</vt:lpstr>
      <vt:lpstr>Tipología de socio... según:</vt:lpstr>
      <vt:lpstr>Instrumentos - RESUMEN</vt:lpstr>
      <vt:lpstr>LA VALORACIÓN... MÉTODOS?</vt:lpstr>
      <vt:lpstr>La valoración de la empresa </vt:lpstr>
      <vt:lpstr>LA NEGOCIACIÓN</vt:lpstr>
      <vt:lpstr>La NEGOCIACIÓN</vt:lpstr>
      <vt:lpstr>DESINVERSIÓN : LA PLUSVALÍA</vt:lpstr>
      <vt:lpstr>Presentación de PowerPoint</vt:lpstr>
      <vt:lpstr>DESINVERSIÓN : LA PLUSVALÍA</vt:lpstr>
      <vt:lpstr>conclusiONES</vt:lpstr>
      <vt:lpstr>conclusiONES</vt:lpstr>
      <vt:lpstr>recomendasIONES</vt:lpstr>
      <vt:lpstr>recomendaCIONES</vt:lpstr>
      <vt:lpstr>recomendacIONEs</vt:lpstr>
      <vt:lpstr>Presentación de PowerPoint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.</dc:creator>
  <cp:lastModifiedBy>USUARIO</cp:lastModifiedBy>
  <cp:revision>132</cp:revision>
  <dcterms:created xsi:type="dcterms:W3CDTF">2002-09-16T08:28:01Z</dcterms:created>
  <dcterms:modified xsi:type="dcterms:W3CDTF">2015-01-09T22:29:57Z</dcterms:modified>
</cp:coreProperties>
</file>