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24"/>
  </p:notesMasterIdLst>
  <p:sldIdLst>
    <p:sldId id="271" r:id="rId2"/>
    <p:sldId id="272" r:id="rId3"/>
    <p:sldId id="410" r:id="rId4"/>
    <p:sldId id="412" r:id="rId5"/>
    <p:sldId id="413" r:id="rId6"/>
    <p:sldId id="414" r:id="rId7"/>
    <p:sldId id="279" r:id="rId8"/>
    <p:sldId id="415" r:id="rId9"/>
    <p:sldId id="416" r:id="rId10"/>
    <p:sldId id="288" r:id="rId11"/>
    <p:sldId id="293" r:id="rId12"/>
    <p:sldId id="304" r:id="rId13"/>
    <p:sldId id="418" r:id="rId14"/>
    <p:sldId id="419" r:id="rId15"/>
    <p:sldId id="421"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9" r:id="rId64"/>
    <p:sldId id="480" r:id="rId65"/>
    <p:sldId id="481" r:id="rId66"/>
    <p:sldId id="482" r:id="rId67"/>
    <p:sldId id="483" r:id="rId68"/>
    <p:sldId id="484" r:id="rId69"/>
    <p:sldId id="485" r:id="rId70"/>
    <p:sldId id="486" r:id="rId71"/>
    <p:sldId id="488" r:id="rId72"/>
    <p:sldId id="487" r:id="rId73"/>
    <p:sldId id="489" r:id="rId74"/>
    <p:sldId id="490" r:id="rId75"/>
    <p:sldId id="491" r:id="rId76"/>
    <p:sldId id="492" r:id="rId77"/>
    <p:sldId id="493" r:id="rId78"/>
    <p:sldId id="494" r:id="rId79"/>
    <p:sldId id="505" r:id="rId80"/>
    <p:sldId id="495" r:id="rId81"/>
    <p:sldId id="496" r:id="rId82"/>
    <p:sldId id="497" r:id="rId83"/>
    <p:sldId id="498" r:id="rId84"/>
    <p:sldId id="499" r:id="rId85"/>
    <p:sldId id="500" r:id="rId86"/>
    <p:sldId id="501" r:id="rId87"/>
    <p:sldId id="503" r:id="rId88"/>
    <p:sldId id="502" r:id="rId89"/>
    <p:sldId id="506" r:id="rId90"/>
    <p:sldId id="507" r:id="rId91"/>
    <p:sldId id="508" r:id="rId92"/>
    <p:sldId id="509" r:id="rId93"/>
    <p:sldId id="510" r:id="rId94"/>
    <p:sldId id="511" r:id="rId95"/>
    <p:sldId id="512" r:id="rId96"/>
    <p:sldId id="513" r:id="rId97"/>
    <p:sldId id="514" r:id="rId98"/>
    <p:sldId id="515" r:id="rId99"/>
    <p:sldId id="516" r:id="rId100"/>
    <p:sldId id="517" r:id="rId101"/>
    <p:sldId id="518" r:id="rId102"/>
    <p:sldId id="519" r:id="rId103"/>
    <p:sldId id="520" r:id="rId104"/>
    <p:sldId id="521" r:id="rId105"/>
    <p:sldId id="522" r:id="rId106"/>
    <p:sldId id="523" r:id="rId107"/>
    <p:sldId id="524" r:id="rId108"/>
    <p:sldId id="525" r:id="rId109"/>
    <p:sldId id="526" r:id="rId110"/>
    <p:sldId id="527" r:id="rId111"/>
    <p:sldId id="528" r:id="rId112"/>
    <p:sldId id="529" r:id="rId113"/>
    <p:sldId id="530" r:id="rId114"/>
    <p:sldId id="531" r:id="rId115"/>
    <p:sldId id="532" r:id="rId116"/>
    <p:sldId id="423" r:id="rId117"/>
    <p:sldId id="424" r:id="rId118"/>
    <p:sldId id="425" r:id="rId119"/>
    <p:sldId id="426" r:id="rId120"/>
    <p:sldId id="427" r:id="rId121"/>
    <p:sldId id="428" r:id="rId122"/>
    <p:sldId id="533" r:id="rId1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F45FD3-73E4-4B3B-ACA6-2426EE464043}">
          <p14:sldIdLst>
            <p14:sldId id="271"/>
            <p14:sldId id="272"/>
            <p14:sldId id="410"/>
            <p14:sldId id="412"/>
            <p14:sldId id="413"/>
            <p14:sldId id="414"/>
            <p14:sldId id="279"/>
            <p14:sldId id="415"/>
            <p14:sldId id="416"/>
            <p14:sldId id="288"/>
            <p14:sldId id="293"/>
            <p14:sldId id="304"/>
            <p14:sldId id="418"/>
            <p14:sldId id="419"/>
            <p14:sldId id="421"/>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4"/>
            <p14:sldId id="465"/>
            <p14:sldId id="466"/>
            <p14:sldId id="467"/>
            <p14:sldId id="468"/>
            <p14:sldId id="469"/>
            <p14:sldId id="470"/>
            <p14:sldId id="471"/>
            <p14:sldId id="472"/>
            <p14:sldId id="473"/>
            <p14:sldId id="474"/>
            <p14:sldId id="475"/>
            <p14:sldId id="476"/>
            <p14:sldId id="479"/>
            <p14:sldId id="480"/>
            <p14:sldId id="481"/>
            <p14:sldId id="482"/>
            <p14:sldId id="483"/>
            <p14:sldId id="484"/>
            <p14:sldId id="485"/>
            <p14:sldId id="486"/>
            <p14:sldId id="488"/>
            <p14:sldId id="487"/>
            <p14:sldId id="489"/>
            <p14:sldId id="490"/>
            <p14:sldId id="491"/>
            <p14:sldId id="492"/>
            <p14:sldId id="493"/>
            <p14:sldId id="494"/>
            <p14:sldId id="505"/>
            <p14:sldId id="495"/>
            <p14:sldId id="496"/>
            <p14:sldId id="497"/>
            <p14:sldId id="498"/>
            <p14:sldId id="499"/>
            <p14:sldId id="500"/>
            <p14:sldId id="501"/>
            <p14:sldId id="503"/>
            <p14:sldId id="502"/>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423"/>
            <p14:sldId id="424"/>
            <p14:sldId id="425"/>
            <p14:sldId id="426"/>
            <p14:sldId id="427"/>
            <p14:sldId id="428"/>
            <p14:sldId id="5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37B44B"/>
    <a:srgbClr val="999999"/>
    <a:srgbClr val="BC202A"/>
    <a:srgbClr val="EE384A"/>
    <a:srgbClr val="146E4A"/>
    <a:srgbClr val="138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7"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D:\millo\Documents\Tesis\Tabacundo\Familia%20de%20produc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illo\Documents\Tesis\Tabacundo\Familia%20de%20produc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Tesis\analisis%20espaci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illo\Documents\Tesis\Analisis%20espacios%20por%20secci&#243;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illo\Documents\Tesis\Analisis%20espacios%20por%20secci&#243;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illo\Documents\Tesis\Analisis%20espacios%20por%20secci&#243;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illo\Documents\Tesis\linea%20base%20fabrica.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D:\Documents\Tesis\presentar\detalle%20cadena%20de%20val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Volumenes de Producción. [Unidades/año]</a:t>
            </a:r>
          </a:p>
        </c:rich>
      </c:tx>
      <c:layout/>
      <c:overlay val="0"/>
    </c:title>
    <c:autoTitleDeleted val="0"/>
    <c:plotArea>
      <c:layout/>
      <c:barChart>
        <c:barDir val="col"/>
        <c:grouping val="stacked"/>
        <c:varyColors val="1"/>
        <c:ser>
          <c:idx val="0"/>
          <c:order val="0"/>
          <c:invertIfNegative val="0"/>
          <c:dLbls>
            <c:dLbl>
              <c:idx val="0"/>
              <c:layout>
                <c:manualLayout>
                  <c:x val="2.2629554197782305E-3"/>
                  <c:y val="-0.37330082350334942"/>
                </c:manualLayout>
              </c:layout>
              <c:tx>
                <c:rich>
                  <a:bodyPr/>
                  <a:lstStyle/>
                  <a:p>
                    <a:r>
                      <a:rPr lang="en-US"/>
                      <a:t>98,27%</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8436180702837844E-2"/>
                </c:manualLayout>
              </c:layout>
              <c:tx>
                <c:rich>
                  <a:bodyPr/>
                  <a:lstStyle/>
                  <a:p>
                    <a:r>
                      <a:rPr lang="en-US"/>
                      <a:t>0,19%</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4.0380121853166182E-2"/>
                </c:manualLayout>
              </c:layout>
              <c:tx>
                <c:rich>
                  <a:bodyPr/>
                  <a:lstStyle/>
                  <a:p>
                    <a:r>
                      <a:rPr lang="en-US"/>
                      <a:t>1,24%</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'Familia de productos'!$AA$44:$AA$46</c:f>
              <c:strCache>
                <c:ptCount val="3"/>
                <c:pt idx="0">
                  <c:v>FAMILIA 1</c:v>
                </c:pt>
                <c:pt idx="1">
                  <c:v>FAMILIA 2</c:v>
                </c:pt>
                <c:pt idx="2">
                  <c:v>FAMILIA 3</c:v>
                </c:pt>
              </c:strCache>
            </c:strRef>
          </c:cat>
          <c:val>
            <c:numRef>
              <c:f>'Familia de productos'!$AB$44:$AB$46</c:f>
              <c:numCache>
                <c:formatCode>General</c:formatCode>
                <c:ptCount val="3"/>
                <c:pt idx="0">
                  <c:v>16645</c:v>
                </c:pt>
                <c:pt idx="1">
                  <c:v>32</c:v>
                </c:pt>
                <c:pt idx="2">
                  <c:v>261</c:v>
                </c:pt>
              </c:numCache>
            </c:numRef>
          </c:val>
        </c:ser>
        <c:dLbls>
          <c:showLegendKey val="0"/>
          <c:showVal val="0"/>
          <c:showCatName val="0"/>
          <c:showSerName val="0"/>
          <c:showPercent val="0"/>
          <c:showBubbleSize val="0"/>
        </c:dLbls>
        <c:gapWidth val="300"/>
        <c:axId val="188777552"/>
        <c:axId val="188777936"/>
      </c:barChart>
      <c:catAx>
        <c:axId val="188777552"/>
        <c:scaling>
          <c:orientation val="minMax"/>
        </c:scaling>
        <c:delete val="0"/>
        <c:axPos val="b"/>
        <c:numFmt formatCode="General" sourceLinked="0"/>
        <c:majorTickMark val="none"/>
        <c:minorTickMark val="none"/>
        <c:tickLblPos val="nextTo"/>
        <c:crossAx val="188777936"/>
        <c:crosses val="autoZero"/>
        <c:auto val="1"/>
        <c:lblAlgn val="ctr"/>
        <c:lblOffset val="100"/>
        <c:noMultiLvlLbl val="0"/>
      </c:catAx>
      <c:valAx>
        <c:axId val="188777936"/>
        <c:scaling>
          <c:orientation val="minMax"/>
        </c:scaling>
        <c:delete val="0"/>
        <c:axPos val="l"/>
        <c:majorGridlines/>
        <c:numFmt formatCode="General" sourceLinked="1"/>
        <c:majorTickMark val="none"/>
        <c:minorTickMark val="none"/>
        <c:tickLblPos val="nextTo"/>
        <c:crossAx val="188777552"/>
        <c:crosses val="autoZero"/>
        <c:crossBetween val="between"/>
      </c:valAx>
    </c:plotArea>
    <c:legend>
      <c:legendPos val="r"/>
      <c:layout/>
      <c:overlay val="0"/>
    </c:legend>
    <c:plotVisOnly val="1"/>
    <c:dispBlanksAs val="gap"/>
    <c:showDLblsOverMax val="0"/>
  </c:chart>
  <c:txPr>
    <a:bodyPr/>
    <a:lstStyle/>
    <a:p>
      <a:pPr>
        <a:defRPr sz="20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Ventas [$/año]</a:t>
            </a:r>
          </a:p>
        </c:rich>
      </c:tx>
      <c:layout/>
      <c:overlay val="0"/>
    </c:title>
    <c:autoTitleDeleted val="0"/>
    <c:plotArea>
      <c:layout/>
      <c:barChart>
        <c:barDir val="col"/>
        <c:grouping val="stacked"/>
        <c:varyColors val="0"/>
        <c:ser>
          <c:idx val="0"/>
          <c:order val="0"/>
          <c:invertIfNegative val="0"/>
          <c:dPt>
            <c:idx val="1"/>
            <c:invertIfNegative val="0"/>
            <c:bubble3D val="0"/>
            <c:spPr>
              <a:solidFill>
                <a:schemeClr val="accent2"/>
              </a:solidFill>
            </c:spPr>
          </c:dPt>
          <c:dPt>
            <c:idx val="2"/>
            <c:invertIfNegative val="0"/>
            <c:bubble3D val="0"/>
            <c:spPr>
              <a:solidFill>
                <a:schemeClr val="accent3"/>
              </a:solidFill>
            </c:spPr>
          </c:dPt>
          <c:dLbls>
            <c:dLbl>
              <c:idx val="0"/>
              <c:layout>
                <c:manualLayout>
                  <c:x val="-1.6617788125294982E-3"/>
                  <c:y val="-0.35489408117966026"/>
                </c:manualLayout>
              </c:layout>
              <c:tx>
                <c:rich>
                  <a:bodyPr/>
                  <a:lstStyle/>
                  <a:p>
                    <a:r>
                      <a:rPr lang="en-US"/>
                      <a:t> 86%</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235576250589391E-3"/>
                  <c:y val="-3.9899250818935236E-2"/>
                </c:manualLayout>
              </c:layout>
              <c:tx>
                <c:rich>
                  <a:bodyPr/>
                  <a:lstStyle/>
                  <a:p>
                    <a:r>
                      <a:rPr lang="en-US"/>
                      <a:t> 1%</a:t>
                    </a:r>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8.1236503748644828E-2"/>
                </c:manualLayout>
              </c:layout>
              <c:tx>
                <c:rich>
                  <a:bodyPr/>
                  <a:lstStyle/>
                  <a:p>
                    <a:r>
                      <a:rPr lang="en-US"/>
                      <a:t>13 %</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'Familia de productos'!$AA$44:$AA$46</c:f>
              <c:strCache>
                <c:ptCount val="3"/>
                <c:pt idx="0">
                  <c:v>FAMILIA 1</c:v>
                </c:pt>
                <c:pt idx="1">
                  <c:v>FAMILIA 2</c:v>
                </c:pt>
                <c:pt idx="2">
                  <c:v>FAMILIA 3</c:v>
                </c:pt>
              </c:strCache>
            </c:strRef>
          </c:cat>
          <c:val>
            <c:numRef>
              <c:f>'Familia de productos'!$AC$44:$AC$46</c:f>
              <c:numCache>
                <c:formatCode>_("$"* #,##0.00_);_("$"* \(#,##0.00\);_("$"* "-"??_);_(@_)</c:formatCode>
                <c:ptCount val="3"/>
                <c:pt idx="0">
                  <c:v>479553.66</c:v>
                </c:pt>
                <c:pt idx="1">
                  <c:v>6400</c:v>
                </c:pt>
                <c:pt idx="2">
                  <c:v>71805.64</c:v>
                </c:pt>
              </c:numCache>
            </c:numRef>
          </c:val>
        </c:ser>
        <c:dLbls>
          <c:showLegendKey val="0"/>
          <c:showVal val="0"/>
          <c:showCatName val="0"/>
          <c:showSerName val="0"/>
          <c:showPercent val="0"/>
          <c:showBubbleSize val="0"/>
        </c:dLbls>
        <c:gapWidth val="300"/>
        <c:axId val="189178248"/>
        <c:axId val="183082912"/>
      </c:barChart>
      <c:catAx>
        <c:axId val="189178248"/>
        <c:scaling>
          <c:orientation val="minMax"/>
        </c:scaling>
        <c:delete val="0"/>
        <c:axPos val="b"/>
        <c:numFmt formatCode="General" sourceLinked="0"/>
        <c:majorTickMark val="none"/>
        <c:minorTickMark val="none"/>
        <c:tickLblPos val="nextTo"/>
        <c:crossAx val="183082912"/>
        <c:crosses val="autoZero"/>
        <c:auto val="1"/>
        <c:lblAlgn val="ctr"/>
        <c:lblOffset val="100"/>
        <c:noMultiLvlLbl val="0"/>
      </c:catAx>
      <c:valAx>
        <c:axId val="183082912"/>
        <c:scaling>
          <c:orientation val="minMax"/>
        </c:scaling>
        <c:delete val="0"/>
        <c:axPos val="l"/>
        <c:majorGridlines/>
        <c:numFmt formatCode="_(&quot;$&quot;* #,##0.00_);_(&quot;$&quot;* \(#,##0.00\);_(&quot;$&quot;* &quot;-&quot;??_);_(@_)" sourceLinked="1"/>
        <c:majorTickMark val="none"/>
        <c:minorTickMark val="none"/>
        <c:tickLblPos val="nextTo"/>
        <c:crossAx val="189178248"/>
        <c:crosses val="autoZero"/>
        <c:crossBetween val="between"/>
      </c:valAx>
    </c:plotArea>
    <c:legend>
      <c:legendPos val="r"/>
      <c:layout/>
      <c:overlay val="0"/>
    </c:legend>
    <c:plotVisOnly val="1"/>
    <c:dispBlanksAs val="gap"/>
    <c:showDLblsOverMax val="0"/>
  </c:chart>
  <c:txPr>
    <a:bodyPr/>
    <a:lstStyle/>
    <a:p>
      <a:pPr>
        <a:defRPr sz="16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s-EC"/>
              <a:t>Porcentaje de ocupación de cada una de las secciones FMT.</a:t>
            </a:r>
            <a:endParaRPr lang="es-ES"/>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Hoja1!$A$1:$A$10</c:f>
              <c:strCache>
                <c:ptCount val="10"/>
                <c:pt idx="0">
                  <c:v>Sección Bodega General</c:v>
                </c:pt>
                <c:pt idx="1">
                  <c:v>Sección Bodegas de Material</c:v>
                </c:pt>
                <c:pt idx="2">
                  <c:v>Sección carpintería</c:v>
                </c:pt>
                <c:pt idx="3">
                  <c:v>Sección de estructuras</c:v>
                </c:pt>
                <c:pt idx="4">
                  <c:v>Área  lacado de mobiliario</c:v>
                </c:pt>
                <c:pt idx="5">
                  <c:v>Sección Mobiliario</c:v>
                </c:pt>
                <c:pt idx="6">
                  <c:v>Área pintura de mobiliario</c:v>
                </c:pt>
                <c:pt idx="7">
                  <c:v>Sección   producto terminado</c:v>
                </c:pt>
                <c:pt idx="8">
                  <c:v>Serigrafía</c:v>
                </c:pt>
                <c:pt idx="9">
                  <c:v>Oficinas de Dirección y administración</c:v>
                </c:pt>
              </c:strCache>
            </c:strRef>
          </c:cat>
          <c:val>
            <c:numRef>
              <c:f>Hoja1!$C$1:$C$10</c:f>
              <c:numCache>
                <c:formatCode>0.00%</c:formatCode>
                <c:ptCount val="10"/>
                <c:pt idx="0">
                  <c:v>2.3976820077180078E-2</c:v>
                </c:pt>
                <c:pt idx="1">
                  <c:v>2.2178291160550097E-2</c:v>
                </c:pt>
                <c:pt idx="2">
                  <c:v>9.5351065758462594E-3</c:v>
                </c:pt>
                <c:pt idx="3">
                  <c:v>5.6110434850172225E-2</c:v>
                </c:pt>
                <c:pt idx="4">
                  <c:v>1.6859107508223042E-2</c:v>
                </c:pt>
                <c:pt idx="5">
                  <c:v>1.799201263888529E-2</c:v>
                </c:pt>
                <c:pt idx="6">
                  <c:v>1.5769599336976508E-2</c:v>
                </c:pt>
                <c:pt idx="7">
                  <c:v>1.0085208878298928E-2</c:v>
                </c:pt>
                <c:pt idx="8">
                  <c:v>9.0002848929061664E-3</c:v>
                </c:pt>
                <c:pt idx="9">
                  <c:v>2.6789218098469344E-2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Distribución de la Sección Estructuras</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Hoja1!$G$19:$G$21</c:f>
              <c:strCache>
                <c:ptCount val="3"/>
                <c:pt idx="0">
                  <c:v>Máquinaria y Equipos</c:v>
                </c:pt>
                <c:pt idx="1">
                  <c:v>Mesas de trabajo y otros</c:v>
                </c:pt>
                <c:pt idx="2">
                  <c:v>Espacio libre </c:v>
                </c:pt>
              </c:strCache>
            </c:strRef>
          </c:cat>
          <c:val>
            <c:numRef>
              <c:f>Hoja1!$H$19:$H$21</c:f>
              <c:numCache>
                <c:formatCode>0.00%</c:formatCode>
                <c:ptCount val="3"/>
                <c:pt idx="0">
                  <c:v>0.1114</c:v>
                </c:pt>
                <c:pt idx="1">
                  <c:v>8.1800000000000025E-2</c:v>
                </c:pt>
                <c:pt idx="2">
                  <c:v>0.80680000000000052</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Sección Mobiliario</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Hoja2!$J$36:$J$39</c:f>
              <c:strCache>
                <c:ptCount val="4"/>
                <c:pt idx="0">
                  <c:v>Maquinaria y Equipos</c:v>
                </c:pt>
                <c:pt idx="1">
                  <c:v>Mesas de trabajo y otros</c:v>
                </c:pt>
                <c:pt idx="2">
                  <c:v>Material en proceso</c:v>
                </c:pt>
                <c:pt idx="3">
                  <c:v>Espacio libre </c:v>
                </c:pt>
              </c:strCache>
            </c:strRef>
          </c:cat>
          <c:val>
            <c:numRef>
              <c:f>Hoja2!$K$36:$K$39</c:f>
              <c:numCache>
                <c:formatCode>0.00%</c:formatCode>
                <c:ptCount val="4"/>
                <c:pt idx="0">
                  <c:v>0.2576</c:v>
                </c:pt>
                <c:pt idx="1">
                  <c:v>3.8600000000000002E-2</c:v>
                </c:pt>
                <c:pt idx="2">
                  <c:v>0.21780000000000013</c:v>
                </c:pt>
                <c:pt idx="3">
                  <c:v>0.43170000000000008</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Área pintura mobiliario</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Hoja2!$J$12:$J$15</c:f>
              <c:strCache>
                <c:ptCount val="4"/>
                <c:pt idx="0">
                  <c:v>Maquinaria y Equipos</c:v>
                </c:pt>
                <c:pt idx="1">
                  <c:v>Mesas de trabajo y otros</c:v>
                </c:pt>
                <c:pt idx="2">
                  <c:v>Material en proceso</c:v>
                </c:pt>
                <c:pt idx="3">
                  <c:v>Espacio libre </c:v>
                </c:pt>
              </c:strCache>
            </c:strRef>
          </c:cat>
          <c:val>
            <c:numRef>
              <c:f>Hoja2!$K$12:$K$15</c:f>
              <c:numCache>
                <c:formatCode>0.00%</c:formatCode>
                <c:ptCount val="4"/>
                <c:pt idx="0">
                  <c:v>0.2351</c:v>
                </c:pt>
                <c:pt idx="1">
                  <c:v>4.7000000000000014E-2</c:v>
                </c:pt>
                <c:pt idx="2">
                  <c:v>0.28620000000000001</c:v>
                </c:pt>
                <c:pt idx="3">
                  <c:v>0.43170000000000008</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Sección Carpintería</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Hoja3!$K$8:$K$11</c:f>
              <c:strCache>
                <c:ptCount val="4"/>
                <c:pt idx="0">
                  <c:v>Maquinaria y Equipos</c:v>
                </c:pt>
                <c:pt idx="1">
                  <c:v>Mesas de trabajo y otros</c:v>
                </c:pt>
                <c:pt idx="2">
                  <c:v>Material en proceso</c:v>
                </c:pt>
                <c:pt idx="3">
                  <c:v>Espacio libre </c:v>
                </c:pt>
              </c:strCache>
            </c:strRef>
          </c:cat>
          <c:val>
            <c:numRef>
              <c:f>Hoja3!$L$8:$L$11</c:f>
              <c:numCache>
                <c:formatCode>0.00%</c:formatCode>
                <c:ptCount val="4"/>
                <c:pt idx="0">
                  <c:v>0.23519999999999999</c:v>
                </c:pt>
                <c:pt idx="1">
                  <c:v>0.12670000000000001</c:v>
                </c:pt>
                <c:pt idx="2">
                  <c:v>0.43420000000000025</c:v>
                </c:pt>
                <c:pt idx="3">
                  <c:v>0.20390000000000014</c:v>
                </c:pt>
              </c:numCache>
            </c:numRef>
          </c:val>
        </c:ser>
        <c:dLbls>
          <c:showLegendKey val="0"/>
          <c:showVal val="0"/>
          <c:showCatName val="0"/>
          <c:showSerName val="0"/>
          <c:showPercent val="1"/>
          <c:showBubbleSize val="0"/>
          <c:showLeaderLines val="0"/>
        </c:dLbls>
        <c:firstSliceAng val="0"/>
      </c:pieChart>
    </c:plotArea>
    <c:legend>
      <c:legendPos val="r"/>
      <c:layout/>
      <c:overlay val="0"/>
    </c:legend>
    <c:plotVisOnly val="1"/>
    <c:dispBlanksAs val="zero"/>
    <c:showDLblsOverMax val="0"/>
  </c:chart>
  <c:txPr>
    <a:bodyPr/>
    <a:lstStyle/>
    <a:p>
      <a:pPr>
        <a:defRPr sz="20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Distribución de personal en la FMT.</a:t>
            </a:r>
          </a:p>
        </c:rich>
      </c:tx>
      <c:layout/>
      <c:overlay val="0"/>
    </c:title>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Hoja2!$C$52:$C$62</c:f>
              <c:strCache>
                <c:ptCount val="11"/>
                <c:pt idx="0">
                  <c:v>Área de acabados en madera</c:v>
                </c:pt>
                <c:pt idx="1">
                  <c:v>Área pintura de mobiliario</c:v>
                </c:pt>
                <c:pt idx="2">
                  <c:v>Bodega</c:v>
                </c:pt>
                <c:pt idx="3">
                  <c:v>Cocina</c:v>
                </c:pt>
                <c:pt idx="4">
                  <c:v>Mantenimiento</c:v>
                </c:pt>
                <c:pt idx="5">
                  <c:v>Planificación de Producción - Proyectos</c:v>
                </c:pt>
                <c:pt idx="6">
                  <c:v>Resto de secciones </c:v>
                </c:pt>
                <c:pt idx="7">
                  <c:v>Sección Carpintería</c:v>
                </c:pt>
                <c:pt idx="8">
                  <c:v>Sección Estructuras</c:v>
                </c:pt>
                <c:pt idx="9">
                  <c:v>Sección Mobiliario</c:v>
                </c:pt>
                <c:pt idx="10">
                  <c:v>Servidores Públicos</c:v>
                </c:pt>
              </c:strCache>
            </c:strRef>
          </c:cat>
          <c:val>
            <c:numRef>
              <c:f>Hoja2!$D$52:$D$62</c:f>
              <c:numCache>
                <c:formatCode>0.00%</c:formatCode>
                <c:ptCount val="11"/>
                <c:pt idx="0">
                  <c:v>0.1463414634146343</c:v>
                </c:pt>
                <c:pt idx="1">
                  <c:v>9.7560975609756226E-2</c:v>
                </c:pt>
                <c:pt idx="2">
                  <c:v>4.8780487804878141E-2</c:v>
                </c:pt>
                <c:pt idx="3">
                  <c:v>4.8780487804878141E-2</c:v>
                </c:pt>
                <c:pt idx="4">
                  <c:v>2.4390243902439025E-2</c:v>
                </c:pt>
                <c:pt idx="5">
                  <c:v>4.8780487804878141E-2</c:v>
                </c:pt>
                <c:pt idx="6">
                  <c:v>0.21951219512195147</c:v>
                </c:pt>
                <c:pt idx="7">
                  <c:v>9.7560975609756226E-2</c:v>
                </c:pt>
                <c:pt idx="8">
                  <c:v>4.8780487804878141E-2</c:v>
                </c:pt>
                <c:pt idx="9">
                  <c:v>9.7560975609756226E-2</c:v>
                </c:pt>
                <c:pt idx="10">
                  <c:v>0.12195121951219511</c:v>
                </c:pt>
              </c:numCache>
            </c:numRef>
          </c:val>
        </c:ser>
        <c:dLbls>
          <c:showLegendKey val="0"/>
          <c:showVal val="0"/>
          <c:showCatName val="0"/>
          <c:showSerName val="0"/>
          <c:showPercent val="1"/>
          <c:showBubbleSize val="0"/>
          <c:showLeaderLines val="0"/>
        </c:dLbls>
        <c:firstSliceAng val="0"/>
      </c:pieChart>
    </c:plotArea>
    <c:legend>
      <c:legendPos val="r"/>
      <c:layout>
        <c:manualLayout>
          <c:xMode val="edge"/>
          <c:yMode val="edge"/>
          <c:x val="0.68061891102770788"/>
          <c:y val="0.19360899803342441"/>
          <c:w val="0.30580003628743252"/>
          <c:h val="0.78420576749851423"/>
        </c:manualLayout>
      </c:layout>
      <c:overlay val="0"/>
    </c:legend>
    <c:plotVisOnly val="1"/>
    <c:dispBlanksAs val="zero"/>
    <c:showDLblsOverMax val="0"/>
  </c:chart>
  <c:txPr>
    <a:bodyPr/>
    <a:lstStyle/>
    <a:p>
      <a:pPr>
        <a:defRPr sz="14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0" normalizeH="0" baseline="0">
                <a:solidFill>
                  <a:schemeClr val="tx1">
                    <a:lumMod val="65000"/>
                    <a:lumOff val="35000"/>
                  </a:schemeClr>
                </a:solidFill>
                <a:latin typeface="+mj-lt"/>
                <a:ea typeface="+mj-ea"/>
                <a:cs typeface="+mj-cs"/>
              </a:defRPr>
            </a:pPr>
            <a:r>
              <a:rPr lang="es-EC"/>
              <a:t>Diagrama de Pareto: tiempos de proceso por persona (Takt time).</a:t>
            </a:r>
            <a:endParaRPr lang="es-ES"/>
          </a:p>
        </c:rich>
      </c:tx>
      <c:layout>
        <c:manualLayout>
          <c:xMode val="edge"/>
          <c:yMode val="edge"/>
          <c:x val="0.10473718762117622"/>
          <c:y val="1.6500864021620029E-2"/>
        </c:manualLayout>
      </c:layout>
      <c:overlay val="0"/>
      <c:spPr>
        <a:noFill/>
        <a:ln>
          <a:noFill/>
        </a:ln>
        <a:effectLst/>
      </c:spPr>
      <c:txPr>
        <a:bodyPr rot="0" spcFirstLastPara="1" vertOverflow="ellipsis" vert="horz" wrap="square" anchor="ctr" anchorCtr="1"/>
        <a:lstStyle/>
        <a:p>
          <a:pPr>
            <a:defRPr sz="168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Hoja5!$B$3</c:f>
              <c:strCache>
                <c:ptCount val="1"/>
                <c:pt idx="0">
                  <c:v>Total Takt time</c:v>
                </c:pt>
              </c:strCache>
            </c:strRef>
          </c:tx>
          <c:spPr>
            <a:solidFill>
              <a:schemeClr val="accent1"/>
            </a:solidFill>
            <a:ln>
              <a:noFill/>
            </a:ln>
            <a:effectLst/>
          </c:spPr>
          <c:invertIfNegative val="0"/>
          <c:cat>
            <c:strRef>
              <c:f>Hoja5!$A$4:$A$23</c:f>
              <c:strCache>
                <c:ptCount val="20"/>
                <c:pt idx="0">
                  <c:v>OP3</c:v>
                </c:pt>
                <c:pt idx="1">
                  <c:v>OP10</c:v>
                </c:pt>
                <c:pt idx="2">
                  <c:v>OP14</c:v>
                </c:pt>
                <c:pt idx="3">
                  <c:v>OP6</c:v>
                </c:pt>
                <c:pt idx="4">
                  <c:v>OP1</c:v>
                </c:pt>
                <c:pt idx="5">
                  <c:v>OP15</c:v>
                </c:pt>
                <c:pt idx="6">
                  <c:v>OP8</c:v>
                </c:pt>
                <c:pt idx="7">
                  <c:v>OP7</c:v>
                </c:pt>
                <c:pt idx="8">
                  <c:v>OP13</c:v>
                </c:pt>
                <c:pt idx="9">
                  <c:v>OP16</c:v>
                </c:pt>
                <c:pt idx="10">
                  <c:v>OP2</c:v>
                </c:pt>
                <c:pt idx="11">
                  <c:v>OP9</c:v>
                </c:pt>
                <c:pt idx="12">
                  <c:v>OP11</c:v>
                </c:pt>
                <c:pt idx="13">
                  <c:v>OP4</c:v>
                </c:pt>
                <c:pt idx="14">
                  <c:v>OP18</c:v>
                </c:pt>
                <c:pt idx="15">
                  <c:v>OP12</c:v>
                </c:pt>
                <c:pt idx="16">
                  <c:v>OP19</c:v>
                </c:pt>
                <c:pt idx="17">
                  <c:v>OP20</c:v>
                </c:pt>
                <c:pt idx="18">
                  <c:v>OP17</c:v>
                </c:pt>
                <c:pt idx="19">
                  <c:v>OP5</c:v>
                </c:pt>
              </c:strCache>
            </c:strRef>
          </c:cat>
          <c:val>
            <c:numRef>
              <c:f>Hoja5!$B$4:$B$23</c:f>
              <c:numCache>
                <c:formatCode>General</c:formatCode>
                <c:ptCount val="20"/>
                <c:pt idx="0">
                  <c:v>612.69999999999993</c:v>
                </c:pt>
                <c:pt idx="1">
                  <c:v>585.29999999999995</c:v>
                </c:pt>
                <c:pt idx="2">
                  <c:v>584.79999999999995</c:v>
                </c:pt>
                <c:pt idx="3">
                  <c:v>507.79999999999995</c:v>
                </c:pt>
                <c:pt idx="4">
                  <c:v>489.20000000000005</c:v>
                </c:pt>
                <c:pt idx="5">
                  <c:v>460.4</c:v>
                </c:pt>
                <c:pt idx="6">
                  <c:v>458.2</c:v>
                </c:pt>
                <c:pt idx="7">
                  <c:v>390.09999999999997</c:v>
                </c:pt>
                <c:pt idx="8">
                  <c:v>380.6</c:v>
                </c:pt>
                <c:pt idx="9">
                  <c:v>329.40000000000003</c:v>
                </c:pt>
                <c:pt idx="10">
                  <c:v>320.8</c:v>
                </c:pt>
                <c:pt idx="11">
                  <c:v>299.7</c:v>
                </c:pt>
                <c:pt idx="12">
                  <c:v>291.8</c:v>
                </c:pt>
                <c:pt idx="13">
                  <c:v>288.8</c:v>
                </c:pt>
                <c:pt idx="14">
                  <c:v>220</c:v>
                </c:pt>
                <c:pt idx="15">
                  <c:v>216.39999999999998</c:v>
                </c:pt>
                <c:pt idx="16">
                  <c:v>204.2</c:v>
                </c:pt>
                <c:pt idx="17">
                  <c:v>192.1</c:v>
                </c:pt>
                <c:pt idx="18">
                  <c:v>188.6</c:v>
                </c:pt>
                <c:pt idx="19">
                  <c:v>180.9</c:v>
                </c:pt>
              </c:numCache>
            </c:numRef>
          </c:val>
        </c:ser>
        <c:dLbls>
          <c:showLegendKey val="0"/>
          <c:showVal val="0"/>
          <c:showCatName val="0"/>
          <c:showSerName val="0"/>
          <c:showPercent val="0"/>
          <c:showBubbleSize val="0"/>
        </c:dLbls>
        <c:gapWidth val="269"/>
        <c:axId val="190538048"/>
        <c:axId val="190538440"/>
      </c:barChart>
      <c:lineChart>
        <c:grouping val="standard"/>
        <c:varyColors val="0"/>
        <c:ser>
          <c:idx val="1"/>
          <c:order val="1"/>
          <c:tx>
            <c:strRef>
              <c:f>Hoja5!$D$3</c:f>
              <c:strCache>
                <c:ptCount val="1"/>
                <c:pt idx="0">
                  <c:v>Acumulado porcentual</c:v>
                </c:pt>
              </c:strCache>
            </c:strRef>
          </c:tx>
          <c:spPr>
            <a:ln w="38100" cap="rnd">
              <a:solidFill>
                <a:schemeClr val="accent2"/>
              </a:solidFill>
              <a:round/>
            </a:ln>
            <a:effectLst/>
          </c:spPr>
          <c:marker>
            <c:symbol val="none"/>
          </c:marker>
          <c:cat>
            <c:strRef>
              <c:f>Hoja5!$A$4:$A$23</c:f>
              <c:strCache>
                <c:ptCount val="20"/>
                <c:pt idx="0">
                  <c:v>OP3</c:v>
                </c:pt>
                <c:pt idx="1">
                  <c:v>OP10</c:v>
                </c:pt>
                <c:pt idx="2">
                  <c:v>OP14</c:v>
                </c:pt>
                <c:pt idx="3">
                  <c:v>OP6</c:v>
                </c:pt>
                <c:pt idx="4">
                  <c:v>OP1</c:v>
                </c:pt>
                <c:pt idx="5">
                  <c:v>OP15</c:v>
                </c:pt>
                <c:pt idx="6">
                  <c:v>OP8</c:v>
                </c:pt>
                <c:pt idx="7">
                  <c:v>OP7</c:v>
                </c:pt>
                <c:pt idx="8">
                  <c:v>OP13</c:v>
                </c:pt>
                <c:pt idx="9">
                  <c:v>OP16</c:v>
                </c:pt>
                <c:pt idx="10">
                  <c:v>OP2</c:v>
                </c:pt>
                <c:pt idx="11">
                  <c:v>OP9</c:v>
                </c:pt>
                <c:pt idx="12">
                  <c:v>OP11</c:v>
                </c:pt>
                <c:pt idx="13">
                  <c:v>OP4</c:v>
                </c:pt>
                <c:pt idx="14">
                  <c:v>OP18</c:v>
                </c:pt>
                <c:pt idx="15">
                  <c:v>OP12</c:v>
                </c:pt>
                <c:pt idx="16">
                  <c:v>OP19</c:v>
                </c:pt>
                <c:pt idx="17">
                  <c:v>OP20</c:v>
                </c:pt>
                <c:pt idx="18">
                  <c:v>OP17</c:v>
                </c:pt>
                <c:pt idx="19">
                  <c:v>OP5</c:v>
                </c:pt>
              </c:strCache>
            </c:strRef>
          </c:cat>
          <c:val>
            <c:numRef>
              <c:f>Hoja5!$D$4:$D$23</c:f>
              <c:numCache>
                <c:formatCode>0.00</c:formatCode>
                <c:ptCount val="20"/>
                <c:pt idx="0">
                  <c:v>8.5075953233913744</c:v>
                </c:pt>
                <c:pt idx="1">
                  <c:v>16.634730206337306</c:v>
                </c:pt>
                <c:pt idx="2">
                  <c:v>24.754922380515982</c:v>
                </c:pt>
                <c:pt idx="3">
                  <c:v>31.805937404537755</c:v>
                </c:pt>
                <c:pt idx="4">
                  <c:v>38.598683662417727</c:v>
                </c:pt>
                <c:pt idx="5">
                  <c:v>44.991529895303948</c:v>
                </c:pt>
                <c:pt idx="6">
                  <c:v>51.353828209614264</c:v>
                </c:pt>
                <c:pt idx="7">
                  <c:v>56.770529589824761</c:v>
                </c:pt>
                <c:pt idx="8">
                  <c:v>62.055319503457476</c:v>
                </c:pt>
                <c:pt idx="9">
                  <c:v>66.629176039323497</c:v>
                </c:pt>
                <c:pt idx="10">
                  <c:v>71.083617984392788</c:v>
                </c:pt>
                <c:pt idx="11">
                  <c:v>75.245077619484022</c:v>
                </c:pt>
                <c:pt idx="12">
                  <c:v>79.296842456052659</c:v>
                </c:pt>
                <c:pt idx="13">
                  <c:v>83.306951040017765</c:v>
                </c:pt>
                <c:pt idx="14">
                  <c:v>86.361742897608934</c:v>
                </c:pt>
                <c:pt idx="15">
                  <c:v>89.366547252075861</c:v>
                </c:pt>
                <c:pt idx="16">
                  <c:v>92.201949512621837</c:v>
                </c:pt>
                <c:pt idx="17">
                  <c:v>94.869338221000305</c:v>
                </c:pt>
                <c:pt idx="18">
                  <c:v>97.488127968008001</c:v>
                </c:pt>
                <c:pt idx="19">
                  <c:v>100</c:v>
                </c:pt>
              </c:numCache>
            </c:numRef>
          </c:val>
          <c:smooth val="0"/>
        </c:ser>
        <c:dLbls>
          <c:showLegendKey val="0"/>
          <c:showVal val="0"/>
          <c:showCatName val="0"/>
          <c:showSerName val="0"/>
          <c:showPercent val="0"/>
          <c:showBubbleSize val="0"/>
        </c:dLbls>
        <c:marker val="1"/>
        <c:smooth val="0"/>
        <c:axId val="190539224"/>
        <c:axId val="190538832"/>
      </c:lineChart>
      <c:catAx>
        <c:axId val="190538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s-ES"/>
          </a:p>
        </c:txPr>
        <c:crossAx val="190538440"/>
        <c:crosses val="autoZero"/>
        <c:auto val="1"/>
        <c:lblAlgn val="ctr"/>
        <c:lblOffset val="100"/>
        <c:noMultiLvlLbl val="0"/>
      </c:catAx>
      <c:valAx>
        <c:axId val="1905384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90538048"/>
        <c:crosses val="autoZero"/>
        <c:crossBetween val="between"/>
      </c:valAx>
      <c:valAx>
        <c:axId val="190538832"/>
        <c:scaling>
          <c:orientation val="minMax"/>
          <c:max val="140"/>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90539224"/>
        <c:crosses val="max"/>
        <c:crossBetween val="between"/>
      </c:valAx>
      <c:catAx>
        <c:axId val="190539224"/>
        <c:scaling>
          <c:orientation val="minMax"/>
        </c:scaling>
        <c:delete val="1"/>
        <c:axPos val="b"/>
        <c:numFmt formatCode="General" sourceLinked="1"/>
        <c:majorTickMark val="out"/>
        <c:minorTickMark val="none"/>
        <c:tickLblPos val="nextTo"/>
        <c:crossAx val="19053883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4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171A1-EC6B-44BE-865B-AD34958B04B5}" type="datetimeFigureOut">
              <a:rPr lang="es-EC" smtClean="0"/>
              <a:t>12/01/2015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DE8D0-78E4-49CC-80B4-3A2FABF951A6}" type="slidenum">
              <a:rPr lang="es-EC" smtClean="0"/>
              <a:t>‹Nº›</a:t>
            </a:fld>
            <a:endParaRPr lang="es-EC"/>
          </a:p>
        </p:txBody>
      </p:sp>
    </p:spTree>
    <p:extLst>
      <p:ext uri="{BB962C8B-B14F-4D97-AF65-F5344CB8AC3E}">
        <p14:creationId xmlns:p14="http://schemas.microsoft.com/office/powerpoint/2010/main" val="119958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3DE8D0-78E4-49CC-80B4-3A2FABF951A6}" type="slidenum">
              <a:rPr lang="es-EC" smtClean="0"/>
              <a:t>47</a:t>
            </a:fld>
            <a:endParaRPr lang="es-EC"/>
          </a:p>
        </p:txBody>
      </p:sp>
    </p:spTree>
    <p:extLst>
      <p:ext uri="{BB962C8B-B14F-4D97-AF65-F5344CB8AC3E}">
        <p14:creationId xmlns:p14="http://schemas.microsoft.com/office/powerpoint/2010/main" val="779671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PE">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6200000" flipV="1">
            <a:off x="-222526" y="834359"/>
            <a:ext cx="6250054" cy="5197159"/>
          </a:xfrm>
          <a:prstGeom prst="rect">
            <a:avLst/>
          </a:prstGeom>
        </p:spPr>
      </p:pic>
      <p:sp>
        <p:nvSpPr>
          <p:cNvPr id="4" name="Rectángulo 3"/>
          <p:cNvSpPr/>
          <p:nvPr/>
        </p:nvSpPr>
        <p:spPr>
          <a:xfrm rot="16200000" flipV="1">
            <a:off x="-2745031" y="3397237"/>
            <a:ext cx="6250052" cy="71403"/>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5" name="Rectángulo 4"/>
          <p:cNvSpPr/>
          <p:nvPr/>
        </p:nvSpPr>
        <p:spPr>
          <a:xfrm rot="16200000" flipV="1">
            <a:off x="-2847599" y="3387284"/>
            <a:ext cx="6250053" cy="91304"/>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6" name="Imagen 5"/>
          <p:cNvPicPr>
            <a:picLocks noChangeAspect="1"/>
          </p:cNvPicPr>
          <p:nvPr/>
        </p:nvPicPr>
        <p:blipFill>
          <a:blip r:embed="rId3"/>
          <a:stretch>
            <a:fillRect/>
          </a:stretch>
        </p:blipFill>
        <p:spPr>
          <a:xfrm>
            <a:off x="2902501" y="216131"/>
            <a:ext cx="7016331" cy="2186023"/>
          </a:xfrm>
          <a:prstGeom prst="rect">
            <a:avLst/>
          </a:prstGeom>
        </p:spPr>
      </p:pic>
    </p:spTree>
    <p:extLst>
      <p:ext uri="{BB962C8B-B14F-4D97-AF65-F5344CB8AC3E}">
        <p14:creationId xmlns:p14="http://schemas.microsoft.com/office/powerpoint/2010/main" val="3131721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94" y="738049"/>
            <a:ext cx="5445343" cy="6194487"/>
          </a:xfrm>
          <a:prstGeom prst="rect">
            <a:avLst/>
          </a:prstGeom>
        </p:spPr>
      </p:pic>
      <p:pic>
        <p:nvPicPr>
          <p:cNvPr id="8" name="Imagen 7"/>
          <p:cNvPicPr>
            <a:picLocks noChangeAspect="1"/>
          </p:cNvPicPr>
          <p:nvPr/>
        </p:nvPicPr>
        <p:blipFill>
          <a:blip r:embed="rId3"/>
          <a:stretch>
            <a:fillRect/>
          </a:stretch>
        </p:blipFill>
        <p:spPr>
          <a:xfrm>
            <a:off x="5" y="49002"/>
            <a:ext cx="1353705" cy="1063625"/>
          </a:xfrm>
          <a:prstGeom prst="rect">
            <a:avLst/>
          </a:prstGeom>
        </p:spPr>
      </p:pic>
      <p:sp>
        <p:nvSpPr>
          <p:cNvPr id="9" name="Rectángulo 8"/>
          <p:cNvSpPr/>
          <p:nvPr/>
        </p:nvSpPr>
        <p:spPr>
          <a:xfrm rot="16200000" flipV="1">
            <a:off x="-1997108" y="3784600"/>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sp>
        <p:nvSpPr>
          <p:cNvPr id="10" name="Rectángulo 9"/>
          <p:cNvSpPr/>
          <p:nvPr/>
        </p:nvSpPr>
        <p:spPr>
          <a:xfrm rot="16200000" flipV="1">
            <a:off x="-2117648" y="3783861"/>
            <a:ext cx="5445342" cy="102863"/>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7" y="76988"/>
            <a:ext cx="949451" cy="1063625"/>
          </a:xfrm>
          <a:prstGeom prst="rect">
            <a:avLst/>
          </a:prstGeom>
        </p:spPr>
      </p:pic>
    </p:spTree>
    <p:extLst>
      <p:ext uri="{BB962C8B-B14F-4D97-AF65-F5344CB8AC3E}">
        <p14:creationId xmlns:p14="http://schemas.microsoft.com/office/powerpoint/2010/main" val="2070186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882889" y="738048"/>
            <a:ext cx="5445343" cy="6194486"/>
          </a:xfrm>
          <a:prstGeom prst="rect">
            <a:avLst/>
          </a:prstGeom>
        </p:spPr>
      </p:pic>
      <p:pic>
        <p:nvPicPr>
          <p:cNvPr id="8" name="Imagen 7"/>
          <p:cNvPicPr>
            <a:picLocks noChangeAspect="1"/>
          </p:cNvPicPr>
          <p:nvPr/>
        </p:nvPicPr>
        <p:blipFill>
          <a:blip r:embed="rId3"/>
          <a:stretch>
            <a:fillRect/>
          </a:stretch>
        </p:blipFill>
        <p:spPr>
          <a:xfrm>
            <a:off x="0" y="48994"/>
            <a:ext cx="1353705" cy="1063625"/>
          </a:xfrm>
          <a:prstGeom prst="rect">
            <a:avLst/>
          </a:prstGeom>
        </p:spPr>
      </p:pic>
      <p:sp>
        <p:nvSpPr>
          <p:cNvPr id="9" name="Rectángulo 8"/>
          <p:cNvSpPr/>
          <p:nvPr/>
        </p:nvSpPr>
        <p:spPr>
          <a:xfrm rot="16200000" flipV="1">
            <a:off x="-1997111" y="3784598"/>
            <a:ext cx="5445343" cy="101385"/>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9"/>
          <p:cNvSpPr/>
          <p:nvPr/>
        </p:nvSpPr>
        <p:spPr>
          <a:xfrm rot="16200000" flipV="1">
            <a:off x="-2117648" y="3783861"/>
            <a:ext cx="5445342" cy="102862"/>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336" y="76980"/>
            <a:ext cx="949450" cy="1063625"/>
          </a:xfrm>
          <a:prstGeom prst="rect">
            <a:avLst/>
          </a:prstGeom>
        </p:spPr>
      </p:pic>
    </p:spTree>
    <p:extLst>
      <p:ext uri="{BB962C8B-B14F-4D97-AF65-F5344CB8AC3E}">
        <p14:creationId xmlns:p14="http://schemas.microsoft.com/office/powerpoint/2010/main" val="36691754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352169684"/>
      </p:ext>
    </p:extLst>
  </p:cSld>
  <p:clrMap bg1="lt1" tx1="dk1" bg2="lt2" tx2="dk2" accent1="accent1" accent2="accent2" accent3="accent3" accent4="accent4" accent5="accent5" accent6="accent6" hlink="hlink" folHlink="folHlink"/>
  <p:sldLayoutIdLst>
    <p:sldLayoutId id="2147483769" r:id="rId1"/>
    <p:sldLayoutId id="2147483768" r:id="rId2"/>
    <p:sldLayoutId id="2147483770" r:id="rId3"/>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7.xml"/><Relationship Id="rId7" Type="http://schemas.openxmlformats.org/officeDocument/2006/relationships/slide" Target="slide121.xml"/><Relationship Id="rId2" Type="http://schemas.openxmlformats.org/officeDocument/2006/relationships/slide" Target="slide116.xml"/><Relationship Id="rId1" Type="http://schemas.openxmlformats.org/officeDocument/2006/relationships/slideLayout" Target="../slideLayouts/slideLayout2.xml"/><Relationship Id="rId6" Type="http://schemas.openxmlformats.org/officeDocument/2006/relationships/slide" Target="slide120.xml"/><Relationship Id="rId5" Type="http://schemas.openxmlformats.org/officeDocument/2006/relationships/slide" Target="slide119.xml"/><Relationship Id="rId4" Type="http://schemas.openxmlformats.org/officeDocument/2006/relationships/slide" Target="slide1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Software/SOFTWARE_DISENO_0/SOFTWARE_DISENO/6-Agrupacion%20Familias.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PLANTA%20TABACUNDO%20horizontal%20areas-Mode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Pbs.xls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9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2.xml"/><Relationship Id="rId7" Type="http://schemas.openxmlformats.org/officeDocument/2006/relationships/slide" Target="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7.xml"/><Relationship Id="rId5" Type="http://schemas.openxmlformats.org/officeDocument/2006/relationships/image" Target="../media/image59.emf"/><Relationship Id="rId4" Type="http://schemas.openxmlformats.org/officeDocument/2006/relationships/oleObject" Target="../embeddings/oleObject4.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0.emf"/></Relationships>
</file>

<file path=ppt/slides/_rels/slide7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1.emf"/><Relationship Id="rId4" Type="http://schemas.openxmlformats.org/officeDocument/2006/relationships/oleObject" Target="../embeddings/oleObject6.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12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planos%20si/Financiero%20Luis%20Jaramillo%20modificado.xlsx"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243924" y="2886082"/>
            <a:ext cx="8696325" cy="1754326"/>
          </a:xfrm>
          <a:prstGeom prst="rect">
            <a:avLst/>
          </a:prstGeom>
        </p:spPr>
        <p:txBody>
          <a:bodyPr wrap="square">
            <a:spAutoFit/>
          </a:bodyPr>
          <a:lstStyle/>
          <a:p>
            <a:pPr algn="ctr"/>
            <a:r>
              <a:rPr lang="es-EC" sz="3600" dirty="0"/>
              <a:t>Evaluación Técnica y Reingeniería de los Procesos Productivos de la Fábrica Metalmecánica de Tabacundo.</a:t>
            </a:r>
          </a:p>
        </p:txBody>
      </p:sp>
      <p:sp>
        <p:nvSpPr>
          <p:cNvPr id="9" name="Rectángulo 8"/>
          <p:cNvSpPr/>
          <p:nvPr/>
        </p:nvSpPr>
        <p:spPr>
          <a:xfrm>
            <a:off x="3696483" y="5709966"/>
            <a:ext cx="6096000" cy="1087477"/>
          </a:xfrm>
          <a:prstGeom prst="rect">
            <a:avLst/>
          </a:prstGeom>
        </p:spPr>
        <p:txBody>
          <a:bodyPr>
            <a:spAutoFit/>
          </a:bodyPr>
          <a:lstStyle/>
          <a:p>
            <a:pPr algn="ctr">
              <a:lnSpc>
                <a:spcPct val="150000"/>
              </a:lnSpc>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ENERO 2015</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387034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01892" y="890068"/>
            <a:ext cx="5188215" cy="658642"/>
          </a:xfrm>
          <a:prstGeom prst="rect">
            <a:avLst/>
          </a:prstGeom>
        </p:spPr>
        <p:txBody>
          <a:bodyPr wrap="none">
            <a:spAutoFit/>
          </a:bodyPr>
          <a:lstStyle/>
          <a:p>
            <a:pPr lvl="1">
              <a:lnSpc>
                <a:spcPct val="115000"/>
              </a:lnSpc>
              <a:spcBef>
                <a:spcPts val="1000"/>
              </a:spcBef>
              <a:spcAft>
                <a:spcPts val="0"/>
              </a:spcAft>
            </a:pPr>
            <a:r>
              <a:rPr lang="es-EC"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Tipos de Metodologías.</a:t>
            </a:r>
            <a:endParaRPr lang="es-ES" sz="32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3048000" y="2759586"/>
            <a:ext cx="6914866" cy="1754326"/>
          </a:xfrm>
          <a:prstGeom prst="rect">
            <a:avLst/>
          </a:prstGeom>
        </p:spPr>
        <p:txBody>
          <a:bodyPr wrap="square">
            <a:spAutoFit/>
          </a:bodyPr>
          <a:lstStyle/>
          <a:p>
            <a:pPr marL="342900" lvl="0" indent="-342900">
              <a:lnSpc>
                <a:spcPct val="150000"/>
              </a:lnSpc>
              <a:spcAft>
                <a:spcPts val="0"/>
              </a:spcAft>
              <a:buFont typeface="+mj-lt"/>
              <a:buAutoNum type="arabicPeriod"/>
            </a:pP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Modelo convencional en masa.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Limitaciones o cuellos de botella.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Lean </a:t>
            </a:r>
            <a:r>
              <a:rPr lang="es-EC"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a:t>
            </a: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o producción ajustada.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9587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4527" y="621127"/>
            <a:ext cx="3570208" cy="383823"/>
          </a:xfrm>
          <a:prstGeom prst="rect">
            <a:avLst/>
          </a:prstGeom>
        </p:spPr>
        <p:txBody>
          <a:bodyPr wrap="none">
            <a:spAutoFit/>
          </a:bodyPr>
          <a:lstStyle/>
          <a:p>
            <a:pPr lvl="3">
              <a:lnSpc>
                <a:spcPct val="115000"/>
              </a:lnSpc>
              <a:spcBef>
                <a:spcPts val="1000"/>
              </a:spcBef>
              <a:spcAft>
                <a:spcPts val="0"/>
              </a:spcAft>
            </a:pPr>
            <a:r>
              <a:rPr lang="es-EC"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Capital de trabajo.</a:t>
            </a:r>
            <a:endParaRPr lang="es-ES"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94448032"/>
              </p:ext>
            </p:extLst>
          </p:nvPr>
        </p:nvGraphicFramePr>
        <p:xfrm>
          <a:off x="1413783" y="1294591"/>
          <a:ext cx="3710010" cy="981456"/>
        </p:xfrm>
        <a:graphic>
          <a:graphicData uri="http://schemas.openxmlformats.org/drawingml/2006/table">
            <a:tbl>
              <a:tblPr firstRow="1" firstCol="1" bandRow="1">
                <a:tableStyleId>{5C22544A-7EE6-4342-B048-85BDC9FD1C3A}</a:tableStyleId>
              </a:tblPr>
              <a:tblGrid>
                <a:gridCol w="1948625"/>
                <a:gridCol w="1761385"/>
              </a:tblGrid>
              <a:tr h="190500">
                <a:tc>
                  <a:txBody>
                    <a:bodyPr/>
                    <a:lstStyle/>
                    <a:p>
                      <a:pPr algn="ctr">
                        <a:lnSpc>
                          <a:spcPct val="115000"/>
                        </a:lnSpc>
                        <a:spcAft>
                          <a:spcPts val="0"/>
                        </a:spcAft>
                      </a:pPr>
                      <a:r>
                        <a:rPr lang="es-ES" sz="1400" dirty="0">
                          <a:effectLst/>
                        </a:rPr>
                        <a:t>COSTOS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effectLst/>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400" dirty="0" smtClean="0">
                          <a:effectLst/>
                          <a:latin typeface="+mn-lt"/>
                          <a:ea typeface="+mn-ea"/>
                          <a:cs typeface="+mn-cs"/>
                        </a:rPr>
                        <a:t>COSTOS</a:t>
                      </a:r>
                      <a:r>
                        <a:rPr lang="es-EC" sz="1400" baseline="0" dirty="0" smtClean="0">
                          <a:effectLst/>
                          <a:latin typeface="+mn-lt"/>
                          <a:ea typeface="+mn-ea"/>
                          <a:cs typeface="+mn-cs"/>
                        </a:rPr>
                        <a:t> FIJOS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         215.194,68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COSTOS VARIABLES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         147.014,40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dirty="0">
                          <a:effectLst/>
                        </a:rPr>
                        <a:t> $         362.209,08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4" name="Rectángulo 3"/>
          <p:cNvSpPr/>
          <p:nvPr/>
        </p:nvSpPr>
        <p:spPr>
          <a:xfrm>
            <a:off x="4847539" y="621126"/>
            <a:ext cx="4315605" cy="270459"/>
          </a:xfrm>
          <a:prstGeom prst="rect">
            <a:avLst/>
          </a:prstGeom>
        </p:spPr>
        <p:txBody>
          <a:bodyPr wrap="none">
            <a:spAutoFit/>
          </a:bodyPr>
          <a:lstStyle/>
          <a:p>
            <a:pPr lvl="2">
              <a:lnSpc>
                <a:spcPct val="115000"/>
              </a:lnSpc>
              <a:spcBef>
                <a:spcPts val="1000"/>
              </a:spcBef>
              <a:spcAft>
                <a:spcPts val="0"/>
              </a:spcAft>
            </a:pPr>
            <a:r>
              <a:rPr lang="es-EC" sz="11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Balance general o estado de la Situación inicial.</a:t>
            </a:r>
            <a:endParaRPr lang="es-ES" sz="11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99474591"/>
              </p:ext>
            </p:extLst>
          </p:nvPr>
        </p:nvGraphicFramePr>
        <p:xfrm>
          <a:off x="5885077" y="891585"/>
          <a:ext cx="4851240" cy="5888736"/>
        </p:xfrm>
        <a:graphic>
          <a:graphicData uri="http://schemas.openxmlformats.org/drawingml/2006/table">
            <a:tbl>
              <a:tblPr firstRow="1" firstCol="1" bandRow="1">
                <a:tableStyleId>{5C22544A-7EE6-4342-B048-85BDC9FD1C3A}</a:tableStyleId>
              </a:tblPr>
              <a:tblGrid>
                <a:gridCol w="3653061"/>
                <a:gridCol w="1198179"/>
              </a:tblGrid>
              <a:tr h="181306">
                <a:tc gridSpan="2">
                  <a:txBody>
                    <a:bodyPr/>
                    <a:lstStyle/>
                    <a:p>
                      <a:pPr algn="ctr">
                        <a:lnSpc>
                          <a:spcPct val="115000"/>
                        </a:lnSpc>
                        <a:spcAft>
                          <a:spcPts val="0"/>
                        </a:spcAft>
                      </a:pPr>
                      <a:r>
                        <a:rPr lang="es-ES" sz="1400">
                          <a:effectLst/>
                        </a:rPr>
                        <a:t>BALANCE GENERAL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hMerge="1">
                  <a:txBody>
                    <a:bodyPr/>
                    <a:lstStyle/>
                    <a:p>
                      <a:endParaRPr lang="es-ES"/>
                    </a:p>
                  </a:txBody>
                  <a:tcPr/>
                </a:tc>
              </a:tr>
              <a:tr h="181306">
                <a:tc gridSpan="2">
                  <a:txBody>
                    <a:bodyPr/>
                    <a:lstStyle/>
                    <a:p>
                      <a:pPr algn="ctr">
                        <a:lnSpc>
                          <a:spcPct val="115000"/>
                        </a:lnSpc>
                        <a:spcAft>
                          <a:spcPts val="0"/>
                        </a:spcAft>
                      </a:pPr>
                      <a:r>
                        <a:rPr lang="es-ES" sz="1400">
                          <a:effectLst/>
                        </a:rPr>
                        <a:t>FABRICA METALMECÁNICA DE TABACUNDO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hMerge="1">
                  <a:txBody>
                    <a:bodyPr/>
                    <a:lstStyle/>
                    <a:p>
                      <a:endParaRPr lang="es-ES"/>
                    </a:p>
                  </a:txBody>
                  <a:tcPr/>
                </a:tc>
              </a:tr>
              <a:tr h="181306">
                <a:tc>
                  <a:txBody>
                    <a:bodyPr/>
                    <a:lstStyle/>
                    <a:p>
                      <a:pPr>
                        <a:lnSpc>
                          <a:spcPct val="115000"/>
                        </a:lnSpc>
                        <a:spcAft>
                          <a:spcPts val="0"/>
                        </a:spcAft>
                      </a:pPr>
                      <a:r>
                        <a:rPr lang="es-ES" sz="1400">
                          <a:effectLst/>
                        </a:rPr>
                        <a:t>ACTIVO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ACTIVOS FIJOS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MAQUINARIA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ctr"/>
                </a:tc>
                <a:tc>
                  <a:txBody>
                    <a:bodyPr/>
                    <a:lstStyle/>
                    <a:p>
                      <a:pPr algn="r">
                        <a:lnSpc>
                          <a:spcPct val="115000"/>
                        </a:lnSpc>
                        <a:spcAft>
                          <a:spcPts val="0"/>
                        </a:spcAft>
                      </a:pPr>
                      <a:r>
                        <a:rPr lang="es-ES" sz="1400">
                          <a:effectLst/>
                        </a:rPr>
                        <a:t>$6.797,30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ctr"/>
                </a:tc>
              </a:tr>
              <a:tr h="181306">
                <a:tc>
                  <a:txBody>
                    <a:bodyPr/>
                    <a:lstStyle/>
                    <a:p>
                      <a:pPr>
                        <a:lnSpc>
                          <a:spcPct val="115000"/>
                        </a:lnSpc>
                        <a:spcAft>
                          <a:spcPts val="0"/>
                        </a:spcAft>
                      </a:pPr>
                      <a:r>
                        <a:rPr lang="es-ES" sz="1400">
                          <a:effectLst/>
                        </a:rPr>
                        <a:t>CONSTRUCCIONES Y ADECUACIONES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ctr"/>
                </a:tc>
                <a:tc>
                  <a:txBody>
                    <a:bodyPr/>
                    <a:lstStyle/>
                    <a:p>
                      <a:pPr algn="r">
                        <a:lnSpc>
                          <a:spcPct val="115000"/>
                        </a:lnSpc>
                        <a:spcAft>
                          <a:spcPts val="0"/>
                        </a:spcAft>
                      </a:pPr>
                      <a:r>
                        <a:rPr lang="es-ES" sz="1400">
                          <a:effectLst/>
                        </a:rPr>
                        <a:t>$180.256,00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ctr"/>
                </a:tc>
              </a:tr>
              <a:tr h="18130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ACTIVOS INTANGIBLES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GASTO CONSTITUCIÓN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CAPITAL DE TRABAJO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$29.770,61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ACTIVO TOTAL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$216.823,90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PASIVOS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CORTO PLAZO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LARGO PLAZO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PRESTAMOS BANCARIOS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TOTAL PASIVO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PATRIMONIO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CAPITAL SOCIAL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$216.823,90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TOTAL PATRIMONIO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a:effectLst/>
                        </a:rPr>
                        <a:t>$216.823,90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r h="181306">
                <a:tc>
                  <a:txBody>
                    <a:bodyPr/>
                    <a:lstStyle/>
                    <a:p>
                      <a:pPr>
                        <a:lnSpc>
                          <a:spcPct val="115000"/>
                        </a:lnSpc>
                        <a:spcAft>
                          <a:spcPts val="0"/>
                        </a:spcAft>
                      </a:pPr>
                      <a:r>
                        <a:rPr lang="es-ES" sz="1400">
                          <a:effectLst/>
                        </a:rPr>
                        <a:t>TOTAL PASIVO + PATRIMONIO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c>
                  <a:txBody>
                    <a:bodyPr/>
                    <a:lstStyle/>
                    <a:p>
                      <a:pPr algn="r">
                        <a:lnSpc>
                          <a:spcPct val="115000"/>
                        </a:lnSpc>
                        <a:spcAft>
                          <a:spcPts val="0"/>
                        </a:spcAft>
                      </a:pPr>
                      <a:r>
                        <a:rPr lang="es-ES" sz="1400" dirty="0">
                          <a:effectLst/>
                        </a:rPr>
                        <a:t>$216.823,90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319" marR="38319" marT="0" marB="0" anchor="b"/>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257745699"/>
              </p:ext>
            </p:extLst>
          </p:nvPr>
        </p:nvGraphicFramePr>
        <p:xfrm>
          <a:off x="2063750" y="2679700"/>
          <a:ext cx="2559050" cy="1181100"/>
        </p:xfrm>
        <a:graphic>
          <a:graphicData uri="http://schemas.openxmlformats.org/drawingml/2006/table">
            <a:tbl>
              <a:tblPr>
                <a:tableStyleId>{5C22544A-7EE6-4342-B048-85BDC9FD1C3A}</a:tableStyleId>
              </a:tblPr>
              <a:tblGrid>
                <a:gridCol w="1531938"/>
                <a:gridCol w="1027112"/>
              </a:tblGrid>
              <a:tr h="590550">
                <a:tc>
                  <a:txBody>
                    <a:bodyPr/>
                    <a:lstStyle/>
                    <a:p>
                      <a:pPr algn="l" fontAlgn="b"/>
                      <a:r>
                        <a:rPr lang="es-ES" sz="1400" u="none" strike="noStrike">
                          <a:effectLst/>
                        </a:rPr>
                        <a:t>CICLO OPERATIVO</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400" u="none" strike="noStrike">
                          <a:effectLst/>
                        </a:rPr>
                        <a:t>1 mes </a:t>
                      </a:r>
                      <a:endParaRPr lang="es-ES" sz="1400" b="0" i="0" u="none" strike="noStrike">
                        <a:solidFill>
                          <a:srgbClr val="000000"/>
                        </a:solidFill>
                        <a:effectLst/>
                        <a:latin typeface="Calibri" panose="020F0502020204030204" pitchFamily="34" charset="0"/>
                      </a:endParaRPr>
                    </a:p>
                  </a:txBody>
                  <a:tcPr marL="9525" marR="9525" marT="9525" marB="0" anchor="b"/>
                </a:tc>
              </a:tr>
              <a:tr h="590550">
                <a:tc>
                  <a:txBody>
                    <a:bodyPr/>
                    <a:lstStyle/>
                    <a:p>
                      <a:pPr algn="l" fontAlgn="b"/>
                      <a:r>
                        <a:rPr lang="es-ES" sz="1400" u="none" strike="noStrike">
                          <a:effectLst/>
                        </a:rPr>
                        <a:t>CAPITAL DE TRABAJO</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400" u="none" strike="noStrike" dirty="0">
                          <a:effectLst/>
                        </a:rPr>
                        <a:t>$ 29.770,61</a:t>
                      </a:r>
                      <a:endParaRPr lang="es-E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1690411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7806" y="296120"/>
            <a:ext cx="6135013" cy="383823"/>
          </a:xfrm>
          <a:prstGeom prst="rect">
            <a:avLst/>
          </a:prstGeom>
        </p:spPr>
        <p:txBody>
          <a:bodyPr wrap="none">
            <a:spAutoFit/>
          </a:bodyPr>
          <a:lstStyle/>
          <a:p>
            <a:pPr lvl="2">
              <a:lnSpc>
                <a:spcPct val="115000"/>
              </a:lnSpc>
              <a:spcBef>
                <a:spcPts val="1000"/>
              </a:spcBef>
              <a:spcAft>
                <a:spcPts val="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Estado de Resultados (Pérdidas y Ganancias)</a:t>
            </a:r>
            <a:endParaRPr lang="es-ES"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123311596"/>
              </p:ext>
            </p:extLst>
          </p:nvPr>
        </p:nvGraphicFramePr>
        <p:xfrm>
          <a:off x="1368918" y="733931"/>
          <a:ext cx="9778506" cy="5984267"/>
        </p:xfrm>
        <a:graphic>
          <a:graphicData uri="http://schemas.openxmlformats.org/drawingml/2006/table">
            <a:tbl>
              <a:tblPr firstRow="1" firstCol="1" bandRow="1">
                <a:tableStyleId>{5C22544A-7EE6-4342-B048-85BDC9FD1C3A}</a:tableStyleId>
              </a:tblPr>
              <a:tblGrid>
                <a:gridCol w="3644316"/>
                <a:gridCol w="1226838"/>
                <a:gridCol w="1226838"/>
                <a:gridCol w="1226838"/>
                <a:gridCol w="1226838"/>
                <a:gridCol w="1226838"/>
              </a:tblGrid>
              <a:tr h="151566">
                <a:tc gridSpan="6">
                  <a:txBody>
                    <a:bodyPr/>
                    <a:lstStyle/>
                    <a:p>
                      <a:pPr algn="ctr">
                        <a:lnSpc>
                          <a:spcPct val="115000"/>
                        </a:lnSpc>
                        <a:spcAft>
                          <a:spcPts val="0"/>
                        </a:spcAft>
                      </a:pPr>
                      <a:r>
                        <a:rPr lang="es-ES" sz="1400" dirty="0">
                          <a:effectLst/>
                        </a:rPr>
                        <a:t>ESTADO DE PERDIDAS Y GANANCIAS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1566">
                <a:tc gridSpan="6">
                  <a:txBody>
                    <a:bodyPr/>
                    <a:lstStyle/>
                    <a:p>
                      <a:pPr algn="ctr">
                        <a:lnSpc>
                          <a:spcPct val="115000"/>
                        </a:lnSpc>
                        <a:spcAft>
                          <a:spcPts val="0"/>
                        </a:spcAft>
                      </a:pPr>
                      <a:r>
                        <a:rPr lang="es-ES" sz="1400">
                          <a:effectLst/>
                        </a:rPr>
                        <a:t>FABRICA METALMECÁNICA DE TABACUNDO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1566">
                <a:tc>
                  <a:txBody>
                    <a:bodyPr/>
                    <a:lstStyle/>
                    <a:p>
                      <a:pPr algn="ctr">
                        <a:lnSpc>
                          <a:spcPct val="115000"/>
                        </a:lnSpc>
                        <a:spcAft>
                          <a:spcPts val="0"/>
                        </a:spcAft>
                      </a:pPr>
                      <a:r>
                        <a:rPr lang="es-ES" sz="1400">
                          <a:effectLst/>
                        </a:rPr>
                        <a:t>DETALLE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3393">
                <a:tc>
                  <a:txBody>
                    <a:bodyPr/>
                    <a:lstStyle/>
                    <a:p>
                      <a:pPr>
                        <a:lnSpc>
                          <a:spcPct val="115000"/>
                        </a:lnSpc>
                        <a:spcAft>
                          <a:spcPts val="0"/>
                        </a:spcAft>
                      </a:pPr>
                      <a:r>
                        <a:rPr lang="es-ES" sz="1400">
                          <a:effectLst/>
                        </a:rPr>
                        <a:t>(+) INGRESOS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$295.963,20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$384.752,16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$500.177,81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$650.231,15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$845.300,50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3393">
                <a:tc>
                  <a:txBody>
                    <a:bodyPr/>
                    <a:lstStyle/>
                    <a:p>
                      <a:pPr>
                        <a:lnSpc>
                          <a:spcPct val="115000"/>
                        </a:lnSpc>
                        <a:spcAft>
                          <a:spcPts val="0"/>
                        </a:spcAft>
                      </a:pPr>
                      <a:r>
                        <a:rPr lang="es-ES" sz="1400">
                          <a:effectLst/>
                        </a:rPr>
                        <a:t>(-) COSTO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$362.209,08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$410.931,25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$444.744,56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$478.557,87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$512.371,19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UTILIDAD BRUTA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-$66.245,88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-$26.179,09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$55.433,25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$171.673,28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$332.929,31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51566">
                <a:tc>
                  <a:txBody>
                    <a:bodyPr/>
                    <a:lstStyle/>
                    <a:p>
                      <a:pP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3393">
                <a:tc>
                  <a:txBody>
                    <a:bodyPr/>
                    <a:lstStyle/>
                    <a:p>
                      <a:pPr>
                        <a:lnSpc>
                          <a:spcPct val="115000"/>
                        </a:lnSpc>
                        <a:spcAft>
                          <a:spcPts val="0"/>
                        </a:spcAft>
                      </a:pPr>
                      <a:r>
                        <a:rPr lang="es-ES" sz="1400">
                          <a:effectLst/>
                        </a:rPr>
                        <a:t>(-) GASTOS ADMINISTRATIVOS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$8.723,28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$8.723,28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$8.723,28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$8.723,28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$8.723,28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51566">
                <a:tc>
                  <a:txBody>
                    <a:bodyPr/>
                    <a:lstStyle/>
                    <a:p>
                      <a:pPr>
                        <a:lnSpc>
                          <a:spcPct val="115000"/>
                        </a:lnSpc>
                        <a:spcAft>
                          <a:spcPts val="0"/>
                        </a:spcAft>
                      </a:pPr>
                      <a:r>
                        <a:rPr lang="es-ES" sz="1400">
                          <a:effectLst/>
                        </a:rPr>
                        <a:t>(-) GASTOS DE VENTAS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UTILIDAD OPERACIONAL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-$74.969,15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-$34.902,37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$46.709,97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$162.950,00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$324.206,03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51566">
                <a:tc>
                  <a:txBody>
                    <a:bodyPr/>
                    <a:lstStyle/>
                    <a:p>
                      <a:pPr>
                        <a:lnSpc>
                          <a:spcPct val="115000"/>
                        </a:lnSpc>
                        <a:spcAft>
                          <a:spcPts val="0"/>
                        </a:spcAft>
                      </a:pPr>
                      <a:r>
                        <a:rPr lang="es-ES" sz="1400">
                          <a:effectLst/>
                        </a:rPr>
                        <a:t>(-) GASTOS FINANCIEROS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51566">
                <a:tc>
                  <a:txBody>
                    <a:bodyPr/>
                    <a:lstStyle/>
                    <a:p>
                      <a:pPr>
                        <a:lnSpc>
                          <a:spcPct val="115000"/>
                        </a:lnSpc>
                        <a:spcAft>
                          <a:spcPts val="0"/>
                        </a:spcAft>
                      </a:pPr>
                      <a:r>
                        <a:rPr lang="es-ES" sz="1400">
                          <a:effectLst/>
                        </a:rPr>
                        <a:t>(+) OTROS INGRESOS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UTILIDAD ANTES DE PARTICIPACIÓN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-$74.969,15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-$34.902,37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$46.709,97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$162.950,00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$324.206,03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15% PARTICIPACIÓN TRABAJADORES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-$11.245,37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-$5.235,35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$7.006,50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$24.442,50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$48.630,91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UTILIDAD ANTES DE IMPUESTOS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-$63.723,78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-$29.667,01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$39.703,47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$138.507,50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dirty="0">
                          <a:effectLst/>
                        </a:rPr>
                        <a:t>$275.575,13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a:effectLst/>
                        </a:rPr>
                        <a:t>(-) 25% IMPUESTO A LA RENTA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-$15.930,95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-$7.416,75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$9.925,87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$34.626,88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$68.893,78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75220">
                <a:tc>
                  <a:txBody>
                    <a:bodyPr/>
                    <a:lstStyle/>
                    <a:p>
                      <a:pPr>
                        <a:lnSpc>
                          <a:spcPct val="115000"/>
                        </a:lnSpc>
                        <a:spcAft>
                          <a:spcPts val="0"/>
                        </a:spcAft>
                      </a:pPr>
                      <a:r>
                        <a:rPr lang="es-ES" sz="1400" dirty="0">
                          <a:effectLst/>
                        </a:rPr>
                        <a:t>(=) UTILIDAD NETA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-$47.792,84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-$22.250,26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$29.777,61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$103.880,63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dirty="0">
                          <a:effectLst/>
                        </a:rPr>
                        <a:t>$206.681,35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5171435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90439601"/>
              </p:ext>
            </p:extLst>
          </p:nvPr>
        </p:nvGraphicFramePr>
        <p:xfrm>
          <a:off x="1143767" y="857251"/>
          <a:ext cx="9971909" cy="5547215"/>
        </p:xfrm>
        <a:graphic>
          <a:graphicData uri="http://schemas.openxmlformats.org/drawingml/2006/table">
            <a:tbl>
              <a:tblPr firstRow="1" firstCol="1" bandRow="1">
                <a:tableStyleId>{5C22544A-7EE6-4342-B048-85BDC9FD1C3A}</a:tableStyleId>
              </a:tblPr>
              <a:tblGrid>
                <a:gridCol w="875021"/>
                <a:gridCol w="1028922"/>
                <a:gridCol w="1344661"/>
                <a:gridCol w="1344661"/>
                <a:gridCol w="1344661"/>
                <a:gridCol w="1344661"/>
                <a:gridCol w="1344661"/>
                <a:gridCol w="1344661"/>
              </a:tblGrid>
              <a:tr h="213354">
                <a:tc gridSpan="8">
                  <a:txBody>
                    <a:bodyPr/>
                    <a:lstStyle/>
                    <a:p>
                      <a:pPr algn="ctr">
                        <a:lnSpc>
                          <a:spcPct val="115000"/>
                        </a:lnSpc>
                        <a:spcAft>
                          <a:spcPts val="0"/>
                        </a:spcAft>
                      </a:pPr>
                      <a:r>
                        <a:rPr lang="es-ES" sz="1200" dirty="0">
                          <a:effectLst/>
                        </a:rPr>
                        <a:t>FLUJO DEL PROYECTO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3354">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gn="ctr">
                        <a:lnSpc>
                          <a:spcPct val="115000"/>
                        </a:lnSpc>
                        <a:spcAft>
                          <a:spcPts val="0"/>
                        </a:spcAft>
                      </a:pPr>
                      <a:r>
                        <a:rPr lang="es-ES" sz="1200">
                          <a:effectLst/>
                        </a:rPr>
                        <a:t>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gn="ctr">
                        <a:lnSpc>
                          <a:spcPct val="115000"/>
                        </a:lnSpc>
                        <a:spcAft>
                          <a:spcPts val="0"/>
                        </a:spcAft>
                      </a:pPr>
                      <a:r>
                        <a:rPr lang="es-ES" sz="1200" dirty="0">
                          <a:effectLst/>
                        </a:rPr>
                        <a:t>2014</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ctr"/>
                </a:tc>
                <a:tc>
                  <a:txBody>
                    <a:bodyPr/>
                    <a:lstStyle/>
                    <a:p>
                      <a:pPr algn="ctr">
                        <a:lnSpc>
                          <a:spcPct val="115000"/>
                        </a:lnSpc>
                        <a:spcAft>
                          <a:spcPts val="0"/>
                        </a:spcAft>
                      </a:pPr>
                      <a:r>
                        <a:rPr lang="es-ES" sz="1200">
                          <a:effectLst/>
                        </a:rPr>
                        <a:t>2015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ctr"/>
                </a:tc>
                <a:tc>
                  <a:txBody>
                    <a:bodyPr/>
                    <a:lstStyle/>
                    <a:p>
                      <a:pPr algn="ctr">
                        <a:lnSpc>
                          <a:spcPct val="115000"/>
                        </a:lnSpc>
                        <a:spcAft>
                          <a:spcPts val="0"/>
                        </a:spcAft>
                      </a:pPr>
                      <a:r>
                        <a:rPr lang="es-ES" sz="1200">
                          <a:effectLst/>
                        </a:rPr>
                        <a:t>2016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ctr"/>
                </a:tc>
                <a:tc>
                  <a:txBody>
                    <a:bodyPr/>
                    <a:lstStyle/>
                    <a:p>
                      <a:pPr algn="ctr">
                        <a:lnSpc>
                          <a:spcPct val="115000"/>
                        </a:lnSpc>
                        <a:spcAft>
                          <a:spcPts val="0"/>
                        </a:spcAft>
                      </a:pPr>
                      <a:r>
                        <a:rPr lang="es-ES" sz="1200">
                          <a:effectLst/>
                        </a:rPr>
                        <a:t>2017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ctr"/>
                </a:tc>
                <a:tc>
                  <a:txBody>
                    <a:bodyPr/>
                    <a:lstStyle/>
                    <a:p>
                      <a:pPr algn="ctr">
                        <a:lnSpc>
                          <a:spcPct val="115000"/>
                        </a:lnSpc>
                        <a:spcAft>
                          <a:spcPts val="0"/>
                        </a:spcAft>
                      </a:pPr>
                      <a:r>
                        <a:rPr lang="es-ES" sz="1200">
                          <a:effectLst/>
                        </a:rPr>
                        <a:t>2018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ctr"/>
                </a:tc>
              </a:tr>
              <a:tr h="426709">
                <a:tc>
                  <a:txBody>
                    <a:bodyPr/>
                    <a:lstStyle/>
                    <a:p>
                      <a:pPr>
                        <a:lnSpc>
                          <a:spcPct val="115000"/>
                        </a:lnSpc>
                        <a:spcAft>
                          <a:spcPts val="0"/>
                        </a:spcAft>
                      </a:pPr>
                      <a:r>
                        <a:rPr lang="es-ES" sz="1200" dirty="0">
                          <a:effectLst/>
                        </a:rPr>
                        <a:t>INGRESOS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295.963,20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384.752,16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500.177,81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650.231,15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845.300,50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Costos Variables Totales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147.014,40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180.827,71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214.641,02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248.454,34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282.267,65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Costos Fijos Totales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215.194,68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230.103,54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230.103,54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230.103,54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230.103,54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Gastos Administrativos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Gastos de Ventas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Depreciaciones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8.723,28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8.723,28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Amortizaciones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Utilidad Operacional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(74.969,15)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(34.902,37)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46.709,97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162.950,00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324.206,03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Gastos Financieros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Utilidad antes de impuestos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(74.969,15)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(34.902,37)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46.709,97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162.950,00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324.206,03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15% trabajadores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(11.245,37)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(5.235,35)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7.006,50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24.442,50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48.630,91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bl>
          </a:graphicData>
        </a:graphic>
      </p:graphicFrame>
      <p:sp>
        <p:nvSpPr>
          <p:cNvPr id="3" name="Rectángulo 2"/>
          <p:cNvSpPr/>
          <p:nvPr/>
        </p:nvSpPr>
        <p:spPr>
          <a:xfrm>
            <a:off x="1519289" y="259834"/>
            <a:ext cx="1762021"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Flujo de fondos</a:t>
            </a:r>
            <a:endParaRPr lang="es-ES" dirty="0"/>
          </a:p>
        </p:txBody>
      </p:sp>
    </p:spTree>
    <p:extLst>
      <p:ext uri="{BB962C8B-B14F-4D97-AF65-F5344CB8AC3E}">
        <p14:creationId xmlns:p14="http://schemas.microsoft.com/office/powerpoint/2010/main" val="38539617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98863954"/>
              </p:ext>
            </p:extLst>
          </p:nvPr>
        </p:nvGraphicFramePr>
        <p:xfrm>
          <a:off x="1181100" y="822325"/>
          <a:ext cx="9971909" cy="5120505"/>
        </p:xfrm>
        <a:graphic>
          <a:graphicData uri="http://schemas.openxmlformats.org/drawingml/2006/table">
            <a:tbl>
              <a:tblPr firstRow="1" firstCol="1" bandRow="1">
                <a:tableStyleId>{5C22544A-7EE6-4342-B048-85BDC9FD1C3A}</a:tableStyleId>
              </a:tblPr>
              <a:tblGrid>
                <a:gridCol w="875021"/>
                <a:gridCol w="1028922"/>
                <a:gridCol w="1344661"/>
                <a:gridCol w="1344661"/>
                <a:gridCol w="1344661"/>
                <a:gridCol w="1344661"/>
                <a:gridCol w="1344661"/>
                <a:gridCol w="1344661"/>
              </a:tblGrid>
              <a:tr h="426709">
                <a:tc>
                  <a:txBody>
                    <a:bodyPr/>
                    <a:lstStyle/>
                    <a:p>
                      <a:pPr>
                        <a:lnSpc>
                          <a:spcPct val="115000"/>
                        </a:lnSpc>
                        <a:spcAft>
                          <a:spcPts val="0"/>
                        </a:spcAft>
                      </a:pPr>
                      <a:r>
                        <a:rPr lang="es-ES" sz="1200" dirty="0">
                          <a:effectLst/>
                        </a:rPr>
                        <a: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Utilidad antes de impuestos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(63.723,78)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(29.667,01)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39.703,47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138.507,50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275.575,13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25% Impuesto a la Renta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(15.930,95)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(7.416,75)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9.925,87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34.626,88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68.893,78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213354">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Utilidad neta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(47.792,84)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(22.250,26)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29.777,61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103.880,63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206.681,35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Depreciaciones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8.723,28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8.723,28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Amortizaciones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Inversiones Iniciales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(187.053,30)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(187.053,30)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213354">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Reinversiones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Recuperación Capital de Trabajo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512.371,19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Pago del Capital del préstamo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426709">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Valor de Desecho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r h="640063">
                <a:tc>
                  <a:txBody>
                    <a:bodyPr/>
                    <a:lstStyle/>
                    <a:p>
                      <a:pPr>
                        <a:lnSpc>
                          <a:spcPct val="115000"/>
                        </a:lnSpc>
                        <a:spcAft>
                          <a:spcPts val="0"/>
                        </a:spcAft>
                      </a:pPr>
                      <a:r>
                        <a:rPr lang="es-ES" sz="1200">
                          <a:effectLst/>
                        </a:rPr>
                        <a: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FLUJO NETO DE FONDOS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gn="r">
                        <a:lnSpc>
                          <a:spcPct val="115000"/>
                        </a:lnSpc>
                        <a:spcAft>
                          <a:spcPts val="0"/>
                        </a:spcAft>
                      </a:pPr>
                      <a:r>
                        <a:rPr lang="es-ES" sz="1200">
                          <a:effectLst/>
                        </a:rPr>
                        <a:t>-187053,295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(226.122,85)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(13.526,98)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a:effectLst/>
                        </a:rPr>
                        <a:t> $       38.500,88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112.603,90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c>
                  <a:txBody>
                    <a:bodyPr/>
                    <a:lstStyle/>
                    <a:p>
                      <a:pPr>
                        <a:lnSpc>
                          <a:spcPct val="115000"/>
                        </a:lnSpc>
                        <a:spcAft>
                          <a:spcPts val="0"/>
                        </a:spcAft>
                      </a:pPr>
                      <a:r>
                        <a:rPr lang="es-ES" sz="1200" dirty="0">
                          <a:effectLst/>
                        </a:rPr>
                        <a:t> $       727.775,81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700" marR="20700" marT="0" marB="0" anchor="b"/>
                </a:tc>
              </a:tr>
            </a:tbl>
          </a:graphicData>
        </a:graphic>
      </p:graphicFrame>
    </p:spTree>
    <p:extLst>
      <p:ext uri="{BB962C8B-B14F-4D97-AF65-F5344CB8AC3E}">
        <p14:creationId xmlns:p14="http://schemas.microsoft.com/office/powerpoint/2010/main" val="35370912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41321" y="475734"/>
            <a:ext cx="2336345" cy="400110"/>
          </a:xfrm>
          <a:prstGeom prst="rect">
            <a:avLst/>
          </a:prstGeom>
        </p:spPr>
        <p:txBody>
          <a:bodyPr wrap="none">
            <a:spAutoFit/>
          </a:bodyPr>
          <a:lstStyle/>
          <a:p>
            <a:r>
              <a:rPr lang="es-EC" sz="2000" dirty="0">
                <a:solidFill>
                  <a:srgbClr val="000000"/>
                </a:solidFill>
                <a:latin typeface="Arial" panose="020B0604020202020204" pitchFamily="34" charset="0"/>
                <a:ea typeface="Calibri" panose="020F0502020204030204" pitchFamily="34" charset="0"/>
              </a:rPr>
              <a:t>Tasa de descuento</a:t>
            </a:r>
            <a:endParaRPr lang="es-ES" sz="2000" dirty="0"/>
          </a:p>
        </p:txBody>
      </p:sp>
      <p:sp>
        <p:nvSpPr>
          <p:cNvPr id="3" name="Rectángulo 2"/>
          <p:cNvSpPr/>
          <p:nvPr/>
        </p:nvSpPr>
        <p:spPr>
          <a:xfrm>
            <a:off x="1308100" y="845066"/>
            <a:ext cx="9702800" cy="1338828"/>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tasa de descuento en un pequeño proyecto de inversión se denomina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TMAR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que es la Tasa Mínima Aceptable de Rentabilidad para que el proyecto sea atractivo para el inversionista.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821707383"/>
              </p:ext>
            </p:extLst>
          </p:nvPr>
        </p:nvGraphicFramePr>
        <p:xfrm>
          <a:off x="2501900" y="2181741"/>
          <a:ext cx="8737600" cy="841248"/>
        </p:xfrm>
        <a:graphic>
          <a:graphicData uri="http://schemas.openxmlformats.org/drawingml/2006/table">
            <a:tbl>
              <a:tblPr firstRow="1" firstCol="1" bandRow="1"/>
              <a:tblGrid>
                <a:gridCol w="8737600"/>
              </a:tblGrid>
              <a:tr h="190500">
                <a:tc>
                  <a:txBody>
                    <a:bodyPr/>
                    <a:lstStyle/>
                    <a:p>
                      <a:pPr>
                        <a:lnSpc>
                          <a:spcPct val="115000"/>
                        </a:lnSpc>
                        <a:spcAft>
                          <a:spcPts val="0"/>
                        </a:spcAft>
                      </a:pPr>
                      <a:r>
                        <a:rPr lang="es-ES" sz="16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TMAR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nSpc>
                          <a:spcPct val="115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TMAR</a:t>
                      </a: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 ÍNDICE INFLACIONARIO + %RIESGO PAÍS+% TASA PASIVA PROMEDIO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bl>
          </a:graphicData>
        </a:graphic>
      </p:graphicFrame>
      <p:sp>
        <p:nvSpPr>
          <p:cNvPr id="11" name="Rectangle 3"/>
          <p:cNvSpPr>
            <a:spLocks noChangeArrowheads="1"/>
          </p:cNvSpPr>
          <p:nvPr/>
        </p:nvSpPr>
        <p:spPr bwMode="auto">
          <a:xfrm>
            <a:off x="2384110" y="3066616"/>
            <a:ext cx="54425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dirty="0">
                <a:solidFill>
                  <a:srgbClr val="000000"/>
                </a:solidFill>
                <a:latin typeface="Calibri" panose="020F0502020204030204" pitchFamily="34" charset="0"/>
                <a:ea typeface="Calibri" panose="020F0502020204030204" pitchFamily="34" charset="0"/>
                <a:cs typeface="Arial" panose="020B0604020202020204" pitchFamily="34" charset="0"/>
              </a:rPr>
              <a:t>Í</a:t>
            </a: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ndice inflacionario: 4,19 % </a:t>
            </a:r>
            <a:endParaRPr kumimoji="0" lang="es-E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(BCE, Contenido Banco Central del Ecuador, 2014)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Riesgo pa</a:t>
            </a:r>
            <a:r>
              <a:rPr kumimoji="0" lang="es-ES"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í</a:t>
            </a: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 3,16%</a:t>
            </a:r>
            <a:endParaRPr kumimoji="0" lang="es-E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(BCE, Contenido Banco Central del Ecuador, 2014)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Tasa pasiva promedio: 5,08%</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(BCE, Contenido Banco Central del Ecuador, 2014)</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endParaRPr>
          </a:p>
        </p:txBody>
      </p:sp>
      <p:sp>
        <p:nvSpPr>
          <p:cNvPr id="12" name="Rectángulo 11"/>
          <p:cNvSpPr/>
          <p:nvPr/>
        </p:nvSpPr>
        <p:spPr>
          <a:xfrm>
            <a:off x="4778690" y="5651939"/>
            <a:ext cx="6096000" cy="646331"/>
          </a:xfrm>
          <a:prstGeom prst="rect">
            <a:avLst/>
          </a:prstGeom>
        </p:spPr>
        <p:txBody>
          <a:bodyPr>
            <a:spAutoFit/>
          </a:bodyPr>
          <a:lstStyle/>
          <a:p>
            <a:pPr lvl="0" algn="just" eaLnBrk="0" fontAlgn="base" hangingPunct="0">
              <a:spcBef>
                <a:spcPct val="0"/>
              </a:spcBef>
              <a:spcAft>
                <a:spcPct val="0"/>
              </a:spcAft>
            </a:pPr>
            <a:r>
              <a:rPr lang="es-ES" i="1" dirty="0" err="1">
                <a:solidFill>
                  <a:srgbClr val="000000"/>
                </a:solidFill>
                <a:latin typeface="Cambria Math" panose="02040503050406030204" pitchFamily="18" charset="0"/>
                <a:ea typeface="Calibri" panose="020F0502020204030204" pitchFamily="34" charset="0"/>
                <a:cs typeface="Arial" panose="020B0604020202020204" pitchFamily="34" charset="0"/>
              </a:rPr>
              <a:t>TMAR</a:t>
            </a:r>
            <a:r>
              <a:rPr lang="es-ES" i="1" dirty="0">
                <a:solidFill>
                  <a:srgbClr val="000000"/>
                </a:solidFill>
                <a:latin typeface="Cambria Math" panose="02040503050406030204" pitchFamily="18" charset="0"/>
                <a:ea typeface="Calibri" panose="020F0502020204030204" pitchFamily="34" charset="0"/>
                <a:cs typeface="Arial" panose="020B0604020202020204" pitchFamily="34" charset="0"/>
              </a:rPr>
              <a:t>=4,19%+3,16%+5,08%</a:t>
            </a:r>
            <a:endParaRPr lang="es-ES" dirty="0"/>
          </a:p>
          <a:p>
            <a:pPr lvl="0" algn="just" eaLnBrk="0" fontAlgn="base" hangingPunct="0">
              <a:spcBef>
                <a:spcPct val="0"/>
              </a:spcBef>
              <a:spcAft>
                <a:spcPct val="0"/>
              </a:spcAft>
            </a:pPr>
            <a:r>
              <a:rPr lang="es-ES" i="1" dirty="0" err="1">
                <a:solidFill>
                  <a:srgbClr val="000000"/>
                </a:solidFill>
                <a:latin typeface="Cambria Math" panose="02040503050406030204" pitchFamily="18" charset="0"/>
                <a:ea typeface="Times New Roman" panose="02020603050405020304" pitchFamily="18" charset="0"/>
                <a:cs typeface="Arial" panose="020B0604020202020204" pitchFamily="34" charset="0"/>
              </a:rPr>
              <a:t>TMAR</a:t>
            </a:r>
            <a:r>
              <a:rPr lang="es-ES"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a:t>=12,43 %</a:t>
            </a:r>
            <a:endParaRPr lang="es-ES" dirty="0">
              <a:latin typeface="Arial" panose="020B0604020202020204" pitchFamily="34" charset="0"/>
            </a:endParaRPr>
          </a:p>
        </p:txBody>
      </p:sp>
    </p:spTree>
    <p:extLst>
      <p:ext uri="{BB962C8B-B14F-4D97-AF65-F5344CB8AC3E}">
        <p14:creationId xmlns:p14="http://schemas.microsoft.com/office/powerpoint/2010/main" val="31826302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4878" y="435702"/>
            <a:ext cx="2830005" cy="446276"/>
          </a:xfrm>
          <a:prstGeom prst="rect">
            <a:avLst/>
          </a:prstGeom>
        </p:spPr>
        <p:txBody>
          <a:bodyPr wrap="none">
            <a:spAutoFit/>
          </a:bodyPr>
          <a:lstStyle/>
          <a:p>
            <a:pPr lvl="1">
              <a:lnSpc>
                <a:spcPct val="115000"/>
              </a:lnSpc>
              <a:spcBef>
                <a:spcPts val="1000"/>
              </a:spcBef>
              <a:spcAft>
                <a:spcPts val="0"/>
              </a:spcAft>
            </a:pPr>
            <a:r>
              <a:rPr lang="es-E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Valor Actual Neto </a:t>
            </a:r>
            <a:endParaRPr lang="es-E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3284657" y="919543"/>
                <a:ext cx="6029086" cy="650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𝑉𝐴𝑁</m:t>
                      </m:r>
                      <m:r>
                        <a:rPr lang="es-ES" i="0">
                          <a:latin typeface="Cambria Math" panose="02040503050406030204" pitchFamily="18" charset="0"/>
                        </a:rPr>
                        <m:t>=</m:t>
                      </m:r>
                      <m:sSub>
                        <m:sSubPr>
                          <m:ctrlPr>
                            <a:rPr lang="es-ES" i="1">
                              <a:latin typeface="Cambria Math" panose="02040503050406030204" pitchFamily="18" charset="0"/>
                            </a:rPr>
                          </m:ctrlPr>
                        </m:sSubPr>
                        <m:e>
                          <m:r>
                            <a:rPr lang="es-ES" i="0">
                              <a:latin typeface="Cambria Math" panose="02040503050406030204" pitchFamily="18" charset="0"/>
                            </a:rPr>
                            <m:t>−</m:t>
                          </m:r>
                          <m:r>
                            <a:rPr lang="es-ES" i="1">
                              <a:latin typeface="Cambria Math" panose="02040503050406030204" pitchFamily="18" charset="0"/>
                            </a:rPr>
                            <m:t>𝐼</m:t>
                          </m:r>
                        </m:e>
                        <m:sub>
                          <m:r>
                            <a:rPr lang="es-ES" i="0">
                              <a:latin typeface="Cambria Math" panose="02040503050406030204" pitchFamily="18" charset="0"/>
                            </a:rPr>
                            <m:t>0</m:t>
                          </m:r>
                        </m:sub>
                      </m:sSub>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1</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𝑖</m:t>
                                  </m:r>
                                </m:e>
                              </m:d>
                            </m:e>
                            <m:sup>
                              <m:r>
                                <a:rPr lang="es-ES" i="0">
                                  <a:latin typeface="Cambria Math" panose="02040503050406030204" pitchFamily="18" charset="0"/>
                                </a:rPr>
                                <m:t>1</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2</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𝑖</m:t>
                                  </m:r>
                                </m:e>
                              </m:d>
                            </m:e>
                            <m:sup>
                              <m:r>
                                <a:rPr lang="es-ES" i="0">
                                  <a:latin typeface="Cambria Math" panose="02040503050406030204" pitchFamily="18" charset="0"/>
                                </a:rPr>
                                <m:t>2</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3</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𝑖</m:t>
                                  </m:r>
                                </m:e>
                              </m:d>
                            </m:e>
                            <m:sup>
                              <m:r>
                                <a:rPr lang="es-ES" i="0">
                                  <a:latin typeface="Cambria Math" panose="02040503050406030204" pitchFamily="18" charset="0"/>
                                </a:rPr>
                                <m:t>3</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1">
                                  <a:latin typeface="Cambria Math" panose="02040503050406030204" pitchFamily="18" charset="0"/>
                                </a:rPr>
                                <m:t>𝑛</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𝑖</m:t>
                                  </m:r>
                                </m:e>
                              </m:d>
                            </m:e>
                            <m:sup>
                              <m:r>
                                <a:rPr lang="es-ES" i="1">
                                  <a:latin typeface="Cambria Math" panose="02040503050406030204" pitchFamily="18" charset="0"/>
                                </a:rPr>
                                <m:t>𝑛</m:t>
                              </m:r>
                            </m:sup>
                          </m:sSup>
                        </m:den>
                      </m:f>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3284657" y="919543"/>
                <a:ext cx="6029086" cy="650114"/>
              </a:xfrm>
              <a:prstGeom prst="rect">
                <a:avLst/>
              </a:prstGeom>
              <a:blipFill rotWithShape="0">
                <a:blip r:embed="rId2"/>
                <a:stretch>
                  <a:fillRect/>
                </a:stretch>
              </a:blipFill>
            </p:spPr>
            <p:txBody>
              <a:bodyPr/>
              <a:lstStyle/>
              <a:p>
                <a:r>
                  <a:rPr lang="es-ES">
                    <a:noFill/>
                  </a:rPr>
                  <a:t> </a:t>
                </a:r>
              </a:p>
            </p:txBody>
          </p:sp>
        </mc:Fallback>
      </mc:AlternateContent>
      <p:sp>
        <p:nvSpPr>
          <p:cNvPr id="4" name="Rectángulo 3"/>
          <p:cNvSpPr/>
          <p:nvPr/>
        </p:nvSpPr>
        <p:spPr>
          <a:xfrm>
            <a:off x="1612900" y="1569657"/>
            <a:ext cx="6096000" cy="2031325"/>
          </a:xfrm>
          <a:prstGeom prst="rect">
            <a:avLst/>
          </a:prstGeom>
        </p:spPr>
        <p:txBody>
          <a:bodyPr>
            <a:spAutoFit/>
          </a:bodyPr>
          <a:lstStyle/>
          <a:p>
            <a:pPr>
              <a:lnSpc>
                <a:spcPct val="150000"/>
              </a:lnSpc>
              <a:spcAft>
                <a:spcPts val="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FF</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Flujo de fondos de cada periodo.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Inversión Inicial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Número de períodos considerados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r>
              <a:rPr lang="es-ES" dirty="0">
                <a:solidFill>
                  <a:srgbClr val="000000"/>
                </a:solidFill>
                <a:latin typeface="Arial" panose="020B0604020202020204" pitchFamily="34" charset="0"/>
                <a:ea typeface="Calibri" panose="020F0502020204030204" pitchFamily="34" charset="0"/>
              </a:rPr>
              <a:t>i</a:t>
            </a:r>
            <a:r>
              <a:rPr lang="es-ES" dirty="0" smtClean="0">
                <a:solidFill>
                  <a:srgbClr val="000000"/>
                </a:solidFill>
                <a:latin typeface="Arial" panose="020B0604020202020204" pitchFamily="34" charset="0"/>
                <a:ea typeface="Calibri" panose="020F0502020204030204" pitchFamily="34" charset="0"/>
              </a:rPr>
              <a:t>= </a:t>
            </a:r>
            <a:r>
              <a:rPr lang="es-ES" dirty="0">
                <a:solidFill>
                  <a:srgbClr val="000000"/>
                </a:solidFill>
                <a:latin typeface="Arial" panose="020B0604020202020204" pitchFamily="34" charset="0"/>
                <a:ea typeface="Calibri" panose="020F0502020204030204" pitchFamily="34" charset="0"/>
              </a:rPr>
              <a:t>tasa de descuento </a:t>
            </a:r>
            <a:endParaRPr lang="es-ES" dirty="0"/>
          </a:p>
        </p:txBody>
      </p:sp>
      <p:sp>
        <p:nvSpPr>
          <p:cNvPr id="5" name="Rectángulo 4"/>
          <p:cNvSpPr/>
          <p:nvPr/>
        </p:nvSpPr>
        <p:spPr>
          <a:xfrm>
            <a:off x="1612900" y="3600982"/>
            <a:ext cx="6096000" cy="923330"/>
          </a:xfrm>
          <a:prstGeom prst="rect">
            <a:avLst/>
          </a:prstGeom>
        </p:spPr>
        <p:txBody>
          <a:bodyPr>
            <a:spAutoFit/>
          </a:bodyPr>
          <a:lstStyle/>
          <a:p>
            <a:pPr algn="just">
              <a:lnSpc>
                <a:spcPct val="150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Si el VAN es positivo o igual a cero, el proyecto se acepta, si el VAN es negativo el proyecto se rechaza.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471960002"/>
              </p:ext>
            </p:extLst>
          </p:nvPr>
        </p:nvGraphicFramePr>
        <p:xfrm>
          <a:off x="2807660" y="4711460"/>
          <a:ext cx="8196954" cy="1051560"/>
        </p:xfrm>
        <a:graphic>
          <a:graphicData uri="http://schemas.openxmlformats.org/drawingml/2006/table">
            <a:tbl>
              <a:tblPr firstRow="1" firstCol="1" bandRow="1">
                <a:tableStyleId>{5C22544A-7EE6-4342-B048-85BDC9FD1C3A}</a:tableStyleId>
              </a:tblPr>
              <a:tblGrid>
                <a:gridCol w="2013395"/>
                <a:gridCol w="1116449"/>
                <a:gridCol w="1036320"/>
                <a:gridCol w="853440"/>
                <a:gridCol w="1121664"/>
                <a:gridCol w="999744"/>
                <a:gridCol w="1055942"/>
              </a:tblGrid>
              <a:tr h="209550">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2014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2015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2016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dirty="0">
                          <a:effectLst/>
                        </a:rPr>
                        <a:t>2017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2018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200">
                          <a:effectLst/>
                        </a:rPr>
                        <a:t>SUMATORIA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S" sz="1200" dirty="0">
                          <a:effectLst/>
                        </a:rPr>
                        <a:t>FLUJO NETO DE FONDOS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dirty="0">
                          <a:effectLst/>
                        </a:rPr>
                        <a:t> $ (226.122,85)</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(13.526,98)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$ 38.500,88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$ 112.603,90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$ 727.775,81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S" sz="1200">
                          <a:effectLst/>
                        </a:rPr>
                        <a:t>[FNF/(1+i)^N]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dirty="0">
                          <a:effectLst/>
                        </a:rPr>
                        <a:t> $ (205.566)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(11.179)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$ 28.926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$ 76.910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451.892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$ 340.982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S" sz="1200">
                          <a:effectLst/>
                        </a:rPr>
                        <a:t>Inversión Inicial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dirty="0">
                          <a:effectLst/>
                        </a:rPr>
                        <a:t> $ (187.053,30)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44450" marR="44450" marT="0" marB="0" anchor="b"/>
                </a:tc>
              </a:tr>
              <a:tr h="209550">
                <a:tc>
                  <a:txBody>
                    <a:bodyPr/>
                    <a:lstStyle/>
                    <a:p>
                      <a:pPr>
                        <a:lnSpc>
                          <a:spcPct val="115000"/>
                        </a:lnSpc>
                        <a:spcAft>
                          <a:spcPts val="0"/>
                        </a:spcAft>
                      </a:pPr>
                      <a:r>
                        <a:rPr lang="es-ES" sz="1200">
                          <a:effectLst/>
                        </a:rPr>
                        <a:t>VAN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200">
                          <a:effectLst/>
                        </a:rPr>
                        <a:t> $ 153.928,93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Rectángulo 6"/>
          <p:cNvSpPr/>
          <p:nvPr/>
        </p:nvSpPr>
        <p:spPr>
          <a:xfrm>
            <a:off x="8191500" y="1934086"/>
            <a:ext cx="3759200" cy="2169825"/>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resultado obtenido significa que el valor de los flujos del inversionista al valor presente es de $ 153.928,93 a una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TMAR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del 12.43%.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4571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5174" y="461102"/>
            <a:ext cx="3835217" cy="383823"/>
          </a:xfrm>
          <a:prstGeom prst="rect">
            <a:avLst/>
          </a:prstGeom>
        </p:spPr>
        <p:txBody>
          <a:bodyPr wrap="none">
            <a:spAutoFit/>
          </a:bodyPr>
          <a:lstStyle/>
          <a:p>
            <a:pPr lvl="1">
              <a:lnSpc>
                <a:spcPct val="115000"/>
              </a:lnSpc>
              <a:spcBef>
                <a:spcPts val="1000"/>
              </a:spcBef>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Tasa Interna de rendimiento. </a:t>
            </a:r>
            <a:endParaRPr lang="es-ES"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587500" y="1011535"/>
            <a:ext cx="7607300" cy="507831"/>
          </a:xfrm>
          <a:prstGeom prst="rect">
            <a:avLst/>
          </a:prstGeom>
        </p:spPr>
        <p:txBody>
          <a:bodyPr wrap="square">
            <a:spAutoFit/>
          </a:bodyPr>
          <a:lstStyle/>
          <a:p>
            <a:pPr>
              <a:lnSpc>
                <a:spcPct val="150000"/>
              </a:lnSpc>
              <a:spcAft>
                <a:spcPts val="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La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TIR</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mide la magnitud de la rentabilidad esperada de una inversión.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3327400" y="1766959"/>
                <a:ext cx="6921500" cy="6501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𝑇𝐼𝑅</m:t>
                      </m:r>
                      <m:r>
                        <a:rPr lang="es-ES" i="0">
                          <a:latin typeface="Cambria Math" panose="02040503050406030204" pitchFamily="18" charset="0"/>
                        </a:rPr>
                        <m:t>=</m:t>
                      </m:r>
                      <m:d>
                        <m:dPr>
                          <m:begChr m:val="["/>
                          <m:endChr m:val="]"/>
                          <m:ctrlPr>
                            <a:rPr lang="es-ES" i="1">
                              <a:latin typeface="Cambria Math" panose="02040503050406030204" pitchFamily="18" charset="0"/>
                            </a:rPr>
                          </m:ctrlPr>
                        </m:dPr>
                        <m:e>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1</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𝑟</m:t>
                                      </m:r>
                                    </m:e>
                                  </m:d>
                                </m:e>
                                <m:sup>
                                  <m:r>
                                    <a:rPr lang="es-ES" i="0">
                                      <a:latin typeface="Cambria Math" panose="02040503050406030204" pitchFamily="18" charset="0"/>
                                    </a:rPr>
                                    <m:t>1</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2</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𝑟</m:t>
                                      </m:r>
                                    </m:e>
                                  </m:d>
                                </m:e>
                                <m:sup>
                                  <m:r>
                                    <a:rPr lang="es-ES" i="0">
                                      <a:latin typeface="Cambria Math" panose="02040503050406030204" pitchFamily="18" charset="0"/>
                                    </a:rPr>
                                    <m:t>2</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0">
                                      <a:latin typeface="Cambria Math" panose="02040503050406030204" pitchFamily="18" charset="0"/>
                                    </a:rPr>
                                    <m:t>3</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𝑟</m:t>
                                      </m:r>
                                    </m:e>
                                  </m:d>
                                </m:e>
                                <m:sup>
                                  <m:r>
                                    <a:rPr lang="es-ES" i="0">
                                      <a:latin typeface="Cambria Math" panose="02040503050406030204" pitchFamily="18" charset="0"/>
                                    </a:rPr>
                                    <m:t>3</m:t>
                                  </m:r>
                                </m:sup>
                              </m:sSup>
                            </m:den>
                          </m:f>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𝐹𝐹</m:t>
                                  </m:r>
                                </m:e>
                                <m:sub>
                                  <m:r>
                                    <a:rPr lang="es-ES" i="1">
                                      <a:latin typeface="Cambria Math" panose="02040503050406030204" pitchFamily="18" charset="0"/>
                                    </a:rPr>
                                    <m:t>𝑛</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0">
                                          <a:latin typeface="Cambria Math" panose="02040503050406030204" pitchFamily="18" charset="0"/>
                                        </a:rPr>
                                        <m:t>1+</m:t>
                                      </m:r>
                                      <m:r>
                                        <a:rPr lang="es-ES" i="1">
                                          <a:latin typeface="Cambria Math" panose="02040503050406030204" pitchFamily="18" charset="0"/>
                                        </a:rPr>
                                        <m:t>𝑖</m:t>
                                      </m:r>
                                    </m:e>
                                  </m:d>
                                </m:e>
                                <m:sup>
                                  <m:r>
                                    <a:rPr lang="es-ES" i="1">
                                      <a:latin typeface="Cambria Math" panose="02040503050406030204" pitchFamily="18" charset="0"/>
                                    </a:rPr>
                                    <m:t>𝑛</m:t>
                                  </m:r>
                                </m:sup>
                              </m:sSup>
                            </m:den>
                          </m:f>
                        </m:e>
                      </m:d>
                      <m:r>
                        <a:rPr lang="es-ES" i="0">
                          <a:latin typeface="Cambria Math" panose="02040503050406030204" pitchFamily="18" charset="0"/>
                        </a:rPr>
                        <m:t>−</m:t>
                      </m:r>
                      <m:r>
                        <a:rPr lang="es-ES" i="1">
                          <a:latin typeface="Cambria Math" panose="02040503050406030204" pitchFamily="18" charset="0"/>
                        </a:rPr>
                        <m:t>𝐼</m:t>
                      </m:r>
                      <m:r>
                        <a:rPr lang="es-ES" i="0">
                          <a:latin typeface="Cambria Math" panose="02040503050406030204" pitchFamily="18" charset="0"/>
                        </a:rPr>
                        <m:t>.</m:t>
                      </m:r>
                      <m:r>
                        <a:rPr lang="es-ES" i="1">
                          <a:latin typeface="Cambria Math" panose="02040503050406030204" pitchFamily="18" charset="0"/>
                        </a:rPr>
                        <m:t>𝐼</m:t>
                      </m:r>
                      <m:r>
                        <a:rPr lang="es-ES" i="0">
                          <a:latin typeface="Cambria Math" panose="02040503050406030204" pitchFamily="18" charset="0"/>
                        </a:rPr>
                        <m:t>=0</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3327400" y="1766959"/>
                <a:ext cx="6921500" cy="650114"/>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1803400" y="2664666"/>
            <a:ext cx="6096000" cy="2585323"/>
          </a:xfrm>
          <a:prstGeom prst="rect">
            <a:avLst/>
          </a:prstGeom>
        </p:spPr>
        <p:txBody>
          <a:bodyPr>
            <a:spAutoFit/>
          </a:bodyPr>
          <a:lstStyle/>
          <a:p>
            <a:pPr>
              <a:lnSpc>
                <a:spcPct val="150000"/>
              </a:lnSpc>
              <a:spcAft>
                <a:spcPts val="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FF</a:t>
            </a: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Flujo de Caja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I.I</a:t>
            </a: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Inversión Inicial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r=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Tasa de descuento.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n=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Períodos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TIR</a:t>
            </a: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Tasa Interna de Retorno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600700" y="2865735"/>
            <a:ext cx="6096000" cy="923330"/>
          </a:xfrm>
          <a:prstGeom prst="rect">
            <a:avLst/>
          </a:prstGeom>
        </p:spPr>
        <p:txBody>
          <a:bodyPr>
            <a:spAutoFit/>
          </a:bodyPr>
          <a:lstStyle/>
          <a:p>
            <a:pPr algn="just">
              <a:lnSpc>
                <a:spcPct val="150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De la ecuación presentada, se debe encontrar la tasa de descuento con la que el VAN sea cero.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336506568"/>
              </p:ext>
            </p:extLst>
          </p:nvPr>
        </p:nvGraphicFramePr>
        <p:xfrm>
          <a:off x="5988050" y="4138527"/>
          <a:ext cx="4578350" cy="630936"/>
        </p:xfrm>
        <a:graphic>
          <a:graphicData uri="http://schemas.openxmlformats.org/drawingml/2006/table">
            <a:tbl>
              <a:tblPr firstRow="1" firstCol="1" bandRow="1">
                <a:tableStyleId>{5C22544A-7EE6-4342-B048-85BDC9FD1C3A}</a:tableStyleId>
              </a:tblPr>
              <a:tblGrid>
                <a:gridCol w="1913460"/>
                <a:gridCol w="2664890"/>
              </a:tblGrid>
              <a:tr h="190500">
                <a:tc gridSpan="2">
                  <a:txBody>
                    <a:bodyPr/>
                    <a:lstStyle/>
                    <a:p>
                      <a:pPr>
                        <a:lnSpc>
                          <a:spcPct val="115000"/>
                        </a:lnSpc>
                        <a:spcAft>
                          <a:spcPts val="0"/>
                        </a:spcAft>
                      </a:pPr>
                      <a:r>
                        <a:rPr lang="es-ES" sz="1800">
                          <a:effectLst/>
                        </a:rPr>
                        <a:t>TASA INTERNA DE RETORNO (TIR)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90500">
                <a:tc>
                  <a:txBody>
                    <a:bodyPr/>
                    <a:lstStyle/>
                    <a:p>
                      <a:pPr>
                        <a:lnSpc>
                          <a:spcPct val="115000"/>
                        </a:lnSpc>
                        <a:spcAft>
                          <a:spcPts val="0"/>
                        </a:spcAft>
                      </a:pPr>
                      <a:r>
                        <a:rPr lang="es-ES" sz="1800">
                          <a:effectLst/>
                        </a:rPr>
                        <a:t>TIR=</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S" sz="1800" dirty="0">
                          <a:effectLst/>
                        </a:rPr>
                        <a:t>18,80%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182976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6359" y="493059"/>
            <a:ext cx="4570482" cy="410882"/>
          </a:xfrm>
          <a:prstGeom prst="rect">
            <a:avLst/>
          </a:prstGeom>
        </p:spPr>
        <p:txBody>
          <a:bodyPr wrap="none">
            <a:spAutoFit/>
          </a:bodyPr>
          <a:lstStyle/>
          <a:p>
            <a:pPr marL="365760" indent="-365760">
              <a:lnSpc>
                <a:spcPct val="115000"/>
              </a:lnSpc>
              <a:spcBef>
                <a:spcPts val="1000"/>
              </a:spcBef>
              <a:spcAft>
                <a:spcPts val="0"/>
              </a:spcAft>
            </a:pPr>
            <a:r>
              <a:rPr lang="es-EC"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Período de recuperación de la inversión</a:t>
            </a:r>
            <a:endParaRPr lang="es-E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17218994"/>
              </p:ext>
            </p:extLst>
          </p:nvPr>
        </p:nvGraphicFramePr>
        <p:xfrm>
          <a:off x="3639061" y="1355566"/>
          <a:ext cx="5619239" cy="4767072"/>
        </p:xfrm>
        <a:graphic>
          <a:graphicData uri="http://schemas.openxmlformats.org/drawingml/2006/table">
            <a:tbl>
              <a:tblPr firstRow="1" firstCol="1" bandRow="1">
                <a:tableStyleId>{5C22544A-7EE6-4342-B048-85BDC9FD1C3A}</a:tableStyleId>
              </a:tblPr>
              <a:tblGrid>
                <a:gridCol w="1778000"/>
                <a:gridCol w="2147570"/>
                <a:gridCol w="1693669"/>
              </a:tblGrid>
              <a:tr h="485775">
                <a:tc>
                  <a:txBody>
                    <a:bodyPr/>
                    <a:lstStyle/>
                    <a:p>
                      <a:pPr algn="ctr">
                        <a:lnSpc>
                          <a:spcPct val="115000"/>
                        </a:lnSpc>
                        <a:spcAft>
                          <a:spcPts val="0"/>
                        </a:spcAft>
                      </a:pPr>
                      <a:r>
                        <a:rPr lang="es-ES" sz="1600">
                          <a:effectLst/>
                        </a:rPr>
                        <a:t>AÑOS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FLUJOS NETOS DE FONDOS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FLUJOS ACUMULADOS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15000"/>
                        </a:lnSpc>
                        <a:spcAft>
                          <a:spcPts val="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-$ 205.566,23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-$ 205.566,23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15000"/>
                        </a:lnSpc>
                        <a:spcAft>
                          <a:spcPts val="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-$ 11.179,32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-216.745,55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15000"/>
                        </a:lnSpc>
                        <a:spcAft>
                          <a:spcPts val="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$ 28.926,28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-187.819,27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15000"/>
                        </a:lnSpc>
                        <a:spcAft>
                          <a:spcPts val="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$ 76.909,98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-110.909,29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15000"/>
                        </a:lnSpc>
                        <a:spcAft>
                          <a:spcPts val="0"/>
                        </a:spcAft>
                      </a:pPr>
                      <a:r>
                        <a:rPr lang="es-ES"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$ 451.891,52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340.982,23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gridSpan="3">
                  <a:txBody>
                    <a:bodyPr/>
                    <a:lstStyle/>
                    <a:p>
                      <a:pPr algn="ctr">
                        <a:lnSpc>
                          <a:spcPct val="115000"/>
                        </a:lnSpc>
                        <a:spcAft>
                          <a:spcPts val="0"/>
                        </a:spcAft>
                      </a:pPr>
                      <a:r>
                        <a:rPr lang="es-ES" sz="1600">
                          <a:effectLst/>
                        </a:rPr>
                        <a:t>CALCULO DE TIEMPO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r>
              <a:tr h="171450">
                <a:tc>
                  <a:txBody>
                    <a:bodyPr/>
                    <a:lstStyle/>
                    <a:p>
                      <a:pPr>
                        <a:lnSpc>
                          <a:spcPct val="115000"/>
                        </a:lnSpc>
                        <a:spcAft>
                          <a:spcPts val="0"/>
                        </a:spcAft>
                      </a:pPr>
                      <a:r>
                        <a:rPr lang="es-ES" sz="1600">
                          <a:effectLst/>
                        </a:rPr>
                        <a:t>INVERSIÓN INICIAL NETA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$ 187.053,30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nSpc>
                          <a:spcPct val="115000"/>
                        </a:lnSpc>
                        <a:spcAft>
                          <a:spcPts val="0"/>
                        </a:spcAft>
                      </a:pPr>
                      <a:r>
                        <a:rPr lang="es-ES" sz="1600">
                          <a:effectLst/>
                        </a:rPr>
                        <a:t>TOTAL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0,66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nSpc>
                          <a:spcPct val="115000"/>
                        </a:lnSpc>
                        <a:spcAft>
                          <a:spcPts val="0"/>
                        </a:spcAft>
                      </a:pPr>
                      <a:r>
                        <a:rPr lang="es-ES" sz="1600">
                          <a:effectLst/>
                        </a:rPr>
                        <a:t>MESES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7,91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nSpc>
                          <a:spcPct val="115000"/>
                        </a:lnSpc>
                        <a:spcAft>
                          <a:spcPts val="0"/>
                        </a:spcAft>
                      </a:pPr>
                      <a:r>
                        <a:rPr lang="es-ES" sz="1600">
                          <a:effectLst/>
                        </a:rPr>
                        <a:t>PERIODO RECUPERACIÓN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4 AÑOS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7 MESES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nSpc>
                          <a:spcPct val="115000"/>
                        </a:lnSpc>
                        <a:spcAft>
                          <a:spcPts val="0"/>
                        </a:spcAft>
                      </a:pPr>
                      <a:r>
                        <a:rPr lang="es-ES" sz="1600">
                          <a:effectLst/>
                        </a:rPr>
                        <a:t>DÍAS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27,37230506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nSpc>
                          <a:spcPct val="115000"/>
                        </a:lnSpc>
                        <a:spcAft>
                          <a:spcPts val="0"/>
                        </a:spcAft>
                      </a:pPr>
                      <a:r>
                        <a:rPr lang="es-ES" sz="1600">
                          <a:effectLst/>
                        </a:rPr>
                        <a:t>PERIODO RECUPERACIÓN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a:effectLst/>
                        </a:rPr>
                        <a:t>4 AÑOS 7 MESES 27 DíAS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2090399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1030" y="499202"/>
            <a:ext cx="3493264" cy="410882"/>
          </a:xfrm>
          <a:prstGeom prst="rect">
            <a:avLst/>
          </a:prstGeom>
        </p:spPr>
        <p:txBody>
          <a:bodyPr wrap="none">
            <a:spAutoFit/>
          </a:bodyPr>
          <a:lstStyle/>
          <a:p>
            <a:pPr lvl="1">
              <a:lnSpc>
                <a:spcPct val="115000"/>
              </a:lnSpc>
              <a:spcBef>
                <a:spcPts val="1000"/>
              </a:spcBef>
              <a:spcAft>
                <a:spcPts val="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Relación Beneficio Costo </a:t>
            </a:r>
            <a:endParaRPr lang="es-ES"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1519872" y="1066885"/>
            <a:ext cx="2954655" cy="507831"/>
          </a:xfrm>
          <a:prstGeom prst="rect">
            <a:avLst/>
          </a:prstGeom>
        </p:spPr>
        <p:txBody>
          <a:bodyPr wrap="none">
            <a:spAutoFit/>
          </a:bodyPr>
          <a:lstStyle/>
          <a:p>
            <a:pPr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fórmula de la R B/C es: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77223388"/>
              </p:ext>
            </p:extLst>
          </p:nvPr>
        </p:nvGraphicFramePr>
        <p:xfrm>
          <a:off x="3136900" y="1839559"/>
          <a:ext cx="5041900" cy="548640"/>
        </p:xfrm>
        <a:graphic>
          <a:graphicData uri="http://schemas.openxmlformats.org/drawingml/2006/table">
            <a:tbl>
              <a:tblPr firstRow="1" firstCol="1" bandRow="1"/>
              <a:tblGrid>
                <a:gridCol w="2520950"/>
                <a:gridCol w="2520950"/>
              </a:tblGrid>
              <a:tr h="190500">
                <a:tc rowSpan="2">
                  <a:txBody>
                    <a:bodyPr/>
                    <a:lstStyle/>
                    <a:p>
                      <a:pPr algn="ctr">
                        <a:lnSpc>
                          <a:spcPct val="150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 B/C=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VT FLUJOS NETOS DE FONDOS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ctr">
                        <a:lnSpc>
                          <a:spcPct val="150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INVERSIÓN INICIAL NETA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8" name="Rectángulo 7"/>
          <p:cNvSpPr/>
          <p:nvPr/>
        </p:nvSpPr>
        <p:spPr>
          <a:xfrm>
            <a:off x="1426527" y="2653437"/>
            <a:ext cx="6096000" cy="1754326"/>
          </a:xfrm>
          <a:prstGeom prst="rect">
            <a:avLst/>
          </a:prstGeom>
        </p:spPr>
        <p:txBody>
          <a:bodyPr>
            <a:spAutoFit/>
          </a:bodyPr>
          <a:lstStyle/>
          <a:p>
            <a:pPr algn="just">
              <a:lnSpc>
                <a:spcPct val="150000"/>
              </a:lnSpc>
              <a:spcAft>
                <a:spcPts val="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Criterios de decisión: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 la RB/C  &gt; 1 Se acepta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 la RB/C  &lt; 1 Se rechaza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 la RB/C  = 1 Indiferente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4013200" y="2448893"/>
                <a:ext cx="6096000" cy="2163413"/>
              </a:xfrm>
              <a:prstGeom prst="rect">
                <a:avLst/>
              </a:prstGeom>
            </p:spPr>
            <p:txBody>
              <a:bodyPr>
                <a:spAutoFit/>
              </a:bodyPr>
              <a:lstStyle/>
              <a:p>
                <a:pPr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340.982,23</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187.053,30</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14:m>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B/C =</a:t>
                </a:r>
                <a14:m>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1,82</m:t>
                    </m:r>
                  </m:oMath>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013200" y="2448893"/>
                <a:ext cx="6096000" cy="2163413"/>
              </a:xfrm>
              <a:prstGeom prst="rect">
                <a:avLst/>
              </a:prstGeom>
              <a:blipFill rotWithShape="0">
                <a:blip r:embed="rId2"/>
                <a:stretch>
                  <a:fillRect/>
                </a:stretch>
              </a:blipFill>
            </p:spPr>
            <p:txBody>
              <a:bodyPr/>
              <a:lstStyle/>
              <a:p>
                <a:r>
                  <a:rPr lang="es-ES">
                    <a:noFill/>
                  </a:rPr>
                  <a:t> </a:t>
                </a:r>
              </a:p>
            </p:txBody>
          </p:sp>
        </mc:Fallback>
      </mc:AlternateContent>
      <p:sp>
        <p:nvSpPr>
          <p:cNvPr id="10" name="Rectángulo 9"/>
          <p:cNvSpPr/>
          <p:nvPr/>
        </p:nvSpPr>
        <p:spPr>
          <a:xfrm>
            <a:off x="1519872" y="4765187"/>
            <a:ext cx="8894128" cy="923330"/>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Por cada dólar que se invierta en el proyecto se obtendrá una rentabilidad de $0,82; siendo viable y factible su implementación.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320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1365" y="235732"/>
            <a:ext cx="2400016" cy="446276"/>
          </a:xfrm>
          <a:prstGeom prst="rect">
            <a:avLst/>
          </a:prstGeom>
        </p:spPr>
        <p:txBody>
          <a:bodyPr wrap="none">
            <a:spAutoFit/>
          </a:bodyPr>
          <a:lstStyle/>
          <a:p>
            <a:pPr lvl="1">
              <a:lnSpc>
                <a:spcPct val="115000"/>
              </a:lnSpc>
              <a:spcBef>
                <a:spcPts val="1000"/>
              </a:spcBef>
              <a:spcAft>
                <a:spcPts val="0"/>
              </a:spcAft>
            </a:pPr>
            <a:r>
              <a:rPr lang="es-EC"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Conclusiones.</a:t>
            </a:r>
            <a:endParaRPr lang="es-E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473200" y="655033"/>
            <a:ext cx="9232900"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Fábrica Metalmecánica de Tabacundo, dispone de un sistema de producción en masa, compuesto por 67 actividades, agrupadas en 20 operaciones, con una distribución tipo taller, ya que existen grandes separaciones entre las operaciones y cantidades exorbitantes de stock en proceso que entorpece a toda la producción.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900428" y="2409359"/>
            <a:ext cx="9326371"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aplicación de herramientas “lean”, ha dado como resultado el aumento de una nueva área de trabajo, en donde se implementaran todos los procesos en madera, reduciendo así los tiempos de transporte, preparación, riesgos ocupacionales, y mejorando el ambiente en el cual se desenvuelven los trabajadores.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527300" y="4277985"/>
            <a:ext cx="8496300" cy="133882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Se ha elaborado un mapa de distribución de equipos y áreas en planta, logrando los resultados esperados, todos debidamente justificados en el cálculo matemático y las herramientas “lean” existentes.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80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11190" y="596669"/>
            <a:ext cx="3804247" cy="584775"/>
          </a:xfrm>
          <a:prstGeom prst="rect">
            <a:avLst/>
          </a:prstGeom>
        </p:spPr>
        <p:txBody>
          <a:bodyPr wrap="none">
            <a:spAutoFit/>
          </a:bodyPr>
          <a:lstStyle/>
          <a:p>
            <a:r>
              <a:rPr lang="es-EC" sz="3200" dirty="0" smtClean="0">
                <a:solidFill>
                  <a:srgbClr val="000000"/>
                </a:solidFill>
                <a:latin typeface="Arial" panose="020B0604020202020204" pitchFamily="34" charset="0"/>
                <a:ea typeface="Calibri" panose="020F0502020204030204" pitchFamily="34" charset="0"/>
              </a:rPr>
              <a:t>Lean </a:t>
            </a:r>
            <a:r>
              <a:rPr lang="es-EC" sz="3200" dirty="0" err="1" smtClean="0">
                <a:solidFill>
                  <a:srgbClr val="000000"/>
                </a:solidFill>
                <a:latin typeface="Arial" panose="020B0604020202020204" pitchFamily="34" charset="0"/>
                <a:ea typeface="Calibri" panose="020F0502020204030204" pitchFamily="34" charset="0"/>
              </a:rPr>
              <a:t>Manufacturing</a:t>
            </a:r>
            <a:endParaRPr lang="es-ES" sz="3200" dirty="0"/>
          </a:p>
        </p:txBody>
      </p:sp>
      <p:sp>
        <p:nvSpPr>
          <p:cNvPr id="8" name="Rectángulo 7"/>
          <p:cNvSpPr/>
          <p:nvPr/>
        </p:nvSpPr>
        <p:spPr>
          <a:xfrm>
            <a:off x="2211190" y="1555846"/>
            <a:ext cx="9403055" cy="3539430"/>
          </a:xfrm>
          <a:prstGeom prst="rect">
            <a:avLst/>
          </a:prstGeom>
        </p:spPr>
        <p:txBody>
          <a:bodyPr wrap="square">
            <a:spAutoFit/>
          </a:bodyPr>
          <a:lstStyle/>
          <a:p>
            <a:r>
              <a:rPr lang="es-EC" sz="3200" dirty="0">
                <a:solidFill>
                  <a:srgbClr val="000000"/>
                </a:solidFill>
                <a:latin typeface="Arial" panose="020B0604020202020204" pitchFamily="34" charset="0"/>
                <a:ea typeface="Calibri" panose="020F0502020204030204" pitchFamily="34" charset="0"/>
              </a:rPr>
              <a:t>La manufactura esbelta “o también conocida como sistema de producción Toyota que quiere decir hacer más con menos, menos tiempo, menos espacio, menos esfuerzos humanos menos maquinaria, menos materiales; siempre y cuando siempre y cuando se le esté dando al cliente lo que desea”</a:t>
            </a:r>
            <a:endParaRPr lang="es-ES" sz="3200" dirty="0"/>
          </a:p>
        </p:txBody>
      </p:sp>
    </p:spTree>
    <p:extLst>
      <p:ext uri="{BB962C8B-B14F-4D97-AF65-F5344CB8AC3E}">
        <p14:creationId xmlns:p14="http://schemas.microsoft.com/office/powerpoint/2010/main" val="14091031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7500" y="302990"/>
            <a:ext cx="9372600"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 evidente que al aplicar el nuevo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layout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presentado en el mapa de valor futuro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VSM</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la producción aumentara en un 121% mejorando así los niveles de producción, ayudando a abastecer la demanda existente, y dando tiempo a la producción, mejoramiento y diseño de nuevos y mejores productos.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019300" y="2057316"/>
            <a:ext cx="9372600" cy="133882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Al presentar el nuevo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layout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se reducirá las distancias de transporte de 32132,42 metros a 281,8 metros, reduciendo así los desperdicios en transporte de 3774 segundos a 340 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806700" y="3396144"/>
            <a:ext cx="8356600"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distribución de células de manufactura, organizadas en secciones favorecerán, a que el transporte de material en la planta se lo haga únicamente de material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semi</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terminado, listo para la instalación sin necesidad de realizar ningún otro proceso adicional.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4696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27200" y="396439"/>
            <a:ext cx="8966200"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Los métodos de transporte son prácticamente caucásicos, por lo cual es necesario aplicar paulatinamente el sistema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además de la implementación de pallets o contenedores, lo que minimizara en gran proporción los desperdicios obtenidos en transporte.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209800" y="2150765"/>
            <a:ext cx="8699500" cy="133882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productividad media por hora trabajada aumentara de 0,2 a 0,4; se evidencia que existe un aumento, lo que implica que los trabajadores o fuerza laboral rendirán el doble en lo que respecta a productividad.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425700" y="3489593"/>
            <a:ext cx="8775700" cy="2585323"/>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tiempo de proceso “lead time”, sufre una reducción de 38,35 horas a 27,72 horas, implica una reducción de 10,63 horas en la entrega del primer lote de producto terminado, lo que expresa claramente la entrega de producto en menos tiempo, y se lograra cuando toda la implementación “lean”, se encuentre aplicada completamente, por lo que dependerá mucho de la importancia que le den todas las áreas comprendidas dentro de la estructura organizacional de la planta.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7415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0200" y="256739"/>
            <a:ext cx="9309100"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cuadro 15, donde se muestra el grado de implementación “lean”, la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tiene una aplicación de 8 puntos, sobre un total de 27. Este índice muestra que la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no está alineada de ninguna manera a la metodología Lean y es fácil de suponer gracias a este índice la existencia de desperdicios.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095500" y="2247037"/>
            <a:ext cx="8813800" cy="133882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análisis financiero indica que desde el aspecto económico el proyecto es muy viable, ya que solo se realizaran ligeras modificaciones, y reutilizando la mayoría de materiales dentro del proceso.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1185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22268" y="279012"/>
            <a:ext cx="2985113" cy="416204"/>
          </a:xfrm>
          <a:prstGeom prst="rect">
            <a:avLst/>
          </a:prstGeom>
        </p:spPr>
        <p:txBody>
          <a:bodyPr wrap="none">
            <a:spAutoFit/>
          </a:bodyPr>
          <a:lstStyle/>
          <a:p>
            <a:pPr lvl="1">
              <a:lnSpc>
                <a:spcPct val="115000"/>
              </a:lnSpc>
              <a:spcBef>
                <a:spcPts val="1000"/>
              </a:spcBef>
              <a:spcAft>
                <a:spcPts val="0"/>
              </a:spcAft>
            </a:pPr>
            <a:r>
              <a:rPr lang="es-EC"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Recomendaciones.</a:t>
            </a:r>
            <a:endParaRPr lang="es-E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676400" y="667733"/>
            <a:ext cx="9436100" cy="216982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Implementar la propuesta de aplicación de la metodología “Lean”, de acuerdo a lo planteado en el presente proyecto mediante los recursos necesarios como ha sido diseñado, sin olvidar de que para la obtención del éxito es necesario la aceptación y aplicación a conciencia de todos los involucrados ya sea personal interno así como externo.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065528" y="2837558"/>
            <a:ext cx="9339071"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La evaluación periódica y a conciencia, asegurara el éxito de la metodología, razón por la cual es necesario la socialización de esta metodología, como primer paso, para después ser aplicada de manera paulatina dentro del proceso.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387600" y="4468486"/>
            <a:ext cx="9016999"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La construcción de la nueva área que reúne a todas las actividades de madera, es primordial para el éxito del proyecto, ya que este es el punto de partida para la eliminación de los desperdicios.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2563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0" y="586939"/>
            <a:ext cx="8674100" cy="175432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Es necesario contar con una persona, que este al 100% dedicada a la aplicación y ejecución del “lean”, ya que con esta medida se está garantizando la aplicación de la misma, sin olvidar que el éxito de esta metodología depende de todos los implicados de manera indirecta o directa en el proceso.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9312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21985" y="2697946"/>
            <a:ext cx="4472699" cy="584775"/>
          </a:xfrm>
          <a:prstGeom prst="rect">
            <a:avLst/>
          </a:prstGeom>
        </p:spPr>
        <p:txBody>
          <a:bodyPr wrap="none">
            <a:spAutoFit/>
          </a:bodyPr>
          <a:lstStyle/>
          <a:p>
            <a:r>
              <a:rPr lang="es-EC" sz="3200" dirty="0">
                <a:latin typeface="Times New Roman" panose="02020603050405020304" pitchFamily="18" charset="0"/>
                <a:cs typeface="Times New Roman" panose="02020603050405020304" pitchFamily="18" charset="0"/>
              </a:rPr>
              <a:t>…gracias por su atención </a:t>
            </a:r>
          </a:p>
        </p:txBody>
      </p:sp>
    </p:spTree>
    <p:extLst>
      <p:ext uri="{BB962C8B-B14F-4D97-AF65-F5344CB8AC3E}">
        <p14:creationId xmlns:p14="http://schemas.microsoft.com/office/powerpoint/2010/main" val="28257211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9" y="1241222"/>
            <a:ext cx="7515367" cy="4787529"/>
          </a:xfrm>
          <a:prstGeom prst="rect">
            <a:avLst/>
          </a:prstGeom>
        </p:spPr>
        <p:txBody>
          <a:bodyPr wrap="square">
            <a:spAutoFit/>
          </a:bodyPr>
          <a:lstStyle/>
          <a:p>
            <a:pPr marL="365760" algn="just">
              <a:lnSpc>
                <a:spcPct val="150000"/>
              </a:lnSpc>
              <a:spcAft>
                <a:spcPts val="1000"/>
              </a:spcAft>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supermercado tiene 4 componentes: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Cliente</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retira lo que necesita cuando lo necesita.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Proveedor</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proceso que surte o produce lo que el cliente retiró.</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de producción</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tarjeta o indicador visual que indica las características y cantidades de las piezas que tiene que producir el proveedor.</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s-EC" sz="2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de retiro o movimiento</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tarjeta que se utiliza para retirar productos del supermercado y moverlos hacia el proceso que el cliente requiera.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971309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283" y="1460310"/>
            <a:ext cx="7569958" cy="3735959"/>
          </a:xfrm>
          <a:prstGeom prst="rect">
            <a:avLst/>
          </a:prstGeom>
        </p:spPr>
        <p:txBody>
          <a:bodyPr wrap="square">
            <a:spAutoFit/>
          </a:bodyPr>
          <a:lstStyle/>
          <a:p>
            <a:pPr marL="365760" algn="just">
              <a:lnSpc>
                <a:spcPct val="150000"/>
              </a:lnSpc>
              <a:spcAft>
                <a:spcPts val="1000"/>
              </a:spcAft>
            </a:pP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FIFO</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es una condición necesaria para la implementación del sistema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PULL</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(jalar). El sistema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FIFO</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es mantenido por una línea pintada o barrera física que mantiene una cantidad fija de inventario. El proveedor llena ese espacio físico, mientras el cliente llena otro espacio dentro de su proceso: si se llenan los espacios no puede recibirse más material, ni producir más. De esta manera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FIFO</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ayuda a evitar la sobreproducción. (Alberto Villaseñor Contreras, 2007).</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361961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92908" y="1169951"/>
            <a:ext cx="8020334" cy="3960058"/>
          </a:xfrm>
          <a:prstGeom prst="rect">
            <a:avLst/>
          </a:prstGeom>
        </p:spPr>
        <p:txBody>
          <a:bodyPr wrap="square">
            <a:spAutoFit/>
          </a:bodyPr>
          <a:lstStyle/>
          <a:p>
            <a:pPr marL="44958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 “el proceso que marca el paso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pacemarker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está usualmente ubicado cerca del cliente o al final de la célula de manufactura, sin embargo, si el producto fluye en una secuencia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FIFO</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entonces el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pacemarker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está en el proceso donde se inicia esta secuencia”.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Cuatrecasas</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2009).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Este es un punto clave ya que en la filosofía “lean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es donde se mide la capacidad de producción de este proceso o cuántas piezas se debe producir por periodo o cuánto tiempo se emplea produciendo una pieza.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582827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737" y="711562"/>
            <a:ext cx="8020334" cy="4919295"/>
          </a:xfrm>
          <a:prstGeom prst="rect">
            <a:avLst/>
          </a:prstGeom>
        </p:spPr>
        <p:txBody>
          <a:bodyPr wrap="square">
            <a:spAutoFit/>
          </a:bodyPr>
          <a:lstStyle/>
          <a:p>
            <a:pPr marL="45720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Las 5 S se refiere a 5 palabras en japonés que describen una metodología útil en el lugar de trabajo; las 5 palabras inician con la letra S, conducen a tener mayor eficiencia en el trabajo, basándose en el control visual y en la producción Lean”.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Cuatrecasas</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2009).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Los 5 términos en japonés son: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Seiri</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 (clasificación):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separa los artículos necesarios de los innecesarios.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Seiton</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 (organizar):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asignar un lugar para cada objeto.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Seiso</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 (limpieza):</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dar mantenimiento a los objetos.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Seiketsu</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 (estandarizar):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sistematizar los procesos y los métodos de trabajo.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Shitsuke</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 (disciplinar):</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repetir con regularidad las primeras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4S</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6771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46413" y="601690"/>
            <a:ext cx="7042312" cy="658642"/>
          </a:xfrm>
          <a:prstGeom prst="rect">
            <a:avLst/>
          </a:prstGeom>
        </p:spPr>
        <p:txBody>
          <a:bodyPr wrap="none">
            <a:spAutoFit/>
          </a:bodyPr>
          <a:lstStyle/>
          <a:p>
            <a:pPr lvl="2">
              <a:lnSpc>
                <a:spcPct val="115000"/>
              </a:lnSpc>
              <a:spcBef>
                <a:spcPts val="1000"/>
              </a:spcBef>
              <a:spcAft>
                <a:spcPts val="0"/>
              </a:spcAft>
            </a:pPr>
            <a:r>
              <a:rPr lang="es-EC"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Principio de </a:t>
            </a:r>
            <a:r>
              <a:rPr lang="es-EC"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reducción</a:t>
            </a:r>
            <a:r>
              <a:rPr lang="es-EC"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costos</a:t>
            </a:r>
            <a:r>
              <a:rPr lang="es-EC"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1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3034352" y="2245268"/>
            <a:ext cx="7624549" cy="2188676"/>
          </a:xfrm>
          <a:prstGeom prst="rect">
            <a:avLst/>
          </a:prstGeom>
        </p:spPr>
        <p:txBody>
          <a:bodyPr wrap="square">
            <a:spAutoFit/>
          </a:bodyPr>
          <a:lstStyle/>
          <a:p>
            <a:pPr marL="449580" algn="just">
              <a:lnSpc>
                <a:spcPct val="115000"/>
              </a:lnSpc>
              <a:spcAft>
                <a:spcPts val="1000"/>
              </a:spcAft>
            </a:pP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reducción de gastos “él único camino para obtener una ganancia es eliminando los desperdicios de sus procesos, y por lo tanto, reduciendo los costos ganancia= precio – costo.” (</a:t>
            </a:r>
            <a:r>
              <a:rPr lang="es-EC"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Luyster</a:t>
            </a: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a:t>
            </a:r>
            <a:r>
              <a:rPr lang="es-EC"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Tapping</a:t>
            </a: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D., &amp; </a:t>
            </a:r>
            <a:r>
              <a:rPr lang="es-EC"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Shuker</a:t>
            </a:r>
            <a:r>
              <a:rPr lang="es-EC"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 2003).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6946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29134" y="1050153"/>
            <a:ext cx="8129516" cy="4837222"/>
          </a:xfrm>
          <a:prstGeom prst="rect">
            <a:avLst/>
          </a:prstGeom>
        </p:spPr>
        <p:txBody>
          <a:bodyPr wrap="square">
            <a:spAutoFit/>
          </a:bodyPr>
          <a:lstStyle/>
          <a:p>
            <a:pPr marL="365760" algn="just">
              <a:lnSpc>
                <a:spcPct val="150000"/>
              </a:lnSpc>
              <a:spcAft>
                <a:spcPts val="1000"/>
              </a:spcAft>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principal objetivo del control visual es que cualquier persona pueda entender el proceso o las indicaciones sin tener que involucrarse. Es un tipo de información de autoservicio: quien la necesite pueda verla, revisarla y emplearla sin tener que preguntar a nadie.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Cada equipo o sección de la planta debe tener un espacio que contenga sus indicadores (medibles) y los responsables del área deben mantenerlos actualizados a fin de lograr las metas acordadas con la administración. (Alberto Villaseñor Contreras, 2007).</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05077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9" y="1448971"/>
            <a:ext cx="7542663" cy="3129062"/>
          </a:xfrm>
          <a:prstGeom prst="rect">
            <a:avLst/>
          </a:prstGeom>
        </p:spPr>
        <p:txBody>
          <a:bodyPr wrap="square">
            <a:spAutoFit/>
          </a:bodyPr>
          <a:lstStyle/>
          <a:p>
            <a:pPr marL="44958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 una herramienta utilizada para nivelar el tipo y cantidad de producción de un determinado periodo; permite cumplir con las demandas del cliente, evitar lotes y contar con inventario mínimo, costos bajos y tiempos de entrega reducidos.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Esta herramienta es parte de la fábrica visual e indica claramente a todo el personal de la compañía el programa y horas de producción.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(Alberto </a:t>
            </a:r>
            <a:r>
              <a:rPr lang="en-U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Villaseñor</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Contreras, 2007)</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otón de acción: Inicio 2">
            <a:hlinkClick r:id="rId2" action="ppaction://hlinksldjump" highlightClick="1"/>
          </p:cNvPr>
          <p:cNvSpPr/>
          <p:nvPr/>
        </p:nvSpPr>
        <p:spPr>
          <a:xfrm>
            <a:off x="10781731" y="5691116"/>
            <a:ext cx="846162" cy="57320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47567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89376" y="1674674"/>
            <a:ext cx="6096000" cy="1754326"/>
          </a:xfrm>
          <a:prstGeom prst="rect">
            <a:avLst/>
          </a:prstGeom>
        </p:spPr>
        <p:txBody>
          <a:bodyPr>
            <a:spAutoFit/>
          </a:bodyPr>
          <a:lstStyle/>
          <a:p>
            <a:pPr algn="just"/>
            <a:r>
              <a:rPr lang="es-EC" dirty="0">
                <a:solidFill>
                  <a:srgbClr val="000000"/>
                </a:solidFill>
                <a:latin typeface="Arial" panose="020B0604020202020204" pitchFamily="34" charset="0"/>
                <a:ea typeface="Calibri" panose="020F0502020204030204" pitchFamily="34" charset="0"/>
              </a:rPr>
              <a:t>Será necesario utilizar un “pallet”, el cual es una plataforma horizontal, con medidas definidas, y compatible con los equipos de manejo de materiales (montacargas, estibadores), utilizada como pilar para el ensamblaje, el almacenamiento, y el transporte de materiales. </a:t>
            </a:r>
            <a:endParaRPr lang="es-ES" dirty="0"/>
          </a:p>
        </p:txBody>
      </p:sp>
    </p:spTree>
    <p:extLst>
      <p:ext uri="{BB962C8B-B14F-4D97-AF65-F5344CB8AC3E}">
        <p14:creationId xmlns:p14="http://schemas.microsoft.com/office/powerpoint/2010/main" val="177683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87604" y="1316323"/>
            <a:ext cx="5868539" cy="4325864"/>
          </a:xfrm>
          <a:prstGeom prst="rect">
            <a:avLst/>
          </a:prstGeom>
        </p:spPr>
        <p:txBody>
          <a:bodyPr wrap="square">
            <a:spAutoFit/>
          </a:bodyPr>
          <a:lstStyle/>
          <a:p>
            <a:pPr marL="447675" algn="just">
              <a:lnSpc>
                <a:spcPct val="150000"/>
              </a:lnSpc>
              <a:spcAft>
                <a:spcPts val="1000"/>
              </a:spcAft>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manufactura esbelta, como se puede apreciar en la figura 2, tiene un proceso de 5 pasos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Womack</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Jones, 1996):</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Definir que agrega valor para el cliente.</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Definir y hacer el mapa del proceso.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Crear un flujo continuo.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Que el consumidor “hale” lo que requiere.</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Esforzarse por la excelencia y alcanzar la perfección.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C:\Users\millo\Pictures\2013-11-20 figura 3\figura 3 001.jpg"/>
          <p:cNvPicPr/>
          <p:nvPr/>
        </p:nvPicPr>
        <p:blipFill rotWithShape="1">
          <a:blip r:embed="rId2" cstate="print">
            <a:extLst>
              <a:ext uri="{28A0092B-C50C-407E-A947-70E740481C1C}">
                <a14:useLocalDpi xmlns:a14="http://schemas.microsoft.com/office/drawing/2010/main" val="0"/>
              </a:ext>
            </a:extLst>
          </a:blip>
          <a:srcRect b="8939"/>
          <a:stretch/>
        </p:blipFill>
        <p:spPr bwMode="auto">
          <a:xfrm>
            <a:off x="7724634" y="1598574"/>
            <a:ext cx="4210974" cy="40436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013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3833" y="219319"/>
            <a:ext cx="4135271" cy="1077218"/>
          </a:xfrm>
          <a:prstGeom prst="rect">
            <a:avLst/>
          </a:prstGeom>
          <a:noFill/>
        </p:spPr>
        <p:txBody>
          <a:bodyPr wrap="square" rtlCol="0">
            <a:spAutoFit/>
          </a:bodyPr>
          <a:lstStyle/>
          <a:p>
            <a:r>
              <a:rPr lang="es-EC" sz="3200" dirty="0" smtClean="0"/>
              <a:t>Los 7 desperdicios:</a:t>
            </a:r>
          </a:p>
          <a:p>
            <a:endParaRPr lang="es-ES" sz="3200" dirty="0"/>
          </a:p>
        </p:txBody>
      </p:sp>
      <p:pic>
        <p:nvPicPr>
          <p:cNvPr id="3" name="Imagen 2" descr="F:\Tesis\fotos\img004.jpg"/>
          <p:cNvPicPr/>
          <p:nvPr/>
        </p:nvPicPr>
        <p:blipFill rotWithShape="1">
          <a:blip r:embed="rId2" cstate="print">
            <a:extLst>
              <a:ext uri="{28A0092B-C50C-407E-A947-70E740481C1C}">
                <a14:useLocalDpi xmlns:a14="http://schemas.microsoft.com/office/drawing/2010/main" val="0"/>
              </a:ext>
            </a:extLst>
          </a:blip>
          <a:srcRect l="23771" t="14886" r="17142" b="51861"/>
          <a:stretch/>
        </p:blipFill>
        <p:spPr bwMode="auto">
          <a:xfrm>
            <a:off x="3957637" y="750627"/>
            <a:ext cx="5718626" cy="54318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663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8429" y="519803"/>
            <a:ext cx="3462807" cy="480901"/>
          </a:xfrm>
          <a:prstGeom prst="rect">
            <a:avLst/>
          </a:prstGeom>
        </p:spPr>
        <p:txBody>
          <a:bodyPr wrap="none">
            <a:spAutoFit/>
          </a:bodyPr>
          <a:lstStyle/>
          <a:p>
            <a:pPr lvl="1">
              <a:lnSpc>
                <a:spcPct val="115000"/>
              </a:lnSpc>
              <a:spcBef>
                <a:spcPts val="1000"/>
              </a:spcBef>
              <a:spcAft>
                <a:spcPts val="0"/>
              </a:spcAft>
            </a:pPr>
            <a:r>
              <a:rPr lang="es-EC"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Herramientas Lean</a:t>
            </a:r>
            <a:r>
              <a:rPr lang="es-EC"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3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a:hlinkClick r:id="rId2" action="ppaction://hlinksldjump"/>
          </p:cNvPr>
          <p:cNvSpPr/>
          <p:nvPr/>
        </p:nvSpPr>
        <p:spPr>
          <a:xfrm>
            <a:off x="1261263" y="982639"/>
            <a:ext cx="1713949" cy="55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Supermercado</a:t>
            </a:r>
            <a:endParaRPr lang="es-ES" dirty="0"/>
          </a:p>
        </p:txBody>
      </p:sp>
      <p:sp>
        <p:nvSpPr>
          <p:cNvPr id="4" name="Rectángulo 3">
            <a:hlinkClick r:id="rId3" action="ppaction://hlinksldjump"/>
          </p:cNvPr>
          <p:cNvSpPr/>
          <p:nvPr/>
        </p:nvSpPr>
        <p:spPr>
          <a:xfrm>
            <a:off x="2989832" y="1542197"/>
            <a:ext cx="1731404"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FIFO</a:t>
            </a:r>
            <a:endParaRPr lang="es-ES" dirty="0"/>
          </a:p>
        </p:txBody>
      </p:sp>
      <p:sp>
        <p:nvSpPr>
          <p:cNvPr id="5" name="Rectángulo 4">
            <a:hlinkClick r:id="rId4" action="ppaction://hlinksldjump"/>
          </p:cNvPr>
          <p:cNvSpPr/>
          <p:nvPr/>
        </p:nvSpPr>
        <p:spPr>
          <a:xfrm>
            <a:off x="4735855" y="2183642"/>
            <a:ext cx="1965195"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Pacemarkerprocess</a:t>
            </a:r>
            <a:endParaRPr lang="es-ES" dirty="0"/>
          </a:p>
        </p:txBody>
      </p:sp>
      <p:sp>
        <p:nvSpPr>
          <p:cNvPr id="6" name="Rectángulo 5">
            <a:hlinkClick r:id="rId5" action="ppaction://hlinksldjump"/>
          </p:cNvPr>
          <p:cNvSpPr/>
          <p:nvPr/>
        </p:nvSpPr>
        <p:spPr>
          <a:xfrm>
            <a:off x="6715669" y="2866030"/>
            <a:ext cx="1568522" cy="57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 S en la producción</a:t>
            </a:r>
            <a:endParaRPr lang="es-ES" dirty="0"/>
          </a:p>
        </p:txBody>
      </p:sp>
      <p:sp>
        <p:nvSpPr>
          <p:cNvPr id="8" name="Rectángulo 7">
            <a:hlinkClick r:id="rId6" action="ppaction://hlinksldjump"/>
          </p:cNvPr>
          <p:cNvSpPr/>
          <p:nvPr/>
        </p:nvSpPr>
        <p:spPr>
          <a:xfrm>
            <a:off x="8284191" y="3439236"/>
            <a:ext cx="1568522" cy="57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Control Visual</a:t>
            </a:r>
            <a:endParaRPr lang="es-ES" dirty="0"/>
          </a:p>
        </p:txBody>
      </p:sp>
      <p:sp>
        <p:nvSpPr>
          <p:cNvPr id="9" name="Rectángulo 8">
            <a:hlinkClick r:id="rId7" action="ppaction://hlinksldjump"/>
          </p:cNvPr>
          <p:cNvSpPr/>
          <p:nvPr/>
        </p:nvSpPr>
        <p:spPr>
          <a:xfrm>
            <a:off x="9852713" y="4012442"/>
            <a:ext cx="1568522" cy="57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Heijunka</a:t>
            </a:r>
            <a:endParaRPr lang="es-ES" dirty="0"/>
          </a:p>
        </p:txBody>
      </p:sp>
    </p:spTree>
    <p:extLst>
      <p:ext uri="{BB962C8B-B14F-4D97-AF65-F5344CB8AC3E}">
        <p14:creationId xmlns:p14="http://schemas.microsoft.com/office/powerpoint/2010/main" val="2488274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millo\Desktop\Dibujo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5780" y="928132"/>
            <a:ext cx="6632620" cy="5562820"/>
          </a:xfrm>
          <a:prstGeom prst="rect">
            <a:avLst/>
          </a:prstGeom>
          <a:noFill/>
          <a:ln>
            <a:noFill/>
          </a:ln>
        </p:spPr>
      </p:pic>
      <p:sp>
        <p:nvSpPr>
          <p:cNvPr id="3" name="CuadroTexto 2"/>
          <p:cNvSpPr txBox="1"/>
          <p:nvPr/>
        </p:nvSpPr>
        <p:spPr>
          <a:xfrm>
            <a:off x="1426464" y="294122"/>
            <a:ext cx="3390672" cy="584775"/>
          </a:xfrm>
          <a:prstGeom prst="rect">
            <a:avLst/>
          </a:prstGeom>
          <a:noFill/>
        </p:spPr>
        <p:txBody>
          <a:bodyPr wrap="none" rtlCol="0">
            <a:spAutoFit/>
          </a:bodyPr>
          <a:lstStyle/>
          <a:p>
            <a:r>
              <a:rPr lang="es-EC" sz="3200" dirty="0" smtClean="0"/>
              <a:t>Modelo de Gestión</a:t>
            </a:r>
            <a:r>
              <a:rPr lang="es-EC" dirty="0" smtClean="0"/>
              <a:t>.</a:t>
            </a:r>
            <a:endParaRPr lang="es-ES" dirty="0"/>
          </a:p>
        </p:txBody>
      </p:sp>
      <p:sp>
        <p:nvSpPr>
          <p:cNvPr id="4" name="CuadroTexto 5"/>
          <p:cNvSpPr txBox="1"/>
          <p:nvPr/>
        </p:nvSpPr>
        <p:spPr>
          <a:xfrm>
            <a:off x="983793" y="1076348"/>
            <a:ext cx="2330907" cy="3416320"/>
          </a:xfrm>
          <a:prstGeom prst="rect">
            <a:avLst/>
          </a:prstGeom>
          <a:noFill/>
        </p:spPr>
        <p:txBody>
          <a:bodyPr wrap="square" rtlCol="0">
            <a:spAutoFit/>
          </a:bodyPr>
          <a:lstStyle/>
          <a:p>
            <a:r>
              <a:rPr lang="es-EC" sz="3600" dirty="0" smtClean="0"/>
              <a:t>Análisis Inicial de la Fabrica Metalmecánica de Tabacundo</a:t>
            </a:r>
            <a:endParaRPr lang="es-ES" sz="3600" dirty="0"/>
          </a:p>
        </p:txBody>
      </p:sp>
    </p:spTree>
    <p:extLst>
      <p:ext uri="{BB962C8B-B14F-4D97-AF65-F5344CB8AC3E}">
        <p14:creationId xmlns:p14="http://schemas.microsoft.com/office/powerpoint/2010/main" val="131379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0916" y="985914"/>
            <a:ext cx="3630304" cy="1354217"/>
          </a:xfrm>
          <a:prstGeom prst="rect">
            <a:avLst/>
          </a:prstGeom>
          <a:noFill/>
        </p:spPr>
        <p:txBody>
          <a:bodyPr wrap="square" rtlCol="0">
            <a:spAutoFit/>
          </a:bodyPr>
          <a:lstStyle/>
          <a:p>
            <a:pPr algn="ctr"/>
            <a:r>
              <a:rPr lang="es-EC" sz="3200" dirty="0" smtClean="0"/>
              <a:t>Diagnóstico de la Producción</a:t>
            </a:r>
            <a:r>
              <a:rPr lang="es-EC" dirty="0" smtClean="0"/>
              <a:t>.</a:t>
            </a:r>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186644917"/>
              </p:ext>
            </p:extLst>
          </p:nvPr>
        </p:nvGraphicFramePr>
        <p:xfrm>
          <a:off x="4217157" y="791569"/>
          <a:ext cx="4051080" cy="5643372"/>
        </p:xfrm>
        <a:graphic>
          <a:graphicData uri="http://schemas.openxmlformats.org/drawingml/2006/table">
            <a:tbl>
              <a:tblPr firstRow="1" firstCol="1" bandRow="1">
                <a:tableStyleId>{5C22544A-7EE6-4342-B048-85BDC9FD1C3A}</a:tableStyleId>
              </a:tblPr>
              <a:tblGrid>
                <a:gridCol w="275654"/>
                <a:gridCol w="2628219"/>
                <a:gridCol w="1147207"/>
              </a:tblGrid>
              <a:tr h="208322">
                <a:tc>
                  <a:txBody>
                    <a:bodyPr/>
                    <a:lstStyle/>
                    <a:p>
                      <a:pPr algn="l">
                        <a:lnSpc>
                          <a:spcPct val="115000"/>
                        </a:lnSpc>
                        <a:spcAft>
                          <a:spcPts val="0"/>
                        </a:spcAft>
                      </a:pPr>
                      <a:r>
                        <a:rPr lang="es-EC"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PRODUCTOS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CANTIDAD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8322">
                <a:tc>
                  <a:txBody>
                    <a:bodyPr/>
                    <a:lstStyle/>
                    <a:p>
                      <a:pPr algn="l">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Pupitre unipersonal </a:t>
                      </a:r>
                      <a:r>
                        <a:rPr lang="es-EC" sz="1400" dirty="0" err="1">
                          <a:effectLst/>
                        </a:rPr>
                        <a:t>P1</a:t>
                      </a:r>
                      <a:r>
                        <a:rPr lang="es-EC" sz="1400" dirty="0">
                          <a:effectLst/>
                        </a:rPr>
                        <a:t>-2005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4120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Pupitre </a:t>
                      </a:r>
                      <a:r>
                        <a:rPr lang="es-EC" sz="1400" dirty="0" err="1">
                          <a:effectLst/>
                        </a:rPr>
                        <a:t>bipersonal</a:t>
                      </a:r>
                      <a:r>
                        <a:rPr lang="es-EC" sz="1400" dirty="0">
                          <a:effectLst/>
                        </a:rPr>
                        <a:t> </a:t>
                      </a:r>
                      <a:r>
                        <a:rPr lang="es-EC" sz="1400" dirty="0" err="1">
                          <a:effectLst/>
                        </a:rPr>
                        <a:t>P2</a:t>
                      </a:r>
                      <a:r>
                        <a:rPr lang="es-EC" sz="14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2635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Mesas tipo 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2599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Sillas tipo 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2599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Mesas tipo 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1884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Sillas tipo 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1884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Mesa normativa tipo 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350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Silla normativa tipo 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350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Ventanas metálicas varias medidas.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166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Escritorio metal madera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Sillas para adulto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Juego infantil mini (columpio, </a:t>
                      </a:r>
                      <a:r>
                        <a:rPr lang="es-EC" sz="1400" dirty="0" err="1">
                          <a:effectLst/>
                        </a:rPr>
                        <a:t>esca</a:t>
                      </a:r>
                      <a:r>
                        <a:rPr lang="es-EC" sz="1400" dirty="0">
                          <a:effectLst/>
                        </a:rPr>
                        <a:t>. Chi)</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34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Archivadores de madera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Escritorios de madera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Estanterías varias medidas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Juego de tableros de básquet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Juego de arcos de </a:t>
                      </a:r>
                      <a:r>
                        <a:rPr lang="es-EC" sz="1400" dirty="0" err="1">
                          <a:effectLst/>
                        </a:rPr>
                        <a:t>indor</a:t>
                      </a:r>
                      <a:r>
                        <a:rPr lang="es-EC" sz="1400" dirty="0">
                          <a:effectLst/>
                        </a:rPr>
                        <a:t> </a:t>
                      </a:r>
                      <a:r>
                        <a:rPr lang="es-EC" sz="1400" dirty="0" err="1">
                          <a:effectLst/>
                        </a:rPr>
                        <a:t>300x200</a:t>
                      </a:r>
                      <a:r>
                        <a:rPr lang="es-EC" sz="1400" dirty="0">
                          <a:effectLst/>
                        </a:rPr>
                        <a:t> cm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Estructuras metálicas tipo (baterías san.)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8322">
                <a:tc>
                  <a:txBody>
                    <a:bodyPr/>
                    <a:lstStyle/>
                    <a:p>
                      <a:pPr algn="l">
                        <a:lnSpc>
                          <a:spcPct val="115000"/>
                        </a:lnSpc>
                        <a:spcAft>
                          <a:spcPts val="0"/>
                        </a:spcAft>
                      </a:pPr>
                      <a:r>
                        <a:rPr lang="es-EC" sz="1400">
                          <a:effectLst/>
                        </a:rPr>
                        <a:t>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Juego de </a:t>
                      </a:r>
                      <a:r>
                        <a:rPr lang="es-EC" sz="1400" dirty="0" err="1">
                          <a:effectLst/>
                        </a:rPr>
                        <a:t>parantes</a:t>
                      </a:r>
                      <a:r>
                        <a:rPr lang="es-EC" sz="1400" dirty="0">
                          <a:effectLst/>
                        </a:rPr>
                        <a:t> de vóley</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400" dirty="0">
                          <a:effectLst/>
                        </a:rPr>
                        <a:t>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7760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ction="ppaction://hlinkfile"/>
          </p:cNvPr>
          <p:cNvPicPr/>
          <p:nvPr/>
        </p:nvPicPr>
        <p:blipFill rotWithShape="1">
          <a:blip r:embed="rId3"/>
          <a:srcRect t="24295" r="36277" b="5694"/>
          <a:stretch/>
        </p:blipFill>
        <p:spPr bwMode="auto">
          <a:xfrm>
            <a:off x="3028641" y="860651"/>
            <a:ext cx="7908925" cy="463042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664957" y="198931"/>
            <a:ext cx="6466835" cy="584775"/>
          </a:xfrm>
          <a:prstGeom prst="rect">
            <a:avLst/>
          </a:prstGeom>
          <a:noFill/>
        </p:spPr>
        <p:txBody>
          <a:bodyPr wrap="none" rtlCol="0">
            <a:spAutoFit/>
          </a:bodyPr>
          <a:lstStyle/>
          <a:p>
            <a:r>
              <a:rPr lang="es-EC" sz="3200" dirty="0" smtClean="0"/>
              <a:t>Agrupación de productos por familias</a:t>
            </a:r>
            <a:r>
              <a:rPr lang="es-EC" dirty="0" smtClean="0"/>
              <a:t>.</a:t>
            </a:r>
            <a:endParaRPr lang="es-ES" dirty="0"/>
          </a:p>
        </p:txBody>
      </p:sp>
      <p:sp>
        <p:nvSpPr>
          <p:cNvPr id="4" name="Rectángulo 3"/>
          <p:cNvSpPr/>
          <p:nvPr/>
        </p:nvSpPr>
        <p:spPr>
          <a:xfrm>
            <a:off x="2474794" y="5491071"/>
            <a:ext cx="8462772" cy="1605568"/>
          </a:xfrm>
          <a:prstGeom prst="rect">
            <a:avLst/>
          </a:prstGeom>
        </p:spPr>
        <p:txBody>
          <a:bodyPr wrap="square">
            <a:spAutoFit/>
          </a:bodyPr>
          <a:lstStyle/>
          <a:p>
            <a:pPr marL="777240">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Nota: Casillas marcadas con </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1</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indican los productos y procesos que se realizan.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r>
              <a:rPr lang="es-EC" dirty="0">
                <a:solidFill>
                  <a:srgbClr val="000000"/>
                </a:solidFill>
                <a:latin typeface="Arial" panose="020B0604020202020204" pitchFamily="34" charset="0"/>
                <a:ea typeface="Calibri" panose="020F0502020204030204" pitchFamily="34" charset="0"/>
              </a:rPr>
              <a:t/>
            </a:r>
            <a:br>
              <a:rPr lang="es-EC" dirty="0">
                <a:solidFill>
                  <a:srgbClr val="000000"/>
                </a:solidFill>
                <a:latin typeface="Arial" panose="020B0604020202020204" pitchFamily="34" charset="0"/>
                <a:ea typeface="Calibri" panose="020F0502020204030204" pitchFamily="34" charset="0"/>
              </a:rPr>
            </a:br>
            <a:endParaRPr lang="es-ES" dirty="0"/>
          </a:p>
        </p:txBody>
      </p:sp>
    </p:spTree>
    <p:extLst>
      <p:ext uri="{BB962C8B-B14F-4D97-AF65-F5344CB8AC3E}">
        <p14:creationId xmlns:p14="http://schemas.microsoft.com/office/powerpoint/2010/main" val="2420751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22517" r="48672" b="5494"/>
          <a:stretch/>
        </p:blipFill>
        <p:spPr bwMode="auto">
          <a:xfrm>
            <a:off x="3152633" y="1023583"/>
            <a:ext cx="7096835" cy="5254388"/>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815152" y="272955"/>
            <a:ext cx="3490058" cy="523220"/>
          </a:xfrm>
          <a:prstGeom prst="rect">
            <a:avLst/>
          </a:prstGeom>
          <a:noFill/>
        </p:spPr>
        <p:txBody>
          <a:bodyPr wrap="none" rtlCol="0">
            <a:spAutoFit/>
          </a:bodyPr>
          <a:lstStyle/>
          <a:p>
            <a:r>
              <a:rPr lang="es-EC" sz="2800" dirty="0" smtClean="0"/>
              <a:t>Constitución familia 1:</a:t>
            </a:r>
            <a:endParaRPr lang="es-ES" sz="2800" dirty="0"/>
          </a:p>
        </p:txBody>
      </p:sp>
    </p:spTree>
    <p:extLst>
      <p:ext uri="{BB962C8B-B14F-4D97-AF65-F5344CB8AC3E}">
        <p14:creationId xmlns:p14="http://schemas.microsoft.com/office/powerpoint/2010/main" val="35343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57600" y="2515573"/>
            <a:ext cx="6096000" cy="697627"/>
          </a:xfrm>
          <a:prstGeom prst="rect">
            <a:avLst/>
          </a:prstGeom>
        </p:spPr>
        <p:txBody>
          <a:bodyPr>
            <a:spAutoFit/>
          </a:bodyPr>
          <a:lstStyle/>
          <a:p>
            <a:pPr algn="ctr">
              <a:spcBef>
                <a:spcPts val="200"/>
              </a:spcBef>
              <a:spcAft>
                <a:spcPts val="200"/>
              </a:spcAft>
              <a:tabLst>
                <a:tab pos="252082" algn="l"/>
              </a:tabLst>
            </a:pPr>
            <a:r>
              <a:rPr lang="es-EC" b="1" dirty="0" smtClean="0">
                <a:latin typeface="Times New Roman" panose="02020603050405020304" pitchFamily="18" charset="0"/>
                <a:ea typeface="Calibri" panose="020F0502020204030204" pitchFamily="34" charset="0"/>
              </a:rPr>
              <a:t>AUTOR:</a:t>
            </a:r>
            <a:endParaRPr lang="es-EC" dirty="0">
              <a:latin typeface="Times New Roman" panose="02020603050405020304" pitchFamily="18" charset="0"/>
              <a:ea typeface="Calibri" panose="020F0502020204030204" pitchFamily="34" charset="0"/>
            </a:endParaRPr>
          </a:p>
          <a:p>
            <a:pPr algn="ctr">
              <a:spcBef>
                <a:spcPts val="200"/>
              </a:spcBef>
              <a:spcAft>
                <a:spcPts val="200"/>
              </a:spcAft>
              <a:tabLst>
                <a:tab pos="252082" algn="l"/>
              </a:tabLst>
            </a:pPr>
            <a:r>
              <a:rPr lang="es-EC" b="1" dirty="0" smtClean="0">
                <a:latin typeface="Times New Roman" panose="02020603050405020304" pitchFamily="18" charset="0"/>
                <a:ea typeface="Calibri" panose="020F0502020204030204" pitchFamily="34" charset="0"/>
              </a:rPr>
              <a:t>LUIS ENRIQUE JARAMILLO RODRÍGUEZ</a:t>
            </a:r>
            <a:endParaRPr lang="es-EC" dirty="0">
              <a:latin typeface="Times New Roman" panose="02020603050405020304" pitchFamily="18" charset="0"/>
              <a:ea typeface="Calibri" panose="020F0502020204030204" pitchFamily="34" charset="0"/>
            </a:endParaRPr>
          </a:p>
        </p:txBody>
      </p:sp>
      <p:sp>
        <p:nvSpPr>
          <p:cNvPr id="3" name="Rectángulo 2"/>
          <p:cNvSpPr/>
          <p:nvPr/>
        </p:nvSpPr>
        <p:spPr>
          <a:xfrm>
            <a:off x="3762375" y="4155386"/>
            <a:ext cx="6096000" cy="697627"/>
          </a:xfrm>
          <a:prstGeom prst="rect">
            <a:avLst/>
          </a:prstGeom>
        </p:spPr>
        <p:txBody>
          <a:bodyPr>
            <a:spAutoFit/>
          </a:bodyPr>
          <a:lstStyle/>
          <a:p>
            <a:pPr algn="ctr">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DIRECTOR: ING. </a:t>
            </a:r>
            <a:r>
              <a:rPr lang="es-EC" b="1" dirty="0" err="1" smtClean="0">
                <a:latin typeface="Times New Roman" panose="02020603050405020304" pitchFamily="18" charset="0"/>
                <a:ea typeface="Calibri" panose="020F0502020204030204" pitchFamily="34" charset="0"/>
              </a:rPr>
              <a:t>BORYS</a:t>
            </a:r>
            <a:r>
              <a:rPr lang="es-EC" b="1" dirty="0" smtClean="0">
                <a:latin typeface="Times New Roman" panose="02020603050405020304" pitchFamily="18" charset="0"/>
                <a:ea typeface="Calibri" panose="020F0502020204030204" pitchFamily="34" charset="0"/>
              </a:rPr>
              <a:t> </a:t>
            </a:r>
            <a:r>
              <a:rPr lang="es-EC" b="1" dirty="0" err="1" smtClean="0">
                <a:latin typeface="Times New Roman" panose="02020603050405020304" pitchFamily="18" charset="0"/>
                <a:ea typeface="Calibri" panose="020F0502020204030204" pitchFamily="34" charset="0"/>
              </a:rPr>
              <a:t>CULQUI</a:t>
            </a:r>
            <a:endParaRPr lang="es-EC" dirty="0">
              <a:latin typeface="Times New Roman" panose="02020603050405020304" pitchFamily="18" charset="0"/>
              <a:ea typeface="Calibri" panose="020F0502020204030204" pitchFamily="34" charset="0"/>
            </a:endParaRPr>
          </a:p>
          <a:p>
            <a:pPr algn="ctr">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CODIRECTOR: ING. </a:t>
            </a:r>
            <a:r>
              <a:rPr lang="es-EC" b="1" dirty="0" smtClean="0">
                <a:latin typeface="Times New Roman" panose="02020603050405020304" pitchFamily="18" charset="0"/>
                <a:ea typeface="Calibri" panose="020F0502020204030204" pitchFamily="34" charset="0"/>
              </a:rPr>
              <a:t>FAUSTO </a:t>
            </a:r>
            <a:r>
              <a:rPr lang="es-EC" b="1" dirty="0" err="1" smtClean="0">
                <a:latin typeface="Times New Roman" panose="02020603050405020304" pitchFamily="18" charset="0"/>
                <a:ea typeface="Calibri" panose="020F0502020204030204" pitchFamily="34" charset="0"/>
              </a:rPr>
              <a:t>LUDEÑA</a:t>
            </a:r>
            <a:endParaRPr lang="es-EC" dirty="0">
              <a:latin typeface="Times New Roman" panose="02020603050405020304" pitchFamily="18" charset="0"/>
              <a:ea typeface="Calibri" panose="020F0502020204030204" pitchFamily="34" charset="0"/>
            </a:endParaRPr>
          </a:p>
        </p:txBody>
      </p:sp>
      <p:sp>
        <p:nvSpPr>
          <p:cNvPr id="9" name="Rectángulo 8"/>
          <p:cNvSpPr/>
          <p:nvPr/>
        </p:nvSpPr>
        <p:spPr>
          <a:xfrm>
            <a:off x="3696483" y="5709966"/>
            <a:ext cx="6096000" cy="1087477"/>
          </a:xfrm>
          <a:prstGeom prst="rect">
            <a:avLst/>
          </a:prstGeom>
        </p:spPr>
        <p:txBody>
          <a:bodyPr>
            <a:spAutoFit/>
          </a:bodyPr>
          <a:lstStyle/>
          <a:p>
            <a:pPr algn="ctr">
              <a:lnSpc>
                <a:spcPct val="150000"/>
              </a:lnSpc>
              <a:spcBef>
                <a:spcPts val="200"/>
              </a:spcBef>
              <a:spcAft>
                <a:spcPts val="200"/>
              </a:spcAft>
              <a:tabLst>
                <a:tab pos="252082"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ENERO 2015</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2255187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41153661"/>
              </p:ext>
            </p:extLst>
          </p:nvPr>
        </p:nvGraphicFramePr>
        <p:xfrm>
          <a:off x="4604982" y="1630678"/>
          <a:ext cx="4287710" cy="3352800"/>
        </p:xfrm>
        <a:graphic>
          <a:graphicData uri="http://schemas.openxmlformats.org/drawingml/2006/table">
            <a:tbl>
              <a:tblPr firstRow="1" firstCol="1" bandRow="1">
                <a:tableStyleId>{5C22544A-7EE6-4342-B048-85BDC9FD1C3A}</a:tableStyleId>
              </a:tblPr>
              <a:tblGrid>
                <a:gridCol w="1191450"/>
                <a:gridCol w="3096260"/>
              </a:tblGrid>
              <a:tr h="0">
                <a:tc>
                  <a:txBody>
                    <a:bodyPr/>
                    <a:lstStyle/>
                    <a:p>
                      <a:pPr algn="ctr">
                        <a:spcAft>
                          <a:spcPts val="0"/>
                        </a:spcAft>
                      </a:pPr>
                      <a:r>
                        <a:rPr lang="es-EC" sz="2000" dirty="0">
                          <a:effectLst/>
                        </a:rPr>
                        <a:t>Producto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dirty="0">
                          <a:effectLst/>
                        </a:rPr>
                        <a:t>Descripción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dirty="0">
                          <a:effectLst/>
                        </a:rPr>
                        <a:t>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Pupitre unipersonal P1-2005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dirty="0">
                          <a:effectLst/>
                        </a:rPr>
                        <a:t>2</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Pupitre </a:t>
                      </a:r>
                      <a:r>
                        <a:rPr lang="es-EC" sz="2000" dirty="0" err="1">
                          <a:effectLst/>
                        </a:rPr>
                        <a:t>bipersonal</a:t>
                      </a:r>
                      <a:r>
                        <a:rPr lang="es-EC" sz="2000" dirty="0">
                          <a:effectLst/>
                        </a:rPr>
                        <a:t> </a:t>
                      </a:r>
                      <a:r>
                        <a:rPr lang="es-EC" sz="2000" dirty="0" err="1">
                          <a:effectLst/>
                        </a:rPr>
                        <a:t>P2</a:t>
                      </a:r>
                      <a:r>
                        <a:rPr lang="es-EC" sz="2000" dirty="0">
                          <a:effectLst/>
                        </a:rPr>
                        <a:t>-1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Mesas tipo 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Sillas tipo 3</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Mesas tipo 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Sillas tipo 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Mesa normativa tipo 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Silla normativa tipo 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Escritorio metal madera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Sillas para adulto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uadroTexto 2"/>
          <p:cNvSpPr txBox="1"/>
          <p:nvPr/>
        </p:nvSpPr>
        <p:spPr>
          <a:xfrm>
            <a:off x="1842448" y="532263"/>
            <a:ext cx="3802448" cy="523220"/>
          </a:xfrm>
          <a:prstGeom prst="rect">
            <a:avLst/>
          </a:prstGeom>
          <a:noFill/>
        </p:spPr>
        <p:txBody>
          <a:bodyPr wrap="square" rtlCol="0">
            <a:spAutoFit/>
          </a:bodyPr>
          <a:lstStyle/>
          <a:p>
            <a:r>
              <a:rPr lang="es-EC" sz="2800" dirty="0" smtClean="0"/>
              <a:t>Detalle Familia 1:</a:t>
            </a:r>
            <a:endParaRPr lang="es-ES" sz="2800" dirty="0"/>
          </a:p>
        </p:txBody>
      </p:sp>
    </p:spTree>
    <p:extLst>
      <p:ext uri="{BB962C8B-B14F-4D97-AF65-F5344CB8AC3E}">
        <p14:creationId xmlns:p14="http://schemas.microsoft.com/office/powerpoint/2010/main" val="283404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22209" r="48462" b="6321"/>
          <a:stretch/>
        </p:blipFill>
        <p:spPr bwMode="auto">
          <a:xfrm>
            <a:off x="2634018" y="1064526"/>
            <a:ext cx="7629098" cy="5268034"/>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910687" y="450376"/>
            <a:ext cx="5026561" cy="523220"/>
          </a:xfrm>
          <a:prstGeom prst="rect">
            <a:avLst/>
          </a:prstGeom>
          <a:noFill/>
        </p:spPr>
        <p:txBody>
          <a:bodyPr wrap="square" rtlCol="0">
            <a:spAutoFit/>
          </a:bodyPr>
          <a:lstStyle/>
          <a:p>
            <a:r>
              <a:rPr lang="es-EC" sz="2800" dirty="0" smtClean="0"/>
              <a:t>Constitución familia 2</a:t>
            </a:r>
            <a:r>
              <a:rPr lang="es-EC" dirty="0" smtClean="0"/>
              <a:t>:</a:t>
            </a:r>
            <a:endParaRPr lang="es-ES" dirty="0"/>
          </a:p>
        </p:txBody>
      </p:sp>
    </p:spTree>
    <p:extLst>
      <p:ext uri="{BB962C8B-B14F-4D97-AF65-F5344CB8AC3E}">
        <p14:creationId xmlns:p14="http://schemas.microsoft.com/office/powerpoint/2010/main" val="1279058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24334" y="996287"/>
            <a:ext cx="3119765" cy="584775"/>
          </a:xfrm>
          <a:prstGeom prst="rect">
            <a:avLst/>
          </a:prstGeom>
          <a:noFill/>
        </p:spPr>
        <p:txBody>
          <a:bodyPr wrap="none" rtlCol="0">
            <a:spAutoFit/>
          </a:bodyPr>
          <a:lstStyle/>
          <a:p>
            <a:r>
              <a:rPr lang="es-EC" sz="3200" dirty="0" smtClean="0"/>
              <a:t>Detalle Familia 2</a:t>
            </a:r>
            <a:r>
              <a:rPr lang="es-EC" sz="2400" dirty="0" smtClean="0"/>
              <a:t>:</a:t>
            </a:r>
          </a:p>
        </p:txBody>
      </p:sp>
      <p:graphicFrame>
        <p:nvGraphicFramePr>
          <p:cNvPr id="3" name="Tabla 2"/>
          <p:cNvGraphicFramePr>
            <a:graphicFrameLocks noGrp="1"/>
          </p:cNvGraphicFramePr>
          <p:nvPr>
            <p:extLst>
              <p:ext uri="{D42A27DB-BD31-4B8C-83A1-F6EECF244321}">
                <p14:modId xmlns:p14="http://schemas.microsoft.com/office/powerpoint/2010/main" val="3085210183"/>
              </p:ext>
            </p:extLst>
          </p:nvPr>
        </p:nvGraphicFramePr>
        <p:xfrm>
          <a:off x="4236493" y="2594210"/>
          <a:ext cx="4296282" cy="1097280"/>
        </p:xfrm>
        <a:graphic>
          <a:graphicData uri="http://schemas.openxmlformats.org/drawingml/2006/table">
            <a:tbl>
              <a:tblPr firstRow="1" firstCol="1" bandRow="1">
                <a:tableStyleId>{5C22544A-7EE6-4342-B048-85BDC9FD1C3A}</a:tableStyleId>
              </a:tblPr>
              <a:tblGrid>
                <a:gridCol w="1401635"/>
                <a:gridCol w="2894647"/>
              </a:tblGrid>
              <a:tr h="0">
                <a:tc>
                  <a:txBody>
                    <a:bodyPr/>
                    <a:lstStyle/>
                    <a:p>
                      <a:pPr algn="ctr">
                        <a:spcAft>
                          <a:spcPts val="0"/>
                        </a:spcAft>
                      </a:pPr>
                      <a:r>
                        <a:rPr lang="es-EC" sz="2400">
                          <a:effectLst/>
                        </a:rPr>
                        <a:t>Producto</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400">
                          <a:effectLst/>
                        </a:rPr>
                        <a:t>Descripción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400">
                          <a:effectLst/>
                        </a:rPr>
                        <a:t>13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400">
                          <a:effectLst/>
                        </a:rPr>
                        <a:t>Archivadores Madera</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400">
                          <a:effectLst/>
                        </a:rPr>
                        <a:t>14</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400" dirty="0">
                          <a:effectLst/>
                        </a:rPr>
                        <a:t>Escritorios de Madera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01359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96" t="22877" r="48615" b="5388"/>
          <a:stretch/>
        </p:blipFill>
        <p:spPr bwMode="auto">
          <a:xfrm>
            <a:off x="3330006" y="1277701"/>
            <a:ext cx="6182484" cy="463178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712588" y="504967"/>
            <a:ext cx="3919663" cy="584775"/>
          </a:xfrm>
          <a:prstGeom prst="rect">
            <a:avLst/>
          </a:prstGeom>
          <a:noFill/>
        </p:spPr>
        <p:txBody>
          <a:bodyPr wrap="none" rtlCol="0">
            <a:spAutoFit/>
          </a:bodyPr>
          <a:lstStyle/>
          <a:p>
            <a:r>
              <a:rPr lang="es-EC" sz="3200" dirty="0" smtClean="0"/>
              <a:t>Constitución familia 3</a:t>
            </a:r>
            <a:r>
              <a:rPr lang="es-EC" dirty="0" smtClean="0"/>
              <a:t>:</a:t>
            </a:r>
            <a:endParaRPr lang="es-ES" dirty="0"/>
          </a:p>
        </p:txBody>
      </p:sp>
    </p:spTree>
    <p:extLst>
      <p:ext uri="{BB962C8B-B14F-4D97-AF65-F5344CB8AC3E}">
        <p14:creationId xmlns:p14="http://schemas.microsoft.com/office/powerpoint/2010/main" val="310542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63173170"/>
              </p:ext>
            </p:extLst>
          </p:nvPr>
        </p:nvGraphicFramePr>
        <p:xfrm>
          <a:off x="3772468" y="2341726"/>
          <a:ext cx="5487860" cy="2438400"/>
        </p:xfrm>
        <a:graphic>
          <a:graphicData uri="http://schemas.openxmlformats.org/drawingml/2006/table">
            <a:tbl>
              <a:tblPr firstRow="1" firstCol="1" bandRow="1">
                <a:tableStyleId>{5C22544A-7EE6-4342-B048-85BDC9FD1C3A}</a:tableStyleId>
              </a:tblPr>
              <a:tblGrid>
                <a:gridCol w="1191450"/>
                <a:gridCol w="4296410"/>
              </a:tblGrid>
              <a:tr h="0">
                <a:tc>
                  <a:txBody>
                    <a:bodyPr/>
                    <a:lstStyle/>
                    <a:p>
                      <a:pPr algn="ctr">
                        <a:spcAft>
                          <a:spcPts val="0"/>
                        </a:spcAft>
                      </a:pPr>
                      <a:r>
                        <a:rPr lang="es-EC" sz="2000">
                          <a:effectLst/>
                        </a:rPr>
                        <a:t>Producto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2000">
                          <a:effectLst/>
                        </a:rPr>
                        <a:t>Descripción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Ventanas metálicas varias medidas.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Juego infantil mini (columpio, esca. chi)</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Estanterías varias medidas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Juego de tableros de básquet</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Juego de arcos de futbol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a:effectLst/>
                        </a:rPr>
                        <a:t>Estructuras metálicas.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spcAft>
                          <a:spcPts val="0"/>
                        </a:spcAft>
                      </a:pPr>
                      <a:r>
                        <a:rPr lang="es-EC" sz="2000">
                          <a:effectLst/>
                        </a:rPr>
                        <a:t>19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2000" dirty="0">
                          <a:effectLst/>
                        </a:rPr>
                        <a:t>Juego de </a:t>
                      </a:r>
                      <a:r>
                        <a:rPr lang="es-EC" sz="2000" dirty="0" err="1">
                          <a:effectLst/>
                        </a:rPr>
                        <a:t>parantes</a:t>
                      </a:r>
                      <a:r>
                        <a:rPr lang="es-EC" sz="2000" dirty="0">
                          <a:effectLst/>
                        </a:rPr>
                        <a:t> de vóley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uadroTexto 2"/>
          <p:cNvSpPr txBox="1"/>
          <p:nvPr/>
        </p:nvSpPr>
        <p:spPr>
          <a:xfrm>
            <a:off x="2115402" y="846161"/>
            <a:ext cx="3148619" cy="584775"/>
          </a:xfrm>
          <a:prstGeom prst="rect">
            <a:avLst/>
          </a:prstGeom>
          <a:noFill/>
        </p:spPr>
        <p:txBody>
          <a:bodyPr wrap="none" rtlCol="0">
            <a:spAutoFit/>
          </a:bodyPr>
          <a:lstStyle/>
          <a:p>
            <a:r>
              <a:rPr lang="es-EC" sz="3200" dirty="0" smtClean="0"/>
              <a:t>Detalle Familia 3:</a:t>
            </a:r>
            <a:endParaRPr lang="es-ES" sz="3200" dirty="0"/>
          </a:p>
        </p:txBody>
      </p:sp>
    </p:spTree>
    <p:extLst>
      <p:ext uri="{BB962C8B-B14F-4D97-AF65-F5344CB8AC3E}">
        <p14:creationId xmlns:p14="http://schemas.microsoft.com/office/powerpoint/2010/main" val="591974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0976" y="1023400"/>
            <a:ext cx="2218762" cy="1384995"/>
          </a:xfrm>
          <a:prstGeom prst="rect">
            <a:avLst/>
          </a:prstGeom>
          <a:noFill/>
        </p:spPr>
        <p:txBody>
          <a:bodyPr wrap="square" rtlCol="0">
            <a:spAutoFit/>
          </a:bodyPr>
          <a:lstStyle/>
          <a:p>
            <a:r>
              <a:rPr lang="es-EC" sz="2800" dirty="0" smtClean="0"/>
              <a:t>Rentabilidad Económica:</a:t>
            </a:r>
          </a:p>
          <a:p>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3439643802"/>
              </p:ext>
            </p:extLst>
          </p:nvPr>
        </p:nvGraphicFramePr>
        <p:xfrm>
          <a:off x="3188081" y="450376"/>
          <a:ext cx="7387915" cy="5951200"/>
        </p:xfrm>
        <a:graphic>
          <a:graphicData uri="http://schemas.openxmlformats.org/drawingml/2006/table">
            <a:tbl>
              <a:tblPr firstRow="1" firstCol="1" bandRow="1">
                <a:tableStyleId>{5C22544A-7EE6-4342-B048-85BDC9FD1C3A}</a:tableStyleId>
              </a:tblPr>
              <a:tblGrid>
                <a:gridCol w="285612"/>
                <a:gridCol w="3071674"/>
                <a:gridCol w="1068249"/>
                <a:gridCol w="1921118"/>
                <a:gridCol w="1041262"/>
              </a:tblGrid>
              <a:tr h="322321">
                <a:tc>
                  <a:txBody>
                    <a:bodyPr/>
                    <a:lstStyle/>
                    <a:p>
                      <a:pPr>
                        <a:lnSpc>
                          <a:spcPct val="115000"/>
                        </a:lnSpc>
                        <a:spcAft>
                          <a:spcPts val="0"/>
                        </a:spcAft>
                      </a:pPr>
                      <a:r>
                        <a:rPr lang="es-EC"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dirty="0">
                          <a:effectLst/>
                        </a:rPr>
                        <a:t>PRODUCTOS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CANTIDAD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dirty="0">
                          <a:effectLst/>
                        </a:rPr>
                        <a:t>VALOR UNITARIO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dirty="0">
                          <a:effectLst/>
                        </a:rPr>
                        <a:t>TOTAL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gridSpan="4">
                  <a:txBody>
                    <a:bodyPr/>
                    <a:lstStyle/>
                    <a:p>
                      <a:pPr algn="ctr">
                        <a:lnSpc>
                          <a:spcPct val="115000"/>
                        </a:lnSpc>
                        <a:spcAft>
                          <a:spcPts val="0"/>
                        </a:spcAft>
                      </a:pPr>
                      <a:r>
                        <a:rPr lang="es-EC" sz="1400">
                          <a:effectLst/>
                        </a:rPr>
                        <a:t>FAMILIA 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61161">
                <a:tc>
                  <a:txBody>
                    <a:bodyPr/>
                    <a:lstStyle/>
                    <a:p>
                      <a:pPr algn="ct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Pupitre unipersonal P1-2005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4120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$ 38,25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$ 157.590,00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Pupitre bipersonal P2-1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2635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$ 43,81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$ 115.439,35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Mesas tipo 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2599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$ 17,58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$ 45.690,42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Sillas tipo 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2599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$ 15,59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$ 40.518,41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Mesas tipo 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1884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$ 27,03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$ 50.924,52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Sillas tipo 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1884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17,95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$ 33.817,80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Mesa normativa tipo 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350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$ 14,94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$ 5.229,00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Silla normativa tipo 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350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$ 15,28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$ 5.348,00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Escritorio metal madera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$ 205,68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$ 23.036,16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Sillas para adulto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$ 17,50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$ 1.96000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gridSpan="4">
                  <a:txBody>
                    <a:bodyPr/>
                    <a:lstStyle/>
                    <a:p>
                      <a:pPr algn="ctr">
                        <a:lnSpc>
                          <a:spcPct val="115000"/>
                        </a:lnSpc>
                        <a:spcAft>
                          <a:spcPts val="0"/>
                        </a:spcAft>
                      </a:pPr>
                      <a:r>
                        <a:rPr lang="es-EC" sz="1400">
                          <a:effectLst/>
                        </a:rPr>
                        <a:t>FAMILIA 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61161">
                <a:tc>
                  <a:txBody>
                    <a:bodyPr/>
                    <a:lstStyle/>
                    <a:p>
                      <a:pPr algn="ctr">
                        <a:lnSpc>
                          <a:spcPct val="115000"/>
                        </a:lnSpc>
                        <a:spcAft>
                          <a:spcPts val="0"/>
                        </a:spcAft>
                      </a:pPr>
                      <a:r>
                        <a:rPr lang="es-EC" sz="1400">
                          <a:effectLst/>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Archivadores de madera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$ 240,00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$ 3.840,00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Escritorios de madera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$ 160,00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$ 2.560,00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gridSpan="4">
                  <a:txBody>
                    <a:bodyPr/>
                    <a:lstStyle/>
                    <a:p>
                      <a:pPr algn="ctr">
                        <a:lnSpc>
                          <a:spcPct val="115000"/>
                        </a:lnSpc>
                        <a:spcAft>
                          <a:spcPts val="0"/>
                        </a:spcAft>
                      </a:pPr>
                      <a:r>
                        <a:rPr lang="es-EC" sz="1400">
                          <a:effectLst/>
                        </a:rPr>
                        <a:t>FAMILIA 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322321">
                <a:tc>
                  <a:txBody>
                    <a:bodyPr/>
                    <a:lstStyle/>
                    <a:p>
                      <a:pPr algn="ctr">
                        <a:lnSpc>
                          <a:spcPct val="115000"/>
                        </a:lnSpc>
                        <a:spcAft>
                          <a:spcPts val="0"/>
                        </a:spcAft>
                      </a:pPr>
                      <a:r>
                        <a:rPr lang="es-EC" sz="1400">
                          <a:effectLst/>
                        </a:rPr>
                        <a: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Ventanas metálicas varias medidas.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166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$ 59,00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$ 9794,00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322321">
                <a:tc>
                  <a:txBody>
                    <a:bodyPr/>
                    <a:lstStyle/>
                    <a:p>
                      <a:pPr algn="ctr">
                        <a:lnSpc>
                          <a:spcPct val="115000"/>
                        </a:lnSpc>
                        <a:spcAft>
                          <a:spcPts val="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Juego infantil mini (columpio, esca. Chi)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$ 559,22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$ 23.487,24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Estanterías varias medidas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$ 132,56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$1.590,72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Juego de tableros de básquet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1.446,16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$ 21.692,40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Juego de arcos para futbol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$ 267,64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$ 3.479,32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322321">
                <a:tc>
                  <a:txBody>
                    <a:bodyPr/>
                    <a:lstStyle/>
                    <a:p>
                      <a:pPr algn="ctr">
                        <a:lnSpc>
                          <a:spcPct val="115000"/>
                        </a:lnSpc>
                        <a:spcAft>
                          <a:spcPts val="0"/>
                        </a:spcAft>
                      </a:pPr>
                      <a:r>
                        <a:rPr lang="es-EC" sz="1400">
                          <a:effectLst/>
                        </a:rPr>
                        <a:t>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Estructuras metálicas tipo (baterías san.)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$ 1.436,87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$11.494 ,96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r h="161161">
                <a:tc>
                  <a:txBody>
                    <a:bodyPr/>
                    <a:lstStyle/>
                    <a:p>
                      <a:pPr algn="ctr">
                        <a:lnSpc>
                          <a:spcPct val="115000"/>
                        </a:lnSpc>
                        <a:spcAft>
                          <a:spcPts val="0"/>
                        </a:spcAft>
                      </a:pPr>
                      <a:r>
                        <a:rPr lang="es-EC" sz="1400">
                          <a:effectLst/>
                        </a:rPr>
                        <a:t>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nSpc>
                          <a:spcPct val="115000"/>
                        </a:lnSpc>
                        <a:spcAft>
                          <a:spcPts val="0"/>
                        </a:spcAft>
                      </a:pPr>
                      <a:r>
                        <a:rPr lang="es-EC" sz="1400">
                          <a:effectLst/>
                        </a:rPr>
                        <a:t>Juego de parantes de vóley</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ctr"/>
                </a:tc>
                <a:tc>
                  <a:txBody>
                    <a:bodyPr/>
                    <a:lstStyle/>
                    <a:p>
                      <a:pPr algn="ctr">
                        <a:lnSpc>
                          <a:spcPct val="115000"/>
                        </a:lnSpc>
                        <a:spcAft>
                          <a:spcPts val="0"/>
                        </a:spcAft>
                      </a:pPr>
                      <a:r>
                        <a:rPr lang="es-EC" sz="1400">
                          <a:effectLst/>
                        </a:rPr>
                        <a:t> $ 53,40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c>
                  <a:txBody>
                    <a:bodyPr/>
                    <a:lstStyle/>
                    <a:p>
                      <a:pPr algn="ctr">
                        <a:lnSpc>
                          <a:spcPct val="115000"/>
                        </a:lnSpc>
                        <a:spcAft>
                          <a:spcPts val="0"/>
                        </a:spcAft>
                      </a:pPr>
                      <a:r>
                        <a:rPr lang="es-EC" sz="1400" dirty="0">
                          <a:effectLst/>
                        </a:rPr>
                        <a:t>$   267,00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062" marR="34062" marT="0" marB="0" anchor="b"/>
                </a:tc>
              </a:tr>
            </a:tbl>
          </a:graphicData>
        </a:graphic>
      </p:graphicFrame>
    </p:spTree>
    <p:extLst>
      <p:ext uri="{BB962C8B-B14F-4D97-AF65-F5344CB8AC3E}">
        <p14:creationId xmlns:p14="http://schemas.microsoft.com/office/powerpoint/2010/main" val="3487402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1378" y="545910"/>
            <a:ext cx="6188077" cy="584775"/>
          </a:xfrm>
          <a:prstGeom prst="rect">
            <a:avLst/>
          </a:prstGeom>
          <a:noFill/>
        </p:spPr>
        <p:txBody>
          <a:bodyPr wrap="square" rtlCol="0">
            <a:spAutoFit/>
          </a:bodyPr>
          <a:lstStyle/>
          <a:p>
            <a:r>
              <a:rPr lang="es-EC" sz="3200" dirty="0" smtClean="0"/>
              <a:t>Ventas y volúmenes de producción:</a:t>
            </a:r>
            <a:endParaRPr lang="es-ES" sz="3200" dirty="0"/>
          </a:p>
        </p:txBody>
      </p:sp>
      <p:graphicFrame>
        <p:nvGraphicFramePr>
          <p:cNvPr id="3" name="Tabla 2"/>
          <p:cNvGraphicFramePr>
            <a:graphicFrameLocks noGrp="1"/>
          </p:cNvGraphicFramePr>
          <p:nvPr>
            <p:extLst>
              <p:ext uri="{D42A27DB-BD31-4B8C-83A1-F6EECF244321}">
                <p14:modId xmlns:p14="http://schemas.microsoft.com/office/powerpoint/2010/main" val="1340757748"/>
              </p:ext>
            </p:extLst>
          </p:nvPr>
        </p:nvGraphicFramePr>
        <p:xfrm>
          <a:off x="2871962" y="1736651"/>
          <a:ext cx="7759644" cy="3130714"/>
        </p:xfrm>
        <a:graphic>
          <a:graphicData uri="http://schemas.openxmlformats.org/drawingml/2006/table">
            <a:tbl>
              <a:tblPr firstRow="1" firstCol="1" bandRow="1">
                <a:tableStyleId>{5C22544A-7EE6-4342-B048-85BDC9FD1C3A}</a:tableStyleId>
              </a:tblPr>
              <a:tblGrid>
                <a:gridCol w="355188"/>
                <a:gridCol w="1510713"/>
                <a:gridCol w="1489569"/>
                <a:gridCol w="1203808"/>
                <a:gridCol w="1534731"/>
                <a:gridCol w="1665635"/>
              </a:tblGrid>
              <a:tr h="1274675">
                <a:tc>
                  <a:txBody>
                    <a:bodyPr/>
                    <a:lstStyle/>
                    <a:p>
                      <a:pPr>
                        <a:lnSpc>
                          <a:spcPct val="115000"/>
                        </a:lnSpc>
                        <a:spcAft>
                          <a:spcPts val="0"/>
                        </a:spcAf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smtClean="0">
                          <a:effectLst/>
                        </a:rPr>
                        <a:t>PRODUCTOS</a:t>
                      </a:r>
                    </a:p>
                    <a:p>
                      <a:pPr algn="ctr">
                        <a:lnSpc>
                          <a:spcPct val="115000"/>
                        </a:lnSpc>
                        <a:spcAft>
                          <a:spcPts val="0"/>
                        </a:spcAft>
                      </a:pP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VOLUMEN [UNIDADES</a:t>
                      </a:r>
                      <a:r>
                        <a:rPr lang="es-EC" sz="1600" dirty="0" smtClean="0">
                          <a:effectLst/>
                        </a:rPr>
                        <a:t>]</a:t>
                      </a:r>
                    </a:p>
                    <a:p>
                      <a:pPr algn="ctr">
                        <a:lnSpc>
                          <a:spcPct val="115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TOTAL </a:t>
                      </a:r>
                      <a:r>
                        <a:rPr lang="es-EC" sz="1600" dirty="0" smtClean="0">
                          <a:effectLst/>
                        </a:rPr>
                        <a:t>[$]</a:t>
                      </a:r>
                    </a:p>
                    <a:p>
                      <a:pPr algn="ctr">
                        <a:lnSpc>
                          <a:spcPct val="115000"/>
                        </a:lnSpc>
                        <a:spcAft>
                          <a:spcPts val="0"/>
                        </a:spcAft>
                      </a:pP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VOLUMEN DE PRODUCCIÓN.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 </a:t>
                      </a:r>
                      <a:endParaRPr lang="es-ES" sz="1600" dirty="0">
                        <a:effectLst/>
                      </a:endParaRPr>
                    </a:p>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VENTAS </a:t>
                      </a:r>
                      <a:r>
                        <a:rPr lang="es-EC"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72787">
                <a:tc>
                  <a:txBody>
                    <a:bodyPr/>
                    <a:lstStyle/>
                    <a:p>
                      <a:pPr algn="ctr">
                        <a:lnSpc>
                          <a:spcPct val="115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FAMILIA 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16645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$ 479.553,66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98,27 </a:t>
                      </a:r>
                      <a:r>
                        <a:rPr lang="es-EC"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86 </a:t>
                      </a:r>
                      <a:r>
                        <a:rPr lang="es-EC"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23802">
                <a:tc>
                  <a:txBody>
                    <a:bodyPr/>
                    <a:lstStyle/>
                    <a:p>
                      <a:pPr algn="ct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FAMILIA 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$ 6.400,00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0,19 %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1 %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23802">
                <a:tc>
                  <a:txBody>
                    <a:bodyPr/>
                    <a:lstStyle/>
                    <a:p>
                      <a:pPr algn="ctr">
                        <a:lnSpc>
                          <a:spcPct val="115000"/>
                        </a:lnSpc>
                        <a:spcAft>
                          <a:spcPts val="0"/>
                        </a:spcAft>
                      </a:pPr>
                      <a:r>
                        <a:rPr lang="es-EC"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FAMILIA 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261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$ 71.805,64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1,24 %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13 %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47603">
                <a:tc>
                  <a:txBody>
                    <a:bodyPr/>
                    <a:lstStyle/>
                    <a:p>
                      <a:pPr algn="ctr">
                        <a:lnSpc>
                          <a:spcPct val="115000"/>
                        </a:lnSpc>
                        <a:spcAft>
                          <a:spcPts val="0"/>
                        </a:spcAf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TOTAL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16938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$ 557950, 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100 </a:t>
                      </a:r>
                      <a:r>
                        <a:rPr lang="es-EC"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100 </a:t>
                      </a:r>
                      <a:r>
                        <a:rPr lang="es-EC" sz="1600" dirty="0">
                          <a:effectLst/>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2415973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368461789"/>
              </p:ext>
            </p:extLst>
          </p:nvPr>
        </p:nvGraphicFramePr>
        <p:xfrm>
          <a:off x="2361063" y="1009934"/>
          <a:ext cx="7492621" cy="4885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8768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4219040071"/>
              </p:ext>
            </p:extLst>
          </p:nvPr>
        </p:nvGraphicFramePr>
        <p:xfrm>
          <a:off x="3575713" y="928048"/>
          <a:ext cx="6578221" cy="4804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622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o horizontal 2">
            <a:hlinkClick r:id="rId2" action="ppaction://hlinkfile"/>
          </p:cNvPr>
          <p:cNvSpPr/>
          <p:nvPr/>
        </p:nvSpPr>
        <p:spPr>
          <a:xfrm>
            <a:off x="10058400" y="5158853"/>
            <a:ext cx="1364776" cy="8325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Plano</a:t>
            </a:r>
            <a:endParaRPr lang="es-EC" dirty="0"/>
          </a:p>
        </p:txBody>
      </p:sp>
      <p:sp>
        <p:nvSpPr>
          <p:cNvPr id="4" name="CuadroTexto 3"/>
          <p:cNvSpPr txBox="1"/>
          <p:nvPr/>
        </p:nvSpPr>
        <p:spPr>
          <a:xfrm>
            <a:off x="1237231" y="834823"/>
            <a:ext cx="2253802" cy="1077218"/>
          </a:xfrm>
          <a:prstGeom prst="rect">
            <a:avLst/>
          </a:prstGeom>
          <a:noFill/>
        </p:spPr>
        <p:txBody>
          <a:bodyPr wrap="square" rtlCol="0">
            <a:spAutoFit/>
          </a:bodyPr>
          <a:lstStyle/>
          <a:p>
            <a:r>
              <a:rPr lang="es-EC" sz="3200" dirty="0" smtClean="0"/>
              <a:t>Análisis de Espacios:</a:t>
            </a:r>
            <a:endParaRPr lang="es-EC" sz="3200" dirty="0"/>
          </a:p>
        </p:txBody>
      </p:sp>
      <p:graphicFrame>
        <p:nvGraphicFramePr>
          <p:cNvPr id="5" name="4 Tabla"/>
          <p:cNvGraphicFramePr>
            <a:graphicFrameLocks noGrp="1"/>
          </p:cNvGraphicFramePr>
          <p:nvPr>
            <p:extLst>
              <p:ext uri="{D42A27DB-BD31-4B8C-83A1-F6EECF244321}">
                <p14:modId xmlns:p14="http://schemas.microsoft.com/office/powerpoint/2010/main" val="3848985451"/>
              </p:ext>
            </p:extLst>
          </p:nvPr>
        </p:nvGraphicFramePr>
        <p:xfrm>
          <a:off x="3734873" y="119446"/>
          <a:ext cx="5856263" cy="6371379"/>
        </p:xfrm>
        <a:graphic>
          <a:graphicData uri="http://schemas.openxmlformats.org/drawingml/2006/table">
            <a:tbl>
              <a:tblPr firstRow="1" firstCol="1" bandRow="1">
                <a:tableStyleId>{5C22544A-7EE6-4342-B048-85BDC9FD1C3A}</a:tableStyleId>
              </a:tblPr>
              <a:tblGrid>
                <a:gridCol w="278800"/>
                <a:gridCol w="3417123"/>
                <a:gridCol w="1302166"/>
                <a:gridCol w="858174"/>
              </a:tblGrid>
              <a:tr h="498717">
                <a:tc>
                  <a:txBody>
                    <a:bodyPr/>
                    <a:lstStyle/>
                    <a:p>
                      <a:pPr>
                        <a:lnSpc>
                          <a:spcPct val="150000"/>
                        </a:lnSpc>
                        <a:spcAft>
                          <a:spcPts val="0"/>
                        </a:spcAft>
                      </a:pPr>
                      <a:r>
                        <a:rPr lang="es-EC" sz="1400">
                          <a:effectLst/>
                        </a:rPr>
                        <a:t> </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SECCIONES Y ÁREAS DE FMT</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Área Total [m2]</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Área  [%]</a:t>
                      </a:r>
                      <a:endParaRPr lang="es-EC" sz="1400">
                        <a:effectLst/>
                        <a:latin typeface="Calibri"/>
                        <a:ea typeface="Calibri"/>
                        <a:cs typeface="Times New Roman"/>
                      </a:endParaRPr>
                    </a:p>
                  </a:txBody>
                  <a:tcPr marL="30656" marR="30656" marT="0" marB="0"/>
                </a:tc>
              </a:tr>
              <a:tr h="249359">
                <a:tc>
                  <a:txBody>
                    <a:bodyPr/>
                    <a:lstStyle/>
                    <a:p>
                      <a:pPr algn="r">
                        <a:lnSpc>
                          <a:spcPct val="150000"/>
                        </a:lnSpc>
                        <a:spcAft>
                          <a:spcPts val="0"/>
                        </a:spcAft>
                      </a:pPr>
                      <a:r>
                        <a:rPr lang="es-EC" sz="1400">
                          <a:effectLst/>
                        </a:rPr>
                        <a:t>1</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Bodega General</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313,82</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2,40%</a:t>
                      </a:r>
                      <a:endParaRPr lang="es-EC" sz="1400">
                        <a:effectLst/>
                        <a:latin typeface="Calibri"/>
                        <a:ea typeface="Calibri"/>
                        <a:cs typeface="Times New Roman"/>
                      </a:endParaRPr>
                    </a:p>
                  </a:txBody>
                  <a:tcPr marL="30656" marR="30656" marT="0" marB="0" anchor="b"/>
                </a:tc>
              </a:tr>
              <a:tr h="498717">
                <a:tc>
                  <a:txBody>
                    <a:bodyPr/>
                    <a:lstStyle/>
                    <a:p>
                      <a:pPr algn="r">
                        <a:lnSpc>
                          <a:spcPct val="150000"/>
                        </a:lnSpc>
                        <a:spcAft>
                          <a:spcPts val="0"/>
                        </a:spcAft>
                      </a:pPr>
                      <a:r>
                        <a:rPr lang="es-EC" sz="1400">
                          <a:effectLst/>
                        </a:rPr>
                        <a:t>2</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Bodegas de Material</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290,28</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2,22%</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3</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Carpintería</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124,8</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0,95%</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4</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de Estructuras</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734,4</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5,61%</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5</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Área  Lacado de mobiliario</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220,66</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1,69%</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6</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Mobiliario</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235,488</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1,80%</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7</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Área Pintura de mobiliario</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206,4</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1,58%</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8</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Sección Producto terminado</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132</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1,01%</a:t>
                      </a:r>
                      <a:endParaRPr lang="es-EC" sz="1400">
                        <a:effectLst/>
                        <a:latin typeface="Calibri"/>
                        <a:ea typeface="Calibri"/>
                        <a:cs typeface="Times New Roman"/>
                      </a:endParaRPr>
                    </a:p>
                  </a:txBody>
                  <a:tcPr marL="30656" marR="30656" marT="0" marB="0" anchor="b"/>
                </a:tc>
              </a:tr>
              <a:tr h="249359">
                <a:tc>
                  <a:txBody>
                    <a:bodyPr/>
                    <a:lstStyle/>
                    <a:p>
                      <a:pPr algn="r">
                        <a:lnSpc>
                          <a:spcPct val="150000"/>
                        </a:lnSpc>
                        <a:spcAft>
                          <a:spcPts val="0"/>
                        </a:spcAft>
                      </a:pPr>
                      <a:r>
                        <a:rPr lang="es-EC" sz="1400">
                          <a:effectLst/>
                        </a:rPr>
                        <a:t>9</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Serigrafía</a:t>
                      </a:r>
                      <a:endParaRPr lang="es-EC" sz="1400">
                        <a:effectLst/>
                        <a:latin typeface="Calibri"/>
                        <a:ea typeface="Calibri"/>
                        <a:cs typeface="Times New Roman"/>
                      </a:endParaRPr>
                    </a:p>
                  </a:txBody>
                  <a:tcPr marL="30656" marR="30656" marT="0" marB="0" anchor="b"/>
                </a:tc>
                <a:tc>
                  <a:txBody>
                    <a:bodyPr/>
                    <a:lstStyle/>
                    <a:p>
                      <a:pPr algn="r">
                        <a:lnSpc>
                          <a:spcPct val="115000"/>
                        </a:lnSpc>
                        <a:spcAft>
                          <a:spcPts val="1000"/>
                        </a:spcAft>
                      </a:pPr>
                      <a:r>
                        <a:rPr lang="es-EC" sz="1400">
                          <a:effectLst/>
                        </a:rPr>
                        <a:t>117,8</a:t>
                      </a:r>
                      <a:endParaRPr lang="es-EC" sz="1400">
                        <a:effectLst/>
                        <a:latin typeface="Calibri"/>
                        <a:ea typeface="Calibri"/>
                        <a:cs typeface="Times New Roman"/>
                      </a:endParaRPr>
                    </a:p>
                  </a:txBody>
                  <a:tcPr marL="30656" marR="30656" marT="0" marB="0" anchor="ctr"/>
                </a:tc>
                <a:tc>
                  <a:txBody>
                    <a:bodyPr/>
                    <a:lstStyle/>
                    <a:p>
                      <a:pPr algn="r">
                        <a:lnSpc>
                          <a:spcPct val="115000"/>
                        </a:lnSpc>
                        <a:spcAft>
                          <a:spcPts val="1000"/>
                        </a:spcAft>
                      </a:pPr>
                      <a:r>
                        <a:rPr lang="es-EC" sz="1400">
                          <a:effectLst/>
                        </a:rPr>
                        <a:t>0,90%</a:t>
                      </a:r>
                      <a:endParaRPr lang="es-EC" sz="1400">
                        <a:effectLst/>
                        <a:latin typeface="Calibri"/>
                        <a:ea typeface="Calibri"/>
                        <a:cs typeface="Times New Roman"/>
                      </a:endParaRPr>
                    </a:p>
                  </a:txBody>
                  <a:tcPr marL="30656" marR="30656" marT="0" marB="0" anchor="b"/>
                </a:tc>
              </a:tr>
              <a:tr h="498717">
                <a:tc>
                  <a:txBody>
                    <a:bodyPr/>
                    <a:lstStyle/>
                    <a:p>
                      <a:pPr algn="r">
                        <a:lnSpc>
                          <a:spcPct val="150000"/>
                        </a:lnSpc>
                        <a:spcAft>
                          <a:spcPts val="0"/>
                        </a:spcAft>
                      </a:pPr>
                      <a:r>
                        <a:rPr lang="es-EC" sz="1400">
                          <a:effectLst/>
                        </a:rPr>
                        <a:t>11</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Muelle de carga de camiones</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ctr"/>
                </a:tc>
              </a:tr>
              <a:tr h="498717">
                <a:tc>
                  <a:txBody>
                    <a:bodyPr/>
                    <a:lstStyle/>
                    <a:p>
                      <a:pPr algn="r">
                        <a:lnSpc>
                          <a:spcPct val="150000"/>
                        </a:lnSpc>
                        <a:spcAft>
                          <a:spcPts val="0"/>
                        </a:spcAft>
                      </a:pPr>
                      <a:r>
                        <a:rPr lang="es-EC" sz="1400">
                          <a:effectLst/>
                        </a:rPr>
                        <a:t>12</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Muelle de descarga de camiones</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ctr"/>
                </a:tc>
              </a:tr>
              <a:tr h="498717">
                <a:tc>
                  <a:txBody>
                    <a:bodyPr/>
                    <a:lstStyle/>
                    <a:p>
                      <a:pPr algn="r">
                        <a:lnSpc>
                          <a:spcPct val="150000"/>
                        </a:lnSpc>
                        <a:spcAft>
                          <a:spcPts val="0"/>
                        </a:spcAft>
                      </a:pPr>
                      <a:r>
                        <a:rPr lang="es-EC" sz="1400">
                          <a:effectLst/>
                        </a:rPr>
                        <a:t>13</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Oficinas de dirección y administración</a:t>
                      </a:r>
                      <a:endParaRPr lang="es-EC" sz="1400">
                        <a:effectLst/>
                        <a:latin typeface="Calibri"/>
                        <a:ea typeface="Calibri"/>
                        <a:cs typeface="Times New Roman"/>
                      </a:endParaRPr>
                    </a:p>
                  </a:txBody>
                  <a:tcPr marL="30656" marR="30656" marT="0" marB="0" anchor="b"/>
                </a:tc>
                <a:tc>
                  <a:txBody>
                    <a:bodyPr/>
                    <a:lstStyle/>
                    <a:p>
                      <a:pPr algn="r">
                        <a:lnSpc>
                          <a:spcPct val="150000"/>
                        </a:lnSpc>
                        <a:spcAft>
                          <a:spcPts val="0"/>
                        </a:spcAft>
                      </a:pPr>
                      <a:r>
                        <a:rPr lang="es-EC" sz="1400">
                          <a:effectLst/>
                        </a:rPr>
                        <a:t>350,63</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11 %</a:t>
                      </a:r>
                      <a:endParaRPr lang="es-EC" sz="1400">
                        <a:effectLst/>
                        <a:latin typeface="Calibri"/>
                        <a:ea typeface="Calibri"/>
                        <a:cs typeface="Times New Roman"/>
                      </a:endParaRPr>
                    </a:p>
                  </a:txBody>
                  <a:tcPr marL="30656" marR="30656" marT="0" marB="0" anchor="ctr"/>
                </a:tc>
              </a:tr>
              <a:tr h="498717">
                <a:tc>
                  <a:txBody>
                    <a:bodyPr/>
                    <a:lstStyle/>
                    <a:p>
                      <a:pPr algn="r">
                        <a:lnSpc>
                          <a:spcPct val="150000"/>
                        </a:lnSpc>
                        <a:spcAft>
                          <a:spcPts val="0"/>
                        </a:spcAft>
                      </a:pPr>
                      <a:r>
                        <a:rPr lang="es-EC" sz="1400" dirty="0">
                          <a:effectLst/>
                        </a:rPr>
                        <a:t>14</a:t>
                      </a:r>
                      <a:endParaRPr lang="es-EC" sz="1400" dirty="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Acceso de Vehículos desde el exterior</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ctr"/>
                </a:tc>
              </a:tr>
              <a:tr h="498717">
                <a:tc>
                  <a:txBody>
                    <a:bodyPr/>
                    <a:lstStyle/>
                    <a:p>
                      <a:pPr algn="r">
                        <a:lnSpc>
                          <a:spcPct val="150000"/>
                        </a:lnSpc>
                        <a:spcAft>
                          <a:spcPts val="0"/>
                        </a:spcAft>
                      </a:pPr>
                      <a:r>
                        <a:rPr lang="es-EC" sz="1400">
                          <a:effectLst/>
                        </a:rPr>
                        <a:t>15</a:t>
                      </a:r>
                      <a:endParaRPr lang="es-EC" sz="1400">
                        <a:effectLst/>
                        <a:latin typeface="Calibri"/>
                        <a:ea typeface="Calibri"/>
                        <a:cs typeface="Times New Roman"/>
                      </a:endParaRPr>
                    </a:p>
                  </a:txBody>
                  <a:tcPr marL="30656" marR="30656" marT="0" marB="0" anchor="b"/>
                </a:tc>
                <a:tc>
                  <a:txBody>
                    <a:bodyPr/>
                    <a:lstStyle/>
                    <a:p>
                      <a:pPr>
                        <a:lnSpc>
                          <a:spcPct val="150000"/>
                        </a:lnSpc>
                        <a:spcAft>
                          <a:spcPts val="0"/>
                        </a:spcAft>
                      </a:pPr>
                      <a:r>
                        <a:rPr lang="es-EC" sz="1400">
                          <a:effectLst/>
                        </a:rPr>
                        <a:t>Acceso de personas a/desde exterior</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a:effectLst/>
                        </a:rPr>
                        <a:t>N/A</a:t>
                      </a:r>
                      <a:endParaRPr lang="es-EC" sz="1400">
                        <a:effectLst/>
                        <a:latin typeface="Calibri"/>
                        <a:ea typeface="Calibri"/>
                        <a:cs typeface="Times New Roman"/>
                      </a:endParaRPr>
                    </a:p>
                  </a:txBody>
                  <a:tcPr marL="30656" marR="30656" marT="0" marB="0" anchor="ctr"/>
                </a:tc>
              </a:tr>
              <a:tr h="249359">
                <a:tc gridSpan="2">
                  <a:txBody>
                    <a:bodyPr/>
                    <a:lstStyle/>
                    <a:p>
                      <a:pPr algn="ctr">
                        <a:lnSpc>
                          <a:spcPct val="150000"/>
                        </a:lnSpc>
                        <a:spcAft>
                          <a:spcPts val="0"/>
                        </a:spcAft>
                      </a:pPr>
                      <a:r>
                        <a:rPr lang="es-EC" sz="1400">
                          <a:effectLst/>
                        </a:rPr>
                        <a:t>Total de área construida.</a:t>
                      </a:r>
                      <a:endParaRPr lang="es-EC" sz="1400">
                        <a:effectLst/>
                        <a:latin typeface="Calibri"/>
                        <a:ea typeface="Calibri"/>
                        <a:cs typeface="Times New Roman"/>
                      </a:endParaRPr>
                    </a:p>
                  </a:txBody>
                  <a:tcPr marL="30656" marR="30656" marT="0" marB="0" anchor="b"/>
                </a:tc>
                <a:tc hMerge="1">
                  <a:txBody>
                    <a:bodyPr/>
                    <a:lstStyle/>
                    <a:p>
                      <a:endParaRPr lang="es-EC"/>
                    </a:p>
                  </a:txBody>
                  <a:tcPr/>
                </a:tc>
                <a:tc>
                  <a:txBody>
                    <a:bodyPr/>
                    <a:lstStyle/>
                    <a:p>
                      <a:pPr algn="ctr">
                        <a:lnSpc>
                          <a:spcPct val="150000"/>
                        </a:lnSpc>
                        <a:spcAft>
                          <a:spcPts val="0"/>
                        </a:spcAft>
                      </a:pPr>
                      <a:r>
                        <a:rPr lang="es-EC" sz="1400">
                          <a:effectLst/>
                        </a:rPr>
                        <a:t>2726,28</a:t>
                      </a:r>
                      <a:endParaRPr lang="es-EC" sz="1400">
                        <a:effectLst/>
                        <a:latin typeface="Calibri"/>
                        <a:ea typeface="Calibri"/>
                        <a:cs typeface="Times New Roman"/>
                      </a:endParaRPr>
                    </a:p>
                  </a:txBody>
                  <a:tcPr marL="30656" marR="30656" marT="0" marB="0" anchor="b"/>
                </a:tc>
                <a:tc>
                  <a:txBody>
                    <a:bodyPr/>
                    <a:lstStyle/>
                    <a:p>
                      <a:pPr algn="ctr">
                        <a:lnSpc>
                          <a:spcPct val="150000"/>
                        </a:lnSpc>
                        <a:spcAft>
                          <a:spcPts val="0"/>
                        </a:spcAft>
                      </a:pPr>
                      <a:r>
                        <a:rPr lang="es-EC" sz="1400" dirty="0">
                          <a:effectLst/>
                        </a:rPr>
                        <a:t>100%</a:t>
                      </a:r>
                      <a:endParaRPr lang="es-EC" sz="1400" dirty="0">
                        <a:effectLst/>
                        <a:latin typeface="Calibri"/>
                        <a:ea typeface="Calibri"/>
                        <a:cs typeface="Times New Roman"/>
                      </a:endParaRPr>
                    </a:p>
                  </a:txBody>
                  <a:tcPr marL="30656" marR="30656" marT="0" marB="0" anchor="ctr"/>
                </a:tc>
              </a:tr>
            </a:tbl>
          </a:graphicData>
        </a:graphic>
      </p:graphicFrame>
    </p:spTree>
    <p:extLst>
      <p:ext uri="{BB962C8B-B14F-4D97-AF65-F5344CB8AC3E}">
        <p14:creationId xmlns:p14="http://schemas.microsoft.com/office/powerpoint/2010/main" val="66733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8496" y="1524971"/>
            <a:ext cx="7465325" cy="2215991"/>
          </a:xfrm>
          <a:prstGeom prst="rect">
            <a:avLst/>
          </a:prstGeom>
        </p:spPr>
        <p:txBody>
          <a:bodyPr wrap="square">
            <a:spAutoFit/>
          </a:bodyPr>
          <a:lstStyle/>
          <a:p>
            <a:pPr algn="ctr"/>
            <a:r>
              <a:rPr lang="es-EC" sz="4800" dirty="0"/>
              <a:t>Antecedentes de la Empresa.</a:t>
            </a:r>
          </a:p>
          <a:p>
            <a:endParaRPr lang="es-EC" dirty="0"/>
          </a:p>
          <a:p>
            <a:pPr marL="285750" indent="-285750">
              <a:buFont typeface="Arial" panose="020B0604020202020204" pitchFamily="34" charset="0"/>
              <a:buChar char="•"/>
            </a:pPr>
            <a:r>
              <a:rPr lang="es-EC" dirty="0"/>
              <a:t>La fábrica metalmecánica de Tabacundo fue creada hace 31 años, por el Directorio del Gobierno Autónomo Descentralizado de la Provincia de Pichincha, para la fabricación de estructuras metálicas y el abastecimiento de la amplia demanda de mobiliario escolar.</a:t>
            </a:r>
            <a:endParaRPr lang="es-ES" dirty="0"/>
          </a:p>
        </p:txBody>
      </p:sp>
    </p:spTree>
    <p:extLst>
      <p:ext uri="{BB962C8B-B14F-4D97-AF65-F5344CB8AC3E}">
        <p14:creationId xmlns:p14="http://schemas.microsoft.com/office/powerpoint/2010/main" val="1457726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3430810243"/>
              </p:ext>
            </p:extLst>
          </p:nvPr>
        </p:nvGraphicFramePr>
        <p:xfrm>
          <a:off x="2438400" y="711200"/>
          <a:ext cx="7404099" cy="5549900"/>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8628845" y="4533363"/>
            <a:ext cx="2331076" cy="646331"/>
          </a:xfrm>
          <a:prstGeom prst="rect">
            <a:avLst/>
          </a:prstGeom>
          <a:noFill/>
        </p:spPr>
        <p:txBody>
          <a:bodyPr wrap="square" rtlCol="0">
            <a:spAutoFit/>
          </a:bodyPr>
          <a:lstStyle/>
          <a:p>
            <a:r>
              <a:rPr lang="es-EC" dirty="0" smtClean="0"/>
              <a:t>Porcentaje de área construida: 20,83%</a:t>
            </a:r>
            <a:endParaRPr lang="es-EC" dirty="0"/>
          </a:p>
        </p:txBody>
      </p:sp>
    </p:spTree>
    <p:extLst>
      <p:ext uri="{BB962C8B-B14F-4D97-AF65-F5344CB8AC3E}">
        <p14:creationId xmlns:p14="http://schemas.microsoft.com/office/powerpoint/2010/main" val="534272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96788" y="464024"/>
            <a:ext cx="3547766" cy="584775"/>
          </a:xfrm>
          <a:prstGeom prst="rect">
            <a:avLst/>
          </a:prstGeom>
          <a:noFill/>
        </p:spPr>
        <p:txBody>
          <a:bodyPr wrap="none" rtlCol="0">
            <a:spAutoFit/>
          </a:bodyPr>
          <a:lstStyle/>
          <a:p>
            <a:r>
              <a:rPr lang="es-EC" sz="3200" dirty="0" smtClean="0"/>
              <a:t>Sección Estructuras:</a:t>
            </a:r>
          </a:p>
        </p:txBody>
      </p:sp>
      <p:graphicFrame>
        <p:nvGraphicFramePr>
          <p:cNvPr id="4" name="Tabla 3"/>
          <p:cNvGraphicFramePr>
            <a:graphicFrameLocks noGrp="1"/>
          </p:cNvGraphicFramePr>
          <p:nvPr>
            <p:extLst>
              <p:ext uri="{D42A27DB-BD31-4B8C-83A1-F6EECF244321}">
                <p14:modId xmlns:p14="http://schemas.microsoft.com/office/powerpoint/2010/main" val="1269826830"/>
              </p:ext>
            </p:extLst>
          </p:nvPr>
        </p:nvGraphicFramePr>
        <p:xfrm>
          <a:off x="1596788" y="2393316"/>
          <a:ext cx="3781108" cy="2243328"/>
        </p:xfrm>
        <a:graphic>
          <a:graphicData uri="http://schemas.openxmlformats.org/drawingml/2006/table">
            <a:tbl>
              <a:tblPr firstRow="1" firstCol="1" bandRow="1">
                <a:tableStyleId>{5C22544A-7EE6-4342-B048-85BDC9FD1C3A}</a:tableStyleId>
              </a:tblPr>
              <a:tblGrid>
                <a:gridCol w="1748155"/>
                <a:gridCol w="888556"/>
                <a:gridCol w="1144397"/>
              </a:tblGrid>
              <a:tr h="190500">
                <a:tc>
                  <a:txBody>
                    <a:bodyPr/>
                    <a:lstStyle/>
                    <a:p>
                      <a:pPr algn="ctr">
                        <a:lnSpc>
                          <a:spcPct val="115000"/>
                        </a:lnSpc>
                        <a:spcAft>
                          <a:spcPts val="0"/>
                        </a:spcAft>
                      </a:pPr>
                      <a:r>
                        <a:rPr lang="es-EC" sz="1600" dirty="0">
                          <a:effectLst/>
                        </a:rPr>
                        <a:t>DETALLE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ÁREA [m2]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PORCENTAJE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Maquinaria y equipos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95,57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11,14%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600">
                          <a:effectLst/>
                        </a:rPr>
                        <a:t>Mesas de trabajo y otros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70,21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8,18%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0025">
                <a:tc>
                  <a:txBody>
                    <a:bodyPr/>
                    <a:lstStyle/>
                    <a:p>
                      <a:pPr>
                        <a:lnSpc>
                          <a:spcPct val="115000"/>
                        </a:lnSpc>
                        <a:spcAft>
                          <a:spcPts val="0"/>
                        </a:spcAft>
                      </a:pPr>
                      <a:r>
                        <a:rPr lang="es-EC" sz="1600">
                          <a:effectLst/>
                        </a:rPr>
                        <a:t>Total de espacio ocupado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165,78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19,32%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5" name="Gráfico 4"/>
          <p:cNvGraphicFramePr/>
          <p:nvPr>
            <p:extLst>
              <p:ext uri="{D42A27DB-BD31-4B8C-83A1-F6EECF244321}">
                <p14:modId xmlns:p14="http://schemas.microsoft.com/office/powerpoint/2010/main" val="2671530314"/>
              </p:ext>
            </p:extLst>
          </p:nvPr>
        </p:nvGraphicFramePr>
        <p:xfrm>
          <a:off x="5704765" y="1364776"/>
          <a:ext cx="5800298" cy="4326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164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87606" y="464024"/>
            <a:ext cx="3406702" cy="584775"/>
          </a:xfrm>
          <a:prstGeom prst="rect">
            <a:avLst/>
          </a:prstGeom>
          <a:noFill/>
        </p:spPr>
        <p:txBody>
          <a:bodyPr wrap="none" rtlCol="0">
            <a:spAutoFit/>
          </a:bodyPr>
          <a:lstStyle/>
          <a:p>
            <a:r>
              <a:rPr lang="es-EC" sz="3200" dirty="0" smtClean="0"/>
              <a:t>Sección Mobiliario</a:t>
            </a:r>
            <a:r>
              <a:rPr lang="es-EC" dirty="0" smtClean="0"/>
              <a:t>:</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833984791"/>
              </p:ext>
            </p:extLst>
          </p:nvPr>
        </p:nvGraphicFramePr>
        <p:xfrm>
          <a:off x="1487606" y="2019229"/>
          <a:ext cx="3653346" cy="3084576"/>
        </p:xfrm>
        <a:graphic>
          <a:graphicData uri="http://schemas.openxmlformats.org/drawingml/2006/table">
            <a:tbl>
              <a:tblPr firstRow="1" firstCol="1" bandRow="1">
                <a:tableStyleId>{5C22544A-7EE6-4342-B048-85BDC9FD1C3A}</a:tableStyleId>
              </a:tblPr>
              <a:tblGrid>
                <a:gridCol w="1721295"/>
                <a:gridCol w="864743"/>
                <a:gridCol w="1067308"/>
              </a:tblGrid>
              <a:tr h="190500">
                <a:tc gridSpan="3">
                  <a:txBody>
                    <a:bodyPr/>
                    <a:lstStyle/>
                    <a:p>
                      <a:pPr algn="ctr">
                        <a:lnSpc>
                          <a:spcPct val="115000"/>
                        </a:lnSpc>
                        <a:spcAft>
                          <a:spcPts val="0"/>
                        </a:spcAft>
                      </a:pPr>
                      <a:r>
                        <a:rPr lang="es-EC" sz="1600" dirty="0">
                          <a:effectLst/>
                        </a:rPr>
                        <a:t>SECCIÓN MOBILIARIO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90500">
                <a:tc>
                  <a:txBody>
                    <a:bodyPr/>
                    <a:lstStyle/>
                    <a:p>
                      <a:pPr algn="ctr">
                        <a:lnSpc>
                          <a:spcPct val="115000"/>
                        </a:lnSpc>
                        <a:spcAft>
                          <a:spcPts val="0"/>
                        </a:spcAft>
                      </a:pPr>
                      <a:r>
                        <a:rPr lang="es-EC" sz="1600">
                          <a:effectLst/>
                        </a:rPr>
                        <a:t>DETALLE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ÁREA [m2]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PORCENTAJE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Maquinaria y Equipos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69,88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25,76%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Mesas de trabajo y otros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10,48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3,86%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Material en proceso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59,08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21,78%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Total espacio Ocupado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139,44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51,41%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4236351091"/>
              </p:ext>
            </p:extLst>
          </p:nvPr>
        </p:nvGraphicFramePr>
        <p:xfrm>
          <a:off x="5622878" y="1160057"/>
          <a:ext cx="6018663" cy="4831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3263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56096" y="682388"/>
            <a:ext cx="4613764" cy="584775"/>
          </a:xfrm>
          <a:prstGeom prst="rect">
            <a:avLst/>
          </a:prstGeom>
          <a:noFill/>
        </p:spPr>
        <p:txBody>
          <a:bodyPr wrap="none" rtlCol="0">
            <a:spAutoFit/>
          </a:bodyPr>
          <a:lstStyle/>
          <a:p>
            <a:r>
              <a:rPr lang="es-EC" sz="3200" dirty="0" smtClean="0"/>
              <a:t>Área pintura de mobiliario</a:t>
            </a:r>
            <a:r>
              <a:rPr lang="es-EC" dirty="0" smtClean="0"/>
              <a:t>:</a:t>
            </a:r>
          </a:p>
        </p:txBody>
      </p:sp>
      <p:graphicFrame>
        <p:nvGraphicFramePr>
          <p:cNvPr id="3" name="Tabla 2"/>
          <p:cNvGraphicFramePr>
            <a:graphicFrameLocks noGrp="1"/>
          </p:cNvGraphicFramePr>
          <p:nvPr>
            <p:extLst>
              <p:ext uri="{D42A27DB-BD31-4B8C-83A1-F6EECF244321}">
                <p14:modId xmlns:p14="http://schemas.microsoft.com/office/powerpoint/2010/main" val="3571468497"/>
              </p:ext>
            </p:extLst>
          </p:nvPr>
        </p:nvGraphicFramePr>
        <p:xfrm>
          <a:off x="1315871" y="2183003"/>
          <a:ext cx="4003167" cy="3084576"/>
        </p:xfrm>
        <a:graphic>
          <a:graphicData uri="http://schemas.openxmlformats.org/drawingml/2006/table">
            <a:tbl>
              <a:tblPr firstRow="1" firstCol="1" bandRow="1">
                <a:tableStyleId>{5C22544A-7EE6-4342-B048-85BDC9FD1C3A}</a:tableStyleId>
              </a:tblPr>
              <a:tblGrid>
                <a:gridCol w="1748155"/>
                <a:gridCol w="864743"/>
                <a:gridCol w="1390269"/>
              </a:tblGrid>
              <a:tr h="190500">
                <a:tc gridSpan="3">
                  <a:txBody>
                    <a:bodyPr/>
                    <a:lstStyle/>
                    <a:p>
                      <a:pPr algn="ctr">
                        <a:lnSpc>
                          <a:spcPct val="115000"/>
                        </a:lnSpc>
                        <a:spcAft>
                          <a:spcPts val="0"/>
                        </a:spcAft>
                      </a:pPr>
                      <a:r>
                        <a:rPr lang="es-EC" sz="1600" dirty="0">
                          <a:effectLst/>
                        </a:rPr>
                        <a:t>ÁREA DE PINTURA DE MOBILIARIO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90500">
                <a:tc>
                  <a:txBody>
                    <a:bodyPr/>
                    <a:lstStyle/>
                    <a:p>
                      <a:pPr algn="ctr">
                        <a:lnSpc>
                          <a:spcPct val="115000"/>
                        </a:lnSpc>
                        <a:spcAft>
                          <a:spcPts val="0"/>
                        </a:spcAft>
                      </a:pPr>
                      <a:r>
                        <a:rPr lang="es-EC" sz="1600" dirty="0">
                          <a:effectLst/>
                        </a:rPr>
                        <a:t>DETALLE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ÁREA [m2]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PORCENTAJE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Maquinaria y equipos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48,52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23,51%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Mesas de trabajo y otros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9,7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4,70%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Material en proceso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59,08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28,62%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Total de espacio ocupado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117,3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dirty="0">
                          <a:effectLst/>
                        </a:rPr>
                        <a:t>56,83%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1496581009"/>
              </p:ext>
            </p:extLst>
          </p:nvPr>
        </p:nvGraphicFramePr>
        <p:xfrm>
          <a:off x="5622878" y="1677537"/>
          <a:ext cx="5778689" cy="4218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1154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05970" y="491319"/>
            <a:ext cx="3547766" cy="584775"/>
          </a:xfrm>
          <a:prstGeom prst="rect">
            <a:avLst/>
          </a:prstGeom>
          <a:noFill/>
        </p:spPr>
        <p:txBody>
          <a:bodyPr wrap="none" rtlCol="0">
            <a:spAutoFit/>
          </a:bodyPr>
          <a:lstStyle/>
          <a:p>
            <a:r>
              <a:rPr lang="es-EC" sz="3200" dirty="0" smtClean="0"/>
              <a:t>Sección Carpintería:</a:t>
            </a:r>
            <a:endParaRPr lang="es-ES" sz="3200" dirty="0"/>
          </a:p>
        </p:txBody>
      </p:sp>
      <p:graphicFrame>
        <p:nvGraphicFramePr>
          <p:cNvPr id="3" name="Tabla 2"/>
          <p:cNvGraphicFramePr>
            <a:graphicFrameLocks noGrp="1"/>
          </p:cNvGraphicFramePr>
          <p:nvPr>
            <p:extLst>
              <p:ext uri="{D42A27DB-BD31-4B8C-83A1-F6EECF244321}">
                <p14:modId xmlns:p14="http://schemas.microsoft.com/office/powerpoint/2010/main" val="2133801013"/>
              </p:ext>
            </p:extLst>
          </p:nvPr>
        </p:nvGraphicFramePr>
        <p:xfrm>
          <a:off x="1547821" y="1972691"/>
          <a:ext cx="3555365" cy="3470148"/>
        </p:xfrm>
        <a:graphic>
          <a:graphicData uri="http://schemas.openxmlformats.org/drawingml/2006/table">
            <a:tbl>
              <a:tblPr firstRow="1" firstCol="1" bandRow="1">
                <a:tableStyleId>{5C22544A-7EE6-4342-B048-85BDC9FD1C3A}</a:tableStyleId>
              </a:tblPr>
              <a:tblGrid>
                <a:gridCol w="1697355"/>
                <a:gridCol w="744220"/>
                <a:gridCol w="1113790"/>
              </a:tblGrid>
              <a:tr h="190500">
                <a:tc gridSpan="3">
                  <a:txBody>
                    <a:bodyPr/>
                    <a:lstStyle/>
                    <a:p>
                      <a:pPr algn="ctr">
                        <a:lnSpc>
                          <a:spcPct val="115000"/>
                        </a:lnSpc>
                        <a:spcAft>
                          <a:spcPts val="0"/>
                        </a:spcAft>
                      </a:pPr>
                      <a:r>
                        <a:rPr lang="es-EC" sz="1800">
                          <a:effectLst/>
                        </a:rPr>
                        <a:t>SECCIÓN CARPINTERÍA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90500">
                <a:tc>
                  <a:txBody>
                    <a:bodyPr/>
                    <a:lstStyle/>
                    <a:p>
                      <a:pPr algn="ctr">
                        <a:lnSpc>
                          <a:spcPct val="115000"/>
                        </a:lnSpc>
                        <a:spcAft>
                          <a:spcPts val="0"/>
                        </a:spcAft>
                      </a:pPr>
                      <a:r>
                        <a:rPr lang="es-EC" sz="1800">
                          <a:effectLst/>
                        </a:rPr>
                        <a:t>DETALLE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ÁREA [m2]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PORCENTAJE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800">
                          <a:effectLst/>
                        </a:rPr>
                        <a:t>Maquinaria y equipos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29,35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23,52%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800">
                          <a:effectLst/>
                        </a:rPr>
                        <a:t>Mesas de trabajo y otros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15,81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12,67%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800">
                          <a:effectLst/>
                        </a:rPr>
                        <a:t>Material en proceso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54,192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43,42%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800" dirty="0">
                          <a:effectLst/>
                        </a:rPr>
                        <a:t>Total espacio ocupado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99,35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79,61%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919311997"/>
              </p:ext>
            </p:extLst>
          </p:nvPr>
        </p:nvGraphicFramePr>
        <p:xfrm>
          <a:off x="5349922" y="860652"/>
          <a:ext cx="6264323" cy="5076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303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1476" y="583020"/>
            <a:ext cx="7654660" cy="584775"/>
          </a:xfrm>
          <a:prstGeom prst="rect">
            <a:avLst/>
          </a:prstGeom>
        </p:spPr>
        <p:txBody>
          <a:bodyPr wrap="none">
            <a:spAutoFit/>
          </a:bodyPr>
          <a:lstStyle/>
          <a:p>
            <a:r>
              <a:rPr lang="es-EC" sz="3200" dirty="0">
                <a:solidFill>
                  <a:srgbClr val="000000"/>
                </a:solidFill>
                <a:latin typeface="Arial" panose="020B0604020202020204" pitchFamily="34" charset="0"/>
                <a:ea typeface="Calibri" panose="020F0502020204030204" pitchFamily="34" charset="0"/>
              </a:rPr>
              <a:t>Diagnóstico de la asignación de personal</a:t>
            </a:r>
            <a:endParaRPr lang="es-ES" sz="3200" dirty="0"/>
          </a:p>
        </p:txBody>
      </p:sp>
      <p:graphicFrame>
        <p:nvGraphicFramePr>
          <p:cNvPr id="3" name="Tabla 2"/>
          <p:cNvGraphicFramePr>
            <a:graphicFrameLocks noGrp="1"/>
          </p:cNvGraphicFramePr>
          <p:nvPr>
            <p:extLst>
              <p:ext uri="{D42A27DB-BD31-4B8C-83A1-F6EECF244321}">
                <p14:modId xmlns:p14="http://schemas.microsoft.com/office/powerpoint/2010/main" val="1854530396"/>
              </p:ext>
            </p:extLst>
          </p:nvPr>
        </p:nvGraphicFramePr>
        <p:xfrm>
          <a:off x="865496" y="1587416"/>
          <a:ext cx="4654360" cy="4486656"/>
        </p:xfrm>
        <a:graphic>
          <a:graphicData uri="http://schemas.openxmlformats.org/drawingml/2006/table">
            <a:tbl>
              <a:tblPr firstRow="1" firstCol="1" bandRow="1">
                <a:tableStyleId>{5C22544A-7EE6-4342-B048-85BDC9FD1C3A}</a:tableStyleId>
              </a:tblPr>
              <a:tblGrid>
                <a:gridCol w="2686939"/>
                <a:gridCol w="900113"/>
                <a:gridCol w="1067308"/>
              </a:tblGrid>
              <a:tr h="190500">
                <a:tc gridSpan="3">
                  <a:txBody>
                    <a:bodyPr/>
                    <a:lstStyle/>
                    <a:p>
                      <a:pPr algn="ctr">
                        <a:lnSpc>
                          <a:spcPct val="115000"/>
                        </a:lnSpc>
                        <a:spcAft>
                          <a:spcPts val="0"/>
                        </a:spcAft>
                      </a:pPr>
                      <a:r>
                        <a:rPr lang="es-EC" sz="1600" dirty="0">
                          <a:effectLst/>
                        </a:rPr>
                        <a:t>DISTRIBUCIÓN DEL PERSONAL EN GENERAL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190500">
                <a:tc>
                  <a:txBody>
                    <a:bodyPr/>
                    <a:lstStyle/>
                    <a:p>
                      <a:pPr algn="ctr">
                        <a:lnSpc>
                          <a:spcPct val="115000"/>
                        </a:lnSpc>
                        <a:spcAft>
                          <a:spcPts val="0"/>
                        </a:spcAft>
                      </a:pPr>
                      <a:r>
                        <a:rPr lang="es-EC" sz="1600">
                          <a:effectLst/>
                        </a:rPr>
                        <a:t>DETALLE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dirty="0">
                          <a:effectLst/>
                        </a:rPr>
                        <a:t>PERSONAS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PORCENTAJE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Área de acabados en madera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14,63%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Área pintura de mobiliario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9,76%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Bodega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4,88%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Cocina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4,88%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Mantenimiento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Planificación de producción - proyectos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4,88%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Resto de secciones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21,95%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Sección carpintería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9,76%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Sección estructuras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4,88%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Sección mobiliario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9,76%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600">
                          <a:effectLst/>
                        </a:rPr>
                        <a:t>Servidores públicos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a:effectLst/>
                        </a:rPr>
                        <a:t>12,20%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15000"/>
                        </a:lnSpc>
                        <a:spcAft>
                          <a:spcPts val="0"/>
                        </a:spcAft>
                      </a:pPr>
                      <a:r>
                        <a:rPr lang="es-EC" sz="1600">
                          <a:effectLst/>
                        </a:rPr>
                        <a:t>TOTAL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41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600" dirty="0">
                          <a:effectLst/>
                        </a:rPr>
                        <a:t>100%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264353838"/>
              </p:ext>
            </p:extLst>
          </p:nvPr>
        </p:nvGraphicFramePr>
        <p:xfrm>
          <a:off x="5540991" y="1310185"/>
          <a:ext cx="6651009" cy="5049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075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1760561" y="491319"/>
            <a:ext cx="8937062" cy="369332"/>
          </a:xfrm>
          <a:prstGeom prst="rect">
            <a:avLst/>
          </a:prstGeom>
          <a:noFill/>
        </p:spPr>
        <p:txBody>
          <a:bodyPr wrap="none" rtlCol="0">
            <a:spAutoFit/>
          </a:bodyPr>
          <a:lstStyle/>
          <a:p>
            <a:r>
              <a:rPr lang="es-EC" dirty="0" smtClean="0"/>
              <a:t>Detalle de asignación de personal en el proceso de fabricación del Pupitre </a:t>
            </a:r>
            <a:r>
              <a:rPr lang="es-EC" dirty="0" err="1" smtClean="0"/>
              <a:t>Uniperonal</a:t>
            </a:r>
            <a:r>
              <a:rPr lang="es-EC" dirty="0" smtClean="0"/>
              <a:t> P1-2005</a:t>
            </a:r>
            <a:endParaRPr lang="es-E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288" y="1280160"/>
            <a:ext cx="8618373" cy="400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30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83" y="512065"/>
            <a:ext cx="8132861" cy="53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985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544" y="629065"/>
            <a:ext cx="7376160" cy="585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190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939" y="734436"/>
            <a:ext cx="7385229" cy="5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18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4893" y="869623"/>
            <a:ext cx="5622052" cy="646331"/>
          </a:xfrm>
          <a:prstGeom prst="rect">
            <a:avLst/>
          </a:prstGeom>
        </p:spPr>
        <p:txBody>
          <a:bodyPr wrap="none">
            <a:spAutoFit/>
          </a:bodyPr>
          <a:lstStyle/>
          <a:p>
            <a:r>
              <a:rPr lang="es-EC" sz="3600" dirty="0">
                <a:solidFill>
                  <a:srgbClr val="000000"/>
                </a:solidFill>
                <a:latin typeface="Arial" panose="020B0604020202020204" pitchFamily="34" charset="0"/>
                <a:ea typeface="Calibri" panose="020F0502020204030204" pitchFamily="34" charset="0"/>
              </a:rPr>
              <a:t>Justificación e Importancia</a:t>
            </a:r>
            <a:endParaRPr lang="es-ES" sz="3600" dirty="0"/>
          </a:p>
        </p:txBody>
      </p:sp>
      <p:sp>
        <p:nvSpPr>
          <p:cNvPr id="3" name="Rectángulo 2"/>
          <p:cNvSpPr/>
          <p:nvPr/>
        </p:nvSpPr>
        <p:spPr>
          <a:xfrm>
            <a:off x="2406555" y="2022176"/>
            <a:ext cx="7788322" cy="3129062"/>
          </a:xfrm>
          <a:prstGeom prst="rect">
            <a:avLst/>
          </a:prstGeom>
        </p:spPr>
        <p:txBody>
          <a:bodyPr wrap="square">
            <a:spAutoFit/>
          </a:bodyPr>
          <a:lstStyle/>
          <a:p>
            <a:pPr marL="447675" algn="just">
              <a:lnSpc>
                <a:spcPct val="150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La fábrica metalmecánica de Tabacundo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de propiedad del Gobierno Autónomo Descentralizado de la Provincia de Pichincha, ha donado en las últimas décadas mobiliario escolar principalmente a Instituciones Educativas de la provincia de Pichincha.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7675" algn="just">
              <a:lnSpc>
                <a:spcPct val="150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 finales del 2010 la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mediante su máxima autoridad empezó a gestionar convenios de cooperación interinstitucional; aumentó sus necesidades de producción.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297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590" y="174374"/>
            <a:ext cx="7242810" cy="51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590" y="5230368"/>
            <a:ext cx="7334631" cy="141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153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2426"/>
          <a:stretch/>
        </p:blipFill>
        <p:spPr bwMode="auto">
          <a:xfrm>
            <a:off x="2374710" y="900753"/>
            <a:ext cx="8270543" cy="5691115"/>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2052259" y="315978"/>
            <a:ext cx="5269391" cy="584775"/>
          </a:xfrm>
          <a:prstGeom prst="rect">
            <a:avLst/>
          </a:prstGeom>
          <a:noFill/>
        </p:spPr>
        <p:txBody>
          <a:bodyPr wrap="none" rtlCol="0">
            <a:spAutoFit/>
          </a:bodyPr>
          <a:lstStyle/>
          <a:p>
            <a:r>
              <a:rPr lang="es-EC" sz="3200" dirty="0" smtClean="0"/>
              <a:t>Ruta de Fabricación Familia 1:</a:t>
            </a:r>
            <a:endParaRPr lang="es-ES" sz="3200" dirty="0"/>
          </a:p>
        </p:txBody>
      </p:sp>
    </p:spTree>
    <p:extLst>
      <p:ext uri="{BB962C8B-B14F-4D97-AF65-F5344CB8AC3E}">
        <p14:creationId xmlns:p14="http://schemas.microsoft.com/office/powerpoint/2010/main" val="3251369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708610" y="1330632"/>
            <a:ext cx="4298315" cy="4251325"/>
          </a:xfrm>
          <a:prstGeom prst="rect">
            <a:avLst/>
          </a:prstGeom>
          <a:noFill/>
          <a:ln>
            <a:noFill/>
          </a:ln>
        </p:spPr>
      </p:pic>
      <p:pic>
        <p:nvPicPr>
          <p:cNvPr id="3" name="Imagen 2"/>
          <p:cNvPicPr/>
          <p:nvPr/>
        </p:nvPicPr>
        <p:blipFill>
          <a:blip r:embed="rId3"/>
          <a:stretch>
            <a:fillRect/>
          </a:stretch>
        </p:blipFill>
        <p:spPr>
          <a:xfrm>
            <a:off x="6723797" y="1036944"/>
            <a:ext cx="3657600" cy="4838700"/>
          </a:xfrm>
          <a:prstGeom prst="rect">
            <a:avLst/>
          </a:prstGeom>
        </p:spPr>
      </p:pic>
    </p:spTree>
    <p:extLst>
      <p:ext uri="{BB962C8B-B14F-4D97-AF65-F5344CB8AC3E}">
        <p14:creationId xmlns:p14="http://schemas.microsoft.com/office/powerpoint/2010/main" val="1921381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1564" y="574394"/>
            <a:ext cx="3703258" cy="610488"/>
          </a:xfrm>
          <a:prstGeom prst="rect">
            <a:avLst/>
          </a:prstGeom>
        </p:spPr>
        <p:txBody>
          <a:bodyPr wrap="none">
            <a:spAutoFit/>
          </a:bodyPr>
          <a:lstStyle/>
          <a:p>
            <a:pPr lvl="2">
              <a:lnSpc>
                <a:spcPct val="115000"/>
              </a:lnSpc>
              <a:spcBef>
                <a:spcPts val="1000"/>
              </a:spcBef>
              <a:spcAft>
                <a:spcPts val="0"/>
              </a:spcAft>
            </a:pPr>
            <a:r>
              <a:rPr lang="es-EC"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Formulación:</a:t>
            </a:r>
            <a:endParaRPr lang="es-ES" sz="32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741530" y="1832922"/>
                <a:ext cx="3339151" cy="2101857"/>
              </a:xfrm>
              <a:prstGeom prst="rect">
                <a:avLst/>
              </a:prstGeom>
            </p:spPr>
            <p:txBody>
              <a:bodyPr wrap="square">
                <a:spAutoFit/>
              </a:bodyPr>
              <a:lstStyle/>
              <a:p>
                <a:pPr marL="36576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50000"/>
                  </a:lnSpc>
                  <a:spcAft>
                    <a:spcPts val="1000"/>
                  </a:spcAft>
                </a:pPr>
                <a14:m>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𝑇𝑃</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𝐷𝑅</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𝑇𝐷</m:t>
                            </m:r>
                          </m:e>
                        </m:d>
                      </m:num>
                      <m:den>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den>
                    </m:f>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𝐷𝑃𝐿</m:t>
                    </m:r>
                  </m:oMath>
                </a14:m>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50000"/>
                  </a:lnSpc>
                  <a:spcAft>
                    <a:spcPts val="1000"/>
                  </a:spcAft>
                </a:pPr>
                <a14:m>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𝑇𝑀</m:t>
                    </m:r>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𝐷𝑅</m:t>
                            </m:r>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𝑃𝑃</m:t>
                            </m:r>
                          </m:e>
                        </m:d>
                      </m:num>
                      <m:den>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den>
                    </m:f>
                    <m:r>
                      <a:rPr lang="en-U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𝐷𝑃𝐿</m:t>
                    </m:r>
                  </m:oMath>
                </a14:m>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41530" y="1832922"/>
                <a:ext cx="3339151" cy="2101857"/>
              </a:xfrm>
              <a:prstGeom prst="rect">
                <a:avLst/>
              </a:prstGeom>
              <a:blipFill rotWithShape="0">
                <a:blip r:embed="rId2"/>
                <a:stretch>
                  <a:fillRect r="-366"/>
                </a:stretch>
              </a:blipFill>
            </p:spPr>
            <p:txBody>
              <a:bodyPr/>
              <a:lstStyle/>
              <a:p>
                <a:r>
                  <a:rPr lang="es-ES">
                    <a:noFill/>
                  </a:rPr>
                  <a:t> </a:t>
                </a:r>
              </a:p>
            </p:txBody>
          </p:sp>
        </mc:Fallback>
      </mc:AlternateContent>
      <p:sp>
        <p:nvSpPr>
          <p:cNvPr id="4" name="Rectángulo 3"/>
          <p:cNvSpPr/>
          <p:nvPr/>
        </p:nvSpPr>
        <p:spPr>
          <a:xfrm>
            <a:off x="4488096" y="1014157"/>
            <a:ext cx="7569958" cy="4729500"/>
          </a:xfrm>
          <a:prstGeom prst="rect">
            <a:avLst/>
          </a:prstGeom>
        </p:spPr>
        <p:txBody>
          <a:bodyPr wrap="square">
            <a:spAutoFit/>
          </a:bodyPr>
          <a:lstStyle/>
          <a:p>
            <a:pPr marL="36576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indent="-8382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Tiempo de ciclo de persona [s]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indent="-8382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Tiempo de ciclo de máquina [s]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indent="-8382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DR</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Desperdicio en rechazos no recuperables en tiempos de persona [s].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indent="-8382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TD</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Tiempo de desperdicios. </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endParaRPr lang="es-ES" sz="1600" dirty="0" smtClean="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EC" baseline="-25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Número de trabajadores. [u]</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Número de máquinas. [u]</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DPL</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Desperdicio en tiempo de paro por lote de transferencia. [s]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262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5919" y="754921"/>
            <a:ext cx="3522696" cy="584775"/>
          </a:xfrm>
          <a:prstGeom prst="rect">
            <a:avLst/>
          </a:prstGeom>
        </p:spPr>
        <p:txBody>
          <a:bodyPr wrap="none">
            <a:spAutoFit/>
          </a:bodyPr>
          <a:lstStyle/>
          <a:p>
            <a:r>
              <a:rPr lang="es-EC" sz="3200" b="1" dirty="0" smtClean="0">
                <a:solidFill>
                  <a:srgbClr val="000000"/>
                </a:solidFill>
                <a:latin typeface="Arial" panose="020B0604020202020204" pitchFamily="34" charset="0"/>
                <a:ea typeface="Calibri" panose="020F0502020204030204" pitchFamily="34" charset="0"/>
              </a:rPr>
              <a:t>Tiempo </a:t>
            </a:r>
            <a:r>
              <a:rPr lang="es-EC" sz="3200" b="1" dirty="0">
                <a:solidFill>
                  <a:srgbClr val="000000"/>
                </a:solidFill>
                <a:latin typeface="Arial" panose="020B0604020202020204" pitchFamily="34" charset="0"/>
                <a:ea typeface="Calibri" panose="020F0502020204030204" pitchFamily="34" charset="0"/>
              </a:rPr>
              <a:t>de </a:t>
            </a:r>
            <a:r>
              <a:rPr lang="es-EC" sz="3200" b="1" dirty="0" smtClean="0">
                <a:solidFill>
                  <a:srgbClr val="000000"/>
                </a:solidFill>
                <a:latin typeface="Arial" panose="020B0604020202020204" pitchFamily="34" charset="0"/>
                <a:ea typeface="Calibri" panose="020F0502020204030204" pitchFamily="34" charset="0"/>
              </a:rPr>
              <a:t>ciclo: </a:t>
            </a:r>
            <a:endParaRPr lang="es-ES" sz="3200" dirty="0"/>
          </a:p>
        </p:txBody>
      </p:sp>
      <mc:AlternateContent xmlns:mc="http://schemas.openxmlformats.org/markup-compatibility/2006" xmlns:a14="http://schemas.microsoft.com/office/drawing/2010/main">
        <mc:Choice Requires="a14">
          <p:sp>
            <p:nvSpPr>
              <p:cNvPr id="3" name="Rectángulo 2"/>
              <p:cNvSpPr/>
              <p:nvPr/>
            </p:nvSpPr>
            <p:spPr>
              <a:xfrm>
                <a:off x="1887940" y="1313047"/>
                <a:ext cx="2288275" cy="1529650"/>
              </a:xfrm>
              <a:prstGeom prst="rect">
                <a:avLst/>
              </a:prstGeom>
            </p:spPr>
            <p:txBody>
              <a:bodyPr wrap="square">
                <a:spAutoFit/>
              </a:bodyPr>
              <a:lstStyle/>
              <a:p>
                <a:pPr marL="123444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𝑉𝐴</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𝑁𝑉𝐴</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𝐿</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𝑃𝑁𝑃</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887940" y="1313047"/>
                <a:ext cx="2288275" cy="1529650"/>
              </a:xfrm>
              <a:prstGeom prst="rect">
                <a:avLst/>
              </a:prstGeom>
              <a:blipFill rotWithShape="0">
                <a:blip r:embed="rId2"/>
                <a:stretch>
                  <a:fillRect/>
                </a:stretch>
              </a:blipFill>
            </p:spPr>
            <p:txBody>
              <a:bodyPr/>
              <a:lstStyle/>
              <a:p>
                <a:r>
                  <a:rPr lang="es-ES">
                    <a:noFill/>
                  </a:rPr>
                  <a:t> </a:t>
                </a:r>
              </a:p>
            </p:txBody>
          </p:sp>
        </mc:Fallback>
      </mc:AlternateContent>
      <p:sp>
        <p:nvSpPr>
          <p:cNvPr id="4" name="Rectángulo 3"/>
          <p:cNvSpPr/>
          <p:nvPr/>
        </p:nvSpPr>
        <p:spPr>
          <a:xfrm>
            <a:off x="5572836" y="1124253"/>
            <a:ext cx="6096000" cy="4473019"/>
          </a:xfrm>
          <a:prstGeom prst="rect">
            <a:avLst/>
          </a:prstGeom>
        </p:spPr>
        <p:txBody>
          <a:bodyPr>
            <a:spAutoFit/>
          </a:bodyPr>
          <a:lstStyle/>
          <a:p>
            <a:pPr marL="815340" indent="8382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815340" indent="8382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 Tiempo de ciclo por unidad de producto: de persona o máquina.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815340" indent="83820" algn="just">
              <a:lnSpc>
                <a:spcPct val="150000"/>
              </a:lnSpc>
              <a:spcAft>
                <a:spcPts val="1000"/>
              </a:spcAft>
            </a:pP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VA</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 Tiempo de valor agregado.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815340" indent="83820" algn="just">
              <a:lnSpc>
                <a:spcPct val="150000"/>
              </a:lnSpc>
              <a:spcAft>
                <a:spcPts val="1000"/>
              </a:spcAft>
            </a:pP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NVA</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 Tiempo de no valor agregado (parámetro de ajuste)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815340" indent="8382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a:solidFill>
                  <a:srgbClr val="000000"/>
                </a:solidFill>
                <a:latin typeface="Arial" panose="020B0604020202020204" pitchFamily="34" charset="0"/>
                <a:ea typeface="Calibri" panose="020F0502020204030204" pitchFamily="34" charset="0"/>
                <a:cs typeface="Times New Roman" panose="02020603050405020304" pitchFamily="18" charset="0"/>
              </a:rPr>
              <a:t>L</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 Tiempo de proceso máquina.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815340" indent="83820" algn="just">
              <a:lnSpc>
                <a:spcPct val="150000"/>
              </a:lnSpc>
              <a:spcAft>
                <a:spcPts val="1000"/>
              </a:spcAft>
            </a:pP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PNP</a:t>
            </a:r>
            <a:r>
              <a:rPr lang="es-EC" baseline="-25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Tiempo de paros no programados. (Parámetro</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de ajuste</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470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500419" y="1351128"/>
                <a:ext cx="6096000" cy="3367204"/>
              </a:xfrm>
              <a:prstGeom prst="rect">
                <a:avLst/>
              </a:prstGeom>
            </p:spPr>
            <p:txBody>
              <a:bodyPr>
                <a:spAutoFit/>
              </a:bodyPr>
              <a:lstStyle/>
              <a:p>
                <a:pPr marL="1234440" algn="just">
                  <a:lnSpc>
                    <a:spcPct val="150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𝑉𝐴</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naryPr>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p>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sub>
                          </m:sSub>
                        </m:e>
                      </m:nary>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nSpc>
                    <a:spcPct val="150000"/>
                  </a:lnSpc>
                  <a:spcAft>
                    <a:spcPts val="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naryPr>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𝑗</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p>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𝑗</m:t>
                              </m:r>
                            </m:sub>
                          </m:sSub>
                        </m:e>
                      </m:nary>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𝑗</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500419" y="1351128"/>
                <a:ext cx="6096000" cy="3367204"/>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385480" y="1786702"/>
                <a:ext cx="6096000" cy="3257302"/>
              </a:xfrm>
              <a:prstGeom prst="rect">
                <a:avLst/>
              </a:prstGeom>
            </p:spPr>
            <p:txBody>
              <a:bodyPr>
                <a:spAutoFit/>
              </a:bodyPr>
              <a:lstStyle/>
              <a:p>
                <a:pPr marL="1234440"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Tiempo de puesto de trabajo.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gn="just">
                  <a:lnSpc>
                    <a:spcPct val="150000"/>
                  </a:lnSpc>
                  <a:spcAft>
                    <a:spcPts val="1000"/>
                  </a:spcAft>
                </a:pPr>
                <a14:m>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s-EC"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Número de estaciones de trabajo, que componen cada operación.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1234440" algn="just">
                  <a:lnSpc>
                    <a:spcPct val="150000"/>
                  </a:lnSpc>
                  <a:spcAft>
                    <a:spcPts val="1000"/>
                  </a:spcAft>
                </a:pPr>
                <a14:m>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m:t>
                    </m:r>
                  </m:oMath>
                </a14:m>
                <a:r>
                  <a:rPr lang="es-EC"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Frecuencia con que se repite la actividad, en la elaboración de un producto semielaborado</a:t>
                </a:r>
                <a:r>
                  <a:rPr lang="es-EC"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385480" y="1786702"/>
                <a:ext cx="6096000" cy="3257302"/>
              </a:xfrm>
              <a:prstGeom prst="rect">
                <a:avLst/>
              </a:prstGeom>
              <a:blipFill rotWithShape="0">
                <a:blip r:embed="rId3"/>
                <a:stretch>
                  <a:fillRect r="-900" b="-562"/>
                </a:stretch>
              </a:blipFill>
            </p:spPr>
            <p:txBody>
              <a:bodyPr/>
              <a:lstStyle/>
              <a:p>
                <a:r>
                  <a:rPr lang="es-ES">
                    <a:noFill/>
                  </a:rPr>
                  <a:t> </a:t>
                </a:r>
              </a:p>
            </p:txBody>
          </p:sp>
        </mc:Fallback>
      </mc:AlternateContent>
    </p:spTree>
    <p:extLst>
      <p:ext uri="{BB962C8B-B14F-4D97-AF65-F5344CB8AC3E}">
        <p14:creationId xmlns:p14="http://schemas.microsoft.com/office/powerpoint/2010/main" val="2917478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1398" y="460191"/>
            <a:ext cx="6309741" cy="584775"/>
          </a:xfrm>
          <a:prstGeom prst="rect">
            <a:avLst/>
          </a:prstGeom>
        </p:spPr>
        <p:txBody>
          <a:bodyPr wrap="none">
            <a:spAutoFit/>
          </a:bodyPr>
          <a:lstStyle/>
          <a:p>
            <a:r>
              <a:rPr lang="es-EC" sz="3200" b="1" dirty="0" smtClean="0">
                <a:solidFill>
                  <a:srgbClr val="000000"/>
                </a:solidFill>
                <a:latin typeface="Arial" panose="020B0604020202020204" pitchFamily="34" charset="0"/>
                <a:ea typeface="Calibri" panose="020F0502020204030204" pitchFamily="34" charset="0"/>
              </a:rPr>
              <a:t>Desperdicio </a:t>
            </a:r>
            <a:r>
              <a:rPr lang="es-EC" sz="3200" b="1" dirty="0">
                <a:solidFill>
                  <a:srgbClr val="000000"/>
                </a:solidFill>
                <a:latin typeface="Arial" panose="020B0604020202020204" pitchFamily="34" charset="0"/>
                <a:ea typeface="Calibri" panose="020F0502020204030204" pitchFamily="34" charset="0"/>
              </a:rPr>
              <a:t>por</a:t>
            </a:r>
            <a:r>
              <a:rPr lang="es-EC" sz="3200" dirty="0">
                <a:solidFill>
                  <a:srgbClr val="000000"/>
                </a:solidFill>
                <a:latin typeface="Arial" panose="020B0604020202020204" pitchFamily="34" charset="0"/>
                <a:ea typeface="Calibri" panose="020F0502020204030204" pitchFamily="34" charset="0"/>
              </a:rPr>
              <a:t> </a:t>
            </a:r>
            <a:r>
              <a:rPr lang="es-EC" sz="3200" b="1" dirty="0">
                <a:solidFill>
                  <a:srgbClr val="000000"/>
                </a:solidFill>
                <a:latin typeface="Arial" panose="020B0604020202020204" pitchFamily="34" charset="0"/>
                <a:ea typeface="Calibri" panose="020F0502020204030204" pitchFamily="34" charset="0"/>
              </a:rPr>
              <a:t>rechazos (</a:t>
            </a:r>
            <a:r>
              <a:rPr lang="es-EC" sz="3200" b="1" dirty="0" err="1">
                <a:solidFill>
                  <a:srgbClr val="000000"/>
                </a:solidFill>
                <a:latin typeface="Arial" panose="020B0604020202020204" pitchFamily="34" charset="0"/>
                <a:ea typeface="Calibri" panose="020F0502020204030204" pitchFamily="34" charset="0"/>
              </a:rPr>
              <a:t>DR</a:t>
            </a:r>
            <a:r>
              <a:rPr lang="es-EC" sz="3200" b="1" dirty="0" smtClean="0">
                <a:solidFill>
                  <a:srgbClr val="000000"/>
                </a:solidFill>
                <a:latin typeface="Arial" panose="020B0604020202020204" pitchFamily="34" charset="0"/>
                <a:ea typeface="Calibri" panose="020F0502020204030204" pitchFamily="34" charset="0"/>
              </a:rPr>
              <a:t>):</a:t>
            </a:r>
            <a:endParaRPr lang="es-ES" sz="3200" dirty="0"/>
          </a:p>
        </p:txBody>
      </p:sp>
      <mc:AlternateContent xmlns:mc="http://schemas.openxmlformats.org/markup-compatibility/2006" xmlns:a14="http://schemas.microsoft.com/office/drawing/2010/main">
        <mc:Choice Requires="a14">
          <p:sp>
            <p:nvSpPr>
              <p:cNvPr id="3" name="Rectángulo 2"/>
              <p:cNvSpPr/>
              <p:nvPr/>
            </p:nvSpPr>
            <p:spPr>
              <a:xfrm>
                <a:off x="1491398" y="1432280"/>
                <a:ext cx="2411104" cy="985911"/>
              </a:xfrm>
              <a:prstGeom prst="rect">
                <a:avLst/>
              </a:prstGeom>
            </p:spPr>
            <p:txBody>
              <a:bodyPr wrap="square">
                <a:spAutoFit/>
              </a:bodyPr>
              <a:lstStyle/>
              <a:p>
                <a:pPr marL="1234440" algn="just">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𝐷𝑅</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(1+%</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𝑅</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𝑁𝑅</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491398" y="1432280"/>
                <a:ext cx="2411104" cy="98591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4876800" y="1432280"/>
                <a:ext cx="6096000" cy="1176219"/>
              </a:xfrm>
              <a:prstGeom prst="rect">
                <a:avLst/>
              </a:prstGeom>
            </p:spPr>
            <p:txBody>
              <a:bodyPr>
                <a:spAutoFit/>
              </a:bodyPr>
              <a:lstStyle/>
              <a:p>
                <a:pPr marL="784860" indent="44958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ES"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ó</a:t>
                </a: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nde</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784860" indent="449580" algn="just">
                  <a:lnSpc>
                    <a:spcPct val="115000"/>
                  </a:lnSpc>
                  <a:spcAft>
                    <a:spcPts val="1000"/>
                  </a:spcAft>
                </a:pPr>
                <a14:m>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𝑁𝑅</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Fracción de rechazos no recuperables.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876800" y="1432280"/>
                <a:ext cx="6096000" cy="1176219"/>
              </a:xfrm>
              <a:prstGeom prst="rect">
                <a:avLst/>
              </a:prstGeom>
              <a:blipFill rotWithShape="0">
                <a:blip r:embed="rId3"/>
                <a:stretch>
                  <a:fillRect t="-1554" r="-800" b="-5181"/>
                </a:stretch>
              </a:blipFill>
            </p:spPr>
            <p:txBody>
              <a:bodyPr/>
              <a:lstStyle/>
              <a:p>
                <a:r>
                  <a:rPr lang="es-ES">
                    <a:noFill/>
                  </a:rPr>
                  <a:t> </a:t>
                </a:r>
              </a:p>
            </p:txBody>
          </p:sp>
        </mc:Fallback>
      </mc:AlternateContent>
      <p:sp>
        <p:nvSpPr>
          <p:cNvPr id="5" name="Rectángulo 4"/>
          <p:cNvSpPr/>
          <p:nvPr/>
        </p:nvSpPr>
        <p:spPr>
          <a:xfrm>
            <a:off x="1308469" y="3020948"/>
            <a:ext cx="3142848"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El tiempo de desperdicio </a:t>
            </a:r>
            <a:r>
              <a:rPr lang="es-EC" dirty="0" err="1" smtClean="0">
                <a:solidFill>
                  <a:srgbClr val="000000"/>
                </a:solidFill>
                <a:latin typeface="Arial" panose="020B0604020202020204" pitchFamily="34" charset="0"/>
                <a:ea typeface="Calibri" panose="020F0502020204030204" pitchFamily="34" charset="0"/>
              </a:rPr>
              <a:t>TD</a:t>
            </a:r>
            <a:r>
              <a:rPr lang="es-EC" dirty="0" smtClean="0">
                <a:solidFill>
                  <a:srgbClr val="000000"/>
                </a:solidFill>
                <a:latin typeface="Arial" panose="020B0604020202020204" pitchFamily="34" charset="0"/>
                <a:ea typeface="Calibri" panose="020F0502020204030204" pitchFamily="34" charset="0"/>
              </a:rPr>
              <a:t>:</a:t>
            </a:r>
            <a:endParaRPr lang="es-ES" dirty="0"/>
          </a:p>
        </p:txBody>
      </p:sp>
      <mc:AlternateContent xmlns:mc="http://schemas.openxmlformats.org/markup-compatibility/2006" xmlns:a14="http://schemas.microsoft.com/office/drawing/2010/main">
        <mc:Choice Requires="a14">
          <p:sp>
            <p:nvSpPr>
              <p:cNvPr id="6" name="Rectángulo 5"/>
              <p:cNvSpPr/>
              <p:nvPr/>
            </p:nvSpPr>
            <p:spPr>
              <a:xfrm>
                <a:off x="1988559" y="4240284"/>
                <a:ext cx="17185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𝑇𝐷</m:t>
                      </m:r>
                      <m:r>
                        <a:rPr lang="es-ES" i="0">
                          <a:latin typeface="Cambria Math" panose="02040503050406030204" pitchFamily="18" charset="0"/>
                        </a:rPr>
                        <m:t>=</m:t>
                      </m:r>
                      <m:r>
                        <a:rPr lang="es-ES" i="1">
                          <a:latin typeface="Cambria Math" panose="02040503050406030204" pitchFamily="18" charset="0"/>
                        </a:rPr>
                        <m:t>𝐷𝑇</m:t>
                      </m:r>
                      <m:r>
                        <a:rPr lang="es-ES" i="0">
                          <a:latin typeface="Cambria Math" panose="02040503050406030204" pitchFamily="18" charset="0"/>
                        </a:rPr>
                        <m:t>+</m:t>
                      </m:r>
                      <m:r>
                        <a:rPr lang="es-ES" i="1">
                          <a:latin typeface="Cambria Math" panose="02040503050406030204" pitchFamily="18" charset="0"/>
                        </a:rPr>
                        <m:t>𝑃𝑃</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1988559" y="4240284"/>
                <a:ext cx="1718547" cy="369332"/>
              </a:xfrm>
              <a:prstGeom prst="rect">
                <a:avLst/>
              </a:prstGeom>
              <a:blipFill rotWithShape="0">
                <a:blip r:embed="rId4"/>
                <a:stretch>
                  <a:fillRect/>
                </a:stretch>
              </a:blipFill>
            </p:spPr>
            <p:txBody>
              <a:bodyPr/>
              <a:lstStyle/>
              <a:p>
                <a:r>
                  <a:rPr lang="es-ES">
                    <a:noFill/>
                  </a:rPr>
                  <a:t> </a:t>
                </a:r>
              </a:p>
            </p:txBody>
          </p:sp>
        </mc:Fallback>
      </mc:AlternateContent>
      <p:sp>
        <p:nvSpPr>
          <p:cNvPr id="7" name="Rectángulo 6"/>
          <p:cNvSpPr/>
          <p:nvPr/>
        </p:nvSpPr>
        <p:spPr>
          <a:xfrm>
            <a:off x="5155888" y="3581348"/>
            <a:ext cx="6608481" cy="1595309"/>
          </a:xfrm>
          <a:prstGeom prst="rect">
            <a:avLst/>
          </a:prstGeom>
        </p:spPr>
        <p:txBody>
          <a:bodyPr wrap="square">
            <a:spAutoFit/>
          </a:bodyPr>
          <a:lstStyle/>
          <a:p>
            <a:pPr marL="36576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Desperdicio </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transporte</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PP = Paros por preparación.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77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8286" y="528429"/>
            <a:ext cx="3634328" cy="369332"/>
          </a:xfrm>
          <a:prstGeom prst="rect">
            <a:avLst/>
          </a:prstGeom>
        </p:spPr>
        <p:txBody>
          <a:bodyPr wrap="none">
            <a:spAutoFit/>
          </a:bodyPr>
          <a:lstStyle/>
          <a:p>
            <a:r>
              <a:rPr lang="es-EC" b="1" dirty="0" smtClean="0">
                <a:solidFill>
                  <a:srgbClr val="000000"/>
                </a:solidFill>
                <a:latin typeface="Arial" panose="020B0604020202020204" pitchFamily="34" charset="0"/>
                <a:ea typeface="Times New Roman" panose="02020603050405020304" pitchFamily="18" charset="0"/>
              </a:rPr>
              <a:t>Desperdicio </a:t>
            </a:r>
            <a:r>
              <a:rPr lang="es-EC" b="1" dirty="0">
                <a:solidFill>
                  <a:srgbClr val="000000"/>
                </a:solidFill>
                <a:latin typeface="Arial" panose="020B0604020202020204" pitchFamily="34" charset="0"/>
                <a:ea typeface="Times New Roman" panose="02020603050405020304" pitchFamily="18" charset="0"/>
              </a:rPr>
              <a:t>en transporte (</a:t>
            </a:r>
            <a:r>
              <a:rPr lang="es-EC" b="1" dirty="0" err="1">
                <a:solidFill>
                  <a:srgbClr val="000000"/>
                </a:solidFill>
                <a:latin typeface="Arial" panose="020B0604020202020204" pitchFamily="34" charset="0"/>
                <a:ea typeface="Times New Roman" panose="02020603050405020304" pitchFamily="18" charset="0"/>
              </a:rPr>
              <a:t>DT</a:t>
            </a:r>
            <a:r>
              <a:rPr lang="es-EC" b="1" dirty="0" smtClean="0">
                <a:solidFill>
                  <a:srgbClr val="000000"/>
                </a:solidFill>
                <a:latin typeface="Arial" panose="020B0604020202020204" pitchFamily="34" charset="0"/>
                <a:ea typeface="Times New Roman" panose="02020603050405020304" pitchFamily="18" charset="0"/>
              </a:rPr>
              <a:t>)</a:t>
            </a:r>
            <a:r>
              <a:rPr lang="es-EC" dirty="0">
                <a:solidFill>
                  <a:srgbClr val="000000"/>
                </a:solidFill>
                <a:latin typeface="Arial" panose="020B0604020202020204" pitchFamily="34" charset="0"/>
                <a:ea typeface="Times New Roman" panose="02020603050405020304" pitchFamily="18" charset="0"/>
              </a:rPr>
              <a:t>:</a:t>
            </a:r>
            <a:endParaRPr lang="es-ES" dirty="0"/>
          </a:p>
        </p:txBody>
      </p:sp>
      <mc:AlternateContent xmlns:mc="http://schemas.openxmlformats.org/markup-compatibility/2006" xmlns:a14="http://schemas.microsoft.com/office/drawing/2010/main">
        <mc:Choice Requires="a14">
          <p:sp>
            <p:nvSpPr>
              <p:cNvPr id="3" name="Rectángulo 2"/>
              <p:cNvSpPr/>
              <p:nvPr/>
            </p:nvSpPr>
            <p:spPr>
              <a:xfrm>
                <a:off x="1598286" y="998714"/>
                <a:ext cx="2370161" cy="1312154"/>
              </a:xfrm>
              <a:prstGeom prst="rect">
                <a:avLst/>
              </a:prstGeom>
            </p:spPr>
            <p:txBody>
              <a:bodyPr wrap="square">
                <a:spAutoFit/>
              </a:bodyPr>
              <a:lstStyle/>
              <a:p>
                <a:pPr marL="365760" algn="just">
                  <a:lnSpc>
                    <a:spcPct val="150000"/>
                  </a:lnSpc>
                  <a:spcAft>
                    <a:spcPts val="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𝐷𝑇</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𝐿𝑇</m:t>
                              </m:r>
                            </m:sub>
                          </m:sSub>
                        </m:num>
                        <m:den>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den>
                      </m:f>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598286" y="998714"/>
                <a:ext cx="2370161" cy="1312154"/>
              </a:xfrm>
              <a:prstGeom prst="rect">
                <a:avLst/>
              </a:prstGeom>
              <a:blipFill rotWithShape="0">
                <a:blip r:embed="rId3"/>
                <a:stretch>
                  <a:fillRect/>
                </a:stretch>
              </a:blipFill>
            </p:spPr>
            <p:txBody>
              <a:bodyPr/>
              <a:lstStyle/>
              <a:p>
                <a:r>
                  <a:rPr lang="es-ES">
                    <a:noFill/>
                  </a:rPr>
                  <a:t> </a:t>
                </a:r>
              </a:p>
            </p:txBody>
          </p:sp>
        </mc:Fallback>
      </mc:AlternateContent>
      <p:sp>
        <p:nvSpPr>
          <p:cNvPr id="4" name="Rectángulo 3"/>
          <p:cNvSpPr/>
          <p:nvPr/>
        </p:nvSpPr>
        <p:spPr>
          <a:xfrm>
            <a:off x="4176214" y="1116695"/>
            <a:ext cx="6987655" cy="2069797"/>
          </a:xfrm>
          <a:prstGeom prst="rect">
            <a:avLst/>
          </a:prstGeom>
        </p:spPr>
        <p:txBody>
          <a:bodyPr wrap="square">
            <a:spAutoFit/>
          </a:bodyPr>
          <a:lstStyle/>
          <a:p>
            <a:pPr marL="1181100" indent="16764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181100" indent="16764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TT</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LT</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Tiempo de transporte de lote de transferencia.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181100" indent="16764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Tamaño del lote de </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transferencia.</a:t>
            </a:r>
            <a:endParaRPr lang="es-ES"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1181100" indent="167640" algn="just">
              <a:lnSpc>
                <a:spcPct val="115000"/>
              </a:lnSpc>
              <a:spcAft>
                <a:spcPts val="1000"/>
              </a:spcAft>
            </a:pPr>
            <a:r>
              <a:rPr lang="es-EC"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Este </a:t>
            </a: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desperdicio no afecta al tiempo de ciclo </a:t>
            </a:r>
            <a:r>
              <a:rPr lang="es-EC"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a:t>
            </a: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máquina.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554966" y="3352843"/>
            <a:ext cx="4826962" cy="369332"/>
          </a:xfrm>
          <a:prstGeom prst="rect">
            <a:avLst/>
          </a:prstGeom>
        </p:spPr>
        <p:txBody>
          <a:bodyPr wrap="none">
            <a:spAutoFit/>
          </a:bodyPr>
          <a:lstStyle/>
          <a:p>
            <a:r>
              <a:rPr lang="es-EC" b="1" dirty="0" smtClean="0">
                <a:solidFill>
                  <a:srgbClr val="000000"/>
                </a:solidFill>
                <a:latin typeface="Arial" panose="020B0604020202020204" pitchFamily="34" charset="0"/>
                <a:ea typeface="Times New Roman" panose="02020603050405020304" pitchFamily="18" charset="0"/>
              </a:rPr>
              <a:t>Desperdicio </a:t>
            </a:r>
            <a:r>
              <a:rPr lang="es-EC" b="1" dirty="0">
                <a:solidFill>
                  <a:srgbClr val="000000"/>
                </a:solidFill>
                <a:latin typeface="Arial" panose="020B0604020202020204" pitchFamily="34" charset="0"/>
                <a:ea typeface="Times New Roman" panose="02020603050405020304" pitchFamily="18" charset="0"/>
              </a:rPr>
              <a:t>de paro por preparación (PP</a:t>
            </a:r>
            <a:r>
              <a:rPr lang="es-EC" b="1" dirty="0" smtClean="0">
                <a:solidFill>
                  <a:srgbClr val="000000"/>
                </a:solidFill>
                <a:latin typeface="Arial" panose="020B0604020202020204" pitchFamily="34" charset="0"/>
                <a:ea typeface="Times New Roman" panose="02020603050405020304" pitchFamily="18" charset="0"/>
              </a:rPr>
              <a:t>):</a:t>
            </a:r>
            <a:endParaRPr lang="es-ES" dirty="0"/>
          </a:p>
        </p:txBody>
      </p:sp>
      <mc:AlternateContent xmlns:mc="http://schemas.openxmlformats.org/markup-compatibility/2006" xmlns:a14="http://schemas.microsoft.com/office/drawing/2010/main">
        <mc:Choice Requires="a14">
          <p:sp>
            <p:nvSpPr>
              <p:cNvPr id="6" name="Rectángulo 5"/>
              <p:cNvSpPr/>
              <p:nvPr/>
            </p:nvSpPr>
            <p:spPr>
              <a:xfrm>
                <a:off x="1919668" y="4963380"/>
                <a:ext cx="1727396" cy="543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i="1">
                              <a:latin typeface="Cambria Math" panose="02040503050406030204" pitchFamily="18" charset="0"/>
                            </a:rPr>
                          </m:ctrlPr>
                        </m:dPr>
                        <m:e>
                          <m:r>
                            <a:rPr lang="es-ES" i="1">
                              <a:latin typeface="Cambria Math" panose="02040503050406030204" pitchFamily="18" charset="0"/>
                            </a:rPr>
                            <m:t>𝑃𝑃</m:t>
                          </m:r>
                          <m:r>
                            <a:rPr lang="es-ES" i="0">
                              <a:latin typeface="Cambria Math" panose="02040503050406030204" pitchFamily="18" charset="0"/>
                            </a:rPr>
                            <m:t>=(</m:t>
                          </m:r>
                          <m:f>
                            <m:fPr>
                              <m:type m:val="skw"/>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𝑃𝑅</m:t>
                                  </m:r>
                                </m:sub>
                              </m:sSub>
                            </m:num>
                            <m:den>
                              <m:sSub>
                                <m:sSubPr>
                                  <m:ctrlPr>
                                    <a:rPr lang="es-ES"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𝑃</m:t>
                                  </m:r>
                                </m:sub>
                              </m:sSub>
                            </m:den>
                          </m:f>
                        </m:e>
                      </m:d>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1919668" y="4963380"/>
                <a:ext cx="1727396" cy="543034"/>
              </a:xfrm>
              <a:prstGeom prst="rect">
                <a:avLst/>
              </a:prstGeom>
              <a:blipFill rotWithShape="0">
                <a:blip r:embed="rId4"/>
                <a:stretch>
                  <a:fillRect/>
                </a:stretch>
              </a:blipFill>
            </p:spPr>
            <p:txBody>
              <a:bodyPr/>
              <a:lstStyle/>
              <a:p>
                <a:r>
                  <a:rPr lang="es-ES">
                    <a:noFill/>
                  </a:rPr>
                  <a:t> </a:t>
                </a:r>
              </a:p>
            </p:txBody>
          </p:sp>
        </mc:Fallback>
      </mc:AlternateContent>
      <p:sp>
        <p:nvSpPr>
          <p:cNvPr id="7" name="Rectángulo 6"/>
          <p:cNvSpPr/>
          <p:nvPr/>
        </p:nvSpPr>
        <p:spPr>
          <a:xfrm>
            <a:off x="4176214" y="3722175"/>
            <a:ext cx="7101386" cy="2706895"/>
          </a:xfrm>
          <a:prstGeom prst="rect">
            <a:avLst/>
          </a:prstGeom>
        </p:spPr>
        <p:txBody>
          <a:bodyPr wrap="square">
            <a:spAutoFit/>
          </a:bodyPr>
          <a:lstStyle/>
          <a:p>
            <a:pPr marL="1264920" indent="8382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264920" indent="8382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PR</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Tiempo de preparación.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264920" indent="8382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Lote de producción.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1264920" indent="8382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Volumen de producto que se pretende obtener en el proceso. (Cantidad de material que se debe poner a disposición de la primera operación y consecuentemente del resto.)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538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553469" y="832902"/>
                <a:ext cx="4912755" cy="369332"/>
              </a:xfrm>
              <a:prstGeom prst="rect">
                <a:avLst/>
              </a:prstGeom>
            </p:spPr>
            <p:txBody>
              <a:bodyPr wrap="none">
                <a:spAutoFit/>
              </a:bodyPr>
              <a:lstStyle/>
              <a:p>
                <a:r>
                  <a:rPr lang="es-EC" b="1" dirty="0" smtClean="0">
                    <a:solidFill>
                      <a:srgbClr val="000000"/>
                    </a:solidFill>
                    <a:latin typeface="Arial" panose="020B0604020202020204" pitchFamily="34" charset="0"/>
                    <a:ea typeface="Times New Roman" panose="02020603050405020304" pitchFamily="18" charset="0"/>
                  </a:rPr>
                  <a:t>Desperdicio</a:t>
                </a:r>
                <a:r>
                  <a:rPr lang="es-EC" dirty="0" smtClean="0">
                    <a:solidFill>
                      <a:srgbClr val="000000"/>
                    </a:solidFill>
                    <a:effectLst/>
                    <a:latin typeface="Arial" panose="020B0604020202020204" pitchFamily="34" charset="0"/>
                    <a:ea typeface="Times New Roman" panose="02020603050405020304" pitchFamily="18" charset="0"/>
                  </a:rPr>
                  <a:t> </a:t>
                </a:r>
                <a:r>
                  <a:rPr lang="es-EC" b="1" dirty="0">
                    <a:solidFill>
                      <a:srgbClr val="000000"/>
                    </a:solidFill>
                    <a:effectLst/>
                    <a:latin typeface="Arial" panose="020B0604020202020204" pitchFamily="34" charset="0"/>
                    <a:ea typeface="Times New Roman" panose="02020603050405020304" pitchFamily="18" charset="0"/>
                  </a:rPr>
                  <a:t>tiempo de paro por lote </a:t>
                </a:r>
                <a14:m>
                  <m:oMath xmlns:m="http://schemas.openxmlformats.org/officeDocument/2006/math">
                    <m:d>
                      <m:dPr>
                        <m:ctrlPr>
                          <a:rPr lang="es-EC"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𝑫𝑷𝑳</m:t>
                        </m:r>
                      </m:e>
                    </m:d>
                    <m:r>
                      <a:rPr lang="es-EC" b="1"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1553469" y="832902"/>
                <a:ext cx="4912755" cy="369332"/>
              </a:xfrm>
              <a:prstGeom prst="rect">
                <a:avLst/>
              </a:prstGeom>
              <a:blipFill rotWithShape="1">
                <a:blip r:embed="rId2"/>
                <a:stretch>
                  <a:fillRect l="-1117" t="-8333" b="-2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2312461" y="2728431"/>
                <a:ext cx="2004780" cy="543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i="1">
                              <a:latin typeface="Cambria Math" panose="02040503050406030204" pitchFamily="18" charset="0"/>
                            </a:rPr>
                          </m:ctrlPr>
                        </m:dPr>
                        <m:e>
                          <m:r>
                            <a:rPr lang="es-ES" i="1">
                              <a:latin typeface="Cambria Math" panose="02040503050406030204" pitchFamily="18" charset="0"/>
                            </a:rPr>
                            <m:t>𝐷𝑃𝐿</m:t>
                          </m:r>
                          <m:r>
                            <a:rPr lang="es-ES" i="0">
                              <a:latin typeface="Cambria Math" panose="02040503050406030204" pitchFamily="18" charset="0"/>
                            </a:rPr>
                            <m:t>=(</m:t>
                          </m:r>
                          <m:f>
                            <m:fPr>
                              <m:type m:val="skw"/>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𝑇𝐸</m:t>
                                  </m:r>
                                </m:e>
                                <m:sub>
                                  <m:r>
                                    <a:rPr lang="es-ES" i="1">
                                      <a:latin typeface="Cambria Math" panose="02040503050406030204" pitchFamily="18" charset="0"/>
                                    </a:rPr>
                                    <m:t>𝐿𝑇</m:t>
                                  </m:r>
                                </m:sub>
                              </m:sSub>
                            </m:num>
                            <m:den>
                              <m:sSub>
                                <m:sSubPr>
                                  <m:ctrlPr>
                                    <a:rPr lang="es-ES"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𝑇</m:t>
                                  </m:r>
                                </m:sub>
                              </m:sSub>
                            </m:den>
                          </m:f>
                        </m:e>
                      </m:d>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2312461" y="2728431"/>
                <a:ext cx="2004780" cy="543034"/>
              </a:xfrm>
              <a:prstGeom prst="rect">
                <a:avLst/>
              </a:prstGeom>
              <a:blipFill rotWithShape="0">
                <a:blip r:embed="rId3"/>
                <a:stretch>
                  <a:fillRect/>
                </a:stretch>
              </a:blipFill>
            </p:spPr>
            <p:txBody>
              <a:bodyPr/>
              <a:lstStyle/>
              <a:p>
                <a:r>
                  <a:rPr lang="es-ES">
                    <a:noFill/>
                  </a:rPr>
                  <a:t> </a:t>
                </a:r>
              </a:p>
            </p:txBody>
          </p:sp>
        </mc:Fallback>
      </mc:AlternateContent>
      <p:sp>
        <p:nvSpPr>
          <p:cNvPr id="4" name="Rectángulo 3"/>
          <p:cNvSpPr/>
          <p:nvPr/>
        </p:nvSpPr>
        <p:spPr>
          <a:xfrm>
            <a:off x="4317241" y="1994545"/>
            <a:ext cx="6096000" cy="2010807"/>
          </a:xfrm>
          <a:prstGeom prst="rect">
            <a:avLst/>
          </a:prstGeom>
        </p:spPr>
        <p:txBody>
          <a:bodyPr>
            <a:spAutoFit/>
          </a:bodyPr>
          <a:lstStyle/>
          <a:p>
            <a:pPr marL="1264920" indent="83820"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2244090" indent="-89535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TE</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Tiempo de paro en el transporte del lote de transferencia.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2244090" indent="-895350" algn="just">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Lote de transferencia.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193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33632" y="890404"/>
            <a:ext cx="3236784" cy="369332"/>
          </a:xfrm>
          <a:prstGeom prst="rect">
            <a:avLst/>
          </a:prstGeom>
        </p:spPr>
        <p:txBody>
          <a:bodyPr wrap="none">
            <a:spAutoFit/>
          </a:bodyPr>
          <a:lstStyle/>
          <a:p>
            <a:r>
              <a:rPr lang="es-EC" b="1" dirty="0" smtClean="0">
                <a:solidFill>
                  <a:srgbClr val="000000"/>
                </a:solidFill>
                <a:latin typeface="Arial" panose="020B0604020202020204" pitchFamily="34" charset="0"/>
                <a:ea typeface="Times New Roman" panose="02020603050405020304" pitchFamily="18" charset="0"/>
              </a:rPr>
              <a:t>Producción </a:t>
            </a:r>
            <a:r>
              <a:rPr lang="es-EC" b="1" dirty="0">
                <a:solidFill>
                  <a:srgbClr val="000000"/>
                </a:solidFill>
                <a:latin typeface="Arial" panose="020B0604020202020204" pitchFamily="34" charset="0"/>
                <a:ea typeface="Times New Roman" panose="02020603050405020304" pitchFamily="18" charset="0"/>
              </a:rPr>
              <a:t>diaria </a:t>
            </a:r>
            <a:r>
              <a:rPr lang="es-EC" b="1" dirty="0" smtClean="0">
                <a:solidFill>
                  <a:srgbClr val="000000"/>
                </a:solidFill>
                <a:latin typeface="Arial" panose="020B0604020202020204" pitchFamily="34" charset="0"/>
                <a:ea typeface="Times New Roman" panose="02020603050405020304" pitchFamily="18" charset="0"/>
              </a:rPr>
              <a:t>obtenida:</a:t>
            </a:r>
            <a:endParaRPr lang="es-ES" dirty="0"/>
          </a:p>
        </p:txBody>
      </p:sp>
      <mc:AlternateContent xmlns:mc="http://schemas.openxmlformats.org/markup-compatibility/2006" xmlns:a14="http://schemas.microsoft.com/office/drawing/2010/main">
        <mc:Choice Requires="a14">
          <p:sp>
            <p:nvSpPr>
              <p:cNvPr id="10" name="Rectángulo 9"/>
              <p:cNvSpPr/>
              <p:nvPr/>
            </p:nvSpPr>
            <p:spPr>
              <a:xfrm>
                <a:off x="1533632" y="2500951"/>
                <a:ext cx="4094261" cy="6472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𝑃𝑅𝑂𝐷</m:t>
                          </m:r>
                        </m:e>
                        <m:sub>
                          <m:r>
                            <a:rPr lang="es-ES" i="1">
                              <a:latin typeface="Cambria Math" panose="02040503050406030204" pitchFamily="18" charset="0"/>
                            </a:rPr>
                            <m:t>𝐷</m:t>
                          </m:r>
                        </m:sub>
                      </m:sSub>
                      <m:r>
                        <a:rPr lang="es-ES" i="0">
                          <a:latin typeface="Cambria Math" panose="02040503050406030204" pitchFamily="18" charset="0"/>
                        </a:rPr>
                        <m:t>=</m:t>
                      </m:r>
                      <m:f>
                        <m:fPr>
                          <m:type m:val="skw"/>
                          <m:ctrlPr>
                            <a:rPr lang="es-ES" i="1">
                              <a:latin typeface="Cambria Math" panose="02040503050406030204" pitchFamily="18" charset="0"/>
                            </a:rPr>
                          </m:ctrlPr>
                        </m:fPr>
                        <m:num>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𝐽</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𝐸</m:t>
                                  </m:r>
                                </m:sub>
                              </m:sSub>
                            </m:e>
                          </m:d>
                          <m:r>
                            <a:rPr lang="es-ES" i="1">
                              <a:latin typeface="Cambria Math" panose="02040503050406030204" pitchFamily="18" charset="0"/>
                            </a:rPr>
                            <m:t>𝑥</m:t>
                          </m:r>
                          <m:r>
                            <a:rPr lang="es-ES" i="0">
                              <a:latin typeface="Cambria Math" panose="02040503050406030204" pitchFamily="18" charset="0"/>
                            </a:rPr>
                            <m:t> </m:t>
                          </m:r>
                          <m:r>
                            <a:rPr lang="es-ES" i="1">
                              <a:latin typeface="Cambria Math" panose="02040503050406030204" pitchFamily="18" charset="0"/>
                            </a:rPr>
                            <m:t>𝐾</m:t>
                          </m:r>
                        </m:num>
                        <m:den>
                          <m:d>
                            <m:dPr>
                              <m:begChr m:val=""/>
                              <m:ctrlPr>
                                <a:rPr lang="es-ES" i="1">
                                  <a:latin typeface="Cambria Math" panose="02040503050406030204" pitchFamily="18" charset="0"/>
                                </a:rPr>
                              </m:ctrlPr>
                            </m:dPr>
                            <m:e>
                              <m:r>
                                <a:rPr lang="es-ES" i="1">
                                  <a:latin typeface="Cambria Math" panose="02040503050406030204" pitchFamily="18" charset="0"/>
                                </a:rPr>
                                <m:t>𝑀𝐴𝑋</m:t>
                              </m:r>
                              <m:r>
                                <a:rPr lang="es-ES" i="0">
                                  <a:latin typeface="Cambria Math" panose="02040503050406030204" pitchFamily="18" charset="0"/>
                                </a:rPr>
                                <m:t> (</m:t>
                              </m:r>
                              <m:r>
                                <a:rPr lang="es-ES" i="1">
                                  <a:latin typeface="Cambria Math" panose="02040503050406030204" pitchFamily="18" charset="0"/>
                                </a:rPr>
                                <m:t>𝑇𝑃</m:t>
                              </m:r>
                              <m:r>
                                <a:rPr lang="es-ES" i="0">
                                  <a:latin typeface="Cambria Math" panose="02040503050406030204" pitchFamily="18" charset="0"/>
                                </a:rPr>
                                <m:t>;</m:t>
                              </m:r>
                              <m:r>
                                <a:rPr lang="es-ES" i="1">
                                  <a:latin typeface="Cambria Math" panose="02040503050406030204" pitchFamily="18" charset="0"/>
                                </a:rPr>
                                <m:t>𝑇𝑀</m:t>
                              </m:r>
                            </m:e>
                          </m:d>
                        </m:den>
                      </m:f>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33632" y="2500951"/>
                <a:ext cx="4094261" cy="647293"/>
              </a:xfrm>
              <a:prstGeom prst="rect">
                <a:avLst/>
              </a:prstGeom>
              <a:blipFill rotWithShape="0">
                <a:blip r:embed="rId2"/>
                <a:stretch>
                  <a:fillRect/>
                </a:stretch>
              </a:blipFill>
            </p:spPr>
            <p:txBody>
              <a:bodyPr/>
              <a:lstStyle/>
              <a:p>
                <a:r>
                  <a:rPr lang="es-ES">
                    <a:noFill/>
                  </a:rPr>
                  <a:t> </a:t>
                </a:r>
              </a:p>
            </p:txBody>
          </p:sp>
        </mc:Fallback>
      </mc:AlternateContent>
      <p:sp>
        <p:nvSpPr>
          <p:cNvPr id="11" name="Rectángulo 10"/>
          <p:cNvSpPr/>
          <p:nvPr/>
        </p:nvSpPr>
        <p:spPr>
          <a:xfrm>
            <a:off x="6096000" y="1755075"/>
            <a:ext cx="6096000" cy="2139047"/>
          </a:xfrm>
          <a:prstGeom prst="rect">
            <a:avLst/>
          </a:prstGeom>
        </p:spPr>
        <p:txBody>
          <a:bodyPr>
            <a:spAutoFit/>
          </a:bodyPr>
          <a:lstStyle/>
          <a:p>
            <a:pPr marL="36576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Dónde: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J</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 Tiempo de jornada.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s-EC" baseline="-25000" dirty="0">
                <a:solidFill>
                  <a:srgbClr val="000000"/>
                </a:solidFill>
                <a:latin typeface="Arial" panose="020B0604020202020204" pitchFamily="34" charset="0"/>
                <a:ea typeface="Calibri" panose="020F0502020204030204" pitchFamily="34" charset="0"/>
                <a:cs typeface="Times New Roman" panose="02020603050405020304" pitchFamily="18" charset="0"/>
              </a:rPr>
              <a:t>E</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 Tiempo de horas extras por jornada.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K = Factor de conversión de horas a segundos.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7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6901" y="514416"/>
            <a:ext cx="2416046" cy="923330"/>
          </a:xfrm>
          <a:prstGeom prst="rect">
            <a:avLst/>
          </a:prstGeom>
        </p:spPr>
        <p:txBody>
          <a:bodyPr wrap="none">
            <a:spAutoFit/>
          </a:bodyPr>
          <a:lstStyle/>
          <a:p>
            <a:pPr lvl="1">
              <a:lnSpc>
                <a:spcPct val="150000"/>
              </a:lnSpc>
              <a:spcBef>
                <a:spcPts val="1000"/>
              </a:spcBef>
              <a:spcAft>
                <a:spcPts val="0"/>
              </a:spcAft>
            </a:pPr>
            <a:r>
              <a:rPr lang="es-EC"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Alcance</a:t>
            </a:r>
            <a:endParaRPr lang="es-ES" sz="3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212789" y="1546453"/>
            <a:ext cx="10101204" cy="46628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Evaluar la situación inicial de la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mediante una evaluación técnica, además de presentar una línea base para mediar el estado actual de la producción.</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Realizar una reingeniería de procesos en donde se planteé una alternativa de redistribución de los procesos de la empresa.</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50000"/>
              </a:lnSpc>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Presentar un modelo de ordenación de equipos y procesos de producción, utilizando principios establecidos por la metodología “lean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alcanzar mejoraras en la productividad con un mínimo de desperdicios.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lnSpc>
                <a:spcPct val="150000"/>
              </a:lnSpc>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Dimensionar dentro de la nueva distribución los espacios de trabajo necesarios para cada proceso.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lnSpc>
                <a:spcPct val="150000"/>
              </a:lnSpc>
              <a:spcAft>
                <a:spcPts val="1000"/>
              </a:spcAft>
              <a:buFont typeface="Symbol" panose="05050102010706020507" pitchFamily="18" charset="2"/>
              <a:buChar char=""/>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Elaborar la documentación básica para facilitar la gestión de ingeniería y gestión de producción, de la fábrica.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599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79555346"/>
              </p:ext>
            </p:extLst>
          </p:nvPr>
        </p:nvGraphicFramePr>
        <p:xfrm>
          <a:off x="1395838" y="1528826"/>
          <a:ext cx="7203958" cy="3364992"/>
        </p:xfrm>
        <a:graphic>
          <a:graphicData uri="http://schemas.openxmlformats.org/drawingml/2006/table">
            <a:tbl>
              <a:tblPr firstRow="1" firstCol="1" bandRow="1">
                <a:tableStyleId>{5C22544A-7EE6-4342-B048-85BDC9FD1C3A}</a:tableStyleId>
              </a:tblPr>
              <a:tblGrid>
                <a:gridCol w="1470598"/>
                <a:gridCol w="1066673"/>
                <a:gridCol w="2232025"/>
                <a:gridCol w="749694"/>
                <a:gridCol w="749694"/>
                <a:gridCol w="935274"/>
              </a:tblGrid>
              <a:tr h="0">
                <a:tc>
                  <a:txBody>
                    <a:bodyPr/>
                    <a:lstStyle/>
                    <a:p>
                      <a:pPr algn="ctr">
                        <a:lnSpc>
                          <a:spcPct val="115000"/>
                        </a:lnSpc>
                        <a:spcAft>
                          <a:spcPts val="0"/>
                        </a:spcAft>
                      </a:pPr>
                      <a:r>
                        <a:rPr lang="es-EC" sz="1600" dirty="0">
                          <a:effectLst/>
                        </a:rPr>
                        <a:t>PROCESOS Y SUBPROCESOS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PARTE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ACTIVIDAD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Frecuencia Op. en una u. Producto final [u]</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Tiempo valor agregado T</a:t>
                      </a:r>
                      <a:r>
                        <a:rPr lang="es-EC" sz="1600" baseline="-25000">
                          <a:effectLst/>
                        </a:rPr>
                        <a:t>VA</a:t>
                      </a:r>
                      <a:r>
                        <a:rPr lang="es-EC" sz="1600">
                          <a:effectLst/>
                        </a:rPr>
                        <a:t> [s]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Tiempo Proceso máquina  T</a:t>
                      </a:r>
                      <a:r>
                        <a:rPr lang="es-EC" sz="1600" baseline="-25000">
                          <a:effectLst/>
                        </a:rPr>
                        <a:t>L</a:t>
                      </a:r>
                      <a:r>
                        <a:rPr lang="es-EC" sz="1600">
                          <a:effectLst/>
                        </a:rPr>
                        <a:t>[s]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rowSpan="5">
                  <a:txBody>
                    <a:bodyPr/>
                    <a:lstStyle/>
                    <a:p>
                      <a:pPr algn="ctr">
                        <a:lnSpc>
                          <a:spcPct val="115000"/>
                        </a:lnSpc>
                        <a:spcAft>
                          <a:spcPts val="0"/>
                        </a:spcAft>
                      </a:pPr>
                      <a:r>
                        <a:rPr lang="es-EC" sz="1600" dirty="0">
                          <a:effectLst/>
                        </a:rPr>
                        <a:t> TABLEROS PUPITRES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5">
                  <a:txBody>
                    <a:bodyPr/>
                    <a:lstStyle/>
                    <a:p>
                      <a:pPr algn="ctr">
                        <a:lnSpc>
                          <a:spcPct val="115000"/>
                        </a:lnSpc>
                        <a:spcAft>
                          <a:spcPts val="0"/>
                        </a:spcAft>
                      </a:pPr>
                      <a:r>
                        <a:rPr lang="es-EC" sz="1600">
                          <a:effectLst/>
                        </a:rPr>
                        <a:t>Asiento 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600">
                          <a:effectLst/>
                        </a:rPr>
                        <a:t>Corte de panel (OP1)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30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effectLst/>
                        </a:rPr>
                        <a:t>Rebordeado (OP1)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99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effectLst/>
                        </a:rPr>
                        <a:t>Lijado Manual (OP1)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135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169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effectLst/>
                        </a:rPr>
                        <a:t>Lijado de Maquina (OP1)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C" sz="1600">
                          <a:effectLst/>
                        </a:rPr>
                        <a:t>Total 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459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Rectángulo 2"/>
          <p:cNvSpPr/>
          <p:nvPr/>
        </p:nvSpPr>
        <p:spPr>
          <a:xfrm>
            <a:off x="1983184" y="746794"/>
            <a:ext cx="3530134" cy="400110"/>
          </a:xfrm>
          <a:prstGeom prst="rect">
            <a:avLst/>
          </a:prstGeom>
        </p:spPr>
        <p:txBody>
          <a:bodyPr wrap="none">
            <a:spAutoFit/>
          </a:bodyPr>
          <a:lstStyle/>
          <a:p>
            <a:r>
              <a:rPr lang="es-EC" sz="2000" b="1" dirty="0">
                <a:solidFill>
                  <a:srgbClr val="000000"/>
                </a:solidFill>
                <a:latin typeface="Arial" panose="020B0604020202020204" pitchFamily="34" charset="0"/>
                <a:ea typeface="Calibri" panose="020F0502020204030204" pitchFamily="34" charset="0"/>
              </a:rPr>
              <a:t>Detalle de actividades </a:t>
            </a:r>
            <a:r>
              <a:rPr lang="es-EC" sz="2000" b="1" dirty="0" err="1" smtClean="0">
                <a:solidFill>
                  <a:srgbClr val="000000"/>
                </a:solidFill>
                <a:latin typeface="Arial" panose="020B0604020202020204" pitchFamily="34" charset="0"/>
                <a:ea typeface="Calibri" panose="020F0502020204030204" pitchFamily="34" charset="0"/>
              </a:rPr>
              <a:t>OP1</a:t>
            </a:r>
            <a:r>
              <a:rPr lang="es-EC" sz="2000" b="1" dirty="0" smtClean="0">
                <a:solidFill>
                  <a:srgbClr val="000000"/>
                </a:solidFill>
                <a:latin typeface="Arial" panose="020B0604020202020204" pitchFamily="34" charset="0"/>
                <a:ea typeface="Calibri" panose="020F0502020204030204" pitchFamily="34" charset="0"/>
              </a:rPr>
              <a:t>:</a:t>
            </a:r>
            <a:endParaRPr lang="es-ES" sz="2000"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a:hlinkClick r:id="rId3" action="ppaction://hlinkfile"/>
          </p:cNvPr>
          <p:cNvGraphicFramePr>
            <a:graphicFrameLocks noChangeAspect="1"/>
          </p:cNvGraphicFramePr>
          <p:nvPr>
            <p:extLst>
              <p:ext uri="{D42A27DB-BD31-4B8C-83A1-F6EECF244321}">
                <p14:modId xmlns:p14="http://schemas.microsoft.com/office/powerpoint/2010/main" val="3572104358"/>
              </p:ext>
            </p:extLst>
          </p:nvPr>
        </p:nvGraphicFramePr>
        <p:xfrm>
          <a:off x="8978900" y="304979"/>
          <a:ext cx="2000250" cy="6172200"/>
        </p:xfrm>
        <a:graphic>
          <a:graphicData uri="http://schemas.openxmlformats.org/presentationml/2006/ole">
            <mc:AlternateContent xmlns:mc="http://schemas.openxmlformats.org/markup-compatibility/2006">
              <mc:Choice xmlns:v="urn:schemas-microsoft-com:vml" Requires="v">
                <p:oleObj spid="_x0000_s30733" r:id="rId4" imgW="1989734" imgH="6179319" progId="Visio.Drawing.11">
                  <p:embed/>
                </p:oleObj>
              </mc:Choice>
              <mc:Fallback>
                <p:oleObj r:id="rId4" imgW="1989734" imgH="617931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8900" y="304979"/>
                        <a:ext cx="2000250"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6238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625917" y="941070"/>
            <a:ext cx="9251349" cy="5214070"/>
          </a:xfrm>
          <a:prstGeom prst="rect">
            <a:avLst/>
          </a:prstGeom>
        </p:spPr>
      </p:pic>
      <p:sp>
        <p:nvSpPr>
          <p:cNvPr id="3" name="Flecha abajo 2">
            <a:hlinkClick r:id="rId3" action="ppaction://hlinksldjump"/>
          </p:cNvPr>
          <p:cNvSpPr/>
          <p:nvPr/>
        </p:nvSpPr>
        <p:spPr>
          <a:xfrm>
            <a:off x="10975299" y="5810534"/>
            <a:ext cx="436729" cy="689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a:hlinkClick r:id="rId4" action="ppaction://hlinksldjump"/>
          </p:cNvPr>
          <p:cNvSpPr/>
          <p:nvPr/>
        </p:nvSpPr>
        <p:spPr>
          <a:xfrm>
            <a:off x="11510061" y="5810534"/>
            <a:ext cx="436729" cy="689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hlinkClick r:id="rId5" action="ppaction://hlinksldjump"/>
          </p:cNvPr>
          <p:cNvSpPr/>
          <p:nvPr/>
        </p:nvSpPr>
        <p:spPr>
          <a:xfrm>
            <a:off x="10877266" y="5153904"/>
            <a:ext cx="1184856"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Objetivos</a:t>
            </a:r>
            <a:endParaRPr lang="es-ES" dirty="0"/>
          </a:p>
        </p:txBody>
      </p:sp>
    </p:spTree>
    <p:extLst>
      <p:ext uri="{BB962C8B-B14F-4D97-AF65-F5344CB8AC3E}">
        <p14:creationId xmlns:p14="http://schemas.microsoft.com/office/powerpoint/2010/main" val="2114852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46913" y="504967"/>
            <a:ext cx="2550698" cy="369332"/>
          </a:xfrm>
          <a:prstGeom prst="rect">
            <a:avLst/>
          </a:prstGeom>
          <a:noFill/>
        </p:spPr>
        <p:txBody>
          <a:bodyPr wrap="none" rtlCol="0">
            <a:spAutoFit/>
          </a:bodyPr>
          <a:lstStyle/>
          <a:p>
            <a:r>
              <a:rPr lang="es-EC" dirty="0" smtClean="0"/>
              <a:t>Ejemplo de Calculo </a:t>
            </a:r>
            <a:r>
              <a:rPr lang="es-EC" dirty="0" err="1" smtClean="0"/>
              <a:t>OP1</a:t>
            </a:r>
            <a:r>
              <a:rPr lang="es-EC" dirty="0" smtClean="0"/>
              <a:t>:</a:t>
            </a:r>
            <a:endParaRPr lang="es-ES" dirty="0"/>
          </a:p>
        </p:txBody>
      </p:sp>
      <mc:AlternateContent xmlns:mc="http://schemas.openxmlformats.org/markup-compatibility/2006" xmlns:a14="http://schemas.microsoft.com/office/drawing/2010/main">
        <mc:Choice Requires="a14">
          <p:sp>
            <p:nvSpPr>
              <p:cNvPr id="3" name="Rectángulo 2"/>
              <p:cNvSpPr/>
              <p:nvPr/>
            </p:nvSpPr>
            <p:spPr>
              <a:xfrm>
                <a:off x="3443785" y="504967"/>
                <a:ext cx="6096000" cy="5926879"/>
              </a:xfrm>
              <a:prstGeom prst="rect">
                <a:avLst/>
              </a:prstGeom>
            </p:spPr>
            <p:txBody>
              <a:bodyPr>
                <a:spAutoFit/>
              </a:bodyPr>
              <a:lstStyle/>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𝑉𝐴</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naryPr>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p>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sub>
                          </m:sSub>
                        </m:e>
                      </m:nary>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𝑉𝐴</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=135 </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+99</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+135</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+90(1)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𝑉𝐴</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=459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nary>
                        <m:naryPr>
                          <m:chr m:val="∑"/>
                          <m:limLoc m:val="undOv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naryPr>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𝑗</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p>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𝑗</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𝑖</m:t>
                              </m:r>
                            </m:sub>
                          </m:sSub>
                        </m:e>
                      </m:nary>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 </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+169</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=201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443785" y="504967"/>
                <a:ext cx="6096000" cy="5926879"/>
              </a:xfrm>
              <a:prstGeom prst="rect">
                <a:avLst/>
              </a:prstGeom>
              <a:blipFill rotWithShape="0">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72086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9576" y="265079"/>
            <a:ext cx="8170460" cy="507831"/>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Cálculo para los tiempos de proceso por persona (tiempo de proceso)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TP</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3320955" y="1006680"/>
                <a:ext cx="6096000" cy="1432700"/>
              </a:xfrm>
              <a:prstGeom prst="rect">
                <a:avLst/>
              </a:prstGeom>
            </p:spPr>
            <p:txBody>
              <a:bodyPr>
                <a:spAutoFit/>
              </a:bodyPr>
              <a:lstStyle/>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𝑉𝐴</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𝑁𝑉𝐴</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=459+20</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=479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320955" y="1006680"/>
                <a:ext cx="6096000" cy="1432700"/>
              </a:xfrm>
              <a:prstGeom prst="rect">
                <a:avLst/>
              </a:prstGeom>
              <a:blipFill rotWithShape="0">
                <a:blip r:embed="rId2"/>
                <a:stretch>
                  <a:fillRect/>
                </a:stretch>
              </a:blipFill>
            </p:spPr>
            <p:txBody>
              <a:bodyPr/>
              <a:lstStyle/>
              <a:p>
                <a:r>
                  <a:rPr lang="es-ES">
                    <a:noFill/>
                  </a:rPr>
                  <a:t> </a:t>
                </a:r>
              </a:p>
            </p:txBody>
          </p:sp>
        </mc:Fallback>
      </mc:AlternateContent>
      <p:sp>
        <p:nvSpPr>
          <p:cNvPr id="4" name="Rectángulo 3"/>
          <p:cNvSpPr/>
          <p:nvPr/>
        </p:nvSpPr>
        <p:spPr>
          <a:xfrm>
            <a:off x="1669576" y="2439380"/>
            <a:ext cx="5416868" cy="410882"/>
          </a:xfrm>
          <a:prstGeom prst="rect">
            <a:avLst/>
          </a:prstGeom>
        </p:spPr>
        <p:txBody>
          <a:bodyPr wrap="none">
            <a:spAutoFit/>
          </a:bodyPr>
          <a:lstStyle/>
          <a:p>
            <a:pPr>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Cálculo de desperdicios rechazos no recuperables: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3320955" y="3027315"/>
                <a:ext cx="6096000" cy="1432700"/>
              </a:xfrm>
              <a:prstGeom prst="rect">
                <a:avLst/>
              </a:prstGeom>
            </p:spPr>
            <p:txBody>
              <a:bodyPr>
                <a:spAutoFit/>
              </a:bodyPr>
              <a:lstStyle/>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𝐷𝑅</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 (1+%</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𝑅</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𝑁𝑅</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𝐷𝑅</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(1+0.01)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𝐷𝑅</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1,01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320955" y="3027315"/>
                <a:ext cx="6096000" cy="1432700"/>
              </a:xfrm>
              <a:prstGeom prst="rect">
                <a:avLst/>
              </a:prstGeom>
              <a:blipFill rotWithShape="0">
                <a:blip r:embed="rId3"/>
                <a:stretch>
                  <a:fillRect/>
                </a:stretch>
              </a:blipFill>
            </p:spPr>
            <p:txBody>
              <a:bodyPr/>
              <a:lstStyle/>
              <a:p>
                <a:r>
                  <a:rPr lang="es-ES">
                    <a:noFill/>
                  </a:rPr>
                  <a:t> </a:t>
                </a:r>
              </a:p>
            </p:txBody>
          </p:sp>
        </mc:Fallback>
      </mc:AlternateContent>
      <p:sp>
        <p:nvSpPr>
          <p:cNvPr id="6" name="Rectángulo 5"/>
          <p:cNvSpPr/>
          <p:nvPr/>
        </p:nvSpPr>
        <p:spPr>
          <a:xfrm>
            <a:off x="1669576" y="4282962"/>
            <a:ext cx="6096000" cy="390363"/>
          </a:xfrm>
          <a:prstGeom prst="rect">
            <a:avLst/>
          </a:prstGeom>
        </p:spPr>
        <p:txBody>
          <a:bodyPr>
            <a:spAutoFit/>
          </a:bodyPr>
          <a:lstStyle/>
          <a:p>
            <a:pPr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Cálculo del tiempo de desperdicios</a:t>
            </a: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5003374" y="4963575"/>
                <a:ext cx="2083070" cy="636072"/>
              </a:xfrm>
              <a:prstGeom prst="rect">
                <a:avLst/>
              </a:prstGeom>
            </p:spPr>
            <p:txBody>
              <a:bodyPr wrap="none">
                <a:spAutoFit/>
              </a:bodyPr>
              <a:lstStyle/>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𝑇𝐷</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𝐷𝑇</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𝑃𝑃</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003374" y="4963575"/>
                <a:ext cx="2083070" cy="636072"/>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30597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542198" y="764671"/>
                <a:ext cx="10508775" cy="4849854"/>
              </a:xfrm>
              <a:prstGeom prst="rect">
                <a:avLst/>
              </a:prstGeom>
            </p:spPr>
            <p:txBody>
              <a:bodyPr wrap="square">
                <a:spAutoFit/>
              </a:bodyPr>
              <a:lstStyle/>
              <a:p>
                <a:pPr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Cálculo de desperdicio en transporte: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Datos: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TT</a:t>
                </a:r>
                <a:r>
                  <a:rPr lang="es-EC" baseline="-25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a:t>
                </a:r>
                <a:r>
                  <a:rPr lang="es-EC" baseline="-25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100 (columna de tiempos adicionales tabla 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 (columna de parámetros de diseño del sistema Tabla 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𝐷𝑇</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𝑇𝑇</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𝐿𝑇</m:t>
                              </m:r>
                            </m:sub>
                          </m:sSub>
                        </m:num>
                        <m:den>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den>
                      </m:f>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𝐷𝑇</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num>
                        <m:den>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14</m:t>
                          </m:r>
                        </m:den>
                      </m:f>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14:m>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𝐷𝑇</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=7,1 </m:t>
                    </m:r>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den>
                        </m:f>
                      </m:e>
                    </m:d>
                  </m:oMath>
                </a14:m>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542198" y="764671"/>
                <a:ext cx="10508775" cy="4849854"/>
              </a:xfrm>
              <a:prstGeom prst="rect">
                <a:avLst/>
              </a:prstGeom>
              <a:blipFill rotWithShape="0">
                <a:blip r:embed="rId2"/>
                <a:stretch>
                  <a:fillRect l="-522"/>
                </a:stretch>
              </a:blipFill>
            </p:spPr>
            <p:txBody>
              <a:bodyPr/>
              <a:lstStyle/>
              <a:p>
                <a:r>
                  <a:rPr lang="es-ES">
                    <a:noFill/>
                  </a:rPr>
                  <a:t> </a:t>
                </a:r>
              </a:p>
            </p:txBody>
          </p:sp>
        </mc:Fallback>
      </mc:AlternateContent>
    </p:spTree>
    <p:extLst>
      <p:ext uri="{BB962C8B-B14F-4D97-AF65-F5344CB8AC3E}">
        <p14:creationId xmlns:p14="http://schemas.microsoft.com/office/powerpoint/2010/main" val="3475995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379259" y="449168"/>
                <a:ext cx="8293289" cy="5313570"/>
              </a:xfrm>
              <a:prstGeom prst="rect">
                <a:avLst/>
              </a:prstGeom>
            </p:spPr>
            <p:txBody>
              <a:bodyPr wrap="square">
                <a:spAutoFit/>
              </a:bodyPr>
              <a:lstStyle/>
              <a:p>
                <a:pPr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Cálculo del desperdicio en paros por preparación:</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Datos: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PR</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10 (columnas de tiempos adicionales por preparación tabla 19)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indent="365760" algn="just">
                  <a:lnSpc>
                    <a:spcPct val="115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20 (lote de producción cabecera tabla 19)</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𝑃𝑃</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𝑇</m:t>
                              </m:r>
                            </m:e>
                            <m:sub>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𝑃𝑅</m:t>
                              </m:r>
                            </m:sub>
                          </m:sSub>
                        </m:num>
                        <m:den>
                          <m:sSub>
                            <m:sSub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𝐿</m:t>
                              </m:r>
                            </m:e>
                            <m:sub>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m:t>
                              </m:r>
                            </m:sub>
                          </m:sSub>
                        </m:den>
                      </m:f>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𝑃𝑃</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10</m:t>
                          </m:r>
                        </m:num>
                        <m:den>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20</m:t>
                          </m:r>
                        </m:den>
                      </m:f>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𝑃𝑃</m:t>
                      </m:r>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=0,5 [</m:t>
                      </m:r>
                      <m:f>
                        <m:f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𝑠</m:t>
                          </m:r>
                        </m:num>
                        <m:den>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𝑢</m:t>
                          </m:r>
                        </m:den>
                      </m:f>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𝑇𝐷</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=7,1+0,5</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𝑇𝐷</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=7,6 </m:t>
                      </m:r>
                      <m:d>
                        <m:dPr>
                          <m:begChr m:val="["/>
                          <m:endChr m:val="]"/>
                          <m:ctrlP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f>
                            <m:fPr>
                              <m:ctrlP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𝑠</m:t>
                              </m:r>
                            </m:num>
                            <m:den>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𝑢</m:t>
                              </m:r>
                            </m:den>
                          </m:f>
                        </m:e>
                      </m:d>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379259" y="449168"/>
                <a:ext cx="8293289" cy="5313570"/>
              </a:xfrm>
              <a:prstGeom prst="rect">
                <a:avLst/>
              </a:prstGeom>
              <a:blipFill rotWithShape="0">
                <a:blip r:embed="rId2"/>
                <a:stretch>
                  <a:fillRect l="-588" t="-344"/>
                </a:stretch>
              </a:blipFill>
            </p:spPr>
            <p:txBody>
              <a:bodyPr/>
              <a:lstStyle/>
              <a:p>
                <a:r>
                  <a:rPr lang="es-ES">
                    <a:noFill/>
                  </a:rPr>
                  <a:t> </a:t>
                </a:r>
              </a:p>
            </p:txBody>
          </p:sp>
        </mc:Fallback>
      </mc:AlternateContent>
    </p:spTree>
    <p:extLst>
      <p:ext uri="{BB962C8B-B14F-4D97-AF65-F5344CB8AC3E}">
        <p14:creationId xmlns:p14="http://schemas.microsoft.com/office/powerpoint/2010/main" val="31681533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242782" y="537718"/>
                <a:ext cx="8375176" cy="5136471"/>
              </a:xfrm>
              <a:prstGeom prst="rect">
                <a:avLst/>
              </a:prstGeom>
            </p:spPr>
            <p:txBody>
              <a:bodyPr wrap="square">
                <a:spAutoFit/>
              </a:bodyPr>
              <a:lstStyle/>
              <a:p>
                <a:pPr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Cálculo del tiempo de paro por lote: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t>
                </a:r>
                <a:r>
                  <a:rPr lang="es-EC" baseline="-25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36 (parámetro de diseño del sistema paro por lote de transferencia tabla 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es-EC" baseline="-25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14 (parámetro de diseño del sistema, lote de transferencia tabla 19).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𝑫𝑷𝑳</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type m:val="skw"/>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𝑇𝐸</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𝐿𝑇</m:t>
                              </m:r>
                            </m:sub>
                          </m:sSub>
                        </m:num>
                        <m:den>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𝐿</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sub>
                          </m:sSub>
                        </m:den>
                      </m:f>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𝐷𝑃𝐿</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36</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14</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𝐷𝑃𝐿</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=2,6 </m:t>
                      </m:r>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den>
                          </m:f>
                        </m:e>
                      </m:d>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242782" y="537718"/>
                <a:ext cx="8375176" cy="5136471"/>
              </a:xfrm>
              <a:prstGeom prst="rect">
                <a:avLst/>
              </a:prstGeom>
              <a:blipFill rotWithShape="0">
                <a:blip r:embed="rId2"/>
                <a:stretch>
                  <a:fillRect l="-655" t="-237" r="-582"/>
                </a:stretch>
              </a:blipFill>
            </p:spPr>
            <p:txBody>
              <a:bodyPr/>
              <a:lstStyle/>
              <a:p>
                <a:r>
                  <a:rPr lang="es-ES">
                    <a:noFill/>
                  </a:rPr>
                  <a:t> </a:t>
                </a:r>
              </a:p>
            </p:txBody>
          </p:sp>
        </mc:Fallback>
      </mc:AlternateContent>
    </p:spTree>
    <p:extLst>
      <p:ext uri="{BB962C8B-B14F-4D97-AF65-F5344CB8AC3E}">
        <p14:creationId xmlns:p14="http://schemas.microsoft.com/office/powerpoint/2010/main" val="1955116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280012" y="997192"/>
                <a:ext cx="6096000" cy="4208524"/>
              </a:xfrm>
              <a:prstGeom prst="rect">
                <a:avLst/>
              </a:prstGeom>
            </p:spPr>
            <p:txBody>
              <a:bodyPr>
                <a:spAutoFit/>
              </a:bodyPr>
              <a:lstStyle/>
              <a:p>
                <a:pPr marL="365760" algn="ctr">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Cálculo del tiempo de proceso: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𝑻𝑷</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S"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d>
                            <m:dPr>
                              <m:begChr m:val="["/>
                              <m:endChr m:val="]"/>
                              <m:ctrlPr>
                                <a:rPr lang="es-ES"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S"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𝑪</m:t>
                                  </m:r>
                                </m:e>
                                <m:sub>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𝑻</m:t>
                                  </m:r>
                                </m:sub>
                              </m:sSub>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𝑫𝑹</m:t>
                                  </m:r>
                                </m:e>
                              </m:d>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𝑻𝑫</m:t>
                              </m:r>
                            </m:e>
                          </m:d>
                        </m:num>
                        <m:den>
                          <m:sSub>
                            <m:sSubPr>
                              <m:ctrlPr>
                                <a:rPr lang="es-ES"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𝑵</m:t>
                              </m:r>
                            </m:e>
                            <m:sub>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𝑻</m:t>
                              </m:r>
                            </m:sub>
                          </m:sSub>
                        </m:den>
                      </m:f>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𝑫𝑷𝑳</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𝑇𝑃</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479</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+7,6</m:t>
                              </m:r>
                            </m:e>
                          </m:d>
                        </m:num>
                        <m:den>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en>
                      </m:f>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+2,6</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𝑇𝑃</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=493,99 [</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den>
                      </m:f>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280012" y="997192"/>
                <a:ext cx="6096000" cy="4208524"/>
              </a:xfrm>
              <a:prstGeom prst="rect">
                <a:avLst/>
              </a:prstGeom>
              <a:blipFill rotWithShape="0">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662989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348251" y="537341"/>
                <a:ext cx="6096000" cy="5701433"/>
              </a:xfrm>
              <a:prstGeom prst="rect">
                <a:avLst/>
              </a:prstGeom>
            </p:spPr>
            <p:txBody>
              <a:bodyPr>
                <a:spAutoFit/>
              </a:bodyPr>
              <a:lstStyle/>
              <a:p>
                <a:pPr>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Los tiempos de proceso de máquina TM se calculan de la siguiente manera: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𝐿</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𝑃𝑁𝑃</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=201+0</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𝑇𝑀</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𝐷𝑅</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𝑃𝑃</m:t>
                              </m:r>
                            </m:e>
                          </m:d>
                        </m:num>
                        <m:den>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sub>
                          </m:sSub>
                        </m:den>
                      </m:f>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𝐷𝑃𝐿</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ctr">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𝑇𝑀</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201</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1,01</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+0,5</m:t>
                              </m:r>
                            </m:e>
                          </m:d>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+2,6</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𝑇𝑀</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=206,1[</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den>
                      </m:f>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348251" y="537341"/>
                <a:ext cx="6096000" cy="5701433"/>
              </a:xfrm>
              <a:prstGeom prst="rect">
                <a:avLst/>
              </a:prstGeom>
              <a:blipFill rotWithShape="0">
                <a:blip r:embed="rId2"/>
                <a:stretch>
                  <a:fillRect l="-800" t="-214" r="-700"/>
                </a:stretch>
              </a:blipFill>
            </p:spPr>
            <p:txBody>
              <a:bodyPr/>
              <a:lstStyle/>
              <a:p>
                <a:r>
                  <a:rPr lang="es-ES">
                    <a:noFill/>
                  </a:rPr>
                  <a:t> </a:t>
                </a:r>
              </a:p>
            </p:txBody>
          </p:sp>
        </mc:Fallback>
      </mc:AlternateContent>
    </p:spTree>
    <p:extLst>
      <p:ext uri="{BB962C8B-B14F-4D97-AF65-F5344CB8AC3E}">
        <p14:creationId xmlns:p14="http://schemas.microsoft.com/office/powerpoint/2010/main" val="2677928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3484728" y="562137"/>
                <a:ext cx="6096000" cy="5788316"/>
              </a:xfrm>
              <a:prstGeom prst="rect">
                <a:avLst/>
              </a:prstGeom>
            </p:spPr>
            <p:txBody>
              <a:bodyPr>
                <a:spAutoFit/>
              </a:bodyPr>
              <a:lstStyle/>
              <a:p>
                <a:pPr>
                  <a:lnSpc>
                    <a:spcPct val="115000"/>
                  </a:lnSpc>
                  <a:spcAft>
                    <a:spcPts val="100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Para el cálculo de la producción diaria se tiene la siguiente fórmula: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s-EC" baseline="-2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s-EC"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 </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horas. (tiempo de jornada).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s-EC" baseline="-2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0 horas. (tiempo de horas extras por jornada).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es-EC"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s-EC" baseline="-25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493.99 (ciclo máximo </a:t>
                </a:r>
                <a:r>
                  <a:rPr lang="es-EC"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OP1</a:t>
                </a: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15000"/>
                  </a:lnSpc>
                  <a:spcAft>
                    <a:spcPts val="1000"/>
                  </a:spcAft>
                </a:pPr>
                <a:r>
                  <a:rPr lang="es-EC"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𝑃𝑅𝑂𝐷</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type m:val="skw"/>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𝐽</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sub>
                              </m:sSub>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𝐾</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𝑀𝐴𝑋</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𝑇𝑃</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𝑇𝑀</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65760">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𝑃𝑅𝑂𝐷</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7,5+0</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∗3600/(4</m:t>
                      </m:r>
                      <m:r>
                        <a:rPr lang="en-US" b="0" i="1" smtClean="0">
                          <a:solidFill>
                            <a:srgbClr val="000000"/>
                          </a:solidFill>
                          <a:effectLst/>
                          <a:latin typeface="Cambria Math"/>
                          <a:ea typeface="Times New Roman" panose="02020603050405020304" pitchFamily="18" charset="0"/>
                          <a:cs typeface="Arial" panose="020B0604020202020204" pitchFamily="34" charset="0"/>
                        </a:rPr>
                        <m:t>93,99</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𝑃𝑅𝑂𝐷</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27000</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493,99</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𝑃𝑅𝑂𝐷</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=54.65=55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𝑢𝑛𝑖𝑑𝑎𝑑𝑒𝑠</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3484728" y="562137"/>
                <a:ext cx="6096000" cy="5788316"/>
              </a:xfrm>
              <a:prstGeom prst="rect">
                <a:avLst/>
              </a:prstGeom>
              <a:blipFill rotWithShape="1">
                <a:blip r:embed="rId2"/>
                <a:stretch>
                  <a:fillRect l="-900" t="-211"/>
                </a:stretch>
              </a:blipFill>
            </p:spPr>
            <p:txBody>
              <a:bodyPr/>
              <a:lstStyle/>
              <a:p>
                <a:r>
                  <a:rPr lang="es-EC">
                    <a:noFill/>
                  </a:rPr>
                  <a:t> </a:t>
                </a:r>
              </a:p>
            </p:txBody>
          </p:sp>
        </mc:Fallback>
      </mc:AlternateContent>
      <p:sp>
        <p:nvSpPr>
          <p:cNvPr id="3" name="Flecha arriba 2">
            <a:hlinkClick r:id="rId3" action="ppaction://hlinksldjump"/>
          </p:cNvPr>
          <p:cNvSpPr/>
          <p:nvPr/>
        </p:nvSpPr>
        <p:spPr>
          <a:xfrm>
            <a:off x="10508776" y="5308979"/>
            <a:ext cx="668740" cy="8871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921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21556" y="528430"/>
            <a:ext cx="5771132" cy="1015663"/>
          </a:xfrm>
          <a:prstGeom prst="rect">
            <a:avLst/>
          </a:prstGeom>
        </p:spPr>
        <p:txBody>
          <a:bodyPr wrap="none">
            <a:spAutoFit/>
          </a:bodyPr>
          <a:lstStyle/>
          <a:p>
            <a:pPr lvl="1">
              <a:lnSpc>
                <a:spcPct val="150000"/>
              </a:lnSpc>
              <a:spcBef>
                <a:spcPts val="1000"/>
              </a:spcBef>
              <a:spcAft>
                <a:spcPts val="0"/>
              </a:spcAft>
            </a:pPr>
            <a:r>
              <a:rPr lang="es-EC"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OBJETIVO</a:t>
            </a:r>
            <a:r>
              <a:rPr lang="es-EC" sz="4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GENERAL.</a:t>
            </a:r>
            <a:endParaRPr lang="es-ES" sz="4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585329" y="2060517"/>
            <a:ext cx="9551244" cy="2677656"/>
          </a:xfrm>
          <a:prstGeom prst="rect">
            <a:avLst/>
          </a:prstGeom>
        </p:spPr>
        <p:txBody>
          <a:bodyPr wrap="square">
            <a:spAutoFit/>
          </a:bodyPr>
          <a:lstStyle/>
          <a:p>
            <a:pPr marL="449580" algn="just">
              <a:lnSpc>
                <a:spcPct val="150000"/>
              </a:lnSpc>
              <a:spcAft>
                <a:spcPts val="1000"/>
              </a:spcAft>
            </a:pPr>
            <a:r>
              <a:rPr lang="es-EC"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Realizar una evaluación técnica y reingeniería de los procesos productivos de la “Fábrica metalmecánica de Tabacundo” Gobierno Autónomo Descentralizado de la Provincia de Pichincha (</a:t>
            </a:r>
            <a:r>
              <a:rPr lang="es-EC"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GADP</a:t>
            </a:r>
            <a:r>
              <a:rPr lang="es-EC"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313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551499435"/>
                  </p:ext>
                </p:extLst>
              </p:nvPr>
            </p:nvGraphicFramePr>
            <p:xfrm>
              <a:off x="3236416" y="209185"/>
              <a:ext cx="6758484" cy="6382117"/>
            </p:xfrm>
            <a:graphic>
              <a:graphicData uri="http://schemas.openxmlformats.org/drawingml/2006/table">
                <a:tbl>
                  <a:tblPr firstRow="1" firstCol="1" bandRow="1">
                    <a:tableStyleId>{5C22544A-7EE6-4342-B048-85BDC9FD1C3A}</a:tableStyleId>
                  </a:tblPr>
                  <a:tblGrid>
                    <a:gridCol w="992556"/>
                    <a:gridCol w="1066928"/>
                    <a:gridCol w="711200"/>
                    <a:gridCol w="812800"/>
                    <a:gridCol w="1282700"/>
                    <a:gridCol w="927100"/>
                    <a:gridCol w="965200"/>
                  </a:tblGrid>
                  <a:tr h="179038">
                    <a:tc gridSpan="7">
                      <a:txBody>
                        <a:bodyPr/>
                        <a:lstStyle/>
                        <a:p>
                          <a:pPr algn="ctr">
                            <a:lnSpc>
                              <a:spcPct val="115000"/>
                            </a:lnSpc>
                            <a:spcAft>
                              <a:spcPts val="0"/>
                            </a:spcAft>
                          </a:pPr>
                          <a:r>
                            <a:rPr lang="es-ES" sz="1200" dirty="0">
                              <a:effectLst/>
                            </a:rPr>
                            <a:t>Componentes del Tiempo de procesamiento (</a:t>
                          </a:r>
                          <a:r>
                            <a:rPr lang="es-ES" sz="1200" dirty="0" err="1">
                              <a:effectLst/>
                            </a:rPr>
                            <a:t>Takt</a:t>
                          </a:r>
                          <a:r>
                            <a:rPr lang="es-ES" sz="1200" dirty="0">
                              <a:effectLst/>
                            </a:rPr>
                            <a:t> Time) </a:t>
                          </a:r>
                          <a:r>
                            <a:rPr lang="es-ES" sz="1200" dirty="0" err="1">
                              <a:effectLst/>
                            </a:rPr>
                            <a:t>TP</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7374">
                    <a:tc rowSpan="2">
                      <a:txBody>
                        <a:bodyPr/>
                        <a:lstStyle/>
                        <a:p>
                          <a:pPr algn="ctr">
                            <a:lnSpc>
                              <a:spcPct val="115000"/>
                            </a:lnSpc>
                            <a:spcAft>
                              <a:spcPts val="0"/>
                            </a:spcAft>
                          </a:pPr>
                          <a:r>
                            <a:rPr lang="es-ES" sz="1200">
                              <a:effectLst/>
                            </a:rPr>
                            <a:t>Operación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200">
                              <a:effectLst/>
                            </a:rPr>
                            <a:t>Tiempo de Actividad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gridSpan="3">
                      <a:txBody>
                        <a:bodyPr/>
                        <a:lstStyle/>
                        <a:p>
                          <a:pPr algn="ctr">
                            <a:lnSpc>
                              <a:spcPct val="115000"/>
                            </a:lnSpc>
                            <a:spcAft>
                              <a:spcPts val="0"/>
                            </a:spcAft>
                          </a:pPr>
                          <a:r>
                            <a:rPr lang="es-ES" sz="1200">
                              <a:effectLst/>
                            </a:rPr>
                            <a:t>Tiempos adicionales por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ES" sz="1200" dirty="0">
                              <a:effectLst/>
                            </a:rPr>
                            <a:t>Parámetros sistema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r>
                  <a:tr h="939800">
                    <a:tc vMerge="1">
                      <a:txBody>
                        <a:bodyPr/>
                        <a:lstStyle/>
                        <a:p>
                          <a:endParaRPr lang="es-ES"/>
                        </a:p>
                      </a:txBody>
                      <a:tcPr/>
                    </a:tc>
                    <a:tc>
                      <a:txBody>
                        <a:bodyPr/>
                        <a:lstStyle/>
                        <a:p>
                          <a:pPr algn="ctr">
                            <a:lnSpc>
                              <a:spcPct val="115000"/>
                            </a:lnSpc>
                            <a:spcAft>
                              <a:spcPts val="0"/>
                            </a:spcAft>
                          </a:pPr>
                          <a:r>
                            <a:rPr lang="es-ES" sz="1000" dirty="0">
                              <a:effectLst/>
                            </a:rPr>
                            <a:t>Tiempo de Ciclo CT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a:effectLst/>
                            </a:rPr>
                            <a:t>Desperdicio en rechazos</a:t>
                          </a:r>
                        </a:p>
                        <a:p>
                          <a:pPr algn="ctr">
                            <a:lnSpc>
                              <a:spcPct val="115000"/>
                            </a:lnSpc>
                            <a:spcAft>
                              <a:spcPts val="0"/>
                            </a:spcAft>
                          </a:pPr>
                          <a:r>
                            <a:rPr lang="es-ES" sz="1000">
                              <a:effectLst/>
                            </a:rPr>
                            <a:t> DR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dirty="0">
                              <a:effectLst/>
                            </a:rPr>
                            <a:t>Tiempo de desperdicio</a:t>
                          </a:r>
                        </a:p>
                        <a:p>
                          <a:pPr algn="ctr">
                            <a:lnSpc>
                              <a:spcPct val="115000"/>
                            </a:lnSpc>
                            <a:spcAft>
                              <a:spcPts val="0"/>
                            </a:spcAft>
                          </a:pPr>
                          <a:r>
                            <a:rPr lang="es-ES" sz="1000" dirty="0">
                              <a:effectLst/>
                            </a:rPr>
                            <a:t> TD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dirty="0">
                              <a:effectLst/>
                            </a:rPr>
                            <a:t>Desperdicio en tiempo</a:t>
                          </a:r>
                        </a:p>
                        <a:p>
                          <a:pPr algn="ctr">
                            <a:lnSpc>
                              <a:spcPct val="115000"/>
                            </a:lnSpc>
                            <a:spcAft>
                              <a:spcPts val="0"/>
                            </a:spcAft>
                          </a:pPr>
                          <a:r>
                            <a:rPr lang="es-ES" sz="1000" dirty="0">
                              <a:effectLst/>
                            </a:rPr>
                            <a:t> por lote de transferencia </a:t>
                          </a:r>
                        </a:p>
                        <a:p>
                          <a:pPr algn="ctr">
                            <a:lnSpc>
                              <a:spcPct val="115000"/>
                            </a:lnSpc>
                            <a:spcAft>
                              <a:spcPts val="0"/>
                            </a:spcAft>
                          </a:pPr>
                          <a:r>
                            <a:rPr lang="es-ES" sz="1000" dirty="0">
                              <a:effectLst/>
                            </a:rPr>
                            <a:t>DPL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ctr">
                            <a:lnSpc>
                              <a:spcPct val="115000"/>
                            </a:lnSpc>
                            <a:spcAft>
                              <a:spcPts val="0"/>
                            </a:spcAft>
                          </a:pPr>
                          <a:r>
                            <a:rPr lang="es-ES" sz="1000" dirty="0">
                              <a:effectLst/>
                            </a:rPr>
                            <a:t>Número de trabajadores </a:t>
                          </a:r>
                        </a:p>
                        <a:p>
                          <a:pPr algn="ctr">
                            <a:lnSpc>
                              <a:spcPct val="115000"/>
                            </a:lnSpc>
                            <a:spcAft>
                              <a:spcPts val="0"/>
                            </a:spcAft>
                          </a:pPr>
                          <a:r>
                            <a:rPr lang="es-ES" sz="1000" dirty="0">
                              <a:effectLst/>
                            </a:rPr>
                            <a:t>NT</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n-US" sz="1000" dirty="0" err="1">
                              <a:effectLst/>
                            </a:rPr>
                            <a:t>Takt</a:t>
                          </a:r>
                          <a:r>
                            <a:rPr lang="en-US" sz="1000" dirty="0">
                              <a:effectLst/>
                            </a:rPr>
                            <a:t> Time </a:t>
                          </a:r>
                          <a:endParaRPr lang="es-ES" sz="1000" dirty="0">
                            <a:effectLst/>
                          </a:endParaRPr>
                        </a:p>
                        <a:p>
                          <a:pPr algn="ctr">
                            <a:lnSpc>
                              <a:spcPct val="115000"/>
                            </a:lnSpc>
                            <a:spcAft>
                              <a:spcPts val="0"/>
                            </a:spcAft>
                          </a:pPr>
                          <a:r>
                            <a:rPr lang="en-US" sz="1000" dirty="0">
                              <a:effectLst/>
                            </a:rPr>
                            <a:t>TP [</a:t>
                          </a:r>
                          <a14:m>
                            <m:oMath xmlns:m="http://schemas.openxmlformats.org/officeDocument/2006/math">
                              <m:f>
                                <m:fPr>
                                  <m:ctrlPr>
                                    <a:rPr lang="es-ES" sz="1000" i="1">
                                      <a:effectLst/>
                                      <a:latin typeface="Cambria Math" panose="02040503050406030204" pitchFamily="18" charset="0"/>
                                    </a:rPr>
                                  </m:ctrlPr>
                                </m:fPr>
                                <m:num>
                                  <m:r>
                                    <a:rPr lang="es-ES" sz="1000">
                                      <a:effectLst/>
                                      <a:latin typeface="Cambria Math" panose="02040503050406030204" pitchFamily="18" charset="0"/>
                                    </a:rPr>
                                    <m:t>𝑠</m:t>
                                  </m:r>
                                </m:num>
                                <m:den>
                                  <m:r>
                                    <a:rPr lang="es-ES" sz="1000">
                                      <a:effectLst/>
                                      <a:latin typeface="Cambria Math" panose="02040503050406030204" pitchFamily="18" charset="0"/>
                                    </a:rPr>
                                    <m:t>𝑢</m:t>
                                  </m:r>
                                </m:den>
                              </m:f>
                              <m:r>
                                <a:rPr lang="en-US" sz="1000">
                                  <a:effectLst/>
                                  <a:latin typeface="Cambria Math" panose="02040503050406030204" pitchFamily="18" charset="0"/>
                                </a:rPr>
                                <m:t>]</m:t>
                              </m:r>
                            </m:oMath>
                          </a14:m>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r>
                  <a:tr h="179038">
                    <a:tc>
                      <a:txBody>
                        <a:bodyPr/>
                        <a:lstStyle/>
                        <a:p>
                          <a:pPr>
                            <a:lnSpc>
                              <a:spcPct val="115000"/>
                            </a:lnSpc>
                            <a:spcAft>
                              <a:spcPts val="0"/>
                            </a:spcAft>
                          </a:pPr>
                          <a:r>
                            <a:rPr lang="es-ES" sz="1200">
                              <a:effectLst/>
                            </a:rPr>
                            <a:t>OP1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7,64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2,57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494,0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0,84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320,9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583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21,56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2,25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612,6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27,60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288,8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180,8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60,00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507,9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373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0,46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390,0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431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1,75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453,2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284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299,6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2033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11,67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512,4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276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14,60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291,8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0,72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216,4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380,5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12,58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460,4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7,10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171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16,39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188,6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19,89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220,0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OP19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0,89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204,2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spcAft>
                              <a:spcPts val="0"/>
                            </a:spcAft>
                          </a:pPr>
                          <a:r>
                            <a:rPr lang="es-ES" sz="1200">
                              <a:effectLst/>
                            </a:rPr>
                            <a:t>OP20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371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358079">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CT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DR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TD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DPL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NT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r>
                  <a:tr h="179038">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8323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20,05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352,63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25,92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25546" marR="25546" marT="0" marB="0" anchor="b"/>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551499435"/>
                  </p:ext>
                </p:extLst>
              </p:nvPr>
            </p:nvGraphicFramePr>
            <p:xfrm>
              <a:off x="3236416" y="209185"/>
              <a:ext cx="6758484" cy="6368846"/>
            </p:xfrm>
            <a:graphic>
              <a:graphicData uri="http://schemas.openxmlformats.org/drawingml/2006/table">
                <a:tbl>
                  <a:tblPr firstRow="1" firstCol="1" bandRow="1">
                    <a:tableStyleId>{5C22544A-7EE6-4342-B048-85BDC9FD1C3A}</a:tableStyleId>
                  </a:tblPr>
                  <a:tblGrid>
                    <a:gridCol w="992556"/>
                    <a:gridCol w="1066928"/>
                    <a:gridCol w="711200"/>
                    <a:gridCol w="812800"/>
                    <a:gridCol w="1282700"/>
                    <a:gridCol w="927100"/>
                    <a:gridCol w="965200"/>
                  </a:tblGrid>
                  <a:tr h="197041">
                    <a:tc gridSpan="7">
                      <a:txBody>
                        <a:bodyPr/>
                        <a:lstStyle/>
                        <a:p>
                          <a:pPr algn="ctr">
                            <a:lnSpc>
                              <a:spcPct val="115000"/>
                            </a:lnSpc>
                            <a:spcAft>
                              <a:spcPts val="0"/>
                            </a:spcAft>
                          </a:pPr>
                          <a:r>
                            <a:rPr lang="es-ES" sz="1200" dirty="0">
                              <a:effectLst/>
                            </a:rPr>
                            <a:t>Componentes del Tiempo de procesamiento (</a:t>
                          </a:r>
                          <a:r>
                            <a:rPr lang="es-ES" sz="1200" dirty="0" err="1">
                              <a:effectLst/>
                            </a:rPr>
                            <a:t>Takt</a:t>
                          </a:r>
                          <a:r>
                            <a:rPr lang="es-ES" sz="1200" dirty="0">
                              <a:effectLst/>
                            </a:rPr>
                            <a:t> Time) </a:t>
                          </a:r>
                          <a:r>
                            <a:rPr lang="es-ES" sz="1200" dirty="0" err="1">
                              <a:effectLst/>
                            </a:rPr>
                            <a:t>TP</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7374">
                    <a:tc rowSpan="2">
                      <a:txBody>
                        <a:bodyPr/>
                        <a:lstStyle/>
                        <a:p>
                          <a:pPr algn="ctr">
                            <a:lnSpc>
                              <a:spcPct val="115000"/>
                            </a:lnSpc>
                            <a:spcAft>
                              <a:spcPts val="0"/>
                            </a:spcAft>
                          </a:pPr>
                          <a:r>
                            <a:rPr lang="es-ES" sz="1200">
                              <a:effectLst/>
                            </a:rPr>
                            <a:t>Operación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200">
                              <a:effectLst/>
                            </a:rPr>
                            <a:t>Tiempo de Actividad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gridSpan="3">
                      <a:txBody>
                        <a:bodyPr/>
                        <a:lstStyle/>
                        <a:p>
                          <a:pPr algn="ctr">
                            <a:lnSpc>
                              <a:spcPct val="115000"/>
                            </a:lnSpc>
                            <a:spcAft>
                              <a:spcPts val="0"/>
                            </a:spcAft>
                          </a:pPr>
                          <a:r>
                            <a:rPr lang="es-ES" sz="1200">
                              <a:effectLst/>
                            </a:rPr>
                            <a:t>Tiempos adicionales por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r>
                            <a:rPr lang="es-ES" sz="1200" dirty="0">
                              <a:effectLst/>
                            </a:rPr>
                            <a:t>Parámetros sistema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hMerge="1">
                      <a:txBody>
                        <a:bodyPr/>
                        <a:lstStyle/>
                        <a:p>
                          <a:endParaRPr lang="es-ES"/>
                        </a:p>
                      </a:txBody>
                      <a:tcPr/>
                    </a:tc>
                  </a:tr>
                  <a:tr h="939800">
                    <a:tc vMerge="1">
                      <a:txBody>
                        <a:bodyPr/>
                        <a:lstStyle/>
                        <a:p>
                          <a:endParaRPr lang="es-ES"/>
                        </a:p>
                      </a:txBody>
                      <a:tcPr/>
                    </a:tc>
                    <a:tc>
                      <a:txBody>
                        <a:bodyPr/>
                        <a:lstStyle/>
                        <a:p>
                          <a:pPr algn="ctr">
                            <a:lnSpc>
                              <a:spcPct val="115000"/>
                            </a:lnSpc>
                            <a:spcAft>
                              <a:spcPts val="0"/>
                            </a:spcAft>
                          </a:pPr>
                          <a:r>
                            <a:rPr lang="es-ES" sz="1000" dirty="0">
                              <a:effectLst/>
                            </a:rPr>
                            <a:t>Tiempo de Ciclo CT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a:effectLst/>
                            </a:rPr>
                            <a:t>Desperdicio en rechazos</a:t>
                          </a:r>
                        </a:p>
                        <a:p>
                          <a:pPr algn="ctr">
                            <a:lnSpc>
                              <a:spcPct val="115000"/>
                            </a:lnSpc>
                            <a:spcAft>
                              <a:spcPts val="0"/>
                            </a:spcAft>
                          </a:pPr>
                          <a:r>
                            <a:rPr lang="es-ES" sz="1000">
                              <a:effectLst/>
                            </a:rPr>
                            <a:t> DR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dirty="0">
                              <a:effectLst/>
                            </a:rPr>
                            <a:t>Tiempo de desperdicio</a:t>
                          </a:r>
                        </a:p>
                        <a:p>
                          <a:pPr algn="ctr">
                            <a:lnSpc>
                              <a:spcPct val="115000"/>
                            </a:lnSpc>
                            <a:spcAft>
                              <a:spcPts val="0"/>
                            </a:spcAft>
                          </a:pPr>
                          <a:r>
                            <a:rPr lang="es-ES" sz="1000" dirty="0">
                              <a:effectLst/>
                            </a:rPr>
                            <a:t> TD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pPr algn="ctr">
                            <a:lnSpc>
                              <a:spcPct val="115000"/>
                            </a:lnSpc>
                            <a:spcAft>
                              <a:spcPts val="0"/>
                            </a:spcAft>
                          </a:pPr>
                          <a:r>
                            <a:rPr lang="es-ES" sz="1000" dirty="0">
                              <a:effectLst/>
                            </a:rPr>
                            <a:t>Desperdicio en tiempo</a:t>
                          </a:r>
                        </a:p>
                        <a:p>
                          <a:pPr algn="ctr">
                            <a:lnSpc>
                              <a:spcPct val="115000"/>
                            </a:lnSpc>
                            <a:spcAft>
                              <a:spcPts val="0"/>
                            </a:spcAft>
                          </a:pPr>
                          <a:r>
                            <a:rPr lang="es-ES" sz="1000" dirty="0">
                              <a:effectLst/>
                            </a:rPr>
                            <a:t> por lote de transferencia </a:t>
                          </a:r>
                        </a:p>
                        <a:p>
                          <a:pPr algn="ctr">
                            <a:lnSpc>
                              <a:spcPct val="115000"/>
                            </a:lnSpc>
                            <a:spcAft>
                              <a:spcPts val="0"/>
                            </a:spcAft>
                          </a:pPr>
                          <a:r>
                            <a:rPr lang="es-ES" sz="1000" dirty="0">
                              <a:effectLst/>
                            </a:rPr>
                            <a:t>DPL [s]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ctr">
                            <a:lnSpc>
                              <a:spcPct val="115000"/>
                            </a:lnSpc>
                            <a:spcAft>
                              <a:spcPts val="0"/>
                            </a:spcAft>
                          </a:pPr>
                          <a:r>
                            <a:rPr lang="es-ES" sz="1000" dirty="0">
                              <a:effectLst/>
                            </a:rPr>
                            <a:t>Número de trabajadores </a:t>
                          </a:r>
                        </a:p>
                        <a:p>
                          <a:pPr algn="ctr">
                            <a:lnSpc>
                              <a:spcPct val="115000"/>
                            </a:lnSpc>
                            <a:spcAft>
                              <a:spcPts val="0"/>
                            </a:spcAft>
                          </a:pPr>
                          <a:r>
                            <a:rPr lang="es-ES" sz="1000" dirty="0">
                              <a:effectLst/>
                            </a:rPr>
                            <a:t>NT</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ctr"/>
                    </a:tc>
                    <a:tc>
                      <a:txBody>
                        <a:bodyPr/>
                        <a:lstStyle/>
                        <a:p>
                          <a:endParaRPr lang="es-EC"/>
                        </a:p>
                      </a:txBody>
                      <a:tcPr marL="25546" marR="25546" marT="0" marB="0" anchor="ctr">
                        <a:blipFill rotWithShape="1">
                          <a:blip r:embed="rId2"/>
                          <a:stretch>
                            <a:fillRect l="-602532" t="-72258" b="-513548"/>
                          </a:stretch>
                        </a:blipFill>
                      </a:tcPr>
                    </a:tc>
                  </a:tr>
                  <a:tr h="210312">
                    <a:tc>
                      <a:txBody>
                        <a:bodyPr/>
                        <a:lstStyle/>
                        <a:p>
                          <a:pPr>
                            <a:lnSpc>
                              <a:spcPct val="115000"/>
                            </a:lnSpc>
                            <a:spcAft>
                              <a:spcPts val="0"/>
                            </a:spcAft>
                          </a:pPr>
                          <a:r>
                            <a:rPr lang="es-ES" sz="1200">
                              <a:effectLst/>
                            </a:rPr>
                            <a:t>OP1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7,64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2,57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494,0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0,84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320,9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583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21,56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2,25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612,6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27,60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288,8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180,8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60,00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507,9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373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0,46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390,0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431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1,75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453,2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284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299,6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2033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11,67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512,4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276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14,60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291,8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0,72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216,4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15,60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0,56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380,5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432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0,68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447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12,58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0,36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460,4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7,10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329,4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171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16,39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188,6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19,89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0,94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220,0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OP19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5,11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0,89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204,2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spcAft>
                              <a:spcPts val="0"/>
                            </a:spcAft>
                          </a:pPr>
                          <a:r>
                            <a:rPr lang="es-ES" sz="1200">
                              <a:effectLst/>
                            </a:rPr>
                            <a:t>OP20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371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12,10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0,64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192,4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r>
                  <a:tr h="358079">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CT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DR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TD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DPL</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spcAft>
                              <a:spcPts val="0"/>
                            </a:spcAft>
                          </a:pPr>
                          <a:r>
                            <a:rPr lang="es-ES" sz="1200">
                              <a:effectLst/>
                            </a:rPr>
                            <a:t>Total NT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r>
                  <a:tr h="210312">
                    <a:tc>
                      <a:txBody>
                        <a:bodyPr/>
                        <a:lstStyle/>
                        <a:p>
                          <a:pPr>
                            <a:lnSpc>
                              <a:spcPct val="115000"/>
                            </a:lnSpc>
                          </a:pPr>
                          <a:endParaRPr lang="es-ES" sz="1200">
                            <a:effectLst/>
                            <a:latin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8323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20,05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352,63</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25,92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gn="r">
                            <a:lnSpc>
                              <a:spcPct val="115000"/>
                            </a:lnSpc>
                            <a:spcAft>
                              <a:spcPts val="0"/>
                            </a:spcAft>
                          </a:pPr>
                          <a:r>
                            <a:rPr lang="es-ES" sz="1200">
                              <a:effectLst/>
                            </a:rPr>
                            <a:t>24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25546" marR="25546" marT="0" marB="0" anchor="b"/>
                    </a:tc>
                    <a:tc>
                      <a:txBody>
                        <a:bodyPr/>
                        <a:lstStyle/>
                        <a:p>
                          <a:pPr>
                            <a:lnSpc>
                              <a:spcPct val="115000"/>
                            </a:lnSpc>
                          </a:pPr>
                          <a:endParaRPr lang="es-ES" sz="1200" dirty="0">
                            <a:effectLst/>
                            <a:latin typeface="Calibri" panose="020F0502020204030204" pitchFamily="34" charset="0"/>
                            <a:cs typeface="Times New Roman" panose="02020603050405020304" pitchFamily="18" charset="0"/>
                          </a:endParaRPr>
                        </a:p>
                      </a:txBody>
                      <a:tcPr marL="25546" marR="25546" marT="0" marB="0" anchor="b"/>
                    </a:tc>
                  </a:tr>
                </a:tbl>
              </a:graphicData>
            </a:graphic>
          </p:graphicFrame>
        </mc:Fallback>
      </mc:AlternateContent>
    </p:spTree>
    <p:extLst>
      <p:ext uri="{BB962C8B-B14F-4D97-AF65-F5344CB8AC3E}">
        <p14:creationId xmlns:p14="http://schemas.microsoft.com/office/powerpoint/2010/main" val="12265863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1607230"/>
              </p:ext>
            </p:extLst>
          </p:nvPr>
        </p:nvGraphicFramePr>
        <p:xfrm>
          <a:off x="4755694" y="1074999"/>
          <a:ext cx="3664406" cy="5398008"/>
        </p:xfrm>
        <a:graphic>
          <a:graphicData uri="http://schemas.openxmlformats.org/drawingml/2006/table">
            <a:tbl>
              <a:tblPr firstRow="1" firstCol="1" bandRow="1">
                <a:tableStyleId>{5C22544A-7EE6-4342-B048-85BDC9FD1C3A}</a:tableStyleId>
              </a:tblPr>
              <a:tblGrid>
                <a:gridCol w="716623"/>
                <a:gridCol w="931610"/>
                <a:gridCol w="1001181"/>
                <a:gridCol w="1014992"/>
              </a:tblGrid>
              <a:tr h="395576">
                <a:tc>
                  <a:txBody>
                    <a:bodyPr/>
                    <a:lstStyle/>
                    <a:p>
                      <a:pPr>
                        <a:lnSpc>
                          <a:spcPct val="115000"/>
                        </a:lnSpc>
                        <a:spcAft>
                          <a:spcPts val="0"/>
                        </a:spcAft>
                      </a:pPr>
                      <a:r>
                        <a:rPr lang="es-ES" sz="1400" dirty="0">
                          <a:effectLst/>
                        </a:rPr>
                        <a:t>Puestos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ctr"/>
                </a:tc>
                <a:tc>
                  <a:txBody>
                    <a:bodyPr/>
                    <a:lstStyle/>
                    <a:p>
                      <a:pPr>
                        <a:lnSpc>
                          <a:spcPct val="115000"/>
                        </a:lnSpc>
                        <a:spcAft>
                          <a:spcPts val="0"/>
                        </a:spcAft>
                      </a:pPr>
                      <a:r>
                        <a:rPr lang="es-ES" sz="1400">
                          <a:effectLst/>
                        </a:rPr>
                        <a:t>Total del Takt time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dirty="0">
                          <a:effectLst/>
                        </a:rPr>
                        <a:t>Acumulado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Acumulado porcentual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612,6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612,7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585,3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1198,0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584,8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1782,8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507,8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2290,6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489,2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2779,8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460,4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3240,2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458,2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3698,4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390,1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4088,5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380,6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4469,1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329,4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4798,5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320,8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5119,3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299,7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5419,0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75%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291,8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5710,8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288,8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5999,6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83%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6219,6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216,4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6436,0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89%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204,2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6640,2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192,1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6832,3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95%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188,6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7020,9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400">
                          <a:effectLst/>
                        </a:rPr>
                        <a:t>OP5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180,9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a:effectLst/>
                        </a:rPr>
                        <a:t>7201,8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400" dirty="0">
                          <a:effectLst/>
                        </a:rPr>
                        <a:t>100%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bl>
          </a:graphicData>
        </a:graphic>
      </p:graphicFrame>
      <p:sp>
        <p:nvSpPr>
          <p:cNvPr id="3" name="Rectángulo 2"/>
          <p:cNvSpPr/>
          <p:nvPr/>
        </p:nvSpPr>
        <p:spPr>
          <a:xfrm>
            <a:off x="1710518" y="471817"/>
            <a:ext cx="7187821" cy="830997"/>
          </a:xfrm>
          <a:prstGeom prst="rect">
            <a:avLst/>
          </a:prstGeom>
        </p:spPr>
        <p:txBody>
          <a:bodyPr wrap="square">
            <a:spAutoFit/>
          </a:bodyPr>
          <a:lstStyle/>
          <a:p>
            <a:r>
              <a:rPr lang="es-EC" sz="2400" b="1" dirty="0">
                <a:solidFill>
                  <a:srgbClr val="000000"/>
                </a:solidFill>
                <a:latin typeface="Arial" panose="020B0604020202020204" pitchFamily="34" charset="0"/>
                <a:ea typeface="Calibri" panose="020F0502020204030204" pitchFamily="34" charset="0"/>
              </a:rPr>
              <a:t>Datos para el establecimiento del “diagrama de Pareto”.</a:t>
            </a:r>
            <a:endParaRPr lang="es-ES" sz="2400" dirty="0"/>
          </a:p>
        </p:txBody>
      </p:sp>
    </p:spTree>
    <p:extLst>
      <p:ext uri="{BB962C8B-B14F-4D97-AF65-F5344CB8AC3E}">
        <p14:creationId xmlns:p14="http://schemas.microsoft.com/office/powerpoint/2010/main" val="579627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17155707"/>
              </p:ext>
            </p:extLst>
          </p:nvPr>
        </p:nvGraphicFramePr>
        <p:xfrm>
          <a:off x="750626" y="1004937"/>
          <a:ext cx="6400802" cy="4617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47690379"/>
              </p:ext>
            </p:extLst>
          </p:nvPr>
        </p:nvGraphicFramePr>
        <p:xfrm>
          <a:off x="7206018" y="867077"/>
          <a:ext cx="4681181" cy="5315358"/>
        </p:xfrm>
        <a:graphic>
          <a:graphicData uri="http://schemas.openxmlformats.org/drawingml/2006/table">
            <a:tbl>
              <a:tblPr firstRow="1" firstCol="1" bandRow="1">
                <a:tableStyleId>{5C22544A-7EE6-4342-B048-85BDC9FD1C3A}</a:tableStyleId>
              </a:tblPr>
              <a:tblGrid>
                <a:gridCol w="1040254"/>
                <a:gridCol w="3640927"/>
              </a:tblGrid>
              <a:tr h="384625">
                <a:tc>
                  <a:txBody>
                    <a:bodyPr/>
                    <a:lstStyle/>
                    <a:p>
                      <a:pPr algn="ctr">
                        <a:lnSpc>
                          <a:spcPct val="150000"/>
                        </a:lnSpc>
                        <a:spcAft>
                          <a:spcPts val="0"/>
                        </a:spcAft>
                      </a:pPr>
                      <a:r>
                        <a:rPr lang="es-EC" sz="1600">
                          <a:effectLst/>
                        </a:rPr>
                        <a:t>PUESTO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DETALLE</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Corte y preparación de espaldar 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Corte y preparación de lateral LA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Suelda de lateral LA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Corte y preparación de tablero 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Corte y preparación de asiento.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Ensamble de estructura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 Corte y preparación de portalibros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Acabados en madera tablero 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Doblado de espaldar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Lavado de estructura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4625">
                <a:tc>
                  <a:txBody>
                    <a:bodyPr/>
                    <a:lstStyle/>
                    <a:p>
                      <a:pPr algn="ctr">
                        <a:lnSpc>
                          <a:spcPct val="150000"/>
                        </a:lnSpc>
                        <a:spcAft>
                          <a:spcPts val="0"/>
                        </a:spcAft>
                      </a:pPr>
                      <a:r>
                        <a:rPr lang="es-EC" sz="1600">
                          <a:effectLst/>
                        </a:rPr>
                        <a:t>OP2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Acabados en madera tablero asiento 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9858">
                <a:tc>
                  <a:txBody>
                    <a:bodyPr/>
                    <a:lstStyle/>
                    <a:p>
                      <a:pPr algn="ctr">
                        <a:lnSpc>
                          <a:spcPct val="150000"/>
                        </a:lnSpc>
                        <a:spcAft>
                          <a:spcPts val="0"/>
                        </a:spcAft>
                      </a:pPr>
                      <a:r>
                        <a:rPr lang="es-EC" sz="1600">
                          <a:effectLst/>
                        </a:rPr>
                        <a:t>OP9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Corte y preparación de soporte inferior SI</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1000836" y="5767148"/>
            <a:ext cx="6096000" cy="923330"/>
          </a:xfrm>
          <a:prstGeom prst="rect">
            <a:avLst/>
          </a:prstGeom>
        </p:spPr>
        <p:txBody>
          <a:bodyPr>
            <a:spAutoFit/>
          </a:bodyPr>
          <a:lstStyle/>
          <a:p>
            <a:r>
              <a:rPr lang="es-EC" dirty="0">
                <a:solidFill>
                  <a:srgbClr val="000000"/>
                </a:solidFill>
                <a:latin typeface="Arial" panose="020B0604020202020204" pitchFamily="34" charset="0"/>
                <a:ea typeface="Calibri" panose="020F0502020204030204" pitchFamily="34" charset="0"/>
              </a:rPr>
              <a:t>Donde se puede observar que el 80% de los desperdicios se encuentra en las operaciones </a:t>
            </a:r>
            <a:r>
              <a:rPr lang="es-EC" dirty="0" smtClean="0">
                <a:solidFill>
                  <a:srgbClr val="000000"/>
                </a:solidFill>
                <a:latin typeface="Arial" panose="020B0604020202020204" pitchFamily="34" charset="0"/>
                <a:ea typeface="Calibri" panose="020F0502020204030204" pitchFamily="34" charset="0"/>
              </a:rPr>
              <a:t>del cuadro del lado derecho.</a:t>
            </a:r>
            <a:endParaRPr lang="es-ES" dirty="0"/>
          </a:p>
        </p:txBody>
      </p:sp>
    </p:spTree>
    <p:extLst>
      <p:ext uri="{BB962C8B-B14F-4D97-AF65-F5344CB8AC3E}">
        <p14:creationId xmlns:p14="http://schemas.microsoft.com/office/powerpoint/2010/main" val="3457526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2737" y="655680"/>
            <a:ext cx="6135013" cy="646331"/>
          </a:xfrm>
          <a:prstGeom prst="rect">
            <a:avLst/>
          </a:prstGeom>
        </p:spPr>
        <p:txBody>
          <a:bodyPr wrap="none">
            <a:spAutoFit/>
          </a:bodyPr>
          <a:lstStyle/>
          <a:p>
            <a:pPr lvl="1">
              <a:lnSpc>
                <a:spcPct val="150000"/>
              </a:lnSpc>
              <a:spcBef>
                <a:spcPts val="1000"/>
              </a:spcBef>
              <a:spcAft>
                <a:spcPts val="0"/>
              </a:spcAft>
            </a:pPr>
            <a:r>
              <a:rPr lang="es-EC"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Definir y generar el mapa de proceso.</a:t>
            </a:r>
            <a:endParaRPr lang="es-E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2345447" y="1764965"/>
            <a:ext cx="124684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4" name="Objeto 3"/>
          <p:cNvGraphicFramePr>
            <a:graphicFrameLocks noChangeAspect="1"/>
          </p:cNvGraphicFramePr>
          <p:nvPr>
            <p:extLst>
              <p:ext uri="{D42A27DB-BD31-4B8C-83A1-F6EECF244321}">
                <p14:modId xmlns:p14="http://schemas.microsoft.com/office/powerpoint/2010/main" val="145368819"/>
              </p:ext>
            </p:extLst>
          </p:nvPr>
        </p:nvGraphicFramePr>
        <p:xfrm>
          <a:off x="2345448" y="1467914"/>
          <a:ext cx="8795984" cy="4773802"/>
        </p:xfrm>
        <a:graphic>
          <a:graphicData uri="http://schemas.openxmlformats.org/presentationml/2006/ole">
            <mc:AlternateContent xmlns:mc="http://schemas.openxmlformats.org/markup-compatibility/2006">
              <mc:Choice xmlns:v="urn:schemas-microsoft-com:vml" Requires="v">
                <p:oleObj spid="_x0000_s22556" name="Visio" r:id="rId3" imgW="11151527" imgH="6055150" progId="Visio.Drawing.11">
                  <p:embed/>
                </p:oleObj>
              </mc:Choice>
              <mc:Fallback>
                <p:oleObj name="Visio" r:id="rId3" imgW="11151527" imgH="60551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448" y="1467914"/>
                        <a:ext cx="8795984" cy="4773802"/>
                      </a:xfrm>
                      <a:prstGeom prst="rect">
                        <a:avLst/>
                      </a:prstGeom>
                      <a:noFill/>
                    </p:spPr>
                  </p:pic>
                </p:oleObj>
              </mc:Fallback>
            </mc:AlternateContent>
          </a:graphicData>
        </a:graphic>
      </p:graphicFrame>
    </p:spTree>
    <p:extLst>
      <p:ext uri="{BB962C8B-B14F-4D97-AF65-F5344CB8AC3E}">
        <p14:creationId xmlns:p14="http://schemas.microsoft.com/office/powerpoint/2010/main" val="32331127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51652" y="16962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to 2"/>
          <p:cNvGraphicFramePr>
            <a:graphicFrameLocks noChangeAspect="1"/>
          </p:cNvGraphicFramePr>
          <p:nvPr>
            <p:extLst>
              <p:ext uri="{D42A27DB-BD31-4B8C-83A1-F6EECF244321}">
                <p14:modId xmlns:p14="http://schemas.microsoft.com/office/powerpoint/2010/main" val="2069683311"/>
              </p:ext>
            </p:extLst>
          </p:nvPr>
        </p:nvGraphicFramePr>
        <p:xfrm>
          <a:off x="1950721" y="1058475"/>
          <a:ext cx="9271198" cy="5138771"/>
        </p:xfrm>
        <a:graphic>
          <a:graphicData uri="http://schemas.openxmlformats.org/presentationml/2006/ole">
            <mc:AlternateContent xmlns:mc="http://schemas.openxmlformats.org/markup-compatibility/2006">
              <mc:Choice xmlns:v="urn:schemas-microsoft-com:vml" Requires="v">
                <p:oleObj spid="_x0000_s23581" name="Visio" r:id="rId3" imgW="14617028" imgH="8102596" progId="Visio.Drawing.11">
                  <p:embed/>
                </p:oleObj>
              </mc:Choice>
              <mc:Fallback>
                <p:oleObj name="Visio" r:id="rId3" imgW="14617028" imgH="81025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21" y="1058475"/>
                        <a:ext cx="9271198" cy="5138771"/>
                      </a:xfrm>
                      <a:prstGeom prst="rect">
                        <a:avLst/>
                      </a:prstGeom>
                      <a:noFill/>
                      <a:extLst/>
                    </p:spPr>
                  </p:pic>
                </p:oleObj>
              </mc:Fallback>
            </mc:AlternateContent>
          </a:graphicData>
        </a:graphic>
      </p:graphicFrame>
      <p:sp>
        <p:nvSpPr>
          <p:cNvPr id="4" name="Rectángulo 3"/>
          <p:cNvSpPr/>
          <p:nvPr/>
        </p:nvSpPr>
        <p:spPr>
          <a:xfrm>
            <a:off x="3164479" y="372322"/>
            <a:ext cx="6330579" cy="584775"/>
          </a:xfrm>
          <a:prstGeom prst="rect">
            <a:avLst/>
          </a:prstGeom>
        </p:spPr>
        <p:txBody>
          <a:bodyPr wrap="none">
            <a:spAutoFit/>
          </a:bodyPr>
          <a:lstStyle/>
          <a:p>
            <a:pPr algn="ctr">
              <a:spcAft>
                <a:spcPts val="1000"/>
              </a:spcAft>
            </a:pPr>
            <a:r>
              <a:rPr lang="es-EC"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Mapa de valor actual de la “FMT</a:t>
            </a:r>
            <a:r>
              <a:rPr lang="es-EC" sz="3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32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3838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63762101"/>
              </p:ext>
            </p:extLst>
          </p:nvPr>
        </p:nvGraphicFramePr>
        <p:xfrm>
          <a:off x="1953596" y="859710"/>
          <a:ext cx="1664161" cy="5398008"/>
        </p:xfrm>
        <a:graphic>
          <a:graphicData uri="http://schemas.openxmlformats.org/drawingml/2006/table">
            <a:tbl>
              <a:tblPr firstRow="1" firstCol="1" bandRow="1">
                <a:tableStyleId>{5C22544A-7EE6-4342-B048-85BDC9FD1C3A}</a:tableStyleId>
              </a:tblPr>
              <a:tblGrid>
                <a:gridCol w="859830"/>
                <a:gridCol w="804331"/>
              </a:tblGrid>
              <a:tr h="197788">
                <a:tc>
                  <a:txBody>
                    <a:bodyPr/>
                    <a:lstStyle/>
                    <a:p>
                      <a:pPr algn="ctr">
                        <a:lnSpc>
                          <a:spcPct val="115000"/>
                        </a:lnSpc>
                        <a:spcAft>
                          <a:spcPts val="0"/>
                        </a:spcAft>
                      </a:pPr>
                      <a:r>
                        <a:rPr lang="es-ES" sz="1400" dirty="0">
                          <a:effectLst/>
                        </a:rPr>
                        <a:t>PUESTO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PROD/D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dirty="0">
                          <a:effectLst/>
                        </a:rPr>
                        <a:t>149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125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157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135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136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OP20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a:effectLst/>
                        </a:rPr>
                        <a:t>145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gn="ctr">
                        <a:lnSpc>
                          <a:spcPct val="115000"/>
                        </a:lnSpc>
                        <a:spcAft>
                          <a:spcPts val="0"/>
                        </a:spcAft>
                      </a:pPr>
                      <a:r>
                        <a:rPr lang="es-ES" sz="1400">
                          <a:effectLst/>
                        </a:rPr>
                        <a:t>Promedio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ctr">
                        <a:lnSpc>
                          <a:spcPct val="115000"/>
                        </a:lnSpc>
                        <a:spcAft>
                          <a:spcPts val="0"/>
                        </a:spcAft>
                      </a:pPr>
                      <a:r>
                        <a:rPr lang="es-ES" sz="1400" dirty="0">
                          <a:effectLst/>
                        </a:rPr>
                        <a:t>90,75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bl>
          </a:graphicData>
        </a:graphic>
      </p:graphicFrame>
      <p:sp>
        <p:nvSpPr>
          <p:cNvPr id="4" name="Rectángulo 3"/>
          <p:cNvSpPr/>
          <p:nvPr/>
        </p:nvSpPr>
        <p:spPr>
          <a:xfrm>
            <a:off x="507287" y="192181"/>
            <a:ext cx="4148893" cy="480901"/>
          </a:xfrm>
          <a:prstGeom prst="rect">
            <a:avLst/>
          </a:prstGeom>
        </p:spPr>
        <p:txBody>
          <a:bodyPr wrap="none">
            <a:spAutoFit/>
          </a:bodyPr>
          <a:lstStyle/>
          <a:p>
            <a:pPr lvl="2">
              <a:lnSpc>
                <a:spcPct val="115000"/>
              </a:lnSpc>
              <a:spcBef>
                <a:spcPts val="1000"/>
              </a:spcBef>
              <a:spcAft>
                <a:spcPts val="0"/>
              </a:spcAft>
            </a:pPr>
            <a:r>
              <a:rPr lang="es-EC"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Equilibrio de </a:t>
            </a:r>
            <a:r>
              <a:rPr lang="es-EC" sz="2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cargas:</a:t>
            </a:r>
            <a:endParaRPr lang="es-E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4779202" y="432632"/>
            <a:ext cx="5676900" cy="965459"/>
          </a:xfrm>
          <a:prstGeom prst="rect">
            <a:avLst/>
          </a:prstGeom>
        </p:spPr>
      </p:pic>
      <p:pic>
        <p:nvPicPr>
          <p:cNvPr id="11" name="Imagen 10"/>
          <p:cNvPicPr>
            <a:picLocks noChangeAspect="1"/>
          </p:cNvPicPr>
          <p:nvPr/>
        </p:nvPicPr>
        <p:blipFill>
          <a:blip r:embed="rId3"/>
          <a:stretch>
            <a:fillRect/>
          </a:stretch>
        </p:blipFill>
        <p:spPr>
          <a:xfrm>
            <a:off x="4779201" y="1398091"/>
            <a:ext cx="5676900" cy="965459"/>
          </a:xfrm>
          <a:prstGeom prst="rect">
            <a:avLst/>
          </a:prstGeom>
        </p:spPr>
      </p:pic>
      <p:pic>
        <p:nvPicPr>
          <p:cNvPr id="12" name="Imagen 11"/>
          <p:cNvPicPr>
            <a:picLocks noChangeAspect="1"/>
          </p:cNvPicPr>
          <p:nvPr/>
        </p:nvPicPr>
        <p:blipFill>
          <a:blip r:embed="rId4"/>
          <a:stretch>
            <a:fillRect/>
          </a:stretch>
        </p:blipFill>
        <p:spPr>
          <a:xfrm>
            <a:off x="4779201" y="2363550"/>
            <a:ext cx="5676900" cy="1020914"/>
          </a:xfrm>
          <a:prstGeom prst="rect">
            <a:avLst/>
          </a:prstGeom>
        </p:spPr>
      </p:pic>
      <p:pic>
        <p:nvPicPr>
          <p:cNvPr id="13" name="Imagen 12"/>
          <p:cNvPicPr>
            <a:picLocks noChangeAspect="1"/>
          </p:cNvPicPr>
          <p:nvPr/>
        </p:nvPicPr>
        <p:blipFill>
          <a:blip r:embed="rId5"/>
          <a:stretch>
            <a:fillRect/>
          </a:stretch>
        </p:blipFill>
        <p:spPr>
          <a:xfrm>
            <a:off x="4779202" y="3384465"/>
            <a:ext cx="5676900" cy="955210"/>
          </a:xfrm>
          <a:prstGeom prst="rect">
            <a:avLst/>
          </a:prstGeom>
        </p:spPr>
      </p:pic>
      <p:pic>
        <p:nvPicPr>
          <p:cNvPr id="14" name="Imagen 13"/>
          <p:cNvPicPr>
            <a:picLocks noChangeAspect="1"/>
          </p:cNvPicPr>
          <p:nvPr/>
        </p:nvPicPr>
        <p:blipFill>
          <a:blip r:embed="rId6"/>
          <a:stretch>
            <a:fillRect/>
          </a:stretch>
        </p:blipFill>
        <p:spPr>
          <a:xfrm>
            <a:off x="4779202" y="4349924"/>
            <a:ext cx="5676900" cy="993650"/>
          </a:xfrm>
          <a:prstGeom prst="rect">
            <a:avLst/>
          </a:prstGeom>
        </p:spPr>
      </p:pic>
      <p:pic>
        <p:nvPicPr>
          <p:cNvPr id="15" name="Imagen 14"/>
          <p:cNvPicPr>
            <a:picLocks noChangeAspect="1"/>
          </p:cNvPicPr>
          <p:nvPr/>
        </p:nvPicPr>
        <p:blipFill>
          <a:blip r:embed="rId7"/>
          <a:stretch>
            <a:fillRect/>
          </a:stretch>
        </p:blipFill>
        <p:spPr>
          <a:xfrm>
            <a:off x="4779201" y="5343574"/>
            <a:ext cx="5701449" cy="982475"/>
          </a:xfrm>
          <a:prstGeom prst="rect">
            <a:avLst/>
          </a:prstGeom>
        </p:spPr>
      </p:pic>
    </p:spTree>
    <p:extLst>
      <p:ext uri="{BB962C8B-B14F-4D97-AF65-F5344CB8AC3E}">
        <p14:creationId xmlns:p14="http://schemas.microsoft.com/office/powerpoint/2010/main" val="15833997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3328250" y="103903"/>
            <a:ext cx="6240753" cy="1124689"/>
          </a:xfrm>
          <a:prstGeom prst="rect">
            <a:avLst/>
          </a:prstGeom>
        </p:spPr>
      </p:pic>
      <p:pic>
        <p:nvPicPr>
          <p:cNvPr id="10" name="Imagen 9"/>
          <p:cNvPicPr>
            <a:picLocks noChangeAspect="1"/>
          </p:cNvPicPr>
          <p:nvPr/>
        </p:nvPicPr>
        <p:blipFill>
          <a:blip r:embed="rId3"/>
          <a:stretch>
            <a:fillRect/>
          </a:stretch>
        </p:blipFill>
        <p:spPr>
          <a:xfrm>
            <a:off x="3328250" y="1228592"/>
            <a:ext cx="6240753" cy="1083875"/>
          </a:xfrm>
          <a:prstGeom prst="rect">
            <a:avLst/>
          </a:prstGeom>
        </p:spPr>
      </p:pic>
      <p:pic>
        <p:nvPicPr>
          <p:cNvPr id="11" name="Imagen 10"/>
          <p:cNvPicPr>
            <a:picLocks noChangeAspect="1"/>
          </p:cNvPicPr>
          <p:nvPr/>
        </p:nvPicPr>
        <p:blipFill>
          <a:blip r:embed="rId4"/>
          <a:stretch>
            <a:fillRect/>
          </a:stretch>
        </p:blipFill>
        <p:spPr>
          <a:xfrm>
            <a:off x="3328249" y="2324142"/>
            <a:ext cx="6240753" cy="1099320"/>
          </a:xfrm>
          <a:prstGeom prst="rect">
            <a:avLst/>
          </a:prstGeom>
        </p:spPr>
      </p:pic>
      <p:pic>
        <p:nvPicPr>
          <p:cNvPr id="12" name="Imagen 11"/>
          <p:cNvPicPr>
            <a:picLocks noChangeAspect="1"/>
          </p:cNvPicPr>
          <p:nvPr/>
        </p:nvPicPr>
        <p:blipFill>
          <a:blip r:embed="rId5"/>
          <a:stretch>
            <a:fillRect/>
          </a:stretch>
        </p:blipFill>
        <p:spPr>
          <a:xfrm>
            <a:off x="3328249" y="3419692"/>
            <a:ext cx="6240753" cy="1099320"/>
          </a:xfrm>
          <a:prstGeom prst="rect">
            <a:avLst/>
          </a:prstGeom>
        </p:spPr>
      </p:pic>
      <p:pic>
        <p:nvPicPr>
          <p:cNvPr id="13" name="Imagen 12"/>
          <p:cNvPicPr>
            <a:picLocks noChangeAspect="1"/>
          </p:cNvPicPr>
          <p:nvPr/>
        </p:nvPicPr>
        <p:blipFill>
          <a:blip r:embed="rId6"/>
          <a:stretch>
            <a:fillRect/>
          </a:stretch>
        </p:blipFill>
        <p:spPr>
          <a:xfrm>
            <a:off x="3328249" y="4543261"/>
            <a:ext cx="6240753" cy="1071301"/>
          </a:xfrm>
          <a:prstGeom prst="rect">
            <a:avLst/>
          </a:prstGeom>
        </p:spPr>
      </p:pic>
      <p:pic>
        <p:nvPicPr>
          <p:cNvPr id="14" name="Imagen 13"/>
          <p:cNvPicPr>
            <a:picLocks noChangeAspect="1"/>
          </p:cNvPicPr>
          <p:nvPr/>
        </p:nvPicPr>
        <p:blipFill>
          <a:blip r:embed="rId7"/>
          <a:stretch>
            <a:fillRect/>
          </a:stretch>
        </p:blipFill>
        <p:spPr>
          <a:xfrm>
            <a:off x="3328249" y="5614562"/>
            <a:ext cx="6240753" cy="1066940"/>
          </a:xfrm>
          <a:prstGeom prst="rect">
            <a:avLst/>
          </a:prstGeom>
        </p:spPr>
      </p:pic>
    </p:spTree>
    <p:extLst>
      <p:ext uri="{BB962C8B-B14F-4D97-AF65-F5344CB8AC3E}">
        <p14:creationId xmlns:p14="http://schemas.microsoft.com/office/powerpoint/2010/main" val="7372124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86451526"/>
              </p:ext>
            </p:extLst>
          </p:nvPr>
        </p:nvGraphicFramePr>
        <p:xfrm>
          <a:off x="1957589" y="283334"/>
          <a:ext cx="8077234" cy="5940552"/>
        </p:xfrm>
        <a:graphic>
          <a:graphicData uri="http://schemas.openxmlformats.org/drawingml/2006/table">
            <a:tbl>
              <a:tblPr firstRow="1" firstCol="1" bandRow="1">
                <a:tableStyleId>{5C22544A-7EE6-4342-B048-85BDC9FD1C3A}</a:tableStyleId>
              </a:tblPr>
              <a:tblGrid>
                <a:gridCol w="1224317"/>
                <a:gridCol w="5173026"/>
                <a:gridCol w="1679891"/>
              </a:tblGrid>
              <a:tr h="68943">
                <a:tc>
                  <a:txBody>
                    <a:bodyPr/>
                    <a:lstStyle/>
                    <a:p>
                      <a:pPr>
                        <a:lnSpc>
                          <a:spcPct val="115000"/>
                        </a:lnSpc>
                        <a:spcAft>
                          <a:spcPts val="1000"/>
                        </a:spcAft>
                      </a:pPr>
                      <a:r>
                        <a:rPr lang="es-EC" sz="1200" dirty="0">
                          <a:effectLst/>
                        </a:rPr>
                        <a:t>OPERACIÓN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gn="ctr">
                        <a:lnSpc>
                          <a:spcPct val="115000"/>
                        </a:lnSpc>
                        <a:spcAft>
                          <a:spcPts val="1000"/>
                        </a:spcAft>
                      </a:pPr>
                      <a:r>
                        <a:rPr lang="es-EC" sz="1200">
                          <a:effectLst/>
                        </a:rPr>
                        <a:t>SOLUCIONES A IMPLEMENTAR.</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gn="ctr">
                        <a:lnSpc>
                          <a:spcPct val="115000"/>
                        </a:lnSpc>
                        <a:spcAft>
                          <a:spcPts val="1000"/>
                        </a:spcAft>
                      </a:pPr>
                      <a:r>
                        <a:rPr lang="es-EC" sz="1200">
                          <a:effectLst/>
                        </a:rPr>
                        <a:t>HERRAMIENTA LEAN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439108">
                <a:tc>
                  <a:txBody>
                    <a:bodyPr/>
                    <a:lstStyle/>
                    <a:p>
                      <a:pPr>
                        <a:lnSpc>
                          <a:spcPct val="115000"/>
                        </a:lnSpc>
                        <a:spcAft>
                          <a:spcPts val="1000"/>
                        </a:spcAft>
                      </a:pPr>
                      <a:r>
                        <a:rPr lang="es-EC" sz="1200" dirty="0" err="1">
                          <a:effectLst/>
                        </a:rPr>
                        <a:t>OP3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Reducir los paros por preparación de 300 [s] a 110 [s]</a:t>
                      </a:r>
                      <a:endParaRPr lang="es-ES" sz="1200">
                        <a:effectLst/>
                      </a:endParaRPr>
                    </a:p>
                    <a:p>
                      <a:pPr>
                        <a:lnSpc>
                          <a:spcPct val="115000"/>
                        </a:lnSpc>
                        <a:spcAft>
                          <a:spcPts val="1000"/>
                        </a:spcAft>
                      </a:pPr>
                      <a:r>
                        <a:rPr lang="es-EC" sz="1200">
                          <a:effectLst/>
                        </a:rPr>
                        <a:t> Incrementar el número de personas y maquinas 1 unidad.</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Instrucciones de trabajo.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792276">
                <a:tc>
                  <a:txBody>
                    <a:bodyPr/>
                    <a:lstStyle/>
                    <a:p>
                      <a:pPr>
                        <a:lnSpc>
                          <a:spcPct val="115000"/>
                        </a:lnSpc>
                        <a:spcAft>
                          <a:spcPts val="1000"/>
                        </a:spcAft>
                      </a:pPr>
                      <a:r>
                        <a:rPr lang="es-EC" sz="1200">
                          <a:effectLst/>
                        </a:rPr>
                        <a:t>OP10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dirty="0" smtClean="0">
                          <a:effectLst/>
                        </a:rPr>
                        <a:t>Precisar el modo en que se realiza el trabajo mediante mejoras puntuales </a:t>
                      </a:r>
                      <a:r>
                        <a:rPr lang="es-EC" sz="1200" dirty="0" err="1" smtClean="0">
                          <a:effectLst/>
                        </a:rPr>
                        <a:t>shoninka</a:t>
                      </a:r>
                      <a:r>
                        <a:rPr lang="es-EC" sz="1200" dirty="0" smtClean="0">
                          <a:effectLst/>
                        </a:rPr>
                        <a:t>. </a:t>
                      </a:r>
                      <a:endParaRPr lang="es-ES" sz="1200" dirty="0" smtClean="0">
                        <a:effectLst/>
                      </a:endParaRPr>
                    </a:p>
                    <a:p>
                      <a:pPr>
                        <a:lnSpc>
                          <a:spcPct val="115000"/>
                        </a:lnSpc>
                        <a:spcAft>
                          <a:spcPts val="1000"/>
                        </a:spcAft>
                      </a:pPr>
                      <a:r>
                        <a:rPr lang="es-EC" sz="1200" dirty="0" smtClean="0">
                          <a:effectLst/>
                        </a:rPr>
                        <a:t>Disminuir el número de personas y el número de máquinas.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endParaRPr>
                    </a:p>
                    <a:p>
                      <a:pPr>
                        <a:lnSpc>
                          <a:spcPct val="115000"/>
                        </a:lnSpc>
                        <a:spcAft>
                          <a:spcPts val="1000"/>
                        </a:spcAft>
                      </a:pPr>
                      <a:r>
                        <a:rPr lang="es-EC" sz="1200">
                          <a:effectLst/>
                        </a:rPr>
                        <a:t>Instrucciones de trabajo.</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501106">
                <a:tc>
                  <a:txBody>
                    <a:bodyPr/>
                    <a:lstStyle/>
                    <a:p>
                      <a:pPr>
                        <a:lnSpc>
                          <a:spcPct val="115000"/>
                        </a:lnSpc>
                        <a:spcAft>
                          <a:spcPts val="1000"/>
                        </a:spcAft>
                      </a:pPr>
                      <a:r>
                        <a:rPr lang="es-EC" sz="1200">
                          <a:effectLst/>
                        </a:rPr>
                        <a:t>OP14</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dirty="0">
                          <a:effectLst/>
                        </a:rPr>
                        <a:t>Reducir los tiempos que no agregan valor de 236 [s] a 87 [s].</a:t>
                      </a:r>
                      <a:endParaRPr lang="es-ES" sz="1200" dirty="0">
                        <a:effectLst/>
                      </a:endParaRPr>
                    </a:p>
                    <a:p>
                      <a:pPr>
                        <a:lnSpc>
                          <a:spcPct val="115000"/>
                        </a:lnSpc>
                        <a:spcAft>
                          <a:spcPts val="1000"/>
                        </a:spcAft>
                      </a:pPr>
                      <a:r>
                        <a:rPr lang="es-EC" sz="1200" dirty="0">
                          <a:effectLst/>
                        </a:rPr>
                        <a:t>Reducción de los tiempos de preparación de 300 [s] a 200 [s].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endParaRPr>
                    </a:p>
                    <a:p>
                      <a:pPr>
                        <a:lnSpc>
                          <a:spcPct val="115000"/>
                        </a:lnSpc>
                        <a:spcAft>
                          <a:spcPts val="1000"/>
                        </a:spcAft>
                      </a:pPr>
                      <a:r>
                        <a:rPr lang="es-EC" sz="1200">
                          <a:effectLst/>
                        </a:rPr>
                        <a:t>Supermercado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730278">
                <a:tc>
                  <a:txBody>
                    <a:bodyPr/>
                    <a:lstStyle/>
                    <a:p>
                      <a:pPr>
                        <a:lnSpc>
                          <a:spcPct val="115000"/>
                        </a:lnSpc>
                        <a:spcAft>
                          <a:spcPts val="1000"/>
                        </a:spcAft>
                      </a:pPr>
                      <a:r>
                        <a:rPr lang="es-EC" sz="1200">
                          <a:effectLst/>
                        </a:rPr>
                        <a:t>OP6</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Reducir el tiempo de transporte del lote de transferencia de 420 [s] a 320 [s].</a:t>
                      </a:r>
                      <a:endParaRPr lang="es-ES" sz="1200">
                        <a:effectLst/>
                      </a:endParaRPr>
                    </a:p>
                    <a:p>
                      <a:pPr>
                        <a:lnSpc>
                          <a:spcPct val="115000"/>
                        </a:lnSpc>
                        <a:spcAft>
                          <a:spcPts val="1000"/>
                        </a:spcAft>
                      </a:pPr>
                      <a:r>
                        <a:rPr lang="es-EC" sz="1200">
                          <a:effectLst/>
                        </a:rPr>
                        <a:t>Reducir los paros programados de 600 [s] a 400 [s].</a:t>
                      </a:r>
                      <a:endParaRPr lang="es-ES" sz="1200">
                        <a:effectLst/>
                      </a:endParaRPr>
                    </a:p>
                    <a:p>
                      <a:pPr>
                        <a:lnSpc>
                          <a:spcPct val="115000"/>
                        </a:lnSpc>
                        <a:spcAft>
                          <a:spcPts val="1000"/>
                        </a:spcAft>
                      </a:pPr>
                      <a:r>
                        <a:rPr lang="es-EC" sz="1200">
                          <a:effectLst/>
                        </a:rPr>
                        <a:t>Aumentar 1 trabajador y 1 máquina.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0">
                <a:tc>
                  <a:txBody>
                    <a:bodyPr/>
                    <a:lstStyle/>
                    <a:p>
                      <a:pPr>
                        <a:lnSpc>
                          <a:spcPct val="115000"/>
                        </a:lnSpc>
                        <a:spcAft>
                          <a:spcPts val="1000"/>
                        </a:spcAft>
                      </a:pPr>
                      <a:r>
                        <a:rPr lang="es-EC" sz="1200">
                          <a:effectLst/>
                        </a:rPr>
                        <a:t>OP1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Aumentar 1 trabajador.</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 </a:t>
                      </a:r>
                      <a:endParaRPr lang="es-ES" sz="1200">
                        <a:effectLst/>
                      </a:endParaRPr>
                    </a:p>
                    <a:p>
                      <a:pPr>
                        <a:lnSpc>
                          <a:spcPct val="115000"/>
                        </a:lnSpc>
                        <a:spcAft>
                          <a:spcPts val="1000"/>
                        </a:spcAft>
                      </a:pPr>
                      <a:r>
                        <a:rPr lang="es-EC" sz="1200">
                          <a:effectLst/>
                        </a:rPr>
                        <a:t>Shoninka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362717">
                <a:tc>
                  <a:txBody>
                    <a:bodyPr/>
                    <a:lstStyle/>
                    <a:p>
                      <a:pPr>
                        <a:lnSpc>
                          <a:spcPct val="115000"/>
                        </a:lnSpc>
                        <a:spcAft>
                          <a:spcPts val="1000"/>
                        </a:spcAft>
                      </a:pPr>
                      <a:r>
                        <a:rPr lang="es-EC" sz="1200">
                          <a:effectLst/>
                        </a:rPr>
                        <a:t>OP15</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Reducir los tiempos que no agregan valor de 364 [s] a 200 [s].</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dirty="0">
                          <a:effectLst/>
                        </a:rPr>
                        <a:t> </a:t>
                      </a:r>
                      <a:endParaRPr lang="es-ES" sz="1200" dirty="0">
                        <a:effectLst/>
                      </a:endParaRPr>
                    </a:p>
                    <a:p>
                      <a:pPr>
                        <a:lnSpc>
                          <a:spcPct val="115000"/>
                        </a:lnSpc>
                        <a:spcAft>
                          <a:spcPts val="1000"/>
                        </a:spcAft>
                      </a:pPr>
                      <a:r>
                        <a:rPr lang="es-EC" sz="1200" dirty="0">
                          <a:effectLst/>
                        </a:rPr>
                        <a:t>Eficiencia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286326">
                <a:tc>
                  <a:txBody>
                    <a:bodyPr/>
                    <a:lstStyle/>
                    <a:p>
                      <a:pPr>
                        <a:lnSpc>
                          <a:spcPct val="115000"/>
                        </a:lnSpc>
                        <a:spcAft>
                          <a:spcPts val="1000"/>
                        </a:spcAft>
                      </a:pPr>
                      <a:r>
                        <a:rPr lang="es-EC" sz="1200">
                          <a:effectLst/>
                        </a:rPr>
                        <a:t>OP8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Aumentar 1 trabajador y 1 máquina.</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286326">
                <a:tc>
                  <a:txBody>
                    <a:bodyPr/>
                    <a:lstStyle/>
                    <a:p>
                      <a:pPr>
                        <a:lnSpc>
                          <a:spcPct val="115000"/>
                        </a:lnSpc>
                        <a:spcAft>
                          <a:spcPts val="1000"/>
                        </a:spcAft>
                      </a:pPr>
                      <a:r>
                        <a:rPr lang="es-EC" sz="1200">
                          <a:effectLst/>
                        </a:rPr>
                        <a:t>OP7</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Aumentar 1 trabajador y 1 máquina.</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dirty="0">
                          <a:effectLst/>
                        </a:rPr>
                        <a:t> </a:t>
                      </a:r>
                      <a:endParaRPr lang="es-ES" sz="1200" dirty="0">
                        <a:effectLst/>
                      </a:endParaRPr>
                    </a:p>
                    <a:p>
                      <a:pPr>
                        <a:lnSpc>
                          <a:spcPct val="115000"/>
                        </a:lnSpc>
                        <a:spcAft>
                          <a:spcPts val="1000"/>
                        </a:spcAft>
                      </a:pPr>
                      <a:r>
                        <a:rPr lang="es-EC" sz="1200" dirty="0" err="1">
                          <a:effectLst/>
                        </a:rPr>
                        <a:t>Shoninka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bl>
          </a:graphicData>
        </a:graphic>
      </p:graphicFrame>
    </p:spTree>
    <p:extLst>
      <p:ext uri="{BB962C8B-B14F-4D97-AF65-F5344CB8AC3E}">
        <p14:creationId xmlns:p14="http://schemas.microsoft.com/office/powerpoint/2010/main" val="32011130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65452507"/>
              </p:ext>
            </p:extLst>
          </p:nvPr>
        </p:nvGraphicFramePr>
        <p:xfrm>
          <a:off x="2280634" y="1258955"/>
          <a:ext cx="8077234" cy="3877056"/>
        </p:xfrm>
        <a:graphic>
          <a:graphicData uri="http://schemas.openxmlformats.org/drawingml/2006/table">
            <a:tbl>
              <a:tblPr firstRow="1" firstCol="1" bandRow="1">
                <a:tableStyleId>{5C22544A-7EE6-4342-B048-85BDC9FD1C3A}</a:tableStyleId>
              </a:tblPr>
              <a:tblGrid>
                <a:gridCol w="1224317"/>
                <a:gridCol w="5173026"/>
                <a:gridCol w="1679891"/>
              </a:tblGrid>
              <a:tr h="501106">
                <a:tc>
                  <a:txBody>
                    <a:bodyPr/>
                    <a:lstStyle/>
                    <a:p>
                      <a:pPr>
                        <a:lnSpc>
                          <a:spcPct val="115000"/>
                        </a:lnSpc>
                        <a:spcAft>
                          <a:spcPts val="1000"/>
                        </a:spcAft>
                      </a:pPr>
                      <a:r>
                        <a:rPr lang="es-EC" sz="1200" dirty="0" err="1">
                          <a:effectLst/>
                        </a:rPr>
                        <a:t>OP13</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a:effectLst/>
                        </a:rPr>
                        <a:t>Reducir los tiempos que no agregan valor de 300[s] a 210 [s]. </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 </a:t>
                      </a:r>
                      <a:endParaRPr lang="es-ES" sz="1200">
                        <a:effectLst/>
                      </a:endParaRPr>
                    </a:p>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1236227">
                <a:tc>
                  <a:txBody>
                    <a:bodyPr/>
                    <a:lstStyle/>
                    <a:p>
                      <a:pPr>
                        <a:lnSpc>
                          <a:spcPct val="115000"/>
                        </a:lnSpc>
                        <a:spcAft>
                          <a:spcPts val="1000"/>
                        </a:spcAft>
                      </a:pPr>
                      <a:r>
                        <a:rPr lang="es-EC" sz="1200" dirty="0" err="1">
                          <a:effectLst/>
                        </a:rPr>
                        <a:t>OP16</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dirty="0">
                          <a:effectLst/>
                        </a:rPr>
                        <a:t>Reducir los tiempos que no agregan valor a lo mínimo posible.</a:t>
                      </a:r>
                      <a:endParaRPr lang="es-ES" sz="1200" dirty="0">
                        <a:effectLst/>
                      </a:endParaRPr>
                    </a:p>
                    <a:p>
                      <a:pPr>
                        <a:lnSpc>
                          <a:spcPct val="115000"/>
                        </a:lnSpc>
                        <a:spcAft>
                          <a:spcPts val="1000"/>
                        </a:spcAft>
                      </a:pPr>
                      <a:r>
                        <a:rPr lang="es-EC" sz="1200" dirty="0">
                          <a:effectLst/>
                        </a:rPr>
                        <a:t>Incrementar el lote de transferencia a 40 unidades.</a:t>
                      </a:r>
                      <a:endParaRPr lang="es-ES" sz="1200" dirty="0">
                        <a:effectLst/>
                      </a:endParaRPr>
                    </a:p>
                    <a:p>
                      <a:pPr>
                        <a:lnSpc>
                          <a:spcPct val="115000"/>
                        </a:lnSpc>
                        <a:spcAft>
                          <a:spcPts val="1000"/>
                        </a:spcAft>
                      </a:pPr>
                      <a:r>
                        <a:rPr lang="es-EC" sz="1200" dirty="0">
                          <a:effectLst/>
                        </a:rPr>
                        <a:t>Reducir los tiempos de transporte de 36 [s] a 10 [s]. </a:t>
                      </a:r>
                      <a:endParaRPr lang="es-ES" sz="1200" dirty="0">
                        <a:effectLst/>
                      </a:endParaRPr>
                    </a:p>
                    <a:p>
                      <a:pPr>
                        <a:lnSpc>
                          <a:spcPct val="115000"/>
                        </a:lnSpc>
                        <a:spcAft>
                          <a:spcPts val="1000"/>
                        </a:spcAft>
                      </a:pPr>
                      <a:r>
                        <a:rPr lang="es-EC" sz="1200" dirty="0">
                          <a:effectLst/>
                        </a:rPr>
                        <a:t>Continua</a:t>
                      </a:r>
                      <a:endParaRPr lang="es-ES" sz="1200" dirty="0">
                        <a:effectLst/>
                      </a:endParaRPr>
                    </a:p>
                    <a:p>
                      <a:pPr>
                        <a:lnSpc>
                          <a:spcPct val="115000"/>
                        </a:lnSpc>
                      </a:pPr>
                      <a:r>
                        <a:rPr lang="es-EC" sz="1200" dirty="0">
                          <a:effectLst/>
                        </a:rPr>
                        <a:t>Reducir los tiempos de preparación de 50 [s] a 20 [s]. </a:t>
                      </a:r>
                      <a:endParaRPr lang="es-ES" sz="1200" dirty="0">
                        <a:effectLst/>
                        <a:latin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Eficiencia.</a:t>
                      </a:r>
                      <a:endParaRPr lang="es-ES" sz="1200">
                        <a:effectLst/>
                      </a:endParaRPr>
                    </a:p>
                    <a:p>
                      <a:pPr>
                        <a:lnSpc>
                          <a:spcPct val="115000"/>
                        </a:lnSpc>
                        <a:spcAft>
                          <a:spcPts val="1000"/>
                        </a:spcAft>
                      </a:pPr>
                      <a:r>
                        <a:rPr lang="es-EC" sz="1200">
                          <a:effectLst/>
                        </a:rPr>
                        <a:t>Tackt time.</a:t>
                      </a:r>
                      <a:endParaRPr lang="es-ES" sz="1200">
                        <a:effectLst/>
                      </a:endParaRPr>
                    </a:p>
                    <a:p>
                      <a:pPr>
                        <a:lnSpc>
                          <a:spcPct val="115000"/>
                        </a:lnSpc>
                        <a:spcAft>
                          <a:spcPts val="1000"/>
                        </a:spcAft>
                      </a:pPr>
                      <a:r>
                        <a:rPr lang="es-EC" sz="1200">
                          <a:effectLst/>
                        </a:rPr>
                        <a:t>Retiro constante.</a:t>
                      </a:r>
                      <a:endParaRPr lang="es-ES" sz="1200">
                        <a:effectLst/>
                      </a:endParaRPr>
                    </a:p>
                    <a:p>
                      <a:pPr>
                        <a:lnSpc>
                          <a:spcPct val="115000"/>
                        </a:lnSpc>
                        <a:spcAft>
                          <a:spcPts val="1000"/>
                        </a:spcAft>
                      </a:pPr>
                      <a:r>
                        <a:rPr lang="es-EC" sz="1200">
                          <a:effectLst/>
                        </a:rPr>
                        <a:t>Shoninka.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501106">
                <a:tc>
                  <a:txBody>
                    <a:bodyPr/>
                    <a:lstStyle/>
                    <a:p>
                      <a:pPr>
                        <a:lnSpc>
                          <a:spcPct val="115000"/>
                        </a:lnSpc>
                        <a:spcAft>
                          <a:spcPts val="1000"/>
                        </a:spcAft>
                      </a:pPr>
                      <a:r>
                        <a:rPr lang="es-EC" sz="1200">
                          <a:effectLst/>
                        </a:rPr>
                        <a:t>OP2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dirty="0">
                          <a:effectLst/>
                        </a:rPr>
                        <a:t>Reducir los tiempos que no agregan valor de 100 [s] a 75 [s].</a:t>
                      </a:r>
                      <a:endParaRPr lang="es-ES" sz="1200" dirty="0">
                        <a:effectLst/>
                      </a:endParaRPr>
                    </a:p>
                    <a:p>
                      <a:pPr>
                        <a:lnSpc>
                          <a:spcPct val="115000"/>
                        </a:lnSpc>
                        <a:spcAft>
                          <a:spcPts val="1000"/>
                        </a:spcAft>
                      </a:pPr>
                      <a:r>
                        <a:rPr lang="es-EC" sz="1200" dirty="0">
                          <a:effectLst/>
                        </a:rPr>
                        <a:t> Reducir el lote de transferencia a 40 unidades.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a:effectLst/>
                        </a:rPr>
                        <a:t>Shoninka.</a:t>
                      </a:r>
                      <a:endParaRPr lang="es-ES" sz="1200">
                        <a:effectLst/>
                      </a:endParaRPr>
                    </a:p>
                    <a:p>
                      <a:pPr>
                        <a:lnSpc>
                          <a:spcPct val="115000"/>
                        </a:lnSpc>
                        <a:spcAft>
                          <a:spcPts val="1000"/>
                        </a:spcAft>
                      </a:pPr>
                      <a:r>
                        <a:rPr lang="es-EC" sz="1200">
                          <a:effectLst/>
                        </a:rPr>
                        <a:t> </a:t>
                      </a:r>
                      <a:endParaRPr lang="es-ES" sz="1200">
                        <a:effectLst/>
                      </a:endParaRPr>
                    </a:p>
                    <a:p>
                      <a:pPr>
                        <a:lnSpc>
                          <a:spcPct val="115000"/>
                        </a:lnSpc>
                        <a:spcAft>
                          <a:spcPts val="1000"/>
                        </a:spcAft>
                      </a:pPr>
                      <a:r>
                        <a:rPr lang="es-EC" sz="1200">
                          <a:effectLst/>
                        </a:rPr>
                        <a:t>Kanban.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r h="362717">
                <a:tc>
                  <a:txBody>
                    <a:bodyPr/>
                    <a:lstStyle/>
                    <a:p>
                      <a:pPr>
                        <a:lnSpc>
                          <a:spcPct val="115000"/>
                        </a:lnSpc>
                        <a:spcAft>
                          <a:spcPts val="1000"/>
                        </a:spcAft>
                      </a:pPr>
                      <a:r>
                        <a:rPr lang="es-EC" sz="1200">
                          <a:effectLst/>
                        </a:rPr>
                        <a:t>OP9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ctr"/>
                </a:tc>
                <a:tc>
                  <a:txBody>
                    <a:bodyPr/>
                    <a:lstStyle/>
                    <a:p>
                      <a:pPr>
                        <a:lnSpc>
                          <a:spcPct val="115000"/>
                        </a:lnSpc>
                        <a:spcAft>
                          <a:spcPts val="1000"/>
                        </a:spcAft>
                      </a:pPr>
                      <a:r>
                        <a:rPr lang="es-EC" sz="1200" dirty="0">
                          <a:effectLst/>
                        </a:rPr>
                        <a:t>Reducir los tiempos que no agregan valor de 100 [s] a 96 [s].</a:t>
                      </a:r>
                      <a:endParaRPr lang="es-ES" sz="1200" dirty="0">
                        <a:effectLst/>
                      </a:endParaRPr>
                    </a:p>
                    <a:p>
                      <a:pPr>
                        <a:lnSpc>
                          <a:spcPct val="115000"/>
                        </a:lnSpc>
                        <a:spcAft>
                          <a:spcPts val="1000"/>
                        </a:spcAft>
                      </a:pPr>
                      <a:r>
                        <a:rPr lang="es-EC"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c>
                  <a:txBody>
                    <a:bodyPr/>
                    <a:lstStyle/>
                    <a:p>
                      <a:pPr>
                        <a:lnSpc>
                          <a:spcPct val="115000"/>
                        </a:lnSpc>
                        <a:spcAft>
                          <a:spcPts val="1000"/>
                        </a:spcAft>
                      </a:pPr>
                      <a:r>
                        <a:rPr lang="es-EC" sz="1200" dirty="0" err="1">
                          <a:effectLst/>
                        </a:rPr>
                        <a:t>Shoninka</a:t>
                      </a:r>
                      <a:endParaRPr lang="es-ES" sz="1200" dirty="0">
                        <a:effectLst/>
                      </a:endParaRPr>
                    </a:p>
                    <a:p>
                      <a:pPr>
                        <a:lnSpc>
                          <a:spcPct val="115000"/>
                        </a:lnSpc>
                        <a:spcAft>
                          <a:spcPts val="1000"/>
                        </a:spcAft>
                      </a:pPr>
                      <a:r>
                        <a:rPr lang="es-EC" sz="1200" dirty="0">
                          <a:effectLst/>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763" marR="14763" marT="0" marB="0" anchor="b"/>
                </a:tc>
              </a:tr>
            </a:tbl>
          </a:graphicData>
        </a:graphic>
      </p:graphicFrame>
    </p:spTree>
    <p:extLst>
      <p:ext uri="{BB962C8B-B14F-4D97-AF65-F5344CB8AC3E}">
        <p14:creationId xmlns:p14="http://schemas.microsoft.com/office/powerpoint/2010/main" val="6617019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571223" y="1030286"/>
            <a:ext cx="9320069" cy="5499302"/>
          </a:xfrm>
          <a:prstGeom prst="rect">
            <a:avLst/>
          </a:prstGeom>
          <a:noFill/>
          <a:ln>
            <a:noFill/>
          </a:ln>
        </p:spPr>
      </p:pic>
      <p:sp>
        <p:nvSpPr>
          <p:cNvPr id="3" name="Rectángulo 2"/>
          <p:cNvSpPr/>
          <p:nvPr/>
        </p:nvSpPr>
        <p:spPr>
          <a:xfrm>
            <a:off x="1571223" y="229409"/>
            <a:ext cx="6096000" cy="646331"/>
          </a:xfrm>
          <a:prstGeom prst="rect">
            <a:avLst/>
          </a:prstGeom>
        </p:spPr>
        <p:txBody>
          <a:bodyPr>
            <a:spAutoFit/>
          </a:bodyPr>
          <a:lstStyle/>
          <a:p>
            <a:r>
              <a:rPr lang="es-EC" b="1" dirty="0">
                <a:solidFill>
                  <a:srgbClr val="000000"/>
                </a:solidFill>
                <a:latin typeface="Arial" panose="020B0604020202020204" pitchFamily="34" charset="0"/>
                <a:ea typeface="Calibri" panose="020F0502020204030204" pitchFamily="34" charset="0"/>
              </a:rPr>
              <a:t>Determinación de los puestos de trabajo y asignación de tareas, nuevo diseño.</a:t>
            </a:r>
            <a:endParaRPr lang="es-ES" dirty="0"/>
          </a:p>
        </p:txBody>
      </p:sp>
    </p:spTree>
    <p:extLst>
      <p:ext uri="{BB962C8B-B14F-4D97-AF65-F5344CB8AC3E}">
        <p14:creationId xmlns:p14="http://schemas.microsoft.com/office/powerpoint/2010/main" val="2758465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328564" y="871795"/>
            <a:ext cx="4904220"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Objetivos específicos</a:t>
            </a:r>
          </a:p>
        </p:txBody>
      </p:sp>
      <p:sp>
        <p:nvSpPr>
          <p:cNvPr id="2" name="Rectángulo 1">
            <a:hlinkClick r:id="rId2" action="ppaction://hlinksldjump"/>
          </p:cNvPr>
          <p:cNvSpPr/>
          <p:nvPr/>
        </p:nvSpPr>
        <p:spPr>
          <a:xfrm>
            <a:off x="1353710" y="2042321"/>
            <a:ext cx="9758149" cy="142763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Diagnosticar los procesos actuales de la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FMT</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determinar las deficiencias y requerimientos a nivel mano de obra, logística y equipamiento, para promover el mejoramiento de las prácticas de ejecución de procesos</a:t>
            </a:r>
            <a:r>
              <a:rPr lang="es-EC" sz="2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hlinkClick r:id="rId3" action="ppaction://hlinksldjump"/>
          </p:cNvPr>
          <p:cNvSpPr/>
          <p:nvPr/>
        </p:nvSpPr>
        <p:spPr>
          <a:xfrm>
            <a:off x="1605565" y="3469956"/>
            <a:ext cx="9506293" cy="1938992"/>
          </a:xfrm>
          <a:prstGeom prst="rect">
            <a:avLst/>
          </a:prstGeom>
        </p:spPr>
        <p:txBody>
          <a:bodyPr wrap="square">
            <a:spAutoFit/>
          </a:bodyPr>
          <a:lstStyle/>
          <a:p>
            <a:pPr marL="800100" lvl="1" indent="-342900" algn="just">
              <a:lnSpc>
                <a:spcPct val="150000"/>
              </a:lnSpc>
              <a:spcAft>
                <a:spcPts val="1000"/>
              </a:spcAft>
              <a:buFont typeface="Symbol" panose="05050102010706020507" pitchFamily="18" charset="2"/>
              <a:buChar char=""/>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Aplicar filosofía “lean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para optimizar los equipos y las áreas de trabajo, de manera que resulten más económicos y eficientes, cumpliendo con las normas de mantenimiento, seguridad y salud ocupacional.</a:t>
            </a: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034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904" y="449619"/>
            <a:ext cx="7787709" cy="461665"/>
          </a:xfrm>
          <a:prstGeom prst="rect">
            <a:avLst/>
          </a:prstGeom>
        </p:spPr>
        <p:txBody>
          <a:bodyPr wrap="none">
            <a:spAutoFit/>
          </a:bodyPr>
          <a:lstStyle/>
          <a:p>
            <a:r>
              <a:rPr lang="es-EC" sz="2400" dirty="0">
                <a:solidFill>
                  <a:srgbClr val="000000"/>
                </a:solidFill>
                <a:latin typeface="Arial" panose="020B0604020202020204" pitchFamily="34" charset="0"/>
                <a:ea typeface="Calibri" panose="020F0502020204030204" pitchFamily="34" charset="0"/>
              </a:rPr>
              <a:t>Crear un Flujo continuo, a partir de equilibrio de </a:t>
            </a:r>
            <a:r>
              <a:rPr lang="es-EC" sz="2400" dirty="0" smtClean="0">
                <a:solidFill>
                  <a:srgbClr val="000000"/>
                </a:solidFill>
                <a:latin typeface="Arial" panose="020B0604020202020204" pitchFamily="34" charset="0"/>
                <a:ea typeface="Calibri" panose="020F0502020204030204" pitchFamily="34" charset="0"/>
              </a:rPr>
              <a:t>cargas.</a:t>
            </a:r>
            <a:endParaRPr lang="es-ES" sz="2400" dirty="0"/>
          </a:p>
        </p:txBody>
      </p:sp>
      <p:sp>
        <p:nvSpPr>
          <p:cNvPr id="3" name="Rectangle 2"/>
          <p:cNvSpPr>
            <a:spLocks noChangeArrowheads="1"/>
          </p:cNvSpPr>
          <p:nvPr/>
        </p:nvSpPr>
        <p:spPr bwMode="auto">
          <a:xfrm>
            <a:off x="2228045" y="20606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 name="Objeto 3">
            <a:hlinkClick r:id="rId3" action="ppaction://hlinksldjump"/>
          </p:cNvPr>
          <p:cNvGraphicFramePr>
            <a:graphicFrameLocks noChangeAspect="1"/>
          </p:cNvGraphicFramePr>
          <p:nvPr>
            <p:extLst>
              <p:ext uri="{D42A27DB-BD31-4B8C-83A1-F6EECF244321}">
                <p14:modId xmlns:p14="http://schemas.microsoft.com/office/powerpoint/2010/main" val="3888872204"/>
              </p:ext>
            </p:extLst>
          </p:nvPr>
        </p:nvGraphicFramePr>
        <p:xfrm>
          <a:off x="1790162" y="1674254"/>
          <a:ext cx="9567615" cy="4507606"/>
        </p:xfrm>
        <a:graphic>
          <a:graphicData uri="http://schemas.openxmlformats.org/presentationml/2006/ole">
            <mc:AlternateContent xmlns:mc="http://schemas.openxmlformats.org/markup-compatibility/2006">
              <mc:Choice xmlns:v="urn:schemas-microsoft-com:vml" Requires="v">
                <p:oleObj spid="_x0000_s26651" name="Visio" r:id="rId4" imgW="46335621" imgH="21876767" progId="Visio.Drawing.11">
                  <p:embed/>
                </p:oleObj>
              </mc:Choice>
              <mc:Fallback>
                <p:oleObj name="Visio" r:id="rId4" imgW="46335621" imgH="2187676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162" y="1674254"/>
                        <a:ext cx="9567615" cy="4507606"/>
                      </a:xfrm>
                      <a:prstGeom prst="rect">
                        <a:avLst/>
                      </a:prstGeom>
                      <a:noFill/>
                    </p:spPr>
                  </p:pic>
                </p:oleObj>
              </mc:Fallback>
            </mc:AlternateContent>
          </a:graphicData>
        </a:graphic>
      </p:graphicFrame>
      <p:sp>
        <p:nvSpPr>
          <p:cNvPr id="5" name="Rectángulo 4"/>
          <p:cNvSpPr/>
          <p:nvPr/>
        </p:nvSpPr>
        <p:spPr>
          <a:xfrm>
            <a:off x="1258436" y="1116620"/>
            <a:ext cx="6945406" cy="369332"/>
          </a:xfrm>
          <a:prstGeom prst="rect">
            <a:avLst/>
          </a:prstGeom>
        </p:spPr>
        <p:txBody>
          <a:bodyPr wrap="square">
            <a:spAutoFit/>
          </a:bodyPr>
          <a:lstStyle/>
          <a:p>
            <a:pPr algn="ctr">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Flujo de Proceso, basada en el Mapa de Valor Actual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VSM</a:t>
            </a:r>
            <a:r>
              <a:rPr lang="es-EC" baseline="-25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s-EC" baseline="-25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1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hlinkClick r:id="rId6" action="ppaction://hlinksldjump"/>
          </p:cNvPr>
          <p:cNvSpPr/>
          <p:nvPr/>
        </p:nvSpPr>
        <p:spPr>
          <a:xfrm>
            <a:off x="10148552" y="6362163"/>
            <a:ext cx="1184856"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hlinkClick r:id="rId7" action="ppaction://hlinksldjump"/>
              </a:rPr>
              <a:t>Objetivos</a:t>
            </a:r>
            <a:endParaRPr lang="es-ES" dirty="0"/>
          </a:p>
        </p:txBody>
      </p:sp>
    </p:spTree>
    <p:extLst>
      <p:ext uri="{BB962C8B-B14F-4D97-AF65-F5344CB8AC3E}">
        <p14:creationId xmlns:p14="http://schemas.microsoft.com/office/powerpoint/2010/main" val="2625470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957497295"/>
              </p:ext>
            </p:extLst>
          </p:nvPr>
        </p:nvGraphicFramePr>
        <p:xfrm>
          <a:off x="1416652" y="914400"/>
          <a:ext cx="9990041" cy="5499279"/>
        </p:xfrm>
        <a:graphic>
          <a:graphicData uri="http://schemas.openxmlformats.org/presentationml/2006/ole">
            <mc:AlternateContent xmlns:mc="http://schemas.openxmlformats.org/markup-compatibility/2006">
              <mc:Choice xmlns:v="urn:schemas-microsoft-com:vml" Requires="v">
                <p:oleObj spid="_x0000_s28696" name="Visio" r:id="rId3" imgW="19097507" imgH="10505545" progId="Visio.Drawing.11">
                  <p:embed/>
                </p:oleObj>
              </mc:Choice>
              <mc:Fallback>
                <p:oleObj name="Visio" r:id="rId3" imgW="19097507" imgH="10505545"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652" y="914400"/>
                        <a:ext cx="9990041" cy="5499279"/>
                      </a:xfrm>
                      <a:prstGeom prst="rect">
                        <a:avLst/>
                      </a:prstGeom>
                      <a:noFill/>
                    </p:spPr>
                  </p:pic>
                </p:oleObj>
              </mc:Fallback>
            </mc:AlternateContent>
          </a:graphicData>
        </a:graphic>
      </p:graphicFrame>
      <p:sp>
        <p:nvSpPr>
          <p:cNvPr id="3" name="Rectángulo 2"/>
          <p:cNvSpPr/>
          <p:nvPr/>
        </p:nvSpPr>
        <p:spPr>
          <a:xfrm>
            <a:off x="1520961" y="359467"/>
            <a:ext cx="6650539" cy="400110"/>
          </a:xfrm>
          <a:prstGeom prst="rect">
            <a:avLst/>
          </a:prstGeom>
        </p:spPr>
        <p:txBody>
          <a:bodyPr wrap="none">
            <a:spAutoFit/>
          </a:bodyPr>
          <a:lstStyle/>
          <a:p>
            <a:r>
              <a:rPr lang="es-EC" sz="2000" b="1" dirty="0">
                <a:latin typeface="Arial" panose="020B0604020202020204" pitchFamily="34" charset="0"/>
                <a:ea typeface="Calibri" panose="020F0502020204030204" pitchFamily="34" charset="0"/>
              </a:rPr>
              <a:t>Mapa de Valor Futuro </a:t>
            </a:r>
            <a:r>
              <a:rPr lang="es-EC" sz="2000" b="1" dirty="0" err="1">
                <a:latin typeface="Arial" panose="020B0604020202020204" pitchFamily="34" charset="0"/>
                <a:ea typeface="Calibri" panose="020F0502020204030204" pitchFamily="34" charset="0"/>
              </a:rPr>
              <a:t>VSM</a:t>
            </a:r>
            <a:r>
              <a:rPr lang="es-EC" sz="2000" b="1" baseline="-25000" dirty="0" err="1">
                <a:latin typeface="Arial" panose="020B0604020202020204" pitchFamily="34" charset="0"/>
                <a:ea typeface="Calibri" panose="020F0502020204030204" pitchFamily="34" charset="0"/>
              </a:rPr>
              <a:t>F</a:t>
            </a:r>
            <a:r>
              <a:rPr lang="es-EC" sz="2000" b="1" dirty="0">
                <a:latin typeface="Arial" panose="020B0604020202020204" pitchFamily="34" charset="0"/>
                <a:ea typeface="Calibri" panose="020F0502020204030204" pitchFamily="34" charset="0"/>
              </a:rPr>
              <a:t>, Implantación LEAN </a:t>
            </a:r>
            <a:r>
              <a:rPr lang="es-EC" sz="2000" b="1" dirty="0" err="1" smtClean="0">
                <a:latin typeface="Arial" panose="020B0604020202020204" pitchFamily="34" charset="0"/>
                <a:ea typeface="Calibri" panose="020F0502020204030204" pitchFamily="34" charset="0"/>
              </a:rPr>
              <a:t>FMT</a:t>
            </a:r>
            <a:r>
              <a:rPr lang="es-EC" sz="2000" b="1" dirty="0" smtClean="0">
                <a:latin typeface="Arial" panose="020B0604020202020204" pitchFamily="34" charset="0"/>
                <a:ea typeface="Calibri" panose="020F0502020204030204" pitchFamily="34" charset="0"/>
              </a:rPr>
              <a:t>:</a:t>
            </a:r>
            <a:endParaRPr lang="es-ES" sz="2000" dirty="0"/>
          </a:p>
        </p:txBody>
      </p:sp>
    </p:spTree>
    <p:extLst>
      <p:ext uri="{BB962C8B-B14F-4D97-AF65-F5344CB8AC3E}">
        <p14:creationId xmlns:p14="http://schemas.microsoft.com/office/powerpoint/2010/main" val="27610333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37893" y="1403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to 2">
            <a:hlinkClick r:id="rId3" action="ppaction://hlinksldjump"/>
          </p:cNvPr>
          <p:cNvGraphicFramePr>
            <a:graphicFrameLocks noChangeAspect="1"/>
          </p:cNvGraphicFramePr>
          <p:nvPr>
            <p:extLst>
              <p:ext uri="{D42A27DB-BD31-4B8C-83A1-F6EECF244321}">
                <p14:modId xmlns:p14="http://schemas.microsoft.com/office/powerpoint/2010/main" val="2627243905"/>
              </p:ext>
            </p:extLst>
          </p:nvPr>
        </p:nvGraphicFramePr>
        <p:xfrm>
          <a:off x="2137892" y="1080633"/>
          <a:ext cx="8787879" cy="5266639"/>
        </p:xfrm>
        <a:graphic>
          <a:graphicData uri="http://schemas.openxmlformats.org/presentationml/2006/ole">
            <mc:AlternateContent xmlns:mc="http://schemas.openxmlformats.org/markup-compatibility/2006">
              <mc:Choice xmlns:v="urn:schemas-microsoft-com:vml" Requires="v">
                <p:oleObj spid="_x0000_s27673" name="Visio" r:id="rId4" imgW="36596694" imgH="21918877" progId="Visio.Drawing.11">
                  <p:embed/>
                </p:oleObj>
              </mc:Choice>
              <mc:Fallback>
                <p:oleObj name="Visio" r:id="rId4" imgW="36596694" imgH="2191887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892" y="1080633"/>
                        <a:ext cx="8787879" cy="5266639"/>
                      </a:xfrm>
                      <a:prstGeom prst="rect">
                        <a:avLst/>
                      </a:prstGeom>
                      <a:noFill/>
                    </p:spPr>
                  </p:pic>
                </p:oleObj>
              </mc:Fallback>
            </mc:AlternateContent>
          </a:graphicData>
        </a:graphic>
      </p:graphicFrame>
      <p:sp>
        <p:nvSpPr>
          <p:cNvPr id="4" name="Rectángulo 3"/>
          <p:cNvSpPr/>
          <p:nvPr/>
        </p:nvSpPr>
        <p:spPr>
          <a:xfrm>
            <a:off x="1657082" y="434302"/>
            <a:ext cx="9315718" cy="646331"/>
          </a:xfrm>
          <a:prstGeom prst="rect">
            <a:avLst/>
          </a:prstGeom>
        </p:spPr>
        <p:txBody>
          <a:bodyPr wrap="square">
            <a:spAutoFit/>
          </a:bodyPr>
          <a:lstStyle/>
          <a:p>
            <a:r>
              <a:rPr lang="es-EC" b="1" dirty="0">
                <a:solidFill>
                  <a:srgbClr val="000000"/>
                </a:solidFill>
                <a:latin typeface="Arial" panose="020B0604020202020204" pitchFamily="34" charset="0"/>
                <a:ea typeface="Calibri" panose="020F0502020204030204" pitchFamily="34" charset="0"/>
              </a:rPr>
              <a:t>Implantación Lean basada en el mapa de valor futuro </a:t>
            </a:r>
            <a:r>
              <a:rPr lang="es-EC" b="1" dirty="0" err="1">
                <a:solidFill>
                  <a:srgbClr val="000000"/>
                </a:solidFill>
                <a:latin typeface="Arial" panose="020B0604020202020204" pitchFamily="34" charset="0"/>
                <a:ea typeface="Calibri" panose="020F0502020204030204" pitchFamily="34" charset="0"/>
              </a:rPr>
              <a:t>VSM</a:t>
            </a:r>
            <a:r>
              <a:rPr lang="es-EC" b="1" baseline="-25000" dirty="0" err="1">
                <a:solidFill>
                  <a:srgbClr val="000000"/>
                </a:solidFill>
                <a:latin typeface="Arial" panose="020B0604020202020204" pitchFamily="34" charset="0"/>
                <a:ea typeface="Calibri" panose="020F0502020204030204" pitchFamily="34" charset="0"/>
              </a:rPr>
              <a:t>F</a:t>
            </a:r>
            <a:r>
              <a:rPr lang="es-EC" b="1" dirty="0">
                <a:solidFill>
                  <a:srgbClr val="000000"/>
                </a:solidFill>
                <a:latin typeface="Arial" panose="020B0604020202020204" pitchFamily="34" charset="0"/>
                <a:ea typeface="Calibri" panose="020F0502020204030204" pitchFamily="34" charset="0"/>
              </a:rPr>
              <a:t>, Fábrica Metalmecánica de Tabacundo</a:t>
            </a:r>
            <a:endParaRPr lang="es-ES" dirty="0"/>
          </a:p>
        </p:txBody>
      </p:sp>
    </p:spTree>
    <p:extLst>
      <p:ext uri="{BB962C8B-B14F-4D97-AF65-F5344CB8AC3E}">
        <p14:creationId xmlns:p14="http://schemas.microsoft.com/office/powerpoint/2010/main" val="41939582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76028909"/>
              </p:ext>
            </p:extLst>
          </p:nvPr>
        </p:nvGraphicFramePr>
        <p:xfrm>
          <a:off x="1766859" y="857561"/>
          <a:ext cx="9822497" cy="5486400"/>
        </p:xfrm>
        <a:graphic>
          <a:graphicData uri="http://schemas.openxmlformats.org/drawingml/2006/table">
            <a:tbl>
              <a:tblPr firstRow="1" firstCol="1" bandRow="1">
                <a:tableStyleId>{5C22544A-7EE6-4342-B048-85BDC9FD1C3A}</a:tableStyleId>
              </a:tblPr>
              <a:tblGrid>
                <a:gridCol w="2812097"/>
                <a:gridCol w="3505200"/>
                <a:gridCol w="3505200"/>
              </a:tblGrid>
              <a:tr h="0">
                <a:tc>
                  <a:txBody>
                    <a:bodyPr/>
                    <a:lstStyle/>
                    <a:p>
                      <a:pPr algn="ctr">
                        <a:lnSpc>
                          <a:spcPct val="150000"/>
                        </a:lnSpc>
                        <a:spcAft>
                          <a:spcPts val="0"/>
                        </a:spcAft>
                      </a:pPr>
                      <a:r>
                        <a:rPr lang="es-EC" sz="1600">
                          <a:effectLst/>
                        </a:rPr>
                        <a:t>ÁREA DE PRODUCTO EN PROCESO.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OPERACIONES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CAUSAS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Entre las operaciones OP3 y OP4.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Diferencia de la producción diaria entre OP3 y OP4 de 5 unidades.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Área de producto en proceso entre las operaciones OP4 y OP5.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Diferencia de la producción diaria entre OP4 y OP5 de 54 unidades.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Área de producto en proceso seguridad entre las operaciones OP6 y OP7.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Diferencia de la producción diaria entre OP6 y OP7 de   24 unidades.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Área de producto en proceso entre las operaciones OP10 y OP11.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Por seguridad y en base a la experiencia adquirida en la estadía en la FMT, ya que los consumibles de la cortadora son importados, y a falta de estos se los hace con una tronzadora manual.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a:effectLst/>
                        </a:rPr>
                        <a:t> </a:t>
                      </a:r>
                      <a:endParaRPr lang="es-ES" sz="1600">
                        <a:effectLst/>
                      </a:endParaRPr>
                    </a:p>
                    <a:p>
                      <a:pPr algn="ctr">
                        <a:lnSpc>
                          <a:spcPct val="150000"/>
                        </a:lnSpc>
                        <a:spcAft>
                          <a:spcPts val="0"/>
                        </a:spcAft>
                      </a:pPr>
                      <a:r>
                        <a:rPr lang="es-EC"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Área de producto en proceso entre las operaciones OP18 y OP19.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Diferencia de la producción diaria entre </a:t>
                      </a:r>
                      <a:r>
                        <a:rPr lang="es-EC" sz="1600" dirty="0" err="1">
                          <a:effectLst/>
                        </a:rPr>
                        <a:t>OP18</a:t>
                      </a:r>
                      <a:r>
                        <a:rPr lang="es-EC" sz="1600" dirty="0">
                          <a:effectLst/>
                        </a:rPr>
                        <a:t> y </a:t>
                      </a:r>
                      <a:r>
                        <a:rPr lang="es-EC" sz="1600" dirty="0" err="1">
                          <a:effectLst/>
                        </a:rPr>
                        <a:t>OP19</a:t>
                      </a:r>
                      <a:r>
                        <a:rPr lang="es-EC" sz="1600" dirty="0">
                          <a:effectLst/>
                        </a:rPr>
                        <a:t> de   3 unidades.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uadroTexto 2"/>
          <p:cNvSpPr txBox="1"/>
          <p:nvPr/>
        </p:nvSpPr>
        <p:spPr>
          <a:xfrm>
            <a:off x="1429555" y="321972"/>
            <a:ext cx="5803192" cy="400110"/>
          </a:xfrm>
          <a:prstGeom prst="rect">
            <a:avLst/>
          </a:prstGeom>
          <a:noFill/>
        </p:spPr>
        <p:txBody>
          <a:bodyPr wrap="none" rtlCol="0">
            <a:spAutoFit/>
          </a:bodyPr>
          <a:lstStyle/>
          <a:p>
            <a:r>
              <a:rPr lang="es-EC" sz="2000" dirty="0" smtClean="0">
                <a:latin typeface="+mj-lt"/>
              </a:rPr>
              <a:t>Determinación del área de producto en proceso </a:t>
            </a:r>
            <a:r>
              <a:rPr lang="es-EC" sz="2000" b="1" dirty="0" err="1" smtClean="0">
                <a:solidFill>
                  <a:srgbClr val="000000"/>
                </a:solidFill>
                <a:latin typeface="+mj-lt"/>
                <a:ea typeface="Calibri" panose="020F0502020204030204" pitchFamily="34" charset="0"/>
              </a:rPr>
              <a:t>VSM</a:t>
            </a:r>
            <a:r>
              <a:rPr lang="es-EC" sz="2000" b="1" baseline="-25000" dirty="0" err="1" smtClean="0">
                <a:solidFill>
                  <a:srgbClr val="000000"/>
                </a:solidFill>
                <a:latin typeface="+mj-lt"/>
                <a:ea typeface="Calibri" panose="020F0502020204030204" pitchFamily="34" charset="0"/>
              </a:rPr>
              <a:t>F</a:t>
            </a:r>
            <a:r>
              <a:rPr lang="es-EC" sz="2000" b="1" baseline="-25000" dirty="0" smtClean="0">
                <a:solidFill>
                  <a:srgbClr val="000000"/>
                </a:solidFill>
                <a:latin typeface="+mj-lt"/>
                <a:ea typeface="Calibri" panose="020F0502020204030204" pitchFamily="34" charset="0"/>
              </a:rPr>
              <a:t>:</a:t>
            </a:r>
            <a:endParaRPr lang="es-EC" sz="2000" dirty="0">
              <a:latin typeface="+mj-lt"/>
            </a:endParaRPr>
          </a:p>
        </p:txBody>
      </p:sp>
    </p:spTree>
    <p:extLst>
      <p:ext uri="{BB962C8B-B14F-4D97-AF65-F5344CB8AC3E}">
        <p14:creationId xmlns:p14="http://schemas.microsoft.com/office/powerpoint/2010/main" val="3346212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1517" y="560673"/>
            <a:ext cx="2779928" cy="751488"/>
          </a:xfrm>
          <a:prstGeom prst="rect">
            <a:avLst/>
          </a:prstGeom>
        </p:spPr>
        <p:txBody>
          <a:bodyPr wrap="none">
            <a:spAutoFit/>
          </a:bodyPr>
          <a:lstStyle/>
          <a:p>
            <a:pPr algn="just">
              <a:lnSpc>
                <a:spcPct val="150000"/>
              </a:lnSpc>
              <a:spcAft>
                <a:spcPts val="1000"/>
              </a:spcAft>
            </a:pPr>
            <a:r>
              <a:rPr lang="es-EC" sz="32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Formulación:</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2571481" y="1558316"/>
                <a:ext cx="8092225" cy="3712235"/>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área de producto en proceso, está representada mediante las siglas SG (Stock de seguridad), y estará establecido mediante la siguiente formula: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𝑆𝐺</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𝑃𝑅𝑂𝐷</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sub>
                              </m:sSub>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𝑃𝑅𝑂𝐷</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sub>
                              </m:sSub>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Donde: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a:t>
                </a:r>
                <a:r>
                  <a:rPr lang="es-EC" baseline="-25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Producción diaria.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Numero de la operación.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fs</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Factor de seguridad.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571481" y="1558316"/>
                <a:ext cx="8092225" cy="3712235"/>
              </a:xfrm>
              <a:prstGeom prst="rect">
                <a:avLst/>
              </a:prstGeom>
              <a:blipFill rotWithShape="0">
                <a:blip r:embed="rId2"/>
                <a:stretch>
                  <a:fillRect l="-678" r="-603" b="-328"/>
                </a:stretch>
              </a:blipFill>
            </p:spPr>
            <p:txBody>
              <a:bodyPr/>
              <a:lstStyle/>
              <a:p>
                <a:r>
                  <a:rPr lang="es-ES">
                    <a:noFill/>
                  </a:rPr>
                  <a:t> </a:t>
                </a:r>
              </a:p>
            </p:txBody>
          </p:sp>
        </mc:Fallback>
      </mc:AlternateContent>
    </p:spTree>
    <p:extLst>
      <p:ext uri="{BB962C8B-B14F-4D97-AF65-F5344CB8AC3E}">
        <p14:creationId xmlns:p14="http://schemas.microsoft.com/office/powerpoint/2010/main" val="19719661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571223" y="965024"/>
                <a:ext cx="9543245" cy="4927952"/>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Tomaremos como ejemplo el área de producto en proceso #1, entre las operaciones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OP3</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OP4</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Producción diaria </a:t>
                </a: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OP3</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91 unidades.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Producción diaria </a:t>
                </a: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OP4</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96 unidades.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Factor de seguridad: 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𝑆𝐺</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𝑃𝑅𝑂𝐷</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sub>
                              </m:sSub>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𝑃𝑅𝑂𝐷</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sub>
                              </m:sSub>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𝑆𝐺</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96−91</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2</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𝑆𝐺</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𝑢𝑛𝑖𝑑𝑎𝑑𝑒𝑠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571223" y="965024"/>
                <a:ext cx="9543245" cy="4927952"/>
              </a:xfrm>
              <a:prstGeom prst="rect">
                <a:avLst/>
              </a:prstGeom>
              <a:blipFill rotWithShape="0">
                <a:blip r:embed="rId2"/>
                <a:stretch>
                  <a:fillRect l="-575" r="-511"/>
                </a:stretch>
              </a:blipFill>
            </p:spPr>
            <p:txBody>
              <a:bodyPr/>
              <a:lstStyle/>
              <a:p>
                <a:r>
                  <a:rPr lang="es-ES">
                    <a:noFill/>
                  </a:rPr>
                  <a:t> </a:t>
                </a:r>
              </a:p>
            </p:txBody>
          </p:sp>
        </mc:Fallback>
      </mc:AlternateContent>
    </p:spTree>
    <p:extLst>
      <p:ext uri="{BB962C8B-B14F-4D97-AF65-F5344CB8AC3E}">
        <p14:creationId xmlns:p14="http://schemas.microsoft.com/office/powerpoint/2010/main" val="29725983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04752670"/>
              </p:ext>
            </p:extLst>
          </p:nvPr>
        </p:nvGraphicFramePr>
        <p:xfrm>
          <a:off x="3913420" y="1994304"/>
          <a:ext cx="5809108" cy="3925824"/>
        </p:xfrm>
        <a:graphic>
          <a:graphicData uri="http://schemas.openxmlformats.org/drawingml/2006/table">
            <a:tbl>
              <a:tblPr firstRow="1" firstCol="1" bandRow="1">
                <a:tableStyleId>{5C22544A-7EE6-4342-B048-85BDC9FD1C3A}</a:tableStyleId>
              </a:tblPr>
              <a:tblGrid>
                <a:gridCol w="1175109"/>
                <a:gridCol w="1661374"/>
                <a:gridCol w="2132075"/>
                <a:gridCol w="840550"/>
              </a:tblGrid>
              <a:tr h="0">
                <a:tc>
                  <a:txBody>
                    <a:bodyPr/>
                    <a:lstStyle/>
                    <a:p>
                      <a:pPr algn="ctr">
                        <a:lnSpc>
                          <a:spcPct val="115000"/>
                        </a:lnSpc>
                        <a:spcAft>
                          <a:spcPts val="0"/>
                        </a:spcAft>
                      </a:pPr>
                      <a:r>
                        <a:rPr lang="es-ES" sz="1600" dirty="0">
                          <a:effectLst/>
                        </a:rPr>
                        <a:t>ÁREA DE PRODUCTO EN PROCESO.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OPERACIONES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PRODUCCIÓN DIARIA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VALOR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rowSpan="2">
                  <a:txBody>
                    <a:bodyPr/>
                    <a:lstStyle/>
                    <a:p>
                      <a:pPr algn="ctr">
                        <a:lnSpc>
                          <a:spcPct val="115000"/>
                        </a:lnSpc>
                        <a:spcAft>
                          <a:spcPts val="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err="1">
                          <a:effectLst/>
                        </a:rPr>
                        <a:t>OP4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96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S" sz="16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 sz="1600">
                          <a:effectLst/>
                        </a:rPr>
                        <a:t>OP3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S"/>
                    </a:p>
                  </a:txBody>
                  <a:tcPr/>
                </a:tc>
              </a:tr>
              <a:tr h="190500">
                <a:tc rowSpan="2">
                  <a:txBody>
                    <a:bodyPr/>
                    <a:lstStyle/>
                    <a:p>
                      <a:pPr algn="ctr">
                        <a:lnSpc>
                          <a:spcPct val="115000"/>
                        </a:lnSpc>
                        <a:spcAft>
                          <a:spcPts val="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OP5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150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S" sz="1600" dirty="0">
                          <a:effectLst/>
                        </a:rPr>
                        <a:t>108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 sz="1600">
                          <a:effectLst/>
                        </a:rPr>
                        <a:t>OP4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96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S"/>
                    </a:p>
                  </a:txBody>
                  <a:tcPr/>
                </a:tc>
              </a:tr>
              <a:tr h="190500">
                <a:tc rowSpan="2">
                  <a:txBody>
                    <a:bodyPr/>
                    <a:lstStyle/>
                    <a:p>
                      <a:pPr algn="ctr">
                        <a:lnSpc>
                          <a:spcPct val="115000"/>
                        </a:lnSpc>
                        <a:spcAft>
                          <a:spcPts val="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OP7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139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S" sz="1600">
                          <a:effectLst/>
                        </a:rPr>
                        <a:t>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 sz="1600">
                          <a:effectLst/>
                        </a:rPr>
                        <a:t>OP6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115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S"/>
                    </a:p>
                  </a:txBody>
                  <a:tcPr/>
                </a:tc>
              </a:tr>
              <a:tr h="190500">
                <a:tc rowSpan="2">
                  <a:txBody>
                    <a:bodyPr/>
                    <a:lstStyle/>
                    <a:p>
                      <a:pPr algn="ctr">
                        <a:lnSpc>
                          <a:spcPct val="115000"/>
                        </a:lnSpc>
                        <a:spcAft>
                          <a:spcPts val="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OP10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112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S" sz="1600">
                          <a:effectLst/>
                        </a:rPr>
                        <a:t>224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 sz="1600">
                          <a:effectLst/>
                        </a:rPr>
                        <a:t>OP11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93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S"/>
                    </a:p>
                  </a:txBody>
                  <a:tcPr/>
                </a:tc>
              </a:tr>
              <a:tr h="190500">
                <a:tc rowSpan="2">
                  <a:txBody>
                    <a:bodyPr/>
                    <a:lstStyle/>
                    <a:p>
                      <a:pPr algn="ctr">
                        <a:lnSpc>
                          <a:spcPct val="115000"/>
                        </a:lnSpc>
                        <a:spcAft>
                          <a:spcPts val="0"/>
                        </a:spcAft>
                      </a:pPr>
                      <a:r>
                        <a:rPr lang="es-ES"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a:effectLst/>
                        </a:rPr>
                        <a:t>OP19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a:effectLst/>
                        </a:rPr>
                        <a:t>131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15000"/>
                        </a:lnSpc>
                        <a:spcAft>
                          <a:spcPts val="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vMerge="1">
                  <a:txBody>
                    <a:bodyPr/>
                    <a:lstStyle/>
                    <a:p>
                      <a:endParaRPr lang="es-ES"/>
                    </a:p>
                  </a:txBody>
                  <a:tcPr/>
                </a:tc>
                <a:tc>
                  <a:txBody>
                    <a:bodyPr/>
                    <a:lstStyle/>
                    <a:p>
                      <a:pPr algn="ctr">
                        <a:lnSpc>
                          <a:spcPct val="115000"/>
                        </a:lnSpc>
                        <a:spcAft>
                          <a:spcPts val="0"/>
                        </a:spcAft>
                      </a:pPr>
                      <a:r>
                        <a:rPr lang="es-ES" sz="1600">
                          <a:effectLst/>
                        </a:rPr>
                        <a:t>OP18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600" dirty="0">
                          <a:effectLst/>
                        </a:rPr>
                        <a:t>129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S"/>
                    </a:p>
                  </a:txBody>
                  <a:tcPr/>
                </a:tc>
              </a:tr>
            </a:tbl>
          </a:graphicData>
        </a:graphic>
      </p:graphicFrame>
      <p:sp>
        <p:nvSpPr>
          <p:cNvPr id="3" name="Rectángulo 2"/>
          <p:cNvSpPr/>
          <p:nvPr/>
        </p:nvSpPr>
        <p:spPr>
          <a:xfrm>
            <a:off x="1966174" y="388393"/>
            <a:ext cx="8323873" cy="830997"/>
          </a:xfrm>
          <a:prstGeom prst="rect">
            <a:avLst/>
          </a:prstGeom>
        </p:spPr>
        <p:txBody>
          <a:bodyPr wrap="square">
            <a:spAutoFit/>
          </a:bodyPr>
          <a:lstStyle/>
          <a:p>
            <a:r>
              <a:rPr lang="es-EC" sz="2400" b="1" dirty="0">
                <a:solidFill>
                  <a:srgbClr val="000000"/>
                </a:solidFill>
                <a:latin typeface="Arial" panose="020B0604020202020204" pitchFamily="34" charset="0"/>
                <a:ea typeface="Calibri" panose="020F0502020204030204" pitchFamily="34" charset="0"/>
              </a:rPr>
              <a:t>Tamaño de las áreas de producto en proceso establecidas en el </a:t>
            </a:r>
            <a:r>
              <a:rPr lang="es-EC" sz="2400" b="1" dirty="0" err="1" smtClean="0">
                <a:solidFill>
                  <a:srgbClr val="000000"/>
                </a:solidFill>
                <a:latin typeface="Arial" panose="020B0604020202020204" pitchFamily="34" charset="0"/>
                <a:ea typeface="Calibri" panose="020F0502020204030204" pitchFamily="34" charset="0"/>
              </a:rPr>
              <a:t>VSM</a:t>
            </a:r>
            <a:r>
              <a:rPr lang="es-EC" sz="2400" b="1" baseline="-25000" dirty="0" err="1" smtClean="0">
                <a:solidFill>
                  <a:srgbClr val="000000"/>
                </a:solidFill>
                <a:latin typeface="Arial" panose="020B0604020202020204" pitchFamily="34" charset="0"/>
                <a:ea typeface="Calibri" panose="020F0502020204030204" pitchFamily="34" charset="0"/>
              </a:rPr>
              <a:t>F</a:t>
            </a:r>
            <a:r>
              <a:rPr lang="es-EC" sz="2400" b="1" baseline="-25000" dirty="0" smtClean="0">
                <a:solidFill>
                  <a:srgbClr val="000000"/>
                </a:solidFill>
                <a:latin typeface="Arial" panose="020B0604020202020204" pitchFamily="34" charset="0"/>
                <a:ea typeface="Calibri" panose="020F0502020204030204" pitchFamily="34" charset="0"/>
              </a:rPr>
              <a:t>.</a:t>
            </a:r>
            <a:endParaRPr lang="es-ES" sz="2400" dirty="0"/>
          </a:p>
        </p:txBody>
      </p:sp>
    </p:spTree>
    <p:extLst>
      <p:ext uri="{BB962C8B-B14F-4D97-AF65-F5344CB8AC3E}">
        <p14:creationId xmlns:p14="http://schemas.microsoft.com/office/powerpoint/2010/main" val="2645462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459" y="507693"/>
            <a:ext cx="9295686" cy="517065"/>
          </a:xfrm>
          <a:prstGeom prst="rect">
            <a:avLst/>
          </a:prstGeom>
        </p:spPr>
        <p:txBody>
          <a:bodyPr wrap="none">
            <a:spAutoFit/>
          </a:bodyPr>
          <a:lstStyle/>
          <a:p>
            <a:pPr lvl="2">
              <a:lnSpc>
                <a:spcPct val="115000"/>
              </a:lnSpc>
              <a:spcBef>
                <a:spcPts val="1000"/>
              </a:spcBef>
              <a:spcAft>
                <a:spcPts val="0"/>
              </a:spcAft>
            </a:pPr>
            <a:r>
              <a:rPr lang="es-EC"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Desarrollo de los espacios necesarios dentro de la </a:t>
            </a:r>
            <a:r>
              <a:rPr lang="es-EC" sz="2400"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FMT</a:t>
            </a:r>
            <a:r>
              <a:rPr lang="es-EC" sz="2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3" name="Imagen 2"/>
          <p:cNvPicPr/>
          <p:nvPr/>
        </p:nvPicPr>
        <p:blipFill>
          <a:blip r:embed="rId2"/>
          <a:stretch>
            <a:fillRect/>
          </a:stretch>
        </p:blipFill>
        <p:spPr>
          <a:xfrm>
            <a:off x="2358426" y="1059382"/>
            <a:ext cx="2105025" cy="2235200"/>
          </a:xfrm>
          <a:prstGeom prst="rect">
            <a:avLst/>
          </a:prstGeom>
        </p:spPr>
      </p:pic>
      <p:sp>
        <p:nvSpPr>
          <p:cNvPr id="4" name="Rectángulo 3"/>
          <p:cNvSpPr/>
          <p:nvPr/>
        </p:nvSpPr>
        <p:spPr>
          <a:xfrm>
            <a:off x="2332884" y="3294582"/>
            <a:ext cx="3172496" cy="774571"/>
          </a:xfrm>
          <a:prstGeom prst="rect">
            <a:avLst/>
          </a:prstGeom>
        </p:spPr>
        <p:txBody>
          <a:bodyPr wrap="square">
            <a:spAutoFit/>
          </a:bodyPr>
          <a:lstStyle/>
          <a:p>
            <a:pPr algn="ctr">
              <a:spcAft>
                <a:spcPts val="1000"/>
              </a:spcAft>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Superficies de </a:t>
            </a: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Guerchet</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100" b="1"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r>
              <a:rPr lang="es-ES" dirty="0">
                <a:solidFill>
                  <a:srgbClr val="000000"/>
                </a:solidFill>
                <a:latin typeface="Arial" panose="020B0604020202020204" pitchFamily="34" charset="0"/>
                <a:ea typeface="Calibri" panose="020F0502020204030204" pitchFamily="34" charset="0"/>
              </a:rPr>
              <a:t> (</a:t>
            </a:r>
            <a:r>
              <a:rPr lang="es-ES" dirty="0" err="1">
                <a:solidFill>
                  <a:srgbClr val="000000"/>
                </a:solidFill>
                <a:latin typeface="Arial" panose="020B0604020202020204" pitchFamily="34" charset="0"/>
                <a:ea typeface="Calibri" panose="020F0502020204030204" pitchFamily="34" charset="0"/>
              </a:rPr>
              <a:t>Cuatrecasas</a:t>
            </a:r>
            <a:r>
              <a:rPr lang="es-ES" dirty="0">
                <a:solidFill>
                  <a:srgbClr val="000000"/>
                </a:solidFill>
                <a:latin typeface="Arial" panose="020B0604020202020204" pitchFamily="34" charset="0"/>
                <a:ea typeface="Calibri" panose="020F0502020204030204" pitchFamily="34" charset="0"/>
              </a:rPr>
              <a:t>, 2009)</a:t>
            </a:r>
            <a:endParaRPr lang="es-ES" dirty="0"/>
          </a:p>
        </p:txBody>
      </p:sp>
      <mc:AlternateContent xmlns:mc="http://schemas.openxmlformats.org/markup-compatibility/2006" xmlns:a14="http://schemas.microsoft.com/office/drawing/2010/main">
        <mc:Choice Requires="a14">
          <p:sp>
            <p:nvSpPr>
              <p:cNvPr id="6" name="Rectángulo 5"/>
              <p:cNvSpPr/>
              <p:nvPr/>
            </p:nvSpPr>
            <p:spPr>
              <a:xfrm>
                <a:off x="7014352" y="2176982"/>
                <a:ext cx="1436483"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𝑔</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𝑒𝑠</m:t>
                          </m:r>
                        </m:sub>
                      </m:sSub>
                      <m:r>
                        <a:rPr lang="es-ES" i="0">
                          <a:latin typeface="Cambria Math" panose="02040503050406030204" pitchFamily="18" charset="0"/>
                        </a:rPr>
                        <m:t> </m:t>
                      </m:r>
                      <m:r>
                        <a:rPr lang="es-ES" i="1">
                          <a:latin typeface="Cambria Math" panose="02040503050406030204" pitchFamily="18" charset="0"/>
                        </a:rPr>
                        <m:t>𝑥</m:t>
                      </m:r>
                      <m:r>
                        <a:rPr lang="es-ES" i="0">
                          <a:latin typeface="Cambria Math" panose="02040503050406030204" pitchFamily="18" charset="0"/>
                        </a:rPr>
                        <m:t> </m:t>
                      </m:r>
                      <m:r>
                        <a:rPr lang="es-ES" i="1">
                          <a:latin typeface="Cambria Math" panose="02040503050406030204" pitchFamily="18" charset="0"/>
                        </a:rPr>
                        <m:t>𝑛</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7014352" y="2176982"/>
                <a:ext cx="1436483" cy="391902"/>
              </a:xfrm>
              <a:prstGeom prst="rect">
                <a:avLst/>
              </a:prstGeom>
              <a:blipFill rotWithShape="0">
                <a:blip r:embed="rId3"/>
                <a:stretch>
                  <a:fillRect b="-6250"/>
                </a:stretch>
              </a:blipFill>
            </p:spPr>
            <p:txBody>
              <a:bodyPr/>
              <a:lstStyle/>
              <a:p>
                <a:r>
                  <a:rPr lang="es-ES">
                    <a:noFill/>
                  </a:rPr>
                  <a:t> </a:t>
                </a:r>
              </a:p>
            </p:txBody>
          </p:sp>
        </mc:Fallback>
      </mc:AlternateContent>
      <p:sp>
        <p:nvSpPr>
          <p:cNvPr id="7" name="Rectángulo 6"/>
          <p:cNvSpPr/>
          <p:nvPr/>
        </p:nvSpPr>
        <p:spPr>
          <a:xfrm>
            <a:off x="6107790" y="1070667"/>
            <a:ext cx="2577950" cy="369332"/>
          </a:xfrm>
          <a:prstGeom prst="rect">
            <a:avLst/>
          </a:prstGeom>
        </p:spPr>
        <p:txBody>
          <a:bodyPr wrap="none">
            <a:spAutoFit/>
          </a:bodyPr>
          <a:lstStyle/>
          <a:p>
            <a:r>
              <a:rPr lang="es-EC" i="1" smtClean="0">
                <a:solidFill>
                  <a:srgbClr val="000000"/>
                </a:solidFill>
                <a:latin typeface="Arial" panose="020B0604020202020204" pitchFamily="34" charset="0"/>
                <a:ea typeface="Calibri" panose="020F0502020204030204" pitchFamily="34" charset="0"/>
              </a:rPr>
              <a:t>Superficie estática:</a:t>
            </a:r>
            <a:r>
              <a:rPr lang="es-EC" smtClean="0">
                <a:solidFill>
                  <a:srgbClr val="000000"/>
                </a:solidFill>
                <a:latin typeface="Arial" panose="020B0604020202020204" pitchFamily="34" charset="0"/>
                <a:ea typeface="Calibri" panose="020F0502020204030204" pitchFamily="34" charset="0"/>
              </a:rPr>
              <a:t> </a:t>
            </a:r>
            <a:r>
              <a:rPr lang="es-EC" i="1" smtClean="0">
                <a:solidFill>
                  <a:srgbClr val="000000"/>
                </a:solidFill>
                <a:latin typeface="Arial" panose="020B0604020202020204" pitchFamily="34" charset="0"/>
                <a:ea typeface="Calibri" panose="020F0502020204030204" pitchFamily="34" charset="0"/>
              </a:rPr>
              <a:t>S</a:t>
            </a:r>
            <a:r>
              <a:rPr lang="es-EC" i="1" baseline="-25000" smtClean="0">
                <a:solidFill>
                  <a:srgbClr val="000000"/>
                </a:solidFill>
                <a:latin typeface="Arial" panose="020B0604020202020204" pitchFamily="34" charset="0"/>
                <a:ea typeface="Calibri" panose="020F0502020204030204" pitchFamily="34" charset="0"/>
              </a:rPr>
              <a:t>es</a:t>
            </a:r>
            <a:r>
              <a:rPr lang="es-EC" smtClean="0">
                <a:solidFill>
                  <a:srgbClr val="000000"/>
                </a:solidFill>
                <a:latin typeface="Arial" panose="020B0604020202020204" pitchFamily="34" charset="0"/>
                <a:ea typeface="Calibri" panose="020F0502020204030204" pitchFamily="34" charset="0"/>
              </a:rPr>
              <a:t>.</a:t>
            </a:r>
            <a:endParaRPr lang="es-ES" dirty="0"/>
          </a:p>
        </p:txBody>
      </p:sp>
      <p:sp>
        <p:nvSpPr>
          <p:cNvPr id="8" name="Rectángulo 7"/>
          <p:cNvSpPr/>
          <p:nvPr/>
        </p:nvSpPr>
        <p:spPr>
          <a:xfrm>
            <a:off x="6107790" y="1638781"/>
            <a:ext cx="3249608" cy="369332"/>
          </a:xfrm>
          <a:prstGeom prst="rect">
            <a:avLst/>
          </a:prstGeom>
        </p:spPr>
        <p:txBody>
          <a:bodyPr wrap="none">
            <a:spAutoFit/>
          </a:bodyPr>
          <a:lstStyle/>
          <a:p>
            <a:r>
              <a:rPr lang="es-EC" i="1" dirty="0">
                <a:solidFill>
                  <a:srgbClr val="000000"/>
                </a:solidFill>
                <a:latin typeface="Arial" panose="020B0604020202020204" pitchFamily="34" charset="0"/>
                <a:ea typeface="Calibri" panose="020F0502020204030204" pitchFamily="34" charset="0"/>
              </a:rPr>
              <a:t>Superficie de gravitación: Sg.</a:t>
            </a:r>
            <a:r>
              <a:rPr lang="es-EC" dirty="0">
                <a:solidFill>
                  <a:srgbClr val="000000"/>
                </a:solidFill>
                <a:latin typeface="Arial" panose="020B0604020202020204" pitchFamily="34" charset="0"/>
                <a:ea typeface="Calibri" panose="020F0502020204030204" pitchFamily="34" charset="0"/>
              </a:rPr>
              <a:t> </a:t>
            </a:r>
            <a:endParaRPr lang="es-ES" dirty="0"/>
          </a:p>
        </p:txBody>
      </p:sp>
      <p:sp>
        <p:nvSpPr>
          <p:cNvPr id="9" name="Rectángulo 8"/>
          <p:cNvSpPr/>
          <p:nvPr/>
        </p:nvSpPr>
        <p:spPr>
          <a:xfrm>
            <a:off x="6107790" y="2568884"/>
            <a:ext cx="3142720" cy="369332"/>
          </a:xfrm>
          <a:prstGeom prst="rect">
            <a:avLst/>
          </a:prstGeom>
        </p:spPr>
        <p:txBody>
          <a:bodyPr wrap="none">
            <a:spAutoFit/>
          </a:bodyPr>
          <a:lstStyle/>
          <a:p>
            <a:r>
              <a:rPr lang="es-EC" i="1" dirty="0">
                <a:solidFill>
                  <a:srgbClr val="000000"/>
                </a:solidFill>
                <a:latin typeface="Arial" panose="020B0604020202020204" pitchFamily="34" charset="0"/>
                <a:ea typeface="Calibri" panose="020F0502020204030204" pitchFamily="34" charset="0"/>
              </a:rPr>
              <a:t>Superficie de evolución: </a:t>
            </a:r>
            <a:r>
              <a:rPr lang="es-EC" i="1" dirty="0" err="1">
                <a:solidFill>
                  <a:srgbClr val="000000"/>
                </a:solidFill>
                <a:latin typeface="Arial" panose="020B0604020202020204" pitchFamily="34" charset="0"/>
                <a:ea typeface="Calibri" panose="020F0502020204030204" pitchFamily="34" charset="0"/>
              </a:rPr>
              <a:t>Sev</a:t>
            </a:r>
            <a:r>
              <a:rPr lang="es-EC" i="1" dirty="0">
                <a:solidFill>
                  <a:srgbClr val="000000"/>
                </a:solidFill>
                <a:latin typeface="Arial" panose="020B0604020202020204" pitchFamily="34" charset="0"/>
                <a:ea typeface="Calibri" panose="020F0502020204030204" pitchFamily="34" charset="0"/>
              </a:rPr>
              <a:t>.</a:t>
            </a:r>
            <a:endParaRPr lang="es-ES" dirty="0"/>
          </a:p>
        </p:txBody>
      </p:sp>
      <mc:AlternateContent xmlns:mc="http://schemas.openxmlformats.org/markup-compatibility/2006" xmlns:a14="http://schemas.microsoft.com/office/drawing/2010/main">
        <mc:Choice Requires="a14">
          <p:sp>
            <p:nvSpPr>
              <p:cNvPr id="10" name="Rectángulo 9"/>
              <p:cNvSpPr/>
              <p:nvPr/>
            </p:nvSpPr>
            <p:spPr>
              <a:xfrm>
                <a:off x="6618890" y="3130693"/>
                <a:ext cx="2227405"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𝑒𝑣</m:t>
                          </m:r>
                        </m:sub>
                      </m:sSub>
                      <m:r>
                        <a:rPr lang="es-ES" i="0">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𝑒𝑠</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𝑔</m:t>
                              </m:r>
                            </m:sub>
                          </m:sSub>
                        </m:e>
                      </m:d>
                      <m:r>
                        <a:rPr lang="es-ES" i="0">
                          <a:latin typeface="Cambria Math" panose="02040503050406030204" pitchFamily="18" charset="0"/>
                        </a:rPr>
                        <m:t> </m:t>
                      </m:r>
                      <m:r>
                        <a:rPr lang="es-ES" i="1">
                          <a:latin typeface="Cambria Math" panose="02040503050406030204" pitchFamily="18" charset="0"/>
                        </a:rPr>
                        <m:t>𝑥</m:t>
                      </m:r>
                      <m:r>
                        <a:rPr lang="es-ES" i="0">
                          <a:latin typeface="Cambria Math" panose="02040503050406030204" pitchFamily="18" charset="0"/>
                        </a:rPr>
                        <m:t> </m:t>
                      </m:r>
                      <m:r>
                        <a:rPr lang="es-ES" i="1">
                          <a:latin typeface="Cambria Math" panose="02040503050406030204" pitchFamily="18" charset="0"/>
                        </a:rPr>
                        <m:t>𝑘</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618890" y="3130693"/>
                <a:ext cx="2227405" cy="411651"/>
              </a:xfrm>
              <a:prstGeom prst="rect">
                <a:avLst/>
              </a:prstGeom>
              <a:blipFill rotWithShape="0">
                <a:blip r:embed="rId4"/>
                <a:stretch>
                  <a:fillRect b="-5970"/>
                </a:stretch>
              </a:blipFill>
            </p:spPr>
            <p:txBody>
              <a:bodyPr/>
              <a:lstStyle/>
              <a:p>
                <a:r>
                  <a:rPr lang="es-ES">
                    <a:noFill/>
                  </a:rPr>
                  <a:t> </a:t>
                </a:r>
              </a:p>
            </p:txBody>
          </p:sp>
        </mc:Fallback>
      </mc:AlternateContent>
      <p:sp>
        <p:nvSpPr>
          <p:cNvPr id="11" name="Rectángulo 10"/>
          <p:cNvSpPr/>
          <p:nvPr/>
        </p:nvSpPr>
        <p:spPr>
          <a:xfrm>
            <a:off x="5840308" y="3734821"/>
            <a:ext cx="6096000" cy="646331"/>
          </a:xfrm>
          <a:prstGeom prst="rect">
            <a:avLst/>
          </a:prstGeom>
        </p:spPr>
        <p:txBody>
          <a:bodyPr>
            <a:spAutoFit/>
          </a:bodyPr>
          <a:lstStyle/>
          <a:p>
            <a:r>
              <a:rPr lang="es-EC" dirty="0">
                <a:solidFill>
                  <a:srgbClr val="000000"/>
                </a:solidFill>
                <a:latin typeface="Arial" panose="020B0604020202020204" pitchFamily="34" charset="0"/>
                <a:ea typeface="Times New Roman" panose="02020603050405020304" pitchFamily="18" charset="0"/>
              </a:rPr>
              <a:t>Siendo </a:t>
            </a:r>
            <a:r>
              <a:rPr lang="es-EC" i="1" dirty="0">
                <a:solidFill>
                  <a:srgbClr val="000000"/>
                </a:solidFill>
                <a:latin typeface="Arial" panose="020B0604020202020204" pitchFamily="34" charset="0"/>
                <a:ea typeface="Times New Roman" panose="02020603050405020304" pitchFamily="18" charset="0"/>
              </a:rPr>
              <a:t>k</a:t>
            </a:r>
            <a:r>
              <a:rPr lang="es-EC" dirty="0">
                <a:solidFill>
                  <a:srgbClr val="000000"/>
                </a:solidFill>
                <a:latin typeface="Arial" panose="020B0604020202020204" pitchFamily="34" charset="0"/>
                <a:ea typeface="Times New Roman" panose="02020603050405020304" pitchFamily="18" charset="0"/>
              </a:rPr>
              <a:t>, un coeficiente que varía en función de la proporción entre el volumen de material</a:t>
            </a:r>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1064494623"/>
              </p:ext>
            </p:extLst>
          </p:nvPr>
        </p:nvGraphicFramePr>
        <p:xfrm>
          <a:off x="5874322" y="4520556"/>
          <a:ext cx="5153026" cy="1682496"/>
        </p:xfrm>
        <a:graphic>
          <a:graphicData uri="http://schemas.openxmlformats.org/drawingml/2006/table">
            <a:tbl>
              <a:tblPr firstRow="1" firstCol="1" bandRow="1">
                <a:tableStyleId>{5C22544A-7EE6-4342-B048-85BDC9FD1C3A}</a:tableStyleId>
              </a:tblPr>
              <a:tblGrid>
                <a:gridCol w="4351338"/>
                <a:gridCol w="801688"/>
              </a:tblGrid>
              <a:tr h="190500">
                <a:tc>
                  <a:txBody>
                    <a:bodyPr/>
                    <a:lstStyle/>
                    <a:p>
                      <a:pPr>
                        <a:lnSpc>
                          <a:spcPct val="115000"/>
                        </a:lnSpc>
                        <a:spcAft>
                          <a:spcPts val="0"/>
                        </a:spcAft>
                      </a:pPr>
                      <a:r>
                        <a:rPr lang="es-EC" sz="1200">
                          <a:effectLst/>
                        </a:rPr>
                        <a:t>TIPOS DE ACTIVIDAD PRODUCTIVA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k</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Gran industria, alimentación y evacuación mediante puente grúa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0,05 a 0,15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Trabajo en cadena, con transporte aéreo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0,1 a 0,25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Textil, hilados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0,05 a 0,25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Textil, tejidos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0,5 a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Relojería y joyería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0,75 a 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Pequeña mecánica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1,5 a 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C" sz="1200">
                          <a:effectLst/>
                        </a:rPr>
                        <a:t>Industria mecánica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2 a 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13" name="Rectángulo 12"/>
              <p:cNvSpPr/>
              <p:nvPr/>
            </p:nvSpPr>
            <p:spPr>
              <a:xfrm>
                <a:off x="1090072" y="4350456"/>
                <a:ext cx="4859967" cy="1757404"/>
              </a:xfrm>
              <a:prstGeom prst="rect">
                <a:avLst/>
              </a:prstGeom>
            </p:spPr>
            <p:txBody>
              <a:bodyPr wrap="square">
                <a:spAutoFit/>
              </a:bodyPr>
              <a:lstStyle/>
              <a:p>
                <a:pPr marL="44958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𝑒𝑣</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d>
                        </m:e>
                      </m:d>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e>
                          </m:d>
                        </m:e>
                      </m:d>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090072" y="4350456"/>
                <a:ext cx="4859967" cy="1757404"/>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967534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9859" y="412124"/>
            <a:ext cx="2709396" cy="461665"/>
          </a:xfrm>
          <a:prstGeom prst="rect">
            <a:avLst/>
          </a:prstGeom>
          <a:noFill/>
        </p:spPr>
        <p:txBody>
          <a:bodyPr wrap="none" rtlCol="0">
            <a:spAutoFit/>
          </a:bodyPr>
          <a:lstStyle/>
          <a:p>
            <a:r>
              <a:rPr lang="es-EC" sz="2400" dirty="0" smtClean="0"/>
              <a:t>Ejemplo de Calculo:</a:t>
            </a:r>
          </a:p>
        </p:txBody>
      </p:sp>
      <p:sp>
        <p:nvSpPr>
          <p:cNvPr id="3" name="Rectángulo 2"/>
          <p:cNvSpPr/>
          <p:nvPr/>
        </p:nvSpPr>
        <p:spPr>
          <a:xfrm>
            <a:off x="1116170" y="1020074"/>
            <a:ext cx="3661892" cy="2139047"/>
          </a:xfrm>
          <a:prstGeom prst="rect">
            <a:avLst/>
          </a:prstGeom>
        </p:spPr>
        <p:txBody>
          <a:bodyPr wrap="square">
            <a:spAutoFit/>
          </a:bodyPr>
          <a:lstStyle/>
          <a:p>
            <a:pPr indent="449580" algn="just">
              <a:lnSpc>
                <a:spcPct val="150000"/>
              </a:lnSpc>
              <a:spcAft>
                <a:spcPts val="100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Sección Estructuras: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100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Equipo: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Cizalla Grande.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Dimensiones: </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7,2 X 2,8 [m]</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Lados operativos: 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4670738" y="904209"/>
                <a:ext cx="4395989" cy="4509824"/>
              </a:xfrm>
              <a:prstGeom prst="rect">
                <a:avLst/>
              </a:prstGeom>
            </p:spPr>
            <p:txBody>
              <a:bodyPr wrap="square">
                <a:spAutoFit/>
              </a:bodyPr>
              <a:lstStyle/>
              <a:p>
                <a:pPr marL="45720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𝑒𝑠</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=(7,2∗2,8)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2</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𝑒𝑣</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𝑒𝑠</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sub>
                          </m:sSub>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89916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𝑒𝑣</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(20,16)+40.32</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1.5</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e>
                        <m: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𝑒𝑣</m:t>
                          </m:r>
                        </m:sub>
                      </m:sSub>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=90,72</m:t>
                      </m:r>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89916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𝑒𝑠</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𝑔</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𝑒𝑣</m:t>
                          </m:r>
                        </m:sub>
                      </m:sSub>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89916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20,16+40,32+90,72</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50000"/>
                  </a:lnSpc>
                  <a:spcAft>
                    <a:spcPts val="1000"/>
                  </a:spcAft>
                </a:pPr>
                <a14:m>
                  <m:oMathPara xmlns:m="http://schemas.openxmlformats.org/officeDocument/2006/math">
                    <m:oMathParaPr>
                      <m:jc m:val="centerGroup"/>
                    </m:oMathParaPr>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e>
                        <m: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𝑡</m:t>
                          </m:r>
                        </m:sub>
                      </m:sSub>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151,2</m:t>
                      </m:r>
                      <m:sSup>
                        <m:sSup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𝑚</m:t>
                          </m:r>
                        </m:e>
                        <m:sup>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670738" y="904209"/>
                <a:ext cx="4395989" cy="4509824"/>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885335533"/>
              </p:ext>
            </p:extLst>
          </p:nvPr>
        </p:nvGraphicFramePr>
        <p:xfrm>
          <a:off x="1993454" y="3842061"/>
          <a:ext cx="2398242" cy="1687882"/>
        </p:xfrm>
        <a:graphic>
          <a:graphicData uri="http://schemas.openxmlformats.org/drawingml/2006/table">
            <a:tbl>
              <a:tblPr firstRow="1" firstCol="1" bandRow="1">
                <a:tableStyleId>{5C22544A-7EE6-4342-B048-85BDC9FD1C3A}</a:tableStyleId>
              </a:tblPr>
              <a:tblGrid>
                <a:gridCol w="615315"/>
                <a:gridCol w="961047"/>
                <a:gridCol w="264332"/>
                <a:gridCol w="557548"/>
              </a:tblGrid>
              <a:tr h="328676">
                <a:tc gridSpan="4">
                  <a:txBody>
                    <a:bodyPr/>
                    <a:lstStyle/>
                    <a:p>
                      <a:pPr algn="ctr">
                        <a:lnSpc>
                          <a:spcPct val="115000"/>
                        </a:lnSpc>
                        <a:spcAft>
                          <a:spcPts val="0"/>
                        </a:spcAft>
                      </a:pPr>
                      <a:r>
                        <a:rPr lang="es-EC" sz="1600" dirty="0">
                          <a:effectLst/>
                        </a:rPr>
                        <a:t>Cizalla grande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328676">
                <a:tc>
                  <a:txBody>
                    <a:bodyPr/>
                    <a:lstStyle/>
                    <a:p>
                      <a:pPr>
                        <a:lnSpc>
                          <a:spcPct val="115000"/>
                        </a:lnSpc>
                        <a:spcAft>
                          <a:spcPts val="0"/>
                        </a:spcAft>
                      </a:pPr>
                      <a:r>
                        <a:rPr lang="es-EC" sz="1600">
                          <a:effectLst/>
                        </a:rPr>
                        <a:t>S</a:t>
                      </a:r>
                      <a:r>
                        <a:rPr lang="es-EC" sz="1600" baseline="-25000">
                          <a:effectLst/>
                        </a:rPr>
                        <a:t>es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20,16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dirty="0">
                          <a:effectLst/>
                        </a:rPr>
                        <a:t>k</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8676">
                <a:tc>
                  <a:txBody>
                    <a:bodyPr/>
                    <a:lstStyle/>
                    <a:p>
                      <a:pPr>
                        <a:lnSpc>
                          <a:spcPct val="115000"/>
                        </a:lnSpc>
                        <a:spcAft>
                          <a:spcPts val="0"/>
                        </a:spcAft>
                      </a:pPr>
                      <a:r>
                        <a:rPr lang="es-EC" sz="1600">
                          <a:effectLst/>
                        </a:rPr>
                        <a:t>S</a:t>
                      </a:r>
                      <a:r>
                        <a:rPr lang="es-EC" sz="1600" baseline="-25000">
                          <a:effectLst/>
                        </a:rPr>
                        <a:t>g</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40,32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600">
                          <a:effectLst/>
                        </a:rPr>
                        <a:t>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50927">
                <a:tc>
                  <a:txBody>
                    <a:bodyPr/>
                    <a:lstStyle/>
                    <a:p>
                      <a:pPr>
                        <a:lnSpc>
                          <a:spcPct val="115000"/>
                        </a:lnSpc>
                        <a:spcAft>
                          <a:spcPts val="0"/>
                        </a:spcAft>
                      </a:pPr>
                      <a:r>
                        <a:rPr lang="es-EC" sz="1600">
                          <a:effectLst/>
                        </a:rPr>
                        <a:t>S</a:t>
                      </a:r>
                      <a:r>
                        <a:rPr lang="es-EC" sz="1600" baseline="-25000">
                          <a:effectLst/>
                        </a:rPr>
                        <a:t>ev</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90,72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cs typeface="Times New Roman" panose="02020603050405020304" pitchFamily="18" charset="0"/>
                      </a:endParaRPr>
                    </a:p>
                  </a:txBody>
                  <a:tcPr marL="44450" marR="44450" marT="0" marB="0" anchor="b"/>
                </a:tc>
              </a:tr>
              <a:tr h="350927">
                <a:tc>
                  <a:txBody>
                    <a:bodyPr/>
                    <a:lstStyle/>
                    <a:p>
                      <a:pPr>
                        <a:lnSpc>
                          <a:spcPct val="115000"/>
                        </a:lnSpc>
                        <a:spcAft>
                          <a:spcPts val="0"/>
                        </a:spcAft>
                      </a:pPr>
                      <a:r>
                        <a:rPr lang="es-EC" sz="1600">
                          <a:effectLst/>
                        </a:rPr>
                        <a:t>St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600">
                          <a:effectLst/>
                        </a:rPr>
                        <a:t>151,2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es-ES" sz="1600" dirty="0">
                        <a:effectLst/>
                        <a:latin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6" name="Imagen 5"/>
          <p:cNvPicPr/>
          <p:nvPr/>
        </p:nvPicPr>
        <p:blipFill>
          <a:blip r:embed="rId3"/>
          <a:stretch>
            <a:fillRect/>
          </a:stretch>
        </p:blipFill>
        <p:spPr>
          <a:xfrm>
            <a:off x="9563775" y="3766928"/>
            <a:ext cx="2259965" cy="1899920"/>
          </a:xfrm>
          <a:prstGeom prst="rect">
            <a:avLst/>
          </a:prstGeom>
        </p:spPr>
      </p:pic>
    </p:spTree>
    <p:extLst>
      <p:ext uri="{BB962C8B-B14F-4D97-AF65-F5344CB8AC3E}">
        <p14:creationId xmlns:p14="http://schemas.microsoft.com/office/powerpoint/2010/main" val="1219037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07968064"/>
              </p:ext>
            </p:extLst>
          </p:nvPr>
        </p:nvGraphicFramePr>
        <p:xfrm>
          <a:off x="990599" y="1151322"/>
          <a:ext cx="10668000" cy="4922813"/>
        </p:xfrm>
        <a:graphic>
          <a:graphicData uri="http://schemas.openxmlformats.org/drawingml/2006/table">
            <a:tbl>
              <a:tblPr firstRow="1" firstCol="1" bandRow="1">
                <a:tableStyleId>{5C22544A-7EE6-4342-B048-85BDC9FD1C3A}</a:tableStyleId>
              </a:tblPr>
              <a:tblGrid>
                <a:gridCol w="1524000"/>
                <a:gridCol w="1524000"/>
                <a:gridCol w="1524000"/>
                <a:gridCol w="1524000"/>
                <a:gridCol w="1524000"/>
                <a:gridCol w="1524000"/>
                <a:gridCol w="1524000"/>
              </a:tblGrid>
              <a:tr h="336890">
                <a:tc gridSpan="7">
                  <a:txBody>
                    <a:bodyPr/>
                    <a:lstStyle/>
                    <a:p>
                      <a:pPr algn="ctr">
                        <a:lnSpc>
                          <a:spcPct val="115000"/>
                        </a:lnSpc>
                        <a:spcAft>
                          <a:spcPts val="0"/>
                        </a:spcAft>
                      </a:pPr>
                      <a:r>
                        <a:rPr lang="es-ES" sz="1800" dirty="0">
                          <a:effectLst/>
                        </a:rPr>
                        <a:t>SUPERFICIES NECESARIAS PARA LOS PUESTOS DE TRABAJO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6890">
                <a:tc rowSpan="3">
                  <a:txBody>
                    <a:bodyPr/>
                    <a:lstStyle/>
                    <a:p>
                      <a:pPr algn="ctr">
                        <a:lnSpc>
                          <a:spcPct val="115000"/>
                        </a:lnSpc>
                        <a:spcAft>
                          <a:spcPts val="0"/>
                        </a:spcAft>
                      </a:pPr>
                      <a:r>
                        <a:rPr lang="es-ES" sz="1800" dirty="0">
                          <a:effectLst/>
                        </a:rPr>
                        <a:t>Estación de trabajo con espacio para materiales, útiles y sistemas necesarios.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gridSpan="3">
                  <a:txBody>
                    <a:bodyPr/>
                    <a:lstStyle/>
                    <a:p>
                      <a:pPr algn="ctr">
                        <a:lnSpc>
                          <a:spcPct val="115000"/>
                        </a:lnSpc>
                        <a:spcAft>
                          <a:spcPts val="0"/>
                        </a:spcAft>
                      </a:pPr>
                      <a:r>
                        <a:rPr lang="es-ES" sz="1800" dirty="0">
                          <a:effectLst/>
                        </a:rPr>
                        <a:t>SUPERFICIES NECEARÍAS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hMerge="1">
                  <a:txBody>
                    <a:bodyPr/>
                    <a:lstStyle/>
                    <a:p>
                      <a:endParaRPr lang="es-ES"/>
                    </a:p>
                  </a:txBody>
                  <a:tcPr/>
                </a:tc>
                <a:tc hMerge="1">
                  <a:txBody>
                    <a:bodyPr/>
                    <a:lstStyle/>
                    <a:p>
                      <a:endParaRPr lang="es-ES"/>
                    </a:p>
                  </a:txBody>
                  <a:tcPr/>
                </a:tc>
                <a:tc rowSpan="3">
                  <a:txBody>
                    <a:bodyPr/>
                    <a:lstStyle/>
                    <a:p>
                      <a:pPr algn="ctr">
                        <a:lnSpc>
                          <a:spcPct val="115000"/>
                        </a:lnSpc>
                        <a:spcAft>
                          <a:spcPts val="0"/>
                        </a:spcAft>
                      </a:pPr>
                      <a:r>
                        <a:rPr lang="es-ES" sz="1800">
                          <a:effectLst/>
                        </a:rPr>
                        <a:t>Superficie total por estación [m2]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rowSpan="3">
                  <a:txBody>
                    <a:bodyPr/>
                    <a:lstStyle/>
                    <a:p>
                      <a:pPr algn="ctr">
                        <a:lnSpc>
                          <a:spcPct val="115000"/>
                        </a:lnSpc>
                        <a:spcAft>
                          <a:spcPts val="0"/>
                        </a:spcAft>
                      </a:pPr>
                      <a:r>
                        <a:rPr lang="es-ES" sz="1800">
                          <a:effectLst/>
                        </a:rPr>
                        <a:t>CANTIDAD DE EQUIPOS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rowSpan="3">
                  <a:txBody>
                    <a:bodyPr/>
                    <a:lstStyle/>
                    <a:p>
                      <a:pPr algn="ctr">
                        <a:lnSpc>
                          <a:spcPct val="115000"/>
                        </a:lnSpc>
                        <a:spcAft>
                          <a:spcPts val="0"/>
                        </a:spcAft>
                      </a:pPr>
                      <a:r>
                        <a:rPr lang="es-ES" sz="1800">
                          <a:effectLst/>
                        </a:rPr>
                        <a:t>SUPERFICIE TOTAL DE LA OPERACIÓN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r>
              <a:tr h="322166">
                <a:tc vMerge="1">
                  <a:txBody>
                    <a:bodyPr/>
                    <a:lstStyle/>
                    <a:p>
                      <a:endParaRPr lang="es-ES"/>
                    </a:p>
                  </a:txBody>
                  <a:tcPr/>
                </a:tc>
                <a:tc>
                  <a:txBody>
                    <a:bodyPr/>
                    <a:lstStyle/>
                    <a:p>
                      <a:pPr algn="ctr">
                        <a:lnSpc>
                          <a:spcPct val="115000"/>
                        </a:lnSpc>
                        <a:spcAft>
                          <a:spcPts val="0"/>
                        </a:spcAft>
                      </a:pPr>
                      <a:r>
                        <a:rPr lang="es-ES" sz="1800" dirty="0">
                          <a:effectLst/>
                        </a:rPr>
                        <a:t>ESTÁTICA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a:txBody>
                    <a:bodyPr/>
                    <a:lstStyle/>
                    <a:p>
                      <a:pPr algn="ctr">
                        <a:lnSpc>
                          <a:spcPct val="115000"/>
                        </a:lnSpc>
                        <a:spcAft>
                          <a:spcPts val="0"/>
                        </a:spcAft>
                      </a:pPr>
                      <a:r>
                        <a:rPr lang="es-ES" sz="1800" dirty="0">
                          <a:effectLst/>
                        </a:rPr>
                        <a:t>GRAVITACIONAL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a:txBody>
                    <a:bodyPr/>
                    <a:lstStyle/>
                    <a:p>
                      <a:pPr algn="ctr">
                        <a:lnSpc>
                          <a:spcPct val="115000"/>
                        </a:lnSpc>
                        <a:spcAft>
                          <a:spcPts val="0"/>
                        </a:spcAft>
                      </a:pPr>
                      <a:r>
                        <a:rPr lang="es-ES" sz="1800" dirty="0">
                          <a:effectLst/>
                        </a:rPr>
                        <a:t>EVOLUCIÓN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1212808">
                <a:tc vMerge="1">
                  <a:txBody>
                    <a:bodyPr/>
                    <a:lstStyle/>
                    <a:p>
                      <a:endParaRPr lang="es-ES"/>
                    </a:p>
                  </a:txBody>
                  <a:tcPr/>
                </a:tc>
                <a:tc>
                  <a:txBody>
                    <a:bodyPr/>
                    <a:lstStyle/>
                    <a:p>
                      <a:pPr algn="ctr">
                        <a:lnSpc>
                          <a:spcPct val="115000"/>
                        </a:lnSpc>
                        <a:spcAft>
                          <a:spcPts val="0"/>
                        </a:spcAft>
                      </a:pPr>
                      <a:r>
                        <a:rPr lang="es-ES" sz="1800" dirty="0">
                          <a:effectLst/>
                        </a:rPr>
                        <a:t>Rectangular [</a:t>
                      </a:r>
                      <a:r>
                        <a:rPr lang="es-ES" sz="1800" dirty="0" err="1">
                          <a:effectLst/>
                        </a:rPr>
                        <a:t>m2</a:t>
                      </a:r>
                      <a:r>
                        <a:rPr lang="es-E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a:txBody>
                    <a:bodyPr/>
                    <a:lstStyle/>
                    <a:p>
                      <a:pPr algn="ctr">
                        <a:lnSpc>
                          <a:spcPct val="115000"/>
                        </a:lnSpc>
                        <a:spcAft>
                          <a:spcPts val="0"/>
                        </a:spcAft>
                      </a:pPr>
                      <a:r>
                        <a:rPr lang="es-ES" sz="1800" dirty="0">
                          <a:effectLst/>
                        </a:rPr>
                        <a:t>Equipos iguales [</a:t>
                      </a:r>
                      <a:r>
                        <a:rPr lang="es-ES" sz="1800" dirty="0" err="1">
                          <a:effectLst/>
                        </a:rPr>
                        <a:t>m2</a:t>
                      </a:r>
                      <a:r>
                        <a:rPr lang="es-E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a:txBody>
                    <a:bodyPr/>
                    <a:lstStyle/>
                    <a:p>
                      <a:pPr algn="ctr">
                        <a:lnSpc>
                          <a:spcPct val="115000"/>
                        </a:lnSpc>
                        <a:spcAft>
                          <a:spcPts val="0"/>
                        </a:spcAft>
                      </a:pPr>
                      <a:r>
                        <a:rPr lang="es-ES" sz="1800" dirty="0">
                          <a:effectLst/>
                        </a:rPr>
                        <a:t>Para k= 1,5. [</a:t>
                      </a:r>
                      <a:r>
                        <a:rPr lang="es-ES" sz="1800" dirty="0" err="1">
                          <a:effectLst/>
                        </a:rPr>
                        <a:t>m2</a:t>
                      </a:r>
                      <a:r>
                        <a:rPr lang="es-ES" sz="1800" dirty="0">
                          <a:effectLst/>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371925">
                <a:tc gridSpan="7">
                  <a:txBody>
                    <a:bodyPr/>
                    <a:lstStyle/>
                    <a:p>
                      <a:pPr algn="ctr">
                        <a:lnSpc>
                          <a:spcPct val="115000"/>
                        </a:lnSpc>
                        <a:spcAft>
                          <a:spcPts val="0"/>
                        </a:spcAft>
                      </a:pPr>
                      <a:r>
                        <a:rPr lang="es-ES" sz="1800" dirty="0" err="1">
                          <a:effectLst/>
                        </a:rPr>
                        <a:t>OP1</a:t>
                      </a:r>
                      <a:r>
                        <a:rPr lang="es-ES" sz="1800" dirty="0">
                          <a:effectLst/>
                        </a:rPr>
                        <a:t>- </a:t>
                      </a:r>
                      <a:r>
                        <a:rPr lang="es-ES" sz="1800" dirty="0" err="1">
                          <a:effectLst/>
                        </a:rPr>
                        <a:t>OP3</a:t>
                      </a:r>
                      <a:r>
                        <a:rPr lang="es-ES" sz="1800" dirty="0">
                          <a:effectLst/>
                        </a:rPr>
                        <a:t>- </a:t>
                      </a:r>
                      <a:r>
                        <a:rPr lang="es-ES" sz="1800" dirty="0" err="1">
                          <a:effectLst/>
                        </a:rPr>
                        <a:t>OP6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1925">
                <a:tc>
                  <a:txBody>
                    <a:bodyPr/>
                    <a:lstStyle/>
                    <a:p>
                      <a:pPr>
                        <a:lnSpc>
                          <a:spcPct val="115000"/>
                        </a:lnSpc>
                        <a:spcAft>
                          <a:spcPts val="0"/>
                        </a:spcAft>
                      </a:pPr>
                      <a:r>
                        <a:rPr lang="es-ES" sz="1800">
                          <a:effectLst/>
                        </a:rPr>
                        <a:t>Cierra de corte</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11,31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22,62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50,90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84,83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a:effectLst/>
                        </a:rPr>
                        <a:t>84,83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r>
              <a:tr h="371925">
                <a:tc>
                  <a:txBody>
                    <a:bodyPr/>
                    <a:lstStyle/>
                    <a:p>
                      <a:pPr>
                        <a:lnSpc>
                          <a:spcPct val="115000"/>
                        </a:lnSpc>
                        <a:spcAft>
                          <a:spcPts val="0"/>
                        </a:spcAft>
                      </a:pPr>
                      <a:r>
                        <a:rPr lang="es-ES" sz="1800">
                          <a:effectLst/>
                        </a:rPr>
                        <a:t>Rebordeadora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3,45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6,9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15,53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25,88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a:effectLst/>
                        </a:rPr>
                        <a:t>51,75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r>
              <a:tr h="371925">
                <a:tc>
                  <a:txBody>
                    <a:bodyPr/>
                    <a:lstStyle/>
                    <a:p>
                      <a:pPr>
                        <a:lnSpc>
                          <a:spcPct val="115000"/>
                        </a:lnSpc>
                        <a:spcAft>
                          <a:spcPts val="0"/>
                        </a:spcAft>
                      </a:pPr>
                      <a:r>
                        <a:rPr lang="es-ES" sz="1800">
                          <a:effectLst/>
                        </a:rPr>
                        <a:t>Lijado Manual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2,39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4,78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10,76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17,93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a:effectLst/>
                        </a:rPr>
                        <a:t>17,93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r>
              <a:tr h="371925">
                <a:tc>
                  <a:txBody>
                    <a:bodyPr/>
                    <a:lstStyle/>
                    <a:p>
                      <a:pPr>
                        <a:lnSpc>
                          <a:spcPct val="115000"/>
                        </a:lnSpc>
                        <a:spcAft>
                          <a:spcPts val="0"/>
                        </a:spcAft>
                      </a:pPr>
                      <a:r>
                        <a:rPr lang="es-ES" sz="1800">
                          <a:effectLst/>
                        </a:rPr>
                        <a:t>Lijado de maquina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a:effectLst/>
                        </a:rPr>
                        <a:t>2,4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4,8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10,80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18,00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c>
                  <a:txBody>
                    <a:bodyPr/>
                    <a:lstStyle/>
                    <a:p>
                      <a:pPr algn="r">
                        <a:lnSpc>
                          <a:spcPct val="115000"/>
                        </a:lnSpc>
                        <a:spcAft>
                          <a:spcPts val="0"/>
                        </a:spcAft>
                      </a:pPr>
                      <a:r>
                        <a:rPr lang="es-ES" sz="1800" dirty="0">
                          <a:effectLst/>
                        </a:rPr>
                        <a:t>18,00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0034" marR="20034" marT="0" marB="0" anchor="b"/>
                </a:tc>
              </a:tr>
            </a:tbl>
          </a:graphicData>
        </a:graphic>
      </p:graphicFrame>
    </p:spTree>
    <p:extLst>
      <p:ext uri="{BB962C8B-B14F-4D97-AF65-F5344CB8AC3E}">
        <p14:creationId xmlns:p14="http://schemas.microsoft.com/office/powerpoint/2010/main" val="272156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8564" y="871795"/>
            <a:ext cx="4904220" cy="646331"/>
          </a:xfrm>
          <a:prstGeom prst="rect">
            <a:avLst/>
          </a:prstGeom>
          <a:noFill/>
        </p:spPr>
        <p:txBody>
          <a:bodyPr wrap="square" rtlCol="0">
            <a:spAutoFit/>
          </a:bodyPr>
          <a:lstStyle/>
          <a:p>
            <a:r>
              <a:rPr lang="es-EC" sz="3600" b="1" dirty="0">
                <a:latin typeface="Times New Roman" panose="02020603050405020304" pitchFamily="18" charset="0"/>
                <a:cs typeface="Times New Roman" panose="02020603050405020304" pitchFamily="18" charset="0"/>
              </a:rPr>
              <a:t>Objetivos específicos</a:t>
            </a:r>
          </a:p>
        </p:txBody>
      </p:sp>
      <p:sp>
        <p:nvSpPr>
          <p:cNvPr id="3" name="Rectángulo 2">
            <a:hlinkClick r:id="rId2" action="ppaction://hlinksldjump"/>
          </p:cNvPr>
          <p:cNvSpPr/>
          <p:nvPr/>
        </p:nvSpPr>
        <p:spPr>
          <a:xfrm>
            <a:off x="2406555" y="2156052"/>
            <a:ext cx="7378890" cy="147732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Elaborar un modelo distribución de equipos y áreas de trabajo en planta, mediante la aplicación de herramientas de reingeniería, basadas en metodología “lean </a:t>
            </a:r>
            <a:r>
              <a:rPr lang="es-EC" sz="2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manufacturing</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4737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48222350"/>
              </p:ext>
            </p:extLst>
          </p:nvPr>
        </p:nvGraphicFramePr>
        <p:xfrm>
          <a:off x="3389356" y="176812"/>
          <a:ext cx="6922876" cy="6288014"/>
        </p:xfrm>
        <a:graphic>
          <a:graphicData uri="http://schemas.openxmlformats.org/drawingml/2006/table">
            <a:tbl>
              <a:tblPr firstRow="1" firstCol="1" bandRow="1">
                <a:tableStyleId>{5C22544A-7EE6-4342-B048-85BDC9FD1C3A}</a:tableStyleId>
              </a:tblPr>
              <a:tblGrid>
                <a:gridCol w="1205632"/>
                <a:gridCol w="1347301"/>
                <a:gridCol w="1347300"/>
                <a:gridCol w="1459950"/>
                <a:gridCol w="1562693"/>
              </a:tblGrid>
              <a:tr h="161161">
                <a:tc gridSpan="5">
                  <a:txBody>
                    <a:bodyPr/>
                    <a:lstStyle/>
                    <a:p>
                      <a:pPr algn="ctr">
                        <a:lnSpc>
                          <a:spcPct val="115000"/>
                        </a:lnSpc>
                        <a:spcAft>
                          <a:spcPts val="0"/>
                        </a:spcAft>
                      </a:pPr>
                      <a:r>
                        <a:rPr lang="es-ES" sz="1400" dirty="0">
                          <a:effectLst/>
                        </a:rPr>
                        <a:t>MEJORAS EN DISTANCIAS DE TRANSPORTE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161">
                <a:tc rowSpan="3">
                  <a:txBody>
                    <a:bodyPr/>
                    <a:lstStyle/>
                    <a:p>
                      <a:pPr algn="ctr">
                        <a:lnSpc>
                          <a:spcPct val="115000"/>
                        </a:lnSpc>
                        <a:spcAft>
                          <a:spcPts val="0"/>
                        </a:spcAft>
                      </a:pPr>
                      <a:r>
                        <a:rPr lang="es-ES" sz="1400" dirty="0">
                          <a:effectLst/>
                        </a:rPr>
                        <a:t>OPERACIÓN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rowSpan="2">
                  <a:txBody>
                    <a:bodyPr/>
                    <a:lstStyle/>
                    <a:p>
                      <a:pPr algn="ctr">
                        <a:lnSpc>
                          <a:spcPct val="115000"/>
                        </a:lnSpc>
                        <a:spcAft>
                          <a:spcPts val="0"/>
                        </a:spcAft>
                      </a:pPr>
                      <a:r>
                        <a:rPr lang="es-ES" sz="1400">
                          <a:effectLst/>
                        </a:rPr>
                        <a:t>ACTUAL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rowSpan="2">
                  <a:txBody>
                    <a:bodyPr/>
                    <a:lstStyle/>
                    <a:p>
                      <a:pPr algn="ctr">
                        <a:lnSpc>
                          <a:spcPct val="115000"/>
                        </a:lnSpc>
                        <a:spcAft>
                          <a:spcPts val="0"/>
                        </a:spcAft>
                      </a:pPr>
                      <a:r>
                        <a:rPr lang="es-ES" sz="1400">
                          <a:effectLst/>
                        </a:rPr>
                        <a:t>PROPUESTO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gridSpan="2">
                  <a:txBody>
                    <a:bodyPr/>
                    <a:lstStyle/>
                    <a:p>
                      <a:pPr algn="ctr">
                        <a:lnSpc>
                          <a:spcPct val="115000"/>
                        </a:lnSpc>
                        <a:spcAft>
                          <a:spcPts val="0"/>
                        </a:spcAft>
                      </a:pPr>
                      <a:r>
                        <a:rPr lang="es-ES" sz="1400">
                          <a:effectLst/>
                        </a:rPr>
                        <a:t>VARIACIÓN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hMerge="1">
                  <a:txBody>
                    <a:bodyPr/>
                    <a:lstStyle/>
                    <a:p>
                      <a:endParaRPr lang="es-ES"/>
                    </a:p>
                  </a:txBody>
                  <a:tcPr/>
                </a:tc>
              </a:tr>
              <a:tr h="32232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400">
                          <a:effectLst/>
                        </a:rPr>
                        <a:t>DISTANCIA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r>
              <a:tr h="322321">
                <a:tc vMerge="1">
                  <a:txBody>
                    <a:bodyPr/>
                    <a:lstStyle/>
                    <a:p>
                      <a:endParaRPr lang="es-ES"/>
                    </a:p>
                  </a:txBody>
                  <a:tcPr/>
                </a:tc>
                <a:tc>
                  <a:txBody>
                    <a:bodyPr/>
                    <a:lstStyle/>
                    <a:p>
                      <a:pPr>
                        <a:lnSpc>
                          <a:spcPct val="115000"/>
                        </a:lnSpc>
                        <a:spcAft>
                          <a:spcPts val="0"/>
                        </a:spcAft>
                      </a:pPr>
                      <a:r>
                        <a:rPr lang="es-ES" sz="1400">
                          <a:effectLst/>
                        </a:rPr>
                        <a:t>DISTANCIA [m]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gn="ctr">
                        <a:lnSpc>
                          <a:spcPct val="115000"/>
                        </a:lnSpc>
                        <a:spcAft>
                          <a:spcPts val="0"/>
                        </a:spcAft>
                      </a:pPr>
                      <a:r>
                        <a:rPr lang="es-ES" sz="1400">
                          <a:effectLst/>
                        </a:rPr>
                        <a:t>DISTANCIA [m]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dirty="0">
                          <a:effectLst/>
                        </a:rPr>
                        <a:t>DIFERENCIA [m]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a:effectLst/>
                        </a:rPr>
                        <a:t>VARIACIÓN EN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r>
              <a:tr h="161161">
                <a:tc>
                  <a:txBody>
                    <a:bodyPr/>
                    <a:lstStyle/>
                    <a:p>
                      <a:pPr>
                        <a:lnSpc>
                          <a:spcPct val="115000"/>
                        </a:lnSpc>
                        <a:spcAft>
                          <a:spcPts val="0"/>
                        </a:spcAft>
                      </a:pPr>
                      <a:r>
                        <a:rPr lang="es-ES" sz="1400">
                          <a:effectLst/>
                        </a:rPr>
                        <a:t>OP1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dirty="0">
                          <a:effectLst/>
                        </a:rPr>
                        <a:t>6,73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0,62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414,4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87,15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80,4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398,4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0,62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397,8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747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645,0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0,62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28,64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44,6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45,8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149,4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114,4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28,22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24,9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51,46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48,5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23,24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29,88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17,00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12,9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36,5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28,00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387,0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87,15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SUMATORIA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3132,42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281,8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nSpc>
                          <a:spcPct val="115000"/>
                        </a:lnSpc>
                      </a:pPr>
                      <a:endParaRPr lang="es-ES" sz="1400" dirty="0">
                        <a:effectLst/>
                        <a:latin typeface="Calibri" panose="020F0502020204030204" pitchFamily="34" charset="0"/>
                        <a:cs typeface="Times New Roman" panose="02020603050405020304" pitchFamily="18" charset="0"/>
                      </a:endParaRPr>
                    </a:p>
                  </a:txBody>
                  <a:tcPr marL="37158" marR="37158" marT="0" marB="0" anchor="b"/>
                </a:tc>
                <a:tc>
                  <a:txBody>
                    <a:bodyPr/>
                    <a:lstStyle/>
                    <a:p>
                      <a:pPr>
                        <a:lnSpc>
                          <a:spcPct val="115000"/>
                        </a:lnSpc>
                      </a:pPr>
                      <a:endParaRPr lang="es-ES" sz="1400" dirty="0">
                        <a:effectLst/>
                        <a:latin typeface="Calibri" panose="020F0502020204030204" pitchFamily="34" charset="0"/>
                        <a:cs typeface="Times New Roman" panose="02020603050405020304" pitchFamily="18" charset="0"/>
                      </a:endParaRPr>
                    </a:p>
                  </a:txBody>
                  <a:tcPr marL="37158" marR="37158" marT="0" marB="0" anchor="b"/>
                </a:tc>
              </a:tr>
            </a:tbl>
          </a:graphicData>
        </a:graphic>
      </p:graphicFrame>
    </p:spTree>
    <p:extLst>
      <p:ext uri="{BB962C8B-B14F-4D97-AF65-F5344CB8AC3E}">
        <p14:creationId xmlns:p14="http://schemas.microsoft.com/office/powerpoint/2010/main" val="33825635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70578463"/>
              </p:ext>
            </p:extLst>
          </p:nvPr>
        </p:nvGraphicFramePr>
        <p:xfrm>
          <a:off x="3551183" y="318795"/>
          <a:ext cx="6292956" cy="6288014"/>
        </p:xfrm>
        <a:graphic>
          <a:graphicData uri="http://schemas.openxmlformats.org/drawingml/2006/table">
            <a:tbl>
              <a:tblPr firstRow="1" firstCol="1" bandRow="1">
                <a:tableStyleId>{5C22544A-7EE6-4342-B048-85BDC9FD1C3A}</a:tableStyleId>
              </a:tblPr>
              <a:tblGrid>
                <a:gridCol w="1205632"/>
                <a:gridCol w="1006179"/>
                <a:gridCol w="1126765"/>
                <a:gridCol w="1391687"/>
                <a:gridCol w="1562693"/>
              </a:tblGrid>
              <a:tr h="161161">
                <a:tc gridSpan="5">
                  <a:txBody>
                    <a:bodyPr/>
                    <a:lstStyle/>
                    <a:p>
                      <a:pPr algn="ctr">
                        <a:lnSpc>
                          <a:spcPct val="115000"/>
                        </a:lnSpc>
                        <a:spcAft>
                          <a:spcPts val="0"/>
                        </a:spcAft>
                      </a:pPr>
                      <a:r>
                        <a:rPr lang="es-ES" sz="1400" dirty="0">
                          <a:effectLst/>
                        </a:rPr>
                        <a:t>MEJORAS EN TIEMPOS DE TRANSPORTE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161">
                <a:tc rowSpan="3">
                  <a:txBody>
                    <a:bodyPr/>
                    <a:lstStyle/>
                    <a:p>
                      <a:pPr algn="ctr">
                        <a:lnSpc>
                          <a:spcPct val="115000"/>
                        </a:lnSpc>
                        <a:spcAft>
                          <a:spcPts val="0"/>
                        </a:spcAft>
                      </a:pPr>
                      <a:r>
                        <a:rPr lang="es-ES" sz="1400" dirty="0">
                          <a:effectLst/>
                        </a:rPr>
                        <a:t>OPERACIÓN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rowSpan="2">
                  <a:txBody>
                    <a:bodyPr/>
                    <a:lstStyle/>
                    <a:p>
                      <a:pPr algn="ctr">
                        <a:lnSpc>
                          <a:spcPct val="115000"/>
                        </a:lnSpc>
                        <a:spcAft>
                          <a:spcPts val="0"/>
                        </a:spcAft>
                      </a:pPr>
                      <a:r>
                        <a:rPr lang="es-ES" sz="1400">
                          <a:effectLst/>
                        </a:rPr>
                        <a:t>ACTUAL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rowSpan="2">
                  <a:txBody>
                    <a:bodyPr/>
                    <a:lstStyle/>
                    <a:p>
                      <a:pPr algn="ctr">
                        <a:lnSpc>
                          <a:spcPct val="115000"/>
                        </a:lnSpc>
                        <a:spcAft>
                          <a:spcPts val="0"/>
                        </a:spcAft>
                      </a:pPr>
                      <a:r>
                        <a:rPr lang="es-ES" sz="1400">
                          <a:effectLst/>
                        </a:rPr>
                        <a:t>PROPUESTO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gridSpan="2">
                  <a:txBody>
                    <a:bodyPr/>
                    <a:lstStyle/>
                    <a:p>
                      <a:pPr algn="ctr">
                        <a:lnSpc>
                          <a:spcPct val="115000"/>
                        </a:lnSpc>
                        <a:spcAft>
                          <a:spcPts val="0"/>
                        </a:spcAft>
                      </a:pPr>
                      <a:r>
                        <a:rPr lang="es-ES" sz="1400">
                          <a:effectLst/>
                        </a:rPr>
                        <a:t>VARIACIÓN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hMerge="1">
                  <a:txBody>
                    <a:bodyPr/>
                    <a:lstStyle/>
                    <a:p>
                      <a:endParaRPr lang="es-ES"/>
                    </a:p>
                  </a:txBody>
                  <a:tcPr/>
                </a:tc>
              </a:tr>
              <a:tr h="32232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0"/>
                        </a:spcAft>
                      </a:pPr>
                      <a:r>
                        <a:rPr lang="es-ES" sz="1400">
                          <a:effectLst/>
                        </a:rPr>
                        <a:t>TIEMPO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a:effectLst/>
                        </a:rPr>
                        <a:t>PORCENTAJE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r>
              <a:tr h="322321">
                <a:tc vMerge="1">
                  <a:txBody>
                    <a:bodyPr/>
                    <a:lstStyle/>
                    <a:p>
                      <a:endParaRPr lang="es-ES"/>
                    </a:p>
                  </a:txBody>
                  <a:tcPr/>
                </a:tc>
                <a:tc>
                  <a:txBody>
                    <a:bodyPr/>
                    <a:lstStyle/>
                    <a:p>
                      <a:pPr>
                        <a:lnSpc>
                          <a:spcPct val="115000"/>
                        </a:lnSpc>
                        <a:spcAft>
                          <a:spcPts val="0"/>
                        </a:spcAft>
                      </a:pPr>
                      <a:r>
                        <a:rPr lang="es-ES" sz="1400">
                          <a:effectLst/>
                        </a:rPr>
                        <a:t>TIEMPO [s]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gn="ctr">
                        <a:lnSpc>
                          <a:spcPct val="115000"/>
                        </a:lnSpc>
                        <a:spcAft>
                          <a:spcPts val="0"/>
                        </a:spcAft>
                      </a:pPr>
                      <a:r>
                        <a:rPr lang="es-ES" sz="1400">
                          <a:effectLst/>
                        </a:rPr>
                        <a:t>TIEMPO [s]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a:effectLst/>
                        </a:rPr>
                        <a:t>DIFERENCIA [s]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c>
                  <a:txBody>
                    <a:bodyPr/>
                    <a:lstStyle/>
                    <a:p>
                      <a:pPr>
                        <a:lnSpc>
                          <a:spcPct val="115000"/>
                        </a:lnSpc>
                        <a:spcAft>
                          <a:spcPts val="0"/>
                        </a:spcAft>
                      </a:pPr>
                      <a:r>
                        <a:rPr lang="es-ES" sz="1400" dirty="0">
                          <a:effectLst/>
                        </a:rPr>
                        <a:t>VARIACIÓN EN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ctr"/>
                </a:tc>
              </a:tr>
              <a:tr h="161161">
                <a:tc>
                  <a:txBody>
                    <a:bodyPr/>
                    <a:lstStyle/>
                    <a:p>
                      <a:pPr>
                        <a:lnSpc>
                          <a:spcPct val="115000"/>
                        </a:lnSpc>
                        <a:spcAft>
                          <a:spcPts val="0"/>
                        </a:spcAft>
                      </a:pPr>
                      <a:r>
                        <a:rPr lang="es-ES" sz="1400">
                          <a:effectLst/>
                        </a:rPr>
                        <a:t>OP1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499,0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97,0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479,0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777,1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411,9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53,7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180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137,9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26,4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78%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88%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466,3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-382%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OP20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100,2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95%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r>
              <a:tr h="161161">
                <a:tc>
                  <a:txBody>
                    <a:bodyPr/>
                    <a:lstStyle/>
                    <a:p>
                      <a:pPr>
                        <a:lnSpc>
                          <a:spcPct val="115000"/>
                        </a:lnSpc>
                        <a:spcAft>
                          <a:spcPts val="0"/>
                        </a:spcAft>
                      </a:pPr>
                      <a:r>
                        <a:rPr lang="es-ES" sz="1400">
                          <a:effectLst/>
                        </a:rPr>
                        <a:t>SUMATORIA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3774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gn="r">
                        <a:lnSpc>
                          <a:spcPct val="115000"/>
                        </a:lnSpc>
                        <a:spcAft>
                          <a:spcPts val="0"/>
                        </a:spcAft>
                      </a:pPr>
                      <a:r>
                        <a:rPr lang="es-ES" sz="1400">
                          <a:effectLst/>
                        </a:rPr>
                        <a:t>340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158" marR="37158" marT="0" marB="0" anchor="b"/>
                </a:tc>
                <a:tc>
                  <a:txBody>
                    <a:bodyPr/>
                    <a:lstStyle/>
                    <a:p>
                      <a:pPr>
                        <a:lnSpc>
                          <a:spcPct val="115000"/>
                        </a:lnSpc>
                      </a:pPr>
                      <a:endParaRPr lang="es-ES" sz="1400">
                        <a:effectLst/>
                        <a:latin typeface="Calibri" panose="020F0502020204030204" pitchFamily="34" charset="0"/>
                        <a:cs typeface="Times New Roman" panose="02020603050405020304" pitchFamily="18" charset="0"/>
                      </a:endParaRPr>
                    </a:p>
                  </a:txBody>
                  <a:tcPr marL="37158" marR="37158" marT="0" marB="0" anchor="b"/>
                </a:tc>
                <a:tc>
                  <a:txBody>
                    <a:bodyPr/>
                    <a:lstStyle/>
                    <a:p>
                      <a:pPr>
                        <a:lnSpc>
                          <a:spcPct val="115000"/>
                        </a:lnSpc>
                      </a:pPr>
                      <a:endParaRPr lang="es-ES" sz="1400" dirty="0">
                        <a:effectLst/>
                        <a:latin typeface="Calibri" panose="020F0502020204030204" pitchFamily="34" charset="0"/>
                        <a:cs typeface="Times New Roman" panose="02020603050405020304" pitchFamily="18" charset="0"/>
                      </a:endParaRPr>
                    </a:p>
                  </a:txBody>
                  <a:tcPr marL="37158" marR="37158" marT="0" marB="0" anchor="b"/>
                </a:tc>
              </a:tr>
            </a:tbl>
          </a:graphicData>
        </a:graphic>
      </p:graphicFrame>
    </p:spTree>
    <p:extLst>
      <p:ext uri="{BB962C8B-B14F-4D97-AF65-F5344CB8AC3E}">
        <p14:creationId xmlns:p14="http://schemas.microsoft.com/office/powerpoint/2010/main" val="5039543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5542" y="281410"/>
            <a:ext cx="6840334" cy="587853"/>
          </a:xfrm>
          <a:prstGeom prst="rect">
            <a:avLst/>
          </a:prstGeom>
        </p:spPr>
        <p:txBody>
          <a:bodyPr wrap="none">
            <a:spAutoFit/>
          </a:bodyPr>
          <a:lstStyle/>
          <a:p>
            <a:pPr lvl="1">
              <a:lnSpc>
                <a:spcPct val="115000"/>
              </a:lnSpc>
              <a:spcBef>
                <a:spcPts val="1000"/>
              </a:spcBef>
              <a:spcAft>
                <a:spcPts val="0"/>
              </a:spcAft>
            </a:pPr>
            <a:r>
              <a:rPr lang="es-EC"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Parámetro de eficiencia del sistema.</a:t>
            </a:r>
            <a:endParaRPr lang="es-E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408622" y="869263"/>
            <a:ext cx="2775568" cy="286682"/>
          </a:xfrm>
          <a:prstGeom prst="rect">
            <a:avLst/>
          </a:prstGeom>
        </p:spPr>
        <p:txBody>
          <a:bodyPr wrap="none">
            <a:spAutoFit/>
          </a:bodyPr>
          <a:lstStyle/>
          <a:p>
            <a:pPr lvl="2">
              <a:lnSpc>
                <a:spcPct val="115000"/>
              </a:lnSpc>
              <a:spcBef>
                <a:spcPts val="1000"/>
              </a:spcBef>
              <a:spcAft>
                <a:spcPts val="0"/>
              </a:spcAft>
            </a:pPr>
            <a:r>
              <a:rPr lang="es-EC"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Calculo del Lead Time.</a:t>
            </a:r>
            <a:endParaRPr lang="es-ES" sz="11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2503235" y="1331940"/>
            <a:ext cx="6096000" cy="646331"/>
          </a:xfrm>
          <a:prstGeom prst="rect">
            <a:avLst/>
          </a:prstGeom>
        </p:spPr>
        <p:txBody>
          <a:bodyPr>
            <a:spAutoFit/>
          </a:bodyPr>
          <a:lstStyle/>
          <a:p>
            <a:r>
              <a:rPr lang="es-EC" dirty="0">
                <a:solidFill>
                  <a:srgbClr val="000000"/>
                </a:solidFill>
                <a:latin typeface="Arial" panose="020B0604020202020204" pitchFamily="34" charset="0"/>
                <a:ea typeface="Calibri" panose="020F0502020204030204" pitchFamily="34" charset="0"/>
              </a:rPr>
              <a:t>El Lead Time se define como el tiempo total de proceso para obtener el primer lote de producción completo L</a:t>
            </a:r>
            <a:r>
              <a:rPr lang="es-EC" baseline="-25000" dirty="0">
                <a:solidFill>
                  <a:srgbClr val="000000"/>
                </a:solidFill>
                <a:latin typeface="Arial" panose="020B0604020202020204" pitchFamily="34" charset="0"/>
                <a:ea typeface="Calibri" panose="020F0502020204030204" pitchFamily="34" charset="0"/>
              </a:rPr>
              <a:t>P</a:t>
            </a:r>
            <a:r>
              <a:rPr lang="es-EC" dirty="0">
                <a:solidFill>
                  <a:srgbClr val="000000"/>
                </a:solidFill>
                <a:latin typeface="Arial" panose="020B0604020202020204" pitchFamily="34" charset="0"/>
                <a:ea typeface="Calibri" panose="020F0502020204030204" pitchFamily="34" charset="0"/>
              </a:rPr>
              <a:t>. </a:t>
            </a:r>
            <a:endParaRPr lang="es-ES" dirty="0"/>
          </a:p>
        </p:txBody>
      </p:sp>
      <mc:AlternateContent xmlns:mc="http://schemas.openxmlformats.org/markup-compatibility/2006" xmlns:a14="http://schemas.microsoft.com/office/drawing/2010/main">
        <mc:Choice Requires="a14">
          <p:sp>
            <p:nvSpPr>
              <p:cNvPr id="5" name="Rectángulo 4"/>
              <p:cNvSpPr/>
              <p:nvPr/>
            </p:nvSpPr>
            <p:spPr>
              <a:xfrm>
                <a:off x="3138152" y="2159683"/>
                <a:ext cx="6096000" cy="2136419"/>
              </a:xfrm>
              <a:prstGeom prst="rect">
                <a:avLst/>
              </a:prstGeom>
            </p:spPr>
            <p:txBody>
              <a:bodyPr>
                <a:spAutoFit/>
              </a:bodyPr>
              <a:lstStyle/>
              <a:p>
                <a:pPr marL="365760" algn="just">
                  <a:lnSpc>
                    <a:spcPct val="150000"/>
                  </a:lnSpc>
                  <a:spcAft>
                    <a:spcPts val="100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Lead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Time se define como</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6576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𝐿𝑇</m:t>
                      </m:r>
                      <m:r>
                        <a:rPr lang="es-EC" sz="1600" i="1">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𝑝</m:t>
                              </m:r>
                            </m:sub>
                          </m:sSub>
                        </m:num>
                        <m:den>
                          <m:r>
                            <a:rPr lang="es-EC" sz="1600" i="1">
                              <a:latin typeface="Cambria Math" panose="02040503050406030204" pitchFamily="18" charset="0"/>
                            </a:rPr>
                            <m:t>𝑐</m:t>
                          </m:r>
                        </m:den>
                      </m:f>
                      <m:r>
                        <a:rPr lang="es-EC" sz="1600" i="1">
                          <a:latin typeface="Cambria Math" panose="02040503050406030204" pitchFamily="18" charset="0"/>
                        </a:rPr>
                        <m:t>∗</m:t>
                      </m:r>
                      <m:d>
                        <m:dPr>
                          <m:begChr m:val="["/>
                          <m:endChr m:val="]"/>
                          <m:ctrlPr>
                            <a:rPr lang="es-EC" sz="1600" i="1">
                              <a:latin typeface="Cambria Math" panose="02040503050406030204" pitchFamily="18" charset="0"/>
                            </a:rPr>
                          </m:ctrlPr>
                        </m:dPr>
                        <m:e>
                          <m:nary>
                            <m:naryPr>
                              <m:chr m:val="∑"/>
                              <m:limLoc m:val="undOvr"/>
                              <m:ctrlPr>
                                <a:rPr lang="es-EC" sz="1600" i="1">
                                  <a:latin typeface="Cambria Math" panose="02040503050406030204" pitchFamily="18" charset="0"/>
                                </a:rPr>
                              </m:ctrlPr>
                            </m:naryPr>
                            <m:sub>
                              <m:r>
                                <a:rPr lang="es-EC" sz="1600" i="1">
                                  <a:latin typeface="Cambria Math" panose="02040503050406030204" pitchFamily="18" charset="0"/>
                                </a:rPr>
                                <m:t>𝑖</m:t>
                              </m:r>
                              <m:r>
                                <a:rPr lang="es-EC" sz="1600" i="1">
                                  <a:latin typeface="Cambria Math" panose="02040503050406030204" pitchFamily="18" charset="0"/>
                                </a:rPr>
                                <m:t>=1</m:t>
                              </m:r>
                            </m:sub>
                            <m:sup>
                              <m:r>
                                <a:rPr lang="es-EC" sz="1600" i="1">
                                  <a:latin typeface="Cambria Math" panose="02040503050406030204" pitchFamily="18" charset="0"/>
                                </a:rPr>
                                <m:t>𝑛</m:t>
                              </m:r>
                            </m:sup>
                            <m:e>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𝑃</m:t>
                                          </m:r>
                                        </m:sub>
                                      </m:sSub>
                                    </m:e>
                                    <m:sub>
                                      <m:r>
                                        <a:rPr lang="es-EC" sz="1600" i="1">
                                          <a:latin typeface="Cambria Math" panose="02040503050406030204" pitchFamily="18" charset="0"/>
                                        </a:rPr>
                                        <m:t>𝑛</m:t>
                                      </m:r>
                                    </m:sub>
                                  </m:sSub>
                                </m:e>
                              </m:d>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𝑃𝑐𝑜𝑛</m:t>
                                  </m:r>
                                </m:sub>
                              </m:sSub>
                              <m:r>
                                <a:rPr lang="es-EC" sz="1600" i="1">
                                  <a:latin typeface="Cambria Math" panose="02040503050406030204" pitchFamily="18" charset="0"/>
                                </a:rPr>
                                <m:t>∗</m:t>
                              </m:r>
                              <m:d>
                                <m:dPr>
                                  <m:ctrlPr>
                                    <a:rPr lang="es-EC" sz="1600" i="1">
                                      <a:latin typeface="Cambria Math" panose="02040503050406030204" pitchFamily="18" charset="0"/>
                                    </a:rPr>
                                  </m:ctrlPr>
                                </m:dPr>
                                <m:e>
                                  <m:r>
                                    <a:rPr lang="es-EC" sz="1600" i="1">
                                      <a:latin typeface="Cambria Math" panose="02040503050406030204" pitchFamily="18" charset="0"/>
                                    </a:rPr>
                                    <m:t>𝑐</m:t>
                                  </m:r>
                                  <m:r>
                                    <a:rPr lang="es-EC" sz="1600" i="1">
                                      <a:latin typeface="Cambria Math" panose="02040503050406030204" pitchFamily="18" charset="0"/>
                                    </a:rPr>
                                    <m:t>−1</m:t>
                                  </m:r>
                                </m:e>
                              </m:d>
                            </m:e>
                          </m:nary>
                        </m:e>
                      </m:d>
                    </m:oMath>
                  </m:oMathPara>
                </a14:m>
                <a:endParaRPr lang="es-EC" sz="1600" dirty="0"/>
              </a:p>
              <a:p>
                <a:pPr marL="365760" algn="just">
                  <a:lnSpc>
                    <a:spcPct val="150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138152" y="2159683"/>
                <a:ext cx="6096000" cy="2136419"/>
              </a:xfrm>
              <a:prstGeom prst="rect">
                <a:avLst/>
              </a:prstGeom>
              <a:blipFill rotWithShape="1">
                <a:blip r:embed="rId2"/>
                <a:stretch>
                  <a:fillRect/>
                </a:stretch>
              </a:blipFill>
            </p:spPr>
            <p:txBody>
              <a:bodyPr/>
              <a:lstStyle/>
              <a:p>
                <a:r>
                  <a:rPr lang="es-EC">
                    <a:noFill/>
                  </a:rPr>
                  <a:t> </a:t>
                </a:r>
              </a:p>
            </p:txBody>
          </p:sp>
        </mc:Fallback>
      </mc:AlternateContent>
      <p:sp>
        <p:nvSpPr>
          <p:cNvPr id="6" name="Rectángulo 5"/>
          <p:cNvSpPr/>
          <p:nvPr/>
        </p:nvSpPr>
        <p:spPr>
          <a:xfrm>
            <a:off x="1408622" y="3892866"/>
            <a:ext cx="6096000" cy="2123658"/>
          </a:xfrm>
          <a:prstGeom prst="rect">
            <a:avLst/>
          </a:prstGeom>
        </p:spPr>
        <p:txBody>
          <a:bodyPr>
            <a:spAutoFit/>
          </a:bodyPr>
          <a:lstStyle/>
          <a:p>
            <a:r>
              <a:rPr lang="es-EC" dirty="0"/>
              <a:t>LT: Lead Time. (Tiempo de espera).</a:t>
            </a:r>
          </a:p>
          <a:p>
            <a:r>
              <a:rPr lang="es-EC" dirty="0"/>
              <a:t>n: Número de operaciones.</a:t>
            </a:r>
          </a:p>
          <a:p>
            <a:r>
              <a:rPr lang="es-EC" dirty="0" err="1"/>
              <a:t>Lp</a:t>
            </a:r>
            <a:r>
              <a:rPr lang="es-EC" dirty="0"/>
              <a:t>: Lote de producción.</a:t>
            </a:r>
          </a:p>
          <a:p>
            <a:r>
              <a:rPr lang="es-EC" dirty="0" err="1"/>
              <a:t>T</a:t>
            </a:r>
            <a:r>
              <a:rPr lang="es-EC" baseline="-25000" dirty="0" err="1"/>
              <a:t>p</a:t>
            </a:r>
            <a:r>
              <a:rPr lang="es-EC" dirty="0"/>
              <a:t>: Tiempo de proceso.</a:t>
            </a:r>
          </a:p>
          <a:p>
            <a:r>
              <a:rPr lang="es-EC" dirty="0" err="1"/>
              <a:t>T</a:t>
            </a:r>
            <a:r>
              <a:rPr lang="es-EC" baseline="-25000" dirty="0" err="1"/>
              <a:t>pcon</a:t>
            </a:r>
            <a:r>
              <a:rPr lang="es-EC" dirty="0"/>
              <a:t>: Tiempo de proceso de la operación condicionante.</a:t>
            </a:r>
          </a:p>
          <a:p>
            <a:r>
              <a:rPr lang="es-EC" dirty="0"/>
              <a:t>c: Numero de lotes de transferencia.</a:t>
            </a:r>
          </a:p>
          <a:p>
            <a:pPr indent="365760">
              <a:lnSpc>
                <a:spcPct val="150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6 Rectángulo"/>
              <p:cNvSpPr/>
              <p:nvPr/>
            </p:nvSpPr>
            <p:spPr>
              <a:xfrm>
                <a:off x="7712518" y="4625951"/>
                <a:ext cx="886717"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𝑐</m:t>
                      </m:r>
                      <m:r>
                        <a:rPr lang="es-EC"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𝑃</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𝑡</m:t>
                              </m:r>
                            </m:sub>
                          </m:sSub>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7712518" y="4625951"/>
                <a:ext cx="886717" cy="657488"/>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382838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1077959"/>
              </p:ext>
            </p:extLst>
          </p:nvPr>
        </p:nvGraphicFramePr>
        <p:xfrm>
          <a:off x="1280087" y="653649"/>
          <a:ext cx="5176746" cy="6169152"/>
        </p:xfrm>
        <a:graphic>
          <a:graphicData uri="http://schemas.openxmlformats.org/drawingml/2006/table">
            <a:tbl>
              <a:tblPr firstRow="1" firstCol="1" bandRow="1">
                <a:tableStyleId>{5C22544A-7EE6-4342-B048-85BDC9FD1C3A}</a:tableStyleId>
              </a:tblPr>
              <a:tblGrid>
                <a:gridCol w="2472351"/>
                <a:gridCol w="758738"/>
                <a:gridCol w="622213"/>
                <a:gridCol w="1323444"/>
              </a:tblGrid>
              <a:tr h="197788">
                <a:tc>
                  <a:txBody>
                    <a:bodyPr/>
                    <a:lstStyle/>
                    <a:p>
                      <a:pPr>
                        <a:lnSpc>
                          <a:spcPct val="115000"/>
                        </a:lnSpc>
                        <a:spcAft>
                          <a:spcPts val="0"/>
                        </a:spcAft>
                      </a:pPr>
                      <a:r>
                        <a:rPr lang="es-ES" sz="1600">
                          <a:effectLst/>
                        </a:rPr>
                        <a:t>OPERACIÓN</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nSpc>
                          <a:spcPct val="115000"/>
                        </a:lnSpc>
                        <a:spcAft>
                          <a:spcPts val="0"/>
                        </a:spcAft>
                      </a:pPr>
                      <a:r>
                        <a:rPr lang="es-ES" sz="1600">
                          <a:effectLst/>
                        </a:rPr>
                        <a:t>T</a:t>
                      </a:r>
                      <a:r>
                        <a:rPr lang="es-ES" sz="1600" baseline="-25000">
                          <a:effectLst/>
                        </a:rPr>
                        <a:t>P </a:t>
                      </a:r>
                      <a:r>
                        <a:rPr lang="es-ES" sz="1600">
                          <a:effectLst/>
                        </a:rPr>
                        <a:t>[s/u]</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nSpc>
                          <a:spcPct val="115000"/>
                        </a:lnSpc>
                        <a:spcAft>
                          <a:spcPts val="0"/>
                        </a:spcAft>
                      </a:pPr>
                      <a:r>
                        <a:rPr lang="es-ES" sz="1600">
                          <a:effectLst/>
                        </a:rPr>
                        <a:t>L</a:t>
                      </a:r>
                      <a:r>
                        <a:rPr lang="es-ES" sz="1600" baseline="-25000">
                          <a:effectLst/>
                        </a:rPr>
                        <a:t>P </a:t>
                      </a:r>
                      <a:r>
                        <a:rPr lang="es-ES" sz="1600">
                          <a:effectLst/>
                        </a:rPr>
                        <a:t>[u]</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nSpc>
                          <a:spcPct val="115000"/>
                        </a:lnSpc>
                        <a:spcAft>
                          <a:spcPts val="0"/>
                        </a:spcAft>
                      </a:pPr>
                      <a:r>
                        <a:rPr lang="es-ES" sz="1600">
                          <a:effectLst/>
                        </a:rPr>
                        <a:t>Lead time [s]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494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9880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320,9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6418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612,6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12252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288,8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5776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180,8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3616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507,9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10158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390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7800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453,2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9064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299,6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5992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512,4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10248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291,8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5836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216,4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4328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380,5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7610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449,8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8996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460,4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9208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323,3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6466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172,2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3444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200,1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4002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OP19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199,1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3982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spcAft>
                          <a:spcPts val="0"/>
                        </a:spcAft>
                      </a:pPr>
                      <a:r>
                        <a:rPr lang="es-ES" sz="1600">
                          <a:effectLst/>
                        </a:rPr>
                        <a:t>OP20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186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a:txBody>
                    <a:bodyPr/>
                    <a:lstStyle/>
                    <a:p>
                      <a:pPr algn="r">
                        <a:lnSpc>
                          <a:spcPct val="115000"/>
                        </a:lnSpc>
                        <a:spcAft>
                          <a:spcPts val="0"/>
                        </a:spcAft>
                      </a:pPr>
                      <a:r>
                        <a:rPr lang="es-ES" sz="1600">
                          <a:effectLst/>
                        </a:rPr>
                        <a:t>3720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r h="197788">
                <a:tc>
                  <a:txBody>
                    <a:bodyPr/>
                    <a:lstStyle/>
                    <a:p>
                      <a:pPr>
                        <a:lnSpc>
                          <a:spcPct val="115000"/>
                        </a:lnSpc>
                      </a:pPr>
                      <a:endParaRPr lang="es-ES" sz="1600">
                        <a:effectLst/>
                        <a:latin typeface="Calibri" panose="020F0502020204030204" pitchFamily="34" charset="0"/>
                        <a:cs typeface="Times New Roman" panose="02020603050405020304" pitchFamily="18" charset="0"/>
                      </a:endParaRPr>
                    </a:p>
                  </a:txBody>
                  <a:tcPr marL="41803" marR="41803" marT="0" marB="0" anchor="b"/>
                </a:tc>
                <a:tc gridSpan="2">
                  <a:txBody>
                    <a:bodyPr/>
                    <a:lstStyle/>
                    <a:p>
                      <a:pPr algn="ctr">
                        <a:lnSpc>
                          <a:spcPct val="115000"/>
                        </a:lnSpc>
                        <a:spcAft>
                          <a:spcPts val="0"/>
                        </a:spcAft>
                      </a:pPr>
                      <a:r>
                        <a:rPr lang="es-ES" sz="1600">
                          <a:effectLst/>
                        </a:rPr>
                        <a:t>TOTAL LT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c hMerge="1">
                  <a:txBody>
                    <a:bodyPr/>
                    <a:lstStyle/>
                    <a:p>
                      <a:endParaRPr lang="es-ES"/>
                    </a:p>
                  </a:txBody>
                  <a:tcPr/>
                </a:tc>
                <a:tc>
                  <a:txBody>
                    <a:bodyPr/>
                    <a:lstStyle/>
                    <a:p>
                      <a:pPr algn="r">
                        <a:lnSpc>
                          <a:spcPct val="115000"/>
                        </a:lnSpc>
                        <a:spcAft>
                          <a:spcPts val="0"/>
                        </a:spcAft>
                      </a:pPr>
                      <a:r>
                        <a:rPr lang="es-ES" sz="1600" dirty="0">
                          <a:effectLst/>
                        </a:rPr>
                        <a:t>138796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03" marR="41803" marT="0" marB="0" anchor="b"/>
                </a:tc>
              </a:tr>
            </a:tbl>
          </a:graphicData>
        </a:graphic>
      </p:graphicFrame>
      <p:sp>
        <p:nvSpPr>
          <p:cNvPr id="3" name="Rectángulo 2"/>
          <p:cNvSpPr/>
          <p:nvPr/>
        </p:nvSpPr>
        <p:spPr>
          <a:xfrm>
            <a:off x="1340372" y="153405"/>
            <a:ext cx="4694555" cy="369332"/>
          </a:xfrm>
          <a:prstGeom prst="rect">
            <a:avLst/>
          </a:prstGeom>
        </p:spPr>
        <p:txBody>
          <a:bodyPr wrap="none">
            <a:spAutoFit/>
          </a:bodyPr>
          <a:lstStyle/>
          <a:p>
            <a:r>
              <a:rPr lang="es-EC" b="1" dirty="0">
                <a:solidFill>
                  <a:srgbClr val="000000"/>
                </a:solidFill>
                <a:latin typeface="Arial" panose="020B0604020202020204" pitchFamily="34" charset="0"/>
                <a:ea typeface="Calibri" panose="020F0502020204030204" pitchFamily="34" charset="0"/>
              </a:rPr>
              <a:t>Lead Time sistema de producción actual.</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7154325" y="2656206"/>
                <a:ext cx="3163687"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138796</m:t>
                      </m:r>
                      <m:r>
                        <a:rPr lang="es-ES" i="0">
                          <a:latin typeface="Cambria Math" panose="02040503050406030204" pitchFamily="18" charset="0"/>
                        </a:rPr>
                        <m:t>  </m:t>
                      </m:r>
                      <m:r>
                        <a:rPr lang="es-ES" i="1">
                          <a:latin typeface="Cambria Math" panose="02040503050406030204" pitchFamily="18" charset="0"/>
                        </a:rPr>
                        <m:t>𝑠</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r>
                            <a:rPr lang="es-ES" i="1">
                              <a:latin typeface="Cambria Math" panose="02040503050406030204" pitchFamily="18" charset="0"/>
                            </a:rPr>
                            <m:t>h</m:t>
                          </m:r>
                        </m:num>
                        <m:den>
                          <m:r>
                            <a:rPr lang="es-ES" i="0">
                              <a:latin typeface="Cambria Math" panose="02040503050406030204" pitchFamily="18" charset="0"/>
                            </a:rPr>
                            <m:t>3600 </m:t>
                          </m:r>
                          <m:r>
                            <a:rPr lang="es-ES" i="1">
                              <a:latin typeface="Cambria Math" panose="02040503050406030204" pitchFamily="18" charset="0"/>
                            </a:rPr>
                            <m:t>𝑠</m:t>
                          </m:r>
                        </m:den>
                      </m:f>
                      <m:r>
                        <a:rPr lang="es-ES" i="0">
                          <a:latin typeface="Cambria Math" panose="02040503050406030204" pitchFamily="18" charset="0"/>
                        </a:rPr>
                        <m:t>=38,55 </m:t>
                      </m:r>
                      <m:r>
                        <a:rPr lang="es-ES" i="1">
                          <a:latin typeface="Cambria Math" panose="02040503050406030204" pitchFamily="18" charset="0"/>
                        </a:rPr>
                        <m:t>h</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7154325" y="2656206"/>
                <a:ext cx="3163687" cy="618311"/>
              </a:xfrm>
              <a:prstGeom prst="rect">
                <a:avLst/>
              </a:prstGeom>
              <a:blipFill rotWithShape="0">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4012626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8128" y="307951"/>
            <a:ext cx="5643596" cy="369332"/>
          </a:xfrm>
          <a:prstGeom prst="rect">
            <a:avLst/>
          </a:prstGeom>
        </p:spPr>
        <p:txBody>
          <a:bodyPr wrap="none">
            <a:spAutoFit/>
          </a:bodyPr>
          <a:lstStyle/>
          <a:p>
            <a:r>
              <a:rPr lang="es-ES" dirty="0">
                <a:solidFill>
                  <a:srgbClr val="000000"/>
                </a:solidFill>
                <a:latin typeface="Arial" panose="020B0604020202020204" pitchFamily="34" charset="0"/>
                <a:ea typeface="Calibri" panose="020F0502020204030204" pitchFamily="34" charset="0"/>
              </a:rPr>
              <a:t> </a:t>
            </a:r>
            <a:r>
              <a:rPr lang="es-EC" b="1" dirty="0">
                <a:solidFill>
                  <a:srgbClr val="000000"/>
                </a:solidFill>
                <a:latin typeface="Arial" panose="020B0604020202020204" pitchFamily="34" charset="0"/>
                <a:ea typeface="Calibri" panose="020F0502020204030204" pitchFamily="34" charset="0"/>
              </a:rPr>
              <a:t>Lead Time sistema de producción a implementar.</a:t>
            </a:r>
            <a:endParaRPr lang="es-ES" dirty="0"/>
          </a:p>
        </p:txBody>
      </p:sp>
      <mc:AlternateContent xmlns:mc="http://schemas.openxmlformats.org/markup-compatibility/2006" xmlns:a14="http://schemas.microsoft.com/office/drawing/2010/main">
        <mc:Choice Requires="a14">
          <p:sp>
            <p:nvSpPr>
              <p:cNvPr id="4" name="Rectángulo 3"/>
              <p:cNvSpPr/>
              <p:nvPr/>
            </p:nvSpPr>
            <p:spPr>
              <a:xfrm>
                <a:off x="7449632" y="3016814"/>
                <a:ext cx="355187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𝐿𝑇</m:t>
                      </m:r>
                      <m:r>
                        <a:rPr lang="es-ES" i="0">
                          <a:latin typeface="Cambria Math" panose="02040503050406030204" pitchFamily="18" charset="0"/>
                        </a:rPr>
                        <m:t>=9</m:t>
                      </m:r>
                      <m:r>
                        <a:rPr lang="en-US" b="0" i="0" smtClean="0">
                          <a:latin typeface="Cambria Math"/>
                        </a:rPr>
                        <m:t>8980</m:t>
                      </m:r>
                      <m:r>
                        <a:rPr lang="es-ES" i="0">
                          <a:latin typeface="Cambria Math" panose="02040503050406030204" pitchFamily="18" charset="0"/>
                        </a:rPr>
                        <m:t> </m:t>
                      </m:r>
                      <m:r>
                        <a:rPr lang="es-ES" i="1">
                          <a:latin typeface="Cambria Math" panose="02040503050406030204" pitchFamily="18" charset="0"/>
                        </a:rPr>
                        <m:t>𝑠</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1 </m:t>
                          </m:r>
                          <m:r>
                            <a:rPr lang="es-ES" i="1">
                              <a:latin typeface="Cambria Math" panose="02040503050406030204" pitchFamily="18" charset="0"/>
                            </a:rPr>
                            <m:t>h</m:t>
                          </m:r>
                        </m:num>
                        <m:den>
                          <m:r>
                            <a:rPr lang="es-ES" i="0">
                              <a:latin typeface="Cambria Math" panose="02040503050406030204" pitchFamily="18" charset="0"/>
                            </a:rPr>
                            <m:t>3600 </m:t>
                          </m:r>
                          <m:r>
                            <a:rPr lang="es-ES" i="1">
                              <a:latin typeface="Cambria Math" panose="02040503050406030204" pitchFamily="18" charset="0"/>
                            </a:rPr>
                            <m:t>𝑠</m:t>
                          </m:r>
                        </m:den>
                      </m:f>
                      <m:r>
                        <a:rPr lang="es-ES" i="0">
                          <a:latin typeface="Cambria Math" panose="02040503050406030204" pitchFamily="18" charset="0"/>
                        </a:rPr>
                        <m:t>=27</m:t>
                      </m:r>
                      <m:r>
                        <a:rPr lang="en-US" b="0" i="0" smtClean="0">
                          <a:latin typeface="Cambria Math"/>
                        </a:rPr>
                        <m:t>,49</m:t>
                      </m:r>
                      <m:r>
                        <a:rPr lang="es-ES" i="0">
                          <a:latin typeface="Cambria Math" panose="02040503050406030204" pitchFamily="18" charset="0"/>
                        </a:rPr>
                        <m:t> </m:t>
                      </m:r>
                      <m:r>
                        <a:rPr lang="es-ES" i="1">
                          <a:latin typeface="Cambria Math" panose="02040503050406030204" pitchFamily="18" charset="0"/>
                        </a:rPr>
                        <m:t>h</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7449632" y="3016814"/>
                <a:ext cx="3551870" cy="618311"/>
              </a:xfrm>
              <a:prstGeom prst="rect">
                <a:avLst/>
              </a:prstGeom>
              <a:blipFill rotWithShape="1">
                <a:blip r:embed="rId2"/>
                <a:stretch>
                  <a:fillRect/>
                </a:stretch>
              </a:blipFill>
            </p:spPr>
            <p:txBody>
              <a:bodyPr/>
              <a:lstStyle/>
              <a:p>
                <a:r>
                  <a:rPr lang="es-EC">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1237348248"/>
              </p:ext>
            </p:extLst>
          </p:nvPr>
        </p:nvGraphicFramePr>
        <p:xfrm>
          <a:off x="1567418" y="972186"/>
          <a:ext cx="3582157" cy="5398008"/>
        </p:xfrm>
        <a:graphic>
          <a:graphicData uri="http://schemas.openxmlformats.org/drawingml/2006/table">
            <a:tbl>
              <a:tblPr firstRow="1" firstCol="1" bandRow="1">
                <a:tableStyleId>{5C22544A-7EE6-4342-B048-85BDC9FD1C3A}</a:tableStyleId>
              </a:tblPr>
              <a:tblGrid>
                <a:gridCol w="1210731"/>
                <a:gridCol w="740511"/>
                <a:gridCol w="716623"/>
                <a:gridCol w="914292"/>
              </a:tblGrid>
              <a:tr h="197788">
                <a:tc>
                  <a:txBody>
                    <a:bodyPr/>
                    <a:lstStyle/>
                    <a:p>
                      <a:pPr>
                        <a:lnSpc>
                          <a:spcPct val="115000"/>
                        </a:lnSpc>
                        <a:spcAft>
                          <a:spcPts val="0"/>
                        </a:spcAft>
                      </a:pPr>
                      <a:r>
                        <a:rPr lang="es-EC" sz="1400">
                          <a:effectLst/>
                        </a:rPr>
                        <a:t>OPERACIÓN</a:t>
                      </a:r>
                      <a:endParaRPr lang="es-EC" sz="1400">
                        <a:effectLst/>
                        <a:latin typeface="Calibri"/>
                        <a:ea typeface="Calibri"/>
                        <a:cs typeface="Times New Roman"/>
                      </a:endParaRPr>
                    </a:p>
                  </a:txBody>
                  <a:tcPr marL="41803" marR="41803" marT="0" marB="0" anchor="b"/>
                </a:tc>
                <a:tc>
                  <a:txBody>
                    <a:bodyPr/>
                    <a:lstStyle/>
                    <a:p>
                      <a:pPr>
                        <a:lnSpc>
                          <a:spcPct val="115000"/>
                        </a:lnSpc>
                        <a:spcAft>
                          <a:spcPts val="0"/>
                        </a:spcAft>
                      </a:pPr>
                      <a:r>
                        <a:rPr lang="es-EC" sz="1400">
                          <a:effectLst/>
                        </a:rPr>
                        <a:t>TP</a:t>
                      </a:r>
                      <a:endParaRPr lang="es-EC" sz="1400">
                        <a:effectLst/>
                        <a:latin typeface="Calibri"/>
                        <a:ea typeface="Calibri"/>
                        <a:cs typeface="Times New Roman"/>
                      </a:endParaRPr>
                    </a:p>
                  </a:txBody>
                  <a:tcPr marL="41803" marR="41803" marT="0" marB="0" anchor="b"/>
                </a:tc>
                <a:tc>
                  <a:txBody>
                    <a:bodyPr/>
                    <a:lstStyle/>
                    <a:p>
                      <a:pPr>
                        <a:lnSpc>
                          <a:spcPct val="115000"/>
                        </a:lnSpc>
                        <a:spcAft>
                          <a:spcPts val="0"/>
                        </a:spcAft>
                      </a:pPr>
                      <a:r>
                        <a:rPr lang="es-EC" sz="1400">
                          <a:effectLst/>
                        </a:rPr>
                        <a:t>LP</a:t>
                      </a:r>
                      <a:endParaRPr lang="es-EC" sz="1400">
                        <a:effectLst/>
                        <a:latin typeface="Calibri"/>
                        <a:ea typeface="Calibri"/>
                        <a:cs typeface="Times New Roman"/>
                      </a:endParaRPr>
                    </a:p>
                  </a:txBody>
                  <a:tcPr marL="41803" marR="41803" marT="0" marB="0" anchor="b"/>
                </a:tc>
                <a:tc>
                  <a:txBody>
                    <a:bodyPr/>
                    <a:lstStyle/>
                    <a:p>
                      <a:pPr>
                        <a:lnSpc>
                          <a:spcPct val="115000"/>
                        </a:lnSpc>
                        <a:spcAft>
                          <a:spcPts val="0"/>
                        </a:spcAft>
                      </a:pPr>
                      <a:r>
                        <a:rPr lang="es-EC" sz="1400">
                          <a:effectLst/>
                        </a:rPr>
                        <a:t>Lead Time</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243,2</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4864</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OP2</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286,9</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5738</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OP3</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298,3</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5966</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OP4</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280,6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5612</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OP5</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179,4</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3588</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233,8</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4676</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OP7</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194,8</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3896</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OP8</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219,6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4392</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OP9</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287,8</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5756</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240,4</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4808</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OP11</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291,6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5832</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OP12</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217</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4340</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OP13</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290,9</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5818</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OP14</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295,5</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5910</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OP15</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290,4</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5808</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304,6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6092</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OP17</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188,3</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3766</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OP18</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208,6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4172</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OP19</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205,7</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4114</a:t>
                      </a:r>
                      <a:endParaRPr lang="es-EC" sz="1400">
                        <a:effectLst/>
                        <a:latin typeface="Calibri"/>
                        <a:ea typeface="Calibri"/>
                        <a:cs typeface="Times New Roman"/>
                      </a:endParaRPr>
                    </a:p>
                  </a:txBody>
                  <a:tcPr marL="41803" marR="41803" marT="0" marB="0" anchor="b"/>
                </a:tc>
              </a:tr>
              <a:tr h="197788">
                <a:tc>
                  <a:txBody>
                    <a:bodyPr/>
                    <a:lstStyle/>
                    <a:p>
                      <a:pPr>
                        <a:lnSpc>
                          <a:spcPct val="115000"/>
                        </a:lnSpc>
                        <a:spcAft>
                          <a:spcPts val="0"/>
                        </a:spcAft>
                      </a:pPr>
                      <a:r>
                        <a:rPr lang="es-EC" sz="1400">
                          <a:effectLst/>
                        </a:rPr>
                        <a:t>OP20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191,6</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20</a:t>
                      </a:r>
                      <a:endParaRPr lang="es-EC" sz="1400">
                        <a:effectLst/>
                        <a:latin typeface="Calibri"/>
                        <a:ea typeface="Calibri"/>
                        <a:cs typeface="Times New Roman"/>
                      </a:endParaRPr>
                    </a:p>
                  </a:txBody>
                  <a:tcPr marL="41803" marR="41803" marT="0" marB="0" anchor="b"/>
                </a:tc>
                <a:tc>
                  <a:txBody>
                    <a:bodyPr/>
                    <a:lstStyle/>
                    <a:p>
                      <a:pPr algn="r">
                        <a:lnSpc>
                          <a:spcPct val="115000"/>
                        </a:lnSpc>
                        <a:spcAft>
                          <a:spcPts val="0"/>
                        </a:spcAft>
                      </a:pPr>
                      <a:r>
                        <a:rPr lang="es-EC" sz="1400">
                          <a:effectLst/>
                        </a:rPr>
                        <a:t>3832</a:t>
                      </a:r>
                      <a:endParaRPr lang="es-EC" sz="1400">
                        <a:effectLst/>
                        <a:latin typeface="Calibri"/>
                        <a:ea typeface="Calibri"/>
                        <a:cs typeface="Times New Roman"/>
                      </a:endParaRPr>
                    </a:p>
                  </a:txBody>
                  <a:tcPr marL="41803" marR="41803" marT="0" marB="0" anchor="b"/>
                </a:tc>
              </a:tr>
              <a:tr h="197788">
                <a:tc>
                  <a:txBody>
                    <a:bodyPr/>
                    <a:lstStyle/>
                    <a:p>
                      <a:pPr>
                        <a:lnSpc>
                          <a:spcPct val="115000"/>
                        </a:lnSpc>
                      </a:pPr>
                      <a:endParaRPr lang="es-EC" sz="1400" dirty="0">
                        <a:effectLst/>
                        <a:latin typeface="Calibri"/>
                        <a:cs typeface="Times New Roman"/>
                      </a:endParaRPr>
                    </a:p>
                  </a:txBody>
                  <a:tcPr marL="41803" marR="41803" marT="0" marB="0" anchor="b"/>
                </a:tc>
                <a:tc gridSpan="2">
                  <a:txBody>
                    <a:bodyPr/>
                    <a:lstStyle/>
                    <a:p>
                      <a:pPr algn="ctr">
                        <a:lnSpc>
                          <a:spcPct val="115000"/>
                        </a:lnSpc>
                        <a:spcAft>
                          <a:spcPts val="0"/>
                        </a:spcAft>
                      </a:pPr>
                      <a:r>
                        <a:rPr lang="es-EC" sz="1400">
                          <a:effectLst/>
                        </a:rPr>
                        <a:t>TOTAL LT</a:t>
                      </a:r>
                      <a:endParaRPr lang="es-EC" sz="1400">
                        <a:effectLst/>
                        <a:latin typeface="Calibri"/>
                        <a:ea typeface="Calibri"/>
                        <a:cs typeface="Times New Roman"/>
                      </a:endParaRPr>
                    </a:p>
                  </a:txBody>
                  <a:tcPr marL="41803" marR="41803" marT="0" marB="0" anchor="b"/>
                </a:tc>
                <a:tc hMerge="1">
                  <a:txBody>
                    <a:bodyPr/>
                    <a:lstStyle/>
                    <a:p>
                      <a:endParaRPr lang="es-EC"/>
                    </a:p>
                  </a:txBody>
                  <a:tcPr/>
                </a:tc>
                <a:tc>
                  <a:txBody>
                    <a:bodyPr/>
                    <a:lstStyle/>
                    <a:p>
                      <a:pPr algn="r">
                        <a:lnSpc>
                          <a:spcPct val="115000"/>
                        </a:lnSpc>
                        <a:spcAft>
                          <a:spcPts val="0"/>
                        </a:spcAft>
                      </a:pPr>
                      <a:r>
                        <a:rPr lang="es-EC" sz="1400" dirty="0">
                          <a:effectLst/>
                        </a:rPr>
                        <a:t>98980</a:t>
                      </a:r>
                      <a:endParaRPr lang="es-EC" sz="1400" dirty="0">
                        <a:effectLst/>
                        <a:latin typeface="Calibri"/>
                        <a:ea typeface="Calibri"/>
                        <a:cs typeface="Times New Roman"/>
                      </a:endParaRPr>
                    </a:p>
                  </a:txBody>
                  <a:tcPr marL="41803" marR="41803" marT="0" marB="0" anchor="b"/>
                </a:tc>
              </a:tr>
            </a:tbl>
          </a:graphicData>
        </a:graphic>
      </p:graphicFrame>
    </p:spTree>
    <p:extLst>
      <p:ext uri="{BB962C8B-B14F-4D97-AF65-F5344CB8AC3E}">
        <p14:creationId xmlns:p14="http://schemas.microsoft.com/office/powerpoint/2010/main" val="18836097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98247"/>
            <a:ext cx="4224233" cy="383823"/>
          </a:xfrm>
          <a:prstGeom prst="rect">
            <a:avLst/>
          </a:prstGeom>
        </p:spPr>
        <p:txBody>
          <a:bodyPr wrap="none">
            <a:spAutoFit/>
          </a:bodyPr>
          <a:lstStyle/>
          <a:p>
            <a:pPr lvl="2">
              <a:lnSpc>
                <a:spcPct val="115000"/>
              </a:lnSpc>
              <a:spcBef>
                <a:spcPts val="1000"/>
              </a:spcBef>
              <a:spcAft>
                <a:spcPts val="0"/>
              </a:spcAft>
            </a:pPr>
            <a:r>
              <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Mejoras en la productividad.</a:t>
            </a:r>
            <a:endParaRPr lang="es-ES"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91008291"/>
              </p:ext>
            </p:extLst>
          </p:nvPr>
        </p:nvGraphicFramePr>
        <p:xfrm>
          <a:off x="4365346" y="520572"/>
          <a:ext cx="5583327" cy="6134100"/>
        </p:xfrm>
        <a:graphic>
          <a:graphicData uri="http://schemas.openxmlformats.org/drawingml/2006/table">
            <a:tbl>
              <a:tblPr firstRow="1" firstCol="1" bandRow="1">
                <a:tableStyleId>{5C22544A-7EE6-4342-B048-85BDC9FD1C3A}</a:tableStyleId>
              </a:tblPr>
              <a:tblGrid>
                <a:gridCol w="1881089"/>
                <a:gridCol w="677744"/>
                <a:gridCol w="909775"/>
                <a:gridCol w="939766"/>
                <a:gridCol w="1174953"/>
              </a:tblGrid>
              <a:tr h="226668">
                <a:tc gridSpan="5">
                  <a:txBody>
                    <a:bodyPr/>
                    <a:lstStyle/>
                    <a:p>
                      <a:pPr algn="ctr">
                        <a:lnSpc>
                          <a:spcPct val="115000"/>
                        </a:lnSpc>
                        <a:spcAft>
                          <a:spcPts val="0"/>
                        </a:spcAft>
                      </a:pPr>
                      <a:r>
                        <a:rPr lang="es-ES" sz="1400" dirty="0">
                          <a:effectLst/>
                        </a:rPr>
                        <a:t>MEJORAS EN PRODUCCIÓN DIARIA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3336">
                <a:tc rowSpan="2">
                  <a:txBody>
                    <a:bodyPr/>
                    <a:lstStyle/>
                    <a:p>
                      <a:pPr algn="ctr">
                        <a:lnSpc>
                          <a:spcPct val="115000"/>
                        </a:lnSpc>
                        <a:spcAft>
                          <a:spcPts val="0"/>
                        </a:spcAft>
                      </a:pPr>
                      <a:r>
                        <a:rPr lang="es-ES" sz="1400">
                          <a:effectLst/>
                        </a:rPr>
                        <a:t>OPERACIÓN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ctr"/>
                </a:tc>
                <a:tc>
                  <a:txBody>
                    <a:bodyPr/>
                    <a:lstStyle/>
                    <a:p>
                      <a:pPr algn="ctr">
                        <a:lnSpc>
                          <a:spcPct val="115000"/>
                        </a:lnSpc>
                        <a:spcAft>
                          <a:spcPts val="0"/>
                        </a:spcAft>
                      </a:pPr>
                      <a:r>
                        <a:rPr lang="es-ES" sz="1400">
                          <a:effectLst/>
                        </a:rPr>
                        <a:t>ACTUAL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ctr">
                        <a:lnSpc>
                          <a:spcPct val="115000"/>
                        </a:lnSpc>
                        <a:spcAft>
                          <a:spcPts val="0"/>
                        </a:spcAft>
                      </a:pPr>
                      <a:r>
                        <a:rPr lang="es-ES" sz="1400">
                          <a:effectLst/>
                        </a:rPr>
                        <a:t>PROPUESTO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gridSpan="2">
                  <a:txBody>
                    <a:bodyPr/>
                    <a:lstStyle/>
                    <a:p>
                      <a:pPr algn="ctr">
                        <a:lnSpc>
                          <a:spcPct val="115000"/>
                        </a:lnSpc>
                        <a:spcAft>
                          <a:spcPts val="0"/>
                        </a:spcAft>
                      </a:pPr>
                      <a:r>
                        <a:rPr lang="es-ES" sz="1400">
                          <a:effectLst/>
                        </a:rPr>
                        <a:t>VARIACIÓN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hMerge="1">
                  <a:txBody>
                    <a:bodyPr/>
                    <a:lstStyle/>
                    <a:p>
                      <a:endParaRPr lang="es-ES"/>
                    </a:p>
                  </a:txBody>
                  <a:tcPr/>
                </a:tc>
              </a:tr>
              <a:tr h="453336">
                <a:tc vMerge="1">
                  <a:txBody>
                    <a:bodyPr/>
                    <a:lstStyle/>
                    <a:p>
                      <a:endParaRPr lang="es-ES"/>
                    </a:p>
                  </a:txBody>
                  <a:tcPr/>
                </a:tc>
                <a:tc>
                  <a:txBody>
                    <a:bodyPr/>
                    <a:lstStyle/>
                    <a:p>
                      <a:pPr algn="ctr">
                        <a:lnSpc>
                          <a:spcPct val="115000"/>
                        </a:lnSpc>
                        <a:spcAft>
                          <a:spcPts val="0"/>
                        </a:spcAft>
                      </a:pPr>
                      <a:r>
                        <a:rPr lang="es-ES" sz="1400">
                          <a:effectLst/>
                        </a:rPr>
                        <a:t>PROD</a:t>
                      </a:r>
                      <a:r>
                        <a:rPr lang="es-ES" sz="1400" baseline="-25000">
                          <a:effectLst/>
                        </a:rPr>
                        <a:t>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ctr">
                        <a:lnSpc>
                          <a:spcPct val="115000"/>
                        </a:lnSpc>
                        <a:spcAft>
                          <a:spcPts val="0"/>
                        </a:spcAft>
                      </a:pPr>
                      <a:r>
                        <a:rPr lang="es-ES" sz="1400">
                          <a:effectLst/>
                        </a:rPr>
                        <a:t>PROD</a:t>
                      </a:r>
                      <a:r>
                        <a:rPr lang="es-ES" sz="1400" baseline="-25000">
                          <a:effectLst/>
                        </a:rPr>
                        <a:t>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nSpc>
                          <a:spcPct val="115000"/>
                        </a:lnSpc>
                        <a:spcAft>
                          <a:spcPts val="0"/>
                        </a:spcAft>
                      </a:pPr>
                      <a:r>
                        <a:rPr lang="es-ES" sz="1400">
                          <a:effectLst/>
                        </a:rPr>
                        <a:t>DIFERENCIA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nSpc>
                          <a:spcPct val="115000"/>
                        </a:lnSpc>
                        <a:spcAft>
                          <a:spcPts val="0"/>
                        </a:spcAft>
                      </a:pPr>
                      <a:r>
                        <a:rPr lang="es-ES" sz="1400">
                          <a:effectLst/>
                        </a:rPr>
                        <a:t>INCREMENTO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102%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121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105%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71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31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93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34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157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135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125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OP19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r h="226668">
                <a:tc>
                  <a:txBody>
                    <a:bodyPr/>
                    <a:lstStyle/>
                    <a:p>
                      <a:pPr>
                        <a:lnSpc>
                          <a:spcPct val="115000"/>
                        </a:lnSpc>
                        <a:spcAft>
                          <a:spcPts val="0"/>
                        </a:spcAft>
                      </a:pPr>
                      <a:r>
                        <a:rPr lang="es-ES" sz="1400">
                          <a:effectLst/>
                        </a:rPr>
                        <a:t>OP20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140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a:effectLst/>
                        </a:rPr>
                        <a:t>-5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c>
                  <a:txBody>
                    <a:bodyPr/>
                    <a:lstStyle/>
                    <a:p>
                      <a:pPr algn="r">
                        <a:lnSpc>
                          <a:spcPct val="115000"/>
                        </a:lnSpc>
                        <a:spcAft>
                          <a:spcPts val="0"/>
                        </a:spcAft>
                      </a:pPr>
                      <a:r>
                        <a:rPr lang="es-ES" sz="1400" dirty="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986" marR="39986" marT="0" marB="0" anchor="b"/>
                </a:tc>
              </a:tr>
            </a:tbl>
          </a:graphicData>
        </a:graphic>
      </p:graphicFrame>
    </p:spTree>
    <p:extLst>
      <p:ext uri="{BB962C8B-B14F-4D97-AF65-F5344CB8AC3E}">
        <p14:creationId xmlns:p14="http://schemas.microsoft.com/office/powerpoint/2010/main" val="35694981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3076" y="443299"/>
            <a:ext cx="6021200" cy="416204"/>
          </a:xfrm>
          <a:prstGeom prst="rect">
            <a:avLst/>
          </a:prstGeom>
        </p:spPr>
        <p:txBody>
          <a:bodyPr wrap="none">
            <a:spAutoFit/>
          </a:bodyPr>
          <a:lstStyle/>
          <a:p>
            <a:pPr lvl="2">
              <a:lnSpc>
                <a:spcPct val="115000"/>
              </a:lnSpc>
              <a:spcBef>
                <a:spcPts val="1000"/>
              </a:spcBef>
              <a:spcAft>
                <a:spcPts val="0"/>
              </a:spcAft>
            </a:pPr>
            <a:r>
              <a:rPr lang="es-EC"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Productividad media por hora trabajada.</a:t>
            </a:r>
            <a:endParaRPr lang="es-E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1335109" y="864705"/>
            <a:ext cx="9805115" cy="923330"/>
          </a:xfrm>
          <a:prstGeom prst="rect">
            <a:avLst/>
          </a:prstGeom>
        </p:spPr>
        <p:txBody>
          <a:bodyPr wrap="square">
            <a:spAutoFit/>
          </a:bodyPr>
          <a:lstStyle/>
          <a:p>
            <a:pPr algn="just">
              <a:lnSpc>
                <a:spcPct val="150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producción media por hora trabajada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Pmed</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establece que cantidad de producto terminado (salida), se obtiene para diferentes factores que intervienen en el proceso de producción.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5346077" y="1922759"/>
                <a:ext cx="1963486" cy="6546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𝑃𝑚𝑒𝑑</m:t>
                      </m:r>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𝑃𝑅𝑂𝐷</m:t>
                              </m:r>
                            </m:e>
                            <m:sub>
                              <m:r>
                                <a:rPr lang="es-ES" i="1">
                                  <a:latin typeface="Cambria Math" panose="02040503050406030204" pitchFamily="18" charset="0"/>
                                </a:rPr>
                                <m:t>𝑂𝐶</m:t>
                              </m:r>
                            </m:sub>
                          </m:sSub>
                        </m:num>
                        <m:den>
                          <m:r>
                            <a:rPr lang="es-ES" i="1">
                              <a:latin typeface="Cambria Math" panose="02040503050406030204" pitchFamily="18" charset="0"/>
                            </a:rPr>
                            <m:t>𝑁𝑇</m:t>
                          </m:r>
                          <m:r>
                            <a:rPr lang="es-ES" i="0">
                              <a:latin typeface="Cambria Math" panose="02040503050406030204" pitchFamily="18" charset="0"/>
                            </a:rPr>
                            <m:t>∗</m:t>
                          </m:r>
                          <m:r>
                            <a:rPr lang="es-ES" i="1">
                              <a:latin typeface="Cambria Math" panose="02040503050406030204" pitchFamily="18" charset="0"/>
                            </a:rPr>
                            <m:t>𝑇𝐽</m:t>
                          </m:r>
                        </m:den>
                      </m:f>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5346077" y="1922759"/>
                <a:ext cx="1963486" cy="654603"/>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2017690" y="2712086"/>
            <a:ext cx="6096000" cy="3098284"/>
          </a:xfrm>
          <a:prstGeom prst="rect">
            <a:avLst/>
          </a:prstGeom>
        </p:spPr>
        <p:txBody>
          <a:bodyPr>
            <a:spAutoFit/>
          </a:bodyPr>
          <a:lstStyle/>
          <a:p>
            <a:pPr>
              <a:lnSpc>
                <a:spcPct val="150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Donde: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Pmed</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Productividad medio/ hora trabajada.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PROD</a:t>
            </a:r>
            <a:r>
              <a:rPr lang="es-EC" baseline="-25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OC</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Productividad diaria de la operación condicionante.</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Nt</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Número de trabajadores.</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TJ</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Jornada base de horas de trabajo.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239074493"/>
              </p:ext>
            </p:extLst>
          </p:nvPr>
        </p:nvGraphicFramePr>
        <p:xfrm>
          <a:off x="7695256" y="3048386"/>
          <a:ext cx="3784537" cy="1682496"/>
        </p:xfrm>
        <a:graphic>
          <a:graphicData uri="http://schemas.openxmlformats.org/drawingml/2006/table">
            <a:tbl>
              <a:tblPr firstRow="1" firstCol="1" bandRow="1">
                <a:tableStyleId>{5C22544A-7EE6-4342-B048-85BDC9FD1C3A}</a:tableStyleId>
              </a:tblPr>
              <a:tblGrid>
                <a:gridCol w="1448562"/>
                <a:gridCol w="989013"/>
                <a:gridCol w="1346962"/>
              </a:tblGrid>
              <a:tr h="190500">
                <a:tc>
                  <a:txBody>
                    <a:bodyPr/>
                    <a:lstStyle/>
                    <a:p>
                      <a:pPr>
                        <a:lnSpc>
                          <a:spcPct val="115000"/>
                        </a:lnSpc>
                        <a:spcAft>
                          <a:spcPts val="0"/>
                        </a:spcAft>
                      </a:pPr>
                      <a:r>
                        <a:rPr lang="es-ES" sz="1600">
                          <a:effectLst/>
                        </a:rPr>
                        <a:t>PARÁMETRO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600">
                          <a:effectLst/>
                        </a:rPr>
                        <a:t>ACTUAL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600">
                          <a:effectLst/>
                        </a:rPr>
                        <a:t>PROPUESTA</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600">
                          <a:effectLst/>
                        </a:rPr>
                        <a:t>PROD</a:t>
                      </a:r>
                      <a:r>
                        <a:rPr lang="es-ES" sz="1600" baseline="-25000">
                          <a:effectLst/>
                        </a:rPr>
                        <a:t>OC</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44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S" sz="1600">
                          <a:effectLst/>
                        </a:rPr>
                        <a:t>89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Aft>
                          <a:spcPts val="0"/>
                        </a:spcAft>
                      </a:pPr>
                      <a:r>
                        <a:rPr lang="es-ES" sz="1600">
                          <a:effectLst/>
                        </a:rPr>
                        <a:t>NT</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29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600">
                          <a:effectLst/>
                        </a:rPr>
                        <a:t>TJ</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600">
                          <a:effectLst/>
                        </a:rPr>
                        <a:t>Pmed</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0,2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600">
                          <a:effectLst/>
                        </a:rPr>
                        <a:t>Pmed% </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a:effectLst/>
                        </a:rPr>
                        <a:t>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600" dirty="0">
                          <a:effectLst/>
                        </a:rPr>
                        <a:t>40%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3036213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8711" y="361434"/>
            <a:ext cx="3980577"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Definir un sistema que “Jale” (</a:t>
            </a:r>
            <a:r>
              <a:rPr lang="es-EC" dirty="0" err="1">
                <a:solidFill>
                  <a:srgbClr val="000000"/>
                </a:solidFill>
                <a:latin typeface="Arial" panose="020B0604020202020204" pitchFamily="34" charset="0"/>
                <a:ea typeface="Calibri" panose="020F0502020204030204" pitchFamily="34" charset="0"/>
              </a:rPr>
              <a:t>PULL</a:t>
            </a:r>
            <a:r>
              <a:rPr lang="es-EC" dirty="0">
                <a:solidFill>
                  <a:srgbClr val="000000"/>
                </a:solidFill>
                <a:latin typeface="Arial" panose="020B0604020202020204" pitchFamily="34" charset="0"/>
                <a:ea typeface="Calibri" panose="020F0502020204030204" pitchFamily="34" charset="0"/>
              </a:rPr>
              <a:t>).</a:t>
            </a:r>
            <a:endParaRPr lang="es-ES" dirty="0"/>
          </a:p>
        </p:txBody>
      </p:sp>
      <p:sp>
        <p:nvSpPr>
          <p:cNvPr id="3" name="Rectángulo 2"/>
          <p:cNvSpPr/>
          <p:nvPr/>
        </p:nvSpPr>
        <p:spPr>
          <a:xfrm>
            <a:off x="1003300" y="1038111"/>
            <a:ext cx="6883400" cy="729430"/>
          </a:xfrm>
          <a:prstGeom prst="rect">
            <a:avLst/>
          </a:prstGeom>
        </p:spPr>
        <p:txBody>
          <a:bodyPr wrap="square">
            <a:spAutoFit/>
          </a:bodyPr>
          <a:lstStyle/>
          <a:p>
            <a:pPr marL="457200" algn="just">
              <a:lnSpc>
                <a:spcPct val="115000"/>
              </a:lnSpc>
              <a:spcAft>
                <a:spcPts val="100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Sistema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de transmisión de la información de las necesidades del proceso hacia atrás llamada tarjetas </a:t>
            </a: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514600" y="2208491"/>
            <a:ext cx="8115300" cy="3202928"/>
          </a:xfrm>
          <a:prstGeom prst="rect">
            <a:avLst/>
          </a:prstGeom>
        </p:spPr>
        <p:txBody>
          <a:bodyPr wrap="square">
            <a:spAutoFit/>
          </a:bodyPr>
          <a:lstStyle/>
          <a:p>
            <a:pPr marL="457200" algn="just">
              <a:lnSpc>
                <a:spcPct val="115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Existen dos clases de tarjetas </a:t>
            </a:r>
            <a:r>
              <a:rPr lang="es-EC"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Tarjeta 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de producción: Se utiliza para pedir al proceso anterior, un lote de producto que ya se haya consumido. El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de producción indica la cantidad que debe ordenarse que produzca el proceso anterior.</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Tarjeta 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de movimiento o transporte: Se utiliza para solicitar el movimiento de un lote o contenedor de producto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semiterminado</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o terminado para que sea llevada al siguiente proceso o una bodega de almacenamiento. El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de transporte indica la cantidad a enviar al proceso siguiente.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5049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3100" y="503662"/>
            <a:ext cx="7442200" cy="1366528"/>
          </a:xfrm>
          <a:prstGeom prst="rect">
            <a:avLst/>
          </a:prstGeom>
        </p:spPr>
        <p:txBody>
          <a:bodyPr wrap="square">
            <a:spAutoFit/>
          </a:bodyPr>
          <a:lstStyle/>
          <a:p>
            <a:pPr algn="just">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Lo ideal es que exista un total de tarjetas que permitan cubrir el lapso de tiempo (Lead Time) existente desde que se solicita un material al principio de un proceso colocando la tarjeta T en un contenedor vacío, hasta que se obtiene el contenedor lleno situado en el mismo lugar.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120900" y="1970080"/>
            <a:ext cx="7620000" cy="3363741"/>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Q</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Consumo medio previsto del material por unidad de tiempo (ejemplo, número de piezas por día).</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TP: </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Tiempo de proceso </a:t>
            </a:r>
            <a:r>
              <a:rPr lang="es-EC"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maximo</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q</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Capacidad del contenedor (cantidad que figura en la tarjeta) con la que se llenara el mismo.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K:</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Cantidad total de tarjetas </a:t>
            </a:r>
            <a:r>
              <a:rPr lang="es-EC"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kanban</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que podrían existir entre las de tipo de transporte y las de producción. La distribución entre las de un tipo y otro dependerá del proceso (si hay o no producción en el proceso al que se le solicite el material), el número de componentes y productos procesados y las cantidades que figuren en las tarjetas.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594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5523189" y="1029195"/>
                <a:ext cx="1376787"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𝐾</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𝑄</m:t>
                          </m:r>
                          <m:r>
                            <a:rPr lang="es-ES" i="0">
                              <a:latin typeface="Cambria Math" panose="02040503050406030204" pitchFamily="18" charset="0"/>
                            </a:rPr>
                            <m:t> </m:t>
                          </m:r>
                          <m:r>
                            <a:rPr lang="es-ES" i="1">
                              <a:latin typeface="Cambria Math" panose="02040503050406030204" pitchFamily="18" charset="0"/>
                            </a:rPr>
                            <m:t>𝑥</m:t>
                          </m:r>
                          <m:r>
                            <a:rPr lang="es-ES" i="0">
                              <a:latin typeface="Cambria Math" panose="02040503050406030204" pitchFamily="18" charset="0"/>
                            </a:rPr>
                            <m:t> </m:t>
                          </m:r>
                          <m:r>
                            <a:rPr lang="en-US" b="0" i="1" smtClean="0">
                              <a:latin typeface="Cambria Math"/>
                            </a:rPr>
                            <m:t>𝑇𝑝</m:t>
                          </m:r>
                        </m:num>
                        <m:den>
                          <m:r>
                            <a:rPr lang="es-ES" i="1">
                              <a:latin typeface="Cambria Math" panose="02040503050406030204" pitchFamily="18" charset="0"/>
                            </a:rPr>
                            <m:t>𝑞</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5523189" y="1029195"/>
                <a:ext cx="1376787" cy="659411"/>
              </a:xfrm>
              <a:prstGeom prst="rect">
                <a:avLst/>
              </a:prstGeom>
              <a:blipFill rotWithShape="1">
                <a:blip r:embed="rId2"/>
                <a:stretch>
                  <a:fillRect/>
                </a:stretch>
              </a:blipFill>
            </p:spPr>
            <p:txBody>
              <a:bodyPr/>
              <a:lstStyle/>
              <a:p>
                <a:r>
                  <a:rPr lang="es-EC">
                    <a:noFill/>
                  </a:rPr>
                  <a:t> </a:t>
                </a:r>
              </a:p>
            </p:txBody>
          </p:sp>
        </mc:Fallback>
      </mc:AlternateContent>
      <p:sp>
        <p:nvSpPr>
          <p:cNvPr id="3" name="Rectángulo 2"/>
          <p:cNvSpPr/>
          <p:nvPr/>
        </p:nvSpPr>
        <p:spPr>
          <a:xfrm>
            <a:off x="1887180" y="493059"/>
            <a:ext cx="3159839" cy="410882"/>
          </a:xfrm>
          <a:prstGeom prst="rect">
            <a:avLst/>
          </a:prstGeom>
        </p:spPr>
        <p:txBody>
          <a:bodyPr wrap="none">
            <a:spAutoFit/>
          </a:bodyPr>
          <a:lstStyle/>
          <a:p>
            <a:pPr marL="228600" algn="just">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Por lo que debe cumplirse: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887180" y="1819685"/>
            <a:ext cx="8298220" cy="729430"/>
          </a:xfrm>
          <a:prstGeom prst="rect">
            <a:avLst/>
          </a:prstGeom>
        </p:spPr>
        <p:txBody>
          <a:bodyPr wrap="square">
            <a:spAutoFit/>
          </a:bodyPr>
          <a:lstStyle/>
          <a:p>
            <a:pPr marL="228600">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Es necesario considerar un stock de tarjetas de seguridad y se expresan mediante la ecuación: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5293831" y="2549115"/>
                <a:ext cx="1835502"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𝐾𝑒</m:t>
                      </m:r>
                      <m:r>
                        <a:rPr lang="es-ES" i="0">
                          <a:latin typeface="Cambria Math" panose="02040503050406030204" pitchFamily="18" charset="0"/>
                        </a:rPr>
                        <m:t>=µ </m:t>
                      </m:r>
                      <m:r>
                        <a:rPr lang="es-ES" i="1">
                          <a:latin typeface="Cambria Math" panose="02040503050406030204" pitchFamily="18" charset="0"/>
                        </a:rPr>
                        <m:t>𝑥</m:t>
                      </m:r>
                      <m:f>
                        <m:fPr>
                          <m:ctrlPr>
                            <a:rPr lang="es-ES" i="1">
                              <a:latin typeface="Cambria Math" panose="02040503050406030204" pitchFamily="18" charset="0"/>
                            </a:rPr>
                          </m:ctrlPr>
                        </m:fPr>
                        <m:num>
                          <m:r>
                            <a:rPr lang="es-ES" i="1">
                              <a:latin typeface="Cambria Math" panose="02040503050406030204" pitchFamily="18" charset="0"/>
                            </a:rPr>
                            <m:t>𝑄</m:t>
                          </m:r>
                          <m:r>
                            <a:rPr lang="es-ES" i="0">
                              <a:latin typeface="Cambria Math" panose="02040503050406030204" pitchFamily="18" charset="0"/>
                            </a:rPr>
                            <m:t> </m:t>
                          </m:r>
                          <m:r>
                            <a:rPr lang="es-ES" i="1">
                              <a:latin typeface="Cambria Math" panose="02040503050406030204" pitchFamily="18" charset="0"/>
                            </a:rPr>
                            <m:t>𝑥</m:t>
                          </m:r>
                          <m:r>
                            <a:rPr lang="es-ES" i="0">
                              <a:latin typeface="Cambria Math" panose="02040503050406030204" pitchFamily="18" charset="0"/>
                            </a:rPr>
                            <m:t> </m:t>
                          </m:r>
                          <m:r>
                            <a:rPr lang="en-US" b="0" i="1" smtClean="0">
                              <a:latin typeface="Cambria Math"/>
                            </a:rPr>
                            <m:t>𝑇𝑝</m:t>
                          </m:r>
                        </m:num>
                        <m:den>
                          <m:r>
                            <a:rPr lang="es-ES" i="1">
                              <a:latin typeface="Cambria Math" panose="02040503050406030204" pitchFamily="18" charset="0"/>
                            </a:rPr>
                            <m:t>𝑞</m:t>
                          </m:r>
                        </m:den>
                      </m:f>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5293831" y="2549115"/>
                <a:ext cx="1835502" cy="659411"/>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496051" y="2344970"/>
                <a:ext cx="6096000" cy="1304460"/>
              </a:xfrm>
              <a:prstGeom prst="rect">
                <a:avLst/>
              </a:prstGeom>
            </p:spPr>
            <p:txBody>
              <a:bodyPr>
                <a:spAutoFit/>
              </a:bodyPr>
              <a:lstStyle/>
              <a:p>
                <a:pPr marL="22860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Donde: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14:m>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µ</m:t>
                    </m:r>
                  </m:oMath>
                </a14:m>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Coeficiente de seguridad.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14:m>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𝐾𝑒</m:t>
                    </m:r>
                  </m:oMath>
                </a14:m>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Tarjetas </a:t>
                </a:r>
                <a:r>
                  <a:rPr lang="es-EC"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kanban</a:t>
                </a:r>
                <a:r>
                  <a:rPr lang="es-EC"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extras.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7496051" y="2344970"/>
                <a:ext cx="6096000" cy="1304460"/>
              </a:xfrm>
              <a:prstGeom prst="rect">
                <a:avLst/>
              </a:prstGeom>
              <a:blipFill rotWithShape="0">
                <a:blip r:embed="rId4"/>
                <a:stretch>
                  <a:fillRect t="-1402" b="-4673"/>
                </a:stretch>
              </a:blipFill>
            </p:spPr>
            <p:txBody>
              <a:bodyPr/>
              <a:lstStyle/>
              <a:p>
                <a:r>
                  <a:rPr lang="es-ES">
                    <a:noFill/>
                  </a:rPr>
                  <a:t> </a:t>
                </a:r>
              </a:p>
            </p:txBody>
          </p:sp>
        </mc:Fallback>
      </mc:AlternateContent>
      <p:sp>
        <p:nvSpPr>
          <p:cNvPr id="7" name="Rectángulo 6"/>
          <p:cNvSpPr/>
          <p:nvPr/>
        </p:nvSpPr>
        <p:spPr>
          <a:xfrm>
            <a:off x="1879599" y="3649430"/>
            <a:ext cx="6096000" cy="822276"/>
          </a:xfrm>
          <a:prstGeom prst="rect">
            <a:avLst/>
          </a:prstGeom>
        </p:spPr>
        <p:txBody>
          <a:bodyPr>
            <a:spAutoFit/>
          </a:bodyPr>
          <a:lstStyle/>
          <a:p>
            <a:pPr marL="228600" algn="just">
              <a:lnSpc>
                <a:spcPct val="115000"/>
              </a:lnSpc>
              <a:spcAft>
                <a:spcPts val="1000"/>
              </a:spcAft>
            </a:pP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 lo que el total de tarjetas </a:t>
            </a:r>
            <a:r>
              <a:rPr lang="es-EC"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kanban</a:t>
            </a:r>
            <a:r>
              <a:rPr lang="es-EC"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serán: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5047019" y="4434095"/>
                <a:ext cx="3495444"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𝐾𝑇</m:t>
                      </m:r>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𝐾</m:t>
                      </m:r>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𝐾𝑒</m:t>
                      </m:r>
                      <m:r>
                        <a:rPr lang="es-EC"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n-US" b="0" i="1" smtClean="0">
                              <a:solidFill>
                                <a:srgbClr val="000000"/>
                              </a:solidFill>
                              <a:latin typeface="Cambria Math"/>
                              <a:ea typeface="Times New Roman" panose="02020603050405020304" pitchFamily="18" charset="0"/>
                              <a:cs typeface="Arial" panose="020B0604020202020204" pitchFamily="34" charset="0"/>
                            </a:rPr>
                            <m:t>𝑇𝑝</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 (1+µ)</m:t>
                          </m:r>
                        </m:num>
                        <m:den>
                          <m:r>
                            <a:rPr lang="es-EC" i="1">
                              <a:solidFill>
                                <a:srgbClr val="000000"/>
                              </a:solidFill>
                              <a:latin typeface="Cambria Math" panose="02040503050406030204" pitchFamily="18" charset="0"/>
                              <a:ea typeface="Times New Roman" panose="02020603050405020304" pitchFamily="18" charset="0"/>
                              <a:cs typeface="Arial" panose="020B0604020202020204" pitchFamily="34" charset="0"/>
                            </a:rPr>
                            <m:t>𝑞</m:t>
                          </m:r>
                        </m:den>
                      </m:f>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5047019" y="4434095"/>
                <a:ext cx="3495444" cy="666593"/>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1724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3508" y="896919"/>
            <a:ext cx="8185334" cy="1513235"/>
          </a:xfrm>
          <a:prstGeom prst="rect">
            <a:avLst/>
          </a:prstGeom>
        </p:spPr>
        <p:txBody>
          <a:bodyPr wrap="square">
            <a:spAutoFit/>
          </a:bodyPr>
          <a:lstStyle/>
          <a:p>
            <a:pPr lvl="1">
              <a:lnSpc>
                <a:spcPct val="150000"/>
              </a:lnSpc>
              <a:spcBef>
                <a:spcPts val="1000"/>
              </a:spcBef>
              <a:spcAft>
                <a:spcPts val="0"/>
              </a:spcAft>
            </a:pPr>
            <a:r>
              <a:rPr lang="es-EC"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Metodología para el análisis, </a:t>
            </a:r>
            <a:r>
              <a:rPr lang="es-EC"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evaluación</a:t>
            </a:r>
          </a:p>
          <a:p>
            <a:pPr lvl="1">
              <a:lnSpc>
                <a:spcPct val="150000"/>
              </a:lnSpc>
              <a:spcBef>
                <a:spcPts val="1000"/>
              </a:spcBef>
              <a:spcAft>
                <a:spcPts val="0"/>
              </a:spcAft>
            </a:pPr>
            <a:r>
              <a:rPr lang="es-EC"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reingeniería de procesos.</a:t>
            </a:r>
            <a:endParaRPr lang="es-E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2575775" y="2977748"/>
            <a:ext cx="7100488" cy="1154162"/>
          </a:xfrm>
          <a:prstGeom prst="rect">
            <a:avLst/>
          </a:prstGeom>
        </p:spPr>
        <p:txBody>
          <a:bodyPr wrap="square">
            <a:spAutoFit/>
          </a:bodyPr>
          <a:lstStyle/>
          <a:p>
            <a:pPr marL="365760">
              <a:lnSpc>
                <a:spcPct val="115000"/>
              </a:lnSpc>
              <a:spcAft>
                <a:spcPts val="1000"/>
              </a:spcAft>
            </a:pP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proceso se define como: “Una serie de tareas de valor agregado que se vinculan entre sí para transformar un insumo (materia prima) en un producto”.</a:t>
            </a:r>
            <a:r>
              <a:rPr lang="es-ES"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(Chang, 1996)</a:t>
            </a:r>
            <a:r>
              <a:rPr lang="es-EC"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344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5680" y="493059"/>
            <a:ext cx="4762842" cy="410882"/>
          </a:xfrm>
          <a:prstGeom prst="rect">
            <a:avLst/>
          </a:prstGeom>
        </p:spPr>
        <p:txBody>
          <a:bodyPr wrap="none">
            <a:spAutoFit/>
          </a:bodyPr>
          <a:lstStyle/>
          <a:p>
            <a:pPr marL="228600" algn="just">
              <a:lnSpc>
                <a:spcPct val="115000"/>
              </a:lnSpc>
              <a:spcAft>
                <a:spcPts val="100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Definición de la capacidad del contenedor: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stretch>
            <a:fillRect/>
          </a:stretch>
        </p:blipFill>
        <p:spPr>
          <a:xfrm>
            <a:off x="1762126" y="1381125"/>
            <a:ext cx="3409950" cy="3943350"/>
          </a:xfrm>
          <a:prstGeom prst="rect">
            <a:avLst/>
          </a:prstGeom>
        </p:spPr>
      </p:pic>
      <p:sp>
        <p:nvSpPr>
          <p:cNvPr id="6" name="Rectángulo 5"/>
          <p:cNvSpPr/>
          <p:nvPr/>
        </p:nvSpPr>
        <p:spPr>
          <a:xfrm>
            <a:off x="5486400" y="1552365"/>
            <a:ext cx="6096000" cy="857671"/>
          </a:xfrm>
          <a:prstGeom prst="rect">
            <a:avLst/>
          </a:prstGeom>
        </p:spPr>
        <p:txBody>
          <a:bodyPr>
            <a:spAutoFit/>
          </a:bodyPr>
          <a:lstStyle/>
          <a:p>
            <a:pPr>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Se determinada mediante el siguiente razonamiento.</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Peso del tablero de asiento: 542.79 g.</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486400" y="2596634"/>
            <a:ext cx="5314275"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Capacidad de carga del porta contenedor: 200 kg.</a:t>
            </a:r>
            <a:endParaRPr lang="es-ES" dirty="0"/>
          </a:p>
        </p:txBody>
      </p:sp>
      <p:pic>
        <p:nvPicPr>
          <p:cNvPr id="8" name="Imagen 7"/>
          <p:cNvPicPr/>
          <p:nvPr/>
        </p:nvPicPr>
        <p:blipFill>
          <a:blip r:embed="rId3"/>
          <a:stretch>
            <a:fillRect/>
          </a:stretch>
        </p:blipFill>
        <p:spPr>
          <a:xfrm>
            <a:off x="6545262" y="3009900"/>
            <a:ext cx="2962275" cy="2314575"/>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5172076" y="5307653"/>
                <a:ext cx="6096000" cy="1330492"/>
              </a:xfrm>
              <a:prstGeom prst="rect">
                <a:avLst/>
              </a:prstGeom>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200000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num>
                        <m:den>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542.79 </m:t>
                          </m:r>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e>
                          </m:d>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𝑞</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=368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𝑢𝑛𝑖𝑑𝑎𝑑𝑒𝑠</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5172076" y="5307653"/>
                <a:ext cx="6096000" cy="1330492"/>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6507185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65200" y="1180147"/>
                <a:ext cx="4546600" cy="2978701"/>
              </a:xfrm>
              <a:prstGeom prst="rect">
                <a:avLst/>
              </a:prstGeom>
            </p:spPr>
            <p:txBody>
              <a:bodyPr wrap="square">
                <a:spAutoFit/>
              </a:bodyPr>
              <a:lstStyle/>
              <a:p>
                <a:pPr>
                  <a:lnSpc>
                    <a:spcPct val="115000"/>
                  </a:lnSpc>
                  <a:spcAft>
                    <a:spcPts val="1000"/>
                  </a:spcAft>
                </a:pPr>
                <a:r>
                  <a:rPr lang="es-EC"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 lo tanto:</a:t>
                </a:r>
              </a:p>
              <a:p>
                <a:pPr>
                  <a:lnSpc>
                    <a:spcPct val="115000"/>
                  </a:lnSpc>
                  <a:spcAft>
                    <a:spcPts val="1000"/>
                  </a:spcAft>
                </a:pPr>
                <a:r>
                  <a:rPr lang="es-EC"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Ejemplo de cálculo </a:t>
                </a:r>
                <a:r>
                  <a:rPr lang="es-EC" sz="16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kanban</a:t>
                </a:r>
                <a:r>
                  <a:rPr lang="es-EC"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𝐾</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s-ES"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b="0" i="1" smtClean="0">
                              <a:solidFill>
                                <a:srgbClr val="000000"/>
                              </a:solidFill>
                              <a:effectLst/>
                              <a:latin typeface="Cambria Math"/>
                              <a:ea typeface="Times New Roman" panose="02020603050405020304" pitchFamily="18" charset="0"/>
                              <a:cs typeface="Arial" panose="020B0604020202020204" pitchFamily="34" charset="0"/>
                            </a:rPr>
                            <m:t>𝑇𝑝</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(1+</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num>
                        <m:den>
                          <m:r>
                            <a:rPr lang="es-EC"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𝑞</m:t>
                          </m:r>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𝐾</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91 </m:t>
                          </m:r>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𝑢𝑛𝑖𝑑𝑎𝑑𝑒𝑠</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286,9 </m:t>
                          </m:r>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𝑠𝑔</m:t>
                              </m:r>
                            </m:e>
                          </m:d>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(1+1,2) </m:t>
                          </m:r>
                        </m:num>
                        <m:den>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368 </m:t>
                          </m:r>
                          <m:d>
                            <m:dPr>
                              <m:begChr m:val="["/>
                              <m:endChr m:val="]"/>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𝑢𝑛𝑖𝑑𝑎𝑑𝑒𝑠</m:t>
                              </m:r>
                            </m:e>
                          </m:d>
                        </m:den>
                      </m:f>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𝐾</m:t>
                      </m:r>
                      <m:r>
                        <a:rPr lang="es-EC"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=156.</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965200" y="1180147"/>
                <a:ext cx="4546600" cy="2978701"/>
              </a:xfrm>
              <a:prstGeom prst="rect">
                <a:avLst/>
              </a:prstGeom>
              <a:blipFill rotWithShape="1">
                <a:blip r:embed="rId2"/>
                <a:stretch>
                  <a:fillRect l="-1072" t="-410"/>
                </a:stretch>
              </a:blipFill>
            </p:spPr>
            <p:txBody>
              <a:bodyPr/>
              <a:lstStyle/>
              <a:p>
                <a:r>
                  <a:rPr lang="es-EC">
                    <a:noFill/>
                  </a:rPr>
                  <a:t> </a:t>
                </a:r>
              </a:p>
            </p:txBody>
          </p:sp>
        </mc:Fallback>
      </mc:AlternateContent>
      <p:graphicFrame>
        <p:nvGraphicFramePr>
          <p:cNvPr id="3" name="Tabla 2"/>
          <p:cNvGraphicFramePr>
            <a:graphicFrameLocks noGrp="1"/>
          </p:cNvGraphicFramePr>
          <p:nvPr>
            <p:extLst>
              <p:ext uri="{D42A27DB-BD31-4B8C-83A1-F6EECF244321}">
                <p14:modId xmlns:p14="http://schemas.microsoft.com/office/powerpoint/2010/main" val="3391515123"/>
              </p:ext>
            </p:extLst>
          </p:nvPr>
        </p:nvGraphicFramePr>
        <p:xfrm>
          <a:off x="6032500" y="878872"/>
          <a:ext cx="4330700" cy="4171188"/>
        </p:xfrm>
        <a:graphic>
          <a:graphicData uri="http://schemas.openxmlformats.org/drawingml/2006/table">
            <a:tbl>
              <a:tblPr firstRow="1" firstCol="1" bandRow="1">
                <a:tableStyleId>{5C22544A-7EE6-4342-B048-85BDC9FD1C3A}</a:tableStyleId>
              </a:tblPr>
              <a:tblGrid>
                <a:gridCol w="1026668"/>
                <a:gridCol w="992632"/>
                <a:gridCol w="1308100"/>
                <a:gridCol w="1003300"/>
              </a:tblGrid>
              <a:tr h="952500">
                <a:tc>
                  <a:txBody>
                    <a:bodyPr/>
                    <a:lstStyle/>
                    <a:p>
                      <a:pPr>
                        <a:lnSpc>
                          <a:spcPct val="115000"/>
                        </a:lnSpc>
                        <a:spcAft>
                          <a:spcPts val="0"/>
                        </a:spcAft>
                      </a:pPr>
                      <a:r>
                        <a:rPr lang="es-ES" sz="1400" dirty="0">
                          <a:effectLst/>
                        </a:rPr>
                        <a:t>ítem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400">
                          <a:effectLst/>
                        </a:rPr>
                        <a:t>Capacidad de carga del contenedor [kg]</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400">
                          <a:effectLst/>
                        </a:rPr>
                        <a:t>Peso a cargar [gr]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S" sz="1400">
                          <a:effectLst/>
                        </a:rPr>
                        <a:t>Capacidad del contenedor "q" [u]</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Aft>
                          <a:spcPts val="0"/>
                        </a:spcAft>
                      </a:pPr>
                      <a:r>
                        <a:rPr lang="es-ES" sz="1400">
                          <a:effectLst/>
                        </a:rPr>
                        <a:t>Kanban 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542,79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368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407,84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806,43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248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1180,09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169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270,38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4618,96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260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1196,04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773,36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944,66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2309,48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11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16069,42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400">
                          <a:effectLst/>
                        </a:rPr>
                        <a:t>Kanban 12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a:effectLst/>
                        </a:rPr>
                        <a:t>17151,38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S" sz="1400" dirty="0">
                          <a:effectLst/>
                        </a:rPr>
                        <a:t>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761813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36908513"/>
              </p:ext>
            </p:extLst>
          </p:nvPr>
        </p:nvGraphicFramePr>
        <p:xfrm>
          <a:off x="1466631" y="972066"/>
          <a:ext cx="3162300" cy="4101084"/>
        </p:xfrm>
        <a:graphic>
          <a:graphicData uri="http://schemas.openxmlformats.org/drawingml/2006/table">
            <a:tbl>
              <a:tblPr firstRow="1" firstCol="1" bandRow="1">
                <a:tableStyleId>{5C22544A-7EE6-4342-B048-85BDC9FD1C3A}</a:tableStyleId>
              </a:tblPr>
              <a:tblGrid>
                <a:gridCol w="1308100"/>
                <a:gridCol w="1854200"/>
              </a:tblGrid>
              <a:tr h="190500">
                <a:tc>
                  <a:txBody>
                    <a:bodyPr/>
                    <a:lstStyle/>
                    <a:p>
                      <a:pPr>
                        <a:lnSpc>
                          <a:spcPct val="115000"/>
                        </a:lnSpc>
                        <a:spcAft>
                          <a:spcPts val="0"/>
                        </a:spcAft>
                      </a:pPr>
                      <a:r>
                        <a:rPr lang="es-ES" sz="1800" dirty="0">
                          <a:effectLst/>
                        </a:rPr>
                        <a:t>Ítem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OPERACIÓN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dirty="0" err="1">
                          <a:effectLst/>
                        </a:rPr>
                        <a:t>OP1-OP2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OP3- OP4- OP5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OP6-OP7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dirty="0" err="1">
                          <a:effectLst/>
                        </a:rPr>
                        <a:t>kanban</a:t>
                      </a:r>
                      <a:r>
                        <a:rPr lang="es-ES" sz="1800" dirty="0">
                          <a:effectLst/>
                        </a:rPr>
                        <a:t> 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dirty="0" err="1">
                          <a:effectLst/>
                        </a:rPr>
                        <a:t>OP9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7</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10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OP14- OP15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a:effectLst/>
                        </a:rPr>
                        <a:t>kanban 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a:effectLst/>
                        </a:rPr>
                        <a:t>OP16-OP17-OP18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es-ES" sz="1800" dirty="0" err="1">
                          <a:effectLst/>
                        </a:rPr>
                        <a:t>kanban</a:t>
                      </a:r>
                      <a:r>
                        <a:rPr lang="es-ES" sz="1800" dirty="0">
                          <a:effectLst/>
                        </a:rPr>
                        <a:t> 12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800" dirty="0" err="1">
                          <a:effectLst/>
                        </a:rPr>
                        <a:t>OP19</a:t>
                      </a:r>
                      <a:r>
                        <a:rPr lang="es-ES" sz="1800" dirty="0">
                          <a:effectLst/>
                        </a:rPr>
                        <a:t>- </a:t>
                      </a:r>
                      <a:r>
                        <a:rPr lang="es-ES" sz="1800" dirty="0" err="1">
                          <a:effectLst/>
                        </a:rPr>
                        <a:t>OP20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3" name="Rectángulo 2"/>
          <p:cNvSpPr/>
          <p:nvPr/>
        </p:nvSpPr>
        <p:spPr>
          <a:xfrm>
            <a:off x="1737558" y="602734"/>
            <a:ext cx="5275803" cy="369332"/>
          </a:xfrm>
          <a:prstGeom prst="rect">
            <a:avLst/>
          </a:prstGeom>
        </p:spPr>
        <p:txBody>
          <a:bodyPr wrap="none">
            <a:spAutoFit/>
          </a:bodyPr>
          <a:lstStyle/>
          <a:p>
            <a:r>
              <a:rPr lang="es-EC" dirty="0">
                <a:solidFill>
                  <a:srgbClr val="000000"/>
                </a:solidFill>
                <a:latin typeface="Arial" panose="020B0604020202020204" pitchFamily="34" charset="0"/>
                <a:ea typeface="Calibri" panose="020F0502020204030204" pitchFamily="34" charset="0"/>
              </a:rPr>
              <a:t>Determinación del número de </a:t>
            </a:r>
            <a:r>
              <a:rPr lang="es-EC" dirty="0" err="1">
                <a:solidFill>
                  <a:srgbClr val="000000"/>
                </a:solidFill>
                <a:latin typeface="Arial" panose="020B0604020202020204" pitchFamily="34" charset="0"/>
                <a:ea typeface="Calibri" panose="020F0502020204030204" pitchFamily="34" charset="0"/>
              </a:rPr>
              <a:t>kanban</a:t>
            </a:r>
            <a:r>
              <a:rPr lang="es-EC" dirty="0">
                <a:solidFill>
                  <a:srgbClr val="000000"/>
                </a:solidFill>
                <a:latin typeface="Arial" panose="020B0604020202020204" pitchFamily="34" charset="0"/>
                <a:ea typeface="Calibri" panose="020F0502020204030204" pitchFamily="34" charset="0"/>
              </a:rPr>
              <a:t> </a:t>
            </a:r>
            <a:r>
              <a:rPr lang="es-EC" dirty="0" smtClean="0">
                <a:solidFill>
                  <a:srgbClr val="000000"/>
                </a:solidFill>
                <a:latin typeface="Arial" panose="020B0604020202020204" pitchFamily="34" charset="0"/>
                <a:ea typeface="Calibri" panose="020F0502020204030204" pitchFamily="34" charset="0"/>
              </a:rPr>
              <a:t>necesarios:</a:t>
            </a:r>
            <a:endParaRPr lang="es-ES" dirty="0"/>
          </a:p>
        </p:txBody>
      </p:sp>
      <p:sp>
        <p:nvSpPr>
          <p:cNvPr id="4" name="Flecha arriba 3">
            <a:hlinkClick r:id="rId2" action="ppaction://hlinksldjump"/>
          </p:cNvPr>
          <p:cNvSpPr/>
          <p:nvPr/>
        </p:nvSpPr>
        <p:spPr>
          <a:xfrm>
            <a:off x="10779617" y="5640946"/>
            <a:ext cx="502276" cy="605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1075210" y="5719774"/>
            <a:ext cx="9452158" cy="1061829"/>
          </a:xfrm>
          <a:prstGeom prst="rect">
            <a:avLst/>
          </a:prstGeom>
        </p:spPr>
        <p:txBody>
          <a:bodyPr wrap="square">
            <a:spAutoFit/>
          </a:bodyPr>
          <a:lstStyle/>
          <a:p>
            <a:pPr algn="just">
              <a:lnSpc>
                <a:spcPct val="150000"/>
              </a:lnSpc>
              <a:spcAft>
                <a:spcPts val="1000"/>
              </a:spcAft>
            </a:pPr>
            <a:r>
              <a:rPr lang="es-EC"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 los </a:t>
            </a:r>
            <a:r>
              <a:rPr lang="es-EC" sz="14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kanban</a:t>
            </a:r>
            <a:r>
              <a:rPr lang="es-EC"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11 y </a:t>
            </a:r>
            <a:r>
              <a:rPr lang="es-EC"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12, la </a:t>
            </a:r>
            <a:r>
              <a:rPr lang="es-EC"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determinación de la capacidad del contenedor no se expresa en base al peso que </a:t>
            </a:r>
            <a:r>
              <a:rPr lang="es-EC"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puede </a:t>
            </a:r>
            <a:r>
              <a:rPr lang="es-EC"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soportar si no en base a la capacidad de apilamiento, ya que la altura de la carga no debe superar el ancho del contenedor, para no perder estabilidad, por lo que se recomienda un máximo de 9 unidades.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17883212"/>
              </p:ext>
            </p:extLst>
          </p:nvPr>
        </p:nvGraphicFramePr>
        <p:xfrm>
          <a:off x="4964768" y="1014735"/>
          <a:ext cx="5562600" cy="4171188"/>
        </p:xfrm>
        <a:graphic>
          <a:graphicData uri="http://schemas.openxmlformats.org/drawingml/2006/table">
            <a:tbl>
              <a:tblPr firstRow="1" firstCol="1" bandRow="1">
                <a:tableStyleId>{5C22544A-7EE6-4342-B048-85BDC9FD1C3A}</a:tableStyleId>
              </a:tblPr>
              <a:tblGrid>
                <a:gridCol w="936160"/>
                <a:gridCol w="829056"/>
                <a:gridCol w="837734"/>
                <a:gridCol w="889348"/>
                <a:gridCol w="901874"/>
                <a:gridCol w="1168428"/>
              </a:tblGrid>
              <a:tr h="952500">
                <a:tc>
                  <a:txBody>
                    <a:bodyPr/>
                    <a:lstStyle/>
                    <a:p>
                      <a:pPr>
                        <a:lnSpc>
                          <a:spcPct val="115000"/>
                        </a:lnSpc>
                        <a:spcAft>
                          <a:spcPts val="0"/>
                        </a:spcAft>
                      </a:pPr>
                      <a:r>
                        <a:rPr lang="es-ES" sz="1400" dirty="0">
                          <a:effectLst/>
                        </a:rPr>
                        <a:t>ítem</a:t>
                      </a:r>
                      <a:endParaRPr lang="es-EC" sz="14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a:effectLst/>
                        </a:rPr>
                        <a:t>Consumo medio previsto  "Q"</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dirty="0">
                          <a:effectLst/>
                        </a:rPr>
                        <a:t>Lead Time </a:t>
                      </a:r>
                      <a:r>
                        <a:rPr lang="es-ES" sz="1400" dirty="0" smtClean="0">
                          <a:effectLst/>
                        </a:rPr>
                        <a:t>«</a:t>
                      </a:r>
                      <a:r>
                        <a:rPr lang="es-ES" sz="1400" dirty="0" err="1" smtClean="0">
                          <a:effectLst/>
                        </a:rPr>
                        <a:t>Tp</a:t>
                      </a:r>
                      <a:r>
                        <a:rPr lang="es-ES" sz="1400" dirty="0" smtClean="0">
                          <a:effectLst/>
                        </a:rPr>
                        <a:t>"</a:t>
                      </a:r>
                      <a:endParaRPr lang="es-EC" sz="14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a:effectLst/>
                        </a:rPr>
                        <a:t>Capacidad del contenedor "q" [u]</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dirty="0">
                          <a:effectLst/>
                        </a:rPr>
                        <a:t>Coeficiente de seguridad "u"</a:t>
                      </a:r>
                      <a:endParaRPr lang="es-EC" sz="14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400">
                          <a:effectLst/>
                        </a:rPr>
                        <a:t>Cantidad de tarjetas kanban "K"</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S" sz="1400">
                          <a:effectLst/>
                        </a:rPr>
                        <a:t>Kanban 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286,9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368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156</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298,3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490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122</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3</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233,8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248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189</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219,6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169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259</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5</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287,8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740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78</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240,4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260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185</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291,6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167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349</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8</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217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259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168</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290,9</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275</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10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290,4</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87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671</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11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304,6</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75</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813</a:t>
                      </a:r>
                      <a:endParaRPr lang="es-EC" sz="14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S" sz="1400">
                          <a:effectLst/>
                        </a:rPr>
                        <a:t>Kanban 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91</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205,7</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70</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1,2</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a:effectLst/>
                        </a:rPr>
                        <a:t>588</a:t>
                      </a:r>
                      <a:endParaRPr lang="es-EC" sz="1400">
                        <a:effectLst/>
                        <a:latin typeface="Calibri"/>
                        <a:ea typeface="Calibri"/>
                        <a:cs typeface="Times New Roman"/>
                      </a:endParaRPr>
                    </a:p>
                  </a:txBody>
                  <a:tcPr marL="44450" marR="44450" marT="0" marB="0" anchor="b"/>
                </a:tc>
              </a:tr>
              <a:tr h="190500">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pPr>
                      <a:endParaRPr lang="es-EC" sz="1400">
                        <a:effectLst/>
                        <a:latin typeface="Calibri"/>
                        <a:cs typeface="Times New Roman"/>
                      </a:endParaRPr>
                    </a:p>
                  </a:txBody>
                  <a:tcPr marL="44450" marR="44450" marT="0" marB="0" anchor="b"/>
                </a:tc>
                <a:tc>
                  <a:txBody>
                    <a:bodyPr/>
                    <a:lstStyle/>
                    <a:p>
                      <a:pPr>
                        <a:lnSpc>
                          <a:spcPct val="115000"/>
                        </a:lnSpc>
                      </a:pPr>
                      <a:endParaRPr lang="es-EC" sz="1400" dirty="0">
                        <a:effectLst/>
                        <a:latin typeface="Calibri"/>
                        <a:cs typeface="Times New Roman"/>
                      </a:endParaRPr>
                    </a:p>
                  </a:txBody>
                  <a:tcPr marL="44450" marR="44450" marT="0" marB="0" anchor="b"/>
                </a:tc>
                <a:tc>
                  <a:txBody>
                    <a:bodyPr/>
                    <a:lstStyle/>
                    <a:p>
                      <a:pPr>
                        <a:lnSpc>
                          <a:spcPct val="115000"/>
                        </a:lnSpc>
                        <a:spcAft>
                          <a:spcPts val="0"/>
                        </a:spcAft>
                      </a:pPr>
                      <a:r>
                        <a:rPr lang="es-ES" sz="1400" dirty="0">
                          <a:effectLst/>
                        </a:rPr>
                        <a:t>Total</a:t>
                      </a:r>
                      <a:endParaRPr lang="es-EC"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400" dirty="0">
                          <a:effectLst/>
                        </a:rPr>
                        <a:t>3854</a:t>
                      </a:r>
                      <a:endParaRPr lang="es-EC"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7213381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75796"/>
            <a:ext cx="5981125" cy="480901"/>
          </a:xfrm>
          <a:prstGeom prst="rect">
            <a:avLst/>
          </a:prstGeom>
        </p:spPr>
        <p:txBody>
          <a:bodyPr wrap="none">
            <a:spAutoFit/>
          </a:bodyPr>
          <a:lstStyle/>
          <a:p>
            <a:pPr lvl="3">
              <a:lnSpc>
                <a:spcPct val="115000"/>
              </a:lnSpc>
              <a:spcBef>
                <a:spcPts val="1000"/>
              </a:spcBef>
              <a:spcAft>
                <a:spcPts val="0"/>
              </a:spcAft>
            </a:pPr>
            <a:r>
              <a:rPr lang="es-EC"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Diseño de las tarjetas </a:t>
            </a:r>
            <a:r>
              <a:rPr lang="es-EC" sz="2400" b="1"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kanban</a:t>
            </a:r>
            <a:r>
              <a:rPr lang="es-EC"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24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772656853"/>
              </p:ext>
            </p:extLst>
          </p:nvPr>
        </p:nvGraphicFramePr>
        <p:xfrm>
          <a:off x="3814358" y="1494261"/>
          <a:ext cx="5478967" cy="1658842"/>
        </p:xfrm>
        <a:graphic>
          <a:graphicData uri="http://schemas.openxmlformats.org/drawingml/2006/table">
            <a:tbl>
              <a:tblPr firstRow="1" firstCol="1" bandRow="1"/>
              <a:tblGrid>
                <a:gridCol w="1487569"/>
                <a:gridCol w="1413927"/>
                <a:gridCol w="1443384"/>
                <a:gridCol w="1134087"/>
              </a:tblGrid>
              <a:tr h="273336">
                <a:tc gridSpan="4">
                  <a:txBody>
                    <a:bodyPr/>
                    <a:lstStyle/>
                    <a:p>
                      <a:pPr algn="ctr">
                        <a:lnSpc>
                          <a:spcPct val="115000"/>
                        </a:lnSpc>
                        <a:spcAft>
                          <a:spcPts val="0"/>
                        </a:spcAft>
                      </a:pPr>
                      <a:r>
                        <a:rPr lang="es-ES"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Kanban</a:t>
                      </a: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producción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73336">
                <a:tc gridSpan="2">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Sección o  Área::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Destino: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3336">
                <a:tc gridSpan="3">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vMerge="1">
                  <a:txBody>
                    <a:bodyPr/>
                    <a:lstStyle/>
                    <a:p>
                      <a:endParaRPr lang="es-ES"/>
                    </a:p>
                  </a:txBody>
                  <a:tcPr/>
                </a:tc>
              </a:tr>
              <a:tr h="273336">
                <a:tc gridSpan="3">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Denominación de la parte: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vMerge="1">
                  <a:txBody>
                    <a:bodyPr/>
                    <a:lstStyle/>
                    <a:p>
                      <a:endParaRPr lang="es-ES"/>
                    </a:p>
                  </a:txBody>
                  <a:tcPr/>
                </a:tc>
              </a:tr>
              <a:tr h="565498">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Modelo porta- contenedor: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Capacidad contenedor: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Fecha de emisión: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s-ES"/>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96653192"/>
              </p:ext>
            </p:extLst>
          </p:nvPr>
        </p:nvGraphicFramePr>
        <p:xfrm>
          <a:off x="3775393" y="3661639"/>
          <a:ext cx="5542467" cy="2203132"/>
        </p:xfrm>
        <a:graphic>
          <a:graphicData uri="http://schemas.openxmlformats.org/drawingml/2006/table">
            <a:tbl>
              <a:tblPr firstRow="1" firstCol="1" bandRow="1"/>
              <a:tblGrid>
                <a:gridCol w="1781797"/>
                <a:gridCol w="1443743"/>
                <a:gridCol w="1130046"/>
                <a:gridCol w="1186881"/>
              </a:tblGrid>
              <a:tr h="265903">
                <a:tc gridSpan="4">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Kanban de movimiento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65903">
                <a:tc rowSpan="2">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Operación (desde):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Sección: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Operación (a):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r h="284218">
                <a:tc vMerge="1">
                  <a:txBody>
                    <a:bodyPr/>
                    <a:lstStyle/>
                    <a:p>
                      <a:endParaRPr lang="es-ES"/>
                    </a:p>
                  </a:txBody>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Pieza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s-ES"/>
                    </a:p>
                  </a:txBody>
                  <a:tcPr/>
                </a:tc>
              </a:tr>
              <a:tr h="265903">
                <a:tc rowSpan="2">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Responsable: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Nombre: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Responsable: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86866">
                <a:tc vMerge="1">
                  <a:txBody>
                    <a:bodyPr/>
                    <a:lstStyle/>
                    <a:p>
                      <a:endParaRPr lang="es-ES"/>
                    </a:p>
                  </a:txBody>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Contenedor: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vMerge="1">
                  <a:txBody>
                    <a:bodyPr/>
                    <a:lstStyle/>
                    <a:p>
                      <a:endParaRPr lang="es-ES"/>
                    </a:p>
                  </a:txBody>
                  <a:tcPr/>
                </a:tc>
              </a:tr>
              <a:tr h="834339">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Lugar y fecha de expedición: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Capacidad: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nSpc>
                          <a:spcPct val="115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Lugar y fecha  de expedición: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21687282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7366" y="454624"/>
            <a:ext cx="5684826" cy="416204"/>
          </a:xfrm>
          <a:prstGeom prst="rect">
            <a:avLst/>
          </a:prstGeom>
        </p:spPr>
        <p:txBody>
          <a:bodyPr wrap="none">
            <a:spAutoFit/>
          </a:bodyPr>
          <a:lstStyle/>
          <a:p>
            <a:pPr lvl="3">
              <a:lnSpc>
                <a:spcPct val="115000"/>
              </a:lnSpc>
              <a:spcBef>
                <a:spcPts val="1000"/>
              </a:spcBef>
              <a:spcAft>
                <a:spcPts val="0"/>
              </a:spcAft>
            </a:pPr>
            <a:r>
              <a:rPr lang="es-EC" sz="20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Definición del tipo de contenedor.</a:t>
            </a:r>
            <a:endParaRPr lang="es-ES" sz="2000"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3" name="Imagen 2">
            <a:hlinkClick r:id="rId2" action="ppaction://hlinksldjump"/>
          </p:cNvPr>
          <p:cNvPicPr/>
          <p:nvPr/>
        </p:nvPicPr>
        <p:blipFill>
          <a:blip r:embed="rId3"/>
          <a:stretch>
            <a:fillRect/>
          </a:stretch>
        </p:blipFill>
        <p:spPr>
          <a:xfrm>
            <a:off x="4435423" y="1023076"/>
            <a:ext cx="3206496" cy="2318886"/>
          </a:xfrm>
          <a:prstGeom prst="rect">
            <a:avLst/>
          </a:prstGeom>
        </p:spPr>
      </p:pic>
      <p:sp>
        <p:nvSpPr>
          <p:cNvPr id="5" name="Rectángulo 4"/>
          <p:cNvSpPr/>
          <p:nvPr/>
        </p:nvSpPr>
        <p:spPr>
          <a:xfrm>
            <a:off x="1545919" y="3341962"/>
            <a:ext cx="6096000" cy="1623008"/>
          </a:xfrm>
          <a:prstGeom prst="rect">
            <a:avLst/>
          </a:prstGeom>
        </p:spPr>
        <p:txBody>
          <a:bodyPr>
            <a:spAutoFit/>
          </a:bodyPr>
          <a:lstStyle/>
          <a:p>
            <a:pPr algn="just">
              <a:lnSpc>
                <a:spcPct val="115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Número de pallets por operación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NPO</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20.</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Número de pallets necesarios en bodega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NPB</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Área de bodega de producto listo para la entrega: 91,30 </a:t>
            </a:r>
            <a:r>
              <a:rPr lang="es-ES"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t>
            </a:r>
            <a:r>
              <a:rPr lang="es-ES" baseline="30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2</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4522076" y="4964970"/>
                <a:ext cx="4282965" cy="1006429"/>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75% Á</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𝑟𝑒𝑎</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𝑑𝑒</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𝑏𝑜𝑔𝑒𝑑𝑎</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=0.75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91,30 </m:t>
                      </m:r>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75% Á</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𝑟𝑒𝑎</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𝑑𝑒</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𝑏𝑜𝑔𝑒𝑑𝑎</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68,5 </m:t>
                          </m:r>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522076" y="4964970"/>
                <a:ext cx="4282965" cy="1006429"/>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477839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8648" y="701331"/>
            <a:ext cx="6096000" cy="390363"/>
          </a:xfrm>
          <a:prstGeom prst="rect">
            <a:avLst/>
          </a:prstGeom>
        </p:spPr>
        <p:txBody>
          <a:bodyPr>
            <a:spAutoFit/>
          </a:bodyPr>
          <a:lstStyle/>
          <a:p>
            <a:pPr>
              <a:lnSpc>
                <a:spcPct val="115000"/>
              </a:lnSpc>
              <a:spcAft>
                <a:spcPts val="1000"/>
              </a:spcAft>
            </a:pP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Área del pallet o contenedor Ac: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928648" y="3797794"/>
            <a:ext cx="6096000" cy="390363"/>
          </a:xfrm>
          <a:prstGeom prst="rect">
            <a:avLst/>
          </a:prstGeom>
        </p:spPr>
        <p:txBody>
          <a:bodyPr>
            <a:spAutoFit/>
          </a:bodyPr>
          <a:lstStyle/>
          <a:p>
            <a:pPr>
              <a:lnSpc>
                <a:spcPct val="115000"/>
              </a:lnSpc>
              <a:spcAft>
                <a:spcPts val="1000"/>
              </a:spcAft>
            </a:pP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Número total de pallets requeridos para la </a:t>
            </a:r>
            <a:r>
              <a:rPr lang="es-E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FMT</a:t>
            </a:r>
            <a:r>
              <a:rPr lang="es-E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NPT</a:t>
            </a:r>
            <a:r>
              <a:rPr lang="es-E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4056993" y="4604014"/>
                <a:ext cx="6096000" cy="1432700"/>
              </a:xfrm>
              <a:prstGeom prst="rect">
                <a:avLst/>
              </a:prstGeom>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𝑁𝑃𝑇</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𝑁𝑃𝑂</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𝑁𝑃𝐵</m:t>
                          </m:r>
                        </m:e>
                      </m:d>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𝑁𝑃𝑇</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d>
                        <m:dPr>
                          <m:ctrlP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20+55</m:t>
                          </m:r>
                        </m:e>
                      </m:d>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 1,2</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𝑁𝑃𝑇</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=90 </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𝑢𝑛𝑖𝑑𝑎𝑑𝑒𝑠</m:t>
                      </m:r>
                      <m:r>
                        <a:rPr lang="es-ES"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056993" y="4604014"/>
                <a:ext cx="6096000" cy="1432700"/>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972910" y="1507551"/>
                <a:ext cx="6096000" cy="2233817"/>
              </a:xfrm>
              <a:prstGeom prst="rect">
                <a:avLst/>
              </a:prstGeom>
            </p:spPr>
            <p:txBody>
              <a:bodyPr>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𝐴𝑐</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=1,25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 1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𝐴𝑐</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1,25 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𝑁𝑃𝐵</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68,5 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num>
                        <m:den>
                          <m:sSup>
                            <m:sSupPr>
                              <m:ctrlP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1,25 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𝑁𝑃𝐵</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=55 </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𝑢𝑛𝑖𝑑𝑎𝑑𝑒𝑠</m:t>
                      </m:r>
                      <m:r>
                        <a:rPr lang="es-ES"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972910" y="1507551"/>
                <a:ext cx="6096000" cy="2233817"/>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709666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07184" y="501134"/>
            <a:ext cx="6700873" cy="400110"/>
          </a:xfrm>
          <a:prstGeom prst="rect">
            <a:avLst/>
          </a:prstGeom>
        </p:spPr>
        <p:txBody>
          <a:bodyPr wrap="none">
            <a:spAutoFit/>
          </a:bodyPr>
          <a:lstStyle/>
          <a:p>
            <a:r>
              <a:rPr lang="es-EC" sz="2000" dirty="0">
                <a:solidFill>
                  <a:srgbClr val="000000"/>
                </a:solidFill>
                <a:latin typeface="Arial" panose="020B0604020202020204" pitchFamily="34" charset="0"/>
                <a:ea typeface="Calibri" panose="020F0502020204030204" pitchFamily="34" charset="0"/>
              </a:rPr>
              <a:t>Realizar una evaluación del grado de aplicación de Lean.</a:t>
            </a:r>
            <a:endParaRPr lang="es-ES" sz="2000" dirty="0"/>
          </a:p>
        </p:txBody>
      </p:sp>
      <p:graphicFrame>
        <p:nvGraphicFramePr>
          <p:cNvPr id="3" name="Tabla 2"/>
          <p:cNvGraphicFramePr>
            <a:graphicFrameLocks noGrp="1"/>
          </p:cNvGraphicFramePr>
          <p:nvPr>
            <p:extLst>
              <p:ext uri="{D42A27DB-BD31-4B8C-83A1-F6EECF244321}">
                <p14:modId xmlns:p14="http://schemas.microsoft.com/office/powerpoint/2010/main" val="3147443055"/>
              </p:ext>
            </p:extLst>
          </p:nvPr>
        </p:nvGraphicFramePr>
        <p:xfrm>
          <a:off x="1324304" y="1115136"/>
          <a:ext cx="9790387" cy="5152644"/>
        </p:xfrm>
        <a:graphic>
          <a:graphicData uri="http://schemas.openxmlformats.org/drawingml/2006/table">
            <a:tbl>
              <a:tblPr>
                <a:tableStyleId>{5C22544A-7EE6-4342-B048-85BDC9FD1C3A}</a:tableStyleId>
              </a:tblPr>
              <a:tblGrid>
                <a:gridCol w="1213944"/>
                <a:gridCol w="2081049"/>
                <a:gridCol w="2002220"/>
                <a:gridCol w="1876099"/>
                <a:gridCol w="945929"/>
                <a:gridCol w="1671146"/>
              </a:tblGrid>
              <a:tr h="77077">
                <a:tc>
                  <a:txBody>
                    <a:bodyPr/>
                    <a:lstStyle/>
                    <a:p>
                      <a:pPr>
                        <a:lnSpc>
                          <a:spcPct val="115000"/>
                        </a:lnSpc>
                        <a:spcAft>
                          <a:spcPts val="100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15000"/>
                        </a:lnSpc>
                        <a:spcAft>
                          <a:spcPts val="0"/>
                        </a:spcAft>
                      </a:pPr>
                      <a:r>
                        <a:rPr lang="es-EC" sz="1400" dirty="0">
                          <a:effectLst/>
                        </a:rPr>
                        <a:t>NIVELES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71" marR="17771"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C"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71" marR="17771" marT="0" marB="0"/>
                </a:tc>
              </a:tr>
              <a:tr h="350349">
                <a:tc>
                  <a:txBody>
                    <a:bodyPr/>
                    <a:lstStyle/>
                    <a:p>
                      <a:pPr>
                        <a:lnSpc>
                          <a:spcPct val="115000"/>
                        </a:lnSpc>
                        <a:spcAft>
                          <a:spcPts val="0"/>
                        </a:spcAft>
                      </a:pPr>
                      <a:r>
                        <a:rPr lang="es-EC" sz="1400" dirty="0">
                          <a:effectLst/>
                        </a:rPr>
                        <a:t>Herramientas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Calificación actual.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Calificación propuesta final implementación.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28027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Mapa de proceso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No existe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Se mapea proceso y se elabora mapa futuro.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Se implementa mapa futuro.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210210">
                <a:tc>
                  <a:txBody>
                    <a:bodyPr/>
                    <a:lstStyle/>
                    <a:p>
                      <a:pPr>
                        <a:lnSpc>
                          <a:spcPct val="115000"/>
                        </a:lnSpc>
                        <a:spcAft>
                          <a:spcPts val="0"/>
                        </a:spcAft>
                      </a:pPr>
                      <a:r>
                        <a:rPr lang="es-EC" sz="1400">
                          <a:effectLst/>
                        </a:rPr>
                        <a:t>Flujo de proceso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Trabajo por medio de lotes.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Producción en islas solitarias.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Manufactura celular; flujo de una sola pieza.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63062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Flujo de material y entrega de materiales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Uso de pallets para transportar el material.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El material se entrega por uso diario, existen rutas de surtido.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El material se entrega por sistema de surtido, varias veces al día, con horarios establecidos para cumplir el </a:t>
                      </a:r>
                      <a:r>
                        <a:rPr lang="es-EC" sz="1400" dirty="0" err="1">
                          <a:effectLst/>
                        </a:rPr>
                        <a:t>takt</a:t>
                      </a:r>
                      <a:r>
                        <a:rPr lang="es-EC" sz="1400" dirty="0">
                          <a:effectLst/>
                        </a:rPr>
                        <a:t> time.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28027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Takt Time (TP)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Ritmo de producción desconocido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Trabajo hecho a takt time.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err="1">
                          <a:effectLst/>
                        </a:rPr>
                        <a:t>Takt</a:t>
                      </a:r>
                      <a:r>
                        <a:rPr lang="es-EC" sz="1400" dirty="0">
                          <a:effectLst/>
                        </a:rPr>
                        <a:t> time evaluado cada cambio de orden.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28027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Pull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Producción en sistema de empujar.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Sistema de producción en posición de jalar.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Producción de acuerdo con la demanda del cliente.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bl>
          </a:graphicData>
        </a:graphic>
      </p:graphicFrame>
    </p:spTree>
    <p:extLst>
      <p:ext uri="{BB962C8B-B14F-4D97-AF65-F5344CB8AC3E}">
        <p14:creationId xmlns:p14="http://schemas.microsoft.com/office/powerpoint/2010/main" val="1234639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20042045"/>
              </p:ext>
            </p:extLst>
          </p:nvPr>
        </p:nvGraphicFramePr>
        <p:xfrm>
          <a:off x="1248104" y="895459"/>
          <a:ext cx="9790387" cy="5152644"/>
        </p:xfrm>
        <a:graphic>
          <a:graphicData uri="http://schemas.openxmlformats.org/drawingml/2006/table">
            <a:tbl>
              <a:tblPr>
                <a:tableStyleId>{5C22544A-7EE6-4342-B048-85BDC9FD1C3A}</a:tableStyleId>
              </a:tblPr>
              <a:tblGrid>
                <a:gridCol w="1213944"/>
                <a:gridCol w="2081049"/>
                <a:gridCol w="2002220"/>
                <a:gridCol w="1876099"/>
                <a:gridCol w="945929"/>
                <a:gridCol w="1671146"/>
              </a:tblGrid>
              <a:tr h="490489">
                <a:tc>
                  <a:txBody>
                    <a:bodyPr/>
                    <a:lstStyle/>
                    <a:p>
                      <a:pPr>
                        <a:lnSpc>
                          <a:spcPct val="115000"/>
                        </a:lnSpc>
                        <a:spcAft>
                          <a:spcPts val="0"/>
                        </a:spcAft>
                      </a:pPr>
                      <a:r>
                        <a:rPr lang="es-EC" sz="1400" dirty="0">
                          <a:effectLst/>
                        </a:rPr>
                        <a:t> </a:t>
                      </a:r>
                      <a:endParaRPr lang="es-ES" sz="1400" dirty="0">
                        <a:effectLst/>
                      </a:endParaRPr>
                    </a:p>
                    <a:p>
                      <a:pPr>
                        <a:lnSpc>
                          <a:spcPct val="115000"/>
                        </a:lnSpc>
                        <a:spcAft>
                          <a:spcPts val="0"/>
                        </a:spcAft>
                      </a:pPr>
                      <a:r>
                        <a:rPr lang="es-EC" sz="1400" dirty="0">
                          <a:effectLst/>
                        </a:rPr>
                        <a:t> </a:t>
                      </a:r>
                      <a:endParaRPr lang="es-ES" sz="1400" dirty="0">
                        <a:effectLst/>
                      </a:endParaRPr>
                    </a:p>
                    <a:p>
                      <a:pPr>
                        <a:lnSpc>
                          <a:spcPct val="115000"/>
                        </a:lnSpc>
                        <a:spcAft>
                          <a:spcPts val="0"/>
                        </a:spcAft>
                      </a:pPr>
                      <a:r>
                        <a:rPr lang="es-EC" sz="1400" dirty="0">
                          <a:effectLst/>
                        </a:rPr>
                        <a:t> </a:t>
                      </a:r>
                      <a:endParaRPr lang="es-ES" sz="1400" dirty="0">
                        <a:effectLst/>
                      </a:endParaRPr>
                    </a:p>
                    <a:p>
                      <a:pPr>
                        <a:lnSpc>
                          <a:spcPct val="115000"/>
                        </a:lnSpc>
                        <a:spcAft>
                          <a:spcPts val="0"/>
                        </a:spcAft>
                      </a:pPr>
                      <a:r>
                        <a:rPr lang="es-EC" sz="1400" dirty="0">
                          <a:effectLst/>
                        </a:rPr>
                        <a:t> </a:t>
                      </a:r>
                      <a:endParaRPr lang="es-ES" sz="1400" dirty="0">
                        <a:effectLst/>
                      </a:endParaRPr>
                    </a:p>
                    <a:p>
                      <a:pPr>
                        <a:lnSpc>
                          <a:spcPct val="115000"/>
                        </a:lnSpc>
                        <a:spcAft>
                          <a:spcPts val="0"/>
                        </a:spcAft>
                      </a:pPr>
                      <a:r>
                        <a:rPr lang="es-EC" sz="1400" dirty="0" err="1">
                          <a:effectLst/>
                        </a:rPr>
                        <a:t>Kanban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La producción es controlada en base a empujar la misma. </a:t>
                      </a:r>
                      <a:r>
                        <a:rPr lang="es-EC" sz="1400" dirty="0" err="1">
                          <a:effectLst/>
                        </a:rPr>
                        <a:t>Kanban</a:t>
                      </a:r>
                      <a:r>
                        <a:rPr lang="es-EC" sz="1400" dirty="0">
                          <a:effectLst/>
                        </a:rPr>
                        <a:t> no existe.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Los sistemas </a:t>
                      </a:r>
                      <a:r>
                        <a:rPr lang="es-EC" sz="1400" dirty="0" err="1">
                          <a:effectLst/>
                        </a:rPr>
                        <a:t>kanban</a:t>
                      </a:r>
                      <a:r>
                        <a:rPr lang="es-EC" sz="1400" dirty="0">
                          <a:effectLst/>
                        </a:rPr>
                        <a:t> funcionan en piso, con pocas interrupciones o desviaciones.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Se maneja kanban con alta disciplina, la demanda se cumple a diario con mínimos de inventarios.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770768">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Medibles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No existen identificadores visuales en ninguna de la áreas.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Existen indicadores visuales estandarizados por área y están actualizados.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Existen indicadores visuales estandarizados por área, actualizados y los operadores son responsables de esta información.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42041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Desempeño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No hay interés del personal, no hay trabajo en equipo.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Comunicación solo en juntas; se pueden formar equipos.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dirty="0">
                          <a:effectLst/>
                        </a:rPr>
                        <a:t>Los equipos son auto dirigido y responsable por su desempeño.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 </a:t>
                      </a:r>
                      <a:endParaRPr lang="es-ES" sz="1400" dirty="0">
                        <a:effectLst/>
                      </a:endParaRPr>
                    </a:p>
                    <a:p>
                      <a:pPr algn="r">
                        <a:lnSpc>
                          <a:spcPct val="115000"/>
                        </a:lnSpc>
                        <a:spcAft>
                          <a:spcPts val="0"/>
                        </a:spcAft>
                      </a:pPr>
                      <a:r>
                        <a:rPr lang="es-EC" sz="1400" dirty="0">
                          <a:effectLst/>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490489">
                <a:tc>
                  <a:txBody>
                    <a:bodyPr/>
                    <a:lstStyle/>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 </a:t>
                      </a:r>
                      <a:endParaRPr lang="es-ES" sz="1400">
                        <a:effectLst/>
                      </a:endParaRPr>
                    </a:p>
                    <a:p>
                      <a:pPr>
                        <a:lnSpc>
                          <a:spcPct val="115000"/>
                        </a:lnSpc>
                        <a:spcAft>
                          <a:spcPts val="0"/>
                        </a:spcAft>
                      </a:pPr>
                      <a:r>
                        <a:rPr lang="es-EC" sz="1400">
                          <a:effectLst/>
                        </a:rPr>
                        <a:t>7 Desperdicios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El desperdicio es excesivo en todas las áreas de la planta.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El desperdicio es poco comentado, y se limita a ser tratado en proyectos a gran escala.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nSpc>
                          <a:spcPct val="115000"/>
                        </a:lnSpc>
                        <a:spcAft>
                          <a:spcPts val="0"/>
                        </a:spcAft>
                      </a:pPr>
                      <a:r>
                        <a:rPr lang="es-EC" sz="1400">
                          <a:effectLst/>
                        </a:rPr>
                        <a:t>Su eliminación es una ruta normal, los niveles de desperdicios son bajos.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 </a:t>
                      </a:r>
                      <a:endParaRPr lang="es-ES" sz="1400">
                        <a:effectLst/>
                      </a:endParaRPr>
                    </a:p>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r h="70070">
                <a:tc gridSpan="3">
                  <a:txBody>
                    <a:bodyPr/>
                    <a:lstStyle/>
                    <a:p>
                      <a:pPr>
                        <a:lnSpc>
                          <a:spcPct val="115000"/>
                        </a:lnSpc>
                        <a:spcAft>
                          <a:spcPts val="0"/>
                        </a:spcAft>
                      </a:pPr>
                      <a:r>
                        <a:rPr lang="es-EC"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hMerge="1">
                  <a:txBody>
                    <a:bodyPr/>
                    <a:lstStyle/>
                    <a:p>
                      <a:endParaRPr lang="es-ES"/>
                    </a:p>
                  </a:txBody>
                  <a:tcPr/>
                </a:tc>
                <a:tc hMerge="1">
                  <a:txBody>
                    <a:bodyPr/>
                    <a:lstStyle/>
                    <a:p>
                      <a:endParaRPr lang="es-ES"/>
                    </a:p>
                  </a:txBody>
                  <a:tcPr/>
                </a:tc>
                <a:tc>
                  <a:txBody>
                    <a:bodyPr/>
                    <a:lstStyle/>
                    <a:p>
                      <a:pPr>
                        <a:lnSpc>
                          <a:spcPct val="115000"/>
                        </a:lnSpc>
                        <a:spcAft>
                          <a:spcPts val="0"/>
                        </a:spcAft>
                      </a:pPr>
                      <a:r>
                        <a:rPr lang="es-EC" sz="14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8/27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c>
                  <a:txBody>
                    <a:bodyPr/>
                    <a:lstStyle/>
                    <a:p>
                      <a:pPr algn="r">
                        <a:lnSpc>
                          <a:spcPct val="115000"/>
                        </a:lnSpc>
                        <a:spcAft>
                          <a:spcPts val="0"/>
                        </a:spcAft>
                      </a:pPr>
                      <a:r>
                        <a:rPr lang="es-EC" sz="1400" dirty="0">
                          <a:effectLst/>
                        </a:rPr>
                        <a:t>25/27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419" marR="27419" marT="0" marB="0"/>
                </a:tc>
              </a:tr>
            </a:tbl>
          </a:graphicData>
        </a:graphic>
      </p:graphicFrame>
    </p:spTree>
    <p:extLst>
      <p:ext uri="{BB962C8B-B14F-4D97-AF65-F5344CB8AC3E}">
        <p14:creationId xmlns:p14="http://schemas.microsoft.com/office/powerpoint/2010/main" val="15274089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ction="ppaction://hlinkfile"/>
          </p:cNvPr>
          <p:cNvSpPr/>
          <p:nvPr/>
        </p:nvSpPr>
        <p:spPr>
          <a:xfrm>
            <a:off x="4357293" y="2913258"/>
            <a:ext cx="4677884" cy="584775"/>
          </a:xfrm>
          <a:prstGeom prst="rect">
            <a:avLst/>
          </a:prstGeom>
        </p:spPr>
        <p:txBody>
          <a:bodyPr wrap="none">
            <a:spAutoFit/>
          </a:bodyPr>
          <a:lstStyle/>
          <a:p>
            <a:r>
              <a:rPr lang="es-EC" sz="3200" dirty="0">
                <a:solidFill>
                  <a:srgbClr val="000000"/>
                </a:solidFill>
                <a:latin typeface="Arial" panose="020B0604020202020204" pitchFamily="34" charset="0"/>
                <a:ea typeface="Calibri" panose="020F0502020204030204" pitchFamily="34" charset="0"/>
              </a:rPr>
              <a:t>ANÁLISIS FINANCIERO</a:t>
            </a:r>
            <a:endParaRPr lang="es-ES" sz="3200" dirty="0"/>
          </a:p>
        </p:txBody>
      </p:sp>
    </p:spTree>
    <p:extLst>
      <p:ext uri="{BB962C8B-B14F-4D97-AF65-F5344CB8AC3E}">
        <p14:creationId xmlns:p14="http://schemas.microsoft.com/office/powerpoint/2010/main" val="24519180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643" y="612279"/>
            <a:ext cx="5946884" cy="383823"/>
          </a:xfrm>
          <a:prstGeom prst="rect">
            <a:avLst/>
          </a:prstGeom>
        </p:spPr>
        <p:txBody>
          <a:bodyPr wrap="none">
            <a:spAutoFit/>
          </a:bodyPr>
          <a:lstStyle/>
          <a:p>
            <a:pPr lvl="3">
              <a:lnSpc>
                <a:spcPct val="115000"/>
              </a:lnSpc>
              <a:spcBef>
                <a:spcPts val="1000"/>
              </a:spcBef>
              <a:spcAft>
                <a:spcPts val="0"/>
              </a:spcAft>
            </a:pPr>
            <a:r>
              <a:rPr lang="es-EC"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Presupuesto de inversión Activos </a:t>
            </a:r>
            <a:r>
              <a:rPr lang="es-EC"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Fijos.</a:t>
            </a:r>
            <a:endParaRPr lang="es-ES" b="1" i="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97094263"/>
              </p:ext>
            </p:extLst>
          </p:nvPr>
        </p:nvGraphicFramePr>
        <p:xfrm>
          <a:off x="3166351" y="1214271"/>
          <a:ext cx="6876283" cy="5261991"/>
        </p:xfrm>
        <a:graphic>
          <a:graphicData uri="http://schemas.openxmlformats.org/drawingml/2006/table">
            <a:tbl>
              <a:tblPr firstRow="1" firstCol="1" bandRow="1">
                <a:tableStyleId>{5C22544A-7EE6-4342-B048-85BDC9FD1C3A}</a:tableStyleId>
              </a:tblPr>
              <a:tblGrid>
                <a:gridCol w="2317750"/>
                <a:gridCol w="1186498"/>
                <a:gridCol w="1137285"/>
                <a:gridCol w="1074865"/>
                <a:gridCol w="1159885"/>
              </a:tblGrid>
              <a:tr h="600075">
                <a:tc>
                  <a:txBody>
                    <a:bodyPr/>
                    <a:lstStyle/>
                    <a:p>
                      <a:pPr>
                        <a:lnSpc>
                          <a:spcPct val="115000"/>
                        </a:lnSpc>
                        <a:spcAft>
                          <a:spcPts val="0"/>
                        </a:spcAft>
                      </a:pPr>
                      <a:r>
                        <a:rPr lang="es-EC" sz="1400" dirty="0">
                          <a:effectLst/>
                        </a:rPr>
                        <a:t>CONCEPTO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 DE</a:t>
                      </a:r>
                      <a:br>
                        <a:rPr lang="es-EC" sz="1400">
                          <a:effectLst/>
                        </a:rPr>
                      </a:br>
                      <a:r>
                        <a:rPr lang="es-EC" sz="1400">
                          <a:effectLst/>
                        </a:rPr>
                        <a:t>MEDIDA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CANTIDAD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VALOR</a:t>
                      </a:r>
                      <a:br>
                        <a:rPr lang="es-EC" sz="1400">
                          <a:effectLst/>
                        </a:rPr>
                      </a:br>
                      <a:r>
                        <a:rPr lang="es-EC" sz="1400">
                          <a:effectLst/>
                        </a:rPr>
                        <a:t>UNITARIO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TOTAL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MAQUINARIA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$ 6,797.30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LIJADORAS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$ 125.97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$ 251.94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CORTADORAS DE PANEL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$ 350.00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$ 700.00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JACK PALLET 1500 LIBRAS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$ 513.59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$ 1,027.18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JACK PALLET 500 LIBRAS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40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$ 38.00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$ 1,520.00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TINAS DE LAVADO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$ 600.00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$ 1,200.00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PALLETS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90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$5.00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$450.00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TARJETAS KANBAN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3854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$0.01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$48.18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MUELLES DE CARGA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$500.00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$1,000.00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TRONZADORA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$600.00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$600.00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15000"/>
                        </a:lnSpc>
                        <a:spcAft>
                          <a:spcPts val="0"/>
                        </a:spcAft>
                      </a:pPr>
                      <a:r>
                        <a:rPr lang="es-EC" sz="1400">
                          <a:effectLst/>
                        </a:rPr>
                        <a:t>CONSTRUCCIONES Y ADECUACIONES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$180,256.00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1400">
                          <a:effectLst/>
                        </a:rPr>
                        <a:t>CONSTRUCCIÓN DEL GALPÓN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unidad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$179,256.00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$179,256.00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15000"/>
                        </a:lnSpc>
                        <a:spcAft>
                          <a:spcPts val="0"/>
                        </a:spcAft>
                      </a:pPr>
                      <a:r>
                        <a:rPr lang="es-EC" sz="1400">
                          <a:effectLst/>
                        </a:rPr>
                        <a:t>REFORMAS DE LA CONSTRUCCIÓN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$1,000.00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400">
                          <a:effectLst/>
                        </a:rPr>
                        <a:t>$1,000.00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gridSpan="4">
                  <a:txBody>
                    <a:bodyPr/>
                    <a:lstStyle/>
                    <a:p>
                      <a:pPr>
                        <a:lnSpc>
                          <a:spcPct val="115000"/>
                        </a:lnSpc>
                        <a:spcAft>
                          <a:spcPts val="0"/>
                        </a:spcAft>
                      </a:pPr>
                      <a:r>
                        <a:rPr lang="es-EC" sz="1400">
                          <a:effectLst/>
                        </a:rPr>
                        <a:t>TOTAL INVERSIONES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r>
                        <a:rPr lang="es-EC" sz="1400" dirty="0">
                          <a:effectLst/>
                        </a:rPr>
                        <a:t>$187,053.30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0766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 PERSONALIZ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Espe" id="{38EBE01F-D7E9-49D5-9962-907432CB5738}" vid="{47B729A8-9B1C-476D-B33A-EC93818AF0E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TemaEspe</Template>
  <TotalTime>5014</TotalTime>
  <Words>8279</Words>
  <Application>Microsoft Office PowerPoint</Application>
  <PresentationFormat>Panorámica</PresentationFormat>
  <Paragraphs>2738</Paragraphs>
  <Slides>122</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122</vt:i4>
      </vt:variant>
    </vt:vector>
  </HeadingPairs>
  <TitlesOfParts>
    <vt:vector size="131" baseType="lpstr">
      <vt:lpstr>Arial</vt:lpstr>
      <vt:lpstr>Calibri</vt:lpstr>
      <vt:lpstr>Cambria</vt:lpstr>
      <vt:lpstr>Cambria Math</vt:lpstr>
      <vt:lpstr>Symbol</vt:lpstr>
      <vt:lpstr>Times New Roman</vt:lpstr>
      <vt:lpstr>TemaEspe</vt:lpstr>
      <vt:lpstr>Dibujo de Microsoft Visio</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dc:creator>
  <cp:lastModifiedBy>Luis Jaramillo</cp:lastModifiedBy>
  <cp:revision>273</cp:revision>
  <dcterms:created xsi:type="dcterms:W3CDTF">2014-08-19T19:39:53Z</dcterms:created>
  <dcterms:modified xsi:type="dcterms:W3CDTF">2015-01-12T21:51:26Z</dcterms:modified>
</cp:coreProperties>
</file>