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60"/>
  </p:notesMasterIdLst>
  <p:sldIdLst>
    <p:sldId id="256" r:id="rId2"/>
    <p:sldId id="258" r:id="rId3"/>
    <p:sldId id="259" r:id="rId4"/>
    <p:sldId id="260" r:id="rId5"/>
    <p:sldId id="261" r:id="rId6"/>
    <p:sldId id="263" r:id="rId7"/>
    <p:sldId id="264" r:id="rId8"/>
    <p:sldId id="266" r:id="rId9"/>
    <p:sldId id="265" r:id="rId10"/>
    <p:sldId id="267" r:id="rId11"/>
    <p:sldId id="268" r:id="rId12"/>
    <p:sldId id="269" r:id="rId13"/>
    <p:sldId id="270" r:id="rId14"/>
    <p:sldId id="271" r:id="rId15"/>
    <p:sldId id="272" r:id="rId16"/>
    <p:sldId id="274" r:id="rId17"/>
    <p:sldId id="275" r:id="rId18"/>
    <p:sldId id="277" r:id="rId19"/>
    <p:sldId id="279" r:id="rId20"/>
    <p:sldId id="278" r:id="rId21"/>
    <p:sldId id="281" r:id="rId22"/>
    <p:sldId id="317" r:id="rId23"/>
    <p:sldId id="318" r:id="rId24"/>
    <p:sldId id="319" r:id="rId25"/>
    <p:sldId id="320" r:id="rId26"/>
    <p:sldId id="285" r:id="rId27"/>
    <p:sldId id="316" r:id="rId28"/>
    <p:sldId id="321" r:id="rId29"/>
    <p:sldId id="322" r:id="rId30"/>
    <p:sldId id="323" r:id="rId31"/>
    <p:sldId id="324" r:id="rId32"/>
    <p:sldId id="325" r:id="rId33"/>
    <p:sldId id="290" r:id="rId34"/>
    <p:sldId id="291" r:id="rId35"/>
    <p:sldId id="292" r:id="rId36"/>
    <p:sldId id="293" r:id="rId37"/>
    <p:sldId id="294" r:id="rId38"/>
    <p:sldId id="296" r:id="rId39"/>
    <p:sldId id="298" r:id="rId40"/>
    <p:sldId id="299" r:id="rId41"/>
    <p:sldId id="297" r:id="rId42"/>
    <p:sldId id="300" r:id="rId43"/>
    <p:sldId id="301" r:id="rId44"/>
    <p:sldId id="303" r:id="rId45"/>
    <p:sldId id="304" r:id="rId46"/>
    <p:sldId id="305" r:id="rId47"/>
    <p:sldId id="306" r:id="rId48"/>
    <p:sldId id="307" r:id="rId49"/>
    <p:sldId id="315" r:id="rId50"/>
    <p:sldId id="308" r:id="rId51"/>
    <p:sldId id="310" r:id="rId52"/>
    <p:sldId id="309" r:id="rId53"/>
    <p:sldId id="311" r:id="rId54"/>
    <p:sldId id="312" r:id="rId55"/>
    <p:sldId id="313" r:id="rId56"/>
    <p:sldId id="314" r:id="rId57"/>
    <p:sldId id="326" r:id="rId58"/>
    <p:sldId id="295" r:id="rId59"/>
  </p:sldIdLst>
  <p:sldSz cx="9144000" cy="6858000" type="screen4x3"/>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10CE"/>
    <a:srgbClr val="FFFF00"/>
    <a:srgbClr val="00FFFF"/>
    <a:srgbClr val="3005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45" autoAdjust="0"/>
    <p:restoredTop sz="94660"/>
  </p:normalViewPr>
  <p:slideViewPr>
    <p:cSldViewPr>
      <p:cViewPr>
        <p:scale>
          <a:sx n="70" d="100"/>
          <a:sy n="70" d="100"/>
        </p:scale>
        <p:origin x="-1638"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1" Type="http://schemas.openxmlformats.org/officeDocument/2006/relationships/oleObject" Target="file:///E:\TESIS%20TATY\TABULAC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C"/>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pieChart>
        <c:varyColors val="1"/>
        <c:ser>
          <c:idx val="0"/>
          <c:order val="0"/>
          <c:cat>
            <c:strRef>
              <c:f>Hoja1!$A$69:$A$70</c:f>
              <c:strCache>
                <c:ptCount val="2"/>
                <c:pt idx="0">
                  <c:v>Si</c:v>
                </c:pt>
                <c:pt idx="1">
                  <c:v>No</c:v>
                </c:pt>
              </c:strCache>
            </c:strRef>
          </c:cat>
          <c:val>
            <c:numRef>
              <c:f>Hoja1!$C$69:$C$70</c:f>
              <c:numCache>
                <c:formatCode>0.00</c:formatCode>
                <c:ptCount val="2"/>
                <c:pt idx="0">
                  <c:v>83.333333333333286</c:v>
                </c:pt>
                <c:pt idx="1">
                  <c:v>16.666666666666668</c:v>
                </c:pt>
              </c:numCache>
            </c:numRef>
          </c:val>
        </c:ser>
        <c:dLbls>
          <c:showLegendKey val="0"/>
          <c:showVal val="0"/>
          <c:showCatName val="0"/>
          <c:showSerName val="0"/>
          <c:showPercent val="1"/>
          <c:showBubbleSize val="0"/>
          <c:showLeaderLines val="0"/>
        </c:dLbls>
        <c:firstSliceAng val="0"/>
      </c:pieChart>
    </c:plotArea>
    <c:legend>
      <c:legendPos val="r"/>
      <c:layout/>
      <c:overlay val="0"/>
      <c:txPr>
        <a:bodyPr/>
        <a:lstStyle/>
        <a:p>
          <a:pPr rtl="0">
            <a:defRPr lang="es-EC"/>
          </a:pPr>
          <a:endParaRPr lang="es-EC"/>
        </a:p>
      </c:txPr>
    </c:legend>
    <c:plotVisOnly val="1"/>
    <c:dispBlanksAs val="zero"/>
    <c:showDLblsOverMax val="0"/>
  </c:chart>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s-EC"/>
    </a:p>
  </c:txPr>
  <c:externalData r:id="rId1">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779A9C-1CD4-42B9-BC51-ED03FF2F81EC}" type="doc">
      <dgm:prSet loTypeId="urn:microsoft.com/office/officeart/2005/8/layout/vList3" loCatId="picture" qsTypeId="urn:microsoft.com/office/officeart/2005/8/quickstyle/3d2" qsCatId="3D" csTypeId="urn:microsoft.com/office/officeart/2005/8/colors/accent1_2" csCatId="accent1" phldr="1"/>
      <dgm:spPr/>
    </dgm:pt>
    <dgm:pt modelId="{DD023072-30AA-4BEA-93BA-D809DBCD306B}">
      <dgm:prSet phldrT="[Texto]">
        <dgm:style>
          <a:lnRef idx="1">
            <a:schemeClr val="accent5"/>
          </a:lnRef>
          <a:fillRef idx="2">
            <a:schemeClr val="accent5"/>
          </a:fillRef>
          <a:effectRef idx="1">
            <a:schemeClr val="accent5"/>
          </a:effectRef>
          <a:fontRef idx="minor">
            <a:schemeClr val="dk1"/>
          </a:fontRef>
        </dgm:style>
      </dgm:prSet>
      <dgm:spPr/>
      <dgm:t>
        <a:bodyPr/>
        <a:lstStyle/>
        <a:p>
          <a:r>
            <a:rPr lang="es-EC" dirty="0" smtClean="0">
              <a:latin typeface="Berlin Sans FB" panose="020E0602020502020306" pitchFamily="34" charset="0"/>
            </a:rPr>
            <a:t>Los niños no desarrollan habilidades lingüísticas a través del juego simbólico </a:t>
          </a:r>
          <a:endParaRPr lang="es-EC" dirty="0">
            <a:latin typeface="Berlin Sans FB" panose="020E0602020502020306" pitchFamily="34" charset="0"/>
          </a:endParaRPr>
        </a:p>
      </dgm:t>
    </dgm:pt>
    <dgm:pt modelId="{FD792453-4CEC-4C29-9D95-D96B6066D24F}" type="parTrans" cxnId="{DC4CE59D-9FCA-43A5-8007-5333951FBFD8}">
      <dgm:prSet/>
      <dgm:spPr/>
      <dgm:t>
        <a:bodyPr/>
        <a:lstStyle/>
        <a:p>
          <a:endParaRPr lang="es-EC"/>
        </a:p>
      </dgm:t>
    </dgm:pt>
    <dgm:pt modelId="{F4B9536B-BAFC-4E5A-B9E8-5CDD9BD6D1F5}" type="sibTrans" cxnId="{DC4CE59D-9FCA-43A5-8007-5333951FBFD8}">
      <dgm:prSet/>
      <dgm:spPr/>
      <dgm:t>
        <a:bodyPr/>
        <a:lstStyle/>
        <a:p>
          <a:endParaRPr lang="es-EC"/>
        </a:p>
      </dgm:t>
    </dgm:pt>
    <dgm:pt modelId="{129D0E05-4E0D-4E70-BAFF-E25BB51BCA87}">
      <dgm:prSet phldrT="[Texto]">
        <dgm:style>
          <a:lnRef idx="1">
            <a:schemeClr val="accent5"/>
          </a:lnRef>
          <a:fillRef idx="2">
            <a:schemeClr val="accent5"/>
          </a:fillRef>
          <a:effectRef idx="1">
            <a:schemeClr val="accent5"/>
          </a:effectRef>
          <a:fontRef idx="minor">
            <a:schemeClr val="dk1"/>
          </a:fontRef>
        </dgm:style>
      </dgm:prSet>
      <dgm:spPr/>
      <dgm:t>
        <a:bodyPr/>
        <a:lstStyle/>
        <a:p>
          <a:r>
            <a:rPr lang="es-EC" b="0" dirty="0" smtClean="0">
              <a:latin typeface="Berlin Sans FB" panose="020E0602020502020306" pitchFamily="34" charset="0"/>
            </a:rPr>
            <a:t>Desconocimiento de la importancia del juego simbólico por parte de las maestras</a:t>
          </a:r>
          <a:endParaRPr lang="es-EC" b="0" dirty="0">
            <a:latin typeface="Berlin Sans FB" panose="020E0602020502020306" pitchFamily="34" charset="0"/>
          </a:endParaRPr>
        </a:p>
      </dgm:t>
    </dgm:pt>
    <dgm:pt modelId="{7E51DA4A-2801-4A6A-A573-A16FA0843077}" type="parTrans" cxnId="{9FCCB16A-19A0-41E1-91C4-A230D0488A9E}">
      <dgm:prSet/>
      <dgm:spPr/>
      <dgm:t>
        <a:bodyPr/>
        <a:lstStyle/>
        <a:p>
          <a:endParaRPr lang="es-EC"/>
        </a:p>
      </dgm:t>
    </dgm:pt>
    <dgm:pt modelId="{2BF39B25-CF9A-41AD-8AB4-F3CBE6491622}" type="sibTrans" cxnId="{9FCCB16A-19A0-41E1-91C4-A230D0488A9E}">
      <dgm:prSet/>
      <dgm:spPr/>
      <dgm:t>
        <a:bodyPr/>
        <a:lstStyle/>
        <a:p>
          <a:endParaRPr lang="es-EC"/>
        </a:p>
      </dgm:t>
    </dgm:pt>
    <dgm:pt modelId="{4BC30859-135E-49FE-BE70-EA1730E64434}">
      <dgm:prSet phldrT="[Texto]">
        <dgm:style>
          <a:lnRef idx="1">
            <a:schemeClr val="accent5"/>
          </a:lnRef>
          <a:fillRef idx="2">
            <a:schemeClr val="accent5"/>
          </a:fillRef>
          <a:effectRef idx="1">
            <a:schemeClr val="accent5"/>
          </a:effectRef>
          <a:fontRef idx="minor">
            <a:schemeClr val="dk1"/>
          </a:fontRef>
        </dgm:style>
      </dgm:prSet>
      <dgm:spPr/>
      <dgm:t>
        <a:bodyPr/>
        <a:lstStyle/>
        <a:p>
          <a:r>
            <a:rPr lang="es-EC" b="0" dirty="0" smtClean="0">
              <a:latin typeface="Berlin Sans FB" panose="020E0602020502020306" pitchFamily="34" charset="0"/>
            </a:rPr>
            <a:t>Inadecuado uso del juego simbólico para el desarrollo de habilidades lingüísticas </a:t>
          </a:r>
          <a:endParaRPr lang="es-EC" b="0" dirty="0">
            <a:latin typeface="Berlin Sans FB" panose="020E0602020502020306" pitchFamily="34" charset="0"/>
          </a:endParaRPr>
        </a:p>
      </dgm:t>
    </dgm:pt>
    <dgm:pt modelId="{15A80FA6-4CA1-4FC5-A8F9-60D6244A5621}" type="parTrans" cxnId="{D8C907E3-AD8C-44F2-B14D-67DC6F20AE57}">
      <dgm:prSet/>
      <dgm:spPr/>
      <dgm:t>
        <a:bodyPr/>
        <a:lstStyle/>
        <a:p>
          <a:endParaRPr lang="es-EC"/>
        </a:p>
      </dgm:t>
    </dgm:pt>
    <dgm:pt modelId="{62EC0A16-3907-4C61-B8E9-720B8EA3CFE4}" type="sibTrans" cxnId="{D8C907E3-AD8C-44F2-B14D-67DC6F20AE57}">
      <dgm:prSet/>
      <dgm:spPr/>
      <dgm:t>
        <a:bodyPr/>
        <a:lstStyle/>
        <a:p>
          <a:endParaRPr lang="es-EC"/>
        </a:p>
      </dgm:t>
    </dgm:pt>
    <dgm:pt modelId="{E1FC3890-CB9D-4626-BD2E-E4CF237974F7}" type="pres">
      <dgm:prSet presAssocID="{A2779A9C-1CD4-42B9-BC51-ED03FF2F81EC}" presName="linearFlow" presStyleCnt="0">
        <dgm:presLayoutVars>
          <dgm:dir/>
          <dgm:resizeHandles val="exact"/>
        </dgm:presLayoutVars>
      </dgm:prSet>
      <dgm:spPr/>
    </dgm:pt>
    <dgm:pt modelId="{CE80949B-F1A5-4BC3-9CA8-EC75AEB9419B}" type="pres">
      <dgm:prSet presAssocID="{DD023072-30AA-4BEA-93BA-D809DBCD306B}" presName="composite" presStyleCnt="0"/>
      <dgm:spPr/>
    </dgm:pt>
    <dgm:pt modelId="{E12D89E0-185A-4899-B65C-81B013F73D2B}" type="pres">
      <dgm:prSet presAssocID="{DD023072-30AA-4BEA-93BA-D809DBCD306B}" presName="imgShp" presStyleLbl="fgImgPlace1" presStyleIdx="0" presStyleCnt="3" custLinFactNeighborX="-82501" custLinFactNeighborY="123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5000" b="-15000"/>
          </a:stretch>
        </a:blipFill>
      </dgm:spPr>
    </dgm:pt>
    <dgm:pt modelId="{BFA9BA6C-5277-4C91-8514-2D8CD15E395E}" type="pres">
      <dgm:prSet presAssocID="{DD023072-30AA-4BEA-93BA-D809DBCD306B}" presName="txShp" presStyleLbl="node1" presStyleIdx="0" presStyleCnt="3" custScaleX="140383" custLinFactNeighborX="3713" custLinFactNeighborY="11550">
        <dgm:presLayoutVars>
          <dgm:bulletEnabled val="1"/>
        </dgm:presLayoutVars>
      </dgm:prSet>
      <dgm:spPr/>
      <dgm:t>
        <a:bodyPr/>
        <a:lstStyle/>
        <a:p>
          <a:endParaRPr lang="es-EC"/>
        </a:p>
      </dgm:t>
    </dgm:pt>
    <dgm:pt modelId="{7D64724E-3DE6-499D-9F85-38F436DADBEC}" type="pres">
      <dgm:prSet presAssocID="{F4B9536B-BAFC-4E5A-B9E8-5CDD9BD6D1F5}" presName="spacing" presStyleCnt="0"/>
      <dgm:spPr/>
    </dgm:pt>
    <dgm:pt modelId="{706D4AB0-13EA-4490-90BC-97EE63E29CE1}" type="pres">
      <dgm:prSet presAssocID="{129D0E05-4E0D-4E70-BAFF-E25BB51BCA87}" presName="composite" presStyleCnt="0"/>
      <dgm:spPr/>
    </dgm:pt>
    <dgm:pt modelId="{D1140114-28A7-49FD-B072-CEFFAB918768}" type="pres">
      <dgm:prSet presAssocID="{129D0E05-4E0D-4E70-BAFF-E25BB51BCA87}" presName="imgShp" presStyleLbl="fgImgPlace1" presStyleIdx="1" presStyleCnt="3" custLinFactNeighborX="32327"/>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EE12F9B0-8915-4987-9A0C-35BC7FE6980C}" type="pres">
      <dgm:prSet presAssocID="{129D0E05-4E0D-4E70-BAFF-E25BB51BCA87}" presName="txShp" presStyleLbl="node1" presStyleIdx="1" presStyleCnt="3" custLinFactNeighborX="21723">
        <dgm:presLayoutVars>
          <dgm:bulletEnabled val="1"/>
        </dgm:presLayoutVars>
      </dgm:prSet>
      <dgm:spPr/>
      <dgm:t>
        <a:bodyPr/>
        <a:lstStyle/>
        <a:p>
          <a:endParaRPr lang="es-EC"/>
        </a:p>
      </dgm:t>
    </dgm:pt>
    <dgm:pt modelId="{8B768108-A20E-4A75-809E-3300A28C375C}" type="pres">
      <dgm:prSet presAssocID="{2BF39B25-CF9A-41AD-8AB4-F3CBE6491622}" presName="spacing" presStyleCnt="0"/>
      <dgm:spPr/>
    </dgm:pt>
    <dgm:pt modelId="{8D15B9A1-E71B-4180-8293-9AF1D0FDB32D}" type="pres">
      <dgm:prSet presAssocID="{4BC30859-135E-49FE-BE70-EA1730E64434}" presName="composite" presStyleCnt="0"/>
      <dgm:spPr/>
    </dgm:pt>
    <dgm:pt modelId="{04668885-740C-4DE2-A96E-241AD8F7D0F7}" type="pres">
      <dgm:prSet presAssocID="{4BC30859-135E-49FE-BE70-EA1730E64434}" presName="imgShp" presStyleLbl="fgImgPlace1" presStyleIdx="2" presStyleCnt="3" custLinFactNeighborX="-76121" custLinFactNeighborY="308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20000" b="-20000"/>
          </a:stretch>
        </a:blipFill>
      </dgm:spPr>
    </dgm:pt>
    <dgm:pt modelId="{C885EAB7-D782-45A8-AD59-AEA2C70905DC}" type="pres">
      <dgm:prSet presAssocID="{4BC30859-135E-49FE-BE70-EA1730E64434}" presName="txShp" presStyleLbl="node1" presStyleIdx="2" presStyleCnt="3" custLinFactNeighborX="-7627" custLinFactNeighborY="661">
        <dgm:presLayoutVars>
          <dgm:bulletEnabled val="1"/>
        </dgm:presLayoutVars>
      </dgm:prSet>
      <dgm:spPr/>
      <dgm:t>
        <a:bodyPr/>
        <a:lstStyle/>
        <a:p>
          <a:endParaRPr lang="es-EC"/>
        </a:p>
      </dgm:t>
    </dgm:pt>
  </dgm:ptLst>
  <dgm:cxnLst>
    <dgm:cxn modelId="{F27CD30F-8A6E-4B9C-BE6F-A70DF0C3C655}" type="presOf" srcId="{4BC30859-135E-49FE-BE70-EA1730E64434}" destId="{C885EAB7-D782-45A8-AD59-AEA2C70905DC}" srcOrd="0" destOrd="0" presId="urn:microsoft.com/office/officeart/2005/8/layout/vList3"/>
    <dgm:cxn modelId="{DC4CE59D-9FCA-43A5-8007-5333951FBFD8}" srcId="{A2779A9C-1CD4-42B9-BC51-ED03FF2F81EC}" destId="{DD023072-30AA-4BEA-93BA-D809DBCD306B}" srcOrd="0" destOrd="0" parTransId="{FD792453-4CEC-4C29-9D95-D96B6066D24F}" sibTransId="{F4B9536B-BAFC-4E5A-B9E8-5CDD9BD6D1F5}"/>
    <dgm:cxn modelId="{695F636E-2ED6-4D31-985B-E1E38C4CC8D6}" type="presOf" srcId="{DD023072-30AA-4BEA-93BA-D809DBCD306B}" destId="{BFA9BA6C-5277-4C91-8514-2D8CD15E395E}" srcOrd="0" destOrd="0" presId="urn:microsoft.com/office/officeart/2005/8/layout/vList3"/>
    <dgm:cxn modelId="{808C3A21-370E-46E4-8BB7-E0A21A541465}" type="presOf" srcId="{129D0E05-4E0D-4E70-BAFF-E25BB51BCA87}" destId="{EE12F9B0-8915-4987-9A0C-35BC7FE6980C}" srcOrd="0" destOrd="0" presId="urn:microsoft.com/office/officeart/2005/8/layout/vList3"/>
    <dgm:cxn modelId="{E04A1B3F-549A-48D7-BD35-99CC60C6FD4F}" type="presOf" srcId="{A2779A9C-1CD4-42B9-BC51-ED03FF2F81EC}" destId="{E1FC3890-CB9D-4626-BD2E-E4CF237974F7}" srcOrd="0" destOrd="0" presId="urn:microsoft.com/office/officeart/2005/8/layout/vList3"/>
    <dgm:cxn modelId="{D8C907E3-AD8C-44F2-B14D-67DC6F20AE57}" srcId="{A2779A9C-1CD4-42B9-BC51-ED03FF2F81EC}" destId="{4BC30859-135E-49FE-BE70-EA1730E64434}" srcOrd="2" destOrd="0" parTransId="{15A80FA6-4CA1-4FC5-A8F9-60D6244A5621}" sibTransId="{62EC0A16-3907-4C61-B8E9-720B8EA3CFE4}"/>
    <dgm:cxn modelId="{9FCCB16A-19A0-41E1-91C4-A230D0488A9E}" srcId="{A2779A9C-1CD4-42B9-BC51-ED03FF2F81EC}" destId="{129D0E05-4E0D-4E70-BAFF-E25BB51BCA87}" srcOrd="1" destOrd="0" parTransId="{7E51DA4A-2801-4A6A-A573-A16FA0843077}" sibTransId="{2BF39B25-CF9A-41AD-8AB4-F3CBE6491622}"/>
    <dgm:cxn modelId="{A92B6659-0FC5-42E9-9688-7304F67490DF}" type="presParOf" srcId="{E1FC3890-CB9D-4626-BD2E-E4CF237974F7}" destId="{CE80949B-F1A5-4BC3-9CA8-EC75AEB9419B}" srcOrd="0" destOrd="0" presId="urn:microsoft.com/office/officeart/2005/8/layout/vList3"/>
    <dgm:cxn modelId="{64870762-587E-458C-90A8-CC407B600AA2}" type="presParOf" srcId="{CE80949B-F1A5-4BC3-9CA8-EC75AEB9419B}" destId="{E12D89E0-185A-4899-B65C-81B013F73D2B}" srcOrd="0" destOrd="0" presId="urn:microsoft.com/office/officeart/2005/8/layout/vList3"/>
    <dgm:cxn modelId="{EE5EBCA2-E787-44DF-8E50-E875582DDB8C}" type="presParOf" srcId="{CE80949B-F1A5-4BC3-9CA8-EC75AEB9419B}" destId="{BFA9BA6C-5277-4C91-8514-2D8CD15E395E}" srcOrd="1" destOrd="0" presId="urn:microsoft.com/office/officeart/2005/8/layout/vList3"/>
    <dgm:cxn modelId="{EA6A4C39-67EC-471C-B144-24270CEE0610}" type="presParOf" srcId="{E1FC3890-CB9D-4626-BD2E-E4CF237974F7}" destId="{7D64724E-3DE6-499D-9F85-38F436DADBEC}" srcOrd="1" destOrd="0" presId="urn:microsoft.com/office/officeart/2005/8/layout/vList3"/>
    <dgm:cxn modelId="{1AE2A5F3-22FA-4EEA-ABD0-C666173DC4CA}" type="presParOf" srcId="{E1FC3890-CB9D-4626-BD2E-E4CF237974F7}" destId="{706D4AB0-13EA-4490-90BC-97EE63E29CE1}" srcOrd="2" destOrd="0" presId="urn:microsoft.com/office/officeart/2005/8/layout/vList3"/>
    <dgm:cxn modelId="{28907177-68DD-42BA-AFC4-C8F73F2631E5}" type="presParOf" srcId="{706D4AB0-13EA-4490-90BC-97EE63E29CE1}" destId="{D1140114-28A7-49FD-B072-CEFFAB918768}" srcOrd="0" destOrd="0" presId="urn:microsoft.com/office/officeart/2005/8/layout/vList3"/>
    <dgm:cxn modelId="{D24E518F-03C3-4021-9241-B46FC9EE3D90}" type="presParOf" srcId="{706D4AB0-13EA-4490-90BC-97EE63E29CE1}" destId="{EE12F9B0-8915-4987-9A0C-35BC7FE6980C}" srcOrd="1" destOrd="0" presId="urn:microsoft.com/office/officeart/2005/8/layout/vList3"/>
    <dgm:cxn modelId="{288C7963-392C-4804-BC8F-55151AE57D1E}" type="presParOf" srcId="{E1FC3890-CB9D-4626-BD2E-E4CF237974F7}" destId="{8B768108-A20E-4A75-809E-3300A28C375C}" srcOrd="3" destOrd="0" presId="urn:microsoft.com/office/officeart/2005/8/layout/vList3"/>
    <dgm:cxn modelId="{FF8BCAAC-30EA-4664-8F6F-C66401FDD9E2}" type="presParOf" srcId="{E1FC3890-CB9D-4626-BD2E-E4CF237974F7}" destId="{8D15B9A1-E71B-4180-8293-9AF1D0FDB32D}" srcOrd="4" destOrd="0" presId="urn:microsoft.com/office/officeart/2005/8/layout/vList3"/>
    <dgm:cxn modelId="{7E3506CE-76AD-4E9B-8D81-1F3D8BACCB6E}" type="presParOf" srcId="{8D15B9A1-E71B-4180-8293-9AF1D0FDB32D}" destId="{04668885-740C-4DE2-A96E-241AD8F7D0F7}" srcOrd="0" destOrd="0" presId="urn:microsoft.com/office/officeart/2005/8/layout/vList3"/>
    <dgm:cxn modelId="{1A30B249-D639-41F7-8EFF-70AC4A1D9A2B}" type="presParOf" srcId="{8D15B9A1-E71B-4180-8293-9AF1D0FDB32D}" destId="{C885EAB7-D782-45A8-AD59-AEA2C70905D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67BE1A-7321-4F54-915F-7EBAA94FDDF1}" type="doc">
      <dgm:prSet loTypeId="urn:microsoft.com/office/officeart/2005/8/layout/list1" loCatId="list" qsTypeId="urn:microsoft.com/office/officeart/2005/8/quickstyle/simple3" qsCatId="simple" csTypeId="urn:microsoft.com/office/officeart/2005/8/colors/colorful5" csCatId="colorful" phldr="1"/>
      <dgm:spPr/>
      <dgm:t>
        <a:bodyPr/>
        <a:lstStyle/>
        <a:p>
          <a:endParaRPr lang="es-EC"/>
        </a:p>
      </dgm:t>
    </dgm:pt>
    <dgm:pt modelId="{C4FDCEA6-6E9C-4F79-8E32-934DD06AE967}">
      <dgm:prSet phldrT="[Texto]" custT="1"/>
      <dgm:spPr/>
      <dgm:t>
        <a:bodyPr/>
        <a:lstStyle/>
        <a:p>
          <a:pPr algn="just"/>
          <a:r>
            <a:rPr lang="es-ES" sz="2400" dirty="0" smtClean="0">
              <a:latin typeface="Berlin Sans FB" panose="020E0602020502020306" pitchFamily="34" charset="0"/>
            </a:rPr>
            <a:t>Diagnosticar las habilidades lingüísticas</a:t>
          </a:r>
        </a:p>
        <a:p>
          <a:pPr algn="just"/>
          <a:r>
            <a:rPr lang="es-ES" sz="2400" dirty="0" smtClean="0">
              <a:latin typeface="Berlin Sans FB" panose="020E0602020502020306" pitchFamily="34" charset="0"/>
            </a:rPr>
            <a:t> de los niños de 3 a 5 años</a:t>
          </a:r>
          <a:endParaRPr lang="es-EC" sz="2400" dirty="0">
            <a:latin typeface="Berlin Sans FB" panose="020E0602020502020306" pitchFamily="34" charset="0"/>
          </a:endParaRPr>
        </a:p>
      </dgm:t>
    </dgm:pt>
    <dgm:pt modelId="{21A4F1DA-AE36-485D-961B-F8FAD6BCF1D4}" type="parTrans" cxnId="{5353141A-E850-4689-B23B-EF3230121366}">
      <dgm:prSet/>
      <dgm:spPr/>
      <dgm:t>
        <a:bodyPr/>
        <a:lstStyle/>
        <a:p>
          <a:endParaRPr lang="es-EC"/>
        </a:p>
      </dgm:t>
    </dgm:pt>
    <dgm:pt modelId="{97B47099-FCF9-4391-8C76-CC00351E1660}" type="sibTrans" cxnId="{5353141A-E850-4689-B23B-EF3230121366}">
      <dgm:prSet/>
      <dgm:spPr/>
      <dgm:t>
        <a:bodyPr/>
        <a:lstStyle/>
        <a:p>
          <a:endParaRPr lang="es-EC"/>
        </a:p>
      </dgm:t>
    </dgm:pt>
    <dgm:pt modelId="{A720B72C-C7E6-4326-AE89-0A99692AA6E3}">
      <dgm:prSet phldrT="[Texto]" custT="1"/>
      <dgm:spPr/>
      <dgm:t>
        <a:bodyPr/>
        <a:lstStyle/>
        <a:p>
          <a:pPr algn="just"/>
          <a:r>
            <a:rPr lang="es-ES" sz="2400" dirty="0" smtClean="0">
              <a:latin typeface="Berlin Sans FB" panose="020E0602020502020306" pitchFamily="34" charset="0"/>
            </a:rPr>
            <a:t>Analizar las técnicas y estrategias docentes que se aplican en el desarrollo del juego simbólico. </a:t>
          </a:r>
          <a:endParaRPr lang="es-EC" sz="2400" dirty="0">
            <a:latin typeface="Berlin Sans FB" panose="020E0602020502020306" pitchFamily="34" charset="0"/>
          </a:endParaRPr>
        </a:p>
      </dgm:t>
    </dgm:pt>
    <dgm:pt modelId="{0985DF85-21FC-41EF-9378-B8AD17D856B2}" type="parTrans" cxnId="{EDDFB917-6B92-4974-8473-6A8820B601D1}">
      <dgm:prSet/>
      <dgm:spPr/>
      <dgm:t>
        <a:bodyPr/>
        <a:lstStyle/>
        <a:p>
          <a:endParaRPr lang="es-EC"/>
        </a:p>
      </dgm:t>
    </dgm:pt>
    <dgm:pt modelId="{8A931888-3911-4191-AD90-96AE798933D8}" type="sibTrans" cxnId="{EDDFB917-6B92-4974-8473-6A8820B601D1}">
      <dgm:prSet/>
      <dgm:spPr/>
      <dgm:t>
        <a:bodyPr/>
        <a:lstStyle/>
        <a:p>
          <a:endParaRPr lang="es-EC"/>
        </a:p>
      </dgm:t>
    </dgm:pt>
    <dgm:pt modelId="{A8389C73-F546-41EF-84DA-ED90FE5E3C78}">
      <dgm:prSet phldrT="[Texto]" custT="1"/>
      <dgm:spPr/>
      <dgm:t>
        <a:bodyPr/>
        <a:lstStyle/>
        <a:p>
          <a:pPr algn="just"/>
          <a:r>
            <a:rPr lang="es-ES" sz="2400" dirty="0" smtClean="0">
              <a:latin typeface="Berlin Sans FB" panose="020E0602020502020306" pitchFamily="34" charset="0"/>
            </a:rPr>
            <a:t>Desarrollar una guía metodológica para orientar a las maestras sobre el uso  adecuado del juego simbólico en el desarrollo del lenguaje</a:t>
          </a:r>
          <a:endParaRPr lang="es-EC" sz="2400" dirty="0">
            <a:latin typeface="Berlin Sans FB" panose="020E0602020502020306" pitchFamily="34" charset="0"/>
          </a:endParaRPr>
        </a:p>
      </dgm:t>
    </dgm:pt>
    <dgm:pt modelId="{F19E7F38-549A-4FA1-8686-F95D89C86A2D}" type="parTrans" cxnId="{F9BA9637-4AD3-4E41-827A-963FFEB6E939}">
      <dgm:prSet/>
      <dgm:spPr/>
      <dgm:t>
        <a:bodyPr/>
        <a:lstStyle/>
        <a:p>
          <a:endParaRPr lang="es-EC"/>
        </a:p>
      </dgm:t>
    </dgm:pt>
    <dgm:pt modelId="{24C41D75-40C4-4E73-B5BE-2BBC5A2C5EEF}" type="sibTrans" cxnId="{F9BA9637-4AD3-4E41-827A-963FFEB6E939}">
      <dgm:prSet/>
      <dgm:spPr/>
      <dgm:t>
        <a:bodyPr/>
        <a:lstStyle/>
        <a:p>
          <a:endParaRPr lang="es-EC"/>
        </a:p>
      </dgm:t>
    </dgm:pt>
    <dgm:pt modelId="{5B22C5DA-BEE2-40F9-807B-C587C5322828}" type="pres">
      <dgm:prSet presAssocID="{8D67BE1A-7321-4F54-915F-7EBAA94FDDF1}" presName="linear" presStyleCnt="0">
        <dgm:presLayoutVars>
          <dgm:dir/>
          <dgm:animLvl val="lvl"/>
          <dgm:resizeHandles val="exact"/>
        </dgm:presLayoutVars>
      </dgm:prSet>
      <dgm:spPr/>
      <dgm:t>
        <a:bodyPr/>
        <a:lstStyle/>
        <a:p>
          <a:endParaRPr lang="es-EC"/>
        </a:p>
      </dgm:t>
    </dgm:pt>
    <dgm:pt modelId="{F161BC52-ABA6-4AE2-B82D-834CB0405896}" type="pres">
      <dgm:prSet presAssocID="{C4FDCEA6-6E9C-4F79-8E32-934DD06AE967}" presName="parentLin" presStyleCnt="0"/>
      <dgm:spPr/>
    </dgm:pt>
    <dgm:pt modelId="{4B99A61E-0FBC-4EB1-9750-6A5248CBDEE7}" type="pres">
      <dgm:prSet presAssocID="{C4FDCEA6-6E9C-4F79-8E32-934DD06AE967}" presName="parentLeftMargin" presStyleLbl="node1" presStyleIdx="0" presStyleCnt="3"/>
      <dgm:spPr/>
      <dgm:t>
        <a:bodyPr/>
        <a:lstStyle/>
        <a:p>
          <a:endParaRPr lang="es-EC"/>
        </a:p>
      </dgm:t>
    </dgm:pt>
    <dgm:pt modelId="{657CF95F-B68A-4340-9C28-DBD4EFAB79A2}" type="pres">
      <dgm:prSet presAssocID="{C4FDCEA6-6E9C-4F79-8E32-934DD06AE967}" presName="parentText" presStyleLbl="node1" presStyleIdx="0" presStyleCnt="3" custScaleX="123494" custScaleY="151780" custLinFactNeighborX="3989" custLinFactNeighborY="11796">
        <dgm:presLayoutVars>
          <dgm:chMax val="0"/>
          <dgm:bulletEnabled val="1"/>
        </dgm:presLayoutVars>
      </dgm:prSet>
      <dgm:spPr/>
      <dgm:t>
        <a:bodyPr/>
        <a:lstStyle/>
        <a:p>
          <a:endParaRPr lang="es-EC"/>
        </a:p>
      </dgm:t>
    </dgm:pt>
    <dgm:pt modelId="{7B933540-7B25-4276-801F-E2826DFEBF31}" type="pres">
      <dgm:prSet presAssocID="{C4FDCEA6-6E9C-4F79-8E32-934DD06AE967}" presName="negativeSpace" presStyleCnt="0"/>
      <dgm:spPr/>
    </dgm:pt>
    <dgm:pt modelId="{A0B386CA-5614-464C-9703-442E8A90774C}" type="pres">
      <dgm:prSet presAssocID="{C4FDCEA6-6E9C-4F79-8E32-934DD06AE967}" presName="childText" presStyleLbl="conFgAcc1" presStyleIdx="0" presStyleCnt="3">
        <dgm:presLayoutVars>
          <dgm:bulletEnabled val="1"/>
        </dgm:presLayoutVars>
      </dgm:prSet>
      <dgm:spPr/>
    </dgm:pt>
    <dgm:pt modelId="{DFE03B98-D7E3-4803-BFDA-F29DF3638C47}" type="pres">
      <dgm:prSet presAssocID="{97B47099-FCF9-4391-8C76-CC00351E1660}" presName="spaceBetweenRectangles" presStyleCnt="0"/>
      <dgm:spPr/>
    </dgm:pt>
    <dgm:pt modelId="{4CC2FA52-049D-450E-A85A-37E921D3DAEB}" type="pres">
      <dgm:prSet presAssocID="{A720B72C-C7E6-4326-AE89-0A99692AA6E3}" presName="parentLin" presStyleCnt="0"/>
      <dgm:spPr/>
    </dgm:pt>
    <dgm:pt modelId="{51FBAFED-7973-41A8-8211-75E5C2C77A20}" type="pres">
      <dgm:prSet presAssocID="{A720B72C-C7E6-4326-AE89-0A99692AA6E3}" presName="parentLeftMargin" presStyleLbl="node1" presStyleIdx="0" presStyleCnt="3"/>
      <dgm:spPr/>
      <dgm:t>
        <a:bodyPr/>
        <a:lstStyle/>
        <a:p>
          <a:endParaRPr lang="es-EC"/>
        </a:p>
      </dgm:t>
    </dgm:pt>
    <dgm:pt modelId="{1C3B9B0E-0967-41CB-81C2-BCBA4AD7798E}" type="pres">
      <dgm:prSet presAssocID="{A720B72C-C7E6-4326-AE89-0A99692AA6E3}" presName="parentText" presStyleLbl="node1" presStyleIdx="1" presStyleCnt="3" custScaleX="118857" custScaleY="218728">
        <dgm:presLayoutVars>
          <dgm:chMax val="0"/>
          <dgm:bulletEnabled val="1"/>
        </dgm:presLayoutVars>
      </dgm:prSet>
      <dgm:spPr/>
      <dgm:t>
        <a:bodyPr/>
        <a:lstStyle/>
        <a:p>
          <a:endParaRPr lang="es-EC"/>
        </a:p>
      </dgm:t>
    </dgm:pt>
    <dgm:pt modelId="{843C2F20-E08B-4486-A86C-3FFED9128B12}" type="pres">
      <dgm:prSet presAssocID="{A720B72C-C7E6-4326-AE89-0A99692AA6E3}" presName="negativeSpace" presStyleCnt="0"/>
      <dgm:spPr/>
    </dgm:pt>
    <dgm:pt modelId="{CC0B7595-F78E-4D86-942D-E9204808BFA6}" type="pres">
      <dgm:prSet presAssocID="{A720B72C-C7E6-4326-AE89-0A99692AA6E3}" presName="childText" presStyleLbl="conFgAcc1" presStyleIdx="1" presStyleCnt="3">
        <dgm:presLayoutVars>
          <dgm:bulletEnabled val="1"/>
        </dgm:presLayoutVars>
      </dgm:prSet>
      <dgm:spPr/>
    </dgm:pt>
    <dgm:pt modelId="{CAAA882E-6D49-4192-826B-5C443374C9B2}" type="pres">
      <dgm:prSet presAssocID="{8A931888-3911-4191-AD90-96AE798933D8}" presName="spaceBetweenRectangles" presStyleCnt="0"/>
      <dgm:spPr/>
    </dgm:pt>
    <dgm:pt modelId="{DF6BB234-9DA9-464D-B3D3-2A3A16EBCBBC}" type="pres">
      <dgm:prSet presAssocID="{A8389C73-F546-41EF-84DA-ED90FE5E3C78}" presName="parentLin" presStyleCnt="0"/>
      <dgm:spPr/>
    </dgm:pt>
    <dgm:pt modelId="{661F96C1-948C-41ED-9038-61D430FAB6CD}" type="pres">
      <dgm:prSet presAssocID="{A8389C73-F546-41EF-84DA-ED90FE5E3C78}" presName="parentLeftMargin" presStyleLbl="node1" presStyleIdx="1" presStyleCnt="3"/>
      <dgm:spPr/>
      <dgm:t>
        <a:bodyPr/>
        <a:lstStyle/>
        <a:p>
          <a:endParaRPr lang="es-EC"/>
        </a:p>
      </dgm:t>
    </dgm:pt>
    <dgm:pt modelId="{4F264AD8-EF43-4B35-AB03-3D5C8A68766E}" type="pres">
      <dgm:prSet presAssocID="{A8389C73-F546-41EF-84DA-ED90FE5E3C78}" presName="parentText" presStyleLbl="node1" presStyleIdx="2" presStyleCnt="3" custScaleX="139677" custScaleY="232164">
        <dgm:presLayoutVars>
          <dgm:chMax val="0"/>
          <dgm:bulletEnabled val="1"/>
        </dgm:presLayoutVars>
      </dgm:prSet>
      <dgm:spPr/>
      <dgm:t>
        <a:bodyPr/>
        <a:lstStyle/>
        <a:p>
          <a:endParaRPr lang="es-EC"/>
        </a:p>
      </dgm:t>
    </dgm:pt>
    <dgm:pt modelId="{62C37F17-0533-4F13-A625-81B160CE0F2B}" type="pres">
      <dgm:prSet presAssocID="{A8389C73-F546-41EF-84DA-ED90FE5E3C78}" presName="negativeSpace" presStyleCnt="0"/>
      <dgm:spPr/>
    </dgm:pt>
    <dgm:pt modelId="{CF9EB900-EF57-4A99-8977-EF9F7D0D775C}" type="pres">
      <dgm:prSet presAssocID="{A8389C73-F546-41EF-84DA-ED90FE5E3C78}" presName="childText" presStyleLbl="conFgAcc1" presStyleIdx="2" presStyleCnt="3">
        <dgm:presLayoutVars>
          <dgm:bulletEnabled val="1"/>
        </dgm:presLayoutVars>
      </dgm:prSet>
      <dgm:spPr/>
    </dgm:pt>
  </dgm:ptLst>
  <dgm:cxnLst>
    <dgm:cxn modelId="{18A66593-76D6-4392-8931-F496217A989E}" type="presOf" srcId="{A8389C73-F546-41EF-84DA-ED90FE5E3C78}" destId="{4F264AD8-EF43-4B35-AB03-3D5C8A68766E}" srcOrd="1" destOrd="0" presId="urn:microsoft.com/office/officeart/2005/8/layout/list1"/>
    <dgm:cxn modelId="{5353141A-E850-4689-B23B-EF3230121366}" srcId="{8D67BE1A-7321-4F54-915F-7EBAA94FDDF1}" destId="{C4FDCEA6-6E9C-4F79-8E32-934DD06AE967}" srcOrd="0" destOrd="0" parTransId="{21A4F1DA-AE36-485D-961B-F8FAD6BCF1D4}" sibTransId="{97B47099-FCF9-4391-8C76-CC00351E1660}"/>
    <dgm:cxn modelId="{CCDFE514-FD03-4629-A019-30E9D92E0B81}" type="presOf" srcId="{A720B72C-C7E6-4326-AE89-0A99692AA6E3}" destId="{1C3B9B0E-0967-41CB-81C2-BCBA4AD7798E}" srcOrd="1" destOrd="0" presId="urn:microsoft.com/office/officeart/2005/8/layout/list1"/>
    <dgm:cxn modelId="{7258DB40-80AE-4F20-BC55-228AC0807D24}" type="presOf" srcId="{A8389C73-F546-41EF-84DA-ED90FE5E3C78}" destId="{661F96C1-948C-41ED-9038-61D430FAB6CD}" srcOrd="0" destOrd="0" presId="urn:microsoft.com/office/officeart/2005/8/layout/list1"/>
    <dgm:cxn modelId="{95E6BD92-ADE0-47F1-A6FB-CB6C8191A9FA}" type="presOf" srcId="{8D67BE1A-7321-4F54-915F-7EBAA94FDDF1}" destId="{5B22C5DA-BEE2-40F9-807B-C587C5322828}" srcOrd="0" destOrd="0" presId="urn:microsoft.com/office/officeart/2005/8/layout/list1"/>
    <dgm:cxn modelId="{17B8D88E-A6D1-4EB2-972B-A05DD847B8F1}" type="presOf" srcId="{C4FDCEA6-6E9C-4F79-8E32-934DD06AE967}" destId="{4B99A61E-0FBC-4EB1-9750-6A5248CBDEE7}" srcOrd="0" destOrd="0" presId="urn:microsoft.com/office/officeart/2005/8/layout/list1"/>
    <dgm:cxn modelId="{A157566C-27AD-490C-A84F-C7584B8C1604}" type="presOf" srcId="{A720B72C-C7E6-4326-AE89-0A99692AA6E3}" destId="{51FBAFED-7973-41A8-8211-75E5C2C77A20}" srcOrd="0" destOrd="0" presId="urn:microsoft.com/office/officeart/2005/8/layout/list1"/>
    <dgm:cxn modelId="{F9BA9637-4AD3-4E41-827A-963FFEB6E939}" srcId="{8D67BE1A-7321-4F54-915F-7EBAA94FDDF1}" destId="{A8389C73-F546-41EF-84DA-ED90FE5E3C78}" srcOrd="2" destOrd="0" parTransId="{F19E7F38-549A-4FA1-8686-F95D89C86A2D}" sibTransId="{24C41D75-40C4-4E73-B5BE-2BBC5A2C5EEF}"/>
    <dgm:cxn modelId="{B79E7F72-7EB8-4BCE-A32F-9C4B769B9E95}" type="presOf" srcId="{C4FDCEA6-6E9C-4F79-8E32-934DD06AE967}" destId="{657CF95F-B68A-4340-9C28-DBD4EFAB79A2}" srcOrd="1" destOrd="0" presId="urn:microsoft.com/office/officeart/2005/8/layout/list1"/>
    <dgm:cxn modelId="{EDDFB917-6B92-4974-8473-6A8820B601D1}" srcId="{8D67BE1A-7321-4F54-915F-7EBAA94FDDF1}" destId="{A720B72C-C7E6-4326-AE89-0A99692AA6E3}" srcOrd="1" destOrd="0" parTransId="{0985DF85-21FC-41EF-9378-B8AD17D856B2}" sibTransId="{8A931888-3911-4191-AD90-96AE798933D8}"/>
    <dgm:cxn modelId="{690D5AE6-7619-4F4F-A320-40496722E8B0}" type="presParOf" srcId="{5B22C5DA-BEE2-40F9-807B-C587C5322828}" destId="{F161BC52-ABA6-4AE2-B82D-834CB0405896}" srcOrd="0" destOrd="0" presId="urn:microsoft.com/office/officeart/2005/8/layout/list1"/>
    <dgm:cxn modelId="{DB97B331-78E1-437E-B34C-B9738E357BA7}" type="presParOf" srcId="{F161BC52-ABA6-4AE2-B82D-834CB0405896}" destId="{4B99A61E-0FBC-4EB1-9750-6A5248CBDEE7}" srcOrd="0" destOrd="0" presId="urn:microsoft.com/office/officeart/2005/8/layout/list1"/>
    <dgm:cxn modelId="{8A8F2433-6864-43B7-AB49-7250C5E26346}" type="presParOf" srcId="{F161BC52-ABA6-4AE2-B82D-834CB0405896}" destId="{657CF95F-B68A-4340-9C28-DBD4EFAB79A2}" srcOrd="1" destOrd="0" presId="urn:microsoft.com/office/officeart/2005/8/layout/list1"/>
    <dgm:cxn modelId="{59CACEA5-1966-42C1-A066-9B6150CA378E}" type="presParOf" srcId="{5B22C5DA-BEE2-40F9-807B-C587C5322828}" destId="{7B933540-7B25-4276-801F-E2826DFEBF31}" srcOrd="1" destOrd="0" presId="urn:microsoft.com/office/officeart/2005/8/layout/list1"/>
    <dgm:cxn modelId="{343A3D27-C9B3-4222-89E7-E2EDC62CEC13}" type="presParOf" srcId="{5B22C5DA-BEE2-40F9-807B-C587C5322828}" destId="{A0B386CA-5614-464C-9703-442E8A90774C}" srcOrd="2" destOrd="0" presId="urn:microsoft.com/office/officeart/2005/8/layout/list1"/>
    <dgm:cxn modelId="{6EA677DB-9391-4C3A-923E-D0E30A6C9359}" type="presParOf" srcId="{5B22C5DA-BEE2-40F9-807B-C587C5322828}" destId="{DFE03B98-D7E3-4803-BFDA-F29DF3638C47}" srcOrd="3" destOrd="0" presId="urn:microsoft.com/office/officeart/2005/8/layout/list1"/>
    <dgm:cxn modelId="{3D550957-C083-4553-842F-32B01FE7F03D}" type="presParOf" srcId="{5B22C5DA-BEE2-40F9-807B-C587C5322828}" destId="{4CC2FA52-049D-450E-A85A-37E921D3DAEB}" srcOrd="4" destOrd="0" presId="urn:microsoft.com/office/officeart/2005/8/layout/list1"/>
    <dgm:cxn modelId="{03E91420-83DC-4322-88BB-5A3A3670170F}" type="presParOf" srcId="{4CC2FA52-049D-450E-A85A-37E921D3DAEB}" destId="{51FBAFED-7973-41A8-8211-75E5C2C77A20}" srcOrd="0" destOrd="0" presId="urn:microsoft.com/office/officeart/2005/8/layout/list1"/>
    <dgm:cxn modelId="{2C63AD3D-A058-4EBF-90AA-B97B7EA87D90}" type="presParOf" srcId="{4CC2FA52-049D-450E-A85A-37E921D3DAEB}" destId="{1C3B9B0E-0967-41CB-81C2-BCBA4AD7798E}" srcOrd="1" destOrd="0" presId="urn:microsoft.com/office/officeart/2005/8/layout/list1"/>
    <dgm:cxn modelId="{F56AD7F3-D83B-45E3-A7E2-D864AE34858A}" type="presParOf" srcId="{5B22C5DA-BEE2-40F9-807B-C587C5322828}" destId="{843C2F20-E08B-4486-A86C-3FFED9128B12}" srcOrd="5" destOrd="0" presId="urn:microsoft.com/office/officeart/2005/8/layout/list1"/>
    <dgm:cxn modelId="{9A56E9EB-6F12-4150-8E40-BDC394EC2466}" type="presParOf" srcId="{5B22C5DA-BEE2-40F9-807B-C587C5322828}" destId="{CC0B7595-F78E-4D86-942D-E9204808BFA6}" srcOrd="6" destOrd="0" presId="urn:microsoft.com/office/officeart/2005/8/layout/list1"/>
    <dgm:cxn modelId="{A240FD10-5B92-4309-8C38-66E267A8FB19}" type="presParOf" srcId="{5B22C5DA-BEE2-40F9-807B-C587C5322828}" destId="{CAAA882E-6D49-4192-826B-5C443374C9B2}" srcOrd="7" destOrd="0" presId="urn:microsoft.com/office/officeart/2005/8/layout/list1"/>
    <dgm:cxn modelId="{7104A961-CEAD-46BE-BB94-40B28444B596}" type="presParOf" srcId="{5B22C5DA-BEE2-40F9-807B-C587C5322828}" destId="{DF6BB234-9DA9-464D-B3D3-2A3A16EBCBBC}" srcOrd="8" destOrd="0" presId="urn:microsoft.com/office/officeart/2005/8/layout/list1"/>
    <dgm:cxn modelId="{58BCDB11-CD3A-44A0-80B6-15548925ADAE}" type="presParOf" srcId="{DF6BB234-9DA9-464D-B3D3-2A3A16EBCBBC}" destId="{661F96C1-948C-41ED-9038-61D430FAB6CD}" srcOrd="0" destOrd="0" presId="urn:microsoft.com/office/officeart/2005/8/layout/list1"/>
    <dgm:cxn modelId="{3E6C5DDF-5AD4-44B4-82B2-4BE6F9900711}" type="presParOf" srcId="{DF6BB234-9DA9-464D-B3D3-2A3A16EBCBBC}" destId="{4F264AD8-EF43-4B35-AB03-3D5C8A68766E}" srcOrd="1" destOrd="0" presId="urn:microsoft.com/office/officeart/2005/8/layout/list1"/>
    <dgm:cxn modelId="{D44FE446-A848-4262-B824-F4020CB84B76}" type="presParOf" srcId="{5B22C5DA-BEE2-40F9-807B-C587C5322828}" destId="{62C37F17-0533-4F13-A625-81B160CE0F2B}" srcOrd="9" destOrd="0" presId="urn:microsoft.com/office/officeart/2005/8/layout/list1"/>
    <dgm:cxn modelId="{188DBEFD-6FAA-4013-8975-81E71434B2BB}" type="presParOf" srcId="{5B22C5DA-BEE2-40F9-807B-C587C5322828}" destId="{CF9EB900-EF57-4A99-8977-EF9F7D0D775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1EB7AD-0B7C-4DB9-A6AA-69BA1AE23601}"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EC"/>
        </a:p>
      </dgm:t>
    </dgm:pt>
    <dgm:pt modelId="{C7C1C504-89CA-4399-B048-0C039509B34E}">
      <dgm:prSet phldrT="[Texto]">
        <dgm:style>
          <a:lnRef idx="3">
            <a:schemeClr val="lt1"/>
          </a:lnRef>
          <a:fillRef idx="1">
            <a:schemeClr val="accent4"/>
          </a:fillRef>
          <a:effectRef idx="1">
            <a:schemeClr val="accent4"/>
          </a:effectRef>
          <a:fontRef idx="minor">
            <a:schemeClr val="lt1"/>
          </a:fontRef>
        </dgm:style>
      </dgm:prSet>
      <dgm:spPr/>
      <dgm:t>
        <a:bodyPr/>
        <a:lstStyle/>
        <a:p>
          <a:r>
            <a:rPr lang="es-EC" dirty="0" smtClean="0">
              <a:latin typeface="Berlin Sans FB" panose="020E0602020502020306" pitchFamily="34" charset="0"/>
            </a:rPr>
            <a:t>Karl </a:t>
          </a:r>
          <a:r>
            <a:rPr lang="es-EC" dirty="0" err="1" smtClean="0">
              <a:latin typeface="Berlin Sans FB" panose="020E0602020502020306" pitchFamily="34" charset="0"/>
            </a:rPr>
            <a:t>Gross</a:t>
          </a:r>
          <a:endParaRPr lang="es-EC" dirty="0">
            <a:latin typeface="Berlin Sans FB" panose="020E0602020502020306" pitchFamily="34" charset="0"/>
          </a:endParaRPr>
        </a:p>
      </dgm:t>
    </dgm:pt>
    <dgm:pt modelId="{6FA3A5A6-AD4C-417D-9343-FC3F0DE169F6}" type="parTrans" cxnId="{D0264DEE-1B5A-4977-830F-215C382C1221}">
      <dgm:prSet/>
      <dgm:spPr/>
      <dgm:t>
        <a:bodyPr/>
        <a:lstStyle/>
        <a:p>
          <a:endParaRPr lang="es-EC"/>
        </a:p>
      </dgm:t>
    </dgm:pt>
    <dgm:pt modelId="{72EC2F38-AC9F-4DDA-9EEA-11B15288BE72}" type="sibTrans" cxnId="{D0264DEE-1B5A-4977-830F-215C382C1221}">
      <dgm:prSet/>
      <dgm:spPr/>
      <dgm:t>
        <a:bodyPr/>
        <a:lstStyle/>
        <a:p>
          <a:endParaRPr lang="es-EC"/>
        </a:p>
      </dgm:t>
    </dgm:pt>
    <dgm:pt modelId="{AB411392-770C-4E9C-B586-AAF5FD2878EF}">
      <dgm:prSet phldrT="[Texto]" custT="1">
        <dgm:style>
          <a:lnRef idx="1">
            <a:schemeClr val="accent4"/>
          </a:lnRef>
          <a:fillRef idx="2">
            <a:schemeClr val="accent4"/>
          </a:fillRef>
          <a:effectRef idx="1">
            <a:schemeClr val="accent4"/>
          </a:effectRef>
          <a:fontRef idx="minor">
            <a:schemeClr val="dk1"/>
          </a:fontRef>
        </dgm:style>
      </dgm:prSet>
      <dgm:spPr/>
      <dgm:t>
        <a:bodyPr/>
        <a:lstStyle/>
        <a:p>
          <a:pPr algn="just"/>
          <a:r>
            <a:rPr lang="es-EC" sz="1600" dirty="0" smtClean="0">
              <a:latin typeface="Berlin Sans FB" panose="020E0602020502020306" pitchFamily="34" charset="0"/>
            </a:rPr>
            <a:t>-Siglo XIX- XX</a:t>
          </a:r>
        </a:p>
        <a:p>
          <a:pPr algn="just"/>
          <a:r>
            <a:rPr lang="es-EC" sz="1600" dirty="0" smtClean="0">
              <a:latin typeface="Berlin Sans FB" panose="020E0602020502020306" pitchFamily="34" charset="0"/>
            </a:rPr>
            <a:t>-Teoría del pre-ejercicio.</a:t>
          </a:r>
        </a:p>
        <a:p>
          <a:pPr algn="just"/>
          <a:r>
            <a:rPr lang="es-EC" sz="1600" dirty="0" smtClean="0">
              <a:latin typeface="Berlin Sans FB" panose="020E0602020502020306" pitchFamily="34" charset="0"/>
            </a:rPr>
            <a:t>-El juego entrena habilidades útiles para su vida </a:t>
          </a:r>
        </a:p>
      </dgm:t>
    </dgm:pt>
    <dgm:pt modelId="{CC1759AB-1147-40DB-BBC3-1C7A4C77CBE1}" type="parTrans" cxnId="{CAD1E23E-7C9C-4596-968E-C053285F27D4}">
      <dgm:prSet/>
      <dgm:spPr/>
      <dgm:t>
        <a:bodyPr/>
        <a:lstStyle/>
        <a:p>
          <a:endParaRPr lang="es-EC"/>
        </a:p>
      </dgm:t>
    </dgm:pt>
    <dgm:pt modelId="{2E5FAAB7-607B-497F-AD6E-D680073790A7}" type="sibTrans" cxnId="{CAD1E23E-7C9C-4596-968E-C053285F27D4}">
      <dgm:prSet/>
      <dgm:spPr/>
      <dgm:t>
        <a:bodyPr/>
        <a:lstStyle/>
        <a:p>
          <a:endParaRPr lang="es-EC"/>
        </a:p>
      </dgm:t>
    </dgm:pt>
    <dgm:pt modelId="{E179E118-BCC6-43B1-B176-8650F30CE87D}">
      <dgm:prSet phldrT="[Texto]" custT="1">
        <dgm:style>
          <a:lnRef idx="1">
            <a:schemeClr val="accent4"/>
          </a:lnRef>
          <a:fillRef idx="2">
            <a:schemeClr val="accent4"/>
          </a:fillRef>
          <a:effectRef idx="1">
            <a:schemeClr val="accent4"/>
          </a:effectRef>
          <a:fontRef idx="minor">
            <a:schemeClr val="dk1"/>
          </a:fontRef>
        </dgm:style>
      </dgm:prSet>
      <dgm:spPr/>
      <dgm:t>
        <a:bodyPr/>
        <a:lstStyle/>
        <a:p>
          <a:r>
            <a:rPr lang="es-EC" sz="1600" dirty="0" smtClean="0">
              <a:latin typeface="Berlin Sans FB" panose="020E0602020502020306" pitchFamily="34" charset="0"/>
            </a:rPr>
            <a:t>Función simbólica.</a:t>
          </a:r>
        </a:p>
        <a:p>
          <a:r>
            <a:rPr lang="es-EC" sz="1600" dirty="0" smtClean="0">
              <a:latin typeface="Berlin Sans FB" panose="020E0602020502020306" pitchFamily="34" charset="0"/>
            </a:rPr>
            <a:t>Representan lo que observan.</a:t>
          </a:r>
          <a:endParaRPr lang="es-EC" sz="1600" dirty="0">
            <a:latin typeface="Berlin Sans FB" panose="020E0602020502020306" pitchFamily="34" charset="0"/>
          </a:endParaRPr>
        </a:p>
      </dgm:t>
    </dgm:pt>
    <dgm:pt modelId="{F9600D7E-BEAB-4F34-9DD0-A85504D5969E}" type="parTrans" cxnId="{0031C3DE-5A22-4CF3-B7F8-F85618AE8690}">
      <dgm:prSet/>
      <dgm:spPr/>
      <dgm:t>
        <a:bodyPr/>
        <a:lstStyle/>
        <a:p>
          <a:endParaRPr lang="es-EC"/>
        </a:p>
      </dgm:t>
    </dgm:pt>
    <dgm:pt modelId="{BB475D59-A11E-4B6B-AB30-51A87B8D5B75}" type="sibTrans" cxnId="{0031C3DE-5A22-4CF3-B7F8-F85618AE8690}">
      <dgm:prSet/>
      <dgm:spPr/>
      <dgm:t>
        <a:bodyPr/>
        <a:lstStyle/>
        <a:p>
          <a:endParaRPr lang="es-EC"/>
        </a:p>
      </dgm:t>
    </dgm:pt>
    <dgm:pt modelId="{5AF281D6-5A3C-414E-A968-4D8AC7CB54CB}">
      <dgm:prSet phldrT="[Texto]">
        <dgm:style>
          <a:lnRef idx="3">
            <a:schemeClr val="lt1"/>
          </a:lnRef>
          <a:fillRef idx="1">
            <a:schemeClr val="accent5"/>
          </a:fillRef>
          <a:effectRef idx="1">
            <a:schemeClr val="accent5"/>
          </a:effectRef>
          <a:fontRef idx="minor">
            <a:schemeClr val="lt1"/>
          </a:fontRef>
        </dgm:style>
      </dgm:prSet>
      <dgm:spPr/>
      <dgm:t>
        <a:bodyPr/>
        <a:lstStyle/>
        <a:p>
          <a:r>
            <a:rPr lang="es-EC" dirty="0" smtClean="0">
              <a:latin typeface="Berlin Sans FB" panose="020E0602020502020306" pitchFamily="34" charset="0"/>
            </a:rPr>
            <a:t>Lev </a:t>
          </a:r>
          <a:r>
            <a:rPr lang="es-EC" dirty="0" err="1" smtClean="0">
              <a:latin typeface="Berlin Sans FB" panose="020E0602020502020306" pitchFamily="34" charset="0"/>
            </a:rPr>
            <a:t>Vigotsky</a:t>
          </a:r>
          <a:endParaRPr lang="es-EC" dirty="0">
            <a:latin typeface="Berlin Sans FB" panose="020E0602020502020306" pitchFamily="34" charset="0"/>
          </a:endParaRPr>
        </a:p>
      </dgm:t>
    </dgm:pt>
    <dgm:pt modelId="{B322FEE7-3F96-4437-BBC8-490292DA727D}" type="parTrans" cxnId="{D0A255DC-8087-4BBB-A287-177DF6D23CFA}">
      <dgm:prSet/>
      <dgm:spPr/>
      <dgm:t>
        <a:bodyPr/>
        <a:lstStyle/>
        <a:p>
          <a:endParaRPr lang="es-EC"/>
        </a:p>
      </dgm:t>
    </dgm:pt>
    <dgm:pt modelId="{E95C028A-F3CA-4EB1-892D-23BDB1C07095}" type="sibTrans" cxnId="{D0A255DC-8087-4BBB-A287-177DF6D23CFA}">
      <dgm:prSet/>
      <dgm:spPr/>
      <dgm:t>
        <a:bodyPr/>
        <a:lstStyle/>
        <a:p>
          <a:endParaRPr lang="es-EC"/>
        </a:p>
      </dgm:t>
    </dgm:pt>
    <dgm:pt modelId="{B2801F4E-6AFD-4E5F-B184-23134D8F29DD}">
      <dgm:prSet phldrT="[Texto]" custT="1">
        <dgm:style>
          <a:lnRef idx="1">
            <a:schemeClr val="accent5"/>
          </a:lnRef>
          <a:fillRef idx="2">
            <a:schemeClr val="accent5"/>
          </a:fillRef>
          <a:effectRef idx="1">
            <a:schemeClr val="accent5"/>
          </a:effectRef>
          <a:fontRef idx="minor">
            <a:schemeClr val="dk1"/>
          </a:fontRef>
        </dgm:style>
      </dgm:prSet>
      <dgm:spPr/>
      <dgm:t>
        <a:bodyPr/>
        <a:lstStyle/>
        <a:p>
          <a:pPr algn="just"/>
          <a:r>
            <a:rPr lang="es-EC" sz="1600" dirty="0" smtClean="0">
              <a:latin typeface="Berlin Sans FB" panose="020E0602020502020306" pitchFamily="34" charset="0"/>
            </a:rPr>
            <a:t>Juego socio-cultural</a:t>
          </a:r>
        </a:p>
        <a:p>
          <a:pPr algn="just"/>
          <a:r>
            <a:rPr lang="es-EC" sz="1600" dirty="0" smtClean="0">
              <a:latin typeface="Berlin Sans FB" panose="020E0602020502020306" pitchFamily="34" charset="0"/>
            </a:rPr>
            <a:t>Teoría constructivista </a:t>
          </a:r>
        </a:p>
        <a:p>
          <a:pPr algn="just"/>
          <a:r>
            <a:rPr lang="es-EC" sz="1600" dirty="0" smtClean="0">
              <a:latin typeface="Berlin Sans FB" panose="020E0602020502020306" pitchFamily="34" charset="0"/>
            </a:rPr>
            <a:t>Zona de desarrollo próximo</a:t>
          </a:r>
          <a:endParaRPr lang="es-EC" sz="1600" dirty="0">
            <a:latin typeface="Berlin Sans FB" panose="020E0602020502020306" pitchFamily="34" charset="0"/>
          </a:endParaRPr>
        </a:p>
      </dgm:t>
    </dgm:pt>
    <dgm:pt modelId="{E503E2A6-8317-42C6-8CD7-1837AB2F4E00}" type="parTrans" cxnId="{FAB308A0-834D-4863-BB6A-5C3971425514}">
      <dgm:prSet/>
      <dgm:spPr/>
      <dgm:t>
        <a:bodyPr/>
        <a:lstStyle/>
        <a:p>
          <a:endParaRPr lang="es-EC"/>
        </a:p>
      </dgm:t>
    </dgm:pt>
    <dgm:pt modelId="{4801D0E7-3955-4F54-BC40-1BB6F12EE9A3}" type="sibTrans" cxnId="{FAB308A0-834D-4863-BB6A-5C3971425514}">
      <dgm:prSet/>
      <dgm:spPr/>
      <dgm:t>
        <a:bodyPr/>
        <a:lstStyle/>
        <a:p>
          <a:endParaRPr lang="es-EC"/>
        </a:p>
      </dgm:t>
    </dgm:pt>
    <dgm:pt modelId="{2D47823C-A174-4421-8FD2-1DFD912D8F93}">
      <dgm:prSet phldrT="[Texto]" custT="1">
        <dgm:style>
          <a:lnRef idx="1">
            <a:schemeClr val="accent5"/>
          </a:lnRef>
          <a:fillRef idx="2">
            <a:schemeClr val="accent5"/>
          </a:fillRef>
          <a:effectRef idx="1">
            <a:schemeClr val="accent5"/>
          </a:effectRef>
          <a:fontRef idx="minor">
            <a:schemeClr val="dk1"/>
          </a:fontRef>
        </dgm:style>
      </dgm:prSet>
      <dgm:spPr/>
      <dgm:t>
        <a:bodyPr/>
        <a:lstStyle/>
        <a:p>
          <a:r>
            <a:rPr lang="es-EC" sz="1400" dirty="0" smtClean="0">
              <a:latin typeface="Berlin Sans FB" panose="020E0602020502020306" pitchFamily="34" charset="0"/>
            </a:rPr>
            <a:t>Considera que el juego predomina la ficción</a:t>
          </a:r>
        </a:p>
        <a:p>
          <a:r>
            <a:rPr lang="es-EC" sz="1400" dirty="0" smtClean="0">
              <a:latin typeface="Berlin Sans FB" panose="020E0602020502020306" pitchFamily="34" charset="0"/>
            </a:rPr>
            <a:t>(Imaginación)</a:t>
          </a:r>
        </a:p>
        <a:p>
          <a:r>
            <a:rPr lang="es-EC" sz="1400" dirty="0" smtClean="0">
              <a:latin typeface="Berlin Sans FB" panose="020E0602020502020306" pitchFamily="34" charset="0"/>
            </a:rPr>
            <a:t>Desarrolla el pensamiento abstracto</a:t>
          </a:r>
        </a:p>
        <a:p>
          <a:endParaRPr lang="es-EC" sz="1200" dirty="0">
            <a:latin typeface="Berlin Sans FB" panose="020E0602020502020306" pitchFamily="34" charset="0"/>
          </a:endParaRPr>
        </a:p>
      </dgm:t>
    </dgm:pt>
    <dgm:pt modelId="{8DDF7360-9597-40A8-834E-B8CB58F7F194}" type="parTrans" cxnId="{19C2AD54-C568-477C-97AE-42E372D13A83}">
      <dgm:prSet/>
      <dgm:spPr/>
      <dgm:t>
        <a:bodyPr/>
        <a:lstStyle/>
        <a:p>
          <a:endParaRPr lang="es-EC"/>
        </a:p>
      </dgm:t>
    </dgm:pt>
    <dgm:pt modelId="{DE5614AA-4393-458D-ADAC-5BED4BBA59A5}" type="sibTrans" cxnId="{19C2AD54-C568-477C-97AE-42E372D13A83}">
      <dgm:prSet/>
      <dgm:spPr/>
      <dgm:t>
        <a:bodyPr/>
        <a:lstStyle/>
        <a:p>
          <a:endParaRPr lang="es-EC"/>
        </a:p>
      </dgm:t>
    </dgm:pt>
    <dgm:pt modelId="{CD86D456-D691-4A4C-8112-4092F9EE7F5D}" type="pres">
      <dgm:prSet presAssocID="{371EB7AD-0B7C-4DB9-A6AA-69BA1AE23601}" presName="diagram" presStyleCnt="0">
        <dgm:presLayoutVars>
          <dgm:chPref val="1"/>
          <dgm:dir/>
          <dgm:animOne val="branch"/>
          <dgm:animLvl val="lvl"/>
          <dgm:resizeHandles/>
        </dgm:presLayoutVars>
      </dgm:prSet>
      <dgm:spPr/>
      <dgm:t>
        <a:bodyPr/>
        <a:lstStyle/>
        <a:p>
          <a:endParaRPr lang="es-EC"/>
        </a:p>
      </dgm:t>
    </dgm:pt>
    <dgm:pt modelId="{057071AD-EA97-4A78-A0C2-F6814EFD7564}" type="pres">
      <dgm:prSet presAssocID="{C7C1C504-89CA-4399-B048-0C039509B34E}" presName="root" presStyleCnt="0"/>
      <dgm:spPr/>
    </dgm:pt>
    <dgm:pt modelId="{7883D21B-914E-4B06-895E-C60F33613974}" type="pres">
      <dgm:prSet presAssocID="{C7C1C504-89CA-4399-B048-0C039509B34E}" presName="rootComposite" presStyleCnt="0"/>
      <dgm:spPr/>
    </dgm:pt>
    <dgm:pt modelId="{33EB5A77-0084-4D6B-BA25-E7586D9524E1}" type="pres">
      <dgm:prSet presAssocID="{C7C1C504-89CA-4399-B048-0C039509B34E}" presName="rootText" presStyleLbl="node1" presStyleIdx="0" presStyleCnt="2"/>
      <dgm:spPr/>
      <dgm:t>
        <a:bodyPr/>
        <a:lstStyle/>
        <a:p>
          <a:endParaRPr lang="es-EC"/>
        </a:p>
      </dgm:t>
    </dgm:pt>
    <dgm:pt modelId="{DB1B1813-3EDA-48BF-A6C5-60DDB8161D33}" type="pres">
      <dgm:prSet presAssocID="{C7C1C504-89CA-4399-B048-0C039509B34E}" presName="rootConnector" presStyleLbl="node1" presStyleIdx="0" presStyleCnt="2"/>
      <dgm:spPr/>
      <dgm:t>
        <a:bodyPr/>
        <a:lstStyle/>
        <a:p>
          <a:endParaRPr lang="es-EC"/>
        </a:p>
      </dgm:t>
    </dgm:pt>
    <dgm:pt modelId="{1957268F-097B-4859-8C9A-5C4C64DD9822}" type="pres">
      <dgm:prSet presAssocID="{C7C1C504-89CA-4399-B048-0C039509B34E}" presName="childShape" presStyleCnt="0"/>
      <dgm:spPr/>
    </dgm:pt>
    <dgm:pt modelId="{6417E994-8D5D-4B98-B86F-40CD6B70D8D1}" type="pres">
      <dgm:prSet presAssocID="{CC1759AB-1147-40DB-BBC3-1C7A4C77CBE1}" presName="Name13" presStyleLbl="parChTrans1D2" presStyleIdx="0" presStyleCnt="4"/>
      <dgm:spPr/>
      <dgm:t>
        <a:bodyPr/>
        <a:lstStyle/>
        <a:p>
          <a:endParaRPr lang="es-EC"/>
        </a:p>
      </dgm:t>
    </dgm:pt>
    <dgm:pt modelId="{790912EE-4E74-41DF-A498-91B7A18CBA1A}" type="pres">
      <dgm:prSet presAssocID="{AB411392-770C-4E9C-B586-AAF5FD2878EF}" presName="childText" presStyleLbl="bgAcc1" presStyleIdx="0" presStyleCnt="4" custScaleX="122859">
        <dgm:presLayoutVars>
          <dgm:bulletEnabled val="1"/>
        </dgm:presLayoutVars>
      </dgm:prSet>
      <dgm:spPr/>
      <dgm:t>
        <a:bodyPr/>
        <a:lstStyle/>
        <a:p>
          <a:endParaRPr lang="es-EC"/>
        </a:p>
      </dgm:t>
    </dgm:pt>
    <dgm:pt modelId="{D53421FF-3930-4813-9359-A18CD446A8F8}" type="pres">
      <dgm:prSet presAssocID="{F9600D7E-BEAB-4F34-9DD0-A85504D5969E}" presName="Name13" presStyleLbl="parChTrans1D2" presStyleIdx="1" presStyleCnt="4"/>
      <dgm:spPr/>
      <dgm:t>
        <a:bodyPr/>
        <a:lstStyle/>
        <a:p>
          <a:endParaRPr lang="es-EC"/>
        </a:p>
      </dgm:t>
    </dgm:pt>
    <dgm:pt modelId="{CCA18CB9-17C5-4208-84EE-8D2934198CC9}" type="pres">
      <dgm:prSet presAssocID="{E179E118-BCC6-43B1-B176-8650F30CE87D}" presName="childText" presStyleLbl="bgAcc1" presStyleIdx="1" presStyleCnt="4">
        <dgm:presLayoutVars>
          <dgm:bulletEnabled val="1"/>
        </dgm:presLayoutVars>
      </dgm:prSet>
      <dgm:spPr/>
      <dgm:t>
        <a:bodyPr/>
        <a:lstStyle/>
        <a:p>
          <a:endParaRPr lang="es-EC"/>
        </a:p>
      </dgm:t>
    </dgm:pt>
    <dgm:pt modelId="{4FDE17F7-6781-4E23-A8B3-59FE3BC8173F}" type="pres">
      <dgm:prSet presAssocID="{5AF281D6-5A3C-414E-A968-4D8AC7CB54CB}" presName="root" presStyleCnt="0"/>
      <dgm:spPr/>
    </dgm:pt>
    <dgm:pt modelId="{3E783990-90E0-4605-9F5D-596BA53C973F}" type="pres">
      <dgm:prSet presAssocID="{5AF281D6-5A3C-414E-A968-4D8AC7CB54CB}" presName="rootComposite" presStyleCnt="0"/>
      <dgm:spPr/>
    </dgm:pt>
    <dgm:pt modelId="{C720A481-F2D6-44E7-A2C1-37924A54C79C}" type="pres">
      <dgm:prSet presAssocID="{5AF281D6-5A3C-414E-A968-4D8AC7CB54CB}" presName="rootText" presStyleLbl="node1" presStyleIdx="1" presStyleCnt="2" custLinFactNeighborX="1503" custLinFactNeighborY="-6384"/>
      <dgm:spPr/>
      <dgm:t>
        <a:bodyPr/>
        <a:lstStyle/>
        <a:p>
          <a:endParaRPr lang="es-EC"/>
        </a:p>
      </dgm:t>
    </dgm:pt>
    <dgm:pt modelId="{8005BCB2-1AE1-4D1E-B015-A1B46641FEA8}" type="pres">
      <dgm:prSet presAssocID="{5AF281D6-5A3C-414E-A968-4D8AC7CB54CB}" presName="rootConnector" presStyleLbl="node1" presStyleIdx="1" presStyleCnt="2"/>
      <dgm:spPr/>
      <dgm:t>
        <a:bodyPr/>
        <a:lstStyle/>
        <a:p>
          <a:endParaRPr lang="es-EC"/>
        </a:p>
      </dgm:t>
    </dgm:pt>
    <dgm:pt modelId="{94CDD58F-2309-4454-B7B8-1C096AA11987}" type="pres">
      <dgm:prSet presAssocID="{5AF281D6-5A3C-414E-A968-4D8AC7CB54CB}" presName="childShape" presStyleCnt="0"/>
      <dgm:spPr/>
    </dgm:pt>
    <dgm:pt modelId="{63CFF8D3-2616-48EF-9E72-AC0994D6E306}" type="pres">
      <dgm:prSet presAssocID="{E503E2A6-8317-42C6-8CD7-1837AB2F4E00}" presName="Name13" presStyleLbl="parChTrans1D2" presStyleIdx="2" presStyleCnt="4"/>
      <dgm:spPr/>
      <dgm:t>
        <a:bodyPr/>
        <a:lstStyle/>
        <a:p>
          <a:endParaRPr lang="es-EC"/>
        </a:p>
      </dgm:t>
    </dgm:pt>
    <dgm:pt modelId="{2857E276-1577-499F-9D1B-C3C6FCEE58CF}" type="pres">
      <dgm:prSet presAssocID="{B2801F4E-6AFD-4E5F-B184-23134D8F29DD}" presName="childText" presStyleLbl="bgAcc1" presStyleIdx="2" presStyleCnt="4" custScaleX="119300">
        <dgm:presLayoutVars>
          <dgm:bulletEnabled val="1"/>
        </dgm:presLayoutVars>
      </dgm:prSet>
      <dgm:spPr/>
      <dgm:t>
        <a:bodyPr/>
        <a:lstStyle/>
        <a:p>
          <a:endParaRPr lang="es-EC"/>
        </a:p>
      </dgm:t>
    </dgm:pt>
    <dgm:pt modelId="{7D025F37-E330-4931-88BB-0A99CDF9DA76}" type="pres">
      <dgm:prSet presAssocID="{8DDF7360-9597-40A8-834E-B8CB58F7F194}" presName="Name13" presStyleLbl="parChTrans1D2" presStyleIdx="3" presStyleCnt="4"/>
      <dgm:spPr/>
      <dgm:t>
        <a:bodyPr/>
        <a:lstStyle/>
        <a:p>
          <a:endParaRPr lang="es-EC"/>
        </a:p>
      </dgm:t>
    </dgm:pt>
    <dgm:pt modelId="{29E11B95-B57C-485B-9A55-EC8A8D99C73F}" type="pres">
      <dgm:prSet presAssocID="{2D47823C-A174-4421-8FD2-1DFD912D8F93}" presName="childText" presStyleLbl="bgAcc1" presStyleIdx="3" presStyleCnt="4" custScaleX="164326" custLinFactNeighborX="3599" custLinFactNeighborY="13203">
        <dgm:presLayoutVars>
          <dgm:bulletEnabled val="1"/>
        </dgm:presLayoutVars>
      </dgm:prSet>
      <dgm:spPr/>
      <dgm:t>
        <a:bodyPr/>
        <a:lstStyle/>
        <a:p>
          <a:endParaRPr lang="es-EC"/>
        </a:p>
      </dgm:t>
    </dgm:pt>
  </dgm:ptLst>
  <dgm:cxnLst>
    <dgm:cxn modelId="{623A7716-A5AA-404E-B209-D2B91B1CE212}" type="presOf" srcId="{E503E2A6-8317-42C6-8CD7-1837AB2F4E00}" destId="{63CFF8D3-2616-48EF-9E72-AC0994D6E306}" srcOrd="0" destOrd="0" presId="urn:microsoft.com/office/officeart/2005/8/layout/hierarchy3"/>
    <dgm:cxn modelId="{E04D1F8B-9FAE-43E6-A3D5-0F5C9A819A83}" type="presOf" srcId="{F9600D7E-BEAB-4F34-9DD0-A85504D5969E}" destId="{D53421FF-3930-4813-9359-A18CD446A8F8}" srcOrd="0" destOrd="0" presId="urn:microsoft.com/office/officeart/2005/8/layout/hierarchy3"/>
    <dgm:cxn modelId="{19C2AD54-C568-477C-97AE-42E372D13A83}" srcId="{5AF281D6-5A3C-414E-A968-4D8AC7CB54CB}" destId="{2D47823C-A174-4421-8FD2-1DFD912D8F93}" srcOrd="1" destOrd="0" parTransId="{8DDF7360-9597-40A8-834E-B8CB58F7F194}" sibTransId="{DE5614AA-4393-458D-ADAC-5BED4BBA59A5}"/>
    <dgm:cxn modelId="{8AB1166D-EB1E-480A-A9D3-F9207BE91E09}" type="presOf" srcId="{C7C1C504-89CA-4399-B048-0C039509B34E}" destId="{33EB5A77-0084-4D6B-BA25-E7586D9524E1}" srcOrd="0" destOrd="0" presId="urn:microsoft.com/office/officeart/2005/8/layout/hierarchy3"/>
    <dgm:cxn modelId="{20052647-69E1-4A18-A60B-BB1933A32E1F}" type="presOf" srcId="{B2801F4E-6AFD-4E5F-B184-23134D8F29DD}" destId="{2857E276-1577-499F-9D1B-C3C6FCEE58CF}" srcOrd="0" destOrd="0" presId="urn:microsoft.com/office/officeart/2005/8/layout/hierarchy3"/>
    <dgm:cxn modelId="{A0763D5A-405F-4DF3-9879-B5DE3BE45287}" type="presOf" srcId="{8DDF7360-9597-40A8-834E-B8CB58F7F194}" destId="{7D025F37-E330-4931-88BB-0A99CDF9DA76}" srcOrd="0" destOrd="0" presId="urn:microsoft.com/office/officeart/2005/8/layout/hierarchy3"/>
    <dgm:cxn modelId="{FAB308A0-834D-4863-BB6A-5C3971425514}" srcId="{5AF281D6-5A3C-414E-A968-4D8AC7CB54CB}" destId="{B2801F4E-6AFD-4E5F-B184-23134D8F29DD}" srcOrd="0" destOrd="0" parTransId="{E503E2A6-8317-42C6-8CD7-1837AB2F4E00}" sibTransId="{4801D0E7-3955-4F54-BC40-1BB6F12EE9A3}"/>
    <dgm:cxn modelId="{D0A255DC-8087-4BBB-A287-177DF6D23CFA}" srcId="{371EB7AD-0B7C-4DB9-A6AA-69BA1AE23601}" destId="{5AF281D6-5A3C-414E-A968-4D8AC7CB54CB}" srcOrd="1" destOrd="0" parTransId="{B322FEE7-3F96-4437-BBC8-490292DA727D}" sibTransId="{E95C028A-F3CA-4EB1-892D-23BDB1C07095}"/>
    <dgm:cxn modelId="{D26D9512-6B35-45F6-BED4-918233C4F2B7}" type="presOf" srcId="{2D47823C-A174-4421-8FD2-1DFD912D8F93}" destId="{29E11B95-B57C-485B-9A55-EC8A8D99C73F}" srcOrd="0" destOrd="0" presId="urn:microsoft.com/office/officeart/2005/8/layout/hierarchy3"/>
    <dgm:cxn modelId="{DE02139C-9415-4074-A68B-5649EFF61BD7}" type="presOf" srcId="{E179E118-BCC6-43B1-B176-8650F30CE87D}" destId="{CCA18CB9-17C5-4208-84EE-8D2934198CC9}" srcOrd="0" destOrd="0" presId="urn:microsoft.com/office/officeart/2005/8/layout/hierarchy3"/>
    <dgm:cxn modelId="{0031C3DE-5A22-4CF3-B7F8-F85618AE8690}" srcId="{C7C1C504-89CA-4399-B048-0C039509B34E}" destId="{E179E118-BCC6-43B1-B176-8650F30CE87D}" srcOrd="1" destOrd="0" parTransId="{F9600D7E-BEAB-4F34-9DD0-A85504D5969E}" sibTransId="{BB475D59-A11E-4B6B-AB30-51A87B8D5B75}"/>
    <dgm:cxn modelId="{D6F33896-9FC9-4229-BDD3-0ED74F5D7431}" type="presOf" srcId="{371EB7AD-0B7C-4DB9-A6AA-69BA1AE23601}" destId="{CD86D456-D691-4A4C-8112-4092F9EE7F5D}" srcOrd="0" destOrd="0" presId="urn:microsoft.com/office/officeart/2005/8/layout/hierarchy3"/>
    <dgm:cxn modelId="{C9B51810-2983-446C-81D2-4E7E9F8E03D4}" type="presOf" srcId="{5AF281D6-5A3C-414E-A968-4D8AC7CB54CB}" destId="{C720A481-F2D6-44E7-A2C1-37924A54C79C}" srcOrd="0" destOrd="0" presId="urn:microsoft.com/office/officeart/2005/8/layout/hierarchy3"/>
    <dgm:cxn modelId="{D0264DEE-1B5A-4977-830F-215C382C1221}" srcId="{371EB7AD-0B7C-4DB9-A6AA-69BA1AE23601}" destId="{C7C1C504-89CA-4399-B048-0C039509B34E}" srcOrd="0" destOrd="0" parTransId="{6FA3A5A6-AD4C-417D-9343-FC3F0DE169F6}" sibTransId="{72EC2F38-AC9F-4DDA-9EEA-11B15288BE72}"/>
    <dgm:cxn modelId="{CAD1E23E-7C9C-4596-968E-C053285F27D4}" srcId="{C7C1C504-89CA-4399-B048-0C039509B34E}" destId="{AB411392-770C-4E9C-B586-AAF5FD2878EF}" srcOrd="0" destOrd="0" parTransId="{CC1759AB-1147-40DB-BBC3-1C7A4C77CBE1}" sibTransId="{2E5FAAB7-607B-497F-AD6E-D680073790A7}"/>
    <dgm:cxn modelId="{656B6FA3-5CCC-4C48-97AC-D1572EF1B718}" type="presOf" srcId="{5AF281D6-5A3C-414E-A968-4D8AC7CB54CB}" destId="{8005BCB2-1AE1-4D1E-B015-A1B46641FEA8}" srcOrd="1" destOrd="0" presId="urn:microsoft.com/office/officeart/2005/8/layout/hierarchy3"/>
    <dgm:cxn modelId="{E27C698B-90D3-41C2-91B2-E148BBC77EAC}" type="presOf" srcId="{C7C1C504-89CA-4399-B048-0C039509B34E}" destId="{DB1B1813-3EDA-48BF-A6C5-60DDB8161D33}" srcOrd="1" destOrd="0" presId="urn:microsoft.com/office/officeart/2005/8/layout/hierarchy3"/>
    <dgm:cxn modelId="{A0243CDA-C777-4283-9A76-8E0E6D657028}" type="presOf" srcId="{AB411392-770C-4E9C-B586-AAF5FD2878EF}" destId="{790912EE-4E74-41DF-A498-91B7A18CBA1A}" srcOrd="0" destOrd="0" presId="urn:microsoft.com/office/officeart/2005/8/layout/hierarchy3"/>
    <dgm:cxn modelId="{70065F44-EFB0-45CB-BC32-7315C730AEBF}" type="presOf" srcId="{CC1759AB-1147-40DB-BBC3-1C7A4C77CBE1}" destId="{6417E994-8D5D-4B98-B86F-40CD6B70D8D1}" srcOrd="0" destOrd="0" presId="urn:microsoft.com/office/officeart/2005/8/layout/hierarchy3"/>
    <dgm:cxn modelId="{29841AF0-F406-4EF6-9C13-588EA050118F}" type="presParOf" srcId="{CD86D456-D691-4A4C-8112-4092F9EE7F5D}" destId="{057071AD-EA97-4A78-A0C2-F6814EFD7564}" srcOrd="0" destOrd="0" presId="urn:microsoft.com/office/officeart/2005/8/layout/hierarchy3"/>
    <dgm:cxn modelId="{081C78FB-A58E-4248-8664-A21ECD6328F0}" type="presParOf" srcId="{057071AD-EA97-4A78-A0C2-F6814EFD7564}" destId="{7883D21B-914E-4B06-895E-C60F33613974}" srcOrd="0" destOrd="0" presId="urn:microsoft.com/office/officeart/2005/8/layout/hierarchy3"/>
    <dgm:cxn modelId="{AB790829-57D5-4F24-929A-DD2675DCCDBD}" type="presParOf" srcId="{7883D21B-914E-4B06-895E-C60F33613974}" destId="{33EB5A77-0084-4D6B-BA25-E7586D9524E1}" srcOrd="0" destOrd="0" presId="urn:microsoft.com/office/officeart/2005/8/layout/hierarchy3"/>
    <dgm:cxn modelId="{1A385345-890E-4089-A5E6-C2A39769764E}" type="presParOf" srcId="{7883D21B-914E-4B06-895E-C60F33613974}" destId="{DB1B1813-3EDA-48BF-A6C5-60DDB8161D33}" srcOrd="1" destOrd="0" presId="urn:microsoft.com/office/officeart/2005/8/layout/hierarchy3"/>
    <dgm:cxn modelId="{3C792105-E4F5-4D05-9E0F-6C7B6EF3BB31}" type="presParOf" srcId="{057071AD-EA97-4A78-A0C2-F6814EFD7564}" destId="{1957268F-097B-4859-8C9A-5C4C64DD9822}" srcOrd="1" destOrd="0" presId="urn:microsoft.com/office/officeart/2005/8/layout/hierarchy3"/>
    <dgm:cxn modelId="{D930FB01-8E90-4AD0-8AE8-6D5A1A54CD89}" type="presParOf" srcId="{1957268F-097B-4859-8C9A-5C4C64DD9822}" destId="{6417E994-8D5D-4B98-B86F-40CD6B70D8D1}" srcOrd="0" destOrd="0" presId="urn:microsoft.com/office/officeart/2005/8/layout/hierarchy3"/>
    <dgm:cxn modelId="{D5135C67-156D-4DD7-A97B-6708F37C7D64}" type="presParOf" srcId="{1957268F-097B-4859-8C9A-5C4C64DD9822}" destId="{790912EE-4E74-41DF-A498-91B7A18CBA1A}" srcOrd="1" destOrd="0" presId="urn:microsoft.com/office/officeart/2005/8/layout/hierarchy3"/>
    <dgm:cxn modelId="{BF193F27-CE92-44F1-B962-326584E4814D}" type="presParOf" srcId="{1957268F-097B-4859-8C9A-5C4C64DD9822}" destId="{D53421FF-3930-4813-9359-A18CD446A8F8}" srcOrd="2" destOrd="0" presId="urn:microsoft.com/office/officeart/2005/8/layout/hierarchy3"/>
    <dgm:cxn modelId="{040F02C5-041F-434C-BA57-6BE8E939E62E}" type="presParOf" srcId="{1957268F-097B-4859-8C9A-5C4C64DD9822}" destId="{CCA18CB9-17C5-4208-84EE-8D2934198CC9}" srcOrd="3" destOrd="0" presId="urn:microsoft.com/office/officeart/2005/8/layout/hierarchy3"/>
    <dgm:cxn modelId="{224E7B1D-93BC-4BDE-A267-9BCE72C20A56}" type="presParOf" srcId="{CD86D456-D691-4A4C-8112-4092F9EE7F5D}" destId="{4FDE17F7-6781-4E23-A8B3-59FE3BC8173F}" srcOrd="1" destOrd="0" presId="urn:microsoft.com/office/officeart/2005/8/layout/hierarchy3"/>
    <dgm:cxn modelId="{5B3B694A-DA29-423B-A51A-E995A96DF2A5}" type="presParOf" srcId="{4FDE17F7-6781-4E23-A8B3-59FE3BC8173F}" destId="{3E783990-90E0-4605-9F5D-596BA53C973F}" srcOrd="0" destOrd="0" presId="urn:microsoft.com/office/officeart/2005/8/layout/hierarchy3"/>
    <dgm:cxn modelId="{C03E4B48-AD93-4AB3-9ACD-5B1B1A8AFD69}" type="presParOf" srcId="{3E783990-90E0-4605-9F5D-596BA53C973F}" destId="{C720A481-F2D6-44E7-A2C1-37924A54C79C}" srcOrd="0" destOrd="0" presId="urn:microsoft.com/office/officeart/2005/8/layout/hierarchy3"/>
    <dgm:cxn modelId="{FFC90F01-5EEC-4357-A73B-CD94CDD1F4BC}" type="presParOf" srcId="{3E783990-90E0-4605-9F5D-596BA53C973F}" destId="{8005BCB2-1AE1-4D1E-B015-A1B46641FEA8}" srcOrd="1" destOrd="0" presId="urn:microsoft.com/office/officeart/2005/8/layout/hierarchy3"/>
    <dgm:cxn modelId="{F3F37BF3-5CBB-48F5-B2FA-B99300468D69}" type="presParOf" srcId="{4FDE17F7-6781-4E23-A8B3-59FE3BC8173F}" destId="{94CDD58F-2309-4454-B7B8-1C096AA11987}" srcOrd="1" destOrd="0" presId="urn:microsoft.com/office/officeart/2005/8/layout/hierarchy3"/>
    <dgm:cxn modelId="{8D08687E-A146-48D8-B14F-D85C69FB9AB6}" type="presParOf" srcId="{94CDD58F-2309-4454-B7B8-1C096AA11987}" destId="{63CFF8D3-2616-48EF-9E72-AC0994D6E306}" srcOrd="0" destOrd="0" presId="urn:microsoft.com/office/officeart/2005/8/layout/hierarchy3"/>
    <dgm:cxn modelId="{8A5B72CE-6186-4194-9E73-F86FC81B7504}" type="presParOf" srcId="{94CDD58F-2309-4454-B7B8-1C096AA11987}" destId="{2857E276-1577-499F-9D1B-C3C6FCEE58CF}" srcOrd="1" destOrd="0" presId="urn:microsoft.com/office/officeart/2005/8/layout/hierarchy3"/>
    <dgm:cxn modelId="{DCDCC36D-49A4-4273-B394-714EDC99B37C}" type="presParOf" srcId="{94CDD58F-2309-4454-B7B8-1C096AA11987}" destId="{7D025F37-E330-4931-88BB-0A99CDF9DA76}" srcOrd="2" destOrd="0" presId="urn:microsoft.com/office/officeart/2005/8/layout/hierarchy3"/>
    <dgm:cxn modelId="{D63F7635-3BDA-47FA-A7FA-BD24BB7CCE64}" type="presParOf" srcId="{94CDD58F-2309-4454-B7B8-1C096AA11987}" destId="{29E11B95-B57C-485B-9A55-EC8A8D99C73F}"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DF44CF-8287-4A33-AE0F-BC7A6729396F}"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s-EC"/>
        </a:p>
      </dgm:t>
    </dgm:pt>
    <dgm:pt modelId="{D5C84E9C-82E3-4AA9-B70E-C1DE799A789F}">
      <dgm:prSet phldrT="[Texto]">
        <dgm:style>
          <a:lnRef idx="1">
            <a:schemeClr val="accent4"/>
          </a:lnRef>
          <a:fillRef idx="2">
            <a:schemeClr val="accent4"/>
          </a:fillRef>
          <a:effectRef idx="1">
            <a:schemeClr val="accent4"/>
          </a:effectRef>
          <a:fontRef idx="minor">
            <a:schemeClr val="dk1"/>
          </a:fontRef>
        </dgm:style>
      </dgm:prSet>
      <dgm:spPr/>
      <dgm:t>
        <a:bodyPr/>
        <a:lstStyle/>
        <a:p>
          <a:r>
            <a:rPr lang="es-EC" dirty="0" smtClean="0">
              <a:latin typeface="Berlin Sans FB" panose="020E0602020502020306" pitchFamily="34" charset="0"/>
            </a:rPr>
            <a:t>Asimilación</a:t>
          </a:r>
          <a:endParaRPr lang="es-EC" dirty="0">
            <a:latin typeface="Berlin Sans FB" panose="020E0602020502020306" pitchFamily="34" charset="0"/>
          </a:endParaRPr>
        </a:p>
      </dgm:t>
    </dgm:pt>
    <dgm:pt modelId="{C7FAFCA1-D04D-4390-88FA-AA4916C22A86}" type="parTrans" cxnId="{41B6F6D1-FC77-4D8D-88CB-C651F3FE8BC1}">
      <dgm:prSet/>
      <dgm:spPr/>
      <dgm:t>
        <a:bodyPr/>
        <a:lstStyle/>
        <a:p>
          <a:endParaRPr lang="es-EC"/>
        </a:p>
      </dgm:t>
    </dgm:pt>
    <dgm:pt modelId="{AE3550C1-5A06-47E3-B6C5-160400032CEE}" type="sibTrans" cxnId="{41B6F6D1-FC77-4D8D-88CB-C651F3FE8BC1}">
      <dgm:prSet/>
      <dgm:spPr/>
      <dgm:t>
        <a:bodyPr/>
        <a:lstStyle/>
        <a:p>
          <a:endParaRPr lang="es-EC"/>
        </a:p>
      </dgm:t>
    </dgm:pt>
    <dgm:pt modelId="{760CE2F9-92E9-4129-B6F0-6547C82F87C5}">
      <dgm:prSet phldrT="[Texto]"/>
      <dgm:spPr/>
      <dgm:t>
        <a:bodyPr/>
        <a:lstStyle/>
        <a:p>
          <a:r>
            <a:rPr lang="es-EC" dirty="0" smtClean="0">
              <a:latin typeface="Berlin Sans FB" panose="020E0602020502020306" pitchFamily="34" charset="0"/>
            </a:rPr>
            <a:t>Nuevos </a:t>
          </a:r>
          <a:r>
            <a:rPr lang="es-EC" dirty="0" smtClean="0">
              <a:latin typeface="Berlin Sans FB" panose="020E0602020502020306" pitchFamily="34" charset="0"/>
            </a:rPr>
            <a:t>conocimientos</a:t>
          </a:r>
          <a:endParaRPr lang="es-EC" dirty="0">
            <a:latin typeface="Berlin Sans FB" panose="020E0602020502020306" pitchFamily="34" charset="0"/>
          </a:endParaRPr>
        </a:p>
      </dgm:t>
    </dgm:pt>
    <dgm:pt modelId="{95014267-4252-4F98-A081-D281681A8086}" type="parTrans" cxnId="{DFEF6F1E-401D-4B47-BBB1-8CB9F37BCF91}">
      <dgm:prSet/>
      <dgm:spPr/>
      <dgm:t>
        <a:bodyPr/>
        <a:lstStyle/>
        <a:p>
          <a:endParaRPr lang="es-EC"/>
        </a:p>
      </dgm:t>
    </dgm:pt>
    <dgm:pt modelId="{10D89DBE-D74B-446C-8D7B-C93963E2B189}" type="sibTrans" cxnId="{DFEF6F1E-401D-4B47-BBB1-8CB9F37BCF91}">
      <dgm:prSet/>
      <dgm:spPr/>
      <dgm:t>
        <a:bodyPr/>
        <a:lstStyle/>
        <a:p>
          <a:endParaRPr lang="es-EC"/>
        </a:p>
      </dgm:t>
    </dgm:pt>
    <dgm:pt modelId="{576C8DB9-6018-4160-999F-D1E63F3FC9F1}">
      <dgm:prSet phldrT="[Texto]">
        <dgm:style>
          <a:lnRef idx="1">
            <a:schemeClr val="accent6"/>
          </a:lnRef>
          <a:fillRef idx="2">
            <a:schemeClr val="accent6"/>
          </a:fillRef>
          <a:effectRef idx="1">
            <a:schemeClr val="accent6"/>
          </a:effectRef>
          <a:fontRef idx="minor">
            <a:schemeClr val="dk1"/>
          </a:fontRef>
        </dgm:style>
      </dgm:prSet>
      <dgm:spPr/>
      <dgm:t>
        <a:bodyPr/>
        <a:lstStyle/>
        <a:p>
          <a:r>
            <a:rPr lang="es-EC" dirty="0" smtClean="0">
              <a:latin typeface="Berlin Sans FB" panose="020E0602020502020306" pitchFamily="34" charset="0"/>
            </a:rPr>
            <a:t>Acomodación</a:t>
          </a:r>
          <a:r>
            <a:rPr lang="es-EC" dirty="0" smtClean="0"/>
            <a:t> </a:t>
          </a:r>
          <a:endParaRPr lang="es-EC" dirty="0"/>
        </a:p>
      </dgm:t>
    </dgm:pt>
    <dgm:pt modelId="{96B2BB21-3E05-4347-B902-2E3A54453443}" type="parTrans" cxnId="{37F57B32-5516-4AB7-A605-85A7414315F1}">
      <dgm:prSet/>
      <dgm:spPr/>
      <dgm:t>
        <a:bodyPr/>
        <a:lstStyle/>
        <a:p>
          <a:endParaRPr lang="es-EC"/>
        </a:p>
      </dgm:t>
    </dgm:pt>
    <dgm:pt modelId="{C9751734-BEEA-4C34-83D5-9E7586E2353A}" type="sibTrans" cxnId="{37F57B32-5516-4AB7-A605-85A7414315F1}">
      <dgm:prSet/>
      <dgm:spPr/>
      <dgm:t>
        <a:bodyPr/>
        <a:lstStyle/>
        <a:p>
          <a:endParaRPr lang="es-EC"/>
        </a:p>
      </dgm:t>
    </dgm:pt>
    <dgm:pt modelId="{CEB59E8E-D3EC-4974-B341-A220A493FC13}">
      <dgm:prSet phldrT="[Texto]">
        <dgm:style>
          <a:lnRef idx="1">
            <a:schemeClr val="accent5"/>
          </a:lnRef>
          <a:fillRef idx="2">
            <a:schemeClr val="accent5"/>
          </a:fillRef>
          <a:effectRef idx="1">
            <a:schemeClr val="accent5"/>
          </a:effectRef>
          <a:fontRef idx="minor">
            <a:schemeClr val="dk1"/>
          </a:fontRef>
        </dgm:style>
      </dgm:prSet>
      <dgm:spPr/>
      <dgm:t>
        <a:bodyPr/>
        <a:lstStyle/>
        <a:p>
          <a:r>
            <a:rPr lang="es-EC" dirty="0" smtClean="0">
              <a:latin typeface="Berlin Sans FB" panose="020E0602020502020306" pitchFamily="34" charset="0"/>
            </a:rPr>
            <a:t>Equilibrio</a:t>
          </a:r>
          <a:endParaRPr lang="es-EC" dirty="0">
            <a:latin typeface="Berlin Sans FB" panose="020E0602020502020306" pitchFamily="34" charset="0"/>
          </a:endParaRPr>
        </a:p>
      </dgm:t>
    </dgm:pt>
    <dgm:pt modelId="{362AFBF0-F2B7-4BAC-93B5-3F03533B9D16}" type="parTrans" cxnId="{D336ED70-6E23-4036-ADEA-801AF78855C8}">
      <dgm:prSet/>
      <dgm:spPr/>
      <dgm:t>
        <a:bodyPr/>
        <a:lstStyle/>
        <a:p>
          <a:endParaRPr lang="es-EC"/>
        </a:p>
      </dgm:t>
    </dgm:pt>
    <dgm:pt modelId="{774647D3-6810-4360-B6CB-DF1460DFFF4A}" type="sibTrans" cxnId="{D336ED70-6E23-4036-ADEA-801AF78855C8}">
      <dgm:prSet/>
      <dgm:spPr/>
      <dgm:t>
        <a:bodyPr/>
        <a:lstStyle/>
        <a:p>
          <a:endParaRPr lang="es-EC"/>
        </a:p>
      </dgm:t>
    </dgm:pt>
    <dgm:pt modelId="{06E25CC2-0A24-42A3-A024-8E051815A2FC}">
      <dgm:prSet phldrT="[Texto]"/>
      <dgm:spPr/>
      <dgm:t>
        <a:bodyPr/>
        <a:lstStyle/>
        <a:p>
          <a:pPr algn="just"/>
          <a:r>
            <a:rPr lang="es-EC" dirty="0" smtClean="0">
              <a:latin typeface="Berlin Sans FB" panose="020E0602020502020306" pitchFamily="34" charset="0"/>
            </a:rPr>
            <a:t>Balance entre la nueva información y lo que ya conoce</a:t>
          </a:r>
          <a:endParaRPr lang="es-EC" dirty="0">
            <a:latin typeface="Berlin Sans FB" panose="020E0602020502020306" pitchFamily="34" charset="0"/>
          </a:endParaRPr>
        </a:p>
      </dgm:t>
    </dgm:pt>
    <dgm:pt modelId="{FDE44F0E-AA0D-4D09-99FD-98966A9FEBD9}" type="parTrans" cxnId="{16CF4199-EEB7-4889-8D2C-8A4D945B94F0}">
      <dgm:prSet/>
      <dgm:spPr/>
      <dgm:t>
        <a:bodyPr/>
        <a:lstStyle/>
        <a:p>
          <a:endParaRPr lang="es-EC"/>
        </a:p>
      </dgm:t>
    </dgm:pt>
    <dgm:pt modelId="{48372F67-EB2F-4965-A64F-4D7DB40A13FC}" type="sibTrans" cxnId="{16CF4199-EEB7-4889-8D2C-8A4D945B94F0}">
      <dgm:prSet/>
      <dgm:spPr/>
      <dgm:t>
        <a:bodyPr/>
        <a:lstStyle/>
        <a:p>
          <a:endParaRPr lang="es-EC"/>
        </a:p>
      </dgm:t>
    </dgm:pt>
    <dgm:pt modelId="{ECA9F792-0890-4957-A599-0E582549017C}">
      <dgm:prSet phldrT="[Texto]"/>
      <dgm:spPr/>
      <dgm:t>
        <a:bodyPr/>
        <a:lstStyle/>
        <a:p>
          <a:r>
            <a:rPr lang="es-EC" dirty="0" smtClean="0">
              <a:latin typeface="Berlin Sans FB" panose="020E0602020502020306" pitchFamily="34" charset="0"/>
            </a:rPr>
            <a:t>Transformación del conocimiento</a:t>
          </a:r>
          <a:endParaRPr lang="es-EC" dirty="0">
            <a:latin typeface="Berlin Sans FB" panose="020E0602020502020306" pitchFamily="34" charset="0"/>
          </a:endParaRPr>
        </a:p>
      </dgm:t>
    </dgm:pt>
    <dgm:pt modelId="{E01F4293-0D9B-421A-996C-3447104BC450}" type="sibTrans" cxnId="{74A90786-6C25-4C5B-9113-4148B49743FB}">
      <dgm:prSet/>
      <dgm:spPr/>
      <dgm:t>
        <a:bodyPr/>
        <a:lstStyle/>
        <a:p>
          <a:endParaRPr lang="es-EC"/>
        </a:p>
      </dgm:t>
    </dgm:pt>
    <dgm:pt modelId="{661AE362-8BF9-4A25-9CA9-FC816295ED32}" type="parTrans" cxnId="{74A90786-6C25-4C5B-9113-4148B49743FB}">
      <dgm:prSet/>
      <dgm:spPr/>
      <dgm:t>
        <a:bodyPr/>
        <a:lstStyle/>
        <a:p>
          <a:endParaRPr lang="es-EC"/>
        </a:p>
      </dgm:t>
    </dgm:pt>
    <dgm:pt modelId="{BF0C3CC1-F1C1-41DD-8713-317DFD74E45A}" type="pres">
      <dgm:prSet presAssocID="{78DF44CF-8287-4A33-AE0F-BC7A6729396F}" presName="Name0" presStyleCnt="0">
        <dgm:presLayoutVars>
          <dgm:dir/>
          <dgm:animLvl val="lvl"/>
          <dgm:resizeHandles val="exact"/>
        </dgm:presLayoutVars>
      </dgm:prSet>
      <dgm:spPr/>
      <dgm:t>
        <a:bodyPr/>
        <a:lstStyle/>
        <a:p>
          <a:endParaRPr lang="es-EC"/>
        </a:p>
      </dgm:t>
    </dgm:pt>
    <dgm:pt modelId="{706B8374-1ECE-4D2D-B4F8-7303D34CB226}" type="pres">
      <dgm:prSet presAssocID="{78DF44CF-8287-4A33-AE0F-BC7A6729396F}" presName="tSp" presStyleCnt="0"/>
      <dgm:spPr/>
    </dgm:pt>
    <dgm:pt modelId="{69142230-ACDF-4A81-9083-38D37EED35B3}" type="pres">
      <dgm:prSet presAssocID="{78DF44CF-8287-4A33-AE0F-BC7A6729396F}" presName="bSp" presStyleCnt="0"/>
      <dgm:spPr/>
    </dgm:pt>
    <dgm:pt modelId="{109A74D7-AFF5-44E1-935D-B909413A049B}" type="pres">
      <dgm:prSet presAssocID="{78DF44CF-8287-4A33-AE0F-BC7A6729396F}" presName="process" presStyleCnt="0"/>
      <dgm:spPr/>
    </dgm:pt>
    <dgm:pt modelId="{BF0F9928-1DE8-43FC-9B68-A975FF69E031}" type="pres">
      <dgm:prSet presAssocID="{D5C84E9C-82E3-4AA9-B70E-C1DE799A789F}" presName="composite1" presStyleCnt="0"/>
      <dgm:spPr/>
    </dgm:pt>
    <dgm:pt modelId="{0A5D22C3-0520-4BDE-AB3B-F8AFBC9D89F3}" type="pres">
      <dgm:prSet presAssocID="{D5C84E9C-82E3-4AA9-B70E-C1DE799A789F}" presName="dummyNode1" presStyleLbl="node1" presStyleIdx="0" presStyleCnt="3"/>
      <dgm:spPr/>
    </dgm:pt>
    <dgm:pt modelId="{DF092C2E-CE78-489B-858D-568FE8B685CC}" type="pres">
      <dgm:prSet presAssocID="{D5C84E9C-82E3-4AA9-B70E-C1DE799A789F}" presName="childNode1" presStyleLbl="bgAcc1" presStyleIdx="0" presStyleCnt="3" custScaleY="59832">
        <dgm:presLayoutVars>
          <dgm:bulletEnabled val="1"/>
        </dgm:presLayoutVars>
      </dgm:prSet>
      <dgm:spPr/>
      <dgm:t>
        <a:bodyPr/>
        <a:lstStyle/>
        <a:p>
          <a:endParaRPr lang="es-EC"/>
        </a:p>
      </dgm:t>
    </dgm:pt>
    <dgm:pt modelId="{413F60F4-5261-401B-BFF4-4B0D3CFB33E9}" type="pres">
      <dgm:prSet presAssocID="{D5C84E9C-82E3-4AA9-B70E-C1DE799A789F}" presName="childNode1tx" presStyleLbl="bgAcc1" presStyleIdx="0" presStyleCnt="3">
        <dgm:presLayoutVars>
          <dgm:bulletEnabled val="1"/>
        </dgm:presLayoutVars>
      </dgm:prSet>
      <dgm:spPr/>
      <dgm:t>
        <a:bodyPr/>
        <a:lstStyle/>
        <a:p>
          <a:endParaRPr lang="es-EC"/>
        </a:p>
      </dgm:t>
    </dgm:pt>
    <dgm:pt modelId="{B46026BE-4A5A-4300-9DC9-8FA62F2D8A06}" type="pres">
      <dgm:prSet presAssocID="{D5C84E9C-82E3-4AA9-B70E-C1DE799A789F}" presName="parentNode1" presStyleLbl="node1" presStyleIdx="0" presStyleCnt="3">
        <dgm:presLayoutVars>
          <dgm:chMax val="1"/>
          <dgm:bulletEnabled val="1"/>
        </dgm:presLayoutVars>
      </dgm:prSet>
      <dgm:spPr/>
      <dgm:t>
        <a:bodyPr/>
        <a:lstStyle/>
        <a:p>
          <a:endParaRPr lang="es-EC"/>
        </a:p>
      </dgm:t>
    </dgm:pt>
    <dgm:pt modelId="{97E076E7-A90B-4ABA-BDC1-916EE1FEAAFF}" type="pres">
      <dgm:prSet presAssocID="{D5C84E9C-82E3-4AA9-B70E-C1DE799A789F}" presName="connSite1" presStyleCnt="0"/>
      <dgm:spPr/>
    </dgm:pt>
    <dgm:pt modelId="{0DE6007F-5F17-4668-A599-C5AF76633124}" type="pres">
      <dgm:prSet presAssocID="{AE3550C1-5A06-47E3-B6C5-160400032CEE}" presName="Name9" presStyleLbl="sibTrans2D1" presStyleIdx="0" presStyleCnt="2" custScaleX="125020"/>
      <dgm:spPr/>
      <dgm:t>
        <a:bodyPr/>
        <a:lstStyle/>
        <a:p>
          <a:endParaRPr lang="es-EC"/>
        </a:p>
      </dgm:t>
    </dgm:pt>
    <dgm:pt modelId="{9E23B339-5992-4E81-A9B0-3FAB6451F6D4}" type="pres">
      <dgm:prSet presAssocID="{576C8DB9-6018-4160-999F-D1E63F3FC9F1}" presName="composite2" presStyleCnt="0"/>
      <dgm:spPr/>
    </dgm:pt>
    <dgm:pt modelId="{49BF729F-19A9-4208-AA82-9C75F7314658}" type="pres">
      <dgm:prSet presAssocID="{576C8DB9-6018-4160-999F-D1E63F3FC9F1}" presName="dummyNode2" presStyleLbl="node1" presStyleIdx="0" presStyleCnt="3"/>
      <dgm:spPr/>
    </dgm:pt>
    <dgm:pt modelId="{49EDF785-83B1-436A-9C44-5F8817DE64A4}" type="pres">
      <dgm:prSet presAssocID="{576C8DB9-6018-4160-999F-D1E63F3FC9F1}" presName="childNode2" presStyleLbl="bgAcc1" presStyleIdx="1" presStyleCnt="3" custScaleY="83966">
        <dgm:presLayoutVars>
          <dgm:bulletEnabled val="1"/>
        </dgm:presLayoutVars>
      </dgm:prSet>
      <dgm:spPr/>
      <dgm:t>
        <a:bodyPr/>
        <a:lstStyle/>
        <a:p>
          <a:endParaRPr lang="es-EC"/>
        </a:p>
      </dgm:t>
    </dgm:pt>
    <dgm:pt modelId="{D9AB37F4-353C-4460-BFE6-ED5F9FF718B2}" type="pres">
      <dgm:prSet presAssocID="{576C8DB9-6018-4160-999F-D1E63F3FC9F1}" presName="childNode2tx" presStyleLbl="bgAcc1" presStyleIdx="1" presStyleCnt="3">
        <dgm:presLayoutVars>
          <dgm:bulletEnabled val="1"/>
        </dgm:presLayoutVars>
      </dgm:prSet>
      <dgm:spPr/>
      <dgm:t>
        <a:bodyPr/>
        <a:lstStyle/>
        <a:p>
          <a:endParaRPr lang="es-EC"/>
        </a:p>
      </dgm:t>
    </dgm:pt>
    <dgm:pt modelId="{6DF6ADBD-10A3-47F7-B55D-E18A3DFAF47B}" type="pres">
      <dgm:prSet presAssocID="{576C8DB9-6018-4160-999F-D1E63F3FC9F1}" presName="parentNode2" presStyleLbl="node1" presStyleIdx="1" presStyleCnt="3">
        <dgm:presLayoutVars>
          <dgm:chMax val="0"/>
          <dgm:bulletEnabled val="1"/>
        </dgm:presLayoutVars>
      </dgm:prSet>
      <dgm:spPr/>
      <dgm:t>
        <a:bodyPr/>
        <a:lstStyle/>
        <a:p>
          <a:endParaRPr lang="es-EC"/>
        </a:p>
      </dgm:t>
    </dgm:pt>
    <dgm:pt modelId="{150FDE98-2916-419F-9872-7D2441007BA8}" type="pres">
      <dgm:prSet presAssocID="{576C8DB9-6018-4160-999F-D1E63F3FC9F1}" presName="connSite2" presStyleCnt="0"/>
      <dgm:spPr/>
    </dgm:pt>
    <dgm:pt modelId="{6E909668-81F4-4159-BDA6-10AD4B50A835}" type="pres">
      <dgm:prSet presAssocID="{C9751734-BEEA-4C34-83D5-9E7586E2353A}" presName="Name18" presStyleLbl="sibTrans2D1" presStyleIdx="1" presStyleCnt="2"/>
      <dgm:spPr/>
      <dgm:t>
        <a:bodyPr/>
        <a:lstStyle/>
        <a:p>
          <a:endParaRPr lang="es-EC"/>
        </a:p>
      </dgm:t>
    </dgm:pt>
    <dgm:pt modelId="{BCFC7698-7EC6-49CB-ADF4-C8CB5FE5072D}" type="pres">
      <dgm:prSet presAssocID="{CEB59E8E-D3EC-4974-B341-A220A493FC13}" presName="composite1" presStyleCnt="0"/>
      <dgm:spPr/>
    </dgm:pt>
    <dgm:pt modelId="{1A779737-F6E0-46D7-825B-2EE6434C56FC}" type="pres">
      <dgm:prSet presAssocID="{CEB59E8E-D3EC-4974-B341-A220A493FC13}" presName="dummyNode1" presStyleLbl="node1" presStyleIdx="1" presStyleCnt="3"/>
      <dgm:spPr/>
    </dgm:pt>
    <dgm:pt modelId="{F2218D60-0FBB-447F-A6E1-E5A8FD9D5063}" type="pres">
      <dgm:prSet presAssocID="{CEB59E8E-D3EC-4974-B341-A220A493FC13}" presName="childNode1" presStyleLbl="bgAcc1" presStyleIdx="2" presStyleCnt="3">
        <dgm:presLayoutVars>
          <dgm:bulletEnabled val="1"/>
        </dgm:presLayoutVars>
      </dgm:prSet>
      <dgm:spPr/>
      <dgm:t>
        <a:bodyPr/>
        <a:lstStyle/>
        <a:p>
          <a:endParaRPr lang="es-EC"/>
        </a:p>
      </dgm:t>
    </dgm:pt>
    <dgm:pt modelId="{F87B2445-5BE1-4135-9650-CC76AC29E13F}" type="pres">
      <dgm:prSet presAssocID="{CEB59E8E-D3EC-4974-B341-A220A493FC13}" presName="childNode1tx" presStyleLbl="bgAcc1" presStyleIdx="2" presStyleCnt="3">
        <dgm:presLayoutVars>
          <dgm:bulletEnabled val="1"/>
        </dgm:presLayoutVars>
      </dgm:prSet>
      <dgm:spPr/>
      <dgm:t>
        <a:bodyPr/>
        <a:lstStyle/>
        <a:p>
          <a:endParaRPr lang="es-EC"/>
        </a:p>
      </dgm:t>
    </dgm:pt>
    <dgm:pt modelId="{C0835421-DC5B-4B3E-915B-A951244B0E99}" type="pres">
      <dgm:prSet presAssocID="{CEB59E8E-D3EC-4974-B341-A220A493FC13}" presName="parentNode1" presStyleLbl="node1" presStyleIdx="2" presStyleCnt="3">
        <dgm:presLayoutVars>
          <dgm:chMax val="1"/>
          <dgm:bulletEnabled val="1"/>
        </dgm:presLayoutVars>
      </dgm:prSet>
      <dgm:spPr/>
      <dgm:t>
        <a:bodyPr/>
        <a:lstStyle/>
        <a:p>
          <a:endParaRPr lang="es-EC"/>
        </a:p>
      </dgm:t>
    </dgm:pt>
    <dgm:pt modelId="{F2A66319-A2A5-4C11-80A6-EC384709C486}" type="pres">
      <dgm:prSet presAssocID="{CEB59E8E-D3EC-4974-B341-A220A493FC13}" presName="connSite1" presStyleCnt="0"/>
      <dgm:spPr/>
    </dgm:pt>
  </dgm:ptLst>
  <dgm:cxnLst>
    <dgm:cxn modelId="{99FE715A-2B88-4492-A816-06CC882539DC}" type="presOf" srcId="{ECA9F792-0890-4957-A599-0E582549017C}" destId="{D9AB37F4-353C-4460-BFE6-ED5F9FF718B2}" srcOrd="1" destOrd="0" presId="urn:microsoft.com/office/officeart/2005/8/layout/hProcess4"/>
    <dgm:cxn modelId="{37F57B32-5516-4AB7-A605-85A7414315F1}" srcId="{78DF44CF-8287-4A33-AE0F-BC7A6729396F}" destId="{576C8DB9-6018-4160-999F-D1E63F3FC9F1}" srcOrd="1" destOrd="0" parTransId="{96B2BB21-3E05-4347-B902-2E3A54453443}" sibTransId="{C9751734-BEEA-4C34-83D5-9E7586E2353A}"/>
    <dgm:cxn modelId="{47253FCB-941B-46A1-8672-DDB81A7C67A2}" type="presOf" srcId="{D5C84E9C-82E3-4AA9-B70E-C1DE799A789F}" destId="{B46026BE-4A5A-4300-9DC9-8FA62F2D8A06}" srcOrd="0" destOrd="0" presId="urn:microsoft.com/office/officeart/2005/8/layout/hProcess4"/>
    <dgm:cxn modelId="{0AB3D8ED-7893-4B55-B70D-FDECD3257AC2}" type="presOf" srcId="{78DF44CF-8287-4A33-AE0F-BC7A6729396F}" destId="{BF0C3CC1-F1C1-41DD-8713-317DFD74E45A}" srcOrd="0" destOrd="0" presId="urn:microsoft.com/office/officeart/2005/8/layout/hProcess4"/>
    <dgm:cxn modelId="{41B6F6D1-FC77-4D8D-88CB-C651F3FE8BC1}" srcId="{78DF44CF-8287-4A33-AE0F-BC7A6729396F}" destId="{D5C84E9C-82E3-4AA9-B70E-C1DE799A789F}" srcOrd="0" destOrd="0" parTransId="{C7FAFCA1-D04D-4390-88FA-AA4916C22A86}" sibTransId="{AE3550C1-5A06-47E3-B6C5-160400032CEE}"/>
    <dgm:cxn modelId="{DFEF6F1E-401D-4B47-BBB1-8CB9F37BCF91}" srcId="{D5C84E9C-82E3-4AA9-B70E-C1DE799A789F}" destId="{760CE2F9-92E9-4129-B6F0-6547C82F87C5}" srcOrd="0" destOrd="0" parTransId="{95014267-4252-4F98-A081-D281681A8086}" sibTransId="{10D89DBE-D74B-446C-8D7B-C93963E2B189}"/>
    <dgm:cxn modelId="{D336ED70-6E23-4036-ADEA-801AF78855C8}" srcId="{78DF44CF-8287-4A33-AE0F-BC7A6729396F}" destId="{CEB59E8E-D3EC-4974-B341-A220A493FC13}" srcOrd="2" destOrd="0" parTransId="{362AFBF0-F2B7-4BAC-93B5-3F03533B9D16}" sibTransId="{774647D3-6810-4360-B6CB-DF1460DFFF4A}"/>
    <dgm:cxn modelId="{2B0DB59A-ADB3-45B8-896E-C9B104CB9F40}" type="presOf" srcId="{06E25CC2-0A24-42A3-A024-8E051815A2FC}" destId="{F87B2445-5BE1-4135-9650-CC76AC29E13F}" srcOrd="1" destOrd="0" presId="urn:microsoft.com/office/officeart/2005/8/layout/hProcess4"/>
    <dgm:cxn modelId="{0B512925-AFCB-45FF-AE61-1B28CA76B2BF}" type="presOf" srcId="{C9751734-BEEA-4C34-83D5-9E7586E2353A}" destId="{6E909668-81F4-4159-BDA6-10AD4B50A835}" srcOrd="0" destOrd="0" presId="urn:microsoft.com/office/officeart/2005/8/layout/hProcess4"/>
    <dgm:cxn modelId="{B86AA497-B28E-4899-B41C-DFB5E8E969AE}" type="presOf" srcId="{ECA9F792-0890-4957-A599-0E582549017C}" destId="{49EDF785-83B1-436A-9C44-5F8817DE64A4}" srcOrd="0" destOrd="0" presId="urn:microsoft.com/office/officeart/2005/8/layout/hProcess4"/>
    <dgm:cxn modelId="{BEF8CEBF-D2BA-45CB-8C7E-E07470E773D7}" type="presOf" srcId="{576C8DB9-6018-4160-999F-D1E63F3FC9F1}" destId="{6DF6ADBD-10A3-47F7-B55D-E18A3DFAF47B}" srcOrd="0" destOrd="0" presId="urn:microsoft.com/office/officeart/2005/8/layout/hProcess4"/>
    <dgm:cxn modelId="{DB78787B-1592-44AC-8F84-88E349C6F120}" type="presOf" srcId="{760CE2F9-92E9-4129-B6F0-6547C82F87C5}" destId="{413F60F4-5261-401B-BFF4-4B0D3CFB33E9}" srcOrd="1" destOrd="0" presId="urn:microsoft.com/office/officeart/2005/8/layout/hProcess4"/>
    <dgm:cxn modelId="{524C4962-2E46-473C-8761-0DD5479BF851}" type="presOf" srcId="{06E25CC2-0A24-42A3-A024-8E051815A2FC}" destId="{F2218D60-0FBB-447F-A6E1-E5A8FD9D5063}" srcOrd="0" destOrd="0" presId="urn:microsoft.com/office/officeart/2005/8/layout/hProcess4"/>
    <dgm:cxn modelId="{16CF4199-EEB7-4889-8D2C-8A4D945B94F0}" srcId="{CEB59E8E-D3EC-4974-B341-A220A493FC13}" destId="{06E25CC2-0A24-42A3-A024-8E051815A2FC}" srcOrd="0" destOrd="0" parTransId="{FDE44F0E-AA0D-4D09-99FD-98966A9FEBD9}" sibTransId="{48372F67-EB2F-4965-A64F-4D7DB40A13FC}"/>
    <dgm:cxn modelId="{9DF03DEC-76D8-4296-AFD5-73616ECED813}" type="presOf" srcId="{AE3550C1-5A06-47E3-B6C5-160400032CEE}" destId="{0DE6007F-5F17-4668-A599-C5AF76633124}" srcOrd="0" destOrd="0" presId="urn:microsoft.com/office/officeart/2005/8/layout/hProcess4"/>
    <dgm:cxn modelId="{BD4EF55D-6807-4E2A-A692-BABFD977212C}" type="presOf" srcId="{CEB59E8E-D3EC-4974-B341-A220A493FC13}" destId="{C0835421-DC5B-4B3E-915B-A951244B0E99}" srcOrd="0" destOrd="0" presId="urn:microsoft.com/office/officeart/2005/8/layout/hProcess4"/>
    <dgm:cxn modelId="{74A90786-6C25-4C5B-9113-4148B49743FB}" srcId="{576C8DB9-6018-4160-999F-D1E63F3FC9F1}" destId="{ECA9F792-0890-4957-A599-0E582549017C}" srcOrd="0" destOrd="0" parTransId="{661AE362-8BF9-4A25-9CA9-FC816295ED32}" sibTransId="{E01F4293-0D9B-421A-996C-3447104BC450}"/>
    <dgm:cxn modelId="{27D37658-D8D2-4FA5-937D-F15FFCDABF70}" type="presOf" srcId="{760CE2F9-92E9-4129-B6F0-6547C82F87C5}" destId="{DF092C2E-CE78-489B-858D-568FE8B685CC}" srcOrd="0" destOrd="0" presId="urn:microsoft.com/office/officeart/2005/8/layout/hProcess4"/>
    <dgm:cxn modelId="{C5127A62-53A2-436E-A28E-F54FD0E2EBA6}" type="presParOf" srcId="{BF0C3CC1-F1C1-41DD-8713-317DFD74E45A}" destId="{706B8374-1ECE-4D2D-B4F8-7303D34CB226}" srcOrd="0" destOrd="0" presId="urn:microsoft.com/office/officeart/2005/8/layout/hProcess4"/>
    <dgm:cxn modelId="{E2104DFA-018F-40A1-938F-8857B367B80B}" type="presParOf" srcId="{BF0C3CC1-F1C1-41DD-8713-317DFD74E45A}" destId="{69142230-ACDF-4A81-9083-38D37EED35B3}" srcOrd="1" destOrd="0" presId="urn:microsoft.com/office/officeart/2005/8/layout/hProcess4"/>
    <dgm:cxn modelId="{1A8EE0EE-A9AD-4E21-9747-150BF0AB443E}" type="presParOf" srcId="{BF0C3CC1-F1C1-41DD-8713-317DFD74E45A}" destId="{109A74D7-AFF5-44E1-935D-B909413A049B}" srcOrd="2" destOrd="0" presId="urn:microsoft.com/office/officeart/2005/8/layout/hProcess4"/>
    <dgm:cxn modelId="{9AA6292B-3911-4C2D-A092-E806AEA3C6C6}" type="presParOf" srcId="{109A74D7-AFF5-44E1-935D-B909413A049B}" destId="{BF0F9928-1DE8-43FC-9B68-A975FF69E031}" srcOrd="0" destOrd="0" presId="urn:microsoft.com/office/officeart/2005/8/layout/hProcess4"/>
    <dgm:cxn modelId="{D9E8DC24-B480-444D-BB1B-566EC3F81677}" type="presParOf" srcId="{BF0F9928-1DE8-43FC-9B68-A975FF69E031}" destId="{0A5D22C3-0520-4BDE-AB3B-F8AFBC9D89F3}" srcOrd="0" destOrd="0" presId="urn:microsoft.com/office/officeart/2005/8/layout/hProcess4"/>
    <dgm:cxn modelId="{4C837E87-7051-495D-BFF2-F51D6137F29E}" type="presParOf" srcId="{BF0F9928-1DE8-43FC-9B68-A975FF69E031}" destId="{DF092C2E-CE78-489B-858D-568FE8B685CC}" srcOrd="1" destOrd="0" presId="urn:microsoft.com/office/officeart/2005/8/layout/hProcess4"/>
    <dgm:cxn modelId="{31589115-F534-43DC-AB54-0685925094BC}" type="presParOf" srcId="{BF0F9928-1DE8-43FC-9B68-A975FF69E031}" destId="{413F60F4-5261-401B-BFF4-4B0D3CFB33E9}" srcOrd="2" destOrd="0" presId="urn:microsoft.com/office/officeart/2005/8/layout/hProcess4"/>
    <dgm:cxn modelId="{FEE83B66-C126-4D9C-8BF6-0ADD103E0C10}" type="presParOf" srcId="{BF0F9928-1DE8-43FC-9B68-A975FF69E031}" destId="{B46026BE-4A5A-4300-9DC9-8FA62F2D8A06}" srcOrd="3" destOrd="0" presId="urn:microsoft.com/office/officeart/2005/8/layout/hProcess4"/>
    <dgm:cxn modelId="{22D436FC-5154-413C-A233-8A49B3DC26CD}" type="presParOf" srcId="{BF0F9928-1DE8-43FC-9B68-A975FF69E031}" destId="{97E076E7-A90B-4ABA-BDC1-916EE1FEAAFF}" srcOrd="4" destOrd="0" presId="urn:microsoft.com/office/officeart/2005/8/layout/hProcess4"/>
    <dgm:cxn modelId="{942CA452-1FC7-4799-ACE6-F99A1AE512D1}" type="presParOf" srcId="{109A74D7-AFF5-44E1-935D-B909413A049B}" destId="{0DE6007F-5F17-4668-A599-C5AF76633124}" srcOrd="1" destOrd="0" presId="urn:microsoft.com/office/officeart/2005/8/layout/hProcess4"/>
    <dgm:cxn modelId="{148C17E9-74A6-4ADF-BA07-3C01A3303C10}" type="presParOf" srcId="{109A74D7-AFF5-44E1-935D-B909413A049B}" destId="{9E23B339-5992-4E81-A9B0-3FAB6451F6D4}" srcOrd="2" destOrd="0" presId="urn:microsoft.com/office/officeart/2005/8/layout/hProcess4"/>
    <dgm:cxn modelId="{A36CB1C4-F831-4052-B265-7B59F150F6B5}" type="presParOf" srcId="{9E23B339-5992-4E81-A9B0-3FAB6451F6D4}" destId="{49BF729F-19A9-4208-AA82-9C75F7314658}" srcOrd="0" destOrd="0" presId="urn:microsoft.com/office/officeart/2005/8/layout/hProcess4"/>
    <dgm:cxn modelId="{6A50FC85-D65C-4733-ACC4-963486AFB683}" type="presParOf" srcId="{9E23B339-5992-4E81-A9B0-3FAB6451F6D4}" destId="{49EDF785-83B1-436A-9C44-5F8817DE64A4}" srcOrd="1" destOrd="0" presId="urn:microsoft.com/office/officeart/2005/8/layout/hProcess4"/>
    <dgm:cxn modelId="{0745F8E1-9B89-4B21-9208-198D388BC08F}" type="presParOf" srcId="{9E23B339-5992-4E81-A9B0-3FAB6451F6D4}" destId="{D9AB37F4-353C-4460-BFE6-ED5F9FF718B2}" srcOrd="2" destOrd="0" presId="urn:microsoft.com/office/officeart/2005/8/layout/hProcess4"/>
    <dgm:cxn modelId="{78510D91-0268-4078-9D47-01704F4A1779}" type="presParOf" srcId="{9E23B339-5992-4E81-A9B0-3FAB6451F6D4}" destId="{6DF6ADBD-10A3-47F7-B55D-E18A3DFAF47B}" srcOrd="3" destOrd="0" presId="urn:microsoft.com/office/officeart/2005/8/layout/hProcess4"/>
    <dgm:cxn modelId="{310265A8-F8AD-4E2F-A5E4-8B4A22A30461}" type="presParOf" srcId="{9E23B339-5992-4E81-A9B0-3FAB6451F6D4}" destId="{150FDE98-2916-419F-9872-7D2441007BA8}" srcOrd="4" destOrd="0" presId="urn:microsoft.com/office/officeart/2005/8/layout/hProcess4"/>
    <dgm:cxn modelId="{FF477726-80B2-4412-A639-535E5AC4CA49}" type="presParOf" srcId="{109A74D7-AFF5-44E1-935D-B909413A049B}" destId="{6E909668-81F4-4159-BDA6-10AD4B50A835}" srcOrd="3" destOrd="0" presId="urn:microsoft.com/office/officeart/2005/8/layout/hProcess4"/>
    <dgm:cxn modelId="{3A4702BE-BC4E-4022-918D-C0911556AAF6}" type="presParOf" srcId="{109A74D7-AFF5-44E1-935D-B909413A049B}" destId="{BCFC7698-7EC6-49CB-ADF4-C8CB5FE5072D}" srcOrd="4" destOrd="0" presId="urn:microsoft.com/office/officeart/2005/8/layout/hProcess4"/>
    <dgm:cxn modelId="{BE5A73D1-F28A-49AA-85C5-89612227F6B5}" type="presParOf" srcId="{BCFC7698-7EC6-49CB-ADF4-C8CB5FE5072D}" destId="{1A779737-F6E0-46D7-825B-2EE6434C56FC}" srcOrd="0" destOrd="0" presId="urn:microsoft.com/office/officeart/2005/8/layout/hProcess4"/>
    <dgm:cxn modelId="{B62D53F6-A7B7-4E36-A2C1-18647B3FB16F}" type="presParOf" srcId="{BCFC7698-7EC6-49CB-ADF4-C8CB5FE5072D}" destId="{F2218D60-0FBB-447F-A6E1-E5A8FD9D5063}" srcOrd="1" destOrd="0" presId="urn:microsoft.com/office/officeart/2005/8/layout/hProcess4"/>
    <dgm:cxn modelId="{04A1C258-9AE1-4DA4-8067-574B31AFAA01}" type="presParOf" srcId="{BCFC7698-7EC6-49CB-ADF4-C8CB5FE5072D}" destId="{F87B2445-5BE1-4135-9650-CC76AC29E13F}" srcOrd="2" destOrd="0" presId="urn:microsoft.com/office/officeart/2005/8/layout/hProcess4"/>
    <dgm:cxn modelId="{7F6722B2-41B7-4AC5-88ED-E76735454836}" type="presParOf" srcId="{BCFC7698-7EC6-49CB-ADF4-C8CB5FE5072D}" destId="{C0835421-DC5B-4B3E-915B-A951244B0E99}" srcOrd="3" destOrd="0" presId="urn:microsoft.com/office/officeart/2005/8/layout/hProcess4"/>
    <dgm:cxn modelId="{287F8A16-FD68-41A2-93F2-032D96E414B3}" type="presParOf" srcId="{BCFC7698-7EC6-49CB-ADF4-C8CB5FE5072D}" destId="{F2A66319-A2A5-4C11-80A6-EC384709C486}"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A40E11-B7AA-4490-83D6-7511444A5495}" type="doc">
      <dgm:prSet loTypeId="urn:microsoft.com/office/officeart/2005/8/layout/chevron1" loCatId="process" qsTypeId="urn:microsoft.com/office/officeart/2005/8/quickstyle/simple3" qsCatId="simple" csTypeId="urn:microsoft.com/office/officeart/2005/8/colors/colorful1" csCatId="colorful" phldr="1"/>
      <dgm:spPr/>
    </dgm:pt>
    <dgm:pt modelId="{4175A31A-E5EB-42A5-BB7D-1AEAD061EB9A}">
      <dgm:prSet phldrT="[Texto]" custT="1"/>
      <dgm:spPr/>
      <dgm:t>
        <a:bodyPr/>
        <a:lstStyle/>
        <a:p>
          <a:r>
            <a:rPr lang="es-EC" sz="2000" dirty="0" smtClean="0">
              <a:latin typeface="Berlin Sans FB" panose="020E0602020502020306" pitchFamily="34" charset="0"/>
            </a:rPr>
            <a:t>Población y muestra</a:t>
          </a:r>
          <a:endParaRPr lang="es-EC" sz="2000" dirty="0">
            <a:latin typeface="Berlin Sans FB" panose="020E0602020502020306" pitchFamily="34" charset="0"/>
          </a:endParaRPr>
        </a:p>
      </dgm:t>
    </dgm:pt>
    <dgm:pt modelId="{E9EA9810-2E74-40D9-ABE2-83D3F06252EC}" type="parTrans" cxnId="{984000FF-F1DF-4E4B-B43E-49AD47BDC459}">
      <dgm:prSet/>
      <dgm:spPr/>
      <dgm:t>
        <a:bodyPr/>
        <a:lstStyle/>
        <a:p>
          <a:endParaRPr lang="es-EC"/>
        </a:p>
      </dgm:t>
    </dgm:pt>
    <dgm:pt modelId="{92090BCA-8758-411B-BBCA-DE6591BC007D}" type="sibTrans" cxnId="{984000FF-F1DF-4E4B-B43E-49AD47BDC459}">
      <dgm:prSet/>
      <dgm:spPr/>
      <dgm:t>
        <a:bodyPr/>
        <a:lstStyle/>
        <a:p>
          <a:endParaRPr lang="es-EC"/>
        </a:p>
      </dgm:t>
    </dgm:pt>
    <dgm:pt modelId="{9927B4A3-3E4F-4E7F-B610-D2C9A7791B51}">
      <dgm:prSet phldrT="[Texto]" custT="1"/>
      <dgm:spPr/>
      <dgm:t>
        <a:bodyPr/>
        <a:lstStyle/>
        <a:p>
          <a:r>
            <a:rPr lang="es-EC" sz="2000" dirty="0" smtClean="0">
              <a:latin typeface="Berlin Sans FB" panose="020E0602020502020306" pitchFamily="34" charset="0"/>
            </a:rPr>
            <a:t>Centro Infantil Ejercito N° </a:t>
          </a:r>
          <a:r>
            <a:rPr lang="es-EC" sz="1500" dirty="0" smtClean="0">
              <a:latin typeface="Berlin Sans FB" panose="020E0602020502020306" pitchFamily="34" charset="0"/>
            </a:rPr>
            <a:t>3</a:t>
          </a:r>
          <a:endParaRPr lang="es-EC" sz="1500" dirty="0">
            <a:latin typeface="Berlin Sans FB" panose="020E0602020502020306" pitchFamily="34" charset="0"/>
          </a:endParaRPr>
        </a:p>
      </dgm:t>
    </dgm:pt>
    <dgm:pt modelId="{171990EC-9C3A-4B55-93BF-7EF8868962B2}" type="parTrans" cxnId="{B2DDED8C-9F49-46F4-AD8A-7B992A01CD96}">
      <dgm:prSet/>
      <dgm:spPr/>
      <dgm:t>
        <a:bodyPr/>
        <a:lstStyle/>
        <a:p>
          <a:endParaRPr lang="es-EC"/>
        </a:p>
      </dgm:t>
    </dgm:pt>
    <dgm:pt modelId="{A825C507-6FDF-4C15-BAFE-96651190B245}" type="sibTrans" cxnId="{B2DDED8C-9F49-46F4-AD8A-7B992A01CD96}">
      <dgm:prSet/>
      <dgm:spPr/>
      <dgm:t>
        <a:bodyPr/>
        <a:lstStyle/>
        <a:p>
          <a:endParaRPr lang="es-EC"/>
        </a:p>
      </dgm:t>
    </dgm:pt>
    <dgm:pt modelId="{D11321F6-6C29-42BB-9BDD-599DC83C2D6E}">
      <dgm:prSet phldrT="[Texto]" custT="1"/>
      <dgm:spPr/>
      <dgm:t>
        <a:bodyPr/>
        <a:lstStyle/>
        <a:p>
          <a:r>
            <a:rPr lang="es-EC" sz="1400" dirty="0" smtClean="0"/>
            <a:t>30 niños</a:t>
          </a:r>
        </a:p>
        <a:p>
          <a:r>
            <a:rPr lang="es-EC" sz="1400" dirty="0" smtClean="0"/>
            <a:t>15  niños/as 3-4 años</a:t>
          </a:r>
        </a:p>
        <a:p>
          <a:r>
            <a:rPr lang="es-EC" sz="1400" dirty="0" smtClean="0"/>
            <a:t>15  niños/as 4-5 años</a:t>
          </a:r>
        </a:p>
        <a:p>
          <a:endParaRPr lang="es-EC" sz="1500" dirty="0"/>
        </a:p>
      </dgm:t>
    </dgm:pt>
    <dgm:pt modelId="{31A49CB2-3175-408E-B137-4A546570343F}" type="parTrans" cxnId="{B490AC00-D1DE-4750-8C66-21009149A0B5}">
      <dgm:prSet/>
      <dgm:spPr/>
      <dgm:t>
        <a:bodyPr/>
        <a:lstStyle/>
        <a:p>
          <a:endParaRPr lang="es-EC"/>
        </a:p>
      </dgm:t>
    </dgm:pt>
    <dgm:pt modelId="{04657F53-9201-4690-8B69-29803B102673}" type="sibTrans" cxnId="{B490AC00-D1DE-4750-8C66-21009149A0B5}">
      <dgm:prSet/>
      <dgm:spPr/>
      <dgm:t>
        <a:bodyPr/>
        <a:lstStyle/>
        <a:p>
          <a:endParaRPr lang="es-EC"/>
        </a:p>
      </dgm:t>
    </dgm:pt>
    <dgm:pt modelId="{39344F0E-7025-45BD-A8D3-814B2532563C}" type="pres">
      <dgm:prSet presAssocID="{A7A40E11-B7AA-4490-83D6-7511444A5495}" presName="Name0" presStyleCnt="0">
        <dgm:presLayoutVars>
          <dgm:dir/>
          <dgm:animLvl val="lvl"/>
          <dgm:resizeHandles val="exact"/>
        </dgm:presLayoutVars>
      </dgm:prSet>
      <dgm:spPr/>
    </dgm:pt>
    <dgm:pt modelId="{3319DA87-A41A-43A1-BEE6-D63F0E2D8FCC}" type="pres">
      <dgm:prSet presAssocID="{4175A31A-E5EB-42A5-BB7D-1AEAD061EB9A}" presName="parTxOnly" presStyleLbl="node1" presStyleIdx="0" presStyleCnt="3">
        <dgm:presLayoutVars>
          <dgm:chMax val="0"/>
          <dgm:chPref val="0"/>
          <dgm:bulletEnabled val="1"/>
        </dgm:presLayoutVars>
      </dgm:prSet>
      <dgm:spPr/>
      <dgm:t>
        <a:bodyPr/>
        <a:lstStyle/>
        <a:p>
          <a:endParaRPr lang="es-EC"/>
        </a:p>
      </dgm:t>
    </dgm:pt>
    <dgm:pt modelId="{43CDC6EF-9833-485E-A9F8-5AF3A34F978B}" type="pres">
      <dgm:prSet presAssocID="{92090BCA-8758-411B-BBCA-DE6591BC007D}" presName="parTxOnlySpace" presStyleCnt="0"/>
      <dgm:spPr/>
    </dgm:pt>
    <dgm:pt modelId="{6EA12864-B154-4F10-9D12-CE7211BEA40A}" type="pres">
      <dgm:prSet presAssocID="{9927B4A3-3E4F-4E7F-B610-D2C9A7791B51}" presName="parTxOnly" presStyleLbl="node1" presStyleIdx="1" presStyleCnt="3" custLinFactNeighborX="-22389" custLinFactNeighborY="379">
        <dgm:presLayoutVars>
          <dgm:chMax val="0"/>
          <dgm:chPref val="0"/>
          <dgm:bulletEnabled val="1"/>
        </dgm:presLayoutVars>
      </dgm:prSet>
      <dgm:spPr/>
      <dgm:t>
        <a:bodyPr/>
        <a:lstStyle/>
        <a:p>
          <a:endParaRPr lang="es-EC"/>
        </a:p>
      </dgm:t>
    </dgm:pt>
    <dgm:pt modelId="{0D2A6859-543C-47F1-A101-AA73F00D1A97}" type="pres">
      <dgm:prSet presAssocID="{A825C507-6FDF-4C15-BAFE-96651190B245}" presName="parTxOnlySpace" presStyleCnt="0"/>
      <dgm:spPr/>
    </dgm:pt>
    <dgm:pt modelId="{273564E1-FB8E-44D3-96B8-8C645F07E0BF}" type="pres">
      <dgm:prSet presAssocID="{D11321F6-6C29-42BB-9BDD-599DC83C2D6E}" presName="parTxOnly" presStyleLbl="node1" presStyleIdx="2" presStyleCnt="3" custLinFactNeighborX="-36434" custLinFactNeighborY="379">
        <dgm:presLayoutVars>
          <dgm:chMax val="0"/>
          <dgm:chPref val="0"/>
          <dgm:bulletEnabled val="1"/>
        </dgm:presLayoutVars>
      </dgm:prSet>
      <dgm:spPr/>
      <dgm:t>
        <a:bodyPr/>
        <a:lstStyle/>
        <a:p>
          <a:endParaRPr lang="es-EC"/>
        </a:p>
      </dgm:t>
    </dgm:pt>
  </dgm:ptLst>
  <dgm:cxnLst>
    <dgm:cxn modelId="{B2DDED8C-9F49-46F4-AD8A-7B992A01CD96}" srcId="{A7A40E11-B7AA-4490-83D6-7511444A5495}" destId="{9927B4A3-3E4F-4E7F-B610-D2C9A7791B51}" srcOrd="1" destOrd="0" parTransId="{171990EC-9C3A-4B55-93BF-7EF8868962B2}" sibTransId="{A825C507-6FDF-4C15-BAFE-96651190B245}"/>
    <dgm:cxn modelId="{6D09D1BA-BD89-441C-8EF4-ACF9C096DBA9}" type="presOf" srcId="{4175A31A-E5EB-42A5-BB7D-1AEAD061EB9A}" destId="{3319DA87-A41A-43A1-BEE6-D63F0E2D8FCC}" srcOrd="0" destOrd="0" presId="urn:microsoft.com/office/officeart/2005/8/layout/chevron1"/>
    <dgm:cxn modelId="{B4401A0E-1F69-4BB1-8AFE-5883610D3F0E}" type="presOf" srcId="{A7A40E11-B7AA-4490-83D6-7511444A5495}" destId="{39344F0E-7025-45BD-A8D3-814B2532563C}" srcOrd="0" destOrd="0" presId="urn:microsoft.com/office/officeart/2005/8/layout/chevron1"/>
    <dgm:cxn modelId="{B490AC00-D1DE-4750-8C66-21009149A0B5}" srcId="{A7A40E11-B7AA-4490-83D6-7511444A5495}" destId="{D11321F6-6C29-42BB-9BDD-599DC83C2D6E}" srcOrd="2" destOrd="0" parTransId="{31A49CB2-3175-408E-B137-4A546570343F}" sibTransId="{04657F53-9201-4690-8B69-29803B102673}"/>
    <dgm:cxn modelId="{F8DBBD64-78AD-4AB4-9226-2219E5EF2350}" type="presOf" srcId="{9927B4A3-3E4F-4E7F-B610-D2C9A7791B51}" destId="{6EA12864-B154-4F10-9D12-CE7211BEA40A}" srcOrd="0" destOrd="0" presId="urn:microsoft.com/office/officeart/2005/8/layout/chevron1"/>
    <dgm:cxn modelId="{F2D9533E-70BD-46B9-99BB-0B4C86FE6864}" type="presOf" srcId="{D11321F6-6C29-42BB-9BDD-599DC83C2D6E}" destId="{273564E1-FB8E-44D3-96B8-8C645F07E0BF}" srcOrd="0" destOrd="0" presId="urn:microsoft.com/office/officeart/2005/8/layout/chevron1"/>
    <dgm:cxn modelId="{984000FF-F1DF-4E4B-B43E-49AD47BDC459}" srcId="{A7A40E11-B7AA-4490-83D6-7511444A5495}" destId="{4175A31A-E5EB-42A5-BB7D-1AEAD061EB9A}" srcOrd="0" destOrd="0" parTransId="{E9EA9810-2E74-40D9-ABE2-83D3F06252EC}" sibTransId="{92090BCA-8758-411B-BBCA-DE6591BC007D}"/>
    <dgm:cxn modelId="{2F5422AE-56B8-49B5-9FB1-53CC46AFB44B}" type="presParOf" srcId="{39344F0E-7025-45BD-A8D3-814B2532563C}" destId="{3319DA87-A41A-43A1-BEE6-D63F0E2D8FCC}" srcOrd="0" destOrd="0" presId="urn:microsoft.com/office/officeart/2005/8/layout/chevron1"/>
    <dgm:cxn modelId="{1F705A32-D96E-4B96-AB81-CFCCA34C0A67}" type="presParOf" srcId="{39344F0E-7025-45BD-A8D3-814B2532563C}" destId="{43CDC6EF-9833-485E-A9F8-5AF3A34F978B}" srcOrd="1" destOrd="0" presId="urn:microsoft.com/office/officeart/2005/8/layout/chevron1"/>
    <dgm:cxn modelId="{14B9E988-381D-4D4E-ACB1-D45D040CB684}" type="presParOf" srcId="{39344F0E-7025-45BD-A8D3-814B2532563C}" destId="{6EA12864-B154-4F10-9D12-CE7211BEA40A}" srcOrd="2" destOrd="0" presId="urn:microsoft.com/office/officeart/2005/8/layout/chevron1"/>
    <dgm:cxn modelId="{2D787522-CD1A-42F1-9328-CAE4168A4A2D}" type="presParOf" srcId="{39344F0E-7025-45BD-A8D3-814B2532563C}" destId="{0D2A6859-543C-47F1-A101-AA73F00D1A97}" srcOrd="3" destOrd="0" presId="urn:microsoft.com/office/officeart/2005/8/layout/chevron1"/>
    <dgm:cxn modelId="{8719E430-88DD-41FF-ABC1-94963AECFC89}" type="presParOf" srcId="{39344F0E-7025-45BD-A8D3-814B2532563C}" destId="{273564E1-FB8E-44D3-96B8-8C645F07E0BF}"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7A40E11-B7AA-4490-83D6-7511444A5495}" type="doc">
      <dgm:prSet loTypeId="urn:microsoft.com/office/officeart/2005/8/layout/chevron1" loCatId="process" qsTypeId="urn:microsoft.com/office/officeart/2005/8/quickstyle/simple3" qsCatId="simple" csTypeId="urn:microsoft.com/office/officeart/2005/8/colors/colorful1" csCatId="colorful" phldr="1"/>
      <dgm:spPr/>
    </dgm:pt>
    <dgm:pt modelId="{4175A31A-E5EB-42A5-BB7D-1AEAD061EB9A}">
      <dgm:prSet phldrT="[Texto]"/>
      <dgm:spPr/>
      <dgm:t>
        <a:bodyPr/>
        <a:lstStyle/>
        <a:p>
          <a:r>
            <a:rPr lang="es-EC" dirty="0" smtClean="0">
              <a:latin typeface="Berlin Sans FB" panose="020E0602020502020306" pitchFamily="34" charset="0"/>
            </a:rPr>
            <a:t>Tipo de investigación </a:t>
          </a:r>
          <a:endParaRPr lang="es-EC" dirty="0">
            <a:latin typeface="Berlin Sans FB" panose="020E0602020502020306" pitchFamily="34" charset="0"/>
          </a:endParaRPr>
        </a:p>
      </dgm:t>
    </dgm:pt>
    <dgm:pt modelId="{E9EA9810-2E74-40D9-ABE2-83D3F06252EC}" type="parTrans" cxnId="{984000FF-F1DF-4E4B-B43E-49AD47BDC459}">
      <dgm:prSet/>
      <dgm:spPr/>
      <dgm:t>
        <a:bodyPr/>
        <a:lstStyle/>
        <a:p>
          <a:endParaRPr lang="es-EC"/>
        </a:p>
      </dgm:t>
    </dgm:pt>
    <dgm:pt modelId="{92090BCA-8758-411B-BBCA-DE6591BC007D}" type="sibTrans" cxnId="{984000FF-F1DF-4E4B-B43E-49AD47BDC459}">
      <dgm:prSet/>
      <dgm:spPr/>
      <dgm:t>
        <a:bodyPr/>
        <a:lstStyle/>
        <a:p>
          <a:endParaRPr lang="es-EC"/>
        </a:p>
      </dgm:t>
    </dgm:pt>
    <dgm:pt modelId="{9927B4A3-3E4F-4E7F-B610-D2C9A7791B51}">
      <dgm:prSet phldrT="[Texto]"/>
      <dgm:spPr/>
      <dgm:t>
        <a:bodyPr/>
        <a:lstStyle/>
        <a:p>
          <a:r>
            <a:rPr lang="es-EC" dirty="0" smtClean="0">
              <a:latin typeface="Berlin Sans FB" panose="020E0602020502020306" pitchFamily="34" charset="0"/>
            </a:rPr>
            <a:t>Correlacional</a:t>
          </a:r>
          <a:endParaRPr lang="es-EC" dirty="0">
            <a:latin typeface="Berlin Sans FB" panose="020E0602020502020306" pitchFamily="34" charset="0"/>
          </a:endParaRPr>
        </a:p>
      </dgm:t>
    </dgm:pt>
    <dgm:pt modelId="{171990EC-9C3A-4B55-93BF-7EF8868962B2}" type="parTrans" cxnId="{B2DDED8C-9F49-46F4-AD8A-7B992A01CD96}">
      <dgm:prSet/>
      <dgm:spPr/>
      <dgm:t>
        <a:bodyPr/>
        <a:lstStyle/>
        <a:p>
          <a:endParaRPr lang="es-EC"/>
        </a:p>
      </dgm:t>
    </dgm:pt>
    <dgm:pt modelId="{A825C507-6FDF-4C15-BAFE-96651190B245}" type="sibTrans" cxnId="{B2DDED8C-9F49-46F4-AD8A-7B992A01CD96}">
      <dgm:prSet/>
      <dgm:spPr/>
      <dgm:t>
        <a:bodyPr/>
        <a:lstStyle/>
        <a:p>
          <a:endParaRPr lang="es-EC"/>
        </a:p>
      </dgm:t>
    </dgm:pt>
    <dgm:pt modelId="{D11321F6-6C29-42BB-9BDD-599DC83C2D6E}">
      <dgm:prSet phldrT="[Texto]"/>
      <dgm:spPr/>
      <dgm:t>
        <a:bodyPr/>
        <a:lstStyle/>
        <a:p>
          <a:r>
            <a:rPr lang="es-EC" dirty="0" smtClean="0">
              <a:latin typeface="Berlin Sans FB" panose="020E0602020502020306" pitchFamily="34" charset="0"/>
            </a:rPr>
            <a:t>Relaciona o comprueba los efectos o resultados</a:t>
          </a:r>
          <a:endParaRPr lang="es-EC" dirty="0">
            <a:latin typeface="Berlin Sans FB" panose="020E0602020502020306" pitchFamily="34" charset="0"/>
          </a:endParaRPr>
        </a:p>
      </dgm:t>
    </dgm:pt>
    <dgm:pt modelId="{31A49CB2-3175-408E-B137-4A546570343F}" type="parTrans" cxnId="{B490AC00-D1DE-4750-8C66-21009149A0B5}">
      <dgm:prSet/>
      <dgm:spPr/>
      <dgm:t>
        <a:bodyPr/>
        <a:lstStyle/>
        <a:p>
          <a:endParaRPr lang="es-EC"/>
        </a:p>
      </dgm:t>
    </dgm:pt>
    <dgm:pt modelId="{04657F53-9201-4690-8B69-29803B102673}" type="sibTrans" cxnId="{B490AC00-D1DE-4750-8C66-21009149A0B5}">
      <dgm:prSet/>
      <dgm:spPr/>
      <dgm:t>
        <a:bodyPr/>
        <a:lstStyle/>
        <a:p>
          <a:endParaRPr lang="es-EC"/>
        </a:p>
      </dgm:t>
    </dgm:pt>
    <dgm:pt modelId="{39344F0E-7025-45BD-A8D3-814B2532563C}" type="pres">
      <dgm:prSet presAssocID="{A7A40E11-B7AA-4490-83D6-7511444A5495}" presName="Name0" presStyleCnt="0">
        <dgm:presLayoutVars>
          <dgm:dir/>
          <dgm:animLvl val="lvl"/>
          <dgm:resizeHandles val="exact"/>
        </dgm:presLayoutVars>
      </dgm:prSet>
      <dgm:spPr/>
    </dgm:pt>
    <dgm:pt modelId="{3319DA87-A41A-43A1-BEE6-D63F0E2D8FCC}" type="pres">
      <dgm:prSet presAssocID="{4175A31A-E5EB-42A5-BB7D-1AEAD061EB9A}" presName="parTxOnly" presStyleLbl="node1" presStyleIdx="0" presStyleCnt="3">
        <dgm:presLayoutVars>
          <dgm:chMax val="0"/>
          <dgm:chPref val="0"/>
          <dgm:bulletEnabled val="1"/>
        </dgm:presLayoutVars>
      </dgm:prSet>
      <dgm:spPr/>
      <dgm:t>
        <a:bodyPr/>
        <a:lstStyle/>
        <a:p>
          <a:endParaRPr lang="es-EC"/>
        </a:p>
      </dgm:t>
    </dgm:pt>
    <dgm:pt modelId="{43CDC6EF-9833-485E-A9F8-5AF3A34F978B}" type="pres">
      <dgm:prSet presAssocID="{92090BCA-8758-411B-BBCA-DE6591BC007D}" presName="parTxOnlySpace" presStyleCnt="0"/>
      <dgm:spPr/>
    </dgm:pt>
    <dgm:pt modelId="{6EA12864-B154-4F10-9D12-CE7211BEA40A}" type="pres">
      <dgm:prSet presAssocID="{9927B4A3-3E4F-4E7F-B610-D2C9A7791B51}" presName="parTxOnly" presStyleLbl="node1" presStyleIdx="1" presStyleCnt="3">
        <dgm:presLayoutVars>
          <dgm:chMax val="0"/>
          <dgm:chPref val="0"/>
          <dgm:bulletEnabled val="1"/>
        </dgm:presLayoutVars>
      </dgm:prSet>
      <dgm:spPr/>
      <dgm:t>
        <a:bodyPr/>
        <a:lstStyle/>
        <a:p>
          <a:endParaRPr lang="es-EC"/>
        </a:p>
      </dgm:t>
    </dgm:pt>
    <dgm:pt modelId="{0D2A6859-543C-47F1-A101-AA73F00D1A97}" type="pres">
      <dgm:prSet presAssocID="{A825C507-6FDF-4C15-BAFE-96651190B245}" presName="parTxOnlySpace" presStyleCnt="0"/>
      <dgm:spPr/>
    </dgm:pt>
    <dgm:pt modelId="{273564E1-FB8E-44D3-96B8-8C645F07E0BF}" type="pres">
      <dgm:prSet presAssocID="{D11321F6-6C29-42BB-9BDD-599DC83C2D6E}" presName="parTxOnly" presStyleLbl="node1" presStyleIdx="2" presStyleCnt="3">
        <dgm:presLayoutVars>
          <dgm:chMax val="0"/>
          <dgm:chPref val="0"/>
          <dgm:bulletEnabled val="1"/>
        </dgm:presLayoutVars>
      </dgm:prSet>
      <dgm:spPr/>
      <dgm:t>
        <a:bodyPr/>
        <a:lstStyle/>
        <a:p>
          <a:endParaRPr lang="es-EC"/>
        </a:p>
      </dgm:t>
    </dgm:pt>
  </dgm:ptLst>
  <dgm:cxnLst>
    <dgm:cxn modelId="{AFD430C7-945C-48BE-A80B-EDA15CA02D34}" type="presOf" srcId="{4175A31A-E5EB-42A5-BB7D-1AEAD061EB9A}" destId="{3319DA87-A41A-43A1-BEE6-D63F0E2D8FCC}" srcOrd="0" destOrd="0" presId="urn:microsoft.com/office/officeart/2005/8/layout/chevron1"/>
    <dgm:cxn modelId="{9FDD15A0-1053-45C5-8EE3-C63F0DBE75C1}" type="presOf" srcId="{9927B4A3-3E4F-4E7F-B610-D2C9A7791B51}" destId="{6EA12864-B154-4F10-9D12-CE7211BEA40A}" srcOrd="0" destOrd="0" presId="urn:microsoft.com/office/officeart/2005/8/layout/chevron1"/>
    <dgm:cxn modelId="{B2DDED8C-9F49-46F4-AD8A-7B992A01CD96}" srcId="{A7A40E11-B7AA-4490-83D6-7511444A5495}" destId="{9927B4A3-3E4F-4E7F-B610-D2C9A7791B51}" srcOrd="1" destOrd="0" parTransId="{171990EC-9C3A-4B55-93BF-7EF8868962B2}" sibTransId="{A825C507-6FDF-4C15-BAFE-96651190B245}"/>
    <dgm:cxn modelId="{B490AC00-D1DE-4750-8C66-21009149A0B5}" srcId="{A7A40E11-B7AA-4490-83D6-7511444A5495}" destId="{D11321F6-6C29-42BB-9BDD-599DC83C2D6E}" srcOrd="2" destOrd="0" parTransId="{31A49CB2-3175-408E-B137-4A546570343F}" sibTransId="{04657F53-9201-4690-8B69-29803B102673}"/>
    <dgm:cxn modelId="{CE899B3F-D4A5-4273-8A4E-195808F8CEAA}" type="presOf" srcId="{D11321F6-6C29-42BB-9BDD-599DC83C2D6E}" destId="{273564E1-FB8E-44D3-96B8-8C645F07E0BF}" srcOrd="0" destOrd="0" presId="urn:microsoft.com/office/officeart/2005/8/layout/chevron1"/>
    <dgm:cxn modelId="{475A3D87-ABA9-4B3F-A811-A46FC1CB8F4D}" type="presOf" srcId="{A7A40E11-B7AA-4490-83D6-7511444A5495}" destId="{39344F0E-7025-45BD-A8D3-814B2532563C}" srcOrd="0" destOrd="0" presId="urn:microsoft.com/office/officeart/2005/8/layout/chevron1"/>
    <dgm:cxn modelId="{984000FF-F1DF-4E4B-B43E-49AD47BDC459}" srcId="{A7A40E11-B7AA-4490-83D6-7511444A5495}" destId="{4175A31A-E5EB-42A5-BB7D-1AEAD061EB9A}" srcOrd="0" destOrd="0" parTransId="{E9EA9810-2E74-40D9-ABE2-83D3F06252EC}" sibTransId="{92090BCA-8758-411B-BBCA-DE6591BC007D}"/>
    <dgm:cxn modelId="{D83D9F40-641E-49B6-B813-F94C2D9A4053}" type="presParOf" srcId="{39344F0E-7025-45BD-A8D3-814B2532563C}" destId="{3319DA87-A41A-43A1-BEE6-D63F0E2D8FCC}" srcOrd="0" destOrd="0" presId="urn:microsoft.com/office/officeart/2005/8/layout/chevron1"/>
    <dgm:cxn modelId="{1781CC46-ACB9-4063-B92F-839D43B72A76}" type="presParOf" srcId="{39344F0E-7025-45BD-A8D3-814B2532563C}" destId="{43CDC6EF-9833-485E-A9F8-5AF3A34F978B}" srcOrd="1" destOrd="0" presId="urn:microsoft.com/office/officeart/2005/8/layout/chevron1"/>
    <dgm:cxn modelId="{6312B52B-DA10-4F16-AF9A-1AC6EA682AA5}" type="presParOf" srcId="{39344F0E-7025-45BD-A8D3-814B2532563C}" destId="{6EA12864-B154-4F10-9D12-CE7211BEA40A}" srcOrd="2" destOrd="0" presId="urn:microsoft.com/office/officeart/2005/8/layout/chevron1"/>
    <dgm:cxn modelId="{57C9C7BF-780C-46EB-9C65-32DED6932295}" type="presParOf" srcId="{39344F0E-7025-45BD-A8D3-814B2532563C}" destId="{0D2A6859-543C-47F1-A101-AA73F00D1A97}" srcOrd="3" destOrd="0" presId="urn:microsoft.com/office/officeart/2005/8/layout/chevron1"/>
    <dgm:cxn modelId="{7A1D49ED-ADFB-4577-9877-CFAF3CED3073}" type="presParOf" srcId="{39344F0E-7025-45BD-A8D3-814B2532563C}" destId="{273564E1-FB8E-44D3-96B8-8C645F07E0BF}" srcOrd="4"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7A40E11-B7AA-4490-83D6-7511444A5495}" type="doc">
      <dgm:prSet loTypeId="urn:microsoft.com/office/officeart/2005/8/layout/chevron1" loCatId="process" qsTypeId="urn:microsoft.com/office/officeart/2005/8/quickstyle/simple3" qsCatId="simple" csTypeId="urn:microsoft.com/office/officeart/2005/8/colors/colorful1" csCatId="colorful" phldr="1"/>
      <dgm:spPr/>
    </dgm:pt>
    <dgm:pt modelId="{4175A31A-E5EB-42A5-BB7D-1AEAD061EB9A}">
      <dgm:prSet phldrT="[Texto]"/>
      <dgm:spPr/>
      <dgm:t>
        <a:bodyPr/>
        <a:lstStyle/>
        <a:p>
          <a:r>
            <a:rPr lang="es-EC" dirty="0" smtClean="0">
              <a:latin typeface="Berlin Sans FB" panose="020E0602020502020306" pitchFamily="34" charset="0"/>
            </a:rPr>
            <a:t>Modalidad de la investigación</a:t>
          </a:r>
          <a:endParaRPr lang="es-EC" dirty="0">
            <a:latin typeface="Berlin Sans FB" panose="020E0602020502020306" pitchFamily="34" charset="0"/>
          </a:endParaRPr>
        </a:p>
      </dgm:t>
    </dgm:pt>
    <dgm:pt modelId="{E9EA9810-2E74-40D9-ABE2-83D3F06252EC}" type="parTrans" cxnId="{984000FF-F1DF-4E4B-B43E-49AD47BDC459}">
      <dgm:prSet/>
      <dgm:spPr/>
      <dgm:t>
        <a:bodyPr/>
        <a:lstStyle/>
        <a:p>
          <a:endParaRPr lang="es-EC"/>
        </a:p>
      </dgm:t>
    </dgm:pt>
    <dgm:pt modelId="{92090BCA-8758-411B-BBCA-DE6591BC007D}" type="sibTrans" cxnId="{984000FF-F1DF-4E4B-B43E-49AD47BDC459}">
      <dgm:prSet/>
      <dgm:spPr/>
      <dgm:t>
        <a:bodyPr/>
        <a:lstStyle/>
        <a:p>
          <a:endParaRPr lang="es-EC"/>
        </a:p>
      </dgm:t>
    </dgm:pt>
    <dgm:pt modelId="{9927B4A3-3E4F-4E7F-B610-D2C9A7791B51}">
      <dgm:prSet phldrT="[Texto]"/>
      <dgm:spPr/>
      <dgm:t>
        <a:bodyPr/>
        <a:lstStyle/>
        <a:p>
          <a:r>
            <a:rPr lang="es-EC" dirty="0" smtClean="0">
              <a:latin typeface="Berlin Sans FB" panose="020E0602020502020306" pitchFamily="34" charset="0"/>
            </a:rPr>
            <a:t>Campo</a:t>
          </a:r>
          <a:endParaRPr lang="es-EC" dirty="0">
            <a:latin typeface="Berlin Sans FB" panose="020E0602020502020306" pitchFamily="34" charset="0"/>
          </a:endParaRPr>
        </a:p>
      </dgm:t>
    </dgm:pt>
    <dgm:pt modelId="{171990EC-9C3A-4B55-93BF-7EF8868962B2}" type="parTrans" cxnId="{B2DDED8C-9F49-46F4-AD8A-7B992A01CD96}">
      <dgm:prSet/>
      <dgm:spPr/>
      <dgm:t>
        <a:bodyPr/>
        <a:lstStyle/>
        <a:p>
          <a:endParaRPr lang="es-EC"/>
        </a:p>
      </dgm:t>
    </dgm:pt>
    <dgm:pt modelId="{A825C507-6FDF-4C15-BAFE-96651190B245}" type="sibTrans" cxnId="{B2DDED8C-9F49-46F4-AD8A-7B992A01CD96}">
      <dgm:prSet/>
      <dgm:spPr/>
      <dgm:t>
        <a:bodyPr/>
        <a:lstStyle/>
        <a:p>
          <a:endParaRPr lang="es-EC"/>
        </a:p>
      </dgm:t>
    </dgm:pt>
    <dgm:pt modelId="{D11321F6-6C29-42BB-9BDD-599DC83C2D6E}">
      <dgm:prSet phldrT="[Texto]"/>
      <dgm:spPr/>
      <dgm:t>
        <a:bodyPr/>
        <a:lstStyle/>
        <a:p>
          <a:r>
            <a:rPr lang="es-EC" dirty="0" smtClean="0"/>
            <a:t>Bibliográfica </a:t>
          </a:r>
          <a:endParaRPr lang="es-EC" dirty="0"/>
        </a:p>
      </dgm:t>
    </dgm:pt>
    <dgm:pt modelId="{31A49CB2-3175-408E-B137-4A546570343F}" type="parTrans" cxnId="{B490AC00-D1DE-4750-8C66-21009149A0B5}">
      <dgm:prSet/>
      <dgm:spPr/>
      <dgm:t>
        <a:bodyPr/>
        <a:lstStyle/>
        <a:p>
          <a:endParaRPr lang="es-EC"/>
        </a:p>
      </dgm:t>
    </dgm:pt>
    <dgm:pt modelId="{04657F53-9201-4690-8B69-29803B102673}" type="sibTrans" cxnId="{B490AC00-D1DE-4750-8C66-21009149A0B5}">
      <dgm:prSet/>
      <dgm:spPr/>
      <dgm:t>
        <a:bodyPr/>
        <a:lstStyle/>
        <a:p>
          <a:endParaRPr lang="es-EC"/>
        </a:p>
      </dgm:t>
    </dgm:pt>
    <dgm:pt modelId="{39344F0E-7025-45BD-A8D3-814B2532563C}" type="pres">
      <dgm:prSet presAssocID="{A7A40E11-B7AA-4490-83D6-7511444A5495}" presName="Name0" presStyleCnt="0">
        <dgm:presLayoutVars>
          <dgm:dir/>
          <dgm:animLvl val="lvl"/>
          <dgm:resizeHandles val="exact"/>
        </dgm:presLayoutVars>
      </dgm:prSet>
      <dgm:spPr/>
    </dgm:pt>
    <dgm:pt modelId="{3319DA87-A41A-43A1-BEE6-D63F0E2D8FCC}" type="pres">
      <dgm:prSet presAssocID="{4175A31A-E5EB-42A5-BB7D-1AEAD061EB9A}" presName="parTxOnly" presStyleLbl="node1" presStyleIdx="0" presStyleCnt="3">
        <dgm:presLayoutVars>
          <dgm:chMax val="0"/>
          <dgm:chPref val="0"/>
          <dgm:bulletEnabled val="1"/>
        </dgm:presLayoutVars>
      </dgm:prSet>
      <dgm:spPr/>
      <dgm:t>
        <a:bodyPr/>
        <a:lstStyle/>
        <a:p>
          <a:endParaRPr lang="es-EC"/>
        </a:p>
      </dgm:t>
    </dgm:pt>
    <dgm:pt modelId="{43CDC6EF-9833-485E-A9F8-5AF3A34F978B}" type="pres">
      <dgm:prSet presAssocID="{92090BCA-8758-411B-BBCA-DE6591BC007D}" presName="parTxOnlySpace" presStyleCnt="0"/>
      <dgm:spPr/>
    </dgm:pt>
    <dgm:pt modelId="{6EA12864-B154-4F10-9D12-CE7211BEA40A}" type="pres">
      <dgm:prSet presAssocID="{9927B4A3-3E4F-4E7F-B610-D2C9A7791B51}" presName="parTxOnly" presStyleLbl="node1" presStyleIdx="1" presStyleCnt="3">
        <dgm:presLayoutVars>
          <dgm:chMax val="0"/>
          <dgm:chPref val="0"/>
          <dgm:bulletEnabled val="1"/>
        </dgm:presLayoutVars>
      </dgm:prSet>
      <dgm:spPr/>
      <dgm:t>
        <a:bodyPr/>
        <a:lstStyle/>
        <a:p>
          <a:endParaRPr lang="es-EC"/>
        </a:p>
      </dgm:t>
    </dgm:pt>
    <dgm:pt modelId="{0D2A6859-543C-47F1-A101-AA73F00D1A97}" type="pres">
      <dgm:prSet presAssocID="{A825C507-6FDF-4C15-BAFE-96651190B245}" presName="parTxOnlySpace" presStyleCnt="0"/>
      <dgm:spPr/>
    </dgm:pt>
    <dgm:pt modelId="{273564E1-FB8E-44D3-96B8-8C645F07E0BF}" type="pres">
      <dgm:prSet presAssocID="{D11321F6-6C29-42BB-9BDD-599DC83C2D6E}" presName="parTxOnly" presStyleLbl="node1" presStyleIdx="2" presStyleCnt="3">
        <dgm:presLayoutVars>
          <dgm:chMax val="0"/>
          <dgm:chPref val="0"/>
          <dgm:bulletEnabled val="1"/>
        </dgm:presLayoutVars>
      </dgm:prSet>
      <dgm:spPr/>
      <dgm:t>
        <a:bodyPr/>
        <a:lstStyle/>
        <a:p>
          <a:endParaRPr lang="es-EC"/>
        </a:p>
      </dgm:t>
    </dgm:pt>
  </dgm:ptLst>
  <dgm:cxnLst>
    <dgm:cxn modelId="{D8050293-4088-44D1-A4D0-65FCE61E4773}" type="presOf" srcId="{D11321F6-6C29-42BB-9BDD-599DC83C2D6E}" destId="{273564E1-FB8E-44D3-96B8-8C645F07E0BF}" srcOrd="0" destOrd="0" presId="urn:microsoft.com/office/officeart/2005/8/layout/chevron1"/>
    <dgm:cxn modelId="{2246299C-1713-429A-96E9-222C322117E9}" type="presOf" srcId="{A7A40E11-B7AA-4490-83D6-7511444A5495}" destId="{39344F0E-7025-45BD-A8D3-814B2532563C}" srcOrd="0" destOrd="0" presId="urn:microsoft.com/office/officeart/2005/8/layout/chevron1"/>
    <dgm:cxn modelId="{B2DDED8C-9F49-46F4-AD8A-7B992A01CD96}" srcId="{A7A40E11-B7AA-4490-83D6-7511444A5495}" destId="{9927B4A3-3E4F-4E7F-B610-D2C9A7791B51}" srcOrd="1" destOrd="0" parTransId="{171990EC-9C3A-4B55-93BF-7EF8868962B2}" sibTransId="{A825C507-6FDF-4C15-BAFE-96651190B245}"/>
    <dgm:cxn modelId="{B490AC00-D1DE-4750-8C66-21009149A0B5}" srcId="{A7A40E11-B7AA-4490-83D6-7511444A5495}" destId="{D11321F6-6C29-42BB-9BDD-599DC83C2D6E}" srcOrd="2" destOrd="0" parTransId="{31A49CB2-3175-408E-B137-4A546570343F}" sibTransId="{04657F53-9201-4690-8B69-29803B102673}"/>
    <dgm:cxn modelId="{79DF8DB9-F618-4F31-808F-CC83A8268AD1}" type="presOf" srcId="{4175A31A-E5EB-42A5-BB7D-1AEAD061EB9A}" destId="{3319DA87-A41A-43A1-BEE6-D63F0E2D8FCC}" srcOrd="0" destOrd="0" presId="urn:microsoft.com/office/officeart/2005/8/layout/chevron1"/>
    <dgm:cxn modelId="{984000FF-F1DF-4E4B-B43E-49AD47BDC459}" srcId="{A7A40E11-B7AA-4490-83D6-7511444A5495}" destId="{4175A31A-E5EB-42A5-BB7D-1AEAD061EB9A}" srcOrd="0" destOrd="0" parTransId="{E9EA9810-2E74-40D9-ABE2-83D3F06252EC}" sibTransId="{92090BCA-8758-411B-BBCA-DE6591BC007D}"/>
    <dgm:cxn modelId="{631B6E98-32B2-42B4-9218-5D1CC494A26B}" type="presOf" srcId="{9927B4A3-3E4F-4E7F-B610-D2C9A7791B51}" destId="{6EA12864-B154-4F10-9D12-CE7211BEA40A}" srcOrd="0" destOrd="0" presId="urn:microsoft.com/office/officeart/2005/8/layout/chevron1"/>
    <dgm:cxn modelId="{0A352C1C-14ED-4F31-BF37-0A051B0356D3}" type="presParOf" srcId="{39344F0E-7025-45BD-A8D3-814B2532563C}" destId="{3319DA87-A41A-43A1-BEE6-D63F0E2D8FCC}" srcOrd="0" destOrd="0" presId="urn:microsoft.com/office/officeart/2005/8/layout/chevron1"/>
    <dgm:cxn modelId="{3DA59EF3-DBAA-4CC5-8D0D-8160A7E3EB9C}" type="presParOf" srcId="{39344F0E-7025-45BD-A8D3-814B2532563C}" destId="{43CDC6EF-9833-485E-A9F8-5AF3A34F978B}" srcOrd="1" destOrd="0" presId="urn:microsoft.com/office/officeart/2005/8/layout/chevron1"/>
    <dgm:cxn modelId="{F236A1EA-2400-4273-A760-3156C05B55E2}" type="presParOf" srcId="{39344F0E-7025-45BD-A8D3-814B2532563C}" destId="{6EA12864-B154-4F10-9D12-CE7211BEA40A}" srcOrd="2" destOrd="0" presId="urn:microsoft.com/office/officeart/2005/8/layout/chevron1"/>
    <dgm:cxn modelId="{2CA55C24-C884-406F-BF15-60F02F207255}" type="presParOf" srcId="{39344F0E-7025-45BD-A8D3-814B2532563C}" destId="{0D2A6859-543C-47F1-A101-AA73F00D1A97}" srcOrd="3" destOrd="0" presId="urn:microsoft.com/office/officeart/2005/8/layout/chevron1"/>
    <dgm:cxn modelId="{C1434368-9BCD-466F-AB33-7241F0235323}" type="presParOf" srcId="{39344F0E-7025-45BD-A8D3-814B2532563C}" destId="{273564E1-FB8E-44D3-96B8-8C645F07E0BF}" srcOrd="4" destOrd="0" presId="urn:microsoft.com/office/officeart/2005/8/layout/chevron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A9BA6C-5277-4C91-8514-2D8CD15E395E}">
      <dsp:nvSpPr>
        <dsp:cNvPr id="0" name=""/>
        <dsp:cNvSpPr/>
      </dsp:nvSpPr>
      <dsp:spPr>
        <a:xfrm rot="10800000">
          <a:off x="375350" y="152777"/>
          <a:ext cx="6050056" cy="1291175"/>
        </a:xfrm>
        <a:prstGeom prst="homePlate">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569373" tIns="83820" rIns="156464" bIns="83820" numCol="1" spcCol="1270" anchor="ctr" anchorCtr="0">
          <a:noAutofit/>
        </a:bodyPr>
        <a:lstStyle/>
        <a:p>
          <a:pPr lvl="0" algn="ctr" defTabSz="977900">
            <a:lnSpc>
              <a:spcPct val="90000"/>
            </a:lnSpc>
            <a:spcBef>
              <a:spcPct val="0"/>
            </a:spcBef>
            <a:spcAft>
              <a:spcPct val="35000"/>
            </a:spcAft>
          </a:pPr>
          <a:r>
            <a:rPr lang="es-EC" sz="2200" kern="1200" dirty="0" smtClean="0">
              <a:latin typeface="Berlin Sans FB" panose="020E0602020502020306" pitchFamily="34" charset="0"/>
            </a:rPr>
            <a:t>Los niños no desarrollan habilidades lingüísticas a través del juego simbólico </a:t>
          </a:r>
          <a:endParaRPr lang="es-EC" sz="2200" kern="1200" dirty="0">
            <a:latin typeface="Berlin Sans FB" panose="020E0602020502020306" pitchFamily="34" charset="0"/>
          </a:endParaRPr>
        </a:p>
      </dsp:txBody>
      <dsp:txXfrm rot="10800000">
        <a:off x="698144" y="152777"/>
        <a:ext cx="5727262" cy="1291175"/>
      </dsp:txXfrm>
    </dsp:sp>
    <dsp:sp modelId="{E12D89E0-185A-4899-B65C-81B013F73D2B}">
      <dsp:nvSpPr>
        <dsp:cNvPr id="0" name=""/>
        <dsp:cNvSpPr/>
      </dsp:nvSpPr>
      <dsp:spPr>
        <a:xfrm>
          <a:off x="0" y="19528"/>
          <a:ext cx="1291175" cy="129117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5000" b="-15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EE12F9B0-8915-4987-9A0C-35BC7FE6980C}">
      <dsp:nvSpPr>
        <dsp:cNvPr id="0" name=""/>
        <dsp:cNvSpPr/>
      </dsp:nvSpPr>
      <dsp:spPr>
        <a:xfrm rot="10800000">
          <a:off x="2171041" y="1680248"/>
          <a:ext cx="4309678" cy="1291175"/>
        </a:xfrm>
        <a:prstGeom prst="homePlate">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569373" tIns="83820" rIns="156464" bIns="83820" numCol="1" spcCol="1270" anchor="ctr" anchorCtr="0">
          <a:noAutofit/>
        </a:bodyPr>
        <a:lstStyle/>
        <a:p>
          <a:pPr lvl="0" algn="ctr" defTabSz="977900">
            <a:lnSpc>
              <a:spcPct val="90000"/>
            </a:lnSpc>
            <a:spcBef>
              <a:spcPct val="0"/>
            </a:spcBef>
            <a:spcAft>
              <a:spcPct val="35000"/>
            </a:spcAft>
          </a:pPr>
          <a:r>
            <a:rPr lang="es-EC" sz="2200" b="0" kern="1200" dirty="0" smtClean="0">
              <a:latin typeface="Berlin Sans FB" panose="020E0602020502020306" pitchFamily="34" charset="0"/>
            </a:rPr>
            <a:t>Desconocimiento de la importancia del juego simbólico por parte de las maestras</a:t>
          </a:r>
          <a:endParaRPr lang="es-EC" sz="2200" b="0" kern="1200" dirty="0">
            <a:latin typeface="Berlin Sans FB" panose="020E0602020502020306" pitchFamily="34" charset="0"/>
          </a:endParaRPr>
        </a:p>
      </dsp:txBody>
      <dsp:txXfrm rot="10800000">
        <a:off x="2493835" y="1680248"/>
        <a:ext cx="3986884" cy="1291175"/>
      </dsp:txXfrm>
    </dsp:sp>
    <dsp:sp modelId="{D1140114-28A7-49FD-B072-CEFFAB918768}">
      <dsp:nvSpPr>
        <dsp:cNvPr id="0" name=""/>
        <dsp:cNvSpPr/>
      </dsp:nvSpPr>
      <dsp:spPr>
        <a:xfrm>
          <a:off x="1180125" y="1680248"/>
          <a:ext cx="1291175" cy="129117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C885EAB7-D782-45A8-AD59-AEA2C70905DC}">
      <dsp:nvSpPr>
        <dsp:cNvPr id="0" name=""/>
        <dsp:cNvSpPr/>
      </dsp:nvSpPr>
      <dsp:spPr>
        <a:xfrm rot="10800000">
          <a:off x="1079615" y="3360496"/>
          <a:ext cx="4309678" cy="1291175"/>
        </a:xfrm>
        <a:prstGeom prst="homePlate">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569373" tIns="83820" rIns="156464" bIns="83820" numCol="1" spcCol="1270" anchor="ctr" anchorCtr="0">
          <a:noAutofit/>
        </a:bodyPr>
        <a:lstStyle/>
        <a:p>
          <a:pPr lvl="0" algn="ctr" defTabSz="977900">
            <a:lnSpc>
              <a:spcPct val="90000"/>
            </a:lnSpc>
            <a:spcBef>
              <a:spcPct val="0"/>
            </a:spcBef>
            <a:spcAft>
              <a:spcPct val="35000"/>
            </a:spcAft>
          </a:pPr>
          <a:r>
            <a:rPr lang="es-EC" sz="2200" b="0" kern="1200" dirty="0" smtClean="0">
              <a:latin typeface="Berlin Sans FB" panose="020E0602020502020306" pitchFamily="34" charset="0"/>
            </a:rPr>
            <a:t>Inadecuado uso del juego simbólico para el desarrollo de habilidades lingüísticas </a:t>
          </a:r>
          <a:endParaRPr lang="es-EC" sz="2200" b="0" kern="1200" dirty="0">
            <a:latin typeface="Berlin Sans FB" panose="020E0602020502020306" pitchFamily="34" charset="0"/>
          </a:endParaRPr>
        </a:p>
      </dsp:txBody>
      <dsp:txXfrm rot="10800000">
        <a:off x="1402409" y="3360496"/>
        <a:ext cx="3986884" cy="1291175"/>
      </dsp:txXfrm>
    </dsp:sp>
    <dsp:sp modelId="{04668885-740C-4DE2-A96E-241AD8F7D0F7}">
      <dsp:nvSpPr>
        <dsp:cNvPr id="0" name=""/>
        <dsp:cNvSpPr/>
      </dsp:nvSpPr>
      <dsp:spPr>
        <a:xfrm>
          <a:off x="0" y="3360496"/>
          <a:ext cx="1291175" cy="1291175"/>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20000" b="-20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386CA-5614-464C-9703-442E8A90774C}">
      <dsp:nvSpPr>
        <dsp:cNvPr id="0" name=""/>
        <dsp:cNvSpPr/>
      </dsp:nvSpPr>
      <dsp:spPr>
        <a:xfrm>
          <a:off x="0" y="704804"/>
          <a:ext cx="9001000" cy="5292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57CF95F-B68A-4340-9C28-DBD4EFAB79A2}">
      <dsp:nvSpPr>
        <dsp:cNvPr id="0" name=""/>
        <dsp:cNvSpPr/>
      </dsp:nvSpPr>
      <dsp:spPr>
        <a:xfrm>
          <a:off x="468002" y="146975"/>
          <a:ext cx="7780986" cy="940914"/>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8151" tIns="0" rIns="238151" bIns="0" numCol="1" spcCol="1270" anchor="ctr" anchorCtr="0">
          <a:noAutofit/>
        </a:bodyPr>
        <a:lstStyle/>
        <a:p>
          <a:pPr lvl="0" algn="just" defTabSz="1066800">
            <a:lnSpc>
              <a:spcPct val="90000"/>
            </a:lnSpc>
            <a:spcBef>
              <a:spcPct val="0"/>
            </a:spcBef>
            <a:spcAft>
              <a:spcPct val="35000"/>
            </a:spcAft>
          </a:pPr>
          <a:r>
            <a:rPr lang="es-ES" sz="2400" kern="1200" dirty="0" smtClean="0">
              <a:latin typeface="Berlin Sans FB" panose="020E0602020502020306" pitchFamily="34" charset="0"/>
            </a:rPr>
            <a:t>Diagnosticar las habilidades lingüísticas</a:t>
          </a:r>
        </a:p>
        <a:p>
          <a:pPr lvl="0" algn="just" defTabSz="1066800">
            <a:lnSpc>
              <a:spcPct val="90000"/>
            </a:lnSpc>
            <a:spcBef>
              <a:spcPct val="0"/>
            </a:spcBef>
            <a:spcAft>
              <a:spcPct val="35000"/>
            </a:spcAft>
          </a:pPr>
          <a:r>
            <a:rPr lang="es-ES" sz="2400" kern="1200" dirty="0" smtClean="0">
              <a:latin typeface="Berlin Sans FB" panose="020E0602020502020306" pitchFamily="34" charset="0"/>
            </a:rPr>
            <a:t> de los niños de 3 a 5 años</a:t>
          </a:r>
          <a:endParaRPr lang="es-EC" sz="2400" kern="1200" dirty="0">
            <a:latin typeface="Berlin Sans FB" panose="020E0602020502020306" pitchFamily="34" charset="0"/>
          </a:endParaRPr>
        </a:p>
      </dsp:txBody>
      <dsp:txXfrm>
        <a:off x="513934" y="192907"/>
        <a:ext cx="7689122" cy="849050"/>
      </dsp:txXfrm>
    </dsp:sp>
    <dsp:sp modelId="{CC0B7595-F78E-4D86-942D-E9204808BFA6}">
      <dsp:nvSpPr>
        <dsp:cNvPr id="0" name=""/>
        <dsp:cNvSpPr/>
      </dsp:nvSpPr>
      <dsp:spPr>
        <a:xfrm>
          <a:off x="0" y="2393383"/>
          <a:ext cx="9001000" cy="529200"/>
        </a:xfrm>
        <a:prstGeom prst="rect">
          <a:avLst/>
        </a:prstGeom>
        <a:solidFill>
          <a:schemeClr val="lt1">
            <a:alpha val="90000"/>
            <a:hueOff val="0"/>
            <a:satOff val="0"/>
            <a:lumOff val="0"/>
            <a:alphaOff val="0"/>
          </a:schemeClr>
        </a:solidFill>
        <a:ln w="9525" cap="flat" cmpd="sng" algn="ctr">
          <a:solidFill>
            <a:schemeClr val="accent5">
              <a:hueOff val="152821"/>
              <a:satOff val="30568"/>
              <a:lumOff val="7059"/>
              <a:alphaOff val="0"/>
            </a:schemeClr>
          </a:solidFill>
          <a:prstDash val="solid"/>
        </a:ln>
        <a:effectLst/>
      </dsp:spPr>
      <dsp:style>
        <a:lnRef idx="1">
          <a:scrgbClr r="0" g="0" b="0"/>
        </a:lnRef>
        <a:fillRef idx="1">
          <a:scrgbClr r="0" g="0" b="0"/>
        </a:fillRef>
        <a:effectRef idx="0">
          <a:scrgbClr r="0" g="0" b="0"/>
        </a:effectRef>
        <a:fontRef idx="minor"/>
      </dsp:style>
    </dsp:sp>
    <dsp:sp modelId="{1C3B9B0E-0967-41CB-81C2-BCBA4AD7798E}">
      <dsp:nvSpPr>
        <dsp:cNvPr id="0" name=""/>
        <dsp:cNvSpPr/>
      </dsp:nvSpPr>
      <dsp:spPr>
        <a:xfrm>
          <a:off x="450050" y="1347404"/>
          <a:ext cx="7488822" cy="1355938"/>
        </a:xfrm>
        <a:prstGeom prst="roundRect">
          <a:avLst/>
        </a:prstGeom>
        <a:gradFill rotWithShape="0">
          <a:gsLst>
            <a:gs pos="0">
              <a:schemeClr val="accent5">
                <a:hueOff val="152821"/>
                <a:satOff val="30568"/>
                <a:lumOff val="7059"/>
                <a:alphaOff val="0"/>
                <a:tint val="50000"/>
                <a:satMod val="300000"/>
              </a:schemeClr>
            </a:gs>
            <a:gs pos="35000">
              <a:schemeClr val="accent5">
                <a:hueOff val="152821"/>
                <a:satOff val="30568"/>
                <a:lumOff val="7059"/>
                <a:alphaOff val="0"/>
                <a:tint val="37000"/>
                <a:satMod val="300000"/>
              </a:schemeClr>
            </a:gs>
            <a:gs pos="100000">
              <a:schemeClr val="accent5">
                <a:hueOff val="152821"/>
                <a:satOff val="30568"/>
                <a:lumOff val="705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8151" tIns="0" rIns="238151" bIns="0" numCol="1" spcCol="1270" anchor="ctr" anchorCtr="0">
          <a:noAutofit/>
        </a:bodyPr>
        <a:lstStyle/>
        <a:p>
          <a:pPr lvl="0" algn="just" defTabSz="1066800">
            <a:lnSpc>
              <a:spcPct val="90000"/>
            </a:lnSpc>
            <a:spcBef>
              <a:spcPct val="0"/>
            </a:spcBef>
            <a:spcAft>
              <a:spcPct val="35000"/>
            </a:spcAft>
          </a:pPr>
          <a:r>
            <a:rPr lang="es-ES" sz="2400" kern="1200" dirty="0" smtClean="0">
              <a:latin typeface="Berlin Sans FB" panose="020E0602020502020306" pitchFamily="34" charset="0"/>
            </a:rPr>
            <a:t>Analizar las técnicas y estrategias docentes que se aplican en el desarrollo del juego simbólico. </a:t>
          </a:r>
          <a:endParaRPr lang="es-EC" sz="2400" kern="1200" dirty="0">
            <a:latin typeface="Berlin Sans FB" panose="020E0602020502020306" pitchFamily="34" charset="0"/>
          </a:endParaRPr>
        </a:p>
      </dsp:txBody>
      <dsp:txXfrm>
        <a:off x="516241" y="1413595"/>
        <a:ext cx="7356440" cy="1223556"/>
      </dsp:txXfrm>
    </dsp:sp>
    <dsp:sp modelId="{CF9EB900-EF57-4A99-8977-EF9F7D0D775C}">
      <dsp:nvSpPr>
        <dsp:cNvPr id="0" name=""/>
        <dsp:cNvSpPr/>
      </dsp:nvSpPr>
      <dsp:spPr>
        <a:xfrm>
          <a:off x="0" y="4165254"/>
          <a:ext cx="9001000" cy="529200"/>
        </a:xfrm>
        <a:prstGeom prst="rect">
          <a:avLst/>
        </a:prstGeom>
        <a:solidFill>
          <a:schemeClr val="lt1">
            <a:alpha val="90000"/>
            <a:hueOff val="0"/>
            <a:satOff val="0"/>
            <a:lumOff val="0"/>
            <a:alphaOff val="0"/>
          </a:schemeClr>
        </a:solidFill>
        <a:ln w="9525" cap="flat" cmpd="sng" algn="ctr">
          <a:solidFill>
            <a:schemeClr val="accent5">
              <a:hueOff val="305643"/>
              <a:satOff val="61137"/>
              <a:lumOff val="14118"/>
              <a:alphaOff val="0"/>
            </a:schemeClr>
          </a:solidFill>
          <a:prstDash val="solid"/>
        </a:ln>
        <a:effectLst/>
      </dsp:spPr>
      <dsp:style>
        <a:lnRef idx="1">
          <a:scrgbClr r="0" g="0" b="0"/>
        </a:lnRef>
        <a:fillRef idx="1">
          <a:scrgbClr r="0" g="0" b="0"/>
        </a:fillRef>
        <a:effectRef idx="0">
          <a:scrgbClr r="0" g="0" b="0"/>
        </a:effectRef>
        <a:fontRef idx="minor"/>
      </dsp:style>
    </dsp:sp>
    <dsp:sp modelId="{4F264AD8-EF43-4B35-AB03-3D5C8A68766E}">
      <dsp:nvSpPr>
        <dsp:cNvPr id="0" name=""/>
        <dsp:cNvSpPr/>
      </dsp:nvSpPr>
      <dsp:spPr>
        <a:xfrm>
          <a:off x="437743" y="3035983"/>
          <a:ext cx="8559986" cy="1439231"/>
        </a:xfrm>
        <a:prstGeom prst="roundRect">
          <a:avLst/>
        </a:prstGeom>
        <a:gradFill rotWithShape="0">
          <a:gsLst>
            <a:gs pos="0">
              <a:schemeClr val="accent5">
                <a:hueOff val="305643"/>
                <a:satOff val="61137"/>
                <a:lumOff val="14118"/>
                <a:alphaOff val="0"/>
                <a:tint val="50000"/>
                <a:satMod val="300000"/>
              </a:schemeClr>
            </a:gs>
            <a:gs pos="35000">
              <a:schemeClr val="accent5">
                <a:hueOff val="305643"/>
                <a:satOff val="61137"/>
                <a:lumOff val="14118"/>
                <a:alphaOff val="0"/>
                <a:tint val="37000"/>
                <a:satMod val="300000"/>
              </a:schemeClr>
            </a:gs>
            <a:gs pos="100000">
              <a:schemeClr val="accent5">
                <a:hueOff val="305643"/>
                <a:satOff val="61137"/>
                <a:lumOff val="1411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8151" tIns="0" rIns="238151" bIns="0" numCol="1" spcCol="1270" anchor="ctr" anchorCtr="0">
          <a:noAutofit/>
        </a:bodyPr>
        <a:lstStyle/>
        <a:p>
          <a:pPr lvl="0" algn="just" defTabSz="1066800">
            <a:lnSpc>
              <a:spcPct val="90000"/>
            </a:lnSpc>
            <a:spcBef>
              <a:spcPct val="0"/>
            </a:spcBef>
            <a:spcAft>
              <a:spcPct val="35000"/>
            </a:spcAft>
          </a:pPr>
          <a:r>
            <a:rPr lang="es-ES" sz="2400" kern="1200" dirty="0" smtClean="0">
              <a:latin typeface="Berlin Sans FB" panose="020E0602020502020306" pitchFamily="34" charset="0"/>
            </a:rPr>
            <a:t>Desarrollar una guía metodológica para orientar a las maestras sobre el uso  adecuado del juego simbólico en el desarrollo del lenguaje</a:t>
          </a:r>
          <a:endParaRPr lang="es-EC" sz="2400" kern="1200" dirty="0">
            <a:latin typeface="Berlin Sans FB" panose="020E0602020502020306" pitchFamily="34" charset="0"/>
          </a:endParaRPr>
        </a:p>
      </dsp:txBody>
      <dsp:txXfrm>
        <a:off x="508000" y="3106240"/>
        <a:ext cx="8419472" cy="12987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EB5A77-0084-4D6B-BA25-E7586D9524E1}">
      <dsp:nvSpPr>
        <dsp:cNvPr id="0" name=""/>
        <dsp:cNvSpPr/>
      </dsp:nvSpPr>
      <dsp:spPr>
        <a:xfrm>
          <a:off x="241238" y="553"/>
          <a:ext cx="2321652" cy="1160826"/>
        </a:xfrm>
        <a:prstGeom prst="roundRect">
          <a:avLst>
            <a:gd name="adj" fmla="val 10000"/>
          </a:avLst>
        </a:prstGeom>
        <a:solidFill>
          <a:schemeClr val="accent4"/>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4"/>
        </a:fillRef>
        <a:effectRef idx="1">
          <a:schemeClr val="accent4"/>
        </a:effectRef>
        <a:fontRef idx="minor">
          <a:schemeClr val="lt1"/>
        </a:fontRef>
      </dsp:style>
      <dsp:txBody>
        <a:bodyPr spcFirstLastPara="0" vert="horz" wrap="square" lIns="74295" tIns="49530" rIns="74295" bIns="49530" numCol="1" spcCol="1270" anchor="ctr" anchorCtr="0">
          <a:noAutofit/>
        </a:bodyPr>
        <a:lstStyle/>
        <a:p>
          <a:pPr lvl="0" algn="ctr" defTabSz="1733550">
            <a:lnSpc>
              <a:spcPct val="90000"/>
            </a:lnSpc>
            <a:spcBef>
              <a:spcPct val="0"/>
            </a:spcBef>
            <a:spcAft>
              <a:spcPct val="35000"/>
            </a:spcAft>
          </a:pPr>
          <a:r>
            <a:rPr lang="es-EC" sz="3900" kern="1200" dirty="0" smtClean="0">
              <a:latin typeface="Berlin Sans FB" panose="020E0602020502020306" pitchFamily="34" charset="0"/>
            </a:rPr>
            <a:t>Karl </a:t>
          </a:r>
          <a:r>
            <a:rPr lang="es-EC" sz="3900" kern="1200" dirty="0" err="1" smtClean="0">
              <a:latin typeface="Berlin Sans FB" panose="020E0602020502020306" pitchFamily="34" charset="0"/>
            </a:rPr>
            <a:t>Gross</a:t>
          </a:r>
          <a:endParaRPr lang="es-EC" sz="3900" kern="1200" dirty="0">
            <a:latin typeface="Berlin Sans FB" panose="020E0602020502020306" pitchFamily="34" charset="0"/>
          </a:endParaRPr>
        </a:p>
      </dsp:txBody>
      <dsp:txXfrm>
        <a:off x="275237" y="34552"/>
        <a:ext cx="2253654" cy="1092828"/>
      </dsp:txXfrm>
    </dsp:sp>
    <dsp:sp modelId="{6417E994-8D5D-4B98-B86F-40CD6B70D8D1}">
      <dsp:nvSpPr>
        <dsp:cNvPr id="0" name=""/>
        <dsp:cNvSpPr/>
      </dsp:nvSpPr>
      <dsp:spPr>
        <a:xfrm>
          <a:off x="473403" y="1161380"/>
          <a:ext cx="232165" cy="870619"/>
        </a:xfrm>
        <a:custGeom>
          <a:avLst/>
          <a:gdLst/>
          <a:ahLst/>
          <a:cxnLst/>
          <a:rect l="0" t="0" r="0" b="0"/>
          <a:pathLst>
            <a:path>
              <a:moveTo>
                <a:pt x="0" y="0"/>
              </a:moveTo>
              <a:lnTo>
                <a:pt x="0" y="870619"/>
              </a:lnTo>
              <a:lnTo>
                <a:pt x="232165" y="8706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0912EE-4E74-41DF-A498-91B7A18CBA1A}">
      <dsp:nvSpPr>
        <dsp:cNvPr id="0" name=""/>
        <dsp:cNvSpPr/>
      </dsp:nvSpPr>
      <dsp:spPr>
        <a:xfrm>
          <a:off x="705568" y="1451586"/>
          <a:ext cx="2281887" cy="1160826"/>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30480" tIns="20320" rIns="30480" bIns="20320" numCol="1" spcCol="1270" anchor="ctr" anchorCtr="0">
          <a:noAutofit/>
        </a:bodyPr>
        <a:lstStyle/>
        <a:p>
          <a:pPr lvl="0" algn="just" defTabSz="711200">
            <a:lnSpc>
              <a:spcPct val="90000"/>
            </a:lnSpc>
            <a:spcBef>
              <a:spcPct val="0"/>
            </a:spcBef>
            <a:spcAft>
              <a:spcPct val="35000"/>
            </a:spcAft>
          </a:pPr>
          <a:r>
            <a:rPr lang="es-EC" sz="1600" kern="1200" dirty="0" smtClean="0">
              <a:latin typeface="Berlin Sans FB" panose="020E0602020502020306" pitchFamily="34" charset="0"/>
            </a:rPr>
            <a:t>-Siglo XIX- XX</a:t>
          </a:r>
        </a:p>
        <a:p>
          <a:pPr lvl="0" algn="just" defTabSz="711200">
            <a:lnSpc>
              <a:spcPct val="90000"/>
            </a:lnSpc>
            <a:spcBef>
              <a:spcPct val="0"/>
            </a:spcBef>
            <a:spcAft>
              <a:spcPct val="35000"/>
            </a:spcAft>
          </a:pPr>
          <a:r>
            <a:rPr lang="es-EC" sz="1600" kern="1200" dirty="0" smtClean="0">
              <a:latin typeface="Berlin Sans FB" panose="020E0602020502020306" pitchFamily="34" charset="0"/>
            </a:rPr>
            <a:t>-Teoría del pre-ejercicio.</a:t>
          </a:r>
        </a:p>
        <a:p>
          <a:pPr lvl="0" algn="just" defTabSz="711200">
            <a:lnSpc>
              <a:spcPct val="90000"/>
            </a:lnSpc>
            <a:spcBef>
              <a:spcPct val="0"/>
            </a:spcBef>
            <a:spcAft>
              <a:spcPct val="35000"/>
            </a:spcAft>
          </a:pPr>
          <a:r>
            <a:rPr lang="es-EC" sz="1600" kern="1200" dirty="0" smtClean="0">
              <a:latin typeface="Berlin Sans FB" panose="020E0602020502020306" pitchFamily="34" charset="0"/>
            </a:rPr>
            <a:t>-El juego entrena habilidades útiles para su vida </a:t>
          </a:r>
        </a:p>
      </dsp:txBody>
      <dsp:txXfrm>
        <a:off x="739567" y="1485585"/>
        <a:ext cx="2213889" cy="1092828"/>
      </dsp:txXfrm>
    </dsp:sp>
    <dsp:sp modelId="{D53421FF-3930-4813-9359-A18CD446A8F8}">
      <dsp:nvSpPr>
        <dsp:cNvPr id="0" name=""/>
        <dsp:cNvSpPr/>
      </dsp:nvSpPr>
      <dsp:spPr>
        <a:xfrm>
          <a:off x="473403" y="1161380"/>
          <a:ext cx="232165" cy="2321652"/>
        </a:xfrm>
        <a:custGeom>
          <a:avLst/>
          <a:gdLst/>
          <a:ahLst/>
          <a:cxnLst/>
          <a:rect l="0" t="0" r="0" b="0"/>
          <a:pathLst>
            <a:path>
              <a:moveTo>
                <a:pt x="0" y="0"/>
              </a:moveTo>
              <a:lnTo>
                <a:pt x="0" y="2321652"/>
              </a:lnTo>
              <a:lnTo>
                <a:pt x="232165" y="23216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A18CB9-17C5-4208-84EE-8D2934198CC9}">
      <dsp:nvSpPr>
        <dsp:cNvPr id="0" name=""/>
        <dsp:cNvSpPr/>
      </dsp:nvSpPr>
      <dsp:spPr>
        <a:xfrm>
          <a:off x="705568" y="2902619"/>
          <a:ext cx="1857322" cy="1160826"/>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s-EC" sz="1600" kern="1200" dirty="0" smtClean="0">
              <a:latin typeface="Berlin Sans FB" panose="020E0602020502020306" pitchFamily="34" charset="0"/>
            </a:rPr>
            <a:t>Función simbólica.</a:t>
          </a:r>
        </a:p>
        <a:p>
          <a:pPr lvl="0" algn="ctr" defTabSz="711200">
            <a:lnSpc>
              <a:spcPct val="90000"/>
            </a:lnSpc>
            <a:spcBef>
              <a:spcPct val="0"/>
            </a:spcBef>
            <a:spcAft>
              <a:spcPct val="35000"/>
            </a:spcAft>
          </a:pPr>
          <a:r>
            <a:rPr lang="es-EC" sz="1600" kern="1200" dirty="0" smtClean="0">
              <a:latin typeface="Berlin Sans FB" panose="020E0602020502020306" pitchFamily="34" charset="0"/>
            </a:rPr>
            <a:t>Representan lo que observan.</a:t>
          </a:r>
          <a:endParaRPr lang="es-EC" sz="1600" kern="1200" dirty="0">
            <a:latin typeface="Berlin Sans FB" panose="020E0602020502020306" pitchFamily="34" charset="0"/>
          </a:endParaRPr>
        </a:p>
      </dsp:txBody>
      <dsp:txXfrm>
        <a:off x="739567" y="2936618"/>
        <a:ext cx="1789324" cy="1092828"/>
      </dsp:txXfrm>
    </dsp:sp>
    <dsp:sp modelId="{C720A481-F2D6-44E7-A2C1-37924A54C79C}">
      <dsp:nvSpPr>
        <dsp:cNvPr id="0" name=""/>
        <dsp:cNvSpPr/>
      </dsp:nvSpPr>
      <dsp:spPr>
        <a:xfrm>
          <a:off x="3178198" y="0"/>
          <a:ext cx="2321652" cy="1160826"/>
        </a:xfrm>
        <a:prstGeom prst="roundRect">
          <a:avLst>
            <a:gd name="adj" fmla="val 10000"/>
          </a:avLst>
        </a:prstGeom>
        <a:solidFill>
          <a:schemeClr val="accent5"/>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74295" tIns="49530" rIns="74295" bIns="49530" numCol="1" spcCol="1270" anchor="ctr" anchorCtr="0">
          <a:noAutofit/>
        </a:bodyPr>
        <a:lstStyle/>
        <a:p>
          <a:pPr lvl="0" algn="ctr" defTabSz="1733550">
            <a:lnSpc>
              <a:spcPct val="90000"/>
            </a:lnSpc>
            <a:spcBef>
              <a:spcPct val="0"/>
            </a:spcBef>
            <a:spcAft>
              <a:spcPct val="35000"/>
            </a:spcAft>
          </a:pPr>
          <a:r>
            <a:rPr lang="es-EC" sz="3900" kern="1200" dirty="0" smtClean="0">
              <a:latin typeface="Berlin Sans FB" panose="020E0602020502020306" pitchFamily="34" charset="0"/>
            </a:rPr>
            <a:t>Lev </a:t>
          </a:r>
          <a:r>
            <a:rPr lang="es-EC" sz="3900" kern="1200" dirty="0" err="1" smtClean="0">
              <a:latin typeface="Berlin Sans FB" panose="020E0602020502020306" pitchFamily="34" charset="0"/>
            </a:rPr>
            <a:t>Vigotsky</a:t>
          </a:r>
          <a:endParaRPr lang="es-EC" sz="3900" kern="1200" dirty="0">
            <a:latin typeface="Berlin Sans FB" panose="020E0602020502020306" pitchFamily="34" charset="0"/>
          </a:endParaRPr>
        </a:p>
      </dsp:txBody>
      <dsp:txXfrm>
        <a:off x="3212197" y="33999"/>
        <a:ext cx="2253654" cy="1092828"/>
      </dsp:txXfrm>
    </dsp:sp>
    <dsp:sp modelId="{63CFF8D3-2616-48EF-9E72-AC0994D6E306}">
      <dsp:nvSpPr>
        <dsp:cNvPr id="0" name=""/>
        <dsp:cNvSpPr/>
      </dsp:nvSpPr>
      <dsp:spPr>
        <a:xfrm>
          <a:off x="3410363" y="1160826"/>
          <a:ext cx="197270" cy="871173"/>
        </a:xfrm>
        <a:custGeom>
          <a:avLst/>
          <a:gdLst/>
          <a:ahLst/>
          <a:cxnLst/>
          <a:rect l="0" t="0" r="0" b="0"/>
          <a:pathLst>
            <a:path>
              <a:moveTo>
                <a:pt x="0" y="0"/>
              </a:moveTo>
              <a:lnTo>
                <a:pt x="0" y="871173"/>
              </a:lnTo>
              <a:lnTo>
                <a:pt x="197270" y="8711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57E276-1577-499F-9D1B-C3C6FCEE58CF}">
      <dsp:nvSpPr>
        <dsp:cNvPr id="0" name=""/>
        <dsp:cNvSpPr/>
      </dsp:nvSpPr>
      <dsp:spPr>
        <a:xfrm>
          <a:off x="3607634" y="1451586"/>
          <a:ext cx="2215785" cy="1160826"/>
        </a:xfrm>
        <a:prstGeom prst="roundRect">
          <a:avLst>
            <a:gd name="adj" fmla="val 10000"/>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30480" tIns="20320" rIns="30480" bIns="20320" numCol="1" spcCol="1270" anchor="ctr" anchorCtr="0">
          <a:noAutofit/>
        </a:bodyPr>
        <a:lstStyle/>
        <a:p>
          <a:pPr lvl="0" algn="just" defTabSz="711200">
            <a:lnSpc>
              <a:spcPct val="90000"/>
            </a:lnSpc>
            <a:spcBef>
              <a:spcPct val="0"/>
            </a:spcBef>
            <a:spcAft>
              <a:spcPct val="35000"/>
            </a:spcAft>
          </a:pPr>
          <a:r>
            <a:rPr lang="es-EC" sz="1600" kern="1200" dirty="0" smtClean="0">
              <a:latin typeface="Berlin Sans FB" panose="020E0602020502020306" pitchFamily="34" charset="0"/>
            </a:rPr>
            <a:t>Juego socio-cultural</a:t>
          </a:r>
        </a:p>
        <a:p>
          <a:pPr lvl="0" algn="just" defTabSz="711200">
            <a:lnSpc>
              <a:spcPct val="90000"/>
            </a:lnSpc>
            <a:spcBef>
              <a:spcPct val="0"/>
            </a:spcBef>
            <a:spcAft>
              <a:spcPct val="35000"/>
            </a:spcAft>
          </a:pPr>
          <a:r>
            <a:rPr lang="es-EC" sz="1600" kern="1200" dirty="0" smtClean="0">
              <a:latin typeface="Berlin Sans FB" panose="020E0602020502020306" pitchFamily="34" charset="0"/>
            </a:rPr>
            <a:t>Teoría constructivista </a:t>
          </a:r>
        </a:p>
        <a:p>
          <a:pPr lvl="0" algn="just" defTabSz="711200">
            <a:lnSpc>
              <a:spcPct val="90000"/>
            </a:lnSpc>
            <a:spcBef>
              <a:spcPct val="0"/>
            </a:spcBef>
            <a:spcAft>
              <a:spcPct val="35000"/>
            </a:spcAft>
          </a:pPr>
          <a:r>
            <a:rPr lang="es-EC" sz="1600" kern="1200" dirty="0" smtClean="0">
              <a:latin typeface="Berlin Sans FB" panose="020E0602020502020306" pitchFamily="34" charset="0"/>
            </a:rPr>
            <a:t>Zona de desarrollo próximo</a:t>
          </a:r>
          <a:endParaRPr lang="es-EC" sz="1600" kern="1200" dirty="0">
            <a:latin typeface="Berlin Sans FB" panose="020E0602020502020306" pitchFamily="34" charset="0"/>
          </a:endParaRPr>
        </a:p>
      </dsp:txBody>
      <dsp:txXfrm>
        <a:off x="3641633" y="1485585"/>
        <a:ext cx="2147787" cy="1092828"/>
      </dsp:txXfrm>
    </dsp:sp>
    <dsp:sp modelId="{7D025F37-E330-4931-88BB-0A99CDF9DA76}">
      <dsp:nvSpPr>
        <dsp:cNvPr id="0" name=""/>
        <dsp:cNvSpPr/>
      </dsp:nvSpPr>
      <dsp:spPr>
        <a:xfrm>
          <a:off x="3410363" y="1160826"/>
          <a:ext cx="264115" cy="2322760"/>
        </a:xfrm>
        <a:custGeom>
          <a:avLst/>
          <a:gdLst/>
          <a:ahLst/>
          <a:cxnLst/>
          <a:rect l="0" t="0" r="0" b="0"/>
          <a:pathLst>
            <a:path>
              <a:moveTo>
                <a:pt x="0" y="0"/>
              </a:moveTo>
              <a:lnTo>
                <a:pt x="0" y="2322760"/>
              </a:lnTo>
              <a:lnTo>
                <a:pt x="264115" y="23227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E11B95-B57C-485B-9A55-EC8A8D99C73F}">
      <dsp:nvSpPr>
        <dsp:cNvPr id="0" name=""/>
        <dsp:cNvSpPr/>
      </dsp:nvSpPr>
      <dsp:spPr>
        <a:xfrm>
          <a:off x="3674479" y="2903173"/>
          <a:ext cx="3052063" cy="1160826"/>
        </a:xfrm>
        <a:prstGeom prst="roundRect">
          <a:avLst>
            <a:gd name="adj" fmla="val 10000"/>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s-EC" sz="1400" kern="1200" dirty="0" smtClean="0">
              <a:latin typeface="Berlin Sans FB" panose="020E0602020502020306" pitchFamily="34" charset="0"/>
            </a:rPr>
            <a:t>Considera que el juego predomina la ficción</a:t>
          </a:r>
        </a:p>
        <a:p>
          <a:pPr lvl="0" algn="ctr" defTabSz="622300">
            <a:lnSpc>
              <a:spcPct val="90000"/>
            </a:lnSpc>
            <a:spcBef>
              <a:spcPct val="0"/>
            </a:spcBef>
            <a:spcAft>
              <a:spcPct val="35000"/>
            </a:spcAft>
          </a:pPr>
          <a:r>
            <a:rPr lang="es-EC" sz="1400" kern="1200" dirty="0" smtClean="0">
              <a:latin typeface="Berlin Sans FB" panose="020E0602020502020306" pitchFamily="34" charset="0"/>
            </a:rPr>
            <a:t>(Imaginación)</a:t>
          </a:r>
        </a:p>
        <a:p>
          <a:pPr lvl="0" algn="ctr" defTabSz="622300">
            <a:lnSpc>
              <a:spcPct val="90000"/>
            </a:lnSpc>
            <a:spcBef>
              <a:spcPct val="0"/>
            </a:spcBef>
            <a:spcAft>
              <a:spcPct val="35000"/>
            </a:spcAft>
          </a:pPr>
          <a:r>
            <a:rPr lang="es-EC" sz="1400" kern="1200" dirty="0" smtClean="0">
              <a:latin typeface="Berlin Sans FB" panose="020E0602020502020306" pitchFamily="34" charset="0"/>
            </a:rPr>
            <a:t>Desarrolla el pensamiento abstracto</a:t>
          </a:r>
        </a:p>
        <a:p>
          <a:pPr lvl="0" algn="ctr" defTabSz="622300">
            <a:lnSpc>
              <a:spcPct val="90000"/>
            </a:lnSpc>
            <a:spcBef>
              <a:spcPct val="0"/>
            </a:spcBef>
            <a:spcAft>
              <a:spcPct val="35000"/>
            </a:spcAft>
          </a:pPr>
          <a:endParaRPr lang="es-EC" sz="1200" kern="1200" dirty="0">
            <a:latin typeface="Berlin Sans FB" panose="020E0602020502020306" pitchFamily="34" charset="0"/>
          </a:endParaRPr>
        </a:p>
      </dsp:txBody>
      <dsp:txXfrm>
        <a:off x="3708478" y="2937172"/>
        <a:ext cx="2984065" cy="10928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092C2E-CE78-489B-858D-568FE8B685CC}">
      <dsp:nvSpPr>
        <dsp:cNvPr id="0" name=""/>
        <dsp:cNvSpPr/>
      </dsp:nvSpPr>
      <dsp:spPr>
        <a:xfrm>
          <a:off x="106" y="1612541"/>
          <a:ext cx="1699969" cy="83891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es-EC" sz="1600" kern="1200" dirty="0" smtClean="0">
              <a:latin typeface="Berlin Sans FB" panose="020E0602020502020306" pitchFamily="34" charset="0"/>
            </a:rPr>
            <a:t>Nuevos </a:t>
          </a:r>
          <a:r>
            <a:rPr lang="es-EC" sz="1600" kern="1200" dirty="0" smtClean="0">
              <a:latin typeface="Berlin Sans FB" panose="020E0602020502020306" pitchFamily="34" charset="0"/>
            </a:rPr>
            <a:t>conocimientos</a:t>
          </a:r>
          <a:endParaRPr lang="es-EC" sz="1600" kern="1200" dirty="0">
            <a:latin typeface="Berlin Sans FB" panose="020E0602020502020306" pitchFamily="34" charset="0"/>
          </a:endParaRPr>
        </a:p>
      </dsp:txBody>
      <dsp:txXfrm>
        <a:off x="19412" y="1631847"/>
        <a:ext cx="1661357" cy="620536"/>
      </dsp:txXfrm>
    </dsp:sp>
    <dsp:sp modelId="{0DE6007F-5F17-4668-A599-C5AF76633124}">
      <dsp:nvSpPr>
        <dsp:cNvPr id="0" name=""/>
        <dsp:cNvSpPr/>
      </dsp:nvSpPr>
      <dsp:spPr>
        <a:xfrm>
          <a:off x="754173" y="1736860"/>
          <a:ext cx="2209391" cy="1767230"/>
        </a:xfrm>
        <a:prstGeom prst="leftCircularArrow">
          <a:avLst>
            <a:gd name="adj1" fmla="val 2550"/>
            <a:gd name="adj2" fmla="val 309429"/>
            <a:gd name="adj3" fmla="val 2081137"/>
            <a:gd name="adj4" fmla="val 9020687"/>
            <a:gd name="adj5" fmla="val 297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6026BE-4A5A-4300-9DC9-8FA62F2D8A06}">
      <dsp:nvSpPr>
        <dsp:cNvPr id="0" name=""/>
        <dsp:cNvSpPr/>
      </dsp:nvSpPr>
      <dsp:spPr>
        <a:xfrm>
          <a:off x="377877" y="2432605"/>
          <a:ext cx="1511084" cy="600908"/>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36195" tIns="24130" rIns="36195" bIns="24130" numCol="1" spcCol="1270" anchor="ctr" anchorCtr="0">
          <a:noAutofit/>
        </a:bodyPr>
        <a:lstStyle/>
        <a:p>
          <a:pPr lvl="0" algn="ctr" defTabSz="844550">
            <a:lnSpc>
              <a:spcPct val="90000"/>
            </a:lnSpc>
            <a:spcBef>
              <a:spcPct val="0"/>
            </a:spcBef>
            <a:spcAft>
              <a:spcPct val="35000"/>
            </a:spcAft>
          </a:pPr>
          <a:r>
            <a:rPr lang="es-EC" sz="1900" kern="1200" dirty="0" smtClean="0">
              <a:latin typeface="Berlin Sans FB" panose="020E0602020502020306" pitchFamily="34" charset="0"/>
            </a:rPr>
            <a:t>Asimilación</a:t>
          </a:r>
          <a:endParaRPr lang="es-EC" sz="1900" kern="1200" dirty="0">
            <a:latin typeface="Berlin Sans FB" panose="020E0602020502020306" pitchFamily="34" charset="0"/>
          </a:endParaRPr>
        </a:p>
      </dsp:txBody>
      <dsp:txXfrm>
        <a:off x="395477" y="2450205"/>
        <a:ext cx="1475884" cy="565708"/>
      </dsp:txXfrm>
    </dsp:sp>
    <dsp:sp modelId="{49EDF785-83B1-436A-9C44-5F8817DE64A4}">
      <dsp:nvSpPr>
        <dsp:cNvPr id="0" name=""/>
        <dsp:cNvSpPr/>
      </dsp:nvSpPr>
      <dsp:spPr>
        <a:xfrm>
          <a:off x="2103572" y="1443348"/>
          <a:ext cx="1699969" cy="11773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es-EC" sz="1600" kern="1200" dirty="0" smtClean="0">
              <a:latin typeface="Berlin Sans FB" panose="020E0602020502020306" pitchFamily="34" charset="0"/>
            </a:rPr>
            <a:t>Transformación del conocimiento</a:t>
          </a:r>
          <a:endParaRPr lang="es-EC" sz="1600" kern="1200" dirty="0">
            <a:latin typeface="Berlin Sans FB" panose="020E0602020502020306" pitchFamily="34" charset="0"/>
          </a:endParaRPr>
        </a:p>
      </dsp:txBody>
      <dsp:txXfrm>
        <a:off x="2130665" y="1722720"/>
        <a:ext cx="1645783" cy="870838"/>
      </dsp:txXfrm>
    </dsp:sp>
    <dsp:sp modelId="{6E909668-81F4-4159-BDA6-10AD4B50A835}">
      <dsp:nvSpPr>
        <dsp:cNvPr id="0" name=""/>
        <dsp:cNvSpPr/>
      </dsp:nvSpPr>
      <dsp:spPr>
        <a:xfrm>
          <a:off x="3065009" y="504130"/>
          <a:ext cx="1984448" cy="1984448"/>
        </a:xfrm>
        <a:prstGeom prst="circularArrow">
          <a:avLst>
            <a:gd name="adj1" fmla="val 2271"/>
            <a:gd name="adj2" fmla="val 273786"/>
            <a:gd name="adj3" fmla="val 19550703"/>
            <a:gd name="adj4" fmla="val 12575511"/>
            <a:gd name="adj5" fmla="val 265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F6ADBD-10A3-47F7-B55D-E18A3DFAF47B}">
      <dsp:nvSpPr>
        <dsp:cNvPr id="0" name=""/>
        <dsp:cNvSpPr/>
      </dsp:nvSpPr>
      <dsp:spPr>
        <a:xfrm>
          <a:off x="2481343" y="1030485"/>
          <a:ext cx="1511084" cy="600908"/>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36195" tIns="24130" rIns="36195" bIns="24130" numCol="1" spcCol="1270" anchor="ctr" anchorCtr="0">
          <a:noAutofit/>
        </a:bodyPr>
        <a:lstStyle/>
        <a:p>
          <a:pPr lvl="0" algn="ctr" defTabSz="844550">
            <a:lnSpc>
              <a:spcPct val="90000"/>
            </a:lnSpc>
            <a:spcBef>
              <a:spcPct val="0"/>
            </a:spcBef>
            <a:spcAft>
              <a:spcPct val="35000"/>
            </a:spcAft>
          </a:pPr>
          <a:r>
            <a:rPr lang="es-EC" sz="1900" kern="1200" dirty="0" smtClean="0">
              <a:latin typeface="Berlin Sans FB" panose="020E0602020502020306" pitchFamily="34" charset="0"/>
            </a:rPr>
            <a:t>Acomodación</a:t>
          </a:r>
          <a:r>
            <a:rPr lang="es-EC" sz="1900" kern="1200" dirty="0" smtClean="0"/>
            <a:t> </a:t>
          </a:r>
          <a:endParaRPr lang="es-EC" sz="1900" kern="1200" dirty="0"/>
        </a:p>
      </dsp:txBody>
      <dsp:txXfrm>
        <a:off x="2498943" y="1048085"/>
        <a:ext cx="1475884" cy="565708"/>
      </dsp:txXfrm>
    </dsp:sp>
    <dsp:sp modelId="{F2218D60-0FBB-447F-A6E1-E5A8FD9D5063}">
      <dsp:nvSpPr>
        <dsp:cNvPr id="0" name=""/>
        <dsp:cNvSpPr/>
      </dsp:nvSpPr>
      <dsp:spPr>
        <a:xfrm>
          <a:off x="4207037" y="1330940"/>
          <a:ext cx="1699969" cy="140211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just" defTabSz="711200">
            <a:lnSpc>
              <a:spcPct val="90000"/>
            </a:lnSpc>
            <a:spcBef>
              <a:spcPct val="0"/>
            </a:spcBef>
            <a:spcAft>
              <a:spcPct val="15000"/>
            </a:spcAft>
            <a:buChar char="••"/>
          </a:pPr>
          <a:r>
            <a:rPr lang="es-EC" sz="1600" kern="1200" dirty="0" smtClean="0">
              <a:latin typeface="Berlin Sans FB" panose="020E0602020502020306" pitchFamily="34" charset="0"/>
            </a:rPr>
            <a:t>Balance entre la nueva información y lo que ya conoce</a:t>
          </a:r>
          <a:endParaRPr lang="es-EC" sz="1600" kern="1200" dirty="0">
            <a:latin typeface="Berlin Sans FB" panose="020E0602020502020306" pitchFamily="34" charset="0"/>
          </a:endParaRPr>
        </a:p>
      </dsp:txBody>
      <dsp:txXfrm>
        <a:off x="4239304" y="1363207"/>
        <a:ext cx="1635435" cy="1037131"/>
      </dsp:txXfrm>
    </dsp:sp>
    <dsp:sp modelId="{C0835421-DC5B-4B3E-915B-A951244B0E99}">
      <dsp:nvSpPr>
        <dsp:cNvPr id="0" name=""/>
        <dsp:cNvSpPr/>
      </dsp:nvSpPr>
      <dsp:spPr>
        <a:xfrm>
          <a:off x="4584809" y="2432605"/>
          <a:ext cx="1511084" cy="600908"/>
        </a:xfrm>
        <a:prstGeom prst="roundRect">
          <a:avLst>
            <a:gd name="adj" fmla="val 10000"/>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36195" tIns="24130" rIns="36195" bIns="24130" numCol="1" spcCol="1270" anchor="ctr" anchorCtr="0">
          <a:noAutofit/>
        </a:bodyPr>
        <a:lstStyle/>
        <a:p>
          <a:pPr lvl="0" algn="ctr" defTabSz="844550">
            <a:lnSpc>
              <a:spcPct val="90000"/>
            </a:lnSpc>
            <a:spcBef>
              <a:spcPct val="0"/>
            </a:spcBef>
            <a:spcAft>
              <a:spcPct val="35000"/>
            </a:spcAft>
          </a:pPr>
          <a:r>
            <a:rPr lang="es-EC" sz="1900" kern="1200" dirty="0" smtClean="0">
              <a:latin typeface="Berlin Sans FB" panose="020E0602020502020306" pitchFamily="34" charset="0"/>
            </a:rPr>
            <a:t>Equilibrio</a:t>
          </a:r>
          <a:endParaRPr lang="es-EC" sz="1900" kern="1200" dirty="0">
            <a:latin typeface="Berlin Sans FB" panose="020E0602020502020306" pitchFamily="34" charset="0"/>
          </a:endParaRPr>
        </a:p>
      </dsp:txBody>
      <dsp:txXfrm>
        <a:off x="4602409" y="2450205"/>
        <a:ext cx="1475884" cy="5657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9DA87-A41A-43A1-BEE6-D63F0E2D8FCC}">
      <dsp:nvSpPr>
        <dsp:cNvPr id="0" name=""/>
        <dsp:cNvSpPr/>
      </dsp:nvSpPr>
      <dsp:spPr>
        <a:xfrm>
          <a:off x="2450" y="499527"/>
          <a:ext cx="2985132" cy="1194052"/>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s-EC" sz="2000" kern="1200" dirty="0" smtClean="0">
              <a:latin typeface="Berlin Sans FB" panose="020E0602020502020306" pitchFamily="34" charset="0"/>
            </a:rPr>
            <a:t>Población y muestra</a:t>
          </a:r>
          <a:endParaRPr lang="es-EC" sz="2000" kern="1200" dirty="0">
            <a:latin typeface="Berlin Sans FB" panose="020E0602020502020306" pitchFamily="34" charset="0"/>
          </a:endParaRPr>
        </a:p>
      </dsp:txBody>
      <dsp:txXfrm>
        <a:off x="599476" y="499527"/>
        <a:ext cx="1791080" cy="1194052"/>
      </dsp:txXfrm>
    </dsp:sp>
    <dsp:sp modelId="{6EA12864-B154-4F10-9D12-CE7211BEA40A}">
      <dsp:nvSpPr>
        <dsp:cNvPr id="0" name=""/>
        <dsp:cNvSpPr/>
      </dsp:nvSpPr>
      <dsp:spPr>
        <a:xfrm>
          <a:off x="2622235" y="504052"/>
          <a:ext cx="2985132" cy="1194052"/>
        </a:xfrm>
        <a:prstGeom prst="chevron">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s-EC" sz="2000" kern="1200" dirty="0" smtClean="0">
              <a:latin typeface="Berlin Sans FB" panose="020E0602020502020306" pitchFamily="34" charset="0"/>
            </a:rPr>
            <a:t>Centro Infantil Ejercito N° </a:t>
          </a:r>
          <a:r>
            <a:rPr lang="es-EC" sz="1500" kern="1200" dirty="0" smtClean="0">
              <a:latin typeface="Berlin Sans FB" panose="020E0602020502020306" pitchFamily="34" charset="0"/>
            </a:rPr>
            <a:t>3</a:t>
          </a:r>
          <a:endParaRPr lang="es-EC" sz="1500" kern="1200" dirty="0">
            <a:latin typeface="Berlin Sans FB" panose="020E0602020502020306" pitchFamily="34" charset="0"/>
          </a:endParaRPr>
        </a:p>
      </dsp:txBody>
      <dsp:txXfrm>
        <a:off x="3219261" y="504052"/>
        <a:ext cx="1791080" cy="1194052"/>
      </dsp:txXfrm>
    </dsp:sp>
    <dsp:sp modelId="{273564E1-FB8E-44D3-96B8-8C645F07E0BF}">
      <dsp:nvSpPr>
        <dsp:cNvPr id="0" name=""/>
        <dsp:cNvSpPr/>
      </dsp:nvSpPr>
      <dsp:spPr>
        <a:xfrm>
          <a:off x="5266928" y="504052"/>
          <a:ext cx="2985132" cy="1194052"/>
        </a:xfrm>
        <a:prstGeom prst="chevron">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s-EC" sz="1400" kern="1200" dirty="0" smtClean="0"/>
            <a:t>30 niños</a:t>
          </a:r>
        </a:p>
        <a:p>
          <a:pPr lvl="0" algn="ctr" defTabSz="622300">
            <a:lnSpc>
              <a:spcPct val="90000"/>
            </a:lnSpc>
            <a:spcBef>
              <a:spcPct val="0"/>
            </a:spcBef>
            <a:spcAft>
              <a:spcPct val="35000"/>
            </a:spcAft>
          </a:pPr>
          <a:r>
            <a:rPr lang="es-EC" sz="1400" kern="1200" dirty="0" smtClean="0"/>
            <a:t>15  niños/as 3-4 años</a:t>
          </a:r>
        </a:p>
        <a:p>
          <a:pPr lvl="0" algn="ctr" defTabSz="622300">
            <a:lnSpc>
              <a:spcPct val="90000"/>
            </a:lnSpc>
            <a:spcBef>
              <a:spcPct val="0"/>
            </a:spcBef>
            <a:spcAft>
              <a:spcPct val="35000"/>
            </a:spcAft>
          </a:pPr>
          <a:r>
            <a:rPr lang="es-EC" sz="1400" kern="1200" dirty="0" smtClean="0"/>
            <a:t>15  niños/as 4-5 años</a:t>
          </a:r>
        </a:p>
        <a:p>
          <a:pPr lvl="0" algn="ctr" defTabSz="622300">
            <a:lnSpc>
              <a:spcPct val="90000"/>
            </a:lnSpc>
            <a:spcBef>
              <a:spcPct val="0"/>
            </a:spcBef>
            <a:spcAft>
              <a:spcPct val="35000"/>
            </a:spcAft>
          </a:pPr>
          <a:endParaRPr lang="es-EC" sz="1500" kern="1200" dirty="0"/>
        </a:p>
      </dsp:txBody>
      <dsp:txXfrm>
        <a:off x="5863954" y="504052"/>
        <a:ext cx="1791080" cy="11940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9DA87-A41A-43A1-BEE6-D63F0E2D8FCC}">
      <dsp:nvSpPr>
        <dsp:cNvPr id="0" name=""/>
        <dsp:cNvSpPr/>
      </dsp:nvSpPr>
      <dsp:spPr>
        <a:xfrm>
          <a:off x="2411" y="437061"/>
          <a:ext cx="2937420" cy="1174968"/>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011" tIns="29337" rIns="29337" bIns="29337" numCol="1" spcCol="1270" anchor="ctr" anchorCtr="0">
          <a:noAutofit/>
        </a:bodyPr>
        <a:lstStyle/>
        <a:p>
          <a:pPr lvl="0" algn="ctr" defTabSz="977900">
            <a:lnSpc>
              <a:spcPct val="90000"/>
            </a:lnSpc>
            <a:spcBef>
              <a:spcPct val="0"/>
            </a:spcBef>
            <a:spcAft>
              <a:spcPct val="35000"/>
            </a:spcAft>
          </a:pPr>
          <a:r>
            <a:rPr lang="es-EC" sz="2200" kern="1200" dirty="0" smtClean="0">
              <a:latin typeface="Berlin Sans FB" panose="020E0602020502020306" pitchFamily="34" charset="0"/>
            </a:rPr>
            <a:t>Tipo de investigación </a:t>
          </a:r>
          <a:endParaRPr lang="es-EC" sz="2200" kern="1200" dirty="0">
            <a:latin typeface="Berlin Sans FB" panose="020E0602020502020306" pitchFamily="34" charset="0"/>
          </a:endParaRPr>
        </a:p>
      </dsp:txBody>
      <dsp:txXfrm>
        <a:off x="589895" y="437061"/>
        <a:ext cx="1762452" cy="1174968"/>
      </dsp:txXfrm>
    </dsp:sp>
    <dsp:sp modelId="{6EA12864-B154-4F10-9D12-CE7211BEA40A}">
      <dsp:nvSpPr>
        <dsp:cNvPr id="0" name=""/>
        <dsp:cNvSpPr/>
      </dsp:nvSpPr>
      <dsp:spPr>
        <a:xfrm>
          <a:off x="2646089" y="437061"/>
          <a:ext cx="2937420" cy="1174968"/>
        </a:xfrm>
        <a:prstGeom prst="chevron">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011" tIns="29337" rIns="29337" bIns="29337" numCol="1" spcCol="1270" anchor="ctr" anchorCtr="0">
          <a:noAutofit/>
        </a:bodyPr>
        <a:lstStyle/>
        <a:p>
          <a:pPr lvl="0" algn="ctr" defTabSz="977900">
            <a:lnSpc>
              <a:spcPct val="90000"/>
            </a:lnSpc>
            <a:spcBef>
              <a:spcPct val="0"/>
            </a:spcBef>
            <a:spcAft>
              <a:spcPct val="35000"/>
            </a:spcAft>
          </a:pPr>
          <a:r>
            <a:rPr lang="es-EC" sz="2200" kern="1200" dirty="0" smtClean="0">
              <a:latin typeface="Berlin Sans FB" panose="020E0602020502020306" pitchFamily="34" charset="0"/>
            </a:rPr>
            <a:t>Correlacional</a:t>
          </a:r>
          <a:endParaRPr lang="es-EC" sz="2200" kern="1200" dirty="0">
            <a:latin typeface="Berlin Sans FB" panose="020E0602020502020306" pitchFamily="34" charset="0"/>
          </a:endParaRPr>
        </a:p>
      </dsp:txBody>
      <dsp:txXfrm>
        <a:off x="3233573" y="437061"/>
        <a:ext cx="1762452" cy="1174968"/>
      </dsp:txXfrm>
    </dsp:sp>
    <dsp:sp modelId="{273564E1-FB8E-44D3-96B8-8C645F07E0BF}">
      <dsp:nvSpPr>
        <dsp:cNvPr id="0" name=""/>
        <dsp:cNvSpPr/>
      </dsp:nvSpPr>
      <dsp:spPr>
        <a:xfrm>
          <a:off x="5289768" y="437061"/>
          <a:ext cx="2937420" cy="1174968"/>
        </a:xfrm>
        <a:prstGeom prst="chevron">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011" tIns="29337" rIns="29337" bIns="29337" numCol="1" spcCol="1270" anchor="ctr" anchorCtr="0">
          <a:noAutofit/>
        </a:bodyPr>
        <a:lstStyle/>
        <a:p>
          <a:pPr lvl="0" algn="ctr" defTabSz="977900">
            <a:lnSpc>
              <a:spcPct val="90000"/>
            </a:lnSpc>
            <a:spcBef>
              <a:spcPct val="0"/>
            </a:spcBef>
            <a:spcAft>
              <a:spcPct val="35000"/>
            </a:spcAft>
          </a:pPr>
          <a:r>
            <a:rPr lang="es-EC" sz="2200" kern="1200" dirty="0" smtClean="0">
              <a:latin typeface="Berlin Sans FB" panose="020E0602020502020306" pitchFamily="34" charset="0"/>
            </a:rPr>
            <a:t>Relaciona o comprueba los efectos o resultados</a:t>
          </a:r>
          <a:endParaRPr lang="es-EC" sz="2200" kern="1200" dirty="0">
            <a:latin typeface="Berlin Sans FB" panose="020E0602020502020306" pitchFamily="34" charset="0"/>
          </a:endParaRPr>
        </a:p>
      </dsp:txBody>
      <dsp:txXfrm>
        <a:off x="5877252" y="437061"/>
        <a:ext cx="1762452" cy="11749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9DA87-A41A-43A1-BEE6-D63F0E2D8FCC}">
      <dsp:nvSpPr>
        <dsp:cNvPr id="0" name=""/>
        <dsp:cNvSpPr/>
      </dsp:nvSpPr>
      <dsp:spPr>
        <a:xfrm>
          <a:off x="2411" y="437061"/>
          <a:ext cx="2937420" cy="1174968"/>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es-EC" sz="2100" kern="1200" dirty="0" smtClean="0">
              <a:latin typeface="Berlin Sans FB" panose="020E0602020502020306" pitchFamily="34" charset="0"/>
            </a:rPr>
            <a:t>Modalidad de la investigación</a:t>
          </a:r>
          <a:endParaRPr lang="es-EC" sz="2100" kern="1200" dirty="0">
            <a:latin typeface="Berlin Sans FB" panose="020E0602020502020306" pitchFamily="34" charset="0"/>
          </a:endParaRPr>
        </a:p>
      </dsp:txBody>
      <dsp:txXfrm>
        <a:off x="589895" y="437061"/>
        <a:ext cx="1762452" cy="1174968"/>
      </dsp:txXfrm>
    </dsp:sp>
    <dsp:sp modelId="{6EA12864-B154-4F10-9D12-CE7211BEA40A}">
      <dsp:nvSpPr>
        <dsp:cNvPr id="0" name=""/>
        <dsp:cNvSpPr/>
      </dsp:nvSpPr>
      <dsp:spPr>
        <a:xfrm>
          <a:off x="2646089" y="437061"/>
          <a:ext cx="2937420" cy="1174968"/>
        </a:xfrm>
        <a:prstGeom prst="chevron">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es-EC" sz="2100" kern="1200" dirty="0" smtClean="0">
              <a:latin typeface="Berlin Sans FB" panose="020E0602020502020306" pitchFamily="34" charset="0"/>
            </a:rPr>
            <a:t>Campo</a:t>
          </a:r>
          <a:endParaRPr lang="es-EC" sz="2100" kern="1200" dirty="0">
            <a:latin typeface="Berlin Sans FB" panose="020E0602020502020306" pitchFamily="34" charset="0"/>
          </a:endParaRPr>
        </a:p>
      </dsp:txBody>
      <dsp:txXfrm>
        <a:off x="3233573" y="437061"/>
        <a:ext cx="1762452" cy="1174968"/>
      </dsp:txXfrm>
    </dsp:sp>
    <dsp:sp modelId="{273564E1-FB8E-44D3-96B8-8C645F07E0BF}">
      <dsp:nvSpPr>
        <dsp:cNvPr id="0" name=""/>
        <dsp:cNvSpPr/>
      </dsp:nvSpPr>
      <dsp:spPr>
        <a:xfrm>
          <a:off x="5289768" y="437061"/>
          <a:ext cx="2937420" cy="1174968"/>
        </a:xfrm>
        <a:prstGeom prst="chevron">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es-EC" sz="2100" kern="1200" dirty="0" smtClean="0"/>
            <a:t>Bibliográfica </a:t>
          </a:r>
          <a:endParaRPr lang="es-EC" sz="2100" kern="1200" dirty="0"/>
        </a:p>
      </dsp:txBody>
      <dsp:txXfrm>
        <a:off x="5877252" y="437061"/>
        <a:ext cx="1762452" cy="1174968"/>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C"/>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3D778F-96C3-4E96-B197-7914BA3EEC90}" type="datetimeFigureOut">
              <a:rPr lang="es-EC" smtClean="0"/>
              <a:t>12/05/2014</a:t>
            </a:fld>
            <a:endParaRPr lang="es-EC"/>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C"/>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C"/>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6DAD63-56F6-4DF9-A025-603B8DCC9B07}" type="slidenum">
              <a:rPr lang="es-EC" smtClean="0"/>
              <a:t>‹Nº›</a:t>
            </a:fld>
            <a:endParaRPr lang="es-EC"/>
          </a:p>
        </p:txBody>
      </p:sp>
    </p:spTree>
    <p:extLst>
      <p:ext uri="{BB962C8B-B14F-4D97-AF65-F5344CB8AC3E}">
        <p14:creationId xmlns:p14="http://schemas.microsoft.com/office/powerpoint/2010/main" val="4289600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C" dirty="0"/>
          </a:p>
        </p:txBody>
      </p:sp>
      <p:sp>
        <p:nvSpPr>
          <p:cNvPr id="4" name="3 Marcador de número de diapositiva"/>
          <p:cNvSpPr>
            <a:spLocks noGrp="1"/>
          </p:cNvSpPr>
          <p:nvPr>
            <p:ph type="sldNum" sz="quarter" idx="10"/>
          </p:nvPr>
        </p:nvSpPr>
        <p:spPr/>
        <p:txBody>
          <a:bodyPr/>
          <a:lstStyle/>
          <a:p>
            <a:fld id="{426DAD63-56F6-4DF9-A025-603B8DCC9B07}" type="slidenum">
              <a:rPr lang="es-EC" smtClean="0"/>
              <a:t>18</a:t>
            </a:fld>
            <a:endParaRPr lang="es-EC"/>
          </a:p>
        </p:txBody>
      </p:sp>
    </p:spTree>
    <p:extLst>
      <p:ext uri="{BB962C8B-B14F-4D97-AF65-F5344CB8AC3E}">
        <p14:creationId xmlns:p14="http://schemas.microsoft.com/office/powerpoint/2010/main" val="3194325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1"/>
      </p:bgRef>
    </p:bg>
    <p:spTree>
      <p:nvGrpSpPr>
        <p:cNvPr id="1" name=""/>
        <p:cNvGrpSpPr/>
        <p:nvPr/>
      </p:nvGrpSpPr>
      <p:grpSpPr>
        <a:xfrm>
          <a:off x="0" y="0"/>
          <a:ext cx="0" cy="0"/>
          <a:chOff x="0" y="0"/>
          <a:chExt cx="0" cy="0"/>
        </a:xfrm>
      </p:grpSpPr>
      <p:sp>
        <p:nvSpPr>
          <p:cNvPr id="8" name="7 Título"/>
          <p:cNvSpPr>
            <a:spLocks noGrp="1"/>
          </p:cNvSpPr>
          <p:nvPr>
            <p:ph type="ctrTitle"/>
          </p:nvPr>
        </p:nvSpPr>
        <p:spPr>
          <a:xfrm>
            <a:off x="2286000" y="3124200"/>
            <a:ext cx="6172200" cy="1894362"/>
          </a:xfrm>
        </p:spPr>
        <p:txBody>
          <a:bodyPr/>
          <a:lstStyle>
            <a:lvl1pPr>
              <a:defRPr b="1"/>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bwMode="auto">
          <a:xfrm rot="5400000">
            <a:off x="7764621" y="1174097"/>
            <a:ext cx="2286000" cy="381000"/>
          </a:xfrm>
        </p:spPr>
        <p:txBody>
          <a:bodyPr/>
          <a:lstStyle/>
          <a:p>
            <a:fld id="{48BFB129-06D5-422C-A96A-D493D6FA76D3}" type="datetimeFigureOut">
              <a:rPr lang="es-EC" smtClean="0"/>
              <a:t>12/05/2014</a:t>
            </a:fld>
            <a:endParaRPr lang="es-EC"/>
          </a:p>
        </p:txBody>
      </p:sp>
      <p:sp>
        <p:nvSpPr>
          <p:cNvPr id="17" name="16 Marcador de pie de página"/>
          <p:cNvSpPr>
            <a:spLocks noGrp="1"/>
          </p:cNvSpPr>
          <p:nvPr>
            <p:ph type="ftr" sz="quarter" idx="11"/>
          </p:nvPr>
        </p:nvSpPr>
        <p:spPr bwMode="auto">
          <a:xfrm rot="5400000">
            <a:off x="7077269" y="4181669"/>
            <a:ext cx="3657600" cy="384048"/>
          </a:xfrm>
        </p:spPr>
        <p:txBody>
          <a:bodyPr/>
          <a:lstStyle/>
          <a:p>
            <a:endParaRPr lang="es-EC"/>
          </a:p>
        </p:txBody>
      </p:sp>
      <p:sp>
        <p:nvSpPr>
          <p:cNvPr id="10" name="9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Conector recto"/>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Elipse"/>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Elipse"/>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Marcador de número de diapositiva"/>
          <p:cNvSpPr>
            <a:spLocks noGrp="1"/>
          </p:cNvSpPr>
          <p:nvPr>
            <p:ph type="sldNum" sz="quarter" idx="12"/>
          </p:nvPr>
        </p:nvSpPr>
        <p:spPr bwMode="auto">
          <a:xfrm>
            <a:off x="1325544" y="4928702"/>
            <a:ext cx="609600" cy="517524"/>
          </a:xfrm>
        </p:spPr>
        <p:txBody>
          <a:bodyPr/>
          <a:lstStyle/>
          <a:p>
            <a:fld id="{C8059C41-0DC2-4D21-8F96-49243FF395B9}" type="slidenum">
              <a:rPr lang="es-EC" smtClean="0"/>
              <a:t>‹Nº›</a:t>
            </a:fld>
            <a:endParaRPr lang="es-EC"/>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8BFB129-06D5-422C-A96A-D493D6FA76D3}" type="datetimeFigureOut">
              <a:rPr lang="es-EC" smtClean="0"/>
              <a:t>12/05/2014</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C8059C41-0DC2-4D21-8F96-49243FF395B9}" type="slidenum">
              <a:rPr lang="es-EC" smtClean="0"/>
              <a:t>‹Nº›</a:t>
            </a:fld>
            <a:endParaRPr lang="es-EC"/>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676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8BFB129-06D5-422C-A96A-D493D6FA76D3}" type="datetimeFigureOut">
              <a:rPr lang="es-EC" smtClean="0"/>
              <a:t>12/05/2014</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C8059C41-0DC2-4D21-8F96-49243FF395B9}" type="slidenum">
              <a:rPr lang="es-EC" smtClean="0"/>
              <a:t>‹Nº›</a:t>
            </a:fld>
            <a:endParaRPr lang="es-EC"/>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8" name="7 Marcador de contenido"/>
          <p:cNvSpPr>
            <a:spLocks noGrp="1"/>
          </p:cNvSpPr>
          <p:nvPr>
            <p:ph sz="quarter" idx="1"/>
          </p:nvPr>
        </p:nvSpPr>
        <p:spPr>
          <a:xfrm>
            <a:off x="457200" y="1600200"/>
            <a:ext cx="7467600" cy="487375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4"/>
          </p:nvPr>
        </p:nvSpPr>
        <p:spPr/>
        <p:txBody>
          <a:bodyPr rtlCol="0"/>
          <a:lstStyle/>
          <a:p>
            <a:fld id="{48BFB129-06D5-422C-A96A-D493D6FA76D3}" type="datetimeFigureOut">
              <a:rPr lang="es-EC" smtClean="0"/>
              <a:t>12/05/2014</a:t>
            </a:fld>
            <a:endParaRPr lang="es-EC"/>
          </a:p>
        </p:txBody>
      </p:sp>
      <p:sp>
        <p:nvSpPr>
          <p:cNvPr id="9" name="8 Marcador de número de diapositiva"/>
          <p:cNvSpPr>
            <a:spLocks noGrp="1"/>
          </p:cNvSpPr>
          <p:nvPr>
            <p:ph type="sldNum" sz="quarter" idx="15"/>
          </p:nvPr>
        </p:nvSpPr>
        <p:spPr/>
        <p:txBody>
          <a:bodyPr rtlCol="0"/>
          <a:lstStyle/>
          <a:p>
            <a:fld id="{C8059C41-0DC2-4D21-8F96-49243FF395B9}" type="slidenum">
              <a:rPr lang="es-EC" smtClean="0"/>
              <a:t>‹Nº›</a:t>
            </a:fld>
            <a:endParaRPr lang="es-EC"/>
          </a:p>
        </p:txBody>
      </p:sp>
      <p:sp>
        <p:nvSpPr>
          <p:cNvPr id="10" name="9 Marcador de pie de página"/>
          <p:cNvSpPr>
            <a:spLocks noGrp="1"/>
          </p:cNvSpPr>
          <p:nvPr>
            <p:ph type="ftr" sz="quarter" idx="16"/>
          </p:nvPr>
        </p:nvSpPr>
        <p:spPr/>
        <p:txBody>
          <a:bodyPr rtlCol="0"/>
          <a:lstStyle/>
          <a:p>
            <a:endParaRPr lang="es-EC"/>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286000" y="2895600"/>
            <a:ext cx="6172200" cy="2053590"/>
          </a:xfrm>
        </p:spPr>
        <p:txBody>
          <a:bodyPr/>
          <a:lstStyle>
            <a:lvl1pPr algn="l">
              <a:buNone/>
              <a:defRPr sz="3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bwMode="auto">
          <a:xfrm rot="5400000">
            <a:off x="7763256" y="1170432"/>
            <a:ext cx="2286000" cy="381000"/>
          </a:xfrm>
        </p:spPr>
        <p:txBody>
          <a:bodyPr/>
          <a:lstStyle/>
          <a:p>
            <a:fld id="{48BFB129-06D5-422C-A96A-D493D6FA76D3}" type="datetimeFigureOut">
              <a:rPr lang="es-EC" smtClean="0"/>
              <a:t>12/05/2014</a:t>
            </a:fld>
            <a:endParaRPr lang="es-EC"/>
          </a:p>
        </p:txBody>
      </p:sp>
      <p:sp>
        <p:nvSpPr>
          <p:cNvPr id="5" name="4 Marcador de pie de página"/>
          <p:cNvSpPr>
            <a:spLocks noGrp="1"/>
          </p:cNvSpPr>
          <p:nvPr>
            <p:ph type="ftr" sz="quarter" idx="11"/>
          </p:nvPr>
        </p:nvSpPr>
        <p:spPr bwMode="auto">
          <a:xfrm rot="5400000">
            <a:off x="7077456" y="4178808"/>
            <a:ext cx="3657600" cy="384048"/>
          </a:xfrm>
        </p:spPr>
        <p:txBody>
          <a:bodyPr/>
          <a:lstStyle/>
          <a:p>
            <a:endParaRPr lang="es-EC"/>
          </a:p>
        </p:txBody>
      </p:sp>
      <p:sp>
        <p:nvSpPr>
          <p:cNvPr id="9" name="8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Elipse"/>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Elipse"/>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Elipse"/>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Conector recto"/>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número de diapositiva"/>
          <p:cNvSpPr>
            <a:spLocks noGrp="1"/>
          </p:cNvSpPr>
          <p:nvPr>
            <p:ph type="sldNum" sz="quarter" idx="12"/>
          </p:nvPr>
        </p:nvSpPr>
        <p:spPr bwMode="auto">
          <a:xfrm>
            <a:off x="1340616" y="4928702"/>
            <a:ext cx="609600" cy="517524"/>
          </a:xfrm>
        </p:spPr>
        <p:txBody>
          <a:bodyPr/>
          <a:lstStyle/>
          <a:p>
            <a:fld id="{C8059C41-0DC2-4D21-8F96-49243FF395B9}" type="slidenum">
              <a:rPr lang="es-EC" smtClean="0"/>
              <a:t>‹Nº›</a:t>
            </a:fld>
            <a:endParaRPr lang="es-EC"/>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48BFB129-06D5-422C-A96A-D493D6FA76D3}" type="datetimeFigureOut">
              <a:rPr lang="es-EC" smtClean="0"/>
              <a:t>12/05/2014</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C8059C41-0DC2-4D21-8F96-49243FF395B9}" type="slidenum">
              <a:rPr lang="es-EC" smtClean="0"/>
              <a:t>‹Nº›</a:t>
            </a:fld>
            <a:endParaRPr lang="es-EC"/>
          </a:p>
        </p:txBody>
      </p:sp>
      <p:sp>
        <p:nvSpPr>
          <p:cNvPr id="9" name="8 Marcador de contenido"/>
          <p:cNvSpPr>
            <a:spLocks noGrp="1"/>
          </p:cNvSpPr>
          <p:nvPr>
            <p:ph sz="quarter" idx="1"/>
          </p:nvPr>
        </p:nvSpPr>
        <p:spPr>
          <a:xfrm>
            <a:off x="457200"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270248"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7543800" cy="1143000"/>
          </a:xfrm>
        </p:spPr>
        <p:txBody>
          <a:bodyPr anchor="b"/>
          <a:lstStyle>
            <a:lvl1pPr>
              <a:defRPr/>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48BFB129-06D5-422C-A96A-D493D6FA76D3}" type="datetimeFigureOut">
              <a:rPr lang="es-EC" smtClean="0"/>
              <a:t>12/05/2014</a:t>
            </a:fld>
            <a:endParaRPr lang="es-EC"/>
          </a:p>
        </p:txBody>
      </p:sp>
      <p:sp>
        <p:nvSpPr>
          <p:cNvPr id="8" name="7 Marcador de pie de página"/>
          <p:cNvSpPr>
            <a:spLocks noGrp="1"/>
          </p:cNvSpPr>
          <p:nvPr>
            <p:ph type="ftr" sz="quarter" idx="11"/>
          </p:nvPr>
        </p:nvSpPr>
        <p:spPr/>
        <p:txBody>
          <a:bodyPr/>
          <a:lstStyle/>
          <a:p>
            <a:endParaRPr lang="es-EC"/>
          </a:p>
        </p:txBody>
      </p:sp>
      <p:sp>
        <p:nvSpPr>
          <p:cNvPr id="9" name="8 Marcador de número de diapositiva"/>
          <p:cNvSpPr>
            <a:spLocks noGrp="1"/>
          </p:cNvSpPr>
          <p:nvPr>
            <p:ph type="sldNum" sz="quarter" idx="12"/>
          </p:nvPr>
        </p:nvSpPr>
        <p:spPr/>
        <p:txBody>
          <a:bodyPr/>
          <a:lstStyle/>
          <a:p>
            <a:fld id="{C8059C41-0DC2-4D21-8F96-49243FF395B9}" type="slidenum">
              <a:rPr lang="es-EC" smtClean="0"/>
              <a:t>‹Nº›</a:t>
            </a:fld>
            <a:endParaRPr lang="es-EC"/>
          </a:p>
        </p:txBody>
      </p:sp>
      <p:sp>
        <p:nvSpPr>
          <p:cNvPr id="11" name="10 Marcador de contenido"/>
          <p:cNvSpPr>
            <a:spLocks noGrp="1"/>
          </p:cNvSpPr>
          <p:nvPr>
            <p:ph sz="quarter" idx="2"/>
          </p:nvPr>
        </p:nvSpPr>
        <p:spPr>
          <a:xfrm>
            <a:off x="457200"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4371975"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texto"/>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4" name="13 Marcador de texto"/>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6" name="5 Marcador de fecha"/>
          <p:cNvSpPr>
            <a:spLocks noGrp="1"/>
          </p:cNvSpPr>
          <p:nvPr>
            <p:ph type="dt" sz="half" idx="10"/>
          </p:nvPr>
        </p:nvSpPr>
        <p:spPr/>
        <p:txBody>
          <a:bodyPr rtlCol="0"/>
          <a:lstStyle/>
          <a:p>
            <a:fld id="{48BFB129-06D5-422C-A96A-D493D6FA76D3}" type="datetimeFigureOut">
              <a:rPr lang="es-EC" smtClean="0"/>
              <a:t>12/05/2014</a:t>
            </a:fld>
            <a:endParaRPr lang="es-EC"/>
          </a:p>
        </p:txBody>
      </p:sp>
      <p:sp>
        <p:nvSpPr>
          <p:cNvPr id="7" name="6 Marcador de número de diapositiva"/>
          <p:cNvSpPr>
            <a:spLocks noGrp="1"/>
          </p:cNvSpPr>
          <p:nvPr>
            <p:ph type="sldNum" sz="quarter" idx="11"/>
          </p:nvPr>
        </p:nvSpPr>
        <p:spPr/>
        <p:txBody>
          <a:bodyPr rtlCol="0"/>
          <a:lstStyle/>
          <a:p>
            <a:fld id="{C8059C41-0DC2-4D21-8F96-49243FF395B9}" type="slidenum">
              <a:rPr lang="es-EC" smtClean="0"/>
              <a:t>‹Nº›</a:t>
            </a:fld>
            <a:endParaRPr lang="es-EC"/>
          </a:p>
        </p:txBody>
      </p:sp>
      <p:sp>
        <p:nvSpPr>
          <p:cNvPr id="8" name="7 Marcador de pie de página"/>
          <p:cNvSpPr>
            <a:spLocks noGrp="1"/>
          </p:cNvSpPr>
          <p:nvPr>
            <p:ph type="ftr" sz="quarter" idx="12"/>
          </p:nvPr>
        </p:nvSpPr>
        <p:spPr/>
        <p:txBody>
          <a:bodyPr rtlCol="0"/>
          <a:lstStyle/>
          <a:p>
            <a:endParaRPr lang="es-EC"/>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8BFB129-06D5-422C-A96A-D493D6FA76D3}" type="datetimeFigureOut">
              <a:rPr lang="es-EC" smtClean="0"/>
              <a:t>12/05/2014</a:t>
            </a:fld>
            <a:endParaRPr lang="es-EC"/>
          </a:p>
        </p:txBody>
      </p:sp>
      <p:sp>
        <p:nvSpPr>
          <p:cNvPr id="3" name="2 Marcador de pie de página"/>
          <p:cNvSpPr>
            <a:spLocks noGrp="1"/>
          </p:cNvSpPr>
          <p:nvPr>
            <p:ph type="ftr" sz="quarter" idx="11"/>
          </p:nvPr>
        </p:nvSpPr>
        <p:spPr/>
        <p:txBody>
          <a:bodyPr/>
          <a:lstStyle/>
          <a:p>
            <a:endParaRPr lang="es-EC"/>
          </a:p>
        </p:txBody>
      </p:sp>
      <p:sp>
        <p:nvSpPr>
          <p:cNvPr id="4" name="3 Marcador de número de diapositiva"/>
          <p:cNvSpPr>
            <a:spLocks noGrp="1"/>
          </p:cNvSpPr>
          <p:nvPr>
            <p:ph type="sldNum" sz="quarter" idx="12"/>
          </p:nvPr>
        </p:nvSpPr>
        <p:spPr/>
        <p:txBody>
          <a:bodyPr/>
          <a:lstStyle/>
          <a:p>
            <a:fld id="{C8059C41-0DC2-4D21-8F96-49243FF395B9}" type="slidenum">
              <a:rPr lang="es-EC" smtClean="0"/>
              <a:t>‹Nº›</a:t>
            </a:fld>
            <a:endParaRPr lang="es-EC"/>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Título"/>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Marcador de contenido"/>
          <p:cNvSpPr>
            <a:spLocks noGrp="1"/>
          </p:cNvSpPr>
          <p:nvPr>
            <p:ph sz="quarter" idx="1"/>
          </p:nvPr>
        </p:nvSpPr>
        <p:spPr>
          <a:xfrm>
            <a:off x="304800" y="274320"/>
            <a:ext cx="5638800" cy="6327648"/>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4"/>
          </p:nvPr>
        </p:nvSpPr>
        <p:spPr/>
        <p:txBody>
          <a:bodyPr rtlCol="0"/>
          <a:lstStyle/>
          <a:p>
            <a:fld id="{48BFB129-06D5-422C-A96A-D493D6FA76D3}" type="datetimeFigureOut">
              <a:rPr lang="es-EC" smtClean="0"/>
              <a:t>12/05/2014</a:t>
            </a:fld>
            <a:endParaRPr lang="es-EC"/>
          </a:p>
        </p:txBody>
      </p:sp>
      <p:sp>
        <p:nvSpPr>
          <p:cNvPr id="22" name="21 Marcador de número de diapositiva"/>
          <p:cNvSpPr>
            <a:spLocks noGrp="1"/>
          </p:cNvSpPr>
          <p:nvPr>
            <p:ph type="sldNum" sz="quarter" idx="15"/>
          </p:nvPr>
        </p:nvSpPr>
        <p:spPr/>
        <p:txBody>
          <a:bodyPr rtlCol="0"/>
          <a:lstStyle/>
          <a:p>
            <a:fld id="{C8059C41-0DC2-4D21-8F96-49243FF395B9}" type="slidenum">
              <a:rPr lang="es-EC" smtClean="0"/>
              <a:t>‹Nº›</a:t>
            </a:fld>
            <a:endParaRPr lang="es-EC"/>
          </a:p>
        </p:txBody>
      </p:sp>
      <p:sp>
        <p:nvSpPr>
          <p:cNvPr id="23" name="22 Marcador de pie de página"/>
          <p:cNvSpPr>
            <a:spLocks noGrp="1"/>
          </p:cNvSpPr>
          <p:nvPr>
            <p:ph type="ftr" sz="quarter" idx="16"/>
          </p:nvPr>
        </p:nvSpPr>
        <p:spPr/>
        <p:txBody>
          <a:bodyPr rtlCol="0"/>
          <a:lstStyle/>
          <a:p>
            <a:endParaRPr lang="es-EC"/>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Conector recto"/>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rot="5400000">
            <a:off x="3350133" y="3200400"/>
            <a:ext cx="6309360" cy="457200"/>
          </a:xfrm>
        </p:spPr>
        <p:txBody>
          <a:bodyPr anchor="b"/>
          <a:lstStyle>
            <a:lvl1pPr algn="l">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10" name="9 Conector recto"/>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Rectángulo"/>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Marcador de fecha"/>
          <p:cNvSpPr>
            <a:spLocks noGrp="1"/>
          </p:cNvSpPr>
          <p:nvPr>
            <p:ph type="dt" sz="half" idx="10"/>
          </p:nvPr>
        </p:nvSpPr>
        <p:spPr/>
        <p:txBody>
          <a:bodyPr rtlCol="0"/>
          <a:lstStyle/>
          <a:p>
            <a:fld id="{48BFB129-06D5-422C-A96A-D493D6FA76D3}" type="datetimeFigureOut">
              <a:rPr lang="es-EC" smtClean="0"/>
              <a:t>12/05/2014</a:t>
            </a:fld>
            <a:endParaRPr lang="es-EC"/>
          </a:p>
        </p:txBody>
      </p:sp>
      <p:sp>
        <p:nvSpPr>
          <p:cNvPr id="18" name="17 Marcador de número de diapositiva"/>
          <p:cNvSpPr>
            <a:spLocks noGrp="1"/>
          </p:cNvSpPr>
          <p:nvPr>
            <p:ph type="sldNum" sz="quarter" idx="11"/>
          </p:nvPr>
        </p:nvSpPr>
        <p:spPr/>
        <p:txBody>
          <a:bodyPr rtlCol="0"/>
          <a:lstStyle/>
          <a:p>
            <a:fld id="{C8059C41-0DC2-4D21-8F96-49243FF395B9}" type="slidenum">
              <a:rPr lang="es-EC" smtClean="0"/>
              <a:t>‹Nº›</a:t>
            </a:fld>
            <a:endParaRPr lang="es-EC"/>
          </a:p>
        </p:txBody>
      </p:sp>
      <p:sp>
        <p:nvSpPr>
          <p:cNvPr id="21" name="20 Marcador de pie de página"/>
          <p:cNvSpPr>
            <a:spLocks noGrp="1"/>
          </p:cNvSpPr>
          <p:nvPr>
            <p:ph type="ftr" sz="quarter" idx="12"/>
          </p:nvPr>
        </p:nvSpPr>
        <p:spPr/>
        <p:txBody>
          <a:bodyPr rtlCol="0"/>
          <a:lstStyle/>
          <a:p>
            <a:endParaRPr lang="es-EC"/>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Marcador de título"/>
          <p:cNvSpPr>
            <a:spLocks noGrp="1"/>
          </p:cNvSpPr>
          <p:nvPr>
            <p:ph type="title"/>
          </p:nvPr>
        </p:nvSpPr>
        <p:spPr>
          <a:xfrm>
            <a:off x="457200" y="274638"/>
            <a:ext cx="7467600" cy="1143000"/>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8BFB129-06D5-422C-A96A-D493D6FA76D3}" type="datetimeFigureOut">
              <a:rPr lang="es-EC" smtClean="0"/>
              <a:t>12/05/2014</a:t>
            </a:fld>
            <a:endParaRPr lang="es-EC"/>
          </a:p>
        </p:txBody>
      </p:sp>
      <p:sp>
        <p:nvSpPr>
          <p:cNvPr id="3" name="2 Marcador de pie de página"/>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s-EC"/>
          </a:p>
        </p:txBody>
      </p:sp>
      <p:sp>
        <p:nvSpPr>
          <p:cNvPr id="7"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Marcador de número de diapositiva"/>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8059C41-0DC2-4D21-8F96-49243FF395B9}" type="slidenum">
              <a:rPr lang="es-EC" smtClean="0"/>
              <a:t>‹Nº›</a:t>
            </a:fld>
            <a:endParaRPr lang="es-EC"/>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Layout" Target="../diagrams/layout3.xml"/><Relationship Id="rId7" Type="http://schemas.openxmlformats.org/officeDocument/2006/relationships/image" Target="../media/image17.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7.jpeg"/><Relationship Id="rId7" Type="http://schemas.openxmlformats.org/officeDocument/2006/relationships/diagramColors" Target="../diagrams/colors4.xml"/><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7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gif"/><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1.gstatic.com/images?q=tbn:ANd9GcQqybFzRsQEapiVmCzOOsXzjnjDMj1qXdOWH2lj4SnHIEcBqkKiukjXJm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196505"/>
            <a:ext cx="6480720" cy="1124744"/>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2123728" y="1340768"/>
            <a:ext cx="6840760" cy="4524315"/>
          </a:xfrm>
          <a:prstGeom prst="rect">
            <a:avLst/>
          </a:prstGeom>
          <a:noFill/>
        </p:spPr>
        <p:txBody>
          <a:bodyPr wrap="square" rtlCol="0">
            <a:spAutoFit/>
          </a:bodyPr>
          <a:lstStyle/>
          <a:p>
            <a:pPr algn="ctr"/>
            <a:endParaRPr lang="es-ES" dirty="0" smtClean="0">
              <a:latin typeface="Berlin Sans FB Demi" pitchFamily="34" charset="0"/>
            </a:endParaRPr>
          </a:p>
          <a:p>
            <a:pPr algn="ctr"/>
            <a:r>
              <a:rPr lang="es-ES" dirty="0" smtClean="0">
                <a:latin typeface="Berlin Sans FB Demi" pitchFamily="34" charset="0"/>
              </a:rPr>
              <a:t>DEPARTAMENTO DE CIENCIAS HUMANAS Y SOCIALES </a:t>
            </a:r>
          </a:p>
          <a:p>
            <a:pPr algn="ctr"/>
            <a:endParaRPr lang="es-ES" dirty="0" smtClean="0">
              <a:latin typeface="Berlin Sans FB Demi" pitchFamily="34" charset="0"/>
            </a:endParaRPr>
          </a:p>
          <a:p>
            <a:pPr algn="ctr"/>
            <a:endParaRPr lang="es-ES" dirty="0">
              <a:latin typeface="Berlin Sans FB Demi" pitchFamily="34" charset="0"/>
            </a:endParaRPr>
          </a:p>
          <a:p>
            <a:pPr algn="ctr"/>
            <a:endParaRPr lang="es-ES" dirty="0" smtClean="0">
              <a:latin typeface="Berlin Sans FB Demi" pitchFamily="34" charset="0"/>
            </a:endParaRPr>
          </a:p>
          <a:p>
            <a:pPr algn="ctr"/>
            <a:r>
              <a:rPr lang="es-ES" dirty="0">
                <a:latin typeface="Berlin Sans FB Demi" pitchFamily="34" charset="0"/>
              </a:rPr>
              <a:t>EL JUEGO SIMBÓLICO Y SU INCIDENCIA EN EL DESARROLLO DE LENGUAJE EN LOS NIÑOS Y NIÑAS  DE  3 A 5 AÑOS DE EDAD  DEL  CENTRO INFANTIL “EJÉRCITO #3” UBICADO EN LA CIUDAD DE QUITO. PROPUESTA ALTERNATIVA</a:t>
            </a:r>
            <a:endParaRPr lang="es-EC" dirty="0">
              <a:latin typeface="Berlin Sans FB Demi" pitchFamily="34" charset="0"/>
            </a:endParaRPr>
          </a:p>
          <a:p>
            <a:pPr algn="ctr"/>
            <a:endParaRPr lang="es-EC" dirty="0" smtClean="0"/>
          </a:p>
          <a:p>
            <a:pPr algn="ctr"/>
            <a:endParaRPr lang="es-EC" dirty="0"/>
          </a:p>
          <a:p>
            <a:pPr algn="ctr"/>
            <a:r>
              <a:rPr lang="es-EC" dirty="0">
                <a:latin typeface="Berlin Sans FB Demi" pitchFamily="34" charset="0"/>
              </a:rPr>
              <a:t>AUTORA:</a:t>
            </a:r>
          </a:p>
          <a:p>
            <a:pPr algn="ctr"/>
            <a:endParaRPr lang="es-EC" dirty="0">
              <a:latin typeface="Berlin Sans FB Demi" pitchFamily="34" charset="0"/>
            </a:endParaRPr>
          </a:p>
          <a:p>
            <a:pPr algn="ctr"/>
            <a:r>
              <a:rPr lang="es-EC" dirty="0" smtClean="0">
                <a:latin typeface="Berlin Sans FB Demi" pitchFamily="34" charset="0"/>
              </a:rPr>
              <a:t>TATIANA SALAS</a:t>
            </a:r>
          </a:p>
          <a:p>
            <a:pPr algn="ctr"/>
            <a:endParaRPr lang="es-EC" dirty="0">
              <a:latin typeface="Berlin Sans FB Demi" pitchFamily="34" charset="0"/>
            </a:endParaRPr>
          </a:p>
          <a:p>
            <a:pPr algn="ctr"/>
            <a:r>
              <a:rPr lang="es-EC" dirty="0" smtClean="0">
                <a:latin typeface="Berlin Sans FB Demi" pitchFamily="34" charset="0"/>
              </a:rPr>
              <a:t>SANGOLQUI-ECUADOR</a:t>
            </a:r>
            <a:endParaRPr lang="es-ES" dirty="0" smtClean="0">
              <a:latin typeface="Berlin Sans FB Demi" pitchFamily="34" charset="0"/>
            </a:endParaRPr>
          </a:p>
        </p:txBody>
      </p:sp>
    </p:spTree>
    <p:extLst>
      <p:ext uri="{BB962C8B-B14F-4D97-AF65-F5344CB8AC3E}">
        <p14:creationId xmlns:p14="http://schemas.microsoft.com/office/powerpoint/2010/main" val="295843989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2843808" y="908720"/>
            <a:ext cx="3312368" cy="830997"/>
          </a:xfrm>
          <a:prstGeom prst="rect">
            <a:avLst/>
          </a:prstGeom>
          <a:noFill/>
        </p:spPr>
        <p:txBody>
          <a:bodyPr wrap="square" rtlCol="0">
            <a:spAutoFit/>
          </a:bodyPr>
          <a:lstStyle/>
          <a:p>
            <a:pPr algn="ctr"/>
            <a:r>
              <a:rPr lang="es-EC" sz="2400" b="1" dirty="0" smtClean="0">
                <a:solidFill>
                  <a:srgbClr val="92D050"/>
                </a:solidFill>
                <a:latin typeface="Berlin Sans FB" panose="020E0602020502020306" pitchFamily="34" charset="0"/>
              </a:rPr>
              <a:t>PRINCIPALES TEORÍAS DEL JUEGO </a:t>
            </a:r>
            <a:endParaRPr lang="es-EC" sz="2400" b="1" dirty="0">
              <a:solidFill>
                <a:srgbClr val="92D050"/>
              </a:solidFill>
              <a:latin typeface="Berlin Sans FB" panose="020E0602020502020306" pitchFamily="34" charset="0"/>
            </a:endParaRPr>
          </a:p>
        </p:txBody>
      </p:sp>
      <p:graphicFrame>
        <p:nvGraphicFramePr>
          <p:cNvPr id="7" name="6 Diagrama"/>
          <p:cNvGraphicFramePr/>
          <p:nvPr>
            <p:extLst>
              <p:ext uri="{D42A27DB-BD31-4B8C-83A1-F6EECF244321}">
                <p14:modId xmlns:p14="http://schemas.microsoft.com/office/powerpoint/2010/main" val="3200339612"/>
              </p:ext>
            </p:extLst>
          </p:nvPr>
        </p:nvGraphicFramePr>
        <p:xfrm>
          <a:off x="1559496" y="1813272"/>
          <a:ext cx="690093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290" name="Picture 2" descr="http://actividadesludicas2012.files.wordpress.com/2012/11/karl-gross.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11" y="1312964"/>
            <a:ext cx="1584176" cy="18669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8" name="7 CuadroTexto"/>
          <p:cNvSpPr txBox="1"/>
          <p:nvPr/>
        </p:nvSpPr>
        <p:spPr>
          <a:xfrm>
            <a:off x="683568" y="3212976"/>
            <a:ext cx="1440160" cy="923330"/>
          </a:xfrm>
          <a:prstGeom prst="rect">
            <a:avLst/>
          </a:prstGeom>
          <a:noFill/>
        </p:spPr>
        <p:txBody>
          <a:bodyPr wrap="square" rtlCol="0">
            <a:spAutoFit/>
          </a:bodyPr>
          <a:lstStyle/>
          <a:p>
            <a:pPr algn="ctr"/>
            <a:r>
              <a:rPr lang="es-EC" dirty="0" smtClean="0"/>
              <a:t>1861-1946</a:t>
            </a:r>
          </a:p>
          <a:p>
            <a:pPr algn="ctr"/>
            <a:r>
              <a:rPr lang="es-EC" dirty="0" smtClean="0"/>
              <a:t>Psicólogo</a:t>
            </a:r>
          </a:p>
          <a:p>
            <a:pPr algn="ctr"/>
            <a:endParaRPr lang="es-EC" dirty="0" smtClean="0"/>
          </a:p>
        </p:txBody>
      </p:sp>
      <p:sp>
        <p:nvSpPr>
          <p:cNvPr id="11" name="10 CuadroTexto"/>
          <p:cNvSpPr txBox="1"/>
          <p:nvPr/>
        </p:nvSpPr>
        <p:spPr>
          <a:xfrm>
            <a:off x="7703840" y="3236062"/>
            <a:ext cx="1440160" cy="923330"/>
          </a:xfrm>
          <a:prstGeom prst="rect">
            <a:avLst/>
          </a:prstGeom>
          <a:noFill/>
        </p:spPr>
        <p:txBody>
          <a:bodyPr wrap="square" rtlCol="0">
            <a:spAutoFit/>
          </a:bodyPr>
          <a:lstStyle/>
          <a:p>
            <a:pPr algn="ctr"/>
            <a:r>
              <a:rPr lang="es-EC" dirty="0" smtClean="0"/>
              <a:t>1896-1934</a:t>
            </a:r>
          </a:p>
          <a:p>
            <a:pPr algn="ctr"/>
            <a:r>
              <a:rPr lang="es-EC" dirty="0" smtClean="0"/>
              <a:t>Psicólogo</a:t>
            </a:r>
          </a:p>
          <a:p>
            <a:pPr algn="ctr"/>
            <a:endParaRPr lang="es-EC" dirty="0" smtClean="0"/>
          </a:p>
        </p:txBody>
      </p:sp>
      <p:pic>
        <p:nvPicPr>
          <p:cNvPr id="12294" name="Picture 6" descr="http://www.biografiasyvidas.com/biografia/v/fotos/vigotsky.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22154" y="1486141"/>
            <a:ext cx="1704925" cy="15430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92417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circle(in)">
                                      <p:cBhvr>
                                        <p:cTn id="7" dur="2000"/>
                                        <p:tgtEl>
                                          <p:spTgt spid="12290"/>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12294"/>
                                        </p:tgtEl>
                                        <p:attrNameLst>
                                          <p:attrName>style.visibility</p:attrName>
                                        </p:attrNameLst>
                                      </p:cBhvr>
                                      <p:to>
                                        <p:strVal val="visible"/>
                                      </p:to>
                                    </p:set>
                                    <p:animEffect transition="in" filter="circle(in)">
                                      <p:cBhvr>
                                        <p:cTn id="11" dur="2000"/>
                                        <p:tgtEl>
                                          <p:spTgt spid="12294"/>
                                        </p:tgtEl>
                                      </p:cBhvr>
                                    </p:animEffect>
                                  </p:childTnLst>
                                </p:cTn>
                              </p:par>
                            </p:childTnLst>
                          </p:cTn>
                        </p:par>
                        <p:par>
                          <p:cTn id="12" fill="hold">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par>
                          <p:cTn id="16" fill="hold">
                            <p:stCondLst>
                              <p:cond delay="4500"/>
                            </p:stCondLst>
                            <p:childTnLst>
                              <p:par>
                                <p:cTn id="17" presetID="42"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7"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rot="16200000">
            <a:off x="-1184284" y="2507131"/>
            <a:ext cx="3456384"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C" sz="3200" dirty="0" smtClean="0">
                <a:latin typeface="Berlin Sans FB" panose="020E0602020502020306" pitchFamily="34" charset="0"/>
              </a:rPr>
              <a:t>TIPOS DE JUEGOS</a:t>
            </a:r>
            <a:endParaRPr lang="es-EC" sz="3200" dirty="0">
              <a:latin typeface="Berlin Sans FB" panose="020E0602020502020306" pitchFamily="34" charset="0"/>
            </a:endParaRPr>
          </a:p>
        </p:txBody>
      </p:sp>
      <p:pic>
        <p:nvPicPr>
          <p:cNvPr id="13314" name="Picture 2" descr="http://1.bp.blogspot.com/-egwWAYZNJlc/T3dv6VaSzmI/AAAAAAAAD3k/Qd5JNddbG_I/s1600/juego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231111"/>
            <a:ext cx="1656184" cy="13607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7 CuadroTexto"/>
          <p:cNvSpPr txBox="1"/>
          <p:nvPr/>
        </p:nvSpPr>
        <p:spPr>
          <a:xfrm>
            <a:off x="1115616" y="660178"/>
            <a:ext cx="1947148" cy="400110"/>
          </a:xfrm>
          <a:prstGeom prst="rect">
            <a:avLst/>
          </a:prstGeom>
          <a:noFill/>
        </p:spPr>
        <p:txBody>
          <a:bodyPr wrap="square" rtlCol="0">
            <a:spAutoFit/>
          </a:bodyPr>
          <a:lstStyle/>
          <a:p>
            <a:r>
              <a:rPr lang="es-EC" sz="2000" dirty="0" smtClean="0">
                <a:solidFill>
                  <a:srgbClr val="3005E9"/>
                </a:solidFill>
                <a:latin typeface="Berlin Sans FB" panose="020E0602020502020306" pitchFamily="34" charset="0"/>
              </a:rPr>
              <a:t>Juego Funcional</a:t>
            </a:r>
            <a:endParaRPr lang="es-EC" sz="2000" dirty="0">
              <a:solidFill>
                <a:srgbClr val="3005E9"/>
              </a:solidFill>
              <a:latin typeface="Berlin Sans FB" panose="020E0602020502020306" pitchFamily="34" charset="0"/>
            </a:endParaRPr>
          </a:p>
        </p:txBody>
      </p:sp>
      <p:sp>
        <p:nvSpPr>
          <p:cNvPr id="9" name="8 CuadroTexto"/>
          <p:cNvSpPr txBox="1"/>
          <p:nvPr/>
        </p:nvSpPr>
        <p:spPr>
          <a:xfrm>
            <a:off x="5538543" y="231111"/>
            <a:ext cx="360040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C" dirty="0" smtClean="0"/>
              <a:t> </a:t>
            </a:r>
            <a:r>
              <a:rPr lang="es-EC" dirty="0" smtClean="0">
                <a:latin typeface="Berlin Sans FB" panose="020E0602020502020306" pitchFamily="34" charset="0"/>
              </a:rPr>
              <a:t>Etapa sensorio-motor (0 a 2 años)</a:t>
            </a:r>
            <a:endParaRPr lang="es-EC" dirty="0">
              <a:latin typeface="Berlin Sans FB" panose="020E0602020502020306" pitchFamily="34" charset="0"/>
            </a:endParaRPr>
          </a:p>
        </p:txBody>
      </p:sp>
      <p:sp>
        <p:nvSpPr>
          <p:cNvPr id="11" name="10 CuadroTexto"/>
          <p:cNvSpPr txBox="1"/>
          <p:nvPr/>
        </p:nvSpPr>
        <p:spPr>
          <a:xfrm>
            <a:off x="5580112" y="689236"/>
            <a:ext cx="3558831"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C" dirty="0" smtClean="0"/>
              <a:t> </a:t>
            </a:r>
            <a:r>
              <a:rPr lang="es-EC" dirty="0" smtClean="0">
                <a:latin typeface="Berlin Sans FB" panose="020E0602020502020306" pitchFamily="34" charset="0"/>
              </a:rPr>
              <a:t>Exploración a través de los sentidos</a:t>
            </a:r>
            <a:endParaRPr lang="es-EC" dirty="0">
              <a:latin typeface="Berlin Sans FB" panose="020E0602020502020306" pitchFamily="34" charset="0"/>
            </a:endParaRPr>
          </a:p>
        </p:txBody>
      </p:sp>
      <p:sp>
        <p:nvSpPr>
          <p:cNvPr id="12" name="11 CuadroTexto"/>
          <p:cNvSpPr txBox="1"/>
          <p:nvPr/>
        </p:nvSpPr>
        <p:spPr>
          <a:xfrm>
            <a:off x="5538543" y="1143457"/>
            <a:ext cx="3024336"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C" dirty="0" smtClean="0"/>
              <a:t> </a:t>
            </a:r>
            <a:r>
              <a:rPr lang="es-EC" dirty="0" smtClean="0">
                <a:latin typeface="Berlin Sans FB" panose="020E0602020502020306" pitchFamily="34" charset="0"/>
              </a:rPr>
              <a:t>Coordinación viso-motriz</a:t>
            </a:r>
            <a:endParaRPr lang="es-EC" dirty="0">
              <a:latin typeface="Berlin Sans FB" panose="020E0602020502020306" pitchFamily="34" charset="0"/>
            </a:endParaRPr>
          </a:p>
        </p:txBody>
      </p:sp>
      <p:sp>
        <p:nvSpPr>
          <p:cNvPr id="10" name="9 Flecha derecha"/>
          <p:cNvSpPr/>
          <p:nvPr/>
        </p:nvSpPr>
        <p:spPr>
          <a:xfrm>
            <a:off x="2915816" y="764704"/>
            <a:ext cx="423102" cy="231964"/>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C"/>
          </a:p>
        </p:txBody>
      </p:sp>
      <p:cxnSp>
        <p:nvCxnSpPr>
          <p:cNvPr id="14" name="13 Conector curvado"/>
          <p:cNvCxnSpPr>
            <a:stCxn id="13314" idx="3"/>
            <a:endCxn id="9" idx="1"/>
          </p:cNvCxnSpPr>
          <p:nvPr/>
        </p:nvCxnSpPr>
        <p:spPr>
          <a:xfrm flipV="1">
            <a:off x="5076056" y="415777"/>
            <a:ext cx="462487" cy="495716"/>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15 Conector curvado"/>
          <p:cNvCxnSpPr>
            <a:stCxn id="13314" idx="3"/>
          </p:cNvCxnSpPr>
          <p:nvPr/>
        </p:nvCxnSpPr>
        <p:spPr>
          <a:xfrm>
            <a:off x="5076056" y="911493"/>
            <a:ext cx="462487" cy="12700"/>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17 Conector curvado"/>
          <p:cNvCxnSpPr>
            <a:stCxn id="13314" idx="3"/>
          </p:cNvCxnSpPr>
          <p:nvPr/>
        </p:nvCxnSpPr>
        <p:spPr>
          <a:xfrm>
            <a:off x="5076056" y="911493"/>
            <a:ext cx="462487" cy="416630"/>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21 CuadroTexto"/>
          <p:cNvSpPr txBox="1"/>
          <p:nvPr/>
        </p:nvSpPr>
        <p:spPr>
          <a:xfrm>
            <a:off x="1274137" y="2445575"/>
            <a:ext cx="1947148" cy="707886"/>
          </a:xfrm>
          <a:prstGeom prst="rect">
            <a:avLst/>
          </a:prstGeom>
          <a:noFill/>
        </p:spPr>
        <p:txBody>
          <a:bodyPr wrap="square" rtlCol="0">
            <a:spAutoFit/>
          </a:bodyPr>
          <a:lstStyle/>
          <a:p>
            <a:r>
              <a:rPr lang="es-EC" sz="2000" dirty="0" smtClean="0">
                <a:solidFill>
                  <a:srgbClr val="3005E9"/>
                </a:solidFill>
                <a:latin typeface="Berlin Sans FB" panose="020E0602020502020306" pitchFamily="34" charset="0"/>
              </a:rPr>
              <a:t>Juego de Construcción</a:t>
            </a:r>
            <a:endParaRPr lang="es-EC" sz="2000" dirty="0">
              <a:solidFill>
                <a:srgbClr val="3005E9"/>
              </a:solidFill>
              <a:latin typeface="Berlin Sans FB" panose="020E0602020502020306" pitchFamily="34" charset="0"/>
            </a:endParaRPr>
          </a:p>
        </p:txBody>
      </p:sp>
      <p:sp>
        <p:nvSpPr>
          <p:cNvPr id="23" name="22 CuadroTexto"/>
          <p:cNvSpPr txBox="1"/>
          <p:nvPr/>
        </p:nvSpPr>
        <p:spPr>
          <a:xfrm>
            <a:off x="1115616" y="4365104"/>
            <a:ext cx="1947148" cy="400110"/>
          </a:xfrm>
          <a:prstGeom prst="rect">
            <a:avLst/>
          </a:prstGeom>
          <a:noFill/>
        </p:spPr>
        <p:txBody>
          <a:bodyPr wrap="square" rtlCol="0">
            <a:spAutoFit/>
          </a:bodyPr>
          <a:lstStyle/>
          <a:p>
            <a:r>
              <a:rPr lang="es-EC" sz="2000" dirty="0" smtClean="0">
                <a:solidFill>
                  <a:srgbClr val="3005E9"/>
                </a:solidFill>
                <a:latin typeface="Berlin Sans FB" panose="020E0602020502020306" pitchFamily="34" charset="0"/>
              </a:rPr>
              <a:t>Juego de reglas</a:t>
            </a:r>
            <a:endParaRPr lang="es-EC" sz="2000" dirty="0">
              <a:solidFill>
                <a:srgbClr val="3005E9"/>
              </a:solidFill>
              <a:latin typeface="Berlin Sans FB" panose="020E0602020502020306" pitchFamily="34" charset="0"/>
            </a:endParaRPr>
          </a:p>
        </p:txBody>
      </p:sp>
      <p:sp>
        <p:nvSpPr>
          <p:cNvPr id="29" name="28 Flecha derecha"/>
          <p:cNvSpPr/>
          <p:nvPr/>
        </p:nvSpPr>
        <p:spPr>
          <a:xfrm>
            <a:off x="2843808" y="2636912"/>
            <a:ext cx="423102" cy="231964"/>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C"/>
          </a:p>
        </p:txBody>
      </p:sp>
      <p:sp>
        <p:nvSpPr>
          <p:cNvPr id="19" name="AutoShape 8" descr="data:image/jpeg;base64,/9j/4AAQSkZJRgABAQAAAQABAAD/2wCEAAkGBxQSEhQUEhQWFBUWFRQVGBYYGBgaFhgXHBcXGhodGB0YHCggGBolHBoaITEhJykrLi4uFx8zODMsNygtLisBCgoKDg0OGxAQGywkICQsLCwsLCwsLCwsLCwsLCwsLCwsLCwsLCwsLCwsLCwsLCwsLCwsLCwsLCwsLCwsLCwsLP/AABEIAO8A0wMBEQACEQEDEQH/xAAcAAABBQEBAQAAAAAAAAAAAAAAAQMEBQYHAgj/xABLEAACAQIEAwUEBgYIBAQHAAABAhEAAwQSITEFQVEGImFxgRMykaEHQlKxwdEUI2JykvBDU3OCorLS4RYkM5MVVMLxFzREY2Sj4v/EABsBAQACAwEBAAAAAAAAAAAAAAADBAECBQYH/8QAOREAAgEDAwIEAwcDAwQDAAAAAAECAwQRBRIhMUEGE1GRMmFxFCIjQlKBoRUzsRbB0VNy8PEHJEP/2gAMAwEAAhEDEQA/AO40AUAUAUAUAUAUAUAUAk0AgagFmgFoAoAoAoAoAoAoAoAoAoAoAoAoAoAoAoAoAoAoAoAoAoDxduhQSxgCsNpcsyk28IwHabt+VY28KFJX3rjahR5DdjyHiKrSrN9C1C37yMhj+099jBuuW8TCrIkd1dJ859Nqi3Nk/lpdjzg+0160xb2rsdtY2M9PAE+h8a3U2jWVNGm4N2/dWy3lzACNCB1IO2pjy09KlVUhlRz0N1wnjVu+AVMTtMidOU71KpJkEoOJZ1saBQBQBQBQBQBQBQBQBQBQBQBQBQBQBQBQBQBQBQHl2ABJ2AmsMGE7W8SuXAVQ5YEkcgORbr1A5keho1ajbL9GmkjD3sELeVRqTL66yZMu/UD5sWqFsspFS+H7v7TEnXc6Ez5zk+BrbIwN2rf6tmOsNcgfuqQPiTHpRy5MJcC35QMxE5W9mR1aE0+UeorZSNWi74JxC5h7rOraZlJ6NJYAkDQ7L8KkUsdCKUc9Ts/DMet62HXnuOh5ircZblkoyi4vBMrY1CgCgCgCgCgCgCgCgCgCgCgCgCgCgCgCgCgCgKPtbxD2NhjzPLrtA9SQKgrSwiahDdIxyd5e9sNWI3Lcz4xyPWPSmy+kV9zBZs7tuwCgdBAAA8pAHkTURKiuXhpzy2ih59FXNp55T6A1lsDGBwXcAaJ9tbJGmkl5HxQikvUwvQq76lvZWubNZuMeeZmEn4VtF8ZNX6FlicOCxQf1SH+9LMPuPwrePQ1fU2vYTiOW77Mnu3AGHgcqsPLVmHoKnoy5wVq8MrJ0KrZTCgCgCgCgCgCgCgCgCgCgCgCgCgCgCgCgCgCgMX24ugvkn3UDepJj7p9BVO46l22XGSmwuigeS/dP4VXTLWCytYcMw02GvjG3pP3UxyaNtETHWsgaPe1M9CQBPnAgD9qOdaYN08lHhcMUZQZE3bbt4Rmyr4mMxP8AtTqbMjJg8t4vyDQNtApgfKDTtgwKbBV7pP1GSP3VtXCR8Qfj4VvF8I1ZZ8Dtm09kmdIA8xcf8GT5VvB8kc1w0dWBronNFoAoAoAoAoAoAoAoAoAoAoAoAoAoAoAoAoBDQHNuPuWxTltmdPRQCB8QA39+ufWbcmdKgvuI8WEJNoeZPmT+Q+dQIn7F9bXKDG/M9DptW2SF8shtbAMkTB0G+vVjzb5eNEbkFrJzZzsuw/aOnqfHwFMGWxmxh+7J+s8fFo+8UwYyBw+dbp17wcjxzJbifV2HxokYyS8HZm5YHJWn5gflUkFyiOb4bOhgV0TnC0AUAUAUAUAUAUAUAUAUAUAUAUAUAUAUAUAjUBiOI4MNdZLjBbpdjbI2dVggGdAYIHpPOK584vc8nVg/uJxXHc8YTDagjw/AVoomzkTzbnfr+dGjQT2edvAfz5VhLJt0K/G94kKO6unmT/Py8NMZMpDGNICgDyGnIQJ/jg1ls1SHAo7w0gC3b9ZzH4aj0rZI1Zd8H4V7rnkZ/wAUmrMKfcrVKnY0tWSqFAFAFAFYygFMoBTKAVkBQBQBQBQBQBQBQBQBQBQBQFNxvh4uEHY8j0aND5fzvFQVYZ5LVvVceCPhLI73nUKjyTSk8COgmBE9Ofp1FHFBSI94EDKuk860ceyJE+csh3V2Vdhz6mtNvY3z3ZXY23LDwj4DX8K1ceTZPgncOsl2RB1JPmevpVinHkr1ZYWTbWkAAA2GlXUc9vJ7oYCgCgCgK7HEht968b4gqVaVVShJ89ixRSa5IN7EZFlmygbkmBXEt5XteW2DkZrVaNGO6bSQzh+JpcJyXA2m0mfODyqzc29/RjulJ4+TK9vfW1d7ack2Shx+xahLlyGAg7mPONq9jp1d/ZoeZw8dypcahb06ji5FmmMRk9oGUpE5pGWPOukpJrJOqkHHenwRX49hwATetidRLDUdR4Vq6kV3IXeUF1mvclDGJpqNRIjURVOrqdtSltnNZLai2soeR52q5CcZrdF5RhrB6rcwFAFAFAFAFAFAeXQEQRNYayE8FJhxDsOhI+dVvzF3rFMgdpcGwt57K+0IILWzGo5lZ2YCsSibU59mZLA8ZuXLot2f0idZS6gyLAkyWk/AmtXF9mTprui6drirmcAVrhoZizNt2qtMzKHRSpZf1hymQSD3WgkVnYwmjbdh8G8G89zOGEIAmRY3Jgkt03jyqxSj3KdxLnBramKoUAUAUAGgMt2swlzEW2t2rnsmze/mYGNfsa1rRtI/aVXqRUkk+H8/qYnL7u1GUv8ACL2HTNdui4DdJU5nY+6B9caaq3xrfVJUm4ulFRx1wkv8HmNcjNU4yz0ZBvXWNxXDQyurTqDoddhpIketcS4i63U4lrdeXWVWQLdYJlzb7+J6mt1lQ2kEqrbfPDeSwwLG5hDhVbKxuG7mJIQrvl0k767RpW0Myp+Wup6C0q/aLbyI8NcvPTBGbA3WvOndIdpDwGTKpkAMFJXTSNNulVbur9nhKUjFvZ1a1xtWGvX6G+zaV4KpWcpS+bPdQhhJEvhDwCp3ksPLSva+HbyEqXk90QXEecllXpyuFAFAFAFAFAITQGV4p23s23KWgbxEgldgQPqje75L+dSqjJrJp5iE4bxRLpNxGDKWOvnuD4g6VQnFwliR0qeJwWC5FxazlEe15IYurnhQoHNjAHl4mtU+SRpqPIx2ktD2cgZjpoPEwf58KzPoKOWygvdnrIYNkBYkchNR4ecFjdxk3fD7YS2qiNBGnXnVyKwjlzbcskqtjQKAKAKADQGf4g7qzEJmGbkygzMRDQOfWpVVSWCJy5KDtFcY2FBRh+tO+SN30lWOtUryakso4uvQ/CSbxyZmfA/L86oZPJbF6o8k+B/w/wCqsZG1eqGWJLJCkBXDGcsQFbkGJOpGla57lqm404S+8svsSL+JcXA6QCGG0KI56dKr3kPOTiXNKu40rtVZvC74NQ/a7Crobmo0IytoRvyryj0e5byon1ajp9etBVIRynyiz7McfsYi6y2nzFULEZWGkgcxXe0CwrW9dymuxV1CyrW8E6kcZNVXrzkhQBQBQBQHh3AEkxFAlnhGJ7RccuXSUssi2pC52JUMY1GYsoP7okkDnWqqYeUdSlp8XH8RvPouWZbG8JSMwjxdQFWdoGbKCJ1kgfvVbhdJ8Mo1dNqR+FN/5I2Dx1zDXTm3YhSQD3yBuRAJuAQIiSD4LGLigqsd0epDbXDpS2y6Gnw/GSQuUE5hKwZVh+yefluOlcl5i8M7CcZLKJtrjKqpW9bieUZh6hgD8j4Vsmu5o6UpPMSpu4q0zyvtSqkaHMqA+AYjT0rVm7jKK5K7thxt0Fi0JAxa319oNcmRVMQdO8CR5bbyLNvBN5ZRuKrxtiZLgPH7+DdblhmgqxZIbIzIMxDDqVI13lSedZrJwlldzpWGy5oOnUXK6PufQmAxIu20uLs6q48mAI++pEcWUdsmh+hqFAFABoCh4hcILDKx76kGUgw4J3aeXSsbXJPBA1lmQ7RcTYW0F4C0pe8xZtFkXCEAY6SUlo3+FQytq9X7sYt/Tk5niWMp7Y0VuXBnTxSx/XW/4h+FY/pd5/05ezPJqyrv8rHxckAiSCJBCsQR8KoSTjJxfU0dCSeHj3Q5h8O9wwisxiYg7etV6taFJZm8EtGzrVnimsj/AP4Pf/qm+VVHf2/6kW46ReZ+BmfxXZ3Fl3P6O+rMfq8yfGrEb+2x8aPu+l6hbUbOnTnLDUUn1Nd9FvBr1nEXWvW2tg2goJjXvA8j4VesbmlVm1CSZzvEV7Rr0oKnLOGdPrqHkgoAoAoAoDmP0kcWZ3ayh7loqW6FtzPXKCPUGq9afY9VodnGMfNmuX0MkMUWUBmIySFHJcx19D+FQ5Z33QjGTcVy+pHfhoZszM5P7xA+A2FYyRypp+o9bK3bJt25DWmBCliZKN3CMxnIdVI2ll2FdK0rLozx+tac6L8yPRllg8aUtlUtqZYtlJZXzbFQQIDLl7siY0BlSDm6t8/eiU9Nq03PZVk1nv1GLva/EFcvsEu9CbmoHj3NfSK5nPc9NU0mUXmDWCvPE757zKoPLQsF/dBAUfAnxrKRGtMTf32M4rEOwDuzO1tlYAnWCCrKs7SCdugqek9rIdRtIRoYij1xPC5S5GwVmHkwYH/FpH7JqzcRytxydLqqM3B9ztnYu5mwOF8LKL6qAPwqOPQguo7a0l8y6rYriGgFoBDQFDxC9DHutAddYBGpjYHMdSBtzrenNRbyY8uS5OZfSni85s21khQzHQiGLsIIYAggcvGvR6JWpRlKUpJFa4pTqwWxZ+hgzab7J+Feid7b/rXuUlY3P6H7G5wLD2VuWUfq03IB90dTXyi9mpXE2vVnnrnTLyVaTVKXX0LzspikS8xa4ijIdSy/aXxrzWs051KSUFnk73h2wuaVWTnTa49DVHilj+ut/wAa/nXmfsVx+hnsPKn+l+x5biln+ut/xr+dZ+xXH6GZVKf6X7FhwPFW3Zsjq0KJysDGvhXp/DVvUp1ZucWuEVruEoxWUXdeyKIUAUAUBB43jvYWLl3fKpIHU7AepisSeFkmt6Xm1Yw9TjtxyzMWMsSZPU8yfP8AGqTfJ72lBQgkuxAZMrZY7pBj8jWC0nmORbax6UDwzzibuXK4y5ldYmIYE6r5MNI51tTliSaKl3CM6Moy6NMs/aEFhmZQNCVjOXUATLowIVcqyBq2bXQ13Op80xg9e36r/hsctR/Q7b61G6MfRE6u6643y9yPdxiqPq/3kUDpJNvIRrNaSt4vsTQ1G4j+d/5GFvJd7s85kNpMFdRcCsdTyLajntUf2XHKLT1apOO2osiYxGICGDmtlCV1VWCoI20MljBg79DUs45ptFKjPbcRkumTpP0VY8XMCBOq3b3wa4zL6QY9KpUnmJ0tWpbK+ezRsqkOYFAITQAaAoeI3dSMrf8AUTYT/SCdtaOnLqTb4uODC9vOIK9q0imT7S8++0XGBBHI94aGqF1uSUXwd7wvSzum18jGk6VTSZ7LbEaCjWttk+yZq6lNd0NGD0rdQn6P2JFVpL8y90eWt+HyrOyf6X7GfPpY+Je6PNxddunLwrPlT/S/YQuKWPiXujoH0M6XsT/Z2/8AM1WLanKLbkmjy3imrCcae1p9en7HWauHjwoAoAoDLfSHicuHtqP6S9bB8llz/lqOp0OppMN1dy9Ezmqmqh7TsN3RIIPXTwoZXBHzEHXfY+fXyNCVLKKq+4Z1BIIFyZJ7o8fGOnh6VPQSc0mc3W8qzk1wzQZ0IldJQKo1nLmYgeJOYk+Jmuuz50htrwzHYCSfPenIK/h9kXrpF2RbVORAJdzlQDMMpOjGGIHdiRSWUjKSY3dwJ21jMe9qBJMwQYKP1QjykaneM0aOJONknI2chvdDjRhAiJHeIiDlPpWrxnJssmu7C3TYx2Qg5cQjsegfOz/+ojxlTsRXM27KjXqehr1FcWUZd48HUK3OOFAFAIaAzPHb/s2UsCFGIts7GAotySTPScoPnUtOtB5jnsZVNvk5ji7gbCWTADM95m0GYzduGSYn6wEeFVNWmpVeH6f4PV+HYPG4pxH2Rr4b1zO56qUFhlQzfcPur6xYUabtoNxXRdj4tqNaorqolJ43Puecx61c8il+lexT8+r+p+55Zj1p5VP9K9gq1X9T9zwzHxp5dP0Rnzan6n7nRvoKP/MYv+ys/wCe5Xm/EUUo08L1/wBjpWkm08s7LXmC4FAFAFAZvtzw9r1m3lElbhOpAABtusknQDvVpNZR0NNrKlVy+hg//BH39pYJ6C5Jn4VX8tnpv6lHvGXsQL/DL1uc1tuuneHy2HnWjg0W4XtCfSWPrwVOMBZTl3g5T49Kwi5lqOUZvhyPiHCQVRT3idDI5AHbUV0LWg872eN1fV3Vi6CX1NeuGj6x0iD06fPSr2DzeT3icPbZdHcXDqVUW30LMAQouK4JVJiK1Unk22rAynCyls6kEjMwuW7iSzgzPdJEIsaH+lbqKy5chLg9YVmUBDkuaZdHRjGm6uwLr7sKRppEc9WZJmMwwRpRHURJkMVGrzBKghQI3nWdTFZg89TEljoe8DxXJorEQAQV0IK97rqO76gFdjIxVpZRvQrbJfI7TZfMoI1BAM1TJD3QBQCGgMt2tLFrCrmUNiLKswGy5iZn97KKovd5j4LtvFSpT/7X7jfZ/g1jEYa0b9pLrQ5LMskn2jAydztz6VYjTjKPKyUtPu69Gl+HNrr0+pYf8HYH/wAra/hrPk0/0ov/ANUvP+rL3PnziwC4i+qiFW9dVQNgA7AAeEV9JsY//Wh9EeWuJOVWTfqQmuHrVtJEeBDePWsYM7Rs3D1rDSMpHTPoHab+M/s7P+a5XmfEXSn+/wDsdG16M7PXmC2FAFAFAUfa3hrYi0LYcW1zAsSC0gbAAEc4O/KtZx3LBbs7hW9TzGsmJxXY5gIRi06SUAH+aYqHyfmdiOvvPMCvbhmOwwLBLqoNWywyQOZUT91a7JxLkL+xufjWH/53IN3jtq4P+YtK203Lej/Cfx9Kxu9UW4Wso/et58enYp8HiLPt3FpiygAgsIMkGQdpgc45+FdO1k/LweQ1hP7S3JYffBOYZzCkagCOck6aDqSKmbOWkROJWULCBoS5UHYAwijYaBFPPTNzraAkx3DkMvdzA90kKdQQAjELpmBVU2MidjWsuptFrA6l9wdbgOhAYkPBCnvEMZAT3zMe5G5FavBlEc8Qi1iSQqB1KZRmByezdIbK8Nl9qoMiJMgVlxw0M5K3hGBuYm8lm3o13OAeSKRDOdPdUMT491frVirPCEIn0jYthVVRsAAPIVTJhygCgCgMn2xxVsm3az2y7XbY9mSCW76MRlO/dBPkprScJNZSLdpUhFtS7mJu9ocRhVRbFzKpXMFyqQJZhoCO7qDtpVB15w4R6e10q2uM7l09CM/b3Hf1w/7aflWFdVPUuPw/ZJdH7kS5w+0xztbUs0Ox11ZhmJ36k1P/AFe8itqqPCPht/d1YXM4RfCbL/sJ2fwt2+4uYe04FuYdAwBzDUBpg1YtNTvJtqVSXuzoaNXnVnJT54N1/wAHcP8A/JYX/s2/9NXXfXOP7kvdnotsfQqf+GsGCcuEw415Wbf+mvmd3r+pebJefPGX3L8aNPHQtez/AA+1aZ/ZWrduQJyIqzB0mBrXY8PX9zczmq83LCWMsjrwjFLCL6vVlYKAKAKAburtQHga60AGfCgMt2y4DYuYe5ca0ua0puyF72VO8yysEgqCB4kdK0lFMsULmrSeYSaOD9ncKt249xxdVGJIAz5FRpyyyiNhGp1q3SUYxwV7itUqzc5cs1FgWkh7ZmGDCDMkEEa667a1Lx2K/OeSDxnHokMDJyhQSYkbAjYeBG4K7UU9vUzsyQk4scozI2hMSIHMyJisOZlQGOIcaumFCXHESQDMgR72XVo8ela78djbaLgcYrBbRVlJYu2ZWEnbSRqO6NOqCseauWZ2PojqfYXhIALIMp0JYiWbXSTVRtyeWT8RWEdIwryviNKyjRj1ZMBQBQGP7Wjuk/ZuKfEABtR01I16xV22w+PkV6uVyjmHaMlAnOJTWToCW666sdd6u0tCtruXOVj0L1DxFdWcOMPPqZ+7jTB22NWv9J2qWd0v4/4Jl4zvHw4x/n/k7JhOztg27ZKkyiH3j9kV8Vu9UuIVpwT4TZzp6LaVZupKPL56lhwzh1vDsWtAqWEEyTpI6zUMdZu4cxlj9kWLfTLe3bdOPUsTin+191Hrl6/z/wAIueVD0I9c2cnKTbJEiZwn3m8vxr1HhZ5qz+iILnoi2r2xTCgCgCgIvEsWlm29y6wREUszHYAbk0AtvahkUjpQEe7cYTIDg6RWDODin6N/4dfxVlSAucvak6i2MPee2I8GuovOctWYPMSCSxLgabhts6m2og5ZQkH4gD+eVS7UaZIeI4Wi98ZiYy++w321XXTpPSsxig5Mas4x1LLatkDXUGNe77x5/wC9bSh6BS9Ry9avXBDjSR7zGN52I1mtUsBtHnhHD0F0HE5RatobwKliFIhX0CgkMuWfG2umpiGvHuS0mda7NccwWUJZvWhOsTkPweD8qq7kT7ZehqLFwbqQR4EGspo0aZNrJgKAKAy3bBVdI0JBUeIm5bB8RIJFSwk1FtGaaUqiTObdrsOCluCfeYx6Ct7TXqlrnMd2Tsrw5TvHhS2pfuZc4IHQzrpv/tVyXiyo+PLXuTrwVSjy6j9jR/8AxDxaqqqtmFVRqjk6AftiqsfANhcfjTlLMufc8rW1KVKpKml0eDQ9hO1N/GXrqXhbAS2GGRSDJYAzmY15fxf4YtNJt4VKDbbeHllqxvJV21I2pNfPDp4G823kPurZ9TZIncHPebyH316rwt/dqfRFa66It69qUgoAoAoDCfS3xsWcMtgR7TEuFA6KrKSf4iq/3qlowy8sjnLHCGfox7R/pFprJYsbEBGacz2tQjEn6wjKf7p+tWKqw8m8HlG6BqM2PLJWAcf+lHg7Jjbd4yFvWwisBMPbIOUyCDIAOo2D+dWaGHwyKq2uSpTFqFHfUkayRGvUi2VqdpESyeL2LtsCGdB5FhsR9pz03rX9zOPkVq4yyj5Q4YsY1djPIwECyYPWt1L5mHH5E3CccsAqM1uCVUxrAnRgXkyP3vvBB7fUJSG7naS1qC6MAHX3gywd+YkSBpsRp41rKEJLqZi5xecGr7B8assWt23zZUDHaSNOnif/AH3rj3NLZLhnWoVXOPKwbFSSQR3enI1HTzHkzUw+C9w3FAfeWBtO4qyqq7lZ0X2JpxKROZfiKkyiLDFW+p2YHyNNyDTRju1dxBcGYgfrLUnYhTmO/wDdPwqe1xNyiueCKOVUyjmfGMQQiltTMVP/AKe+0T/Clj6nft/Eas4Zqxz9Cp/S9RpzqZeE6i5c0by8bUnwqbBMFmUGdwD8hReJp0PwlBPbx7BeEqdw/OdRrdzjC7lp2ax74K47oquXTJDEiBmB5eVcHXr56xSjSqLak88F+08KUaDbVRv9kXrdvcRyt2h/Ef8A1CvLrQaC7s6H9ApfrZFudvcUPqWf4X/11J/RLb5ksfD9H9TNd9GnaG7i7l4XQgCohGUEbkjWSeldTS7GlbSk4d0cLX9Pp2sYbG+c9ToVds80IxigKq9jixhDA68z+QqrOq30LUKOOZDbE9SPU1HvZJtj6GY7ScAXEXrd9yWuWlKJJ7gHe1y7Zu8dfAdKsUrrbxLoRVLbcsw6ma4JwI4LELibLOCi+ze0SrK9rTujQEN9YHqPSug9tSOYsoZlTe2SOrYLFLcUMhDKQCCNiKqFgTF44JoozNExMAfvHl8zUdSqom0KbkVXHuDpj7Bs4kD2ZIbuyrKRzVpMGJG2xIrSNaRvKlE532h+itMODdwiteUCXtO03CBztnQOf2TB6ToKt0qyfEyCdNrlGfwfDl3GHFvYyy5n8Qu4Bq2qayVnNjnHeIWkFu3cWZTWVBHvM2s9Jj41q2ovk2SbXBnsXw/DXZZYTSTAEbdBzrLUWMyRAt8HNwhLJD8ySugHj+VavD6Gd2Opv+wfB0wz21IQsXdi+RRcJKe4W39mIBC7SJqC4pYhklt6uamDfXseEuWlaf1r5F0mTlYx6ZZ8p6GufHlHSkkixs4hf1ik7BT8cw/CtU1yZlB5RG/TV0LQM9v2g9ACfl+FHMwqTfJIsYmQCOk1rGZtKHYyXbbiIFy2cwn2jyP2gqbj+d6s6FGTua/7GlWliEcmJ4ziMyqPFj4+83p/Ir3encSZxNSh9xIqGcDkdPKutJ5TOPGGGdDwPYa41q2wvIAbaH3W5qD1r4Nfa3Sp3M4uL4bPqdvrcYU4x2Pheo8OwL876+iH/VVN6/DtBkz15dofyex9H/8A+R/+v/8Aui8QRbxsI3r0+0Ec1x2LKu6QDkd0nrlYrPhtX1K08NU61GFRzf3kn7nKqeMqtOTiqaOg/QfiC97FggaW7J/xPUF/pFOwUXCTe7PX5f8AsoXet1NSit8UtvodgrnlEgcauRaMcyq+hYT8qiqvESWiszRWWTVJF5kl6yyNFbxK9kUtyG/lWjZNBFPfug6iJrejXdN5RitbqosMTs3xhcOL6OTCJcxCg7gAZriDqJ7w/fMaCunOUZrfE5cYSg9kib2U4mMVYt3swbMA7Efb+sPCGkRygDlXMw9zydJpKK2mhLAEg7ESPx/nxqUgKrEcRa2jrDEps0EysSDPxE9VNQzquKwixCjGTTZhO1PBTaQYq2p9gVzOAT+qPj/9vU6/V56a12LW5U4qMupy7m3dOb2lbwzDNiO4ELpoWcAOtuTox+z3Qwj1O2k9aUaayyGlBzeDVcY4PhMltVt20c91XCqW0BMn7ew3110INcyN24vJ05WLcTN4yy2GbKSgDAshUDKygwYgDUbHz+PTpVI1FmJyqtKUHiRAx3aRUgF1RpBB2MzoRP5HpW0tmMSMQjJPKLXgXbpsQptW7D37oe22e2oFsCfrEtCmARP7XmK49eCh8LO3QmqnxLoaNMLjbiEMllPaNLzcJIXQBRlTXSdZ3Y1Vx8yzvgmmkSm4VLZ79w3DoAgAS2oGwAHeI23aDA00FaS5MxnxiKwSc4XwFMmuMmP4jgVe9dNxNLhRxOzRIkfdI1rFOvVoT3xeCHVqidGlsfKbKHiHZ9lg2iXEQQzLM666x4DT4dfW6Z4gopPzuGeavruEaa38EC5wO9rov8a/hXUl4ks0u/sclX1D1O1cLMWLIO4tWx8EFfANRkp3VSS7tnt6L3QTRJmqWCUTNWY8PIwc1xX0YO9y4/6UoDu7x7EmMzFon2onevqlr/8AItOhQhS8hvakvi9P2OZU0zfJyz1NZ9G/Y84C5eY3hd9oiLAt5Iylj9tp3+VTx8UrWnsVPZs5656/t8jCtfIXU39TAi8TsZ7TqN4keY1HzFaTWUbQltkmZzD3tq50uGdNcosA81nJHgi4y3mBB2Olaskg8HOsXefD3GttqB7h6qdvXkfKo8FzhotMVYzWbbwM6q2+zIwIZG8CpbynSrMKjgipOmpMidgeO4WxeawPaWxdcApcAgXMuWQykjK0BZbLqB1qxt3LdErTyvus6AzFtAZKd5f2h/uJHnUJskkeGhyCQIZSsHXxHgDv8aoahXnRpOcUv37G/MVx2HMNhAqG2JKFcuUkmBEEa8orzVtrd2o7IYb9Wa1Hu5kUmA4OmCkWnuKjurZTDhWCZd4nKQBvznXWu9Za59sWKzSkv2RijSUc4Ir9n8K9wsAkzJCZ0132Vo1+ddHhlzzJqOBvjeAtX7Zst3REIygZrZiAVG0bSux+BqWjXdN8FetQVSPJyXDfR9i7mIK3EYqCwN4z7Mx7rAmMymQYGvLQ7W51oKO4pRoS3YOw9m+CJg7K2rQhRqTpLNzZo5n5bVzpScnlnRjFRWEWjXPGtTbAxdxArVs2SK+/dLEACTOw3J5RRJt4QbSWWW+NtL+iXEbI72bdwkb5LgQsNtQRPqPA1ecE6eH2Oe6aq1FlcNmMwOGu3raui5gc2x1BDRqDXBleUqU9s3g4/iPRq0H5dJblkfPA8QdrR/iQfe1Yeq2q/P8A5PMR0S9/R/K/5NpgkK20DCCEUESNwoHWvHXEozqykn3PoVvFxpRi+qQ9Ph91QYJhM1ZwZwzwbnhWdpskWHB2kt5CvVeFlirU+iKl0sJFtXtSmBoDL8bw3s7oI0DSfWe9+frVG4hh5L9tPKwz1h30qBE0kPPrWTVGR7WYEQtwj3DM+HP8/StO5Zg8opsTxpcsAitsMcGH4+FY5l0Ouo/narFNuPQgqJSXJ0H6N+1D4qz7G+Yu2TlS6dFuCJhjyaBqPI9a3lHPKIIvDwzV2cTmdQtwG3GcqFmGP7U6jWdq81rtyvJ8uMs56oueX9xtrn1LNHHWvHcroQNHm7cjakcmYxKHH4so7guIIDAbMAfwkHnXu9NuHUtot9VwWIU89ikOMBOhq3lsmcME/B4/LAzASY1I31Meem3hVunQrT4jFlOpUpx5bH7/AB+ys96SCFhRJLGNB135dDz0q5T0u4qdsFaV5Sj05IOK7VYdJzsysrBSmU59ecfZ31MbR5zR0C6m1sw169jV6lRjHMhvCccs33Fu2zFiGgZGjQE7xoYBOvlUdzoV1QhveGvkZo6nRqPC4+psezWAQfrM6u+misGySOcfWNQ07d0/iXJpXuPM4j0MB2we5Yx+IKlk9qIPR0NtQRro3Pyrn1qjjVe1nrNMpUrizhGSy0/3XJYdiOJ2ktZHuKhXN7xAkFpEE715fVrWpOalFZINTt6sqm6Mc59PoaFuP4Uf/UWf+4v51yVp9y+kH7HOVncP8kvZljauqyhlMggEEbEHpVScHB4fUrNNPDI+PxyWgDcOUEwDBOvoKnt7add4gitcXdO2juqPCK49pcP9s/wP+VXFpNy+38lH+v2f6v4ZFftRZ6Of7o/1VL/SKy6mn+o7RdMl72S4wl93CBgVUE5gBzPQ16DQLOdCpNy7pG0dTpXnFPsamvUEglAV/GsNntyN17w/EfD8Kiqx3RJaM9sikwz1Qxg6HUnIsitkjRvBFx2GDqVIBBEEeFayibwlg4bx7g97C32sl+7q1ssD3rc6HNO40B8Y6iuhQoxqxynyVa1eVOWGuCPw22ntV/TC3shqwtDM7aaKo0OYmF5xPhUn2OSZE7uLRqMX2gwTD9GVctlQO4BdaCDMNlDBjOupOo1PKt3FQXPBpThUrSxBNssOE9qhbUBLBa2oyhi2VyBt3YIAiBvy2FeT1LS6daq5QljPsenstNr1KS8x7fky7w/biyYz2ryabwrL/haflXFqaFVXwyTN56PXXwtP9xjjPba3AXD5mZgSWZSoXQ7Bh3j8qmtNEnnNU3tdIqZzV4S/kz12+SM4m67Am4HRWAjbViZ89Irv04xpJKPsdD7PFt05rEezT5IS4V3bXKqknKqknKNJBDDcRvM+deno6tYUaS208y78Hm7jR7qpVf4v3V0FTDoiZmuHuNqJkTzlSGA35MN91O2lXxHUk2qcEuP3N6PhuKf3m3nkk3L9lTdQJmGXPlaHSZ3C3vaBeugHloCObPVrqbUt2MenB0qWh0VH4Vy+/JnuJqqraaxaWydGZkLgz1MsQNYOgFej0HWK1as6VzLKa4ycrW9EhSt3UopvD9kKL+e+Xu/rgSCS7uS4gaF5zct50ivXeWlT2Q+79EuP26HipQytzJ3Z7ibWb7vbuDDZ/aKXyXLmVcxIXuS7DbWJ51Wu7aM6S3R3tfRZ/wBjeMpU+jwmX/ZfiD4+6cPjCbylS63DAuW3SIggAkET8OhrxvirSra0pfbKX3XlJ+jOvo+o16c8JnjtJwNcMQQx3jKdiCGMqT5ARy+FeWoV6daG6DPfaffSuHhopJ8amOwdc4D/APLWP7K3/lFeAvv78/qeDuv78/qyF2rwj3LSi2pYh5gdMpq/o9anSqNzeODzmu21SvQSprLyZgcAxB/oj6lB97V3nqVsvzHlo6LeP8h6HZzEn+jA83T8GrSWq2y/MSR0K8f5f5NP2F4TdsXnNzLDJGhnUMDV/Sr6lWqSUPQ6+naZXtJN1MYZuq751goDyaAoOJ4PI2dfdJ1H2T+U1VrUu6LlCrlbWCXxFQZwStci22melZRhlP2o4HbxVrJckQcyOIzI3JlMfEcxWYTlTluiHBTjhnHL/Z/iS3Wt2sGxCllN0EHPv3leAACCPdAPXnXVjc7llI50qG14Y5h+D3sIYxKC07roo1GUGASeukRXPvark0j1/hm1SjKqvoTrN+BAAj8a57jk9O4DwxIOhFa7TTywLKeVOTG2R6b3TGxGWd41qNvnk1x97k93iWNsz7uuuvIiKwuMmkYqOfmQMSQA43DEMZ2k9I8qlgs8lmnDc0RXxDEkzv00qVRiizGlFEbEoWV4knKTpJOmvLyq3Y1YU7mEpPHKOfq+HZziurXB4tIwAgHl1r6iqsJcxeUfK5U9v3Zr3JFhCDJHXw18azuyuCpcQio8DlnEvabPbdkYAwwMHbw39ar3NvRuoeXWimn2ZBCcocxZ07j2Bu4rCWMkM4FpySQJm33vCZNfBadWnaahVh0jlpe57nSLmNCSnPo0c+zjbntXolyso9j5sMZydX7Nn/lMP/Y2/wDKK8TfUKjuJ4i+voeIu5L7RPnuyyynofhVZWdd/kfsyDdEPZN9k/A1NHTbp9IMeZH1F9g32T8KkWk3j6QZjzY+pK4fYYNJBGn4ivQ6Dp9xb1nKrHCwV69SMlwW1euKgUAhFAROIaIYozKMfYvv7VbbKe8YBHqdemg3qrUprqi7CpxyXt0hB3o8BUTxHqbxTn0I9/EKbeYbGjaaNlFp4EtXI7w9Ry/286zGbhyjWdNT4ZTdq+zj4027tkp3UKFWJUzmJMGCOdZrU3VxKJ0NL1CNipU6ifL7GOxvZy/a/wCpYuAdQM6/FJAHnVOVOpHqj0dLVbep8M1+/H+SCMODsfxqPcy35uRDhulbKRnzC6wnZS/csrctshDAnISQRqeeoPyrlVtTo06zpzycuer04VXCafHcXD9l8UYBthPFnWN/2ST8qxLVLWKzuyZnqtsuU8/sTV7BZ/8Aq3Y8LY15828+lVJa9Ff24+5WeuSj/bj7lnhOxuEt6+zNw9XYkfDQfKqNTWLifR4+hTq6rdVPzY+nBNxuDRbF1ERUU27ghVCj3TyFRUK9SVaLlJvkrQqNzUpPPK6nL0thgD4Dbfb517Ghf3FvL8OTR6q4s7evxUimK+DJBj5z+Veks/FVRcVYZ+aPNXfhilUf4U8fyRzw/Qy3wqefimq/hgkYpeEaK+Obf8HWuEXJtWv7O3/lFfJruNStdTklluTfBXnSjSzHsuDQ4VTA7uX0r6LRWIR+iObOXPUlrTYs9CJs9VskYCKzgxkWKzgZPSCspGGO1sYCgCgGcQJEUBUY2yEIcCSJ+Ea/hUNV4RYo8speIYl3SRbua6SQAB567eU1TlzydKCUeMie1EKszAH8/GtiNs9Lf3ArVmUiz7PX1KEKZ7xPhyH4VaocRKtxzMugKmKxDx3B7F7/AKlpGPUgZvQjUVrKlCXVEtO5q0vgk0UOM7B2W1tO9s9Cc6/BtfnUErSHY6VLXK8fjwyw4Zwt7FpbZObLPeAgGSTtJivEavpdz58pxjlfIrVbmNao59MjzKSYANcenaV5vCg/YwpRXU9pgnPKPM11qHh67qdUl9TV14oeXhv2m+H+9dih4Yguass/Qidy+yHhgbY3UHz1/wBq7NvpVrR+GPuRutN9yo4j2Tw93VV9k3W3oPVfdPwq1UtKc+cFyhqdxS75XozLcT7E4gSLZS6DznIRrzBMeoPpVN2Mk+OTt2+uUf8A9E1/Ixhvo/xLe+9q36s5+AAHzrdWc+7JKniGjH4It/wb/hXDRZtokyVVVJiASABMcqtU7eEOx5atXdWbl6kwLU5Fk9gVjBgWKIwEVkwEUB7QUB7rICgCgGmoZK3iwPdgZtHkdR3etQVkT0OrM9xnHLbtwGAWCSSfdjfU6eh1qtJ44L0It8soMHcvXzFhIWdbjyAf3Ruw+A8aRg5CVSMeppcB2UDD/mHe71T3Lfqq6sPBmIqeNBdytK6l2NPh8MqAKihQNgBAqdJLoVXJvlj0VkwEUARQHoUMBFYUUgJWQFAeTQyJFbGMhFYM5CKAUCsGBYoBRWAFZAUAooD0KGBayAoAoDyRQEPiGD9osZipBkMOR/GtJx3Ikpz2PJS3uzBulfb3Q6qQQuSJjae9HjtuBUSoc5ZYd1xhIusNgVQQBUyWCs5NkpVrY1FigCKAWKwAigCKyAoBIoAigEigCKyYEigCKAIrAFAoBctYMhFAEUAtAehWTAUAUAUAUAhFAJFDIRQCxQwEUARQC0AUAkUARQBFAEUARQBFAEUARQCZaAUCgFoAoBCKAIoBaAKA/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25" name="AutoShape 10" descr="data:image/jpeg;base64,/9j/4AAQSkZJRgABAQAAAQABAAD/2wCEAAkGBxQSEhQUEhQWFBUWFRQVGBYYGBgaFhgXHBcXGhodGB0YHCggGBolHBoaITEhJykrLi4uFx8zODMsNygtLisBCgoKDg0OGxAQGywkICQsLCwsLCwsLCwsLCwsLCwsLCwsLCwsLCwsLCwsLCwsLCwsLCwsLCwsLCwsLCwsLCwsLP/AABEIAO8A0wMBEQACEQEDEQH/xAAcAAABBQEBAQAAAAAAAAAAAAAAAQMEBQYHAgj/xABLEAACAQIEAwUEBgYIBAQHAAABAhEAAwQSITEFQVEGImFxgRMykaEHQlKxwdEUI2JykvBDU3OCorLS4RYkM5MVVMLxFzREY2Sj4v/EABsBAQACAwEBAAAAAAAAAAAAAAADBAECBQYH/8QAOREAAgEDAwIEAwcDAwQDAAAAAAECAwQRBRIhMUEGE1GRMmFxFCIjQlKBoRUzsRbB0VNy8PEHJEP/2gAMAwEAAhEDEQA/AO40AUAUAUAUAUAUAUAUAk0AgagFmgFoAoAoAoAoAoAoAoAoAoAoAoAoAoAoAoAoAoAoAoAoAoDxduhQSxgCsNpcsyk28IwHabt+VY28KFJX3rjahR5DdjyHiKrSrN9C1C37yMhj+099jBuuW8TCrIkd1dJ859Nqi3Nk/lpdjzg+0160xb2rsdtY2M9PAE+h8a3U2jWVNGm4N2/dWy3lzACNCB1IO2pjy09KlVUhlRz0N1wnjVu+AVMTtMidOU71KpJkEoOJZ1saBQBQBQBQBQBQBQBQBQBQBQBQBQBQBQBQBQBQBQHl2ABJ2AmsMGE7W8SuXAVQ5YEkcgORbr1A5keho1ajbL9GmkjD3sELeVRqTL66yZMu/UD5sWqFsspFS+H7v7TEnXc6Ez5zk+BrbIwN2rf6tmOsNcgfuqQPiTHpRy5MJcC35QMxE5W9mR1aE0+UeorZSNWi74JxC5h7rOraZlJ6NJYAkDQ7L8KkUsdCKUc9Ts/DMet62HXnuOh5ircZblkoyi4vBMrY1CgCgCgCgCgCgCgCgCgCgCgCgCgCgCgCgCgCgKPtbxD2NhjzPLrtA9SQKgrSwiahDdIxyd5e9sNWI3Lcz4xyPWPSmy+kV9zBZs7tuwCgdBAAA8pAHkTURKiuXhpzy2ih59FXNp55T6A1lsDGBwXcAaJ9tbJGmkl5HxQikvUwvQq76lvZWubNZuMeeZmEn4VtF8ZNX6FlicOCxQf1SH+9LMPuPwrePQ1fU2vYTiOW77Mnu3AGHgcqsPLVmHoKnoy5wVq8MrJ0KrZTCgCgCgCgCgCgCgCgCgCgCgCgCgCgCgCgCgCgMX24ugvkn3UDepJj7p9BVO46l22XGSmwuigeS/dP4VXTLWCytYcMw02GvjG3pP3UxyaNtETHWsgaPe1M9CQBPnAgD9qOdaYN08lHhcMUZQZE3bbt4Rmyr4mMxP8AtTqbMjJg8t4vyDQNtApgfKDTtgwKbBV7pP1GSP3VtXCR8Qfj4VvF8I1ZZ8Dtm09kmdIA8xcf8GT5VvB8kc1w0dWBronNFoAoAoAoAoAoAoAoAoAoAoAoAoAoAoAoAoBDQHNuPuWxTltmdPRQCB8QA39+ufWbcmdKgvuI8WEJNoeZPmT+Q+dQIn7F9bXKDG/M9DptW2SF8shtbAMkTB0G+vVjzb5eNEbkFrJzZzsuw/aOnqfHwFMGWxmxh+7J+s8fFo+8UwYyBw+dbp17wcjxzJbifV2HxokYyS8HZm5YHJWn5gflUkFyiOb4bOhgV0TnC0AUAUAUAUAUAUAUAUAUAUAUAUAUAUAUAUAjUBiOI4MNdZLjBbpdjbI2dVggGdAYIHpPOK584vc8nVg/uJxXHc8YTDagjw/AVoomzkTzbnfr+dGjQT2edvAfz5VhLJt0K/G94kKO6unmT/Py8NMZMpDGNICgDyGnIQJ/jg1ls1SHAo7w0gC3b9ZzH4aj0rZI1Zd8H4V7rnkZ/wAUmrMKfcrVKnY0tWSqFAFAFAFYygFMoBTKAVkBQBQBQBQBQBQBQBQBQBQBQFNxvh4uEHY8j0aND5fzvFQVYZ5LVvVceCPhLI73nUKjyTSk8COgmBE9Ofp1FHFBSI94EDKuk860ceyJE+csh3V2Vdhz6mtNvY3z3ZXY23LDwj4DX8K1ceTZPgncOsl2RB1JPmevpVinHkr1ZYWTbWkAAA2GlXUc9vJ7oYCgCgCgK7HEht968b4gqVaVVShJ89ixRSa5IN7EZFlmygbkmBXEt5XteW2DkZrVaNGO6bSQzh+JpcJyXA2m0mfODyqzc29/RjulJ4+TK9vfW1d7ack2Shx+xahLlyGAg7mPONq9jp1d/ZoeZw8dypcahb06ji5FmmMRk9oGUpE5pGWPOukpJrJOqkHHenwRX49hwATetidRLDUdR4Vq6kV3IXeUF1mvclDGJpqNRIjURVOrqdtSltnNZLai2soeR52q5CcZrdF5RhrB6rcwFAFAFAFAFAFAeXQEQRNYayE8FJhxDsOhI+dVvzF3rFMgdpcGwt57K+0IILWzGo5lZ2YCsSibU59mZLA8ZuXLot2f0idZS6gyLAkyWk/AmtXF9mTprui6drirmcAVrhoZizNt2qtMzKHRSpZf1hymQSD3WgkVnYwmjbdh8G8G89zOGEIAmRY3Jgkt03jyqxSj3KdxLnBramKoUAUAUAGgMt2swlzEW2t2rnsmze/mYGNfsa1rRtI/aVXqRUkk+H8/qYnL7u1GUv8ACL2HTNdui4DdJU5nY+6B9caaq3xrfVJUm4ulFRx1wkv8HmNcjNU4yz0ZBvXWNxXDQyurTqDoddhpIketcS4i63U4lrdeXWVWQLdYJlzb7+J6mt1lQ2kEqrbfPDeSwwLG5hDhVbKxuG7mJIQrvl0k767RpW0Myp+Wup6C0q/aLbyI8NcvPTBGbA3WvOndIdpDwGTKpkAMFJXTSNNulVbur9nhKUjFvZ1a1xtWGvX6G+zaV4KpWcpS+bPdQhhJEvhDwCp3ksPLSva+HbyEqXk90QXEecllXpyuFAFAFAFAFAITQGV4p23s23KWgbxEgldgQPqje75L+dSqjJrJp5iE4bxRLpNxGDKWOvnuD4g6VQnFwliR0qeJwWC5FxazlEe15IYurnhQoHNjAHl4mtU+SRpqPIx2ktD2cgZjpoPEwf58KzPoKOWygvdnrIYNkBYkchNR4ecFjdxk3fD7YS2qiNBGnXnVyKwjlzbcskqtjQKAKAKADQGf4g7qzEJmGbkygzMRDQOfWpVVSWCJy5KDtFcY2FBRh+tO+SN30lWOtUryakso4uvQ/CSbxyZmfA/L86oZPJbF6o8k+B/w/wCqsZG1eqGWJLJCkBXDGcsQFbkGJOpGla57lqm404S+8svsSL+JcXA6QCGG0KI56dKr3kPOTiXNKu40rtVZvC74NQ/a7Crobmo0IytoRvyryj0e5byon1ajp9etBVIRynyiz7McfsYi6y2nzFULEZWGkgcxXe0CwrW9dymuxV1CyrW8E6kcZNVXrzkhQBQBQBQHh3AEkxFAlnhGJ7RccuXSUssi2pC52JUMY1GYsoP7okkDnWqqYeUdSlp8XH8RvPouWZbG8JSMwjxdQFWdoGbKCJ1kgfvVbhdJ8Mo1dNqR+FN/5I2Dx1zDXTm3YhSQD3yBuRAJuAQIiSD4LGLigqsd0epDbXDpS2y6Gnw/GSQuUE5hKwZVh+yefluOlcl5i8M7CcZLKJtrjKqpW9bieUZh6hgD8j4Vsmu5o6UpPMSpu4q0zyvtSqkaHMqA+AYjT0rVm7jKK5K7thxt0Fi0JAxa319oNcmRVMQdO8CR5bbyLNvBN5ZRuKrxtiZLgPH7+DdblhmgqxZIbIzIMxDDqVI13lSedZrJwlldzpWGy5oOnUXK6PufQmAxIu20uLs6q48mAI++pEcWUdsmh+hqFAFABoCh4hcILDKx76kGUgw4J3aeXSsbXJPBA1lmQ7RcTYW0F4C0pe8xZtFkXCEAY6SUlo3+FQytq9X7sYt/Tk5niWMp7Y0VuXBnTxSx/XW/4h+FY/pd5/05ezPJqyrv8rHxckAiSCJBCsQR8KoSTjJxfU0dCSeHj3Q5h8O9wwisxiYg7etV6taFJZm8EtGzrVnimsj/AP4Pf/qm+VVHf2/6kW46ReZ+BmfxXZ3Fl3P6O+rMfq8yfGrEb+2x8aPu+l6hbUbOnTnLDUUn1Nd9FvBr1nEXWvW2tg2goJjXvA8j4VesbmlVm1CSZzvEV7Rr0oKnLOGdPrqHkgoAoAoAoDmP0kcWZ3ayh7loqW6FtzPXKCPUGq9afY9VodnGMfNmuX0MkMUWUBmIySFHJcx19D+FQ5Z33QjGTcVy+pHfhoZszM5P7xA+A2FYyRypp+o9bK3bJt25DWmBCliZKN3CMxnIdVI2ll2FdK0rLozx+tac6L8yPRllg8aUtlUtqZYtlJZXzbFQQIDLl7siY0BlSDm6t8/eiU9Nq03PZVk1nv1GLva/EFcvsEu9CbmoHj3NfSK5nPc9NU0mUXmDWCvPE757zKoPLQsF/dBAUfAnxrKRGtMTf32M4rEOwDuzO1tlYAnWCCrKs7SCdugqek9rIdRtIRoYij1xPC5S5GwVmHkwYH/FpH7JqzcRytxydLqqM3B9ztnYu5mwOF8LKL6qAPwqOPQguo7a0l8y6rYriGgFoBDQFDxC9DHutAddYBGpjYHMdSBtzrenNRbyY8uS5OZfSni85s21khQzHQiGLsIIYAggcvGvR6JWpRlKUpJFa4pTqwWxZ+hgzab7J+Feid7b/rXuUlY3P6H7G5wLD2VuWUfq03IB90dTXyi9mpXE2vVnnrnTLyVaTVKXX0LzspikS8xa4ijIdSy/aXxrzWs051KSUFnk73h2wuaVWTnTa49DVHilj+ut/wAa/nXmfsVx+hnsPKn+l+x5biln+ut/xr+dZ+xXH6GZVKf6X7FhwPFW3Zsjq0KJysDGvhXp/DVvUp1ZucWuEVruEoxWUXdeyKIUAUAUBB43jvYWLl3fKpIHU7AepisSeFkmt6Xm1Yw9TjtxyzMWMsSZPU8yfP8AGqTfJ72lBQgkuxAZMrZY7pBj8jWC0nmORbax6UDwzzibuXK4y5ldYmIYE6r5MNI51tTliSaKl3CM6Moy6NMs/aEFhmZQNCVjOXUATLowIVcqyBq2bXQ13Op80xg9e36r/hsctR/Q7b61G6MfRE6u6643y9yPdxiqPq/3kUDpJNvIRrNaSt4vsTQ1G4j+d/5GFvJd7s85kNpMFdRcCsdTyLajntUf2XHKLT1apOO2osiYxGICGDmtlCV1VWCoI20MljBg79DUs45ptFKjPbcRkumTpP0VY8XMCBOq3b3wa4zL6QY9KpUnmJ0tWpbK+ezRsqkOYFAITQAaAoeI3dSMrf8AUTYT/SCdtaOnLqTb4uODC9vOIK9q0imT7S8++0XGBBHI94aGqF1uSUXwd7wvSzum18jGk6VTSZ7LbEaCjWttk+yZq6lNd0NGD0rdQn6P2JFVpL8y90eWt+HyrOyf6X7GfPpY+Je6PNxddunLwrPlT/S/YQuKWPiXujoH0M6XsT/Z2/8AM1WLanKLbkmjy3imrCcae1p9en7HWauHjwoAoAoDLfSHicuHtqP6S9bB8llz/lqOp0OppMN1dy9Ezmqmqh7TsN3RIIPXTwoZXBHzEHXfY+fXyNCVLKKq+4Z1BIIFyZJ7o8fGOnh6VPQSc0mc3W8qzk1wzQZ0IldJQKo1nLmYgeJOYk+Jmuuz50htrwzHYCSfPenIK/h9kXrpF2RbVORAJdzlQDMMpOjGGIHdiRSWUjKSY3dwJ21jMe9qBJMwQYKP1QjykaneM0aOJONknI2chvdDjRhAiJHeIiDlPpWrxnJssmu7C3TYx2Qg5cQjsegfOz/+ojxlTsRXM27KjXqehr1FcWUZd48HUK3OOFAFAIaAzPHb/s2UsCFGIts7GAotySTPScoPnUtOtB5jnsZVNvk5ji7gbCWTADM95m0GYzduGSYn6wEeFVNWmpVeH6f4PV+HYPG4pxH2Rr4b1zO56qUFhlQzfcPur6xYUabtoNxXRdj4tqNaorqolJ43Puecx61c8il+lexT8+r+p+55Zj1p5VP9K9gq1X9T9zwzHxp5dP0Rnzan6n7nRvoKP/MYv+ys/wCe5Xm/EUUo08L1/wBjpWkm08s7LXmC4FAFAFAZvtzw9r1m3lElbhOpAABtusknQDvVpNZR0NNrKlVy+hg//BH39pYJ6C5Jn4VX8tnpv6lHvGXsQL/DL1uc1tuuneHy2HnWjg0W4XtCfSWPrwVOMBZTl3g5T49Kwi5lqOUZvhyPiHCQVRT3idDI5AHbUV0LWg872eN1fV3Vi6CX1NeuGj6x0iD06fPSr2DzeT3icPbZdHcXDqVUW30LMAQouK4JVJiK1Unk22rAynCyls6kEjMwuW7iSzgzPdJEIsaH+lbqKy5chLg9YVmUBDkuaZdHRjGm6uwLr7sKRppEc9WZJmMwwRpRHURJkMVGrzBKghQI3nWdTFZg89TEljoe8DxXJorEQAQV0IK97rqO76gFdjIxVpZRvQrbJfI7TZfMoI1BAM1TJD3QBQCGgMt2tLFrCrmUNiLKswGy5iZn97KKovd5j4LtvFSpT/7X7jfZ/g1jEYa0b9pLrQ5LMskn2jAydztz6VYjTjKPKyUtPu69Gl+HNrr0+pYf8HYH/wAra/hrPk0/0ov/ANUvP+rL3PnziwC4i+qiFW9dVQNgA7AAeEV9JsY//Wh9EeWuJOVWTfqQmuHrVtJEeBDePWsYM7Rs3D1rDSMpHTPoHab+M/s7P+a5XmfEXSn+/wDsdG16M7PXmC2FAFAFAUfa3hrYi0LYcW1zAsSC0gbAAEc4O/KtZx3LBbs7hW9TzGsmJxXY5gIRi06SUAH+aYqHyfmdiOvvPMCvbhmOwwLBLqoNWywyQOZUT91a7JxLkL+xufjWH/53IN3jtq4P+YtK203Lej/Cfx9Kxu9UW4Wso/et58enYp8HiLPt3FpiygAgsIMkGQdpgc45+FdO1k/LweQ1hP7S3JYffBOYZzCkagCOck6aDqSKmbOWkROJWULCBoS5UHYAwijYaBFPPTNzraAkx3DkMvdzA90kKdQQAjELpmBVU2MidjWsuptFrA6l9wdbgOhAYkPBCnvEMZAT3zMe5G5FavBlEc8Qi1iSQqB1KZRmByezdIbK8Nl9qoMiJMgVlxw0M5K3hGBuYm8lm3o13OAeSKRDOdPdUMT491frVirPCEIn0jYthVVRsAAPIVTJhygCgCgMn2xxVsm3az2y7XbY9mSCW76MRlO/dBPkprScJNZSLdpUhFtS7mJu9ocRhVRbFzKpXMFyqQJZhoCO7qDtpVB15w4R6e10q2uM7l09CM/b3Hf1w/7aflWFdVPUuPw/ZJdH7kS5w+0xztbUs0Ox11ZhmJ36k1P/AFe8itqqPCPht/d1YXM4RfCbL/sJ2fwt2+4uYe04FuYdAwBzDUBpg1YtNTvJtqVSXuzoaNXnVnJT54N1/wAHcP8A/JYX/s2/9NXXfXOP7kvdnotsfQqf+GsGCcuEw415Wbf+mvmd3r+pebJefPGX3L8aNPHQtez/AA+1aZ/ZWrduQJyIqzB0mBrXY8PX9zczmq83LCWMsjrwjFLCL6vVlYKAKAKAburtQHga60AGfCgMt2y4DYuYe5ca0ua0puyF72VO8yysEgqCB4kdK0lFMsULmrSeYSaOD9ncKt249xxdVGJIAz5FRpyyyiNhGp1q3SUYxwV7itUqzc5cs1FgWkh7ZmGDCDMkEEa667a1Lx2K/OeSDxnHokMDJyhQSYkbAjYeBG4K7UU9vUzsyQk4scozI2hMSIHMyJisOZlQGOIcaumFCXHESQDMgR72XVo8ela78djbaLgcYrBbRVlJYu2ZWEnbSRqO6NOqCseauWZ2PojqfYXhIALIMp0JYiWbXSTVRtyeWT8RWEdIwryviNKyjRj1ZMBQBQGP7Wjuk/ZuKfEABtR01I16xV22w+PkV6uVyjmHaMlAnOJTWToCW666sdd6u0tCtruXOVj0L1DxFdWcOMPPqZ+7jTB22NWv9J2qWd0v4/4Jl4zvHw4x/n/k7JhOztg27ZKkyiH3j9kV8Vu9UuIVpwT4TZzp6LaVZupKPL56lhwzh1vDsWtAqWEEyTpI6zUMdZu4cxlj9kWLfTLe3bdOPUsTin+191Hrl6/z/wAIueVD0I9c2cnKTbJEiZwn3m8vxr1HhZ5qz+iILnoi2r2xTCgCgCgIvEsWlm29y6wREUszHYAbk0AtvahkUjpQEe7cYTIDg6RWDODin6N/4dfxVlSAucvak6i2MPee2I8GuovOctWYPMSCSxLgabhts6m2og5ZQkH4gD+eVS7UaZIeI4Wi98ZiYy++w321XXTpPSsxig5Mas4x1LLatkDXUGNe77x5/wC9bSh6BS9Ry9avXBDjSR7zGN52I1mtUsBtHnhHD0F0HE5RatobwKliFIhX0CgkMuWfG2umpiGvHuS0mda7NccwWUJZvWhOsTkPweD8qq7kT7ZehqLFwbqQR4EGspo0aZNrJgKAKAy3bBVdI0JBUeIm5bB8RIJFSwk1FtGaaUqiTObdrsOCluCfeYx6Ct7TXqlrnMd2Tsrw5TvHhS2pfuZc4IHQzrpv/tVyXiyo+PLXuTrwVSjy6j9jR/8AxDxaqqqtmFVRqjk6AftiqsfANhcfjTlLMufc8rW1KVKpKml0eDQ9hO1N/GXrqXhbAS2GGRSDJYAzmY15fxf4YtNJt4VKDbbeHllqxvJV21I2pNfPDp4G823kPurZ9TZIncHPebyH316rwt/dqfRFa66It69qUgoAoAoDCfS3xsWcMtgR7TEuFA6KrKSf4iq/3qlowy8sjnLHCGfox7R/pFprJYsbEBGacz2tQjEn6wjKf7p+tWKqw8m8HlG6BqM2PLJWAcf+lHg7Jjbd4yFvWwisBMPbIOUyCDIAOo2D+dWaGHwyKq2uSpTFqFHfUkayRGvUi2VqdpESyeL2LtsCGdB5FhsR9pz03rX9zOPkVq4yyj5Q4YsY1djPIwECyYPWt1L5mHH5E3CccsAqM1uCVUxrAnRgXkyP3vvBB7fUJSG7naS1qC6MAHX3gywd+YkSBpsRp41rKEJLqZi5xecGr7B8assWt23zZUDHaSNOnif/AH3rj3NLZLhnWoVXOPKwbFSSQR3enI1HTzHkzUw+C9w3FAfeWBtO4qyqq7lZ0X2JpxKROZfiKkyiLDFW+p2YHyNNyDTRju1dxBcGYgfrLUnYhTmO/wDdPwqe1xNyiueCKOVUyjmfGMQQiltTMVP/AKe+0T/Clj6nft/Eas4Zqxz9Cp/S9RpzqZeE6i5c0by8bUnwqbBMFmUGdwD8hReJp0PwlBPbx7BeEqdw/OdRrdzjC7lp2ax74K47oquXTJDEiBmB5eVcHXr56xSjSqLak88F+08KUaDbVRv9kXrdvcRyt2h/Ef8A1CvLrQaC7s6H9ApfrZFudvcUPqWf4X/11J/RLb5ksfD9H9TNd9GnaG7i7l4XQgCohGUEbkjWSeldTS7GlbSk4d0cLX9Pp2sYbG+c9ToVds80IxigKq9jixhDA68z+QqrOq30LUKOOZDbE9SPU1HvZJtj6GY7ScAXEXrd9yWuWlKJJ7gHe1y7Zu8dfAdKsUrrbxLoRVLbcsw6ma4JwI4LELibLOCi+ze0SrK9rTujQEN9YHqPSug9tSOYsoZlTe2SOrYLFLcUMhDKQCCNiKqFgTF44JoozNExMAfvHl8zUdSqom0KbkVXHuDpj7Bs4kD2ZIbuyrKRzVpMGJG2xIrSNaRvKlE532h+itMODdwiteUCXtO03CBztnQOf2TB6ToKt0qyfEyCdNrlGfwfDl3GHFvYyy5n8Qu4Bq2qayVnNjnHeIWkFu3cWZTWVBHvM2s9Jj41q2ovk2SbXBnsXw/DXZZYTSTAEbdBzrLUWMyRAt8HNwhLJD8ySugHj+VavD6Gd2Opv+wfB0wz21IQsXdi+RRcJKe4W39mIBC7SJqC4pYhklt6uamDfXseEuWlaf1r5F0mTlYx6ZZ8p6GufHlHSkkixs4hf1ik7BT8cw/CtU1yZlB5RG/TV0LQM9v2g9ACfl+FHMwqTfJIsYmQCOk1rGZtKHYyXbbiIFy2cwn2jyP2gqbj+d6s6FGTua/7GlWliEcmJ4ziMyqPFj4+83p/Ir3encSZxNSh9xIqGcDkdPKutJ5TOPGGGdDwPYa41q2wvIAbaH3W5qD1r4Nfa3Sp3M4uL4bPqdvrcYU4x2Pheo8OwL876+iH/VVN6/DtBkz15dofyex9H/8A+R/+v/8Aui8QRbxsI3r0+0Ec1x2LKu6QDkd0nrlYrPhtX1K08NU61GFRzf3kn7nKqeMqtOTiqaOg/QfiC97FggaW7J/xPUF/pFOwUXCTe7PX5f8AsoXet1NSit8UtvodgrnlEgcauRaMcyq+hYT8qiqvESWiszRWWTVJF5kl6yyNFbxK9kUtyG/lWjZNBFPfug6iJrejXdN5RitbqosMTs3xhcOL6OTCJcxCg7gAZriDqJ7w/fMaCunOUZrfE5cYSg9kib2U4mMVYt3swbMA7Efb+sPCGkRygDlXMw9zydJpKK2mhLAEg7ESPx/nxqUgKrEcRa2jrDEps0EysSDPxE9VNQzquKwixCjGTTZhO1PBTaQYq2p9gVzOAT+qPj/9vU6/V56a12LW5U4qMupy7m3dOb2lbwzDNiO4ELpoWcAOtuTox+z3Qwj1O2k9aUaayyGlBzeDVcY4PhMltVt20c91XCqW0BMn7ew3110INcyN24vJ05WLcTN4yy2GbKSgDAshUDKygwYgDUbHz+PTpVI1FmJyqtKUHiRAx3aRUgF1RpBB2MzoRP5HpW0tmMSMQjJPKLXgXbpsQptW7D37oe22e2oFsCfrEtCmARP7XmK49eCh8LO3QmqnxLoaNMLjbiEMllPaNLzcJIXQBRlTXSdZ3Y1Vx8yzvgmmkSm4VLZ79w3DoAgAS2oGwAHeI23aDA00FaS5MxnxiKwSc4XwFMmuMmP4jgVe9dNxNLhRxOzRIkfdI1rFOvVoT3xeCHVqidGlsfKbKHiHZ9lg2iXEQQzLM666x4DT4dfW6Z4gopPzuGeavruEaa38EC5wO9rov8a/hXUl4ks0u/sclX1D1O1cLMWLIO4tWx8EFfANRkp3VSS7tnt6L3QTRJmqWCUTNWY8PIwc1xX0YO9y4/6UoDu7x7EmMzFon2onevqlr/8AItOhQhS8hvakvi9P2OZU0zfJyz1NZ9G/Y84C5eY3hd9oiLAt5Iylj9tp3+VTx8UrWnsVPZs5656/t8jCtfIXU39TAi8TsZ7TqN4keY1HzFaTWUbQltkmZzD3tq50uGdNcosA81nJHgi4y3mBB2Olaskg8HOsXefD3GttqB7h6qdvXkfKo8FzhotMVYzWbbwM6q2+zIwIZG8CpbynSrMKjgipOmpMidgeO4WxeawPaWxdcApcAgXMuWQykjK0BZbLqB1qxt3LdErTyvus6AzFtAZKd5f2h/uJHnUJskkeGhyCQIZSsHXxHgDv8aoahXnRpOcUv37G/MVx2HMNhAqG2JKFcuUkmBEEa8orzVtrd2o7IYb9Wa1Hu5kUmA4OmCkWnuKjurZTDhWCZd4nKQBvznXWu9Za59sWKzSkv2RijSUc4Ir9n8K9wsAkzJCZ0132Vo1+ddHhlzzJqOBvjeAtX7Zst3REIygZrZiAVG0bSux+BqWjXdN8FetQVSPJyXDfR9i7mIK3EYqCwN4z7Mx7rAmMymQYGvLQ7W51oKO4pRoS3YOw9m+CJg7K2rQhRqTpLNzZo5n5bVzpScnlnRjFRWEWjXPGtTbAxdxArVs2SK+/dLEACTOw3J5RRJt4QbSWWW+NtL+iXEbI72bdwkb5LgQsNtQRPqPA1ecE6eH2Oe6aq1FlcNmMwOGu3raui5gc2x1BDRqDXBleUqU9s3g4/iPRq0H5dJblkfPA8QdrR/iQfe1Yeq2q/P8A5PMR0S9/R/K/5NpgkK20DCCEUESNwoHWvHXEozqykn3PoVvFxpRi+qQ9Ph91QYJhM1ZwZwzwbnhWdpskWHB2kt5CvVeFlirU+iKl0sJFtXtSmBoDL8bw3s7oI0DSfWe9+frVG4hh5L9tPKwz1h30qBE0kPPrWTVGR7WYEQtwj3DM+HP8/StO5Zg8opsTxpcsAitsMcGH4+FY5l0Ouo/narFNuPQgqJSXJ0H6N+1D4qz7G+Yu2TlS6dFuCJhjyaBqPI9a3lHPKIIvDwzV2cTmdQtwG3GcqFmGP7U6jWdq81rtyvJ8uMs56oueX9xtrn1LNHHWvHcroQNHm7cjakcmYxKHH4so7guIIDAbMAfwkHnXu9NuHUtot9VwWIU89ikOMBOhq3lsmcME/B4/LAzASY1I31Meem3hVunQrT4jFlOpUpx5bH7/AB+ys96SCFhRJLGNB135dDz0q5T0u4qdsFaV5Sj05IOK7VYdJzsysrBSmU59ecfZ31MbR5zR0C6m1sw169jV6lRjHMhvCccs33Fu2zFiGgZGjQE7xoYBOvlUdzoV1QhveGvkZo6nRqPC4+psezWAQfrM6u+misGySOcfWNQ07d0/iXJpXuPM4j0MB2we5Yx+IKlk9qIPR0NtQRro3Pyrn1qjjVe1nrNMpUrizhGSy0/3XJYdiOJ2ktZHuKhXN7xAkFpEE715fVrWpOalFZINTt6sqm6Mc59PoaFuP4Uf/UWf+4v51yVp9y+kH7HOVncP8kvZljauqyhlMggEEbEHpVScHB4fUrNNPDI+PxyWgDcOUEwDBOvoKnt7add4gitcXdO2juqPCK49pcP9s/wP+VXFpNy+38lH+v2f6v4ZFftRZ6Of7o/1VL/SKy6mn+o7RdMl72S4wl93CBgVUE5gBzPQ16DQLOdCpNy7pG0dTpXnFPsamvUEglAV/GsNntyN17w/EfD8Kiqx3RJaM9sikwz1Qxg6HUnIsitkjRvBFx2GDqVIBBEEeFayibwlg4bx7g97C32sl+7q1ssD3rc6HNO40B8Y6iuhQoxqxynyVa1eVOWGuCPw22ntV/TC3shqwtDM7aaKo0OYmF5xPhUn2OSZE7uLRqMX2gwTD9GVctlQO4BdaCDMNlDBjOupOo1PKt3FQXPBpThUrSxBNssOE9qhbUBLBa2oyhi2VyBt3YIAiBvy2FeT1LS6daq5QljPsenstNr1KS8x7fky7w/biyYz2ryabwrL/haflXFqaFVXwyTN56PXXwtP9xjjPba3AXD5mZgSWZSoXQ7Bh3j8qmtNEnnNU3tdIqZzV4S/kz12+SM4m67Am4HRWAjbViZ89Irv04xpJKPsdD7PFt05rEezT5IS4V3bXKqknKqknKNJBDDcRvM+deno6tYUaS208y78Hm7jR7qpVf4v3V0FTDoiZmuHuNqJkTzlSGA35MN91O2lXxHUk2qcEuP3N6PhuKf3m3nkk3L9lTdQJmGXPlaHSZ3C3vaBeugHloCObPVrqbUt2MenB0qWh0VH4Vy+/JnuJqqraaxaWydGZkLgz1MsQNYOgFej0HWK1as6VzLKa4ycrW9EhSt3UopvD9kKL+e+Xu/rgSCS7uS4gaF5zct50ivXeWlT2Q+79EuP26HipQytzJ3Z7ibWb7vbuDDZ/aKXyXLmVcxIXuS7DbWJ51Wu7aM6S3R3tfRZ/wBjeMpU+jwmX/ZfiD4+6cPjCbylS63DAuW3SIggAkET8OhrxvirSra0pfbKX3XlJ+jOvo+o16c8JnjtJwNcMQQx3jKdiCGMqT5ARy+FeWoV6daG6DPfaffSuHhopJ8amOwdc4D/APLWP7K3/lFeAvv78/qeDuv78/qyF2rwj3LSi2pYh5gdMpq/o9anSqNzeODzmu21SvQSprLyZgcAxB/oj6lB97V3nqVsvzHlo6LeP8h6HZzEn+jA83T8GrSWq2y/MSR0K8f5f5NP2F4TdsXnNzLDJGhnUMDV/Sr6lWqSUPQ6+naZXtJN1MYZuq751goDyaAoOJ4PI2dfdJ1H2T+U1VrUu6LlCrlbWCXxFQZwStci22melZRhlP2o4HbxVrJckQcyOIzI3JlMfEcxWYTlTluiHBTjhnHL/Z/iS3Wt2sGxCllN0EHPv3leAACCPdAPXnXVjc7llI50qG14Y5h+D3sIYxKC07roo1GUGASeukRXPvark0j1/hm1SjKqvoTrN+BAAj8a57jk9O4DwxIOhFa7TTywLKeVOTG2R6b3TGxGWd41qNvnk1x97k93iWNsz7uuuvIiKwuMmkYqOfmQMSQA43DEMZ2k9I8qlgs8lmnDc0RXxDEkzv00qVRiizGlFEbEoWV4knKTpJOmvLyq3Y1YU7mEpPHKOfq+HZziurXB4tIwAgHl1r6iqsJcxeUfK5U9v3Zr3JFhCDJHXw18azuyuCpcQio8DlnEvabPbdkYAwwMHbw39ar3NvRuoeXWimn2ZBCcocxZ07j2Bu4rCWMkM4FpySQJm33vCZNfBadWnaahVh0jlpe57nSLmNCSnPo0c+zjbntXolyso9j5sMZydX7Nn/lMP/Y2/wDKK8TfUKjuJ4i+voeIu5L7RPnuyyynofhVZWdd/kfsyDdEPZN9k/A1NHTbp9IMeZH1F9g32T8KkWk3j6QZjzY+pK4fYYNJBGn4ivQ6Dp9xb1nKrHCwV69SMlwW1euKgUAhFAROIaIYozKMfYvv7VbbKe8YBHqdemg3qrUprqi7CpxyXt0hB3o8BUTxHqbxTn0I9/EKbeYbGjaaNlFp4EtXI7w9Ry/286zGbhyjWdNT4ZTdq+zj4027tkp3UKFWJUzmJMGCOdZrU3VxKJ0NL1CNipU6ifL7GOxvZy/a/wCpYuAdQM6/FJAHnVOVOpHqj0dLVbep8M1+/H+SCMODsfxqPcy35uRDhulbKRnzC6wnZS/csrctshDAnISQRqeeoPyrlVtTo06zpzycuer04VXCafHcXD9l8UYBthPFnWN/2ST8qxLVLWKzuyZnqtsuU8/sTV7BZ/8Aq3Y8LY15828+lVJa9Ff24+5WeuSj/bj7lnhOxuEt6+zNw9XYkfDQfKqNTWLifR4+hTq6rdVPzY+nBNxuDRbF1ERUU27ghVCj3TyFRUK9SVaLlJvkrQqNzUpPPK6nL0thgD4Dbfb517Ghf3FvL8OTR6q4s7evxUimK+DJBj5z+Veks/FVRcVYZ+aPNXfhilUf4U8fyRzw/Qy3wqefimq/hgkYpeEaK+Obf8HWuEXJtWv7O3/lFfJruNStdTklluTfBXnSjSzHsuDQ4VTA7uX0r6LRWIR+iObOXPUlrTYs9CJs9VskYCKzgxkWKzgZPSCspGGO1sYCgCgGcQJEUBUY2yEIcCSJ+Ea/hUNV4RYo8speIYl3SRbua6SQAB567eU1TlzydKCUeMie1EKszAH8/GtiNs9Lf3ArVmUiz7PX1KEKZ7xPhyH4VaocRKtxzMugKmKxDx3B7F7/AKlpGPUgZvQjUVrKlCXVEtO5q0vgk0UOM7B2W1tO9s9Cc6/BtfnUErSHY6VLXK8fjwyw4Zwt7FpbZObLPeAgGSTtJivEavpdz58pxjlfIrVbmNao59MjzKSYANcenaV5vCg/YwpRXU9pgnPKPM11qHh67qdUl9TV14oeXhv2m+H+9dih4Yguass/Qidy+yHhgbY3UHz1/wBq7NvpVrR+GPuRutN9yo4j2Tw93VV9k3W3oPVfdPwq1UtKc+cFyhqdxS75XozLcT7E4gSLZS6DznIRrzBMeoPpVN2Mk+OTt2+uUf8A9E1/Ixhvo/xLe+9q36s5+AAHzrdWc+7JKniGjH4It/wb/hXDRZtokyVVVJiASABMcqtU7eEOx5atXdWbl6kwLU5Fk9gVjBgWKIwEVkwEUB7QUB7rICgCgGmoZK3iwPdgZtHkdR3etQVkT0OrM9xnHLbtwGAWCSSfdjfU6eh1qtJ44L0It8soMHcvXzFhIWdbjyAf3Ruw+A8aRg5CVSMeppcB2UDD/mHe71T3Lfqq6sPBmIqeNBdytK6l2NPh8MqAKihQNgBAqdJLoVXJvlj0VkwEUARQHoUMBFYUUgJWQFAeTQyJFbGMhFYM5CKAUCsGBYoBRWAFZAUAooD0KGBayAoAoDyRQEPiGD9osZipBkMOR/GtJx3Ikpz2PJS3uzBulfb3Q6qQQuSJjae9HjtuBUSoc5ZYd1xhIusNgVQQBUyWCs5NkpVrY1FigCKAWKwAigCKyAoBIoAigEigCKyYEigCKAIrAFAoBctYMhFAEUAtAehWTAUAUAUAUAhFAJFDIRQCxQwEUARQC0AUAkUARQBFAEUARQBFAEUARQCZaAUCgFoAoBCKAIoBaAKA/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pic>
        <p:nvPicPr>
          <p:cNvPr id="13324" name="Picture 12" descr="http://www.offerkids.com/blogs/wp-content/uploads/2013/07/construcciones-juego-estimulacion-tempran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50019" y="2204864"/>
            <a:ext cx="1049973" cy="118668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
        <p:nvSpPr>
          <p:cNvPr id="34" name="33 CuadroTexto"/>
          <p:cNvSpPr txBox="1"/>
          <p:nvPr/>
        </p:nvSpPr>
        <p:spPr>
          <a:xfrm>
            <a:off x="5004048" y="2348880"/>
            <a:ext cx="3816424"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s-EC" dirty="0" smtClean="0">
                <a:latin typeface="Berlin Sans FB" panose="020E0602020502020306" pitchFamily="34" charset="0"/>
              </a:rPr>
              <a:t>Aumenta y afianza su motricidad fina</a:t>
            </a:r>
            <a:endParaRPr lang="es-EC" dirty="0">
              <a:latin typeface="Berlin Sans FB" panose="020E0602020502020306" pitchFamily="34" charset="0"/>
            </a:endParaRPr>
          </a:p>
        </p:txBody>
      </p:sp>
      <p:sp>
        <p:nvSpPr>
          <p:cNvPr id="35" name="34 CuadroTexto"/>
          <p:cNvSpPr txBox="1"/>
          <p:nvPr/>
        </p:nvSpPr>
        <p:spPr>
          <a:xfrm>
            <a:off x="5004048" y="2924944"/>
            <a:ext cx="3037123"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C" dirty="0" smtClean="0">
                <a:latin typeface="Berlin Sans FB" panose="020E0602020502020306" pitchFamily="34" charset="0"/>
              </a:rPr>
              <a:t>Fortalece sus autoestima</a:t>
            </a:r>
            <a:endParaRPr lang="es-EC" dirty="0">
              <a:latin typeface="Berlin Sans FB" panose="020E0602020502020306" pitchFamily="34" charset="0"/>
            </a:endParaRPr>
          </a:p>
        </p:txBody>
      </p:sp>
      <p:cxnSp>
        <p:nvCxnSpPr>
          <p:cNvPr id="36" name="35 Conector curvado"/>
          <p:cNvCxnSpPr/>
          <p:nvPr/>
        </p:nvCxnSpPr>
        <p:spPr>
          <a:xfrm flipV="1">
            <a:off x="4499992" y="2470830"/>
            <a:ext cx="504056" cy="310098"/>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37 Conector curvado"/>
          <p:cNvCxnSpPr/>
          <p:nvPr/>
        </p:nvCxnSpPr>
        <p:spPr>
          <a:xfrm>
            <a:off x="4499992" y="2924944"/>
            <a:ext cx="504056" cy="127047"/>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44" name="43 Flecha derecha"/>
          <p:cNvSpPr/>
          <p:nvPr/>
        </p:nvSpPr>
        <p:spPr>
          <a:xfrm>
            <a:off x="2972598" y="4509120"/>
            <a:ext cx="423102" cy="231964"/>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C"/>
          </a:p>
        </p:txBody>
      </p:sp>
      <p:pic>
        <p:nvPicPr>
          <p:cNvPr id="13328" name="Picture 16" descr="https://encrypted-tbn0.gstatic.com/images?q=tbn:ANd9GcQ4CiHlmliwV22Q9emZf6csDFYEgihdm83o7FLa08yNRQc0sq3G-1VZmmJ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6106" y="4221088"/>
            <a:ext cx="1235914" cy="989886"/>
          </a:xfrm>
          <a:prstGeom prst="rect">
            <a:avLst/>
          </a:prstGeom>
          <a:noFill/>
          <a:extLst>
            <a:ext uri="{909E8E84-426E-40DD-AFC4-6F175D3DCCD1}">
              <a14:hiddenFill xmlns:a14="http://schemas.microsoft.com/office/drawing/2010/main">
                <a:solidFill>
                  <a:srgbClr val="FFFFFF"/>
                </a:solidFill>
              </a14:hiddenFill>
            </a:ext>
          </a:extLst>
        </p:spPr>
      </p:pic>
      <p:sp>
        <p:nvSpPr>
          <p:cNvPr id="46" name="45 CuadroTexto"/>
          <p:cNvSpPr txBox="1"/>
          <p:nvPr/>
        </p:nvSpPr>
        <p:spPr>
          <a:xfrm>
            <a:off x="5004047" y="4077072"/>
            <a:ext cx="3037123"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C" dirty="0" smtClean="0">
                <a:latin typeface="Berlin Sans FB" panose="020E0602020502020306" pitchFamily="34" charset="0"/>
              </a:rPr>
              <a:t>Inicia desde los 7 hasta 12 años de edad</a:t>
            </a:r>
            <a:endParaRPr lang="es-EC" dirty="0">
              <a:latin typeface="Berlin Sans FB" panose="020E0602020502020306" pitchFamily="34" charset="0"/>
            </a:endParaRPr>
          </a:p>
        </p:txBody>
      </p:sp>
      <p:sp>
        <p:nvSpPr>
          <p:cNvPr id="47" name="46 CuadroTexto"/>
          <p:cNvSpPr txBox="1"/>
          <p:nvPr/>
        </p:nvSpPr>
        <p:spPr>
          <a:xfrm>
            <a:off x="5052148" y="5085184"/>
            <a:ext cx="3037123"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C" dirty="0" smtClean="0">
                <a:latin typeface="Berlin Sans FB" panose="020E0602020502020306" pitchFamily="34" charset="0"/>
              </a:rPr>
              <a:t>Alcanzan madurez social</a:t>
            </a:r>
            <a:endParaRPr lang="es-EC" dirty="0">
              <a:latin typeface="Berlin Sans FB" panose="020E0602020502020306" pitchFamily="34" charset="0"/>
            </a:endParaRPr>
          </a:p>
        </p:txBody>
      </p:sp>
      <p:cxnSp>
        <p:nvCxnSpPr>
          <p:cNvPr id="40" name="39 Conector curvado"/>
          <p:cNvCxnSpPr>
            <a:stCxn id="13328" idx="3"/>
          </p:cNvCxnSpPr>
          <p:nvPr/>
        </p:nvCxnSpPr>
        <p:spPr>
          <a:xfrm flipV="1">
            <a:off x="4752020" y="4578964"/>
            <a:ext cx="252027" cy="137067"/>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41 Conector curvado"/>
          <p:cNvCxnSpPr>
            <a:stCxn id="13328" idx="3"/>
          </p:cNvCxnSpPr>
          <p:nvPr/>
        </p:nvCxnSpPr>
        <p:spPr>
          <a:xfrm>
            <a:off x="4752020" y="4716031"/>
            <a:ext cx="252027" cy="494943"/>
          </a:xfrm>
          <a:prstGeom prst="curvedConnector2">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535973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13314"/>
                                        </p:tgtEl>
                                        <p:attrNameLst>
                                          <p:attrName>style.visibility</p:attrName>
                                        </p:attrNameLst>
                                      </p:cBhvr>
                                      <p:to>
                                        <p:strVal val="visible"/>
                                      </p:to>
                                    </p:set>
                                    <p:anim calcmode="lin" valueType="num">
                                      <p:cBhvr>
                                        <p:cTn id="12" dur="500" fill="hold"/>
                                        <p:tgtEl>
                                          <p:spTgt spid="13314"/>
                                        </p:tgtEl>
                                        <p:attrNameLst>
                                          <p:attrName>ppt_w</p:attrName>
                                        </p:attrNameLst>
                                      </p:cBhvr>
                                      <p:tavLst>
                                        <p:tav tm="0">
                                          <p:val>
                                            <p:fltVal val="0"/>
                                          </p:val>
                                        </p:tav>
                                        <p:tav tm="100000">
                                          <p:val>
                                            <p:strVal val="#ppt_w"/>
                                          </p:val>
                                        </p:tav>
                                      </p:tavLst>
                                    </p:anim>
                                    <p:anim calcmode="lin" valueType="num">
                                      <p:cBhvr>
                                        <p:cTn id="13" dur="500" fill="hold"/>
                                        <p:tgtEl>
                                          <p:spTgt spid="13314"/>
                                        </p:tgtEl>
                                        <p:attrNameLst>
                                          <p:attrName>ppt_h</p:attrName>
                                        </p:attrNameLst>
                                      </p:cBhvr>
                                      <p:tavLst>
                                        <p:tav tm="0">
                                          <p:val>
                                            <p:fltVal val="0"/>
                                          </p:val>
                                        </p:tav>
                                        <p:tav tm="100000">
                                          <p:val>
                                            <p:strVal val="#ppt_h"/>
                                          </p:val>
                                        </p:tav>
                                      </p:tavLst>
                                    </p:anim>
                                    <p:animEffect transition="in" filter="fade">
                                      <p:cBhvr>
                                        <p:cTn id="14" dur="500"/>
                                        <p:tgtEl>
                                          <p:spTgt spid="13314"/>
                                        </p:tgtEl>
                                      </p:cBhvr>
                                    </p:animEffect>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42" presetClass="entr" presetSubtype="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par>
                          <p:cTn id="31" fill="hold">
                            <p:stCondLst>
                              <p:cond delay="3500"/>
                            </p:stCondLst>
                            <p:childTnLst>
                              <p:par>
                                <p:cTn id="32" presetID="42" presetClass="entr" presetSubtype="0"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par>
                          <p:cTn id="37" fill="hold">
                            <p:stCondLst>
                              <p:cond delay="4500"/>
                            </p:stCondLst>
                            <p:childTnLst>
                              <p:par>
                                <p:cTn id="38" presetID="6" presetClass="entr" presetSubtype="16" fill="hold" grpId="0" nodeType="after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circle(in)">
                                      <p:cBhvr>
                                        <p:cTn id="40" dur="2000"/>
                                        <p:tgtEl>
                                          <p:spTgt spid="22"/>
                                        </p:tgtEl>
                                      </p:cBhvr>
                                    </p:animEffect>
                                  </p:childTnLst>
                                </p:cTn>
                              </p:par>
                            </p:childTnLst>
                          </p:cTn>
                        </p:par>
                        <p:par>
                          <p:cTn id="41" fill="hold">
                            <p:stCondLst>
                              <p:cond delay="6500"/>
                            </p:stCondLst>
                            <p:childTnLst>
                              <p:par>
                                <p:cTn id="42" presetID="6" presetClass="entr" presetSubtype="16" fill="hold" nodeType="afterEffect">
                                  <p:stCondLst>
                                    <p:cond delay="0"/>
                                  </p:stCondLst>
                                  <p:childTnLst>
                                    <p:set>
                                      <p:cBhvr>
                                        <p:cTn id="43" dur="1" fill="hold">
                                          <p:stCondLst>
                                            <p:cond delay="0"/>
                                          </p:stCondLst>
                                        </p:cTn>
                                        <p:tgtEl>
                                          <p:spTgt spid="13324"/>
                                        </p:tgtEl>
                                        <p:attrNameLst>
                                          <p:attrName>style.visibility</p:attrName>
                                        </p:attrNameLst>
                                      </p:cBhvr>
                                      <p:to>
                                        <p:strVal val="visible"/>
                                      </p:to>
                                    </p:set>
                                    <p:animEffect transition="in" filter="circle(in)">
                                      <p:cBhvr>
                                        <p:cTn id="44" dur="2000"/>
                                        <p:tgtEl>
                                          <p:spTgt spid="13324"/>
                                        </p:tgtEl>
                                      </p:cBhvr>
                                    </p:animEffect>
                                  </p:childTnLst>
                                </p:cTn>
                              </p:par>
                            </p:childTnLst>
                          </p:cTn>
                        </p:par>
                        <p:par>
                          <p:cTn id="45" fill="hold">
                            <p:stCondLst>
                              <p:cond delay="8500"/>
                            </p:stCondLst>
                            <p:childTnLst>
                              <p:par>
                                <p:cTn id="46" presetID="22" presetClass="entr" presetSubtype="4"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ipe(down)">
                                      <p:cBhvr>
                                        <p:cTn id="48" dur="500"/>
                                        <p:tgtEl>
                                          <p:spTgt spid="34"/>
                                        </p:tgtEl>
                                      </p:cBhvr>
                                    </p:animEffect>
                                  </p:childTnLst>
                                </p:cTn>
                              </p:par>
                            </p:childTnLst>
                          </p:cTn>
                        </p:par>
                        <p:par>
                          <p:cTn id="49" fill="hold">
                            <p:stCondLst>
                              <p:cond delay="9000"/>
                            </p:stCondLst>
                            <p:childTnLst>
                              <p:par>
                                <p:cTn id="50" presetID="53" presetClass="entr" presetSubtype="16" fill="hold" grpId="0" nodeType="afterEffect">
                                  <p:stCondLst>
                                    <p:cond delay="0"/>
                                  </p:stCondLst>
                                  <p:childTnLst>
                                    <p:set>
                                      <p:cBhvr>
                                        <p:cTn id="51" dur="1" fill="hold">
                                          <p:stCondLst>
                                            <p:cond delay="0"/>
                                          </p:stCondLst>
                                        </p:cTn>
                                        <p:tgtEl>
                                          <p:spTgt spid="35"/>
                                        </p:tgtEl>
                                        <p:attrNameLst>
                                          <p:attrName>style.visibility</p:attrName>
                                        </p:attrNameLst>
                                      </p:cBhvr>
                                      <p:to>
                                        <p:strVal val="visible"/>
                                      </p:to>
                                    </p:set>
                                    <p:anim calcmode="lin" valueType="num">
                                      <p:cBhvr>
                                        <p:cTn id="52" dur="500" fill="hold"/>
                                        <p:tgtEl>
                                          <p:spTgt spid="35"/>
                                        </p:tgtEl>
                                        <p:attrNameLst>
                                          <p:attrName>ppt_w</p:attrName>
                                        </p:attrNameLst>
                                      </p:cBhvr>
                                      <p:tavLst>
                                        <p:tav tm="0">
                                          <p:val>
                                            <p:fltVal val="0"/>
                                          </p:val>
                                        </p:tav>
                                        <p:tav tm="100000">
                                          <p:val>
                                            <p:strVal val="#ppt_w"/>
                                          </p:val>
                                        </p:tav>
                                      </p:tavLst>
                                    </p:anim>
                                    <p:anim calcmode="lin" valueType="num">
                                      <p:cBhvr>
                                        <p:cTn id="53" dur="500" fill="hold"/>
                                        <p:tgtEl>
                                          <p:spTgt spid="35"/>
                                        </p:tgtEl>
                                        <p:attrNameLst>
                                          <p:attrName>ppt_h</p:attrName>
                                        </p:attrNameLst>
                                      </p:cBhvr>
                                      <p:tavLst>
                                        <p:tav tm="0">
                                          <p:val>
                                            <p:fltVal val="0"/>
                                          </p:val>
                                        </p:tav>
                                        <p:tav tm="100000">
                                          <p:val>
                                            <p:strVal val="#ppt_h"/>
                                          </p:val>
                                        </p:tav>
                                      </p:tavLst>
                                    </p:anim>
                                    <p:animEffect transition="in" filter="fade">
                                      <p:cBhvr>
                                        <p:cTn id="54" dur="500"/>
                                        <p:tgtEl>
                                          <p:spTgt spid="35"/>
                                        </p:tgtEl>
                                      </p:cBhvr>
                                    </p:animEffect>
                                  </p:childTnLst>
                                </p:cTn>
                              </p:par>
                            </p:childTnLst>
                          </p:cTn>
                        </p:par>
                        <p:par>
                          <p:cTn id="55" fill="hold">
                            <p:stCondLst>
                              <p:cond delay="9500"/>
                            </p:stCondLst>
                            <p:childTnLst>
                              <p:par>
                                <p:cTn id="56" presetID="2" presetClass="entr" presetSubtype="4" fill="hold" grpId="0" nodeType="after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fill="hold"/>
                                        <p:tgtEl>
                                          <p:spTgt spid="23"/>
                                        </p:tgtEl>
                                        <p:attrNameLst>
                                          <p:attrName>ppt_x</p:attrName>
                                        </p:attrNameLst>
                                      </p:cBhvr>
                                      <p:tavLst>
                                        <p:tav tm="0">
                                          <p:val>
                                            <p:strVal val="#ppt_x"/>
                                          </p:val>
                                        </p:tav>
                                        <p:tav tm="100000">
                                          <p:val>
                                            <p:strVal val="#ppt_x"/>
                                          </p:val>
                                        </p:tav>
                                      </p:tavLst>
                                    </p:anim>
                                    <p:anim calcmode="lin" valueType="num">
                                      <p:cBhvr additive="base">
                                        <p:cTn id="59" dur="500" fill="hold"/>
                                        <p:tgtEl>
                                          <p:spTgt spid="23"/>
                                        </p:tgtEl>
                                        <p:attrNameLst>
                                          <p:attrName>ppt_y</p:attrName>
                                        </p:attrNameLst>
                                      </p:cBhvr>
                                      <p:tavLst>
                                        <p:tav tm="0">
                                          <p:val>
                                            <p:strVal val="1+#ppt_h/2"/>
                                          </p:val>
                                        </p:tav>
                                        <p:tav tm="100000">
                                          <p:val>
                                            <p:strVal val="#ppt_y"/>
                                          </p:val>
                                        </p:tav>
                                      </p:tavLst>
                                    </p:anim>
                                  </p:childTnLst>
                                </p:cTn>
                              </p:par>
                            </p:childTnLst>
                          </p:cTn>
                        </p:par>
                        <p:par>
                          <p:cTn id="60" fill="hold">
                            <p:stCondLst>
                              <p:cond delay="10000"/>
                            </p:stCondLst>
                            <p:childTnLst>
                              <p:par>
                                <p:cTn id="61" presetID="42" presetClass="entr" presetSubtype="0" fill="hold" nodeType="afterEffect">
                                  <p:stCondLst>
                                    <p:cond delay="0"/>
                                  </p:stCondLst>
                                  <p:childTnLst>
                                    <p:set>
                                      <p:cBhvr>
                                        <p:cTn id="62" dur="1" fill="hold">
                                          <p:stCondLst>
                                            <p:cond delay="0"/>
                                          </p:stCondLst>
                                        </p:cTn>
                                        <p:tgtEl>
                                          <p:spTgt spid="13328"/>
                                        </p:tgtEl>
                                        <p:attrNameLst>
                                          <p:attrName>style.visibility</p:attrName>
                                        </p:attrNameLst>
                                      </p:cBhvr>
                                      <p:to>
                                        <p:strVal val="visible"/>
                                      </p:to>
                                    </p:set>
                                    <p:animEffect transition="in" filter="fade">
                                      <p:cBhvr>
                                        <p:cTn id="63" dur="1000"/>
                                        <p:tgtEl>
                                          <p:spTgt spid="13328"/>
                                        </p:tgtEl>
                                      </p:cBhvr>
                                    </p:animEffect>
                                    <p:anim calcmode="lin" valueType="num">
                                      <p:cBhvr>
                                        <p:cTn id="64" dur="1000" fill="hold"/>
                                        <p:tgtEl>
                                          <p:spTgt spid="13328"/>
                                        </p:tgtEl>
                                        <p:attrNameLst>
                                          <p:attrName>ppt_x</p:attrName>
                                        </p:attrNameLst>
                                      </p:cBhvr>
                                      <p:tavLst>
                                        <p:tav tm="0">
                                          <p:val>
                                            <p:strVal val="#ppt_x"/>
                                          </p:val>
                                        </p:tav>
                                        <p:tav tm="100000">
                                          <p:val>
                                            <p:strVal val="#ppt_x"/>
                                          </p:val>
                                        </p:tav>
                                      </p:tavLst>
                                    </p:anim>
                                    <p:anim calcmode="lin" valueType="num">
                                      <p:cBhvr>
                                        <p:cTn id="65" dur="1000" fill="hold"/>
                                        <p:tgtEl>
                                          <p:spTgt spid="13328"/>
                                        </p:tgtEl>
                                        <p:attrNameLst>
                                          <p:attrName>ppt_y</p:attrName>
                                        </p:attrNameLst>
                                      </p:cBhvr>
                                      <p:tavLst>
                                        <p:tav tm="0">
                                          <p:val>
                                            <p:strVal val="#ppt_y+.1"/>
                                          </p:val>
                                        </p:tav>
                                        <p:tav tm="100000">
                                          <p:val>
                                            <p:strVal val="#ppt_y"/>
                                          </p:val>
                                        </p:tav>
                                      </p:tavLst>
                                    </p:anim>
                                  </p:childTnLst>
                                </p:cTn>
                              </p:par>
                            </p:childTnLst>
                          </p:cTn>
                        </p:par>
                        <p:par>
                          <p:cTn id="66" fill="hold">
                            <p:stCondLst>
                              <p:cond delay="11000"/>
                            </p:stCondLst>
                            <p:childTnLst>
                              <p:par>
                                <p:cTn id="67" presetID="42" presetClass="entr" presetSubtype="0" fill="hold" grpId="0"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fade">
                                      <p:cBhvr>
                                        <p:cTn id="69" dur="1000"/>
                                        <p:tgtEl>
                                          <p:spTgt spid="46"/>
                                        </p:tgtEl>
                                      </p:cBhvr>
                                    </p:animEffect>
                                    <p:anim calcmode="lin" valueType="num">
                                      <p:cBhvr>
                                        <p:cTn id="70" dur="1000" fill="hold"/>
                                        <p:tgtEl>
                                          <p:spTgt spid="46"/>
                                        </p:tgtEl>
                                        <p:attrNameLst>
                                          <p:attrName>ppt_x</p:attrName>
                                        </p:attrNameLst>
                                      </p:cBhvr>
                                      <p:tavLst>
                                        <p:tav tm="0">
                                          <p:val>
                                            <p:strVal val="#ppt_x"/>
                                          </p:val>
                                        </p:tav>
                                        <p:tav tm="100000">
                                          <p:val>
                                            <p:strVal val="#ppt_x"/>
                                          </p:val>
                                        </p:tav>
                                      </p:tavLst>
                                    </p:anim>
                                    <p:anim calcmode="lin" valueType="num">
                                      <p:cBhvr>
                                        <p:cTn id="71" dur="1000" fill="hold"/>
                                        <p:tgtEl>
                                          <p:spTgt spid="46"/>
                                        </p:tgtEl>
                                        <p:attrNameLst>
                                          <p:attrName>ppt_y</p:attrName>
                                        </p:attrNameLst>
                                      </p:cBhvr>
                                      <p:tavLst>
                                        <p:tav tm="0">
                                          <p:val>
                                            <p:strVal val="#ppt_y+.1"/>
                                          </p:val>
                                        </p:tav>
                                        <p:tav tm="100000">
                                          <p:val>
                                            <p:strVal val="#ppt_y"/>
                                          </p:val>
                                        </p:tav>
                                      </p:tavLst>
                                    </p:anim>
                                  </p:childTnLst>
                                </p:cTn>
                              </p:par>
                            </p:childTnLst>
                          </p:cTn>
                        </p:par>
                        <p:par>
                          <p:cTn id="72" fill="hold">
                            <p:stCondLst>
                              <p:cond delay="12000"/>
                            </p:stCondLst>
                            <p:childTnLst>
                              <p:par>
                                <p:cTn id="73" presetID="6" presetClass="entr" presetSubtype="16" fill="hold" grpId="0" nodeType="after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circle(in)">
                                      <p:cBhvr>
                                        <p:cTn id="75" dur="2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1" grpId="0" animBg="1"/>
      <p:bldP spid="12" grpId="0" animBg="1"/>
      <p:bldP spid="22" grpId="0"/>
      <p:bldP spid="23" grpId="0"/>
      <p:bldP spid="34" grpId="0" animBg="1"/>
      <p:bldP spid="35" grpId="0" animBg="1"/>
      <p:bldP spid="46" grpId="0" animBg="1"/>
      <p:bldP spid="4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3745009" y="3233939"/>
            <a:ext cx="1947148" cy="400110"/>
          </a:xfrm>
          <a:prstGeom prst="rect">
            <a:avLst/>
          </a:prstGeom>
          <a:noFill/>
        </p:spPr>
        <p:txBody>
          <a:bodyPr wrap="square" rtlCol="0">
            <a:spAutoFit/>
          </a:bodyPr>
          <a:lstStyle/>
          <a:p>
            <a:r>
              <a:rPr lang="es-EC" sz="2000" dirty="0" smtClean="0">
                <a:solidFill>
                  <a:srgbClr val="3005E9"/>
                </a:solidFill>
                <a:latin typeface="Berlin Sans FB" panose="020E0602020502020306" pitchFamily="34" charset="0"/>
              </a:rPr>
              <a:t>Juego Simbólico</a:t>
            </a:r>
            <a:endParaRPr lang="es-EC" sz="2000" dirty="0">
              <a:solidFill>
                <a:srgbClr val="3005E9"/>
              </a:solidFill>
              <a:latin typeface="Berlin Sans FB" panose="020E0602020502020306" pitchFamily="34" charset="0"/>
            </a:endParaRPr>
          </a:p>
        </p:txBody>
      </p:sp>
      <p:pic>
        <p:nvPicPr>
          <p:cNvPr id="7" name="Picture 4" descr="http://www.multididacticos.com/tn_images/1055282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2070140"/>
            <a:ext cx="1440160" cy="11637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8" name="7 CuadroTexto"/>
          <p:cNvSpPr txBox="1"/>
          <p:nvPr/>
        </p:nvSpPr>
        <p:spPr>
          <a:xfrm>
            <a:off x="450590" y="1949883"/>
            <a:ext cx="2017325"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C" dirty="0" smtClean="0">
                <a:latin typeface="Berlin Sans FB" panose="020E0602020502020306" pitchFamily="34" charset="0"/>
              </a:rPr>
              <a:t>Inicia a los 2 años</a:t>
            </a:r>
            <a:endParaRPr lang="es-EC" dirty="0">
              <a:latin typeface="Berlin Sans FB" panose="020E0602020502020306" pitchFamily="34" charset="0"/>
            </a:endParaRPr>
          </a:p>
        </p:txBody>
      </p:sp>
      <p:sp>
        <p:nvSpPr>
          <p:cNvPr id="9" name="8 CuadroTexto"/>
          <p:cNvSpPr txBox="1"/>
          <p:nvPr/>
        </p:nvSpPr>
        <p:spPr>
          <a:xfrm>
            <a:off x="1459253" y="1144368"/>
            <a:ext cx="2771312"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C" dirty="0" smtClean="0">
                <a:latin typeface="Berlin Sans FB" panose="020E0602020502020306" pitchFamily="34" charset="0"/>
              </a:rPr>
              <a:t>Capacidad de abstracción </a:t>
            </a:r>
            <a:endParaRPr lang="es-EC" dirty="0">
              <a:latin typeface="Berlin Sans FB" panose="020E0602020502020306" pitchFamily="34" charset="0"/>
            </a:endParaRPr>
          </a:p>
        </p:txBody>
      </p:sp>
      <p:pic>
        <p:nvPicPr>
          <p:cNvPr id="10" name="Picture 6" descr="http://3.bp.blogspot.com/-jyoVO6XNJoE/TsZbNS1FEbI/AAAAAAAACR8/RuQ2PF6OjSU/s1600/ni%25C3%25B1o%2B%2B%2Bpensand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720" y="158172"/>
            <a:ext cx="1080120" cy="9861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11 CuadroTexto"/>
          <p:cNvSpPr txBox="1"/>
          <p:nvPr/>
        </p:nvSpPr>
        <p:spPr>
          <a:xfrm>
            <a:off x="4716016" y="1023999"/>
            <a:ext cx="2836395" cy="92333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C" dirty="0" smtClean="0">
                <a:latin typeface="Berlin Sans FB" panose="020E0602020502020306" pitchFamily="34" charset="0"/>
              </a:rPr>
              <a:t>Asume roles </a:t>
            </a:r>
            <a:r>
              <a:rPr lang="es-EC" dirty="0" smtClean="0">
                <a:latin typeface="Berlin Sans FB" panose="020E0602020502020306" pitchFamily="34" charset="0"/>
              </a:rPr>
              <a:t>que no le son propios de manera imaginaria</a:t>
            </a:r>
            <a:endParaRPr lang="es-EC" dirty="0">
              <a:latin typeface="Berlin Sans FB" panose="020E0602020502020306" pitchFamily="34" charset="0"/>
            </a:endParaRPr>
          </a:p>
        </p:txBody>
      </p:sp>
      <p:sp>
        <p:nvSpPr>
          <p:cNvPr id="13" name="12 CuadroTexto"/>
          <p:cNvSpPr txBox="1"/>
          <p:nvPr/>
        </p:nvSpPr>
        <p:spPr>
          <a:xfrm>
            <a:off x="6300192" y="2057807"/>
            <a:ext cx="2088231"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C" dirty="0" smtClean="0">
                <a:latin typeface="Berlin Sans FB" panose="020E0602020502020306" pitchFamily="34" charset="0"/>
              </a:rPr>
              <a:t>Establece reglas</a:t>
            </a:r>
            <a:endParaRPr lang="es-EC" dirty="0">
              <a:latin typeface="Berlin Sans FB" panose="020E0602020502020306" pitchFamily="34" charset="0"/>
            </a:endParaRPr>
          </a:p>
        </p:txBody>
      </p:sp>
      <p:cxnSp>
        <p:nvCxnSpPr>
          <p:cNvPr id="15" name="14 Conector curvado"/>
          <p:cNvCxnSpPr/>
          <p:nvPr/>
        </p:nvCxnSpPr>
        <p:spPr>
          <a:xfrm rot="10800000">
            <a:off x="2591783" y="2134549"/>
            <a:ext cx="1153227" cy="517490"/>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17 Conector curvado"/>
          <p:cNvCxnSpPr/>
          <p:nvPr/>
        </p:nvCxnSpPr>
        <p:spPr>
          <a:xfrm rot="16200000" flipV="1">
            <a:off x="2869255" y="1776285"/>
            <a:ext cx="1138340" cy="613170"/>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19 Conector curvado"/>
          <p:cNvCxnSpPr/>
          <p:nvPr/>
        </p:nvCxnSpPr>
        <p:spPr>
          <a:xfrm rot="5400000" flipH="1" flipV="1">
            <a:off x="5181879" y="1883017"/>
            <a:ext cx="620478" cy="400077"/>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21 Conector curvado"/>
          <p:cNvCxnSpPr/>
          <p:nvPr/>
        </p:nvCxnSpPr>
        <p:spPr>
          <a:xfrm flipV="1">
            <a:off x="5292080" y="2319215"/>
            <a:ext cx="1008112" cy="107924"/>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26 CuadroTexto"/>
          <p:cNvSpPr txBox="1"/>
          <p:nvPr/>
        </p:nvSpPr>
        <p:spPr>
          <a:xfrm>
            <a:off x="4644008" y="3645024"/>
            <a:ext cx="1080120" cy="338554"/>
          </a:xfrm>
          <a:prstGeom prst="rect">
            <a:avLst/>
          </a:prstGeom>
          <a:noFill/>
        </p:spPr>
        <p:txBody>
          <a:bodyPr wrap="square" rtlCol="0">
            <a:spAutoFit/>
          </a:bodyPr>
          <a:lstStyle/>
          <a:p>
            <a:r>
              <a:rPr lang="es-EC" sz="1600" dirty="0" smtClean="0">
                <a:latin typeface="Berlin Sans FB" panose="020E0602020502020306" pitchFamily="34" charset="0"/>
              </a:rPr>
              <a:t>elementos</a:t>
            </a:r>
            <a:endParaRPr lang="es-EC" sz="1600" dirty="0">
              <a:latin typeface="Berlin Sans FB" panose="020E0602020502020306" pitchFamily="34" charset="0"/>
            </a:endParaRPr>
          </a:p>
        </p:txBody>
      </p:sp>
      <p:pic>
        <p:nvPicPr>
          <p:cNvPr id="14338" name="Picture 2" descr="http://i56.tinypic.com/11b3giv.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2717" y="3770541"/>
            <a:ext cx="1670048" cy="1198875"/>
          </a:xfrm>
          <a:prstGeom prst="rect">
            <a:avLst/>
          </a:prstGeom>
          <a:noFill/>
          <a:extLst>
            <a:ext uri="{909E8E84-426E-40DD-AFC4-6F175D3DCCD1}">
              <a14:hiddenFill xmlns:a14="http://schemas.microsoft.com/office/drawing/2010/main">
                <a:solidFill>
                  <a:srgbClr val="FFFFFF"/>
                </a:solidFill>
              </a14:hiddenFill>
            </a:ext>
          </a:extLst>
        </p:spPr>
      </p:pic>
      <p:sp>
        <p:nvSpPr>
          <p:cNvPr id="30" name="29 CuadroTexto"/>
          <p:cNvSpPr txBox="1"/>
          <p:nvPr/>
        </p:nvSpPr>
        <p:spPr>
          <a:xfrm>
            <a:off x="1704167" y="4869160"/>
            <a:ext cx="1947148" cy="707886"/>
          </a:xfrm>
          <a:prstGeom prst="rect">
            <a:avLst/>
          </a:prstGeom>
          <a:noFill/>
        </p:spPr>
        <p:txBody>
          <a:bodyPr wrap="square" rtlCol="0">
            <a:spAutoFit/>
          </a:bodyPr>
          <a:lstStyle/>
          <a:p>
            <a:pPr algn="ctr"/>
            <a:r>
              <a:rPr lang="es-EC" sz="2000" dirty="0" smtClean="0">
                <a:solidFill>
                  <a:srgbClr val="0070C0"/>
                </a:solidFill>
                <a:latin typeface="Berlin Sans FB" panose="020E0602020502020306" pitchFamily="34" charset="0"/>
              </a:rPr>
              <a:t>Componente motor</a:t>
            </a:r>
            <a:endParaRPr lang="es-EC" sz="2000" dirty="0">
              <a:solidFill>
                <a:srgbClr val="0070C0"/>
              </a:solidFill>
              <a:latin typeface="Berlin Sans FB" panose="020E0602020502020306" pitchFamily="34" charset="0"/>
            </a:endParaRPr>
          </a:p>
        </p:txBody>
      </p:sp>
      <p:cxnSp>
        <p:nvCxnSpPr>
          <p:cNvPr id="31" name="30 Conector recto de flecha"/>
          <p:cNvCxnSpPr/>
          <p:nvPr/>
        </p:nvCxnSpPr>
        <p:spPr>
          <a:xfrm flipH="1">
            <a:off x="3512765" y="3983578"/>
            <a:ext cx="1059235"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4337" name="14336 Conector recto"/>
          <p:cNvCxnSpPr/>
          <p:nvPr/>
        </p:nvCxnSpPr>
        <p:spPr>
          <a:xfrm flipV="1">
            <a:off x="4572000" y="3645024"/>
            <a:ext cx="0" cy="338554"/>
          </a:xfrm>
          <a:prstGeom prst="line">
            <a:avLst/>
          </a:prstGeom>
        </p:spPr>
        <p:style>
          <a:lnRef idx="2">
            <a:schemeClr val="accent2"/>
          </a:lnRef>
          <a:fillRef idx="0">
            <a:schemeClr val="accent2"/>
          </a:fillRef>
          <a:effectRef idx="1">
            <a:schemeClr val="accent2"/>
          </a:effectRef>
          <a:fontRef idx="minor">
            <a:schemeClr val="tx1"/>
          </a:fontRef>
        </p:style>
      </p:cxnSp>
      <p:cxnSp>
        <p:nvCxnSpPr>
          <p:cNvPr id="35" name="34 Conector recto de flecha"/>
          <p:cNvCxnSpPr/>
          <p:nvPr/>
        </p:nvCxnSpPr>
        <p:spPr>
          <a:xfrm>
            <a:off x="4580385" y="4005064"/>
            <a:ext cx="1215751"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37" name="36 CuadroTexto"/>
          <p:cNvSpPr txBox="1"/>
          <p:nvPr/>
        </p:nvSpPr>
        <p:spPr>
          <a:xfrm>
            <a:off x="5649188" y="4797152"/>
            <a:ext cx="1947148" cy="707886"/>
          </a:xfrm>
          <a:prstGeom prst="rect">
            <a:avLst/>
          </a:prstGeom>
          <a:noFill/>
        </p:spPr>
        <p:txBody>
          <a:bodyPr wrap="square" rtlCol="0">
            <a:spAutoFit/>
          </a:bodyPr>
          <a:lstStyle/>
          <a:p>
            <a:pPr algn="ctr"/>
            <a:r>
              <a:rPr lang="es-EC" sz="2000" dirty="0" smtClean="0">
                <a:solidFill>
                  <a:srgbClr val="0070C0"/>
                </a:solidFill>
                <a:latin typeface="Berlin Sans FB" panose="020E0602020502020306" pitchFamily="34" charset="0"/>
              </a:rPr>
              <a:t>Componente cognitivo</a:t>
            </a:r>
            <a:endParaRPr lang="es-EC" sz="2000" dirty="0">
              <a:solidFill>
                <a:srgbClr val="0070C0"/>
              </a:solidFill>
              <a:latin typeface="Berlin Sans FB" panose="020E0602020502020306" pitchFamily="34" charset="0"/>
            </a:endParaRPr>
          </a:p>
        </p:txBody>
      </p:sp>
      <p:pic>
        <p:nvPicPr>
          <p:cNvPr id="14340" name="Picture 4" descr="http://1.bp.blogspot.com/-vR0zoi1tQTE/UKmTCveo3TI/AAAAAAAAAy8/y89L5JVu2iI/s1600/1647955_libro-escuela-estudiante-educaci%C3%B3n-nino-pensand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39490" y="3770541"/>
            <a:ext cx="1191726" cy="88706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4341" name="14340 CuadroTexto"/>
          <p:cNvSpPr txBox="1"/>
          <p:nvPr/>
        </p:nvSpPr>
        <p:spPr>
          <a:xfrm>
            <a:off x="448023" y="3447375"/>
            <a:ext cx="1979353" cy="646331"/>
          </a:xfrm>
          <a:prstGeom prst="rect">
            <a:avLst/>
          </a:prstGeom>
          <a:noFill/>
        </p:spPr>
        <p:txBody>
          <a:bodyPr wrap="square" rtlCol="0">
            <a:spAutoFit/>
          </a:bodyPr>
          <a:lstStyle/>
          <a:p>
            <a:r>
              <a:rPr lang="es-EC" dirty="0" smtClean="0">
                <a:solidFill>
                  <a:srgbClr val="EE10CE"/>
                </a:solidFill>
                <a:latin typeface="Berlin Sans FB" panose="020E0602020502020306" pitchFamily="34" charset="0"/>
              </a:rPr>
              <a:t>Mejora y controla sus movimientos</a:t>
            </a:r>
            <a:endParaRPr lang="es-EC" dirty="0">
              <a:solidFill>
                <a:srgbClr val="EE10CE"/>
              </a:solidFill>
              <a:latin typeface="Berlin Sans FB" panose="020E0602020502020306" pitchFamily="34" charset="0"/>
            </a:endParaRPr>
          </a:p>
        </p:txBody>
      </p:sp>
      <p:sp>
        <p:nvSpPr>
          <p:cNvPr id="42" name="41 CuadroTexto"/>
          <p:cNvSpPr txBox="1"/>
          <p:nvPr/>
        </p:nvSpPr>
        <p:spPr>
          <a:xfrm>
            <a:off x="6841662" y="3306469"/>
            <a:ext cx="1947148" cy="1015663"/>
          </a:xfrm>
          <a:prstGeom prst="rect">
            <a:avLst/>
          </a:prstGeom>
          <a:noFill/>
        </p:spPr>
        <p:txBody>
          <a:bodyPr wrap="square" rtlCol="0">
            <a:spAutoFit/>
          </a:bodyPr>
          <a:lstStyle/>
          <a:p>
            <a:pPr algn="ctr"/>
            <a:r>
              <a:rPr lang="es-EC" sz="2000" dirty="0" smtClean="0">
                <a:solidFill>
                  <a:srgbClr val="7030A0"/>
                </a:solidFill>
                <a:latin typeface="Berlin Sans FB" panose="020E0602020502020306" pitchFamily="34" charset="0"/>
              </a:rPr>
              <a:t>Interactúa con el mundo que le rodea</a:t>
            </a:r>
            <a:endParaRPr lang="es-EC" sz="2000" dirty="0">
              <a:solidFill>
                <a:srgbClr val="7030A0"/>
              </a:solidFill>
              <a:latin typeface="Berlin Sans FB" panose="020E0602020502020306" pitchFamily="34" charset="0"/>
            </a:endParaRPr>
          </a:p>
        </p:txBody>
      </p:sp>
    </p:spTree>
    <p:extLst>
      <p:ext uri="{BB962C8B-B14F-4D97-AF65-F5344CB8AC3E}">
        <p14:creationId xmlns:p14="http://schemas.microsoft.com/office/powerpoint/2010/main" val="314028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1000"/>
                            </p:stCondLst>
                            <p:childTnLst>
                              <p:par>
                                <p:cTn id="13" presetID="26"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80">
                                          <p:stCondLst>
                                            <p:cond delay="0"/>
                                          </p:stCondLst>
                                        </p:cTn>
                                        <p:tgtEl>
                                          <p:spTgt spid="8"/>
                                        </p:tgtEl>
                                      </p:cBhvr>
                                    </p:animEffect>
                                    <p:anim calcmode="lin" valueType="num">
                                      <p:cBhvr>
                                        <p:cTn id="1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1" dur="26">
                                          <p:stCondLst>
                                            <p:cond delay="650"/>
                                          </p:stCondLst>
                                        </p:cTn>
                                        <p:tgtEl>
                                          <p:spTgt spid="8"/>
                                        </p:tgtEl>
                                      </p:cBhvr>
                                      <p:to x="100000" y="60000"/>
                                    </p:animScale>
                                    <p:animScale>
                                      <p:cBhvr>
                                        <p:cTn id="22" dur="166" decel="50000">
                                          <p:stCondLst>
                                            <p:cond delay="676"/>
                                          </p:stCondLst>
                                        </p:cTn>
                                        <p:tgtEl>
                                          <p:spTgt spid="8"/>
                                        </p:tgtEl>
                                      </p:cBhvr>
                                      <p:to x="100000" y="100000"/>
                                    </p:animScale>
                                    <p:animScale>
                                      <p:cBhvr>
                                        <p:cTn id="23" dur="26">
                                          <p:stCondLst>
                                            <p:cond delay="1312"/>
                                          </p:stCondLst>
                                        </p:cTn>
                                        <p:tgtEl>
                                          <p:spTgt spid="8"/>
                                        </p:tgtEl>
                                      </p:cBhvr>
                                      <p:to x="100000" y="80000"/>
                                    </p:animScale>
                                    <p:animScale>
                                      <p:cBhvr>
                                        <p:cTn id="24" dur="166" decel="50000">
                                          <p:stCondLst>
                                            <p:cond delay="1338"/>
                                          </p:stCondLst>
                                        </p:cTn>
                                        <p:tgtEl>
                                          <p:spTgt spid="8"/>
                                        </p:tgtEl>
                                      </p:cBhvr>
                                      <p:to x="100000" y="100000"/>
                                    </p:animScale>
                                    <p:animScale>
                                      <p:cBhvr>
                                        <p:cTn id="25" dur="26">
                                          <p:stCondLst>
                                            <p:cond delay="1642"/>
                                          </p:stCondLst>
                                        </p:cTn>
                                        <p:tgtEl>
                                          <p:spTgt spid="8"/>
                                        </p:tgtEl>
                                      </p:cBhvr>
                                      <p:to x="100000" y="90000"/>
                                    </p:animScale>
                                    <p:animScale>
                                      <p:cBhvr>
                                        <p:cTn id="26" dur="166" decel="50000">
                                          <p:stCondLst>
                                            <p:cond delay="1668"/>
                                          </p:stCondLst>
                                        </p:cTn>
                                        <p:tgtEl>
                                          <p:spTgt spid="8"/>
                                        </p:tgtEl>
                                      </p:cBhvr>
                                      <p:to x="100000" y="100000"/>
                                    </p:animScale>
                                    <p:animScale>
                                      <p:cBhvr>
                                        <p:cTn id="27" dur="26">
                                          <p:stCondLst>
                                            <p:cond delay="1808"/>
                                          </p:stCondLst>
                                        </p:cTn>
                                        <p:tgtEl>
                                          <p:spTgt spid="8"/>
                                        </p:tgtEl>
                                      </p:cBhvr>
                                      <p:to x="100000" y="95000"/>
                                    </p:animScale>
                                    <p:animScale>
                                      <p:cBhvr>
                                        <p:cTn id="28" dur="166" decel="50000">
                                          <p:stCondLst>
                                            <p:cond delay="1834"/>
                                          </p:stCondLst>
                                        </p:cTn>
                                        <p:tgtEl>
                                          <p:spTgt spid="8"/>
                                        </p:tgtEl>
                                      </p:cBhvr>
                                      <p:to x="100000" y="100000"/>
                                    </p:animScale>
                                  </p:childTnLst>
                                </p:cTn>
                              </p:par>
                            </p:childTnLst>
                          </p:cTn>
                        </p:par>
                        <p:par>
                          <p:cTn id="29" fill="hold">
                            <p:stCondLst>
                              <p:cond delay="3000"/>
                            </p:stCondLst>
                            <p:childTnLst>
                              <p:par>
                                <p:cTn id="30" presetID="26" presetClass="entr" presetSubtype="0"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80">
                                          <p:stCondLst>
                                            <p:cond delay="0"/>
                                          </p:stCondLst>
                                        </p:cTn>
                                        <p:tgtEl>
                                          <p:spTgt spid="9"/>
                                        </p:tgtEl>
                                      </p:cBhvr>
                                    </p:animEffect>
                                    <p:anim calcmode="lin" valueType="num">
                                      <p:cBhvr>
                                        <p:cTn id="3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8" dur="26">
                                          <p:stCondLst>
                                            <p:cond delay="650"/>
                                          </p:stCondLst>
                                        </p:cTn>
                                        <p:tgtEl>
                                          <p:spTgt spid="9"/>
                                        </p:tgtEl>
                                      </p:cBhvr>
                                      <p:to x="100000" y="60000"/>
                                    </p:animScale>
                                    <p:animScale>
                                      <p:cBhvr>
                                        <p:cTn id="39" dur="166" decel="50000">
                                          <p:stCondLst>
                                            <p:cond delay="676"/>
                                          </p:stCondLst>
                                        </p:cTn>
                                        <p:tgtEl>
                                          <p:spTgt spid="9"/>
                                        </p:tgtEl>
                                      </p:cBhvr>
                                      <p:to x="100000" y="100000"/>
                                    </p:animScale>
                                    <p:animScale>
                                      <p:cBhvr>
                                        <p:cTn id="40" dur="26">
                                          <p:stCondLst>
                                            <p:cond delay="1312"/>
                                          </p:stCondLst>
                                        </p:cTn>
                                        <p:tgtEl>
                                          <p:spTgt spid="9"/>
                                        </p:tgtEl>
                                      </p:cBhvr>
                                      <p:to x="100000" y="80000"/>
                                    </p:animScale>
                                    <p:animScale>
                                      <p:cBhvr>
                                        <p:cTn id="41" dur="166" decel="50000">
                                          <p:stCondLst>
                                            <p:cond delay="1338"/>
                                          </p:stCondLst>
                                        </p:cTn>
                                        <p:tgtEl>
                                          <p:spTgt spid="9"/>
                                        </p:tgtEl>
                                      </p:cBhvr>
                                      <p:to x="100000" y="100000"/>
                                    </p:animScale>
                                    <p:animScale>
                                      <p:cBhvr>
                                        <p:cTn id="42" dur="26">
                                          <p:stCondLst>
                                            <p:cond delay="1642"/>
                                          </p:stCondLst>
                                        </p:cTn>
                                        <p:tgtEl>
                                          <p:spTgt spid="9"/>
                                        </p:tgtEl>
                                      </p:cBhvr>
                                      <p:to x="100000" y="90000"/>
                                    </p:animScale>
                                    <p:animScale>
                                      <p:cBhvr>
                                        <p:cTn id="43" dur="166" decel="50000">
                                          <p:stCondLst>
                                            <p:cond delay="1668"/>
                                          </p:stCondLst>
                                        </p:cTn>
                                        <p:tgtEl>
                                          <p:spTgt spid="9"/>
                                        </p:tgtEl>
                                      </p:cBhvr>
                                      <p:to x="100000" y="100000"/>
                                    </p:animScale>
                                    <p:animScale>
                                      <p:cBhvr>
                                        <p:cTn id="44" dur="26">
                                          <p:stCondLst>
                                            <p:cond delay="1808"/>
                                          </p:stCondLst>
                                        </p:cTn>
                                        <p:tgtEl>
                                          <p:spTgt spid="9"/>
                                        </p:tgtEl>
                                      </p:cBhvr>
                                      <p:to x="100000" y="95000"/>
                                    </p:animScale>
                                    <p:animScale>
                                      <p:cBhvr>
                                        <p:cTn id="45" dur="166" decel="50000">
                                          <p:stCondLst>
                                            <p:cond delay="1834"/>
                                          </p:stCondLst>
                                        </p:cTn>
                                        <p:tgtEl>
                                          <p:spTgt spid="9"/>
                                        </p:tgtEl>
                                      </p:cBhvr>
                                      <p:to x="100000" y="100000"/>
                                    </p:animScale>
                                  </p:childTnLst>
                                </p:cTn>
                              </p:par>
                            </p:childTnLst>
                          </p:cTn>
                        </p:par>
                        <p:par>
                          <p:cTn id="46" fill="hold">
                            <p:stCondLst>
                              <p:cond delay="5000"/>
                            </p:stCondLst>
                            <p:childTnLst>
                              <p:par>
                                <p:cTn id="47" presetID="26" presetClass="entr" presetSubtype="0"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down)">
                                      <p:cBhvr>
                                        <p:cTn id="49" dur="580">
                                          <p:stCondLst>
                                            <p:cond delay="0"/>
                                          </p:stCondLst>
                                        </p:cTn>
                                        <p:tgtEl>
                                          <p:spTgt spid="12"/>
                                        </p:tgtEl>
                                      </p:cBhvr>
                                    </p:animEffect>
                                    <p:anim calcmode="lin" valueType="num">
                                      <p:cBhvr>
                                        <p:cTn id="5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5" dur="26">
                                          <p:stCondLst>
                                            <p:cond delay="650"/>
                                          </p:stCondLst>
                                        </p:cTn>
                                        <p:tgtEl>
                                          <p:spTgt spid="12"/>
                                        </p:tgtEl>
                                      </p:cBhvr>
                                      <p:to x="100000" y="60000"/>
                                    </p:animScale>
                                    <p:animScale>
                                      <p:cBhvr>
                                        <p:cTn id="56" dur="166" decel="50000">
                                          <p:stCondLst>
                                            <p:cond delay="676"/>
                                          </p:stCondLst>
                                        </p:cTn>
                                        <p:tgtEl>
                                          <p:spTgt spid="12"/>
                                        </p:tgtEl>
                                      </p:cBhvr>
                                      <p:to x="100000" y="100000"/>
                                    </p:animScale>
                                    <p:animScale>
                                      <p:cBhvr>
                                        <p:cTn id="57" dur="26">
                                          <p:stCondLst>
                                            <p:cond delay="1312"/>
                                          </p:stCondLst>
                                        </p:cTn>
                                        <p:tgtEl>
                                          <p:spTgt spid="12"/>
                                        </p:tgtEl>
                                      </p:cBhvr>
                                      <p:to x="100000" y="80000"/>
                                    </p:animScale>
                                    <p:animScale>
                                      <p:cBhvr>
                                        <p:cTn id="58" dur="166" decel="50000">
                                          <p:stCondLst>
                                            <p:cond delay="1338"/>
                                          </p:stCondLst>
                                        </p:cTn>
                                        <p:tgtEl>
                                          <p:spTgt spid="12"/>
                                        </p:tgtEl>
                                      </p:cBhvr>
                                      <p:to x="100000" y="100000"/>
                                    </p:animScale>
                                    <p:animScale>
                                      <p:cBhvr>
                                        <p:cTn id="59" dur="26">
                                          <p:stCondLst>
                                            <p:cond delay="1642"/>
                                          </p:stCondLst>
                                        </p:cTn>
                                        <p:tgtEl>
                                          <p:spTgt spid="12"/>
                                        </p:tgtEl>
                                      </p:cBhvr>
                                      <p:to x="100000" y="90000"/>
                                    </p:animScale>
                                    <p:animScale>
                                      <p:cBhvr>
                                        <p:cTn id="60" dur="166" decel="50000">
                                          <p:stCondLst>
                                            <p:cond delay="1668"/>
                                          </p:stCondLst>
                                        </p:cTn>
                                        <p:tgtEl>
                                          <p:spTgt spid="12"/>
                                        </p:tgtEl>
                                      </p:cBhvr>
                                      <p:to x="100000" y="100000"/>
                                    </p:animScale>
                                    <p:animScale>
                                      <p:cBhvr>
                                        <p:cTn id="61" dur="26">
                                          <p:stCondLst>
                                            <p:cond delay="1808"/>
                                          </p:stCondLst>
                                        </p:cTn>
                                        <p:tgtEl>
                                          <p:spTgt spid="12"/>
                                        </p:tgtEl>
                                      </p:cBhvr>
                                      <p:to x="100000" y="95000"/>
                                    </p:animScale>
                                    <p:animScale>
                                      <p:cBhvr>
                                        <p:cTn id="62" dur="166" decel="50000">
                                          <p:stCondLst>
                                            <p:cond delay="1834"/>
                                          </p:stCondLst>
                                        </p:cTn>
                                        <p:tgtEl>
                                          <p:spTgt spid="12"/>
                                        </p:tgtEl>
                                      </p:cBhvr>
                                      <p:to x="100000" y="100000"/>
                                    </p:animScale>
                                  </p:childTnLst>
                                </p:cTn>
                              </p:par>
                            </p:childTnLst>
                          </p:cTn>
                        </p:par>
                        <p:par>
                          <p:cTn id="63" fill="hold">
                            <p:stCondLst>
                              <p:cond delay="7000"/>
                            </p:stCondLst>
                            <p:childTnLst>
                              <p:par>
                                <p:cTn id="64" presetID="26" presetClass="entr" presetSubtype="0" fill="hold" grpId="0" nodeType="after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wipe(down)">
                                      <p:cBhvr>
                                        <p:cTn id="66" dur="580">
                                          <p:stCondLst>
                                            <p:cond delay="0"/>
                                          </p:stCondLst>
                                        </p:cTn>
                                        <p:tgtEl>
                                          <p:spTgt spid="13"/>
                                        </p:tgtEl>
                                      </p:cBhvr>
                                    </p:animEffect>
                                    <p:anim calcmode="lin" valueType="num">
                                      <p:cBhvr>
                                        <p:cTn id="67"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72" dur="26">
                                          <p:stCondLst>
                                            <p:cond delay="650"/>
                                          </p:stCondLst>
                                        </p:cTn>
                                        <p:tgtEl>
                                          <p:spTgt spid="13"/>
                                        </p:tgtEl>
                                      </p:cBhvr>
                                      <p:to x="100000" y="60000"/>
                                    </p:animScale>
                                    <p:animScale>
                                      <p:cBhvr>
                                        <p:cTn id="73" dur="166" decel="50000">
                                          <p:stCondLst>
                                            <p:cond delay="676"/>
                                          </p:stCondLst>
                                        </p:cTn>
                                        <p:tgtEl>
                                          <p:spTgt spid="13"/>
                                        </p:tgtEl>
                                      </p:cBhvr>
                                      <p:to x="100000" y="100000"/>
                                    </p:animScale>
                                    <p:animScale>
                                      <p:cBhvr>
                                        <p:cTn id="74" dur="26">
                                          <p:stCondLst>
                                            <p:cond delay="1312"/>
                                          </p:stCondLst>
                                        </p:cTn>
                                        <p:tgtEl>
                                          <p:spTgt spid="13"/>
                                        </p:tgtEl>
                                      </p:cBhvr>
                                      <p:to x="100000" y="80000"/>
                                    </p:animScale>
                                    <p:animScale>
                                      <p:cBhvr>
                                        <p:cTn id="75" dur="166" decel="50000">
                                          <p:stCondLst>
                                            <p:cond delay="1338"/>
                                          </p:stCondLst>
                                        </p:cTn>
                                        <p:tgtEl>
                                          <p:spTgt spid="13"/>
                                        </p:tgtEl>
                                      </p:cBhvr>
                                      <p:to x="100000" y="100000"/>
                                    </p:animScale>
                                    <p:animScale>
                                      <p:cBhvr>
                                        <p:cTn id="76" dur="26">
                                          <p:stCondLst>
                                            <p:cond delay="1642"/>
                                          </p:stCondLst>
                                        </p:cTn>
                                        <p:tgtEl>
                                          <p:spTgt spid="13"/>
                                        </p:tgtEl>
                                      </p:cBhvr>
                                      <p:to x="100000" y="90000"/>
                                    </p:animScale>
                                    <p:animScale>
                                      <p:cBhvr>
                                        <p:cTn id="77" dur="166" decel="50000">
                                          <p:stCondLst>
                                            <p:cond delay="1668"/>
                                          </p:stCondLst>
                                        </p:cTn>
                                        <p:tgtEl>
                                          <p:spTgt spid="13"/>
                                        </p:tgtEl>
                                      </p:cBhvr>
                                      <p:to x="100000" y="100000"/>
                                    </p:animScale>
                                    <p:animScale>
                                      <p:cBhvr>
                                        <p:cTn id="78" dur="26">
                                          <p:stCondLst>
                                            <p:cond delay="1808"/>
                                          </p:stCondLst>
                                        </p:cTn>
                                        <p:tgtEl>
                                          <p:spTgt spid="13"/>
                                        </p:tgtEl>
                                      </p:cBhvr>
                                      <p:to x="100000" y="95000"/>
                                    </p:animScale>
                                    <p:animScale>
                                      <p:cBhvr>
                                        <p:cTn id="79" dur="166" decel="50000">
                                          <p:stCondLst>
                                            <p:cond delay="1834"/>
                                          </p:stCondLst>
                                        </p:cTn>
                                        <p:tgtEl>
                                          <p:spTgt spid="13"/>
                                        </p:tgtEl>
                                      </p:cBhvr>
                                      <p:to x="100000" y="100000"/>
                                    </p:animScale>
                                  </p:childTnLst>
                                </p:cTn>
                              </p:par>
                            </p:childTnLst>
                          </p:cTn>
                        </p:par>
                        <p:par>
                          <p:cTn id="80" fill="hold">
                            <p:stCondLst>
                              <p:cond delay="9000"/>
                            </p:stCondLst>
                            <p:childTnLst>
                              <p:par>
                                <p:cTn id="81" presetID="22" presetClass="entr" presetSubtype="4" fill="hold" grpId="0" nodeType="after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wipe(down)">
                                      <p:cBhvr>
                                        <p:cTn id="83" dur="500"/>
                                        <p:tgtEl>
                                          <p:spTgt spid="30"/>
                                        </p:tgtEl>
                                      </p:cBhvr>
                                    </p:animEffect>
                                  </p:childTnLst>
                                </p:cTn>
                              </p:par>
                            </p:childTnLst>
                          </p:cTn>
                        </p:par>
                        <p:par>
                          <p:cTn id="84" fill="hold">
                            <p:stCondLst>
                              <p:cond delay="9500"/>
                            </p:stCondLst>
                            <p:childTnLst>
                              <p:par>
                                <p:cTn id="85" presetID="22" presetClass="entr" presetSubtype="4" fill="hold" grpId="0" nodeType="afterEffect">
                                  <p:stCondLst>
                                    <p:cond delay="0"/>
                                  </p:stCondLst>
                                  <p:childTnLst>
                                    <p:set>
                                      <p:cBhvr>
                                        <p:cTn id="86" dur="1" fill="hold">
                                          <p:stCondLst>
                                            <p:cond delay="0"/>
                                          </p:stCondLst>
                                        </p:cTn>
                                        <p:tgtEl>
                                          <p:spTgt spid="37"/>
                                        </p:tgtEl>
                                        <p:attrNameLst>
                                          <p:attrName>style.visibility</p:attrName>
                                        </p:attrNameLst>
                                      </p:cBhvr>
                                      <p:to>
                                        <p:strVal val="visible"/>
                                      </p:to>
                                    </p:set>
                                    <p:animEffect transition="in" filter="wipe(down)">
                                      <p:cBhvr>
                                        <p:cTn id="87" dur="500"/>
                                        <p:tgtEl>
                                          <p:spTgt spid="37"/>
                                        </p:tgtEl>
                                      </p:cBhvr>
                                    </p:animEffect>
                                  </p:childTnLst>
                                </p:cTn>
                              </p:par>
                            </p:childTnLst>
                          </p:cTn>
                        </p:par>
                        <p:par>
                          <p:cTn id="88" fill="hold">
                            <p:stCondLst>
                              <p:cond delay="10000"/>
                            </p:stCondLst>
                            <p:childTnLst>
                              <p:par>
                                <p:cTn id="89" presetID="22" presetClass="entr" presetSubtype="4" fill="hold" grpId="0" nodeType="afterEffect">
                                  <p:stCondLst>
                                    <p:cond delay="0"/>
                                  </p:stCondLst>
                                  <p:childTnLst>
                                    <p:set>
                                      <p:cBhvr>
                                        <p:cTn id="90" dur="1" fill="hold">
                                          <p:stCondLst>
                                            <p:cond delay="0"/>
                                          </p:stCondLst>
                                        </p:cTn>
                                        <p:tgtEl>
                                          <p:spTgt spid="42"/>
                                        </p:tgtEl>
                                        <p:attrNameLst>
                                          <p:attrName>style.visibility</p:attrName>
                                        </p:attrNameLst>
                                      </p:cBhvr>
                                      <p:to>
                                        <p:strVal val="visible"/>
                                      </p:to>
                                    </p:set>
                                    <p:animEffect transition="in" filter="wipe(down)">
                                      <p:cBhvr>
                                        <p:cTn id="91" dur="500"/>
                                        <p:tgtEl>
                                          <p:spTgt spid="42"/>
                                        </p:tgtEl>
                                      </p:cBhvr>
                                    </p:animEffect>
                                  </p:childTnLst>
                                </p:cTn>
                              </p:par>
                            </p:childTnLst>
                          </p:cTn>
                        </p:par>
                        <p:par>
                          <p:cTn id="92" fill="hold">
                            <p:stCondLst>
                              <p:cond delay="10500"/>
                            </p:stCondLst>
                            <p:childTnLst>
                              <p:par>
                                <p:cTn id="93" presetID="2" presetClass="entr" presetSubtype="4" fill="hold" grpId="0" nodeType="afterEffect">
                                  <p:stCondLst>
                                    <p:cond delay="0"/>
                                  </p:stCondLst>
                                  <p:childTnLst>
                                    <p:set>
                                      <p:cBhvr>
                                        <p:cTn id="94" dur="1" fill="hold">
                                          <p:stCondLst>
                                            <p:cond delay="0"/>
                                          </p:stCondLst>
                                        </p:cTn>
                                        <p:tgtEl>
                                          <p:spTgt spid="14341"/>
                                        </p:tgtEl>
                                        <p:attrNameLst>
                                          <p:attrName>style.visibility</p:attrName>
                                        </p:attrNameLst>
                                      </p:cBhvr>
                                      <p:to>
                                        <p:strVal val="visible"/>
                                      </p:to>
                                    </p:set>
                                    <p:anim calcmode="lin" valueType="num">
                                      <p:cBhvr additive="base">
                                        <p:cTn id="95" dur="500" fill="hold"/>
                                        <p:tgtEl>
                                          <p:spTgt spid="14341"/>
                                        </p:tgtEl>
                                        <p:attrNameLst>
                                          <p:attrName>ppt_x</p:attrName>
                                        </p:attrNameLst>
                                      </p:cBhvr>
                                      <p:tavLst>
                                        <p:tav tm="0">
                                          <p:val>
                                            <p:strVal val="#ppt_x"/>
                                          </p:val>
                                        </p:tav>
                                        <p:tav tm="100000">
                                          <p:val>
                                            <p:strVal val="#ppt_x"/>
                                          </p:val>
                                        </p:tav>
                                      </p:tavLst>
                                    </p:anim>
                                    <p:anim calcmode="lin" valueType="num">
                                      <p:cBhvr additive="base">
                                        <p:cTn id="96" dur="500" fill="hold"/>
                                        <p:tgtEl>
                                          <p:spTgt spid="143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animBg="1"/>
      <p:bldP spid="12" grpId="0" animBg="1"/>
      <p:bldP spid="13" grpId="0" animBg="1"/>
      <p:bldP spid="30" grpId="0"/>
      <p:bldP spid="37" grpId="0"/>
      <p:bldP spid="14341" grpId="0"/>
      <p:bldP spid="4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Proceso alternativo"/>
          <p:cNvSpPr/>
          <p:nvPr/>
        </p:nvSpPr>
        <p:spPr>
          <a:xfrm>
            <a:off x="323528" y="2134518"/>
            <a:ext cx="2304256" cy="648072"/>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C" dirty="0" smtClean="0">
                <a:latin typeface="Berlin Sans FB" panose="020E0602020502020306" pitchFamily="34" charset="0"/>
              </a:rPr>
              <a:t>ETAPAS DEL JUEGO SIMBÓLICO</a:t>
            </a:r>
            <a:endParaRPr lang="es-EC" dirty="0">
              <a:latin typeface="Berlin Sans FB" panose="020E0602020502020306" pitchFamily="34" charset="0"/>
            </a:endParaRPr>
          </a:p>
        </p:txBody>
      </p:sp>
      <p:sp>
        <p:nvSpPr>
          <p:cNvPr id="6" name="5 CuadroTexto"/>
          <p:cNvSpPr txBox="1"/>
          <p:nvPr/>
        </p:nvSpPr>
        <p:spPr>
          <a:xfrm>
            <a:off x="2627784" y="1053414"/>
            <a:ext cx="1728192" cy="369332"/>
          </a:xfrm>
          <a:prstGeom prst="rect">
            <a:avLst/>
          </a:prstGeom>
          <a:noFill/>
        </p:spPr>
        <p:txBody>
          <a:bodyPr wrap="square" rtlCol="0">
            <a:spAutoFit/>
          </a:bodyPr>
          <a:lstStyle/>
          <a:p>
            <a:r>
              <a:rPr lang="es-EC" dirty="0" smtClean="0">
                <a:solidFill>
                  <a:srgbClr val="3005E9"/>
                </a:solidFill>
                <a:latin typeface="Berlin Sans FB" panose="020E0602020502020306" pitchFamily="34" charset="0"/>
              </a:rPr>
              <a:t>Dibujo infantil</a:t>
            </a:r>
            <a:endParaRPr lang="es-EC" dirty="0">
              <a:solidFill>
                <a:srgbClr val="3005E9"/>
              </a:solidFill>
              <a:latin typeface="Berlin Sans FB" panose="020E0602020502020306" pitchFamily="34" charset="0"/>
            </a:endParaRPr>
          </a:p>
        </p:txBody>
      </p:sp>
      <p:pic>
        <p:nvPicPr>
          <p:cNvPr id="1026" name="Picture 2" descr="dibujando anima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433223"/>
            <a:ext cx="984142" cy="1433217"/>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6156176" y="683404"/>
            <a:ext cx="2088232" cy="369332"/>
          </a:xfrm>
          <a:prstGeom prst="rect">
            <a:avLst/>
          </a:prstGeom>
          <a:noFill/>
        </p:spPr>
        <p:txBody>
          <a:bodyPr wrap="square" rtlCol="0">
            <a:spAutoFit/>
          </a:bodyPr>
          <a:lstStyle/>
          <a:p>
            <a:r>
              <a:rPr lang="es-EC" dirty="0" smtClean="0">
                <a:latin typeface="Berlin Sans FB" panose="020E0602020502020306" pitchFamily="34" charset="0"/>
              </a:rPr>
              <a:t>Su primer lenguaje </a:t>
            </a:r>
            <a:endParaRPr lang="es-EC" dirty="0">
              <a:latin typeface="Berlin Sans FB" panose="020E0602020502020306" pitchFamily="34" charset="0"/>
            </a:endParaRPr>
          </a:p>
        </p:txBody>
      </p:sp>
      <p:sp>
        <p:nvSpPr>
          <p:cNvPr id="8" name="7 CuadroTexto"/>
          <p:cNvSpPr txBox="1"/>
          <p:nvPr/>
        </p:nvSpPr>
        <p:spPr>
          <a:xfrm>
            <a:off x="6156176" y="323364"/>
            <a:ext cx="2304256" cy="369332"/>
          </a:xfrm>
          <a:prstGeom prst="rect">
            <a:avLst/>
          </a:prstGeom>
          <a:noFill/>
        </p:spPr>
        <p:txBody>
          <a:bodyPr wrap="square" rtlCol="0">
            <a:spAutoFit/>
          </a:bodyPr>
          <a:lstStyle/>
          <a:p>
            <a:r>
              <a:rPr lang="es-EC" dirty="0" smtClean="0">
                <a:latin typeface="Berlin Sans FB" panose="020E0602020502020306" pitchFamily="34" charset="0"/>
              </a:rPr>
              <a:t>Empieza a los 2 años </a:t>
            </a:r>
            <a:endParaRPr lang="es-EC" dirty="0">
              <a:latin typeface="Berlin Sans FB" panose="020E0602020502020306" pitchFamily="34" charset="0"/>
            </a:endParaRPr>
          </a:p>
        </p:txBody>
      </p:sp>
      <p:sp>
        <p:nvSpPr>
          <p:cNvPr id="9" name="8 CuadroTexto"/>
          <p:cNvSpPr txBox="1"/>
          <p:nvPr/>
        </p:nvSpPr>
        <p:spPr>
          <a:xfrm>
            <a:off x="6156176" y="1052736"/>
            <a:ext cx="2088232" cy="646331"/>
          </a:xfrm>
          <a:prstGeom prst="rect">
            <a:avLst/>
          </a:prstGeom>
          <a:noFill/>
        </p:spPr>
        <p:txBody>
          <a:bodyPr wrap="square" rtlCol="0">
            <a:spAutoFit/>
          </a:bodyPr>
          <a:lstStyle/>
          <a:p>
            <a:r>
              <a:rPr lang="es-EC" dirty="0" smtClean="0">
                <a:latin typeface="Berlin Sans FB" panose="020E0602020502020306" pitchFamily="34" charset="0"/>
              </a:rPr>
              <a:t>Conservación de esquemas</a:t>
            </a:r>
            <a:endParaRPr lang="es-EC" dirty="0">
              <a:latin typeface="Berlin Sans FB" panose="020E0602020502020306" pitchFamily="34" charset="0"/>
            </a:endParaRPr>
          </a:p>
        </p:txBody>
      </p:sp>
      <p:sp>
        <p:nvSpPr>
          <p:cNvPr id="10" name="9 CuadroTexto"/>
          <p:cNvSpPr txBox="1"/>
          <p:nvPr/>
        </p:nvSpPr>
        <p:spPr>
          <a:xfrm>
            <a:off x="6156176" y="1700808"/>
            <a:ext cx="1728192" cy="369332"/>
          </a:xfrm>
          <a:prstGeom prst="rect">
            <a:avLst/>
          </a:prstGeom>
          <a:noFill/>
        </p:spPr>
        <p:txBody>
          <a:bodyPr wrap="square" rtlCol="0">
            <a:spAutoFit/>
          </a:bodyPr>
          <a:lstStyle/>
          <a:p>
            <a:r>
              <a:rPr lang="es-EC" dirty="0" smtClean="0">
                <a:latin typeface="Berlin Sans FB" panose="020E0602020502020306" pitchFamily="34" charset="0"/>
              </a:rPr>
              <a:t>Imagen mental</a:t>
            </a:r>
            <a:endParaRPr lang="es-EC" dirty="0">
              <a:latin typeface="Berlin Sans FB" panose="020E0602020502020306" pitchFamily="34" charset="0"/>
            </a:endParaRPr>
          </a:p>
        </p:txBody>
      </p:sp>
      <p:pic>
        <p:nvPicPr>
          <p:cNvPr id="1028" name="Picture 4" descr="http://i1.wp.com/www.educapeques.com/wp-content/uploads/2013/02/ni%C3%B1a-con-idea.jpg?resize=300%2C3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30824" y="1359232"/>
            <a:ext cx="557600" cy="5576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1 Diagrama"/>
          <p:cNvGraphicFramePr/>
          <p:nvPr>
            <p:extLst>
              <p:ext uri="{D42A27DB-BD31-4B8C-83A1-F6EECF244321}">
                <p14:modId xmlns:p14="http://schemas.microsoft.com/office/powerpoint/2010/main" val="2520964925"/>
              </p:ext>
            </p:extLst>
          </p:nvPr>
        </p:nvGraphicFramePr>
        <p:xfrm>
          <a:off x="1956048" y="2523243"/>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14" name="13 Conector curvado"/>
          <p:cNvCxnSpPr/>
          <p:nvPr/>
        </p:nvCxnSpPr>
        <p:spPr>
          <a:xfrm rot="5400000" flipH="1" flipV="1">
            <a:off x="2380952" y="1731617"/>
            <a:ext cx="997721" cy="504056"/>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17 Conector curvado"/>
          <p:cNvCxnSpPr>
            <a:stCxn id="5" idx="2"/>
          </p:cNvCxnSpPr>
          <p:nvPr/>
        </p:nvCxnSpPr>
        <p:spPr>
          <a:xfrm rot="16200000" flipH="1">
            <a:off x="864419" y="3393827"/>
            <a:ext cx="1654522" cy="432048"/>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11 Conector curvado"/>
          <p:cNvCxnSpPr>
            <a:stCxn id="1026" idx="3"/>
            <a:endCxn id="8" idx="1"/>
          </p:cNvCxnSpPr>
          <p:nvPr/>
        </p:nvCxnSpPr>
        <p:spPr>
          <a:xfrm flipV="1">
            <a:off x="5340118" y="508030"/>
            <a:ext cx="816058" cy="641802"/>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19 Conector curvado"/>
          <p:cNvCxnSpPr>
            <a:stCxn id="1026" idx="3"/>
            <a:endCxn id="7" idx="1"/>
          </p:cNvCxnSpPr>
          <p:nvPr/>
        </p:nvCxnSpPr>
        <p:spPr>
          <a:xfrm flipV="1">
            <a:off x="5340118" y="868070"/>
            <a:ext cx="816058" cy="281762"/>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21 Conector curvado"/>
          <p:cNvCxnSpPr>
            <a:stCxn id="1026" idx="3"/>
            <a:endCxn id="9" idx="1"/>
          </p:cNvCxnSpPr>
          <p:nvPr/>
        </p:nvCxnSpPr>
        <p:spPr>
          <a:xfrm>
            <a:off x="5340118" y="1149832"/>
            <a:ext cx="816058" cy="226070"/>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23 Conector curvado"/>
          <p:cNvCxnSpPr>
            <a:stCxn id="1026" idx="3"/>
            <a:endCxn id="10" idx="1"/>
          </p:cNvCxnSpPr>
          <p:nvPr/>
        </p:nvCxnSpPr>
        <p:spPr>
          <a:xfrm>
            <a:off x="5340118" y="1149832"/>
            <a:ext cx="816058" cy="735642"/>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66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500"/>
                                        <p:tgtEl>
                                          <p:spTgt spid="1026"/>
                                        </p:tgtEl>
                                      </p:cBhvr>
                                    </p:animEffect>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42" presetClass="entr" presetSubtype="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par>
                          <p:cTn id="44" fill="hold">
                            <p:stCondLst>
                              <p:cond delay="6500"/>
                            </p:stCondLst>
                            <p:childTnLst>
                              <p:par>
                                <p:cTn id="45" presetID="2" presetClass="entr" presetSubtype="4" fill="hold" nodeType="afterEffect">
                                  <p:stCondLst>
                                    <p:cond delay="0"/>
                                  </p:stCondLst>
                                  <p:childTnLst>
                                    <p:set>
                                      <p:cBhvr>
                                        <p:cTn id="46" dur="1" fill="hold">
                                          <p:stCondLst>
                                            <p:cond delay="0"/>
                                          </p:stCondLst>
                                        </p:cTn>
                                        <p:tgtEl>
                                          <p:spTgt spid="1028"/>
                                        </p:tgtEl>
                                        <p:attrNameLst>
                                          <p:attrName>style.visibility</p:attrName>
                                        </p:attrNameLst>
                                      </p:cBhvr>
                                      <p:to>
                                        <p:strVal val="visible"/>
                                      </p:to>
                                    </p:set>
                                    <p:anim calcmode="lin" valueType="num">
                                      <p:cBhvr additive="base">
                                        <p:cTn id="47" dur="500" fill="hold"/>
                                        <p:tgtEl>
                                          <p:spTgt spid="1028"/>
                                        </p:tgtEl>
                                        <p:attrNameLst>
                                          <p:attrName>ppt_x</p:attrName>
                                        </p:attrNameLst>
                                      </p:cBhvr>
                                      <p:tavLst>
                                        <p:tav tm="0">
                                          <p:val>
                                            <p:strVal val="#ppt_x"/>
                                          </p:val>
                                        </p:tav>
                                        <p:tav tm="100000">
                                          <p:val>
                                            <p:strVal val="#ppt_x"/>
                                          </p:val>
                                        </p:tav>
                                      </p:tavLst>
                                    </p:anim>
                                    <p:anim calcmode="lin" valueType="num">
                                      <p:cBhvr additive="base">
                                        <p:cTn id="48" dur="500" fill="hold"/>
                                        <p:tgtEl>
                                          <p:spTgt spid="1028"/>
                                        </p:tgtEl>
                                        <p:attrNameLst>
                                          <p:attrName>ppt_y</p:attrName>
                                        </p:attrNameLst>
                                      </p:cBhvr>
                                      <p:tavLst>
                                        <p:tav tm="0">
                                          <p:val>
                                            <p:strVal val="1+#ppt_h/2"/>
                                          </p:val>
                                        </p:tav>
                                        <p:tav tm="100000">
                                          <p:val>
                                            <p:strVal val="#ppt_y"/>
                                          </p:val>
                                        </p:tav>
                                      </p:tavLst>
                                    </p:anim>
                                  </p:childTnLst>
                                </p:cTn>
                              </p:par>
                            </p:childTnLst>
                          </p:cTn>
                        </p:par>
                        <p:par>
                          <p:cTn id="49" fill="hold">
                            <p:stCondLst>
                              <p:cond delay="7000"/>
                            </p:stCondLst>
                            <p:childTnLst>
                              <p:par>
                                <p:cTn id="50" presetID="42" presetClass="entr" presetSubtype="0" fill="hold" grpId="0" nodeType="after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fade">
                                      <p:cBhvr>
                                        <p:cTn id="52" dur="1000"/>
                                        <p:tgtEl>
                                          <p:spTgt spid="2"/>
                                        </p:tgtEl>
                                      </p:cBhvr>
                                    </p:animEffect>
                                    <p:anim calcmode="lin" valueType="num">
                                      <p:cBhvr>
                                        <p:cTn id="53" dur="1000" fill="hold"/>
                                        <p:tgtEl>
                                          <p:spTgt spid="2"/>
                                        </p:tgtEl>
                                        <p:attrNameLst>
                                          <p:attrName>ppt_x</p:attrName>
                                        </p:attrNameLst>
                                      </p:cBhvr>
                                      <p:tavLst>
                                        <p:tav tm="0">
                                          <p:val>
                                            <p:strVal val="#ppt_x"/>
                                          </p:val>
                                        </p:tav>
                                        <p:tav tm="100000">
                                          <p:val>
                                            <p:strVal val="#ppt_x"/>
                                          </p:val>
                                        </p:tav>
                                      </p:tavLst>
                                    </p:anim>
                                    <p:anim calcmode="lin" valueType="num">
                                      <p:cBhvr>
                                        <p:cTn id="5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0" grpId="0"/>
      <p:bldGraphic spid="2"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3491880" y="2564904"/>
            <a:ext cx="2016224" cy="504056"/>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s-EC" dirty="0" smtClean="0">
                <a:latin typeface="Berlin Sans FB" panose="020E0602020502020306" pitchFamily="34" charset="0"/>
              </a:rPr>
              <a:t>Juego por  rincones </a:t>
            </a:r>
            <a:endParaRPr lang="es-EC" dirty="0">
              <a:latin typeface="Berlin Sans FB" panose="020E0602020502020306" pitchFamily="34" charset="0"/>
            </a:endParaRPr>
          </a:p>
        </p:txBody>
      </p:sp>
      <p:sp>
        <p:nvSpPr>
          <p:cNvPr id="7" name="6 CuadroTexto"/>
          <p:cNvSpPr txBox="1"/>
          <p:nvPr/>
        </p:nvSpPr>
        <p:spPr>
          <a:xfrm>
            <a:off x="3326182" y="1591207"/>
            <a:ext cx="2902002" cy="369332"/>
          </a:xfrm>
          <a:prstGeom prst="rect">
            <a:avLst/>
          </a:prstGeom>
          <a:noFill/>
        </p:spPr>
        <p:txBody>
          <a:bodyPr wrap="square" rtlCol="0">
            <a:spAutoFit/>
          </a:bodyPr>
          <a:lstStyle/>
          <a:p>
            <a:r>
              <a:rPr lang="es-EC" dirty="0" smtClean="0">
                <a:latin typeface="Berlin Sans FB" panose="020E0602020502020306" pitchFamily="34" charset="0"/>
              </a:rPr>
              <a:t>Intencionalidad pedagógica </a:t>
            </a:r>
            <a:endParaRPr lang="es-EC" dirty="0">
              <a:latin typeface="Berlin Sans FB" panose="020E0602020502020306" pitchFamily="34" charset="0"/>
            </a:endParaRPr>
          </a:p>
        </p:txBody>
      </p:sp>
      <p:sp>
        <p:nvSpPr>
          <p:cNvPr id="8" name="7 CuadroTexto"/>
          <p:cNvSpPr txBox="1"/>
          <p:nvPr/>
        </p:nvSpPr>
        <p:spPr>
          <a:xfrm>
            <a:off x="3428256" y="1065240"/>
            <a:ext cx="1944216" cy="369332"/>
          </a:xfrm>
          <a:prstGeom prst="rect">
            <a:avLst/>
          </a:prstGeom>
          <a:noFill/>
        </p:spPr>
        <p:txBody>
          <a:bodyPr wrap="square" rtlCol="0">
            <a:spAutoFit/>
          </a:bodyPr>
          <a:lstStyle/>
          <a:p>
            <a:r>
              <a:rPr lang="es-EC" dirty="0" smtClean="0">
                <a:latin typeface="Berlin Sans FB" panose="020E0602020502020306" pitchFamily="34" charset="0"/>
              </a:rPr>
              <a:t>Trabajo en equipo</a:t>
            </a:r>
          </a:p>
        </p:txBody>
      </p:sp>
      <p:pic>
        <p:nvPicPr>
          <p:cNvPr id="2052" name="Picture 4" descr="http://www.institutoemmanuelkant.edu.mx/imagenes00/stories/nios%20con%20trabajo%20en%20equip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7760" y="1088751"/>
            <a:ext cx="1859457" cy="137424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2054" name="Picture 6" descr="http://actividadesinfantil.com/wp-content/uploads/2012/09/rincones-en-el-aul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088751"/>
            <a:ext cx="1918345" cy="1260430"/>
          </a:xfrm>
          <a:prstGeom prst="rect">
            <a:avLst/>
          </a:prstGeom>
          <a:noFill/>
          <a:extLst>
            <a:ext uri="{909E8E84-426E-40DD-AFC4-6F175D3DCCD1}">
              <a14:hiddenFill xmlns:a14="http://schemas.microsoft.com/office/drawing/2010/main">
                <a:solidFill>
                  <a:srgbClr val="FFFFFF"/>
                </a:solidFill>
              </a14:hiddenFill>
            </a:ext>
          </a:extLst>
        </p:spPr>
      </p:pic>
      <p:sp>
        <p:nvSpPr>
          <p:cNvPr id="12" name="11 CuadroTexto"/>
          <p:cNvSpPr txBox="1"/>
          <p:nvPr/>
        </p:nvSpPr>
        <p:spPr>
          <a:xfrm>
            <a:off x="1403648" y="3356992"/>
            <a:ext cx="18632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s-EC" dirty="0" smtClean="0">
                <a:latin typeface="Berlin Sans FB" panose="020E0602020502020306" pitchFamily="34" charset="0"/>
              </a:rPr>
              <a:t>Características </a:t>
            </a:r>
          </a:p>
        </p:txBody>
      </p:sp>
      <p:sp>
        <p:nvSpPr>
          <p:cNvPr id="17" name="16 CuadroTexto"/>
          <p:cNvSpPr txBox="1"/>
          <p:nvPr/>
        </p:nvSpPr>
        <p:spPr>
          <a:xfrm>
            <a:off x="1475656" y="4098913"/>
            <a:ext cx="1523009" cy="369332"/>
          </a:xfrm>
          <a:prstGeom prst="rect">
            <a:avLst/>
          </a:prstGeom>
          <a:noFill/>
        </p:spPr>
        <p:txBody>
          <a:bodyPr wrap="square" rtlCol="0">
            <a:spAutoFit/>
          </a:bodyPr>
          <a:lstStyle/>
          <a:p>
            <a:pPr marL="285750" indent="-285750" algn="ctr">
              <a:buFont typeface="Arial" panose="020B0604020202020204" pitchFamily="34" charset="0"/>
              <a:buChar char="•"/>
            </a:pPr>
            <a:r>
              <a:rPr lang="es-EC" dirty="0" smtClean="0">
                <a:latin typeface="Berlin Sans FB" panose="020E0602020502020306" pitchFamily="34" charset="0"/>
              </a:rPr>
              <a:t>Llamativo</a:t>
            </a:r>
          </a:p>
        </p:txBody>
      </p:sp>
      <p:sp>
        <p:nvSpPr>
          <p:cNvPr id="18" name="17 CuadroTexto"/>
          <p:cNvSpPr txBox="1"/>
          <p:nvPr/>
        </p:nvSpPr>
        <p:spPr>
          <a:xfrm>
            <a:off x="1497338" y="4499828"/>
            <a:ext cx="3002654" cy="646331"/>
          </a:xfrm>
          <a:prstGeom prst="rect">
            <a:avLst/>
          </a:prstGeom>
          <a:noFill/>
        </p:spPr>
        <p:txBody>
          <a:bodyPr wrap="square" rtlCol="0">
            <a:spAutoFit/>
          </a:bodyPr>
          <a:lstStyle/>
          <a:p>
            <a:pPr marL="285750" indent="-285750">
              <a:buFont typeface="Arial" panose="020B0604020202020204" pitchFamily="34" charset="0"/>
              <a:buChar char="•"/>
            </a:pPr>
            <a:r>
              <a:rPr lang="es-EC" dirty="0" smtClean="0">
                <a:latin typeface="Berlin Sans FB" panose="020E0602020502020306" pitchFamily="34" charset="0"/>
              </a:rPr>
              <a:t>Delimitar espacio, materiales y actividades</a:t>
            </a:r>
          </a:p>
        </p:txBody>
      </p:sp>
      <p:sp>
        <p:nvSpPr>
          <p:cNvPr id="19" name="18 CuadroTexto"/>
          <p:cNvSpPr txBox="1"/>
          <p:nvPr/>
        </p:nvSpPr>
        <p:spPr>
          <a:xfrm>
            <a:off x="1547664" y="5085184"/>
            <a:ext cx="2628292" cy="369332"/>
          </a:xfrm>
          <a:prstGeom prst="rect">
            <a:avLst/>
          </a:prstGeom>
          <a:noFill/>
        </p:spPr>
        <p:txBody>
          <a:bodyPr wrap="square" rtlCol="0">
            <a:spAutoFit/>
          </a:bodyPr>
          <a:lstStyle/>
          <a:p>
            <a:pPr marL="285750" indent="-285750">
              <a:buFont typeface="Arial" panose="020B0604020202020204" pitchFamily="34" charset="0"/>
              <a:buChar char="•"/>
            </a:pPr>
            <a:r>
              <a:rPr lang="es-EC" dirty="0" smtClean="0">
                <a:latin typeface="Berlin Sans FB" panose="020E0602020502020306" pitchFamily="34" charset="0"/>
              </a:rPr>
              <a:t>Suficiente material</a:t>
            </a:r>
          </a:p>
        </p:txBody>
      </p:sp>
      <p:sp>
        <p:nvSpPr>
          <p:cNvPr id="20" name="19 CuadroTexto"/>
          <p:cNvSpPr txBox="1"/>
          <p:nvPr/>
        </p:nvSpPr>
        <p:spPr>
          <a:xfrm>
            <a:off x="1497338" y="5371511"/>
            <a:ext cx="2628292" cy="369332"/>
          </a:xfrm>
          <a:prstGeom prst="rect">
            <a:avLst/>
          </a:prstGeom>
          <a:noFill/>
        </p:spPr>
        <p:txBody>
          <a:bodyPr wrap="square" rtlCol="0">
            <a:spAutoFit/>
          </a:bodyPr>
          <a:lstStyle/>
          <a:p>
            <a:pPr marL="285750" indent="-285750">
              <a:buFont typeface="Arial" panose="020B0604020202020204" pitchFamily="34" charset="0"/>
              <a:buChar char="•"/>
            </a:pPr>
            <a:r>
              <a:rPr lang="es-EC" dirty="0" smtClean="0">
                <a:latin typeface="Berlin Sans FB" panose="020E0602020502020306" pitchFamily="34" charset="0"/>
              </a:rPr>
              <a:t>Max 5-6 niños/as</a:t>
            </a:r>
          </a:p>
        </p:txBody>
      </p:sp>
      <p:sp>
        <p:nvSpPr>
          <p:cNvPr id="14" name="13 Flecha abajo"/>
          <p:cNvSpPr/>
          <p:nvPr/>
        </p:nvSpPr>
        <p:spPr>
          <a:xfrm>
            <a:off x="2195736" y="3861048"/>
            <a:ext cx="288032" cy="237865"/>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EC"/>
          </a:p>
        </p:txBody>
      </p:sp>
      <p:cxnSp>
        <p:nvCxnSpPr>
          <p:cNvPr id="16" name="15 Conector angular"/>
          <p:cNvCxnSpPr>
            <a:stCxn id="5" idx="1"/>
            <a:endCxn id="12" idx="0"/>
          </p:cNvCxnSpPr>
          <p:nvPr/>
        </p:nvCxnSpPr>
        <p:spPr>
          <a:xfrm rot="10800000" flipV="1">
            <a:off x="2335290" y="2816932"/>
            <a:ext cx="1156590" cy="540060"/>
          </a:xfrm>
          <a:prstGeom prst="bentConnector2">
            <a:avLst/>
          </a:prstGeom>
          <a:ln>
            <a:tailEnd type="arrow"/>
          </a:ln>
        </p:spPr>
        <p:style>
          <a:lnRef idx="2">
            <a:schemeClr val="accent4"/>
          </a:lnRef>
          <a:fillRef idx="0">
            <a:schemeClr val="accent4"/>
          </a:fillRef>
          <a:effectRef idx="1">
            <a:schemeClr val="accent4"/>
          </a:effectRef>
          <a:fontRef idx="minor">
            <a:schemeClr val="tx1"/>
          </a:fontRef>
        </p:style>
      </p:cxnSp>
      <p:sp>
        <p:nvSpPr>
          <p:cNvPr id="25" name="24 Flecha arriba"/>
          <p:cNvSpPr/>
          <p:nvPr/>
        </p:nvSpPr>
        <p:spPr>
          <a:xfrm>
            <a:off x="4427984" y="2346802"/>
            <a:ext cx="144016" cy="215723"/>
          </a:xfrm>
          <a:prstGeom prst="up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C"/>
          </a:p>
        </p:txBody>
      </p:sp>
      <p:sp>
        <p:nvSpPr>
          <p:cNvPr id="29" name="28 Flecha arriba"/>
          <p:cNvSpPr/>
          <p:nvPr/>
        </p:nvSpPr>
        <p:spPr>
          <a:xfrm>
            <a:off x="4427984" y="1880978"/>
            <a:ext cx="144016" cy="215723"/>
          </a:xfrm>
          <a:prstGeom prst="up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C"/>
          </a:p>
        </p:txBody>
      </p:sp>
      <p:sp>
        <p:nvSpPr>
          <p:cNvPr id="30" name="29 Flecha arriba"/>
          <p:cNvSpPr/>
          <p:nvPr/>
        </p:nvSpPr>
        <p:spPr>
          <a:xfrm>
            <a:off x="4400364" y="1447953"/>
            <a:ext cx="144016" cy="215723"/>
          </a:xfrm>
          <a:prstGeom prst="up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C"/>
          </a:p>
        </p:txBody>
      </p:sp>
      <p:sp>
        <p:nvSpPr>
          <p:cNvPr id="31" name="30 CuadroTexto"/>
          <p:cNvSpPr txBox="1"/>
          <p:nvPr/>
        </p:nvSpPr>
        <p:spPr>
          <a:xfrm>
            <a:off x="3362616" y="1989769"/>
            <a:ext cx="3384376" cy="369332"/>
          </a:xfrm>
          <a:prstGeom prst="rect">
            <a:avLst/>
          </a:prstGeom>
          <a:noFill/>
        </p:spPr>
        <p:txBody>
          <a:bodyPr wrap="square" rtlCol="0">
            <a:spAutoFit/>
          </a:bodyPr>
          <a:lstStyle/>
          <a:p>
            <a:r>
              <a:rPr lang="es-EC" dirty="0" smtClean="0">
                <a:latin typeface="Berlin Sans FB" panose="020E0602020502020306" pitchFamily="34" charset="0"/>
              </a:rPr>
              <a:t>Estrategia metodológica lúdica </a:t>
            </a:r>
            <a:endParaRPr lang="es-EC" dirty="0">
              <a:latin typeface="Berlin Sans FB" panose="020E0602020502020306" pitchFamily="34" charset="0"/>
            </a:endParaRPr>
          </a:p>
        </p:txBody>
      </p:sp>
      <p:sp>
        <p:nvSpPr>
          <p:cNvPr id="32" name="31 CuadroTexto"/>
          <p:cNvSpPr txBox="1"/>
          <p:nvPr/>
        </p:nvSpPr>
        <p:spPr>
          <a:xfrm>
            <a:off x="6240061" y="3172327"/>
            <a:ext cx="1863284" cy="646331"/>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s-EC" dirty="0" smtClean="0">
                <a:latin typeface="Berlin Sans FB" panose="020E0602020502020306" pitchFamily="34" charset="0"/>
              </a:rPr>
              <a:t>Objetivos de los rincones  </a:t>
            </a:r>
          </a:p>
        </p:txBody>
      </p:sp>
      <p:cxnSp>
        <p:nvCxnSpPr>
          <p:cNvPr id="44" name="43 Conector angular"/>
          <p:cNvCxnSpPr>
            <a:endCxn id="32" idx="1"/>
          </p:cNvCxnSpPr>
          <p:nvPr/>
        </p:nvCxnSpPr>
        <p:spPr>
          <a:xfrm>
            <a:off x="5508104" y="2798930"/>
            <a:ext cx="731957" cy="696563"/>
          </a:xfrm>
          <a:prstGeom prst="bentConnector3">
            <a:avLst>
              <a:gd name="adj1" fmla="val 50000"/>
            </a:avLst>
          </a:prstGeom>
          <a:ln>
            <a:tailEnd type="arrow"/>
          </a:ln>
        </p:spPr>
        <p:style>
          <a:lnRef idx="2">
            <a:schemeClr val="accent4"/>
          </a:lnRef>
          <a:fillRef idx="0">
            <a:schemeClr val="accent4"/>
          </a:fillRef>
          <a:effectRef idx="1">
            <a:schemeClr val="accent4"/>
          </a:effectRef>
          <a:fontRef idx="minor">
            <a:schemeClr val="tx1"/>
          </a:fontRef>
        </p:style>
      </p:cxnSp>
      <p:sp>
        <p:nvSpPr>
          <p:cNvPr id="50" name="49 CuadroTexto"/>
          <p:cNvSpPr txBox="1"/>
          <p:nvPr/>
        </p:nvSpPr>
        <p:spPr>
          <a:xfrm>
            <a:off x="5724128" y="4437112"/>
            <a:ext cx="2902002" cy="646331"/>
          </a:xfrm>
          <a:prstGeom prst="rect">
            <a:avLst/>
          </a:prstGeom>
          <a:noFill/>
        </p:spPr>
        <p:txBody>
          <a:bodyPr wrap="square" rtlCol="0">
            <a:spAutoFit/>
          </a:bodyPr>
          <a:lstStyle/>
          <a:p>
            <a:pPr marL="285750" indent="-285750">
              <a:buFont typeface="Arial" panose="020B0604020202020204" pitchFamily="34" charset="0"/>
              <a:buChar char="•"/>
            </a:pPr>
            <a:r>
              <a:rPr lang="es-EC" dirty="0" smtClean="0">
                <a:latin typeface="Berlin Sans FB" panose="020E0602020502020306" pitchFamily="34" charset="0"/>
              </a:rPr>
              <a:t>Asumir roles de la vida cotidiana</a:t>
            </a:r>
            <a:endParaRPr lang="es-EC" dirty="0">
              <a:latin typeface="Berlin Sans FB" panose="020E0602020502020306" pitchFamily="34" charset="0"/>
            </a:endParaRPr>
          </a:p>
        </p:txBody>
      </p:sp>
      <p:sp>
        <p:nvSpPr>
          <p:cNvPr id="51" name="50 CuadroTexto"/>
          <p:cNvSpPr txBox="1"/>
          <p:nvPr/>
        </p:nvSpPr>
        <p:spPr>
          <a:xfrm>
            <a:off x="5702446" y="5085184"/>
            <a:ext cx="2902002" cy="646331"/>
          </a:xfrm>
          <a:prstGeom prst="rect">
            <a:avLst/>
          </a:prstGeom>
          <a:noFill/>
        </p:spPr>
        <p:txBody>
          <a:bodyPr wrap="square" rtlCol="0">
            <a:spAutoFit/>
          </a:bodyPr>
          <a:lstStyle/>
          <a:p>
            <a:pPr marL="285750" indent="-285750">
              <a:buFont typeface="Arial" panose="020B0604020202020204" pitchFamily="34" charset="0"/>
              <a:buChar char="•"/>
            </a:pPr>
            <a:r>
              <a:rPr lang="es-EC" dirty="0" smtClean="0">
                <a:latin typeface="Berlin Sans FB" panose="020E0602020502020306" pitchFamily="34" charset="0"/>
              </a:rPr>
              <a:t>Trato con las personas que lo rodea. </a:t>
            </a:r>
            <a:endParaRPr lang="es-EC" dirty="0">
              <a:latin typeface="Berlin Sans FB" panose="020E0602020502020306" pitchFamily="34" charset="0"/>
            </a:endParaRPr>
          </a:p>
        </p:txBody>
      </p:sp>
      <p:sp>
        <p:nvSpPr>
          <p:cNvPr id="2062" name="2061 Flecha abajo"/>
          <p:cNvSpPr/>
          <p:nvPr/>
        </p:nvSpPr>
        <p:spPr>
          <a:xfrm>
            <a:off x="7083331" y="3979980"/>
            <a:ext cx="246520" cy="353034"/>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C"/>
          </a:p>
        </p:txBody>
      </p:sp>
    </p:spTree>
    <p:extLst>
      <p:ext uri="{BB962C8B-B14F-4D97-AF65-F5344CB8AC3E}">
        <p14:creationId xmlns:p14="http://schemas.microsoft.com/office/powerpoint/2010/main" val="205192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6" presetClass="entr" presetSubtype="21" fill="hold" nodeType="afterEffect">
                                  <p:stCondLst>
                                    <p:cond delay="0"/>
                                  </p:stCondLst>
                                  <p:childTnLst>
                                    <p:set>
                                      <p:cBhvr>
                                        <p:cTn id="18" dur="1" fill="hold">
                                          <p:stCondLst>
                                            <p:cond delay="0"/>
                                          </p:stCondLst>
                                        </p:cTn>
                                        <p:tgtEl>
                                          <p:spTgt spid="2054"/>
                                        </p:tgtEl>
                                        <p:attrNameLst>
                                          <p:attrName>style.visibility</p:attrName>
                                        </p:attrNameLst>
                                      </p:cBhvr>
                                      <p:to>
                                        <p:strVal val="visible"/>
                                      </p:to>
                                    </p:set>
                                    <p:animEffect transition="in" filter="barn(inVertical)">
                                      <p:cBhvr>
                                        <p:cTn id="19" dur="500"/>
                                        <p:tgtEl>
                                          <p:spTgt spid="2054"/>
                                        </p:tgtEl>
                                      </p:cBhvr>
                                    </p:animEffect>
                                  </p:childTnLst>
                                </p:cTn>
                              </p:par>
                            </p:childTnLst>
                          </p:cTn>
                        </p:par>
                        <p:par>
                          <p:cTn id="20" fill="hold">
                            <p:stCondLst>
                              <p:cond delay="2500"/>
                            </p:stCondLst>
                            <p:childTnLst>
                              <p:par>
                                <p:cTn id="21" presetID="2" presetClass="entr" presetSubtype="4" fill="hold" nodeType="afterEffect">
                                  <p:stCondLst>
                                    <p:cond delay="0"/>
                                  </p:stCondLst>
                                  <p:childTnLst>
                                    <p:set>
                                      <p:cBhvr>
                                        <p:cTn id="22" dur="1" fill="hold">
                                          <p:stCondLst>
                                            <p:cond delay="0"/>
                                          </p:stCondLst>
                                        </p:cTn>
                                        <p:tgtEl>
                                          <p:spTgt spid="2052"/>
                                        </p:tgtEl>
                                        <p:attrNameLst>
                                          <p:attrName>style.visibility</p:attrName>
                                        </p:attrNameLst>
                                      </p:cBhvr>
                                      <p:to>
                                        <p:strVal val="visible"/>
                                      </p:to>
                                    </p:set>
                                    <p:anim calcmode="lin" valueType="num">
                                      <p:cBhvr additive="base">
                                        <p:cTn id="23" dur="500" fill="hold"/>
                                        <p:tgtEl>
                                          <p:spTgt spid="2052"/>
                                        </p:tgtEl>
                                        <p:attrNameLst>
                                          <p:attrName>ppt_x</p:attrName>
                                        </p:attrNameLst>
                                      </p:cBhvr>
                                      <p:tavLst>
                                        <p:tav tm="0">
                                          <p:val>
                                            <p:strVal val="#ppt_x"/>
                                          </p:val>
                                        </p:tav>
                                        <p:tav tm="100000">
                                          <p:val>
                                            <p:strVal val="#ppt_x"/>
                                          </p:val>
                                        </p:tav>
                                      </p:tavLst>
                                    </p:anim>
                                    <p:anim calcmode="lin" valueType="num">
                                      <p:cBhvr additive="base">
                                        <p:cTn id="24" dur="500" fill="hold"/>
                                        <p:tgtEl>
                                          <p:spTgt spid="2052"/>
                                        </p:tgtEl>
                                        <p:attrNameLst>
                                          <p:attrName>ppt_y</p:attrName>
                                        </p:attrNameLst>
                                      </p:cBhvr>
                                      <p:tavLst>
                                        <p:tav tm="0">
                                          <p:val>
                                            <p:strVal val="1+#ppt_h/2"/>
                                          </p:val>
                                        </p:tav>
                                        <p:tav tm="100000">
                                          <p:val>
                                            <p:strVal val="#ppt_y"/>
                                          </p:val>
                                        </p:tav>
                                      </p:tavLst>
                                    </p:anim>
                                  </p:childTnLst>
                                </p:cTn>
                              </p:par>
                            </p:childTnLst>
                          </p:cTn>
                        </p:par>
                        <p:par>
                          <p:cTn id="25" fill="hold">
                            <p:stCondLst>
                              <p:cond delay="3000"/>
                            </p:stCondLst>
                            <p:childTnLst>
                              <p:par>
                                <p:cTn id="26" presetID="42" presetClass="entr" presetSubtype="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par>
                          <p:cTn id="31" fill="hold">
                            <p:stCondLst>
                              <p:cond delay="4000"/>
                            </p:stCondLst>
                            <p:childTnLst>
                              <p:par>
                                <p:cTn id="32" presetID="42" presetClass="entr" presetSubtype="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1000"/>
                                        <p:tgtEl>
                                          <p:spTgt spid="17"/>
                                        </p:tgtEl>
                                      </p:cBhvr>
                                    </p:animEffect>
                                    <p:anim calcmode="lin" valueType="num">
                                      <p:cBhvr>
                                        <p:cTn id="35" dur="1000" fill="hold"/>
                                        <p:tgtEl>
                                          <p:spTgt spid="17"/>
                                        </p:tgtEl>
                                        <p:attrNameLst>
                                          <p:attrName>ppt_x</p:attrName>
                                        </p:attrNameLst>
                                      </p:cBhvr>
                                      <p:tavLst>
                                        <p:tav tm="0">
                                          <p:val>
                                            <p:strVal val="#ppt_x"/>
                                          </p:val>
                                        </p:tav>
                                        <p:tav tm="100000">
                                          <p:val>
                                            <p:strVal val="#ppt_x"/>
                                          </p:val>
                                        </p:tav>
                                      </p:tavLst>
                                    </p:anim>
                                    <p:anim calcmode="lin" valueType="num">
                                      <p:cBhvr>
                                        <p:cTn id="36" dur="1000" fill="hold"/>
                                        <p:tgtEl>
                                          <p:spTgt spid="17"/>
                                        </p:tgtEl>
                                        <p:attrNameLst>
                                          <p:attrName>ppt_y</p:attrName>
                                        </p:attrNameLst>
                                      </p:cBhvr>
                                      <p:tavLst>
                                        <p:tav tm="0">
                                          <p:val>
                                            <p:strVal val="#ppt_y+.1"/>
                                          </p:val>
                                        </p:tav>
                                        <p:tav tm="100000">
                                          <p:val>
                                            <p:strVal val="#ppt_y"/>
                                          </p:val>
                                        </p:tav>
                                      </p:tavLst>
                                    </p:anim>
                                  </p:childTnLst>
                                </p:cTn>
                              </p:par>
                            </p:childTnLst>
                          </p:cTn>
                        </p:par>
                        <p:par>
                          <p:cTn id="37" fill="hold">
                            <p:stCondLst>
                              <p:cond delay="5000"/>
                            </p:stCondLst>
                            <p:childTnLst>
                              <p:par>
                                <p:cTn id="38" presetID="42" presetClass="entr" presetSubtype="0"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par>
                          <p:cTn id="43" fill="hold">
                            <p:stCondLst>
                              <p:cond delay="6000"/>
                            </p:stCondLst>
                            <p:childTnLst>
                              <p:par>
                                <p:cTn id="44" presetID="42" presetClass="entr" presetSubtype="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1000"/>
                                        <p:tgtEl>
                                          <p:spTgt spid="19"/>
                                        </p:tgtEl>
                                      </p:cBhvr>
                                    </p:animEffect>
                                    <p:anim calcmode="lin" valueType="num">
                                      <p:cBhvr>
                                        <p:cTn id="47" dur="1000" fill="hold"/>
                                        <p:tgtEl>
                                          <p:spTgt spid="19"/>
                                        </p:tgtEl>
                                        <p:attrNameLst>
                                          <p:attrName>ppt_x</p:attrName>
                                        </p:attrNameLst>
                                      </p:cBhvr>
                                      <p:tavLst>
                                        <p:tav tm="0">
                                          <p:val>
                                            <p:strVal val="#ppt_x"/>
                                          </p:val>
                                        </p:tav>
                                        <p:tav tm="100000">
                                          <p:val>
                                            <p:strVal val="#ppt_x"/>
                                          </p:val>
                                        </p:tav>
                                      </p:tavLst>
                                    </p:anim>
                                    <p:anim calcmode="lin" valueType="num">
                                      <p:cBhvr>
                                        <p:cTn id="48" dur="1000" fill="hold"/>
                                        <p:tgtEl>
                                          <p:spTgt spid="19"/>
                                        </p:tgtEl>
                                        <p:attrNameLst>
                                          <p:attrName>ppt_y</p:attrName>
                                        </p:attrNameLst>
                                      </p:cBhvr>
                                      <p:tavLst>
                                        <p:tav tm="0">
                                          <p:val>
                                            <p:strVal val="#ppt_y+.1"/>
                                          </p:val>
                                        </p:tav>
                                        <p:tav tm="100000">
                                          <p:val>
                                            <p:strVal val="#ppt_y"/>
                                          </p:val>
                                        </p:tav>
                                      </p:tavLst>
                                    </p:anim>
                                  </p:childTnLst>
                                </p:cTn>
                              </p:par>
                            </p:childTnLst>
                          </p:cTn>
                        </p:par>
                        <p:par>
                          <p:cTn id="49" fill="hold">
                            <p:stCondLst>
                              <p:cond delay="7000"/>
                            </p:stCondLst>
                            <p:childTnLst>
                              <p:par>
                                <p:cTn id="50" presetID="42" presetClass="entr" presetSubtype="0" fill="hold" grpId="0"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anim calcmode="lin" valueType="num">
                                      <p:cBhvr>
                                        <p:cTn id="53" dur="1000" fill="hold"/>
                                        <p:tgtEl>
                                          <p:spTgt spid="20"/>
                                        </p:tgtEl>
                                        <p:attrNameLst>
                                          <p:attrName>ppt_x</p:attrName>
                                        </p:attrNameLst>
                                      </p:cBhvr>
                                      <p:tavLst>
                                        <p:tav tm="0">
                                          <p:val>
                                            <p:strVal val="#ppt_x"/>
                                          </p:val>
                                        </p:tav>
                                        <p:tav tm="100000">
                                          <p:val>
                                            <p:strVal val="#ppt_x"/>
                                          </p:val>
                                        </p:tav>
                                      </p:tavLst>
                                    </p:anim>
                                    <p:anim calcmode="lin" valueType="num">
                                      <p:cBhvr>
                                        <p:cTn id="54" dur="1000" fill="hold"/>
                                        <p:tgtEl>
                                          <p:spTgt spid="20"/>
                                        </p:tgtEl>
                                        <p:attrNameLst>
                                          <p:attrName>ppt_y</p:attrName>
                                        </p:attrNameLst>
                                      </p:cBhvr>
                                      <p:tavLst>
                                        <p:tav tm="0">
                                          <p:val>
                                            <p:strVal val="#ppt_y+.1"/>
                                          </p:val>
                                        </p:tav>
                                        <p:tav tm="100000">
                                          <p:val>
                                            <p:strVal val="#ppt_y"/>
                                          </p:val>
                                        </p:tav>
                                      </p:tavLst>
                                    </p:anim>
                                  </p:childTnLst>
                                </p:cTn>
                              </p:par>
                            </p:childTnLst>
                          </p:cTn>
                        </p:par>
                        <p:par>
                          <p:cTn id="55" fill="hold">
                            <p:stCondLst>
                              <p:cond delay="8000"/>
                            </p:stCondLst>
                            <p:childTnLst>
                              <p:par>
                                <p:cTn id="56" presetID="42" presetClass="entr" presetSubtype="0" fill="hold" grpId="0" nodeType="after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fade">
                                      <p:cBhvr>
                                        <p:cTn id="58" dur="1000"/>
                                        <p:tgtEl>
                                          <p:spTgt spid="32"/>
                                        </p:tgtEl>
                                      </p:cBhvr>
                                    </p:animEffect>
                                    <p:anim calcmode="lin" valueType="num">
                                      <p:cBhvr>
                                        <p:cTn id="59" dur="1000" fill="hold"/>
                                        <p:tgtEl>
                                          <p:spTgt spid="32"/>
                                        </p:tgtEl>
                                        <p:attrNameLst>
                                          <p:attrName>ppt_x</p:attrName>
                                        </p:attrNameLst>
                                      </p:cBhvr>
                                      <p:tavLst>
                                        <p:tav tm="0">
                                          <p:val>
                                            <p:strVal val="#ppt_x"/>
                                          </p:val>
                                        </p:tav>
                                        <p:tav tm="100000">
                                          <p:val>
                                            <p:strVal val="#ppt_x"/>
                                          </p:val>
                                        </p:tav>
                                      </p:tavLst>
                                    </p:anim>
                                    <p:anim calcmode="lin" valueType="num">
                                      <p:cBhvr>
                                        <p:cTn id="60" dur="1000" fill="hold"/>
                                        <p:tgtEl>
                                          <p:spTgt spid="32"/>
                                        </p:tgtEl>
                                        <p:attrNameLst>
                                          <p:attrName>ppt_y</p:attrName>
                                        </p:attrNameLst>
                                      </p:cBhvr>
                                      <p:tavLst>
                                        <p:tav tm="0">
                                          <p:val>
                                            <p:strVal val="#ppt_y+.1"/>
                                          </p:val>
                                        </p:tav>
                                        <p:tav tm="100000">
                                          <p:val>
                                            <p:strVal val="#ppt_y"/>
                                          </p:val>
                                        </p:tav>
                                      </p:tavLst>
                                    </p:anim>
                                  </p:childTnLst>
                                </p:cTn>
                              </p:par>
                            </p:childTnLst>
                          </p:cTn>
                        </p:par>
                        <p:par>
                          <p:cTn id="61" fill="hold">
                            <p:stCondLst>
                              <p:cond delay="9000"/>
                            </p:stCondLst>
                            <p:childTnLst>
                              <p:par>
                                <p:cTn id="62" presetID="42" presetClass="entr" presetSubtype="0" fill="hold" grpId="0" nodeType="afterEffect">
                                  <p:stCondLst>
                                    <p:cond delay="0"/>
                                  </p:stCondLst>
                                  <p:childTnLst>
                                    <p:set>
                                      <p:cBhvr>
                                        <p:cTn id="63" dur="1" fill="hold">
                                          <p:stCondLst>
                                            <p:cond delay="0"/>
                                          </p:stCondLst>
                                        </p:cTn>
                                        <p:tgtEl>
                                          <p:spTgt spid="50"/>
                                        </p:tgtEl>
                                        <p:attrNameLst>
                                          <p:attrName>style.visibility</p:attrName>
                                        </p:attrNameLst>
                                      </p:cBhvr>
                                      <p:to>
                                        <p:strVal val="visible"/>
                                      </p:to>
                                    </p:set>
                                    <p:animEffect transition="in" filter="fade">
                                      <p:cBhvr>
                                        <p:cTn id="64" dur="1000"/>
                                        <p:tgtEl>
                                          <p:spTgt spid="50"/>
                                        </p:tgtEl>
                                      </p:cBhvr>
                                    </p:animEffect>
                                    <p:anim calcmode="lin" valueType="num">
                                      <p:cBhvr>
                                        <p:cTn id="65" dur="1000" fill="hold"/>
                                        <p:tgtEl>
                                          <p:spTgt spid="50"/>
                                        </p:tgtEl>
                                        <p:attrNameLst>
                                          <p:attrName>ppt_x</p:attrName>
                                        </p:attrNameLst>
                                      </p:cBhvr>
                                      <p:tavLst>
                                        <p:tav tm="0">
                                          <p:val>
                                            <p:strVal val="#ppt_x"/>
                                          </p:val>
                                        </p:tav>
                                        <p:tav tm="100000">
                                          <p:val>
                                            <p:strVal val="#ppt_x"/>
                                          </p:val>
                                        </p:tav>
                                      </p:tavLst>
                                    </p:anim>
                                    <p:anim calcmode="lin" valueType="num">
                                      <p:cBhvr>
                                        <p:cTn id="66" dur="1000" fill="hold"/>
                                        <p:tgtEl>
                                          <p:spTgt spid="50"/>
                                        </p:tgtEl>
                                        <p:attrNameLst>
                                          <p:attrName>ppt_y</p:attrName>
                                        </p:attrNameLst>
                                      </p:cBhvr>
                                      <p:tavLst>
                                        <p:tav tm="0">
                                          <p:val>
                                            <p:strVal val="#ppt_y+.1"/>
                                          </p:val>
                                        </p:tav>
                                        <p:tav tm="100000">
                                          <p:val>
                                            <p:strVal val="#ppt_y"/>
                                          </p:val>
                                        </p:tav>
                                      </p:tavLst>
                                    </p:anim>
                                  </p:childTnLst>
                                </p:cTn>
                              </p:par>
                            </p:childTnLst>
                          </p:cTn>
                        </p:par>
                        <p:par>
                          <p:cTn id="67" fill="hold">
                            <p:stCondLst>
                              <p:cond delay="10000"/>
                            </p:stCondLst>
                            <p:childTnLst>
                              <p:par>
                                <p:cTn id="68" presetID="42" presetClass="entr" presetSubtype="0" fill="hold" grpId="0" nodeType="afterEffect">
                                  <p:stCondLst>
                                    <p:cond delay="0"/>
                                  </p:stCondLst>
                                  <p:childTnLst>
                                    <p:set>
                                      <p:cBhvr>
                                        <p:cTn id="69" dur="1" fill="hold">
                                          <p:stCondLst>
                                            <p:cond delay="0"/>
                                          </p:stCondLst>
                                        </p:cTn>
                                        <p:tgtEl>
                                          <p:spTgt spid="51"/>
                                        </p:tgtEl>
                                        <p:attrNameLst>
                                          <p:attrName>style.visibility</p:attrName>
                                        </p:attrNameLst>
                                      </p:cBhvr>
                                      <p:to>
                                        <p:strVal val="visible"/>
                                      </p:to>
                                    </p:set>
                                    <p:animEffect transition="in" filter="fade">
                                      <p:cBhvr>
                                        <p:cTn id="70" dur="1000"/>
                                        <p:tgtEl>
                                          <p:spTgt spid="51"/>
                                        </p:tgtEl>
                                      </p:cBhvr>
                                    </p:animEffect>
                                    <p:anim calcmode="lin" valueType="num">
                                      <p:cBhvr>
                                        <p:cTn id="71" dur="1000" fill="hold"/>
                                        <p:tgtEl>
                                          <p:spTgt spid="51"/>
                                        </p:tgtEl>
                                        <p:attrNameLst>
                                          <p:attrName>ppt_x</p:attrName>
                                        </p:attrNameLst>
                                      </p:cBhvr>
                                      <p:tavLst>
                                        <p:tav tm="0">
                                          <p:val>
                                            <p:strVal val="#ppt_x"/>
                                          </p:val>
                                        </p:tav>
                                        <p:tav tm="100000">
                                          <p:val>
                                            <p:strVal val="#ppt_x"/>
                                          </p:val>
                                        </p:tav>
                                      </p:tavLst>
                                    </p:anim>
                                    <p:anim calcmode="lin" valueType="num">
                                      <p:cBhvr>
                                        <p:cTn id="72"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animBg="1"/>
      <p:bldP spid="17" grpId="0"/>
      <p:bldP spid="18" grpId="0"/>
      <p:bldP spid="19" grpId="0"/>
      <p:bldP spid="20" grpId="0"/>
      <p:bldP spid="32" grpId="0" animBg="1"/>
      <p:bldP spid="50" grpId="0"/>
      <p:bldP spid="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709498"/>
            <a:ext cx="2826568"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C" sz="3200" dirty="0" smtClean="0">
                <a:latin typeface="Berlin Sans FB" panose="020E0602020502020306" pitchFamily="34" charset="0"/>
              </a:rPr>
              <a:t>LENGUAJE </a:t>
            </a:r>
            <a:endParaRPr lang="es-EC" sz="3200" dirty="0">
              <a:latin typeface="Berlin Sans FB" panose="020E0602020502020306" pitchFamily="34" charset="0"/>
            </a:endParaRPr>
          </a:p>
        </p:txBody>
      </p:sp>
      <p:pic>
        <p:nvPicPr>
          <p:cNvPr id="3078" name="Picture 6" descr="http://us.cdn2.123rf.com/168nwm/lenm/lenm1102/lenm110200260/8906476-ilustracion-de-un-grupo-de-ninos-habland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704" y="1628800"/>
            <a:ext cx="1600200" cy="1219201"/>
          </a:xfrm>
          <a:prstGeom prst="rect">
            <a:avLst/>
          </a:prstGeom>
          <a:noFill/>
          <a:extLst>
            <a:ext uri="{909E8E84-426E-40DD-AFC4-6F175D3DCCD1}">
              <a14:hiddenFill xmlns:a14="http://schemas.microsoft.com/office/drawing/2010/main">
                <a:solidFill>
                  <a:srgbClr val="FFFFFF"/>
                </a:solidFill>
              </a14:hiddenFill>
            </a:ext>
          </a:extLst>
        </p:spPr>
      </p:pic>
      <p:sp>
        <p:nvSpPr>
          <p:cNvPr id="6" name="5 CuadroTexto"/>
          <p:cNvSpPr txBox="1"/>
          <p:nvPr/>
        </p:nvSpPr>
        <p:spPr>
          <a:xfrm>
            <a:off x="2794021" y="1915234"/>
            <a:ext cx="1907096" cy="646331"/>
          </a:xfrm>
          <a:prstGeom prst="rect">
            <a:avLst/>
          </a:prstGeom>
          <a:noFill/>
        </p:spPr>
        <p:txBody>
          <a:bodyPr wrap="square" rtlCol="0">
            <a:spAutoFit/>
          </a:bodyPr>
          <a:lstStyle/>
          <a:p>
            <a:pPr algn="ctr"/>
            <a:r>
              <a:rPr lang="es-EC" dirty="0" smtClean="0">
                <a:latin typeface="Berlin Sans FB" panose="020E0602020502020306" pitchFamily="34" charset="0"/>
              </a:rPr>
              <a:t>Conjunto de símbolos </a:t>
            </a:r>
            <a:endParaRPr lang="es-EC" dirty="0">
              <a:latin typeface="Berlin Sans FB" panose="020E0602020502020306" pitchFamily="34" charset="0"/>
            </a:endParaRPr>
          </a:p>
        </p:txBody>
      </p:sp>
      <p:sp>
        <p:nvSpPr>
          <p:cNvPr id="7" name="6 Flecha derecha"/>
          <p:cNvSpPr/>
          <p:nvPr/>
        </p:nvSpPr>
        <p:spPr>
          <a:xfrm>
            <a:off x="2646040" y="2044688"/>
            <a:ext cx="432048" cy="387424"/>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EC"/>
          </a:p>
        </p:txBody>
      </p:sp>
      <p:pic>
        <p:nvPicPr>
          <p:cNvPr id="3080" name="Picture 8" descr="http://2.bp.blogspot.com/-Dz_dRfcnmEA/UsxdKzuULWI/AAAAAAAALHU/jGfLUCC45Bk/s1600/ec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1124744"/>
            <a:ext cx="1418726" cy="14417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3" name="12 Flecha derecha"/>
          <p:cNvSpPr/>
          <p:nvPr/>
        </p:nvSpPr>
        <p:spPr>
          <a:xfrm>
            <a:off x="4319464" y="2064676"/>
            <a:ext cx="432048" cy="387424"/>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EC"/>
          </a:p>
        </p:txBody>
      </p:sp>
      <p:sp>
        <p:nvSpPr>
          <p:cNvPr id="9" name="8 Flecha abajo"/>
          <p:cNvSpPr/>
          <p:nvPr/>
        </p:nvSpPr>
        <p:spPr>
          <a:xfrm>
            <a:off x="1475656" y="2959273"/>
            <a:ext cx="189148" cy="253703"/>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C"/>
          </a:p>
        </p:txBody>
      </p:sp>
      <p:sp>
        <p:nvSpPr>
          <p:cNvPr id="15" name="14 CuadroTexto"/>
          <p:cNvSpPr txBox="1"/>
          <p:nvPr/>
        </p:nvSpPr>
        <p:spPr>
          <a:xfrm>
            <a:off x="616682" y="3343300"/>
            <a:ext cx="1907096"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C" dirty="0" smtClean="0">
                <a:latin typeface="Berlin Sans FB" panose="020E0602020502020306" pitchFamily="34" charset="0"/>
              </a:rPr>
              <a:t>Importancia</a:t>
            </a:r>
            <a:endParaRPr lang="es-EC" dirty="0">
              <a:latin typeface="Berlin Sans FB" panose="020E0602020502020306" pitchFamily="34" charset="0"/>
            </a:endParaRPr>
          </a:p>
        </p:txBody>
      </p:sp>
      <p:sp>
        <p:nvSpPr>
          <p:cNvPr id="10" name="9 CuadroTexto"/>
          <p:cNvSpPr txBox="1"/>
          <p:nvPr/>
        </p:nvSpPr>
        <p:spPr>
          <a:xfrm>
            <a:off x="1115616" y="4073004"/>
            <a:ext cx="2415929" cy="175432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marL="285750" indent="-285750" algn="just">
              <a:buFont typeface="Arial" panose="020B0604020202020204" pitchFamily="34" charset="0"/>
              <a:buChar char="•"/>
            </a:pPr>
            <a:r>
              <a:rPr lang="es-EC" dirty="0" smtClean="0">
                <a:latin typeface="Berlin Sans FB" panose="020E0602020502020306" pitchFamily="34" charset="0"/>
              </a:rPr>
              <a:t>Es </a:t>
            </a:r>
            <a:r>
              <a:rPr lang="es-EC" dirty="0" smtClean="0">
                <a:latin typeface="Berlin Sans FB" panose="020E0602020502020306" pitchFamily="34" charset="0"/>
              </a:rPr>
              <a:t>innato</a:t>
            </a:r>
            <a:endParaRPr lang="es-EC" dirty="0" smtClean="0">
              <a:latin typeface="Berlin Sans FB" panose="020E0602020502020306" pitchFamily="34" charset="0"/>
            </a:endParaRPr>
          </a:p>
          <a:p>
            <a:pPr marL="285750" indent="-285750" algn="just">
              <a:buFont typeface="Arial" panose="020B0604020202020204" pitchFamily="34" charset="0"/>
              <a:buChar char="•"/>
            </a:pPr>
            <a:r>
              <a:rPr lang="es-EC" dirty="0" smtClean="0">
                <a:latin typeface="Berlin Sans FB" panose="020E0602020502020306" pitchFamily="34" charset="0"/>
              </a:rPr>
              <a:t>Indispensable en la vida del ser humano</a:t>
            </a:r>
          </a:p>
          <a:p>
            <a:pPr marL="285750" indent="-285750" algn="just">
              <a:buFont typeface="Arial" panose="020B0604020202020204" pitchFamily="34" charset="0"/>
              <a:buChar char="•"/>
            </a:pPr>
            <a:r>
              <a:rPr lang="es-EC" dirty="0" smtClean="0">
                <a:latin typeface="Berlin Sans FB" panose="020E0602020502020306" pitchFamily="34" charset="0"/>
              </a:rPr>
              <a:t>Estimulo por parte de un adulto.</a:t>
            </a:r>
          </a:p>
          <a:p>
            <a:endParaRPr lang="es-EC" dirty="0" smtClean="0"/>
          </a:p>
        </p:txBody>
      </p:sp>
      <p:sp>
        <p:nvSpPr>
          <p:cNvPr id="17" name="16 Flecha abajo"/>
          <p:cNvSpPr/>
          <p:nvPr/>
        </p:nvSpPr>
        <p:spPr>
          <a:xfrm>
            <a:off x="1979712" y="3789040"/>
            <a:ext cx="189148" cy="253703"/>
          </a:xfrm>
          <a:prstGeom prst="down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s-EC"/>
          </a:p>
        </p:txBody>
      </p:sp>
      <p:sp>
        <p:nvSpPr>
          <p:cNvPr id="18" name="17 CuadroTexto"/>
          <p:cNvSpPr txBox="1"/>
          <p:nvPr/>
        </p:nvSpPr>
        <p:spPr>
          <a:xfrm>
            <a:off x="4881281" y="3140968"/>
            <a:ext cx="1907096"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EC" dirty="0" smtClean="0">
                <a:latin typeface="Berlin Sans FB" panose="020E0602020502020306" pitchFamily="34" charset="0"/>
              </a:rPr>
              <a:t>Desarrollo del lenguaje</a:t>
            </a:r>
            <a:endParaRPr lang="es-EC" dirty="0">
              <a:latin typeface="Berlin Sans FB" panose="020E0602020502020306" pitchFamily="34" charset="0"/>
            </a:endParaRPr>
          </a:p>
        </p:txBody>
      </p:sp>
      <p:sp>
        <p:nvSpPr>
          <p:cNvPr id="19" name="18 CuadroTexto"/>
          <p:cNvSpPr txBox="1"/>
          <p:nvPr/>
        </p:nvSpPr>
        <p:spPr>
          <a:xfrm>
            <a:off x="5364088" y="4205987"/>
            <a:ext cx="2880320" cy="203132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marL="285750" indent="-285750" algn="just">
              <a:buFont typeface="Arial" panose="020B0604020202020204" pitchFamily="34" charset="0"/>
              <a:buChar char="•"/>
            </a:pPr>
            <a:r>
              <a:rPr lang="es-EC" dirty="0" smtClean="0">
                <a:latin typeface="Berlin Sans FB" panose="020E0602020502020306" pitchFamily="34" charset="0"/>
              </a:rPr>
              <a:t>Inicia desde su nacimiento.</a:t>
            </a:r>
          </a:p>
          <a:p>
            <a:pPr marL="285750" indent="-285750" algn="just">
              <a:buFont typeface="Arial" panose="020B0604020202020204" pitchFamily="34" charset="0"/>
              <a:buChar char="•"/>
            </a:pPr>
            <a:r>
              <a:rPr lang="es-EC" dirty="0" smtClean="0">
                <a:latin typeface="Berlin Sans FB" panose="020E0602020502020306" pitchFamily="34" charset="0"/>
              </a:rPr>
              <a:t>Base fundamental para la escritura y lectura.</a:t>
            </a:r>
          </a:p>
          <a:p>
            <a:pPr marL="285750" indent="-285750" algn="just">
              <a:buFont typeface="Arial" panose="020B0604020202020204" pitchFamily="34" charset="0"/>
              <a:buChar char="•"/>
            </a:pPr>
            <a:r>
              <a:rPr lang="es-EC" dirty="0" smtClean="0">
                <a:latin typeface="Berlin Sans FB" panose="020E0602020502020306" pitchFamily="34" charset="0"/>
              </a:rPr>
              <a:t>Construcción de procesos cognitivos.</a:t>
            </a:r>
          </a:p>
          <a:p>
            <a:endParaRPr lang="es-EC" dirty="0" smtClean="0"/>
          </a:p>
        </p:txBody>
      </p:sp>
      <p:sp>
        <p:nvSpPr>
          <p:cNvPr id="20" name="19 Flecha derecha"/>
          <p:cNvSpPr/>
          <p:nvPr/>
        </p:nvSpPr>
        <p:spPr>
          <a:xfrm>
            <a:off x="3303568" y="3279041"/>
            <a:ext cx="908392" cy="3874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C"/>
          </a:p>
        </p:txBody>
      </p:sp>
      <p:sp>
        <p:nvSpPr>
          <p:cNvPr id="21" name="20 Flecha abajo"/>
          <p:cNvSpPr/>
          <p:nvPr/>
        </p:nvSpPr>
        <p:spPr>
          <a:xfrm>
            <a:off x="6314018" y="3932445"/>
            <a:ext cx="189148" cy="253703"/>
          </a:xfrm>
          <a:prstGeom prst="down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3644086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anim calcmode="lin" valueType="num">
                                      <p:cBhvr>
                                        <p:cTn id="28" dur="1000" fill="hold"/>
                                        <p:tgtEl>
                                          <p:spTgt spid="18"/>
                                        </p:tgtEl>
                                        <p:attrNameLst>
                                          <p:attrName>ppt_x</p:attrName>
                                        </p:attrNameLst>
                                      </p:cBhvr>
                                      <p:tavLst>
                                        <p:tav tm="0">
                                          <p:val>
                                            <p:strVal val="#ppt_x"/>
                                          </p:val>
                                        </p:tav>
                                        <p:tav tm="100000">
                                          <p:val>
                                            <p:strVal val="#ppt_x"/>
                                          </p:val>
                                        </p:tav>
                                      </p:tavLst>
                                    </p:anim>
                                    <p:anim calcmode="lin" valueType="num">
                                      <p:cBhvr>
                                        <p:cTn id="29" dur="1000" fill="hold"/>
                                        <p:tgtEl>
                                          <p:spTgt spid="18"/>
                                        </p:tgtEl>
                                        <p:attrNameLst>
                                          <p:attrName>ppt_y</p:attrName>
                                        </p:attrNameLst>
                                      </p:cBhvr>
                                      <p:tavLst>
                                        <p:tav tm="0">
                                          <p:val>
                                            <p:strVal val="#ppt_y+.1"/>
                                          </p:val>
                                        </p:tav>
                                        <p:tav tm="100000">
                                          <p:val>
                                            <p:strVal val="#ppt_y"/>
                                          </p:val>
                                        </p:tav>
                                      </p:tavLst>
                                    </p:anim>
                                  </p:childTnLst>
                                </p:cTn>
                              </p:par>
                            </p:childTnLst>
                          </p:cTn>
                        </p:par>
                        <p:par>
                          <p:cTn id="30" fill="hold">
                            <p:stCondLst>
                              <p:cond delay="2500"/>
                            </p:stCondLst>
                            <p:childTnLst>
                              <p:par>
                                <p:cTn id="31" presetID="42" presetClass="entr" presetSubtype="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anim calcmode="lin" valueType="num">
                                      <p:cBhvr>
                                        <p:cTn id="34" dur="1000" fill="hold"/>
                                        <p:tgtEl>
                                          <p:spTgt spid="19"/>
                                        </p:tgtEl>
                                        <p:attrNameLst>
                                          <p:attrName>ppt_x</p:attrName>
                                        </p:attrNameLst>
                                      </p:cBhvr>
                                      <p:tavLst>
                                        <p:tav tm="0">
                                          <p:val>
                                            <p:strVal val="#ppt_x"/>
                                          </p:val>
                                        </p:tav>
                                        <p:tav tm="100000">
                                          <p:val>
                                            <p:strVal val="#ppt_x"/>
                                          </p:val>
                                        </p:tav>
                                      </p:tavLst>
                                    </p:anim>
                                    <p:anim calcmode="lin" valueType="num">
                                      <p:cBhvr>
                                        <p:cTn id="3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5" grpId="0" animBg="1"/>
      <p:bldP spid="10" grpId="0" animBg="1"/>
      <p:bldP spid="18"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p:cNvSpPr/>
          <p:nvPr/>
        </p:nvSpPr>
        <p:spPr>
          <a:xfrm>
            <a:off x="611560" y="980728"/>
            <a:ext cx="4965911" cy="1077218"/>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s-EC" sz="3200" cap="all" dirty="0" smtClean="0">
                <a:ln/>
                <a:solidFill>
                  <a:schemeClr val="accent1"/>
                </a:solidFill>
                <a:effectLst>
                  <a:reflection blurRad="10000" stA="55000" endPos="48000" dist="500" dir="5400000" sy="-100000" algn="bl" rotWithShape="0"/>
                </a:effectLst>
                <a:latin typeface="Berlin Sans FB" panose="020E0602020502020306" pitchFamily="34" charset="0"/>
              </a:rPr>
              <a:t>Adquisición del lenguaje</a:t>
            </a:r>
            <a:endParaRPr lang="es-EC" sz="3200" cap="all" dirty="0">
              <a:ln/>
              <a:solidFill>
                <a:schemeClr val="accent1"/>
              </a:solidFill>
              <a:effectLst>
                <a:reflection blurRad="10000" stA="55000" endPos="48000" dist="500" dir="5400000" sy="-100000" algn="bl" rotWithShape="0"/>
              </a:effectLst>
            </a:endParaRPr>
          </a:p>
        </p:txBody>
      </p:sp>
      <p:pic>
        <p:nvPicPr>
          <p:cNvPr id="5122" name="Picture 2" descr="https://encrypted-tbn3.gstatic.com/images?q=tbn:ANd9GcRV_5wJyCWQMhsNLDDLjqjvP0-k9xPu0p9-_9zCPiOYXEIId8h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902527"/>
            <a:ext cx="2088232" cy="1377024"/>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17" name="16 CuadroTexto"/>
          <p:cNvSpPr txBox="1"/>
          <p:nvPr/>
        </p:nvSpPr>
        <p:spPr>
          <a:xfrm>
            <a:off x="1160126" y="2564904"/>
            <a:ext cx="4996050" cy="332398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342900" indent="-342900">
              <a:buFont typeface="+mj-lt"/>
              <a:buAutoNum type="arabicPeriod"/>
            </a:pPr>
            <a:r>
              <a:rPr lang="es-EC" sz="2400" dirty="0" smtClean="0">
                <a:latin typeface="Berlin Sans FB" panose="020E0602020502020306" pitchFamily="34" charset="0"/>
              </a:rPr>
              <a:t>Llanto indiferenciado (R.N)</a:t>
            </a:r>
          </a:p>
          <a:p>
            <a:pPr marL="342900" indent="-342900">
              <a:buFont typeface="+mj-lt"/>
              <a:buAutoNum type="arabicPeriod"/>
            </a:pPr>
            <a:r>
              <a:rPr lang="es-EC" sz="2400" dirty="0" smtClean="0">
                <a:latin typeface="Berlin Sans FB" panose="020E0602020502020306" pitchFamily="34" charset="0"/>
              </a:rPr>
              <a:t>Llanto diferenciado </a:t>
            </a:r>
          </a:p>
          <a:p>
            <a:pPr marL="342900" indent="-342900">
              <a:buFont typeface="+mj-lt"/>
              <a:buAutoNum type="arabicPeriod"/>
            </a:pPr>
            <a:r>
              <a:rPr lang="es-EC" sz="2400" dirty="0" smtClean="0">
                <a:latin typeface="Berlin Sans FB" panose="020E0602020502020306" pitchFamily="34" charset="0"/>
              </a:rPr>
              <a:t>Balbuceo (5 meses)</a:t>
            </a:r>
          </a:p>
          <a:p>
            <a:pPr marL="342900" indent="-342900">
              <a:buFont typeface="+mj-lt"/>
              <a:buAutoNum type="arabicPeriod"/>
            </a:pPr>
            <a:r>
              <a:rPr lang="es-EC" sz="2400" dirty="0" smtClean="0">
                <a:latin typeface="Berlin Sans FB" panose="020E0602020502020306" pitchFamily="34" charset="0"/>
              </a:rPr>
              <a:t>Laleo (18 meses)</a:t>
            </a:r>
          </a:p>
          <a:p>
            <a:pPr marL="342900" indent="-342900">
              <a:buFont typeface="+mj-lt"/>
              <a:buAutoNum type="arabicPeriod"/>
            </a:pPr>
            <a:r>
              <a:rPr lang="es-EC" sz="2400" dirty="0" smtClean="0">
                <a:latin typeface="Berlin Sans FB" panose="020E0602020502020306" pitchFamily="34" charset="0"/>
              </a:rPr>
              <a:t>Jerga expresiva (24 meses)</a:t>
            </a:r>
          </a:p>
          <a:p>
            <a:pPr marL="342900" indent="-342900">
              <a:buFont typeface="+mj-lt"/>
              <a:buAutoNum type="arabicPeriod"/>
            </a:pPr>
            <a:r>
              <a:rPr lang="es-EC" sz="2400" dirty="0" smtClean="0">
                <a:latin typeface="Berlin Sans FB" panose="020E0602020502020306" pitchFamily="34" charset="0"/>
              </a:rPr>
              <a:t>Conciencia lógica (3 años)</a:t>
            </a:r>
          </a:p>
          <a:p>
            <a:pPr marL="342900" indent="-342900">
              <a:buFont typeface="+mj-lt"/>
              <a:buAutoNum type="arabicPeriod"/>
            </a:pPr>
            <a:r>
              <a:rPr lang="es-EC" sz="2400" dirty="0" smtClean="0">
                <a:latin typeface="Berlin Sans FB" panose="020E0602020502020306" pitchFamily="34" charset="0"/>
              </a:rPr>
              <a:t>Mejora su pronunciación (4 años)</a:t>
            </a:r>
          </a:p>
          <a:p>
            <a:pPr marL="342900" indent="-342900">
              <a:buFont typeface="+mj-lt"/>
              <a:buAutoNum type="arabicPeriod"/>
            </a:pPr>
            <a:r>
              <a:rPr lang="es-EC" sz="2400" dirty="0" smtClean="0">
                <a:latin typeface="Berlin Sans FB" panose="020E0602020502020306" pitchFamily="34" charset="0"/>
              </a:rPr>
              <a:t>Aumenta su vocabulario (5 años)</a:t>
            </a:r>
          </a:p>
          <a:p>
            <a:endParaRPr lang="es-EC" dirty="0">
              <a:latin typeface="Berlin Sans FB" panose="020E0602020502020306" pitchFamily="34" charset="0"/>
            </a:endParaRPr>
          </a:p>
        </p:txBody>
      </p:sp>
      <p:sp>
        <p:nvSpPr>
          <p:cNvPr id="16" name="15 Flecha abajo"/>
          <p:cNvSpPr/>
          <p:nvPr/>
        </p:nvSpPr>
        <p:spPr>
          <a:xfrm>
            <a:off x="2627784" y="2132856"/>
            <a:ext cx="260535" cy="293391"/>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4262676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redondeado"/>
          <p:cNvSpPr/>
          <p:nvPr/>
        </p:nvSpPr>
        <p:spPr>
          <a:xfrm>
            <a:off x="35496" y="3005697"/>
            <a:ext cx="2520280" cy="864096"/>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s-EC" sz="2400" dirty="0" smtClean="0">
                <a:latin typeface="Berlin Sans FB" panose="020E0602020502020306" pitchFamily="34" charset="0"/>
              </a:rPr>
              <a:t>Elementos del lenguaje</a:t>
            </a:r>
            <a:endParaRPr lang="es-EC" sz="2400" dirty="0">
              <a:latin typeface="Berlin Sans FB" panose="020E0602020502020306" pitchFamily="34" charset="0"/>
            </a:endParaRPr>
          </a:p>
        </p:txBody>
      </p:sp>
      <p:sp>
        <p:nvSpPr>
          <p:cNvPr id="6" name="5 CuadroTexto"/>
          <p:cNvSpPr txBox="1"/>
          <p:nvPr/>
        </p:nvSpPr>
        <p:spPr>
          <a:xfrm>
            <a:off x="2820683" y="1026712"/>
            <a:ext cx="1800200"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C" dirty="0" smtClean="0">
                <a:latin typeface="Berlin Sans FB" panose="020E0602020502020306" pitchFamily="34" charset="0"/>
              </a:rPr>
              <a:t>Aspecto fonológico </a:t>
            </a:r>
            <a:endParaRPr lang="es-EC" dirty="0">
              <a:latin typeface="Berlin Sans FB" panose="020E0602020502020306" pitchFamily="34" charset="0"/>
            </a:endParaRPr>
          </a:p>
        </p:txBody>
      </p:sp>
      <p:sp>
        <p:nvSpPr>
          <p:cNvPr id="7" name="6 CuadroTexto"/>
          <p:cNvSpPr txBox="1"/>
          <p:nvPr/>
        </p:nvSpPr>
        <p:spPr>
          <a:xfrm>
            <a:off x="5137978" y="1115452"/>
            <a:ext cx="2160748"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C" dirty="0" smtClean="0">
                <a:latin typeface="Berlin Sans FB" panose="020E0602020502020306" pitchFamily="34" charset="0"/>
              </a:rPr>
              <a:t>Unión de fonemas </a:t>
            </a:r>
            <a:endParaRPr lang="es-EC" dirty="0">
              <a:latin typeface="Berlin Sans FB" panose="020E0602020502020306" pitchFamily="34" charset="0"/>
            </a:endParaRPr>
          </a:p>
        </p:txBody>
      </p:sp>
      <p:sp>
        <p:nvSpPr>
          <p:cNvPr id="10" name="9 CuadroTexto"/>
          <p:cNvSpPr txBox="1"/>
          <p:nvPr/>
        </p:nvSpPr>
        <p:spPr>
          <a:xfrm>
            <a:off x="2821246" y="2069911"/>
            <a:ext cx="1800200"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C" dirty="0" smtClean="0">
                <a:latin typeface="Berlin Sans FB" panose="020E0602020502020306" pitchFamily="34" charset="0"/>
              </a:rPr>
              <a:t>Aspecto semántico  </a:t>
            </a:r>
            <a:endParaRPr lang="es-EC" dirty="0">
              <a:latin typeface="Berlin Sans FB" panose="020E0602020502020306" pitchFamily="34" charset="0"/>
            </a:endParaRPr>
          </a:p>
        </p:txBody>
      </p:sp>
      <p:sp>
        <p:nvSpPr>
          <p:cNvPr id="11" name="10 CuadroTexto"/>
          <p:cNvSpPr txBox="1"/>
          <p:nvPr/>
        </p:nvSpPr>
        <p:spPr>
          <a:xfrm>
            <a:off x="5137978" y="1916832"/>
            <a:ext cx="2160748"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C" dirty="0" smtClean="0">
                <a:latin typeface="Berlin Sans FB" panose="020E0602020502020306" pitchFamily="34" charset="0"/>
              </a:rPr>
              <a:t>Significado de las palabras</a:t>
            </a:r>
            <a:endParaRPr lang="es-EC" dirty="0">
              <a:latin typeface="Berlin Sans FB" panose="020E0602020502020306" pitchFamily="34" charset="0"/>
            </a:endParaRPr>
          </a:p>
        </p:txBody>
      </p:sp>
      <p:cxnSp>
        <p:nvCxnSpPr>
          <p:cNvPr id="12" name="11 Conector curvado"/>
          <p:cNvCxnSpPr>
            <a:stCxn id="5" idx="0"/>
            <a:endCxn id="6" idx="1"/>
          </p:cNvCxnSpPr>
          <p:nvPr/>
        </p:nvCxnSpPr>
        <p:spPr>
          <a:xfrm rot="5400000" flipH="1" flipV="1">
            <a:off x="1230250" y="1415265"/>
            <a:ext cx="1655819" cy="1525047"/>
          </a:xfrm>
          <a:prstGeom prst="curvedConnector2">
            <a:avLst/>
          </a:prstGeom>
          <a:ln>
            <a:solidFill>
              <a:srgbClr val="EE10CE"/>
            </a:solidFill>
            <a:tailEnd type="arrow"/>
          </a:ln>
        </p:spPr>
        <p:style>
          <a:lnRef idx="2">
            <a:schemeClr val="accent5"/>
          </a:lnRef>
          <a:fillRef idx="0">
            <a:schemeClr val="accent5"/>
          </a:fillRef>
          <a:effectRef idx="1">
            <a:schemeClr val="accent5"/>
          </a:effectRef>
          <a:fontRef idx="minor">
            <a:schemeClr val="tx1"/>
          </a:fontRef>
        </p:style>
      </p:cxnSp>
      <p:cxnSp>
        <p:nvCxnSpPr>
          <p:cNvPr id="14" name="13 Conector curvado"/>
          <p:cNvCxnSpPr>
            <a:stCxn id="5" idx="0"/>
          </p:cNvCxnSpPr>
          <p:nvPr/>
        </p:nvCxnSpPr>
        <p:spPr>
          <a:xfrm rot="5400000" flipH="1" flipV="1">
            <a:off x="1751849" y="1936864"/>
            <a:ext cx="612621" cy="1525047"/>
          </a:xfrm>
          <a:prstGeom prst="curvedConnector2">
            <a:avLst/>
          </a:prstGeom>
          <a:ln>
            <a:solidFill>
              <a:srgbClr val="EE10CE"/>
            </a:solidFill>
            <a:tailEnd type="arrow"/>
          </a:ln>
        </p:spPr>
        <p:style>
          <a:lnRef idx="2">
            <a:schemeClr val="accent5"/>
          </a:lnRef>
          <a:fillRef idx="0">
            <a:schemeClr val="accent5"/>
          </a:fillRef>
          <a:effectRef idx="1">
            <a:schemeClr val="accent5"/>
          </a:effectRef>
          <a:fontRef idx="minor">
            <a:schemeClr val="tx1"/>
          </a:fontRef>
        </p:style>
      </p:cxnSp>
      <p:cxnSp>
        <p:nvCxnSpPr>
          <p:cNvPr id="16" name="15 Conector curvado"/>
          <p:cNvCxnSpPr/>
          <p:nvPr/>
        </p:nvCxnSpPr>
        <p:spPr>
          <a:xfrm rot="5400000">
            <a:off x="7760063" y="1762169"/>
            <a:ext cx="323166" cy="938651"/>
          </a:xfrm>
          <a:prstGeom prst="curvedConnector2">
            <a:avLst/>
          </a:prstGeom>
          <a:ln>
            <a:solidFill>
              <a:srgbClr val="EE10CE"/>
            </a:solidFill>
            <a:tailEnd type="arrow"/>
          </a:ln>
        </p:spPr>
        <p:style>
          <a:lnRef idx="2">
            <a:schemeClr val="accent1"/>
          </a:lnRef>
          <a:fillRef idx="0">
            <a:schemeClr val="accent1"/>
          </a:fillRef>
          <a:effectRef idx="1">
            <a:schemeClr val="accent1"/>
          </a:effectRef>
          <a:fontRef idx="minor">
            <a:schemeClr val="tx1"/>
          </a:fontRef>
        </p:style>
      </p:cxnSp>
      <p:cxnSp>
        <p:nvCxnSpPr>
          <p:cNvPr id="20" name="19 Conector recto de flecha"/>
          <p:cNvCxnSpPr/>
          <p:nvPr/>
        </p:nvCxnSpPr>
        <p:spPr>
          <a:xfrm>
            <a:off x="4716016" y="1417176"/>
            <a:ext cx="421962"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21 Conector curvado"/>
          <p:cNvCxnSpPr/>
          <p:nvPr/>
        </p:nvCxnSpPr>
        <p:spPr>
          <a:xfrm>
            <a:off x="7452320" y="1417177"/>
            <a:ext cx="398591" cy="12700"/>
          </a:xfrm>
          <a:prstGeom prst="curvedConnector3">
            <a:avLst/>
          </a:prstGeom>
          <a:ln>
            <a:solidFill>
              <a:srgbClr val="EE10CE"/>
            </a:solidFill>
            <a:tailEnd type="arrow"/>
          </a:ln>
        </p:spPr>
        <p:style>
          <a:lnRef idx="2">
            <a:schemeClr val="accent4"/>
          </a:lnRef>
          <a:fillRef idx="0">
            <a:schemeClr val="accent4"/>
          </a:fillRef>
          <a:effectRef idx="1">
            <a:schemeClr val="accent4"/>
          </a:effectRef>
          <a:fontRef idx="minor">
            <a:schemeClr val="tx1"/>
          </a:fontRef>
        </p:style>
      </p:cxnSp>
      <p:cxnSp>
        <p:nvCxnSpPr>
          <p:cNvPr id="24" name="23 Conector recto de flecha"/>
          <p:cNvCxnSpPr/>
          <p:nvPr/>
        </p:nvCxnSpPr>
        <p:spPr>
          <a:xfrm>
            <a:off x="4657435" y="2409625"/>
            <a:ext cx="421962"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24 CuadroTexto"/>
          <p:cNvSpPr txBox="1"/>
          <p:nvPr/>
        </p:nvSpPr>
        <p:spPr>
          <a:xfrm>
            <a:off x="5137978" y="2710661"/>
            <a:ext cx="303442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C" dirty="0" smtClean="0">
                <a:latin typeface="Berlin Sans FB" panose="020E0602020502020306" pitchFamily="34" charset="0"/>
              </a:rPr>
              <a:t>Adquieren palabras  a través de las experiencias </a:t>
            </a:r>
            <a:endParaRPr lang="es-EC" dirty="0">
              <a:latin typeface="Berlin Sans FB" panose="020E0602020502020306" pitchFamily="34" charset="0"/>
            </a:endParaRPr>
          </a:p>
        </p:txBody>
      </p:sp>
      <p:cxnSp>
        <p:nvCxnSpPr>
          <p:cNvPr id="26" name="25 Conector recto de flecha"/>
          <p:cNvCxnSpPr>
            <a:stCxn id="10" idx="3"/>
            <a:endCxn id="25" idx="1"/>
          </p:cNvCxnSpPr>
          <p:nvPr/>
        </p:nvCxnSpPr>
        <p:spPr>
          <a:xfrm>
            <a:off x="4621446" y="2393077"/>
            <a:ext cx="516532" cy="6407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28 CuadroTexto"/>
          <p:cNvSpPr txBox="1"/>
          <p:nvPr/>
        </p:nvSpPr>
        <p:spPr>
          <a:xfrm>
            <a:off x="2843808" y="3789040"/>
            <a:ext cx="1800200"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C" dirty="0" smtClean="0">
                <a:latin typeface="Berlin Sans FB" panose="020E0602020502020306" pitchFamily="34" charset="0"/>
              </a:rPr>
              <a:t>Aspecto Morfo-sintáctico   </a:t>
            </a:r>
            <a:endParaRPr lang="es-EC" dirty="0">
              <a:latin typeface="Berlin Sans FB" panose="020E0602020502020306" pitchFamily="34" charset="0"/>
            </a:endParaRPr>
          </a:p>
        </p:txBody>
      </p:sp>
      <p:sp>
        <p:nvSpPr>
          <p:cNvPr id="30" name="29 CuadroTexto"/>
          <p:cNvSpPr txBox="1"/>
          <p:nvPr/>
        </p:nvSpPr>
        <p:spPr>
          <a:xfrm>
            <a:off x="5137978" y="3844511"/>
            <a:ext cx="303442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C" dirty="0" smtClean="0">
                <a:latin typeface="Berlin Sans FB" panose="020E0602020502020306" pitchFamily="34" charset="0"/>
              </a:rPr>
              <a:t>Organización y orden de las palabras</a:t>
            </a:r>
            <a:endParaRPr lang="es-EC" dirty="0">
              <a:latin typeface="Berlin Sans FB" panose="020E0602020502020306" pitchFamily="34" charset="0"/>
            </a:endParaRPr>
          </a:p>
        </p:txBody>
      </p:sp>
      <p:pic>
        <p:nvPicPr>
          <p:cNvPr id="6148" name="Picture 4" descr="http://actividadesinfantil.com/wp-content/uploads/2013/02/letra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0911" y="738765"/>
            <a:ext cx="1345819" cy="934278"/>
          </a:xfrm>
          <a:prstGeom prst="rect">
            <a:avLst/>
          </a:prstGeom>
          <a:noFill/>
          <a:extLst>
            <a:ext uri="{909E8E84-426E-40DD-AFC4-6F175D3DCCD1}">
              <a14:hiddenFill xmlns:a14="http://schemas.microsoft.com/office/drawing/2010/main">
                <a:solidFill>
                  <a:srgbClr val="FFFFFF"/>
                </a:solidFill>
              </a14:hiddenFill>
            </a:ext>
          </a:extLst>
        </p:spPr>
      </p:pic>
      <p:sp>
        <p:nvSpPr>
          <p:cNvPr id="32" name="31 CuadroTexto"/>
          <p:cNvSpPr txBox="1"/>
          <p:nvPr/>
        </p:nvSpPr>
        <p:spPr>
          <a:xfrm>
            <a:off x="2916943" y="4869160"/>
            <a:ext cx="1800200"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C" dirty="0" smtClean="0">
                <a:latin typeface="Berlin Sans FB" panose="020E0602020502020306" pitchFamily="34" charset="0"/>
              </a:rPr>
              <a:t>Aspecto pragmático    </a:t>
            </a:r>
            <a:endParaRPr lang="es-EC" dirty="0">
              <a:latin typeface="Berlin Sans FB" panose="020E0602020502020306" pitchFamily="34" charset="0"/>
            </a:endParaRPr>
          </a:p>
        </p:txBody>
      </p:sp>
      <p:cxnSp>
        <p:nvCxnSpPr>
          <p:cNvPr id="31" name="30 Conector curvado"/>
          <p:cNvCxnSpPr>
            <a:stCxn id="5" idx="2"/>
          </p:cNvCxnSpPr>
          <p:nvPr/>
        </p:nvCxnSpPr>
        <p:spPr>
          <a:xfrm rot="16200000" flipH="1">
            <a:off x="1920781" y="3244648"/>
            <a:ext cx="297883" cy="1548172"/>
          </a:xfrm>
          <a:prstGeom prst="curvedConnector2">
            <a:avLst/>
          </a:prstGeom>
          <a:ln>
            <a:solidFill>
              <a:srgbClr val="EE10CE"/>
            </a:solidFill>
            <a:tailEnd type="arrow"/>
          </a:ln>
        </p:spPr>
        <p:style>
          <a:lnRef idx="2">
            <a:schemeClr val="accent2"/>
          </a:lnRef>
          <a:fillRef idx="0">
            <a:schemeClr val="accent2"/>
          </a:fillRef>
          <a:effectRef idx="1">
            <a:schemeClr val="accent2"/>
          </a:effectRef>
          <a:fontRef idx="minor">
            <a:schemeClr val="tx1"/>
          </a:fontRef>
        </p:style>
      </p:cxnSp>
      <p:cxnSp>
        <p:nvCxnSpPr>
          <p:cNvPr id="35" name="34 Conector curvado"/>
          <p:cNvCxnSpPr>
            <a:stCxn id="5" idx="2"/>
          </p:cNvCxnSpPr>
          <p:nvPr/>
        </p:nvCxnSpPr>
        <p:spPr>
          <a:xfrm rot="16200000" flipH="1">
            <a:off x="1408456" y="3756972"/>
            <a:ext cx="1322532" cy="1548173"/>
          </a:xfrm>
          <a:prstGeom prst="curvedConnector2">
            <a:avLst/>
          </a:prstGeom>
          <a:ln>
            <a:solidFill>
              <a:srgbClr val="EE10CE"/>
            </a:solidFill>
            <a:tailEnd type="arrow"/>
          </a:ln>
        </p:spPr>
        <p:style>
          <a:lnRef idx="2">
            <a:schemeClr val="accent1"/>
          </a:lnRef>
          <a:fillRef idx="0">
            <a:schemeClr val="accent1"/>
          </a:fillRef>
          <a:effectRef idx="1">
            <a:schemeClr val="accent1"/>
          </a:effectRef>
          <a:fontRef idx="minor">
            <a:schemeClr val="tx1"/>
          </a:fontRef>
        </p:style>
      </p:cxnSp>
      <p:cxnSp>
        <p:nvCxnSpPr>
          <p:cNvPr id="38" name="37 Conector recto de flecha"/>
          <p:cNvCxnSpPr/>
          <p:nvPr/>
        </p:nvCxnSpPr>
        <p:spPr>
          <a:xfrm>
            <a:off x="4668731" y="4175187"/>
            <a:ext cx="421962"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9" name="38 CuadroTexto"/>
          <p:cNvSpPr txBox="1"/>
          <p:nvPr/>
        </p:nvSpPr>
        <p:spPr>
          <a:xfrm>
            <a:off x="5275702" y="4867437"/>
            <a:ext cx="303442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C" dirty="0" smtClean="0">
                <a:latin typeface="Berlin Sans FB" panose="020E0602020502020306" pitchFamily="34" charset="0"/>
              </a:rPr>
              <a:t>Lenguaje acorde al contexto que le rodea</a:t>
            </a:r>
            <a:endParaRPr lang="es-EC" dirty="0">
              <a:latin typeface="Berlin Sans FB" panose="020E0602020502020306" pitchFamily="34" charset="0"/>
            </a:endParaRPr>
          </a:p>
        </p:txBody>
      </p:sp>
      <p:cxnSp>
        <p:nvCxnSpPr>
          <p:cNvPr id="40" name="39 Conector recto de flecha"/>
          <p:cNvCxnSpPr/>
          <p:nvPr/>
        </p:nvCxnSpPr>
        <p:spPr>
          <a:xfrm>
            <a:off x="4821131" y="5190601"/>
            <a:ext cx="421962"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541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par>
                          <p:cTn id="18" fill="hold">
                            <p:stCondLst>
                              <p:cond delay="2000"/>
                            </p:stCondLst>
                            <p:childTnLst>
                              <p:par>
                                <p:cTn id="19" presetID="42" presetClass="entr" presetSubtype="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22" presetClass="entr" presetSubtype="4"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par>
                          <p:cTn id="28" fill="hold">
                            <p:stCondLst>
                              <p:cond delay="3500"/>
                            </p:stCondLst>
                            <p:childTnLst>
                              <p:par>
                                <p:cTn id="29" presetID="22" presetClass="entr" presetSubtype="4"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down)">
                                      <p:cBhvr>
                                        <p:cTn id="31" dur="500"/>
                                        <p:tgtEl>
                                          <p:spTgt spid="25"/>
                                        </p:tgtEl>
                                      </p:cBhvr>
                                    </p:animEffect>
                                  </p:childTnLst>
                                </p:cTn>
                              </p:par>
                            </p:childTnLst>
                          </p:cTn>
                        </p:par>
                        <p:par>
                          <p:cTn id="32" fill="hold">
                            <p:stCondLst>
                              <p:cond delay="4000"/>
                            </p:stCondLst>
                            <p:childTnLst>
                              <p:par>
                                <p:cTn id="33" presetID="42" presetClass="entr" presetSubtype="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1000"/>
                                        <p:tgtEl>
                                          <p:spTgt spid="29"/>
                                        </p:tgtEl>
                                      </p:cBhvr>
                                    </p:animEffect>
                                    <p:anim calcmode="lin" valueType="num">
                                      <p:cBhvr>
                                        <p:cTn id="36" dur="1000" fill="hold"/>
                                        <p:tgtEl>
                                          <p:spTgt spid="29"/>
                                        </p:tgtEl>
                                        <p:attrNameLst>
                                          <p:attrName>ppt_x</p:attrName>
                                        </p:attrNameLst>
                                      </p:cBhvr>
                                      <p:tavLst>
                                        <p:tav tm="0">
                                          <p:val>
                                            <p:strVal val="#ppt_x"/>
                                          </p:val>
                                        </p:tav>
                                        <p:tav tm="100000">
                                          <p:val>
                                            <p:strVal val="#ppt_x"/>
                                          </p:val>
                                        </p:tav>
                                      </p:tavLst>
                                    </p:anim>
                                    <p:anim calcmode="lin" valueType="num">
                                      <p:cBhvr>
                                        <p:cTn id="37" dur="1000" fill="hold"/>
                                        <p:tgtEl>
                                          <p:spTgt spid="29"/>
                                        </p:tgtEl>
                                        <p:attrNameLst>
                                          <p:attrName>ppt_y</p:attrName>
                                        </p:attrNameLst>
                                      </p:cBhvr>
                                      <p:tavLst>
                                        <p:tav tm="0">
                                          <p:val>
                                            <p:strVal val="#ppt_y+.1"/>
                                          </p:val>
                                        </p:tav>
                                        <p:tav tm="100000">
                                          <p:val>
                                            <p:strVal val="#ppt_y"/>
                                          </p:val>
                                        </p:tav>
                                      </p:tavLst>
                                    </p:anim>
                                  </p:childTnLst>
                                </p:cTn>
                              </p:par>
                            </p:childTnLst>
                          </p:cTn>
                        </p:par>
                        <p:par>
                          <p:cTn id="38" fill="hold">
                            <p:stCondLst>
                              <p:cond delay="5000"/>
                            </p:stCondLst>
                            <p:childTnLst>
                              <p:par>
                                <p:cTn id="39" presetID="22" presetClass="entr" presetSubtype="4"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wipe(down)">
                                      <p:cBhvr>
                                        <p:cTn id="41" dur="500"/>
                                        <p:tgtEl>
                                          <p:spTgt spid="30"/>
                                        </p:tgtEl>
                                      </p:cBhvr>
                                    </p:animEffect>
                                  </p:childTnLst>
                                </p:cTn>
                              </p:par>
                            </p:childTnLst>
                          </p:cTn>
                        </p:par>
                        <p:par>
                          <p:cTn id="42" fill="hold">
                            <p:stCondLst>
                              <p:cond delay="5500"/>
                            </p:stCondLst>
                            <p:childTnLst>
                              <p:par>
                                <p:cTn id="43" presetID="42" presetClass="entr" presetSubtype="0" fill="hold" grpId="0" nodeType="after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fade">
                                      <p:cBhvr>
                                        <p:cTn id="45" dur="1000"/>
                                        <p:tgtEl>
                                          <p:spTgt spid="32"/>
                                        </p:tgtEl>
                                      </p:cBhvr>
                                    </p:animEffect>
                                    <p:anim calcmode="lin" valueType="num">
                                      <p:cBhvr>
                                        <p:cTn id="46" dur="1000" fill="hold"/>
                                        <p:tgtEl>
                                          <p:spTgt spid="32"/>
                                        </p:tgtEl>
                                        <p:attrNameLst>
                                          <p:attrName>ppt_x</p:attrName>
                                        </p:attrNameLst>
                                      </p:cBhvr>
                                      <p:tavLst>
                                        <p:tav tm="0">
                                          <p:val>
                                            <p:strVal val="#ppt_x"/>
                                          </p:val>
                                        </p:tav>
                                        <p:tav tm="100000">
                                          <p:val>
                                            <p:strVal val="#ppt_x"/>
                                          </p:val>
                                        </p:tav>
                                      </p:tavLst>
                                    </p:anim>
                                    <p:anim calcmode="lin" valueType="num">
                                      <p:cBhvr>
                                        <p:cTn id="47" dur="1000" fill="hold"/>
                                        <p:tgtEl>
                                          <p:spTgt spid="32"/>
                                        </p:tgtEl>
                                        <p:attrNameLst>
                                          <p:attrName>ppt_y</p:attrName>
                                        </p:attrNameLst>
                                      </p:cBhvr>
                                      <p:tavLst>
                                        <p:tav tm="0">
                                          <p:val>
                                            <p:strVal val="#ppt_y+.1"/>
                                          </p:val>
                                        </p:tav>
                                        <p:tav tm="100000">
                                          <p:val>
                                            <p:strVal val="#ppt_y"/>
                                          </p:val>
                                        </p:tav>
                                      </p:tavLst>
                                    </p:anim>
                                  </p:childTnLst>
                                </p:cTn>
                              </p:par>
                            </p:childTnLst>
                          </p:cTn>
                        </p:par>
                        <p:par>
                          <p:cTn id="48" fill="hold">
                            <p:stCondLst>
                              <p:cond delay="6500"/>
                            </p:stCondLst>
                            <p:childTnLst>
                              <p:par>
                                <p:cTn id="49" presetID="22" presetClass="entr" presetSubtype="4" fill="hold" grpId="0"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wipe(down)">
                                      <p:cBhvr>
                                        <p:cTn id="5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P spid="11" grpId="0" animBg="1"/>
      <p:bldP spid="25" grpId="0" animBg="1"/>
      <p:bldP spid="29" grpId="0" animBg="1"/>
      <p:bldP spid="30" grpId="0" animBg="1"/>
      <p:bldP spid="32" grpId="0" animBg="1"/>
      <p:bldP spid="3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994598" y="526795"/>
            <a:ext cx="3190297" cy="707886"/>
          </a:xfrm>
          <a:prstGeom prst="rect">
            <a:avLst/>
          </a:prstGeom>
        </p:spPr>
        <p:style>
          <a:lnRef idx="1">
            <a:schemeClr val="accent3"/>
          </a:lnRef>
          <a:fillRef idx="2">
            <a:schemeClr val="accent3"/>
          </a:fillRef>
          <a:effectRef idx="1">
            <a:schemeClr val="accent3"/>
          </a:effectRef>
          <a:fontRef idx="minor">
            <a:schemeClr val="dk1"/>
          </a:fontRef>
        </p:style>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2000" cap="none" spc="0" dirty="0" smtClean="0">
                <a:ln w="11430"/>
                <a:solidFill>
                  <a:schemeClr val="tx1"/>
                </a:solidFill>
                <a:latin typeface="Berlin Sans FB" panose="020E0602020502020306" pitchFamily="34" charset="0"/>
              </a:rPr>
              <a:t>Desarrollo evolutivo niños/as</a:t>
            </a:r>
          </a:p>
          <a:p>
            <a:pPr algn="ctr"/>
            <a:r>
              <a:rPr lang="es-ES" sz="2000" cap="none" spc="0" dirty="0" smtClean="0">
                <a:ln w="11430"/>
                <a:solidFill>
                  <a:schemeClr val="tx1"/>
                </a:solidFill>
                <a:latin typeface="Berlin Sans FB" panose="020E0602020502020306" pitchFamily="34" charset="0"/>
              </a:rPr>
              <a:t> de 3 a 5 años</a:t>
            </a:r>
            <a:endParaRPr lang="es-ES" sz="2000" cap="none" spc="0" dirty="0">
              <a:ln w="11430"/>
              <a:solidFill>
                <a:schemeClr val="tx1"/>
              </a:solidFill>
              <a:latin typeface="Berlin Sans FB" panose="020E0602020502020306" pitchFamily="34" charset="0"/>
            </a:endParaRPr>
          </a:p>
        </p:txBody>
      </p:sp>
      <p:sp>
        <p:nvSpPr>
          <p:cNvPr id="9" name="8 CuadroTexto"/>
          <p:cNvSpPr txBox="1"/>
          <p:nvPr/>
        </p:nvSpPr>
        <p:spPr>
          <a:xfrm>
            <a:off x="784591" y="1628800"/>
            <a:ext cx="3816424" cy="406265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285750" lvl="0" indent="-285750" algn="just">
              <a:buFont typeface="Arial" panose="020B0604020202020204" pitchFamily="34" charset="0"/>
              <a:buChar char="•"/>
            </a:pPr>
            <a:r>
              <a:rPr lang="es-ES" sz="1600" dirty="0"/>
              <a:t>Integrarse progresivamente en juegos grupales de reglas sencillas</a:t>
            </a:r>
            <a:endParaRPr lang="es-EC" sz="1600" dirty="0"/>
          </a:p>
          <a:p>
            <a:pPr marL="285750" lvl="0" indent="-285750" algn="just">
              <a:buFont typeface="Arial" panose="020B0604020202020204" pitchFamily="34" charset="0"/>
              <a:buChar char="•"/>
            </a:pPr>
            <a:r>
              <a:rPr lang="es-ES" sz="1600" dirty="0"/>
              <a:t>Demostrar preferencia por jugar con un niño específico estableciendo amistad en función de algún grado de empatía</a:t>
            </a:r>
            <a:endParaRPr lang="es-EC" sz="1600" dirty="0"/>
          </a:p>
          <a:p>
            <a:pPr marL="285750" lvl="0" indent="-285750" algn="just">
              <a:buFont typeface="Arial" panose="020B0604020202020204" pitchFamily="34" charset="0"/>
              <a:buChar char="•"/>
            </a:pPr>
            <a:r>
              <a:rPr lang="es-ES" sz="1600" dirty="0"/>
              <a:t>Demostrar preocupación ante emociones y sentimientos de las personas de su entorno familiar y escolar</a:t>
            </a:r>
            <a:endParaRPr lang="es-EC" sz="1600" dirty="0"/>
          </a:p>
          <a:p>
            <a:pPr marL="285750" lvl="0" indent="-285750" algn="just">
              <a:buFont typeface="Arial" panose="020B0604020202020204" pitchFamily="34" charset="0"/>
              <a:buChar char="•"/>
            </a:pPr>
            <a:r>
              <a:rPr lang="es-ES" sz="1600" dirty="0" smtClean="0"/>
              <a:t>Colaborar </a:t>
            </a:r>
            <a:r>
              <a:rPr lang="es-ES" sz="1600" dirty="0"/>
              <a:t>espontáneamente con los adultos en actividades y situaciones sencillas</a:t>
            </a:r>
            <a:endParaRPr lang="es-EC" sz="1600" dirty="0"/>
          </a:p>
          <a:p>
            <a:endParaRPr lang="es-EC" dirty="0"/>
          </a:p>
        </p:txBody>
      </p:sp>
      <p:sp>
        <p:nvSpPr>
          <p:cNvPr id="10" name="9 CuadroTexto"/>
          <p:cNvSpPr txBox="1"/>
          <p:nvPr/>
        </p:nvSpPr>
        <p:spPr>
          <a:xfrm>
            <a:off x="4932040" y="1628800"/>
            <a:ext cx="3816424" cy="38164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lvl="0" indent="-285750" algn="just">
              <a:buFont typeface="Arial" panose="020B0604020202020204" pitchFamily="34" charset="0"/>
              <a:buChar char="•"/>
            </a:pPr>
            <a:r>
              <a:rPr lang="es-ES" sz="1400" dirty="0"/>
              <a:t>Participar juegos grupales respetando  reglas y asumiendo roles que le permitan mantener un ambiente armónico con sus pares</a:t>
            </a:r>
            <a:endParaRPr lang="es-EC" sz="1400" dirty="0"/>
          </a:p>
          <a:p>
            <a:pPr marL="285750" lvl="0" indent="-285750" algn="just">
              <a:buFont typeface="Arial" panose="020B0604020202020204" pitchFamily="34" charset="0"/>
              <a:buChar char="•"/>
            </a:pPr>
            <a:r>
              <a:rPr lang="es-ES" sz="1400" dirty="0"/>
              <a:t>Propone juegos construyendo sus propias reglas interactuando con otro</a:t>
            </a:r>
            <a:endParaRPr lang="es-EC" sz="1400" dirty="0"/>
          </a:p>
          <a:p>
            <a:pPr marL="285750" lvl="0" indent="-285750" algn="just">
              <a:buFont typeface="Arial" panose="020B0604020202020204" pitchFamily="34" charset="0"/>
              <a:buChar char="•"/>
            </a:pPr>
            <a:r>
              <a:rPr lang="es-ES" sz="1400" dirty="0" smtClean="0"/>
              <a:t>Demostrar </a:t>
            </a:r>
            <a:r>
              <a:rPr lang="es-ES" sz="1400" dirty="0"/>
              <a:t>preferencia de jugar la mayor parte del tiempo con un amigo estableciendo niveles de empatías más estables.</a:t>
            </a:r>
            <a:endParaRPr lang="es-EC" sz="1400" dirty="0"/>
          </a:p>
          <a:p>
            <a:pPr marL="285750" lvl="0" indent="-285750" algn="just">
              <a:buFont typeface="Arial" panose="020B0604020202020204" pitchFamily="34" charset="0"/>
              <a:buChar char="•"/>
            </a:pPr>
            <a:r>
              <a:rPr lang="es-ES" sz="1400" dirty="0"/>
              <a:t>Colaborar en actividades que se desarrollan con otros niños y adultos de su entorno</a:t>
            </a:r>
            <a:endParaRPr lang="es-EC" sz="1400" dirty="0"/>
          </a:p>
          <a:p>
            <a:pPr marL="285750" lvl="0" indent="-285750" algn="just">
              <a:buFont typeface="Arial" panose="020B0604020202020204" pitchFamily="34" charset="0"/>
              <a:buChar char="•"/>
            </a:pPr>
            <a:r>
              <a:rPr lang="es-ES" sz="1400" dirty="0"/>
              <a:t>Demostrar sensibilidad ante deseos, emociones y sentimientos de otras personas</a:t>
            </a:r>
            <a:endParaRPr lang="es-EC" sz="1400" dirty="0"/>
          </a:p>
          <a:p>
            <a:endParaRPr lang="es-EC" dirty="0"/>
          </a:p>
        </p:txBody>
      </p:sp>
      <p:sp>
        <p:nvSpPr>
          <p:cNvPr id="13" name="12 Rectángulo"/>
          <p:cNvSpPr/>
          <p:nvPr/>
        </p:nvSpPr>
        <p:spPr>
          <a:xfrm>
            <a:off x="378675" y="1275808"/>
            <a:ext cx="1152128" cy="353943"/>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C" dirty="0" smtClean="0"/>
              <a:t>3-4 años</a:t>
            </a:r>
            <a:endParaRPr lang="es-EC" dirty="0"/>
          </a:p>
        </p:txBody>
      </p:sp>
      <p:sp>
        <p:nvSpPr>
          <p:cNvPr id="14" name="13 Rectángulo"/>
          <p:cNvSpPr/>
          <p:nvPr/>
        </p:nvSpPr>
        <p:spPr>
          <a:xfrm>
            <a:off x="7985539" y="1275808"/>
            <a:ext cx="1152128" cy="353943"/>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s-EC" dirty="0" smtClean="0"/>
              <a:t>4-5 años</a:t>
            </a:r>
            <a:endParaRPr lang="es-EC" dirty="0"/>
          </a:p>
        </p:txBody>
      </p:sp>
      <p:cxnSp>
        <p:nvCxnSpPr>
          <p:cNvPr id="16" name="15 Conector angular"/>
          <p:cNvCxnSpPr>
            <a:stCxn id="6" idx="1"/>
            <a:endCxn id="13" idx="0"/>
          </p:cNvCxnSpPr>
          <p:nvPr/>
        </p:nvCxnSpPr>
        <p:spPr>
          <a:xfrm rot="10800000" flipV="1">
            <a:off x="954740" y="880738"/>
            <a:ext cx="2039859" cy="395070"/>
          </a:xfrm>
          <a:prstGeom prst="bentConnector2">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8" name="17 Conector angular"/>
          <p:cNvCxnSpPr>
            <a:stCxn id="6" idx="3"/>
            <a:endCxn id="14" idx="0"/>
          </p:cNvCxnSpPr>
          <p:nvPr/>
        </p:nvCxnSpPr>
        <p:spPr>
          <a:xfrm>
            <a:off x="6184895" y="880738"/>
            <a:ext cx="2376708" cy="395070"/>
          </a:xfrm>
          <a:prstGeom prst="bentConnector2">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07301943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390413" y="2016727"/>
            <a:ext cx="3384376" cy="79208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C" sz="3200" dirty="0" smtClean="0">
                <a:latin typeface="Berlin Sans FB" panose="020E0602020502020306" pitchFamily="34" charset="0"/>
              </a:rPr>
              <a:t>CAPITULO III</a:t>
            </a:r>
          </a:p>
          <a:p>
            <a:pPr algn="ctr"/>
            <a:endParaRPr lang="es-EC" dirty="0"/>
          </a:p>
        </p:txBody>
      </p:sp>
      <p:sp>
        <p:nvSpPr>
          <p:cNvPr id="8" name="7 CuadroTexto"/>
          <p:cNvSpPr txBox="1"/>
          <p:nvPr/>
        </p:nvSpPr>
        <p:spPr>
          <a:xfrm>
            <a:off x="2261708" y="3410418"/>
            <a:ext cx="6336704" cy="1569660"/>
          </a:xfrm>
          <a:prstGeom prst="rect">
            <a:avLst/>
          </a:prstGeom>
          <a:noFill/>
        </p:spPr>
        <p:txBody>
          <a:bodyPr wrap="square" rtlCol="0">
            <a:spAutoFit/>
          </a:bodyPr>
          <a:lstStyle/>
          <a:p>
            <a:r>
              <a:rPr lang="es-EC" sz="4800" dirty="0" smtClean="0">
                <a:solidFill>
                  <a:srgbClr val="7030A0"/>
                </a:solidFill>
                <a:latin typeface="Berlin Sans FB" panose="020E0602020502020306" pitchFamily="34" charset="0"/>
              </a:rPr>
              <a:t>METODOLOGÍA DE LA INVESTIGACIÓN</a:t>
            </a:r>
            <a:endParaRPr lang="es-EC" sz="4800" dirty="0">
              <a:solidFill>
                <a:srgbClr val="7030A0"/>
              </a:solidFill>
              <a:latin typeface="Berlin Sans FB" panose="020E0602020502020306" pitchFamily="34" charset="0"/>
            </a:endParaRPr>
          </a:p>
        </p:txBody>
      </p:sp>
      <p:sp>
        <p:nvSpPr>
          <p:cNvPr id="9" name="8 Flecha curvada hacia la derecha"/>
          <p:cNvSpPr/>
          <p:nvPr/>
        </p:nvSpPr>
        <p:spPr>
          <a:xfrm>
            <a:off x="1542461" y="2492896"/>
            <a:ext cx="720080" cy="18722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solidFill>
                <a:schemeClr val="tx1"/>
              </a:solidFill>
            </a:endParaRPr>
          </a:p>
        </p:txBody>
      </p:sp>
      <p:pic>
        <p:nvPicPr>
          <p:cNvPr id="7" name="Picture 2" descr="http://1.bp.blogspot.com/_f6_2NdiAtSI/TF9wEqPN5cI/AAAAAAAAAFA/5RTw-o7vHV4/s1600/lupa.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902383"/>
            <a:ext cx="2162087" cy="1504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81727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22" presetClass="entr" presetSubtype="4"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390413" y="2016727"/>
            <a:ext cx="3384376" cy="79208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C" sz="3200" dirty="0" smtClean="0">
                <a:latin typeface="Berlin Sans FB" panose="020E0602020502020306" pitchFamily="34" charset="0"/>
              </a:rPr>
              <a:t>CAPITULO I</a:t>
            </a:r>
          </a:p>
          <a:p>
            <a:pPr algn="ctr"/>
            <a:endParaRPr lang="es-EC" dirty="0"/>
          </a:p>
        </p:txBody>
      </p:sp>
      <p:sp>
        <p:nvSpPr>
          <p:cNvPr id="8" name="7 CuadroTexto"/>
          <p:cNvSpPr txBox="1"/>
          <p:nvPr/>
        </p:nvSpPr>
        <p:spPr>
          <a:xfrm>
            <a:off x="2289003" y="3410418"/>
            <a:ext cx="6336704" cy="1569660"/>
          </a:xfrm>
          <a:prstGeom prst="rect">
            <a:avLst/>
          </a:prstGeom>
          <a:noFill/>
        </p:spPr>
        <p:txBody>
          <a:bodyPr wrap="square" rtlCol="0">
            <a:spAutoFit/>
          </a:bodyPr>
          <a:lstStyle/>
          <a:p>
            <a:r>
              <a:rPr lang="es-EC" sz="4800" dirty="0" smtClean="0">
                <a:latin typeface="Berlin Sans FB" panose="020E0602020502020306" pitchFamily="34" charset="0"/>
              </a:rPr>
              <a:t>MARCO CONTEXTUAL DE LA INVETSIGACIÓN</a:t>
            </a:r>
            <a:endParaRPr lang="es-EC" sz="4800" dirty="0">
              <a:latin typeface="Berlin Sans FB" panose="020E0602020502020306" pitchFamily="34" charset="0"/>
            </a:endParaRPr>
          </a:p>
        </p:txBody>
      </p:sp>
      <p:sp>
        <p:nvSpPr>
          <p:cNvPr id="9" name="8 Flecha curvada hacia la derecha"/>
          <p:cNvSpPr/>
          <p:nvPr/>
        </p:nvSpPr>
        <p:spPr>
          <a:xfrm>
            <a:off x="1542461" y="2492896"/>
            <a:ext cx="720080" cy="18722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solidFill>
                <a:schemeClr val="tx1"/>
              </a:solidFill>
            </a:endParaRPr>
          </a:p>
        </p:txBody>
      </p:sp>
    </p:spTree>
    <p:extLst>
      <p:ext uri="{BB962C8B-B14F-4D97-AF65-F5344CB8AC3E}">
        <p14:creationId xmlns:p14="http://schemas.microsoft.com/office/powerpoint/2010/main" val="55857442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sz="quarter" idx="1"/>
            <p:extLst>
              <p:ext uri="{D42A27DB-BD31-4B8C-83A1-F6EECF244321}">
                <p14:modId xmlns:p14="http://schemas.microsoft.com/office/powerpoint/2010/main" val="1457581927"/>
              </p:ext>
            </p:extLst>
          </p:nvPr>
        </p:nvGraphicFramePr>
        <p:xfrm>
          <a:off x="457200" y="3933056"/>
          <a:ext cx="8363271" cy="2193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4 Marcador de contenido"/>
          <p:cNvGraphicFramePr>
            <a:graphicFrameLocks/>
          </p:cNvGraphicFramePr>
          <p:nvPr>
            <p:extLst>
              <p:ext uri="{D42A27DB-BD31-4B8C-83A1-F6EECF244321}">
                <p14:modId xmlns:p14="http://schemas.microsoft.com/office/powerpoint/2010/main" val="4108100876"/>
              </p:ext>
            </p:extLst>
          </p:nvPr>
        </p:nvGraphicFramePr>
        <p:xfrm>
          <a:off x="374848" y="764704"/>
          <a:ext cx="8229600" cy="20490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4 Marcador de contenido"/>
          <p:cNvGraphicFramePr>
            <a:graphicFrameLocks/>
          </p:cNvGraphicFramePr>
          <p:nvPr>
            <p:extLst>
              <p:ext uri="{D42A27DB-BD31-4B8C-83A1-F6EECF244321}">
                <p14:modId xmlns:p14="http://schemas.microsoft.com/office/powerpoint/2010/main" val="978270163"/>
              </p:ext>
            </p:extLst>
          </p:nvPr>
        </p:nvGraphicFramePr>
        <p:xfrm>
          <a:off x="457201" y="2404453"/>
          <a:ext cx="8229600" cy="204909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99977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7" grpId="0">
        <p:bldAsOne/>
      </p:bldGraphic>
      <p:bldGraphic spid="8"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907704" y="2060848"/>
            <a:ext cx="6066928" cy="175432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C" sz="3600" dirty="0" smtClean="0">
                <a:latin typeface="Berlin Sans FB" panose="020E0602020502020306" pitchFamily="34" charset="0"/>
              </a:rPr>
              <a:t>Análisis e interpretación de resultados guía de observación niños/as de 3  a  4 años</a:t>
            </a:r>
          </a:p>
        </p:txBody>
      </p:sp>
    </p:spTree>
    <p:extLst>
      <p:ext uri="{BB962C8B-B14F-4D97-AF65-F5344CB8AC3E}">
        <p14:creationId xmlns:p14="http://schemas.microsoft.com/office/powerpoint/2010/main" val="184171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683568" y="1196752"/>
            <a:ext cx="7467600" cy="4873752"/>
          </a:xfrm>
        </p:spPr>
        <p:txBody>
          <a:bodyPr>
            <a:normAutofit fontScale="92500" lnSpcReduction="20000"/>
          </a:bodyPr>
          <a:lstStyle/>
          <a:p>
            <a:pPr marL="457200" indent="-457200">
              <a:buFont typeface="+mj-lt"/>
              <a:buAutoNum type="arabicPeriod"/>
            </a:pPr>
            <a:r>
              <a:rPr lang="es-ES" dirty="0">
                <a:latin typeface="Berlin Sans FB" panose="020E0602020502020306" pitchFamily="34" charset="0"/>
              </a:rPr>
              <a:t>Pronuncia claramente las partes de un disfraz </a:t>
            </a:r>
            <a:endParaRPr lang="es-EC" dirty="0">
              <a:latin typeface="Berlin Sans FB" panose="020E0602020502020306" pitchFamily="34" charset="0"/>
            </a:endParaRPr>
          </a:p>
          <a:p>
            <a:endParaRPr lang="es-EC" dirty="0" smtClean="0"/>
          </a:p>
          <a:p>
            <a:endParaRPr lang="es-EC" dirty="0"/>
          </a:p>
          <a:p>
            <a:endParaRPr lang="es-EC" dirty="0" smtClean="0"/>
          </a:p>
          <a:p>
            <a:endParaRPr lang="es-EC" dirty="0"/>
          </a:p>
          <a:p>
            <a:endParaRPr lang="es-EC" dirty="0" smtClean="0"/>
          </a:p>
          <a:p>
            <a:endParaRPr lang="es-EC" dirty="0"/>
          </a:p>
          <a:p>
            <a:endParaRPr lang="es-EC" dirty="0" smtClean="0"/>
          </a:p>
          <a:p>
            <a:endParaRPr lang="es-EC" dirty="0"/>
          </a:p>
          <a:p>
            <a:pPr algn="just"/>
            <a:endParaRPr lang="es-ES" sz="2200" dirty="0" smtClean="0">
              <a:latin typeface="Berlin Sans FB" panose="020E0602020502020306" pitchFamily="34" charset="0"/>
            </a:endParaRPr>
          </a:p>
          <a:p>
            <a:pPr algn="just"/>
            <a:endParaRPr lang="es-ES" sz="2200" dirty="0">
              <a:latin typeface="Berlin Sans FB" panose="020E0602020502020306" pitchFamily="34" charset="0"/>
            </a:endParaRPr>
          </a:p>
          <a:p>
            <a:pPr marL="0" indent="0" algn="just">
              <a:buNone/>
            </a:pPr>
            <a:r>
              <a:rPr lang="es-ES" sz="2200" dirty="0" smtClean="0">
                <a:latin typeface="Berlin Sans FB" panose="020E0602020502020306" pitchFamily="34" charset="0"/>
              </a:rPr>
              <a:t>Por </a:t>
            </a:r>
            <a:r>
              <a:rPr lang="es-ES" sz="2200" dirty="0">
                <a:latin typeface="Berlin Sans FB" panose="020E0602020502020306" pitchFamily="34" charset="0"/>
              </a:rPr>
              <a:t>lo tanto se puede decir que aproximadamente la mitad de los niños/as observados mejoraron  la pronunciación de  palabras  y aumentaron  significativamente su vocabulario a través de la utilización de las actividades elaboradas para la investigación</a:t>
            </a:r>
            <a:endParaRPr lang="es-EC" sz="2200" dirty="0">
              <a:latin typeface="Berlin Sans FB" panose="020E0602020502020306" pitchFamily="34" charset="0"/>
            </a:endParaRPr>
          </a:p>
          <a:p>
            <a:endParaRPr lang="es-EC" dirty="0"/>
          </a:p>
        </p:txBody>
      </p:sp>
      <p:sp>
        <p:nvSpPr>
          <p:cNvPr id="4" name="3 Título"/>
          <p:cNvSpPr txBox="1">
            <a:spLocks noGrp="1"/>
          </p:cNvSpPr>
          <p:nvPr>
            <p:ph type="title"/>
          </p:nvPr>
        </p:nvSpPr>
        <p:spPr>
          <a:xfrm>
            <a:off x="683568" y="260648"/>
            <a:ext cx="7467600" cy="55399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s-EC" dirty="0" smtClean="0"/>
              <a:t>Aspecto </a:t>
            </a:r>
            <a:r>
              <a:rPr lang="es-EC" dirty="0" smtClean="0"/>
              <a:t>fonológico </a:t>
            </a:r>
            <a:endParaRPr lang="es-EC" dirty="0"/>
          </a:p>
        </p:txBody>
      </p:sp>
      <p:pic>
        <p:nvPicPr>
          <p:cNvPr id="5" name="4 Imagen"/>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824" y="2996952"/>
            <a:ext cx="2664296" cy="1512168"/>
          </a:xfrm>
          <a:prstGeom prst="rect">
            <a:avLst/>
          </a:prstGeom>
          <a:noFill/>
        </p:spPr>
      </p:pic>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146" y="1700808"/>
            <a:ext cx="3203014" cy="1152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755576" y="4490952"/>
            <a:ext cx="2088232"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C" dirty="0" smtClean="0"/>
              <a:t>   </a:t>
            </a:r>
            <a:r>
              <a:rPr lang="es-EC" dirty="0"/>
              <a:t>I</a:t>
            </a:r>
            <a:r>
              <a:rPr lang="es-EC" dirty="0" smtClean="0"/>
              <a:t>nterpretación</a:t>
            </a:r>
            <a:endParaRPr lang="es-EC" dirty="0"/>
          </a:p>
        </p:txBody>
      </p:sp>
    </p:spTree>
    <p:extLst>
      <p:ext uri="{BB962C8B-B14F-4D97-AF65-F5344CB8AC3E}">
        <p14:creationId xmlns:p14="http://schemas.microsoft.com/office/powerpoint/2010/main" val="16843823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60648"/>
            <a:ext cx="7467600" cy="580926"/>
          </a:xfrm>
        </p:spPr>
        <p:txBody>
          <a:bodyPr/>
          <a:lstStyle/>
          <a:p>
            <a:pPr algn="ctr"/>
            <a:r>
              <a:rPr lang="es-EC" dirty="0" smtClean="0"/>
              <a:t>Aspecto </a:t>
            </a:r>
            <a:r>
              <a:rPr lang="es-EC" dirty="0"/>
              <a:t>semántico  </a:t>
            </a:r>
          </a:p>
        </p:txBody>
      </p:sp>
      <p:sp>
        <p:nvSpPr>
          <p:cNvPr id="3" name="2 Marcador de contenido"/>
          <p:cNvSpPr>
            <a:spLocks noGrp="1"/>
          </p:cNvSpPr>
          <p:nvPr>
            <p:ph sz="quarter" idx="1"/>
          </p:nvPr>
        </p:nvSpPr>
        <p:spPr>
          <a:xfrm>
            <a:off x="467544" y="1052736"/>
            <a:ext cx="7467600" cy="5472608"/>
          </a:xfrm>
        </p:spPr>
        <p:txBody>
          <a:bodyPr>
            <a:normAutofit fontScale="77500" lnSpcReduction="20000"/>
          </a:bodyPr>
          <a:lstStyle/>
          <a:p>
            <a:pPr marL="0" indent="0">
              <a:buNone/>
            </a:pPr>
            <a:r>
              <a:rPr lang="es-ES" dirty="0" smtClean="0">
                <a:latin typeface="Berlin Sans FB" panose="020E0602020502020306" pitchFamily="34" charset="0"/>
              </a:rPr>
              <a:t>6. Comprende </a:t>
            </a:r>
            <a:r>
              <a:rPr lang="es-ES" dirty="0">
                <a:latin typeface="Berlin Sans FB" panose="020E0602020502020306" pitchFamily="34" charset="0"/>
              </a:rPr>
              <a:t>el significado de las partes de un disfraz</a:t>
            </a:r>
            <a:endParaRPr lang="es-EC" dirty="0">
              <a:latin typeface="Berlin Sans FB" panose="020E0602020502020306" pitchFamily="34" charset="0"/>
            </a:endParaRPr>
          </a:p>
          <a:p>
            <a:endParaRPr lang="es-EC" dirty="0" smtClean="0"/>
          </a:p>
          <a:p>
            <a:endParaRPr lang="es-EC" dirty="0"/>
          </a:p>
          <a:p>
            <a:endParaRPr lang="es-EC" dirty="0" smtClean="0"/>
          </a:p>
          <a:p>
            <a:endParaRPr lang="es-EC" dirty="0"/>
          </a:p>
          <a:p>
            <a:endParaRPr lang="es-EC" dirty="0" smtClean="0"/>
          </a:p>
          <a:p>
            <a:endParaRPr lang="es-EC" dirty="0"/>
          </a:p>
          <a:p>
            <a:endParaRPr lang="es-EC" dirty="0" smtClean="0"/>
          </a:p>
          <a:p>
            <a:endParaRPr lang="es-EC" dirty="0"/>
          </a:p>
          <a:p>
            <a:pPr algn="just"/>
            <a:endParaRPr lang="es-ES" sz="1900" dirty="0" smtClean="0">
              <a:latin typeface="Berlin Sans FB" panose="020E0602020502020306" pitchFamily="34" charset="0"/>
            </a:endParaRPr>
          </a:p>
          <a:p>
            <a:pPr algn="just"/>
            <a:endParaRPr lang="es-ES" sz="1900" dirty="0">
              <a:latin typeface="Berlin Sans FB" panose="020E0602020502020306" pitchFamily="34" charset="0"/>
            </a:endParaRPr>
          </a:p>
          <a:p>
            <a:pPr algn="just"/>
            <a:endParaRPr lang="es-ES" sz="1900" dirty="0" smtClean="0">
              <a:latin typeface="Berlin Sans FB" panose="020E0602020502020306" pitchFamily="34" charset="0"/>
            </a:endParaRPr>
          </a:p>
          <a:p>
            <a:pPr algn="just"/>
            <a:endParaRPr lang="es-ES" sz="1900" dirty="0">
              <a:latin typeface="Berlin Sans FB" panose="020E0602020502020306" pitchFamily="34" charset="0"/>
            </a:endParaRPr>
          </a:p>
          <a:p>
            <a:pPr algn="just"/>
            <a:endParaRPr lang="es-ES" sz="1900" dirty="0" smtClean="0">
              <a:latin typeface="Berlin Sans FB" panose="020E0602020502020306" pitchFamily="34" charset="0"/>
            </a:endParaRPr>
          </a:p>
          <a:p>
            <a:pPr algn="just"/>
            <a:endParaRPr lang="es-ES" sz="1900" dirty="0">
              <a:latin typeface="Berlin Sans FB" panose="020E0602020502020306" pitchFamily="34" charset="0"/>
            </a:endParaRPr>
          </a:p>
          <a:p>
            <a:pPr algn="just"/>
            <a:endParaRPr lang="es-ES" sz="1900" dirty="0" smtClean="0">
              <a:latin typeface="Berlin Sans FB" panose="020E0602020502020306" pitchFamily="34" charset="0"/>
            </a:endParaRPr>
          </a:p>
          <a:p>
            <a:pPr algn="just"/>
            <a:r>
              <a:rPr lang="es-ES" sz="2600" dirty="0" smtClean="0">
                <a:latin typeface="Berlin Sans FB" panose="020E0602020502020306" pitchFamily="34" charset="0"/>
              </a:rPr>
              <a:t>Es </a:t>
            </a:r>
            <a:r>
              <a:rPr lang="es-ES" sz="2600" dirty="0">
                <a:latin typeface="Berlin Sans FB" panose="020E0602020502020306" pitchFamily="34" charset="0"/>
              </a:rPr>
              <a:t>decir que  la  mayor parte de los niños/as ha mejorado su comprensión y por lo tanto su lenguaje </a:t>
            </a:r>
            <a:r>
              <a:rPr lang="es-ES" sz="2600" dirty="0" smtClean="0">
                <a:latin typeface="Berlin Sans FB" panose="020E0602020502020306" pitchFamily="34" charset="0"/>
              </a:rPr>
              <a:t>ya </a:t>
            </a:r>
            <a:r>
              <a:rPr lang="es-ES" sz="2600" dirty="0">
                <a:latin typeface="Berlin Sans FB" panose="020E0602020502020306" pitchFamily="34" charset="0"/>
              </a:rPr>
              <a:t>que el juego simbólico permite al niño/a  recrear una situación </a:t>
            </a:r>
            <a:r>
              <a:rPr lang="es-ES" sz="2600" dirty="0" smtClean="0">
                <a:latin typeface="Berlin Sans FB" panose="020E0602020502020306" pitchFamily="34" charset="0"/>
              </a:rPr>
              <a:t>vivida,.</a:t>
            </a:r>
          </a:p>
          <a:p>
            <a:pPr algn="just"/>
            <a:endParaRPr lang="es-EC" sz="2600" dirty="0">
              <a:latin typeface="Berlin Sans FB" panose="020E0602020502020306"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1" y="1691516"/>
            <a:ext cx="3841716" cy="1224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4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5" y="3203684"/>
            <a:ext cx="3024336" cy="1440160"/>
          </a:xfrm>
          <a:prstGeom prst="rect">
            <a:avLst/>
          </a:prstGeom>
          <a:noFill/>
        </p:spPr>
      </p:pic>
      <p:sp>
        <p:nvSpPr>
          <p:cNvPr id="6" name="5 CuadroTexto"/>
          <p:cNvSpPr txBox="1"/>
          <p:nvPr/>
        </p:nvSpPr>
        <p:spPr>
          <a:xfrm>
            <a:off x="611561" y="4787860"/>
            <a:ext cx="2016224"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C" dirty="0" smtClean="0"/>
              <a:t>   Interpretación</a:t>
            </a:r>
            <a:endParaRPr lang="es-EC" dirty="0"/>
          </a:p>
        </p:txBody>
      </p:sp>
    </p:spTree>
    <p:extLst>
      <p:ext uri="{BB962C8B-B14F-4D97-AF65-F5344CB8AC3E}">
        <p14:creationId xmlns:p14="http://schemas.microsoft.com/office/powerpoint/2010/main" val="1141722920"/>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051720" y="260648"/>
            <a:ext cx="5194920" cy="778098"/>
          </a:xfrm>
        </p:spPr>
        <p:txBody>
          <a:bodyPr>
            <a:normAutofit fontScale="90000"/>
          </a:bodyPr>
          <a:lstStyle/>
          <a:p>
            <a:pPr algn="ctr"/>
            <a:r>
              <a:rPr lang="es-EC" dirty="0"/>
              <a:t>Aspecto morfo-sintáctico  </a:t>
            </a:r>
            <a:br>
              <a:rPr lang="es-EC" dirty="0"/>
            </a:br>
            <a:endParaRPr lang="es-EC" dirty="0"/>
          </a:p>
        </p:txBody>
      </p:sp>
      <p:sp>
        <p:nvSpPr>
          <p:cNvPr id="3" name="2 Marcador de contenido"/>
          <p:cNvSpPr>
            <a:spLocks noGrp="1"/>
          </p:cNvSpPr>
          <p:nvPr>
            <p:ph sz="quarter" idx="1"/>
          </p:nvPr>
        </p:nvSpPr>
        <p:spPr>
          <a:xfrm>
            <a:off x="457200" y="908720"/>
            <a:ext cx="7467600" cy="5565232"/>
          </a:xfrm>
        </p:spPr>
        <p:txBody>
          <a:bodyPr>
            <a:normAutofit lnSpcReduction="10000"/>
          </a:bodyPr>
          <a:lstStyle/>
          <a:p>
            <a:pPr marL="0" indent="0">
              <a:buNone/>
            </a:pPr>
            <a:r>
              <a:rPr lang="es-ES" sz="2000" dirty="0">
                <a:latin typeface="Berlin Sans FB" panose="020E0602020502020306" pitchFamily="34" charset="0"/>
              </a:rPr>
              <a:t>15.- Identifica objetos que no pertenecen al rincón del hogar</a:t>
            </a:r>
            <a:endParaRPr lang="es-EC" sz="2000" dirty="0">
              <a:latin typeface="Berlin Sans FB" panose="020E0602020502020306" pitchFamily="34" charset="0"/>
            </a:endParaRPr>
          </a:p>
          <a:p>
            <a:endParaRPr lang="es-EC" dirty="0" smtClean="0"/>
          </a:p>
          <a:p>
            <a:endParaRPr lang="es-EC" dirty="0"/>
          </a:p>
          <a:p>
            <a:endParaRPr lang="es-EC" dirty="0" smtClean="0"/>
          </a:p>
          <a:p>
            <a:endParaRPr lang="es-EC" dirty="0"/>
          </a:p>
          <a:p>
            <a:endParaRPr lang="es-EC" dirty="0" smtClean="0"/>
          </a:p>
          <a:p>
            <a:endParaRPr lang="es-EC" dirty="0"/>
          </a:p>
          <a:p>
            <a:endParaRPr lang="es-EC" dirty="0" smtClean="0"/>
          </a:p>
          <a:p>
            <a:endParaRPr lang="es-EC" dirty="0"/>
          </a:p>
          <a:p>
            <a:endParaRPr lang="es-EC" dirty="0" smtClean="0"/>
          </a:p>
          <a:p>
            <a:pPr marL="0" indent="0" algn="just">
              <a:buNone/>
            </a:pPr>
            <a:r>
              <a:rPr lang="es-ES" dirty="0">
                <a:latin typeface="Berlin Sans FB" panose="020E0602020502020306" pitchFamily="34" charset="0"/>
              </a:rPr>
              <a:t>A través del juego simbólico los niños/as aprendieron a identificar el objeto que no pertenecía al rincón del hogar y por lo tanto incrementaron su vocabulario ya que aprendieron palabras nuevas</a:t>
            </a:r>
            <a:endParaRPr lang="es-EC" dirty="0">
              <a:latin typeface="Berlin Sans FB" panose="020E0602020502020306" pitchFamily="34" charset="0"/>
            </a:endParaRPr>
          </a:p>
          <a:p>
            <a:endParaRPr lang="es-EC"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1484784"/>
            <a:ext cx="3859669" cy="1080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4 Imagen"/>
          <p:cNvPicPr/>
          <p:nvPr/>
        </p:nvPicPr>
        <p:blipFill>
          <a:blip r:embed="rId3">
            <a:extLst>
              <a:ext uri="{28A0092B-C50C-407E-A947-70E740481C1C}">
                <a14:useLocalDpi xmlns:a14="http://schemas.microsoft.com/office/drawing/2010/main" val="0"/>
              </a:ext>
            </a:extLst>
          </a:blip>
          <a:srcRect/>
          <a:stretch>
            <a:fillRect/>
          </a:stretch>
        </p:blipFill>
        <p:spPr bwMode="auto">
          <a:xfrm>
            <a:off x="2987824" y="2852936"/>
            <a:ext cx="3312368" cy="1584176"/>
          </a:xfrm>
          <a:prstGeom prst="rect">
            <a:avLst/>
          </a:prstGeom>
          <a:noFill/>
        </p:spPr>
      </p:pic>
      <p:sp>
        <p:nvSpPr>
          <p:cNvPr id="6" name="5 CuadroTexto"/>
          <p:cNvSpPr txBox="1"/>
          <p:nvPr/>
        </p:nvSpPr>
        <p:spPr>
          <a:xfrm>
            <a:off x="539552" y="4581128"/>
            <a:ext cx="187220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C" dirty="0" smtClean="0"/>
              <a:t> Interpretación</a:t>
            </a:r>
            <a:endParaRPr lang="es-EC" dirty="0"/>
          </a:p>
        </p:txBody>
      </p:sp>
    </p:spTree>
    <p:extLst>
      <p:ext uri="{BB962C8B-B14F-4D97-AF65-F5344CB8AC3E}">
        <p14:creationId xmlns:p14="http://schemas.microsoft.com/office/powerpoint/2010/main" val="2407159984"/>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06090"/>
          </a:xfrm>
        </p:spPr>
        <p:txBody>
          <a:bodyPr>
            <a:normAutofit/>
          </a:bodyPr>
          <a:lstStyle/>
          <a:p>
            <a:pPr algn="ctr"/>
            <a:r>
              <a:rPr lang="es-EC" dirty="0" smtClean="0"/>
              <a:t>Aspecto </a:t>
            </a:r>
            <a:r>
              <a:rPr lang="es-EC" dirty="0"/>
              <a:t>pragmático  </a:t>
            </a:r>
          </a:p>
        </p:txBody>
      </p:sp>
      <p:sp>
        <p:nvSpPr>
          <p:cNvPr id="3" name="2 Marcador de contenido"/>
          <p:cNvSpPr>
            <a:spLocks noGrp="1"/>
          </p:cNvSpPr>
          <p:nvPr>
            <p:ph sz="quarter" idx="1"/>
          </p:nvPr>
        </p:nvSpPr>
        <p:spPr>
          <a:xfrm>
            <a:off x="457200" y="1124744"/>
            <a:ext cx="7467600" cy="5349208"/>
          </a:xfrm>
        </p:spPr>
        <p:txBody>
          <a:bodyPr>
            <a:normAutofit lnSpcReduction="10000"/>
          </a:bodyPr>
          <a:lstStyle/>
          <a:p>
            <a:pPr marL="0" indent="0">
              <a:buNone/>
            </a:pPr>
            <a:r>
              <a:rPr lang="es-ES" sz="1800" dirty="0">
                <a:latin typeface="Berlin Sans FB" panose="020E0602020502020306" pitchFamily="34" charset="0"/>
              </a:rPr>
              <a:t>17.- Comprende los gestos que realiza un adulto. (feliz, triste, enojado)</a:t>
            </a:r>
            <a:endParaRPr lang="es-EC" sz="1800" dirty="0">
              <a:latin typeface="Berlin Sans FB" panose="020E0602020502020306" pitchFamily="34" charset="0"/>
            </a:endParaRPr>
          </a:p>
          <a:p>
            <a:endParaRPr lang="es-EC" sz="1800" dirty="0" smtClean="0">
              <a:latin typeface="Berlin Sans FB" panose="020E0602020502020306" pitchFamily="34" charset="0"/>
            </a:endParaRPr>
          </a:p>
          <a:p>
            <a:endParaRPr lang="es-EC" sz="1800" dirty="0">
              <a:latin typeface="Berlin Sans FB" panose="020E0602020502020306" pitchFamily="34" charset="0"/>
            </a:endParaRPr>
          </a:p>
          <a:p>
            <a:endParaRPr lang="es-EC" sz="1800" dirty="0" smtClean="0">
              <a:latin typeface="Berlin Sans FB" panose="020E0602020502020306" pitchFamily="34" charset="0"/>
            </a:endParaRPr>
          </a:p>
          <a:p>
            <a:endParaRPr lang="es-EC" sz="1800" dirty="0">
              <a:latin typeface="Berlin Sans FB" panose="020E0602020502020306" pitchFamily="34" charset="0"/>
            </a:endParaRPr>
          </a:p>
          <a:p>
            <a:endParaRPr lang="es-EC" sz="1800" dirty="0" smtClean="0">
              <a:latin typeface="Berlin Sans FB" panose="020E0602020502020306" pitchFamily="34" charset="0"/>
            </a:endParaRPr>
          </a:p>
          <a:p>
            <a:endParaRPr lang="es-EC" sz="1800" dirty="0">
              <a:latin typeface="Berlin Sans FB" panose="020E0602020502020306" pitchFamily="34" charset="0"/>
            </a:endParaRPr>
          </a:p>
          <a:p>
            <a:endParaRPr lang="es-EC" sz="1800" dirty="0" smtClean="0">
              <a:latin typeface="Berlin Sans FB" panose="020E0602020502020306" pitchFamily="34" charset="0"/>
            </a:endParaRPr>
          </a:p>
          <a:p>
            <a:endParaRPr lang="es-EC" sz="1800" dirty="0">
              <a:latin typeface="Berlin Sans FB" panose="020E0602020502020306" pitchFamily="34" charset="0"/>
            </a:endParaRPr>
          </a:p>
          <a:p>
            <a:endParaRPr lang="es-EC" sz="1800" dirty="0" smtClean="0">
              <a:latin typeface="Berlin Sans FB" panose="020E0602020502020306" pitchFamily="34" charset="0"/>
            </a:endParaRPr>
          </a:p>
          <a:p>
            <a:endParaRPr lang="es-EC" sz="1800" dirty="0">
              <a:latin typeface="Berlin Sans FB" panose="020E0602020502020306" pitchFamily="34" charset="0"/>
            </a:endParaRPr>
          </a:p>
          <a:p>
            <a:endParaRPr lang="es-EC" sz="1800" dirty="0" smtClean="0">
              <a:latin typeface="Berlin Sans FB" panose="020E0602020502020306" pitchFamily="34" charset="0"/>
            </a:endParaRPr>
          </a:p>
          <a:p>
            <a:pPr marL="0" indent="0" algn="just">
              <a:buNone/>
            </a:pPr>
            <a:r>
              <a:rPr lang="es-ES" dirty="0">
                <a:latin typeface="Berlin Sans FB" panose="020E0602020502020306" pitchFamily="34" charset="0"/>
              </a:rPr>
              <a:t>La mayor parte de los niños/as identifica los gestos que realiza un adulto ya que el juego simbólico le permite imitar o representar distintas emociones observadas en casa</a:t>
            </a:r>
            <a:endParaRPr lang="es-EC" dirty="0">
              <a:latin typeface="Berlin Sans FB" panose="020E0602020502020306" pitchFamily="34" charset="0"/>
            </a:endParaRPr>
          </a:p>
          <a:p>
            <a:endParaRPr lang="es-EC"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7821" y="1556792"/>
            <a:ext cx="3549947" cy="1264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4 Imagen"/>
          <p:cNvPicPr/>
          <p:nvPr/>
        </p:nvPicPr>
        <p:blipFill>
          <a:blip r:embed="rId3">
            <a:extLst>
              <a:ext uri="{28A0092B-C50C-407E-A947-70E740481C1C}">
                <a14:useLocalDpi xmlns:a14="http://schemas.microsoft.com/office/drawing/2010/main" val="0"/>
              </a:ext>
            </a:extLst>
          </a:blip>
          <a:srcRect/>
          <a:stretch>
            <a:fillRect/>
          </a:stretch>
        </p:blipFill>
        <p:spPr bwMode="auto">
          <a:xfrm>
            <a:off x="2771800" y="3001812"/>
            <a:ext cx="3168352" cy="1512168"/>
          </a:xfrm>
          <a:prstGeom prst="rect">
            <a:avLst/>
          </a:prstGeom>
          <a:noFill/>
        </p:spPr>
      </p:pic>
      <p:sp>
        <p:nvSpPr>
          <p:cNvPr id="6" name="5 CuadroTexto"/>
          <p:cNvSpPr txBox="1"/>
          <p:nvPr/>
        </p:nvSpPr>
        <p:spPr>
          <a:xfrm>
            <a:off x="541597" y="4509120"/>
            <a:ext cx="2016224"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C" dirty="0" smtClean="0"/>
              <a:t>   Interpretación</a:t>
            </a:r>
            <a:endParaRPr lang="es-EC" dirty="0"/>
          </a:p>
        </p:txBody>
      </p:sp>
    </p:spTree>
    <p:extLst>
      <p:ext uri="{BB962C8B-B14F-4D97-AF65-F5344CB8AC3E}">
        <p14:creationId xmlns:p14="http://schemas.microsoft.com/office/powerpoint/2010/main" val="2820524108"/>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907704" y="2060848"/>
            <a:ext cx="6066928" cy="175432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C" sz="3600" dirty="0" smtClean="0">
                <a:latin typeface="Berlin Sans FB" panose="020E0602020502020306" pitchFamily="34" charset="0"/>
              </a:rPr>
              <a:t>Análisis e interpretación de resultados guía de observación niños/as de 4  a  5 años</a:t>
            </a:r>
          </a:p>
        </p:txBody>
      </p:sp>
    </p:spTree>
    <p:extLst>
      <p:ext uri="{BB962C8B-B14F-4D97-AF65-F5344CB8AC3E}">
        <p14:creationId xmlns:p14="http://schemas.microsoft.com/office/powerpoint/2010/main" val="19850465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467544" y="332656"/>
            <a:ext cx="7467600" cy="55399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s-EC" dirty="0" smtClean="0"/>
              <a:t>Aspecto </a:t>
            </a:r>
            <a:r>
              <a:rPr lang="es-EC" dirty="0" smtClean="0"/>
              <a:t>fonológico </a:t>
            </a:r>
            <a:endParaRPr lang="es-EC" dirty="0"/>
          </a:p>
        </p:txBody>
      </p:sp>
      <p:sp>
        <p:nvSpPr>
          <p:cNvPr id="5" name="4 Marcador de contenido"/>
          <p:cNvSpPr>
            <a:spLocks noGrp="1"/>
          </p:cNvSpPr>
          <p:nvPr>
            <p:ph sz="quarter" idx="1"/>
          </p:nvPr>
        </p:nvSpPr>
        <p:spPr>
          <a:xfrm>
            <a:off x="467544" y="1124744"/>
            <a:ext cx="7467600" cy="5740033"/>
          </a:xfrm>
          <a:prstGeom prst="rect">
            <a:avLst/>
          </a:prstGeom>
        </p:spPr>
        <p:txBody>
          <a:bodyPr wrap="square">
            <a:spAutoFit/>
          </a:bodyPr>
          <a:lstStyle/>
          <a:p>
            <a:pPr marL="0" indent="0">
              <a:buNone/>
            </a:pPr>
            <a:r>
              <a:rPr lang="es-ES" sz="2000" dirty="0" smtClean="0">
                <a:latin typeface="Berlin Sans FB" panose="020E0602020502020306" pitchFamily="34" charset="0"/>
              </a:rPr>
              <a:t>2. Pronuncia </a:t>
            </a:r>
            <a:r>
              <a:rPr lang="es-ES" sz="2000" dirty="0">
                <a:latin typeface="Berlin Sans FB" panose="020E0602020502020306" pitchFamily="34" charset="0"/>
              </a:rPr>
              <a:t>correctamente el nombre de los títeres o personajes </a:t>
            </a:r>
            <a:r>
              <a:rPr lang="es-ES" sz="2000" dirty="0" smtClean="0">
                <a:latin typeface="Berlin Sans FB" panose="020E0602020502020306" pitchFamily="34" charset="0"/>
              </a:rPr>
              <a:t>de diferentes </a:t>
            </a:r>
            <a:r>
              <a:rPr lang="es-ES" sz="2000" dirty="0">
                <a:latin typeface="Berlin Sans FB" panose="020E0602020502020306" pitchFamily="34" charset="0"/>
              </a:rPr>
              <a:t>cuentos</a:t>
            </a:r>
            <a:endParaRPr lang="es-EC" sz="2000" dirty="0">
              <a:latin typeface="Berlin Sans FB" panose="020E0602020502020306" pitchFamily="34" charset="0"/>
            </a:endParaRPr>
          </a:p>
          <a:p>
            <a:endParaRPr lang="es-EC" dirty="0" smtClean="0"/>
          </a:p>
          <a:p>
            <a:endParaRPr lang="es-EC" dirty="0"/>
          </a:p>
          <a:p>
            <a:endParaRPr lang="es-EC" dirty="0" smtClean="0"/>
          </a:p>
          <a:p>
            <a:endParaRPr lang="es-EC" dirty="0"/>
          </a:p>
          <a:p>
            <a:endParaRPr lang="es-EC" dirty="0" smtClean="0"/>
          </a:p>
          <a:p>
            <a:endParaRPr lang="es-EC" dirty="0"/>
          </a:p>
          <a:p>
            <a:endParaRPr lang="es-EC" dirty="0" smtClean="0"/>
          </a:p>
          <a:p>
            <a:endParaRPr lang="es-EC" dirty="0"/>
          </a:p>
          <a:p>
            <a:pPr algn="just"/>
            <a:r>
              <a:rPr lang="es-ES" sz="1800" dirty="0">
                <a:latin typeface="Berlin Sans FB" panose="020E0602020502020306" pitchFamily="34" charset="0"/>
              </a:rPr>
              <a:t>Según los resultados se puede decir que más de la mitad de los niños/as observados ya pronuncian correctamente </a:t>
            </a:r>
            <a:r>
              <a:rPr lang="es-ES" sz="1800" dirty="0" smtClean="0">
                <a:latin typeface="Berlin Sans FB" panose="020E0602020502020306" pitchFamily="34" charset="0"/>
              </a:rPr>
              <a:t>el nombre de títeres o personajes de diferentes cuentos , </a:t>
            </a:r>
            <a:r>
              <a:rPr lang="es-ES" sz="1800" dirty="0">
                <a:latin typeface="Berlin Sans FB" panose="020E0602020502020306" pitchFamily="34" charset="0"/>
              </a:rPr>
              <a:t>pues mediante el juego simbólico  es factible que los niños/as mejoren la pronunciación y vocalización de </a:t>
            </a:r>
            <a:r>
              <a:rPr lang="es-ES" sz="1800" dirty="0" smtClean="0">
                <a:latin typeface="Berlin Sans FB" panose="020E0602020502020306" pitchFamily="34" charset="0"/>
              </a:rPr>
              <a:t>palabras.</a:t>
            </a:r>
            <a:endParaRPr lang="es-EC" sz="1800" dirty="0">
              <a:latin typeface="Berlin Sans FB" panose="020E0602020502020306" pitchFamily="34" charset="0"/>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4502" y="1844824"/>
            <a:ext cx="3456383" cy="128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6 Imagen"/>
          <p:cNvPicPr/>
          <p:nvPr/>
        </p:nvPicPr>
        <p:blipFill>
          <a:blip r:embed="rId3">
            <a:extLst>
              <a:ext uri="{28A0092B-C50C-407E-A947-70E740481C1C}">
                <a14:useLocalDpi xmlns:a14="http://schemas.microsoft.com/office/drawing/2010/main" val="0"/>
              </a:ext>
            </a:extLst>
          </a:blip>
          <a:srcRect/>
          <a:stretch>
            <a:fillRect/>
          </a:stretch>
        </p:blipFill>
        <p:spPr bwMode="auto">
          <a:xfrm>
            <a:off x="2699792" y="3356992"/>
            <a:ext cx="3168352" cy="1540768"/>
          </a:xfrm>
          <a:prstGeom prst="rect">
            <a:avLst/>
          </a:prstGeom>
          <a:noFill/>
        </p:spPr>
      </p:pic>
      <p:sp>
        <p:nvSpPr>
          <p:cNvPr id="10" name="9 CuadroTexto"/>
          <p:cNvSpPr txBox="1"/>
          <p:nvPr/>
        </p:nvSpPr>
        <p:spPr>
          <a:xfrm>
            <a:off x="899592" y="4860689"/>
            <a:ext cx="1944216"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C" dirty="0" smtClean="0"/>
              <a:t>  Interpretación</a:t>
            </a:r>
            <a:endParaRPr lang="es-EC" dirty="0"/>
          </a:p>
        </p:txBody>
      </p:sp>
    </p:spTree>
    <p:extLst>
      <p:ext uri="{BB962C8B-B14F-4D97-AF65-F5344CB8AC3E}">
        <p14:creationId xmlns:p14="http://schemas.microsoft.com/office/powerpoint/2010/main" val="84785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627784" y="260648"/>
            <a:ext cx="4536504" cy="1080120"/>
          </a:xfrm>
        </p:spPr>
        <p:txBody>
          <a:bodyPr>
            <a:normAutofit fontScale="90000"/>
          </a:bodyPr>
          <a:lstStyle/>
          <a:p>
            <a:r>
              <a:rPr lang="es-EC" dirty="0" smtClean="0"/>
              <a:t/>
            </a:r>
            <a:br>
              <a:rPr lang="es-EC" dirty="0" smtClean="0"/>
            </a:br>
            <a:r>
              <a:rPr lang="es-EC" dirty="0"/>
              <a:t/>
            </a:r>
            <a:br>
              <a:rPr lang="es-EC" dirty="0"/>
            </a:br>
            <a:r>
              <a:rPr lang="es-EC" dirty="0" smtClean="0"/>
              <a:t/>
            </a:r>
            <a:br>
              <a:rPr lang="es-EC" dirty="0" smtClean="0"/>
            </a:br>
            <a:r>
              <a:rPr lang="es-EC" dirty="0"/>
              <a:t/>
            </a:r>
            <a:br>
              <a:rPr lang="es-EC" dirty="0"/>
            </a:br>
            <a:r>
              <a:rPr lang="es-EC" dirty="0" smtClean="0"/>
              <a:t/>
            </a:r>
            <a:br>
              <a:rPr lang="es-EC" dirty="0" smtClean="0"/>
            </a:br>
            <a:r>
              <a:rPr lang="es-EC" dirty="0" smtClean="0"/>
              <a:t>Aspecto </a:t>
            </a:r>
            <a:r>
              <a:rPr lang="es-EC" dirty="0"/>
              <a:t>semántico  </a:t>
            </a:r>
            <a:br>
              <a:rPr lang="es-EC" dirty="0"/>
            </a:br>
            <a:endParaRPr lang="es-EC" dirty="0"/>
          </a:p>
        </p:txBody>
      </p:sp>
      <p:sp>
        <p:nvSpPr>
          <p:cNvPr id="3" name="2 Marcador de contenido"/>
          <p:cNvSpPr>
            <a:spLocks noGrp="1"/>
          </p:cNvSpPr>
          <p:nvPr>
            <p:ph sz="quarter" idx="1"/>
          </p:nvPr>
        </p:nvSpPr>
        <p:spPr>
          <a:xfrm>
            <a:off x="457200" y="980728"/>
            <a:ext cx="7467600" cy="5493224"/>
          </a:xfrm>
        </p:spPr>
        <p:txBody>
          <a:bodyPr>
            <a:normAutofit fontScale="92500" lnSpcReduction="10000"/>
          </a:bodyPr>
          <a:lstStyle/>
          <a:p>
            <a:pPr marL="0" indent="0">
              <a:buNone/>
            </a:pPr>
            <a:r>
              <a:rPr lang="es-ES" sz="2200" dirty="0">
                <a:latin typeface="Berlin Sans FB" panose="020E0602020502020306" pitchFamily="34" charset="0"/>
              </a:rPr>
              <a:t>8.- Comprende el contenido de diferentes cuentos</a:t>
            </a:r>
            <a:endParaRPr lang="es-EC" sz="2200" dirty="0">
              <a:latin typeface="Berlin Sans FB" panose="020E0602020502020306" pitchFamily="34" charset="0"/>
            </a:endParaRPr>
          </a:p>
          <a:p>
            <a:endParaRPr lang="es-EC" dirty="0" smtClean="0"/>
          </a:p>
          <a:p>
            <a:endParaRPr lang="es-EC" dirty="0"/>
          </a:p>
          <a:p>
            <a:endParaRPr lang="es-EC" dirty="0" smtClean="0"/>
          </a:p>
          <a:p>
            <a:endParaRPr lang="es-EC" dirty="0"/>
          </a:p>
          <a:p>
            <a:endParaRPr lang="es-EC" dirty="0" smtClean="0"/>
          </a:p>
          <a:p>
            <a:endParaRPr lang="es-EC" dirty="0"/>
          </a:p>
          <a:p>
            <a:endParaRPr lang="es-EC" dirty="0" smtClean="0"/>
          </a:p>
          <a:p>
            <a:endParaRPr lang="es-EC" dirty="0"/>
          </a:p>
          <a:p>
            <a:endParaRPr lang="es-EC" dirty="0" smtClean="0"/>
          </a:p>
          <a:p>
            <a:endParaRPr lang="es-EC" dirty="0" smtClean="0"/>
          </a:p>
          <a:p>
            <a:pPr algn="just"/>
            <a:r>
              <a:rPr lang="es-ES" sz="1700" dirty="0">
                <a:latin typeface="Berlin Sans FB" panose="020E0602020502020306" pitchFamily="34" charset="0"/>
              </a:rPr>
              <a:t>La  mayor parte de los niños/as ha mejorado su comprensión ya que el juego simbólico permite representar un acontecimiento ausente por lo tanto, al dramatizar un cuento se asigna a los niños/as diferentes personajes y roles de cada uno de ellos para desarrollar su imaginación e incrementar su lenguaje de manera significativa</a:t>
            </a:r>
            <a:r>
              <a:rPr lang="es-ES" dirty="0"/>
              <a:t>.</a:t>
            </a:r>
            <a:endParaRPr lang="es-EC" dirty="0"/>
          </a:p>
          <a:p>
            <a:endParaRPr lang="es-EC" dirty="0"/>
          </a:p>
        </p:txBody>
      </p:sp>
      <p:sp>
        <p:nvSpPr>
          <p:cNvPr id="4" name="3 CuadroTexto"/>
          <p:cNvSpPr txBox="1"/>
          <p:nvPr/>
        </p:nvSpPr>
        <p:spPr>
          <a:xfrm>
            <a:off x="801379" y="4667755"/>
            <a:ext cx="2186445"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C" dirty="0" smtClean="0"/>
              <a:t>   Interpretación</a:t>
            </a:r>
            <a:endParaRPr lang="es-EC" dirty="0"/>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1340768"/>
            <a:ext cx="3458319" cy="148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824" y="2924944"/>
            <a:ext cx="2987554" cy="1612223"/>
          </a:xfrm>
          <a:prstGeom prst="rect">
            <a:avLst/>
          </a:prstGeom>
          <a:noFill/>
        </p:spPr>
      </p:pic>
    </p:spTree>
    <p:extLst>
      <p:ext uri="{BB962C8B-B14F-4D97-AF65-F5344CB8AC3E}">
        <p14:creationId xmlns:p14="http://schemas.microsoft.com/office/powerpoint/2010/main" val="13938227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632792" y="980728"/>
            <a:ext cx="7467600" cy="5493224"/>
          </a:xfrm>
        </p:spPr>
        <p:txBody>
          <a:bodyPr>
            <a:normAutofit/>
          </a:bodyPr>
          <a:lstStyle/>
          <a:p>
            <a:pPr marL="0" indent="0">
              <a:buNone/>
            </a:pPr>
            <a:r>
              <a:rPr lang="es-ES" sz="1800" dirty="0">
                <a:latin typeface="Berlin Sans FB" panose="020E0602020502020306" pitchFamily="34" charset="0"/>
              </a:rPr>
              <a:t>14.- Cuando nombra objetos del rincón del hogar utiliza número, singular (el plato) o plural (los platos)</a:t>
            </a:r>
            <a:endParaRPr lang="es-EC" sz="1800" dirty="0">
              <a:latin typeface="Berlin Sans FB" panose="020E0602020502020306" pitchFamily="34" charset="0"/>
            </a:endParaRPr>
          </a:p>
          <a:p>
            <a:pPr marL="0" indent="0">
              <a:buNone/>
            </a:pPr>
            <a:endParaRPr lang="es-EC" dirty="0" smtClean="0"/>
          </a:p>
          <a:p>
            <a:pPr marL="0" indent="0">
              <a:buNone/>
            </a:pPr>
            <a:endParaRPr lang="es-EC" dirty="0"/>
          </a:p>
          <a:p>
            <a:pPr marL="0" indent="0">
              <a:buNone/>
            </a:pPr>
            <a:endParaRPr lang="es-EC" dirty="0" smtClean="0"/>
          </a:p>
          <a:p>
            <a:pPr marL="0" indent="0">
              <a:buNone/>
            </a:pPr>
            <a:endParaRPr lang="es-EC" dirty="0"/>
          </a:p>
          <a:p>
            <a:pPr marL="0" indent="0">
              <a:buNone/>
            </a:pPr>
            <a:endParaRPr lang="es-EC" dirty="0" smtClean="0"/>
          </a:p>
          <a:p>
            <a:pPr marL="0" indent="0">
              <a:buNone/>
            </a:pPr>
            <a:endParaRPr lang="es-EC" dirty="0"/>
          </a:p>
          <a:p>
            <a:pPr marL="0" indent="0">
              <a:buNone/>
            </a:pPr>
            <a:endParaRPr lang="es-EC" dirty="0" smtClean="0"/>
          </a:p>
          <a:p>
            <a:pPr marL="0" indent="0">
              <a:buNone/>
            </a:pPr>
            <a:endParaRPr lang="es-EC" dirty="0"/>
          </a:p>
          <a:p>
            <a:pPr marL="0" indent="0" algn="just">
              <a:buNone/>
            </a:pPr>
            <a:r>
              <a:rPr lang="es-ES" sz="1800" dirty="0">
                <a:latin typeface="Berlin Sans FB" panose="020E0602020502020306" pitchFamily="34" charset="0"/>
              </a:rPr>
              <a:t>A través del juego simbólico la mayor parte de niños/as lograron desarrollar su pensamiento cognitivo y mejoraron su lenguaje ya que identificaron correctamente el número, (singular y plural). </a:t>
            </a:r>
            <a:endParaRPr lang="es-EC" sz="1800" dirty="0">
              <a:latin typeface="Berlin Sans FB" panose="020E0602020502020306" pitchFamily="34" charset="0"/>
            </a:endParaRPr>
          </a:p>
          <a:p>
            <a:pPr marL="0" indent="0">
              <a:buNone/>
            </a:pPr>
            <a:endParaRPr lang="es-EC" dirty="0" smtClean="0"/>
          </a:p>
        </p:txBody>
      </p:sp>
      <p:sp>
        <p:nvSpPr>
          <p:cNvPr id="4" name="3 Título"/>
          <p:cNvSpPr txBox="1">
            <a:spLocks noGrp="1"/>
          </p:cNvSpPr>
          <p:nvPr>
            <p:ph type="title"/>
          </p:nvPr>
        </p:nvSpPr>
        <p:spPr>
          <a:xfrm>
            <a:off x="611560" y="188640"/>
            <a:ext cx="7467600" cy="553998"/>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EC" dirty="0"/>
              <a:t>A</a:t>
            </a:r>
            <a:r>
              <a:rPr lang="es-EC" dirty="0" smtClean="0"/>
              <a:t>specto </a:t>
            </a:r>
            <a:r>
              <a:rPr lang="es-EC" dirty="0" smtClean="0"/>
              <a:t>morfo-sintáctico  </a:t>
            </a:r>
            <a:endParaRPr lang="es-EC" dirty="0"/>
          </a:p>
        </p:txBody>
      </p:sp>
      <p:sp>
        <p:nvSpPr>
          <p:cNvPr id="5" name="4 CuadroTexto"/>
          <p:cNvSpPr txBox="1"/>
          <p:nvPr/>
        </p:nvSpPr>
        <p:spPr>
          <a:xfrm>
            <a:off x="827584" y="4684586"/>
            <a:ext cx="2016224"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C" dirty="0" smtClean="0"/>
              <a:t>   Interpretación</a:t>
            </a:r>
            <a:endParaRPr lang="es-EC"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0381" y="1501530"/>
            <a:ext cx="3145835" cy="1351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16380" y="2996954"/>
            <a:ext cx="2755820" cy="1584176"/>
          </a:xfrm>
          <a:prstGeom prst="rect">
            <a:avLst/>
          </a:prstGeom>
          <a:noFill/>
        </p:spPr>
      </p:pic>
    </p:spTree>
    <p:extLst>
      <p:ext uri="{BB962C8B-B14F-4D97-AF65-F5344CB8AC3E}">
        <p14:creationId xmlns:p14="http://schemas.microsoft.com/office/powerpoint/2010/main" val="3948245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data:image/jpeg;base64,/9j/4AAQSkZJRgABAQAAAQABAAD/2wCEAAkGBxQSEhUUEBQUFBUWFBQVFxgQFhgXFxgVFxQYFhYVFxoYHCggGBwnHBkXITIlJSorLi4uGCAzODQtNygtLisBCgoKDg0OGxAQGiwkICQsLC0sLCwsLCwsLCwsLCwsLCwsLCwsLCwsLywsLCwsLCwtLCwsLCwsLCwsLCwsLCwsLP/AABEIAPwAyAMBEQACEQEDEQH/xAAcAAEAAQUBAQAAAAAAAAAAAAAABgIDBAUHAQj/xABCEAACAQMCBAQEAwUFBgcBAAABAgMABBESIQUGMUETIlFhBzJxgRRCkSNSYoKhFXKTsbIkQ1ODksEXM2NzosTRCP/EABsBAQACAwEBAAAAAAAAAAAAAAABAgMEBQYH/8QANhEAAgECBAMFBwQCAgMAAAAAAAECAxEEEiExBUFRYXGBkaETIrHB0eHwBhQyQiPxFWJSktL/2gAMAwEAAhEDEQA/AO40AoBQCgFAKAUAoBQCgFAKAUAoBQCgFAYPELeVnhaGTQEkzIjDKyRFSpX1VgSrAj93B2NAZ1AUSyhRliFHqxwP60Bagvo3+SRG7eRlO/2NAZFAKAUAoBQCgFAKAUAoBQCgFAKAUAoBQCgFAKAoilVhlGDDcZUgjIODuPegK6A0PNPGnh8OG2VXuZywjEmdCIgzJNJjfSuVGB1ZlHfI1MdjaeEourU5cur6FoRzOxo4uUoX896Wvpcbveedcnr4cX/lxD2VfuetfPsXx7GV5XUsq5KOnru/zQ2404ouz8pWLdbO26YGIUBA7YIGRWnHiWMi7qrL/wBmWyR6FpY5uH+e1MlxAP8AzLaWRncKPzWzyEnUB/u2OluxU9fScK/UcnJU8Xs9pbW77cu3l8Mc6F9YkysL1J40lhYPHIodWXoVIyDXtDUMigFAKAUAoBQCgFAKAUAoBQCgFAKAUAoBQGptuXYIpzPAphZtRkWFisUpbq8kY8jPnfXjV6k0BtqAg96xg4o73J8tzHFHayH5F0AmS2/hdmzIM/PnA+SvKfqjDV6lKNSGsY3uunb3fD4bFCS2MnjvFmh8OOFPFuJ2KQxk6QdIy8jn8sajcnHcDqa8xwvhk8dVyp2it30+7M05qKKI+WuIEa34iBJ1KJaxmAbfKMnxSM99YJ9q9ov03gMmXK79bu/09DX9tK5Rw3iTu0sNwoS4gZRIEJKMrjVHNGTvoYZ67gqw7ZPkOKcLlgaqje8Xs/in2r6G5RnnRd5Gl8Oe8tfyq6XMY7BLjVrUf82OVv8AmV7XgWIdbBxvvH3fLb0sauJhln3kwrsGuKAUAoBQCgFAKAUAoCPcX54sLZyk1yniA4McQaWQH0ZIgxX7gVWUlFXbLwpym7RV32GBH8TeHHrLKvu9tcAfUnw8Ae5qir03tJeaMrwldbwl5P6Ek4XxWC5TxLaWOZOmqJgwB9DjofY1lNczKAUAoBQCgFAKAxuI2EdxG0U6LJG4wyuMgj/97g9iKA1nBeVbe1kMsfivIV0B7iaSZljznw0MjHSucHA64HpWKlQpUk1Tio36JL4Ett7m8rKQQK9nD8VuSnSK1toZD2MpeWUL6ZCOD/OK8l+qJRtSjz1fhp+eBvYJO7Ze5OXXxC8fskFpDn+LVPKw+wdP1rf/AE7Bxwl3zk38F8iuNf8Ak8Cb13jTNPccFaScSyXNxpVlZIYmEUY042fQA8oJzkMxXfGKEm4oQKAUAoBQCgFAcg49zFPxSdoLeUxWYdowYzpe40/O7ON1iyCAq4LDcncCubisZJT9lT369DuYDhsJUniK98vJLn9vzv8AYraysh4aRh2HUADAPv2H9TXPqTpQfv8AvPtOzRpV6kf8doR5W0+5WvGLd9pLcKPVME/0ANY1iKUtJQMrweIhrCpfv/GakWzxSNd2JaHS2kP2YbeSZM/tE377jOQQd6tQxFSjeUNYX2ZTFYOjiUqdWyqW3X5r+WN8fiddPjRZxJgAMZpWOph82gIvy56EnPtXSnxSjG1rs4lHgOIm3majb1+35YxLjnviF3IIYRFZY0guv7dnJ7o0iBUXbGCrH9RUT4lFpezV2+ulu8tT4HOLk6zso9Nb9354W1NlE/Fo/Ml9HMR/u7mGPQfvEqMP1q8cTV5pPuuvqY54HDP+Lku12fwsb3lbndbiX8NdR/hrrfCltUcuBk+E5AyQN9JAONxkAmtqjXhV23W65mhicHVw9nLVPZrZ/nbqS81mNQ0681WRkWJbu3aRmCBI5Ud9R2xpUkigsbigFAaHjfNkFtJ4OmaabSH8K1iaRwpzguR5Uzg41EVgr4mlQWarJR73YtGLlsaa95gv7gFLW3/Bg7ePesjuo9UgjZgzempgPY1x8T+o8JTX+N532aLzfyuZoYeT3NZIYeHwhAXkkdiQCdc9zO/U+ruxxk9APQCvLRWJ4pic27flFfT1feb8XCjElnJnBntbc+MQZ5naecruPEcAaF/hRVVB66c96+hYehGhSjTjskcupNzk5M31ZigoBQCgFAKAgXH+e5Gme24XEs0iHTJNIf2Mbd1ABBkYd9wAdsk5Fa9XERg7LV9DewuBnWWdvLHq/kt3+amkuON8Yt8M88EmpsBWgBGSMhf2bK39TWnPHVIayh5P7HUp8Hw9VNQqu6V9Vp8SxxX4g306+CkSWjBSssh/akk5GIVYDSMbkuDgnGDjJmrxOEYpxV306d5TD8BqzqNVHaK5rW/d9yM8MtzCgTVqC7KcAEKAMA46n32/7nh1qmeedKze/eepw9D2VNU27paLTl29fzvMmsRnPagFXiHGnJxnOMnGfXFTmdrEZVe9tSioJFSSVQzMjBkJVh0Iq8ZOLuis4RnHLJXRlczTNcQi4RDG0OD4oI8sqENGy99m3++K6EK0nONWK20facmeEpqnPDzlurpdLc/zodk4Tcma3ikZdJkijcqexdAxUj74r0J4cvW1qkY0xoqD0RQo/QUBeoBQEC4S+briMn714Ez6iK2hj/zDV4P9TyzYqMekfi39jfwsfdKLmee6uDaWZEehVe4uGGrwVfOhI1OzSsATvsoGd8gVPBOCxxK9tW/jfRdft8Sa9XJotyScA5UtrRtcatJMRpae4YyzMPTW3yj+FcL7V7elRhSjlgkl0Whoyk5O7N5WQqKAUAoBQCgNZzPJItnctbgmUW8xjC7kyCNtGAOpzigON8A4vFDYxx2uzEeZxj9QfX/I5rz9Wu43X9m9fz4HvKGCjUcJJp00llt8/HVluO+kDK2tiVORqJbB+9aXtJp3udOVCm4uOVWfTQ8mnLsWY5YnJNY5ScndkwgoRUY7IpBqpJ7moIGaA9zQHmaAZqQUk0JKZTqQxsSUb5lJ8p+o6VkjOUdmVlShP+ST0t4dDP5W5rubAvDDE91E6qYkklIELjIYKSGbSw0+UdCu2Mmu1hcf7n+R3fqzzHEeBt1k8Okota3eifj1JKvxFvk80/DgU9YpXBH2eIA/qK2VjYc014Gj/wAJW2jODfRS+qRKeU+dbe/1JHqjmUamhmAD6c41rglXXO2VJxkZxkVs06kZq8Xc5mIw1XDzyVY2f55kkq5gOYcu3g/2nLDV+OvSwJGR/tLgA+nlArwXHoSeNk7cl8DsYOKdJEh+GUWbV7g/NdXE02evkDmKHHt4caH717PA0fY4eFPol58/U5daWabZLq2jGKA1lvwyRJ2kFxK0b5Jgk0MiuceZGK61Gx8uSN+1QSbOpIFAKAUBEviTzK9jbL4GPHnk8KNmGQnlZmlIPzaVU4HqR2zWOtUVODk+Rs4PDPE1o0ou1/8Ab9DjdrbhCzZJZ2LuzHJdyclj2yST0rzletOq7yPouEwNLCQyU139plq1a9jYaKw1VsVsVA1Fitj3NLA9zUEHuaAZoDygKTUkooY1Ysj22u2icOhww6Z36jBrJCTi7oipSjVg4S2ZsIua51YFyrr3XSBt7EdDW3HEzvqasuFUJRtHR9bmJzQyxTRXVi6iUZlTT+Vx1DAflcEqV+tbEaip1FKL0e5pzwc8XhZ0asfeh/F9vS/Tl3W6HcOB8SW5t4Z02WWJJAPTWobH2zj7V2TwRq+JcF4ZcTaJ4bOSc7kOsZmOO5HzEUJN9bQLGipGqoigKqoAqqoGAABsAB2oQXKAwrPiaSSzQgMrwlNQcYysi5SRD+ZDhlz6ow7UBm0AoBQCgNBzhzRBYwSNJNEkvhSNFHIwDO6qdIC9SC2B96A+flLTFJppJJJNnLyOzZLKQdmOANzsMYrh18ROTlF7dPE+i4DhOHpQp1Yr3kk79brXflrsZ6NWi0dZouq1VaKtFwNVbFWioNUWK2Kg1RYix6GqLEWPdVLCw1UsLDVSwseE1JNi2zVKRZIsu1XSLpFh2rIkZEhdX0YgCCLMxfysu7OTssaqNyScDFbVKOe0EteppYqt+1zV5z91LSPV9na/zQ7bYWE1nwcRRDVcQ2RCgb5nWIkAevnrvHzA59wng9q1vE+lWJRZfGziUuwBaUyjDhydycg/pXhK+OxccRJ5mne1uW+itsejp4ei6SVk1b8Z0T4d3sk3D4XmZnJ8QK7/ADPEsrrFI2epKBTnvnPevb0nJwTlvZX7+Z56okpNR2JJWQoeaRnON+mfYdP8z+tAe0AoBQEU+JPMzWFprhwZpXEMWrcBmBJcjuFVWP1AHeqTmoRcmbGFw8sRWjSju3+Pw3ODbl2kdmkkc5eSQ6nY+pJ/yrjVasqj94+l4HAUMJDLSWvN834/LYvK1YGjdL6NVGirRdV6o0VaKw1VsVsVh6ixWx6HqLEWPddLEWKtdRYWGulhYaqWFgWpYmxbZqskWSLLtV0i6Rju1ZEi6RhavDlimLNojmilYAAsqxyK7NGezYBrews0ppNfnacPjmEqVMNOUZXW7TS0tq3F7p277q59SxuGAKnIIBBHQg7g11z54R+65G4fI5d7WIlm1sNwjNnJZkB0MSdySN6rkjfNbXqWzyta+hII0CgBQAAAAAMAAbAAdhVipVQCgFAKAUBCPi3wF7qzV4VLyW8gmCKMs6aWSRVHdtLagOp04HWsdaGeDibvD8SsNiYVXsnr3PR+jOGrcqdODnV0xvnHU+1cZwkr3Wx9JhiqUsuWV821tb9fBc/Lcvg1jNouK1VaBdV6q0VaKw9VsRY911FiLHuuliLHviVFiLFQelhY98SoyixaubsIjP1CqW27gDO1WhTcpqPV2MNarGlSlV3STffpcrWXIB9RmocbMyx1SZ4z1KRexZd6skWSLDtWRIsW232NWRWVmrMlPLvxRvYYII/DtpI4o0jw3iCR1QaQfE1EAkAflNdSWLUZZWjwdL9PVKtH2sJrXZff7HaOWuNx3ttHcQ5CyA7N8ysrFXQ+4YEfattO6uefnFwk4vdGzqSooBQCgFAKA1vH+OQWURmupBGmcDO7Mx6IijdmODsPQ+lQ3YmMXJ2W58881cXhur954IDAsiLgOFDO6li7sEJAY5Xvk6a52Kmpr3Xtuez4DhamFm1WjZyXu+G67Hs7dnYYYNaJ6pMqBqCxUGqLA911FhY910sRYsrfLqK5wQcb7AkdQp74zv6VkdCaipW0Zpwx2HlVlRUvej+adbc+hZS+HikasoQoyN1WTzeXPTJG+P4au6EvZZrbP0NWOOpfvXSU01JK3RSTel9rtcuwzxJWvY6tiu1t3uZVt4vmf5iP93F+eQ+m2w9SRW1hcP7Sd3sjk8Vxqow9lB+/L0XN/Tq+5krvuXOG2gV7k4j+VEuJGZM4xgJ+bA9c49q66pQjLMlqeaqTSgoVJPKtk3p5c+y97ciNXHC5Iomkt8XVsgZllhdCRGozpkBI8yjbbOcdAdq0a2AcpOUHudTCcYVGiozi5JLRq2y63a1W2l7mBBOzDLADO4AOdsd/f6Vz5QSdkehw86lSOacUr7K99O3lfu8wzUSNgoJqSrZSTUlGyhmqyRilJLVncPg1ZPHw1WkyBNLJOgPaNyNHbowGvf8AfrtU4uMEmfM8bVjVxE6kdm21+du5OauaooBQCgFAYvFOIR28Mk0zaY40Z3PoqjJwO59B3NAfN/MnMEvELg3E+wGVhj7RRnt7udizdzt0AFczEVs7stj2/B+GrDx9pNe+/RdO/r5d+AprVZ6CLKwaqZUyrNQWue0JuUWFs9xcJFA+GYkMGXUqKoyzsNiOw675FbdChn0ktOpwuIY90pp0KnvXs4tXWm7to1y1Ts7rvJQ/JDIpe6vI4ol+ZkTScdPnkYhd/Y1tRwVNO71OdW4tipRs5Rj2pa+bbt5Eu4NYWU1uscAgngQ4A8sqhup1Zz5t8nO++a2zmJ05RsrNeZtJOBwvCYGijMRGPDCgL7YA6H3FSVllay20I9J8NLcnyS3KDPyrIrDHpl0LD9awPD0m75TPHHYmCyxqyt339Xd+pv8Ag3LsNohS3TTk5ZiSzufVmO5/7dqzJJaIwKWrfN7t6t97Mx4O+OnT2qS6mRjj/C/ALXduu4B/ERKPLcRD5vL/AMVRkg9/lOc7CkvdeePiuv3/ANHOuK2YtGClv2LAPbyHZXibdV1H8yjYjuMHvXLxOHkpZoq9z0fCuJU4UlRrSSy/xbdk48tXzW3dZ9TFinVxlTkZxkdPse/2rUlBx0Z2aWIp1k5U3dbX5eD5+B6TQs2Uk1NjG5GRwKNHvbVJk8WKSeONowSpbWwUEkA5UZ1FdsgEZrbwqjm1Wp5/j0qqoXjJKOzXN/bsPqBFAAAAAAwAOgHoK6R4k9oBQCgFAKA5h8eb5ltreBdlmnJf3ES61Q+2rSf5KxV5WgzocLpqpioJ9b+Sv8jj6muUz3sWXFNVZmiysGqmVMqBqC6Z7mhNzL4De/h7uCQHAZ1hk/ijkYLv9G0t9q3MHNqWXkzhcboxyRrrdNJ9qfLwevmT/g1l/aEgu58m3Rj+FhYeU4OPxUgPzMd9IOwG/U5rpnl7+0eZ7cl8/oTSG1AzgAZ3OB1PqakSmZSQVBicy54FSVznjQVBKmWXhoXUzGlhqTNGZzD4qZElrGRiECRh2UyjSqr6ZClsD3PpWri3JU9Do8NVOWKiqlrJNq+zlpb0vYhk06qMsQB7nFcyMJSeiPU1sRSpRvOSS7WWLa8EmSoOkfmO2T7DrV50nDffoamGx0cTd008q/t1fYt/OxdLVWxncjY8o8UFpf29wVDgOImDDOElIjLp+641ZyOoyO9beFnZ5ep53juGU6Xtr6x8rN28z6croHkRQCgFAKAUBFviLyr/AGja+GjBZo2EsLN8usAgq2PyspI9sg74xVZxUlZmahWlRqKpHdHz5xK0ltX8O7jeB/SYYBx1KN8rj3UmudOhOL2ueyw3FcNVV3LK+j09diiNwRkHI9qwNNaM6tOaklKLui4DVTOmVg1UyJmO98ofSWUYGTqYDc9B+mT+lZFSk45kmaU+IUYV3SlKKsru7S1ey8rt9NOpJ+SeX2vJ0kZT+GjyxYggSsVKqiHYkDOSw9AK3cLQcXmkcXi2PhiLUqbvFO7fJ9EvjfuOx2NoqKqIoVVUKoHQKBgAewFbxxJOxsYo6g15SMhY6GFyK/DoVzFLR0LKRZeOhkUjFljqTNGRq+JcPjmQpNGkiHqsihhkdDg96GdWkrMjfEeU7UQzCK2hRmhlXUkahhlCNjjIoWdOCi7JHEuDIDGpxuCRkbHr0OOvXvXNxLedrkdjg0Kbw0Z295Nq+z359d+ZsLZJJXZIoZpGUBv2MbSeU7ZwgJAztvVI0ZSV4mxX4lSo1HTq3XR2un5E4+HvINzPcxzXUUlvBC6yYnUpJK6NqRAjbquQCSRuNh1yNqjQcXdnB4nxSNePsqW3N9TvNbRwhQCgFAKAUAoDG4na+LDJHnTrjdAcZwWUgNg+nX7UB8t3NlJbSG3uFMcsflKt3A21L+8p6gjY1y61OUZNs91wzGUqtKMIvVJJru08jwGsB1kyo7jGSPcdRULRlpe9FpO3aie/ClsxzxEBljkR1LAE5kXzAnG5yoO++47Yrq4ablDU8ni6UaWIlBNvZ66u7Wup0aEVsGnJntxxe3gZVnnhiZvlWWREJ7bBiM1BqzkjdQ4IBG4PQihgkzIUUMTPcUIPCKEplpxQumYsq0M0WYUy1JsxZg3Y8j5/cb/SaGVvQ+aeDyBYvMQBqOMnHYVz8RFuei5HQ4PVjTwt5ySWZ7u3JHXvgJYB5rm6BBCotupB6lmEkm3ptHv9az4eDjHU5XGMTGtWSg7pLc7RWwckUAoBQCgFAKAUAoDkPx+syBa3CkMwaSARZOt2k0spQAb4KYP95axVqedWN/h2M/a1XO19GvzyIdD8OOKNGJD+FQkZ8J3bX9DhSoP81Y/2sLczpf8AMYxu6Ue6xp+FcLuprprQxLFMi6nMrHSq+Xfyg5zqGMHfPWsf7NX3NuHHa0vc9mlLrfTyt8zr3K/BEs4RGhLsTrkcjBdzjJx2GwAHYAdetbcYqKsjTeZtyk7t6tmz4hxaK2QPMSAWCKFVnZnb5URVBLE4PQdqtcwVHZanJObeW+J3jzeFZkxvcvP4knhLO4xpiRtTlgiJ5Qox1JIz0g5tSEm7k1+FF7Jw62e34szW+mXMP4kERhGUZUTY8MebPl1Z3O1CEmlqdUjcEAgggjII3BHqKkqy5mhB4aAwOLzukMrxKHkWKRkU9GdUJVT9SAKF0fMvMfOP7S3ksZ7rxkQNPPLI2JZ2wzaYiSqxruoGACDjG2TBjztapnYuE892s1vFJLMiO0atIo1EI2PNqIBCjOeppc6FOatdm5eRZI8owZXTZlIIKsNmBGxGDUm0ldHFuX+Xrexv/wANxaESrLgW8pZhFnPdQR1yAc/KcbYOqoOeqWSeSfgyT8V5fhhjbiPAne3lt9bEDX4UyINUgXX8y4HVcq2CPcCamH0zROvcpcbF9ZwXIGnxYwxX91wSrqPUBgRmpNI29AKAUAoBQCgFAKA5PzTL4/MMKPulpZmZFPTxXbBb9Ch/lFDawlPPUsV3/NskStJPazRxKcFy8B2zjOkSZ+wyT6UOl/BXcXbw+pHPhtP4z310SS0tyVBP7ijKjHbZgPsKgjBRU3OfaTlZqrc3XAyoJ6XMM4Gyt5asjUnEzUYEYO4OxB6H61Jqyie8Ns4oE0QIsaZZtMYwoLHLYA2G++BQxOJfnLFWCNpYqQrEatLEbNjvg74oVykeXlCE7yzXksvUym7nRs+oWJ1RR7BaDKUcKu5Ybl7OaRpl8ETwSSY8TQH8N45CMBypKENgEht8kZIvFa2Ndw3kuzt2aQxJLMzFnlmRCSxJJKqAEj6n5FH3qDYp0lubSafG3aqtm7CmYKuqgKoCgbAKAAB6ADpUXM6p2Ix8ROFrc2MuRl4lMqHuCgywH1XIx9PSrow4qip0n2akU4Vx+WeyisbNnuLm5j8LQ24gQAxyMzgfKVGRn5ck5xgUNGWISopJ3b9Pzkd65V4KtlaQ2yHUIkCk/vMfM7e2WJOPepOcbWgFAKAUAoBQCgFAcr+LHB54LmHitohl8JDFcxp1MOThwB1AycnthTjAJAzUKrpTUjRpzPYXRima4VREWYRzeTEhUAMQ3zMo1AacjzH2odlYihUtLNtyfU1XwonXwbhFbVpuC2fVWUAN99Jqj0HDbOMkupNDNWNs6uQyLeeiZinA2kN2q4DMoJ6BiBn1xnrWRM0KsS1xfmu3tlwzq8rYWOGNg0sjk4VFUb7kgZO1WNGo0jeWU7mNDKoRyql1U6grEeZQ3cA5GakplL/i+lCMhgcR4sYIRJJFJI3lBjtFaY6yNwuw8udtTaR0zigasangtpK00l5dLokdBFHEGDeDArasMRsXZvM2NtlHahaEHe7NhcyVRm5Tiai5lrE2b9OBieLUJmfIU30g8KTPTw3z9NJzWVGGorRZ7/8Az7w5E4b42hRJJLIC4A1MikKFJ64BDbVc8odPqSBQCgFAKAUAoBQCgFAaK75M4fK+uSztmcnJJiTJPq22/wB6C5yfmCzHC+NONIS2v1DRlQFVZRgFdtvmJ/xVqslodHhtdU6tntL48jfMKwtHp0y9BRIxzMyXh8M4AnijlA6CVFcD6ahtWVHPrQjLdFbcuWpheJIY4Q+N7dVjdWBDK6so2ZWAIPqBVzTlSjayRRwrjjxOttxAhZc6YpgNMVyOxU9El9Yz33XIOwxLTSX+yR66Fsp4XoTYiPNF61zKlnZuyzI6SyzRswW2QdNekgO7AkCNsg9SMAVBSWryx/0bmKJ1TEsniMM+bSEJHbIBxn3GPoKqzbp6bmDcpWJo36bMTRUJGe5HPiBxIxW3gRjVNdHwI1G5IbZsDvsdP1YVlijm8QrKFNrm9Pqda5M4GLGygthuY4wGI6GRiWkI9tRash503VAKAUAoBQCgFAKAUAoBQEc595Sj4naNBJ5XHnifukgGx91PQj0PrggDlHLXG3WQ2PEB4V3EdHn6Sj8pB7tjH94YIzvVGj0GCx2dZJv3vj9yYRx1FjflIzYauka8zMjapNeSNLzvy4OIWrQ6gjhg8bEZAdcjfHYgke2c74oa9WlnjY0HKPCONQApNcwGMA6ROGnbOexBVguPVjjA2oYacKq3fzJDJwy+l8s14kSd/wAFCUcj0Ekrvo+oGfehkyye78ja8L4XFbR+HAgVcknqWZj1d2O7MfU0MkYqOiNPxfnCxt3Mc1yiuDgqNTFT6NpB0n61DHtoRdmzItbyKdNcEiSL0zGwYZ9DjofaqtG3TqKSumYXGeIRWsTSzsFUfqx7Ko7k0ymSdaMI5pMxvhby3Jdzf2vfLgkEWkTdEj6CXfqSM4PfJbuuLJHnq9aVWeZnWqkwCgFAKAUAoBQCgFAKAUAoBQEb5z5JteJx6blMOo8kse0iewP5l/hOR996A5XxQcR4Hj8YBeWeQqzIcSLnoGBOc+xyNwA3aoOhQx84aT1Xqbjg/PFjOBpnWNjjyz/syD6b+U/YmpN+OKpT2fmSi3lDDKkMPVSCP6VJd2MpKGJmPxXisNqniXMqRL6uep64UdWPsATUGKUlHVkNn+KUbkrYWlzeMMbopVT+gZv1UUua7xC/qmzH4lzhxYwv4fCZoyyEK66nZCwwG0hMkjOcYoVdadtInvw25Zt5bUi64eyyqxDvex5aRjuSmsZAHTp9yc0Joxi4+9HzNTzdw08EnS7sBiGUmKSFmOjXpJTrvjqfYqexxQmf+B54bc0b/kPlFOITfiOLzGeeMBhaMjJHErHysVYASocDdcqcHJelrGlKu63vN3OygY6UKHtAKAUAoBQCgFAKAUAoBQCgFAQfm7mmbx47Lh2BK80cUs7KGWDWjSFUU7PKI1Z8HYADPzColpHMVzxzqHN6+HUwJOV7dby4LB53h4bqaW6czSM87SqG82yELA2AgAHiHAGaqncyHo5IsLqCJp7aMuYoyWTMbE6BuWQgn71u5EzgLEVISdmc/wCcfhm1gxls5pUjkIVGD48KVmAVJGGDoYnSH/KSurIOoYsibN795VpJPpva+q6rtW7XNbdDQW9/PHBK0vFrmC4hB1W04fWzZwqxsZDqBOOwIGTjG9YmmnZnVpYhVKeeNS6JvyTyE1yqXnGGe4kZFMcUxJVE6qXB6kjfT03Ock7DNGF/enqdSs7NI1CxqqKOioAqj6AbChdyMkpQpcsSLQyRZpeYeDRXcLwzrqRh9wezKexFDNZSVmc35X/E211/ZzyKLmBWl4fM2dLpuzW0ncxOqnb8pQ4JIXF1qrM4mIpOhUzrbmuq6952rl7jC3cCyoCpyySI3zRyoxWSJvdWBHvsehqhkTTV0bKhIoBQCgFAKAUAoBQCgFAKA1PNPF/wts8igNJskKH88znTEn01EZ9ACe1Sk27IrOcacXOWy1IhylwsC8Ck6/w0LSu7dZLu7dtcpP72lJPoJsdMVg4lUVJRprvOdwqUq+fES3bsu5fiNzw59a8QnPR5JYl9o7aPwSP8VZj/ADVp+3y2R17FzgZ/2eH/ANmL/QK7/I8rJ+8zPubVLiGSGVQyOpVge6sMEVjktTcoTco25rY4nztwWSe0kj0CW6spxGzBcyyQBSYzkbnKPGxHqrVkmnUpdqNDC1IYPHWbtTmrpX0Tv9U13NEqsfi9w4qPEMsTdCjRk4I6jK5BrSPae2g0XP8AxRE5K8Msrm7bONWnw4gf4n3xt64oQ5X2RLeXp7poAb9YkmLMdMGSqqflUkk5YdyDiheMXzM1noZVEsSGhlijnnxCUJe8KmQ4kF4ke3Uozpke46j+c1PM1cfZU8z7SbXjfgbxbgHFvdNHDOPypMfLBce2SREx94z+WrTXM4+HnZ5OT1XzXzJjVDbFAKAUAoBQCgFAKAUAoBQEF5puPG4hFF+S1i8dh2M02qOL/pjWX/EFbWEhed+hwP1BifZ0I0lvJ+i+9ivk64Vbea5c4Ess0xJOwij/AGUZHsY4lb+Y15PimM9pjJRXLRfnedvhuG9jhKcey773qLWQwcHZ3Gl/wcs8gHaSSNppPqdbNWrPEZ6+SL52XnZG6omfwsaYo19I0H6KBXu7aHiPaXkzZWz+asc1obmGmlMh/GY/D4mrDYXFsykjvJbyArn30TN9lrLh3afevgc/i8VOhmX9ZekvuiK/Fqy1WPiKPNFLHJkAZxum/t5gftV8XG9O5r/p6u4YtRb3TXz+R0Hg/Elmhilj+SRFcY7BhnGO3pXMPqCSaujO10IsUMaFki07VJdIgHxRs5QsF9Bu9lJ4mg7goSpZsexVc+2T2ptqa+Noe0pk5srmDiljnOYbiEgr1I1Aqy5HRlOR9RWxo1pzPI605Wk9Y7Gy5M4m81sFmOZ4GME/vLHga/o66ZB7OK1rW0O1GSnFSXM3tCwoBQCgFAKAUAoBQCgFAcnuOIEJf3XV5LmdUGepif8ACQIPTJjX7ua36U40cO6kttWeP4nCeL4nHDr/AKrz1b9TIv1Edglom4cQWm37jssUh/w9Z+1fMKNVzxDqvlml4q7XrZH0mtRyxsu42/Ol0Bw683A/2WcDPqYmAFY8DJyxNNf9o/E16kMqbKf7et40UvcQquBgtKgB27EmvrGnU+ZxVVysovyZSebrJT5ru2+hmj6f9VUll6mxTjXun7OTXczVcwcdt55bRraeGRlutOmKRXJWSGRG2U52yG/lqIWUotO5kxKlKjVUoOKtdXXRo2V5bLKjRyDUjqVYHuCMGtxpNWZ5qnUlTmpxdmtUc94dfz8CkMU4efh7tlJF3aIk7g9hv1XYHqN8iuTWoum+w+k8G43TxEMstJc1811Xw+PQ7XmyyeMSC7t9JAOWkVSM9iGIIPsRmsJ6Fzg9bmxsr6OeMSQusiNnDIcg4JU4P1BH2qSYtPVHrmhmRjTqGBDAEEEEHoQdiDQyJHJuBxG1u7jh8hvJIw3iW8FrIYw4cb63BU4C6dy4UFW6mufxCtXpwTpyUVzb+W/wZ5vHUFTqPbvfQkvBY2SdF4fFFFdiWLUljI0sYgLgzC/kZQp8urGfPqxpOTWlgJYiVXNmk4c3JW7squ/oYqOe9+Xb8jtVdw2BQCgFAKA8xQHtAKAUAoDT80cc/CRBghllkcRQxg41ysCQC35VADMT2Cnr0rHVqxpQc5bIiTUVdnKbyx8JEjvbzDLI1wIrCHVKXLtIXOoOzAMxOdKjpXFq8XrYqk6VOmsmzcnZed15XOXRpxhiXiqaeZ829Fy08O8o4TDBfKJILa+uVDnEs920ShwMEqBMMbNjyr3IqtPh2LWzhHuiv/n5nWSxtX3nM20fJ7OfNY8OQEHzTO9w/wB8xDf31VsR4bWW9d+GnzI/Z1X/ACmzVw8G407MUg4bbHJXXoXUygkAjGvb6+tZFwijs5Sa7WR+y6t+Z6nKvHx0vLIfREH/ANasn/F4V/19ZfUn9lHp6sxOJco8ckQiQ2UzYyrqFSVG7GNwiFW96vSwFKjNTp3jbo38yHg4tWtp05eNy9/avHIQTPw1ZAP+AcscdThHfP2FdlYyfNHAqfpak/4SkvJ/QxpviBI4MR4ZcPLp88LAkaTtkjwySD7rV3jU1/E1Ifpesqnu1NuaTv8AH5mP8JOWbO4tTNPCksqzOmZCxGAqEApnSevp3rQPdYalCUczR1mMAABQAAMAAYAA6AAdKk27WKHoXRjvQzIgHN9pF/a/C2ljSVZZDA6SAMrKXVRkHY48Un6gVVs5+PhrF9522xsY4EEcEaRIOixKEUfQKMVJzDIoBQCgFAKAUAoBQCgFAaPmrgj3SxGJ1SWCbxUMilkJ8N42VgCDgq7bjoQOvSsGJoKvSdN8ys4qUcrOW8/8GvbW2u7pljiDqizG2udYfVpgU6JLXUNmA2demetaFHhmTKpSUlHa6d1rflLr1TMUaFra3t+dSRfDqzEPDrZQMZiEh+sn7Q5/6q653aUbU0SlWoGisPUFcpUJKEZS4slCries9CEjEmNSZ4I5j8N2/D3fELFgFKTGaMesbbZA/umI/wA1QimHdpyg+tzoQapNto9Y0ISLD0MsSG2ym85gto03SyjeaU+jMNl/Uxf19KhnLx805qPT5naKGgKAUAoBQCgFAKAUAoBQCgIP8bFzwW7x/wCgdva5iJoDG5UkU2dsV+X8PDjG23hrUnbjrBdxu1ahRoqJoRYoL0LWAloMp74tCMhbd6F0jn/P3Ap1mj4hw8ZuIRiRAM+LGO2PzHGQR1IO24GYMVanJNVIbr1RseV+eLa8UYcRS9GilYBg3fSTjWPpv6gUMlKvGou3oSCa6VRqZlVfVmAH6mpM+iIZxrnUyOLXhKm7un2Bj3jT+It0bGeudI7nbFRc1a2MjBWhq/Qnvw25N/s2BvFYSXMzeJcSdctuQgJ3KjJ3PUknbOAOS227sl9CBQCgFAKAUAoBQCgFAKAUBr+YOFrdW01u+wliePPpqUgMPcHB+1Ach+G3FWiD8OuvJc2rMoVvzR5yCueuM/dSpFEdXB1FKOR7r4E+WWpNpwKjLQjIUGShOUp8ShOU98SgynhkoTlKS1CbEc47yZZXba5oQHPV4iUY/wB7GzH3IJoYp4anPVohPN3JfDrG3eYmUuVKxI0g80hGxA0gkDqd+gqDWrYajSg5PwOx/DTlxbKwgUxJHO0StMQoDlz5sOepIzj2xQ5ZK6AUAoBQCgFAKAUAoBQCgFAKAUBDue/h7BxLTJqaC5THhzxfMMbgOMjUAem4I7HrkSm1qiET2/HOH7TQLxGIfntifFxnbKgaicfwn60ubtPGzWktS1B8S7XOm5Se2cdRNGfp+XJ/UCpubccbSe+ht4OcbFwCt1Dg/vuEP6PgihnVek/7LzKn5tsh1u4PtIp/yNCfbUv/ACXma67+IlhH/v8AWfSNHb+uNP8AWhjli6K5mJBzjdXe3C+HzzZ6STDRGD7nOn9XFRc154+P9V5nsHGOMxAJccKllfJGqI4U77fIrD75pcxxx7S1jfxMmOLj1ycRWcNopHz3LhiPsDn/AOBpciWPm/4pL1N/yp8LxHOt3xOc3tyuCgIxFGRuNIPzYO42AHXTnehpTqSm7ydzo9CgoBQCgFAKAUAoBQCgFAKAUAoBQCgFAY95ZRyjE0aSD0kUMP0YUBHrn4dcLf5rKAf3F0f6CKC5TD8N+Fr0sof5gW/1E0JubWx5Zs4TmG0toz6xwop/UDNCDbUAoBQCgFAKAUAoBQCgFAKAUAoD/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pic>
        <p:nvPicPr>
          <p:cNvPr id="9220" name="Picture 4" descr="http://club.ediba.com/esp/wp-content/uploads/2012/12/2013-01-02-Pregunta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02849" y="2420888"/>
            <a:ext cx="1105255" cy="1269518"/>
          </a:xfrm>
          <a:prstGeom prst="rect">
            <a:avLst/>
          </a:prstGeom>
          <a:noFill/>
          <a:extLst>
            <a:ext uri="{909E8E84-426E-40DD-AFC4-6F175D3DCCD1}">
              <a14:hiddenFill xmlns:a14="http://schemas.microsoft.com/office/drawing/2010/main">
                <a:solidFill>
                  <a:srgbClr val="FFFFFF"/>
                </a:solidFill>
              </a14:hiddenFill>
            </a:ext>
          </a:extLst>
        </p:spPr>
      </p:pic>
      <p:sp>
        <p:nvSpPr>
          <p:cNvPr id="8" name="7 CuadroTexto"/>
          <p:cNvSpPr txBox="1"/>
          <p:nvPr/>
        </p:nvSpPr>
        <p:spPr>
          <a:xfrm>
            <a:off x="3587324" y="3789040"/>
            <a:ext cx="2448272" cy="646331"/>
          </a:xfrm>
          <a:prstGeom prst="rect">
            <a:avLst/>
          </a:prstGeom>
          <a:noFill/>
        </p:spPr>
        <p:txBody>
          <a:bodyPr wrap="square" rtlCol="0">
            <a:spAutoFit/>
          </a:bodyPr>
          <a:lstStyle/>
          <a:p>
            <a:pPr algn="ctr"/>
            <a:r>
              <a:rPr lang="es-EC" b="1" dirty="0" smtClean="0">
                <a:solidFill>
                  <a:srgbClr val="3005E9"/>
                </a:solidFill>
              </a:rPr>
              <a:t>PLANTEAMIENTO DEL PROBLEMA</a:t>
            </a:r>
            <a:endParaRPr lang="es-EC" b="1" dirty="0">
              <a:solidFill>
                <a:srgbClr val="3005E9"/>
              </a:solidFill>
            </a:endParaRPr>
          </a:p>
        </p:txBody>
      </p:sp>
      <p:sp>
        <p:nvSpPr>
          <p:cNvPr id="9" name="8 Elipse"/>
          <p:cNvSpPr/>
          <p:nvPr/>
        </p:nvSpPr>
        <p:spPr>
          <a:xfrm>
            <a:off x="1151754" y="2609527"/>
            <a:ext cx="2160240" cy="79208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C" dirty="0" smtClean="0"/>
              <a:t>Juego libre</a:t>
            </a:r>
            <a:endParaRPr lang="es-EC" dirty="0"/>
          </a:p>
        </p:txBody>
      </p:sp>
      <p:sp>
        <p:nvSpPr>
          <p:cNvPr id="16" name="15 Elipse"/>
          <p:cNvSpPr/>
          <p:nvPr/>
        </p:nvSpPr>
        <p:spPr>
          <a:xfrm>
            <a:off x="6408203" y="2683637"/>
            <a:ext cx="2376265" cy="8247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C" dirty="0" smtClean="0"/>
              <a:t>Habilidades lingüísticas </a:t>
            </a:r>
          </a:p>
        </p:txBody>
      </p:sp>
      <p:sp>
        <p:nvSpPr>
          <p:cNvPr id="11" name="10 Flecha abajo"/>
          <p:cNvSpPr/>
          <p:nvPr/>
        </p:nvSpPr>
        <p:spPr>
          <a:xfrm>
            <a:off x="4667444" y="4441407"/>
            <a:ext cx="288032" cy="499761"/>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C"/>
          </a:p>
        </p:txBody>
      </p:sp>
      <p:sp>
        <p:nvSpPr>
          <p:cNvPr id="21" name="20 Flecha arriba"/>
          <p:cNvSpPr/>
          <p:nvPr/>
        </p:nvSpPr>
        <p:spPr>
          <a:xfrm rot="16040105">
            <a:off x="3618172" y="2836818"/>
            <a:ext cx="429268" cy="518436"/>
          </a:xfrm>
          <a:prstGeom prst="up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C"/>
          </a:p>
        </p:txBody>
      </p:sp>
      <p:sp>
        <p:nvSpPr>
          <p:cNvPr id="23" name="22 Flecha arriba"/>
          <p:cNvSpPr/>
          <p:nvPr/>
        </p:nvSpPr>
        <p:spPr>
          <a:xfrm rot="5400000">
            <a:off x="5626738" y="2836363"/>
            <a:ext cx="429268" cy="518436"/>
          </a:xfrm>
          <a:prstGeom prst="up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C"/>
          </a:p>
        </p:txBody>
      </p:sp>
      <p:sp>
        <p:nvSpPr>
          <p:cNvPr id="26" name="25 Elipse"/>
          <p:cNvSpPr/>
          <p:nvPr/>
        </p:nvSpPr>
        <p:spPr>
          <a:xfrm>
            <a:off x="3335296" y="593482"/>
            <a:ext cx="2952328" cy="94448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C" dirty="0" smtClean="0"/>
              <a:t>Despreocupación por parte de las docentes</a:t>
            </a:r>
          </a:p>
        </p:txBody>
      </p:sp>
      <p:sp>
        <p:nvSpPr>
          <p:cNvPr id="27" name="26 Flecha arriba"/>
          <p:cNvSpPr/>
          <p:nvPr/>
        </p:nvSpPr>
        <p:spPr>
          <a:xfrm>
            <a:off x="4488478" y="1810426"/>
            <a:ext cx="590682" cy="487545"/>
          </a:xfrm>
          <a:prstGeom prst="up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C"/>
          </a:p>
        </p:txBody>
      </p:sp>
      <p:sp>
        <p:nvSpPr>
          <p:cNvPr id="2" name="1 Rectángulo redondeado"/>
          <p:cNvSpPr/>
          <p:nvPr/>
        </p:nvSpPr>
        <p:spPr>
          <a:xfrm>
            <a:off x="3131840" y="5157192"/>
            <a:ext cx="3530434" cy="12241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C" dirty="0" smtClean="0"/>
              <a:t>Surge de la inquietud de conocer la incidencia del juego simbólico en el desarrollo del lenguaje </a:t>
            </a:r>
            <a:endParaRPr lang="es-EC" dirty="0"/>
          </a:p>
        </p:txBody>
      </p:sp>
    </p:spTree>
    <p:extLst>
      <p:ext uri="{BB962C8B-B14F-4D97-AF65-F5344CB8AC3E}">
        <p14:creationId xmlns:p14="http://schemas.microsoft.com/office/powerpoint/2010/main" val="96486314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9220"/>
                                        </p:tgtEl>
                                        <p:attrNameLst>
                                          <p:attrName>style.visibility</p:attrName>
                                        </p:attrNameLst>
                                      </p:cBhvr>
                                      <p:to>
                                        <p:strVal val="visible"/>
                                      </p:to>
                                    </p:set>
                                    <p:animScale>
                                      <p:cBhvr>
                                        <p:cTn id="7" dur="1000" decel="50000" fill="hold">
                                          <p:stCondLst>
                                            <p:cond delay="0"/>
                                          </p:stCondLst>
                                        </p:cTn>
                                        <p:tgtEl>
                                          <p:spTgt spid="92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9220"/>
                                        </p:tgtEl>
                                        <p:attrNameLst>
                                          <p:attrName>ppt_x</p:attrName>
                                          <p:attrName>ppt_y</p:attrName>
                                        </p:attrNameLst>
                                      </p:cBhvr>
                                    </p:animMotion>
                                    <p:animEffect transition="in" filter="fade">
                                      <p:cBhvr>
                                        <p:cTn id="9" dur="1000"/>
                                        <p:tgtEl>
                                          <p:spTgt spid="9220"/>
                                        </p:tgtEl>
                                      </p:cBhvr>
                                    </p:animEffect>
                                  </p:childTnLst>
                                </p:cTn>
                              </p:par>
                            </p:childTnLst>
                          </p:cTn>
                        </p:par>
                        <p:par>
                          <p:cTn id="10" fill="hold">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par>
                          <p:cTn id="27" fill="hold">
                            <p:stCondLst>
                              <p:cond delay="3000"/>
                            </p:stCondLst>
                            <p:childTnLst>
                              <p:par>
                                <p:cTn id="28" presetID="16" presetClass="entr" presetSubtype="21"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par>
                          <p:cTn id="31" fill="hold">
                            <p:stCondLst>
                              <p:cond delay="3500"/>
                            </p:stCondLst>
                            <p:childTnLst>
                              <p:par>
                                <p:cTn id="32" presetID="16" presetClass="entr" presetSubtype="21"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par>
                          <p:cTn id="35" fill="hold">
                            <p:stCondLst>
                              <p:cond delay="4000"/>
                            </p:stCondLst>
                            <p:childTnLst>
                              <p:par>
                                <p:cTn id="36" presetID="16" presetClass="entr" presetSubtype="21" fill="hold" grpId="0" nodeType="after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barn(inVertical)">
                                      <p:cBhvr>
                                        <p:cTn id="3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6" grpId="0" animBg="1"/>
      <p:bldP spid="2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88640"/>
            <a:ext cx="7467600" cy="796950"/>
          </a:xfrm>
        </p:spPr>
        <p:style>
          <a:lnRef idx="2">
            <a:schemeClr val="accent6"/>
          </a:lnRef>
          <a:fillRef idx="1">
            <a:schemeClr val="lt1"/>
          </a:fillRef>
          <a:effectRef idx="0">
            <a:schemeClr val="accent6"/>
          </a:effectRef>
          <a:fontRef idx="minor">
            <a:schemeClr val="dk1"/>
          </a:fontRef>
        </p:style>
        <p:txBody>
          <a:bodyPr/>
          <a:lstStyle/>
          <a:p>
            <a:pPr algn="ctr"/>
            <a:r>
              <a:rPr lang="es-EC" dirty="0" smtClean="0"/>
              <a:t>Aspecto pragmático  </a:t>
            </a:r>
            <a:endParaRPr lang="es-EC" dirty="0"/>
          </a:p>
        </p:txBody>
      </p:sp>
      <p:sp>
        <p:nvSpPr>
          <p:cNvPr id="3" name="2 Marcador de contenido"/>
          <p:cNvSpPr>
            <a:spLocks noGrp="1"/>
          </p:cNvSpPr>
          <p:nvPr>
            <p:ph sz="quarter" idx="1"/>
          </p:nvPr>
        </p:nvSpPr>
        <p:spPr>
          <a:xfrm>
            <a:off x="488776" y="1268760"/>
            <a:ext cx="7467600" cy="5205192"/>
          </a:xfrm>
        </p:spPr>
        <p:txBody>
          <a:bodyPr>
            <a:normAutofit/>
          </a:bodyPr>
          <a:lstStyle/>
          <a:p>
            <a:pPr marL="0" indent="0">
              <a:buNone/>
            </a:pPr>
            <a:r>
              <a:rPr lang="es-ES" sz="1800" dirty="0">
                <a:latin typeface="Berlin Sans FB" panose="020E0602020502020306" pitchFamily="34" charset="0"/>
              </a:rPr>
              <a:t>19.- Habla solo mientras juega en los rincones. (Hogar,  títeres, </a:t>
            </a:r>
            <a:r>
              <a:rPr lang="es-ES" sz="1800" dirty="0" smtClean="0">
                <a:latin typeface="Berlin Sans FB" panose="020E0602020502020306" pitchFamily="34" charset="0"/>
              </a:rPr>
              <a:t>disfraces)</a:t>
            </a:r>
            <a:endParaRPr lang="es-EC" sz="1800" dirty="0">
              <a:latin typeface="Berlin Sans FB" panose="020E0602020502020306" pitchFamily="34" charset="0"/>
            </a:endParaRPr>
          </a:p>
          <a:p>
            <a:endParaRPr lang="es-EC" dirty="0" smtClean="0"/>
          </a:p>
          <a:p>
            <a:endParaRPr lang="es-EC" dirty="0"/>
          </a:p>
          <a:p>
            <a:endParaRPr lang="es-EC" dirty="0" smtClean="0"/>
          </a:p>
          <a:p>
            <a:endParaRPr lang="es-EC" dirty="0"/>
          </a:p>
          <a:p>
            <a:endParaRPr lang="es-EC" dirty="0" smtClean="0"/>
          </a:p>
          <a:p>
            <a:endParaRPr lang="es-EC" dirty="0"/>
          </a:p>
          <a:p>
            <a:endParaRPr lang="es-EC" dirty="0" smtClean="0"/>
          </a:p>
          <a:p>
            <a:endParaRPr lang="es-EC" dirty="0"/>
          </a:p>
          <a:p>
            <a:pPr algn="just"/>
            <a:r>
              <a:rPr lang="es-ES" sz="1600" dirty="0">
                <a:latin typeface="Berlin Sans FB" panose="020E0602020502020306" pitchFamily="34" charset="0"/>
              </a:rPr>
              <a:t>Según los resultados se puede observar que la mayor parte de los niños/as ya no hablan solos en los diferentes rincones, pues el juego simbólico ayuda al proceso de socialización con sus pares por lo tanto incrementa su lenguaje ya que siente la necesidad de intercambiar ideas y emociones para iniciar el juego</a:t>
            </a:r>
            <a:endParaRPr lang="es-EC" sz="1600" dirty="0">
              <a:latin typeface="Berlin Sans FB" panose="020E0602020502020306" pitchFamily="34" charset="0"/>
            </a:endParaRPr>
          </a:p>
          <a:p>
            <a:pPr algn="just"/>
            <a:endParaRPr lang="es-EC" sz="1600" dirty="0">
              <a:latin typeface="Berlin Sans FB" panose="020E0602020502020306" pitchFamily="34" charset="0"/>
            </a:endParaRPr>
          </a:p>
        </p:txBody>
      </p:sp>
      <p:sp>
        <p:nvSpPr>
          <p:cNvPr id="7" name="6 CuadroTexto"/>
          <p:cNvSpPr txBox="1"/>
          <p:nvPr/>
        </p:nvSpPr>
        <p:spPr>
          <a:xfrm>
            <a:off x="755576" y="4653136"/>
            <a:ext cx="2016224"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C" dirty="0" smtClean="0"/>
              <a:t>   Interpretación</a:t>
            </a:r>
            <a:endParaRPr lang="es-EC"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1700808"/>
            <a:ext cx="3337802" cy="1341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8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7552" y="3140968"/>
            <a:ext cx="2668584" cy="1478059"/>
          </a:xfrm>
          <a:prstGeom prst="rect">
            <a:avLst/>
          </a:prstGeom>
          <a:noFill/>
        </p:spPr>
      </p:pic>
    </p:spTree>
    <p:extLst>
      <p:ext uri="{BB962C8B-B14F-4D97-AF65-F5344CB8AC3E}">
        <p14:creationId xmlns:p14="http://schemas.microsoft.com/office/powerpoint/2010/main" val="8047450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634082"/>
          </a:xfrm>
        </p:spPr>
        <p:txBody>
          <a:bodyPr>
            <a:normAutofit fontScale="90000"/>
          </a:bodyPr>
          <a:lstStyle/>
          <a:p>
            <a:pPr algn="ctr"/>
            <a:r>
              <a:rPr lang="es-EC" dirty="0" smtClean="0">
                <a:latin typeface="Berlin Sans FB" panose="020E0602020502020306" pitchFamily="34" charset="0"/>
              </a:rPr>
              <a:t>Encuesta dirigida a las docentes del centro infantil </a:t>
            </a:r>
            <a:endParaRPr lang="es-EC" dirty="0">
              <a:latin typeface="Berlin Sans FB" panose="020E0602020502020306" pitchFamily="34" charset="0"/>
            </a:endParaRPr>
          </a:p>
        </p:txBody>
      </p:sp>
      <p:sp>
        <p:nvSpPr>
          <p:cNvPr id="3" name="2 Marcador de contenido"/>
          <p:cNvSpPr>
            <a:spLocks noGrp="1"/>
          </p:cNvSpPr>
          <p:nvPr>
            <p:ph sz="quarter" idx="1"/>
          </p:nvPr>
        </p:nvSpPr>
        <p:spPr>
          <a:xfrm>
            <a:off x="457200" y="908720"/>
            <a:ext cx="7467600" cy="5565232"/>
          </a:xfrm>
        </p:spPr>
        <p:txBody>
          <a:bodyPr>
            <a:normAutofit/>
          </a:bodyPr>
          <a:lstStyle/>
          <a:p>
            <a:pPr marL="0" indent="0">
              <a:buNone/>
            </a:pPr>
            <a:r>
              <a:rPr lang="es-ES" dirty="0" smtClean="0">
                <a:latin typeface="Berlin Sans FB" panose="020E0602020502020306" pitchFamily="34" charset="0"/>
              </a:rPr>
              <a:t>¿Se interesa por saber a que juegan en los diferentes rincones?</a:t>
            </a:r>
          </a:p>
          <a:p>
            <a:pPr marL="0" indent="0">
              <a:buNone/>
            </a:pPr>
            <a:endParaRPr lang="es-ES" dirty="0">
              <a:latin typeface="Berlin Sans FB" panose="020E0602020502020306" pitchFamily="34" charset="0"/>
            </a:endParaRPr>
          </a:p>
          <a:p>
            <a:pPr marL="0" indent="0">
              <a:buNone/>
            </a:pPr>
            <a:endParaRPr lang="es-ES" dirty="0" smtClean="0">
              <a:latin typeface="Berlin Sans FB" panose="020E0602020502020306" pitchFamily="34" charset="0"/>
            </a:endParaRPr>
          </a:p>
          <a:p>
            <a:pPr marL="0" indent="0">
              <a:buNone/>
            </a:pPr>
            <a:endParaRPr lang="es-ES" dirty="0">
              <a:latin typeface="Berlin Sans FB" panose="020E0602020502020306" pitchFamily="34" charset="0"/>
            </a:endParaRPr>
          </a:p>
          <a:p>
            <a:pPr marL="0" indent="0">
              <a:buNone/>
            </a:pPr>
            <a:endParaRPr lang="es-ES" dirty="0" smtClean="0">
              <a:latin typeface="Berlin Sans FB" panose="020E0602020502020306" pitchFamily="34" charset="0"/>
            </a:endParaRPr>
          </a:p>
          <a:p>
            <a:pPr marL="0" indent="0">
              <a:buNone/>
            </a:pPr>
            <a:endParaRPr lang="es-ES" dirty="0">
              <a:latin typeface="Berlin Sans FB" panose="020E0602020502020306" pitchFamily="34" charset="0"/>
            </a:endParaRPr>
          </a:p>
          <a:p>
            <a:pPr marL="0" indent="0">
              <a:buNone/>
            </a:pPr>
            <a:endParaRPr lang="es-ES" dirty="0" smtClean="0">
              <a:latin typeface="Berlin Sans FB" panose="020E0602020502020306" pitchFamily="34" charset="0"/>
            </a:endParaRPr>
          </a:p>
          <a:p>
            <a:pPr marL="0" indent="0">
              <a:buNone/>
            </a:pPr>
            <a:endParaRPr lang="es-ES" dirty="0">
              <a:latin typeface="Berlin Sans FB" panose="020E0602020502020306" pitchFamily="34" charset="0"/>
            </a:endParaRPr>
          </a:p>
          <a:p>
            <a:pPr marL="0" indent="0">
              <a:buNone/>
            </a:pPr>
            <a:endParaRPr lang="es-ES" dirty="0" smtClean="0">
              <a:latin typeface="Berlin Sans FB" panose="020E0602020502020306" pitchFamily="34" charset="0"/>
            </a:endParaRPr>
          </a:p>
          <a:p>
            <a:pPr marL="0" indent="0" algn="just">
              <a:buNone/>
            </a:pPr>
            <a:r>
              <a:rPr lang="es-ES" sz="1600" dirty="0">
                <a:latin typeface="Berlin Sans FB" panose="020E0602020502020306" pitchFamily="34" charset="0"/>
              </a:rPr>
              <a:t>Es necesario que las docentes siempre supervisen la  actividad lúdica de sus niños/as ya que esta actividad  tiene que ser con intencionalidad pedagógica es decir que el niño/a puede y debe aprender jugando, para lo cual es necesario que su maestra es guie correctamente esta actividad lúdica.</a:t>
            </a:r>
            <a:endParaRPr lang="es-EC" sz="1600" dirty="0">
              <a:latin typeface="Berlin Sans FB" panose="020E0602020502020306" pitchFamily="34" charset="0"/>
            </a:endParaRPr>
          </a:p>
          <a:p>
            <a:pPr marL="0" indent="0">
              <a:buNone/>
            </a:pPr>
            <a:endParaRPr lang="es-ES" dirty="0" smtClean="0">
              <a:latin typeface="Berlin Sans FB" panose="020E0602020502020306" pitchFamily="34" charset="0"/>
            </a:endParaRPr>
          </a:p>
          <a:p>
            <a:pPr marL="0" indent="0">
              <a:buNone/>
            </a:pPr>
            <a:endParaRPr lang="es-EC" dirty="0" smtClean="0">
              <a:latin typeface="Berlin Sans FB" panose="020E0602020502020306" pitchFamily="34" charset="0"/>
            </a:endParaRPr>
          </a:p>
          <a:p>
            <a:endParaRPr lang="es-EC" dirty="0"/>
          </a:p>
        </p:txBody>
      </p:sp>
      <p:graphicFrame>
        <p:nvGraphicFramePr>
          <p:cNvPr id="4" name="3 Tabla"/>
          <p:cNvGraphicFramePr>
            <a:graphicFrameLocks noGrp="1"/>
          </p:cNvGraphicFramePr>
          <p:nvPr>
            <p:extLst>
              <p:ext uri="{D42A27DB-BD31-4B8C-83A1-F6EECF244321}">
                <p14:modId xmlns:p14="http://schemas.microsoft.com/office/powerpoint/2010/main" val="3233656304"/>
              </p:ext>
            </p:extLst>
          </p:nvPr>
        </p:nvGraphicFramePr>
        <p:xfrm>
          <a:off x="2987825" y="1556792"/>
          <a:ext cx="3312368" cy="1004255"/>
        </p:xfrm>
        <a:graphic>
          <a:graphicData uri="http://schemas.openxmlformats.org/drawingml/2006/table">
            <a:tbl>
              <a:tblPr firstRow="1" firstCol="1" bandRow="1">
                <a:tableStyleId>{5C22544A-7EE6-4342-B048-85BDC9FD1C3A}</a:tableStyleId>
              </a:tblPr>
              <a:tblGrid>
                <a:gridCol w="1272548"/>
                <a:gridCol w="842127"/>
                <a:gridCol w="1197693"/>
              </a:tblGrid>
              <a:tr h="190500">
                <a:tc>
                  <a:txBody>
                    <a:bodyPr/>
                    <a:lstStyle/>
                    <a:p>
                      <a:pPr algn="ctr">
                        <a:lnSpc>
                          <a:spcPct val="150000"/>
                        </a:lnSpc>
                        <a:spcAft>
                          <a:spcPts val="0"/>
                        </a:spcAft>
                      </a:pPr>
                      <a:r>
                        <a:rPr lang="es-ES" sz="1000" dirty="0">
                          <a:effectLst/>
                        </a:rPr>
                        <a:t>Ítems</a:t>
                      </a:r>
                      <a:endParaRPr lang="es-EC" sz="1000" dirty="0">
                        <a:solidFill>
                          <a:srgbClr val="E36C0A"/>
                        </a:solidFill>
                        <a:effectLst/>
                        <a:latin typeface="Times New Roman"/>
                        <a:ea typeface="Calibri"/>
                        <a:cs typeface="Times New Roman"/>
                      </a:endParaRPr>
                    </a:p>
                  </a:txBody>
                  <a:tcPr marL="68580" marR="68580" marT="0" marB="0"/>
                </a:tc>
                <a:tc>
                  <a:txBody>
                    <a:bodyPr/>
                    <a:lstStyle/>
                    <a:p>
                      <a:pPr algn="ctr">
                        <a:lnSpc>
                          <a:spcPct val="150000"/>
                        </a:lnSpc>
                        <a:spcAft>
                          <a:spcPts val="0"/>
                        </a:spcAft>
                      </a:pPr>
                      <a:r>
                        <a:rPr lang="es-ES" sz="1000">
                          <a:effectLst/>
                        </a:rPr>
                        <a:t>Cantidad</a:t>
                      </a:r>
                      <a:endParaRPr lang="es-EC" sz="1000">
                        <a:solidFill>
                          <a:srgbClr val="E36C0A"/>
                        </a:solidFill>
                        <a:effectLst/>
                        <a:latin typeface="Times New Roman"/>
                        <a:ea typeface="Calibri"/>
                        <a:cs typeface="Times New Roman"/>
                      </a:endParaRPr>
                    </a:p>
                  </a:txBody>
                  <a:tcPr marL="68580" marR="68580" marT="0" marB="0"/>
                </a:tc>
                <a:tc>
                  <a:txBody>
                    <a:bodyPr/>
                    <a:lstStyle/>
                    <a:p>
                      <a:pPr algn="ctr">
                        <a:lnSpc>
                          <a:spcPct val="150000"/>
                        </a:lnSpc>
                        <a:spcAft>
                          <a:spcPts val="0"/>
                        </a:spcAft>
                      </a:pPr>
                      <a:r>
                        <a:rPr lang="es-ES" sz="1000" dirty="0">
                          <a:effectLst/>
                        </a:rPr>
                        <a:t>Porcentaje</a:t>
                      </a:r>
                      <a:endParaRPr lang="es-EC" sz="1000" dirty="0">
                        <a:solidFill>
                          <a:srgbClr val="E36C0A"/>
                        </a:solidFill>
                        <a:effectLst/>
                        <a:latin typeface="Times New Roman"/>
                        <a:ea typeface="Calibri"/>
                        <a:cs typeface="Times New Roman"/>
                      </a:endParaRPr>
                    </a:p>
                  </a:txBody>
                  <a:tcPr marL="68580" marR="68580" marT="0" marB="0"/>
                </a:tc>
              </a:tr>
              <a:tr h="190500">
                <a:tc>
                  <a:txBody>
                    <a:bodyPr/>
                    <a:lstStyle/>
                    <a:p>
                      <a:pPr algn="ctr">
                        <a:lnSpc>
                          <a:spcPct val="150000"/>
                        </a:lnSpc>
                        <a:spcAft>
                          <a:spcPts val="0"/>
                        </a:spcAft>
                      </a:pPr>
                      <a:r>
                        <a:rPr lang="es-ES" sz="1000">
                          <a:effectLst/>
                        </a:rPr>
                        <a:t>Siempre</a:t>
                      </a:r>
                      <a:endParaRPr lang="es-EC" sz="1000">
                        <a:solidFill>
                          <a:srgbClr val="E36C0A"/>
                        </a:solidFill>
                        <a:effectLst/>
                        <a:latin typeface="Times New Roman"/>
                        <a:ea typeface="Calibri"/>
                        <a:cs typeface="Times New Roman"/>
                      </a:endParaRPr>
                    </a:p>
                  </a:txBody>
                  <a:tcPr marL="68580" marR="68580" marT="0" marB="0"/>
                </a:tc>
                <a:tc>
                  <a:txBody>
                    <a:bodyPr/>
                    <a:lstStyle/>
                    <a:p>
                      <a:pPr algn="ctr">
                        <a:lnSpc>
                          <a:spcPct val="150000"/>
                        </a:lnSpc>
                        <a:spcAft>
                          <a:spcPts val="0"/>
                        </a:spcAft>
                      </a:pPr>
                      <a:r>
                        <a:rPr lang="es-ES" sz="1000">
                          <a:effectLst/>
                        </a:rPr>
                        <a:t>1</a:t>
                      </a:r>
                      <a:endParaRPr lang="es-EC" sz="1000">
                        <a:solidFill>
                          <a:srgbClr val="E36C0A"/>
                        </a:solidFill>
                        <a:effectLst/>
                        <a:latin typeface="Times New Roman"/>
                        <a:ea typeface="Calibri"/>
                        <a:cs typeface="Times New Roman"/>
                      </a:endParaRPr>
                    </a:p>
                  </a:txBody>
                  <a:tcPr marL="68580" marR="68580" marT="0" marB="0"/>
                </a:tc>
                <a:tc>
                  <a:txBody>
                    <a:bodyPr/>
                    <a:lstStyle/>
                    <a:p>
                      <a:pPr algn="ctr">
                        <a:lnSpc>
                          <a:spcPct val="150000"/>
                        </a:lnSpc>
                        <a:spcAft>
                          <a:spcPts val="0"/>
                        </a:spcAft>
                      </a:pPr>
                      <a:r>
                        <a:rPr lang="es-ES" sz="1000">
                          <a:effectLst/>
                        </a:rPr>
                        <a:t>25,00</a:t>
                      </a:r>
                      <a:endParaRPr lang="es-EC" sz="1000">
                        <a:solidFill>
                          <a:srgbClr val="E36C0A"/>
                        </a:solidFill>
                        <a:effectLst/>
                        <a:latin typeface="Times New Roman"/>
                        <a:ea typeface="Calibri"/>
                        <a:cs typeface="Times New Roman"/>
                      </a:endParaRPr>
                    </a:p>
                  </a:txBody>
                  <a:tcPr marL="68580" marR="68580" marT="0" marB="0"/>
                </a:tc>
              </a:tr>
              <a:tr h="190500">
                <a:tc>
                  <a:txBody>
                    <a:bodyPr/>
                    <a:lstStyle/>
                    <a:p>
                      <a:pPr algn="ctr">
                        <a:lnSpc>
                          <a:spcPct val="150000"/>
                        </a:lnSpc>
                        <a:spcAft>
                          <a:spcPts val="0"/>
                        </a:spcAft>
                      </a:pPr>
                      <a:r>
                        <a:rPr lang="es-ES" sz="1000">
                          <a:effectLst/>
                        </a:rPr>
                        <a:t>A veces</a:t>
                      </a:r>
                      <a:endParaRPr lang="es-EC" sz="1000">
                        <a:solidFill>
                          <a:srgbClr val="E36C0A"/>
                        </a:solidFill>
                        <a:effectLst/>
                        <a:latin typeface="Times New Roman"/>
                        <a:ea typeface="Calibri"/>
                        <a:cs typeface="Times New Roman"/>
                      </a:endParaRPr>
                    </a:p>
                  </a:txBody>
                  <a:tcPr marL="68580" marR="68580" marT="0" marB="0"/>
                </a:tc>
                <a:tc>
                  <a:txBody>
                    <a:bodyPr/>
                    <a:lstStyle/>
                    <a:p>
                      <a:pPr algn="ctr">
                        <a:lnSpc>
                          <a:spcPct val="150000"/>
                        </a:lnSpc>
                        <a:spcAft>
                          <a:spcPts val="0"/>
                        </a:spcAft>
                      </a:pPr>
                      <a:r>
                        <a:rPr lang="es-ES" sz="1000">
                          <a:effectLst/>
                        </a:rPr>
                        <a:t>2</a:t>
                      </a:r>
                      <a:endParaRPr lang="es-EC" sz="1000">
                        <a:solidFill>
                          <a:srgbClr val="E36C0A"/>
                        </a:solidFill>
                        <a:effectLst/>
                        <a:latin typeface="Times New Roman"/>
                        <a:ea typeface="Calibri"/>
                        <a:cs typeface="Times New Roman"/>
                      </a:endParaRPr>
                    </a:p>
                  </a:txBody>
                  <a:tcPr marL="68580" marR="68580" marT="0" marB="0"/>
                </a:tc>
                <a:tc>
                  <a:txBody>
                    <a:bodyPr/>
                    <a:lstStyle/>
                    <a:p>
                      <a:pPr algn="ctr">
                        <a:lnSpc>
                          <a:spcPct val="150000"/>
                        </a:lnSpc>
                        <a:spcAft>
                          <a:spcPts val="0"/>
                        </a:spcAft>
                      </a:pPr>
                      <a:r>
                        <a:rPr lang="es-ES" sz="1000">
                          <a:effectLst/>
                        </a:rPr>
                        <a:t>50,00</a:t>
                      </a:r>
                      <a:endParaRPr lang="es-EC" sz="1000">
                        <a:solidFill>
                          <a:srgbClr val="E36C0A"/>
                        </a:solidFill>
                        <a:effectLst/>
                        <a:latin typeface="Times New Roman"/>
                        <a:ea typeface="Calibri"/>
                        <a:cs typeface="Times New Roman"/>
                      </a:endParaRPr>
                    </a:p>
                  </a:txBody>
                  <a:tcPr marL="68580" marR="68580" marT="0" marB="0"/>
                </a:tc>
              </a:tr>
              <a:tr h="190500">
                <a:tc>
                  <a:txBody>
                    <a:bodyPr/>
                    <a:lstStyle/>
                    <a:p>
                      <a:pPr algn="ctr">
                        <a:lnSpc>
                          <a:spcPct val="150000"/>
                        </a:lnSpc>
                        <a:spcAft>
                          <a:spcPts val="0"/>
                        </a:spcAft>
                      </a:pPr>
                      <a:r>
                        <a:rPr lang="es-ES" sz="1000">
                          <a:effectLst/>
                        </a:rPr>
                        <a:t>Nunca</a:t>
                      </a:r>
                      <a:endParaRPr lang="es-EC" sz="1000">
                        <a:solidFill>
                          <a:srgbClr val="E36C0A"/>
                        </a:solidFill>
                        <a:effectLst/>
                        <a:latin typeface="Times New Roman"/>
                        <a:ea typeface="Calibri"/>
                        <a:cs typeface="Times New Roman"/>
                      </a:endParaRPr>
                    </a:p>
                  </a:txBody>
                  <a:tcPr marL="68580" marR="68580" marT="0" marB="0"/>
                </a:tc>
                <a:tc>
                  <a:txBody>
                    <a:bodyPr/>
                    <a:lstStyle/>
                    <a:p>
                      <a:pPr algn="ctr">
                        <a:lnSpc>
                          <a:spcPct val="150000"/>
                        </a:lnSpc>
                        <a:spcAft>
                          <a:spcPts val="0"/>
                        </a:spcAft>
                      </a:pPr>
                      <a:r>
                        <a:rPr lang="es-ES" sz="1000">
                          <a:effectLst/>
                        </a:rPr>
                        <a:t>1</a:t>
                      </a:r>
                      <a:endParaRPr lang="es-EC" sz="1000">
                        <a:solidFill>
                          <a:srgbClr val="E36C0A"/>
                        </a:solidFill>
                        <a:effectLst/>
                        <a:latin typeface="Times New Roman"/>
                        <a:ea typeface="Calibri"/>
                        <a:cs typeface="Times New Roman"/>
                      </a:endParaRPr>
                    </a:p>
                  </a:txBody>
                  <a:tcPr marL="68580" marR="68580" marT="0" marB="0"/>
                </a:tc>
                <a:tc>
                  <a:txBody>
                    <a:bodyPr/>
                    <a:lstStyle/>
                    <a:p>
                      <a:pPr algn="ctr">
                        <a:lnSpc>
                          <a:spcPct val="150000"/>
                        </a:lnSpc>
                        <a:spcAft>
                          <a:spcPts val="0"/>
                        </a:spcAft>
                      </a:pPr>
                      <a:r>
                        <a:rPr lang="es-ES" sz="1000">
                          <a:effectLst/>
                        </a:rPr>
                        <a:t>25,00</a:t>
                      </a:r>
                      <a:endParaRPr lang="es-EC" sz="1000">
                        <a:solidFill>
                          <a:srgbClr val="E36C0A"/>
                        </a:solidFill>
                        <a:effectLst/>
                        <a:latin typeface="Times New Roman"/>
                        <a:ea typeface="Calibri"/>
                        <a:cs typeface="Times New Roman"/>
                      </a:endParaRPr>
                    </a:p>
                  </a:txBody>
                  <a:tcPr marL="68580" marR="68580" marT="0" marB="0"/>
                </a:tc>
              </a:tr>
              <a:tr h="190500">
                <a:tc>
                  <a:txBody>
                    <a:bodyPr/>
                    <a:lstStyle/>
                    <a:p>
                      <a:pPr algn="ctr">
                        <a:lnSpc>
                          <a:spcPct val="150000"/>
                        </a:lnSpc>
                        <a:spcAft>
                          <a:spcPts val="0"/>
                        </a:spcAft>
                      </a:pPr>
                      <a:r>
                        <a:rPr lang="es-ES" sz="1000">
                          <a:effectLst/>
                        </a:rPr>
                        <a:t>Total</a:t>
                      </a:r>
                      <a:endParaRPr lang="es-EC" sz="1000">
                        <a:solidFill>
                          <a:srgbClr val="E36C0A"/>
                        </a:solidFill>
                        <a:effectLst/>
                        <a:latin typeface="Times New Roman"/>
                        <a:ea typeface="Calibri"/>
                        <a:cs typeface="Times New Roman"/>
                      </a:endParaRPr>
                    </a:p>
                  </a:txBody>
                  <a:tcPr marL="68580" marR="68580" marT="0" marB="0"/>
                </a:tc>
                <a:tc>
                  <a:txBody>
                    <a:bodyPr/>
                    <a:lstStyle/>
                    <a:p>
                      <a:pPr algn="ctr">
                        <a:lnSpc>
                          <a:spcPct val="150000"/>
                        </a:lnSpc>
                        <a:spcAft>
                          <a:spcPts val="0"/>
                        </a:spcAft>
                      </a:pPr>
                      <a:r>
                        <a:rPr lang="es-ES" sz="1000" dirty="0">
                          <a:effectLst/>
                        </a:rPr>
                        <a:t>4</a:t>
                      </a:r>
                      <a:endParaRPr lang="es-EC" sz="1000" dirty="0">
                        <a:solidFill>
                          <a:srgbClr val="E36C0A"/>
                        </a:solidFill>
                        <a:effectLst/>
                        <a:latin typeface="Times New Roman"/>
                        <a:ea typeface="Calibri"/>
                        <a:cs typeface="Times New Roman"/>
                      </a:endParaRPr>
                    </a:p>
                  </a:txBody>
                  <a:tcPr marL="68580" marR="68580" marT="0" marB="0"/>
                </a:tc>
                <a:tc>
                  <a:txBody>
                    <a:bodyPr/>
                    <a:lstStyle/>
                    <a:p>
                      <a:pPr algn="ctr">
                        <a:lnSpc>
                          <a:spcPct val="150000"/>
                        </a:lnSpc>
                        <a:spcAft>
                          <a:spcPts val="0"/>
                        </a:spcAft>
                      </a:pPr>
                      <a:r>
                        <a:rPr lang="es-ES" sz="1000" dirty="0">
                          <a:effectLst/>
                        </a:rPr>
                        <a:t>100,00</a:t>
                      </a:r>
                      <a:endParaRPr lang="es-EC" sz="1000" dirty="0">
                        <a:solidFill>
                          <a:srgbClr val="E36C0A"/>
                        </a:solidFill>
                        <a:effectLst/>
                        <a:latin typeface="Times New Roman"/>
                        <a:ea typeface="Calibri"/>
                        <a:cs typeface="Times New Roman"/>
                      </a:endParaRPr>
                    </a:p>
                  </a:txBody>
                  <a:tcPr marL="68580" marR="68580" marT="0" marB="0"/>
                </a:tc>
              </a:tr>
            </a:tbl>
          </a:graphicData>
        </a:graphic>
      </p:graphicFrame>
      <p:pic>
        <p:nvPicPr>
          <p:cNvPr id="5" name="4 Imagen"/>
          <p:cNvPicPr/>
          <p:nvPr/>
        </p:nvPicPr>
        <p:blipFill>
          <a:blip r:embed="rId2"/>
          <a:srcRect/>
          <a:stretch>
            <a:fillRect/>
          </a:stretch>
        </p:blipFill>
        <p:spPr bwMode="auto">
          <a:xfrm>
            <a:off x="3419872" y="2780928"/>
            <a:ext cx="2376264" cy="1754416"/>
          </a:xfrm>
          <a:prstGeom prst="rect">
            <a:avLst/>
          </a:prstGeom>
          <a:noFill/>
        </p:spPr>
      </p:pic>
      <p:sp>
        <p:nvSpPr>
          <p:cNvPr id="6" name="5 CuadroTexto"/>
          <p:cNvSpPr txBox="1"/>
          <p:nvPr/>
        </p:nvSpPr>
        <p:spPr>
          <a:xfrm>
            <a:off x="755576" y="4653136"/>
            <a:ext cx="2016224"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C" dirty="0" smtClean="0"/>
              <a:t>   Interpretación</a:t>
            </a:r>
            <a:endParaRPr lang="es-EC" dirty="0"/>
          </a:p>
        </p:txBody>
      </p:sp>
    </p:spTree>
    <p:extLst>
      <p:ext uri="{BB962C8B-B14F-4D97-AF65-F5344CB8AC3E}">
        <p14:creationId xmlns:p14="http://schemas.microsoft.com/office/powerpoint/2010/main" val="12869633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922114"/>
          </a:xfrm>
        </p:spPr>
        <p:txBody>
          <a:bodyPr/>
          <a:lstStyle/>
          <a:p>
            <a:pPr algn="ctr"/>
            <a:r>
              <a:rPr lang="es-EC" dirty="0" smtClean="0">
                <a:latin typeface="Berlin Sans FB" panose="020E0602020502020306" pitchFamily="34" charset="0"/>
              </a:rPr>
              <a:t>Encuetas realizada a los padres de familia</a:t>
            </a:r>
            <a:endParaRPr lang="es-EC" dirty="0">
              <a:latin typeface="Berlin Sans FB" panose="020E0602020502020306" pitchFamily="34" charset="0"/>
            </a:endParaRPr>
          </a:p>
        </p:txBody>
      </p:sp>
      <p:sp>
        <p:nvSpPr>
          <p:cNvPr id="3" name="2 Marcador de contenido"/>
          <p:cNvSpPr>
            <a:spLocks noGrp="1"/>
          </p:cNvSpPr>
          <p:nvPr>
            <p:ph sz="quarter" idx="1"/>
          </p:nvPr>
        </p:nvSpPr>
        <p:spPr/>
        <p:txBody>
          <a:bodyPr>
            <a:normAutofit fontScale="92500" lnSpcReduction="10000"/>
          </a:bodyPr>
          <a:lstStyle/>
          <a:p>
            <a:pPr marL="0" indent="0" algn="just">
              <a:buNone/>
            </a:pPr>
            <a:r>
              <a:rPr lang="es-ES" dirty="0"/>
              <a:t>¿</a:t>
            </a:r>
            <a:r>
              <a:rPr lang="es-ES" dirty="0">
                <a:latin typeface="Berlin Sans FB" panose="020E0602020502020306" pitchFamily="34" charset="0"/>
              </a:rPr>
              <a:t>Considera usted que guía adecuadamente al desarrollo del </a:t>
            </a:r>
            <a:r>
              <a:rPr lang="es-ES" dirty="0" smtClean="0">
                <a:latin typeface="Berlin Sans FB" panose="020E0602020502020306" pitchFamily="34" charset="0"/>
              </a:rPr>
              <a:t>lenguaje de </a:t>
            </a:r>
            <a:r>
              <a:rPr lang="es-ES" dirty="0">
                <a:latin typeface="Berlin Sans FB" panose="020E0602020502020306" pitchFamily="34" charset="0"/>
              </a:rPr>
              <a:t>su </a:t>
            </a:r>
            <a:r>
              <a:rPr lang="es-ES" dirty="0" smtClean="0">
                <a:latin typeface="Berlin Sans FB" panose="020E0602020502020306" pitchFamily="34" charset="0"/>
              </a:rPr>
              <a:t>hijo/a?</a:t>
            </a:r>
          </a:p>
          <a:p>
            <a:pPr marL="0" indent="0" algn="just">
              <a:buNone/>
            </a:pPr>
            <a:endParaRPr lang="es-ES" dirty="0">
              <a:latin typeface="Berlin Sans FB" panose="020E0602020502020306" pitchFamily="34" charset="0"/>
            </a:endParaRPr>
          </a:p>
          <a:p>
            <a:pPr marL="0" indent="0" algn="just">
              <a:buNone/>
            </a:pPr>
            <a:endParaRPr lang="es-ES" dirty="0" smtClean="0">
              <a:latin typeface="Berlin Sans FB" panose="020E0602020502020306" pitchFamily="34" charset="0"/>
            </a:endParaRPr>
          </a:p>
          <a:p>
            <a:pPr marL="0" indent="0" algn="just">
              <a:buNone/>
            </a:pPr>
            <a:endParaRPr lang="es-ES" dirty="0">
              <a:latin typeface="Berlin Sans FB" panose="020E0602020502020306" pitchFamily="34" charset="0"/>
            </a:endParaRPr>
          </a:p>
          <a:p>
            <a:pPr marL="0" indent="0" algn="just">
              <a:buNone/>
            </a:pPr>
            <a:endParaRPr lang="es-ES" dirty="0" smtClean="0">
              <a:latin typeface="Berlin Sans FB" panose="020E0602020502020306" pitchFamily="34" charset="0"/>
            </a:endParaRPr>
          </a:p>
          <a:p>
            <a:pPr marL="0" indent="0" algn="just">
              <a:buNone/>
            </a:pPr>
            <a:endParaRPr lang="es-ES" dirty="0">
              <a:latin typeface="Berlin Sans FB" panose="020E0602020502020306" pitchFamily="34" charset="0"/>
            </a:endParaRPr>
          </a:p>
          <a:p>
            <a:pPr marL="0" indent="0" algn="just">
              <a:buNone/>
            </a:pPr>
            <a:endParaRPr lang="es-ES" dirty="0" smtClean="0">
              <a:latin typeface="Berlin Sans FB" panose="020E0602020502020306" pitchFamily="34" charset="0"/>
            </a:endParaRPr>
          </a:p>
          <a:p>
            <a:pPr marL="0" indent="0" algn="just">
              <a:buNone/>
            </a:pPr>
            <a:endParaRPr lang="es-ES" dirty="0">
              <a:latin typeface="Berlin Sans FB" panose="020E0602020502020306" pitchFamily="34" charset="0"/>
            </a:endParaRPr>
          </a:p>
          <a:p>
            <a:pPr marL="0" indent="0" algn="just">
              <a:buNone/>
            </a:pPr>
            <a:r>
              <a:rPr lang="es-ES" dirty="0">
                <a:latin typeface="Berlin Sans FB" panose="020E0602020502020306" pitchFamily="34" charset="0"/>
              </a:rPr>
              <a:t>No  existe algún tipo de problema ya que la mayoría de padres de familia guían correctamente en el desarrollo del lenguaje de sus hijos/as  siendo esta una habilidad  imprescindible en la vida social de un ser humano. </a:t>
            </a:r>
            <a:endParaRPr lang="es-EC" dirty="0">
              <a:latin typeface="Berlin Sans FB" panose="020E0602020502020306" pitchFamily="34" charset="0"/>
            </a:endParaRPr>
          </a:p>
          <a:p>
            <a:pPr marL="0" indent="0">
              <a:buNone/>
            </a:pPr>
            <a:endParaRPr lang="es-EC" dirty="0"/>
          </a:p>
        </p:txBody>
      </p:sp>
      <p:graphicFrame>
        <p:nvGraphicFramePr>
          <p:cNvPr id="4" name="3 Tabla"/>
          <p:cNvGraphicFramePr>
            <a:graphicFrameLocks noGrp="1"/>
          </p:cNvGraphicFramePr>
          <p:nvPr>
            <p:extLst>
              <p:ext uri="{D42A27DB-BD31-4B8C-83A1-F6EECF244321}">
                <p14:modId xmlns:p14="http://schemas.microsoft.com/office/powerpoint/2010/main" val="997779784"/>
              </p:ext>
            </p:extLst>
          </p:nvPr>
        </p:nvGraphicFramePr>
        <p:xfrm>
          <a:off x="2786236" y="2348880"/>
          <a:ext cx="3009900" cy="800100"/>
        </p:xfrm>
        <a:graphic>
          <a:graphicData uri="http://schemas.openxmlformats.org/drawingml/2006/table">
            <a:tbl>
              <a:tblPr firstRow="1" firstCol="1" bandRow="1">
                <a:tableStyleId>{5C22544A-7EE6-4342-B048-85BDC9FD1C3A}</a:tableStyleId>
              </a:tblPr>
              <a:tblGrid>
                <a:gridCol w="1397000"/>
                <a:gridCol w="762000"/>
                <a:gridCol w="850900"/>
              </a:tblGrid>
              <a:tr h="200025">
                <a:tc>
                  <a:txBody>
                    <a:bodyPr/>
                    <a:lstStyle/>
                    <a:p>
                      <a:pPr algn="just">
                        <a:lnSpc>
                          <a:spcPct val="150000"/>
                        </a:lnSpc>
                        <a:spcAft>
                          <a:spcPts val="0"/>
                        </a:spcAft>
                      </a:pPr>
                      <a:r>
                        <a:rPr lang="es-ES" sz="900" dirty="0">
                          <a:effectLst/>
                        </a:rPr>
                        <a:t>Ítems</a:t>
                      </a:r>
                      <a:endParaRPr lang="es-EC" sz="900" dirty="0">
                        <a:solidFill>
                          <a:srgbClr val="5F497A"/>
                        </a:solidFill>
                        <a:effectLst/>
                        <a:latin typeface="Times New Roman"/>
                        <a:ea typeface="Calibri"/>
                        <a:cs typeface="Times New Roman"/>
                      </a:endParaRPr>
                    </a:p>
                  </a:txBody>
                  <a:tcPr marL="68580" marR="68580" marT="0" marB="0"/>
                </a:tc>
                <a:tc>
                  <a:txBody>
                    <a:bodyPr/>
                    <a:lstStyle/>
                    <a:p>
                      <a:pPr algn="just">
                        <a:lnSpc>
                          <a:spcPct val="150000"/>
                        </a:lnSpc>
                        <a:spcAft>
                          <a:spcPts val="0"/>
                        </a:spcAft>
                      </a:pPr>
                      <a:r>
                        <a:rPr lang="es-ES" sz="900">
                          <a:effectLst/>
                        </a:rPr>
                        <a:t>Cantidad</a:t>
                      </a:r>
                      <a:endParaRPr lang="es-EC" sz="900">
                        <a:solidFill>
                          <a:srgbClr val="5F497A"/>
                        </a:solidFill>
                        <a:effectLst/>
                        <a:latin typeface="Times New Roman"/>
                        <a:ea typeface="Calibri"/>
                        <a:cs typeface="Times New Roman"/>
                      </a:endParaRPr>
                    </a:p>
                  </a:txBody>
                  <a:tcPr marL="68580" marR="68580" marT="0" marB="0"/>
                </a:tc>
                <a:tc>
                  <a:txBody>
                    <a:bodyPr/>
                    <a:lstStyle/>
                    <a:p>
                      <a:pPr algn="just">
                        <a:lnSpc>
                          <a:spcPct val="150000"/>
                        </a:lnSpc>
                        <a:spcAft>
                          <a:spcPts val="0"/>
                        </a:spcAft>
                      </a:pPr>
                      <a:r>
                        <a:rPr lang="es-ES" sz="900" dirty="0">
                          <a:effectLst/>
                        </a:rPr>
                        <a:t>Porcentaje</a:t>
                      </a:r>
                      <a:endParaRPr lang="es-EC" sz="900" dirty="0">
                        <a:solidFill>
                          <a:srgbClr val="5F497A"/>
                        </a:solidFill>
                        <a:effectLst/>
                        <a:latin typeface="Times New Roman"/>
                        <a:ea typeface="Calibri"/>
                        <a:cs typeface="Times New Roman"/>
                      </a:endParaRPr>
                    </a:p>
                  </a:txBody>
                  <a:tcPr marL="68580" marR="68580" marT="0" marB="0"/>
                </a:tc>
              </a:tr>
              <a:tr h="200025">
                <a:tc>
                  <a:txBody>
                    <a:bodyPr/>
                    <a:lstStyle/>
                    <a:p>
                      <a:pPr algn="just">
                        <a:lnSpc>
                          <a:spcPct val="150000"/>
                        </a:lnSpc>
                        <a:spcAft>
                          <a:spcPts val="0"/>
                        </a:spcAft>
                      </a:pPr>
                      <a:r>
                        <a:rPr lang="es-ES" sz="900">
                          <a:effectLst/>
                        </a:rPr>
                        <a:t>Si</a:t>
                      </a:r>
                      <a:endParaRPr lang="es-EC" sz="900">
                        <a:solidFill>
                          <a:srgbClr val="5F497A"/>
                        </a:solidFill>
                        <a:effectLst/>
                        <a:latin typeface="Times New Roman"/>
                        <a:ea typeface="Calibri"/>
                        <a:cs typeface="Times New Roman"/>
                      </a:endParaRPr>
                    </a:p>
                  </a:txBody>
                  <a:tcPr marL="68580" marR="68580" marT="0" marB="0"/>
                </a:tc>
                <a:tc>
                  <a:txBody>
                    <a:bodyPr/>
                    <a:lstStyle/>
                    <a:p>
                      <a:pPr algn="just">
                        <a:lnSpc>
                          <a:spcPct val="150000"/>
                        </a:lnSpc>
                        <a:spcAft>
                          <a:spcPts val="0"/>
                        </a:spcAft>
                      </a:pPr>
                      <a:r>
                        <a:rPr lang="es-ES" sz="900">
                          <a:effectLst/>
                        </a:rPr>
                        <a:t>25</a:t>
                      </a:r>
                      <a:endParaRPr lang="es-EC" sz="900">
                        <a:solidFill>
                          <a:srgbClr val="5F497A"/>
                        </a:solidFill>
                        <a:effectLst/>
                        <a:latin typeface="Times New Roman"/>
                        <a:ea typeface="Calibri"/>
                        <a:cs typeface="Times New Roman"/>
                      </a:endParaRPr>
                    </a:p>
                  </a:txBody>
                  <a:tcPr marL="68580" marR="68580" marT="0" marB="0"/>
                </a:tc>
                <a:tc>
                  <a:txBody>
                    <a:bodyPr/>
                    <a:lstStyle/>
                    <a:p>
                      <a:pPr algn="just">
                        <a:lnSpc>
                          <a:spcPct val="150000"/>
                        </a:lnSpc>
                        <a:spcAft>
                          <a:spcPts val="0"/>
                        </a:spcAft>
                      </a:pPr>
                      <a:r>
                        <a:rPr lang="es-ES" sz="900">
                          <a:effectLst/>
                        </a:rPr>
                        <a:t>83,33</a:t>
                      </a:r>
                      <a:endParaRPr lang="es-EC" sz="900">
                        <a:solidFill>
                          <a:srgbClr val="5F497A"/>
                        </a:solidFill>
                        <a:effectLst/>
                        <a:latin typeface="Times New Roman"/>
                        <a:ea typeface="Calibri"/>
                        <a:cs typeface="Times New Roman"/>
                      </a:endParaRPr>
                    </a:p>
                  </a:txBody>
                  <a:tcPr marL="68580" marR="68580" marT="0" marB="0"/>
                </a:tc>
              </a:tr>
              <a:tr h="200025">
                <a:tc>
                  <a:txBody>
                    <a:bodyPr/>
                    <a:lstStyle/>
                    <a:p>
                      <a:pPr algn="just">
                        <a:lnSpc>
                          <a:spcPct val="150000"/>
                        </a:lnSpc>
                        <a:spcAft>
                          <a:spcPts val="0"/>
                        </a:spcAft>
                      </a:pPr>
                      <a:r>
                        <a:rPr lang="es-ES" sz="900">
                          <a:effectLst/>
                        </a:rPr>
                        <a:t>No</a:t>
                      </a:r>
                      <a:endParaRPr lang="es-EC" sz="900">
                        <a:solidFill>
                          <a:srgbClr val="5F497A"/>
                        </a:solidFill>
                        <a:effectLst/>
                        <a:latin typeface="Times New Roman"/>
                        <a:ea typeface="Calibri"/>
                        <a:cs typeface="Times New Roman"/>
                      </a:endParaRPr>
                    </a:p>
                  </a:txBody>
                  <a:tcPr marL="68580" marR="68580" marT="0" marB="0"/>
                </a:tc>
                <a:tc>
                  <a:txBody>
                    <a:bodyPr/>
                    <a:lstStyle/>
                    <a:p>
                      <a:pPr algn="just">
                        <a:lnSpc>
                          <a:spcPct val="150000"/>
                        </a:lnSpc>
                        <a:spcAft>
                          <a:spcPts val="0"/>
                        </a:spcAft>
                      </a:pPr>
                      <a:r>
                        <a:rPr lang="es-ES" sz="900">
                          <a:effectLst/>
                        </a:rPr>
                        <a:t>5</a:t>
                      </a:r>
                      <a:endParaRPr lang="es-EC" sz="900">
                        <a:solidFill>
                          <a:srgbClr val="5F497A"/>
                        </a:solidFill>
                        <a:effectLst/>
                        <a:latin typeface="Times New Roman"/>
                        <a:ea typeface="Calibri"/>
                        <a:cs typeface="Times New Roman"/>
                      </a:endParaRPr>
                    </a:p>
                  </a:txBody>
                  <a:tcPr marL="68580" marR="68580" marT="0" marB="0"/>
                </a:tc>
                <a:tc>
                  <a:txBody>
                    <a:bodyPr/>
                    <a:lstStyle/>
                    <a:p>
                      <a:pPr algn="just">
                        <a:lnSpc>
                          <a:spcPct val="150000"/>
                        </a:lnSpc>
                        <a:spcAft>
                          <a:spcPts val="0"/>
                        </a:spcAft>
                      </a:pPr>
                      <a:r>
                        <a:rPr lang="es-ES" sz="900">
                          <a:effectLst/>
                        </a:rPr>
                        <a:t>16,67</a:t>
                      </a:r>
                      <a:endParaRPr lang="es-EC" sz="900">
                        <a:solidFill>
                          <a:srgbClr val="5F497A"/>
                        </a:solidFill>
                        <a:effectLst/>
                        <a:latin typeface="Times New Roman"/>
                        <a:ea typeface="Calibri"/>
                        <a:cs typeface="Times New Roman"/>
                      </a:endParaRPr>
                    </a:p>
                  </a:txBody>
                  <a:tcPr marL="68580" marR="68580" marT="0" marB="0"/>
                </a:tc>
              </a:tr>
              <a:tr h="200025">
                <a:tc>
                  <a:txBody>
                    <a:bodyPr/>
                    <a:lstStyle/>
                    <a:p>
                      <a:pPr algn="just">
                        <a:lnSpc>
                          <a:spcPct val="150000"/>
                        </a:lnSpc>
                        <a:spcAft>
                          <a:spcPts val="0"/>
                        </a:spcAft>
                      </a:pPr>
                      <a:r>
                        <a:rPr lang="es-ES" sz="900">
                          <a:effectLst/>
                        </a:rPr>
                        <a:t>Total </a:t>
                      </a:r>
                      <a:endParaRPr lang="es-EC" sz="900">
                        <a:solidFill>
                          <a:srgbClr val="5F497A"/>
                        </a:solidFill>
                        <a:effectLst/>
                        <a:latin typeface="Times New Roman"/>
                        <a:ea typeface="Calibri"/>
                        <a:cs typeface="Times New Roman"/>
                      </a:endParaRPr>
                    </a:p>
                  </a:txBody>
                  <a:tcPr marL="68580" marR="68580" marT="0" marB="0"/>
                </a:tc>
                <a:tc>
                  <a:txBody>
                    <a:bodyPr/>
                    <a:lstStyle/>
                    <a:p>
                      <a:pPr algn="just">
                        <a:lnSpc>
                          <a:spcPct val="150000"/>
                        </a:lnSpc>
                        <a:spcAft>
                          <a:spcPts val="0"/>
                        </a:spcAft>
                      </a:pPr>
                      <a:r>
                        <a:rPr lang="es-ES" sz="900">
                          <a:effectLst/>
                        </a:rPr>
                        <a:t>30</a:t>
                      </a:r>
                      <a:endParaRPr lang="es-EC" sz="900">
                        <a:solidFill>
                          <a:srgbClr val="5F497A"/>
                        </a:solidFill>
                        <a:effectLst/>
                        <a:latin typeface="Times New Roman"/>
                        <a:ea typeface="Calibri"/>
                        <a:cs typeface="Times New Roman"/>
                      </a:endParaRPr>
                    </a:p>
                  </a:txBody>
                  <a:tcPr marL="68580" marR="68580" marT="0" marB="0"/>
                </a:tc>
                <a:tc>
                  <a:txBody>
                    <a:bodyPr/>
                    <a:lstStyle/>
                    <a:p>
                      <a:pPr algn="just">
                        <a:lnSpc>
                          <a:spcPct val="150000"/>
                        </a:lnSpc>
                        <a:spcAft>
                          <a:spcPts val="0"/>
                        </a:spcAft>
                      </a:pPr>
                      <a:r>
                        <a:rPr lang="es-ES" sz="900" dirty="0">
                          <a:effectLst/>
                        </a:rPr>
                        <a:t>100,00</a:t>
                      </a:r>
                      <a:endParaRPr lang="es-EC" sz="900" dirty="0">
                        <a:solidFill>
                          <a:srgbClr val="5F497A"/>
                        </a:solidFill>
                        <a:effectLst/>
                        <a:latin typeface="Times New Roman"/>
                        <a:ea typeface="Calibri"/>
                        <a:cs typeface="Times New Roman"/>
                      </a:endParaRPr>
                    </a:p>
                  </a:txBody>
                  <a:tcPr marL="68580" marR="68580" marT="0" marB="0"/>
                </a:tc>
              </a:tr>
            </a:tbl>
          </a:graphicData>
        </a:graphic>
      </p:graphicFrame>
      <p:graphicFrame>
        <p:nvGraphicFramePr>
          <p:cNvPr id="5" name="4 Gráfico"/>
          <p:cNvGraphicFramePr/>
          <p:nvPr>
            <p:extLst>
              <p:ext uri="{D42A27DB-BD31-4B8C-83A1-F6EECF244321}">
                <p14:modId xmlns:p14="http://schemas.microsoft.com/office/powerpoint/2010/main" val="442773223"/>
              </p:ext>
            </p:extLst>
          </p:nvPr>
        </p:nvGraphicFramePr>
        <p:xfrm>
          <a:off x="2915816" y="3284984"/>
          <a:ext cx="2880320" cy="1296144"/>
        </p:xfrm>
        <a:graphic>
          <a:graphicData uri="http://schemas.openxmlformats.org/drawingml/2006/chart">
            <c:chart xmlns:c="http://schemas.openxmlformats.org/drawingml/2006/chart" xmlns:r="http://schemas.openxmlformats.org/officeDocument/2006/relationships" r:id="rId2"/>
          </a:graphicData>
        </a:graphic>
      </p:graphicFrame>
      <p:sp>
        <p:nvSpPr>
          <p:cNvPr id="6" name="5 CuadroTexto"/>
          <p:cNvSpPr txBox="1"/>
          <p:nvPr/>
        </p:nvSpPr>
        <p:spPr>
          <a:xfrm>
            <a:off x="539552" y="4468470"/>
            <a:ext cx="2016224"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C" dirty="0" smtClean="0"/>
              <a:t>   Interpretación</a:t>
            </a:r>
            <a:endParaRPr lang="es-EC" dirty="0"/>
          </a:p>
        </p:txBody>
      </p:sp>
    </p:spTree>
    <p:extLst>
      <p:ext uri="{BB962C8B-B14F-4D97-AF65-F5344CB8AC3E}">
        <p14:creationId xmlns:p14="http://schemas.microsoft.com/office/powerpoint/2010/main" val="31497111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691680" y="1052736"/>
            <a:ext cx="6066928"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C" sz="3600" dirty="0" smtClean="0">
                <a:latin typeface="Berlin Sans FB" panose="020E0602020502020306" pitchFamily="34" charset="0"/>
              </a:rPr>
              <a:t>Comprobación de Hipótesis</a:t>
            </a:r>
          </a:p>
        </p:txBody>
      </p:sp>
      <p:sp>
        <p:nvSpPr>
          <p:cNvPr id="3" name="2 Rectángulo redondeado"/>
          <p:cNvSpPr/>
          <p:nvPr/>
        </p:nvSpPr>
        <p:spPr>
          <a:xfrm>
            <a:off x="1547664" y="2636912"/>
            <a:ext cx="6552728" cy="252028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es-ES" sz="2400" dirty="0">
                <a:latin typeface="Berlin Sans FB" panose="020E0602020502020306" pitchFamily="34" charset="0"/>
              </a:rPr>
              <a:t>Una vez concluida la investigación queda comprobada la hipótesis la misma que afirma la incidencia del juego simbólico en el desarrollo del lenguaje de los niños/as de 3 a 5 años de edad den Centro Infantil Ejército #3</a:t>
            </a:r>
            <a:endParaRPr lang="es-EC" sz="2400" dirty="0">
              <a:latin typeface="Berlin Sans FB" panose="020E0602020502020306" pitchFamily="34" charset="0"/>
            </a:endParaRPr>
          </a:p>
        </p:txBody>
      </p:sp>
      <p:sp>
        <p:nvSpPr>
          <p:cNvPr id="6" name="5 Flecha abajo"/>
          <p:cNvSpPr/>
          <p:nvPr/>
        </p:nvSpPr>
        <p:spPr>
          <a:xfrm>
            <a:off x="4355976" y="1916832"/>
            <a:ext cx="468052" cy="504056"/>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C"/>
          </a:p>
        </p:txBody>
      </p:sp>
    </p:spTree>
    <p:extLst>
      <p:ext uri="{BB962C8B-B14F-4D97-AF65-F5344CB8AC3E}">
        <p14:creationId xmlns:p14="http://schemas.microsoft.com/office/powerpoint/2010/main" val="257700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6" presetClass="entr" presetSubtype="2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390413" y="2016727"/>
            <a:ext cx="3384376" cy="79208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C" sz="3200" dirty="0" smtClean="0">
                <a:latin typeface="Berlin Sans FB" panose="020E0602020502020306" pitchFamily="34" charset="0"/>
              </a:rPr>
              <a:t>CAPITULO V</a:t>
            </a:r>
          </a:p>
          <a:p>
            <a:pPr algn="ctr"/>
            <a:endParaRPr lang="es-EC" dirty="0"/>
          </a:p>
        </p:txBody>
      </p:sp>
      <p:sp>
        <p:nvSpPr>
          <p:cNvPr id="8" name="7 CuadroTexto"/>
          <p:cNvSpPr txBox="1"/>
          <p:nvPr/>
        </p:nvSpPr>
        <p:spPr>
          <a:xfrm>
            <a:off x="2261708" y="3410418"/>
            <a:ext cx="6336704" cy="1569660"/>
          </a:xfrm>
          <a:prstGeom prst="rect">
            <a:avLst/>
          </a:prstGeom>
          <a:noFill/>
        </p:spPr>
        <p:txBody>
          <a:bodyPr wrap="square" rtlCol="0">
            <a:spAutoFit/>
          </a:bodyPr>
          <a:lstStyle/>
          <a:p>
            <a:r>
              <a:rPr lang="es-EC" sz="4800" dirty="0" smtClean="0">
                <a:latin typeface="Berlin Sans FB" panose="020E0602020502020306" pitchFamily="34" charset="0"/>
              </a:rPr>
              <a:t>CONCLUSIONES Y RECOMENDACIONES</a:t>
            </a:r>
            <a:endParaRPr lang="es-EC" sz="4800" dirty="0">
              <a:latin typeface="Berlin Sans FB" panose="020E0602020502020306" pitchFamily="34" charset="0"/>
            </a:endParaRPr>
          </a:p>
        </p:txBody>
      </p:sp>
      <p:sp>
        <p:nvSpPr>
          <p:cNvPr id="9" name="8 Flecha curvada hacia la derecha"/>
          <p:cNvSpPr/>
          <p:nvPr/>
        </p:nvSpPr>
        <p:spPr>
          <a:xfrm>
            <a:off x="1542461" y="2492896"/>
            <a:ext cx="720080" cy="18722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solidFill>
                <a:schemeClr val="tx1"/>
              </a:solidFill>
            </a:endParaRPr>
          </a:p>
        </p:txBody>
      </p:sp>
      <p:pic>
        <p:nvPicPr>
          <p:cNvPr id="20482" name="Picture 2" descr="http://4.bp.blogspot.com/-jRzhoQRy22g/UA1y_tk1mwI/AAAAAAAAACA/Va3_8h_ojbs/s1600/conclusion+p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9181" y="764704"/>
            <a:ext cx="2115887" cy="2631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0503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6" presetClass="entr" presetSubtype="16" fill="hold" nodeType="afterEffect">
                                  <p:stCondLst>
                                    <p:cond delay="0"/>
                                  </p:stCondLst>
                                  <p:childTnLst>
                                    <p:set>
                                      <p:cBhvr>
                                        <p:cTn id="17" dur="1" fill="hold">
                                          <p:stCondLst>
                                            <p:cond delay="0"/>
                                          </p:stCondLst>
                                        </p:cTn>
                                        <p:tgtEl>
                                          <p:spTgt spid="20482"/>
                                        </p:tgtEl>
                                        <p:attrNameLst>
                                          <p:attrName>style.visibility</p:attrName>
                                        </p:attrNameLst>
                                      </p:cBhvr>
                                      <p:to>
                                        <p:strVal val="visible"/>
                                      </p:to>
                                    </p:set>
                                    <p:animEffect transition="in" filter="circle(in)">
                                      <p:cBhvr>
                                        <p:cTn id="18" dur="75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691680" y="1052736"/>
            <a:ext cx="6066928"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C" sz="3600" dirty="0" smtClean="0">
                <a:latin typeface="Berlin Sans FB" panose="020E0602020502020306" pitchFamily="34" charset="0"/>
              </a:rPr>
              <a:t>CONCLUSIONES</a:t>
            </a:r>
          </a:p>
        </p:txBody>
      </p:sp>
      <p:sp>
        <p:nvSpPr>
          <p:cNvPr id="3" name="2 Rectángulo redondeado"/>
          <p:cNvSpPr/>
          <p:nvPr/>
        </p:nvSpPr>
        <p:spPr>
          <a:xfrm>
            <a:off x="1547664" y="2636912"/>
            <a:ext cx="6552728" cy="36724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171450" lvl="0" indent="-171450" algn="just">
              <a:buFont typeface="Arial" panose="020B0604020202020204" pitchFamily="34" charset="0"/>
              <a:buChar char="•"/>
            </a:pPr>
            <a:r>
              <a:rPr lang="es-ES" sz="1400" dirty="0">
                <a:latin typeface="Berlin Sans FB" panose="020E0602020502020306" pitchFamily="34" charset="0"/>
              </a:rPr>
              <a:t>Las docentes no se preocupan debidamente por las actividades que realizan sus niños y niñas en los diferentes rincones lúdicos ya que consideran que es una actividad recreativa. </a:t>
            </a:r>
            <a:endParaRPr lang="es-EC" sz="1400" dirty="0">
              <a:latin typeface="Berlin Sans FB" panose="020E0602020502020306" pitchFamily="34" charset="0"/>
            </a:endParaRPr>
          </a:p>
          <a:p>
            <a:pPr marL="171450" lvl="0" indent="-171450" algn="just">
              <a:buFont typeface="Arial" panose="020B0604020202020204" pitchFamily="34" charset="0"/>
              <a:buChar char="•"/>
            </a:pPr>
            <a:r>
              <a:rPr lang="es-ES" sz="1400" dirty="0">
                <a:latin typeface="Berlin Sans FB" panose="020E0602020502020306" pitchFamily="34" charset="0"/>
              </a:rPr>
              <a:t>Las maestras no proporcionan intencionalidad pedagógica mientras los niños/as realizan  representaciones de diferentes roles. </a:t>
            </a:r>
            <a:endParaRPr lang="es-EC" sz="1400" dirty="0">
              <a:latin typeface="Berlin Sans FB" panose="020E0602020502020306" pitchFamily="34" charset="0"/>
            </a:endParaRPr>
          </a:p>
          <a:p>
            <a:pPr marL="171450" lvl="0" indent="-171450" algn="just">
              <a:buFont typeface="Arial" panose="020B0604020202020204" pitchFamily="34" charset="0"/>
              <a:buChar char="•"/>
            </a:pPr>
            <a:r>
              <a:rPr lang="es-ES" sz="1400" dirty="0" smtClean="0">
                <a:latin typeface="Berlin Sans FB" panose="020E0602020502020306" pitchFamily="34" charset="0"/>
              </a:rPr>
              <a:t>Los </a:t>
            </a:r>
            <a:r>
              <a:rPr lang="es-ES" sz="1400" dirty="0">
                <a:latin typeface="Berlin Sans FB" panose="020E0602020502020306" pitchFamily="34" charset="0"/>
              </a:rPr>
              <a:t>niños/as observados no  realizan constantemente juego simbólico  por lo tanto  tienen poca iniciativa para iniciar este juego, lo cual afecta en su proceso de socialización ya que no se siente seguro de expresar sus ideas y </a:t>
            </a:r>
            <a:r>
              <a:rPr lang="es-ES" sz="1400" dirty="0" smtClean="0">
                <a:latin typeface="Berlin Sans FB" panose="020E0602020502020306" pitchFamily="34" charset="0"/>
              </a:rPr>
              <a:t>sentimientos.</a:t>
            </a:r>
            <a:endParaRPr lang="es-EC" sz="1400" dirty="0">
              <a:latin typeface="Berlin Sans FB" panose="020E0602020502020306" pitchFamily="34" charset="0"/>
            </a:endParaRPr>
          </a:p>
          <a:p>
            <a:pPr marL="171450" lvl="0" indent="-171450" algn="just">
              <a:buFont typeface="Arial" panose="020B0604020202020204" pitchFamily="34" charset="0"/>
              <a:buChar char="•"/>
            </a:pPr>
            <a:r>
              <a:rPr lang="es-ES" sz="1400" dirty="0" smtClean="0">
                <a:latin typeface="Berlin Sans FB" panose="020E0602020502020306" pitchFamily="34" charset="0"/>
              </a:rPr>
              <a:t>Falta </a:t>
            </a:r>
            <a:r>
              <a:rPr lang="es-ES" sz="1400" dirty="0">
                <a:latin typeface="Berlin Sans FB" panose="020E0602020502020306" pitchFamily="34" charset="0"/>
              </a:rPr>
              <a:t>d</a:t>
            </a:r>
            <a:r>
              <a:rPr lang="es-ES" sz="1400" dirty="0" smtClean="0">
                <a:latin typeface="Berlin Sans FB" panose="020E0602020502020306" pitchFamily="34" charset="0"/>
              </a:rPr>
              <a:t>e </a:t>
            </a:r>
            <a:r>
              <a:rPr lang="es-ES" sz="1400" dirty="0">
                <a:latin typeface="Berlin Sans FB" panose="020E0602020502020306" pitchFamily="34" charset="0"/>
              </a:rPr>
              <a:t>estrategias metodológicas por parte de las docentes para estimular el lenguaje en los niños/as ya que la mayor parte de los niños/as no tienen un lenguaje entendible para los </a:t>
            </a:r>
            <a:r>
              <a:rPr lang="es-ES" sz="1400" dirty="0" smtClean="0">
                <a:latin typeface="Berlin Sans FB" panose="020E0602020502020306" pitchFamily="34" charset="0"/>
              </a:rPr>
              <a:t>demás.</a:t>
            </a:r>
            <a:endParaRPr lang="es-EC" sz="1400" dirty="0">
              <a:latin typeface="Berlin Sans FB" panose="020E0602020502020306" pitchFamily="34" charset="0"/>
            </a:endParaRPr>
          </a:p>
          <a:p>
            <a:pPr marL="171450" lvl="0" indent="-171450" algn="just">
              <a:buFont typeface="Arial" panose="020B0604020202020204" pitchFamily="34" charset="0"/>
              <a:buChar char="•"/>
            </a:pPr>
            <a:r>
              <a:rPr lang="es-ES" sz="1400" dirty="0" smtClean="0">
                <a:latin typeface="Berlin Sans FB" panose="020E0602020502020306" pitchFamily="34" charset="0"/>
              </a:rPr>
              <a:t>Los </a:t>
            </a:r>
            <a:r>
              <a:rPr lang="es-ES" sz="1400" dirty="0">
                <a:latin typeface="Berlin Sans FB" panose="020E0602020502020306" pitchFamily="34" charset="0"/>
              </a:rPr>
              <a:t>padres de familia no se involucran a realizar este tipo de juego con sus hijos por falta de tiempo.</a:t>
            </a:r>
            <a:endParaRPr lang="es-EC" sz="1400" dirty="0">
              <a:latin typeface="Berlin Sans FB" panose="020E0602020502020306" pitchFamily="34" charset="0"/>
            </a:endParaRPr>
          </a:p>
          <a:p>
            <a:pPr marL="171450" indent="-171450" algn="just">
              <a:buFont typeface="Arial" panose="020B0604020202020204" pitchFamily="34" charset="0"/>
              <a:buChar char="•"/>
            </a:pPr>
            <a:r>
              <a:rPr lang="es-ES" sz="1400" dirty="0">
                <a:latin typeface="Berlin Sans FB" panose="020E0602020502020306" pitchFamily="34" charset="0"/>
              </a:rPr>
              <a:t>Casi todos los padres de familia corrigen el vocabulario a sus hijos y consideran que ayudan a mejorar su vocabulario</a:t>
            </a:r>
            <a:endParaRPr lang="es-EC" sz="2800" dirty="0">
              <a:latin typeface="Berlin Sans FB" panose="020E0602020502020306" pitchFamily="34" charset="0"/>
            </a:endParaRPr>
          </a:p>
        </p:txBody>
      </p:sp>
      <p:sp>
        <p:nvSpPr>
          <p:cNvPr id="6" name="5 Flecha abajo"/>
          <p:cNvSpPr/>
          <p:nvPr/>
        </p:nvSpPr>
        <p:spPr>
          <a:xfrm>
            <a:off x="4355976" y="1916832"/>
            <a:ext cx="468052" cy="504056"/>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C"/>
          </a:p>
        </p:txBody>
      </p:sp>
    </p:spTree>
    <p:extLst>
      <p:ext uri="{BB962C8B-B14F-4D97-AF65-F5344CB8AC3E}">
        <p14:creationId xmlns:p14="http://schemas.microsoft.com/office/powerpoint/2010/main" val="2245188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6" presetClass="entr" presetSubtype="2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566878" y="980728"/>
            <a:ext cx="6066928" cy="64633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EC" sz="3600" dirty="0" smtClean="0">
                <a:latin typeface="Berlin Sans FB" panose="020E0602020502020306" pitchFamily="34" charset="0"/>
              </a:rPr>
              <a:t>RECOMENDACIONES</a:t>
            </a:r>
          </a:p>
        </p:txBody>
      </p:sp>
      <p:sp>
        <p:nvSpPr>
          <p:cNvPr id="3" name="2 Rectángulo redondeado"/>
          <p:cNvSpPr/>
          <p:nvPr/>
        </p:nvSpPr>
        <p:spPr>
          <a:xfrm>
            <a:off x="1547664" y="2636912"/>
            <a:ext cx="6552728" cy="367240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742950" lvl="1" indent="-285750" algn="just">
              <a:buFont typeface="Arial" panose="020B0604020202020204" pitchFamily="34" charset="0"/>
              <a:buChar char="•"/>
            </a:pPr>
            <a:r>
              <a:rPr lang="es-ES" sz="1400" dirty="0">
                <a:latin typeface="Berlin Sans FB" panose="020E0602020502020306" pitchFamily="34" charset="0"/>
              </a:rPr>
              <a:t>Es recomendable que el juego simbólico sea guiado correctamente para que los niños y niñas puedan participar activamente en la organización de este juego y así potencializar sus destrezas y habilidades especialmente la socialización entre pares y el lenguaje lo cual permitirá ser una persona integra capaz de expresar  sus  ideas y sentimientos. </a:t>
            </a:r>
            <a:endParaRPr lang="es-EC" sz="1400" dirty="0">
              <a:latin typeface="Berlin Sans FB" panose="020E0602020502020306" pitchFamily="34" charset="0"/>
            </a:endParaRPr>
          </a:p>
          <a:p>
            <a:pPr marL="742950" lvl="1" indent="-285750" algn="just">
              <a:buFont typeface="Arial" panose="020B0604020202020204" pitchFamily="34" charset="0"/>
              <a:buChar char="•"/>
            </a:pPr>
            <a:r>
              <a:rPr lang="es-ES" sz="1400" dirty="0">
                <a:latin typeface="Berlin Sans FB" panose="020E0602020502020306" pitchFamily="34" charset="0"/>
              </a:rPr>
              <a:t>Es importante  estimular a los niños y niñas a relacionarse con el medio que le rodea a través del juego simbólico para así incorporar nuevos conocimientos y experiencias aumentando así de manera significativa su vocabulario.</a:t>
            </a:r>
            <a:endParaRPr lang="es-EC" sz="1400" dirty="0">
              <a:latin typeface="Berlin Sans FB" panose="020E0602020502020306" pitchFamily="34" charset="0"/>
            </a:endParaRPr>
          </a:p>
          <a:p>
            <a:pPr marL="742950" lvl="1" indent="-285750" algn="just">
              <a:buFont typeface="Arial" panose="020B0604020202020204" pitchFamily="34" charset="0"/>
              <a:buChar char="•"/>
            </a:pPr>
            <a:r>
              <a:rPr lang="es-ES" sz="1400" dirty="0">
                <a:latin typeface="Berlin Sans FB" panose="020E0602020502020306" pitchFamily="34" charset="0"/>
              </a:rPr>
              <a:t>La participación de las docentes en el juego simbólico es indispensable ya que se convierten en guías principales del proceso de enseñanza – aprendizaje de los niños/as.</a:t>
            </a:r>
            <a:endParaRPr lang="es-EC" sz="1400" dirty="0">
              <a:latin typeface="Berlin Sans FB" panose="020E0602020502020306" pitchFamily="34" charset="0"/>
            </a:endParaRPr>
          </a:p>
          <a:p>
            <a:pPr marL="742950" lvl="1" indent="-285750" algn="just">
              <a:buFont typeface="Arial" panose="020B0604020202020204" pitchFamily="34" charset="0"/>
              <a:buChar char="•"/>
            </a:pPr>
            <a:r>
              <a:rPr lang="es-ES" sz="1400" dirty="0">
                <a:latin typeface="Berlin Sans FB" panose="020E0602020502020306" pitchFamily="34" charset="0"/>
              </a:rPr>
              <a:t>Se recomienda utilizar el manual que se presenta en la propuesta ya que contiene actividades basadas en el juego simbólico las mismas que ayudaran a los niños/as a incrementar su vocabulario y mejorar su proceso de socialización. </a:t>
            </a:r>
            <a:endParaRPr lang="es-EC" sz="1400" dirty="0">
              <a:latin typeface="Berlin Sans FB" panose="020E0602020502020306" pitchFamily="34" charset="0"/>
            </a:endParaRPr>
          </a:p>
        </p:txBody>
      </p:sp>
      <p:sp>
        <p:nvSpPr>
          <p:cNvPr id="6" name="5 Flecha abajo"/>
          <p:cNvSpPr/>
          <p:nvPr/>
        </p:nvSpPr>
        <p:spPr>
          <a:xfrm>
            <a:off x="4355976" y="1916832"/>
            <a:ext cx="468052" cy="504056"/>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C"/>
          </a:p>
        </p:txBody>
      </p:sp>
    </p:spTree>
    <p:extLst>
      <p:ext uri="{BB962C8B-B14F-4D97-AF65-F5344CB8AC3E}">
        <p14:creationId xmlns:p14="http://schemas.microsoft.com/office/powerpoint/2010/main" val="1180206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6" presetClass="entr" presetSubtype="2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2555776" y="2348880"/>
            <a:ext cx="4254508" cy="1569660"/>
          </a:xfrm>
          <a:prstGeom prst="rect">
            <a:avLst/>
          </a:prstGeom>
          <a:noFill/>
        </p:spPr>
        <p:txBody>
          <a:bodyPr wrap="square" rtlCol="0">
            <a:spAutoFit/>
          </a:bodyPr>
          <a:lstStyle/>
          <a:p>
            <a:pPr algn="ctr"/>
            <a:r>
              <a:rPr lang="es-EC" sz="4800" dirty="0" smtClean="0">
                <a:latin typeface="Berlin Sans FB" panose="020E0602020502020306" pitchFamily="34" charset="0"/>
              </a:rPr>
              <a:t>PROPUESTA ALTERNATIVA</a:t>
            </a:r>
            <a:endParaRPr lang="es-EC" sz="4800" dirty="0">
              <a:latin typeface="Berlin Sans FB" panose="020E0602020502020306" pitchFamily="34" charset="0"/>
            </a:endParaRPr>
          </a:p>
        </p:txBody>
      </p:sp>
      <p:pic>
        <p:nvPicPr>
          <p:cNvPr id="23554" name="Picture 2" descr="http://us.cdn4.123rf.com/168nwm/lenm/lenm1208/lenm120800089/14880422-ilustracion-de-los-ninos-del-palillo-que-llevan-letras-del-alfabeto-a-bordo-de-un-avion.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67544" y="2625588"/>
            <a:ext cx="1549029"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8971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3554"/>
                                        </p:tgtEl>
                                        <p:attrNameLst>
                                          <p:attrName>style.visibility</p:attrName>
                                        </p:attrNameLst>
                                      </p:cBhvr>
                                      <p:to>
                                        <p:strVal val="visible"/>
                                      </p:to>
                                    </p:set>
                                    <p:animEffect transition="in" filter="fade">
                                      <p:cBhvr>
                                        <p:cTn id="13" dur="1000"/>
                                        <p:tgtEl>
                                          <p:spTgt spid="23554"/>
                                        </p:tgtEl>
                                      </p:cBhvr>
                                    </p:animEffect>
                                    <p:anim calcmode="lin" valueType="num">
                                      <p:cBhvr>
                                        <p:cTn id="14" dur="1000" fill="hold"/>
                                        <p:tgtEl>
                                          <p:spTgt spid="23554"/>
                                        </p:tgtEl>
                                        <p:attrNameLst>
                                          <p:attrName>ppt_x</p:attrName>
                                        </p:attrNameLst>
                                      </p:cBhvr>
                                      <p:tavLst>
                                        <p:tav tm="0">
                                          <p:val>
                                            <p:strVal val="#ppt_x"/>
                                          </p:val>
                                        </p:tav>
                                        <p:tav tm="100000">
                                          <p:val>
                                            <p:strVal val="#ppt_x"/>
                                          </p:val>
                                        </p:tav>
                                      </p:tavLst>
                                    </p:anim>
                                    <p:anim calcmode="lin" valueType="num">
                                      <p:cBhvr>
                                        <p:cTn id="15" dur="1000" fill="hold"/>
                                        <p:tgtEl>
                                          <p:spTgt spid="235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15736"/>
            <a:ext cx="9144000" cy="6873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69542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C" sz="3600" b="1" dirty="0" smtClean="0"/>
              <a:t>Introducción </a:t>
            </a:r>
            <a:endParaRPr lang="es-EC" sz="3600" b="1" dirty="0"/>
          </a:p>
        </p:txBody>
      </p:sp>
      <p:sp>
        <p:nvSpPr>
          <p:cNvPr id="3" name="2 Marcador de contenido"/>
          <p:cNvSpPr>
            <a:spLocks noGrp="1"/>
          </p:cNvSpPr>
          <p:nvPr>
            <p:ph sz="quarter" idx="1"/>
          </p:nvPr>
        </p:nvSpPr>
        <p:spPr/>
        <p:txBody>
          <a:bodyPr>
            <a:normAutofit/>
          </a:bodyPr>
          <a:lstStyle/>
          <a:p>
            <a:pPr marL="0" indent="0" algn="just">
              <a:buNone/>
            </a:pPr>
            <a:endParaRPr lang="es-EC" dirty="0">
              <a:latin typeface="Berlin Sans FB" panose="020E0602020502020306" pitchFamily="34" charset="0"/>
            </a:endParaRPr>
          </a:p>
          <a:p>
            <a:pPr marL="0" indent="0">
              <a:buNone/>
            </a:pPr>
            <a:endParaRPr lang="es-EC" dirty="0"/>
          </a:p>
        </p:txBody>
      </p:sp>
      <p:sp>
        <p:nvSpPr>
          <p:cNvPr id="4" name="3 Rectángulo redondeado"/>
          <p:cNvSpPr/>
          <p:nvPr/>
        </p:nvSpPr>
        <p:spPr>
          <a:xfrm>
            <a:off x="971600" y="2564904"/>
            <a:ext cx="6696744" cy="259228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s-ES" sz="2400" dirty="0">
                <a:latin typeface="Berlin Sans FB" panose="020E0602020502020306" pitchFamily="34" charset="0"/>
              </a:rPr>
              <a:t>El presente trabajo tiene por objeto hacer referencia al juego simbólico ya que es una herramienta importante para que los niños/as de 3 a 5 años potencien el desarrollo de su lenguaje</a:t>
            </a:r>
            <a:endParaRPr lang="es-EC" sz="2400" dirty="0"/>
          </a:p>
        </p:txBody>
      </p:sp>
      <p:sp>
        <p:nvSpPr>
          <p:cNvPr id="5" name="4 Flecha abajo"/>
          <p:cNvSpPr/>
          <p:nvPr/>
        </p:nvSpPr>
        <p:spPr>
          <a:xfrm>
            <a:off x="3779912" y="1700808"/>
            <a:ext cx="540060" cy="576064"/>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8387181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agrama"/>
          <p:cNvGraphicFramePr/>
          <p:nvPr>
            <p:extLst>
              <p:ext uri="{D42A27DB-BD31-4B8C-83A1-F6EECF244321}">
                <p14:modId xmlns:p14="http://schemas.microsoft.com/office/powerpoint/2010/main" val="2843124236"/>
              </p:ext>
            </p:extLst>
          </p:nvPr>
        </p:nvGraphicFramePr>
        <p:xfrm>
          <a:off x="1979712" y="851136"/>
          <a:ext cx="6480720" cy="465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CuadroTexto"/>
          <p:cNvSpPr txBox="1"/>
          <p:nvPr/>
        </p:nvSpPr>
        <p:spPr>
          <a:xfrm rot="16200000">
            <a:off x="-788240" y="2884585"/>
            <a:ext cx="4104456" cy="584775"/>
          </a:xfrm>
          <a:prstGeom prst="rect">
            <a:avLst/>
          </a:prstGeom>
          <a:noFill/>
        </p:spPr>
        <p:txBody>
          <a:bodyPr wrap="square" rtlCol="0">
            <a:spAutoFit/>
          </a:bodyPr>
          <a:lstStyle/>
          <a:p>
            <a:pPr algn="ctr"/>
            <a:r>
              <a:rPr lang="es-EC" sz="3200" dirty="0" smtClean="0">
                <a:solidFill>
                  <a:srgbClr val="7030A0"/>
                </a:solidFill>
                <a:latin typeface="Berlin Sans FB" panose="020E0602020502020306" pitchFamily="34" charset="0"/>
              </a:rPr>
              <a:t>SUB-PROBLEMAS</a:t>
            </a:r>
            <a:endParaRPr lang="es-EC" sz="3200" dirty="0">
              <a:solidFill>
                <a:srgbClr val="7030A0"/>
              </a:solidFill>
              <a:latin typeface="Berlin Sans FB" panose="020E0602020502020306" pitchFamily="34" charset="0"/>
            </a:endParaRPr>
          </a:p>
        </p:txBody>
      </p:sp>
    </p:spTree>
    <p:extLst>
      <p:ext uri="{BB962C8B-B14F-4D97-AF65-F5344CB8AC3E}">
        <p14:creationId xmlns:p14="http://schemas.microsoft.com/office/powerpoint/2010/main" val="964863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6"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80">
                                          <p:stCondLst>
                                            <p:cond delay="0"/>
                                          </p:stCondLst>
                                        </p:cTn>
                                        <p:tgtEl>
                                          <p:spTgt spid="5"/>
                                        </p:tgtEl>
                                      </p:cBhvr>
                                    </p:animEffect>
                                    <p:anim calcmode="lin" valueType="num">
                                      <p:cBhvr>
                                        <p:cTn id="1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7" dur="26">
                                          <p:stCondLst>
                                            <p:cond delay="650"/>
                                          </p:stCondLst>
                                        </p:cTn>
                                        <p:tgtEl>
                                          <p:spTgt spid="5"/>
                                        </p:tgtEl>
                                      </p:cBhvr>
                                      <p:to x="100000" y="60000"/>
                                    </p:animScale>
                                    <p:animScale>
                                      <p:cBhvr>
                                        <p:cTn id="18" dur="166" decel="50000">
                                          <p:stCondLst>
                                            <p:cond delay="676"/>
                                          </p:stCondLst>
                                        </p:cTn>
                                        <p:tgtEl>
                                          <p:spTgt spid="5"/>
                                        </p:tgtEl>
                                      </p:cBhvr>
                                      <p:to x="100000" y="100000"/>
                                    </p:animScale>
                                    <p:animScale>
                                      <p:cBhvr>
                                        <p:cTn id="19" dur="26">
                                          <p:stCondLst>
                                            <p:cond delay="1312"/>
                                          </p:stCondLst>
                                        </p:cTn>
                                        <p:tgtEl>
                                          <p:spTgt spid="5"/>
                                        </p:tgtEl>
                                      </p:cBhvr>
                                      <p:to x="100000" y="80000"/>
                                    </p:animScale>
                                    <p:animScale>
                                      <p:cBhvr>
                                        <p:cTn id="20" dur="166" decel="50000">
                                          <p:stCondLst>
                                            <p:cond delay="1338"/>
                                          </p:stCondLst>
                                        </p:cTn>
                                        <p:tgtEl>
                                          <p:spTgt spid="5"/>
                                        </p:tgtEl>
                                      </p:cBhvr>
                                      <p:to x="100000" y="100000"/>
                                    </p:animScale>
                                    <p:animScale>
                                      <p:cBhvr>
                                        <p:cTn id="21" dur="26">
                                          <p:stCondLst>
                                            <p:cond delay="1642"/>
                                          </p:stCondLst>
                                        </p:cTn>
                                        <p:tgtEl>
                                          <p:spTgt spid="5"/>
                                        </p:tgtEl>
                                      </p:cBhvr>
                                      <p:to x="100000" y="90000"/>
                                    </p:animScale>
                                    <p:animScale>
                                      <p:cBhvr>
                                        <p:cTn id="22" dur="166" decel="50000">
                                          <p:stCondLst>
                                            <p:cond delay="1668"/>
                                          </p:stCondLst>
                                        </p:cTn>
                                        <p:tgtEl>
                                          <p:spTgt spid="5"/>
                                        </p:tgtEl>
                                      </p:cBhvr>
                                      <p:to x="100000" y="100000"/>
                                    </p:animScale>
                                    <p:animScale>
                                      <p:cBhvr>
                                        <p:cTn id="23" dur="26">
                                          <p:stCondLst>
                                            <p:cond delay="1808"/>
                                          </p:stCondLst>
                                        </p:cTn>
                                        <p:tgtEl>
                                          <p:spTgt spid="5"/>
                                        </p:tgtEl>
                                      </p:cBhvr>
                                      <p:to x="100000" y="95000"/>
                                    </p:animScale>
                                    <p:animScale>
                                      <p:cBhvr>
                                        <p:cTn id="24"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C" dirty="0" smtClean="0"/>
              <a:t>Justificación </a:t>
            </a:r>
            <a:endParaRPr lang="es-EC" dirty="0"/>
          </a:p>
        </p:txBody>
      </p:sp>
      <p:sp>
        <p:nvSpPr>
          <p:cNvPr id="3" name="2 Marcador de contenido"/>
          <p:cNvSpPr>
            <a:spLocks noGrp="1"/>
          </p:cNvSpPr>
          <p:nvPr>
            <p:ph sz="quarter" idx="1"/>
          </p:nvPr>
        </p:nvSpPr>
        <p:spPr/>
        <p:txBody>
          <a:bodyPr/>
          <a:lstStyle/>
          <a:p>
            <a:pPr algn="just"/>
            <a:endParaRPr lang="es-EC" dirty="0"/>
          </a:p>
        </p:txBody>
      </p:sp>
      <p:sp>
        <p:nvSpPr>
          <p:cNvPr id="4" name="3 Rectángulo redondeado"/>
          <p:cNvSpPr/>
          <p:nvPr/>
        </p:nvSpPr>
        <p:spPr>
          <a:xfrm>
            <a:off x="1850130" y="2204864"/>
            <a:ext cx="5760640" cy="302433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es-ES" sz="2000" dirty="0"/>
              <a:t>La presente propuesta se basa en las necesidades observadas en los niños y niñas del Centro Infantil en el cual se llevó a cabo la presente investigación, ya que se ha  observado que varios niños/as no tenían desarrollado adecuadamente su vocabulario por lo cual se aplicaron diferentes actividades </a:t>
            </a:r>
            <a:endParaRPr lang="es-EC" sz="2000" dirty="0"/>
          </a:p>
          <a:p>
            <a:pPr algn="ctr"/>
            <a:endParaRPr lang="es-EC" dirty="0"/>
          </a:p>
        </p:txBody>
      </p:sp>
      <p:sp>
        <p:nvSpPr>
          <p:cNvPr id="5" name="4 Flecha abajo"/>
          <p:cNvSpPr/>
          <p:nvPr/>
        </p:nvSpPr>
        <p:spPr>
          <a:xfrm>
            <a:off x="3995936" y="1556792"/>
            <a:ext cx="576064"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3741965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060" y="0"/>
            <a:ext cx="911019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80582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32501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pic>
        <p:nvPicPr>
          <p:cNvPr id="4098"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98114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pic>
        <p:nvPicPr>
          <p:cNvPr id="614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7114" y="0"/>
            <a:ext cx="9181114"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23230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pic>
        <p:nvPicPr>
          <p:cNvPr id="717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24064"/>
            <a:ext cx="9144000" cy="6882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06651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pic>
        <p:nvPicPr>
          <p:cNvPr id="8194"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01226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pic>
        <p:nvPicPr>
          <p:cNvPr id="9218"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25503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sp>
        <p:nvSpPr>
          <p:cNvPr id="3" name="2 Marcador de contenido"/>
          <p:cNvSpPr>
            <a:spLocks noGrp="1"/>
          </p:cNvSpPr>
          <p:nvPr>
            <p:ph sz="quarter" idx="1"/>
          </p:nvPr>
        </p:nvSpPr>
        <p:spPr/>
        <p:txBody>
          <a:bodyPr/>
          <a:lstStyle/>
          <a:p>
            <a:endParaRPr lang="es-EC"/>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53263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pic>
        <p:nvPicPr>
          <p:cNvPr id="1741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31471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Proceso alternativo"/>
          <p:cNvSpPr/>
          <p:nvPr/>
        </p:nvSpPr>
        <p:spPr>
          <a:xfrm>
            <a:off x="683568" y="1196752"/>
            <a:ext cx="3384377" cy="1008112"/>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EC" sz="2400" b="1" dirty="0" smtClean="0">
                <a:latin typeface="Berlin Sans FB" panose="020E0602020502020306" pitchFamily="34" charset="0"/>
              </a:rPr>
              <a:t>OBJETIVO  GENERAL </a:t>
            </a:r>
            <a:endParaRPr lang="es-EC" sz="2400" b="1" dirty="0">
              <a:latin typeface="Berlin Sans FB" panose="020E0602020502020306" pitchFamily="34" charset="0"/>
            </a:endParaRPr>
          </a:p>
        </p:txBody>
      </p:sp>
      <p:sp>
        <p:nvSpPr>
          <p:cNvPr id="6" name="5 Redondear rectángulo de esquina diagonal"/>
          <p:cNvSpPr/>
          <p:nvPr/>
        </p:nvSpPr>
        <p:spPr>
          <a:xfrm>
            <a:off x="2375756" y="2852936"/>
            <a:ext cx="5508612" cy="1944216"/>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s-ES" sz="2400" dirty="0">
                <a:latin typeface="Berlin Sans FB" panose="020E0602020502020306" pitchFamily="34" charset="0"/>
              </a:rPr>
              <a:t>Analizar el juego simbólico y su incidencia en el desarrollo del lenguaje en los niños y niñas de 3 a 5 años del Centro Infantil </a:t>
            </a:r>
            <a:r>
              <a:rPr lang="es-ES" sz="2400" dirty="0" smtClean="0">
                <a:latin typeface="Berlin Sans FB" panose="020E0602020502020306" pitchFamily="34" charset="0"/>
              </a:rPr>
              <a:t>Ejército </a:t>
            </a:r>
            <a:r>
              <a:rPr lang="es-ES" sz="2400" dirty="0">
                <a:latin typeface="Berlin Sans FB" panose="020E0602020502020306" pitchFamily="34" charset="0"/>
              </a:rPr>
              <a:t># 3</a:t>
            </a:r>
            <a:endParaRPr lang="es-EC" sz="2400" dirty="0">
              <a:latin typeface="Berlin Sans FB" panose="020E0602020502020306" pitchFamily="34" charset="0"/>
            </a:endParaRPr>
          </a:p>
        </p:txBody>
      </p:sp>
      <p:sp>
        <p:nvSpPr>
          <p:cNvPr id="7" name="6 Flecha curvada hacia la derecha"/>
          <p:cNvSpPr/>
          <p:nvPr/>
        </p:nvSpPr>
        <p:spPr>
          <a:xfrm>
            <a:off x="1226825" y="2276872"/>
            <a:ext cx="1061711" cy="1636568"/>
          </a:xfrm>
          <a:prstGeom prst="curvedRightArrow">
            <a:avLst>
              <a:gd name="adj1" fmla="val 25000"/>
              <a:gd name="adj2" fmla="val 47732"/>
              <a:gd name="adj3" fmla="val 2500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C">
              <a:solidFill>
                <a:schemeClr val="tx1"/>
              </a:solidFill>
            </a:endParaRPr>
          </a:p>
        </p:txBody>
      </p:sp>
    </p:spTree>
    <p:extLst>
      <p:ext uri="{BB962C8B-B14F-4D97-AF65-F5344CB8AC3E}">
        <p14:creationId xmlns:p14="http://schemas.microsoft.com/office/powerpoint/2010/main" val="96486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pic>
        <p:nvPicPr>
          <p:cNvPr id="10242"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63717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pic>
        <p:nvPicPr>
          <p:cNvPr id="1229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903649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30962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pic>
        <p:nvPicPr>
          <p:cNvPr id="1126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2789"/>
            <a:ext cx="9144000" cy="6855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4807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pic>
        <p:nvPicPr>
          <p:cNvPr id="13314"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36795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pic>
        <p:nvPicPr>
          <p:cNvPr id="14338"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2164"/>
            <a:ext cx="9144000" cy="6855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9015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sp>
        <p:nvSpPr>
          <p:cNvPr id="3" name="2 Marcador de contenido"/>
          <p:cNvSpPr>
            <a:spLocks noGrp="1"/>
          </p:cNvSpPr>
          <p:nvPr>
            <p:ph sz="quarter" idx="1"/>
          </p:nvPr>
        </p:nvSpPr>
        <p:spPr/>
        <p:txBody>
          <a:bodyPr/>
          <a:lstStyle/>
          <a:p>
            <a:endParaRPr lang="es-EC"/>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46060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C"/>
          </a:p>
        </p:txBody>
      </p:sp>
      <p:pic>
        <p:nvPicPr>
          <p:cNvPr id="1638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1" cy="6473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27880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Video Tesis.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3999" cy="6262884"/>
          </a:xfrm>
          <a:prstGeom prst="rect">
            <a:avLst/>
          </a:prstGeom>
        </p:spPr>
      </p:pic>
    </p:spTree>
    <p:extLst>
      <p:ext uri="{BB962C8B-B14F-4D97-AF65-F5344CB8AC3E}">
        <p14:creationId xmlns:p14="http://schemas.microsoft.com/office/powerpoint/2010/main" val="40502025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after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contenido"/>
          <p:cNvSpPr>
            <a:spLocks noGrp="1"/>
          </p:cNvSpPr>
          <p:nvPr>
            <p:ph sz="quarter" idx="1"/>
          </p:nvPr>
        </p:nvSpPr>
        <p:spPr/>
        <p:txBody>
          <a:bodyPr/>
          <a:lstStyle/>
          <a:p>
            <a:pPr marL="0" indent="0">
              <a:buNone/>
            </a:pPr>
            <a:endParaRPr lang="es-EC" dirty="0"/>
          </a:p>
        </p:txBody>
      </p:sp>
      <p:sp>
        <p:nvSpPr>
          <p:cNvPr id="7" name="6 Rectángulo"/>
          <p:cNvSpPr/>
          <p:nvPr/>
        </p:nvSpPr>
        <p:spPr>
          <a:xfrm>
            <a:off x="755576" y="2967335"/>
            <a:ext cx="6840760" cy="1323439"/>
          </a:xfrm>
          <a:prstGeom prst="rect">
            <a:avLst/>
          </a:prstGeom>
          <a:noFill/>
        </p:spPr>
        <p:txBody>
          <a:bodyPr wrap="square" lIns="91440" tIns="45720" rIns="91440" bIns="45720">
            <a:spAutoFit/>
            <a:scene3d>
              <a:camera prst="perspectiveRelaxedModerately"/>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s-ES" sz="80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Jokerman" panose="04090605060D06020702" pitchFamily="82" charset="0"/>
              </a:rPr>
              <a:t>gracias</a:t>
            </a:r>
            <a:endParaRPr lang="es-ES" sz="80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Jokerman" panose="04090605060D06020702" pitchFamily="82" charset="0"/>
            </a:endParaRPr>
          </a:p>
        </p:txBody>
      </p:sp>
    </p:spTree>
    <p:extLst>
      <p:ext uri="{BB962C8B-B14F-4D97-AF65-F5344CB8AC3E}">
        <p14:creationId xmlns:p14="http://schemas.microsoft.com/office/powerpoint/2010/main" val="1411359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Diagrama"/>
          <p:cNvGraphicFramePr/>
          <p:nvPr>
            <p:extLst>
              <p:ext uri="{D42A27DB-BD31-4B8C-83A1-F6EECF244321}">
                <p14:modId xmlns:p14="http://schemas.microsoft.com/office/powerpoint/2010/main" val="1952579580"/>
              </p:ext>
            </p:extLst>
          </p:nvPr>
        </p:nvGraphicFramePr>
        <p:xfrm>
          <a:off x="0" y="1412776"/>
          <a:ext cx="9001000"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755576" y="653015"/>
            <a:ext cx="2880320" cy="830997"/>
          </a:xfrm>
          <a:prstGeom prst="rect">
            <a:avLst/>
          </a:prstGeom>
          <a:noFill/>
        </p:spPr>
        <p:txBody>
          <a:bodyPr wrap="square" rtlCol="0">
            <a:spAutoFit/>
          </a:bodyPr>
          <a:lstStyle/>
          <a:p>
            <a:pPr algn="ctr"/>
            <a:r>
              <a:rPr lang="es-EC" sz="2400" b="1" dirty="0" smtClean="0"/>
              <a:t>OBJETIVOS ESPECIFICOS</a:t>
            </a:r>
            <a:endParaRPr lang="es-EC" sz="2400" b="1" dirty="0"/>
          </a:p>
        </p:txBody>
      </p:sp>
    </p:spTree>
    <p:extLst>
      <p:ext uri="{BB962C8B-B14F-4D97-AF65-F5344CB8AC3E}">
        <p14:creationId xmlns:p14="http://schemas.microsoft.com/office/powerpoint/2010/main" val="96486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2780382" y="2510606"/>
            <a:ext cx="3600400" cy="584775"/>
          </a:xfrm>
          <a:prstGeom prst="rect">
            <a:avLst/>
          </a:prstGeom>
          <a:noFill/>
        </p:spPr>
        <p:txBody>
          <a:bodyPr wrap="square" rtlCol="0">
            <a:spAutoFit/>
          </a:bodyPr>
          <a:lstStyle/>
          <a:p>
            <a:pPr algn="ctr"/>
            <a:r>
              <a:rPr lang="es-EC" sz="3200" b="1" dirty="0" smtClean="0">
                <a:latin typeface="Berlin Sans FB" panose="020E0602020502020306" pitchFamily="34" charset="0"/>
              </a:rPr>
              <a:t>JUSTIFICACIÓN</a:t>
            </a:r>
            <a:endParaRPr lang="es-EC" sz="3200" b="1" dirty="0">
              <a:latin typeface="Berlin Sans FB" panose="020E0602020502020306" pitchFamily="34" charset="0"/>
            </a:endParaRPr>
          </a:p>
        </p:txBody>
      </p:sp>
      <p:sp>
        <p:nvSpPr>
          <p:cNvPr id="11" name="10 Conector"/>
          <p:cNvSpPr/>
          <p:nvPr/>
        </p:nvSpPr>
        <p:spPr>
          <a:xfrm>
            <a:off x="6647254" y="1268760"/>
            <a:ext cx="2245226" cy="1584176"/>
          </a:xfrm>
          <a:prstGeom prst="flowChartConnector">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C" dirty="0" smtClean="0">
                <a:latin typeface="Berlin Sans FB" panose="020E0602020502020306" pitchFamily="34" charset="0"/>
              </a:rPr>
              <a:t>Desarrollo integral de los niños/as </a:t>
            </a:r>
            <a:endParaRPr lang="es-EC" dirty="0">
              <a:latin typeface="Berlin Sans FB" panose="020E0602020502020306" pitchFamily="34" charset="0"/>
            </a:endParaRPr>
          </a:p>
        </p:txBody>
      </p:sp>
      <p:sp>
        <p:nvSpPr>
          <p:cNvPr id="12" name="11 Conector"/>
          <p:cNvSpPr/>
          <p:nvPr/>
        </p:nvSpPr>
        <p:spPr>
          <a:xfrm>
            <a:off x="6228184" y="3573016"/>
            <a:ext cx="2043646" cy="1584176"/>
          </a:xfrm>
          <a:prstGeom prst="flowChartConnector">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C" dirty="0" smtClean="0">
                <a:latin typeface="Berlin Sans FB" panose="020E0602020502020306" pitchFamily="34" charset="0"/>
              </a:rPr>
              <a:t>Actividad placentera</a:t>
            </a:r>
            <a:endParaRPr lang="es-EC" dirty="0">
              <a:latin typeface="Berlin Sans FB" panose="020E0602020502020306" pitchFamily="34" charset="0"/>
            </a:endParaRPr>
          </a:p>
        </p:txBody>
      </p:sp>
      <p:sp>
        <p:nvSpPr>
          <p:cNvPr id="13" name="12 Conector"/>
          <p:cNvSpPr/>
          <p:nvPr/>
        </p:nvSpPr>
        <p:spPr>
          <a:xfrm>
            <a:off x="3513665" y="3933056"/>
            <a:ext cx="2043646" cy="1584176"/>
          </a:xfrm>
          <a:prstGeom prst="flowChartConnector">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C" dirty="0" smtClean="0">
                <a:latin typeface="Berlin Sans FB" panose="020E0602020502020306" pitchFamily="34" charset="0"/>
              </a:rPr>
              <a:t>Representa la realidad que le rodea</a:t>
            </a:r>
            <a:endParaRPr lang="es-EC" dirty="0">
              <a:latin typeface="Berlin Sans FB" panose="020E0602020502020306" pitchFamily="34" charset="0"/>
            </a:endParaRPr>
          </a:p>
        </p:txBody>
      </p:sp>
      <p:sp>
        <p:nvSpPr>
          <p:cNvPr id="14" name="13 Conector"/>
          <p:cNvSpPr/>
          <p:nvPr/>
        </p:nvSpPr>
        <p:spPr>
          <a:xfrm>
            <a:off x="750892" y="3933056"/>
            <a:ext cx="2043646" cy="1165378"/>
          </a:xfrm>
          <a:prstGeom prst="flowChartConnector">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C" dirty="0" smtClean="0">
                <a:latin typeface="Berlin Sans FB" panose="020E0602020502020306" pitchFamily="34" charset="0"/>
              </a:rPr>
              <a:t>Desarrolla</a:t>
            </a:r>
          </a:p>
          <a:p>
            <a:pPr algn="ctr"/>
            <a:r>
              <a:rPr lang="es-EC" dirty="0" smtClean="0">
                <a:latin typeface="Berlin Sans FB" panose="020E0602020502020306" pitchFamily="34" charset="0"/>
              </a:rPr>
              <a:t>áreas  </a:t>
            </a:r>
            <a:endParaRPr lang="es-EC" dirty="0">
              <a:latin typeface="Berlin Sans FB" panose="020E0602020502020306" pitchFamily="34" charset="0"/>
            </a:endParaRPr>
          </a:p>
        </p:txBody>
      </p:sp>
      <p:sp>
        <p:nvSpPr>
          <p:cNvPr id="15" name="14 Conector"/>
          <p:cNvSpPr/>
          <p:nvPr/>
        </p:nvSpPr>
        <p:spPr>
          <a:xfrm>
            <a:off x="750892" y="1624444"/>
            <a:ext cx="2043646" cy="1178549"/>
          </a:xfrm>
          <a:prstGeom prst="flowChartConnector">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C" dirty="0" smtClean="0">
                <a:latin typeface="Berlin Sans FB" panose="020E0602020502020306" pitchFamily="34" charset="0"/>
              </a:rPr>
              <a:t>Lenguaje </a:t>
            </a:r>
            <a:endParaRPr lang="es-EC" dirty="0">
              <a:latin typeface="Berlin Sans FB" panose="020E0602020502020306" pitchFamily="34" charset="0"/>
            </a:endParaRPr>
          </a:p>
        </p:txBody>
      </p:sp>
      <p:sp>
        <p:nvSpPr>
          <p:cNvPr id="20" name="19 Flecha arriba"/>
          <p:cNvSpPr/>
          <p:nvPr/>
        </p:nvSpPr>
        <p:spPr>
          <a:xfrm rot="6629482">
            <a:off x="6018649" y="1195013"/>
            <a:ext cx="419070" cy="576064"/>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C"/>
          </a:p>
        </p:txBody>
      </p:sp>
      <p:sp>
        <p:nvSpPr>
          <p:cNvPr id="21" name="20 Flecha arriba"/>
          <p:cNvSpPr/>
          <p:nvPr/>
        </p:nvSpPr>
        <p:spPr>
          <a:xfrm rot="11749420">
            <a:off x="7116383" y="2920903"/>
            <a:ext cx="419070" cy="576064"/>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C"/>
          </a:p>
        </p:txBody>
      </p:sp>
      <p:sp>
        <p:nvSpPr>
          <p:cNvPr id="22" name="21 Flecha arriba"/>
          <p:cNvSpPr/>
          <p:nvPr/>
        </p:nvSpPr>
        <p:spPr>
          <a:xfrm rot="16200000">
            <a:off x="5787491" y="4685411"/>
            <a:ext cx="419070" cy="576064"/>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C"/>
          </a:p>
        </p:txBody>
      </p:sp>
      <p:sp>
        <p:nvSpPr>
          <p:cNvPr id="23" name="22 Flecha arriba"/>
          <p:cNvSpPr/>
          <p:nvPr/>
        </p:nvSpPr>
        <p:spPr>
          <a:xfrm rot="17203450">
            <a:off x="2921148" y="4475874"/>
            <a:ext cx="419070" cy="576064"/>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C"/>
          </a:p>
        </p:txBody>
      </p:sp>
      <p:sp>
        <p:nvSpPr>
          <p:cNvPr id="24" name="23 Flecha arriba"/>
          <p:cNvSpPr/>
          <p:nvPr/>
        </p:nvSpPr>
        <p:spPr>
          <a:xfrm rot="572127">
            <a:off x="1674971" y="3099162"/>
            <a:ext cx="419070" cy="672560"/>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C"/>
          </a:p>
        </p:txBody>
      </p:sp>
      <p:sp>
        <p:nvSpPr>
          <p:cNvPr id="26" name="AutoShape 4" descr="data:image/jpeg;base64,/9j/4AAQSkZJRgABAQAAAQABAAD/2wCEAAkGBxQTEhUUExQWFhMXGBwXGRgWFxoaFhggIBgYGBgaGxodHSggGx0lHhgaITEhJSorLi4uGh8zODMsNygtLisBCgoKDg0OGxAQGjUkICY3LDgtKzIsMiw3LDcsMC0sLCwsNDAsLDcvLCw3LCwsLC8sLiw3LDcsLCwsLCwtLCwsLP/AABEIAOEA4QMBIgACEQEDEQH/xAAcAAEAAgIDAQAAAAAAAAAAAAAABQYEBwEDCAL/xABEEAACAQIEAwYEAwQIAwkAAAABAgMAEQQSITEFBkETIlFhcYEHMpGhFEKxI1JiwTNygpKi0eHwCEOyFRYkZHOzwtLx/8QAGgEBAAMBAQEAAAAAAAAAAAAAAAIDBAEFBv/EAC8RAAICAQMCAwcEAwEAAAAAAAABAgMRBBIhMUETUXEiYYGRodHwBSMywRQzsRX/2gAMAwEAAhEDEQA/AN40pSgFKUoBSlKAUpSgFKUoBSuL1wjgi4II8RtQH1SlKAUpSgFKUoBSlKAUpSgFKUoBSlKAUpSgFKUoBSlKAUpSgFKUoBSlKAV1YnELGpZzZRuT/vU9Lda7a1PzjzqAzupNkYpEoNtFJDzerMpRWOyqSNWBrqWWCX41xHHvMZIWGEwyRkETqrM+Y37TLf8AZ2FrZmBGt13FVDgjth4oocPjMU0cTGaMxwlomJLEgsFAkQktpmIJJtrVWf4jticWpxYDYZRlVGHdBB0kYDdul9bdKt+K41hxF2udbWYj5iEFwy9m2Y7ktprbSqrJ7XhF9VW5ZLnwDntHVWnKBHJVZVDotwbMGSQaWIN2VnAsb5auqmvO3w35xyloZ8smDlkbtI5Ap7LtHIWQXGqFmCsDe2a4tW7uGyGFxAxHZEZYSSSwIBLRG+9lUspuSQGv8oJt7FD4ZO0pSuAUpSgFKUoBSlKAUpSgFKUoBSlKAUpSgFKUoBSlKAUpSgFK6MdjEhjaSRgkaAszMbBQNya+OHcQjnjWWJg8bi6suxFAQnxE5hGBwEs1/wBoR2cX9du6v0+Y+SmvKk2Kkk7mZm2HmQAFUW9AK3j/AMRfEIxhcPFm/atL2ira/dVGUtfpq4t46+da8+HvArnt2III7vqG1H0rjltROEdzOOAfDWadQ7sIlYXtYs29tdQKsR+EaKBfEPfplCgeG1XSR2hjsI5JBYACJQxAOlzdh41l8QxDCItlLPsEFgx0zAC5tckeNQzJ8mjw10NTc0/Dj8PC8sMzPkW7IwsStrkhhvprbyqT+GvO2KxeOwWFmkLBHYh9AxUQucr6d75dDodTvU/xuRvw0ksqmJhC90LBt0IAJGmhIqtf8PnClk4g8rC/YRZkOujMQn1ylh71NNlFkcM9HUpSulYpSlAKUpQClKUApSlAKUpQClKUApSlAKUpQClKUApSlAR/HuEx4uCTDy37ORSrWNj4gg+IIBrQknKhl4hiMFw5AiRDvCWWQB8mVSzakEszXsBbSvRRrTfJnEojzFi2WRSkyyLGb6O14msvie6x/smoy7Ivo4UpY6I0vzJHJHiJIpQyvExjykk5baWF/wAvUW0N6n+S+aUgQxTK1gSyFLE67oQfHofat7/E7lfBTYSfEYiENJDC7rIndk7qEqMw3F+jXAry1DIVZWU2ZSCD4EG4P1rrjuWCuNjUtyPTXCcYvZXsW0BFvT611YvFixOY7g/0L3B8ATpWoOC/EeaJgXRWHXL3dfG2w9Bp4AVsLhXMjYpBIkGVD+cshXz0BLXHmKq2tcG2NkZLI53wk+Mw/YYeMmaQqttAct8zFiTZR3R9at/ww5IHDMOyuweeUhpSPlFhYIviBc6nck7aVov4lSTLPhpe0azwrLGVNshuVfIRrugN99fKrH8NPi1NHMkHEJTJhyAgkcAvGehZ92XoSbkaHxq7GODFZLcz0NSuFa9c0IClKUApSlAKUpQClKUApSlAKUpQClKUApSlAKrnFecoIJTGQ7MujFR3V0vYkka1YjVB5bhvxE31DYV3sdRmOIsx9eldSOosnD+asLMQElAY9GBB9LnQn0NTV6huJctYeQEiNUk6OgsQel7aEeRr74VL8oHyspIW98jKQrqPLXbypwcJevM3IptxrDD/AMw4/wAMor0wTXmflNbcbgHhi3H3kFVy6o00v9ufwNx/GbFmPg+KK7sET2aRFP2JryrevVXxWwwmwX4fYzMAD4FRnUnyzBa8sTQsjMrCzKSpB3BBsQfeuxsTk490Z3FpZOEXfyruweNkibNG7IdiVYg/beutFvZRck7AC5JOwt1qcTladVaTEQzRRAHvmM902JXMvzBSdC1tL12U4x6sJPsYHFuLzYjJ2z5+zGVSQBYXvbSo0VL8J5cxWJF4YXcfvWAT+8xC/eszF8umLCvI+kyOhIzArka6i1vzZwQfSuOyGdueTqi2sm2Pg38R4jEmCxTlZQcsUjsSJLnRCzfKw0A6EAAWO+5RXiEHTyr1L8LecDjcMqypImIjUByykLKBoJFYixv1G4J8Nak+CJeqUpQClKUApSlAKUrgGgOaUpQClKUApSlAKUpQFS5152j4cYs8TydqHIylRbJl0N/HN9qj+UZw+JhktbPhZTbw/bRtb/FVR+KfFsPjJkhEjxthzMrEoCC3dAUd4aEoResvk/jIQ4EgZiI5YiL6g5VfXp/y/vUYzy2smuWn/bi1F55z/Rt+qlj8cYJifyrPt45oZD92sa+peYJT8oRfufvVe41iGaDEOzHMjRvmtqLZRew33NWRWSh1SSyybw/PETSvC62ZRGWAv8shK5ttQLC9tga0zwjhfZ8YRCl4o53fKD/y1YlSNbnRkNr3qHxXOMqTSPASudQmZwrNZdiO6ADv0O9V6fiTvmJYliblie8fH61X1eS1OME1nqb65n5ojxU+RDb8OO8CRu4BB0NvAeRrz5jJy7u53Zix9SbmucJjXjbOhyta2ltuoIOhrrxExdixABOugsPpVcKttkp+eCqU04pLsbS+EnL2VTjZF7xusAPTo8n/AMQfWtoIylLWObbzJ9fA1A8LdRDEiG8aRqqEdQFAH1GvvVe+I3NZw0KwQkCaZSWYbxp8ungzWYX6AG29fMXws1mpx3z8kvzJvWKq8n3zDzfhMNIEv2kmiv2RBSMXB7x2LD91fc1DYox4uBxAwYusikDcN2hmjuDqL2Iv51rZF8Nupqa5Z4TiJ5D+EBUqDeTMVCgjW7Da99hf+de9D9PhVFbZcruzJ4zk8NG1+CcMw8AIhijR0AUyAd86XJLtfr6VJYPm3CwSB5MUgPhnzHzBVbmqjwfkjFY2LJjJRFFHewiszyN0LE93Qet79KrfM3I5gR5cNMZ44zaVCuSeHzdOq/xDxB1GtZo/p6lLdObz7vuy6U5KPEeD01wjisOJiWaCRZIm2YfQjxBHgda6sZzFhYmyy4mFG2s0ig+ehNeU8HxSX8MYIXmu0gYxIO5tlDs1yS3QABRbUk7Vh8W4G0CK0kiGRz8iksyi1yXNrA3NrXvXsGLDxk9jwzK4DKQynYg3B967K0V/w/cS7GLFdq2TD3UqSGy5gCHN/lFgUv6it2wYtHF0ZWH8JB/SgafUyKVxesHHcVhhF5ZUQfxMBQJN9DPrRXxo5mmw3EI1jklVRCrWSQqASz3NhoToN6v/ABX4l4OO4jLTMP3BZf7xrVfM/GExmJ/EtAufKEXOcwULe1hoL67n7VVOyB6Ol0Wo3blHHr9iX5Q57x7DO7kwAfNOq6+GU6EjzrbHKvHkxkHar0Yo2hAJFrlb65ddL159xWJd9Xa/hfYegra/wYk/8POnUS5vZkA/VDXK5Nv3FuuorhDOVv8AcsGxqUpVx5ApSlAKUrg0B5i5hkvisQfGeX/3GrEwsjowZGKMNQQbH1FvpVu5g5KYCWSJ+01ZiujG+YkgEWIOvUD1qnMt2ABsSBbx8NKwKW7lH1ELIuHHOMFjwHO06WEmWUfxDK/94afUVLR84xOsqsrJnjAAOozBri5HTQa2qjiM31AI6kf6VJYDAJJGurBm22I10FX1uxv2TNetOoqU1gn+N8tcPxCGVEa51LYXVvMlNvsK1/xDk6dBmVHMZJsWRl03Gtit7edT2N4dJh2BLi5LAFGswIte9tql+XHkseyaQOWP9EzAk76qO63mSDU05btvcpsoo8LxOq+P59DVU+EdPmUj9Kx63dLiCSRiMPBPY69pH2U3nd4wBf1X/OoTH8BwErG0UuGuDZmcNGGANhmW+h01a1WZfcwOiL/g/wA/79Cm8tc0S4QgavFfVCdvNT0Plsax+beL/isVJML5TYIDpZVACj7VPYn4c4nIJIQJUIveJlkt6hTcfSqtiuFyxkhlII30/luKrUK9+/HJyddqjjqjFL6AdKunI/O64OF4HjJV3zZ1tcXABBB8hVKWMmuGW1WuOUURk4vKNzYb4kQyYeWGLMkwtkLLo4uMxHgwGutQnEeKviRlnLPoVzBir2O6ll3U2GhuPKqRy2P2w9D+lXN0vuB9LH7VmlBp+yetp9RWqv3Y5y3/AEdKYMxxKIMRJCtz8pRm8bNbK316WqOPLyyNeWeV2J1JCj7sxqQFfZNgT4C9VeLLzPUWg0zW5x+rLDwKZ8IgSHFwolvlMub1uscZufWnEePSOwcSrnGzRxGM+l7gkddRVSwuPZ4BJYA6E28M+U2vtXH4psx10BHhtatHg2NdTA9dpIvMYZ+CLBi+YMU4s+IlI2tnIHpoaiDiELAFxmY5Rdrknaq9zAdVPkaw0lyojjdJcw+gb9RXP8bnlkf/AF9uVXWl+e7BbYpgwupuLkfTQioRuJuxYfLa+2/1qUwNgZQNhKxHo3eH61BBcsrL/Ew+pvXK64qUk+xPW6myVFc08buuDL4JdlNySQxOvoDW4Pg7iLTTp+8isB/VOp/x1qPl1Pm/34itj/DbEZeIxKNS8bqfLug6+6CrpcM8mCck/R/f+jd9KUqRnFKUoBXXK1gT4C9dlYnEnyxSHwRj/hNAup514dzHMhJzuwIOXvd5Ln5lJ1BC5gNba36VYn45hJgZGVEdQSVZGzNmZO8HTUsozAAEbVFTclyrCssTCRMisQdGW6gkedqgsPAzmyi/pWSKlH2Uj6SSoknPOMfmDYseB4fizdMmffT5/DoA+nmrVAz8OEEvZqbhGFiTfS4O9h41Cy8IYW1s3QOpXXyJ0qUwJci0pJcH8xuSBa2tS01M6589H+en0R52rlCVfsTzjszC5l4a4nLhDkLOe7dso8T4C5qW5HPeuL/M2xsfk2qQ/wC8EUGJj7TZom1AJtcpb5TmGx1FZ+LaCYh4SuVrZitjrrvlAP1F65NZvda4ynz6/nmSd8npVuj3XPodXFH7TI2VlaxBDAhhY7XOpGuhrAAHXT7fes5VY2uSwseuq73rkoCTfT2rZVBxgk2eZKScsorPHE7IxvFdHJa7J3W6HdbE18R80zGyziLEqBYDERq5Ho1r/W9Z/OEYEcNh+Zv9a7uQ8TAFmjnMN2MZRZsuVrXDat3dj5HwrLZnxMJnvaZxelU5R3Y+fUqPH+wmYNFhRCLd5Q5YX8VuLqPL9Kr03CVPy3U+eo/zrdPMPKWF7CSaNWjdULjI142IUsVsbgDS2lq1sRUZSlB8snVXRqY8R6efX5kLwPAMkwJsVtbT1FXJ8P4VD4cZGDDoQbVYYMYj6AgHwbT/APanXPJl1el8KKUFxyQ0yWcj/e1AL/pXbxBbSH2/Sutayz/kz3NPzVH0RC8FBMEqdVDr+jD70Z+8p/eX77ipfgfCWjaUs0WR9Qe0X8x2sddOvpWOnCrrlaRFt1F266EWH869PxIJcs+TWkucuIP5EJx3ZfX+VYKRlon9mHtv9qs2K4QrjV26agDpudTSDg6KCO8bixufKx2qqeoh2Zrr/S9RLrHHqz54b+90ZImJ6ZsmVvfu1h4nAuZiyjumxudvA1MxRBVCLoovYdBfc1yFubDU+A1JrN4z3uUe5660CdEa7H08jBwOE7O/evf2t/Orv8MYiMbGxGmoHj8rdPCq2mHZXCspVrE2Yfwkg2I8qvnL+IiWfCLEL2IzPZhmLWU6nc9aKTc1nP2KdTGFVThUuGuptylcVzWw+aFKUoDi9RfMcwXCzsTYCKT/AKDUTzRxOWGVAtihW+U6d4HcHrpbSo/E8QXFKYXDXdSlrE3uCDYipbW0di8SRqPg/HJ4wI43JVgFyN3l2sLX1G52rL41xtOGxpFEqtiGUEltkHQnxJ6D3PnKScjS4WZJDfs1Yf0mXXwyspu3oVBqgcwYOV+ISo4HatJawNwBlBGvgEtf0qumLXU362+FjWzp39TMwfxFnzWxCJLEdCAoVgPEEaX9avXDMFHjECxSasC0D3sSRq0T+Db2rWvFuV5EiMoGZFNmZQe76g6+9Y/KM7riohFJ2MmcZWOqZgbrceBIt71a/JmCMnF5Rsnh2BZ0lEyh5VuihgL/AC3A8jfX1BFZHLEGVHUqQc6mx0Py+dtKxebpOJBExbQw2JAZ8PIwBJJtnifY5gRfXU+dQUXOSkZcQskLAizIAUtuQQT9hXIPHDXxNVst8NyePd2L3KXBjyAMpcCQdQpvcg9LeOv0qRnwqrEr5hbc3G2hN7jwA1qqcO4Zjg7Mzq0F+6dL+Q1AN7W0F7VZooZAAkg/sttrvptrtbSpyUnjDx/ZljhdT6j4TDiUCyWKfMhGbS9tQV1HuPGofF8pYchBd4ZGRiozCQOUVWLm3yKQT4bX610c3J2UEHZkplkNirG47pPzbnWsKPmu8bLJCvaGJoRMhs2oVbvfc5UC3HQmsUklbJz748z29JXY6lKqTxlmLxDhmIwgISUtE6m7QljEQSVIb8u4Ya+FQYrZ2C5pwgKjtDYoqguGTLZmspIFhYMouR3t6y8XwDB4kZwF1PzrZT/fS6n+0BWK27ZPbjjt2/7hP4M1Q1Th/shj346mpbUIq1czco/hUEiuzIWC2KgnW/5gcpAtVcbDNlz5WKXIzW7oI3BPQ1bGMnDxMYXTng0w1VVktsZc+R1oK7VrqjrtWoM2QSMteHSaaAE6gFhc+1yayxwOTKWIIAFyRG5+9gPoak8BxFMPOrshfPh47W3Byj9bVNYvm1mjYxxZsq94swbLc2BsBqBfxqFkpqe2MMrzyY5X35W1cP8AO5S+IYPs+zIbMsiZwdupG3Tb1rjBYESas+RencZ2YjUhVXU2HXTcV247+ig9HH+Mn+ddf4oxpAw6Syrf1SNv5VqqrjK3D6EdbqLKdK5x65xn44JDCcNiJsIpX/ilYRJp1CpdyPfrU7guGqq3zhL90rCuQeGrm7t9RUJFjfPy89/9Ky/+0tAb+fntXsV01x6I+Ru1l93+yTfuIviEueWAjwKm3iN/1rO5WJWaE/lEifqNv0qCLMmUkWIldl8x3CD42vcexqU4LKzTRk9GU+QGYV59jXiv1PoKa29HB9sfc36K5riuasPAFKUoDqngVxZlDDwIuKi05eiVw6XWxvYar99RUzUbxuZ1Tu+5FdTYMDmvCxzIqtIVKtmFgCSbbeQrSWOiA41ic2uaMst7fuxA9T+UNWx8ZjG/371rjm+XsMbh8WwunyPvtYq3vlYkelT6HdvBYuG4hRAQRpmIbTQgmxBvpYg1p7juE/D4l0U/I5yn0N1P0tW8sLi8PHGytlZHtIjDUXte48joa1FzmivjWVdAWRdP6qg12XQijc2ExX4nhk0eh7WEzJ5N2YksP7Sn61U+SJE/bBrWIQ6i/wC90qx8Ih/CxLGVIyAKGPeWwDA2PS99Sdr1XIOAsl3hkAB/KbkeOjDUCxHzDqKhKPtqRsqtXgTrffGPp9i3w66qRcdTrb/d9q78ZwiGyxyMszZs92HUaqQAbA+F9daqcGNkhN5EKaWzaMh8e8NOnlUgvF5s4dGjOZu+WF2tbTJbS+m52Aq5PJkcWj458S2Hjtawk6f1DVFJq686YkNhl11Eo9fla9QvKfBTipbfkW1/99fSsV0XK3CPoNBdGrR75dmyOwuBd9rAeLG1/TS9SOE4ZiIzmhex/gYqfp196nuOc78P4exhjjM8y6Pky5VPUNIet+gBt5bVhcO+JGAxDBZY3wzk6PoyeV3UC3utvE2qX+PXjD5MMv1W5yysY8j7wHNkqOI8UoKbMShDgEEElRo+/gKn+D8YwEZeKMoqs4YWLKpuqg5Swy20+Ugag+NSOM5fixiZGCicC6Omiyi246A+NtOtav4nw94HKOLEe1xe21ZbaNlbrj/H5/R8GrT+Bqnl+zL86Evz1BGuJHZBQrRq3dCgE5mF+6bHbeoAV8oK+wKoSwkj3aIbYKOc4JbExFhh2ALfsghC/MCGbp00II967l4bIgPTMpWxNhY6EnXwqLXEuAAHYAbWJ0r5N23JPqSanmLecEfCnjGeDN4glkjW6llzbEHQkEbe9dBwRmhVFK5kmz5SwUlTHlJF9DYgXo0DKLlWA8SCB9bV0PU4TcZ7kiF2mjdS6m/j9TLjw6L/AEky3/djGdt77/L/AIq+zxNU0hjA/jk77eRC/KD63qPtXbgsL2kixg5SxtcgkD6a1bLVWy4XBlr/AEjS1e1JbvU65p3kbM7FmNhdvoPQDwFbBg4ImFwzySWEllK6+LA/p+tVReGoIyRdnMTsL9GVgLD2118a65eJy4uQDdRl0O1r5Ln2qyr2P5dWZ9apWuKg8QXXt6G7Y+Pwm2pFwNx47eZ8NqkcPiFcXUgjxFa8wwIQAnUL5X7ranQWvbx0qS4ZjcuJjRTclmB10ykZgdNN9tT1rU61jKPnM84LtSuK5qo6K+ZEBFjtX1SgKxxXly9yn0qgc28AM0TRMLN8ykjZht7HUe9bmrCx/DY5R3hr49akpeZ3LPJkfEp8PeEm2U2yuA2TX8t+nXqKisbiSWzXu17387716K5s+HMc+pTPbZho49xrWvcV8MolJ70g8jb/ACrr9xwxeBfFVxZcXEHG3aRd1vUoe63tlq88Lx2CxnegkUudwpySjpqh1v52PrVOj5Ew6b5m9TXziOFRx/JGLjUHqPMeFSTfckoF9bh7Ke6Aw/ut79G08b3tWDLgkP5ezbxU5LeqnuHppofKqphObMZAdxKg/LLe/s47w971aeFc9YOYqs4MD3/5uqe0g0HvauppjbJERzDw+cplAzgNm00fQEE5T83qNK7F4mcDwl3Q5MRKSik6FSQbkeaqDbztWxFxfDil+0weTf54snjfLe32rTfxZ4xHifwqwTJIozlgjA2PcAvbb81qr2LLkWPUN1KrHGclK4XgmlNlVnY3NgCzHxP33866+KcNaIkMpUjcMCCPY1sr4ZYECBpLDO8hW58FACr7sT9R4VLc9cvLLhJZNe1g7+uvdzZZFvvoSGHpU3FYKSr/AAq5xaORcJK/7Nj+xcnWJ+ign8rbW8T51tXnfgv4vDGZFtMgzZQNSV0kX3XUegrzI11bQkEHceR3FemOROYu3wkE53awkH8S9xz7jX6VDbuWCddjrmpx7GqU6W2rtC1I818PGGxs0I0UNmX+q3eH0uR7VHpJXmTWGfb0WKcFJdy/8g8vQzpeRbsNSTY/mIAsQbAAVbm4Dh4z0Gl76AXuNLCta8H5jaGLs1XrfNcC+5ANwdrms2TjsjLufHQt/KwP0rZXZXFI8LVaLVWWye7EW/Mnec8DC5gjjNg8iqzADqbX896q8PDI1nEds4DZbMb3027u+vhXVOMS0iuqklCHW4Uaggg2Ni2vrXWvD8RIbO+QZibDcMRc91dV0HWuOSk87S/T1vTw2SsX59TNxHAlllZUOUXstrZVA1csd+7qANzWbiOXo8KyXSQyaMrFtd+qg6A7Wr54VhVhj1OaxuWJGmYhbZ7kBbi9ifapWVmle6qzm29ixAAstjoLXvqCfGtFdMf5Ncnl6vW2ylthJ7V9SoYnhM8lgXCxXNrA2BNye6Omh1JPpUrw7h6xgdBZGI8ddbm3vcA1NTYTKMzsAM4Gl3Nytsvd0DeprNg4eiqe7dlIAJYMPlDA2HdB73QVONcVLKKrtTbKtbuhg9uSO4u5bvsNNSPlB3062GtdvAVtiYtyS4JJJJOhFyTvpXOHSV8yuvezEKBuR06/erXwDggi776yH/CPD186nOSUTD1ZOXpXNKzkxSlKAUpSgFYmM4dHILMo9ba1l0oCn8R5R6xm/kaquP4MymzIQfSttV8SRBtwD6ipbiSkzR2L4IDsKguIcvkdK9DHh0R/Iv0qB4rycj6xNkPUHVT/AJVEl4jPOuL4Lr8v2qOfhpB22IrefHOUWiUuwV16lennaqviOAIw0Nj59fKiO7kzo+FkpMTqDYxzE3IvYMFN7f3vpVwxGDLfiI+0EnaK4LqN7oT3vK1xr1Olax4dxJuF4xu0U9lJZW00tujjxtdgR4E+VWziHN0Yido3QMVZVC6lsy2sCDYADUn261cnwUtGmcdH3yfHX7VvL4YcNccOjMQB7QEtc21LkMfWyqB6VpHEyqWNvSvQ/wAIRfhcB00zj077b+FRWE8hnxj+ATuSzxiS9+qk+XWxFh4io6PloZ9cOfm1GQi1hrobDf8AdJ/StlgV2rUXCL5ZfDV2QWEUrh3LNl0gAuttbXvf+LXQVNjgbZiQqDvE39rLsPHWsvi7SAx9nexLZ97WyGxNgTobHTeofGYbFyKsQDFX7RZJLshQFHysMz3JzWFwNLg26V1JLoRlfZPlsyZeW9LPKoFlHy+BvoCda+oeXsOWIzM5HesSLLmJsQLabHr+WsTB8pFZO1zyGRolhdmkAbKoFsoQEAmwu176nWs3CrFglYz4pAWA70zhW0zHdm1HeOw8Tua7kg7JY4Z9YTC4USMiKrSoLNmuzDS+W7X2BBsNr198TTVAACoDEqbWIug2Pd2J1Owud7VXMd8QOHROzx3mlOhMMe+w/pGsp2GoJqHxHO+JxJAgwscYGzy/tGF97CwUfeu9RDKluZlYXBSPhgoBKmTMQ3dRVA/eNh3ifM6CrVwyJZWKqdN7g5tlVbX6mwGtV3hvBsROwaeR5Te+psg9FGgq98I4WIh511vaXX6iV3D6GVg8CkfyjXqTufesqlKpKBSlKAUpSgFKUoBSlKAUpSgFKUoDhheqbzFyqb9ph1H8SD9V/wAqudKA0PzZwH8TCY3ukqXKX0sbWsR4GtO4jDPE5VwVYEjXT7/zr2lisGkgs6qw8xVV49yDBiBqqnyYfoaA8oGpbgPMuKwbZsPM8fit7ofVTofpW5cX8H4792L6NpXUnwmA2i+/+tSUTuEQfDvjbirESYWKRuhQsg87jvX+1SkXxhxR2wEY9ZX/APrUtB8OmXaID6Vmx/D5zuqj6V3GDuIlam+K/ED8mHw8fr2jn/qFYM/xA4rILdskf/pRKD9WzVfofhuPzMtSWE5BhU66048zuYrsaikxfEJxaTE4hgenaMoPsthTB8hPI2Yg36k6sfc61vfDctwJsoqRiwSLso+lN0Tm41bwT4f5bXW/rV54Zy1HHa4FWC1c0c32Ivk64oQuwtXZSlQApSlAKUpQClKUApSlAKUpQClKUApSlAKUpQClKUApSlAKUpQClKUApSlAKUpQClKUApSlAKUpQClKUApSlAKUpQClKUApSlAKUpQClKUApSlAKUpQClKUApSlAKUpQClKUApSlAKUpQH/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27" name="AutoShape 6" descr="data:image/jpeg;base64,/9j/4AAQSkZJRgABAQAAAQABAAD/2wCEAAkGBxQTEhUUExQWFhMXGBwXGRgWFxoaFhggIBgYGBgaGxodHSggGx0lHhgaITEhJSorLi4uGh8zODMsNygtLisBCgoKDg0OGxAQGjUkICY3LDgtKzIsMiw3LDcsMC0sLCwsNDAsLDcvLCw3LCwsLC8sLiw3LDcsLCwsLCwtLCwsLP/AABEIAOEA4QMBIgACEQEDEQH/xAAcAAEAAgIDAQAAAAAAAAAAAAAABQYEBwEDCAL/xABEEAACAQIEAwYEAwQIAwkAAAABAgMAEQQSITEFBkETIlFhcYEHMpGhFEKxI1JiwTNygpKi0eHwCEOyFRYkZHOzwtLx/8QAGgEBAAMBAQEAAAAAAAAAAAAAAAIDBAEFBv/EAC8RAAICAQMCAwcEAwEAAAAAAAABAgMRBBIhMUETUXEiYYGRodHwBSMywRQzsRX/2gAMAwEAAhEDEQA/AN40pSgFKUoBSlKAUpSgFKUoBSuL1wjgi4II8RtQH1SlKAUpSgFKUoBSlKAUpSgFKUoBSlKAUpSgFKUoBSlKAUpSgFKUoBSlKAV1YnELGpZzZRuT/vU9Lda7a1PzjzqAzupNkYpEoNtFJDzerMpRWOyqSNWBrqWWCX41xHHvMZIWGEwyRkETqrM+Y37TLf8AZ2FrZmBGt13FVDgjth4oocPjMU0cTGaMxwlomJLEgsFAkQktpmIJJtrVWf4jticWpxYDYZRlVGHdBB0kYDdul9bdKt+K41hxF2udbWYj5iEFwy9m2Y7ktprbSqrJ7XhF9VW5ZLnwDntHVWnKBHJVZVDotwbMGSQaWIN2VnAsb5auqmvO3w35xyloZ8smDlkbtI5Ap7LtHIWQXGqFmCsDe2a4tW7uGyGFxAxHZEZYSSSwIBLRG+9lUspuSQGv8oJt7FD4ZO0pSuAUpSgFKUoBSlKAUpSgFKUoBSlKAUpSgFKUoBSlKAUpSgFK6MdjEhjaSRgkaAszMbBQNya+OHcQjnjWWJg8bi6suxFAQnxE5hGBwEs1/wBoR2cX9du6v0+Y+SmvKk2Kkk7mZm2HmQAFUW9AK3j/AMRfEIxhcPFm/atL2ira/dVGUtfpq4t46+da8+HvArnt2III7vqG1H0rjltROEdzOOAfDWadQ7sIlYXtYs29tdQKsR+EaKBfEPfplCgeG1XSR2hjsI5JBYACJQxAOlzdh41l8QxDCItlLPsEFgx0zAC5tckeNQzJ8mjw10NTc0/Dj8PC8sMzPkW7IwsStrkhhvprbyqT+GvO2KxeOwWFmkLBHYh9AxUQucr6d75dDodTvU/xuRvw0ksqmJhC90LBt0IAJGmhIqtf8PnClk4g8rC/YRZkOujMQn1ylh71NNlFkcM9HUpSulYpSlAKUpQClKUApSlAKUpQClKUApSlAKUpQClKUApSlAR/HuEx4uCTDy37ORSrWNj4gg+IIBrQknKhl4hiMFw5AiRDvCWWQB8mVSzakEszXsBbSvRRrTfJnEojzFi2WRSkyyLGb6O14msvie6x/smoy7Ivo4UpY6I0vzJHJHiJIpQyvExjykk5baWF/wAvUW0N6n+S+aUgQxTK1gSyFLE67oQfHofat7/E7lfBTYSfEYiENJDC7rIndk7qEqMw3F+jXAry1DIVZWU2ZSCD4EG4P1rrjuWCuNjUtyPTXCcYvZXsW0BFvT611YvFixOY7g/0L3B8ATpWoOC/EeaJgXRWHXL3dfG2w9Bp4AVsLhXMjYpBIkGVD+cshXz0BLXHmKq2tcG2NkZLI53wk+Mw/YYeMmaQqttAct8zFiTZR3R9at/ww5IHDMOyuweeUhpSPlFhYIviBc6nck7aVov4lSTLPhpe0azwrLGVNshuVfIRrugN99fKrH8NPi1NHMkHEJTJhyAgkcAvGehZ92XoSbkaHxq7GODFZLcz0NSuFa9c0IClKUApSlAKUpQClKUApSlAKUpQClKUApSlAKrnFecoIJTGQ7MujFR3V0vYkka1YjVB5bhvxE31DYV3sdRmOIsx9eldSOosnD+asLMQElAY9GBB9LnQn0NTV6huJctYeQEiNUk6OgsQel7aEeRr74VL8oHyspIW98jKQrqPLXbypwcJevM3IptxrDD/AMw4/wAMor0wTXmflNbcbgHhi3H3kFVy6o00v9ufwNx/GbFmPg+KK7sET2aRFP2JryrevVXxWwwmwX4fYzMAD4FRnUnyzBa8sTQsjMrCzKSpB3BBsQfeuxsTk490Z3FpZOEXfyruweNkibNG7IdiVYg/beutFvZRck7AC5JOwt1qcTladVaTEQzRRAHvmM902JXMvzBSdC1tL12U4x6sJPsYHFuLzYjJ2z5+zGVSQBYXvbSo0VL8J5cxWJF4YXcfvWAT+8xC/eszF8umLCvI+kyOhIzArka6i1vzZwQfSuOyGdueTqi2sm2Pg38R4jEmCxTlZQcsUjsSJLnRCzfKw0A6EAAWO+5RXiEHTyr1L8LecDjcMqypImIjUByykLKBoJFYixv1G4J8Nak+CJeqUpQClKUApSlAKUrgGgOaUpQClKUApSlAKUpQFS5152j4cYs8TydqHIylRbJl0N/HN9qj+UZw+JhktbPhZTbw/bRtb/FVR+KfFsPjJkhEjxthzMrEoCC3dAUd4aEoResvk/jIQ4EgZiI5YiL6g5VfXp/y/vUYzy2smuWn/bi1F55z/Rt+qlj8cYJifyrPt45oZD92sa+peYJT8oRfufvVe41iGaDEOzHMjRvmtqLZRew33NWRWSh1SSyybw/PETSvC62ZRGWAv8shK5ttQLC9tga0zwjhfZ8YRCl4o53fKD/y1YlSNbnRkNr3qHxXOMqTSPASudQmZwrNZdiO6ADv0O9V6fiTvmJYliblie8fH61X1eS1OME1nqb65n5ojxU+RDb8OO8CRu4BB0NvAeRrz5jJy7u53Zix9SbmucJjXjbOhyta2ltuoIOhrrxExdixABOugsPpVcKttkp+eCqU04pLsbS+EnL2VTjZF7xusAPTo8n/AMQfWtoIylLWObbzJ9fA1A8LdRDEiG8aRqqEdQFAH1GvvVe+I3NZw0KwQkCaZSWYbxp8ungzWYX6AG29fMXws1mpx3z8kvzJvWKq8n3zDzfhMNIEv2kmiv2RBSMXB7x2LD91fc1DYox4uBxAwYusikDcN2hmjuDqL2Iv51rZF8Nupqa5Z4TiJ5D+EBUqDeTMVCgjW7Da99hf+de9D9PhVFbZcruzJ4zk8NG1+CcMw8AIhijR0AUyAd86XJLtfr6VJYPm3CwSB5MUgPhnzHzBVbmqjwfkjFY2LJjJRFFHewiszyN0LE93Qet79KrfM3I5gR5cNMZ44zaVCuSeHzdOq/xDxB1GtZo/p6lLdObz7vuy6U5KPEeD01wjisOJiWaCRZIm2YfQjxBHgda6sZzFhYmyy4mFG2s0ig+ehNeU8HxSX8MYIXmu0gYxIO5tlDs1yS3QABRbUk7Vh8W4G0CK0kiGRz8iksyi1yXNrA3NrXvXsGLDxk9jwzK4DKQynYg3B967K0V/w/cS7GLFdq2TD3UqSGy5gCHN/lFgUv6it2wYtHF0ZWH8JB/SgafUyKVxesHHcVhhF5ZUQfxMBQJN9DPrRXxo5mmw3EI1jklVRCrWSQqASz3NhoToN6v/ABX4l4OO4jLTMP3BZf7xrVfM/GExmJ/EtAufKEXOcwULe1hoL67n7VVOyB6Ol0Wo3blHHr9iX5Q57x7DO7kwAfNOq6+GU6EjzrbHKvHkxkHar0Yo2hAJFrlb65ddL159xWJd9Xa/hfYegra/wYk/8POnUS5vZkA/VDXK5Nv3FuuorhDOVv8AcsGxqUpVx5ApSlAKUrg0B5i5hkvisQfGeX/3GrEwsjowZGKMNQQbH1FvpVu5g5KYCWSJ+01ZiujG+YkgEWIOvUD1qnMt2ABsSBbx8NKwKW7lH1ELIuHHOMFjwHO06WEmWUfxDK/94afUVLR84xOsqsrJnjAAOozBri5HTQa2qjiM31AI6kf6VJYDAJJGurBm22I10FX1uxv2TNetOoqU1gn+N8tcPxCGVEa51LYXVvMlNvsK1/xDk6dBmVHMZJsWRl03Gtit7edT2N4dJh2BLi5LAFGswIte9tql+XHkseyaQOWP9EzAk76qO63mSDU05btvcpsoo8LxOq+P59DVU+EdPmUj9Kx63dLiCSRiMPBPY69pH2U3nd4wBf1X/OoTH8BwErG0UuGuDZmcNGGANhmW+h01a1WZfcwOiL/g/wA/79Cm8tc0S4QgavFfVCdvNT0Plsax+beL/isVJML5TYIDpZVACj7VPYn4c4nIJIQJUIveJlkt6hTcfSqtiuFyxkhlII30/luKrUK9+/HJyddqjjqjFL6AdKunI/O64OF4HjJV3zZ1tcXABBB8hVKWMmuGW1WuOUURk4vKNzYb4kQyYeWGLMkwtkLLo4uMxHgwGutQnEeKviRlnLPoVzBir2O6ll3U2GhuPKqRy2P2w9D+lXN0vuB9LH7VmlBp+yetp9RWqv3Y5y3/AEdKYMxxKIMRJCtz8pRm8bNbK316WqOPLyyNeWeV2J1JCj7sxqQFfZNgT4C9VeLLzPUWg0zW5x+rLDwKZ8IgSHFwolvlMub1uscZufWnEePSOwcSrnGzRxGM+l7gkddRVSwuPZ4BJYA6E28M+U2vtXH4psx10BHhtatHg2NdTA9dpIvMYZ+CLBi+YMU4s+IlI2tnIHpoaiDiELAFxmY5Rdrknaq9zAdVPkaw0lyojjdJcw+gb9RXP8bnlkf/AF9uVXWl+e7BbYpgwupuLkfTQioRuJuxYfLa+2/1qUwNgZQNhKxHo3eH61BBcsrL/Ew+pvXK64qUk+xPW6myVFc08buuDL4JdlNySQxOvoDW4Pg7iLTTp+8isB/VOp/x1qPl1Pm/34itj/DbEZeIxKNS8bqfLug6+6CrpcM8mCck/R/f+jd9KUqRnFKUoBXXK1gT4C9dlYnEnyxSHwRj/hNAup514dzHMhJzuwIOXvd5Ln5lJ1BC5gNba36VYn45hJgZGVEdQSVZGzNmZO8HTUsozAAEbVFTclyrCssTCRMisQdGW6gkedqgsPAzmyi/pWSKlH2Uj6SSoknPOMfmDYseB4fizdMmffT5/DoA+nmrVAz8OEEvZqbhGFiTfS4O9h41Cy8IYW1s3QOpXXyJ0qUwJci0pJcH8xuSBa2tS01M6589H+en0R52rlCVfsTzjszC5l4a4nLhDkLOe7dso8T4C5qW5HPeuL/M2xsfk2qQ/wC8EUGJj7TZom1AJtcpb5TmGx1FZ+LaCYh4SuVrZitjrrvlAP1F65NZvda4ynz6/nmSd8npVuj3XPodXFH7TI2VlaxBDAhhY7XOpGuhrAAHXT7fes5VY2uSwseuq73rkoCTfT2rZVBxgk2eZKScsorPHE7IxvFdHJa7J3W6HdbE18R80zGyziLEqBYDERq5Ho1r/W9Z/OEYEcNh+Zv9a7uQ8TAFmjnMN2MZRZsuVrXDat3dj5HwrLZnxMJnvaZxelU5R3Y+fUqPH+wmYNFhRCLd5Q5YX8VuLqPL9Kr03CVPy3U+eo/zrdPMPKWF7CSaNWjdULjI142IUsVsbgDS2lq1sRUZSlB8snVXRqY8R6efX5kLwPAMkwJsVtbT1FXJ8P4VD4cZGDDoQbVYYMYj6AgHwbT/APanXPJl1el8KKUFxyQ0yWcj/e1AL/pXbxBbSH2/Sutayz/kz3NPzVH0RC8FBMEqdVDr+jD70Z+8p/eX77ipfgfCWjaUs0WR9Qe0X8x2sddOvpWOnCrrlaRFt1F266EWH869PxIJcs+TWkucuIP5EJx3ZfX+VYKRlon9mHtv9qs2K4QrjV26agDpudTSDg6KCO8bixufKx2qqeoh2Zrr/S9RLrHHqz54b+90ZImJ6ZsmVvfu1h4nAuZiyjumxudvA1MxRBVCLoovYdBfc1yFubDU+A1JrN4z3uUe5660CdEa7H08jBwOE7O/evf2t/Orv8MYiMbGxGmoHj8rdPCq2mHZXCspVrE2Yfwkg2I8qvnL+IiWfCLEL2IzPZhmLWU6nc9aKTc1nP2KdTGFVThUuGuptylcVzWw+aFKUoDi9RfMcwXCzsTYCKT/AKDUTzRxOWGVAtihW+U6d4HcHrpbSo/E8QXFKYXDXdSlrE3uCDYipbW0di8SRqPg/HJ4wI43JVgFyN3l2sLX1G52rL41xtOGxpFEqtiGUEltkHQnxJ6D3PnKScjS4WZJDfs1Yf0mXXwyspu3oVBqgcwYOV+ISo4HatJawNwBlBGvgEtf0qumLXU362+FjWzp39TMwfxFnzWxCJLEdCAoVgPEEaX9avXDMFHjECxSasC0D3sSRq0T+Db2rWvFuV5EiMoGZFNmZQe76g6+9Y/KM7riohFJ2MmcZWOqZgbrceBIt71a/JmCMnF5Rsnh2BZ0lEyh5VuihgL/AC3A8jfX1BFZHLEGVHUqQc6mx0Py+dtKxebpOJBExbQw2JAZ8PIwBJJtnifY5gRfXU+dQUXOSkZcQskLAizIAUtuQQT9hXIPHDXxNVst8NyePd2L3KXBjyAMpcCQdQpvcg9LeOv0qRnwqrEr5hbc3G2hN7jwA1qqcO4Zjg7Mzq0F+6dL+Q1AN7W0F7VZooZAAkg/sttrvptrtbSpyUnjDx/ZljhdT6j4TDiUCyWKfMhGbS9tQV1HuPGofF8pYchBd4ZGRiozCQOUVWLm3yKQT4bX610c3J2UEHZkplkNirG47pPzbnWsKPmu8bLJCvaGJoRMhs2oVbvfc5UC3HQmsUklbJz748z29JXY6lKqTxlmLxDhmIwgISUtE6m7QljEQSVIb8u4Ya+FQYrZ2C5pwgKjtDYoqguGTLZmspIFhYMouR3t6y8XwDB4kZwF1PzrZT/fS6n+0BWK27ZPbjjt2/7hP4M1Q1Th/shj346mpbUIq1czco/hUEiuzIWC2KgnW/5gcpAtVcbDNlz5WKXIzW7oI3BPQ1bGMnDxMYXTng0w1VVktsZc+R1oK7VrqjrtWoM2QSMteHSaaAE6gFhc+1yayxwOTKWIIAFyRG5+9gPoak8BxFMPOrshfPh47W3Byj9bVNYvm1mjYxxZsq94swbLc2BsBqBfxqFkpqe2MMrzyY5X35W1cP8AO5S+IYPs+zIbMsiZwdupG3Tb1rjBYESas+RencZ2YjUhVXU2HXTcV247+ig9HH+Mn+ddf4oxpAw6Syrf1SNv5VqqrjK3D6EdbqLKdK5x65xn44JDCcNiJsIpX/ilYRJp1CpdyPfrU7guGqq3zhL90rCuQeGrm7t9RUJFjfPy89/9Ky/+0tAb+fntXsV01x6I+Ru1l93+yTfuIviEueWAjwKm3iN/1rO5WJWaE/lEifqNv0qCLMmUkWIldl8x3CD42vcexqU4LKzTRk9GU+QGYV59jXiv1PoKa29HB9sfc36K5riuasPAFKUoDqngVxZlDDwIuKi05eiVw6XWxvYar99RUzUbxuZ1Tu+5FdTYMDmvCxzIqtIVKtmFgCSbbeQrSWOiA41ic2uaMst7fuxA9T+UNWx8ZjG/371rjm+XsMbh8WwunyPvtYq3vlYkelT6HdvBYuG4hRAQRpmIbTQgmxBvpYg1p7juE/D4l0U/I5yn0N1P0tW8sLi8PHGytlZHtIjDUXte48joa1FzmivjWVdAWRdP6qg12XQijc2ExX4nhk0eh7WEzJ5N2YksP7Sn61U+SJE/bBrWIQ6i/wC90qx8Ih/CxLGVIyAKGPeWwDA2PS99Sdr1XIOAsl3hkAB/KbkeOjDUCxHzDqKhKPtqRsqtXgTrffGPp9i3w66qRcdTrb/d9q78ZwiGyxyMszZs92HUaqQAbA+F9daqcGNkhN5EKaWzaMh8e8NOnlUgvF5s4dGjOZu+WF2tbTJbS+m52Aq5PJkcWj458S2Hjtawk6f1DVFJq686YkNhl11Eo9fla9QvKfBTipbfkW1/99fSsV0XK3CPoNBdGrR75dmyOwuBd9rAeLG1/TS9SOE4ZiIzmhex/gYqfp196nuOc78P4exhjjM8y6Pky5VPUNIet+gBt5bVhcO+JGAxDBZY3wzk6PoyeV3UC3utvE2qX+PXjD5MMv1W5yysY8j7wHNkqOI8UoKbMShDgEEElRo+/gKn+D8YwEZeKMoqs4YWLKpuqg5Swy20+Ugag+NSOM5fixiZGCicC6Omiyi246A+NtOtav4nw94HKOLEe1xe21ZbaNlbrj/H5/R8GrT+Bqnl+zL86Evz1BGuJHZBQrRq3dCgE5mF+6bHbeoAV8oK+wKoSwkj3aIbYKOc4JbExFhh2ALfsghC/MCGbp00II967l4bIgPTMpWxNhY6EnXwqLXEuAAHYAbWJ0r5N23JPqSanmLecEfCnjGeDN4glkjW6llzbEHQkEbe9dBwRmhVFK5kmz5SwUlTHlJF9DYgXo0DKLlWA8SCB9bV0PU4TcZ7kiF2mjdS6m/j9TLjw6L/AEky3/djGdt77/L/AIq+zxNU0hjA/jk77eRC/KD63qPtXbgsL2kixg5SxtcgkD6a1bLVWy4XBlr/AEjS1e1JbvU65p3kbM7FmNhdvoPQDwFbBg4ImFwzySWEllK6+LA/p+tVReGoIyRdnMTsL9GVgLD2118a65eJy4uQDdRl0O1r5Ln2qyr2P5dWZ9apWuKg8QXXt6G7Y+Pwm2pFwNx47eZ8NqkcPiFcXUgjxFa8wwIQAnUL5X7ranQWvbx0qS4ZjcuJjRTclmB10ykZgdNN9tT1rU61jKPnM84LtSuK5qo6K+ZEBFjtX1SgKxxXly9yn0qgc28AM0TRMLN8ykjZht7HUe9bmrCx/DY5R3hr49akpeZ3LPJkfEp8PeEm2U2yuA2TX8t+nXqKisbiSWzXu17387716K5s+HMc+pTPbZho49xrWvcV8MolJ70g8jb/ACrr9xwxeBfFVxZcXEHG3aRd1vUoe63tlq88Lx2CxnegkUudwpySjpqh1v52PrVOj5Ew6b5m9TXziOFRx/JGLjUHqPMeFSTfckoF9bh7Ke6Aw/ut79G08b3tWDLgkP5ezbxU5LeqnuHppofKqphObMZAdxKg/LLe/s47w971aeFc9YOYqs4MD3/5uqe0g0HvauppjbJERzDw+cplAzgNm00fQEE5T83qNK7F4mcDwl3Q5MRKSik6FSQbkeaqDbztWxFxfDil+0weTf54snjfLe32rTfxZ4xHifwqwTJIozlgjA2PcAvbb81qr2LLkWPUN1KrHGclK4XgmlNlVnY3NgCzHxP33866+KcNaIkMpUjcMCCPY1sr4ZYECBpLDO8hW58FACr7sT9R4VLc9cvLLhJZNe1g7+uvdzZZFvvoSGHpU3FYKSr/AAq5xaORcJK/7Nj+xcnWJ+ign8rbW8T51tXnfgv4vDGZFtMgzZQNSV0kX3XUegrzI11bQkEHceR3FemOROYu3wkE53awkH8S9xz7jX6VDbuWCddjrmpx7GqU6W2rtC1I818PGGxs0I0UNmX+q3eH0uR7VHpJXmTWGfb0WKcFJdy/8g8vQzpeRbsNSTY/mIAsQbAAVbm4Dh4z0Gl76AXuNLCta8H5jaGLs1XrfNcC+5ANwdrms2TjsjLufHQt/KwP0rZXZXFI8LVaLVWWye7EW/Mnec8DC5gjjNg8iqzADqbX896q8PDI1nEds4DZbMb3027u+vhXVOMS0iuqklCHW4Uaggg2Ni2vrXWvD8RIbO+QZibDcMRc91dV0HWuOSk87S/T1vTw2SsX59TNxHAlllZUOUXstrZVA1csd+7qANzWbiOXo8KyXSQyaMrFtd+qg6A7Wr54VhVhj1OaxuWJGmYhbZ7kBbi9ifapWVmle6qzm29ixAAstjoLXvqCfGtFdMf5Ncnl6vW2ylthJ7V9SoYnhM8lgXCxXNrA2BNye6Omh1JPpUrw7h6xgdBZGI8ddbm3vcA1NTYTKMzsAM4Gl3Nytsvd0DeprNg4eiqe7dlIAJYMPlDA2HdB73QVONcVLKKrtTbKtbuhg9uSO4u5bvsNNSPlB3062GtdvAVtiYtyS4JJJJOhFyTvpXOHSV8yuvezEKBuR06/erXwDggi776yH/CPD186nOSUTD1ZOXpXNKzkxSlKAUpSgFYmM4dHILMo9ba1l0oCn8R5R6xm/kaquP4MymzIQfSttV8SRBtwD6ipbiSkzR2L4IDsKguIcvkdK9DHh0R/Iv0qB4rycj6xNkPUHVT/AJVEl4jPOuL4Lr8v2qOfhpB22IrefHOUWiUuwV16lennaqviOAIw0Nj59fKiO7kzo+FkpMTqDYxzE3IvYMFN7f3vpVwxGDLfiI+0EnaK4LqN7oT3vK1xr1Olax4dxJuF4xu0U9lJZW00tujjxtdgR4E+VWziHN0Yido3QMVZVC6lsy2sCDYADUn261cnwUtGmcdH3yfHX7VvL4YcNccOjMQB7QEtc21LkMfWyqB6VpHEyqWNvSvQ/wAIRfhcB00zj077b+FRWE8hnxj+ATuSzxiS9+qk+XWxFh4io6PloZ9cOfm1GQi1hrobDf8AdJ/StlgV2rUXCL5ZfDV2QWEUrh3LNl0gAuttbXvf+LXQVNjgbZiQqDvE39rLsPHWsvi7SAx9nexLZ97WyGxNgTobHTeofGYbFyKsQDFX7RZJLshQFHysMz3JzWFwNLg26V1JLoRlfZPlsyZeW9LPKoFlHy+BvoCda+oeXsOWIzM5HesSLLmJsQLabHr+WsTB8pFZO1zyGRolhdmkAbKoFsoQEAmwu176nWs3CrFglYz4pAWA70zhW0zHdm1HeOw8Tua7kg7JY4Z9YTC4USMiKrSoLNmuzDS+W7X2BBsNr198TTVAACoDEqbWIug2Pd2J1Owud7VXMd8QOHROzx3mlOhMMe+w/pGsp2GoJqHxHO+JxJAgwscYGzy/tGF97CwUfeu9RDKluZlYXBSPhgoBKmTMQ3dRVA/eNh3ifM6CrVwyJZWKqdN7g5tlVbX6mwGtV3hvBsROwaeR5Te+psg9FGgq98I4WIh511vaXX6iV3D6GVg8CkfyjXqTufesqlKpKBSlKAUpSgFKUoBSlKAUpSgFKUoDhheqbzFyqb9ph1H8SD9V/wAqudKA0PzZwH8TCY3ukqXKX0sbWsR4GtO4jDPE5VwVYEjXT7/zr2lisGkgs6qw8xVV49yDBiBqqnyYfoaA8oGpbgPMuKwbZsPM8fit7ofVTofpW5cX8H4792L6NpXUnwmA2i+/+tSUTuEQfDvjbirESYWKRuhQsg87jvX+1SkXxhxR2wEY9ZX/APrUtB8OmXaID6Vmx/D5zuqj6V3GDuIlam+K/ED8mHw8fr2jn/qFYM/xA4rILdskf/pRKD9WzVfofhuPzMtSWE5BhU66048zuYrsaikxfEJxaTE4hgenaMoPsthTB8hPI2Yg36k6sfc61vfDctwJsoqRiwSLso+lN0Tm41bwT4f5bXW/rV54Zy1HHa4FWC1c0c32Ivk64oQuwtXZSlQApSlAKUpQClKUApSlAKUpQClKUApSlAKUpQClKUApSlAKUpQClKUApSlAKUpQClKUApSlAKUpQClKUApSlAKUpQClKUApSlAKUpQClKUApSlAKUpQClKUApSlAKUpQClKUApSlAKUpQH/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pic>
        <p:nvPicPr>
          <p:cNvPr id="4104" name="Picture 8" descr="http://www.guarderiasalamanca.com/blogs/wp-content/uploads/2012/10/juego-simbolic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26329" y="160338"/>
            <a:ext cx="865835" cy="865835"/>
          </a:xfrm>
          <a:prstGeom prst="rect">
            <a:avLst/>
          </a:prstGeom>
          <a:noFill/>
          <a:extLst>
            <a:ext uri="{909E8E84-426E-40DD-AFC4-6F175D3DCCD1}">
              <a14:hiddenFill xmlns:a14="http://schemas.microsoft.com/office/drawing/2010/main">
                <a:solidFill>
                  <a:srgbClr val="FFFFFF"/>
                </a:solidFill>
              </a14:hiddenFill>
            </a:ext>
          </a:extLst>
        </p:spPr>
      </p:pic>
      <p:sp>
        <p:nvSpPr>
          <p:cNvPr id="31" name="30 Conector"/>
          <p:cNvSpPr/>
          <p:nvPr/>
        </p:nvSpPr>
        <p:spPr>
          <a:xfrm>
            <a:off x="3466829" y="879780"/>
            <a:ext cx="2043646" cy="1059945"/>
          </a:xfrm>
          <a:prstGeom prst="flowChartConnector">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C" dirty="0" smtClean="0">
                <a:latin typeface="Berlin Sans FB" panose="020E0602020502020306" pitchFamily="34" charset="0"/>
              </a:rPr>
              <a:t>Juego </a:t>
            </a:r>
            <a:endParaRPr lang="es-EC" dirty="0">
              <a:latin typeface="Berlin Sans FB" panose="020E0602020502020306" pitchFamily="34" charset="0"/>
            </a:endParaRPr>
          </a:p>
        </p:txBody>
      </p:sp>
      <p:pic>
        <p:nvPicPr>
          <p:cNvPr id="4106" name="Picture 10" descr="http://1.bp.blogspot.com/-G_maDVYSFmI/TsTS66QL3cI/AAAAAAAAGFU/C60AYK3xDjg/s400/375852_273090059398750_100000932748199_759586_1395100100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46" y="3086288"/>
            <a:ext cx="1203527" cy="883733"/>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ttp://club.ediba.com/esp/wp-content/uploads/2013/12/2013-12-02-emocione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56711" y="3208935"/>
            <a:ext cx="1005175" cy="789063"/>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http://www.hispagimnasios.com/a_entrenam/desarrollo_motriz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79423" y="5047464"/>
            <a:ext cx="1186584" cy="1163164"/>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http://www.fotosoimagenes.com/wp-content/uploads/2013/02/ninas-jugando-hula-hoop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68115" y="5301208"/>
            <a:ext cx="1601924" cy="1205468"/>
          </a:xfrm>
          <a:prstGeom prst="rect">
            <a:avLst/>
          </a:prstGeom>
          <a:noFill/>
          <a:extLst>
            <a:ext uri="{909E8E84-426E-40DD-AFC4-6F175D3DCCD1}">
              <a14:hiddenFill xmlns:a14="http://schemas.microsoft.com/office/drawing/2010/main">
                <a:solidFill>
                  <a:srgbClr val="FFFFFF"/>
                </a:solidFill>
              </a14:hiddenFill>
            </a:ext>
          </a:extLst>
        </p:spPr>
      </p:pic>
      <p:sp>
        <p:nvSpPr>
          <p:cNvPr id="2" name="1 Flecha arriba"/>
          <p:cNvSpPr/>
          <p:nvPr/>
        </p:nvSpPr>
        <p:spPr>
          <a:xfrm>
            <a:off x="4139952" y="2213718"/>
            <a:ext cx="440630" cy="2968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96486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1000"/>
                                        <p:tgtEl>
                                          <p:spTgt spid="31"/>
                                        </p:tgtEl>
                                      </p:cBhvr>
                                    </p:animEffect>
                                    <p:anim calcmode="lin" valueType="num">
                                      <p:cBhvr>
                                        <p:cTn id="12" dur="1000" fill="hold"/>
                                        <p:tgtEl>
                                          <p:spTgt spid="31"/>
                                        </p:tgtEl>
                                        <p:attrNameLst>
                                          <p:attrName>ppt_x</p:attrName>
                                        </p:attrNameLst>
                                      </p:cBhvr>
                                      <p:tavLst>
                                        <p:tav tm="0">
                                          <p:val>
                                            <p:strVal val="#ppt_x"/>
                                          </p:val>
                                        </p:tav>
                                        <p:tav tm="100000">
                                          <p:val>
                                            <p:strVal val="#ppt_x"/>
                                          </p:val>
                                        </p:tav>
                                      </p:tavLst>
                                    </p:anim>
                                    <p:anim calcmode="lin" valueType="num">
                                      <p:cBhvr>
                                        <p:cTn id="13" dur="1000" fill="hold"/>
                                        <p:tgtEl>
                                          <p:spTgt spid="31"/>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2"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4000"/>
                            </p:stCondLst>
                            <p:childTnLst>
                              <p:par>
                                <p:cTn id="21" presetID="42"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par>
                          <p:cTn id="26" fill="hold">
                            <p:stCondLst>
                              <p:cond delay="5000"/>
                            </p:stCondLst>
                            <p:childTnLst>
                              <p:par>
                                <p:cTn id="27" presetID="22" presetClass="entr" presetSubtype="4" fill="hold" nodeType="afterEffect">
                                  <p:stCondLst>
                                    <p:cond delay="0"/>
                                  </p:stCondLst>
                                  <p:childTnLst>
                                    <p:set>
                                      <p:cBhvr>
                                        <p:cTn id="28" dur="1" fill="hold">
                                          <p:stCondLst>
                                            <p:cond delay="0"/>
                                          </p:stCondLst>
                                        </p:cTn>
                                        <p:tgtEl>
                                          <p:spTgt spid="4112"/>
                                        </p:tgtEl>
                                        <p:attrNameLst>
                                          <p:attrName>style.visibility</p:attrName>
                                        </p:attrNameLst>
                                      </p:cBhvr>
                                      <p:to>
                                        <p:strVal val="visible"/>
                                      </p:to>
                                    </p:set>
                                    <p:animEffect transition="in" filter="wipe(down)">
                                      <p:cBhvr>
                                        <p:cTn id="29" dur="500"/>
                                        <p:tgtEl>
                                          <p:spTgt spid="4112"/>
                                        </p:tgtEl>
                                      </p:cBhvr>
                                    </p:animEffect>
                                  </p:childTnLst>
                                </p:cTn>
                              </p:par>
                            </p:childTnLst>
                          </p:cTn>
                        </p:par>
                        <p:par>
                          <p:cTn id="30" fill="hold">
                            <p:stCondLst>
                              <p:cond delay="5500"/>
                            </p:stCondLst>
                            <p:childTnLst>
                              <p:par>
                                <p:cTn id="31" presetID="42"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par>
                          <p:cTn id="36" fill="hold">
                            <p:stCondLst>
                              <p:cond delay="6500"/>
                            </p:stCondLst>
                            <p:childTnLst>
                              <p:par>
                                <p:cTn id="37" presetID="42"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1000"/>
                                        <p:tgtEl>
                                          <p:spTgt spid="14"/>
                                        </p:tgtEl>
                                      </p:cBhvr>
                                    </p:animEffect>
                                    <p:anim calcmode="lin" valueType="num">
                                      <p:cBhvr>
                                        <p:cTn id="40" dur="1000" fill="hold"/>
                                        <p:tgtEl>
                                          <p:spTgt spid="14"/>
                                        </p:tgtEl>
                                        <p:attrNameLst>
                                          <p:attrName>ppt_x</p:attrName>
                                        </p:attrNameLst>
                                      </p:cBhvr>
                                      <p:tavLst>
                                        <p:tav tm="0">
                                          <p:val>
                                            <p:strVal val="#ppt_x"/>
                                          </p:val>
                                        </p:tav>
                                        <p:tav tm="100000">
                                          <p:val>
                                            <p:strVal val="#ppt_x"/>
                                          </p:val>
                                        </p:tav>
                                      </p:tavLst>
                                    </p:anim>
                                    <p:anim calcmode="lin" valueType="num">
                                      <p:cBhvr>
                                        <p:cTn id="41" dur="1000" fill="hold"/>
                                        <p:tgtEl>
                                          <p:spTgt spid="14"/>
                                        </p:tgtEl>
                                        <p:attrNameLst>
                                          <p:attrName>ppt_y</p:attrName>
                                        </p:attrNameLst>
                                      </p:cBhvr>
                                      <p:tavLst>
                                        <p:tav tm="0">
                                          <p:val>
                                            <p:strVal val="#ppt_y+.1"/>
                                          </p:val>
                                        </p:tav>
                                        <p:tav tm="100000">
                                          <p:val>
                                            <p:strVal val="#ppt_y"/>
                                          </p:val>
                                        </p:tav>
                                      </p:tavLst>
                                    </p:anim>
                                  </p:childTnLst>
                                </p:cTn>
                              </p:par>
                            </p:childTnLst>
                          </p:cTn>
                        </p:par>
                        <p:par>
                          <p:cTn id="42" fill="hold">
                            <p:stCondLst>
                              <p:cond delay="7500"/>
                            </p:stCondLst>
                            <p:childTnLst>
                              <p:par>
                                <p:cTn id="43" presetID="10" presetClass="entr" presetSubtype="0" fill="hold" nodeType="afterEffect">
                                  <p:stCondLst>
                                    <p:cond delay="0"/>
                                  </p:stCondLst>
                                  <p:childTnLst>
                                    <p:set>
                                      <p:cBhvr>
                                        <p:cTn id="44" dur="1" fill="hold">
                                          <p:stCondLst>
                                            <p:cond delay="0"/>
                                          </p:stCondLst>
                                        </p:cTn>
                                        <p:tgtEl>
                                          <p:spTgt spid="4106"/>
                                        </p:tgtEl>
                                        <p:attrNameLst>
                                          <p:attrName>style.visibility</p:attrName>
                                        </p:attrNameLst>
                                      </p:cBhvr>
                                      <p:to>
                                        <p:strVal val="visible"/>
                                      </p:to>
                                    </p:set>
                                    <p:animEffect transition="in" filter="fade">
                                      <p:cBhvr>
                                        <p:cTn id="45" dur="500"/>
                                        <p:tgtEl>
                                          <p:spTgt spid="4106"/>
                                        </p:tgtEl>
                                      </p:cBhvr>
                                    </p:animEffect>
                                  </p:childTnLst>
                                </p:cTn>
                              </p:par>
                            </p:childTnLst>
                          </p:cTn>
                        </p:par>
                        <p:par>
                          <p:cTn id="46" fill="hold">
                            <p:stCondLst>
                              <p:cond delay="8000"/>
                            </p:stCondLst>
                            <p:childTnLst>
                              <p:par>
                                <p:cTn id="47" presetID="10" presetClass="entr" presetSubtype="0" fill="hold" nodeType="afterEffect">
                                  <p:stCondLst>
                                    <p:cond delay="0"/>
                                  </p:stCondLst>
                                  <p:childTnLst>
                                    <p:set>
                                      <p:cBhvr>
                                        <p:cTn id="48" dur="1" fill="hold">
                                          <p:stCondLst>
                                            <p:cond delay="0"/>
                                          </p:stCondLst>
                                        </p:cTn>
                                        <p:tgtEl>
                                          <p:spTgt spid="4108"/>
                                        </p:tgtEl>
                                        <p:attrNameLst>
                                          <p:attrName>style.visibility</p:attrName>
                                        </p:attrNameLst>
                                      </p:cBhvr>
                                      <p:to>
                                        <p:strVal val="visible"/>
                                      </p:to>
                                    </p:set>
                                    <p:animEffect transition="in" filter="fade">
                                      <p:cBhvr>
                                        <p:cTn id="49" dur="500"/>
                                        <p:tgtEl>
                                          <p:spTgt spid="4108"/>
                                        </p:tgtEl>
                                      </p:cBhvr>
                                    </p:animEffect>
                                  </p:childTnLst>
                                </p:cTn>
                              </p:par>
                            </p:childTnLst>
                          </p:cTn>
                        </p:par>
                        <p:par>
                          <p:cTn id="50" fill="hold">
                            <p:stCondLst>
                              <p:cond delay="8500"/>
                            </p:stCondLst>
                            <p:childTnLst>
                              <p:par>
                                <p:cTn id="51" presetID="10" presetClass="entr" presetSubtype="0" fill="hold" nodeType="afterEffect">
                                  <p:stCondLst>
                                    <p:cond delay="0"/>
                                  </p:stCondLst>
                                  <p:childTnLst>
                                    <p:set>
                                      <p:cBhvr>
                                        <p:cTn id="52" dur="1" fill="hold">
                                          <p:stCondLst>
                                            <p:cond delay="0"/>
                                          </p:stCondLst>
                                        </p:cTn>
                                        <p:tgtEl>
                                          <p:spTgt spid="4110"/>
                                        </p:tgtEl>
                                        <p:attrNameLst>
                                          <p:attrName>style.visibility</p:attrName>
                                        </p:attrNameLst>
                                      </p:cBhvr>
                                      <p:to>
                                        <p:strVal val="visible"/>
                                      </p:to>
                                    </p:set>
                                    <p:animEffect transition="in" filter="fade">
                                      <p:cBhvr>
                                        <p:cTn id="53" dur="500"/>
                                        <p:tgtEl>
                                          <p:spTgt spid="4110"/>
                                        </p:tgtEl>
                                      </p:cBhvr>
                                    </p:animEffect>
                                  </p:childTnLst>
                                </p:cTn>
                              </p:par>
                            </p:childTnLst>
                          </p:cTn>
                        </p:par>
                        <p:par>
                          <p:cTn id="54" fill="hold">
                            <p:stCondLst>
                              <p:cond delay="9000"/>
                            </p:stCondLst>
                            <p:childTnLst>
                              <p:par>
                                <p:cTn id="55" presetID="42" presetClass="entr" presetSubtype="0"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1000"/>
                                        <p:tgtEl>
                                          <p:spTgt spid="15"/>
                                        </p:tgtEl>
                                      </p:cBhvr>
                                    </p:animEffect>
                                    <p:anim calcmode="lin" valueType="num">
                                      <p:cBhvr>
                                        <p:cTn id="58" dur="1000" fill="hold"/>
                                        <p:tgtEl>
                                          <p:spTgt spid="15"/>
                                        </p:tgtEl>
                                        <p:attrNameLst>
                                          <p:attrName>ppt_x</p:attrName>
                                        </p:attrNameLst>
                                      </p:cBhvr>
                                      <p:tavLst>
                                        <p:tav tm="0">
                                          <p:val>
                                            <p:strVal val="#ppt_x"/>
                                          </p:val>
                                        </p:tav>
                                        <p:tav tm="100000">
                                          <p:val>
                                            <p:strVal val="#ppt_x"/>
                                          </p:val>
                                        </p:tav>
                                      </p:tavLst>
                                    </p:anim>
                                    <p:anim calcmode="lin" valueType="num">
                                      <p:cBhvr>
                                        <p:cTn id="5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2" grpId="0" animBg="1"/>
      <p:bldP spid="13" grpId="0" animBg="1"/>
      <p:bldP spid="14" grpId="0" animBg="1"/>
      <p:bldP spid="15" grpId="0" animBg="1"/>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405374" y="1652252"/>
            <a:ext cx="3384376" cy="79208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C" sz="3200" dirty="0" smtClean="0">
                <a:latin typeface="Berlin Sans FB" panose="020E0602020502020306" pitchFamily="34" charset="0"/>
              </a:rPr>
              <a:t>CAPITULO </a:t>
            </a:r>
            <a:r>
              <a:rPr lang="es-EC" sz="3200" dirty="0">
                <a:latin typeface="Berlin Sans FB" panose="020E0602020502020306" pitchFamily="34" charset="0"/>
              </a:rPr>
              <a:t>I</a:t>
            </a:r>
            <a:r>
              <a:rPr lang="es-EC" sz="3200" dirty="0" smtClean="0">
                <a:latin typeface="Berlin Sans FB" panose="020E0602020502020306" pitchFamily="34" charset="0"/>
              </a:rPr>
              <a:t>I</a:t>
            </a:r>
          </a:p>
          <a:p>
            <a:pPr algn="ctr"/>
            <a:endParaRPr lang="es-EC" dirty="0"/>
          </a:p>
        </p:txBody>
      </p:sp>
      <p:sp>
        <p:nvSpPr>
          <p:cNvPr id="8" name="7 CuadroTexto"/>
          <p:cNvSpPr txBox="1"/>
          <p:nvPr/>
        </p:nvSpPr>
        <p:spPr>
          <a:xfrm>
            <a:off x="2289003" y="3212976"/>
            <a:ext cx="6336704" cy="830997"/>
          </a:xfrm>
          <a:prstGeom prst="rect">
            <a:avLst/>
          </a:prstGeom>
          <a:noFill/>
        </p:spPr>
        <p:txBody>
          <a:bodyPr wrap="square" rtlCol="0">
            <a:spAutoFit/>
          </a:bodyPr>
          <a:lstStyle/>
          <a:p>
            <a:r>
              <a:rPr lang="es-EC" sz="4800" dirty="0" smtClean="0">
                <a:solidFill>
                  <a:srgbClr val="00B0F0"/>
                </a:solidFill>
                <a:latin typeface="Berlin Sans FB" panose="020E0602020502020306" pitchFamily="34" charset="0"/>
              </a:rPr>
              <a:t>MARCO TEÓRICO</a:t>
            </a:r>
            <a:endParaRPr lang="es-EC" sz="4800" dirty="0">
              <a:solidFill>
                <a:srgbClr val="00B0F0"/>
              </a:solidFill>
              <a:latin typeface="Berlin Sans FB" panose="020E0602020502020306" pitchFamily="34" charset="0"/>
            </a:endParaRPr>
          </a:p>
        </p:txBody>
      </p:sp>
      <p:sp>
        <p:nvSpPr>
          <p:cNvPr id="9" name="8 Flecha curvada hacia la derecha"/>
          <p:cNvSpPr/>
          <p:nvPr/>
        </p:nvSpPr>
        <p:spPr>
          <a:xfrm>
            <a:off x="1542461" y="1988840"/>
            <a:ext cx="720080" cy="1872208"/>
          </a:xfrm>
          <a:prstGeom prst="curved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EC">
              <a:solidFill>
                <a:schemeClr val="tx1"/>
              </a:solidFill>
            </a:endParaRPr>
          </a:p>
        </p:txBody>
      </p:sp>
      <p:pic>
        <p:nvPicPr>
          <p:cNvPr id="11266" name="Picture 2" descr="http://bibliotecas.uaz.edu.mx/image/image_gallery?uuid=5cf5e473-c30f-48b8-ae56-9704448aafa2&amp;groupId=12450&amp;t=13379724430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1923" y="4077372"/>
            <a:ext cx="2652041" cy="2314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90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755576" y="2924944"/>
            <a:ext cx="1800200" cy="461665"/>
          </a:xfrm>
          <a:prstGeom prst="rect">
            <a:avLst/>
          </a:prstGeom>
          <a:noFill/>
        </p:spPr>
        <p:txBody>
          <a:bodyPr wrap="square" rtlCol="0">
            <a:spAutoFit/>
          </a:bodyPr>
          <a:lstStyle/>
          <a:p>
            <a:r>
              <a:rPr lang="es-EC" sz="2400" b="1" dirty="0" smtClean="0">
                <a:solidFill>
                  <a:srgbClr val="7030A0"/>
                </a:solidFill>
                <a:latin typeface="Berlin Sans FB" panose="020E0602020502020306" pitchFamily="34" charset="0"/>
              </a:rPr>
              <a:t>EL JUEGO</a:t>
            </a:r>
            <a:endParaRPr lang="es-EC" sz="2400" b="1" dirty="0">
              <a:solidFill>
                <a:srgbClr val="7030A0"/>
              </a:solidFill>
              <a:latin typeface="Berlin Sans FB" panose="020E0602020502020306" pitchFamily="34" charset="0"/>
            </a:endParaRPr>
          </a:p>
        </p:txBody>
      </p:sp>
      <p:sp>
        <p:nvSpPr>
          <p:cNvPr id="14" name="13 Proceso alternativo"/>
          <p:cNvSpPr/>
          <p:nvPr/>
        </p:nvSpPr>
        <p:spPr>
          <a:xfrm>
            <a:off x="3203848" y="1508410"/>
            <a:ext cx="2592288" cy="792088"/>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C" dirty="0" smtClean="0">
                <a:latin typeface="Berlin Sans FB" panose="020E0602020502020306" pitchFamily="34" charset="0"/>
              </a:rPr>
              <a:t>Es innato en los seres humanos</a:t>
            </a:r>
            <a:endParaRPr lang="es-EC" dirty="0">
              <a:latin typeface="Berlin Sans FB" panose="020E0602020502020306" pitchFamily="34" charset="0"/>
            </a:endParaRPr>
          </a:p>
        </p:txBody>
      </p:sp>
      <p:sp>
        <p:nvSpPr>
          <p:cNvPr id="15" name="14 Proceso alternativo"/>
          <p:cNvSpPr/>
          <p:nvPr/>
        </p:nvSpPr>
        <p:spPr>
          <a:xfrm>
            <a:off x="4048346" y="548680"/>
            <a:ext cx="1370278" cy="596303"/>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EC" dirty="0" smtClean="0">
                <a:latin typeface="Berlin Sans FB" panose="020E0602020502020306" pitchFamily="34" charset="0"/>
              </a:rPr>
              <a:t>Libre elección</a:t>
            </a:r>
            <a:endParaRPr lang="es-EC" dirty="0">
              <a:latin typeface="Berlin Sans FB" panose="020E0602020502020306" pitchFamily="34" charset="0"/>
            </a:endParaRPr>
          </a:p>
        </p:txBody>
      </p:sp>
      <p:pic>
        <p:nvPicPr>
          <p:cNvPr id="3080" name="Picture 8" descr="http://www.ondavasca.com/wp-content/uploads/2014/04/10132539-ilustracion-de-ninos-jugando-en-un-parque-infantil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0978" y="959653"/>
            <a:ext cx="1755858" cy="134762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cxnSp>
        <p:nvCxnSpPr>
          <p:cNvPr id="11" name="10 Conector recto de flecha"/>
          <p:cNvCxnSpPr>
            <a:stCxn id="7" idx="0"/>
          </p:cNvCxnSpPr>
          <p:nvPr/>
        </p:nvCxnSpPr>
        <p:spPr>
          <a:xfrm flipV="1">
            <a:off x="1655676" y="2492896"/>
            <a:ext cx="0" cy="432048"/>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17" name="16 Conector recto de flecha"/>
          <p:cNvCxnSpPr/>
          <p:nvPr/>
        </p:nvCxnSpPr>
        <p:spPr>
          <a:xfrm>
            <a:off x="2456836" y="1916832"/>
            <a:ext cx="458980" cy="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22" name="21 Conector recto de flecha"/>
          <p:cNvCxnSpPr/>
          <p:nvPr/>
        </p:nvCxnSpPr>
        <p:spPr>
          <a:xfrm>
            <a:off x="5920134" y="1844472"/>
            <a:ext cx="458980" cy="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pic>
        <p:nvPicPr>
          <p:cNvPr id="3082" name="Picture 10" descr="http://dibuteca.estaticos.net/dibujos/pintados/201215/nino-con-piezas-juegos-pintado-por-_aniita_-973258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4983" y="1240617"/>
            <a:ext cx="1874429" cy="1468303"/>
          </a:xfrm>
          <a:prstGeom prst="rect">
            <a:avLst/>
          </a:prstGeom>
          <a:noFill/>
          <a:extLst>
            <a:ext uri="{909E8E84-426E-40DD-AFC4-6F175D3DCCD1}">
              <a14:hiddenFill xmlns:a14="http://schemas.microsoft.com/office/drawing/2010/main">
                <a:solidFill>
                  <a:srgbClr val="FFFFFF"/>
                </a:solidFill>
              </a14:hiddenFill>
            </a:ext>
          </a:extLst>
        </p:spPr>
      </p:pic>
      <p:sp>
        <p:nvSpPr>
          <p:cNvPr id="18" name="17 CuadroTexto"/>
          <p:cNvSpPr txBox="1"/>
          <p:nvPr/>
        </p:nvSpPr>
        <p:spPr>
          <a:xfrm>
            <a:off x="6808999" y="548680"/>
            <a:ext cx="1507417" cy="646331"/>
          </a:xfrm>
          <a:prstGeom prst="rect">
            <a:avLst/>
          </a:prstGeom>
          <a:noFill/>
        </p:spPr>
        <p:txBody>
          <a:bodyPr wrap="square" rtlCol="0">
            <a:spAutoFit/>
          </a:bodyPr>
          <a:lstStyle/>
          <a:p>
            <a:r>
              <a:rPr lang="es-EC" dirty="0" smtClean="0">
                <a:latin typeface="Berlin Sans FB" panose="020E0602020502020306" pitchFamily="34" charset="0"/>
              </a:rPr>
              <a:t>Aprendizajes significativos</a:t>
            </a:r>
            <a:endParaRPr lang="es-EC" dirty="0">
              <a:latin typeface="Berlin Sans FB" panose="020E0602020502020306" pitchFamily="34" charset="0"/>
            </a:endParaRPr>
          </a:p>
        </p:txBody>
      </p:sp>
      <p:sp>
        <p:nvSpPr>
          <p:cNvPr id="25" name="24 Proceso alternativo"/>
          <p:cNvSpPr/>
          <p:nvPr/>
        </p:nvSpPr>
        <p:spPr>
          <a:xfrm>
            <a:off x="3838203" y="2708920"/>
            <a:ext cx="1693251" cy="596303"/>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EC" dirty="0" smtClean="0">
                <a:latin typeface="Berlin Sans FB" panose="020E0602020502020306" pitchFamily="34" charset="0"/>
              </a:rPr>
              <a:t>Actividad indispensable</a:t>
            </a:r>
            <a:endParaRPr lang="es-EC" dirty="0">
              <a:latin typeface="Berlin Sans FB" panose="020E0602020502020306" pitchFamily="34" charset="0"/>
            </a:endParaRPr>
          </a:p>
        </p:txBody>
      </p:sp>
      <p:cxnSp>
        <p:nvCxnSpPr>
          <p:cNvPr id="24" name="23 Conector recto de flecha"/>
          <p:cNvCxnSpPr/>
          <p:nvPr/>
        </p:nvCxnSpPr>
        <p:spPr>
          <a:xfrm flipV="1">
            <a:off x="4733485" y="1240618"/>
            <a:ext cx="0" cy="267792"/>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28" name="27 Conector recto de flecha"/>
          <p:cNvCxnSpPr>
            <a:endCxn id="25" idx="0"/>
          </p:cNvCxnSpPr>
          <p:nvPr/>
        </p:nvCxnSpPr>
        <p:spPr>
          <a:xfrm>
            <a:off x="4684828" y="2389402"/>
            <a:ext cx="1" cy="319518"/>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pic>
        <p:nvPicPr>
          <p:cNvPr id="3084" name="Picture 12" descr="https://encrypted-tbn1.gstatic.com/images?q=tbn:ANd9GcS6wG6hiot8UV4lKKn9VVMVnRjh3uef7zji5HxcU3-oVZXl0VYdONhGc79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49259" y="632764"/>
            <a:ext cx="741749" cy="741750"/>
          </a:xfrm>
          <a:prstGeom prst="rect">
            <a:avLst/>
          </a:prstGeom>
          <a:noFill/>
          <a:extLst>
            <a:ext uri="{909E8E84-426E-40DD-AFC4-6F175D3DCCD1}">
              <a14:hiddenFill xmlns:a14="http://schemas.microsoft.com/office/drawing/2010/main">
                <a:solidFill>
                  <a:srgbClr val="FFFFFF"/>
                </a:solidFill>
              </a14:hiddenFill>
            </a:ext>
          </a:extLst>
        </p:spPr>
      </p:pic>
      <p:sp>
        <p:nvSpPr>
          <p:cNvPr id="29" name="28 Llaves"/>
          <p:cNvSpPr/>
          <p:nvPr/>
        </p:nvSpPr>
        <p:spPr>
          <a:xfrm>
            <a:off x="3203848" y="3717032"/>
            <a:ext cx="3461135" cy="1872208"/>
          </a:xfrm>
          <a:prstGeom prst="bracePair">
            <a:avLst/>
          </a:prstGeom>
        </p:spPr>
        <p:style>
          <a:lnRef idx="2">
            <a:schemeClr val="accent6"/>
          </a:lnRef>
          <a:fillRef idx="0">
            <a:schemeClr val="accent6"/>
          </a:fillRef>
          <a:effectRef idx="1">
            <a:schemeClr val="accent6"/>
          </a:effectRef>
          <a:fontRef idx="minor">
            <a:schemeClr val="tx1"/>
          </a:fontRef>
        </p:style>
        <p:txBody>
          <a:bodyPr rtlCol="0" anchor="ctr"/>
          <a:lstStyle/>
          <a:p>
            <a:pPr algn="ctr"/>
            <a:endParaRPr lang="es-EC"/>
          </a:p>
        </p:txBody>
      </p:sp>
      <p:sp>
        <p:nvSpPr>
          <p:cNvPr id="30" name="29 CuadroTexto"/>
          <p:cNvSpPr txBox="1"/>
          <p:nvPr/>
        </p:nvSpPr>
        <p:spPr>
          <a:xfrm>
            <a:off x="539552" y="4365104"/>
            <a:ext cx="2448272" cy="461665"/>
          </a:xfrm>
          <a:prstGeom prst="rect">
            <a:avLst/>
          </a:prstGeom>
          <a:noFill/>
        </p:spPr>
        <p:txBody>
          <a:bodyPr wrap="square" rtlCol="0">
            <a:spAutoFit/>
          </a:bodyPr>
          <a:lstStyle/>
          <a:p>
            <a:r>
              <a:rPr lang="es-EC" sz="2400" b="1" dirty="0" smtClean="0">
                <a:solidFill>
                  <a:srgbClr val="EE10CE"/>
                </a:solidFill>
                <a:latin typeface="Berlin Sans FB" panose="020E0602020502020306" pitchFamily="34" charset="0"/>
              </a:rPr>
              <a:t>Características</a:t>
            </a:r>
            <a:r>
              <a:rPr lang="es-EC" dirty="0" smtClean="0"/>
              <a:t> </a:t>
            </a:r>
            <a:endParaRPr lang="es-EC" dirty="0"/>
          </a:p>
        </p:txBody>
      </p:sp>
      <p:cxnSp>
        <p:nvCxnSpPr>
          <p:cNvPr id="3072" name="3071 Conector recto de flecha"/>
          <p:cNvCxnSpPr/>
          <p:nvPr/>
        </p:nvCxnSpPr>
        <p:spPr>
          <a:xfrm>
            <a:off x="1655676" y="3573016"/>
            <a:ext cx="0" cy="792088"/>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
        <p:nvSpPr>
          <p:cNvPr id="3075" name="3074 CuadroTexto"/>
          <p:cNvSpPr txBox="1"/>
          <p:nvPr/>
        </p:nvSpPr>
        <p:spPr>
          <a:xfrm>
            <a:off x="3886860" y="4067780"/>
            <a:ext cx="2183382" cy="369332"/>
          </a:xfrm>
          <a:prstGeom prst="rect">
            <a:avLst/>
          </a:prstGeom>
          <a:noFill/>
        </p:spPr>
        <p:txBody>
          <a:bodyPr wrap="square" rtlCol="0">
            <a:spAutoFit/>
          </a:bodyPr>
          <a:lstStyle/>
          <a:p>
            <a:r>
              <a:rPr lang="es-EC" dirty="0" smtClean="0">
                <a:latin typeface="Berlin Sans FB" panose="020E0602020502020306" pitchFamily="34" charset="0"/>
              </a:rPr>
              <a:t>Actividad voluntaria</a:t>
            </a:r>
            <a:endParaRPr lang="es-EC" dirty="0">
              <a:latin typeface="Berlin Sans FB" panose="020E0602020502020306" pitchFamily="34" charset="0"/>
            </a:endParaRPr>
          </a:p>
        </p:txBody>
      </p:sp>
      <p:sp>
        <p:nvSpPr>
          <p:cNvPr id="41" name="40 CuadroTexto"/>
          <p:cNvSpPr txBox="1"/>
          <p:nvPr/>
        </p:nvSpPr>
        <p:spPr>
          <a:xfrm>
            <a:off x="3860303" y="3725416"/>
            <a:ext cx="2289321" cy="369332"/>
          </a:xfrm>
          <a:prstGeom prst="rect">
            <a:avLst/>
          </a:prstGeom>
          <a:noFill/>
        </p:spPr>
        <p:txBody>
          <a:bodyPr wrap="square" rtlCol="0">
            <a:spAutoFit/>
          </a:bodyPr>
          <a:lstStyle/>
          <a:p>
            <a:r>
              <a:rPr lang="es-EC" dirty="0" smtClean="0">
                <a:latin typeface="Berlin Sans FB" panose="020E0602020502020306" pitchFamily="34" charset="0"/>
              </a:rPr>
              <a:t>Actividad placentera</a:t>
            </a:r>
            <a:endParaRPr lang="es-EC" dirty="0">
              <a:latin typeface="Berlin Sans FB" panose="020E0602020502020306" pitchFamily="34" charset="0"/>
            </a:endParaRPr>
          </a:p>
        </p:txBody>
      </p:sp>
      <p:sp>
        <p:nvSpPr>
          <p:cNvPr id="42" name="41 CuadroTexto"/>
          <p:cNvSpPr txBox="1"/>
          <p:nvPr/>
        </p:nvSpPr>
        <p:spPr>
          <a:xfrm>
            <a:off x="3851920" y="4437112"/>
            <a:ext cx="2616637" cy="369332"/>
          </a:xfrm>
          <a:prstGeom prst="rect">
            <a:avLst/>
          </a:prstGeom>
          <a:noFill/>
        </p:spPr>
        <p:txBody>
          <a:bodyPr wrap="square" rtlCol="0">
            <a:spAutoFit/>
          </a:bodyPr>
          <a:lstStyle/>
          <a:p>
            <a:r>
              <a:rPr lang="es-EC" dirty="0" smtClean="0">
                <a:latin typeface="Berlin Sans FB" panose="020E0602020502020306" pitchFamily="34" charset="0"/>
              </a:rPr>
              <a:t>Afirmación de si mismo</a:t>
            </a:r>
            <a:endParaRPr lang="es-EC" dirty="0">
              <a:latin typeface="Berlin Sans FB" panose="020E0602020502020306" pitchFamily="34" charset="0"/>
            </a:endParaRPr>
          </a:p>
        </p:txBody>
      </p:sp>
      <p:sp>
        <p:nvSpPr>
          <p:cNvPr id="43" name="42 CuadroTexto"/>
          <p:cNvSpPr txBox="1"/>
          <p:nvPr/>
        </p:nvSpPr>
        <p:spPr>
          <a:xfrm>
            <a:off x="3827571" y="4725144"/>
            <a:ext cx="2616637" cy="369332"/>
          </a:xfrm>
          <a:prstGeom prst="rect">
            <a:avLst/>
          </a:prstGeom>
          <a:noFill/>
        </p:spPr>
        <p:txBody>
          <a:bodyPr wrap="square" rtlCol="0">
            <a:spAutoFit/>
          </a:bodyPr>
          <a:lstStyle/>
          <a:p>
            <a:r>
              <a:rPr lang="es-EC" dirty="0" smtClean="0">
                <a:latin typeface="Berlin Sans FB" panose="020E0602020502020306" pitchFamily="34" charset="0"/>
              </a:rPr>
              <a:t>Favorece su socialización </a:t>
            </a:r>
            <a:endParaRPr lang="es-EC" dirty="0">
              <a:latin typeface="Berlin Sans FB" panose="020E0602020502020306" pitchFamily="34" charset="0"/>
            </a:endParaRPr>
          </a:p>
        </p:txBody>
      </p:sp>
      <p:sp>
        <p:nvSpPr>
          <p:cNvPr id="44" name="43 CuadroTexto"/>
          <p:cNvSpPr txBox="1"/>
          <p:nvPr/>
        </p:nvSpPr>
        <p:spPr>
          <a:xfrm>
            <a:off x="3851920" y="5085184"/>
            <a:ext cx="2616637" cy="646331"/>
          </a:xfrm>
          <a:prstGeom prst="rect">
            <a:avLst/>
          </a:prstGeom>
          <a:noFill/>
        </p:spPr>
        <p:txBody>
          <a:bodyPr wrap="square" rtlCol="0">
            <a:spAutoFit/>
          </a:bodyPr>
          <a:lstStyle/>
          <a:p>
            <a:r>
              <a:rPr lang="es-EC" dirty="0" smtClean="0">
                <a:latin typeface="Berlin Sans FB" panose="020E0602020502020306" pitchFamily="34" charset="0"/>
              </a:rPr>
              <a:t>Material no es indispensable </a:t>
            </a:r>
            <a:endParaRPr lang="es-EC" dirty="0">
              <a:latin typeface="Berlin Sans FB" panose="020E0602020502020306" pitchFamily="34" charset="0"/>
            </a:endParaRPr>
          </a:p>
        </p:txBody>
      </p:sp>
      <p:pic>
        <p:nvPicPr>
          <p:cNvPr id="3086" name="Picture 14" descr="https://encrypted-tbn3.gstatic.com/images?q=tbn:ANd9GcQcJWKFoQ0ITrAmYAI718gD5xtrwiPdZOrs0YzP-a1sd3F8y2UJ"/>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9" y="3910082"/>
            <a:ext cx="1201162" cy="1201162"/>
          </a:xfrm>
          <a:prstGeom prst="rect">
            <a:avLst/>
          </a:prstGeom>
          <a:noFill/>
          <a:extLst>
            <a:ext uri="{909E8E84-426E-40DD-AFC4-6F175D3DCCD1}">
              <a14:hiddenFill xmlns:a14="http://schemas.microsoft.com/office/drawing/2010/main">
                <a:solidFill>
                  <a:srgbClr val="FFFFFF"/>
                </a:solidFill>
              </a14:hiddenFill>
            </a:ext>
          </a:extLst>
        </p:spPr>
      </p:pic>
      <p:sp>
        <p:nvSpPr>
          <p:cNvPr id="46" name="45 CuadroTexto"/>
          <p:cNvSpPr txBox="1"/>
          <p:nvPr/>
        </p:nvSpPr>
        <p:spPr>
          <a:xfrm>
            <a:off x="6951006" y="3491716"/>
            <a:ext cx="1437418" cy="369332"/>
          </a:xfrm>
          <a:prstGeom prst="rect">
            <a:avLst/>
          </a:prstGeom>
          <a:noFill/>
        </p:spPr>
        <p:txBody>
          <a:bodyPr wrap="square" rtlCol="0">
            <a:spAutoFit/>
          </a:bodyPr>
          <a:lstStyle/>
          <a:p>
            <a:r>
              <a:rPr lang="es-EC" dirty="0" smtClean="0">
                <a:solidFill>
                  <a:srgbClr val="EE10CE"/>
                </a:solidFill>
                <a:latin typeface="Berlin Sans FB" panose="020E0602020502020306" pitchFamily="34" charset="0"/>
              </a:rPr>
              <a:t>Imaginación</a:t>
            </a:r>
            <a:endParaRPr lang="es-EC" dirty="0">
              <a:solidFill>
                <a:srgbClr val="EE10CE"/>
              </a:solidFill>
              <a:latin typeface="Berlin Sans FB" panose="020E0602020502020306" pitchFamily="34" charset="0"/>
            </a:endParaRPr>
          </a:p>
        </p:txBody>
      </p:sp>
      <p:sp>
        <p:nvSpPr>
          <p:cNvPr id="3077" name="3076 Rectángulo"/>
          <p:cNvSpPr/>
          <p:nvPr/>
        </p:nvSpPr>
        <p:spPr>
          <a:xfrm>
            <a:off x="6941940" y="5085184"/>
            <a:ext cx="1590500" cy="369332"/>
          </a:xfrm>
          <a:prstGeom prst="rect">
            <a:avLst/>
          </a:prstGeom>
        </p:spPr>
        <p:txBody>
          <a:bodyPr wrap="none">
            <a:spAutoFit/>
          </a:bodyPr>
          <a:lstStyle/>
          <a:p>
            <a:r>
              <a:rPr lang="es-EC" dirty="0" smtClean="0">
                <a:solidFill>
                  <a:srgbClr val="3005E9"/>
                </a:solidFill>
                <a:latin typeface="Berlin Sans FB" panose="020E0602020502020306" pitchFamily="34" charset="0"/>
              </a:rPr>
              <a:t>Independencia</a:t>
            </a:r>
            <a:endParaRPr lang="es-EC" dirty="0">
              <a:solidFill>
                <a:srgbClr val="3005E9"/>
              </a:solidFill>
              <a:latin typeface="Berlin Sans FB" panose="020E0602020502020306" pitchFamily="34" charset="0"/>
            </a:endParaRPr>
          </a:p>
        </p:txBody>
      </p:sp>
    </p:spTree>
    <p:extLst>
      <p:ext uri="{BB962C8B-B14F-4D97-AF65-F5344CB8AC3E}">
        <p14:creationId xmlns:p14="http://schemas.microsoft.com/office/powerpoint/2010/main" val="96486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3080"/>
                                        </p:tgtEl>
                                        <p:attrNameLst>
                                          <p:attrName>style.visibility</p:attrName>
                                        </p:attrNameLst>
                                      </p:cBhvr>
                                      <p:to>
                                        <p:strVal val="visible"/>
                                      </p:to>
                                    </p:set>
                                    <p:anim calcmode="lin" valueType="num">
                                      <p:cBhvr additive="base">
                                        <p:cTn id="13" dur="500" fill="hold"/>
                                        <p:tgtEl>
                                          <p:spTgt spid="3080"/>
                                        </p:tgtEl>
                                        <p:attrNameLst>
                                          <p:attrName>ppt_x</p:attrName>
                                        </p:attrNameLst>
                                      </p:cBhvr>
                                      <p:tavLst>
                                        <p:tav tm="0">
                                          <p:val>
                                            <p:strVal val="#ppt_x"/>
                                          </p:val>
                                        </p:tav>
                                        <p:tav tm="100000">
                                          <p:val>
                                            <p:strVal val="#ppt_x"/>
                                          </p:val>
                                        </p:tav>
                                      </p:tavLst>
                                    </p:anim>
                                    <p:anim calcmode="lin" valueType="num">
                                      <p:cBhvr additive="base">
                                        <p:cTn id="14" dur="500" fill="hold"/>
                                        <p:tgtEl>
                                          <p:spTgt spid="3080"/>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22" presetClass="entr" presetSubtype="4"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00"/>
                                        <p:tgtEl>
                                          <p:spTgt spid="14"/>
                                        </p:tgtEl>
                                      </p:cBhvr>
                                    </p:animEffect>
                                  </p:childTnLst>
                                </p:cTn>
                              </p:par>
                            </p:childTnLst>
                          </p:cTn>
                        </p:par>
                        <p:par>
                          <p:cTn id="25" fill="hold">
                            <p:stCondLst>
                              <p:cond delay="3000"/>
                            </p:stCondLst>
                            <p:childTnLst>
                              <p:par>
                                <p:cTn id="26" presetID="42" presetClass="entr" presetSubtype="0" fill="hold" grpId="0"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childTnLst>
                          </p:cTn>
                        </p:par>
                        <p:par>
                          <p:cTn id="31" fill="hold">
                            <p:stCondLst>
                              <p:cond delay="4000"/>
                            </p:stCondLst>
                            <p:childTnLst>
                              <p:par>
                                <p:cTn id="32" presetID="26" presetClass="entr" presetSubtype="0" fill="hold" nodeType="afterEffect">
                                  <p:stCondLst>
                                    <p:cond delay="0"/>
                                  </p:stCondLst>
                                  <p:childTnLst>
                                    <p:set>
                                      <p:cBhvr>
                                        <p:cTn id="33" dur="1" fill="hold">
                                          <p:stCondLst>
                                            <p:cond delay="0"/>
                                          </p:stCondLst>
                                        </p:cTn>
                                        <p:tgtEl>
                                          <p:spTgt spid="3084"/>
                                        </p:tgtEl>
                                        <p:attrNameLst>
                                          <p:attrName>style.visibility</p:attrName>
                                        </p:attrNameLst>
                                      </p:cBhvr>
                                      <p:to>
                                        <p:strVal val="visible"/>
                                      </p:to>
                                    </p:set>
                                    <p:animEffect transition="in" filter="wipe(down)">
                                      <p:cBhvr>
                                        <p:cTn id="34" dur="580">
                                          <p:stCondLst>
                                            <p:cond delay="0"/>
                                          </p:stCondLst>
                                        </p:cTn>
                                        <p:tgtEl>
                                          <p:spTgt spid="3084"/>
                                        </p:tgtEl>
                                      </p:cBhvr>
                                    </p:animEffect>
                                    <p:anim calcmode="lin" valueType="num">
                                      <p:cBhvr>
                                        <p:cTn id="35" dur="1822" tmFilter="0,0; 0.14,0.36; 0.43,0.73; 0.71,0.91; 1.0,1.0">
                                          <p:stCondLst>
                                            <p:cond delay="0"/>
                                          </p:stCondLst>
                                        </p:cTn>
                                        <p:tgtEl>
                                          <p:spTgt spid="3084"/>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3084"/>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3084"/>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3084"/>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3084"/>
                                        </p:tgtEl>
                                        <p:attrNameLst>
                                          <p:attrName>ppt_y</p:attrName>
                                        </p:attrNameLst>
                                      </p:cBhvr>
                                      <p:tavLst>
                                        <p:tav tm="0" fmla="#ppt_y-sin(pi*$)/81">
                                          <p:val>
                                            <p:fltVal val="0"/>
                                          </p:val>
                                        </p:tav>
                                        <p:tav tm="100000">
                                          <p:val>
                                            <p:fltVal val="1"/>
                                          </p:val>
                                        </p:tav>
                                      </p:tavLst>
                                    </p:anim>
                                    <p:animScale>
                                      <p:cBhvr>
                                        <p:cTn id="40" dur="26">
                                          <p:stCondLst>
                                            <p:cond delay="650"/>
                                          </p:stCondLst>
                                        </p:cTn>
                                        <p:tgtEl>
                                          <p:spTgt spid="3084"/>
                                        </p:tgtEl>
                                      </p:cBhvr>
                                      <p:to x="100000" y="60000"/>
                                    </p:animScale>
                                    <p:animScale>
                                      <p:cBhvr>
                                        <p:cTn id="41" dur="166" decel="50000">
                                          <p:stCondLst>
                                            <p:cond delay="676"/>
                                          </p:stCondLst>
                                        </p:cTn>
                                        <p:tgtEl>
                                          <p:spTgt spid="3084"/>
                                        </p:tgtEl>
                                      </p:cBhvr>
                                      <p:to x="100000" y="100000"/>
                                    </p:animScale>
                                    <p:animScale>
                                      <p:cBhvr>
                                        <p:cTn id="42" dur="26">
                                          <p:stCondLst>
                                            <p:cond delay="1312"/>
                                          </p:stCondLst>
                                        </p:cTn>
                                        <p:tgtEl>
                                          <p:spTgt spid="3084"/>
                                        </p:tgtEl>
                                      </p:cBhvr>
                                      <p:to x="100000" y="80000"/>
                                    </p:animScale>
                                    <p:animScale>
                                      <p:cBhvr>
                                        <p:cTn id="43" dur="166" decel="50000">
                                          <p:stCondLst>
                                            <p:cond delay="1338"/>
                                          </p:stCondLst>
                                        </p:cTn>
                                        <p:tgtEl>
                                          <p:spTgt spid="3084"/>
                                        </p:tgtEl>
                                      </p:cBhvr>
                                      <p:to x="100000" y="100000"/>
                                    </p:animScale>
                                    <p:animScale>
                                      <p:cBhvr>
                                        <p:cTn id="44" dur="26">
                                          <p:stCondLst>
                                            <p:cond delay="1642"/>
                                          </p:stCondLst>
                                        </p:cTn>
                                        <p:tgtEl>
                                          <p:spTgt spid="3084"/>
                                        </p:tgtEl>
                                      </p:cBhvr>
                                      <p:to x="100000" y="90000"/>
                                    </p:animScale>
                                    <p:animScale>
                                      <p:cBhvr>
                                        <p:cTn id="45" dur="166" decel="50000">
                                          <p:stCondLst>
                                            <p:cond delay="1668"/>
                                          </p:stCondLst>
                                        </p:cTn>
                                        <p:tgtEl>
                                          <p:spTgt spid="3084"/>
                                        </p:tgtEl>
                                      </p:cBhvr>
                                      <p:to x="100000" y="100000"/>
                                    </p:animScale>
                                    <p:animScale>
                                      <p:cBhvr>
                                        <p:cTn id="46" dur="26">
                                          <p:stCondLst>
                                            <p:cond delay="1808"/>
                                          </p:stCondLst>
                                        </p:cTn>
                                        <p:tgtEl>
                                          <p:spTgt spid="3084"/>
                                        </p:tgtEl>
                                      </p:cBhvr>
                                      <p:to x="100000" y="95000"/>
                                    </p:animScale>
                                    <p:animScale>
                                      <p:cBhvr>
                                        <p:cTn id="47" dur="166" decel="50000">
                                          <p:stCondLst>
                                            <p:cond delay="1834"/>
                                          </p:stCondLst>
                                        </p:cTn>
                                        <p:tgtEl>
                                          <p:spTgt spid="3084"/>
                                        </p:tgtEl>
                                      </p:cBhvr>
                                      <p:to x="100000" y="100000"/>
                                    </p:animScale>
                                  </p:childTnLst>
                                </p:cTn>
                              </p:par>
                            </p:childTnLst>
                          </p:cTn>
                        </p:par>
                        <p:par>
                          <p:cTn id="48" fill="hold">
                            <p:stCondLst>
                              <p:cond delay="6000"/>
                            </p:stCondLst>
                            <p:childTnLst>
                              <p:par>
                                <p:cTn id="49" presetID="2" presetClass="entr" presetSubtype="4" fill="hold" grpId="0" nodeType="after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childTnLst>
                          </p:cTn>
                        </p:par>
                        <p:par>
                          <p:cTn id="53" fill="hold">
                            <p:stCondLst>
                              <p:cond delay="6500"/>
                            </p:stCondLst>
                            <p:childTnLst>
                              <p:par>
                                <p:cTn id="54" presetID="10" presetClass="entr" presetSubtype="0" fill="hold" nodeType="afterEffect">
                                  <p:stCondLst>
                                    <p:cond delay="0"/>
                                  </p:stCondLst>
                                  <p:childTnLst>
                                    <p:set>
                                      <p:cBhvr>
                                        <p:cTn id="55" dur="1" fill="hold">
                                          <p:stCondLst>
                                            <p:cond delay="0"/>
                                          </p:stCondLst>
                                        </p:cTn>
                                        <p:tgtEl>
                                          <p:spTgt spid="3082"/>
                                        </p:tgtEl>
                                        <p:attrNameLst>
                                          <p:attrName>style.visibility</p:attrName>
                                        </p:attrNameLst>
                                      </p:cBhvr>
                                      <p:to>
                                        <p:strVal val="visible"/>
                                      </p:to>
                                    </p:set>
                                    <p:animEffect transition="in" filter="fade">
                                      <p:cBhvr>
                                        <p:cTn id="56" dur="500"/>
                                        <p:tgtEl>
                                          <p:spTgt spid="3082"/>
                                        </p:tgtEl>
                                      </p:cBhvr>
                                    </p:animEffect>
                                  </p:childTnLst>
                                </p:cTn>
                              </p:par>
                            </p:childTnLst>
                          </p:cTn>
                        </p:par>
                        <p:par>
                          <p:cTn id="57" fill="hold">
                            <p:stCondLst>
                              <p:cond delay="7000"/>
                            </p:stCondLst>
                            <p:childTnLst>
                              <p:par>
                                <p:cTn id="58" presetID="42" presetClass="entr" presetSubtype="0" fill="hold" grpId="0" nodeType="after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1000"/>
                                        <p:tgtEl>
                                          <p:spTgt spid="30"/>
                                        </p:tgtEl>
                                      </p:cBhvr>
                                    </p:animEffect>
                                    <p:anim calcmode="lin" valueType="num">
                                      <p:cBhvr>
                                        <p:cTn id="61" dur="1000" fill="hold"/>
                                        <p:tgtEl>
                                          <p:spTgt spid="30"/>
                                        </p:tgtEl>
                                        <p:attrNameLst>
                                          <p:attrName>ppt_x</p:attrName>
                                        </p:attrNameLst>
                                      </p:cBhvr>
                                      <p:tavLst>
                                        <p:tav tm="0">
                                          <p:val>
                                            <p:strVal val="#ppt_x"/>
                                          </p:val>
                                        </p:tav>
                                        <p:tav tm="100000">
                                          <p:val>
                                            <p:strVal val="#ppt_x"/>
                                          </p:val>
                                        </p:tav>
                                      </p:tavLst>
                                    </p:anim>
                                    <p:anim calcmode="lin" valueType="num">
                                      <p:cBhvr>
                                        <p:cTn id="62" dur="1000" fill="hold"/>
                                        <p:tgtEl>
                                          <p:spTgt spid="30"/>
                                        </p:tgtEl>
                                        <p:attrNameLst>
                                          <p:attrName>ppt_y</p:attrName>
                                        </p:attrNameLst>
                                      </p:cBhvr>
                                      <p:tavLst>
                                        <p:tav tm="0">
                                          <p:val>
                                            <p:strVal val="#ppt_y+.1"/>
                                          </p:val>
                                        </p:tav>
                                        <p:tav tm="100000">
                                          <p:val>
                                            <p:strVal val="#ppt_y"/>
                                          </p:val>
                                        </p:tav>
                                      </p:tavLst>
                                    </p:anim>
                                  </p:childTnLst>
                                </p:cTn>
                              </p:par>
                            </p:childTnLst>
                          </p:cTn>
                        </p:par>
                        <p:par>
                          <p:cTn id="63" fill="hold">
                            <p:stCondLst>
                              <p:cond delay="8000"/>
                            </p:stCondLst>
                            <p:childTnLst>
                              <p:par>
                                <p:cTn id="64" presetID="53" presetClass="entr" presetSubtype="16" fill="hold" grpId="0" nodeType="afterEffect">
                                  <p:stCondLst>
                                    <p:cond delay="0"/>
                                  </p:stCondLst>
                                  <p:childTnLst>
                                    <p:set>
                                      <p:cBhvr>
                                        <p:cTn id="65" dur="1" fill="hold">
                                          <p:stCondLst>
                                            <p:cond delay="0"/>
                                          </p:stCondLst>
                                        </p:cTn>
                                        <p:tgtEl>
                                          <p:spTgt spid="41"/>
                                        </p:tgtEl>
                                        <p:attrNameLst>
                                          <p:attrName>style.visibility</p:attrName>
                                        </p:attrNameLst>
                                      </p:cBhvr>
                                      <p:to>
                                        <p:strVal val="visible"/>
                                      </p:to>
                                    </p:set>
                                    <p:anim calcmode="lin" valueType="num">
                                      <p:cBhvr>
                                        <p:cTn id="66" dur="500" fill="hold"/>
                                        <p:tgtEl>
                                          <p:spTgt spid="41"/>
                                        </p:tgtEl>
                                        <p:attrNameLst>
                                          <p:attrName>ppt_w</p:attrName>
                                        </p:attrNameLst>
                                      </p:cBhvr>
                                      <p:tavLst>
                                        <p:tav tm="0">
                                          <p:val>
                                            <p:fltVal val="0"/>
                                          </p:val>
                                        </p:tav>
                                        <p:tav tm="100000">
                                          <p:val>
                                            <p:strVal val="#ppt_w"/>
                                          </p:val>
                                        </p:tav>
                                      </p:tavLst>
                                    </p:anim>
                                    <p:anim calcmode="lin" valueType="num">
                                      <p:cBhvr>
                                        <p:cTn id="67" dur="500" fill="hold"/>
                                        <p:tgtEl>
                                          <p:spTgt spid="41"/>
                                        </p:tgtEl>
                                        <p:attrNameLst>
                                          <p:attrName>ppt_h</p:attrName>
                                        </p:attrNameLst>
                                      </p:cBhvr>
                                      <p:tavLst>
                                        <p:tav tm="0">
                                          <p:val>
                                            <p:fltVal val="0"/>
                                          </p:val>
                                        </p:tav>
                                        <p:tav tm="100000">
                                          <p:val>
                                            <p:strVal val="#ppt_h"/>
                                          </p:val>
                                        </p:tav>
                                      </p:tavLst>
                                    </p:anim>
                                    <p:animEffect transition="in" filter="fade">
                                      <p:cBhvr>
                                        <p:cTn id="68" dur="500"/>
                                        <p:tgtEl>
                                          <p:spTgt spid="41"/>
                                        </p:tgtEl>
                                      </p:cBhvr>
                                    </p:animEffect>
                                  </p:childTnLst>
                                </p:cTn>
                              </p:par>
                            </p:childTnLst>
                          </p:cTn>
                        </p:par>
                        <p:par>
                          <p:cTn id="69" fill="hold">
                            <p:stCondLst>
                              <p:cond delay="8500"/>
                            </p:stCondLst>
                            <p:childTnLst>
                              <p:par>
                                <p:cTn id="70" presetID="53" presetClass="entr" presetSubtype="16" fill="hold" grpId="0" nodeType="afterEffect">
                                  <p:stCondLst>
                                    <p:cond delay="0"/>
                                  </p:stCondLst>
                                  <p:childTnLst>
                                    <p:set>
                                      <p:cBhvr>
                                        <p:cTn id="71" dur="1" fill="hold">
                                          <p:stCondLst>
                                            <p:cond delay="0"/>
                                          </p:stCondLst>
                                        </p:cTn>
                                        <p:tgtEl>
                                          <p:spTgt spid="3075"/>
                                        </p:tgtEl>
                                        <p:attrNameLst>
                                          <p:attrName>style.visibility</p:attrName>
                                        </p:attrNameLst>
                                      </p:cBhvr>
                                      <p:to>
                                        <p:strVal val="visible"/>
                                      </p:to>
                                    </p:set>
                                    <p:anim calcmode="lin" valueType="num">
                                      <p:cBhvr>
                                        <p:cTn id="72" dur="500" fill="hold"/>
                                        <p:tgtEl>
                                          <p:spTgt spid="3075"/>
                                        </p:tgtEl>
                                        <p:attrNameLst>
                                          <p:attrName>ppt_w</p:attrName>
                                        </p:attrNameLst>
                                      </p:cBhvr>
                                      <p:tavLst>
                                        <p:tav tm="0">
                                          <p:val>
                                            <p:fltVal val="0"/>
                                          </p:val>
                                        </p:tav>
                                        <p:tav tm="100000">
                                          <p:val>
                                            <p:strVal val="#ppt_w"/>
                                          </p:val>
                                        </p:tav>
                                      </p:tavLst>
                                    </p:anim>
                                    <p:anim calcmode="lin" valueType="num">
                                      <p:cBhvr>
                                        <p:cTn id="73" dur="500" fill="hold"/>
                                        <p:tgtEl>
                                          <p:spTgt spid="3075"/>
                                        </p:tgtEl>
                                        <p:attrNameLst>
                                          <p:attrName>ppt_h</p:attrName>
                                        </p:attrNameLst>
                                      </p:cBhvr>
                                      <p:tavLst>
                                        <p:tav tm="0">
                                          <p:val>
                                            <p:fltVal val="0"/>
                                          </p:val>
                                        </p:tav>
                                        <p:tav tm="100000">
                                          <p:val>
                                            <p:strVal val="#ppt_h"/>
                                          </p:val>
                                        </p:tav>
                                      </p:tavLst>
                                    </p:anim>
                                    <p:animEffect transition="in" filter="fade">
                                      <p:cBhvr>
                                        <p:cTn id="74" dur="500"/>
                                        <p:tgtEl>
                                          <p:spTgt spid="3075"/>
                                        </p:tgtEl>
                                      </p:cBhvr>
                                    </p:animEffect>
                                  </p:childTnLst>
                                </p:cTn>
                              </p:par>
                            </p:childTnLst>
                          </p:cTn>
                        </p:par>
                        <p:par>
                          <p:cTn id="75" fill="hold">
                            <p:stCondLst>
                              <p:cond delay="9000"/>
                            </p:stCondLst>
                            <p:childTnLst>
                              <p:par>
                                <p:cTn id="76" presetID="53" presetClass="entr" presetSubtype="16" fill="hold" grpId="0" nodeType="afterEffect">
                                  <p:stCondLst>
                                    <p:cond delay="0"/>
                                  </p:stCondLst>
                                  <p:childTnLst>
                                    <p:set>
                                      <p:cBhvr>
                                        <p:cTn id="77" dur="1" fill="hold">
                                          <p:stCondLst>
                                            <p:cond delay="0"/>
                                          </p:stCondLst>
                                        </p:cTn>
                                        <p:tgtEl>
                                          <p:spTgt spid="42"/>
                                        </p:tgtEl>
                                        <p:attrNameLst>
                                          <p:attrName>style.visibility</p:attrName>
                                        </p:attrNameLst>
                                      </p:cBhvr>
                                      <p:to>
                                        <p:strVal val="visible"/>
                                      </p:to>
                                    </p:set>
                                    <p:anim calcmode="lin" valueType="num">
                                      <p:cBhvr>
                                        <p:cTn id="78" dur="500" fill="hold"/>
                                        <p:tgtEl>
                                          <p:spTgt spid="42"/>
                                        </p:tgtEl>
                                        <p:attrNameLst>
                                          <p:attrName>ppt_w</p:attrName>
                                        </p:attrNameLst>
                                      </p:cBhvr>
                                      <p:tavLst>
                                        <p:tav tm="0">
                                          <p:val>
                                            <p:fltVal val="0"/>
                                          </p:val>
                                        </p:tav>
                                        <p:tav tm="100000">
                                          <p:val>
                                            <p:strVal val="#ppt_w"/>
                                          </p:val>
                                        </p:tav>
                                      </p:tavLst>
                                    </p:anim>
                                    <p:anim calcmode="lin" valueType="num">
                                      <p:cBhvr>
                                        <p:cTn id="79" dur="500" fill="hold"/>
                                        <p:tgtEl>
                                          <p:spTgt spid="42"/>
                                        </p:tgtEl>
                                        <p:attrNameLst>
                                          <p:attrName>ppt_h</p:attrName>
                                        </p:attrNameLst>
                                      </p:cBhvr>
                                      <p:tavLst>
                                        <p:tav tm="0">
                                          <p:val>
                                            <p:fltVal val="0"/>
                                          </p:val>
                                        </p:tav>
                                        <p:tav tm="100000">
                                          <p:val>
                                            <p:strVal val="#ppt_h"/>
                                          </p:val>
                                        </p:tav>
                                      </p:tavLst>
                                    </p:anim>
                                    <p:animEffect transition="in" filter="fade">
                                      <p:cBhvr>
                                        <p:cTn id="80" dur="500"/>
                                        <p:tgtEl>
                                          <p:spTgt spid="42"/>
                                        </p:tgtEl>
                                      </p:cBhvr>
                                    </p:animEffect>
                                  </p:childTnLst>
                                </p:cTn>
                              </p:par>
                            </p:childTnLst>
                          </p:cTn>
                        </p:par>
                        <p:par>
                          <p:cTn id="81" fill="hold">
                            <p:stCondLst>
                              <p:cond delay="9500"/>
                            </p:stCondLst>
                            <p:childTnLst>
                              <p:par>
                                <p:cTn id="82" presetID="53" presetClass="entr" presetSubtype="16" fill="hold" grpId="0" nodeType="afterEffect">
                                  <p:stCondLst>
                                    <p:cond delay="0"/>
                                  </p:stCondLst>
                                  <p:childTnLst>
                                    <p:set>
                                      <p:cBhvr>
                                        <p:cTn id="83" dur="1" fill="hold">
                                          <p:stCondLst>
                                            <p:cond delay="0"/>
                                          </p:stCondLst>
                                        </p:cTn>
                                        <p:tgtEl>
                                          <p:spTgt spid="43"/>
                                        </p:tgtEl>
                                        <p:attrNameLst>
                                          <p:attrName>style.visibility</p:attrName>
                                        </p:attrNameLst>
                                      </p:cBhvr>
                                      <p:to>
                                        <p:strVal val="visible"/>
                                      </p:to>
                                    </p:set>
                                    <p:anim calcmode="lin" valueType="num">
                                      <p:cBhvr>
                                        <p:cTn id="84" dur="500" fill="hold"/>
                                        <p:tgtEl>
                                          <p:spTgt spid="43"/>
                                        </p:tgtEl>
                                        <p:attrNameLst>
                                          <p:attrName>ppt_w</p:attrName>
                                        </p:attrNameLst>
                                      </p:cBhvr>
                                      <p:tavLst>
                                        <p:tav tm="0">
                                          <p:val>
                                            <p:fltVal val="0"/>
                                          </p:val>
                                        </p:tav>
                                        <p:tav tm="100000">
                                          <p:val>
                                            <p:strVal val="#ppt_w"/>
                                          </p:val>
                                        </p:tav>
                                      </p:tavLst>
                                    </p:anim>
                                    <p:anim calcmode="lin" valueType="num">
                                      <p:cBhvr>
                                        <p:cTn id="85" dur="500" fill="hold"/>
                                        <p:tgtEl>
                                          <p:spTgt spid="43"/>
                                        </p:tgtEl>
                                        <p:attrNameLst>
                                          <p:attrName>ppt_h</p:attrName>
                                        </p:attrNameLst>
                                      </p:cBhvr>
                                      <p:tavLst>
                                        <p:tav tm="0">
                                          <p:val>
                                            <p:fltVal val="0"/>
                                          </p:val>
                                        </p:tav>
                                        <p:tav tm="100000">
                                          <p:val>
                                            <p:strVal val="#ppt_h"/>
                                          </p:val>
                                        </p:tav>
                                      </p:tavLst>
                                    </p:anim>
                                    <p:animEffect transition="in" filter="fade">
                                      <p:cBhvr>
                                        <p:cTn id="86" dur="500"/>
                                        <p:tgtEl>
                                          <p:spTgt spid="43"/>
                                        </p:tgtEl>
                                      </p:cBhvr>
                                    </p:animEffect>
                                  </p:childTnLst>
                                </p:cTn>
                              </p:par>
                            </p:childTnLst>
                          </p:cTn>
                        </p:par>
                        <p:par>
                          <p:cTn id="87" fill="hold">
                            <p:stCondLst>
                              <p:cond delay="10000"/>
                            </p:stCondLst>
                            <p:childTnLst>
                              <p:par>
                                <p:cTn id="88" presetID="53" presetClass="entr" presetSubtype="16" fill="hold" grpId="0" nodeType="afterEffect">
                                  <p:stCondLst>
                                    <p:cond delay="0"/>
                                  </p:stCondLst>
                                  <p:childTnLst>
                                    <p:set>
                                      <p:cBhvr>
                                        <p:cTn id="89" dur="1" fill="hold">
                                          <p:stCondLst>
                                            <p:cond delay="0"/>
                                          </p:stCondLst>
                                        </p:cTn>
                                        <p:tgtEl>
                                          <p:spTgt spid="44"/>
                                        </p:tgtEl>
                                        <p:attrNameLst>
                                          <p:attrName>style.visibility</p:attrName>
                                        </p:attrNameLst>
                                      </p:cBhvr>
                                      <p:to>
                                        <p:strVal val="visible"/>
                                      </p:to>
                                    </p:set>
                                    <p:anim calcmode="lin" valueType="num">
                                      <p:cBhvr>
                                        <p:cTn id="90" dur="500" fill="hold"/>
                                        <p:tgtEl>
                                          <p:spTgt spid="44"/>
                                        </p:tgtEl>
                                        <p:attrNameLst>
                                          <p:attrName>ppt_w</p:attrName>
                                        </p:attrNameLst>
                                      </p:cBhvr>
                                      <p:tavLst>
                                        <p:tav tm="0">
                                          <p:val>
                                            <p:fltVal val="0"/>
                                          </p:val>
                                        </p:tav>
                                        <p:tav tm="100000">
                                          <p:val>
                                            <p:strVal val="#ppt_w"/>
                                          </p:val>
                                        </p:tav>
                                      </p:tavLst>
                                    </p:anim>
                                    <p:anim calcmode="lin" valueType="num">
                                      <p:cBhvr>
                                        <p:cTn id="91" dur="500" fill="hold"/>
                                        <p:tgtEl>
                                          <p:spTgt spid="44"/>
                                        </p:tgtEl>
                                        <p:attrNameLst>
                                          <p:attrName>ppt_h</p:attrName>
                                        </p:attrNameLst>
                                      </p:cBhvr>
                                      <p:tavLst>
                                        <p:tav tm="0">
                                          <p:val>
                                            <p:fltVal val="0"/>
                                          </p:val>
                                        </p:tav>
                                        <p:tav tm="100000">
                                          <p:val>
                                            <p:strVal val="#ppt_h"/>
                                          </p:val>
                                        </p:tav>
                                      </p:tavLst>
                                    </p:anim>
                                    <p:animEffect transition="in" filter="fade">
                                      <p:cBhvr>
                                        <p:cTn id="92" dur="500"/>
                                        <p:tgtEl>
                                          <p:spTgt spid="44"/>
                                        </p:tgtEl>
                                      </p:cBhvr>
                                    </p:animEffect>
                                  </p:childTnLst>
                                </p:cTn>
                              </p:par>
                            </p:childTnLst>
                          </p:cTn>
                        </p:par>
                        <p:par>
                          <p:cTn id="93" fill="hold">
                            <p:stCondLst>
                              <p:cond delay="10500"/>
                            </p:stCondLst>
                            <p:childTnLst>
                              <p:par>
                                <p:cTn id="94" presetID="42" presetClass="entr" presetSubtype="0" fill="hold" nodeType="afterEffect">
                                  <p:stCondLst>
                                    <p:cond delay="0"/>
                                  </p:stCondLst>
                                  <p:childTnLst>
                                    <p:set>
                                      <p:cBhvr>
                                        <p:cTn id="95" dur="1" fill="hold">
                                          <p:stCondLst>
                                            <p:cond delay="0"/>
                                          </p:stCondLst>
                                        </p:cTn>
                                        <p:tgtEl>
                                          <p:spTgt spid="3086"/>
                                        </p:tgtEl>
                                        <p:attrNameLst>
                                          <p:attrName>style.visibility</p:attrName>
                                        </p:attrNameLst>
                                      </p:cBhvr>
                                      <p:to>
                                        <p:strVal val="visible"/>
                                      </p:to>
                                    </p:set>
                                    <p:animEffect transition="in" filter="fade">
                                      <p:cBhvr>
                                        <p:cTn id="96" dur="1000"/>
                                        <p:tgtEl>
                                          <p:spTgt spid="3086"/>
                                        </p:tgtEl>
                                      </p:cBhvr>
                                    </p:animEffect>
                                    <p:anim calcmode="lin" valueType="num">
                                      <p:cBhvr>
                                        <p:cTn id="97" dur="1000" fill="hold"/>
                                        <p:tgtEl>
                                          <p:spTgt spid="3086"/>
                                        </p:tgtEl>
                                        <p:attrNameLst>
                                          <p:attrName>ppt_x</p:attrName>
                                        </p:attrNameLst>
                                      </p:cBhvr>
                                      <p:tavLst>
                                        <p:tav tm="0">
                                          <p:val>
                                            <p:strVal val="#ppt_x"/>
                                          </p:val>
                                        </p:tav>
                                        <p:tav tm="100000">
                                          <p:val>
                                            <p:strVal val="#ppt_x"/>
                                          </p:val>
                                        </p:tav>
                                      </p:tavLst>
                                    </p:anim>
                                    <p:anim calcmode="lin" valueType="num">
                                      <p:cBhvr>
                                        <p:cTn id="98" dur="1000" fill="hold"/>
                                        <p:tgtEl>
                                          <p:spTgt spid="3086"/>
                                        </p:tgtEl>
                                        <p:attrNameLst>
                                          <p:attrName>ppt_y</p:attrName>
                                        </p:attrNameLst>
                                      </p:cBhvr>
                                      <p:tavLst>
                                        <p:tav tm="0">
                                          <p:val>
                                            <p:strVal val="#ppt_y+.1"/>
                                          </p:val>
                                        </p:tav>
                                        <p:tav tm="100000">
                                          <p:val>
                                            <p:strVal val="#ppt_y"/>
                                          </p:val>
                                        </p:tav>
                                      </p:tavLst>
                                    </p:anim>
                                  </p:childTnLst>
                                </p:cTn>
                              </p:par>
                            </p:childTnLst>
                          </p:cTn>
                        </p:par>
                        <p:par>
                          <p:cTn id="99" fill="hold">
                            <p:stCondLst>
                              <p:cond delay="11500"/>
                            </p:stCondLst>
                            <p:childTnLst>
                              <p:par>
                                <p:cTn id="100" presetID="22" presetClass="entr" presetSubtype="4" fill="hold" grpId="0" nodeType="afterEffect">
                                  <p:stCondLst>
                                    <p:cond delay="0"/>
                                  </p:stCondLst>
                                  <p:childTnLst>
                                    <p:set>
                                      <p:cBhvr>
                                        <p:cTn id="101" dur="1" fill="hold">
                                          <p:stCondLst>
                                            <p:cond delay="0"/>
                                          </p:stCondLst>
                                        </p:cTn>
                                        <p:tgtEl>
                                          <p:spTgt spid="46"/>
                                        </p:tgtEl>
                                        <p:attrNameLst>
                                          <p:attrName>style.visibility</p:attrName>
                                        </p:attrNameLst>
                                      </p:cBhvr>
                                      <p:to>
                                        <p:strVal val="visible"/>
                                      </p:to>
                                    </p:set>
                                    <p:animEffect transition="in" filter="wipe(down)">
                                      <p:cBhvr>
                                        <p:cTn id="102" dur="500"/>
                                        <p:tgtEl>
                                          <p:spTgt spid="46"/>
                                        </p:tgtEl>
                                      </p:cBhvr>
                                    </p:animEffect>
                                  </p:childTnLst>
                                </p:cTn>
                              </p:par>
                            </p:childTnLst>
                          </p:cTn>
                        </p:par>
                        <p:par>
                          <p:cTn id="103" fill="hold">
                            <p:stCondLst>
                              <p:cond delay="12000"/>
                            </p:stCondLst>
                            <p:childTnLst>
                              <p:par>
                                <p:cTn id="104" presetID="22" presetClass="entr" presetSubtype="4" fill="hold" grpId="0" nodeType="afterEffect">
                                  <p:stCondLst>
                                    <p:cond delay="0"/>
                                  </p:stCondLst>
                                  <p:childTnLst>
                                    <p:set>
                                      <p:cBhvr>
                                        <p:cTn id="105" dur="1" fill="hold">
                                          <p:stCondLst>
                                            <p:cond delay="0"/>
                                          </p:stCondLst>
                                        </p:cTn>
                                        <p:tgtEl>
                                          <p:spTgt spid="3077"/>
                                        </p:tgtEl>
                                        <p:attrNameLst>
                                          <p:attrName>style.visibility</p:attrName>
                                        </p:attrNameLst>
                                      </p:cBhvr>
                                      <p:to>
                                        <p:strVal val="visible"/>
                                      </p:to>
                                    </p:set>
                                    <p:animEffect transition="in" filter="wipe(down)">
                                      <p:cBhvr>
                                        <p:cTn id="106" dur="5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P spid="15" grpId="0" animBg="1"/>
      <p:bldP spid="18" grpId="0"/>
      <p:bldP spid="25" grpId="0" animBg="1"/>
      <p:bldP spid="30" grpId="0"/>
      <p:bldP spid="3075" grpId="0"/>
      <p:bldP spid="41" grpId="0"/>
      <p:bldP spid="42" grpId="0"/>
      <p:bldP spid="43" grpId="0"/>
      <p:bldP spid="44" grpId="0"/>
      <p:bldP spid="46" grpId="0"/>
      <p:bldP spid="307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Mirador">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5838</TotalTime>
  <Words>1878</Words>
  <Application>Microsoft Office PowerPoint</Application>
  <PresentationFormat>Presentación en pantalla (4:3)</PresentationFormat>
  <Paragraphs>359</Paragraphs>
  <Slides>58</Slides>
  <Notes>1</Notes>
  <HiddenSlides>0</HiddenSlides>
  <MMClips>1</MMClips>
  <ScaleCrop>false</ScaleCrop>
  <HeadingPairs>
    <vt:vector size="4" baseType="variant">
      <vt:variant>
        <vt:lpstr>Tema</vt:lpstr>
      </vt:variant>
      <vt:variant>
        <vt:i4>1</vt:i4>
      </vt:variant>
      <vt:variant>
        <vt:lpstr>Títulos de diapositiva</vt:lpstr>
      </vt:variant>
      <vt:variant>
        <vt:i4>58</vt:i4>
      </vt:variant>
    </vt:vector>
  </HeadingPairs>
  <TitlesOfParts>
    <vt:vector size="59" baseType="lpstr">
      <vt:lpstr>Mirador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Aspecto fonológico </vt:lpstr>
      <vt:lpstr>Aspecto semántico  </vt:lpstr>
      <vt:lpstr>Aspecto morfo-sintáctico   </vt:lpstr>
      <vt:lpstr>Aspecto pragmático  </vt:lpstr>
      <vt:lpstr>Presentación de PowerPoint</vt:lpstr>
      <vt:lpstr>Aspecto fonológico </vt:lpstr>
      <vt:lpstr>     Aspecto semántico   </vt:lpstr>
      <vt:lpstr>Aspecto morfo-sintáctico  </vt:lpstr>
      <vt:lpstr>Aspecto pragmático  </vt:lpstr>
      <vt:lpstr>Encuesta dirigida a las docentes del centro infantil </vt:lpstr>
      <vt:lpstr>Encuetas realizada a los padres de familia</vt:lpstr>
      <vt:lpstr>Presentación de PowerPoint</vt:lpstr>
      <vt:lpstr>Presentación de PowerPoint</vt:lpstr>
      <vt:lpstr>Presentación de PowerPoint</vt:lpstr>
      <vt:lpstr>Presentación de PowerPoint</vt:lpstr>
      <vt:lpstr>Presentación de PowerPoint</vt:lpstr>
      <vt:lpstr>Presentación de PowerPoint</vt:lpstr>
      <vt:lpstr>Introducción </vt:lpstr>
      <vt:lpstr>Justificación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salas_cristian18@hotmail.com</dc:creator>
  <cp:lastModifiedBy>salas_cristian18@hotmail.com</cp:lastModifiedBy>
  <cp:revision>124</cp:revision>
  <dcterms:created xsi:type="dcterms:W3CDTF">2014-05-04T17:23:36Z</dcterms:created>
  <dcterms:modified xsi:type="dcterms:W3CDTF">2014-05-14T18:48:22Z</dcterms:modified>
</cp:coreProperties>
</file>