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7" r:id="rId2"/>
    <p:sldId id="258" r:id="rId3"/>
    <p:sldId id="294" r:id="rId4"/>
    <p:sldId id="304" r:id="rId5"/>
    <p:sldId id="308" r:id="rId6"/>
    <p:sldId id="306" r:id="rId7"/>
    <p:sldId id="310" r:id="rId8"/>
    <p:sldId id="260" r:id="rId9"/>
    <p:sldId id="301" r:id="rId10"/>
    <p:sldId id="261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302" r:id="rId20"/>
    <p:sldId id="311" r:id="rId21"/>
    <p:sldId id="280" r:id="rId22"/>
    <p:sldId id="298" r:id="rId23"/>
    <p:sldId id="299" r:id="rId24"/>
    <p:sldId id="300" r:id="rId25"/>
    <p:sldId id="313" r:id="rId26"/>
    <p:sldId id="312" r:id="rId27"/>
    <p:sldId id="281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6858000" type="screen4x3"/>
  <p:notesSz cx="6858000" cy="9144000"/>
  <p:defaultTextStyle>
    <a:defPPr>
      <a:defRPr lang="es-EC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C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790064-8B22-4F5F-A7CF-225F9CBDCBBA}" type="datetimeFigureOut">
              <a:rPr lang="es-EC" smtClean="0"/>
              <a:t>10/12/2013</a:t>
            </a:fld>
            <a:endParaRPr lang="es-EC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C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A7CC53-8F3F-4AE7-BB08-5BFDC8602FAA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957432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C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EE62107-3E09-434D-A646-47C5311FD997}" type="slidenum">
              <a:rPr lang="es-EC" smtClean="0"/>
              <a:pPr>
                <a:defRPr/>
              </a:pPr>
              <a:t>1</a:t>
            </a:fld>
            <a:endParaRPr lang="es-EC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A7CC53-8F3F-4AE7-BB08-5BFDC8602FAA}" type="slidenum">
              <a:rPr lang="es-EC" smtClean="0"/>
              <a:t>4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874202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1D589-DF29-4563-B4CF-9012D626A11D}" type="slidenum">
              <a:rPr lang="es-EC" smtClean="0"/>
              <a:t>10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133440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C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A537-1CD0-47AF-89D2-A0EEEEB823CD}" type="datetimeFigureOut">
              <a:rPr lang="es-EC" smtClean="0"/>
              <a:t>10/12/2013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6E62E-C021-444E-A74E-11BC1ED0F256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205027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A537-1CD0-47AF-89D2-A0EEEEB823CD}" type="datetimeFigureOut">
              <a:rPr lang="es-EC" smtClean="0"/>
              <a:t>10/12/2013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6E62E-C021-444E-A74E-11BC1ED0F256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152238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A537-1CD0-47AF-89D2-A0EEEEB823CD}" type="datetimeFigureOut">
              <a:rPr lang="es-EC" smtClean="0"/>
              <a:t>10/12/2013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6E62E-C021-444E-A74E-11BC1ED0F256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275722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A537-1CD0-47AF-89D2-A0EEEEB823CD}" type="datetimeFigureOut">
              <a:rPr lang="es-EC" smtClean="0"/>
              <a:t>10/12/2013</a:t>
            </a:fld>
            <a:endParaRPr lang="es-E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6E62E-C021-444E-A74E-11BC1ED0F256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454380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A537-1CD0-47AF-89D2-A0EEEEB823CD}" type="datetimeFigureOut">
              <a:rPr lang="es-EC" smtClean="0"/>
              <a:t>10/12/2013</a:t>
            </a:fld>
            <a:endParaRPr lang="es-EC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6E62E-C021-444E-A74E-11BC1ED0F256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47333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A537-1CD0-47AF-89D2-A0EEEEB823CD}" type="datetimeFigureOut">
              <a:rPr lang="es-EC" smtClean="0"/>
              <a:t>10/12/2013</a:t>
            </a:fld>
            <a:endParaRPr lang="es-EC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6E62E-C021-444E-A74E-11BC1ED0F256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847819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A537-1CD0-47AF-89D2-A0EEEEB823CD}" type="datetimeFigureOut">
              <a:rPr lang="es-EC" smtClean="0"/>
              <a:t>10/12/2013</a:t>
            </a:fld>
            <a:endParaRPr lang="es-EC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6E62E-C021-444E-A74E-11BC1ED0F256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114103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A537-1CD0-47AF-89D2-A0EEEEB823CD}" type="datetimeFigureOut">
              <a:rPr lang="es-EC" smtClean="0"/>
              <a:t>10/12/2013</a:t>
            </a:fld>
            <a:endParaRPr lang="es-E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6E62E-C021-444E-A74E-11BC1ED0F256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693968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C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A537-1CD0-47AF-89D2-A0EEEEB823CD}" type="datetimeFigureOut">
              <a:rPr lang="es-EC" smtClean="0"/>
              <a:t>10/12/2013</a:t>
            </a:fld>
            <a:endParaRPr lang="es-E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6E62E-C021-444E-A74E-11BC1ED0F256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174188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A537-1CD0-47AF-89D2-A0EEEEB823CD}" type="datetimeFigureOut">
              <a:rPr lang="es-EC" smtClean="0"/>
              <a:t>10/12/2013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6E62E-C021-444E-A74E-11BC1ED0F256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57576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A537-1CD0-47AF-89D2-A0EEEEB823CD}" type="datetimeFigureOut">
              <a:rPr lang="es-EC" smtClean="0"/>
              <a:t>10/12/2013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6E62E-C021-444E-A74E-11BC1ED0F256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760861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FA537-1CD0-47AF-89D2-A0EEEEB823CD}" type="datetimeFigureOut">
              <a:rPr lang="es-EC" smtClean="0"/>
              <a:t>10/12/2013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6E62E-C021-444E-A74E-11BC1ED0F256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307125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C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microsoft.com/office/2007/relationships/hdphoto" Target="../media/hdphoto2.wdp"/><Relationship Id="rId18" Type="http://schemas.openxmlformats.org/officeDocument/2006/relationships/image" Target="../media/image16.png"/><Relationship Id="rId3" Type="http://schemas.openxmlformats.org/officeDocument/2006/relationships/image" Target="../media/image5.gif"/><Relationship Id="rId7" Type="http://schemas.openxmlformats.org/officeDocument/2006/relationships/image" Target="../media/image9.jpeg"/><Relationship Id="rId12" Type="http://schemas.openxmlformats.org/officeDocument/2006/relationships/image" Target="../media/image13.png"/><Relationship Id="rId17" Type="http://schemas.microsoft.com/office/2007/relationships/hdphoto" Target="../media/hdphoto4.wdp"/><Relationship Id="rId2" Type="http://schemas.openxmlformats.org/officeDocument/2006/relationships/image" Target="../media/image4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2.gif"/><Relationship Id="rId5" Type="http://schemas.openxmlformats.org/officeDocument/2006/relationships/image" Target="../media/image7.jpeg"/><Relationship Id="rId15" Type="http://schemas.microsoft.com/office/2007/relationships/hdphoto" Target="../media/hdphoto3.wdp"/><Relationship Id="rId10" Type="http://schemas.openxmlformats.org/officeDocument/2006/relationships/image" Target="../media/image11.png"/><Relationship Id="rId19" Type="http://schemas.microsoft.com/office/2007/relationships/hdphoto" Target="../media/hdphoto5.wdp"/><Relationship Id="rId4" Type="http://schemas.openxmlformats.org/officeDocument/2006/relationships/image" Target="../media/image6.jpeg"/><Relationship Id="rId9" Type="http://schemas.microsoft.com/office/2007/relationships/hdphoto" Target="../media/hdphoto1.wdp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microsoft.com/office/2007/relationships/hdphoto" Target="../media/hdphoto6.wdp"/><Relationship Id="rId7" Type="http://schemas.openxmlformats.org/officeDocument/2006/relationships/image" Target="../media/image20.png"/><Relationship Id="rId12" Type="http://schemas.microsoft.com/office/2007/relationships/hdphoto" Target="../media/hdphoto10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11" Type="http://schemas.openxmlformats.org/officeDocument/2006/relationships/image" Target="../media/image22.png"/><Relationship Id="rId5" Type="http://schemas.openxmlformats.org/officeDocument/2006/relationships/image" Target="../media/image19.png"/><Relationship Id="rId10" Type="http://schemas.microsoft.com/office/2007/relationships/hdphoto" Target="../media/hdphoto9.wdp"/><Relationship Id="rId4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7" Type="http://schemas.openxmlformats.org/officeDocument/2006/relationships/image" Target="../media/image28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2.wdp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3.wdp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7" Type="http://schemas.microsoft.com/office/2007/relationships/hdphoto" Target="../media/hdphoto16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microsoft.com/office/2007/relationships/hdphoto" Target="../media/hdphoto15.wdp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6.png"/><Relationship Id="rId7" Type="http://schemas.openxmlformats.org/officeDocument/2006/relationships/image" Target="../media/image18.png"/><Relationship Id="rId12" Type="http://schemas.openxmlformats.org/officeDocument/2006/relationships/image" Target="../media/image39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11" Type="http://schemas.microsoft.com/office/2007/relationships/hdphoto" Target="../media/hdphoto17.wdp"/><Relationship Id="rId5" Type="http://schemas.openxmlformats.org/officeDocument/2006/relationships/image" Target="../media/image17.png"/><Relationship Id="rId10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microsoft.com/office/2007/relationships/hdphoto" Target="../media/hdphoto23.wdp"/><Relationship Id="rId18" Type="http://schemas.openxmlformats.org/officeDocument/2006/relationships/image" Target="../media/image48.png"/><Relationship Id="rId3" Type="http://schemas.microsoft.com/office/2007/relationships/hdphoto" Target="../media/hdphoto18.wdp"/><Relationship Id="rId7" Type="http://schemas.microsoft.com/office/2007/relationships/hdphoto" Target="../media/hdphoto20.wdp"/><Relationship Id="rId12" Type="http://schemas.openxmlformats.org/officeDocument/2006/relationships/image" Target="../media/image45.png"/><Relationship Id="rId17" Type="http://schemas.microsoft.com/office/2007/relationships/hdphoto" Target="../media/hdphoto25.wdp"/><Relationship Id="rId2" Type="http://schemas.openxmlformats.org/officeDocument/2006/relationships/image" Target="../media/image40.png"/><Relationship Id="rId16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11" Type="http://schemas.microsoft.com/office/2007/relationships/hdphoto" Target="../media/hdphoto22.wdp"/><Relationship Id="rId5" Type="http://schemas.microsoft.com/office/2007/relationships/hdphoto" Target="../media/hdphoto19.wdp"/><Relationship Id="rId15" Type="http://schemas.microsoft.com/office/2007/relationships/hdphoto" Target="../media/hdphoto24.wdp"/><Relationship Id="rId10" Type="http://schemas.openxmlformats.org/officeDocument/2006/relationships/image" Target="../media/image44.png"/><Relationship Id="rId4" Type="http://schemas.openxmlformats.org/officeDocument/2006/relationships/image" Target="../media/image41.png"/><Relationship Id="rId9" Type="http://schemas.microsoft.com/office/2007/relationships/hdphoto" Target="../media/hdphoto21.wdp"/><Relationship Id="rId1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microsoft.com/office/2007/relationships/hdphoto" Target="../media/hdphoto27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microsoft.com/office/2007/relationships/hdphoto" Target="../media/hdphoto26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microsoft.com/office/2007/relationships/hdphoto" Target="../media/hdphoto28.wdp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g"/><Relationship Id="rId5" Type="http://schemas.openxmlformats.org/officeDocument/2006/relationships/image" Target="../media/image65.jpg"/><Relationship Id="rId4" Type="http://schemas.openxmlformats.org/officeDocument/2006/relationships/image" Target="../media/image64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9.wdp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emf"/><Relationship Id="rId2" Type="http://schemas.openxmlformats.org/officeDocument/2006/relationships/image" Target="../media/image79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emf"/><Relationship Id="rId2" Type="http://schemas.openxmlformats.org/officeDocument/2006/relationships/image" Target="../media/image79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2" Type="http://schemas.openxmlformats.org/officeDocument/2006/relationships/image" Target="../media/image81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2.xml"/><Relationship Id="rId4" Type="http://schemas.microsoft.com/office/2007/relationships/hdphoto" Target="../media/hdphoto30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6"/>
          <p:cNvSpPr>
            <a:spLocks/>
          </p:cNvSpPr>
          <p:nvPr/>
        </p:nvSpPr>
        <p:spPr bwMode="auto">
          <a:xfrm>
            <a:off x="-512719" y="14288"/>
            <a:ext cx="9656719" cy="6843711"/>
          </a:xfrm>
          <a:custGeom>
            <a:avLst/>
            <a:gdLst>
              <a:gd name="T0" fmla="*/ 0 w 812"/>
              <a:gd name="T1" fmla="*/ 2147483647 h 475"/>
              <a:gd name="T2" fmla="*/ 2147483647 w 812"/>
              <a:gd name="T3" fmla="*/ 2147483647 h 475"/>
              <a:gd name="T4" fmla="*/ 2147483647 w 812"/>
              <a:gd name="T5" fmla="*/ 2147483647 h 475"/>
              <a:gd name="T6" fmla="*/ 2147483647 w 812"/>
              <a:gd name="T7" fmla="*/ 2147483647 h 475"/>
              <a:gd name="T8" fmla="*/ 2147483647 w 812"/>
              <a:gd name="T9" fmla="*/ 2147483647 h 475"/>
              <a:gd name="T10" fmla="*/ 2147483647 w 812"/>
              <a:gd name="T11" fmla="*/ 2147483647 h 475"/>
              <a:gd name="T12" fmla="*/ 2147483647 w 812"/>
              <a:gd name="T13" fmla="*/ 0 h 475"/>
              <a:gd name="T14" fmla="*/ 2147483647 w 812"/>
              <a:gd name="T15" fmla="*/ 2147483647 h 475"/>
              <a:gd name="T16" fmla="*/ 2147483647 w 812"/>
              <a:gd name="T17" fmla="*/ 2147483647 h 475"/>
              <a:gd name="T18" fmla="*/ 2147483647 w 812"/>
              <a:gd name="T19" fmla="*/ 2147483647 h 475"/>
              <a:gd name="T20" fmla="*/ 2147483647 w 812"/>
              <a:gd name="T21" fmla="*/ 2147483647 h 475"/>
              <a:gd name="T22" fmla="*/ 2147483647 w 812"/>
              <a:gd name="T23" fmla="*/ 2147483647 h 475"/>
              <a:gd name="T24" fmla="*/ 2147483647 w 812"/>
              <a:gd name="T25" fmla="*/ 2147483647 h 475"/>
              <a:gd name="T26" fmla="*/ 2147483647 w 812"/>
              <a:gd name="T27" fmla="*/ 2147483647 h 475"/>
              <a:gd name="T28" fmla="*/ 0 w 812"/>
              <a:gd name="T29" fmla="*/ 2147483647 h 475"/>
              <a:gd name="T30" fmla="*/ 0 w 812"/>
              <a:gd name="T31" fmla="*/ 2147483647 h 47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12"/>
              <a:gd name="T49" fmla="*/ 0 h 475"/>
              <a:gd name="T50" fmla="*/ 812 w 812"/>
              <a:gd name="T51" fmla="*/ 475 h 475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12" h="475">
                <a:moveTo>
                  <a:pt x="0" y="364"/>
                </a:moveTo>
                <a:cubicBezTo>
                  <a:pt x="1" y="363"/>
                  <a:pt x="1" y="362"/>
                  <a:pt x="1" y="362"/>
                </a:cubicBezTo>
                <a:cubicBezTo>
                  <a:pt x="4" y="357"/>
                  <a:pt x="7" y="352"/>
                  <a:pt x="10" y="346"/>
                </a:cubicBezTo>
                <a:cubicBezTo>
                  <a:pt x="21" y="320"/>
                  <a:pt x="31" y="280"/>
                  <a:pt x="40" y="207"/>
                </a:cubicBezTo>
                <a:lnTo>
                  <a:pt x="40" y="2"/>
                </a:lnTo>
                <a:cubicBezTo>
                  <a:pt x="43" y="5"/>
                  <a:pt x="48" y="6"/>
                  <a:pt x="54" y="6"/>
                </a:cubicBezTo>
                <a:cubicBezTo>
                  <a:pt x="59" y="6"/>
                  <a:pt x="65" y="6"/>
                  <a:pt x="69" y="0"/>
                </a:cubicBezTo>
                <a:lnTo>
                  <a:pt x="69" y="207"/>
                </a:lnTo>
                <a:cubicBezTo>
                  <a:pt x="71" y="375"/>
                  <a:pt x="200" y="448"/>
                  <a:pt x="433" y="438"/>
                </a:cubicBezTo>
                <a:lnTo>
                  <a:pt x="812" y="438"/>
                </a:lnTo>
                <a:lnTo>
                  <a:pt x="812" y="475"/>
                </a:lnTo>
                <a:lnTo>
                  <a:pt x="69" y="475"/>
                </a:lnTo>
                <a:lnTo>
                  <a:pt x="40" y="475"/>
                </a:lnTo>
                <a:lnTo>
                  <a:pt x="4" y="475"/>
                </a:lnTo>
                <a:lnTo>
                  <a:pt x="0" y="475"/>
                </a:lnTo>
                <a:lnTo>
                  <a:pt x="0" y="364"/>
                </a:lnTo>
                <a:close/>
              </a:path>
            </a:pathLst>
          </a:custGeom>
          <a:solidFill>
            <a:srgbClr val="9EB7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EC">
              <a:latin typeface="Calibri" pitchFamily="34" charset="0"/>
            </a:endParaRPr>
          </a:p>
        </p:txBody>
      </p:sp>
      <p:sp>
        <p:nvSpPr>
          <p:cNvPr id="3075" name="1 Título"/>
          <p:cNvSpPr>
            <a:spLocks noGrp="1"/>
          </p:cNvSpPr>
          <p:nvPr>
            <p:ph type="ctrTitle"/>
          </p:nvPr>
        </p:nvSpPr>
        <p:spPr>
          <a:xfrm>
            <a:off x="755576" y="2852936"/>
            <a:ext cx="8072438" cy="1292926"/>
          </a:xfrm>
        </p:spPr>
        <p:txBody>
          <a:bodyPr/>
          <a:lstStyle/>
          <a:p>
            <a:pPr eaLnBrk="1" hangingPunct="1"/>
            <a:r>
              <a:rPr lang="es-ES" sz="14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s-ES" sz="1400" dirty="0" smtClean="0">
                <a:latin typeface="Times New Roman" pitchFamily="18" charset="0"/>
                <a:cs typeface="Times New Roman" pitchFamily="18" charset="0"/>
              </a:rPr>
              <a:t>ESTUDIO TAXONÓMICO A NIVEL DE GÉNERO DE GARRAPATAS EN GANADO BOVINO EN LA PARROQUÍA ALLURIQUÍN-SANTO DOMINGO DE LOS TSÁCHILAS”</a:t>
            </a:r>
            <a:r>
              <a:rPr lang="es-EC" sz="1600" dirty="0" smtClean="0"/>
              <a:t/>
            </a:r>
            <a:br>
              <a:rPr lang="es-EC" sz="1600" dirty="0" smtClean="0"/>
            </a:br>
            <a:endParaRPr lang="es-EC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6" name="2 Subtítulo"/>
          <p:cNvSpPr>
            <a:spLocks noGrp="1"/>
          </p:cNvSpPr>
          <p:nvPr>
            <p:ph type="subTitle" idx="1"/>
          </p:nvPr>
        </p:nvSpPr>
        <p:spPr>
          <a:xfrm>
            <a:off x="3178830" y="4231124"/>
            <a:ext cx="3900487" cy="1193800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es-EC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NORMA XIMENA GUILLÉN ZAPATA</a:t>
            </a:r>
          </a:p>
          <a:p>
            <a:pPr eaLnBrk="1" hangingPunct="1">
              <a:lnSpc>
                <a:spcPct val="150000"/>
              </a:lnSpc>
            </a:pPr>
            <a:r>
              <a:rPr lang="es-EC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LIZBETH EMILIA MUÑOZ CORRALES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2143743" y="1500317"/>
            <a:ext cx="5429250" cy="99257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C" sz="1100" b="1" dirty="0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DEPARTAMENTO DE CIENCIAS DE LA VIDA </a:t>
            </a:r>
          </a:p>
          <a:p>
            <a:pPr algn="ctr">
              <a:lnSpc>
                <a:spcPct val="150000"/>
              </a:lnSpc>
            </a:pPr>
            <a:r>
              <a:rPr lang="es-EC" sz="1100" b="1" dirty="0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CARRERA DE INGENIERÍA AGROPECUARIA</a:t>
            </a:r>
          </a:p>
          <a:p>
            <a:pPr algn="ctr">
              <a:lnSpc>
                <a:spcPct val="150000"/>
              </a:lnSpc>
            </a:pPr>
            <a:r>
              <a:rPr lang="es-EC" sz="1100" b="1" dirty="0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SANTO DOMINGO  </a:t>
            </a:r>
          </a:p>
          <a:p>
            <a:pPr algn="ctr" defTabSz="957263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s-ES" sz="900" b="1" i="1" dirty="0">
              <a:solidFill>
                <a:srgbClr val="00B05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+mn-cs"/>
            </a:endParaRPr>
          </a:p>
        </p:txBody>
      </p:sp>
      <p:sp>
        <p:nvSpPr>
          <p:cNvPr id="3080" name="6 Rectángulo"/>
          <p:cNvSpPr>
            <a:spLocks noChangeArrowheads="1"/>
          </p:cNvSpPr>
          <p:nvPr/>
        </p:nvSpPr>
        <p:spPr bwMode="auto">
          <a:xfrm>
            <a:off x="4577323" y="2564904"/>
            <a:ext cx="87556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s-EC" sz="1600" b="1" dirty="0" smtClean="0">
                <a:latin typeface="Times New Roman" pitchFamily="18" charset="0"/>
                <a:cs typeface="Times New Roman" pitchFamily="18" charset="0"/>
              </a:rPr>
              <a:t>TEMA</a:t>
            </a:r>
            <a:r>
              <a:rPr lang="es-EC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s-EC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0 Imagen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62" r="5750"/>
          <a:stretch/>
        </p:blipFill>
        <p:spPr>
          <a:xfrm>
            <a:off x="3419872" y="476670"/>
            <a:ext cx="3024336" cy="1008113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742" y="620688"/>
            <a:ext cx="855103" cy="864094"/>
          </a:xfrm>
          <a:prstGeom prst="rect">
            <a:avLst/>
          </a:prstGeom>
        </p:spPr>
      </p:pic>
      <p:sp>
        <p:nvSpPr>
          <p:cNvPr id="16" name="6 Rectángulo"/>
          <p:cNvSpPr>
            <a:spLocks noChangeArrowheads="1"/>
          </p:cNvSpPr>
          <p:nvPr/>
        </p:nvSpPr>
        <p:spPr bwMode="auto">
          <a:xfrm>
            <a:off x="4499992" y="3861048"/>
            <a:ext cx="125816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s-EC" sz="1600" b="1" dirty="0" smtClean="0">
                <a:latin typeface="Times New Roman" pitchFamily="18" charset="0"/>
                <a:cs typeface="Times New Roman" pitchFamily="18" charset="0"/>
              </a:rPr>
              <a:t>AUTORAS</a:t>
            </a:r>
            <a:r>
              <a:rPr lang="es-EC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s-EC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9F7B2-9E7E-4DA1-93C5-F4BDBD5BEF3C}" type="datetime1">
              <a:rPr lang="es-EC" smtClean="0"/>
              <a:t>10/12/2013</a:t>
            </a:fld>
            <a:endParaRPr lang="es-EC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32240" y="6467476"/>
            <a:ext cx="2133600" cy="365125"/>
          </a:xfrm>
        </p:spPr>
        <p:txBody>
          <a:bodyPr/>
          <a:lstStyle/>
          <a:p>
            <a:fld id="{161258B8-DC84-414A-BA10-D2AE2EBA1FF9}" type="slidenum">
              <a:rPr lang="es-EC" smtClean="0"/>
              <a:t>1</a:t>
            </a:fld>
            <a:endParaRPr lang="es-EC" dirty="0"/>
          </a:p>
        </p:txBody>
      </p:sp>
      <p:sp>
        <p:nvSpPr>
          <p:cNvPr id="5" name="4 CuadroTexto"/>
          <p:cNvSpPr txBox="1"/>
          <p:nvPr/>
        </p:nvSpPr>
        <p:spPr>
          <a:xfrm>
            <a:off x="3250623" y="5301208"/>
            <a:ext cx="36724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1400" dirty="0" smtClean="0">
                <a:latin typeface="Times New Roman" pitchFamily="18" charset="0"/>
                <a:cs typeface="Times New Roman" pitchFamily="18" charset="0"/>
              </a:rPr>
              <a:t>SANTO DOMINGO-ECUADOR</a:t>
            </a:r>
          </a:p>
          <a:p>
            <a:pPr algn="ctr"/>
            <a:endParaRPr lang="es-EC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s-EC" sz="1400" dirty="0" smtClean="0">
                <a:latin typeface="Times New Roman" pitchFamily="18" charset="0"/>
                <a:cs typeface="Times New Roman" pitchFamily="18" charset="0"/>
              </a:rPr>
              <a:t>2013</a:t>
            </a:r>
            <a:endParaRPr lang="es-EC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95" y="87313"/>
            <a:ext cx="97132" cy="638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368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>
        <p:cut/>
      </p:transition>
    </mc:Choice>
    <mc:Fallback xmlns="">
      <p:transition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6214" y="0"/>
            <a:ext cx="8229600" cy="764704"/>
          </a:xfrm>
        </p:spPr>
        <p:txBody>
          <a:bodyPr/>
          <a:lstStyle/>
          <a:p>
            <a:r>
              <a:rPr lang="es-EC" dirty="0" smtClean="0"/>
              <a:t>INTRODUCCIÓN</a:t>
            </a:r>
            <a:endParaRPr lang="es-EC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D13E-DE11-4BAD-9E83-1AA927737FE6}" type="datetime1">
              <a:rPr lang="es-EC" smtClean="0"/>
              <a:t>10/12/2013</a:t>
            </a:fld>
            <a:endParaRPr lang="es-EC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58B8-DC84-414A-BA10-D2AE2EBA1FF9}" type="slidenum">
              <a:rPr lang="es-EC" smtClean="0"/>
              <a:t>2</a:t>
            </a:fld>
            <a:endParaRPr lang="es-EC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287244"/>
            <a:ext cx="3024336" cy="324885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174" y="837430"/>
            <a:ext cx="2350766" cy="2474490"/>
          </a:xfrm>
          <a:prstGeom prst="rect">
            <a:avLst/>
          </a:prstGeom>
        </p:spPr>
      </p:pic>
      <p:grpSp>
        <p:nvGrpSpPr>
          <p:cNvPr id="15" name="15 Grupo"/>
          <p:cNvGrpSpPr/>
          <p:nvPr/>
        </p:nvGrpSpPr>
        <p:grpSpPr>
          <a:xfrm>
            <a:off x="531246" y="3952301"/>
            <a:ext cx="2292562" cy="1980662"/>
            <a:chOff x="0" y="0"/>
            <a:chExt cx="4000500" cy="3352800"/>
          </a:xfrm>
        </p:grpSpPr>
        <p:pic>
          <p:nvPicPr>
            <p:cNvPr id="16" name="0 Imagen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814"/>
            <a:stretch/>
          </p:blipFill>
          <p:spPr bwMode="auto">
            <a:xfrm>
              <a:off x="2800350" y="1390650"/>
              <a:ext cx="1200150" cy="82867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7" name="0 Imagen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04875" cy="914400"/>
            </a:xfrm>
            <a:prstGeom prst="rect">
              <a:avLst/>
            </a:prstGeom>
          </p:spPr>
        </p:pic>
        <p:pic>
          <p:nvPicPr>
            <p:cNvPr id="18" name="0 Imagen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362075"/>
              <a:ext cx="1123950" cy="800100"/>
            </a:xfrm>
            <a:prstGeom prst="rect">
              <a:avLst/>
            </a:prstGeom>
          </p:spPr>
        </p:pic>
        <p:pic>
          <p:nvPicPr>
            <p:cNvPr id="19" name="0 Imagen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7975" y="190500"/>
              <a:ext cx="790575" cy="790575"/>
            </a:xfrm>
            <a:prstGeom prst="rect">
              <a:avLst/>
            </a:prstGeom>
          </p:spPr>
        </p:pic>
        <p:pic>
          <p:nvPicPr>
            <p:cNvPr id="20" name="0 Imagen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333" b="97778" l="5778" r="8977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23975" y="2305050"/>
              <a:ext cx="1047750" cy="1047750"/>
            </a:xfrm>
            <a:prstGeom prst="rect">
              <a:avLst/>
            </a:prstGeom>
          </p:spPr>
        </p:pic>
        <p:pic>
          <p:nvPicPr>
            <p:cNvPr id="21" name="0 Imagen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0675" y="857250"/>
              <a:ext cx="647700" cy="742950"/>
            </a:xfrm>
            <a:prstGeom prst="rect">
              <a:avLst/>
            </a:prstGeom>
          </p:spPr>
        </p:pic>
        <p:sp>
          <p:nvSpPr>
            <p:cNvPr id="22" name="9 Flecha derecha"/>
            <p:cNvSpPr/>
            <p:nvPr/>
          </p:nvSpPr>
          <p:spPr>
            <a:xfrm rot="11629264">
              <a:off x="914400" y="752475"/>
              <a:ext cx="670560" cy="157371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C"/>
            </a:p>
          </p:txBody>
        </p:sp>
        <p:sp>
          <p:nvSpPr>
            <p:cNvPr id="23" name="10 Flecha derecha"/>
            <p:cNvSpPr/>
            <p:nvPr/>
          </p:nvSpPr>
          <p:spPr>
            <a:xfrm rot="19561303">
              <a:off x="2247900" y="762000"/>
              <a:ext cx="655320" cy="17018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C"/>
            </a:p>
          </p:txBody>
        </p:sp>
        <p:sp>
          <p:nvSpPr>
            <p:cNvPr id="24" name="11 Flecha derecha"/>
            <p:cNvSpPr/>
            <p:nvPr/>
          </p:nvSpPr>
          <p:spPr>
            <a:xfrm rot="9309112">
              <a:off x="923925" y="1495425"/>
              <a:ext cx="670560" cy="157371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C"/>
            </a:p>
          </p:txBody>
        </p:sp>
        <p:sp>
          <p:nvSpPr>
            <p:cNvPr id="25" name="13 Flecha derecha"/>
            <p:cNvSpPr/>
            <p:nvPr/>
          </p:nvSpPr>
          <p:spPr>
            <a:xfrm rot="1669929">
              <a:off x="2209800" y="1552575"/>
              <a:ext cx="643890" cy="10858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C"/>
            </a:p>
          </p:txBody>
        </p:sp>
        <p:sp>
          <p:nvSpPr>
            <p:cNvPr id="26" name="14 Flecha abajo"/>
            <p:cNvSpPr/>
            <p:nvPr/>
          </p:nvSpPr>
          <p:spPr>
            <a:xfrm>
              <a:off x="1819275" y="1600200"/>
              <a:ext cx="171450" cy="6477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C"/>
            </a:p>
          </p:txBody>
        </p:sp>
      </p:grpSp>
      <p:pic>
        <p:nvPicPr>
          <p:cNvPr id="27" name="8 Imagen" descr="vaca128.gif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067944" y="4222915"/>
            <a:ext cx="2165201" cy="1439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417" b="90000" l="10000" r="93250">
                        <a14:foregroundMark x1="82333" y1="10333" x2="82333" y2="10333"/>
                        <a14:foregroundMark x1="80500" y1="11083" x2="80500" y2="11083"/>
                        <a14:foregroundMark x1="78500" y1="10667" x2="78500" y2="10667"/>
                        <a14:foregroundMark x1="88000" y1="17750" x2="88000" y2="17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4250527"/>
            <a:ext cx="1478058" cy="1478058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7443">
            <a:off x="6874705" y="5240747"/>
            <a:ext cx="1595725" cy="1580671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>
                        <a14:foregroundMark x1="40750" y1="53250" x2="40750" y2="53250"/>
                        <a14:foregroundMark x1="41500" y1="48000" x2="41500" y2="48000"/>
                        <a14:foregroundMark x1="43250" y1="45750" x2="43250" y2="45750"/>
                        <a14:foregroundMark x1="43250" y1="43500" x2="43250" y2="43500"/>
                        <a14:foregroundMark x1="42250" y1="43000" x2="42250" y2="43000"/>
                        <a14:foregroundMark x1="41000" y1="49250" x2="41000" y2="49250"/>
                        <a14:foregroundMark x1="26500" y1="84000" x2="26500" y2="84000"/>
                        <a14:foregroundMark x1="15250" y1="75500" x2="15250" y2="75500"/>
                        <a14:foregroundMark x1="17250" y1="68250" x2="17250" y2="68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328" y="2954382"/>
            <a:ext cx="1783217" cy="1783217"/>
          </a:xfrm>
          <a:prstGeom prst="rect">
            <a:avLst/>
          </a:prstGeom>
        </p:spPr>
      </p:pic>
      <p:cxnSp>
        <p:nvCxnSpPr>
          <p:cNvPr id="10" name="9 Conector recto de flecha"/>
          <p:cNvCxnSpPr/>
          <p:nvPr/>
        </p:nvCxnSpPr>
        <p:spPr>
          <a:xfrm flipV="1">
            <a:off x="6233145" y="3717032"/>
            <a:ext cx="1075159" cy="6910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>
            <a:endCxn id="14" idx="1"/>
          </p:cNvCxnSpPr>
          <p:nvPr/>
        </p:nvCxnSpPr>
        <p:spPr>
          <a:xfrm>
            <a:off x="6012160" y="4785032"/>
            <a:ext cx="1368152" cy="2045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 de flecha"/>
          <p:cNvCxnSpPr/>
          <p:nvPr/>
        </p:nvCxnSpPr>
        <p:spPr>
          <a:xfrm>
            <a:off x="6012160" y="4989556"/>
            <a:ext cx="1080120" cy="8196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29 Imagen"/>
          <p:cNvPicPr>
            <a:picLocks noChangeAspect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20209" b="61006" l="42313" r="8711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062" t="15147" r="10089" b="33830"/>
          <a:stretch/>
        </p:blipFill>
        <p:spPr>
          <a:xfrm>
            <a:off x="5894673" y="476672"/>
            <a:ext cx="2827261" cy="2106140"/>
          </a:xfrm>
          <a:prstGeom prst="round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714834" y="3383474"/>
            <a:ext cx="2292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(</a:t>
            </a:r>
            <a:r>
              <a:rPr lang="es-EC" dirty="0" err="1"/>
              <a:t>Venzal</a:t>
            </a:r>
            <a:r>
              <a:rPr lang="es-EC" dirty="0"/>
              <a:t>, 2003</a:t>
            </a:r>
            <a:r>
              <a:rPr lang="es-EC" dirty="0" smtClean="0"/>
              <a:t>)</a:t>
            </a:r>
            <a:endParaRPr lang="es-EC" dirty="0"/>
          </a:p>
        </p:txBody>
      </p:sp>
      <p:sp>
        <p:nvSpPr>
          <p:cNvPr id="29" name="28 CuadroTexto"/>
          <p:cNvSpPr txBox="1"/>
          <p:nvPr/>
        </p:nvSpPr>
        <p:spPr>
          <a:xfrm>
            <a:off x="3926907" y="3386439"/>
            <a:ext cx="2292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 smtClean="0"/>
              <a:t>(</a:t>
            </a:r>
            <a:r>
              <a:rPr lang="es-EC" dirty="0" err="1" smtClean="0"/>
              <a:t>Carrion</a:t>
            </a:r>
            <a:r>
              <a:rPr lang="es-EC" dirty="0" smtClean="0"/>
              <a:t> ,1991)</a:t>
            </a:r>
            <a:endParaRPr lang="es-EC" dirty="0"/>
          </a:p>
        </p:txBody>
      </p:sp>
      <p:sp>
        <p:nvSpPr>
          <p:cNvPr id="31" name="30 CuadroTexto"/>
          <p:cNvSpPr txBox="1"/>
          <p:nvPr/>
        </p:nvSpPr>
        <p:spPr>
          <a:xfrm>
            <a:off x="793254" y="5969469"/>
            <a:ext cx="2292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(</a:t>
            </a:r>
            <a:r>
              <a:rPr lang="es-EC" dirty="0" err="1"/>
              <a:t>Acha</a:t>
            </a:r>
            <a:r>
              <a:rPr lang="es-EC" dirty="0"/>
              <a:t> &amp; </a:t>
            </a:r>
            <a:r>
              <a:rPr lang="es-EC" dirty="0" err="1"/>
              <a:t>Szyfres</a:t>
            </a:r>
            <a:r>
              <a:rPr lang="es-EC" dirty="0"/>
              <a:t>, 2001</a:t>
            </a:r>
            <a:r>
              <a:rPr lang="es-EC" dirty="0" smtClean="0"/>
              <a:t>)</a:t>
            </a:r>
            <a:endParaRPr lang="es-EC" dirty="0"/>
          </a:p>
        </p:txBody>
      </p:sp>
      <p:sp>
        <p:nvSpPr>
          <p:cNvPr id="11" name="10 Rectángulo"/>
          <p:cNvSpPr/>
          <p:nvPr/>
        </p:nvSpPr>
        <p:spPr>
          <a:xfrm>
            <a:off x="4198883" y="5935333"/>
            <a:ext cx="23533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/>
              <a:t>Rodríguez </a:t>
            </a:r>
            <a:r>
              <a:rPr lang="es-EC" i="1" dirty="0"/>
              <a:t>et al.</a:t>
            </a:r>
            <a:r>
              <a:rPr lang="es-EC" dirty="0"/>
              <a:t> (2007) </a:t>
            </a:r>
          </a:p>
        </p:txBody>
      </p:sp>
    </p:spTree>
    <p:extLst>
      <p:ext uri="{BB962C8B-B14F-4D97-AF65-F5344CB8AC3E}">
        <p14:creationId xmlns:p14="http://schemas.microsoft.com/office/powerpoint/2010/main" val="187014602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9" grpId="0"/>
      <p:bldP spid="31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D13E-DE11-4BAD-9E83-1AA927737FE6}" type="datetime1">
              <a:rPr lang="es-EC" smtClean="0"/>
              <a:t>10/12/2013</a:t>
            </a:fld>
            <a:endParaRPr lang="es-EC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67331" y="6309320"/>
            <a:ext cx="2133600" cy="365125"/>
          </a:xfrm>
        </p:spPr>
        <p:txBody>
          <a:bodyPr/>
          <a:lstStyle/>
          <a:p>
            <a:fld id="{161258B8-DC84-414A-BA10-D2AE2EBA1FF9}" type="slidenum">
              <a:rPr lang="es-EC" smtClean="0"/>
              <a:t>3</a:t>
            </a:fld>
            <a:endParaRPr lang="es-EC"/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290048"/>
              </p:ext>
            </p:extLst>
          </p:nvPr>
        </p:nvGraphicFramePr>
        <p:xfrm>
          <a:off x="2339752" y="908720"/>
          <a:ext cx="3816424" cy="4997544"/>
        </p:xfrm>
        <a:graphic>
          <a:graphicData uri="http://schemas.openxmlformats.org/drawingml/2006/table">
            <a:tbl>
              <a:tblPr/>
              <a:tblGrid>
                <a:gridCol w="1413757"/>
                <a:gridCol w="2402667"/>
              </a:tblGrid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Reino           </a:t>
                      </a:r>
                      <a:r>
                        <a:rPr lang="es-EC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s-EC" sz="160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Animalia</a:t>
                      </a:r>
                      <a:endParaRPr lang="es-EC" sz="1600" i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Phylum</a:t>
                      </a:r>
                      <a:r>
                        <a:rPr lang="es-EC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: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s-EC" sz="1600" i="0" u="none" strike="noStrike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Arthropoda</a:t>
                      </a:r>
                      <a:endParaRPr lang="es-EC" sz="1600" i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Subphylum</a:t>
                      </a:r>
                      <a:r>
                        <a:rPr lang="es-EC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: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s-EC" sz="1600" i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Chelicerata</a:t>
                      </a:r>
                      <a:endParaRPr lang="es-EC" sz="1600" i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Clase            </a:t>
                      </a:r>
                      <a:r>
                        <a:rPr lang="es-EC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s-EC" sz="1600" i="0" u="none" strike="noStrike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Arachnida</a:t>
                      </a:r>
                      <a:endParaRPr lang="es-EC" sz="1600" i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Subclase       :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s-EC" sz="1600" i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Acari</a:t>
                      </a:r>
                      <a:endParaRPr lang="es-EC" sz="1600" i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Orden           </a:t>
                      </a:r>
                      <a:r>
                        <a:rPr lang="es-EC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s-EC" sz="1600" i="0" u="none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Parasitiforme</a:t>
                      </a:r>
                      <a:endParaRPr lang="es-EC" sz="1600" i="0" u="non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364584"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b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Subrden</a:t>
                      </a:r>
                      <a:r>
                        <a:rPr lang="es-EC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</a:t>
                      </a:r>
                      <a:r>
                        <a:rPr lang="es-EC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s-EC" sz="1600" i="0" u="none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Ixodida</a:t>
                      </a:r>
                      <a:endParaRPr lang="es-EC" sz="1600" i="0" u="non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C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Familias        :</a:t>
                      </a:r>
                      <a:endParaRPr lang="es-EC" sz="16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Font typeface="Arial"/>
                        <a:buNone/>
                      </a:pPr>
                      <a:r>
                        <a:rPr lang="es-EC" sz="1600" u="none" strike="noStrike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Ixodidae,Argasidae,</a:t>
                      </a:r>
                    </a:p>
                    <a:p>
                      <a:pPr algn="l" fontAlgn="t">
                        <a:buFont typeface="Arial"/>
                        <a:buNone/>
                      </a:pPr>
                      <a:r>
                        <a:rPr lang="es-EC" sz="1600" u="none" strike="noStrike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Nuttalliellidae</a:t>
                      </a: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just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C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Géneros        :</a:t>
                      </a: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C" sz="1600" i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Argas</a:t>
                      </a:r>
                      <a:r>
                        <a:rPr lang="es-EC" sz="1600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s-EC" sz="1600" i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Ornithodoros</a:t>
                      </a:r>
                      <a:r>
                        <a:rPr lang="es-EC" sz="1600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</a:p>
                    <a:p>
                      <a:pPr marL="0" marR="0" indent="0" algn="just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C" sz="1600" i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Otobius,Ixodes,Boophilus</a:t>
                      </a:r>
                      <a:r>
                        <a:rPr lang="es-EC" sz="1600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Amblyomma,Dermacentor,Rhipicephalus,Hyalomma,Anocentor,Haemaphysalis ,</a:t>
                      </a:r>
                      <a:r>
                        <a:rPr lang="es-EC" sz="1600" i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Margaropus,Aponomma</a:t>
                      </a:r>
                      <a:r>
                        <a:rPr lang="es-EC" sz="1600" i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s-EC" sz="1600" i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Rhipicentor</a:t>
                      </a:r>
                      <a:endParaRPr lang="es-EC" sz="1600" i="1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 fontAlgn="t">
                        <a:buFont typeface="Arial"/>
                        <a:buChar char="•"/>
                      </a:pP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4BB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</a:tbl>
          </a:graphicData>
        </a:graphic>
      </p:graphicFrame>
      <p:sp>
        <p:nvSpPr>
          <p:cNvPr id="7" name="6 CuadroTexto"/>
          <p:cNvSpPr txBox="1"/>
          <p:nvPr/>
        </p:nvSpPr>
        <p:spPr>
          <a:xfrm>
            <a:off x="965650" y="346233"/>
            <a:ext cx="6768752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C" sz="2000" dirty="0">
                <a:latin typeface="Times New Roman" pitchFamily="18" charset="0"/>
                <a:cs typeface="Times New Roman" pitchFamily="18" charset="0"/>
              </a:rPr>
              <a:t>CLASIFICACIÓN TAXONÓMICA DE LAS GARRAPATAS</a:t>
            </a: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068" b="79545" l="29250" r="8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32" t="13533" r="19411" b="13090"/>
          <a:stretch/>
        </p:blipFill>
        <p:spPr>
          <a:xfrm>
            <a:off x="6948264" y="4025667"/>
            <a:ext cx="1371735" cy="1557851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888" y="1844824"/>
            <a:ext cx="2322384" cy="2480867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31429" y1="9649" x2="31429" y2="9649"/>
                        <a14:foregroundMark x1="16190" y1="20175" x2="16190" y2="20175"/>
                        <a14:foregroundMark x1="13333" y1="37719" x2="13333" y2="37719"/>
                        <a14:foregroundMark x1="11429" y1="57895" x2="11429" y2="57895"/>
                        <a14:foregroundMark x1="88571" y1="54386" x2="88571" y2="54386"/>
                        <a14:foregroundMark x1="91429" y1="37719" x2="91429" y2="37719"/>
                        <a14:foregroundMark x1="84762" y1="20175" x2="84762" y2="20175"/>
                        <a14:foregroundMark x1="68571" y1="7018" x2="68571" y2="7018"/>
                        <a14:foregroundMark x1="5714" y1="62281" x2="5714" y2="622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9570" y="987557"/>
            <a:ext cx="1000000" cy="108571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27" name="Picture 3" descr="http://www.biolib.cz/IMG/GAL/13904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877" b="89712" l="0" r="975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48" y="987426"/>
            <a:ext cx="1438992" cy="1438992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http://www.morgellons-uk.net/wp-content/uploads/2007/11/itgtk11.jp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8673" l="0" r="100000">
                        <a14:foregroundMark x1="27801" y1="83186" x2="27801" y2="83186"/>
                        <a14:foregroundMark x1="29461" y1="91593" x2="29461" y2="91593"/>
                        <a14:foregroundMark x1="84647" y1="15044" x2="84647" y2="15044"/>
                        <a14:foregroundMark x1="79668" y1="14159" x2="79668" y2="14159"/>
                        <a14:foregroundMark x1="21162" y1="12389" x2="21162" y2="12389"/>
                        <a14:foregroundMark x1="4564" y1="30973" x2="4564" y2="309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47" y="2466938"/>
            <a:ext cx="1486640" cy="1394110"/>
          </a:xfrm>
          <a:prstGeom prst="rect">
            <a:avLst/>
          </a:prstGeom>
          <a:noFill/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http://www.k-state.edu/parasitology/625tutorials/FIGotobius-nymph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944" b="91249" l="0" r="899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96" y="4084512"/>
            <a:ext cx="1563896" cy="1440160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43808" y="5978971"/>
            <a:ext cx="26265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Fuente: Parra </a:t>
            </a:r>
            <a:r>
              <a:rPr lang="es-ES" i="1" dirty="0"/>
              <a:t> et al.(</a:t>
            </a:r>
            <a:r>
              <a:rPr lang="es-ES" dirty="0"/>
              <a:t>1999)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27565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D13E-DE11-4BAD-9E83-1AA927737FE6}" type="datetime1">
              <a:rPr lang="es-EC" smtClean="0"/>
              <a:t>10/12/2013</a:t>
            </a:fld>
            <a:endParaRPr lang="es-EC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01621" y="6375573"/>
            <a:ext cx="2133600" cy="365125"/>
          </a:xfrm>
        </p:spPr>
        <p:txBody>
          <a:bodyPr/>
          <a:lstStyle/>
          <a:p>
            <a:fld id="{161258B8-DC84-414A-BA10-D2AE2EBA1FF9}" type="slidenum">
              <a:rPr lang="es-EC" smtClean="0"/>
              <a:t>4</a:t>
            </a:fld>
            <a:endParaRPr lang="es-EC"/>
          </a:p>
        </p:txBody>
      </p:sp>
      <p:sp>
        <p:nvSpPr>
          <p:cNvPr id="3" name="2 CuadroTexto"/>
          <p:cNvSpPr txBox="1"/>
          <p:nvPr/>
        </p:nvSpPr>
        <p:spPr>
          <a:xfrm>
            <a:off x="1115616" y="45548"/>
            <a:ext cx="7200800" cy="52322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C" sz="2800" dirty="0" smtClean="0">
                <a:latin typeface="Times New Roman" pitchFamily="18" charset="0"/>
                <a:cs typeface="Times New Roman" pitchFamily="18" charset="0"/>
              </a:rPr>
              <a:t>MORFOLOGÍA DE LAS GARRAPAT</a:t>
            </a:r>
            <a:r>
              <a:rPr lang="es-EC" sz="2800" dirty="0" smtClean="0"/>
              <a:t>AS</a:t>
            </a:r>
            <a:endParaRPr lang="es-EC" sz="2800" dirty="0"/>
          </a:p>
        </p:txBody>
      </p:sp>
      <p:sp>
        <p:nvSpPr>
          <p:cNvPr id="23" name="22 CuadroTexto"/>
          <p:cNvSpPr txBox="1"/>
          <p:nvPr/>
        </p:nvSpPr>
        <p:spPr>
          <a:xfrm>
            <a:off x="4157247" y="5301208"/>
            <a:ext cx="609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5" name="24 Conector recto de flecha"/>
          <p:cNvCxnSpPr>
            <a:stCxn id="23" idx="1"/>
          </p:cNvCxnSpPr>
          <p:nvPr/>
        </p:nvCxnSpPr>
        <p:spPr>
          <a:xfrm>
            <a:off x="4157247" y="5485874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26 Conector recto de flecha"/>
          <p:cNvCxnSpPr/>
          <p:nvPr/>
        </p:nvCxnSpPr>
        <p:spPr>
          <a:xfrm flipH="1" flipV="1">
            <a:off x="2439216" y="5301208"/>
            <a:ext cx="1718031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971600" y="1090435"/>
            <a:ext cx="6984776" cy="4580105"/>
            <a:chOff x="3698" y="7366"/>
            <a:chExt cx="5880" cy="3109"/>
          </a:xfrm>
        </p:grpSpPr>
        <p:pic>
          <p:nvPicPr>
            <p:cNvPr id="7" name="Imagen 3" descr="http://www.geocities.ws/ueb2001/Resumen/imagen/garrapata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8" y="7366"/>
              <a:ext cx="3174" cy="310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Imagen 4" descr="http://www.geocities.ws/ueb2001/Resumen/imagen/garrapata1.gif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2" y="7366"/>
              <a:ext cx="2706" cy="310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9114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s-ES" sz="3200" dirty="0" smtClean="0"/>
              <a:t>GÉNERO </a:t>
            </a:r>
            <a:r>
              <a:rPr lang="es-ES" sz="3200" i="1" dirty="0"/>
              <a:t>I</a:t>
            </a:r>
            <a:r>
              <a:rPr lang="es-ES" sz="3200" i="1" dirty="0" smtClean="0"/>
              <a:t>XODES</a:t>
            </a:r>
            <a:endParaRPr lang="es-ES" sz="3200" dirty="0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408" r="34386" b="50000"/>
          <a:stretch/>
        </p:blipFill>
        <p:spPr>
          <a:xfrm rot="5400000">
            <a:off x="1547663" y="728155"/>
            <a:ext cx="2160240" cy="2377355"/>
          </a:xfrm>
          <a:prstGeom prst="ellipse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7886" b="100000" l="36500" r="64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466" t="57083" r="40622" b="5571"/>
          <a:stretch/>
        </p:blipFill>
        <p:spPr>
          <a:xfrm rot="16200000">
            <a:off x="5217928" y="694843"/>
            <a:ext cx="2348768" cy="2632507"/>
          </a:xfrm>
          <a:prstGeom prst="ellipse">
            <a:avLst/>
          </a:prstGeom>
        </p:spPr>
      </p:pic>
      <p:pic>
        <p:nvPicPr>
          <p:cNvPr id="7" name="Picture 2" descr="http://escalera.bio.ucm.es/usuarios/eaa/cont/images/foto2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73" b="97119" l="0" r="9806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201" y="4002581"/>
            <a:ext cx="2404117" cy="211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www.edicionesmedicas.com.ar/var/edicionesmedicas_com_ar/storage/images/media/images/ixodes_pacificus_foto_cdc_elmundo.es/20837-1-esl-AR/Ixodes_pacificus_Foto_CDC_elmundo.es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8" r="4358"/>
          <a:stretch/>
        </p:blipFill>
        <p:spPr bwMode="auto">
          <a:xfrm>
            <a:off x="5436096" y="3789040"/>
            <a:ext cx="2569237" cy="238012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3635898" y="575517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Macho</a:t>
            </a:r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3995936" y="319514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Hembra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001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44776" l="500" r="30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5723" b="50000"/>
          <a:stretch/>
        </p:blipFill>
        <p:spPr>
          <a:xfrm rot="16200000">
            <a:off x="1163429" y="3267768"/>
            <a:ext cx="2711153" cy="3094808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1244" b="94776" l="3417" r="34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69" t="50000" r="65723"/>
          <a:stretch/>
        </p:blipFill>
        <p:spPr>
          <a:xfrm rot="16200000">
            <a:off x="5695036" y="3558916"/>
            <a:ext cx="2355701" cy="309480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699792" y="303805"/>
            <a:ext cx="6944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GÉNERO </a:t>
            </a:r>
            <a:r>
              <a:rPr lang="es-ES" sz="2800" i="1" dirty="0"/>
              <a:t>A</a:t>
            </a:r>
            <a:r>
              <a:rPr lang="es-ES" sz="2800" i="1" dirty="0" smtClean="0"/>
              <a:t>MBLYOMMA</a:t>
            </a:r>
            <a:endParaRPr lang="es-ES" sz="2800" dirty="0"/>
          </a:p>
        </p:txBody>
      </p:sp>
      <p:sp>
        <p:nvSpPr>
          <p:cNvPr id="6" name="5 CuadroTexto"/>
          <p:cNvSpPr txBox="1"/>
          <p:nvPr/>
        </p:nvSpPr>
        <p:spPr>
          <a:xfrm>
            <a:off x="4211960" y="401935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Macho</a:t>
            </a:r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4066410" y="613173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Hembra</a:t>
            </a:r>
            <a:endParaRPr lang="es-ES" dirty="0"/>
          </a:p>
        </p:txBody>
      </p:sp>
      <p:pic>
        <p:nvPicPr>
          <p:cNvPr id="13" name="12 Imagen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37116" y1="60677" x2="37116" y2="60677"/>
                        <a14:foregroundMark x1="30673" y1="55859" x2="30673" y2="55859"/>
                        <a14:foregroundMark x1="30088" y1="44792" x2="30088" y2="44792"/>
                        <a14:foregroundMark x1="30527" y1="30599" x2="30527" y2="30599"/>
                        <a14:foregroundMark x1="44510" y1="40755" x2="44510" y2="40755"/>
                        <a14:foregroundMark x1="43558" y1="55859" x2="43558" y2="55859"/>
                        <a14:foregroundMark x1="19912" y1="45182" x2="19912" y2="45182"/>
                        <a14:foregroundMark x1="17789" y1="45182" x2="17789" y2="45182"/>
                        <a14:foregroundMark x1="18960" y1="41406" x2="18960" y2="41406"/>
                        <a14:foregroundMark x1="15520" y1="38411" x2="15520" y2="38411"/>
                        <a14:foregroundMark x1="17423" y1="36068" x2="17423" y2="36068"/>
                        <a14:foregroundMark x1="23280" y1="40104" x2="23280" y2="40104"/>
                        <a14:foregroundMark x1="51903" y1="46484" x2="51903" y2="46484"/>
                        <a14:foregroundMark x1="52635" y1="41146" x2="52635" y2="41146"/>
                        <a14:foregroundMark x1="77818" y1="37109" x2="77818" y2="37109"/>
                        <a14:foregroundMark x1="75769" y1="37109" x2="75769" y2="37109"/>
                        <a14:foregroundMark x1="83163" y1="37760" x2="83163" y2="37760"/>
                        <a14:foregroundMark x1="82357" y1="36068" x2="82357" y2="36068"/>
                        <a14:foregroundMark x1="80893" y1="35417" x2="80893" y2="35417"/>
                        <a14:foregroundMark x1="79575" y1="35417" x2="79575" y2="35417"/>
                      </a14:backgroundRemoval>
                    </a14:imgEffect>
                  </a14:imgLayer>
                </a14:imgProps>
              </a:ext>
            </a:extLst>
          </a:blip>
          <a:srcRect l="12122" t="24591" r="49905" b="17469"/>
          <a:stretch/>
        </p:blipFill>
        <p:spPr bwMode="auto">
          <a:xfrm>
            <a:off x="1436975" y="1268760"/>
            <a:ext cx="2650023" cy="23042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13 Imagen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37116" y1="60677" x2="37116" y2="60677"/>
                        <a14:foregroundMark x1="30673" y1="55859" x2="30673" y2="55859"/>
                        <a14:foregroundMark x1="30088" y1="44792" x2="30088" y2="44792"/>
                        <a14:foregroundMark x1="30527" y1="30599" x2="30527" y2="30599"/>
                        <a14:foregroundMark x1="44510" y1="40755" x2="44510" y2="40755"/>
                        <a14:foregroundMark x1="43558" y1="55859" x2="43558" y2="55859"/>
                        <a14:foregroundMark x1="19912" y1="45182" x2="19912" y2="45182"/>
                        <a14:foregroundMark x1="17789" y1="45182" x2="17789" y2="45182"/>
                        <a14:foregroundMark x1="18960" y1="41406" x2="18960" y2="41406"/>
                        <a14:foregroundMark x1="15520" y1="38411" x2="15520" y2="38411"/>
                        <a14:foregroundMark x1="17423" y1="36068" x2="17423" y2="36068"/>
                        <a14:foregroundMark x1="23280" y1="40104" x2="23280" y2="40104"/>
                        <a14:foregroundMark x1="51903" y1="46484" x2="51903" y2="46484"/>
                        <a14:foregroundMark x1="52635" y1="41146" x2="52635" y2="41146"/>
                        <a14:foregroundMark x1="77818" y1="37109" x2="77818" y2="37109"/>
                        <a14:foregroundMark x1="75769" y1="37109" x2="75769" y2="37109"/>
                        <a14:foregroundMark x1="83163" y1="37760" x2="83163" y2="37760"/>
                        <a14:foregroundMark x1="82357" y1="36068" x2="82357" y2="36068"/>
                        <a14:foregroundMark x1="80893" y1="35417" x2="80893" y2="35417"/>
                        <a14:foregroundMark x1="79575" y1="35417" x2="79575" y2="35417"/>
                      </a14:backgroundRemoval>
                    </a14:imgEffect>
                  </a14:imgLayer>
                </a14:imgProps>
              </a:ext>
            </a:extLst>
          </a:blip>
          <a:srcRect l="50095" t="24591" r="11932" b="17469"/>
          <a:stretch/>
        </p:blipFill>
        <p:spPr bwMode="auto">
          <a:xfrm>
            <a:off x="5712445" y="1285776"/>
            <a:ext cx="2650024" cy="23042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4411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s-ES" sz="3200" dirty="0" smtClean="0"/>
              <a:t>GÉNERO </a:t>
            </a:r>
            <a:r>
              <a:rPr lang="es-ES" sz="3200" i="1" dirty="0" smtClean="0"/>
              <a:t>Boophilus</a:t>
            </a:r>
            <a:endParaRPr lang="es-ES" sz="3200" dirty="0"/>
          </a:p>
        </p:txBody>
      </p:sp>
      <p:pic>
        <p:nvPicPr>
          <p:cNvPr id="6" name="5 Imagen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29941" y1="37370" x2="29941" y2="37370"/>
                        <a14:foregroundMark x1="31845" y1="50911" x2="31845" y2="50911"/>
                        <a14:foregroundMark x1="25549" y1="55208" x2="25549" y2="55208"/>
                        <a14:foregroundMark x1="20425" y1="57943" x2="20425" y2="57943"/>
                      </a14:backgroundRemoval>
                    </a14:imgEffect>
                  </a14:imgLayer>
                </a14:imgProps>
              </a:ext>
            </a:extLst>
          </a:blip>
          <a:srcRect l="13069" t="24928" r="18750" b="17805"/>
          <a:stretch/>
        </p:blipFill>
        <p:spPr bwMode="auto">
          <a:xfrm>
            <a:off x="2051720" y="1052736"/>
            <a:ext cx="4896544" cy="22322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2" descr="F:\TESIS FINAL\informacion final tesis\Ticks\Animation\bron\BOOPHILUS\microplus\microplus_f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996" b="95915" l="2249" r="975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535626"/>
            <a:ext cx="2257262" cy="3007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:\TESIS FINAL\informacion final tesis\Ticks\Animation\bron\BOOPHILUS\microplus\microplus_fd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886" b="99870" l="89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07270"/>
            <a:ext cx="2592288" cy="2864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4139952" y="296583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Macho</a:t>
            </a:r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3923928" y="537321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Hembra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33336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D13E-DE11-4BAD-9E83-1AA927737FE6}" type="datetime1">
              <a:rPr lang="es-EC" smtClean="0"/>
              <a:t>10/12/2013</a:t>
            </a:fld>
            <a:endParaRPr lang="es-EC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58B8-DC84-414A-BA10-D2AE2EBA1FF9}" type="slidenum">
              <a:rPr lang="es-EC" smtClean="0"/>
              <a:t>8</a:t>
            </a:fld>
            <a:endParaRPr lang="es-EC" dirty="0"/>
          </a:p>
        </p:txBody>
      </p:sp>
      <p:pic>
        <p:nvPicPr>
          <p:cNvPr id="6" name="5 Imagen"/>
          <p:cNvPicPr/>
          <p:nvPr/>
        </p:nvPicPr>
        <p:blipFill rotWithShape="1">
          <a:blip r:embed="rId2"/>
          <a:srcRect l="20723" t="25000" r="25093" b="16348"/>
          <a:stretch/>
        </p:blipFill>
        <p:spPr bwMode="auto">
          <a:xfrm>
            <a:off x="648109" y="1124744"/>
            <a:ext cx="2555739" cy="2592288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6 Imagen"/>
          <p:cNvPicPr/>
          <p:nvPr/>
        </p:nvPicPr>
        <p:blipFill rotWithShape="1">
          <a:blip r:embed="rId3"/>
          <a:srcRect l="27855" t="12229" r="25948" b="13565"/>
          <a:stretch/>
        </p:blipFill>
        <p:spPr bwMode="auto">
          <a:xfrm>
            <a:off x="3347864" y="1079525"/>
            <a:ext cx="2376264" cy="2592289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7 Imagen"/>
          <p:cNvPicPr/>
          <p:nvPr/>
        </p:nvPicPr>
        <p:blipFill rotWithShape="1">
          <a:blip r:embed="rId4"/>
          <a:srcRect l="26156" t="8424" r="24589" b="4892"/>
          <a:stretch/>
        </p:blipFill>
        <p:spPr bwMode="auto">
          <a:xfrm>
            <a:off x="5886231" y="1079525"/>
            <a:ext cx="2188865" cy="2592289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629648" y="260647"/>
            <a:ext cx="7445448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CICLO DE VIDA DE LAS GARRAPATAS DE  ACUERDO  AL NÚMERO DE HUESPEDES</a:t>
            </a: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068" b="79545" l="29250" r="8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32" t="13533" r="19411" b="13090"/>
          <a:stretch/>
        </p:blipFill>
        <p:spPr>
          <a:xfrm>
            <a:off x="7214688" y="3914879"/>
            <a:ext cx="1021447" cy="1160036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103" y="3693243"/>
            <a:ext cx="1570651" cy="1677835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31429" y1="9649" x2="31429" y2="9649"/>
                        <a14:foregroundMark x1="16190" y1="20175" x2="16190" y2="20175"/>
                        <a14:foregroundMark x1="13333" y1="37719" x2="13333" y2="37719"/>
                        <a14:foregroundMark x1="11429" y1="57895" x2="11429" y2="57895"/>
                        <a14:foregroundMark x1="88571" y1="54386" x2="88571" y2="54386"/>
                        <a14:foregroundMark x1="91429" y1="37719" x2="91429" y2="37719"/>
                        <a14:foregroundMark x1="84762" y1="20175" x2="84762" y2="20175"/>
                        <a14:foregroundMark x1="68571" y1="7018" x2="68571" y2="7018"/>
                        <a14:foregroundMark x1="5714" y1="62281" x2="5714" y2="622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41" y="3791134"/>
            <a:ext cx="1193611" cy="12959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862" b="92890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616" y="3661554"/>
            <a:ext cx="1395400" cy="1789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04054" y="5310900"/>
            <a:ext cx="2231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i="1" dirty="0"/>
              <a:t> </a:t>
            </a:r>
            <a:r>
              <a:rPr lang="es-EC" i="1" dirty="0" err="1">
                <a:latin typeface="Times New Roman" pitchFamily="18" charset="0"/>
                <a:cs typeface="Times New Roman" pitchFamily="18" charset="0"/>
              </a:rPr>
              <a:t>Rhipicephalus</a:t>
            </a:r>
            <a:r>
              <a:rPr lang="es-EC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i="1" dirty="0" err="1">
                <a:latin typeface="Times New Roman" pitchFamily="18" charset="0"/>
                <a:cs typeface="Times New Roman" pitchFamily="18" charset="0"/>
              </a:rPr>
              <a:t>evertsi</a:t>
            </a: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5608022" y="5312538"/>
            <a:ext cx="3107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i="1" dirty="0"/>
              <a:t> </a:t>
            </a:r>
            <a:r>
              <a:rPr lang="es-EC" i="1" dirty="0" err="1" smtClean="0">
                <a:latin typeface="Times New Roman" pitchFamily="18" charset="0"/>
                <a:cs typeface="Times New Roman" pitchFamily="18" charset="0"/>
              </a:rPr>
              <a:t>Amblyomma</a:t>
            </a:r>
            <a:r>
              <a:rPr lang="es-EC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i="1" dirty="0" err="1" smtClean="0">
                <a:latin typeface="Times New Roman" pitchFamily="18" charset="0"/>
                <a:cs typeface="Times New Roman" pitchFamily="18" charset="0"/>
              </a:rPr>
              <a:t>spp</a:t>
            </a:r>
            <a:r>
              <a:rPr lang="es-EC" i="1" dirty="0" smtClean="0">
                <a:latin typeface="Times New Roman" pitchFamily="18" charset="0"/>
                <a:cs typeface="Times New Roman" pitchFamily="18" charset="0"/>
              </a:rPr>
              <a:t>.   Ixodes </a:t>
            </a:r>
            <a:r>
              <a:rPr lang="es-EC" i="1" dirty="0" err="1" smtClean="0">
                <a:latin typeface="Times New Roman" pitchFamily="18" charset="0"/>
                <a:cs typeface="Times New Roman" pitchFamily="18" charset="0"/>
              </a:rPr>
              <a:t>spp</a:t>
            </a:r>
            <a:r>
              <a:rPr lang="es-EC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667031" y="5312538"/>
            <a:ext cx="1556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i="1" dirty="0" err="1" smtClean="0">
                <a:latin typeface="Times New Roman" pitchFamily="18" charset="0"/>
                <a:cs typeface="Times New Roman" pitchFamily="18" charset="0"/>
              </a:rPr>
              <a:t>Boophilus</a:t>
            </a:r>
            <a:r>
              <a:rPr lang="es-EC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i="1" dirty="0" err="1" smtClean="0">
                <a:latin typeface="Times New Roman" pitchFamily="18" charset="0"/>
                <a:cs typeface="Times New Roman" pitchFamily="18" charset="0"/>
              </a:rPr>
              <a:t>spp</a:t>
            </a:r>
            <a:r>
              <a:rPr lang="es-EC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s-EC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2" descr="lifecycle of a tick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1719" y="243156"/>
            <a:ext cx="864096" cy="77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347864" y="6446988"/>
            <a:ext cx="2201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 smtClean="0"/>
              <a:t>Zarate (2009 )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98867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96769" y="6301189"/>
            <a:ext cx="2133600" cy="365125"/>
          </a:xfrm>
        </p:spPr>
        <p:txBody>
          <a:bodyPr/>
          <a:lstStyle/>
          <a:p>
            <a:fld id="{161258B8-DC84-414A-BA10-D2AE2EBA1FF9}" type="slidenum">
              <a:rPr lang="es-EC" smtClean="0"/>
              <a:t>9</a:t>
            </a:fld>
            <a:endParaRPr lang="es-EC" dirty="0"/>
          </a:p>
        </p:txBody>
      </p:sp>
      <p:pic>
        <p:nvPicPr>
          <p:cNvPr id="1037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92" b="95513" l="30168" r="581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726" t="30513" r="40210" b="5136"/>
          <a:stretch>
            <a:fillRect/>
          </a:stretch>
        </p:blipFill>
        <p:spPr bwMode="auto">
          <a:xfrm>
            <a:off x="2627784" y="404664"/>
            <a:ext cx="1190625" cy="152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Imagen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8949" b="91963" l="23719" r="57950">
                        <a14:foregroundMark x1="27802" y1="74343" x2="27802" y2="74343"/>
                        <a14:foregroundMark x1="25977" y1="58887" x2="25977" y2="58887"/>
                        <a14:foregroundMark x1="27454" y1="79753" x2="27454" y2="79753"/>
                        <a14:foregroundMark x1="29974" y1="85935" x2="29974" y2="85935"/>
                        <a14:foregroundMark x1="27802" y1="51777" x2="27802" y2="51777"/>
                        <a14:foregroundMark x1="24674" y1="67233" x2="24674" y2="67233"/>
                        <a14:foregroundMark x1="48219" y1="88563" x2="47263" y2="87172"/>
                        <a14:foregroundMark x1="54387" y1="89335" x2="54387" y2="89335"/>
                        <a14:foregroundMark x1="53171" y1="80989" x2="53171" y2="80989"/>
                        <a14:foregroundMark x1="45091" y1="41267" x2="45091" y2="41267"/>
                        <a14:foregroundMark x1="52476" y1="42504" x2="52476" y2="42504"/>
                        <a14:foregroundMark x1="54387" y1="40340" x2="54387" y2="40340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458" t="38068" r="42078" b="6947"/>
          <a:stretch>
            <a:fillRect/>
          </a:stretch>
        </p:blipFill>
        <p:spPr bwMode="auto">
          <a:xfrm>
            <a:off x="4490606" y="423713"/>
            <a:ext cx="1285875" cy="147637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Imagen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3333" b="88672" l="27965" r="48975">
                        <a14:foregroundMark x1="32796" y1="83594" x2="32796" y2="83594"/>
                        <a14:foregroundMark x1="31332" y1="83594" x2="31332" y2="83594"/>
                        <a14:foregroundMark x1="30161" y1="79297" x2="30161" y2="79297"/>
                        <a14:foregroundMark x1="34627" y1="84505" x2="34627" y2="84505"/>
                        <a14:foregroundMark x1="39312" y1="84896" x2="39312" y2="84896"/>
                        <a14:foregroundMark x1="40483" y1="84896" x2="40703" y2="83073"/>
                        <a14:foregroundMark x1="44363" y1="82552" x2="44363" y2="82552"/>
                        <a14:foregroundMark x1="46193" y1="77474" x2="46193" y2="77474"/>
                        <a14:foregroundMark x1="47657" y1="68490" x2="47657" y2="68490"/>
                        <a14:foregroundMark x1="47804" y1="45573" x2="47804" y2="45573"/>
                        <a14:foregroundMark x1="45608" y1="40885" x2="45608" y2="40885"/>
                        <a14:foregroundMark x1="44583" y1="41797" x2="44583" y2="41797"/>
                        <a14:foregroundMark x1="47218" y1="73698" x2="47218" y2="73698"/>
                        <a14:foregroundMark x1="45974" y1="76953" x2="45974" y2="76953"/>
                        <a14:foregroundMark x1="44363" y1="81250" x2="44363" y2="81250"/>
                        <a14:foregroundMark x1="42753" y1="82161" x2="42753" y2="82161"/>
                        <a14:foregroundMark x1="38287" y1="84896" x2="38287" y2="84896"/>
                        <a14:foregroundMark x1="36823" y1="85938" x2="36018" y2="86328"/>
                        <a14:foregroundMark x1="33602" y1="86328" x2="33602" y2="86328"/>
                        <a14:foregroundMark x1="31772" y1="86328" x2="31772" y2="863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366" t="30515" r="50742" b="9668"/>
          <a:stretch>
            <a:fillRect/>
          </a:stretch>
        </p:blipFill>
        <p:spPr bwMode="auto">
          <a:xfrm>
            <a:off x="6812530" y="495244"/>
            <a:ext cx="1219200" cy="151447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Imagen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892" t="36253" r="40041" b="10876"/>
          <a:stretch>
            <a:fillRect/>
          </a:stretch>
        </p:blipFill>
        <p:spPr bwMode="auto">
          <a:xfrm>
            <a:off x="7035838" y="2789156"/>
            <a:ext cx="1190625" cy="143984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Imagen 1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7344" b="89219" l="22238" r="53453">
                        <a14:foregroundMark x1="36602" y1="67188" x2="36602" y2="67188"/>
                        <a14:foregroundMark x1="40884" y1="69063" x2="40884" y2="69063"/>
                        <a14:foregroundMark x1="33011" y1="69375" x2="33011" y2="69375"/>
                        <a14:foregroundMark x1="30110" y1="76406" x2="30110" y2="76406"/>
                        <a14:foregroundMark x1="24724" y1="77031" x2="24724" y2="77031"/>
                        <a14:foregroundMark x1="48066" y1="67188" x2="48066" y2="67188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233" t="53474" r="42928" b="6647"/>
          <a:stretch>
            <a:fillRect/>
          </a:stretch>
        </p:blipFill>
        <p:spPr bwMode="auto">
          <a:xfrm>
            <a:off x="650295" y="609600"/>
            <a:ext cx="1190625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Imagen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48568" b="86979" l="41288" r="598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954" t="43808" r="38171" b="8156"/>
          <a:stretch>
            <a:fillRect/>
          </a:stretch>
        </p:blipFill>
        <p:spPr bwMode="auto">
          <a:xfrm rot="20028601">
            <a:off x="6601275" y="4736610"/>
            <a:ext cx="1301651" cy="176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Imagen 9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34896" b="85547" l="26135" r="50805">
                        <a14:backgroundMark x1="48536" y1="56510" x2="48536" y2="56510"/>
                        <a14:backgroundMark x1="48902" y1="63411" x2="48902" y2="63411"/>
                        <a14:backgroundMark x1="48536" y1="68750" x2="48536" y2="68750"/>
                        <a14:backgroundMark x1="47438" y1="74089" x2="47438" y2="74089"/>
                        <a14:backgroundMark x1="46340" y1="80208" x2="46340" y2="80208"/>
                        <a14:backgroundMark x1="47438" y1="50781" x2="47438" y2="507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328" t="32930" r="50061" b="8459"/>
          <a:stretch>
            <a:fillRect/>
          </a:stretch>
        </p:blipFill>
        <p:spPr bwMode="auto">
          <a:xfrm>
            <a:off x="3563888" y="5213636"/>
            <a:ext cx="998863" cy="130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Imagen 10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39578" b="91425" l="10015" r="26855">
                        <a14:foregroundMark x1="12018" y1="70185" x2="12018" y2="70185"/>
                        <a14:foregroundMark x1="10905" y1="70185" x2="10905" y2="701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191" t="40485" r="73161" b="7855"/>
          <a:stretch>
            <a:fillRect/>
          </a:stretch>
        </p:blipFill>
        <p:spPr bwMode="auto">
          <a:xfrm>
            <a:off x="541986" y="4725676"/>
            <a:ext cx="1334328" cy="1883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17 Imagen"/>
          <p:cNvPicPr/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46570" b="93668" l="39021" r="706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179" t="45619" r="29890" b="5740"/>
          <a:stretch/>
        </p:blipFill>
        <p:spPr bwMode="auto">
          <a:xfrm>
            <a:off x="407407" y="2511174"/>
            <a:ext cx="1676400" cy="15335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C"/>
          </a:p>
        </p:txBody>
      </p:sp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33575" algn="l"/>
              </a:tabLst>
            </a:pPr>
            <a:endParaRPr kumimoji="0" lang="es-EC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34994" y="1757076"/>
            <a:ext cx="154831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400" dirty="0" smtClean="0"/>
              <a:t>Larva(1-2 día)</a:t>
            </a:r>
          </a:p>
          <a:p>
            <a:r>
              <a:rPr lang="es-EC" sz="1400" dirty="0" err="1" smtClean="0"/>
              <a:t>0,6mm</a:t>
            </a:r>
            <a:r>
              <a:rPr lang="es-EC" sz="1400" dirty="0" smtClean="0"/>
              <a:t> </a:t>
            </a:r>
            <a:r>
              <a:rPr lang="es-EC" sz="1400" dirty="0" err="1" smtClean="0"/>
              <a:t>x0,4mm</a:t>
            </a:r>
            <a:endParaRPr lang="es-EC" sz="1400" dirty="0" smtClean="0"/>
          </a:p>
          <a:p>
            <a:endParaRPr lang="es-EC" dirty="0"/>
          </a:p>
        </p:txBody>
      </p:sp>
      <p:sp>
        <p:nvSpPr>
          <p:cNvPr id="24" name="23 CuadroTexto"/>
          <p:cNvSpPr txBox="1"/>
          <p:nvPr/>
        </p:nvSpPr>
        <p:spPr>
          <a:xfrm>
            <a:off x="2448940" y="1916831"/>
            <a:ext cx="169101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400" dirty="0" err="1" smtClean="0"/>
              <a:t>Metalarva</a:t>
            </a:r>
            <a:r>
              <a:rPr lang="es-EC" sz="1400" dirty="0" smtClean="0"/>
              <a:t> (3-5 día)</a:t>
            </a:r>
          </a:p>
          <a:p>
            <a:r>
              <a:rPr lang="es-EC" sz="1400" dirty="0" smtClean="0"/>
              <a:t>         1 mm</a:t>
            </a:r>
          </a:p>
          <a:p>
            <a:r>
              <a:rPr lang="es-EC" dirty="0" smtClean="0"/>
              <a:t>       </a:t>
            </a:r>
            <a:endParaRPr lang="es-EC" dirty="0"/>
          </a:p>
        </p:txBody>
      </p:sp>
      <p:sp>
        <p:nvSpPr>
          <p:cNvPr id="25" name="24 CuadroTexto"/>
          <p:cNvSpPr txBox="1"/>
          <p:nvPr/>
        </p:nvSpPr>
        <p:spPr>
          <a:xfrm>
            <a:off x="4323956" y="2009719"/>
            <a:ext cx="169101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400" dirty="0" smtClean="0"/>
              <a:t>Ninfa (6-9 día)</a:t>
            </a:r>
          </a:p>
          <a:p>
            <a:r>
              <a:rPr lang="es-EC" sz="1400" dirty="0" smtClean="0"/>
              <a:t>         1 mm</a:t>
            </a:r>
          </a:p>
          <a:p>
            <a:r>
              <a:rPr lang="es-EC" dirty="0" smtClean="0"/>
              <a:t>       </a:t>
            </a:r>
            <a:endParaRPr lang="es-EC" dirty="0"/>
          </a:p>
        </p:txBody>
      </p:sp>
      <p:sp>
        <p:nvSpPr>
          <p:cNvPr id="26" name="25 CuadroTexto"/>
          <p:cNvSpPr txBox="1"/>
          <p:nvPr/>
        </p:nvSpPr>
        <p:spPr>
          <a:xfrm>
            <a:off x="6576624" y="2012997"/>
            <a:ext cx="169101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400" dirty="0" err="1" smtClean="0"/>
              <a:t>Metaninfa</a:t>
            </a:r>
            <a:r>
              <a:rPr lang="es-EC" sz="1400" dirty="0" smtClean="0"/>
              <a:t> (9-13 día)</a:t>
            </a:r>
          </a:p>
          <a:p>
            <a:r>
              <a:rPr lang="es-EC" sz="1400" dirty="0" smtClean="0"/>
              <a:t>         </a:t>
            </a:r>
            <a:r>
              <a:rPr lang="es-EC" sz="1400" dirty="0" err="1" smtClean="0"/>
              <a:t>2mm</a:t>
            </a:r>
            <a:endParaRPr lang="es-EC" sz="1400" dirty="0" smtClean="0"/>
          </a:p>
          <a:p>
            <a:r>
              <a:rPr lang="es-EC" dirty="0" smtClean="0"/>
              <a:t>       </a:t>
            </a:r>
            <a:endParaRPr lang="es-EC" dirty="0"/>
          </a:p>
        </p:txBody>
      </p:sp>
      <p:sp>
        <p:nvSpPr>
          <p:cNvPr id="27" name="26 CuadroTexto"/>
          <p:cNvSpPr txBox="1"/>
          <p:nvPr/>
        </p:nvSpPr>
        <p:spPr>
          <a:xfrm>
            <a:off x="6691757" y="4228577"/>
            <a:ext cx="169101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400" dirty="0" err="1" smtClean="0"/>
              <a:t>Neogina</a:t>
            </a:r>
            <a:r>
              <a:rPr lang="es-EC" sz="1400" dirty="0" smtClean="0"/>
              <a:t>  (14-16 día)</a:t>
            </a:r>
          </a:p>
          <a:p>
            <a:r>
              <a:rPr lang="es-EC" sz="1400" dirty="0" smtClean="0"/>
              <a:t>         </a:t>
            </a:r>
            <a:r>
              <a:rPr lang="es-EC" sz="1400" dirty="0" err="1" smtClean="0"/>
              <a:t>2,5mm</a:t>
            </a:r>
            <a:r>
              <a:rPr lang="es-EC" sz="1400" dirty="0" smtClean="0"/>
              <a:t> </a:t>
            </a:r>
          </a:p>
          <a:p>
            <a:r>
              <a:rPr lang="es-EC" dirty="0" smtClean="0"/>
              <a:t>       </a:t>
            </a:r>
            <a:endParaRPr lang="es-EC" dirty="0"/>
          </a:p>
        </p:txBody>
      </p:sp>
      <p:sp>
        <p:nvSpPr>
          <p:cNvPr id="28" name="27 CuadroTexto"/>
          <p:cNvSpPr txBox="1"/>
          <p:nvPr/>
        </p:nvSpPr>
        <p:spPr>
          <a:xfrm>
            <a:off x="5949770" y="6209021"/>
            <a:ext cx="197156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400" dirty="0" err="1" smtClean="0"/>
              <a:t>Partenogina</a:t>
            </a:r>
            <a:r>
              <a:rPr lang="es-EC" sz="1400" dirty="0" smtClean="0"/>
              <a:t>  (17-18 día)</a:t>
            </a:r>
          </a:p>
          <a:p>
            <a:r>
              <a:rPr lang="es-EC" sz="1400" dirty="0" smtClean="0"/>
              <a:t>         3 mm -4 mm</a:t>
            </a:r>
          </a:p>
          <a:p>
            <a:r>
              <a:rPr lang="es-EC" dirty="0" smtClean="0"/>
              <a:t>       </a:t>
            </a:r>
            <a:endParaRPr lang="es-EC" dirty="0"/>
          </a:p>
        </p:txBody>
      </p:sp>
      <p:sp>
        <p:nvSpPr>
          <p:cNvPr id="29" name="28 CuadroTexto"/>
          <p:cNvSpPr txBox="1"/>
          <p:nvPr/>
        </p:nvSpPr>
        <p:spPr>
          <a:xfrm>
            <a:off x="3161979" y="6301189"/>
            <a:ext cx="197156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400" dirty="0" err="1" smtClean="0"/>
              <a:t>Teleogina</a:t>
            </a:r>
            <a:r>
              <a:rPr lang="es-EC" sz="1400" dirty="0" smtClean="0"/>
              <a:t>  (19-22 día)</a:t>
            </a:r>
          </a:p>
          <a:p>
            <a:r>
              <a:rPr lang="es-EC" sz="1400" dirty="0" smtClean="0"/>
              <a:t>         7 mm -13 mm</a:t>
            </a:r>
          </a:p>
          <a:p>
            <a:r>
              <a:rPr lang="es-EC" dirty="0" smtClean="0"/>
              <a:t>       </a:t>
            </a:r>
            <a:endParaRPr lang="es-EC" dirty="0"/>
          </a:p>
        </p:txBody>
      </p:sp>
      <p:sp>
        <p:nvSpPr>
          <p:cNvPr id="30" name="29 CuadroTexto"/>
          <p:cNvSpPr txBox="1"/>
          <p:nvPr/>
        </p:nvSpPr>
        <p:spPr>
          <a:xfrm>
            <a:off x="477376" y="6517213"/>
            <a:ext cx="197156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400" dirty="0" err="1" smtClean="0"/>
              <a:t>Kenogina</a:t>
            </a:r>
            <a:r>
              <a:rPr lang="es-EC" sz="1400" dirty="0" smtClean="0"/>
              <a:t>  (23- día)</a:t>
            </a:r>
          </a:p>
          <a:p>
            <a:r>
              <a:rPr lang="es-EC" sz="1400" dirty="0" smtClean="0"/>
              <a:t>         </a:t>
            </a:r>
          </a:p>
          <a:p>
            <a:r>
              <a:rPr lang="es-EC" dirty="0" smtClean="0"/>
              <a:t>       </a:t>
            </a:r>
            <a:endParaRPr lang="es-EC" dirty="0"/>
          </a:p>
        </p:txBody>
      </p:sp>
      <p:sp>
        <p:nvSpPr>
          <p:cNvPr id="31" name="30 CuadroTexto"/>
          <p:cNvSpPr txBox="1"/>
          <p:nvPr/>
        </p:nvSpPr>
        <p:spPr>
          <a:xfrm>
            <a:off x="477376" y="4069429"/>
            <a:ext cx="1971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sz="1400" dirty="0" smtClean="0"/>
              <a:t>Huevos (30-70  días  en pasturas)</a:t>
            </a:r>
          </a:p>
          <a:p>
            <a:r>
              <a:rPr lang="es-EC" sz="1400" dirty="0" smtClean="0"/>
              <a:t>         </a:t>
            </a:r>
          </a:p>
          <a:p>
            <a:r>
              <a:rPr lang="es-EC" dirty="0" smtClean="0"/>
              <a:t>       </a:t>
            </a:r>
            <a:endParaRPr lang="es-EC" dirty="0"/>
          </a:p>
        </p:txBody>
      </p:sp>
      <p:sp>
        <p:nvSpPr>
          <p:cNvPr id="12" name="11 Rectángulo"/>
          <p:cNvSpPr/>
          <p:nvPr/>
        </p:nvSpPr>
        <p:spPr>
          <a:xfrm>
            <a:off x="3126381" y="4382465"/>
            <a:ext cx="26059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dirty="0"/>
              <a:t>(Harwood &amp; James, 1993</a:t>
            </a:r>
            <a:r>
              <a:rPr lang="es-ES" dirty="0" smtClean="0"/>
              <a:t>)</a:t>
            </a:r>
          </a:p>
          <a:p>
            <a:pPr lvl="0"/>
            <a:r>
              <a:rPr lang="es-ES" dirty="0" smtClean="0"/>
              <a:t>Solari </a:t>
            </a:r>
            <a:r>
              <a:rPr lang="es-ES" i="1" dirty="0"/>
              <a:t>et al</a:t>
            </a:r>
            <a:r>
              <a:rPr lang="es-ES" dirty="0"/>
              <a:t>.( 2009)</a:t>
            </a:r>
            <a:endParaRPr lang="es-EC" dirty="0"/>
          </a:p>
        </p:txBody>
      </p:sp>
      <p:cxnSp>
        <p:nvCxnSpPr>
          <p:cNvPr id="3" name="2 Conector recto de flecha"/>
          <p:cNvCxnSpPr/>
          <p:nvPr/>
        </p:nvCxnSpPr>
        <p:spPr>
          <a:xfrm flipV="1">
            <a:off x="1840920" y="1355581"/>
            <a:ext cx="786864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31 Conector recto de flecha"/>
          <p:cNvCxnSpPr/>
          <p:nvPr/>
        </p:nvCxnSpPr>
        <p:spPr>
          <a:xfrm flipV="1">
            <a:off x="3661240" y="1337829"/>
            <a:ext cx="786864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32 Conector recto de flecha"/>
          <p:cNvCxnSpPr/>
          <p:nvPr/>
        </p:nvCxnSpPr>
        <p:spPr>
          <a:xfrm flipV="1">
            <a:off x="5917351" y="1300161"/>
            <a:ext cx="786864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33 Conector recto de flecha"/>
          <p:cNvCxnSpPr/>
          <p:nvPr/>
        </p:nvCxnSpPr>
        <p:spPr>
          <a:xfrm>
            <a:off x="7647359" y="2204864"/>
            <a:ext cx="16210" cy="539617"/>
          </a:xfrm>
          <a:prstGeom prst="straightConnector1">
            <a:avLst/>
          </a:prstGeom>
          <a:ln>
            <a:tailEnd type="arrow"/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34 Conector recto de flecha"/>
          <p:cNvCxnSpPr/>
          <p:nvPr/>
        </p:nvCxnSpPr>
        <p:spPr>
          <a:xfrm>
            <a:off x="7799759" y="4672125"/>
            <a:ext cx="16210" cy="539617"/>
          </a:xfrm>
          <a:prstGeom prst="straightConnector1">
            <a:avLst/>
          </a:prstGeom>
          <a:ln>
            <a:tailEnd type="arrow"/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35 Conector recto de flecha"/>
          <p:cNvCxnSpPr/>
          <p:nvPr/>
        </p:nvCxnSpPr>
        <p:spPr>
          <a:xfrm flipH="1" flipV="1">
            <a:off x="5169462" y="5865426"/>
            <a:ext cx="638879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36 Conector recto de flecha"/>
          <p:cNvCxnSpPr/>
          <p:nvPr/>
        </p:nvCxnSpPr>
        <p:spPr>
          <a:xfrm flipH="1" flipV="1">
            <a:off x="2377821" y="5981216"/>
            <a:ext cx="638879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37 Conector recto de flecha"/>
          <p:cNvCxnSpPr/>
          <p:nvPr/>
        </p:nvCxnSpPr>
        <p:spPr>
          <a:xfrm flipV="1">
            <a:off x="1481803" y="4322962"/>
            <a:ext cx="0" cy="402714"/>
          </a:xfrm>
          <a:prstGeom prst="straightConnector1">
            <a:avLst/>
          </a:prstGeom>
          <a:ln>
            <a:tailEnd type="arrow"/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38 Conector recto de flecha"/>
          <p:cNvCxnSpPr/>
          <p:nvPr/>
        </p:nvCxnSpPr>
        <p:spPr>
          <a:xfrm flipV="1">
            <a:off x="1463158" y="2271484"/>
            <a:ext cx="0" cy="402714"/>
          </a:xfrm>
          <a:prstGeom prst="straightConnector1">
            <a:avLst/>
          </a:prstGeom>
          <a:ln>
            <a:tailEnd type="arrow"/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1 CuadroTexto"/>
          <p:cNvSpPr txBox="1"/>
          <p:nvPr/>
        </p:nvSpPr>
        <p:spPr>
          <a:xfrm>
            <a:off x="2780794" y="2786210"/>
            <a:ext cx="379583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 CICLO PARASITARIO </a:t>
            </a:r>
          </a:p>
          <a:p>
            <a:pPr algn="ctr"/>
            <a:r>
              <a:rPr lang="es-ES" dirty="0" smtClean="0"/>
              <a:t>(1-23  días)</a:t>
            </a:r>
          </a:p>
          <a:p>
            <a:pPr algn="ctr"/>
            <a:r>
              <a:rPr lang="es-ES" dirty="0" smtClean="0"/>
              <a:t>CICLO  NO PARASITARIO</a:t>
            </a:r>
          </a:p>
          <a:p>
            <a:pPr algn="ctr"/>
            <a:r>
              <a:rPr lang="es-ES" dirty="0" smtClean="0"/>
              <a:t>(30-70 DÍAS)</a:t>
            </a:r>
          </a:p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8126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1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1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1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1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1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1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1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1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1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1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1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1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1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1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1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1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1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1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10"/>
                            </p:stCondLst>
                            <p:childTnLst>
                              <p:par>
                                <p:cTn id="9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12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1875" b="76705" l="1000" r="98667">
                        <a14:foregroundMark x1="9167" y1="39489" x2="9167" y2="39489"/>
                        <a14:foregroundMark x1="7167" y1="32386" x2="7167" y2="32386"/>
                        <a14:foregroundMark x1="4000" y1="31818" x2="4000" y2="31818"/>
                        <a14:foregroundMark x1="3000" y1="36080" x2="3000" y2="36080"/>
                        <a14:foregroundMark x1="2500" y1="40057" x2="2500" y2="40057"/>
                        <a14:foregroundMark x1="3000" y1="53977" x2="3000" y2="53977"/>
                        <a14:foregroundMark x1="3000" y1="60511" x2="3000" y2="60511"/>
                        <a14:foregroundMark x1="3500" y1="62784" x2="3500" y2="62784"/>
                        <a14:foregroundMark x1="3167" y1="64205" x2="3167" y2="64205"/>
                        <a14:foregroundMark x1="4167" y1="64205" x2="4167" y2="64205"/>
                        <a14:foregroundMark x1="7000" y1="63352" x2="7000" y2="63352"/>
                        <a14:foregroundMark x1="7500" y1="66761" x2="7500" y2="66761"/>
                        <a14:foregroundMark x1="6833" y1="67330" x2="6833" y2="67330"/>
                        <a14:foregroundMark x1="20000" y1="58523" x2="20000" y2="58523"/>
                        <a14:foregroundMark x1="19333" y1="54830" x2="19333" y2="54830"/>
                        <a14:foregroundMark x1="20000" y1="60511" x2="20000" y2="60511"/>
                        <a14:foregroundMark x1="20333" y1="63068" x2="20333" y2="63068"/>
                        <a14:foregroundMark x1="21000" y1="63068" x2="21000" y2="63068"/>
                        <a14:foregroundMark x1="31500" y1="36648" x2="31500" y2="36648"/>
                        <a14:foregroundMark x1="33000" y1="36648" x2="33000" y2="36648"/>
                        <a14:foregroundMark x1="34667" y1="36648" x2="34667" y2="36648"/>
                        <a14:foregroundMark x1="35333" y1="35227" x2="35333" y2="35227"/>
                        <a14:foregroundMark x1="25333" y1="32955" x2="25333" y2="32955"/>
                        <a14:foregroundMark x1="25500" y1="30966" x2="25500" y2="30966"/>
                        <a14:foregroundMark x1="27000" y1="35795" x2="27000" y2="35795"/>
                        <a14:foregroundMark x1="51333" y1="50000" x2="51333" y2="50000"/>
                        <a14:foregroundMark x1="50500" y1="40625" x2="50500" y2="40625"/>
                        <a14:foregroundMark x1="52167" y1="42330" x2="52167" y2="42330"/>
                        <a14:foregroundMark x1="53167" y1="46307" x2="53167" y2="46307"/>
                        <a14:foregroundMark x1="46000" y1="40057" x2="46000" y2="40057"/>
                        <a14:foregroundMark x1="45333" y1="42898" x2="45333" y2="42898"/>
                        <a14:foregroundMark x1="43667" y1="45739" x2="43667" y2="45739"/>
                        <a14:foregroundMark x1="71833" y1="47443" x2="71833" y2="47443"/>
                        <a14:foregroundMark x1="69833" y1="47443" x2="69833" y2="47443"/>
                        <a14:foregroundMark x1="69333" y1="31818" x2="69333" y2="31818"/>
                        <a14:foregroundMark x1="66833" y1="31250" x2="66833" y2="31250"/>
                        <a14:foregroundMark x1="65000" y1="29830" x2="65000" y2="29830"/>
                        <a14:foregroundMark x1="64000" y1="27841" x2="64000" y2="27841"/>
                        <a14:foregroundMark x1="62667" y1="25568" x2="62667" y2="25568"/>
                        <a14:foregroundMark x1="68500" y1="31818" x2="68500" y2="31818"/>
                        <a14:foregroundMark x1="69500" y1="31534" x2="69500" y2="31534"/>
                        <a14:foregroundMark x1="50667" y1="39489" x2="50667" y2="394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3426" b="23241"/>
          <a:stretch/>
        </p:blipFill>
        <p:spPr>
          <a:xfrm>
            <a:off x="0" y="59431"/>
            <a:ext cx="9144000" cy="3657601"/>
          </a:xfrm>
          <a:prstGeom prst="rect">
            <a:avLst/>
          </a:prstGeom>
        </p:spPr>
      </p:pic>
      <p:sp>
        <p:nvSpPr>
          <p:cNvPr id="6" name="6 Marcador de contenido"/>
          <p:cNvSpPr>
            <a:spLocks noGrp="1"/>
          </p:cNvSpPr>
          <p:nvPr>
            <p:ph idx="1"/>
          </p:nvPr>
        </p:nvSpPr>
        <p:spPr>
          <a:xfrm>
            <a:off x="1363" y="4156365"/>
            <a:ext cx="3728364" cy="15121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EC" sz="1800" b="1" dirty="0">
                <a:latin typeface="Times New Roman" pitchFamily="18" charset="0"/>
                <a:cs typeface="Times New Roman" pitchFamily="18" charset="0"/>
              </a:rPr>
              <a:t>10 - 20 </a:t>
            </a:r>
            <a:r>
              <a:rPr lang="es-EC" sz="1800" b="1" dirty="0" smtClean="0">
                <a:latin typeface="Times New Roman" pitchFamily="18" charset="0"/>
                <a:cs typeface="Times New Roman" pitchFamily="18" charset="0"/>
              </a:rPr>
              <a:t>garrapatas</a:t>
            </a:r>
          </a:p>
          <a:p>
            <a:pPr marL="0" indent="0">
              <a:buNone/>
            </a:pPr>
            <a:endParaRPr lang="es-EC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s-EC" sz="1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s-EC" sz="18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s-EC" sz="1800" b="1" i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s-EC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sz="1800" b="1" dirty="0">
                <a:latin typeface="Times New Roman" pitchFamily="18" charset="0"/>
                <a:cs typeface="Times New Roman" pitchFamily="18" charset="0"/>
              </a:rPr>
              <a:t>41 – </a:t>
            </a:r>
            <a:r>
              <a:rPr lang="es-EC" sz="1800" b="1" dirty="0" smtClean="0">
                <a:latin typeface="Times New Roman" pitchFamily="18" charset="0"/>
                <a:cs typeface="Times New Roman" pitchFamily="18" charset="0"/>
              </a:rPr>
              <a:t>	   garrapatas</a:t>
            </a:r>
            <a:endParaRPr lang="es-EC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3" t="25765" r="73879" b="41687"/>
          <a:stretch/>
        </p:blipFill>
        <p:spPr bwMode="auto">
          <a:xfrm>
            <a:off x="2699792" y="4184640"/>
            <a:ext cx="1296144" cy="1350513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2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70" t="54966" r="56661" b="13681"/>
          <a:stretch/>
        </p:blipFill>
        <p:spPr bwMode="auto">
          <a:xfrm>
            <a:off x="6719439" y="4164425"/>
            <a:ext cx="2041823" cy="1440160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2"/>
          <p:cNvPicPr/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8073" b="88542" l="44510" r="673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143" t="54778" r="32555" b="11549"/>
          <a:stretch/>
        </p:blipFill>
        <p:spPr bwMode="auto">
          <a:xfrm>
            <a:off x="2615595" y="5493786"/>
            <a:ext cx="1380341" cy="1511001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6719439" y="6110245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b="1" dirty="0" smtClean="0">
                <a:latin typeface="Times New Roman" pitchFamily="18" charset="0"/>
                <a:cs typeface="Times New Roman" pitchFamily="18" charset="0"/>
              </a:rPr>
              <a:t>Martínez (2010)</a:t>
            </a:r>
          </a:p>
          <a:p>
            <a:r>
              <a:rPr lang="es-EC" b="1" dirty="0" smtClean="0">
                <a:latin typeface="Times New Roman" pitchFamily="18" charset="0"/>
                <a:cs typeface="Times New Roman" pitchFamily="18" charset="0"/>
              </a:rPr>
              <a:t>Junquera (2013</a:t>
            </a:r>
            <a:r>
              <a:rPr lang="es-EC" b="1" dirty="0" smtClean="0"/>
              <a:t>)</a:t>
            </a:r>
            <a:endParaRPr lang="es-EC" b="1" dirty="0"/>
          </a:p>
        </p:txBody>
      </p:sp>
      <p:sp>
        <p:nvSpPr>
          <p:cNvPr id="12" name="11 Rectángulo"/>
          <p:cNvSpPr/>
          <p:nvPr/>
        </p:nvSpPr>
        <p:spPr>
          <a:xfrm>
            <a:off x="4427984" y="4214719"/>
            <a:ext cx="2069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21 – 40 garrapatas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2088738" y="3716210"/>
            <a:ext cx="56516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000" b="1" dirty="0" smtClean="0"/>
              <a:t>UMBRALES ECONÓMICOS</a:t>
            </a:r>
            <a:endParaRPr lang="es-EC" sz="2000" b="1" dirty="0"/>
          </a:p>
        </p:txBody>
      </p:sp>
      <p:sp>
        <p:nvSpPr>
          <p:cNvPr id="14" name="13 Flecha abajo"/>
          <p:cNvSpPr/>
          <p:nvPr/>
        </p:nvSpPr>
        <p:spPr>
          <a:xfrm flipV="1">
            <a:off x="755576" y="5493785"/>
            <a:ext cx="216024" cy="6278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0710277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45232" y="260648"/>
            <a:ext cx="3178696" cy="706090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l"/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OBJETIVO GENERAL:</a:t>
            </a:r>
            <a:endParaRPr lang="es-EC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1052736"/>
            <a:ext cx="7920879" cy="815617"/>
          </a:xfrm>
        </p:spPr>
        <p:txBody>
          <a:bodyPr>
            <a:normAutofit/>
          </a:bodyPr>
          <a:lstStyle/>
          <a:p>
            <a:pPr lvl="0" algn="just">
              <a:buBlip>
                <a:blip r:embed="rId2"/>
              </a:buBlip>
            </a:pPr>
            <a:r>
              <a:rPr lang="es-EC" sz="2000" dirty="0">
                <a:latin typeface="Times New Roman" pitchFamily="18" charset="0"/>
                <a:cs typeface="Times New Roman" pitchFamily="18" charset="0"/>
              </a:rPr>
              <a:t>Estudiar la  taxonomía de las garrapatas a nivel de género en  ganado bovino de la parroquia Alluriquín - Santo Domingo de los </a:t>
            </a:r>
            <a:r>
              <a:rPr lang="es-EC" sz="2000" dirty="0" err="1">
                <a:latin typeface="Times New Roman" pitchFamily="18" charset="0"/>
                <a:cs typeface="Times New Roman" pitchFamily="18" charset="0"/>
              </a:rPr>
              <a:t>Tsáchilas</a:t>
            </a:r>
            <a:r>
              <a:rPr lang="es-EC" sz="2000" dirty="0" smtClean="0">
                <a:latin typeface="Times New Roman" pitchFamily="18" charset="0"/>
                <a:cs typeface="Times New Roman" pitchFamily="18" charset="0"/>
              </a:rPr>
              <a:t>”</a:t>
            </a:r>
            <a:endParaRPr lang="es-EC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D13E-DE11-4BAD-9E83-1AA927737FE6}" type="datetime1">
              <a:rPr lang="es-EC" smtClean="0"/>
              <a:t>10/12/2013</a:t>
            </a:fld>
            <a:endParaRPr lang="es-EC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58B8-DC84-414A-BA10-D2AE2EBA1FF9}" type="slidenum">
              <a:rPr lang="es-EC" smtClean="0"/>
              <a:t>11</a:t>
            </a:fld>
            <a:endParaRPr lang="es-EC" dirty="0"/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755102" y="2204864"/>
            <a:ext cx="3257333" cy="5760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OBJETIVOS ESPECIFICOS:</a:t>
            </a:r>
            <a:endParaRPr lang="es-EC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11560" y="2955259"/>
            <a:ext cx="77768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Blip>
                <a:blip r:embed="rId2"/>
              </a:buBlip>
            </a:pPr>
            <a:r>
              <a:rPr lang="es-EC" sz="2000" dirty="0">
                <a:latin typeface="Times New Roman" pitchFamily="18" charset="0"/>
                <a:cs typeface="Times New Roman" pitchFamily="18" charset="0"/>
              </a:rPr>
              <a:t>Identificar taxonómicamente  a nivel de género  las garrapatas que  </a:t>
            </a:r>
            <a:r>
              <a:rPr lang="es-EC" sz="2000" dirty="0" smtClean="0">
                <a:latin typeface="Times New Roman" pitchFamily="18" charset="0"/>
                <a:cs typeface="Times New Roman" pitchFamily="18" charset="0"/>
              </a:rPr>
              <a:t>	 atacan </a:t>
            </a:r>
            <a:r>
              <a:rPr lang="es-EC" sz="2000" dirty="0">
                <a:latin typeface="Times New Roman" pitchFamily="18" charset="0"/>
                <a:cs typeface="Times New Roman" pitchFamily="18" charset="0"/>
              </a:rPr>
              <a:t>a los bovinos de acuerdo al área corporal.</a:t>
            </a:r>
          </a:p>
          <a:p>
            <a:pPr algn="just">
              <a:lnSpc>
                <a:spcPct val="150000"/>
              </a:lnSpc>
              <a:buBlip>
                <a:blip r:embed="rId2"/>
              </a:buBlip>
            </a:pPr>
            <a:r>
              <a:rPr lang="es-EC" sz="2000" dirty="0">
                <a:latin typeface="Times New Roman" pitchFamily="18" charset="0"/>
                <a:cs typeface="Times New Roman" pitchFamily="18" charset="0"/>
              </a:rPr>
              <a:t>Establecer la correlación entre  los géneros de garrapatas y la altitud.</a:t>
            </a:r>
          </a:p>
          <a:p>
            <a:pPr algn="just">
              <a:lnSpc>
                <a:spcPct val="150000"/>
              </a:lnSpc>
              <a:buBlip>
                <a:blip r:embed="rId2"/>
              </a:buBlip>
            </a:pPr>
            <a:r>
              <a:rPr lang="es-EC" sz="2000" dirty="0">
                <a:latin typeface="Times New Roman" pitchFamily="18" charset="0"/>
                <a:cs typeface="Times New Roman" pitchFamily="18" charset="0"/>
              </a:rPr>
              <a:t>Determinar la relación entre la presencia de garrapatas y las pérdidas que ocasionan.</a:t>
            </a:r>
          </a:p>
          <a:p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312" y="5229200"/>
            <a:ext cx="1158558" cy="119675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0853516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lvl="0"/>
            <a:r>
              <a:rPr lang="es-ES_tradnl" sz="2200" b="1" dirty="0" smtClean="0"/>
              <a:t/>
            </a:r>
            <a:br>
              <a:rPr lang="es-ES_tradnl" sz="2200" b="1" dirty="0" smtClean="0"/>
            </a:br>
            <a:r>
              <a:rPr lang="es-ES_tradnl" sz="2200" b="1" dirty="0" smtClean="0"/>
              <a:t/>
            </a:r>
            <a:br>
              <a:rPr lang="es-ES_tradnl" sz="2200" b="1" dirty="0" smtClean="0"/>
            </a:br>
            <a:r>
              <a:rPr lang="es-ES_tradnl" sz="2200" b="1" dirty="0" smtClean="0">
                <a:latin typeface="Times New Roman" pitchFamily="18" charset="0"/>
                <a:cs typeface="Times New Roman" pitchFamily="18" charset="0"/>
              </a:rPr>
              <a:t>MATERIALES </a:t>
            </a:r>
            <a:r>
              <a:rPr lang="es-ES_tradnl" sz="2200" b="1" dirty="0">
                <a:latin typeface="Times New Roman" pitchFamily="18" charset="0"/>
                <a:cs typeface="Times New Roman" pitchFamily="18" charset="0"/>
              </a:rPr>
              <a:t>Y MÉTODOS</a:t>
            </a:r>
            <a:r>
              <a:rPr lang="es-EC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s-EC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es-ES_tradnl" sz="2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s-EC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s-EC" sz="2200" dirty="0">
                <a:latin typeface="Times New Roman" pitchFamily="18" charset="0"/>
                <a:cs typeface="Times New Roman" pitchFamily="18" charset="0"/>
              </a:rPr>
            </a:br>
            <a:r>
              <a:rPr lang="es-EC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sz="2200" b="1" dirty="0">
                <a:latin typeface="Times New Roman" pitchFamily="18" charset="0"/>
                <a:cs typeface="Times New Roman" pitchFamily="18" charset="0"/>
              </a:rPr>
              <a:t>UBICACIÓN DEL LUGAR DE INVESTIGACIÓN</a:t>
            </a:r>
            <a:r>
              <a:rPr lang="es-EC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s-EC" b="1" dirty="0">
                <a:latin typeface="Times New Roman" pitchFamily="18" charset="0"/>
                <a:cs typeface="Times New Roman" pitchFamily="18" charset="0"/>
              </a:rPr>
            </a:b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D13E-DE11-4BAD-9E83-1AA927737FE6}" type="datetime1">
              <a:rPr lang="es-EC" smtClean="0"/>
              <a:t>10/12/2013</a:t>
            </a:fld>
            <a:endParaRPr lang="es-EC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58B8-DC84-414A-BA10-D2AE2EBA1FF9}" type="slidenum">
              <a:rPr lang="es-EC" smtClean="0"/>
              <a:t>12</a:t>
            </a:fld>
            <a:endParaRPr lang="es-EC"/>
          </a:p>
        </p:txBody>
      </p:sp>
      <p:pic>
        <p:nvPicPr>
          <p:cNvPr id="6" name="5 Imagen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8" t="2463" r="2472" b="2460"/>
          <a:stretch/>
        </p:blipFill>
        <p:spPr bwMode="auto">
          <a:xfrm>
            <a:off x="3635896" y="1556793"/>
            <a:ext cx="5328592" cy="504055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95536" y="1484784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C" dirty="0"/>
              <a:t> </a:t>
            </a:r>
          </a:p>
          <a:p>
            <a:pPr marL="285750" indent="-285750">
              <a:buBlip>
                <a:blip r:embed="rId3"/>
              </a:buBlip>
            </a:pPr>
            <a:r>
              <a:rPr lang="es-EC" b="1" dirty="0"/>
              <a:t>	</a:t>
            </a:r>
            <a:r>
              <a:rPr lang="es-EC" b="1" dirty="0" smtClean="0">
                <a:latin typeface="Times New Roman" pitchFamily="18" charset="0"/>
                <a:cs typeface="Times New Roman" pitchFamily="18" charset="0"/>
              </a:rPr>
              <a:t>Ubicación </a:t>
            </a:r>
            <a:r>
              <a:rPr lang="es-EC" b="1" dirty="0">
                <a:latin typeface="Times New Roman" pitchFamily="18" charset="0"/>
                <a:cs typeface="Times New Roman" pitchFamily="18" charset="0"/>
              </a:rPr>
              <a:t>Geográfica </a:t>
            </a:r>
          </a:p>
          <a:p>
            <a:r>
              <a:rPr lang="es-EC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es-EC" dirty="0">
                <a:latin typeface="Times New Roman" pitchFamily="18" charset="0"/>
                <a:cs typeface="Times New Roman" pitchFamily="18" charset="0"/>
              </a:rPr>
              <a:t>El  área de la investigación está </a:t>
            </a:r>
            <a:endParaRPr lang="es-EC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ubicada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geográficamente en las </a:t>
            </a:r>
            <a:endParaRPr lang="es-EC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siguientes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oordenadas:</a:t>
            </a:r>
          </a:p>
          <a:p>
            <a:endParaRPr lang="es-EC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20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Latitud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 :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00°19′00″S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20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Longitud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78°59′00″W</a:t>
            </a:r>
          </a:p>
          <a:p>
            <a:endParaRPr lang="es-EC" dirty="0">
              <a:latin typeface="Times New Roman" pitchFamily="18" charset="0"/>
              <a:cs typeface="Times New Roman" pitchFamily="18" charset="0"/>
            </a:endParaRPr>
          </a:p>
          <a:p>
            <a:r>
              <a:rPr lang="es-EC" b="1" dirty="0">
                <a:latin typeface="Times New Roman" pitchFamily="18" charset="0"/>
                <a:cs typeface="Times New Roman" pitchFamily="18" charset="0"/>
              </a:rPr>
              <a:t>Fuente: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EC" dirty="0" err="1">
                <a:latin typeface="Times New Roman" pitchFamily="18" charset="0"/>
                <a:cs typeface="Times New Roman" pitchFamily="18" charset="0"/>
              </a:rPr>
              <a:t>INAMHI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, 2012) </a:t>
            </a:r>
          </a:p>
          <a:p>
            <a:r>
              <a:rPr lang="es-EC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es-EC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es-EC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937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634082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lvl="1" algn="ctr"/>
            <a:r>
              <a:rPr lang="es-EC" sz="3100" b="1" dirty="0"/>
              <a:t> </a:t>
            </a:r>
            <a:r>
              <a:rPr lang="es-EC" sz="3100" b="1" dirty="0" smtClean="0"/>
              <a:t/>
            </a:r>
            <a:br>
              <a:rPr lang="es-EC" sz="3100" b="1" dirty="0" smtClean="0"/>
            </a:br>
            <a:r>
              <a:rPr lang="es-EC" sz="3100" b="1" dirty="0" smtClean="0">
                <a:latin typeface="Times New Roman" pitchFamily="18" charset="0"/>
                <a:cs typeface="Times New Roman" pitchFamily="18" charset="0"/>
              </a:rPr>
              <a:t>METODOLOGÍA</a:t>
            </a:r>
            <a:r>
              <a:rPr lang="es-EC" sz="2000" b="1" dirty="0"/>
              <a:t/>
            </a:r>
            <a:br>
              <a:rPr lang="es-EC" sz="2000" b="1" dirty="0"/>
            </a:br>
            <a:r>
              <a:rPr lang="es-EC" b="1" dirty="0"/>
              <a:t> </a:t>
            </a:r>
            <a:r>
              <a:rPr lang="es-EC" sz="1600" dirty="0"/>
              <a:t/>
            </a:r>
            <a:br>
              <a:rPr lang="es-EC" sz="1600" dirty="0"/>
            </a:br>
            <a:endParaRPr lang="es-EC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6856" y="980728"/>
            <a:ext cx="8229600" cy="525658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es-EC" b="1" dirty="0">
                <a:latin typeface="Times New Roman" pitchFamily="18" charset="0"/>
                <a:cs typeface="Times New Roman" pitchFamily="18" charset="0"/>
              </a:rPr>
              <a:t>Fase 1: Determinación del tamaño de la </a:t>
            </a:r>
            <a:r>
              <a:rPr lang="es-EC" b="1" dirty="0" smtClean="0">
                <a:latin typeface="Times New Roman" pitchFamily="18" charset="0"/>
                <a:cs typeface="Times New Roman" pitchFamily="18" charset="0"/>
              </a:rPr>
              <a:t>muestra </a:t>
            </a:r>
            <a:r>
              <a:rPr lang="es-EC" b="1" dirty="0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EC" b="1" dirty="0" smtClean="0">
                <a:latin typeface="Times New Roman" pitchFamily="18" charset="0"/>
                <a:cs typeface="Times New Roman" pitchFamily="18" charset="0"/>
              </a:rPr>
              <a:t>estratificación</a:t>
            </a:r>
          </a:p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es-EC" b="1" dirty="0" smtClean="0"/>
              <a:t>43 recintos          129 fincas          258 bovinos. </a:t>
            </a:r>
          </a:p>
          <a:p>
            <a:pPr marL="0" indent="0">
              <a:buNone/>
            </a:pPr>
            <a:endParaRPr lang="es-EC" dirty="0" smtClean="0"/>
          </a:p>
          <a:p>
            <a:pPr marL="0" indent="0">
              <a:buNone/>
            </a:pPr>
            <a:endParaRPr lang="es-EC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D13E-DE11-4BAD-9E83-1AA927737FE6}" type="datetime1">
              <a:rPr lang="es-EC" smtClean="0"/>
              <a:t>10/12/2013</a:t>
            </a:fld>
            <a:endParaRPr lang="es-EC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58B8-DC84-414A-BA10-D2AE2EBA1FF9}" type="slidenum">
              <a:rPr lang="es-EC" smtClean="0"/>
              <a:t>13</a:t>
            </a:fld>
            <a:endParaRPr lang="es-EC"/>
          </a:p>
        </p:txBody>
      </p:sp>
      <p:sp>
        <p:nvSpPr>
          <p:cNvPr id="7" name="6 Flecha derecha"/>
          <p:cNvSpPr/>
          <p:nvPr/>
        </p:nvSpPr>
        <p:spPr>
          <a:xfrm>
            <a:off x="2915816" y="2924944"/>
            <a:ext cx="72008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9" name="8 Flecha derecha"/>
          <p:cNvSpPr/>
          <p:nvPr/>
        </p:nvSpPr>
        <p:spPr>
          <a:xfrm>
            <a:off x="5508104" y="2924944"/>
            <a:ext cx="72008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pic>
        <p:nvPicPr>
          <p:cNvPr id="10" name="9 Imagen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5" t="15434" r="2473" b="2459"/>
          <a:stretch/>
        </p:blipFill>
        <p:spPr bwMode="auto">
          <a:xfrm>
            <a:off x="855115" y="3810415"/>
            <a:ext cx="2263746" cy="1377265"/>
          </a:xfrm>
          <a:prstGeom prst="rect">
            <a:avLst/>
          </a:prstGeom>
          <a:noFill/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124" y="3459622"/>
            <a:ext cx="2056734" cy="2078850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92" b="2828"/>
          <a:stretch/>
        </p:blipFill>
        <p:spPr>
          <a:xfrm>
            <a:off x="5454708" y="3595067"/>
            <a:ext cx="3091330" cy="1943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16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634082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lvl="1" algn="ctr"/>
            <a:r>
              <a:rPr lang="es-EC" sz="3100" b="1" dirty="0"/>
              <a:t> </a:t>
            </a:r>
            <a:r>
              <a:rPr lang="es-EC" sz="3100" b="1" dirty="0" smtClean="0"/>
              <a:t/>
            </a:r>
            <a:br>
              <a:rPr lang="es-EC" sz="3100" b="1" dirty="0" smtClean="0"/>
            </a:br>
            <a:r>
              <a:rPr lang="es-EC" sz="3100" b="1" dirty="0" smtClean="0">
                <a:latin typeface="Times New Roman" pitchFamily="18" charset="0"/>
                <a:cs typeface="Times New Roman" pitchFamily="18" charset="0"/>
              </a:rPr>
              <a:t>METODOLOGÍA</a:t>
            </a:r>
            <a:r>
              <a:rPr lang="es-EC" sz="2000" b="1" dirty="0"/>
              <a:t/>
            </a:r>
            <a:br>
              <a:rPr lang="es-EC" sz="2000" b="1" dirty="0"/>
            </a:br>
            <a:r>
              <a:rPr lang="es-EC" b="1" dirty="0"/>
              <a:t> </a:t>
            </a:r>
            <a:r>
              <a:rPr lang="es-EC" sz="1600" dirty="0"/>
              <a:t/>
            </a:r>
            <a:br>
              <a:rPr lang="es-EC" sz="1600" dirty="0"/>
            </a:br>
            <a:endParaRPr lang="es-EC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25658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es-EC" b="1" dirty="0" smtClean="0">
                <a:latin typeface="Times New Roman" pitchFamily="18" charset="0"/>
                <a:cs typeface="Times New Roman" pitchFamily="18" charset="0"/>
              </a:rPr>
              <a:t>Fase </a:t>
            </a:r>
            <a:r>
              <a:rPr lang="es-EC" b="1" dirty="0">
                <a:latin typeface="Times New Roman" pitchFamily="18" charset="0"/>
                <a:cs typeface="Times New Roman" pitchFamily="18" charset="0"/>
              </a:rPr>
              <a:t>2: Muestreo y </a:t>
            </a:r>
            <a:r>
              <a:rPr lang="es-EC" b="1" dirty="0" smtClean="0">
                <a:latin typeface="Times New Roman" pitchFamily="18" charset="0"/>
                <a:cs typeface="Times New Roman" pitchFamily="18" charset="0"/>
              </a:rPr>
              <a:t>Encuesta</a:t>
            </a:r>
          </a:p>
          <a:p>
            <a:pPr marL="0" indent="0">
              <a:lnSpc>
                <a:spcPct val="150000"/>
              </a:lnSpc>
              <a:buNone/>
            </a:pPr>
            <a:endParaRPr lang="es-EC" dirty="0"/>
          </a:p>
          <a:p>
            <a:pPr>
              <a:lnSpc>
                <a:spcPct val="150000"/>
              </a:lnSpc>
              <a:buBlip>
                <a:blip r:embed="rId2"/>
              </a:buBlip>
            </a:pPr>
            <a:endParaRPr lang="es-EC" b="1" dirty="0" smtClean="0"/>
          </a:p>
          <a:p>
            <a:pPr marL="0" indent="0">
              <a:buNone/>
            </a:pPr>
            <a:endParaRPr lang="es-EC" dirty="0" smtClean="0"/>
          </a:p>
          <a:p>
            <a:pPr>
              <a:buBlip>
                <a:blip r:embed="rId2"/>
              </a:buBlip>
            </a:pPr>
            <a:endParaRPr lang="es-EC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D13E-DE11-4BAD-9E83-1AA927737FE6}" type="datetime1">
              <a:rPr lang="es-EC" smtClean="0"/>
              <a:t>10/12/2013</a:t>
            </a:fld>
            <a:endParaRPr lang="es-EC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58B8-DC84-414A-BA10-D2AE2EBA1FF9}" type="slidenum">
              <a:rPr lang="es-EC" smtClean="0"/>
              <a:t>14</a:t>
            </a:fld>
            <a:endParaRPr lang="es-EC"/>
          </a:p>
        </p:txBody>
      </p:sp>
      <p:pic>
        <p:nvPicPr>
          <p:cNvPr id="9" name="8 Imagen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823" r="50000" b="711"/>
          <a:stretch/>
        </p:blipFill>
        <p:spPr bwMode="auto">
          <a:xfrm>
            <a:off x="6139815" y="4373894"/>
            <a:ext cx="2240771" cy="1935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78" r="50000" b="36846"/>
          <a:stretch/>
        </p:blipFill>
        <p:spPr bwMode="auto">
          <a:xfrm>
            <a:off x="6139815" y="1838949"/>
            <a:ext cx="2240771" cy="2348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90"/>
          <a:stretch/>
        </p:blipFill>
        <p:spPr>
          <a:xfrm>
            <a:off x="715260" y="1838949"/>
            <a:ext cx="2174617" cy="2348879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66" t="6932" r="5000"/>
          <a:stretch/>
        </p:blipFill>
        <p:spPr>
          <a:xfrm>
            <a:off x="771754" y="4405293"/>
            <a:ext cx="2153052" cy="1766243"/>
          </a:xfrm>
          <a:prstGeom prst="rect">
            <a:avLst/>
          </a:prstGeom>
        </p:spPr>
      </p:pic>
      <p:pic>
        <p:nvPicPr>
          <p:cNvPr id="4098" name="Picture 2" descr="http://www.dibujospedia.com/dibujos/colorear-vaca-lechera-dibujos-infantiles.gif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13" b="89942" l="0" r="98980">
                        <a14:foregroundMark x1="76531" y1="42128" x2="76531" y2="42128"/>
                        <a14:foregroundMark x1="75948" y1="38047" x2="75948" y2="38047"/>
                        <a14:foregroundMark x1="74052" y1="52915" x2="74052" y2="52915"/>
                        <a14:foregroundMark x1="86735" y1="55102" x2="86735" y2="55102"/>
                        <a14:foregroundMark x1="75364" y1="51166" x2="75364" y2="51166"/>
                        <a14:foregroundMark x1="76531" y1="52041" x2="76531" y2="520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282655"/>
            <a:ext cx="3005758" cy="3005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66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634082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lvl="1" algn="ctr"/>
            <a:r>
              <a:rPr lang="es-EC" sz="3100" b="1" dirty="0"/>
              <a:t> </a:t>
            </a:r>
            <a:r>
              <a:rPr lang="es-EC" sz="3100" b="1" dirty="0" smtClean="0"/>
              <a:t/>
            </a:r>
            <a:br>
              <a:rPr lang="es-EC" sz="3100" b="1" dirty="0" smtClean="0"/>
            </a:br>
            <a:r>
              <a:rPr lang="es-EC" sz="3100" b="1" dirty="0" smtClean="0">
                <a:latin typeface="Times New Roman" pitchFamily="18" charset="0"/>
                <a:cs typeface="Times New Roman" pitchFamily="18" charset="0"/>
              </a:rPr>
              <a:t>METODOLOGÍA</a:t>
            </a:r>
            <a:r>
              <a:rPr lang="es-EC" sz="2000" b="1" dirty="0"/>
              <a:t/>
            </a:r>
            <a:br>
              <a:rPr lang="es-EC" sz="2000" b="1" dirty="0"/>
            </a:br>
            <a:r>
              <a:rPr lang="es-EC" b="1" dirty="0"/>
              <a:t> </a:t>
            </a:r>
            <a:r>
              <a:rPr lang="es-EC" sz="1600" dirty="0"/>
              <a:t/>
            </a:r>
            <a:br>
              <a:rPr lang="es-EC" sz="1600" dirty="0"/>
            </a:br>
            <a:endParaRPr lang="es-EC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25658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es-EC" sz="2800" b="1" dirty="0" smtClean="0">
                <a:latin typeface="Times New Roman" pitchFamily="18" charset="0"/>
                <a:cs typeface="Times New Roman" pitchFamily="18" charset="0"/>
              </a:rPr>
              <a:t>Fase </a:t>
            </a:r>
            <a:r>
              <a:rPr lang="es-EC" sz="2800" b="1" dirty="0">
                <a:latin typeface="Times New Roman" pitchFamily="18" charset="0"/>
                <a:cs typeface="Times New Roman" pitchFamily="18" charset="0"/>
              </a:rPr>
              <a:t>3: </a:t>
            </a:r>
            <a:r>
              <a:rPr lang="es-EC" sz="2800" b="1" dirty="0" smtClean="0">
                <a:latin typeface="Times New Roman" pitchFamily="18" charset="0"/>
                <a:cs typeface="Times New Roman" pitchFamily="18" charset="0"/>
              </a:rPr>
              <a:t>Laboratorio</a:t>
            </a:r>
          </a:p>
          <a:p>
            <a:pPr marL="0" indent="0">
              <a:lnSpc>
                <a:spcPct val="150000"/>
              </a:lnSpc>
              <a:buNone/>
            </a:pPr>
            <a:endParaRPr lang="es-EC" dirty="0"/>
          </a:p>
          <a:p>
            <a:pPr>
              <a:lnSpc>
                <a:spcPct val="150000"/>
              </a:lnSpc>
              <a:buBlip>
                <a:blip r:embed="rId2"/>
              </a:buBlip>
            </a:pPr>
            <a:endParaRPr lang="es-EC" b="1" dirty="0" smtClean="0"/>
          </a:p>
          <a:p>
            <a:pPr marL="0" indent="0">
              <a:buNone/>
            </a:pPr>
            <a:endParaRPr lang="es-EC" dirty="0" smtClean="0"/>
          </a:p>
          <a:p>
            <a:pPr>
              <a:buBlip>
                <a:blip r:embed="rId2"/>
              </a:buBlip>
            </a:pPr>
            <a:endParaRPr lang="es-EC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D13E-DE11-4BAD-9E83-1AA927737FE6}" type="datetime1">
              <a:rPr lang="es-EC" smtClean="0"/>
              <a:t>10/12/2013</a:t>
            </a:fld>
            <a:endParaRPr lang="es-EC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58B8-DC84-414A-BA10-D2AE2EBA1FF9}" type="slidenum">
              <a:rPr lang="es-EC" smtClean="0"/>
              <a:t>15</a:t>
            </a:fld>
            <a:endParaRPr lang="es-EC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82261"/>
            <a:ext cx="11430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61441"/>
          <a:stretch/>
        </p:blipFill>
        <p:spPr bwMode="auto">
          <a:xfrm>
            <a:off x="1331640" y="1791334"/>
            <a:ext cx="2037266" cy="170967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44" b="50000"/>
          <a:stretch/>
        </p:blipFill>
        <p:spPr bwMode="auto">
          <a:xfrm>
            <a:off x="1331640" y="4005064"/>
            <a:ext cx="2037266" cy="1934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43" t="30796" r="17221" b="4219"/>
          <a:stretch/>
        </p:blipFill>
        <p:spPr>
          <a:xfrm>
            <a:off x="3651301" y="1791335"/>
            <a:ext cx="1928811" cy="1867877"/>
          </a:xfrm>
          <a:prstGeom prst="ellipse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8" t="17107" r="6968" b="25939"/>
          <a:stretch/>
        </p:blipFill>
        <p:spPr>
          <a:xfrm>
            <a:off x="3634533" y="4133629"/>
            <a:ext cx="1774990" cy="1812606"/>
          </a:xfrm>
          <a:prstGeom prst="ellipse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85030" y="2607442"/>
            <a:ext cx="2736304" cy="2052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837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VARIABLES MEDIDAS </a:t>
            </a: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1883" y="1556792"/>
            <a:ext cx="8229600" cy="4525963"/>
          </a:xfrm>
        </p:spPr>
        <p:txBody>
          <a:bodyPr>
            <a:normAutofit/>
          </a:bodyPr>
          <a:lstStyle/>
          <a:p>
            <a:pPr lvl="1">
              <a:lnSpc>
                <a:spcPct val="150000"/>
              </a:lnSpc>
            </a:pPr>
            <a:r>
              <a:rPr lang="es-EC" b="1" dirty="0" smtClean="0">
                <a:latin typeface="Times New Roman" pitchFamily="18" charset="0"/>
                <a:cs typeface="Times New Roman" pitchFamily="18" charset="0"/>
              </a:rPr>
              <a:t>Género</a:t>
            </a:r>
          </a:p>
          <a:p>
            <a:pPr lvl="1">
              <a:lnSpc>
                <a:spcPct val="150000"/>
              </a:lnSpc>
            </a:pPr>
            <a:r>
              <a:rPr lang="es-EC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s-EC" b="1" dirty="0" smtClean="0">
                <a:latin typeface="Times New Roman" pitchFamily="18" charset="0"/>
                <a:cs typeface="Times New Roman" pitchFamily="18" charset="0"/>
              </a:rPr>
              <a:t>ltitud</a:t>
            </a:r>
          </a:p>
          <a:p>
            <a:pPr lvl="1">
              <a:lnSpc>
                <a:spcPct val="150000"/>
              </a:lnSpc>
            </a:pPr>
            <a:r>
              <a:rPr lang="es-EC" b="1" dirty="0" smtClean="0">
                <a:latin typeface="Times New Roman" pitchFamily="18" charset="0"/>
                <a:cs typeface="Times New Roman" pitchFamily="18" charset="0"/>
              </a:rPr>
              <a:t>Carga parasitaria</a:t>
            </a:r>
          </a:p>
          <a:p>
            <a:pPr lvl="1">
              <a:lnSpc>
                <a:spcPct val="150000"/>
              </a:lnSpc>
            </a:pPr>
            <a:r>
              <a:rPr lang="es-EC" b="1" dirty="0" smtClean="0">
                <a:latin typeface="Times New Roman" pitchFamily="18" charset="0"/>
                <a:cs typeface="Times New Roman" pitchFamily="18" charset="0"/>
              </a:rPr>
              <a:t>Tamaño de explotación</a:t>
            </a:r>
          </a:p>
          <a:p>
            <a:pPr lvl="1">
              <a:lnSpc>
                <a:spcPct val="150000"/>
              </a:lnSpc>
            </a:pPr>
            <a:r>
              <a:rPr lang="es-EC" b="1" dirty="0" smtClean="0">
                <a:latin typeface="Times New Roman" pitchFamily="18" charset="0"/>
                <a:cs typeface="Times New Roman" pitchFamily="18" charset="0"/>
              </a:rPr>
              <a:t>Encuesta epidemiológica </a:t>
            </a:r>
          </a:p>
          <a:p>
            <a:pPr lvl="1">
              <a:lnSpc>
                <a:spcPct val="150000"/>
              </a:lnSpc>
            </a:pPr>
            <a:r>
              <a:rPr lang="es-EC" b="1" dirty="0">
                <a:latin typeface="Times New Roman" pitchFamily="18" charset="0"/>
                <a:cs typeface="Times New Roman" pitchFamily="18" charset="0"/>
              </a:rPr>
              <a:t>Ubicación de las garrapatas en el animal</a:t>
            </a:r>
          </a:p>
          <a:p>
            <a:endParaRPr lang="es-EC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D13E-DE11-4BAD-9E83-1AA927737FE6}" type="datetime1">
              <a:rPr lang="es-EC" smtClean="0"/>
              <a:t>10/12/2013</a:t>
            </a:fld>
            <a:endParaRPr lang="es-EC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58B8-DC84-414A-BA10-D2AE2EBA1FF9}" type="slidenum">
              <a:rPr lang="es-EC" smtClean="0"/>
              <a:t>16</a:t>
            </a:fld>
            <a:endParaRPr lang="es-EC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01" b="98020" l="4643" r="989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842" r="50000" b="3393"/>
          <a:stretch/>
        </p:blipFill>
        <p:spPr bwMode="auto">
          <a:xfrm>
            <a:off x="6444208" y="1648691"/>
            <a:ext cx="2327275" cy="2812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1981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ANÁLISIS ESTADÍSTICO</a:t>
            </a: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2 Marcador de contenido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4925144"/>
              </a:xfrm>
            </p:spPr>
            <p:txBody>
              <a:bodyPr/>
              <a:lstStyle/>
              <a:p>
                <a:pPr>
                  <a:buBlip>
                    <a:blip r:embed="rId2"/>
                  </a:buBlip>
                </a:pPr>
                <a:r>
                  <a:rPr lang="es-EC" sz="2400" b="1" dirty="0" smtClean="0">
                    <a:latin typeface="Times New Roman" pitchFamily="18" charset="0"/>
                    <a:cs typeface="Times New Roman" pitchFamily="18" charset="0"/>
                  </a:rPr>
                  <a:t>Kruskal</a:t>
                </a:r>
                <a:r>
                  <a:rPr lang="es-EC" sz="2400" b="1" dirty="0">
                    <a:latin typeface="Times New Roman" pitchFamily="18" charset="0"/>
                    <a:cs typeface="Times New Roman" pitchFamily="18" charset="0"/>
                  </a:rPr>
                  <a:t> – </a:t>
                </a:r>
                <a:r>
                  <a:rPr lang="es-EC" sz="2400" b="1" dirty="0" smtClean="0">
                    <a:latin typeface="Times New Roman" pitchFamily="18" charset="0"/>
                    <a:cs typeface="Times New Roman" pitchFamily="18" charset="0"/>
                  </a:rPr>
                  <a:t>Wallis</a:t>
                </a:r>
              </a:p>
              <a:p>
                <a:pPr marL="0" indent="0">
                  <a:buNone/>
                </a:pPr>
                <a:r>
                  <a:rPr lang="es-EC" sz="2400" dirty="0" smtClean="0">
                    <a:latin typeface="Times New Roman" pitchFamily="18" charset="0"/>
                    <a:cs typeface="Times New Roman" pitchFamily="18" charset="0"/>
                  </a:rPr>
                  <a:t>              	 </a:t>
                </a:r>
                <a14:m>
                  <m:oMath xmlns:m="http://schemas.openxmlformats.org/officeDocument/2006/math">
                    <m:r>
                      <a:rPr lang="es-EC" sz="2400" i="1">
                        <a:latin typeface="Cambria Math"/>
                      </a:rPr>
                      <m:t>𝐾</m:t>
                    </m:r>
                    <m:r>
                      <a:rPr lang="es-EC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s-EC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es-EC" sz="2400" i="1">
                            <a:latin typeface="Cambria Math"/>
                          </a:rPr>
                          <m:t>12</m:t>
                        </m:r>
                      </m:num>
                      <m:den>
                        <m:r>
                          <a:rPr lang="es-EC" sz="2400" i="1">
                            <a:latin typeface="Cambria Math"/>
                          </a:rPr>
                          <m:t>𝑛</m:t>
                        </m:r>
                        <m:r>
                          <a:rPr lang="es-EC" sz="2400" i="1">
                            <a:latin typeface="Cambria Math"/>
                          </a:rPr>
                          <m:t>(</m:t>
                        </m:r>
                        <m:r>
                          <a:rPr lang="es-EC" sz="2400" i="1">
                            <a:latin typeface="Cambria Math"/>
                          </a:rPr>
                          <m:t>𝑛</m:t>
                        </m:r>
                        <m:r>
                          <a:rPr lang="es-EC" sz="2400" i="1">
                            <a:latin typeface="Cambria Math"/>
                          </a:rPr>
                          <m:t>+1)</m:t>
                        </m:r>
                      </m:den>
                    </m:f>
                    <m:r>
                      <a:rPr lang="es-ES" sz="2400" i="1">
                        <a:latin typeface="Cambria Math"/>
                      </a:rPr>
                      <m:t> </m:t>
                    </m:r>
                    <m:d>
                      <m:dPr>
                        <m:begChr m:val="⌈"/>
                        <m:endChr m:val="⌉"/>
                        <m:ctrlPr>
                          <a:rPr lang="es-EC" sz="2400" i="1">
                            <a:latin typeface="Cambria Math"/>
                          </a:rPr>
                        </m:ctrlPr>
                      </m:dPr>
                      <m:e>
                        <m:nary>
                          <m:naryPr>
                            <m:chr m:val="∑"/>
                            <m:limLoc m:val="undOvr"/>
                            <m:subHide m:val="on"/>
                            <m:supHide m:val="on"/>
                            <m:ctrlPr>
                              <a:rPr lang="es-EC" sz="2400" i="1">
                                <a:latin typeface="Cambria Math"/>
                              </a:rPr>
                            </m:ctrlPr>
                          </m:naryPr>
                          <m:sub/>
                          <m:sup/>
                          <m:e>
                            <m:f>
                              <m:fPr>
                                <m:ctrlPr>
                                  <a:rPr lang="es-EC" sz="24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sSubSup>
                                  <m:sSubSupPr>
                                    <m:ctrlPr>
                                      <a:rPr lang="es-EC" sz="2400" i="1">
                                        <a:latin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s-EC" sz="2400" i="1">
                                        <a:latin typeface="Cambria Math"/>
                                      </a:rPr>
                                      <m:t>𝑅</m:t>
                                    </m:r>
                                  </m:e>
                                  <m:sub>
                                    <m:r>
                                      <a:rPr lang="es-EC" sz="2400" i="1">
                                        <a:latin typeface="Cambria Math"/>
                                      </a:rPr>
                                      <m:t>𝐼</m:t>
                                    </m:r>
                                  </m:sub>
                                  <m:sup>
                                    <m:r>
                                      <a:rPr lang="es-EC" sz="2400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bSup>
                              </m:num>
                              <m:den>
                                <m:sSub>
                                  <m:sSubPr>
                                    <m:ctrlPr>
                                      <a:rPr lang="es-EC" sz="2400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s-EC" sz="2400" i="1">
                                        <a:latin typeface="Cambria Math"/>
                                      </a:rPr>
                                      <m:t>𝑛</m:t>
                                    </m:r>
                                  </m:e>
                                  <m:sub>
                                    <m:r>
                                      <a:rPr lang="es-EC" sz="2400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den>
                            </m:f>
                          </m:e>
                        </m:nary>
                      </m:e>
                    </m:d>
                  </m:oMath>
                </a14:m>
                <a:r>
                  <a:rPr lang="es-EC" sz="2400" i="1" dirty="0">
                    <a:latin typeface="Times New Roman" pitchFamily="18" charset="0"/>
                    <a:cs typeface="Times New Roman" pitchFamily="18" charset="0"/>
                  </a:rPr>
                  <a:t>-3(</a:t>
                </a:r>
                <a:r>
                  <a:rPr lang="es-EC" sz="2400" i="1" dirty="0" err="1">
                    <a:latin typeface="Times New Roman" pitchFamily="18" charset="0"/>
                    <a:cs typeface="Times New Roman" pitchFamily="18" charset="0"/>
                  </a:rPr>
                  <a:t>n+1</a:t>
                </a:r>
                <a:r>
                  <a:rPr lang="es-EC" sz="2400" i="1" dirty="0" smtClean="0"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  <a:p>
                <a:pPr marL="0" indent="0">
                  <a:buNone/>
                </a:pPr>
                <a:endParaRPr lang="es-EC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342900" lvl="3" indent="-342900">
                  <a:buBlip>
                    <a:blip r:embed="rId2"/>
                  </a:buBlip>
                </a:pPr>
                <a:r>
                  <a:rPr lang="es-EC" sz="2400" b="1" dirty="0">
                    <a:latin typeface="Times New Roman" pitchFamily="18" charset="0"/>
                    <a:cs typeface="Times New Roman" pitchFamily="18" charset="0"/>
                  </a:rPr>
                  <a:t>Índice de Valor de Importancia (</a:t>
                </a:r>
                <a:r>
                  <a:rPr lang="es-EC" sz="2400" b="1" dirty="0" err="1">
                    <a:latin typeface="Times New Roman" pitchFamily="18" charset="0"/>
                    <a:cs typeface="Times New Roman" pitchFamily="18" charset="0"/>
                  </a:rPr>
                  <a:t>IVP</a:t>
                </a:r>
                <a:r>
                  <a:rPr lang="es-EC" sz="2400" b="1" dirty="0">
                    <a:latin typeface="Times New Roman" pitchFamily="18" charset="0"/>
                    <a:cs typeface="Times New Roman" pitchFamily="18" charset="0"/>
                  </a:rPr>
                  <a:t>) </a:t>
                </a:r>
              </a:p>
              <a:p>
                <a:pPr marL="0" indent="0">
                  <a:buNone/>
                </a:pPr>
                <a:r>
                  <a:rPr lang="es-EC" sz="2400" dirty="0" smtClean="0">
                    <a:latin typeface="Times New Roman" pitchFamily="18" charset="0"/>
                    <a:cs typeface="Times New Roman" pitchFamily="18" charset="0"/>
                  </a:rPr>
                  <a:t>		</a:t>
                </a:r>
              </a:p>
              <a:p>
                <a:pPr marL="0" indent="0">
                  <a:buNone/>
                </a:pPr>
                <a:r>
                  <a:rPr lang="es-EC" sz="2400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es-EC" sz="2400" dirty="0" smtClean="0">
                    <a:latin typeface="Times New Roman" pitchFamily="18" charset="0"/>
                    <a:cs typeface="Times New Roman" pitchFamily="18" charset="0"/>
                  </a:rPr>
                  <a:t>	 VI</a:t>
                </a:r>
                <a:r>
                  <a:rPr lang="es-EC" sz="2400" dirty="0">
                    <a:latin typeface="Times New Roman" pitchFamily="18" charset="0"/>
                    <a:cs typeface="Times New Roman" pitchFamily="18" charset="0"/>
                  </a:rPr>
                  <a:t>: DR + FR + C</a:t>
                </a:r>
                <a:r>
                  <a:rPr lang="es-EC" sz="2400" dirty="0" smtClean="0">
                    <a:latin typeface="Times New Roman" pitchFamily="18" charset="0"/>
                    <a:cs typeface="Times New Roman" pitchFamily="18" charset="0"/>
                  </a:rPr>
                  <a:t>R</a:t>
                </a:r>
              </a:p>
              <a:p>
                <a:pPr marL="0" indent="0">
                  <a:buNone/>
                </a:pPr>
                <a:endParaRPr lang="es-EC" sz="24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342900" lvl="3" indent="-342900">
                  <a:buBlip>
                    <a:blip r:embed="rId2"/>
                  </a:buBlip>
                </a:pPr>
                <a:r>
                  <a:rPr lang="es-EC" sz="2400" b="1" dirty="0" err="1">
                    <a:latin typeface="Times New Roman" pitchFamily="18" charset="0"/>
                    <a:cs typeface="Times New Roman" pitchFamily="18" charset="0"/>
                  </a:rPr>
                  <a:t>Odd</a:t>
                </a:r>
                <a:r>
                  <a:rPr lang="es-EC" sz="2400" b="1" dirty="0">
                    <a:latin typeface="Times New Roman" pitchFamily="18" charset="0"/>
                    <a:cs typeface="Times New Roman" pitchFamily="18" charset="0"/>
                  </a:rPr>
                  <a:t> Ratio </a:t>
                </a:r>
                <a:endParaRPr lang="es-EC" sz="24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lvl="3" indent="0">
                  <a:buNone/>
                </a:pPr>
                <a:endParaRPr lang="es-EC" sz="24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pPr>
                  <a:buBlip>
                    <a:blip r:embed="rId2"/>
                  </a:buBlip>
                </a:pPr>
                <a:endParaRPr lang="es-EC" sz="2400" dirty="0"/>
              </a:p>
              <a:p>
                <a:pPr marL="0" indent="0">
                  <a:buNone/>
                </a:pPr>
                <a:endParaRPr lang="es-EC" dirty="0"/>
              </a:p>
            </p:txBody>
          </p:sp>
        </mc:Choice>
        <mc:Fallback xmlns="">
          <p:sp>
            <p:nvSpPr>
              <p:cNvPr id="3" name="2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4925144"/>
              </a:xfrm>
              <a:blipFill rotWithShape="1">
                <a:blip r:embed="rId3"/>
                <a:stretch>
                  <a:fillRect t="-991"/>
                </a:stretch>
              </a:blipFill>
            </p:spPr>
            <p:txBody>
              <a:bodyPr/>
              <a:lstStyle/>
              <a:p>
                <a:r>
                  <a:rPr lang="es-E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3 Rectángulo"/>
              <p:cNvSpPr/>
              <p:nvPr/>
            </p:nvSpPr>
            <p:spPr>
              <a:xfrm>
                <a:off x="3275856" y="5157192"/>
                <a:ext cx="2304256" cy="6706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dirty="0"/>
                  <a:t>OR :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ES" i="1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s-ES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s-EC" i="1">
                                <a:latin typeface="Cambria Math"/>
                              </a:rPr>
                              <m:t>𝑎</m:t>
                            </m:r>
                          </m:num>
                          <m:den>
                            <m:r>
                              <a:rPr lang="es-EC" i="1">
                                <a:latin typeface="Cambria Math"/>
                              </a:rPr>
                              <m:t>𝑏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es-ES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s-EC" i="1">
                                <a:latin typeface="Cambria Math"/>
                              </a:rPr>
                              <m:t>𝑐</m:t>
                            </m:r>
                          </m:num>
                          <m:den>
                            <m:r>
                              <a:rPr lang="es-EC" i="1">
                                <a:latin typeface="Cambria Math"/>
                              </a:rPr>
                              <m:t>𝑑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ES" i="1">
                            <a:latin typeface="Cambria Math"/>
                          </a:rPr>
                        </m:ctrlPr>
                      </m:fPr>
                      <m:num>
                        <m:r>
                          <a:rPr lang="es-EC" i="1">
                            <a:latin typeface="Cambria Math"/>
                          </a:rPr>
                          <m:t>𝑎</m:t>
                        </m:r>
                        <m:r>
                          <a:rPr lang="en-US" i="1">
                            <a:latin typeface="Cambria Math"/>
                          </a:rPr>
                          <m:t>∗</m:t>
                        </m:r>
                        <m:r>
                          <a:rPr lang="es-EC" i="1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s-EC" i="1">
                            <a:latin typeface="Cambria Math"/>
                          </a:rPr>
                          <m:t>𝑐</m:t>
                        </m:r>
                        <m:r>
                          <a:rPr lang="en-US" i="1">
                            <a:latin typeface="Cambria Math"/>
                          </a:rPr>
                          <m:t>∗</m:t>
                        </m:r>
                        <m:r>
                          <a:rPr lang="es-EC" i="1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endParaRPr lang="es-ES" dirty="0"/>
              </a:p>
            </p:txBody>
          </p:sp>
        </mc:Choice>
        <mc:Fallback xmlns="">
          <p:sp>
            <p:nvSpPr>
              <p:cNvPr id="4" name="3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5856" y="5157192"/>
                <a:ext cx="2304256" cy="670696"/>
              </a:xfrm>
              <a:prstGeom prst="rect">
                <a:avLst/>
              </a:prstGeom>
              <a:blipFill rotWithShape="1">
                <a:blip r:embed="rId4"/>
                <a:stretch>
                  <a:fillRect l="-2116"/>
                </a:stretch>
              </a:blipFill>
            </p:spPr>
            <p:txBody>
              <a:bodyPr/>
              <a:lstStyle/>
              <a:p>
                <a:r>
                  <a:rPr lang="es-E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9148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70609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es-ES_tradnl" sz="3600" b="1" dirty="0" smtClean="0"/>
              <a:t/>
            </a:r>
            <a:br>
              <a:rPr lang="es-ES_tradnl" sz="3600" b="1" dirty="0" smtClean="0"/>
            </a:br>
            <a:r>
              <a:rPr lang="es-ES_tradnl" sz="3600" b="1" dirty="0" smtClean="0">
                <a:latin typeface="Times New Roman" pitchFamily="18" charset="0"/>
                <a:cs typeface="Times New Roman" pitchFamily="18" charset="0"/>
              </a:rPr>
              <a:t>RESULTADOS </a:t>
            </a:r>
            <a:r>
              <a:rPr lang="es-ES_tradnl" sz="3600" b="1" dirty="0">
                <a:latin typeface="Times New Roman" pitchFamily="18" charset="0"/>
                <a:cs typeface="Times New Roman" pitchFamily="18" charset="0"/>
              </a:rPr>
              <a:t>y DISCUSIÓN</a:t>
            </a:r>
            <a:r>
              <a:rPr lang="es-EC" sz="3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s-EC" sz="3600" b="1" dirty="0">
                <a:latin typeface="Times New Roman" pitchFamily="18" charset="0"/>
                <a:cs typeface="Times New Roman" pitchFamily="18" charset="0"/>
              </a:rPr>
            </a:br>
            <a:endParaRPr lang="es-EC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4 Imagen"/>
          <p:cNvPicPr/>
          <p:nvPr/>
        </p:nvPicPr>
        <p:blipFill rotWithShape="1">
          <a:blip r:embed="rId2"/>
          <a:srcRect l="41802" t="50000" r="22967" b="12013"/>
          <a:stretch/>
        </p:blipFill>
        <p:spPr bwMode="auto">
          <a:xfrm>
            <a:off x="1428087" y="1280290"/>
            <a:ext cx="5650845" cy="45711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403648" y="5851430"/>
            <a:ext cx="4824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latin typeface="Times New Roman" pitchFamily="18" charset="0"/>
                <a:cs typeface="Times New Roman" pitchFamily="18" charset="0"/>
              </a:rPr>
              <a:t>Figura 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1. Porcentaje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de garrapatas  colectadas </a:t>
            </a:r>
            <a:endParaRPr lang="es-EC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acuerdo al género  en la Parroquia </a:t>
            </a:r>
            <a:r>
              <a:rPr lang="es-EC" dirty="0" err="1">
                <a:latin typeface="Times New Roman" pitchFamily="18" charset="0"/>
                <a:cs typeface="Times New Roman" pitchFamily="18" charset="0"/>
              </a:rPr>
              <a:t>Alluriquin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.</a:t>
            </a:r>
            <a:endParaRPr lang="es-EC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516216" y="6008551"/>
            <a:ext cx="16687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/>
              <a:t> (</a:t>
            </a:r>
            <a:r>
              <a:rPr lang="es-EC" dirty="0" err="1"/>
              <a:t>Chavez</a:t>
            </a:r>
            <a:r>
              <a:rPr lang="es-EC" dirty="0"/>
              <a:t>, 2009) </a:t>
            </a:r>
          </a:p>
        </p:txBody>
      </p:sp>
    </p:spTree>
    <p:extLst>
      <p:ext uri="{BB962C8B-B14F-4D97-AF65-F5344CB8AC3E}">
        <p14:creationId xmlns:p14="http://schemas.microsoft.com/office/powerpoint/2010/main" val="239397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/>
          <p:nvPr/>
        </p:nvPicPr>
        <p:blipFill rotWithShape="1">
          <a:blip r:embed="rId2"/>
          <a:srcRect l="34061" t="34796" r="27562" b="13428"/>
          <a:stretch/>
        </p:blipFill>
        <p:spPr bwMode="auto">
          <a:xfrm>
            <a:off x="179511" y="969818"/>
            <a:ext cx="6238119" cy="43126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417631" y="1711360"/>
            <a:ext cx="4572000" cy="235449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C" dirty="0"/>
              <a:t>(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Durán, 2004) </a:t>
            </a: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EC" sz="1600" dirty="0" err="1">
                <a:latin typeface="Times New Roman" pitchFamily="18" charset="0"/>
                <a:cs typeface="Times New Roman" pitchFamily="18" charset="0"/>
              </a:rPr>
              <a:t>CFSPH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, 2007</a:t>
            </a: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Serra &amp; </a:t>
            </a:r>
            <a:r>
              <a:rPr lang="es-EC" sz="1600" dirty="0" err="1">
                <a:latin typeface="Times New Roman" pitchFamily="18" charset="0"/>
                <a:cs typeface="Times New Roman" pitchFamily="18" charset="0"/>
              </a:rPr>
              <a:t>Cuhna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, 1997)</a:t>
            </a:r>
            <a:r>
              <a:rPr lang="es-ES" sz="1600" dirty="0">
                <a:latin typeface="Times New Roman" pitchFamily="18" charset="0"/>
                <a:cs typeface="Times New Roman" pitchFamily="18" charset="0"/>
              </a:rPr>
              <a:t> </a:t>
            </a:r>
            <a:endParaRPr lang="es-ES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EC" sz="1600" dirty="0" err="1">
                <a:latin typeface="Times New Roman" pitchFamily="18" charset="0"/>
                <a:cs typeface="Times New Roman" pitchFamily="18" charset="0"/>
              </a:rPr>
              <a:t>Shahardar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 &amp; </a:t>
            </a:r>
            <a:r>
              <a:rPr lang="es-EC" sz="1600" dirty="0" err="1">
                <a:latin typeface="Times New Roman" pitchFamily="18" charset="0"/>
                <a:cs typeface="Times New Roman" pitchFamily="18" charset="0"/>
              </a:rPr>
              <a:t>Narsapur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, 2003</a:t>
            </a: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s-E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EC" sz="1600" dirty="0" err="1">
                <a:latin typeface="Times New Roman" pitchFamily="18" charset="0"/>
                <a:cs typeface="Times New Roman" pitchFamily="18" charset="0"/>
              </a:rPr>
              <a:t>Gasque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, 2008)</a:t>
            </a:r>
          </a:p>
          <a:p>
            <a:pPr algn="just">
              <a:lnSpc>
                <a:spcPct val="150000"/>
              </a:lnSpc>
            </a:pPr>
            <a:r>
              <a:rPr lang="es-ES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827584" y="5581244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C" dirty="0"/>
              <a:t> 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Fig. 3. Sitio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de predilección de Boophilus   de acuerdo al área corporal del animal.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721682" y="687428"/>
            <a:ext cx="6946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UBICACIÓN  ANATÓMICA DE  PREDILECCIÓN DE </a:t>
            </a:r>
            <a:r>
              <a:rPr lang="es-EC" i="1" dirty="0" err="1" smtClean="0">
                <a:latin typeface="Times New Roman" pitchFamily="18" charset="0"/>
                <a:cs typeface="Times New Roman" pitchFamily="18" charset="0"/>
              </a:rPr>
              <a:t>Boophillus</a:t>
            </a: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78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/>
          <p:nvPr/>
        </p:nvPicPr>
        <p:blipFill rotWithShape="1">
          <a:blip r:embed="rId2"/>
          <a:srcRect l="32443" t="36173" r="25941" b="9366"/>
          <a:stretch/>
        </p:blipFill>
        <p:spPr bwMode="auto">
          <a:xfrm>
            <a:off x="1691680" y="1070733"/>
            <a:ext cx="6275707" cy="42816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43608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C" dirty="0"/>
              <a:t>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Junquera (2013) </a:t>
            </a:r>
            <a:endParaRPr lang="es-EC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EC" dirty="0" err="1">
                <a:latin typeface="Times New Roman" pitchFamily="18" charset="0"/>
                <a:cs typeface="Times New Roman" pitchFamily="18" charset="0"/>
              </a:rPr>
              <a:t>Gasque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, 2008)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83568" y="5352351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C" dirty="0"/>
              <a:t> 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Fig. 4. Sitio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de predilección de 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Amblyomma  de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acuerdo al área corporal del animal.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081723" y="687428"/>
            <a:ext cx="6946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UBICACIÓN  ANATÓMICA DE  PREDILECCIÓN DE </a:t>
            </a:r>
            <a:r>
              <a:rPr lang="es-EC" i="1" dirty="0" smtClean="0">
                <a:latin typeface="Times New Roman" pitchFamily="18" charset="0"/>
                <a:cs typeface="Times New Roman" pitchFamily="18" charset="0"/>
              </a:rPr>
              <a:t>Amblyomma</a:t>
            </a: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5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283968" y="6288857"/>
            <a:ext cx="1641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EC" dirty="0" err="1">
                <a:latin typeface="Times New Roman" pitchFamily="18" charset="0"/>
                <a:cs typeface="Times New Roman" pitchFamily="18" charset="0"/>
              </a:rPr>
              <a:t>Merial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, 2001)</a:t>
            </a:r>
            <a:r>
              <a:rPr lang="es-ES" dirty="0">
                <a:latin typeface="Times New Roman" pitchFamily="18" charset="0"/>
                <a:cs typeface="Times New Roman" pitchFamily="18" charset="0"/>
              </a:rPr>
              <a:t> </a:t>
            </a: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07295" y="5721683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C" dirty="0"/>
              <a:t> 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Fig. 5. Sitio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de predilección de </a:t>
            </a:r>
            <a:r>
              <a:rPr lang="es-EC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i="1" dirty="0" smtClean="0">
                <a:latin typeface="Times New Roman" pitchFamily="18" charset="0"/>
                <a:cs typeface="Times New Roman" pitchFamily="18" charset="0"/>
              </a:rPr>
              <a:t>Ixodes 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acuerdo al área corporal del animal.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631535" y="502762"/>
            <a:ext cx="6946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UBICACIÓN  ANATÓMICA DE  PREDILECCIÓN DE  </a:t>
            </a:r>
            <a:r>
              <a:rPr lang="es-EC" i="1" dirty="0" smtClean="0">
                <a:latin typeface="Times New Roman" pitchFamily="18" charset="0"/>
                <a:cs typeface="Times New Roman" pitchFamily="18" charset="0"/>
              </a:rPr>
              <a:t>Ixodes</a:t>
            </a: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7 Imagen"/>
          <p:cNvPicPr/>
          <p:nvPr/>
        </p:nvPicPr>
        <p:blipFill rotWithShape="1">
          <a:blip r:embed="rId2"/>
          <a:srcRect l="40890" t="33464" r="19820" b="14650"/>
          <a:stretch/>
        </p:blipFill>
        <p:spPr bwMode="auto">
          <a:xfrm>
            <a:off x="1475656" y="1124744"/>
            <a:ext cx="6264696" cy="4464496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8631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683568" y="685779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latin typeface="Times New Roman" pitchFamily="18" charset="0"/>
                <a:cs typeface="Times New Roman" pitchFamily="18" charset="0"/>
              </a:rPr>
              <a:t>Cuadro 2.</a:t>
            </a:r>
            <a:r>
              <a:rPr lang="es-E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Distribución de las Garrapatas según la 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altitud</a:t>
            </a:r>
            <a:endParaRPr lang="es-EC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670402" y="2092206"/>
            <a:ext cx="1449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(Mena, 2011)</a:t>
            </a:r>
            <a:endParaRPr lang="es-EC" dirty="0"/>
          </a:p>
        </p:txBody>
      </p:sp>
      <p:sp>
        <p:nvSpPr>
          <p:cNvPr id="9" name="8 Rectángulo"/>
          <p:cNvSpPr/>
          <p:nvPr/>
        </p:nvSpPr>
        <p:spPr>
          <a:xfrm>
            <a:off x="5304918" y="1516142"/>
            <a:ext cx="21804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/>
              <a:t>(IICA &amp; CEPPI, 1996)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9" r="22402"/>
          <a:stretch/>
        </p:blipFill>
        <p:spPr bwMode="auto">
          <a:xfrm>
            <a:off x="611560" y="1473486"/>
            <a:ext cx="4061541" cy="4456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27479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55576" y="620688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latin typeface="Times New Roman" pitchFamily="18" charset="0"/>
                <a:cs typeface="Times New Roman" pitchFamily="18" charset="0"/>
              </a:rPr>
              <a:t>Cuadro 3.</a:t>
            </a:r>
            <a:r>
              <a:rPr lang="es-E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Presencia de garrapatas en las Fincas de los recintos de </a:t>
            </a:r>
            <a:r>
              <a:rPr lang="es-EC" dirty="0" err="1">
                <a:latin typeface="Times New Roman" pitchFamily="18" charset="0"/>
                <a:cs typeface="Times New Roman" pitchFamily="18" charset="0"/>
              </a:rPr>
              <a:t>Alluriquín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.</a:t>
            </a:r>
            <a:endParaRPr lang="es-EC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s-EC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326113" y="1700808"/>
            <a:ext cx="21083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/>
              <a:t>(George </a:t>
            </a:r>
            <a:r>
              <a:rPr lang="es-EC" i="1" dirty="0"/>
              <a:t>et al.</a:t>
            </a:r>
            <a:r>
              <a:rPr lang="es-EC" dirty="0"/>
              <a:t> 2004</a:t>
            </a:r>
            <a:r>
              <a:rPr lang="es-EC" dirty="0" smtClean="0"/>
              <a:t>)</a:t>
            </a:r>
            <a:endParaRPr lang="es-EC" dirty="0"/>
          </a:p>
        </p:txBody>
      </p:sp>
      <p:pic>
        <p:nvPicPr>
          <p:cNvPr id="8201" name="Picture 9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4" r="16390"/>
          <a:stretch/>
        </p:blipFill>
        <p:spPr bwMode="auto">
          <a:xfrm>
            <a:off x="592775" y="1586449"/>
            <a:ext cx="4627298" cy="4146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41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34489" y="764704"/>
            <a:ext cx="38546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latin typeface="Times New Roman" pitchFamily="18" charset="0"/>
                <a:cs typeface="Times New Roman" pitchFamily="18" charset="0"/>
              </a:rPr>
              <a:t>Cuadro 4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Importancia relativa de 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                   género </a:t>
            </a:r>
            <a:r>
              <a:rPr lang="es-ES" dirty="0">
                <a:latin typeface="Times New Roman" pitchFamily="18" charset="0"/>
                <a:cs typeface="Times New Roman" pitchFamily="18" charset="0"/>
              </a:rPr>
              <a:t>de garrapatas </a:t>
            </a:r>
            <a:endParaRPr lang="es-E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                   según </a:t>
            </a:r>
            <a:r>
              <a:rPr lang="es-ES" dirty="0"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altitud</a:t>
            </a:r>
            <a:endParaRPr lang="es-EC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971600" y="5589240"/>
            <a:ext cx="19682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Cortés </a:t>
            </a:r>
            <a:r>
              <a:rPr lang="es-ES" i="1" dirty="0"/>
              <a:t>et al</a:t>
            </a:r>
            <a:r>
              <a:rPr lang="es-ES" dirty="0"/>
              <a:t> (2010) </a:t>
            </a:r>
            <a:endParaRPr lang="es-EC" dirty="0"/>
          </a:p>
        </p:txBody>
      </p:sp>
      <p:pic>
        <p:nvPicPr>
          <p:cNvPr id="5131" name="Picture 1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95" t="-1358" r="13680" b="7670"/>
          <a:stretch/>
        </p:blipFill>
        <p:spPr bwMode="auto">
          <a:xfrm>
            <a:off x="556182" y="1623129"/>
            <a:ext cx="4032963" cy="3588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0133" y="1686291"/>
            <a:ext cx="4015303" cy="346205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788024" y="73475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Figura 2.  Importancia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relativa de los </a:t>
            </a:r>
            <a:endParaRPr lang="es-EC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	  géneros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de acuerdo a la altitud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067944" y="5373216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EC" dirty="0"/>
              <a:t>(</a:t>
            </a:r>
            <a:r>
              <a:rPr lang="es-EC" dirty="0" err="1"/>
              <a:t>Guglielmone</a:t>
            </a:r>
            <a:r>
              <a:rPr lang="es-EC" dirty="0"/>
              <a:t> &amp; Nava, 2005)</a:t>
            </a:r>
            <a:r>
              <a:rPr lang="es-ES" dirty="0"/>
              <a:t> </a:t>
            </a:r>
            <a:r>
              <a:rPr lang="es-ES" dirty="0" smtClean="0"/>
              <a:t>  </a:t>
            </a:r>
          </a:p>
          <a:p>
            <a:pPr>
              <a:lnSpc>
                <a:spcPct val="150000"/>
              </a:lnSpc>
            </a:pPr>
            <a:r>
              <a:rPr lang="es-EC" dirty="0" smtClean="0"/>
              <a:t>Álvarez </a:t>
            </a:r>
            <a:r>
              <a:rPr lang="es-EC" i="1" dirty="0" smtClean="0"/>
              <a:t> </a:t>
            </a:r>
            <a:r>
              <a:rPr lang="es-EC" i="1" dirty="0"/>
              <a:t>et al. </a:t>
            </a:r>
            <a:r>
              <a:rPr lang="es-EC" dirty="0"/>
              <a:t>(2000)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31659" y="184666"/>
            <a:ext cx="88924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s-EC" sz="2000" b="1" dirty="0">
                <a:latin typeface="Times New Roman" pitchFamily="18" charset="0"/>
                <a:cs typeface="Times New Roman" pitchFamily="18" charset="0"/>
              </a:rPr>
              <a:t>Índices de valor de importancia de los géneros de acuerdo a </a:t>
            </a:r>
            <a:r>
              <a:rPr lang="es-EC" sz="2000" b="1" dirty="0" smtClean="0">
                <a:latin typeface="Times New Roman" pitchFamily="18" charset="0"/>
                <a:cs typeface="Times New Roman" pitchFamily="18" charset="0"/>
              </a:rPr>
              <a:t>la  altitud</a:t>
            </a:r>
            <a:r>
              <a:rPr lang="es-EC" sz="20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es-EC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66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403648" y="351582"/>
            <a:ext cx="62646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dirty="0">
                <a:latin typeface="Times New Roman" pitchFamily="18" charset="0"/>
                <a:cs typeface="Times New Roman" pitchFamily="18" charset="0"/>
              </a:rPr>
              <a:t>Cuadro </a:t>
            </a:r>
            <a:r>
              <a:rPr lang="es-ES" sz="1600" dirty="0" smtClean="0">
                <a:latin typeface="Times New Roman" pitchFamily="18" charset="0"/>
                <a:cs typeface="Times New Roman" pitchFamily="18" charset="0"/>
              </a:rPr>
              <a:t>6. R</a:t>
            </a: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elación 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entre la presencia  de garrapatas </a:t>
            </a: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factor de </a:t>
            </a: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riesgo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)  y  </a:t>
            </a: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	producción 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de leche (evento).</a:t>
            </a:r>
            <a:endParaRPr lang="es-EC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7" r="9379" b="12372"/>
          <a:stretch/>
        </p:blipFill>
        <p:spPr bwMode="auto">
          <a:xfrm>
            <a:off x="1547664" y="1556792"/>
            <a:ext cx="5328592" cy="2244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0" r="47306" b="29252"/>
          <a:stretch/>
        </p:blipFill>
        <p:spPr bwMode="auto">
          <a:xfrm>
            <a:off x="2521527" y="3783914"/>
            <a:ext cx="3202601" cy="1229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946158" y="5159005"/>
            <a:ext cx="23968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ES" dirty="0">
                <a:latin typeface="Times New Roman" pitchFamily="18" charset="0"/>
                <a:cs typeface="Times New Roman" pitchFamily="18" charset="0"/>
              </a:rPr>
              <a:t>Rodríguez </a:t>
            </a:r>
            <a:r>
              <a:rPr lang="es-ES" i="1" dirty="0">
                <a:latin typeface="Times New Roman" pitchFamily="18" charset="0"/>
                <a:cs typeface="Times New Roman" pitchFamily="18" charset="0"/>
              </a:rPr>
              <a:t>et </a:t>
            </a:r>
            <a:r>
              <a:rPr lang="es-ES" i="1" dirty="0" smtClean="0">
                <a:latin typeface="Times New Roman" pitchFamily="18" charset="0"/>
                <a:cs typeface="Times New Roman" pitchFamily="18" charset="0"/>
              </a:rPr>
              <a:t>al.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S" dirty="0">
                <a:latin typeface="Times New Roman" pitchFamily="18" charset="0"/>
                <a:cs typeface="Times New Roman" pitchFamily="18" charset="0"/>
              </a:rPr>
              <a:t>2007) </a:t>
            </a: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7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403648" y="351582"/>
            <a:ext cx="62646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dirty="0">
                <a:latin typeface="Times New Roman" pitchFamily="18" charset="0"/>
                <a:cs typeface="Times New Roman" pitchFamily="18" charset="0"/>
              </a:rPr>
              <a:t>Cuadro </a:t>
            </a:r>
            <a:r>
              <a:rPr lang="es-ES" sz="1600" dirty="0" smtClean="0">
                <a:latin typeface="Times New Roman" pitchFamily="18" charset="0"/>
                <a:cs typeface="Times New Roman" pitchFamily="18" charset="0"/>
              </a:rPr>
              <a:t>6. R</a:t>
            </a: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elación 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entre la presencia  de garrapatas </a:t>
            </a: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factor de </a:t>
            </a: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riesgo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)  y  </a:t>
            </a: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	producción 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de leche (evento).</a:t>
            </a:r>
            <a:endParaRPr lang="es-EC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7" r="9379" b="12372"/>
          <a:stretch/>
        </p:blipFill>
        <p:spPr bwMode="auto">
          <a:xfrm>
            <a:off x="1547664" y="1556792"/>
            <a:ext cx="5328592" cy="2244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0" r="47306" b="29252"/>
          <a:stretch/>
        </p:blipFill>
        <p:spPr bwMode="auto">
          <a:xfrm>
            <a:off x="2521527" y="3783914"/>
            <a:ext cx="3202601" cy="1229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946158" y="5159005"/>
            <a:ext cx="23968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ES" dirty="0">
                <a:latin typeface="Times New Roman" pitchFamily="18" charset="0"/>
                <a:cs typeface="Times New Roman" pitchFamily="18" charset="0"/>
              </a:rPr>
              <a:t>Rodríguez </a:t>
            </a:r>
            <a:r>
              <a:rPr lang="es-ES" i="1" dirty="0">
                <a:latin typeface="Times New Roman" pitchFamily="18" charset="0"/>
                <a:cs typeface="Times New Roman" pitchFamily="18" charset="0"/>
              </a:rPr>
              <a:t>et </a:t>
            </a:r>
            <a:r>
              <a:rPr lang="es-ES" i="1" dirty="0" smtClean="0">
                <a:latin typeface="Times New Roman" pitchFamily="18" charset="0"/>
                <a:cs typeface="Times New Roman" pitchFamily="18" charset="0"/>
              </a:rPr>
              <a:t>al.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S" dirty="0">
                <a:latin typeface="Times New Roman" pitchFamily="18" charset="0"/>
                <a:cs typeface="Times New Roman" pitchFamily="18" charset="0"/>
              </a:rPr>
              <a:t>2007) </a:t>
            </a: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76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619672" y="360512"/>
            <a:ext cx="55852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dirty="0">
                <a:latin typeface="Times New Roman" pitchFamily="18" charset="0"/>
                <a:cs typeface="Times New Roman" pitchFamily="18" charset="0"/>
              </a:rPr>
              <a:t>Cuadro </a:t>
            </a:r>
            <a:r>
              <a:rPr lang="es-ES" sz="1600" dirty="0" smtClean="0">
                <a:latin typeface="Times New Roman" pitchFamily="18" charset="0"/>
                <a:cs typeface="Times New Roman" pitchFamily="18" charset="0"/>
              </a:rPr>
              <a:t>5.  R</a:t>
            </a: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elación 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entre la presencia  de garrapatas </a:t>
            </a: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 	(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factor de </a:t>
            </a:r>
            <a:r>
              <a:rPr lang="es-EC" sz="1600" dirty="0" smtClean="0">
                <a:latin typeface="Times New Roman" pitchFamily="18" charset="0"/>
                <a:cs typeface="Times New Roman" pitchFamily="18" charset="0"/>
              </a:rPr>
              <a:t>	riesgo</a:t>
            </a:r>
            <a:r>
              <a:rPr lang="es-EC" sz="1600" dirty="0">
                <a:latin typeface="Times New Roman" pitchFamily="18" charset="0"/>
                <a:cs typeface="Times New Roman" pitchFamily="18" charset="0"/>
              </a:rPr>
              <a:t>)  y  daños en la piel (evento).</a:t>
            </a:r>
            <a:endParaRPr lang="es-EC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84" t="-2080" r="63430" b="27246"/>
          <a:stretch/>
        </p:blipFill>
        <p:spPr bwMode="auto">
          <a:xfrm>
            <a:off x="2620647" y="3861048"/>
            <a:ext cx="3140389" cy="1150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76785" y="5157192"/>
            <a:ext cx="1481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/>
              <a:t>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EC" dirty="0" err="1">
                <a:latin typeface="Times New Roman" pitchFamily="18" charset="0"/>
                <a:cs typeface="Times New Roman" pitchFamily="18" charset="0"/>
              </a:rPr>
              <a:t>Kopp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, 2008)</a:t>
            </a:r>
          </a:p>
        </p:txBody>
      </p:sp>
      <p:pic>
        <p:nvPicPr>
          <p:cNvPr id="6168" name="Picture 2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1" t="11471" r="8141"/>
          <a:stretch/>
        </p:blipFill>
        <p:spPr bwMode="auto">
          <a:xfrm>
            <a:off x="1835696" y="1412775"/>
            <a:ext cx="5070425" cy="1728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407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3" r="53897" b="35492"/>
          <a:stretch/>
        </p:blipFill>
        <p:spPr bwMode="auto">
          <a:xfrm>
            <a:off x="2992582" y="4149080"/>
            <a:ext cx="2468418" cy="107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11560" y="413048"/>
            <a:ext cx="6696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latin typeface="Times New Roman" pitchFamily="18" charset="0"/>
                <a:cs typeface="Times New Roman" pitchFamily="18" charset="0"/>
              </a:rPr>
              <a:t>Cuadro 7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elación de la presencia de garrapatas (evento) y las 	 	estaciones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invierno y verano (factor de riesgo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es-EC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6439662"/>
              </p:ext>
            </p:extLst>
          </p:nvPr>
        </p:nvGraphicFramePr>
        <p:xfrm>
          <a:off x="2123728" y="1628800"/>
          <a:ext cx="4385176" cy="2073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26971"/>
                <a:gridCol w="1118536"/>
                <a:gridCol w="1157996"/>
                <a:gridCol w="1181673"/>
              </a:tblGrid>
              <a:tr h="504056">
                <a:tc>
                  <a:txBody>
                    <a:bodyPr/>
                    <a:lstStyle/>
                    <a:p>
                      <a:endParaRPr lang="es-EC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Garrapatas</a:t>
                      </a:r>
                      <a:endParaRPr lang="es-EC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 garrapatas</a:t>
                      </a:r>
                      <a:endParaRPr lang="es-EC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</a:t>
                      </a:r>
                      <a:endParaRPr lang="es-EC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Verano</a:t>
                      </a:r>
                      <a:endParaRPr lang="es-EC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es-EC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s-EC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es-EC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Invierno</a:t>
                      </a:r>
                      <a:endParaRPr lang="es-EC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es-EC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14</a:t>
                      </a:r>
                      <a:endParaRPr lang="es-EC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</a:t>
                      </a:r>
                      <a:endParaRPr lang="es-EC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</a:t>
                      </a:r>
                      <a:endParaRPr lang="es-EC" sz="14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</a:t>
                      </a:r>
                      <a:endParaRPr lang="es-EC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es-EC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129</a:t>
                      </a:r>
                      <a:endParaRPr lang="es-EC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1 Rectángulo"/>
          <p:cNvSpPr/>
          <p:nvPr/>
        </p:nvSpPr>
        <p:spPr>
          <a:xfrm>
            <a:off x="2411760" y="5292005"/>
            <a:ext cx="3873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 smtClean="0"/>
              <a:t>(James </a:t>
            </a:r>
            <a:r>
              <a:rPr lang="es-EC" i="1" dirty="0"/>
              <a:t>et </a:t>
            </a:r>
            <a:r>
              <a:rPr lang="es-EC" i="1" dirty="0" smtClean="0"/>
              <a:t>al.</a:t>
            </a:r>
            <a:r>
              <a:rPr lang="es-EC" dirty="0"/>
              <a:t> </a:t>
            </a:r>
            <a:r>
              <a:rPr lang="es-EC" dirty="0" smtClean="0"/>
              <a:t>1985 </a:t>
            </a:r>
            <a:r>
              <a:rPr lang="es-EC" dirty="0"/>
              <a:t>y Álvarez </a:t>
            </a:r>
            <a:r>
              <a:rPr lang="es-EC" i="1" dirty="0"/>
              <a:t>et al.</a:t>
            </a:r>
            <a:r>
              <a:rPr lang="es-EC" dirty="0"/>
              <a:t> </a:t>
            </a:r>
            <a:r>
              <a:rPr lang="es-EC" dirty="0" smtClean="0"/>
              <a:t>2000)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425793895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187624" y="692696"/>
            <a:ext cx="65527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/>
            <a:r>
              <a:rPr lang="es-ES" dirty="0">
                <a:latin typeface="Times New Roman" pitchFamily="18" charset="0"/>
                <a:cs typeface="Times New Roman" pitchFamily="18" charset="0"/>
              </a:rPr>
              <a:t>Cuadro 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8. R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elación del 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control 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 farmacéutico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en bovinos 	(factor  	  de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riesgo)  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y el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no control 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evento).</a:t>
            </a:r>
            <a:endParaRPr lang="es-EC" sz="1600" dirty="0">
              <a:latin typeface="Times New Roman" pitchFamily="18" charset="0"/>
              <a:cs typeface="Times New Roman" pitchFamily="18" charset="0"/>
            </a:endParaRPr>
          </a:p>
          <a:p>
            <a:endParaRPr lang="es-EC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4 Rectángulo"/>
              <p:cNvSpPr/>
              <p:nvPr/>
            </p:nvSpPr>
            <p:spPr>
              <a:xfrm>
                <a:off x="2907250" y="4416696"/>
                <a:ext cx="3104910" cy="9144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s-EC" sz="2400" dirty="0" err="1"/>
                  <a:t>OR</a:t>
                </a:r>
                <a14:m>
                  <m:oMath xmlns:m="http://schemas.openxmlformats.org/officeDocument/2006/math">
                    <m:r>
                      <a:rPr lang="es-EC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s-EC" sz="2400" i="1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s-EC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s-EC" sz="2400" i="1">
                                <a:latin typeface="Cambria Math"/>
                              </a:rPr>
                              <m:t>115</m:t>
                            </m:r>
                          </m:num>
                          <m:den>
                            <m:r>
                              <a:rPr lang="es-EC" sz="2400" i="1">
                                <a:latin typeface="Cambria Math"/>
                              </a:rPr>
                              <m:t>7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es-EC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s-EC" sz="2400" i="1">
                                <a:latin typeface="Cambria Math"/>
                              </a:rPr>
                              <m:t>0</m:t>
                            </m:r>
                          </m:num>
                          <m:den>
                            <m:r>
                              <a:rPr lang="es-EC" sz="2400" i="1">
                                <a:latin typeface="Cambria Math"/>
                              </a:rPr>
                              <m:t>7</m:t>
                            </m:r>
                          </m:den>
                        </m:f>
                      </m:den>
                    </m:f>
                  </m:oMath>
                </a14:m>
                <a:r>
                  <a:rPr lang="es-EC" sz="24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EC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es-EC" sz="2400" i="1">
                            <a:latin typeface="Cambria Math"/>
                          </a:rPr>
                          <m:t>115∗7</m:t>
                        </m:r>
                      </m:num>
                      <m:den>
                        <m:r>
                          <a:rPr lang="es-EC" sz="2400" i="1">
                            <a:latin typeface="Cambria Math"/>
                          </a:rPr>
                          <m:t>7∗0</m:t>
                        </m:r>
                      </m:den>
                    </m:f>
                  </m:oMath>
                </a14:m>
                <a:r>
                  <a:rPr lang="es-EC" sz="2400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EC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es-EC" sz="2400" i="1">
                            <a:latin typeface="Cambria Math"/>
                          </a:rPr>
                          <m:t>805</m:t>
                        </m:r>
                      </m:num>
                      <m:den>
                        <m:r>
                          <a:rPr lang="es-EC" sz="2400" i="1">
                            <a:latin typeface="Cambria Math"/>
                          </a:rPr>
                          <m:t>0</m:t>
                        </m:r>
                      </m:den>
                    </m:f>
                  </m:oMath>
                </a14:m>
                <a:r>
                  <a:rPr lang="es-EC" sz="2400" dirty="0"/>
                  <a:t>=∞</a:t>
                </a:r>
              </a:p>
            </p:txBody>
          </p:sp>
        </mc:Choice>
        <mc:Fallback xmlns="">
          <p:sp>
            <p:nvSpPr>
              <p:cNvPr id="5" name="4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7250" y="4416696"/>
                <a:ext cx="3104910" cy="914481"/>
              </a:xfrm>
              <a:prstGeom prst="rect">
                <a:avLst/>
              </a:prstGeom>
              <a:blipFill rotWithShape="1">
                <a:blip r:embed="rId2"/>
                <a:stretch>
                  <a:fillRect l="-3143" r="-2358"/>
                </a:stretch>
              </a:blipFill>
            </p:spPr>
            <p:txBody>
              <a:bodyPr/>
              <a:lstStyle/>
              <a:p>
                <a:r>
                  <a:rPr lang="es-EC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427296"/>
              </p:ext>
            </p:extLst>
          </p:nvPr>
        </p:nvGraphicFramePr>
        <p:xfrm>
          <a:off x="2123728" y="1844824"/>
          <a:ext cx="5040560" cy="21097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72870"/>
                <a:gridCol w="1197258"/>
                <a:gridCol w="1241015"/>
                <a:gridCol w="1129417"/>
              </a:tblGrid>
              <a:tr h="648072">
                <a:tc>
                  <a:txBody>
                    <a:bodyPr/>
                    <a:lstStyle/>
                    <a:p>
                      <a:pPr algn="ctr"/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Garrapatas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 garrapatas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6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Control Químico</a:t>
                      </a:r>
                      <a:endParaRPr lang="es-EC" sz="16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</a:tr>
              <a:tr h="6066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  Control Químico</a:t>
                      </a:r>
                      <a:endParaRPr lang="es-EC" sz="16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es-EC" sz="16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294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</a:t>
                      </a:r>
                      <a:endParaRPr lang="es-EC" sz="16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122</a:t>
                      </a:r>
                      <a:endParaRPr lang="es-EC" sz="16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C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129</a:t>
                      </a:r>
                      <a:endParaRPr lang="es-EC" sz="16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6 Rectángulo"/>
          <p:cNvSpPr/>
          <p:nvPr/>
        </p:nvSpPr>
        <p:spPr>
          <a:xfrm>
            <a:off x="3275856" y="5805264"/>
            <a:ext cx="21246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/>
              <a:t> Melina </a:t>
            </a:r>
            <a:r>
              <a:rPr lang="es-EC" i="1" dirty="0"/>
              <a:t>et al.</a:t>
            </a:r>
            <a:r>
              <a:rPr lang="es-EC" dirty="0"/>
              <a:t> (2011) </a:t>
            </a:r>
          </a:p>
        </p:txBody>
      </p:sp>
    </p:spTree>
    <p:extLst>
      <p:ext uri="{BB962C8B-B14F-4D97-AF65-F5344CB8AC3E}">
        <p14:creationId xmlns:p14="http://schemas.microsoft.com/office/powerpoint/2010/main" val="221095057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ctr" rtl="0">
              <a:spcBef>
                <a:spcPct val="0"/>
              </a:spcBef>
            </a:pPr>
            <a:r>
              <a:rPr lang="es-EC" sz="2000" b="1" dirty="0" smtClean="0">
                <a:latin typeface="Times New Roman" pitchFamily="18" charset="0"/>
                <a:cs typeface="Times New Roman" pitchFamily="18" charset="0"/>
              </a:rPr>
              <a:t>LUGARES DE DISTRIBUCIÓN </a:t>
            </a:r>
            <a:r>
              <a:rPr lang="es-EC" sz="2000" b="1" dirty="0">
                <a:latin typeface="Times New Roman" pitchFamily="18" charset="0"/>
                <a:cs typeface="Times New Roman" pitchFamily="18" charset="0"/>
              </a:rPr>
              <a:t>DE GARRAPATAS </a:t>
            </a:r>
            <a:r>
              <a:rPr lang="es-EC" sz="2000" b="1" dirty="0" smtClean="0">
                <a:latin typeface="Times New Roman" pitchFamily="18" charset="0"/>
                <a:cs typeface="Times New Roman" pitchFamily="18" charset="0"/>
              </a:rPr>
              <a:t>DEL </a:t>
            </a:r>
            <a:r>
              <a:rPr lang="es-EC" sz="2000" b="1" dirty="0">
                <a:latin typeface="Times New Roman" pitchFamily="18" charset="0"/>
                <a:cs typeface="Times New Roman" pitchFamily="18" charset="0"/>
              </a:rPr>
              <a:t>GÉNERO </a:t>
            </a:r>
            <a:r>
              <a:rPr lang="es-EC" sz="2000" b="1" i="1" dirty="0">
                <a:latin typeface="Times New Roman" pitchFamily="18" charset="0"/>
                <a:cs typeface="Times New Roman" pitchFamily="18" charset="0"/>
              </a:rPr>
              <a:t>Boophilus </a:t>
            </a:r>
            <a:r>
              <a:rPr lang="es-EC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s-EC" sz="2000" b="1" dirty="0">
                <a:latin typeface="Times New Roman" pitchFamily="18" charset="0"/>
                <a:cs typeface="Times New Roman" pitchFamily="18" charset="0"/>
              </a:rPr>
            </a:b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3 Image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7" t="24615" r="32791" b="9444"/>
          <a:stretch>
            <a:fillRect/>
          </a:stretch>
        </p:blipFill>
        <p:spPr bwMode="auto">
          <a:xfrm>
            <a:off x="2263732" y="1340768"/>
            <a:ext cx="4655185" cy="351917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347864" y="5445224"/>
            <a:ext cx="1982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/>
              <a:t>(Hernández, 2012).</a:t>
            </a:r>
          </a:p>
        </p:txBody>
      </p:sp>
      <p:sp>
        <p:nvSpPr>
          <p:cNvPr id="5" name="26 Elipse"/>
          <p:cNvSpPr>
            <a:spLocks/>
          </p:cNvSpPr>
          <p:nvPr/>
        </p:nvSpPr>
        <p:spPr bwMode="auto">
          <a:xfrm>
            <a:off x="3426401" y="3284984"/>
            <a:ext cx="301625" cy="188913"/>
          </a:xfrm>
          <a:prstGeom prst="ellipse">
            <a:avLst/>
          </a:prstGeom>
          <a:noFill/>
          <a:ln w="25400">
            <a:solidFill>
              <a:srgbClr val="243F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82063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LUGAR DE DISTRIBUCIÓN </a:t>
            </a:r>
            <a:r>
              <a:rPr lang="es-EC" sz="2400" dirty="0">
                <a:latin typeface="Times New Roman" pitchFamily="18" charset="0"/>
                <a:cs typeface="Times New Roman" pitchFamily="18" charset="0"/>
              </a:rPr>
              <a:t>DEL GÉNERO </a:t>
            </a:r>
            <a:r>
              <a:rPr lang="es-EC" sz="2400" i="1" dirty="0">
                <a:latin typeface="Times New Roman" pitchFamily="18" charset="0"/>
                <a:cs typeface="Times New Roman" pitchFamily="18" charset="0"/>
              </a:rPr>
              <a:t>Ixodes</a:t>
            </a:r>
            <a:r>
              <a:rPr lang="es-EC" sz="240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s-EC" sz="2400" i="1" dirty="0">
                <a:latin typeface="Times New Roman" pitchFamily="18" charset="0"/>
                <a:cs typeface="Times New Roman" pitchFamily="18" charset="0"/>
              </a:rPr>
              <a:t>Amblyomma</a:t>
            </a:r>
          </a:p>
        </p:txBody>
      </p:sp>
      <p:pic>
        <p:nvPicPr>
          <p:cNvPr id="4" name="3 Image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12" t="25798" r="30562" b="21130"/>
          <a:stretch>
            <a:fillRect/>
          </a:stretch>
        </p:blipFill>
        <p:spPr bwMode="auto">
          <a:xfrm>
            <a:off x="2123728" y="1484784"/>
            <a:ext cx="4916805" cy="406654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627784" y="5877272"/>
            <a:ext cx="31790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C" dirty="0" smtClean="0"/>
              <a:t>(Ministerio </a:t>
            </a:r>
            <a:r>
              <a:rPr lang="es-EC" dirty="0"/>
              <a:t>de Ambiente, 2011</a:t>
            </a:r>
            <a:r>
              <a:rPr lang="es-EC" dirty="0" smtClean="0"/>
              <a:t>)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93075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Conclusiones</a:t>
            </a: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algn="just"/>
            <a:r>
              <a:rPr lang="es-EC" sz="2600" dirty="0" smtClean="0"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EC" sz="2600" dirty="0">
                <a:latin typeface="Times New Roman" pitchFamily="18" charset="0"/>
                <a:cs typeface="Times New Roman" pitchFamily="18" charset="0"/>
              </a:rPr>
              <a:t>el estudio taxonómico de las  garrapatas </a:t>
            </a:r>
            <a:r>
              <a:rPr lang="es-EC" sz="2600" dirty="0" smtClean="0"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es-EC" sz="2600" dirty="0">
                <a:latin typeface="Times New Roman" pitchFamily="18" charset="0"/>
                <a:cs typeface="Times New Roman" pitchFamily="18" charset="0"/>
              </a:rPr>
              <a:t>determinó que los especímenes  colectados pertenecen a la familia </a:t>
            </a:r>
            <a:r>
              <a:rPr lang="es-EC" sz="2600" dirty="0" err="1">
                <a:latin typeface="Times New Roman" pitchFamily="18" charset="0"/>
                <a:cs typeface="Times New Roman" pitchFamily="18" charset="0"/>
              </a:rPr>
              <a:t>Ixodidae</a:t>
            </a:r>
            <a:r>
              <a:rPr lang="es-EC" sz="2600" dirty="0">
                <a:latin typeface="Times New Roman" pitchFamily="18" charset="0"/>
                <a:cs typeface="Times New Roman" pitchFamily="18" charset="0"/>
              </a:rPr>
              <a:t>,  a los  géneros :  </a:t>
            </a:r>
            <a:r>
              <a:rPr lang="es-EC" sz="2600" i="1" dirty="0">
                <a:latin typeface="Times New Roman" pitchFamily="18" charset="0"/>
                <a:cs typeface="Times New Roman" pitchFamily="18" charset="0"/>
              </a:rPr>
              <a:t>Boophilus, Amblyomma e Ixodes. </a:t>
            </a:r>
            <a:endParaRPr lang="es-EC" sz="2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s-EC" sz="2600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es-EC" sz="2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EC" sz="2600" dirty="0" smtClean="0"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EC" sz="2600" dirty="0">
                <a:latin typeface="Times New Roman" pitchFamily="18" charset="0"/>
                <a:cs typeface="Times New Roman" pitchFamily="18" charset="0"/>
              </a:rPr>
              <a:t>acuerdo a la ubicación </a:t>
            </a:r>
            <a:r>
              <a:rPr lang="es-EC" sz="2600" dirty="0" smtClean="0">
                <a:latin typeface="Times New Roman" pitchFamily="18" charset="0"/>
                <a:cs typeface="Times New Roman" pitchFamily="18" charset="0"/>
              </a:rPr>
              <a:t>del ectoparásito, en </a:t>
            </a:r>
            <a:r>
              <a:rPr lang="es-EC" sz="2600" dirty="0">
                <a:latin typeface="Times New Roman" pitchFamily="18" charset="0"/>
                <a:cs typeface="Times New Roman" pitchFamily="18" charset="0"/>
              </a:rPr>
              <a:t>el bovino el género </a:t>
            </a:r>
            <a:r>
              <a:rPr lang="es-EC" sz="2600" i="1" dirty="0">
                <a:latin typeface="Times New Roman" pitchFamily="18" charset="0"/>
                <a:cs typeface="Times New Roman" pitchFamily="18" charset="0"/>
              </a:rPr>
              <a:t>Boophilus </a:t>
            </a:r>
            <a:r>
              <a:rPr lang="es-EC" sz="2600" dirty="0">
                <a:latin typeface="Times New Roman" pitchFamily="18" charset="0"/>
                <a:cs typeface="Times New Roman" pitchFamily="18" charset="0"/>
              </a:rPr>
              <a:t>tiene mayor predilección </a:t>
            </a:r>
            <a:r>
              <a:rPr lang="es-EC" sz="2600" dirty="0" smtClean="0">
                <a:latin typeface="Times New Roman" pitchFamily="18" charset="0"/>
                <a:cs typeface="Times New Roman" pitchFamily="18" charset="0"/>
              </a:rPr>
              <a:t>por las áreas corporales del </a:t>
            </a:r>
            <a:r>
              <a:rPr lang="es-EC" sz="2600" dirty="0">
                <a:latin typeface="Times New Roman" pitchFamily="18" charset="0"/>
                <a:cs typeface="Times New Roman" pitchFamily="18" charset="0"/>
              </a:rPr>
              <a:t>tren posterior y </a:t>
            </a:r>
            <a:r>
              <a:rPr lang="es-EC" sz="2600" dirty="0" smtClean="0">
                <a:latin typeface="Times New Roman" pitchFamily="18" charset="0"/>
                <a:cs typeface="Times New Roman" pitchFamily="18" charset="0"/>
              </a:rPr>
              <a:t>la región inguinal (ubre), </a:t>
            </a:r>
            <a:r>
              <a:rPr lang="es-EC" sz="2600" dirty="0">
                <a:latin typeface="Times New Roman" pitchFamily="18" charset="0"/>
                <a:cs typeface="Times New Roman" pitchFamily="18" charset="0"/>
              </a:rPr>
              <a:t>a diferencia de Ixodes que prefiere la zona de la cabeza </a:t>
            </a:r>
            <a:r>
              <a:rPr lang="es-EC" sz="2600" dirty="0" smtClean="0">
                <a:latin typeface="Times New Roman" pitchFamily="18" charset="0"/>
                <a:cs typeface="Times New Roman" pitchFamily="18" charset="0"/>
              </a:rPr>
              <a:t>y, </a:t>
            </a:r>
            <a:r>
              <a:rPr lang="es-EC" sz="2600" i="1" dirty="0">
                <a:latin typeface="Times New Roman" pitchFamily="18" charset="0"/>
                <a:cs typeface="Times New Roman" pitchFamily="18" charset="0"/>
              </a:rPr>
              <a:t>Amblyomma</a:t>
            </a:r>
            <a:r>
              <a:rPr lang="es-EC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sz="2600" dirty="0" smtClean="0">
                <a:latin typeface="Times New Roman" pitchFamily="18" charset="0"/>
                <a:cs typeface="Times New Roman" pitchFamily="18" charset="0"/>
              </a:rPr>
              <a:t> que tiene predilección por el  </a:t>
            </a:r>
            <a:r>
              <a:rPr lang="es-EC" sz="2600" dirty="0">
                <a:latin typeface="Times New Roman" pitchFamily="18" charset="0"/>
                <a:cs typeface="Times New Roman" pitchFamily="18" charset="0"/>
              </a:rPr>
              <a:t>tren posterior </a:t>
            </a:r>
            <a:r>
              <a:rPr lang="es-EC" sz="2600" dirty="0" smtClean="0">
                <a:latin typeface="Times New Roman" pitchFamily="18" charset="0"/>
                <a:cs typeface="Times New Roman" pitchFamily="18" charset="0"/>
              </a:rPr>
              <a:t>y región perianal (región recto-</a:t>
            </a:r>
            <a:r>
              <a:rPr lang="es-EC" sz="2600" dirty="0" err="1" smtClean="0">
                <a:latin typeface="Times New Roman" pitchFamily="18" charset="0"/>
                <a:cs typeface="Times New Roman" pitchFamily="18" charset="0"/>
              </a:rPr>
              <a:t>vulvar</a:t>
            </a:r>
            <a:r>
              <a:rPr lang="es-EC" sz="26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es-EC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97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C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s-EC" sz="2400" dirty="0">
                <a:latin typeface="Times New Roman" pitchFamily="18" charset="0"/>
                <a:cs typeface="Times New Roman" pitchFamily="18" charset="0"/>
              </a:rPr>
              <a:t>La presencia de las garrapatas es influenciada  por los pisos altitudinales y las condiciones climáticas , lo que les permite distribuirse  en la </a:t>
            </a:r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 región costa, valles interandinos  </a:t>
            </a:r>
            <a:r>
              <a:rPr lang="es-EC" sz="2400" dirty="0">
                <a:latin typeface="Times New Roman" pitchFamily="18" charset="0"/>
                <a:cs typeface="Times New Roman" pitchFamily="18" charset="0"/>
              </a:rPr>
              <a:t>y amazonia del país</a:t>
            </a:r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es-EC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Las garrapatas tienen </a:t>
            </a:r>
            <a:r>
              <a:rPr lang="es-EC" sz="2400" dirty="0">
                <a:latin typeface="Times New Roman" pitchFamily="18" charset="0"/>
                <a:cs typeface="Times New Roman" pitchFamily="18" charset="0"/>
              </a:rPr>
              <a:t>una afección directa a la salud del huésped, </a:t>
            </a:r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 causando la disminución de la  </a:t>
            </a:r>
            <a:r>
              <a:rPr lang="es-EC" sz="2400" dirty="0">
                <a:latin typeface="Times New Roman" pitchFamily="18" charset="0"/>
                <a:cs typeface="Times New Roman" pitchFamily="18" charset="0"/>
              </a:rPr>
              <a:t>masa corporal, producción de leche , </a:t>
            </a:r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daños en la dermis (piel).</a:t>
            </a:r>
          </a:p>
          <a:p>
            <a:pPr marL="0" indent="0">
              <a:buNone/>
            </a:pP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Conclusiones</a:t>
            </a:r>
            <a:endParaRPr lang="es-EC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42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s-EC" dirty="0" smtClean="0"/>
              <a:t>Conclusiones</a:t>
            </a:r>
            <a:endParaRPr lang="es-EC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Blip>
                <a:blip r:embed="rId2"/>
              </a:buBlip>
            </a:pPr>
            <a:endParaRPr lang="es-EC" sz="2200" dirty="0"/>
          </a:p>
          <a:p>
            <a:pPr marL="0" indent="0">
              <a:buNone/>
            </a:pPr>
            <a:endParaRPr lang="es-EC" sz="2200" dirty="0"/>
          </a:p>
          <a:p>
            <a:endParaRPr lang="es-EC" dirty="0"/>
          </a:p>
        </p:txBody>
      </p:sp>
      <p:sp>
        <p:nvSpPr>
          <p:cNvPr id="4" name="3 Rectángulo"/>
          <p:cNvSpPr/>
          <p:nvPr/>
        </p:nvSpPr>
        <p:spPr>
          <a:xfrm>
            <a:off x="611560" y="1412776"/>
            <a:ext cx="792088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C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La resistencia del ectoparásito en los bovinos se produce por  la  deficiente rotación de pastizales, inadecuados controles, uso y dosis de </a:t>
            </a:r>
            <a:r>
              <a:rPr lang="es-EC" sz="2400" dirty="0" err="1" smtClean="0">
                <a:latin typeface="Times New Roman" pitchFamily="18" charset="0"/>
                <a:cs typeface="Times New Roman" pitchFamily="18" charset="0"/>
              </a:rPr>
              <a:t>garrapaticidas</a:t>
            </a:r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, lo que causa resistencia del arácnido a los fármacos.</a:t>
            </a:r>
          </a:p>
          <a:p>
            <a:pPr algn="just"/>
            <a:endParaRPr lang="es-EC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s-EC" sz="2400" dirty="0"/>
              <a:t> </a:t>
            </a:r>
            <a:r>
              <a:rPr lang="es-EC" sz="2400" dirty="0">
                <a:latin typeface="Times New Roman" pitchFamily="18" charset="0"/>
                <a:cs typeface="Times New Roman" pitchFamily="18" charset="0"/>
              </a:rPr>
              <a:t>Los géneros de garrapatas se sitúan desde  600 </a:t>
            </a:r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-2200 </a:t>
            </a:r>
            <a:r>
              <a:rPr lang="es-EC" sz="2400" dirty="0" err="1" smtClean="0">
                <a:latin typeface="Times New Roman" pitchFamily="18" charset="0"/>
                <a:cs typeface="Times New Roman" pitchFamily="18" charset="0"/>
              </a:rPr>
              <a:t>m.s.n.m</a:t>
            </a:r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C" sz="2400" dirty="0">
                <a:latin typeface="Times New Roman" pitchFamily="18" charset="0"/>
                <a:cs typeface="Times New Roman" pitchFamily="18" charset="0"/>
              </a:rPr>
              <a:t>en la parroquia Alluriquín,  encontrándose </a:t>
            </a:r>
            <a:r>
              <a:rPr lang="es-EC" sz="2400" i="1" dirty="0">
                <a:latin typeface="Times New Roman" pitchFamily="18" charset="0"/>
                <a:cs typeface="Times New Roman" pitchFamily="18" charset="0"/>
              </a:rPr>
              <a:t>Boophilus </a:t>
            </a:r>
            <a:r>
              <a:rPr lang="es-EC" sz="2400" dirty="0">
                <a:latin typeface="Times New Roman" pitchFamily="18" charset="0"/>
                <a:cs typeface="Times New Roman" pitchFamily="18" charset="0"/>
              </a:rPr>
              <a:t>desde </a:t>
            </a:r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663 -1905 </a:t>
            </a:r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m.s.n.m</a:t>
            </a:r>
            <a:r>
              <a:rPr lang="es-EC" sz="2400" dirty="0"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es-EC" sz="2400" i="1" dirty="0">
                <a:latin typeface="Times New Roman" pitchFamily="18" charset="0"/>
                <a:cs typeface="Times New Roman" pitchFamily="18" charset="0"/>
              </a:rPr>
              <a:t>Amblyomma </a:t>
            </a:r>
            <a:r>
              <a:rPr lang="es-EC" sz="2400" dirty="0">
                <a:latin typeface="Times New Roman" pitchFamily="18" charset="0"/>
                <a:cs typeface="Times New Roman" pitchFamily="18" charset="0"/>
              </a:rPr>
              <a:t>se adapta en altitudes 713 </a:t>
            </a:r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-795 </a:t>
            </a:r>
            <a:r>
              <a:rPr lang="es-EC" sz="2400" dirty="0">
                <a:latin typeface="Times New Roman" pitchFamily="18" charset="0"/>
                <a:cs typeface="Times New Roman" pitchFamily="18" charset="0"/>
              </a:rPr>
              <a:t>m.s.n.m., </a:t>
            </a:r>
            <a:r>
              <a:rPr lang="es-EC" sz="2400" i="1" dirty="0">
                <a:latin typeface="Times New Roman" pitchFamily="18" charset="0"/>
                <a:cs typeface="Times New Roman" pitchFamily="18" charset="0"/>
              </a:rPr>
              <a:t>Ixodes</a:t>
            </a:r>
            <a:r>
              <a:rPr lang="es-EC" sz="2400" dirty="0">
                <a:latin typeface="Times New Roman" pitchFamily="18" charset="0"/>
                <a:cs typeface="Times New Roman" pitchFamily="18" charset="0"/>
              </a:rPr>
              <a:t> prefiere altitudes desde 1019 </a:t>
            </a:r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-1856 </a:t>
            </a:r>
            <a:r>
              <a:rPr lang="es-EC" sz="2400" dirty="0">
                <a:latin typeface="Times New Roman" pitchFamily="18" charset="0"/>
                <a:cs typeface="Times New Roman" pitchFamily="18" charset="0"/>
              </a:rPr>
              <a:t>m.s.n.m. debido a que esta zona presenta  condiciones ambientales adecuadas para el desarrollo de este </a:t>
            </a:r>
            <a:r>
              <a:rPr lang="es-EC" sz="2400" dirty="0" smtClean="0">
                <a:latin typeface="Times New Roman" pitchFamily="18" charset="0"/>
                <a:cs typeface="Times New Roman" pitchFamily="18" charset="0"/>
              </a:rPr>
              <a:t>ectoparásito.</a:t>
            </a:r>
            <a:endParaRPr lang="es-EC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EC" sz="2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es-EC" sz="2000" dirty="0"/>
          </a:p>
        </p:txBody>
      </p:sp>
    </p:spTree>
    <p:extLst>
      <p:ext uri="{BB962C8B-B14F-4D97-AF65-F5344CB8AC3E}">
        <p14:creationId xmlns:p14="http://schemas.microsoft.com/office/powerpoint/2010/main" val="268982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s-EC" dirty="0" smtClean="0"/>
              <a:t>Recomendaciones</a:t>
            </a:r>
            <a:endParaRPr lang="es-EC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es-EC" sz="29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EC" sz="2900" dirty="0" smtClean="0">
                <a:latin typeface="Times New Roman" pitchFamily="18" charset="0"/>
                <a:cs typeface="Times New Roman" pitchFamily="18" charset="0"/>
              </a:rPr>
              <a:t>De acuerdo a los resultados obtenidos por la investigación efectuada, se debe adoptar un mejor sistema de manejo de los animales por parte de los propietarios; realizando  rotaciones adecuadas de las áreas de pastizales.</a:t>
            </a:r>
            <a:r>
              <a:rPr lang="es-EC" sz="29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es-EC" sz="29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EC" sz="2800" dirty="0">
                <a:latin typeface="Times New Roman" pitchFamily="18" charset="0"/>
                <a:cs typeface="Times New Roman" pitchFamily="18" charset="0"/>
              </a:rPr>
              <a:t>El uso de los </a:t>
            </a:r>
            <a:r>
              <a:rPr lang="es-EC" sz="2800" dirty="0" err="1">
                <a:latin typeface="Times New Roman" pitchFamily="18" charset="0"/>
                <a:cs typeface="Times New Roman" pitchFamily="18" charset="0"/>
              </a:rPr>
              <a:t>garrapaticidas</a:t>
            </a:r>
            <a:r>
              <a:rPr lang="es-EC" sz="2800" dirty="0">
                <a:latin typeface="Times New Roman" pitchFamily="18" charset="0"/>
                <a:cs typeface="Times New Roman" pitchFamily="18" charset="0"/>
              </a:rPr>
              <a:t> debe ser cada dos o tres baños como máximo, alternando el ingrediente activo de los mismos.</a:t>
            </a:r>
          </a:p>
          <a:p>
            <a:pPr algn="just"/>
            <a:endParaRPr lang="es-EC" sz="29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s-EC" sz="29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82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s-EC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EC" dirty="0">
                <a:latin typeface="Times New Roman" pitchFamily="18" charset="0"/>
                <a:cs typeface="Times New Roman" pitchFamily="18" charset="0"/>
              </a:rPr>
              <a:t>En la adquisición de nuevos animales para el hato, se los mantendrá en  cuarentena para evitar el ingreso de plagas y enfermedades.</a:t>
            </a:r>
            <a:endParaRPr lang="es-EC" dirty="0"/>
          </a:p>
          <a:p>
            <a:pPr marL="0" indent="0" algn="just">
              <a:buNone/>
            </a:pPr>
            <a:endParaRPr lang="es-EC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Realizar  </a:t>
            </a:r>
            <a:r>
              <a:rPr lang="es-EC" dirty="0">
                <a:latin typeface="Times New Roman" pitchFamily="18" charset="0"/>
                <a:cs typeface="Times New Roman" pitchFamily="18" charset="0"/>
              </a:rPr>
              <a:t>investigaciones 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del género de garrapatas portadoras de </a:t>
            </a:r>
            <a:r>
              <a:rPr lang="es-EC" dirty="0" err="1" smtClean="0">
                <a:latin typeface="Times New Roman" pitchFamily="18" charset="0"/>
                <a:cs typeface="Times New Roman" pitchFamily="18" charset="0"/>
              </a:rPr>
              <a:t>anaplasma</a:t>
            </a:r>
            <a:r>
              <a:rPr lang="es-EC" dirty="0" err="1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s-EC" dirty="0" err="1" smtClean="0">
                <a:latin typeface="Times New Roman" pitchFamily="18" charset="0"/>
                <a:cs typeface="Times New Roman" pitchFamily="18" charset="0"/>
              </a:rPr>
              <a:t>piroplasma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s-EC" dirty="0" err="1" smtClean="0">
                <a:latin typeface="Times New Roman" pitchFamily="18" charset="0"/>
                <a:cs typeface="Times New Roman" pitchFamily="18" charset="0"/>
              </a:rPr>
              <a:t>babesias</a:t>
            </a:r>
            <a:r>
              <a:rPr lang="es-EC" dirty="0" smtClean="0">
                <a:latin typeface="Times New Roman" pitchFamily="18" charset="0"/>
                <a:cs typeface="Times New Roman" pitchFamily="18" charset="0"/>
              </a:rPr>
              <a:t>; causantes de anemia en los bovinos.</a:t>
            </a:r>
          </a:p>
          <a:p>
            <a:pPr marL="0" indent="0">
              <a:buNone/>
            </a:pPr>
            <a:endParaRPr lang="es-EC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s-EC" dirty="0" smtClean="0"/>
              <a:t>Recomendaciones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1636262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6D13E-DE11-4BAD-9E83-1AA927737FE6}" type="datetime1">
              <a:rPr lang="es-EC" smtClean="0"/>
              <a:t>10/12/2013</a:t>
            </a:fld>
            <a:endParaRPr lang="es-EC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258B8-DC84-414A-BA10-D2AE2EBA1FF9}" type="slidenum">
              <a:rPr lang="es-EC" smtClean="0"/>
              <a:t>37</a:t>
            </a:fld>
            <a:endParaRPr lang="es-EC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53"/>
          <a:stretch/>
        </p:blipFill>
        <p:spPr>
          <a:xfrm>
            <a:off x="31754" y="-290944"/>
            <a:ext cx="9144000" cy="714894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 rot="258536">
            <a:off x="2478816" y="2267460"/>
            <a:ext cx="3655967" cy="1938992"/>
          </a:xfrm>
          <a:prstGeom prst="rect">
            <a:avLst/>
          </a:prstGeom>
          <a:ln>
            <a:solidFill>
              <a:schemeClr val="bg1"/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C" sz="6000" dirty="0" smtClean="0"/>
              <a:t>¡GRACIAS!</a:t>
            </a:r>
          </a:p>
          <a:p>
            <a:endParaRPr lang="es-EC" sz="6000" dirty="0"/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95" b="100000" l="0" r="100000">
                        <a14:foregroundMark x1="67234" y1="39535" x2="67234" y2="39535"/>
                        <a14:foregroundMark x1="78298" y1="36744" x2="78298" y2="36744"/>
                        <a14:foregroundMark x1="82979" y1="28837" x2="82979" y2="28837"/>
                        <a14:foregroundMark x1="66809" y1="50698" x2="66809" y2="50698"/>
                        <a14:foregroundMark x1="73617" y1="50233" x2="73617" y2="50233"/>
                        <a14:foregroundMark x1="77872" y1="50233" x2="77872" y2="50233"/>
                        <a14:foregroundMark x1="82979" y1="50233" x2="82979" y2="50233"/>
                        <a14:foregroundMark x1="86809" y1="48372" x2="86809" y2="48372"/>
                        <a14:foregroundMark x1="49787" y1="62791" x2="49787" y2="62791"/>
                        <a14:foregroundMark x1="45957" y1="72093" x2="45957" y2="72093"/>
                        <a14:foregroundMark x1="37872" y1="52558" x2="37872" y2="52558"/>
                        <a14:foregroundMark x1="35319" y1="59535" x2="35319" y2="59535"/>
                        <a14:foregroundMark x1="33617" y1="65116" x2="33617" y2="65116"/>
                        <a14:foregroundMark x1="45532" y1="53953" x2="45532" y2="53953"/>
                        <a14:foregroundMark x1="15319" y1="64186" x2="15319" y2="64186"/>
                        <a14:foregroundMark x1="73617" y1="60930" x2="73617" y2="60930"/>
                        <a14:foregroundMark x1="65532" y1="58605" x2="65532" y2="58605"/>
                        <a14:foregroundMark x1="62979" y1="70233" x2="62979" y2="70233"/>
                        <a14:foregroundMark x1="58298" y1="72558" x2="58298" y2="72558"/>
                        <a14:foregroundMark x1="53617" y1="75349" x2="53617" y2="75349"/>
                        <a14:foregroundMark x1="47660" y1="75349" x2="47660" y2="75349"/>
                        <a14:foregroundMark x1="40851" y1="74419" x2="40851" y2="74419"/>
                        <a14:foregroundMark x1="44255" y1="77209" x2="44255" y2="77209"/>
                        <a14:foregroundMark x1="45532" y1="77209" x2="45532" y2="77209"/>
                        <a14:foregroundMark x1="62553" y1="83256" x2="62553" y2="83256"/>
                        <a14:foregroundMark x1="71064" y1="82326" x2="71064" y2="82326"/>
                        <a14:foregroundMark x1="22128" y1="36744" x2="22128" y2="36744"/>
                        <a14:foregroundMark x1="23404" y1="19535" x2="23404" y2="19535"/>
                        <a14:foregroundMark x1="12766" y1="41860" x2="12766" y2="41860"/>
                        <a14:foregroundMark x1="16170" y1="46047" x2="16170" y2="46047"/>
                        <a14:foregroundMark x1="11915" y1="46047" x2="11915" y2="46047"/>
                        <a14:foregroundMark x1="20000" y1="47907" x2="20000" y2="47907"/>
                        <a14:foregroundMark x1="28936" y1="50233" x2="28936" y2="50233"/>
                        <a14:foregroundMark x1="35745" y1="50233" x2="35745" y2="50233"/>
                        <a14:foregroundMark x1="31489" y1="49767" x2="31489" y2="49767"/>
                        <a14:foregroundMark x1="26383" y1="83256" x2="26383" y2="83256"/>
                        <a14:foregroundMark x1="73191" y1="39535" x2="73191" y2="39535"/>
                        <a14:foregroundMark x1="70638" y1="20465" x2="70638" y2="20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539" y="2884090"/>
            <a:ext cx="1191196" cy="108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0761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1117</TotalTime>
  <Words>1081</Words>
  <Application>Microsoft Office PowerPoint</Application>
  <PresentationFormat>Presentación en pantalla (4:3)</PresentationFormat>
  <Paragraphs>278</Paragraphs>
  <Slides>37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37</vt:i4>
      </vt:variant>
    </vt:vector>
  </HeadingPairs>
  <TitlesOfParts>
    <vt:vector size="38" baseType="lpstr">
      <vt:lpstr>Tema de Office</vt:lpstr>
      <vt:lpstr>“ESTUDIO TAXONÓMICO A NIVEL DE GÉNERO DE GARRAPATAS EN GANADO BOVINO EN LA PARROQUÍA ALLURIQUÍN-SANTO DOMINGO DE LOS TSÁCHILAS” </vt:lpstr>
      <vt:lpstr>INTRODUCCIÓN</vt:lpstr>
      <vt:lpstr>Presentación de PowerPoint</vt:lpstr>
      <vt:lpstr>Presentación de PowerPoint</vt:lpstr>
      <vt:lpstr>GÉNERO IXODES</vt:lpstr>
      <vt:lpstr>Presentación de PowerPoint</vt:lpstr>
      <vt:lpstr>GÉNERO Boophilus</vt:lpstr>
      <vt:lpstr>Presentación de PowerPoint</vt:lpstr>
      <vt:lpstr>Presentación de PowerPoint</vt:lpstr>
      <vt:lpstr>Presentación de PowerPoint</vt:lpstr>
      <vt:lpstr>OBJETIVO GENERAL:</vt:lpstr>
      <vt:lpstr>  MATERIALES Y MÉTODOS    UBICACIÓN DEL LUGAR DE INVESTIGACIÓN </vt:lpstr>
      <vt:lpstr>  METODOLOGÍA   </vt:lpstr>
      <vt:lpstr>  METODOLOGÍA   </vt:lpstr>
      <vt:lpstr>  METODOLOGÍA   </vt:lpstr>
      <vt:lpstr>VARIABLES MEDIDAS </vt:lpstr>
      <vt:lpstr>ANÁLISIS ESTADÍSTICO</vt:lpstr>
      <vt:lpstr> RESULTADOS y DISCUSIÓN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LUGARES DE DISTRIBUCIÓN DE GARRAPATAS DEL GÉNERO Boophilus  </vt:lpstr>
      <vt:lpstr>LUGAR DE DISTRIBUCIÓN DEL GÉNERO Ixodes y Amblyomma</vt:lpstr>
      <vt:lpstr>Conclusiones</vt:lpstr>
      <vt:lpstr>Conclusiones</vt:lpstr>
      <vt:lpstr>Conclusiones</vt:lpstr>
      <vt:lpstr>Recomendaciones</vt:lpstr>
      <vt:lpstr>Recomendaciones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“ESTUDIO TAXONÓMICO A NIVEL DE GÉNERO DE GARRAPATAS EN GANADO BOVINO EN LA PARROQUÍA ALLURIQUÍN-SANTO DOMINGO DE LOS TSÁCHILAS” </dc:title>
  <dc:creator>Usuario</dc:creator>
  <cp:lastModifiedBy>Usuario</cp:lastModifiedBy>
  <cp:revision>39</cp:revision>
  <dcterms:created xsi:type="dcterms:W3CDTF">2013-12-02T14:38:48Z</dcterms:created>
  <dcterms:modified xsi:type="dcterms:W3CDTF">2013-12-10T20:48:04Z</dcterms:modified>
</cp:coreProperties>
</file>