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2.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0" r:id="rId2"/>
    <p:sldId id="343" r:id="rId3"/>
    <p:sldId id="327" r:id="rId4"/>
    <p:sldId id="344" r:id="rId5"/>
    <p:sldId id="329" r:id="rId6"/>
    <p:sldId id="331" r:id="rId7"/>
    <p:sldId id="332" r:id="rId8"/>
    <p:sldId id="333" r:id="rId9"/>
    <p:sldId id="345" r:id="rId10"/>
    <p:sldId id="346" r:id="rId11"/>
    <p:sldId id="347" r:id="rId12"/>
    <p:sldId id="348" r:id="rId13"/>
    <p:sldId id="334" r:id="rId14"/>
    <p:sldId id="335" r:id="rId15"/>
    <p:sldId id="356" r:id="rId16"/>
    <p:sldId id="350" r:id="rId17"/>
    <p:sldId id="336" r:id="rId18"/>
    <p:sldId id="337" r:id="rId19"/>
    <p:sldId id="338" r:id="rId20"/>
    <p:sldId id="339" r:id="rId21"/>
    <p:sldId id="340" r:id="rId22"/>
    <p:sldId id="352" r:id="rId23"/>
    <p:sldId id="355" r:id="rId24"/>
    <p:sldId id="351" r:id="rId25"/>
    <p:sldId id="341" r:id="rId26"/>
    <p:sldId id="342" r:id="rId27"/>
    <p:sldId id="354" r:id="rId28"/>
    <p:sldId id="353" r:id="rId29"/>
    <p:sldId id="357" r:id="rId30"/>
    <p:sldId id="312" r:id="rId31"/>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57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ACKSON\Documents\Tesis\dato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0.xml"/><Relationship Id="rId1" Type="http://schemas.microsoft.com/office/2011/relationships/chartStyle" Target="style10.xml"/><Relationship Id="rId5" Type="http://schemas.openxmlformats.org/officeDocument/2006/relationships/chartUserShapes" Target="../drawings/drawing1.xml"/><Relationship Id="rId4" Type="http://schemas.openxmlformats.org/officeDocument/2006/relationships/oleObject" Target="../embeddings/oleObject1.bin"/></Relationships>
</file>

<file path=ppt/charts/_rels/chart11.xml.rels><?xml version="1.0" encoding="UTF-8" standalone="yes"?>
<Relationships xmlns="http://schemas.openxmlformats.org/package/2006/relationships"><Relationship Id="rId3" Type="http://schemas.openxmlformats.org/officeDocument/2006/relationships/oleObject" Target="file:///C:\Users\JACKSON\Documents\Tesis\datos.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image" Target="../media/image52.jpeg"/><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D:\documents\indice.xlsx"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embeddings/oleObject2.bin"/></Relationships>
</file>

<file path=ppt/charts/_rels/chart14.xml.rels><?xml version="1.0" encoding="UTF-8" standalone="yes"?>
<Relationships xmlns="http://schemas.openxmlformats.org/package/2006/relationships"><Relationship Id="rId3" Type="http://schemas.openxmlformats.org/officeDocument/2006/relationships/oleObject" Target="file:///D:\documents\indice.xlsx" TargetMode="External"/><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ACKSON\Documents\Tesis\dato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JACKSON\Documents\Tesis\dato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JACKSON\Documents\Tesis\dato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documents\Libro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documents\Libro1.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documents\Libro1.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680"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dirty="0"/>
              <a:t>PRODUCCIÓN ANUAL DE BANANO (TM.)</a:t>
            </a:r>
          </a:p>
        </c:rich>
      </c:tx>
      <c:layout/>
      <c:overlay val="0"/>
      <c:spPr>
        <a:noFill/>
        <a:ln>
          <a:noFill/>
        </a:ln>
        <a:effectLst/>
      </c:spPr>
      <c:txPr>
        <a:bodyPr rot="0" spcFirstLastPara="1" vertOverflow="ellipsis" vert="horz" wrap="square" anchor="ctr" anchorCtr="1"/>
        <a:lstStyle/>
        <a:p>
          <a:pPr>
            <a:defRPr sz="168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title>
    <c:autoTitleDeleted val="0"/>
    <c:plotArea>
      <c:layout/>
      <c:scatterChart>
        <c:scatterStyle val="lineMarker"/>
        <c:varyColors val="0"/>
        <c:ser>
          <c:idx val="0"/>
          <c:order val="0"/>
          <c:tx>
            <c:strRef>
              <c:f>Produccion!$D$2</c:f>
              <c:strCache>
                <c:ptCount val="1"/>
                <c:pt idx="0">
                  <c:v>PRODUCCIÓN (Tm.)</c:v>
                </c:pt>
              </c:strCache>
            </c:strRef>
          </c:tx>
          <c:spPr>
            <a:ln w="9525" cap="rnd">
              <a:solidFill>
                <a:schemeClr val="dk1">
                  <a:tint val="88500"/>
                </a:schemeClr>
              </a:solidFill>
              <a:round/>
            </a:ln>
            <a:effectLst/>
          </c:spPr>
          <c:marker>
            <c:symbol val="circle"/>
            <c:size val="5"/>
            <c:spPr>
              <a:gradFill rotWithShape="1">
                <a:gsLst>
                  <a:gs pos="0">
                    <a:schemeClr val="dk1">
                      <a:tint val="88500"/>
                      <a:shade val="51000"/>
                      <a:satMod val="130000"/>
                    </a:schemeClr>
                  </a:gs>
                  <a:gs pos="80000">
                    <a:schemeClr val="dk1">
                      <a:tint val="88500"/>
                      <a:shade val="93000"/>
                      <a:satMod val="130000"/>
                    </a:schemeClr>
                  </a:gs>
                  <a:gs pos="100000">
                    <a:schemeClr val="dk1">
                      <a:tint val="88500"/>
                      <a:shade val="94000"/>
                      <a:satMod val="135000"/>
                    </a:schemeClr>
                  </a:gs>
                </a:gsLst>
                <a:lin ang="16200000" scaled="0"/>
              </a:gradFill>
              <a:ln w="9525">
                <a:solidFill>
                  <a:schemeClr val="dk1">
                    <a:tint val="88500"/>
                  </a:schemeClr>
                </a:solidFill>
                <a:round/>
              </a:ln>
              <a:effectLst/>
            </c:spPr>
          </c:marker>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trendline>
            <c:spPr>
              <a:ln w="9525" cap="rnd">
                <a:solidFill>
                  <a:schemeClr val="dk1">
                    <a:tint val="88500"/>
                  </a:schemeClr>
                </a:solidFill>
              </a:ln>
              <a:effectLst/>
            </c:spPr>
            <c:trendlineType val="linear"/>
            <c:dispRSqr val="0"/>
            <c:dispEq val="0"/>
          </c:trendline>
          <c:xVal>
            <c:numRef>
              <c:f>Produccion!$A$3:$A$11</c:f>
              <c:numCache>
                <c:formatCode>General</c:formatCode>
                <c:ptCount val="9"/>
                <c:pt idx="1">
                  <c:v>2011</c:v>
                </c:pt>
                <c:pt idx="2">
                  <c:v>2012</c:v>
                </c:pt>
                <c:pt idx="3">
                  <c:v>2013</c:v>
                </c:pt>
                <c:pt idx="4">
                  <c:v>2014</c:v>
                </c:pt>
                <c:pt idx="5">
                  <c:v>2015</c:v>
                </c:pt>
                <c:pt idx="6">
                  <c:v>2016</c:v>
                </c:pt>
                <c:pt idx="7">
                  <c:v>2017</c:v>
                </c:pt>
                <c:pt idx="8">
                  <c:v>2018</c:v>
                </c:pt>
              </c:numCache>
            </c:numRef>
          </c:xVal>
          <c:yVal>
            <c:numRef>
              <c:f>Produccion!$D$3:$D$11</c:f>
              <c:numCache>
                <c:formatCode>#,##0</c:formatCode>
                <c:ptCount val="9"/>
                <c:pt idx="1">
                  <c:v>7427776</c:v>
                </c:pt>
                <c:pt idx="2">
                  <c:v>7012244.3375288108</c:v>
                </c:pt>
                <c:pt idx="3">
                  <c:v>5995526.8405203102</c:v>
                </c:pt>
                <c:pt idx="4">
                  <c:v>6756254</c:v>
                </c:pt>
                <c:pt idx="5">
                  <c:v>7194431.3101014215</c:v>
                </c:pt>
                <c:pt idx="6">
                  <c:v>6529675.9357223678</c:v>
                </c:pt>
                <c:pt idx="7">
                  <c:v>6282104.6641635774</c:v>
                </c:pt>
                <c:pt idx="8">
                  <c:v>6505634.5197864454</c:v>
                </c:pt>
              </c:numCache>
            </c:numRef>
          </c:yVal>
          <c:smooth val="0"/>
          <c:extLst xmlns:c16r2="http://schemas.microsoft.com/office/drawing/2015/06/chart">
            <c:ext xmlns:c16="http://schemas.microsoft.com/office/drawing/2014/chart" uri="{C3380CC4-5D6E-409C-BE32-E72D297353CC}">
              <c16:uniqueId val="{00000001-99FA-4507-A599-D8CA8C1C4347}"/>
            </c:ext>
          </c:extLst>
        </c:ser>
        <c:dLbls>
          <c:dLblPos val="t"/>
          <c:showLegendKey val="0"/>
          <c:showVal val="1"/>
          <c:showCatName val="0"/>
          <c:showSerName val="0"/>
          <c:showPercent val="0"/>
          <c:showBubbleSize val="0"/>
        </c:dLbls>
        <c:axId val="-1132021744"/>
        <c:axId val="-1132022832"/>
      </c:scatterChart>
      <c:valAx>
        <c:axId val="-1132021744"/>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crossAx val="-1132022832"/>
        <c:crosses val="autoZero"/>
        <c:crossBetween val="midCat"/>
      </c:valAx>
      <c:valAx>
        <c:axId val="-1132022832"/>
        <c:scaling>
          <c:orientation val="minMax"/>
          <c:min val="5000000"/>
        </c:scaling>
        <c:delete val="0"/>
        <c:axPos val="l"/>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crossAx val="-1132021744"/>
        <c:crosses val="autoZero"/>
        <c:crossBetween val="midCat"/>
        <c:majorUnit val="500000"/>
      </c:valAx>
      <c:spPr>
        <a:noFill/>
        <a:ln>
          <a:noFill/>
        </a:ln>
        <a:effectLst/>
      </c:spPr>
    </c:plotArea>
    <c:plotVisOnly val="1"/>
    <c:dispBlanksAs val="gap"/>
    <c:showDLblsOverMax val="0"/>
  </c:chart>
  <c:spPr>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lin ang="18900000" scaled="1"/>
      <a:tileRect/>
    </a:gradFill>
    <a:ln w="9525" cap="flat" cmpd="sng" algn="ctr">
      <a:solidFill>
        <a:schemeClr val="tx2">
          <a:lumMod val="15000"/>
          <a:lumOff val="85000"/>
        </a:schemeClr>
      </a:solidFill>
      <a:round/>
    </a:ln>
    <a:effectLst/>
  </c:spPr>
  <c:txPr>
    <a:bodyPr/>
    <a:lstStyle/>
    <a:p>
      <a:pPr>
        <a:defRPr sz="1400" b="1">
          <a:solidFill>
            <a:schemeClr val="tx1"/>
          </a:solidFill>
          <a:latin typeface="Times New Roman" panose="02020603050405020304" pitchFamily="18" charset="0"/>
          <a:cs typeface="Times New Roman" panose="02020603050405020304" pitchFamily="18" charset="0"/>
        </a:defRPr>
      </a:pPr>
      <a:endParaRPr lang="es-EC"/>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'B.C. Mercosur'!$C$2</c:f>
              <c:strCache>
                <c:ptCount val="1"/>
                <c:pt idx="0">
                  <c:v>Exportaciones</c:v>
                </c:pt>
              </c:strCache>
            </c:strRef>
          </c:tx>
          <c:spPr>
            <a:solidFill>
              <a:schemeClr val="accent6"/>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6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'B.C. Mercosur'!$B$3:$B$10</c:f>
              <c:numCache>
                <c:formatCode>General</c:formatCode>
                <c:ptCount val="8"/>
                <c:pt idx="0">
                  <c:v>2011</c:v>
                </c:pt>
                <c:pt idx="1">
                  <c:v>2012</c:v>
                </c:pt>
                <c:pt idx="2">
                  <c:v>2013</c:v>
                </c:pt>
                <c:pt idx="3">
                  <c:v>2014</c:v>
                </c:pt>
                <c:pt idx="4">
                  <c:v>2015</c:v>
                </c:pt>
                <c:pt idx="5">
                  <c:v>2016</c:v>
                </c:pt>
                <c:pt idx="6">
                  <c:v>2017</c:v>
                </c:pt>
                <c:pt idx="7">
                  <c:v>2018</c:v>
                </c:pt>
              </c:numCache>
            </c:numRef>
          </c:cat>
          <c:val>
            <c:numRef>
              <c:f>'B.C. Mercosur'!$C$3:$C$10</c:f>
              <c:numCache>
                <c:formatCode>#,##0.00</c:formatCode>
                <c:ptCount val="8"/>
                <c:pt idx="0">
                  <c:v>945117</c:v>
                </c:pt>
                <c:pt idx="1">
                  <c:v>1171900</c:v>
                </c:pt>
                <c:pt idx="2">
                  <c:v>765900</c:v>
                </c:pt>
                <c:pt idx="3">
                  <c:v>354282.06</c:v>
                </c:pt>
                <c:pt idx="4">
                  <c:v>348481.15</c:v>
                </c:pt>
                <c:pt idx="5">
                  <c:v>534813</c:v>
                </c:pt>
                <c:pt idx="6">
                  <c:v>476485</c:v>
                </c:pt>
                <c:pt idx="7">
                  <c:v>421028</c:v>
                </c:pt>
              </c:numCache>
            </c:numRef>
          </c:val>
          <c:extLst xmlns:c16r2="http://schemas.microsoft.com/office/drawing/2015/06/chart">
            <c:ext xmlns:c16="http://schemas.microsoft.com/office/drawing/2014/chart" uri="{C3380CC4-5D6E-409C-BE32-E72D297353CC}">
              <c16:uniqueId val="{00000000-4490-4792-AF86-F43437E2A238}"/>
            </c:ext>
          </c:extLst>
        </c:ser>
        <c:ser>
          <c:idx val="1"/>
          <c:order val="1"/>
          <c:tx>
            <c:strRef>
              <c:f>'B.C. Mercosur'!$D$2</c:f>
              <c:strCache>
                <c:ptCount val="1"/>
                <c:pt idx="0">
                  <c:v>Importaciones</c:v>
                </c:pt>
              </c:strCache>
            </c:strRef>
          </c:tx>
          <c:spPr>
            <a:solidFill>
              <a:schemeClr val="accent5"/>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'B.C. Mercosur'!$B$3:$B$10</c:f>
              <c:numCache>
                <c:formatCode>General</c:formatCode>
                <c:ptCount val="8"/>
                <c:pt idx="0">
                  <c:v>2011</c:v>
                </c:pt>
                <c:pt idx="1">
                  <c:v>2012</c:v>
                </c:pt>
                <c:pt idx="2">
                  <c:v>2013</c:v>
                </c:pt>
                <c:pt idx="3">
                  <c:v>2014</c:v>
                </c:pt>
                <c:pt idx="4">
                  <c:v>2015</c:v>
                </c:pt>
                <c:pt idx="5">
                  <c:v>2016</c:v>
                </c:pt>
                <c:pt idx="6">
                  <c:v>2017</c:v>
                </c:pt>
                <c:pt idx="7">
                  <c:v>2018</c:v>
                </c:pt>
              </c:numCache>
            </c:numRef>
          </c:cat>
          <c:val>
            <c:numRef>
              <c:f>'B.C. Mercosur'!$D$3:$D$10</c:f>
              <c:numCache>
                <c:formatCode>#,##0.00</c:formatCode>
                <c:ptCount val="8"/>
                <c:pt idx="0">
                  <c:v>1542198</c:v>
                </c:pt>
                <c:pt idx="1">
                  <c:v>1408700</c:v>
                </c:pt>
                <c:pt idx="2">
                  <c:v>1324000</c:v>
                </c:pt>
                <c:pt idx="3">
                  <c:v>1370627.41</c:v>
                </c:pt>
                <c:pt idx="4">
                  <c:v>1011640.52</c:v>
                </c:pt>
                <c:pt idx="5">
                  <c:v>941695</c:v>
                </c:pt>
                <c:pt idx="6">
                  <c:v>1297720</c:v>
                </c:pt>
                <c:pt idx="7">
                  <c:v>1415571</c:v>
                </c:pt>
              </c:numCache>
            </c:numRef>
          </c:val>
          <c:extLst xmlns:c16r2="http://schemas.microsoft.com/office/drawing/2015/06/chart">
            <c:ext xmlns:c16="http://schemas.microsoft.com/office/drawing/2014/chart" uri="{C3380CC4-5D6E-409C-BE32-E72D297353CC}">
              <c16:uniqueId val="{00000001-4490-4792-AF86-F43437E2A238}"/>
            </c:ext>
          </c:extLst>
        </c:ser>
        <c:ser>
          <c:idx val="2"/>
          <c:order val="2"/>
          <c:tx>
            <c:strRef>
              <c:f>'B.C. Mercosur'!$E$2</c:f>
              <c:strCache>
                <c:ptCount val="1"/>
                <c:pt idx="0">
                  <c:v>Balanza Comercial</c:v>
                </c:pt>
              </c:strCache>
            </c:strRef>
          </c:tx>
          <c:spPr>
            <a:solidFill>
              <a:schemeClr val="accent4"/>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trendline>
            <c:spPr>
              <a:ln w="19050" cap="rnd">
                <a:solidFill>
                  <a:schemeClr val="accent4"/>
                </a:solidFill>
                <a:prstDash val="sysDash"/>
              </a:ln>
              <a:effectLst/>
            </c:spPr>
            <c:trendlineType val="linear"/>
            <c:dispRSqr val="0"/>
            <c:dispEq val="0"/>
          </c:trendline>
          <c:cat>
            <c:numRef>
              <c:f>'B.C. Mercosur'!$B$3:$B$10</c:f>
              <c:numCache>
                <c:formatCode>General</c:formatCode>
                <c:ptCount val="8"/>
                <c:pt idx="0">
                  <c:v>2011</c:v>
                </c:pt>
                <c:pt idx="1">
                  <c:v>2012</c:v>
                </c:pt>
                <c:pt idx="2">
                  <c:v>2013</c:v>
                </c:pt>
                <c:pt idx="3">
                  <c:v>2014</c:v>
                </c:pt>
                <c:pt idx="4">
                  <c:v>2015</c:v>
                </c:pt>
                <c:pt idx="5">
                  <c:v>2016</c:v>
                </c:pt>
                <c:pt idx="6">
                  <c:v>2017</c:v>
                </c:pt>
                <c:pt idx="7">
                  <c:v>2018</c:v>
                </c:pt>
              </c:numCache>
            </c:numRef>
          </c:cat>
          <c:val>
            <c:numRef>
              <c:f>'B.C. Mercosur'!$E$3:$E$10</c:f>
              <c:numCache>
                <c:formatCode>#,##0.00</c:formatCode>
                <c:ptCount val="8"/>
                <c:pt idx="0">
                  <c:v>-597081</c:v>
                </c:pt>
                <c:pt idx="1">
                  <c:v>-236800</c:v>
                </c:pt>
                <c:pt idx="2">
                  <c:v>-558100</c:v>
                </c:pt>
                <c:pt idx="3">
                  <c:v>-1016345.3499999999</c:v>
                </c:pt>
                <c:pt idx="4">
                  <c:v>-663159.37</c:v>
                </c:pt>
                <c:pt idx="5">
                  <c:v>-406882</c:v>
                </c:pt>
                <c:pt idx="6">
                  <c:v>-821235</c:v>
                </c:pt>
                <c:pt idx="7">
                  <c:v>-994543</c:v>
                </c:pt>
              </c:numCache>
            </c:numRef>
          </c:val>
          <c:extLst xmlns:c16r2="http://schemas.microsoft.com/office/drawing/2015/06/chart">
            <c:ext xmlns:c16="http://schemas.microsoft.com/office/drawing/2014/chart" uri="{C3380CC4-5D6E-409C-BE32-E72D297353CC}">
              <c16:uniqueId val="{00000003-4490-4792-AF86-F43437E2A238}"/>
            </c:ext>
          </c:extLst>
        </c:ser>
        <c:dLbls>
          <c:dLblPos val="outEnd"/>
          <c:showLegendKey val="0"/>
          <c:showVal val="1"/>
          <c:showCatName val="0"/>
          <c:showSerName val="0"/>
          <c:showPercent val="0"/>
          <c:showBubbleSize val="0"/>
        </c:dLbls>
        <c:gapWidth val="444"/>
        <c:overlap val="-90"/>
        <c:axId val="-1016865008"/>
        <c:axId val="-1016858480"/>
      </c:barChart>
      <c:catAx>
        <c:axId val="-10168650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cap="all" spc="120" normalizeH="0" baseline="0">
                <a:solidFill>
                  <a:schemeClr val="tx1"/>
                </a:solidFill>
                <a:latin typeface="Times New Roman" panose="02020603050405020304" pitchFamily="18" charset="0"/>
                <a:ea typeface="+mn-ea"/>
                <a:cs typeface="Times New Roman" panose="02020603050405020304" pitchFamily="18" charset="0"/>
              </a:defRPr>
            </a:pPr>
            <a:endParaRPr lang="es-EC"/>
          </a:p>
        </c:txPr>
        <c:crossAx val="-1016858480"/>
        <c:crosses val="autoZero"/>
        <c:auto val="1"/>
        <c:lblAlgn val="ctr"/>
        <c:lblOffset val="100"/>
        <c:noMultiLvlLbl val="0"/>
      </c:catAx>
      <c:valAx>
        <c:axId val="-1016858480"/>
        <c:scaling>
          <c:orientation val="minMax"/>
        </c:scaling>
        <c:delete val="1"/>
        <c:axPos val="l"/>
        <c:numFmt formatCode="#,##0.00" sourceLinked="1"/>
        <c:majorTickMark val="none"/>
        <c:minorTickMark val="none"/>
        <c:tickLblPos val="nextTo"/>
        <c:crossAx val="-1016865008"/>
        <c:crosses val="autoZero"/>
        <c:crossBetween val="between"/>
      </c:valAx>
      <c:spPr>
        <a:noFill/>
        <a:ln>
          <a:noFill/>
        </a:ln>
        <a:effectLst/>
      </c:spPr>
    </c:plotArea>
    <c:legend>
      <c:legendPos val="t"/>
      <c:layout>
        <c:manualLayout>
          <c:xMode val="edge"/>
          <c:yMode val="edge"/>
          <c:x val="0.15400426233412523"/>
          <c:y val="6.2006999222308633E-3"/>
          <c:w val="0.8123872796568844"/>
          <c:h val="4.8849474241424155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legend>
    <c:plotVisOnly val="1"/>
    <c:dispBlanksAs val="gap"/>
    <c:showDLblsOverMax val="0"/>
  </c:chart>
  <c:spPr>
    <a:solidFill>
      <a:sysClr val="window" lastClr="FFFFFF"/>
    </a:solidFill>
    <a:ln>
      <a:noFill/>
    </a:ln>
    <a:effectLst/>
  </c:spPr>
  <c:txPr>
    <a:bodyPr/>
    <a:lstStyle/>
    <a:p>
      <a:pPr>
        <a:defRPr sz="1100" b="1">
          <a:solidFill>
            <a:schemeClr val="tx1"/>
          </a:solidFill>
          <a:latin typeface="Times New Roman" panose="02020603050405020304" pitchFamily="18" charset="0"/>
          <a:cs typeface="Times New Roman" panose="02020603050405020304" pitchFamily="18" charset="0"/>
        </a:defRPr>
      </a:pPr>
      <a:endParaRPr lang="es-EC"/>
    </a:p>
  </c:txPr>
  <c:externalData r:id="rId4">
    <c:autoUpdate val="0"/>
  </c:externalData>
  <c:userShapes r:id="rId5"/>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practic!$I$7</c:f>
              <c:strCache>
                <c:ptCount val="1"/>
                <c:pt idx="0">
                  <c:v>P.Argentina</c:v>
                </c:pt>
              </c:strCache>
            </c:strRef>
          </c:tx>
          <c:spPr>
            <a:ln w="28575" cap="rnd">
              <a:solidFill>
                <a:srgbClr val="00B0F0"/>
              </a:solidFill>
              <a:round/>
            </a:ln>
            <a:effectLst/>
          </c:spPr>
          <c:marker>
            <c:symbol val="circle"/>
            <c:size val="5"/>
            <c:spPr>
              <a:solidFill>
                <a:schemeClr val="accent2"/>
              </a:solidFill>
              <a:ln w="9525">
                <a:solidFill>
                  <a:srgbClr val="00B0F0"/>
                </a:solidFill>
              </a:ln>
              <a:effectLst/>
            </c:spPr>
          </c:marker>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practic!$B$8:$B$23</c:f>
              <c:numCache>
                <c:formatCode>General</c:formatCode>
                <c:ptCount val="16"/>
                <c:pt idx="0">
                  <c:v>2011</c:v>
                </c:pt>
                <c:pt idx="2">
                  <c:v>2012</c:v>
                </c:pt>
                <c:pt idx="4">
                  <c:v>2013</c:v>
                </c:pt>
                <c:pt idx="6">
                  <c:v>2014</c:v>
                </c:pt>
                <c:pt idx="8">
                  <c:v>2015</c:v>
                </c:pt>
                <c:pt idx="10">
                  <c:v>2016</c:v>
                </c:pt>
                <c:pt idx="12">
                  <c:v>2017</c:v>
                </c:pt>
                <c:pt idx="14">
                  <c:v>2018</c:v>
                </c:pt>
              </c:numCache>
            </c:numRef>
          </c:cat>
          <c:val>
            <c:numRef>
              <c:f>practic!$I$8:$I$23</c:f>
              <c:numCache>
                <c:formatCode>0.00%</c:formatCode>
                <c:ptCount val="16"/>
                <c:pt idx="0">
                  <c:v>0.75590646925873162</c:v>
                </c:pt>
                <c:pt idx="1">
                  <c:v>0</c:v>
                </c:pt>
                <c:pt idx="2">
                  <c:v>0.75554529381768432</c:v>
                </c:pt>
                <c:pt idx="3">
                  <c:v>0</c:v>
                </c:pt>
                <c:pt idx="4">
                  <c:v>0.90381437287093824</c:v>
                </c:pt>
                <c:pt idx="5">
                  <c:v>0.99390034381728687</c:v>
                </c:pt>
                <c:pt idx="6">
                  <c:v>0.94393207782984134</c:v>
                </c:pt>
                <c:pt idx="7">
                  <c:v>0.94711927264612683</c:v>
                </c:pt>
                <c:pt idx="8">
                  <c:v>0.95457529354529491</c:v>
                </c:pt>
                <c:pt idx="9">
                  <c:v>0.96787632943567092</c:v>
                </c:pt>
                <c:pt idx="10">
                  <c:v>0.91068275322083458</c:v>
                </c:pt>
                <c:pt idx="11">
                  <c:v>0.9393390183626239</c:v>
                </c:pt>
                <c:pt idx="12">
                  <c:v>0.93550830446774447</c:v>
                </c:pt>
                <c:pt idx="13">
                  <c:v>0.556219761141304</c:v>
                </c:pt>
                <c:pt idx="14">
                  <c:v>0.93827757930587685</c:v>
                </c:pt>
                <c:pt idx="15">
                  <c:v>0.81204777452053067</c:v>
                </c:pt>
              </c:numCache>
            </c:numRef>
          </c:val>
          <c:smooth val="0"/>
          <c:extLst xmlns:c16r2="http://schemas.microsoft.com/office/drawing/2015/06/chart">
            <c:ext xmlns:c16="http://schemas.microsoft.com/office/drawing/2014/chart" uri="{C3380CC4-5D6E-409C-BE32-E72D297353CC}">
              <c16:uniqueId val="{00000000-BF48-45F4-B1C8-A9CA2C90A74D}"/>
            </c:ext>
          </c:extLst>
        </c:ser>
        <c:ser>
          <c:idx val="1"/>
          <c:order val="1"/>
          <c:tx>
            <c:strRef>
              <c:f>practic!$J$7</c:f>
              <c:strCache>
                <c:ptCount val="1"/>
                <c:pt idx="0">
                  <c:v>P.Brasil</c:v>
                </c:pt>
              </c:strCache>
            </c:strRef>
          </c:tx>
          <c:spPr>
            <a:ln w="28575" cap="rnd">
              <a:solidFill>
                <a:schemeClr val="accent6">
                  <a:lumMod val="75000"/>
                </a:schemeClr>
              </a:solidFill>
              <a:round/>
            </a:ln>
            <a:effectLst/>
          </c:spPr>
          <c:marker>
            <c:symbol val="circle"/>
            <c:size val="5"/>
            <c:spPr>
              <a:solidFill>
                <a:schemeClr val="accent4"/>
              </a:solidFill>
              <a:ln w="9525">
                <a:solidFill>
                  <a:schemeClr val="accent6">
                    <a:lumMod val="75000"/>
                  </a:schemeClr>
                </a:solidFill>
              </a:ln>
              <a:effectLst/>
            </c:spPr>
          </c:marker>
          <c:dLbls>
            <c:delete val="1"/>
          </c:dLbls>
          <c:cat>
            <c:numRef>
              <c:f>practic!$B$8:$B$23</c:f>
              <c:numCache>
                <c:formatCode>General</c:formatCode>
                <c:ptCount val="16"/>
                <c:pt idx="0">
                  <c:v>2011</c:v>
                </c:pt>
                <c:pt idx="2">
                  <c:v>2012</c:v>
                </c:pt>
                <c:pt idx="4">
                  <c:v>2013</c:v>
                </c:pt>
                <c:pt idx="6">
                  <c:v>2014</c:v>
                </c:pt>
                <c:pt idx="8">
                  <c:v>2015</c:v>
                </c:pt>
                <c:pt idx="10">
                  <c:v>2016</c:v>
                </c:pt>
                <c:pt idx="12">
                  <c:v>2017</c:v>
                </c:pt>
                <c:pt idx="14">
                  <c:v>2018</c:v>
                </c:pt>
              </c:numCache>
            </c:numRef>
          </c:cat>
          <c:val>
            <c:numRef>
              <c:f>practic!$J$8:$J$23</c:f>
              <c:numCache>
                <c:formatCode>0.00%</c:formatCode>
                <c:ptCount val="16"/>
                <c:pt idx="0">
                  <c:v>0</c:v>
                </c:pt>
                <c:pt idx="1">
                  <c:v>0</c:v>
                </c:pt>
                <c:pt idx="2">
                  <c:v>0</c:v>
                </c:pt>
                <c:pt idx="3">
                  <c:v>0</c:v>
                </c:pt>
                <c:pt idx="4">
                  <c:v>0</c:v>
                </c:pt>
                <c:pt idx="5">
                  <c:v>0</c:v>
                </c:pt>
                <c:pt idx="6">
                  <c:v>0</c:v>
                </c:pt>
                <c:pt idx="7">
                  <c:v>0</c:v>
                </c:pt>
                <c:pt idx="8">
                  <c:v>0</c:v>
                </c:pt>
                <c:pt idx="9">
                  <c:v>0</c:v>
                </c:pt>
                <c:pt idx="10">
                  <c:v>0</c:v>
                </c:pt>
                <c:pt idx="11">
                  <c:v>0</c:v>
                </c:pt>
                <c:pt idx="12">
                  <c:v>6.4968768757661294E-5</c:v>
                </c:pt>
                <c:pt idx="13">
                  <c:v>3.071902478991645E-3</c:v>
                </c:pt>
                <c:pt idx="14">
                  <c:v>2.7599692365496011E-4</c:v>
                </c:pt>
                <c:pt idx="15">
                  <c:v>0</c:v>
                </c:pt>
              </c:numCache>
            </c:numRef>
          </c:val>
          <c:smooth val="0"/>
          <c:extLst xmlns:c16r2="http://schemas.microsoft.com/office/drawing/2015/06/chart">
            <c:ext xmlns:c16="http://schemas.microsoft.com/office/drawing/2014/chart" uri="{C3380CC4-5D6E-409C-BE32-E72D297353CC}">
              <c16:uniqueId val="{00000001-BF48-45F4-B1C8-A9CA2C90A74D}"/>
            </c:ext>
          </c:extLst>
        </c:ser>
        <c:ser>
          <c:idx val="2"/>
          <c:order val="2"/>
          <c:tx>
            <c:strRef>
              <c:f>practic!$K$7</c:f>
              <c:strCache>
                <c:ptCount val="1"/>
                <c:pt idx="0">
                  <c:v>P.Paraguay</c:v>
                </c:pt>
              </c:strCache>
            </c:strRef>
          </c:tx>
          <c:spPr>
            <a:ln w="28575" cap="rnd">
              <a:solidFill>
                <a:schemeClr val="tx1"/>
              </a:solidFill>
              <a:round/>
            </a:ln>
            <a:effectLst/>
          </c:spPr>
          <c:marker>
            <c:symbol val="circle"/>
            <c:size val="5"/>
            <c:spPr>
              <a:solidFill>
                <a:schemeClr val="accent6"/>
              </a:solidFill>
              <a:ln w="9525">
                <a:solidFill>
                  <a:schemeClr val="tx1"/>
                </a:solidFill>
              </a:ln>
              <a:effectLst/>
            </c:spPr>
          </c:marker>
          <c:dLbls>
            <c:delete val="1"/>
          </c:dLbls>
          <c:cat>
            <c:numRef>
              <c:f>practic!$B$8:$B$23</c:f>
              <c:numCache>
                <c:formatCode>General</c:formatCode>
                <c:ptCount val="16"/>
                <c:pt idx="0">
                  <c:v>2011</c:v>
                </c:pt>
                <c:pt idx="2">
                  <c:v>2012</c:v>
                </c:pt>
                <c:pt idx="4">
                  <c:v>2013</c:v>
                </c:pt>
                <c:pt idx="6">
                  <c:v>2014</c:v>
                </c:pt>
                <c:pt idx="8">
                  <c:v>2015</c:v>
                </c:pt>
                <c:pt idx="10">
                  <c:v>2016</c:v>
                </c:pt>
                <c:pt idx="12">
                  <c:v>2017</c:v>
                </c:pt>
                <c:pt idx="14">
                  <c:v>2018</c:v>
                </c:pt>
              </c:numCache>
            </c:numRef>
          </c:cat>
          <c:val>
            <c:numRef>
              <c:f>practic!$K$8:$K$23</c:f>
              <c:numCache>
                <c:formatCode>0.00%</c:formatCode>
                <c:ptCount val="1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4.0645653864491314E-5</c:v>
                </c:pt>
                <c:pt idx="15">
                  <c:v>0</c:v>
                </c:pt>
              </c:numCache>
            </c:numRef>
          </c:val>
          <c:smooth val="0"/>
          <c:extLst xmlns:c16r2="http://schemas.microsoft.com/office/drawing/2015/06/chart">
            <c:ext xmlns:c16="http://schemas.microsoft.com/office/drawing/2014/chart" uri="{C3380CC4-5D6E-409C-BE32-E72D297353CC}">
              <c16:uniqueId val="{00000002-BF48-45F4-B1C8-A9CA2C90A74D}"/>
            </c:ext>
          </c:extLst>
        </c:ser>
        <c:ser>
          <c:idx val="3"/>
          <c:order val="3"/>
          <c:tx>
            <c:strRef>
              <c:f>practic!$L$7</c:f>
              <c:strCache>
                <c:ptCount val="1"/>
                <c:pt idx="0">
                  <c:v>P.Uruguay</c:v>
                </c:pt>
              </c:strCache>
            </c:strRef>
          </c:tx>
          <c:spPr>
            <a:ln w="28575" cap="rnd">
              <a:solidFill>
                <a:srgbClr val="00B050"/>
              </a:solidFill>
              <a:round/>
            </a:ln>
            <a:effectLst/>
          </c:spPr>
          <c:marker>
            <c:symbol val="circle"/>
            <c:size val="5"/>
            <c:spPr>
              <a:solidFill>
                <a:schemeClr val="accent2">
                  <a:lumMod val="60000"/>
                </a:schemeClr>
              </a:solidFill>
              <a:ln w="9525">
                <a:solidFill>
                  <a:srgbClr val="00B050"/>
                </a:solidFill>
              </a:ln>
              <a:effectLst/>
            </c:spPr>
          </c:marker>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practic!$B$8:$B$23</c:f>
              <c:numCache>
                <c:formatCode>General</c:formatCode>
                <c:ptCount val="16"/>
                <c:pt idx="0">
                  <c:v>2011</c:v>
                </c:pt>
                <c:pt idx="2">
                  <c:v>2012</c:v>
                </c:pt>
                <c:pt idx="4">
                  <c:v>2013</c:v>
                </c:pt>
                <c:pt idx="6">
                  <c:v>2014</c:v>
                </c:pt>
                <c:pt idx="8">
                  <c:v>2015</c:v>
                </c:pt>
                <c:pt idx="10">
                  <c:v>2016</c:v>
                </c:pt>
                <c:pt idx="12">
                  <c:v>2017</c:v>
                </c:pt>
                <c:pt idx="14">
                  <c:v>2018</c:v>
                </c:pt>
              </c:numCache>
            </c:numRef>
          </c:cat>
          <c:val>
            <c:numRef>
              <c:f>practic!$L$8:$L$23</c:f>
              <c:numCache>
                <c:formatCode>0.00%</c:formatCode>
                <c:ptCount val="16"/>
                <c:pt idx="0">
                  <c:v>0.24409353074126841</c:v>
                </c:pt>
                <c:pt idx="1">
                  <c:v>0</c:v>
                </c:pt>
                <c:pt idx="2">
                  <c:v>0.24445470618231563</c:v>
                </c:pt>
                <c:pt idx="3">
                  <c:v>0</c:v>
                </c:pt>
                <c:pt idx="4">
                  <c:v>9.6185627129061688E-2</c:v>
                </c:pt>
                <c:pt idx="5">
                  <c:v>6.0996561827131677E-3</c:v>
                </c:pt>
                <c:pt idx="6">
                  <c:v>5.6067922170158581E-2</c:v>
                </c:pt>
                <c:pt idx="7">
                  <c:v>5.288072735387319E-2</c:v>
                </c:pt>
                <c:pt idx="8">
                  <c:v>4.5424706454705095E-2</c:v>
                </c:pt>
                <c:pt idx="9">
                  <c:v>3.2123670564329042E-2</c:v>
                </c:pt>
                <c:pt idx="10">
                  <c:v>8.9317246779165416E-2</c:v>
                </c:pt>
                <c:pt idx="11">
                  <c:v>6.0660981637376162E-2</c:v>
                </c:pt>
                <c:pt idx="12">
                  <c:v>6.4426726763498005E-2</c:v>
                </c:pt>
                <c:pt idx="13">
                  <c:v>0.4407083363797043</c:v>
                </c:pt>
                <c:pt idx="14">
                  <c:v>6.1405778116603631E-2</c:v>
                </c:pt>
                <c:pt idx="15">
                  <c:v>0.1879522254794693</c:v>
                </c:pt>
              </c:numCache>
            </c:numRef>
          </c:val>
          <c:smooth val="0"/>
          <c:extLst xmlns:c16r2="http://schemas.microsoft.com/office/drawing/2015/06/chart">
            <c:ext xmlns:c16="http://schemas.microsoft.com/office/drawing/2014/chart" uri="{C3380CC4-5D6E-409C-BE32-E72D297353CC}">
              <c16:uniqueId val="{00000003-BF48-45F4-B1C8-A9CA2C90A74D}"/>
            </c:ext>
          </c:extLst>
        </c:ser>
        <c:dLbls>
          <c:dLblPos val="t"/>
          <c:showLegendKey val="0"/>
          <c:showVal val="1"/>
          <c:showCatName val="0"/>
          <c:showSerName val="0"/>
          <c:showPercent val="0"/>
          <c:showBubbleSize val="0"/>
        </c:dLbls>
        <c:marker val="1"/>
        <c:smooth val="0"/>
        <c:axId val="-1367906768"/>
        <c:axId val="-1016861744"/>
      </c:lineChart>
      <c:catAx>
        <c:axId val="-1367906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crossAx val="-1016861744"/>
        <c:crosses val="autoZero"/>
        <c:auto val="1"/>
        <c:lblAlgn val="ctr"/>
        <c:lblOffset val="100"/>
        <c:noMultiLvlLbl val="0"/>
      </c:catAx>
      <c:valAx>
        <c:axId val="-101686174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crossAx val="-1367906768"/>
        <c:crosses val="autoZero"/>
        <c:crossBetween val="between"/>
        <c:majorUnit val="0.1"/>
        <c:minorUnit val="1.0000000000000002E-2"/>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legend>
    <c:plotVisOnly val="1"/>
    <c:dispBlanksAs val="gap"/>
    <c:showDLblsOverMax val="0"/>
  </c:chart>
  <c:spP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100000" t="100000"/>
      </a:path>
      <a:tileRect r="-100000" b="-100000"/>
    </a:gradFill>
    <a:ln>
      <a:noFill/>
    </a:ln>
    <a:effectLst/>
  </c:spPr>
  <c:txPr>
    <a:bodyPr/>
    <a:lstStyle/>
    <a:p>
      <a:pPr>
        <a:defRPr sz="1800" b="1">
          <a:solidFill>
            <a:schemeClr val="tx1"/>
          </a:solidFill>
          <a:latin typeface="Times New Roman" panose="02020603050405020304" pitchFamily="18" charset="0"/>
          <a:cs typeface="Times New Roman" panose="02020603050405020304" pitchFamily="18" charset="0"/>
        </a:defRPr>
      </a:pPr>
      <a:endParaRPr lang="es-EC"/>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r>
              <a:rPr lang="es-EC"/>
              <a:t>Participación del cacao en el MERCOSUR</a:t>
            </a:r>
          </a:p>
        </c:rich>
      </c:tx>
      <c:layout>
        <c:manualLayout>
          <c:xMode val="edge"/>
          <c:yMode val="edge"/>
          <c:x val="0.2923523327198721"/>
          <c:y val="1.7006802721088437E-2"/>
        </c:manualLayout>
      </c:layout>
      <c:overlay val="0"/>
      <c:spPr>
        <a:noFill/>
        <a:ln>
          <a:noFill/>
        </a:ln>
        <a:effectLst/>
      </c:spPr>
      <c:txPr>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endParaRPr lang="es-EC"/>
        </a:p>
      </c:txPr>
    </c:title>
    <c:autoTitleDeleted val="0"/>
    <c:plotArea>
      <c:layout/>
      <c:lineChart>
        <c:grouping val="standard"/>
        <c:varyColors val="0"/>
        <c:ser>
          <c:idx val="0"/>
          <c:order val="0"/>
          <c:tx>
            <c:strRef>
              <c:f>Hoja2!$L$8</c:f>
              <c:strCache>
                <c:ptCount val="1"/>
                <c:pt idx="0">
                  <c:v>Argentina</c:v>
                </c:pt>
              </c:strCache>
            </c:strRef>
          </c:tx>
          <c:spPr>
            <a:ln w="38100" cap="flat" cmpd="dbl" algn="ctr">
              <a:solidFill>
                <a:schemeClr val="accent1"/>
              </a:solidFill>
              <a:miter lim="800000"/>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Hoja2!$K$9:$K$16</c:f>
              <c:numCache>
                <c:formatCode>General</c:formatCode>
                <c:ptCount val="8"/>
                <c:pt idx="0">
                  <c:v>2011</c:v>
                </c:pt>
                <c:pt idx="1">
                  <c:v>2012</c:v>
                </c:pt>
                <c:pt idx="2">
                  <c:v>2013</c:v>
                </c:pt>
                <c:pt idx="3">
                  <c:v>2014</c:v>
                </c:pt>
                <c:pt idx="4">
                  <c:v>2015</c:v>
                </c:pt>
                <c:pt idx="5">
                  <c:v>2016</c:v>
                </c:pt>
                <c:pt idx="6">
                  <c:v>2017</c:v>
                </c:pt>
                <c:pt idx="7">
                  <c:v>2018</c:v>
                </c:pt>
              </c:numCache>
            </c:numRef>
          </c:cat>
          <c:val>
            <c:numRef>
              <c:f>Hoja2!$L$9:$L$16</c:f>
              <c:numCache>
                <c:formatCode>0.00%</c:formatCode>
                <c:ptCount val="8"/>
                <c:pt idx="0">
                  <c:v>1</c:v>
                </c:pt>
                <c:pt idx="1">
                  <c:v>1</c:v>
                </c:pt>
                <c:pt idx="2">
                  <c:v>0.8515899479262975</c:v>
                </c:pt>
                <c:pt idx="3">
                  <c:v>0.82575222064597553</c:v>
                </c:pt>
                <c:pt idx="4">
                  <c:v>1</c:v>
                </c:pt>
                <c:pt idx="5">
                  <c:v>0</c:v>
                </c:pt>
                <c:pt idx="6">
                  <c:v>0.98802428310907142</c:v>
                </c:pt>
                <c:pt idx="7">
                  <c:v>0.90652358845105963</c:v>
                </c:pt>
              </c:numCache>
            </c:numRef>
          </c:val>
          <c:smooth val="0"/>
          <c:extLst xmlns:c16r2="http://schemas.microsoft.com/office/drawing/2015/06/chart">
            <c:ext xmlns:c16="http://schemas.microsoft.com/office/drawing/2014/chart" uri="{C3380CC4-5D6E-409C-BE32-E72D297353CC}">
              <c16:uniqueId val="{00000000-2C8D-4333-AA54-45F94B8BB382}"/>
            </c:ext>
          </c:extLst>
        </c:ser>
        <c:ser>
          <c:idx val="1"/>
          <c:order val="1"/>
          <c:tx>
            <c:strRef>
              <c:f>Hoja2!$M$8</c:f>
              <c:strCache>
                <c:ptCount val="1"/>
                <c:pt idx="0">
                  <c:v>Brasil</c:v>
                </c:pt>
              </c:strCache>
            </c:strRef>
          </c:tx>
          <c:spPr>
            <a:ln w="38100" cap="flat" cmpd="dbl" algn="ctr">
              <a:solidFill>
                <a:schemeClr val="accent2"/>
              </a:solidFill>
              <a:miter lim="800000"/>
            </a:ln>
            <a:effectLst/>
          </c:spPr>
          <c:marker>
            <c:symbol val="none"/>
          </c:marker>
          <c:cat>
            <c:numRef>
              <c:f>Hoja2!$K$9:$K$16</c:f>
              <c:numCache>
                <c:formatCode>General</c:formatCode>
                <c:ptCount val="8"/>
                <c:pt idx="0">
                  <c:v>2011</c:v>
                </c:pt>
                <c:pt idx="1">
                  <c:v>2012</c:v>
                </c:pt>
                <c:pt idx="2">
                  <c:v>2013</c:v>
                </c:pt>
                <c:pt idx="3">
                  <c:v>2014</c:v>
                </c:pt>
                <c:pt idx="4">
                  <c:v>2015</c:v>
                </c:pt>
                <c:pt idx="5">
                  <c:v>2016</c:v>
                </c:pt>
                <c:pt idx="6">
                  <c:v>2017</c:v>
                </c:pt>
                <c:pt idx="7">
                  <c:v>2018</c:v>
                </c:pt>
              </c:numCache>
            </c:numRef>
          </c:cat>
          <c:val>
            <c:numRef>
              <c:f>Hoja2!$M$9:$M$16</c:f>
              <c:numCache>
                <c:formatCode>0.00%</c:formatCode>
                <c:ptCount val="8"/>
                <c:pt idx="0">
                  <c:v>0</c:v>
                </c:pt>
                <c:pt idx="1">
                  <c:v>0</c:v>
                </c:pt>
                <c:pt idx="2">
                  <c:v>0</c:v>
                </c:pt>
                <c:pt idx="3">
                  <c:v>0</c:v>
                </c:pt>
                <c:pt idx="4">
                  <c:v>0</c:v>
                </c:pt>
                <c:pt idx="5">
                  <c:v>0</c:v>
                </c:pt>
                <c:pt idx="6">
                  <c:v>0</c:v>
                </c:pt>
                <c:pt idx="7">
                  <c:v>0</c:v>
                </c:pt>
              </c:numCache>
            </c:numRef>
          </c:val>
          <c:smooth val="0"/>
          <c:extLst xmlns:c16r2="http://schemas.microsoft.com/office/drawing/2015/06/chart">
            <c:ext xmlns:c16="http://schemas.microsoft.com/office/drawing/2014/chart" uri="{C3380CC4-5D6E-409C-BE32-E72D297353CC}">
              <c16:uniqueId val="{00000001-2C8D-4333-AA54-45F94B8BB382}"/>
            </c:ext>
          </c:extLst>
        </c:ser>
        <c:ser>
          <c:idx val="2"/>
          <c:order val="2"/>
          <c:tx>
            <c:strRef>
              <c:f>Hoja2!$N$8</c:f>
              <c:strCache>
                <c:ptCount val="1"/>
                <c:pt idx="0">
                  <c:v>Paraguay</c:v>
                </c:pt>
              </c:strCache>
            </c:strRef>
          </c:tx>
          <c:spPr>
            <a:ln w="38100" cap="flat" cmpd="dbl" algn="ctr">
              <a:solidFill>
                <a:schemeClr val="accent3"/>
              </a:solidFill>
              <a:miter lim="800000"/>
            </a:ln>
            <a:effectLst/>
          </c:spPr>
          <c:marker>
            <c:symbol val="none"/>
          </c:marker>
          <c:dLbls>
            <c:dLbl>
              <c:idx val="5"/>
              <c:layout>
                <c:manualLayout>
                  <c:x val="-8.3643173615729462E-17"/>
                  <c:y val="-3.933291378225318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836B-4940-9612-9302C5AFDC90}"/>
                </c:ext>
                <c:ext xmlns:c15="http://schemas.microsoft.com/office/drawing/2012/chart" uri="{CE6537A1-D6FC-4f65-9D91-7224C49458BB}">
                  <c15:layout/>
                </c:ext>
              </c:extLst>
            </c:dLbl>
            <c:dLbl>
              <c:idx val="6"/>
              <c:layout>
                <c:manualLayout>
                  <c:x val="-4.5624076292079107E-3"/>
                  <c:y val="-5.76882735473042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836B-4940-9612-9302C5AFDC90}"/>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Hoja2!$K$9:$K$16</c:f>
              <c:numCache>
                <c:formatCode>General</c:formatCode>
                <c:ptCount val="8"/>
                <c:pt idx="0">
                  <c:v>2011</c:v>
                </c:pt>
                <c:pt idx="1">
                  <c:v>2012</c:v>
                </c:pt>
                <c:pt idx="2">
                  <c:v>2013</c:v>
                </c:pt>
                <c:pt idx="3">
                  <c:v>2014</c:v>
                </c:pt>
                <c:pt idx="4">
                  <c:v>2015</c:v>
                </c:pt>
                <c:pt idx="5">
                  <c:v>2016</c:v>
                </c:pt>
                <c:pt idx="6">
                  <c:v>2017</c:v>
                </c:pt>
                <c:pt idx="7">
                  <c:v>2018</c:v>
                </c:pt>
              </c:numCache>
            </c:numRef>
          </c:cat>
          <c:val>
            <c:numRef>
              <c:f>Hoja2!$N$9:$N$16</c:f>
              <c:numCache>
                <c:formatCode>0.00%</c:formatCode>
                <c:ptCount val="8"/>
                <c:pt idx="0">
                  <c:v>0</c:v>
                </c:pt>
                <c:pt idx="1">
                  <c:v>0</c:v>
                </c:pt>
                <c:pt idx="2">
                  <c:v>0.14841005207370248</c:v>
                </c:pt>
                <c:pt idx="3">
                  <c:v>0.17424777935402441</c:v>
                </c:pt>
                <c:pt idx="4">
                  <c:v>0</c:v>
                </c:pt>
                <c:pt idx="5">
                  <c:v>0</c:v>
                </c:pt>
                <c:pt idx="6">
                  <c:v>1.1975716890928599E-2</c:v>
                </c:pt>
                <c:pt idx="7">
                  <c:v>7.6412682792630096E-2</c:v>
                </c:pt>
              </c:numCache>
            </c:numRef>
          </c:val>
          <c:smooth val="0"/>
          <c:extLst xmlns:c16r2="http://schemas.microsoft.com/office/drawing/2015/06/chart">
            <c:ext xmlns:c16="http://schemas.microsoft.com/office/drawing/2014/chart" uri="{C3380CC4-5D6E-409C-BE32-E72D297353CC}">
              <c16:uniqueId val="{00000002-2C8D-4333-AA54-45F94B8BB382}"/>
            </c:ext>
          </c:extLst>
        </c:ser>
        <c:ser>
          <c:idx val="3"/>
          <c:order val="3"/>
          <c:tx>
            <c:strRef>
              <c:f>Hoja2!$O$8</c:f>
              <c:strCache>
                <c:ptCount val="1"/>
                <c:pt idx="0">
                  <c:v>Uruguay</c:v>
                </c:pt>
              </c:strCache>
            </c:strRef>
          </c:tx>
          <c:spPr>
            <a:ln w="38100" cap="flat" cmpd="dbl" algn="ctr">
              <a:solidFill>
                <a:schemeClr val="accent4"/>
              </a:solidFill>
              <a:miter lim="800000"/>
            </a:ln>
            <a:effectLst/>
          </c:spPr>
          <c:marker>
            <c:symbol val="none"/>
          </c:marker>
          <c:dLbls>
            <c:dLbl>
              <c:idx val="0"/>
              <c:layout>
                <c:manualLayout>
                  <c:x val="-1.0265417165717444E-2"/>
                  <c:y val="-2.622194252150199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836B-4940-9612-9302C5AFDC90}"/>
                </c:ext>
                <c:ext xmlns:c15="http://schemas.microsoft.com/office/drawing/2012/chart" uri="{CE6537A1-D6FC-4f65-9D91-7224C49458BB}">
                  <c15:layout/>
                </c:ext>
              </c:extLst>
            </c:dLbl>
            <c:dLbl>
              <c:idx val="1"/>
              <c:layout>
                <c:manualLayout>
                  <c:x val="-2.8515047682548395E-2"/>
                  <c:y val="-3.933291378225298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836B-4940-9612-9302C5AFDC90}"/>
                </c:ext>
                <c:ext xmlns:c15="http://schemas.microsoft.com/office/drawing/2012/chart" uri="{CE6537A1-D6FC-4f65-9D91-7224C49458BB}">
                  <c15:layout/>
                </c:ext>
              </c:extLst>
            </c:dLbl>
            <c:dLbl>
              <c:idx val="4"/>
              <c:layout>
                <c:manualLayout>
                  <c:x val="9.1248152584155699E-3"/>
                  <c:y val="-3.933291378225298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836B-4940-9612-9302C5AFDC90}"/>
                </c:ext>
                <c:ext xmlns:c15="http://schemas.microsoft.com/office/drawing/2012/chart" uri="{CE6537A1-D6FC-4f65-9D91-7224C49458BB}">
                  <c15:layout/>
                </c:ext>
              </c:extLst>
            </c:dLbl>
            <c:dLbl>
              <c:idx val="6"/>
              <c:layout>
                <c:manualLayout>
                  <c:x val="-1.3687222887623231E-2"/>
                  <c:y val="2.097755401720159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836B-4940-9612-9302C5AFDC90}"/>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Hoja2!$K$9:$K$16</c:f>
              <c:numCache>
                <c:formatCode>General</c:formatCode>
                <c:ptCount val="8"/>
                <c:pt idx="0">
                  <c:v>2011</c:v>
                </c:pt>
                <c:pt idx="1">
                  <c:v>2012</c:v>
                </c:pt>
                <c:pt idx="2">
                  <c:v>2013</c:v>
                </c:pt>
                <c:pt idx="3">
                  <c:v>2014</c:v>
                </c:pt>
                <c:pt idx="4">
                  <c:v>2015</c:v>
                </c:pt>
                <c:pt idx="5">
                  <c:v>2016</c:v>
                </c:pt>
                <c:pt idx="6">
                  <c:v>2017</c:v>
                </c:pt>
                <c:pt idx="7">
                  <c:v>2018</c:v>
                </c:pt>
              </c:numCache>
            </c:numRef>
          </c:cat>
          <c:val>
            <c:numRef>
              <c:f>Hoja2!$O$9:$O$16</c:f>
              <c:numCache>
                <c:formatCode>0.00%</c:formatCode>
                <c:ptCount val="8"/>
                <c:pt idx="0">
                  <c:v>0</c:v>
                </c:pt>
                <c:pt idx="1">
                  <c:v>0</c:v>
                </c:pt>
                <c:pt idx="2">
                  <c:v>0</c:v>
                </c:pt>
                <c:pt idx="3">
                  <c:v>0</c:v>
                </c:pt>
                <c:pt idx="4">
                  <c:v>0</c:v>
                </c:pt>
                <c:pt idx="5">
                  <c:v>1</c:v>
                </c:pt>
                <c:pt idx="6">
                  <c:v>0</c:v>
                </c:pt>
                <c:pt idx="7">
                  <c:v>1.706372875631041E-2</c:v>
                </c:pt>
              </c:numCache>
            </c:numRef>
          </c:val>
          <c:smooth val="0"/>
          <c:extLst xmlns:c16r2="http://schemas.microsoft.com/office/drawing/2015/06/chart">
            <c:ext xmlns:c16="http://schemas.microsoft.com/office/drawing/2014/chart" uri="{C3380CC4-5D6E-409C-BE32-E72D297353CC}">
              <c16:uniqueId val="{00000003-2C8D-4333-AA54-45F94B8BB382}"/>
            </c:ext>
          </c:extLst>
        </c:ser>
        <c:dLbls>
          <c:showLegendKey val="0"/>
          <c:showVal val="0"/>
          <c:showCatName val="0"/>
          <c:showSerName val="0"/>
          <c:showPercent val="0"/>
          <c:showBubbleSize val="0"/>
        </c:dLbls>
        <c:smooth val="0"/>
        <c:axId val="-1016855760"/>
        <c:axId val="-1016852496"/>
      </c:lineChart>
      <c:catAx>
        <c:axId val="-1016855760"/>
        <c:scaling>
          <c:orientation val="minMax"/>
        </c:scaling>
        <c:delete val="0"/>
        <c:axPos val="b"/>
        <c:majorGridlines>
          <c:spPr>
            <a:ln w="9525" cap="flat" cmpd="sng" algn="ctr">
              <a:solidFill>
                <a:schemeClr val="tx1">
                  <a:lumMod val="15000"/>
                  <a:lumOff val="85000"/>
                  <a:alpha val="32000"/>
                </a:schemeClr>
              </a:solidFill>
              <a:round/>
            </a:ln>
            <a:effectLst/>
          </c:spPr>
        </c:majorGridlines>
        <c:numFmt formatCode="General"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s-EC"/>
          </a:p>
        </c:txPr>
        <c:crossAx val="-1016852496"/>
        <c:crosses val="autoZero"/>
        <c:auto val="1"/>
        <c:lblAlgn val="ctr"/>
        <c:lblOffset val="100"/>
        <c:noMultiLvlLbl val="0"/>
      </c:catAx>
      <c:valAx>
        <c:axId val="-1016852496"/>
        <c:scaling>
          <c:orientation val="minMax"/>
          <c:max val="1"/>
        </c:scaling>
        <c:delete val="0"/>
        <c:axPos val="l"/>
        <c:majorGridlines>
          <c:spPr>
            <a:ln w="9525" cap="flat" cmpd="sng" algn="ctr">
              <a:solidFill>
                <a:schemeClr val="tx1">
                  <a:lumMod val="15000"/>
                  <a:lumOff val="85000"/>
                  <a:alpha val="32000"/>
                </a:schemeClr>
              </a:solidFill>
              <a:round/>
            </a:ln>
            <a:effectLst/>
          </c:spPr>
        </c:majorGridlines>
        <c:numFmt formatCode="0%" sourceLinked="0"/>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s-EC"/>
          </a:p>
        </c:txPr>
        <c:crossAx val="-1016855760"/>
        <c:crosses val="autoZero"/>
        <c:crossBetween val="between"/>
        <c:majorUnit val="0.1"/>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C"/>
        </a:p>
      </c:txPr>
    </c:legend>
    <c:plotVisOnly val="1"/>
    <c:dispBlanksAs val="gap"/>
    <c:showDLblsOverMax val="0"/>
  </c:chart>
  <c:spPr>
    <a:blipFill>
      <a:blip xmlns:r="http://schemas.openxmlformats.org/officeDocument/2006/relationships" r:embed="rId3"/>
      <a:tile tx="0" ty="0" sx="100000" sy="100000" flip="none" algn="tl"/>
    </a:blipFill>
    <a:ln>
      <a:noFill/>
    </a:ln>
    <a:effectLst/>
  </c:spPr>
  <c:txPr>
    <a:bodyPr/>
    <a:lstStyle/>
    <a:p>
      <a:pPr>
        <a:defRPr/>
      </a:pPr>
      <a:endParaRPr lang="es-EC"/>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4"/>
          <c:order val="4"/>
          <c:tx>
            <c:strRef>
              <c:f>Hoja5!$G$1</c:f>
              <c:strCache>
                <c:ptCount val="1"/>
                <c:pt idx="0">
                  <c:v>IHH</c:v>
                </c:pt>
              </c:strCache>
            </c:strRef>
          </c:tx>
          <c:spPr>
            <a:ln w="38100" cap="rnd">
              <a:solidFill>
                <a:schemeClr val="accent1">
                  <a:tint val="54000"/>
                </a:schemeClr>
              </a:solidFill>
              <a:round/>
            </a:ln>
            <a:effectLst/>
          </c:spPr>
          <c:marker>
            <c:symbol val="none"/>
          </c:marker>
          <c:dLbls>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multiLvlStrRef>
              <c:f>Hoja5!$A$2:$B$17</c:f>
              <c:multiLvlStrCache>
                <c:ptCount val="16"/>
                <c:lvl>
                  <c:pt idx="0">
                    <c:v>Banano</c:v>
                  </c:pt>
                  <c:pt idx="1">
                    <c:v>Plátano</c:v>
                  </c:pt>
                  <c:pt idx="2">
                    <c:v>Banano</c:v>
                  </c:pt>
                  <c:pt idx="3">
                    <c:v>Plátano</c:v>
                  </c:pt>
                  <c:pt idx="4">
                    <c:v>Banano</c:v>
                  </c:pt>
                  <c:pt idx="5">
                    <c:v>Plátano</c:v>
                  </c:pt>
                  <c:pt idx="6">
                    <c:v>Banano</c:v>
                  </c:pt>
                  <c:pt idx="7">
                    <c:v>Plátano</c:v>
                  </c:pt>
                  <c:pt idx="8">
                    <c:v>Banano</c:v>
                  </c:pt>
                  <c:pt idx="9">
                    <c:v>Plátano</c:v>
                  </c:pt>
                  <c:pt idx="10">
                    <c:v>Banano</c:v>
                  </c:pt>
                  <c:pt idx="11">
                    <c:v>Plátano</c:v>
                  </c:pt>
                  <c:pt idx="12">
                    <c:v>Banano</c:v>
                  </c:pt>
                  <c:pt idx="13">
                    <c:v>Plátano</c:v>
                  </c:pt>
                  <c:pt idx="14">
                    <c:v>Banano</c:v>
                  </c:pt>
                  <c:pt idx="15">
                    <c:v>Plátano</c:v>
                  </c:pt>
                </c:lvl>
                <c:lvl>
                  <c:pt idx="0">
                    <c:v>2011</c:v>
                  </c:pt>
                  <c:pt idx="2">
                    <c:v>2012</c:v>
                  </c:pt>
                  <c:pt idx="4">
                    <c:v>2013</c:v>
                  </c:pt>
                  <c:pt idx="6">
                    <c:v>2014</c:v>
                  </c:pt>
                  <c:pt idx="8">
                    <c:v>2015</c:v>
                  </c:pt>
                  <c:pt idx="10">
                    <c:v>2016</c:v>
                  </c:pt>
                  <c:pt idx="12">
                    <c:v>2017</c:v>
                  </c:pt>
                  <c:pt idx="14">
                    <c:v>2018</c:v>
                  </c:pt>
                </c:lvl>
              </c:multiLvlStrCache>
            </c:multiLvlStrRef>
          </c:cat>
          <c:val>
            <c:numRef>
              <c:f>Hoja5!$G$2:$G$17</c:f>
              <c:numCache>
                <c:formatCode>0.00</c:formatCode>
                <c:ptCount val="16"/>
                <c:pt idx="0">
                  <c:v>0.50796832268925363</c:v>
                </c:pt>
                <c:pt idx="1">
                  <c:v>0</c:v>
                </c:pt>
                <c:pt idx="2">
                  <c:v>0.50747572584631084</c:v>
                </c:pt>
                <c:pt idx="3">
                  <c:v>0</c:v>
                </c:pt>
                <c:pt idx="4">
                  <c:v>0.76817612729906448</c:v>
                </c:pt>
                <c:pt idx="5">
                  <c:v>0.98383346566089125</c:v>
                </c:pt>
                <c:pt idx="6">
                  <c:v>0.85886850593685404</c:v>
                </c:pt>
                <c:pt idx="7">
                  <c:v>0.8664417172576041</c:v>
                </c:pt>
                <c:pt idx="8">
                  <c:v>0.88436986000477624</c:v>
                </c:pt>
                <c:pt idx="9">
                  <c:v>0.91708869238985713</c:v>
                </c:pt>
                <c:pt idx="10">
                  <c:v>0.7830941967814532</c:v>
                </c:pt>
                <c:pt idx="11">
                  <c:v>0.84805006148222406</c:v>
                </c:pt>
                <c:pt idx="12">
                  <c:v>0.83910212676068463</c:v>
                </c:pt>
                <c:pt idx="13">
                  <c:v>0.33815159603132844</c:v>
                </c:pt>
                <c:pt idx="14">
                  <c:v>0.84551408432076336</c:v>
                </c:pt>
                <c:pt idx="15">
                  <c:v>0.59299683622190924</c:v>
                </c:pt>
              </c:numCache>
            </c:numRef>
          </c:val>
          <c:smooth val="0"/>
          <c:extLst xmlns:c16r2="http://schemas.microsoft.com/office/drawing/2015/06/chart">
            <c:ext xmlns:c16="http://schemas.microsoft.com/office/drawing/2014/chart" uri="{C3380CC4-5D6E-409C-BE32-E72D297353CC}">
              <c16:uniqueId val="{00000000-F27E-4511-B431-367E21A92FD4}"/>
            </c:ext>
          </c:extLst>
        </c:ser>
        <c:dLbls>
          <c:dLblPos val="ctr"/>
          <c:showLegendKey val="0"/>
          <c:showVal val="1"/>
          <c:showCatName val="0"/>
          <c:showSerName val="0"/>
          <c:showPercent val="0"/>
          <c:showBubbleSize val="0"/>
        </c:dLbls>
        <c:smooth val="0"/>
        <c:axId val="-912163200"/>
        <c:axId val="-912167008"/>
        <c:extLst xmlns:c16r2="http://schemas.microsoft.com/office/drawing/2015/06/chart">
          <c:ext xmlns:c15="http://schemas.microsoft.com/office/drawing/2012/chart" uri="{02D57815-91ED-43cb-92C2-25804820EDAC}">
            <c15:filteredLineSeries>
              <c15:ser>
                <c:idx val="0"/>
                <c:order val="0"/>
                <c:tx>
                  <c:strRef>
                    <c:extLst xmlns:c16r2="http://schemas.microsoft.com/office/drawing/2015/06/chart">
                      <c:ext uri="{02D57815-91ED-43cb-92C2-25804820EDAC}">
                        <c15:formulaRef>
                          <c15:sqref>Hoja5!$C$1</c15:sqref>
                        </c15:formulaRef>
                      </c:ext>
                    </c:extLst>
                    <c:strCache>
                      <c:ptCount val="1"/>
                      <c:pt idx="0">
                        <c:v>ARGENTINA</c:v>
                      </c:pt>
                    </c:strCache>
                  </c:strRef>
                </c:tx>
                <c:spPr>
                  <a:ln w="38100" cap="rnd">
                    <a:solidFill>
                      <a:schemeClr val="accent1">
                        <a:shade val="53000"/>
                      </a:schemeClr>
                    </a:solidFill>
                    <a:round/>
                  </a:ln>
                  <a:effectLst/>
                </c:spPr>
                <c:marker>
                  <c:symbol val="circle"/>
                  <c:size val="8"/>
                  <c:spPr>
                    <a:solidFill>
                      <a:schemeClr val="accent1">
                        <a:shade val="53000"/>
                      </a:schemeClr>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dLblPos val="ctr"/>
                  <c:showLegendKey val="0"/>
                  <c:showVal val="1"/>
                  <c:showCatName val="0"/>
                  <c:showSerName val="0"/>
                  <c:showPercent val="0"/>
                  <c:showBubbleSize val="0"/>
                  <c:showLeaderLines val="0"/>
                  <c:extLst xmlns:c16r2="http://schemas.microsoft.com/office/drawing/2015/06/chart">
                    <c:ext uri="{CE6537A1-D6FC-4f65-9D91-7224C49458BB}">
                      <c15:showLeaderLines val="1"/>
                      <c15:leaderLines>
                        <c:spPr>
                          <a:ln w="9525">
                            <a:solidFill>
                              <a:schemeClr val="tx1">
                                <a:lumMod val="35000"/>
                                <a:lumOff val="65000"/>
                              </a:schemeClr>
                            </a:solidFill>
                          </a:ln>
                          <a:effectLst/>
                        </c:spPr>
                      </c15:leaderLines>
                    </c:ext>
                  </c:extLst>
                </c:dLbls>
                <c:cat>
                  <c:multiLvlStrRef>
                    <c:extLst xmlns:c16r2="http://schemas.microsoft.com/office/drawing/2015/06/chart">
                      <c:ext uri="{02D57815-91ED-43cb-92C2-25804820EDAC}">
                        <c15:formulaRef>
                          <c15:sqref>Hoja5!$A$2:$B$17</c15:sqref>
                        </c15:formulaRef>
                      </c:ext>
                    </c:extLst>
                    <c:multiLvlStrCache>
                      <c:ptCount val="16"/>
                      <c:lvl>
                        <c:pt idx="0">
                          <c:v>Banano</c:v>
                        </c:pt>
                        <c:pt idx="1">
                          <c:v>Plátano</c:v>
                        </c:pt>
                        <c:pt idx="2">
                          <c:v>Banano</c:v>
                        </c:pt>
                        <c:pt idx="3">
                          <c:v>Plátano</c:v>
                        </c:pt>
                        <c:pt idx="4">
                          <c:v>Banano</c:v>
                        </c:pt>
                        <c:pt idx="5">
                          <c:v>Plátano</c:v>
                        </c:pt>
                        <c:pt idx="6">
                          <c:v>Banano</c:v>
                        </c:pt>
                        <c:pt idx="7">
                          <c:v>Plátano</c:v>
                        </c:pt>
                        <c:pt idx="8">
                          <c:v>Banano</c:v>
                        </c:pt>
                        <c:pt idx="9">
                          <c:v>Plátano</c:v>
                        </c:pt>
                        <c:pt idx="10">
                          <c:v>Banano</c:v>
                        </c:pt>
                        <c:pt idx="11">
                          <c:v>Plátano</c:v>
                        </c:pt>
                        <c:pt idx="12">
                          <c:v>Banano</c:v>
                        </c:pt>
                        <c:pt idx="13">
                          <c:v>Plátano</c:v>
                        </c:pt>
                        <c:pt idx="14">
                          <c:v>Banano</c:v>
                        </c:pt>
                        <c:pt idx="15">
                          <c:v>Plátano</c:v>
                        </c:pt>
                      </c:lvl>
                      <c:lvl>
                        <c:pt idx="0">
                          <c:v>2011</c:v>
                        </c:pt>
                        <c:pt idx="2">
                          <c:v>2012</c:v>
                        </c:pt>
                        <c:pt idx="4">
                          <c:v>2013</c:v>
                        </c:pt>
                        <c:pt idx="6">
                          <c:v>2014</c:v>
                        </c:pt>
                        <c:pt idx="8">
                          <c:v>2015</c:v>
                        </c:pt>
                        <c:pt idx="10">
                          <c:v>2016</c:v>
                        </c:pt>
                        <c:pt idx="12">
                          <c:v>2017</c:v>
                        </c:pt>
                        <c:pt idx="14">
                          <c:v>2018</c:v>
                        </c:pt>
                      </c:lvl>
                    </c:multiLvlStrCache>
                  </c:multiLvlStrRef>
                </c:cat>
                <c:val>
                  <c:numRef>
                    <c:extLst xmlns:c16r2="http://schemas.microsoft.com/office/drawing/2015/06/chart">
                      <c:ext uri="{02D57815-91ED-43cb-92C2-25804820EDAC}">
                        <c15:formulaRef>
                          <c15:sqref>Hoja5!$C$2:$C$17</c15:sqref>
                        </c15:formulaRef>
                      </c:ext>
                    </c:extLst>
                    <c:numCache>
                      <c:formatCode>General</c:formatCode>
                      <c:ptCount val="16"/>
                    </c:numCache>
                  </c:numRef>
                </c:val>
                <c:smooth val="0"/>
                <c:extLst xmlns:c16r2="http://schemas.microsoft.com/office/drawing/2015/06/chart">
                  <c:ext xmlns:c16="http://schemas.microsoft.com/office/drawing/2014/chart" uri="{C3380CC4-5D6E-409C-BE32-E72D297353CC}">
                    <c16:uniqueId val="{00000001-F27E-4511-B431-367E21A92FD4}"/>
                  </c:ext>
                </c:extLst>
              </c15:ser>
            </c15:filteredLineSeries>
            <c15:filteredLineSeries>
              <c15:ser>
                <c:idx val="1"/>
                <c:order val="1"/>
                <c:tx>
                  <c:strRef>
                    <c:extLst xmlns:c15="http://schemas.microsoft.com/office/drawing/2012/chart" xmlns:c16r2="http://schemas.microsoft.com/office/drawing/2015/06/chart">
                      <c:ext xmlns:c15="http://schemas.microsoft.com/office/drawing/2012/chart" uri="{02D57815-91ED-43cb-92C2-25804820EDAC}">
                        <c15:formulaRef>
                          <c15:sqref>Hoja5!$D$1</c15:sqref>
                        </c15:formulaRef>
                      </c:ext>
                    </c:extLst>
                    <c:strCache>
                      <c:ptCount val="1"/>
                      <c:pt idx="0">
                        <c:v>BRASIL</c:v>
                      </c:pt>
                    </c:strCache>
                  </c:strRef>
                </c:tx>
                <c:spPr>
                  <a:ln w="38100" cap="rnd">
                    <a:solidFill>
                      <a:schemeClr val="accent1">
                        <a:shade val="76000"/>
                      </a:schemeClr>
                    </a:solidFill>
                    <a:round/>
                  </a:ln>
                  <a:effectLst/>
                </c:spPr>
                <c:marker>
                  <c:symbol val="circle"/>
                  <c:size val="8"/>
                  <c:spPr>
                    <a:solidFill>
                      <a:schemeClr val="accent1">
                        <a:shade val="76000"/>
                      </a:schemeClr>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dLblPos val="ctr"/>
                  <c:showLegendKey val="0"/>
                  <c:showVal val="1"/>
                  <c:showCatName val="0"/>
                  <c:showSerName val="0"/>
                  <c:showPercent val="0"/>
                  <c:showBubbleSize val="0"/>
                  <c:showLeaderLines val="0"/>
                  <c:extLst xmlns:c15="http://schemas.microsoft.com/office/drawing/2012/char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extLst xmlns:c15="http://schemas.microsoft.com/office/drawing/2012/chart" xmlns:c16r2="http://schemas.microsoft.com/office/drawing/2015/06/chart">
                      <c:ext xmlns:c15="http://schemas.microsoft.com/office/drawing/2012/chart" uri="{02D57815-91ED-43cb-92C2-25804820EDAC}">
                        <c15:formulaRef>
                          <c15:sqref>Hoja5!$A$2:$B$17</c15:sqref>
                        </c15:formulaRef>
                      </c:ext>
                    </c:extLst>
                    <c:multiLvlStrCache>
                      <c:ptCount val="16"/>
                      <c:lvl>
                        <c:pt idx="0">
                          <c:v>Banano</c:v>
                        </c:pt>
                        <c:pt idx="1">
                          <c:v>Plátano</c:v>
                        </c:pt>
                        <c:pt idx="2">
                          <c:v>Banano</c:v>
                        </c:pt>
                        <c:pt idx="3">
                          <c:v>Plátano</c:v>
                        </c:pt>
                        <c:pt idx="4">
                          <c:v>Banano</c:v>
                        </c:pt>
                        <c:pt idx="5">
                          <c:v>Plátano</c:v>
                        </c:pt>
                        <c:pt idx="6">
                          <c:v>Banano</c:v>
                        </c:pt>
                        <c:pt idx="7">
                          <c:v>Plátano</c:v>
                        </c:pt>
                        <c:pt idx="8">
                          <c:v>Banano</c:v>
                        </c:pt>
                        <c:pt idx="9">
                          <c:v>Plátano</c:v>
                        </c:pt>
                        <c:pt idx="10">
                          <c:v>Banano</c:v>
                        </c:pt>
                        <c:pt idx="11">
                          <c:v>Plátano</c:v>
                        </c:pt>
                        <c:pt idx="12">
                          <c:v>Banano</c:v>
                        </c:pt>
                        <c:pt idx="13">
                          <c:v>Plátano</c:v>
                        </c:pt>
                        <c:pt idx="14">
                          <c:v>Banano</c:v>
                        </c:pt>
                        <c:pt idx="15">
                          <c:v>Plátano</c:v>
                        </c:pt>
                      </c:lvl>
                      <c:lvl>
                        <c:pt idx="0">
                          <c:v>2011</c:v>
                        </c:pt>
                        <c:pt idx="2">
                          <c:v>2012</c:v>
                        </c:pt>
                        <c:pt idx="4">
                          <c:v>2013</c:v>
                        </c:pt>
                        <c:pt idx="6">
                          <c:v>2014</c:v>
                        </c:pt>
                        <c:pt idx="8">
                          <c:v>2015</c:v>
                        </c:pt>
                        <c:pt idx="10">
                          <c:v>2016</c:v>
                        </c:pt>
                        <c:pt idx="12">
                          <c:v>2017</c:v>
                        </c:pt>
                        <c:pt idx="14">
                          <c:v>2018</c:v>
                        </c:pt>
                      </c:lvl>
                    </c:multiLvlStrCache>
                  </c:multiLvlStrRef>
                </c:cat>
                <c:val>
                  <c:numRef>
                    <c:extLst xmlns:c15="http://schemas.microsoft.com/office/drawing/2012/chart" xmlns:c16r2="http://schemas.microsoft.com/office/drawing/2015/06/chart">
                      <c:ext xmlns:c15="http://schemas.microsoft.com/office/drawing/2012/chart" uri="{02D57815-91ED-43cb-92C2-25804820EDAC}">
                        <c15:formulaRef>
                          <c15:sqref>Hoja5!$D$2:$D$17</c15:sqref>
                        </c15:formulaRef>
                      </c:ext>
                    </c:extLst>
                    <c:numCache>
                      <c:formatCode>General</c:formatCode>
                      <c:ptCount val="16"/>
                    </c:numCache>
                  </c:numRef>
                </c:val>
                <c:smooth val="0"/>
                <c:extLst xmlns:c15="http://schemas.microsoft.com/office/drawing/2012/chart" xmlns:c16r2="http://schemas.microsoft.com/office/drawing/2015/06/chart">
                  <c:ext xmlns:c16="http://schemas.microsoft.com/office/drawing/2014/chart" uri="{C3380CC4-5D6E-409C-BE32-E72D297353CC}">
                    <c16:uniqueId val="{00000002-F27E-4511-B431-367E21A92FD4}"/>
                  </c:ext>
                </c:extLst>
              </c15:ser>
            </c15:filteredLineSeries>
            <c15:filteredLineSeries>
              <c15:ser>
                <c:idx val="2"/>
                <c:order val="2"/>
                <c:tx>
                  <c:strRef>
                    <c:extLst xmlns:c15="http://schemas.microsoft.com/office/drawing/2012/chart" xmlns:c16r2="http://schemas.microsoft.com/office/drawing/2015/06/chart">
                      <c:ext xmlns:c15="http://schemas.microsoft.com/office/drawing/2012/chart" uri="{02D57815-91ED-43cb-92C2-25804820EDAC}">
                        <c15:formulaRef>
                          <c15:sqref>Hoja5!$E$1</c15:sqref>
                        </c15:formulaRef>
                      </c:ext>
                    </c:extLst>
                    <c:strCache>
                      <c:ptCount val="1"/>
                      <c:pt idx="0">
                        <c:v>PARAGUAY</c:v>
                      </c:pt>
                    </c:strCache>
                  </c:strRef>
                </c:tx>
                <c:spPr>
                  <a:ln w="38100" cap="rnd">
                    <a:solidFill>
                      <a:schemeClr val="accent1"/>
                    </a:solidFill>
                    <a:round/>
                  </a:ln>
                  <a:effectLst/>
                </c:spPr>
                <c:marker>
                  <c:symbol val="circle"/>
                  <c:size val="8"/>
                  <c:spPr>
                    <a:solidFill>
                      <a:schemeClr val="accen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dLblPos val="ctr"/>
                  <c:showLegendKey val="0"/>
                  <c:showVal val="1"/>
                  <c:showCatName val="0"/>
                  <c:showSerName val="0"/>
                  <c:showPercent val="0"/>
                  <c:showBubbleSize val="0"/>
                  <c:showLeaderLines val="0"/>
                  <c:extLst xmlns:c15="http://schemas.microsoft.com/office/drawing/2012/char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extLst xmlns:c15="http://schemas.microsoft.com/office/drawing/2012/chart" xmlns:c16r2="http://schemas.microsoft.com/office/drawing/2015/06/chart">
                      <c:ext xmlns:c15="http://schemas.microsoft.com/office/drawing/2012/chart" uri="{02D57815-91ED-43cb-92C2-25804820EDAC}">
                        <c15:formulaRef>
                          <c15:sqref>Hoja5!$A$2:$B$17</c15:sqref>
                        </c15:formulaRef>
                      </c:ext>
                    </c:extLst>
                    <c:multiLvlStrCache>
                      <c:ptCount val="16"/>
                      <c:lvl>
                        <c:pt idx="0">
                          <c:v>Banano</c:v>
                        </c:pt>
                        <c:pt idx="1">
                          <c:v>Plátano</c:v>
                        </c:pt>
                        <c:pt idx="2">
                          <c:v>Banano</c:v>
                        </c:pt>
                        <c:pt idx="3">
                          <c:v>Plátano</c:v>
                        </c:pt>
                        <c:pt idx="4">
                          <c:v>Banano</c:v>
                        </c:pt>
                        <c:pt idx="5">
                          <c:v>Plátano</c:v>
                        </c:pt>
                        <c:pt idx="6">
                          <c:v>Banano</c:v>
                        </c:pt>
                        <c:pt idx="7">
                          <c:v>Plátano</c:v>
                        </c:pt>
                        <c:pt idx="8">
                          <c:v>Banano</c:v>
                        </c:pt>
                        <c:pt idx="9">
                          <c:v>Plátano</c:v>
                        </c:pt>
                        <c:pt idx="10">
                          <c:v>Banano</c:v>
                        </c:pt>
                        <c:pt idx="11">
                          <c:v>Plátano</c:v>
                        </c:pt>
                        <c:pt idx="12">
                          <c:v>Banano</c:v>
                        </c:pt>
                        <c:pt idx="13">
                          <c:v>Plátano</c:v>
                        </c:pt>
                        <c:pt idx="14">
                          <c:v>Banano</c:v>
                        </c:pt>
                        <c:pt idx="15">
                          <c:v>Plátano</c:v>
                        </c:pt>
                      </c:lvl>
                      <c:lvl>
                        <c:pt idx="0">
                          <c:v>2011</c:v>
                        </c:pt>
                        <c:pt idx="2">
                          <c:v>2012</c:v>
                        </c:pt>
                        <c:pt idx="4">
                          <c:v>2013</c:v>
                        </c:pt>
                        <c:pt idx="6">
                          <c:v>2014</c:v>
                        </c:pt>
                        <c:pt idx="8">
                          <c:v>2015</c:v>
                        </c:pt>
                        <c:pt idx="10">
                          <c:v>2016</c:v>
                        </c:pt>
                        <c:pt idx="12">
                          <c:v>2017</c:v>
                        </c:pt>
                        <c:pt idx="14">
                          <c:v>2018</c:v>
                        </c:pt>
                      </c:lvl>
                    </c:multiLvlStrCache>
                  </c:multiLvlStrRef>
                </c:cat>
                <c:val>
                  <c:numRef>
                    <c:extLst xmlns:c15="http://schemas.microsoft.com/office/drawing/2012/chart" xmlns:c16r2="http://schemas.microsoft.com/office/drawing/2015/06/chart">
                      <c:ext xmlns:c15="http://schemas.microsoft.com/office/drawing/2012/chart" uri="{02D57815-91ED-43cb-92C2-25804820EDAC}">
                        <c15:formulaRef>
                          <c15:sqref>Hoja5!$E$2:$E$17</c15:sqref>
                        </c15:formulaRef>
                      </c:ext>
                    </c:extLst>
                    <c:numCache>
                      <c:formatCode>General</c:formatCode>
                      <c:ptCount val="16"/>
                    </c:numCache>
                  </c:numRef>
                </c:val>
                <c:smooth val="0"/>
                <c:extLst xmlns:c15="http://schemas.microsoft.com/office/drawing/2012/chart" xmlns:c16r2="http://schemas.microsoft.com/office/drawing/2015/06/chart">
                  <c:ext xmlns:c16="http://schemas.microsoft.com/office/drawing/2014/chart" uri="{C3380CC4-5D6E-409C-BE32-E72D297353CC}">
                    <c16:uniqueId val="{00000003-F27E-4511-B431-367E21A92FD4}"/>
                  </c:ext>
                </c:extLst>
              </c15:ser>
            </c15:filteredLineSeries>
            <c15:filteredLineSeries>
              <c15:ser>
                <c:idx val="3"/>
                <c:order val="3"/>
                <c:tx>
                  <c:strRef>
                    <c:extLst xmlns:c15="http://schemas.microsoft.com/office/drawing/2012/chart" xmlns:c16r2="http://schemas.microsoft.com/office/drawing/2015/06/chart">
                      <c:ext xmlns:c15="http://schemas.microsoft.com/office/drawing/2012/chart" uri="{02D57815-91ED-43cb-92C2-25804820EDAC}">
                        <c15:formulaRef>
                          <c15:sqref>Hoja5!$F$1</c15:sqref>
                        </c15:formulaRef>
                      </c:ext>
                    </c:extLst>
                    <c:strCache>
                      <c:ptCount val="1"/>
                      <c:pt idx="0">
                        <c:v>URUGUAY</c:v>
                      </c:pt>
                    </c:strCache>
                  </c:strRef>
                </c:tx>
                <c:spPr>
                  <a:ln w="38100" cap="rnd">
                    <a:solidFill>
                      <a:schemeClr val="accent1">
                        <a:tint val="77000"/>
                      </a:schemeClr>
                    </a:solidFill>
                    <a:round/>
                  </a:ln>
                  <a:effectLst/>
                </c:spPr>
                <c:marker>
                  <c:symbol val="circle"/>
                  <c:size val="8"/>
                  <c:spPr>
                    <a:solidFill>
                      <a:schemeClr val="accent1">
                        <a:tint val="77000"/>
                      </a:schemeClr>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dLblPos val="ctr"/>
                  <c:showLegendKey val="0"/>
                  <c:showVal val="1"/>
                  <c:showCatName val="0"/>
                  <c:showSerName val="0"/>
                  <c:showPercent val="0"/>
                  <c:showBubbleSize val="0"/>
                  <c:showLeaderLines val="0"/>
                  <c:extLst xmlns:c15="http://schemas.microsoft.com/office/drawing/2012/char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extLst xmlns:c15="http://schemas.microsoft.com/office/drawing/2012/chart" xmlns:c16r2="http://schemas.microsoft.com/office/drawing/2015/06/chart">
                      <c:ext xmlns:c15="http://schemas.microsoft.com/office/drawing/2012/chart" uri="{02D57815-91ED-43cb-92C2-25804820EDAC}">
                        <c15:formulaRef>
                          <c15:sqref>Hoja5!$A$2:$B$17</c15:sqref>
                        </c15:formulaRef>
                      </c:ext>
                    </c:extLst>
                    <c:multiLvlStrCache>
                      <c:ptCount val="16"/>
                      <c:lvl>
                        <c:pt idx="0">
                          <c:v>Banano</c:v>
                        </c:pt>
                        <c:pt idx="1">
                          <c:v>Plátano</c:v>
                        </c:pt>
                        <c:pt idx="2">
                          <c:v>Banano</c:v>
                        </c:pt>
                        <c:pt idx="3">
                          <c:v>Plátano</c:v>
                        </c:pt>
                        <c:pt idx="4">
                          <c:v>Banano</c:v>
                        </c:pt>
                        <c:pt idx="5">
                          <c:v>Plátano</c:v>
                        </c:pt>
                        <c:pt idx="6">
                          <c:v>Banano</c:v>
                        </c:pt>
                        <c:pt idx="7">
                          <c:v>Plátano</c:v>
                        </c:pt>
                        <c:pt idx="8">
                          <c:v>Banano</c:v>
                        </c:pt>
                        <c:pt idx="9">
                          <c:v>Plátano</c:v>
                        </c:pt>
                        <c:pt idx="10">
                          <c:v>Banano</c:v>
                        </c:pt>
                        <c:pt idx="11">
                          <c:v>Plátano</c:v>
                        </c:pt>
                        <c:pt idx="12">
                          <c:v>Banano</c:v>
                        </c:pt>
                        <c:pt idx="13">
                          <c:v>Plátano</c:v>
                        </c:pt>
                        <c:pt idx="14">
                          <c:v>Banano</c:v>
                        </c:pt>
                        <c:pt idx="15">
                          <c:v>Plátano</c:v>
                        </c:pt>
                      </c:lvl>
                      <c:lvl>
                        <c:pt idx="0">
                          <c:v>2011</c:v>
                        </c:pt>
                        <c:pt idx="2">
                          <c:v>2012</c:v>
                        </c:pt>
                        <c:pt idx="4">
                          <c:v>2013</c:v>
                        </c:pt>
                        <c:pt idx="6">
                          <c:v>2014</c:v>
                        </c:pt>
                        <c:pt idx="8">
                          <c:v>2015</c:v>
                        </c:pt>
                        <c:pt idx="10">
                          <c:v>2016</c:v>
                        </c:pt>
                        <c:pt idx="12">
                          <c:v>2017</c:v>
                        </c:pt>
                        <c:pt idx="14">
                          <c:v>2018</c:v>
                        </c:pt>
                      </c:lvl>
                    </c:multiLvlStrCache>
                  </c:multiLvlStrRef>
                </c:cat>
                <c:val>
                  <c:numRef>
                    <c:extLst xmlns:c15="http://schemas.microsoft.com/office/drawing/2012/chart" xmlns:c16r2="http://schemas.microsoft.com/office/drawing/2015/06/chart">
                      <c:ext xmlns:c15="http://schemas.microsoft.com/office/drawing/2012/chart" uri="{02D57815-91ED-43cb-92C2-25804820EDAC}">
                        <c15:formulaRef>
                          <c15:sqref>Hoja5!$F$2:$F$17</c15:sqref>
                        </c15:formulaRef>
                      </c:ext>
                    </c:extLst>
                    <c:numCache>
                      <c:formatCode>General</c:formatCode>
                      <c:ptCount val="16"/>
                    </c:numCache>
                  </c:numRef>
                </c:val>
                <c:smooth val="0"/>
                <c:extLst xmlns:c15="http://schemas.microsoft.com/office/drawing/2012/chart" xmlns:c16r2="http://schemas.microsoft.com/office/drawing/2015/06/chart">
                  <c:ext xmlns:c16="http://schemas.microsoft.com/office/drawing/2014/chart" uri="{C3380CC4-5D6E-409C-BE32-E72D297353CC}">
                    <c16:uniqueId val="{00000004-F27E-4511-B431-367E21A92FD4}"/>
                  </c:ext>
                </c:extLst>
              </c15:ser>
            </c15:filteredLineSeries>
          </c:ext>
        </c:extLst>
      </c:lineChart>
      <c:catAx>
        <c:axId val="-912163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cap="none" spc="0" normalizeH="0" baseline="0">
                <a:solidFill>
                  <a:schemeClr val="tx1"/>
                </a:solidFill>
                <a:latin typeface="Times New Roman" panose="02020603050405020304" pitchFamily="18" charset="0"/>
                <a:ea typeface="+mn-ea"/>
                <a:cs typeface="Times New Roman" panose="02020603050405020304" pitchFamily="18" charset="0"/>
              </a:defRPr>
            </a:pPr>
            <a:endParaRPr lang="es-EC"/>
          </a:p>
        </c:txPr>
        <c:crossAx val="-912167008"/>
        <c:crosses val="autoZero"/>
        <c:auto val="1"/>
        <c:lblAlgn val="ctr"/>
        <c:lblOffset val="100"/>
        <c:noMultiLvlLbl val="0"/>
      </c:catAx>
      <c:valAx>
        <c:axId val="-912167008"/>
        <c:scaling>
          <c:orientation val="minMax"/>
          <c:max val="1"/>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crossAx val="-912163200"/>
        <c:crosses val="autoZero"/>
        <c:crossBetween val="between"/>
      </c:valAx>
      <c:spPr>
        <a:noFill/>
        <a:ln>
          <a:noFill/>
        </a:ln>
        <a:effectLst/>
      </c:spPr>
    </c:plotArea>
    <c:plotVisOnly val="1"/>
    <c:dispBlanksAs val="gap"/>
    <c:showDLblsOverMax val="0"/>
  </c:chart>
  <c:spPr>
    <a:gradFill>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w="9525" cap="flat" cmpd="sng" algn="ctr">
      <a:solidFill>
        <a:schemeClr val="tx1">
          <a:lumMod val="15000"/>
          <a:lumOff val="85000"/>
        </a:schemeClr>
      </a:solidFill>
      <a:round/>
    </a:ln>
    <a:effectLst/>
  </c:spPr>
  <c:txPr>
    <a:bodyPr/>
    <a:lstStyle/>
    <a:p>
      <a:pPr>
        <a:defRPr sz="2400">
          <a:solidFill>
            <a:schemeClr val="tx1"/>
          </a:solidFill>
          <a:latin typeface="Times New Roman" panose="02020603050405020304" pitchFamily="18" charset="0"/>
          <a:cs typeface="Times New Roman" panose="02020603050405020304" pitchFamily="18" charset="0"/>
        </a:defRPr>
      </a:pPr>
      <a:endParaRPr lang="es-EC"/>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Times New Roman" panose="02020603050405020304" pitchFamily="18" charset="0"/>
                <a:ea typeface="+mn-ea"/>
                <a:cs typeface="Times New Roman" panose="02020603050405020304" pitchFamily="18" charset="0"/>
              </a:defRPr>
            </a:pPr>
            <a:r>
              <a:rPr lang="es-EC">
                <a:latin typeface="Times New Roman" panose="02020603050405020304" pitchFamily="18" charset="0"/>
                <a:cs typeface="Times New Roman" panose="02020603050405020304" pitchFamily="18" charset="0"/>
              </a:rPr>
              <a:t>Índice Herfindahl-Hirschman del cacao</a:t>
            </a:r>
          </a:p>
        </c:rich>
      </c:tx>
      <c:layout>
        <c:manualLayout>
          <c:xMode val="edge"/>
          <c:yMode val="edge"/>
          <c:x val="0.14903053611050346"/>
          <c:y val="0"/>
        </c:manualLayout>
      </c:layout>
      <c:overlay val="0"/>
      <c:spPr>
        <a:noFill/>
        <a:ln>
          <a:noFill/>
        </a:ln>
        <a:effectLst/>
      </c:spPr>
      <c:txPr>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Times New Roman" panose="02020603050405020304" pitchFamily="18" charset="0"/>
              <a:ea typeface="+mn-ea"/>
              <a:cs typeface="Times New Roman" panose="02020603050405020304" pitchFamily="18" charset="0"/>
            </a:defRPr>
          </a:pPr>
          <a:endParaRPr lang="es-EC"/>
        </a:p>
      </c:txPr>
    </c:title>
    <c:autoTitleDeleted val="0"/>
    <c:plotArea>
      <c:layout/>
      <c:lineChart>
        <c:grouping val="standard"/>
        <c:varyColors val="0"/>
        <c:ser>
          <c:idx val="0"/>
          <c:order val="0"/>
          <c:spPr>
            <a:ln w="38100" cap="flat" cmpd="dbl" algn="ctr">
              <a:solidFill>
                <a:schemeClr val="accent1"/>
              </a:solidFill>
              <a:miter lim="800000"/>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s-EC"/>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Hoja2!$D$22:$D$29</c:f>
              <c:numCache>
                <c:formatCode>General</c:formatCode>
                <c:ptCount val="8"/>
                <c:pt idx="0">
                  <c:v>2011</c:v>
                </c:pt>
                <c:pt idx="1">
                  <c:v>2012</c:v>
                </c:pt>
                <c:pt idx="2">
                  <c:v>2013</c:v>
                </c:pt>
                <c:pt idx="3">
                  <c:v>2014</c:v>
                </c:pt>
                <c:pt idx="4">
                  <c:v>2015</c:v>
                </c:pt>
                <c:pt idx="5">
                  <c:v>2016</c:v>
                </c:pt>
                <c:pt idx="6">
                  <c:v>2017</c:v>
                </c:pt>
                <c:pt idx="7">
                  <c:v>2018</c:v>
                </c:pt>
              </c:numCache>
            </c:numRef>
          </c:cat>
          <c:val>
            <c:numRef>
              <c:f>Hoja2!$L$22:$L$29</c:f>
              <c:numCache>
                <c:formatCode>0.00</c:formatCode>
                <c:ptCount val="8"/>
                <c:pt idx="0">
                  <c:v>1</c:v>
                </c:pt>
                <c:pt idx="1">
                  <c:v>1</c:v>
                </c:pt>
                <c:pt idx="2">
                  <c:v>0.6629746439541776</c:v>
                </c:pt>
                <c:pt idx="3">
                  <c:v>0.61630535801542496</c:v>
                </c:pt>
                <c:pt idx="4">
                  <c:v>1</c:v>
                </c:pt>
                <c:pt idx="5">
                  <c:v>1</c:v>
                </c:pt>
                <c:pt idx="6">
                  <c:v>0.96844720241099491</c:v>
                </c:pt>
                <c:pt idx="7">
                  <c:v>0.77055344713176288</c:v>
                </c:pt>
              </c:numCache>
            </c:numRef>
          </c:val>
          <c:smooth val="0"/>
          <c:extLst xmlns:c16r2="http://schemas.microsoft.com/office/drawing/2015/06/chart">
            <c:ext xmlns:c16="http://schemas.microsoft.com/office/drawing/2014/chart" uri="{C3380CC4-5D6E-409C-BE32-E72D297353CC}">
              <c16:uniqueId val="{00000000-5997-4260-B342-96D7CC7F5C13}"/>
            </c:ext>
          </c:extLst>
        </c:ser>
        <c:dLbls>
          <c:showLegendKey val="0"/>
          <c:showVal val="0"/>
          <c:showCatName val="0"/>
          <c:showSerName val="0"/>
          <c:showPercent val="0"/>
          <c:showBubbleSize val="0"/>
        </c:dLbls>
        <c:smooth val="0"/>
        <c:axId val="-1016861200"/>
        <c:axId val="-1016860112"/>
      </c:lineChart>
      <c:catAx>
        <c:axId val="-1016861200"/>
        <c:scaling>
          <c:orientation val="minMax"/>
        </c:scaling>
        <c:delete val="0"/>
        <c:axPos val="b"/>
        <c:majorGridlines>
          <c:spPr>
            <a:ln w="9525" cap="flat" cmpd="sng" algn="ctr">
              <a:solidFill>
                <a:schemeClr val="bg1">
                  <a:lumMod val="75000"/>
                  <a:alpha val="98000"/>
                </a:schemeClr>
              </a:solidFill>
              <a:round/>
            </a:ln>
            <a:effectLst/>
          </c:spPr>
        </c:majorGridlines>
        <c:numFmt formatCode="General"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EC"/>
          </a:p>
        </c:txPr>
        <c:crossAx val="-1016860112"/>
        <c:crosses val="autoZero"/>
        <c:auto val="1"/>
        <c:lblAlgn val="ctr"/>
        <c:lblOffset val="100"/>
        <c:noMultiLvlLbl val="0"/>
      </c:catAx>
      <c:valAx>
        <c:axId val="-1016860112"/>
        <c:scaling>
          <c:orientation val="minMax"/>
        </c:scaling>
        <c:delete val="0"/>
        <c:axPos val="l"/>
        <c:majorGridlines>
          <c:spPr>
            <a:ln w="9525" cap="flat" cmpd="sng" algn="ctr">
              <a:solidFill>
                <a:schemeClr val="bg1">
                  <a:lumMod val="75000"/>
                  <a:alpha val="38000"/>
                </a:schemeClr>
              </a:solidFill>
              <a:round/>
            </a:ln>
            <a:effectLst/>
          </c:spPr>
        </c:majorGridlines>
        <c:numFmt formatCode="0.00"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EC"/>
          </a:p>
        </c:txPr>
        <c:crossAx val="-1016861200"/>
        <c:crosses val="autoZero"/>
        <c:crossBetween val="between"/>
      </c:valAx>
      <c:spPr>
        <a:noFill/>
        <a:ln>
          <a:solidFill>
            <a:schemeClr val="accent2">
              <a:alpha val="0"/>
            </a:schemeClr>
          </a:solidFill>
        </a:ln>
        <a:effectLst/>
      </c:spPr>
    </c:plotArea>
    <c:plotVisOnly val="1"/>
    <c:dispBlanksAs val="gap"/>
    <c:showDLblsOverMax val="0"/>
  </c:chart>
  <c:spPr>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lin ang="16200000" scaled="1"/>
      <a:tileRect/>
    </a:gradFill>
    <a:ln>
      <a:noFill/>
    </a:ln>
    <a:effectLst/>
  </c:spPr>
  <c:txPr>
    <a:bodyPr/>
    <a:lstStyle/>
    <a:p>
      <a:pPr>
        <a:defRPr/>
      </a:pPr>
      <a:endParaRPr lang="es-EC"/>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s-EC" dirty="0"/>
              <a:t>PRODUCCIÓN TOTAL DEL CACAO (TM.)</a:t>
            </a:r>
          </a:p>
        </c:rich>
      </c:tx>
      <c:layout/>
      <c:overlay val="0"/>
      <c:spPr>
        <a:noFill/>
        <a:ln>
          <a:noFill/>
        </a:ln>
        <a:effectLst/>
      </c:spPr>
      <c:txPr>
        <a:bodyPr rot="0" spcFirstLastPara="1" vertOverflow="ellipsis" vert="horz" wrap="square" anchor="ctr" anchorCtr="1"/>
        <a:lstStyle/>
        <a:p>
          <a:pPr>
            <a:defRPr sz="168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title>
    <c:autoTitleDeleted val="0"/>
    <c:plotArea>
      <c:layout/>
      <c:scatterChart>
        <c:scatterStyle val="lineMarker"/>
        <c:varyColors val="0"/>
        <c:ser>
          <c:idx val="0"/>
          <c:order val="0"/>
          <c:tx>
            <c:strRef>
              <c:f>Produccion!$I$2</c:f>
              <c:strCache>
                <c:ptCount val="1"/>
                <c:pt idx="0">
                  <c:v>PRODUCCIÓN (Tm.)</c:v>
                </c:pt>
              </c:strCache>
            </c:strRef>
          </c:tx>
          <c:spPr>
            <a:ln w="9525" cap="rnd">
              <a:solidFill>
                <a:schemeClr val="accent1"/>
              </a:solidFill>
              <a:round/>
            </a:ln>
            <a:effectLst/>
          </c:spPr>
          <c:marker>
            <c:symbol val="circle"/>
            <c:size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trendline>
            <c:spPr>
              <a:ln w="9525" cap="rnd">
                <a:solidFill>
                  <a:schemeClr val="tx1"/>
                </a:solidFill>
              </a:ln>
              <a:effectLst/>
            </c:spPr>
            <c:trendlineType val="linear"/>
            <c:dispRSqr val="0"/>
            <c:dispEq val="0"/>
          </c:trendline>
          <c:xVal>
            <c:numRef>
              <c:f>Produccion!$F$3:$F$11</c:f>
              <c:numCache>
                <c:formatCode>General</c:formatCode>
                <c:ptCount val="9"/>
                <c:pt idx="1">
                  <c:v>2011</c:v>
                </c:pt>
                <c:pt idx="2">
                  <c:v>2012</c:v>
                </c:pt>
                <c:pt idx="3">
                  <c:v>2013</c:v>
                </c:pt>
                <c:pt idx="4">
                  <c:v>2014</c:v>
                </c:pt>
                <c:pt idx="5">
                  <c:v>2015</c:v>
                </c:pt>
                <c:pt idx="6">
                  <c:v>2016</c:v>
                </c:pt>
                <c:pt idx="7">
                  <c:v>2017</c:v>
                </c:pt>
                <c:pt idx="8">
                  <c:v>2018</c:v>
                </c:pt>
              </c:numCache>
            </c:numRef>
          </c:xVal>
          <c:yVal>
            <c:numRef>
              <c:f>Produccion!$I$3:$I$11</c:f>
              <c:numCache>
                <c:formatCode>#,##0</c:formatCode>
                <c:ptCount val="9"/>
                <c:pt idx="1">
                  <c:v>163151.72716402562</c:v>
                </c:pt>
                <c:pt idx="2">
                  <c:v>133322.99100163282</c:v>
                </c:pt>
                <c:pt idx="3">
                  <c:v>128446</c:v>
                </c:pt>
                <c:pt idx="4">
                  <c:v>156216</c:v>
                </c:pt>
                <c:pt idx="5">
                  <c:v>180192.37844173657</c:v>
                </c:pt>
                <c:pt idx="6">
                  <c:v>177551.2980158593</c:v>
                </c:pt>
                <c:pt idx="7">
                  <c:v>205955.40088569545</c:v>
                </c:pt>
                <c:pt idx="8">
                  <c:v>235182.41359849405</c:v>
                </c:pt>
              </c:numCache>
            </c:numRef>
          </c:yVal>
          <c:smooth val="0"/>
          <c:extLst xmlns:c16r2="http://schemas.microsoft.com/office/drawing/2015/06/chart">
            <c:ext xmlns:c16="http://schemas.microsoft.com/office/drawing/2014/chart" uri="{C3380CC4-5D6E-409C-BE32-E72D297353CC}">
              <c16:uniqueId val="{00000001-323B-4E32-B97E-95F0CE77FA2B}"/>
            </c:ext>
          </c:extLst>
        </c:ser>
        <c:dLbls>
          <c:showLegendKey val="0"/>
          <c:showVal val="0"/>
          <c:showCatName val="0"/>
          <c:showSerName val="0"/>
          <c:showPercent val="0"/>
          <c:showBubbleSize val="0"/>
        </c:dLbls>
        <c:axId val="-1132014128"/>
        <c:axId val="-1132016848"/>
      </c:scatterChart>
      <c:valAx>
        <c:axId val="-1132014128"/>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crossAx val="-1132016848"/>
        <c:crosses val="autoZero"/>
        <c:crossBetween val="midCat"/>
        <c:majorUnit val="1"/>
      </c:valAx>
      <c:valAx>
        <c:axId val="-1132016848"/>
        <c:scaling>
          <c:orientation val="minMax"/>
          <c:min val="100000"/>
        </c:scaling>
        <c:delete val="0"/>
        <c:axPos val="l"/>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crossAx val="-1132014128"/>
        <c:crosses val="autoZero"/>
        <c:crossBetween val="midCat"/>
        <c:majorUnit val="20000"/>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accent2">
        <a:lumMod val="20000"/>
        <a:lumOff val="80000"/>
      </a:schemeClr>
    </a:solidFill>
    <a:ln w="9525" cap="flat" cmpd="sng" algn="ctr">
      <a:solidFill>
        <a:schemeClr val="tx2">
          <a:lumMod val="15000"/>
          <a:lumOff val="85000"/>
        </a:schemeClr>
      </a:solidFill>
      <a:round/>
    </a:ln>
    <a:effectLst/>
  </c:spPr>
  <c:txPr>
    <a:bodyPr/>
    <a:lstStyle/>
    <a:p>
      <a:pPr>
        <a:defRPr sz="1400" b="1">
          <a:solidFill>
            <a:schemeClr val="tx1"/>
          </a:solidFill>
          <a:latin typeface="Times New Roman" panose="02020603050405020304" pitchFamily="18" charset="0"/>
          <a:cs typeface="Times New Roman" panose="02020603050405020304" pitchFamily="18" charset="0"/>
        </a:defRPr>
      </a:pPr>
      <a:endParaRPr lang="es-EC"/>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120" normalizeH="0" baseline="0">
                <a:solidFill>
                  <a:schemeClr val="tx1"/>
                </a:solidFill>
                <a:latin typeface="Times New Roman" panose="02020603050405020304" pitchFamily="18" charset="0"/>
                <a:ea typeface="+mn-ea"/>
                <a:cs typeface="Times New Roman" panose="02020603050405020304" pitchFamily="18" charset="0"/>
              </a:defRPr>
            </a:pPr>
            <a:r>
              <a:rPr lang="es-EC" sz="1800"/>
              <a:t>Precio del banano  ($ / </a:t>
            </a:r>
            <a:r>
              <a:rPr lang="es-EC" sz="1800" dirty="0" err="1"/>
              <a:t>tM</a:t>
            </a:r>
            <a:r>
              <a:rPr lang="es-EC" sz="1800" dirty="0"/>
              <a:t>).</a:t>
            </a:r>
          </a:p>
        </c:rich>
      </c:tx>
      <c:layout/>
      <c:overlay val="0"/>
      <c:spPr>
        <a:noFill/>
        <a:ln>
          <a:noFill/>
        </a:ln>
        <a:effectLst/>
      </c:spPr>
      <c:txPr>
        <a:bodyPr rot="0" spcFirstLastPara="1" vertOverflow="ellipsis" vert="horz" wrap="square" anchor="ctr" anchorCtr="1"/>
        <a:lstStyle/>
        <a:p>
          <a:pPr>
            <a:defRPr sz="1800" b="1" i="0" u="none" strike="noStrike" kern="1200" cap="all" spc="120" normalizeH="0" baseline="0">
              <a:solidFill>
                <a:schemeClr val="tx1"/>
              </a:solidFill>
              <a:latin typeface="Times New Roman" panose="02020603050405020304" pitchFamily="18" charset="0"/>
              <a:ea typeface="+mn-ea"/>
              <a:cs typeface="Times New Roman" panose="02020603050405020304" pitchFamily="18" charset="0"/>
            </a:defRPr>
          </a:pPr>
          <a:endParaRPr lang="es-EC"/>
        </a:p>
      </c:txPr>
    </c:title>
    <c:autoTitleDeleted val="0"/>
    <c:plotArea>
      <c:layout/>
      <c:scatterChart>
        <c:scatterStyle val="lineMarker"/>
        <c:varyColors val="0"/>
        <c:ser>
          <c:idx val="0"/>
          <c:order val="0"/>
          <c:tx>
            <c:strRef>
              <c:f>Precios!$H$2</c:f>
              <c:strCache>
                <c:ptCount val="1"/>
                <c:pt idx="0">
                  <c:v>US $ / tonelada</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trendline>
            <c:spPr>
              <a:ln w="9525" cap="rnd">
                <a:solidFill>
                  <a:schemeClr val="tx1"/>
                </a:solidFill>
              </a:ln>
              <a:effectLst/>
            </c:spPr>
            <c:trendlineType val="linear"/>
            <c:dispRSqr val="0"/>
            <c:dispEq val="0"/>
          </c:trendline>
          <c:xVal>
            <c:numRef>
              <c:f>Precios!$G$3:$G$10</c:f>
              <c:numCache>
                <c:formatCode>General</c:formatCode>
                <c:ptCount val="8"/>
                <c:pt idx="0">
                  <c:v>2011</c:v>
                </c:pt>
                <c:pt idx="1">
                  <c:v>2012</c:v>
                </c:pt>
                <c:pt idx="2">
                  <c:v>2013</c:v>
                </c:pt>
                <c:pt idx="3">
                  <c:v>2014</c:v>
                </c:pt>
                <c:pt idx="4">
                  <c:v>2015</c:v>
                </c:pt>
                <c:pt idx="5">
                  <c:v>2016</c:v>
                </c:pt>
                <c:pt idx="6">
                  <c:v>2017</c:v>
                </c:pt>
                <c:pt idx="7">
                  <c:v>2018</c:v>
                </c:pt>
              </c:numCache>
            </c:numRef>
          </c:xVal>
          <c:yVal>
            <c:numRef>
              <c:f>Precios!$H$3:$H$10</c:f>
              <c:numCache>
                <c:formatCode>_("$"* #,##0.00_);_("$"* \(#,##0.00\);_("$"* "-"??_);_(@_)</c:formatCode>
                <c:ptCount val="8"/>
                <c:pt idx="0">
                  <c:v>946.76</c:v>
                </c:pt>
                <c:pt idx="1">
                  <c:v>945.8</c:v>
                </c:pt>
                <c:pt idx="2">
                  <c:v>925.41</c:v>
                </c:pt>
                <c:pt idx="3">
                  <c:v>908.6</c:v>
                </c:pt>
                <c:pt idx="4">
                  <c:v>932.32</c:v>
                </c:pt>
                <c:pt idx="5">
                  <c:v>959.94</c:v>
                </c:pt>
                <c:pt idx="6">
                  <c:v>1090.83</c:v>
                </c:pt>
                <c:pt idx="7">
                  <c:v>1132.93</c:v>
                </c:pt>
              </c:numCache>
            </c:numRef>
          </c:yVal>
          <c:smooth val="0"/>
          <c:extLst xmlns:c16r2="http://schemas.microsoft.com/office/drawing/2015/06/chart">
            <c:ext xmlns:c16="http://schemas.microsoft.com/office/drawing/2014/chart" uri="{C3380CC4-5D6E-409C-BE32-E72D297353CC}">
              <c16:uniqueId val="{00000001-CB5F-45B1-9BEE-D7AAED9B5157}"/>
            </c:ext>
          </c:extLst>
        </c:ser>
        <c:dLbls>
          <c:dLblPos val="t"/>
          <c:showLegendKey val="0"/>
          <c:showVal val="1"/>
          <c:showCatName val="0"/>
          <c:showSerName val="0"/>
          <c:showPercent val="0"/>
          <c:showBubbleSize val="0"/>
        </c:dLbls>
        <c:axId val="-1132010320"/>
        <c:axId val="-1132013040"/>
      </c:scatterChart>
      <c:valAx>
        <c:axId val="-11320103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crossAx val="-1132013040"/>
        <c:crosses val="autoZero"/>
        <c:crossBetween val="midCat"/>
      </c:valAx>
      <c:valAx>
        <c:axId val="-1132013040"/>
        <c:scaling>
          <c:orientation val="minMax"/>
          <c:max val="1150"/>
          <c:min val="800"/>
        </c:scaling>
        <c:delete val="0"/>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crossAx val="-1132010320"/>
        <c:crosses val="autoZero"/>
        <c:crossBetween val="midCat"/>
        <c:majorUnit val="50"/>
        <c:minorUnit val="10"/>
      </c:valAx>
      <c:spPr>
        <a:noFill/>
        <a:ln>
          <a:noFill/>
        </a:ln>
        <a:effectLst/>
      </c:spPr>
    </c:plotArea>
    <c:plotVisOnly val="1"/>
    <c:dispBlanksAs val="gap"/>
    <c:showDLblsOverMax val="0"/>
  </c:chart>
  <c:spPr>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path path="circle">
        <a:fillToRect l="50000" t="50000" r="50000" b="50000"/>
      </a:path>
      <a:tileRect/>
    </a:gradFill>
    <a:ln w="9525" cap="flat" cmpd="sng" algn="ctr">
      <a:solidFill>
        <a:schemeClr val="tx1">
          <a:lumMod val="15000"/>
          <a:lumOff val="85000"/>
        </a:schemeClr>
      </a:solidFill>
      <a:round/>
    </a:ln>
    <a:effectLst/>
  </c:spPr>
  <c:txPr>
    <a:bodyPr/>
    <a:lstStyle/>
    <a:p>
      <a:pPr>
        <a:defRPr sz="1400" b="1">
          <a:solidFill>
            <a:schemeClr val="tx1"/>
          </a:solidFill>
          <a:latin typeface="Times New Roman" panose="02020603050405020304" pitchFamily="18" charset="0"/>
          <a:cs typeface="Times New Roman" panose="02020603050405020304" pitchFamily="18" charset="0"/>
        </a:defRPr>
      </a:pPr>
      <a:endParaRPr lang="es-EC"/>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es-EC" sz="1800"/>
              <a:t>PRECIO ANUAL DEL CACAO ($/TM).</a:t>
            </a:r>
          </a:p>
        </c:rich>
      </c:tx>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es-EC"/>
        </a:p>
      </c:txPr>
    </c:title>
    <c:autoTitleDeleted val="0"/>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xVal>
            <c:numRef>
              <c:f>Precios!$A$3:$A$10</c:f>
              <c:numCache>
                <c:formatCode>General</c:formatCode>
                <c:ptCount val="8"/>
                <c:pt idx="0">
                  <c:v>2011</c:v>
                </c:pt>
                <c:pt idx="1">
                  <c:v>2012</c:v>
                </c:pt>
                <c:pt idx="2">
                  <c:v>2013</c:v>
                </c:pt>
                <c:pt idx="3">
                  <c:v>2014</c:v>
                </c:pt>
                <c:pt idx="4">
                  <c:v>2015</c:v>
                </c:pt>
                <c:pt idx="5">
                  <c:v>2016</c:v>
                </c:pt>
                <c:pt idx="6">
                  <c:v>2017</c:v>
                </c:pt>
                <c:pt idx="7">
                  <c:v>2018</c:v>
                </c:pt>
              </c:numCache>
            </c:numRef>
          </c:xVal>
          <c:yVal>
            <c:numRef>
              <c:f>Precios!$B$3:$B$10</c:f>
              <c:numCache>
                <c:formatCode>_("$"* #,##0.00_);_("$"* \(#,##0.00\);_("$"* "-"??_);_(@_)</c:formatCode>
                <c:ptCount val="8"/>
                <c:pt idx="0">
                  <c:v>2196.85</c:v>
                </c:pt>
                <c:pt idx="1">
                  <c:v>2410.34</c:v>
                </c:pt>
                <c:pt idx="2">
                  <c:v>2824.54</c:v>
                </c:pt>
                <c:pt idx="3">
                  <c:v>2957.66</c:v>
                </c:pt>
                <c:pt idx="4">
                  <c:v>3345.65</c:v>
                </c:pt>
                <c:pt idx="5">
                  <c:v>2287.8000000000002</c:v>
                </c:pt>
                <c:pt idx="6">
                  <c:v>1917.68</c:v>
                </c:pt>
                <c:pt idx="7">
                  <c:v>2208.41</c:v>
                </c:pt>
              </c:numCache>
            </c:numRef>
          </c:yVal>
          <c:smooth val="0"/>
          <c:extLst xmlns:c16r2="http://schemas.microsoft.com/office/drawing/2015/06/chart">
            <c:ext xmlns:c16="http://schemas.microsoft.com/office/drawing/2014/chart" uri="{C3380CC4-5D6E-409C-BE32-E72D297353CC}">
              <c16:uniqueId val="{00000000-0A95-4798-B5BF-0CF0FCC9AF88}"/>
            </c:ext>
          </c:extLst>
        </c:ser>
        <c:dLbls>
          <c:dLblPos val="t"/>
          <c:showLegendKey val="0"/>
          <c:showVal val="1"/>
          <c:showCatName val="0"/>
          <c:showSerName val="0"/>
          <c:showPercent val="0"/>
          <c:showBubbleSize val="0"/>
        </c:dLbls>
        <c:axId val="-1132016304"/>
        <c:axId val="-1132013584"/>
      </c:scatterChart>
      <c:valAx>
        <c:axId val="-11320163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crossAx val="-1132013584"/>
        <c:crosses val="autoZero"/>
        <c:crossBetween val="midCat"/>
      </c:valAx>
      <c:valAx>
        <c:axId val="-1132013584"/>
        <c:scaling>
          <c:orientation val="minMax"/>
          <c:max val="3600"/>
          <c:min val="1800"/>
        </c:scaling>
        <c:delete val="0"/>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EC"/>
          </a:p>
        </c:txPr>
        <c:crossAx val="-1132016304"/>
        <c:crosses val="autoZero"/>
        <c:crossBetween val="midCat"/>
      </c:valAx>
      <c:spPr>
        <a:noFill/>
        <a:ln>
          <a:noFill/>
        </a:ln>
        <a:effectLst/>
      </c:spPr>
    </c:plotArea>
    <c:plotVisOnly val="1"/>
    <c:dispBlanksAs val="gap"/>
    <c:showDLblsOverMax val="0"/>
  </c:chart>
  <c:spPr>
    <a:solidFill>
      <a:schemeClr val="accent6">
        <a:lumMod val="20000"/>
        <a:lumOff val="80000"/>
      </a:schemeClr>
    </a:solidFill>
    <a:ln w="9525" cap="flat" cmpd="sng" algn="ctr">
      <a:solidFill>
        <a:schemeClr val="tx1">
          <a:lumMod val="15000"/>
          <a:lumOff val="85000"/>
        </a:schemeClr>
      </a:solidFill>
      <a:round/>
    </a:ln>
    <a:effectLst/>
  </c:spPr>
  <c:txPr>
    <a:bodyPr/>
    <a:lstStyle/>
    <a:p>
      <a:pPr>
        <a:defRPr sz="1400" b="1">
          <a:solidFill>
            <a:schemeClr val="tx1"/>
          </a:solidFill>
          <a:latin typeface="Times New Roman" panose="02020603050405020304" pitchFamily="18" charset="0"/>
          <a:cs typeface="Times New Roman" panose="02020603050405020304" pitchFamily="18" charset="0"/>
        </a:defRPr>
      </a:pPr>
      <a:endParaRPr lang="es-EC"/>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150" baseline="0">
                <a:solidFill>
                  <a:schemeClr val="tx1">
                    <a:lumMod val="50000"/>
                    <a:lumOff val="50000"/>
                  </a:schemeClr>
                </a:solidFill>
                <a:latin typeface="+mn-lt"/>
                <a:ea typeface="+mn-ea"/>
                <a:cs typeface="+mn-cs"/>
              </a:defRPr>
            </a:pPr>
            <a:r>
              <a:rPr lang="es-EC" sz="1400" dirty="0"/>
              <a:t>Exportaciones de banano (Miles de USD FOB)</a:t>
            </a:r>
          </a:p>
        </c:rich>
      </c:tx>
      <c:layout>
        <c:manualLayout>
          <c:xMode val="edge"/>
          <c:yMode val="edge"/>
          <c:x val="0.1212972275524383"/>
          <c:y val="0"/>
        </c:manualLayout>
      </c:layout>
      <c:overlay val="0"/>
      <c:spPr>
        <a:noFill/>
        <a:ln>
          <a:noFill/>
        </a:ln>
        <a:effectLst/>
      </c:spPr>
      <c:txPr>
        <a:bodyPr rot="0" spcFirstLastPara="1" vertOverflow="ellipsis" vert="horz" wrap="square" anchor="ctr" anchorCtr="1"/>
        <a:lstStyle/>
        <a:p>
          <a:pPr>
            <a:defRPr sz="1400" b="1" i="0" u="none" strike="noStrike" kern="1200" cap="all" spc="150" baseline="0">
              <a:solidFill>
                <a:schemeClr val="tx1">
                  <a:lumMod val="50000"/>
                  <a:lumOff val="50000"/>
                </a:schemeClr>
              </a:solidFill>
              <a:latin typeface="+mn-lt"/>
              <a:ea typeface="+mn-ea"/>
              <a:cs typeface="+mn-cs"/>
            </a:defRPr>
          </a:pPr>
          <a:endParaRPr lang="es-EC"/>
        </a:p>
      </c:txPr>
    </c:title>
    <c:autoTitleDeleted val="0"/>
    <c:plotArea>
      <c:layout>
        <c:manualLayout>
          <c:layoutTarget val="inner"/>
          <c:xMode val="edge"/>
          <c:yMode val="edge"/>
          <c:x val="0.15456676371335937"/>
          <c:y val="0.1301434721991325"/>
          <c:w val="0.83492903460596835"/>
          <c:h val="0.7987589640606344"/>
        </c:manualLayout>
      </c:layout>
      <c:lineChart>
        <c:grouping val="standard"/>
        <c:varyColors val="0"/>
        <c:ser>
          <c:idx val="0"/>
          <c:order val="0"/>
          <c:tx>
            <c:strRef>
              <c:f>Hoja1!$C$16</c:f>
              <c:strCache>
                <c:ptCount val="1"/>
                <c:pt idx="0">
                  <c:v>Banano</c:v>
                </c:pt>
              </c:strCache>
            </c:strRef>
          </c:tx>
          <c:spPr>
            <a:ln w="38100" cap="flat" cmpd="dbl" algn="ctr">
              <a:solidFill>
                <a:srgbClr val="7030A0"/>
              </a:solidFill>
              <a:miter lim="800000"/>
            </a:ln>
            <a:effectLst>
              <a:outerShdw blurRad="50800" dist="50800" dir="5400000" algn="ctr" rotWithShape="0">
                <a:schemeClr val="accent2"/>
              </a:outerShdw>
            </a:effectLst>
          </c:spPr>
          <c:marker>
            <c:symbol val="none"/>
          </c:marker>
          <c:dLbls>
            <c:dLbl>
              <c:idx val="0"/>
              <c:layout>
                <c:manualLayout>
                  <c:x val="-3.9915966386554619E-2"/>
                  <c:y val="-4.7984644913627694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B388-406B-90CC-727DC4271870}"/>
                </c:ext>
                <c:ext xmlns:c15="http://schemas.microsoft.com/office/drawing/2012/chart" uri="{CE6537A1-D6FC-4f65-9D91-7224C49458BB}">
                  <c15:layout/>
                </c:ext>
              </c:extLst>
            </c:dLbl>
            <c:dLbl>
              <c:idx val="1"/>
              <c:layout>
                <c:manualLayout>
                  <c:x val="-6.7226890756302518E-2"/>
                  <c:y val="7.4976007677543186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B388-406B-90CC-727DC4271870}"/>
                </c:ext>
                <c:ext xmlns:c15="http://schemas.microsoft.com/office/drawing/2012/chart" uri="{CE6537A1-D6FC-4f65-9D91-7224C49458BB}">
                  <c15:layout/>
                </c:ext>
              </c:extLst>
            </c:dLbl>
            <c:dLbl>
              <c:idx val="2"/>
              <c:layout>
                <c:manualLayout>
                  <c:x val="2.5210084033613446E-2"/>
                  <c:y val="4.798464491362763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B388-406B-90CC-727DC4271870}"/>
                </c:ext>
                <c:ext xmlns:c15="http://schemas.microsoft.com/office/drawing/2012/chart" uri="{CE6537A1-D6FC-4f65-9D91-7224C49458BB}">
                  <c15:layout/>
                </c:ext>
              </c:extLst>
            </c:dLbl>
            <c:dLbl>
              <c:idx val="3"/>
              <c:layout>
                <c:manualLayout>
                  <c:x val="-8.8235294117647065E-2"/>
                  <c:y val="-0.1019673704414587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B388-406B-90CC-727DC4271870}"/>
                </c:ext>
                <c:ext xmlns:c15="http://schemas.microsoft.com/office/drawing/2012/chart" uri="{CE6537A1-D6FC-4f65-9D91-7224C49458BB}">
                  <c15:layout/>
                </c:ext>
              </c:extLst>
            </c:dLbl>
            <c:dLbl>
              <c:idx val="4"/>
              <c:layout>
                <c:manualLayout>
                  <c:x val="-1.2605042016806799E-2"/>
                  <c:y val="-4.498560460652591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B388-406B-90CC-727DC4271870}"/>
                </c:ext>
                <c:ext xmlns:c15="http://schemas.microsoft.com/office/drawing/2012/chart" uri="{CE6537A1-D6FC-4f65-9D91-7224C49458BB}">
                  <c15:layout/>
                </c:ext>
              </c:extLst>
            </c:dLbl>
            <c:dLbl>
              <c:idx val="5"/>
              <c:layout>
                <c:manualLayout>
                  <c:x val="-6.9327731092436978E-2"/>
                  <c:y val="0.1169625719769673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B388-406B-90CC-727DC4271870}"/>
                </c:ext>
                <c:ext xmlns:c15="http://schemas.microsoft.com/office/drawing/2012/chart" uri="{CE6537A1-D6FC-4f65-9D91-7224C49458BB}">
                  <c15:layout/>
                </c:ext>
              </c:extLst>
            </c:dLbl>
            <c:dLbl>
              <c:idx val="6"/>
              <c:layout>
                <c:manualLayout>
                  <c:x val="-2.1008403361344537E-3"/>
                  <c:y val="4.798464491362763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B388-406B-90CC-727DC4271870}"/>
                </c:ext>
                <c:ext xmlns:c15="http://schemas.microsoft.com/office/drawing/2012/chart" uri="{CE6537A1-D6FC-4f65-9D91-7224C49458BB}">
                  <c15:layout/>
                </c:ext>
              </c:extLst>
            </c:dLbl>
            <c:dLbl>
              <c:idx val="7"/>
              <c:layout>
                <c:manualLayout>
                  <c:x val="-4.2016806722689074E-3"/>
                  <c:y val="-9.5969289827255277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B388-406B-90CC-727DC4271870}"/>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trendline>
            <c:spPr>
              <a:ln w="12700" cap="rnd">
                <a:noFill/>
              </a:ln>
              <a:effectLst/>
            </c:spPr>
            <c:trendlineType val="linear"/>
            <c:dispRSqr val="0"/>
            <c:dispEq val="0"/>
          </c:trendline>
          <c:cat>
            <c:numRef>
              <c:f>Hoja1!$B$17:$B$24</c:f>
              <c:numCache>
                <c:formatCode>General</c:formatCode>
                <c:ptCount val="8"/>
                <c:pt idx="0">
                  <c:v>2011</c:v>
                </c:pt>
                <c:pt idx="1">
                  <c:v>2012</c:v>
                </c:pt>
                <c:pt idx="2">
                  <c:v>2013</c:v>
                </c:pt>
                <c:pt idx="3">
                  <c:v>2014</c:v>
                </c:pt>
                <c:pt idx="4">
                  <c:v>2015</c:v>
                </c:pt>
                <c:pt idx="5">
                  <c:v>2016</c:v>
                </c:pt>
                <c:pt idx="6">
                  <c:v>2017</c:v>
                </c:pt>
                <c:pt idx="7">
                  <c:v>2018</c:v>
                </c:pt>
              </c:numCache>
            </c:numRef>
          </c:cat>
          <c:val>
            <c:numRef>
              <c:f>Hoja1!$C$17:$C$24</c:f>
              <c:numCache>
                <c:formatCode>_("$"* #,##0.00_);_("$"* \(#,##0.00\);_("$"* "-"??_);_(@_)</c:formatCode>
                <c:ptCount val="8"/>
                <c:pt idx="0">
                  <c:v>2246462</c:v>
                </c:pt>
                <c:pt idx="1">
                  <c:v>2078402</c:v>
                </c:pt>
                <c:pt idx="2">
                  <c:v>2322611</c:v>
                </c:pt>
                <c:pt idx="3">
                  <c:v>2577187</c:v>
                </c:pt>
                <c:pt idx="4">
                  <c:v>2808120</c:v>
                </c:pt>
                <c:pt idx="5">
                  <c:v>2734164</c:v>
                </c:pt>
                <c:pt idx="6">
                  <c:v>3035413</c:v>
                </c:pt>
                <c:pt idx="7">
                  <c:v>3196164</c:v>
                </c:pt>
              </c:numCache>
            </c:numRef>
          </c:val>
          <c:smooth val="0"/>
          <c:extLst xmlns:c16r2="http://schemas.microsoft.com/office/drawing/2015/06/chart">
            <c:ext xmlns:c16="http://schemas.microsoft.com/office/drawing/2014/chart" uri="{C3380CC4-5D6E-409C-BE32-E72D297353CC}">
              <c16:uniqueId val="{00000009-B388-406B-90CC-727DC4271870}"/>
            </c:ext>
          </c:extLst>
        </c:ser>
        <c:dLbls>
          <c:showLegendKey val="0"/>
          <c:showVal val="0"/>
          <c:showCatName val="0"/>
          <c:showSerName val="0"/>
          <c:showPercent val="0"/>
          <c:showBubbleSize val="0"/>
        </c:dLbls>
        <c:smooth val="0"/>
        <c:axId val="-1132012496"/>
        <c:axId val="-1132020112"/>
      </c:lineChart>
      <c:catAx>
        <c:axId val="-1132012496"/>
        <c:scaling>
          <c:orientation val="minMax"/>
        </c:scaling>
        <c:delete val="0"/>
        <c:axPos val="b"/>
        <c:majorGridlines>
          <c:spPr>
            <a:ln w="9525" cap="flat" cmpd="sng" algn="ctr">
              <a:solidFill>
                <a:schemeClr val="tx1">
                  <a:alpha val="32000"/>
                </a:schemeClr>
              </a:solidFill>
              <a:round/>
            </a:ln>
            <a:effectLst/>
          </c:spPr>
        </c:majorGridlines>
        <c:numFmt formatCode="General"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C"/>
          </a:p>
        </c:txPr>
        <c:crossAx val="-1132020112"/>
        <c:crosses val="autoZero"/>
        <c:auto val="1"/>
        <c:lblAlgn val="ctr"/>
        <c:lblOffset val="100"/>
        <c:noMultiLvlLbl val="0"/>
      </c:catAx>
      <c:valAx>
        <c:axId val="-1132020112"/>
        <c:scaling>
          <c:orientation val="minMax"/>
        </c:scaling>
        <c:delete val="0"/>
        <c:axPos val="l"/>
        <c:majorGridlines>
          <c:spPr>
            <a:ln w="9525" cap="flat" cmpd="sng" algn="ctr">
              <a:solidFill>
                <a:schemeClr val="tx1">
                  <a:alpha val="32000"/>
                </a:schemeClr>
              </a:solidFill>
              <a:round/>
            </a:ln>
            <a:effectLst/>
          </c:spPr>
        </c:majorGridlines>
        <c:numFmt formatCode="_(&quot;$&quot;* #,##0_);_(&quot;$&quot;* \(#,##0\);_(&quot;$&quot;* &quot;-&quot;_);_(@_)" sourceLinked="0"/>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C"/>
          </a:p>
        </c:txPr>
        <c:crossAx val="-1132012496"/>
        <c:crosses val="autoZero"/>
        <c:crossBetween val="between"/>
        <c:minorUnit val="1000000"/>
      </c:valAx>
      <c:spPr>
        <a:noFill/>
        <a:ln>
          <a:noFill/>
        </a:ln>
        <a:effectLst/>
      </c:spPr>
    </c:plotArea>
    <c:plotVisOnly val="1"/>
    <c:dispBlanksAs val="gap"/>
    <c:showDLblsOverMax val="0"/>
  </c:chart>
  <c:spP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a:ln>
      <a:noFill/>
    </a:ln>
    <a:effectLst/>
  </c:spPr>
  <c:txPr>
    <a:bodyPr/>
    <a:lstStyle/>
    <a:p>
      <a:pPr>
        <a:defRPr/>
      </a:pPr>
      <a:endParaRPr lang="es-EC"/>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150" baseline="0">
                <a:solidFill>
                  <a:schemeClr val="tx1">
                    <a:lumMod val="50000"/>
                    <a:lumOff val="50000"/>
                  </a:schemeClr>
                </a:solidFill>
                <a:latin typeface="+mn-lt"/>
                <a:ea typeface="+mn-ea"/>
                <a:cs typeface="+mn-cs"/>
              </a:defRPr>
            </a:pPr>
            <a:r>
              <a:rPr lang="es-EC" sz="1400"/>
              <a:t>Exportaciones de cacao (Miles de USD FOB)</a:t>
            </a:r>
          </a:p>
        </c:rich>
      </c:tx>
      <c:layout/>
      <c:overlay val="0"/>
      <c:spPr>
        <a:noFill/>
        <a:ln>
          <a:noFill/>
        </a:ln>
        <a:effectLst/>
      </c:spPr>
      <c:txPr>
        <a:bodyPr rot="0" spcFirstLastPara="1" vertOverflow="ellipsis" vert="horz" wrap="square" anchor="ctr" anchorCtr="1"/>
        <a:lstStyle/>
        <a:p>
          <a:pPr>
            <a:defRPr sz="1400" b="1" i="0" u="none" strike="noStrike" kern="1200" cap="all" spc="150" baseline="0">
              <a:solidFill>
                <a:schemeClr val="tx1">
                  <a:lumMod val="50000"/>
                  <a:lumOff val="50000"/>
                </a:schemeClr>
              </a:solidFill>
              <a:latin typeface="+mn-lt"/>
              <a:ea typeface="+mn-ea"/>
              <a:cs typeface="+mn-cs"/>
            </a:defRPr>
          </a:pPr>
          <a:endParaRPr lang="es-EC"/>
        </a:p>
      </c:txPr>
    </c:title>
    <c:autoTitleDeleted val="0"/>
    <c:plotArea>
      <c:layout/>
      <c:lineChart>
        <c:grouping val="standard"/>
        <c:varyColors val="0"/>
        <c:ser>
          <c:idx val="0"/>
          <c:order val="0"/>
          <c:tx>
            <c:strRef>
              <c:f>Hoja1!$E$16</c:f>
              <c:strCache>
                <c:ptCount val="1"/>
                <c:pt idx="0">
                  <c:v>Cacao</c:v>
                </c:pt>
              </c:strCache>
            </c:strRef>
          </c:tx>
          <c:spPr>
            <a:ln w="38100" cap="flat" cmpd="dbl" algn="ctr">
              <a:solidFill>
                <a:schemeClr val="accent1"/>
              </a:solidFill>
              <a:miter lim="800000"/>
            </a:ln>
            <a:effectLst/>
          </c:spPr>
          <c:marker>
            <c:symbol val="none"/>
          </c:marker>
          <c:dLbls>
            <c:dLbl>
              <c:idx val="4"/>
              <c:layout>
                <c:manualLayout>
                  <c:x val="-2.1418779986291981E-2"/>
                  <c:y val="-3.5988483685220757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C524-4A98-A358-CFC89D95F600}"/>
                </c:ext>
                <c:ext xmlns:c15="http://schemas.microsoft.com/office/drawing/2012/chart" uri="{CE6537A1-D6FC-4f65-9D91-7224C49458BB}">
                  <c15:layout/>
                </c:ext>
              </c:extLst>
            </c:dLbl>
            <c:dLbl>
              <c:idx val="5"/>
              <c:layout>
                <c:manualLayout>
                  <c:x val="-1.0709389993145991E-2"/>
                  <c:y val="-2.699136276391557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C524-4A98-A358-CFC89D95F600}"/>
                </c:ext>
                <c:ext xmlns:c15="http://schemas.microsoft.com/office/drawing/2012/chart" uri="{CE6537A1-D6FC-4f65-9D91-7224C49458BB}">
                  <c15:layout/>
                </c:ext>
              </c:extLst>
            </c:dLbl>
            <c:dLbl>
              <c:idx val="6"/>
              <c:layout>
                <c:manualLayout>
                  <c:x val="-1.4993145990404386E-2"/>
                  <c:y val="5.998080614203454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C524-4A98-A358-CFC89D95F600}"/>
                </c:ext>
                <c:ext xmlns:c15="http://schemas.microsoft.com/office/drawing/2012/chart" uri="{CE6537A1-D6FC-4f65-9D91-7224C49458BB}">
                  <c15:layout/>
                </c:ext>
              </c:extLst>
            </c:dLbl>
            <c:dLbl>
              <c:idx val="7"/>
              <c:layout>
                <c:manualLayout>
                  <c:x val="-1.0709389993145991E-2"/>
                  <c:y val="-4.498560460652591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C524-4A98-A358-CFC89D95F600}"/>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trendline>
            <c:spPr>
              <a:ln w="12700" cap="rnd">
                <a:noFill/>
              </a:ln>
              <a:effectLst/>
            </c:spPr>
            <c:trendlineType val="linear"/>
            <c:dispRSqr val="0"/>
            <c:dispEq val="0"/>
          </c:trendline>
          <c:cat>
            <c:numRef>
              <c:f>Hoja1!$B$17:$B$24</c:f>
              <c:numCache>
                <c:formatCode>General</c:formatCode>
                <c:ptCount val="8"/>
                <c:pt idx="0">
                  <c:v>2011</c:v>
                </c:pt>
                <c:pt idx="1">
                  <c:v>2012</c:v>
                </c:pt>
                <c:pt idx="2">
                  <c:v>2013</c:v>
                </c:pt>
                <c:pt idx="3">
                  <c:v>2014</c:v>
                </c:pt>
                <c:pt idx="4">
                  <c:v>2015</c:v>
                </c:pt>
                <c:pt idx="5">
                  <c:v>2016</c:v>
                </c:pt>
                <c:pt idx="6">
                  <c:v>2017</c:v>
                </c:pt>
                <c:pt idx="7">
                  <c:v>2018</c:v>
                </c:pt>
              </c:numCache>
            </c:numRef>
          </c:cat>
          <c:val>
            <c:numRef>
              <c:f>Hoja1!$E$17:$E$24</c:f>
              <c:numCache>
                <c:formatCode>_("$"* #,##0.00_);_("$"* \(#,##0.00\);_("$"* "-"??_);_(@_)</c:formatCode>
                <c:ptCount val="8"/>
                <c:pt idx="0">
                  <c:v>473605</c:v>
                </c:pt>
                <c:pt idx="1">
                  <c:v>344896</c:v>
                </c:pt>
                <c:pt idx="2">
                  <c:v>422760</c:v>
                </c:pt>
                <c:pt idx="3">
                  <c:v>576392</c:v>
                </c:pt>
                <c:pt idx="4">
                  <c:v>692849</c:v>
                </c:pt>
                <c:pt idx="5">
                  <c:v>621432</c:v>
                </c:pt>
                <c:pt idx="6">
                  <c:v>588608</c:v>
                </c:pt>
                <c:pt idx="7">
                  <c:v>664465</c:v>
                </c:pt>
              </c:numCache>
            </c:numRef>
          </c:val>
          <c:smooth val="0"/>
          <c:extLst xmlns:c16r2="http://schemas.microsoft.com/office/drawing/2015/06/chart">
            <c:ext xmlns:c16="http://schemas.microsoft.com/office/drawing/2014/chart" uri="{C3380CC4-5D6E-409C-BE32-E72D297353CC}">
              <c16:uniqueId val="{00000005-C524-4A98-A358-CFC89D95F600}"/>
            </c:ext>
          </c:extLst>
        </c:ser>
        <c:dLbls>
          <c:showLegendKey val="0"/>
          <c:showVal val="0"/>
          <c:showCatName val="0"/>
          <c:showSerName val="0"/>
          <c:showPercent val="0"/>
          <c:showBubbleSize val="0"/>
        </c:dLbls>
        <c:smooth val="0"/>
        <c:axId val="-1132011952"/>
        <c:axId val="-1132011408"/>
      </c:lineChart>
      <c:catAx>
        <c:axId val="-1132011952"/>
        <c:scaling>
          <c:orientation val="minMax"/>
        </c:scaling>
        <c:delete val="0"/>
        <c:axPos val="b"/>
        <c:majorGridlines>
          <c:spPr>
            <a:ln w="9525" cap="flat" cmpd="sng" algn="ctr">
              <a:solidFill>
                <a:schemeClr val="tx1">
                  <a:alpha val="32000"/>
                </a:schemeClr>
              </a:solidFill>
              <a:round/>
            </a:ln>
            <a:effectLst/>
          </c:spPr>
        </c:majorGridlines>
        <c:numFmt formatCode="General"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C"/>
          </a:p>
        </c:txPr>
        <c:crossAx val="-1132011408"/>
        <c:crosses val="autoZero"/>
        <c:auto val="1"/>
        <c:lblAlgn val="ctr"/>
        <c:lblOffset val="100"/>
        <c:noMultiLvlLbl val="0"/>
      </c:catAx>
      <c:valAx>
        <c:axId val="-1132011408"/>
        <c:scaling>
          <c:orientation val="minMax"/>
        </c:scaling>
        <c:delete val="0"/>
        <c:axPos val="l"/>
        <c:majorGridlines>
          <c:spPr>
            <a:ln w="9525" cap="flat" cmpd="sng" algn="ctr">
              <a:solidFill>
                <a:schemeClr val="tx1">
                  <a:alpha val="32000"/>
                </a:schemeClr>
              </a:solidFill>
              <a:round/>
            </a:ln>
            <a:effectLst/>
          </c:spPr>
        </c:majorGridlines>
        <c:numFmt formatCode="_(&quot;$&quot;* #,##0_);_(&quot;$&quot;* \(#,##0\);_(&quot;$&quot;* &quot;-&quot;_);_(@_)" sourceLinked="0"/>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C"/>
          </a:p>
        </c:txPr>
        <c:crossAx val="-1132011952"/>
        <c:crosses val="autoZero"/>
        <c:crossBetween val="between"/>
        <c:minorUnit val="200000"/>
      </c:valAx>
      <c:spPr>
        <a:noFill/>
        <a:ln>
          <a:noFill/>
        </a:ln>
        <a:effectLst/>
      </c:spPr>
    </c:plotArea>
    <c:plotVisOnly val="1"/>
    <c:dispBlanksAs val="gap"/>
    <c:showDLblsOverMax val="0"/>
  </c:chart>
  <c:spPr>
    <a:solidFill>
      <a:schemeClr val="accent6">
        <a:lumMod val="40000"/>
        <a:lumOff val="60000"/>
      </a:schemeClr>
    </a:solidFill>
    <a:ln>
      <a:solidFill>
        <a:schemeClr val="accent2"/>
      </a:solidFill>
    </a:ln>
    <a:effectLst/>
  </c:spPr>
  <c:txPr>
    <a:bodyPr/>
    <a:lstStyle/>
    <a:p>
      <a:pPr>
        <a:defRPr/>
      </a:pPr>
      <a:endParaRPr lang="es-EC"/>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baseline="0">
                <a:solidFill>
                  <a:srgbClr val="1F497D"/>
                </a:solidFill>
                <a:latin typeface="Times New Roman" panose="02020603050405020304" pitchFamily="18" charset="0"/>
                <a:ea typeface="+mn-ea"/>
                <a:cs typeface="Times New Roman" panose="02020603050405020304" pitchFamily="18" charset="0"/>
              </a:defRPr>
            </a:pPr>
            <a:r>
              <a:rPr lang="es-EC" sz="1800" dirty="0">
                <a:effectLst/>
              </a:rPr>
              <a:t>Exportaciones de banano (Toneladas métricas)</a:t>
            </a:r>
            <a:endParaRPr lang="es-EC" dirty="0">
              <a:effectLst/>
            </a:endParaRPr>
          </a:p>
        </c:rich>
      </c:tx>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baseline="0">
              <a:solidFill>
                <a:srgbClr val="1F497D"/>
              </a:solidFill>
              <a:latin typeface="Times New Roman" panose="02020603050405020304" pitchFamily="18" charset="0"/>
              <a:ea typeface="+mn-ea"/>
              <a:cs typeface="Times New Roman" panose="02020603050405020304" pitchFamily="18" charset="0"/>
            </a:defRPr>
          </a:pPr>
          <a:endParaRPr lang="es-EC"/>
        </a:p>
      </c:txPr>
    </c:title>
    <c:autoTitleDeleted val="0"/>
    <c:plotArea>
      <c:layout/>
      <c:scatterChart>
        <c:scatterStyle val="lineMarker"/>
        <c:varyColors val="0"/>
        <c:ser>
          <c:idx val="0"/>
          <c:order val="0"/>
          <c:tx>
            <c:strRef>
              <c:f>Hoja1!$C$28</c:f>
              <c:strCache>
                <c:ptCount val="1"/>
                <c:pt idx="0">
                  <c:v>Banano</c:v>
                </c:pt>
              </c:strCache>
            </c:strRef>
          </c:tx>
          <c:spPr>
            <a:ln w="25400" cap="rnd">
              <a:solidFill>
                <a:srgbClr val="C00000"/>
              </a:solidFill>
              <a:round/>
            </a:ln>
            <a:effectLst/>
          </c:spPr>
          <c:marker>
            <c:symbol val="circle"/>
            <c:size val="5"/>
            <c:spPr>
              <a:solidFill>
                <a:srgbClr val="FFFF00"/>
              </a:solidFill>
              <a:ln w="9525">
                <a:solidFill>
                  <a:srgbClr val="C00000"/>
                </a:solidFill>
                <a:round/>
              </a:ln>
              <a:effectLst/>
            </c:spPr>
          </c:marker>
          <c:dLbls>
            <c:dLbl>
              <c:idx val="0"/>
              <c:layout>
                <c:manualLayout>
                  <c:x val="-2.1551724137931034E-3"/>
                  <c:y val="-2.540367718227219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A34F-40CC-A398-7734320B88C2}"/>
                </c:ext>
                <c:ext xmlns:c15="http://schemas.microsoft.com/office/drawing/2012/chart" uri="{CE6537A1-D6FC-4f65-9D91-7224C49458BB}">
                  <c15:layout/>
                </c:ext>
              </c:extLst>
            </c:dLbl>
            <c:dLbl>
              <c:idx val="1"/>
              <c:layout>
                <c:manualLayout>
                  <c:x val="-2.5862068965517279E-2"/>
                  <c:y val="5.398281401232828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A34F-40CC-A398-7734320B88C2}"/>
                </c:ext>
                <c:ext xmlns:c15="http://schemas.microsoft.com/office/drawing/2012/chart" uri="{CE6537A1-D6FC-4f65-9D91-7224C49458BB}">
                  <c15:layout/>
                </c:ext>
              </c:extLst>
            </c:dLbl>
            <c:dLbl>
              <c:idx val="3"/>
              <c:layout>
                <c:manualLayout>
                  <c:x val="-6.8965517241379393E-2"/>
                  <c:y val="-7.6211031546816396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A34F-40CC-A398-7734320B88C2}"/>
                </c:ext>
                <c:ext xmlns:c15="http://schemas.microsoft.com/office/drawing/2012/chart" uri="{CE6537A1-D6FC-4f65-9D91-7224C49458BB}">
                  <c15:layout/>
                </c:ext>
              </c:extLst>
            </c:dLbl>
            <c:dLbl>
              <c:idx val="4"/>
              <c:layout>
                <c:manualLayout>
                  <c:x val="-7.9022075635986166E-17"/>
                  <c:y val="-5.0807354364544297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A34F-40CC-A398-7734320B88C2}"/>
                </c:ext>
                <c:ext xmlns:c15="http://schemas.microsoft.com/office/drawing/2012/chart" uri="{CE6537A1-D6FC-4f65-9D91-7224C49458BB}">
                  <c15:layout/>
                </c:ext>
              </c:extLst>
            </c:dLbl>
            <c:dLbl>
              <c:idx val="5"/>
              <c:layout>
                <c:manualLayout>
                  <c:x val="-7.9022075635986166E-17"/>
                  <c:y val="4.763189471676024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A34F-40CC-A398-7734320B88C2}"/>
                </c:ext>
                <c:ext xmlns:c15="http://schemas.microsoft.com/office/drawing/2012/chart" uri="{CE6537A1-D6FC-4f65-9D91-7224C49458BB}">
                  <c15:layout/>
                </c:ext>
              </c:extLst>
            </c:dLbl>
            <c:dLbl>
              <c:idx val="6"/>
              <c:layout>
                <c:manualLayout>
                  <c:x val="-4.3103448275862068E-3"/>
                  <c:y val="-6.986011225124839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A34F-40CC-A398-7734320B88C2}"/>
                </c:ext>
                <c:ext xmlns:c15="http://schemas.microsoft.com/office/drawing/2012/chart" uri="{CE6537A1-D6FC-4f65-9D91-7224C49458BB}">
                  <c15:layout/>
                </c:ext>
              </c:extLst>
            </c:dLbl>
            <c:dLbl>
              <c:idx val="7"/>
              <c:layout>
                <c:manualLayout>
                  <c:x val="0"/>
                  <c:y val="3.4930056125624186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A34F-40CC-A398-7734320B88C2}"/>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es-EC"/>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trendline>
            <c:spPr>
              <a:ln w="9525" cap="rnd">
                <a:solidFill>
                  <a:srgbClr val="7030A0"/>
                </a:solidFill>
                <a:prstDash val="dash"/>
              </a:ln>
              <a:effectLst/>
            </c:spPr>
            <c:trendlineType val="linear"/>
            <c:dispRSqr val="0"/>
            <c:dispEq val="0"/>
          </c:trendline>
          <c:xVal>
            <c:numRef>
              <c:f>Hoja1!$B$29:$B$36</c:f>
              <c:numCache>
                <c:formatCode>General</c:formatCode>
                <c:ptCount val="8"/>
                <c:pt idx="0">
                  <c:v>2011</c:v>
                </c:pt>
                <c:pt idx="1">
                  <c:v>2012</c:v>
                </c:pt>
                <c:pt idx="2">
                  <c:v>2013</c:v>
                </c:pt>
                <c:pt idx="3">
                  <c:v>2014</c:v>
                </c:pt>
                <c:pt idx="4">
                  <c:v>2015</c:v>
                </c:pt>
                <c:pt idx="5">
                  <c:v>2016</c:v>
                </c:pt>
                <c:pt idx="6">
                  <c:v>2017</c:v>
                </c:pt>
                <c:pt idx="7">
                  <c:v>2018</c:v>
                </c:pt>
              </c:numCache>
            </c:numRef>
          </c:xVal>
          <c:yVal>
            <c:numRef>
              <c:f>Hoja1!$C$29:$C$36</c:f>
              <c:numCache>
                <c:formatCode>#,##0</c:formatCode>
                <c:ptCount val="8"/>
                <c:pt idx="0">
                  <c:v>5667958</c:v>
                </c:pt>
                <c:pt idx="1">
                  <c:v>5198010</c:v>
                </c:pt>
                <c:pt idx="2">
                  <c:v>5444859</c:v>
                </c:pt>
                <c:pt idx="3">
                  <c:v>5947993</c:v>
                </c:pt>
                <c:pt idx="4">
                  <c:v>6267766</c:v>
                </c:pt>
                <c:pt idx="5">
                  <c:v>6166463</c:v>
                </c:pt>
                <c:pt idx="6">
                  <c:v>6573249</c:v>
                </c:pt>
                <c:pt idx="7">
                  <c:v>6761470</c:v>
                </c:pt>
              </c:numCache>
            </c:numRef>
          </c:yVal>
          <c:smooth val="0"/>
          <c:extLst xmlns:c16r2="http://schemas.microsoft.com/office/drawing/2015/06/chart">
            <c:ext xmlns:c16="http://schemas.microsoft.com/office/drawing/2014/chart" uri="{C3380CC4-5D6E-409C-BE32-E72D297353CC}">
              <c16:uniqueId val="{00000001-8CC2-48C4-AD79-4139F884451D}"/>
            </c:ext>
          </c:extLst>
        </c:ser>
        <c:dLbls>
          <c:showLegendKey val="0"/>
          <c:showVal val="0"/>
          <c:showCatName val="0"/>
          <c:showSerName val="0"/>
          <c:showPercent val="0"/>
          <c:showBubbleSize val="0"/>
        </c:dLbls>
        <c:axId val="-1132020656"/>
        <c:axId val="-1132024464"/>
      </c:scatterChart>
      <c:valAx>
        <c:axId val="-1132020656"/>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400" b="0"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es-EC"/>
          </a:p>
        </c:txPr>
        <c:crossAx val="-1132024464"/>
        <c:crosses val="autoZero"/>
        <c:crossBetween val="midCat"/>
      </c:valAx>
      <c:valAx>
        <c:axId val="-1132024464"/>
        <c:scaling>
          <c:orientation val="minMax"/>
        </c:scaling>
        <c:delete val="0"/>
        <c:axPos val="l"/>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100" b="0"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es-EC"/>
          </a:p>
        </c:txPr>
        <c:crossAx val="-1132020656"/>
        <c:crosses val="autoZero"/>
        <c:crossBetween val="midCat"/>
        <c:majorUnit val="1000000"/>
      </c:valAx>
      <c:spPr>
        <a:noFill/>
        <a:ln>
          <a:noFill/>
        </a:ln>
        <a:effectLst/>
      </c:spPr>
    </c:plotArea>
    <c:plotVisOnly val="1"/>
    <c:dispBlanksAs val="gap"/>
    <c:showDLblsOverMax val="0"/>
  </c:chart>
  <c:spP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a:ln>
      <a:noFill/>
    </a:ln>
    <a:effectLst/>
  </c:spPr>
  <c:txPr>
    <a:bodyPr/>
    <a:lstStyle/>
    <a:p>
      <a:pPr>
        <a:defRPr>
          <a:latin typeface="Times New Roman" panose="02020603050405020304" pitchFamily="18" charset="0"/>
          <a:cs typeface="Times New Roman" panose="02020603050405020304" pitchFamily="18" charset="0"/>
        </a:defRPr>
      </a:pPr>
      <a:endParaRPr lang="es-EC"/>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baseline="0">
                <a:solidFill>
                  <a:srgbClr val="1F497D"/>
                </a:solidFill>
                <a:latin typeface="Times New Roman" panose="02020603050405020304" pitchFamily="18" charset="0"/>
                <a:ea typeface="+mn-ea"/>
                <a:cs typeface="Times New Roman" panose="02020603050405020304" pitchFamily="18" charset="0"/>
              </a:defRPr>
            </a:pPr>
            <a:r>
              <a:rPr lang="es-EC" sz="1800" dirty="0">
                <a:effectLst/>
              </a:rPr>
              <a:t>Exportaciones de cacao (Toneladas métricas)</a:t>
            </a:r>
            <a:endParaRPr lang="es-EC" dirty="0">
              <a:effectLst/>
            </a:endParaRPr>
          </a:p>
        </c:rich>
      </c:tx>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baseline="0">
              <a:solidFill>
                <a:srgbClr val="1F497D"/>
              </a:solidFill>
              <a:latin typeface="Times New Roman" panose="02020603050405020304" pitchFamily="18" charset="0"/>
              <a:ea typeface="+mn-ea"/>
              <a:cs typeface="Times New Roman" panose="02020603050405020304" pitchFamily="18" charset="0"/>
            </a:defRPr>
          </a:pPr>
          <a:endParaRPr lang="es-EC"/>
        </a:p>
      </c:txPr>
    </c:title>
    <c:autoTitleDeleted val="0"/>
    <c:plotArea>
      <c:layout/>
      <c:scatterChart>
        <c:scatterStyle val="lineMarker"/>
        <c:varyColors val="0"/>
        <c:ser>
          <c:idx val="0"/>
          <c:order val="0"/>
          <c:tx>
            <c:strRef>
              <c:f>Hoja1!$E$28</c:f>
              <c:strCache>
                <c:ptCount val="1"/>
                <c:pt idx="0">
                  <c:v>Cacao</c:v>
                </c:pt>
              </c:strCache>
            </c:strRef>
          </c:tx>
          <c:spPr>
            <a:ln w="25400" cap="rnd">
              <a:solidFill>
                <a:srgbClr val="7030A0"/>
              </a:solidFill>
              <a:round/>
            </a:ln>
            <a:effectLst/>
          </c:spPr>
          <c:marker>
            <c:symbol val="circle"/>
            <c:size val="5"/>
            <c:spPr>
              <a:solidFill>
                <a:srgbClr val="7030A0"/>
              </a:solidFill>
              <a:ln w="9525">
                <a:solidFill>
                  <a:srgbClr val="7030A0"/>
                </a:solidFill>
                <a:round/>
              </a:ln>
              <a:effectLst/>
            </c:spPr>
          </c:marker>
          <c:dLbls>
            <c:dLbl>
              <c:idx val="0"/>
              <c:layout>
                <c:manualLayout>
                  <c:x val="-2.4834437086092714E-2"/>
                  <c:y val="-4.314128747383746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FF2F-41B0-A8C6-33BC0C7D4D99}"/>
                </c:ext>
                <c:ext xmlns:c15="http://schemas.microsoft.com/office/drawing/2012/chart" uri="{CE6537A1-D6FC-4f65-9D91-7224C49458BB}">
                  <c15:layout/>
                </c:ext>
              </c:extLst>
            </c:dLbl>
            <c:dLbl>
              <c:idx val="1"/>
              <c:layout>
                <c:manualLayout>
                  <c:x val="-1.2417218543046357E-2"/>
                  <c:y val="5.23858490753739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FF2F-41B0-A8C6-33BC0C7D4D99}"/>
                </c:ext>
                <c:ext xmlns:c15="http://schemas.microsoft.com/office/drawing/2012/chart" uri="{CE6537A1-D6FC-4f65-9D91-7224C49458BB}">
                  <c15:layout/>
                </c:ext>
              </c:extLst>
            </c:dLbl>
            <c:dLbl>
              <c:idx val="4"/>
              <c:layout>
                <c:manualLayout>
                  <c:x val="-4.9668874172185358E-2"/>
                  <c:y val="-6.16304106769105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FF2F-41B0-A8C6-33BC0C7D4D99}"/>
                </c:ext>
                <c:ext xmlns:c15="http://schemas.microsoft.com/office/drawing/2012/chart" uri="{CE6537A1-D6FC-4f65-9D91-7224C49458BB}">
                  <c15:layout/>
                </c:ext>
              </c:extLst>
            </c:dLbl>
            <c:dLbl>
              <c:idx val="6"/>
              <c:layout>
                <c:manualLayout>
                  <c:x val="-7.0364238410596025E-2"/>
                  <c:y val="-5.546736960921952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FF2F-41B0-A8C6-33BC0C7D4D99}"/>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es-EC"/>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trendline>
            <c:spPr>
              <a:ln w="9525" cap="rnd">
                <a:solidFill>
                  <a:srgbClr val="FF0000"/>
                </a:solidFill>
                <a:prstDash val="dash"/>
              </a:ln>
              <a:effectLst/>
            </c:spPr>
            <c:trendlineType val="linear"/>
            <c:dispRSqr val="0"/>
            <c:dispEq val="0"/>
          </c:trendline>
          <c:xVal>
            <c:numRef>
              <c:f>Hoja1!$B$29:$B$36</c:f>
              <c:numCache>
                <c:formatCode>General</c:formatCode>
                <c:ptCount val="8"/>
                <c:pt idx="0">
                  <c:v>2011</c:v>
                </c:pt>
                <c:pt idx="1">
                  <c:v>2012</c:v>
                </c:pt>
                <c:pt idx="2">
                  <c:v>2013</c:v>
                </c:pt>
                <c:pt idx="3">
                  <c:v>2014</c:v>
                </c:pt>
                <c:pt idx="4">
                  <c:v>2015</c:v>
                </c:pt>
                <c:pt idx="5">
                  <c:v>2016</c:v>
                </c:pt>
                <c:pt idx="6">
                  <c:v>2017</c:v>
                </c:pt>
                <c:pt idx="7">
                  <c:v>2018</c:v>
                </c:pt>
              </c:numCache>
            </c:numRef>
          </c:xVal>
          <c:yVal>
            <c:numRef>
              <c:f>Hoja1!$E$29:$E$36</c:f>
              <c:numCache>
                <c:formatCode>#,##0</c:formatCode>
                <c:ptCount val="8"/>
                <c:pt idx="0">
                  <c:v>182162</c:v>
                </c:pt>
                <c:pt idx="1">
                  <c:v>172660</c:v>
                </c:pt>
                <c:pt idx="2">
                  <c:v>199637</c:v>
                </c:pt>
                <c:pt idx="3">
                  <c:v>223341</c:v>
                </c:pt>
                <c:pt idx="4">
                  <c:v>257704</c:v>
                </c:pt>
                <c:pt idx="5">
                  <c:v>253059</c:v>
                </c:pt>
                <c:pt idx="6">
                  <c:v>307513</c:v>
                </c:pt>
                <c:pt idx="7">
                  <c:v>318753</c:v>
                </c:pt>
              </c:numCache>
            </c:numRef>
          </c:yVal>
          <c:smooth val="0"/>
          <c:extLst xmlns:c16r2="http://schemas.microsoft.com/office/drawing/2015/06/chart">
            <c:ext xmlns:c16="http://schemas.microsoft.com/office/drawing/2014/chart" uri="{C3380CC4-5D6E-409C-BE32-E72D297353CC}">
              <c16:uniqueId val="{00000001-9EF8-4116-A768-167BD6BE24B0}"/>
            </c:ext>
          </c:extLst>
        </c:ser>
        <c:dLbls>
          <c:showLegendKey val="0"/>
          <c:showVal val="0"/>
          <c:showCatName val="0"/>
          <c:showSerName val="0"/>
          <c:showPercent val="0"/>
          <c:showBubbleSize val="0"/>
        </c:dLbls>
        <c:axId val="-1132023920"/>
        <c:axId val="-1132019024"/>
      </c:scatterChart>
      <c:valAx>
        <c:axId val="-1132023920"/>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400" b="0"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es-EC"/>
          </a:p>
        </c:txPr>
        <c:crossAx val="-1132019024"/>
        <c:crosses val="autoZero"/>
        <c:crossBetween val="midCat"/>
      </c:valAx>
      <c:valAx>
        <c:axId val="-1132019024"/>
        <c:scaling>
          <c:orientation val="minMax"/>
        </c:scaling>
        <c:delete val="0"/>
        <c:axPos val="l"/>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1200" b="0"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es-EC"/>
          </a:p>
        </c:txPr>
        <c:crossAx val="-1132023920"/>
        <c:crosses val="autoZero"/>
        <c:crossBetween val="midCat"/>
      </c:valAx>
      <c:spPr>
        <a:noFill/>
        <a:ln>
          <a:noFill/>
        </a:ln>
        <a:effectLst/>
      </c:spPr>
    </c:plotArea>
    <c:plotVisOnly val="1"/>
    <c:dispBlanksAs val="gap"/>
    <c:showDLblsOverMax val="0"/>
  </c:chart>
  <c:spPr>
    <a:solidFill>
      <a:schemeClr val="accent6">
        <a:lumMod val="40000"/>
        <a:lumOff val="60000"/>
      </a:schemeClr>
    </a:solidFill>
    <a:ln>
      <a:noFill/>
    </a:ln>
    <a:effectLst/>
  </c:spPr>
  <c:txPr>
    <a:bodyPr/>
    <a:lstStyle/>
    <a:p>
      <a:pPr>
        <a:defRPr>
          <a:latin typeface="Times New Roman" panose="02020603050405020304" pitchFamily="18" charset="0"/>
          <a:cs typeface="Times New Roman" panose="02020603050405020304" pitchFamily="18" charset="0"/>
        </a:defRPr>
      </a:pPr>
      <a:endParaRPr lang="es-EC"/>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935458019391676E-2"/>
          <c:y val="3.4902495954239485E-2"/>
          <c:w val="0.89464324696356867"/>
          <c:h val="0.87125067158812941"/>
        </c:manualLayout>
      </c:layout>
      <c:barChart>
        <c:barDir val="col"/>
        <c:grouping val="clustered"/>
        <c:varyColors val="0"/>
        <c:ser>
          <c:idx val="0"/>
          <c:order val="0"/>
          <c:tx>
            <c:strRef>
              <c:f>Hoja1!$C$47:$C$48</c:f>
              <c:strCache>
                <c:ptCount val="2"/>
                <c:pt idx="0">
                  <c:v>Exportaciones</c:v>
                </c:pt>
                <c:pt idx="1">
                  <c:v>No petroleras</c:v>
                </c:pt>
              </c:strCache>
            </c:strRef>
          </c:tx>
          <c:spPr>
            <a:solidFill>
              <a:schemeClr val="accent1"/>
            </a:solidFill>
            <a:ln>
              <a:noFill/>
            </a:ln>
            <a:effectLst/>
          </c:spPr>
          <c:invertIfNegative val="0"/>
          <c:dLbls>
            <c:dLbl>
              <c:idx val="0"/>
              <c:layout>
                <c:manualLayout>
                  <c:x val="-2.072395689416966E-2"/>
                  <c:y val="0"/>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D540-43B8-B282-C97E104D6AB7}"/>
                </c:ext>
                <c:ext xmlns:c15="http://schemas.microsoft.com/office/drawing/2012/chart" uri="{CE6537A1-D6FC-4f65-9D91-7224C49458BB}">
                  <c15:layout/>
                </c:ext>
              </c:extLst>
            </c:dLbl>
            <c:dLbl>
              <c:idx val="1"/>
              <c:layout>
                <c:manualLayout>
                  <c:x val="-2.3026618771299624E-2"/>
                  <c:y val="0"/>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D540-43B8-B282-C97E104D6AB7}"/>
                </c:ext>
                <c:ext xmlns:c15="http://schemas.microsoft.com/office/drawing/2012/chart" uri="{CE6537A1-D6FC-4f65-9D91-7224C49458BB}">
                  <c15:layout/>
                </c:ext>
              </c:extLst>
            </c:dLbl>
            <c:dLbl>
              <c:idx val="2"/>
              <c:layout>
                <c:manualLayout>
                  <c:x val="-2.3026618771299624E-2"/>
                  <c:y val="-4.7240572942560268E-1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D540-43B8-B282-C97E104D6AB7}"/>
                </c:ext>
                <c:ext xmlns:c15="http://schemas.microsoft.com/office/drawing/2012/chart" uri="{CE6537A1-D6FC-4f65-9D91-7224C49458BB}">
                  <c15:layout/>
                </c:ext>
              </c:extLst>
            </c:dLbl>
            <c:dLbl>
              <c:idx val="3"/>
              <c:layout>
                <c:manualLayout>
                  <c:x val="-2.1875287832734725E-2"/>
                  <c:y val="-4.7240572942560268E-1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D540-43B8-B282-C97E104D6AB7}"/>
                </c:ext>
                <c:ext xmlns:c15="http://schemas.microsoft.com/office/drawing/2012/chart" uri="{CE6537A1-D6FC-4f65-9D91-7224C49458BB}">
                  <c15:layout/>
                </c:ext>
              </c:extLst>
            </c:dLbl>
            <c:dLbl>
              <c:idx val="4"/>
              <c:layout>
                <c:manualLayout>
                  <c:x val="-2.072395689416966E-2"/>
                  <c:y val="4.7240572942560268E-1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D540-43B8-B282-C97E104D6AB7}"/>
                </c:ext>
                <c:ext xmlns:c15="http://schemas.microsoft.com/office/drawing/2012/chart" uri="{CE6537A1-D6FC-4f65-9D91-7224C49458BB}">
                  <c15:layout/>
                </c:ext>
              </c:extLst>
            </c:dLbl>
            <c:dLbl>
              <c:idx val="5"/>
              <c:layout>
                <c:manualLayout>
                  <c:x val="-2.7631942525559547E-2"/>
                  <c:y val="5.1535765821480103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D540-43B8-B282-C97E104D6AB7}"/>
                </c:ext>
                <c:ext xmlns:c15="http://schemas.microsoft.com/office/drawing/2012/chart" uri="{CE6537A1-D6FC-4f65-9D91-7224C49458BB}">
                  <c15:layout/>
                </c:ext>
              </c:extLst>
            </c:dLbl>
            <c:dLbl>
              <c:idx val="6"/>
              <c:layout>
                <c:manualLayout>
                  <c:x val="-2.072395689416966E-2"/>
                  <c:y val="0"/>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D540-43B8-B282-C97E104D6AB7}"/>
                </c:ext>
                <c:ext xmlns:c15="http://schemas.microsoft.com/office/drawing/2012/chart" uri="{CE6537A1-D6FC-4f65-9D91-7224C49458BB}">
                  <c15:layout/>
                </c:ext>
              </c:extLst>
            </c:dLbl>
            <c:dLbl>
              <c:idx val="7"/>
              <c:layout>
                <c:manualLayout>
                  <c:x val="-2.5329280648429583E-2"/>
                  <c:y val="2.5767882910740052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D540-43B8-B282-C97E104D6AB7}"/>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Hoja1!$B$49:$B$56</c:f>
              <c:numCache>
                <c:formatCode>General</c:formatCode>
                <c:ptCount val="8"/>
                <c:pt idx="0">
                  <c:v>2011</c:v>
                </c:pt>
                <c:pt idx="1">
                  <c:v>2012</c:v>
                </c:pt>
                <c:pt idx="2">
                  <c:v>2013</c:v>
                </c:pt>
                <c:pt idx="3">
                  <c:v>2014</c:v>
                </c:pt>
                <c:pt idx="4">
                  <c:v>2015</c:v>
                </c:pt>
                <c:pt idx="5">
                  <c:v>2016</c:v>
                </c:pt>
                <c:pt idx="6">
                  <c:v>2017</c:v>
                </c:pt>
                <c:pt idx="7">
                  <c:v>2018</c:v>
                </c:pt>
              </c:numCache>
            </c:numRef>
          </c:cat>
          <c:val>
            <c:numRef>
              <c:f>Hoja1!$C$49:$C$56</c:f>
              <c:numCache>
                <c:formatCode>#,##0</c:formatCode>
                <c:ptCount val="8"/>
                <c:pt idx="0">
                  <c:v>1355034</c:v>
                </c:pt>
                <c:pt idx="1">
                  <c:v>1409700</c:v>
                </c:pt>
                <c:pt idx="2">
                  <c:v>1314400</c:v>
                </c:pt>
                <c:pt idx="3">
                  <c:v>1257054.43</c:v>
                </c:pt>
                <c:pt idx="4">
                  <c:v>1066148.3700000001</c:v>
                </c:pt>
                <c:pt idx="5">
                  <c:v>1099282</c:v>
                </c:pt>
                <c:pt idx="6">
                  <c:v>1092601</c:v>
                </c:pt>
                <c:pt idx="7">
                  <c:v>1193367</c:v>
                </c:pt>
              </c:numCache>
            </c:numRef>
          </c:val>
          <c:extLst xmlns:c16r2="http://schemas.microsoft.com/office/drawing/2015/06/chart">
            <c:ext xmlns:c16="http://schemas.microsoft.com/office/drawing/2014/chart" uri="{C3380CC4-5D6E-409C-BE32-E72D297353CC}">
              <c16:uniqueId val="{00000008-D540-43B8-B282-C97E104D6AB7}"/>
            </c:ext>
          </c:extLst>
        </c:ser>
        <c:ser>
          <c:idx val="1"/>
          <c:order val="1"/>
          <c:tx>
            <c:strRef>
              <c:f>Hoja1!$D$47:$D$48</c:f>
              <c:strCache>
                <c:ptCount val="2"/>
                <c:pt idx="0">
                  <c:v>Importaciones</c:v>
                </c:pt>
                <c:pt idx="1">
                  <c:v>No petroleras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Hoja1!$B$49:$B$56</c:f>
              <c:numCache>
                <c:formatCode>General</c:formatCode>
                <c:ptCount val="8"/>
                <c:pt idx="0">
                  <c:v>2011</c:v>
                </c:pt>
                <c:pt idx="1">
                  <c:v>2012</c:v>
                </c:pt>
                <c:pt idx="2">
                  <c:v>2013</c:v>
                </c:pt>
                <c:pt idx="3">
                  <c:v>2014</c:v>
                </c:pt>
                <c:pt idx="4">
                  <c:v>2015</c:v>
                </c:pt>
                <c:pt idx="5">
                  <c:v>2016</c:v>
                </c:pt>
                <c:pt idx="6">
                  <c:v>2017</c:v>
                </c:pt>
                <c:pt idx="7">
                  <c:v>2018</c:v>
                </c:pt>
              </c:numCache>
            </c:numRef>
          </c:cat>
          <c:val>
            <c:numRef>
              <c:f>Hoja1!$D$49:$D$56</c:f>
              <c:numCache>
                <c:formatCode>#,##0</c:formatCode>
                <c:ptCount val="8"/>
                <c:pt idx="0">
                  <c:v>3017217</c:v>
                </c:pt>
                <c:pt idx="1">
                  <c:v>3075200</c:v>
                </c:pt>
                <c:pt idx="2">
                  <c:v>3162600</c:v>
                </c:pt>
                <c:pt idx="3">
                  <c:v>3158581.85</c:v>
                </c:pt>
                <c:pt idx="4">
                  <c:v>2608765.2599999998</c:v>
                </c:pt>
                <c:pt idx="5">
                  <c:v>2173759</c:v>
                </c:pt>
                <c:pt idx="6">
                  <c:v>2591907</c:v>
                </c:pt>
                <c:pt idx="7">
                  <c:v>2852679</c:v>
                </c:pt>
              </c:numCache>
            </c:numRef>
          </c:val>
          <c:extLst xmlns:c16r2="http://schemas.microsoft.com/office/drawing/2015/06/chart">
            <c:ext xmlns:c16="http://schemas.microsoft.com/office/drawing/2014/chart" uri="{C3380CC4-5D6E-409C-BE32-E72D297353CC}">
              <c16:uniqueId val="{00000009-D540-43B8-B282-C97E104D6AB7}"/>
            </c:ext>
          </c:extLst>
        </c:ser>
        <c:ser>
          <c:idx val="2"/>
          <c:order val="2"/>
          <c:tx>
            <c:strRef>
              <c:f>Hoja1!$E$47:$E$48</c:f>
              <c:strCache>
                <c:ptCount val="2"/>
                <c:pt idx="0">
                  <c:v>Balanza comercial</c:v>
                </c:pt>
                <c:pt idx="1">
                  <c:v>No petroleras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EC"/>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Hoja1!$B$49:$B$56</c:f>
              <c:numCache>
                <c:formatCode>General</c:formatCode>
                <c:ptCount val="8"/>
                <c:pt idx="0">
                  <c:v>2011</c:v>
                </c:pt>
                <c:pt idx="1">
                  <c:v>2012</c:v>
                </c:pt>
                <c:pt idx="2">
                  <c:v>2013</c:v>
                </c:pt>
                <c:pt idx="3">
                  <c:v>2014</c:v>
                </c:pt>
                <c:pt idx="4">
                  <c:v>2015</c:v>
                </c:pt>
                <c:pt idx="5">
                  <c:v>2016</c:v>
                </c:pt>
                <c:pt idx="6">
                  <c:v>2017</c:v>
                </c:pt>
                <c:pt idx="7">
                  <c:v>2018</c:v>
                </c:pt>
              </c:numCache>
            </c:numRef>
          </c:cat>
          <c:val>
            <c:numRef>
              <c:f>Hoja1!$E$49:$E$56</c:f>
              <c:numCache>
                <c:formatCode>#,##0</c:formatCode>
                <c:ptCount val="8"/>
                <c:pt idx="0">
                  <c:v>-1662183</c:v>
                </c:pt>
                <c:pt idx="1">
                  <c:v>-1665500</c:v>
                </c:pt>
                <c:pt idx="2">
                  <c:v>-1848200</c:v>
                </c:pt>
                <c:pt idx="3">
                  <c:v>-1901527.4200000002</c:v>
                </c:pt>
                <c:pt idx="4">
                  <c:v>-1542616.8899999997</c:v>
                </c:pt>
                <c:pt idx="5">
                  <c:v>-1074477</c:v>
                </c:pt>
                <c:pt idx="6">
                  <c:v>-1499306</c:v>
                </c:pt>
                <c:pt idx="7">
                  <c:v>-1659312</c:v>
                </c:pt>
              </c:numCache>
            </c:numRef>
          </c:val>
          <c:extLst xmlns:c16r2="http://schemas.microsoft.com/office/drawing/2015/06/chart">
            <c:ext xmlns:c16="http://schemas.microsoft.com/office/drawing/2014/chart" uri="{C3380CC4-5D6E-409C-BE32-E72D297353CC}">
              <c16:uniqueId val="{0000000A-D540-43B8-B282-C97E104D6AB7}"/>
            </c:ext>
          </c:extLst>
        </c:ser>
        <c:dLbls>
          <c:showLegendKey val="0"/>
          <c:showVal val="0"/>
          <c:showCatName val="0"/>
          <c:showSerName val="0"/>
          <c:showPercent val="0"/>
          <c:showBubbleSize val="0"/>
        </c:dLbls>
        <c:gapWidth val="219"/>
        <c:overlap val="-27"/>
        <c:axId val="-1132015216"/>
        <c:axId val="-1136988496"/>
      </c:barChart>
      <c:catAx>
        <c:axId val="-1132015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EC"/>
          </a:p>
        </c:txPr>
        <c:crossAx val="-1136988496"/>
        <c:crosses val="autoZero"/>
        <c:auto val="1"/>
        <c:lblAlgn val="ctr"/>
        <c:lblOffset val="100"/>
        <c:noMultiLvlLbl val="0"/>
      </c:catAx>
      <c:valAx>
        <c:axId val="-11369884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EC"/>
          </a:p>
        </c:txPr>
        <c:crossAx val="-113201521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C"/>
        </a:p>
      </c:txPr>
    </c:legend>
    <c:plotVisOnly val="1"/>
    <c:dispBlanksAs val="gap"/>
    <c:showDLblsOverMax val="0"/>
  </c:chart>
  <c:spPr>
    <a:noFill/>
    <a:ln>
      <a:noFill/>
    </a:ln>
    <a:effectLst/>
  </c:spPr>
  <c:txPr>
    <a:bodyPr/>
    <a:lstStyle/>
    <a:p>
      <a:pPr>
        <a:defRPr/>
      </a:pPr>
      <a:endParaRPr lang="es-EC"/>
    </a:p>
  </c:txPr>
  <c:externalData r:id="rId3">
    <c:autoUpdate val="0"/>
  </c:externalData>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1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withinLinear" id="14">
  <a:schemeClr val="accent1"/>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10.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37">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38100" cap="flat" cmpd="dbl" algn="ctr">
        <a:solidFill>
          <a:schemeClr val="phClr"/>
        </a:solidFill>
        <a:miter lim="800000"/>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lt1"/>
        </a:solidFill>
        <a:round/>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tx1"/>
    </cs:fontRef>
    <cs:spPr>
      <a:ln w="9525">
        <a:solidFill>
          <a:schemeClr val="tx1">
            <a:lumMod val="35000"/>
            <a:lumOff val="65000"/>
          </a:schemeClr>
        </a:solidFill>
      </a:ln>
    </cs:spPr>
  </cs:dropLine>
  <cs:errorBar>
    <cs:lnRef idx="0"/>
    <cs:fillRef idx="0"/>
    <cs:effectRef idx="0"/>
    <cs:fontRef idx="minor">
      <a:schemeClr val="tx1"/>
    </cs:fontRef>
    <cs:spPr>
      <a:ln w="9525">
        <a:solidFill>
          <a:schemeClr val="tx1">
            <a:lumMod val="65000"/>
            <a:lumOff val="35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alpha val="32000"/>
          </a:schemeClr>
        </a:solidFill>
        <a:round/>
      </a:ln>
    </cs:spPr>
  </cs:gridlineMajor>
  <cs:gridlineMinor>
    <cs:lnRef idx="0"/>
    <cs:fillRef idx="0"/>
    <cs:effectRef idx="0"/>
    <cs:fontRef idx="minor">
      <a:schemeClr val="tx1"/>
    </cs:fontRef>
    <cs:spPr>
      <a:ln>
        <a:solidFill>
          <a:schemeClr val="tx1">
            <a:lumMod val="5000"/>
            <a:lumOff val="95000"/>
            <a:alpha val="32000"/>
          </a:schemeClr>
        </a:solidFill>
      </a:ln>
    </cs:spPr>
  </cs:gridlineMinor>
  <cs:hiLoLine>
    <cs:lnRef idx="0"/>
    <cs:fillRef idx="0"/>
    <cs:effectRef idx="0"/>
    <cs:fontRef idx="minor">
      <a:schemeClr val="tx1"/>
    </cs:fontRef>
    <cs:spPr>
      <a:ln w="9525">
        <a:solidFill>
          <a:schemeClr val="tx1"/>
        </a:solidFill>
      </a:ln>
    </cs:spPr>
  </cs:hiLoLine>
  <cs:leaderLine>
    <cs:lnRef idx="0"/>
    <cs:fillRef idx="0"/>
    <cs:effectRef idx="0"/>
    <cs:fontRef idx="minor">
      <a:schemeClr val="tx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spPr>
      <a:ln w="3175" cap="flat" cmpd="sng" algn="ctr">
        <a:solidFill>
          <a:schemeClr val="tx1">
            <a:lumMod val="15000"/>
            <a:lumOff val="85000"/>
          </a:schemeClr>
        </a:solidFill>
        <a:round/>
        <a:tailEnd type="none" w="med" len="lg"/>
      </a:ln>
    </cs:spPr>
    <cs:defRPr sz="1197" kern="1200"/>
  </cs:seriesAxis>
  <cs:seriesLine>
    <cs:lnRef idx="0"/>
    <cs:fillRef idx="0"/>
    <cs:effectRef idx="0"/>
    <cs:fontRef idx="minor">
      <a:schemeClr val="tx1"/>
    </cs:fontRef>
    <cs:spPr>
      <a:ln w="9525">
        <a:solidFill>
          <a:schemeClr val="tx1">
            <a:lumMod val="35000"/>
            <a:lumOff val="65000"/>
          </a:schemeClr>
        </a:solidFill>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tx1"/>
    </cs:fontRef>
    <cs:spPr>
      <a:ln w="12700" cap="rnd"/>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23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37">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38100" cap="flat" cmpd="dbl" algn="ctr">
        <a:solidFill>
          <a:schemeClr val="phClr"/>
        </a:solidFill>
        <a:miter lim="800000"/>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lt1"/>
        </a:solidFill>
        <a:round/>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tx1"/>
    </cs:fontRef>
    <cs:spPr>
      <a:ln w="9525">
        <a:solidFill>
          <a:schemeClr val="tx1">
            <a:lumMod val="35000"/>
            <a:lumOff val="65000"/>
          </a:schemeClr>
        </a:solidFill>
      </a:ln>
    </cs:spPr>
  </cs:dropLine>
  <cs:errorBar>
    <cs:lnRef idx="0"/>
    <cs:fillRef idx="0"/>
    <cs:effectRef idx="0"/>
    <cs:fontRef idx="minor">
      <a:schemeClr val="tx1"/>
    </cs:fontRef>
    <cs:spPr>
      <a:ln w="9525">
        <a:solidFill>
          <a:schemeClr val="tx1">
            <a:lumMod val="65000"/>
            <a:lumOff val="35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alpha val="32000"/>
          </a:schemeClr>
        </a:solidFill>
        <a:round/>
      </a:ln>
    </cs:spPr>
  </cs:gridlineMajor>
  <cs:gridlineMinor>
    <cs:lnRef idx="0"/>
    <cs:fillRef idx="0"/>
    <cs:effectRef idx="0"/>
    <cs:fontRef idx="minor">
      <a:schemeClr val="tx1"/>
    </cs:fontRef>
    <cs:spPr>
      <a:ln>
        <a:solidFill>
          <a:schemeClr val="tx1">
            <a:lumMod val="5000"/>
            <a:lumOff val="95000"/>
            <a:alpha val="32000"/>
          </a:schemeClr>
        </a:solidFill>
      </a:ln>
    </cs:spPr>
  </cs:gridlineMinor>
  <cs:hiLoLine>
    <cs:lnRef idx="0"/>
    <cs:fillRef idx="0"/>
    <cs:effectRef idx="0"/>
    <cs:fontRef idx="minor">
      <a:schemeClr val="tx1"/>
    </cs:fontRef>
    <cs:spPr>
      <a:ln w="9525">
        <a:solidFill>
          <a:schemeClr val="tx1"/>
        </a:solidFill>
      </a:ln>
    </cs:spPr>
  </cs:hiLoLine>
  <cs:leaderLine>
    <cs:lnRef idx="0"/>
    <cs:fillRef idx="0"/>
    <cs:effectRef idx="0"/>
    <cs:fontRef idx="minor">
      <a:schemeClr val="tx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spPr>
      <a:ln w="3175" cap="flat" cmpd="sng" algn="ctr">
        <a:solidFill>
          <a:schemeClr val="tx1">
            <a:lumMod val="15000"/>
            <a:lumOff val="85000"/>
          </a:schemeClr>
        </a:solidFill>
        <a:round/>
        <a:tailEnd type="none" w="med" len="lg"/>
      </a:ln>
    </cs:spPr>
    <cs:defRPr sz="1197" kern="1200"/>
  </cs:seriesAxis>
  <cs:seriesLine>
    <cs:lnRef idx="0"/>
    <cs:fillRef idx="0"/>
    <cs:effectRef idx="0"/>
    <cs:fontRef idx="minor">
      <a:schemeClr val="tx1"/>
    </cs:fontRef>
    <cs:spPr>
      <a:ln w="9525">
        <a:solidFill>
          <a:schemeClr val="tx1">
            <a:lumMod val="35000"/>
            <a:lumOff val="65000"/>
          </a:schemeClr>
        </a:solidFill>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tx1"/>
    </cs:fontRef>
    <cs:spPr>
      <a:ln w="12700" cap="rnd"/>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37">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38100" cap="flat" cmpd="dbl" algn="ctr">
        <a:solidFill>
          <a:schemeClr val="phClr"/>
        </a:solidFill>
        <a:miter lim="800000"/>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lt1"/>
        </a:solidFill>
        <a:round/>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tx1"/>
    </cs:fontRef>
    <cs:spPr>
      <a:ln w="9525">
        <a:solidFill>
          <a:schemeClr val="tx1">
            <a:lumMod val="35000"/>
            <a:lumOff val="65000"/>
          </a:schemeClr>
        </a:solidFill>
      </a:ln>
    </cs:spPr>
  </cs:dropLine>
  <cs:errorBar>
    <cs:lnRef idx="0"/>
    <cs:fillRef idx="0"/>
    <cs:effectRef idx="0"/>
    <cs:fontRef idx="minor">
      <a:schemeClr val="tx1"/>
    </cs:fontRef>
    <cs:spPr>
      <a:ln w="9525">
        <a:solidFill>
          <a:schemeClr val="tx1">
            <a:lumMod val="65000"/>
            <a:lumOff val="35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alpha val="32000"/>
          </a:schemeClr>
        </a:solidFill>
        <a:round/>
      </a:ln>
    </cs:spPr>
  </cs:gridlineMajor>
  <cs:gridlineMinor>
    <cs:lnRef idx="0"/>
    <cs:fillRef idx="0"/>
    <cs:effectRef idx="0"/>
    <cs:fontRef idx="minor">
      <a:schemeClr val="tx1"/>
    </cs:fontRef>
    <cs:spPr>
      <a:ln>
        <a:solidFill>
          <a:schemeClr val="tx1">
            <a:lumMod val="5000"/>
            <a:lumOff val="95000"/>
            <a:alpha val="32000"/>
          </a:schemeClr>
        </a:solidFill>
      </a:ln>
    </cs:spPr>
  </cs:gridlineMinor>
  <cs:hiLoLine>
    <cs:lnRef idx="0"/>
    <cs:fillRef idx="0"/>
    <cs:effectRef idx="0"/>
    <cs:fontRef idx="minor">
      <a:schemeClr val="tx1"/>
    </cs:fontRef>
    <cs:spPr>
      <a:ln w="9525">
        <a:solidFill>
          <a:schemeClr val="tx1"/>
        </a:solidFill>
      </a:ln>
    </cs:spPr>
  </cs:hiLoLine>
  <cs:leaderLine>
    <cs:lnRef idx="0"/>
    <cs:fillRef idx="0"/>
    <cs:effectRef idx="0"/>
    <cs:fontRef idx="minor">
      <a:schemeClr val="tx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spPr>
      <a:ln w="3175" cap="flat" cmpd="sng" algn="ctr">
        <a:solidFill>
          <a:schemeClr val="tx1">
            <a:lumMod val="15000"/>
            <a:lumOff val="85000"/>
          </a:schemeClr>
        </a:solidFill>
        <a:round/>
        <a:tailEnd type="none" w="med" len="lg"/>
      </a:ln>
    </cs:spPr>
    <cs:defRPr sz="1197" kern="1200"/>
  </cs:seriesAxis>
  <cs:seriesLine>
    <cs:lnRef idx="0"/>
    <cs:fillRef idx="0"/>
    <cs:effectRef idx="0"/>
    <cs:fontRef idx="minor">
      <a:schemeClr val="tx1"/>
    </cs:fontRef>
    <cs:spPr>
      <a:ln w="9525">
        <a:solidFill>
          <a:schemeClr val="tx1">
            <a:lumMod val="35000"/>
            <a:lumOff val="65000"/>
          </a:schemeClr>
        </a:solidFill>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tx1"/>
    </cs:fontRef>
    <cs:spPr>
      <a:ln w="12700" cap="rnd"/>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237">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38100" cap="flat" cmpd="dbl" algn="ctr">
        <a:solidFill>
          <a:schemeClr val="phClr"/>
        </a:solidFill>
        <a:miter lim="800000"/>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lt1"/>
        </a:solidFill>
        <a:round/>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tx1"/>
    </cs:fontRef>
    <cs:spPr>
      <a:ln w="9525">
        <a:solidFill>
          <a:schemeClr val="tx1">
            <a:lumMod val="35000"/>
            <a:lumOff val="65000"/>
          </a:schemeClr>
        </a:solidFill>
      </a:ln>
    </cs:spPr>
  </cs:dropLine>
  <cs:errorBar>
    <cs:lnRef idx="0"/>
    <cs:fillRef idx="0"/>
    <cs:effectRef idx="0"/>
    <cs:fontRef idx="minor">
      <a:schemeClr val="tx1"/>
    </cs:fontRef>
    <cs:spPr>
      <a:ln w="9525">
        <a:solidFill>
          <a:schemeClr val="tx1">
            <a:lumMod val="65000"/>
            <a:lumOff val="35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alpha val="32000"/>
          </a:schemeClr>
        </a:solidFill>
        <a:round/>
      </a:ln>
    </cs:spPr>
  </cs:gridlineMajor>
  <cs:gridlineMinor>
    <cs:lnRef idx="0"/>
    <cs:fillRef idx="0"/>
    <cs:effectRef idx="0"/>
    <cs:fontRef idx="minor">
      <a:schemeClr val="tx1"/>
    </cs:fontRef>
    <cs:spPr>
      <a:ln>
        <a:solidFill>
          <a:schemeClr val="tx1">
            <a:lumMod val="5000"/>
            <a:lumOff val="95000"/>
            <a:alpha val="32000"/>
          </a:schemeClr>
        </a:solidFill>
      </a:ln>
    </cs:spPr>
  </cs:gridlineMinor>
  <cs:hiLoLine>
    <cs:lnRef idx="0"/>
    <cs:fillRef idx="0"/>
    <cs:effectRef idx="0"/>
    <cs:fontRef idx="minor">
      <a:schemeClr val="tx1"/>
    </cs:fontRef>
    <cs:spPr>
      <a:ln w="9525">
        <a:solidFill>
          <a:schemeClr val="tx1"/>
        </a:solidFill>
      </a:ln>
    </cs:spPr>
  </cs:hiLoLine>
  <cs:leaderLine>
    <cs:lnRef idx="0"/>
    <cs:fillRef idx="0"/>
    <cs:effectRef idx="0"/>
    <cs:fontRef idx="minor">
      <a:schemeClr val="tx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spPr>
      <a:ln w="3175" cap="flat" cmpd="sng" algn="ctr">
        <a:solidFill>
          <a:schemeClr val="tx1">
            <a:lumMod val="15000"/>
            <a:lumOff val="85000"/>
          </a:schemeClr>
        </a:solidFill>
        <a:round/>
        <a:tailEnd type="none" w="med" len="lg"/>
      </a:ln>
    </cs:spPr>
    <cs:defRPr sz="1197" kern="1200"/>
  </cs:seriesAxis>
  <cs:seriesLine>
    <cs:lnRef idx="0"/>
    <cs:fillRef idx="0"/>
    <cs:effectRef idx="0"/>
    <cs:fontRef idx="minor">
      <a:schemeClr val="tx1"/>
    </cs:fontRef>
    <cs:spPr>
      <a:ln w="9525">
        <a:solidFill>
          <a:schemeClr val="tx1">
            <a:lumMod val="35000"/>
            <a:lumOff val="65000"/>
          </a:schemeClr>
        </a:solidFill>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tx1"/>
    </cs:fontRef>
    <cs:spPr>
      <a:ln w="12700" cap="rnd"/>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8.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image" Target="../media/image54.png"/></Relationships>
</file>

<file path=ppt/diagrams/_rels/data1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image" Target="../media/image58.png"/></Relationships>
</file>

<file path=ppt/diagrams/_rels/drawing1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image" Target="../media/image54.png"/></Relationships>
</file>

<file path=ppt/diagrams/_rels/drawing1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image" Target="../media/image58.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77F1F3-F0A2-44CA-90B1-7E2E749E73F9}"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s-EC"/>
        </a:p>
      </dgm:t>
    </dgm:pt>
    <dgm:pt modelId="{DA859C95-599B-4819-9364-A9487934A066}">
      <dgm:prSet phldrT="[Texto]"/>
      <dgm:spPr/>
      <dgm:t>
        <a:bodyPr/>
        <a:lstStyle/>
        <a:p>
          <a:r>
            <a:rPr lang="es-EC" dirty="0"/>
            <a:t>ACE N.-59</a:t>
          </a:r>
        </a:p>
      </dgm:t>
    </dgm:pt>
    <dgm:pt modelId="{33D1CA53-0E70-45B6-AE5A-B67E48F0A97A}" type="parTrans" cxnId="{8E7EE725-2957-4327-B360-9DED0E98A58C}">
      <dgm:prSet/>
      <dgm:spPr/>
      <dgm:t>
        <a:bodyPr/>
        <a:lstStyle/>
        <a:p>
          <a:endParaRPr lang="es-EC"/>
        </a:p>
      </dgm:t>
    </dgm:pt>
    <dgm:pt modelId="{5E89ED45-BFA3-4E62-B31A-3B30FE9346EF}" type="sibTrans" cxnId="{8E7EE725-2957-4327-B360-9DED0E98A58C}">
      <dgm:prSet/>
      <dgm:spPr/>
      <dgm:t>
        <a:bodyPr/>
        <a:lstStyle/>
        <a:p>
          <a:endParaRPr lang="es-EC"/>
        </a:p>
      </dgm:t>
    </dgm:pt>
    <dgm:pt modelId="{332194DD-BFC9-4D71-BAD5-A87925411125}">
      <dgm:prSet phldrT="[Texto]"/>
      <dgm:spPr/>
      <dgm:t>
        <a:bodyPr/>
        <a:lstStyle/>
        <a:p>
          <a:r>
            <a:rPr lang="es-EC" dirty="0"/>
            <a:t>18 de octubre del 2004</a:t>
          </a:r>
        </a:p>
      </dgm:t>
    </dgm:pt>
    <dgm:pt modelId="{68D85F9B-8384-46F2-A826-EC8391E97FC4}" type="parTrans" cxnId="{B0837433-D1BE-4B65-85E4-09A5729CAEB0}">
      <dgm:prSet/>
      <dgm:spPr/>
      <dgm:t>
        <a:bodyPr/>
        <a:lstStyle/>
        <a:p>
          <a:endParaRPr lang="es-EC"/>
        </a:p>
      </dgm:t>
    </dgm:pt>
    <dgm:pt modelId="{3AF9A239-B8C5-412A-BC2E-B091DF0589FF}" type="sibTrans" cxnId="{B0837433-D1BE-4B65-85E4-09A5729CAEB0}">
      <dgm:prSet/>
      <dgm:spPr/>
      <dgm:t>
        <a:bodyPr/>
        <a:lstStyle/>
        <a:p>
          <a:endParaRPr lang="es-EC"/>
        </a:p>
      </dgm:t>
    </dgm:pt>
    <dgm:pt modelId="{34DCA121-34DA-43AB-A23D-5F670ACD1FA0}">
      <dgm:prSet phldrT="[Texto]"/>
      <dgm:spPr/>
      <dgm:t>
        <a:bodyPr/>
        <a:lstStyle/>
        <a:p>
          <a:r>
            <a:rPr lang="es-EC" dirty="0"/>
            <a:t>Plazo máximo 2018</a:t>
          </a:r>
        </a:p>
      </dgm:t>
    </dgm:pt>
    <dgm:pt modelId="{3DDC9823-C4D7-48ED-82E1-58A42F46E8C1}" type="parTrans" cxnId="{26FE7725-C9F7-4218-BA3D-D85484F45709}">
      <dgm:prSet/>
      <dgm:spPr/>
      <dgm:t>
        <a:bodyPr/>
        <a:lstStyle/>
        <a:p>
          <a:endParaRPr lang="es-EC"/>
        </a:p>
      </dgm:t>
    </dgm:pt>
    <dgm:pt modelId="{AE6DAB80-C406-4B76-A3AB-C58B2251C816}" type="sibTrans" cxnId="{26FE7725-C9F7-4218-BA3D-D85484F45709}">
      <dgm:prSet/>
      <dgm:spPr/>
      <dgm:t>
        <a:bodyPr/>
        <a:lstStyle/>
        <a:p>
          <a:endParaRPr lang="es-EC"/>
        </a:p>
      </dgm:t>
    </dgm:pt>
    <dgm:pt modelId="{107BCA7E-7FAA-438B-AA37-050489A4DB9D}">
      <dgm:prSet phldrT="[Texto]"/>
      <dgm:spPr/>
      <dgm:t>
        <a:bodyPr/>
        <a:lstStyle/>
        <a:p>
          <a:r>
            <a:rPr lang="es-EC" dirty="0"/>
            <a:t>Banano</a:t>
          </a:r>
        </a:p>
      </dgm:t>
    </dgm:pt>
    <dgm:pt modelId="{6B59F5CA-D1AA-499D-8CFC-8CCB39D87D8E}" type="parTrans" cxnId="{CEF4C105-5136-462D-A567-1B61B4068BF4}">
      <dgm:prSet/>
      <dgm:spPr/>
      <dgm:t>
        <a:bodyPr/>
        <a:lstStyle/>
        <a:p>
          <a:endParaRPr lang="es-EC"/>
        </a:p>
      </dgm:t>
    </dgm:pt>
    <dgm:pt modelId="{DE929CC3-A693-4244-B445-67532C655C36}" type="sibTrans" cxnId="{CEF4C105-5136-462D-A567-1B61B4068BF4}">
      <dgm:prSet/>
      <dgm:spPr/>
      <dgm:t>
        <a:bodyPr/>
        <a:lstStyle/>
        <a:p>
          <a:endParaRPr lang="es-EC"/>
        </a:p>
      </dgm:t>
    </dgm:pt>
    <dgm:pt modelId="{0B3DA4B5-5BF6-40E3-93CA-D409133AA7BA}">
      <dgm:prSet phldrT="[Texto]"/>
      <dgm:spPr/>
      <dgm:t>
        <a:bodyPr/>
        <a:lstStyle/>
        <a:p>
          <a:r>
            <a:rPr lang="es-EC" dirty="0"/>
            <a:t>Es el mayor exportador de banano con un 35% de la oferta exportable mundial</a:t>
          </a:r>
        </a:p>
      </dgm:t>
    </dgm:pt>
    <dgm:pt modelId="{FA3C65E8-575A-41F2-939F-D826B525A426}" type="parTrans" cxnId="{47ACD343-63A2-4447-81E4-74229306FB26}">
      <dgm:prSet/>
      <dgm:spPr/>
      <dgm:t>
        <a:bodyPr/>
        <a:lstStyle/>
        <a:p>
          <a:endParaRPr lang="es-EC"/>
        </a:p>
      </dgm:t>
    </dgm:pt>
    <dgm:pt modelId="{4EC5B42F-B4E8-4C5A-847D-C14350C54872}" type="sibTrans" cxnId="{47ACD343-63A2-4447-81E4-74229306FB26}">
      <dgm:prSet/>
      <dgm:spPr/>
      <dgm:t>
        <a:bodyPr/>
        <a:lstStyle/>
        <a:p>
          <a:endParaRPr lang="es-EC"/>
        </a:p>
      </dgm:t>
    </dgm:pt>
    <dgm:pt modelId="{8CD90A5E-7404-4D1E-B8F1-8418211FA031}">
      <dgm:prSet phldrT="[Texto]"/>
      <dgm:spPr/>
      <dgm:t>
        <a:bodyPr/>
        <a:lstStyle/>
        <a:p>
          <a:r>
            <a:rPr lang="es-EC" dirty="0"/>
            <a:t>Cacao</a:t>
          </a:r>
        </a:p>
      </dgm:t>
    </dgm:pt>
    <dgm:pt modelId="{70996481-7A87-41BA-8833-C012EFAAC7B6}" type="parTrans" cxnId="{67466837-7418-4F9F-9D13-B34A155C20ED}">
      <dgm:prSet/>
      <dgm:spPr/>
      <dgm:t>
        <a:bodyPr/>
        <a:lstStyle/>
        <a:p>
          <a:endParaRPr lang="es-EC"/>
        </a:p>
      </dgm:t>
    </dgm:pt>
    <dgm:pt modelId="{024996DA-8547-44B7-AB3A-5C909F850139}" type="sibTrans" cxnId="{67466837-7418-4F9F-9D13-B34A155C20ED}">
      <dgm:prSet/>
      <dgm:spPr/>
      <dgm:t>
        <a:bodyPr/>
        <a:lstStyle/>
        <a:p>
          <a:endParaRPr lang="es-EC"/>
        </a:p>
      </dgm:t>
    </dgm:pt>
    <dgm:pt modelId="{85D6D619-0522-4CB4-97FC-DC6EC38E0373}">
      <dgm:prSet phldrT="[Texto]"/>
      <dgm:spPr/>
      <dgm:t>
        <a:bodyPr/>
        <a:lstStyle/>
        <a:p>
          <a:r>
            <a:rPr lang="es-EC" dirty="0"/>
            <a:t>Ecuador es el país con la mayor participación en este segmento del mercado mundial</a:t>
          </a:r>
        </a:p>
      </dgm:t>
    </dgm:pt>
    <dgm:pt modelId="{1497DC97-46D1-4867-BD5D-BF96A3C57EBB}" type="parTrans" cxnId="{2A205862-6A62-431F-81D8-3C3D369E613F}">
      <dgm:prSet/>
      <dgm:spPr/>
      <dgm:t>
        <a:bodyPr/>
        <a:lstStyle/>
        <a:p>
          <a:endParaRPr lang="es-EC"/>
        </a:p>
      </dgm:t>
    </dgm:pt>
    <dgm:pt modelId="{A273BE07-C097-4A14-A140-829A6F158451}" type="sibTrans" cxnId="{2A205862-6A62-431F-81D8-3C3D369E613F}">
      <dgm:prSet/>
      <dgm:spPr/>
      <dgm:t>
        <a:bodyPr/>
        <a:lstStyle/>
        <a:p>
          <a:endParaRPr lang="es-EC"/>
        </a:p>
      </dgm:t>
    </dgm:pt>
    <dgm:pt modelId="{DEC59927-520D-41B7-851C-866F9D3D8D26}" type="pres">
      <dgm:prSet presAssocID="{C077F1F3-F0A2-44CA-90B1-7E2E749E73F9}" presName="linearFlow" presStyleCnt="0">
        <dgm:presLayoutVars>
          <dgm:dir/>
          <dgm:animLvl val="lvl"/>
          <dgm:resizeHandles val="exact"/>
        </dgm:presLayoutVars>
      </dgm:prSet>
      <dgm:spPr/>
      <dgm:t>
        <a:bodyPr/>
        <a:lstStyle/>
        <a:p>
          <a:endParaRPr lang="es-EC"/>
        </a:p>
      </dgm:t>
    </dgm:pt>
    <dgm:pt modelId="{B043C04B-4A17-4B62-828F-1EABF7165328}" type="pres">
      <dgm:prSet presAssocID="{DA859C95-599B-4819-9364-A9487934A066}" presName="composite" presStyleCnt="0"/>
      <dgm:spPr/>
    </dgm:pt>
    <dgm:pt modelId="{FDBC2CB2-FE69-420B-9517-CF2A3D8824DB}" type="pres">
      <dgm:prSet presAssocID="{DA859C95-599B-4819-9364-A9487934A066}" presName="parentText" presStyleLbl="alignNode1" presStyleIdx="0" presStyleCnt="3">
        <dgm:presLayoutVars>
          <dgm:chMax val="1"/>
          <dgm:bulletEnabled val="1"/>
        </dgm:presLayoutVars>
      </dgm:prSet>
      <dgm:spPr/>
      <dgm:t>
        <a:bodyPr/>
        <a:lstStyle/>
        <a:p>
          <a:endParaRPr lang="es-EC"/>
        </a:p>
      </dgm:t>
    </dgm:pt>
    <dgm:pt modelId="{735B1325-F20B-4637-B517-0C94E308D6F9}" type="pres">
      <dgm:prSet presAssocID="{DA859C95-599B-4819-9364-A9487934A066}" presName="descendantText" presStyleLbl="alignAcc1" presStyleIdx="0" presStyleCnt="3" custLinFactNeighborX="270" custLinFactNeighborY="-1568">
        <dgm:presLayoutVars>
          <dgm:bulletEnabled val="1"/>
        </dgm:presLayoutVars>
      </dgm:prSet>
      <dgm:spPr/>
      <dgm:t>
        <a:bodyPr/>
        <a:lstStyle/>
        <a:p>
          <a:endParaRPr lang="es-EC"/>
        </a:p>
      </dgm:t>
    </dgm:pt>
    <dgm:pt modelId="{B88546A7-6C33-4EA2-9408-C901771595BF}" type="pres">
      <dgm:prSet presAssocID="{5E89ED45-BFA3-4E62-B31A-3B30FE9346EF}" presName="sp" presStyleCnt="0"/>
      <dgm:spPr/>
    </dgm:pt>
    <dgm:pt modelId="{0040C8F9-D545-4457-AD10-5CB941CB43DE}" type="pres">
      <dgm:prSet presAssocID="{107BCA7E-7FAA-438B-AA37-050489A4DB9D}" presName="composite" presStyleCnt="0"/>
      <dgm:spPr/>
    </dgm:pt>
    <dgm:pt modelId="{6EAD185D-DF10-4D30-B836-23ECF634F510}" type="pres">
      <dgm:prSet presAssocID="{107BCA7E-7FAA-438B-AA37-050489A4DB9D}" presName="parentText" presStyleLbl="alignNode1" presStyleIdx="1" presStyleCnt="3">
        <dgm:presLayoutVars>
          <dgm:chMax val="1"/>
          <dgm:bulletEnabled val="1"/>
        </dgm:presLayoutVars>
      </dgm:prSet>
      <dgm:spPr/>
      <dgm:t>
        <a:bodyPr/>
        <a:lstStyle/>
        <a:p>
          <a:endParaRPr lang="es-EC"/>
        </a:p>
      </dgm:t>
    </dgm:pt>
    <dgm:pt modelId="{97A69087-538C-4B1D-B362-91A6DF04B63D}" type="pres">
      <dgm:prSet presAssocID="{107BCA7E-7FAA-438B-AA37-050489A4DB9D}" presName="descendantText" presStyleLbl="alignAcc1" presStyleIdx="1" presStyleCnt="3">
        <dgm:presLayoutVars>
          <dgm:bulletEnabled val="1"/>
        </dgm:presLayoutVars>
      </dgm:prSet>
      <dgm:spPr/>
      <dgm:t>
        <a:bodyPr/>
        <a:lstStyle/>
        <a:p>
          <a:endParaRPr lang="es-EC"/>
        </a:p>
      </dgm:t>
    </dgm:pt>
    <dgm:pt modelId="{94C99BEB-0CD0-415A-92F0-9E88D1ED67E0}" type="pres">
      <dgm:prSet presAssocID="{DE929CC3-A693-4244-B445-67532C655C36}" presName="sp" presStyleCnt="0"/>
      <dgm:spPr/>
    </dgm:pt>
    <dgm:pt modelId="{A57A7022-EFC5-4807-9EBE-A5EB824B8D99}" type="pres">
      <dgm:prSet presAssocID="{8CD90A5E-7404-4D1E-B8F1-8418211FA031}" presName="composite" presStyleCnt="0"/>
      <dgm:spPr/>
    </dgm:pt>
    <dgm:pt modelId="{3DFA8675-39E5-46DA-8607-A48BD976CD71}" type="pres">
      <dgm:prSet presAssocID="{8CD90A5E-7404-4D1E-B8F1-8418211FA031}" presName="parentText" presStyleLbl="alignNode1" presStyleIdx="2" presStyleCnt="3">
        <dgm:presLayoutVars>
          <dgm:chMax val="1"/>
          <dgm:bulletEnabled val="1"/>
        </dgm:presLayoutVars>
      </dgm:prSet>
      <dgm:spPr/>
      <dgm:t>
        <a:bodyPr/>
        <a:lstStyle/>
        <a:p>
          <a:endParaRPr lang="es-EC"/>
        </a:p>
      </dgm:t>
    </dgm:pt>
    <dgm:pt modelId="{FFB27500-2F89-4FFB-A149-23A9D010A973}" type="pres">
      <dgm:prSet presAssocID="{8CD90A5E-7404-4D1E-B8F1-8418211FA031}" presName="descendantText" presStyleLbl="alignAcc1" presStyleIdx="2" presStyleCnt="3">
        <dgm:presLayoutVars>
          <dgm:bulletEnabled val="1"/>
        </dgm:presLayoutVars>
      </dgm:prSet>
      <dgm:spPr/>
      <dgm:t>
        <a:bodyPr/>
        <a:lstStyle/>
        <a:p>
          <a:endParaRPr lang="es-EC"/>
        </a:p>
      </dgm:t>
    </dgm:pt>
  </dgm:ptLst>
  <dgm:cxnLst>
    <dgm:cxn modelId="{BD962C8E-A1D1-4DA0-B8DA-8A05514BAD8C}" type="presOf" srcId="{0B3DA4B5-5BF6-40E3-93CA-D409133AA7BA}" destId="{97A69087-538C-4B1D-B362-91A6DF04B63D}" srcOrd="0" destOrd="0" presId="urn:microsoft.com/office/officeart/2005/8/layout/chevron2"/>
    <dgm:cxn modelId="{3077236E-808C-4ACE-94AF-D4BFBA5D717D}" type="presOf" srcId="{C077F1F3-F0A2-44CA-90B1-7E2E749E73F9}" destId="{DEC59927-520D-41B7-851C-866F9D3D8D26}" srcOrd="0" destOrd="0" presId="urn:microsoft.com/office/officeart/2005/8/layout/chevron2"/>
    <dgm:cxn modelId="{E1D4CACC-DD9F-4D84-B592-F7EF6286951E}" type="presOf" srcId="{85D6D619-0522-4CB4-97FC-DC6EC38E0373}" destId="{FFB27500-2F89-4FFB-A149-23A9D010A973}" srcOrd="0" destOrd="0" presId="urn:microsoft.com/office/officeart/2005/8/layout/chevron2"/>
    <dgm:cxn modelId="{B0837433-D1BE-4B65-85E4-09A5729CAEB0}" srcId="{DA859C95-599B-4819-9364-A9487934A066}" destId="{332194DD-BFC9-4D71-BAD5-A87925411125}" srcOrd="0" destOrd="0" parTransId="{68D85F9B-8384-46F2-A826-EC8391E97FC4}" sibTransId="{3AF9A239-B8C5-412A-BC2E-B091DF0589FF}"/>
    <dgm:cxn modelId="{51C98070-ADE1-46D9-B8B9-BFA3081579E5}" type="presOf" srcId="{107BCA7E-7FAA-438B-AA37-050489A4DB9D}" destId="{6EAD185D-DF10-4D30-B836-23ECF634F510}" srcOrd="0" destOrd="0" presId="urn:microsoft.com/office/officeart/2005/8/layout/chevron2"/>
    <dgm:cxn modelId="{2A205862-6A62-431F-81D8-3C3D369E613F}" srcId="{8CD90A5E-7404-4D1E-B8F1-8418211FA031}" destId="{85D6D619-0522-4CB4-97FC-DC6EC38E0373}" srcOrd="0" destOrd="0" parTransId="{1497DC97-46D1-4867-BD5D-BF96A3C57EBB}" sibTransId="{A273BE07-C097-4A14-A140-829A6F158451}"/>
    <dgm:cxn modelId="{8E7EE725-2957-4327-B360-9DED0E98A58C}" srcId="{C077F1F3-F0A2-44CA-90B1-7E2E749E73F9}" destId="{DA859C95-599B-4819-9364-A9487934A066}" srcOrd="0" destOrd="0" parTransId="{33D1CA53-0E70-45B6-AE5A-B67E48F0A97A}" sibTransId="{5E89ED45-BFA3-4E62-B31A-3B30FE9346EF}"/>
    <dgm:cxn modelId="{1B8D32F6-5217-4C83-AB30-9FB9360F918F}" type="presOf" srcId="{332194DD-BFC9-4D71-BAD5-A87925411125}" destId="{735B1325-F20B-4637-B517-0C94E308D6F9}" srcOrd="0" destOrd="0" presId="urn:microsoft.com/office/officeart/2005/8/layout/chevron2"/>
    <dgm:cxn modelId="{CEF4C105-5136-462D-A567-1B61B4068BF4}" srcId="{C077F1F3-F0A2-44CA-90B1-7E2E749E73F9}" destId="{107BCA7E-7FAA-438B-AA37-050489A4DB9D}" srcOrd="1" destOrd="0" parTransId="{6B59F5CA-D1AA-499D-8CFC-8CCB39D87D8E}" sibTransId="{DE929CC3-A693-4244-B445-67532C655C36}"/>
    <dgm:cxn modelId="{47ACD343-63A2-4447-81E4-74229306FB26}" srcId="{107BCA7E-7FAA-438B-AA37-050489A4DB9D}" destId="{0B3DA4B5-5BF6-40E3-93CA-D409133AA7BA}" srcOrd="0" destOrd="0" parTransId="{FA3C65E8-575A-41F2-939F-D826B525A426}" sibTransId="{4EC5B42F-B4E8-4C5A-847D-C14350C54872}"/>
    <dgm:cxn modelId="{1999CA91-7B20-4FEA-A6A0-3724C4385547}" type="presOf" srcId="{8CD90A5E-7404-4D1E-B8F1-8418211FA031}" destId="{3DFA8675-39E5-46DA-8607-A48BD976CD71}" srcOrd="0" destOrd="0" presId="urn:microsoft.com/office/officeart/2005/8/layout/chevron2"/>
    <dgm:cxn modelId="{25BC39A4-1E33-42BC-B0E4-96372A72920E}" type="presOf" srcId="{DA859C95-599B-4819-9364-A9487934A066}" destId="{FDBC2CB2-FE69-420B-9517-CF2A3D8824DB}" srcOrd="0" destOrd="0" presId="urn:microsoft.com/office/officeart/2005/8/layout/chevron2"/>
    <dgm:cxn modelId="{67466837-7418-4F9F-9D13-B34A155C20ED}" srcId="{C077F1F3-F0A2-44CA-90B1-7E2E749E73F9}" destId="{8CD90A5E-7404-4D1E-B8F1-8418211FA031}" srcOrd="2" destOrd="0" parTransId="{70996481-7A87-41BA-8833-C012EFAAC7B6}" sibTransId="{024996DA-8547-44B7-AB3A-5C909F850139}"/>
    <dgm:cxn modelId="{6FB7B323-DBBB-4393-AC7E-F4BC5C8078E1}" type="presOf" srcId="{34DCA121-34DA-43AB-A23D-5F670ACD1FA0}" destId="{735B1325-F20B-4637-B517-0C94E308D6F9}" srcOrd="0" destOrd="1" presId="urn:microsoft.com/office/officeart/2005/8/layout/chevron2"/>
    <dgm:cxn modelId="{26FE7725-C9F7-4218-BA3D-D85484F45709}" srcId="{DA859C95-599B-4819-9364-A9487934A066}" destId="{34DCA121-34DA-43AB-A23D-5F670ACD1FA0}" srcOrd="1" destOrd="0" parTransId="{3DDC9823-C4D7-48ED-82E1-58A42F46E8C1}" sibTransId="{AE6DAB80-C406-4B76-A3AB-C58B2251C816}"/>
    <dgm:cxn modelId="{991480B2-45E3-4F2F-8875-3937EBFCA5FB}" type="presParOf" srcId="{DEC59927-520D-41B7-851C-866F9D3D8D26}" destId="{B043C04B-4A17-4B62-828F-1EABF7165328}" srcOrd="0" destOrd="0" presId="urn:microsoft.com/office/officeart/2005/8/layout/chevron2"/>
    <dgm:cxn modelId="{1012EDE6-451D-4278-B71F-0BBE20CA5902}" type="presParOf" srcId="{B043C04B-4A17-4B62-828F-1EABF7165328}" destId="{FDBC2CB2-FE69-420B-9517-CF2A3D8824DB}" srcOrd="0" destOrd="0" presId="urn:microsoft.com/office/officeart/2005/8/layout/chevron2"/>
    <dgm:cxn modelId="{8EDDCBDA-3C06-417B-B79B-428CDADEEDC3}" type="presParOf" srcId="{B043C04B-4A17-4B62-828F-1EABF7165328}" destId="{735B1325-F20B-4637-B517-0C94E308D6F9}" srcOrd="1" destOrd="0" presId="urn:microsoft.com/office/officeart/2005/8/layout/chevron2"/>
    <dgm:cxn modelId="{7962CEEC-B9DF-4B7E-83AE-6A1B259EE3A8}" type="presParOf" srcId="{DEC59927-520D-41B7-851C-866F9D3D8D26}" destId="{B88546A7-6C33-4EA2-9408-C901771595BF}" srcOrd="1" destOrd="0" presId="urn:microsoft.com/office/officeart/2005/8/layout/chevron2"/>
    <dgm:cxn modelId="{96FE5003-2D3D-4F4A-A4E0-2EFEB7EDE068}" type="presParOf" srcId="{DEC59927-520D-41B7-851C-866F9D3D8D26}" destId="{0040C8F9-D545-4457-AD10-5CB941CB43DE}" srcOrd="2" destOrd="0" presId="urn:microsoft.com/office/officeart/2005/8/layout/chevron2"/>
    <dgm:cxn modelId="{F9C86034-0226-41F1-B267-892F5E5F066B}" type="presParOf" srcId="{0040C8F9-D545-4457-AD10-5CB941CB43DE}" destId="{6EAD185D-DF10-4D30-B836-23ECF634F510}" srcOrd="0" destOrd="0" presId="urn:microsoft.com/office/officeart/2005/8/layout/chevron2"/>
    <dgm:cxn modelId="{C764C29F-3885-4CB9-8646-813FA979AC35}" type="presParOf" srcId="{0040C8F9-D545-4457-AD10-5CB941CB43DE}" destId="{97A69087-538C-4B1D-B362-91A6DF04B63D}" srcOrd="1" destOrd="0" presId="urn:microsoft.com/office/officeart/2005/8/layout/chevron2"/>
    <dgm:cxn modelId="{4134911D-51CD-4CA8-9081-D583730F007A}" type="presParOf" srcId="{DEC59927-520D-41B7-851C-866F9D3D8D26}" destId="{94C99BEB-0CD0-415A-92F0-9E88D1ED67E0}" srcOrd="3" destOrd="0" presId="urn:microsoft.com/office/officeart/2005/8/layout/chevron2"/>
    <dgm:cxn modelId="{513A5BEB-D7FF-4983-B216-4452D73FF878}" type="presParOf" srcId="{DEC59927-520D-41B7-851C-866F9D3D8D26}" destId="{A57A7022-EFC5-4807-9EBE-A5EB824B8D99}" srcOrd="4" destOrd="0" presId="urn:microsoft.com/office/officeart/2005/8/layout/chevron2"/>
    <dgm:cxn modelId="{26E4DFED-09DA-4096-822A-17490931F5E7}" type="presParOf" srcId="{A57A7022-EFC5-4807-9EBE-A5EB824B8D99}" destId="{3DFA8675-39E5-46DA-8607-A48BD976CD71}" srcOrd="0" destOrd="0" presId="urn:microsoft.com/office/officeart/2005/8/layout/chevron2"/>
    <dgm:cxn modelId="{1E0974C5-4A57-417A-B8D7-171419EB76BB}" type="presParOf" srcId="{A57A7022-EFC5-4807-9EBE-A5EB824B8D99}" destId="{FFB27500-2F89-4FFB-A149-23A9D010A97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CD73E64-1CB7-4CCF-9508-05AECD3AF70B}" type="doc">
      <dgm:prSet loTypeId="urn:microsoft.com/office/officeart/2005/8/layout/hProcess9" loCatId="process" qsTypeId="urn:microsoft.com/office/officeart/2005/8/quickstyle/simple1" qsCatId="simple" csTypeId="urn:microsoft.com/office/officeart/2005/8/colors/colorful1" csCatId="colorful" phldr="1"/>
      <dgm:spPr/>
    </dgm:pt>
    <dgm:pt modelId="{13F68000-3A55-44A0-9187-107738150DB5}">
      <dgm:prSet phldrT="[Texto]"/>
      <dgm:spPr/>
      <dgm:t>
        <a:bodyPr/>
        <a:lstStyle/>
        <a:p>
          <a:r>
            <a:rPr lang="es-EC" dirty="0"/>
            <a:t>2004</a:t>
          </a:r>
        </a:p>
      </dgm:t>
    </dgm:pt>
    <dgm:pt modelId="{CDC572B4-8BA1-45A1-A08C-C8536E06E27C}" type="parTrans" cxnId="{FC05CD45-454B-4CE6-85D5-DE95D448A621}">
      <dgm:prSet/>
      <dgm:spPr/>
      <dgm:t>
        <a:bodyPr/>
        <a:lstStyle/>
        <a:p>
          <a:endParaRPr lang="es-EC"/>
        </a:p>
      </dgm:t>
    </dgm:pt>
    <dgm:pt modelId="{438DAA1E-9C3B-4AA8-87CC-268EA653371C}" type="sibTrans" cxnId="{FC05CD45-454B-4CE6-85D5-DE95D448A621}">
      <dgm:prSet/>
      <dgm:spPr/>
      <dgm:t>
        <a:bodyPr/>
        <a:lstStyle/>
        <a:p>
          <a:endParaRPr lang="es-EC"/>
        </a:p>
      </dgm:t>
    </dgm:pt>
    <dgm:pt modelId="{A5E8BA93-6259-4310-8160-1027E753C100}">
      <dgm:prSet phldrT="[Texto]"/>
      <dgm:spPr/>
      <dgm:t>
        <a:bodyPr/>
        <a:lstStyle/>
        <a:p>
          <a:r>
            <a:rPr lang="es-EC" dirty="0"/>
            <a:t>2013</a:t>
          </a:r>
        </a:p>
      </dgm:t>
    </dgm:pt>
    <dgm:pt modelId="{075CE423-C3AE-4B46-9E27-0E94A6810EEA}" type="parTrans" cxnId="{D40D7D16-DA0C-4FBF-B633-31EAAE902E51}">
      <dgm:prSet/>
      <dgm:spPr/>
      <dgm:t>
        <a:bodyPr/>
        <a:lstStyle/>
        <a:p>
          <a:endParaRPr lang="es-EC"/>
        </a:p>
      </dgm:t>
    </dgm:pt>
    <dgm:pt modelId="{7CFA4B05-B0D5-4BC4-B8B4-79E6306A98BB}" type="sibTrans" cxnId="{D40D7D16-DA0C-4FBF-B633-31EAAE902E51}">
      <dgm:prSet/>
      <dgm:spPr/>
      <dgm:t>
        <a:bodyPr/>
        <a:lstStyle/>
        <a:p>
          <a:endParaRPr lang="es-EC"/>
        </a:p>
      </dgm:t>
    </dgm:pt>
    <dgm:pt modelId="{B6CF6246-36DC-4097-8A01-D7FEAE4F98F0}">
      <dgm:prSet phldrT="[Texto]"/>
      <dgm:spPr/>
      <dgm:t>
        <a:bodyPr/>
        <a:lstStyle/>
        <a:p>
          <a:r>
            <a:rPr lang="es-EC" dirty="0"/>
            <a:t>2018</a:t>
          </a:r>
        </a:p>
      </dgm:t>
    </dgm:pt>
    <dgm:pt modelId="{AAFA3943-03C1-45B8-B916-C73A4B9710CF}" type="parTrans" cxnId="{8A2118E2-06E2-4B79-87E7-B90DD71CCA25}">
      <dgm:prSet/>
      <dgm:spPr/>
      <dgm:t>
        <a:bodyPr/>
        <a:lstStyle/>
        <a:p>
          <a:endParaRPr lang="es-EC"/>
        </a:p>
      </dgm:t>
    </dgm:pt>
    <dgm:pt modelId="{AE0EE204-3266-4E7F-8800-CB264E8075C1}" type="sibTrans" cxnId="{8A2118E2-06E2-4B79-87E7-B90DD71CCA25}">
      <dgm:prSet/>
      <dgm:spPr/>
      <dgm:t>
        <a:bodyPr/>
        <a:lstStyle/>
        <a:p>
          <a:endParaRPr lang="es-EC"/>
        </a:p>
      </dgm:t>
    </dgm:pt>
    <dgm:pt modelId="{45DABEB5-D88F-4F33-86B4-2AD944786E05}" type="pres">
      <dgm:prSet presAssocID="{5CD73E64-1CB7-4CCF-9508-05AECD3AF70B}" presName="CompostProcess" presStyleCnt="0">
        <dgm:presLayoutVars>
          <dgm:dir/>
          <dgm:resizeHandles val="exact"/>
        </dgm:presLayoutVars>
      </dgm:prSet>
      <dgm:spPr/>
    </dgm:pt>
    <dgm:pt modelId="{A3D44B01-16E3-452C-8F44-CBE7949BEE65}" type="pres">
      <dgm:prSet presAssocID="{5CD73E64-1CB7-4CCF-9508-05AECD3AF70B}" presName="arrow" presStyleLbl="bgShp" presStyleIdx="0" presStyleCnt="1"/>
      <dgm:spPr/>
    </dgm:pt>
    <dgm:pt modelId="{8D2BA995-A19D-4DD5-9980-7BCB5E2D5157}" type="pres">
      <dgm:prSet presAssocID="{5CD73E64-1CB7-4CCF-9508-05AECD3AF70B}" presName="linearProcess" presStyleCnt="0"/>
      <dgm:spPr/>
    </dgm:pt>
    <dgm:pt modelId="{61F41427-1E5A-4755-AAAD-39B8DBF54556}" type="pres">
      <dgm:prSet presAssocID="{13F68000-3A55-44A0-9187-107738150DB5}" presName="textNode" presStyleLbl="node1" presStyleIdx="0" presStyleCnt="3">
        <dgm:presLayoutVars>
          <dgm:bulletEnabled val="1"/>
        </dgm:presLayoutVars>
      </dgm:prSet>
      <dgm:spPr/>
      <dgm:t>
        <a:bodyPr/>
        <a:lstStyle/>
        <a:p>
          <a:endParaRPr lang="es-EC"/>
        </a:p>
      </dgm:t>
    </dgm:pt>
    <dgm:pt modelId="{85A21B75-CFAB-4D57-908F-729C4E1FFC7E}" type="pres">
      <dgm:prSet presAssocID="{438DAA1E-9C3B-4AA8-87CC-268EA653371C}" presName="sibTrans" presStyleCnt="0"/>
      <dgm:spPr/>
    </dgm:pt>
    <dgm:pt modelId="{EF6C90CA-FBA4-4C81-ACA2-89EA7E053291}" type="pres">
      <dgm:prSet presAssocID="{A5E8BA93-6259-4310-8160-1027E753C100}" presName="textNode" presStyleLbl="node1" presStyleIdx="1" presStyleCnt="3">
        <dgm:presLayoutVars>
          <dgm:bulletEnabled val="1"/>
        </dgm:presLayoutVars>
      </dgm:prSet>
      <dgm:spPr/>
      <dgm:t>
        <a:bodyPr/>
        <a:lstStyle/>
        <a:p>
          <a:endParaRPr lang="es-EC"/>
        </a:p>
      </dgm:t>
    </dgm:pt>
    <dgm:pt modelId="{FBA0656A-8508-42D6-95CC-CA4EC774284B}" type="pres">
      <dgm:prSet presAssocID="{7CFA4B05-B0D5-4BC4-B8B4-79E6306A98BB}" presName="sibTrans" presStyleCnt="0"/>
      <dgm:spPr/>
    </dgm:pt>
    <dgm:pt modelId="{81B9EC3C-7898-4C57-99FD-85E48D90AE3E}" type="pres">
      <dgm:prSet presAssocID="{B6CF6246-36DC-4097-8A01-D7FEAE4F98F0}" presName="textNode" presStyleLbl="node1" presStyleIdx="2" presStyleCnt="3">
        <dgm:presLayoutVars>
          <dgm:bulletEnabled val="1"/>
        </dgm:presLayoutVars>
      </dgm:prSet>
      <dgm:spPr/>
      <dgm:t>
        <a:bodyPr/>
        <a:lstStyle/>
        <a:p>
          <a:endParaRPr lang="es-EC"/>
        </a:p>
      </dgm:t>
    </dgm:pt>
  </dgm:ptLst>
  <dgm:cxnLst>
    <dgm:cxn modelId="{FC05CD45-454B-4CE6-85D5-DE95D448A621}" srcId="{5CD73E64-1CB7-4CCF-9508-05AECD3AF70B}" destId="{13F68000-3A55-44A0-9187-107738150DB5}" srcOrd="0" destOrd="0" parTransId="{CDC572B4-8BA1-45A1-A08C-C8536E06E27C}" sibTransId="{438DAA1E-9C3B-4AA8-87CC-268EA653371C}"/>
    <dgm:cxn modelId="{8A2118E2-06E2-4B79-87E7-B90DD71CCA25}" srcId="{5CD73E64-1CB7-4CCF-9508-05AECD3AF70B}" destId="{B6CF6246-36DC-4097-8A01-D7FEAE4F98F0}" srcOrd="2" destOrd="0" parTransId="{AAFA3943-03C1-45B8-B916-C73A4B9710CF}" sibTransId="{AE0EE204-3266-4E7F-8800-CB264E8075C1}"/>
    <dgm:cxn modelId="{D40D7D16-DA0C-4FBF-B633-31EAAE902E51}" srcId="{5CD73E64-1CB7-4CCF-9508-05AECD3AF70B}" destId="{A5E8BA93-6259-4310-8160-1027E753C100}" srcOrd="1" destOrd="0" parTransId="{075CE423-C3AE-4B46-9E27-0E94A6810EEA}" sibTransId="{7CFA4B05-B0D5-4BC4-B8B4-79E6306A98BB}"/>
    <dgm:cxn modelId="{B2880CA8-76D6-40C4-8095-7FE74ADDBC38}" type="presOf" srcId="{13F68000-3A55-44A0-9187-107738150DB5}" destId="{61F41427-1E5A-4755-AAAD-39B8DBF54556}" srcOrd="0" destOrd="0" presId="urn:microsoft.com/office/officeart/2005/8/layout/hProcess9"/>
    <dgm:cxn modelId="{11E7E424-7DC5-4E7D-8775-071F586E8872}" type="presOf" srcId="{B6CF6246-36DC-4097-8A01-D7FEAE4F98F0}" destId="{81B9EC3C-7898-4C57-99FD-85E48D90AE3E}" srcOrd="0" destOrd="0" presId="urn:microsoft.com/office/officeart/2005/8/layout/hProcess9"/>
    <dgm:cxn modelId="{1ABE7C49-7C3E-436A-AE2B-9A61D3A1CDEB}" type="presOf" srcId="{A5E8BA93-6259-4310-8160-1027E753C100}" destId="{EF6C90CA-FBA4-4C81-ACA2-89EA7E053291}" srcOrd="0" destOrd="0" presId="urn:microsoft.com/office/officeart/2005/8/layout/hProcess9"/>
    <dgm:cxn modelId="{828D5E1B-6991-4E09-A9F4-C78199E5FBA0}" type="presOf" srcId="{5CD73E64-1CB7-4CCF-9508-05AECD3AF70B}" destId="{45DABEB5-D88F-4F33-86B4-2AD944786E05}" srcOrd="0" destOrd="0" presId="urn:microsoft.com/office/officeart/2005/8/layout/hProcess9"/>
    <dgm:cxn modelId="{4AA2528C-ADAE-4CFB-B311-6BD98B94C275}" type="presParOf" srcId="{45DABEB5-D88F-4F33-86B4-2AD944786E05}" destId="{A3D44B01-16E3-452C-8F44-CBE7949BEE65}" srcOrd="0" destOrd="0" presId="urn:microsoft.com/office/officeart/2005/8/layout/hProcess9"/>
    <dgm:cxn modelId="{75E0425A-722C-4AF6-A111-5252DDBBEB85}" type="presParOf" srcId="{45DABEB5-D88F-4F33-86B4-2AD944786E05}" destId="{8D2BA995-A19D-4DD5-9980-7BCB5E2D5157}" srcOrd="1" destOrd="0" presId="urn:microsoft.com/office/officeart/2005/8/layout/hProcess9"/>
    <dgm:cxn modelId="{65FE8661-AFE6-462C-B0A9-28E5E8BCFFB3}" type="presParOf" srcId="{8D2BA995-A19D-4DD5-9980-7BCB5E2D5157}" destId="{61F41427-1E5A-4755-AAAD-39B8DBF54556}" srcOrd="0" destOrd="0" presId="urn:microsoft.com/office/officeart/2005/8/layout/hProcess9"/>
    <dgm:cxn modelId="{E00DEE38-2777-4D86-8BF7-2497B4584130}" type="presParOf" srcId="{8D2BA995-A19D-4DD5-9980-7BCB5E2D5157}" destId="{85A21B75-CFAB-4D57-908F-729C4E1FFC7E}" srcOrd="1" destOrd="0" presId="urn:microsoft.com/office/officeart/2005/8/layout/hProcess9"/>
    <dgm:cxn modelId="{686790EE-2BF2-48E2-A3C9-224732B7BC82}" type="presParOf" srcId="{8D2BA995-A19D-4DD5-9980-7BCB5E2D5157}" destId="{EF6C90CA-FBA4-4C81-ACA2-89EA7E053291}" srcOrd="2" destOrd="0" presId="urn:microsoft.com/office/officeart/2005/8/layout/hProcess9"/>
    <dgm:cxn modelId="{01E3A4DD-DCBE-423F-9BFC-4180DDCA7BB4}" type="presParOf" srcId="{8D2BA995-A19D-4DD5-9980-7BCB5E2D5157}" destId="{FBA0656A-8508-42D6-95CC-CA4EC774284B}" srcOrd="3" destOrd="0" presId="urn:microsoft.com/office/officeart/2005/8/layout/hProcess9"/>
    <dgm:cxn modelId="{41382FE2-451C-4255-A152-6519F6F84B31}" type="presParOf" srcId="{8D2BA995-A19D-4DD5-9980-7BCB5E2D5157}" destId="{81B9EC3C-7898-4C57-99FD-85E48D90AE3E}"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CA40DD8-CC61-43D4-B587-B9C1DF892530}" type="doc">
      <dgm:prSet loTypeId="urn:microsoft.com/office/officeart/2005/8/layout/arrow2" loCatId="process" qsTypeId="urn:microsoft.com/office/officeart/2005/8/quickstyle/simple3" qsCatId="simple" csTypeId="urn:microsoft.com/office/officeart/2005/8/colors/colorful1" csCatId="colorful" phldr="1"/>
      <dgm:spPr/>
      <dgm:t>
        <a:bodyPr/>
        <a:lstStyle/>
        <a:p>
          <a:endParaRPr lang="es-EC"/>
        </a:p>
      </dgm:t>
    </dgm:pt>
    <dgm:pt modelId="{50D45329-C0C6-493D-959A-C14267B6C8A6}">
      <dgm:prSet phldrT="[Texto]" custT="1"/>
      <dgm:spPr>
        <a:gradFill flip="none" rotWithShape="0">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dgm:spPr>
      <dgm:t>
        <a:bodyPr/>
        <a:lstStyle/>
        <a:p>
          <a:r>
            <a:rPr lang="es-ES" sz="1800" b="1" dirty="0"/>
            <a:t>Determinar el nivel de concentración y/o diversificación de las exportaciones de banano y cacao</a:t>
          </a:r>
          <a:endParaRPr lang="es-EC" sz="1800" b="1" dirty="0"/>
        </a:p>
      </dgm:t>
    </dgm:pt>
    <dgm:pt modelId="{6EC45D9A-A5C9-4ACF-8D87-E0B71D9D5298}" type="parTrans" cxnId="{AD0F81DA-7486-4FB0-A303-766DBF5EF3EE}">
      <dgm:prSet/>
      <dgm:spPr/>
      <dgm:t>
        <a:bodyPr/>
        <a:lstStyle/>
        <a:p>
          <a:endParaRPr lang="es-EC" sz="1800" b="1"/>
        </a:p>
      </dgm:t>
    </dgm:pt>
    <dgm:pt modelId="{79D8C96F-3878-4A8A-A685-C1D5FE82684E}" type="sibTrans" cxnId="{AD0F81DA-7486-4FB0-A303-766DBF5EF3EE}">
      <dgm:prSet/>
      <dgm:spPr/>
      <dgm:t>
        <a:bodyPr/>
        <a:lstStyle/>
        <a:p>
          <a:endParaRPr lang="es-EC" sz="1800" b="1"/>
        </a:p>
      </dgm:t>
    </dgm:pt>
    <dgm:pt modelId="{6C2CB538-B497-4B6D-94AF-F0ACADA6F16B}">
      <dgm:prSet phldrT="[Texto]" custT="1"/>
      <dgm:spPr>
        <a:solidFill>
          <a:schemeClr val="accent4">
            <a:lumMod val="40000"/>
            <a:lumOff val="60000"/>
          </a:schemeClr>
        </a:solidFill>
      </dgm:spPr>
      <dgm:t>
        <a:bodyPr/>
        <a:lstStyle/>
        <a:p>
          <a:r>
            <a:rPr lang="es-ES" sz="1800" b="1" dirty="0"/>
            <a:t>Metodología muy útil para medir las variables del presente estudio</a:t>
          </a:r>
          <a:endParaRPr lang="es-EC" sz="1800" b="1" dirty="0"/>
        </a:p>
      </dgm:t>
    </dgm:pt>
    <dgm:pt modelId="{B28A93F0-0AA9-416E-8E4C-B1B18E6CE8BC}" type="parTrans" cxnId="{03C3CBF2-ABBA-4778-9002-DFF0ECD8F0D0}">
      <dgm:prSet/>
      <dgm:spPr/>
      <dgm:t>
        <a:bodyPr/>
        <a:lstStyle/>
        <a:p>
          <a:endParaRPr lang="es-EC" sz="1800" b="1"/>
        </a:p>
      </dgm:t>
    </dgm:pt>
    <dgm:pt modelId="{25D46105-6F08-4000-8350-ECBA510B350B}" type="sibTrans" cxnId="{03C3CBF2-ABBA-4778-9002-DFF0ECD8F0D0}">
      <dgm:prSet/>
      <dgm:spPr/>
      <dgm:t>
        <a:bodyPr/>
        <a:lstStyle/>
        <a:p>
          <a:endParaRPr lang="es-EC" sz="1800" b="1"/>
        </a:p>
      </dgm:t>
    </dgm:pt>
    <dgm:pt modelId="{F5966C27-B8AF-4077-8F0A-041C47E7451A}">
      <dgm:prSet custT="1"/>
      <dgm:spPr>
        <a:gradFill flip="none" rotWithShape="0">
          <a:gsLst>
            <a:gs pos="0">
              <a:schemeClr val="accent3">
                <a:lumMod val="60000"/>
                <a:lumOff val="40000"/>
                <a:tint val="66000"/>
                <a:satMod val="160000"/>
              </a:schemeClr>
            </a:gs>
            <a:gs pos="50000">
              <a:schemeClr val="accent3">
                <a:lumMod val="60000"/>
                <a:lumOff val="40000"/>
                <a:tint val="44500"/>
                <a:satMod val="160000"/>
              </a:schemeClr>
            </a:gs>
            <a:gs pos="100000">
              <a:schemeClr val="accent3">
                <a:lumMod val="60000"/>
                <a:lumOff val="40000"/>
                <a:tint val="23500"/>
                <a:satMod val="160000"/>
              </a:schemeClr>
            </a:gs>
          </a:gsLst>
          <a:lin ang="5400000" scaled="1"/>
          <a:tileRect/>
        </a:gradFill>
      </dgm:spPr>
      <dgm:t>
        <a:bodyPr/>
        <a:lstStyle/>
        <a:p>
          <a:r>
            <a:rPr lang="es-ES" sz="1800" b="1" dirty="0"/>
            <a:t>Aplicada en  estudios empíricos de la Comisión Económica para América Latina y el Caribe (CEPAL</a:t>
          </a:r>
          <a:endParaRPr lang="es-EC" sz="1800" b="1" dirty="0"/>
        </a:p>
      </dgm:t>
    </dgm:pt>
    <dgm:pt modelId="{15B2C056-D6F5-40D0-8183-E255ECE506D5}" type="parTrans" cxnId="{D04B8F2D-2FAC-4262-99FC-7F5C6E662EB2}">
      <dgm:prSet/>
      <dgm:spPr/>
      <dgm:t>
        <a:bodyPr/>
        <a:lstStyle/>
        <a:p>
          <a:endParaRPr lang="es-EC" sz="1800" b="1"/>
        </a:p>
      </dgm:t>
    </dgm:pt>
    <dgm:pt modelId="{C9BD4509-C889-4879-A026-2BE795D760C3}" type="sibTrans" cxnId="{D04B8F2D-2FAC-4262-99FC-7F5C6E662EB2}">
      <dgm:prSet/>
      <dgm:spPr/>
      <dgm:t>
        <a:bodyPr/>
        <a:lstStyle/>
        <a:p>
          <a:endParaRPr lang="es-EC" sz="1800" b="1"/>
        </a:p>
      </dgm:t>
    </dgm:pt>
    <dgm:pt modelId="{F8C41973-366E-4AC4-8F69-40C8F8795834}" type="pres">
      <dgm:prSet presAssocID="{7CA40DD8-CC61-43D4-B587-B9C1DF892530}" presName="arrowDiagram" presStyleCnt="0">
        <dgm:presLayoutVars>
          <dgm:chMax val="5"/>
          <dgm:dir/>
          <dgm:resizeHandles val="exact"/>
        </dgm:presLayoutVars>
      </dgm:prSet>
      <dgm:spPr/>
      <dgm:t>
        <a:bodyPr/>
        <a:lstStyle/>
        <a:p>
          <a:endParaRPr lang="es-EC"/>
        </a:p>
      </dgm:t>
    </dgm:pt>
    <dgm:pt modelId="{78F0521B-634E-4798-9BC8-344CE6787F42}" type="pres">
      <dgm:prSet presAssocID="{7CA40DD8-CC61-43D4-B587-B9C1DF892530}" presName="arrow" presStyleLbl="bgShp" presStyleIdx="0" presStyleCnt="1" custScaleY="120723"/>
      <dgm:spPr/>
    </dgm:pt>
    <dgm:pt modelId="{E2801B8F-4BFF-4388-830C-05C70DDBBCD5}" type="pres">
      <dgm:prSet presAssocID="{7CA40DD8-CC61-43D4-B587-B9C1DF892530}" presName="arrowDiagram3" presStyleCnt="0"/>
      <dgm:spPr/>
    </dgm:pt>
    <dgm:pt modelId="{94FAEE77-9152-433C-AFC0-18278EBA69F1}" type="pres">
      <dgm:prSet presAssocID="{50D45329-C0C6-493D-959A-C14267B6C8A6}" presName="bullet3a" presStyleLbl="node1" presStyleIdx="0" presStyleCnt="3"/>
      <dgm:spPr/>
    </dgm:pt>
    <dgm:pt modelId="{F852AEC9-F9C7-4630-A8B3-7154183E5B4E}" type="pres">
      <dgm:prSet presAssocID="{50D45329-C0C6-493D-959A-C14267B6C8A6}" presName="textBox3a" presStyleLbl="revTx" presStyleIdx="0" presStyleCnt="3" custScaleX="107317" custScaleY="214207" custLinFactNeighborY="62425">
        <dgm:presLayoutVars>
          <dgm:bulletEnabled val="1"/>
        </dgm:presLayoutVars>
      </dgm:prSet>
      <dgm:spPr/>
      <dgm:t>
        <a:bodyPr/>
        <a:lstStyle/>
        <a:p>
          <a:endParaRPr lang="es-EC"/>
        </a:p>
      </dgm:t>
    </dgm:pt>
    <dgm:pt modelId="{1232B46A-7D6C-4776-BCDA-D29BAB3CC5E6}" type="pres">
      <dgm:prSet presAssocID="{F5966C27-B8AF-4077-8F0A-041C47E7451A}" presName="bullet3b" presStyleLbl="node1" presStyleIdx="1" presStyleCnt="3"/>
      <dgm:spPr/>
    </dgm:pt>
    <dgm:pt modelId="{2C2EBAAF-D2DC-4597-83BB-21740BE89BAB}" type="pres">
      <dgm:prSet presAssocID="{F5966C27-B8AF-4077-8F0A-041C47E7451A}" presName="textBox3b" presStyleLbl="revTx" presStyleIdx="1" presStyleCnt="3" custLinFactNeighborX="10302">
        <dgm:presLayoutVars>
          <dgm:bulletEnabled val="1"/>
        </dgm:presLayoutVars>
      </dgm:prSet>
      <dgm:spPr/>
      <dgm:t>
        <a:bodyPr/>
        <a:lstStyle/>
        <a:p>
          <a:endParaRPr lang="es-EC"/>
        </a:p>
      </dgm:t>
    </dgm:pt>
    <dgm:pt modelId="{C3631BB9-0943-47CC-9A73-299C8A7B5836}" type="pres">
      <dgm:prSet presAssocID="{6C2CB538-B497-4B6D-94AF-F0ACADA6F16B}" presName="bullet3c" presStyleLbl="node1" presStyleIdx="2" presStyleCnt="3"/>
      <dgm:spPr/>
    </dgm:pt>
    <dgm:pt modelId="{15BE2B85-ECAC-4471-A8CC-DA6A76EAE7D4}" type="pres">
      <dgm:prSet presAssocID="{6C2CB538-B497-4B6D-94AF-F0ACADA6F16B}" presName="textBox3c" presStyleLbl="revTx" presStyleIdx="2" presStyleCnt="3">
        <dgm:presLayoutVars>
          <dgm:bulletEnabled val="1"/>
        </dgm:presLayoutVars>
      </dgm:prSet>
      <dgm:spPr/>
      <dgm:t>
        <a:bodyPr/>
        <a:lstStyle/>
        <a:p>
          <a:endParaRPr lang="es-EC"/>
        </a:p>
      </dgm:t>
    </dgm:pt>
  </dgm:ptLst>
  <dgm:cxnLst>
    <dgm:cxn modelId="{D04B8F2D-2FAC-4262-99FC-7F5C6E662EB2}" srcId="{7CA40DD8-CC61-43D4-B587-B9C1DF892530}" destId="{F5966C27-B8AF-4077-8F0A-041C47E7451A}" srcOrd="1" destOrd="0" parTransId="{15B2C056-D6F5-40D0-8183-E255ECE506D5}" sibTransId="{C9BD4509-C889-4879-A026-2BE795D760C3}"/>
    <dgm:cxn modelId="{FA781FA1-3D99-4B1F-94AA-6329356DEC9D}" type="presOf" srcId="{7CA40DD8-CC61-43D4-B587-B9C1DF892530}" destId="{F8C41973-366E-4AC4-8F69-40C8F8795834}" srcOrd="0" destOrd="0" presId="urn:microsoft.com/office/officeart/2005/8/layout/arrow2"/>
    <dgm:cxn modelId="{0416F4A6-4A03-42B3-AB8A-B1229105979D}" type="presOf" srcId="{50D45329-C0C6-493D-959A-C14267B6C8A6}" destId="{F852AEC9-F9C7-4630-A8B3-7154183E5B4E}" srcOrd="0" destOrd="0" presId="urn:microsoft.com/office/officeart/2005/8/layout/arrow2"/>
    <dgm:cxn modelId="{03C3CBF2-ABBA-4778-9002-DFF0ECD8F0D0}" srcId="{7CA40DD8-CC61-43D4-B587-B9C1DF892530}" destId="{6C2CB538-B497-4B6D-94AF-F0ACADA6F16B}" srcOrd="2" destOrd="0" parTransId="{B28A93F0-0AA9-416E-8E4C-B1B18E6CE8BC}" sibTransId="{25D46105-6F08-4000-8350-ECBA510B350B}"/>
    <dgm:cxn modelId="{AD0F81DA-7486-4FB0-A303-766DBF5EF3EE}" srcId="{7CA40DD8-CC61-43D4-B587-B9C1DF892530}" destId="{50D45329-C0C6-493D-959A-C14267B6C8A6}" srcOrd="0" destOrd="0" parTransId="{6EC45D9A-A5C9-4ACF-8D87-E0B71D9D5298}" sibTransId="{79D8C96F-3878-4A8A-A685-C1D5FE82684E}"/>
    <dgm:cxn modelId="{ED128AD8-3B81-4801-9172-62BF917273DC}" type="presOf" srcId="{F5966C27-B8AF-4077-8F0A-041C47E7451A}" destId="{2C2EBAAF-D2DC-4597-83BB-21740BE89BAB}" srcOrd="0" destOrd="0" presId="urn:microsoft.com/office/officeart/2005/8/layout/arrow2"/>
    <dgm:cxn modelId="{F75914F2-C1A1-492B-B005-4510366DD878}" type="presOf" srcId="{6C2CB538-B497-4B6D-94AF-F0ACADA6F16B}" destId="{15BE2B85-ECAC-4471-A8CC-DA6A76EAE7D4}" srcOrd="0" destOrd="0" presId="urn:microsoft.com/office/officeart/2005/8/layout/arrow2"/>
    <dgm:cxn modelId="{4B477989-F75D-4AA0-9AAF-CB1D444EE937}" type="presParOf" srcId="{F8C41973-366E-4AC4-8F69-40C8F8795834}" destId="{78F0521B-634E-4798-9BC8-344CE6787F42}" srcOrd="0" destOrd="0" presId="urn:microsoft.com/office/officeart/2005/8/layout/arrow2"/>
    <dgm:cxn modelId="{C4B50735-8E90-42E1-BD46-6AB006EAA6E0}" type="presParOf" srcId="{F8C41973-366E-4AC4-8F69-40C8F8795834}" destId="{E2801B8F-4BFF-4388-830C-05C70DDBBCD5}" srcOrd="1" destOrd="0" presId="urn:microsoft.com/office/officeart/2005/8/layout/arrow2"/>
    <dgm:cxn modelId="{B67EA303-B6C9-4315-9A56-102BBF052A0D}" type="presParOf" srcId="{E2801B8F-4BFF-4388-830C-05C70DDBBCD5}" destId="{94FAEE77-9152-433C-AFC0-18278EBA69F1}" srcOrd="0" destOrd="0" presId="urn:microsoft.com/office/officeart/2005/8/layout/arrow2"/>
    <dgm:cxn modelId="{4086FC8C-1233-43A9-BB56-DC4C279BDBEF}" type="presParOf" srcId="{E2801B8F-4BFF-4388-830C-05C70DDBBCD5}" destId="{F852AEC9-F9C7-4630-A8B3-7154183E5B4E}" srcOrd="1" destOrd="0" presId="urn:microsoft.com/office/officeart/2005/8/layout/arrow2"/>
    <dgm:cxn modelId="{99CDC260-7397-4B97-B08E-02AE423AAE29}" type="presParOf" srcId="{E2801B8F-4BFF-4388-830C-05C70DDBBCD5}" destId="{1232B46A-7D6C-4776-BCDA-D29BAB3CC5E6}" srcOrd="2" destOrd="0" presId="urn:microsoft.com/office/officeart/2005/8/layout/arrow2"/>
    <dgm:cxn modelId="{A862E3E5-7370-4F6C-8A7A-0709DEBF15D8}" type="presParOf" srcId="{E2801B8F-4BFF-4388-830C-05C70DDBBCD5}" destId="{2C2EBAAF-D2DC-4597-83BB-21740BE89BAB}" srcOrd="3" destOrd="0" presId="urn:microsoft.com/office/officeart/2005/8/layout/arrow2"/>
    <dgm:cxn modelId="{17AF3D2B-3A49-4370-9399-73D96149173F}" type="presParOf" srcId="{E2801B8F-4BFF-4388-830C-05C70DDBBCD5}" destId="{C3631BB9-0943-47CC-9A73-299C8A7B5836}" srcOrd="4" destOrd="0" presId="urn:microsoft.com/office/officeart/2005/8/layout/arrow2"/>
    <dgm:cxn modelId="{D5C141F8-07E0-4422-AAA2-8016AC11BEC4}" type="presParOf" srcId="{E2801B8F-4BFF-4388-830C-05C70DDBBCD5}" destId="{15BE2B85-ECAC-4471-A8CC-DA6A76EAE7D4}" srcOrd="5" destOrd="0" presId="urn:microsoft.com/office/officeart/2005/8/layout/arrow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3977284-C5EA-4F82-B154-CD5F92A1280D}" type="doc">
      <dgm:prSet loTypeId="urn:microsoft.com/office/officeart/2008/layout/VerticalCurvedList" loCatId="list" qsTypeId="urn:microsoft.com/office/officeart/2005/8/quickstyle/simple3" qsCatId="simple" csTypeId="urn:microsoft.com/office/officeart/2005/8/colors/colorful5" csCatId="colorful" phldr="1"/>
      <dgm:spPr/>
      <dgm:t>
        <a:bodyPr/>
        <a:lstStyle/>
        <a:p>
          <a:endParaRPr lang="es-EC"/>
        </a:p>
      </dgm:t>
    </dgm:pt>
    <dgm:pt modelId="{01CC654E-C809-4897-A3F2-475E607BBFBF}">
      <dgm:prSet phldrT="[Texto]" custT="1"/>
      <dgm:spPr/>
      <dgm:t>
        <a:bodyPr/>
        <a:lstStyle/>
        <a:p>
          <a:pPr>
            <a:buFont typeface="Symbol" panose="05050102010706020507" pitchFamily="18" charset="2"/>
            <a:buChar char=""/>
          </a:pPr>
          <a:r>
            <a:rPr lang="es-EC" sz="2000" b="1" dirty="0"/>
            <a:t>Dos de los socios comerciales presentan una participación nula en el período 2011-2016, en el año de 1997 la República Federativa de Brasil, inhabilitó el ingreso de las importaciones del banano ecuatoriano debido a la presencia de plagas conocidas como el moko del banano o la sigatoka negra, dando como resultado la imposición de exigentes barreras fitosanitarias y cerrando la apertura definitivamente hasta el año 2017, con respecto a Paraguay la oferta exportable evidencia transacciones comerciales de elaborados de banano pero con una muy baja participación.</a:t>
          </a:r>
        </a:p>
      </dgm:t>
    </dgm:pt>
    <dgm:pt modelId="{A9B593CB-62F7-4D38-B6C3-E42FCA3638AA}" type="parTrans" cxnId="{D9C794E3-D1C7-4614-ABC7-A510532CF6AF}">
      <dgm:prSet/>
      <dgm:spPr/>
      <dgm:t>
        <a:bodyPr/>
        <a:lstStyle/>
        <a:p>
          <a:endParaRPr lang="es-EC" sz="2000"/>
        </a:p>
      </dgm:t>
    </dgm:pt>
    <dgm:pt modelId="{6DF7165B-2A46-4691-B626-05DB15D9A7AD}" type="sibTrans" cxnId="{D9C794E3-D1C7-4614-ABC7-A510532CF6AF}">
      <dgm:prSet/>
      <dgm:spPr/>
      <dgm:t>
        <a:bodyPr/>
        <a:lstStyle/>
        <a:p>
          <a:endParaRPr lang="es-EC" sz="2000"/>
        </a:p>
      </dgm:t>
    </dgm:pt>
    <dgm:pt modelId="{67F59515-9B81-4066-BFBD-79D4C49E823C}">
      <dgm:prSet phldrT="[Texto]" custT="1"/>
      <dgm:spPr/>
      <dgm:t>
        <a:bodyPr/>
        <a:lstStyle/>
        <a:p>
          <a:pPr>
            <a:buFont typeface="Symbol" panose="05050102010706020507" pitchFamily="18" charset="2"/>
            <a:buChar char=""/>
          </a:pPr>
          <a:r>
            <a:rPr lang="es-EC" sz="2000" b="1" dirty="0"/>
            <a:t>Para Ecuador es crucial aprovechar el ACE No. 59, expandiendo la oferta exportable del banano tanto en Brasil como en Paraguay y Uruguay, generando así un gran aporte a la Balanza comercial del país, específicamente, al sector de los principales productos tradicionales exportados, ya que las relaciones comerciales con dichos países se retomaron a partir del año 2017.</a:t>
          </a:r>
        </a:p>
      </dgm:t>
    </dgm:pt>
    <dgm:pt modelId="{9860029B-062E-4C3A-82EA-3BEE5E79160C}" type="parTrans" cxnId="{00B3E89E-D36B-487B-A130-A486143BF5CE}">
      <dgm:prSet/>
      <dgm:spPr/>
      <dgm:t>
        <a:bodyPr/>
        <a:lstStyle/>
        <a:p>
          <a:endParaRPr lang="es-EC" sz="2000"/>
        </a:p>
      </dgm:t>
    </dgm:pt>
    <dgm:pt modelId="{584721AC-A2FE-4095-9D85-508C05190C62}" type="sibTrans" cxnId="{00B3E89E-D36B-487B-A130-A486143BF5CE}">
      <dgm:prSet/>
      <dgm:spPr/>
      <dgm:t>
        <a:bodyPr/>
        <a:lstStyle/>
        <a:p>
          <a:endParaRPr lang="es-EC" sz="2000"/>
        </a:p>
      </dgm:t>
    </dgm:pt>
    <dgm:pt modelId="{2079F2A3-D668-4368-BAAD-0D0D29F1FBEE}" type="pres">
      <dgm:prSet presAssocID="{03977284-C5EA-4F82-B154-CD5F92A1280D}" presName="Name0" presStyleCnt="0">
        <dgm:presLayoutVars>
          <dgm:chMax val="7"/>
          <dgm:chPref val="7"/>
          <dgm:dir/>
        </dgm:presLayoutVars>
      </dgm:prSet>
      <dgm:spPr/>
      <dgm:t>
        <a:bodyPr/>
        <a:lstStyle/>
        <a:p>
          <a:endParaRPr lang="es-EC"/>
        </a:p>
      </dgm:t>
    </dgm:pt>
    <dgm:pt modelId="{7918DC69-9A82-4FA3-A63E-050B131CDA60}" type="pres">
      <dgm:prSet presAssocID="{03977284-C5EA-4F82-B154-CD5F92A1280D}" presName="Name1" presStyleCnt="0"/>
      <dgm:spPr/>
    </dgm:pt>
    <dgm:pt modelId="{8CD28FE9-CC54-4600-9275-64F0EC4CEE24}" type="pres">
      <dgm:prSet presAssocID="{03977284-C5EA-4F82-B154-CD5F92A1280D}" presName="cycle" presStyleCnt="0"/>
      <dgm:spPr/>
    </dgm:pt>
    <dgm:pt modelId="{C8FC2AAB-39C7-44E1-B57A-CA4B97D810D5}" type="pres">
      <dgm:prSet presAssocID="{03977284-C5EA-4F82-B154-CD5F92A1280D}" presName="srcNode" presStyleLbl="node1" presStyleIdx="0" presStyleCnt="2"/>
      <dgm:spPr/>
    </dgm:pt>
    <dgm:pt modelId="{7FF8B8BD-83DE-4B33-ABCB-B76E98C1CE58}" type="pres">
      <dgm:prSet presAssocID="{03977284-C5EA-4F82-B154-CD5F92A1280D}" presName="conn" presStyleLbl="parChTrans1D2" presStyleIdx="0" presStyleCnt="1"/>
      <dgm:spPr/>
      <dgm:t>
        <a:bodyPr/>
        <a:lstStyle/>
        <a:p>
          <a:endParaRPr lang="es-EC"/>
        </a:p>
      </dgm:t>
    </dgm:pt>
    <dgm:pt modelId="{D235C3B8-4C28-4E27-8BE1-C0EB62133CB9}" type="pres">
      <dgm:prSet presAssocID="{03977284-C5EA-4F82-B154-CD5F92A1280D}" presName="extraNode" presStyleLbl="node1" presStyleIdx="0" presStyleCnt="2"/>
      <dgm:spPr/>
    </dgm:pt>
    <dgm:pt modelId="{2083597E-3450-4441-96B3-845173DFCCF7}" type="pres">
      <dgm:prSet presAssocID="{03977284-C5EA-4F82-B154-CD5F92A1280D}" presName="dstNode" presStyleLbl="node1" presStyleIdx="0" presStyleCnt="2"/>
      <dgm:spPr/>
    </dgm:pt>
    <dgm:pt modelId="{7D492A5F-E9E8-410B-A0A6-54F1AAC59A12}" type="pres">
      <dgm:prSet presAssocID="{01CC654E-C809-4897-A3F2-475E607BBFBF}" presName="text_1" presStyleLbl="node1" presStyleIdx="0" presStyleCnt="2" custScaleY="125303">
        <dgm:presLayoutVars>
          <dgm:bulletEnabled val="1"/>
        </dgm:presLayoutVars>
      </dgm:prSet>
      <dgm:spPr/>
      <dgm:t>
        <a:bodyPr/>
        <a:lstStyle/>
        <a:p>
          <a:endParaRPr lang="es-EC"/>
        </a:p>
      </dgm:t>
    </dgm:pt>
    <dgm:pt modelId="{6BCB1FD5-5F84-476D-8DB7-0777DEB34041}" type="pres">
      <dgm:prSet presAssocID="{01CC654E-C809-4897-A3F2-475E607BBFBF}" presName="accent_1" presStyleCnt="0"/>
      <dgm:spPr/>
    </dgm:pt>
    <dgm:pt modelId="{BAFBD07C-A434-45B4-BDA7-9810D8BFAEA6}" type="pres">
      <dgm:prSet presAssocID="{01CC654E-C809-4897-A3F2-475E607BBFBF}" presName="accentRepeatNode" presStyleLbl="solidFgAcc1" presStyleIdx="0" presStyleCnt="2" custScaleX="109558" custScaleY="60176" custLinFactNeighborX="2989"/>
      <dgm:spPr>
        <a:prstGeom prst="rect">
          <a:avLst/>
        </a:prstGeom>
        <a:blipFill rotWithShape="0">
          <a:blip xmlns:r="http://schemas.openxmlformats.org/officeDocument/2006/relationships" r:embed="rId1"/>
          <a:srcRect/>
          <a:stretch>
            <a:fillRect l="-41000" r="-41000"/>
          </a:stretch>
        </a:blipFill>
      </dgm:spPr>
    </dgm:pt>
    <dgm:pt modelId="{FD533057-9BF6-4D0C-AAF4-DAD1DC85BE29}" type="pres">
      <dgm:prSet presAssocID="{67F59515-9B81-4066-BFBD-79D4C49E823C}" presName="text_2" presStyleLbl="node1" presStyleIdx="1" presStyleCnt="2" custScaleX="102199" custScaleY="84091">
        <dgm:presLayoutVars>
          <dgm:bulletEnabled val="1"/>
        </dgm:presLayoutVars>
      </dgm:prSet>
      <dgm:spPr/>
      <dgm:t>
        <a:bodyPr/>
        <a:lstStyle/>
        <a:p>
          <a:endParaRPr lang="es-EC"/>
        </a:p>
      </dgm:t>
    </dgm:pt>
    <dgm:pt modelId="{DDC61B33-D223-433D-B54F-835677FCCB7E}" type="pres">
      <dgm:prSet presAssocID="{67F59515-9B81-4066-BFBD-79D4C49E823C}" presName="accent_2" presStyleCnt="0"/>
      <dgm:spPr/>
    </dgm:pt>
    <dgm:pt modelId="{ACDF6E5C-BF2B-4E07-905C-E3EF3A8BB6D3}" type="pres">
      <dgm:prSet presAssocID="{67F59515-9B81-4066-BFBD-79D4C49E823C}" presName="accentRepeatNode" presStyleLbl="solidFgAcc1" presStyleIdx="1" presStyleCnt="2" custLinFactNeighborY="-427"/>
      <dgm:spPr>
        <a:prstGeom prst="rect">
          <a:avLst/>
        </a:prstGeom>
        <a:blipFill rotWithShape="0">
          <a:blip xmlns:r="http://schemas.openxmlformats.org/officeDocument/2006/relationships" r:embed="rId2"/>
          <a:srcRect/>
          <a:stretch>
            <a:fillRect l="-17000" r="-17000"/>
          </a:stretch>
        </a:blipFill>
      </dgm:spPr>
    </dgm:pt>
  </dgm:ptLst>
  <dgm:cxnLst>
    <dgm:cxn modelId="{3C70216F-A41B-4562-9362-FB238217BCB0}" type="presOf" srcId="{01CC654E-C809-4897-A3F2-475E607BBFBF}" destId="{7D492A5F-E9E8-410B-A0A6-54F1AAC59A12}" srcOrd="0" destOrd="0" presId="urn:microsoft.com/office/officeart/2008/layout/VerticalCurvedList"/>
    <dgm:cxn modelId="{C46DB0DF-E37E-48CA-BDF7-CD63A4F3F14D}" type="presOf" srcId="{6DF7165B-2A46-4691-B626-05DB15D9A7AD}" destId="{7FF8B8BD-83DE-4B33-ABCB-B76E98C1CE58}" srcOrd="0" destOrd="0" presId="urn:microsoft.com/office/officeart/2008/layout/VerticalCurvedList"/>
    <dgm:cxn modelId="{D9C794E3-D1C7-4614-ABC7-A510532CF6AF}" srcId="{03977284-C5EA-4F82-B154-CD5F92A1280D}" destId="{01CC654E-C809-4897-A3F2-475E607BBFBF}" srcOrd="0" destOrd="0" parTransId="{A9B593CB-62F7-4D38-B6C3-E42FCA3638AA}" sibTransId="{6DF7165B-2A46-4691-B626-05DB15D9A7AD}"/>
    <dgm:cxn modelId="{BFE70E21-E386-4EA9-87D9-DB416F18E970}" type="presOf" srcId="{67F59515-9B81-4066-BFBD-79D4C49E823C}" destId="{FD533057-9BF6-4D0C-AAF4-DAD1DC85BE29}" srcOrd="0" destOrd="0" presId="urn:microsoft.com/office/officeart/2008/layout/VerticalCurvedList"/>
    <dgm:cxn modelId="{E6BE6F9E-C6D5-45C7-A773-810594688B48}" type="presOf" srcId="{03977284-C5EA-4F82-B154-CD5F92A1280D}" destId="{2079F2A3-D668-4368-BAAD-0D0D29F1FBEE}" srcOrd="0" destOrd="0" presId="urn:microsoft.com/office/officeart/2008/layout/VerticalCurvedList"/>
    <dgm:cxn modelId="{00B3E89E-D36B-487B-A130-A486143BF5CE}" srcId="{03977284-C5EA-4F82-B154-CD5F92A1280D}" destId="{67F59515-9B81-4066-BFBD-79D4C49E823C}" srcOrd="1" destOrd="0" parTransId="{9860029B-062E-4C3A-82EA-3BEE5E79160C}" sibTransId="{584721AC-A2FE-4095-9D85-508C05190C62}"/>
    <dgm:cxn modelId="{68CBE680-715E-4E97-89C8-8DA8F475BCC5}" type="presParOf" srcId="{2079F2A3-D668-4368-BAAD-0D0D29F1FBEE}" destId="{7918DC69-9A82-4FA3-A63E-050B131CDA60}" srcOrd="0" destOrd="0" presId="urn:microsoft.com/office/officeart/2008/layout/VerticalCurvedList"/>
    <dgm:cxn modelId="{34C75F01-F470-4B02-BB35-B936E4BF54DA}" type="presParOf" srcId="{7918DC69-9A82-4FA3-A63E-050B131CDA60}" destId="{8CD28FE9-CC54-4600-9275-64F0EC4CEE24}" srcOrd="0" destOrd="0" presId="urn:microsoft.com/office/officeart/2008/layout/VerticalCurvedList"/>
    <dgm:cxn modelId="{2B2189B4-A005-4FE6-B964-81DBE7A4AF41}" type="presParOf" srcId="{8CD28FE9-CC54-4600-9275-64F0EC4CEE24}" destId="{C8FC2AAB-39C7-44E1-B57A-CA4B97D810D5}" srcOrd="0" destOrd="0" presId="urn:microsoft.com/office/officeart/2008/layout/VerticalCurvedList"/>
    <dgm:cxn modelId="{CBB05012-9550-48E5-B55D-E729EF1B3719}" type="presParOf" srcId="{8CD28FE9-CC54-4600-9275-64F0EC4CEE24}" destId="{7FF8B8BD-83DE-4B33-ABCB-B76E98C1CE58}" srcOrd="1" destOrd="0" presId="urn:microsoft.com/office/officeart/2008/layout/VerticalCurvedList"/>
    <dgm:cxn modelId="{A30C2CB8-EC55-4268-BF03-F6BCA19FD75C}" type="presParOf" srcId="{8CD28FE9-CC54-4600-9275-64F0EC4CEE24}" destId="{D235C3B8-4C28-4E27-8BE1-C0EB62133CB9}" srcOrd="2" destOrd="0" presId="urn:microsoft.com/office/officeart/2008/layout/VerticalCurvedList"/>
    <dgm:cxn modelId="{4AEF63CD-369A-438D-83CE-129D49B86FCB}" type="presParOf" srcId="{8CD28FE9-CC54-4600-9275-64F0EC4CEE24}" destId="{2083597E-3450-4441-96B3-845173DFCCF7}" srcOrd="3" destOrd="0" presId="urn:microsoft.com/office/officeart/2008/layout/VerticalCurvedList"/>
    <dgm:cxn modelId="{509BCFD2-6CE0-426D-9BB0-9125E4E1DC7D}" type="presParOf" srcId="{7918DC69-9A82-4FA3-A63E-050B131CDA60}" destId="{7D492A5F-E9E8-410B-A0A6-54F1AAC59A12}" srcOrd="1" destOrd="0" presId="urn:microsoft.com/office/officeart/2008/layout/VerticalCurvedList"/>
    <dgm:cxn modelId="{A8FBE4B3-32FD-49CF-B852-B166745E60BD}" type="presParOf" srcId="{7918DC69-9A82-4FA3-A63E-050B131CDA60}" destId="{6BCB1FD5-5F84-476D-8DB7-0777DEB34041}" srcOrd="2" destOrd="0" presId="urn:microsoft.com/office/officeart/2008/layout/VerticalCurvedList"/>
    <dgm:cxn modelId="{597DDB11-196A-40F5-B014-106D4F75D730}" type="presParOf" srcId="{6BCB1FD5-5F84-476D-8DB7-0777DEB34041}" destId="{BAFBD07C-A434-45B4-BDA7-9810D8BFAEA6}" srcOrd="0" destOrd="0" presId="urn:microsoft.com/office/officeart/2008/layout/VerticalCurvedList"/>
    <dgm:cxn modelId="{0B7F4302-DD71-41E6-BAA8-7023B8EEDDF5}" type="presParOf" srcId="{7918DC69-9A82-4FA3-A63E-050B131CDA60}" destId="{FD533057-9BF6-4D0C-AAF4-DAD1DC85BE29}" srcOrd="3" destOrd="0" presId="urn:microsoft.com/office/officeart/2008/layout/VerticalCurvedList"/>
    <dgm:cxn modelId="{42CC49AB-CD80-44F3-A548-CADE1D694583}" type="presParOf" srcId="{7918DC69-9A82-4FA3-A63E-050B131CDA60}" destId="{DDC61B33-D223-433D-B54F-835677FCCB7E}" srcOrd="4" destOrd="0" presId="urn:microsoft.com/office/officeart/2008/layout/VerticalCurvedList"/>
    <dgm:cxn modelId="{BC166F72-F0E1-4D1C-A3FA-B137237CB59C}" type="presParOf" srcId="{DDC61B33-D223-433D-B54F-835677FCCB7E}" destId="{ACDF6E5C-BF2B-4E07-905C-E3EF3A8BB6D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3977284-C5EA-4F82-B154-CD5F92A1280D}" type="doc">
      <dgm:prSet loTypeId="urn:microsoft.com/office/officeart/2008/layout/VerticalCurvedList" loCatId="list" qsTypeId="urn:microsoft.com/office/officeart/2005/8/quickstyle/simple3" qsCatId="simple" csTypeId="urn:microsoft.com/office/officeart/2005/8/colors/colorful1" csCatId="colorful" phldr="1"/>
      <dgm:spPr/>
      <dgm:t>
        <a:bodyPr/>
        <a:lstStyle/>
        <a:p>
          <a:endParaRPr lang="es-EC"/>
        </a:p>
      </dgm:t>
    </dgm:pt>
    <dgm:pt modelId="{B570F451-E68A-4749-8968-3B44DCD63929}">
      <dgm:prSet custT="1"/>
      <dgm:spPr/>
      <dgm:t>
        <a:bodyPr/>
        <a:lstStyle/>
        <a:p>
          <a:r>
            <a:rPr lang="es-EC" sz="2000" b="1" dirty="0"/>
            <a:t>• Ecuador ha mantenido un déficit en su balanza comercial por ello es necesario fomentar el cambio de matriz productiva para que la oferta exportable ecuatoriana pueda entregar una variedad de productos no solo de productos tradicionales sino también con valor agregado, a fin de que consolide una verdadera complementariedad económica con el bloque MERCOSUR, y que propenda a aumentar sustancialmente el libre intercambio comercial. </a:t>
          </a:r>
        </a:p>
      </dgm:t>
    </dgm:pt>
    <dgm:pt modelId="{B66B1770-3A5A-4B5D-9317-2E520637E9BF}" type="parTrans" cxnId="{AB557641-4050-427B-99DD-86027597E740}">
      <dgm:prSet/>
      <dgm:spPr/>
      <dgm:t>
        <a:bodyPr/>
        <a:lstStyle/>
        <a:p>
          <a:endParaRPr lang="es-EC"/>
        </a:p>
      </dgm:t>
    </dgm:pt>
    <dgm:pt modelId="{2D770390-ECB9-4132-AE15-B8076A8462D6}" type="sibTrans" cxnId="{AB557641-4050-427B-99DD-86027597E740}">
      <dgm:prSet/>
      <dgm:spPr/>
      <dgm:t>
        <a:bodyPr/>
        <a:lstStyle/>
        <a:p>
          <a:endParaRPr lang="es-EC"/>
        </a:p>
      </dgm:t>
    </dgm:pt>
    <dgm:pt modelId="{76E311C6-5DEE-4146-8B1B-E9F0C198A7C3}">
      <dgm:prSet custT="1"/>
      <dgm:spPr/>
      <dgm:t>
        <a:bodyPr/>
        <a:lstStyle/>
        <a:p>
          <a:r>
            <a:rPr lang="es-EC" sz="2000" b="1" dirty="0"/>
            <a:t>• Desde el punto de vista de las importaciones se observa que superan a las exportaciones con un saldo deficitario promedio anual del -29,57%, por lo cual, a nivel de comercio intrarregional con el MERCOSUR, Ecuador depende de productos industrializados especialmente, y no es compensado con las exportaciones de sus principales productos tradicionales del Ecuador.</a:t>
          </a:r>
        </a:p>
      </dgm:t>
    </dgm:pt>
    <dgm:pt modelId="{4BD734DF-D385-4120-938E-AE1C39FB7B0E}" type="parTrans" cxnId="{2727AEC1-9A2E-4095-9987-407E7439F9C4}">
      <dgm:prSet/>
      <dgm:spPr/>
      <dgm:t>
        <a:bodyPr/>
        <a:lstStyle/>
        <a:p>
          <a:endParaRPr lang="es-EC"/>
        </a:p>
      </dgm:t>
    </dgm:pt>
    <dgm:pt modelId="{7A316A28-8A11-458D-A4D8-BC17D69FB3CB}" type="sibTrans" cxnId="{2727AEC1-9A2E-4095-9987-407E7439F9C4}">
      <dgm:prSet/>
      <dgm:spPr/>
      <dgm:t>
        <a:bodyPr/>
        <a:lstStyle/>
        <a:p>
          <a:endParaRPr lang="es-EC"/>
        </a:p>
      </dgm:t>
    </dgm:pt>
    <dgm:pt modelId="{2079F2A3-D668-4368-BAAD-0D0D29F1FBEE}" type="pres">
      <dgm:prSet presAssocID="{03977284-C5EA-4F82-B154-CD5F92A1280D}" presName="Name0" presStyleCnt="0">
        <dgm:presLayoutVars>
          <dgm:chMax val="7"/>
          <dgm:chPref val="7"/>
          <dgm:dir/>
        </dgm:presLayoutVars>
      </dgm:prSet>
      <dgm:spPr/>
      <dgm:t>
        <a:bodyPr/>
        <a:lstStyle/>
        <a:p>
          <a:endParaRPr lang="es-EC"/>
        </a:p>
      </dgm:t>
    </dgm:pt>
    <dgm:pt modelId="{7918DC69-9A82-4FA3-A63E-050B131CDA60}" type="pres">
      <dgm:prSet presAssocID="{03977284-C5EA-4F82-B154-CD5F92A1280D}" presName="Name1" presStyleCnt="0"/>
      <dgm:spPr/>
    </dgm:pt>
    <dgm:pt modelId="{8CD28FE9-CC54-4600-9275-64F0EC4CEE24}" type="pres">
      <dgm:prSet presAssocID="{03977284-C5EA-4F82-B154-CD5F92A1280D}" presName="cycle" presStyleCnt="0"/>
      <dgm:spPr/>
    </dgm:pt>
    <dgm:pt modelId="{C8FC2AAB-39C7-44E1-B57A-CA4B97D810D5}" type="pres">
      <dgm:prSet presAssocID="{03977284-C5EA-4F82-B154-CD5F92A1280D}" presName="srcNode" presStyleLbl="node1" presStyleIdx="0" presStyleCnt="2"/>
      <dgm:spPr/>
    </dgm:pt>
    <dgm:pt modelId="{7FF8B8BD-83DE-4B33-ABCB-B76E98C1CE58}" type="pres">
      <dgm:prSet presAssocID="{03977284-C5EA-4F82-B154-CD5F92A1280D}" presName="conn" presStyleLbl="parChTrans1D2" presStyleIdx="0" presStyleCnt="1"/>
      <dgm:spPr/>
      <dgm:t>
        <a:bodyPr/>
        <a:lstStyle/>
        <a:p>
          <a:endParaRPr lang="es-EC"/>
        </a:p>
      </dgm:t>
    </dgm:pt>
    <dgm:pt modelId="{D235C3B8-4C28-4E27-8BE1-C0EB62133CB9}" type="pres">
      <dgm:prSet presAssocID="{03977284-C5EA-4F82-B154-CD5F92A1280D}" presName="extraNode" presStyleLbl="node1" presStyleIdx="0" presStyleCnt="2"/>
      <dgm:spPr/>
    </dgm:pt>
    <dgm:pt modelId="{2083597E-3450-4441-96B3-845173DFCCF7}" type="pres">
      <dgm:prSet presAssocID="{03977284-C5EA-4F82-B154-CD5F92A1280D}" presName="dstNode" presStyleLbl="node1" presStyleIdx="0" presStyleCnt="2"/>
      <dgm:spPr/>
    </dgm:pt>
    <dgm:pt modelId="{15FBEA6E-C7FE-4DFB-8E3F-D0C0BC8AA67B}" type="pres">
      <dgm:prSet presAssocID="{76E311C6-5DEE-4146-8B1B-E9F0C198A7C3}" presName="text_1" presStyleLbl="node1" presStyleIdx="0" presStyleCnt="2">
        <dgm:presLayoutVars>
          <dgm:bulletEnabled val="1"/>
        </dgm:presLayoutVars>
      </dgm:prSet>
      <dgm:spPr/>
      <dgm:t>
        <a:bodyPr/>
        <a:lstStyle/>
        <a:p>
          <a:endParaRPr lang="es-EC"/>
        </a:p>
      </dgm:t>
    </dgm:pt>
    <dgm:pt modelId="{AD0096B4-8944-4041-8F77-3B0BBD36D5F2}" type="pres">
      <dgm:prSet presAssocID="{76E311C6-5DEE-4146-8B1B-E9F0C198A7C3}" presName="accent_1" presStyleCnt="0"/>
      <dgm:spPr/>
    </dgm:pt>
    <dgm:pt modelId="{ECA7D62A-5117-4B9D-8655-D179306C6D36}" type="pres">
      <dgm:prSet presAssocID="{76E311C6-5DEE-4146-8B1B-E9F0C198A7C3}" presName="accentRepeatNode" presStyleLbl="solidFgAcc1" presStyleIdx="0" presStyleCnt="2"/>
      <dgm:spPr>
        <a:blipFill rotWithShape="0">
          <a:blip xmlns:r="http://schemas.openxmlformats.org/officeDocument/2006/relationships" r:embed="rId1"/>
          <a:stretch>
            <a:fillRect/>
          </a:stretch>
        </a:blipFill>
      </dgm:spPr>
    </dgm:pt>
    <dgm:pt modelId="{B740F54E-A252-446E-AB95-FB4EC33732F0}" type="pres">
      <dgm:prSet presAssocID="{B570F451-E68A-4749-8968-3B44DCD63929}" presName="text_2" presStyleLbl="node1" presStyleIdx="1" presStyleCnt="2">
        <dgm:presLayoutVars>
          <dgm:bulletEnabled val="1"/>
        </dgm:presLayoutVars>
      </dgm:prSet>
      <dgm:spPr/>
      <dgm:t>
        <a:bodyPr/>
        <a:lstStyle/>
        <a:p>
          <a:endParaRPr lang="es-EC"/>
        </a:p>
      </dgm:t>
    </dgm:pt>
    <dgm:pt modelId="{61C57A60-5352-432E-B20E-40274E440D15}" type="pres">
      <dgm:prSet presAssocID="{B570F451-E68A-4749-8968-3B44DCD63929}" presName="accent_2" presStyleCnt="0"/>
      <dgm:spPr/>
    </dgm:pt>
    <dgm:pt modelId="{043AC5E5-0557-4E5D-95B6-CBF654BA61C5}" type="pres">
      <dgm:prSet presAssocID="{B570F451-E68A-4749-8968-3B44DCD63929}" presName="accentRepeatNode" presStyleLbl="solidFgAcc1" presStyleIdx="1" presStyleCnt="2"/>
      <dgm:spPr>
        <a:blipFill rotWithShape="0">
          <a:blip xmlns:r="http://schemas.openxmlformats.org/officeDocument/2006/relationships" r:embed="rId2"/>
          <a:stretch>
            <a:fillRect/>
          </a:stretch>
        </a:blipFill>
      </dgm:spPr>
    </dgm:pt>
  </dgm:ptLst>
  <dgm:cxnLst>
    <dgm:cxn modelId="{AB557641-4050-427B-99DD-86027597E740}" srcId="{03977284-C5EA-4F82-B154-CD5F92A1280D}" destId="{B570F451-E68A-4749-8968-3B44DCD63929}" srcOrd="1" destOrd="0" parTransId="{B66B1770-3A5A-4B5D-9317-2E520637E9BF}" sibTransId="{2D770390-ECB9-4132-AE15-B8076A8462D6}"/>
    <dgm:cxn modelId="{2727AEC1-9A2E-4095-9987-407E7439F9C4}" srcId="{03977284-C5EA-4F82-B154-CD5F92A1280D}" destId="{76E311C6-5DEE-4146-8B1B-E9F0C198A7C3}" srcOrd="0" destOrd="0" parTransId="{4BD734DF-D385-4120-938E-AE1C39FB7B0E}" sibTransId="{7A316A28-8A11-458D-A4D8-BC17D69FB3CB}"/>
    <dgm:cxn modelId="{C295D1B6-9AFE-41AF-99D6-0C580F20ABFB}" type="presOf" srcId="{B570F451-E68A-4749-8968-3B44DCD63929}" destId="{B740F54E-A252-446E-AB95-FB4EC33732F0}" srcOrd="0" destOrd="0" presId="urn:microsoft.com/office/officeart/2008/layout/VerticalCurvedList"/>
    <dgm:cxn modelId="{B059B90E-E9EF-4996-B05B-628922A6EEF9}" type="presOf" srcId="{7A316A28-8A11-458D-A4D8-BC17D69FB3CB}" destId="{7FF8B8BD-83DE-4B33-ABCB-B76E98C1CE58}" srcOrd="0" destOrd="0" presId="urn:microsoft.com/office/officeart/2008/layout/VerticalCurvedList"/>
    <dgm:cxn modelId="{9A7F149F-C399-4AB7-AB58-2C77985F39EA}" type="presOf" srcId="{03977284-C5EA-4F82-B154-CD5F92A1280D}" destId="{2079F2A3-D668-4368-BAAD-0D0D29F1FBEE}" srcOrd="0" destOrd="0" presId="urn:microsoft.com/office/officeart/2008/layout/VerticalCurvedList"/>
    <dgm:cxn modelId="{CF12A760-93EB-47AC-ABCD-7DE2ED32F12B}" type="presOf" srcId="{76E311C6-5DEE-4146-8B1B-E9F0C198A7C3}" destId="{15FBEA6E-C7FE-4DFB-8E3F-D0C0BC8AA67B}" srcOrd="0" destOrd="0" presId="urn:microsoft.com/office/officeart/2008/layout/VerticalCurvedList"/>
    <dgm:cxn modelId="{4B7B706E-3E8E-4E42-924C-A24D15BECDA6}" type="presParOf" srcId="{2079F2A3-D668-4368-BAAD-0D0D29F1FBEE}" destId="{7918DC69-9A82-4FA3-A63E-050B131CDA60}" srcOrd="0" destOrd="0" presId="urn:microsoft.com/office/officeart/2008/layout/VerticalCurvedList"/>
    <dgm:cxn modelId="{2F8398BA-09C3-48A8-AD20-5AB15AB260F1}" type="presParOf" srcId="{7918DC69-9A82-4FA3-A63E-050B131CDA60}" destId="{8CD28FE9-CC54-4600-9275-64F0EC4CEE24}" srcOrd="0" destOrd="0" presId="urn:microsoft.com/office/officeart/2008/layout/VerticalCurvedList"/>
    <dgm:cxn modelId="{F6A8DD57-3A87-45E6-A161-4D52D6AEA06F}" type="presParOf" srcId="{8CD28FE9-CC54-4600-9275-64F0EC4CEE24}" destId="{C8FC2AAB-39C7-44E1-B57A-CA4B97D810D5}" srcOrd="0" destOrd="0" presId="urn:microsoft.com/office/officeart/2008/layout/VerticalCurvedList"/>
    <dgm:cxn modelId="{6FCCAC75-64DC-47AF-8233-0305CCD32A14}" type="presParOf" srcId="{8CD28FE9-CC54-4600-9275-64F0EC4CEE24}" destId="{7FF8B8BD-83DE-4B33-ABCB-B76E98C1CE58}" srcOrd="1" destOrd="0" presId="urn:microsoft.com/office/officeart/2008/layout/VerticalCurvedList"/>
    <dgm:cxn modelId="{4C86D10C-96AC-46A5-9A18-B1EA6C890BFB}" type="presParOf" srcId="{8CD28FE9-CC54-4600-9275-64F0EC4CEE24}" destId="{D235C3B8-4C28-4E27-8BE1-C0EB62133CB9}" srcOrd="2" destOrd="0" presId="urn:microsoft.com/office/officeart/2008/layout/VerticalCurvedList"/>
    <dgm:cxn modelId="{1CB1F571-7FE2-49D6-8496-1981A2A74FC9}" type="presParOf" srcId="{8CD28FE9-CC54-4600-9275-64F0EC4CEE24}" destId="{2083597E-3450-4441-96B3-845173DFCCF7}" srcOrd="3" destOrd="0" presId="urn:microsoft.com/office/officeart/2008/layout/VerticalCurvedList"/>
    <dgm:cxn modelId="{313BFF66-7368-4C50-A0B8-97E8EF5DC9FA}" type="presParOf" srcId="{7918DC69-9A82-4FA3-A63E-050B131CDA60}" destId="{15FBEA6E-C7FE-4DFB-8E3F-D0C0BC8AA67B}" srcOrd="1" destOrd="0" presId="urn:microsoft.com/office/officeart/2008/layout/VerticalCurvedList"/>
    <dgm:cxn modelId="{A4CBE0D3-1225-4A38-B6DA-0DA8C2F5CBB7}" type="presParOf" srcId="{7918DC69-9A82-4FA3-A63E-050B131CDA60}" destId="{AD0096B4-8944-4041-8F77-3B0BBD36D5F2}" srcOrd="2" destOrd="0" presId="urn:microsoft.com/office/officeart/2008/layout/VerticalCurvedList"/>
    <dgm:cxn modelId="{FEB750A8-C35F-4DB9-A955-9C56CEC5D197}" type="presParOf" srcId="{AD0096B4-8944-4041-8F77-3B0BBD36D5F2}" destId="{ECA7D62A-5117-4B9D-8655-D179306C6D36}" srcOrd="0" destOrd="0" presId="urn:microsoft.com/office/officeart/2008/layout/VerticalCurvedList"/>
    <dgm:cxn modelId="{84C09C74-49CC-4374-AFFF-AF5476B07911}" type="presParOf" srcId="{7918DC69-9A82-4FA3-A63E-050B131CDA60}" destId="{B740F54E-A252-446E-AB95-FB4EC33732F0}" srcOrd="3" destOrd="0" presId="urn:microsoft.com/office/officeart/2008/layout/VerticalCurvedList"/>
    <dgm:cxn modelId="{18DB61EE-E465-4464-A728-1542A4697DAC}" type="presParOf" srcId="{7918DC69-9A82-4FA3-A63E-050B131CDA60}" destId="{61C57A60-5352-432E-B20E-40274E440D15}" srcOrd="4" destOrd="0" presId="urn:microsoft.com/office/officeart/2008/layout/VerticalCurvedList"/>
    <dgm:cxn modelId="{FF09B7F4-3387-436E-ADEE-A5905616489B}" type="presParOf" srcId="{61C57A60-5352-432E-B20E-40274E440D15}" destId="{043AC5E5-0557-4E5D-95B6-CBF654BA61C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02A012-8258-4EFA-9FC8-31A5CF464060}" type="doc">
      <dgm:prSet loTypeId="urn:microsoft.com/office/officeart/2005/8/layout/process4" loCatId="list" qsTypeId="urn:microsoft.com/office/officeart/2005/8/quickstyle/simple2" qsCatId="simple" csTypeId="urn:microsoft.com/office/officeart/2005/8/colors/colorful5" csCatId="colorful" phldr="1"/>
      <dgm:spPr/>
      <dgm:t>
        <a:bodyPr/>
        <a:lstStyle/>
        <a:p>
          <a:endParaRPr lang="es-EC"/>
        </a:p>
      </dgm:t>
    </dgm:pt>
    <dgm:pt modelId="{D20C4552-A056-4A90-8B21-F676991095A9}">
      <dgm:prSet phldrT="[Texto]" custT="1"/>
      <dgm:spPr/>
      <dgm:t>
        <a:bodyPr/>
        <a:lstStyle/>
        <a:p>
          <a:r>
            <a:rPr lang="es-EC" sz="2800" b="1" dirty="0">
              <a:solidFill>
                <a:schemeClr val="tx1"/>
              </a:solidFill>
            </a:rPr>
            <a:t>OBJETIVO GENERAL</a:t>
          </a:r>
        </a:p>
      </dgm:t>
    </dgm:pt>
    <dgm:pt modelId="{E0364D06-0875-46DA-A70A-EAFED21E1577}" type="parTrans" cxnId="{A559FC33-EC27-4A3E-BAE9-DF35A76C688D}">
      <dgm:prSet/>
      <dgm:spPr/>
      <dgm:t>
        <a:bodyPr/>
        <a:lstStyle/>
        <a:p>
          <a:endParaRPr lang="es-EC"/>
        </a:p>
      </dgm:t>
    </dgm:pt>
    <dgm:pt modelId="{7BB83B17-C890-4E48-8B02-83C19C525462}" type="sibTrans" cxnId="{A559FC33-EC27-4A3E-BAE9-DF35A76C688D}">
      <dgm:prSet/>
      <dgm:spPr/>
      <dgm:t>
        <a:bodyPr/>
        <a:lstStyle/>
        <a:p>
          <a:endParaRPr lang="es-EC"/>
        </a:p>
      </dgm:t>
    </dgm:pt>
    <dgm:pt modelId="{BAA3DC6C-CFE2-4ADC-92A3-D1174456C7ED}">
      <dgm:prSet phldrT="[Texto]" custT="1"/>
      <dgm:spPr/>
      <dgm:t>
        <a:bodyPr/>
        <a:lstStyle/>
        <a:p>
          <a:pPr algn="ctr"/>
          <a:r>
            <a:rPr lang="es-EC" sz="2400" dirty="0"/>
            <a:t>Realizar un análisis comparativo de las exportaciones de banano y cacao considerados como los principales productos agrícolas del Ecuador hacia los países del MERCOSUR en el período 2011-2018.</a:t>
          </a:r>
          <a:endParaRPr lang="es-EC" sz="2800" dirty="0"/>
        </a:p>
      </dgm:t>
    </dgm:pt>
    <dgm:pt modelId="{A8B0C2BA-662D-4D49-A025-64381046F2E0}" type="parTrans" cxnId="{CF4A6906-33D6-4240-800D-A262B189D498}">
      <dgm:prSet/>
      <dgm:spPr/>
      <dgm:t>
        <a:bodyPr/>
        <a:lstStyle/>
        <a:p>
          <a:endParaRPr lang="es-EC"/>
        </a:p>
      </dgm:t>
    </dgm:pt>
    <dgm:pt modelId="{AB071831-25E6-4C19-8BDE-C64C4BB6A115}" type="sibTrans" cxnId="{CF4A6906-33D6-4240-800D-A262B189D498}">
      <dgm:prSet/>
      <dgm:spPr/>
      <dgm:t>
        <a:bodyPr/>
        <a:lstStyle/>
        <a:p>
          <a:endParaRPr lang="es-EC"/>
        </a:p>
      </dgm:t>
    </dgm:pt>
    <dgm:pt modelId="{8B495388-A853-4382-BB7E-CFF18C7CC423}">
      <dgm:prSet phldrT="[Texto]" custT="1"/>
      <dgm:spPr/>
      <dgm:t>
        <a:bodyPr/>
        <a:lstStyle/>
        <a:p>
          <a:endParaRPr lang="es-EC" sz="2400" b="1" dirty="0">
            <a:solidFill>
              <a:schemeClr val="tx1"/>
            </a:solidFill>
          </a:endParaRPr>
        </a:p>
        <a:p>
          <a:r>
            <a:rPr lang="es-EC" sz="2400" b="1" dirty="0">
              <a:solidFill>
                <a:schemeClr val="tx1"/>
              </a:solidFill>
            </a:rPr>
            <a:t>Objetivos específicos</a:t>
          </a:r>
          <a:endParaRPr lang="es-EC" sz="2400" dirty="0">
            <a:solidFill>
              <a:schemeClr val="tx1"/>
            </a:solidFill>
          </a:endParaRPr>
        </a:p>
      </dgm:t>
    </dgm:pt>
    <dgm:pt modelId="{9DD14050-A7CD-4655-8222-D2B084FAAD27}" type="parTrans" cxnId="{A0CF3713-69F8-43A5-8A0D-177443BC5E0C}">
      <dgm:prSet/>
      <dgm:spPr/>
      <dgm:t>
        <a:bodyPr/>
        <a:lstStyle/>
        <a:p>
          <a:endParaRPr lang="es-EC"/>
        </a:p>
      </dgm:t>
    </dgm:pt>
    <dgm:pt modelId="{892C7E0B-2D7F-4B60-AD7F-75757CAB87C8}" type="sibTrans" cxnId="{A0CF3713-69F8-43A5-8A0D-177443BC5E0C}">
      <dgm:prSet/>
      <dgm:spPr/>
      <dgm:t>
        <a:bodyPr/>
        <a:lstStyle/>
        <a:p>
          <a:endParaRPr lang="es-EC"/>
        </a:p>
      </dgm:t>
    </dgm:pt>
    <dgm:pt modelId="{0A929F80-C5D6-4BC8-92FE-2BF39E4E4ADD}">
      <dgm:prSet phldrT="[Texto]" custT="1"/>
      <dgm:spPr/>
      <dgm:t>
        <a:bodyPr/>
        <a:lstStyle/>
        <a:p>
          <a:pPr algn="just">
            <a:buFont typeface="Arial" panose="020B0604020202020204" pitchFamily="34" charset="0"/>
            <a:buChar char="•"/>
          </a:pPr>
          <a:r>
            <a:rPr lang="es-EC" sz="2300" dirty="0"/>
            <a:t>Realizar un análisis situacional del entorno económico en el que se desarrollan los principales productos de exportación al Mercado Común del Sur (MERCOSUR).</a:t>
          </a:r>
        </a:p>
      </dgm:t>
    </dgm:pt>
    <dgm:pt modelId="{5061A605-221E-48F4-BF71-848D7299B57B}" type="parTrans" cxnId="{4D6F87BF-1588-43F9-9A06-7869BB65A533}">
      <dgm:prSet/>
      <dgm:spPr/>
      <dgm:t>
        <a:bodyPr/>
        <a:lstStyle/>
        <a:p>
          <a:endParaRPr lang="es-EC"/>
        </a:p>
      </dgm:t>
    </dgm:pt>
    <dgm:pt modelId="{FA245639-53C5-4DF6-B77D-C001F9CA7096}" type="sibTrans" cxnId="{4D6F87BF-1588-43F9-9A06-7869BB65A533}">
      <dgm:prSet/>
      <dgm:spPr/>
      <dgm:t>
        <a:bodyPr/>
        <a:lstStyle/>
        <a:p>
          <a:endParaRPr lang="es-EC"/>
        </a:p>
      </dgm:t>
    </dgm:pt>
    <dgm:pt modelId="{C7636A42-DB94-47E6-A04C-4B83CE7AB1C3}">
      <dgm:prSet custT="1"/>
      <dgm:spPr/>
      <dgm:t>
        <a:bodyPr/>
        <a:lstStyle/>
        <a:p>
          <a:pPr algn="just">
            <a:buFont typeface="Arial" panose="020B0604020202020204" pitchFamily="34" charset="0"/>
            <a:buChar char="•"/>
          </a:pPr>
          <a:r>
            <a:rPr lang="es-EC" sz="2300" dirty="0"/>
            <a:t>Evaluar el aprovechamiento del Acuerdo de Complementación Económica firmado a partir del año </a:t>
          </a:r>
          <a:r>
            <a:rPr lang="es-EC" sz="2300" dirty="0" smtClean="0"/>
            <a:t>2004, </a:t>
          </a:r>
          <a:r>
            <a:rPr lang="es-EC" sz="2300" dirty="0"/>
            <a:t>detallando las características económicas, a través del patrón comercial de los productos mencionados.</a:t>
          </a:r>
        </a:p>
      </dgm:t>
    </dgm:pt>
    <dgm:pt modelId="{BF36BFDE-B507-4443-B57C-E231F1ABDD82}" type="parTrans" cxnId="{647D0268-2E59-46F3-875A-10EF6E7B76AE}">
      <dgm:prSet/>
      <dgm:spPr/>
      <dgm:t>
        <a:bodyPr/>
        <a:lstStyle/>
        <a:p>
          <a:endParaRPr lang="es-EC"/>
        </a:p>
      </dgm:t>
    </dgm:pt>
    <dgm:pt modelId="{84212B14-6EA4-4082-A604-F559780CFB07}" type="sibTrans" cxnId="{647D0268-2E59-46F3-875A-10EF6E7B76AE}">
      <dgm:prSet/>
      <dgm:spPr/>
      <dgm:t>
        <a:bodyPr/>
        <a:lstStyle/>
        <a:p>
          <a:endParaRPr lang="es-EC"/>
        </a:p>
      </dgm:t>
    </dgm:pt>
    <dgm:pt modelId="{55912ECC-D96B-4D5D-83E1-095EB8996936}">
      <dgm:prSet custT="1"/>
      <dgm:spPr/>
      <dgm:t>
        <a:bodyPr/>
        <a:lstStyle/>
        <a:p>
          <a:pPr algn="just"/>
          <a:r>
            <a:rPr lang="es-EC" sz="2300" dirty="0"/>
            <a:t>Determinar el nivel de diversificación de la estructura exportadora ecuatoriana hacia cada uno de los países miembros del MERCOSUR, a través del cálculo del Índice de Herfindahl-Hirschman (IHH).</a:t>
          </a:r>
        </a:p>
      </dgm:t>
    </dgm:pt>
    <dgm:pt modelId="{39BE85D6-0829-48F1-AF12-9971FCF7DCE0}" type="parTrans" cxnId="{9DA1D218-CDC4-4CA7-9E9F-D10B4F9E7DA1}">
      <dgm:prSet/>
      <dgm:spPr/>
      <dgm:t>
        <a:bodyPr/>
        <a:lstStyle/>
        <a:p>
          <a:endParaRPr lang="es-EC"/>
        </a:p>
      </dgm:t>
    </dgm:pt>
    <dgm:pt modelId="{171471E2-404E-4222-891E-52F826140196}" type="sibTrans" cxnId="{9DA1D218-CDC4-4CA7-9E9F-D10B4F9E7DA1}">
      <dgm:prSet/>
      <dgm:spPr/>
      <dgm:t>
        <a:bodyPr/>
        <a:lstStyle/>
        <a:p>
          <a:endParaRPr lang="es-EC"/>
        </a:p>
      </dgm:t>
    </dgm:pt>
    <dgm:pt modelId="{ADD539A0-7200-427C-954C-3096E27283A4}" type="pres">
      <dgm:prSet presAssocID="{7602A012-8258-4EFA-9FC8-31A5CF464060}" presName="Name0" presStyleCnt="0">
        <dgm:presLayoutVars>
          <dgm:dir/>
          <dgm:animLvl val="lvl"/>
          <dgm:resizeHandles val="exact"/>
        </dgm:presLayoutVars>
      </dgm:prSet>
      <dgm:spPr/>
      <dgm:t>
        <a:bodyPr/>
        <a:lstStyle/>
        <a:p>
          <a:endParaRPr lang="es-EC"/>
        </a:p>
      </dgm:t>
    </dgm:pt>
    <dgm:pt modelId="{6B574A4C-9DE7-411C-B1C8-15F3613015A8}" type="pres">
      <dgm:prSet presAssocID="{8B495388-A853-4382-BB7E-CFF18C7CC423}" presName="boxAndChildren" presStyleCnt="0"/>
      <dgm:spPr/>
    </dgm:pt>
    <dgm:pt modelId="{CCA5E874-8532-4F02-BE8A-A0622D236074}" type="pres">
      <dgm:prSet presAssocID="{8B495388-A853-4382-BB7E-CFF18C7CC423}" presName="parentTextBox" presStyleLbl="node1" presStyleIdx="0" presStyleCnt="2"/>
      <dgm:spPr/>
      <dgm:t>
        <a:bodyPr/>
        <a:lstStyle/>
        <a:p>
          <a:endParaRPr lang="es-EC"/>
        </a:p>
      </dgm:t>
    </dgm:pt>
    <dgm:pt modelId="{12F1BB35-84CD-4DA4-897E-66A34E5E2E2C}" type="pres">
      <dgm:prSet presAssocID="{8B495388-A853-4382-BB7E-CFF18C7CC423}" presName="entireBox" presStyleLbl="node1" presStyleIdx="0" presStyleCnt="2" custScaleY="11906" custLinFactNeighborX="303" custLinFactNeighborY="-3448"/>
      <dgm:spPr/>
      <dgm:t>
        <a:bodyPr/>
        <a:lstStyle/>
        <a:p>
          <a:endParaRPr lang="es-EC"/>
        </a:p>
      </dgm:t>
    </dgm:pt>
    <dgm:pt modelId="{9553CB30-5B40-4CFA-92FE-2885962D27AF}" type="pres">
      <dgm:prSet presAssocID="{8B495388-A853-4382-BB7E-CFF18C7CC423}" presName="descendantBox" presStyleCnt="0"/>
      <dgm:spPr/>
    </dgm:pt>
    <dgm:pt modelId="{4356A15D-8EE9-45B9-9AD7-1A93EF2306EB}" type="pres">
      <dgm:prSet presAssocID="{0A929F80-C5D6-4BC8-92FE-2BF39E4E4ADD}" presName="childTextBox" presStyleLbl="fgAccFollowNode1" presStyleIdx="0" presStyleCnt="4">
        <dgm:presLayoutVars>
          <dgm:bulletEnabled val="1"/>
        </dgm:presLayoutVars>
      </dgm:prSet>
      <dgm:spPr/>
      <dgm:t>
        <a:bodyPr/>
        <a:lstStyle/>
        <a:p>
          <a:endParaRPr lang="es-EC"/>
        </a:p>
      </dgm:t>
    </dgm:pt>
    <dgm:pt modelId="{3EF1B429-4304-4C26-BA20-507AE70C7AE0}" type="pres">
      <dgm:prSet presAssocID="{C7636A42-DB94-47E6-A04C-4B83CE7AB1C3}" presName="childTextBox" presStyleLbl="fgAccFollowNode1" presStyleIdx="1" presStyleCnt="4">
        <dgm:presLayoutVars>
          <dgm:bulletEnabled val="1"/>
        </dgm:presLayoutVars>
      </dgm:prSet>
      <dgm:spPr/>
      <dgm:t>
        <a:bodyPr/>
        <a:lstStyle/>
        <a:p>
          <a:endParaRPr lang="es-EC"/>
        </a:p>
      </dgm:t>
    </dgm:pt>
    <dgm:pt modelId="{DBB9668D-C0E7-4982-BB0D-635FFFAB1BCC}" type="pres">
      <dgm:prSet presAssocID="{55912ECC-D96B-4D5D-83E1-095EB8996936}" presName="childTextBox" presStyleLbl="fgAccFollowNode1" presStyleIdx="2" presStyleCnt="4">
        <dgm:presLayoutVars>
          <dgm:bulletEnabled val="1"/>
        </dgm:presLayoutVars>
      </dgm:prSet>
      <dgm:spPr/>
      <dgm:t>
        <a:bodyPr/>
        <a:lstStyle/>
        <a:p>
          <a:endParaRPr lang="es-EC"/>
        </a:p>
      </dgm:t>
    </dgm:pt>
    <dgm:pt modelId="{AAA67BFE-3274-41B0-BBED-284D180D2F30}" type="pres">
      <dgm:prSet presAssocID="{7BB83B17-C890-4E48-8B02-83C19C525462}" presName="sp" presStyleCnt="0"/>
      <dgm:spPr/>
    </dgm:pt>
    <dgm:pt modelId="{675F4764-661C-4751-9750-AC70717F6D80}" type="pres">
      <dgm:prSet presAssocID="{D20C4552-A056-4A90-8B21-F676991095A9}" presName="arrowAndChildren" presStyleCnt="0"/>
      <dgm:spPr/>
    </dgm:pt>
    <dgm:pt modelId="{9C8D60DF-85D9-4E9C-B002-986E9FB0B3E3}" type="pres">
      <dgm:prSet presAssocID="{D20C4552-A056-4A90-8B21-F676991095A9}" presName="parentTextArrow" presStyleLbl="node1" presStyleIdx="0" presStyleCnt="2"/>
      <dgm:spPr/>
      <dgm:t>
        <a:bodyPr/>
        <a:lstStyle/>
        <a:p>
          <a:endParaRPr lang="es-EC"/>
        </a:p>
      </dgm:t>
    </dgm:pt>
    <dgm:pt modelId="{5C9B4340-F4BE-4B86-B65E-6E359F713C71}" type="pres">
      <dgm:prSet presAssocID="{D20C4552-A056-4A90-8B21-F676991095A9}" presName="arrow" presStyleLbl="node1" presStyleIdx="1" presStyleCnt="2" custScaleY="25043"/>
      <dgm:spPr/>
      <dgm:t>
        <a:bodyPr/>
        <a:lstStyle/>
        <a:p>
          <a:endParaRPr lang="es-EC"/>
        </a:p>
      </dgm:t>
    </dgm:pt>
    <dgm:pt modelId="{F2761768-519E-4540-9F59-F16855076C9B}" type="pres">
      <dgm:prSet presAssocID="{D20C4552-A056-4A90-8B21-F676991095A9}" presName="descendantArrow" presStyleCnt="0"/>
      <dgm:spPr/>
    </dgm:pt>
    <dgm:pt modelId="{ECFCC9F1-EA63-41E4-A0DB-1BC77A441D79}" type="pres">
      <dgm:prSet presAssocID="{BAA3DC6C-CFE2-4ADC-92A3-D1174456C7ED}" presName="childTextArrow" presStyleLbl="fgAccFollowNode1" presStyleIdx="3" presStyleCnt="4" custScaleY="42186">
        <dgm:presLayoutVars>
          <dgm:bulletEnabled val="1"/>
        </dgm:presLayoutVars>
      </dgm:prSet>
      <dgm:spPr/>
      <dgm:t>
        <a:bodyPr/>
        <a:lstStyle/>
        <a:p>
          <a:endParaRPr lang="es-EC"/>
        </a:p>
      </dgm:t>
    </dgm:pt>
  </dgm:ptLst>
  <dgm:cxnLst>
    <dgm:cxn modelId="{A559FC33-EC27-4A3E-BAE9-DF35A76C688D}" srcId="{7602A012-8258-4EFA-9FC8-31A5CF464060}" destId="{D20C4552-A056-4A90-8B21-F676991095A9}" srcOrd="0" destOrd="0" parTransId="{E0364D06-0875-46DA-A70A-EAFED21E1577}" sibTransId="{7BB83B17-C890-4E48-8B02-83C19C525462}"/>
    <dgm:cxn modelId="{4D6F87BF-1588-43F9-9A06-7869BB65A533}" srcId="{8B495388-A853-4382-BB7E-CFF18C7CC423}" destId="{0A929F80-C5D6-4BC8-92FE-2BF39E4E4ADD}" srcOrd="0" destOrd="0" parTransId="{5061A605-221E-48F4-BF71-848D7299B57B}" sibTransId="{FA245639-53C5-4DF6-B77D-C001F9CA7096}"/>
    <dgm:cxn modelId="{AB0F82A2-67F5-4BCA-BFC2-0123AD05AA69}" type="presOf" srcId="{C7636A42-DB94-47E6-A04C-4B83CE7AB1C3}" destId="{3EF1B429-4304-4C26-BA20-507AE70C7AE0}" srcOrd="0" destOrd="0" presId="urn:microsoft.com/office/officeart/2005/8/layout/process4"/>
    <dgm:cxn modelId="{AEC8B3BF-0707-40C4-A76D-B1FB39AE2F55}" type="presOf" srcId="{55912ECC-D96B-4D5D-83E1-095EB8996936}" destId="{DBB9668D-C0E7-4982-BB0D-635FFFAB1BCC}" srcOrd="0" destOrd="0" presId="urn:microsoft.com/office/officeart/2005/8/layout/process4"/>
    <dgm:cxn modelId="{647D0268-2E59-46F3-875A-10EF6E7B76AE}" srcId="{8B495388-A853-4382-BB7E-CFF18C7CC423}" destId="{C7636A42-DB94-47E6-A04C-4B83CE7AB1C3}" srcOrd="1" destOrd="0" parTransId="{BF36BFDE-B507-4443-B57C-E231F1ABDD82}" sibTransId="{84212B14-6EA4-4082-A604-F559780CFB07}"/>
    <dgm:cxn modelId="{A0CF3713-69F8-43A5-8A0D-177443BC5E0C}" srcId="{7602A012-8258-4EFA-9FC8-31A5CF464060}" destId="{8B495388-A853-4382-BB7E-CFF18C7CC423}" srcOrd="1" destOrd="0" parTransId="{9DD14050-A7CD-4655-8222-D2B084FAAD27}" sibTransId="{892C7E0B-2D7F-4B60-AD7F-75757CAB87C8}"/>
    <dgm:cxn modelId="{9DA1D218-CDC4-4CA7-9E9F-D10B4F9E7DA1}" srcId="{8B495388-A853-4382-BB7E-CFF18C7CC423}" destId="{55912ECC-D96B-4D5D-83E1-095EB8996936}" srcOrd="2" destOrd="0" parTransId="{39BE85D6-0829-48F1-AF12-9971FCF7DCE0}" sibTransId="{171471E2-404E-4222-891E-52F826140196}"/>
    <dgm:cxn modelId="{CF4A6906-33D6-4240-800D-A262B189D498}" srcId="{D20C4552-A056-4A90-8B21-F676991095A9}" destId="{BAA3DC6C-CFE2-4ADC-92A3-D1174456C7ED}" srcOrd="0" destOrd="0" parTransId="{A8B0C2BA-662D-4D49-A025-64381046F2E0}" sibTransId="{AB071831-25E6-4C19-8BDE-C64C4BB6A115}"/>
    <dgm:cxn modelId="{BCECA3E2-7D7B-4B60-8686-E47BA1FC4F3B}" type="presOf" srcId="{7602A012-8258-4EFA-9FC8-31A5CF464060}" destId="{ADD539A0-7200-427C-954C-3096E27283A4}" srcOrd="0" destOrd="0" presId="urn:microsoft.com/office/officeart/2005/8/layout/process4"/>
    <dgm:cxn modelId="{D9FE31F6-CC90-4475-8D9B-8CEF1AD2756C}" type="presOf" srcId="{0A929F80-C5D6-4BC8-92FE-2BF39E4E4ADD}" destId="{4356A15D-8EE9-45B9-9AD7-1A93EF2306EB}" srcOrd="0" destOrd="0" presId="urn:microsoft.com/office/officeart/2005/8/layout/process4"/>
    <dgm:cxn modelId="{37EFEB47-CD44-4D5C-8D3F-2718446AB1B5}" type="presOf" srcId="{D20C4552-A056-4A90-8B21-F676991095A9}" destId="{5C9B4340-F4BE-4B86-B65E-6E359F713C71}" srcOrd="1" destOrd="0" presId="urn:microsoft.com/office/officeart/2005/8/layout/process4"/>
    <dgm:cxn modelId="{B51895DD-9866-4650-937E-708250E3A760}" type="presOf" srcId="{D20C4552-A056-4A90-8B21-F676991095A9}" destId="{9C8D60DF-85D9-4E9C-B002-986E9FB0B3E3}" srcOrd="0" destOrd="0" presId="urn:microsoft.com/office/officeart/2005/8/layout/process4"/>
    <dgm:cxn modelId="{90E763CA-3E80-4CF3-9DE8-6B497D0AFF5D}" type="presOf" srcId="{BAA3DC6C-CFE2-4ADC-92A3-D1174456C7ED}" destId="{ECFCC9F1-EA63-41E4-A0DB-1BC77A441D79}" srcOrd="0" destOrd="0" presId="urn:microsoft.com/office/officeart/2005/8/layout/process4"/>
    <dgm:cxn modelId="{6F958AB0-70ED-44B9-9BB2-3C841FBDC9C3}" type="presOf" srcId="{8B495388-A853-4382-BB7E-CFF18C7CC423}" destId="{CCA5E874-8532-4F02-BE8A-A0622D236074}" srcOrd="0" destOrd="0" presId="urn:microsoft.com/office/officeart/2005/8/layout/process4"/>
    <dgm:cxn modelId="{95D6941B-92CE-43F7-95F8-3040693C3C8C}" type="presOf" srcId="{8B495388-A853-4382-BB7E-CFF18C7CC423}" destId="{12F1BB35-84CD-4DA4-897E-66A34E5E2E2C}" srcOrd="1" destOrd="0" presId="urn:microsoft.com/office/officeart/2005/8/layout/process4"/>
    <dgm:cxn modelId="{CC67FED3-C037-4A74-AA95-7636C59CAEDE}" type="presParOf" srcId="{ADD539A0-7200-427C-954C-3096E27283A4}" destId="{6B574A4C-9DE7-411C-B1C8-15F3613015A8}" srcOrd="0" destOrd="0" presId="urn:microsoft.com/office/officeart/2005/8/layout/process4"/>
    <dgm:cxn modelId="{4D3B7CFE-038E-4E11-B403-6AABFF2E4253}" type="presParOf" srcId="{6B574A4C-9DE7-411C-B1C8-15F3613015A8}" destId="{CCA5E874-8532-4F02-BE8A-A0622D236074}" srcOrd="0" destOrd="0" presId="urn:microsoft.com/office/officeart/2005/8/layout/process4"/>
    <dgm:cxn modelId="{1201F9BA-E6EF-43D7-8BD7-3F9484B72E28}" type="presParOf" srcId="{6B574A4C-9DE7-411C-B1C8-15F3613015A8}" destId="{12F1BB35-84CD-4DA4-897E-66A34E5E2E2C}" srcOrd="1" destOrd="0" presId="urn:microsoft.com/office/officeart/2005/8/layout/process4"/>
    <dgm:cxn modelId="{2CF22E85-54B4-4E5F-BA91-BB7A97AA5442}" type="presParOf" srcId="{6B574A4C-9DE7-411C-B1C8-15F3613015A8}" destId="{9553CB30-5B40-4CFA-92FE-2885962D27AF}" srcOrd="2" destOrd="0" presId="urn:microsoft.com/office/officeart/2005/8/layout/process4"/>
    <dgm:cxn modelId="{F0762BA3-E7FA-407E-BDDA-ED58513B5B0F}" type="presParOf" srcId="{9553CB30-5B40-4CFA-92FE-2885962D27AF}" destId="{4356A15D-8EE9-45B9-9AD7-1A93EF2306EB}" srcOrd="0" destOrd="0" presId="urn:microsoft.com/office/officeart/2005/8/layout/process4"/>
    <dgm:cxn modelId="{AD666981-4E86-47CB-8B06-FA7235107629}" type="presParOf" srcId="{9553CB30-5B40-4CFA-92FE-2885962D27AF}" destId="{3EF1B429-4304-4C26-BA20-507AE70C7AE0}" srcOrd="1" destOrd="0" presId="urn:microsoft.com/office/officeart/2005/8/layout/process4"/>
    <dgm:cxn modelId="{53A32B19-69F4-465F-9297-919F7A8C4F5D}" type="presParOf" srcId="{9553CB30-5B40-4CFA-92FE-2885962D27AF}" destId="{DBB9668D-C0E7-4982-BB0D-635FFFAB1BCC}" srcOrd="2" destOrd="0" presId="urn:microsoft.com/office/officeart/2005/8/layout/process4"/>
    <dgm:cxn modelId="{A654B529-14DA-423B-8A27-1D5E2DEAD700}" type="presParOf" srcId="{ADD539A0-7200-427C-954C-3096E27283A4}" destId="{AAA67BFE-3274-41B0-BBED-284D180D2F30}" srcOrd="1" destOrd="0" presId="urn:microsoft.com/office/officeart/2005/8/layout/process4"/>
    <dgm:cxn modelId="{38A23B30-C7CB-4AB6-972A-9A2BE356487D}" type="presParOf" srcId="{ADD539A0-7200-427C-954C-3096E27283A4}" destId="{675F4764-661C-4751-9750-AC70717F6D80}" srcOrd="2" destOrd="0" presId="urn:microsoft.com/office/officeart/2005/8/layout/process4"/>
    <dgm:cxn modelId="{2A076E42-C67B-45DF-AB18-42528F741AB0}" type="presParOf" srcId="{675F4764-661C-4751-9750-AC70717F6D80}" destId="{9C8D60DF-85D9-4E9C-B002-986E9FB0B3E3}" srcOrd="0" destOrd="0" presId="urn:microsoft.com/office/officeart/2005/8/layout/process4"/>
    <dgm:cxn modelId="{070155D0-9EAE-423C-8300-6C93582C8E46}" type="presParOf" srcId="{675F4764-661C-4751-9750-AC70717F6D80}" destId="{5C9B4340-F4BE-4B86-B65E-6E359F713C71}" srcOrd="1" destOrd="0" presId="urn:microsoft.com/office/officeart/2005/8/layout/process4"/>
    <dgm:cxn modelId="{0BEEC280-4076-452E-8683-B8C83D4164AD}" type="presParOf" srcId="{675F4764-661C-4751-9750-AC70717F6D80}" destId="{F2761768-519E-4540-9F59-F16855076C9B}" srcOrd="2" destOrd="0" presId="urn:microsoft.com/office/officeart/2005/8/layout/process4"/>
    <dgm:cxn modelId="{7186B814-2D82-4846-A316-A81A405C32F4}" type="presParOf" srcId="{F2761768-519E-4540-9F59-F16855076C9B}" destId="{ECFCC9F1-EA63-41E4-A0DB-1BC77A441D7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E7FE2C-16E7-4DE5-9DAE-F3C50351720A}" type="doc">
      <dgm:prSet loTypeId="urn:microsoft.com/office/officeart/2008/layout/AlternatingHexagons" loCatId="list" qsTypeId="urn:microsoft.com/office/officeart/2005/8/quickstyle/simple1" qsCatId="simple" csTypeId="urn:microsoft.com/office/officeart/2005/8/colors/colorful1" csCatId="colorful" phldr="1"/>
      <dgm:spPr/>
      <dgm:t>
        <a:bodyPr/>
        <a:lstStyle/>
        <a:p>
          <a:endParaRPr lang="es-EC"/>
        </a:p>
      </dgm:t>
    </dgm:pt>
    <dgm:pt modelId="{00B989CD-D92F-4729-95B7-A14F1859C20C}">
      <dgm:prSet phldrT="[Texto]"/>
      <dgm:spPr/>
      <dgm:t>
        <a:bodyPr/>
        <a:lstStyle/>
        <a:p>
          <a:r>
            <a:rPr lang="es-EC" b="1" dirty="0"/>
            <a:t>Teoría de la Ventaja absoluta </a:t>
          </a:r>
          <a:endParaRPr lang="es-EC" dirty="0"/>
        </a:p>
      </dgm:t>
    </dgm:pt>
    <dgm:pt modelId="{00252B1A-974D-43B4-B3E7-44A0E229A18D}" type="parTrans" cxnId="{D6005686-7E0A-4872-B397-AD9D1EE1D30D}">
      <dgm:prSet/>
      <dgm:spPr/>
      <dgm:t>
        <a:bodyPr/>
        <a:lstStyle/>
        <a:p>
          <a:endParaRPr lang="es-EC"/>
        </a:p>
      </dgm:t>
    </dgm:pt>
    <dgm:pt modelId="{49066F8A-E71B-44C5-9A8F-00021CE17A1A}" type="sibTrans" cxnId="{D6005686-7E0A-4872-B397-AD9D1EE1D30D}">
      <dgm:prSet/>
      <dgm:spPr/>
      <dgm:t>
        <a:bodyPr/>
        <a:lstStyle/>
        <a:p>
          <a:endParaRPr lang="es-EC"/>
        </a:p>
      </dgm:t>
    </dgm:pt>
    <dgm:pt modelId="{C62FF9C7-38C4-45CC-BC80-468246FC5147}">
      <dgm:prSet phldrT="[Texto]" custT="1"/>
      <dgm:spPr/>
      <dgm:t>
        <a:bodyPr/>
        <a:lstStyle/>
        <a:p>
          <a:r>
            <a:rPr lang="es-EC" sz="1400" dirty="0"/>
            <a:t>Un país puede producir más unidades de cualquier bien con menos recursos con respecto a otro país</a:t>
          </a:r>
        </a:p>
      </dgm:t>
    </dgm:pt>
    <dgm:pt modelId="{FD10C0A4-6C79-49B4-9136-AB3243BCEB41}" type="parTrans" cxnId="{22B07CB1-6015-41F9-904A-FF6114C1AA10}">
      <dgm:prSet/>
      <dgm:spPr/>
      <dgm:t>
        <a:bodyPr/>
        <a:lstStyle/>
        <a:p>
          <a:endParaRPr lang="es-EC"/>
        </a:p>
      </dgm:t>
    </dgm:pt>
    <dgm:pt modelId="{84E09D89-4EE0-4705-ACE4-B55A52FF4BB2}" type="sibTrans" cxnId="{22B07CB1-6015-41F9-904A-FF6114C1AA10}">
      <dgm:prSet/>
      <dgm:spPr/>
      <dgm:t>
        <a:bodyPr/>
        <a:lstStyle/>
        <a:p>
          <a:endParaRPr lang="es-EC"/>
        </a:p>
      </dgm:t>
    </dgm:pt>
    <dgm:pt modelId="{9C71E635-A6EE-4128-9D55-25E8616B5A43}">
      <dgm:prSet phldrT="[Texto]"/>
      <dgm:spPr/>
      <dgm:t>
        <a:bodyPr/>
        <a:lstStyle/>
        <a:p>
          <a:r>
            <a:rPr lang="es-EC" b="1" dirty="0"/>
            <a:t>Teoría de la ventaja comparativa</a:t>
          </a:r>
          <a:endParaRPr lang="es-EC" dirty="0"/>
        </a:p>
      </dgm:t>
    </dgm:pt>
    <dgm:pt modelId="{E2A61240-CDD7-4C7D-825E-6AD8444A7520}" type="parTrans" cxnId="{E274E007-1B55-4798-BB23-CABDD14B522D}">
      <dgm:prSet/>
      <dgm:spPr/>
      <dgm:t>
        <a:bodyPr/>
        <a:lstStyle/>
        <a:p>
          <a:endParaRPr lang="es-EC"/>
        </a:p>
      </dgm:t>
    </dgm:pt>
    <dgm:pt modelId="{DBE0870D-7163-4F1C-BE23-A0A33B1FC28B}" type="sibTrans" cxnId="{E274E007-1B55-4798-BB23-CABDD14B522D}">
      <dgm:prSet/>
      <dgm:spPr/>
      <dgm:t>
        <a:bodyPr/>
        <a:lstStyle/>
        <a:p>
          <a:endParaRPr lang="es-EC"/>
        </a:p>
      </dgm:t>
    </dgm:pt>
    <dgm:pt modelId="{C8E7F83D-68D0-48A2-8908-58B7BA4FC211}">
      <dgm:prSet phldrT="[Texto]" custT="1"/>
      <dgm:spPr/>
      <dgm:t>
        <a:bodyPr/>
        <a:lstStyle/>
        <a:p>
          <a:r>
            <a:rPr lang="es-EC" sz="1400" dirty="0"/>
            <a:t>Es la capacidad que tiene un país de producir determinados bienes con el menor coste de oportunidad respecto a otros países</a:t>
          </a:r>
        </a:p>
      </dgm:t>
    </dgm:pt>
    <dgm:pt modelId="{7AAC6CFE-4888-4F5C-B995-4AF46CEB0761}" type="parTrans" cxnId="{2B9C8FAE-A781-47D1-BE0B-07E76DCE4E78}">
      <dgm:prSet/>
      <dgm:spPr/>
      <dgm:t>
        <a:bodyPr/>
        <a:lstStyle/>
        <a:p>
          <a:endParaRPr lang="es-EC"/>
        </a:p>
      </dgm:t>
    </dgm:pt>
    <dgm:pt modelId="{3F9ECEE9-5EC3-49A7-8E8E-B7E52C40C4A6}" type="sibTrans" cxnId="{2B9C8FAE-A781-47D1-BE0B-07E76DCE4E78}">
      <dgm:prSet/>
      <dgm:spPr/>
      <dgm:t>
        <a:bodyPr/>
        <a:lstStyle/>
        <a:p>
          <a:endParaRPr lang="es-EC"/>
        </a:p>
      </dgm:t>
    </dgm:pt>
    <dgm:pt modelId="{8772CFEC-9D06-41EE-874C-F244B357300E}">
      <dgm:prSet phldrT="[Texto]"/>
      <dgm:spPr/>
      <dgm:t>
        <a:bodyPr/>
        <a:lstStyle/>
        <a:p>
          <a:r>
            <a:rPr lang="es-EC" b="1" dirty="0"/>
            <a:t>Teoría de la dotación de los factores </a:t>
          </a:r>
          <a:endParaRPr lang="es-EC" dirty="0"/>
        </a:p>
      </dgm:t>
    </dgm:pt>
    <dgm:pt modelId="{542E27A6-C953-4C45-B1D0-FF0610E45D71}" type="parTrans" cxnId="{A2B62172-13D0-43AE-8270-448FB5687465}">
      <dgm:prSet/>
      <dgm:spPr/>
      <dgm:t>
        <a:bodyPr/>
        <a:lstStyle/>
        <a:p>
          <a:endParaRPr lang="es-EC"/>
        </a:p>
      </dgm:t>
    </dgm:pt>
    <dgm:pt modelId="{FF129BAB-269C-498A-B6DF-160F09CCFDBE}" type="sibTrans" cxnId="{A2B62172-13D0-43AE-8270-448FB5687465}">
      <dgm:prSet/>
      <dgm:spPr/>
      <dgm:t>
        <a:bodyPr/>
        <a:lstStyle/>
        <a:p>
          <a:endParaRPr lang="es-EC"/>
        </a:p>
      </dgm:t>
    </dgm:pt>
    <dgm:pt modelId="{C66C12B0-8F06-47F9-8A40-E2649049DF1F}">
      <dgm:prSet phldrT="[Texto]" custT="1"/>
      <dgm:spPr/>
      <dgm:t>
        <a:bodyPr/>
        <a:lstStyle/>
        <a:p>
          <a:r>
            <a:rPr lang="es-EC" sz="1400" dirty="0"/>
            <a:t>Factores relativamente abundantes en el país</a:t>
          </a:r>
        </a:p>
      </dgm:t>
    </dgm:pt>
    <dgm:pt modelId="{A0D1524C-CD85-463A-800A-26F2346C94BD}" type="parTrans" cxnId="{C2466A1E-A640-4230-B134-9A2B40F63AF9}">
      <dgm:prSet/>
      <dgm:spPr/>
      <dgm:t>
        <a:bodyPr/>
        <a:lstStyle/>
        <a:p>
          <a:endParaRPr lang="es-EC"/>
        </a:p>
      </dgm:t>
    </dgm:pt>
    <dgm:pt modelId="{48070AC8-7B7D-4251-89D0-E789A07AB2F7}" type="sibTrans" cxnId="{C2466A1E-A640-4230-B134-9A2B40F63AF9}">
      <dgm:prSet/>
      <dgm:spPr/>
      <dgm:t>
        <a:bodyPr/>
        <a:lstStyle/>
        <a:p>
          <a:endParaRPr lang="es-EC"/>
        </a:p>
      </dgm:t>
    </dgm:pt>
    <dgm:pt modelId="{44B083D1-BA72-49EB-903E-77AC1C1EA65F}" type="pres">
      <dgm:prSet presAssocID="{A8E7FE2C-16E7-4DE5-9DAE-F3C50351720A}" presName="Name0" presStyleCnt="0">
        <dgm:presLayoutVars>
          <dgm:chMax/>
          <dgm:chPref/>
          <dgm:dir/>
          <dgm:animLvl val="lvl"/>
        </dgm:presLayoutVars>
      </dgm:prSet>
      <dgm:spPr/>
      <dgm:t>
        <a:bodyPr/>
        <a:lstStyle/>
        <a:p>
          <a:endParaRPr lang="es-EC"/>
        </a:p>
      </dgm:t>
    </dgm:pt>
    <dgm:pt modelId="{5D73924C-73B0-452E-AE85-5FAC321A31B1}" type="pres">
      <dgm:prSet presAssocID="{00B989CD-D92F-4729-95B7-A14F1859C20C}" presName="composite" presStyleCnt="0"/>
      <dgm:spPr/>
    </dgm:pt>
    <dgm:pt modelId="{AA40BFC8-653C-4BAC-A680-B845CB1B3BC9}" type="pres">
      <dgm:prSet presAssocID="{00B989CD-D92F-4729-95B7-A14F1859C20C}" presName="Parent1" presStyleLbl="node1" presStyleIdx="0" presStyleCnt="6">
        <dgm:presLayoutVars>
          <dgm:chMax val="1"/>
          <dgm:chPref val="1"/>
          <dgm:bulletEnabled val="1"/>
        </dgm:presLayoutVars>
      </dgm:prSet>
      <dgm:spPr/>
      <dgm:t>
        <a:bodyPr/>
        <a:lstStyle/>
        <a:p>
          <a:endParaRPr lang="es-EC"/>
        </a:p>
      </dgm:t>
    </dgm:pt>
    <dgm:pt modelId="{C4FB2547-A276-4CEE-B764-6F49800C26A2}" type="pres">
      <dgm:prSet presAssocID="{00B989CD-D92F-4729-95B7-A14F1859C20C}" presName="Childtext1" presStyleLbl="revTx" presStyleIdx="0" presStyleCnt="3">
        <dgm:presLayoutVars>
          <dgm:chMax val="0"/>
          <dgm:chPref val="0"/>
          <dgm:bulletEnabled val="1"/>
        </dgm:presLayoutVars>
      </dgm:prSet>
      <dgm:spPr/>
      <dgm:t>
        <a:bodyPr/>
        <a:lstStyle/>
        <a:p>
          <a:endParaRPr lang="es-EC"/>
        </a:p>
      </dgm:t>
    </dgm:pt>
    <dgm:pt modelId="{03356B4C-9CB4-4978-ABBD-B9406DE5BC54}" type="pres">
      <dgm:prSet presAssocID="{00B989CD-D92F-4729-95B7-A14F1859C20C}" presName="BalanceSpacing" presStyleCnt="0"/>
      <dgm:spPr/>
    </dgm:pt>
    <dgm:pt modelId="{6DE8AB78-7D07-4193-9C9D-33E9B33DB6D8}" type="pres">
      <dgm:prSet presAssocID="{00B989CD-D92F-4729-95B7-A14F1859C20C}" presName="BalanceSpacing1" presStyleCnt="0"/>
      <dgm:spPr/>
    </dgm:pt>
    <dgm:pt modelId="{20879C6E-FF02-4DE5-9AD3-8D24DC573E0D}" type="pres">
      <dgm:prSet presAssocID="{49066F8A-E71B-44C5-9A8F-00021CE17A1A}" presName="Accent1Text" presStyleLbl="node1" presStyleIdx="1" presStyleCnt="6"/>
      <dgm:spPr/>
      <dgm:t>
        <a:bodyPr/>
        <a:lstStyle/>
        <a:p>
          <a:endParaRPr lang="es-EC"/>
        </a:p>
      </dgm:t>
    </dgm:pt>
    <dgm:pt modelId="{E95DB2D1-2AD4-4D23-AC16-C6CAF4D413D1}" type="pres">
      <dgm:prSet presAssocID="{49066F8A-E71B-44C5-9A8F-00021CE17A1A}" presName="spaceBetweenRectangles" presStyleCnt="0"/>
      <dgm:spPr/>
    </dgm:pt>
    <dgm:pt modelId="{E6D09F47-E6B9-4086-869F-941CE02EAA04}" type="pres">
      <dgm:prSet presAssocID="{9C71E635-A6EE-4128-9D55-25E8616B5A43}" presName="composite" presStyleCnt="0"/>
      <dgm:spPr/>
    </dgm:pt>
    <dgm:pt modelId="{F081F100-10C5-494E-B6C0-F50F0C7DD3E1}" type="pres">
      <dgm:prSet presAssocID="{9C71E635-A6EE-4128-9D55-25E8616B5A43}" presName="Parent1" presStyleLbl="node1" presStyleIdx="2" presStyleCnt="6">
        <dgm:presLayoutVars>
          <dgm:chMax val="1"/>
          <dgm:chPref val="1"/>
          <dgm:bulletEnabled val="1"/>
        </dgm:presLayoutVars>
      </dgm:prSet>
      <dgm:spPr/>
      <dgm:t>
        <a:bodyPr/>
        <a:lstStyle/>
        <a:p>
          <a:endParaRPr lang="es-EC"/>
        </a:p>
      </dgm:t>
    </dgm:pt>
    <dgm:pt modelId="{86EEB918-9A02-4C5C-921A-2368999B2D4C}" type="pres">
      <dgm:prSet presAssocID="{9C71E635-A6EE-4128-9D55-25E8616B5A43}" presName="Childtext1" presStyleLbl="revTx" presStyleIdx="1" presStyleCnt="3">
        <dgm:presLayoutVars>
          <dgm:chMax val="0"/>
          <dgm:chPref val="0"/>
          <dgm:bulletEnabled val="1"/>
        </dgm:presLayoutVars>
      </dgm:prSet>
      <dgm:spPr/>
      <dgm:t>
        <a:bodyPr/>
        <a:lstStyle/>
        <a:p>
          <a:endParaRPr lang="es-EC"/>
        </a:p>
      </dgm:t>
    </dgm:pt>
    <dgm:pt modelId="{74DAD2B4-B7CE-445E-86B3-FFC1534B9BAE}" type="pres">
      <dgm:prSet presAssocID="{9C71E635-A6EE-4128-9D55-25E8616B5A43}" presName="BalanceSpacing" presStyleCnt="0"/>
      <dgm:spPr/>
    </dgm:pt>
    <dgm:pt modelId="{9938F5C3-4A06-4F80-8F39-2371A6209B80}" type="pres">
      <dgm:prSet presAssocID="{9C71E635-A6EE-4128-9D55-25E8616B5A43}" presName="BalanceSpacing1" presStyleCnt="0"/>
      <dgm:spPr/>
    </dgm:pt>
    <dgm:pt modelId="{1378E02F-C034-4E7D-B4F4-C5FEA1388629}" type="pres">
      <dgm:prSet presAssocID="{DBE0870D-7163-4F1C-BE23-A0A33B1FC28B}" presName="Accent1Text" presStyleLbl="node1" presStyleIdx="3" presStyleCnt="6"/>
      <dgm:spPr/>
      <dgm:t>
        <a:bodyPr/>
        <a:lstStyle/>
        <a:p>
          <a:endParaRPr lang="es-EC"/>
        </a:p>
      </dgm:t>
    </dgm:pt>
    <dgm:pt modelId="{6A72374B-D45F-4BEA-9FBB-9E5274BE23AB}" type="pres">
      <dgm:prSet presAssocID="{DBE0870D-7163-4F1C-BE23-A0A33B1FC28B}" presName="spaceBetweenRectangles" presStyleCnt="0"/>
      <dgm:spPr/>
    </dgm:pt>
    <dgm:pt modelId="{2EDA3762-A922-4B08-BED8-F4694D4E29CC}" type="pres">
      <dgm:prSet presAssocID="{8772CFEC-9D06-41EE-874C-F244B357300E}" presName="composite" presStyleCnt="0"/>
      <dgm:spPr/>
    </dgm:pt>
    <dgm:pt modelId="{5825D30D-9D76-4D57-8BA1-2D253F3A7109}" type="pres">
      <dgm:prSet presAssocID="{8772CFEC-9D06-41EE-874C-F244B357300E}" presName="Parent1" presStyleLbl="node1" presStyleIdx="4" presStyleCnt="6">
        <dgm:presLayoutVars>
          <dgm:chMax val="1"/>
          <dgm:chPref val="1"/>
          <dgm:bulletEnabled val="1"/>
        </dgm:presLayoutVars>
      </dgm:prSet>
      <dgm:spPr/>
      <dgm:t>
        <a:bodyPr/>
        <a:lstStyle/>
        <a:p>
          <a:endParaRPr lang="es-EC"/>
        </a:p>
      </dgm:t>
    </dgm:pt>
    <dgm:pt modelId="{D7E4C0A7-6270-4AF7-82FF-477FADE636ED}" type="pres">
      <dgm:prSet presAssocID="{8772CFEC-9D06-41EE-874C-F244B357300E}" presName="Childtext1" presStyleLbl="revTx" presStyleIdx="2" presStyleCnt="3">
        <dgm:presLayoutVars>
          <dgm:chMax val="0"/>
          <dgm:chPref val="0"/>
          <dgm:bulletEnabled val="1"/>
        </dgm:presLayoutVars>
      </dgm:prSet>
      <dgm:spPr/>
      <dgm:t>
        <a:bodyPr/>
        <a:lstStyle/>
        <a:p>
          <a:endParaRPr lang="es-EC"/>
        </a:p>
      </dgm:t>
    </dgm:pt>
    <dgm:pt modelId="{3A4BBF50-E0F3-4C53-9E42-E15BA6037C59}" type="pres">
      <dgm:prSet presAssocID="{8772CFEC-9D06-41EE-874C-F244B357300E}" presName="BalanceSpacing" presStyleCnt="0"/>
      <dgm:spPr/>
    </dgm:pt>
    <dgm:pt modelId="{3FE040BB-7D94-4B81-B1CA-718D678C49AF}" type="pres">
      <dgm:prSet presAssocID="{8772CFEC-9D06-41EE-874C-F244B357300E}" presName="BalanceSpacing1" presStyleCnt="0"/>
      <dgm:spPr/>
    </dgm:pt>
    <dgm:pt modelId="{39EE64F4-9A41-4D07-8937-A007AFD7EE11}" type="pres">
      <dgm:prSet presAssocID="{FF129BAB-269C-498A-B6DF-160F09CCFDBE}" presName="Accent1Text" presStyleLbl="node1" presStyleIdx="5" presStyleCnt="6"/>
      <dgm:spPr/>
      <dgm:t>
        <a:bodyPr/>
        <a:lstStyle/>
        <a:p>
          <a:endParaRPr lang="es-EC"/>
        </a:p>
      </dgm:t>
    </dgm:pt>
  </dgm:ptLst>
  <dgm:cxnLst>
    <dgm:cxn modelId="{C2466A1E-A640-4230-B134-9A2B40F63AF9}" srcId="{8772CFEC-9D06-41EE-874C-F244B357300E}" destId="{C66C12B0-8F06-47F9-8A40-E2649049DF1F}" srcOrd="0" destOrd="0" parTransId="{A0D1524C-CD85-463A-800A-26F2346C94BD}" sibTransId="{48070AC8-7B7D-4251-89D0-E789A07AB2F7}"/>
    <dgm:cxn modelId="{9F1D7F95-48F9-4915-826C-166541D87CA3}" type="presOf" srcId="{9C71E635-A6EE-4128-9D55-25E8616B5A43}" destId="{F081F100-10C5-494E-B6C0-F50F0C7DD3E1}" srcOrd="0" destOrd="0" presId="urn:microsoft.com/office/officeart/2008/layout/AlternatingHexagons"/>
    <dgm:cxn modelId="{4C2D9D93-BB04-421D-997A-FBA5AFA747F4}" type="presOf" srcId="{DBE0870D-7163-4F1C-BE23-A0A33B1FC28B}" destId="{1378E02F-C034-4E7D-B4F4-C5FEA1388629}" srcOrd="0" destOrd="0" presId="urn:microsoft.com/office/officeart/2008/layout/AlternatingHexagons"/>
    <dgm:cxn modelId="{E274E007-1B55-4798-BB23-CABDD14B522D}" srcId="{A8E7FE2C-16E7-4DE5-9DAE-F3C50351720A}" destId="{9C71E635-A6EE-4128-9D55-25E8616B5A43}" srcOrd="1" destOrd="0" parTransId="{E2A61240-CDD7-4C7D-825E-6AD8444A7520}" sibTransId="{DBE0870D-7163-4F1C-BE23-A0A33B1FC28B}"/>
    <dgm:cxn modelId="{0E7305D8-D7E5-4DD8-814D-A814C0F6902A}" type="presOf" srcId="{C66C12B0-8F06-47F9-8A40-E2649049DF1F}" destId="{D7E4C0A7-6270-4AF7-82FF-477FADE636ED}" srcOrd="0" destOrd="0" presId="urn:microsoft.com/office/officeart/2008/layout/AlternatingHexagons"/>
    <dgm:cxn modelId="{C2168D2B-B2AE-49AA-B8AD-769EBA0068AA}" type="presOf" srcId="{00B989CD-D92F-4729-95B7-A14F1859C20C}" destId="{AA40BFC8-653C-4BAC-A680-B845CB1B3BC9}" srcOrd="0" destOrd="0" presId="urn:microsoft.com/office/officeart/2008/layout/AlternatingHexagons"/>
    <dgm:cxn modelId="{81DDABDF-AC62-450E-B8C2-31D54BC1CC07}" type="presOf" srcId="{C8E7F83D-68D0-48A2-8908-58B7BA4FC211}" destId="{86EEB918-9A02-4C5C-921A-2368999B2D4C}" srcOrd="0" destOrd="0" presId="urn:microsoft.com/office/officeart/2008/layout/AlternatingHexagons"/>
    <dgm:cxn modelId="{8F9E8B3D-64F2-4B81-BC90-B003D2BB5DBC}" type="presOf" srcId="{C62FF9C7-38C4-45CC-BC80-468246FC5147}" destId="{C4FB2547-A276-4CEE-B764-6F49800C26A2}" srcOrd="0" destOrd="0" presId="urn:microsoft.com/office/officeart/2008/layout/AlternatingHexagons"/>
    <dgm:cxn modelId="{A2B62172-13D0-43AE-8270-448FB5687465}" srcId="{A8E7FE2C-16E7-4DE5-9DAE-F3C50351720A}" destId="{8772CFEC-9D06-41EE-874C-F244B357300E}" srcOrd="2" destOrd="0" parTransId="{542E27A6-C953-4C45-B1D0-FF0610E45D71}" sibTransId="{FF129BAB-269C-498A-B6DF-160F09CCFDBE}"/>
    <dgm:cxn modelId="{C55E17D0-69FD-4890-AC82-31B20DEB4198}" type="presOf" srcId="{A8E7FE2C-16E7-4DE5-9DAE-F3C50351720A}" destId="{44B083D1-BA72-49EB-903E-77AC1C1EA65F}" srcOrd="0" destOrd="0" presId="urn:microsoft.com/office/officeart/2008/layout/AlternatingHexagons"/>
    <dgm:cxn modelId="{2B9C8FAE-A781-47D1-BE0B-07E76DCE4E78}" srcId="{9C71E635-A6EE-4128-9D55-25E8616B5A43}" destId="{C8E7F83D-68D0-48A2-8908-58B7BA4FC211}" srcOrd="0" destOrd="0" parTransId="{7AAC6CFE-4888-4F5C-B995-4AF46CEB0761}" sibTransId="{3F9ECEE9-5EC3-49A7-8E8E-B7E52C40C4A6}"/>
    <dgm:cxn modelId="{D6005686-7E0A-4872-B397-AD9D1EE1D30D}" srcId="{A8E7FE2C-16E7-4DE5-9DAE-F3C50351720A}" destId="{00B989CD-D92F-4729-95B7-A14F1859C20C}" srcOrd="0" destOrd="0" parTransId="{00252B1A-974D-43B4-B3E7-44A0E229A18D}" sibTransId="{49066F8A-E71B-44C5-9A8F-00021CE17A1A}"/>
    <dgm:cxn modelId="{22B07CB1-6015-41F9-904A-FF6114C1AA10}" srcId="{00B989CD-D92F-4729-95B7-A14F1859C20C}" destId="{C62FF9C7-38C4-45CC-BC80-468246FC5147}" srcOrd="0" destOrd="0" parTransId="{FD10C0A4-6C79-49B4-9136-AB3243BCEB41}" sibTransId="{84E09D89-4EE0-4705-ACE4-B55A52FF4BB2}"/>
    <dgm:cxn modelId="{58C5A607-9C85-406E-A1A8-C71248BFF95E}" type="presOf" srcId="{8772CFEC-9D06-41EE-874C-F244B357300E}" destId="{5825D30D-9D76-4D57-8BA1-2D253F3A7109}" srcOrd="0" destOrd="0" presId="urn:microsoft.com/office/officeart/2008/layout/AlternatingHexagons"/>
    <dgm:cxn modelId="{9D09DA0F-A5ED-47C0-8618-125DE153E83C}" type="presOf" srcId="{FF129BAB-269C-498A-B6DF-160F09CCFDBE}" destId="{39EE64F4-9A41-4D07-8937-A007AFD7EE11}" srcOrd="0" destOrd="0" presId="urn:microsoft.com/office/officeart/2008/layout/AlternatingHexagons"/>
    <dgm:cxn modelId="{A461B59F-61AC-4BF7-9039-C5CF4F125602}" type="presOf" srcId="{49066F8A-E71B-44C5-9A8F-00021CE17A1A}" destId="{20879C6E-FF02-4DE5-9AD3-8D24DC573E0D}" srcOrd="0" destOrd="0" presId="urn:microsoft.com/office/officeart/2008/layout/AlternatingHexagons"/>
    <dgm:cxn modelId="{53F540DE-A546-488D-AF28-26A5E08718CD}" type="presParOf" srcId="{44B083D1-BA72-49EB-903E-77AC1C1EA65F}" destId="{5D73924C-73B0-452E-AE85-5FAC321A31B1}" srcOrd="0" destOrd="0" presId="urn:microsoft.com/office/officeart/2008/layout/AlternatingHexagons"/>
    <dgm:cxn modelId="{C29EE54F-7D11-4C17-98D1-064B4C967BF1}" type="presParOf" srcId="{5D73924C-73B0-452E-AE85-5FAC321A31B1}" destId="{AA40BFC8-653C-4BAC-A680-B845CB1B3BC9}" srcOrd="0" destOrd="0" presId="urn:microsoft.com/office/officeart/2008/layout/AlternatingHexagons"/>
    <dgm:cxn modelId="{06ED15D0-992E-42E1-8155-6FDCF65A1323}" type="presParOf" srcId="{5D73924C-73B0-452E-AE85-5FAC321A31B1}" destId="{C4FB2547-A276-4CEE-B764-6F49800C26A2}" srcOrd="1" destOrd="0" presId="urn:microsoft.com/office/officeart/2008/layout/AlternatingHexagons"/>
    <dgm:cxn modelId="{CF51E9EC-9AAD-4F8A-96CF-91E23A80BAD1}" type="presParOf" srcId="{5D73924C-73B0-452E-AE85-5FAC321A31B1}" destId="{03356B4C-9CB4-4978-ABBD-B9406DE5BC54}" srcOrd="2" destOrd="0" presId="urn:microsoft.com/office/officeart/2008/layout/AlternatingHexagons"/>
    <dgm:cxn modelId="{31EBDE68-9708-4989-BA1D-9EB98D8F31E7}" type="presParOf" srcId="{5D73924C-73B0-452E-AE85-5FAC321A31B1}" destId="{6DE8AB78-7D07-4193-9C9D-33E9B33DB6D8}" srcOrd="3" destOrd="0" presId="urn:microsoft.com/office/officeart/2008/layout/AlternatingHexagons"/>
    <dgm:cxn modelId="{E89B457A-C3AC-4192-A403-9EFF66FD9E52}" type="presParOf" srcId="{5D73924C-73B0-452E-AE85-5FAC321A31B1}" destId="{20879C6E-FF02-4DE5-9AD3-8D24DC573E0D}" srcOrd="4" destOrd="0" presId="urn:microsoft.com/office/officeart/2008/layout/AlternatingHexagons"/>
    <dgm:cxn modelId="{8C632CD9-6437-4D1B-B293-6DC5D1EA3B67}" type="presParOf" srcId="{44B083D1-BA72-49EB-903E-77AC1C1EA65F}" destId="{E95DB2D1-2AD4-4D23-AC16-C6CAF4D413D1}" srcOrd="1" destOrd="0" presId="urn:microsoft.com/office/officeart/2008/layout/AlternatingHexagons"/>
    <dgm:cxn modelId="{F2E38E03-86F3-4781-AA60-BC2BE6C757CD}" type="presParOf" srcId="{44B083D1-BA72-49EB-903E-77AC1C1EA65F}" destId="{E6D09F47-E6B9-4086-869F-941CE02EAA04}" srcOrd="2" destOrd="0" presId="urn:microsoft.com/office/officeart/2008/layout/AlternatingHexagons"/>
    <dgm:cxn modelId="{1C99EEEF-CE15-434D-B8DD-3D02CC07C70F}" type="presParOf" srcId="{E6D09F47-E6B9-4086-869F-941CE02EAA04}" destId="{F081F100-10C5-494E-B6C0-F50F0C7DD3E1}" srcOrd="0" destOrd="0" presId="urn:microsoft.com/office/officeart/2008/layout/AlternatingHexagons"/>
    <dgm:cxn modelId="{917A74A5-548E-4372-9432-24870F04B272}" type="presParOf" srcId="{E6D09F47-E6B9-4086-869F-941CE02EAA04}" destId="{86EEB918-9A02-4C5C-921A-2368999B2D4C}" srcOrd="1" destOrd="0" presId="urn:microsoft.com/office/officeart/2008/layout/AlternatingHexagons"/>
    <dgm:cxn modelId="{9438E657-3190-4B0F-9C84-7D3F4D90F3E1}" type="presParOf" srcId="{E6D09F47-E6B9-4086-869F-941CE02EAA04}" destId="{74DAD2B4-B7CE-445E-86B3-FFC1534B9BAE}" srcOrd="2" destOrd="0" presId="urn:microsoft.com/office/officeart/2008/layout/AlternatingHexagons"/>
    <dgm:cxn modelId="{6B9E08B1-5029-4ACC-A5EA-678E88EBF3AE}" type="presParOf" srcId="{E6D09F47-E6B9-4086-869F-941CE02EAA04}" destId="{9938F5C3-4A06-4F80-8F39-2371A6209B80}" srcOrd="3" destOrd="0" presId="urn:microsoft.com/office/officeart/2008/layout/AlternatingHexagons"/>
    <dgm:cxn modelId="{4B618AFC-4C6B-406E-95FB-56E7357A24FC}" type="presParOf" srcId="{E6D09F47-E6B9-4086-869F-941CE02EAA04}" destId="{1378E02F-C034-4E7D-B4F4-C5FEA1388629}" srcOrd="4" destOrd="0" presId="urn:microsoft.com/office/officeart/2008/layout/AlternatingHexagons"/>
    <dgm:cxn modelId="{0564D697-1C55-4380-A1A7-05917596DCF3}" type="presParOf" srcId="{44B083D1-BA72-49EB-903E-77AC1C1EA65F}" destId="{6A72374B-D45F-4BEA-9FBB-9E5274BE23AB}" srcOrd="3" destOrd="0" presId="urn:microsoft.com/office/officeart/2008/layout/AlternatingHexagons"/>
    <dgm:cxn modelId="{66A7E413-EB58-4057-9E3B-F5221812AF52}" type="presParOf" srcId="{44B083D1-BA72-49EB-903E-77AC1C1EA65F}" destId="{2EDA3762-A922-4B08-BED8-F4694D4E29CC}" srcOrd="4" destOrd="0" presId="urn:microsoft.com/office/officeart/2008/layout/AlternatingHexagons"/>
    <dgm:cxn modelId="{DD0A1F82-41CB-4DA7-A224-2A6578CB6AE9}" type="presParOf" srcId="{2EDA3762-A922-4B08-BED8-F4694D4E29CC}" destId="{5825D30D-9D76-4D57-8BA1-2D253F3A7109}" srcOrd="0" destOrd="0" presId="urn:microsoft.com/office/officeart/2008/layout/AlternatingHexagons"/>
    <dgm:cxn modelId="{3DA62C71-1F0C-47A1-8878-21114060BD08}" type="presParOf" srcId="{2EDA3762-A922-4B08-BED8-F4694D4E29CC}" destId="{D7E4C0A7-6270-4AF7-82FF-477FADE636ED}" srcOrd="1" destOrd="0" presId="urn:microsoft.com/office/officeart/2008/layout/AlternatingHexagons"/>
    <dgm:cxn modelId="{755DFCBD-5F92-4277-852F-0D84F0D6BAF2}" type="presParOf" srcId="{2EDA3762-A922-4B08-BED8-F4694D4E29CC}" destId="{3A4BBF50-E0F3-4C53-9E42-E15BA6037C59}" srcOrd="2" destOrd="0" presId="urn:microsoft.com/office/officeart/2008/layout/AlternatingHexagons"/>
    <dgm:cxn modelId="{6CD143F5-36EC-4DC3-952B-4677E1F1249F}" type="presParOf" srcId="{2EDA3762-A922-4B08-BED8-F4694D4E29CC}" destId="{3FE040BB-7D94-4B81-B1CA-718D678C49AF}" srcOrd="3" destOrd="0" presId="urn:microsoft.com/office/officeart/2008/layout/AlternatingHexagons"/>
    <dgm:cxn modelId="{9EDEF2F1-98B0-45C4-B28C-004DDAB6BB87}" type="presParOf" srcId="{2EDA3762-A922-4B08-BED8-F4694D4E29CC}" destId="{39EE64F4-9A41-4D07-8937-A007AFD7EE11}"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A8BDB8F-BA54-4AB7-BF89-A16123771F42}" type="doc">
      <dgm:prSet loTypeId="urn:microsoft.com/office/officeart/2005/8/layout/hProcess4" loCatId="process" qsTypeId="urn:microsoft.com/office/officeart/2005/8/quickstyle/simple3" qsCatId="simple" csTypeId="urn:microsoft.com/office/officeart/2005/8/colors/colorful1" csCatId="colorful" phldr="1"/>
      <dgm:spPr/>
      <dgm:t>
        <a:bodyPr/>
        <a:lstStyle/>
        <a:p>
          <a:endParaRPr lang="es-EC"/>
        </a:p>
      </dgm:t>
    </dgm:pt>
    <dgm:pt modelId="{91C1A938-D01F-48A1-A58B-862F7F2024D3}">
      <dgm:prSet phldrT="[Texto]" custT="1"/>
      <dgm:spPr/>
      <dgm:t>
        <a:bodyPr/>
        <a:lstStyle/>
        <a:p>
          <a:r>
            <a:rPr lang="es-EC" sz="1600" b="1" dirty="0"/>
            <a:t>DIVERSIFICACIÓN DE LA ESTRUCTURA EXPORTADORA DE LA COMUNIDAD ANDINA (2016) (B,C,P,E): ANÁLISIS IHH</a:t>
          </a:r>
        </a:p>
      </dgm:t>
    </dgm:pt>
    <dgm:pt modelId="{8865A557-E045-4D04-87D4-EBF7C65121E7}" type="parTrans" cxnId="{189B6306-FBF2-4D94-8AD9-C53E3E8F28A0}">
      <dgm:prSet/>
      <dgm:spPr/>
      <dgm:t>
        <a:bodyPr/>
        <a:lstStyle/>
        <a:p>
          <a:endParaRPr lang="es-EC"/>
        </a:p>
      </dgm:t>
    </dgm:pt>
    <dgm:pt modelId="{E94DFD10-A130-4CC0-BC96-5444E09C6DEC}" type="sibTrans" cxnId="{189B6306-FBF2-4D94-8AD9-C53E3E8F28A0}">
      <dgm:prSet/>
      <dgm:spPr/>
      <dgm:t>
        <a:bodyPr/>
        <a:lstStyle/>
        <a:p>
          <a:endParaRPr lang="es-EC"/>
        </a:p>
      </dgm:t>
    </dgm:pt>
    <dgm:pt modelId="{C58AF3E1-6CFA-4093-ADA7-381B52249557}">
      <dgm:prSet phldrT="[Texto]" custT="1"/>
      <dgm:spPr/>
      <dgm:t>
        <a:bodyPr/>
        <a:lstStyle/>
        <a:p>
          <a:r>
            <a:rPr lang="es-EC" sz="2000" dirty="0"/>
            <a:t>Realiza un análisis de la concentración o diversificación de la estructura “X”.</a:t>
          </a:r>
        </a:p>
      </dgm:t>
    </dgm:pt>
    <dgm:pt modelId="{93C0AE03-2CDD-47CE-A8DC-70DD5107DAD6}" type="parTrans" cxnId="{007CB8AE-A588-4D6D-A5DC-4750FB13A236}">
      <dgm:prSet/>
      <dgm:spPr/>
      <dgm:t>
        <a:bodyPr/>
        <a:lstStyle/>
        <a:p>
          <a:endParaRPr lang="es-EC"/>
        </a:p>
      </dgm:t>
    </dgm:pt>
    <dgm:pt modelId="{C30D8D43-36FD-4174-841D-05395F892FAF}" type="sibTrans" cxnId="{007CB8AE-A588-4D6D-A5DC-4750FB13A236}">
      <dgm:prSet/>
      <dgm:spPr/>
      <dgm:t>
        <a:bodyPr/>
        <a:lstStyle/>
        <a:p>
          <a:endParaRPr lang="es-EC"/>
        </a:p>
      </dgm:t>
    </dgm:pt>
    <dgm:pt modelId="{E721B1D1-1CB0-4B67-B699-4B87124A6C99}">
      <dgm:prSet phldrT="[Texto]" custT="1"/>
      <dgm:spPr/>
      <dgm:t>
        <a:bodyPr/>
        <a:lstStyle/>
        <a:p>
          <a:r>
            <a:rPr lang="es-EC" sz="1600" b="1" dirty="0"/>
            <a:t>AGROINDUSTRIA ECUATORIANA: UN SECTOR IMPORTANTE QUE REQUIERE DE UNA LEY QUE PROMUEVA SU DESARROLLO</a:t>
          </a:r>
        </a:p>
      </dgm:t>
    </dgm:pt>
    <dgm:pt modelId="{8BE202F3-801F-41BF-8CD0-ABC7D7D17B0C}" type="parTrans" cxnId="{48488620-9729-4869-9A6F-39FF92C01743}">
      <dgm:prSet/>
      <dgm:spPr/>
      <dgm:t>
        <a:bodyPr/>
        <a:lstStyle/>
        <a:p>
          <a:endParaRPr lang="es-EC"/>
        </a:p>
      </dgm:t>
    </dgm:pt>
    <dgm:pt modelId="{9C51ABE3-422F-4CA8-B631-755953FC928F}" type="sibTrans" cxnId="{48488620-9729-4869-9A6F-39FF92C01743}">
      <dgm:prSet/>
      <dgm:spPr/>
      <dgm:t>
        <a:bodyPr/>
        <a:lstStyle/>
        <a:p>
          <a:endParaRPr lang="es-EC"/>
        </a:p>
      </dgm:t>
    </dgm:pt>
    <dgm:pt modelId="{79CB4225-1C6B-4451-BD41-72B48C997F55}">
      <dgm:prSet phldrT="[Texto]" custT="1"/>
      <dgm:spPr/>
      <dgm:t>
        <a:bodyPr/>
        <a:lstStyle/>
        <a:p>
          <a:r>
            <a:rPr lang="es-EC" sz="2000" dirty="0"/>
            <a:t>Motor no petrolero de la economía y un fuerte demandante de mano de obra calificada y no calificada.</a:t>
          </a:r>
        </a:p>
      </dgm:t>
    </dgm:pt>
    <dgm:pt modelId="{E8A77CEB-1DE9-45C0-8F24-B26AA5FCB093}" type="parTrans" cxnId="{F28AC740-4C33-4830-A5EA-72A810A6FDA3}">
      <dgm:prSet/>
      <dgm:spPr/>
      <dgm:t>
        <a:bodyPr/>
        <a:lstStyle/>
        <a:p>
          <a:endParaRPr lang="es-EC"/>
        </a:p>
      </dgm:t>
    </dgm:pt>
    <dgm:pt modelId="{74835617-19DF-434D-9676-A2F9FC732EB8}" type="sibTrans" cxnId="{F28AC740-4C33-4830-A5EA-72A810A6FDA3}">
      <dgm:prSet/>
      <dgm:spPr/>
      <dgm:t>
        <a:bodyPr/>
        <a:lstStyle/>
        <a:p>
          <a:endParaRPr lang="es-EC"/>
        </a:p>
      </dgm:t>
    </dgm:pt>
    <dgm:pt modelId="{EDACB26F-1025-4481-8B94-0AF60CE00434}">
      <dgm:prSet phldrT="[Texto]" custT="1"/>
      <dgm:spPr/>
      <dgm:t>
        <a:bodyPr/>
        <a:lstStyle/>
        <a:p>
          <a:r>
            <a:rPr lang="es-EC" sz="2000" dirty="0"/>
            <a:t>Contribución a la economía en el PIB (más de un 1/4 de las X e M totales en los últimos ocho años) como a la ocupación de la PEA.</a:t>
          </a:r>
        </a:p>
      </dgm:t>
    </dgm:pt>
    <dgm:pt modelId="{2D74DFAC-4FBD-4129-B272-B26A7E82DCF1}" type="parTrans" cxnId="{27F01139-6219-45E4-BFF7-95CAD175BFE7}">
      <dgm:prSet/>
      <dgm:spPr/>
      <dgm:t>
        <a:bodyPr/>
        <a:lstStyle/>
        <a:p>
          <a:endParaRPr lang="es-EC"/>
        </a:p>
      </dgm:t>
    </dgm:pt>
    <dgm:pt modelId="{33432A57-4756-4C70-BE25-5E9A46A3D110}" type="sibTrans" cxnId="{27F01139-6219-45E4-BFF7-95CAD175BFE7}">
      <dgm:prSet/>
      <dgm:spPr/>
      <dgm:t>
        <a:bodyPr/>
        <a:lstStyle/>
        <a:p>
          <a:endParaRPr lang="es-EC"/>
        </a:p>
      </dgm:t>
    </dgm:pt>
    <dgm:pt modelId="{3D24EDA3-4F3E-488A-ABB4-51C2CE0B9D05}">
      <dgm:prSet phldrT="[Texto]" custT="1"/>
      <dgm:spPr/>
      <dgm:t>
        <a:bodyPr/>
        <a:lstStyle/>
        <a:p>
          <a:r>
            <a:rPr lang="es-EC" sz="1600" b="1" dirty="0"/>
            <a:t>PRECIOS AGROPECUARIOS E INGRESOS </a:t>
          </a:r>
          <a:endParaRPr lang="es-EC" sz="1600" dirty="0"/>
        </a:p>
      </dgm:t>
    </dgm:pt>
    <dgm:pt modelId="{F2B33E08-6672-4949-8886-4D63016F1C20}" type="parTrans" cxnId="{26F6AD2E-A406-442D-A9DB-BC95D9E72ECE}">
      <dgm:prSet/>
      <dgm:spPr/>
      <dgm:t>
        <a:bodyPr/>
        <a:lstStyle/>
        <a:p>
          <a:endParaRPr lang="es-EC"/>
        </a:p>
      </dgm:t>
    </dgm:pt>
    <dgm:pt modelId="{6FDC543C-4174-4065-8486-5A11489BDBEA}" type="sibTrans" cxnId="{26F6AD2E-A406-442D-A9DB-BC95D9E72ECE}">
      <dgm:prSet/>
      <dgm:spPr/>
      <dgm:t>
        <a:bodyPr/>
        <a:lstStyle/>
        <a:p>
          <a:endParaRPr lang="es-EC"/>
        </a:p>
      </dgm:t>
    </dgm:pt>
    <dgm:pt modelId="{A0081B9D-E07C-4A98-9B33-77683240B760}">
      <dgm:prSet phldrT="[Texto]" custT="1"/>
      <dgm:spPr/>
      <dgm:t>
        <a:bodyPr/>
        <a:lstStyle/>
        <a:p>
          <a:r>
            <a:rPr lang="es-EC" sz="2000" dirty="0"/>
            <a:t>Mercados financieros de productos agrícolas básicos diversifican las carteras y reducen el riesgo en la bolsa de valores. </a:t>
          </a:r>
        </a:p>
      </dgm:t>
    </dgm:pt>
    <dgm:pt modelId="{BA461774-9E96-4709-829F-F04711BB5884}" type="parTrans" cxnId="{B1413F68-17B8-484F-A33B-E6E66DB2C123}">
      <dgm:prSet/>
      <dgm:spPr/>
      <dgm:t>
        <a:bodyPr/>
        <a:lstStyle/>
        <a:p>
          <a:endParaRPr lang="es-EC"/>
        </a:p>
      </dgm:t>
    </dgm:pt>
    <dgm:pt modelId="{C9E6FD2B-41DC-480F-91D4-02BB7BC90F03}" type="sibTrans" cxnId="{B1413F68-17B8-484F-A33B-E6E66DB2C123}">
      <dgm:prSet/>
      <dgm:spPr/>
      <dgm:t>
        <a:bodyPr/>
        <a:lstStyle/>
        <a:p>
          <a:endParaRPr lang="es-EC"/>
        </a:p>
      </dgm:t>
    </dgm:pt>
    <dgm:pt modelId="{B4BF5312-A294-45A0-9623-06AC6C92A9E2}">
      <dgm:prSet phldrT="[Texto]" custT="1"/>
      <dgm:spPr/>
      <dgm:t>
        <a:bodyPr/>
        <a:lstStyle/>
        <a:p>
          <a:r>
            <a:rPr lang="es-EC" sz="2000" dirty="0"/>
            <a:t>Creación de políticas públicas orientadas a detener el efecto inflacionario en los precios tales como prohibiciones, o aumentos de impuestos a las X.</a:t>
          </a:r>
        </a:p>
      </dgm:t>
    </dgm:pt>
    <dgm:pt modelId="{AA41F793-3066-4E41-93AE-5443B442EED3}" type="parTrans" cxnId="{D514775A-6FF0-4831-B9D3-790EB5E6AC00}">
      <dgm:prSet/>
      <dgm:spPr/>
      <dgm:t>
        <a:bodyPr/>
        <a:lstStyle/>
        <a:p>
          <a:endParaRPr lang="es-EC"/>
        </a:p>
      </dgm:t>
    </dgm:pt>
    <dgm:pt modelId="{02CF9644-58BE-48EC-A57A-D1D3247BA481}" type="sibTrans" cxnId="{D514775A-6FF0-4831-B9D3-790EB5E6AC00}">
      <dgm:prSet/>
      <dgm:spPr/>
      <dgm:t>
        <a:bodyPr/>
        <a:lstStyle/>
        <a:p>
          <a:endParaRPr lang="es-EC"/>
        </a:p>
      </dgm:t>
    </dgm:pt>
    <dgm:pt modelId="{5548744A-E6D3-4860-87F8-497C62F7429E}">
      <dgm:prSet custT="1"/>
      <dgm:spPr/>
      <dgm:t>
        <a:bodyPr/>
        <a:lstStyle/>
        <a:p>
          <a:r>
            <a:rPr lang="es-EC" sz="2000" dirty="0"/>
            <a:t>Estructura “X” altamente concentrada. </a:t>
          </a:r>
        </a:p>
      </dgm:t>
    </dgm:pt>
    <dgm:pt modelId="{D34D6499-FA30-46E2-A74A-AD1C39E86646}" type="parTrans" cxnId="{C4C48C33-E50C-4A0A-9934-149D34A55498}">
      <dgm:prSet/>
      <dgm:spPr/>
      <dgm:t>
        <a:bodyPr/>
        <a:lstStyle/>
        <a:p>
          <a:endParaRPr lang="es-EC"/>
        </a:p>
      </dgm:t>
    </dgm:pt>
    <dgm:pt modelId="{828CA336-289C-4B16-A4D0-478C86C43889}" type="sibTrans" cxnId="{C4C48C33-E50C-4A0A-9934-149D34A55498}">
      <dgm:prSet/>
      <dgm:spPr/>
      <dgm:t>
        <a:bodyPr/>
        <a:lstStyle/>
        <a:p>
          <a:endParaRPr lang="es-EC"/>
        </a:p>
      </dgm:t>
    </dgm:pt>
    <dgm:pt modelId="{803FFFD3-41BC-4054-B6BA-767BCDFFB3FB}" type="pres">
      <dgm:prSet presAssocID="{1A8BDB8F-BA54-4AB7-BF89-A16123771F42}" presName="Name0" presStyleCnt="0">
        <dgm:presLayoutVars>
          <dgm:dir/>
          <dgm:animLvl val="lvl"/>
          <dgm:resizeHandles val="exact"/>
        </dgm:presLayoutVars>
      </dgm:prSet>
      <dgm:spPr/>
      <dgm:t>
        <a:bodyPr/>
        <a:lstStyle/>
        <a:p>
          <a:endParaRPr lang="es-EC"/>
        </a:p>
      </dgm:t>
    </dgm:pt>
    <dgm:pt modelId="{7575374F-A067-4B6C-968C-6B5B024EE148}" type="pres">
      <dgm:prSet presAssocID="{1A8BDB8F-BA54-4AB7-BF89-A16123771F42}" presName="tSp" presStyleCnt="0"/>
      <dgm:spPr/>
    </dgm:pt>
    <dgm:pt modelId="{98081CC7-877C-470C-B4BD-483E4024B45F}" type="pres">
      <dgm:prSet presAssocID="{1A8BDB8F-BA54-4AB7-BF89-A16123771F42}" presName="bSp" presStyleCnt="0"/>
      <dgm:spPr/>
    </dgm:pt>
    <dgm:pt modelId="{6D38F2F4-255A-46C8-8F2E-C2FF11CC2495}" type="pres">
      <dgm:prSet presAssocID="{1A8BDB8F-BA54-4AB7-BF89-A16123771F42}" presName="process" presStyleCnt="0"/>
      <dgm:spPr/>
    </dgm:pt>
    <dgm:pt modelId="{AA671F90-6AA7-485D-8718-32BBEAC9407E}" type="pres">
      <dgm:prSet presAssocID="{91C1A938-D01F-48A1-A58B-862F7F2024D3}" presName="composite1" presStyleCnt="0"/>
      <dgm:spPr/>
    </dgm:pt>
    <dgm:pt modelId="{0EEB5508-9BA8-4766-9D32-602BC300B48F}" type="pres">
      <dgm:prSet presAssocID="{91C1A938-D01F-48A1-A58B-862F7F2024D3}" presName="dummyNode1" presStyleLbl="node1" presStyleIdx="0" presStyleCnt="3"/>
      <dgm:spPr/>
    </dgm:pt>
    <dgm:pt modelId="{06116A3A-7CB0-4712-B45E-2524CE87EEAC}" type="pres">
      <dgm:prSet presAssocID="{91C1A938-D01F-48A1-A58B-862F7F2024D3}" presName="childNode1" presStyleLbl="bgAcc1" presStyleIdx="0" presStyleCnt="3" custScaleY="93632" custLinFactNeighborX="2886" custLinFactNeighborY="4733">
        <dgm:presLayoutVars>
          <dgm:bulletEnabled val="1"/>
        </dgm:presLayoutVars>
      </dgm:prSet>
      <dgm:spPr/>
      <dgm:t>
        <a:bodyPr/>
        <a:lstStyle/>
        <a:p>
          <a:endParaRPr lang="es-EC"/>
        </a:p>
      </dgm:t>
    </dgm:pt>
    <dgm:pt modelId="{BA956058-6F18-453C-A937-F2D47457237B}" type="pres">
      <dgm:prSet presAssocID="{91C1A938-D01F-48A1-A58B-862F7F2024D3}" presName="childNode1tx" presStyleLbl="bgAcc1" presStyleIdx="0" presStyleCnt="3">
        <dgm:presLayoutVars>
          <dgm:bulletEnabled val="1"/>
        </dgm:presLayoutVars>
      </dgm:prSet>
      <dgm:spPr/>
      <dgm:t>
        <a:bodyPr/>
        <a:lstStyle/>
        <a:p>
          <a:endParaRPr lang="es-EC"/>
        </a:p>
      </dgm:t>
    </dgm:pt>
    <dgm:pt modelId="{86C733CE-BBD0-43FE-9C55-AEFC61F92EB3}" type="pres">
      <dgm:prSet presAssocID="{91C1A938-D01F-48A1-A58B-862F7F2024D3}" presName="parentNode1" presStyleLbl="node1" presStyleIdx="0" presStyleCnt="3" custScaleY="138217" custLinFactNeighborX="-16297" custLinFactNeighborY="75193">
        <dgm:presLayoutVars>
          <dgm:chMax val="1"/>
          <dgm:bulletEnabled val="1"/>
        </dgm:presLayoutVars>
      </dgm:prSet>
      <dgm:spPr/>
      <dgm:t>
        <a:bodyPr/>
        <a:lstStyle/>
        <a:p>
          <a:endParaRPr lang="es-EC"/>
        </a:p>
      </dgm:t>
    </dgm:pt>
    <dgm:pt modelId="{D6D7C574-9BCA-4F5D-9665-770A96E0976B}" type="pres">
      <dgm:prSet presAssocID="{91C1A938-D01F-48A1-A58B-862F7F2024D3}" presName="connSite1" presStyleCnt="0"/>
      <dgm:spPr/>
    </dgm:pt>
    <dgm:pt modelId="{F78D882C-DC15-4683-9409-BF74A82CE0A5}" type="pres">
      <dgm:prSet presAssocID="{E94DFD10-A130-4CC0-BC96-5444E09C6DEC}" presName="Name9" presStyleLbl="sibTrans2D1" presStyleIdx="0" presStyleCnt="2"/>
      <dgm:spPr/>
      <dgm:t>
        <a:bodyPr/>
        <a:lstStyle/>
        <a:p>
          <a:endParaRPr lang="es-EC"/>
        </a:p>
      </dgm:t>
    </dgm:pt>
    <dgm:pt modelId="{AB83B232-B4BE-4264-87C9-FA1EFFE24164}" type="pres">
      <dgm:prSet presAssocID="{E721B1D1-1CB0-4B67-B699-4B87124A6C99}" presName="composite2" presStyleCnt="0"/>
      <dgm:spPr/>
    </dgm:pt>
    <dgm:pt modelId="{8F614FDD-B7EC-4013-A5B9-DAB0A92B362A}" type="pres">
      <dgm:prSet presAssocID="{E721B1D1-1CB0-4B67-B699-4B87124A6C99}" presName="dummyNode2" presStyleLbl="node1" presStyleIdx="0" presStyleCnt="3"/>
      <dgm:spPr/>
    </dgm:pt>
    <dgm:pt modelId="{CEB2FF64-1CF9-4DAF-B2D5-C300E82F147F}" type="pres">
      <dgm:prSet presAssocID="{E721B1D1-1CB0-4B67-B699-4B87124A6C99}" presName="childNode2" presStyleLbl="bgAcc1" presStyleIdx="1" presStyleCnt="3" custScaleX="141968" custScaleY="131430" custLinFactNeighborY="-2160">
        <dgm:presLayoutVars>
          <dgm:bulletEnabled val="1"/>
        </dgm:presLayoutVars>
      </dgm:prSet>
      <dgm:spPr/>
      <dgm:t>
        <a:bodyPr/>
        <a:lstStyle/>
        <a:p>
          <a:endParaRPr lang="es-EC"/>
        </a:p>
      </dgm:t>
    </dgm:pt>
    <dgm:pt modelId="{18E1CDB2-2CDC-4AEF-97BD-C604890055F9}" type="pres">
      <dgm:prSet presAssocID="{E721B1D1-1CB0-4B67-B699-4B87124A6C99}" presName="childNode2tx" presStyleLbl="bgAcc1" presStyleIdx="1" presStyleCnt="3">
        <dgm:presLayoutVars>
          <dgm:bulletEnabled val="1"/>
        </dgm:presLayoutVars>
      </dgm:prSet>
      <dgm:spPr/>
      <dgm:t>
        <a:bodyPr/>
        <a:lstStyle/>
        <a:p>
          <a:endParaRPr lang="es-EC"/>
        </a:p>
      </dgm:t>
    </dgm:pt>
    <dgm:pt modelId="{C7CE30EE-4A02-4B3F-8331-AD81AFAD7B47}" type="pres">
      <dgm:prSet presAssocID="{E721B1D1-1CB0-4B67-B699-4B87124A6C99}" presName="parentNode2" presStyleLbl="node1" presStyleIdx="1" presStyleCnt="3" custScaleX="128790" custLinFactNeighborX="-6083" custLinFactNeighborY="-26453">
        <dgm:presLayoutVars>
          <dgm:chMax val="0"/>
          <dgm:bulletEnabled val="1"/>
        </dgm:presLayoutVars>
      </dgm:prSet>
      <dgm:spPr/>
      <dgm:t>
        <a:bodyPr/>
        <a:lstStyle/>
        <a:p>
          <a:endParaRPr lang="es-EC"/>
        </a:p>
      </dgm:t>
    </dgm:pt>
    <dgm:pt modelId="{0F8A37B7-272F-4540-8F37-2397FF792571}" type="pres">
      <dgm:prSet presAssocID="{E721B1D1-1CB0-4B67-B699-4B87124A6C99}" presName="connSite2" presStyleCnt="0"/>
      <dgm:spPr/>
    </dgm:pt>
    <dgm:pt modelId="{3B100E93-AAB7-40AB-8D57-1D1128211D6B}" type="pres">
      <dgm:prSet presAssocID="{9C51ABE3-422F-4CA8-B631-755953FC928F}" presName="Name18" presStyleLbl="sibTrans2D1" presStyleIdx="1" presStyleCnt="2"/>
      <dgm:spPr/>
      <dgm:t>
        <a:bodyPr/>
        <a:lstStyle/>
        <a:p>
          <a:endParaRPr lang="es-EC"/>
        </a:p>
      </dgm:t>
    </dgm:pt>
    <dgm:pt modelId="{49232C23-8A23-4FC1-ADBB-3B31621A7E1E}" type="pres">
      <dgm:prSet presAssocID="{3D24EDA3-4F3E-488A-ABB4-51C2CE0B9D05}" presName="composite1" presStyleCnt="0"/>
      <dgm:spPr/>
    </dgm:pt>
    <dgm:pt modelId="{43602C4F-B172-4B06-916B-465B58142BF2}" type="pres">
      <dgm:prSet presAssocID="{3D24EDA3-4F3E-488A-ABB4-51C2CE0B9D05}" presName="dummyNode1" presStyleLbl="node1" presStyleIdx="1" presStyleCnt="3"/>
      <dgm:spPr/>
    </dgm:pt>
    <dgm:pt modelId="{1EB03A74-D9E3-47F9-9145-5B9D20535A18}" type="pres">
      <dgm:prSet presAssocID="{3D24EDA3-4F3E-488A-ABB4-51C2CE0B9D05}" presName="childNode1" presStyleLbl="bgAcc1" presStyleIdx="2" presStyleCnt="3" custScaleX="132163" custScaleY="141793" custLinFactNeighborX="-1451" custLinFactNeighborY="-37210">
        <dgm:presLayoutVars>
          <dgm:bulletEnabled val="1"/>
        </dgm:presLayoutVars>
      </dgm:prSet>
      <dgm:spPr/>
      <dgm:t>
        <a:bodyPr/>
        <a:lstStyle/>
        <a:p>
          <a:endParaRPr lang="es-EC"/>
        </a:p>
      </dgm:t>
    </dgm:pt>
    <dgm:pt modelId="{91A9F02D-6000-4C8F-9616-7A3D80148EA2}" type="pres">
      <dgm:prSet presAssocID="{3D24EDA3-4F3E-488A-ABB4-51C2CE0B9D05}" presName="childNode1tx" presStyleLbl="bgAcc1" presStyleIdx="2" presStyleCnt="3">
        <dgm:presLayoutVars>
          <dgm:bulletEnabled val="1"/>
        </dgm:presLayoutVars>
      </dgm:prSet>
      <dgm:spPr/>
      <dgm:t>
        <a:bodyPr/>
        <a:lstStyle/>
        <a:p>
          <a:endParaRPr lang="es-EC"/>
        </a:p>
      </dgm:t>
    </dgm:pt>
    <dgm:pt modelId="{03EE8B19-346C-4A70-8B4B-280EFE60A140}" type="pres">
      <dgm:prSet presAssocID="{3D24EDA3-4F3E-488A-ABB4-51C2CE0B9D05}" presName="parentNode1" presStyleLbl="node1" presStyleIdx="2" presStyleCnt="3" custScaleX="106410" custScaleY="60408" custLinFactNeighborX="-16560" custLinFactNeighborY="-13947">
        <dgm:presLayoutVars>
          <dgm:chMax val="1"/>
          <dgm:bulletEnabled val="1"/>
        </dgm:presLayoutVars>
      </dgm:prSet>
      <dgm:spPr/>
      <dgm:t>
        <a:bodyPr/>
        <a:lstStyle/>
        <a:p>
          <a:endParaRPr lang="es-EC"/>
        </a:p>
      </dgm:t>
    </dgm:pt>
    <dgm:pt modelId="{F0E8A891-598D-47F6-B280-B6986C304635}" type="pres">
      <dgm:prSet presAssocID="{3D24EDA3-4F3E-488A-ABB4-51C2CE0B9D05}" presName="connSite1" presStyleCnt="0"/>
      <dgm:spPr/>
    </dgm:pt>
  </dgm:ptLst>
  <dgm:cxnLst>
    <dgm:cxn modelId="{853AD0D0-10C0-4F7B-9AA2-00B0355376B3}" type="presOf" srcId="{9C51ABE3-422F-4CA8-B631-755953FC928F}" destId="{3B100E93-AAB7-40AB-8D57-1D1128211D6B}" srcOrd="0" destOrd="0" presId="urn:microsoft.com/office/officeart/2005/8/layout/hProcess4"/>
    <dgm:cxn modelId="{BF265CC0-DCA2-4875-AA8F-72DBEC878D74}" type="presOf" srcId="{A0081B9D-E07C-4A98-9B33-77683240B760}" destId="{1EB03A74-D9E3-47F9-9145-5B9D20535A18}" srcOrd="0" destOrd="0" presId="urn:microsoft.com/office/officeart/2005/8/layout/hProcess4"/>
    <dgm:cxn modelId="{929C3A4C-D3FF-4041-9B2F-E7462DEBB768}" type="presOf" srcId="{C58AF3E1-6CFA-4093-ADA7-381B52249557}" destId="{BA956058-6F18-453C-A937-F2D47457237B}" srcOrd="1" destOrd="0" presId="urn:microsoft.com/office/officeart/2005/8/layout/hProcess4"/>
    <dgm:cxn modelId="{4B436B9B-2257-4281-8D00-1BE465ABC4E0}" type="presOf" srcId="{3D24EDA3-4F3E-488A-ABB4-51C2CE0B9D05}" destId="{03EE8B19-346C-4A70-8B4B-280EFE60A140}" srcOrd="0" destOrd="0" presId="urn:microsoft.com/office/officeart/2005/8/layout/hProcess4"/>
    <dgm:cxn modelId="{27F01139-6219-45E4-BFF7-95CAD175BFE7}" srcId="{E721B1D1-1CB0-4B67-B699-4B87124A6C99}" destId="{EDACB26F-1025-4481-8B94-0AF60CE00434}" srcOrd="1" destOrd="0" parTransId="{2D74DFAC-4FBD-4129-B272-B26A7E82DCF1}" sibTransId="{33432A57-4756-4C70-BE25-5E9A46A3D110}"/>
    <dgm:cxn modelId="{2FEE5C42-0D4C-439E-BEB1-18F409D70AB1}" type="presOf" srcId="{E94DFD10-A130-4CC0-BC96-5444E09C6DEC}" destId="{F78D882C-DC15-4683-9409-BF74A82CE0A5}" srcOrd="0" destOrd="0" presId="urn:microsoft.com/office/officeart/2005/8/layout/hProcess4"/>
    <dgm:cxn modelId="{007CB8AE-A588-4D6D-A5DC-4750FB13A236}" srcId="{91C1A938-D01F-48A1-A58B-862F7F2024D3}" destId="{C58AF3E1-6CFA-4093-ADA7-381B52249557}" srcOrd="0" destOrd="0" parTransId="{93C0AE03-2CDD-47CE-A8DC-70DD5107DAD6}" sibTransId="{C30D8D43-36FD-4174-841D-05395F892FAF}"/>
    <dgm:cxn modelId="{B8383C53-45FC-4336-B3AD-320C1F5ACDCD}" type="presOf" srcId="{79CB4225-1C6B-4451-BD41-72B48C997F55}" destId="{CEB2FF64-1CF9-4DAF-B2D5-C300E82F147F}" srcOrd="0" destOrd="0" presId="urn:microsoft.com/office/officeart/2005/8/layout/hProcess4"/>
    <dgm:cxn modelId="{D514775A-6FF0-4831-B9D3-790EB5E6AC00}" srcId="{3D24EDA3-4F3E-488A-ABB4-51C2CE0B9D05}" destId="{B4BF5312-A294-45A0-9623-06AC6C92A9E2}" srcOrd="1" destOrd="0" parTransId="{AA41F793-3066-4E41-93AE-5443B442EED3}" sibTransId="{02CF9644-58BE-48EC-A57A-D1D3247BA481}"/>
    <dgm:cxn modelId="{189B6306-FBF2-4D94-8AD9-C53E3E8F28A0}" srcId="{1A8BDB8F-BA54-4AB7-BF89-A16123771F42}" destId="{91C1A938-D01F-48A1-A58B-862F7F2024D3}" srcOrd="0" destOrd="0" parTransId="{8865A557-E045-4D04-87D4-EBF7C65121E7}" sibTransId="{E94DFD10-A130-4CC0-BC96-5444E09C6DEC}"/>
    <dgm:cxn modelId="{30EBBA21-0049-4256-B0FB-9E62CF02AE80}" type="presOf" srcId="{1A8BDB8F-BA54-4AB7-BF89-A16123771F42}" destId="{803FFFD3-41BC-4054-B6BA-767BCDFFB3FB}" srcOrd="0" destOrd="0" presId="urn:microsoft.com/office/officeart/2005/8/layout/hProcess4"/>
    <dgm:cxn modelId="{9265C5AC-B196-4181-B593-766FEA961190}" type="presOf" srcId="{C58AF3E1-6CFA-4093-ADA7-381B52249557}" destId="{06116A3A-7CB0-4712-B45E-2524CE87EEAC}" srcOrd="0" destOrd="0" presId="urn:microsoft.com/office/officeart/2005/8/layout/hProcess4"/>
    <dgm:cxn modelId="{53CEB28C-5FBD-4CB6-8D61-E032B2FADE2B}" type="presOf" srcId="{79CB4225-1C6B-4451-BD41-72B48C997F55}" destId="{18E1CDB2-2CDC-4AEF-97BD-C604890055F9}" srcOrd="1" destOrd="0" presId="urn:microsoft.com/office/officeart/2005/8/layout/hProcess4"/>
    <dgm:cxn modelId="{13B6EB39-F946-4B79-B27B-E4F8F5F91DAF}" type="presOf" srcId="{B4BF5312-A294-45A0-9623-06AC6C92A9E2}" destId="{1EB03A74-D9E3-47F9-9145-5B9D20535A18}" srcOrd="0" destOrd="1" presId="urn:microsoft.com/office/officeart/2005/8/layout/hProcess4"/>
    <dgm:cxn modelId="{48488620-9729-4869-9A6F-39FF92C01743}" srcId="{1A8BDB8F-BA54-4AB7-BF89-A16123771F42}" destId="{E721B1D1-1CB0-4B67-B699-4B87124A6C99}" srcOrd="1" destOrd="0" parTransId="{8BE202F3-801F-41BF-8CD0-ABC7D7D17B0C}" sibTransId="{9C51ABE3-422F-4CA8-B631-755953FC928F}"/>
    <dgm:cxn modelId="{A2CDCC8E-7D44-47E0-9651-FC6E74BEC518}" type="presOf" srcId="{E721B1D1-1CB0-4B67-B699-4B87124A6C99}" destId="{C7CE30EE-4A02-4B3F-8331-AD81AFAD7B47}" srcOrd="0" destOrd="0" presId="urn:microsoft.com/office/officeart/2005/8/layout/hProcess4"/>
    <dgm:cxn modelId="{BCC8EB11-40FE-4AF5-B74F-FFDC52C4EB33}" type="presOf" srcId="{5548744A-E6D3-4860-87F8-497C62F7429E}" destId="{06116A3A-7CB0-4712-B45E-2524CE87EEAC}" srcOrd="0" destOrd="1" presId="urn:microsoft.com/office/officeart/2005/8/layout/hProcess4"/>
    <dgm:cxn modelId="{34157B3A-A53B-41EF-ACBE-98A6B379A47A}" type="presOf" srcId="{A0081B9D-E07C-4A98-9B33-77683240B760}" destId="{91A9F02D-6000-4C8F-9616-7A3D80148EA2}" srcOrd="1" destOrd="0" presId="urn:microsoft.com/office/officeart/2005/8/layout/hProcess4"/>
    <dgm:cxn modelId="{DEBBC47B-182C-4C12-A29F-551273BA6A2F}" type="presOf" srcId="{91C1A938-D01F-48A1-A58B-862F7F2024D3}" destId="{86C733CE-BBD0-43FE-9C55-AEFC61F92EB3}" srcOrd="0" destOrd="0" presId="urn:microsoft.com/office/officeart/2005/8/layout/hProcess4"/>
    <dgm:cxn modelId="{288D646B-393C-4F01-8F10-749B3599B78B}" type="presOf" srcId="{5548744A-E6D3-4860-87F8-497C62F7429E}" destId="{BA956058-6F18-453C-A937-F2D47457237B}" srcOrd="1" destOrd="1" presId="urn:microsoft.com/office/officeart/2005/8/layout/hProcess4"/>
    <dgm:cxn modelId="{1102F3BF-8A32-487A-ADE8-16EAEEC45EE5}" type="presOf" srcId="{EDACB26F-1025-4481-8B94-0AF60CE00434}" destId="{CEB2FF64-1CF9-4DAF-B2D5-C300E82F147F}" srcOrd="0" destOrd="1" presId="urn:microsoft.com/office/officeart/2005/8/layout/hProcess4"/>
    <dgm:cxn modelId="{BBE22C87-B8C2-40B6-A7AA-035198C9150B}" type="presOf" srcId="{B4BF5312-A294-45A0-9623-06AC6C92A9E2}" destId="{91A9F02D-6000-4C8F-9616-7A3D80148EA2}" srcOrd="1" destOrd="1" presId="urn:microsoft.com/office/officeart/2005/8/layout/hProcess4"/>
    <dgm:cxn modelId="{26F6AD2E-A406-442D-A9DB-BC95D9E72ECE}" srcId="{1A8BDB8F-BA54-4AB7-BF89-A16123771F42}" destId="{3D24EDA3-4F3E-488A-ABB4-51C2CE0B9D05}" srcOrd="2" destOrd="0" parTransId="{F2B33E08-6672-4949-8886-4D63016F1C20}" sibTransId="{6FDC543C-4174-4065-8486-5A11489BDBEA}"/>
    <dgm:cxn modelId="{C4C48C33-E50C-4A0A-9934-149D34A55498}" srcId="{91C1A938-D01F-48A1-A58B-862F7F2024D3}" destId="{5548744A-E6D3-4860-87F8-497C62F7429E}" srcOrd="1" destOrd="0" parTransId="{D34D6499-FA30-46E2-A74A-AD1C39E86646}" sibTransId="{828CA336-289C-4B16-A4D0-478C86C43889}"/>
    <dgm:cxn modelId="{F28AC740-4C33-4830-A5EA-72A810A6FDA3}" srcId="{E721B1D1-1CB0-4B67-B699-4B87124A6C99}" destId="{79CB4225-1C6B-4451-BD41-72B48C997F55}" srcOrd="0" destOrd="0" parTransId="{E8A77CEB-1DE9-45C0-8F24-B26AA5FCB093}" sibTransId="{74835617-19DF-434D-9676-A2F9FC732EB8}"/>
    <dgm:cxn modelId="{B1413F68-17B8-484F-A33B-E6E66DB2C123}" srcId="{3D24EDA3-4F3E-488A-ABB4-51C2CE0B9D05}" destId="{A0081B9D-E07C-4A98-9B33-77683240B760}" srcOrd="0" destOrd="0" parTransId="{BA461774-9E96-4709-829F-F04711BB5884}" sibTransId="{C9E6FD2B-41DC-480F-91D4-02BB7BC90F03}"/>
    <dgm:cxn modelId="{D18258F5-5264-4681-B7B6-D3327E84BEB3}" type="presOf" srcId="{EDACB26F-1025-4481-8B94-0AF60CE00434}" destId="{18E1CDB2-2CDC-4AEF-97BD-C604890055F9}" srcOrd="1" destOrd="1" presId="urn:microsoft.com/office/officeart/2005/8/layout/hProcess4"/>
    <dgm:cxn modelId="{6240F7F5-25D0-45D3-BA0E-07C56FA7F5EE}" type="presParOf" srcId="{803FFFD3-41BC-4054-B6BA-767BCDFFB3FB}" destId="{7575374F-A067-4B6C-968C-6B5B024EE148}" srcOrd="0" destOrd="0" presId="urn:microsoft.com/office/officeart/2005/8/layout/hProcess4"/>
    <dgm:cxn modelId="{6B49C6C5-96D7-4EDD-80C6-9824570D5019}" type="presParOf" srcId="{803FFFD3-41BC-4054-B6BA-767BCDFFB3FB}" destId="{98081CC7-877C-470C-B4BD-483E4024B45F}" srcOrd="1" destOrd="0" presId="urn:microsoft.com/office/officeart/2005/8/layout/hProcess4"/>
    <dgm:cxn modelId="{1399A566-3B1E-4011-B461-EF3B40EAFCA1}" type="presParOf" srcId="{803FFFD3-41BC-4054-B6BA-767BCDFFB3FB}" destId="{6D38F2F4-255A-46C8-8F2E-C2FF11CC2495}" srcOrd="2" destOrd="0" presId="urn:microsoft.com/office/officeart/2005/8/layout/hProcess4"/>
    <dgm:cxn modelId="{BCA05719-CAED-452E-858C-B46455557175}" type="presParOf" srcId="{6D38F2F4-255A-46C8-8F2E-C2FF11CC2495}" destId="{AA671F90-6AA7-485D-8718-32BBEAC9407E}" srcOrd="0" destOrd="0" presId="urn:microsoft.com/office/officeart/2005/8/layout/hProcess4"/>
    <dgm:cxn modelId="{CDE60100-3FE9-441F-9ACB-982BC95B4B3E}" type="presParOf" srcId="{AA671F90-6AA7-485D-8718-32BBEAC9407E}" destId="{0EEB5508-9BA8-4766-9D32-602BC300B48F}" srcOrd="0" destOrd="0" presId="urn:microsoft.com/office/officeart/2005/8/layout/hProcess4"/>
    <dgm:cxn modelId="{B5476FFF-251E-485A-AF3D-09FE2803EBAC}" type="presParOf" srcId="{AA671F90-6AA7-485D-8718-32BBEAC9407E}" destId="{06116A3A-7CB0-4712-B45E-2524CE87EEAC}" srcOrd="1" destOrd="0" presId="urn:microsoft.com/office/officeart/2005/8/layout/hProcess4"/>
    <dgm:cxn modelId="{D0C7FCBB-2CF6-45AE-B5C7-6DC57636B0CF}" type="presParOf" srcId="{AA671F90-6AA7-485D-8718-32BBEAC9407E}" destId="{BA956058-6F18-453C-A937-F2D47457237B}" srcOrd="2" destOrd="0" presId="urn:microsoft.com/office/officeart/2005/8/layout/hProcess4"/>
    <dgm:cxn modelId="{63411BE8-5D74-42E1-928F-8A28876E104C}" type="presParOf" srcId="{AA671F90-6AA7-485D-8718-32BBEAC9407E}" destId="{86C733CE-BBD0-43FE-9C55-AEFC61F92EB3}" srcOrd="3" destOrd="0" presId="urn:microsoft.com/office/officeart/2005/8/layout/hProcess4"/>
    <dgm:cxn modelId="{44577ED8-BF66-4891-9E60-E9CBA724F484}" type="presParOf" srcId="{AA671F90-6AA7-485D-8718-32BBEAC9407E}" destId="{D6D7C574-9BCA-4F5D-9665-770A96E0976B}" srcOrd="4" destOrd="0" presId="urn:microsoft.com/office/officeart/2005/8/layout/hProcess4"/>
    <dgm:cxn modelId="{520F7CD9-3293-45B3-B266-090248A4E070}" type="presParOf" srcId="{6D38F2F4-255A-46C8-8F2E-C2FF11CC2495}" destId="{F78D882C-DC15-4683-9409-BF74A82CE0A5}" srcOrd="1" destOrd="0" presId="urn:microsoft.com/office/officeart/2005/8/layout/hProcess4"/>
    <dgm:cxn modelId="{A5241B18-0062-458F-831E-280DF54B97A1}" type="presParOf" srcId="{6D38F2F4-255A-46C8-8F2E-C2FF11CC2495}" destId="{AB83B232-B4BE-4264-87C9-FA1EFFE24164}" srcOrd="2" destOrd="0" presId="urn:microsoft.com/office/officeart/2005/8/layout/hProcess4"/>
    <dgm:cxn modelId="{23C784A5-E3FA-41F4-8FC1-204349CBA987}" type="presParOf" srcId="{AB83B232-B4BE-4264-87C9-FA1EFFE24164}" destId="{8F614FDD-B7EC-4013-A5B9-DAB0A92B362A}" srcOrd="0" destOrd="0" presId="urn:microsoft.com/office/officeart/2005/8/layout/hProcess4"/>
    <dgm:cxn modelId="{FF149797-8CBF-4D13-9D8F-FA01DB8E4195}" type="presParOf" srcId="{AB83B232-B4BE-4264-87C9-FA1EFFE24164}" destId="{CEB2FF64-1CF9-4DAF-B2D5-C300E82F147F}" srcOrd="1" destOrd="0" presId="urn:microsoft.com/office/officeart/2005/8/layout/hProcess4"/>
    <dgm:cxn modelId="{323956F6-154B-4066-BCFD-67360494EB2E}" type="presParOf" srcId="{AB83B232-B4BE-4264-87C9-FA1EFFE24164}" destId="{18E1CDB2-2CDC-4AEF-97BD-C604890055F9}" srcOrd="2" destOrd="0" presId="urn:microsoft.com/office/officeart/2005/8/layout/hProcess4"/>
    <dgm:cxn modelId="{B3B1ACEC-D7EF-4BB6-8064-A56485692B05}" type="presParOf" srcId="{AB83B232-B4BE-4264-87C9-FA1EFFE24164}" destId="{C7CE30EE-4A02-4B3F-8331-AD81AFAD7B47}" srcOrd="3" destOrd="0" presId="urn:microsoft.com/office/officeart/2005/8/layout/hProcess4"/>
    <dgm:cxn modelId="{57737B0B-CF1B-4CF8-97EF-3979A88FED47}" type="presParOf" srcId="{AB83B232-B4BE-4264-87C9-FA1EFFE24164}" destId="{0F8A37B7-272F-4540-8F37-2397FF792571}" srcOrd="4" destOrd="0" presId="urn:microsoft.com/office/officeart/2005/8/layout/hProcess4"/>
    <dgm:cxn modelId="{29057184-C6BD-4E4F-B806-58AE8ED2B766}" type="presParOf" srcId="{6D38F2F4-255A-46C8-8F2E-C2FF11CC2495}" destId="{3B100E93-AAB7-40AB-8D57-1D1128211D6B}" srcOrd="3" destOrd="0" presId="urn:microsoft.com/office/officeart/2005/8/layout/hProcess4"/>
    <dgm:cxn modelId="{362EB5C6-8E2C-4939-B112-C0813A430DA4}" type="presParOf" srcId="{6D38F2F4-255A-46C8-8F2E-C2FF11CC2495}" destId="{49232C23-8A23-4FC1-ADBB-3B31621A7E1E}" srcOrd="4" destOrd="0" presId="urn:microsoft.com/office/officeart/2005/8/layout/hProcess4"/>
    <dgm:cxn modelId="{1E1A0873-82AF-45BB-8074-8B15C305BA6B}" type="presParOf" srcId="{49232C23-8A23-4FC1-ADBB-3B31621A7E1E}" destId="{43602C4F-B172-4B06-916B-465B58142BF2}" srcOrd="0" destOrd="0" presId="urn:microsoft.com/office/officeart/2005/8/layout/hProcess4"/>
    <dgm:cxn modelId="{AA7E66F3-860E-4021-BE2B-C3614DCAC51A}" type="presParOf" srcId="{49232C23-8A23-4FC1-ADBB-3B31621A7E1E}" destId="{1EB03A74-D9E3-47F9-9145-5B9D20535A18}" srcOrd="1" destOrd="0" presId="urn:microsoft.com/office/officeart/2005/8/layout/hProcess4"/>
    <dgm:cxn modelId="{A514BD8F-51C5-4D34-822B-39DB0BDD3E2A}" type="presParOf" srcId="{49232C23-8A23-4FC1-ADBB-3B31621A7E1E}" destId="{91A9F02D-6000-4C8F-9616-7A3D80148EA2}" srcOrd="2" destOrd="0" presId="urn:microsoft.com/office/officeart/2005/8/layout/hProcess4"/>
    <dgm:cxn modelId="{15E0D0E5-C11B-45C4-B0CB-F0514123211B}" type="presParOf" srcId="{49232C23-8A23-4FC1-ADBB-3B31621A7E1E}" destId="{03EE8B19-346C-4A70-8B4B-280EFE60A140}" srcOrd="3" destOrd="0" presId="urn:microsoft.com/office/officeart/2005/8/layout/hProcess4"/>
    <dgm:cxn modelId="{16B5540A-D14B-44BA-A2B9-1861E76C552D}" type="presParOf" srcId="{49232C23-8A23-4FC1-ADBB-3B31621A7E1E}" destId="{F0E8A891-598D-47F6-B280-B6986C304635}"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D6D1B4-7069-464C-A116-C4DDBF42392D}" type="doc">
      <dgm:prSet loTypeId="urn:microsoft.com/office/officeart/2005/8/layout/StepDownProcess" loCatId="process" qsTypeId="urn:microsoft.com/office/officeart/2005/8/quickstyle/simple3" qsCatId="simple" csTypeId="urn:microsoft.com/office/officeart/2005/8/colors/colorful1" csCatId="colorful" phldr="1"/>
      <dgm:spPr/>
      <dgm:t>
        <a:bodyPr/>
        <a:lstStyle/>
        <a:p>
          <a:endParaRPr lang="es-EC"/>
        </a:p>
      </dgm:t>
    </dgm:pt>
    <dgm:pt modelId="{E57BBA0F-FE81-4CFB-8E60-F5D0118E01B3}">
      <dgm:prSet phldrT="[Texto]" custT="1"/>
      <dgm:spPr/>
      <dgm:t>
        <a:bodyPr/>
        <a:lstStyle/>
        <a:p>
          <a:r>
            <a:rPr lang="es-EC" sz="2000" b="1" dirty="0"/>
            <a:t>ENFOQUE DE LA </a:t>
          </a:r>
          <a:r>
            <a:rPr lang="es-EC" sz="2000" b="1" dirty="0">
              <a:latin typeface="Times" panose="02020603050405020304" pitchFamily="18" charset="0"/>
              <a:cs typeface="Times" panose="02020603050405020304" pitchFamily="18" charset="0"/>
            </a:rPr>
            <a:t>I: </a:t>
          </a:r>
          <a:r>
            <a:rPr lang="es-EC" sz="2000" b="1" dirty="0">
              <a:latin typeface="+mj-lt"/>
              <a:cs typeface="Times" panose="02020603050405020304" pitchFamily="18" charset="0"/>
            </a:rPr>
            <a:t>Mixta</a:t>
          </a:r>
        </a:p>
      </dgm:t>
    </dgm:pt>
    <dgm:pt modelId="{A9268EDA-87EC-4F0D-8192-4D704C966C19}" type="parTrans" cxnId="{0F21E64E-D0AD-453C-883B-E151A5E25D00}">
      <dgm:prSet/>
      <dgm:spPr/>
      <dgm:t>
        <a:bodyPr/>
        <a:lstStyle/>
        <a:p>
          <a:endParaRPr lang="es-EC"/>
        </a:p>
      </dgm:t>
    </dgm:pt>
    <dgm:pt modelId="{A8F3E067-9546-475C-A52A-68D4BE116A05}" type="sibTrans" cxnId="{0F21E64E-D0AD-453C-883B-E151A5E25D00}">
      <dgm:prSet/>
      <dgm:spPr/>
      <dgm:t>
        <a:bodyPr/>
        <a:lstStyle/>
        <a:p>
          <a:endParaRPr lang="es-EC"/>
        </a:p>
      </dgm:t>
    </dgm:pt>
    <dgm:pt modelId="{C45EAB82-D62A-4249-B6E2-9E27531ABB39}" type="pres">
      <dgm:prSet presAssocID="{F3D6D1B4-7069-464C-A116-C4DDBF42392D}" presName="rootnode" presStyleCnt="0">
        <dgm:presLayoutVars>
          <dgm:chMax/>
          <dgm:chPref/>
          <dgm:dir/>
          <dgm:animLvl val="lvl"/>
        </dgm:presLayoutVars>
      </dgm:prSet>
      <dgm:spPr/>
      <dgm:t>
        <a:bodyPr/>
        <a:lstStyle/>
        <a:p>
          <a:endParaRPr lang="es-EC"/>
        </a:p>
      </dgm:t>
    </dgm:pt>
    <dgm:pt modelId="{92B1EC8B-F582-4A09-AEFE-44CC6D85CCBF}" type="pres">
      <dgm:prSet presAssocID="{E57BBA0F-FE81-4CFB-8E60-F5D0118E01B3}" presName="composite" presStyleCnt="0"/>
      <dgm:spPr/>
    </dgm:pt>
    <dgm:pt modelId="{46E6DE90-7422-4E08-8778-C196DDC17C6E}" type="pres">
      <dgm:prSet presAssocID="{E57BBA0F-FE81-4CFB-8E60-F5D0118E01B3}" presName="ParentText" presStyleLbl="node1" presStyleIdx="0" presStyleCnt="1" custScaleX="50025" custScaleY="38309" custLinFactNeighborX="-90140" custLinFactNeighborY="-78070">
        <dgm:presLayoutVars>
          <dgm:chMax val="1"/>
          <dgm:chPref val="1"/>
          <dgm:bulletEnabled val="1"/>
        </dgm:presLayoutVars>
      </dgm:prSet>
      <dgm:spPr/>
      <dgm:t>
        <a:bodyPr/>
        <a:lstStyle/>
        <a:p>
          <a:endParaRPr lang="es-EC"/>
        </a:p>
      </dgm:t>
    </dgm:pt>
  </dgm:ptLst>
  <dgm:cxnLst>
    <dgm:cxn modelId="{F5C6C059-2797-4740-8332-6F608031F9B3}" type="presOf" srcId="{E57BBA0F-FE81-4CFB-8E60-F5D0118E01B3}" destId="{46E6DE90-7422-4E08-8778-C196DDC17C6E}" srcOrd="0" destOrd="0" presId="urn:microsoft.com/office/officeart/2005/8/layout/StepDownProcess"/>
    <dgm:cxn modelId="{0F21E64E-D0AD-453C-883B-E151A5E25D00}" srcId="{F3D6D1B4-7069-464C-A116-C4DDBF42392D}" destId="{E57BBA0F-FE81-4CFB-8E60-F5D0118E01B3}" srcOrd="0" destOrd="0" parTransId="{A9268EDA-87EC-4F0D-8192-4D704C966C19}" sibTransId="{A8F3E067-9546-475C-A52A-68D4BE116A05}"/>
    <dgm:cxn modelId="{C76514CE-B413-41F0-BA4D-1C9E19BB23F5}" type="presOf" srcId="{F3D6D1B4-7069-464C-A116-C4DDBF42392D}" destId="{C45EAB82-D62A-4249-B6E2-9E27531ABB39}" srcOrd="0" destOrd="0" presId="urn:microsoft.com/office/officeart/2005/8/layout/StepDownProcess"/>
    <dgm:cxn modelId="{33328486-7ABD-4337-B6E0-9361237A1DBE}" type="presParOf" srcId="{C45EAB82-D62A-4249-B6E2-9E27531ABB39}" destId="{92B1EC8B-F582-4A09-AEFE-44CC6D85CCBF}" srcOrd="0" destOrd="0" presId="urn:microsoft.com/office/officeart/2005/8/layout/StepDownProcess"/>
    <dgm:cxn modelId="{F7A67767-6F02-4C28-AF21-A45B67118F0D}" type="presParOf" srcId="{92B1EC8B-F582-4A09-AEFE-44CC6D85CCBF}" destId="{46E6DE90-7422-4E08-8778-C196DDC17C6E}"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9447EC-F5B1-445F-A6D4-D67A4FDA9695}" type="doc">
      <dgm:prSet loTypeId="urn:microsoft.com/office/officeart/2005/8/layout/process1" loCatId="process" qsTypeId="urn:microsoft.com/office/officeart/2005/8/quickstyle/simple3" qsCatId="simple" csTypeId="urn:microsoft.com/office/officeart/2005/8/colors/colorful1" csCatId="colorful" phldr="1"/>
      <dgm:spPr/>
      <dgm:t>
        <a:bodyPr/>
        <a:lstStyle/>
        <a:p>
          <a:endParaRPr lang="es-EC"/>
        </a:p>
      </dgm:t>
    </dgm:pt>
    <dgm:pt modelId="{FBB2061B-5596-42C4-9790-67AD2704A2E4}">
      <dgm:prSet phldrT="[Texto]" custT="1"/>
      <dgm:spPr/>
      <dgm:t>
        <a:bodyPr/>
        <a:lstStyle/>
        <a:p>
          <a:r>
            <a:rPr lang="es-EC" sz="2000" b="1" dirty="0"/>
            <a:t>Cuantitativo</a:t>
          </a:r>
          <a:r>
            <a:rPr lang="es-EC" sz="2000" dirty="0"/>
            <a:t> para analizar datos estadísticos a través de mediciones de las variables “IHH”</a:t>
          </a:r>
        </a:p>
      </dgm:t>
    </dgm:pt>
    <dgm:pt modelId="{D397D726-DE0F-40C7-9AA0-32F094D4E5BE}" type="parTrans" cxnId="{D79C5AA8-8C77-42D4-86DA-C7C7414AE88A}">
      <dgm:prSet/>
      <dgm:spPr/>
      <dgm:t>
        <a:bodyPr/>
        <a:lstStyle/>
        <a:p>
          <a:endParaRPr lang="es-EC" sz="2000"/>
        </a:p>
      </dgm:t>
    </dgm:pt>
    <dgm:pt modelId="{01624A2B-85E1-4D2C-AE0F-C2973429806C}" type="sibTrans" cxnId="{D79C5AA8-8C77-42D4-86DA-C7C7414AE88A}">
      <dgm:prSet custT="1"/>
      <dgm:spPr/>
      <dgm:t>
        <a:bodyPr/>
        <a:lstStyle/>
        <a:p>
          <a:endParaRPr lang="es-EC" sz="2000"/>
        </a:p>
      </dgm:t>
    </dgm:pt>
    <dgm:pt modelId="{B457E1C1-1328-4153-89A2-911C1CC504CB}">
      <dgm:prSet phldrT="[Texto]" custT="1">
        <dgm:style>
          <a:lnRef idx="1">
            <a:schemeClr val="accent2"/>
          </a:lnRef>
          <a:fillRef idx="2">
            <a:schemeClr val="accent2"/>
          </a:fillRef>
          <a:effectRef idx="1">
            <a:schemeClr val="accent2"/>
          </a:effectRef>
          <a:fontRef idx="minor">
            <a:schemeClr val="dk1"/>
          </a:fontRef>
        </dgm:style>
      </dgm:prSet>
      <dgm:spPr/>
      <dgm:t>
        <a:bodyPr/>
        <a:lstStyle/>
        <a:p>
          <a:r>
            <a:rPr lang="es-EC" sz="2000" b="1" dirty="0"/>
            <a:t>Cualitativo</a:t>
          </a:r>
          <a:r>
            <a:rPr lang="es-EC" sz="2000" dirty="0"/>
            <a:t> porque se registrará información descriptiva del </a:t>
          </a:r>
          <a:r>
            <a:rPr lang="es-EC" sz="2000" b="1" dirty="0"/>
            <a:t>ACE</a:t>
          </a:r>
          <a:r>
            <a:rPr lang="es-EC" sz="2000" dirty="0"/>
            <a:t> firmado.</a:t>
          </a:r>
        </a:p>
      </dgm:t>
    </dgm:pt>
    <dgm:pt modelId="{66B1051C-7A92-4555-A809-2A9A135A44A5}" type="parTrans" cxnId="{38445BAF-B38F-4BD7-A6D9-0FEB71DC0268}">
      <dgm:prSet/>
      <dgm:spPr/>
      <dgm:t>
        <a:bodyPr/>
        <a:lstStyle/>
        <a:p>
          <a:endParaRPr lang="es-EC" sz="2000"/>
        </a:p>
      </dgm:t>
    </dgm:pt>
    <dgm:pt modelId="{D3571112-8390-493D-A8EE-031BACCB4E42}" type="sibTrans" cxnId="{38445BAF-B38F-4BD7-A6D9-0FEB71DC0268}">
      <dgm:prSet/>
      <dgm:spPr/>
      <dgm:t>
        <a:bodyPr/>
        <a:lstStyle/>
        <a:p>
          <a:endParaRPr lang="es-EC" sz="2000"/>
        </a:p>
      </dgm:t>
    </dgm:pt>
    <dgm:pt modelId="{8E92A130-2452-49DB-BC9F-59F10EF34995}" type="pres">
      <dgm:prSet presAssocID="{FD9447EC-F5B1-445F-A6D4-D67A4FDA9695}" presName="Name0" presStyleCnt="0">
        <dgm:presLayoutVars>
          <dgm:dir/>
          <dgm:resizeHandles val="exact"/>
        </dgm:presLayoutVars>
      </dgm:prSet>
      <dgm:spPr/>
      <dgm:t>
        <a:bodyPr/>
        <a:lstStyle/>
        <a:p>
          <a:endParaRPr lang="es-EC"/>
        </a:p>
      </dgm:t>
    </dgm:pt>
    <dgm:pt modelId="{8A39C195-97CD-4EDB-B05A-4E6BCFF32963}" type="pres">
      <dgm:prSet presAssocID="{FBB2061B-5596-42C4-9790-67AD2704A2E4}" presName="node" presStyleLbl="node1" presStyleIdx="0" presStyleCnt="2" custLinFactNeighborX="37160" custLinFactNeighborY="-4387">
        <dgm:presLayoutVars>
          <dgm:bulletEnabled val="1"/>
        </dgm:presLayoutVars>
      </dgm:prSet>
      <dgm:spPr/>
      <dgm:t>
        <a:bodyPr/>
        <a:lstStyle/>
        <a:p>
          <a:endParaRPr lang="es-EC"/>
        </a:p>
      </dgm:t>
    </dgm:pt>
    <dgm:pt modelId="{092CF0DF-DEF1-43AA-B576-2F3D937B414D}" type="pres">
      <dgm:prSet presAssocID="{01624A2B-85E1-4D2C-AE0F-C2973429806C}" presName="sibTrans" presStyleLbl="sibTrans2D1" presStyleIdx="0" presStyleCnt="1"/>
      <dgm:spPr/>
      <dgm:t>
        <a:bodyPr/>
        <a:lstStyle/>
        <a:p>
          <a:endParaRPr lang="es-EC"/>
        </a:p>
      </dgm:t>
    </dgm:pt>
    <dgm:pt modelId="{C391A8EC-28EA-4856-AB3A-DBE3AE9C1995}" type="pres">
      <dgm:prSet presAssocID="{01624A2B-85E1-4D2C-AE0F-C2973429806C}" presName="connectorText" presStyleLbl="sibTrans2D1" presStyleIdx="0" presStyleCnt="1"/>
      <dgm:spPr/>
      <dgm:t>
        <a:bodyPr/>
        <a:lstStyle/>
        <a:p>
          <a:endParaRPr lang="es-EC"/>
        </a:p>
      </dgm:t>
    </dgm:pt>
    <dgm:pt modelId="{46548D53-DF71-4D82-A1F4-9FD6FC2CA387}" type="pres">
      <dgm:prSet presAssocID="{B457E1C1-1328-4153-89A2-911C1CC504CB}" presName="node" presStyleLbl="node1" presStyleIdx="1" presStyleCnt="2">
        <dgm:presLayoutVars>
          <dgm:bulletEnabled val="1"/>
        </dgm:presLayoutVars>
      </dgm:prSet>
      <dgm:spPr/>
      <dgm:t>
        <a:bodyPr/>
        <a:lstStyle/>
        <a:p>
          <a:endParaRPr lang="es-EC"/>
        </a:p>
      </dgm:t>
    </dgm:pt>
  </dgm:ptLst>
  <dgm:cxnLst>
    <dgm:cxn modelId="{21670BAE-989C-4E21-B2FB-9FEFEA9C55EE}" type="presOf" srcId="{FBB2061B-5596-42C4-9790-67AD2704A2E4}" destId="{8A39C195-97CD-4EDB-B05A-4E6BCFF32963}" srcOrd="0" destOrd="0" presId="urn:microsoft.com/office/officeart/2005/8/layout/process1"/>
    <dgm:cxn modelId="{1B55B4FE-E2AF-449D-9877-814C50905F8A}" type="presOf" srcId="{01624A2B-85E1-4D2C-AE0F-C2973429806C}" destId="{C391A8EC-28EA-4856-AB3A-DBE3AE9C1995}" srcOrd="1" destOrd="0" presId="urn:microsoft.com/office/officeart/2005/8/layout/process1"/>
    <dgm:cxn modelId="{38445BAF-B38F-4BD7-A6D9-0FEB71DC0268}" srcId="{FD9447EC-F5B1-445F-A6D4-D67A4FDA9695}" destId="{B457E1C1-1328-4153-89A2-911C1CC504CB}" srcOrd="1" destOrd="0" parTransId="{66B1051C-7A92-4555-A809-2A9A135A44A5}" sibTransId="{D3571112-8390-493D-A8EE-031BACCB4E42}"/>
    <dgm:cxn modelId="{6ED59A71-99AB-4BA6-A6EB-5A5DB0C2565E}" type="presOf" srcId="{FD9447EC-F5B1-445F-A6D4-D67A4FDA9695}" destId="{8E92A130-2452-49DB-BC9F-59F10EF34995}" srcOrd="0" destOrd="0" presId="urn:microsoft.com/office/officeart/2005/8/layout/process1"/>
    <dgm:cxn modelId="{D79C5AA8-8C77-42D4-86DA-C7C7414AE88A}" srcId="{FD9447EC-F5B1-445F-A6D4-D67A4FDA9695}" destId="{FBB2061B-5596-42C4-9790-67AD2704A2E4}" srcOrd="0" destOrd="0" parTransId="{D397D726-DE0F-40C7-9AA0-32F094D4E5BE}" sibTransId="{01624A2B-85E1-4D2C-AE0F-C2973429806C}"/>
    <dgm:cxn modelId="{7E54C92A-E0CF-4F73-9AC8-06903AAA3B9D}" type="presOf" srcId="{01624A2B-85E1-4D2C-AE0F-C2973429806C}" destId="{092CF0DF-DEF1-43AA-B576-2F3D937B414D}" srcOrd="0" destOrd="0" presId="urn:microsoft.com/office/officeart/2005/8/layout/process1"/>
    <dgm:cxn modelId="{1F22D7D8-F280-44E1-ACAD-FDCCCAF1C8C4}" type="presOf" srcId="{B457E1C1-1328-4153-89A2-911C1CC504CB}" destId="{46548D53-DF71-4D82-A1F4-9FD6FC2CA387}" srcOrd="0" destOrd="0" presId="urn:microsoft.com/office/officeart/2005/8/layout/process1"/>
    <dgm:cxn modelId="{3FC0E4D2-B85D-4716-B3CE-C50E2053880E}" type="presParOf" srcId="{8E92A130-2452-49DB-BC9F-59F10EF34995}" destId="{8A39C195-97CD-4EDB-B05A-4E6BCFF32963}" srcOrd="0" destOrd="0" presId="urn:microsoft.com/office/officeart/2005/8/layout/process1"/>
    <dgm:cxn modelId="{86DB1F94-B3EC-4186-8FD6-3910B33B46D5}" type="presParOf" srcId="{8E92A130-2452-49DB-BC9F-59F10EF34995}" destId="{092CF0DF-DEF1-43AA-B576-2F3D937B414D}" srcOrd="1" destOrd="0" presId="urn:microsoft.com/office/officeart/2005/8/layout/process1"/>
    <dgm:cxn modelId="{3F60BED5-0F76-41E7-B88A-A3AE2D3ABACA}" type="presParOf" srcId="{092CF0DF-DEF1-43AA-B576-2F3D937B414D}" destId="{C391A8EC-28EA-4856-AB3A-DBE3AE9C1995}" srcOrd="0" destOrd="0" presId="urn:microsoft.com/office/officeart/2005/8/layout/process1"/>
    <dgm:cxn modelId="{9AF3BB03-3C78-44B0-B491-A83C7D1CE2D2}" type="presParOf" srcId="{8E92A130-2452-49DB-BC9F-59F10EF34995}" destId="{46548D53-DF71-4D82-A1F4-9FD6FC2CA387}" srcOrd="2"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E219D02-4553-46A5-ADDB-6E003205A38A}" type="doc">
      <dgm:prSet loTypeId="urn:microsoft.com/office/officeart/2005/8/layout/radial5" loCatId="cycle" qsTypeId="urn:microsoft.com/office/officeart/2005/8/quickstyle/simple3" qsCatId="simple" csTypeId="urn:microsoft.com/office/officeart/2005/8/colors/colorful5" csCatId="colorful" phldr="1"/>
      <dgm:spPr/>
      <dgm:t>
        <a:bodyPr/>
        <a:lstStyle/>
        <a:p>
          <a:endParaRPr lang="es-EC"/>
        </a:p>
      </dgm:t>
    </dgm:pt>
    <dgm:pt modelId="{CAEF8629-2C8D-46DB-A41A-752CFB2CFAE0}">
      <dgm:prSet phldrT="[Texto]" custT="1"/>
      <dgm:spPr/>
      <dgm:t>
        <a:bodyPr/>
        <a:lstStyle/>
        <a:p>
          <a:r>
            <a:rPr lang="es-EC" sz="2000" b="1" dirty="0">
              <a:effectLst/>
            </a:rPr>
            <a:t>Tipología de Investigación</a:t>
          </a:r>
        </a:p>
      </dgm:t>
    </dgm:pt>
    <dgm:pt modelId="{9FB9A4EB-212D-48EB-A16B-055569F5D221}" type="parTrans" cxnId="{4F8E89F8-43F5-44C9-AEE4-038D2C3A2A56}">
      <dgm:prSet/>
      <dgm:spPr/>
      <dgm:t>
        <a:bodyPr/>
        <a:lstStyle/>
        <a:p>
          <a:endParaRPr lang="es-EC" sz="2000" b="1">
            <a:effectLst/>
          </a:endParaRPr>
        </a:p>
      </dgm:t>
    </dgm:pt>
    <dgm:pt modelId="{90549151-45CB-42EA-A423-DE854A249F09}" type="sibTrans" cxnId="{4F8E89F8-43F5-44C9-AEE4-038D2C3A2A56}">
      <dgm:prSet/>
      <dgm:spPr/>
      <dgm:t>
        <a:bodyPr/>
        <a:lstStyle/>
        <a:p>
          <a:endParaRPr lang="es-EC" sz="2000" b="1">
            <a:effectLst/>
          </a:endParaRPr>
        </a:p>
      </dgm:t>
    </dgm:pt>
    <dgm:pt modelId="{35CFF52A-0BA7-4EB0-81E8-989E16370572}">
      <dgm:prSet phldrT="[Texto]" custT="1"/>
      <dgm:spPr/>
      <dgm:t>
        <a:bodyPr/>
        <a:lstStyle/>
        <a:p>
          <a:r>
            <a:rPr lang="es-EC" sz="2000" b="1" dirty="0">
              <a:effectLst/>
            </a:rPr>
            <a:t>Documental</a:t>
          </a:r>
        </a:p>
      </dgm:t>
    </dgm:pt>
    <dgm:pt modelId="{0CDBF098-8A51-4707-BB4D-33669D4024CE}" type="parTrans" cxnId="{18D71034-6989-49DC-AB0F-381A7E6919E9}">
      <dgm:prSet custT="1"/>
      <dgm:spPr/>
      <dgm:t>
        <a:bodyPr/>
        <a:lstStyle/>
        <a:p>
          <a:endParaRPr lang="es-EC" sz="2000" b="1">
            <a:effectLst/>
          </a:endParaRPr>
        </a:p>
      </dgm:t>
    </dgm:pt>
    <dgm:pt modelId="{9C85196F-4BF4-48A4-909A-5597512FF99E}" type="sibTrans" cxnId="{18D71034-6989-49DC-AB0F-381A7E6919E9}">
      <dgm:prSet/>
      <dgm:spPr/>
      <dgm:t>
        <a:bodyPr/>
        <a:lstStyle/>
        <a:p>
          <a:endParaRPr lang="es-EC" sz="2000" b="1">
            <a:effectLst/>
          </a:endParaRPr>
        </a:p>
      </dgm:t>
    </dgm:pt>
    <dgm:pt modelId="{B16486BF-5B57-4D4D-BBCA-5471D85E0027}">
      <dgm:prSet phldrT="[Texto]" custT="1"/>
      <dgm:spPr/>
      <dgm:t>
        <a:bodyPr/>
        <a:lstStyle/>
        <a:p>
          <a:endParaRPr lang="es-EC" sz="2000" b="1" dirty="0">
            <a:effectLst/>
          </a:endParaRPr>
        </a:p>
        <a:p>
          <a:r>
            <a:rPr lang="es-EC" sz="2000" b="1" dirty="0">
              <a:effectLst/>
            </a:rPr>
            <a:t>Descriptivo</a:t>
          </a:r>
        </a:p>
        <a:p>
          <a:endParaRPr lang="es-EC" sz="2000" b="1" dirty="0">
            <a:effectLst/>
          </a:endParaRPr>
        </a:p>
      </dgm:t>
    </dgm:pt>
    <dgm:pt modelId="{B027D8D9-EB28-4E2D-8ACB-B04B0E44673A}" type="parTrans" cxnId="{BF1729E8-52A7-4ACE-ACBB-F87DC8959DD3}">
      <dgm:prSet custT="1"/>
      <dgm:spPr/>
      <dgm:t>
        <a:bodyPr/>
        <a:lstStyle/>
        <a:p>
          <a:endParaRPr lang="es-EC" sz="2000" b="1">
            <a:effectLst/>
          </a:endParaRPr>
        </a:p>
      </dgm:t>
    </dgm:pt>
    <dgm:pt modelId="{7CA29148-00C8-4B4B-A03D-0304B7832B74}" type="sibTrans" cxnId="{BF1729E8-52A7-4ACE-ACBB-F87DC8959DD3}">
      <dgm:prSet/>
      <dgm:spPr/>
      <dgm:t>
        <a:bodyPr/>
        <a:lstStyle/>
        <a:p>
          <a:endParaRPr lang="es-EC" sz="2000" b="1">
            <a:effectLst/>
          </a:endParaRPr>
        </a:p>
      </dgm:t>
    </dgm:pt>
    <dgm:pt modelId="{37CF1CE1-A4C0-445F-982D-0F6F46137B27}">
      <dgm:prSet phldrT="[Texto]" custT="1"/>
      <dgm:spPr/>
      <dgm:t>
        <a:bodyPr/>
        <a:lstStyle/>
        <a:p>
          <a:r>
            <a:rPr lang="es-EC" sz="2000" b="1">
              <a:effectLst/>
            </a:rPr>
            <a:t>2011-2018</a:t>
          </a:r>
          <a:endParaRPr lang="es-EC" sz="2000" b="1" dirty="0">
            <a:effectLst/>
          </a:endParaRPr>
        </a:p>
      </dgm:t>
    </dgm:pt>
    <dgm:pt modelId="{351DDAC2-778F-4ED9-8161-6DBBEB3AAB14}" type="sibTrans" cxnId="{C331E99C-F41E-4347-8252-78470EF1C4AC}">
      <dgm:prSet/>
      <dgm:spPr/>
      <dgm:t>
        <a:bodyPr/>
        <a:lstStyle/>
        <a:p>
          <a:endParaRPr lang="es-EC" sz="2000" b="1">
            <a:effectLst/>
          </a:endParaRPr>
        </a:p>
      </dgm:t>
    </dgm:pt>
    <dgm:pt modelId="{57AFD7FE-101E-406E-BBF2-7CF8E77D12DB}" type="parTrans" cxnId="{C331E99C-F41E-4347-8252-78470EF1C4AC}">
      <dgm:prSet custT="1"/>
      <dgm:spPr/>
      <dgm:t>
        <a:bodyPr/>
        <a:lstStyle/>
        <a:p>
          <a:endParaRPr lang="es-EC" sz="2000" b="1">
            <a:effectLst/>
          </a:endParaRPr>
        </a:p>
      </dgm:t>
    </dgm:pt>
    <dgm:pt modelId="{E2217BA8-11FA-49EC-9A96-A8DAF4C8F98F}" type="pres">
      <dgm:prSet presAssocID="{2E219D02-4553-46A5-ADDB-6E003205A38A}" presName="Name0" presStyleCnt="0">
        <dgm:presLayoutVars>
          <dgm:chMax val="1"/>
          <dgm:dir/>
          <dgm:animLvl val="ctr"/>
          <dgm:resizeHandles val="exact"/>
        </dgm:presLayoutVars>
      </dgm:prSet>
      <dgm:spPr/>
      <dgm:t>
        <a:bodyPr/>
        <a:lstStyle/>
        <a:p>
          <a:endParaRPr lang="es-EC"/>
        </a:p>
      </dgm:t>
    </dgm:pt>
    <dgm:pt modelId="{F61D5212-D2DE-43DE-89E2-2C3C4BC90638}" type="pres">
      <dgm:prSet presAssocID="{CAEF8629-2C8D-46DB-A41A-752CFB2CFAE0}" presName="centerShape" presStyleLbl="node0" presStyleIdx="0" presStyleCnt="1" custScaleX="182489" custScaleY="77898" custLinFactNeighborX="-1244" custLinFactNeighborY="-10868"/>
      <dgm:spPr/>
      <dgm:t>
        <a:bodyPr/>
        <a:lstStyle/>
        <a:p>
          <a:endParaRPr lang="es-EC"/>
        </a:p>
      </dgm:t>
    </dgm:pt>
    <dgm:pt modelId="{65911BBE-4C01-40E1-AB04-B71D310ACCC1}" type="pres">
      <dgm:prSet presAssocID="{57AFD7FE-101E-406E-BBF2-7CF8E77D12DB}" presName="parTrans" presStyleLbl="sibTrans2D1" presStyleIdx="0" presStyleCnt="3"/>
      <dgm:spPr/>
      <dgm:t>
        <a:bodyPr/>
        <a:lstStyle/>
        <a:p>
          <a:endParaRPr lang="es-EC"/>
        </a:p>
      </dgm:t>
    </dgm:pt>
    <dgm:pt modelId="{E558F81B-BD95-4E1D-A39D-FC66FBA93841}" type="pres">
      <dgm:prSet presAssocID="{57AFD7FE-101E-406E-BBF2-7CF8E77D12DB}" presName="connectorText" presStyleLbl="sibTrans2D1" presStyleIdx="0" presStyleCnt="3"/>
      <dgm:spPr/>
      <dgm:t>
        <a:bodyPr/>
        <a:lstStyle/>
        <a:p>
          <a:endParaRPr lang="es-EC"/>
        </a:p>
      </dgm:t>
    </dgm:pt>
    <dgm:pt modelId="{D73440F7-FAF3-49DE-935F-83B9397AEDFA}" type="pres">
      <dgm:prSet presAssocID="{37CF1CE1-A4C0-445F-982D-0F6F46137B27}" presName="node" presStyleLbl="node1" presStyleIdx="0" presStyleCnt="3" custScaleX="148824" custScaleY="65901">
        <dgm:presLayoutVars>
          <dgm:bulletEnabled val="1"/>
        </dgm:presLayoutVars>
      </dgm:prSet>
      <dgm:spPr/>
      <dgm:t>
        <a:bodyPr/>
        <a:lstStyle/>
        <a:p>
          <a:endParaRPr lang="es-EC"/>
        </a:p>
      </dgm:t>
    </dgm:pt>
    <dgm:pt modelId="{CA71E60B-4FFD-429A-B92D-CB60CD2F102F}" type="pres">
      <dgm:prSet presAssocID="{0CDBF098-8A51-4707-BB4D-33669D4024CE}" presName="parTrans" presStyleLbl="sibTrans2D1" presStyleIdx="1" presStyleCnt="3"/>
      <dgm:spPr/>
      <dgm:t>
        <a:bodyPr/>
        <a:lstStyle/>
        <a:p>
          <a:endParaRPr lang="es-EC"/>
        </a:p>
      </dgm:t>
    </dgm:pt>
    <dgm:pt modelId="{9538B5DF-9484-44EF-BFAD-5C97C5F8E42D}" type="pres">
      <dgm:prSet presAssocID="{0CDBF098-8A51-4707-BB4D-33669D4024CE}" presName="connectorText" presStyleLbl="sibTrans2D1" presStyleIdx="1" presStyleCnt="3"/>
      <dgm:spPr/>
      <dgm:t>
        <a:bodyPr/>
        <a:lstStyle/>
        <a:p>
          <a:endParaRPr lang="es-EC"/>
        </a:p>
      </dgm:t>
    </dgm:pt>
    <dgm:pt modelId="{717F8095-9CAB-4E72-8588-4428C3478D1E}" type="pres">
      <dgm:prSet presAssocID="{35CFF52A-0BA7-4EB0-81E8-989E16370572}" presName="node" presStyleLbl="node1" presStyleIdx="1" presStyleCnt="3" custScaleX="150136" custScaleY="66689">
        <dgm:presLayoutVars>
          <dgm:bulletEnabled val="1"/>
        </dgm:presLayoutVars>
      </dgm:prSet>
      <dgm:spPr/>
      <dgm:t>
        <a:bodyPr/>
        <a:lstStyle/>
        <a:p>
          <a:endParaRPr lang="es-EC"/>
        </a:p>
      </dgm:t>
    </dgm:pt>
    <dgm:pt modelId="{63B77994-1FDE-412A-8596-15C9455751CD}" type="pres">
      <dgm:prSet presAssocID="{B027D8D9-EB28-4E2D-8ACB-B04B0E44673A}" presName="parTrans" presStyleLbl="sibTrans2D1" presStyleIdx="2" presStyleCnt="3"/>
      <dgm:spPr/>
      <dgm:t>
        <a:bodyPr/>
        <a:lstStyle/>
        <a:p>
          <a:endParaRPr lang="es-EC"/>
        </a:p>
      </dgm:t>
    </dgm:pt>
    <dgm:pt modelId="{C737CC72-247F-46F9-B763-2B0796D6BD7D}" type="pres">
      <dgm:prSet presAssocID="{B027D8D9-EB28-4E2D-8ACB-B04B0E44673A}" presName="connectorText" presStyleLbl="sibTrans2D1" presStyleIdx="2" presStyleCnt="3"/>
      <dgm:spPr/>
      <dgm:t>
        <a:bodyPr/>
        <a:lstStyle/>
        <a:p>
          <a:endParaRPr lang="es-EC"/>
        </a:p>
      </dgm:t>
    </dgm:pt>
    <dgm:pt modelId="{9B251608-FFF9-464E-BB9C-D6E18B0965BA}" type="pres">
      <dgm:prSet presAssocID="{B16486BF-5B57-4D4D-BBCA-5471D85E0027}" presName="node" presStyleLbl="node1" presStyleIdx="2" presStyleCnt="3" custScaleX="144259" custScaleY="55467">
        <dgm:presLayoutVars>
          <dgm:bulletEnabled val="1"/>
        </dgm:presLayoutVars>
      </dgm:prSet>
      <dgm:spPr/>
      <dgm:t>
        <a:bodyPr/>
        <a:lstStyle/>
        <a:p>
          <a:endParaRPr lang="es-EC"/>
        </a:p>
      </dgm:t>
    </dgm:pt>
  </dgm:ptLst>
  <dgm:cxnLst>
    <dgm:cxn modelId="{7C5161B1-7442-4EC4-AAC7-B208CECF7364}" type="presOf" srcId="{B16486BF-5B57-4D4D-BBCA-5471D85E0027}" destId="{9B251608-FFF9-464E-BB9C-D6E18B0965BA}" srcOrd="0" destOrd="0" presId="urn:microsoft.com/office/officeart/2005/8/layout/radial5"/>
    <dgm:cxn modelId="{C331E99C-F41E-4347-8252-78470EF1C4AC}" srcId="{CAEF8629-2C8D-46DB-A41A-752CFB2CFAE0}" destId="{37CF1CE1-A4C0-445F-982D-0F6F46137B27}" srcOrd="0" destOrd="0" parTransId="{57AFD7FE-101E-406E-BBF2-7CF8E77D12DB}" sibTransId="{351DDAC2-778F-4ED9-8161-6DBBEB3AAB14}"/>
    <dgm:cxn modelId="{CA890045-8CD4-4C2F-9A7E-F7A310BB0AFC}" type="presOf" srcId="{35CFF52A-0BA7-4EB0-81E8-989E16370572}" destId="{717F8095-9CAB-4E72-8588-4428C3478D1E}" srcOrd="0" destOrd="0" presId="urn:microsoft.com/office/officeart/2005/8/layout/radial5"/>
    <dgm:cxn modelId="{A6C29724-70DA-4D6C-8F4C-1877E9109B01}" type="presOf" srcId="{B027D8D9-EB28-4E2D-8ACB-B04B0E44673A}" destId="{C737CC72-247F-46F9-B763-2B0796D6BD7D}" srcOrd="1" destOrd="0" presId="urn:microsoft.com/office/officeart/2005/8/layout/radial5"/>
    <dgm:cxn modelId="{0DFF58B2-C10C-4902-92B5-38058575F7AA}" type="presOf" srcId="{0CDBF098-8A51-4707-BB4D-33669D4024CE}" destId="{9538B5DF-9484-44EF-BFAD-5C97C5F8E42D}" srcOrd="1" destOrd="0" presId="urn:microsoft.com/office/officeart/2005/8/layout/radial5"/>
    <dgm:cxn modelId="{BF1729E8-52A7-4ACE-ACBB-F87DC8959DD3}" srcId="{CAEF8629-2C8D-46DB-A41A-752CFB2CFAE0}" destId="{B16486BF-5B57-4D4D-BBCA-5471D85E0027}" srcOrd="2" destOrd="0" parTransId="{B027D8D9-EB28-4E2D-8ACB-B04B0E44673A}" sibTransId="{7CA29148-00C8-4B4B-A03D-0304B7832B74}"/>
    <dgm:cxn modelId="{30BE19BB-999D-4E7B-901A-5CA29B4A358D}" type="presOf" srcId="{2E219D02-4553-46A5-ADDB-6E003205A38A}" destId="{E2217BA8-11FA-49EC-9A96-A8DAF4C8F98F}" srcOrd="0" destOrd="0" presId="urn:microsoft.com/office/officeart/2005/8/layout/radial5"/>
    <dgm:cxn modelId="{19612A0A-68B4-4553-B423-C69EE98A4BCE}" type="presOf" srcId="{37CF1CE1-A4C0-445F-982D-0F6F46137B27}" destId="{D73440F7-FAF3-49DE-935F-83B9397AEDFA}" srcOrd="0" destOrd="0" presId="urn:microsoft.com/office/officeart/2005/8/layout/radial5"/>
    <dgm:cxn modelId="{3C14CB26-6ECE-4D6F-8AB9-83BB4F662697}" type="presOf" srcId="{B027D8D9-EB28-4E2D-8ACB-B04B0E44673A}" destId="{63B77994-1FDE-412A-8596-15C9455751CD}" srcOrd="0" destOrd="0" presId="urn:microsoft.com/office/officeart/2005/8/layout/radial5"/>
    <dgm:cxn modelId="{36757C8C-0521-4576-B962-F3CE8A245F01}" type="presOf" srcId="{57AFD7FE-101E-406E-BBF2-7CF8E77D12DB}" destId="{65911BBE-4C01-40E1-AB04-B71D310ACCC1}" srcOrd="0" destOrd="0" presId="urn:microsoft.com/office/officeart/2005/8/layout/radial5"/>
    <dgm:cxn modelId="{BE309852-27DC-4163-8B28-52310B592498}" type="presOf" srcId="{57AFD7FE-101E-406E-BBF2-7CF8E77D12DB}" destId="{E558F81B-BD95-4E1D-A39D-FC66FBA93841}" srcOrd="1" destOrd="0" presId="urn:microsoft.com/office/officeart/2005/8/layout/radial5"/>
    <dgm:cxn modelId="{18D71034-6989-49DC-AB0F-381A7E6919E9}" srcId="{CAEF8629-2C8D-46DB-A41A-752CFB2CFAE0}" destId="{35CFF52A-0BA7-4EB0-81E8-989E16370572}" srcOrd="1" destOrd="0" parTransId="{0CDBF098-8A51-4707-BB4D-33669D4024CE}" sibTransId="{9C85196F-4BF4-48A4-909A-5597512FF99E}"/>
    <dgm:cxn modelId="{4F8E89F8-43F5-44C9-AEE4-038D2C3A2A56}" srcId="{2E219D02-4553-46A5-ADDB-6E003205A38A}" destId="{CAEF8629-2C8D-46DB-A41A-752CFB2CFAE0}" srcOrd="0" destOrd="0" parTransId="{9FB9A4EB-212D-48EB-A16B-055569F5D221}" sibTransId="{90549151-45CB-42EA-A423-DE854A249F09}"/>
    <dgm:cxn modelId="{537A00DB-F656-468F-95FE-0DD10EFAA1E3}" type="presOf" srcId="{CAEF8629-2C8D-46DB-A41A-752CFB2CFAE0}" destId="{F61D5212-D2DE-43DE-89E2-2C3C4BC90638}" srcOrd="0" destOrd="0" presId="urn:microsoft.com/office/officeart/2005/8/layout/radial5"/>
    <dgm:cxn modelId="{3B6A66CB-580D-4D9F-978B-CA5059840D64}" type="presOf" srcId="{0CDBF098-8A51-4707-BB4D-33669D4024CE}" destId="{CA71E60B-4FFD-429A-B92D-CB60CD2F102F}" srcOrd="0" destOrd="0" presId="urn:microsoft.com/office/officeart/2005/8/layout/radial5"/>
    <dgm:cxn modelId="{9375A889-773F-400A-8A00-5227BFC08D28}" type="presParOf" srcId="{E2217BA8-11FA-49EC-9A96-A8DAF4C8F98F}" destId="{F61D5212-D2DE-43DE-89E2-2C3C4BC90638}" srcOrd="0" destOrd="0" presId="urn:microsoft.com/office/officeart/2005/8/layout/radial5"/>
    <dgm:cxn modelId="{756BD0CA-E219-4864-B4C0-C3797FE0B2C8}" type="presParOf" srcId="{E2217BA8-11FA-49EC-9A96-A8DAF4C8F98F}" destId="{65911BBE-4C01-40E1-AB04-B71D310ACCC1}" srcOrd="1" destOrd="0" presId="urn:microsoft.com/office/officeart/2005/8/layout/radial5"/>
    <dgm:cxn modelId="{56F7AA96-B11D-4C34-911D-463A7F840578}" type="presParOf" srcId="{65911BBE-4C01-40E1-AB04-B71D310ACCC1}" destId="{E558F81B-BD95-4E1D-A39D-FC66FBA93841}" srcOrd="0" destOrd="0" presId="urn:microsoft.com/office/officeart/2005/8/layout/radial5"/>
    <dgm:cxn modelId="{6BE2251B-5DCE-4CB7-AD86-F261D2DC0E2F}" type="presParOf" srcId="{E2217BA8-11FA-49EC-9A96-A8DAF4C8F98F}" destId="{D73440F7-FAF3-49DE-935F-83B9397AEDFA}" srcOrd="2" destOrd="0" presId="urn:microsoft.com/office/officeart/2005/8/layout/radial5"/>
    <dgm:cxn modelId="{449E046C-3591-41E5-BF14-690AC1002014}" type="presParOf" srcId="{E2217BA8-11FA-49EC-9A96-A8DAF4C8F98F}" destId="{CA71E60B-4FFD-429A-B92D-CB60CD2F102F}" srcOrd="3" destOrd="0" presId="urn:microsoft.com/office/officeart/2005/8/layout/radial5"/>
    <dgm:cxn modelId="{3C963612-CE7A-4719-A93E-CAE5886AE0E2}" type="presParOf" srcId="{CA71E60B-4FFD-429A-B92D-CB60CD2F102F}" destId="{9538B5DF-9484-44EF-BFAD-5C97C5F8E42D}" srcOrd="0" destOrd="0" presId="urn:microsoft.com/office/officeart/2005/8/layout/radial5"/>
    <dgm:cxn modelId="{5A01F765-425A-495E-94A0-6D7E72017AD1}" type="presParOf" srcId="{E2217BA8-11FA-49EC-9A96-A8DAF4C8F98F}" destId="{717F8095-9CAB-4E72-8588-4428C3478D1E}" srcOrd="4" destOrd="0" presId="urn:microsoft.com/office/officeart/2005/8/layout/radial5"/>
    <dgm:cxn modelId="{516A222F-05F4-417C-9E4D-00EB7C109C74}" type="presParOf" srcId="{E2217BA8-11FA-49EC-9A96-A8DAF4C8F98F}" destId="{63B77994-1FDE-412A-8596-15C9455751CD}" srcOrd="5" destOrd="0" presId="urn:microsoft.com/office/officeart/2005/8/layout/radial5"/>
    <dgm:cxn modelId="{B10971CA-A57D-4804-8B7E-BF00631C8252}" type="presParOf" srcId="{63B77994-1FDE-412A-8596-15C9455751CD}" destId="{C737CC72-247F-46F9-B763-2B0796D6BD7D}" srcOrd="0" destOrd="0" presId="urn:microsoft.com/office/officeart/2005/8/layout/radial5"/>
    <dgm:cxn modelId="{04A4562F-78D9-45B7-B89E-83C25F7C5CED}" type="presParOf" srcId="{E2217BA8-11FA-49EC-9A96-A8DAF4C8F98F}" destId="{9B251608-FFF9-464E-BB9C-D6E18B0965BA}" srcOrd="6" destOrd="0" presId="urn:microsoft.com/office/officeart/2005/8/layout/radial5"/>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4750777-22ED-4700-85E9-1264614038F6}" type="doc">
      <dgm:prSet loTypeId="urn:microsoft.com/office/officeart/2005/8/layout/radial5" loCatId="cycle" qsTypeId="urn:microsoft.com/office/officeart/2005/8/quickstyle/simple3" qsCatId="simple" csTypeId="urn:microsoft.com/office/officeart/2005/8/colors/colorful4" csCatId="colorful" phldr="1"/>
      <dgm:spPr/>
      <dgm:t>
        <a:bodyPr/>
        <a:lstStyle/>
        <a:p>
          <a:endParaRPr lang="es-EC"/>
        </a:p>
      </dgm:t>
    </dgm:pt>
    <dgm:pt modelId="{F1349255-B00C-41B6-9FBE-5C01F8C0EE1D}">
      <dgm:prSet phldrT="[Texto]" custT="1"/>
      <dgm:spPr/>
      <dgm:t>
        <a:bodyPr/>
        <a:lstStyle/>
        <a:p>
          <a:pPr algn="ctr"/>
          <a:r>
            <a:rPr lang="es-EC" sz="1600" b="1">
              <a:latin typeface="+mn-lt"/>
              <a:cs typeface="Times New Roman" panose="02020603050405020304" pitchFamily="18" charset="0"/>
            </a:rPr>
            <a:t>Exportaciones</a:t>
          </a:r>
        </a:p>
      </dgm:t>
    </dgm:pt>
    <dgm:pt modelId="{FB8A1C9D-A70E-4218-8A62-4EE8464EAA4F}" type="parTrans" cxnId="{442E6337-30C9-4F59-A737-88B9F88A94D2}">
      <dgm:prSet/>
      <dgm:spPr/>
      <dgm:t>
        <a:bodyPr/>
        <a:lstStyle/>
        <a:p>
          <a:pPr algn="ctr"/>
          <a:endParaRPr lang="es-EC" sz="1600" b="1">
            <a:latin typeface="+mn-lt"/>
            <a:cs typeface="Times New Roman" panose="02020603050405020304" pitchFamily="18" charset="0"/>
          </a:endParaRPr>
        </a:p>
      </dgm:t>
    </dgm:pt>
    <dgm:pt modelId="{F870E24B-0189-4F77-9BEB-394AF8263647}" type="sibTrans" cxnId="{442E6337-30C9-4F59-A737-88B9F88A94D2}">
      <dgm:prSet/>
      <dgm:spPr/>
      <dgm:t>
        <a:bodyPr/>
        <a:lstStyle/>
        <a:p>
          <a:pPr algn="ctr"/>
          <a:endParaRPr lang="es-EC" sz="1600" b="1">
            <a:latin typeface="+mn-lt"/>
            <a:cs typeface="Times New Roman" panose="02020603050405020304" pitchFamily="18" charset="0"/>
          </a:endParaRPr>
        </a:p>
      </dgm:t>
    </dgm:pt>
    <dgm:pt modelId="{78BCB33B-B54A-44FD-8911-36B2263177E9}">
      <dgm:prSet phldrT="[Texto]" custT="1"/>
      <dgm:spPr/>
      <dgm:t>
        <a:bodyPr/>
        <a:lstStyle/>
        <a:p>
          <a:pPr algn="ctr"/>
          <a:r>
            <a:rPr lang="es-EC" sz="1600" b="1" dirty="0">
              <a:latin typeface="+mn-lt"/>
              <a:cs typeface="Times New Roman" panose="02020603050405020304" pitchFamily="18" charset="0"/>
            </a:rPr>
            <a:t>Derechos arancelarios </a:t>
          </a:r>
        </a:p>
      </dgm:t>
    </dgm:pt>
    <dgm:pt modelId="{D93389E2-62B2-4F63-BD06-04143FC5DF88}" type="parTrans" cxnId="{E6961227-F5CC-40E1-A6FC-B4F87F2B3862}">
      <dgm:prSet custT="1"/>
      <dgm:spPr/>
      <dgm:t>
        <a:bodyPr/>
        <a:lstStyle/>
        <a:p>
          <a:pPr algn="ctr"/>
          <a:endParaRPr lang="es-EC" sz="1600" b="1">
            <a:latin typeface="+mn-lt"/>
            <a:cs typeface="Times New Roman" panose="02020603050405020304" pitchFamily="18" charset="0"/>
          </a:endParaRPr>
        </a:p>
      </dgm:t>
    </dgm:pt>
    <dgm:pt modelId="{F44B7A90-05F1-4D9B-B0CB-ABE3958982F8}" type="sibTrans" cxnId="{E6961227-F5CC-40E1-A6FC-B4F87F2B3862}">
      <dgm:prSet/>
      <dgm:spPr/>
      <dgm:t>
        <a:bodyPr/>
        <a:lstStyle/>
        <a:p>
          <a:pPr algn="ctr"/>
          <a:endParaRPr lang="es-EC" sz="1600" b="1">
            <a:latin typeface="+mn-lt"/>
            <a:cs typeface="Times New Roman" panose="02020603050405020304" pitchFamily="18" charset="0"/>
          </a:endParaRPr>
        </a:p>
      </dgm:t>
    </dgm:pt>
    <dgm:pt modelId="{91125412-C6AD-4C36-9A37-4187D6A6C93C}">
      <dgm:prSet phldrT="[Texto]" custT="1"/>
      <dgm:spPr/>
      <dgm:t>
        <a:bodyPr/>
        <a:lstStyle/>
        <a:p>
          <a:pPr algn="ctr"/>
          <a:r>
            <a:rPr lang="es-EC" sz="1600" b="1" dirty="0">
              <a:latin typeface="+mn-lt"/>
              <a:cs typeface="Times New Roman" panose="02020603050405020304" pitchFamily="18" charset="0"/>
            </a:rPr>
            <a:t>Volumen de exportación (TM) </a:t>
          </a:r>
        </a:p>
      </dgm:t>
    </dgm:pt>
    <dgm:pt modelId="{39D7AA87-DF59-4246-A9C6-7F3AEE764742}" type="parTrans" cxnId="{97AC9057-50D9-4A80-92A9-235F9B97E873}">
      <dgm:prSet custT="1"/>
      <dgm:spPr/>
      <dgm:t>
        <a:bodyPr/>
        <a:lstStyle/>
        <a:p>
          <a:pPr algn="ctr"/>
          <a:endParaRPr lang="es-EC" sz="1600" b="1">
            <a:latin typeface="+mn-lt"/>
            <a:cs typeface="Times New Roman" panose="02020603050405020304" pitchFamily="18" charset="0"/>
          </a:endParaRPr>
        </a:p>
      </dgm:t>
    </dgm:pt>
    <dgm:pt modelId="{5ED46F9A-D13E-47A8-909B-6AE37014E599}" type="sibTrans" cxnId="{97AC9057-50D9-4A80-92A9-235F9B97E873}">
      <dgm:prSet/>
      <dgm:spPr/>
      <dgm:t>
        <a:bodyPr/>
        <a:lstStyle/>
        <a:p>
          <a:pPr algn="ctr"/>
          <a:endParaRPr lang="es-EC" sz="1600" b="1">
            <a:latin typeface="+mn-lt"/>
            <a:cs typeface="Times New Roman" panose="02020603050405020304" pitchFamily="18" charset="0"/>
          </a:endParaRPr>
        </a:p>
      </dgm:t>
    </dgm:pt>
    <dgm:pt modelId="{C9FFCDD7-23E8-47AA-93A2-71F6FFE63082}">
      <dgm:prSet phldrT="[Texto]" custT="1"/>
      <dgm:spPr/>
      <dgm:t>
        <a:bodyPr/>
        <a:lstStyle/>
        <a:p>
          <a:pPr algn="ctr"/>
          <a:r>
            <a:rPr lang="es-EC" sz="1600" b="1" dirty="0">
              <a:latin typeface="+mn-lt"/>
              <a:cs typeface="Times New Roman" panose="02020603050405020304" pitchFamily="18" charset="0"/>
            </a:rPr>
            <a:t>Monto de exportación (Precio FOB) </a:t>
          </a:r>
        </a:p>
      </dgm:t>
    </dgm:pt>
    <dgm:pt modelId="{A6BDB9AB-7226-4259-9CA5-B8A59A72BA4E}" type="parTrans" cxnId="{E10544D8-2972-4BA0-803F-3D624B2255F0}">
      <dgm:prSet custT="1"/>
      <dgm:spPr/>
      <dgm:t>
        <a:bodyPr/>
        <a:lstStyle/>
        <a:p>
          <a:pPr algn="ctr"/>
          <a:endParaRPr lang="es-EC" sz="1600" b="1">
            <a:latin typeface="+mn-lt"/>
            <a:cs typeface="Times New Roman" panose="02020603050405020304" pitchFamily="18" charset="0"/>
          </a:endParaRPr>
        </a:p>
      </dgm:t>
    </dgm:pt>
    <dgm:pt modelId="{2E787662-C01E-48FF-B734-1115EE94BF7F}" type="sibTrans" cxnId="{E10544D8-2972-4BA0-803F-3D624B2255F0}">
      <dgm:prSet/>
      <dgm:spPr/>
      <dgm:t>
        <a:bodyPr/>
        <a:lstStyle/>
        <a:p>
          <a:pPr algn="ctr"/>
          <a:endParaRPr lang="es-EC" sz="1600" b="1">
            <a:latin typeface="+mn-lt"/>
            <a:cs typeface="Times New Roman" panose="02020603050405020304" pitchFamily="18" charset="0"/>
          </a:endParaRPr>
        </a:p>
      </dgm:t>
    </dgm:pt>
    <dgm:pt modelId="{8B15B96D-A9F9-4C31-9806-49944FFBC65C}" type="pres">
      <dgm:prSet presAssocID="{14750777-22ED-4700-85E9-1264614038F6}" presName="Name0" presStyleCnt="0">
        <dgm:presLayoutVars>
          <dgm:chMax val="1"/>
          <dgm:dir/>
          <dgm:animLvl val="ctr"/>
          <dgm:resizeHandles val="exact"/>
        </dgm:presLayoutVars>
      </dgm:prSet>
      <dgm:spPr/>
      <dgm:t>
        <a:bodyPr/>
        <a:lstStyle/>
        <a:p>
          <a:endParaRPr lang="es-EC"/>
        </a:p>
      </dgm:t>
    </dgm:pt>
    <dgm:pt modelId="{C89DDCEC-3165-46BD-9CB6-4AC58FB01915}" type="pres">
      <dgm:prSet presAssocID="{F1349255-B00C-41B6-9FBE-5C01F8C0EE1D}" presName="centerShape" presStyleLbl="node0" presStyleIdx="0" presStyleCnt="1" custScaleX="172218" custScaleY="107886"/>
      <dgm:spPr/>
      <dgm:t>
        <a:bodyPr/>
        <a:lstStyle/>
        <a:p>
          <a:endParaRPr lang="es-EC"/>
        </a:p>
      </dgm:t>
    </dgm:pt>
    <dgm:pt modelId="{292A3320-EC45-4456-9F79-9240E42A659B}" type="pres">
      <dgm:prSet presAssocID="{D93389E2-62B2-4F63-BD06-04143FC5DF88}" presName="parTrans" presStyleLbl="sibTrans2D1" presStyleIdx="0" presStyleCnt="3"/>
      <dgm:spPr/>
      <dgm:t>
        <a:bodyPr/>
        <a:lstStyle/>
        <a:p>
          <a:endParaRPr lang="es-EC"/>
        </a:p>
      </dgm:t>
    </dgm:pt>
    <dgm:pt modelId="{A0459CA4-FF30-4151-8197-172B590BF383}" type="pres">
      <dgm:prSet presAssocID="{D93389E2-62B2-4F63-BD06-04143FC5DF88}" presName="connectorText" presStyleLbl="sibTrans2D1" presStyleIdx="0" presStyleCnt="3"/>
      <dgm:spPr/>
      <dgm:t>
        <a:bodyPr/>
        <a:lstStyle/>
        <a:p>
          <a:endParaRPr lang="es-EC"/>
        </a:p>
      </dgm:t>
    </dgm:pt>
    <dgm:pt modelId="{46C76C36-235C-43EA-914A-6A0144959F0E}" type="pres">
      <dgm:prSet presAssocID="{78BCB33B-B54A-44FD-8911-36B2263177E9}" presName="node" presStyleLbl="node1" presStyleIdx="0" presStyleCnt="3" custScaleX="166410">
        <dgm:presLayoutVars>
          <dgm:bulletEnabled val="1"/>
        </dgm:presLayoutVars>
      </dgm:prSet>
      <dgm:spPr/>
      <dgm:t>
        <a:bodyPr/>
        <a:lstStyle/>
        <a:p>
          <a:endParaRPr lang="es-EC"/>
        </a:p>
      </dgm:t>
    </dgm:pt>
    <dgm:pt modelId="{431ED68D-BA28-449E-A584-CC037C4BD5E6}" type="pres">
      <dgm:prSet presAssocID="{39D7AA87-DF59-4246-A9C6-7F3AEE764742}" presName="parTrans" presStyleLbl="sibTrans2D1" presStyleIdx="1" presStyleCnt="3"/>
      <dgm:spPr/>
      <dgm:t>
        <a:bodyPr/>
        <a:lstStyle/>
        <a:p>
          <a:endParaRPr lang="es-EC"/>
        </a:p>
      </dgm:t>
    </dgm:pt>
    <dgm:pt modelId="{5D2A4DE0-FEFC-465C-8130-D834413CA822}" type="pres">
      <dgm:prSet presAssocID="{39D7AA87-DF59-4246-A9C6-7F3AEE764742}" presName="connectorText" presStyleLbl="sibTrans2D1" presStyleIdx="1" presStyleCnt="3"/>
      <dgm:spPr/>
      <dgm:t>
        <a:bodyPr/>
        <a:lstStyle/>
        <a:p>
          <a:endParaRPr lang="es-EC"/>
        </a:p>
      </dgm:t>
    </dgm:pt>
    <dgm:pt modelId="{7C5674A6-0F55-463D-9262-62C5F10F1E11}" type="pres">
      <dgm:prSet presAssocID="{91125412-C6AD-4C36-9A37-4187D6A6C93C}" presName="node" presStyleLbl="node1" presStyleIdx="1" presStyleCnt="3" custScaleX="159390" custRadScaleRad="130947" custRadScaleInc="-13376">
        <dgm:presLayoutVars>
          <dgm:bulletEnabled val="1"/>
        </dgm:presLayoutVars>
      </dgm:prSet>
      <dgm:spPr/>
      <dgm:t>
        <a:bodyPr/>
        <a:lstStyle/>
        <a:p>
          <a:endParaRPr lang="es-EC"/>
        </a:p>
      </dgm:t>
    </dgm:pt>
    <dgm:pt modelId="{A46152C8-C856-4671-BCDB-388C0603B144}" type="pres">
      <dgm:prSet presAssocID="{A6BDB9AB-7226-4259-9CA5-B8A59A72BA4E}" presName="parTrans" presStyleLbl="sibTrans2D1" presStyleIdx="2" presStyleCnt="3"/>
      <dgm:spPr/>
      <dgm:t>
        <a:bodyPr/>
        <a:lstStyle/>
        <a:p>
          <a:endParaRPr lang="es-EC"/>
        </a:p>
      </dgm:t>
    </dgm:pt>
    <dgm:pt modelId="{1FB09A42-C005-4F9D-88DF-9694AC1F8EC6}" type="pres">
      <dgm:prSet presAssocID="{A6BDB9AB-7226-4259-9CA5-B8A59A72BA4E}" presName="connectorText" presStyleLbl="sibTrans2D1" presStyleIdx="2" presStyleCnt="3"/>
      <dgm:spPr/>
      <dgm:t>
        <a:bodyPr/>
        <a:lstStyle/>
        <a:p>
          <a:endParaRPr lang="es-EC"/>
        </a:p>
      </dgm:t>
    </dgm:pt>
    <dgm:pt modelId="{A4FD6997-B2FD-4E75-9871-6C81FD8FB0C9}" type="pres">
      <dgm:prSet presAssocID="{C9FFCDD7-23E8-47AA-93A2-71F6FFE63082}" presName="node" presStyleLbl="node1" presStyleIdx="2" presStyleCnt="3" custScaleX="151955" custRadScaleRad="129497" custRadScaleInc="14914">
        <dgm:presLayoutVars>
          <dgm:bulletEnabled val="1"/>
        </dgm:presLayoutVars>
      </dgm:prSet>
      <dgm:spPr/>
      <dgm:t>
        <a:bodyPr/>
        <a:lstStyle/>
        <a:p>
          <a:endParaRPr lang="es-EC"/>
        </a:p>
      </dgm:t>
    </dgm:pt>
  </dgm:ptLst>
  <dgm:cxnLst>
    <dgm:cxn modelId="{CB4C2BF7-0AA7-4E7D-8CCF-D09D0C354C86}" type="presOf" srcId="{A6BDB9AB-7226-4259-9CA5-B8A59A72BA4E}" destId="{1FB09A42-C005-4F9D-88DF-9694AC1F8EC6}" srcOrd="1" destOrd="0" presId="urn:microsoft.com/office/officeart/2005/8/layout/radial5"/>
    <dgm:cxn modelId="{CCB7BDD1-F917-4FDF-93C7-B365AAE96424}" type="presOf" srcId="{D93389E2-62B2-4F63-BD06-04143FC5DF88}" destId="{292A3320-EC45-4456-9F79-9240E42A659B}" srcOrd="0" destOrd="0" presId="urn:microsoft.com/office/officeart/2005/8/layout/radial5"/>
    <dgm:cxn modelId="{E6961227-F5CC-40E1-A6FC-B4F87F2B3862}" srcId="{F1349255-B00C-41B6-9FBE-5C01F8C0EE1D}" destId="{78BCB33B-B54A-44FD-8911-36B2263177E9}" srcOrd="0" destOrd="0" parTransId="{D93389E2-62B2-4F63-BD06-04143FC5DF88}" sibTransId="{F44B7A90-05F1-4D9B-B0CB-ABE3958982F8}"/>
    <dgm:cxn modelId="{97AC9057-50D9-4A80-92A9-235F9B97E873}" srcId="{F1349255-B00C-41B6-9FBE-5C01F8C0EE1D}" destId="{91125412-C6AD-4C36-9A37-4187D6A6C93C}" srcOrd="1" destOrd="0" parTransId="{39D7AA87-DF59-4246-A9C6-7F3AEE764742}" sibTransId="{5ED46F9A-D13E-47A8-909B-6AE37014E599}"/>
    <dgm:cxn modelId="{C699F230-14B7-4B96-AB51-0AF0A7E785BF}" type="presOf" srcId="{F1349255-B00C-41B6-9FBE-5C01F8C0EE1D}" destId="{C89DDCEC-3165-46BD-9CB6-4AC58FB01915}" srcOrd="0" destOrd="0" presId="urn:microsoft.com/office/officeart/2005/8/layout/radial5"/>
    <dgm:cxn modelId="{ACEDC9EF-28FE-47B9-890A-50C56B59931C}" type="presOf" srcId="{39D7AA87-DF59-4246-A9C6-7F3AEE764742}" destId="{431ED68D-BA28-449E-A584-CC037C4BD5E6}" srcOrd="0" destOrd="0" presId="urn:microsoft.com/office/officeart/2005/8/layout/radial5"/>
    <dgm:cxn modelId="{442E6337-30C9-4F59-A737-88B9F88A94D2}" srcId="{14750777-22ED-4700-85E9-1264614038F6}" destId="{F1349255-B00C-41B6-9FBE-5C01F8C0EE1D}" srcOrd="0" destOrd="0" parTransId="{FB8A1C9D-A70E-4218-8A62-4EE8464EAA4F}" sibTransId="{F870E24B-0189-4F77-9BEB-394AF8263647}"/>
    <dgm:cxn modelId="{12372208-89A9-477F-8073-52F0DA13987C}" type="presOf" srcId="{14750777-22ED-4700-85E9-1264614038F6}" destId="{8B15B96D-A9F9-4C31-9806-49944FFBC65C}" srcOrd="0" destOrd="0" presId="urn:microsoft.com/office/officeart/2005/8/layout/radial5"/>
    <dgm:cxn modelId="{54AE88B2-8DBC-4DF3-A128-7C9FB39DE7EF}" type="presOf" srcId="{39D7AA87-DF59-4246-A9C6-7F3AEE764742}" destId="{5D2A4DE0-FEFC-465C-8130-D834413CA822}" srcOrd="1" destOrd="0" presId="urn:microsoft.com/office/officeart/2005/8/layout/radial5"/>
    <dgm:cxn modelId="{C324298D-82A8-479A-B732-630D99DC94E4}" type="presOf" srcId="{91125412-C6AD-4C36-9A37-4187D6A6C93C}" destId="{7C5674A6-0F55-463D-9262-62C5F10F1E11}" srcOrd="0" destOrd="0" presId="urn:microsoft.com/office/officeart/2005/8/layout/radial5"/>
    <dgm:cxn modelId="{E10544D8-2972-4BA0-803F-3D624B2255F0}" srcId="{F1349255-B00C-41B6-9FBE-5C01F8C0EE1D}" destId="{C9FFCDD7-23E8-47AA-93A2-71F6FFE63082}" srcOrd="2" destOrd="0" parTransId="{A6BDB9AB-7226-4259-9CA5-B8A59A72BA4E}" sibTransId="{2E787662-C01E-48FF-B734-1115EE94BF7F}"/>
    <dgm:cxn modelId="{017EB76F-310F-4F7D-9575-FFFAD7844414}" type="presOf" srcId="{A6BDB9AB-7226-4259-9CA5-B8A59A72BA4E}" destId="{A46152C8-C856-4671-BCDB-388C0603B144}" srcOrd="0" destOrd="0" presId="urn:microsoft.com/office/officeart/2005/8/layout/radial5"/>
    <dgm:cxn modelId="{33BB987B-ACEE-424E-8F4E-26C6D020C728}" type="presOf" srcId="{D93389E2-62B2-4F63-BD06-04143FC5DF88}" destId="{A0459CA4-FF30-4151-8197-172B590BF383}" srcOrd="1" destOrd="0" presId="urn:microsoft.com/office/officeart/2005/8/layout/radial5"/>
    <dgm:cxn modelId="{C753C1D7-1CE9-4FDF-ACE1-26FE45337249}" type="presOf" srcId="{C9FFCDD7-23E8-47AA-93A2-71F6FFE63082}" destId="{A4FD6997-B2FD-4E75-9871-6C81FD8FB0C9}" srcOrd="0" destOrd="0" presId="urn:microsoft.com/office/officeart/2005/8/layout/radial5"/>
    <dgm:cxn modelId="{0096AAF7-9816-4DA7-8A7D-9D64E1AE7C46}" type="presOf" srcId="{78BCB33B-B54A-44FD-8911-36B2263177E9}" destId="{46C76C36-235C-43EA-914A-6A0144959F0E}" srcOrd="0" destOrd="0" presId="urn:microsoft.com/office/officeart/2005/8/layout/radial5"/>
    <dgm:cxn modelId="{4FE8F74F-9B65-4D8B-B558-E34E1798AD81}" type="presParOf" srcId="{8B15B96D-A9F9-4C31-9806-49944FFBC65C}" destId="{C89DDCEC-3165-46BD-9CB6-4AC58FB01915}" srcOrd="0" destOrd="0" presId="urn:microsoft.com/office/officeart/2005/8/layout/radial5"/>
    <dgm:cxn modelId="{24B2E1AE-0E13-4AE0-9184-06E5EC14AEBF}" type="presParOf" srcId="{8B15B96D-A9F9-4C31-9806-49944FFBC65C}" destId="{292A3320-EC45-4456-9F79-9240E42A659B}" srcOrd="1" destOrd="0" presId="urn:microsoft.com/office/officeart/2005/8/layout/radial5"/>
    <dgm:cxn modelId="{9BB6CC23-310B-4B41-8CA7-167A66B4BFC1}" type="presParOf" srcId="{292A3320-EC45-4456-9F79-9240E42A659B}" destId="{A0459CA4-FF30-4151-8197-172B590BF383}" srcOrd="0" destOrd="0" presId="urn:microsoft.com/office/officeart/2005/8/layout/radial5"/>
    <dgm:cxn modelId="{D647F95C-FFC5-4D76-AAD3-44A93B1906F5}" type="presParOf" srcId="{8B15B96D-A9F9-4C31-9806-49944FFBC65C}" destId="{46C76C36-235C-43EA-914A-6A0144959F0E}" srcOrd="2" destOrd="0" presId="urn:microsoft.com/office/officeart/2005/8/layout/radial5"/>
    <dgm:cxn modelId="{EAE9D9DE-8FBC-46DB-9432-B624B316FBF5}" type="presParOf" srcId="{8B15B96D-A9F9-4C31-9806-49944FFBC65C}" destId="{431ED68D-BA28-449E-A584-CC037C4BD5E6}" srcOrd="3" destOrd="0" presId="urn:microsoft.com/office/officeart/2005/8/layout/radial5"/>
    <dgm:cxn modelId="{00DAE367-E456-4671-8AA2-A3E1E3E5E19D}" type="presParOf" srcId="{431ED68D-BA28-449E-A584-CC037C4BD5E6}" destId="{5D2A4DE0-FEFC-465C-8130-D834413CA822}" srcOrd="0" destOrd="0" presId="urn:microsoft.com/office/officeart/2005/8/layout/radial5"/>
    <dgm:cxn modelId="{78C0B2A5-F5E6-4ACE-91C3-DD13D37274DF}" type="presParOf" srcId="{8B15B96D-A9F9-4C31-9806-49944FFBC65C}" destId="{7C5674A6-0F55-463D-9262-62C5F10F1E11}" srcOrd="4" destOrd="0" presId="urn:microsoft.com/office/officeart/2005/8/layout/radial5"/>
    <dgm:cxn modelId="{54D2E836-94AD-4B97-9FC3-247423695FD3}" type="presParOf" srcId="{8B15B96D-A9F9-4C31-9806-49944FFBC65C}" destId="{A46152C8-C856-4671-BCDB-388C0603B144}" srcOrd="5" destOrd="0" presId="urn:microsoft.com/office/officeart/2005/8/layout/radial5"/>
    <dgm:cxn modelId="{2681BE2A-180B-443E-A03E-904197FB8898}" type="presParOf" srcId="{A46152C8-C856-4671-BCDB-388C0603B144}" destId="{1FB09A42-C005-4F9D-88DF-9694AC1F8EC6}" srcOrd="0" destOrd="0" presId="urn:microsoft.com/office/officeart/2005/8/layout/radial5"/>
    <dgm:cxn modelId="{6ED09107-7C32-4784-9D94-19211E0C5C5D}" type="presParOf" srcId="{8B15B96D-A9F9-4C31-9806-49944FFBC65C}" destId="{A4FD6997-B2FD-4E75-9871-6C81FD8FB0C9}" srcOrd="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454BBFF-4AD6-4E08-B17F-F78D6F9BF7CA}" type="doc">
      <dgm:prSet loTypeId="urn:microsoft.com/office/officeart/2005/8/layout/chevron1" loCatId="process" qsTypeId="urn:microsoft.com/office/officeart/2005/8/quickstyle/simple1" qsCatId="simple" csTypeId="urn:microsoft.com/office/officeart/2005/8/colors/colorful1" csCatId="colorful" phldr="1"/>
      <dgm:spPr/>
    </dgm:pt>
    <dgm:pt modelId="{3AF57674-53F9-4345-AE42-9FBE8F5BD1A2}">
      <dgm:prSet phldrT="[Texto]"/>
      <dgm:spPr/>
      <dgm:t>
        <a:bodyPr/>
        <a:lstStyle/>
        <a:p>
          <a:r>
            <a:rPr lang="es-EC" dirty="0"/>
            <a:t>1969</a:t>
          </a:r>
        </a:p>
      </dgm:t>
    </dgm:pt>
    <dgm:pt modelId="{BB2A24C5-B636-41B9-8685-496E405FE001}" type="parTrans" cxnId="{36F4320F-3C7C-4FC0-ADC0-175E9949CE6C}">
      <dgm:prSet/>
      <dgm:spPr/>
      <dgm:t>
        <a:bodyPr/>
        <a:lstStyle/>
        <a:p>
          <a:endParaRPr lang="es-EC"/>
        </a:p>
      </dgm:t>
    </dgm:pt>
    <dgm:pt modelId="{77C0358D-49BC-4EDC-9F9C-C2B55B37BD92}" type="sibTrans" cxnId="{36F4320F-3C7C-4FC0-ADC0-175E9949CE6C}">
      <dgm:prSet/>
      <dgm:spPr/>
      <dgm:t>
        <a:bodyPr/>
        <a:lstStyle/>
        <a:p>
          <a:endParaRPr lang="es-EC"/>
        </a:p>
      </dgm:t>
    </dgm:pt>
    <dgm:pt modelId="{A289BB62-EB94-448F-8166-220B1FFD64B6}">
      <dgm:prSet phldrT="[Texto]"/>
      <dgm:spPr/>
      <dgm:t>
        <a:bodyPr/>
        <a:lstStyle/>
        <a:p>
          <a:r>
            <a:rPr lang="es-EC" dirty="0"/>
            <a:t>2006</a:t>
          </a:r>
        </a:p>
      </dgm:t>
    </dgm:pt>
    <dgm:pt modelId="{4DC9BDF9-719C-4381-AD66-085F99475C87}" type="parTrans" cxnId="{441DCBF6-86D5-4CBE-9FC9-367C276589DF}">
      <dgm:prSet/>
      <dgm:spPr/>
      <dgm:t>
        <a:bodyPr/>
        <a:lstStyle/>
        <a:p>
          <a:endParaRPr lang="es-EC"/>
        </a:p>
      </dgm:t>
    </dgm:pt>
    <dgm:pt modelId="{18FD2A4F-51A0-4BFE-975B-900437EF79D4}" type="sibTrans" cxnId="{441DCBF6-86D5-4CBE-9FC9-367C276589DF}">
      <dgm:prSet/>
      <dgm:spPr/>
      <dgm:t>
        <a:bodyPr/>
        <a:lstStyle/>
        <a:p>
          <a:endParaRPr lang="es-EC"/>
        </a:p>
      </dgm:t>
    </dgm:pt>
    <dgm:pt modelId="{28A06F44-0700-4489-BAA3-BDC99F741C5A}">
      <dgm:prSet phldrT="[Texto]"/>
      <dgm:spPr/>
      <dgm:t>
        <a:bodyPr/>
        <a:lstStyle/>
        <a:p>
          <a:r>
            <a:rPr lang="es-EC" dirty="0" smtClean="0"/>
            <a:t>1993</a:t>
          </a:r>
          <a:endParaRPr lang="es-EC" dirty="0"/>
        </a:p>
      </dgm:t>
    </dgm:pt>
    <dgm:pt modelId="{D3B7325D-E16C-4410-93D5-EA9942B51AFF}" type="parTrans" cxnId="{56842876-0751-42D6-93C8-E96A66365DD2}">
      <dgm:prSet/>
      <dgm:spPr/>
      <dgm:t>
        <a:bodyPr/>
        <a:lstStyle/>
        <a:p>
          <a:endParaRPr lang="es-EC"/>
        </a:p>
      </dgm:t>
    </dgm:pt>
    <dgm:pt modelId="{DDFE07F5-165F-4632-87EF-3360C5757577}" type="sibTrans" cxnId="{56842876-0751-42D6-93C8-E96A66365DD2}">
      <dgm:prSet/>
      <dgm:spPr/>
      <dgm:t>
        <a:bodyPr/>
        <a:lstStyle/>
        <a:p>
          <a:endParaRPr lang="es-EC"/>
        </a:p>
      </dgm:t>
    </dgm:pt>
    <dgm:pt modelId="{11A743B0-64F8-4284-A31A-D5B6CC36C491}">
      <dgm:prSet phldrT="[Texto]"/>
      <dgm:spPr/>
      <dgm:t>
        <a:bodyPr/>
        <a:lstStyle/>
        <a:p>
          <a:r>
            <a:rPr lang="es-EC" dirty="0"/>
            <a:t>1996</a:t>
          </a:r>
        </a:p>
      </dgm:t>
    </dgm:pt>
    <dgm:pt modelId="{D5F31118-A3F1-408F-8221-B130103F5213}" type="parTrans" cxnId="{7681F49F-A8E5-4B71-96E1-13E8DC6EE6F5}">
      <dgm:prSet/>
      <dgm:spPr/>
      <dgm:t>
        <a:bodyPr/>
        <a:lstStyle/>
        <a:p>
          <a:endParaRPr lang="es-EC"/>
        </a:p>
      </dgm:t>
    </dgm:pt>
    <dgm:pt modelId="{7EF6E13B-1AC0-4921-9F4B-0C2D9636731D}" type="sibTrans" cxnId="{7681F49F-A8E5-4B71-96E1-13E8DC6EE6F5}">
      <dgm:prSet/>
      <dgm:spPr/>
      <dgm:t>
        <a:bodyPr/>
        <a:lstStyle/>
        <a:p>
          <a:endParaRPr lang="es-EC"/>
        </a:p>
      </dgm:t>
    </dgm:pt>
    <dgm:pt modelId="{62E7609C-538B-4DB8-B1A4-271F786B9624}" type="pres">
      <dgm:prSet presAssocID="{F454BBFF-4AD6-4E08-B17F-F78D6F9BF7CA}" presName="Name0" presStyleCnt="0">
        <dgm:presLayoutVars>
          <dgm:dir/>
          <dgm:animLvl val="lvl"/>
          <dgm:resizeHandles val="exact"/>
        </dgm:presLayoutVars>
      </dgm:prSet>
      <dgm:spPr/>
    </dgm:pt>
    <dgm:pt modelId="{5D92161C-1013-4E0F-8FB0-13354FDB4C57}" type="pres">
      <dgm:prSet presAssocID="{3AF57674-53F9-4345-AE42-9FBE8F5BD1A2}" presName="parTxOnly" presStyleLbl="node1" presStyleIdx="0" presStyleCnt="4">
        <dgm:presLayoutVars>
          <dgm:chMax val="0"/>
          <dgm:chPref val="0"/>
          <dgm:bulletEnabled val="1"/>
        </dgm:presLayoutVars>
      </dgm:prSet>
      <dgm:spPr/>
      <dgm:t>
        <a:bodyPr/>
        <a:lstStyle/>
        <a:p>
          <a:endParaRPr lang="es-EC"/>
        </a:p>
      </dgm:t>
    </dgm:pt>
    <dgm:pt modelId="{A7997261-DCB3-49DF-BBAC-F50D76922BF3}" type="pres">
      <dgm:prSet presAssocID="{77C0358D-49BC-4EDC-9F9C-C2B55B37BD92}" presName="parTxOnlySpace" presStyleCnt="0"/>
      <dgm:spPr/>
    </dgm:pt>
    <dgm:pt modelId="{DAE63458-DA4A-4EED-B07B-27A73BDBAD82}" type="pres">
      <dgm:prSet presAssocID="{28A06F44-0700-4489-BAA3-BDC99F741C5A}" presName="parTxOnly" presStyleLbl="node1" presStyleIdx="1" presStyleCnt="4">
        <dgm:presLayoutVars>
          <dgm:chMax val="0"/>
          <dgm:chPref val="0"/>
          <dgm:bulletEnabled val="1"/>
        </dgm:presLayoutVars>
      </dgm:prSet>
      <dgm:spPr/>
      <dgm:t>
        <a:bodyPr/>
        <a:lstStyle/>
        <a:p>
          <a:endParaRPr lang="es-EC"/>
        </a:p>
      </dgm:t>
    </dgm:pt>
    <dgm:pt modelId="{F5B15746-AF2E-4F68-B719-406468732875}" type="pres">
      <dgm:prSet presAssocID="{DDFE07F5-165F-4632-87EF-3360C5757577}" presName="parTxOnlySpace" presStyleCnt="0"/>
      <dgm:spPr/>
    </dgm:pt>
    <dgm:pt modelId="{CD2577E0-6315-4195-AF66-3AABBF0CDFAF}" type="pres">
      <dgm:prSet presAssocID="{11A743B0-64F8-4284-A31A-D5B6CC36C491}" presName="parTxOnly" presStyleLbl="node1" presStyleIdx="2" presStyleCnt="4">
        <dgm:presLayoutVars>
          <dgm:chMax val="0"/>
          <dgm:chPref val="0"/>
          <dgm:bulletEnabled val="1"/>
        </dgm:presLayoutVars>
      </dgm:prSet>
      <dgm:spPr/>
      <dgm:t>
        <a:bodyPr/>
        <a:lstStyle/>
        <a:p>
          <a:endParaRPr lang="es-EC"/>
        </a:p>
      </dgm:t>
    </dgm:pt>
    <dgm:pt modelId="{8B91BB21-4487-4CAD-B525-384CB191163C}" type="pres">
      <dgm:prSet presAssocID="{7EF6E13B-1AC0-4921-9F4B-0C2D9636731D}" presName="parTxOnlySpace" presStyleCnt="0"/>
      <dgm:spPr/>
    </dgm:pt>
    <dgm:pt modelId="{1F3FDF04-10F8-4DE1-8A93-95F7873F21D2}" type="pres">
      <dgm:prSet presAssocID="{A289BB62-EB94-448F-8166-220B1FFD64B6}" presName="parTxOnly" presStyleLbl="node1" presStyleIdx="3" presStyleCnt="4">
        <dgm:presLayoutVars>
          <dgm:chMax val="0"/>
          <dgm:chPref val="0"/>
          <dgm:bulletEnabled val="1"/>
        </dgm:presLayoutVars>
      </dgm:prSet>
      <dgm:spPr/>
      <dgm:t>
        <a:bodyPr/>
        <a:lstStyle/>
        <a:p>
          <a:endParaRPr lang="es-EC"/>
        </a:p>
      </dgm:t>
    </dgm:pt>
  </dgm:ptLst>
  <dgm:cxnLst>
    <dgm:cxn modelId="{0DEAF687-4B34-4DBE-B184-88B5377DECA0}" type="presOf" srcId="{28A06F44-0700-4489-BAA3-BDC99F741C5A}" destId="{DAE63458-DA4A-4EED-B07B-27A73BDBAD82}" srcOrd="0" destOrd="0" presId="urn:microsoft.com/office/officeart/2005/8/layout/chevron1"/>
    <dgm:cxn modelId="{56842876-0751-42D6-93C8-E96A66365DD2}" srcId="{F454BBFF-4AD6-4E08-B17F-F78D6F9BF7CA}" destId="{28A06F44-0700-4489-BAA3-BDC99F741C5A}" srcOrd="1" destOrd="0" parTransId="{D3B7325D-E16C-4410-93D5-EA9942B51AFF}" sibTransId="{DDFE07F5-165F-4632-87EF-3360C5757577}"/>
    <dgm:cxn modelId="{441DCBF6-86D5-4CBE-9FC9-367C276589DF}" srcId="{F454BBFF-4AD6-4E08-B17F-F78D6F9BF7CA}" destId="{A289BB62-EB94-448F-8166-220B1FFD64B6}" srcOrd="3" destOrd="0" parTransId="{4DC9BDF9-719C-4381-AD66-085F99475C87}" sibTransId="{18FD2A4F-51A0-4BFE-975B-900437EF79D4}"/>
    <dgm:cxn modelId="{0B9B478D-5899-4DF1-98FE-3FB6A37C7FEF}" type="presOf" srcId="{11A743B0-64F8-4284-A31A-D5B6CC36C491}" destId="{CD2577E0-6315-4195-AF66-3AABBF0CDFAF}" srcOrd="0" destOrd="0" presId="urn:microsoft.com/office/officeart/2005/8/layout/chevron1"/>
    <dgm:cxn modelId="{7681F49F-A8E5-4B71-96E1-13E8DC6EE6F5}" srcId="{F454BBFF-4AD6-4E08-B17F-F78D6F9BF7CA}" destId="{11A743B0-64F8-4284-A31A-D5B6CC36C491}" srcOrd="2" destOrd="0" parTransId="{D5F31118-A3F1-408F-8221-B130103F5213}" sibTransId="{7EF6E13B-1AC0-4921-9F4B-0C2D9636731D}"/>
    <dgm:cxn modelId="{AF9D2E9F-CDB9-4AD2-8ACC-FCF517A67702}" type="presOf" srcId="{3AF57674-53F9-4345-AE42-9FBE8F5BD1A2}" destId="{5D92161C-1013-4E0F-8FB0-13354FDB4C57}" srcOrd="0" destOrd="0" presId="urn:microsoft.com/office/officeart/2005/8/layout/chevron1"/>
    <dgm:cxn modelId="{97806BA3-3D4B-42F5-9D0A-BE8F9B3796E0}" type="presOf" srcId="{A289BB62-EB94-448F-8166-220B1FFD64B6}" destId="{1F3FDF04-10F8-4DE1-8A93-95F7873F21D2}" srcOrd="0" destOrd="0" presId="urn:microsoft.com/office/officeart/2005/8/layout/chevron1"/>
    <dgm:cxn modelId="{36F4320F-3C7C-4FC0-ADC0-175E9949CE6C}" srcId="{F454BBFF-4AD6-4E08-B17F-F78D6F9BF7CA}" destId="{3AF57674-53F9-4345-AE42-9FBE8F5BD1A2}" srcOrd="0" destOrd="0" parTransId="{BB2A24C5-B636-41B9-8685-496E405FE001}" sibTransId="{77C0358D-49BC-4EDC-9F9C-C2B55B37BD92}"/>
    <dgm:cxn modelId="{14C920E0-55E4-429B-B9CD-E308F4DB0383}" type="presOf" srcId="{F454BBFF-4AD6-4E08-B17F-F78D6F9BF7CA}" destId="{62E7609C-538B-4DB8-B1A4-271F786B9624}" srcOrd="0" destOrd="0" presId="urn:microsoft.com/office/officeart/2005/8/layout/chevron1"/>
    <dgm:cxn modelId="{9F74E4EB-8B6C-430C-89EE-B093A444F2B2}" type="presParOf" srcId="{62E7609C-538B-4DB8-B1A4-271F786B9624}" destId="{5D92161C-1013-4E0F-8FB0-13354FDB4C57}" srcOrd="0" destOrd="0" presId="urn:microsoft.com/office/officeart/2005/8/layout/chevron1"/>
    <dgm:cxn modelId="{016F449F-CD36-48B3-9950-FA76BB8EDB3E}" type="presParOf" srcId="{62E7609C-538B-4DB8-B1A4-271F786B9624}" destId="{A7997261-DCB3-49DF-BBAC-F50D76922BF3}" srcOrd="1" destOrd="0" presId="urn:microsoft.com/office/officeart/2005/8/layout/chevron1"/>
    <dgm:cxn modelId="{0E651A58-BBB9-4DCE-BC70-B656E7ADBEBD}" type="presParOf" srcId="{62E7609C-538B-4DB8-B1A4-271F786B9624}" destId="{DAE63458-DA4A-4EED-B07B-27A73BDBAD82}" srcOrd="2" destOrd="0" presId="urn:microsoft.com/office/officeart/2005/8/layout/chevron1"/>
    <dgm:cxn modelId="{2E66A3A8-D248-4AD5-A42C-6DC3FEAEB334}" type="presParOf" srcId="{62E7609C-538B-4DB8-B1A4-271F786B9624}" destId="{F5B15746-AF2E-4F68-B719-406468732875}" srcOrd="3" destOrd="0" presId="urn:microsoft.com/office/officeart/2005/8/layout/chevron1"/>
    <dgm:cxn modelId="{EFF38658-446D-43DB-AB1B-092CFAA1D270}" type="presParOf" srcId="{62E7609C-538B-4DB8-B1A4-271F786B9624}" destId="{CD2577E0-6315-4195-AF66-3AABBF0CDFAF}" srcOrd="4" destOrd="0" presId="urn:microsoft.com/office/officeart/2005/8/layout/chevron1"/>
    <dgm:cxn modelId="{16553A8F-6B18-4A2D-8970-C3558B8E4134}" type="presParOf" srcId="{62E7609C-538B-4DB8-B1A4-271F786B9624}" destId="{8B91BB21-4487-4CAD-B525-384CB191163C}" srcOrd="5" destOrd="0" presId="urn:microsoft.com/office/officeart/2005/8/layout/chevron1"/>
    <dgm:cxn modelId="{0D8E0CF7-9288-4742-8257-F42EC8BEF654}" type="presParOf" srcId="{62E7609C-538B-4DB8-B1A4-271F786B9624}" destId="{1F3FDF04-10F8-4DE1-8A93-95F7873F21D2}"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BC2CB2-FE69-420B-9517-CF2A3D8824DB}">
      <dsp:nvSpPr>
        <dsp:cNvPr id="0" name=""/>
        <dsp:cNvSpPr/>
      </dsp:nvSpPr>
      <dsp:spPr>
        <a:xfrm rot="5400000">
          <a:off x="-246148" y="246192"/>
          <a:ext cx="1640990" cy="114869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s-EC" sz="2100" kern="1200" dirty="0"/>
            <a:t>ACE N.-59</a:t>
          </a:r>
        </a:p>
      </dsp:txBody>
      <dsp:txXfrm rot="-5400000">
        <a:off x="1" y="574391"/>
        <a:ext cx="1148693" cy="492297"/>
      </dsp:txXfrm>
    </dsp:sp>
    <dsp:sp modelId="{735B1325-F20B-4637-B517-0C94E308D6F9}">
      <dsp:nvSpPr>
        <dsp:cNvPr id="0" name=""/>
        <dsp:cNvSpPr/>
      </dsp:nvSpPr>
      <dsp:spPr>
        <a:xfrm rot="5400000">
          <a:off x="4105024" y="-2956331"/>
          <a:ext cx="1066644" cy="697930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s-EC" sz="2700" kern="1200" dirty="0"/>
            <a:t>18 de octubre del 2004</a:t>
          </a:r>
        </a:p>
        <a:p>
          <a:pPr marL="228600" lvl="1" indent="-228600" algn="l" defTabSz="1200150">
            <a:lnSpc>
              <a:spcPct val="90000"/>
            </a:lnSpc>
            <a:spcBef>
              <a:spcPct val="0"/>
            </a:spcBef>
            <a:spcAft>
              <a:spcPct val="15000"/>
            </a:spcAft>
            <a:buChar char="••"/>
          </a:pPr>
          <a:r>
            <a:rPr lang="es-EC" sz="2700" kern="1200" dirty="0"/>
            <a:t>Plazo máximo 2018</a:t>
          </a:r>
        </a:p>
      </dsp:txBody>
      <dsp:txXfrm rot="-5400000">
        <a:off x="1148694" y="52068"/>
        <a:ext cx="6927237" cy="962506"/>
      </dsp:txXfrm>
    </dsp:sp>
    <dsp:sp modelId="{6EAD185D-DF10-4D30-B836-23ECF634F510}">
      <dsp:nvSpPr>
        <dsp:cNvPr id="0" name=""/>
        <dsp:cNvSpPr/>
      </dsp:nvSpPr>
      <dsp:spPr>
        <a:xfrm rot="5400000">
          <a:off x="-246148" y="1693365"/>
          <a:ext cx="1640990" cy="1148693"/>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s-EC" sz="2100" kern="1200" dirty="0"/>
            <a:t>Banano</a:t>
          </a:r>
        </a:p>
      </dsp:txBody>
      <dsp:txXfrm rot="-5400000">
        <a:off x="1" y="2021564"/>
        <a:ext cx="1148693" cy="492297"/>
      </dsp:txXfrm>
    </dsp:sp>
    <dsp:sp modelId="{97A69087-538C-4B1D-B362-91A6DF04B63D}">
      <dsp:nvSpPr>
        <dsp:cNvPr id="0" name=""/>
        <dsp:cNvSpPr/>
      </dsp:nvSpPr>
      <dsp:spPr>
        <a:xfrm rot="5400000">
          <a:off x="4105024" y="-1509114"/>
          <a:ext cx="1066644" cy="6979306"/>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s-EC" sz="2700" kern="1200" dirty="0"/>
            <a:t>Es el mayor exportador de banano con un 35% de la oferta exportable mundial</a:t>
          </a:r>
        </a:p>
      </dsp:txBody>
      <dsp:txXfrm rot="-5400000">
        <a:off x="1148694" y="1499285"/>
        <a:ext cx="6927237" cy="962506"/>
      </dsp:txXfrm>
    </dsp:sp>
    <dsp:sp modelId="{3DFA8675-39E5-46DA-8607-A48BD976CD71}">
      <dsp:nvSpPr>
        <dsp:cNvPr id="0" name=""/>
        <dsp:cNvSpPr/>
      </dsp:nvSpPr>
      <dsp:spPr>
        <a:xfrm rot="5400000">
          <a:off x="-246148" y="3140538"/>
          <a:ext cx="1640990" cy="1148693"/>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s-EC" sz="2100" kern="1200" dirty="0"/>
            <a:t>Cacao</a:t>
          </a:r>
        </a:p>
      </dsp:txBody>
      <dsp:txXfrm rot="-5400000">
        <a:off x="1" y="3468737"/>
        <a:ext cx="1148693" cy="492297"/>
      </dsp:txXfrm>
    </dsp:sp>
    <dsp:sp modelId="{FFB27500-2F89-4FFB-A149-23A9D010A973}">
      <dsp:nvSpPr>
        <dsp:cNvPr id="0" name=""/>
        <dsp:cNvSpPr/>
      </dsp:nvSpPr>
      <dsp:spPr>
        <a:xfrm rot="5400000">
          <a:off x="4105024" y="-61941"/>
          <a:ext cx="1066644" cy="6979306"/>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s-EC" sz="2700" kern="1200" dirty="0"/>
            <a:t>Ecuador es el país con la mayor participación en este segmento del mercado mundial</a:t>
          </a:r>
        </a:p>
      </dsp:txBody>
      <dsp:txXfrm rot="-5400000">
        <a:off x="1148694" y="2946458"/>
        <a:ext cx="6927237" cy="9625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D44B01-16E3-452C-8F44-CBE7949BEE65}">
      <dsp:nvSpPr>
        <dsp:cNvPr id="0" name=""/>
        <dsp:cNvSpPr/>
      </dsp:nvSpPr>
      <dsp:spPr>
        <a:xfrm>
          <a:off x="754488" y="0"/>
          <a:ext cx="8550870" cy="1292012"/>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F41427-1E5A-4755-AAAD-39B8DBF54556}">
      <dsp:nvSpPr>
        <dsp:cNvPr id="0" name=""/>
        <dsp:cNvSpPr/>
      </dsp:nvSpPr>
      <dsp:spPr>
        <a:xfrm>
          <a:off x="0" y="387603"/>
          <a:ext cx="3017954" cy="5168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C" sz="2100" kern="1200" dirty="0"/>
            <a:t>2004</a:t>
          </a:r>
        </a:p>
      </dsp:txBody>
      <dsp:txXfrm>
        <a:off x="25228" y="412831"/>
        <a:ext cx="2967498" cy="466349"/>
      </dsp:txXfrm>
    </dsp:sp>
    <dsp:sp modelId="{EF6C90CA-FBA4-4C81-ACA2-89EA7E053291}">
      <dsp:nvSpPr>
        <dsp:cNvPr id="0" name=""/>
        <dsp:cNvSpPr/>
      </dsp:nvSpPr>
      <dsp:spPr>
        <a:xfrm>
          <a:off x="3520946" y="387603"/>
          <a:ext cx="3017954" cy="5168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C" sz="2100" kern="1200" dirty="0"/>
            <a:t>2013</a:t>
          </a:r>
        </a:p>
      </dsp:txBody>
      <dsp:txXfrm>
        <a:off x="3546174" y="412831"/>
        <a:ext cx="2967498" cy="466349"/>
      </dsp:txXfrm>
    </dsp:sp>
    <dsp:sp modelId="{81B9EC3C-7898-4C57-99FD-85E48D90AE3E}">
      <dsp:nvSpPr>
        <dsp:cNvPr id="0" name=""/>
        <dsp:cNvSpPr/>
      </dsp:nvSpPr>
      <dsp:spPr>
        <a:xfrm>
          <a:off x="7041893" y="387603"/>
          <a:ext cx="3017954" cy="51680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C" sz="2100" kern="1200" dirty="0"/>
            <a:t>2018</a:t>
          </a:r>
        </a:p>
      </dsp:txBody>
      <dsp:txXfrm>
        <a:off x="7067121" y="412831"/>
        <a:ext cx="2967498" cy="46634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F0521B-634E-4798-9BC8-344CE6787F42}">
      <dsp:nvSpPr>
        <dsp:cNvPr id="0" name=""/>
        <dsp:cNvSpPr/>
      </dsp:nvSpPr>
      <dsp:spPr>
        <a:xfrm>
          <a:off x="0" y="752045"/>
          <a:ext cx="6031157" cy="4550621"/>
        </a:xfrm>
        <a:prstGeom prst="swooshArrow">
          <a:avLst>
            <a:gd name="adj1" fmla="val 25000"/>
            <a:gd name="adj2" fmla="val 25000"/>
          </a:avLst>
        </a:prstGeom>
        <a:solidFill>
          <a:schemeClr val="accent2">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94FAEE77-9152-433C-AFC0-18278EBA69F1}">
      <dsp:nvSpPr>
        <dsp:cNvPr id="0" name=""/>
        <dsp:cNvSpPr/>
      </dsp:nvSpPr>
      <dsp:spPr>
        <a:xfrm>
          <a:off x="765957" y="3744310"/>
          <a:ext cx="156810" cy="156810"/>
        </a:xfrm>
        <a:prstGeom prst="ellips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852AEC9-F9C7-4630-A8B3-7154183E5B4E}">
      <dsp:nvSpPr>
        <dsp:cNvPr id="0" name=""/>
        <dsp:cNvSpPr/>
      </dsp:nvSpPr>
      <dsp:spPr>
        <a:xfrm>
          <a:off x="792950" y="3880686"/>
          <a:ext cx="1508082" cy="2333523"/>
        </a:xfrm>
        <a:prstGeom prst="rect">
          <a:avLst/>
        </a:prstGeom>
        <a:gradFill flip="none" rotWithShape="0">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noFill/>
        </a:ln>
        <a:effectLst/>
      </dsp:spPr>
      <dsp:style>
        <a:lnRef idx="0">
          <a:scrgbClr r="0" g="0" b="0"/>
        </a:lnRef>
        <a:fillRef idx="0">
          <a:scrgbClr r="0" g="0" b="0"/>
        </a:fillRef>
        <a:effectRef idx="0">
          <a:scrgbClr r="0" g="0" b="0"/>
        </a:effectRef>
        <a:fontRef idx="minor"/>
      </dsp:style>
      <dsp:txBody>
        <a:bodyPr spcFirstLastPara="0" vert="horz" wrap="square" lIns="83090" tIns="0" rIns="0" bIns="0" numCol="1" spcCol="1270" anchor="t" anchorCtr="0">
          <a:noAutofit/>
        </a:bodyPr>
        <a:lstStyle/>
        <a:p>
          <a:pPr lvl="0" algn="l" defTabSz="800100">
            <a:lnSpc>
              <a:spcPct val="90000"/>
            </a:lnSpc>
            <a:spcBef>
              <a:spcPct val="0"/>
            </a:spcBef>
            <a:spcAft>
              <a:spcPct val="35000"/>
            </a:spcAft>
          </a:pPr>
          <a:r>
            <a:rPr lang="es-ES" sz="1800" b="1" kern="1200" dirty="0"/>
            <a:t>Determinar el nivel de concentración y/o diversificación de las exportaciones de banano y cacao</a:t>
          </a:r>
          <a:endParaRPr lang="es-EC" sz="1800" b="1" kern="1200" dirty="0"/>
        </a:p>
      </dsp:txBody>
      <dsp:txXfrm>
        <a:off x="792950" y="3880686"/>
        <a:ext cx="1508082" cy="2333523"/>
      </dsp:txXfrm>
    </dsp:sp>
    <dsp:sp modelId="{1232B46A-7D6C-4776-BCDA-D29BAB3CC5E6}">
      <dsp:nvSpPr>
        <dsp:cNvPr id="0" name=""/>
        <dsp:cNvSpPr/>
      </dsp:nvSpPr>
      <dsp:spPr>
        <a:xfrm>
          <a:off x="2150107" y="2719767"/>
          <a:ext cx="283464" cy="283464"/>
        </a:xfrm>
        <a:prstGeom prst="ellips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C2EBAAF-D2DC-4597-83BB-21740BE89BAB}">
      <dsp:nvSpPr>
        <dsp:cNvPr id="0" name=""/>
        <dsp:cNvSpPr/>
      </dsp:nvSpPr>
      <dsp:spPr>
        <a:xfrm>
          <a:off x="2440959" y="2861499"/>
          <a:ext cx="1447477" cy="2050593"/>
        </a:xfrm>
        <a:prstGeom prst="rect">
          <a:avLst/>
        </a:prstGeom>
        <a:gradFill flip="none" rotWithShape="0">
          <a:gsLst>
            <a:gs pos="0">
              <a:schemeClr val="accent3">
                <a:lumMod val="60000"/>
                <a:lumOff val="40000"/>
                <a:tint val="66000"/>
                <a:satMod val="160000"/>
              </a:schemeClr>
            </a:gs>
            <a:gs pos="50000">
              <a:schemeClr val="accent3">
                <a:lumMod val="60000"/>
                <a:lumOff val="40000"/>
                <a:tint val="44500"/>
                <a:satMod val="160000"/>
              </a:schemeClr>
            </a:gs>
            <a:gs pos="100000">
              <a:schemeClr val="accent3">
                <a:lumMod val="60000"/>
                <a:lumOff val="40000"/>
                <a:tint val="23500"/>
                <a:satMod val="160000"/>
              </a:schemeClr>
            </a:gs>
          </a:gsLst>
          <a:lin ang="5400000" scaled="1"/>
          <a:tileRect/>
        </a:gradFill>
        <a:ln>
          <a:noFill/>
        </a:ln>
        <a:effectLst/>
      </dsp:spPr>
      <dsp:style>
        <a:lnRef idx="0">
          <a:scrgbClr r="0" g="0" b="0"/>
        </a:lnRef>
        <a:fillRef idx="0">
          <a:scrgbClr r="0" g="0" b="0"/>
        </a:fillRef>
        <a:effectRef idx="0">
          <a:scrgbClr r="0" g="0" b="0"/>
        </a:effectRef>
        <a:fontRef idx="minor"/>
      </dsp:style>
      <dsp:txBody>
        <a:bodyPr spcFirstLastPara="0" vert="horz" wrap="square" lIns="150202" tIns="0" rIns="0" bIns="0" numCol="1" spcCol="1270" anchor="t" anchorCtr="0">
          <a:noAutofit/>
        </a:bodyPr>
        <a:lstStyle/>
        <a:p>
          <a:pPr lvl="0" algn="l" defTabSz="800100">
            <a:lnSpc>
              <a:spcPct val="90000"/>
            </a:lnSpc>
            <a:spcBef>
              <a:spcPct val="0"/>
            </a:spcBef>
            <a:spcAft>
              <a:spcPct val="35000"/>
            </a:spcAft>
          </a:pPr>
          <a:r>
            <a:rPr lang="es-ES" sz="1800" b="1" kern="1200" dirty="0"/>
            <a:t>Aplicada en  estudios empíricos de la Comisión Económica para América Latina y el Caribe (CEPAL</a:t>
          </a:r>
          <a:endParaRPr lang="es-EC" sz="1800" b="1" kern="1200" dirty="0"/>
        </a:p>
      </dsp:txBody>
      <dsp:txXfrm>
        <a:off x="2440959" y="2861499"/>
        <a:ext cx="1447477" cy="2050593"/>
      </dsp:txXfrm>
    </dsp:sp>
    <dsp:sp modelId="{C3631BB9-0943-47CC-9A73-299C8A7B5836}">
      <dsp:nvSpPr>
        <dsp:cNvPr id="0" name=""/>
        <dsp:cNvSpPr/>
      </dsp:nvSpPr>
      <dsp:spPr>
        <a:xfrm>
          <a:off x="3814707" y="2096296"/>
          <a:ext cx="392025" cy="392025"/>
        </a:xfrm>
        <a:prstGeom prst="ellips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5BE2B85-ECAC-4471-A8CC-DA6A76EAE7D4}">
      <dsp:nvSpPr>
        <dsp:cNvPr id="0" name=""/>
        <dsp:cNvSpPr/>
      </dsp:nvSpPr>
      <dsp:spPr>
        <a:xfrm>
          <a:off x="4010720" y="2292309"/>
          <a:ext cx="1447477" cy="2619784"/>
        </a:xfrm>
        <a:prstGeom prst="rect">
          <a:avLst/>
        </a:prstGeom>
        <a:solidFill>
          <a:schemeClr val="accent4">
            <a:lumMod val="40000"/>
            <a:lumOff val="6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207726" tIns="0" rIns="0" bIns="0" numCol="1" spcCol="1270" anchor="t" anchorCtr="0">
          <a:noAutofit/>
        </a:bodyPr>
        <a:lstStyle/>
        <a:p>
          <a:pPr lvl="0" algn="l" defTabSz="800100">
            <a:lnSpc>
              <a:spcPct val="90000"/>
            </a:lnSpc>
            <a:spcBef>
              <a:spcPct val="0"/>
            </a:spcBef>
            <a:spcAft>
              <a:spcPct val="35000"/>
            </a:spcAft>
          </a:pPr>
          <a:r>
            <a:rPr lang="es-ES" sz="1800" b="1" kern="1200" dirty="0"/>
            <a:t>Metodología muy útil para medir las variables del presente estudio</a:t>
          </a:r>
          <a:endParaRPr lang="es-EC" sz="1800" b="1" kern="1200" dirty="0"/>
        </a:p>
      </dsp:txBody>
      <dsp:txXfrm>
        <a:off x="4010720" y="2292309"/>
        <a:ext cx="1447477" cy="261978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F8B8BD-83DE-4B33-ABCB-B76E98C1CE58}">
      <dsp:nvSpPr>
        <dsp:cNvPr id="0" name=""/>
        <dsp:cNvSpPr/>
      </dsp:nvSpPr>
      <dsp:spPr>
        <a:xfrm>
          <a:off x="-6969767" y="-1073297"/>
          <a:ext cx="8355304" cy="8355304"/>
        </a:xfrm>
        <a:prstGeom prst="blockArc">
          <a:avLst>
            <a:gd name="adj1" fmla="val 18900000"/>
            <a:gd name="adj2" fmla="val 2700000"/>
            <a:gd name="adj3" fmla="val 259"/>
          </a:avLst>
        </a:pr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492A5F-E9E8-410B-A0A6-54F1AAC59A12}">
      <dsp:nvSpPr>
        <dsp:cNvPr id="0" name=""/>
        <dsp:cNvSpPr/>
      </dsp:nvSpPr>
      <dsp:spPr>
        <a:xfrm>
          <a:off x="1136060" y="662576"/>
          <a:ext cx="10592810" cy="2222504"/>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7878" tIns="50800" rIns="50800" bIns="50800" numCol="1" spcCol="1270" anchor="ctr" anchorCtr="0">
          <a:noAutofit/>
        </a:bodyPr>
        <a:lstStyle/>
        <a:p>
          <a:pPr lvl="0" algn="l" defTabSz="889000">
            <a:lnSpc>
              <a:spcPct val="90000"/>
            </a:lnSpc>
            <a:spcBef>
              <a:spcPct val="0"/>
            </a:spcBef>
            <a:spcAft>
              <a:spcPct val="35000"/>
            </a:spcAft>
            <a:buFont typeface="Symbol" panose="05050102010706020507" pitchFamily="18" charset="2"/>
            <a:buChar char=""/>
          </a:pPr>
          <a:r>
            <a:rPr lang="es-EC" sz="2000" b="1" kern="1200" dirty="0"/>
            <a:t>Dos de los socios comerciales presentan una participación nula en el período 2011-2016, en el año de 1997 la República Federativa de Brasil, inhabilitó el ingreso de las importaciones del banano ecuatoriano debido a la presencia de plagas conocidas como el moko del banano o la sigatoka negra, dando como resultado la imposición de exigentes barreras fitosanitarias y cerrando la apertura definitivamente hasta el año 2017, con respecto a Paraguay la oferta exportable evidencia transacciones comerciales de elaborados de banano pero con una muy baja participación.</a:t>
          </a:r>
        </a:p>
      </dsp:txBody>
      <dsp:txXfrm>
        <a:off x="1136060" y="662576"/>
        <a:ext cx="10592810" cy="2222504"/>
      </dsp:txXfrm>
    </dsp:sp>
    <dsp:sp modelId="{BAFBD07C-A434-45B4-BDA7-9810D8BFAEA6}">
      <dsp:nvSpPr>
        <dsp:cNvPr id="0" name=""/>
        <dsp:cNvSpPr/>
      </dsp:nvSpPr>
      <dsp:spPr>
        <a:xfrm>
          <a:off x="-12191" y="1106738"/>
          <a:ext cx="2429043" cy="1334180"/>
        </a:xfrm>
        <a:prstGeom prst="rect">
          <a:avLst/>
        </a:prstGeom>
        <a:blipFill rotWithShape="0">
          <a:blip xmlns:r="http://schemas.openxmlformats.org/officeDocument/2006/relationships" r:embed="rId1"/>
          <a:srcRect/>
          <a:stretch>
            <a:fillRect l="-41000" r="-41000"/>
          </a:stretch>
        </a:blipFill>
        <a:ln w="9525" cap="flat" cmpd="sng" algn="ctr">
          <a:solidFill>
            <a:schemeClr val="accent5">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FD533057-9BF6-4D0C-AAF4-DAD1DC85BE29}">
      <dsp:nvSpPr>
        <dsp:cNvPr id="0" name=""/>
        <dsp:cNvSpPr/>
      </dsp:nvSpPr>
      <dsp:spPr>
        <a:xfrm>
          <a:off x="1019592" y="3689118"/>
          <a:ext cx="10825746" cy="1491525"/>
        </a:xfrm>
        <a:prstGeom prst="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7878" tIns="50800" rIns="50800" bIns="50800" numCol="1" spcCol="1270" anchor="ctr" anchorCtr="0">
          <a:noAutofit/>
        </a:bodyPr>
        <a:lstStyle/>
        <a:p>
          <a:pPr lvl="0" algn="l" defTabSz="889000">
            <a:lnSpc>
              <a:spcPct val="90000"/>
            </a:lnSpc>
            <a:spcBef>
              <a:spcPct val="0"/>
            </a:spcBef>
            <a:spcAft>
              <a:spcPct val="35000"/>
            </a:spcAft>
            <a:buFont typeface="Symbol" panose="05050102010706020507" pitchFamily="18" charset="2"/>
            <a:buChar char=""/>
          </a:pPr>
          <a:r>
            <a:rPr lang="es-EC" sz="2000" b="1" kern="1200" dirty="0"/>
            <a:t>Para Ecuador es crucial aprovechar el ACE No. 59, expandiendo la oferta exportable del banano tanto en Brasil como en Paraguay y Uruguay, generando así un gran aporte a la Balanza comercial del país, específicamente, al sector de los principales productos tradicionales exportados, ya que las relaciones comerciales con dichos países se retomaron a partir del año 2017.</a:t>
          </a:r>
        </a:p>
      </dsp:txBody>
      <dsp:txXfrm>
        <a:off x="1019592" y="3689118"/>
        <a:ext cx="10825746" cy="1491525"/>
      </dsp:txXfrm>
    </dsp:sp>
    <dsp:sp modelId="{ACDF6E5C-BF2B-4E07-905C-E3EF3A8BB6D3}">
      <dsp:nvSpPr>
        <dsp:cNvPr id="0" name=""/>
        <dsp:cNvSpPr/>
      </dsp:nvSpPr>
      <dsp:spPr>
        <a:xfrm>
          <a:off x="27495" y="3316848"/>
          <a:ext cx="2217129" cy="2217129"/>
        </a:xfrm>
        <a:prstGeom prst="rect">
          <a:avLst/>
        </a:prstGeom>
        <a:blipFill rotWithShape="0">
          <a:blip xmlns:r="http://schemas.openxmlformats.org/officeDocument/2006/relationships" r:embed="rId2"/>
          <a:srcRect/>
          <a:stretch>
            <a:fillRect l="-17000" r="-17000"/>
          </a:stretch>
        </a:blipFill>
        <a:ln w="9525" cap="flat" cmpd="sng" algn="ctr">
          <a:solidFill>
            <a:schemeClr val="accent5">
              <a:hueOff val="-9933876"/>
              <a:satOff val="39811"/>
              <a:lumOff val="8628"/>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F8B8BD-83DE-4B33-ABCB-B76E98C1CE58}">
      <dsp:nvSpPr>
        <dsp:cNvPr id="0" name=""/>
        <dsp:cNvSpPr/>
      </dsp:nvSpPr>
      <dsp:spPr>
        <a:xfrm>
          <a:off x="-6964511" y="-1073297"/>
          <a:ext cx="8355304" cy="8355304"/>
        </a:xfrm>
        <a:prstGeom prst="blockArc">
          <a:avLst>
            <a:gd name="adj1" fmla="val 18900000"/>
            <a:gd name="adj2" fmla="val 2700000"/>
            <a:gd name="adj3" fmla="val 259"/>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FBEA6E-C7FE-4DFB-8E3F-D0C0BC8AA67B}">
      <dsp:nvSpPr>
        <dsp:cNvPr id="0" name=""/>
        <dsp:cNvSpPr/>
      </dsp:nvSpPr>
      <dsp:spPr>
        <a:xfrm>
          <a:off x="1141315" y="886976"/>
          <a:ext cx="10592810" cy="1773703"/>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7878" tIns="50800" rIns="50800" bIns="50800" numCol="1" spcCol="1270" anchor="ctr" anchorCtr="0">
          <a:noAutofit/>
        </a:bodyPr>
        <a:lstStyle/>
        <a:p>
          <a:pPr lvl="0" algn="l" defTabSz="889000">
            <a:lnSpc>
              <a:spcPct val="90000"/>
            </a:lnSpc>
            <a:spcBef>
              <a:spcPct val="0"/>
            </a:spcBef>
            <a:spcAft>
              <a:spcPct val="35000"/>
            </a:spcAft>
          </a:pPr>
          <a:r>
            <a:rPr lang="es-EC" sz="2000" b="1" kern="1200" dirty="0"/>
            <a:t>• Desde el punto de vista de las importaciones se observa que superan a las exportaciones con un saldo deficitario promedio anual del -29,57%, por lo cual, a nivel de comercio intrarregional con el MERCOSUR, Ecuador depende de productos industrializados especialmente, y no es compensado con las exportaciones de sus principales productos tradicionales del Ecuador.</a:t>
          </a:r>
        </a:p>
      </dsp:txBody>
      <dsp:txXfrm>
        <a:off x="1141315" y="886976"/>
        <a:ext cx="10592810" cy="1773703"/>
      </dsp:txXfrm>
    </dsp:sp>
    <dsp:sp modelId="{ECA7D62A-5117-4B9D-8655-D179306C6D36}">
      <dsp:nvSpPr>
        <dsp:cNvPr id="0" name=""/>
        <dsp:cNvSpPr/>
      </dsp:nvSpPr>
      <dsp:spPr>
        <a:xfrm>
          <a:off x="32750" y="665263"/>
          <a:ext cx="2217129" cy="2217129"/>
        </a:xfrm>
        <a:prstGeom prst="ellipse">
          <a:avLst/>
        </a:prstGeom>
        <a:blipFill rotWithShape="0">
          <a:blip xmlns:r="http://schemas.openxmlformats.org/officeDocument/2006/relationships" r:embed="rId1"/>
          <a:stretch>
            <a:fillRect/>
          </a:stretch>
        </a:blip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B740F54E-A252-446E-AB95-FB4EC33732F0}">
      <dsp:nvSpPr>
        <dsp:cNvPr id="0" name=""/>
        <dsp:cNvSpPr/>
      </dsp:nvSpPr>
      <dsp:spPr>
        <a:xfrm>
          <a:off x="1141315" y="3548028"/>
          <a:ext cx="10592810" cy="1773703"/>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7878" tIns="50800" rIns="50800" bIns="50800" numCol="1" spcCol="1270" anchor="ctr" anchorCtr="0">
          <a:noAutofit/>
        </a:bodyPr>
        <a:lstStyle/>
        <a:p>
          <a:pPr lvl="0" algn="l" defTabSz="889000">
            <a:lnSpc>
              <a:spcPct val="90000"/>
            </a:lnSpc>
            <a:spcBef>
              <a:spcPct val="0"/>
            </a:spcBef>
            <a:spcAft>
              <a:spcPct val="35000"/>
            </a:spcAft>
          </a:pPr>
          <a:r>
            <a:rPr lang="es-EC" sz="2000" b="1" kern="1200" dirty="0"/>
            <a:t>• Ecuador ha mantenido un déficit en su balanza comercial por ello es necesario fomentar el cambio de matriz productiva para que la oferta exportable ecuatoriana pueda entregar una variedad de productos no solo de productos tradicionales sino también con valor agregado, a fin de que consolide una verdadera complementariedad económica con el bloque MERCOSUR, y que propenda a aumentar sustancialmente el libre intercambio comercial. </a:t>
          </a:r>
        </a:p>
      </dsp:txBody>
      <dsp:txXfrm>
        <a:off x="1141315" y="3548028"/>
        <a:ext cx="10592810" cy="1773703"/>
      </dsp:txXfrm>
    </dsp:sp>
    <dsp:sp modelId="{043AC5E5-0557-4E5D-95B6-CBF654BA61C5}">
      <dsp:nvSpPr>
        <dsp:cNvPr id="0" name=""/>
        <dsp:cNvSpPr/>
      </dsp:nvSpPr>
      <dsp:spPr>
        <a:xfrm>
          <a:off x="32750" y="3326315"/>
          <a:ext cx="2217129" cy="2217129"/>
        </a:xfrm>
        <a:prstGeom prst="ellipse">
          <a:avLst/>
        </a:prstGeom>
        <a:blipFill rotWithShape="0">
          <a:blip xmlns:r="http://schemas.openxmlformats.org/officeDocument/2006/relationships" r:embed="rId2"/>
          <a:stretch>
            <a:fillRect/>
          </a:stretch>
        </a:blipFill>
        <a:ln w="9525" cap="flat" cmpd="sng" algn="ctr">
          <a:solidFill>
            <a:schemeClr val="accent3">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F1BB35-84CD-4DA4-897E-66A34E5E2E2C}">
      <dsp:nvSpPr>
        <dsp:cNvPr id="0" name=""/>
        <dsp:cNvSpPr/>
      </dsp:nvSpPr>
      <dsp:spPr>
        <a:xfrm>
          <a:off x="0" y="2331685"/>
          <a:ext cx="11881270" cy="728016"/>
        </a:xfrm>
        <a:prstGeom prst="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endParaRPr lang="es-EC" sz="2400" b="1" kern="1200" dirty="0">
            <a:solidFill>
              <a:schemeClr val="tx1"/>
            </a:solidFill>
          </a:endParaRPr>
        </a:p>
        <a:p>
          <a:pPr lvl="0" algn="ctr" defTabSz="1066800">
            <a:lnSpc>
              <a:spcPct val="90000"/>
            </a:lnSpc>
            <a:spcBef>
              <a:spcPct val="0"/>
            </a:spcBef>
            <a:spcAft>
              <a:spcPct val="35000"/>
            </a:spcAft>
          </a:pPr>
          <a:r>
            <a:rPr lang="es-EC" sz="2400" b="1" kern="1200" dirty="0">
              <a:solidFill>
                <a:schemeClr val="tx1"/>
              </a:solidFill>
            </a:rPr>
            <a:t>Objetivos específicos</a:t>
          </a:r>
          <a:endParaRPr lang="es-EC" sz="2400" kern="1200" dirty="0">
            <a:solidFill>
              <a:schemeClr val="tx1"/>
            </a:solidFill>
          </a:endParaRPr>
        </a:p>
      </dsp:txBody>
      <dsp:txXfrm>
        <a:off x="0" y="2331685"/>
        <a:ext cx="11881270" cy="393128"/>
      </dsp:txXfrm>
    </dsp:sp>
    <dsp:sp modelId="{4356A15D-8EE9-45B9-9AD7-1A93EF2306EB}">
      <dsp:nvSpPr>
        <dsp:cNvPr id="0" name=""/>
        <dsp:cNvSpPr/>
      </dsp:nvSpPr>
      <dsp:spPr>
        <a:xfrm>
          <a:off x="5801" y="3028822"/>
          <a:ext cx="3956555" cy="2812763"/>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lvl="0" algn="just" defTabSz="1022350">
            <a:lnSpc>
              <a:spcPct val="90000"/>
            </a:lnSpc>
            <a:spcBef>
              <a:spcPct val="0"/>
            </a:spcBef>
            <a:spcAft>
              <a:spcPct val="35000"/>
            </a:spcAft>
            <a:buFont typeface="Arial" panose="020B0604020202020204" pitchFamily="34" charset="0"/>
            <a:buChar char="•"/>
          </a:pPr>
          <a:r>
            <a:rPr lang="es-EC" sz="2300" kern="1200" dirty="0"/>
            <a:t>Realizar un análisis situacional del entorno económico en el que se desarrollan los principales productos de exportación al Mercado Común del Sur (MERCOSUR).</a:t>
          </a:r>
        </a:p>
      </dsp:txBody>
      <dsp:txXfrm>
        <a:off x="5801" y="3028822"/>
        <a:ext cx="3956555" cy="2812763"/>
      </dsp:txXfrm>
    </dsp:sp>
    <dsp:sp modelId="{3EF1B429-4304-4C26-BA20-507AE70C7AE0}">
      <dsp:nvSpPr>
        <dsp:cNvPr id="0" name=""/>
        <dsp:cNvSpPr/>
      </dsp:nvSpPr>
      <dsp:spPr>
        <a:xfrm>
          <a:off x="3962357" y="3028822"/>
          <a:ext cx="3956555" cy="2812763"/>
        </a:xfrm>
        <a:prstGeom prst="rect">
          <a:avLst/>
        </a:prstGeom>
        <a:solidFill>
          <a:schemeClr val="accent5">
            <a:tint val="40000"/>
            <a:alpha val="90000"/>
            <a:hueOff val="-3580161"/>
            <a:satOff val="16084"/>
            <a:lumOff val="1106"/>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lvl="0" algn="just" defTabSz="1022350">
            <a:lnSpc>
              <a:spcPct val="90000"/>
            </a:lnSpc>
            <a:spcBef>
              <a:spcPct val="0"/>
            </a:spcBef>
            <a:spcAft>
              <a:spcPct val="35000"/>
            </a:spcAft>
            <a:buFont typeface="Arial" panose="020B0604020202020204" pitchFamily="34" charset="0"/>
            <a:buChar char="•"/>
          </a:pPr>
          <a:r>
            <a:rPr lang="es-EC" sz="2300" kern="1200" dirty="0"/>
            <a:t>Evaluar el aprovechamiento del Acuerdo de Complementación Económica firmado a partir del año </a:t>
          </a:r>
          <a:r>
            <a:rPr lang="es-EC" sz="2300" kern="1200" dirty="0" smtClean="0"/>
            <a:t>2004, </a:t>
          </a:r>
          <a:r>
            <a:rPr lang="es-EC" sz="2300" kern="1200" dirty="0"/>
            <a:t>detallando las características económicas, a través del patrón comercial de los productos mencionados.</a:t>
          </a:r>
        </a:p>
      </dsp:txBody>
      <dsp:txXfrm>
        <a:off x="3962357" y="3028822"/>
        <a:ext cx="3956555" cy="2812763"/>
      </dsp:txXfrm>
    </dsp:sp>
    <dsp:sp modelId="{DBB9668D-C0E7-4982-BB0D-635FFFAB1BCC}">
      <dsp:nvSpPr>
        <dsp:cNvPr id="0" name=""/>
        <dsp:cNvSpPr/>
      </dsp:nvSpPr>
      <dsp:spPr>
        <a:xfrm>
          <a:off x="7918912" y="3028822"/>
          <a:ext cx="3956555" cy="2812763"/>
        </a:xfrm>
        <a:prstGeom prst="rect">
          <a:avLst/>
        </a:prstGeom>
        <a:solidFill>
          <a:schemeClr val="accent5">
            <a:tint val="40000"/>
            <a:alpha val="90000"/>
            <a:hueOff val="-7160321"/>
            <a:satOff val="32169"/>
            <a:lumOff val="2211"/>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lvl="0" algn="just" defTabSz="1022350">
            <a:lnSpc>
              <a:spcPct val="90000"/>
            </a:lnSpc>
            <a:spcBef>
              <a:spcPct val="0"/>
            </a:spcBef>
            <a:spcAft>
              <a:spcPct val="35000"/>
            </a:spcAft>
          </a:pPr>
          <a:r>
            <a:rPr lang="es-EC" sz="2300" kern="1200" dirty="0"/>
            <a:t>Determinar el nivel de diversificación de la estructura exportadora ecuatoriana hacia cada uno de los países miembros del MERCOSUR, a través del cálculo del Índice de Herfindahl-Hirschman (IHH).</a:t>
          </a:r>
        </a:p>
      </dsp:txBody>
      <dsp:txXfrm>
        <a:off x="7918912" y="3028822"/>
        <a:ext cx="3956555" cy="2812763"/>
      </dsp:txXfrm>
    </dsp:sp>
    <dsp:sp modelId="{5C9B4340-F4BE-4B86-B65E-6E359F713C71}">
      <dsp:nvSpPr>
        <dsp:cNvPr id="0" name=""/>
        <dsp:cNvSpPr/>
      </dsp:nvSpPr>
      <dsp:spPr>
        <a:xfrm rot="10800000">
          <a:off x="0" y="279093"/>
          <a:ext cx="11881270" cy="2355147"/>
        </a:xfrm>
        <a:prstGeom prst="upArrowCallout">
          <a:avLst/>
        </a:prstGeom>
        <a:solidFill>
          <a:schemeClr val="accent5">
            <a:hueOff val="-9933876"/>
            <a:satOff val="39811"/>
            <a:lumOff val="862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s-EC" sz="2800" b="1" kern="1200" dirty="0">
              <a:solidFill>
                <a:schemeClr val="tx1"/>
              </a:solidFill>
            </a:rPr>
            <a:t>OBJETIVO GENERAL</a:t>
          </a:r>
        </a:p>
      </dsp:txBody>
      <dsp:txXfrm rot="-10800000">
        <a:off x="0" y="279093"/>
        <a:ext cx="11881270" cy="826656"/>
      </dsp:txXfrm>
    </dsp:sp>
    <dsp:sp modelId="{ECFCC9F1-EA63-41E4-A0DB-1BC77A441D79}">
      <dsp:nvSpPr>
        <dsp:cNvPr id="0" name=""/>
        <dsp:cNvSpPr/>
      </dsp:nvSpPr>
      <dsp:spPr>
        <a:xfrm>
          <a:off x="0" y="868251"/>
          <a:ext cx="11881270" cy="1186236"/>
        </a:xfrm>
        <a:prstGeom prst="rect">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s-EC" sz="2400" kern="1200" dirty="0"/>
            <a:t>Realizar un análisis comparativo de las exportaciones de banano y cacao considerados como los principales productos agrícolas del Ecuador hacia los países del MERCOSUR en el período 2011-2018.</a:t>
          </a:r>
          <a:endParaRPr lang="es-EC" sz="2800" kern="1200" dirty="0"/>
        </a:p>
      </dsp:txBody>
      <dsp:txXfrm>
        <a:off x="0" y="868251"/>
        <a:ext cx="11881270" cy="11862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40BFC8-653C-4BAC-A680-B845CB1B3BC9}">
      <dsp:nvSpPr>
        <dsp:cNvPr id="0" name=""/>
        <dsp:cNvSpPr/>
      </dsp:nvSpPr>
      <dsp:spPr>
        <a:xfrm rot="5400000">
          <a:off x="3593657" y="110622"/>
          <a:ext cx="1695538" cy="1475118"/>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EC" sz="1300" b="1" kern="1200" dirty="0"/>
            <a:t>Teoría de la Ventaja absoluta </a:t>
          </a:r>
          <a:endParaRPr lang="es-EC" sz="1300" kern="1200" dirty="0"/>
        </a:p>
      </dsp:txBody>
      <dsp:txXfrm rot="-5400000">
        <a:off x="3933740" y="264633"/>
        <a:ext cx="1015372" cy="1167096"/>
      </dsp:txXfrm>
    </dsp:sp>
    <dsp:sp modelId="{C4FB2547-A276-4CEE-B764-6F49800C26A2}">
      <dsp:nvSpPr>
        <dsp:cNvPr id="0" name=""/>
        <dsp:cNvSpPr/>
      </dsp:nvSpPr>
      <dsp:spPr>
        <a:xfrm>
          <a:off x="5223748" y="339520"/>
          <a:ext cx="1892220" cy="10173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C" sz="1400" kern="1200" dirty="0"/>
            <a:t>Un país puede producir más unidades de cualquier bien con menos recursos con respecto a otro país</a:t>
          </a:r>
        </a:p>
      </dsp:txBody>
      <dsp:txXfrm>
        <a:off x="5223748" y="339520"/>
        <a:ext cx="1892220" cy="1017322"/>
      </dsp:txXfrm>
    </dsp:sp>
    <dsp:sp modelId="{20879C6E-FF02-4DE5-9AD3-8D24DC573E0D}">
      <dsp:nvSpPr>
        <dsp:cNvPr id="0" name=""/>
        <dsp:cNvSpPr/>
      </dsp:nvSpPr>
      <dsp:spPr>
        <a:xfrm rot="5400000">
          <a:off x="2000530" y="110622"/>
          <a:ext cx="1695538" cy="1475118"/>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s-EC" sz="3600" kern="1200"/>
        </a:p>
      </dsp:txBody>
      <dsp:txXfrm rot="-5400000">
        <a:off x="2340613" y="264633"/>
        <a:ext cx="1015372" cy="1167096"/>
      </dsp:txXfrm>
    </dsp:sp>
    <dsp:sp modelId="{F081F100-10C5-494E-B6C0-F50F0C7DD3E1}">
      <dsp:nvSpPr>
        <dsp:cNvPr id="0" name=""/>
        <dsp:cNvSpPr/>
      </dsp:nvSpPr>
      <dsp:spPr>
        <a:xfrm rot="5400000">
          <a:off x="2794041" y="1549795"/>
          <a:ext cx="1695538" cy="1475118"/>
        </a:xfrm>
        <a:prstGeom prst="hexagon">
          <a:avLst>
            <a:gd name="adj" fmla="val 25000"/>
            <a:gd name="vf" fmla="val 1154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EC" sz="1300" b="1" kern="1200" dirty="0"/>
            <a:t>Teoría de la ventaja comparativa</a:t>
          </a:r>
          <a:endParaRPr lang="es-EC" sz="1300" kern="1200" dirty="0"/>
        </a:p>
      </dsp:txBody>
      <dsp:txXfrm rot="-5400000">
        <a:off x="3134124" y="1703806"/>
        <a:ext cx="1015372" cy="1167096"/>
      </dsp:txXfrm>
    </dsp:sp>
    <dsp:sp modelId="{86EEB918-9A02-4C5C-921A-2368999B2D4C}">
      <dsp:nvSpPr>
        <dsp:cNvPr id="0" name=""/>
        <dsp:cNvSpPr/>
      </dsp:nvSpPr>
      <dsp:spPr>
        <a:xfrm>
          <a:off x="1012031" y="1778693"/>
          <a:ext cx="1831181" cy="10173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r" defTabSz="622300">
            <a:lnSpc>
              <a:spcPct val="90000"/>
            </a:lnSpc>
            <a:spcBef>
              <a:spcPct val="0"/>
            </a:spcBef>
            <a:spcAft>
              <a:spcPct val="35000"/>
            </a:spcAft>
          </a:pPr>
          <a:r>
            <a:rPr lang="es-EC" sz="1400" kern="1200" dirty="0"/>
            <a:t>Es la capacidad que tiene un país de producir determinados bienes con el menor coste de oportunidad respecto a otros países</a:t>
          </a:r>
        </a:p>
      </dsp:txBody>
      <dsp:txXfrm>
        <a:off x="1012031" y="1778693"/>
        <a:ext cx="1831181" cy="1017322"/>
      </dsp:txXfrm>
    </dsp:sp>
    <dsp:sp modelId="{1378E02F-C034-4E7D-B4F4-C5FEA1388629}">
      <dsp:nvSpPr>
        <dsp:cNvPr id="0" name=""/>
        <dsp:cNvSpPr/>
      </dsp:nvSpPr>
      <dsp:spPr>
        <a:xfrm rot="5400000">
          <a:off x="4387169" y="1549795"/>
          <a:ext cx="1695538" cy="1475118"/>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s-EC" sz="3600" kern="1200"/>
        </a:p>
      </dsp:txBody>
      <dsp:txXfrm rot="-5400000">
        <a:off x="4727252" y="1703806"/>
        <a:ext cx="1015372" cy="1167096"/>
      </dsp:txXfrm>
    </dsp:sp>
    <dsp:sp modelId="{5825D30D-9D76-4D57-8BA1-2D253F3A7109}">
      <dsp:nvSpPr>
        <dsp:cNvPr id="0" name=""/>
        <dsp:cNvSpPr/>
      </dsp:nvSpPr>
      <dsp:spPr>
        <a:xfrm rot="5400000">
          <a:off x="3593657" y="2988968"/>
          <a:ext cx="1695538" cy="1475118"/>
        </a:xfrm>
        <a:prstGeom prst="hexagon">
          <a:avLst>
            <a:gd name="adj" fmla="val 25000"/>
            <a:gd name="vf" fmla="val 1154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EC" sz="1300" b="1" kern="1200" dirty="0"/>
            <a:t>Teoría de la dotación de los factores </a:t>
          </a:r>
          <a:endParaRPr lang="es-EC" sz="1300" kern="1200" dirty="0"/>
        </a:p>
      </dsp:txBody>
      <dsp:txXfrm rot="-5400000">
        <a:off x="3933740" y="3142979"/>
        <a:ext cx="1015372" cy="1167096"/>
      </dsp:txXfrm>
    </dsp:sp>
    <dsp:sp modelId="{D7E4C0A7-6270-4AF7-82FF-477FADE636ED}">
      <dsp:nvSpPr>
        <dsp:cNvPr id="0" name=""/>
        <dsp:cNvSpPr/>
      </dsp:nvSpPr>
      <dsp:spPr>
        <a:xfrm>
          <a:off x="5223748" y="3217865"/>
          <a:ext cx="1892220" cy="10173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C" sz="1400" kern="1200" dirty="0"/>
            <a:t>Factores relativamente abundantes en el país</a:t>
          </a:r>
        </a:p>
      </dsp:txBody>
      <dsp:txXfrm>
        <a:off x="5223748" y="3217865"/>
        <a:ext cx="1892220" cy="1017322"/>
      </dsp:txXfrm>
    </dsp:sp>
    <dsp:sp modelId="{39EE64F4-9A41-4D07-8937-A007AFD7EE11}">
      <dsp:nvSpPr>
        <dsp:cNvPr id="0" name=""/>
        <dsp:cNvSpPr/>
      </dsp:nvSpPr>
      <dsp:spPr>
        <a:xfrm rot="5400000">
          <a:off x="2000530" y="2988968"/>
          <a:ext cx="1695538" cy="1475118"/>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s-EC" sz="3600" kern="1200"/>
        </a:p>
      </dsp:txBody>
      <dsp:txXfrm rot="-5400000">
        <a:off x="2340613" y="3142979"/>
        <a:ext cx="1015372" cy="11670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116A3A-7CB0-4712-B45E-2524CE87EEAC}">
      <dsp:nvSpPr>
        <dsp:cNvPr id="0" name=""/>
        <dsp:cNvSpPr/>
      </dsp:nvSpPr>
      <dsp:spPr>
        <a:xfrm>
          <a:off x="86322" y="2240613"/>
          <a:ext cx="2835915" cy="2190087"/>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889000">
            <a:lnSpc>
              <a:spcPct val="90000"/>
            </a:lnSpc>
            <a:spcBef>
              <a:spcPct val="0"/>
            </a:spcBef>
            <a:spcAft>
              <a:spcPct val="15000"/>
            </a:spcAft>
            <a:buChar char="••"/>
          </a:pPr>
          <a:r>
            <a:rPr lang="es-EC" sz="2000" kern="1200" dirty="0"/>
            <a:t>Realiza un análisis de la concentración o diversificación de la estructura “X”.</a:t>
          </a:r>
        </a:p>
        <a:p>
          <a:pPr marL="228600" lvl="1" indent="-228600" algn="l" defTabSz="889000">
            <a:lnSpc>
              <a:spcPct val="90000"/>
            </a:lnSpc>
            <a:spcBef>
              <a:spcPct val="0"/>
            </a:spcBef>
            <a:spcAft>
              <a:spcPct val="15000"/>
            </a:spcAft>
            <a:buChar char="••"/>
          </a:pPr>
          <a:r>
            <a:rPr lang="es-EC" sz="2000" kern="1200" dirty="0"/>
            <a:t>Estructura “X” altamente concentrada. </a:t>
          </a:r>
        </a:p>
      </dsp:txBody>
      <dsp:txXfrm>
        <a:off x="136722" y="2291013"/>
        <a:ext cx="2735115" cy="1619982"/>
      </dsp:txXfrm>
    </dsp:sp>
    <dsp:sp modelId="{F78D882C-DC15-4683-9409-BF74A82CE0A5}">
      <dsp:nvSpPr>
        <dsp:cNvPr id="0" name=""/>
        <dsp:cNvSpPr/>
      </dsp:nvSpPr>
      <dsp:spPr>
        <a:xfrm>
          <a:off x="804998" y="2226852"/>
          <a:ext cx="4345300" cy="4345300"/>
        </a:xfrm>
        <a:prstGeom prst="leftCircularArrow">
          <a:avLst>
            <a:gd name="adj1" fmla="val 2062"/>
            <a:gd name="adj2" fmla="val 247341"/>
            <a:gd name="adj3" fmla="val 1159112"/>
            <a:gd name="adj4" fmla="val 8160750"/>
            <a:gd name="adj5" fmla="val 2405"/>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86C733CE-BBD0-43FE-9C55-AEFC61F92EB3}">
      <dsp:nvSpPr>
        <dsp:cNvPr id="0" name=""/>
        <dsp:cNvSpPr/>
      </dsp:nvSpPr>
      <dsp:spPr>
        <a:xfrm>
          <a:off x="223864" y="4455463"/>
          <a:ext cx="2520813" cy="1385548"/>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s-EC" sz="1600" b="1" kern="1200" dirty="0"/>
            <a:t>DIVERSIFICACIÓN DE LA ESTRUCTURA EXPORTADORA DE LA COMUNIDAD ANDINA (2016) (B,C,P,E): ANÁLISIS IHH</a:t>
          </a:r>
        </a:p>
      </dsp:txBody>
      <dsp:txXfrm>
        <a:off x="264445" y="4496044"/>
        <a:ext cx="2439651" cy="1304386"/>
      </dsp:txXfrm>
    </dsp:sp>
    <dsp:sp modelId="{CEB2FF64-1CF9-4DAF-B2D5-C300E82F147F}">
      <dsp:nvSpPr>
        <dsp:cNvPr id="0" name=""/>
        <dsp:cNvSpPr/>
      </dsp:nvSpPr>
      <dsp:spPr>
        <a:xfrm>
          <a:off x="3582078" y="1730480"/>
          <a:ext cx="4026092" cy="307419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889000">
            <a:lnSpc>
              <a:spcPct val="90000"/>
            </a:lnSpc>
            <a:spcBef>
              <a:spcPct val="0"/>
            </a:spcBef>
            <a:spcAft>
              <a:spcPct val="15000"/>
            </a:spcAft>
            <a:buChar char="••"/>
          </a:pPr>
          <a:r>
            <a:rPr lang="es-EC" sz="2000" kern="1200" dirty="0"/>
            <a:t>Motor no petrolero de la economía y un fuerte demandante de mano de obra calificada y no calificada.</a:t>
          </a:r>
        </a:p>
        <a:p>
          <a:pPr marL="228600" lvl="1" indent="-228600" algn="l" defTabSz="889000">
            <a:lnSpc>
              <a:spcPct val="90000"/>
            </a:lnSpc>
            <a:spcBef>
              <a:spcPct val="0"/>
            </a:spcBef>
            <a:spcAft>
              <a:spcPct val="15000"/>
            </a:spcAft>
            <a:buChar char="••"/>
          </a:pPr>
          <a:r>
            <a:rPr lang="es-EC" sz="2000" kern="1200" dirty="0"/>
            <a:t>Contribución a la economía en el PIB (más de un 1/4 de las X e M totales en los últimos ocho años) como a la ocupación de la PEA.</a:t>
          </a:r>
        </a:p>
      </dsp:txBody>
      <dsp:txXfrm>
        <a:off x="3652824" y="2459982"/>
        <a:ext cx="3884600" cy="2273948"/>
      </dsp:txXfrm>
    </dsp:sp>
    <dsp:sp modelId="{3B100E93-AAB7-40AB-8D57-1D1128211D6B}">
      <dsp:nvSpPr>
        <dsp:cNvPr id="0" name=""/>
        <dsp:cNvSpPr/>
      </dsp:nvSpPr>
      <dsp:spPr>
        <a:xfrm>
          <a:off x="5681142" y="-133551"/>
          <a:ext cx="4547477" cy="4547477"/>
        </a:xfrm>
        <a:prstGeom prst="circularArrow">
          <a:avLst>
            <a:gd name="adj1" fmla="val 1970"/>
            <a:gd name="adj2" fmla="val 235849"/>
            <a:gd name="adj3" fmla="val 19035898"/>
            <a:gd name="adj4" fmla="val 12022769"/>
            <a:gd name="adj5" fmla="val 2298"/>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C7CE30EE-4A02-4B3F-8331-AD81AFAD7B47}">
      <dsp:nvSpPr>
        <dsp:cNvPr id="0" name=""/>
        <dsp:cNvSpPr/>
      </dsp:nvSpPr>
      <dsp:spPr>
        <a:xfrm>
          <a:off x="4291157" y="1382184"/>
          <a:ext cx="3246555" cy="1002444"/>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s-EC" sz="1600" b="1" kern="1200" dirty="0"/>
            <a:t>AGROINDUSTRIA ECUATORIANA: UN SECTOR IMPORTANTE QUE REQUIERE DE UNA LEY QUE PROMUEVA SU DESARROLLO</a:t>
          </a:r>
        </a:p>
      </dsp:txBody>
      <dsp:txXfrm>
        <a:off x="4320518" y="1411545"/>
        <a:ext cx="3187833" cy="943722"/>
      </dsp:txXfrm>
    </dsp:sp>
    <dsp:sp modelId="{1EB03A74-D9E3-47F9-9145-5B9D20535A18}">
      <dsp:nvSpPr>
        <dsp:cNvPr id="0" name=""/>
        <dsp:cNvSpPr/>
      </dsp:nvSpPr>
      <dsp:spPr>
        <a:xfrm>
          <a:off x="8076489" y="795567"/>
          <a:ext cx="3748030" cy="3316590"/>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889000">
            <a:lnSpc>
              <a:spcPct val="90000"/>
            </a:lnSpc>
            <a:spcBef>
              <a:spcPct val="0"/>
            </a:spcBef>
            <a:spcAft>
              <a:spcPct val="15000"/>
            </a:spcAft>
            <a:buChar char="••"/>
          </a:pPr>
          <a:r>
            <a:rPr lang="es-EC" sz="2000" kern="1200" dirty="0"/>
            <a:t>Mercados financieros de productos agrícolas básicos diversifican las carteras y reducen el riesgo en la bolsa de valores. </a:t>
          </a:r>
        </a:p>
        <a:p>
          <a:pPr marL="228600" lvl="1" indent="-228600" algn="l" defTabSz="889000">
            <a:lnSpc>
              <a:spcPct val="90000"/>
            </a:lnSpc>
            <a:spcBef>
              <a:spcPct val="0"/>
            </a:spcBef>
            <a:spcAft>
              <a:spcPct val="15000"/>
            </a:spcAft>
            <a:buChar char="••"/>
          </a:pPr>
          <a:r>
            <a:rPr lang="es-EC" sz="2000" kern="1200" dirty="0"/>
            <a:t>Creación de políticas públicas orientadas a detener el efecto inflacionario en los precios tales como prohibiciones, o aumentos de impuestos a las X.</a:t>
          </a:r>
        </a:p>
      </dsp:txBody>
      <dsp:txXfrm>
        <a:off x="8152813" y="871891"/>
        <a:ext cx="3595382" cy="2453244"/>
      </dsp:txXfrm>
    </dsp:sp>
    <dsp:sp modelId="{03EE8B19-346C-4A70-8B4B-280EFE60A140}">
      <dsp:nvSpPr>
        <dsp:cNvPr id="0" name=""/>
        <dsp:cNvSpPr/>
      </dsp:nvSpPr>
      <dsp:spPr>
        <a:xfrm>
          <a:off x="8705660" y="4051147"/>
          <a:ext cx="2682397" cy="605556"/>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s-EC" sz="1600" b="1" kern="1200" dirty="0"/>
            <a:t>PRECIOS AGROPECUARIOS E INGRESOS </a:t>
          </a:r>
          <a:endParaRPr lang="es-EC" sz="1600" kern="1200" dirty="0"/>
        </a:p>
      </dsp:txBody>
      <dsp:txXfrm>
        <a:off x="8723396" y="4068883"/>
        <a:ext cx="2646925" cy="57008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E6DE90-7422-4E08-8778-C196DDC17C6E}">
      <dsp:nvSpPr>
        <dsp:cNvPr id="0" name=""/>
        <dsp:cNvSpPr/>
      </dsp:nvSpPr>
      <dsp:spPr>
        <a:xfrm>
          <a:off x="0" y="104340"/>
          <a:ext cx="1959264" cy="1050230"/>
        </a:xfrm>
        <a:prstGeom prst="roundRect">
          <a:avLst>
            <a:gd name="adj" fmla="val 1667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C" sz="2000" b="1" kern="1200" dirty="0"/>
            <a:t>ENFOQUE DE LA </a:t>
          </a:r>
          <a:r>
            <a:rPr lang="es-EC" sz="2000" b="1" kern="1200" dirty="0">
              <a:latin typeface="Times" panose="02020603050405020304" pitchFamily="18" charset="0"/>
              <a:cs typeface="Times" panose="02020603050405020304" pitchFamily="18" charset="0"/>
            </a:rPr>
            <a:t>I: </a:t>
          </a:r>
          <a:r>
            <a:rPr lang="es-EC" sz="2000" b="1" kern="1200" dirty="0">
              <a:latin typeface="+mj-lt"/>
              <a:cs typeface="Times" panose="02020603050405020304" pitchFamily="18" charset="0"/>
            </a:rPr>
            <a:t>Mixta</a:t>
          </a:r>
        </a:p>
      </dsp:txBody>
      <dsp:txXfrm>
        <a:off x="51277" y="155617"/>
        <a:ext cx="1856710" cy="94767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39C195-97CD-4EDB-B05A-4E6BCFF32963}">
      <dsp:nvSpPr>
        <dsp:cNvPr id="0" name=""/>
        <dsp:cNvSpPr/>
      </dsp:nvSpPr>
      <dsp:spPr>
        <a:xfrm>
          <a:off x="436772" y="0"/>
          <a:ext cx="2906345" cy="1296144"/>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C" sz="2000" b="1" kern="1200" dirty="0"/>
            <a:t>Cuantitativo</a:t>
          </a:r>
          <a:r>
            <a:rPr lang="es-EC" sz="2000" kern="1200" dirty="0"/>
            <a:t> para analizar datos estadísticos a través de mediciones de las variables “IHH”</a:t>
          </a:r>
        </a:p>
      </dsp:txBody>
      <dsp:txXfrm>
        <a:off x="474735" y="37963"/>
        <a:ext cx="2830419" cy="1220218"/>
      </dsp:txXfrm>
    </dsp:sp>
    <dsp:sp modelId="{092CF0DF-DEF1-43AA-B576-2F3D937B414D}">
      <dsp:nvSpPr>
        <dsp:cNvPr id="0" name=""/>
        <dsp:cNvSpPr/>
      </dsp:nvSpPr>
      <dsp:spPr>
        <a:xfrm>
          <a:off x="3525752" y="287685"/>
          <a:ext cx="387185" cy="720773"/>
        </a:xfrm>
        <a:prstGeom prst="rightArrow">
          <a:avLst>
            <a:gd name="adj1" fmla="val 60000"/>
            <a:gd name="adj2" fmla="val 5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s-EC" sz="2000" kern="1200"/>
        </a:p>
      </dsp:txBody>
      <dsp:txXfrm>
        <a:off x="3525752" y="431840"/>
        <a:ext cx="271030" cy="432463"/>
      </dsp:txXfrm>
    </dsp:sp>
    <dsp:sp modelId="{46548D53-DF71-4D82-A1F4-9FD6FC2CA387}">
      <dsp:nvSpPr>
        <dsp:cNvPr id="0" name=""/>
        <dsp:cNvSpPr/>
      </dsp:nvSpPr>
      <dsp:spPr>
        <a:xfrm>
          <a:off x="4073657" y="0"/>
          <a:ext cx="2906345" cy="1296144"/>
        </a:xfrm>
        <a:prstGeom prst="roundRect">
          <a:avLst>
            <a:gd name="adj" fmla="val 1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C" sz="2000" b="1" kern="1200" dirty="0"/>
            <a:t>Cualitativo</a:t>
          </a:r>
          <a:r>
            <a:rPr lang="es-EC" sz="2000" kern="1200" dirty="0"/>
            <a:t> porque se registrará información descriptiva del </a:t>
          </a:r>
          <a:r>
            <a:rPr lang="es-EC" sz="2000" b="1" kern="1200" dirty="0"/>
            <a:t>ACE</a:t>
          </a:r>
          <a:r>
            <a:rPr lang="es-EC" sz="2000" kern="1200" dirty="0"/>
            <a:t> firmado.</a:t>
          </a:r>
        </a:p>
      </dsp:txBody>
      <dsp:txXfrm>
        <a:off x="4111620" y="37963"/>
        <a:ext cx="2830419" cy="12202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1D5212-D2DE-43DE-89E2-2C3C4BC90638}">
      <dsp:nvSpPr>
        <dsp:cNvPr id="0" name=""/>
        <dsp:cNvSpPr/>
      </dsp:nvSpPr>
      <dsp:spPr>
        <a:xfrm>
          <a:off x="2174640" y="1516074"/>
          <a:ext cx="2294932" cy="979624"/>
        </a:xfrm>
        <a:prstGeom prst="ellips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EC" sz="2000" b="1" kern="1200" dirty="0">
              <a:effectLst/>
            </a:rPr>
            <a:t>Tipología de Investigación</a:t>
          </a:r>
        </a:p>
      </dsp:txBody>
      <dsp:txXfrm>
        <a:off x="2510725" y="1659537"/>
        <a:ext cx="1622762" cy="692698"/>
      </dsp:txXfrm>
    </dsp:sp>
    <dsp:sp modelId="{65911BBE-4C01-40E1-AB04-B71D310ACCC1}">
      <dsp:nvSpPr>
        <dsp:cNvPr id="0" name=""/>
        <dsp:cNvSpPr/>
      </dsp:nvSpPr>
      <dsp:spPr>
        <a:xfrm rot="16309249">
          <a:off x="3219447" y="1072707"/>
          <a:ext cx="251057" cy="427574"/>
        </a:xfrm>
        <a:prstGeom prst="rightArrow">
          <a:avLst>
            <a:gd name="adj1" fmla="val 60000"/>
            <a:gd name="adj2" fmla="val 5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s-EC" sz="2000" b="1" kern="1200">
            <a:effectLst/>
          </a:endParaRPr>
        </a:p>
      </dsp:txBody>
      <dsp:txXfrm>
        <a:off x="3255909" y="1195861"/>
        <a:ext cx="175740" cy="256544"/>
      </dsp:txXfrm>
    </dsp:sp>
    <dsp:sp modelId="{D73440F7-FAF3-49DE-935F-83B9397AEDFA}">
      <dsp:nvSpPr>
        <dsp:cNvPr id="0" name=""/>
        <dsp:cNvSpPr/>
      </dsp:nvSpPr>
      <dsp:spPr>
        <a:xfrm>
          <a:off x="2430113" y="213953"/>
          <a:ext cx="1871570" cy="828753"/>
        </a:xfrm>
        <a:prstGeom prst="ellips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EC" sz="2000" b="1" kern="1200">
              <a:effectLst/>
            </a:rPr>
            <a:t>2011-2018</a:t>
          </a:r>
          <a:endParaRPr lang="es-EC" sz="2000" b="1" kern="1200" dirty="0">
            <a:effectLst/>
          </a:endParaRPr>
        </a:p>
      </dsp:txBody>
      <dsp:txXfrm>
        <a:off x="2704198" y="335321"/>
        <a:ext cx="1323400" cy="586017"/>
      </dsp:txXfrm>
    </dsp:sp>
    <dsp:sp modelId="{CA71E60B-4FFD-429A-B92D-CB60CD2F102F}">
      <dsp:nvSpPr>
        <dsp:cNvPr id="0" name=""/>
        <dsp:cNvSpPr/>
      </dsp:nvSpPr>
      <dsp:spPr>
        <a:xfrm rot="2330468">
          <a:off x="3942757" y="2449282"/>
          <a:ext cx="391036" cy="427574"/>
        </a:xfrm>
        <a:prstGeom prst="rightArrow">
          <a:avLst>
            <a:gd name="adj1" fmla="val 60000"/>
            <a:gd name="adj2" fmla="val 50000"/>
          </a:avLst>
        </a:prstGeom>
        <a:gradFill rotWithShape="0">
          <a:gsLst>
            <a:gs pos="0">
              <a:schemeClr val="accent5">
                <a:hueOff val="-4966938"/>
                <a:satOff val="19906"/>
                <a:lumOff val="4314"/>
                <a:alphaOff val="0"/>
                <a:tint val="50000"/>
                <a:satMod val="300000"/>
              </a:schemeClr>
            </a:gs>
            <a:gs pos="35000">
              <a:schemeClr val="accent5">
                <a:hueOff val="-4966938"/>
                <a:satOff val="19906"/>
                <a:lumOff val="4314"/>
                <a:alphaOff val="0"/>
                <a:tint val="37000"/>
                <a:satMod val="300000"/>
              </a:schemeClr>
            </a:gs>
            <a:gs pos="100000">
              <a:schemeClr val="accent5">
                <a:hueOff val="-4966938"/>
                <a:satOff val="19906"/>
                <a:lumOff val="4314"/>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s-EC" sz="2000" b="1" kern="1200">
            <a:effectLst/>
          </a:endParaRPr>
        </a:p>
      </dsp:txBody>
      <dsp:txXfrm>
        <a:off x="3955726" y="2498010"/>
        <a:ext cx="273725" cy="256544"/>
      </dsp:txXfrm>
    </dsp:sp>
    <dsp:sp modelId="{717F8095-9CAB-4E72-8588-4428C3478D1E}">
      <dsp:nvSpPr>
        <dsp:cNvPr id="0" name=""/>
        <dsp:cNvSpPr/>
      </dsp:nvSpPr>
      <dsp:spPr>
        <a:xfrm>
          <a:off x="3946190" y="2849210"/>
          <a:ext cx="1888070" cy="838663"/>
        </a:xfrm>
        <a:prstGeom prst="ellipse">
          <a:avLst/>
        </a:prstGeom>
        <a:gradFill rotWithShape="0">
          <a:gsLst>
            <a:gs pos="0">
              <a:schemeClr val="accent5">
                <a:hueOff val="-4966938"/>
                <a:satOff val="19906"/>
                <a:lumOff val="4314"/>
                <a:alphaOff val="0"/>
                <a:tint val="50000"/>
                <a:satMod val="300000"/>
              </a:schemeClr>
            </a:gs>
            <a:gs pos="35000">
              <a:schemeClr val="accent5">
                <a:hueOff val="-4966938"/>
                <a:satOff val="19906"/>
                <a:lumOff val="4314"/>
                <a:alphaOff val="0"/>
                <a:tint val="37000"/>
                <a:satMod val="300000"/>
              </a:schemeClr>
            </a:gs>
            <a:gs pos="100000">
              <a:schemeClr val="accent5">
                <a:hueOff val="-4966938"/>
                <a:satOff val="19906"/>
                <a:lumOff val="431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EC" sz="2000" b="1" kern="1200" dirty="0">
              <a:effectLst/>
            </a:rPr>
            <a:t>Documental</a:t>
          </a:r>
        </a:p>
      </dsp:txBody>
      <dsp:txXfrm>
        <a:off x="4222691" y="2972029"/>
        <a:ext cx="1335068" cy="593025"/>
      </dsp:txXfrm>
    </dsp:sp>
    <dsp:sp modelId="{63B77994-1FDE-412A-8596-15C9455751CD}">
      <dsp:nvSpPr>
        <dsp:cNvPr id="0" name=""/>
        <dsp:cNvSpPr/>
      </dsp:nvSpPr>
      <dsp:spPr>
        <a:xfrm rot="8372473">
          <a:off x="2313437" y="2475856"/>
          <a:ext cx="413851" cy="427574"/>
        </a:xfrm>
        <a:prstGeom prst="rightArrow">
          <a:avLst>
            <a:gd name="adj1" fmla="val 60000"/>
            <a:gd name="adj2" fmla="val 50000"/>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s-EC" sz="2000" b="1" kern="1200">
            <a:effectLst/>
          </a:endParaRPr>
        </a:p>
      </dsp:txBody>
      <dsp:txXfrm rot="10800000">
        <a:off x="2422748" y="2521089"/>
        <a:ext cx="289696" cy="256544"/>
      </dsp:txXfrm>
    </dsp:sp>
    <dsp:sp modelId="{9B251608-FFF9-464E-BB9C-D6E18B0965BA}">
      <dsp:nvSpPr>
        <dsp:cNvPr id="0" name=""/>
        <dsp:cNvSpPr/>
      </dsp:nvSpPr>
      <dsp:spPr>
        <a:xfrm>
          <a:off x="934491" y="2919772"/>
          <a:ext cx="1814162" cy="697538"/>
        </a:xfrm>
        <a:prstGeom prst="ellipse">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es-EC" sz="2000" b="1" kern="1200" dirty="0">
            <a:effectLst/>
          </a:endParaRPr>
        </a:p>
        <a:p>
          <a:pPr lvl="0" algn="ctr" defTabSz="889000">
            <a:lnSpc>
              <a:spcPct val="90000"/>
            </a:lnSpc>
            <a:spcBef>
              <a:spcPct val="0"/>
            </a:spcBef>
            <a:spcAft>
              <a:spcPct val="35000"/>
            </a:spcAft>
          </a:pPr>
          <a:r>
            <a:rPr lang="es-EC" sz="2000" b="1" kern="1200" dirty="0">
              <a:effectLst/>
            </a:rPr>
            <a:t>Descriptivo</a:t>
          </a:r>
        </a:p>
        <a:p>
          <a:pPr lvl="0" algn="ctr" defTabSz="889000">
            <a:lnSpc>
              <a:spcPct val="90000"/>
            </a:lnSpc>
            <a:spcBef>
              <a:spcPct val="0"/>
            </a:spcBef>
            <a:spcAft>
              <a:spcPct val="35000"/>
            </a:spcAft>
          </a:pPr>
          <a:endParaRPr lang="es-EC" sz="2000" b="1" kern="1200" dirty="0">
            <a:effectLst/>
          </a:endParaRPr>
        </a:p>
      </dsp:txBody>
      <dsp:txXfrm>
        <a:off x="1200169" y="3021924"/>
        <a:ext cx="1282806" cy="49323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9DDCEC-3165-46BD-9CB6-4AC58FB01915}">
      <dsp:nvSpPr>
        <dsp:cNvPr id="0" name=""/>
        <dsp:cNvSpPr/>
      </dsp:nvSpPr>
      <dsp:spPr>
        <a:xfrm>
          <a:off x="1902091" y="1550664"/>
          <a:ext cx="1960633" cy="1228239"/>
        </a:xfrm>
        <a:prstGeom prst="ellips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C" sz="1600" b="1" kern="1200">
              <a:latin typeface="+mn-lt"/>
              <a:cs typeface="Times New Roman" panose="02020603050405020304" pitchFamily="18" charset="0"/>
            </a:rPr>
            <a:t>Exportaciones</a:t>
          </a:r>
        </a:p>
      </dsp:txBody>
      <dsp:txXfrm>
        <a:off x="2189219" y="1730535"/>
        <a:ext cx="1386377" cy="868497"/>
      </dsp:txXfrm>
    </dsp:sp>
    <dsp:sp modelId="{292A3320-EC45-4456-9F79-9240E42A659B}">
      <dsp:nvSpPr>
        <dsp:cNvPr id="0" name=""/>
        <dsp:cNvSpPr/>
      </dsp:nvSpPr>
      <dsp:spPr>
        <a:xfrm rot="16200000">
          <a:off x="2773686" y="1158145"/>
          <a:ext cx="217443" cy="387076"/>
        </a:xfrm>
        <a:prstGeom prst="rightArrow">
          <a:avLst>
            <a:gd name="adj1" fmla="val 60000"/>
            <a:gd name="adj2" fmla="val 5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s-EC" sz="1600" b="1" kern="1200">
            <a:latin typeface="+mn-lt"/>
            <a:cs typeface="Times New Roman" panose="02020603050405020304" pitchFamily="18" charset="0"/>
          </a:endParaRPr>
        </a:p>
      </dsp:txBody>
      <dsp:txXfrm>
        <a:off x="2806303" y="1268177"/>
        <a:ext cx="152210" cy="232246"/>
      </dsp:txXfrm>
    </dsp:sp>
    <dsp:sp modelId="{46C76C36-235C-43EA-914A-6A0144959F0E}">
      <dsp:nvSpPr>
        <dsp:cNvPr id="0" name=""/>
        <dsp:cNvSpPr/>
      </dsp:nvSpPr>
      <dsp:spPr>
        <a:xfrm>
          <a:off x="1935152" y="1934"/>
          <a:ext cx="1894511" cy="1138460"/>
        </a:xfrm>
        <a:prstGeom prst="ellips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C" sz="1600" b="1" kern="1200" dirty="0">
              <a:latin typeface="+mn-lt"/>
              <a:cs typeface="Times New Roman" panose="02020603050405020304" pitchFamily="18" charset="0"/>
            </a:rPr>
            <a:t>Derechos arancelarios </a:t>
          </a:r>
        </a:p>
      </dsp:txBody>
      <dsp:txXfrm>
        <a:off x="2212597" y="168658"/>
        <a:ext cx="1339621" cy="805012"/>
      </dsp:txXfrm>
    </dsp:sp>
    <dsp:sp modelId="{431ED68D-BA28-449E-A584-CC037C4BD5E6}">
      <dsp:nvSpPr>
        <dsp:cNvPr id="0" name=""/>
        <dsp:cNvSpPr/>
      </dsp:nvSpPr>
      <dsp:spPr>
        <a:xfrm rot="1318464">
          <a:off x="3775882" y="2371889"/>
          <a:ext cx="198859" cy="387076"/>
        </a:xfrm>
        <a:prstGeom prst="rightArrow">
          <a:avLst>
            <a:gd name="adj1" fmla="val 60000"/>
            <a:gd name="adj2" fmla="val 50000"/>
          </a:avLst>
        </a:prstGeom>
        <a:gradFill rotWithShape="0">
          <a:gsLst>
            <a:gs pos="0">
              <a:schemeClr val="accent4">
                <a:hueOff val="-2232385"/>
                <a:satOff val="13449"/>
                <a:lumOff val="1078"/>
                <a:alphaOff val="0"/>
                <a:tint val="50000"/>
                <a:satMod val="300000"/>
              </a:schemeClr>
            </a:gs>
            <a:gs pos="35000">
              <a:schemeClr val="accent4">
                <a:hueOff val="-2232385"/>
                <a:satOff val="13449"/>
                <a:lumOff val="1078"/>
                <a:alphaOff val="0"/>
                <a:tint val="37000"/>
                <a:satMod val="300000"/>
              </a:schemeClr>
            </a:gs>
            <a:gs pos="100000">
              <a:schemeClr val="accent4">
                <a:hueOff val="-2232385"/>
                <a:satOff val="13449"/>
                <a:lumOff val="1078"/>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s-EC" sz="1600" b="1" kern="1200">
            <a:latin typeface="+mn-lt"/>
            <a:cs typeface="Times New Roman" panose="02020603050405020304" pitchFamily="18" charset="0"/>
          </a:endParaRPr>
        </a:p>
      </dsp:txBody>
      <dsp:txXfrm>
        <a:off x="3778049" y="2438142"/>
        <a:ext cx="139201" cy="232246"/>
      </dsp:txXfrm>
    </dsp:sp>
    <dsp:sp modelId="{7C5674A6-0F55-463D-9262-62C5F10F1E11}">
      <dsp:nvSpPr>
        <dsp:cNvPr id="0" name=""/>
        <dsp:cNvSpPr/>
      </dsp:nvSpPr>
      <dsp:spPr>
        <a:xfrm>
          <a:off x="3910306" y="2376417"/>
          <a:ext cx="1814591" cy="1138460"/>
        </a:xfrm>
        <a:prstGeom prst="ellipse">
          <a:avLst/>
        </a:prstGeom>
        <a:gradFill rotWithShape="0">
          <a:gsLst>
            <a:gs pos="0">
              <a:schemeClr val="accent4">
                <a:hueOff val="-2232385"/>
                <a:satOff val="13449"/>
                <a:lumOff val="1078"/>
                <a:alphaOff val="0"/>
                <a:tint val="50000"/>
                <a:satMod val="300000"/>
              </a:schemeClr>
            </a:gs>
            <a:gs pos="35000">
              <a:schemeClr val="accent4">
                <a:hueOff val="-2232385"/>
                <a:satOff val="13449"/>
                <a:lumOff val="1078"/>
                <a:alphaOff val="0"/>
                <a:tint val="37000"/>
                <a:satMod val="300000"/>
              </a:schemeClr>
            </a:gs>
            <a:gs pos="100000">
              <a:schemeClr val="accent4">
                <a:hueOff val="-2232385"/>
                <a:satOff val="13449"/>
                <a:lumOff val="107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C" sz="1600" b="1" kern="1200" dirty="0">
              <a:latin typeface="+mn-lt"/>
              <a:cs typeface="Times New Roman" panose="02020603050405020304" pitchFamily="18" charset="0"/>
            </a:rPr>
            <a:t>Volumen de exportación (TM) </a:t>
          </a:r>
        </a:p>
      </dsp:txBody>
      <dsp:txXfrm>
        <a:off x="4176047" y="2543141"/>
        <a:ext cx="1283109" cy="805012"/>
      </dsp:txXfrm>
    </dsp:sp>
    <dsp:sp modelId="{A46152C8-C856-4671-BCDB-388C0603B144}">
      <dsp:nvSpPr>
        <dsp:cNvPr id="0" name=""/>
        <dsp:cNvSpPr/>
      </dsp:nvSpPr>
      <dsp:spPr>
        <a:xfrm rot="9536904">
          <a:off x="1782592" y="2356960"/>
          <a:ext cx="195387" cy="387076"/>
        </a:xfrm>
        <a:prstGeom prst="rightArrow">
          <a:avLst>
            <a:gd name="adj1" fmla="val 60000"/>
            <a:gd name="adj2" fmla="val 50000"/>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s-EC" sz="1600" b="1" kern="1200">
            <a:latin typeface="+mn-lt"/>
            <a:cs typeface="Times New Roman" panose="02020603050405020304" pitchFamily="18" charset="0"/>
          </a:endParaRPr>
        </a:p>
      </dsp:txBody>
      <dsp:txXfrm rot="10800000">
        <a:off x="1839252" y="2423847"/>
        <a:ext cx="136771" cy="232246"/>
      </dsp:txXfrm>
    </dsp:sp>
    <dsp:sp modelId="{A4FD6997-B2FD-4E75-9871-6C81FD8FB0C9}">
      <dsp:nvSpPr>
        <dsp:cNvPr id="0" name=""/>
        <dsp:cNvSpPr/>
      </dsp:nvSpPr>
      <dsp:spPr>
        <a:xfrm>
          <a:off x="91481" y="2336849"/>
          <a:ext cx="1729947" cy="1138460"/>
        </a:xfrm>
        <a:prstGeom prst="ellipse">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C" sz="1600" b="1" kern="1200" dirty="0">
              <a:latin typeface="+mn-lt"/>
              <a:cs typeface="Times New Roman" panose="02020603050405020304" pitchFamily="18" charset="0"/>
            </a:rPr>
            <a:t>Monto de exportación (Precio FOB) </a:t>
          </a:r>
        </a:p>
      </dsp:txBody>
      <dsp:txXfrm>
        <a:off x="344826" y="2503573"/>
        <a:ext cx="1223257" cy="8050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2161C-1013-4E0F-8FB0-13354FDB4C57}">
      <dsp:nvSpPr>
        <dsp:cNvPr id="0" name=""/>
        <dsp:cNvSpPr/>
      </dsp:nvSpPr>
      <dsp:spPr>
        <a:xfrm>
          <a:off x="5367" y="0"/>
          <a:ext cx="3124730" cy="91102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6027" tIns="72009" rIns="72009" bIns="72009" numCol="1" spcCol="1270" anchor="ctr" anchorCtr="0">
          <a:noAutofit/>
        </a:bodyPr>
        <a:lstStyle/>
        <a:p>
          <a:pPr lvl="0" algn="ctr" defTabSz="2400300">
            <a:lnSpc>
              <a:spcPct val="90000"/>
            </a:lnSpc>
            <a:spcBef>
              <a:spcPct val="0"/>
            </a:spcBef>
            <a:spcAft>
              <a:spcPct val="35000"/>
            </a:spcAft>
          </a:pPr>
          <a:r>
            <a:rPr lang="es-EC" sz="5400" kern="1200" dirty="0"/>
            <a:t>1969</a:t>
          </a:r>
        </a:p>
      </dsp:txBody>
      <dsp:txXfrm>
        <a:off x="460879" y="0"/>
        <a:ext cx="2213707" cy="911023"/>
      </dsp:txXfrm>
    </dsp:sp>
    <dsp:sp modelId="{DAE63458-DA4A-4EED-B07B-27A73BDBAD82}">
      <dsp:nvSpPr>
        <dsp:cNvPr id="0" name=""/>
        <dsp:cNvSpPr/>
      </dsp:nvSpPr>
      <dsp:spPr>
        <a:xfrm>
          <a:off x="2817625" y="0"/>
          <a:ext cx="3124730" cy="911023"/>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6027" tIns="72009" rIns="72009" bIns="72009" numCol="1" spcCol="1270" anchor="ctr" anchorCtr="0">
          <a:noAutofit/>
        </a:bodyPr>
        <a:lstStyle/>
        <a:p>
          <a:pPr lvl="0" algn="ctr" defTabSz="2400300">
            <a:lnSpc>
              <a:spcPct val="90000"/>
            </a:lnSpc>
            <a:spcBef>
              <a:spcPct val="0"/>
            </a:spcBef>
            <a:spcAft>
              <a:spcPct val="35000"/>
            </a:spcAft>
          </a:pPr>
          <a:r>
            <a:rPr lang="es-EC" sz="5400" kern="1200" dirty="0" smtClean="0"/>
            <a:t>1993</a:t>
          </a:r>
          <a:endParaRPr lang="es-EC" sz="5400" kern="1200" dirty="0"/>
        </a:p>
      </dsp:txBody>
      <dsp:txXfrm>
        <a:off x="3273137" y="0"/>
        <a:ext cx="2213707" cy="911023"/>
      </dsp:txXfrm>
    </dsp:sp>
    <dsp:sp modelId="{CD2577E0-6315-4195-AF66-3AABBF0CDFAF}">
      <dsp:nvSpPr>
        <dsp:cNvPr id="0" name=""/>
        <dsp:cNvSpPr/>
      </dsp:nvSpPr>
      <dsp:spPr>
        <a:xfrm>
          <a:off x="5629883" y="0"/>
          <a:ext cx="3124730" cy="911023"/>
        </a:xfrm>
        <a:prstGeom prst="chevr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6027" tIns="72009" rIns="72009" bIns="72009" numCol="1" spcCol="1270" anchor="ctr" anchorCtr="0">
          <a:noAutofit/>
        </a:bodyPr>
        <a:lstStyle/>
        <a:p>
          <a:pPr lvl="0" algn="ctr" defTabSz="2400300">
            <a:lnSpc>
              <a:spcPct val="90000"/>
            </a:lnSpc>
            <a:spcBef>
              <a:spcPct val="0"/>
            </a:spcBef>
            <a:spcAft>
              <a:spcPct val="35000"/>
            </a:spcAft>
          </a:pPr>
          <a:r>
            <a:rPr lang="es-EC" sz="5400" kern="1200" dirty="0"/>
            <a:t>1996</a:t>
          </a:r>
        </a:p>
      </dsp:txBody>
      <dsp:txXfrm>
        <a:off x="6085395" y="0"/>
        <a:ext cx="2213707" cy="911023"/>
      </dsp:txXfrm>
    </dsp:sp>
    <dsp:sp modelId="{1F3FDF04-10F8-4DE1-8A93-95F7873F21D2}">
      <dsp:nvSpPr>
        <dsp:cNvPr id="0" name=""/>
        <dsp:cNvSpPr/>
      </dsp:nvSpPr>
      <dsp:spPr>
        <a:xfrm>
          <a:off x="8442141" y="0"/>
          <a:ext cx="3124730" cy="911023"/>
        </a:xfrm>
        <a:prstGeom prst="chevr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6027" tIns="72009" rIns="72009" bIns="72009" numCol="1" spcCol="1270" anchor="ctr" anchorCtr="0">
          <a:noAutofit/>
        </a:bodyPr>
        <a:lstStyle/>
        <a:p>
          <a:pPr lvl="0" algn="ctr" defTabSz="2400300">
            <a:lnSpc>
              <a:spcPct val="90000"/>
            </a:lnSpc>
            <a:spcBef>
              <a:spcPct val="0"/>
            </a:spcBef>
            <a:spcAft>
              <a:spcPct val="35000"/>
            </a:spcAft>
          </a:pPr>
          <a:r>
            <a:rPr lang="es-EC" sz="5400" kern="1200" dirty="0"/>
            <a:t>2006</a:t>
          </a:r>
        </a:p>
      </dsp:txBody>
      <dsp:txXfrm>
        <a:off x="8897653" y="0"/>
        <a:ext cx="2213707" cy="91102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0.6221</cdr:x>
      <cdr:y>0.92589</cdr:y>
    </cdr:from>
    <cdr:to>
      <cdr:x>0.81478</cdr:x>
      <cdr:y>0.97477</cdr:y>
    </cdr:to>
    <cdr:sp macro="" textlink="">
      <cdr:nvSpPr>
        <cdr:cNvPr id="4" name="Flecha: a la izquierda y derecha 3">
          <a:extLst xmlns:a="http://schemas.openxmlformats.org/drawingml/2006/main">
            <a:ext uri="{FF2B5EF4-FFF2-40B4-BE49-F238E27FC236}">
              <a16:creationId xmlns="" xmlns:a16="http://schemas.microsoft.com/office/drawing/2014/main" id="{25D6B422-5B98-40B2-A23B-4E076145711A}"/>
            </a:ext>
          </a:extLst>
        </cdr:cNvPr>
        <cdr:cNvSpPr/>
      </cdr:nvSpPr>
      <cdr:spPr>
        <a:xfrm xmlns:a="http://schemas.openxmlformats.org/drawingml/2006/main">
          <a:off x="7480936" y="5212929"/>
          <a:ext cx="2317072" cy="275208"/>
        </a:xfrm>
        <a:prstGeom xmlns:a="http://schemas.openxmlformats.org/drawingml/2006/main" prst="leftRightArrow">
          <a:avLst/>
        </a:prstGeom>
        <a:solidFill xmlns:a="http://schemas.openxmlformats.org/drawingml/2006/main">
          <a:srgbClr val="FF0000"/>
        </a:solidFill>
        <a:ln xmlns:a="http://schemas.openxmlformats.org/drawingml/2006/main">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endParaRPr lang="es-EC" b="1" dirty="0">
            <a:solidFill>
              <a:schemeClr val="tx1"/>
            </a:solidFill>
          </a:endParaRP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Tree>
    <p:extLst>
      <p:ext uri="{BB962C8B-B14F-4D97-AF65-F5344CB8AC3E}">
        <p14:creationId xmlns:p14="http://schemas.microsoft.com/office/powerpoint/2010/main" val="659498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Haga clic para modificar el estilo de título del patrón</a:t>
            </a:r>
          </a:p>
        </p:txBody>
      </p:sp>
      <p:sp>
        <p:nvSpPr>
          <p:cNvPr id="3" name="2 Marcador de contenido"/>
          <p:cNvSpPr>
            <a:spLocks noGrp="1"/>
          </p:cNvSpPr>
          <p:nvPr>
            <p:ph idx="1"/>
          </p:nvPr>
        </p:nvSpPr>
        <p:spPr/>
        <p:txBody>
          <a:bodyPr/>
          <a:lstStyle/>
          <a:p>
            <a:pPr lvl="0"/>
            <a:r>
              <a:rPr lang="es-ES" dirty="0"/>
              <a:t>Haga clic para modificar el estilo de texto</a:t>
            </a:r>
          </a:p>
        </p:txBody>
      </p:sp>
    </p:spTree>
    <p:extLst>
      <p:ext uri="{BB962C8B-B14F-4D97-AF65-F5344CB8AC3E}">
        <p14:creationId xmlns:p14="http://schemas.microsoft.com/office/powerpoint/2010/main" val="2672245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dirty="0"/>
              <a:t>Haga clic para modificar el estilo de texto del patrón</a:t>
            </a:r>
          </a:p>
        </p:txBody>
      </p:sp>
    </p:spTree>
    <p:extLst>
      <p:ext uri="{BB962C8B-B14F-4D97-AF65-F5344CB8AC3E}">
        <p14:creationId xmlns:p14="http://schemas.microsoft.com/office/powerpoint/2010/main" val="1842663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623392" y="2564904"/>
            <a:ext cx="10972800" cy="1143000"/>
          </a:xfrm>
        </p:spPr>
        <p:txBody>
          <a:bodyPr/>
          <a:lstStyle/>
          <a:p>
            <a:r>
              <a:rPr lang="es-ES" dirty="0"/>
              <a:t>Haga clic para modificar el estilo de título del patrón</a:t>
            </a:r>
          </a:p>
        </p:txBody>
      </p:sp>
    </p:spTree>
    <p:extLst>
      <p:ext uri="{BB962C8B-B14F-4D97-AF65-F5344CB8AC3E}">
        <p14:creationId xmlns:p14="http://schemas.microsoft.com/office/powerpoint/2010/main" val="4206868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719403" y="2132856"/>
            <a:ext cx="10972800" cy="1143000"/>
          </a:xfrm>
        </p:spPr>
        <p:txBody>
          <a:bodyPr/>
          <a:lstStyle>
            <a:lvl1pPr>
              <a:defRPr/>
            </a:lvl1pPr>
          </a:lstStyle>
          <a:p>
            <a:r>
              <a:rPr lang="es-ES" dirty="0"/>
              <a:t>Haga clic para modificar el estilo de título del patrón</a:t>
            </a:r>
          </a:p>
        </p:txBody>
      </p:sp>
    </p:spTree>
    <p:extLst>
      <p:ext uri="{BB962C8B-B14F-4D97-AF65-F5344CB8AC3E}">
        <p14:creationId xmlns:p14="http://schemas.microsoft.com/office/powerpoint/2010/main" val="4117145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623392" y="2708920"/>
            <a:ext cx="10972800" cy="1143000"/>
          </a:xfrm>
        </p:spPr>
        <p:txBody>
          <a:bodyPr/>
          <a:lstStyle/>
          <a:p>
            <a:r>
              <a:rPr lang="es-ES" dirty="0"/>
              <a:t>Haga clic para modificar el estilo de título del patrón</a:t>
            </a:r>
          </a:p>
        </p:txBody>
      </p:sp>
    </p:spTree>
    <p:extLst>
      <p:ext uri="{BB962C8B-B14F-4D97-AF65-F5344CB8AC3E}">
        <p14:creationId xmlns:p14="http://schemas.microsoft.com/office/powerpoint/2010/main" val="4086869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1EE45-1C5A-4A46-B816-15B39BA2BC02}" type="datetimeFigureOut">
              <a:rPr lang="es-ES" smtClean="0"/>
              <a:t>04/02/2020</a:t>
            </a:fld>
            <a:endParaRPr lang="es-ES"/>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A84975-45B3-4810-BB4F-D48E5E3B2ED4}" type="slidenum">
              <a:rPr lang="es-ES" smtClean="0"/>
              <a:t>‹Nº›</a:t>
            </a:fld>
            <a:endParaRPr lang="es-ES"/>
          </a:p>
        </p:txBody>
      </p:sp>
      <p:pic>
        <p:nvPicPr>
          <p:cNvPr id="1028" name="Picture 4" descr="F:\Documents\trabajos\ESPE\tercer semestre\PORTADA\Nueva carpeta\point_tema.jp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3968" y="1"/>
            <a:ext cx="12215968" cy="6871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05900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6.xml"/><Relationship Id="rId4" Type="http://schemas.openxmlformats.org/officeDocument/2006/relationships/hyperlink" Target="https://contenido.bce.fin.ec/documentos/Administracion/bi_menuComercioExterior.html" TargetMode="Externa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6.xml"/><Relationship Id="rId4" Type="http://schemas.openxmlformats.org/officeDocument/2006/relationships/hyperlink" Target="https://contenido.bce.fin.ec/documentos/Administracion/bi_menuComercioExterior.html"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diagramLayout" Target="../diagrams/layout9.xml"/><Relationship Id="rId7" Type="http://schemas.openxmlformats.org/officeDocument/2006/relationships/image" Target="../media/image24.jpeg"/><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10" Type="http://schemas.openxmlformats.org/officeDocument/2006/relationships/image" Target="../media/image27.jpeg"/><Relationship Id="rId4" Type="http://schemas.openxmlformats.org/officeDocument/2006/relationships/diagramQuickStyle" Target="../diagrams/quickStyle9.xml"/><Relationship Id="rId9" Type="http://schemas.openxmlformats.org/officeDocument/2006/relationships/image" Target="../media/image26.jpeg"/></Relationships>
</file>

<file path=ppt/slides/_rels/slide13.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gif"/><Relationship Id="rId7" Type="http://schemas.openxmlformats.org/officeDocument/2006/relationships/image" Target="../media/image33.pn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diagramLayout" Target="../diagrams/layout10.xml"/><Relationship Id="rId7" Type="http://schemas.openxmlformats.org/officeDocument/2006/relationships/image" Target="../media/image39.png"/><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5" Type="http://schemas.openxmlformats.org/officeDocument/2006/relationships/diagramColors" Target="../diagrams/colors10.xml"/><Relationship Id="rId10" Type="http://schemas.openxmlformats.org/officeDocument/2006/relationships/image" Target="../media/image42.png"/><Relationship Id="rId4" Type="http://schemas.openxmlformats.org/officeDocument/2006/relationships/diagramQuickStyle" Target="../diagrams/quickStyle10.xml"/><Relationship Id="rId9" Type="http://schemas.openxmlformats.org/officeDocument/2006/relationships/image" Target="../media/image41.png"/></Relationships>
</file>

<file path=ppt/slides/_rels/slide1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chart" Target="../charts/chart10.xml"/><Relationship Id="rId1" Type="http://schemas.openxmlformats.org/officeDocument/2006/relationships/slideLayout" Target="../slideLayouts/slideLayout2.xml"/><Relationship Id="rId4" Type="http://schemas.openxmlformats.org/officeDocument/2006/relationships/hyperlink" Target="https://contenido.bce.fin.ec/admin/dirlistEBC.php"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45.jpeg"/><Relationship Id="rId13" Type="http://schemas.openxmlformats.org/officeDocument/2006/relationships/image" Target="../media/image50.jpeg"/><Relationship Id="rId3" Type="http://schemas.openxmlformats.org/officeDocument/2006/relationships/diagramLayout" Target="../diagrams/layout11.xml"/><Relationship Id="rId7" Type="http://schemas.openxmlformats.org/officeDocument/2006/relationships/image" Target="../media/image44.jpeg"/><Relationship Id="rId12" Type="http://schemas.openxmlformats.org/officeDocument/2006/relationships/image" Target="../media/image49.jpe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11" Type="http://schemas.openxmlformats.org/officeDocument/2006/relationships/image" Target="../media/image48.png"/><Relationship Id="rId5" Type="http://schemas.openxmlformats.org/officeDocument/2006/relationships/diagramColors" Target="../diagrams/colors11.xml"/><Relationship Id="rId10" Type="http://schemas.openxmlformats.org/officeDocument/2006/relationships/image" Target="../media/image47.jpeg"/><Relationship Id="rId4" Type="http://schemas.openxmlformats.org/officeDocument/2006/relationships/diagramQuickStyle" Target="../diagrams/quickStyle11.xml"/><Relationship Id="rId9" Type="http://schemas.openxmlformats.org/officeDocument/2006/relationships/image" Target="../media/image46.png"/><Relationship Id="rId14" Type="http://schemas.openxmlformats.org/officeDocument/2006/relationships/image" Target="../media/image51.jpeg"/></Relationships>
</file>

<file path=ppt/slides/_rels/slide19.xml.rels><?xml version="1.0" encoding="UTF-8" standalone="yes"?>
<Relationships xmlns="http://schemas.openxmlformats.org/package/2006/relationships"><Relationship Id="rId2" Type="http://schemas.openxmlformats.org/officeDocument/2006/relationships/image" Target="../media/image3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hyperlink" Target="https://sintesis.bce.fin.ec/BOE/OpenDocument/1602171408/OpenDocument/opendoc/openDocument.faces?logonSuccessful=true&amp;shareId=7" TargetMode="External"/><Relationship Id="rId2" Type="http://schemas.openxmlformats.org/officeDocument/2006/relationships/image" Target="../media/image34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Layout" Target="../diagrams/layout2.xml"/><Relationship Id="rId7" Type="http://schemas.openxmlformats.org/officeDocument/2006/relationships/image" Target="../media/image7.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Layout" Target="../diagrams/layout3.xml"/><Relationship Id="rId7" Type="http://schemas.openxmlformats.org/officeDocument/2006/relationships/image" Target="../media/image9.jpeg"/><Relationship Id="rId12" Type="http://schemas.openxmlformats.org/officeDocument/2006/relationships/image" Target="../media/image14.jpeg"/><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11" Type="http://schemas.openxmlformats.org/officeDocument/2006/relationships/image" Target="../media/image13.png"/><Relationship Id="rId5" Type="http://schemas.openxmlformats.org/officeDocument/2006/relationships/diagramColors" Target="../diagrams/colors3.xml"/><Relationship Id="rId10" Type="http://schemas.openxmlformats.org/officeDocument/2006/relationships/image" Target="../media/image12.jpeg"/><Relationship Id="rId4" Type="http://schemas.openxmlformats.org/officeDocument/2006/relationships/diagramQuickStyle" Target="../diagrams/quickStyle3.xml"/><Relationship Id="rId9"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Layout" Target="../diagrams/layout4.xml"/><Relationship Id="rId7" Type="http://schemas.openxmlformats.org/officeDocument/2006/relationships/image" Target="../media/image15.png"/><Relationship Id="rId12" Type="http://schemas.openxmlformats.org/officeDocument/2006/relationships/image" Target="../media/image20.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openxmlformats.org/officeDocument/2006/relationships/image" Target="../media/image19.jpeg"/><Relationship Id="rId5" Type="http://schemas.openxmlformats.org/officeDocument/2006/relationships/diagramColors" Target="../diagrams/colors4.xml"/><Relationship Id="rId10" Type="http://schemas.openxmlformats.org/officeDocument/2006/relationships/image" Target="../media/image18.jpeg"/><Relationship Id="rId4" Type="http://schemas.openxmlformats.org/officeDocument/2006/relationships/diagramQuickStyle" Target="../diagrams/quickStyle4.xml"/><Relationship Id="rId9" Type="http://schemas.openxmlformats.org/officeDocument/2006/relationships/image" Target="../media/image17.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diagramData" Target="../diagrams/data7.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17" Type="http://schemas.microsoft.com/office/2007/relationships/diagramDrawing" Target="../diagrams/drawing7.xml"/><Relationship Id="rId2" Type="http://schemas.openxmlformats.org/officeDocument/2006/relationships/image" Target="../media/image21.jpeg"/><Relationship Id="rId16" Type="http://schemas.openxmlformats.org/officeDocument/2006/relationships/diagramColors" Target="../diagrams/colors7.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5" Type="http://schemas.openxmlformats.org/officeDocument/2006/relationships/diagramQuickStyle" Target="../diagrams/quickStyle7.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 Id="rId14" Type="http://schemas.openxmlformats.org/officeDocument/2006/relationships/diagramLayout" Target="../diagrams/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hyperlink" Target="https://www.ecuadorencifras.gob.ec/documentos/web-inec/Estadisticas_agropecuarias/espac/" TargetMode="Externa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hyperlink" Target="https://www.ecuadorencifras.gob.ec/documentos/web-inec/Estadisticas_agropecuarias/espac/"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diagramLayout" Target="../diagrams/layout8.xml"/><Relationship Id="rId7" Type="http://schemas.openxmlformats.org/officeDocument/2006/relationships/image" Target="../media/image22.jpeg"/><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3733" y="1806645"/>
            <a:ext cx="11886923" cy="2353786"/>
          </a:xfrm>
          <a:prstGeom prst="rect">
            <a:avLst/>
          </a:prstGeom>
        </p:spPr>
        <p:txBody>
          <a:bodyPr wrap="square">
            <a:spAutoFit/>
          </a:bodyPr>
          <a:lstStyle/>
          <a:p>
            <a:pPr marL="0" marR="0" lvl="0" indent="180340" algn="ctr" defTabSz="914400" rtl="0" eaLnBrk="1" fontAlgn="auto" latinLnBrk="0" hangingPunct="1">
              <a:lnSpc>
                <a:spcPct val="107000"/>
              </a:lnSpc>
              <a:spcBef>
                <a:spcPts val="0"/>
              </a:spcBef>
              <a:spcAft>
                <a:spcPts val="800"/>
              </a:spcAft>
              <a:buClrTx/>
              <a:buSzTx/>
              <a:buFontTx/>
              <a:buNone/>
              <a:tabLst/>
              <a:defRPr/>
            </a:pPr>
            <a:r>
              <a:rPr kumimoji="0" lang="es-EC" sz="20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DEPARTAMENTO DE CIENCIAS ECONÓMICAS ADMINISTRATIVAS Y DE COMERCIO</a:t>
            </a:r>
          </a:p>
          <a:p>
            <a:pPr marL="0" marR="0" lvl="0" indent="180340" algn="ctr" defTabSz="914400" rtl="0" eaLnBrk="1" fontAlgn="auto" latinLnBrk="0" hangingPunct="1">
              <a:lnSpc>
                <a:spcPct val="107000"/>
              </a:lnSpc>
              <a:spcBef>
                <a:spcPts val="0"/>
              </a:spcBef>
              <a:spcAft>
                <a:spcPts val="800"/>
              </a:spcAft>
              <a:buClrTx/>
              <a:buSzTx/>
              <a:buFontTx/>
              <a:buNone/>
              <a:tabLst/>
              <a:defRPr/>
            </a:pPr>
            <a:r>
              <a:rPr kumimoji="0" lang="es-EC" sz="20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mn-ea"/>
                <a:cs typeface="Times New Roman" panose="02020603050405020304" pitchFamily="18" charset="0"/>
              </a:rPr>
              <a:t>INGENIERÍA EN COMERCIO EXTERIOR Y NEGOCIACIÓN INTERNACIONAL</a:t>
            </a:r>
          </a:p>
          <a:p>
            <a:pPr marL="0" marR="0" lvl="0" indent="180340" algn="ctr" defTabSz="914400" rtl="0" eaLnBrk="1" fontAlgn="auto" latinLnBrk="0" hangingPunct="1">
              <a:lnSpc>
                <a:spcPct val="107000"/>
              </a:lnSpc>
              <a:spcBef>
                <a:spcPts val="0"/>
              </a:spcBef>
              <a:spcAft>
                <a:spcPts val="800"/>
              </a:spcAft>
              <a:buClrTx/>
              <a:buSzTx/>
              <a:buFontTx/>
              <a:buNone/>
              <a:tabLst/>
              <a:defRPr/>
            </a:pPr>
            <a:endParaRPr kumimoji="0" lang="es-EC" sz="20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180340" algn="ctr" defTabSz="914400" rtl="0" eaLnBrk="1" fontAlgn="auto" latinLnBrk="0" hangingPunct="1">
              <a:lnSpc>
                <a:spcPct val="107000"/>
              </a:lnSpc>
              <a:spcBef>
                <a:spcPts val="0"/>
              </a:spcBef>
              <a:spcAft>
                <a:spcPts val="800"/>
              </a:spcAft>
              <a:buClrTx/>
              <a:buSzTx/>
              <a:buFontTx/>
              <a:buNone/>
              <a:tabLst/>
              <a:defRPr/>
            </a:pPr>
            <a:r>
              <a:rPr kumimoji="0" lang="es-EC" sz="20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TEMA: “</a:t>
            </a:r>
            <a:r>
              <a:rPr kumimoji="0" lang="es-ES" sz="20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ANÁLISIS COMPARATIVO DE LA DIVERSIFICACIÓN DE EXPORTACIONES DE PRODUCTOS AGRÍCOLAS DEL ECUADOR HACIA LOS PAISES DEL MERCOSUR, PERÍODO 2011-2018</a:t>
            </a:r>
            <a:r>
              <a:rPr kumimoji="0" lang="es-EC" sz="20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p:txBody>
      </p:sp>
      <p:sp>
        <p:nvSpPr>
          <p:cNvPr id="5" name="Rectángulo 4"/>
          <p:cNvSpPr/>
          <p:nvPr/>
        </p:nvSpPr>
        <p:spPr>
          <a:xfrm>
            <a:off x="407368" y="4319962"/>
            <a:ext cx="6968197" cy="1166666"/>
          </a:xfrm>
          <a:prstGeom prst="rect">
            <a:avLst/>
          </a:prstGeom>
        </p:spPr>
        <p:txBody>
          <a:bodyPr wrap="square">
            <a:spAutoFit/>
          </a:bodyPr>
          <a:lstStyle/>
          <a:p>
            <a:pPr marL="0" marR="0" lvl="0" indent="180340" algn="l" defTabSz="914400" rtl="0" eaLnBrk="1" fontAlgn="auto" latinLnBrk="0" hangingPunct="1">
              <a:lnSpc>
                <a:spcPct val="107000"/>
              </a:lnSpc>
              <a:spcBef>
                <a:spcPts val="0"/>
              </a:spcBef>
              <a:spcAft>
                <a:spcPts val="800"/>
              </a:spcAft>
              <a:buClrTx/>
              <a:buSzTx/>
              <a:buFontTx/>
              <a:buNone/>
              <a:tabLst/>
              <a:defRPr/>
            </a:pPr>
            <a:r>
              <a:rPr kumimoji="0" lang="es-EC" sz="18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AUTORES: </a:t>
            </a:r>
          </a:p>
          <a:p>
            <a:pPr marL="1657350" marR="0" lvl="3"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s-EC" sz="18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MARCILLO MORA, JAIRO FRANCISCO</a:t>
            </a:r>
          </a:p>
          <a:p>
            <a:pPr marL="1657350" marR="0" lvl="3"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s-EC" sz="18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NASAMUES BOLAÑOS, JAKSON DARIO</a:t>
            </a:r>
          </a:p>
        </p:txBody>
      </p:sp>
      <p:sp>
        <p:nvSpPr>
          <p:cNvPr id="6" name="Rectángulo 5"/>
          <p:cNvSpPr/>
          <p:nvPr/>
        </p:nvSpPr>
        <p:spPr>
          <a:xfrm>
            <a:off x="7375565" y="4146518"/>
            <a:ext cx="3816424"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C" sz="18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Calibri" panose="020F0502020204030204" pitchFamily="34" charset="0"/>
                <a:cs typeface="+mn-cs"/>
              </a:rPr>
              <a:t>DIRECTOR: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C" sz="18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Calibri" panose="020F0502020204030204" pitchFamily="34" charset="0"/>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C" sz="1800" b="1"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Calibri" panose="020F0502020204030204" pitchFamily="34" charset="0"/>
                <a:cs typeface="+mn-cs"/>
              </a:rPr>
              <a:t>ECON. MIÑO VILLARREAL, CARLOS OSWALDO</a:t>
            </a:r>
            <a:endParaRPr kumimoji="0" lang="es-EC" sz="18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pic>
        <p:nvPicPr>
          <p:cNvPr id="3074" name="Picture 2" descr="Resultado de imagen para espe ceni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83632" y="764704"/>
            <a:ext cx="5308554" cy="94163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n relacionada"/>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31" t="31452" r="-1431" b="25976"/>
          <a:stretch/>
        </p:blipFill>
        <p:spPr bwMode="auto">
          <a:xfrm>
            <a:off x="8812667" y="656325"/>
            <a:ext cx="2520230" cy="10146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87585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874955" y="594467"/>
            <a:ext cx="6570004" cy="584775"/>
          </a:xfrm>
          <a:prstGeom prst="rect">
            <a:avLst/>
          </a:prstGeom>
        </p:spPr>
        <p:txBody>
          <a:bodyPr wrap="none">
            <a:spAutoFit/>
          </a:bodyPr>
          <a:lstStyle/>
          <a:p>
            <a:pPr lvl="0" algn="ctr"/>
            <a:r>
              <a:rPr lang="es-EC" sz="32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Monto de exportación (Precio FOB) </a:t>
            </a:r>
          </a:p>
        </p:txBody>
      </p:sp>
      <p:graphicFrame>
        <p:nvGraphicFramePr>
          <p:cNvPr id="10" name="Gráfico 9"/>
          <p:cNvGraphicFramePr>
            <a:graphicFrameLocks/>
          </p:cNvGraphicFramePr>
          <p:nvPr>
            <p:extLst>
              <p:ext uri="{D42A27DB-BD31-4B8C-83A1-F6EECF244321}">
                <p14:modId xmlns:p14="http://schemas.microsoft.com/office/powerpoint/2010/main" val="2680241716"/>
              </p:ext>
            </p:extLst>
          </p:nvPr>
        </p:nvGraphicFramePr>
        <p:xfrm>
          <a:off x="36576" y="1572768"/>
          <a:ext cx="6045200" cy="42346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Gráfico 10"/>
          <p:cNvGraphicFramePr>
            <a:graphicFrameLocks/>
          </p:cNvGraphicFramePr>
          <p:nvPr>
            <p:extLst>
              <p:ext uri="{D42A27DB-BD31-4B8C-83A1-F6EECF244321}">
                <p14:modId xmlns:p14="http://schemas.microsoft.com/office/powerpoint/2010/main" val="3304448326"/>
              </p:ext>
            </p:extLst>
          </p:nvPr>
        </p:nvGraphicFramePr>
        <p:xfrm>
          <a:off x="6150864" y="1572768"/>
          <a:ext cx="5929376" cy="4380992"/>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ángulo 1"/>
          <p:cNvSpPr/>
          <p:nvPr/>
        </p:nvSpPr>
        <p:spPr>
          <a:xfrm>
            <a:off x="3338004" y="6340596"/>
            <a:ext cx="7870143" cy="309893"/>
          </a:xfrm>
          <a:prstGeom prst="rect">
            <a:avLst/>
          </a:prstGeom>
        </p:spPr>
        <p:txBody>
          <a:bodyPr wrap="square">
            <a:spAutoFit/>
          </a:bodyPr>
          <a:lstStyle/>
          <a:p>
            <a:pPr marL="449580">
              <a:lnSpc>
                <a:spcPct val="106000"/>
              </a:lnSpc>
              <a:spcAft>
                <a:spcPts val="0"/>
              </a:spcAft>
            </a:pPr>
            <a:r>
              <a:rPr lang="es-EC" sz="14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Fuente</a:t>
            </a:r>
            <a:r>
              <a:rPr lang="es-EC" sz="14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es-EC" sz="1400" u="sng"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hlinkClick r:id="rId4">
                  <a:extLst>
                    <a:ext uri="{A12FA001-AC4F-418D-AE19-62706E023703}">
                      <ahyp:hlinkClr xmlns="" xmlns:ahyp="http://schemas.microsoft.com/office/drawing/2018/hyperlinkcolor" val="tx"/>
                    </a:ext>
                  </a:extLst>
                </a:hlinkClick>
              </a:rPr>
              <a:t>https</a:t>
            </a:r>
            <a:r>
              <a:rPr lang="es-EC" sz="14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hlinkClick r:id="rId4">
                  <a:extLst>
                    <a:ext uri="{A12FA001-AC4F-418D-AE19-62706E023703}">
                      <ahyp:hlinkClr xmlns="" xmlns:ahyp="http://schemas.microsoft.com/office/drawing/2018/hyperlinkcolor" val="tx"/>
                    </a:ext>
                  </a:extLst>
                </a:hlinkClick>
              </a:rPr>
              <a:t>://contenido.bce.fin.ec/documentos/</a:t>
            </a:r>
            <a:r>
              <a:rPr lang="es-EC" sz="1400" u="sng"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hlinkClick r:id="rId4">
                  <a:extLst>
                    <a:ext uri="{A12FA001-AC4F-418D-AE19-62706E023703}">
                      <ahyp:hlinkClr xmlns="" xmlns:ahyp="http://schemas.microsoft.com/office/drawing/2018/hyperlinkcolor" val="tx"/>
                    </a:ext>
                  </a:extLst>
                </a:hlinkClick>
              </a:rPr>
              <a:t>Administracion</a:t>
            </a:r>
            <a:r>
              <a:rPr lang="es-EC" sz="14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hlinkClick r:id="rId4">
                  <a:extLst>
                    <a:ext uri="{A12FA001-AC4F-418D-AE19-62706E023703}">
                      <ahyp:hlinkClr xmlns="" xmlns:ahyp="http://schemas.microsoft.com/office/drawing/2018/hyperlinkcolor" val="tx"/>
                    </a:ext>
                  </a:extLst>
                </a:hlinkClick>
              </a:rPr>
              <a:t>/bi_menuComercioExterior.html#</a:t>
            </a:r>
            <a:endParaRPr lang="es-EC"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84422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320979" y="856614"/>
            <a:ext cx="4899804" cy="523220"/>
          </a:xfrm>
          <a:prstGeom prst="rect">
            <a:avLst/>
          </a:prstGeom>
        </p:spPr>
        <p:txBody>
          <a:bodyPr wrap="none">
            <a:spAutoFit/>
          </a:bodyPr>
          <a:lstStyle/>
          <a:p>
            <a:pPr lvl="0" algn="ctr"/>
            <a:r>
              <a:rPr lang="es-EC" sz="28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Volumen de exportación (TM) </a:t>
            </a:r>
          </a:p>
        </p:txBody>
      </p:sp>
      <p:graphicFrame>
        <p:nvGraphicFramePr>
          <p:cNvPr id="8" name="Gráfico 7"/>
          <p:cNvGraphicFramePr/>
          <p:nvPr>
            <p:extLst>
              <p:ext uri="{D42A27DB-BD31-4B8C-83A1-F6EECF244321}">
                <p14:modId xmlns:p14="http://schemas.microsoft.com/office/powerpoint/2010/main" val="413261123"/>
              </p:ext>
            </p:extLst>
          </p:nvPr>
        </p:nvGraphicFramePr>
        <p:xfrm>
          <a:off x="0" y="1710499"/>
          <a:ext cx="5892800" cy="39994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Gráfico 8"/>
          <p:cNvGraphicFramePr/>
          <p:nvPr>
            <p:extLst>
              <p:ext uri="{D42A27DB-BD31-4B8C-83A1-F6EECF244321}">
                <p14:modId xmlns:p14="http://schemas.microsoft.com/office/powerpoint/2010/main" val="61159348"/>
              </p:ext>
            </p:extLst>
          </p:nvPr>
        </p:nvGraphicFramePr>
        <p:xfrm>
          <a:off x="5892800" y="1649538"/>
          <a:ext cx="6136640" cy="412134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ángulo 4"/>
          <p:cNvSpPr/>
          <p:nvPr/>
        </p:nvSpPr>
        <p:spPr>
          <a:xfrm>
            <a:off x="3142696" y="6367233"/>
            <a:ext cx="8029941" cy="309893"/>
          </a:xfrm>
          <a:prstGeom prst="rect">
            <a:avLst/>
          </a:prstGeom>
        </p:spPr>
        <p:txBody>
          <a:bodyPr wrap="square">
            <a:spAutoFit/>
          </a:bodyPr>
          <a:lstStyle/>
          <a:p>
            <a:pPr marL="449580">
              <a:lnSpc>
                <a:spcPct val="106000"/>
              </a:lnSpc>
              <a:spcAft>
                <a:spcPts val="0"/>
              </a:spcAft>
            </a:pPr>
            <a:r>
              <a:rPr lang="es-EC" sz="14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Fuente</a:t>
            </a:r>
            <a:r>
              <a:rPr lang="es-EC" sz="1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s-EC" sz="14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hlinkClick r:id="rId4">
                  <a:extLst>
                    <a:ext uri="{A12FA001-AC4F-418D-AE19-62706E023703}">
                      <ahyp:hlinkClr xmlns="" xmlns:ahyp="http://schemas.microsoft.com/office/drawing/2018/hyperlinkcolor" val="tx"/>
                    </a:ext>
                  </a:extLst>
                </a:hlinkClick>
              </a:rPr>
              <a:t>https://contenido.bce.fin.ec/documentos/Administracion/bi_menuComercioExterior.html#</a:t>
            </a:r>
            <a:endParaRPr lang="es-EC"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772216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32000" y="908187"/>
            <a:ext cx="8675624" cy="851027"/>
          </a:xfrm>
        </p:spPr>
        <p:txBody>
          <a:bodyPr>
            <a:normAutofit fontScale="90000"/>
          </a:bodyPr>
          <a:lstStyle/>
          <a:p>
            <a:pPr algn="ctr"/>
            <a:r>
              <a:rPr lang="es-EC" sz="2800" b="1" u="sng" dirty="0">
                <a:effectLst>
                  <a:outerShdw blurRad="38100" dist="38100" dir="2700000" algn="tl">
                    <a:srgbClr val="000000">
                      <a:alpha val="43137"/>
                    </a:srgbClr>
                  </a:outerShdw>
                </a:effectLst>
              </a:rPr>
              <a:t>MARCO HISTÓRICO DE LA RELACIÓN COMERCIAL “CAN - MERCOSUR”.</a:t>
            </a:r>
            <a:endParaRPr lang="es-EC" sz="2800" u="sng" dirty="0">
              <a:effectLst>
                <a:outerShdw blurRad="38100" dist="38100" dir="2700000" algn="tl">
                  <a:srgbClr val="000000">
                    <a:alpha val="43137"/>
                  </a:srgbClr>
                </a:outerShdw>
              </a:effectLst>
            </a:endParaRPr>
          </a:p>
        </p:txBody>
      </p:sp>
      <p:sp>
        <p:nvSpPr>
          <p:cNvPr id="4" name="Rectángulo 3"/>
          <p:cNvSpPr/>
          <p:nvPr/>
        </p:nvSpPr>
        <p:spPr>
          <a:xfrm>
            <a:off x="3136502" y="1730072"/>
            <a:ext cx="5127750" cy="523220"/>
          </a:xfrm>
          <a:prstGeom prst="rect">
            <a:avLst/>
          </a:prstGeom>
        </p:spPr>
        <p:txBody>
          <a:bodyPr wrap="none">
            <a:spAutoFit/>
          </a:bodyPr>
          <a:lstStyle/>
          <a:p>
            <a:r>
              <a:rPr lang="es-EC" sz="2800" b="1" dirty="0">
                <a:solidFill>
                  <a:srgbClr val="000000"/>
                </a:solidFill>
                <a:effectLst/>
                <a:latin typeface="Times New Roman" panose="02020603050405020304" pitchFamily="18" charset="0"/>
                <a:ea typeface="Calibri" panose="020F0502020204030204" pitchFamily="34" charset="0"/>
              </a:rPr>
              <a:t>Comunidad Andina de Naciones</a:t>
            </a:r>
            <a:endParaRPr lang="es-EC" sz="2800" dirty="0"/>
          </a:p>
        </p:txBody>
      </p:sp>
      <p:graphicFrame>
        <p:nvGraphicFramePr>
          <p:cNvPr id="5" name="Diagrama 4"/>
          <p:cNvGraphicFramePr/>
          <p:nvPr>
            <p:extLst>
              <p:ext uri="{D42A27DB-BD31-4B8C-83A1-F6EECF244321}">
                <p14:modId xmlns:p14="http://schemas.microsoft.com/office/powerpoint/2010/main" val="4164695922"/>
              </p:ext>
            </p:extLst>
          </p:nvPr>
        </p:nvGraphicFramePr>
        <p:xfrm>
          <a:off x="310896" y="3694515"/>
          <a:ext cx="11572240" cy="9110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5">
            <a:extLst>
              <a:ext uri="{FF2B5EF4-FFF2-40B4-BE49-F238E27FC236}">
                <a16:creationId xmlns="" xmlns:a16="http://schemas.microsoft.com/office/drawing/2014/main" id="{56F3A957-FE4C-417C-8377-E66796B70C81}"/>
              </a:ext>
            </a:extLst>
          </p:cNvPr>
          <p:cNvSpPr/>
          <p:nvPr/>
        </p:nvSpPr>
        <p:spPr>
          <a:xfrm>
            <a:off x="946842" y="2253292"/>
            <a:ext cx="1872208" cy="1283464"/>
          </a:xfrm>
          <a:prstGeom prst="rect">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s-EC" sz="2000" dirty="0">
                <a:solidFill>
                  <a:schemeClr val="tx1"/>
                </a:solidFill>
              </a:rPr>
              <a:t> Acuerdo de Cartagena.</a:t>
            </a:r>
            <a:endParaRPr kumimoji="0" lang="es-EC" sz="2000" b="0" i="0" u="none" strike="noStrike" kern="1200" cap="none" spc="0" normalizeH="0" baseline="0" noProof="0" dirty="0">
              <a:ln>
                <a:noFill/>
              </a:ln>
              <a:solidFill>
                <a:schemeClr val="tx1"/>
              </a:solidFill>
              <a:effectLst/>
              <a:uLnTx/>
              <a:uFillTx/>
              <a:latin typeface="Calibri"/>
            </a:endParaRPr>
          </a:p>
        </p:txBody>
      </p:sp>
      <p:sp>
        <p:nvSpPr>
          <p:cNvPr id="8" name="Rectángulo 7">
            <a:extLst>
              <a:ext uri="{FF2B5EF4-FFF2-40B4-BE49-F238E27FC236}">
                <a16:creationId xmlns="" xmlns:a16="http://schemas.microsoft.com/office/drawing/2014/main" id="{56F3A957-FE4C-417C-8377-E66796B70C81}"/>
              </a:ext>
            </a:extLst>
          </p:cNvPr>
          <p:cNvSpPr/>
          <p:nvPr/>
        </p:nvSpPr>
        <p:spPr>
          <a:xfrm>
            <a:off x="8898450" y="4885300"/>
            <a:ext cx="1872208" cy="1283464"/>
          </a:xfrm>
          <a:prstGeom prst="rect">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s-EC" sz="2000" dirty="0">
                <a:solidFill>
                  <a:schemeClr val="tx1"/>
                </a:solidFill>
              </a:rPr>
              <a:t>Retiro de Venezuela de la Comunidad Andina</a:t>
            </a:r>
            <a:endParaRPr kumimoji="0" lang="es-EC" sz="2000" b="0" i="0" u="none" strike="noStrike" kern="1200" cap="none" spc="0" normalizeH="0" baseline="0" noProof="0" dirty="0">
              <a:ln>
                <a:noFill/>
              </a:ln>
              <a:solidFill>
                <a:schemeClr val="tx1"/>
              </a:solidFill>
              <a:effectLst/>
              <a:uLnTx/>
              <a:uFillTx/>
              <a:latin typeface="Calibri"/>
            </a:endParaRPr>
          </a:p>
        </p:txBody>
      </p:sp>
      <p:sp>
        <p:nvSpPr>
          <p:cNvPr id="9" name="Rectángulo 8">
            <a:extLst>
              <a:ext uri="{FF2B5EF4-FFF2-40B4-BE49-F238E27FC236}">
                <a16:creationId xmlns="" xmlns:a16="http://schemas.microsoft.com/office/drawing/2014/main" id="{56F3A957-FE4C-417C-8377-E66796B70C81}"/>
              </a:ext>
            </a:extLst>
          </p:cNvPr>
          <p:cNvSpPr/>
          <p:nvPr/>
        </p:nvSpPr>
        <p:spPr>
          <a:xfrm>
            <a:off x="6505433" y="2253292"/>
            <a:ext cx="1872208" cy="1283464"/>
          </a:xfrm>
          <a:prstGeom prst="rect">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s-EC" sz="2000" dirty="0">
                <a:solidFill>
                  <a:schemeClr val="tx1"/>
                </a:solidFill>
              </a:rPr>
              <a:t>Comunidad Andina y el Sistema Andino de Integración</a:t>
            </a:r>
            <a:endParaRPr kumimoji="0" lang="es-EC" sz="2000" b="0" i="0" u="none" strike="noStrike" kern="1200" cap="none" spc="0" normalizeH="0" baseline="0" noProof="0" dirty="0">
              <a:ln>
                <a:noFill/>
              </a:ln>
              <a:solidFill>
                <a:schemeClr val="tx1"/>
              </a:solidFill>
              <a:effectLst/>
              <a:uLnTx/>
              <a:uFillTx/>
              <a:latin typeface="Calibri"/>
            </a:endParaRPr>
          </a:p>
        </p:txBody>
      </p:sp>
      <p:sp>
        <p:nvSpPr>
          <p:cNvPr id="10" name="Rectángulo 9">
            <a:extLst>
              <a:ext uri="{FF2B5EF4-FFF2-40B4-BE49-F238E27FC236}">
                <a16:creationId xmlns="" xmlns:a16="http://schemas.microsoft.com/office/drawing/2014/main" id="{56F3A957-FE4C-417C-8377-E66796B70C81}"/>
              </a:ext>
            </a:extLst>
          </p:cNvPr>
          <p:cNvSpPr/>
          <p:nvPr/>
        </p:nvSpPr>
        <p:spPr>
          <a:xfrm>
            <a:off x="3664293" y="4697025"/>
            <a:ext cx="1872208" cy="1283464"/>
          </a:xfrm>
          <a:prstGeom prst="rect">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es-EC" sz="2000" b="0" i="0" u="none" strike="noStrike" kern="1200" cap="none" spc="0" normalizeH="0" baseline="0" noProof="0" dirty="0" smtClean="0">
                <a:ln>
                  <a:noFill/>
                </a:ln>
                <a:solidFill>
                  <a:schemeClr val="tx1"/>
                </a:solidFill>
                <a:effectLst/>
                <a:uLnTx/>
                <a:uFillTx/>
                <a:latin typeface="Calibri"/>
              </a:rPr>
              <a:t>Libre</a:t>
            </a:r>
            <a:r>
              <a:rPr kumimoji="0" lang="es-EC" sz="2000" b="0" i="0" u="none" strike="noStrike" kern="1200" cap="none" spc="0" normalizeH="0" noProof="0" dirty="0" smtClean="0">
                <a:ln>
                  <a:noFill/>
                </a:ln>
                <a:solidFill>
                  <a:schemeClr val="tx1"/>
                </a:solidFill>
                <a:effectLst/>
                <a:uLnTx/>
                <a:uFillTx/>
                <a:latin typeface="Calibri"/>
              </a:rPr>
              <a:t> comercio</a:t>
            </a:r>
            <a:endParaRPr kumimoji="0" lang="es-EC" sz="2000" b="0" i="0" u="none" strike="noStrike" kern="1200" cap="none" spc="0" normalizeH="0" baseline="0" noProof="0" dirty="0">
              <a:ln>
                <a:noFill/>
              </a:ln>
              <a:solidFill>
                <a:schemeClr val="tx1"/>
              </a:solidFill>
              <a:effectLst/>
              <a:uLnTx/>
              <a:uFillTx/>
              <a:latin typeface="Calibri"/>
            </a:endParaRPr>
          </a:p>
        </p:txBody>
      </p:sp>
      <p:pic>
        <p:nvPicPr>
          <p:cNvPr id="2052" name="Picture 4" descr="Resultado de imagen para acuerdo de cartagen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7971" y="4737976"/>
            <a:ext cx="2014760" cy="113330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esultado de imagen para arancel externo comu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3607" y="2306185"/>
            <a:ext cx="1872712" cy="123282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esultado de imagen para =can venezuela"/>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106537" y="2375295"/>
            <a:ext cx="1872208" cy="1136141"/>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Resultado de imagen para =ca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69812" y="4833932"/>
            <a:ext cx="2095113" cy="1009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48857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843805C-9730-4B18-83DA-ED8D8FA50EE2}"/>
              </a:ext>
            </a:extLst>
          </p:cNvPr>
          <p:cNvSpPr>
            <a:spLocks noGrp="1"/>
          </p:cNvSpPr>
          <p:nvPr>
            <p:ph type="title"/>
          </p:nvPr>
        </p:nvSpPr>
        <p:spPr>
          <a:xfrm>
            <a:off x="3230229" y="44624"/>
            <a:ext cx="5731535" cy="562074"/>
          </a:xfrm>
        </p:spPr>
        <p:style>
          <a:lnRef idx="1">
            <a:schemeClr val="accent1"/>
          </a:lnRef>
          <a:fillRef idx="2">
            <a:schemeClr val="accent1"/>
          </a:fillRef>
          <a:effectRef idx="1">
            <a:schemeClr val="accent1"/>
          </a:effectRef>
          <a:fontRef idx="minor">
            <a:schemeClr val="dk1"/>
          </a:fontRef>
        </p:style>
        <p:txBody>
          <a:bodyPr>
            <a:noAutofit/>
          </a:bodyPr>
          <a:lstStyle/>
          <a:p>
            <a:r>
              <a:rPr lang="es-EC" sz="2800" b="1" dirty="0">
                <a:solidFill>
                  <a:sysClr val="windowText" lastClr="000000"/>
                </a:solidFill>
              </a:rPr>
              <a:t>MERCADO COMÚN DEL SUR</a:t>
            </a:r>
          </a:p>
        </p:txBody>
      </p:sp>
      <p:graphicFrame>
        <p:nvGraphicFramePr>
          <p:cNvPr id="4" name="Tabla 4">
            <a:extLst>
              <a:ext uri="{FF2B5EF4-FFF2-40B4-BE49-F238E27FC236}">
                <a16:creationId xmlns="" xmlns:a16="http://schemas.microsoft.com/office/drawing/2014/main" id="{EEBE4CCB-46A4-47D3-AD27-C6B33D0092E7}"/>
              </a:ext>
            </a:extLst>
          </p:cNvPr>
          <p:cNvGraphicFramePr>
            <a:graphicFrameLocks noGrp="1"/>
          </p:cNvGraphicFramePr>
          <p:nvPr>
            <p:ph idx="1"/>
          </p:nvPr>
        </p:nvGraphicFramePr>
        <p:xfrm>
          <a:off x="609600" y="3429000"/>
          <a:ext cx="10972794" cy="370840"/>
        </p:xfrm>
        <a:graphic>
          <a:graphicData uri="http://schemas.openxmlformats.org/drawingml/2006/table">
            <a:tbl>
              <a:tblPr firstRow="1" bandRow="1">
                <a:tableStyleId>{5C22544A-7EE6-4342-B048-85BDC9FD1C3A}</a:tableStyleId>
              </a:tblPr>
              <a:tblGrid>
                <a:gridCol w="1567542">
                  <a:extLst>
                    <a:ext uri="{9D8B030D-6E8A-4147-A177-3AD203B41FA5}">
                      <a16:colId xmlns="" xmlns:a16="http://schemas.microsoft.com/office/drawing/2014/main" val="3347284522"/>
                    </a:ext>
                  </a:extLst>
                </a:gridCol>
                <a:gridCol w="1567542">
                  <a:extLst>
                    <a:ext uri="{9D8B030D-6E8A-4147-A177-3AD203B41FA5}">
                      <a16:colId xmlns="" xmlns:a16="http://schemas.microsoft.com/office/drawing/2014/main" val="3060923893"/>
                    </a:ext>
                  </a:extLst>
                </a:gridCol>
                <a:gridCol w="1567542">
                  <a:extLst>
                    <a:ext uri="{9D8B030D-6E8A-4147-A177-3AD203B41FA5}">
                      <a16:colId xmlns="" xmlns:a16="http://schemas.microsoft.com/office/drawing/2014/main" val="3318824450"/>
                    </a:ext>
                  </a:extLst>
                </a:gridCol>
                <a:gridCol w="1567542">
                  <a:extLst>
                    <a:ext uri="{9D8B030D-6E8A-4147-A177-3AD203B41FA5}">
                      <a16:colId xmlns="" xmlns:a16="http://schemas.microsoft.com/office/drawing/2014/main" val="2907958461"/>
                    </a:ext>
                  </a:extLst>
                </a:gridCol>
                <a:gridCol w="1567542">
                  <a:extLst>
                    <a:ext uri="{9D8B030D-6E8A-4147-A177-3AD203B41FA5}">
                      <a16:colId xmlns="" xmlns:a16="http://schemas.microsoft.com/office/drawing/2014/main" val="726235760"/>
                    </a:ext>
                  </a:extLst>
                </a:gridCol>
                <a:gridCol w="1567542">
                  <a:extLst>
                    <a:ext uri="{9D8B030D-6E8A-4147-A177-3AD203B41FA5}">
                      <a16:colId xmlns="" xmlns:a16="http://schemas.microsoft.com/office/drawing/2014/main" val="2115553792"/>
                    </a:ext>
                  </a:extLst>
                </a:gridCol>
                <a:gridCol w="1567542">
                  <a:extLst>
                    <a:ext uri="{9D8B030D-6E8A-4147-A177-3AD203B41FA5}">
                      <a16:colId xmlns="" xmlns:a16="http://schemas.microsoft.com/office/drawing/2014/main" val="3091730510"/>
                    </a:ext>
                  </a:extLst>
                </a:gridCol>
              </a:tblGrid>
              <a:tr h="370840">
                <a:tc>
                  <a:txBody>
                    <a:bodyPr/>
                    <a:lstStyle/>
                    <a:p>
                      <a:pPr algn="ctr"/>
                      <a:r>
                        <a:rPr lang="es-EC" dirty="0">
                          <a:solidFill>
                            <a:schemeClr val="tx1"/>
                          </a:solidFill>
                        </a:rPr>
                        <a:t>1991</a:t>
                      </a:r>
                    </a:p>
                  </a:txBody>
                  <a:tcPr>
                    <a:solidFill>
                      <a:schemeClr val="accent5">
                        <a:lumMod val="60000"/>
                        <a:lumOff val="40000"/>
                      </a:schemeClr>
                    </a:solidFill>
                  </a:tcPr>
                </a:tc>
                <a:tc>
                  <a:txBody>
                    <a:bodyPr/>
                    <a:lstStyle/>
                    <a:p>
                      <a:pPr algn="ctr"/>
                      <a:r>
                        <a:rPr lang="es-EC" dirty="0">
                          <a:solidFill>
                            <a:schemeClr val="tx1"/>
                          </a:solidFill>
                        </a:rPr>
                        <a:t>1994</a:t>
                      </a:r>
                    </a:p>
                  </a:txBody>
                  <a:tcPr>
                    <a:solidFill>
                      <a:schemeClr val="accent3">
                        <a:lumMod val="60000"/>
                        <a:lumOff val="40000"/>
                      </a:schemeClr>
                    </a:solidFill>
                  </a:tcPr>
                </a:tc>
                <a:tc>
                  <a:txBody>
                    <a:bodyPr/>
                    <a:lstStyle/>
                    <a:p>
                      <a:pPr algn="ctr"/>
                      <a:r>
                        <a:rPr lang="es-EC" dirty="0">
                          <a:solidFill>
                            <a:schemeClr val="tx1"/>
                          </a:solidFill>
                        </a:rPr>
                        <a:t>2003</a:t>
                      </a:r>
                    </a:p>
                  </a:txBody>
                  <a:tcPr>
                    <a:solidFill>
                      <a:schemeClr val="accent6">
                        <a:lumMod val="60000"/>
                        <a:lumOff val="40000"/>
                      </a:schemeClr>
                    </a:solidFill>
                  </a:tcPr>
                </a:tc>
                <a:tc>
                  <a:txBody>
                    <a:bodyPr/>
                    <a:lstStyle/>
                    <a:p>
                      <a:pPr algn="ctr"/>
                      <a:r>
                        <a:rPr lang="es-EC" dirty="0">
                          <a:solidFill>
                            <a:schemeClr val="tx1"/>
                          </a:solidFill>
                        </a:rPr>
                        <a:t>2004</a:t>
                      </a:r>
                    </a:p>
                  </a:txBody>
                  <a:tcPr>
                    <a:solidFill>
                      <a:srgbClr val="FF0066"/>
                    </a:solidFill>
                  </a:tcPr>
                </a:tc>
                <a:tc>
                  <a:txBody>
                    <a:bodyPr/>
                    <a:lstStyle/>
                    <a:p>
                      <a:pPr algn="ctr"/>
                      <a:r>
                        <a:rPr lang="es-EC" dirty="0">
                          <a:solidFill>
                            <a:schemeClr val="tx1"/>
                          </a:solidFill>
                        </a:rPr>
                        <a:t>2007</a:t>
                      </a:r>
                    </a:p>
                  </a:txBody>
                  <a:tcPr>
                    <a:solidFill>
                      <a:srgbClr val="FFFF66"/>
                    </a:solidFill>
                  </a:tcPr>
                </a:tc>
                <a:tc>
                  <a:txBody>
                    <a:bodyPr/>
                    <a:lstStyle/>
                    <a:p>
                      <a:pPr algn="ctr"/>
                      <a:r>
                        <a:rPr lang="es-EC" dirty="0">
                          <a:solidFill>
                            <a:schemeClr val="tx1"/>
                          </a:solidFill>
                        </a:rPr>
                        <a:t>2009-2013</a:t>
                      </a:r>
                    </a:p>
                  </a:txBody>
                  <a:tcPr>
                    <a:solidFill>
                      <a:schemeClr val="tx2">
                        <a:lumMod val="60000"/>
                        <a:lumOff val="40000"/>
                      </a:schemeClr>
                    </a:solidFill>
                  </a:tcPr>
                </a:tc>
                <a:tc>
                  <a:txBody>
                    <a:bodyPr/>
                    <a:lstStyle/>
                    <a:p>
                      <a:pPr algn="ctr"/>
                      <a:r>
                        <a:rPr lang="es-EC" dirty="0">
                          <a:solidFill>
                            <a:schemeClr val="tx1"/>
                          </a:solidFill>
                        </a:rPr>
                        <a:t> 2014; 2019</a:t>
                      </a:r>
                    </a:p>
                  </a:txBody>
                  <a:tcPr>
                    <a:solidFill>
                      <a:schemeClr val="accent4">
                        <a:lumMod val="60000"/>
                        <a:lumOff val="40000"/>
                      </a:schemeClr>
                    </a:solidFill>
                  </a:tcPr>
                </a:tc>
                <a:extLst>
                  <a:ext uri="{0D108BD9-81ED-4DB2-BD59-A6C34878D82A}">
                    <a16:rowId xmlns="" xmlns:a16="http://schemas.microsoft.com/office/drawing/2014/main" val="44400232"/>
                  </a:ext>
                </a:extLst>
              </a:tr>
            </a:tbl>
          </a:graphicData>
        </a:graphic>
      </p:graphicFrame>
      <p:sp>
        <p:nvSpPr>
          <p:cNvPr id="7" name="Rectángulo 6">
            <a:extLst>
              <a:ext uri="{FF2B5EF4-FFF2-40B4-BE49-F238E27FC236}">
                <a16:creationId xmlns="" xmlns:a16="http://schemas.microsoft.com/office/drawing/2014/main" id="{56F3A957-FE4C-417C-8377-E66796B70C81}"/>
              </a:ext>
            </a:extLst>
          </p:cNvPr>
          <p:cNvSpPr/>
          <p:nvPr/>
        </p:nvSpPr>
        <p:spPr>
          <a:xfrm>
            <a:off x="767408" y="678706"/>
            <a:ext cx="1998320" cy="2606278"/>
          </a:xfrm>
          <a:prstGeom prst="rect">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b="0" i="0" u="none" strike="noStrike" kern="1200" cap="none" spc="0" normalizeH="0" baseline="0" noProof="0">
              <a:ln>
                <a:noFill/>
              </a:ln>
              <a:solidFill>
                <a:prstClr val="white"/>
              </a:solidFill>
              <a:effectLst/>
              <a:uLnTx/>
              <a:uFillTx/>
              <a:latin typeface="Calibri"/>
              <a:ea typeface="+mn-ea"/>
              <a:cs typeface="+mn-cs"/>
            </a:endParaRPr>
          </a:p>
        </p:txBody>
      </p:sp>
      <p:sp>
        <p:nvSpPr>
          <p:cNvPr id="8" name="Rectángulo 7">
            <a:extLst>
              <a:ext uri="{FF2B5EF4-FFF2-40B4-BE49-F238E27FC236}">
                <a16:creationId xmlns="" xmlns:a16="http://schemas.microsoft.com/office/drawing/2014/main" id="{10A7BDFF-AFEB-4451-8738-B9077B3C7BA0}"/>
              </a:ext>
            </a:extLst>
          </p:cNvPr>
          <p:cNvSpPr/>
          <p:nvPr/>
        </p:nvSpPr>
        <p:spPr>
          <a:xfrm>
            <a:off x="2999656" y="695213"/>
            <a:ext cx="1974689" cy="2606278"/>
          </a:xfrm>
          <a:prstGeom prst="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lin ang="5400000" scaled="1"/>
            <a:tileRect/>
          </a:gra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ángulo 8">
            <a:extLst>
              <a:ext uri="{FF2B5EF4-FFF2-40B4-BE49-F238E27FC236}">
                <a16:creationId xmlns="" xmlns:a16="http://schemas.microsoft.com/office/drawing/2014/main" id="{F7DBE954-B96E-4EC7-A5D7-9D2A90312EB8}"/>
              </a:ext>
            </a:extLst>
          </p:cNvPr>
          <p:cNvSpPr/>
          <p:nvPr/>
        </p:nvSpPr>
        <p:spPr>
          <a:xfrm>
            <a:off x="5502032" y="660871"/>
            <a:ext cx="2445009" cy="2606278"/>
          </a:xfrm>
          <a:prstGeom prst="rect">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Rectángulo 9">
            <a:extLst>
              <a:ext uri="{FF2B5EF4-FFF2-40B4-BE49-F238E27FC236}">
                <a16:creationId xmlns="" xmlns:a16="http://schemas.microsoft.com/office/drawing/2014/main" id="{4E9B75E7-507F-4EEA-B6D5-D085493637B1}"/>
              </a:ext>
            </a:extLst>
          </p:cNvPr>
          <p:cNvSpPr/>
          <p:nvPr/>
        </p:nvSpPr>
        <p:spPr>
          <a:xfrm>
            <a:off x="9336360" y="617498"/>
            <a:ext cx="1728192" cy="2606278"/>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ángulo 10">
            <a:extLst>
              <a:ext uri="{FF2B5EF4-FFF2-40B4-BE49-F238E27FC236}">
                <a16:creationId xmlns="" xmlns:a16="http://schemas.microsoft.com/office/drawing/2014/main" id="{114A9B79-00B3-49E2-BA3F-C67B3ACEF89F}"/>
              </a:ext>
            </a:extLst>
          </p:cNvPr>
          <p:cNvSpPr/>
          <p:nvPr/>
        </p:nvSpPr>
        <p:spPr>
          <a:xfrm>
            <a:off x="623392" y="4005064"/>
            <a:ext cx="1944216" cy="2606278"/>
          </a:xfrm>
          <a:prstGeom prst="rect">
            <a:avLst/>
          </a:prstGeom>
          <a:gradFill flip="none" rotWithShape="1">
            <a:gsLst>
              <a:gs pos="0">
                <a:schemeClr val="accent3">
                  <a:lumMod val="60000"/>
                  <a:lumOff val="40000"/>
                  <a:tint val="66000"/>
                  <a:satMod val="160000"/>
                </a:schemeClr>
              </a:gs>
              <a:gs pos="50000">
                <a:schemeClr val="accent3">
                  <a:lumMod val="60000"/>
                  <a:lumOff val="40000"/>
                  <a:tint val="44500"/>
                  <a:satMod val="160000"/>
                </a:schemeClr>
              </a:gs>
              <a:gs pos="100000">
                <a:schemeClr val="accent3">
                  <a:lumMod val="60000"/>
                  <a:lumOff val="40000"/>
                  <a:tint val="23500"/>
                  <a:satMod val="160000"/>
                </a:schemeClr>
              </a:gs>
            </a:gsLst>
            <a:lin ang="5400000" scaled="1"/>
            <a:tileRect/>
          </a:gra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ectángulo 12">
            <a:extLst>
              <a:ext uri="{FF2B5EF4-FFF2-40B4-BE49-F238E27FC236}">
                <a16:creationId xmlns="" xmlns:a16="http://schemas.microsoft.com/office/drawing/2014/main" id="{A84B09EB-93F1-49AE-AAD4-C0B8163684EC}"/>
              </a:ext>
            </a:extLst>
          </p:cNvPr>
          <p:cNvSpPr/>
          <p:nvPr/>
        </p:nvSpPr>
        <p:spPr>
          <a:xfrm>
            <a:off x="7086600" y="4077072"/>
            <a:ext cx="2249761" cy="2606278"/>
          </a:xfrm>
          <a:prstGeom prst="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Rectángulo 13">
            <a:extLst>
              <a:ext uri="{FF2B5EF4-FFF2-40B4-BE49-F238E27FC236}">
                <a16:creationId xmlns="" xmlns:a16="http://schemas.microsoft.com/office/drawing/2014/main" id="{2F65CE0C-D4B7-4093-8A5A-6B8E1321EEF0}"/>
              </a:ext>
            </a:extLst>
          </p:cNvPr>
          <p:cNvSpPr/>
          <p:nvPr/>
        </p:nvSpPr>
        <p:spPr>
          <a:xfrm>
            <a:off x="3905188" y="4024887"/>
            <a:ext cx="1902780" cy="2606278"/>
          </a:xfrm>
          <a:prstGeom prst="rect">
            <a:avLst/>
          </a:prstGeom>
          <a:gradFill flip="none" rotWithShape="1">
            <a:gsLst>
              <a:gs pos="0">
                <a:srgbClr val="FF0066">
                  <a:tint val="66000"/>
                  <a:satMod val="160000"/>
                </a:srgbClr>
              </a:gs>
              <a:gs pos="50000">
                <a:srgbClr val="FF0066">
                  <a:tint val="44500"/>
                  <a:satMod val="160000"/>
                </a:srgbClr>
              </a:gs>
              <a:gs pos="100000">
                <a:srgbClr val="FF0066">
                  <a:tint val="23500"/>
                  <a:satMod val="160000"/>
                </a:srgbClr>
              </a:gs>
            </a:gsLst>
            <a:path path="circle">
              <a:fillToRect t="100000" r="100000"/>
            </a:path>
            <a:tileRect l="-100000" b="-100000"/>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ángulo 5">
            <a:extLst>
              <a:ext uri="{FF2B5EF4-FFF2-40B4-BE49-F238E27FC236}">
                <a16:creationId xmlns="" xmlns:a16="http://schemas.microsoft.com/office/drawing/2014/main" id="{13DC9B85-83DD-499F-8EED-5C8B8F2483FD}"/>
              </a:ext>
            </a:extLst>
          </p:cNvPr>
          <p:cNvSpPr/>
          <p:nvPr/>
        </p:nvSpPr>
        <p:spPr>
          <a:xfrm>
            <a:off x="767407" y="1735648"/>
            <a:ext cx="2007696" cy="147732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333333"/>
                </a:solidFill>
                <a:effectLst/>
                <a:uLnTx/>
                <a:uFillTx/>
                <a:latin typeface="OpenSans-Regular"/>
                <a:ea typeface="+mn-ea"/>
                <a:cs typeface="+mn-cs"/>
              </a:rPr>
              <a:t>A, B, P y U = Cono Sur; Tratado de Asunción; inicia el proceso.</a:t>
            </a:r>
            <a:endParaRPr kumimoji="0" lang="es-EC" sz="1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026" name="Picture 2" descr="Resultado de imagen para tratado de asuncion">
            <a:extLst>
              <a:ext uri="{FF2B5EF4-FFF2-40B4-BE49-F238E27FC236}">
                <a16:creationId xmlns="" xmlns:a16="http://schemas.microsoft.com/office/drawing/2014/main" id="{45204806-481C-47DA-949A-8FF11A9B994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693" y="764704"/>
            <a:ext cx="1741915" cy="977682"/>
          </a:xfrm>
          <a:prstGeom prst="rect">
            <a:avLst/>
          </a:prstGeom>
          <a:noFill/>
          <a:extLst>
            <a:ext uri="{909E8E84-426E-40DD-AFC4-6F175D3DCCD1}">
              <a14:hiddenFill xmlns:a14="http://schemas.microsoft.com/office/drawing/2010/main">
                <a:solidFill>
                  <a:srgbClr val="FFFFFF"/>
                </a:solidFill>
              </a14:hiddenFill>
            </a:ext>
          </a:extLst>
        </p:spPr>
      </p:pic>
      <p:cxnSp>
        <p:nvCxnSpPr>
          <p:cNvPr id="33" name="Conector: angular 32">
            <a:extLst>
              <a:ext uri="{FF2B5EF4-FFF2-40B4-BE49-F238E27FC236}">
                <a16:creationId xmlns="" xmlns:a16="http://schemas.microsoft.com/office/drawing/2014/main" id="{36961F64-3765-42EC-AED6-8434648811CF}"/>
              </a:ext>
            </a:extLst>
          </p:cNvPr>
          <p:cNvCxnSpPr>
            <a:cxnSpLocks/>
            <a:stCxn id="4" idx="1"/>
            <a:endCxn id="6" idx="1"/>
          </p:cNvCxnSpPr>
          <p:nvPr/>
        </p:nvCxnSpPr>
        <p:spPr>
          <a:xfrm rot="10800000" flipH="1">
            <a:off x="609599" y="2474312"/>
            <a:ext cx="157807" cy="1140108"/>
          </a:xfrm>
          <a:prstGeom prst="bentConnector3">
            <a:avLst>
              <a:gd name="adj1" fmla="val -144860"/>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6" name="Conector: angular 35">
            <a:extLst>
              <a:ext uri="{FF2B5EF4-FFF2-40B4-BE49-F238E27FC236}">
                <a16:creationId xmlns="" xmlns:a16="http://schemas.microsoft.com/office/drawing/2014/main" id="{74354D13-8663-4E81-854A-6F44BB7DA00E}"/>
              </a:ext>
            </a:extLst>
          </p:cNvPr>
          <p:cNvCxnSpPr>
            <a:cxnSpLocks/>
          </p:cNvCxnSpPr>
          <p:nvPr/>
        </p:nvCxnSpPr>
        <p:spPr>
          <a:xfrm rot="5400000">
            <a:off x="2245473" y="4121972"/>
            <a:ext cx="1508363" cy="864099"/>
          </a:xfrm>
          <a:prstGeom prst="bentConnector2">
            <a:avLst/>
          </a:prstGeom>
          <a:ln>
            <a:headEnd type="triangle"/>
            <a:tailEnd type="triangle"/>
          </a:ln>
        </p:spPr>
        <p:style>
          <a:lnRef idx="2">
            <a:schemeClr val="accent3"/>
          </a:lnRef>
          <a:fillRef idx="0">
            <a:schemeClr val="accent3"/>
          </a:fillRef>
          <a:effectRef idx="1">
            <a:schemeClr val="accent3"/>
          </a:effectRef>
          <a:fontRef idx="minor">
            <a:schemeClr val="tx1"/>
          </a:fontRef>
        </p:style>
      </p:cxnSp>
      <p:sp>
        <p:nvSpPr>
          <p:cNvPr id="38" name="Rectángulo 37">
            <a:extLst>
              <a:ext uri="{FF2B5EF4-FFF2-40B4-BE49-F238E27FC236}">
                <a16:creationId xmlns="" xmlns:a16="http://schemas.microsoft.com/office/drawing/2014/main" id="{10F1A9D3-AA9D-4870-8281-B97BF30D0E61}"/>
              </a:ext>
            </a:extLst>
          </p:cNvPr>
          <p:cNvSpPr/>
          <p:nvPr/>
        </p:nvSpPr>
        <p:spPr>
          <a:xfrm>
            <a:off x="592820" y="4869160"/>
            <a:ext cx="2104660"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333333"/>
                </a:solidFill>
                <a:effectLst/>
                <a:uLnTx/>
                <a:uFillTx/>
                <a:latin typeface="OpenSans-Regular"/>
                <a:ea typeface="+mn-ea"/>
                <a:cs typeface="+mn-cs"/>
              </a:rPr>
              <a:t>+P. Ouro </a:t>
            </a:r>
            <a:r>
              <a:rPr kumimoji="0" lang="es-ES" sz="1800" b="1" i="0" u="none" strike="noStrike" kern="1200" cap="none" spc="0" normalizeH="0" baseline="0" noProof="0" dirty="0" err="1">
                <a:ln>
                  <a:noFill/>
                </a:ln>
                <a:solidFill>
                  <a:srgbClr val="333333"/>
                </a:solidFill>
                <a:effectLst/>
                <a:uLnTx/>
                <a:uFillTx/>
                <a:latin typeface="OpenSans-Regular"/>
                <a:ea typeface="+mn-ea"/>
                <a:cs typeface="+mn-cs"/>
              </a:rPr>
              <a:t>Preto</a:t>
            </a:r>
            <a:r>
              <a:rPr kumimoji="0" lang="es-ES" sz="1800" b="1" i="0" u="none" strike="noStrike" kern="1200" cap="none" spc="0" normalizeH="0" baseline="0" noProof="0" dirty="0">
                <a:ln>
                  <a:noFill/>
                </a:ln>
                <a:solidFill>
                  <a:srgbClr val="333333"/>
                </a:solidFill>
                <a:effectLst/>
                <a:uLnTx/>
                <a:uFillTx/>
                <a:latin typeface="OpenSans-Regular"/>
                <a:ea typeface="+mn-ea"/>
                <a:cs typeface="+mn-cs"/>
              </a:rPr>
              <a:t> = se crea la estructura institucional del MERCOSUR con Representantes</a:t>
            </a:r>
            <a:endParaRPr kumimoji="0" lang="es-EC" sz="1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028" name="Picture 4" descr="Resultado de imagen para protocolo">
            <a:extLst>
              <a:ext uri="{FF2B5EF4-FFF2-40B4-BE49-F238E27FC236}">
                <a16:creationId xmlns="" xmlns:a16="http://schemas.microsoft.com/office/drawing/2014/main" id="{8815FC7E-8653-456C-B8F3-51DE4A19072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580" t="4640"/>
          <a:stretch/>
        </p:blipFill>
        <p:spPr bwMode="auto">
          <a:xfrm>
            <a:off x="767409" y="4077072"/>
            <a:ext cx="1584175" cy="804333"/>
          </a:xfrm>
          <a:prstGeom prst="rect">
            <a:avLst/>
          </a:prstGeom>
          <a:noFill/>
          <a:extLst>
            <a:ext uri="{909E8E84-426E-40DD-AFC4-6F175D3DCCD1}">
              <a14:hiddenFill xmlns:a14="http://schemas.microsoft.com/office/drawing/2010/main">
                <a:solidFill>
                  <a:srgbClr val="FFFFFF"/>
                </a:solidFill>
              </a14:hiddenFill>
            </a:ext>
          </a:extLst>
        </p:spPr>
      </p:pic>
      <p:cxnSp>
        <p:nvCxnSpPr>
          <p:cNvPr id="42" name="Conector: angular 41">
            <a:extLst>
              <a:ext uri="{FF2B5EF4-FFF2-40B4-BE49-F238E27FC236}">
                <a16:creationId xmlns="" xmlns:a16="http://schemas.microsoft.com/office/drawing/2014/main" id="{97D3972C-3D26-461B-8C36-04ACC965305A}"/>
              </a:ext>
            </a:extLst>
          </p:cNvPr>
          <p:cNvCxnSpPr>
            <a:cxnSpLocks/>
          </p:cNvCxnSpPr>
          <p:nvPr/>
        </p:nvCxnSpPr>
        <p:spPr>
          <a:xfrm rot="16200000" flipV="1">
            <a:off x="4332995" y="2602099"/>
            <a:ext cx="1447155" cy="206647"/>
          </a:xfrm>
          <a:prstGeom prst="bentConnector2">
            <a:avLst/>
          </a:prstGeom>
          <a:ln>
            <a:headEnd type="triangle"/>
            <a:tailEnd type="triangle"/>
          </a:ln>
        </p:spPr>
        <p:style>
          <a:lnRef idx="2">
            <a:schemeClr val="accent6"/>
          </a:lnRef>
          <a:fillRef idx="0">
            <a:schemeClr val="accent6"/>
          </a:fillRef>
          <a:effectRef idx="1">
            <a:schemeClr val="accent6"/>
          </a:effectRef>
          <a:fontRef idx="minor">
            <a:schemeClr val="tx1"/>
          </a:fontRef>
        </p:style>
      </p:cxnSp>
      <p:cxnSp>
        <p:nvCxnSpPr>
          <p:cNvPr id="44" name="Conector: angular 43">
            <a:extLst>
              <a:ext uri="{FF2B5EF4-FFF2-40B4-BE49-F238E27FC236}">
                <a16:creationId xmlns="" xmlns:a16="http://schemas.microsoft.com/office/drawing/2014/main" id="{948CF462-921B-4FBB-BFD6-F35AB5ABC612}"/>
              </a:ext>
            </a:extLst>
          </p:cNvPr>
          <p:cNvCxnSpPr>
            <a:cxnSpLocks/>
          </p:cNvCxnSpPr>
          <p:nvPr/>
        </p:nvCxnSpPr>
        <p:spPr>
          <a:xfrm rot="5400000">
            <a:off x="5479922" y="4135884"/>
            <a:ext cx="1528187" cy="856097"/>
          </a:xfrm>
          <a:prstGeom prst="bentConnector2">
            <a:avLst/>
          </a:prstGeom>
          <a:ln>
            <a:headEnd type="triangle"/>
            <a:tailEnd type="triangle"/>
          </a:ln>
        </p:spPr>
        <p:style>
          <a:lnRef idx="2">
            <a:schemeClr val="accent2"/>
          </a:lnRef>
          <a:fillRef idx="0">
            <a:schemeClr val="accent2"/>
          </a:fillRef>
          <a:effectRef idx="1">
            <a:schemeClr val="accent2"/>
          </a:effectRef>
          <a:fontRef idx="minor">
            <a:schemeClr val="tx1"/>
          </a:fontRef>
        </p:style>
      </p:cxnSp>
      <p:sp>
        <p:nvSpPr>
          <p:cNvPr id="46" name="Rectángulo 45">
            <a:extLst>
              <a:ext uri="{FF2B5EF4-FFF2-40B4-BE49-F238E27FC236}">
                <a16:creationId xmlns="" xmlns:a16="http://schemas.microsoft.com/office/drawing/2014/main" id="{23D8DC8E-1662-4BFB-A44E-098A27779D91}"/>
              </a:ext>
            </a:extLst>
          </p:cNvPr>
          <p:cNvSpPr/>
          <p:nvPr/>
        </p:nvSpPr>
        <p:spPr>
          <a:xfrm>
            <a:off x="2988361" y="1556792"/>
            <a:ext cx="1955511"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333333"/>
                </a:solidFill>
                <a:effectLst/>
                <a:uLnTx/>
                <a:uFillTx/>
                <a:latin typeface="OpenSans-Regular"/>
                <a:ea typeface="+mn-ea"/>
                <a:cs typeface="+mn-cs"/>
              </a:rPr>
              <a:t>Se exige </a:t>
            </a:r>
            <a:r>
              <a:rPr kumimoji="0" lang="es-EC" sz="1800" b="1" i="0" u="none" strike="noStrike" kern="1200" cap="none" spc="0" normalizeH="0" baseline="0" noProof="0" dirty="0">
                <a:ln>
                  <a:noFill/>
                </a:ln>
                <a:solidFill>
                  <a:prstClr val="black"/>
                </a:solidFill>
                <a:effectLst/>
                <a:uLnTx/>
                <a:uFillTx/>
                <a:latin typeface="Calibri"/>
                <a:ea typeface="+mn-ea"/>
                <a:cs typeface="+mn-cs"/>
              </a:rPr>
              <a:t>agilizar la tramitación </a:t>
            </a:r>
            <a:r>
              <a:rPr kumimoji="0" lang="es-ES" sz="1800" b="1" i="0" u="none" strike="noStrike" kern="1200" cap="none" spc="0" normalizeH="0" baseline="0" noProof="0" dirty="0">
                <a:ln>
                  <a:noFill/>
                </a:ln>
                <a:solidFill>
                  <a:srgbClr val="333333"/>
                </a:solidFill>
                <a:effectLst/>
                <a:uLnTx/>
                <a:uFillTx/>
                <a:latin typeface="OpenSans-Regular"/>
                <a:ea typeface="+mn-ea"/>
                <a:cs typeface="+mn-cs"/>
              </a:rPr>
              <a:t>legislativa; ordenamientos jurídicos de los Estados Partes</a:t>
            </a:r>
            <a:endParaRPr kumimoji="0" lang="es-EC" sz="1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030" name="Picture 6" descr="Resultado de imagen para un solo tramite">
            <a:extLst>
              <a:ext uri="{FF2B5EF4-FFF2-40B4-BE49-F238E27FC236}">
                <a16:creationId xmlns="" xmlns:a16="http://schemas.microsoft.com/office/drawing/2014/main" id="{79E9420C-901A-4E54-8525-00F83EBD73A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2116" y="750714"/>
            <a:ext cx="1829748" cy="806078"/>
          </a:xfrm>
          <a:prstGeom prst="rect">
            <a:avLst/>
          </a:prstGeom>
          <a:noFill/>
          <a:extLst>
            <a:ext uri="{909E8E84-426E-40DD-AFC4-6F175D3DCCD1}">
              <a14:hiddenFill xmlns:a14="http://schemas.microsoft.com/office/drawing/2010/main">
                <a:solidFill>
                  <a:srgbClr val="FFFFFF"/>
                </a:solidFill>
              </a14:hiddenFill>
            </a:ext>
          </a:extLst>
        </p:spPr>
      </p:pic>
      <p:sp>
        <p:nvSpPr>
          <p:cNvPr id="49" name="Rectángulo 48">
            <a:extLst>
              <a:ext uri="{FF2B5EF4-FFF2-40B4-BE49-F238E27FC236}">
                <a16:creationId xmlns="" xmlns:a16="http://schemas.microsoft.com/office/drawing/2014/main" id="{A3E54C15-54A4-4118-B997-3A3233815FD1}"/>
              </a:ext>
            </a:extLst>
          </p:cNvPr>
          <p:cNvSpPr/>
          <p:nvPr/>
        </p:nvSpPr>
        <p:spPr>
          <a:xfrm>
            <a:off x="3983389" y="5200624"/>
            <a:ext cx="1850865" cy="147732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srgbClr val="333333"/>
                </a:solidFill>
                <a:effectLst/>
                <a:uLnTx/>
                <a:uFillTx/>
                <a:latin typeface="OpenSans-Regular"/>
                <a:ea typeface="+mn-ea"/>
                <a:cs typeface="+mn-cs"/>
              </a:rPr>
              <a:t>Protocolo Constitutivo del Parlamento del MERCOSUR.</a:t>
            </a:r>
            <a:endParaRPr kumimoji="0" lang="es-EC" sz="1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032" name="Picture 8" descr="Resultado de imagen para todos firman mercosur">
            <a:extLst>
              <a:ext uri="{FF2B5EF4-FFF2-40B4-BE49-F238E27FC236}">
                <a16:creationId xmlns="" xmlns:a16="http://schemas.microsoft.com/office/drawing/2014/main" id="{DFCD89A8-90C8-44AF-9D8B-BEE520BB87E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46377" y="4113947"/>
            <a:ext cx="1689583" cy="1062285"/>
          </a:xfrm>
          <a:prstGeom prst="rect">
            <a:avLst/>
          </a:prstGeom>
          <a:noFill/>
          <a:extLst>
            <a:ext uri="{909E8E84-426E-40DD-AFC4-6F175D3DCCD1}">
              <a14:hiddenFill xmlns:a14="http://schemas.microsoft.com/office/drawing/2010/main">
                <a:solidFill>
                  <a:srgbClr val="FFFFFF"/>
                </a:solidFill>
              </a14:hiddenFill>
            </a:ext>
          </a:extLst>
        </p:spPr>
      </p:pic>
      <p:cxnSp>
        <p:nvCxnSpPr>
          <p:cNvPr id="53" name="Conector: angular 52">
            <a:extLst>
              <a:ext uri="{FF2B5EF4-FFF2-40B4-BE49-F238E27FC236}">
                <a16:creationId xmlns="" xmlns:a16="http://schemas.microsoft.com/office/drawing/2014/main" id="{9F900554-7FAE-4D4C-BDE2-2835B9FE11C6}"/>
              </a:ext>
            </a:extLst>
          </p:cNvPr>
          <p:cNvCxnSpPr/>
          <p:nvPr/>
        </p:nvCxnSpPr>
        <p:spPr>
          <a:xfrm rot="16200000" flipV="1">
            <a:off x="7405150" y="2505902"/>
            <a:ext cx="1464989" cy="381206"/>
          </a:xfrm>
          <a:prstGeom prst="bentConnector2">
            <a:avLst/>
          </a:prstGeom>
          <a:ln>
            <a:solidFill>
              <a:srgbClr val="FFFF00"/>
            </a:solidFill>
            <a:headEnd type="triangle"/>
            <a:tailEnd type="triangle"/>
          </a:ln>
        </p:spPr>
        <p:style>
          <a:lnRef idx="2">
            <a:schemeClr val="accent3"/>
          </a:lnRef>
          <a:fillRef idx="0">
            <a:schemeClr val="accent3"/>
          </a:fillRef>
          <a:effectRef idx="1">
            <a:schemeClr val="accent3"/>
          </a:effectRef>
          <a:fontRef idx="minor">
            <a:schemeClr val="tx1"/>
          </a:fontRef>
        </p:style>
      </p:cxnSp>
      <p:sp>
        <p:nvSpPr>
          <p:cNvPr id="54" name="Rectángulo 53">
            <a:extLst>
              <a:ext uri="{FF2B5EF4-FFF2-40B4-BE49-F238E27FC236}">
                <a16:creationId xmlns="" xmlns:a16="http://schemas.microsoft.com/office/drawing/2014/main" id="{7B29DACF-A5FD-4978-AC98-87B422C2E8F5}"/>
              </a:ext>
            </a:extLst>
          </p:cNvPr>
          <p:cNvSpPr/>
          <p:nvPr/>
        </p:nvSpPr>
        <p:spPr>
          <a:xfrm>
            <a:off x="5426983" y="1520216"/>
            <a:ext cx="2496649"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333333"/>
                </a:solidFill>
                <a:effectLst/>
                <a:uLnTx/>
                <a:uFillTx/>
                <a:latin typeface="OpenSans-Regular"/>
                <a:ea typeface="+mn-ea"/>
                <a:cs typeface="+mn-cs"/>
              </a:rPr>
              <a:t>Se aprobó la Ley Nacional para las elecciones directas de 18 Parlamentarios exclusivos del MERCOSUR</a:t>
            </a:r>
            <a:endParaRPr kumimoji="0" lang="es-EC" sz="1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036" name="Picture 12" descr="Resultado de imagen para elecciones directas">
            <a:extLst>
              <a:ext uri="{FF2B5EF4-FFF2-40B4-BE49-F238E27FC236}">
                <a16:creationId xmlns="" xmlns:a16="http://schemas.microsoft.com/office/drawing/2014/main" id="{9DF3B547-E86D-4B12-ACE4-258D06000E8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79975" y="706271"/>
            <a:ext cx="1728193" cy="850521"/>
          </a:xfrm>
          <a:prstGeom prst="rect">
            <a:avLst/>
          </a:prstGeom>
          <a:noFill/>
          <a:extLst>
            <a:ext uri="{909E8E84-426E-40DD-AFC4-6F175D3DCCD1}">
              <a14:hiddenFill xmlns:a14="http://schemas.microsoft.com/office/drawing/2010/main">
                <a:solidFill>
                  <a:srgbClr val="FFFFFF"/>
                </a:solidFill>
              </a14:hiddenFill>
            </a:ext>
          </a:extLst>
        </p:spPr>
      </p:pic>
      <p:cxnSp>
        <p:nvCxnSpPr>
          <p:cNvPr id="61" name="Conector: angular 60">
            <a:extLst>
              <a:ext uri="{FF2B5EF4-FFF2-40B4-BE49-F238E27FC236}">
                <a16:creationId xmlns="" xmlns:a16="http://schemas.microsoft.com/office/drawing/2014/main" id="{16666B56-35F0-4F9C-A5DF-A87E5488AAC9}"/>
              </a:ext>
            </a:extLst>
          </p:cNvPr>
          <p:cNvCxnSpPr>
            <a:cxnSpLocks/>
          </p:cNvCxnSpPr>
          <p:nvPr/>
        </p:nvCxnSpPr>
        <p:spPr>
          <a:xfrm rot="5400000">
            <a:off x="8834156" y="4365753"/>
            <a:ext cx="1617247" cy="411668"/>
          </a:xfrm>
          <a:prstGeom prst="bentConnector2">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62" name="Rectángulo 61">
            <a:extLst>
              <a:ext uri="{FF2B5EF4-FFF2-40B4-BE49-F238E27FC236}">
                <a16:creationId xmlns="" xmlns:a16="http://schemas.microsoft.com/office/drawing/2014/main" id="{88623E80-20B4-49F9-A57E-B886C0A39B25}"/>
              </a:ext>
            </a:extLst>
          </p:cNvPr>
          <p:cNvSpPr/>
          <p:nvPr/>
        </p:nvSpPr>
        <p:spPr>
          <a:xfrm>
            <a:off x="7015675" y="4765473"/>
            <a:ext cx="2320685" cy="203132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333333"/>
                </a:solidFill>
                <a:effectLst/>
                <a:uLnTx/>
                <a:uFillTx/>
                <a:latin typeface="OpenSans-Regular"/>
                <a:ea typeface="+mn-ea"/>
                <a:cs typeface="+mn-cs"/>
              </a:rPr>
              <a:t>Elección directas, el # de Parlamentarios del PARLASUR quedó constituido A=26; B=37, P=18; U=18 y V= 23 (jur).</a:t>
            </a:r>
            <a:endParaRPr kumimoji="0" lang="es-EC" sz="1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038" name="Picture 14" descr="Resultado de imagen para parlasur">
            <a:extLst>
              <a:ext uri="{FF2B5EF4-FFF2-40B4-BE49-F238E27FC236}">
                <a16:creationId xmlns="" xmlns:a16="http://schemas.microsoft.com/office/drawing/2014/main" id="{0036C9FC-865D-4299-8185-B3483E77F3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29986" y="4100688"/>
            <a:ext cx="1690350" cy="713608"/>
          </a:xfrm>
          <a:prstGeom prst="rect">
            <a:avLst/>
          </a:prstGeom>
          <a:noFill/>
          <a:extLst>
            <a:ext uri="{909E8E84-426E-40DD-AFC4-6F175D3DCCD1}">
              <a14:hiddenFill xmlns:a14="http://schemas.microsoft.com/office/drawing/2010/main">
                <a:solidFill>
                  <a:srgbClr val="FFFFFF"/>
                </a:solidFill>
              </a14:hiddenFill>
            </a:ext>
          </a:extLst>
        </p:spPr>
      </p:pic>
      <p:cxnSp>
        <p:nvCxnSpPr>
          <p:cNvPr id="1034" name="Conector: angular 1033">
            <a:extLst>
              <a:ext uri="{FF2B5EF4-FFF2-40B4-BE49-F238E27FC236}">
                <a16:creationId xmlns="" xmlns:a16="http://schemas.microsoft.com/office/drawing/2014/main" id="{013A4055-9492-49F7-9D1E-DFA02829849F}"/>
              </a:ext>
            </a:extLst>
          </p:cNvPr>
          <p:cNvCxnSpPr>
            <a:cxnSpLocks/>
            <a:endCxn id="10" idx="3"/>
          </p:cNvCxnSpPr>
          <p:nvPr/>
        </p:nvCxnSpPr>
        <p:spPr>
          <a:xfrm rot="16200000" flipV="1">
            <a:off x="10448564" y="2536625"/>
            <a:ext cx="1508364" cy="276387"/>
          </a:xfrm>
          <a:prstGeom prst="bentConnector2">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037" name="Rectángulo 1036">
            <a:extLst>
              <a:ext uri="{FF2B5EF4-FFF2-40B4-BE49-F238E27FC236}">
                <a16:creationId xmlns="" xmlns:a16="http://schemas.microsoft.com/office/drawing/2014/main" id="{AAFD18D6-A685-4AB4-A661-B173FDD65031}"/>
              </a:ext>
            </a:extLst>
          </p:cNvPr>
          <p:cNvSpPr/>
          <p:nvPr/>
        </p:nvSpPr>
        <p:spPr>
          <a:xfrm>
            <a:off x="9345735" y="1833182"/>
            <a:ext cx="1718817"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C" sz="1800" b="1" i="0" u="none" strike="noStrike" kern="1200" cap="none" spc="0" normalizeH="0" baseline="0" noProof="0" dirty="0">
                <a:ln>
                  <a:noFill/>
                </a:ln>
                <a:solidFill>
                  <a:srgbClr val="333333"/>
                </a:solidFill>
                <a:effectLst/>
                <a:uLnTx/>
                <a:uFillTx/>
                <a:latin typeface="OpenSans-Regular"/>
                <a:ea typeface="+mn-ea"/>
                <a:cs typeface="+mn-cs"/>
              </a:rPr>
              <a:t> V. se incorpora y Bolivia </a:t>
            </a:r>
            <a:r>
              <a:rPr kumimoji="0" lang="es-EC" sz="1800" b="1" i="0" u="none" strike="noStrike" kern="1200" cap="none" spc="0" normalizeH="0" baseline="0" noProof="0" dirty="0">
                <a:ln>
                  <a:noFill/>
                </a:ln>
                <a:solidFill>
                  <a:prstClr val="black"/>
                </a:solidFill>
                <a:effectLst/>
                <a:uLnTx/>
                <a:uFillTx/>
                <a:latin typeface="Calibri"/>
                <a:ea typeface="+mn-ea"/>
                <a:cs typeface="+mn-cs"/>
              </a:rPr>
              <a:t> firma el Protocolo de adhesión</a:t>
            </a:r>
          </a:p>
        </p:txBody>
      </p:sp>
      <p:pic>
        <p:nvPicPr>
          <p:cNvPr id="1042" name="Picture 18" descr="Resultado de imagen para venezuela y bolivia">
            <a:extLst>
              <a:ext uri="{FF2B5EF4-FFF2-40B4-BE49-F238E27FC236}">
                <a16:creationId xmlns="" xmlns:a16="http://schemas.microsoft.com/office/drawing/2014/main" id="{48802694-7057-480E-B83B-60E71254B36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408368" y="836712"/>
            <a:ext cx="1590012" cy="894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632949"/>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843805C-9730-4B18-83DA-ED8D8FA50EE2}"/>
              </a:ext>
            </a:extLst>
          </p:cNvPr>
          <p:cNvSpPr>
            <a:spLocks noGrp="1"/>
          </p:cNvSpPr>
          <p:nvPr>
            <p:ph type="title"/>
          </p:nvPr>
        </p:nvSpPr>
        <p:spPr>
          <a:xfrm>
            <a:off x="3230229" y="44624"/>
            <a:ext cx="5731535" cy="562074"/>
          </a:xfrm>
        </p:spPr>
        <p:style>
          <a:lnRef idx="1">
            <a:schemeClr val="accent3"/>
          </a:lnRef>
          <a:fillRef idx="2">
            <a:schemeClr val="accent3"/>
          </a:fillRef>
          <a:effectRef idx="1">
            <a:schemeClr val="accent3"/>
          </a:effectRef>
          <a:fontRef idx="minor">
            <a:schemeClr val="dk1"/>
          </a:fontRef>
        </p:style>
        <p:txBody>
          <a:bodyPr>
            <a:noAutofit/>
          </a:bodyPr>
          <a:lstStyle/>
          <a:p>
            <a:r>
              <a:rPr lang="es-EC" sz="2800" b="1" dirty="0">
                <a:solidFill>
                  <a:sysClr val="windowText" lastClr="000000"/>
                </a:solidFill>
              </a:rPr>
              <a:t>NEGOCIACIONES “CAN-MERCOSUR”</a:t>
            </a:r>
          </a:p>
        </p:txBody>
      </p:sp>
      <p:graphicFrame>
        <p:nvGraphicFramePr>
          <p:cNvPr id="4" name="Tabla 4">
            <a:extLst>
              <a:ext uri="{FF2B5EF4-FFF2-40B4-BE49-F238E27FC236}">
                <a16:creationId xmlns="" xmlns:a16="http://schemas.microsoft.com/office/drawing/2014/main" id="{EEBE4CCB-46A4-47D3-AD27-C6B33D0092E7}"/>
              </a:ext>
            </a:extLst>
          </p:cNvPr>
          <p:cNvGraphicFramePr>
            <a:graphicFrameLocks noGrp="1"/>
          </p:cNvGraphicFramePr>
          <p:nvPr>
            <p:ph idx="1"/>
          </p:nvPr>
        </p:nvGraphicFramePr>
        <p:xfrm>
          <a:off x="609600" y="3429000"/>
          <a:ext cx="6062464" cy="370840"/>
        </p:xfrm>
        <a:graphic>
          <a:graphicData uri="http://schemas.openxmlformats.org/drawingml/2006/table">
            <a:tbl>
              <a:tblPr firstRow="1" bandRow="1">
                <a:tableStyleId>{5C22544A-7EE6-4342-B048-85BDC9FD1C3A}</a:tableStyleId>
              </a:tblPr>
              <a:tblGrid>
                <a:gridCol w="1515616">
                  <a:extLst>
                    <a:ext uri="{9D8B030D-6E8A-4147-A177-3AD203B41FA5}">
                      <a16:colId xmlns="" xmlns:a16="http://schemas.microsoft.com/office/drawing/2014/main" val="3347284522"/>
                    </a:ext>
                  </a:extLst>
                </a:gridCol>
                <a:gridCol w="1515616">
                  <a:extLst>
                    <a:ext uri="{9D8B030D-6E8A-4147-A177-3AD203B41FA5}">
                      <a16:colId xmlns="" xmlns:a16="http://schemas.microsoft.com/office/drawing/2014/main" val="3060923893"/>
                    </a:ext>
                  </a:extLst>
                </a:gridCol>
                <a:gridCol w="1515616">
                  <a:extLst>
                    <a:ext uri="{9D8B030D-6E8A-4147-A177-3AD203B41FA5}">
                      <a16:colId xmlns="" xmlns:a16="http://schemas.microsoft.com/office/drawing/2014/main" val="3318824450"/>
                    </a:ext>
                  </a:extLst>
                </a:gridCol>
                <a:gridCol w="1515616">
                  <a:extLst>
                    <a:ext uri="{9D8B030D-6E8A-4147-A177-3AD203B41FA5}">
                      <a16:colId xmlns="" xmlns:a16="http://schemas.microsoft.com/office/drawing/2014/main" val="2907958461"/>
                    </a:ext>
                  </a:extLst>
                </a:gridCol>
              </a:tblGrid>
              <a:tr h="370840">
                <a:tc>
                  <a:txBody>
                    <a:bodyPr/>
                    <a:lstStyle/>
                    <a:p>
                      <a:pPr algn="ctr"/>
                      <a:r>
                        <a:rPr lang="es-EC" dirty="0">
                          <a:solidFill>
                            <a:schemeClr val="tx1"/>
                          </a:solidFill>
                        </a:rPr>
                        <a:t>1998</a:t>
                      </a:r>
                    </a:p>
                  </a:txBody>
                  <a:tcPr>
                    <a:solidFill>
                      <a:schemeClr val="accent5">
                        <a:lumMod val="60000"/>
                        <a:lumOff val="40000"/>
                      </a:schemeClr>
                    </a:solidFill>
                  </a:tcPr>
                </a:tc>
                <a:tc>
                  <a:txBody>
                    <a:bodyPr/>
                    <a:lstStyle/>
                    <a:p>
                      <a:pPr algn="ctr"/>
                      <a:r>
                        <a:rPr lang="es-EC" dirty="0">
                          <a:solidFill>
                            <a:schemeClr val="tx1"/>
                          </a:solidFill>
                        </a:rPr>
                        <a:t>2004</a:t>
                      </a:r>
                    </a:p>
                  </a:txBody>
                  <a:tcPr>
                    <a:solidFill>
                      <a:schemeClr val="accent3">
                        <a:lumMod val="60000"/>
                        <a:lumOff val="40000"/>
                      </a:schemeClr>
                    </a:solidFill>
                  </a:tcPr>
                </a:tc>
                <a:tc>
                  <a:txBody>
                    <a:bodyPr/>
                    <a:lstStyle/>
                    <a:p>
                      <a:pPr algn="ctr"/>
                      <a:r>
                        <a:rPr lang="es-EC" dirty="0">
                          <a:solidFill>
                            <a:schemeClr val="tx1"/>
                          </a:solidFill>
                        </a:rPr>
                        <a:t>2005</a:t>
                      </a:r>
                    </a:p>
                  </a:txBody>
                  <a:tcPr>
                    <a:solidFill>
                      <a:schemeClr val="accent6">
                        <a:lumMod val="60000"/>
                        <a:lumOff val="40000"/>
                      </a:schemeClr>
                    </a:solidFill>
                  </a:tcPr>
                </a:tc>
                <a:tc>
                  <a:txBody>
                    <a:bodyPr/>
                    <a:lstStyle/>
                    <a:p>
                      <a:pPr algn="ctr"/>
                      <a:r>
                        <a:rPr lang="es-EC" dirty="0">
                          <a:solidFill>
                            <a:schemeClr val="tx1"/>
                          </a:solidFill>
                        </a:rPr>
                        <a:t>2012-2017</a:t>
                      </a:r>
                    </a:p>
                  </a:txBody>
                  <a:tcPr>
                    <a:solidFill>
                      <a:srgbClr val="FF0066"/>
                    </a:solidFill>
                  </a:tcPr>
                </a:tc>
                <a:extLst>
                  <a:ext uri="{0D108BD9-81ED-4DB2-BD59-A6C34878D82A}">
                    <a16:rowId xmlns="" xmlns:a16="http://schemas.microsoft.com/office/drawing/2014/main" val="44400232"/>
                  </a:ext>
                </a:extLst>
              </a:tr>
            </a:tbl>
          </a:graphicData>
        </a:graphic>
      </p:graphicFrame>
      <p:sp>
        <p:nvSpPr>
          <p:cNvPr id="7" name="Rectángulo 6">
            <a:extLst>
              <a:ext uri="{FF2B5EF4-FFF2-40B4-BE49-F238E27FC236}">
                <a16:creationId xmlns="" xmlns:a16="http://schemas.microsoft.com/office/drawing/2014/main" id="{56F3A957-FE4C-417C-8377-E66796B70C81}"/>
              </a:ext>
            </a:extLst>
          </p:cNvPr>
          <p:cNvSpPr/>
          <p:nvPr/>
        </p:nvSpPr>
        <p:spPr>
          <a:xfrm>
            <a:off x="1271464" y="678706"/>
            <a:ext cx="1872208" cy="2606278"/>
          </a:xfrm>
          <a:prstGeom prst="rect">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20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ángulo 7">
            <a:extLst>
              <a:ext uri="{FF2B5EF4-FFF2-40B4-BE49-F238E27FC236}">
                <a16:creationId xmlns="" xmlns:a16="http://schemas.microsoft.com/office/drawing/2014/main" id="{10A7BDFF-AFEB-4451-8738-B9077B3C7BA0}"/>
              </a:ext>
            </a:extLst>
          </p:cNvPr>
          <p:cNvSpPr/>
          <p:nvPr/>
        </p:nvSpPr>
        <p:spPr>
          <a:xfrm>
            <a:off x="4604600" y="692696"/>
            <a:ext cx="1974689" cy="2606278"/>
          </a:xfrm>
          <a:prstGeom prst="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lin ang="5400000" scaled="1"/>
            <a:tileRect/>
          </a:gra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ángulo 10">
            <a:extLst>
              <a:ext uri="{FF2B5EF4-FFF2-40B4-BE49-F238E27FC236}">
                <a16:creationId xmlns="" xmlns:a16="http://schemas.microsoft.com/office/drawing/2014/main" id="{114A9B79-00B3-49E2-BA3F-C67B3ACEF89F}"/>
              </a:ext>
            </a:extLst>
          </p:cNvPr>
          <p:cNvSpPr/>
          <p:nvPr/>
        </p:nvSpPr>
        <p:spPr>
          <a:xfrm>
            <a:off x="623392" y="4005064"/>
            <a:ext cx="1944216" cy="2606278"/>
          </a:xfrm>
          <a:prstGeom prst="rect">
            <a:avLst/>
          </a:prstGeom>
          <a:gradFill flip="none" rotWithShape="1">
            <a:gsLst>
              <a:gs pos="0">
                <a:schemeClr val="accent3">
                  <a:lumMod val="60000"/>
                  <a:lumOff val="40000"/>
                  <a:tint val="66000"/>
                  <a:satMod val="160000"/>
                </a:schemeClr>
              </a:gs>
              <a:gs pos="50000">
                <a:schemeClr val="accent3">
                  <a:lumMod val="60000"/>
                  <a:lumOff val="40000"/>
                  <a:tint val="44500"/>
                  <a:satMod val="160000"/>
                </a:schemeClr>
              </a:gs>
              <a:gs pos="100000">
                <a:schemeClr val="accent3">
                  <a:lumMod val="60000"/>
                  <a:lumOff val="40000"/>
                  <a:tint val="23500"/>
                  <a:satMod val="160000"/>
                </a:schemeClr>
              </a:gs>
            </a:gsLst>
            <a:lin ang="5400000" scaled="1"/>
            <a:tileRect/>
          </a:gra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Rectángulo 13">
            <a:extLst>
              <a:ext uri="{FF2B5EF4-FFF2-40B4-BE49-F238E27FC236}">
                <a16:creationId xmlns="" xmlns:a16="http://schemas.microsoft.com/office/drawing/2014/main" id="{2F65CE0C-D4B7-4093-8A5A-6B8E1321EEF0}"/>
              </a:ext>
            </a:extLst>
          </p:cNvPr>
          <p:cNvSpPr/>
          <p:nvPr/>
        </p:nvSpPr>
        <p:spPr>
          <a:xfrm>
            <a:off x="3905188" y="4024887"/>
            <a:ext cx="1902780" cy="2606278"/>
          </a:xfrm>
          <a:prstGeom prst="rect">
            <a:avLst/>
          </a:prstGeom>
          <a:gradFill flip="none" rotWithShape="1">
            <a:gsLst>
              <a:gs pos="0">
                <a:srgbClr val="FF0066">
                  <a:tint val="66000"/>
                  <a:satMod val="160000"/>
                </a:srgbClr>
              </a:gs>
              <a:gs pos="50000">
                <a:srgbClr val="FF0066">
                  <a:tint val="44500"/>
                  <a:satMod val="160000"/>
                </a:srgbClr>
              </a:gs>
              <a:gs pos="100000">
                <a:srgbClr val="FF0066">
                  <a:tint val="23500"/>
                  <a:satMod val="160000"/>
                </a:srgbClr>
              </a:gs>
            </a:gsLst>
            <a:path path="circle">
              <a:fillToRect t="100000" r="100000"/>
            </a:path>
            <a:tileRect l="-100000" b="-100000"/>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ángulo 5">
            <a:extLst>
              <a:ext uri="{FF2B5EF4-FFF2-40B4-BE49-F238E27FC236}">
                <a16:creationId xmlns="" xmlns:a16="http://schemas.microsoft.com/office/drawing/2014/main" id="{13DC9B85-83DD-499F-8EED-5C8B8F2483FD}"/>
              </a:ext>
            </a:extLst>
          </p:cNvPr>
          <p:cNvSpPr/>
          <p:nvPr/>
        </p:nvSpPr>
        <p:spPr>
          <a:xfrm>
            <a:off x="1271464" y="1484784"/>
            <a:ext cx="1800200"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333333"/>
                </a:solidFill>
                <a:effectLst/>
                <a:uLnTx/>
                <a:uFillTx/>
                <a:latin typeface="OpenSans-Regular"/>
                <a:ea typeface="+mn-ea"/>
                <a:cs typeface="+mn-cs"/>
              </a:rPr>
              <a:t>Suscripción de un acuerdo previo; liberalización arancelaria progresiva </a:t>
            </a:r>
            <a:endParaRPr kumimoji="0" lang="es-EC" sz="18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3" name="Conector: angular 32">
            <a:extLst>
              <a:ext uri="{FF2B5EF4-FFF2-40B4-BE49-F238E27FC236}">
                <a16:creationId xmlns="" xmlns:a16="http://schemas.microsoft.com/office/drawing/2014/main" id="{36961F64-3765-42EC-AED6-8434648811CF}"/>
              </a:ext>
            </a:extLst>
          </p:cNvPr>
          <p:cNvCxnSpPr>
            <a:cxnSpLocks/>
            <a:endCxn id="6" idx="1"/>
          </p:cNvCxnSpPr>
          <p:nvPr/>
        </p:nvCxnSpPr>
        <p:spPr>
          <a:xfrm rot="5400000" flipH="1" flipV="1">
            <a:off x="533831" y="2685207"/>
            <a:ext cx="1060893" cy="414374"/>
          </a:xfrm>
          <a:prstGeom prst="bentConnector2">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6" name="Conector: angular 35">
            <a:extLst>
              <a:ext uri="{FF2B5EF4-FFF2-40B4-BE49-F238E27FC236}">
                <a16:creationId xmlns="" xmlns:a16="http://schemas.microsoft.com/office/drawing/2014/main" id="{74354D13-8663-4E81-854A-6F44BB7DA00E}"/>
              </a:ext>
            </a:extLst>
          </p:cNvPr>
          <p:cNvCxnSpPr>
            <a:cxnSpLocks/>
            <a:endCxn id="11" idx="3"/>
          </p:cNvCxnSpPr>
          <p:nvPr/>
        </p:nvCxnSpPr>
        <p:spPr>
          <a:xfrm rot="5400000">
            <a:off x="2144740" y="4222709"/>
            <a:ext cx="1508363" cy="662625"/>
          </a:xfrm>
          <a:prstGeom prst="bentConnector2">
            <a:avLst/>
          </a:prstGeom>
          <a:ln>
            <a:headEnd type="triangle"/>
            <a:tailEnd type="triangle"/>
          </a:ln>
        </p:spPr>
        <p:style>
          <a:lnRef idx="2">
            <a:schemeClr val="accent3"/>
          </a:lnRef>
          <a:fillRef idx="0">
            <a:schemeClr val="accent3"/>
          </a:fillRef>
          <a:effectRef idx="1">
            <a:schemeClr val="accent3"/>
          </a:effectRef>
          <a:fontRef idx="minor">
            <a:schemeClr val="tx1"/>
          </a:fontRef>
        </p:style>
      </p:cxnSp>
      <p:sp>
        <p:nvSpPr>
          <p:cNvPr id="38" name="Rectángulo 37">
            <a:extLst>
              <a:ext uri="{FF2B5EF4-FFF2-40B4-BE49-F238E27FC236}">
                <a16:creationId xmlns="" xmlns:a16="http://schemas.microsoft.com/office/drawing/2014/main" id="{10F1A9D3-AA9D-4870-8281-B97BF30D0E61}"/>
              </a:ext>
            </a:extLst>
          </p:cNvPr>
          <p:cNvSpPr/>
          <p:nvPr/>
        </p:nvSpPr>
        <p:spPr>
          <a:xfrm>
            <a:off x="592820" y="5048016"/>
            <a:ext cx="1902780" cy="147732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333333"/>
                </a:solidFill>
                <a:effectLst/>
                <a:uLnTx/>
                <a:uFillTx/>
                <a:latin typeface="OpenSans-Regular"/>
                <a:ea typeface="+mn-ea"/>
                <a:cs typeface="+mn-cs"/>
              </a:rPr>
              <a:t>Los países conformantes se suscribieron a los acuerdos específicos</a:t>
            </a:r>
            <a:endParaRPr kumimoji="0" lang="es-EC" sz="18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42" name="Conector: angular 41">
            <a:extLst>
              <a:ext uri="{FF2B5EF4-FFF2-40B4-BE49-F238E27FC236}">
                <a16:creationId xmlns="" xmlns:a16="http://schemas.microsoft.com/office/drawing/2014/main" id="{97D3972C-3D26-461B-8C36-04ACC965305A}"/>
              </a:ext>
            </a:extLst>
          </p:cNvPr>
          <p:cNvCxnSpPr>
            <a:cxnSpLocks/>
          </p:cNvCxnSpPr>
          <p:nvPr/>
        </p:nvCxnSpPr>
        <p:spPr>
          <a:xfrm rot="5400000" flipH="1" flipV="1">
            <a:off x="3696961" y="2527320"/>
            <a:ext cx="1410545" cy="363198"/>
          </a:xfrm>
          <a:prstGeom prst="bentConnector2">
            <a:avLst/>
          </a:prstGeom>
          <a:ln>
            <a:headEnd type="triangle"/>
            <a:tailEnd type="triangle"/>
          </a:ln>
        </p:spPr>
        <p:style>
          <a:lnRef idx="2">
            <a:schemeClr val="accent6"/>
          </a:lnRef>
          <a:fillRef idx="0">
            <a:schemeClr val="accent6"/>
          </a:fillRef>
          <a:effectRef idx="1">
            <a:schemeClr val="accent6"/>
          </a:effectRef>
          <a:fontRef idx="minor">
            <a:schemeClr val="tx1"/>
          </a:fontRef>
        </p:style>
      </p:cxnSp>
      <p:cxnSp>
        <p:nvCxnSpPr>
          <p:cNvPr id="44" name="Conector: angular 43">
            <a:extLst>
              <a:ext uri="{FF2B5EF4-FFF2-40B4-BE49-F238E27FC236}">
                <a16:creationId xmlns="" xmlns:a16="http://schemas.microsoft.com/office/drawing/2014/main" id="{948CF462-921B-4FBB-BFD6-F35AB5ABC612}"/>
              </a:ext>
            </a:extLst>
          </p:cNvPr>
          <p:cNvCxnSpPr>
            <a:cxnSpLocks/>
            <a:endCxn id="14" idx="3"/>
          </p:cNvCxnSpPr>
          <p:nvPr/>
        </p:nvCxnSpPr>
        <p:spPr>
          <a:xfrm rot="5400000">
            <a:off x="5280617" y="4327191"/>
            <a:ext cx="1528186" cy="473484"/>
          </a:xfrm>
          <a:prstGeom prst="bentConnector2">
            <a:avLst/>
          </a:prstGeom>
          <a:ln>
            <a:headEnd type="triangle"/>
            <a:tailEnd type="triangle"/>
          </a:ln>
        </p:spPr>
        <p:style>
          <a:lnRef idx="2">
            <a:schemeClr val="accent2"/>
          </a:lnRef>
          <a:fillRef idx="0">
            <a:schemeClr val="accent2"/>
          </a:fillRef>
          <a:effectRef idx="1">
            <a:schemeClr val="accent2"/>
          </a:effectRef>
          <a:fontRef idx="minor">
            <a:schemeClr val="tx1"/>
          </a:fontRef>
        </p:style>
      </p:cxnSp>
      <p:sp>
        <p:nvSpPr>
          <p:cNvPr id="46" name="Rectángulo 45">
            <a:extLst>
              <a:ext uri="{FF2B5EF4-FFF2-40B4-BE49-F238E27FC236}">
                <a16:creationId xmlns="" xmlns:a16="http://schemas.microsoft.com/office/drawing/2014/main" id="{23D8DC8E-1662-4BFB-A44E-098A27779D91}"/>
              </a:ext>
            </a:extLst>
          </p:cNvPr>
          <p:cNvSpPr/>
          <p:nvPr/>
        </p:nvSpPr>
        <p:spPr>
          <a:xfrm>
            <a:off x="4583832" y="1785590"/>
            <a:ext cx="1955511"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C" sz="1800" b="1" i="0" u="none" strike="noStrike" kern="1200" cap="none" spc="0" normalizeH="0" baseline="0" noProof="0" dirty="0">
                <a:ln>
                  <a:noFill/>
                </a:ln>
                <a:solidFill>
                  <a:srgbClr val="333333"/>
                </a:solidFill>
                <a:effectLst/>
                <a:uLnTx/>
                <a:uFillTx/>
                <a:latin typeface="OpenSans-Regular"/>
                <a:ea typeface="+mn-ea"/>
                <a:cs typeface="+mn-cs"/>
              </a:rPr>
              <a:t>Entra en vigencia el ACE #59 = C,E,V+B,A,P,U</a:t>
            </a:r>
            <a:endParaRPr kumimoji="0" lang="es-EC" sz="1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030" name="Picture 6" descr="Resultado de imagen para un solo tramite">
            <a:extLst>
              <a:ext uri="{FF2B5EF4-FFF2-40B4-BE49-F238E27FC236}">
                <a16:creationId xmlns="" xmlns:a16="http://schemas.microsoft.com/office/drawing/2014/main" id="{79E9420C-901A-4E54-8525-00F83EBD73A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98300" y="750714"/>
            <a:ext cx="1829748" cy="806078"/>
          </a:xfrm>
          <a:prstGeom prst="rect">
            <a:avLst/>
          </a:prstGeom>
          <a:noFill/>
          <a:extLst>
            <a:ext uri="{909E8E84-426E-40DD-AFC4-6F175D3DCCD1}">
              <a14:hiddenFill xmlns:a14="http://schemas.microsoft.com/office/drawing/2010/main">
                <a:solidFill>
                  <a:srgbClr val="FFFFFF"/>
                </a:solidFill>
              </a14:hiddenFill>
            </a:ext>
          </a:extLst>
        </p:spPr>
      </p:pic>
      <p:sp>
        <p:nvSpPr>
          <p:cNvPr id="49" name="Rectángulo 48">
            <a:extLst>
              <a:ext uri="{FF2B5EF4-FFF2-40B4-BE49-F238E27FC236}">
                <a16:creationId xmlns="" xmlns:a16="http://schemas.microsoft.com/office/drawing/2014/main" id="{A3E54C15-54A4-4118-B997-3A3233815FD1}"/>
              </a:ext>
            </a:extLst>
          </p:cNvPr>
          <p:cNvSpPr/>
          <p:nvPr/>
        </p:nvSpPr>
        <p:spPr>
          <a:xfrm>
            <a:off x="4029110" y="5301208"/>
            <a:ext cx="1706850"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srgbClr val="333333"/>
                </a:solidFill>
                <a:effectLst/>
                <a:uLnTx/>
                <a:uFillTx/>
                <a:latin typeface="OpenSans-Regular"/>
                <a:ea typeface="+mn-ea"/>
                <a:cs typeface="+mn-cs"/>
              </a:rPr>
              <a:t>V. Pasa a ser estado asociado, pero es suspendido</a:t>
            </a:r>
            <a:endParaRPr kumimoji="0" lang="es-EC" sz="1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2050" name="Picture 2" descr="Resultado de imagen para comunidad andina de naciones y mercosur">
            <a:extLst>
              <a:ext uri="{FF2B5EF4-FFF2-40B4-BE49-F238E27FC236}">
                <a16:creationId xmlns="" xmlns:a16="http://schemas.microsoft.com/office/drawing/2014/main" id="{DDD40C73-4FA0-41D4-AC2E-0977FECE4EB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2081" y="750714"/>
            <a:ext cx="1689583" cy="71222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n relacionada">
            <a:extLst>
              <a:ext uri="{FF2B5EF4-FFF2-40B4-BE49-F238E27FC236}">
                <a16:creationId xmlns="" xmlns:a16="http://schemas.microsoft.com/office/drawing/2014/main" id="{8A48A55A-1583-49CD-A42E-722BA0E40E9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7090" y="4077072"/>
            <a:ext cx="1576015" cy="95757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esultado de imagen para venezuela">
            <a:extLst>
              <a:ext uri="{FF2B5EF4-FFF2-40B4-BE49-F238E27FC236}">
                <a16:creationId xmlns="" xmlns:a16="http://schemas.microsoft.com/office/drawing/2014/main" id="{CCB4B9C5-F81C-4D79-8135-B7152CB3CC9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81036" y="4081236"/>
            <a:ext cx="1410909" cy="940606"/>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Conector recto de flecha 26">
            <a:extLst>
              <a:ext uri="{FF2B5EF4-FFF2-40B4-BE49-F238E27FC236}">
                <a16:creationId xmlns="" xmlns:a16="http://schemas.microsoft.com/office/drawing/2014/main" id="{0B4F0521-5AEA-4EC7-AB72-29E2DF09497A}"/>
              </a:ext>
            </a:extLst>
          </p:cNvPr>
          <p:cNvCxnSpPr>
            <a:cxnSpLocks/>
          </p:cNvCxnSpPr>
          <p:nvPr/>
        </p:nvCxnSpPr>
        <p:spPr>
          <a:xfrm>
            <a:off x="6672064" y="3614420"/>
            <a:ext cx="576064" cy="0"/>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sp>
        <p:nvSpPr>
          <p:cNvPr id="28" name="Abrir llave 27">
            <a:extLst>
              <a:ext uri="{FF2B5EF4-FFF2-40B4-BE49-F238E27FC236}">
                <a16:creationId xmlns="" xmlns:a16="http://schemas.microsoft.com/office/drawing/2014/main" id="{88462B11-A968-4C6E-8588-8F8F1E15B426}"/>
              </a:ext>
            </a:extLst>
          </p:cNvPr>
          <p:cNvSpPr/>
          <p:nvPr/>
        </p:nvSpPr>
        <p:spPr>
          <a:xfrm>
            <a:off x="7248128" y="1268760"/>
            <a:ext cx="617500" cy="4680520"/>
          </a:xfrm>
          <a:prstGeom prst="leftBrace">
            <a:avLst/>
          </a:prstGeom>
        </p:spPr>
        <p:style>
          <a:lnRef idx="2">
            <a:schemeClr val="accent3"/>
          </a:lnRef>
          <a:fillRef idx="0">
            <a:schemeClr val="accent3"/>
          </a:fillRef>
          <a:effectRef idx="1">
            <a:schemeClr val="accent3"/>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Rectángulo 29">
            <a:extLst>
              <a:ext uri="{FF2B5EF4-FFF2-40B4-BE49-F238E27FC236}">
                <a16:creationId xmlns="" xmlns:a16="http://schemas.microsoft.com/office/drawing/2014/main" id="{50CC383C-7BC2-4BA6-936B-9020E76F3037}"/>
              </a:ext>
            </a:extLst>
          </p:cNvPr>
          <p:cNvSpPr/>
          <p:nvPr/>
        </p:nvSpPr>
        <p:spPr>
          <a:xfrm>
            <a:off x="7638269" y="1914869"/>
            <a:ext cx="2921755" cy="147732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C" sz="1800" b="1"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Se estableció un Programa de liberación de bienes de todo el universo arancelario para establecer una zona de libre comercio</a:t>
            </a:r>
            <a:endParaRPr kumimoji="0" lang="es-EC" sz="1800" b="1"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Rectángulo 31">
            <a:extLst>
              <a:ext uri="{FF2B5EF4-FFF2-40B4-BE49-F238E27FC236}">
                <a16:creationId xmlns="" xmlns:a16="http://schemas.microsoft.com/office/drawing/2014/main" id="{1F0F66FD-2FFF-447A-B32F-F8B626ABE82B}"/>
              </a:ext>
            </a:extLst>
          </p:cNvPr>
          <p:cNvSpPr/>
          <p:nvPr/>
        </p:nvSpPr>
        <p:spPr>
          <a:xfrm>
            <a:off x="7721612" y="4141529"/>
            <a:ext cx="2664296"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C" sz="2000" b="1" i="0" u="none" strike="noStrike" kern="1200" cap="none" spc="0" normalizeH="0" baseline="0" noProof="0" dirty="0">
                <a:ln>
                  <a:noFill/>
                </a:ln>
                <a:solidFill>
                  <a:prstClr val="black"/>
                </a:solidFill>
                <a:effectLst/>
                <a:uLnTx/>
                <a:uFillTx/>
                <a:latin typeface="Calibri"/>
                <a:ea typeface="Calibri" panose="020F0502020204030204" pitchFamily="34" charset="0"/>
                <a:cs typeface="+mn-cs"/>
              </a:rPr>
              <a:t>A excepción de los Productos de la franja de precios</a:t>
            </a:r>
            <a:endParaRPr kumimoji="0" lang="es-EC" sz="2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2056" name="Picture 8" descr="Resultado de imagen para visto verde">
            <a:extLst>
              <a:ext uri="{FF2B5EF4-FFF2-40B4-BE49-F238E27FC236}">
                <a16:creationId xmlns="" xmlns:a16="http://schemas.microsoft.com/office/drawing/2014/main" id="{73BEF8BF-8D51-4958-B0D8-CB5E070F040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29923" y="1462938"/>
            <a:ext cx="1549425" cy="1586517"/>
          </a:xfrm>
          <a:prstGeom prst="rect">
            <a:avLst/>
          </a:prstGeom>
          <a:noFill/>
          <a:extLst>
            <a:ext uri="{909E8E84-426E-40DD-AFC4-6F175D3DCCD1}">
              <a14:hiddenFill xmlns:a14="http://schemas.microsoft.com/office/drawing/2010/main">
                <a:solidFill>
                  <a:srgbClr val="FFFFFF"/>
                </a:solidFill>
              </a14:hiddenFill>
            </a:ext>
          </a:extLst>
        </p:spPr>
      </p:pic>
      <p:sp>
        <p:nvSpPr>
          <p:cNvPr id="34" name="Símbolo &quot;No permitido&quot; 33">
            <a:extLst>
              <a:ext uri="{FF2B5EF4-FFF2-40B4-BE49-F238E27FC236}">
                <a16:creationId xmlns="" xmlns:a16="http://schemas.microsoft.com/office/drawing/2014/main" id="{031F472F-452F-4336-86EC-943159DB8E02}"/>
              </a:ext>
            </a:extLst>
          </p:cNvPr>
          <p:cNvSpPr/>
          <p:nvPr/>
        </p:nvSpPr>
        <p:spPr>
          <a:xfrm>
            <a:off x="10704512" y="4187695"/>
            <a:ext cx="974713" cy="923330"/>
          </a:xfrm>
          <a:prstGeom prst="noSmoking">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4039386"/>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2704452" y="412675"/>
            <a:ext cx="9117152" cy="1143000"/>
          </a:xfrm>
        </p:spPr>
        <p:txBody>
          <a:bodyPr>
            <a:noAutofit/>
          </a:bodyPr>
          <a:lstStyle/>
          <a:p>
            <a:r>
              <a:rPr lang="es-EC" sz="3200" b="1" dirty="0">
                <a:effectLst>
                  <a:outerShdw blurRad="38100" dist="38100" dir="2700000" algn="tl">
                    <a:srgbClr val="000000">
                      <a:alpha val="43137"/>
                    </a:srgbClr>
                  </a:outerShdw>
                </a:effectLst>
              </a:rPr>
              <a:t>Preferencias arancelarias otorgadas para Ecuador</a:t>
            </a:r>
            <a:endParaRPr lang="es-EC" sz="3200" dirty="0"/>
          </a:p>
        </p:txBody>
      </p:sp>
      <p:graphicFrame>
        <p:nvGraphicFramePr>
          <p:cNvPr id="4" name="Diagrama 3"/>
          <p:cNvGraphicFramePr/>
          <p:nvPr>
            <p:extLst>
              <p:ext uri="{D42A27DB-BD31-4B8C-83A1-F6EECF244321}">
                <p14:modId xmlns:p14="http://schemas.microsoft.com/office/powerpoint/2010/main" val="715694799"/>
              </p:ext>
            </p:extLst>
          </p:nvPr>
        </p:nvGraphicFramePr>
        <p:xfrm>
          <a:off x="1297000" y="3575304"/>
          <a:ext cx="10059848" cy="12920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redondeado 4"/>
          <p:cNvSpPr/>
          <p:nvPr/>
        </p:nvSpPr>
        <p:spPr>
          <a:xfrm>
            <a:off x="220980" y="2731011"/>
            <a:ext cx="1168908" cy="53949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s-EC" dirty="0"/>
              <a:t>Banano</a:t>
            </a:r>
          </a:p>
        </p:txBody>
      </p:sp>
      <p:sp>
        <p:nvSpPr>
          <p:cNvPr id="6" name="Rectángulo redondeado 5"/>
          <p:cNvSpPr/>
          <p:nvPr/>
        </p:nvSpPr>
        <p:spPr>
          <a:xfrm>
            <a:off x="220980" y="4867317"/>
            <a:ext cx="1066724" cy="53949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C" dirty="0"/>
              <a:t>Cacao </a:t>
            </a:r>
          </a:p>
        </p:txBody>
      </p:sp>
      <p:sp>
        <p:nvSpPr>
          <p:cNvPr id="7" name="Rectángulo 6">
            <a:extLst>
              <a:ext uri="{FF2B5EF4-FFF2-40B4-BE49-F238E27FC236}">
                <a16:creationId xmlns="" xmlns:a16="http://schemas.microsoft.com/office/drawing/2014/main" id="{56F3A957-FE4C-417C-8377-E66796B70C81}"/>
              </a:ext>
            </a:extLst>
          </p:cNvPr>
          <p:cNvSpPr/>
          <p:nvPr/>
        </p:nvSpPr>
        <p:spPr>
          <a:xfrm>
            <a:off x="1942860" y="4719000"/>
            <a:ext cx="1872208" cy="1114872"/>
          </a:xfrm>
          <a:prstGeom prst="rect">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Font typeface="Arial" panose="020B0604020202020204" pitchFamily="34" charset="0"/>
              <a:buChar char="•"/>
              <a:defRPr/>
            </a:pPr>
            <a:r>
              <a:rPr kumimoji="0" lang="es-EC" sz="2000" b="0" i="0" u="none" strike="noStrike" kern="1200" cap="none" spc="0" normalizeH="0" baseline="0" noProof="0" dirty="0">
                <a:ln>
                  <a:noFill/>
                </a:ln>
                <a:solidFill>
                  <a:schemeClr val="tx1"/>
                </a:solidFill>
                <a:effectLst/>
                <a:uLnTx/>
                <a:uFillTx/>
                <a:latin typeface="Calibri"/>
              </a:rPr>
              <a:t>Brasil</a:t>
            </a:r>
          </a:p>
          <a:p>
            <a:pPr marL="342900" lvl="0" indent="-342900">
              <a:buFont typeface="Arial" panose="020B0604020202020204" pitchFamily="34" charset="0"/>
              <a:buChar char="•"/>
              <a:defRPr/>
            </a:pPr>
            <a:r>
              <a:rPr lang="es-EC" sz="2000" dirty="0">
                <a:solidFill>
                  <a:schemeClr val="tx1"/>
                </a:solidFill>
                <a:latin typeface="Calibri"/>
              </a:rPr>
              <a:t>Paraguay</a:t>
            </a:r>
          </a:p>
          <a:p>
            <a:pPr marL="342900" lvl="0" indent="-342900">
              <a:buFont typeface="Arial" panose="020B0604020202020204" pitchFamily="34" charset="0"/>
              <a:buChar char="•"/>
              <a:defRPr/>
            </a:pPr>
            <a:r>
              <a:rPr kumimoji="0" lang="es-EC" sz="2000" b="0" i="0" u="none" strike="noStrike" kern="1200" cap="none" spc="0" normalizeH="0" baseline="0" noProof="0" dirty="0">
                <a:ln>
                  <a:noFill/>
                </a:ln>
                <a:solidFill>
                  <a:schemeClr val="tx1"/>
                </a:solidFill>
                <a:effectLst/>
                <a:uLnTx/>
                <a:uFillTx/>
                <a:latin typeface="Calibri"/>
              </a:rPr>
              <a:t>Uruguay</a:t>
            </a:r>
            <a:r>
              <a:rPr kumimoji="0" lang="es-EC" sz="2000" b="0" i="0" u="none" strike="noStrike" kern="1200" cap="none" spc="0" normalizeH="0" noProof="0" dirty="0">
                <a:ln>
                  <a:noFill/>
                </a:ln>
                <a:solidFill>
                  <a:schemeClr val="tx1"/>
                </a:solidFill>
                <a:effectLst/>
                <a:uLnTx/>
                <a:uFillTx/>
                <a:latin typeface="Calibri"/>
              </a:rPr>
              <a:t> </a:t>
            </a:r>
            <a:endParaRPr kumimoji="0" lang="es-EC" sz="2000" b="0" i="0" u="none" strike="noStrike" kern="1200" cap="none" spc="0" normalizeH="0" baseline="0" noProof="0" dirty="0">
              <a:ln>
                <a:noFill/>
              </a:ln>
              <a:solidFill>
                <a:schemeClr val="tx1"/>
              </a:solidFill>
              <a:effectLst/>
              <a:uLnTx/>
              <a:uFillTx/>
              <a:latin typeface="Calibri"/>
            </a:endParaRPr>
          </a:p>
        </p:txBody>
      </p:sp>
      <p:sp>
        <p:nvSpPr>
          <p:cNvPr id="10" name="Rectángulo 9">
            <a:extLst>
              <a:ext uri="{FF2B5EF4-FFF2-40B4-BE49-F238E27FC236}">
                <a16:creationId xmlns="" xmlns:a16="http://schemas.microsoft.com/office/drawing/2014/main" id="{56F3A957-FE4C-417C-8377-E66796B70C81}"/>
              </a:ext>
            </a:extLst>
          </p:cNvPr>
          <p:cNvSpPr/>
          <p:nvPr/>
        </p:nvSpPr>
        <p:spPr>
          <a:xfrm>
            <a:off x="1942860" y="2490042"/>
            <a:ext cx="1872208" cy="1121163"/>
          </a:xfrm>
          <a:prstGeom prst="rect">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Font typeface="Arial" panose="020B0604020202020204" pitchFamily="34" charset="0"/>
              <a:buChar char="•"/>
              <a:defRPr/>
            </a:pPr>
            <a:r>
              <a:rPr lang="es-EC" sz="2000" dirty="0">
                <a:solidFill>
                  <a:schemeClr val="tx1"/>
                </a:solidFill>
              </a:rPr>
              <a:t>Argentina</a:t>
            </a:r>
          </a:p>
          <a:p>
            <a:pPr marL="342900" lvl="0" indent="-342900">
              <a:buFont typeface="Arial" panose="020B0604020202020204" pitchFamily="34" charset="0"/>
              <a:buChar char="•"/>
              <a:defRPr/>
            </a:pPr>
            <a:r>
              <a:rPr kumimoji="0" lang="es-EC" sz="2000" b="0" i="0" u="none" strike="noStrike" kern="1200" cap="none" spc="0" normalizeH="0" baseline="0" noProof="0" dirty="0">
                <a:ln>
                  <a:noFill/>
                </a:ln>
                <a:solidFill>
                  <a:schemeClr val="tx1"/>
                </a:solidFill>
                <a:effectLst/>
                <a:uLnTx/>
                <a:uFillTx/>
                <a:latin typeface="Calibri"/>
              </a:rPr>
              <a:t>Brasil</a:t>
            </a:r>
          </a:p>
        </p:txBody>
      </p:sp>
      <p:sp>
        <p:nvSpPr>
          <p:cNvPr id="11" name="Rectángulo 10">
            <a:extLst>
              <a:ext uri="{FF2B5EF4-FFF2-40B4-BE49-F238E27FC236}">
                <a16:creationId xmlns="" xmlns:a16="http://schemas.microsoft.com/office/drawing/2014/main" id="{56F3A957-FE4C-417C-8377-E66796B70C81}"/>
              </a:ext>
            </a:extLst>
          </p:cNvPr>
          <p:cNvSpPr/>
          <p:nvPr/>
        </p:nvSpPr>
        <p:spPr>
          <a:xfrm>
            <a:off x="5417008" y="4719000"/>
            <a:ext cx="1872208" cy="1114872"/>
          </a:xfrm>
          <a:prstGeom prst="rect">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Font typeface="Arial" panose="020B0604020202020204" pitchFamily="34" charset="0"/>
              <a:buChar char="•"/>
              <a:defRPr/>
            </a:pPr>
            <a:r>
              <a:rPr lang="es-EC" sz="2000" dirty="0">
                <a:solidFill>
                  <a:schemeClr val="tx1"/>
                </a:solidFill>
              </a:rPr>
              <a:t>Argentina</a:t>
            </a:r>
          </a:p>
        </p:txBody>
      </p:sp>
      <p:sp>
        <p:nvSpPr>
          <p:cNvPr id="12" name="Rectángulo 11">
            <a:extLst>
              <a:ext uri="{FF2B5EF4-FFF2-40B4-BE49-F238E27FC236}">
                <a16:creationId xmlns="" xmlns:a16="http://schemas.microsoft.com/office/drawing/2014/main" id="{56F3A957-FE4C-417C-8377-E66796B70C81}"/>
              </a:ext>
            </a:extLst>
          </p:cNvPr>
          <p:cNvSpPr/>
          <p:nvPr/>
        </p:nvSpPr>
        <p:spPr>
          <a:xfrm>
            <a:off x="5390820" y="2490042"/>
            <a:ext cx="1872208" cy="1085262"/>
          </a:xfrm>
          <a:prstGeom prst="rect">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Font typeface="Arial" panose="020B0604020202020204" pitchFamily="34" charset="0"/>
              <a:buChar char="•"/>
              <a:defRPr/>
            </a:pPr>
            <a:r>
              <a:rPr kumimoji="0" lang="es-EC" sz="2000" b="0" i="0" u="none" strike="noStrike" kern="1200" cap="none" spc="0" normalizeH="0" baseline="0" noProof="0" dirty="0">
                <a:ln>
                  <a:noFill/>
                </a:ln>
                <a:solidFill>
                  <a:schemeClr val="tx1"/>
                </a:solidFill>
                <a:effectLst/>
                <a:uLnTx/>
                <a:uFillTx/>
                <a:latin typeface="Calibri"/>
              </a:rPr>
              <a:t>Uruguay</a:t>
            </a:r>
            <a:r>
              <a:rPr kumimoji="0" lang="es-EC" sz="2000" b="0" i="0" u="none" strike="noStrike" kern="1200" cap="none" spc="0" normalizeH="0" noProof="0" dirty="0">
                <a:ln>
                  <a:noFill/>
                </a:ln>
                <a:solidFill>
                  <a:schemeClr val="tx1"/>
                </a:solidFill>
                <a:effectLst/>
                <a:uLnTx/>
                <a:uFillTx/>
                <a:latin typeface="Calibri"/>
              </a:rPr>
              <a:t> </a:t>
            </a:r>
            <a:endParaRPr kumimoji="0" lang="es-EC" sz="2000" b="0" i="0" u="none" strike="noStrike" kern="1200" cap="none" spc="0" normalizeH="0" baseline="0" noProof="0" dirty="0">
              <a:ln>
                <a:noFill/>
              </a:ln>
              <a:solidFill>
                <a:schemeClr val="tx1"/>
              </a:solidFill>
              <a:effectLst/>
              <a:uLnTx/>
              <a:uFillTx/>
              <a:latin typeface="Calibri"/>
            </a:endParaRPr>
          </a:p>
        </p:txBody>
      </p:sp>
      <p:sp>
        <p:nvSpPr>
          <p:cNvPr id="13" name="Rectángulo 12">
            <a:extLst>
              <a:ext uri="{FF2B5EF4-FFF2-40B4-BE49-F238E27FC236}">
                <a16:creationId xmlns="" xmlns:a16="http://schemas.microsoft.com/office/drawing/2014/main" id="{56F3A957-FE4C-417C-8377-E66796B70C81}"/>
              </a:ext>
            </a:extLst>
          </p:cNvPr>
          <p:cNvSpPr/>
          <p:nvPr/>
        </p:nvSpPr>
        <p:spPr>
          <a:xfrm>
            <a:off x="8686875" y="2487602"/>
            <a:ext cx="1872208" cy="1043189"/>
          </a:xfrm>
          <a:prstGeom prst="rect">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Font typeface="Arial" panose="020B0604020202020204" pitchFamily="34" charset="0"/>
              <a:buChar char="•"/>
              <a:defRPr/>
            </a:pPr>
            <a:r>
              <a:rPr lang="es-EC" sz="2000" dirty="0">
                <a:solidFill>
                  <a:schemeClr val="tx1"/>
                </a:solidFill>
                <a:latin typeface="Calibri"/>
              </a:rPr>
              <a:t>Paraguay</a:t>
            </a:r>
          </a:p>
        </p:txBody>
      </p:sp>
      <p:pic>
        <p:nvPicPr>
          <p:cNvPr id="14" name="Picture 4" descr="Resultado de imagen para argentin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92826" y="1347043"/>
            <a:ext cx="1526143" cy="83937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Resultado de imagen para brasil"/>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05707" y="1347043"/>
            <a:ext cx="1616590" cy="88912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Resultado de imagen para uruguay"/>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512363" y="1344603"/>
            <a:ext cx="1616590" cy="98844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Resultado de imagen para paraguay"/>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09035" y="1357845"/>
            <a:ext cx="1616590" cy="889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52127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81872" y="646176"/>
            <a:ext cx="9742488" cy="816864"/>
          </a:xfrm>
        </p:spPr>
        <p:txBody>
          <a:bodyPr>
            <a:noAutofit/>
          </a:bodyPr>
          <a:lstStyle/>
          <a:p>
            <a:r>
              <a:rPr lang="es-EC" sz="2600" b="1" dirty="0"/>
              <a:t>Balanza Comercial No Petrolera Ecuador-CAN (MILES DE USD FOB)</a:t>
            </a:r>
            <a:endParaRPr lang="es-EC" sz="2600" dirty="0"/>
          </a:p>
        </p:txBody>
      </p:sp>
      <p:graphicFrame>
        <p:nvGraphicFramePr>
          <p:cNvPr id="5" name="Gráfico 4"/>
          <p:cNvGraphicFramePr>
            <a:graphicFrameLocks/>
          </p:cNvGraphicFramePr>
          <p:nvPr>
            <p:extLst>
              <p:ext uri="{D42A27DB-BD31-4B8C-83A1-F6EECF244321}">
                <p14:modId xmlns:p14="http://schemas.microsoft.com/office/powerpoint/2010/main" val="2242580846"/>
              </p:ext>
            </p:extLst>
          </p:nvPr>
        </p:nvGraphicFramePr>
        <p:xfrm>
          <a:off x="371856" y="1667651"/>
          <a:ext cx="11030712" cy="4490176"/>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ángulo 3"/>
          <p:cNvSpPr/>
          <p:nvPr/>
        </p:nvSpPr>
        <p:spPr>
          <a:xfrm>
            <a:off x="6094963" y="6359962"/>
            <a:ext cx="4437433" cy="307777"/>
          </a:xfrm>
          <a:prstGeom prst="rect">
            <a:avLst/>
          </a:prstGeom>
        </p:spPr>
        <p:txBody>
          <a:bodyPr wrap="none">
            <a:spAutoFit/>
          </a:bodyPr>
          <a:lstStyle/>
          <a:p>
            <a:r>
              <a:rPr lang="es-EC" sz="1400" b="1" i="1" dirty="0">
                <a:solidFill>
                  <a:schemeClr val="bg1"/>
                </a:solidFill>
                <a:latin typeface="Times" panose="02020603050405020304" pitchFamily="18" charset="0"/>
                <a:cs typeface="Times" panose="02020603050405020304" pitchFamily="18" charset="0"/>
              </a:rPr>
              <a:t>Fuente: </a:t>
            </a:r>
            <a:r>
              <a:rPr lang="es-EC" sz="1400" dirty="0">
                <a:solidFill>
                  <a:schemeClr val="bg1"/>
                </a:solidFill>
                <a:latin typeface="Times" panose="02020603050405020304" pitchFamily="18" charset="0"/>
                <a:cs typeface="Times" panose="02020603050405020304" pitchFamily="18" charset="0"/>
              </a:rPr>
              <a:t>https://contenido.bce.fin.ec/admin/dirlistEBC.php</a:t>
            </a:r>
          </a:p>
        </p:txBody>
      </p:sp>
    </p:spTree>
    <p:extLst>
      <p:ext uri="{BB962C8B-B14F-4D97-AF65-F5344CB8AC3E}">
        <p14:creationId xmlns:p14="http://schemas.microsoft.com/office/powerpoint/2010/main" val="12724810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B279F42-7EBC-4B93-BEF6-F0523F80CC43}"/>
              </a:ext>
            </a:extLst>
          </p:cNvPr>
          <p:cNvSpPr>
            <a:spLocks noGrp="1"/>
          </p:cNvSpPr>
          <p:nvPr>
            <p:ph type="title"/>
          </p:nvPr>
        </p:nvSpPr>
        <p:spPr>
          <a:xfrm>
            <a:off x="47328" y="116632"/>
            <a:ext cx="12025336" cy="504056"/>
          </a:xfrm>
          <a:solidFill>
            <a:schemeClr val="accent3">
              <a:lumMod val="40000"/>
              <a:lumOff val="60000"/>
            </a:schemeClr>
          </a:solidFill>
        </p:spPr>
        <p:txBody>
          <a:bodyPr>
            <a:noAutofit/>
          </a:bodyPr>
          <a:lstStyle/>
          <a:p>
            <a:r>
              <a:rPr lang="es-EC" sz="2600" b="1" dirty="0"/>
              <a:t>BALANZA COMERCIAL NO PETROLERA ECUADOR-MERCOSUR (MILLONES DE USD FOB)</a:t>
            </a:r>
            <a:endParaRPr lang="es-EC" sz="2600" dirty="0"/>
          </a:p>
        </p:txBody>
      </p:sp>
      <p:graphicFrame>
        <p:nvGraphicFramePr>
          <p:cNvPr id="5" name="Gráfico 4">
            <a:extLst>
              <a:ext uri="{FF2B5EF4-FFF2-40B4-BE49-F238E27FC236}">
                <a16:creationId xmlns="" xmlns:a16="http://schemas.microsoft.com/office/drawing/2014/main" id="{07173599-9E16-444A-8129-2B111DFA0AF0}"/>
              </a:ext>
            </a:extLst>
          </p:cNvPr>
          <p:cNvGraphicFramePr/>
          <p:nvPr>
            <p:extLst>
              <p:ext uri="{D42A27DB-BD31-4B8C-83A1-F6EECF244321}">
                <p14:modId xmlns:p14="http://schemas.microsoft.com/office/powerpoint/2010/main" val="2686443982"/>
              </p:ext>
            </p:extLst>
          </p:nvPr>
        </p:nvGraphicFramePr>
        <p:xfrm>
          <a:off x="47328" y="548680"/>
          <a:ext cx="12025336" cy="5630178"/>
        </p:xfrm>
        <a:graphic>
          <a:graphicData uri="http://schemas.openxmlformats.org/drawingml/2006/chart">
            <c:chart xmlns:c="http://schemas.openxmlformats.org/drawingml/2006/chart" xmlns:r="http://schemas.openxmlformats.org/officeDocument/2006/relationships" r:id="rId2"/>
          </a:graphicData>
        </a:graphic>
      </p:graphicFrame>
      <p:pic>
        <p:nvPicPr>
          <p:cNvPr id="3074" name="Picture 2" descr="Resultado de imagen para pesos colombianos y dolares">
            <a:extLst>
              <a:ext uri="{FF2B5EF4-FFF2-40B4-BE49-F238E27FC236}">
                <a16:creationId xmlns="" xmlns:a16="http://schemas.microsoft.com/office/drawing/2014/main" id="{D2563AEB-FC53-4532-918F-CF04141E8EE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68217" y="5523583"/>
            <a:ext cx="2195535" cy="844914"/>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 xmlns:a16="http://schemas.microsoft.com/office/drawing/2014/main" id="{468D179B-5479-494F-8F78-709BD50DDAD1}"/>
              </a:ext>
            </a:extLst>
          </p:cNvPr>
          <p:cNvSpPr/>
          <p:nvPr/>
        </p:nvSpPr>
        <p:spPr>
          <a:xfrm>
            <a:off x="6481675" y="6370609"/>
            <a:ext cx="4398961" cy="309893"/>
          </a:xfrm>
          <a:prstGeom prst="rect">
            <a:avLst/>
          </a:prstGeom>
        </p:spPr>
        <p:txBody>
          <a:bodyPr wrap="none">
            <a:spAutoFit/>
          </a:bodyPr>
          <a:lstStyle/>
          <a:p>
            <a:pPr>
              <a:lnSpc>
                <a:spcPct val="106000"/>
              </a:lnSpc>
              <a:spcAft>
                <a:spcPts val="0"/>
              </a:spcAft>
            </a:pPr>
            <a:r>
              <a:rPr lang="es-EC" sz="14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Fuente:</a:t>
            </a:r>
            <a:r>
              <a:rPr lang="es-EC"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s-EC" sz="14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hlinkClick r:id="rId4">
                  <a:extLst>
                    <a:ext uri="{A12FA001-AC4F-418D-AE19-62706E023703}">
                      <ahyp:hlinkClr xmlns="" xmlns:ahyp="http://schemas.microsoft.com/office/drawing/2018/hyperlinkcolor" val="tx"/>
                    </a:ext>
                  </a:extLst>
                </a:hlinkClick>
              </a:rPr>
              <a:t>https://contenido.bce.fin.ec/admin/dirlistEBC.php</a:t>
            </a:r>
            <a:endParaRPr lang="es-EC" sz="1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4960927"/>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Bocadillo nube: nube 20">
            <a:extLst>
              <a:ext uri="{FF2B5EF4-FFF2-40B4-BE49-F238E27FC236}">
                <a16:creationId xmlns="" xmlns:a16="http://schemas.microsoft.com/office/drawing/2014/main" id="{0E0CF4D5-9262-4D6B-8CBE-D44150C5B419}"/>
              </a:ext>
            </a:extLst>
          </p:cNvPr>
          <p:cNvSpPr/>
          <p:nvPr/>
        </p:nvSpPr>
        <p:spPr>
          <a:xfrm>
            <a:off x="7608168" y="727830"/>
            <a:ext cx="3428380" cy="1543182"/>
          </a:xfrm>
          <a:prstGeom prst="cloud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C" sz="1800" b="1" i="0" u="none" strike="noStrike" kern="1200" cap="none" spc="0" normalizeH="0" baseline="0" noProof="0" dirty="0">
                <a:ln>
                  <a:noFill/>
                </a:ln>
                <a:solidFill>
                  <a:prstClr val="black"/>
                </a:solidFill>
                <a:effectLst/>
                <a:uLnTx/>
                <a:uFillTx/>
                <a:latin typeface="Calibri"/>
                <a:ea typeface="+mn-ea"/>
                <a:cs typeface="+mn-cs"/>
              </a:rPr>
              <a:t>Principales productos de exportación; patrón comercial; BCE</a:t>
            </a:r>
          </a:p>
        </p:txBody>
      </p:sp>
      <p:sp>
        <p:nvSpPr>
          <p:cNvPr id="2" name="Título 1">
            <a:extLst>
              <a:ext uri="{FF2B5EF4-FFF2-40B4-BE49-F238E27FC236}">
                <a16:creationId xmlns="" xmlns:a16="http://schemas.microsoft.com/office/drawing/2014/main" id="{D16C5EA5-86F2-4279-A29E-629B5B7C7DE2}"/>
              </a:ext>
            </a:extLst>
          </p:cNvPr>
          <p:cNvSpPr>
            <a:spLocks noGrp="1"/>
          </p:cNvSpPr>
          <p:nvPr>
            <p:ph type="title"/>
          </p:nvPr>
        </p:nvSpPr>
        <p:spPr>
          <a:xfrm>
            <a:off x="609600" y="58614"/>
            <a:ext cx="10972800" cy="562074"/>
          </a:xfrm>
        </p:spPr>
        <p:style>
          <a:lnRef idx="1">
            <a:schemeClr val="accent3"/>
          </a:lnRef>
          <a:fillRef idx="2">
            <a:schemeClr val="accent3"/>
          </a:fillRef>
          <a:effectRef idx="1">
            <a:schemeClr val="accent3"/>
          </a:effectRef>
          <a:fontRef idx="minor">
            <a:schemeClr val="dk1"/>
          </a:fontRef>
        </p:style>
        <p:txBody>
          <a:bodyPr>
            <a:noAutofit/>
          </a:bodyPr>
          <a:lstStyle/>
          <a:p>
            <a:r>
              <a:rPr lang="es-EC" sz="3600" b="1" dirty="0"/>
              <a:t>ÍNDICE HERFINDAHL-HIRSCHMAN, PERÍODO 2011-2018</a:t>
            </a:r>
            <a:endParaRPr lang="es-EC" sz="3600" dirty="0"/>
          </a:p>
        </p:txBody>
      </p:sp>
      <p:graphicFrame>
        <p:nvGraphicFramePr>
          <p:cNvPr id="15" name="Diagrama 14">
            <a:extLst>
              <a:ext uri="{FF2B5EF4-FFF2-40B4-BE49-F238E27FC236}">
                <a16:creationId xmlns="" xmlns:a16="http://schemas.microsoft.com/office/drawing/2014/main" id="{D820E379-9F92-4297-B7BD-054EC134C280}"/>
              </a:ext>
            </a:extLst>
          </p:cNvPr>
          <p:cNvGraphicFramePr/>
          <p:nvPr/>
        </p:nvGraphicFramePr>
        <p:xfrm>
          <a:off x="263352" y="383148"/>
          <a:ext cx="6031158" cy="6286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100" name="Picture 4" descr="Resultado de imagen para concentración de exportaciones">
            <a:extLst>
              <a:ext uri="{FF2B5EF4-FFF2-40B4-BE49-F238E27FC236}">
                <a16:creationId xmlns="" xmlns:a16="http://schemas.microsoft.com/office/drawing/2014/main" id="{A24737BF-5ACF-4970-9DF2-0072C17834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0" y="620688"/>
            <a:ext cx="3329133" cy="216750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Resultado de imagen para banano hd">
            <a:extLst>
              <a:ext uri="{FF2B5EF4-FFF2-40B4-BE49-F238E27FC236}">
                <a16:creationId xmlns="" xmlns:a16="http://schemas.microsoft.com/office/drawing/2014/main" id="{1CB0DAC0-5871-4DBC-BA9E-7A68928D967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620688"/>
            <a:ext cx="1296144" cy="75897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Resultado de imagen para cacao hd ecuador">
            <a:extLst>
              <a:ext uri="{FF2B5EF4-FFF2-40B4-BE49-F238E27FC236}">
                <a16:creationId xmlns="" xmlns:a16="http://schemas.microsoft.com/office/drawing/2014/main" id="{D63C8691-275E-450C-AEB6-CEADD4D43FB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45132" y="2156308"/>
            <a:ext cx="1079107" cy="631886"/>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Resultado de imagen para argentina bandera">
            <a:extLst>
              <a:ext uri="{FF2B5EF4-FFF2-40B4-BE49-F238E27FC236}">
                <a16:creationId xmlns="" xmlns:a16="http://schemas.microsoft.com/office/drawing/2014/main" id="{781710F0-E8BC-48E2-9AA5-F44BAC7D86A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0328938">
            <a:off x="214331" y="2095587"/>
            <a:ext cx="361731" cy="310914"/>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Resultado de imagen para brasil bandera">
            <a:extLst>
              <a:ext uri="{FF2B5EF4-FFF2-40B4-BE49-F238E27FC236}">
                <a16:creationId xmlns="" xmlns:a16="http://schemas.microsoft.com/office/drawing/2014/main" id="{698E56C5-8DBF-41F7-B32E-2AAF28EF78C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20214878">
            <a:off x="663102" y="1760462"/>
            <a:ext cx="443232" cy="310284"/>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Resultado de imagen para paraguay bandera">
            <a:extLst>
              <a:ext uri="{FF2B5EF4-FFF2-40B4-BE49-F238E27FC236}">
                <a16:creationId xmlns="" xmlns:a16="http://schemas.microsoft.com/office/drawing/2014/main" id="{4228791D-3C44-41A8-B3FF-DBDA4DAAD02E}"/>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20072161">
            <a:off x="1401667" y="1662127"/>
            <a:ext cx="593137" cy="355676"/>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descr="Resultado de imagen para uruguay bandera">
            <a:extLst>
              <a:ext uri="{FF2B5EF4-FFF2-40B4-BE49-F238E27FC236}">
                <a16:creationId xmlns="" xmlns:a16="http://schemas.microsoft.com/office/drawing/2014/main" id="{807D6201-8C64-4F41-A228-2A14ABA156F7}"/>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20086336">
            <a:off x="2294332" y="1115443"/>
            <a:ext cx="689164" cy="45923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4" name="Tabla 24">
            <a:extLst>
              <a:ext uri="{FF2B5EF4-FFF2-40B4-BE49-F238E27FC236}">
                <a16:creationId xmlns="" xmlns:a16="http://schemas.microsoft.com/office/drawing/2014/main" id="{1F903F34-DDCE-4668-801C-23F2F50D1C25}"/>
              </a:ext>
            </a:extLst>
          </p:cNvPr>
          <p:cNvGraphicFramePr>
            <a:graphicFrameLocks noGrp="1"/>
          </p:cNvGraphicFramePr>
          <p:nvPr/>
        </p:nvGraphicFramePr>
        <p:xfrm>
          <a:off x="5850761" y="2546601"/>
          <a:ext cx="6175389" cy="3834727"/>
        </p:xfrm>
        <a:graphic>
          <a:graphicData uri="http://schemas.openxmlformats.org/drawingml/2006/table">
            <a:tbl>
              <a:tblPr firstRow="1" bandRow="1">
                <a:tableStyleId>{5C22544A-7EE6-4342-B048-85BDC9FD1C3A}</a:tableStyleId>
              </a:tblPr>
              <a:tblGrid>
                <a:gridCol w="1141290">
                  <a:extLst>
                    <a:ext uri="{9D8B030D-6E8A-4147-A177-3AD203B41FA5}">
                      <a16:colId xmlns="" xmlns:a16="http://schemas.microsoft.com/office/drawing/2014/main" val="4101498776"/>
                    </a:ext>
                  </a:extLst>
                </a:gridCol>
                <a:gridCol w="1943374">
                  <a:extLst>
                    <a:ext uri="{9D8B030D-6E8A-4147-A177-3AD203B41FA5}">
                      <a16:colId xmlns="" xmlns:a16="http://schemas.microsoft.com/office/drawing/2014/main" val="320991285"/>
                    </a:ext>
                  </a:extLst>
                </a:gridCol>
                <a:gridCol w="1811880">
                  <a:extLst>
                    <a:ext uri="{9D8B030D-6E8A-4147-A177-3AD203B41FA5}">
                      <a16:colId xmlns="" xmlns:a16="http://schemas.microsoft.com/office/drawing/2014/main" val="686505244"/>
                    </a:ext>
                  </a:extLst>
                </a:gridCol>
                <a:gridCol w="1278845">
                  <a:extLst>
                    <a:ext uri="{9D8B030D-6E8A-4147-A177-3AD203B41FA5}">
                      <a16:colId xmlns="" xmlns:a16="http://schemas.microsoft.com/office/drawing/2014/main" val="1372477163"/>
                    </a:ext>
                  </a:extLst>
                </a:gridCol>
              </a:tblGrid>
              <a:tr h="376693">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C" sz="1800" b="1" dirty="0">
                          <a:solidFill>
                            <a:schemeClr val="bg1"/>
                          </a:solidFill>
                        </a:rPr>
                        <a:t>CATEGORÍAS DEL IHH</a:t>
                      </a:r>
                    </a:p>
                  </a:txBody>
                  <a:tcPr>
                    <a:solidFill>
                      <a:schemeClr val="tx1"/>
                    </a:solidFill>
                  </a:tcPr>
                </a:tc>
                <a:tc hMerge="1">
                  <a:txBody>
                    <a:bodyPr/>
                    <a:lstStyle/>
                    <a:p>
                      <a:endParaRPr lang="es-EC" dirty="0"/>
                    </a:p>
                  </a:txBody>
                  <a:tcPr/>
                </a:tc>
                <a:tc hMerge="1">
                  <a:txBody>
                    <a:bodyPr/>
                    <a:lstStyle/>
                    <a:p>
                      <a:endParaRPr lang="es-EC" dirty="0"/>
                    </a:p>
                  </a:txBody>
                  <a:tcPr/>
                </a:tc>
                <a:tc hMerge="1">
                  <a:txBody>
                    <a:bodyPr/>
                    <a:lstStyle/>
                    <a:p>
                      <a:endParaRPr lang="es-EC" dirty="0"/>
                    </a:p>
                  </a:txBody>
                  <a:tcPr/>
                </a:tc>
                <a:extLst>
                  <a:ext uri="{0D108BD9-81ED-4DB2-BD59-A6C34878D82A}">
                    <a16:rowId xmlns="" xmlns:a16="http://schemas.microsoft.com/office/drawing/2014/main" val="130019583"/>
                  </a:ext>
                </a:extLst>
              </a:tr>
              <a:tr h="941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b="1" dirty="0"/>
                        <a:t>0,0 - 0,10 </a:t>
                      </a:r>
                      <a:endParaRPr lang="es-EC" sz="1800" b="1" dirty="0"/>
                    </a:p>
                  </a:txBody>
                  <a:tcPr>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100000" t="100000"/>
                      </a:path>
                      <a:tileRect r="-100000" b="-100000"/>
                    </a:gra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b="1" dirty="0"/>
                        <a:t>Mercado “diversificado” </a:t>
                      </a:r>
                      <a:endParaRPr lang="es-EC" sz="1800" b="1" dirty="0"/>
                    </a:p>
                  </a:txBody>
                  <a:tcPr>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100000" t="100000"/>
                      </a:path>
                      <a:tileRect r="-100000" b="-100000"/>
                    </a:gra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C" sz="1800" b="1" dirty="0"/>
                        <a:t>Mercado competitivo</a:t>
                      </a:r>
                    </a:p>
                  </a:txBody>
                  <a:tcPr>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100000" t="100000"/>
                      </a:path>
                      <a:tileRect r="-100000" b="-100000"/>
                    </a:gradFill>
                  </a:tcPr>
                </a:tc>
                <a:tc>
                  <a:txBody>
                    <a:bodyPr/>
                    <a:lstStyle/>
                    <a:p>
                      <a:r>
                        <a:rPr lang="es-EC" sz="1800" b="1" dirty="0"/>
                        <a:t>No requiere control</a:t>
                      </a:r>
                    </a:p>
                  </a:txBody>
                  <a:tcPr>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100000" t="100000"/>
                      </a:path>
                      <a:tileRect r="-100000" b="-100000"/>
                    </a:gradFill>
                  </a:tcPr>
                </a:tc>
                <a:extLst>
                  <a:ext uri="{0D108BD9-81ED-4DB2-BD59-A6C34878D82A}">
                    <a16:rowId xmlns="" xmlns:a16="http://schemas.microsoft.com/office/drawing/2014/main" val="3769763339"/>
                  </a:ext>
                </a:extLst>
              </a:tr>
              <a:tr h="1574568">
                <a:tc>
                  <a:txBody>
                    <a:bodyPr/>
                    <a:lstStyle/>
                    <a:p>
                      <a:r>
                        <a:rPr lang="es-ES" sz="1800" b="1" dirty="0"/>
                        <a:t>“0,10 - 0,18 “</a:t>
                      </a:r>
                      <a:endParaRPr lang="es-EC" sz="1800" b="1"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tcPr>
                </a:tc>
                <a:tc>
                  <a:txBody>
                    <a:bodyPr/>
                    <a:lstStyle/>
                    <a:p>
                      <a:r>
                        <a:rPr lang="es-ES" sz="1800" b="1" dirty="0"/>
                        <a:t>Mercado “moderadamente concentrado” </a:t>
                      </a:r>
                      <a:endParaRPr lang="es-EC" sz="1800" b="1"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b="1" dirty="0"/>
                        <a:t>Mercado moderadamente concentrado”</a:t>
                      </a:r>
                      <a:endParaRPr lang="es-EC" sz="1800" b="1" dirty="0"/>
                    </a:p>
                    <a:p>
                      <a:endParaRPr lang="es-EC" sz="1800" b="1" dirty="0"/>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tcPr>
                </a:tc>
                <a:tc>
                  <a:txBody>
                    <a:bodyPr/>
                    <a:lstStyle/>
                    <a:p>
                      <a:r>
                        <a:rPr lang="es-EC" sz="1800" b="1" dirty="0"/>
                        <a:t>Posible control</a:t>
                      </a:r>
                    </a:p>
                  </a:txBody>
                  <a:tc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tcPr>
                </a:tc>
                <a:extLst>
                  <a:ext uri="{0D108BD9-81ED-4DB2-BD59-A6C34878D82A}">
                    <a16:rowId xmlns="" xmlns:a16="http://schemas.microsoft.com/office/drawing/2014/main" val="3271364371"/>
                  </a:ext>
                </a:extLst>
              </a:tr>
              <a:tr h="941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b="1" dirty="0"/>
                        <a:t>Mayor a 0,18 </a:t>
                      </a:r>
                      <a:endParaRPr lang="es-EC" sz="1800" b="1" dirty="0"/>
                    </a:p>
                  </a:txBody>
                  <a:tcPr>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b="1" dirty="0"/>
                        <a:t>Mercado “concentrado”</a:t>
                      </a:r>
                      <a:endParaRPr lang="es-EC" sz="1800" b="1" dirty="0"/>
                    </a:p>
                  </a:txBody>
                  <a:tcPr>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C" sz="1800" b="1" dirty="0"/>
                        <a:t>Monopolio</a:t>
                      </a:r>
                    </a:p>
                  </a:txBody>
                  <a:tcPr>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a:tcPr>
                </a:tc>
                <a:tc>
                  <a:txBody>
                    <a:bodyPr/>
                    <a:lstStyle/>
                    <a:p>
                      <a:r>
                        <a:rPr lang="es-EC" sz="1800" b="1" dirty="0"/>
                        <a:t>Control Obligatorio</a:t>
                      </a:r>
                    </a:p>
                  </a:txBody>
                  <a:tcPr>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100000" t="100000"/>
                      </a:path>
                      <a:tileRect r="-100000" b="-100000"/>
                    </a:gradFill>
                  </a:tcPr>
                </a:tc>
                <a:extLst>
                  <a:ext uri="{0D108BD9-81ED-4DB2-BD59-A6C34878D82A}">
                    <a16:rowId xmlns="" xmlns:a16="http://schemas.microsoft.com/office/drawing/2014/main" val="906822878"/>
                  </a:ext>
                </a:extLst>
              </a:tr>
            </a:tbl>
          </a:graphicData>
        </a:graphic>
      </p:graphicFrame>
      <p:pic>
        <p:nvPicPr>
          <p:cNvPr id="4116" name="Picture 20" descr="Resultado de imagen para semaforo">
            <a:extLst>
              <a:ext uri="{FF2B5EF4-FFF2-40B4-BE49-F238E27FC236}">
                <a16:creationId xmlns="" xmlns:a16="http://schemas.microsoft.com/office/drawing/2014/main" id="{561412DE-F5B8-49D0-9903-2EA716E8FF9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223792" y="4392488"/>
            <a:ext cx="1511304" cy="1844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9186711"/>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Rectángulo 5">
                <a:extLst>
                  <a:ext uri="{FF2B5EF4-FFF2-40B4-BE49-F238E27FC236}">
                    <a16:creationId xmlns="" xmlns:a16="http://schemas.microsoft.com/office/drawing/2014/main" id="{9B704835-0626-415B-86F7-FA07B6D8C93A}"/>
                  </a:ext>
                </a:extLst>
              </p:cNvPr>
              <p:cNvSpPr/>
              <p:nvPr/>
            </p:nvSpPr>
            <p:spPr>
              <a:xfrm>
                <a:off x="2351584" y="1817113"/>
                <a:ext cx="7776864" cy="38230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s-EC" sz="44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𝑰𝑯𝑯</m:t>
                      </m:r>
                      <m:r>
                        <a:rPr kumimoji="0" lang="es-EC" sz="44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d>
                            <m:dPr>
                              <m:ctrlP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nary>
                                <m:naryPr>
                                  <m:chr m:val="∑"/>
                                  <m:limLoc m:val="undOvr"/>
                                  <m:ctrlP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naryPr>
                                <m:sub>
                                  <m: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𝒋</m:t>
                                  </m:r>
                                  <m: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𝟏</m:t>
                                  </m:r>
                                </m:sub>
                                <m:sup>
                                  <m: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𝒏</m:t>
                                  </m:r>
                                </m:sup>
                                <m:e>
                                  <m:sSup>
                                    <m:sSupPr>
                                      <m:ctrlP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d>
                                        <m:dPr>
                                          <m:ctrlPr>
                                            <a:rPr kumimoji="0" lang="es-EC" sz="44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f>
                                            <m:fPr>
                                              <m:ctrlP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sSub>
                                                <m:sSubPr>
                                                  <m:ctrlP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𝒙</m:t>
                                                  </m:r>
                                                </m:e>
                                                <m:sub>
                                                  <m: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𝒊𝒋</m:t>
                                                  </m:r>
                                                </m:sub>
                                              </m:sSub>
                                            </m:num>
                                            <m:den>
                                              <m: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𝑿𝑻𝒊</m:t>
                                              </m:r>
                                            </m:den>
                                          </m:f>
                                        </m:e>
                                      </m:d>
                                      <m:r>
                                        <a:rPr kumimoji="0" lang="es-EC" sz="44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e>
                                    <m:sup>
                                      <m: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𝟐</m:t>
                                      </m:r>
                                    </m:sup>
                                  </m:sSup>
                                </m:e>
                              </m:nary>
                              <m: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f>
                                <m:fPr>
                                  <m:ctrlP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𝟏</m:t>
                                  </m:r>
                                </m:num>
                                <m:den>
                                  <m: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𝒏</m:t>
                                  </m:r>
                                </m:den>
                              </m:f>
                            </m:e>
                          </m:d>
                        </m:num>
                        <m:den>
                          <m: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𝟏</m:t>
                          </m:r>
                          <m: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f>
                            <m:fPr>
                              <m:ctrlP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𝟏</m:t>
                              </m:r>
                            </m:num>
                            <m:den>
                              <m:r>
                                <a:rPr kumimoji="0" lang="es-EC" sz="4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𝒏</m:t>
                              </m:r>
                            </m:den>
                          </m:f>
                        </m:den>
                      </m:f>
                    </m:oMath>
                  </m:oMathPara>
                </a14:m>
                <a:endParaRPr kumimoji="0" lang="es-EC" sz="4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C" sz="4400" b="1" i="0" u="none" strike="noStrike" kern="1200" cap="none" spc="0" normalizeH="0" baseline="0" noProof="0" dirty="0">
                    <a:ln>
                      <a:noFill/>
                    </a:ln>
                    <a:solidFill>
                      <a:prstClr val="black"/>
                    </a:solidFill>
                    <a:effectLst/>
                    <a:uLnTx/>
                    <a:uFillTx/>
                    <a:latin typeface="Calibri"/>
                    <a:ea typeface="+mn-ea"/>
                    <a:cs typeface="+mn-cs"/>
                  </a:rPr>
                  <a:t>Fuente: Metodología Herfindahl Hirschman</a:t>
                </a:r>
              </a:p>
            </p:txBody>
          </p:sp>
        </mc:Choice>
        <mc:Fallback xmlns="">
          <p:sp>
            <p:nvSpPr>
              <p:cNvPr id="6" name="Rectángulo 5">
                <a:extLst>
                  <a:ext uri="{FF2B5EF4-FFF2-40B4-BE49-F238E27FC236}">
                    <a16:creationId xmlns:a16="http://schemas.microsoft.com/office/drawing/2014/main" id="{9B704835-0626-415B-86F7-FA07B6D8C93A}"/>
                  </a:ext>
                </a:extLst>
              </p:cNvPr>
              <p:cNvSpPr>
                <a:spLocks noRot="1" noChangeAspect="1" noMove="1" noResize="1" noEditPoints="1" noAdjustHandles="1" noChangeArrowheads="1" noChangeShapeType="1" noTextEdit="1"/>
              </p:cNvSpPr>
              <p:nvPr/>
            </p:nvSpPr>
            <p:spPr>
              <a:xfrm>
                <a:off x="2351584" y="1817113"/>
                <a:ext cx="7776864" cy="3823098"/>
              </a:xfrm>
              <a:prstGeom prst="rect">
                <a:avLst/>
              </a:prstGeom>
              <a:blipFill>
                <a:blip r:embed="rId2"/>
                <a:stretch>
                  <a:fillRect l="-3216" r="-2824" b="-6699"/>
                </a:stretch>
              </a:blipFill>
            </p:spPr>
            <p:txBody>
              <a:bodyPr/>
              <a:lstStyle/>
              <a:p>
                <a:r>
                  <a:rPr lang="es-EC">
                    <a:noFill/>
                  </a:rPr>
                  <a:t> </a:t>
                </a:r>
              </a:p>
            </p:txBody>
          </p:sp>
        </mc:Fallback>
      </mc:AlternateContent>
      <p:sp>
        <p:nvSpPr>
          <p:cNvPr id="8" name="Título 1">
            <a:extLst>
              <a:ext uri="{FF2B5EF4-FFF2-40B4-BE49-F238E27FC236}">
                <a16:creationId xmlns="" xmlns:a16="http://schemas.microsoft.com/office/drawing/2014/main" id="{D83A3A56-0F04-4A5E-A2B4-8EF2487C6BB1}"/>
              </a:ext>
            </a:extLst>
          </p:cNvPr>
          <p:cNvSpPr txBox="1">
            <a:spLocks/>
          </p:cNvSpPr>
          <p:nvPr/>
        </p:nvSpPr>
        <p:spPr>
          <a:xfrm>
            <a:off x="609600" y="58614"/>
            <a:ext cx="10972800" cy="562074"/>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C" sz="3600" b="1" i="0" u="none" strike="noStrike" kern="1200" cap="none" spc="0" normalizeH="0" baseline="0" noProof="0">
                <a:ln>
                  <a:noFill/>
                </a:ln>
                <a:solidFill>
                  <a:prstClr val="black"/>
                </a:solidFill>
                <a:effectLst/>
                <a:uLnTx/>
                <a:uFillTx/>
                <a:latin typeface="Calibri"/>
                <a:ea typeface="+mn-ea"/>
                <a:cs typeface="+mn-cs"/>
              </a:rPr>
              <a:t>ÍNDICE HERFINDAHL-HIRSCHMAN, PERÍODO 2011-2018</a:t>
            </a:r>
            <a:endParaRPr kumimoji="0" lang="es-EC" sz="36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0425258"/>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641680" y="696199"/>
            <a:ext cx="10972800" cy="785129"/>
          </a:xfrm>
        </p:spPr>
        <p:txBody>
          <a:bodyPr/>
          <a:lstStyle/>
          <a:p>
            <a:pPr algn="ctr"/>
            <a:r>
              <a:rPr lang="es-EC" b="1" u="sng" dirty="0">
                <a:effectLst>
                  <a:outerShdw blurRad="38100" dist="38100" dir="2700000" algn="tl">
                    <a:srgbClr val="000000">
                      <a:alpha val="43137"/>
                    </a:srgbClr>
                  </a:outerShdw>
                </a:effectLst>
              </a:rPr>
              <a:t>Planteamiento del problema</a:t>
            </a:r>
          </a:p>
        </p:txBody>
      </p:sp>
      <p:graphicFrame>
        <p:nvGraphicFramePr>
          <p:cNvPr id="5" name="Diagrama 4"/>
          <p:cNvGraphicFramePr/>
          <p:nvPr>
            <p:extLst>
              <p:ext uri="{D42A27DB-BD31-4B8C-83A1-F6EECF244321}">
                <p14:modId xmlns:p14="http://schemas.microsoft.com/office/powerpoint/2010/main" val="1089580134"/>
              </p:ext>
            </p:extLst>
          </p:nvPr>
        </p:nvGraphicFramePr>
        <p:xfrm>
          <a:off x="3209544" y="1755323"/>
          <a:ext cx="8128000"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Resultado de imagen para acuerdo complementacion economica 5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8200" y="1810512"/>
            <a:ext cx="2124922" cy="12710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banano ecuatorian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2376" y="3288848"/>
            <a:ext cx="2414016" cy="145860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sultado de imagen para cacao ecuatorian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2376" y="4858102"/>
            <a:ext cx="2414016" cy="1432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9411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C35768F-BEA4-40AC-9883-70F9E25237A5}"/>
              </a:ext>
            </a:extLst>
          </p:cNvPr>
          <p:cNvSpPr>
            <a:spLocks noGrp="1"/>
          </p:cNvSpPr>
          <p:nvPr>
            <p:ph type="title"/>
          </p:nvPr>
        </p:nvSpPr>
        <p:spPr>
          <a:xfrm>
            <a:off x="2495600" y="136317"/>
            <a:ext cx="6408712" cy="700395"/>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p:spPr>
        <p:txBody>
          <a:bodyPr>
            <a:noAutofit/>
          </a:bodyPr>
          <a:lstStyle/>
          <a:p>
            <a:r>
              <a:rPr lang="es-EC" sz="2400" b="1" dirty="0"/>
              <a:t>EXPORTACIONES DE BANANO A LOS PAÍSES DEL MERCOSUR </a:t>
            </a:r>
            <a:r>
              <a:rPr lang="es-EC" sz="2000" b="1" dirty="0"/>
              <a:t>(MILES DE USD FOB)</a:t>
            </a:r>
            <a:endParaRPr lang="es-EC" sz="2400" b="1" dirty="0"/>
          </a:p>
        </p:txBody>
      </p:sp>
      <p:graphicFrame>
        <p:nvGraphicFramePr>
          <p:cNvPr id="7" name="Tabla 6">
            <a:extLst>
              <a:ext uri="{FF2B5EF4-FFF2-40B4-BE49-F238E27FC236}">
                <a16:creationId xmlns="" xmlns:a16="http://schemas.microsoft.com/office/drawing/2014/main" id="{0CBD12D8-03AD-453D-87A5-B1030D98A927}"/>
              </a:ext>
            </a:extLst>
          </p:cNvPr>
          <p:cNvGraphicFramePr>
            <a:graphicFrameLocks noGrp="1"/>
          </p:cNvGraphicFramePr>
          <p:nvPr>
            <p:extLst>
              <p:ext uri="{D42A27DB-BD31-4B8C-83A1-F6EECF244321}">
                <p14:modId xmlns:p14="http://schemas.microsoft.com/office/powerpoint/2010/main" val="710191089"/>
              </p:ext>
            </p:extLst>
          </p:nvPr>
        </p:nvGraphicFramePr>
        <p:xfrm>
          <a:off x="119337" y="836713"/>
          <a:ext cx="11881321" cy="5547828"/>
        </p:xfrm>
        <a:graphic>
          <a:graphicData uri="http://schemas.openxmlformats.org/drawingml/2006/table">
            <a:tbl>
              <a:tblPr firstRow="1" firstCol="1" bandRow="1"/>
              <a:tblGrid>
                <a:gridCol w="1364703">
                  <a:extLst>
                    <a:ext uri="{9D8B030D-6E8A-4147-A177-3AD203B41FA5}">
                      <a16:colId xmlns="" xmlns:a16="http://schemas.microsoft.com/office/drawing/2014/main" val="2735652822"/>
                    </a:ext>
                  </a:extLst>
                </a:gridCol>
                <a:gridCol w="1953696">
                  <a:extLst>
                    <a:ext uri="{9D8B030D-6E8A-4147-A177-3AD203B41FA5}">
                      <a16:colId xmlns="" xmlns:a16="http://schemas.microsoft.com/office/drawing/2014/main" val="2062626638"/>
                    </a:ext>
                  </a:extLst>
                </a:gridCol>
                <a:gridCol w="1953696">
                  <a:extLst>
                    <a:ext uri="{9D8B030D-6E8A-4147-A177-3AD203B41FA5}">
                      <a16:colId xmlns="" xmlns:a16="http://schemas.microsoft.com/office/drawing/2014/main" val="597159515"/>
                    </a:ext>
                  </a:extLst>
                </a:gridCol>
                <a:gridCol w="1364703">
                  <a:extLst>
                    <a:ext uri="{9D8B030D-6E8A-4147-A177-3AD203B41FA5}">
                      <a16:colId xmlns="" xmlns:a16="http://schemas.microsoft.com/office/drawing/2014/main" val="216869552"/>
                    </a:ext>
                  </a:extLst>
                </a:gridCol>
                <a:gridCol w="1765719">
                  <a:extLst>
                    <a:ext uri="{9D8B030D-6E8A-4147-A177-3AD203B41FA5}">
                      <a16:colId xmlns="" xmlns:a16="http://schemas.microsoft.com/office/drawing/2014/main" val="3039421838"/>
                    </a:ext>
                  </a:extLst>
                </a:gridCol>
                <a:gridCol w="1765719">
                  <a:extLst>
                    <a:ext uri="{9D8B030D-6E8A-4147-A177-3AD203B41FA5}">
                      <a16:colId xmlns="" xmlns:a16="http://schemas.microsoft.com/office/drawing/2014/main" val="4099688271"/>
                    </a:ext>
                  </a:extLst>
                </a:gridCol>
                <a:gridCol w="1713085">
                  <a:extLst>
                    <a:ext uri="{9D8B030D-6E8A-4147-A177-3AD203B41FA5}">
                      <a16:colId xmlns="" xmlns:a16="http://schemas.microsoft.com/office/drawing/2014/main" val="2406303187"/>
                    </a:ext>
                  </a:extLst>
                </a:gridCol>
              </a:tblGrid>
              <a:tr h="325900">
                <a:tc>
                  <a:txBody>
                    <a:bodyPr/>
                    <a:lstStyle/>
                    <a:p>
                      <a:pPr algn="ctr">
                        <a:lnSpc>
                          <a:spcPct val="106000"/>
                        </a:lnSpc>
                        <a:spcAft>
                          <a:spcPts val="0"/>
                        </a:spcAft>
                      </a:pPr>
                      <a:r>
                        <a:rPr lang="es-EC"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AÑO</a:t>
                      </a:r>
                      <a:endParaRPr lang="es-EC"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PRODUCTO</a:t>
                      </a:r>
                      <a:endParaRPr lang="es-EC" sz="24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ARGENTINA</a:t>
                      </a:r>
                      <a:endParaRPr lang="es-EC" sz="24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BRASIL</a:t>
                      </a:r>
                      <a:endParaRPr lang="es-EC" sz="24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PARAGUAY </a:t>
                      </a:r>
                      <a:endParaRPr lang="es-EC" sz="24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URUGUAY</a:t>
                      </a:r>
                      <a:endParaRPr lang="es-EC" sz="24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a:t>
                      </a:r>
                      <a:endParaRPr lang="es-EC"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extLst>
                  <a:ext uri="{0D108BD9-81ED-4DB2-BD59-A6C34878D82A}">
                    <a16:rowId xmlns="" xmlns:a16="http://schemas.microsoft.com/office/drawing/2014/main" val="4237924095"/>
                  </a:ext>
                </a:extLst>
              </a:tr>
              <a:tr h="361974">
                <a:tc rowSpan="2">
                  <a:txBody>
                    <a:bodyPr/>
                    <a:lstStyle/>
                    <a:p>
                      <a:pPr algn="ctr">
                        <a:lnSpc>
                          <a:spcPct val="106000"/>
                        </a:lnSpc>
                        <a:spcAft>
                          <a:spcPts val="0"/>
                        </a:spcAft>
                      </a:pPr>
                      <a:r>
                        <a:rPr lang="es-EC"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2011</a:t>
                      </a:r>
                      <a:endParaRPr lang="es-EC" sz="2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Banano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8.749,92</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2.825,48</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11.575,39</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extLst>
                  <a:ext uri="{0D108BD9-81ED-4DB2-BD59-A6C34878D82A}">
                    <a16:rowId xmlns="" xmlns:a16="http://schemas.microsoft.com/office/drawing/2014/main" val="2400945532"/>
                  </a:ext>
                </a:extLst>
              </a:tr>
              <a:tr h="268386">
                <a:tc vMerge="1">
                  <a:txBody>
                    <a:bodyPr/>
                    <a:lstStyle/>
                    <a:p>
                      <a:endParaRPr lang="es-EC"/>
                    </a:p>
                  </a:txBody>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Plátano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extLst>
                  <a:ext uri="{0D108BD9-81ED-4DB2-BD59-A6C34878D82A}">
                    <a16:rowId xmlns="" xmlns:a16="http://schemas.microsoft.com/office/drawing/2014/main" val="3996846419"/>
                  </a:ext>
                </a:extLst>
              </a:tr>
              <a:tr h="361974">
                <a:tc rowSpan="2">
                  <a:txBody>
                    <a:bodyPr/>
                    <a:lstStyle/>
                    <a:p>
                      <a:pPr algn="ctr">
                        <a:lnSpc>
                          <a:spcPct val="106000"/>
                        </a:lnSpc>
                        <a:spcAft>
                          <a:spcPts val="0"/>
                        </a:spcAft>
                      </a:pPr>
                      <a:r>
                        <a:rPr lang="es-EC"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2012</a:t>
                      </a:r>
                      <a:endParaRPr lang="es-EC" sz="2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Banano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12.193,62</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3.945,21</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16.138,83</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extLst>
                  <a:ext uri="{0D108BD9-81ED-4DB2-BD59-A6C34878D82A}">
                    <a16:rowId xmlns="" xmlns:a16="http://schemas.microsoft.com/office/drawing/2014/main" val="2516537952"/>
                  </a:ext>
                </a:extLst>
              </a:tr>
              <a:tr h="268386">
                <a:tc vMerge="1">
                  <a:txBody>
                    <a:bodyPr/>
                    <a:lstStyle/>
                    <a:p>
                      <a:endParaRPr lang="es-EC"/>
                    </a:p>
                  </a:txBody>
                  <a:tcPr/>
                </a:tc>
                <a:tc>
                  <a:txBody>
                    <a:bodyPr/>
                    <a:lstStyle/>
                    <a:p>
                      <a:pPr algn="ctr">
                        <a:lnSpc>
                          <a:spcPct val="106000"/>
                        </a:lnSpc>
                        <a:spcAft>
                          <a:spcPts val="0"/>
                        </a:spcAft>
                      </a:pPr>
                      <a:r>
                        <a:rPr lang="es-EC"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Plátano</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extLst>
                  <a:ext uri="{0D108BD9-81ED-4DB2-BD59-A6C34878D82A}">
                    <a16:rowId xmlns="" xmlns:a16="http://schemas.microsoft.com/office/drawing/2014/main" val="1369385940"/>
                  </a:ext>
                </a:extLst>
              </a:tr>
              <a:tr h="361974">
                <a:tc rowSpan="2">
                  <a:txBody>
                    <a:bodyPr/>
                    <a:lstStyle/>
                    <a:p>
                      <a:pPr algn="ctr">
                        <a:lnSpc>
                          <a:spcPct val="106000"/>
                        </a:lnSpc>
                        <a:spcAft>
                          <a:spcPts val="0"/>
                        </a:spcAft>
                      </a:pPr>
                      <a:r>
                        <a:rPr lang="es-EC"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2013</a:t>
                      </a:r>
                      <a:endParaRPr lang="es-EC" sz="2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Banano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39.747,12</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4.229,96</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43.977,08</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extLst>
                  <a:ext uri="{0D108BD9-81ED-4DB2-BD59-A6C34878D82A}">
                    <a16:rowId xmlns="" xmlns:a16="http://schemas.microsoft.com/office/drawing/2014/main" val="1753668635"/>
                  </a:ext>
                </a:extLst>
              </a:tr>
              <a:tr h="268386">
                <a:tc vMerge="1">
                  <a:txBody>
                    <a:bodyPr/>
                    <a:lstStyle/>
                    <a:p>
                      <a:endParaRPr lang="es-EC"/>
                    </a:p>
                  </a:txBody>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Plátano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958,11</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5,88</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963,99</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extLst>
                  <a:ext uri="{0D108BD9-81ED-4DB2-BD59-A6C34878D82A}">
                    <a16:rowId xmlns="" xmlns:a16="http://schemas.microsoft.com/office/drawing/2014/main" val="1024079772"/>
                  </a:ext>
                </a:extLst>
              </a:tr>
              <a:tr h="361974">
                <a:tc rowSpan="2">
                  <a:txBody>
                    <a:bodyPr/>
                    <a:lstStyle/>
                    <a:p>
                      <a:pPr algn="ctr">
                        <a:lnSpc>
                          <a:spcPct val="106000"/>
                        </a:lnSpc>
                        <a:spcAft>
                          <a:spcPts val="0"/>
                        </a:spcAft>
                      </a:pPr>
                      <a:r>
                        <a:rPr lang="es-EC"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2014</a:t>
                      </a:r>
                      <a:endParaRPr lang="es-EC" sz="2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Banano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106.768,55</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6.341,87</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113.110,41</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extLst>
                  <a:ext uri="{0D108BD9-81ED-4DB2-BD59-A6C34878D82A}">
                    <a16:rowId xmlns="" xmlns:a16="http://schemas.microsoft.com/office/drawing/2014/main" val="73522370"/>
                  </a:ext>
                </a:extLst>
              </a:tr>
              <a:tr h="268386">
                <a:tc vMerge="1">
                  <a:txBody>
                    <a:bodyPr/>
                    <a:lstStyle/>
                    <a:p>
                      <a:endParaRPr lang="es-EC"/>
                    </a:p>
                  </a:txBody>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Plátano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711,68</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39,74</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751,42</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extLst>
                  <a:ext uri="{0D108BD9-81ED-4DB2-BD59-A6C34878D82A}">
                    <a16:rowId xmlns="" xmlns:a16="http://schemas.microsoft.com/office/drawing/2014/main" val="1802580226"/>
                  </a:ext>
                </a:extLst>
              </a:tr>
              <a:tr h="361974">
                <a:tc rowSpan="2">
                  <a:txBody>
                    <a:bodyPr/>
                    <a:lstStyle/>
                    <a:p>
                      <a:pPr algn="ctr">
                        <a:lnSpc>
                          <a:spcPct val="106000"/>
                        </a:lnSpc>
                        <a:spcAft>
                          <a:spcPts val="0"/>
                        </a:spcAft>
                      </a:pPr>
                      <a:r>
                        <a:rPr lang="es-EC"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2015</a:t>
                      </a:r>
                      <a:endParaRPr lang="es-EC" sz="2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Banano</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111.669,79</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5.313,95</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116.983,74</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extLst>
                  <a:ext uri="{0D108BD9-81ED-4DB2-BD59-A6C34878D82A}">
                    <a16:rowId xmlns="" xmlns:a16="http://schemas.microsoft.com/office/drawing/2014/main" val="2943612862"/>
                  </a:ext>
                </a:extLst>
              </a:tr>
              <a:tr h="268386">
                <a:tc vMerge="1">
                  <a:txBody>
                    <a:bodyPr/>
                    <a:lstStyle/>
                    <a:p>
                      <a:endParaRPr lang="es-EC"/>
                    </a:p>
                  </a:txBody>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Plátano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741,90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24,62</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766,52</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extLst>
                  <a:ext uri="{0D108BD9-81ED-4DB2-BD59-A6C34878D82A}">
                    <a16:rowId xmlns="" xmlns:a16="http://schemas.microsoft.com/office/drawing/2014/main" val="4216639481"/>
                  </a:ext>
                </a:extLst>
              </a:tr>
              <a:tr h="361974">
                <a:tc rowSpan="2">
                  <a:txBody>
                    <a:bodyPr/>
                    <a:lstStyle/>
                    <a:p>
                      <a:pPr algn="ctr">
                        <a:lnSpc>
                          <a:spcPct val="106000"/>
                        </a:lnSpc>
                        <a:spcAft>
                          <a:spcPts val="0"/>
                        </a:spcAft>
                      </a:pPr>
                      <a:r>
                        <a:rPr lang="es-EC"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2016</a:t>
                      </a:r>
                      <a:endParaRPr lang="es-EC" sz="2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Banano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110.901,65</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10.876,93</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121.778,58</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extLst>
                  <a:ext uri="{0D108BD9-81ED-4DB2-BD59-A6C34878D82A}">
                    <a16:rowId xmlns="" xmlns:a16="http://schemas.microsoft.com/office/drawing/2014/main" val="3004363922"/>
                  </a:ext>
                </a:extLst>
              </a:tr>
              <a:tr h="268386">
                <a:tc vMerge="1">
                  <a:txBody>
                    <a:bodyPr/>
                    <a:lstStyle/>
                    <a:p>
                      <a:endParaRPr lang="es-EC"/>
                    </a:p>
                  </a:txBody>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Plátano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461,28</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29,79</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491,07</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extLst>
                  <a:ext uri="{0D108BD9-81ED-4DB2-BD59-A6C34878D82A}">
                    <a16:rowId xmlns="" xmlns:a16="http://schemas.microsoft.com/office/drawing/2014/main" val="1477215662"/>
                  </a:ext>
                </a:extLst>
              </a:tr>
              <a:tr h="361974">
                <a:tc rowSpan="2">
                  <a:txBody>
                    <a:bodyPr/>
                    <a:lstStyle/>
                    <a:p>
                      <a:pPr algn="ctr">
                        <a:lnSpc>
                          <a:spcPct val="106000"/>
                        </a:lnSpc>
                        <a:spcAft>
                          <a:spcPts val="0"/>
                        </a:spcAft>
                      </a:pPr>
                      <a:r>
                        <a:rPr lang="es-EC"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2017</a:t>
                      </a:r>
                      <a:endParaRPr lang="es-EC" sz="2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Banano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136.678,67</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9,49</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9.412,81</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146.100,97</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extLst>
                  <a:ext uri="{0D108BD9-81ED-4DB2-BD59-A6C34878D82A}">
                    <a16:rowId xmlns="" xmlns:a16="http://schemas.microsoft.com/office/drawing/2014/main" val="2174690537"/>
                  </a:ext>
                </a:extLst>
              </a:tr>
              <a:tr h="268386">
                <a:tc vMerge="1">
                  <a:txBody>
                    <a:bodyPr/>
                    <a:lstStyle/>
                    <a:p>
                      <a:endParaRPr lang="es-EC"/>
                    </a:p>
                  </a:txBody>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Plátano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47,93</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0,26</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37,98</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86,17</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extLst>
                  <a:ext uri="{0D108BD9-81ED-4DB2-BD59-A6C34878D82A}">
                    <a16:rowId xmlns="" xmlns:a16="http://schemas.microsoft.com/office/drawing/2014/main" val="3358760660"/>
                  </a:ext>
                </a:extLst>
              </a:tr>
              <a:tr h="361974">
                <a:tc rowSpan="2">
                  <a:txBody>
                    <a:bodyPr/>
                    <a:lstStyle/>
                    <a:p>
                      <a:pPr algn="ctr">
                        <a:lnSpc>
                          <a:spcPct val="106000"/>
                        </a:lnSpc>
                        <a:spcAft>
                          <a:spcPts val="0"/>
                        </a:spcAft>
                      </a:pPr>
                      <a:r>
                        <a:rPr lang="es-EC"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s-EC"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Banano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115.896,25</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34,09</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5,02</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7.584,86</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123.520,22</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extLst>
                  <a:ext uri="{0D108BD9-81ED-4DB2-BD59-A6C34878D82A}">
                    <a16:rowId xmlns="" xmlns:a16="http://schemas.microsoft.com/office/drawing/2014/main" val="1887460636"/>
                  </a:ext>
                </a:extLst>
              </a:tr>
              <a:tr h="268386">
                <a:tc vMerge="1">
                  <a:txBody>
                    <a:bodyPr/>
                    <a:lstStyle/>
                    <a:p>
                      <a:endParaRPr lang="es-EC"/>
                    </a:p>
                  </a:txBody>
                  <a:tcPr/>
                </a:tc>
                <a:tc>
                  <a:txBody>
                    <a:bodyPr/>
                    <a:lstStyle/>
                    <a:p>
                      <a:pPr algn="ctr">
                        <a:lnSpc>
                          <a:spcPct val="106000"/>
                        </a:lnSpc>
                        <a:spcAft>
                          <a:spcPts val="0"/>
                        </a:spcAft>
                      </a:pPr>
                      <a:r>
                        <a:rPr lang="es-EC"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Plátano</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354,62</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82,08</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436,70</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466" marR="6046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extLst>
                  <a:ext uri="{0D108BD9-81ED-4DB2-BD59-A6C34878D82A}">
                    <a16:rowId xmlns="" xmlns:a16="http://schemas.microsoft.com/office/drawing/2014/main" val="3750753873"/>
                  </a:ext>
                </a:extLst>
              </a:tr>
            </a:tbl>
          </a:graphicData>
        </a:graphic>
      </p:graphicFrame>
      <mc:AlternateContent xmlns:mc="http://schemas.openxmlformats.org/markup-compatibility/2006" xmlns:a14="http://schemas.microsoft.com/office/drawing/2010/main">
        <mc:Choice Requires="a14">
          <p:sp>
            <p:nvSpPr>
              <p:cNvPr id="8" name="Rectángulo 7">
                <a:extLst>
                  <a:ext uri="{FF2B5EF4-FFF2-40B4-BE49-F238E27FC236}">
                    <a16:creationId xmlns="" xmlns:a16="http://schemas.microsoft.com/office/drawing/2014/main" id="{92B9FE3C-7A37-496A-A46C-129CA46D8EEF}"/>
                  </a:ext>
                </a:extLst>
              </p:cNvPr>
              <p:cNvSpPr/>
              <p:nvPr/>
            </p:nvSpPr>
            <p:spPr>
              <a:xfrm>
                <a:off x="9264354" y="90610"/>
                <a:ext cx="2736304" cy="746102"/>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s-EC" sz="2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𝑷𝒊</m:t>
                      </m:r>
                      <m:r>
                        <a:rPr kumimoji="0" lang="es-EC" sz="2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f>
                        <m:fPr>
                          <m:ctrlPr>
                            <a:rPr kumimoji="0" lang="es-EC" sz="2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sSub>
                            <m:sSubPr>
                              <m:ctrlPr>
                                <a:rPr kumimoji="0" lang="es-EC" sz="2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s-EC" sz="2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𝒙</m:t>
                              </m:r>
                            </m:e>
                            <m:sub>
                              <m:r>
                                <a:rPr kumimoji="0" lang="es-EC" sz="2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𝒊𝒋</m:t>
                              </m:r>
                            </m:sub>
                          </m:sSub>
                        </m:num>
                        <m:den>
                          <m:r>
                            <a:rPr kumimoji="0" lang="es-EC" sz="24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𝑿𝑻𝒊</m:t>
                          </m:r>
                        </m:den>
                      </m:f>
                    </m:oMath>
                  </m:oMathPara>
                </a14:m>
                <a:endParaRPr kumimoji="0" lang="es-EC" sz="2400" b="1"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8" name="Rectángulo 7">
                <a:extLst>
                  <a:ext uri="{FF2B5EF4-FFF2-40B4-BE49-F238E27FC236}">
                    <a16:creationId xmlns:a16="http://schemas.microsoft.com/office/drawing/2014/main" id="{92B9FE3C-7A37-496A-A46C-129CA46D8EEF}"/>
                  </a:ext>
                </a:extLst>
              </p:cNvPr>
              <p:cNvSpPr>
                <a:spLocks noRot="1" noChangeAspect="1" noMove="1" noResize="1" noEditPoints="1" noAdjustHandles="1" noChangeArrowheads="1" noChangeShapeType="1" noTextEdit="1"/>
              </p:cNvSpPr>
              <p:nvPr/>
            </p:nvSpPr>
            <p:spPr>
              <a:xfrm>
                <a:off x="9264354" y="90610"/>
                <a:ext cx="2736304" cy="746102"/>
              </a:xfrm>
              <a:prstGeom prst="rect">
                <a:avLst/>
              </a:prstGeom>
              <a:blipFill>
                <a:blip r:embed="rId2"/>
                <a:stretch>
                  <a:fillRect/>
                </a:stretch>
              </a:blipFill>
            </p:spPr>
            <p:txBody>
              <a:bodyPr/>
              <a:lstStyle/>
              <a:p>
                <a:r>
                  <a:rPr lang="es-EC">
                    <a:noFill/>
                  </a:rPr>
                  <a:t> </a:t>
                </a:r>
              </a:p>
            </p:txBody>
          </p:sp>
        </mc:Fallback>
      </mc:AlternateContent>
      <p:sp>
        <p:nvSpPr>
          <p:cNvPr id="9" name="Título 1">
            <a:extLst>
              <a:ext uri="{FF2B5EF4-FFF2-40B4-BE49-F238E27FC236}">
                <a16:creationId xmlns="" xmlns:a16="http://schemas.microsoft.com/office/drawing/2014/main" id="{BD1164E2-66F0-44CF-BA10-25B852F0570A}"/>
              </a:ext>
            </a:extLst>
          </p:cNvPr>
          <p:cNvSpPr txBox="1">
            <a:spLocks/>
          </p:cNvSpPr>
          <p:nvPr/>
        </p:nvSpPr>
        <p:spPr>
          <a:xfrm>
            <a:off x="479376" y="122746"/>
            <a:ext cx="1656182" cy="652934"/>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p:spPr>
        <p:txBody>
          <a:bodyPr vert="horz" lIns="91440" tIns="45720" rIns="91440" bIns="45720" rtlCol="0" anchor="ctr">
            <a:noAutofit/>
          </a:bodyPr>
          <a:lstStyle>
            <a:lvl1pPr algn="ctr">
              <a:spcBef>
                <a:spcPct val="0"/>
              </a:spcBef>
              <a:buNone/>
              <a:defRPr sz="2400" b="1">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C" sz="3200" b="1" i="0" u="none" strike="noStrike" kern="1200" cap="none" spc="0" normalizeH="0" baseline="0" noProof="0">
                <a:ln>
                  <a:noFill/>
                </a:ln>
                <a:solidFill>
                  <a:prstClr val="black"/>
                </a:solidFill>
                <a:effectLst/>
                <a:uLnTx/>
                <a:uFillTx/>
                <a:latin typeface="Calibri"/>
                <a:ea typeface="+mj-ea"/>
                <a:cs typeface="+mj-cs"/>
              </a:rPr>
              <a:t>PASO 1</a:t>
            </a:r>
            <a:endParaRPr kumimoji="0" lang="es-EC" sz="3200" b="1" i="0" u="none" strike="noStrike" kern="1200" cap="none" spc="0" normalizeH="0" baseline="0" noProof="0" dirty="0">
              <a:ln>
                <a:noFill/>
              </a:ln>
              <a:solidFill>
                <a:prstClr val="black"/>
              </a:solidFill>
              <a:effectLst/>
              <a:uLnTx/>
              <a:uFillTx/>
              <a:latin typeface="Calibri"/>
              <a:ea typeface="+mj-ea"/>
              <a:cs typeface="+mj-cs"/>
            </a:endParaRPr>
          </a:p>
        </p:txBody>
      </p:sp>
      <p:sp>
        <p:nvSpPr>
          <p:cNvPr id="3" name="Rectángulo 2">
            <a:extLst>
              <a:ext uri="{FF2B5EF4-FFF2-40B4-BE49-F238E27FC236}">
                <a16:creationId xmlns="" xmlns:a16="http://schemas.microsoft.com/office/drawing/2014/main" id="{BE503144-0039-4CFA-933B-E31C71247623}"/>
              </a:ext>
            </a:extLst>
          </p:cNvPr>
          <p:cNvSpPr/>
          <p:nvPr/>
        </p:nvSpPr>
        <p:spPr>
          <a:xfrm>
            <a:off x="4651899" y="6315399"/>
            <a:ext cx="6139896" cy="538289"/>
          </a:xfrm>
          <a:prstGeom prst="rect">
            <a:avLst/>
          </a:prstGeom>
        </p:spPr>
        <p:txBody>
          <a:bodyPr wrap="square">
            <a:spAutoFit/>
          </a:bodyPr>
          <a:lstStyle/>
          <a:p>
            <a:pPr algn="just">
              <a:lnSpc>
                <a:spcPct val="106000"/>
              </a:lnSpc>
              <a:spcAft>
                <a:spcPts val="0"/>
              </a:spcAft>
            </a:pPr>
            <a:r>
              <a:rPr lang="es-EC" sz="14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Fuente:</a:t>
            </a:r>
            <a:r>
              <a:rPr lang="es-EC" sz="1400" u="sng"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 xmlns:ahyp="http://schemas.microsoft.com/office/drawing/2018/hyperlinkcolor" val="tx"/>
                    </a:ext>
                  </a:extLst>
                </a:hlinkClick>
              </a:rPr>
              <a:t>https</a:t>
            </a:r>
            <a:r>
              <a:rPr lang="es-EC" sz="14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 xmlns:ahyp="http://schemas.microsoft.com/office/drawing/2018/hyperlinkcolor" val="tx"/>
                    </a:ext>
                  </a:extLst>
                </a:hlinkClick>
              </a:rPr>
              <a:t>://sintesis.bce.fin.ec/BOE/OpenDocument/1602171408/OpenDocument/opendoc/openDocument.faces?logonSuccessful=true&amp;shareId=7</a:t>
            </a:r>
            <a:endParaRPr lang="es-EC"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4321691"/>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007281A5-3FDD-4B53-AE7B-7DBD4BA15924}"/>
              </a:ext>
            </a:extLst>
          </p:cNvPr>
          <p:cNvSpPr>
            <a:spLocks noGrp="1"/>
          </p:cNvSpPr>
          <p:nvPr>
            <p:ph type="title"/>
          </p:nvPr>
        </p:nvSpPr>
        <p:spPr>
          <a:xfrm>
            <a:off x="609600" y="235497"/>
            <a:ext cx="10972800" cy="457199"/>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p:spPr>
        <p:txBody>
          <a:bodyPr vert="horz" lIns="91440" tIns="45720" rIns="91440" bIns="45720" rtlCol="0" anchor="ctr">
            <a:noAutofit/>
          </a:bodyPr>
          <a:lstStyle/>
          <a:p>
            <a:r>
              <a:rPr lang="es-EC" sz="2800" b="1" dirty="0"/>
              <a:t/>
            </a:r>
            <a:br>
              <a:rPr lang="es-EC" sz="2800" b="1" dirty="0"/>
            </a:br>
            <a:r>
              <a:rPr lang="es-EC" sz="2800" b="1" dirty="0"/>
              <a:t>PARTICIPACIÓN EN EL MERCADO DEL BANANO -  MERCOSUR</a:t>
            </a:r>
            <a:br>
              <a:rPr lang="es-EC" sz="2800" b="1" dirty="0"/>
            </a:br>
            <a:endParaRPr lang="es-EC" sz="2800" b="1" dirty="0"/>
          </a:p>
        </p:txBody>
      </p:sp>
      <p:graphicFrame>
        <p:nvGraphicFramePr>
          <p:cNvPr id="4" name="Marcador de contenido 3">
            <a:extLst>
              <a:ext uri="{FF2B5EF4-FFF2-40B4-BE49-F238E27FC236}">
                <a16:creationId xmlns="" xmlns:a16="http://schemas.microsoft.com/office/drawing/2014/main" id="{719ED52B-C42B-4BCF-92DC-4BC7C055EA99}"/>
              </a:ext>
            </a:extLst>
          </p:cNvPr>
          <p:cNvGraphicFramePr>
            <a:graphicFrameLocks noGrp="1"/>
          </p:cNvGraphicFramePr>
          <p:nvPr>
            <p:ph idx="1"/>
            <p:extLst>
              <p:ext uri="{D42A27DB-BD31-4B8C-83A1-F6EECF244321}">
                <p14:modId xmlns:p14="http://schemas.microsoft.com/office/powerpoint/2010/main" val="3580367186"/>
              </p:ext>
            </p:extLst>
          </p:nvPr>
        </p:nvGraphicFramePr>
        <p:xfrm>
          <a:off x="119336" y="764704"/>
          <a:ext cx="11881320" cy="54674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86798293"/>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142488" y="702848"/>
            <a:ext cx="7555992" cy="986469"/>
          </a:xfrm>
        </p:spPr>
        <p:txBody>
          <a:bodyPr>
            <a:normAutofit fontScale="90000"/>
          </a:bodyPr>
          <a:lstStyle/>
          <a:p>
            <a:r>
              <a:rPr lang="es-EC" sz="3200" b="1" dirty="0">
                <a:effectLst>
                  <a:outerShdw blurRad="38100" dist="38100" dir="2700000" algn="tl">
                    <a:srgbClr val="000000">
                      <a:alpha val="43137"/>
                    </a:srgbClr>
                  </a:outerShdw>
                </a:effectLst>
              </a:rPr>
              <a:t>Exportaciones de cacao a los países del MERCOSUR (Miles de </a:t>
            </a:r>
            <a:r>
              <a:rPr lang="es-EC" sz="3200" b="1" dirty="0" err="1">
                <a:effectLst>
                  <a:outerShdw blurRad="38100" dist="38100" dir="2700000" algn="tl">
                    <a:srgbClr val="000000">
                      <a:alpha val="43137"/>
                    </a:srgbClr>
                  </a:outerShdw>
                </a:effectLst>
              </a:rPr>
              <a:t>dolares</a:t>
            </a:r>
            <a:r>
              <a:rPr lang="es-EC" sz="3200" b="1" dirty="0">
                <a:effectLst>
                  <a:outerShdw blurRad="38100" dist="38100" dir="2700000" algn="tl">
                    <a:srgbClr val="000000">
                      <a:alpha val="43137"/>
                    </a:srgbClr>
                  </a:outerShdw>
                </a:effectLst>
              </a:rPr>
              <a:t> FOB)</a:t>
            </a:r>
          </a:p>
        </p:txBody>
      </p:sp>
      <mc:AlternateContent xmlns:mc="http://schemas.openxmlformats.org/markup-compatibility/2006" xmlns:a14="http://schemas.microsoft.com/office/drawing/2010/main">
        <mc:Choice Requires="a14">
          <p:sp>
            <p:nvSpPr>
              <p:cNvPr id="3" name="Rectángulo 2"/>
              <p:cNvSpPr/>
              <p:nvPr/>
            </p:nvSpPr>
            <p:spPr>
              <a:xfrm>
                <a:off x="10283040" y="828321"/>
                <a:ext cx="1441100" cy="73552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s-EC" sz="2400" i="1">
                          <a:latin typeface="Cambria Math" panose="02040503050406030204" pitchFamily="18" charset="0"/>
                        </a:rPr>
                        <m:t>𝑃𝑖</m:t>
                      </m:r>
                      <m:r>
                        <a:rPr lang="es-EC" sz="2400" i="0">
                          <a:latin typeface="Cambria Math" panose="02040503050406030204" pitchFamily="18" charset="0"/>
                        </a:rPr>
                        <m:t>=</m:t>
                      </m:r>
                      <m:f>
                        <m:fPr>
                          <m:ctrlPr>
                            <a:rPr lang="es-EC" sz="2400" i="1">
                              <a:latin typeface="Cambria Math" panose="02040503050406030204" pitchFamily="18" charset="0"/>
                            </a:rPr>
                          </m:ctrlPr>
                        </m:fPr>
                        <m:num>
                          <m:sSub>
                            <m:sSubPr>
                              <m:ctrlPr>
                                <a:rPr lang="es-EC" sz="2400" i="1">
                                  <a:latin typeface="Cambria Math" panose="02040503050406030204" pitchFamily="18" charset="0"/>
                                </a:rPr>
                              </m:ctrlPr>
                            </m:sSubPr>
                            <m:e>
                              <m:r>
                                <a:rPr lang="es-EC" sz="2400" i="1">
                                  <a:latin typeface="Cambria Math" panose="02040503050406030204" pitchFamily="18" charset="0"/>
                                </a:rPr>
                                <m:t>𝑥</m:t>
                              </m:r>
                            </m:e>
                            <m:sub>
                              <m:r>
                                <a:rPr lang="es-EC" sz="2400" i="1">
                                  <a:latin typeface="Cambria Math" panose="02040503050406030204" pitchFamily="18" charset="0"/>
                                </a:rPr>
                                <m:t>𝑖𝑗</m:t>
                              </m:r>
                            </m:sub>
                          </m:sSub>
                        </m:num>
                        <m:den>
                          <m:r>
                            <a:rPr lang="es-EC" sz="2400" i="1">
                              <a:latin typeface="Cambria Math" panose="02040503050406030204" pitchFamily="18" charset="0"/>
                            </a:rPr>
                            <m:t>𝑋𝑇𝑖</m:t>
                          </m:r>
                        </m:den>
                      </m:f>
                    </m:oMath>
                  </m:oMathPara>
                </a14:m>
                <a:endParaRPr lang="es-EC" sz="2400" dirty="0"/>
              </a:p>
            </p:txBody>
          </p:sp>
        </mc:Choice>
        <mc:Fallback xmlns="">
          <p:sp>
            <p:nvSpPr>
              <p:cNvPr id="3" name="Rectángulo 2"/>
              <p:cNvSpPr>
                <a:spLocks noRot="1" noChangeAspect="1" noMove="1" noResize="1" noEditPoints="1" noAdjustHandles="1" noChangeArrowheads="1" noChangeShapeType="1" noTextEdit="1"/>
              </p:cNvSpPr>
              <p:nvPr/>
            </p:nvSpPr>
            <p:spPr>
              <a:xfrm>
                <a:off x="10283040" y="828321"/>
                <a:ext cx="1441100" cy="735522"/>
              </a:xfrm>
              <a:prstGeom prst="rect">
                <a:avLst/>
              </a:prstGeom>
              <a:blipFill rotWithShape="0">
                <a:blip r:embed="rId2"/>
                <a:stretch>
                  <a:fillRect/>
                </a:stretch>
              </a:blipFill>
            </p:spPr>
            <p:txBody>
              <a:bodyPr/>
              <a:lstStyle/>
              <a:p>
                <a:r>
                  <a:rPr lang="es-EC">
                    <a:noFill/>
                  </a:rPr>
                  <a:t> </a:t>
                </a:r>
              </a:p>
            </p:txBody>
          </p:sp>
        </mc:Fallback>
      </mc:AlternateContent>
      <p:graphicFrame>
        <p:nvGraphicFramePr>
          <p:cNvPr id="7" name="Tabla 6"/>
          <p:cNvGraphicFramePr>
            <a:graphicFrameLocks noGrp="1"/>
          </p:cNvGraphicFramePr>
          <p:nvPr>
            <p:extLst>
              <p:ext uri="{D42A27DB-BD31-4B8C-83A1-F6EECF244321}">
                <p14:modId xmlns:p14="http://schemas.microsoft.com/office/powerpoint/2010/main" val="1508475528"/>
              </p:ext>
            </p:extLst>
          </p:nvPr>
        </p:nvGraphicFramePr>
        <p:xfrm>
          <a:off x="683958" y="1696943"/>
          <a:ext cx="8441756" cy="3785616"/>
        </p:xfrm>
        <a:graphic>
          <a:graphicData uri="http://schemas.openxmlformats.org/drawingml/2006/table">
            <a:tbl>
              <a:tblPr firstRow="1" firstCol="1" bandRow="1">
                <a:tableStyleId>{00A15C55-8517-42AA-B614-E9B94910E393}</a:tableStyleId>
              </a:tblPr>
              <a:tblGrid>
                <a:gridCol w="828108">
                  <a:extLst>
                    <a:ext uri="{9D8B030D-6E8A-4147-A177-3AD203B41FA5}">
                      <a16:colId xmlns="" xmlns:a16="http://schemas.microsoft.com/office/drawing/2014/main" val="20000"/>
                    </a:ext>
                  </a:extLst>
                </a:gridCol>
                <a:gridCol w="1720262">
                  <a:extLst>
                    <a:ext uri="{9D8B030D-6E8A-4147-A177-3AD203B41FA5}">
                      <a16:colId xmlns="" xmlns:a16="http://schemas.microsoft.com/office/drawing/2014/main" val="20001"/>
                    </a:ext>
                  </a:extLst>
                </a:gridCol>
                <a:gridCol w="1433739">
                  <a:extLst>
                    <a:ext uri="{9D8B030D-6E8A-4147-A177-3AD203B41FA5}">
                      <a16:colId xmlns="" xmlns:a16="http://schemas.microsoft.com/office/drawing/2014/main" val="20002"/>
                    </a:ext>
                  </a:extLst>
                </a:gridCol>
                <a:gridCol w="1593293">
                  <a:extLst>
                    <a:ext uri="{9D8B030D-6E8A-4147-A177-3AD203B41FA5}">
                      <a16:colId xmlns="" xmlns:a16="http://schemas.microsoft.com/office/drawing/2014/main" val="20003"/>
                    </a:ext>
                  </a:extLst>
                </a:gridCol>
                <a:gridCol w="1432615">
                  <a:extLst>
                    <a:ext uri="{9D8B030D-6E8A-4147-A177-3AD203B41FA5}">
                      <a16:colId xmlns="" xmlns:a16="http://schemas.microsoft.com/office/drawing/2014/main" val="20004"/>
                    </a:ext>
                  </a:extLst>
                </a:gridCol>
                <a:gridCol w="1433739">
                  <a:extLst>
                    <a:ext uri="{9D8B030D-6E8A-4147-A177-3AD203B41FA5}">
                      <a16:colId xmlns="" xmlns:a16="http://schemas.microsoft.com/office/drawing/2014/main" val="20005"/>
                    </a:ext>
                  </a:extLst>
                </a:gridCol>
              </a:tblGrid>
              <a:tr h="184150">
                <a:tc>
                  <a:txBody>
                    <a:bodyPr/>
                    <a:lstStyle/>
                    <a:p>
                      <a:pPr algn="ctr">
                        <a:lnSpc>
                          <a:spcPct val="115000"/>
                        </a:lnSpc>
                        <a:spcAft>
                          <a:spcPts val="0"/>
                        </a:spcAft>
                      </a:pPr>
                      <a:r>
                        <a:rPr lang="es-EC" sz="2400" dirty="0">
                          <a:effectLst/>
                        </a:rPr>
                        <a:t>Años</a:t>
                      </a:r>
                      <a:endParaRPr lang="es-EC"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dirty="0">
                          <a:effectLst/>
                        </a:rPr>
                        <a:t>Argentina</a:t>
                      </a:r>
                      <a:endParaRPr lang="es-EC"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Brasil</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Paraguay</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Uruguay</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Total</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0"/>
                  </a:ext>
                </a:extLst>
              </a:tr>
              <a:tr h="184150">
                <a:tc>
                  <a:txBody>
                    <a:bodyPr/>
                    <a:lstStyle/>
                    <a:p>
                      <a:pPr algn="ctr">
                        <a:lnSpc>
                          <a:spcPct val="115000"/>
                        </a:lnSpc>
                        <a:spcAft>
                          <a:spcPts val="0"/>
                        </a:spcAft>
                      </a:pPr>
                      <a:r>
                        <a:rPr lang="es-EC" sz="2400">
                          <a:effectLst/>
                        </a:rPr>
                        <a:t>2011</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$288,41</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$288,41</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1"/>
                  </a:ext>
                </a:extLst>
              </a:tr>
              <a:tr h="184150">
                <a:tc>
                  <a:txBody>
                    <a:bodyPr/>
                    <a:lstStyle/>
                    <a:p>
                      <a:pPr algn="ctr">
                        <a:lnSpc>
                          <a:spcPct val="115000"/>
                        </a:lnSpc>
                        <a:spcAft>
                          <a:spcPts val="0"/>
                        </a:spcAft>
                      </a:pPr>
                      <a:r>
                        <a:rPr lang="es-EC" sz="2400">
                          <a:effectLst/>
                        </a:rPr>
                        <a:t>2012</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$840,29</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$840,29</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2"/>
                  </a:ext>
                </a:extLst>
              </a:tr>
              <a:tr h="184150">
                <a:tc>
                  <a:txBody>
                    <a:bodyPr/>
                    <a:lstStyle/>
                    <a:p>
                      <a:pPr algn="ctr">
                        <a:lnSpc>
                          <a:spcPct val="115000"/>
                        </a:lnSpc>
                        <a:spcAft>
                          <a:spcPts val="0"/>
                        </a:spcAft>
                      </a:pPr>
                      <a:r>
                        <a:rPr lang="es-EC" sz="2400">
                          <a:effectLst/>
                        </a:rPr>
                        <a:t>2013</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$285,53</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$49,76</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$335,29</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3"/>
                  </a:ext>
                </a:extLst>
              </a:tr>
              <a:tr h="184150">
                <a:tc>
                  <a:txBody>
                    <a:bodyPr/>
                    <a:lstStyle/>
                    <a:p>
                      <a:pPr algn="ctr">
                        <a:lnSpc>
                          <a:spcPct val="115000"/>
                        </a:lnSpc>
                        <a:spcAft>
                          <a:spcPts val="0"/>
                        </a:spcAft>
                      </a:pPr>
                      <a:r>
                        <a:rPr lang="es-EC" sz="2400">
                          <a:effectLst/>
                        </a:rPr>
                        <a:t>2014</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$228,79</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$48,28</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$277,06</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4"/>
                  </a:ext>
                </a:extLst>
              </a:tr>
              <a:tr h="184150">
                <a:tc>
                  <a:txBody>
                    <a:bodyPr/>
                    <a:lstStyle/>
                    <a:p>
                      <a:pPr algn="ctr">
                        <a:lnSpc>
                          <a:spcPct val="115000"/>
                        </a:lnSpc>
                        <a:spcAft>
                          <a:spcPts val="0"/>
                        </a:spcAft>
                      </a:pPr>
                      <a:r>
                        <a:rPr lang="es-EC" sz="2400">
                          <a:effectLst/>
                        </a:rPr>
                        <a:t>2015</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$41,44</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$41,44</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5"/>
                  </a:ext>
                </a:extLst>
              </a:tr>
              <a:tr h="184150">
                <a:tc>
                  <a:txBody>
                    <a:bodyPr/>
                    <a:lstStyle/>
                    <a:p>
                      <a:pPr algn="ctr">
                        <a:lnSpc>
                          <a:spcPct val="115000"/>
                        </a:lnSpc>
                        <a:spcAft>
                          <a:spcPts val="0"/>
                        </a:spcAft>
                      </a:pPr>
                      <a:r>
                        <a:rPr lang="es-EC" sz="2400">
                          <a:effectLst/>
                        </a:rPr>
                        <a:t>2016</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$9,15</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$9,15</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6"/>
                  </a:ext>
                </a:extLst>
              </a:tr>
              <a:tr h="184150">
                <a:tc>
                  <a:txBody>
                    <a:bodyPr/>
                    <a:lstStyle/>
                    <a:p>
                      <a:pPr algn="ctr">
                        <a:lnSpc>
                          <a:spcPct val="115000"/>
                        </a:lnSpc>
                        <a:spcAft>
                          <a:spcPts val="0"/>
                        </a:spcAft>
                      </a:pPr>
                      <a:r>
                        <a:rPr lang="es-EC" sz="2400">
                          <a:effectLst/>
                        </a:rPr>
                        <a:t>2017</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$227,71</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$2,76</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$230,47</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7"/>
                  </a:ext>
                </a:extLst>
              </a:tr>
              <a:tr h="184150">
                <a:tc>
                  <a:txBody>
                    <a:bodyPr/>
                    <a:lstStyle/>
                    <a:p>
                      <a:pPr algn="ctr">
                        <a:lnSpc>
                          <a:spcPct val="115000"/>
                        </a:lnSpc>
                        <a:spcAft>
                          <a:spcPts val="0"/>
                        </a:spcAft>
                      </a:pPr>
                      <a:r>
                        <a:rPr lang="es-EC" sz="2400">
                          <a:effectLst/>
                        </a:rPr>
                        <a:t>2018</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$243,05</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$20,49</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a:effectLst/>
                        </a:rPr>
                        <a:t>$4,58</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EC" sz="2400" dirty="0">
                          <a:effectLst/>
                        </a:rPr>
                        <a:t>$268,11</a:t>
                      </a:r>
                      <a:endParaRPr lang="es-EC"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8"/>
                  </a:ext>
                </a:extLst>
              </a:tr>
            </a:tbl>
          </a:graphicData>
        </a:graphic>
      </p:graphicFrame>
      <p:sp>
        <p:nvSpPr>
          <p:cNvPr id="5" name="Rectángulo 4"/>
          <p:cNvSpPr/>
          <p:nvPr/>
        </p:nvSpPr>
        <p:spPr>
          <a:xfrm>
            <a:off x="3573358" y="6388081"/>
            <a:ext cx="7430232" cy="307777"/>
          </a:xfrm>
          <a:prstGeom prst="rect">
            <a:avLst/>
          </a:prstGeom>
        </p:spPr>
        <p:txBody>
          <a:bodyPr wrap="square">
            <a:spAutoFit/>
          </a:bodyPr>
          <a:lstStyle/>
          <a:p>
            <a:r>
              <a:rPr lang="es-EC" sz="1400" b="1" i="1" dirty="0">
                <a:solidFill>
                  <a:schemeClr val="bg1"/>
                </a:solidFill>
              </a:rPr>
              <a:t>Fuente:</a:t>
            </a:r>
            <a:r>
              <a:rPr lang="es-EC" sz="1400" dirty="0">
                <a:solidFill>
                  <a:schemeClr val="bg1"/>
                </a:solidFill>
              </a:rPr>
              <a:t> https://sintesis.bce.fin.ec/BOE/OpenDocument/1602171408/OpenDocument/opendoc/</a:t>
            </a:r>
          </a:p>
        </p:txBody>
      </p:sp>
    </p:spTree>
    <p:extLst>
      <p:ext uri="{BB962C8B-B14F-4D97-AF65-F5344CB8AC3E}">
        <p14:creationId xmlns:p14="http://schemas.microsoft.com/office/powerpoint/2010/main" val="6991640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170176" y="993571"/>
            <a:ext cx="9918192" cy="461665"/>
          </a:xfrm>
          <a:prstGeom prst="rect">
            <a:avLst/>
          </a:prstGeom>
        </p:spPr>
        <p:txBody>
          <a:bodyPr wrap="square">
            <a:spAutoFit/>
          </a:bodyPr>
          <a:lstStyle/>
          <a:p>
            <a:r>
              <a:rPr lang="es-EC" sz="24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Participación en el mercado de las exportaciones de cacao al MERCOSUR.</a:t>
            </a:r>
            <a:r>
              <a:rPr lang="es-EC" sz="2400" b="1"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endParaRPr lang="es-EC" sz="2400" b="1" dirty="0">
              <a:effectLst>
                <a:outerShdw blurRad="38100" dist="38100" dir="2700000" algn="tl">
                  <a:srgbClr val="000000">
                    <a:alpha val="43137"/>
                  </a:srgbClr>
                </a:outerShdw>
              </a:effectLst>
            </a:endParaRPr>
          </a:p>
        </p:txBody>
      </p:sp>
      <p:graphicFrame>
        <p:nvGraphicFramePr>
          <p:cNvPr id="5" name="Gráfico 4"/>
          <p:cNvGraphicFramePr/>
          <p:nvPr>
            <p:extLst>
              <p:ext uri="{D42A27DB-BD31-4B8C-83A1-F6EECF244321}">
                <p14:modId xmlns:p14="http://schemas.microsoft.com/office/powerpoint/2010/main" val="2738973896"/>
              </p:ext>
            </p:extLst>
          </p:nvPr>
        </p:nvGraphicFramePr>
        <p:xfrm>
          <a:off x="336168" y="1577848"/>
          <a:ext cx="11134472" cy="48432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692722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3392" y="953607"/>
            <a:ext cx="10972800" cy="1143000"/>
          </a:xfrm>
        </p:spPr>
        <p:txBody>
          <a:bodyPr/>
          <a:lstStyle/>
          <a:p>
            <a:r>
              <a:rPr lang="es-EC" b="1" dirty="0"/>
              <a:t>Paso 02</a:t>
            </a:r>
            <a:endParaRPr lang="es-EC" dirty="0"/>
          </a:p>
        </p:txBody>
      </p:sp>
      <mc:AlternateContent xmlns:mc="http://schemas.openxmlformats.org/markup-compatibility/2006" xmlns:a14="http://schemas.microsoft.com/office/drawing/2010/main">
        <mc:Choice Requires="a14">
          <p:sp>
            <p:nvSpPr>
              <p:cNvPr id="4" name="Rectángulo 3"/>
              <p:cNvSpPr/>
              <p:nvPr/>
            </p:nvSpPr>
            <p:spPr>
              <a:xfrm>
                <a:off x="4222673" y="2128694"/>
                <a:ext cx="3774238" cy="160460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s-EC" sz="2800" i="1" smtClean="0">
                          <a:latin typeface="Cambria Math" panose="02040503050406030204" pitchFamily="18" charset="0"/>
                        </a:rPr>
                        <m:t>𝐼𝐻𝐻</m:t>
                      </m:r>
                      <m:r>
                        <a:rPr lang="es-EC" sz="2800" i="0">
                          <a:latin typeface="Cambria Math" panose="02040503050406030204" pitchFamily="18" charset="0"/>
                        </a:rPr>
                        <m:t>=</m:t>
                      </m:r>
                      <m:f>
                        <m:fPr>
                          <m:ctrlPr>
                            <a:rPr lang="es-EC" sz="2800" i="1">
                              <a:latin typeface="Cambria Math" panose="02040503050406030204" pitchFamily="18" charset="0"/>
                            </a:rPr>
                          </m:ctrlPr>
                        </m:fPr>
                        <m:num>
                          <m:d>
                            <m:dPr>
                              <m:ctrlPr>
                                <a:rPr lang="es-EC" sz="2800" i="1">
                                  <a:latin typeface="Cambria Math" panose="02040503050406030204" pitchFamily="18" charset="0"/>
                                </a:rPr>
                              </m:ctrlPr>
                            </m:dPr>
                            <m:e>
                              <m:nary>
                                <m:naryPr>
                                  <m:chr m:val="∑"/>
                                  <m:limLoc m:val="undOvr"/>
                                  <m:ctrlPr>
                                    <a:rPr lang="es-EC" sz="2800" i="1">
                                      <a:latin typeface="Cambria Math" panose="02040503050406030204" pitchFamily="18" charset="0"/>
                                    </a:rPr>
                                  </m:ctrlPr>
                                </m:naryPr>
                                <m:sub>
                                  <m:r>
                                    <a:rPr lang="es-EC" sz="2800" i="1">
                                      <a:latin typeface="Cambria Math" panose="02040503050406030204" pitchFamily="18" charset="0"/>
                                    </a:rPr>
                                    <m:t>𝑗</m:t>
                                  </m:r>
                                  <m:r>
                                    <a:rPr lang="es-EC" sz="2800" i="0">
                                      <a:latin typeface="Cambria Math" panose="02040503050406030204" pitchFamily="18" charset="0"/>
                                    </a:rPr>
                                    <m:t>=1</m:t>
                                  </m:r>
                                </m:sub>
                                <m:sup>
                                  <m:r>
                                    <a:rPr lang="es-EC" sz="2800" i="1">
                                      <a:latin typeface="Cambria Math" panose="02040503050406030204" pitchFamily="18" charset="0"/>
                                    </a:rPr>
                                    <m:t>𝑛</m:t>
                                  </m:r>
                                </m:sup>
                                <m:e>
                                  <m:sSup>
                                    <m:sSupPr>
                                      <m:ctrlPr>
                                        <a:rPr lang="es-EC" sz="2800" i="1">
                                          <a:latin typeface="Cambria Math" panose="02040503050406030204" pitchFamily="18" charset="0"/>
                                        </a:rPr>
                                      </m:ctrlPr>
                                    </m:sSupPr>
                                    <m:e>
                                      <m:r>
                                        <a:rPr lang="es-EC" sz="2800" i="1">
                                          <a:latin typeface="Cambria Math" panose="02040503050406030204" pitchFamily="18" charset="0"/>
                                        </a:rPr>
                                        <m:t>𝑃𝑖</m:t>
                                      </m:r>
                                    </m:e>
                                    <m:sup>
                                      <m:r>
                                        <a:rPr lang="es-EC" sz="2800" i="0">
                                          <a:latin typeface="Cambria Math" panose="02040503050406030204" pitchFamily="18" charset="0"/>
                                        </a:rPr>
                                        <m:t>2</m:t>
                                      </m:r>
                                    </m:sup>
                                  </m:sSup>
                                </m:e>
                              </m:nary>
                              <m:r>
                                <a:rPr lang="es-EC" sz="2800" i="0">
                                  <a:latin typeface="Cambria Math" panose="02040503050406030204" pitchFamily="18" charset="0"/>
                                </a:rPr>
                                <m:t>−</m:t>
                              </m:r>
                              <m:f>
                                <m:fPr>
                                  <m:ctrlPr>
                                    <a:rPr lang="es-EC" sz="2800" i="1">
                                      <a:latin typeface="Cambria Math" panose="02040503050406030204" pitchFamily="18" charset="0"/>
                                    </a:rPr>
                                  </m:ctrlPr>
                                </m:fPr>
                                <m:num>
                                  <m:r>
                                    <a:rPr lang="es-EC" sz="2800" i="0">
                                      <a:latin typeface="Cambria Math" panose="02040503050406030204" pitchFamily="18" charset="0"/>
                                    </a:rPr>
                                    <m:t> 1</m:t>
                                  </m:r>
                                </m:num>
                                <m:den>
                                  <m:r>
                                    <a:rPr lang="es-EC" sz="2800" i="1">
                                      <a:latin typeface="Cambria Math" panose="02040503050406030204" pitchFamily="18" charset="0"/>
                                    </a:rPr>
                                    <m:t>𝑛</m:t>
                                  </m:r>
                                </m:den>
                              </m:f>
                            </m:e>
                          </m:d>
                        </m:num>
                        <m:den>
                          <m:r>
                            <a:rPr lang="es-EC" sz="2800" i="0">
                              <a:latin typeface="Cambria Math" panose="02040503050406030204" pitchFamily="18" charset="0"/>
                            </a:rPr>
                            <m:t>1−</m:t>
                          </m:r>
                          <m:f>
                            <m:fPr>
                              <m:ctrlPr>
                                <a:rPr lang="es-EC" sz="2800" i="1">
                                  <a:latin typeface="Cambria Math" panose="02040503050406030204" pitchFamily="18" charset="0"/>
                                </a:rPr>
                              </m:ctrlPr>
                            </m:fPr>
                            <m:num>
                              <m:r>
                                <a:rPr lang="es-EC" sz="2800" i="0">
                                  <a:latin typeface="Cambria Math" panose="02040503050406030204" pitchFamily="18" charset="0"/>
                                </a:rPr>
                                <m:t>1</m:t>
                              </m:r>
                            </m:num>
                            <m:den>
                              <m:r>
                                <a:rPr lang="es-EC" sz="2800" i="1">
                                  <a:latin typeface="Cambria Math" panose="02040503050406030204" pitchFamily="18" charset="0"/>
                                </a:rPr>
                                <m:t>𝑛</m:t>
                              </m:r>
                            </m:den>
                          </m:f>
                        </m:den>
                      </m:f>
                    </m:oMath>
                  </m:oMathPara>
                </a14:m>
                <a:endParaRPr lang="es-EC" sz="2800" dirty="0"/>
              </a:p>
            </p:txBody>
          </p:sp>
        </mc:Choice>
        <mc:Fallback xmlns="">
          <p:sp>
            <p:nvSpPr>
              <p:cNvPr id="4" name="Rectángulo 3"/>
              <p:cNvSpPr>
                <a:spLocks noRot="1" noChangeAspect="1" noMove="1" noResize="1" noEditPoints="1" noAdjustHandles="1" noChangeArrowheads="1" noChangeShapeType="1" noTextEdit="1"/>
              </p:cNvSpPr>
              <p:nvPr/>
            </p:nvSpPr>
            <p:spPr>
              <a:xfrm>
                <a:off x="4222673" y="2128694"/>
                <a:ext cx="3774238" cy="1604606"/>
              </a:xfrm>
              <a:prstGeom prst="rect">
                <a:avLst/>
              </a:prstGeom>
              <a:blipFill rotWithShape="0">
                <a:blip r:embed="rId2"/>
                <a:stretch>
                  <a:fillRect/>
                </a:stretch>
              </a:blipFill>
            </p:spPr>
            <p:txBody>
              <a:bodyPr/>
              <a:lstStyle/>
              <a:p>
                <a:r>
                  <a:rPr lang="es-EC">
                    <a:noFill/>
                  </a:rPr>
                  <a:t> </a:t>
                </a:r>
              </a:p>
            </p:txBody>
          </p:sp>
        </mc:Fallback>
      </mc:AlternateContent>
      <p:sp>
        <p:nvSpPr>
          <p:cNvPr id="5" name="Rectángulo 4"/>
          <p:cNvSpPr/>
          <p:nvPr/>
        </p:nvSpPr>
        <p:spPr>
          <a:xfrm>
            <a:off x="1575816" y="3997870"/>
            <a:ext cx="8702040" cy="1200329"/>
          </a:xfrm>
          <a:prstGeom prst="rect">
            <a:avLst/>
          </a:prstGeom>
        </p:spPr>
        <p:txBody>
          <a:bodyPr wrap="square">
            <a:spAutoFit/>
          </a:bodyPr>
          <a:lstStyle/>
          <a:p>
            <a:pPr algn="just"/>
            <a:r>
              <a:rPr lang="es-EC" dirty="0">
                <a:effectLst/>
                <a:latin typeface="Times New Roman" panose="02020603050405020304" pitchFamily="18" charset="0"/>
                <a:ea typeface="Calibri" panose="020F0502020204030204" pitchFamily="34" charset="0"/>
              </a:rPr>
              <a:t>Una vez determinado las </a:t>
            </a:r>
            <a:r>
              <a:rPr lang="es-EC" dirty="0">
                <a:latin typeface="Times New Roman" panose="02020603050405020304" pitchFamily="18" charset="0"/>
                <a:ea typeface="Calibri" panose="020F0502020204030204" pitchFamily="34" charset="0"/>
              </a:rPr>
              <a:t>exportaciones </a:t>
            </a:r>
            <a:r>
              <a:rPr lang="es-EC" dirty="0">
                <a:effectLst/>
                <a:latin typeface="Times New Roman" panose="02020603050405020304" pitchFamily="18" charset="0"/>
                <a:ea typeface="Calibri" panose="020F0502020204030204" pitchFamily="34" charset="0"/>
              </a:rPr>
              <a:t>en el mercado, se procede a realizar una sumatoria de las mismas elevadas al cuadrado, y “n” representa al número total de integrantes del MERCOSUR, en este caso son 4 países, lo cual nos da como resultado el Índice de </a:t>
            </a:r>
            <a:r>
              <a:rPr lang="es-EC" dirty="0" err="1">
                <a:effectLst/>
                <a:latin typeface="Times New Roman" panose="02020603050405020304" pitchFamily="18" charset="0"/>
                <a:ea typeface="Calibri" panose="020F0502020204030204" pitchFamily="34" charset="0"/>
              </a:rPr>
              <a:t>Herfindahl</a:t>
            </a:r>
            <a:r>
              <a:rPr lang="es-EC" dirty="0">
                <a:effectLst/>
                <a:latin typeface="Times New Roman" panose="02020603050405020304" pitchFamily="18" charset="0"/>
                <a:ea typeface="Calibri" panose="020F0502020204030204" pitchFamily="34" charset="0"/>
              </a:rPr>
              <a:t> </a:t>
            </a:r>
            <a:r>
              <a:rPr lang="es-EC" dirty="0" err="1">
                <a:effectLst/>
                <a:latin typeface="Times New Roman" panose="02020603050405020304" pitchFamily="18" charset="0"/>
                <a:ea typeface="Calibri" panose="020F0502020204030204" pitchFamily="34" charset="0"/>
              </a:rPr>
              <a:t>Hirschman</a:t>
            </a:r>
            <a:r>
              <a:rPr lang="es-EC" dirty="0">
                <a:effectLst/>
                <a:latin typeface="Times New Roman" panose="02020603050405020304" pitchFamily="18" charset="0"/>
                <a:ea typeface="Calibri" panose="020F0502020204030204" pitchFamily="34" charset="0"/>
              </a:rPr>
              <a:t>.</a:t>
            </a:r>
            <a:endParaRPr lang="es-EC" dirty="0"/>
          </a:p>
        </p:txBody>
      </p:sp>
    </p:spTree>
    <p:extLst>
      <p:ext uri="{BB962C8B-B14F-4D97-AF65-F5344CB8AC3E}">
        <p14:creationId xmlns:p14="http://schemas.microsoft.com/office/powerpoint/2010/main" val="24992741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 xmlns:a16="http://schemas.microsoft.com/office/drawing/2014/main" id="{BABF2042-A62B-416D-9A33-58CF5EC74FAD}"/>
              </a:ext>
            </a:extLst>
          </p:cNvPr>
          <p:cNvSpPr>
            <a:spLocks noGrp="1"/>
          </p:cNvSpPr>
          <p:nvPr>
            <p:ph type="title"/>
          </p:nvPr>
        </p:nvSpPr>
        <p:spPr>
          <a:xfrm>
            <a:off x="2495600" y="136317"/>
            <a:ext cx="6408712" cy="700395"/>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p:spPr>
        <p:txBody>
          <a:bodyPr>
            <a:noAutofit/>
          </a:bodyPr>
          <a:lstStyle/>
          <a:p>
            <a:r>
              <a:rPr lang="es-ES" sz="2400" b="1" dirty="0"/>
              <a:t>ÍNDICE HERFINDAHL-HIRSCHMAN DEL BANANO EN EL PERÍODO 2011-2018</a:t>
            </a:r>
            <a:endParaRPr lang="es-EC" sz="2400" b="1" dirty="0"/>
          </a:p>
        </p:txBody>
      </p:sp>
      <mc:AlternateContent xmlns:mc="http://schemas.openxmlformats.org/markup-compatibility/2006" xmlns:a14="http://schemas.microsoft.com/office/drawing/2010/main">
        <mc:Choice Requires="a14">
          <p:sp>
            <p:nvSpPr>
              <p:cNvPr id="5" name="Rectángulo 4">
                <a:extLst>
                  <a:ext uri="{FF2B5EF4-FFF2-40B4-BE49-F238E27FC236}">
                    <a16:creationId xmlns="" xmlns:a16="http://schemas.microsoft.com/office/drawing/2014/main" id="{13150DAB-1901-4A29-B205-5F77933DD510}"/>
                  </a:ext>
                </a:extLst>
              </p:cNvPr>
              <p:cNvSpPr/>
              <p:nvPr/>
            </p:nvSpPr>
            <p:spPr>
              <a:xfrm>
                <a:off x="9048328" y="90610"/>
                <a:ext cx="2952330" cy="956544"/>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𝑰𝑯𝑯</m:t>
                      </m:r>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f>
                        <m:fPr>
                          <m:ctrlP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d>
                            <m:dPr>
                              <m:ctrlP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nary>
                                <m:naryPr>
                                  <m:chr m:val="∑"/>
                                  <m:limLoc m:val="undOvr"/>
                                  <m:ctrlP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naryPr>
                                <m:sub>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𝒋</m:t>
                                  </m:r>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𝟏</m:t>
                                  </m:r>
                                </m:sub>
                                <m:sup>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𝒏</m:t>
                                  </m:r>
                                </m:sup>
                                <m:e>
                                  <m:sSup>
                                    <m:sSupPr>
                                      <m:ctrlP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d>
                                        <m:dPr>
                                          <m:ctrlP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f>
                                            <m:fPr>
                                              <m:ctrlP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sSub>
                                                <m:sSubPr>
                                                  <m:ctrlP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𝒙</m:t>
                                                  </m:r>
                                                </m:e>
                                                <m:sub>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𝒊𝒋</m:t>
                                                  </m:r>
                                                </m:sub>
                                              </m:sSub>
                                            </m:num>
                                            <m:den>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𝑿𝑻𝒊</m:t>
                                              </m:r>
                                            </m:den>
                                          </m:f>
                                        </m:e>
                                      </m:d>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e>
                                    <m:sup>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𝟐</m:t>
                                      </m:r>
                                    </m:sup>
                                  </m:sSup>
                                </m:e>
                              </m:nary>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f>
                                <m:fPr>
                                  <m:ctrlP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𝟏</m:t>
                                  </m:r>
                                </m:num>
                                <m:den>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𝒏</m:t>
                                  </m:r>
                                </m:den>
                              </m:f>
                            </m:e>
                          </m:d>
                        </m:num>
                        <m:den>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𝟏</m:t>
                          </m:r>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f>
                            <m:fPr>
                              <m:ctrlP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𝟏</m:t>
                              </m:r>
                            </m:num>
                            <m:den>
                              <m:r>
                                <a:rPr kumimoji="0" lang="es-EC" sz="16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𝒏</m:t>
                              </m:r>
                            </m:den>
                          </m:f>
                        </m:den>
                      </m:f>
                    </m:oMath>
                  </m:oMathPara>
                </a14:m>
                <a:endParaRPr kumimoji="0" lang="es-EC" sz="1600" b="1"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5" name="Rectángulo 4">
                <a:extLst>
                  <a:ext uri="{FF2B5EF4-FFF2-40B4-BE49-F238E27FC236}">
                    <a16:creationId xmlns:a16="http://schemas.microsoft.com/office/drawing/2014/main" id="{13150DAB-1901-4A29-B205-5F77933DD510}"/>
                  </a:ext>
                </a:extLst>
              </p:cNvPr>
              <p:cNvSpPr>
                <a:spLocks noRot="1" noChangeAspect="1" noMove="1" noResize="1" noEditPoints="1" noAdjustHandles="1" noChangeArrowheads="1" noChangeShapeType="1" noTextEdit="1"/>
              </p:cNvSpPr>
              <p:nvPr/>
            </p:nvSpPr>
            <p:spPr>
              <a:xfrm>
                <a:off x="9048328" y="90610"/>
                <a:ext cx="2952330" cy="956544"/>
              </a:xfrm>
              <a:prstGeom prst="rect">
                <a:avLst/>
              </a:prstGeom>
              <a:blipFill>
                <a:blip r:embed="rId2"/>
                <a:stretch>
                  <a:fillRect/>
                </a:stretch>
              </a:blipFill>
            </p:spPr>
            <p:txBody>
              <a:bodyPr/>
              <a:lstStyle/>
              <a:p>
                <a:r>
                  <a:rPr lang="es-EC">
                    <a:noFill/>
                  </a:rPr>
                  <a:t> </a:t>
                </a:r>
              </a:p>
            </p:txBody>
          </p:sp>
        </mc:Fallback>
      </mc:AlternateContent>
      <p:sp>
        <p:nvSpPr>
          <p:cNvPr id="6" name="Título 1">
            <a:extLst>
              <a:ext uri="{FF2B5EF4-FFF2-40B4-BE49-F238E27FC236}">
                <a16:creationId xmlns="" xmlns:a16="http://schemas.microsoft.com/office/drawing/2014/main" id="{35788D82-464E-4B56-B668-C8EE2F50552F}"/>
              </a:ext>
            </a:extLst>
          </p:cNvPr>
          <p:cNvSpPr txBox="1">
            <a:spLocks/>
          </p:cNvSpPr>
          <p:nvPr/>
        </p:nvSpPr>
        <p:spPr>
          <a:xfrm>
            <a:off x="479376" y="122746"/>
            <a:ext cx="1656182" cy="652934"/>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p:spPr>
        <p:txBody>
          <a:bodyPr vert="horz" lIns="91440" tIns="45720" rIns="91440" bIns="45720" rtlCol="0" anchor="ctr">
            <a:noAutofit/>
          </a:bodyPr>
          <a:lstStyle>
            <a:lvl1pPr algn="ctr">
              <a:spcBef>
                <a:spcPct val="0"/>
              </a:spcBef>
              <a:buNone/>
              <a:defRPr sz="2400" b="1">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C" sz="3200" b="1" i="0" u="none" strike="noStrike" kern="1200" cap="none" spc="0" normalizeH="0" baseline="0" noProof="0" dirty="0">
                <a:ln>
                  <a:noFill/>
                </a:ln>
                <a:solidFill>
                  <a:prstClr val="black"/>
                </a:solidFill>
                <a:effectLst/>
                <a:uLnTx/>
                <a:uFillTx/>
                <a:latin typeface="Calibri"/>
                <a:ea typeface="+mj-ea"/>
                <a:cs typeface="+mj-cs"/>
              </a:rPr>
              <a:t>PASO 2</a:t>
            </a:r>
          </a:p>
        </p:txBody>
      </p:sp>
      <p:graphicFrame>
        <p:nvGraphicFramePr>
          <p:cNvPr id="9" name="Tabla 8">
            <a:extLst>
              <a:ext uri="{FF2B5EF4-FFF2-40B4-BE49-F238E27FC236}">
                <a16:creationId xmlns="" xmlns:a16="http://schemas.microsoft.com/office/drawing/2014/main" id="{9188B0D8-8CD2-4B0F-B2E9-017DC5AC016F}"/>
              </a:ext>
            </a:extLst>
          </p:cNvPr>
          <p:cNvGraphicFramePr>
            <a:graphicFrameLocks noGrp="1"/>
          </p:cNvGraphicFramePr>
          <p:nvPr>
            <p:extLst>
              <p:ext uri="{D42A27DB-BD31-4B8C-83A1-F6EECF244321}">
                <p14:modId xmlns:p14="http://schemas.microsoft.com/office/powerpoint/2010/main" val="2130952948"/>
              </p:ext>
            </p:extLst>
          </p:nvPr>
        </p:nvGraphicFramePr>
        <p:xfrm>
          <a:off x="191344" y="1066844"/>
          <a:ext cx="11017224" cy="5674524"/>
        </p:xfrm>
        <a:graphic>
          <a:graphicData uri="http://schemas.openxmlformats.org/drawingml/2006/table">
            <a:tbl>
              <a:tblPr firstRow="1" firstCol="1" bandRow="1"/>
              <a:tblGrid>
                <a:gridCol w="864096">
                  <a:extLst>
                    <a:ext uri="{9D8B030D-6E8A-4147-A177-3AD203B41FA5}">
                      <a16:colId xmlns="" xmlns:a16="http://schemas.microsoft.com/office/drawing/2014/main" val="1322785143"/>
                    </a:ext>
                  </a:extLst>
                </a:gridCol>
                <a:gridCol w="1512168">
                  <a:extLst>
                    <a:ext uri="{9D8B030D-6E8A-4147-A177-3AD203B41FA5}">
                      <a16:colId xmlns="" xmlns:a16="http://schemas.microsoft.com/office/drawing/2014/main" val="3636082675"/>
                    </a:ext>
                  </a:extLst>
                </a:gridCol>
                <a:gridCol w="1584176">
                  <a:extLst>
                    <a:ext uri="{9D8B030D-6E8A-4147-A177-3AD203B41FA5}">
                      <a16:colId xmlns="" xmlns:a16="http://schemas.microsoft.com/office/drawing/2014/main" val="52326021"/>
                    </a:ext>
                  </a:extLst>
                </a:gridCol>
                <a:gridCol w="1008112">
                  <a:extLst>
                    <a:ext uri="{9D8B030D-6E8A-4147-A177-3AD203B41FA5}">
                      <a16:colId xmlns="" xmlns:a16="http://schemas.microsoft.com/office/drawing/2014/main" val="890836706"/>
                    </a:ext>
                  </a:extLst>
                </a:gridCol>
                <a:gridCol w="1440160">
                  <a:extLst>
                    <a:ext uri="{9D8B030D-6E8A-4147-A177-3AD203B41FA5}">
                      <a16:colId xmlns="" xmlns:a16="http://schemas.microsoft.com/office/drawing/2014/main" val="1904244789"/>
                    </a:ext>
                  </a:extLst>
                </a:gridCol>
                <a:gridCol w="1296144">
                  <a:extLst>
                    <a:ext uri="{9D8B030D-6E8A-4147-A177-3AD203B41FA5}">
                      <a16:colId xmlns="" xmlns:a16="http://schemas.microsoft.com/office/drawing/2014/main" val="320772601"/>
                    </a:ext>
                  </a:extLst>
                </a:gridCol>
                <a:gridCol w="1080120">
                  <a:extLst>
                    <a:ext uri="{9D8B030D-6E8A-4147-A177-3AD203B41FA5}">
                      <a16:colId xmlns="" xmlns:a16="http://schemas.microsoft.com/office/drawing/2014/main" val="1895001994"/>
                    </a:ext>
                  </a:extLst>
                </a:gridCol>
                <a:gridCol w="2232248">
                  <a:extLst>
                    <a:ext uri="{9D8B030D-6E8A-4147-A177-3AD203B41FA5}">
                      <a16:colId xmlns="" xmlns:a16="http://schemas.microsoft.com/office/drawing/2014/main" val="3535178359"/>
                    </a:ext>
                  </a:extLst>
                </a:gridCol>
              </a:tblGrid>
              <a:tr h="472220">
                <a:tc>
                  <a:txBody>
                    <a:bodyPr/>
                    <a:lstStyle/>
                    <a:p>
                      <a:pPr>
                        <a:lnSpc>
                          <a:spcPct val="106000"/>
                        </a:lnSpc>
                        <a:spcAft>
                          <a:spcPts val="0"/>
                        </a:spcAft>
                      </a:pPr>
                      <a:r>
                        <a:rPr lang="es-EC"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AÑO</a:t>
                      </a:r>
                      <a:endParaRPr lang="es-EC"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PRODUCTO</a:t>
                      </a:r>
                      <a:endParaRPr lang="es-EC"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ARGENTINA</a:t>
                      </a:r>
                      <a:endParaRPr lang="es-EC"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BRASIL</a:t>
                      </a:r>
                      <a:endParaRPr lang="es-EC"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nSpc>
                          <a:spcPct val="106000"/>
                        </a:lnSpc>
                        <a:spcAft>
                          <a:spcPts val="0"/>
                        </a:spcAft>
                      </a:pPr>
                      <a:r>
                        <a:rPr lang="es-EC"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PARAGUAY</a:t>
                      </a:r>
                      <a:endParaRPr lang="es-EC"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URUGUAY</a:t>
                      </a:r>
                      <a:endParaRPr lang="es-EC"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a:t>
                      </a:r>
                      <a:endParaRPr lang="es-EC"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IHH</a:t>
                      </a:r>
                      <a:endParaRPr lang="es-EC"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extLst>
                  <a:ext uri="{0D108BD9-81ED-4DB2-BD59-A6C34878D82A}">
                    <a16:rowId xmlns="" xmlns:a16="http://schemas.microsoft.com/office/drawing/2014/main" val="1790108084"/>
                  </a:ext>
                </a:extLst>
              </a:tr>
              <a:tr h="325144">
                <a:tc rowSpan="2">
                  <a:txBody>
                    <a:bodyPr/>
                    <a:lstStyle/>
                    <a:p>
                      <a:pPr algn="ctr">
                        <a:lnSpc>
                          <a:spcPct val="106000"/>
                        </a:lnSpc>
                        <a:spcAft>
                          <a:spcPts val="0"/>
                        </a:spcAft>
                      </a:pPr>
                      <a:r>
                        <a:rPr lang="es-EC"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2011</a:t>
                      </a:r>
                      <a:endParaRPr lang="es-EC"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Banano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0,5714</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0,0596</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0,6310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0,508</a:t>
                      </a:r>
                      <a:endParaRPr lang="es-EC"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extLst>
                  <a:ext uri="{0D108BD9-81ED-4DB2-BD59-A6C34878D82A}">
                    <a16:rowId xmlns="" xmlns:a16="http://schemas.microsoft.com/office/drawing/2014/main" val="1069318996"/>
                  </a:ext>
                </a:extLst>
              </a:tr>
              <a:tr h="325144">
                <a:tc vMerge="1">
                  <a:txBody>
                    <a:bodyPr/>
                    <a:lstStyle/>
                    <a:p>
                      <a:endParaRPr lang="es-EC"/>
                    </a:p>
                  </a:txBody>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Plátano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s-EC"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extLst>
                  <a:ext uri="{0D108BD9-81ED-4DB2-BD59-A6C34878D82A}">
                    <a16:rowId xmlns="" xmlns:a16="http://schemas.microsoft.com/office/drawing/2014/main" val="1123137774"/>
                  </a:ext>
                </a:extLst>
              </a:tr>
              <a:tr h="325144">
                <a:tc rowSpan="2">
                  <a:txBody>
                    <a:bodyPr/>
                    <a:lstStyle/>
                    <a:p>
                      <a:pPr algn="ctr">
                        <a:lnSpc>
                          <a:spcPct val="106000"/>
                        </a:lnSpc>
                        <a:spcAft>
                          <a:spcPts val="0"/>
                        </a:spcAft>
                      </a:pPr>
                      <a:r>
                        <a:rPr lang="es-EC"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2012</a:t>
                      </a:r>
                      <a:endParaRPr lang="es-EC"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Banano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0,5708</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0,0598</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0,6306</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0,507</a:t>
                      </a:r>
                      <a:endParaRPr lang="es-EC"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extLst>
                  <a:ext uri="{0D108BD9-81ED-4DB2-BD59-A6C34878D82A}">
                    <a16:rowId xmlns="" xmlns:a16="http://schemas.microsoft.com/office/drawing/2014/main" val="2913949688"/>
                  </a:ext>
                </a:extLst>
              </a:tr>
              <a:tr h="325144">
                <a:tc vMerge="1">
                  <a:txBody>
                    <a:bodyPr/>
                    <a:lstStyle/>
                    <a:p>
                      <a:endParaRPr lang="es-EC"/>
                    </a:p>
                  </a:txBody>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Plátano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s-EC"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extLst>
                  <a:ext uri="{0D108BD9-81ED-4DB2-BD59-A6C34878D82A}">
                    <a16:rowId xmlns="" xmlns:a16="http://schemas.microsoft.com/office/drawing/2014/main" val="2797551898"/>
                  </a:ext>
                </a:extLst>
              </a:tr>
              <a:tr h="325144">
                <a:tc rowSpan="2">
                  <a:txBody>
                    <a:bodyPr/>
                    <a:lstStyle/>
                    <a:p>
                      <a:pPr algn="ctr">
                        <a:lnSpc>
                          <a:spcPct val="106000"/>
                        </a:lnSpc>
                        <a:spcAft>
                          <a:spcPts val="0"/>
                        </a:spcAft>
                      </a:pPr>
                      <a:r>
                        <a:rPr lang="es-EC"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2013</a:t>
                      </a:r>
                      <a:endParaRPr lang="es-EC"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Banano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0,8169</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0,0093</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0,8261</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0,768</a:t>
                      </a:r>
                      <a:endParaRPr lang="es-EC"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extLst>
                  <a:ext uri="{0D108BD9-81ED-4DB2-BD59-A6C34878D82A}">
                    <a16:rowId xmlns="" xmlns:a16="http://schemas.microsoft.com/office/drawing/2014/main" val="1337858823"/>
                  </a:ext>
                </a:extLst>
              </a:tr>
              <a:tr h="325144">
                <a:tc vMerge="1">
                  <a:txBody>
                    <a:bodyPr/>
                    <a:lstStyle/>
                    <a:p>
                      <a:endParaRPr lang="es-EC"/>
                    </a:p>
                  </a:txBody>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Plátano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0,9878</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0,9879</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0,984</a:t>
                      </a:r>
                      <a:endParaRPr lang="es-EC"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extLst>
                  <a:ext uri="{0D108BD9-81ED-4DB2-BD59-A6C34878D82A}">
                    <a16:rowId xmlns="" xmlns:a16="http://schemas.microsoft.com/office/drawing/2014/main" val="239007051"/>
                  </a:ext>
                </a:extLst>
              </a:tr>
              <a:tr h="325144">
                <a:tc rowSpan="2">
                  <a:txBody>
                    <a:bodyPr/>
                    <a:lstStyle/>
                    <a:p>
                      <a:pPr algn="ctr">
                        <a:lnSpc>
                          <a:spcPct val="106000"/>
                        </a:lnSpc>
                        <a:spcAft>
                          <a:spcPts val="0"/>
                        </a:spcAft>
                      </a:pPr>
                      <a:r>
                        <a:rPr lang="es-EC"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2014</a:t>
                      </a:r>
                      <a:endParaRPr lang="es-EC"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Banano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0,8910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0,0031</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0,8942</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0,859</a:t>
                      </a:r>
                      <a:endParaRPr lang="es-EC"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extLst>
                  <a:ext uri="{0D108BD9-81ED-4DB2-BD59-A6C34878D82A}">
                    <a16:rowId xmlns="" xmlns:a16="http://schemas.microsoft.com/office/drawing/2014/main" val="4183144566"/>
                  </a:ext>
                </a:extLst>
              </a:tr>
              <a:tr h="325144">
                <a:tc vMerge="1">
                  <a:txBody>
                    <a:bodyPr/>
                    <a:lstStyle/>
                    <a:p>
                      <a:endParaRPr lang="es-EC"/>
                    </a:p>
                  </a:txBody>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Plátano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0,8970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0,0028</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0,8998</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0,866</a:t>
                      </a:r>
                      <a:endParaRPr lang="es-EC"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extLst>
                  <a:ext uri="{0D108BD9-81ED-4DB2-BD59-A6C34878D82A}">
                    <a16:rowId xmlns="" xmlns:a16="http://schemas.microsoft.com/office/drawing/2014/main" val="909738261"/>
                  </a:ext>
                </a:extLst>
              </a:tr>
              <a:tr h="325144">
                <a:tc rowSpan="2">
                  <a:txBody>
                    <a:bodyPr/>
                    <a:lstStyle/>
                    <a:p>
                      <a:pPr algn="ctr">
                        <a:lnSpc>
                          <a:spcPct val="106000"/>
                        </a:lnSpc>
                        <a:spcAft>
                          <a:spcPts val="0"/>
                        </a:spcAft>
                      </a:pPr>
                      <a:r>
                        <a:rPr lang="es-EC"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2015</a:t>
                      </a:r>
                      <a:endParaRPr lang="es-EC"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Banano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0,9112</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0,0021</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0,9133</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0,884</a:t>
                      </a:r>
                      <a:endParaRPr lang="es-EC"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extLst>
                  <a:ext uri="{0D108BD9-81ED-4DB2-BD59-A6C34878D82A}">
                    <a16:rowId xmlns="" xmlns:a16="http://schemas.microsoft.com/office/drawing/2014/main" val="3130211427"/>
                  </a:ext>
                </a:extLst>
              </a:tr>
              <a:tr h="325144">
                <a:tc vMerge="1">
                  <a:txBody>
                    <a:bodyPr/>
                    <a:lstStyle/>
                    <a:p>
                      <a:endParaRPr lang="es-EC"/>
                    </a:p>
                  </a:txBody>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Plátano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0,9368</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0,0010</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0,9378</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0,917</a:t>
                      </a:r>
                      <a:endParaRPr lang="es-EC"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extLst>
                  <a:ext uri="{0D108BD9-81ED-4DB2-BD59-A6C34878D82A}">
                    <a16:rowId xmlns="" xmlns:a16="http://schemas.microsoft.com/office/drawing/2014/main" val="1130551512"/>
                  </a:ext>
                </a:extLst>
              </a:tr>
              <a:tr h="325144">
                <a:tc rowSpan="2">
                  <a:txBody>
                    <a:bodyPr/>
                    <a:lstStyle/>
                    <a:p>
                      <a:pPr algn="ctr">
                        <a:lnSpc>
                          <a:spcPct val="106000"/>
                        </a:lnSpc>
                        <a:spcAft>
                          <a:spcPts val="0"/>
                        </a:spcAft>
                      </a:pPr>
                      <a:r>
                        <a:rPr lang="es-EC"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2016</a:t>
                      </a:r>
                      <a:endParaRPr lang="es-EC"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Banano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0,8293</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0,0080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0,8373</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0,783</a:t>
                      </a:r>
                      <a:endParaRPr lang="es-EC"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extLst>
                  <a:ext uri="{0D108BD9-81ED-4DB2-BD59-A6C34878D82A}">
                    <a16:rowId xmlns="" xmlns:a16="http://schemas.microsoft.com/office/drawing/2014/main" val="15536481"/>
                  </a:ext>
                </a:extLst>
              </a:tr>
              <a:tr h="325144">
                <a:tc vMerge="1">
                  <a:txBody>
                    <a:bodyPr/>
                    <a:lstStyle/>
                    <a:p>
                      <a:endParaRPr lang="es-EC"/>
                    </a:p>
                  </a:txBody>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Plátano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0,8824</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0,0037</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0,8860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0,848</a:t>
                      </a:r>
                      <a:endParaRPr lang="es-EC"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extLst>
                  <a:ext uri="{0D108BD9-81ED-4DB2-BD59-A6C34878D82A}">
                    <a16:rowId xmlns="" xmlns:a16="http://schemas.microsoft.com/office/drawing/2014/main" val="2346968321"/>
                  </a:ext>
                </a:extLst>
              </a:tr>
              <a:tr h="325144">
                <a:tc rowSpan="2">
                  <a:txBody>
                    <a:bodyPr/>
                    <a:lstStyle/>
                    <a:p>
                      <a:pPr algn="ctr">
                        <a:lnSpc>
                          <a:spcPct val="106000"/>
                        </a:lnSpc>
                        <a:spcAft>
                          <a:spcPts val="0"/>
                        </a:spcAft>
                      </a:pPr>
                      <a:r>
                        <a:rPr lang="es-EC"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2017</a:t>
                      </a:r>
                      <a:endParaRPr lang="es-EC"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Banano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0,8752</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0,0042</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0,8793</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0,839</a:t>
                      </a:r>
                      <a:endParaRPr lang="es-EC"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extLst>
                  <a:ext uri="{0D108BD9-81ED-4DB2-BD59-A6C34878D82A}">
                    <a16:rowId xmlns="" xmlns:a16="http://schemas.microsoft.com/office/drawing/2014/main" val="3122422697"/>
                  </a:ext>
                </a:extLst>
              </a:tr>
              <a:tr h="325144">
                <a:tc vMerge="1">
                  <a:txBody>
                    <a:bodyPr/>
                    <a:lstStyle/>
                    <a:p>
                      <a:endParaRPr lang="es-EC"/>
                    </a:p>
                  </a:txBody>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Plátano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0,3094</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0,1942</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0,5036</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0,338</a:t>
                      </a:r>
                      <a:endParaRPr lang="es-EC"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extLst>
                  <a:ext uri="{0D108BD9-81ED-4DB2-BD59-A6C34878D82A}">
                    <a16:rowId xmlns="" xmlns:a16="http://schemas.microsoft.com/office/drawing/2014/main" val="3548085756"/>
                  </a:ext>
                </a:extLst>
              </a:tr>
              <a:tr h="325144">
                <a:tc rowSpan="2">
                  <a:txBody>
                    <a:bodyPr/>
                    <a:lstStyle/>
                    <a:p>
                      <a:pPr algn="ctr">
                        <a:lnSpc>
                          <a:spcPct val="106000"/>
                        </a:lnSpc>
                        <a:spcAft>
                          <a:spcPts val="0"/>
                        </a:spcAft>
                      </a:pPr>
                      <a:r>
                        <a:rPr lang="es-EC"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2018</a:t>
                      </a:r>
                      <a:endParaRPr lang="es-EC"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Banano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0,8804</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0,0038</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0,8841</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tc>
                  <a:txBody>
                    <a:bodyPr/>
                    <a:lstStyle/>
                    <a:p>
                      <a:pPr algn="ctr">
                        <a:lnSpc>
                          <a:spcPct val="106000"/>
                        </a:lnSpc>
                        <a:spcAft>
                          <a:spcPts val="0"/>
                        </a:spcAft>
                      </a:pPr>
                      <a:r>
                        <a:rPr lang="es-EC"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0,846</a:t>
                      </a:r>
                      <a:endParaRPr lang="es-EC"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E599"/>
                    </a:solidFill>
                  </a:tcPr>
                </a:tc>
                <a:extLst>
                  <a:ext uri="{0D108BD9-81ED-4DB2-BD59-A6C34878D82A}">
                    <a16:rowId xmlns="" xmlns:a16="http://schemas.microsoft.com/office/drawing/2014/main" val="1051851529"/>
                  </a:ext>
                </a:extLst>
              </a:tr>
              <a:tr h="325144">
                <a:tc vMerge="1">
                  <a:txBody>
                    <a:bodyPr/>
                    <a:lstStyle/>
                    <a:p>
                      <a:endParaRPr lang="es-EC"/>
                    </a:p>
                  </a:txBody>
                  <a:tcPr/>
                </a:tc>
                <a:tc>
                  <a:txBody>
                    <a:bodyPr/>
                    <a:lstStyle/>
                    <a:p>
                      <a:pPr algn="ctr">
                        <a:lnSpc>
                          <a:spcPct val="106000"/>
                        </a:lnSpc>
                        <a:spcAft>
                          <a:spcPts val="0"/>
                        </a:spcAft>
                      </a:pPr>
                      <a:r>
                        <a:rPr lang="es-EC"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Plátano</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0,6594</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0,0000</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0,0353</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0,6947</a:t>
                      </a:r>
                      <a:endParaRPr lang="es-EC"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tc>
                  <a:txBody>
                    <a:bodyPr/>
                    <a:lstStyle/>
                    <a:p>
                      <a:pPr algn="ctr">
                        <a:lnSpc>
                          <a:spcPct val="106000"/>
                        </a:lnSpc>
                        <a:spcAft>
                          <a:spcPts val="0"/>
                        </a:spcAft>
                      </a:pPr>
                      <a:r>
                        <a:rPr lang="es-EC" sz="18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0,593</a:t>
                      </a:r>
                      <a:endParaRPr lang="es-EC"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2CC"/>
                    </a:solidFill>
                  </a:tcPr>
                </a:tc>
                <a:extLst>
                  <a:ext uri="{0D108BD9-81ED-4DB2-BD59-A6C34878D82A}">
                    <a16:rowId xmlns="" xmlns:a16="http://schemas.microsoft.com/office/drawing/2014/main" val="915468503"/>
                  </a:ext>
                </a:extLst>
              </a:tr>
            </a:tbl>
          </a:graphicData>
        </a:graphic>
      </p:graphicFrame>
      <p:sp>
        <p:nvSpPr>
          <p:cNvPr id="10" name="Elipse 9">
            <a:extLst>
              <a:ext uri="{FF2B5EF4-FFF2-40B4-BE49-F238E27FC236}">
                <a16:creationId xmlns="" xmlns:a16="http://schemas.microsoft.com/office/drawing/2014/main" id="{1671F5A6-012A-42ED-919D-62FA9ED470F7}"/>
              </a:ext>
            </a:extLst>
          </p:cNvPr>
          <p:cNvSpPr/>
          <p:nvPr/>
        </p:nvSpPr>
        <p:spPr>
          <a:xfrm>
            <a:off x="11424592" y="1556792"/>
            <a:ext cx="216024" cy="216024"/>
          </a:xfrm>
          <a:prstGeom prst="ellipse">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Elipse 10">
            <a:extLst>
              <a:ext uri="{FF2B5EF4-FFF2-40B4-BE49-F238E27FC236}">
                <a16:creationId xmlns="" xmlns:a16="http://schemas.microsoft.com/office/drawing/2014/main" id="{4FA45669-809F-443D-842F-771EE45A9404}"/>
              </a:ext>
            </a:extLst>
          </p:cNvPr>
          <p:cNvSpPr/>
          <p:nvPr/>
        </p:nvSpPr>
        <p:spPr>
          <a:xfrm>
            <a:off x="11424592" y="2261981"/>
            <a:ext cx="216024" cy="216024"/>
          </a:xfrm>
          <a:prstGeom prst="ellipse">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Elipse 11">
            <a:extLst>
              <a:ext uri="{FF2B5EF4-FFF2-40B4-BE49-F238E27FC236}">
                <a16:creationId xmlns="" xmlns:a16="http://schemas.microsoft.com/office/drawing/2014/main" id="{1A16E798-2F16-4FF4-94E4-A79FD29299C7}"/>
              </a:ext>
            </a:extLst>
          </p:cNvPr>
          <p:cNvSpPr/>
          <p:nvPr/>
        </p:nvSpPr>
        <p:spPr>
          <a:xfrm>
            <a:off x="11424592" y="2920064"/>
            <a:ext cx="216024" cy="216024"/>
          </a:xfrm>
          <a:prstGeom prst="ellipse">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Elipse 12">
            <a:extLst>
              <a:ext uri="{FF2B5EF4-FFF2-40B4-BE49-F238E27FC236}">
                <a16:creationId xmlns="" xmlns:a16="http://schemas.microsoft.com/office/drawing/2014/main" id="{0460A2CA-2DFC-47DC-81A8-CCDF81665F0A}"/>
              </a:ext>
            </a:extLst>
          </p:cNvPr>
          <p:cNvSpPr/>
          <p:nvPr/>
        </p:nvSpPr>
        <p:spPr>
          <a:xfrm>
            <a:off x="11424592" y="4869161"/>
            <a:ext cx="216024" cy="216024"/>
          </a:xfrm>
          <a:prstGeom prst="ellipse">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Elipse 13">
            <a:extLst>
              <a:ext uri="{FF2B5EF4-FFF2-40B4-BE49-F238E27FC236}">
                <a16:creationId xmlns="" xmlns:a16="http://schemas.microsoft.com/office/drawing/2014/main" id="{F6F02908-164F-4F70-997A-AF070F3556A3}"/>
              </a:ext>
            </a:extLst>
          </p:cNvPr>
          <p:cNvSpPr/>
          <p:nvPr/>
        </p:nvSpPr>
        <p:spPr>
          <a:xfrm>
            <a:off x="11424592" y="4577625"/>
            <a:ext cx="216024" cy="216024"/>
          </a:xfrm>
          <a:prstGeom prst="ellipse">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Elipse 14">
            <a:extLst>
              <a:ext uri="{FF2B5EF4-FFF2-40B4-BE49-F238E27FC236}">
                <a16:creationId xmlns="" xmlns:a16="http://schemas.microsoft.com/office/drawing/2014/main" id="{AD95DFB9-CC50-4D8B-9EC7-5B3802D28C4A}"/>
              </a:ext>
            </a:extLst>
          </p:cNvPr>
          <p:cNvSpPr/>
          <p:nvPr/>
        </p:nvSpPr>
        <p:spPr>
          <a:xfrm>
            <a:off x="11429542" y="3842654"/>
            <a:ext cx="216024" cy="216024"/>
          </a:xfrm>
          <a:prstGeom prst="ellipse">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Elipse 15">
            <a:extLst>
              <a:ext uri="{FF2B5EF4-FFF2-40B4-BE49-F238E27FC236}">
                <a16:creationId xmlns="" xmlns:a16="http://schemas.microsoft.com/office/drawing/2014/main" id="{71F07017-24B4-4D78-B933-969B369876B3}"/>
              </a:ext>
            </a:extLst>
          </p:cNvPr>
          <p:cNvSpPr/>
          <p:nvPr/>
        </p:nvSpPr>
        <p:spPr>
          <a:xfrm>
            <a:off x="11425842" y="3505889"/>
            <a:ext cx="216024" cy="216024"/>
          </a:xfrm>
          <a:prstGeom prst="ellipse">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Elipse 16">
            <a:extLst>
              <a:ext uri="{FF2B5EF4-FFF2-40B4-BE49-F238E27FC236}">
                <a16:creationId xmlns="" xmlns:a16="http://schemas.microsoft.com/office/drawing/2014/main" id="{490D1B02-6606-4B01-B8E7-D3C656C8C0C4}"/>
              </a:ext>
            </a:extLst>
          </p:cNvPr>
          <p:cNvSpPr/>
          <p:nvPr/>
        </p:nvSpPr>
        <p:spPr>
          <a:xfrm>
            <a:off x="11424592" y="4212455"/>
            <a:ext cx="216024" cy="216024"/>
          </a:xfrm>
          <a:prstGeom prst="ellipse">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Elipse 17">
            <a:extLst>
              <a:ext uri="{FF2B5EF4-FFF2-40B4-BE49-F238E27FC236}">
                <a16:creationId xmlns="" xmlns:a16="http://schemas.microsoft.com/office/drawing/2014/main" id="{FDE68A6A-B05D-4B27-BFDC-2DD4A005ECC1}"/>
              </a:ext>
            </a:extLst>
          </p:cNvPr>
          <p:cNvSpPr/>
          <p:nvPr/>
        </p:nvSpPr>
        <p:spPr>
          <a:xfrm>
            <a:off x="11424592" y="3212976"/>
            <a:ext cx="216024" cy="216024"/>
          </a:xfrm>
          <a:prstGeom prst="ellipse">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Elipse 18">
            <a:extLst>
              <a:ext uri="{FF2B5EF4-FFF2-40B4-BE49-F238E27FC236}">
                <a16:creationId xmlns="" xmlns:a16="http://schemas.microsoft.com/office/drawing/2014/main" id="{71B8EF57-928E-473B-890B-AC85B8796C2A}"/>
              </a:ext>
            </a:extLst>
          </p:cNvPr>
          <p:cNvSpPr/>
          <p:nvPr/>
        </p:nvSpPr>
        <p:spPr>
          <a:xfrm>
            <a:off x="11424592" y="5817988"/>
            <a:ext cx="216024" cy="216024"/>
          </a:xfrm>
          <a:prstGeom prst="ellipse">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Elipse 19">
            <a:extLst>
              <a:ext uri="{FF2B5EF4-FFF2-40B4-BE49-F238E27FC236}">
                <a16:creationId xmlns="" xmlns:a16="http://schemas.microsoft.com/office/drawing/2014/main" id="{22C3E503-9166-4675-866C-B1AC8F4B4ED6}"/>
              </a:ext>
            </a:extLst>
          </p:cNvPr>
          <p:cNvSpPr/>
          <p:nvPr/>
        </p:nvSpPr>
        <p:spPr>
          <a:xfrm>
            <a:off x="11424592" y="5531339"/>
            <a:ext cx="216024" cy="216024"/>
          </a:xfrm>
          <a:prstGeom prst="ellipse">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Elipse 20">
            <a:extLst>
              <a:ext uri="{FF2B5EF4-FFF2-40B4-BE49-F238E27FC236}">
                <a16:creationId xmlns="" xmlns:a16="http://schemas.microsoft.com/office/drawing/2014/main" id="{A97C7879-1E5A-4F89-8A65-D87FBCDDF4A7}"/>
              </a:ext>
            </a:extLst>
          </p:cNvPr>
          <p:cNvSpPr/>
          <p:nvPr/>
        </p:nvSpPr>
        <p:spPr>
          <a:xfrm>
            <a:off x="11424592" y="5238426"/>
            <a:ext cx="216024" cy="216024"/>
          </a:xfrm>
          <a:prstGeom prst="ellipse">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Elipse 21">
            <a:extLst>
              <a:ext uri="{FF2B5EF4-FFF2-40B4-BE49-F238E27FC236}">
                <a16:creationId xmlns="" xmlns:a16="http://schemas.microsoft.com/office/drawing/2014/main" id="{6CAFB704-C71D-4E8E-9D88-7A291AFF5555}"/>
              </a:ext>
            </a:extLst>
          </p:cNvPr>
          <p:cNvSpPr/>
          <p:nvPr/>
        </p:nvSpPr>
        <p:spPr>
          <a:xfrm>
            <a:off x="11424592" y="6180648"/>
            <a:ext cx="216024" cy="216024"/>
          </a:xfrm>
          <a:prstGeom prst="ellipse">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Elipse 22">
            <a:extLst>
              <a:ext uri="{FF2B5EF4-FFF2-40B4-BE49-F238E27FC236}">
                <a16:creationId xmlns="" xmlns:a16="http://schemas.microsoft.com/office/drawing/2014/main" id="{E21450D7-5A06-4BAA-B614-C603ACA64E5A}"/>
              </a:ext>
            </a:extLst>
          </p:cNvPr>
          <p:cNvSpPr/>
          <p:nvPr/>
        </p:nvSpPr>
        <p:spPr>
          <a:xfrm>
            <a:off x="11424592" y="6517413"/>
            <a:ext cx="216024" cy="216024"/>
          </a:xfrm>
          <a:prstGeom prst="ellipse">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0351536"/>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1A37EAA-0364-4ED9-A7BC-74C4923FF8D2}"/>
              </a:ext>
            </a:extLst>
          </p:cNvPr>
          <p:cNvSpPr>
            <a:spLocks noGrp="1"/>
          </p:cNvSpPr>
          <p:nvPr>
            <p:ph type="title"/>
          </p:nvPr>
        </p:nvSpPr>
        <p:spPr>
          <a:xfrm>
            <a:off x="609600" y="188640"/>
            <a:ext cx="10972800" cy="634082"/>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p:spPr>
        <p:txBody>
          <a:bodyPr vert="horz" lIns="91440" tIns="45720" rIns="91440" bIns="45720" rtlCol="0" anchor="ctr">
            <a:noAutofit/>
          </a:bodyPr>
          <a:lstStyle/>
          <a:p>
            <a:r>
              <a:rPr lang="es-EC" sz="3200" b="1" dirty="0"/>
              <a:t/>
            </a:r>
            <a:br>
              <a:rPr lang="es-EC" sz="3200" b="1" dirty="0"/>
            </a:br>
            <a:r>
              <a:rPr lang="es-EC" sz="3200" b="1" dirty="0"/>
              <a:t>RESULTADOS ÍNDICE HERFINDAHL-HIRSCHMAN DEL BANANO</a:t>
            </a:r>
            <a:br>
              <a:rPr lang="es-EC" sz="3200" b="1" dirty="0"/>
            </a:br>
            <a:endParaRPr lang="es-EC" sz="3200" b="1" dirty="0"/>
          </a:p>
        </p:txBody>
      </p:sp>
      <p:graphicFrame>
        <p:nvGraphicFramePr>
          <p:cNvPr id="5" name="Marcador de contenido 4">
            <a:extLst>
              <a:ext uri="{FF2B5EF4-FFF2-40B4-BE49-F238E27FC236}">
                <a16:creationId xmlns="" xmlns:a16="http://schemas.microsoft.com/office/drawing/2014/main" id="{58736A87-3B86-449C-808D-EAEFC50AA781}"/>
              </a:ext>
            </a:extLst>
          </p:cNvPr>
          <p:cNvGraphicFramePr>
            <a:graphicFrameLocks noGrp="1"/>
          </p:cNvGraphicFramePr>
          <p:nvPr>
            <p:ph idx="1"/>
          </p:nvPr>
        </p:nvGraphicFramePr>
        <p:xfrm>
          <a:off x="191344" y="980728"/>
          <a:ext cx="11809312" cy="5688632"/>
        </p:xfrm>
        <a:graphic>
          <a:graphicData uri="http://schemas.openxmlformats.org/drawingml/2006/chart">
            <c:chart xmlns:c="http://schemas.openxmlformats.org/drawingml/2006/chart" xmlns:r="http://schemas.openxmlformats.org/officeDocument/2006/relationships" r:id="rId2"/>
          </a:graphicData>
        </a:graphic>
      </p:graphicFrame>
      <p:sp>
        <p:nvSpPr>
          <p:cNvPr id="6" name="Elipse 5">
            <a:extLst>
              <a:ext uri="{FF2B5EF4-FFF2-40B4-BE49-F238E27FC236}">
                <a16:creationId xmlns="" xmlns:a16="http://schemas.microsoft.com/office/drawing/2014/main" id="{80161AF9-1F0C-475D-977B-3BCB0AD25579}"/>
              </a:ext>
            </a:extLst>
          </p:cNvPr>
          <p:cNvSpPr/>
          <p:nvPr/>
        </p:nvSpPr>
        <p:spPr>
          <a:xfrm>
            <a:off x="10056440" y="4005064"/>
            <a:ext cx="288032" cy="288032"/>
          </a:xfrm>
          <a:prstGeom prst="ellipse">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Elipse 6">
            <a:extLst>
              <a:ext uri="{FF2B5EF4-FFF2-40B4-BE49-F238E27FC236}">
                <a16:creationId xmlns="" xmlns:a16="http://schemas.microsoft.com/office/drawing/2014/main" id="{3BFBF3EE-883E-4CEC-BE6E-7D1E70A6866F}"/>
              </a:ext>
            </a:extLst>
          </p:cNvPr>
          <p:cNvSpPr/>
          <p:nvPr/>
        </p:nvSpPr>
        <p:spPr>
          <a:xfrm>
            <a:off x="11280576" y="2996952"/>
            <a:ext cx="432048" cy="432048"/>
          </a:xfrm>
          <a:prstGeom prst="ellipse">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Elipse 7">
            <a:extLst>
              <a:ext uri="{FF2B5EF4-FFF2-40B4-BE49-F238E27FC236}">
                <a16:creationId xmlns="" xmlns:a16="http://schemas.microsoft.com/office/drawing/2014/main" id="{32DE7F43-819B-4D78-A1F6-47BAE735D3E6}"/>
              </a:ext>
            </a:extLst>
          </p:cNvPr>
          <p:cNvSpPr/>
          <p:nvPr/>
        </p:nvSpPr>
        <p:spPr>
          <a:xfrm>
            <a:off x="3575720" y="1124744"/>
            <a:ext cx="648072" cy="576064"/>
          </a:xfrm>
          <a:prstGeom prst="ellipse">
            <a:avLst/>
          </a:prstGeom>
          <a:solidFill>
            <a:srgbClr val="FF000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4029367"/>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p:cNvGraphicFramePr>
            <a:graphicFrameLocks noGrp="1"/>
          </p:cNvGraphicFramePr>
          <p:nvPr>
            <p:extLst>
              <p:ext uri="{D42A27DB-BD31-4B8C-83A1-F6EECF244321}">
                <p14:modId xmlns:p14="http://schemas.microsoft.com/office/powerpoint/2010/main" val="1953348458"/>
              </p:ext>
            </p:extLst>
          </p:nvPr>
        </p:nvGraphicFramePr>
        <p:xfrm>
          <a:off x="234696" y="2055907"/>
          <a:ext cx="9933431" cy="4114800"/>
        </p:xfrm>
        <a:graphic>
          <a:graphicData uri="http://schemas.openxmlformats.org/drawingml/2006/table">
            <a:tbl>
              <a:tblPr firstRow="1" firstCol="1" bandRow="1">
                <a:tableStyleId>{93296810-A885-4BE3-A3E7-6D5BEEA58F35}</a:tableStyleId>
              </a:tblPr>
              <a:tblGrid>
                <a:gridCol w="1338101">
                  <a:extLst>
                    <a:ext uri="{9D8B030D-6E8A-4147-A177-3AD203B41FA5}">
                      <a16:colId xmlns="" xmlns:a16="http://schemas.microsoft.com/office/drawing/2014/main" val="20000"/>
                    </a:ext>
                  </a:extLst>
                </a:gridCol>
                <a:gridCol w="1549049">
                  <a:extLst>
                    <a:ext uri="{9D8B030D-6E8A-4147-A177-3AD203B41FA5}">
                      <a16:colId xmlns="" xmlns:a16="http://schemas.microsoft.com/office/drawing/2014/main" val="20001"/>
                    </a:ext>
                  </a:extLst>
                </a:gridCol>
                <a:gridCol w="1397922">
                  <a:extLst>
                    <a:ext uri="{9D8B030D-6E8A-4147-A177-3AD203B41FA5}">
                      <a16:colId xmlns="" xmlns:a16="http://schemas.microsoft.com/office/drawing/2014/main" val="20002"/>
                    </a:ext>
                  </a:extLst>
                </a:gridCol>
                <a:gridCol w="1794629">
                  <a:extLst>
                    <a:ext uri="{9D8B030D-6E8A-4147-A177-3AD203B41FA5}">
                      <a16:colId xmlns="" xmlns:a16="http://schemas.microsoft.com/office/drawing/2014/main" val="20003"/>
                    </a:ext>
                  </a:extLst>
                </a:gridCol>
                <a:gridCol w="1511267">
                  <a:extLst>
                    <a:ext uri="{9D8B030D-6E8A-4147-A177-3AD203B41FA5}">
                      <a16:colId xmlns="" xmlns:a16="http://schemas.microsoft.com/office/drawing/2014/main" val="20004"/>
                    </a:ext>
                  </a:extLst>
                </a:gridCol>
                <a:gridCol w="1341249">
                  <a:extLst>
                    <a:ext uri="{9D8B030D-6E8A-4147-A177-3AD203B41FA5}">
                      <a16:colId xmlns="" xmlns:a16="http://schemas.microsoft.com/office/drawing/2014/main" val="20005"/>
                    </a:ext>
                  </a:extLst>
                </a:gridCol>
                <a:gridCol w="1001214">
                  <a:extLst>
                    <a:ext uri="{9D8B030D-6E8A-4147-A177-3AD203B41FA5}">
                      <a16:colId xmlns="" xmlns:a16="http://schemas.microsoft.com/office/drawing/2014/main" val="20006"/>
                    </a:ext>
                  </a:extLst>
                </a:gridCol>
              </a:tblGrid>
              <a:tr h="349885">
                <a:tc>
                  <a:txBody>
                    <a:bodyPr/>
                    <a:lstStyle/>
                    <a:p>
                      <a:pPr algn="ctr">
                        <a:lnSpc>
                          <a:spcPct val="150000"/>
                        </a:lnSpc>
                        <a:spcAft>
                          <a:spcPts val="0"/>
                        </a:spcAft>
                      </a:pPr>
                      <a:r>
                        <a:rPr lang="es-EC" sz="2000" dirty="0">
                          <a:effectLst/>
                        </a:rPr>
                        <a:t>Años</a:t>
                      </a:r>
                      <a:endParaRPr lang="es-EC"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Argentina</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Brasil</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dirty="0">
                          <a:effectLst/>
                        </a:rPr>
                        <a:t>Paraguay</a:t>
                      </a:r>
                      <a:endParaRPr lang="es-EC"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Uruguay</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Total</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IHH</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0"/>
                  </a:ext>
                </a:extLst>
              </a:tr>
              <a:tr h="349885">
                <a:tc>
                  <a:txBody>
                    <a:bodyPr/>
                    <a:lstStyle/>
                    <a:p>
                      <a:pPr algn="ctr">
                        <a:lnSpc>
                          <a:spcPct val="150000"/>
                        </a:lnSpc>
                        <a:spcAft>
                          <a:spcPts val="0"/>
                        </a:spcAft>
                      </a:pPr>
                      <a:r>
                        <a:rPr lang="es-EC" sz="2000" dirty="0">
                          <a:effectLst/>
                        </a:rPr>
                        <a:t>2011</a:t>
                      </a:r>
                      <a:endParaRPr lang="es-EC"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1,0000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1,0000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1</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1"/>
                  </a:ext>
                </a:extLst>
              </a:tr>
              <a:tr h="349885">
                <a:tc>
                  <a:txBody>
                    <a:bodyPr/>
                    <a:lstStyle/>
                    <a:p>
                      <a:pPr algn="ctr">
                        <a:lnSpc>
                          <a:spcPct val="150000"/>
                        </a:lnSpc>
                        <a:spcAft>
                          <a:spcPts val="0"/>
                        </a:spcAft>
                      </a:pPr>
                      <a:r>
                        <a:rPr lang="es-EC" sz="2000">
                          <a:effectLst/>
                        </a:rPr>
                        <a:t>2012</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1,0000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1,0000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1</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2"/>
                  </a:ext>
                </a:extLst>
              </a:tr>
              <a:tr h="349885">
                <a:tc>
                  <a:txBody>
                    <a:bodyPr/>
                    <a:lstStyle/>
                    <a:p>
                      <a:pPr algn="ctr">
                        <a:lnSpc>
                          <a:spcPct val="150000"/>
                        </a:lnSpc>
                        <a:spcAft>
                          <a:spcPts val="0"/>
                        </a:spcAft>
                      </a:pPr>
                      <a:r>
                        <a:rPr lang="es-EC" sz="2000">
                          <a:effectLst/>
                        </a:rPr>
                        <a:t>2013</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0,7252</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0,0220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0,7472</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0,66</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3"/>
                  </a:ext>
                </a:extLst>
              </a:tr>
              <a:tr h="349885">
                <a:tc>
                  <a:txBody>
                    <a:bodyPr/>
                    <a:lstStyle/>
                    <a:p>
                      <a:pPr algn="ctr">
                        <a:lnSpc>
                          <a:spcPct val="150000"/>
                        </a:lnSpc>
                        <a:spcAft>
                          <a:spcPts val="0"/>
                        </a:spcAft>
                      </a:pPr>
                      <a:r>
                        <a:rPr lang="es-EC" sz="2000">
                          <a:effectLst/>
                        </a:rPr>
                        <a:t>2014</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0,6819</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0,0304</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0,7122</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0,62</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4"/>
                  </a:ext>
                </a:extLst>
              </a:tr>
              <a:tr h="349885">
                <a:tc>
                  <a:txBody>
                    <a:bodyPr/>
                    <a:lstStyle/>
                    <a:p>
                      <a:pPr algn="ctr">
                        <a:lnSpc>
                          <a:spcPct val="150000"/>
                        </a:lnSpc>
                        <a:spcAft>
                          <a:spcPts val="0"/>
                        </a:spcAft>
                      </a:pPr>
                      <a:r>
                        <a:rPr lang="es-EC" sz="2000">
                          <a:effectLst/>
                        </a:rPr>
                        <a:t>2015</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1,0000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1,0000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1</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5"/>
                  </a:ext>
                </a:extLst>
              </a:tr>
              <a:tr h="349885">
                <a:tc>
                  <a:txBody>
                    <a:bodyPr/>
                    <a:lstStyle/>
                    <a:p>
                      <a:pPr algn="ctr">
                        <a:lnSpc>
                          <a:spcPct val="150000"/>
                        </a:lnSpc>
                        <a:spcAft>
                          <a:spcPts val="0"/>
                        </a:spcAft>
                      </a:pPr>
                      <a:r>
                        <a:rPr lang="es-EC" sz="2000">
                          <a:effectLst/>
                        </a:rPr>
                        <a:t>2016</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1,0000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1,0000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1</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6"/>
                  </a:ext>
                </a:extLst>
              </a:tr>
              <a:tr h="349885">
                <a:tc>
                  <a:txBody>
                    <a:bodyPr/>
                    <a:lstStyle/>
                    <a:p>
                      <a:pPr algn="ctr">
                        <a:lnSpc>
                          <a:spcPct val="150000"/>
                        </a:lnSpc>
                        <a:spcAft>
                          <a:spcPts val="0"/>
                        </a:spcAft>
                      </a:pPr>
                      <a:r>
                        <a:rPr lang="es-EC" sz="2000">
                          <a:effectLst/>
                        </a:rPr>
                        <a:t>2017</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0,9762</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0,0001</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0,9763</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0,97</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7"/>
                  </a:ext>
                </a:extLst>
              </a:tr>
              <a:tr h="349885">
                <a:tc>
                  <a:txBody>
                    <a:bodyPr/>
                    <a:lstStyle/>
                    <a:p>
                      <a:pPr algn="ctr">
                        <a:lnSpc>
                          <a:spcPct val="150000"/>
                        </a:lnSpc>
                        <a:spcAft>
                          <a:spcPts val="0"/>
                        </a:spcAft>
                      </a:pPr>
                      <a:r>
                        <a:rPr lang="es-EC" sz="2000">
                          <a:effectLst/>
                        </a:rPr>
                        <a:t>2018</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0,8218</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0,0000</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0,0058</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0,0003</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a:effectLst/>
                        </a:rPr>
                        <a:t>0,8279</a:t>
                      </a:r>
                      <a:endParaRPr lang="es-EC"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es-EC" sz="2000" dirty="0">
                          <a:effectLst/>
                        </a:rPr>
                        <a:t>0,77</a:t>
                      </a:r>
                      <a:endParaRPr lang="es-EC"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8"/>
                  </a:ext>
                </a:extLst>
              </a:tr>
            </a:tbl>
          </a:graphicData>
        </a:graphic>
      </p:graphicFrame>
      <mc:AlternateContent xmlns:mc="http://schemas.openxmlformats.org/markup-compatibility/2006" xmlns:a14="http://schemas.microsoft.com/office/drawing/2010/main">
        <mc:Choice Requires="a14">
          <p:sp>
            <p:nvSpPr>
              <p:cNvPr id="4" name="Rectángulo 3"/>
              <p:cNvSpPr/>
              <p:nvPr/>
            </p:nvSpPr>
            <p:spPr>
              <a:xfrm>
                <a:off x="9228293" y="1166929"/>
                <a:ext cx="2495363" cy="10645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s-EC" i="1">
                          <a:latin typeface="Cambria Math" panose="02040503050406030204" pitchFamily="18" charset="0"/>
                        </a:rPr>
                        <m:t>𝐼𝐻𝐻</m:t>
                      </m:r>
                      <m:r>
                        <a:rPr lang="es-EC" i="0">
                          <a:latin typeface="Cambria Math" panose="02040503050406030204" pitchFamily="18" charset="0"/>
                        </a:rPr>
                        <m:t>=</m:t>
                      </m:r>
                      <m:f>
                        <m:fPr>
                          <m:ctrlPr>
                            <a:rPr lang="es-EC" i="1">
                              <a:latin typeface="Cambria Math" panose="02040503050406030204" pitchFamily="18" charset="0"/>
                            </a:rPr>
                          </m:ctrlPr>
                        </m:fPr>
                        <m:num>
                          <m:d>
                            <m:dPr>
                              <m:ctrlPr>
                                <a:rPr lang="es-EC" i="1">
                                  <a:latin typeface="Cambria Math" panose="02040503050406030204" pitchFamily="18" charset="0"/>
                                </a:rPr>
                              </m:ctrlPr>
                            </m:dPr>
                            <m:e>
                              <m:nary>
                                <m:naryPr>
                                  <m:chr m:val="∑"/>
                                  <m:limLoc m:val="undOvr"/>
                                  <m:ctrlPr>
                                    <a:rPr lang="es-EC" i="1">
                                      <a:latin typeface="Cambria Math" panose="02040503050406030204" pitchFamily="18" charset="0"/>
                                    </a:rPr>
                                  </m:ctrlPr>
                                </m:naryPr>
                                <m:sub>
                                  <m:r>
                                    <a:rPr lang="es-EC" i="1">
                                      <a:latin typeface="Cambria Math" panose="02040503050406030204" pitchFamily="18" charset="0"/>
                                    </a:rPr>
                                    <m:t>𝑗</m:t>
                                  </m:r>
                                  <m:r>
                                    <a:rPr lang="es-EC" i="0">
                                      <a:latin typeface="Cambria Math" panose="02040503050406030204" pitchFamily="18" charset="0"/>
                                    </a:rPr>
                                    <m:t>=1</m:t>
                                  </m:r>
                                </m:sub>
                                <m:sup>
                                  <m:r>
                                    <a:rPr lang="es-EC" i="1">
                                      <a:latin typeface="Cambria Math" panose="02040503050406030204" pitchFamily="18" charset="0"/>
                                    </a:rPr>
                                    <m:t>𝑛</m:t>
                                  </m:r>
                                </m:sup>
                                <m:e>
                                  <m:sSup>
                                    <m:sSupPr>
                                      <m:ctrlPr>
                                        <a:rPr lang="es-EC" i="1">
                                          <a:latin typeface="Cambria Math" panose="02040503050406030204" pitchFamily="18" charset="0"/>
                                        </a:rPr>
                                      </m:ctrlPr>
                                    </m:sSupPr>
                                    <m:e>
                                      <m:r>
                                        <a:rPr lang="es-EC" i="1">
                                          <a:latin typeface="Cambria Math" panose="02040503050406030204" pitchFamily="18" charset="0"/>
                                        </a:rPr>
                                        <m:t>𝑃𝑖</m:t>
                                      </m:r>
                                    </m:e>
                                    <m:sup>
                                      <m:r>
                                        <a:rPr lang="es-EC" i="0">
                                          <a:latin typeface="Cambria Math" panose="02040503050406030204" pitchFamily="18" charset="0"/>
                                        </a:rPr>
                                        <m:t>2</m:t>
                                      </m:r>
                                    </m:sup>
                                  </m:sSup>
                                </m:e>
                              </m:nary>
                              <m:r>
                                <a:rPr lang="es-EC" i="0">
                                  <a:latin typeface="Cambria Math" panose="02040503050406030204" pitchFamily="18" charset="0"/>
                                </a:rPr>
                                <m:t>−</m:t>
                              </m:r>
                              <m:f>
                                <m:fPr>
                                  <m:ctrlPr>
                                    <a:rPr lang="es-EC" i="1">
                                      <a:latin typeface="Cambria Math" panose="02040503050406030204" pitchFamily="18" charset="0"/>
                                    </a:rPr>
                                  </m:ctrlPr>
                                </m:fPr>
                                <m:num>
                                  <m:r>
                                    <a:rPr lang="es-EC" i="0">
                                      <a:latin typeface="Cambria Math" panose="02040503050406030204" pitchFamily="18" charset="0"/>
                                    </a:rPr>
                                    <m:t> 1</m:t>
                                  </m:r>
                                </m:num>
                                <m:den>
                                  <m:r>
                                    <a:rPr lang="es-EC" i="1">
                                      <a:latin typeface="Cambria Math" panose="02040503050406030204" pitchFamily="18" charset="0"/>
                                    </a:rPr>
                                    <m:t>𝑛</m:t>
                                  </m:r>
                                </m:den>
                              </m:f>
                            </m:e>
                          </m:d>
                        </m:num>
                        <m:den>
                          <m:r>
                            <a:rPr lang="es-EC" i="0">
                              <a:latin typeface="Cambria Math" panose="02040503050406030204" pitchFamily="18" charset="0"/>
                            </a:rPr>
                            <m:t>1−</m:t>
                          </m:r>
                          <m:f>
                            <m:fPr>
                              <m:ctrlPr>
                                <a:rPr lang="es-EC" i="1">
                                  <a:latin typeface="Cambria Math" panose="02040503050406030204" pitchFamily="18" charset="0"/>
                                </a:rPr>
                              </m:ctrlPr>
                            </m:fPr>
                            <m:num>
                              <m:r>
                                <a:rPr lang="es-EC" i="0">
                                  <a:latin typeface="Cambria Math" panose="02040503050406030204" pitchFamily="18" charset="0"/>
                                </a:rPr>
                                <m:t>1</m:t>
                              </m:r>
                            </m:num>
                            <m:den>
                              <m:r>
                                <a:rPr lang="es-EC" i="1">
                                  <a:latin typeface="Cambria Math" panose="02040503050406030204" pitchFamily="18" charset="0"/>
                                </a:rPr>
                                <m:t>𝑛</m:t>
                              </m:r>
                            </m:den>
                          </m:f>
                        </m:den>
                      </m:f>
                    </m:oMath>
                  </m:oMathPara>
                </a14:m>
                <a:endParaRPr lang="es-EC" dirty="0"/>
              </a:p>
            </p:txBody>
          </p:sp>
        </mc:Choice>
        <mc:Fallback xmlns="">
          <p:sp>
            <p:nvSpPr>
              <p:cNvPr id="4" name="Rectángulo 3"/>
              <p:cNvSpPr>
                <a:spLocks noRot="1" noChangeAspect="1" noMove="1" noResize="1" noEditPoints="1" noAdjustHandles="1" noChangeArrowheads="1" noChangeShapeType="1" noTextEdit="1"/>
              </p:cNvSpPr>
              <p:nvPr/>
            </p:nvSpPr>
            <p:spPr>
              <a:xfrm>
                <a:off x="9228293" y="1166929"/>
                <a:ext cx="2495363" cy="1064587"/>
              </a:xfrm>
              <a:prstGeom prst="rect">
                <a:avLst/>
              </a:prstGeom>
              <a:blipFill rotWithShape="0">
                <a:blip r:embed="rId2"/>
                <a:stretch>
                  <a:fillRect/>
                </a:stretch>
              </a:blipFill>
            </p:spPr>
            <p:txBody>
              <a:bodyPr/>
              <a:lstStyle/>
              <a:p>
                <a:r>
                  <a:rPr lang="es-EC">
                    <a:noFill/>
                  </a:rPr>
                  <a:t> </a:t>
                </a:r>
              </a:p>
            </p:txBody>
          </p:sp>
        </mc:Fallback>
      </mc:AlternateContent>
      <p:sp>
        <p:nvSpPr>
          <p:cNvPr id="5" name="Rectángulo 4"/>
          <p:cNvSpPr/>
          <p:nvPr/>
        </p:nvSpPr>
        <p:spPr>
          <a:xfrm>
            <a:off x="2456244" y="883465"/>
            <a:ext cx="7309077" cy="1077218"/>
          </a:xfrm>
          <a:prstGeom prst="rect">
            <a:avLst/>
          </a:prstGeom>
        </p:spPr>
        <p:txBody>
          <a:bodyPr wrap="square">
            <a:spAutoFit/>
          </a:bodyPr>
          <a:lstStyle/>
          <a:p>
            <a:pPr algn="ctr"/>
            <a:r>
              <a:rPr lang="es-EC" sz="32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Índice Herfindahl-Hirschman del cacao en el período 2011-2018</a:t>
            </a:r>
            <a:endParaRPr lang="es-EC"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531076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61136" y="880120"/>
            <a:ext cx="10972800" cy="674360"/>
          </a:xfrm>
        </p:spPr>
        <p:txBody>
          <a:bodyPr>
            <a:normAutofit fontScale="90000"/>
          </a:bodyPr>
          <a:lstStyle/>
          <a:p>
            <a:r>
              <a:rPr lang="es-EC" b="1" dirty="0"/>
              <a:t>Resultados del IHH para el cacao</a:t>
            </a:r>
            <a:endParaRPr lang="es-EC" dirty="0"/>
          </a:p>
        </p:txBody>
      </p:sp>
      <p:graphicFrame>
        <p:nvGraphicFramePr>
          <p:cNvPr id="3" name="Gráfico 2"/>
          <p:cNvGraphicFramePr/>
          <p:nvPr>
            <p:extLst>
              <p:ext uri="{D42A27DB-BD31-4B8C-83A1-F6EECF244321}">
                <p14:modId xmlns:p14="http://schemas.microsoft.com/office/powerpoint/2010/main" val="25867148"/>
              </p:ext>
            </p:extLst>
          </p:nvPr>
        </p:nvGraphicFramePr>
        <p:xfrm>
          <a:off x="1054176" y="1644713"/>
          <a:ext cx="10708640" cy="48678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30942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770176463"/>
              </p:ext>
            </p:extLst>
          </p:nvPr>
        </p:nvGraphicFramePr>
        <p:xfrm>
          <a:off x="191343" y="532660"/>
          <a:ext cx="11766877" cy="62087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p:cNvSpPr txBox="1"/>
          <p:nvPr/>
        </p:nvSpPr>
        <p:spPr>
          <a:xfrm>
            <a:off x="2238150" y="175705"/>
            <a:ext cx="7775861"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s-EC" sz="3600" b="1" dirty="0"/>
              <a:t>CONCLUSIONES Y RECOMENDACIONES </a:t>
            </a:r>
          </a:p>
        </p:txBody>
      </p:sp>
    </p:spTree>
    <p:extLst>
      <p:ext uri="{BB962C8B-B14F-4D97-AF65-F5344CB8AC3E}">
        <p14:creationId xmlns:p14="http://schemas.microsoft.com/office/powerpoint/2010/main" val="38774458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a 9">
            <a:extLst>
              <a:ext uri="{FF2B5EF4-FFF2-40B4-BE49-F238E27FC236}">
                <a16:creationId xmlns="" xmlns:a16="http://schemas.microsoft.com/office/drawing/2014/main" id="{8109F9B9-61DC-46D5-92EB-1B0C8E2CD27B}"/>
              </a:ext>
            </a:extLst>
          </p:cNvPr>
          <p:cNvGraphicFramePr/>
          <p:nvPr>
            <p:extLst>
              <p:ext uri="{D42A27DB-BD31-4B8C-83A1-F6EECF244321}">
                <p14:modId xmlns:p14="http://schemas.microsoft.com/office/powerpoint/2010/main" val="2634760692"/>
              </p:ext>
            </p:extLst>
          </p:nvPr>
        </p:nvGraphicFramePr>
        <p:xfrm>
          <a:off x="119386" y="260648"/>
          <a:ext cx="11881270"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Resultado de imagen para banano hd">
            <a:extLst>
              <a:ext uri="{FF2B5EF4-FFF2-40B4-BE49-F238E27FC236}">
                <a16:creationId xmlns="" xmlns:a16="http://schemas.microsoft.com/office/drawing/2014/main" id="{DD8C28FF-1986-4C29-88F6-0734E2CFD66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1424" y="2043708"/>
            <a:ext cx="2582416" cy="15121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cacao hd ecuador">
            <a:extLst>
              <a:ext uri="{FF2B5EF4-FFF2-40B4-BE49-F238E27FC236}">
                <a16:creationId xmlns="" xmlns:a16="http://schemas.microsoft.com/office/drawing/2014/main" id="{2C7C36F0-D6B4-4EF8-8508-1579D6C4317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400256" y="1916832"/>
            <a:ext cx="2582416"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337197"/>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2238150" y="175705"/>
            <a:ext cx="7775861"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s-EC" sz="3600" b="1" dirty="0"/>
              <a:t>CONCLUSIONES Y RECOMENDACIONES </a:t>
            </a:r>
          </a:p>
        </p:txBody>
      </p:sp>
      <p:graphicFrame>
        <p:nvGraphicFramePr>
          <p:cNvPr id="5" name="Diagrama 4"/>
          <p:cNvGraphicFramePr/>
          <p:nvPr>
            <p:extLst>
              <p:ext uri="{D42A27DB-BD31-4B8C-83A1-F6EECF244321}">
                <p14:modId xmlns:p14="http://schemas.microsoft.com/office/powerpoint/2010/main" val="1287284592"/>
              </p:ext>
            </p:extLst>
          </p:nvPr>
        </p:nvGraphicFramePr>
        <p:xfrm>
          <a:off x="191343" y="532660"/>
          <a:ext cx="11766877" cy="62087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8465759"/>
      </p:ext>
    </p:extLst>
  </p:cSld>
  <p:clrMapOvr>
    <a:masterClrMapping/>
  </p:clrMapOvr>
  <p:transition spd="slow">
    <p:wheel spokes="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6090" y="1045286"/>
            <a:ext cx="10972800" cy="308098"/>
          </a:xfrm>
        </p:spPr>
        <p:txBody>
          <a:bodyPr>
            <a:normAutofit fontScale="90000"/>
          </a:bodyPr>
          <a:lstStyle/>
          <a:p>
            <a:pPr algn="ctr"/>
            <a:r>
              <a:rPr lang="es-EC" b="1" u="sng" dirty="0">
                <a:effectLst>
                  <a:outerShdw blurRad="38100" dist="38100" dir="2700000" algn="tl">
                    <a:srgbClr val="000000">
                      <a:alpha val="43137"/>
                    </a:srgbClr>
                  </a:outerShdw>
                </a:effectLst>
              </a:rPr>
              <a:t>Teorías de soporte</a:t>
            </a:r>
          </a:p>
        </p:txBody>
      </p:sp>
      <p:graphicFrame>
        <p:nvGraphicFramePr>
          <p:cNvPr id="3" name="Diagrama 2"/>
          <p:cNvGraphicFramePr/>
          <p:nvPr>
            <p:extLst>
              <p:ext uri="{D42A27DB-BD31-4B8C-83A1-F6EECF244321}">
                <p14:modId xmlns:p14="http://schemas.microsoft.com/office/powerpoint/2010/main" val="2480423815"/>
              </p:ext>
            </p:extLst>
          </p:nvPr>
        </p:nvGraphicFramePr>
        <p:xfrm>
          <a:off x="2191672" y="1563622"/>
          <a:ext cx="8128000" cy="45747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Resultado de imagen para ventaja absoluta"/>
          <p:cNvPicPr>
            <a:picLocks noChangeAspect="1" noChangeArrowheads="1"/>
          </p:cNvPicPr>
          <p:nvPr/>
        </p:nvPicPr>
        <p:blipFill rotWithShape="1">
          <a:blip r:embed="rId7">
            <a:extLst>
              <a:ext uri="{28A0092B-C50C-407E-A947-70E740481C1C}">
                <a14:useLocalDpi xmlns:a14="http://schemas.microsoft.com/office/drawing/2010/main" val="0"/>
              </a:ext>
            </a:extLst>
          </a:blip>
          <a:srcRect t="5805" b="9167"/>
          <a:stretch/>
        </p:blipFill>
        <p:spPr bwMode="auto">
          <a:xfrm>
            <a:off x="9198992" y="1836675"/>
            <a:ext cx="2241362" cy="10525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sultado de imagen para adam smith"/>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02380" y="1642270"/>
            <a:ext cx="838018" cy="125069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esultado de imagen para ventaja comparativa"/>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1646" y="3178073"/>
            <a:ext cx="2179447" cy="134580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esultado de imagen para david ricardo"/>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197977" y="3178073"/>
            <a:ext cx="1167489" cy="1345809"/>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Resultado de imagen para dotacion de los factore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34990" y="4639032"/>
            <a:ext cx="1769365" cy="132556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Resultado de imagen para herscher ohlin"/>
          <p:cNvPicPr>
            <a:picLocks noChangeAspect="1" noChangeArrowheads="1"/>
          </p:cNvPicPr>
          <p:nvPr/>
        </p:nvPicPr>
        <p:blipFill rotWithShape="1">
          <a:blip r:embed="rId12">
            <a:extLst>
              <a:ext uri="{28A0092B-C50C-407E-A947-70E740481C1C}">
                <a14:useLocalDpi xmlns:a14="http://schemas.microsoft.com/office/drawing/2010/main" val="0"/>
              </a:ext>
            </a:extLst>
          </a:blip>
          <a:srcRect l="8996" t="23277" r="9628" b="2317"/>
          <a:stretch/>
        </p:blipFill>
        <p:spPr bwMode="auto">
          <a:xfrm>
            <a:off x="2110840" y="4722616"/>
            <a:ext cx="1811936" cy="1323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81203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6E7B640-3C09-4B2B-BD4E-598D0E8A1059}"/>
              </a:ext>
            </a:extLst>
          </p:cNvPr>
          <p:cNvSpPr>
            <a:spLocks noGrp="1"/>
          </p:cNvSpPr>
          <p:nvPr>
            <p:ph type="title"/>
          </p:nvPr>
        </p:nvSpPr>
        <p:spPr>
          <a:xfrm>
            <a:off x="144016" y="99914"/>
            <a:ext cx="7968208" cy="720080"/>
          </a:xfrm>
          <a:solidFill>
            <a:schemeClr val="accent3">
              <a:lumMod val="40000"/>
              <a:lumOff val="60000"/>
            </a:schemeClr>
          </a:solidFill>
        </p:spPr>
        <p:txBody>
          <a:bodyPr>
            <a:normAutofit fontScale="90000"/>
          </a:bodyPr>
          <a:lstStyle/>
          <a:p>
            <a:r>
              <a:rPr lang="es-EC" b="1" dirty="0"/>
              <a:t>MARCO REFERENCIAL</a:t>
            </a:r>
          </a:p>
        </p:txBody>
      </p:sp>
      <p:graphicFrame>
        <p:nvGraphicFramePr>
          <p:cNvPr id="5" name="Diagrama 4">
            <a:extLst>
              <a:ext uri="{FF2B5EF4-FFF2-40B4-BE49-F238E27FC236}">
                <a16:creationId xmlns="" xmlns:a16="http://schemas.microsoft.com/office/drawing/2014/main" id="{0D46F4C2-01CC-421B-8303-CF9DC8CC0A4A}"/>
              </a:ext>
            </a:extLst>
          </p:cNvPr>
          <p:cNvGraphicFramePr/>
          <p:nvPr>
            <p:extLst>
              <p:ext uri="{D42A27DB-BD31-4B8C-83A1-F6EECF244321}">
                <p14:modId xmlns:p14="http://schemas.microsoft.com/office/powerpoint/2010/main" val="3429176663"/>
              </p:ext>
            </p:extLst>
          </p:nvPr>
        </p:nvGraphicFramePr>
        <p:xfrm>
          <a:off x="183516" y="108273"/>
          <a:ext cx="11870147" cy="66414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Imagen 9">
            <a:extLst>
              <a:ext uri="{FF2B5EF4-FFF2-40B4-BE49-F238E27FC236}">
                <a16:creationId xmlns="" xmlns:a16="http://schemas.microsoft.com/office/drawing/2014/main" id="{65C2F5F0-E285-4456-8E11-85B63ED1ED5B}"/>
              </a:ext>
            </a:extLst>
          </p:cNvPr>
          <p:cNvPicPr>
            <a:picLocks noChangeAspect="1"/>
          </p:cNvPicPr>
          <p:nvPr/>
        </p:nvPicPr>
        <p:blipFill>
          <a:blip r:embed="rId7"/>
          <a:stretch>
            <a:fillRect/>
          </a:stretch>
        </p:blipFill>
        <p:spPr>
          <a:xfrm>
            <a:off x="138337" y="980728"/>
            <a:ext cx="2468488" cy="1509142"/>
          </a:xfrm>
          <a:prstGeom prst="rect">
            <a:avLst/>
          </a:prstGeom>
        </p:spPr>
      </p:pic>
      <p:pic>
        <p:nvPicPr>
          <p:cNvPr id="2052" name="Picture 4" descr="Resultado de imagen para comunidad andina de naciones">
            <a:extLst>
              <a:ext uri="{FF2B5EF4-FFF2-40B4-BE49-F238E27FC236}">
                <a16:creationId xmlns="" xmlns:a16="http://schemas.microsoft.com/office/drawing/2014/main" id="{9B4BC6EE-C872-48AA-94AC-5CCCB955658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80218" y="980728"/>
            <a:ext cx="2088232" cy="150914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esultado de imagen para mano de obra no calificada">
            <a:extLst>
              <a:ext uri="{FF2B5EF4-FFF2-40B4-BE49-F238E27FC236}">
                <a16:creationId xmlns="" xmlns:a16="http://schemas.microsoft.com/office/drawing/2014/main" id="{230B418A-D0A7-408E-B06B-89A82346225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68450" y="5013176"/>
            <a:ext cx="1468337" cy="146833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esultado de imagen para crecimiento economico del pib">
            <a:extLst>
              <a:ext uri="{FF2B5EF4-FFF2-40B4-BE49-F238E27FC236}">
                <a16:creationId xmlns="" xmlns:a16="http://schemas.microsoft.com/office/drawing/2014/main" id="{FBC4BD3F-3B4D-4768-94AF-5BBE7CAD37E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49205" y="4994473"/>
            <a:ext cx="1957782" cy="146833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Resultado de imagen para BOLSA DE VALORES">
            <a:extLst>
              <a:ext uri="{FF2B5EF4-FFF2-40B4-BE49-F238E27FC236}">
                <a16:creationId xmlns="" xmlns:a16="http://schemas.microsoft.com/office/drawing/2014/main" id="{3C5F9379-3F2F-4F1D-8C16-DEBBAB7CC5F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237223" y="4898664"/>
            <a:ext cx="2283101" cy="158284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Resultado de imagen para restricciones a las importaciones&quot;">
            <a:extLst>
              <a:ext uri="{FF2B5EF4-FFF2-40B4-BE49-F238E27FC236}">
                <a16:creationId xmlns="" xmlns:a16="http://schemas.microsoft.com/office/drawing/2014/main" id="{C929CBB6-5240-4585-AA40-D0DF609CBEC4}"/>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730204" y="5240864"/>
            <a:ext cx="1278280" cy="898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349624"/>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Imagen relacionada">
            <a:extLst>
              <a:ext uri="{FF2B5EF4-FFF2-40B4-BE49-F238E27FC236}">
                <a16:creationId xmlns="" xmlns:a16="http://schemas.microsoft.com/office/drawing/2014/main" id="{724F4B39-4B72-48EB-9C27-655FA48E29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29" y="5157192"/>
            <a:ext cx="2304255" cy="169709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magen relacionada">
            <a:extLst>
              <a:ext uri="{FF2B5EF4-FFF2-40B4-BE49-F238E27FC236}">
                <a16:creationId xmlns="" xmlns:a16="http://schemas.microsoft.com/office/drawing/2014/main" id="{FC67E4E6-05A6-4038-B8F5-520A0E5200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0416" y="5157192"/>
            <a:ext cx="2304255" cy="1697097"/>
          </a:xfrm>
          <a:prstGeom prst="rect">
            <a:avLst/>
          </a:prstGeom>
          <a:noFill/>
          <a:extLst>
            <a:ext uri="{909E8E84-426E-40DD-AFC4-6F175D3DCCD1}">
              <a14:hiddenFill xmlns:a14="http://schemas.microsoft.com/office/drawing/2010/main">
                <a:solidFill>
                  <a:srgbClr val="FFFFFF"/>
                </a:solidFill>
              </a14:hiddenFill>
            </a:ext>
          </a:extLst>
        </p:spPr>
      </p:pic>
      <p:sp>
        <p:nvSpPr>
          <p:cNvPr id="9" name="Flecha: a la derecha 8">
            <a:extLst>
              <a:ext uri="{FF2B5EF4-FFF2-40B4-BE49-F238E27FC236}">
                <a16:creationId xmlns="" xmlns:a16="http://schemas.microsoft.com/office/drawing/2014/main" id="{1FBD3FFD-9A3F-4B53-9834-D279CA5D9CDA}"/>
              </a:ext>
            </a:extLst>
          </p:cNvPr>
          <p:cNvSpPr/>
          <p:nvPr/>
        </p:nvSpPr>
        <p:spPr>
          <a:xfrm>
            <a:off x="3555014" y="1443922"/>
            <a:ext cx="720080" cy="576064"/>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a:ea typeface="+mn-ea"/>
              <a:cs typeface="+mn-cs"/>
            </a:endParaRPr>
          </a:p>
        </p:txBody>
      </p:sp>
      <p:sp>
        <p:nvSpPr>
          <p:cNvPr id="2" name="Título 1">
            <a:extLst>
              <a:ext uri="{FF2B5EF4-FFF2-40B4-BE49-F238E27FC236}">
                <a16:creationId xmlns="" xmlns:a16="http://schemas.microsoft.com/office/drawing/2014/main" id="{AA056986-232A-4150-9BBA-19DA698A4B39}"/>
              </a:ext>
            </a:extLst>
          </p:cNvPr>
          <p:cNvSpPr>
            <a:spLocks noGrp="1"/>
          </p:cNvSpPr>
          <p:nvPr>
            <p:ph type="title"/>
          </p:nvPr>
        </p:nvSpPr>
        <p:spPr>
          <a:xfrm>
            <a:off x="2023797" y="72008"/>
            <a:ext cx="7142584" cy="778098"/>
          </a:xfrm>
          <a:solidFill>
            <a:schemeClr val="accent2">
              <a:lumMod val="40000"/>
              <a:lumOff val="60000"/>
            </a:schemeClr>
          </a:solidFill>
        </p:spPr>
        <p:txBody>
          <a:bodyPr/>
          <a:lstStyle/>
          <a:p>
            <a:r>
              <a:rPr lang="es-EC" b="1" dirty="0"/>
              <a:t>MARCO METODOLÓGICO</a:t>
            </a:r>
          </a:p>
        </p:txBody>
      </p:sp>
      <p:graphicFrame>
        <p:nvGraphicFramePr>
          <p:cNvPr id="7" name="Marcador de contenido 6">
            <a:extLst>
              <a:ext uri="{FF2B5EF4-FFF2-40B4-BE49-F238E27FC236}">
                <a16:creationId xmlns="" xmlns:a16="http://schemas.microsoft.com/office/drawing/2014/main" id="{CBF312AE-D53C-478A-A5B8-932255279F31}"/>
              </a:ext>
            </a:extLst>
          </p:cNvPr>
          <p:cNvGraphicFramePr>
            <a:graphicFrameLocks noGrp="1"/>
          </p:cNvGraphicFramePr>
          <p:nvPr>
            <p:ph idx="1"/>
            <p:extLst>
              <p:ext uri="{D42A27DB-BD31-4B8C-83A1-F6EECF244321}">
                <p14:modId xmlns:p14="http://schemas.microsoft.com/office/powerpoint/2010/main" val="4023221276"/>
              </p:ext>
            </p:extLst>
          </p:nvPr>
        </p:nvGraphicFramePr>
        <p:xfrm>
          <a:off x="1446075" y="1073968"/>
          <a:ext cx="7920881" cy="55394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a 7">
            <a:extLst>
              <a:ext uri="{FF2B5EF4-FFF2-40B4-BE49-F238E27FC236}">
                <a16:creationId xmlns="" xmlns:a16="http://schemas.microsoft.com/office/drawing/2014/main" id="{0141118F-FD10-480E-95DE-9D134F86D7F0}"/>
              </a:ext>
            </a:extLst>
          </p:cNvPr>
          <p:cNvGraphicFramePr/>
          <p:nvPr>
            <p:extLst>
              <p:ext uri="{D42A27DB-BD31-4B8C-83A1-F6EECF244321}">
                <p14:modId xmlns:p14="http://schemas.microsoft.com/office/powerpoint/2010/main" val="2899886234"/>
              </p:ext>
            </p:extLst>
          </p:nvPr>
        </p:nvGraphicFramePr>
        <p:xfrm>
          <a:off x="4275094" y="1081052"/>
          <a:ext cx="6984776" cy="129614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5" name="Diagrama 14">
            <a:extLst>
              <a:ext uri="{FF2B5EF4-FFF2-40B4-BE49-F238E27FC236}">
                <a16:creationId xmlns="" xmlns:a16="http://schemas.microsoft.com/office/drawing/2014/main" id="{39696A45-F074-492B-A971-DADBF78ACFF2}"/>
              </a:ext>
            </a:extLst>
          </p:cNvPr>
          <p:cNvGraphicFramePr/>
          <p:nvPr/>
        </p:nvGraphicFramePr>
        <p:xfrm>
          <a:off x="2423592" y="2263477"/>
          <a:ext cx="6768752" cy="3901827"/>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1" name="Rectángulo 10">
            <a:extLst>
              <a:ext uri="{FF2B5EF4-FFF2-40B4-BE49-F238E27FC236}">
                <a16:creationId xmlns="" xmlns:a16="http://schemas.microsoft.com/office/drawing/2014/main" id="{B88B2522-535E-41BD-8544-5407E63AD194}"/>
              </a:ext>
            </a:extLst>
          </p:cNvPr>
          <p:cNvSpPr/>
          <p:nvPr/>
        </p:nvSpPr>
        <p:spPr>
          <a:xfrm>
            <a:off x="1250758" y="3645024"/>
            <a:ext cx="2304256" cy="144016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C" sz="1800" b="1" i="0" u="none" strike="noStrike" kern="1200" cap="none" spc="0" normalizeH="0" baseline="0" noProof="0" dirty="0">
                <a:ln>
                  <a:noFill/>
                </a:ln>
                <a:solidFill>
                  <a:prstClr val="black"/>
                </a:solidFill>
                <a:effectLst/>
                <a:uLnTx/>
                <a:uFillTx/>
                <a:latin typeface="Calibri"/>
                <a:ea typeface="+mn-ea"/>
                <a:cs typeface="+mn-cs"/>
              </a:rPr>
              <a:t>Describir las posibles causas y efectos del  ACE No. 59</a:t>
            </a:r>
          </a:p>
        </p:txBody>
      </p:sp>
      <p:sp>
        <p:nvSpPr>
          <p:cNvPr id="17" name="Rectángulo 16">
            <a:extLst>
              <a:ext uri="{FF2B5EF4-FFF2-40B4-BE49-F238E27FC236}">
                <a16:creationId xmlns="" xmlns:a16="http://schemas.microsoft.com/office/drawing/2014/main" id="{1B112195-0886-478E-87D2-CB0187010CC9}"/>
              </a:ext>
            </a:extLst>
          </p:cNvPr>
          <p:cNvSpPr/>
          <p:nvPr/>
        </p:nvSpPr>
        <p:spPr>
          <a:xfrm>
            <a:off x="7752184" y="3551170"/>
            <a:ext cx="2880319" cy="144016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C" sz="1800" b="1" i="0" u="none" strike="noStrike" kern="1200" cap="none" spc="0" normalizeH="0" baseline="0" noProof="0" dirty="0">
                <a:ln>
                  <a:noFill/>
                </a:ln>
                <a:solidFill>
                  <a:prstClr val="black"/>
                </a:solidFill>
                <a:effectLst/>
                <a:uLnTx/>
                <a:uFillTx/>
                <a:latin typeface="Calibri"/>
                <a:ea typeface="+mn-ea"/>
                <a:cs typeface="+mn-cs"/>
              </a:rPr>
              <a:t>BCE, SENAE, MIPRO, SICOM, AEBE, ANECACAO; CEPAL, BANCO MUNDIAL, BID, FMI, entre otros. </a:t>
            </a:r>
          </a:p>
        </p:txBody>
      </p:sp>
    </p:spTree>
    <p:extLst>
      <p:ext uri="{BB962C8B-B14F-4D97-AF65-F5344CB8AC3E}">
        <p14:creationId xmlns:p14="http://schemas.microsoft.com/office/powerpoint/2010/main" val="3363882747"/>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EB33613-F94A-43CC-829B-64DD1F1FADEC}"/>
              </a:ext>
            </a:extLst>
          </p:cNvPr>
          <p:cNvSpPr>
            <a:spLocks noGrp="1"/>
          </p:cNvSpPr>
          <p:nvPr>
            <p:ph type="title"/>
          </p:nvPr>
        </p:nvSpPr>
        <p:spPr>
          <a:xfrm>
            <a:off x="1224136" y="49019"/>
            <a:ext cx="9264352" cy="616767"/>
          </a:xfrm>
        </p:spPr>
        <p:style>
          <a:lnRef idx="1">
            <a:schemeClr val="accent4"/>
          </a:lnRef>
          <a:fillRef idx="2">
            <a:schemeClr val="accent4"/>
          </a:fillRef>
          <a:effectRef idx="1">
            <a:schemeClr val="accent4"/>
          </a:effectRef>
          <a:fontRef idx="minor">
            <a:schemeClr val="dk1"/>
          </a:fontRef>
        </p:style>
        <p:txBody>
          <a:bodyPr>
            <a:normAutofit fontScale="90000"/>
          </a:bodyPr>
          <a:lstStyle/>
          <a:p>
            <a:r>
              <a:rPr lang="es-EC" sz="3200" b="1" dirty="0"/>
              <a:t>DETERMINACIÓN DE VARIABLES: VARIABLE DEPENDIENTE</a:t>
            </a:r>
          </a:p>
        </p:txBody>
      </p:sp>
      <p:graphicFrame>
        <p:nvGraphicFramePr>
          <p:cNvPr id="7" name="Marcador de contenido 6">
            <a:extLst>
              <a:ext uri="{FF2B5EF4-FFF2-40B4-BE49-F238E27FC236}">
                <a16:creationId xmlns="" xmlns:a16="http://schemas.microsoft.com/office/drawing/2014/main" id="{180C8A00-84C5-4E4B-95EA-82F6ADA1459C}"/>
              </a:ext>
            </a:extLst>
          </p:cNvPr>
          <p:cNvGraphicFramePr>
            <a:graphicFrameLocks noGrp="1"/>
          </p:cNvGraphicFramePr>
          <p:nvPr>
            <p:ph idx="1"/>
          </p:nvPr>
        </p:nvGraphicFramePr>
        <p:xfrm>
          <a:off x="119336" y="620688"/>
          <a:ext cx="5976664" cy="609600"/>
        </p:xfrm>
        <a:graphic>
          <a:graphicData uri="http://schemas.openxmlformats.org/drawingml/2006/table">
            <a:tbl>
              <a:tblPr firstRow="1" firstCol="1" bandRow="1">
                <a:tableStyleId>{74C1A8A3-306A-4EB7-A6B1-4F7E0EB9C5D6}</a:tableStyleId>
              </a:tblPr>
              <a:tblGrid>
                <a:gridCol w="2088232">
                  <a:extLst>
                    <a:ext uri="{9D8B030D-6E8A-4147-A177-3AD203B41FA5}">
                      <a16:colId xmlns="" xmlns:a16="http://schemas.microsoft.com/office/drawing/2014/main" val="2998316006"/>
                    </a:ext>
                  </a:extLst>
                </a:gridCol>
                <a:gridCol w="3888432">
                  <a:extLst>
                    <a:ext uri="{9D8B030D-6E8A-4147-A177-3AD203B41FA5}">
                      <a16:colId xmlns="" xmlns:a16="http://schemas.microsoft.com/office/drawing/2014/main" val="2788122081"/>
                    </a:ext>
                  </a:extLst>
                </a:gridCol>
              </a:tblGrid>
              <a:tr h="252028">
                <a:tc>
                  <a:txBody>
                    <a:bodyPr/>
                    <a:lstStyle/>
                    <a:p>
                      <a:pPr>
                        <a:spcAft>
                          <a:spcPts val="0"/>
                        </a:spcAft>
                      </a:pPr>
                      <a:r>
                        <a:rPr lang="es-EC" sz="2000" dirty="0">
                          <a:solidFill>
                            <a:schemeClr val="tx1"/>
                          </a:solidFill>
                          <a:effectLst/>
                        </a:rPr>
                        <a:t>Producto</a:t>
                      </a:r>
                      <a:endParaRPr lang="es-EC"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66"/>
                    </a:solidFill>
                  </a:tcPr>
                </a:tc>
                <a:tc>
                  <a:txBody>
                    <a:bodyPr/>
                    <a:lstStyle/>
                    <a:p>
                      <a:pPr>
                        <a:spcAft>
                          <a:spcPts val="0"/>
                        </a:spcAft>
                      </a:pPr>
                      <a:r>
                        <a:rPr lang="es-EC" sz="2000" dirty="0">
                          <a:solidFill>
                            <a:schemeClr val="tx1"/>
                          </a:solidFill>
                          <a:effectLst/>
                        </a:rPr>
                        <a:t>Partida Arancelaria</a:t>
                      </a:r>
                      <a:endParaRPr lang="es-EC"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66"/>
                    </a:solidFill>
                  </a:tcPr>
                </a:tc>
                <a:extLst>
                  <a:ext uri="{0D108BD9-81ED-4DB2-BD59-A6C34878D82A}">
                    <a16:rowId xmlns="" xmlns:a16="http://schemas.microsoft.com/office/drawing/2014/main" val="3848351689"/>
                  </a:ext>
                </a:extLst>
              </a:tr>
              <a:tr h="252028">
                <a:tc>
                  <a:txBody>
                    <a:bodyPr/>
                    <a:lstStyle/>
                    <a:p>
                      <a:pPr>
                        <a:spcAft>
                          <a:spcPts val="0"/>
                        </a:spcAft>
                      </a:pPr>
                      <a:r>
                        <a:rPr lang="es-EC" sz="2000" dirty="0">
                          <a:solidFill>
                            <a:schemeClr val="tx1"/>
                          </a:solidFill>
                          <a:effectLst/>
                        </a:rPr>
                        <a:t>Banano </a:t>
                      </a:r>
                      <a:endParaRPr lang="es-EC"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66"/>
                    </a:solidFill>
                  </a:tcPr>
                </a:tc>
                <a:tc>
                  <a:txBody>
                    <a:bodyPr/>
                    <a:lstStyle/>
                    <a:p>
                      <a:pPr>
                        <a:spcAft>
                          <a:spcPts val="0"/>
                        </a:spcAft>
                      </a:pPr>
                      <a:r>
                        <a:rPr lang="es-EC" sz="2000" dirty="0">
                          <a:solidFill>
                            <a:schemeClr val="tx1"/>
                          </a:solidFill>
                          <a:effectLst/>
                        </a:rPr>
                        <a:t>0803.10.20.00  </a:t>
                      </a:r>
                      <a:endParaRPr lang="es-EC"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66"/>
                    </a:solidFill>
                  </a:tcPr>
                </a:tc>
                <a:extLst>
                  <a:ext uri="{0D108BD9-81ED-4DB2-BD59-A6C34878D82A}">
                    <a16:rowId xmlns="" xmlns:a16="http://schemas.microsoft.com/office/drawing/2014/main" val="1331292435"/>
                  </a:ext>
                </a:extLst>
              </a:tr>
            </a:tbl>
          </a:graphicData>
        </a:graphic>
      </p:graphicFrame>
      <p:graphicFrame>
        <p:nvGraphicFramePr>
          <p:cNvPr id="6" name="Gráfico 5">
            <a:extLst>
              <a:ext uri="{FF2B5EF4-FFF2-40B4-BE49-F238E27FC236}">
                <a16:creationId xmlns="" xmlns:a16="http://schemas.microsoft.com/office/drawing/2014/main" id="{8157581E-6776-4C45-9803-33E130352175}"/>
              </a:ext>
            </a:extLst>
          </p:cNvPr>
          <p:cNvGraphicFramePr/>
          <p:nvPr>
            <p:extLst>
              <p:ext uri="{D42A27DB-BD31-4B8C-83A1-F6EECF244321}">
                <p14:modId xmlns:p14="http://schemas.microsoft.com/office/powerpoint/2010/main" val="3785278003"/>
              </p:ext>
            </p:extLst>
          </p:nvPr>
        </p:nvGraphicFramePr>
        <p:xfrm>
          <a:off x="119335" y="1196752"/>
          <a:ext cx="5976665" cy="39522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Marcador de contenido 6">
            <a:extLst>
              <a:ext uri="{FF2B5EF4-FFF2-40B4-BE49-F238E27FC236}">
                <a16:creationId xmlns="" xmlns:a16="http://schemas.microsoft.com/office/drawing/2014/main" id="{4D536D4F-2538-4F7F-A46E-FF14F9C1B380}"/>
              </a:ext>
            </a:extLst>
          </p:cNvPr>
          <p:cNvGraphicFramePr>
            <a:graphicFrameLocks/>
          </p:cNvGraphicFramePr>
          <p:nvPr/>
        </p:nvGraphicFramePr>
        <p:xfrm>
          <a:off x="6096000" y="620688"/>
          <a:ext cx="5976664" cy="609600"/>
        </p:xfrm>
        <a:graphic>
          <a:graphicData uri="http://schemas.openxmlformats.org/drawingml/2006/table">
            <a:tbl>
              <a:tblPr firstRow="1" firstCol="1" bandRow="1">
                <a:tableStyleId>{74C1A8A3-306A-4EB7-A6B1-4F7E0EB9C5D6}</a:tableStyleId>
              </a:tblPr>
              <a:tblGrid>
                <a:gridCol w="2088232">
                  <a:extLst>
                    <a:ext uri="{9D8B030D-6E8A-4147-A177-3AD203B41FA5}">
                      <a16:colId xmlns="" xmlns:a16="http://schemas.microsoft.com/office/drawing/2014/main" val="2998316006"/>
                    </a:ext>
                  </a:extLst>
                </a:gridCol>
                <a:gridCol w="3888432">
                  <a:extLst>
                    <a:ext uri="{9D8B030D-6E8A-4147-A177-3AD203B41FA5}">
                      <a16:colId xmlns="" xmlns:a16="http://schemas.microsoft.com/office/drawing/2014/main" val="2788122081"/>
                    </a:ext>
                  </a:extLst>
                </a:gridCol>
              </a:tblGrid>
              <a:tr h="216024">
                <a:tc>
                  <a:txBody>
                    <a:bodyPr/>
                    <a:lstStyle/>
                    <a:p>
                      <a:pPr>
                        <a:spcAft>
                          <a:spcPts val="0"/>
                        </a:spcAft>
                      </a:pPr>
                      <a:r>
                        <a:rPr lang="es-EC" sz="2000" dirty="0">
                          <a:solidFill>
                            <a:schemeClr val="tx1"/>
                          </a:solidFill>
                          <a:effectLst/>
                        </a:rPr>
                        <a:t>Producto</a:t>
                      </a:r>
                      <a:endParaRPr lang="es-EC"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spcAft>
                          <a:spcPts val="0"/>
                        </a:spcAft>
                      </a:pPr>
                      <a:r>
                        <a:rPr lang="es-EC" sz="2000" dirty="0">
                          <a:solidFill>
                            <a:schemeClr val="tx1"/>
                          </a:solidFill>
                          <a:effectLst/>
                        </a:rPr>
                        <a:t>Partida Arancelaria</a:t>
                      </a:r>
                      <a:endParaRPr lang="es-EC"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60000"/>
                        <a:lumOff val="40000"/>
                      </a:schemeClr>
                    </a:solidFill>
                  </a:tcPr>
                </a:tc>
                <a:extLst>
                  <a:ext uri="{0D108BD9-81ED-4DB2-BD59-A6C34878D82A}">
                    <a16:rowId xmlns="" xmlns:a16="http://schemas.microsoft.com/office/drawing/2014/main" val="3848351689"/>
                  </a:ext>
                </a:extLst>
              </a:tr>
              <a:tr h="216024">
                <a:tc>
                  <a:txBody>
                    <a:bodyPr/>
                    <a:lstStyle/>
                    <a:p>
                      <a:pPr>
                        <a:spcAft>
                          <a:spcPts val="0"/>
                        </a:spcAft>
                      </a:pPr>
                      <a:r>
                        <a:rPr lang="es-EC" sz="2000" dirty="0">
                          <a:solidFill>
                            <a:schemeClr val="tx1"/>
                          </a:solidFill>
                          <a:effectLst/>
                        </a:rPr>
                        <a:t>Cacao </a:t>
                      </a:r>
                      <a:endParaRPr lang="es-EC"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60000"/>
                        <a:lumOff val="40000"/>
                      </a:schemeClr>
                    </a:solidFill>
                  </a:tcPr>
                </a:tc>
                <a:tc>
                  <a:txBody>
                    <a:bodyPr/>
                    <a:lstStyle/>
                    <a:p>
                      <a:pPr>
                        <a:spcAft>
                          <a:spcPts val="0"/>
                        </a:spcAft>
                      </a:pPr>
                      <a:r>
                        <a:rPr lang="es-EC" sz="2000" dirty="0">
                          <a:solidFill>
                            <a:schemeClr val="tx1"/>
                          </a:solidFill>
                          <a:effectLst/>
                        </a:rPr>
                        <a:t>1801.00.90.00</a:t>
                      </a:r>
                      <a:endParaRPr lang="es-EC"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60000"/>
                        <a:lumOff val="40000"/>
                      </a:schemeClr>
                    </a:solidFill>
                  </a:tcPr>
                </a:tc>
                <a:extLst>
                  <a:ext uri="{0D108BD9-81ED-4DB2-BD59-A6C34878D82A}">
                    <a16:rowId xmlns="" xmlns:a16="http://schemas.microsoft.com/office/drawing/2014/main" val="1331292435"/>
                  </a:ext>
                </a:extLst>
              </a:tr>
            </a:tbl>
          </a:graphicData>
        </a:graphic>
      </p:graphicFrame>
      <p:graphicFrame>
        <p:nvGraphicFramePr>
          <p:cNvPr id="9" name="Gráfico 8">
            <a:extLst>
              <a:ext uri="{FF2B5EF4-FFF2-40B4-BE49-F238E27FC236}">
                <a16:creationId xmlns="" xmlns:a16="http://schemas.microsoft.com/office/drawing/2014/main" id="{B9E937D4-4C8F-4012-BD0C-C6B2EA800550}"/>
              </a:ext>
            </a:extLst>
          </p:cNvPr>
          <p:cNvGraphicFramePr/>
          <p:nvPr>
            <p:extLst>
              <p:ext uri="{D42A27DB-BD31-4B8C-83A1-F6EECF244321}">
                <p14:modId xmlns:p14="http://schemas.microsoft.com/office/powerpoint/2010/main" val="4107750744"/>
              </p:ext>
            </p:extLst>
          </p:nvPr>
        </p:nvGraphicFramePr>
        <p:xfrm>
          <a:off x="6096000" y="1196752"/>
          <a:ext cx="5976664" cy="39522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Tabla 10">
            <a:extLst>
              <a:ext uri="{FF2B5EF4-FFF2-40B4-BE49-F238E27FC236}">
                <a16:creationId xmlns="" xmlns:a16="http://schemas.microsoft.com/office/drawing/2014/main" id="{A8228117-6527-49E5-8891-5C1AC5EA8173}"/>
              </a:ext>
            </a:extLst>
          </p:cNvPr>
          <p:cNvGraphicFramePr>
            <a:graphicFrameLocks noGrp="1"/>
          </p:cNvGraphicFramePr>
          <p:nvPr>
            <p:extLst>
              <p:ext uri="{D42A27DB-BD31-4B8C-83A1-F6EECF244321}">
                <p14:modId xmlns:p14="http://schemas.microsoft.com/office/powerpoint/2010/main" val="1319385530"/>
              </p:ext>
            </p:extLst>
          </p:nvPr>
        </p:nvGraphicFramePr>
        <p:xfrm>
          <a:off x="119334" y="5143224"/>
          <a:ext cx="11953330" cy="1310640"/>
        </p:xfrm>
        <a:graphic>
          <a:graphicData uri="http://schemas.openxmlformats.org/drawingml/2006/table">
            <a:tbl>
              <a:tblPr firstRow="1" bandRow="1">
                <a:tableStyleId>{5C22544A-7EE6-4342-B048-85BDC9FD1C3A}</a:tableStyleId>
              </a:tblPr>
              <a:tblGrid>
                <a:gridCol w="6264698">
                  <a:extLst>
                    <a:ext uri="{9D8B030D-6E8A-4147-A177-3AD203B41FA5}">
                      <a16:colId xmlns="" xmlns:a16="http://schemas.microsoft.com/office/drawing/2014/main" val="2529060799"/>
                    </a:ext>
                  </a:extLst>
                </a:gridCol>
                <a:gridCol w="5688632">
                  <a:extLst>
                    <a:ext uri="{9D8B030D-6E8A-4147-A177-3AD203B41FA5}">
                      <a16:colId xmlns="" xmlns:a16="http://schemas.microsoft.com/office/drawing/2014/main" val="1101783499"/>
                    </a:ext>
                  </a:extLst>
                </a:gridCol>
              </a:tblGrid>
              <a:tr h="1269315">
                <a:tc>
                  <a:txBody>
                    <a:bodyPr/>
                    <a:lstStyle/>
                    <a:p>
                      <a:pPr algn="ctr"/>
                      <a:r>
                        <a:rPr lang="es-EC" sz="2000" dirty="0">
                          <a:solidFill>
                            <a:schemeClr val="tx1"/>
                          </a:solidFill>
                        </a:rPr>
                        <a:t>Condiciones climáticas, competidores (</a:t>
                      </a:r>
                      <a:r>
                        <a:rPr lang="es-EC" sz="2000" dirty="0" err="1">
                          <a:solidFill>
                            <a:schemeClr val="tx1"/>
                          </a:solidFill>
                        </a:rPr>
                        <a:t>Guat</a:t>
                      </a:r>
                      <a:r>
                        <a:rPr lang="es-EC" sz="2000" dirty="0">
                          <a:solidFill>
                            <a:schemeClr val="tx1"/>
                          </a:solidFill>
                        </a:rPr>
                        <a:t>, Panamá, Mex), frutas de temporada, en </a:t>
                      </a:r>
                      <a:r>
                        <a:rPr lang="es-ES" sz="2000" dirty="0">
                          <a:solidFill>
                            <a:schemeClr val="tx1"/>
                          </a:solidFill>
                        </a:rPr>
                        <a:t>2012 se exportaron 35 millones menos de cajas (22% a 16% EE.UU), además se dejó de enviar cajas a Irán y Siria por conflictos bélicos.</a:t>
                      </a:r>
                    </a:p>
                  </a:txBody>
                  <a:tcPr>
                    <a:solidFill>
                      <a:srgbClr val="FFFF66"/>
                    </a:solidFill>
                  </a:tcPr>
                </a:tc>
                <a:tc>
                  <a:txBody>
                    <a:bodyPr/>
                    <a:lstStyle/>
                    <a:p>
                      <a:r>
                        <a:rPr lang="es-ES" sz="2000" b="1" i="0" kern="1200" dirty="0">
                          <a:solidFill>
                            <a:schemeClr val="tx1"/>
                          </a:solidFill>
                          <a:effectLst/>
                          <a:latin typeface="+mn-lt"/>
                          <a:ea typeface="+mn-ea"/>
                          <a:cs typeface="+mn-cs"/>
                        </a:rPr>
                        <a:t> ANECACAO, </a:t>
                      </a:r>
                      <a:r>
                        <a:rPr lang="es-ES" sz="2000" b="1" i="0" kern="1200" dirty="0" err="1">
                          <a:solidFill>
                            <a:schemeClr val="tx1"/>
                          </a:solidFill>
                          <a:effectLst/>
                          <a:latin typeface="+mn-lt"/>
                          <a:ea typeface="+mn-ea"/>
                          <a:cs typeface="+mn-cs"/>
                        </a:rPr>
                        <a:t>Proy</a:t>
                      </a:r>
                      <a:r>
                        <a:rPr lang="es-ES" sz="2000" b="1" i="0" kern="1200" dirty="0">
                          <a:solidFill>
                            <a:schemeClr val="tx1"/>
                          </a:solidFill>
                          <a:effectLst/>
                          <a:latin typeface="+mn-lt"/>
                          <a:ea typeface="+mn-ea"/>
                          <a:cs typeface="+mn-cs"/>
                        </a:rPr>
                        <a:t>. de Reactivación de Cacao Nacional Fino de Aroma 2012, récord de producción a escala mundial, incremento del 68% en los últimos 10 años según MAGAP. </a:t>
                      </a:r>
                      <a:r>
                        <a:rPr lang="es-ES" sz="2000" b="1" i="0" kern="1200" dirty="0" err="1">
                          <a:solidFill>
                            <a:schemeClr val="tx1"/>
                          </a:solidFill>
                          <a:effectLst/>
                          <a:latin typeface="+mn-lt"/>
                          <a:ea typeface="+mn-ea"/>
                          <a:cs typeface="+mn-cs"/>
                        </a:rPr>
                        <a:t>Exp</a:t>
                      </a:r>
                      <a:r>
                        <a:rPr lang="es-ES" sz="2000" b="1" i="0" kern="1200" dirty="0">
                          <a:solidFill>
                            <a:schemeClr val="tx1"/>
                          </a:solidFill>
                          <a:effectLst/>
                          <a:latin typeface="+mn-lt"/>
                          <a:ea typeface="+mn-ea"/>
                          <a:cs typeface="+mn-cs"/>
                        </a:rPr>
                        <a:t>. #1 de cacao de América</a:t>
                      </a:r>
                      <a:endParaRPr lang="es-EC" sz="2000" b="1" dirty="0">
                        <a:solidFill>
                          <a:schemeClr val="tx1"/>
                        </a:solidFill>
                      </a:endParaRPr>
                    </a:p>
                  </a:txBody>
                  <a:tcPr>
                    <a:solidFill>
                      <a:schemeClr val="accent6">
                        <a:lumMod val="60000"/>
                        <a:lumOff val="40000"/>
                      </a:schemeClr>
                    </a:solidFill>
                  </a:tcPr>
                </a:tc>
                <a:extLst>
                  <a:ext uri="{0D108BD9-81ED-4DB2-BD59-A6C34878D82A}">
                    <a16:rowId xmlns="" xmlns:a16="http://schemas.microsoft.com/office/drawing/2014/main" val="1772726716"/>
                  </a:ext>
                </a:extLst>
              </a:tr>
            </a:tbl>
          </a:graphicData>
        </a:graphic>
      </p:graphicFrame>
      <p:sp>
        <p:nvSpPr>
          <p:cNvPr id="12" name="Elipse 11">
            <a:extLst>
              <a:ext uri="{FF2B5EF4-FFF2-40B4-BE49-F238E27FC236}">
                <a16:creationId xmlns="" xmlns:a16="http://schemas.microsoft.com/office/drawing/2014/main" id="{DE01A5F2-B904-40D5-9F53-382EFDFE6376}"/>
              </a:ext>
            </a:extLst>
          </p:cNvPr>
          <p:cNvSpPr/>
          <p:nvPr/>
        </p:nvSpPr>
        <p:spPr>
          <a:xfrm>
            <a:off x="10632504" y="3645024"/>
            <a:ext cx="1224136" cy="985597"/>
          </a:xfrm>
          <a:prstGeom prst="ellipse">
            <a:avLst/>
          </a:prstGeom>
          <a:solidFill>
            <a:srgbClr val="92D05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C" sz="1800" b="1" i="0" u="none" strike="noStrike" kern="1200" cap="none" spc="0" normalizeH="0" baseline="0" noProof="0" dirty="0">
                <a:ln>
                  <a:noFill/>
                </a:ln>
                <a:solidFill>
                  <a:prstClr val="black"/>
                </a:solidFill>
                <a:effectLst/>
                <a:uLnTx/>
                <a:uFillTx/>
                <a:latin typeface="Calibri"/>
                <a:ea typeface="+mn-ea"/>
                <a:cs typeface="+mn-cs"/>
              </a:rPr>
              <a:t>6,25%</a:t>
            </a:r>
          </a:p>
        </p:txBody>
      </p:sp>
      <p:sp>
        <p:nvSpPr>
          <p:cNvPr id="3" name="Rectángulo 2">
            <a:extLst>
              <a:ext uri="{FF2B5EF4-FFF2-40B4-BE49-F238E27FC236}">
                <a16:creationId xmlns="" xmlns:a16="http://schemas.microsoft.com/office/drawing/2014/main" id="{F4421995-70B5-4A96-B8FA-6941A8212005}"/>
              </a:ext>
            </a:extLst>
          </p:cNvPr>
          <p:cNvSpPr/>
          <p:nvPr/>
        </p:nvSpPr>
        <p:spPr>
          <a:xfrm>
            <a:off x="965189" y="6471620"/>
            <a:ext cx="9776791" cy="309893"/>
          </a:xfrm>
          <a:prstGeom prst="rect">
            <a:avLst/>
          </a:prstGeom>
        </p:spPr>
        <p:txBody>
          <a:bodyPr wrap="square">
            <a:spAutoFit/>
          </a:bodyPr>
          <a:lstStyle/>
          <a:p>
            <a:pPr marL="449580" algn="r">
              <a:lnSpc>
                <a:spcPct val="106000"/>
              </a:lnSpc>
              <a:spcAft>
                <a:spcPts val="0"/>
              </a:spcAft>
            </a:pPr>
            <a:r>
              <a:rPr lang="es-EC" sz="1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Fuente: </a:t>
            </a:r>
            <a:r>
              <a:rPr lang="es-EC" sz="14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hlinkClick r:id="rId4">
                  <a:extLst>
                    <a:ext uri="{A12FA001-AC4F-418D-AE19-62706E023703}">
                      <ahyp:hlinkClr xmlns="" xmlns:ahyp="http://schemas.microsoft.com/office/drawing/2018/hyperlinkcolor" val="tx"/>
                    </a:ext>
                  </a:extLst>
                </a:hlinkClick>
              </a:rPr>
              <a:t>https://www.ecuadorencifras.gob.ec/documentos/web-inec/Estadisticas_agropecuarias/espac/</a:t>
            </a:r>
            <a:endParaRPr lang="es-EC"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2965378"/>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 xmlns:a16="http://schemas.microsoft.com/office/drawing/2014/main" id="{FA92F6C2-EDA4-4EA8-9FAD-26AFE11B41E5}"/>
              </a:ext>
            </a:extLst>
          </p:cNvPr>
          <p:cNvGraphicFramePr>
            <a:graphicFrameLocks noGrp="1"/>
          </p:cNvGraphicFramePr>
          <p:nvPr>
            <p:ph idx="1"/>
          </p:nvPr>
        </p:nvGraphicFramePr>
        <p:xfrm>
          <a:off x="127785" y="188640"/>
          <a:ext cx="6120680" cy="443271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áfico 4">
            <a:extLst>
              <a:ext uri="{FF2B5EF4-FFF2-40B4-BE49-F238E27FC236}">
                <a16:creationId xmlns="" xmlns:a16="http://schemas.microsoft.com/office/drawing/2014/main" id="{9192D916-7FFD-40CF-81C5-C90E024A4A18}"/>
              </a:ext>
            </a:extLst>
          </p:cNvPr>
          <p:cNvGraphicFramePr/>
          <p:nvPr/>
        </p:nvGraphicFramePr>
        <p:xfrm>
          <a:off x="6248465" y="188640"/>
          <a:ext cx="5760640" cy="44327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a 10">
            <a:extLst>
              <a:ext uri="{FF2B5EF4-FFF2-40B4-BE49-F238E27FC236}">
                <a16:creationId xmlns="" xmlns:a16="http://schemas.microsoft.com/office/drawing/2014/main" id="{61E11017-3775-400E-9B4F-1A764A436213}"/>
              </a:ext>
            </a:extLst>
          </p:cNvPr>
          <p:cNvGraphicFramePr>
            <a:graphicFrameLocks noGrp="1"/>
          </p:cNvGraphicFramePr>
          <p:nvPr>
            <p:extLst>
              <p:ext uri="{D42A27DB-BD31-4B8C-83A1-F6EECF244321}">
                <p14:modId xmlns:p14="http://schemas.microsoft.com/office/powerpoint/2010/main" val="2677862059"/>
              </p:ext>
            </p:extLst>
          </p:nvPr>
        </p:nvGraphicFramePr>
        <p:xfrm>
          <a:off x="119334" y="4581129"/>
          <a:ext cx="11944881" cy="1368151"/>
        </p:xfrm>
        <a:graphic>
          <a:graphicData uri="http://schemas.openxmlformats.org/drawingml/2006/table">
            <a:tbl>
              <a:tblPr firstRow="1" bandRow="1">
                <a:tableStyleId>{5C22544A-7EE6-4342-B048-85BDC9FD1C3A}</a:tableStyleId>
              </a:tblPr>
              <a:tblGrid>
                <a:gridCol w="6120682">
                  <a:extLst>
                    <a:ext uri="{9D8B030D-6E8A-4147-A177-3AD203B41FA5}">
                      <a16:colId xmlns="" xmlns:a16="http://schemas.microsoft.com/office/drawing/2014/main" val="2529060799"/>
                    </a:ext>
                  </a:extLst>
                </a:gridCol>
                <a:gridCol w="5824199">
                  <a:extLst>
                    <a:ext uri="{9D8B030D-6E8A-4147-A177-3AD203B41FA5}">
                      <a16:colId xmlns="" xmlns:a16="http://schemas.microsoft.com/office/drawing/2014/main" val="1101783499"/>
                    </a:ext>
                  </a:extLst>
                </a:gridCol>
              </a:tblGrid>
              <a:tr h="1368151">
                <a:tc>
                  <a:txBody>
                    <a:bodyPr/>
                    <a:lstStyle/>
                    <a:p>
                      <a:pPr algn="ctr"/>
                      <a:r>
                        <a:rPr lang="es-ES" sz="2000" dirty="0">
                          <a:solidFill>
                            <a:schemeClr val="tx1"/>
                          </a:solidFill>
                        </a:rPr>
                        <a:t>El precio internacional es fuertemente influenciado por grandes multinacionales integradas, a esto se debe que su comportamiento en el tiempo sea variado, 0,30% promedio FMI.</a:t>
                      </a:r>
                    </a:p>
                  </a:txBody>
                  <a:tcPr>
                    <a:solidFill>
                      <a:srgbClr val="FFFF66"/>
                    </a:solidFill>
                  </a:tcPr>
                </a:tc>
                <a:tc>
                  <a:txBody>
                    <a:bodyPr/>
                    <a:lstStyle/>
                    <a:p>
                      <a:r>
                        <a:rPr lang="es-ES" sz="2000" b="1" i="0" kern="1200" dirty="0">
                          <a:solidFill>
                            <a:schemeClr val="tx1"/>
                          </a:solidFill>
                          <a:effectLst/>
                          <a:latin typeface="+mn-lt"/>
                          <a:ea typeface="+mn-ea"/>
                          <a:cs typeface="+mn-cs"/>
                        </a:rPr>
                        <a:t>Desplome de 1058$ que representa el 42% del precio total, esto es debido a una sobreproducción mundial 300.000mil ton. en exceso debido a factores climáticos; Ghana, margen de negociación-capacidad</a:t>
                      </a:r>
                    </a:p>
                  </a:txBody>
                  <a:tcPr>
                    <a:solidFill>
                      <a:schemeClr val="accent6">
                        <a:lumMod val="60000"/>
                        <a:lumOff val="40000"/>
                      </a:schemeClr>
                    </a:solidFill>
                  </a:tcPr>
                </a:tc>
                <a:extLst>
                  <a:ext uri="{0D108BD9-81ED-4DB2-BD59-A6C34878D82A}">
                    <a16:rowId xmlns="" xmlns:a16="http://schemas.microsoft.com/office/drawing/2014/main" val="1772726716"/>
                  </a:ext>
                </a:extLst>
              </a:tr>
            </a:tbl>
          </a:graphicData>
        </a:graphic>
      </p:graphicFrame>
      <p:sp>
        <p:nvSpPr>
          <p:cNvPr id="9" name="Elipse 8">
            <a:extLst>
              <a:ext uri="{FF2B5EF4-FFF2-40B4-BE49-F238E27FC236}">
                <a16:creationId xmlns="" xmlns:a16="http://schemas.microsoft.com/office/drawing/2014/main" id="{3110AE9F-B9E2-4CCB-AE2E-9C12FFA08405}"/>
              </a:ext>
            </a:extLst>
          </p:cNvPr>
          <p:cNvSpPr/>
          <p:nvPr/>
        </p:nvSpPr>
        <p:spPr>
          <a:xfrm>
            <a:off x="4416050" y="2936201"/>
            <a:ext cx="1224136" cy="985597"/>
          </a:xfrm>
          <a:prstGeom prst="ellipse">
            <a:avLst/>
          </a:prstGeom>
          <a:solidFill>
            <a:srgbClr val="92D05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C" sz="1800" b="1" i="0" u="none" strike="noStrike" kern="1200" cap="none" spc="0" normalizeH="0" baseline="0" noProof="0" dirty="0">
                <a:ln>
                  <a:noFill/>
                </a:ln>
                <a:solidFill>
                  <a:prstClr val="black"/>
                </a:solidFill>
                <a:effectLst/>
                <a:uLnTx/>
                <a:uFillTx/>
                <a:latin typeface="Calibri"/>
                <a:ea typeface="+mn-ea"/>
                <a:cs typeface="+mn-cs"/>
              </a:rPr>
              <a:t>0,30%</a:t>
            </a:r>
          </a:p>
        </p:txBody>
      </p:sp>
      <p:sp>
        <p:nvSpPr>
          <p:cNvPr id="10" name="Elipse 9">
            <a:extLst>
              <a:ext uri="{FF2B5EF4-FFF2-40B4-BE49-F238E27FC236}">
                <a16:creationId xmlns="" xmlns:a16="http://schemas.microsoft.com/office/drawing/2014/main" id="{D0D02F69-2BA6-4660-B640-492A2E0D438D}"/>
              </a:ext>
            </a:extLst>
          </p:cNvPr>
          <p:cNvSpPr/>
          <p:nvPr/>
        </p:nvSpPr>
        <p:spPr>
          <a:xfrm>
            <a:off x="7464152" y="1047158"/>
            <a:ext cx="1224136" cy="985597"/>
          </a:xfrm>
          <a:prstGeom prst="ellipse">
            <a:avLst/>
          </a:prstGeom>
          <a:solidFill>
            <a:srgbClr val="92D05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C" sz="1800" b="1" i="0" u="none" strike="noStrike" kern="1200" cap="none" spc="0" normalizeH="0" baseline="0" noProof="0" dirty="0">
                <a:ln>
                  <a:noFill/>
                </a:ln>
                <a:solidFill>
                  <a:prstClr val="black"/>
                </a:solidFill>
                <a:effectLst/>
                <a:uLnTx/>
                <a:uFillTx/>
                <a:latin typeface="Calibri"/>
                <a:ea typeface="+mn-ea"/>
                <a:cs typeface="+mn-cs"/>
              </a:rPr>
              <a:t>30%</a:t>
            </a:r>
          </a:p>
        </p:txBody>
      </p:sp>
      <p:sp>
        <p:nvSpPr>
          <p:cNvPr id="11" name="Elipse 10">
            <a:extLst>
              <a:ext uri="{FF2B5EF4-FFF2-40B4-BE49-F238E27FC236}">
                <a16:creationId xmlns="" xmlns:a16="http://schemas.microsoft.com/office/drawing/2014/main" id="{1232ED2E-F2BF-4220-AB57-B9AA64B4D156}"/>
              </a:ext>
            </a:extLst>
          </p:cNvPr>
          <p:cNvSpPr/>
          <p:nvPr/>
        </p:nvSpPr>
        <p:spPr>
          <a:xfrm>
            <a:off x="10200456" y="2000098"/>
            <a:ext cx="1224136" cy="985597"/>
          </a:xfrm>
          <a:prstGeom prst="ellipse">
            <a:avLst/>
          </a:prstGeom>
          <a:solidFill>
            <a:srgbClr val="92D050"/>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C" sz="1800" b="1" i="0" u="none" strike="noStrike" kern="1200" cap="none" spc="0" normalizeH="0" baseline="0" noProof="0" dirty="0">
                <a:ln>
                  <a:noFill/>
                </a:ln>
                <a:solidFill>
                  <a:prstClr val="black"/>
                </a:solidFill>
                <a:effectLst/>
                <a:uLnTx/>
                <a:uFillTx/>
                <a:latin typeface="Calibri"/>
                <a:ea typeface="+mn-ea"/>
                <a:cs typeface="+mn-cs"/>
              </a:rPr>
              <a:t>42%</a:t>
            </a:r>
          </a:p>
        </p:txBody>
      </p:sp>
      <p:sp>
        <p:nvSpPr>
          <p:cNvPr id="12" name="Rectángulo 11">
            <a:extLst>
              <a:ext uri="{FF2B5EF4-FFF2-40B4-BE49-F238E27FC236}">
                <a16:creationId xmlns="" xmlns:a16="http://schemas.microsoft.com/office/drawing/2014/main" id="{29CE27AB-9767-4AC2-A7C4-DAD14425BCC8}"/>
              </a:ext>
            </a:extLst>
          </p:cNvPr>
          <p:cNvSpPr/>
          <p:nvPr/>
        </p:nvSpPr>
        <p:spPr>
          <a:xfrm>
            <a:off x="1204886" y="6338450"/>
            <a:ext cx="9776791" cy="309893"/>
          </a:xfrm>
          <a:prstGeom prst="rect">
            <a:avLst/>
          </a:prstGeom>
        </p:spPr>
        <p:txBody>
          <a:bodyPr wrap="square">
            <a:spAutoFit/>
          </a:bodyPr>
          <a:lstStyle/>
          <a:p>
            <a:pPr marL="449580" algn="r">
              <a:lnSpc>
                <a:spcPct val="106000"/>
              </a:lnSpc>
              <a:spcAft>
                <a:spcPts val="0"/>
              </a:spcAft>
            </a:pPr>
            <a:r>
              <a:rPr lang="es-EC" sz="1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Fuente: </a:t>
            </a:r>
            <a:r>
              <a:rPr lang="es-EC" sz="14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hlinkClick r:id="rId4">
                  <a:extLst>
                    <a:ext uri="{A12FA001-AC4F-418D-AE19-62706E023703}">
                      <ahyp:hlinkClr xmlns="" xmlns:ahyp="http://schemas.microsoft.com/office/drawing/2018/hyperlinkcolor" val="tx"/>
                    </a:ext>
                  </a:extLst>
                </a:hlinkClick>
              </a:rPr>
              <a:t>https://www.ecuadorencifras.gob.ec/documentos/web-inec/Estadisticas_agropecuarias/espac/</a:t>
            </a:r>
            <a:endParaRPr lang="es-EC"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0765446"/>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41096" y="756780"/>
            <a:ext cx="10972800" cy="1143000"/>
          </a:xfrm>
        </p:spPr>
        <p:txBody>
          <a:bodyPr/>
          <a:lstStyle/>
          <a:p>
            <a:pPr algn="ctr"/>
            <a:r>
              <a:rPr lang="es-EC" b="1" u="sng" dirty="0">
                <a:effectLst>
                  <a:outerShdw blurRad="38100" dist="38100" dir="2700000" algn="tl">
                    <a:srgbClr val="000000">
                      <a:alpha val="43137"/>
                    </a:srgbClr>
                  </a:outerShdw>
                </a:effectLst>
              </a:rPr>
              <a:t>Variable independiente</a:t>
            </a:r>
          </a:p>
        </p:txBody>
      </p:sp>
      <p:graphicFrame>
        <p:nvGraphicFramePr>
          <p:cNvPr id="3" name="Diagrama 2"/>
          <p:cNvGraphicFramePr/>
          <p:nvPr>
            <p:extLst>
              <p:ext uri="{D42A27DB-BD31-4B8C-83A1-F6EECF244321}">
                <p14:modId xmlns:p14="http://schemas.microsoft.com/office/powerpoint/2010/main" val="594600680"/>
              </p:ext>
            </p:extLst>
          </p:nvPr>
        </p:nvGraphicFramePr>
        <p:xfrm>
          <a:off x="3720909" y="2005276"/>
          <a:ext cx="5807139" cy="35327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4" name="Picture 2" descr="Resultado de imagen para arancele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528048" y="1899780"/>
            <a:ext cx="2084705" cy="12205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7508875" y="2097704"/>
            <a:ext cx="2977896" cy="646331"/>
          </a:xfrm>
          <a:prstGeom prst="rect">
            <a:avLst/>
          </a:prstGeom>
        </p:spPr>
        <p:txBody>
          <a:bodyPr wrap="square">
            <a:spAutoFit/>
          </a:bodyPr>
          <a:lstStyle/>
          <a:p>
            <a:pPr marL="742950" lvl="1" indent="-285750" algn="just">
              <a:spcAft>
                <a:spcPts val="0"/>
              </a:spcAft>
              <a:buFont typeface="Wingdings" panose="05000000000000000000" pitchFamily="2" charset="2"/>
              <a:buChar char=""/>
            </a:pPr>
            <a:r>
              <a:rPr lang="es-EC" sz="1200" b="1" dirty="0">
                <a:effectLst/>
                <a:latin typeface="Times New Roman" panose="02020603050405020304" pitchFamily="18" charset="0"/>
                <a:ea typeface="Calibri" panose="020F0502020204030204" pitchFamily="34" charset="0"/>
                <a:cs typeface="Times New Roman" panose="02020603050405020304" pitchFamily="18" charset="0"/>
              </a:rPr>
              <a:t>Ad-</a:t>
            </a:r>
            <a:r>
              <a:rPr lang="es-EC" sz="1200" b="1" dirty="0" err="1">
                <a:effectLst/>
                <a:latin typeface="Times New Roman" panose="02020603050405020304" pitchFamily="18" charset="0"/>
                <a:ea typeface="Calibri" panose="020F0502020204030204" pitchFamily="34" charset="0"/>
                <a:cs typeface="Times New Roman" panose="02020603050405020304" pitchFamily="18" charset="0"/>
              </a:rPr>
              <a:t>valorem</a:t>
            </a:r>
            <a:endParaRPr lang="es-EC" sz="12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gn="just">
              <a:spcAft>
                <a:spcPts val="0"/>
              </a:spcAft>
              <a:buFont typeface="Wingdings" panose="05000000000000000000" pitchFamily="2" charset="2"/>
              <a:buChar char=""/>
            </a:pPr>
            <a:r>
              <a:rPr lang="es-EC" sz="1200" b="1" dirty="0">
                <a:effectLst/>
                <a:latin typeface="Times New Roman" panose="02020603050405020304" pitchFamily="18" charset="0"/>
                <a:ea typeface="Calibri" panose="020F0502020204030204" pitchFamily="34" charset="0"/>
                <a:cs typeface="Times New Roman" panose="02020603050405020304" pitchFamily="18" charset="0"/>
              </a:rPr>
              <a:t>Específicos</a:t>
            </a:r>
          </a:p>
          <a:p>
            <a:pPr marL="742950" lvl="1" indent="-285750" algn="just">
              <a:spcAft>
                <a:spcPts val="0"/>
              </a:spcAft>
              <a:buFont typeface="Wingdings" panose="05000000000000000000" pitchFamily="2" charset="2"/>
              <a:buChar char=""/>
            </a:pPr>
            <a:r>
              <a:rPr lang="es-EC" sz="1200" b="1" dirty="0">
                <a:effectLst/>
                <a:latin typeface="Times New Roman" panose="02020603050405020304" pitchFamily="18" charset="0"/>
                <a:ea typeface="Calibri" panose="020F0502020204030204" pitchFamily="34" charset="0"/>
                <a:cs typeface="Times New Roman" panose="02020603050405020304" pitchFamily="18" charset="0"/>
              </a:rPr>
              <a:t>Mixtos</a:t>
            </a:r>
            <a:endParaRPr lang="es-EC"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6" name="Picture 4" descr="Resultado de imagen para exportaci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28944" y="1853225"/>
            <a:ext cx="3881968" cy="2183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808719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3184</TotalTime>
  <Words>2026</Words>
  <Application>Microsoft Office PowerPoint</Application>
  <PresentationFormat>Panorámica</PresentationFormat>
  <Paragraphs>587</Paragraphs>
  <Slides>30</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30</vt:i4>
      </vt:variant>
    </vt:vector>
  </HeadingPairs>
  <TitlesOfParts>
    <vt:vector size="39" baseType="lpstr">
      <vt:lpstr>Arial</vt:lpstr>
      <vt:lpstr>Calibri</vt:lpstr>
      <vt:lpstr>Cambria Math</vt:lpstr>
      <vt:lpstr>OpenSans-Regular</vt:lpstr>
      <vt:lpstr>Symbol</vt:lpstr>
      <vt:lpstr>Times</vt:lpstr>
      <vt:lpstr>Times New Roman</vt:lpstr>
      <vt:lpstr>Wingdings</vt:lpstr>
      <vt:lpstr>1_Tema de Office</vt:lpstr>
      <vt:lpstr>Presentación de PowerPoint</vt:lpstr>
      <vt:lpstr>Planteamiento del problema</vt:lpstr>
      <vt:lpstr>Presentación de PowerPoint</vt:lpstr>
      <vt:lpstr>Teorías de soporte</vt:lpstr>
      <vt:lpstr>MARCO REFERENCIAL</vt:lpstr>
      <vt:lpstr>MARCO METODOLÓGICO</vt:lpstr>
      <vt:lpstr>DETERMINACIÓN DE VARIABLES: VARIABLE DEPENDIENTE</vt:lpstr>
      <vt:lpstr>Presentación de PowerPoint</vt:lpstr>
      <vt:lpstr>Variable independiente</vt:lpstr>
      <vt:lpstr>Presentación de PowerPoint</vt:lpstr>
      <vt:lpstr>Presentación de PowerPoint</vt:lpstr>
      <vt:lpstr>MARCO HISTÓRICO DE LA RELACIÓN COMERCIAL “CAN - MERCOSUR”.</vt:lpstr>
      <vt:lpstr>MERCADO COMÚN DEL SUR</vt:lpstr>
      <vt:lpstr>NEGOCIACIONES “CAN-MERCOSUR”</vt:lpstr>
      <vt:lpstr>Preferencias arancelarias otorgadas para Ecuador</vt:lpstr>
      <vt:lpstr>Balanza Comercial No Petrolera Ecuador-CAN (MILES DE USD FOB)</vt:lpstr>
      <vt:lpstr>BALANZA COMERCIAL NO PETROLERA ECUADOR-MERCOSUR (MILLONES DE USD FOB)</vt:lpstr>
      <vt:lpstr>ÍNDICE HERFINDAHL-HIRSCHMAN, PERÍODO 2011-2018</vt:lpstr>
      <vt:lpstr>Presentación de PowerPoint</vt:lpstr>
      <vt:lpstr>EXPORTACIONES DE BANANO A LOS PAÍSES DEL MERCOSUR (MILES DE USD FOB)</vt:lpstr>
      <vt:lpstr> PARTICIPACIÓN EN EL MERCADO DEL BANANO -  MERCOSUR </vt:lpstr>
      <vt:lpstr>Exportaciones de cacao a los países del MERCOSUR (Miles de dolares FOB)</vt:lpstr>
      <vt:lpstr>Presentación de PowerPoint</vt:lpstr>
      <vt:lpstr>Paso 02</vt:lpstr>
      <vt:lpstr>ÍNDICE HERFINDAHL-HIRSCHMAN DEL BANANO EN EL PERÍODO 2011-2018</vt:lpstr>
      <vt:lpstr> RESULTADOS ÍNDICE HERFINDAHL-HIRSCHMAN DEL BANANO </vt:lpstr>
      <vt:lpstr>Presentación de PowerPoint</vt:lpstr>
      <vt:lpstr>Resultados del IHH para el cacao</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Jakson Nasamues</dc:creator>
  <cp:lastModifiedBy>Jairo M</cp:lastModifiedBy>
  <cp:revision>37</cp:revision>
  <dcterms:created xsi:type="dcterms:W3CDTF">2020-02-01T06:42:44Z</dcterms:created>
  <dcterms:modified xsi:type="dcterms:W3CDTF">2020-02-06T17:38:38Z</dcterms:modified>
</cp:coreProperties>
</file>